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138D0A-0CCE-4CDE-B86C-CD8E9568158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1C70D24B-A115-4ED5-AFCE-8C4E6F150B81}">
      <dgm:prSet/>
      <dgm:spPr>
        <a:solidFill>
          <a:srgbClr val="002060"/>
        </a:solidFill>
      </dgm:spPr>
      <dgm:t>
        <a:bodyPr/>
        <a:lstStyle/>
        <a:p>
          <a:pPr algn="ctr" rtl="0"/>
          <a:r>
            <a:rPr lang="es-CO" b="1" dirty="0" smtClean="0">
              <a:latin typeface="BatangChe" pitchFamily="49" charset="-127"/>
              <a:ea typeface="BatangChe" pitchFamily="49" charset="-127"/>
            </a:rPr>
            <a:t>ONCE CARACTERÍSTICAS QUE IDENTIFICAN AL PAPADO COMO LA BESTIA DE APOC.13.   Tema </a:t>
          </a:r>
          <a:r>
            <a:rPr lang="es-CO" b="1" u="sng" dirty="0" smtClean="0">
              <a:solidFill>
                <a:srgbClr val="FFC000"/>
              </a:solidFill>
              <a:latin typeface="BatangChe" pitchFamily="49" charset="-127"/>
              <a:ea typeface="BatangChe" pitchFamily="49" charset="-127"/>
            </a:rPr>
            <a:t>N°1</a:t>
          </a:r>
          <a:endParaRPr lang="es-CO" b="1" u="sng" dirty="0">
            <a:solidFill>
              <a:srgbClr val="FFC000"/>
            </a:solidFill>
            <a:latin typeface="BatangChe" pitchFamily="49" charset="-127"/>
            <a:ea typeface="BatangChe" pitchFamily="49" charset="-127"/>
          </a:endParaRPr>
        </a:p>
      </dgm:t>
    </dgm:pt>
    <dgm:pt modelId="{61113AE4-F370-4CBB-A9EF-E77B7AF42EF5}" type="parTrans" cxnId="{44D4A7EF-5102-49E9-960B-E58123CA4E72}">
      <dgm:prSet/>
      <dgm:spPr/>
      <dgm:t>
        <a:bodyPr/>
        <a:lstStyle/>
        <a:p>
          <a:endParaRPr lang="es-CO"/>
        </a:p>
      </dgm:t>
    </dgm:pt>
    <dgm:pt modelId="{3C2BC2D2-9915-4C48-92F9-5220C04E9574}" type="sibTrans" cxnId="{44D4A7EF-5102-49E9-960B-E58123CA4E72}">
      <dgm:prSet/>
      <dgm:spPr/>
      <dgm:t>
        <a:bodyPr/>
        <a:lstStyle/>
        <a:p>
          <a:endParaRPr lang="es-CO"/>
        </a:p>
      </dgm:t>
    </dgm:pt>
    <dgm:pt modelId="{67EE6A5B-BD9C-4B40-A06D-229978A96A3E}" type="pres">
      <dgm:prSet presAssocID="{A2138D0A-0CCE-4CDE-B86C-CD8E9568158F}" presName="linear" presStyleCnt="0">
        <dgm:presLayoutVars>
          <dgm:animLvl val="lvl"/>
          <dgm:resizeHandles val="exact"/>
        </dgm:presLayoutVars>
      </dgm:prSet>
      <dgm:spPr/>
      <dgm:t>
        <a:bodyPr/>
        <a:lstStyle/>
        <a:p>
          <a:endParaRPr lang="es-CO"/>
        </a:p>
      </dgm:t>
    </dgm:pt>
    <dgm:pt modelId="{886369C7-9CAF-4459-A7F2-B89368CE9F0E}" type="pres">
      <dgm:prSet presAssocID="{1C70D24B-A115-4ED5-AFCE-8C4E6F150B81}" presName="parentText" presStyleLbl="node1" presStyleIdx="0" presStyleCnt="1" custScaleY="33293" custLinFactNeighborX="-2808" custLinFactNeighborY="-43456">
        <dgm:presLayoutVars>
          <dgm:chMax val="0"/>
          <dgm:bulletEnabled val="1"/>
        </dgm:presLayoutVars>
      </dgm:prSet>
      <dgm:spPr/>
      <dgm:t>
        <a:bodyPr/>
        <a:lstStyle/>
        <a:p>
          <a:endParaRPr lang="es-CO"/>
        </a:p>
      </dgm:t>
    </dgm:pt>
  </dgm:ptLst>
  <dgm:cxnLst>
    <dgm:cxn modelId="{2F66DCAD-8C57-4894-8E5F-F58BCAF74D84}" type="presOf" srcId="{1C70D24B-A115-4ED5-AFCE-8C4E6F150B81}" destId="{886369C7-9CAF-4459-A7F2-B89368CE9F0E}" srcOrd="0" destOrd="0" presId="urn:microsoft.com/office/officeart/2005/8/layout/vList2"/>
    <dgm:cxn modelId="{44D4A7EF-5102-49E9-960B-E58123CA4E72}" srcId="{A2138D0A-0CCE-4CDE-B86C-CD8E9568158F}" destId="{1C70D24B-A115-4ED5-AFCE-8C4E6F150B81}" srcOrd="0" destOrd="0" parTransId="{61113AE4-F370-4CBB-A9EF-E77B7AF42EF5}" sibTransId="{3C2BC2D2-9915-4C48-92F9-5220C04E9574}"/>
    <dgm:cxn modelId="{DC962DCA-60D0-4ABD-9D59-B91B3AE391F6}" type="presOf" srcId="{A2138D0A-0CCE-4CDE-B86C-CD8E9568158F}" destId="{67EE6A5B-BD9C-4B40-A06D-229978A96A3E}" srcOrd="0" destOrd="0" presId="urn:microsoft.com/office/officeart/2005/8/layout/vList2"/>
    <dgm:cxn modelId="{3EB40277-FEE1-4292-90BA-002B06F5749D}" type="presParOf" srcId="{67EE6A5B-BD9C-4B40-A06D-229978A96A3E}" destId="{886369C7-9CAF-4459-A7F2-B89368CE9F0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B042F0-BD9D-43A2-9613-36F05DF627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DC53F51A-E501-49BA-88B4-2B81D9A7C378}">
      <dgm:prSet/>
      <dgm:spPr>
        <a:solidFill>
          <a:srgbClr val="002060"/>
        </a:solidFill>
      </dgm:spPr>
      <dgm:t>
        <a:bodyPr/>
        <a:lstStyle/>
        <a:p>
          <a:pPr algn="ctr" rtl="0"/>
          <a:r>
            <a:rPr lang="es-CO" dirty="0" smtClean="0"/>
            <a:t>Recordemos que hay un terrible conflicto vigente entre Dios y el Diablo. Se ha llevado a cabo por siglos, desde que Lucifer, el ángel más poderoso del cielo, se rebeló en contra de Dios. Junto a la tercera parte de ángeles que lo siguieron, hizo todo lo posible por vencer a Dios y tomar control del universo. </a:t>
          </a:r>
          <a:endParaRPr lang="es-CO" dirty="0"/>
        </a:p>
      </dgm:t>
    </dgm:pt>
    <dgm:pt modelId="{A98ACF46-581C-41B2-8F1B-CFE80DCAC52B}" type="parTrans" cxnId="{D971077E-B801-4A8F-8BC0-CB8F29DD8CA3}">
      <dgm:prSet/>
      <dgm:spPr/>
      <dgm:t>
        <a:bodyPr/>
        <a:lstStyle/>
        <a:p>
          <a:endParaRPr lang="es-CO"/>
        </a:p>
      </dgm:t>
    </dgm:pt>
    <dgm:pt modelId="{BE0F826C-F055-4AAD-8C33-AB2343778649}" type="sibTrans" cxnId="{D971077E-B801-4A8F-8BC0-CB8F29DD8CA3}">
      <dgm:prSet/>
      <dgm:spPr/>
      <dgm:t>
        <a:bodyPr/>
        <a:lstStyle/>
        <a:p>
          <a:endParaRPr lang="es-CO"/>
        </a:p>
      </dgm:t>
    </dgm:pt>
    <dgm:pt modelId="{DD27C0A0-03A7-4DF8-ABCE-F3044D8EF0A9}" type="pres">
      <dgm:prSet presAssocID="{5FB042F0-BD9D-43A2-9613-36F05DF62795}" presName="linear" presStyleCnt="0">
        <dgm:presLayoutVars>
          <dgm:animLvl val="lvl"/>
          <dgm:resizeHandles val="exact"/>
        </dgm:presLayoutVars>
      </dgm:prSet>
      <dgm:spPr/>
      <dgm:t>
        <a:bodyPr/>
        <a:lstStyle/>
        <a:p>
          <a:endParaRPr lang="es-CO"/>
        </a:p>
      </dgm:t>
    </dgm:pt>
    <dgm:pt modelId="{5F190215-6A23-4C7D-B799-B9729D7151A7}" type="pres">
      <dgm:prSet presAssocID="{DC53F51A-E501-49BA-88B4-2B81D9A7C378}" presName="parentText" presStyleLbl="node1" presStyleIdx="0" presStyleCnt="1">
        <dgm:presLayoutVars>
          <dgm:chMax val="0"/>
          <dgm:bulletEnabled val="1"/>
        </dgm:presLayoutVars>
      </dgm:prSet>
      <dgm:spPr/>
      <dgm:t>
        <a:bodyPr/>
        <a:lstStyle/>
        <a:p>
          <a:endParaRPr lang="es-CO"/>
        </a:p>
      </dgm:t>
    </dgm:pt>
  </dgm:ptLst>
  <dgm:cxnLst>
    <dgm:cxn modelId="{5F582E7F-765F-406F-BFFE-FB2D584B7F32}" type="presOf" srcId="{DC53F51A-E501-49BA-88B4-2B81D9A7C378}" destId="{5F190215-6A23-4C7D-B799-B9729D7151A7}" srcOrd="0" destOrd="0" presId="urn:microsoft.com/office/officeart/2005/8/layout/vList2"/>
    <dgm:cxn modelId="{D971077E-B801-4A8F-8BC0-CB8F29DD8CA3}" srcId="{5FB042F0-BD9D-43A2-9613-36F05DF62795}" destId="{DC53F51A-E501-49BA-88B4-2B81D9A7C378}" srcOrd="0" destOrd="0" parTransId="{A98ACF46-581C-41B2-8F1B-CFE80DCAC52B}" sibTransId="{BE0F826C-F055-4AAD-8C33-AB2343778649}"/>
    <dgm:cxn modelId="{58C24E17-E2E3-4E81-8E62-B3DDA6CCC496}" type="presOf" srcId="{5FB042F0-BD9D-43A2-9613-36F05DF62795}" destId="{DD27C0A0-03A7-4DF8-ABCE-F3044D8EF0A9}" srcOrd="0" destOrd="0" presId="urn:microsoft.com/office/officeart/2005/8/layout/vList2"/>
    <dgm:cxn modelId="{28A331F5-D9D6-4CF3-AD9C-B72C107F8C85}" type="presParOf" srcId="{DD27C0A0-03A7-4DF8-ABCE-F3044D8EF0A9}" destId="{5F190215-6A23-4C7D-B799-B9729D7151A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CDA1F6-6285-4832-AA82-B0F919D3D0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7E6CA4C9-33AA-40B7-B7BE-63EBDBEAAAD4}">
      <dgm:prSet/>
      <dgm:spPr>
        <a:solidFill>
          <a:srgbClr val="002060"/>
        </a:solidFill>
      </dgm:spPr>
      <dgm:t>
        <a:bodyPr/>
        <a:lstStyle/>
        <a:p>
          <a:pPr rtl="0"/>
          <a:r>
            <a:rPr lang="es-CO" dirty="0" smtClean="0"/>
            <a:t>Dios y los ángeles leales no tuvieron otra alternativa que sacarlos del cielo. </a:t>
          </a:r>
          <a:endParaRPr lang="es-CO" dirty="0"/>
        </a:p>
      </dgm:t>
    </dgm:pt>
    <dgm:pt modelId="{0BC646BD-C501-448D-BBBE-F1F278EA3DE7}" type="parTrans" cxnId="{3200B7C8-9D62-42E9-8EC7-5DBA65E8DF7C}">
      <dgm:prSet/>
      <dgm:spPr/>
      <dgm:t>
        <a:bodyPr/>
        <a:lstStyle/>
        <a:p>
          <a:endParaRPr lang="es-CO"/>
        </a:p>
      </dgm:t>
    </dgm:pt>
    <dgm:pt modelId="{D594E102-14F2-45AD-AC57-86FA4D5D611E}" type="sibTrans" cxnId="{3200B7C8-9D62-42E9-8EC7-5DBA65E8DF7C}">
      <dgm:prSet/>
      <dgm:spPr/>
      <dgm:t>
        <a:bodyPr/>
        <a:lstStyle/>
        <a:p>
          <a:endParaRPr lang="es-CO"/>
        </a:p>
      </dgm:t>
    </dgm:pt>
    <dgm:pt modelId="{BE4F47B9-1CFB-4D01-8682-9DAF115C386A}" type="pres">
      <dgm:prSet presAssocID="{73CDA1F6-6285-4832-AA82-B0F919D3D0EE}" presName="linear" presStyleCnt="0">
        <dgm:presLayoutVars>
          <dgm:animLvl val="lvl"/>
          <dgm:resizeHandles val="exact"/>
        </dgm:presLayoutVars>
      </dgm:prSet>
      <dgm:spPr/>
      <dgm:t>
        <a:bodyPr/>
        <a:lstStyle/>
        <a:p>
          <a:endParaRPr lang="es-CO"/>
        </a:p>
      </dgm:t>
    </dgm:pt>
    <dgm:pt modelId="{D157114F-B9A8-4CFD-91C6-246F0488BFE3}" type="pres">
      <dgm:prSet presAssocID="{7E6CA4C9-33AA-40B7-B7BE-63EBDBEAAAD4}" presName="parentText" presStyleLbl="node1" presStyleIdx="0" presStyleCnt="1">
        <dgm:presLayoutVars>
          <dgm:chMax val="0"/>
          <dgm:bulletEnabled val="1"/>
        </dgm:presLayoutVars>
      </dgm:prSet>
      <dgm:spPr/>
      <dgm:t>
        <a:bodyPr/>
        <a:lstStyle/>
        <a:p>
          <a:endParaRPr lang="es-CO"/>
        </a:p>
      </dgm:t>
    </dgm:pt>
  </dgm:ptLst>
  <dgm:cxnLst>
    <dgm:cxn modelId="{3200B7C8-9D62-42E9-8EC7-5DBA65E8DF7C}" srcId="{73CDA1F6-6285-4832-AA82-B0F919D3D0EE}" destId="{7E6CA4C9-33AA-40B7-B7BE-63EBDBEAAAD4}" srcOrd="0" destOrd="0" parTransId="{0BC646BD-C501-448D-BBBE-F1F278EA3DE7}" sibTransId="{D594E102-14F2-45AD-AC57-86FA4D5D611E}"/>
    <dgm:cxn modelId="{0DC3D037-7E15-473E-9D22-F134A4A7101A}" type="presOf" srcId="{73CDA1F6-6285-4832-AA82-B0F919D3D0EE}" destId="{BE4F47B9-1CFB-4D01-8682-9DAF115C386A}" srcOrd="0" destOrd="0" presId="urn:microsoft.com/office/officeart/2005/8/layout/vList2"/>
    <dgm:cxn modelId="{51960DF8-DB1D-4808-BB1C-214BFB24A66C}" type="presOf" srcId="{7E6CA4C9-33AA-40B7-B7BE-63EBDBEAAAD4}" destId="{D157114F-B9A8-4CFD-91C6-246F0488BFE3}" srcOrd="0" destOrd="0" presId="urn:microsoft.com/office/officeart/2005/8/layout/vList2"/>
    <dgm:cxn modelId="{C50DC801-5BE6-49CE-9CBA-9A181F9C589A}" type="presParOf" srcId="{BE4F47B9-1CFB-4D01-8682-9DAF115C386A}" destId="{D157114F-B9A8-4CFD-91C6-246F0488BFE3}"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096678-EE86-49B3-8545-FD45F8E411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7FFE806-BA95-4252-8202-D4DAC031E424}">
      <dgm:prSet/>
      <dgm:spPr/>
      <dgm:t>
        <a:bodyPr/>
        <a:lstStyle/>
        <a:p>
          <a:pPr algn="ctr" rtl="0"/>
          <a:r>
            <a:rPr lang="es-CO" b="1" dirty="0" smtClean="0"/>
            <a:t>Lucifer quien es también conocido como el Diablo y Satanás, se enfureció. Su determinación de suplantar a Dios y controlar el universo ha aumentado con el paso de los años. Asombrosamente ha ganado el apoyo en su rebelión, de una gran parte de la humanidad. </a:t>
          </a:r>
          <a:endParaRPr lang="es-CO" dirty="0"/>
        </a:p>
      </dgm:t>
    </dgm:pt>
    <dgm:pt modelId="{42E2D111-8D21-46D0-ABE5-E98DD38A24DA}" type="parTrans" cxnId="{1EB66DEF-9067-44E1-9188-A7FDF6C9A8C2}">
      <dgm:prSet/>
      <dgm:spPr/>
      <dgm:t>
        <a:bodyPr/>
        <a:lstStyle/>
        <a:p>
          <a:endParaRPr lang="es-CO"/>
        </a:p>
      </dgm:t>
    </dgm:pt>
    <dgm:pt modelId="{D414AA33-13CA-47F9-8459-618702CD6D80}" type="sibTrans" cxnId="{1EB66DEF-9067-44E1-9188-A7FDF6C9A8C2}">
      <dgm:prSet/>
      <dgm:spPr/>
      <dgm:t>
        <a:bodyPr/>
        <a:lstStyle/>
        <a:p>
          <a:endParaRPr lang="es-CO"/>
        </a:p>
      </dgm:t>
    </dgm:pt>
    <dgm:pt modelId="{3D1DACF0-2632-4E40-AEC3-F486E8E0A0C8}" type="pres">
      <dgm:prSet presAssocID="{84096678-EE86-49B3-8545-FD45F8E411ED}" presName="linear" presStyleCnt="0">
        <dgm:presLayoutVars>
          <dgm:animLvl val="lvl"/>
          <dgm:resizeHandles val="exact"/>
        </dgm:presLayoutVars>
      </dgm:prSet>
      <dgm:spPr/>
      <dgm:t>
        <a:bodyPr/>
        <a:lstStyle/>
        <a:p>
          <a:endParaRPr lang="es-CO"/>
        </a:p>
      </dgm:t>
    </dgm:pt>
    <dgm:pt modelId="{B014AD5D-8282-45E6-BFAD-8BEAF0137553}" type="pres">
      <dgm:prSet presAssocID="{27FFE806-BA95-4252-8202-D4DAC031E424}" presName="parentText" presStyleLbl="node1" presStyleIdx="0" presStyleCnt="1">
        <dgm:presLayoutVars>
          <dgm:chMax val="0"/>
          <dgm:bulletEnabled val="1"/>
        </dgm:presLayoutVars>
      </dgm:prSet>
      <dgm:spPr/>
      <dgm:t>
        <a:bodyPr/>
        <a:lstStyle/>
        <a:p>
          <a:endParaRPr lang="es-CO"/>
        </a:p>
      </dgm:t>
    </dgm:pt>
  </dgm:ptLst>
  <dgm:cxnLst>
    <dgm:cxn modelId="{26D43093-EE6F-484F-9E49-CBF2A192C698}" type="presOf" srcId="{84096678-EE86-49B3-8545-FD45F8E411ED}" destId="{3D1DACF0-2632-4E40-AEC3-F486E8E0A0C8}" srcOrd="0" destOrd="0" presId="urn:microsoft.com/office/officeart/2005/8/layout/vList2"/>
    <dgm:cxn modelId="{1EB66DEF-9067-44E1-9188-A7FDF6C9A8C2}" srcId="{84096678-EE86-49B3-8545-FD45F8E411ED}" destId="{27FFE806-BA95-4252-8202-D4DAC031E424}" srcOrd="0" destOrd="0" parTransId="{42E2D111-8D21-46D0-ABE5-E98DD38A24DA}" sibTransId="{D414AA33-13CA-47F9-8459-618702CD6D80}"/>
    <dgm:cxn modelId="{08855117-A8DE-48CB-850F-53C0D4E19650}" type="presOf" srcId="{27FFE806-BA95-4252-8202-D4DAC031E424}" destId="{B014AD5D-8282-45E6-BFAD-8BEAF0137553}" srcOrd="0" destOrd="0" presId="urn:microsoft.com/office/officeart/2005/8/layout/vList2"/>
    <dgm:cxn modelId="{1F8163D4-A502-4FA5-B6E9-424B50FCDC03}" type="presParOf" srcId="{3D1DACF0-2632-4E40-AEC3-F486E8E0A0C8}" destId="{B014AD5D-8282-45E6-BFAD-8BEAF013755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301457A-A68B-42EB-82AB-582B64764FD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832F8598-D697-483F-A414-75114140D17B}">
      <dgm:prSet/>
      <dgm:spPr>
        <a:solidFill>
          <a:srgbClr val="00B0F0"/>
        </a:solidFill>
      </dgm:spPr>
      <dgm:t>
        <a:bodyPr/>
        <a:lstStyle/>
        <a:p>
          <a:pPr rtl="0"/>
          <a:r>
            <a:rPr lang="es-CO" b="1" dirty="0" smtClean="0"/>
            <a:t>El Señor también pide la lealtad y el apoyo de la gente, pero él nos da la libertad de elegir. </a:t>
          </a:r>
          <a:endParaRPr lang="es-CO" dirty="0"/>
        </a:p>
      </dgm:t>
    </dgm:pt>
    <dgm:pt modelId="{6C1279FE-41EF-4096-9840-5E48C67D2735}" type="parTrans" cxnId="{88AC90C6-34A3-4FE4-ADC2-E66BCAE49C9A}">
      <dgm:prSet/>
      <dgm:spPr/>
      <dgm:t>
        <a:bodyPr/>
        <a:lstStyle/>
        <a:p>
          <a:endParaRPr lang="es-CO"/>
        </a:p>
      </dgm:t>
    </dgm:pt>
    <dgm:pt modelId="{E636DCAC-E8CC-44FB-BFD0-DA0E7F209C38}" type="sibTrans" cxnId="{88AC90C6-34A3-4FE4-ADC2-E66BCAE49C9A}">
      <dgm:prSet/>
      <dgm:spPr/>
      <dgm:t>
        <a:bodyPr/>
        <a:lstStyle/>
        <a:p>
          <a:endParaRPr lang="es-CO"/>
        </a:p>
      </dgm:t>
    </dgm:pt>
    <dgm:pt modelId="{95CA7797-AD33-48AA-A055-B7F706A7082D}">
      <dgm:prSet/>
      <dgm:spPr>
        <a:solidFill>
          <a:srgbClr val="92D050"/>
        </a:solidFill>
      </dgm:spPr>
      <dgm:t>
        <a:bodyPr/>
        <a:lstStyle/>
        <a:p>
          <a:pPr rtl="0"/>
          <a:r>
            <a:rPr lang="es-CO" b="1" dirty="0" smtClean="0"/>
            <a:t>Muy pronto toda persona en la tierra se aliará con Satanás o con Dios. La batalla final entre Satanás y Dios está próxima, y está descrita en el libro de Apocalipsis. </a:t>
          </a:r>
          <a:endParaRPr lang="es-CO" dirty="0"/>
        </a:p>
      </dgm:t>
    </dgm:pt>
    <dgm:pt modelId="{CDE71E56-091C-4E31-BCE1-2539010B959E}" type="parTrans" cxnId="{460578AA-82CB-4054-B4D2-51CEC5099557}">
      <dgm:prSet/>
      <dgm:spPr/>
      <dgm:t>
        <a:bodyPr/>
        <a:lstStyle/>
        <a:p>
          <a:endParaRPr lang="es-CO"/>
        </a:p>
      </dgm:t>
    </dgm:pt>
    <dgm:pt modelId="{D62713F9-2C13-4F61-BD2F-9CF863D14370}" type="sibTrans" cxnId="{460578AA-82CB-4054-B4D2-51CEC5099557}">
      <dgm:prSet/>
      <dgm:spPr/>
      <dgm:t>
        <a:bodyPr/>
        <a:lstStyle/>
        <a:p>
          <a:endParaRPr lang="es-CO"/>
        </a:p>
      </dgm:t>
    </dgm:pt>
    <dgm:pt modelId="{FFE61BA4-BD38-4D03-B3D7-A8BEA08587EF}" type="pres">
      <dgm:prSet presAssocID="{3301457A-A68B-42EB-82AB-582B64764FD0}" presName="linear" presStyleCnt="0">
        <dgm:presLayoutVars>
          <dgm:animLvl val="lvl"/>
          <dgm:resizeHandles val="exact"/>
        </dgm:presLayoutVars>
      </dgm:prSet>
      <dgm:spPr/>
      <dgm:t>
        <a:bodyPr/>
        <a:lstStyle/>
        <a:p>
          <a:endParaRPr lang="es-CO"/>
        </a:p>
      </dgm:t>
    </dgm:pt>
    <dgm:pt modelId="{CDC21A80-1301-4D9E-9979-37458CF11833}" type="pres">
      <dgm:prSet presAssocID="{832F8598-D697-483F-A414-75114140D17B}" presName="parentText" presStyleLbl="node1" presStyleIdx="0" presStyleCnt="2">
        <dgm:presLayoutVars>
          <dgm:chMax val="0"/>
          <dgm:bulletEnabled val="1"/>
        </dgm:presLayoutVars>
      </dgm:prSet>
      <dgm:spPr/>
      <dgm:t>
        <a:bodyPr/>
        <a:lstStyle/>
        <a:p>
          <a:endParaRPr lang="es-CO"/>
        </a:p>
      </dgm:t>
    </dgm:pt>
    <dgm:pt modelId="{BE9C8044-DA5E-4836-AEC9-9742192DC692}" type="pres">
      <dgm:prSet presAssocID="{E636DCAC-E8CC-44FB-BFD0-DA0E7F209C38}" presName="spacer" presStyleCnt="0"/>
      <dgm:spPr/>
    </dgm:pt>
    <dgm:pt modelId="{C60EE048-43F6-4080-A1DB-81342464EB80}" type="pres">
      <dgm:prSet presAssocID="{95CA7797-AD33-48AA-A055-B7F706A7082D}" presName="parentText" presStyleLbl="node1" presStyleIdx="1" presStyleCnt="2">
        <dgm:presLayoutVars>
          <dgm:chMax val="0"/>
          <dgm:bulletEnabled val="1"/>
        </dgm:presLayoutVars>
      </dgm:prSet>
      <dgm:spPr/>
      <dgm:t>
        <a:bodyPr/>
        <a:lstStyle/>
        <a:p>
          <a:endParaRPr lang="es-CO"/>
        </a:p>
      </dgm:t>
    </dgm:pt>
  </dgm:ptLst>
  <dgm:cxnLst>
    <dgm:cxn modelId="{E2243CBE-4231-457C-8CE6-E56197D7CC63}" type="presOf" srcId="{95CA7797-AD33-48AA-A055-B7F706A7082D}" destId="{C60EE048-43F6-4080-A1DB-81342464EB80}" srcOrd="0" destOrd="0" presId="urn:microsoft.com/office/officeart/2005/8/layout/vList2"/>
    <dgm:cxn modelId="{88AC90C6-34A3-4FE4-ADC2-E66BCAE49C9A}" srcId="{3301457A-A68B-42EB-82AB-582B64764FD0}" destId="{832F8598-D697-483F-A414-75114140D17B}" srcOrd="0" destOrd="0" parTransId="{6C1279FE-41EF-4096-9840-5E48C67D2735}" sibTransId="{E636DCAC-E8CC-44FB-BFD0-DA0E7F209C38}"/>
    <dgm:cxn modelId="{526A7B6F-4E1C-4AD6-98D0-EF08B9D1BAD0}" type="presOf" srcId="{3301457A-A68B-42EB-82AB-582B64764FD0}" destId="{FFE61BA4-BD38-4D03-B3D7-A8BEA08587EF}" srcOrd="0" destOrd="0" presId="urn:microsoft.com/office/officeart/2005/8/layout/vList2"/>
    <dgm:cxn modelId="{460578AA-82CB-4054-B4D2-51CEC5099557}" srcId="{3301457A-A68B-42EB-82AB-582B64764FD0}" destId="{95CA7797-AD33-48AA-A055-B7F706A7082D}" srcOrd="1" destOrd="0" parTransId="{CDE71E56-091C-4E31-BCE1-2539010B959E}" sibTransId="{D62713F9-2C13-4F61-BD2F-9CF863D14370}"/>
    <dgm:cxn modelId="{6B458A99-3104-4505-A31E-92E8E6B86345}" type="presOf" srcId="{832F8598-D697-483F-A414-75114140D17B}" destId="{CDC21A80-1301-4D9E-9979-37458CF11833}" srcOrd="0" destOrd="0" presId="urn:microsoft.com/office/officeart/2005/8/layout/vList2"/>
    <dgm:cxn modelId="{8B8F1468-AC7C-4D19-9D2D-2A176752CEDF}" type="presParOf" srcId="{FFE61BA4-BD38-4D03-B3D7-A8BEA08587EF}" destId="{CDC21A80-1301-4D9E-9979-37458CF11833}" srcOrd="0" destOrd="0" presId="urn:microsoft.com/office/officeart/2005/8/layout/vList2"/>
    <dgm:cxn modelId="{229F14D1-EE49-4650-AD52-F2DB2C49F0EB}" type="presParOf" srcId="{FFE61BA4-BD38-4D03-B3D7-A8BEA08587EF}" destId="{BE9C8044-DA5E-4836-AEC9-9742192DC692}" srcOrd="1" destOrd="0" presId="urn:microsoft.com/office/officeart/2005/8/layout/vList2"/>
    <dgm:cxn modelId="{D2DBEAA7-D3F3-446D-9A1D-CDCC741A8E01}" type="presParOf" srcId="{FFE61BA4-BD38-4D03-B3D7-A8BEA08587EF}" destId="{C60EE048-43F6-4080-A1DB-81342464EB80}"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B27178-31F5-4682-9692-22509E2B189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7CCB4763-5CC7-40FC-8ACF-E0F8D3F825DF}">
      <dgm:prSet/>
      <dgm:spPr>
        <a:solidFill>
          <a:srgbClr val="00B0F0"/>
        </a:solidFill>
      </dgm:spPr>
      <dgm:t>
        <a:bodyPr/>
        <a:lstStyle/>
        <a:p>
          <a:pPr rtl="0"/>
          <a:r>
            <a:rPr lang="es-CO" dirty="0" smtClean="0"/>
            <a:t>El libro del Apocalipsis a través de los textos citados muestra que Dios tiene un emblema, o una marca, que identificará a su pueblo. </a:t>
          </a:r>
          <a:endParaRPr lang="es-CO" dirty="0"/>
        </a:p>
      </dgm:t>
    </dgm:pt>
    <dgm:pt modelId="{158021A2-F331-4677-B812-F28EAB0FB95A}" type="parTrans" cxnId="{9712034F-1E32-47A2-89CC-453A0FCAD066}">
      <dgm:prSet/>
      <dgm:spPr/>
      <dgm:t>
        <a:bodyPr/>
        <a:lstStyle/>
        <a:p>
          <a:endParaRPr lang="es-CO"/>
        </a:p>
      </dgm:t>
    </dgm:pt>
    <dgm:pt modelId="{FC6FC362-3BBB-489F-9D70-66F2F98266A9}" type="sibTrans" cxnId="{9712034F-1E32-47A2-89CC-453A0FCAD066}">
      <dgm:prSet/>
      <dgm:spPr/>
      <dgm:t>
        <a:bodyPr/>
        <a:lstStyle/>
        <a:p>
          <a:endParaRPr lang="es-CO"/>
        </a:p>
      </dgm:t>
    </dgm:pt>
    <dgm:pt modelId="{0C9AFA92-04D0-4291-A033-2732C66B0139}" type="pres">
      <dgm:prSet presAssocID="{99B27178-31F5-4682-9692-22509E2B189A}" presName="linear" presStyleCnt="0">
        <dgm:presLayoutVars>
          <dgm:animLvl val="lvl"/>
          <dgm:resizeHandles val="exact"/>
        </dgm:presLayoutVars>
      </dgm:prSet>
      <dgm:spPr/>
      <dgm:t>
        <a:bodyPr/>
        <a:lstStyle/>
        <a:p>
          <a:endParaRPr lang="es-CO"/>
        </a:p>
      </dgm:t>
    </dgm:pt>
    <dgm:pt modelId="{0AD518C7-B66D-4206-A43B-42C18B06ABAE}" type="pres">
      <dgm:prSet presAssocID="{7CCB4763-5CC7-40FC-8ACF-E0F8D3F825DF}" presName="parentText" presStyleLbl="node1" presStyleIdx="0" presStyleCnt="1">
        <dgm:presLayoutVars>
          <dgm:chMax val="0"/>
          <dgm:bulletEnabled val="1"/>
        </dgm:presLayoutVars>
      </dgm:prSet>
      <dgm:spPr/>
      <dgm:t>
        <a:bodyPr/>
        <a:lstStyle/>
        <a:p>
          <a:endParaRPr lang="es-CO"/>
        </a:p>
      </dgm:t>
    </dgm:pt>
  </dgm:ptLst>
  <dgm:cxnLst>
    <dgm:cxn modelId="{B9CA07A1-33B0-44BA-89B6-DB18DF3DCB4F}" type="presOf" srcId="{7CCB4763-5CC7-40FC-8ACF-E0F8D3F825DF}" destId="{0AD518C7-B66D-4206-A43B-42C18B06ABAE}" srcOrd="0" destOrd="0" presId="urn:microsoft.com/office/officeart/2005/8/layout/vList2"/>
    <dgm:cxn modelId="{9712034F-1E32-47A2-89CC-453A0FCAD066}" srcId="{99B27178-31F5-4682-9692-22509E2B189A}" destId="{7CCB4763-5CC7-40FC-8ACF-E0F8D3F825DF}" srcOrd="0" destOrd="0" parTransId="{158021A2-F331-4677-B812-F28EAB0FB95A}" sibTransId="{FC6FC362-3BBB-489F-9D70-66F2F98266A9}"/>
    <dgm:cxn modelId="{8B3DDE2F-5AF1-404B-9EC9-DAAF56426C14}" type="presOf" srcId="{99B27178-31F5-4682-9692-22509E2B189A}" destId="{0C9AFA92-04D0-4291-A033-2732C66B0139}" srcOrd="0" destOrd="0" presId="urn:microsoft.com/office/officeart/2005/8/layout/vList2"/>
    <dgm:cxn modelId="{33A687B9-0C5C-4029-82F4-B2AE5828D4C4}" type="presParOf" srcId="{0C9AFA92-04D0-4291-A033-2732C66B0139}" destId="{0AD518C7-B66D-4206-A43B-42C18B06ABA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F2B694-418E-4F72-A16A-6E5EB6F099A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CF064487-41DD-42BA-88C6-A1E772428606}">
      <dgm:prSet/>
      <dgm:spPr>
        <a:solidFill>
          <a:srgbClr val="FF0000"/>
        </a:solidFill>
      </dgm:spPr>
      <dgm:t>
        <a:bodyPr/>
        <a:lstStyle/>
        <a:p>
          <a:pPr rtl="0"/>
          <a:r>
            <a:rPr lang="es-CO" dirty="0" smtClean="0"/>
            <a:t>Satanás después que fue expulsado del cielo, se propuso inventar también un emblema, o marca, que identificará a aquellos que lo apoyan a él. </a:t>
          </a:r>
          <a:endParaRPr lang="es-CO" dirty="0"/>
        </a:p>
      </dgm:t>
    </dgm:pt>
    <dgm:pt modelId="{FF6D97A2-C82F-44E4-B32A-10F7DECE72B7}" type="parTrans" cxnId="{CD076AD3-041E-4F42-94B3-DB37C74C8954}">
      <dgm:prSet/>
      <dgm:spPr/>
      <dgm:t>
        <a:bodyPr/>
        <a:lstStyle/>
        <a:p>
          <a:endParaRPr lang="es-CO"/>
        </a:p>
      </dgm:t>
    </dgm:pt>
    <dgm:pt modelId="{6E224946-AD2F-412F-97F3-EBB80FFEF5DF}" type="sibTrans" cxnId="{CD076AD3-041E-4F42-94B3-DB37C74C8954}">
      <dgm:prSet/>
      <dgm:spPr/>
      <dgm:t>
        <a:bodyPr/>
        <a:lstStyle/>
        <a:p>
          <a:endParaRPr lang="es-CO"/>
        </a:p>
      </dgm:t>
    </dgm:pt>
    <dgm:pt modelId="{FC54A22E-103F-4EA2-8C02-7FA9F2649CDB}" type="pres">
      <dgm:prSet presAssocID="{A1F2B694-418E-4F72-A16A-6E5EB6F099A5}" presName="linear" presStyleCnt="0">
        <dgm:presLayoutVars>
          <dgm:animLvl val="lvl"/>
          <dgm:resizeHandles val="exact"/>
        </dgm:presLayoutVars>
      </dgm:prSet>
      <dgm:spPr/>
      <dgm:t>
        <a:bodyPr/>
        <a:lstStyle/>
        <a:p>
          <a:endParaRPr lang="es-CO"/>
        </a:p>
      </dgm:t>
    </dgm:pt>
    <dgm:pt modelId="{4766A0D3-188D-49F1-B3F9-D172B03EFE10}" type="pres">
      <dgm:prSet presAssocID="{CF064487-41DD-42BA-88C6-A1E772428606}" presName="parentText" presStyleLbl="node1" presStyleIdx="0" presStyleCnt="1">
        <dgm:presLayoutVars>
          <dgm:chMax val="0"/>
          <dgm:bulletEnabled val="1"/>
        </dgm:presLayoutVars>
      </dgm:prSet>
      <dgm:spPr/>
      <dgm:t>
        <a:bodyPr/>
        <a:lstStyle/>
        <a:p>
          <a:endParaRPr lang="es-CO"/>
        </a:p>
      </dgm:t>
    </dgm:pt>
  </dgm:ptLst>
  <dgm:cxnLst>
    <dgm:cxn modelId="{CD076AD3-041E-4F42-94B3-DB37C74C8954}" srcId="{A1F2B694-418E-4F72-A16A-6E5EB6F099A5}" destId="{CF064487-41DD-42BA-88C6-A1E772428606}" srcOrd="0" destOrd="0" parTransId="{FF6D97A2-C82F-44E4-B32A-10F7DECE72B7}" sibTransId="{6E224946-AD2F-412F-97F3-EBB80FFEF5DF}"/>
    <dgm:cxn modelId="{351706B6-DCC2-495F-973A-71DDC6C586FD}" type="presOf" srcId="{A1F2B694-418E-4F72-A16A-6E5EB6F099A5}" destId="{FC54A22E-103F-4EA2-8C02-7FA9F2649CDB}" srcOrd="0" destOrd="0" presId="urn:microsoft.com/office/officeart/2005/8/layout/vList2"/>
    <dgm:cxn modelId="{BE7E1114-3CC7-4732-A136-1E1037673F29}" type="presOf" srcId="{CF064487-41DD-42BA-88C6-A1E772428606}" destId="{4766A0D3-188D-49F1-B3F9-D172B03EFE10}" srcOrd="0" destOrd="0" presId="urn:microsoft.com/office/officeart/2005/8/layout/vList2"/>
    <dgm:cxn modelId="{491F0F81-7916-4775-9538-B1B8EADC1549}" type="presParOf" srcId="{FC54A22E-103F-4EA2-8C02-7FA9F2649CDB}" destId="{4766A0D3-188D-49F1-B3F9-D172B03EFE10}"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C24A3B-53FE-405F-94CF-AB637DC4A8D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20C74138-DB00-4F91-81ED-2E1EF7633BF6}">
      <dgm:prSet/>
      <dgm:spPr/>
      <dgm:t>
        <a:bodyPr/>
        <a:lstStyle/>
        <a:p>
          <a:pPr algn="ctr" rtl="0"/>
          <a:r>
            <a:rPr lang="es-CO" dirty="0" smtClean="0"/>
            <a:t>Como es su costumbre, Satanás empleará un poder terrenal (representado en Apocalipsis por una bestia). para imponer su marca. </a:t>
          </a:r>
          <a:endParaRPr lang="es-CO" dirty="0"/>
        </a:p>
      </dgm:t>
    </dgm:pt>
    <dgm:pt modelId="{231E42D9-1A40-44D7-9CBF-36AD0786E463}" type="parTrans" cxnId="{CF2EF41F-EE2A-42A4-B3FF-D16790CE9EB2}">
      <dgm:prSet/>
      <dgm:spPr/>
      <dgm:t>
        <a:bodyPr/>
        <a:lstStyle/>
        <a:p>
          <a:endParaRPr lang="es-CO"/>
        </a:p>
      </dgm:t>
    </dgm:pt>
    <dgm:pt modelId="{A8B724FA-2144-45F9-B906-00EE7BD58F39}" type="sibTrans" cxnId="{CF2EF41F-EE2A-42A4-B3FF-D16790CE9EB2}">
      <dgm:prSet/>
      <dgm:spPr/>
      <dgm:t>
        <a:bodyPr/>
        <a:lstStyle/>
        <a:p>
          <a:endParaRPr lang="es-CO"/>
        </a:p>
      </dgm:t>
    </dgm:pt>
    <dgm:pt modelId="{D50EBBF9-087E-49AE-84C2-C548FAA629B8}" type="pres">
      <dgm:prSet presAssocID="{75C24A3B-53FE-405F-94CF-AB637DC4A8D8}" presName="linear" presStyleCnt="0">
        <dgm:presLayoutVars>
          <dgm:animLvl val="lvl"/>
          <dgm:resizeHandles val="exact"/>
        </dgm:presLayoutVars>
      </dgm:prSet>
      <dgm:spPr/>
      <dgm:t>
        <a:bodyPr/>
        <a:lstStyle/>
        <a:p>
          <a:endParaRPr lang="es-CO"/>
        </a:p>
      </dgm:t>
    </dgm:pt>
    <dgm:pt modelId="{6C391039-F046-4766-9DF3-CD632D67C769}" type="pres">
      <dgm:prSet presAssocID="{20C74138-DB00-4F91-81ED-2E1EF7633BF6}" presName="parentText" presStyleLbl="node1" presStyleIdx="0" presStyleCnt="1">
        <dgm:presLayoutVars>
          <dgm:chMax val="0"/>
          <dgm:bulletEnabled val="1"/>
        </dgm:presLayoutVars>
      </dgm:prSet>
      <dgm:spPr/>
      <dgm:t>
        <a:bodyPr/>
        <a:lstStyle/>
        <a:p>
          <a:endParaRPr lang="es-CO"/>
        </a:p>
      </dgm:t>
    </dgm:pt>
  </dgm:ptLst>
  <dgm:cxnLst>
    <dgm:cxn modelId="{F1B7A482-A5F7-40DA-908E-DCE7D65FC22A}" type="presOf" srcId="{75C24A3B-53FE-405F-94CF-AB637DC4A8D8}" destId="{D50EBBF9-087E-49AE-84C2-C548FAA629B8}" srcOrd="0" destOrd="0" presId="urn:microsoft.com/office/officeart/2005/8/layout/vList2"/>
    <dgm:cxn modelId="{CF2EF41F-EE2A-42A4-B3FF-D16790CE9EB2}" srcId="{75C24A3B-53FE-405F-94CF-AB637DC4A8D8}" destId="{20C74138-DB00-4F91-81ED-2E1EF7633BF6}" srcOrd="0" destOrd="0" parTransId="{231E42D9-1A40-44D7-9CBF-36AD0786E463}" sibTransId="{A8B724FA-2144-45F9-B906-00EE7BD58F39}"/>
    <dgm:cxn modelId="{300DEF66-7444-4EBE-8686-B9E7F6A102C0}" type="presOf" srcId="{20C74138-DB00-4F91-81ED-2E1EF7633BF6}" destId="{6C391039-F046-4766-9DF3-CD632D67C769}" srcOrd="0" destOrd="0" presId="urn:microsoft.com/office/officeart/2005/8/layout/vList2"/>
    <dgm:cxn modelId="{5D819451-3760-4966-A6CE-52EA035B45B2}" type="presParOf" srcId="{D50EBBF9-087E-49AE-84C2-C548FAA629B8}" destId="{6C391039-F046-4766-9DF3-CD632D67C76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DE0DEA3-6E7C-4B76-A44E-7320270961B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E72622BE-29F7-4BE8-80F4-9F787E9E49EB}">
      <dgm:prSet/>
      <dgm:spPr>
        <a:solidFill>
          <a:srgbClr val="FF0000"/>
        </a:solidFill>
      </dgm:spPr>
      <dgm:t>
        <a:bodyPr/>
        <a:lstStyle/>
        <a:p>
          <a:pPr algn="ctr" rtl="0"/>
          <a:r>
            <a:rPr lang="es-CO" dirty="0" smtClean="0"/>
            <a:t>Esta Guía de Estudio revelará el significado de la Marca de la Bestia; </a:t>
          </a:r>
          <a:r>
            <a:rPr lang="es-CO" u="sng" dirty="0" smtClean="0"/>
            <a:t>una señal que toda persona que se pierda la recibirá. </a:t>
          </a:r>
        </a:p>
        <a:p>
          <a:pPr algn="ctr" rtl="0"/>
          <a:r>
            <a:rPr lang="es-CO" dirty="0" smtClean="0"/>
            <a:t>Si usted no sabe cuál es esa "marca," ¿cómo podría usted evitar recibirla? </a:t>
          </a:r>
          <a:endParaRPr lang="es-CO" dirty="0"/>
        </a:p>
      </dgm:t>
    </dgm:pt>
    <dgm:pt modelId="{BA3DF94D-B707-4A36-9676-D66EF4B7121C}" type="parTrans" cxnId="{65318AC9-1F8B-493E-9D2E-BFFEA76F4502}">
      <dgm:prSet/>
      <dgm:spPr/>
      <dgm:t>
        <a:bodyPr/>
        <a:lstStyle/>
        <a:p>
          <a:endParaRPr lang="es-CO"/>
        </a:p>
      </dgm:t>
    </dgm:pt>
    <dgm:pt modelId="{B96A9648-C1BC-40DE-8B6C-0AFC4E36424A}" type="sibTrans" cxnId="{65318AC9-1F8B-493E-9D2E-BFFEA76F4502}">
      <dgm:prSet/>
      <dgm:spPr/>
      <dgm:t>
        <a:bodyPr/>
        <a:lstStyle/>
        <a:p>
          <a:endParaRPr lang="es-CO"/>
        </a:p>
      </dgm:t>
    </dgm:pt>
    <dgm:pt modelId="{47CC0CE1-CE41-4EA7-AC8F-FE179F39B067}" type="pres">
      <dgm:prSet presAssocID="{EDE0DEA3-6E7C-4B76-A44E-7320270961BD}" presName="linear" presStyleCnt="0">
        <dgm:presLayoutVars>
          <dgm:animLvl val="lvl"/>
          <dgm:resizeHandles val="exact"/>
        </dgm:presLayoutVars>
      </dgm:prSet>
      <dgm:spPr/>
      <dgm:t>
        <a:bodyPr/>
        <a:lstStyle/>
        <a:p>
          <a:endParaRPr lang="es-CO"/>
        </a:p>
      </dgm:t>
    </dgm:pt>
    <dgm:pt modelId="{0DF3402D-0CCD-40FB-96C2-DB9637D3427C}" type="pres">
      <dgm:prSet presAssocID="{E72622BE-29F7-4BE8-80F4-9F787E9E49EB}" presName="parentText" presStyleLbl="node1" presStyleIdx="0" presStyleCnt="1">
        <dgm:presLayoutVars>
          <dgm:chMax val="0"/>
          <dgm:bulletEnabled val="1"/>
        </dgm:presLayoutVars>
      </dgm:prSet>
      <dgm:spPr/>
      <dgm:t>
        <a:bodyPr/>
        <a:lstStyle/>
        <a:p>
          <a:endParaRPr lang="es-CO"/>
        </a:p>
      </dgm:t>
    </dgm:pt>
  </dgm:ptLst>
  <dgm:cxnLst>
    <dgm:cxn modelId="{65318AC9-1F8B-493E-9D2E-BFFEA76F4502}" srcId="{EDE0DEA3-6E7C-4B76-A44E-7320270961BD}" destId="{E72622BE-29F7-4BE8-80F4-9F787E9E49EB}" srcOrd="0" destOrd="0" parTransId="{BA3DF94D-B707-4A36-9676-D66EF4B7121C}" sibTransId="{B96A9648-C1BC-40DE-8B6C-0AFC4E36424A}"/>
    <dgm:cxn modelId="{76B5FB5B-4299-4B90-BC67-BFFBF076D3C4}" type="presOf" srcId="{E72622BE-29F7-4BE8-80F4-9F787E9E49EB}" destId="{0DF3402D-0CCD-40FB-96C2-DB9637D3427C}" srcOrd="0" destOrd="0" presId="urn:microsoft.com/office/officeart/2005/8/layout/vList2"/>
    <dgm:cxn modelId="{F95425AF-9F08-4BD8-8F46-C5B91A9D0987}" type="presOf" srcId="{EDE0DEA3-6E7C-4B76-A44E-7320270961BD}" destId="{47CC0CE1-CE41-4EA7-AC8F-FE179F39B067}" srcOrd="0" destOrd="0" presId="urn:microsoft.com/office/officeart/2005/8/layout/vList2"/>
    <dgm:cxn modelId="{89DFFBB4-4736-4B65-B692-2597404992D1}" type="presParOf" srcId="{47CC0CE1-CE41-4EA7-AC8F-FE179F39B067}" destId="{0DF3402D-0CCD-40FB-96C2-DB9637D3427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ADEE98B-2987-4BFA-B0BA-17B0DFD4BD8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ED5A4C9-B569-4192-9E7F-70BAD726F224}">
      <dgm:prSet/>
      <dgm:spPr>
        <a:solidFill>
          <a:srgbClr val="00B050"/>
        </a:solidFill>
      </dgm:spPr>
      <dgm:t>
        <a:bodyPr/>
        <a:lstStyle/>
        <a:p>
          <a:pPr algn="ctr" rtl="0"/>
          <a:r>
            <a:rPr lang="es-CO" dirty="0" smtClean="0"/>
            <a:t>Por tanto, la "bestia" de Apocalipsis 13 es simplemente otro nombre para el «cuerno peque» o sea para el "Anticristo" (algo que aprendimos en Daniel 7), que es el mismo papado. </a:t>
          </a:r>
          <a:endParaRPr lang="es-CO" dirty="0"/>
        </a:p>
      </dgm:t>
    </dgm:pt>
    <dgm:pt modelId="{71C9EFAF-4A48-4136-9D9F-E7011873A109}" type="parTrans" cxnId="{027AE392-1F89-40F4-8D2B-292281028565}">
      <dgm:prSet/>
      <dgm:spPr/>
      <dgm:t>
        <a:bodyPr/>
        <a:lstStyle/>
        <a:p>
          <a:endParaRPr lang="es-CO"/>
        </a:p>
      </dgm:t>
    </dgm:pt>
    <dgm:pt modelId="{44FD2018-0D1C-4493-825A-692D19BEC3D9}" type="sibTrans" cxnId="{027AE392-1F89-40F4-8D2B-292281028565}">
      <dgm:prSet/>
      <dgm:spPr/>
      <dgm:t>
        <a:bodyPr/>
        <a:lstStyle/>
        <a:p>
          <a:endParaRPr lang="es-CO"/>
        </a:p>
      </dgm:t>
    </dgm:pt>
    <dgm:pt modelId="{C4FC9F2A-4EAE-47EC-B72F-073D22C323CF}" type="pres">
      <dgm:prSet presAssocID="{9ADEE98B-2987-4BFA-B0BA-17B0DFD4BD8B}" presName="linear" presStyleCnt="0">
        <dgm:presLayoutVars>
          <dgm:animLvl val="lvl"/>
          <dgm:resizeHandles val="exact"/>
        </dgm:presLayoutVars>
      </dgm:prSet>
      <dgm:spPr/>
      <dgm:t>
        <a:bodyPr/>
        <a:lstStyle/>
        <a:p>
          <a:endParaRPr lang="es-CO"/>
        </a:p>
      </dgm:t>
    </dgm:pt>
    <dgm:pt modelId="{F5D01711-003E-4241-B920-C175ECB6C855}" type="pres">
      <dgm:prSet presAssocID="{2ED5A4C9-B569-4192-9E7F-70BAD726F224}" presName="parentText" presStyleLbl="node1" presStyleIdx="0" presStyleCnt="1">
        <dgm:presLayoutVars>
          <dgm:chMax val="0"/>
          <dgm:bulletEnabled val="1"/>
        </dgm:presLayoutVars>
      </dgm:prSet>
      <dgm:spPr/>
      <dgm:t>
        <a:bodyPr/>
        <a:lstStyle/>
        <a:p>
          <a:endParaRPr lang="es-CO"/>
        </a:p>
      </dgm:t>
    </dgm:pt>
  </dgm:ptLst>
  <dgm:cxnLst>
    <dgm:cxn modelId="{150E7230-73D9-4022-8DF2-23D6083AEFBA}" type="presOf" srcId="{9ADEE98B-2987-4BFA-B0BA-17B0DFD4BD8B}" destId="{C4FC9F2A-4EAE-47EC-B72F-073D22C323CF}" srcOrd="0" destOrd="0" presId="urn:microsoft.com/office/officeart/2005/8/layout/vList2"/>
    <dgm:cxn modelId="{D469C83E-CE95-483A-BA2A-03692FECD4C7}" type="presOf" srcId="{2ED5A4C9-B569-4192-9E7F-70BAD726F224}" destId="{F5D01711-003E-4241-B920-C175ECB6C855}" srcOrd="0" destOrd="0" presId="urn:microsoft.com/office/officeart/2005/8/layout/vList2"/>
    <dgm:cxn modelId="{027AE392-1F89-40F4-8D2B-292281028565}" srcId="{9ADEE98B-2987-4BFA-B0BA-17B0DFD4BD8B}" destId="{2ED5A4C9-B569-4192-9E7F-70BAD726F224}" srcOrd="0" destOrd="0" parTransId="{71C9EFAF-4A48-4136-9D9F-E7011873A109}" sibTransId="{44FD2018-0D1C-4493-825A-692D19BEC3D9}"/>
    <dgm:cxn modelId="{21C6DB15-C9D0-4C46-924C-7FE22E78B741}" type="presParOf" srcId="{C4FC9F2A-4EAE-47EC-B72F-073D22C323CF}" destId="{F5D01711-003E-4241-B920-C175ECB6C85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B46EDF2-B147-4F73-A16F-023A8F768B5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FFF90384-A9EE-45B5-AF9A-2993CD2D3CBA}">
      <dgm:prSet custT="1"/>
      <dgm:spPr>
        <a:solidFill>
          <a:srgbClr val="FF0000"/>
        </a:solidFill>
      </dgm:spPr>
      <dgm:t>
        <a:bodyPr/>
        <a:lstStyle/>
        <a:p>
          <a:pPr rtl="0"/>
          <a:r>
            <a:rPr lang="es-CO" sz="2000" b="1" u="sng" dirty="0" smtClean="0"/>
            <a:t>Imperio Medo-Persia</a:t>
          </a:r>
          <a:endParaRPr lang="es-CO" sz="2000" b="1" dirty="0"/>
        </a:p>
      </dgm:t>
    </dgm:pt>
    <dgm:pt modelId="{A1A3ADE9-1EA0-4664-ABB2-2D90FDF8B102}" type="parTrans" cxnId="{92F33798-E592-4DEB-A4A1-990F497CBB5F}">
      <dgm:prSet/>
      <dgm:spPr/>
      <dgm:t>
        <a:bodyPr/>
        <a:lstStyle/>
        <a:p>
          <a:endParaRPr lang="es-CO"/>
        </a:p>
      </dgm:t>
    </dgm:pt>
    <dgm:pt modelId="{FD2707D3-CD33-49F2-9428-F03BC327686C}" type="sibTrans" cxnId="{92F33798-E592-4DEB-A4A1-990F497CBB5F}">
      <dgm:prSet/>
      <dgm:spPr/>
      <dgm:t>
        <a:bodyPr/>
        <a:lstStyle/>
        <a:p>
          <a:endParaRPr lang="es-CO"/>
        </a:p>
      </dgm:t>
    </dgm:pt>
    <dgm:pt modelId="{F968DF09-FBD0-4C86-8E87-EF7840B6B735}">
      <dgm:prSet/>
      <dgm:spPr>
        <a:solidFill>
          <a:srgbClr val="FF0000"/>
        </a:solidFill>
      </dgm:spPr>
      <dgm:t>
        <a:bodyPr/>
        <a:lstStyle/>
        <a:p>
          <a:pPr rtl="0"/>
          <a:r>
            <a:rPr lang="es-CO" b="1" dirty="0" smtClean="0"/>
            <a:t>Dan.7:5.Bestia como oso.</a:t>
          </a:r>
          <a:endParaRPr lang="es-CO" b="1" dirty="0"/>
        </a:p>
      </dgm:t>
    </dgm:pt>
    <dgm:pt modelId="{69102FDB-DA4E-4A1D-9117-FCC2A51DCD58}" type="parTrans" cxnId="{A757C058-B5A3-4826-950B-FA013B441E49}">
      <dgm:prSet/>
      <dgm:spPr/>
      <dgm:t>
        <a:bodyPr/>
        <a:lstStyle/>
        <a:p>
          <a:endParaRPr lang="es-CO"/>
        </a:p>
      </dgm:t>
    </dgm:pt>
    <dgm:pt modelId="{F5D83E00-2203-45EC-A542-033A03911BC9}" type="sibTrans" cxnId="{A757C058-B5A3-4826-950B-FA013B441E49}">
      <dgm:prSet/>
      <dgm:spPr/>
      <dgm:t>
        <a:bodyPr/>
        <a:lstStyle/>
        <a:p>
          <a:endParaRPr lang="es-CO"/>
        </a:p>
      </dgm:t>
    </dgm:pt>
    <dgm:pt modelId="{DC82362C-9213-4FDE-B6B7-6B6C1238B7F9}">
      <dgm:prSet/>
      <dgm:spPr>
        <a:solidFill>
          <a:srgbClr val="FF0000"/>
        </a:solidFill>
      </dgm:spPr>
      <dgm:t>
        <a:bodyPr/>
        <a:lstStyle/>
        <a:p>
          <a:pPr rtl="0"/>
          <a:r>
            <a:rPr lang="es-CO" b="1" dirty="0" smtClean="0"/>
            <a:t>Apoc.13:2. "Pies de oso«.</a:t>
          </a:r>
          <a:endParaRPr lang="es-CO" b="1" dirty="0"/>
        </a:p>
      </dgm:t>
    </dgm:pt>
    <dgm:pt modelId="{3544A21A-18DA-478A-8BF7-3F2B11BD7331}" type="parTrans" cxnId="{EFFCD630-5306-44E7-ADFA-6264F3D529D6}">
      <dgm:prSet/>
      <dgm:spPr/>
      <dgm:t>
        <a:bodyPr/>
        <a:lstStyle/>
        <a:p>
          <a:endParaRPr lang="es-CO"/>
        </a:p>
      </dgm:t>
    </dgm:pt>
    <dgm:pt modelId="{70EA68C1-0819-4306-ADDC-FDC331DBBC03}" type="sibTrans" cxnId="{EFFCD630-5306-44E7-ADFA-6264F3D529D6}">
      <dgm:prSet/>
      <dgm:spPr/>
      <dgm:t>
        <a:bodyPr/>
        <a:lstStyle/>
        <a:p>
          <a:endParaRPr lang="es-CO"/>
        </a:p>
      </dgm:t>
    </dgm:pt>
    <dgm:pt modelId="{49AEE689-BD97-4879-864E-6BC2E4FAD839}" type="pres">
      <dgm:prSet presAssocID="{7B46EDF2-B147-4F73-A16F-023A8F768B56}" presName="linear" presStyleCnt="0">
        <dgm:presLayoutVars>
          <dgm:animLvl val="lvl"/>
          <dgm:resizeHandles val="exact"/>
        </dgm:presLayoutVars>
      </dgm:prSet>
      <dgm:spPr/>
      <dgm:t>
        <a:bodyPr/>
        <a:lstStyle/>
        <a:p>
          <a:endParaRPr lang="es-CO"/>
        </a:p>
      </dgm:t>
    </dgm:pt>
    <dgm:pt modelId="{8EE63E8E-AF13-423A-A93B-9A785D34DFF5}" type="pres">
      <dgm:prSet presAssocID="{FFF90384-A9EE-45B5-AF9A-2993CD2D3CBA}" presName="parentText" presStyleLbl="node1" presStyleIdx="0" presStyleCnt="3">
        <dgm:presLayoutVars>
          <dgm:chMax val="0"/>
          <dgm:bulletEnabled val="1"/>
        </dgm:presLayoutVars>
      </dgm:prSet>
      <dgm:spPr/>
      <dgm:t>
        <a:bodyPr/>
        <a:lstStyle/>
        <a:p>
          <a:endParaRPr lang="es-CO"/>
        </a:p>
      </dgm:t>
    </dgm:pt>
    <dgm:pt modelId="{4BF94986-4324-48F4-B672-B1E22D64D01C}" type="pres">
      <dgm:prSet presAssocID="{FD2707D3-CD33-49F2-9428-F03BC327686C}" presName="spacer" presStyleCnt="0"/>
      <dgm:spPr/>
    </dgm:pt>
    <dgm:pt modelId="{2D9269FC-DACB-4939-80EF-91EC8B85EDBA}" type="pres">
      <dgm:prSet presAssocID="{F968DF09-FBD0-4C86-8E87-EF7840B6B735}" presName="parentText" presStyleLbl="node1" presStyleIdx="1" presStyleCnt="3">
        <dgm:presLayoutVars>
          <dgm:chMax val="0"/>
          <dgm:bulletEnabled val="1"/>
        </dgm:presLayoutVars>
      </dgm:prSet>
      <dgm:spPr/>
      <dgm:t>
        <a:bodyPr/>
        <a:lstStyle/>
        <a:p>
          <a:endParaRPr lang="es-CO"/>
        </a:p>
      </dgm:t>
    </dgm:pt>
    <dgm:pt modelId="{329106CE-C39B-49B1-8AB8-C61E4EFEF978}" type="pres">
      <dgm:prSet presAssocID="{F5D83E00-2203-45EC-A542-033A03911BC9}" presName="spacer" presStyleCnt="0"/>
      <dgm:spPr/>
    </dgm:pt>
    <dgm:pt modelId="{771A1A9F-F2AC-4494-93A8-19D2A34A350A}" type="pres">
      <dgm:prSet presAssocID="{DC82362C-9213-4FDE-B6B7-6B6C1238B7F9}" presName="parentText" presStyleLbl="node1" presStyleIdx="2" presStyleCnt="3">
        <dgm:presLayoutVars>
          <dgm:chMax val="0"/>
          <dgm:bulletEnabled val="1"/>
        </dgm:presLayoutVars>
      </dgm:prSet>
      <dgm:spPr/>
      <dgm:t>
        <a:bodyPr/>
        <a:lstStyle/>
        <a:p>
          <a:endParaRPr lang="es-CO"/>
        </a:p>
      </dgm:t>
    </dgm:pt>
  </dgm:ptLst>
  <dgm:cxnLst>
    <dgm:cxn modelId="{A757C058-B5A3-4826-950B-FA013B441E49}" srcId="{7B46EDF2-B147-4F73-A16F-023A8F768B56}" destId="{F968DF09-FBD0-4C86-8E87-EF7840B6B735}" srcOrd="1" destOrd="0" parTransId="{69102FDB-DA4E-4A1D-9117-FCC2A51DCD58}" sibTransId="{F5D83E00-2203-45EC-A542-033A03911BC9}"/>
    <dgm:cxn modelId="{393B8AC6-EC0D-4B2F-9556-8A6909B9B502}" type="presOf" srcId="{FFF90384-A9EE-45B5-AF9A-2993CD2D3CBA}" destId="{8EE63E8E-AF13-423A-A93B-9A785D34DFF5}" srcOrd="0" destOrd="0" presId="urn:microsoft.com/office/officeart/2005/8/layout/vList2"/>
    <dgm:cxn modelId="{F494F5DD-2A54-40A8-A007-8BB7AE43F050}" type="presOf" srcId="{DC82362C-9213-4FDE-B6B7-6B6C1238B7F9}" destId="{771A1A9F-F2AC-4494-93A8-19D2A34A350A}" srcOrd="0" destOrd="0" presId="urn:microsoft.com/office/officeart/2005/8/layout/vList2"/>
    <dgm:cxn modelId="{2D6605D7-68A0-49DA-B488-722E789449E7}" type="presOf" srcId="{F968DF09-FBD0-4C86-8E87-EF7840B6B735}" destId="{2D9269FC-DACB-4939-80EF-91EC8B85EDBA}" srcOrd="0" destOrd="0" presId="urn:microsoft.com/office/officeart/2005/8/layout/vList2"/>
    <dgm:cxn modelId="{A0E6C885-5573-479D-8084-BCEEE8234292}" type="presOf" srcId="{7B46EDF2-B147-4F73-A16F-023A8F768B56}" destId="{49AEE689-BD97-4879-864E-6BC2E4FAD839}" srcOrd="0" destOrd="0" presId="urn:microsoft.com/office/officeart/2005/8/layout/vList2"/>
    <dgm:cxn modelId="{EFFCD630-5306-44E7-ADFA-6264F3D529D6}" srcId="{7B46EDF2-B147-4F73-A16F-023A8F768B56}" destId="{DC82362C-9213-4FDE-B6B7-6B6C1238B7F9}" srcOrd="2" destOrd="0" parTransId="{3544A21A-18DA-478A-8BF7-3F2B11BD7331}" sibTransId="{70EA68C1-0819-4306-ADDC-FDC331DBBC03}"/>
    <dgm:cxn modelId="{92F33798-E592-4DEB-A4A1-990F497CBB5F}" srcId="{7B46EDF2-B147-4F73-A16F-023A8F768B56}" destId="{FFF90384-A9EE-45B5-AF9A-2993CD2D3CBA}" srcOrd="0" destOrd="0" parTransId="{A1A3ADE9-1EA0-4664-ABB2-2D90FDF8B102}" sibTransId="{FD2707D3-CD33-49F2-9428-F03BC327686C}"/>
    <dgm:cxn modelId="{47348AD6-8357-4F6C-ADBF-DB14B33B0E85}" type="presParOf" srcId="{49AEE689-BD97-4879-864E-6BC2E4FAD839}" destId="{8EE63E8E-AF13-423A-A93B-9A785D34DFF5}" srcOrd="0" destOrd="0" presId="urn:microsoft.com/office/officeart/2005/8/layout/vList2"/>
    <dgm:cxn modelId="{7962CC37-6EB0-477A-9E00-97B005026749}" type="presParOf" srcId="{49AEE689-BD97-4879-864E-6BC2E4FAD839}" destId="{4BF94986-4324-48F4-B672-B1E22D64D01C}" srcOrd="1" destOrd="0" presId="urn:microsoft.com/office/officeart/2005/8/layout/vList2"/>
    <dgm:cxn modelId="{456A1A4F-8F34-49D1-A09C-AF72E9A819E0}" type="presParOf" srcId="{49AEE689-BD97-4879-864E-6BC2E4FAD839}" destId="{2D9269FC-DACB-4939-80EF-91EC8B85EDBA}" srcOrd="2" destOrd="0" presId="urn:microsoft.com/office/officeart/2005/8/layout/vList2"/>
    <dgm:cxn modelId="{F314DCBC-56C8-4C95-90A0-00E9E082279B}" type="presParOf" srcId="{49AEE689-BD97-4879-864E-6BC2E4FAD839}" destId="{329106CE-C39B-49B1-8AB8-C61E4EFEF978}" srcOrd="3" destOrd="0" presId="urn:microsoft.com/office/officeart/2005/8/layout/vList2"/>
    <dgm:cxn modelId="{2FCE6C34-6CAF-476B-9873-E6F4E976EA33}" type="presParOf" srcId="{49AEE689-BD97-4879-864E-6BC2E4FAD839}" destId="{771A1A9F-F2AC-4494-93A8-19D2A34A350A}" srcOrd="4" destOrd="0" presId="urn:microsoft.com/office/officeart/2005/8/layout/vList2"/>
  </dgm:cxnLst>
  <dgm:bg>
    <a:solidFill>
      <a:srgbClr val="FF000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CB730FA-6455-41CC-A809-C307CC5EC96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1A881044-761B-453B-A0AA-90BA97F9F154}">
      <dgm:prSet custT="1"/>
      <dgm:spPr/>
      <dgm:t>
        <a:bodyPr/>
        <a:lstStyle/>
        <a:p>
          <a:pPr rtl="0"/>
          <a:r>
            <a:rPr lang="es-CO" sz="1800" b="1" u="sng" dirty="0" smtClean="0"/>
            <a:t>Imperio Grecia</a:t>
          </a:r>
          <a:endParaRPr lang="es-CO" sz="1800" dirty="0"/>
        </a:p>
      </dgm:t>
    </dgm:pt>
    <dgm:pt modelId="{BD01919E-CA2C-4DFD-82CB-200D23A49FA9}" type="parTrans" cxnId="{45D2D0BF-D783-4330-8A3A-F3EB6FA69C7B}">
      <dgm:prSet/>
      <dgm:spPr/>
      <dgm:t>
        <a:bodyPr/>
        <a:lstStyle/>
        <a:p>
          <a:endParaRPr lang="es-CO"/>
        </a:p>
      </dgm:t>
    </dgm:pt>
    <dgm:pt modelId="{521B1A56-8F73-43EC-A826-EA40589EACCE}" type="sibTrans" cxnId="{45D2D0BF-D783-4330-8A3A-F3EB6FA69C7B}">
      <dgm:prSet/>
      <dgm:spPr/>
      <dgm:t>
        <a:bodyPr/>
        <a:lstStyle/>
        <a:p>
          <a:endParaRPr lang="es-CO"/>
        </a:p>
      </dgm:t>
    </dgm:pt>
    <dgm:pt modelId="{7F6AC352-7178-426A-871E-7AEBD50A8467}">
      <dgm:prSet/>
      <dgm:spPr/>
      <dgm:t>
        <a:bodyPr/>
        <a:lstStyle/>
        <a:p>
          <a:pPr rtl="0"/>
          <a:r>
            <a:rPr lang="es-CO" dirty="0" smtClean="0"/>
            <a:t>Bestia como leopardo (vs. 6)</a:t>
          </a:r>
          <a:endParaRPr lang="es-CO" dirty="0"/>
        </a:p>
      </dgm:t>
    </dgm:pt>
    <dgm:pt modelId="{8BE8FC4E-0A73-4021-B282-A1BE23C4ECE2}" type="parTrans" cxnId="{0CE0C881-7481-479F-9A7C-1E918C5F9DC6}">
      <dgm:prSet/>
      <dgm:spPr/>
      <dgm:t>
        <a:bodyPr/>
        <a:lstStyle/>
        <a:p>
          <a:endParaRPr lang="es-CO"/>
        </a:p>
      </dgm:t>
    </dgm:pt>
    <dgm:pt modelId="{F7909FE1-F792-4232-872C-52BF01ED6106}" type="sibTrans" cxnId="{0CE0C881-7481-479F-9A7C-1E918C5F9DC6}">
      <dgm:prSet/>
      <dgm:spPr/>
      <dgm:t>
        <a:bodyPr/>
        <a:lstStyle/>
        <a:p>
          <a:endParaRPr lang="es-CO"/>
        </a:p>
      </dgm:t>
    </dgm:pt>
    <dgm:pt modelId="{AEF8C891-65F1-4BA0-990B-B7176C2CDA60}">
      <dgm:prSet/>
      <dgm:spPr/>
      <dgm:t>
        <a:bodyPr/>
        <a:lstStyle/>
        <a:p>
          <a:pPr rtl="0"/>
          <a:r>
            <a:rPr lang="es-CO" dirty="0" smtClean="0"/>
            <a:t>"Como un leopardo" (vs. 2)</a:t>
          </a:r>
          <a:endParaRPr lang="es-CO" dirty="0"/>
        </a:p>
      </dgm:t>
    </dgm:pt>
    <dgm:pt modelId="{70B99B33-2976-49EA-8C78-72AA3B99DA30}" type="parTrans" cxnId="{87810DA9-EDC3-4BBA-B2D6-0C380CACDFCE}">
      <dgm:prSet/>
      <dgm:spPr/>
      <dgm:t>
        <a:bodyPr/>
        <a:lstStyle/>
        <a:p>
          <a:endParaRPr lang="es-CO"/>
        </a:p>
      </dgm:t>
    </dgm:pt>
    <dgm:pt modelId="{3FBFD669-D0B1-4527-B3CE-45264CEECB50}" type="sibTrans" cxnId="{87810DA9-EDC3-4BBA-B2D6-0C380CACDFCE}">
      <dgm:prSet/>
      <dgm:spPr/>
      <dgm:t>
        <a:bodyPr/>
        <a:lstStyle/>
        <a:p>
          <a:endParaRPr lang="es-CO"/>
        </a:p>
      </dgm:t>
    </dgm:pt>
    <dgm:pt modelId="{4D80BD57-7BC1-467E-BED0-DA483869A076}" type="pres">
      <dgm:prSet presAssocID="{0CB730FA-6455-41CC-A809-C307CC5EC96B}" presName="linear" presStyleCnt="0">
        <dgm:presLayoutVars>
          <dgm:animLvl val="lvl"/>
          <dgm:resizeHandles val="exact"/>
        </dgm:presLayoutVars>
      </dgm:prSet>
      <dgm:spPr/>
      <dgm:t>
        <a:bodyPr/>
        <a:lstStyle/>
        <a:p>
          <a:endParaRPr lang="es-CO"/>
        </a:p>
      </dgm:t>
    </dgm:pt>
    <dgm:pt modelId="{26891123-43A8-48DA-99E8-B879CA9C27FE}" type="pres">
      <dgm:prSet presAssocID="{1A881044-761B-453B-A0AA-90BA97F9F154}" presName="parentText" presStyleLbl="node1" presStyleIdx="0" presStyleCnt="3">
        <dgm:presLayoutVars>
          <dgm:chMax val="0"/>
          <dgm:bulletEnabled val="1"/>
        </dgm:presLayoutVars>
      </dgm:prSet>
      <dgm:spPr/>
      <dgm:t>
        <a:bodyPr/>
        <a:lstStyle/>
        <a:p>
          <a:endParaRPr lang="es-CO"/>
        </a:p>
      </dgm:t>
    </dgm:pt>
    <dgm:pt modelId="{FEB36C9A-9E1D-4941-95F6-06D0093CB918}" type="pres">
      <dgm:prSet presAssocID="{521B1A56-8F73-43EC-A826-EA40589EACCE}" presName="spacer" presStyleCnt="0"/>
      <dgm:spPr/>
    </dgm:pt>
    <dgm:pt modelId="{9FA35369-8423-40E3-94D3-13CAD428173F}" type="pres">
      <dgm:prSet presAssocID="{7F6AC352-7178-426A-871E-7AEBD50A8467}" presName="parentText" presStyleLbl="node1" presStyleIdx="1" presStyleCnt="3">
        <dgm:presLayoutVars>
          <dgm:chMax val="0"/>
          <dgm:bulletEnabled val="1"/>
        </dgm:presLayoutVars>
      </dgm:prSet>
      <dgm:spPr/>
      <dgm:t>
        <a:bodyPr/>
        <a:lstStyle/>
        <a:p>
          <a:endParaRPr lang="es-CO"/>
        </a:p>
      </dgm:t>
    </dgm:pt>
    <dgm:pt modelId="{3B49BB12-F52F-4854-B4BA-6599FEB1F0DE}" type="pres">
      <dgm:prSet presAssocID="{F7909FE1-F792-4232-872C-52BF01ED6106}" presName="spacer" presStyleCnt="0"/>
      <dgm:spPr/>
    </dgm:pt>
    <dgm:pt modelId="{84FF2248-2021-4A4F-8E7C-005C76FC83CE}" type="pres">
      <dgm:prSet presAssocID="{AEF8C891-65F1-4BA0-990B-B7176C2CDA60}" presName="parentText" presStyleLbl="node1" presStyleIdx="2" presStyleCnt="3">
        <dgm:presLayoutVars>
          <dgm:chMax val="0"/>
          <dgm:bulletEnabled val="1"/>
        </dgm:presLayoutVars>
      </dgm:prSet>
      <dgm:spPr/>
      <dgm:t>
        <a:bodyPr/>
        <a:lstStyle/>
        <a:p>
          <a:endParaRPr lang="es-CO"/>
        </a:p>
      </dgm:t>
    </dgm:pt>
  </dgm:ptLst>
  <dgm:cxnLst>
    <dgm:cxn modelId="{45D2D0BF-D783-4330-8A3A-F3EB6FA69C7B}" srcId="{0CB730FA-6455-41CC-A809-C307CC5EC96B}" destId="{1A881044-761B-453B-A0AA-90BA97F9F154}" srcOrd="0" destOrd="0" parTransId="{BD01919E-CA2C-4DFD-82CB-200D23A49FA9}" sibTransId="{521B1A56-8F73-43EC-A826-EA40589EACCE}"/>
    <dgm:cxn modelId="{35CE4B06-3A24-40F7-AACD-51AEA24F1BC4}" type="presOf" srcId="{1A881044-761B-453B-A0AA-90BA97F9F154}" destId="{26891123-43A8-48DA-99E8-B879CA9C27FE}" srcOrd="0" destOrd="0" presId="urn:microsoft.com/office/officeart/2005/8/layout/vList2"/>
    <dgm:cxn modelId="{B09381D5-F97B-417A-AF25-96601B05F01A}" type="presOf" srcId="{7F6AC352-7178-426A-871E-7AEBD50A8467}" destId="{9FA35369-8423-40E3-94D3-13CAD428173F}" srcOrd="0" destOrd="0" presId="urn:microsoft.com/office/officeart/2005/8/layout/vList2"/>
    <dgm:cxn modelId="{0CE0C881-7481-479F-9A7C-1E918C5F9DC6}" srcId="{0CB730FA-6455-41CC-A809-C307CC5EC96B}" destId="{7F6AC352-7178-426A-871E-7AEBD50A8467}" srcOrd="1" destOrd="0" parTransId="{8BE8FC4E-0A73-4021-B282-A1BE23C4ECE2}" sibTransId="{F7909FE1-F792-4232-872C-52BF01ED6106}"/>
    <dgm:cxn modelId="{1AA48A8D-6C01-4979-B266-C21B8724AABA}" type="presOf" srcId="{0CB730FA-6455-41CC-A809-C307CC5EC96B}" destId="{4D80BD57-7BC1-467E-BED0-DA483869A076}" srcOrd="0" destOrd="0" presId="urn:microsoft.com/office/officeart/2005/8/layout/vList2"/>
    <dgm:cxn modelId="{87810DA9-EDC3-4BBA-B2D6-0C380CACDFCE}" srcId="{0CB730FA-6455-41CC-A809-C307CC5EC96B}" destId="{AEF8C891-65F1-4BA0-990B-B7176C2CDA60}" srcOrd="2" destOrd="0" parTransId="{70B99B33-2976-49EA-8C78-72AA3B99DA30}" sibTransId="{3FBFD669-D0B1-4527-B3CE-45264CEECB50}"/>
    <dgm:cxn modelId="{838E50AD-532B-4980-8E68-E79BE6B6B17F}" type="presOf" srcId="{AEF8C891-65F1-4BA0-990B-B7176C2CDA60}" destId="{84FF2248-2021-4A4F-8E7C-005C76FC83CE}" srcOrd="0" destOrd="0" presId="urn:microsoft.com/office/officeart/2005/8/layout/vList2"/>
    <dgm:cxn modelId="{1087C944-8F33-4E55-B781-AC737B2422B5}" type="presParOf" srcId="{4D80BD57-7BC1-467E-BED0-DA483869A076}" destId="{26891123-43A8-48DA-99E8-B879CA9C27FE}" srcOrd="0" destOrd="0" presId="urn:microsoft.com/office/officeart/2005/8/layout/vList2"/>
    <dgm:cxn modelId="{6B04C9A4-E8A6-493B-AAAC-2B2D9E5D83B2}" type="presParOf" srcId="{4D80BD57-7BC1-467E-BED0-DA483869A076}" destId="{FEB36C9A-9E1D-4941-95F6-06D0093CB918}" srcOrd="1" destOrd="0" presId="urn:microsoft.com/office/officeart/2005/8/layout/vList2"/>
    <dgm:cxn modelId="{62277041-C226-4228-85CB-44278BDCCAD5}" type="presParOf" srcId="{4D80BD57-7BC1-467E-BED0-DA483869A076}" destId="{9FA35369-8423-40E3-94D3-13CAD428173F}" srcOrd="2" destOrd="0" presId="urn:microsoft.com/office/officeart/2005/8/layout/vList2"/>
    <dgm:cxn modelId="{BC7B88A9-6EBB-4D58-910D-03545DA0918E}" type="presParOf" srcId="{4D80BD57-7BC1-467E-BED0-DA483869A076}" destId="{3B49BB12-F52F-4854-B4BA-6599FEB1F0DE}" srcOrd="3" destOrd="0" presId="urn:microsoft.com/office/officeart/2005/8/layout/vList2"/>
    <dgm:cxn modelId="{A0ACFFD4-A8A0-4911-83AA-B89266B528AB}" type="presParOf" srcId="{4D80BD57-7BC1-467E-BED0-DA483869A076}" destId="{84FF2248-2021-4A4F-8E7C-005C76FC83CE}" srcOrd="4"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EC2B734-DD19-4DCE-92A1-729041C6EE7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83B70CAC-469D-4B9A-BFFC-0110A77629CD}">
      <dgm:prSet/>
      <dgm:spPr>
        <a:solidFill>
          <a:srgbClr val="FF0000"/>
        </a:solidFill>
      </dgm:spPr>
      <dgm:t>
        <a:bodyPr/>
        <a:lstStyle/>
        <a:p>
          <a:pPr rtl="0"/>
          <a:r>
            <a:rPr lang="es-CO" b="1" u="sng" dirty="0" smtClean="0"/>
            <a:t>Roma Imperial</a:t>
          </a:r>
          <a:endParaRPr lang="es-CO" dirty="0"/>
        </a:p>
      </dgm:t>
    </dgm:pt>
    <dgm:pt modelId="{F87956D9-8600-4560-9F74-D7092E291F4C}" type="parTrans" cxnId="{1EA08BEB-2A5C-4EB2-B344-F15A13DAE6F3}">
      <dgm:prSet/>
      <dgm:spPr/>
      <dgm:t>
        <a:bodyPr/>
        <a:lstStyle/>
        <a:p>
          <a:endParaRPr lang="es-CO"/>
        </a:p>
      </dgm:t>
    </dgm:pt>
    <dgm:pt modelId="{8A02A97D-8279-4D40-8CAE-0DF89F902CBF}" type="sibTrans" cxnId="{1EA08BEB-2A5C-4EB2-B344-F15A13DAE6F3}">
      <dgm:prSet/>
      <dgm:spPr/>
      <dgm:t>
        <a:bodyPr/>
        <a:lstStyle/>
        <a:p>
          <a:endParaRPr lang="es-CO"/>
        </a:p>
      </dgm:t>
    </dgm:pt>
    <dgm:pt modelId="{F498EC90-9642-4615-976D-114CCD7E956B}">
      <dgm:prSet/>
      <dgm:spPr>
        <a:solidFill>
          <a:srgbClr val="FF0000"/>
        </a:solidFill>
      </dgm:spPr>
      <dgm:t>
        <a:bodyPr/>
        <a:lstStyle/>
        <a:p>
          <a:pPr rtl="0"/>
          <a:r>
            <a:rPr lang="es-CO" b="1" dirty="0" smtClean="0"/>
            <a:t>Dan.7:7p.p. Bestia de diez cuernos.</a:t>
          </a:r>
          <a:endParaRPr lang="es-CO" b="1" dirty="0"/>
        </a:p>
      </dgm:t>
    </dgm:pt>
    <dgm:pt modelId="{0D2B4FD1-9163-4A9D-8676-8906E59DF305}" type="parTrans" cxnId="{1BCA39C6-33C7-44D3-B564-6EAADE78B7C1}">
      <dgm:prSet/>
      <dgm:spPr/>
      <dgm:t>
        <a:bodyPr/>
        <a:lstStyle/>
        <a:p>
          <a:endParaRPr lang="es-CO"/>
        </a:p>
      </dgm:t>
    </dgm:pt>
    <dgm:pt modelId="{DB437D94-F811-4667-AAE9-A65D4EDD8BAE}" type="sibTrans" cxnId="{1BCA39C6-33C7-44D3-B564-6EAADE78B7C1}">
      <dgm:prSet/>
      <dgm:spPr/>
      <dgm:t>
        <a:bodyPr/>
        <a:lstStyle/>
        <a:p>
          <a:endParaRPr lang="es-CO"/>
        </a:p>
      </dgm:t>
    </dgm:pt>
    <dgm:pt modelId="{94D8C54B-35AC-4603-A4E7-86148E861C4C}">
      <dgm:prSet/>
      <dgm:spPr>
        <a:solidFill>
          <a:srgbClr val="FF0000"/>
        </a:solidFill>
      </dgm:spPr>
      <dgm:t>
        <a:bodyPr/>
        <a:lstStyle/>
        <a:p>
          <a:pPr rtl="0"/>
          <a:r>
            <a:rPr lang="es-CO" b="1" dirty="0" smtClean="0"/>
            <a:t>Apoc.13:1. "Diez cuernos"</a:t>
          </a:r>
          <a:endParaRPr lang="es-CO" b="1" dirty="0"/>
        </a:p>
      </dgm:t>
    </dgm:pt>
    <dgm:pt modelId="{58529DDB-24D7-4DB2-B8D9-A8627CD36FB2}" type="parTrans" cxnId="{C60B70C3-175F-40AF-BEA1-36BEDDFA93A9}">
      <dgm:prSet/>
      <dgm:spPr/>
      <dgm:t>
        <a:bodyPr/>
        <a:lstStyle/>
        <a:p>
          <a:endParaRPr lang="es-CO"/>
        </a:p>
      </dgm:t>
    </dgm:pt>
    <dgm:pt modelId="{AD822602-AC23-4BD5-A114-CF9CCF0267A3}" type="sibTrans" cxnId="{C60B70C3-175F-40AF-BEA1-36BEDDFA93A9}">
      <dgm:prSet/>
      <dgm:spPr/>
      <dgm:t>
        <a:bodyPr/>
        <a:lstStyle/>
        <a:p>
          <a:endParaRPr lang="es-CO"/>
        </a:p>
      </dgm:t>
    </dgm:pt>
    <dgm:pt modelId="{8DB6E0C0-9526-447A-9CEC-520B10BEF711}" type="pres">
      <dgm:prSet presAssocID="{CEC2B734-DD19-4DCE-92A1-729041C6EE79}" presName="linear" presStyleCnt="0">
        <dgm:presLayoutVars>
          <dgm:animLvl val="lvl"/>
          <dgm:resizeHandles val="exact"/>
        </dgm:presLayoutVars>
      </dgm:prSet>
      <dgm:spPr/>
      <dgm:t>
        <a:bodyPr/>
        <a:lstStyle/>
        <a:p>
          <a:endParaRPr lang="es-CO"/>
        </a:p>
      </dgm:t>
    </dgm:pt>
    <dgm:pt modelId="{5672CB55-407E-44A9-A100-BE3201B23737}" type="pres">
      <dgm:prSet presAssocID="{83B70CAC-469D-4B9A-BFFC-0110A77629CD}" presName="parentText" presStyleLbl="node1" presStyleIdx="0" presStyleCnt="3">
        <dgm:presLayoutVars>
          <dgm:chMax val="0"/>
          <dgm:bulletEnabled val="1"/>
        </dgm:presLayoutVars>
      </dgm:prSet>
      <dgm:spPr/>
      <dgm:t>
        <a:bodyPr/>
        <a:lstStyle/>
        <a:p>
          <a:endParaRPr lang="es-CO"/>
        </a:p>
      </dgm:t>
    </dgm:pt>
    <dgm:pt modelId="{B26AA214-47C4-4E50-9EAD-EBC5B7711AB9}" type="pres">
      <dgm:prSet presAssocID="{8A02A97D-8279-4D40-8CAE-0DF89F902CBF}" presName="spacer" presStyleCnt="0"/>
      <dgm:spPr/>
    </dgm:pt>
    <dgm:pt modelId="{339BF031-9555-43BE-98F7-08572C782B33}" type="pres">
      <dgm:prSet presAssocID="{F498EC90-9642-4615-976D-114CCD7E956B}" presName="parentText" presStyleLbl="node1" presStyleIdx="1" presStyleCnt="3">
        <dgm:presLayoutVars>
          <dgm:chMax val="0"/>
          <dgm:bulletEnabled val="1"/>
        </dgm:presLayoutVars>
      </dgm:prSet>
      <dgm:spPr/>
      <dgm:t>
        <a:bodyPr/>
        <a:lstStyle/>
        <a:p>
          <a:endParaRPr lang="es-CO"/>
        </a:p>
      </dgm:t>
    </dgm:pt>
    <dgm:pt modelId="{109A7F44-7009-4781-8D47-18AEC9A394BC}" type="pres">
      <dgm:prSet presAssocID="{DB437D94-F811-4667-AAE9-A65D4EDD8BAE}" presName="spacer" presStyleCnt="0"/>
      <dgm:spPr/>
    </dgm:pt>
    <dgm:pt modelId="{3A459698-822D-4A54-A6CD-168FF1D4A8C6}" type="pres">
      <dgm:prSet presAssocID="{94D8C54B-35AC-4603-A4E7-86148E861C4C}" presName="parentText" presStyleLbl="node1" presStyleIdx="2" presStyleCnt="3">
        <dgm:presLayoutVars>
          <dgm:chMax val="0"/>
          <dgm:bulletEnabled val="1"/>
        </dgm:presLayoutVars>
      </dgm:prSet>
      <dgm:spPr/>
      <dgm:t>
        <a:bodyPr/>
        <a:lstStyle/>
        <a:p>
          <a:endParaRPr lang="es-CO"/>
        </a:p>
      </dgm:t>
    </dgm:pt>
  </dgm:ptLst>
  <dgm:cxnLst>
    <dgm:cxn modelId="{8E620085-F8B0-424A-A4B9-E3BF00784AA7}" type="presOf" srcId="{83B70CAC-469D-4B9A-BFFC-0110A77629CD}" destId="{5672CB55-407E-44A9-A100-BE3201B23737}" srcOrd="0" destOrd="0" presId="urn:microsoft.com/office/officeart/2005/8/layout/vList2"/>
    <dgm:cxn modelId="{6F1B49E8-D3FB-4C2D-AA38-0A62E7AB0B7A}" type="presOf" srcId="{F498EC90-9642-4615-976D-114CCD7E956B}" destId="{339BF031-9555-43BE-98F7-08572C782B33}" srcOrd="0" destOrd="0" presId="urn:microsoft.com/office/officeart/2005/8/layout/vList2"/>
    <dgm:cxn modelId="{574156CD-6B5E-4AF3-8182-B3C36200F203}" type="presOf" srcId="{CEC2B734-DD19-4DCE-92A1-729041C6EE79}" destId="{8DB6E0C0-9526-447A-9CEC-520B10BEF711}" srcOrd="0" destOrd="0" presId="urn:microsoft.com/office/officeart/2005/8/layout/vList2"/>
    <dgm:cxn modelId="{C60B70C3-175F-40AF-BEA1-36BEDDFA93A9}" srcId="{CEC2B734-DD19-4DCE-92A1-729041C6EE79}" destId="{94D8C54B-35AC-4603-A4E7-86148E861C4C}" srcOrd="2" destOrd="0" parTransId="{58529DDB-24D7-4DB2-B8D9-A8627CD36FB2}" sibTransId="{AD822602-AC23-4BD5-A114-CF9CCF0267A3}"/>
    <dgm:cxn modelId="{0CC9B55F-C1AD-434D-8ED6-3CB1E8CAFB21}" type="presOf" srcId="{94D8C54B-35AC-4603-A4E7-86148E861C4C}" destId="{3A459698-822D-4A54-A6CD-168FF1D4A8C6}" srcOrd="0" destOrd="0" presId="urn:microsoft.com/office/officeart/2005/8/layout/vList2"/>
    <dgm:cxn modelId="{1EA08BEB-2A5C-4EB2-B344-F15A13DAE6F3}" srcId="{CEC2B734-DD19-4DCE-92A1-729041C6EE79}" destId="{83B70CAC-469D-4B9A-BFFC-0110A77629CD}" srcOrd="0" destOrd="0" parTransId="{F87956D9-8600-4560-9F74-D7092E291F4C}" sibTransId="{8A02A97D-8279-4D40-8CAE-0DF89F902CBF}"/>
    <dgm:cxn modelId="{1BCA39C6-33C7-44D3-B564-6EAADE78B7C1}" srcId="{CEC2B734-DD19-4DCE-92A1-729041C6EE79}" destId="{F498EC90-9642-4615-976D-114CCD7E956B}" srcOrd="1" destOrd="0" parTransId="{0D2B4FD1-9163-4A9D-8676-8906E59DF305}" sibTransId="{DB437D94-F811-4667-AAE9-A65D4EDD8BAE}"/>
    <dgm:cxn modelId="{6A010552-F9EA-4018-932D-4B23FC1A9722}" type="presParOf" srcId="{8DB6E0C0-9526-447A-9CEC-520B10BEF711}" destId="{5672CB55-407E-44A9-A100-BE3201B23737}" srcOrd="0" destOrd="0" presId="urn:microsoft.com/office/officeart/2005/8/layout/vList2"/>
    <dgm:cxn modelId="{804394D4-87C1-4A61-9CBC-42C69576AE9C}" type="presParOf" srcId="{8DB6E0C0-9526-447A-9CEC-520B10BEF711}" destId="{B26AA214-47C4-4E50-9EAD-EBC5B7711AB9}" srcOrd="1" destOrd="0" presId="urn:microsoft.com/office/officeart/2005/8/layout/vList2"/>
    <dgm:cxn modelId="{49F5ABC0-44A3-49F8-8A07-99884B340B36}" type="presParOf" srcId="{8DB6E0C0-9526-447A-9CEC-520B10BEF711}" destId="{339BF031-9555-43BE-98F7-08572C782B33}" srcOrd="2" destOrd="0" presId="urn:microsoft.com/office/officeart/2005/8/layout/vList2"/>
    <dgm:cxn modelId="{410BCC12-3CA1-4839-A303-25793122604B}" type="presParOf" srcId="{8DB6E0C0-9526-447A-9CEC-520B10BEF711}" destId="{109A7F44-7009-4781-8D47-18AEC9A394BC}" srcOrd="3" destOrd="0" presId="urn:microsoft.com/office/officeart/2005/8/layout/vList2"/>
    <dgm:cxn modelId="{D60F74A6-367F-453D-AEFF-5EE2BE2717CD}" type="presParOf" srcId="{8DB6E0C0-9526-447A-9CEC-520B10BEF711}" destId="{3A459698-822D-4A54-A6CD-168FF1D4A8C6}" srcOrd="4"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9386E48-7B31-495A-91A4-2DD158D625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8878E40-1BF6-4604-BCD3-751FA6E8B325}">
      <dgm:prSet/>
      <dgm:spPr>
        <a:solidFill>
          <a:srgbClr val="002060"/>
        </a:solidFill>
      </dgm:spPr>
      <dgm:t>
        <a:bodyPr/>
        <a:lstStyle/>
        <a:p>
          <a:pPr rtl="0"/>
          <a:r>
            <a:rPr lang="es-CO" dirty="0" smtClean="0"/>
            <a:t>Lo invito para que juntos continuemos estudiando este intervente tema que nos rebelará de acuerdo a la Palabra de Dios, la Biblia, cual es realmente el Anticristo. </a:t>
          </a:r>
          <a:endParaRPr lang="es-CO" dirty="0"/>
        </a:p>
      </dgm:t>
    </dgm:pt>
    <dgm:pt modelId="{9C79BDD4-46EB-4A53-8267-247733F034FA}" type="parTrans" cxnId="{B7ED89F2-36D4-4B99-B05C-611FEC55E053}">
      <dgm:prSet/>
      <dgm:spPr/>
      <dgm:t>
        <a:bodyPr/>
        <a:lstStyle/>
        <a:p>
          <a:endParaRPr lang="es-CO"/>
        </a:p>
      </dgm:t>
    </dgm:pt>
    <dgm:pt modelId="{8EEAF1EE-ECB9-4AE1-B3C6-0690B0EFA0B9}" type="sibTrans" cxnId="{B7ED89F2-36D4-4B99-B05C-611FEC55E053}">
      <dgm:prSet/>
      <dgm:spPr/>
      <dgm:t>
        <a:bodyPr/>
        <a:lstStyle/>
        <a:p>
          <a:endParaRPr lang="es-CO"/>
        </a:p>
      </dgm:t>
    </dgm:pt>
    <dgm:pt modelId="{D558D031-04C5-4414-B069-3983F448CD82}" type="pres">
      <dgm:prSet presAssocID="{69386E48-7B31-495A-91A4-2DD158D625CB}" presName="linear" presStyleCnt="0">
        <dgm:presLayoutVars>
          <dgm:animLvl val="lvl"/>
          <dgm:resizeHandles val="exact"/>
        </dgm:presLayoutVars>
      </dgm:prSet>
      <dgm:spPr/>
      <dgm:t>
        <a:bodyPr/>
        <a:lstStyle/>
        <a:p>
          <a:endParaRPr lang="es-CO"/>
        </a:p>
      </dgm:t>
    </dgm:pt>
    <dgm:pt modelId="{4EC5820A-E54B-42B6-BA60-BA0E3053B588}" type="pres">
      <dgm:prSet presAssocID="{28878E40-1BF6-4604-BCD3-751FA6E8B325}" presName="parentText" presStyleLbl="node1" presStyleIdx="0" presStyleCnt="1">
        <dgm:presLayoutVars>
          <dgm:chMax val="0"/>
          <dgm:bulletEnabled val="1"/>
        </dgm:presLayoutVars>
      </dgm:prSet>
      <dgm:spPr/>
      <dgm:t>
        <a:bodyPr/>
        <a:lstStyle/>
        <a:p>
          <a:endParaRPr lang="es-CO"/>
        </a:p>
      </dgm:t>
    </dgm:pt>
  </dgm:ptLst>
  <dgm:cxnLst>
    <dgm:cxn modelId="{DA6755F4-4338-4620-B788-34F2E5866846}" type="presOf" srcId="{28878E40-1BF6-4604-BCD3-751FA6E8B325}" destId="{4EC5820A-E54B-42B6-BA60-BA0E3053B588}" srcOrd="0" destOrd="0" presId="urn:microsoft.com/office/officeart/2005/8/layout/vList2"/>
    <dgm:cxn modelId="{D44CFCA4-57E0-4D44-B7C6-6D07446EA8B9}" type="presOf" srcId="{69386E48-7B31-495A-91A4-2DD158D625CB}" destId="{D558D031-04C5-4414-B069-3983F448CD82}" srcOrd="0" destOrd="0" presId="urn:microsoft.com/office/officeart/2005/8/layout/vList2"/>
    <dgm:cxn modelId="{B7ED89F2-36D4-4B99-B05C-611FEC55E053}" srcId="{69386E48-7B31-495A-91A4-2DD158D625CB}" destId="{28878E40-1BF6-4604-BCD3-751FA6E8B325}" srcOrd="0" destOrd="0" parTransId="{9C79BDD4-46EB-4A53-8267-247733F034FA}" sibTransId="{8EEAF1EE-ECB9-4AE1-B3C6-0690B0EFA0B9}"/>
    <dgm:cxn modelId="{31CD6750-BEBB-42AD-B52B-AE4672B9DA53}" type="presParOf" srcId="{D558D031-04C5-4414-B069-3983F448CD82}" destId="{4EC5820A-E54B-42B6-BA60-BA0E3053B58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3D47053-BAED-4173-B9BE-699CF45286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9C8DC94-AAB7-4905-A5FA-4A98A6FBF75D}">
      <dgm:prSet/>
      <dgm:spPr>
        <a:solidFill>
          <a:srgbClr val="FF0000"/>
        </a:solidFill>
      </dgm:spPr>
      <dgm:t>
        <a:bodyPr/>
        <a:lstStyle/>
        <a:p>
          <a:pPr rtl="0"/>
          <a:r>
            <a:rPr lang="es-CO" b="1" dirty="0" smtClean="0"/>
            <a:t>Recuerda que nos falta por investigar ocho de los once puntos que nos indicarán quien es realmente la Bestia. </a:t>
          </a:r>
          <a:endParaRPr lang="es-CO" dirty="0"/>
        </a:p>
      </dgm:t>
    </dgm:pt>
    <dgm:pt modelId="{C68888B0-EE5E-4710-81F6-74E05DCD4419}" type="parTrans" cxnId="{02687369-6246-451D-9CD4-620D1B1C6661}">
      <dgm:prSet/>
      <dgm:spPr/>
      <dgm:t>
        <a:bodyPr/>
        <a:lstStyle/>
        <a:p>
          <a:endParaRPr lang="es-CO"/>
        </a:p>
      </dgm:t>
    </dgm:pt>
    <dgm:pt modelId="{B2C7B304-A9BA-430A-9B4F-379842A65FBA}" type="sibTrans" cxnId="{02687369-6246-451D-9CD4-620D1B1C6661}">
      <dgm:prSet/>
      <dgm:spPr/>
      <dgm:t>
        <a:bodyPr/>
        <a:lstStyle/>
        <a:p>
          <a:endParaRPr lang="es-CO"/>
        </a:p>
      </dgm:t>
    </dgm:pt>
    <dgm:pt modelId="{0ADB8ECD-EF9E-4584-9220-F37660A9C8A0}">
      <dgm:prSet/>
      <dgm:spPr>
        <a:solidFill>
          <a:srgbClr val="FF0000"/>
        </a:solidFill>
      </dgm:spPr>
      <dgm:t>
        <a:bodyPr/>
        <a:lstStyle/>
        <a:p>
          <a:pPr rtl="0"/>
          <a:r>
            <a:rPr lang="es-CO" b="1" dirty="0" smtClean="0"/>
            <a:t>Que Dios le bendiga es mi deseo y oración. Amen </a:t>
          </a:r>
          <a:endParaRPr lang="es-CO" dirty="0"/>
        </a:p>
      </dgm:t>
    </dgm:pt>
    <dgm:pt modelId="{8C0C4AF5-0CF7-4CE3-A1C9-0C9B0E2FE696}" type="parTrans" cxnId="{6ADF698E-7FF7-44C6-A28C-CCDDEABF0FD6}">
      <dgm:prSet/>
      <dgm:spPr/>
      <dgm:t>
        <a:bodyPr/>
        <a:lstStyle/>
        <a:p>
          <a:endParaRPr lang="es-CO"/>
        </a:p>
      </dgm:t>
    </dgm:pt>
    <dgm:pt modelId="{016CFD84-9D27-4A0B-8301-284C4694C7F7}" type="sibTrans" cxnId="{6ADF698E-7FF7-44C6-A28C-CCDDEABF0FD6}">
      <dgm:prSet/>
      <dgm:spPr/>
      <dgm:t>
        <a:bodyPr/>
        <a:lstStyle/>
        <a:p>
          <a:endParaRPr lang="es-CO"/>
        </a:p>
      </dgm:t>
    </dgm:pt>
    <dgm:pt modelId="{FFB095E4-56C0-4F39-817E-93FB0BDEE03C}" type="pres">
      <dgm:prSet presAssocID="{83D47053-BAED-4173-B9BE-699CF4528663}" presName="linear" presStyleCnt="0">
        <dgm:presLayoutVars>
          <dgm:animLvl val="lvl"/>
          <dgm:resizeHandles val="exact"/>
        </dgm:presLayoutVars>
      </dgm:prSet>
      <dgm:spPr/>
      <dgm:t>
        <a:bodyPr/>
        <a:lstStyle/>
        <a:p>
          <a:endParaRPr lang="es-CO"/>
        </a:p>
      </dgm:t>
    </dgm:pt>
    <dgm:pt modelId="{82D5274E-021E-4CBF-9E2A-333CFA2816CC}" type="pres">
      <dgm:prSet presAssocID="{49C8DC94-AAB7-4905-A5FA-4A98A6FBF75D}" presName="parentText" presStyleLbl="node1" presStyleIdx="0" presStyleCnt="2">
        <dgm:presLayoutVars>
          <dgm:chMax val="0"/>
          <dgm:bulletEnabled val="1"/>
        </dgm:presLayoutVars>
      </dgm:prSet>
      <dgm:spPr/>
      <dgm:t>
        <a:bodyPr/>
        <a:lstStyle/>
        <a:p>
          <a:endParaRPr lang="es-CO"/>
        </a:p>
      </dgm:t>
    </dgm:pt>
    <dgm:pt modelId="{A0A97820-9256-4FD5-8ACD-274D99EC26D9}" type="pres">
      <dgm:prSet presAssocID="{B2C7B304-A9BA-430A-9B4F-379842A65FBA}" presName="spacer" presStyleCnt="0"/>
      <dgm:spPr/>
    </dgm:pt>
    <dgm:pt modelId="{9A2722BF-08FB-47C4-9446-668A08006449}" type="pres">
      <dgm:prSet presAssocID="{0ADB8ECD-EF9E-4584-9220-F37660A9C8A0}" presName="parentText" presStyleLbl="node1" presStyleIdx="1" presStyleCnt="2">
        <dgm:presLayoutVars>
          <dgm:chMax val="0"/>
          <dgm:bulletEnabled val="1"/>
        </dgm:presLayoutVars>
      </dgm:prSet>
      <dgm:spPr/>
      <dgm:t>
        <a:bodyPr/>
        <a:lstStyle/>
        <a:p>
          <a:endParaRPr lang="es-CO"/>
        </a:p>
      </dgm:t>
    </dgm:pt>
  </dgm:ptLst>
  <dgm:cxnLst>
    <dgm:cxn modelId="{6ADF698E-7FF7-44C6-A28C-CCDDEABF0FD6}" srcId="{83D47053-BAED-4173-B9BE-699CF4528663}" destId="{0ADB8ECD-EF9E-4584-9220-F37660A9C8A0}" srcOrd="1" destOrd="0" parTransId="{8C0C4AF5-0CF7-4CE3-A1C9-0C9B0E2FE696}" sibTransId="{016CFD84-9D27-4A0B-8301-284C4694C7F7}"/>
    <dgm:cxn modelId="{82C0DB21-8185-4D55-8F0F-0AD669B34E26}" type="presOf" srcId="{83D47053-BAED-4173-B9BE-699CF4528663}" destId="{FFB095E4-56C0-4F39-817E-93FB0BDEE03C}" srcOrd="0" destOrd="0" presId="urn:microsoft.com/office/officeart/2005/8/layout/vList2"/>
    <dgm:cxn modelId="{02687369-6246-451D-9CD4-620D1B1C6661}" srcId="{83D47053-BAED-4173-B9BE-699CF4528663}" destId="{49C8DC94-AAB7-4905-A5FA-4A98A6FBF75D}" srcOrd="0" destOrd="0" parTransId="{C68888B0-EE5E-4710-81F6-74E05DCD4419}" sibTransId="{B2C7B304-A9BA-430A-9B4F-379842A65FBA}"/>
    <dgm:cxn modelId="{11BEB71F-E11D-434B-8697-66DFBDF70541}" type="presOf" srcId="{0ADB8ECD-EF9E-4584-9220-F37660A9C8A0}" destId="{9A2722BF-08FB-47C4-9446-668A08006449}" srcOrd="0" destOrd="0" presId="urn:microsoft.com/office/officeart/2005/8/layout/vList2"/>
    <dgm:cxn modelId="{4464F669-39FC-4C81-AFBB-AAFE9D4764B1}" type="presOf" srcId="{49C8DC94-AAB7-4905-A5FA-4A98A6FBF75D}" destId="{82D5274E-021E-4CBF-9E2A-333CFA2816CC}" srcOrd="0" destOrd="0" presId="urn:microsoft.com/office/officeart/2005/8/layout/vList2"/>
    <dgm:cxn modelId="{E7624E51-E578-4320-98E3-3D86E1BA72DC}" type="presParOf" srcId="{FFB095E4-56C0-4F39-817E-93FB0BDEE03C}" destId="{82D5274E-021E-4CBF-9E2A-333CFA2816CC}" srcOrd="0" destOrd="0" presId="urn:microsoft.com/office/officeart/2005/8/layout/vList2"/>
    <dgm:cxn modelId="{D1B4F472-2F96-4122-A1C0-3515D35840BC}" type="presParOf" srcId="{FFB095E4-56C0-4F39-817E-93FB0BDEE03C}" destId="{A0A97820-9256-4FD5-8ACD-274D99EC26D9}" srcOrd="1" destOrd="0" presId="urn:microsoft.com/office/officeart/2005/8/layout/vList2"/>
    <dgm:cxn modelId="{AFB48B27-AD58-4B57-918F-B8AC48BF99B2}" type="presParOf" srcId="{FFB095E4-56C0-4F39-817E-93FB0BDEE03C}" destId="{9A2722BF-08FB-47C4-9446-668A08006449}"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369C7-9CAF-4459-A7F2-B89368CE9F0E}">
      <dsp:nvSpPr>
        <dsp:cNvPr id="0" name=""/>
        <dsp:cNvSpPr/>
      </dsp:nvSpPr>
      <dsp:spPr>
        <a:xfrm>
          <a:off x="0" y="0"/>
          <a:ext cx="7772400" cy="207852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es-CO" sz="3500" b="1" kern="1200" dirty="0" smtClean="0">
              <a:latin typeface="BatangChe" pitchFamily="49" charset="-127"/>
              <a:ea typeface="BatangChe" pitchFamily="49" charset="-127"/>
            </a:rPr>
            <a:t>ONCE CARACTERÍSTICAS QUE IDENTIFICAN AL PAPADO COMO LA BESTIA DE APOC.13.   Tema </a:t>
          </a:r>
          <a:r>
            <a:rPr lang="es-CO" sz="3500" b="1" u="sng" kern="1200" dirty="0" smtClean="0">
              <a:solidFill>
                <a:srgbClr val="FFC000"/>
              </a:solidFill>
              <a:latin typeface="BatangChe" pitchFamily="49" charset="-127"/>
              <a:ea typeface="BatangChe" pitchFamily="49" charset="-127"/>
            </a:rPr>
            <a:t>N°1</a:t>
          </a:r>
          <a:endParaRPr lang="es-CO" sz="3500" b="1" u="sng" kern="1200" dirty="0">
            <a:solidFill>
              <a:srgbClr val="FFC000"/>
            </a:solidFill>
            <a:latin typeface="BatangChe" pitchFamily="49" charset="-127"/>
            <a:ea typeface="BatangChe" pitchFamily="49" charset="-127"/>
          </a:endParaRPr>
        </a:p>
      </dsp:txBody>
      <dsp:txXfrm>
        <a:off x="101465" y="101465"/>
        <a:ext cx="7569470" cy="18755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90215-6A23-4C7D-B799-B9729D7151A7}">
      <dsp:nvSpPr>
        <dsp:cNvPr id="0" name=""/>
        <dsp:cNvSpPr/>
      </dsp:nvSpPr>
      <dsp:spPr>
        <a:xfrm>
          <a:off x="0" y="38495"/>
          <a:ext cx="4618856" cy="597168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s-CO" sz="2900" kern="1200" dirty="0" smtClean="0"/>
            <a:t>Recordemos que hay un terrible conflicto vigente entre Dios y el Diablo. Se ha llevado a cabo por siglos, desde que Lucifer, el ángel más poderoso del cielo, se rebeló en contra de Dios. Junto a la tercera parte de ángeles que lo siguieron, hizo todo lo posible por vencer a Dios y tomar control del universo. </a:t>
          </a:r>
          <a:endParaRPr lang="es-CO" sz="2900" kern="1200" dirty="0"/>
        </a:p>
      </dsp:txBody>
      <dsp:txXfrm>
        <a:off x="225474" y="263969"/>
        <a:ext cx="4167908" cy="55207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57114F-B9A8-4CFD-91C6-246F0488BFE3}">
      <dsp:nvSpPr>
        <dsp:cNvPr id="0" name=""/>
        <dsp:cNvSpPr/>
      </dsp:nvSpPr>
      <dsp:spPr>
        <a:xfrm>
          <a:off x="0" y="15816"/>
          <a:ext cx="3456384" cy="178425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s-CO" sz="2500" kern="1200" dirty="0" smtClean="0"/>
            <a:t>Dios y los ángeles leales no tuvieron otra alternativa que sacarlos del cielo. </a:t>
          </a:r>
          <a:endParaRPr lang="es-CO" sz="2500" kern="1200" dirty="0"/>
        </a:p>
      </dsp:txBody>
      <dsp:txXfrm>
        <a:off x="87100" y="102916"/>
        <a:ext cx="3282184" cy="16100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4AD5D-8282-45E6-BFAD-8BEAF0137553}">
      <dsp:nvSpPr>
        <dsp:cNvPr id="0" name=""/>
        <dsp:cNvSpPr/>
      </dsp:nvSpPr>
      <dsp:spPr>
        <a:xfrm>
          <a:off x="0" y="170603"/>
          <a:ext cx="8229600" cy="2251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b="1" kern="1200" dirty="0" smtClean="0"/>
            <a:t>Lucifer quien es también conocido como el Diablo y Satanás, se enfureció. Su determinación de suplantar a Dios y controlar el universo ha aumentado con el paso de los años. Asombrosamente ha ganado el apoyo en su rebelión, de una gran parte de la humanidad. </a:t>
          </a:r>
          <a:endParaRPr lang="es-CO" sz="2600" kern="1200" dirty="0"/>
        </a:p>
      </dsp:txBody>
      <dsp:txXfrm>
        <a:off x="109889" y="280492"/>
        <a:ext cx="8009822" cy="20313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C21A80-1301-4D9E-9979-37458CF11833}">
      <dsp:nvSpPr>
        <dsp:cNvPr id="0" name=""/>
        <dsp:cNvSpPr/>
      </dsp:nvSpPr>
      <dsp:spPr>
        <a:xfrm>
          <a:off x="0" y="116352"/>
          <a:ext cx="4572000" cy="1409118"/>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b="1" kern="1200" dirty="0" smtClean="0"/>
            <a:t>El Señor también pide la lealtad y el apoyo de la gente, pero él nos da la libertad de elegir. </a:t>
          </a:r>
          <a:endParaRPr lang="es-CO" sz="2000" kern="1200" dirty="0"/>
        </a:p>
      </dsp:txBody>
      <dsp:txXfrm>
        <a:off x="68787" y="185139"/>
        <a:ext cx="4434426" cy="1271544"/>
      </dsp:txXfrm>
    </dsp:sp>
    <dsp:sp modelId="{C60EE048-43F6-4080-A1DB-81342464EB80}">
      <dsp:nvSpPr>
        <dsp:cNvPr id="0" name=""/>
        <dsp:cNvSpPr/>
      </dsp:nvSpPr>
      <dsp:spPr>
        <a:xfrm>
          <a:off x="0" y="1583071"/>
          <a:ext cx="4572000" cy="1409118"/>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b="1" kern="1200" dirty="0" smtClean="0"/>
            <a:t>Muy pronto toda persona en la tierra se aliará con Satanás o con Dios. La batalla final entre Satanás y Dios está próxima, y está descrita en el libro de Apocalipsis. </a:t>
          </a:r>
          <a:endParaRPr lang="es-CO" sz="2000" kern="1200" dirty="0"/>
        </a:p>
      </dsp:txBody>
      <dsp:txXfrm>
        <a:off x="68787" y="1651858"/>
        <a:ext cx="4434426" cy="12715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518C7-B66D-4206-A43B-42C18B06ABAE}">
      <dsp:nvSpPr>
        <dsp:cNvPr id="0" name=""/>
        <dsp:cNvSpPr/>
      </dsp:nvSpPr>
      <dsp:spPr>
        <a:xfrm>
          <a:off x="0" y="224955"/>
          <a:ext cx="5626968" cy="1998360"/>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kern="1200" dirty="0" smtClean="0"/>
            <a:t>El libro del Apocalipsis a través de los textos citados muestra que Dios tiene un emblema, o una marca, que identificará a su pueblo. </a:t>
          </a:r>
          <a:endParaRPr lang="es-CO" sz="2800" kern="1200" dirty="0"/>
        </a:p>
      </dsp:txBody>
      <dsp:txXfrm>
        <a:off x="97552" y="322507"/>
        <a:ext cx="5431864" cy="18032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66A0D3-188D-49F1-B3F9-D172B03EFE10}">
      <dsp:nvSpPr>
        <dsp:cNvPr id="0" name=""/>
        <dsp:cNvSpPr/>
      </dsp:nvSpPr>
      <dsp:spPr>
        <a:xfrm>
          <a:off x="0" y="268084"/>
          <a:ext cx="5310336" cy="2510819"/>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s-CO" sz="2900" kern="1200" dirty="0" smtClean="0"/>
            <a:t>Satanás después que fue expulsado del cielo, se propuso inventar también un emblema, o marca, que identificará a aquellos que lo apoyan a él. </a:t>
          </a:r>
          <a:endParaRPr lang="es-CO" sz="2900" kern="1200" dirty="0"/>
        </a:p>
      </dsp:txBody>
      <dsp:txXfrm>
        <a:off x="122568" y="390652"/>
        <a:ext cx="5065200" cy="22656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91039-F046-4766-9DF3-CD632D67C769}">
      <dsp:nvSpPr>
        <dsp:cNvPr id="0" name=""/>
        <dsp:cNvSpPr/>
      </dsp:nvSpPr>
      <dsp:spPr>
        <a:xfrm>
          <a:off x="0" y="19301"/>
          <a:ext cx="4752528" cy="23376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s-CO" sz="2700" kern="1200" dirty="0" smtClean="0"/>
            <a:t>Como es su costumbre, Satanás empleará un poder terrenal (representado en Apocalipsis por una bestia). para imponer su marca. </a:t>
          </a:r>
          <a:endParaRPr lang="es-CO" sz="2700" kern="1200" dirty="0"/>
        </a:p>
      </dsp:txBody>
      <dsp:txXfrm>
        <a:off x="114115" y="133416"/>
        <a:ext cx="4524298" cy="21094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F3402D-0CCD-40FB-96C2-DB9637D3427C}">
      <dsp:nvSpPr>
        <dsp:cNvPr id="0" name=""/>
        <dsp:cNvSpPr/>
      </dsp:nvSpPr>
      <dsp:spPr>
        <a:xfrm>
          <a:off x="0" y="47311"/>
          <a:ext cx="6552727" cy="301392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kern="1200" dirty="0" smtClean="0"/>
            <a:t>Esta Guía de Estudio revelará el significado de la Marca de la Bestia; </a:t>
          </a:r>
          <a:r>
            <a:rPr lang="es-CO" sz="2800" u="sng" kern="1200" dirty="0" smtClean="0"/>
            <a:t>una señal que toda persona que se pierda la recibirá. </a:t>
          </a:r>
        </a:p>
        <a:p>
          <a:pPr lvl="0" algn="ctr" defTabSz="1244600" rtl="0">
            <a:lnSpc>
              <a:spcPct val="90000"/>
            </a:lnSpc>
            <a:spcBef>
              <a:spcPct val="0"/>
            </a:spcBef>
            <a:spcAft>
              <a:spcPct val="35000"/>
            </a:spcAft>
          </a:pPr>
          <a:r>
            <a:rPr lang="es-CO" sz="2800" kern="1200" dirty="0" smtClean="0"/>
            <a:t>Si usted no sabe cuál es esa "marca," ¿cómo podría usted evitar recibirla? </a:t>
          </a:r>
          <a:endParaRPr lang="es-CO" sz="2800" kern="1200" dirty="0"/>
        </a:p>
      </dsp:txBody>
      <dsp:txXfrm>
        <a:off x="147127" y="194438"/>
        <a:ext cx="6258473" cy="27196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01711-003E-4241-B920-C175ECB6C855}">
      <dsp:nvSpPr>
        <dsp:cNvPr id="0" name=""/>
        <dsp:cNvSpPr/>
      </dsp:nvSpPr>
      <dsp:spPr>
        <a:xfrm>
          <a:off x="0" y="189589"/>
          <a:ext cx="8363272" cy="2141100"/>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s-CO" sz="3000" kern="1200" dirty="0" smtClean="0"/>
            <a:t>Por tanto, la "bestia" de Apocalipsis 13 es simplemente otro nombre para el «cuerno peque» o sea para el "Anticristo" (algo que aprendimos en Daniel 7), que es el mismo papado. </a:t>
          </a:r>
          <a:endParaRPr lang="es-CO" sz="3000" kern="1200" dirty="0"/>
        </a:p>
      </dsp:txBody>
      <dsp:txXfrm>
        <a:off x="104520" y="294109"/>
        <a:ext cx="8154232" cy="19320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63E8E-AF13-423A-A93B-9A785D34DFF5}">
      <dsp:nvSpPr>
        <dsp:cNvPr id="0" name=""/>
        <dsp:cNvSpPr/>
      </dsp:nvSpPr>
      <dsp:spPr>
        <a:xfrm>
          <a:off x="0" y="19550"/>
          <a:ext cx="4533116" cy="509059"/>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s-CO" sz="2000" b="1" u="sng" kern="1200" dirty="0" smtClean="0"/>
            <a:t>Imperio Medo-Persia</a:t>
          </a:r>
          <a:endParaRPr lang="es-CO" sz="2000" b="1" kern="1200" dirty="0"/>
        </a:p>
      </dsp:txBody>
      <dsp:txXfrm>
        <a:off x="24850" y="44400"/>
        <a:ext cx="4483416" cy="459359"/>
      </dsp:txXfrm>
    </dsp:sp>
    <dsp:sp modelId="{2D9269FC-DACB-4939-80EF-91EC8B85EDBA}">
      <dsp:nvSpPr>
        <dsp:cNvPr id="0" name=""/>
        <dsp:cNvSpPr/>
      </dsp:nvSpPr>
      <dsp:spPr>
        <a:xfrm>
          <a:off x="0" y="589090"/>
          <a:ext cx="4533116" cy="509059"/>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CO" sz="2100" b="1" kern="1200" dirty="0" smtClean="0"/>
            <a:t>Dan.7:5.Bestia como oso.</a:t>
          </a:r>
          <a:endParaRPr lang="es-CO" sz="2100" b="1" kern="1200" dirty="0"/>
        </a:p>
      </dsp:txBody>
      <dsp:txXfrm>
        <a:off x="24850" y="613940"/>
        <a:ext cx="4483416" cy="459359"/>
      </dsp:txXfrm>
    </dsp:sp>
    <dsp:sp modelId="{771A1A9F-F2AC-4494-93A8-19D2A34A350A}">
      <dsp:nvSpPr>
        <dsp:cNvPr id="0" name=""/>
        <dsp:cNvSpPr/>
      </dsp:nvSpPr>
      <dsp:spPr>
        <a:xfrm>
          <a:off x="0" y="1158629"/>
          <a:ext cx="4533116" cy="509059"/>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CO" sz="2100" b="1" kern="1200" dirty="0" smtClean="0"/>
            <a:t>Apoc.13:2. "Pies de oso«.</a:t>
          </a:r>
          <a:endParaRPr lang="es-CO" sz="2100" b="1" kern="1200" dirty="0"/>
        </a:p>
      </dsp:txBody>
      <dsp:txXfrm>
        <a:off x="24850" y="1183479"/>
        <a:ext cx="4483416" cy="45935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91123-43A8-48DA-99E8-B879CA9C27FE}">
      <dsp:nvSpPr>
        <dsp:cNvPr id="0" name=""/>
        <dsp:cNvSpPr/>
      </dsp:nvSpPr>
      <dsp:spPr>
        <a:xfrm>
          <a:off x="0" y="577"/>
          <a:ext cx="4572000" cy="4305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s-CO" sz="1800" b="1" u="sng" kern="1200" dirty="0" smtClean="0"/>
            <a:t>Imperio Grecia</a:t>
          </a:r>
          <a:endParaRPr lang="es-CO" sz="1800" kern="1200" dirty="0"/>
        </a:p>
      </dsp:txBody>
      <dsp:txXfrm>
        <a:off x="21018" y="21595"/>
        <a:ext cx="4529964" cy="388524"/>
      </dsp:txXfrm>
    </dsp:sp>
    <dsp:sp modelId="{9FA35369-8423-40E3-94D3-13CAD428173F}">
      <dsp:nvSpPr>
        <dsp:cNvPr id="0" name=""/>
        <dsp:cNvSpPr/>
      </dsp:nvSpPr>
      <dsp:spPr>
        <a:xfrm>
          <a:off x="0" y="477217"/>
          <a:ext cx="4572000" cy="4305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s-CO" sz="1600" kern="1200" dirty="0" smtClean="0"/>
            <a:t>Bestia como leopardo (vs. 6)</a:t>
          </a:r>
          <a:endParaRPr lang="es-CO" sz="1600" kern="1200" dirty="0"/>
        </a:p>
      </dsp:txBody>
      <dsp:txXfrm>
        <a:off x="21018" y="498235"/>
        <a:ext cx="4529964" cy="388524"/>
      </dsp:txXfrm>
    </dsp:sp>
    <dsp:sp modelId="{84FF2248-2021-4A4F-8E7C-005C76FC83CE}">
      <dsp:nvSpPr>
        <dsp:cNvPr id="0" name=""/>
        <dsp:cNvSpPr/>
      </dsp:nvSpPr>
      <dsp:spPr>
        <a:xfrm>
          <a:off x="0" y="953857"/>
          <a:ext cx="4572000" cy="4305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s-CO" sz="1600" kern="1200" dirty="0" smtClean="0"/>
            <a:t>"Como un leopardo" (vs. 2)</a:t>
          </a:r>
          <a:endParaRPr lang="es-CO" sz="1600" kern="1200" dirty="0"/>
        </a:p>
      </dsp:txBody>
      <dsp:txXfrm>
        <a:off x="21018" y="974875"/>
        <a:ext cx="4529964" cy="38852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72CB55-407E-44A9-A100-BE3201B23737}">
      <dsp:nvSpPr>
        <dsp:cNvPr id="0" name=""/>
        <dsp:cNvSpPr/>
      </dsp:nvSpPr>
      <dsp:spPr>
        <a:xfrm>
          <a:off x="0" y="14218"/>
          <a:ext cx="4572000" cy="551655"/>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s-CO" sz="2300" b="1" u="sng" kern="1200" dirty="0" smtClean="0"/>
            <a:t>Roma Imperial</a:t>
          </a:r>
          <a:endParaRPr lang="es-CO" sz="2300" kern="1200" dirty="0"/>
        </a:p>
      </dsp:txBody>
      <dsp:txXfrm>
        <a:off x="26930" y="41148"/>
        <a:ext cx="4518140" cy="497795"/>
      </dsp:txXfrm>
    </dsp:sp>
    <dsp:sp modelId="{339BF031-9555-43BE-98F7-08572C782B33}">
      <dsp:nvSpPr>
        <dsp:cNvPr id="0" name=""/>
        <dsp:cNvSpPr/>
      </dsp:nvSpPr>
      <dsp:spPr>
        <a:xfrm>
          <a:off x="0" y="632113"/>
          <a:ext cx="4572000" cy="551655"/>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s-CO" sz="2300" b="1" kern="1200" dirty="0" smtClean="0"/>
            <a:t>Dan.7:7p.p. Bestia de diez cuernos.</a:t>
          </a:r>
          <a:endParaRPr lang="es-CO" sz="2300" b="1" kern="1200" dirty="0"/>
        </a:p>
      </dsp:txBody>
      <dsp:txXfrm>
        <a:off x="26930" y="659043"/>
        <a:ext cx="4518140" cy="497795"/>
      </dsp:txXfrm>
    </dsp:sp>
    <dsp:sp modelId="{3A459698-822D-4A54-A6CD-168FF1D4A8C6}">
      <dsp:nvSpPr>
        <dsp:cNvPr id="0" name=""/>
        <dsp:cNvSpPr/>
      </dsp:nvSpPr>
      <dsp:spPr>
        <a:xfrm>
          <a:off x="0" y="1250008"/>
          <a:ext cx="4572000" cy="551655"/>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s-CO" sz="2300" b="1" kern="1200" dirty="0" smtClean="0"/>
            <a:t>Apoc.13:1. "Diez cuernos"</a:t>
          </a:r>
          <a:endParaRPr lang="es-CO" sz="2300" b="1" kern="1200" dirty="0"/>
        </a:p>
      </dsp:txBody>
      <dsp:txXfrm>
        <a:off x="26930" y="1276938"/>
        <a:ext cx="4518140" cy="49779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5820A-E54B-42B6-BA60-BA0E3053B588}">
      <dsp:nvSpPr>
        <dsp:cNvPr id="0" name=""/>
        <dsp:cNvSpPr/>
      </dsp:nvSpPr>
      <dsp:spPr>
        <a:xfrm>
          <a:off x="0" y="8931"/>
          <a:ext cx="8229600" cy="199836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kern="1200" dirty="0" smtClean="0"/>
            <a:t>Lo invito para que juntos continuemos estudiando este intervente tema que nos rebelará de acuerdo a la Palabra de Dios, la Biblia, cual es realmente el Anticristo. </a:t>
          </a:r>
          <a:endParaRPr lang="es-CO" sz="2800" kern="1200" dirty="0"/>
        </a:p>
      </dsp:txBody>
      <dsp:txXfrm>
        <a:off x="97552" y="106483"/>
        <a:ext cx="8034496" cy="180325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D5274E-021E-4CBF-9E2A-333CFA2816CC}">
      <dsp:nvSpPr>
        <dsp:cNvPr id="0" name=""/>
        <dsp:cNvSpPr/>
      </dsp:nvSpPr>
      <dsp:spPr>
        <a:xfrm>
          <a:off x="0" y="358964"/>
          <a:ext cx="5472608" cy="137475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s-CO" sz="2500" b="1" kern="1200" dirty="0" smtClean="0"/>
            <a:t>Recuerda que nos falta por investigar ocho de los once puntos que nos indicarán quien es realmente la Bestia. </a:t>
          </a:r>
          <a:endParaRPr lang="es-CO" sz="2500" kern="1200" dirty="0"/>
        </a:p>
      </dsp:txBody>
      <dsp:txXfrm>
        <a:off x="67110" y="426074"/>
        <a:ext cx="5338388" cy="1240530"/>
      </dsp:txXfrm>
    </dsp:sp>
    <dsp:sp modelId="{9A2722BF-08FB-47C4-9446-668A08006449}">
      <dsp:nvSpPr>
        <dsp:cNvPr id="0" name=""/>
        <dsp:cNvSpPr/>
      </dsp:nvSpPr>
      <dsp:spPr>
        <a:xfrm>
          <a:off x="0" y="1805715"/>
          <a:ext cx="5472608" cy="137475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es-CO" sz="2500" b="1" kern="1200" dirty="0" smtClean="0"/>
            <a:t>Que Dios le bendiga es mi deseo y oración. Amen </a:t>
          </a:r>
          <a:endParaRPr lang="es-CO" sz="2500" kern="1200" dirty="0"/>
        </a:p>
      </dsp:txBody>
      <dsp:txXfrm>
        <a:off x="67110" y="1872825"/>
        <a:ext cx="5338388" cy="12405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1346866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3407524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259719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48345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2939886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1762758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162229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3798743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3530847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3269736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520B1C2-CFCE-4667-8319-780EE8544B79}" type="datetimeFigureOut">
              <a:rPr lang="es-CO" smtClean="0"/>
              <a:t>05/07/2014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09A6722-A144-4D60-A3EA-F890859FF58C}" type="slidenum">
              <a:rPr lang="es-CO" smtClean="0"/>
              <a:t>‹Nº›</a:t>
            </a:fld>
            <a:endParaRPr lang="es-CO"/>
          </a:p>
        </p:txBody>
      </p:sp>
    </p:spTree>
    <p:extLst>
      <p:ext uri="{BB962C8B-B14F-4D97-AF65-F5344CB8AC3E}">
        <p14:creationId xmlns:p14="http://schemas.microsoft.com/office/powerpoint/2010/main" val="1971080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20B1C2-CFCE-4667-8319-780EE8544B79}" type="datetimeFigureOut">
              <a:rPr lang="es-CO" smtClean="0"/>
              <a:t>05/07/2014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A6722-A144-4D60-A3EA-F890859FF58C}" type="slidenum">
              <a:rPr lang="es-CO" smtClean="0"/>
              <a:t>‹Nº›</a:t>
            </a:fld>
            <a:endParaRPr lang="es-CO"/>
          </a:p>
        </p:txBody>
      </p:sp>
    </p:spTree>
    <p:extLst>
      <p:ext uri="{BB962C8B-B14F-4D97-AF65-F5344CB8AC3E}">
        <p14:creationId xmlns:p14="http://schemas.microsoft.com/office/powerpoint/2010/main" val="2579645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Layout" Target="../diagrams/layout2.xml"/><Relationship Id="rId7" Type="http://schemas.openxmlformats.org/officeDocument/2006/relationships/image" Target="../media/image6.png"/><Relationship Id="rId12" Type="http://schemas.microsoft.com/office/2007/relationships/diagramDrawing" Target="../diagrams/drawing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diagramColors" Target="../diagrams/colors3.xml"/><Relationship Id="rId5" Type="http://schemas.openxmlformats.org/officeDocument/2006/relationships/diagramColors" Target="../diagrams/colors2.xml"/><Relationship Id="rId10" Type="http://schemas.openxmlformats.org/officeDocument/2006/relationships/diagramQuickStyle" Target="../diagrams/quickStyle3.xml"/><Relationship Id="rId4" Type="http://schemas.openxmlformats.org/officeDocument/2006/relationships/diagramQuickStyle" Target="../diagrams/quickStyle2.xml"/><Relationship Id="rId9"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8.pn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7.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12.png"/><Relationship Id="rId3" Type="http://schemas.openxmlformats.org/officeDocument/2006/relationships/diagramLayout" Target="../diagrams/layout6.xml"/><Relationship Id="rId7" Type="http://schemas.openxmlformats.org/officeDocument/2006/relationships/image" Target="../media/image11.png"/><Relationship Id="rId12" Type="http://schemas.microsoft.com/office/2007/relationships/diagramDrawing" Target="../diagrams/drawing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0" Type="http://schemas.openxmlformats.org/officeDocument/2006/relationships/diagramQuickStyle" Target="../diagrams/quickStyle7.xml"/><Relationship Id="rId4" Type="http://schemas.openxmlformats.org/officeDocument/2006/relationships/diagramQuickStyle" Target="../diagrams/quickStyle6.xml"/><Relationship Id="rId9"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image" Target="../media/image13.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Layout" Target="../diagrams/layout10.xml"/><Relationship Id="rId7" Type="http://schemas.openxmlformats.org/officeDocument/2006/relationships/image" Target="../media/image22.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6.png"/><Relationship Id="rId13" Type="http://schemas.microsoft.com/office/2007/relationships/diagramDrawing" Target="../diagrams/drawing12.xml"/><Relationship Id="rId18" Type="http://schemas.microsoft.com/office/2007/relationships/diagramDrawing" Target="../diagrams/drawing13.xml"/><Relationship Id="rId3" Type="http://schemas.openxmlformats.org/officeDocument/2006/relationships/diagramLayout" Target="../diagrams/layout11.xml"/><Relationship Id="rId21" Type="http://schemas.openxmlformats.org/officeDocument/2006/relationships/image" Target="../media/image31.png"/><Relationship Id="rId7" Type="http://schemas.openxmlformats.org/officeDocument/2006/relationships/image" Target="../media/image27.png"/><Relationship Id="rId12" Type="http://schemas.openxmlformats.org/officeDocument/2006/relationships/diagramColors" Target="../diagrams/colors12.xml"/><Relationship Id="rId17" Type="http://schemas.openxmlformats.org/officeDocument/2006/relationships/diagramColors" Target="../diagrams/colors13.xml"/><Relationship Id="rId2" Type="http://schemas.openxmlformats.org/officeDocument/2006/relationships/diagramData" Target="../diagrams/data11.xml"/><Relationship Id="rId16" Type="http://schemas.openxmlformats.org/officeDocument/2006/relationships/diagramQuickStyle" Target="../diagrams/quickStyle13.xml"/><Relationship Id="rId20" Type="http://schemas.openxmlformats.org/officeDocument/2006/relationships/image" Target="../media/image30.png"/><Relationship Id="rId1" Type="http://schemas.openxmlformats.org/officeDocument/2006/relationships/slideLayout" Target="../slideLayouts/slideLayout2.xml"/><Relationship Id="rId6" Type="http://schemas.microsoft.com/office/2007/relationships/diagramDrawing" Target="../diagrams/drawing11.xml"/><Relationship Id="rId11" Type="http://schemas.openxmlformats.org/officeDocument/2006/relationships/diagramQuickStyle" Target="../diagrams/quickStyle12.xml"/><Relationship Id="rId5" Type="http://schemas.openxmlformats.org/officeDocument/2006/relationships/diagramColors" Target="../diagrams/colors11.xml"/><Relationship Id="rId15" Type="http://schemas.openxmlformats.org/officeDocument/2006/relationships/diagramLayout" Target="../diagrams/layout13.xml"/><Relationship Id="rId10" Type="http://schemas.openxmlformats.org/officeDocument/2006/relationships/diagramLayout" Target="../diagrams/layout12.xml"/><Relationship Id="rId19" Type="http://schemas.openxmlformats.org/officeDocument/2006/relationships/image" Target="../media/image29.png"/><Relationship Id="rId4" Type="http://schemas.openxmlformats.org/officeDocument/2006/relationships/diagramQuickStyle" Target="../diagrams/quickStyle11.xml"/><Relationship Id="rId9" Type="http://schemas.openxmlformats.org/officeDocument/2006/relationships/diagramData" Target="../diagrams/data12.xml"/><Relationship Id="rId14" Type="http://schemas.openxmlformats.org/officeDocument/2006/relationships/diagramData" Target="../diagrams/data13.xml"/><Relationship Id="rId22"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image" Target="../media/image35.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3385615494"/>
              </p:ext>
            </p:extLst>
          </p:nvPr>
        </p:nvGraphicFramePr>
        <p:xfrm>
          <a:off x="1028408" y="548681"/>
          <a:ext cx="7772400" cy="237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7744" y="2757948"/>
            <a:ext cx="5040560"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61585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448272"/>
          </a:xfrm>
          <a:solidFill>
            <a:srgbClr val="92D050"/>
          </a:solidFill>
        </p:spPr>
        <p:txBody>
          <a:bodyPr>
            <a:normAutofit fontScale="92500" lnSpcReduction="20000"/>
          </a:bodyPr>
          <a:lstStyle/>
          <a:p>
            <a:pPr marL="0" indent="0" algn="ctr">
              <a:buNone/>
            </a:pPr>
            <a:r>
              <a:rPr lang="es-CO" dirty="0"/>
              <a:t>Lo que vamos a tratar aquí lo que muestra es </a:t>
            </a:r>
            <a:r>
              <a:rPr lang="es-CO" dirty="0" smtClean="0"/>
              <a:t>una </a:t>
            </a:r>
            <a:r>
              <a:rPr lang="es-CO" dirty="0"/>
              <a:t>sorprendente profecía que se ha venido desarrollando desde los días del profeta Daniel en el A. Testamento, hasta nuestros días, y seguirá cumpliéndose </a:t>
            </a:r>
            <a:r>
              <a:rPr lang="es-CO" dirty="0" smtClean="0"/>
              <a:t>poco a poco hasta </a:t>
            </a:r>
            <a:r>
              <a:rPr lang="es-CO" dirty="0"/>
              <a:t>la segunda venida de nuestro Señor Jesucristo</a:t>
            </a:r>
            <a:r>
              <a:rPr lang="es-CO" dirty="0" smtClean="0"/>
              <a:t>. </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94328"/>
            <a:ext cx="2232248"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3394329"/>
            <a:ext cx="2394967"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Flecha derecha"/>
          <p:cNvSpPr/>
          <p:nvPr/>
        </p:nvSpPr>
        <p:spPr>
          <a:xfrm>
            <a:off x="2771800" y="5373216"/>
            <a:ext cx="352839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4 Rectángulo"/>
          <p:cNvSpPr/>
          <p:nvPr/>
        </p:nvSpPr>
        <p:spPr>
          <a:xfrm>
            <a:off x="2915816" y="4632578"/>
            <a:ext cx="3307957" cy="400110"/>
          </a:xfrm>
          <a:prstGeom prst="rect">
            <a:avLst/>
          </a:prstGeom>
        </p:spPr>
        <p:txBody>
          <a:bodyPr wrap="none">
            <a:spAutoFit/>
          </a:bodyPr>
          <a:lstStyle/>
          <a:p>
            <a:r>
              <a:rPr lang="es-CO" sz="2000" b="1" dirty="0">
                <a:solidFill>
                  <a:srgbClr val="FF0000"/>
                </a:solidFill>
              </a:rPr>
              <a:t>Aproximadamente 2640 años</a:t>
            </a:r>
          </a:p>
        </p:txBody>
      </p:sp>
      <p:sp>
        <p:nvSpPr>
          <p:cNvPr id="6" name="5 Rectángulo"/>
          <p:cNvSpPr/>
          <p:nvPr/>
        </p:nvSpPr>
        <p:spPr>
          <a:xfrm>
            <a:off x="755576" y="5945445"/>
            <a:ext cx="7560840" cy="830997"/>
          </a:xfrm>
          <a:prstGeom prst="rect">
            <a:avLst/>
          </a:prstGeom>
        </p:spPr>
        <p:txBody>
          <a:bodyPr wrap="square">
            <a:spAutoFit/>
          </a:bodyPr>
          <a:lstStyle/>
          <a:p>
            <a:pPr algn="ctr"/>
            <a:r>
              <a:rPr lang="es-CO" sz="2400" b="1" dirty="0" smtClean="0"/>
              <a:t>También </a:t>
            </a:r>
            <a:r>
              <a:rPr lang="es-CO" sz="2400" b="1" dirty="0"/>
              <a:t>se nos enseña que para poder entender </a:t>
            </a:r>
            <a:r>
              <a:rPr lang="es-CO" sz="2400" b="1" dirty="0" smtClean="0"/>
              <a:t>la profecía de Apoc.13</a:t>
            </a:r>
            <a:r>
              <a:rPr lang="es-CO" sz="2400" b="1" dirty="0"/>
              <a:t>, tenemos que estudiar Dan. 2 y 7. </a:t>
            </a:r>
          </a:p>
        </p:txBody>
      </p:sp>
    </p:spTree>
    <p:extLst>
      <p:ext uri="{BB962C8B-B14F-4D97-AF65-F5344CB8AC3E}">
        <p14:creationId xmlns:p14="http://schemas.microsoft.com/office/powerpoint/2010/main" val="4513256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p:cTn id="13" dur="1000" fill="hold"/>
                                        <p:tgtEl>
                                          <p:spTgt spid="1027"/>
                                        </p:tgtEl>
                                        <p:attrNameLst>
                                          <p:attrName>ppt_w</p:attrName>
                                        </p:attrNameLst>
                                      </p:cBhvr>
                                      <p:tavLst>
                                        <p:tav tm="0">
                                          <p:val>
                                            <p:fltVal val="0"/>
                                          </p:val>
                                        </p:tav>
                                        <p:tav tm="100000">
                                          <p:val>
                                            <p:strVal val="#ppt_w"/>
                                          </p:val>
                                        </p:tav>
                                      </p:tavLst>
                                    </p:anim>
                                    <p:anim calcmode="lin" valueType="num">
                                      <p:cBhvr>
                                        <p:cTn id="14" dur="1000" fill="hold"/>
                                        <p:tgtEl>
                                          <p:spTgt spid="1027"/>
                                        </p:tgtEl>
                                        <p:attrNameLst>
                                          <p:attrName>ppt_h</p:attrName>
                                        </p:attrNameLst>
                                      </p:cBhvr>
                                      <p:tavLst>
                                        <p:tav tm="0">
                                          <p:val>
                                            <p:fltVal val="0"/>
                                          </p:val>
                                        </p:tav>
                                        <p:tav tm="100000">
                                          <p:val>
                                            <p:strVal val="#ppt_h"/>
                                          </p:val>
                                        </p:tav>
                                      </p:tavLst>
                                    </p:anim>
                                    <p:anim calcmode="lin" valueType="num">
                                      <p:cBhvr>
                                        <p:cTn id="15" dur="1000" fill="hold"/>
                                        <p:tgtEl>
                                          <p:spTgt spid="1027"/>
                                        </p:tgtEl>
                                        <p:attrNameLst>
                                          <p:attrName>style.rotation</p:attrName>
                                        </p:attrNameLst>
                                      </p:cBhvr>
                                      <p:tavLst>
                                        <p:tav tm="0">
                                          <p:val>
                                            <p:fltVal val="90"/>
                                          </p:val>
                                        </p:tav>
                                        <p:tav tm="100000">
                                          <p:val>
                                            <p:fltVal val="0"/>
                                          </p:val>
                                        </p:tav>
                                      </p:tavLst>
                                    </p:anim>
                                    <p:animEffect transition="in" filter="fade">
                                      <p:cBhvr>
                                        <p:cTn id="16" dur="1000"/>
                                        <p:tgtEl>
                                          <p:spTgt spid="102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blipFill>
            <a:blip r:embed="rId2"/>
            <a:tile tx="0" ty="0" sx="100000" sy="100000" flip="none" algn="tl"/>
          </a:blipFill>
        </p:spPr>
        <p:txBody>
          <a:bodyPr>
            <a:normAutofit/>
          </a:bodyPr>
          <a:lstStyle/>
          <a:p>
            <a:r>
              <a:rPr lang="es-CO" sz="3100" b="1" dirty="0" smtClean="0">
                <a:solidFill>
                  <a:srgbClr val="FF0000"/>
                </a:solidFill>
                <a:latin typeface="Agency FB" pitchFamily="34" charset="0"/>
              </a:rPr>
              <a:t>ONCE </a:t>
            </a:r>
            <a:r>
              <a:rPr lang="es-CO" sz="3100" b="1" dirty="0">
                <a:solidFill>
                  <a:srgbClr val="FF0000"/>
                </a:solidFill>
                <a:latin typeface="Agency FB" pitchFamily="34" charset="0"/>
              </a:rPr>
              <a:t>CARACTERÍSTICAS QUE IDENTIFICAN AL PAPADO COMO </a:t>
            </a:r>
            <a:r>
              <a:rPr lang="es-CO" sz="3100" b="1" dirty="0" smtClean="0">
                <a:solidFill>
                  <a:srgbClr val="FF0000"/>
                </a:solidFill>
                <a:latin typeface="Agency FB" pitchFamily="34" charset="0"/>
              </a:rPr>
              <a:t/>
            </a:r>
            <a:br>
              <a:rPr lang="es-CO" sz="3100" b="1" dirty="0" smtClean="0">
                <a:solidFill>
                  <a:srgbClr val="FF0000"/>
                </a:solidFill>
                <a:latin typeface="Agency FB" pitchFamily="34" charset="0"/>
              </a:rPr>
            </a:br>
            <a:r>
              <a:rPr lang="es-CO" sz="3100" b="1" dirty="0" smtClean="0">
                <a:solidFill>
                  <a:srgbClr val="FF0000"/>
                </a:solidFill>
                <a:latin typeface="Agency FB" pitchFamily="34" charset="0"/>
              </a:rPr>
              <a:t>LA </a:t>
            </a:r>
            <a:r>
              <a:rPr lang="es-CO" sz="3100" b="1" dirty="0">
                <a:solidFill>
                  <a:srgbClr val="FF0000"/>
                </a:solidFill>
                <a:latin typeface="Agency FB" pitchFamily="34" charset="0"/>
              </a:rPr>
              <a:t>BESTIA DE </a:t>
            </a:r>
            <a:r>
              <a:rPr lang="es-CO" sz="3100" b="1" dirty="0" smtClean="0">
                <a:solidFill>
                  <a:srgbClr val="FF0000"/>
                </a:solidFill>
                <a:latin typeface="Agency FB" pitchFamily="34" charset="0"/>
              </a:rPr>
              <a:t>APOC.13</a:t>
            </a:r>
            <a:endParaRPr lang="es-CO" b="1" dirty="0"/>
          </a:p>
        </p:txBody>
      </p:sp>
      <p:sp>
        <p:nvSpPr>
          <p:cNvPr id="3" name="2 Marcador de contenido"/>
          <p:cNvSpPr>
            <a:spLocks noGrp="1"/>
          </p:cNvSpPr>
          <p:nvPr>
            <p:ph idx="1"/>
          </p:nvPr>
        </p:nvSpPr>
        <p:spPr>
          <a:xfrm>
            <a:off x="0" y="1600200"/>
            <a:ext cx="9144000" cy="4997152"/>
          </a:xfrm>
          <a:solidFill>
            <a:schemeClr val="accent4">
              <a:lumMod val="40000"/>
              <a:lumOff val="60000"/>
            </a:schemeClr>
          </a:solidFill>
        </p:spPr>
        <p:txBody>
          <a:bodyPr>
            <a:normAutofit fontScale="77500" lnSpcReduction="20000"/>
          </a:bodyPr>
          <a:lstStyle/>
          <a:p>
            <a:pPr marL="0" indent="0" algn="ctr">
              <a:buNone/>
            </a:pPr>
            <a:r>
              <a:rPr lang="es-CO" dirty="0" smtClean="0"/>
              <a:t>Esta </a:t>
            </a:r>
            <a:r>
              <a:rPr lang="es-CO" dirty="0"/>
              <a:t>es una de las profecías de la Biblia que más se mal </a:t>
            </a:r>
            <a:r>
              <a:rPr lang="es-CO" dirty="0" smtClean="0"/>
              <a:t>interpreta, sin </a:t>
            </a:r>
            <a:r>
              <a:rPr lang="es-CO" dirty="0"/>
              <a:t>embargo, es demasiado importante que podamos comprender este tema. </a:t>
            </a:r>
            <a:endParaRPr lang="es-CO" dirty="0" smtClean="0"/>
          </a:p>
          <a:p>
            <a:pPr marL="0" indent="0" algn="ctr">
              <a:buNone/>
            </a:pPr>
            <a:r>
              <a:rPr lang="es-CO" dirty="0" smtClean="0"/>
              <a:t>Al </a:t>
            </a:r>
            <a:r>
              <a:rPr lang="es-CO" dirty="0"/>
              <a:t>estudiar </a:t>
            </a:r>
            <a:r>
              <a:rPr lang="es-CO" dirty="0" smtClean="0"/>
              <a:t>este tema es necesario que estudiemos también lo relacionado con la MARCA DE LA BESTIA, pero al hacerlo, deberemos </a:t>
            </a:r>
            <a:r>
              <a:rPr lang="es-CO" dirty="0"/>
              <a:t>tocar áreas muy sensibles, mencionando nombres y siendo específicos. Esta actitud no es muy popular hoy en día, pero debemos actuar con firmeza debido a que Dios ama a su pueblo y quiere que ellos conozcan la verdad. </a:t>
            </a:r>
            <a:endParaRPr lang="es-CO" dirty="0" smtClean="0"/>
          </a:p>
          <a:p>
            <a:pPr marL="0" indent="0" algn="ctr">
              <a:buNone/>
            </a:pPr>
            <a:r>
              <a:rPr lang="es-CO" dirty="0" smtClean="0"/>
              <a:t>Quiero recalcar aquí que no es mi intención herir a mis amables lectores o oyentes, ya que tengo muchos amigos dentro de la iglesia Católica, y nuestra misión es salvar no condenar, mi deseo al presentar este tema es que conozcamos la verdad que Dios registró en Su Palabra, la Biblia, por tanto, el </a:t>
            </a:r>
            <a:r>
              <a:rPr lang="es-CO" dirty="0"/>
              <a:t>mensaje no es nuestro, sino de Jesús. </a:t>
            </a:r>
          </a:p>
        </p:txBody>
      </p:sp>
    </p:spTree>
    <p:extLst>
      <p:ext uri="{BB962C8B-B14F-4D97-AF65-F5344CB8AC3E}">
        <p14:creationId xmlns:p14="http://schemas.microsoft.com/office/powerpoint/2010/main" val="2325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04664"/>
            <a:ext cx="8229600" cy="1728192"/>
          </a:xfrm>
          <a:solidFill>
            <a:schemeClr val="accent3">
              <a:lumMod val="20000"/>
              <a:lumOff val="80000"/>
            </a:schemeClr>
          </a:solidFill>
        </p:spPr>
        <p:txBody>
          <a:bodyPr>
            <a:normAutofit fontScale="92500" lnSpcReduction="20000"/>
          </a:bodyPr>
          <a:lstStyle/>
          <a:p>
            <a:r>
              <a:rPr lang="es-CO" dirty="0"/>
              <a:t>Sería criminal no cooperar con Dios en la entrega de un mensaje tan importante, sobre todo pensando en la sentencia de muerte que afrontan los que reciban la marca de la bestia. </a:t>
            </a:r>
          </a:p>
          <a:p>
            <a:endParaRPr lang="es-CO" dirty="0"/>
          </a:p>
        </p:txBody>
      </p:sp>
      <p:sp>
        <p:nvSpPr>
          <p:cNvPr id="4" name="3 Rectángulo"/>
          <p:cNvSpPr/>
          <p:nvPr/>
        </p:nvSpPr>
        <p:spPr>
          <a:xfrm>
            <a:off x="107504" y="2492896"/>
            <a:ext cx="6624736" cy="4401205"/>
          </a:xfrm>
          <a:prstGeom prst="rect">
            <a:avLst/>
          </a:prstGeom>
          <a:solidFill>
            <a:schemeClr val="accent2">
              <a:lumMod val="20000"/>
              <a:lumOff val="80000"/>
            </a:schemeClr>
          </a:solidFill>
        </p:spPr>
        <p:txBody>
          <a:bodyPr wrap="square">
            <a:spAutoFit/>
          </a:bodyPr>
          <a:lstStyle/>
          <a:p>
            <a:r>
              <a:rPr lang="es-CO" sz="2800" dirty="0"/>
              <a:t>Sin más preámbulo les digo que: "EL DIABLO NO QUIERE QUE USTED Y YO LEAMOS  O ENTENDAMOS  ESTE ESTUDIO." </a:t>
            </a:r>
            <a:r>
              <a:rPr lang="es-CO" sz="2800" dirty="0" smtClean="0"/>
              <a:t>Por tanto, </a:t>
            </a:r>
            <a:r>
              <a:rPr lang="es-CO" sz="2800" dirty="0"/>
              <a:t>O</a:t>
            </a:r>
            <a:r>
              <a:rPr lang="es-CO" sz="2800" dirty="0" smtClean="0"/>
              <a:t>remos </a:t>
            </a:r>
            <a:r>
              <a:rPr lang="es-CO" sz="2800" dirty="0"/>
              <a:t>para que el Espíritu Santo nos dé un corazón receptivo y honesto</a:t>
            </a:r>
            <a:r>
              <a:rPr lang="es-CO" sz="2800" dirty="0" smtClean="0"/>
              <a:t>. Padre nuestro que estas en el cielo. Danos tu santo Espíritu para que nos enseñe tu santa Palabra, ayúdanos a entender este tema. Te lo pedimos en el nombre de Cristo Jesús. Amen</a:t>
            </a:r>
            <a:endParaRPr lang="es-CO"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429000"/>
            <a:ext cx="2232248" cy="2441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29302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accent5">
              <a:lumMod val="20000"/>
              <a:lumOff val="80000"/>
            </a:schemeClr>
          </a:solidFill>
        </p:spPr>
        <p:txBody>
          <a:bodyPr>
            <a:normAutofit fontScale="85000" lnSpcReduction="20000"/>
          </a:bodyPr>
          <a:lstStyle/>
          <a:p>
            <a:pPr marL="0" indent="0">
              <a:buNone/>
            </a:pPr>
            <a:r>
              <a:rPr lang="es-CO" b="1" dirty="0" smtClean="0"/>
              <a:t>En </a:t>
            </a:r>
            <a:r>
              <a:rPr lang="es-CO" b="1" dirty="0" smtClean="0">
                <a:solidFill>
                  <a:srgbClr val="FF0000"/>
                </a:solidFill>
              </a:rPr>
              <a:t>Apoc.13:1-8, </a:t>
            </a:r>
            <a:r>
              <a:rPr lang="es-CO" dirty="0" smtClean="0"/>
              <a:t>dice el apóstol </a:t>
            </a:r>
            <a:r>
              <a:rPr lang="es-CO" dirty="0"/>
              <a:t>San Juan</a:t>
            </a:r>
            <a:r>
              <a:rPr lang="es-CO" dirty="0" smtClean="0"/>
              <a:t>: «</a:t>
            </a:r>
            <a:r>
              <a:rPr lang="es-CO" dirty="0" smtClean="0">
                <a:latin typeface="Agency FB" pitchFamily="34" charset="0"/>
              </a:rPr>
              <a:t>Me </a:t>
            </a:r>
            <a:r>
              <a:rPr lang="es-CO" dirty="0">
                <a:latin typeface="Agency FB" pitchFamily="34" charset="0"/>
              </a:rPr>
              <a:t>paré sobre la arena del mar, y vi subir del mar una bestia que tenía siete cabezas y diez cuernos; y en sus cuernos diez diademas; y sobre sus cabezas, un nombre blasfemo. </a:t>
            </a:r>
            <a:r>
              <a:rPr lang="es-CO" dirty="0" smtClean="0">
                <a:latin typeface="Agency FB" pitchFamily="34" charset="0"/>
              </a:rPr>
              <a:t>2 </a:t>
            </a:r>
            <a:r>
              <a:rPr lang="es-CO" u="sng" dirty="0">
                <a:latin typeface="Agency FB" pitchFamily="34" charset="0"/>
              </a:rPr>
              <a:t>Y la bestia que vi era semejante a un leopardo, y sus pies como de oso, y su boca como boca de león. Y el dragón le dio su poder y su trono, y grande autoridad</a:t>
            </a:r>
            <a:r>
              <a:rPr lang="es-CO" dirty="0">
                <a:latin typeface="Agency FB" pitchFamily="34" charset="0"/>
              </a:rPr>
              <a:t>. </a:t>
            </a:r>
            <a:r>
              <a:rPr lang="es-CO" dirty="0" smtClean="0">
                <a:latin typeface="Agency FB" pitchFamily="34" charset="0"/>
              </a:rPr>
              <a:t>3 </a:t>
            </a:r>
            <a:r>
              <a:rPr lang="es-CO" dirty="0">
                <a:latin typeface="Agency FB" pitchFamily="34" charset="0"/>
              </a:rPr>
              <a:t>Vi una de sus cabezas como herida de muerte, pero su herida mortal fue sanada; y se maravilló toda la tierra en pos de la bestia, </a:t>
            </a:r>
            <a:r>
              <a:rPr lang="es-CO" dirty="0" smtClean="0">
                <a:latin typeface="Agency FB" pitchFamily="34" charset="0"/>
              </a:rPr>
              <a:t>4 </a:t>
            </a:r>
            <a:r>
              <a:rPr lang="es-CO" dirty="0">
                <a:latin typeface="Agency FB" pitchFamily="34" charset="0"/>
              </a:rPr>
              <a:t>y adoraron al dragón que había dado autoridad a la bestia, y adoraron a la bestia, diciendo: ¿Quién como la bestia, y quién podrá luchar contra ella? </a:t>
            </a:r>
            <a:r>
              <a:rPr lang="es-CO" dirty="0" smtClean="0">
                <a:latin typeface="Agency FB" pitchFamily="34" charset="0"/>
              </a:rPr>
              <a:t>5 </a:t>
            </a:r>
            <a:r>
              <a:rPr lang="es-CO" dirty="0">
                <a:latin typeface="Agency FB" pitchFamily="34" charset="0"/>
              </a:rPr>
              <a:t>También se le dio boca que hablaba grandes cosas y blasfemias; y se le dio autoridad para actuar cuarenta y dos meses. </a:t>
            </a:r>
            <a:r>
              <a:rPr lang="es-CO" dirty="0" smtClean="0">
                <a:latin typeface="Agency FB" pitchFamily="34" charset="0"/>
              </a:rPr>
              <a:t>6 </a:t>
            </a:r>
            <a:r>
              <a:rPr lang="es-CO" u="sng" dirty="0">
                <a:latin typeface="Agency FB" pitchFamily="34" charset="0"/>
              </a:rPr>
              <a:t>Y abrió su boca en blasfemias contra Dios, para blasfemar de su nombre, de su tabernáculo, y de los que moran en el cielo</a:t>
            </a:r>
            <a:r>
              <a:rPr lang="es-CO" dirty="0">
                <a:latin typeface="Agency FB" pitchFamily="34" charset="0"/>
              </a:rPr>
              <a:t>. </a:t>
            </a:r>
            <a:r>
              <a:rPr lang="es-CO" dirty="0" smtClean="0">
                <a:latin typeface="Agency FB" pitchFamily="34" charset="0"/>
              </a:rPr>
              <a:t>7 </a:t>
            </a:r>
            <a:r>
              <a:rPr lang="es-CO" u="sng" dirty="0">
                <a:latin typeface="Agency FB" pitchFamily="34" charset="0"/>
              </a:rPr>
              <a:t>Y se le permitió hacer guerra contra los santos, y vencerlos</a:t>
            </a:r>
            <a:r>
              <a:rPr lang="es-CO" dirty="0">
                <a:latin typeface="Agency FB" pitchFamily="34" charset="0"/>
              </a:rPr>
              <a:t>. También se le dio autoridad sobre toda tribu, pueblo, lengua y nación. </a:t>
            </a:r>
            <a:r>
              <a:rPr lang="es-CO" dirty="0" smtClean="0">
                <a:latin typeface="Agency FB" pitchFamily="34" charset="0"/>
              </a:rPr>
              <a:t>8 </a:t>
            </a:r>
            <a:r>
              <a:rPr lang="es-CO" u="sng" dirty="0">
                <a:latin typeface="Agency FB" pitchFamily="34" charset="0"/>
              </a:rPr>
              <a:t>Y la adoraron todos los moradores de la tierra cuyos nombres no estaban escritos en el libro de la vida del Cordero que fue inmolado desde el principio del </a:t>
            </a:r>
            <a:r>
              <a:rPr lang="es-CO" u="sng" dirty="0" smtClean="0">
                <a:latin typeface="Agency FB" pitchFamily="34" charset="0"/>
              </a:rPr>
              <a:t>mundo</a:t>
            </a:r>
            <a:r>
              <a:rPr lang="es-CO" dirty="0" smtClean="0">
                <a:latin typeface="Agency FB" pitchFamily="34" charset="0"/>
              </a:rPr>
              <a:t>»</a:t>
            </a:r>
            <a:r>
              <a:rPr lang="es-CO" dirty="0" smtClean="0"/>
              <a:t>.</a:t>
            </a:r>
            <a:endParaRPr lang="es-CO" dirty="0"/>
          </a:p>
        </p:txBody>
      </p:sp>
    </p:spTree>
    <p:extLst>
      <p:ext uri="{BB962C8B-B14F-4D97-AF65-F5344CB8AC3E}">
        <p14:creationId xmlns:p14="http://schemas.microsoft.com/office/powerpoint/2010/main" val="2250539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solidFill>
            <a:schemeClr val="accent5">
              <a:lumMod val="20000"/>
              <a:lumOff val="80000"/>
            </a:schemeClr>
          </a:solidFill>
        </p:spPr>
        <p:txBody>
          <a:bodyPr>
            <a:normAutofit fontScale="77500" lnSpcReduction="20000"/>
          </a:bodyPr>
          <a:lstStyle/>
          <a:p>
            <a:pPr marL="0" indent="0">
              <a:buNone/>
            </a:pPr>
            <a:r>
              <a:rPr lang="es-CO" dirty="0" smtClean="0"/>
              <a:t>Y en </a:t>
            </a:r>
            <a:r>
              <a:rPr lang="es-CO" b="1" dirty="0" smtClean="0">
                <a:solidFill>
                  <a:srgbClr val="FF0000"/>
                </a:solidFill>
              </a:rPr>
              <a:t>Apoc.14:9-12 </a:t>
            </a:r>
            <a:r>
              <a:rPr lang="es-CO" dirty="0"/>
              <a:t> </a:t>
            </a:r>
            <a:r>
              <a:rPr lang="es-CO" dirty="0" smtClean="0"/>
              <a:t>San Juan describe lo que le oyó decir al ángel: Y </a:t>
            </a:r>
            <a:r>
              <a:rPr lang="es-CO" dirty="0"/>
              <a:t>el tercer ángel los siguió, diciendo a </a:t>
            </a:r>
            <a:r>
              <a:rPr lang="es-CO" b="1" dirty="0" smtClean="0"/>
              <a:t>GRAN VOZ</a:t>
            </a:r>
            <a:r>
              <a:rPr lang="es-CO" dirty="0" smtClean="0"/>
              <a:t>: «</a:t>
            </a:r>
            <a:r>
              <a:rPr lang="es-CO" u="sng" dirty="0" smtClean="0"/>
              <a:t>Si </a:t>
            </a:r>
            <a:r>
              <a:rPr lang="es-CO" u="sng" dirty="0"/>
              <a:t>alguno adora a la bestia y a su imagen, y recibe la </a:t>
            </a:r>
            <a:r>
              <a:rPr lang="es-CO" b="1" u="sng" dirty="0" smtClean="0"/>
              <a:t>MARCA</a:t>
            </a:r>
            <a:r>
              <a:rPr lang="es-CO" u="sng" dirty="0" smtClean="0"/>
              <a:t> </a:t>
            </a:r>
            <a:r>
              <a:rPr lang="es-CO" u="sng" dirty="0"/>
              <a:t>en su frente o en su mano, </a:t>
            </a:r>
            <a:r>
              <a:rPr lang="es-CO" u="sng" dirty="0" smtClean="0"/>
              <a:t>10 </a:t>
            </a:r>
            <a:r>
              <a:rPr lang="es-CO" u="sng" dirty="0"/>
              <a:t>él también beberá del vino de la ira de Dios, que ha sido vaciado puro en el cáliz de su ira; y será atormentado con fuego y azufre delante de los santos ángeles y del Cordero; </a:t>
            </a:r>
            <a:r>
              <a:rPr lang="es-CO" u="sng" dirty="0" smtClean="0"/>
              <a:t>11 </a:t>
            </a:r>
            <a:r>
              <a:rPr lang="es-CO" u="sng" dirty="0"/>
              <a:t>y el humo de su tormento sube por los siglos de los siglos. Y no tienen reposo de día ni de noche los que adoran a la bestia y a su imagen, ni nadie que reciba la marca de su nombre</a:t>
            </a:r>
            <a:r>
              <a:rPr lang="es-CO" dirty="0"/>
              <a:t>. </a:t>
            </a:r>
          </a:p>
          <a:p>
            <a:pPr marL="0" indent="0">
              <a:buNone/>
            </a:pPr>
            <a:endParaRPr lang="es-CO" dirty="0" smtClean="0"/>
          </a:p>
          <a:p>
            <a:pPr marL="0" indent="0">
              <a:buNone/>
            </a:pPr>
            <a:r>
              <a:rPr lang="es-CO" dirty="0" smtClean="0"/>
              <a:t>12 </a:t>
            </a:r>
            <a:r>
              <a:rPr lang="es-CO" u="sng" dirty="0"/>
              <a:t>Aquí está la paciencia de los santos, </a:t>
            </a:r>
            <a:r>
              <a:rPr lang="es-CO" b="1" u="sng" dirty="0" smtClean="0"/>
              <a:t>LOS QUE GUARDAN LOS MANDAMIENTOS DE DIOS Y LA FE DE JESÚS</a:t>
            </a:r>
            <a:r>
              <a:rPr lang="es-CO" b="1" dirty="0" smtClean="0"/>
              <a:t>. </a:t>
            </a:r>
            <a:endParaRPr lang="es-CO" b="1" dirty="0"/>
          </a:p>
          <a:p>
            <a:pPr marL="0" indent="0">
              <a:buNone/>
            </a:pPr>
            <a:r>
              <a:rPr lang="es-CO" dirty="0"/>
              <a:t>13 Oí una voz que desde el cielo me decía: Escribe: Bienaventurados de aquí en adelante los muertos que mueren en el Señor. Sí, dice el Espíritu, descansarán de sus trabajos, porque sus obras con ellos </a:t>
            </a:r>
            <a:r>
              <a:rPr lang="es-CO" dirty="0" smtClean="0"/>
              <a:t>siguen».</a:t>
            </a:r>
            <a:endParaRPr lang="es-CO" dirty="0"/>
          </a:p>
        </p:txBody>
      </p:sp>
    </p:spTree>
    <p:extLst>
      <p:ext uri="{BB962C8B-B14F-4D97-AF65-F5344CB8AC3E}">
        <p14:creationId xmlns:p14="http://schemas.microsoft.com/office/powerpoint/2010/main" val="42623208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361459"/>
          </a:xfrm>
          <a:solidFill>
            <a:schemeClr val="accent5">
              <a:lumMod val="20000"/>
              <a:lumOff val="80000"/>
            </a:schemeClr>
          </a:solidFill>
        </p:spPr>
        <p:txBody>
          <a:bodyPr>
            <a:normAutofit lnSpcReduction="10000"/>
          </a:bodyPr>
          <a:lstStyle/>
          <a:p>
            <a:pPr marL="0" indent="0" algn="ctr">
              <a:buNone/>
            </a:pPr>
            <a:r>
              <a:rPr lang="es-CO" dirty="0"/>
              <a:t>En</a:t>
            </a:r>
            <a:r>
              <a:rPr lang="es-CO" b="1" dirty="0"/>
              <a:t> </a:t>
            </a:r>
            <a:r>
              <a:rPr lang="es-CO" b="1" dirty="0" smtClean="0">
                <a:solidFill>
                  <a:srgbClr val="FF0000"/>
                </a:solidFill>
              </a:rPr>
              <a:t>Apoc.14:16-18 </a:t>
            </a:r>
            <a:r>
              <a:rPr lang="es-CO" dirty="0" smtClean="0"/>
              <a:t>el apóstol San Juan escribe lo que vió en visión: «Y </a:t>
            </a:r>
            <a:r>
              <a:rPr lang="es-CO" dirty="0"/>
              <a:t>el que estaba sentado sobre la nube metió su hoz en la tierra, y la tierra fue segada. </a:t>
            </a:r>
            <a:endParaRPr lang="es-CO" dirty="0" smtClean="0"/>
          </a:p>
          <a:p>
            <a:pPr marL="0" indent="0" algn="ctr">
              <a:buNone/>
            </a:pPr>
            <a:r>
              <a:rPr lang="es-CO" dirty="0" smtClean="0"/>
              <a:t>17 </a:t>
            </a:r>
            <a:r>
              <a:rPr lang="es-CO" dirty="0"/>
              <a:t>Salió otro ángel del templo que está en el cielo, teniendo también una hoz aguda. </a:t>
            </a:r>
            <a:r>
              <a:rPr lang="es-CO" dirty="0" smtClean="0"/>
              <a:t>18 </a:t>
            </a:r>
            <a:r>
              <a:rPr lang="es-CO" dirty="0"/>
              <a:t>Y salió del altar otro ángel, que tenía poder sobre el fuego, y llamó a gran voz al que tenía la hoz aguda, diciendo: Mete tu hoz aguda, y vendimia los racimos de la tierra, porque sus uvas están </a:t>
            </a:r>
            <a:r>
              <a:rPr lang="es-CO" dirty="0" smtClean="0"/>
              <a:t>maduras».  </a:t>
            </a:r>
            <a:endParaRPr lang="es-CO" dirty="0"/>
          </a:p>
        </p:txBody>
      </p:sp>
    </p:spTree>
    <p:extLst>
      <p:ext uri="{BB962C8B-B14F-4D97-AF65-F5344CB8AC3E}">
        <p14:creationId xmlns:p14="http://schemas.microsoft.com/office/powerpoint/2010/main" val="14019684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07907449"/>
              </p:ext>
            </p:extLst>
          </p:nvPr>
        </p:nvGraphicFramePr>
        <p:xfrm>
          <a:off x="457200" y="332656"/>
          <a:ext cx="4618856"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6096" y="548680"/>
            <a:ext cx="3456384"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4 Diagrama"/>
          <p:cNvGraphicFramePr/>
          <p:nvPr>
            <p:extLst>
              <p:ext uri="{D42A27DB-BD31-4B8C-83A1-F6EECF244321}">
                <p14:modId xmlns:p14="http://schemas.microsoft.com/office/powerpoint/2010/main" val="603545371"/>
              </p:ext>
            </p:extLst>
          </p:nvPr>
        </p:nvGraphicFramePr>
        <p:xfrm>
          <a:off x="5436096" y="4869160"/>
          <a:ext cx="3456384" cy="181588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65783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extLst>
              <p:ext uri="{D42A27DB-BD31-4B8C-83A1-F6EECF244321}">
                <p14:modId xmlns:p14="http://schemas.microsoft.com/office/powerpoint/2010/main" val="3284561393"/>
              </p:ext>
            </p:extLst>
          </p:nvPr>
        </p:nvGraphicFramePr>
        <p:xfrm>
          <a:off x="457200" y="332657"/>
          <a:ext cx="8229600" cy="2592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1 Diagrama"/>
          <p:cNvGraphicFramePr/>
          <p:nvPr>
            <p:extLst>
              <p:ext uri="{D42A27DB-BD31-4B8C-83A1-F6EECF244321}">
                <p14:modId xmlns:p14="http://schemas.microsoft.com/office/powerpoint/2010/main" val="2625487333"/>
              </p:ext>
            </p:extLst>
          </p:nvPr>
        </p:nvGraphicFramePr>
        <p:xfrm>
          <a:off x="2279941" y="3212976"/>
          <a:ext cx="4572000" cy="31085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05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226" y="2922539"/>
            <a:ext cx="2299034"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1941" y="2922538"/>
            <a:ext cx="2195736" cy="1908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38186" y="4736470"/>
            <a:ext cx="2260848" cy="2031325"/>
          </a:xfrm>
          <a:prstGeom prst="rect">
            <a:avLst/>
          </a:prstGeom>
        </p:spPr>
        <p:txBody>
          <a:bodyPr wrap="square">
            <a:spAutoFit/>
          </a:bodyPr>
          <a:lstStyle/>
          <a:p>
            <a:pPr algn="ctr"/>
            <a:r>
              <a:rPr lang="es-CO" dirty="0"/>
              <a:t>A través de toda la historia de la </a:t>
            </a:r>
            <a:r>
              <a:rPr lang="es-CO" dirty="0" smtClean="0"/>
              <a:t>humanidad </a:t>
            </a:r>
            <a:r>
              <a:rPr lang="es-CO" dirty="0"/>
              <a:t>la </a:t>
            </a:r>
            <a:r>
              <a:rPr lang="es-CO" dirty="0" smtClean="0"/>
              <a:t>mayoría </a:t>
            </a:r>
            <a:r>
              <a:rPr lang="es-CO" dirty="0"/>
              <a:t>ha estado en contra de Dios</a:t>
            </a:r>
            <a:r>
              <a:rPr lang="es-CO" dirty="0" smtClean="0"/>
              <a:t>. Son como «la arena del mar» dice </a:t>
            </a:r>
            <a:r>
              <a:rPr lang="es-CO" dirty="0" smtClean="0">
                <a:solidFill>
                  <a:srgbClr val="FF0000"/>
                </a:solidFill>
              </a:rPr>
              <a:t>Apoc.20:8. </a:t>
            </a:r>
            <a:endParaRPr lang="es-CO" dirty="0">
              <a:solidFill>
                <a:srgbClr val="FF0000"/>
              </a:solidFill>
            </a:endParaRPr>
          </a:p>
        </p:txBody>
      </p:sp>
      <p:sp>
        <p:nvSpPr>
          <p:cNvPr id="6" name="5 Rectángulo"/>
          <p:cNvSpPr/>
          <p:nvPr/>
        </p:nvSpPr>
        <p:spPr>
          <a:xfrm>
            <a:off x="6851940" y="4830648"/>
            <a:ext cx="2292059" cy="2031325"/>
          </a:xfrm>
          <a:prstGeom prst="rect">
            <a:avLst/>
          </a:prstGeom>
        </p:spPr>
        <p:txBody>
          <a:bodyPr wrap="square">
            <a:spAutoFit/>
          </a:bodyPr>
          <a:lstStyle/>
          <a:p>
            <a:pPr algn="ctr"/>
            <a:r>
              <a:rPr lang="es-CO" dirty="0"/>
              <a:t>Mientras que los que se deciden por obedecer a Dios son </a:t>
            </a:r>
            <a:r>
              <a:rPr lang="es-CO" dirty="0" smtClean="0"/>
              <a:t>descritos como una </a:t>
            </a:r>
            <a:r>
              <a:rPr lang="es-CO" dirty="0"/>
              <a:t>«manada pequeña» </a:t>
            </a:r>
            <a:r>
              <a:rPr lang="es-CO" dirty="0" smtClean="0"/>
              <a:t>dice </a:t>
            </a:r>
            <a:r>
              <a:rPr lang="es-CO" dirty="0" smtClean="0">
                <a:solidFill>
                  <a:srgbClr val="FF0000"/>
                </a:solidFill>
              </a:rPr>
              <a:t>Luc.12:32</a:t>
            </a:r>
            <a:r>
              <a:rPr lang="es-CO" dirty="0">
                <a:solidFill>
                  <a:srgbClr val="FF0000"/>
                </a:solidFill>
              </a:rPr>
              <a:t>; Mat.7:13,14. </a:t>
            </a:r>
          </a:p>
        </p:txBody>
      </p:sp>
    </p:spTree>
    <p:extLst>
      <p:ext uri="{BB962C8B-B14F-4D97-AF65-F5344CB8AC3E}">
        <p14:creationId xmlns:p14="http://schemas.microsoft.com/office/powerpoint/2010/main" val="41568693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051"/>
                                        </p:tgtEl>
                                        <p:attrNameLst>
                                          <p:attrName>style.visibility</p:attrName>
                                        </p:attrNameLst>
                                      </p:cBhvr>
                                      <p:to>
                                        <p:strVal val="visible"/>
                                      </p:to>
                                    </p:set>
                                    <p:anim calcmode="lin" valueType="num">
                                      <p:cBhvr>
                                        <p:cTn id="21" dur="1000" fill="hold"/>
                                        <p:tgtEl>
                                          <p:spTgt spid="2051"/>
                                        </p:tgtEl>
                                        <p:attrNameLst>
                                          <p:attrName>ppt_w</p:attrName>
                                        </p:attrNameLst>
                                      </p:cBhvr>
                                      <p:tavLst>
                                        <p:tav tm="0">
                                          <p:val>
                                            <p:fltVal val="0"/>
                                          </p:val>
                                        </p:tav>
                                        <p:tav tm="100000">
                                          <p:val>
                                            <p:strVal val="#ppt_w"/>
                                          </p:val>
                                        </p:tav>
                                      </p:tavLst>
                                    </p:anim>
                                    <p:anim calcmode="lin" valueType="num">
                                      <p:cBhvr>
                                        <p:cTn id="22" dur="1000" fill="hold"/>
                                        <p:tgtEl>
                                          <p:spTgt spid="2051"/>
                                        </p:tgtEl>
                                        <p:attrNameLst>
                                          <p:attrName>ppt_h</p:attrName>
                                        </p:attrNameLst>
                                      </p:cBhvr>
                                      <p:tavLst>
                                        <p:tav tm="0">
                                          <p:val>
                                            <p:fltVal val="0"/>
                                          </p:val>
                                        </p:tav>
                                        <p:tav tm="100000">
                                          <p:val>
                                            <p:strVal val="#ppt_h"/>
                                          </p:val>
                                        </p:tav>
                                      </p:tavLst>
                                    </p:anim>
                                    <p:anim calcmode="lin" valueType="num">
                                      <p:cBhvr>
                                        <p:cTn id="23" dur="1000" fill="hold"/>
                                        <p:tgtEl>
                                          <p:spTgt spid="2051"/>
                                        </p:tgtEl>
                                        <p:attrNameLst>
                                          <p:attrName>style.rotation</p:attrName>
                                        </p:attrNameLst>
                                      </p:cBhvr>
                                      <p:tavLst>
                                        <p:tav tm="0">
                                          <p:val>
                                            <p:fltVal val="90"/>
                                          </p:val>
                                        </p:tav>
                                        <p:tav tm="100000">
                                          <p:val>
                                            <p:fltVal val="0"/>
                                          </p:val>
                                        </p:tav>
                                      </p:tavLst>
                                    </p:anim>
                                    <p:animEffect transition="in" filter="fade">
                                      <p:cBhvr>
                                        <p:cTn id="24" dur="1000"/>
                                        <p:tgtEl>
                                          <p:spTgt spid="2051"/>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20000"/>
              <a:lumOff val="80000"/>
            </a:schemeClr>
          </a:solidFill>
        </p:spPr>
        <p:txBody>
          <a:bodyPr>
            <a:normAutofit fontScale="90000"/>
          </a:bodyPr>
          <a:lstStyle/>
          <a:p>
            <a:r>
              <a:rPr lang="es-CO" b="1" i="1" dirty="0" smtClean="0">
                <a:solidFill>
                  <a:srgbClr val="FF0000"/>
                </a:solidFill>
                <a:latin typeface="Agency FB" pitchFamily="34" charset="0"/>
              </a:rPr>
              <a:t>Desde ahora usted debe decidir con quién quiere pasar la eternidad. </a:t>
            </a:r>
            <a:endParaRPr lang="es-CO" b="1" i="1" dirty="0">
              <a:solidFill>
                <a:srgbClr val="FF0000"/>
              </a:solidFill>
              <a:latin typeface="Agency FB" pitchFamily="34" charset="0"/>
            </a:endParaRPr>
          </a:p>
        </p:txBody>
      </p:sp>
      <p:sp>
        <p:nvSpPr>
          <p:cNvPr id="4" name="3 Marcador de texto"/>
          <p:cNvSpPr>
            <a:spLocks noGrp="1"/>
          </p:cNvSpPr>
          <p:nvPr>
            <p:ph type="body" idx="1"/>
          </p:nvPr>
        </p:nvSpPr>
        <p:spPr>
          <a:xfrm>
            <a:off x="457200" y="1535112"/>
            <a:ext cx="4040188" cy="957783"/>
          </a:xfrm>
        </p:spPr>
        <p:txBody>
          <a:bodyPr>
            <a:normAutofit fontScale="92500" lnSpcReduction="20000"/>
          </a:bodyPr>
          <a:lstStyle/>
          <a:p>
            <a:pPr algn="ctr"/>
            <a:r>
              <a:rPr lang="es-CO" dirty="0" smtClean="0"/>
              <a:t>Si </a:t>
            </a:r>
            <a:r>
              <a:rPr lang="es-CO" dirty="0"/>
              <a:t>con Satanás en el lago de fuego, hasta que sea exterminado para siempre.</a:t>
            </a:r>
          </a:p>
        </p:txBody>
      </p:sp>
      <p:sp>
        <p:nvSpPr>
          <p:cNvPr id="6" name="5 Marcador de texto"/>
          <p:cNvSpPr>
            <a:spLocks noGrp="1"/>
          </p:cNvSpPr>
          <p:nvPr>
            <p:ph type="body" sz="quarter" idx="3"/>
          </p:nvPr>
        </p:nvSpPr>
        <p:spPr>
          <a:xfrm>
            <a:off x="4645025" y="1535112"/>
            <a:ext cx="4041775" cy="957783"/>
          </a:xfrm>
        </p:spPr>
        <p:txBody>
          <a:bodyPr>
            <a:noAutofit/>
          </a:bodyPr>
          <a:lstStyle/>
          <a:p>
            <a:pPr algn="ctr"/>
            <a:r>
              <a:rPr lang="es-CO" sz="2000" dirty="0" smtClean="0"/>
              <a:t>O con </a:t>
            </a:r>
            <a:r>
              <a:rPr lang="es-CO" sz="2000" dirty="0"/>
              <a:t>Cristo en el Cielo por mil años, y después en </a:t>
            </a:r>
            <a:r>
              <a:rPr lang="es-CO" sz="2000" dirty="0" smtClean="0"/>
              <a:t>el Edén restaurado, por toda la eternidad.</a:t>
            </a:r>
            <a:endParaRPr lang="es-CO"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708920"/>
            <a:ext cx="4176464"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708921"/>
            <a:ext cx="4032448"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75969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p:cTn id="2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6">
                                            <p:txEl>
                                              <p:pRg st="0" end="0"/>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1027"/>
                                        </p:tgtEl>
                                        <p:attrNameLst>
                                          <p:attrName>style.visibility</p:attrName>
                                        </p:attrNameLst>
                                      </p:cBhvr>
                                      <p:to>
                                        <p:strVal val="visible"/>
                                      </p:to>
                                    </p:set>
                                    <p:anim calcmode="lin" valueType="num">
                                      <p:cBhvr>
                                        <p:cTn id="27" dur="1000" fill="hold"/>
                                        <p:tgtEl>
                                          <p:spTgt spid="1027"/>
                                        </p:tgtEl>
                                        <p:attrNameLst>
                                          <p:attrName>ppt_w</p:attrName>
                                        </p:attrNameLst>
                                      </p:cBhvr>
                                      <p:tavLst>
                                        <p:tav tm="0">
                                          <p:val>
                                            <p:fltVal val="0"/>
                                          </p:val>
                                        </p:tav>
                                        <p:tav tm="100000">
                                          <p:val>
                                            <p:strVal val="#ppt_w"/>
                                          </p:val>
                                        </p:tav>
                                      </p:tavLst>
                                    </p:anim>
                                    <p:anim calcmode="lin" valueType="num">
                                      <p:cBhvr>
                                        <p:cTn id="28" dur="1000" fill="hold"/>
                                        <p:tgtEl>
                                          <p:spTgt spid="1027"/>
                                        </p:tgtEl>
                                        <p:attrNameLst>
                                          <p:attrName>ppt_h</p:attrName>
                                        </p:attrNameLst>
                                      </p:cBhvr>
                                      <p:tavLst>
                                        <p:tav tm="0">
                                          <p:val>
                                            <p:fltVal val="0"/>
                                          </p:val>
                                        </p:tav>
                                        <p:tav tm="100000">
                                          <p:val>
                                            <p:strVal val="#ppt_h"/>
                                          </p:val>
                                        </p:tav>
                                      </p:tavLst>
                                    </p:anim>
                                    <p:anim calcmode="lin" valueType="num">
                                      <p:cBhvr>
                                        <p:cTn id="29" dur="1000" fill="hold"/>
                                        <p:tgtEl>
                                          <p:spTgt spid="1027"/>
                                        </p:tgtEl>
                                        <p:attrNameLst>
                                          <p:attrName>style.rotation</p:attrName>
                                        </p:attrNameLst>
                                      </p:cBhvr>
                                      <p:tavLst>
                                        <p:tav tm="0">
                                          <p:val>
                                            <p:fltVal val="90"/>
                                          </p:val>
                                        </p:tav>
                                        <p:tav tm="100000">
                                          <p:val>
                                            <p:fltVal val="0"/>
                                          </p:val>
                                        </p:tav>
                                      </p:tavLst>
                                    </p:anim>
                                    <p:animEffect transition="in" filter="fade">
                                      <p:cBhvr>
                                        <p:cTn id="30"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628632914"/>
              </p:ext>
            </p:extLst>
          </p:nvPr>
        </p:nvGraphicFramePr>
        <p:xfrm>
          <a:off x="457200" y="548681"/>
          <a:ext cx="5626968" cy="2448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719861">
            <a:off x="6255014" y="243556"/>
            <a:ext cx="2601971"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4 Diagrama"/>
          <p:cNvGraphicFramePr/>
          <p:nvPr>
            <p:extLst>
              <p:ext uri="{D42A27DB-BD31-4B8C-83A1-F6EECF244321}">
                <p14:modId xmlns:p14="http://schemas.microsoft.com/office/powerpoint/2010/main" val="3157535867"/>
              </p:ext>
            </p:extLst>
          </p:nvPr>
        </p:nvGraphicFramePr>
        <p:xfrm>
          <a:off x="3419872" y="3437674"/>
          <a:ext cx="5310336" cy="30469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051"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3568" y="3437674"/>
            <a:ext cx="2466975" cy="2763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385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p:cTn id="13" dur="1000" fill="hold"/>
                                        <p:tgtEl>
                                          <p:spTgt spid="2051"/>
                                        </p:tgtEl>
                                        <p:attrNameLst>
                                          <p:attrName>ppt_w</p:attrName>
                                        </p:attrNameLst>
                                      </p:cBhvr>
                                      <p:tavLst>
                                        <p:tav tm="0">
                                          <p:val>
                                            <p:fltVal val="0"/>
                                          </p:val>
                                        </p:tav>
                                        <p:tav tm="100000">
                                          <p:val>
                                            <p:strVal val="#ppt_w"/>
                                          </p:val>
                                        </p:tav>
                                      </p:tavLst>
                                    </p:anim>
                                    <p:anim calcmode="lin" valueType="num">
                                      <p:cBhvr>
                                        <p:cTn id="14" dur="1000" fill="hold"/>
                                        <p:tgtEl>
                                          <p:spTgt spid="2051"/>
                                        </p:tgtEl>
                                        <p:attrNameLst>
                                          <p:attrName>ppt_h</p:attrName>
                                        </p:attrNameLst>
                                      </p:cBhvr>
                                      <p:tavLst>
                                        <p:tav tm="0">
                                          <p:val>
                                            <p:fltVal val="0"/>
                                          </p:val>
                                        </p:tav>
                                        <p:tav tm="100000">
                                          <p:val>
                                            <p:strVal val="#ppt_h"/>
                                          </p:val>
                                        </p:tav>
                                      </p:tavLst>
                                    </p:anim>
                                    <p:anim calcmode="lin" valueType="num">
                                      <p:cBhvr>
                                        <p:cTn id="15" dur="1000" fill="hold"/>
                                        <p:tgtEl>
                                          <p:spTgt spid="2051"/>
                                        </p:tgtEl>
                                        <p:attrNameLst>
                                          <p:attrName>style.rotation</p:attrName>
                                        </p:attrNameLst>
                                      </p:cBhvr>
                                      <p:tavLst>
                                        <p:tav tm="0">
                                          <p:val>
                                            <p:fltVal val="90"/>
                                          </p:val>
                                        </p:tav>
                                        <p:tav tm="100000">
                                          <p:val>
                                            <p:fltVal val="0"/>
                                          </p:val>
                                        </p:tav>
                                      </p:tavLst>
                                    </p:anim>
                                    <p:animEffect transition="in" filter="fade">
                                      <p:cBhvr>
                                        <p:cTn id="16"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2637598041"/>
              </p:ext>
            </p:extLst>
          </p:nvPr>
        </p:nvGraphicFramePr>
        <p:xfrm>
          <a:off x="467544" y="476672"/>
          <a:ext cx="4752528"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Diagrama"/>
          <p:cNvGraphicFramePr/>
          <p:nvPr>
            <p:extLst>
              <p:ext uri="{D42A27DB-BD31-4B8C-83A1-F6EECF244321}">
                <p14:modId xmlns:p14="http://schemas.microsoft.com/office/powerpoint/2010/main" val="3242972389"/>
              </p:ext>
            </p:extLst>
          </p:nvPr>
        </p:nvGraphicFramePr>
        <p:xfrm>
          <a:off x="1259632" y="3284984"/>
          <a:ext cx="6552727" cy="31085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05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36096" y="4763"/>
            <a:ext cx="3707904" cy="3136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5035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i="1" dirty="0">
                <a:solidFill>
                  <a:srgbClr val="FF0000"/>
                </a:solidFill>
                <a:latin typeface="Agency FB" pitchFamily="34" charset="0"/>
              </a:rPr>
              <a:t>1. Para saber cuál es la "marca," primero tenemos que identificar a la bestia. </a:t>
            </a:r>
          </a:p>
        </p:txBody>
      </p:sp>
      <p:sp>
        <p:nvSpPr>
          <p:cNvPr id="3" name="2 Marcador de contenido"/>
          <p:cNvSpPr>
            <a:spLocks noGrp="1"/>
          </p:cNvSpPr>
          <p:nvPr>
            <p:ph idx="1"/>
          </p:nvPr>
        </p:nvSpPr>
        <p:spPr>
          <a:xfrm>
            <a:off x="395536" y="1709019"/>
            <a:ext cx="5904656" cy="4525963"/>
          </a:xfrm>
        </p:spPr>
        <p:txBody>
          <a:bodyPr>
            <a:normAutofit/>
          </a:bodyPr>
          <a:lstStyle/>
          <a:p>
            <a:pPr marL="0" indent="0">
              <a:buNone/>
            </a:pPr>
            <a:r>
              <a:rPr lang="es-CO" sz="3000" b="1" u="sng" dirty="0" smtClean="0"/>
              <a:t>¿</a:t>
            </a:r>
            <a:r>
              <a:rPr lang="es-CO" sz="3000" b="1" u="sng" dirty="0"/>
              <a:t>Cómo describe la Biblia a la bestia?</a:t>
            </a:r>
          </a:p>
          <a:p>
            <a:pPr marL="0" indent="0" algn="ctr">
              <a:buNone/>
            </a:pPr>
            <a:r>
              <a:rPr lang="es-CO" b="1" u="sng" dirty="0" smtClean="0"/>
              <a:t>Respuesta</a:t>
            </a:r>
            <a:r>
              <a:rPr lang="es-CO" dirty="0"/>
              <a:t>:   </a:t>
            </a:r>
            <a:r>
              <a:rPr lang="es-CO" dirty="0">
                <a:solidFill>
                  <a:srgbClr val="FF0000"/>
                </a:solidFill>
              </a:rPr>
              <a:t>Apocalipsis 13:1-8, 16-18</a:t>
            </a:r>
            <a:r>
              <a:rPr lang="es-CO" dirty="0"/>
              <a:t> </a:t>
            </a:r>
            <a:r>
              <a:rPr lang="es-CO" dirty="0" smtClean="0"/>
              <a:t>que leímos anteriormente, presenta </a:t>
            </a:r>
            <a:r>
              <a:rPr lang="es-CO" b="1" u="sng" dirty="0"/>
              <a:t>11 características que la identifican</a:t>
            </a:r>
            <a:r>
              <a:rPr lang="es-CO" dirty="0"/>
              <a:t>. Se mencionan a </a:t>
            </a:r>
            <a:r>
              <a:rPr lang="es-CO" dirty="0" smtClean="0"/>
              <a:t>continuación, los cuales la misma Biblia nos da su significado y que más adelante se mencionarán.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628800"/>
            <a:ext cx="2839463"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853655" y="4331266"/>
            <a:ext cx="2286000" cy="1938992"/>
          </a:xfrm>
          <a:prstGeom prst="rect">
            <a:avLst/>
          </a:prstGeom>
        </p:spPr>
        <p:txBody>
          <a:bodyPr wrap="square">
            <a:spAutoFit/>
          </a:bodyPr>
          <a:lstStyle/>
          <a:p>
            <a:pPr algn="ctr"/>
            <a:r>
              <a:rPr lang="es-CO" sz="2000" b="1" dirty="0">
                <a:solidFill>
                  <a:srgbClr val="FF0000"/>
                </a:solidFill>
              </a:rPr>
              <a:t>El capítulo 13 de Apocalipsis menciona 11 características que identifican a la </a:t>
            </a:r>
            <a:r>
              <a:rPr lang="es-CO" sz="2000" b="1" dirty="0" smtClean="0">
                <a:solidFill>
                  <a:srgbClr val="FF0000"/>
                </a:solidFill>
              </a:rPr>
              <a:t>bestia.</a:t>
            </a:r>
            <a:endParaRPr lang="es-CO" sz="2000" b="1" dirty="0">
              <a:solidFill>
                <a:srgbClr val="FF0000"/>
              </a:solidFill>
            </a:endParaRPr>
          </a:p>
        </p:txBody>
      </p:sp>
    </p:spTree>
    <p:extLst>
      <p:ext uri="{BB962C8B-B14F-4D97-AF65-F5344CB8AC3E}">
        <p14:creationId xmlns:p14="http://schemas.microsoft.com/office/powerpoint/2010/main" val="19928642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style.rotation</p:attrName>
                                        </p:attrNameLst>
                                      </p:cBhvr>
                                      <p:tavLst>
                                        <p:tav tm="0">
                                          <p:val>
                                            <p:fltVal val="90"/>
                                          </p:val>
                                        </p:tav>
                                        <p:tav tm="100000">
                                          <p:val>
                                            <p:fltVal val="0"/>
                                          </p:val>
                                        </p:tav>
                                      </p:tavLst>
                                    </p:anim>
                                    <p:animEffect transition="in" filter="fade">
                                      <p:cBhvr>
                                        <p:cTn id="10" dur="1000"/>
                                        <p:tgtEl>
                                          <p:spTgt spid="409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down)">
                                      <p:cBhvr>
                                        <p:cTn id="21" dur="580">
                                          <p:stCondLst>
                                            <p:cond delay="0"/>
                                          </p:stCondLst>
                                        </p:cTn>
                                        <p:tgtEl>
                                          <p:spTgt spid="3">
                                            <p:txEl>
                                              <p:pRg st="0" end="0"/>
                                            </p:txEl>
                                          </p:spTgt>
                                        </p:tgtEl>
                                      </p:cBhvr>
                                    </p:animEffect>
                                    <p:anim calcmode="lin" valueType="num">
                                      <p:cBhvr>
                                        <p:cTn id="22"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0" end="0"/>
                                            </p:txEl>
                                          </p:spTgt>
                                        </p:tgtEl>
                                      </p:cBhvr>
                                      <p:to x="100000" y="60000"/>
                                    </p:animScale>
                                    <p:animScale>
                                      <p:cBhvr>
                                        <p:cTn id="28" dur="166" decel="50000">
                                          <p:stCondLst>
                                            <p:cond delay="676"/>
                                          </p:stCondLst>
                                        </p:cTn>
                                        <p:tgtEl>
                                          <p:spTgt spid="3">
                                            <p:txEl>
                                              <p:pRg st="0" end="0"/>
                                            </p:txEl>
                                          </p:spTgt>
                                        </p:tgtEl>
                                      </p:cBhvr>
                                      <p:to x="100000" y="100000"/>
                                    </p:animScale>
                                    <p:animScale>
                                      <p:cBhvr>
                                        <p:cTn id="29" dur="26">
                                          <p:stCondLst>
                                            <p:cond delay="1312"/>
                                          </p:stCondLst>
                                        </p:cTn>
                                        <p:tgtEl>
                                          <p:spTgt spid="3">
                                            <p:txEl>
                                              <p:pRg st="0" end="0"/>
                                            </p:txEl>
                                          </p:spTgt>
                                        </p:tgtEl>
                                      </p:cBhvr>
                                      <p:to x="100000" y="80000"/>
                                    </p:animScale>
                                    <p:animScale>
                                      <p:cBhvr>
                                        <p:cTn id="30" dur="166" decel="50000">
                                          <p:stCondLst>
                                            <p:cond delay="1338"/>
                                          </p:stCondLst>
                                        </p:cTn>
                                        <p:tgtEl>
                                          <p:spTgt spid="3">
                                            <p:txEl>
                                              <p:pRg st="0" end="0"/>
                                            </p:txEl>
                                          </p:spTgt>
                                        </p:tgtEl>
                                      </p:cBhvr>
                                      <p:to x="100000" y="100000"/>
                                    </p:animScale>
                                    <p:animScale>
                                      <p:cBhvr>
                                        <p:cTn id="31" dur="26">
                                          <p:stCondLst>
                                            <p:cond delay="1642"/>
                                          </p:stCondLst>
                                        </p:cTn>
                                        <p:tgtEl>
                                          <p:spTgt spid="3">
                                            <p:txEl>
                                              <p:pRg st="0" end="0"/>
                                            </p:txEl>
                                          </p:spTgt>
                                        </p:tgtEl>
                                      </p:cBhvr>
                                      <p:to x="100000" y="90000"/>
                                    </p:animScale>
                                    <p:animScale>
                                      <p:cBhvr>
                                        <p:cTn id="32" dur="166" decel="50000">
                                          <p:stCondLst>
                                            <p:cond delay="1668"/>
                                          </p:stCondLst>
                                        </p:cTn>
                                        <p:tgtEl>
                                          <p:spTgt spid="3">
                                            <p:txEl>
                                              <p:pRg st="0" end="0"/>
                                            </p:txEl>
                                          </p:spTgt>
                                        </p:tgtEl>
                                      </p:cBhvr>
                                      <p:to x="100000" y="100000"/>
                                    </p:animScale>
                                    <p:animScale>
                                      <p:cBhvr>
                                        <p:cTn id="33" dur="26">
                                          <p:stCondLst>
                                            <p:cond delay="1808"/>
                                          </p:stCondLst>
                                        </p:cTn>
                                        <p:tgtEl>
                                          <p:spTgt spid="3">
                                            <p:txEl>
                                              <p:pRg st="0" end="0"/>
                                            </p:txEl>
                                          </p:spTgt>
                                        </p:tgtEl>
                                      </p:cBhvr>
                                      <p:to x="100000" y="95000"/>
                                    </p:animScale>
                                    <p:animScale>
                                      <p:cBhvr>
                                        <p:cTn id="34" dur="166" decel="50000">
                                          <p:stCondLst>
                                            <p:cond delay="1834"/>
                                          </p:stCondLst>
                                        </p:cTn>
                                        <p:tgtEl>
                                          <p:spTgt spid="3">
                                            <p:txEl>
                                              <p:pRg st="0" end="0"/>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wipe(down)">
                                      <p:cBhvr>
                                        <p:cTn id="39" dur="580">
                                          <p:stCondLst>
                                            <p:cond delay="0"/>
                                          </p:stCondLst>
                                        </p:cTn>
                                        <p:tgtEl>
                                          <p:spTgt spid="3">
                                            <p:txEl>
                                              <p:pRg st="1" end="1"/>
                                            </p:txEl>
                                          </p:spTgt>
                                        </p:tgtEl>
                                      </p:cBhvr>
                                    </p:animEffect>
                                    <p:anim calcmode="lin" valueType="num">
                                      <p:cBhvr>
                                        <p:cTn id="40"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1" end="1"/>
                                            </p:txEl>
                                          </p:spTgt>
                                        </p:tgtEl>
                                      </p:cBhvr>
                                      <p:to x="100000" y="60000"/>
                                    </p:animScale>
                                    <p:animScale>
                                      <p:cBhvr>
                                        <p:cTn id="46" dur="166" decel="50000">
                                          <p:stCondLst>
                                            <p:cond delay="676"/>
                                          </p:stCondLst>
                                        </p:cTn>
                                        <p:tgtEl>
                                          <p:spTgt spid="3">
                                            <p:txEl>
                                              <p:pRg st="1" end="1"/>
                                            </p:txEl>
                                          </p:spTgt>
                                        </p:tgtEl>
                                      </p:cBhvr>
                                      <p:to x="100000" y="100000"/>
                                    </p:animScale>
                                    <p:animScale>
                                      <p:cBhvr>
                                        <p:cTn id="47" dur="26">
                                          <p:stCondLst>
                                            <p:cond delay="1312"/>
                                          </p:stCondLst>
                                        </p:cTn>
                                        <p:tgtEl>
                                          <p:spTgt spid="3">
                                            <p:txEl>
                                              <p:pRg st="1" end="1"/>
                                            </p:txEl>
                                          </p:spTgt>
                                        </p:tgtEl>
                                      </p:cBhvr>
                                      <p:to x="100000" y="80000"/>
                                    </p:animScale>
                                    <p:animScale>
                                      <p:cBhvr>
                                        <p:cTn id="48" dur="166" decel="50000">
                                          <p:stCondLst>
                                            <p:cond delay="1338"/>
                                          </p:stCondLst>
                                        </p:cTn>
                                        <p:tgtEl>
                                          <p:spTgt spid="3">
                                            <p:txEl>
                                              <p:pRg st="1" end="1"/>
                                            </p:txEl>
                                          </p:spTgt>
                                        </p:tgtEl>
                                      </p:cBhvr>
                                      <p:to x="100000" y="100000"/>
                                    </p:animScale>
                                    <p:animScale>
                                      <p:cBhvr>
                                        <p:cTn id="49" dur="26">
                                          <p:stCondLst>
                                            <p:cond delay="1642"/>
                                          </p:stCondLst>
                                        </p:cTn>
                                        <p:tgtEl>
                                          <p:spTgt spid="3">
                                            <p:txEl>
                                              <p:pRg st="1" end="1"/>
                                            </p:txEl>
                                          </p:spTgt>
                                        </p:tgtEl>
                                      </p:cBhvr>
                                      <p:to x="100000" y="90000"/>
                                    </p:animScale>
                                    <p:animScale>
                                      <p:cBhvr>
                                        <p:cTn id="50" dur="166" decel="50000">
                                          <p:stCondLst>
                                            <p:cond delay="1668"/>
                                          </p:stCondLst>
                                        </p:cTn>
                                        <p:tgtEl>
                                          <p:spTgt spid="3">
                                            <p:txEl>
                                              <p:pRg st="1" end="1"/>
                                            </p:txEl>
                                          </p:spTgt>
                                        </p:tgtEl>
                                      </p:cBhvr>
                                      <p:to x="100000" y="100000"/>
                                    </p:animScale>
                                    <p:animScale>
                                      <p:cBhvr>
                                        <p:cTn id="51" dur="26">
                                          <p:stCondLst>
                                            <p:cond delay="1808"/>
                                          </p:stCondLst>
                                        </p:cTn>
                                        <p:tgtEl>
                                          <p:spTgt spid="3">
                                            <p:txEl>
                                              <p:pRg st="1" end="1"/>
                                            </p:txEl>
                                          </p:spTgt>
                                        </p:tgtEl>
                                      </p:cBhvr>
                                      <p:to x="100000" y="95000"/>
                                    </p:animScale>
                                    <p:animScale>
                                      <p:cBhvr>
                                        <p:cTn id="52"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a:blipFill>
            <a:blip r:embed="rId2"/>
            <a:tile tx="0" ty="0" sx="100000" sy="100000" flip="none" algn="tl"/>
          </a:blipFill>
        </p:spPr>
        <p:txBody>
          <a:bodyPr>
            <a:normAutofit fontScale="92500" lnSpcReduction="10000"/>
          </a:bodyPr>
          <a:lstStyle/>
          <a:p>
            <a:pPr marL="0" indent="0">
              <a:buNone/>
            </a:pPr>
            <a:r>
              <a:rPr lang="es-CO" sz="3000" dirty="0">
                <a:solidFill>
                  <a:srgbClr val="FF0000"/>
                </a:solidFill>
              </a:rPr>
              <a:t>1).  </a:t>
            </a:r>
            <a:r>
              <a:rPr lang="es-CO" sz="3000" u="sng" dirty="0"/>
              <a:t>Se levanta del mar </a:t>
            </a:r>
            <a:r>
              <a:rPr lang="es-CO" sz="3000" dirty="0">
                <a:solidFill>
                  <a:srgbClr val="FF0000"/>
                </a:solidFill>
              </a:rPr>
              <a:t>(versículo 1).</a:t>
            </a:r>
          </a:p>
          <a:p>
            <a:pPr marL="0" indent="0">
              <a:buNone/>
            </a:pPr>
            <a:endParaRPr lang="es-CO" sz="3000" dirty="0">
              <a:solidFill>
                <a:srgbClr val="FF0000"/>
              </a:solidFill>
            </a:endParaRPr>
          </a:p>
          <a:p>
            <a:pPr marL="0" indent="0">
              <a:buNone/>
            </a:pPr>
            <a:r>
              <a:rPr lang="es-CO" sz="3000" dirty="0" smtClean="0">
                <a:solidFill>
                  <a:srgbClr val="FF0000"/>
                </a:solidFill>
              </a:rPr>
              <a:t>2). </a:t>
            </a:r>
            <a:r>
              <a:rPr lang="es-CO" sz="3000" u="sng" dirty="0" smtClean="0"/>
              <a:t>Es </a:t>
            </a:r>
            <a:r>
              <a:rPr lang="es-CO" sz="3000" u="sng" dirty="0"/>
              <a:t>una mezcla de las cuatro bestias de Daniel capítulo 7 </a:t>
            </a:r>
            <a:r>
              <a:rPr lang="es-CO" sz="3000" dirty="0">
                <a:solidFill>
                  <a:srgbClr val="FF0000"/>
                </a:solidFill>
              </a:rPr>
              <a:t>(versículo 2).</a:t>
            </a:r>
          </a:p>
          <a:p>
            <a:pPr marL="0" indent="0">
              <a:buNone/>
            </a:pPr>
            <a:endParaRPr lang="es-CO" sz="3000" dirty="0" smtClean="0"/>
          </a:p>
          <a:p>
            <a:pPr marL="0" indent="0">
              <a:buNone/>
            </a:pPr>
            <a:r>
              <a:rPr lang="es-CO" sz="3000" dirty="0" smtClean="0">
                <a:solidFill>
                  <a:srgbClr val="FF0000"/>
                </a:solidFill>
              </a:rPr>
              <a:t>3). </a:t>
            </a:r>
            <a:r>
              <a:rPr lang="es-CO" sz="3000" u="sng" dirty="0" smtClean="0"/>
              <a:t>El </a:t>
            </a:r>
            <a:r>
              <a:rPr lang="es-CO" sz="3000" u="sng" dirty="0"/>
              <a:t>dragón le da poder y autoridad </a:t>
            </a:r>
            <a:r>
              <a:rPr lang="es-CO" sz="3000" dirty="0">
                <a:solidFill>
                  <a:srgbClr val="FF0000"/>
                </a:solidFill>
              </a:rPr>
              <a:t>(versículo </a:t>
            </a:r>
            <a:r>
              <a:rPr lang="es-CO" sz="3000" dirty="0" smtClean="0">
                <a:solidFill>
                  <a:srgbClr val="FF0000"/>
                </a:solidFill>
              </a:rPr>
              <a:t>2).</a:t>
            </a:r>
            <a:endParaRPr lang="es-CO" sz="3000" dirty="0">
              <a:solidFill>
                <a:srgbClr val="FF0000"/>
              </a:solidFill>
            </a:endParaRPr>
          </a:p>
          <a:p>
            <a:pPr marL="0" indent="0">
              <a:buNone/>
            </a:pPr>
            <a:endParaRPr lang="es-CO" sz="3000" dirty="0" smtClean="0"/>
          </a:p>
          <a:p>
            <a:pPr marL="0" indent="0">
              <a:buNone/>
            </a:pPr>
            <a:r>
              <a:rPr lang="es-CO" sz="3000" dirty="0" smtClean="0">
                <a:solidFill>
                  <a:srgbClr val="FF0000"/>
                </a:solidFill>
              </a:rPr>
              <a:t>4). </a:t>
            </a:r>
            <a:r>
              <a:rPr lang="es-CO" sz="3000" u="sng" dirty="0" smtClean="0"/>
              <a:t>Recibe </a:t>
            </a:r>
            <a:r>
              <a:rPr lang="es-CO" sz="3000" u="sng" dirty="0"/>
              <a:t>una herida mortal </a:t>
            </a:r>
            <a:r>
              <a:rPr lang="es-CO" sz="3000" dirty="0">
                <a:solidFill>
                  <a:srgbClr val="FF0000"/>
                </a:solidFill>
              </a:rPr>
              <a:t>(versículo 3</a:t>
            </a:r>
            <a:r>
              <a:rPr lang="es-CO" sz="3000" dirty="0" smtClean="0">
                <a:solidFill>
                  <a:srgbClr val="FF0000"/>
                </a:solidFill>
              </a:rPr>
              <a:t>).</a:t>
            </a:r>
          </a:p>
          <a:p>
            <a:pPr marL="0" indent="0">
              <a:buNone/>
            </a:pPr>
            <a:endParaRPr lang="es-CO" sz="3000" dirty="0" smtClean="0">
              <a:solidFill>
                <a:srgbClr val="FF0000"/>
              </a:solidFill>
            </a:endParaRPr>
          </a:p>
          <a:p>
            <a:pPr marL="0" indent="0">
              <a:buNone/>
            </a:pPr>
            <a:r>
              <a:rPr lang="es-CO" sz="3000" dirty="0" smtClean="0">
                <a:solidFill>
                  <a:srgbClr val="FF0000"/>
                </a:solidFill>
              </a:rPr>
              <a:t>5). </a:t>
            </a:r>
            <a:r>
              <a:rPr lang="es-CO" sz="3000" u="sng" dirty="0" smtClean="0"/>
              <a:t>La </a:t>
            </a:r>
            <a:r>
              <a:rPr lang="es-CO" sz="3000" u="sng" dirty="0"/>
              <a:t>herida mortal es sanada </a:t>
            </a:r>
            <a:r>
              <a:rPr lang="es-CO" sz="3000" dirty="0">
                <a:solidFill>
                  <a:srgbClr val="FF0000"/>
                </a:solidFill>
              </a:rPr>
              <a:t>(versículo 3).</a:t>
            </a:r>
          </a:p>
          <a:p>
            <a:pPr marL="0" indent="0">
              <a:buNone/>
            </a:pPr>
            <a:endParaRPr lang="es-CO" sz="3000" dirty="0">
              <a:solidFill>
                <a:srgbClr val="FF0000"/>
              </a:solidFill>
            </a:endParaRPr>
          </a:p>
          <a:p>
            <a:pPr marL="0" indent="0">
              <a:buNone/>
            </a:pPr>
            <a:r>
              <a:rPr lang="es-CO" sz="3000" dirty="0">
                <a:solidFill>
                  <a:srgbClr val="FF0000"/>
                </a:solidFill>
              </a:rPr>
              <a:t>6</a:t>
            </a:r>
            <a:r>
              <a:rPr lang="es-CO" sz="3000" dirty="0" smtClean="0">
                <a:solidFill>
                  <a:srgbClr val="FF0000"/>
                </a:solidFill>
              </a:rPr>
              <a:t>). </a:t>
            </a:r>
            <a:r>
              <a:rPr lang="es-CO" sz="3000" dirty="0" smtClean="0"/>
              <a:t>Es </a:t>
            </a:r>
            <a:r>
              <a:rPr lang="es-CO" sz="3000" dirty="0"/>
              <a:t>un fuerte poder </a:t>
            </a:r>
            <a:r>
              <a:rPr lang="es-CO" sz="3000" dirty="0" smtClean="0"/>
              <a:t>político/religioso </a:t>
            </a:r>
            <a:r>
              <a:rPr lang="es-CO" sz="3000" dirty="0" smtClean="0">
                <a:solidFill>
                  <a:srgbClr val="FF0000"/>
                </a:solidFill>
              </a:rPr>
              <a:t>(versículos </a:t>
            </a:r>
            <a:r>
              <a:rPr lang="es-CO" sz="3000" dirty="0">
                <a:solidFill>
                  <a:srgbClr val="FF0000"/>
                </a:solidFill>
              </a:rPr>
              <a:t>3, 7</a:t>
            </a:r>
            <a:r>
              <a:rPr lang="es-CO" sz="3000" dirty="0" smtClean="0">
                <a:solidFill>
                  <a:srgbClr val="FF0000"/>
                </a:solidFill>
              </a:rPr>
              <a:t>)</a:t>
            </a:r>
            <a:endParaRPr lang="es-CO" sz="3000" dirty="0">
              <a:solidFill>
                <a:srgbClr val="FF0000"/>
              </a:solidFill>
            </a:endParaRPr>
          </a:p>
          <a:p>
            <a:pPr marL="0" indent="0">
              <a:buNone/>
            </a:pPr>
            <a:endParaRPr lang="es-CO" dirty="0">
              <a:solidFill>
                <a:srgbClr val="FF0000"/>
              </a:solidFill>
            </a:endParaRPr>
          </a:p>
          <a:p>
            <a:endParaRPr lang="es-CO" dirty="0"/>
          </a:p>
        </p:txBody>
      </p:sp>
    </p:spTree>
    <p:extLst>
      <p:ext uri="{BB962C8B-B14F-4D97-AF65-F5344CB8AC3E}">
        <p14:creationId xmlns:p14="http://schemas.microsoft.com/office/powerpoint/2010/main" val="24859170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a:solidFill>
            <a:schemeClr val="accent1">
              <a:lumMod val="20000"/>
              <a:lumOff val="80000"/>
            </a:schemeClr>
          </a:solidFill>
        </p:spPr>
        <p:txBody>
          <a:bodyPr>
            <a:normAutofit fontScale="92500"/>
          </a:bodyPr>
          <a:lstStyle/>
          <a:p>
            <a:pPr marL="0" indent="0">
              <a:buNone/>
            </a:pPr>
            <a:r>
              <a:rPr lang="es-CO" dirty="0" smtClean="0">
                <a:solidFill>
                  <a:srgbClr val="FF0000"/>
                </a:solidFill>
              </a:rPr>
              <a:t>7). </a:t>
            </a:r>
            <a:r>
              <a:rPr lang="es-CO" u="sng" dirty="0" smtClean="0"/>
              <a:t>Es </a:t>
            </a:r>
            <a:r>
              <a:rPr lang="es-CO" u="sng" dirty="0"/>
              <a:t>un fuerte poder religioso</a:t>
            </a:r>
            <a:r>
              <a:rPr lang="es-CO" dirty="0"/>
              <a:t> </a:t>
            </a:r>
            <a:r>
              <a:rPr lang="es-CO" dirty="0">
                <a:solidFill>
                  <a:srgbClr val="FF0000"/>
                </a:solidFill>
              </a:rPr>
              <a:t>(versículos 3, 8).</a:t>
            </a:r>
          </a:p>
          <a:p>
            <a:endParaRPr lang="es-CO" dirty="0">
              <a:solidFill>
                <a:srgbClr val="FF0000"/>
              </a:solidFill>
            </a:endParaRPr>
          </a:p>
          <a:p>
            <a:pPr marL="0" indent="0">
              <a:buNone/>
            </a:pPr>
            <a:r>
              <a:rPr lang="es-CO" dirty="0" smtClean="0">
                <a:solidFill>
                  <a:srgbClr val="FF0000"/>
                </a:solidFill>
              </a:rPr>
              <a:t>8). </a:t>
            </a:r>
            <a:r>
              <a:rPr lang="es-CO" u="sng" dirty="0" smtClean="0"/>
              <a:t>Culpable </a:t>
            </a:r>
            <a:r>
              <a:rPr lang="es-CO" u="sng" dirty="0"/>
              <a:t>de blasfemia </a:t>
            </a:r>
            <a:r>
              <a:rPr lang="es-CO" dirty="0">
                <a:solidFill>
                  <a:srgbClr val="FF0000"/>
                </a:solidFill>
              </a:rPr>
              <a:t>(versículos 1, 5, 6).</a:t>
            </a:r>
          </a:p>
          <a:p>
            <a:endParaRPr lang="es-CO" dirty="0">
              <a:solidFill>
                <a:srgbClr val="FF0000"/>
              </a:solidFill>
            </a:endParaRPr>
          </a:p>
          <a:p>
            <a:pPr marL="0" indent="0">
              <a:buNone/>
            </a:pPr>
            <a:r>
              <a:rPr lang="es-CO" dirty="0" smtClean="0">
                <a:solidFill>
                  <a:srgbClr val="FF0000"/>
                </a:solidFill>
              </a:rPr>
              <a:t>9). </a:t>
            </a:r>
            <a:r>
              <a:rPr lang="es-CO" u="sng" dirty="0" smtClean="0"/>
              <a:t>Hace </a:t>
            </a:r>
            <a:r>
              <a:rPr lang="es-CO" u="sng" dirty="0"/>
              <a:t>guerra y vence a los santos </a:t>
            </a:r>
            <a:r>
              <a:rPr lang="es-CO" dirty="0">
                <a:solidFill>
                  <a:srgbClr val="FF0000"/>
                </a:solidFill>
              </a:rPr>
              <a:t>(versículo 7).</a:t>
            </a:r>
          </a:p>
          <a:p>
            <a:endParaRPr lang="es-CO" u="sng" dirty="0"/>
          </a:p>
          <a:p>
            <a:pPr marL="0" indent="0">
              <a:buNone/>
            </a:pPr>
            <a:r>
              <a:rPr lang="es-CO" dirty="0" smtClean="0">
                <a:solidFill>
                  <a:srgbClr val="FF0000"/>
                </a:solidFill>
              </a:rPr>
              <a:t>10). </a:t>
            </a:r>
            <a:r>
              <a:rPr lang="es-CO" u="sng" dirty="0" smtClean="0"/>
              <a:t>Reina </a:t>
            </a:r>
            <a:r>
              <a:rPr lang="es-CO" u="sng" dirty="0"/>
              <a:t>por 42 meses </a:t>
            </a:r>
            <a:r>
              <a:rPr lang="es-CO" dirty="0">
                <a:solidFill>
                  <a:srgbClr val="FF0000"/>
                </a:solidFill>
              </a:rPr>
              <a:t>(versículo 5).</a:t>
            </a:r>
          </a:p>
          <a:p>
            <a:pPr marL="0" indent="0">
              <a:buNone/>
            </a:pPr>
            <a:endParaRPr lang="es-CO" dirty="0" smtClean="0">
              <a:solidFill>
                <a:srgbClr val="FF0000"/>
              </a:solidFill>
            </a:endParaRPr>
          </a:p>
          <a:p>
            <a:pPr marL="0" indent="0">
              <a:buNone/>
            </a:pPr>
            <a:r>
              <a:rPr lang="es-CO" dirty="0" smtClean="0">
                <a:solidFill>
                  <a:srgbClr val="FF0000"/>
                </a:solidFill>
              </a:rPr>
              <a:t>11). </a:t>
            </a:r>
            <a:r>
              <a:rPr lang="es-CO" u="sng" dirty="0" smtClean="0"/>
              <a:t>Tiene </a:t>
            </a:r>
            <a:r>
              <a:rPr lang="es-CO" u="sng" dirty="0"/>
              <a:t>un número </a:t>
            </a:r>
            <a:r>
              <a:rPr lang="es-CO" u="sng" dirty="0" smtClean="0"/>
              <a:t>misterioso, 666</a:t>
            </a:r>
            <a:r>
              <a:rPr lang="es-CO" dirty="0" smtClean="0"/>
              <a:t> </a:t>
            </a:r>
            <a:r>
              <a:rPr lang="es-CO" dirty="0">
                <a:solidFill>
                  <a:srgbClr val="FF0000"/>
                </a:solidFill>
              </a:rPr>
              <a:t>(versículo 18</a:t>
            </a:r>
            <a:r>
              <a:rPr lang="es-CO" dirty="0" smtClean="0">
                <a:solidFill>
                  <a:srgbClr val="FF0000"/>
                </a:solidFill>
              </a:rPr>
              <a:t>)</a:t>
            </a:r>
            <a:endParaRPr lang="es-CO" dirty="0">
              <a:solidFill>
                <a:srgbClr val="FF0000"/>
              </a:solidFill>
            </a:endParaRPr>
          </a:p>
          <a:p>
            <a:endParaRPr lang="es-CO" dirty="0"/>
          </a:p>
        </p:txBody>
      </p:sp>
    </p:spTree>
    <p:extLst>
      <p:ext uri="{BB962C8B-B14F-4D97-AF65-F5344CB8AC3E}">
        <p14:creationId xmlns:p14="http://schemas.microsoft.com/office/powerpoint/2010/main" val="16156847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solidFill>
            <a:srgbClr val="002060"/>
          </a:solidFill>
        </p:spPr>
        <p:txBody>
          <a:bodyPr>
            <a:noAutofit/>
          </a:bodyPr>
          <a:lstStyle/>
          <a:p>
            <a:r>
              <a:rPr lang="es-CO" sz="3600" b="1" i="1" dirty="0" smtClean="0">
                <a:solidFill>
                  <a:schemeClr val="bg1"/>
                </a:solidFill>
                <a:latin typeface="Agency FB" pitchFamily="34" charset="0"/>
              </a:rPr>
              <a:t>Para poder entender la bestia de Apoc.13, </a:t>
            </a:r>
            <a:br>
              <a:rPr lang="es-CO" sz="3600" b="1" i="1" dirty="0" smtClean="0">
                <a:solidFill>
                  <a:schemeClr val="bg1"/>
                </a:solidFill>
                <a:latin typeface="Agency FB" pitchFamily="34" charset="0"/>
              </a:rPr>
            </a:br>
            <a:r>
              <a:rPr lang="es-CO" sz="3600" b="1" i="1" dirty="0" smtClean="0">
                <a:solidFill>
                  <a:schemeClr val="bg1"/>
                </a:solidFill>
                <a:latin typeface="Agency FB" pitchFamily="34" charset="0"/>
              </a:rPr>
              <a:t>es necesario estudiar Daniel 2 y 7.</a:t>
            </a:r>
            <a:endParaRPr lang="es-CO" sz="3600" b="1" i="1" dirty="0">
              <a:solidFill>
                <a:schemeClr val="bg1"/>
              </a:solidFill>
              <a:latin typeface="Agency FB" pitchFamily="34"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2132856"/>
            <a:ext cx="412239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Flecha derecha"/>
          <p:cNvSpPr/>
          <p:nvPr/>
        </p:nvSpPr>
        <p:spPr>
          <a:xfrm>
            <a:off x="467544" y="2276872"/>
            <a:ext cx="3675649" cy="772664"/>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Oro. Babilonia.605-539 a.C. </a:t>
            </a:r>
            <a:endParaRPr lang="es-CO" dirty="0"/>
          </a:p>
        </p:txBody>
      </p:sp>
      <p:sp>
        <p:nvSpPr>
          <p:cNvPr id="4" name="3 Flecha derecha"/>
          <p:cNvSpPr/>
          <p:nvPr/>
        </p:nvSpPr>
        <p:spPr>
          <a:xfrm>
            <a:off x="467543" y="3140968"/>
            <a:ext cx="3675649" cy="792088"/>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Plata. Medo, Percia. 539-331 a.C.</a:t>
            </a:r>
            <a:endParaRPr lang="es-CO" dirty="0"/>
          </a:p>
        </p:txBody>
      </p:sp>
      <p:sp>
        <p:nvSpPr>
          <p:cNvPr id="5" name="4 Flecha derecha"/>
          <p:cNvSpPr/>
          <p:nvPr/>
        </p:nvSpPr>
        <p:spPr>
          <a:xfrm>
            <a:off x="471849" y="4068782"/>
            <a:ext cx="3671344" cy="72837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Bronce. Grecia. 331-168 a.C.</a:t>
            </a:r>
            <a:endParaRPr lang="es-CO" dirty="0"/>
          </a:p>
        </p:txBody>
      </p:sp>
      <p:sp>
        <p:nvSpPr>
          <p:cNvPr id="6" name="5 Flecha derecha"/>
          <p:cNvSpPr/>
          <p:nvPr/>
        </p:nvSpPr>
        <p:spPr>
          <a:xfrm>
            <a:off x="471848" y="5013176"/>
            <a:ext cx="3671343" cy="648072"/>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Hierro. I. Romano. 168-476 d.C.</a:t>
            </a:r>
            <a:endParaRPr lang="es-CO" dirty="0"/>
          </a:p>
        </p:txBody>
      </p:sp>
      <p:sp>
        <p:nvSpPr>
          <p:cNvPr id="7" name="6 Flecha derecha"/>
          <p:cNvSpPr/>
          <p:nvPr/>
        </p:nvSpPr>
        <p:spPr>
          <a:xfrm>
            <a:off x="471849" y="6165304"/>
            <a:ext cx="3671342" cy="628648"/>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Imperio dividido 476, Europa. d.C.</a:t>
            </a:r>
            <a:endParaRPr lang="es-CO" dirty="0"/>
          </a:p>
        </p:txBody>
      </p:sp>
      <p:sp>
        <p:nvSpPr>
          <p:cNvPr id="8" name="7 Rectángulo"/>
          <p:cNvSpPr/>
          <p:nvPr/>
        </p:nvSpPr>
        <p:spPr>
          <a:xfrm>
            <a:off x="4211960" y="1556792"/>
            <a:ext cx="4122390" cy="461665"/>
          </a:xfrm>
          <a:prstGeom prst="rect">
            <a:avLst/>
          </a:prstGeom>
          <a:solidFill>
            <a:srgbClr val="FFC000"/>
          </a:solidFill>
        </p:spPr>
        <p:txBody>
          <a:bodyPr wrap="square">
            <a:spAutoFit/>
          </a:bodyPr>
          <a:lstStyle/>
          <a:p>
            <a:r>
              <a:rPr lang="es-CO" sz="2400" dirty="0"/>
              <a:t>Daniel </a:t>
            </a:r>
            <a:r>
              <a:rPr lang="es-CO" sz="2400" dirty="0" smtClean="0"/>
              <a:t>Cat.2:38-43.     Cat.7:3-7.    </a:t>
            </a:r>
            <a:endParaRPr lang="es-CO" sz="2400" dirty="0"/>
          </a:p>
        </p:txBody>
      </p:sp>
      <p:sp>
        <p:nvSpPr>
          <p:cNvPr id="9" name="8 Rectángulo"/>
          <p:cNvSpPr/>
          <p:nvPr/>
        </p:nvSpPr>
        <p:spPr>
          <a:xfrm>
            <a:off x="8318804" y="2765827"/>
            <a:ext cx="809650" cy="2031325"/>
          </a:xfrm>
          <a:prstGeom prst="rect">
            <a:avLst/>
          </a:prstGeom>
        </p:spPr>
        <p:txBody>
          <a:bodyPr wrap="square">
            <a:spAutoFit/>
          </a:bodyPr>
          <a:lstStyle/>
          <a:p>
            <a:pPr algn="ctr"/>
            <a:r>
              <a:rPr lang="es-CO" dirty="0" smtClean="0"/>
              <a:t>Tres costillas: Lidia</a:t>
            </a:r>
            <a:r>
              <a:rPr lang="es-CO" dirty="0"/>
              <a:t>, Babilonia y Egipto</a:t>
            </a:r>
          </a:p>
        </p:txBody>
      </p:sp>
    </p:spTree>
    <p:extLst>
      <p:ext uri="{BB962C8B-B14F-4D97-AF65-F5344CB8AC3E}">
        <p14:creationId xmlns:p14="http://schemas.microsoft.com/office/powerpoint/2010/main" val="17556804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p:cTn id="7" dur="1000" fill="hold"/>
                                        <p:tgtEl>
                                          <p:spTgt spid="4099"/>
                                        </p:tgtEl>
                                        <p:attrNameLst>
                                          <p:attrName>ppt_w</p:attrName>
                                        </p:attrNameLst>
                                      </p:cBhvr>
                                      <p:tavLst>
                                        <p:tav tm="0">
                                          <p:val>
                                            <p:fltVal val="0"/>
                                          </p:val>
                                        </p:tav>
                                        <p:tav tm="100000">
                                          <p:val>
                                            <p:strVal val="#ppt_w"/>
                                          </p:val>
                                        </p:tav>
                                      </p:tavLst>
                                    </p:anim>
                                    <p:anim calcmode="lin" valueType="num">
                                      <p:cBhvr>
                                        <p:cTn id="8" dur="1000" fill="hold"/>
                                        <p:tgtEl>
                                          <p:spTgt spid="4099"/>
                                        </p:tgtEl>
                                        <p:attrNameLst>
                                          <p:attrName>ppt_h</p:attrName>
                                        </p:attrNameLst>
                                      </p:cBhvr>
                                      <p:tavLst>
                                        <p:tav tm="0">
                                          <p:val>
                                            <p:fltVal val="0"/>
                                          </p:val>
                                        </p:tav>
                                        <p:tav tm="100000">
                                          <p:val>
                                            <p:strVal val="#ppt_h"/>
                                          </p:val>
                                        </p:tav>
                                      </p:tavLst>
                                    </p:anim>
                                    <p:anim calcmode="lin" valueType="num">
                                      <p:cBhvr>
                                        <p:cTn id="9" dur="1000" fill="hold"/>
                                        <p:tgtEl>
                                          <p:spTgt spid="4099"/>
                                        </p:tgtEl>
                                        <p:attrNameLst>
                                          <p:attrName>style.rotation</p:attrName>
                                        </p:attrNameLst>
                                      </p:cBhvr>
                                      <p:tavLst>
                                        <p:tav tm="0">
                                          <p:val>
                                            <p:fltVal val="90"/>
                                          </p:val>
                                        </p:tav>
                                        <p:tav tm="100000">
                                          <p:val>
                                            <p:fltVal val="0"/>
                                          </p:val>
                                        </p:tav>
                                      </p:tavLst>
                                    </p:anim>
                                    <p:animEffect transition="in" filter="fade">
                                      <p:cBhvr>
                                        <p:cTn id="10" dur="1000"/>
                                        <p:tgtEl>
                                          <p:spTgt spid="409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1000" fill="hold"/>
                                        <p:tgtEl>
                                          <p:spTgt spid="2"/>
                                        </p:tgtEl>
                                        <p:attrNameLst>
                                          <p:attrName>ppt_w</p:attrName>
                                        </p:attrNameLst>
                                      </p:cBhvr>
                                      <p:tavLst>
                                        <p:tav tm="0">
                                          <p:val>
                                            <p:fltVal val="0"/>
                                          </p:val>
                                        </p:tav>
                                        <p:tav tm="100000">
                                          <p:val>
                                            <p:strVal val="#ppt_w"/>
                                          </p:val>
                                        </p:tav>
                                      </p:tavLst>
                                    </p:anim>
                                    <p:anim calcmode="lin" valueType="num">
                                      <p:cBhvr>
                                        <p:cTn id="28" dur="1000" fill="hold"/>
                                        <p:tgtEl>
                                          <p:spTgt spid="2"/>
                                        </p:tgtEl>
                                        <p:attrNameLst>
                                          <p:attrName>ppt_h</p:attrName>
                                        </p:attrNameLst>
                                      </p:cBhvr>
                                      <p:tavLst>
                                        <p:tav tm="0">
                                          <p:val>
                                            <p:fltVal val="0"/>
                                          </p:val>
                                        </p:tav>
                                        <p:tav tm="100000">
                                          <p:val>
                                            <p:strVal val="#ppt_h"/>
                                          </p:val>
                                        </p:tav>
                                      </p:tavLst>
                                    </p:anim>
                                    <p:anim calcmode="lin" valueType="num">
                                      <p:cBhvr>
                                        <p:cTn id="29" dur="1000" fill="hold"/>
                                        <p:tgtEl>
                                          <p:spTgt spid="2"/>
                                        </p:tgtEl>
                                        <p:attrNameLst>
                                          <p:attrName>style.rotation</p:attrName>
                                        </p:attrNameLst>
                                      </p:cBhvr>
                                      <p:tavLst>
                                        <p:tav tm="0">
                                          <p:val>
                                            <p:fltVal val="90"/>
                                          </p:val>
                                        </p:tav>
                                        <p:tav tm="100000">
                                          <p:val>
                                            <p:fltVal val="0"/>
                                          </p:val>
                                        </p:tav>
                                      </p:tavLst>
                                    </p:anim>
                                    <p:animEffect transition="in" filter="fade">
                                      <p:cBhvr>
                                        <p:cTn id="30" dur="10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0" fill="hold"/>
                                        <p:tgtEl>
                                          <p:spTgt spid="4"/>
                                        </p:tgtEl>
                                        <p:attrNameLst>
                                          <p:attrName>ppt_w</p:attrName>
                                        </p:attrNameLst>
                                      </p:cBhvr>
                                      <p:tavLst>
                                        <p:tav tm="0">
                                          <p:val>
                                            <p:fltVal val="0"/>
                                          </p:val>
                                        </p:tav>
                                        <p:tav tm="100000">
                                          <p:val>
                                            <p:strVal val="#ppt_w"/>
                                          </p:val>
                                        </p:tav>
                                      </p:tavLst>
                                    </p:anim>
                                    <p:anim calcmode="lin" valueType="num">
                                      <p:cBhvr>
                                        <p:cTn id="36" dur="1000" fill="hold"/>
                                        <p:tgtEl>
                                          <p:spTgt spid="4"/>
                                        </p:tgtEl>
                                        <p:attrNameLst>
                                          <p:attrName>ppt_h</p:attrName>
                                        </p:attrNameLst>
                                      </p:cBhvr>
                                      <p:tavLst>
                                        <p:tav tm="0">
                                          <p:val>
                                            <p:fltVal val="0"/>
                                          </p:val>
                                        </p:tav>
                                        <p:tav tm="100000">
                                          <p:val>
                                            <p:strVal val="#ppt_h"/>
                                          </p:val>
                                        </p:tav>
                                      </p:tavLst>
                                    </p:anim>
                                    <p:anim calcmode="lin" valueType="num">
                                      <p:cBhvr>
                                        <p:cTn id="37" dur="1000" fill="hold"/>
                                        <p:tgtEl>
                                          <p:spTgt spid="4"/>
                                        </p:tgtEl>
                                        <p:attrNameLst>
                                          <p:attrName>style.rotation</p:attrName>
                                        </p:attrNameLst>
                                      </p:cBhvr>
                                      <p:tavLst>
                                        <p:tav tm="0">
                                          <p:val>
                                            <p:fltVal val="90"/>
                                          </p:val>
                                        </p:tav>
                                        <p:tav tm="100000">
                                          <p:val>
                                            <p:fltVal val="0"/>
                                          </p:val>
                                        </p:tav>
                                      </p:tavLst>
                                    </p:anim>
                                    <p:animEffect transition="in" filter="fade">
                                      <p:cBhvr>
                                        <p:cTn id="38" dur="1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1000" fill="hold"/>
                                        <p:tgtEl>
                                          <p:spTgt spid="5"/>
                                        </p:tgtEl>
                                        <p:attrNameLst>
                                          <p:attrName>ppt_w</p:attrName>
                                        </p:attrNameLst>
                                      </p:cBhvr>
                                      <p:tavLst>
                                        <p:tav tm="0">
                                          <p:val>
                                            <p:fltVal val="0"/>
                                          </p:val>
                                        </p:tav>
                                        <p:tav tm="100000">
                                          <p:val>
                                            <p:strVal val="#ppt_w"/>
                                          </p:val>
                                        </p:tav>
                                      </p:tavLst>
                                    </p:anim>
                                    <p:anim calcmode="lin" valueType="num">
                                      <p:cBhvr>
                                        <p:cTn id="44" dur="1000" fill="hold"/>
                                        <p:tgtEl>
                                          <p:spTgt spid="5"/>
                                        </p:tgtEl>
                                        <p:attrNameLst>
                                          <p:attrName>ppt_h</p:attrName>
                                        </p:attrNameLst>
                                      </p:cBhvr>
                                      <p:tavLst>
                                        <p:tav tm="0">
                                          <p:val>
                                            <p:fltVal val="0"/>
                                          </p:val>
                                        </p:tav>
                                        <p:tav tm="100000">
                                          <p:val>
                                            <p:strVal val="#ppt_h"/>
                                          </p:val>
                                        </p:tav>
                                      </p:tavLst>
                                    </p:anim>
                                    <p:anim calcmode="lin" valueType="num">
                                      <p:cBhvr>
                                        <p:cTn id="45" dur="1000" fill="hold"/>
                                        <p:tgtEl>
                                          <p:spTgt spid="5"/>
                                        </p:tgtEl>
                                        <p:attrNameLst>
                                          <p:attrName>style.rotation</p:attrName>
                                        </p:attrNameLst>
                                      </p:cBhvr>
                                      <p:tavLst>
                                        <p:tav tm="0">
                                          <p:val>
                                            <p:fltVal val="90"/>
                                          </p:val>
                                        </p:tav>
                                        <p:tav tm="100000">
                                          <p:val>
                                            <p:fltVal val="0"/>
                                          </p:val>
                                        </p:tav>
                                      </p:tavLst>
                                    </p:anim>
                                    <p:animEffect transition="in" filter="fade">
                                      <p:cBhvr>
                                        <p:cTn id="46" dur="10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1000" fill="hold"/>
                                        <p:tgtEl>
                                          <p:spTgt spid="6"/>
                                        </p:tgtEl>
                                        <p:attrNameLst>
                                          <p:attrName>ppt_w</p:attrName>
                                        </p:attrNameLst>
                                      </p:cBhvr>
                                      <p:tavLst>
                                        <p:tav tm="0">
                                          <p:val>
                                            <p:fltVal val="0"/>
                                          </p:val>
                                        </p:tav>
                                        <p:tav tm="100000">
                                          <p:val>
                                            <p:strVal val="#ppt_w"/>
                                          </p:val>
                                        </p:tav>
                                      </p:tavLst>
                                    </p:anim>
                                    <p:anim calcmode="lin" valueType="num">
                                      <p:cBhvr>
                                        <p:cTn id="52" dur="1000" fill="hold"/>
                                        <p:tgtEl>
                                          <p:spTgt spid="6"/>
                                        </p:tgtEl>
                                        <p:attrNameLst>
                                          <p:attrName>ppt_h</p:attrName>
                                        </p:attrNameLst>
                                      </p:cBhvr>
                                      <p:tavLst>
                                        <p:tav tm="0">
                                          <p:val>
                                            <p:fltVal val="0"/>
                                          </p:val>
                                        </p:tav>
                                        <p:tav tm="100000">
                                          <p:val>
                                            <p:strVal val="#ppt_h"/>
                                          </p:val>
                                        </p:tav>
                                      </p:tavLst>
                                    </p:anim>
                                    <p:anim calcmode="lin" valueType="num">
                                      <p:cBhvr>
                                        <p:cTn id="53" dur="1000" fill="hold"/>
                                        <p:tgtEl>
                                          <p:spTgt spid="6"/>
                                        </p:tgtEl>
                                        <p:attrNameLst>
                                          <p:attrName>style.rotation</p:attrName>
                                        </p:attrNameLst>
                                      </p:cBhvr>
                                      <p:tavLst>
                                        <p:tav tm="0">
                                          <p:val>
                                            <p:fltVal val="90"/>
                                          </p:val>
                                        </p:tav>
                                        <p:tav tm="100000">
                                          <p:val>
                                            <p:fltVal val="0"/>
                                          </p:val>
                                        </p:tav>
                                      </p:tavLst>
                                    </p:anim>
                                    <p:animEffect transition="in" filter="fade">
                                      <p:cBhvr>
                                        <p:cTn id="54" dur="10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1000" fill="hold"/>
                                        <p:tgtEl>
                                          <p:spTgt spid="7"/>
                                        </p:tgtEl>
                                        <p:attrNameLst>
                                          <p:attrName>ppt_w</p:attrName>
                                        </p:attrNameLst>
                                      </p:cBhvr>
                                      <p:tavLst>
                                        <p:tav tm="0">
                                          <p:val>
                                            <p:fltVal val="0"/>
                                          </p:val>
                                        </p:tav>
                                        <p:tav tm="100000">
                                          <p:val>
                                            <p:strVal val="#ppt_w"/>
                                          </p:val>
                                        </p:tav>
                                      </p:tavLst>
                                    </p:anim>
                                    <p:anim calcmode="lin" valueType="num">
                                      <p:cBhvr>
                                        <p:cTn id="60" dur="1000" fill="hold"/>
                                        <p:tgtEl>
                                          <p:spTgt spid="7"/>
                                        </p:tgtEl>
                                        <p:attrNameLst>
                                          <p:attrName>ppt_h</p:attrName>
                                        </p:attrNameLst>
                                      </p:cBhvr>
                                      <p:tavLst>
                                        <p:tav tm="0">
                                          <p:val>
                                            <p:fltVal val="0"/>
                                          </p:val>
                                        </p:tav>
                                        <p:tav tm="100000">
                                          <p:val>
                                            <p:strVal val="#ppt_h"/>
                                          </p:val>
                                        </p:tav>
                                      </p:tavLst>
                                    </p:anim>
                                    <p:anim calcmode="lin" valueType="num">
                                      <p:cBhvr>
                                        <p:cTn id="61" dur="1000" fill="hold"/>
                                        <p:tgtEl>
                                          <p:spTgt spid="7"/>
                                        </p:tgtEl>
                                        <p:attrNameLst>
                                          <p:attrName>style.rotation</p:attrName>
                                        </p:attrNameLst>
                                      </p:cBhvr>
                                      <p:tavLst>
                                        <p:tav tm="0">
                                          <p:val>
                                            <p:fltVal val="90"/>
                                          </p:val>
                                        </p:tav>
                                        <p:tav tm="100000">
                                          <p:val>
                                            <p:fltVal val="0"/>
                                          </p:val>
                                        </p:tav>
                                      </p:tavLst>
                                    </p:anim>
                                    <p:animEffect transition="in" filter="fade">
                                      <p:cBhvr>
                                        <p:cTn id="6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rmAutofit fontScale="90000"/>
          </a:bodyPr>
          <a:lstStyle/>
          <a:p>
            <a:r>
              <a:rPr lang="es-CO" sz="3200" b="1" dirty="0" smtClean="0">
                <a:latin typeface="Agency FB" pitchFamily="34" charset="0"/>
              </a:rPr>
              <a:t>Imperio Romano se dividió en diez partes en el 476</a:t>
            </a:r>
            <a:r>
              <a:rPr lang="es-CO" sz="3600" dirty="0" smtClean="0">
                <a:latin typeface="Agency FB" pitchFamily="34" charset="0"/>
              </a:rPr>
              <a:t>.  simbolizado por los diez cuernos </a:t>
            </a:r>
            <a:endParaRPr lang="es-CO" sz="3600" dirty="0">
              <a:latin typeface="Agency FB"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44824"/>
            <a:ext cx="3888432" cy="453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844824"/>
            <a:ext cx="4608512" cy="4539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18869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19873" y="1916832"/>
            <a:ext cx="2808312" cy="4330030"/>
          </a:xfrm>
        </p:spPr>
        <p:txBody>
          <a:bodyPr>
            <a:normAutofit lnSpcReduction="10000"/>
          </a:bodyPr>
          <a:lstStyle/>
          <a:p>
            <a:pPr marL="0" indent="0" algn="ctr">
              <a:buNone/>
            </a:pPr>
            <a:r>
              <a:rPr lang="es-CO" sz="2800" dirty="0" smtClean="0"/>
              <a:t>El </a:t>
            </a:r>
            <a:r>
              <a:rPr lang="es-CO" sz="2800" dirty="0" smtClean="0">
                <a:solidFill>
                  <a:srgbClr val="FF0000"/>
                </a:solidFill>
              </a:rPr>
              <a:t>verso 24</a:t>
            </a:r>
            <a:r>
              <a:rPr lang="es-CO" sz="2800" dirty="0"/>
              <a:t>, </a:t>
            </a:r>
            <a:r>
              <a:rPr lang="es-CO" sz="2800" dirty="0" smtClean="0"/>
              <a:t>dice: «</a:t>
            </a:r>
            <a:r>
              <a:rPr lang="es-CO" sz="2800" dirty="0" smtClean="0">
                <a:latin typeface="Agency FB" pitchFamily="34" charset="0"/>
              </a:rPr>
              <a:t>Y </a:t>
            </a:r>
            <a:r>
              <a:rPr lang="es-CO" sz="2800" dirty="0">
                <a:latin typeface="Agency FB" pitchFamily="34" charset="0"/>
              </a:rPr>
              <a:t>los diez cuernos significan que de aquel reino </a:t>
            </a:r>
            <a:r>
              <a:rPr lang="es-CO" sz="2800" dirty="0" smtClean="0">
                <a:latin typeface="Agency FB" pitchFamily="34" charset="0"/>
              </a:rPr>
              <a:t>(imperio Romano), se </a:t>
            </a:r>
            <a:r>
              <a:rPr lang="es-CO" sz="2800" dirty="0">
                <a:latin typeface="Agency FB" pitchFamily="34" charset="0"/>
              </a:rPr>
              <a:t>levantarán diez reyes; y tras ellos se levantará </a:t>
            </a:r>
            <a:r>
              <a:rPr lang="es-CO" sz="2800" b="1" u="sng" dirty="0">
                <a:latin typeface="Agency FB" pitchFamily="34" charset="0"/>
              </a:rPr>
              <a:t>otro</a:t>
            </a:r>
            <a:r>
              <a:rPr lang="es-CO" sz="2800" dirty="0">
                <a:latin typeface="Agency FB" pitchFamily="34" charset="0"/>
              </a:rPr>
              <a:t>, </a:t>
            </a:r>
            <a:r>
              <a:rPr lang="es-CO" sz="2800" u="sng" dirty="0">
                <a:latin typeface="Agency FB" pitchFamily="34" charset="0"/>
              </a:rPr>
              <a:t>el cual será diferente de los primeros, y a tres reyes </a:t>
            </a:r>
            <a:r>
              <a:rPr lang="es-CO" sz="2800" u="sng" dirty="0" smtClean="0">
                <a:latin typeface="Agency FB" pitchFamily="34" charset="0"/>
              </a:rPr>
              <a:t>derribará</a:t>
            </a:r>
            <a:r>
              <a:rPr lang="es-CO" sz="2800" dirty="0" smtClean="0"/>
              <a:t>». </a:t>
            </a:r>
            <a:endParaRPr lang="es-CO" sz="28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9" y="1916832"/>
            <a:ext cx="3491880" cy="4330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5" y="1916832"/>
            <a:ext cx="2915816" cy="4330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42850" y="188640"/>
            <a:ext cx="8731671" cy="954107"/>
          </a:xfrm>
          <a:prstGeom prst="rect">
            <a:avLst/>
          </a:prstGeom>
          <a:solidFill>
            <a:schemeClr val="accent4">
              <a:lumMod val="20000"/>
              <a:lumOff val="80000"/>
            </a:schemeClr>
          </a:solidFill>
        </p:spPr>
        <p:txBody>
          <a:bodyPr wrap="square">
            <a:spAutoFit/>
          </a:bodyPr>
          <a:lstStyle/>
          <a:p>
            <a:pPr algn="ctr"/>
            <a:r>
              <a:rPr lang="es-CO" sz="2800" dirty="0" smtClean="0">
                <a:solidFill>
                  <a:srgbClr val="FF0000"/>
                </a:solidFill>
              </a:rPr>
              <a:t>Para entender lo que representan los cuernos de la bestia, </a:t>
            </a:r>
          </a:p>
          <a:p>
            <a:pPr algn="ctr"/>
            <a:r>
              <a:rPr lang="es-CO" sz="2800" dirty="0" smtClean="0">
                <a:solidFill>
                  <a:srgbClr val="FF0000"/>
                </a:solidFill>
              </a:rPr>
              <a:t>es necesario que lea primero </a:t>
            </a:r>
            <a:r>
              <a:rPr lang="es-CO" sz="2800" u="sng" dirty="0" smtClean="0">
                <a:solidFill>
                  <a:srgbClr val="FF0000"/>
                </a:solidFill>
              </a:rPr>
              <a:t>Daniel </a:t>
            </a:r>
            <a:r>
              <a:rPr lang="es-CO" sz="2800" u="sng" dirty="0">
                <a:solidFill>
                  <a:srgbClr val="FF0000"/>
                </a:solidFill>
              </a:rPr>
              <a:t>7:19-25.</a:t>
            </a:r>
          </a:p>
        </p:txBody>
      </p:sp>
    </p:spTree>
    <p:extLst>
      <p:ext uri="{BB962C8B-B14F-4D97-AF65-F5344CB8AC3E}">
        <p14:creationId xmlns:p14="http://schemas.microsoft.com/office/powerpoint/2010/main" val="34778199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7170"/>
                                        </p:tgtEl>
                                        <p:attrNameLst>
                                          <p:attrName>style.visibility</p:attrName>
                                        </p:attrNameLst>
                                      </p:cBhvr>
                                      <p:to>
                                        <p:strVal val="visible"/>
                                      </p:to>
                                    </p:set>
                                    <p:animEffect transition="in" filter="wipe(down)">
                                      <p:cBhvr>
                                        <p:cTn id="15" dur="580">
                                          <p:stCondLst>
                                            <p:cond delay="0"/>
                                          </p:stCondLst>
                                        </p:cTn>
                                        <p:tgtEl>
                                          <p:spTgt spid="7170"/>
                                        </p:tgtEl>
                                      </p:cBhvr>
                                    </p:animEffect>
                                    <p:anim calcmode="lin" valueType="num">
                                      <p:cBhvr>
                                        <p:cTn id="16"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21" dur="26">
                                          <p:stCondLst>
                                            <p:cond delay="650"/>
                                          </p:stCondLst>
                                        </p:cTn>
                                        <p:tgtEl>
                                          <p:spTgt spid="7170"/>
                                        </p:tgtEl>
                                      </p:cBhvr>
                                      <p:to x="100000" y="60000"/>
                                    </p:animScale>
                                    <p:animScale>
                                      <p:cBhvr>
                                        <p:cTn id="22" dur="166" decel="50000">
                                          <p:stCondLst>
                                            <p:cond delay="676"/>
                                          </p:stCondLst>
                                        </p:cTn>
                                        <p:tgtEl>
                                          <p:spTgt spid="7170"/>
                                        </p:tgtEl>
                                      </p:cBhvr>
                                      <p:to x="100000" y="100000"/>
                                    </p:animScale>
                                    <p:animScale>
                                      <p:cBhvr>
                                        <p:cTn id="23" dur="26">
                                          <p:stCondLst>
                                            <p:cond delay="1312"/>
                                          </p:stCondLst>
                                        </p:cTn>
                                        <p:tgtEl>
                                          <p:spTgt spid="7170"/>
                                        </p:tgtEl>
                                      </p:cBhvr>
                                      <p:to x="100000" y="80000"/>
                                    </p:animScale>
                                    <p:animScale>
                                      <p:cBhvr>
                                        <p:cTn id="24" dur="166" decel="50000">
                                          <p:stCondLst>
                                            <p:cond delay="1338"/>
                                          </p:stCondLst>
                                        </p:cTn>
                                        <p:tgtEl>
                                          <p:spTgt spid="7170"/>
                                        </p:tgtEl>
                                      </p:cBhvr>
                                      <p:to x="100000" y="100000"/>
                                    </p:animScale>
                                    <p:animScale>
                                      <p:cBhvr>
                                        <p:cTn id="25" dur="26">
                                          <p:stCondLst>
                                            <p:cond delay="1642"/>
                                          </p:stCondLst>
                                        </p:cTn>
                                        <p:tgtEl>
                                          <p:spTgt spid="7170"/>
                                        </p:tgtEl>
                                      </p:cBhvr>
                                      <p:to x="100000" y="90000"/>
                                    </p:animScale>
                                    <p:animScale>
                                      <p:cBhvr>
                                        <p:cTn id="26" dur="166" decel="50000">
                                          <p:stCondLst>
                                            <p:cond delay="1668"/>
                                          </p:stCondLst>
                                        </p:cTn>
                                        <p:tgtEl>
                                          <p:spTgt spid="7170"/>
                                        </p:tgtEl>
                                      </p:cBhvr>
                                      <p:to x="100000" y="100000"/>
                                    </p:animScale>
                                    <p:animScale>
                                      <p:cBhvr>
                                        <p:cTn id="27" dur="26">
                                          <p:stCondLst>
                                            <p:cond delay="1808"/>
                                          </p:stCondLst>
                                        </p:cTn>
                                        <p:tgtEl>
                                          <p:spTgt spid="7170"/>
                                        </p:tgtEl>
                                      </p:cBhvr>
                                      <p:to x="100000" y="95000"/>
                                    </p:animScale>
                                    <p:animScale>
                                      <p:cBhvr>
                                        <p:cTn id="28" dur="166" decel="50000">
                                          <p:stCondLst>
                                            <p:cond delay="1834"/>
                                          </p:stCondLst>
                                        </p:cTn>
                                        <p:tgtEl>
                                          <p:spTgt spid="7170"/>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7171"/>
                                        </p:tgtEl>
                                        <p:attrNameLst>
                                          <p:attrName>style.visibility</p:attrName>
                                        </p:attrNameLst>
                                      </p:cBhvr>
                                      <p:to>
                                        <p:strVal val="visible"/>
                                      </p:to>
                                    </p:set>
                                    <p:animEffect transition="in" filter="wipe(down)">
                                      <p:cBhvr>
                                        <p:cTn id="33" dur="580">
                                          <p:stCondLst>
                                            <p:cond delay="0"/>
                                          </p:stCondLst>
                                        </p:cTn>
                                        <p:tgtEl>
                                          <p:spTgt spid="7171"/>
                                        </p:tgtEl>
                                      </p:cBhvr>
                                    </p:animEffect>
                                    <p:anim calcmode="lin" valueType="num">
                                      <p:cBhvr>
                                        <p:cTn id="34" dur="1822" tmFilter="0,0; 0.14,0.36; 0.43,0.73; 0.71,0.91; 1.0,1.0">
                                          <p:stCondLst>
                                            <p:cond delay="0"/>
                                          </p:stCondLst>
                                        </p:cTn>
                                        <p:tgtEl>
                                          <p:spTgt spid="7171"/>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7171"/>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7171"/>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7171"/>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7171"/>
                                        </p:tgtEl>
                                        <p:attrNameLst>
                                          <p:attrName>ppt_y</p:attrName>
                                        </p:attrNameLst>
                                      </p:cBhvr>
                                      <p:tavLst>
                                        <p:tav tm="0" fmla="#ppt_y-sin(pi*$)/81">
                                          <p:val>
                                            <p:fltVal val="0"/>
                                          </p:val>
                                        </p:tav>
                                        <p:tav tm="100000">
                                          <p:val>
                                            <p:fltVal val="1"/>
                                          </p:val>
                                        </p:tav>
                                      </p:tavLst>
                                    </p:anim>
                                    <p:animScale>
                                      <p:cBhvr>
                                        <p:cTn id="39" dur="26">
                                          <p:stCondLst>
                                            <p:cond delay="650"/>
                                          </p:stCondLst>
                                        </p:cTn>
                                        <p:tgtEl>
                                          <p:spTgt spid="7171"/>
                                        </p:tgtEl>
                                      </p:cBhvr>
                                      <p:to x="100000" y="60000"/>
                                    </p:animScale>
                                    <p:animScale>
                                      <p:cBhvr>
                                        <p:cTn id="40" dur="166" decel="50000">
                                          <p:stCondLst>
                                            <p:cond delay="676"/>
                                          </p:stCondLst>
                                        </p:cTn>
                                        <p:tgtEl>
                                          <p:spTgt spid="7171"/>
                                        </p:tgtEl>
                                      </p:cBhvr>
                                      <p:to x="100000" y="100000"/>
                                    </p:animScale>
                                    <p:animScale>
                                      <p:cBhvr>
                                        <p:cTn id="41" dur="26">
                                          <p:stCondLst>
                                            <p:cond delay="1312"/>
                                          </p:stCondLst>
                                        </p:cTn>
                                        <p:tgtEl>
                                          <p:spTgt spid="7171"/>
                                        </p:tgtEl>
                                      </p:cBhvr>
                                      <p:to x="100000" y="80000"/>
                                    </p:animScale>
                                    <p:animScale>
                                      <p:cBhvr>
                                        <p:cTn id="42" dur="166" decel="50000">
                                          <p:stCondLst>
                                            <p:cond delay="1338"/>
                                          </p:stCondLst>
                                        </p:cTn>
                                        <p:tgtEl>
                                          <p:spTgt spid="7171"/>
                                        </p:tgtEl>
                                      </p:cBhvr>
                                      <p:to x="100000" y="100000"/>
                                    </p:animScale>
                                    <p:animScale>
                                      <p:cBhvr>
                                        <p:cTn id="43" dur="26">
                                          <p:stCondLst>
                                            <p:cond delay="1642"/>
                                          </p:stCondLst>
                                        </p:cTn>
                                        <p:tgtEl>
                                          <p:spTgt spid="7171"/>
                                        </p:tgtEl>
                                      </p:cBhvr>
                                      <p:to x="100000" y="90000"/>
                                    </p:animScale>
                                    <p:animScale>
                                      <p:cBhvr>
                                        <p:cTn id="44" dur="166" decel="50000">
                                          <p:stCondLst>
                                            <p:cond delay="1668"/>
                                          </p:stCondLst>
                                        </p:cTn>
                                        <p:tgtEl>
                                          <p:spTgt spid="7171"/>
                                        </p:tgtEl>
                                      </p:cBhvr>
                                      <p:to x="100000" y="100000"/>
                                    </p:animScale>
                                    <p:animScale>
                                      <p:cBhvr>
                                        <p:cTn id="45" dur="26">
                                          <p:stCondLst>
                                            <p:cond delay="1808"/>
                                          </p:stCondLst>
                                        </p:cTn>
                                        <p:tgtEl>
                                          <p:spTgt spid="7171"/>
                                        </p:tgtEl>
                                      </p:cBhvr>
                                      <p:to x="100000" y="95000"/>
                                    </p:animScale>
                                    <p:animScale>
                                      <p:cBhvr>
                                        <p:cTn id="46" dur="166" decel="50000">
                                          <p:stCondLst>
                                            <p:cond delay="1834"/>
                                          </p:stCondLst>
                                        </p:cTn>
                                        <p:tgtEl>
                                          <p:spTgt spid="717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rgbClr val="FFFF00"/>
          </a:solidFill>
        </p:spPr>
        <p:txBody>
          <a:bodyPr>
            <a:noAutofit/>
          </a:bodyPr>
          <a:lstStyle/>
          <a:p>
            <a:r>
              <a:rPr lang="es-CO" sz="2800" dirty="0"/>
              <a:t>Derribó tres cuernos: (1) Herulos 493; (2) Vandalos 534; (3) Ostrogodos 538. </a:t>
            </a:r>
            <a:br>
              <a:rPr lang="es-CO" sz="2800" dirty="0"/>
            </a:br>
            <a:r>
              <a:rPr lang="es-CO" sz="2800" dirty="0"/>
              <a:t>A partir de esa fecha se cuentan los 1260 días = 1798.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628800"/>
            <a:ext cx="8640960" cy="5040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66908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013942403"/>
              </p:ext>
            </p:extLst>
          </p:nvPr>
        </p:nvGraphicFramePr>
        <p:xfrm>
          <a:off x="457200" y="404665"/>
          <a:ext cx="8363272" cy="2520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4442" y="4710832"/>
            <a:ext cx="1872208"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2426" y="4725144"/>
            <a:ext cx="1656183"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16633" y="4725144"/>
            <a:ext cx="2304256"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23528" y="2708920"/>
            <a:ext cx="8568952" cy="1815882"/>
          </a:xfrm>
          <a:prstGeom prst="rect">
            <a:avLst/>
          </a:prstGeom>
        </p:spPr>
        <p:txBody>
          <a:bodyPr wrap="square">
            <a:spAutoFit/>
          </a:bodyPr>
          <a:lstStyle/>
          <a:p>
            <a:pPr algn="ctr"/>
            <a:r>
              <a:rPr lang="es-CO" sz="2800" dirty="0" smtClean="0">
                <a:latin typeface="Algerian" pitchFamily="82" charset="0"/>
              </a:rPr>
              <a:t>«Anticristo»</a:t>
            </a:r>
          </a:p>
          <a:p>
            <a:pPr algn="ctr"/>
            <a:r>
              <a:rPr lang="es-CO" sz="2800" dirty="0" smtClean="0"/>
              <a:t>quiere decir, «</a:t>
            </a:r>
            <a:r>
              <a:rPr lang="es-CO" sz="2800" u="sng" dirty="0" smtClean="0"/>
              <a:t>contra</a:t>
            </a:r>
            <a:r>
              <a:rPr lang="es-CO" sz="2800" dirty="0" smtClean="0"/>
              <a:t>», «</a:t>
            </a:r>
            <a:r>
              <a:rPr lang="es-CO" sz="2800" u="sng" dirty="0" smtClean="0"/>
              <a:t>ponerse en lugar de</a:t>
            </a:r>
            <a:r>
              <a:rPr lang="es-CO" sz="2800" dirty="0" smtClean="0"/>
              <a:t>», al oponerse al Altísimo, el cuerno pequeño pretendería ser igual a Dios.</a:t>
            </a:r>
            <a:endParaRPr lang="es-CO" sz="2800" dirty="0"/>
          </a:p>
        </p:txBody>
      </p:sp>
    </p:spTree>
    <p:extLst>
      <p:ext uri="{BB962C8B-B14F-4D97-AF65-F5344CB8AC3E}">
        <p14:creationId xmlns:p14="http://schemas.microsoft.com/office/powerpoint/2010/main" val="40108730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p:cTn id="13" dur="1000" fill="hold"/>
                                        <p:tgtEl>
                                          <p:spTgt spid="1027"/>
                                        </p:tgtEl>
                                        <p:attrNameLst>
                                          <p:attrName>ppt_w</p:attrName>
                                        </p:attrNameLst>
                                      </p:cBhvr>
                                      <p:tavLst>
                                        <p:tav tm="0">
                                          <p:val>
                                            <p:fltVal val="0"/>
                                          </p:val>
                                        </p:tav>
                                        <p:tav tm="100000">
                                          <p:val>
                                            <p:strVal val="#ppt_w"/>
                                          </p:val>
                                        </p:tav>
                                      </p:tavLst>
                                    </p:anim>
                                    <p:anim calcmode="lin" valueType="num">
                                      <p:cBhvr>
                                        <p:cTn id="14" dur="1000" fill="hold"/>
                                        <p:tgtEl>
                                          <p:spTgt spid="1027"/>
                                        </p:tgtEl>
                                        <p:attrNameLst>
                                          <p:attrName>ppt_h</p:attrName>
                                        </p:attrNameLst>
                                      </p:cBhvr>
                                      <p:tavLst>
                                        <p:tav tm="0">
                                          <p:val>
                                            <p:fltVal val="0"/>
                                          </p:val>
                                        </p:tav>
                                        <p:tav tm="100000">
                                          <p:val>
                                            <p:strVal val="#ppt_h"/>
                                          </p:val>
                                        </p:tav>
                                      </p:tavLst>
                                    </p:anim>
                                    <p:anim calcmode="lin" valueType="num">
                                      <p:cBhvr>
                                        <p:cTn id="15" dur="1000" fill="hold"/>
                                        <p:tgtEl>
                                          <p:spTgt spid="1027"/>
                                        </p:tgtEl>
                                        <p:attrNameLst>
                                          <p:attrName>style.rotation</p:attrName>
                                        </p:attrNameLst>
                                      </p:cBhvr>
                                      <p:tavLst>
                                        <p:tav tm="0">
                                          <p:val>
                                            <p:fltVal val="90"/>
                                          </p:val>
                                        </p:tav>
                                        <p:tav tm="100000">
                                          <p:val>
                                            <p:fltVal val="0"/>
                                          </p:val>
                                        </p:tav>
                                      </p:tavLst>
                                    </p:anim>
                                    <p:animEffect transition="in" filter="fade">
                                      <p:cBhvr>
                                        <p:cTn id="16" dur="1000"/>
                                        <p:tgtEl>
                                          <p:spTgt spid="1027"/>
                                        </p:tgtEl>
                                      </p:cBhvr>
                                    </p:animEffect>
                                  </p:childTnLst>
                                </p:cTn>
                              </p:par>
                              <p:par>
                                <p:cTn id="17" presetID="31" presetClass="entr" presetSubtype="0"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1000" fill="hold"/>
                                        <p:tgtEl>
                                          <p:spTgt spid="1028"/>
                                        </p:tgtEl>
                                        <p:attrNameLst>
                                          <p:attrName>ppt_w</p:attrName>
                                        </p:attrNameLst>
                                      </p:cBhvr>
                                      <p:tavLst>
                                        <p:tav tm="0">
                                          <p:val>
                                            <p:fltVal val="0"/>
                                          </p:val>
                                        </p:tav>
                                        <p:tav tm="100000">
                                          <p:val>
                                            <p:strVal val="#ppt_w"/>
                                          </p:val>
                                        </p:tav>
                                      </p:tavLst>
                                    </p:anim>
                                    <p:anim calcmode="lin" valueType="num">
                                      <p:cBhvr>
                                        <p:cTn id="20" dur="1000" fill="hold"/>
                                        <p:tgtEl>
                                          <p:spTgt spid="1028"/>
                                        </p:tgtEl>
                                        <p:attrNameLst>
                                          <p:attrName>ppt_h</p:attrName>
                                        </p:attrNameLst>
                                      </p:cBhvr>
                                      <p:tavLst>
                                        <p:tav tm="0">
                                          <p:val>
                                            <p:fltVal val="0"/>
                                          </p:val>
                                        </p:tav>
                                        <p:tav tm="100000">
                                          <p:val>
                                            <p:strVal val="#ppt_h"/>
                                          </p:val>
                                        </p:tav>
                                      </p:tavLst>
                                    </p:anim>
                                    <p:anim calcmode="lin" valueType="num">
                                      <p:cBhvr>
                                        <p:cTn id="21" dur="1000" fill="hold"/>
                                        <p:tgtEl>
                                          <p:spTgt spid="1028"/>
                                        </p:tgtEl>
                                        <p:attrNameLst>
                                          <p:attrName>style.rotation</p:attrName>
                                        </p:attrNameLst>
                                      </p:cBhvr>
                                      <p:tavLst>
                                        <p:tav tm="0">
                                          <p:val>
                                            <p:fltVal val="90"/>
                                          </p:val>
                                        </p:tav>
                                        <p:tav tm="100000">
                                          <p:val>
                                            <p:fltVal val="0"/>
                                          </p:val>
                                        </p:tav>
                                      </p:tavLst>
                                    </p:anim>
                                    <p:animEffect transition="in" filter="fade">
                                      <p:cBhvr>
                                        <p:cTn id="22" dur="1000"/>
                                        <p:tgtEl>
                                          <p:spTgt spid="102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196752"/>
            <a:ext cx="9144000" cy="4525963"/>
          </a:xfrm>
          <a:solidFill>
            <a:schemeClr val="accent5">
              <a:lumMod val="50000"/>
            </a:schemeClr>
          </a:solidFill>
        </p:spPr>
        <p:txBody>
          <a:bodyPr>
            <a:normAutofit/>
          </a:bodyPr>
          <a:lstStyle/>
          <a:p>
            <a:pPr marL="0" indent="0" algn="ctr">
              <a:buNone/>
            </a:pPr>
            <a:r>
              <a:rPr lang="es-CO" b="1" dirty="0">
                <a:solidFill>
                  <a:schemeClr val="bg1"/>
                </a:solidFill>
              </a:rPr>
              <a:t>Las profecías de Daniel y del Apocalipsis con frecuencia cubren el mismo terreno que algunas profecías anteriores, pero cada vez se agregan nuevas características para aclarar más las profecías. </a:t>
            </a:r>
            <a:endParaRPr lang="es-CO" b="1" dirty="0" smtClean="0">
              <a:solidFill>
                <a:schemeClr val="bg1"/>
              </a:solidFill>
            </a:endParaRPr>
          </a:p>
          <a:p>
            <a:pPr marL="0" indent="0" algn="ctr">
              <a:buNone/>
            </a:pPr>
            <a:endParaRPr lang="es-CO" b="1" dirty="0" smtClean="0">
              <a:solidFill>
                <a:schemeClr val="bg1"/>
              </a:solidFill>
            </a:endParaRPr>
          </a:p>
          <a:p>
            <a:pPr marL="0" indent="0" algn="ctr">
              <a:buNone/>
            </a:pPr>
            <a:r>
              <a:rPr lang="es-CO" b="1" dirty="0" smtClean="0">
                <a:solidFill>
                  <a:schemeClr val="bg1"/>
                </a:solidFill>
              </a:rPr>
              <a:t>Por </a:t>
            </a:r>
            <a:r>
              <a:rPr lang="es-CO" b="1" dirty="0">
                <a:solidFill>
                  <a:schemeClr val="bg1"/>
                </a:solidFill>
              </a:rPr>
              <a:t>lo tanto, espere aprender nuevas cosas acerca del Anticristo en esta Guía de Estudio. </a:t>
            </a:r>
            <a:endParaRPr lang="es-CO" b="1" dirty="0" smtClean="0">
              <a:solidFill>
                <a:schemeClr val="bg1"/>
              </a:solidFill>
            </a:endParaRPr>
          </a:p>
          <a:p>
            <a:pPr marL="0" indent="0" algn="ctr">
              <a:buNone/>
            </a:pPr>
            <a:endParaRPr lang="es-CO" b="1" dirty="0" smtClean="0">
              <a:solidFill>
                <a:schemeClr val="bg1"/>
              </a:solidFill>
            </a:endParaRPr>
          </a:p>
          <a:p>
            <a:endParaRPr lang="es-CO" dirty="0"/>
          </a:p>
        </p:txBody>
      </p:sp>
    </p:spTree>
    <p:extLst>
      <p:ext uri="{BB962C8B-B14F-4D97-AF65-F5344CB8AC3E}">
        <p14:creationId xmlns:p14="http://schemas.microsoft.com/office/powerpoint/2010/main" val="41669803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5">
              <a:lumMod val="20000"/>
              <a:lumOff val="80000"/>
            </a:schemeClr>
          </a:solidFill>
        </p:spPr>
        <p:txBody>
          <a:bodyPr>
            <a:normAutofit fontScale="90000"/>
          </a:bodyPr>
          <a:lstStyle/>
          <a:p>
            <a:r>
              <a:rPr lang="es-CO" sz="4000" b="1" dirty="0" smtClean="0">
                <a:solidFill>
                  <a:srgbClr val="FF0000"/>
                </a:solidFill>
                <a:latin typeface="Agency FB" pitchFamily="34" charset="0"/>
              </a:rPr>
              <a:t/>
            </a:r>
            <a:br>
              <a:rPr lang="es-CO" sz="4000" b="1" dirty="0" smtClean="0">
                <a:solidFill>
                  <a:srgbClr val="FF0000"/>
                </a:solidFill>
                <a:latin typeface="Agency FB" pitchFamily="34" charset="0"/>
              </a:rPr>
            </a:br>
            <a:r>
              <a:rPr lang="es-CO" sz="4000" b="1" dirty="0" smtClean="0">
                <a:solidFill>
                  <a:srgbClr val="FF0000"/>
                </a:solidFill>
                <a:latin typeface="Agency FB" pitchFamily="34" charset="0"/>
              </a:rPr>
              <a:t>Consideremos </a:t>
            </a:r>
            <a:r>
              <a:rPr lang="es-CO" sz="4000" b="1" dirty="0">
                <a:solidFill>
                  <a:srgbClr val="FF0000"/>
                </a:solidFill>
                <a:latin typeface="Agency FB" pitchFamily="34" charset="0"/>
              </a:rPr>
              <a:t>ahora, uno por uno, los 11 puntos que describen a la bestia.</a:t>
            </a:r>
            <a:r>
              <a:rPr lang="es-CO" dirty="0"/>
              <a:t/>
            </a:r>
            <a:br>
              <a:rPr lang="es-CO" dirty="0"/>
            </a:br>
            <a:endParaRPr lang="es-CO" dirty="0"/>
          </a:p>
        </p:txBody>
      </p:sp>
      <p:sp>
        <p:nvSpPr>
          <p:cNvPr id="3" name="2 Marcador de contenido"/>
          <p:cNvSpPr>
            <a:spLocks noGrp="1"/>
          </p:cNvSpPr>
          <p:nvPr>
            <p:ph idx="1"/>
          </p:nvPr>
        </p:nvSpPr>
        <p:spPr>
          <a:xfrm>
            <a:off x="2195736" y="1600201"/>
            <a:ext cx="6552728" cy="1684784"/>
          </a:xfrm>
        </p:spPr>
        <p:txBody>
          <a:bodyPr>
            <a:normAutofit fontScale="85000" lnSpcReduction="10000"/>
          </a:bodyPr>
          <a:lstStyle/>
          <a:p>
            <a:pPr marL="0" indent="0">
              <a:buNone/>
            </a:pPr>
            <a:r>
              <a:rPr lang="es-CO" sz="4800" b="1" dirty="0">
                <a:solidFill>
                  <a:srgbClr val="FF0000"/>
                </a:solidFill>
              </a:rPr>
              <a:t> </a:t>
            </a:r>
            <a:r>
              <a:rPr lang="es-CO" sz="4800" b="1" dirty="0" smtClean="0">
                <a:solidFill>
                  <a:srgbClr val="FF0000"/>
                </a:solidFill>
              </a:rPr>
              <a:t>      </a:t>
            </a:r>
            <a:r>
              <a:rPr lang="es-CO" b="1" u="sng" dirty="0" smtClean="0"/>
              <a:t>Se </a:t>
            </a:r>
            <a:r>
              <a:rPr lang="es-CO" b="1" u="sng" dirty="0"/>
              <a:t>levantará del mar </a:t>
            </a:r>
            <a:r>
              <a:rPr lang="es-CO" dirty="0">
                <a:solidFill>
                  <a:srgbClr val="FF0000"/>
                </a:solidFill>
              </a:rPr>
              <a:t>(Apocalipsis 13:1</a:t>
            </a:r>
            <a:r>
              <a:rPr lang="es-CO" dirty="0" smtClean="0">
                <a:solidFill>
                  <a:srgbClr val="FF0000"/>
                </a:solidFill>
              </a:rPr>
              <a:t>.) </a:t>
            </a:r>
            <a:r>
              <a:rPr lang="es-CO" dirty="0" smtClean="0"/>
              <a:t>El </a:t>
            </a:r>
            <a:r>
              <a:rPr lang="es-CO" dirty="0"/>
              <a:t>mar (o agua) en profecía simboliza </a:t>
            </a:r>
            <a:r>
              <a:rPr lang="es-CO" b="1" u="sng" dirty="0"/>
              <a:t>gente</a:t>
            </a:r>
            <a:r>
              <a:rPr lang="es-CO" dirty="0"/>
              <a:t>, o un lugar habitado </a:t>
            </a:r>
            <a:r>
              <a:rPr lang="es-CO" dirty="0">
                <a:solidFill>
                  <a:srgbClr val="FF0000"/>
                </a:solidFill>
              </a:rPr>
              <a:t>(Apocalipsis 17:15). </a:t>
            </a:r>
            <a:endParaRPr lang="es-CO" dirty="0"/>
          </a:p>
        </p:txBody>
      </p:sp>
      <p:sp>
        <p:nvSpPr>
          <p:cNvPr id="5" name="4 Rectángulo"/>
          <p:cNvSpPr/>
          <p:nvPr/>
        </p:nvSpPr>
        <p:spPr>
          <a:xfrm>
            <a:off x="251520" y="3645024"/>
            <a:ext cx="5832648" cy="2677656"/>
          </a:xfrm>
          <a:prstGeom prst="rect">
            <a:avLst/>
          </a:prstGeom>
        </p:spPr>
        <p:txBody>
          <a:bodyPr wrap="square">
            <a:spAutoFit/>
          </a:bodyPr>
          <a:lstStyle/>
          <a:p>
            <a:pPr algn="ctr"/>
            <a:r>
              <a:rPr lang="es-CO" sz="2800" dirty="0"/>
              <a:t>Por lo tanto, la bestia o Anticristo, se levantará de entre las naciones establecidas del mundo conocido. El papado, como sabemos, se levantó en el oeste de Europa, así que este punto es verdadero.</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3356992"/>
            <a:ext cx="2668561" cy="3305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Flecha derecha"/>
          <p:cNvSpPr/>
          <p:nvPr/>
        </p:nvSpPr>
        <p:spPr>
          <a:xfrm rot="423564">
            <a:off x="5737633" y="4276966"/>
            <a:ext cx="1343790" cy="2423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484313"/>
            <a:ext cx="2051720" cy="1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Elipse"/>
          <p:cNvSpPr/>
          <p:nvPr/>
        </p:nvSpPr>
        <p:spPr>
          <a:xfrm>
            <a:off x="2048661" y="1384725"/>
            <a:ext cx="914400" cy="74813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1</a:t>
            </a:r>
            <a:endParaRPr lang="es-CO" b="1" dirty="0">
              <a:solidFill>
                <a:srgbClr val="002060"/>
              </a:solidFill>
            </a:endParaRPr>
          </a:p>
        </p:txBody>
      </p:sp>
    </p:spTree>
    <p:extLst>
      <p:ext uri="{BB962C8B-B14F-4D97-AF65-F5344CB8AC3E}">
        <p14:creationId xmlns:p14="http://schemas.microsoft.com/office/powerpoint/2010/main" val="21456811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80">
                                          <p:stCondLst>
                                            <p:cond delay="0"/>
                                          </p:stCondLst>
                                        </p:cTn>
                                        <p:tgtEl>
                                          <p:spTgt spid="5"/>
                                        </p:tgtEl>
                                      </p:cBhvr>
                                    </p:animEffect>
                                    <p:anim calcmode="lin" valueType="num">
                                      <p:cBhvr>
                                        <p:cTn id="2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gtEl>
                                      </p:cBhvr>
                                      <p:to x="100000" y="60000"/>
                                    </p:animScale>
                                    <p:animScale>
                                      <p:cBhvr>
                                        <p:cTn id="28" dur="166" decel="50000">
                                          <p:stCondLst>
                                            <p:cond delay="676"/>
                                          </p:stCondLst>
                                        </p:cTn>
                                        <p:tgtEl>
                                          <p:spTgt spid="5"/>
                                        </p:tgtEl>
                                      </p:cBhvr>
                                      <p:to x="100000" y="100000"/>
                                    </p:animScale>
                                    <p:animScale>
                                      <p:cBhvr>
                                        <p:cTn id="29" dur="26">
                                          <p:stCondLst>
                                            <p:cond delay="1312"/>
                                          </p:stCondLst>
                                        </p:cTn>
                                        <p:tgtEl>
                                          <p:spTgt spid="5"/>
                                        </p:tgtEl>
                                      </p:cBhvr>
                                      <p:to x="100000" y="80000"/>
                                    </p:animScale>
                                    <p:animScale>
                                      <p:cBhvr>
                                        <p:cTn id="30" dur="166" decel="50000">
                                          <p:stCondLst>
                                            <p:cond delay="1338"/>
                                          </p:stCondLst>
                                        </p:cTn>
                                        <p:tgtEl>
                                          <p:spTgt spid="5"/>
                                        </p:tgtEl>
                                      </p:cBhvr>
                                      <p:to x="100000" y="100000"/>
                                    </p:animScale>
                                    <p:animScale>
                                      <p:cBhvr>
                                        <p:cTn id="31" dur="26">
                                          <p:stCondLst>
                                            <p:cond delay="1642"/>
                                          </p:stCondLst>
                                        </p:cTn>
                                        <p:tgtEl>
                                          <p:spTgt spid="5"/>
                                        </p:tgtEl>
                                      </p:cBhvr>
                                      <p:to x="100000" y="90000"/>
                                    </p:animScale>
                                    <p:animScale>
                                      <p:cBhvr>
                                        <p:cTn id="32" dur="166" decel="50000">
                                          <p:stCondLst>
                                            <p:cond delay="1668"/>
                                          </p:stCondLst>
                                        </p:cTn>
                                        <p:tgtEl>
                                          <p:spTgt spid="5"/>
                                        </p:tgtEl>
                                      </p:cBhvr>
                                      <p:to x="100000" y="100000"/>
                                    </p:animScale>
                                    <p:animScale>
                                      <p:cBhvr>
                                        <p:cTn id="33" dur="26">
                                          <p:stCondLst>
                                            <p:cond delay="1808"/>
                                          </p:stCondLst>
                                        </p:cTn>
                                        <p:tgtEl>
                                          <p:spTgt spid="5"/>
                                        </p:tgtEl>
                                      </p:cBhvr>
                                      <p:to x="100000" y="95000"/>
                                    </p:animScale>
                                    <p:animScale>
                                      <p:cBhvr>
                                        <p:cTn id="34" dur="166" decel="50000">
                                          <p:stCondLst>
                                            <p:cond delay="1834"/>
                                          </p:stCondLst>
                                        </p:cTn>
                                        <p:tgtEl>
                                          <p:spTgt spid="5"/>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wipe(down)">
                                      <p:cBhvr>
                                        <p:cTn id="37" dur="580">
                                          <p:stCondLst>
                                            <p:cond delay="0"/>
                                          </p:stCondLst>
                                        </p:cTn>
                                        <p:tgtEl>
                                          <p:spTgt spid="2050"/>
                                        </p:tgtEl>
                                      </p:cBhvr>
                                    </p:animEffect>
                                    <p:anim calcmode="lin" valueType="num">
                                      <p:cBhvr>
                                        <p:cTn id="3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43" dur="26">
                                          <p:stCondLst>
                                            <p:cond delay="650"/>
                                          </p:stCondLst>
                                        </p:cTn>
                                        <p:tgtEl>
                                          <p:spTgt spid="2050"/>
                                        </p:tgtEl>
                                      </p:cBhvr>
                                      <p:to x="100000" y="60000"/>
                                    </p:animScale>
                                    <p:animScale>
                                      <p:cBhvr>
                                        <p:cTn id="44" dur="166" decel="50000">
                                          <p:stCondLst>
                                            <p:cond delay="676"/>
                                          </p:stCondLst>
                                        </p:cTn>
                                        <p:tgtEl>
                                          <p:spTgt spid="2050"/>
                                        </p:tgtEl>
                                      </p:cBhvr>
                                      <p:to x="100000" y="100000"/>
                                    </p:animScale>
                                    <p:animScale>
                                      <p:cBhvr>
                                        <p:cTn id="45" dur="26">
                                          <p:stCondLst>
                                            <p:cond delay="1312"/>
                                          </p:stCondLst>
                                        </p:cTn>
                                        <p:tgtEl>
                                          <p:spTgt spid="2050"/>
                                        </p:tgtEl>
                                      </p:cBhvr>
                                      <p:to x="100000" y="80000"/>
                                    </p:animScale>
                                    <p:animScale>
                                      <p:cBhvr>
                                        <p:cTn id="46" dur="166" decel="50000">
                                          <p:stCondLst>
                                            <p:cond delay="1338"/>
                                          </p:stCondLst>
                                        </p:cTn>
                                        <p:tgtEl>
                                          <p:spTgt spid="2050"/>
                                        </p:tgtEl>
                                      </p:cBhvr>
                                      <p:to x="100000" y="100000"/>
                                    </p:animScale>
                                    <p:animScale>
                                      <p:cBhvr>
                                        <p:cTn id="47" dur="26">
                                          <p:stCondLst>
                                            <p:cond delay="1642"/>
                                          </p:stCondLst>
                                        </p:cTn>
                                        <p:tgtEl>
                                          <p:spTgt spid="2050"/>
                                        </p:tgtEl>
                                      </p:cBhvr>
                                      <p:to x="100000" y="90000"/>
                                    </p:animScale>
                                    <p:animScale>
                                      <p:cBhvr>
                                        <p:cTn id="48" dur="166" decel="50000">
                                          <p:stCondLst>
                                            <p:cond delay="1668"/>
                                          </p:stCondLst>
                                        </p:cTn>
                                        <p:tgtEl>
                                          <p:spTgt spid="2050"/>
                                        </p:tgtEl>
                                      </p:cBhvr>
                                      <p:to x="100000" y="100000"/>
                                    </p:animScale>
                                    <p:animScale>
                                      <p:cBhvr>
                                        <p:cTn id="49" dur="26">
                                          <p:stCondLst>
                                            <p:cond delay="1808"/>
                                          </p:stCondLst>
                                        </p:cTn>
                                        <p:tgtEl>
                                          <p:spTgt spid="2050"/>
                                        </p:tgtEl>
                                      </p:cBhvr>
                                      <p:to x="100000" y="95000"/>
                                    </p:animScale>
                                    <p:animScale>
                                      <p:cBhvr>
                                        <p:cTn id="50" dur="166" decel="50000">
                                          <p:stCondLst>
                                            <p:cond delay="1834"/>
                                          </p:stCondLst>
                                        </p:cTn>
                                        <p:tgtEl>
                                          <p:spTgt spid="2050"/>
                                        </p:tgtEl>
                                      </p:cBhvr>
                                      <p:to x="100000" y="100000"/>
                                    </p:animScale>
                                  </p:childTnLst>
                                </p:cTn>
                              </p:par>
                              <p:par>
                                <p:cTn id="51" presetID="26"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down)">
                                      <p:cBhvr>
                                        <p:cTn id="53" dur="580">
                                          <p:stCondLst>
                                            <p:cond delay="0"/>
                                          </p:stCondLst>
                                        </p:cTn>
                                        <p:tgtEl>
                                          <p:spTgt spid="6"/>
                                        </p:tgtEl>
                                      </p:cBhvr>
                                    </p:animEffect>
                                    <p:anim calcmode="lin" valueType="num">
                                      <p:cBhvr>
                                        <p:cTn id="5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9" dur="26">
                                          <p:stCondLst>
                                            <p:cond delay="650"/>
                                          </p:stCondLst>
                                        </p:cTn>
                                        <p:tgtEl>
                                          <p:spTgt spid="6"/>
                                        </p:tgtEl>
                                      </p:cBhvr>
                                      <p:to x="100000" y="60000"/>
                                    </p:animScale>
                                    <p:animScale>
                                      <p:cBhvr>
                                        <p:cTn id="60" dur="166" decel="50000">
                                          <p:stCondLst>
                                            <p:cond delay="676"/>
                                          </p:stCondLst>
                                        </p:cTn>
                                        <p:tgtEl>
                                          <p:spTgt spid="6"/>
                                        </p:tgtEl>
                                      </p:cBhvr>
                                      <p:to x="100000" y="100000"/>
                                    </p:animScale>
                                    <p:animScale>
                                      <p:cBhvr>
                                        <p:cTn id="61" dur="26">
                                          <p:stCondLst>
                                            <p:cond delay="1312"/>
                                          </p:stCondLst>
                                        </p:cTn>
                                        <p:tgtEl>
                                          <p:spTgt spid="6"/>
                                        </p:tgtEl>
                                      </p:cBhvr>
                                      <p:to x="100000" y="80000"/>
                                    </p:animScale>
                                    <p:animScale>
                                      <p:cBhvr>
                                        <p:cTn id="62" dur="166" decel="50000">
                                          <p:stCondLst>
                                            <p:cond delay="1338"/>
                                          </p:stCondLst>
                                        </p:cTn>
                                        <p:tgtEl>
                                          <p:spTgt spid="6"/>
                                        </p:tgtEl>
                                      </p:cBhvr>
                                      <p:to x="100000" y="100000"/>
                                    </p:animScale>
                                    <p:animScale>
                                      <p:cBhvr>
                                        <p:cTn id="63" dur="26">
                                          <p:stCondLst>
                                            <p:cond delay="1642"/>
                                          </p:stCondLst>
                                        </p:cTn>
                                        <p:tgtEl>
                                          <p:spTgt spid="6"/>
                                        </p:tgtEl>
                                      </p:cBhvr>
                                      <p:to x="100000" y="90000"/>
                                    </p:animScale>
                                    <p:animScale>
                                      <p:cBhvr>
                                        <p:cTn id="64" dur="166" decel="50000">
                                          <p:stCondLst>
                                            <p:cond delay="1668"/>
                                          </p:stCondLst>
                                        </p:cTn>
                                        <p:tgtEl>
                                          <p:spTgt spid="6"/>
                                        </p:tgtEl>
                                      </p:cBhvr>
                                      <p:to x="100000" y="100000"/>
                                    </p:animScale>
                                    <p:animScale>
                                      <p:cBhvr>
                                        <p:cTn id="65" dur="26">
                                          <p:stCondLst>
                                            <p:cond delay="1808"/>
                                          </p:stCondLst>
                                        </p:cTn>
                                        <p:tgtEl>
                                          <p:spTgt spid="6"/>
                                        </p:tgtEl>
                                      </p:cBhvr>
                                      <p:to x="100000" y="95000"/>
                                    </p:animScale>
                                    <p:animScale>
                                      <p:cBhvr>
                                        <p:cTn id="6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a:blipFill>
            <a:blip r:embed="rId2"/>
            <a:tile tx="0" ty="0" sx="100000" sy="100000" flip="none" algn="tl"/>
          </a:blipFill>
        </p:spPr>
        <p:txBody>
          <a:bodyPr>
            <a:normAutofit fontScale="85000" lnSpcReduction="10000"/>
          </a:bodyPr>
          <a:lstStyle/>
          <a:p>
            <a:pPr marL="0" indent="0" algn="ctr">
              <a:buNone/>
            </a:pPr>
            <a:r>
              <a:rPr lang="es-CO" dirty="0"/>
              <a:t>Una </a:t>
            </a:r>
            <a:r>
              <a:rPr lang="es-CO" dirty="0" smtClean="0"/>
              <a:t>explicación sobre este punto:</a:t>
            </a:r>
            <a:endParaRPr lang="es-CO" dirty="0"/>
          </a:p>
          <a:p>
            <a:pPr marL="0" indent="0" algn="ctr">
              <a:buNone/>
            </a:pPr>
            <a:r>
              <a:rPr lang="es-CO" dirty="0" smtClean="0"/>
              <a:t>En </a:t>
            </a:r>
            <a:r>
              <a:rPr lang="es-CO" dirty="0"/>
              <a:t>armonía con el mandato de Dios de </a:t>
            </a:r>
            <a:r>
              <a:rPr lang="es-CO" dirty="0" smtClean="0"/>
              <a:t>«</a:t>
            </a:r>
            <a:r>
              <a:rPr lang="es-CO" dirty="0" smtClean="0">
                <a:latin typeface="Agency FB" pitchFamily="34" charset="0"/>
              </a:rPr>
              <a:t>honrar a todo</a:t>
            </a:r>
            <a:r>
              <a:rPr lang="es-CO" dirty="0" smtClean="0"/>
              <a:t>s» </a:t>
            </a:r>
            <a:r>
              <a:rPr lang="es-CO" dirty="0">
                <a:solidFill>
                  <a:srgbClr val="FF0000"/>
                </a:solidFill>
              </a:rPr>
              <a:t>(1 Pedro 2:17), </a:t>
            </a:r>
            <a:r>
              <a:rPr lang="es-CO" dirty="0"/>
              <a:t>hacemos una pausa aquí para reconocer al papado por sus muchas buenas obras y actividades. </a:t>
            </a:r>
            <a:r>
              <a:rPr lang="es-CO" u="sng" dirty="0"/>
              <a:t>Sus hospitales, orfanatos, cuidado por los pobres, hogares para madres solteras, y cuidado para los ancianos son apreciados universalmente</a:t>
            </a:r>
            <a:r>
              <a:rPr lang="es-CO" dirty="0"/>
              <a:t>. Puede ser honrado por muchas causas. </a:t>
            </a:r>
            <a:endParaRPr lang="es-CO" dirty="0" smtClean="0"/>
          </a:p>
          <a:p>
            <a:pPr marL="0" indent="0" algn="ctr">
              <a:buNone/>
            </a:pPr>
            <a:r>
              <a:rPr lang="es-CO" dirty="0" smtClean="0"/>
              <a:t>Pero</a:t>
            </a:r>
            <a:r>
              <a:rPr lang="es-CO" dirty="0"/>
              <a:t>, como todas otras organizaciones, también ha cometido errores. Dios hace mención de algunos de sus errores en el libro del Apocalipsis. El Señor quien bendice y consuela, algunas veces también tiene que corregir y castigar. </a:t>
            </a:r>
            <a:endParaRPr lang="es-CO" dirty="0" smtClean="0"/>
          </a:p>
          <a:p>
            <a:pPr marL="0" indent="0" algn="ctr">
              <a:buNone/>
            </a:pPr>
            <a:r>
              <a:rPr lang="es-CO" b="1" dirty="0" smtClean="0">
                <a:solidFill>
                  <a:srgbClr val="FF0000"/>
                </a:solidFill>
              </a:rPr>
              <a:t>Por </a:t>
            </a:r>
            <a:r>
              <a:rPr lang="es-CO" b="1" dirty="0">
                <a:solidFill>
                  <a:srgbClr val="FF0000"/>
                </a:solidFill>
              </a:rPr>
              <a:t>favor, pida que el Espíritu del Señor le hable a usted al estudiar este tema </a:t>
            </a:r>
            <a:r>
              <a:rPr lang="es-CO" b="1" dirty="0" smtClean="0">
                <a:solidFill>
                  <a:srgbClr val="FF0000"/>
                </a:solidFill>
              </a:rPr>
              <a:t>crucial, para no ser engañado, ya que este poder habla mucho del amor.</a:t>
            </a:r>
            <a:endParaRPr lang="es-CO" b="1" dirty="0">
              <a:solidFill>
                <a:srgbClr val="FF0000"/>
              </a:solidFill>
            </a:endParaRPr>
          </a:p>
        </p:txBody>
      </p:sp>
    </p:spTree>
    <p:extLst>
      <p:ext uri="{BB962C8B-B14F-4D97-AF65-F5344CB8AC3E}">
        <p14:creationId xmlns:p14="http://schemas.microsoft.com/office/powerpoint/2010/main" val="27533351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heel(1)">
                                      <p:cBhvr>
                                        <p:cTn id="4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339752" y="332657"/>
            <a:ext cx="6347048" cy="1584176"/>
          </a:xfrm>
        </p:spPr>
        <p:txBody>
          <a:bodyPr>
            <a:normAutofit/>
          </a:bodyPr>
          <a:lstStyle/>
          <a:p>
            <a:pPr marL="0" indent="0">
              <a:buNone/>
            </a:pPr>
            <a:r>
              <a:rPr lang="es-CO" b="1" dirty="0" smtClean="0"/>
              <a:t>          </a:t>
            </a:r>
            <a:r>
              <a:rPr lang="es-CO" b="1" u="sng" dirty="0" smtClean="0"/>
              <a:t>Será </a:t>
            </a:r>
            <a:r>
              <a:rPr lang="es-CO" b="1" u="sng" dirty="0"/>
              <a:t>una mezcla de las cuatro bestias de Daniel capítulo </a:t>
            </a:r>
            <a:r>
              <a:rPr lang="es-CO" dirty="0"/>
              <a:t>7 </a:t>
            </a:r>
            <a:r>
              <a:rPr lang="es-CO" dirty="0">
                <a:solidFill>
                  <a:srgbClr val="FF0000"/>
                </a:solidFill>
              </a:rPr>
              <a:t>(Apocalipsis 13:2</a:t>
            </a:r>
            <a:r>
              <a:rPr lang="es-CO" dirty="0" smtClean="0">
                <a:solidFill>
                  <a:srgbClr val="FF0000"/>
                </a:solidFill>
              </a:rPr>
              <a:t>).</a:t>
            </a:r>
            <a:endParaRPr lang="es-CO" dirty="0">
              <a:solidFill>
                <a:srgbClr val="FF0000"/>
              </a:solidFill>
            </a:endParaRPr>
          </a:p>
        </p:txBody>
      </p:sp>
      <p:sp>
        <p:nvSpPr>
          <p:cNvPr id="2" name="1 Rectángulo"/>
          <p:cNvSpPr/>
          <p:nvPr/>
        </p:nvSpPr>
        <p:spPr>
          <a:xfrm>
            <a:off x="251520" y="2413338"/>
            <a:ext cx="6048672" cy="3539430"/>
          </a:xfrm>
          <a:prstGeom prst="rect">
            <a:avLst/>
          </a:prstGeom>
          <a:solidFill>
            <a:schemeClr val="accent2">
              <a:lumMod val="20000"/>
              <a:lumOff val="80000"/>
            </a:schemeClr>
          </a:solidFill>
        </p:spPr>
        <p:txBody>
          <a:bodyPr wrap="square">
            <a:spAutoFit/>
          </a:bodyPr>
          <a:lstStyle/>
          <a:p>
            <a:r>
              <a:rPr lang="es-CO" sz="2800" dirty="0"/>
              <a:t>Estudie la comparación siguiente y vea como encaja todo:</a:t>
            </a:r>
          </a:p>
          <a:p>
            <a:r>
              <a:rPr lang="es-CO" sz="2800" dirty="0"/>
              <a:t>Daniel capítulo </a:t>
            </a:r>
            <a:r>
              <a:rPr lang="es-CO" sz="2800" dirty="0" smtClean="0"/>
              <a:t>7.</a:t>
            </a:r>
            <a:endParaRPr lang="es-CO" sz="2800" dirty="0"/>
          </a:p>
          <a:p>
            <a:r>
              <a:rPr lang="es-CO" sz="2800" dirty="0"/>
              <a:t>Apocalipsis capítulo </a:t>
            </a:r>
            <a:r>
              <a:rPr lang="es-CO" sz="2800" dirty="0" smtClean="0"/>
              <a:t>13.</a:t>
            </a:r>
            <a:endParaRPr lang="es-CO" sz="2800" dirty="0"/>
          </a:p>
          <a:p>
            <a:endParaRPr lang="es-CO" sz="2800" dirty="0" smtClean="0">
              <a:solidFill>
                <a:srgbClr val="FF0000"/>
              </a:solidFill>
            </a:endParaRPr>
          </a:p>
          <a:p>
            <a:r>
              <a:rPr lang="es-CO" sz="2800" b="1" u="sng" dirty="0" smtClean="0"/>
              <a:t>Imperio Babilonia</a:t>
            </a:r>
            <a:endParaRPr lang="es-CO" sz="2800" b="1" u="sng" dirty="0"/>
          </a:p>
          <a:p>
            <a:r>
              <a:rPr lang="es-CO" sz="2800" dirty="0" smtClean="0">
                <a:solidFill>
                  <a:srgbClr val="FF0000"/>
                </a:solidFill>
              </a:rPr>
              <a:t>Dan.7:1-4</a:t>
            </a:r>
            <a:r>
              <a:rPr lang="es-CO" sz="2800" dirty="0" smtClean="0"/>
              <a:t>.Bestia </a:t>
            </a:r>
            <a:r>
              <a:rPr lang="es-CO" sz="2800" dirty="0"/>
              <a:t>como león</a:t>
            </a:r>
            <a:r>
              <a:rPr lang="es-CO" sz="2800" dirty="0" smtClean="0"/>
              <a:t>.</a:t>
            </a:r>
          </a:p>
          <a:p>
            <a:r>
              <a:rPr lang="es-CO" sz="2800" dirty="0" smtClean="0">
                <a:solidFill>
                  <a:srgbClr val="FF0000"/>
                </a:solidFill>
              </a:rPr>
              <a:t>Apoc.13:2</a:t>
            </a:r>
            <a:r>
              <a:rPr lang="es-CO" sz="2800" dirty="0" smtClean="0"/>
              <a:t>. "Boca </a:t>
            </a:r>
            <a:r>
              <a:rPr lang="es-CO" sz="2800" dirty="0"/>
              <a:t>de león"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102" y="188640"/>
            <a:ext cx="2054225"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2413338"/>
            <a:ext cx="2664296" cy="3539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Elipse"/>
          <p:cNvSpPr/>
          <p:nvPr/>
        </p:nvSpPr>
        <p:spPr>
          <a:xfrm>
            <a:off x="2361456" y="188640"/>
            <a:ext cx="914400" cy="77440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5400" b="1" dirty="0" smtClean="0">
                <a:solidFill>
                  <a:srgbClr val="002060"/>
                </a:solidFill>
              </a:rPr>
              <a:t>2</a:t>
            </a:r>
            <a:endParaRPr lang="es-CO" b="1" dirty="0">
              <a:solidFill>
                <a:srgbClr val="002060"/>
              </a:solidFill>
            </a:endParaRPr>
          </a:p>
        </p:txBody>
      </p:sp>
    </p:spTree>
    <p:extLst>
      <p:ext uri="{BB962C8B-B14F-4D97-AF65-F5344CB8AC3E}">
        <p14:creationId xmlns:p14="http://schemas.microsoft.com/office/powerpoint/2010/main" val="16127411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1"/>
                                        </p:tgtEl>
                                        <p:attrNameLst>
                                          <p:attrName>style.visibility</p:attrName>
                                        </p:attrNameLst>
                                      </p:cBhvr>
                                      <p:to>
                                        <p:strVal val="visible"/>
                                      </p:to>
                                    </p:set>
                                    <p:animEffect transition="in" filter="wipe(down)">
                                      <p:cBhvr>
                                        <p:cTn id="23" dur="580">
                                          <p:stCondLst>
                                            <p:cond delay="0"/>
                                          </p:stCondLst>
                                        </p:cTn>
                                        <p:tgtEl>
                                          <p:spTgt spid="2051"/>
                                        </p:tgtEl>
                                      </p:cBhvr>
                                    </p:animEffect>
                                    <p:anim calcmode="lin" valueType="num">
                                      <p:cBhvr>
                                        <p:cTn id="24"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1"/>
                                        </p:tgtEl>
                                      </p:cBhvr>
                                      <p:to x="100000" y="60000"/>
                                    </p:animScale>
                                    <p:animScale>
                                      <p:cBhvr>
                                        <p:cTn id="30" dur="166" decel="50000">
                                          <p:stCondLst>
                                            <p:cond delay="676"/>
                                          </p:stCondLst>
                                        </p:cTn>
                                        <p:tgtEl>
                                          <p:spTgt spid="2051"/>
                                        </p:tgtEl>
                                      </p:cBhvr>
                                      <p:to x="100000" y="100000"/>
                                    </p:animScale>
                                    <p:animScale>
                                      <p:cBhvr>
                                        <p:cTn id="31" dur="26">
                                          <p:stCondLst>
                                            <p:cond delay="1312"/>
                                          </p:stCondLst>
                                        </p:cTn>
                                        <p:tgtEl>
                                          <p:spTgt spid="2051"/>
                                        </p:tgtEl>
                                      </p:cBhvr>
                                      <p:to x="100000" y="80000"/>
                                    </p:animScale>
                                    <p:animScale>
                                      <p:cBhvr>
                                        <p:cTn id="32" dur="166" decel="50000">
                                          <p:stCondLst>
                                            <p:cond delay="1338"/>
                                          </p:stCondLst>
                                        </p:cTn>
                                        <p:tgtEl>
                                          <p:spTgt spid="2051"/>
                                        </p:tgtEl>
                                      </p:cBhvr>
                                      <p:to x="100000" y="100000"/>
                                    </p:animScale>
                                    <p:animScale>
                                      <p:cBhvr>
                                        <p:cTn id="33" dur="26">
                                          <p:stCondLst>
                                            <p:cond delay="1642"/>
                                          </p:stCondLst>
                                        </p:cTn>
                                        <p:tgtEl>
                                          <p:spTgt spid="2051"/>
                                        </p:tgtEl>
                                      </p:cBhvr>
                                      <p:to x="100000" y="90000"/>
                                    </p:animScale>
                                    <p:animScale>
                                      <p:cBhvr>
                                        <p:cTn id="34" dur="166" decel="50000">
                                          <p:stCondLst>
                                            <p:cond delay="1668"/>
                                          </p:stCondLst>
                                        </p:cTn>
                                        <p:tgtEl>
                                          <p:spTgt spid="2051"/>
                                        </p:tgtEl>
                                      </p:cBhvr>
                                      <p:to x="100000" y="100000"/>
                                    </p:animScale>
                                    <p:animScale>
                                      <p:cBhvr>
                                        <p:cTn id="35" dur="26">
                                          <p:stCondLst>
                                            <p:cond delay="1808"/>
                                          </p:stCondLst>
                                        </p:cTn>
                                        <p:tgtEl>
                                          <p:spTgt spid="2051"/>
                                        </p:tgtEl>
                                      </p:cBhvr>
                                      <p:to x="100000" y="95000"/>
                                    </p:animScale>
                                    <p:animScale>
                                      <p:cBhvr>
                                        <p:cTn id="36" dur="166" decel="50000">
                                          <p:stCondLst>
                                            <p:cond delay="1834"/>
                                          </p:stCondLst>
                                        </p:cTn>
                                        <p:tgtEl>
                                          <p:spTgt spid="20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993310942"/>
              </p:ext>
            </p:extLst>
          </p:nvPr>
        </p:nvGraphicFramePr>
        <p:xfrm>
          <a:off x="251520" y="287933"/>
          <a:ext cx="4533116" cy="1687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4503" y="260648"/>
            <a:ext cx="1879177"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8040" y="287933"/>
            <a:ext cx="1728192"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5 Diagrama"/>
          <p:cNvGraphicFramePr/>
          <p:nvPr>
            <p:extLst>
              <p:ext uri="{D42A27DB-BD31-4B8C-83A1-F6EECF244321}">
                <p14:modId xmlns:p14="http://schemas.microsoft.com/office/powerpoint/2010/main" val="2040368005"/>
              </p:ext>
            </p:extLst>
          </p:nvPr>
        </p:nvGraphicFramePr>
        <p:xfrm>
          <a:off x="251520" y="2552203"/>
          <a:ext cx="4572000" cy="138499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7" name="6 Diagrama"/>
          <p:cNvGraphicFramePr/>
          <p:nvPr>
            <p:extLst>
              <p:ext uri="{D42A27DB-BD31-4B8C-83A1-F6EECF244321}">
                <p14:modId xmlns:p14="http://schemas.microsoft.com/office/powerpoint/2010/main" val="989429423"/>
              </p:ext>
            </p:extLst>
          </p:nvPr>
        </p:nvGraphicFramePr>
        <p:xfrm>
          <a:off x="251520" y="4653136"/>
          <a:ext cx="4572000" cy="1815882"/>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3076" name="Picture 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184503" y="2378718"/>
            <a:ext cx="1879177"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258039" y="2378718"/>
            <a:ext cx="1728193" cy="1731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208895" y="4432781"/>
            <a:ext cx="1854785" cy="20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258040" y="4371742"/>
            <a:ext cx="1728192" cy="215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7885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p:cTn id="13" dur="1000" fill="hold"/>
                                        <p:tgtEl>
                                          <p:spTgt spid="3076"/>
                                        </p:tgtEl>
                                        <p:attrNameLst>
                                          <p:attrName>ppt_w</p:attrName>
                                        </p:attrNameLst>
                                      </p:cBhvr>
                                      <p:tavLst>
                                        <p:tav tm="0">
                                          <p:val>
                                            <p:fltVal val="0"/>
                                          </p:val>
                                        </p:tav>
                                        <p:tav tm="100000">
                                          <p:val>
                                            <p:strVal val="#ppt_w"/>
                                          </p:val>
                                        </p:tav>
                                      </p:tavLst>
                                    </p:anim>
                                    <p:anim calcmode="lin" valueType="num">
                                      <p:cBhvr>
                                        <p:cTn id="14" dur="1000" fill="hold"/>
                                        <p:tgtEl>
                                          <p:spTgt spid="3076"/>
                                        </p:tgtEl>
                                        <p:attrNameLst>
                                          <p:attrName>ppt_h</p:attrName>
                                        </p:attrNameLst>
                                      </p:cBhvr>
                                      <p:tavLst>
                                        <p:tav tm="0">
                                          <p:val>
                                            <p:fltVal val="0"/>
                                          </p:val>
                                        </p:tav>
                                        <p:tav tm="100000">
                                          <p:val>
                                            <p:strVal val="#ppt_h"/>
                                          </p:val>
                                        </p:tav>
                                      </p:tavLst>
                                    </p:anim>
                                    <p:anim calcmode="lin" valueType="num">
                                      <p:cBhvr>
                                        <p:cTn id="15" dur="1000" fill="hold"/>
                                        <p:tgtEl>
                                          <p:spTgt spid="3076"/>
                                        </p:tgtEl>
                                        <p:attrNameLst>
                                          <p:attrName>style.rotation</p:attrName>
                                        </p:attrNameLst>
                                      </p:cBhvr>
                                      <p:tavLst>
                                        <p:tav tm="0">
                                          <p:val>
                                            <p:fltVal val="90"/>
                                          </p:val>
                                        </p:tav>
                                        <p:tav tm="100000">
                                          <p:val>
                                            <p:fltVal val="0"/>
                                          </p:val>
                                        </p:tav>
                                      </p:tavLst>
                                    </p:anim>
                                    <p:animEffect transition="in" filter="fade">
                                      <p:cBhvr>
                                        <p:cTn id="16" dur="1000"/>
                                        <p:tgtEl>
                                          <p:spTgt spid="3076"/>
                                        </p:tgtEl>
                                      </p:cBhvr>
                                    </p:animEffect>
                                  </p:childTnLst>
                                </p:cTn>
                              </p:par>
                              <p:par>
                                <p:cTn id="17" presetID="31" presetClass="entr" presetSubtype="0" fill="hold" nodeType="withEffect">
                                  <p:stCondLst>
                                    <p:cond delay="0"/>
                                  </p:stCondLst>
                                  <p:childTnLst>
                                    <p:set>
                                      <p:cBhvr>
                                        <p:cTn id="18" dur="1" fill="hold">
                                          <p:stCondLst>
                                            <p:cond delay="0"/>
                                          </p:stCondLst>
                                        </p:cTn>
                                        <p:tgtEl>
                                          <p:spTgt spid="3077"/>
                                        </p:tgtEl>
                                        <p:attrNameLst>
                                          <p:attrName>style.visibility</p:attrName>
                                        </p:attrNameLst>
                                      </p:cBhvr>
                                      <p:to>
                                        <p:strVal val="visible"/>
                                      </p:to>
                                    </p:set>
                                    <p:anim calcmode="lin" valueType="num">
                                      <p:cBhvr>
                                        <p:cTn id="19" dur="1000" fill="hold"/>
                                        <p:tgtEl>
                                          <p:spTgt spid="3077"/>
                                        </p:tgtEl>
                                        <p:attrNameLst>
                                          <p:attrName>ppt_w</p:attrName>
                                        </p:attrNameLst>
                                      </p:cBhvr>
                                      <p:tavLst>
                                        <p:tav tm="0">
                                          <p:val>
                                            <p:fltVal val="0"/>
                                          </p:val>
                                        </p:tav>
                                        <p:tav tm="100000">
                                          <p:val>
                                            <p:strVal val="#ppt_w"/>
                                          </p:val>
                                        </p:tav>
                                      </p:tavLst>
                                    </p:anim>
                                    <p:anim calcmode="lin" valueType="num">
                                      <p:cBhvr>
                                        <p:cTn id="20" dur="1000" fill="hold"/>
                                        <p:tgtEl>
                                          <p:spTgt spid="3077"/>
                                        </p:tgtEl>
                                        <p:attrNameLst>
                                          <p:attrName>ppt_h</p:attrName>
                                        </p:attrNameLst>
                                      </p:cBhvr>
                                      <p:tavLst>
                                        <p:tav tm="0">
                                          <p:val>
                                            <p:fltVal val="0"/>
                                          </p:val>
                                        </p:tav>
                                        <p:tav tm="100000">
                                          <p:val>
                                            <p:strVal val="#ppt_h"/>
                                          </p:val>
                                        </p:tav>
                                      </p:tavLst>
                                    </p:anim>
                                    <p:anim calcmode="lin" valueType="num">
                                      <p:cBhvr>
                                        <p:cTn id="21" dur="1000" fill="hold"/>
                                        <p:tgtEl>
                                          <p:spTgt spid="3077"/>
                                        </p:tgtEl>
                                        <p:attrNameLst>
                                          <p:attrName>style.rotation</p:attrName>
                                        </p:attrNameLst>
                                      </p:cBhvr>
                                      <p:tavLst>
                                        <p:tav tm="0">
                                          <p:val>
                                            <p:fltVal val="90"/>
                                          </p:val>
                                        </p:tav>
                                        <p:tav tm="100000">
                                          <p:val>
                                            <p:fltVal val="0"/>
                                          </p:val>
                                        </p:tav>
                                      </p:tavLst>
                                    </p:anim>
                                    <p:animEffect transition="in" filter="fade">
                                      <p:cBhvr>
                                        <p:cTn id="22" dur="1000"/>
                                        <p:tgtEl>
                                          <p:spTgt spid="3077"/>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80">
                                          <p:stCondLst>
                                            <p:cond delay="0"/>
                                          </p:stCondLst>
                                        </p:cTn>
                                        <p:tgtEl>
                                          <p:spTgt spid="7"/>
                                        </p:tgtEl>
                                      </p:cBhvr>
                                    </p:animEffect>
                                    <p:anim calcmode="lin" valueType="num">
                                      <p:cBhvr>
                                        <p:cTn id="2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3" dur="26">
                                          <p:stCondLst>
                                            <p:cond delay="650"/>
                                          </p:stCondLst>
                                        </p:cTn>
                                        <p:tgtEl>
                                          <p:spTgt spid="7"/>
                                        </p:tgtEl>
                                      </p:cBhvr>
                                      <p:to x="100000" y="60000"/>
                                    </p:animScale>
                                    <p:animScale>
                                      <p:cBhvr>
                                        <p:cTn id="34" dur="166" decel="50000">
                                          <p:stCondLst>
                                            <p:cond delay="676"/>
                                          </p:stCondLst>
                                        </p:cTn>
                                        <p:tgtEl>
                                          <p:spTgt spid="7"/>
                                        </p:tgtEl>
                                      </p:cBhvr>
                                      <p:to x="100000" y="100000"/>
                                    </p:animScale>
                                    <p:animScale>
                                      <p:cBhvr>
                                        <p:cTn id="35" dur="26">
                                          <p:stCondLst>
                                            <p:cond delay="1312"/>
                                          </p:stCondLst>
                                        </p:cTn>
                                        <p:tgtEl>
                                          <p:spTgt spid="7"/>
                                        </p:tgtEl>
                                      </p:cBhvr>
                                      <p:to x="100000" y="80000"/>
                                    </p:animScale>
                                    <p:animScale>
                                      <p:cBhvr>
                                        <p:cTn id="36" dur="166" decel="50000">
                                          <p:stCondLst>
                                            <p:cond delay="1338"/>
                                          </p:stCondLst>
                                        </p:cTn>
                                        <p:tgtEl>
                                          <p:spTgt spid="7"/>
                                        </p:tgtEl>
                                      </p:cBhvr>
                                      <p:to x="100000" y="100000"/>
                                    </p:animScale>
                                    <p:animScale>
                                      <p:cBhvr>
                                        <p:cTn id="37" dur="26">
                                          <p:stCondLst>
                                            <p:cond delay="1642"/>
                                          </p:stCondLst>
                                        </p:cTn>
                                        <p:tgtEl>
                                          <p:spTgt spid="7"/>
                                        </p:tgtEl>
                                      </p:cBhvr>
                                      <p:to x="100000" y="90000"/>
                                    </p:animScale>
                                    <p:animScale>
                                      <p:cBhvr>
                                        <p:cTn id="38" dur="166" decel="50000">
                                          <p:stCondLst>
                                            <p:cond delay="1668"/>
                                          </p:stCondLst>
                                        </p:cTn>
                                        <p:tgtEl>
                                          <p:spTgt spid="7"/>
                                        </p:tgtEl>
                                      </p:cBhvr>
                                      <p:to x="100000" y="100000"/>
                                    </p:animScale>
                                    <p:animScale>
                                      <p:cBhvr>
                                        <p:cTn id="39" dur="26">
                                          <p:stCondLst>
                                            <p:cond delay="1808"/>
                                          </p:stCondLst>
                                        </p:cTn>
                                        <p:tgtEl>
                                          <p:spTgt spid="7"/>
                                        </p:tgtEl>
                                      </p:cBhvr>
                                      <p:to x="100000" y="95000"/>
                                    </p:animScale>
                                    <p:animScale>
                                      <p:cBhvr>
                                        <p:cTn id="40" dur="166" decel="50000">
                                          <p:stCondLst>
                                            <p:cond delay="1834"/>
                                          </p:stCondLst>
                                        </p:cTn>
                                        <p:tgtEl>
                                          <p:spTgt spid="7"/>
                                        </p:tgtEl>
                                      </p:cBhvr>
                                      <p:to x="100000" y="100000"/>
                                    </p:animScale>
                                  </p:childTnLst>
                                </p:cTn>
                              </p:par>
                              <p:par>
                                <p:cTn id="41" presetID="26" presetClass="entr" presetSubtype="0" fill="hold" nodeType="withEffect">
                                  <p:stCondLst>
                                    <p:cond delay="0"/>
                                  </p:stCondLst>
                                  <p:childTnLst>
                                    <p:set>
                                      <p:cBhvr>
                                        <p:cTn id="42" dur="1" fill="hold">
                                          <p:stCondLst>
                                            <p:cond delay="0"/>
                                          </p:stCondLst>
                                        </p:cTn>
                                        <p:tgtEl>
                                          <p:spTgt spid="3078"/>
                                        </p:tgtEl>
                                        <p:attrNameLst>
                                          <p:attrName>style.visibility</p:attrName>
                                        </p:attrNameLst>
                                      </p:cBhvr>
                                      <p:to>
                                        <p:strVal val="visible"/>
                                      </p:to>
                                    </p:set>
                                    <p:animEffect transition="in" filter="wipe(down)">
                                      <p:cBhvr>
                                        <p:cTn id="43" dur="580">
                                          <p:stCondLst>
                                            <p:cond delay="0"/>
                                          </p:stCondLst>
                                        </p:cTn>
                                        <p:tgtEl>
                                          <p:spTgt spid="3078"/>
                                        </p:tgtEl>
                                      </p:cBhvr>
                                    </p:animEffect>
                                    <p:anim calcmode="lin" valueType="num">
                                      <p:cBhvr>
                                        <p:cTn id="44" dur="1822" tmFilter="0,0; 0.14,0.36; 0.43,0.73; 0.71,0.91; 1.0,1.0">
                                          <p:stCondLst>
                                            <p:cond delay="0"/>
                                          </p:stCondLst>
                                        </p:cTn>
                                        <p:tgtEl>
                                          <p:spTgt spid="3078"/>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078"/>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078"/>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078"/>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078"/>
                                        </p:tgtEl>
                                        <p:attrNameLst>
                                          <p:attrName>ppt_y</p:attrName>
                                        </p:attrNameLst>
                                      </p:cBhvr>
                                      <p:tavLst>
                                        <p:tav tm="0" fmla="#ppt_y-sin(pi*$)/81">
                                          <p:val>
                                            <p:fltVal val="0"/>
                                          </p:val>
                                        </p:tav>
                                        <p:tav tm="100000">
                                          <p:val>
                                            <p:fltVal val="1"/>
                                          </p:val>
                                        </p:tav>
                                      </p:tavLst>
                                    </p:anim>
                                    <p:animScale>
                                      <p:cBhvr>
                                        <p:cTn id="49" dur="26">
                                          <p:stCondLst>
                                            <p:cond delay="650"/>
                                          </p:stCondLst>
                                        </p:cTn>
                                        <p:tgtEl>
                                          <p:spTgt spid="3078"/>
                                        </p:tgtEl>
                                      </p:cBhvr>
                                      <p:to x="100000" y="60000"/>
                                    </p:animScale>
                                    <p:animScale>
                                      <p:cBhvr>
                                        <p:cTn id="50" dur="166" decel="50000">
                                          <p:stCondLst>
                                            <p:cond delay="676"/>
                                          </p:stCondLst>
                                        </p:cTn>
                                        <p:tgtEl>
                                          <p:spTgt spid="3078"/>
                                        </p:tgtEl>
                                      </p:cBhvr>
                                      <p:to x="100000" y="100000"/>
                                    </p:animScale>
                                    <p:animScale>
                                      <p:cBhvr>
                                        <p:cTn id="51" dur="26">
                                          <p:stCondLst>
                                            <p:cond delay="1312"/>
                                          </p:stCondLst>
                                        </p:cTn>
                                        <p:tgtEl>
                                          <p:spTgt spid="3078"/>
                                        </p:tgtEl>
                                      </p:cBhvr>
                                      <p:to x="100000" y="80000"/>
                                    </p:animScale>
                                    <p:animScale>
                                      <p:cBhvr>
                                        <p:cTn id="52" dur="166" decel="50000">
                                          <p:stCondLst>
                                            <p:cond delay="1338"/>
                                          </p:stCondLst>
                                        </p:cTn>
                                        <p:tgtEl>
                                          <p:spTgt spid="3078"/>
                                        </p:tgtEl>
                                      </p:cBhvr>
                                      <p:to x="100000" y="100000"/>
                                    </p:animScale>
                                    <p:animScale>
                                      <p:cBhvr>
                                        <p:cTn id="53" dur="26">
                                          <p:stCondLst>
                                            <p:cond delay="1642"/>
                                          </p:stCondLst>
                                        </p:cTn>
                                        <p:tgtEl>
                                          <p:spTgt spid="3078"/>
                                        </p:tgtEl>
                                      </p:cBhvr>
                                      <p:to x="100000" y="90000"/>
                                    </p:animScale>
                                    <p:animScale>
                                      <p:cBhvr>
                                        <p:cTn id="54" dur="166" decel="50000">
                                          <p:stCondLst>
                                            <p:cond delay="1668"/>
                                          </p:stCondLst>
                                        </p:cTn>
                                        <p:tgtEl>
                                          <p:spTgt spid="3078"/>
                                        </p:tgtEl>
                                      </p:cBhvr>
                                      <p:to x="100000" y="100000"/>
                                    </p:animScale>
                                    <p:animScale>
                                      <p:cBhvr>
                                        <p:cTn id="55" dur="26">
                                          <p:stCondLst>
                                            <p:cond delay="1808"/>
                                          </p:stCondLst>
                                        </p:cTn>
                                        <p:tgtEl>
                                          <p:spTgt spid="3078"/>
                                        </p:tgtEl>
                                      </p:cBhvr>
                                      <p:to x="100000" y="95000"/>
                                    </p:animScale>
                                    <p:animScale>
                                      <p:cBhvr>
                                        <p:cTn id="56" dur="166" decel="50000">
                                          <p:stCondLst>
                                            <p:cond delay="1834"/>
                                          </p:stCondLst>
                                        </p:cTn>
                                        <p:tgtEl>
                                          <p:spTgt spid="3078"/>
                                        </p:tgtEl>
                                      </p:cBhvr>
                                      <p:to x="100000" y="100000"/>
                                    </p:animScale>
                                  </p:childTnLst>
                                </p:cTn>
                              </p:par>
                              <p:par>
                                <p:cTn id="57" presetID="26" presetClass="entr" presetSubtype="0" fill="hold" nodeType="withEffect">
                                  <p:stCondLst>
                                    <p:cond delay="0"/>
                                  </p:stCondLst>
                                  <p:childTnLst>
                                    <p:set>
                                      <p:cBhvr>
                                        <p:cTn id="58" dur="1" fill="hold">
                                          <p:stCondLst>
                                            <p:cond delay="0"/>
                                          </p:stCondLst>
                                        </p:cTn>
                                        <p:tgtEl>
                                          <p:spTgt spid="3079"/>
                                        </p:tgtEl>
                                        <p:attrNameLst>
                                          <p:attrName>style.visibility</p:attrName>
                                        </p:attrNameLst>
                                      </p:cBhvr>
                                      <p:to>
                                        <p:strVal val="visible"/>
                                      </p:to>
                                    </p:set>
                                    <p:animEffect transition="in" filter="wipe(down)">
                                      <p:cBhvr>
                                        <p:cTn id="59" dur="580">
                                          <p:stCondLst>
                                            <p:cond delay="0"/>
                                          </p:stCondLst>
                                        </p:cTn>
                                        <p:tgtEl>
                                          <p:spTgt spid="3079"/>
                                        </p:tgtEl>
                                      </p:cBhvr>
                                    </p:animEffect>
                                    <p:anim calcmode="lin" valueType="num">
                                      <p:cBhvr>
                                        <p:cTn id="60" dur="1822" tmFilter="0,0; 0.14,0.36; 0.43,0.73; 0.71,0.91; 1.0,1.0">
                                          <p:stCondLst>
                                            <p:cond delay="0"/>
                                          </p:stCondLst>
                                        </p:cTn>
                                        <p:tgtEl>
                                          <p:spTgt spid="3079"/>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3079"/>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3079"/>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3079"/>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3079"/>
                                        </p:tgtEl>
                                        <p:attrNameLst>
                                          <p:attrName>ppt_y</p:attrName>
                                        </p:attrNameLst>
                                      </p:cBhvr>
                                      <p:tavLst>
                                        <p:tav tm="0" fmla="#ppt_y-sin(pi*$)/81">
                                          <p:val>
                                            <p:fltVal val="0"/>
                                          </p:val>
                                        </p:tav>
                                        <p:tav tm="100000">
                                          <p:val>
                                            <p:fltVal val="1"/>
                                          </p:val>
                                        </p:tav>
                                      </p:tavLst>
                                    </p:anim>
                                    <p:animScale>
                                      <p:cBhvr>
                                        <p:cTn id="65" dur="26">
                                          <p:stCondLst>
                                            <p:cond delay="650"/>
                                          </p:stCondLst>
                                        </p:cTn>
                                        <p:tgtEl>
                                          <p:spTgt spid="3079"/>
                                        </p:tgtEl>
                                      </p:cBhvr>
                                      <p:to x="100000" y="60000"/>
                                    </p:animScale>
                                    <p:animScale>
                                      <p:cBhvr>
                                        <p:cTn id="66" dur="166" decel="50000">
                                          <p:stCondLst>
                                            <p:cond delay="676"/>
                                          </p:stCondLst>
                                        </p:cTn>
                                        <p:tgtEl>
                                          <p:spTgt spid="3079"/>
                                        </p:tgtEl>
                                      </p:cBhvr>
                                      <p:to x="100000" y="100000"/>
                                    </p:animScale>
                                    <p:animScale>
                                      <p:cBhvr>
                                        <p:cTn id="67" dur="26">
                                          <p:stCondLst>
                                            <p:cond delay="1312"/>
                                          </p:stCondLst>
                                        </p:cTn>
                                        <p:tgtEl>
                                          <p:spTgt spid="3079"/>
                                        </p:tgtEl>
                                      </p:cBhvr>
                                      <p:to x="100000" y="80000"/>
                                    </p:animScale>
                                    <p:animScale>
                                      <p:cBhvr>
                                        <p:cTn id="68" dur="166" decel="50000">
                                          <p:stCondLst>
                                            <p:cond delay="1338"/>
                                          </p:stCondLst>
                                        </p:cTn>
                                        <p:tgtEl>
                                          <p:spTgt spid="3079"/>
                                        </p:tgtEl>
                                      </p:cBhvr>
                                      <p:to x="100000" y="100000"/>
                                    </p:animScale>
                                    <p:animScale>
                                      <p:cBhvr>
                                        <p:cTn id="69" dur="26">
                                          <p:stCondLst>
                                            <p:cond delay="1642"/>
                                          </p:stCondLst>
                                        </p:cTn>
                                        <p:tgtEl>
                                          <p:spTgt spid="3079"/>
                                        </p:tgtEl>
                                      </p:cBhvr>
                                      <p:to x="100000" y="90000"/>
                                    </p:animScale>
                                    <p:animScale>
                                      <p:cBhvr>
                                        <p:cTn id="70" dur="166" decel="50000">
                                          <p:stCondLst>
                                            <p:cond delay="1668"/>
                                          </p:stCondLst>
                                        </p:cTn>
                                        <p:tgtEl>
                                          <p:spTgt spid="3079"/>
                                        </p:tgtEl>
                                      </p:cBhvr>
                                      <p:to x="100000" y="100000"/>
                                    </p:animScale>
                                    <p:animScale>
                                      <p:cBhvr>
                                        <p:cTn id="71" dur="26">
                                          <p:stCondLst>
                                            <p:cond delay="1808"/>
                                          </p:stCondLst>
                                        </p:cTn>
                                        <p:tgtEl>
                                          <p:spTgt spid="3079"/>
                                        </p:tgtEl>
                                      </p:cBhvr>
                                      <p:to x="100000" y="95000"/>
                                    </p:animScale>
                                    <p:animScale>
                                      <p:cBhvr>
                                        <p:cTn id="72" dur="166" decel="50000">
                                          <p:stCondLst>
                                            <p:cond delay="1834"/>
                                          </p:stCondLst>
                                        </p:cTn>
                                        <p:tgtEl>
                                          <p:spTgt spid="307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16632"/>
            <a:ext cx="6048672" cy="3168352"/>
          </a:xfrm>
          <a:blipFill>
            <a:blip r:embed="rId2"/>
            <a:tile tx="0" ty="0" sx="100000" sy="100000" flip="none" algn="tl"/>
          </a:blipFill>
        </p:spPr>
        <p:txBody>
          <a:bodyPr>
            <a:normAutofit fontScale="85000" lnSpcReduction="10000"/>
          </a:bodyPr>
          <a:lstStyle/>
          <a:p>
            <a:pPr marL="0" indent="0" algn="ctr">
              <a:buNone/>
            </a:pPr>
            <a:r>
              <a:rPr lang="es-CO" dirty="0"/>
              <a:t>Las cuatro bestias de Daniel 7 son representadas como parte del Anticristo, o la bestia, porque el papado incorporó creencias y prácticas paganas de los cuatro imperios. </a:t>
            </a:r>
            <a:endParaRPr lang="es-CO" dirty="0" smtClean="0"/>
          </a:p>
          <a:p>
            <a:pPr marL="0" indent="0" algn="ctr">
              <a:buNone/>
            </a:pPr>
            <a:r>
              <a:rPr lang="es-CO" dirty="0" smtClean="0"/>
              <a:t>Los </a:t>
            </a:r>
            <a:r>
              <a:rPr lang="es-CO" dirty="0"/>
              <a:t>cubrió con vestiduras espirituales y los esparció al mundo como enseñanzas cristianas. </a:t>
            </a:r>
            <a:endParaRPr lang="es-CO" dirty="0" smtClean="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116632"/>
            <a:ext cx="2834258"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3691442"/>
            <a:ext cx="9144000" cy="3046988"/>
          </a:xfrm>
          <a:prstGeom prst="rect">
            <a:avLst/>
          </a:prstGeom>
        </p:spPr>
        <p:txBody>
          <a:bodyPr wrap="square">
            <a:spAutoFit/>
          </a:bodyPr>
          <a:lstStyle/>
          <a:p>
            <a:pPr algn="ctr"/>
            <a:r>
              <a:rPr lang="es-CO" sz="2400" dirty="0"/>
              <a:t>Aquí está una de sus declaraciones históricas que lo apoyan: </a:t>
            </a:r>
            <a:r>
              <a:rPr lang="es-CO" sz="2400" b="1" dirty="0">
                <a:solidFill>
                  <a:srgbClr val="FF0000"/>
                </a:solidFill>
              </a:rPr>
              <a:t>"En cierto aspecto, ella (el papado) ha copiado su organización del Imperio Romano, ha conservado y hecho fructífero los conocimientos filosóficos de Sócrates, Platón y Aristóteles, adquiridos tanto de bárbaros como del Imperio Romano Bizantino, aunque siempre se mantiene de una manera autónoma, consolidando todos los elementos recibidos de fuentes externas.</a:t>
            </a:r>
            <a:r>
              <a:rPr lang="es-CO" sz="2400" dirty="0"/>
              <a:t>" </a:t>
            </a:r>
            <a:endParaRPr lang="es-CO" sz="2400" dirty="0" smtClean="0"/>
          </a:p>
          <a:p>
            <a:pPr algn="ctr"/>
            <a:r>
              <a:rPr lang="es-CO" sz="2400" dirty="0" smtClean="0"/>
              <a:t>El </a:t>
            </a:r>
            <a:r>
              <a:rPr lang="es-CO" sz="2400" dirty="0"/>
              <a:t>punto 1, encaja perfectamente con el papado.</a:t>
            </a:r>
          </a:p>
        </p:txBody>
      </p:sp>
    </p:spTree>
    <p:extLst>
      <p:ext uri="{BB962C8B-B14F-4D97-AF65-F5344CB8AC3E}">
        <p14:creationId xmlns:p14="http://schemas.microsoft.com/office/powerpoint/2010/main" val="28074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4213562464"/>
              </p:ext>
            </p:extLst>
          </p:nvPr>
        </p:nvGraphicFramePr>
        <p:xfrm>
          <a:off x="467544" y="332656"/>
          <a:ext cx="8229600" cy="2016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3630124810"/>
              </p:ext>
            </p:extLst>
          </p:nvPr>
        </p:nvGraphicFramePr>
        <p:xfrm>
          <a:off x="323528" y="3140968"/>
          <a:ext cx="5472608" cy="35394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07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6176" y="3140968"/>
            <a:ext cx="2682999" cy="3216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15015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2337</Words>
  <Application>Microsoft Office PowerPoint</Application>
  <PresentationFormat>Presentación en pantalla (4:3)</PresentationFormat>
  <Paragraphs>108</Paragraphs>
  <Slides>27</Slides>
  <Notes>0</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Tema de Office</vt:lpstr>
      <vt:lpstr>Presentación de PowerPoint</vt:lpstr>
      <vt:lpstr>Presentación de PowerPoint</vt:lpstr>
      <vt:lpstr>ONCE CARACTERÍSTICAS QUE IDENTIFICAN AL PAPADO COMO  LA BESTIA DE APOC.13</vt:lpstr>
      <vt:lpstr>Presentación de PowerPoint</vt:lpstr>
      <vt:lpstr>Presentación de PowerPoint</vt:lpstr>
      <vt:lpstr>Presentación de PowerPoint</vt:lpstr>
      <vt:lpstr>Presentación de PowerPoint</vt:lpstr>
      <vt:lpstr>Presentación de PowerPoint</vt:lpstr>
      <vt:lpstr>Presentación de PowerPoint</vt:lpstr>
      <vt:lpstr>Desde ahora usted debe decidir con quién quiere pasar la eternidad. </vt:lpstr>
      <vt:lpstr>Presentación de PowerPoint</vt:lpstr>
      <vt:lpstr>Presentación de PowerPoint</vt:lpstr>
      <vt:lpstr>1. Para saber cuál es la "marca," primero tenemos que identificar a la bestia. </vt:lpstr>
      <vt:lpstr>Presentación de PowerPoint</vt:lpstr>
      <vt:lpstr>Presentación de PowerPoint</vt:lpstr>
      <vt:lpstr>Para poder entender la bestia de Apoc.13,  es necesario estudiar Daniel 2 y 7.</vt:lpstr>
      <vt:lpstr>Imperio Romano se dividió en diez partes en el 476.  simbolizado por los diez cuernos </vt:lpstr>
      <vt:lpstr>Presentación de PowerPoint</vt:lpstr>
      <vt:lpstr>Derribó tres cuernos: (1) Herulos 493; (2) Vandalos 534; (3) Ostrogodos 538.  A partir de esa fecha se cuentan los 1260 días = 1798. </vt:lpstr>
      <vt:lpstr>Presentación de PowerPoint</vt:lpstr>
      <vt:lpstr>Presentación de PowerPoint</vt:lpstr>
      <vt:lpstr> Consideremos ahora, uno por uno, los 11 puntos que describen a la bestia. </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cp:revision>
  <dcterms:created xsi:type="dcterms:W3CDTF">2014-07-05T12:06:57Z</dcterms:created>
  <dcterms:modified xsi:type="dcterms:W3CDTF">2014-07-05T12:08:17Z</dcterms:modified>
</cp:coreProperties>
</file>