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138D0A-0CCE-4CDE-B86C-CD8E9568158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C70D24B-A115-4ED5-AFCE-8C4E6F150B81}">
      <dgm:prSet/>
      <dgm:spPr>
        <a:solidFill>
          <a:srgbClr val="002060"/>
        </a:solidFill>
      </dgm:spPr>
      <dgm:t>
        <a:bodyPr/>
        <a:lstStyle/>
        <a:p>
          <a:pPr algn="ctr" rtl="0"/>
          <a:r>
            <a:rPr lang="es-CO" b="1" dirty="0" smtClean="0">
              <a:latin typeface="BatangChe" pitchFamily="49" charset="-127"/>
              <a:ea typeface="BatangChe" pitchFamily="49" charset="-127"/>
            </a:rPr>
            <a:t>ONCE CARACTERÍSTICAS QUE IDENTIFICAN AL PAPADO COMO LA BESTIA DE APOC.13. </a:t>
          </a:r>
          <a:r>
            <a:rPr lang="es-CO" b="1" u="sng" dirty="0" smtClean="0">
              <a:solidFill>
                <a:srgbClr val="FFC000"/>
              </a:solidFill>
              <a:latin typeface="BatangChe" pitchFamily="49" charset="-127"/>
              <a:ea typeface="BatangChe" pitchFamily="49" charset="-127"/>
            </a:rPr>
            <a:t>N°2</a:t>
          </a:r>
          <a:endParaRPr lang="es-CO" b="1" u="sng" dirty="0">
            <a:solidFill>
              <a:srgbClr val="FFC000"/>
            </a:solidFill>
            <a:latin typeface="BatangChe" pitchFamily="49" charset="-127"/>
            <a:ea typeface="BatangChe" pitchFamily="49" charset="-127"/>
          </a:endParaRPr>
        </a:p>
      </dgm:t>
    </dgm:pt>
    <dgm:pt modelId="{61113AE4-F370-4CBB-A9EF-E77B7AF42EF5}" type="parTrans" cxnId="{44D4A7EF-5102-49E9-960B-E58123CA4E72}">
      <dgm:prSet/>
      <dgm:spPr/>
      <dgm:t>
        <a:bodyPr/>
        <a:lstStyle/>
        <a:p>
          <a:endParaRPr lang="es-CO"/>
        </a:p>
      </dgm:t>
    </dgm:pt>
    <dgm:pt modelId="{3C2BC2D2-9915-4C48-92F9-5220C04E9574}" type="sibTrans" cxnId="{44D4A7EF-5102-49E9-960B-E58123CA4E72}">
      <dgm:prSet/>
      <dgm:spPr/>
      <dgm:t>
        <a:bodyPr/>
        <a:lstStyle/>
        <a:p>
          <a:endParaRPr lang="es-CO"/>
        </a:p>
      </dgm:t>
    </dgm:pt>
    <dgm:pt modelId="{67EE6A5B-BD9C-4B40-A06D-229978A96A3E}" type="pres">
      <dgm:prSet presAssocID="{A2138D0A-0CCE-4CDE-B86C-CD8E9568158F}" presName="linear" presStyleCnt="0">
        <dgm:presLayoutVars>
          <dgm:animLvl val="lvl"/>
          <dgm:resizeHandles val="exact"/>
        </dgm:presLayoutVars>
      </dgm:prSet>
      <dgm:spPr/>
      <dgm:t>
        <a:bodyPr/>
        <a:lstStyle/>
        <a:p>
          <a:endParaRPr lang="es-CO"/>
        </a:p>
      </dgm:t>
    </dgm:pt>
    <dgm:pt modelId="{886369C7-9CAF-4459-A7F2-B89368CE9F0E}" type="pres">
      <dgm:prSet presAssocID="{1C70D24B-A115-4ED5-AFCE-8C4E6F150B81}" presName="parentText" presStyleLbl="node1" presStyleIdx="0" presStyleCnt="1" custScaleY="33293" custLinFactNeighborX="-2808" custLinFactNeighborY="-43456">
        <dgm:presLayoutVars>
          <dgm:chMax val="0"/>
          <dgm:bulletEnabled val="1"/>
        </dgm:presLayoutVars>
      </dgm:prSet>
      <dgm:spPr/>
      <dgm:t>
        <a:bodyPr/>
        <a:lstStyle/>
        <a:p>
          <a:endParaRPr lang="es-CO"/>
        </a:p>
      </dgm:t>
    </dgm:pt>
  </dgm:ptLst>
  <dgm:cxnLst>
    <dgm:cxn modelId="{73996D6F-D1A5-4688-8CE0-5D1EA7216C1C}" type="presOf" srcId="{A2138D0A-0CCE-4CDE-B86C-CD8E9568158F}" destId="{67EE6A5B-BD9C-4B40-A06D-229978A96A3E}" srcOrd="0" destOrd="0" presId="urn:microsoft.com/office/officeart/2005/8/layout/vList2"/>
    <dgm:cxn modelId="{EB65F577-AAF0-45DC-AB91-3BE63F3368E2}" type="presOf" srcId="{1C70D24B-A115-4ED5-AFCE-8C4E6F150B81}" destId="{886369C7-9CAF-4459-A7F2-B89368CE9F0E}" srcOrd="0" destOrd="0" presId="urn:microsoft.com/office/officeart/2005/8/layout/vList2"/>
    <dgm:cxn modelId="{44D4A7EF-5102-49E9-960B-E58123CA4E72}" srcId="{A2138D0A-0CCE-4CDE-B86C-CD8E9568158F}" destId="{1C70D24B-A115-4ED5-AFCE-8C4E6F150B81}" srcOrd="0" destOrd="0" parTransId="{61113AE4-F370-4CBB-A9EF-E77B7AF42EF5}" sibTransId="{3C2BC2D2-9915-4C48-92F9-5220C04E9574}"/>
    <dgm:cxn modelId="{FE60A539-32C2-4FD2-8CC3-78D942C2CF64}" type="presParOf" srcId="{67EE6A5B-BD9C-4B40-A06D-229978A96A3E}" destId="{886369C7-9CAF-4459-A7F2-B89368CE9F0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16C04C-D981-4EAB-8B86-4A2D9865D052}"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CO"/>
        </a:p>
      </dgm:t>
    </dgm:pt>
    <dgm:pt modelId="{8641B9D7-BAC7-4DBB-92A5-4D758098684D}">
      <dgm:prSet/>
      <dgm:spPr>
        <a:solidFill>
          <a:srgbClr val="FFC000"/>
        </a:solidFill>
      </dgm:spPr>
      <dgm:t>
        <a:bodyPr/>
        <a:lstStyle/>
        <a:p>
          <a:pPr rtl="0"/>
          <a:r>
            <a:rPr lang="es-CO" dirty="0" smtClean="0">
              <a:solidFill>
                <a:srgbClr val="002060"/>
              </a:solidFill>
            </a:rPr>
            <a:t>DIOS CUIDA A SU IGLESIA. “Durante los siglos tinieblas espirituales, la iglesia de Dios ha sido como una ciudad asentada en un monte. De siglo en siglo, a través de las generaciones sucesivas, las doctrinas puras del cielo se han desarrollado dentro de ella. Por débil e imperfecta que parezca, la iglesia es el objeto al cual Dios dedica en un sentido especial su suprema consideración. Es el escenario de su gracia, en el cual se deleita en revelar su poder para transformar los corazones” (HAp 11). </a:t>
          </a:r>
          <a:endParaRPr lang="es-CO" dirty="0">
            <a:solidFill>
              <a:srgbClr val="002060"/>
            </a:solidFill>
          </a:endParaRPr>
        </a:p>
      </dgm:t>
    </dgm:pt>
    <dgm:pt modelId="{7ADD6C96-E92D-45B5-AE32-CBBC3EB1F0B1}" type="parTrans" cxnId="{A7307D0D-81D5-412F-AEC2-F38D11E0774F}">
      <dgm:prSet/>
      <dgm:spPr/>
      <dgm:t>
        <a:bodyPr/>
        <a:lstStyle/>
        <a:p>
          <a:endParaRPr lang="es-CO"/>
        </a:p>
      </dgm:t>
    </dgm:pt>
    <dgm:pt modelId="{7A61B567-137A-4FF5-9ACC-7B433D7912B7}" type="sibTrans" cxnId="{A7307D0D-81D5-412F-AEC2-F38D11E0774F}">
      <dgm:prSet/>
      <dgm:spPr/>
      <dgm:t>
        <a:bodyPr/>
        <a:lstStyle/>
        <a:p>
          <a:endParaRPr lang="es-CO"/>
        </a:p>
      </dgm:t>
    </dgm:pt>
    <dgm:pt modelId="{251561E0-0DC6-4AC1-8674-5E25C688D850}" type="pres">
      <dgm:prSet presAssocID="{B416C04C-D981-4EAB-8B86-4A2D9865D052}" presName="CompostProcess" presStyleCnt="0">
        <dgm:presLayoutVars>
          <dgm:dir/>
          <dgm:resizeHandles val="exact"/>
        </dgm:presLayoutVars>
      </dgm:prSet>
      <dgm:spPr/>
      <dgm:t>
        <a:bodyPr/>
        <a:lstStyle/>
        <a:p>
          <a:endParaRPr lang="es-CO"/>
        </a:p>
      </dgm:t>
    </dgm:pt>
    <dgm:pt modelId="{9BE9F4CE-391E-411F-8E12-04B639FF8699}" type="pres">
      <dgm:prSet presAssocID="{B416C04C-D981-4EAB-8B86-4A2D9865D052}" presName="arrow" presStyleLbl="bgShp" presStyleIdx="0" presStyleCnt="1"/>
      <dgm:spPr/>
    </dgm:pt>
    <dgm:pt modelId="{0786775B-AFF6-4A0A-B74C-E537E5C184B4}" type="pres">
      <dgm:prSet presAssocID="{B416C04C-D981-4EAB-8B86-4A2D9865D052}" presName="linearProcess" presStyleCnt="0"/>
      <dgm:spPr/>
    </dgm:pt>
    <dgm:pt modelId="{C00CC433-426F-4584-8A55-0F93B268A789}" type="pres">
      <dgm:prSet presAssocID="{8641B9D7-BAC7-4DBB-92A5-4D758098684D}" presName="textNode" presStyleLbl="node1" presStyleIdx="0" presStyleCnt="1" custScaleY="250000">
        <dgm:presLayoutVars>
          <dgm:bulletEnabled val="1"/>
        </dgm:presLayoutVars>
      </dgm:prSet>
      <dgm:spPr/>
      <dgm:t>
        <a:bodyPr/>
        <a:lstStyle/>
        <a:p>
          <a:endParaRPr lang="es-CO"/>
        </a:p>
      </dgm:t>
    </dgm:pt>
  </dgm:ptLst>
  <dgm:cxnLst>
    <dgm:cxn modelId="{57D91887-680A-4A18-A5A6-AE2A89B73B89}" type="presOf" srcId="{B416C04C-D981-4EAB-8B86-4A2D9865D052}" destId="{251561E0-0DC6-4AC1-8674-5E25C688D850}" srcOrd="0" destOrd="0" presId="urn:microsoft.com/office/officeart/2005/8/layout/hProcess9"/>
    <dgm:cxn modelId="{C13774DA-366F-4BA6-ACDC-2D1B432C8525}" type="presOf" srcId="{8641B9D7-BAC7-4DBB-92A5-4D758098684D}" destId="{C00CC433-426F-4584-8A55-0F93B268A789}" srcOrd="0" destOrd="0" presId="urn:microsoft.com/office/officeart/2005/8/layout/hProcess9"/>
    <dgm:cxn modelId="{A7307D0D-81D5-412F-AEC2-F38D11E0774F}" srcId="{B416C04C-D981-4EAB-8B86-4A2D9865D052}" destId="{8641B9D7-BAC7-4DBB-92A5-4D758098684D}" srcOrd="0" destOrd="0" parTransId="{7ADD6C96-E92D-45B5-AE32-CBBC3EB1F0B1}" sibTransId="{7A61B567-137A-4FF5-9ACC-7B433D7912B7}"/>
    <dgm:cxn modelId="{3DCAE71C-B4B6-460B-B3AF-6C65B6ED89A5}" type="presParOf" srcId="{251561E0-0DC6-4AC1-8674-5E25C688D850}" destId="{9BE9F4CE-391E-411F-8E12-04B639FF8699}" srcOrd="0" destOrd="0" presId="urn:microsoft.com/office/officeart/2005/8/layout/hProcess9"/>
    <dgm:cxn modelId="{26463460-56EF-410A-AF80-A4C06F8E1D4A}" type="presParOf" srcId="{251561E0-0DC6-4AC1-8674-5E25C688D850}" destId="{0786775B-AFF6-4A0A-B74C-E537E5C184B4}" srcOrd="1" destOrd="0" presId="urn:microsoft.com/office/officeart/2005/8/layout/hProcess9"/>
    <dgm:cxn modelId="{F196B6AC-8651-4655-9B03-41740563F455}" type="presParOf" srcId="{0786775B-AFF6-4A0A-B74C-E537E5C184B4}" destId="{C00CC433-426F-4584-8A55-0F93B268A789}"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0D51FA-7FDE-4DAB-9A8D-968B49D6D6E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37180116-09AE-486A-B7F4-831DAC54648E}">
      <dgm:prSet/>
      <dgm:spPr>
        <a:solidFill>
          <a:schemeClr val="accent2"/>
        </a:solidFill>
      </dgm:spPr>
      <dgm:t>
        <a:bodyPr/>
        <a:lstStyle/>
        <a:p>
          <a:pPr rtl="0"/>
          <a:r>
            <a:rPr lang="es-CO" dirty="0" smtClean="0"/>
            <a:t>La bula antes mencionada ‘Ad exstirpanda’ permaneció de allí en adelante como documento fundamental de la Inquisición, renovada o puesta nuevamente en vigencia por varios papas, </a:t>
          </a:r>
          <a:r>
            <a:rPr lang="es-CO" b="1" u="sng" dirty="0" smtClean="0"/>
            <a:t>Alejandro IV </a:t>
          </a:r>
          <a:r>
            <a:rPr lang="es-CO" dirty="0" smtClean="0"/>
            <a:t>(1254-61), </a:t>
          </a:r>
          <a:r>
            <a:rPr lang="es-CO" b="1" u="sng" dirty="0" smtClean="0"/>
            <a:t>Clemente IV </a:t>
          </a:r>
          <a:r>
            <a:rPr lang="es-CO" dirty="0" smtClean="0"/>
            <a:t>(1265-68), </a:t>
          </a:r>
          <a:r>
            <a:rPr lang="es-CO" b="1" u="sng" dirty="0" smtClean="0"/>
            <a:t>Nicolás IV </a:t>
          </a:r>
          <a:r>
            <a:rPr lang="es-CO" dirty="0" smtClean="0"/>
            <a:t>(1288-92), </a:t>
          </a:r>
          <a:r>
            <a:rPr lang="es-CO" b="1" u="sng" dirty="0" smtClean="0"/>
            <a:t>Bonifacio VIll</a:t>
          </a:r>
          <a:r>
            <a:rPr lang="es-CO" dirty="0" smtClean="0"/>
            <a:t> (1-1303) y otros. </a:t>
          </a:r>
          <a:endParaRPr lang="es-CO" dirty="0"/>
        </a:p>
      </dgm:t>
    </dgm:pt>
    <dgm:pt modelId="{BACD6AB8-0882-430A-BC9F-80F3BA5B5985}" type="parTrans" cxnId="{4BC43026-D7F4-4FB1-98B6-BB89D033EAFA}">
      <dgm:prSet/>
      <dgm:spPr/>
      <dgm:t>
        <a:bodyPr/>
        <a:lstStyle/>
        <a:p>
          <a:endParaRPr lang="es-CO"/>
        </a:p>
      </dgm:t>
    </dgm:pt>
    <dgm:pt modelId="{8806D27B-146C-450D-AB20-E0FA1D58184A}" type="sibTrans" cxnId="{4BC43026-D7F4-4FB1-98B6-BB89D033EAFA}">
      <dgm:prSet/>
      <dgm:spPr/>
      <dgm:t>
        <a:bodyPr/>
        <a:lstStyle/>
        <a:p>
          <a:endParaRPr lang="es-CO"/>
        </a:p>
      </dgm:t>
    </dgm:pt>
    <dgm:pt modelId="{946F69DA-D6FB-48ED-8AFC-2032D1CD3D99}" type="pres">
      <dgm:prSet presAssocID="{380D51FA-7FDE-4DAB-9A8D-968B49D6D6E3}" presName="linear" presStyleCnt="0">
        <dgm:presLayoutVars>
          <dgm:animLvl val="lvl"/>
          <dgm:resizeHandles val="exact"/>
        </dgm:presLayoutVars>
      </dgm:prSet>
      <dgm:spPr/>
      <dgm:t>
        <a:bodyPr/>
        <a:lstStyle/>
        <a:p>
          <a:endParaRPr lang="es-CO"/>
        </a:p>
      </dgm:t>
    </dgm:pt>
    <dgm:pt modelId="{00AA8DF7-9225-44FC-BC82-3F0161085C44}" type="pres">
      <dgm:prSet presAssocID="{37180116-09AE-486A-B7F4-831DAC54648E}" presName="parentText" presStyleLbl="node1" presStyleIdx="0" presStyleCnt="1">
        <dgm:presLayoutVars>
          <dgm:chMax val="0"/>
          <dgm:bulletEnabled val="1"/>
        </dgm:presLayoutVars>
      </dgm:prSet>
      <dgm:spPr/>
      <dgm:t>
        <a:bodyPr/>
        <a:lstStyle/>
        <a:p>
          <a:endParaRPr lang="es-CO"/>
        </a:p>
      </dgm:t>
    </dgm:pt>
  </dgm:ptLst>
  <dgm:cxnLst>
    <dgm:cxn modelId="{3D30D63C-D780-4B1B-A1D4-AAD84A609692}" type="presOf" srcId="{37180116-09AE-486A-B7F4-831DAC54648E}" destId="{00AA8DF7-9225-44FC-BC82-3F0161085C44}" srcOrd="0" destOrd="0" presId="urn:microsoft.com/office/officeart/2005/8/layout/vList2"/>
    <dgm:cxn modelId="{4BC43026-D7F4-4FB1-98B6-BB89D033EAFA}" srcId="{380D51FA-7FDE-4DAB-9A8D-968B49D6D6E3}" destId="{37180116-09AE-486A-B7F4-831DAC54648E}" srcOrd="0" destOrd="0" parTransId="{BACD6AB8-0882-430A-BC9F-80F3BA5B5985}" sibTransId="{8806D27B-146C-450D-AB20-E0FA1D58184A}"/>
    <dgm:cxn modelId="{E9B17F88-8A6F-4242-996B-FCA12574C8B9}" type="presOf" srcId="{380D51FA-7FDE-4DAB-9A8D-968B49D6D6E3}" destId="{946F69DA-D6FB-48ED-8AFC-2032D1CD3D99}" srcOrd="0" destOrd="0" presId="urn:microsoft.com/office/officeart/2005/8/layout/vList2"/>
    <dgm:cxn modelId="{66EF169E-05BD-4862-A83F-9FF8A3C5CB63}" type="presParOf" srcId="{946F69DA-D6FB-48ED-8AFC-2032D1CD3D99}" destId="{00AA8DF7-9225-44FC-BC82-3F0161085C4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DAC201-9339-41B1-84A4-00661CCD53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6F516E3-81BD-4D75-B6B5-0317B54068B7}">
      <dgm:prSet/>
      <dgm:spPr>
        <a:solidFill>
          <a:srgbClr val="002060"/>
        </a:solidFill>
      </dgm:spPr>
      <dgm:t>
        <a:bodyPr/>
        <a:lstStyle/>
        <a:p>
          <a:pPr rtl="0"/>
          <a:r>
            <a:rPr lang="es-CO" dirty="0" smtClean="0"/>
            <a:t>Por lo tanto, las autoridades civiles estaban obligadas por los papas, so pena de excomunión, a ejecutar las sentencias legales que condenaban a los herejes impenitentes a la hoguera” </a:t>
          </a:r>
          <a:r>
            <a:rPr lang="es-CO" u="sng" dirty="0" smtClean="0"/>
            <a:t>(Joseph Blötzer, art. “Inquisición”, t. VIII, p. 34). </a:t>
          </a:r>
          <a:endParaRPr lang="es-CO" u="sng" dirty="0"/>
        </a:p>
      </dgm:t>
    </dgm:pt>
    <dgm:pt modelId="{2836B0C5-5E2F-4D04-955F-400CD00CB971}" type="parTrans" cxnId="{111A4E16-EEED-4ECA-9004-E77B6950C639}">
      <dgm:prSet/>
      <dgm:spPr/>
      <dgm:t>
        <a:bodyPr/>
        <a:lstStyle/>
        <a:p>
          <a:endParaRPr lang="es-CO"/>
        </a:p>
      </dgm:t>
    </dgm:pt>
    <dgm:pt modelId="{5E97CB03-496B-461C-8C92-BB4DC35FA637}" type="sibTrans" cxnId="{111A4E16-EEED-4ECA-9004-E77B6950C639}">
      <dgm:prSet/>
      <dgm:spPr/>
      <dgm:t>
        <a:bodyPr/>
        <a:lstStyle/>
        <a:p>
          <a:endParaRPr lang="es-CO"/>
        </a:p>
      </dgm:t>
    </dgm:pt>
    <dgm:pt modelId="{CE8470A8-0C60-4FD6-B414-AC975BA317D8}" type="pres">
      <dgm:prSet presAssocID="{89DAC201-9339-41B1-84A4-00661CCD5375}" presName="linear" presStyleCnt="0">
        <dgm:presLayoutVars>
          <dgm:animLvl val="lvl"/>
          <dgm:resizeHandles val="exact"/>
        </dgm:presLayoutVars>
      </dgm:prSet>
      <dgm:spPr/>
      <dgm:t>
        <a:bodyPr/>
        <a:lstStyle/>
        <a:p>
          <a:endParaRPr lang="es-CO"/>
        </a:p>
      </dgm:t>
    </dgm:pt>
    <dgm:pt modelId="{FF0A4AC2-AA53-4833-81B6-67C70E2D07CD}" type="pres">
      <dgm:prSet presAssocID="{26F516E3-81BD-4D75-B6B5-0317B54068B7}" presName="parentText" presStyleLbl="node1" presStyleIdx="0" presStyleCnt="1">
        <dgm:presLayoutVars>
          <dgm:chMax val="0"/>
          <dgm:bulletEnabled val="1"/>
        </dgm:presLayoutVars>
      </dgm:prSet>
      <dgm:spPr/>
      <dgm:t>
        <a:bodyPr/>
        <a:lstStyle/>
        <a:p>
          <a:endParaRPr lang="es-CO"/>
        </a:p>
      </dgm:t>
    </dgm:pt>
  </dgm:ptLst>
  <dgm:cxnLst>
    <dgm:cxn modelId="{808D97F2-611B-4D32-BEE2-ED29A5FD4595}" type="presOf" srcId="{26F516E3-81BD-4D75-B6B5-0317B54068B7}" destId="{FF0A4AC2-AA53-4833-81B6-67C70E2D07CD}" srcOrd="0" destOrd="0" presId="urn:microsoft.com/office/officeart/2005/8/layout/vList2"/>
    <dgm:cxn modelId="{C2883F53-6043-43F3-9431-A8D47202BD41}" type="presOf" srcId="{89DAC201-9339-41B1-84A4-00661CCD5375}" destId="{CE8470A8-0C60-4FD6-B414-AC975BA317D8}" srcOrd="0" destOrd="0" presId="urn:microsoft.com/office/officeart/2005/8/layout/vList2"/>
    <dgm:cxn modelId="{111A4E16-EEED-4ECA-9004-E77B6950C639}" srcId="{89DAC201-9339-41B1-84A4-00661CCD5375}" destId="{26F516E3-81BD-4D75-B6B5-0317B54068B7}" srcOrd="0" destOrd="0" parTransId="{2836B0C5-5E2F-4D04-955F-400CD00CB971}" sibTransId="{5E97CB03-496B-461C-8C92-BB4DC35FA637}"/>
    <dgm:cxn modelId="{C108A30C-9591-4BB8-8834-3E130F68024F}" type="presParOf" srcId="{CE8470A8-0C60-4FD6-B414-AC975BA317D8}" destId="{FF0A4AC2-AA53-4833-81B6-67C70E2D07CD}"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386E48-7B31-495A-91A4-2DD158D625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8878E40-1BF6-4604-BCD3-751FA6E8B325}">
      <dgm:prSet/>
      <dgm:spPr>
        <a:solidFill>
          <a:srgbClr val="002060"/>
        </a:solidFill>
      </dgm:spPr>
      <dgm:t>
        <a:bodyPr/>
        <a:lstStyle/>
        <a:p>
          <a:pPr rtl="0"/>
          <a:r>
            <a:rPr lang="es-CO" dirty="0" smtClean="0"/>
            <a:t>Lo invito para que juntos continuemos estudiando este intervente tema que nos rebelará de acuerdo a la Palabra de Dios, la Biblia, cual es realmente el Anticristo. </a:t>
          </a:r>
          <a:endParaRPr lang="es-CO" dirty="0"/>
        </a:p>
      </dgm:t>
    </dgm:pt>
    <dgm:pt modelId="{9C79BDD4-46EB-4A53-8267-247733F034FA}" type="parTrans" cxnId="{B7ED89F2-36D4-4B99-B05C-611FEC55E053}">
      <dgm:prSet/>
      <dgm:spPr/>
      <dgm:t>
        <a:bodyPr/>
        <a:lstStyle/>
        <a:p>
          <a:endParaRPr lang="es-CO"/>
        </a:p>
      </dgm:t>
    </dgm:pt>
    <dgm:pt modelId="{8EEAF1EE-ECB9-4AE1-B3C6-0690B0EFA0B9}" type="sibTrans" cxnId="{B7ED89F2-36D4-4B99-B05C-611FEC55E053}">
      <dgm:prSet/>
      <dgm:spPr/>
      <dgm:t>
        <a:bodyPr/>
        <a:lstStyle/>
        <a:p>
          <a:endParaRPr lang="es-CO"/>
        </a:p>
      </dgm:t>
    </dgm:pt>
    <dgm:pt modelId="{D558D031-04C5-4414-B069-3983F448CD82}" type="pres">
      <dgm:prSet presAssocID="{69386E48-7B31-495A-91A4-2DD158D625CB}" presName="linear" presStyleCnt="0">
        <dgm:presLayoutVars>
          <dgm:animLvl val="lvl"/>
          <dgm:resizeHandles val="exact"/>
        </dgm:presLayoutVars>
      </dgm:prSet>
      <dgm:spPr/>
      <dgm:t>
        <a:bodyPr/>
        <a:lstStyle/>
        <a:p>
          <a:endParaRPr lang="es-CO"/>
        </a:p>
      </dgm:t>
    </dgm:pt>
    <dgm:pt modelId="{4EC5820A-E54B-42B6-BA60-BA0E3053B588}" type="pres">
      <dgm:prSet presAssocID="{28878E40-1BF6-4604-BCD3-751FA6E8B325}" presName="parentText" presStyleLbl="node1" presStyleIdx="0" presStyleCnt="1">
        <dgm:presLayoutVars>
          <dgm:chMax val="0"/>
          <dgm:bulletEnabled val="1"/>
        </dgm:presLayoutVars>
      </dgm:prSet>
      <dgm:spPr/>
      <dgm:t>
        <a:bodyPr/>
        <a:lstStyle/>
        <a:p>
          <a:endParaRPr lang="es-CO"/>
        </a:p>
      </dgm:t>
    </dgm:pt>
  </dgm:ptLst>
  <dgm:cxnLst>
    <dgm:cxn modelId="{8374DC5B-D959-4F4A-A123-47DC93718C1B}" type="presOf" srcId="{28878E40-1BF6-4604-BCD3-751FA6E8B325}" destId="{4EC5820A-E54B-42B6-BA60-BA0E3053B588}" srcOrd="0" destOrd="0" presId="urn:microsoft.com/office/officeart/2005/8/layout/vList2"/>
    <dgm:cxn modelId="{B7ED89F2-36D4-4B99-B05C-611FEC55E053}" srcId="{69386E48-7B31-495A-91A4-2DD158D625CB}" destId="{28878E40-1BF6-4604-BCD3-751FA6E8B325}" srcOrd="0" destOrd="0" parTransId="{9C79BDD4-46EB-4A53-8267-247733F034FA}" sibTransId="{8EEAF1EE-ECB9-4AE1-B3C6-0690B0EFA0B9}"/>
    <dgm:cxn modelId="{1AFC982B-B74B-4BA0-AFC9-65D9C6E79122}" type="presOf" srcId="{69386E48-7B31-495A-91A4-2DD158D625CB}" destId="{D558D031-04C5-4414-B069-3983F448CD82}" srcOrd="0" destOrd="0" presId="urn:microsoft.com/office/officeart/2005/8/layout/vList2"/>
    <dgm:cxn modelId="{EA79A171-8FDF-4CEC-9EA9-DCFD5ABC8D91}" type="presParOf" srcId="{D558D031-04C5-4414-B069-3983F448CD82}" destId="{4EC5820A-E54B-42B6-BA60-BA0E3053B58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D47053-BAED-4173-B9BE-699CF45286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9C8DC94-AAB7-4905-A5FA-4A98A6FBF75D}">
      <dgm:prSet/>
      <dgm:spPr>
        <a:solidFill>
          <a:srgbClr val="FF0000"/>
        </a:solidFill>
      </dgm:spPr>
      <dgm:t>
        <a:bodyPr/>
        <a:lstStyle/>
        <a:p>
          <a:pPr rtl="0"/>
          <a:r>
            <a:rPr lang="es-CO" b="1" dirty="0" smtClean="0"/>
            <a:t>Recuerda que nos falta por investigar dos de los once puntos que nos indicarán quien es realmente la Bestia. </a:t>
          </a:r>
          <a:endParaRPr lang="es-CO" dirty="0"/>
        </a:p>
      </dgm:t>
    </dgm:pt>
    <dgm:pt modelId="{C68888B0-EE5E-4710-81F6-74E05DCD4419}" type="parTrans" cxnId="{02687369-6246-451D-9CD4-620D1B1C6661}">
      <dgm:prSet/>
      <dgm:spPr/>
      <dgm:t>
        <a:bodyPr/>
        <a:lstStyle/>
        <a:p>
          <a:endParaRPr lang="es-CO"/>
        </a:p>
      </dgm:t>
    </dgm:pt>
    <dgm:pt modelId="{B2C7B304-A9BA-430A-9B4F-379842A65FBA}" type="sibTrans" cxnId="{02687369-6246-451D-9CD4-620D1B1C6661}">
      <dgm:prSet/>
      <dgm:spPr/>
      <dgm:t>
        <a:bodyPr/>
        <a:lstStyle/>
        <a:p>
          <a:endParaRPr lang="es-CO"/>
        </a:p>
      </dgm:t>
    </dgm:pt>
    <dgm:pt modelId="{0ADB8ECD-EF9E-4584-9220-F37660A9C8A0}">
      <dgm:prSet/>
      <dgm:spPr>
        <a:solidFill>
          <a:srgbClr val="FF0000"/>
        </a:solidFill>
      </dgm:spPr>
      <dgm:t>
        <a:bodyPr/>
        <a:lstStyle/>
        <a:p>
          <a:pPr rtl="0"/>
          <a:r>
            <a:rPr lang="es-CO" b="1" dirty="0" smtClean="0"/>
            <a:t>Que Dios le bendiga es mi deseo y oración. Amen </a:t>
          </a:r>
          <a:endParaRPr lang="es-CO" dirty="0"/>
        </a:p>
      </dgm:t>
    </dgm:pt>
    <dgm:pt modelId="{8C0C4AF5-0CF7-4CE3-A1C9-0C9B0E2FE696}" type="parTrans" cxnId="{6ADF698E-7FF7-44C6-A28C-CCDDEABF0FD6}">
      <dgm:prSet/>
      <dgm:spPr/>
      <dgm:t>
        <a:bodyPr/>
        <a:lstStyle/>
        <a:p>
          <a:endParaRPr lang="es-CO"/>
        </a:p>
      </dgm:t>
    </dgm:pt>
    <dgm:pt modelId="{016CFD84-9D27-4A0B-8301-284C4694C7F7}" type="sibTrans" cxnId="{6ADF698E-7FF7-44C6-A28C-CCDDEABF0FD6}">
      <dgm:prSet/>
      <dgm:spPr/>
      <dgm:t>
        <a:bodyPr/>
        <a:lstStyle/>
        <a:p>
          <a:endParaRPr lang="es-CO"/>
        </a:p>
      </dgm:t>
    </dgm:pt>
    <dgm:pt modelId="{FFB095E4-56C0-4F39-817E-93FB0BDEE03C}" type="pres">
      <dgm:prSet presAssocID="{83D47053-BAED-4173-B9BE-699CF4528663}" presName="linear" presStyleCnt="0">
        <dgm:presLayoutVars>
          <dgm:animLvl val="lvl"/>
          <dgm:resizeHandles val="exact"/>
        </dgm:presLayoutVars>
      </dgm:prSet>
      <dgm:spPr/>
      <dgm:t>
        <a:bodyPr/>
        <a:lstStyle/>
        <a:p>
          <a:endParaRPr lang="es-CO"/>
        </a:p>
      </dgm:t>
    </dgm:pt>
    <dgm:pt modelId="{82D5274E-021E-4CBF-9E2A-333CFA2816CC}" type="pres">
      <dgm:prSet presAssocID="{49C8DC94-AAB7-4905-A5FA-4A98A6FBF75D}" presName="parentText" presStyleLbl="node1" presStyleIdx="0" presStyleCnt="2">
        <dgm:presLayoutVars>
          <dgm:chMax val="0"/>
          <dgm:bulletEnabled val="1"/>
        </dgm:presLayoutVars>
      </dgm:prSet>
      <dgm:spPr/>
      <dgm:t>
        <a:bodyPr/>
        <a:lstStyle/>
        <a:p>
          <a:endParaRPr lang="es-CO"/>
        </a:p>
      </dgm:t>
    </dgm:pt>
    <dgm:pt modelId="{A0A97820-9256-4FD5-8ACD-274D99EC26D9}" type="pres">
      <dgm:prSet presAssocID="{B2C7B304-A9BA-430A-9B4F-379842A65FBA}" presName="spacer" presStyleCnt="0"/>
      <dgm:spPr/>
    </dgm:pt>
    <dgm:pt modelId="{9A2722BF-08FB-47C4-9446-668A08006449}" type="pres">
      <dgm:prSet presAssocID="{0ADB8ECD-EF9E-4584-9220-F37660A9C8A0}" presName="parentText" presStyleLbl="node1" presStyleIdx="1" presStyleCnt="2">
        <dgm:presLayoutVars>
          <dgm:chMax val="0"/>
          <dgm:bulletEnabled val="1"/>
        </dgm:presLayoutVars>
      </dgm:prSet>
      <dgm:spPr/>
      <dgm:t>
        <a:bodyPr/>
        <a:lstStyle/>
        <a:p>
          <a:endParaRPr lang="es-CO"/>
        </a:p>
      </dgm:t>
    </dgm:pt>
  </dgm:ptLst>
  <dgm:cxnLst>
    <dgm:cxn modelId="{6ADF698E-7FF7-44C6-A28C-CCDDEABF0FD6}" srcId="{83D47053-BAED-4173-B9BE-699CF4528663}" destId="{0ADB8ECD-EF9E-4584-9220-F37660A9C8A0}" srcOrd="1" destOrd="0" parTransId="{8C0C4AF5-0CF7-4CE3-A1C9-0C9B0E2FE696}" sibTransId="{016CFD84-9D27-4A0B-8301-284C4694C7F7}"/>
    <dgm:cxn modelId="{E7BDECAD-2F26-4CA1-913B-9168BC984ED9}" type="presOf" srcId="{49C8DC94-AAB7-4905-A5FA-4A98A6FBF75D}" destId="{82D5274E-021E-4CBF-9E2A-333CFA2816CC}" srcOrd="0" destOrd="0" presId="urn:microsoft.com/office/officeart/2005/8/layout/vList2"/>
    <dgm:cxn modelId="{034B34CB-D5A7-4533-BC44-366F23100C1D}" type="presOf" srcId="{0ADB8ECD-EF9E-4584-9220-F37660A9C8A0}" destId="{9A2722BF-08FB-47C4-9446-668A08006449}" srcOrd="0" destOrd="0" presId="urn:microsoft.com/office/officeart/2005/8/layout/vList2"/>
    <dgm:cxn modelId="{02687369-6246-451D-9CD4-620D1B1C6661}" srcId="{83D47053-BAED-4173-B9BE-699CF4528663}" destId="{49C8DC94-AAB7-4905-A5FA-4A98A6FBF75D}" srcOrd="0" destOrd="0" parTransId="{C68888B0-EE5E-4710-81F6-74E05DCD4419}" sibTransId="{B2C7B304-A9BA-430A-9B4F-379842A65FBA}"/>
    <dgm:cxn modelId="{9AEAD39D-B9C7-4654-B0C7-91207669CF8F}" type="presOf" srcId="{83D47053-BAED-4173-B9BE-699CF4528663}" destId="{FFB095E4-56C0-4F39-817E-93FB0BDEE03C}" srcOrd="0" destOrd="0" presId="urn:microsoft.com/office/officeart/2005/8/layout/vList2"/>
    <dgm:cxn modelId="{A4747FF9-93E6-4EE4-85C0-C923B220C929}" type="presParOf" srcId="{FFB095E4-56C0-4F39-817E-93FB0BDEE03C}" destId="{82D5274E-021E-4CBF-9E2A-333CFA2816CC}" srcOrd="0" destOrd="0" presId="urn:microsoft.com/office/officeart/2005/8/layout/vList2"/>
    <dgm:cxn modelId="{53BD2E7E-2D7D-4F5B-9365-8F0DEA025741}" type="presParOf" srcId="{FFB095E4-56C0-4F39-817E-93FB0BDEE03C}" destId="{A0A97820-9256-4FD5-8ACD-274D99EC26D9}" srcOrd="1" destOrd="0" presId="urn:microsoft.com/office/officeart/2005/8/layout/vList2"/>
    <dgm:cxn modelId="{65DFEF3B-632C-404D-80C8-FDEFD3DD96C0}" type="presParOf" srcId="{FFB095E4-56C0-4F39-817E-93FB0BDEE03C}" destId="{9A2722BF-08FB-47C4-9446-668A08006449}"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369C7-9CAF-4459-A7F2-B89368CE9F0E}">
      <dsp:nvSpPr>
        <dsp:cNvPr id="0" name=""/>
        <dsp:cNvSpPr/>
      </dsp:nvSpPr>
      <dsp:spPr>
        <a:xfrm>
          <a:off x="0" y="0"/>
          <a:ext cx="7772400" cy="229354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s-CO" sz="3900" b="1" kern="1200" dirty="0" smtClean="0">
              <a:latin typeface="BatangChe" pitchFamily="49" charset="-127"/>
              <a:ea typeface="BatangChe" pitchFamily="49" charset="-127"/>
            </a:rPr>
            <a:t>ONCE CARACTERÍSTICAS QUE IDENTIFICAN AL PAPADO COMO LA BESTIA DE APOC.13. </a:t>
          </a:r>
          <a:r>
            <a:rPr lang="es-CO" sz="3900" b="1" u="sng" kern="1200" dirty="0" smtClean="0">
              <a:solidFill>
                <a:srgbClr val="FFC000"/>
              </a:solidFill>
              <a:latin typeface="BatangChe" pitchFamily="49" charset="-127"/>
              <a:ea typeface="BatangChe" pitchFamily="49" charset="-127"/>
            </a:rPr>
            <a:t>N°2</a:t>
          </a:r>
          <a:endParaRPr lang="es-CO" sz="3900" b="1" u="sng" kern="1200" dirty="0">
            <a:solidFill>
              <a:srgbClr val="FFC000"/>
            </a:solidFill>
            <a:latin typeface="BatangChe" pitchFamily="49" charset="-127"/>
            <a:ea typeface="BatangChe" pitchFamily="49" charset="-127"/>
          </a:endParaRPr>
        </a:p>
      </dsp:txBody>
      <dsp:txXfrm>
        <a:off x="111961" y="111961"/>
        <a:ext cx="7548478" cy="2069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9F4CE-391E-411F-8E12-04B639FF8699}">
      <dsp:nvSpPr>
        <dsp:cNvPr id="0" name=""/>
        <dsp:cNvSpPr/>
      </dsp:nvSpPr>
      <dsp:spPr>
        <a:xfrm>
          <a:off x="617219" y="0"/>
          <a:ext cx="6995160" cy="327322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0CC433-426F-4584-8A55-0F93B268A789}">
      <dsp:nvSpPr>
        <dsp:cNvPr id="0" name=""/>
        <dsp:cNvSpPr/>
      </dsp:nvSpPr>
      <dsp:spPr>
        <a:xfrm>
          <a:off x="0" y="0"/>
          <a:ext cx="8229600" cy="3273227"/>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002060"/>
              </a:solidFill>
            </a:rPr>
            <a:t>DIOS CUIDA A SU IGLESIA. “Durante los siglos tinieblas espirituales, la iglesia de Dios ha sido como una ciudad asentada en un monte. De siglo en siglo, a través de las generaciones sucesivas, las doctrinas puras del cielo se han desarrollado dentro de ella. Por débil e imperfecta que parezca, la iglesia es el objeto al cual Dios dedica en un sentido especial su suprema consideración. Es el escenario de su gracia, en el cual se deleita en revelar su poder para transformar los corazones” (HAp 11). </a:t>
          </a:r>
          <a:endParaRPr lang="es-CO" sz="2300" kern="1200" dirty="0">
            <a:solidFill>
              <a:srgbClr val="002060"/>
            </a:solidFill>
          </a:endParaRPr>
        </a:p>
      </dsp:txBody>
      <dsp:txXfrm>
        <a:off x="159786" y="159786"/>
        <a:ext cx="7910028" cy="2953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AA8DF7-9225-44FC-BC82-3F0161085C44}">
      <dsp:nvSpPr>
        <dsp:cNvPr id="0" name=""/>
        <dsp:cNvSpPr/>
      </dsp:nvSpPr>
      <dsp:spPr>
        <a:xfrm>
          <a:off x="0" y="48808"/>
          <a:ext cx="5266928" cy="293436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kern="1200" dirty="0" smtClean="0"/>
            <a:t>La bula antes mencionada ‘Ad exstirpanda’ permaneció de allí en adelante como documento fundamental de la Inquisición, renovada o puesta nuevamente en vigencia por varios papas, </a:t>
          </a:r>
          <a:r>
            <a:rPr lang="es-CO" sz="2200" b="1" u="sng" kern="1200" dirty="0" smtClean="0"/>
            <a:t>Alejandro IV </a:t>
          </a:r>
          <a:r>
            <a:rPr lang="es-CO" sz="2200" kern="1200" dirty="0" smtClean="0"/>
            <a:t>(1254-61), </a:t>
          </a:r>
          <a:r>
            <a:rPr lang="es-CO" sz="2200" b="1" u="sng" kern="1200" dirty="0" smtClean="0"/>
            <a:t>Clemente IV </a:t>
          </a:r>
          <a:r>
            <a:rPr lang="es-CO" sz="2200" kern="1200" dirty="0" smtClean="0"/>
            <a:t>(1265-68), </a:t>
          </a:r>
          <a:r>
            <a:rPr lang="es-CO" sz="2200" b="1" u="sng" kern="1200" dirty="0" smtClean="0"/>
            <a:t>Nicolás IV </a:t>
          </a:r>
          <a:r>
            <a:rPr lang="es-CO" sz="2200" kern="1200" dirty="0" smtClean="0"/>
            <a:t>(1288-92), </a:t>
          </a:r>
          <a:r>
            <a:rPr lang="es-CO" sz="2200" b="1" u="sng" kern="1200" dirty="0" smtClean="0"/>
            <a:t>Bonifacio VIll</a:t>
          </a:r>
          <a:r>
            <a:rPr lang="es-CO" sz="2200" kern="1200" dirty="0" smtClean="0"/>
            <a:t> (1-1303) y otros. </a:t>
          </a:r>
          <a:endParaRPr lang="es-CO" sz="2200" kern="1200" dirty="0"/>
        </a:p>
      </dsp:txBody>
      <dsp:txXfrm>
        <a:off x="143244" y="192052"/>
        <a:ext cx="4980440" cy="26478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A4AC2-AA53-4833-81B6-67C70E2D07CD}">
      <dsp:nvSpPr>
        <dsp:cNvPr id="0" name=""/>
        <dsp:cNvSpPr/>
      </dsp:nvSpPr>
      <dsp:spPr>
        <a:xfrm>
          <a:off x="0" y="110328"/>
          <a:ext cx="4392488" cy="245700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Por lo tanto, las autoridades civiles estaban obligadas por los papas, so pena de excomunión, a ejecutar las sentencias legales que condenaban a los herejes impenitentes a la hoguera” </a:t>
          </a:r>
          <a:r>
            <a:rPr lang="es-CO" sz="2100" u="sng" kern="1200" dirty="0" smtClean="0"/>
            <a:t>(Joseph Blötzer, art. “Inquisición”, t. VIII, p. 34). </a:t>
          </a:r>
          <a:endParaRPr lang="es-CO" sz="2100" u="sng" kern="1200" dirty="0"/>
        </a:p>
      </dsp:txBody>
      <dsp:txXfrm>
        <a:off x="119941" y="230269"/>
        <a:ext cx="4152606" cy="22171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5820A-E54B-42B6-BA60-BA0E3053B588}">
      <dsp:nvSpPr>
        <dsp:cNvPr id="0" name=""/>
        <dsp:cNvSpPr/>
      </dsp:nvSpPr>
      <dsp:spPr>
        <a:xfrm>
          <a:off x="0" y="8931"/>
          <a:ext cx="8229600" cy="199836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kern="1200" dirty="0" smtClean="0"/>
            <a:t>Lo invito para que juntos continuemos estudiando este intervente tema que nos rebelará de acuerdo a la Palabra de Dios, la Biblia, cual es realmente el Anticristo. </a:t>
          </a:r>
          <a:endParaRPr lang="es-CO" sz="2800" kern="1200" dirty="0"/>
        </a:p>
      </dsp:txBody>
      <dsp:txXfrm>
        <a:off x="97552" y="106483"/>
        <a:ext cx="8034496" cy="18032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D5274E-021E-4CBF-9E2A-333CFA2816CC}">
      <dsp:nvSpPr>
        <dsp:cNvPr id="0" name=""/>
        <dsp:cNvSpPr/>
      </dsp:nvSpPr>
      <dsp:spPr>
        <a:xfrm>
          <a:off x="0" y="358964"/>
          <a:ext cx="5472608" cy="137475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s-CO" sz="2500" b="1" kern="1200" dirty="0" smtClean="0"/>
            <a:t>Recuerda que nos falta por investigar dos de los once puntos que nos indicarán quien es realmente la Bestia. </a:t>
          </a:r>
          <a:endParaRPr lang="es-CO" sz="2500" kern="1200" dirty="0"/>
        </a:p>
      </dsp:txBody>
      <dsp:txXfrm>
        <a:off x="67110" y="426074"/>
        <a:ext cx="5338388" cy="1240530"/>
      </dsp:txXfrm>
    </dsp:sp>
    <dsp:sp modelId="{9A2722BF-08FB-47C4-9446-668A08006449}">
      <dsp:nvSpPr>
        <dsp:cNvPr id="0" name=""/>
        <dsp:cNvSpPr/>
      </dsp:nvSpPr>
      <dsp:spPr>
        <a:xfrm>
          <a:off x="0" y="1805715"/>
          <a:ext cx="5472608" cy="137475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s-CO" sz="2500" b="1" kern="1200" dirty="0" smtClean="0"/>
            <a:t>Que Dios le bendiga es mi deseo y oración. Amen </a:t>
          </a:r>
          <a:endParaRPr lang="es-CO" sz="2500" kern="1200" dirty="0"/>
        </a:p>
      </dsp:txBody>
      <dsp:txXfrm>
        <a:off x="67110" y="1872825"/>
        <a:ext cx="5338388" cy="12405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323119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492575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2324977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2613234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321885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61415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4119569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748625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48691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3127909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824A517-A855-4037-873D-BF01D7C5C9EF}"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E79516A-31BF-4CBE-B11E-67F0E24BBD46}" type="slidenum">
              <a:rPr lang="es-CO" smtClean="0"/>
              <a:t>‹Nº›</a:t>
            </a:fld>
            <a:endParaRPr lang="es-CO"/>
          </a:p>
        </p:txBody>
      </p:sp>
    </p:spTree>
    <p:extLst>
      <p:ext uri="{BB962C8B-B14F-4D97-AF65-F5344CB8AC3E}">
        <p14:creationId xmlns:p14="http://schemas.microsoft.com/office/powerpoint/2010/main" val="4276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4A517-A855-4037-873D-BF01D7C5C9EF}" type="datetimeFigureOut">
              <a:rPr lang="es-CO" smtClean="0"/>
              <a:t>05/07/2014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9516A-31BF-4CBE-B11E-67F0E24BBD46}" type="slidenum">
              <a:rPr lang="es-CO" smtClean="0"/>
              <a:t>‹Nº›</a:t>
            </a:fld>
            <a:endParaRPr lang="es-CO"/>
          </a:p>
        </p:txBody>
      </p:sp>
    </p:spTree>
    <p:extLst>
      <p:ext uri="{BB962C8B-B14F-4D97-AF65-F5344CB8AC3E}">
        <p14:creationId xmlns:p14="http://schemas.microsoft.com/office/powerpoint/2010/main" val="1592544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9.png"/><Relationship Id="rId3" Type="http://schemas.openxmlformats.org/officeDocument/2006/relationships/diagramLayout" Target="../diagrams/layout3.xml"/><Relationship Id="rId7" Type="http://schemas.openxmlformats.org/officeDocument/2006/relationships/image" Target="../media/image18.png"/><Relationship Id="rId12" Type="http://schemas.microsoft.com/office/2007/relationships/diagramDrawing" Target="../diagrams/drawing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diagramColors" Target="../diagrams/colors4.xml"/><Relationship Id="rId5" Type="http://schemas.openxmlformats.org/officeDocument/2006/relationships/diagramColors" Target="../diagrams/colors3.xml"/><Relationship Id="rId10" Type="http://schemas.openxmlformats.org/officeDocument/2006/relationships/diagramQuickStyle" Target="../diagrams/quickStyle4.xml"/><Relationship Id="rId4" Type="http://schemas.openxmlformats.org/officeDocument/2006/relationships/diagramQuickStyle" Target="../diagrams/quickStyle3.xml"/><Relationship Id="rId9" Type="http://schemas.openxmlformats.org/officeDocument/2006/relationships/diagramLayout" Target="../diagrams/layout4.xml"/><Relationship Id="rId14"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2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937463563"/>
              </p:ext>
            </p:extLst>
          </p:nvPr>
        </p:nvGraphicFramePr>
        <p:xfrm>
          <a:off x="1028408" y="548681"/>
          <a:ext cx="7772400" cy="237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752" y="2951272"/>
            <a:ext cx="5040560"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519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267744" y="404665"/>
            <a:ext cx="6419056" cy="2448272"/>
          </a:xfrm>
        </p:spPr>
        <p:txBody>
          <a:bodyPr>
            <a:normAutofit lnSpcReduction="10000"/>
          </a:bodyPr>
          <a:lstStyle/>
          <a:p>
            <a:pPr marL="0" indent="0">
              <a:buNone/>
            </a:pPr>
            <a:r>
              <a:rPr lang="es-CO" b="1" dirty="0" smtClean="0"/>
              <a:t>           </a:t>
            </a:r>
            <a:r>
              <a:rPr lang="es-CO" b="1" u="sng" dirty="0" smtClean="0"/>
              <a:t>La </a:t>
            </a:r>
            <a:r>
              <a:rPr lang="es-CO" b="1" u="sng" dirty="0"/>
              <a:t>bestia recibirá su poder, </a:t>
            </a:r>
            <a:r>
              <a:rPr lang="es-CO" b="1" u="sng" dirty="0" smtClean="0"/>
              <a:t>su trono</a:t>
            </a:r>
            <a:r>
              <a:rPr lang="es-CO" b="1" u="sng" dirty="0"/>
              <a:t>, y </a:t>
            </a:r>
            <a:r>
              <a:rPr lang="es-CO" b="1" u="sng" dirty="0" smtClean="0"/>
              <a:t>gran autoridad </a:t>
            </a:r>
            <a:r>
              <a:rPr lang="es-CO" b="1" u="sng" dirty="0"/>
              <a:t>del dragón</a:t>
            </a:r>
            <a:r>
              <a:rPr lang="es-CO" b="1" dirty="0"/>
              <a:t> </a:t>
            </a:r>
            <a:r>
              <a:rPr lang="es-CO" dirty="0" smtClean="0">
                <a:solidFill>
                  <a:srgbClr val="FF0000"/>
                </a:solidFill>
              </a:rPr>
              <a:t>Apocalipsis 13:2.</a:t>
            </a:r>
            <a:endParaRPr lang="es-CO" dirty="0">
              <a:solidFill>
                <a:srgbClr val="FF0000"/>
              </a:solidFill>
            </a:endParaRPr>
          </a:p>
          <a:p>
            <a:pPr marL="0" indent="0">
              <a:buNone/>
            </a:pPr>
            <a:r>
              <a:rPr lang="es-CO" sz="2800" dirty="0" smtClean="0"/>
              <a:t>La pregunta es: ¿Quién dice la Biblia que es el dragón?</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3243173"/>
            <a:ext cx="2411760" cy="2061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7" y="260648"/>
            <a:ext cx="2142430"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3150399"/>
            <a:ext cx="6408712" cy="2246769"/>
          </a:xfrm>
          <a:prstGeom prst="rect">
            <a:avLst/>
          </a:prstGeom>
        </p:spPr>
        <p:txBody>
          <a:bodyPr wrap="square">
            <a:spAutoFit/>
          </a:bodyPr>
          <a:lstStyle/>
          <a:p>
            <a:pPr algn="ctr"/>
            <a:r>
              <a:rPr lang="es-CO" sz="2800" dirty="0"/>
              <a:t>Para identificar al dragón, </a:t>
            </a:r>
            <a:r>
              <a:rPr lang="es-CO" sz="2800" dirty="0" smtClean="0"/>
              <a:t>permitamos que la misma Biblia nos lo diga, y vayamos </a:t>
            </a:r>
            <a:r>
              <a:rPr lang="es-CO" sz="2800" dirty="0"/>
              <a:t>al libro de </a:t>
            </a:r>
            <a:r>
              <a:rPr lang="es-CO" sz="2800" dirty="0">
                <a:solidFill>
                  <a:srgbClr val="FF0000"/>
                </a:solidFill>
              </a:rPr>
              <a:t>Apocalipsis capítulo </a:t>
            </a:r>
            <a:r>
              <a:rPr lang="es-CO" sz="2800" dirty="0" smtClean="0">
                <a:solidFill>
                  <a:srgbClr val="FF0000"/>
                </a:solidFill>
              </a:rPr>
              <a:t>12:9: </a:t>
            </a:r>
            <a:r>
              <a:rPr lang="es-CO" sz="2800" dirty="0" smtClean="0"/>
              <a:t>«….</a:t>
            </a:r>
            <a:r>
              <a:rPr lang="es-CO" sz="2800" dirty="0" smtClean="0">
                <a:latin typeface="Agency FB" pitchFamily="34" charset="0"/>
              </a:rPr>
              <a:t>el </a:t>
            </a:r>
            <a:r>
              <a:rPr lang="es-CO" sz="2800" dirty="0">
                <a:latin typeface="Agency FB" pitchFamily="34" charset="0"/>
              </a:rPr>
              <a:t>gran dragón, la serpiente antigua, que se llama diablo y Satanás, el cual engaña al mundo </a:t>
            </a:r>
            <a:r>
              <a:rPr lang="es-CO" sz="2800" dirty="0" smtClean="0">
                <a:latin typeface="Agency FB" pitchFamily="34" charset="0"/>
              </a:rPr>
              <a:t>entero…</a:t>
            </a:r>
            <a:r>
              <a:rPr lang="es-CO" sz="2800" dirty="0" smtClean="0"/>
              <a:t>».</a:t>
            </a:r>
            <a:endParaRPr lang="es-CO" sz="2800" dirty="0"/>
          </a:p>
        </p:txBody>
      </p:sp>
      <p:sp>
        <p:nvSpPr>
          <p:cNvPr id="2" name="1 Elipse"/>
          <p:cNvSpPr/>
          <p:nvPr/>
        </p:nvSpPr>
        <p:spPr>
          <a:xfrm>
            <a:off x="2288532" y="116632"/>
            <a:ext cx="914400" cy="77907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3</a:t>
            </a:r>
            <a:endParaRPr lang="es-CO" b="1" dirty="0">
              <a:solidFill>
                <a:srgbClr val="002060"/>
              </a:solidFill>
            </a:endParaRPr>
          </a:p>
        </p:txBody>
      </p:sp>
    </p:spTree>
    <p:extLst>
      <p:ext uri="{BB962C8B-B14F-4D97-AF65-F5344CB8AC3E}">
        <p14:creationId xmlns:p14="http://schemas.microsoft.com/office/powerpoint/2010/main" val="3581813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84086" y="260648"/>
            <a:ext cx="5698976" cy="3168352"/>
          </a:xfrm>
        </p:spPr>
        <p:txBody>
          <a:bodyPr>
            <a:normAutofit fontScale="70000" lnSpcReduction="20000"/>
          </a:bodyPr>
          <a:lstStyle/>
          <a:p>
            <a:pPr marL="0" indent="0" algn="ctr">
              <a:buNone/>
            </a:pPr>
            <a:r>
              <a:rPr lang="es-CO" dirty="0" smtClean="0"/>
              <a:t>Aún más, para </a:t>
            </a:r>
            <a:r>
              <a:rPr lang="es-CO" dirty="0"/>
              <a:t>identificar al dragón, </a:t>
            </a:r>
            <a:r>
              <a:rPr lang="es-CO" dirty="0" smtClean="0"/>
              <a:t>y la forma tan sofisticada como trabaja para no ser descubierto. Leamos </a:t>
            </a:r>
            <a:r>
              <a:rPr lang="es-CO" dirty="0" smtClean="0">
                <a:solidFill>
                  <a:srgbClr val="FF0000"/>
                </a:solidFill>
              </a:rPr>
              <a:t>Apocalipsis </a:t>
            </a:r>
            <a:r>
              <a:rPr lang="es-CO" dirty="0">
                <a:solidFill>
                  <a:srgbClr val="FF0000"/>
                </a:solidFill>
              </a:rPr>
              <a:t>capítulo </a:t>
            </a:r>
            <a:r>
              <a:rPr lang="es-CO" dirty="0" smtClean="0">
                <a:solidFill>
                  <a:srgbClr val="FF0000"/>
                </a:solidFill>
              </a:rPr>
              <a:t>12:1-6</a:t>
            </a:r>
            <a:r>
              <a:rPr lang="es-CO" dirty="0" smtClean="0"/>
              <a:t>. En </a:t>
            </a:r>
            <a:r>
              <a:rPr lang="es-CO" dirty="0"/>
              <a:t>donde la iglesia de Dios del tiempo del fin es representada como una mujer </a:t>
            </a:r>
            <a:r>
              <a:rPr lang="es-CO" dirty="0" smtClean="0"/>
              <a:t>pura, por lo tanto, obediente a los mandamientos </a:t>
            </a:r>
            <a:r>
              <a:rPr lang="es-CO" dirty="0"/>
              <a:t>de Dios</a:t>
            </a:r>
            <a:r>
              <a:rPr lang="es-CO" dirty="0" smtClean="0"/>
              <a:t>:</a:t>
            </a:r>
          </a:p>
          <a:p>
            <a:pPr marL="0" indent="0" algn="ctr">
              <a:buNone/>
            </a:pPr>
            <a:r>
              <a:rPr lang="es-CO" dirty="0" smtClean="0"/>
              <a:t>«Apareció </a:t>
            </a:r>
            <a:r>
              <a:rPr lang="es-CO" dirty="0"/>
              <a:t>en el cielo una gran señal: una mujer vestida del sol, con la luna debajo de sus pies, y sobre su cabeza una corona de doce estrellas. </a:t>
            </a:r>
            <a:r>
              <a:rPr lang="es-CO" dirty="0" smtClean="0"/>
              <a:t>2 </a:t>
            </a:r>
            <a:r>
              <a:rPr lang="es-CO" dirty="0"/>
              <a:t>Y estando encinta, clamaba con dolores de parto, en la angustia del </a:t>
            </a:r>
            <a:r>
              <a:rPr lang="es-CO" dirty="0" smtClean="0"/>
              <a:t>alumbramiento». </a:t>
            </a:r>
            <a:endParaRPr lang="es-CO"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0"/>
            <a:ext cx="2843808"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251520" y="3645024"/>
            <a:ext cx="8712968" cy="2862322"/>
          </a:xfrm>
          <a:prstGeom prst="rect">
            <a:avLst/>
          </a:prstGeom>
        </p:spPr>
        <p:txBody>
          <a:bodyPr wrap="square">
            <a:spAutoFit/>
          </a:bodyPr>
          <a:lstStyle/>
          <a:p>
            <a:pPr algn="ctr"/>
            <a:r>
              <a:rPr lang="es-CO" sz="2000" b="1" dirty="0" smtClean="0">
                <a:solidFill>
                  <a:srgbClr val="FF0000"/>
                </a:solidFill>
              </a:rPr>
              <a:t>«3 </a:t>
            </a:r>
            <a:r>
              <a:rPr lang="es-CO" sz="2000" b="1" dirty="0">
                <a:solidFill>
                  <a:srgbClr val="FF0000"/>
                </a:solidFill>
              </a:rPr>
              <a:t>También apareció otra señal en el cielo: he aquí un gran dragón escarlata, que tenía siete cabezas y diez cuernos, y en sus cabezas siete diademas; </a:t>
            </a:r>
          </a:p>
          <a:p>
            <a:pPr algn="ctr"/>
            <a:r>
              <a:rPr lang="es-CO" sz="2000" b="1" dirty="0">
                <a:solidFill>
                  <a:srgbClr val="FF0000"/>
                </a:solidFill>
              </a:rPr>
              <a:t>4 y su cola arrastraba la tercera parte de las estrellas del cielo, y las arrojó sobre la tierra. Y el dragón se paró frente a la mujer que estaba para dar a luz, a fin de devorar a su hijo tan pronto como naciese. </a:t>
            </a:r>
          </a:p>
          <a:p>
            <a:pPr algn="ctr"/>
            <a:r>
              <a:rPr lang="es-CO" sz="2000" b="1" dirty="0">
                <a:solidFill>
                  <a:srgbClr val="FF0000"/>
                </a:solidFill>
              </a:rPr>
              <a:t>5 Y ella dio a luz un hijo varón, que regirá con vara de hierro a todas las naciones; y su hijo fue arrebatado para Dios y para su trono. </a:t>
            </a:r>
            <a:r>
              <a:rPr lang="es-CO" sz="2000" b="1" dirty="0" smtClean="0">
                <a:solidFill>
                  <a:srgbClr val="FF0000"/>
                </a:solidFill>
              </a:rPr>
              <a:t>6 </a:t>
            </a:r>
            <a:r>
              <a:rPr lang="es-CO" sz="2000" b="1" dirty="0">
                <a:solidFill>
                  <a:srgbClr val="FF0000"/>
                </a:solidFill>
              </a:rPr>
              <a:t>Y la mujer huyó al desierto, donde tiene lugar preparado por Dios, para que allí la sustenten por mil doscientos sesenta </a:t>
            </a:r>
            <a:r>
              <a:rPr lang="es-CO" sz="2000" b="1" dirty="0" smtClean="0">
                <a:solidFill>
                  <a:srgbClr val="FF0000"/>
                </a:solidFill>
              </a:rPr>
              <a:t>días». </a:t>
            </a:r>
            <a:endParaRPr lang="es-CO" sz="2000" b="1" dirty="0">
              <a:solidFill>
                <a:srgbClr val="FF0000"/>
              </a:solidFill>
            </a:endParaRPr>
          </a:p>
        </p:txBody>
      </p:sp>
    </p:spTree>
    <p:extLst>
      <p:ext uri="{BB962C8B-B14F-4D97-AF65-F5344CB8AC3E}">
        <p14:creationId xmlns:p14="http://schemas.microsoft.com/office/powerpoint/2010/main" val="4500317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0" dur="500"/>
                                        <p:tgtEl>
                                          <p:spTgt spid="6">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69085344"/>
              </p:ext>
            </p:extLst>
          </p:nvPr>
        </p:nvGraphicFramePr>
        <p:xfrm>
          <a:off x="457200" y="2852936"/>
          <a:ext cx="8229600" cy="327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1755018" y="260648"/>
            <a:ext cx="5706828" cy="1938992"/>
          </a:xfrm>
          <a:prstGeom prst="rect">
            <a:avLst/>
          </a:prstGeom>
        </p:spPr>
        <p:txBody>
          <a:bodyPr wrap="square">
            <a:spAutoFit/>
          </a:bodyPr>
          <a:lstStyle/>
          <a:p>
            <a:pPr algn="ctr"/>
            <a:r>
              <a:rPr lang="es-CO" sz="2400" dirty="0"/>
              <a:t>En profecía, una mujer pura representa el verdadero pueblo de Dios o Su </a:t>
            </a:r>
            <a:r>
              <a:rPr lang="es-CO" sz="2400" dirty="0" smtClean="0"/>
              <a:t>iglesia: </a:t>
            </a:r>
            <a:r>
              <a:rPr lang="es-CO" sz="2400" dirty="0"/>
              <a:t>“hermosa como la luna, esclarecida como el sol, e imponente como ejércitos en orden” </a:t>
            </a:r>
            <a:r>
              <a:rPr lang="es-CO" sz="2400" dirty="0">
                <a:solidFill>
                  <a:srgbClr val="FF0000"/>
                </a:solidFill>
              </a:rPr>
              <a:t>(Cantares 6:10).</a:t>
            </a:r>
          </a:p>
        </p:txBody>
      </p:sp>
    </p:spTree>
    <p:extLst>
      <p:ext uri="{BB962C8B-B14F-4D97-AF65-F5344CB8AC3E}">
        <p14:creationId xmlns:p14="http://schemas.microsoft.com/office/powerpoint/2010/main" val="33945805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8784976" cy="6480720"/>
          </a:xfrm>
          <a:solidFill>
            <a:schemeClr val="accent4">
              <a:lumMod val="20000"/>
              <a:lumOff val="80000"/>
            </a:schemeClr>
          </a:solidFill>
        </p:spPr>
        <p:txBody>
          <a:bodyPr>
            <a:normAutofit fontScale="77500" lnSpcReduction="20000"/>
          </a:bodyPr>
          <a:lstStyle/>
          <a:p>
            <a:pPr marL="0" indent="0" algn="ctr">
              <a:buNone/>
            </a:pPr>
            <a:r>
              <a:rPr lang="es-CO" dirty="0" smtClean="0"/>
              <a:t>Así como Apoc.12, presenta a la iglesia de Dios pura y santa obediente a los mandamientos de Dios, </a:t>
            </a:r>
            <a:r>
              <a:rPr lang="es-CO" dirty="0" smtClean="0">
                <a:solidFill>
                  <a:srgbClr val="FF0000"/>
                </a:solidFill>
              </a:rPr>
              <a:t>(lea Apoc.12:17)</a:t>
            </a:r>
            <a:r>
              <a:rPr lang="es-CO" dirty="0" smtClean="0"/>
              <a:t>, </a:t>
            </a:r>
            <a:r>
              <a:rPr lang="es-CO" dirty="0" smtClean="0">
                <a:solidFill>
                  <a:srgbClr val="FF0000"/>
                </a:solidFill>
              </a:rPr>
              <a:t>Apocalipsis 17:1-6</a:t>
            </a:r>
            <a:r>
              <a:rPr lang="es-CO" dirty="0" smtClean="0"/>
              <a:t>, presenta una mujer impura por lo tanto, desobediente a los mandamientos de Dios:</a:t>
            </a:r>
          </a:p>
          <a:p>
            <a:pPr marL="0" indent="0" algn="ctr">
              <a:buNone/>
            </a:pPr>
            <a:r>
              <a:rPr lang="es-CO" dirty="0" smtClean="0">
                <a:solidFill>
                  <a:srgbClr val="0070C0"/>
                </a:solidFill>
              </a:rPr>
              <a:t>«Vino </a:t>
            </a:r>
            <a:r>
              <a:rPr lang="es-CO" dirty="0">
                <a:solidFill>
                  <a:srgbClr val="0070C0"/>
                </a:solidFill>
              </a:rPr>
              <a:t>entonces uno de los siete ángeles que tenían las siete copas, y </a:t>
            </a:r>
            <a:r>
              <a:rPr lang="es-CO" dirty="0" smtClean="0">
                <a:solidFill>
                  <a:srgbClr val="0070C0"/>
                </a:solidFill>
              </a:rPr>
              <a:t>habló» </a:t>
            </a:r>
            <a:r>
              <a:rPr lang="es-CO" dirty="0">
                <a:solidFill>
                  <a:srgbClr val="0070C0"/>
                </a:solidFill>
              </a:rPr>
              <a:t>conmigo diciéndome: Ven acá, y te mostraré la sentencia contra la gran ramera, la que está sentada sobre muchas aguas; </a:t>
            </a:r>
          </a:p>
          <a:p>
            <a:pPr marL="0" indent="0" algn="ctr">
              <a:buNone/>
            </a:pPr>
            <a:r>
              <a:rPr lang="es-CO" dirty="0">
                <a:solidFill>
                  <a:srgbClr val="0070C0"/>
                </a:solidFill>
              </a:rPr>
              <a:t>2 con la cual han fornicado los reyes de la tierra, y los moradores de la tierra se han embriagado con el vino de su </a:t>
            </a:r>
            <a:r>
              <a:rPr lang="es-CO" dirty="0" smtClean="0">
                <a:solidFill>
                  <a:srgbClr val="0070C0"/>
                </a:solidFill>
              </a:rPr>
              <a:t>fornicación</a:t>
            </a:r>
            <a:endParaRPr lang="es-CO" dirty="0">
              <a:solidFill>
                <a:srgbClr val="0070C0"/>
              </a:solidFill>
            </a:endParaRPr>
          </a:p>
          <a:p>
            <a:pPr marL="0" indent="0" algn="ctr">
              <a:buNone/>
            </a:pPr>
            <a:r>
              <a:rPr lang="es-CO" dirty="0">
                <a:solidFill>
                  <a:srgbClr val="0070C0"/>
                </a:solidFill>
              </a:rPr>
              <a:t>3 Y me llevó en el Espíritu al desierto; y vi a una mujer sentada sobre una bestia escarlata llena de nombres de blasfemia, que tenía siete cabezas y diez cuernos. </a:t>
            </a:r>
            <a:r>
              <a:rPr lang="es-CO" dirty="0" smtClean="0">
                <a:solidFill>
                  <a:srgbClr val="0070C0"/>
                </a:solidFill>
              </a:rPr>
              <a:t>4 </a:t>
            </a:r>
            <a:r>
              <a:rPr lang="es-CO" dirty="0">
                <a:solidFill>
                  <a:srgbClr val="0070C0"/>
                </a:solidFill>
              </a:rPr>
              <a:t>Y la mujer estaba vestida de púrpura y escarlata, y adornada de oro de piedras preciosas y de perlas, y tenía en la mano un cáliz de oro lleno de abominaciones y de la inmundicia de su fornicación; </a:t>
            </a:r>
            <a:r>
              <a:rPr lang="es-CO" dirty="0" smtClean="0">
                <a:solidFill>
                  <a:srgbClr val="0070C0"/>
                </a:solidFill>
              </a:rPr>
              <a:t>5 </a:t>
            </a:r>
            <a:r>
              <a:rPr lang="es-CO" dirty="0">
                <a:solidFill>
                  <a:srgbClr val="0070C0"/>
                </a:solidFill>
              </a:rPr>
              <a:t>y en su frente un nombre escrito, un misterio: BABILONIA LA GRANDE, LA </a:t>
            </a:r>
            <a:r>
              <a:rPr lang="es-CO" u="sng" dirty="0">
                <a:solidFill>
                  <a:srgbClr val="0070C0"/>
                </a:solidFill>
              </a:rPr>
              <a:t>MADRE DE LAS RAMERAS </a:t>
            </a:r>
            <a:r>
              <a:rPr lang="es-CO" dirty="0">
                <a:solidFill>
                  <a:srgbClr val="0070C0"/>
                </a:solidFill>
              </a:rPr>
              <a:t>Y DE LAS ABOMINACIONES DE LA TIERRA. </a:t>
            </a:r>
            <a:r>
              <a:rPr lang="es-CO" dirty="0" smtClean="0">
                <a:solidFill>
                  <a:srgbClr val="0070C0"/>
                </a:solidFill>
              </a:rPr>
              <a:t>6 </a:t>
            </a:r>
            <a:r>
              <a:rPr lang="es-CO" dirty="0">
                <a:solidFill>
                  <a:srgbClr val="0070C0"/>
                </a:solidFill>
              </a:rPr>
              <a:t>Vi a la mujer ebria de la sangre de los santos, y de la sangre de los mártires de Jesús; y cuando la vi, quedé asombrado con gran </a:t>
            </a:r>
            <a:r>
              <a:rPr lang="es-CO" dirty="0" smtClean="0">
                <a:solidFill>
                  <a:srgbClr val="0070C0"/>
                </a:solidFill>
              </a:rPr>
              <a:t>asombro.</a:t>
            </a:r>
          </a:p>
          <a:p>
            <a:pPr marL="0" indent="0" algn="ctr">
              <a:buNone/>
            </a:pPr>
            <a:endParaRPr lang="es-CO" dirty="0" smtClean="0">
              <a:solidFill>
                <a:srgbClr val="0070C0"/>
              </a:solidFill>
            </a:endParaRPr>
          </a:p>
          <a:p>
            <a:pPr marL="0" indent="0" algn="ctr">
              <a:buNone/>
            </a:pPr>
            <a:endParaRPr lang="es-CO" dirty="0">
              <a:solidFill>
                <a:srgbClr val="0070C0"/>
              </a:solidFill>
            </a:endParaRPr>
          </a:p>
          <a:p>
            <a:pPr marL="0" indent="0" algn="ctr">
              <a:buNone/>
            </a:pPr>
            <a:endParaRPr lang="es-CO" dirty="0" smtClean="0">
              <a:solidFill>
                <a:srgbClr val="0070C0"/>
              </a:solidFill>
            </a:endParaRPr>
          </a:p>
          <a:p>
            <a:pPr marL="0" indent="0" algn="ctr">
              <a:buNone/>
            </a:pPr>
            <a:endParaRPr lang="es-CO" dirty="0">
              <a:solidFill>
                <a:srgbClr val="0070C0"/>
              </a:solidFill>
            </a:endParaRPr>
          </a:p>
        </p:txBody>
      </p:sp>
    </p:spTree>
    <p:extLst>
      <p:ext uri="{BB962C8B-B14F-4D97-AF65-F5344CB8AC3E}">
        <p14:creationId xmlns:p14="http://schemas.microsoft.com/office/powerpoint/2010/main" val="29386778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a:bodyPr>
          <a:lstStyle/>
          <a:p>
            <a:r>
              <a:rPr lang="es-CO" b="1" i="1" dirty="0" smtClean="0">
                <a:solidFill>
                  <a:srgbClr val="FF0000"/>
                </a:solidFill>
                <a:latin typeface="Agency FB" pitchFamily="34" charset="0"/>
              </a:rPr>
              <a:t>Note la diferencia entre las dos mujeres.</a:t>
            </a:r>
            <a:endParaRPr lang="es-CO" b="1" i="1" dirty="0">
              <a:solidFill>
                <a:srgbClr val="FF0000"/>
              </a:solidFill>
              <a:latin typeface="Agency FB" pitchFamily="34" charset="0"/>
            </a:endParaRPr>
          </a:p>
        </p:txBody>
      </p:sp>
      <p:sp>
        <p:nvSpPr>
          <p:cNvPr id="4" name="3 Marcador de texto"/>
          <p:cNvSpPr>
            <a:spLocks noGrp="1"/>
          </p:cNvSpPr>
          <p:nvPr>
            <p:ph type="body" idx="1"/>
          </p:nvPr>
        </p:nvSpPr>
        <p:spPr/>
        <p:txBody>
          <a:bodyPr>
            <a:normAutofit fontScale="92500" lnSpcReduction="20000"/>
          </a:bodyPr>
          <a:lstStyle/>
          <a:p>
            <a:r>
              <a:rPr lang="es-CO" dirty="0" smtClean="0"/>
              <a:t>Representa a la iglesia pura y santa, guarda los mandamientos</a:t>
            </a:r>
            <a:endParaRPr lang="es-CO" dirty="0"/>
          </a:p>
        </p:txBody>
      </p:sp>
      <p:sp>
        <p:nvSpPr>
          <p:cNvPr id="6" name="5 Marcador de texto"/>
          <p:cNvSpPr>
            <a:spLocks noGrp="1"/>
          </p:cNvSpPr>
          <p:nvPr>
            <p:ph type="body" sz="quarter" idx="3"/>
          </p:nvPr>
        </p:nvSpPr>
        <p:spPr/>
        <p:txBody>
          <a:bodyPr>
            <a:noAutofit/>
          </a:bodyPr>
          <a:lstStyle/>
          <a:p>
            <a:r>
              <a:rPr lang="es-CO" sz="1800" dirty="0" smtClean="0"/>
              <a:t>Representa a la iglesia infiel, ramera, desobediente a los mandamientos.</a:t>
            </a:r>
            <a:endParaRPr lang="es-CO"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76872"/>
            <a:ext cx="388843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276872"/>
            <a:ext cx="403244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Rectángulo"/>
          <p:cNvSpPr/>
          <p:nvPr/>
        </p:nvSpPr>
        <p:spPr>
          <a:xfrm>
            <a:off x="0" y="4869160"/>
            <a:ext cx="4427984" cy="1754326"/>
          </a:xfrm>
          <a:prstGeom prst="rect">
            <a:avLst/>
          </a:prstGeom>
        </p:spPr>
        <p:txBody>
          <a:bodyPr wrap="square">
            <a:spAutoFit/>
          </a:bodyPr>
          <a:lstStyle/>
          <a:p>
            <a:pPr algn="ctr"/>
            <a:r>
              <a:rPr lang="es-CO" b="1" dirty="0" smtClean="0">
                <a:solidFill>
                  <a:srgbClr val="FF0000"/>
                </a:solidFill>
              </a:rPr>
              <a:t>En Apoc.12, La </a:t>
            </a:r>
            <a:r>
              <a:rPr lang="es-CO" b="1" dirty="0">
                <a:solidFill>
                  <a:srgbClr val="FF0000"/>
                </a:solidFill>
              </a:rPr>
              <a:t>mujer pura es representada como encinta y a punto de dar a luz. El dragón está esperando devorar al niño a su nacimiento. Sin embargo, cuando nace el </a:t>
            </a:r>
            <a:r>
              <a:rPr lang="es-CO" b="1" dirty="0" smtClean="0">
                <a:solidFill>
                  <a:srgbClr val="FF0000"/>
                </a:solidFill>
              </a:rPr>
              <a:t>Niño</a:t>
            </a:r>
            <a:r>
              <a:rPr lang="es-CO" b="1" dirty="0">
                <a:solidFill>
                  <a:srgbClr val="FF0000"/>
                </a:solidFill>
              </a:rPr>
              <a:t>, evade al dragón, cumple su misión, y asciende al cielo. </a:t>
            </a:r>
          </a:p>
        </p:txBody>
      </p:sp>
      <p:sp>
        <p:nvSpPr>
          <p:cNvPr id="9" name="8 Rectángulo"/>
          <p:cNvSpPr/>
          <p:nvPr/>
        </p:nvSpPr>
        <p:spPr>
          <a:xfrm>
            <a:off x="4644008" y="4725144"/>
            <a:ext cx="4499992" cy="2031325"/>
          </a:xfrm>
          <a:prstGeom prst="rect">
            <a:avLst/>
          </a:prstGeom>
        </p:spPr>
        <p:txBody>
          <a:bodyPr wrap="square">
            <a:spAutoFit/>
          </a:bodyPr>
          <a:lstStyle/>
          <a:p>
            <a:pPr algn="ctr"/>
            <a:r>
              <a:rPr lang="es-CO" b="1" dirty="0" smtClean="0">
                <a:solidFill>
                  <a:srgbClr val="FF0000"/>
                </a:solidFill>
              </a:rPr>
              <a:t>En Apoc. 17, las </a:t>
            </a:r>
            <a:r>
              <a:rPr lang="es-CO" b="1" dirty="0">
                <a:solidFill>
                  <a:srgbClr val="FF0000"/>
                </a:solidFill>
              </a:rPr>
              <a:t>iglesias caídas </a:t>
            </a:r>
            <a:r>
              <a:rPr lang="es-CO" b="1" dirty="0" smtClean="0">
                <a:solidFill>
                  <a:srgbClr val="FF0000"/>
                </a:solidFill>
              </a:rPr>
              <a:t>o sea que no han permanecido fieles a los mandamientos de Dios, son </a:t>
            </a:r>
            <a:r>
              <a:rPr lang="es-CO" b="1" dirty="0">
                <a:solidFill>
                  <a:srgbClr val="FF0000"/>
                </a:solidFill>
              </a:rPr>
              <a:t>representadas por una madre </a:t>
            </a:r>
            <a:r>
              <a:rPr lang="es-CO" b="1" dirty="0" smtClean="0">
                <a:solidFill>
                  <a:srgbClr val="FF0000"/>
                </a:solidFill>
              </a:rPr>
              <a:t>e hijas rameras. Y estaba ebria de la sangre de los santos que fueron sacrificados durante la inquisición. El cáliz representa las doctrinas paganas adquiridas de……   </a:t>
            </a:r>
            <a:endParaRPr lang="es-CO" b="1" dirty="0">
              <a:solidFill>
                <a:srgbClr val="FF0000"/>
              </a:solidFill>
            </a:endParaRPr>
          </a:p>
        </p:txBody>
      </p:sp>
    </p:spTree>
    <p:extLst>
      <p:ext uri="{BB962C8B-B14F-4D97-AF65-F5344CB8AC3E}">
        <p14:creationId xmlns:p14="http://schemas.microsoft.com/office/powerpoint/2010/main" val="33313806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6">
                                            <p:txEl>
                                              <p:pRg st="0" end="0"/>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2051"/>
                                        </p:tgtEl>
                                        <p:attrNameLst>
                                          <p:attrName>style.visibility</p:attrName>
                                        </p:attrNameLst>
                                      </p:cBhvr>
                                      <p:to>
                                        <p:strVal val="visible"/>
                                      </p:to>
                                    </p:set>
                                    <p:anim calcmode="lin" valueType="num">
                                      <p:cBhvr>
                                        <p:cTn id="27" dur="1000" fill="hold"/>
                                        <p:tgtEl>
                                          <p:spTgt spid="2051"/>
                                        </p:tgtEl>
                                        <p:attrNameLst>
                                          <p:attrName>ppt_w</p:attrName>
                                        </p:attrNameLst>
                                      </p:cBhvr>
                                      <p:tavLst>
                                        <p:tav tm="0">
                                          <p:val>
                                            <p:fltVal val="0"/>
                                          </p:val>
                                        </p:tav>
                                        <p:tav tm="100000">
                                          <p:val>
                                            <p:strVal val="#ppt_w"/>
                                          </p:val>
                                        </p:tav>
                                      </p:tavLst>
                                    </p:anim>
                                    <p:anim calcmode="lin" valueType="num">
                                      <p:cBhvr>
                                        <p:cTn id="28" dur="1000" fill="hold"/>
                                        <p:tgtEl>
                                          <p:spTgt spid="2051"/>
                                        </p:tgtEl>
                                        <p:attrNameLst>
                                          <p:attrName>ppt_h</p:attrName>
                                        </p:attrNameLst>
                                      </p:cBhvr>
                                      <p:tavLst>
                                        <p:tav tm="0">
                                          <p:val>
                                            <p:fltVal val="0"/>
                                          </p:val>
                                        </p:tav>
                                        <p:tav tm="100000">
                                          <p:val>
                                            <p:strVal val="#ppt_h"/>
                                          </p:val>
                                        </p:tav>
                                      </p:tavLst>
                                    </p:anim>
                                    <p:anim calcmode="lin" valueType="num">
                                      <p:cBhvr>
                                        <p:cTn id="29" dur="1000" fill="hold"/>
                                        <p:tgtEl>
                                          <p:spTgt spid="2051"/>
                                        </p:tgtEl>
                                        <p:attrNameLst>
                                          <p:attrName>style.rotation</p:attrName>
                                        </p:attrNameLst>
                                      </p:cBhvr>
                                      <p:tavLst>
                                        <p:tav tm="0">
                                          <p:val>
                                            <p:fltVal val="90"/>
                                          </p:val>
                                        </p:tav>
                                        <p:tav tm="100000">
                                          <p:val>
                                            <p:fltVal val="0"/>
                                          </p:val>
                                        </p:tav>
                                      </p:tavLst>
                                    </p:anim>
                                    <p:animEffect transition="in" filter="fade">
                                      <p:cBhvr>
                                        <p:cTn id="30" dur="1000"/>
                                        <p:tgtEl>
                                          <p:spTgt spid="2051"/>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80">
                                          <p:stCondLst>
                                            <p:cond delay="0"/>
                                          </p:stCondLst>
                                        </p:cTn>
                                        <p:tgtEl>
                                          <p:spTgt spid="9"/>
                                        </p:tgtEl>
                                      </p:cBhvr>
                                    </p:animEffect>
                                    <p:anim calcmode="lin" valueType="num">
                                      <p:cBhvr>
                                        <p:cTn id="5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9" dur="26">
                                          <p:stCondLst>
                                            <p:cond delay="650"/>
                                          </p:stCondLst>
                                        </p:cTn>
                                        <p:tgtEl>
                                          <p:spTgt spid="9"/>
                                        </p:tgtEl>
                                      </p:cBhvr>
                                      <p:to x="100000" y="60000"/>
                                    </p:animScale>
                                    <p:animScale>
                                      <p:cBhvr>
                                        <p:cTn id="60" dur="166" decel="50000">
                                          <p:stCondLst>
                                            <p:cond delay="676"/>
                                          </p:stCondLst>
                                        </p:cTn>
                                        <p:tgtEl>
                                          <p:spTgt spid="9"/>
                                        </p:tgtEl>
                                      </p:cBhvr>
                                      <p:to x="100000" y="100000"/>
                                    </p:animScale>
                                    <p:animScale>
                                      <p:cBhvr>
                                        <p:cTn id="61" dur="26">
                                          <p:stCondLst>
                                            <p:cond delay="1312"/>
                                          </p:stCondLst>
                                        </p:cTn>
                                        <p:tgtEl>
                                          <p:spTgt spid="9"/>
                                        </p:tgtEl>
                                      </p:cBhvr>
                                      <p:to x="100000" y="80000"/>
                                    </p:animScale>
                                    <p:animScale>
                                      <p:cBhvr>
                                        <p:cTn id="62" dur="166" decel="50000">
                                          <p:stCondLst>
                                            <p:cond delay="1338"/>
                                          </p:stCondLst>
                                        </p:cTn>
                                        <p:tgtEl>
                                          <p:spTgt spid="9"/>
                                        </p:tgtEl>
                                      </p:cBhvr>
                                      <p:to x="100000" y="100000"/>
                                    </p:animScale>
                                    <p:animScale>
                                      <p:cBhvr>
                                        <p:cTn id="63" dur="26">
                                          <p:stCondLst>
                                            <p:cond delay="1642"/>
                                          </p:stCondLst>
                                        </p:cTn>
                                        <p:tgtEl>
                                          <p:spTgt spid="9"/>
                                        </p:tgtEl>
                                      </p:cBhvr>
                                      <p:to x="100000" y="90000"/>
                                    </p:animScale>
                                    <p:animScale>
                                      <p:cBhvr>
                                        <p:cTn id="64" dur="166" decel="50000">
                                          <p:stCondLst>
                                            <p:cond delay="1668"/>
                                          </p:stCondLst>
                                        </p:cTn>
                                        <p:tgtEl>
                                          <p:spTgt spid="9"/>
                                        </p:tgtEl>
                                      </p:cBhvr>
                                      <p:to x="100000" y="100000"/>
                                    </p:animScale>
                                    <p:animScale>
                                      <p:cBhvr>
                                        <p:cTn id="65" dur="26">
                                          <p:stCondLst>
                                            <p:cond delay="1808"/>
                                          </p:stCondLst>
                                        </p:cTn>
                                        <p:tgtEl>
                                          <p:spTgt spid="9"/>
                                        </p:tgtEl>
                                      </p:cBhvr>
                                      <p:to x="100000" y="95000"/>
                                    </p:animScale>
                                    <p:animScale>
                                      <p:cBhvr>
                                        <p:cTn id="6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964488" cy="1143000"/>
          </a:xfrm>
          <a:solidFill>
            <a:schemeClr val="accent5">
              <a:lumMod val="20000"/>
              <a:lumOff val="80000"/>
            </a:schemeClr>
          </a:solidFill>
        </p:spPr>
        <p:txBody>
          <a:bodyPr>
            <a:noAutofit/>
          </a:bodyPr>
          <a:lstStyle/>
          <a:p>
            <a:r>
              <a:rPr lang="es-CO" sz="2400" b="1" i="1" dirty="0" smtClean="0">
                <a:solidFill>
                  <a:srgbClr val="FF0000"/>
                </a:solidFill>
                <a:latin typeface="Agency FB" pitchFamily="34" charset="0"/>
              </a:rPr>
              <a:t>Note otras cacterísticas: esta montada sobre la bestia, vestida de purpura, escarlata, joyas  y el cáliz lleno </a:t>
            </a:r>
            <a:r>
              <a:rPr lang="es-CO" sz="2400" b="1" i="1" dirty="0">
                <a:solidFill>
                  <a:srgbClr val="FF0000"/>
                </a:solidFill>
                <a:latin typeface="Agency FB" pitchFamily="34" charset="0"/>
              </a:rPr>
              <a:t>de abominaciones y de la inmundicia de su fornicación</a:t>
            </a:r>
          </a:p>
        </p:txBody>
      </p:sp>
      <p:sp>
        <p:nvSpPr>
          <p:cNvPr id="3" name="2 Marcador de texto"/>
          <p:cNvSpPr>
            <a:spLocks noGrp="1"/>
          </p:cNvSpPr>
          <p:nvPr>
            <p:ph type="body" idx="1"/>
          </p:nvPr>
        </p:nvSpPr>
        <p:spPr>
          <a:solidFill>
            <a:srgbClr val="FFFF00"/>
          </a:solidFill>
        </p:spPr>
        <p:txBody>
          <a:bodyPr>
            <a:normAutofit fontScale="77500" lnSpcReduction="20000"/>
          </a:bodyPr>
          <a:lstStyle/>
          <a:p>
            <a:pPr algn="ctr"/>
            <a:r>
              <a:rPr lang="es-CO" dirty="0" smtClean="0"/>
              <a:t>El cáliz , el vino, hostia, doctrinas inventadas por el hombre (Mat.15:9).</a:t>
            </a:r>
            <a:endParaRPr lang="es-CO" dirty="0"/>
          </a:p>
        </p:txBody>
      </p:sp>
      <p:sp>
        <p:nvSpPr>
          <p:cNvPr id="5" name="4 Marcador de texto"/>
          <p:cNvSpPr>
            <a:spLocks noGrp="1"/>
          </p:cNvSpPr>
          <p:nvPr>
            <p:ph type="body" sz="quarter" idx="3"/>
          </p:nvPr>
        </p:nvSpPr>
        <p:spPr>
          <a:solidFill>
            <a:srgbClr val="FFFF00"/>
          </a:solidFill>
        </p:spPr>
        <p:txBody>
          <a:bodyPr>
            <a:normAutofit fontScale="70000" lnSpcReduction="20000"/>
          </a:bodyPr>
          <a:lstStyle/>
          <a:p>
            <a:pPr algn="ctr"/>
            <a:r>
              <a:rPr lang="es-CO" dirty="0" smtClean="0"/>
              <a:t>Otra característica de Identificación: vestimenta color purpura, escarlata, anillo.</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195" y="2406005"/>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672" y="4763219"/>
            <a:ext cx="260032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0009" y="2406005"/>
            <a:ext cx="1771650" cy="2162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733" y="4230196"/>
            <a:ext cx="2400300" cy="2295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41432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1000" fill="hold"/>
                                        <p:tgtEl>
                                          <p:spTgt spid="1026"/>
                                        </p:tgtEl>
                                        <p:attrNameLst>
                                          <p:attrName>ppt_w</p:attrName>
                                        </p:attrNameLst>
                                      </p:cBhvr>
                                      <p:tavLst>
                                        <p:tav tm="0">
                                          <p:val>
                                            <p:fltVal val="0"/>
                                          </p:val>
                                        </p:tav>
                                        <p:tav tm="100000">
                                          <p:val>
                                            <p:strVal val="#ppt_w"/>
                                          </p:val>
                                        </p:tav>
                                      </p:tavLst>
                                    </p:anim>
                                    <p:anim calcmode="lin" valueType="num">
                                      <p:cBhvr>
                                        <p:cTn id="22" dur="1000" fill="hold"/>
                                        <p:tgtEl>
                                          <p:spTgt spid="1026"/>
                                        </p:tgtEl>
                                        <p:attrNameLst>
                                          <p:attrName>ppt_h</p:attrName>
                                        </p:attrNameLst>
                                      </p:cBhvr>
                                      <p:tavLst>
                                        <p:tav tm="0">
                                          <p:val>
                                            <p:fltVal val="0"/>
                                          </p:val>
                                        </p:tav>
                                        <p:tav tm="100000">
                                          <p:val>
                                            <p:strVal val="#ppt_h"/>
                                          </p:val>
                                        </p:tav>
                                      </p:tavLst>
                                    </p:anim>
                                    <p:anim calcmode="lin" valueType="num">
                                      <p:cBhvr>
                                        <p:cTn id="23" dur="1000" fill="hold"/>
                                        <p:tgtEl>
                                          <p:spTgt spid="1026"/>
                                        </p:tgtEl>
                                        <p:attrNameLst>
                                          <p:attrName>style.rotation</p:attrName>
                                        </p:attrNameLst>
                                      </p:cBhvr>
                                      <p:tavLst>
                                        <p:tav tm="0">
                                          <p:val>
                                            <p:fltVal val="90"/>
                                          </p:val>
                                        </p:tav>
                                        <p:tav tm="100000">
                                          <p:val>
                                            <p:fltVal val="0"/>
                                          </p:val>
                                        </p:tav>
                                      </p:tavLst>
                                    </p:anim>
                                    <p:animEffect transition="in" filter="fade">
                                      <p:cBhvr>
                                        <p:cTn id="24" dur="1000"/>
                                        <p:tgtEl>
                                          <p:spTgt spid="1026"/>
                                        </p:tgtEl>
                                      </p:cBhvr>
                                    </p:animEffect>
                                  </p:childTnLst>
                                </p:cTn>
                              </p:par>
                              <p:par>
                                <p:cTn id="25" presetID="31" presetClass="entr" presetSubtype="0" fill="hold" nodeType="withEffect">
                                  <p:stCondLst>
                                    <p:cond delay="0"/>
                                  </p:stCondLst>
                                  <p:childTnLst>
                                    <p:set>
                                      <p:cBhvr>
                                        <p:cTn id="26" dur="1" fill="hold">
                                          <p:stCondLst>
                                            <p:cond delay="0"/>
                                          </p:stCondLst>
                                        </p:cTn>
                                        <p:tgtEl>
                                          <p:spTgt spid="1029"/>
                                        </p:tgtEl>
                                        <p:attrNameLst>
                                          <p:attrName>style.visibility</p:attrName>
                                        </p:attrNameLst>
                                      </p:cBhvr>
                                      <p:to>
                                        <p:strVal val="visible"/>
                                      </p:to>
                                    </p:set>
                                    <p:anim calcmode="lin" valueType="num">
                                      <p:cBhvr>
                                        <p:cTn id="27" dur="1000" fill="hold"/>
                                        <p:tgtEl>
                                          <p:spTgt spid="1029"/>
                                        </p:tgtEl>
                                        <p:attrNameLst>
                                          <p:attrName>ppt_w</p:attrName>
                                        </p:attrNameLst>
                                      </p:cBhvr>
                                      <p:tavLst>
                                        <p:tav tm="0">
                                          <p:val>
                                            <p:fltVal val="0"/>
                                          </p:val>
                                        </p:tav>
                                        <p:tav tm="100000">
                                          <p:val>
                                            <p:strVal val="#ppt_w"/>
                                          </p:val>
                                        </p:tav>
                                      </p:tavLst>
                                    </p:anim>
                                    <p:anim calcmode="lin" valueType="num">
                                      <p:cBhvr>
                                        <p:cTn id="28" dur="1000" fill="hold"/>
                                        <p:tgtEl>
                                          <p:spTgt spid="1029"/>
                                        </p:tgtEl>
                                        <p:attrNameLst>
                                          <p:attrName>ppt_h</p:attrName>
                                        </p:attrNameLst>
                                      </p:cBhvr>
                                      <p:tavLst>
                                        <p:tav tm="0">
                                          <p:val>
                                            <p:fltVal val="0"/>
                                          </p:val>
                                        </p:tav>
                                        <p:tav tm="100000">
                                          <p:val>
                                            <p:strVal val="#ppt_h"/>
                                          </p:val>
                                        </p:tav>
                                      </p:tavLst>
                                    </p:anim>
                                    <p:anim calcmode="lin" valueType="num">
                                      <p:cBhvr>
                                        <p:cTn id="29" dur="1000" fill="hold"/>
                                        <p:tgtEl>
                                          <p:spTgt spid="1029"/>
                                        </p:tgtEl>
                                        <p:attrNameLst>
                                          <p:attrName>style.rotation</p:attrName>
                                        </p:attrNameLst>
                                      </p:cBhvr>
                                      <p:tavLst>
                                        <p:tav tm="0">
                                          <p:val>
                                            <p:fltVal val="90"/>
                                          </p:val>
                                        </p:tav>
                                        <p:tav tm="100000">
                                          <p:val>
                                            <p:fltVal val="0"/>
                                          </p:val>
                                        </p:tav>
                                      </p:tavLst>
                                    </p:anim>
                                    <p:animEffect transition="in" filter="fade">
                                      <p:cBhvr>
                                        <p:cTn id="30" dur="1000"/>
                                        <p:tgtEl>
                                          <p:spTgt spid="102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5">
                                            <p:bg/>
                                          </p:spTgt>
                                        </p:tgtEl>
                                        <p:attrNameLst>
                                          <p:attrName>style.visibility</p:attrName>
                                        </p:attrNameLst>
                                      </p:cBhvr>
                                      <p:to>
                                        <p:strVal val="visible"/>
                                      </p:to>
                                    </p:set>
                                    <p:anim calcmode="lin" valueType="num">
                                      <p:cBhvr>
                                        <p:cTn id="35" dur="1000" fill="hold"/>
                                        <p:tgtEl>
                                          <p:spTgt spid="5">
                                            <p:bg/>
                                          </p:spTgt>
                                        </p:tgtEl>
                                        <p:attrNameLst>
                                          <p:attrName>ppt_w</p:attrName>
                                        </p:attrNameLst>
                                      </p:cBhvr>
                                      <p:tavLst>
                                        <p:tav tm="0">
                                          <p:val>
                                            <p:fltVal val="0"/>
                                          </p:val>
                                        </p:tav>
                                        <p:tav tm="100000">
                                          <p:val>
                                            <p:strVal val="#ppt_w"/>
                                          </p:val>
                                        </p:tav>
                                      </p:tavLst>
                                    </p:anim>
                                    <p:anim calcmode="lin" valueType="num">
                                      <p:cBhvr>
                                        <p:cTn id="36" dur="1000" fill="hold"/>
                                        <p:tgtEl>
                                          <p:spTgt spid="5">
                                            <p:bg/>
                                          </p:spTgt>
                                        </p:tgtEl>
                                        <p:attrNameLst>
                                          <p:attrName>ppt_h</p:attrName>
                                        </p:attrNameLst>
                                      </p:cBhvr>
                                      <p:tavLst>
                                        <p:tav tm="0">
                                          <p:val>
                                            <p:fltVal val="0"/>
                                          </p:val>
                                        </p:tav>
                                        <p:tav tm="100000">
                                          <p:val>
                                            <p:strVal val="#ppt_h"/>
                                          </p:val>
                                        </p:tav>
                                      </p:tavLst>
                                    </p:anim>
                                    <p:anim calcmode="lin" valueType="num">
                                      <p:cBhvr>
                                        <p:cTn id="37" dur="1000" fill="hold"/>
                                        <p:tgtEl>
                                          <p:spTgt spid="5">
                                            <p:bg/>
                                          </p:spTgt>
                                        </p:tgtEl>
                                        <p:attrNameLst>
                                          <p:attrName>style.rotation</p:attrName>
                                        </p:attrNameLst>
                                      </p:cBhvr>
                                      <p:tavLst>
                                        <p:tav tm="0">
                                          <p:val>
                                            <p:fltVal val="90"/>
                                          </p:val>
                                        </p:tav>
                                        <p:tav tm="100000">
                                          <p:val>
                                            <p:fltVal val="0"/>
                                          </p:val>
                                        </p:tav>
                                      </p:tavLst>
                                    </p:anim>
                                    <p:animEffect transition="in" filter="fade">
                                      <p:cBhvr>
                                        <p:cTn id="38" dur="1000"/>
                                        <p:tgtEl>
                                          <p:spTgt spid="5">
                                            <p:bg/>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p:cTn id="4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6" dur="1000"/>
                                        <p:tgtEl>
                                          <p:spTgt spid="5">
                                            <p:txEl>
                                              <p:pRg st="0" end="0"/>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1027"/>
                                        </p:tgtEl>
                                        <p:attrNameLst>
                                          <p:attrName>style.visibility</p:attrName>
                                        </p:attrNameLst>
                                      </p:cBhvr>
                                      <p:to>
                                        <p:strVal val="visible"/>
                                      </p:to>
                                    </p:set>
                                    <p:anim calcmode="lin" valueType="num">
                                      <p:cBhvr>
                                        <p:cTn id="49" dur="1000" fill="hold"/>
                                        <p:tgtEl>
                                          <p:spTgt spid="1027"/>
                                        </p:tgtEl>
                                        <p:attrNameLst>
                                          <p:attrName>ppt_w</p:attrName>
                                        </p:attrNameLst>
                                      </p:cBhvr>
                                      <p:tavLst>
                                        <p:tav tm="0">
                                          <p:val>
                                            <p:fltVal val="0"/>
                                          </p:val>
                                        </p:tav>
                                        <p:tav tm="100000">
                                          <p:val>
                                            <p:strVal val="#ppt_w"/>
                                          </p:val>
                                        </p:tav>
                                      </p:tavLst>
                                    </p:anim>
                                    <p:anim calcmode="lin" valueType="num">
                                      <p:cBhvr>
                                        <p:cTn id="50" dur="1000" fill="hold"/>
                                        <p:tgtEl>
                                          <p:spTgt spid="1027"/>
                                        </p:tgtEl>
                                        <p:attrNameLst>
                                          <p:attrName>ppt_h</p:attrName>
                                        </p:attrNameLst>
                                      </p:cBhvr>
                                      <p:tavLst>
                                        <p:tav tm="0">
                                          <p:val>
                                            <p:fltVal val="0"/>
                                          </p:val>
                                        </p:tav>
                                        <p:tav tm="100000">
                                          <p:val>
                                            <p:strVal val="#ppt_h"/>
                                          </p:val>
                                        </p:tav>
                                      </p:tavLst>
                                    </p:anim>
                                    <p:anim calcmode="lin" valueType="num">
                                      <p:cBhvr>
                                        <p:cTn id="51" dur="1000" fill="hold"/>
                                        <p:tgtEl>
                                          <p:spTgt spid="1027"/>
                                        </p:tgtEl>
                                        <p:attrNameLst>
                                          <p:attrName>style.rotation</p:attrName>
                                        </p:attrNameLst>
                                      </p:cBhvr>
                                      <p:tavLst>
                                        <p:tav tm="0">
                                          <p:val>
                                            <p:fltVal val="90"/>
                                          </p:val>
                                        </p:tav>
                                        <p:tav tm="100000">
                                          <p:val>
                                            <p:fltVal val="0"/>
                                          </p:val>
                                        </p:tav>
                                      </p:tavLst>
                                    </p:anim>
                                    <p:animEffect transition="in" filter="fade">
                                      <p:cBhvr>
                                        <p:cTn id="52" dur="1000"/>
                                        <p:tgtEl>
                                          <p:spTgt spid="1027"/>
                                        </p:tgtEl>
                                      </p:cBhvr>
                                    </p:animEffect>
                                  </p:childTnLst>
                                </p:cTn>
                              </p:par>
                              <p:par>
                                <p:cTn id="53" presetID="31" presetClass="entr" presetSubtype="0" fill="hold" nodeType="withEffect">
                                  <p:stCondLst>
                                    <p:cond delay="0"/>
                                  </p:stCondLst>
                                  <p:childTnLst>
                                    <p:set>
                                      <p:cBhvr>
                                        <p:cTn id="54" dur="1" fill="hold">
                                          <p:stCondLst>
                                            <p:cond delay="0"/>
                                          </p:stCondLst>
                                        </p:cTn>
                                        <p:tgtEl>
                                          <p:spTgt spid="1028"/>
                                        </p:tgtEl>
                                        <p:attrNameLst>
                                          <p:attrName>style.visibility</p:attrName>
                                        </p:attrNameLst>
                                      </p:cBhvr>
                                      <p:to>
                                        <p:strVal val="visible"/>
                                      </p:to>
                                    </p:set>
                                    <p:anim calcmode="lin" valueType="num">
                                      <p:cBhvr>
                                        <p:cTn id="55" dur="1000" fill="hold"/>
                                        <p:tgtEl>
                                          <p:spTgt spid="1028"/>
                                        </p:tgtEl>
                                        <p:attrNameLst>
                                          <p:attrName>ppt_w</p:attrName>
                                        </p:attrNameLst>
                                      </p:cBhvr>
                                      <p:tavLst>
                                        <p:tav tm="0">
                                          <p:val>
                                            <p:fltVal val="0"/>
                                          </p:val>
                                        </p:tav>
                                        <p:tav tm="100000">
                                          <p:val>
                                            <p:strVal val="#ppt_w"/>
                                          </p:val>
                                        </p:tav>
                                      </p:tavLst>
                                    </p:anim>
                                    <p:anim calcmode="lin" valueType="num">
                                      <p:cBhvr>
                                        <p:cTn id="56" dur="1000" fill="hold"/>
                                        <p:tgtEl>
                                          <p:spTgt spid="1028"/>
                                        </p:tgtEl>
                                        <p:attrNameLst>
                                          <p:attrName>ppt_h</p:attrName>
                                        </p:attrNameLst>
                                      </p:cBhvr>
                                      <p:tavLst>
                                        <p:tav tm="0">
                                          <p:val>
                                            <p:fltVal val="0"/>
                                          </p:val>
                                        </p:tav>
                                        <p:tav tm="100000">
                                          <p:val>
                                            <p:strVal val="#ppt_h"/>
                                          </p:val>
                                        </p:tav>
                                      </p:tavLst>
                                    </p:anim>
                                    <p:anim calcmode="lin" valueType="num">
                                      <p:cBhvr>
                                        <p:cTn id="57" dur="1000" fill="hold"/>
                                        <p:tgtEl>
                                          <p:spTgt spid="1028"/>
                                        </p:tgtEl>
                                        <p:attrNameLst>
                                          <p:attrName>style.rotation</p:attrName>
                                        </p:attrNameLst>
                                      </p:cBhvr>
                                      <p:tavLst>
                                        <p:tav tm="0">
                                          <p:val>
                                            <p:fltVal val="90"/>
                                          </p:val>
                                        </p:tav>
                                        <p:tav tm="100000">
                                          <p:val>
                                            <p:fltVal val="0"/>
                                          </p:val>
                                        </p:tav>
                                      </p:tavLst>
                                    </p:anim>
                                    <p:animEffect transition="in" filter="fade">
                                      <p:cBhvr>
                                        <p:cTn id="58"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a:solidFill>
            <a:schemeClr val="accent2">
              <a:lumMod val="20000"/>
              <a:lumOff val="80000"/>
            </a:schemeClr>
          </a:solidFill>
        </p:spPr>
        <p:txBody>
          <a:bodyPr>
            <a:normAutofit fontScale="85000" lnSpcReduction="10000"/>
          </a:bodyPr>
          <a:lstStyle/>
          <a:p>
            <a:pPr marL="0" indent="0" algn="ctr">
              <a:buNone/>
            </a:pPr>
            <a:r>
              <a:rPr lang="es-CO" dirty="0" smtClean="0"/>
              <a:t>El hecho de que «</a:t>
            </a:r>
            <a:r>
              <a:rPr lang="es-CO" dirty="0" smtClean="0">
                <a:latin typeface="Agency FB" pitchFamily="34" charset="0"/>
              </a:rPr>
              <a:t>el dragón se paro </a:t>
            </a:r>
            <a:r>
              <a:rPr lang="es-CO" dirty="0">
                <a:latin typeface="Agency FB" pitchFamily="34" charset="0"/>
              </a:rPr>
              <a:t>frente a la mujer que estaba para dar a luz, a fin de devorar a su hijo tan pronto como </a:t>
            </a:r>
            <a:r>
              <a:rPr lang="es-CO" dirty="0" smtClean="0">
                <a:latin typeface="Agency FB" pitchFamily="34" charset="0"/>
              </a:rPr>
              <a:t>naciese</a:t>
            </a:r>
            <a:r>
              <a:rPr lang="es-CO" dirty="0" smtClean="0"/>
              <a:t>», </a:t>
            </a:r>
            <a:r>
              <a:rPr lang="es-CO" dirty="0"/>
              <a:t>o</a:t>
            </a:r>
            <a:r>
              <a:rPr lang="es-CO" dirty="0" smtClean="0"/>
              <a:t>bviamente </a:t>
            </a:r>
            <a:r>
              <a:rPr lang="es-CO" dirty="0"/>
              <a:t>se refiere al niño Jesús, a quien Herodes intentó destruir al matar a todos los bebés en </a:t>
            </a:r>
            <a:r>
              <a:rPr lang="es-CO" dirty="0" smtClean="0"/>
              <a:t>Belén.</a:t>
            </a:r>
          </a:p>
          <a:p>
            <a:pPr marL="0" indent="0" algn="ctr">
              <a:buNone/>
            </a:pPr>
            <a:r>
              <a:rPr lang="es-CO" dirty="0" smtClean="0"/>
              <a:t>Lea </a:t>
            </a:r>
            <a:r>
              <a:rPr lang="es-CO" dirty="0" smtClean="0">
                <a:solidFill>
                  <a:srgbClr val="FF0000"/>
                </a:solidFill>
              </a:rPr>
              <a:t>(Mateo </a:t>
            </a:r>
            <a:r>
              <a:rPr lang="es-CO" dirty="0">
                <a:solidFill>
                  <a:srgbClr val="FF0000"/>
                </a:solidFill>
              </a:rPr>
              <a:t>2:16). </a:t>
            </a:r>
            <a:endParaRPr lang="es-CO" dirty="0" smtClean="0">
              <a:solidFill>
                <a:srgbClr val="FF0000"/>
              </a:solidFill>
            </a:endParaRPr>
          </a:p>
          <a:p>
            <a:pPr marL="0" indent="0" algn="ctr">
              <a:buNone/>
            </a:pPr>
            <a:r>
              <a:rPr lang="es-CO" dirty="0" smtClean="0"/>
              <a:t>Por </a:t>
            </a:r>
            <a:r>
              <a:rPr lang="es-CO" dirty="0"/>
              <a:t>lo tanto, el dragón representa a la Roma pagana, de la cual Herodes era rey. El poder detrás del plan de Herodes era por supuesto, el diablo </a:t>
            </a:r>
            <a:r>
              <a:rPr lang="es-CO" dirty="0">
                <a:solidFill>
                  <a:srgbClr val="FF0000"/>
                </a:solidFill>
              </a:rPr>
              <a:t>(Apocalipsis 12:7-9). </a:t>
            </a:r>
            <a:endParaRPr lang="es-CO" dirty="0" smtClean="0">
              <a:solidFill>
                <a:srgbClr val="FF0000"/>
              </a:solidFill>
            </a:endParaRPr>
          </a:p>
          <a:p>
            <a:pPr marL="0" indent="0" algn="ctr">
              <a:buNone/>
            </a:pPr>
            <a:endParaRPr lang="es-CO" dirty="0" smtClean="0"/>
          </a:p>
          <a:p>
            <a:pPr marL="0" indent="0" algn="ctr">
              <a:buNone/>
            </a:pPr>
            <a:r>
              <a:rPr lang="es-CO" dirty="0" smtClean="0"/>
              <a:t>Satanás actúo en el Edén por medio de la Serpiente para tentar a Eva, por </a:t>
            </a:r>
            <a:r>
              <a:rPr lang="es-CO" dirty="0"/>
              <a:t>medio de </a:t>
            </a:r>
            <a:r>
              <a:rPr lang="es-CO" dirty="0" smtClean="0"/>
              <a:t>Caín para matar a Abel, por medio de Faraón para destruir a los hebreos, y utilizó a varios </a:t>
            </a:r>
            <a:r>
              <a:rPr lang="es-CO" dirty="0"/>
              <a:t>gobiernos para llevar a cabo su terrible labor—en este caso, </a:t>
            </a:r>
            <a:r>
              <a:rPr lang="es-CO" dirty="0" smtClean="0"/>
              <a:t>utilizó a Herodes como representante de Roma pagana para matar al Hijo de Dios.</a:t>
            </a:r>
            <a:endParaRPr lang="es-CO" dirty="0"/>
          </a:p>
          <a:p>
            <a:endParaRPr lang="es-CO" dirty="0"/>
          </a:p>
        </p:txBody>
      </p:sp>
    </p:spTree>
    <p:extLst>
      <p:ext uri="{BB962C8B-B14F-4D97-AF65-F5344CB8AC3E}">
        <p14:creationId xmlns:p14="http://schemas.microsoft.com/office/powerpoint/2010/main" val="20041088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solidFill>
            <a:schemeClr val="accent3">
              <a:lumMod val="20000"/>
              <a:lumOff val="80000"/>
            </a:schemeClr>
          </a:solidFill>
        </p:spPr>
        <p:txBody>
          <a:bodyPr>
            <a:normAutofit fontScale="85000" lnSpcReduction="20000"/>
          </a:bodyPr>
          <a:lstStyle/>
          <a:p>
            <a:pPr marL="0" indent="0">
              <a:buNone/>
            </a:pPr>
            <a:r>
              <a:rPr lang="es-CO" dirty="0"/>
              <a:t>Haremos mención de dos referencias históricas que apoyan estas declaraciones, aunque hay varias: </a:t>
            </a:r>
            <a:endParaRPr lang="es-CO" dirty="0" smtClean="0"/>
          </a:p>
          <a:p>
            <a:pPr marL="514350" indent="-514350">
              <a:buAutoNum type="arabicParenBoth"/>
            </a:pPr>
            <a:r>
              <a:rPr lang="es-CO" dirty="0" smtClean="0"/>
              <a:t>"</a:t>
            </a:r>
            <a:r>
              <a:rPr lang="es-CO" dirty="0"/>
              <a:t>La Iglesia Romana... se colocó en el lugar del Imperio-Romano mundial, del cual es la actual continuación... </a:t>
            </a:r>
            <a:r>
              <a:rPr lang="es-CO" u="sng" dirty="0"/>
              <a:t>El Papa... es el César sucesor</a:t>
            </a:r>
            <a:r>
              <a:rPr lang="es-CO" dirty="0"/>
              <a:t>." </a:t>
            </a:r>
            <a:endParaRPr lang="es-CO" dirty="0" smtClean="0"/>
          </a:p>
          <a:p>
            <a:pPr marL="514350" indent="-514350">
              <a:buAutoNum type="arabicParenBoth"/>
            </a:pPr>
            <a:r>
              <a:rPr lang="es-CO" dirty="0" smtClean="0"/>
              <a:t> </a:t>
            </a:r>
            <a:r>
              <a:rPr lang="es-CO" dirty="0"/>
              <a:t>"La gran Iglesia Católica era poco más que el Imperio Romano bautizado. </a:t>
            </a:r>
            <a:endParaRPr lang="es-CO" dirty="0" smtClean="0"/>
          </a:p>
          <a:p>
            <a:pPr marL="0" indent="0">
              <a:buNone/>
            </a:pPr>
            <a:r>
              <a:rPr lang="es-CO" dirty="0" smtClean="0"/>
              <a:t>Roma pagana fue </a:t>
            </a:r>
            <a:r>
              <a:rPr lang="es-CO" dirty="0"/>
              <a:t>transformada y convertida. La misma capital del antiguo imperio llegó a ser la capital del Imperio Cristiano</a:t>
            </a:r>
            <a:r>
              <a:rPr lang="es-CO" dirty="0" smtClean="0"/>
              <a:t>. El texto de Apoc.13:2 dice: </a:t>
            </a:r>
            <a:r>
              <a:rPr lang="es-CO" dirty="0"/>
              <a:t>«</a:t>
            </a:r>
            <a:r>
              <a:rPr lang="es-CO" dirty="0">
                <a:latin typeface="Agency FB" pitchFamily="34" charset="0"/>
              </a:rPr>
              <a:t>Y el dragón le </a:t>
            </a:r>
            <a:r>
              <a:rPr lang="es-CO" dirty="0" smtClean="0">
                <a:latin typeface="Agency FB" pitchFamily="34" charset="0"/>
              </a:rPr>
              <a:t>dio </a:t>
            </a:r>
            <a:r>
              <a:rPr lang="es-CO" b="1" u="sng" dirty="0" smtClean="0">
                <a:latin typeface="Agency FB" pitchFamily="34" charset="0"/>
              </a:rPr>
              <a:t>SU PODER</a:t>
            </a:r>
            <a:r>
              <a:rPr lang="es-CO" b="1" dirty="0" smtClean="0">
                <a:latin typeface="Agency FB" pitchFamily="34" charset="0"/>
              </a:rPr>
              <a:t> </a:t>
            </a:r>
            <a:r>
              <a:rPr lang="es-CO" dirty="0" smtClean="0">
                <a:latin typeface="Agency FB" pitchFamily="34" charset="0"/>
              </a:rPr>
              <a:t>y </a:t>
            </a:r>
            <a:r>
              <a:rPr lang="es-CO" b="1" u="sng" dirty="0" smtClean="0">
                <a:latin typeface="Agency FB" pitchFamily="34" charset="0"/>
              </a:rPr>
              <a:t>SU TRONO</a:t>
            </a:r>
            <a:r>
              <a:rPr lang="es-CO" dirty="0" smtClean="0">
                <a:latin typeface="Agency FB" pitchFamily="34" charset="0"/>
              </a:rPr>
              <a:t>, y grande </a:t>
            </a:r>
            <a:r>
              <a:rPr lang="es-CO" b="1" u="sng" dirty="0" smtClean="0">
                <a:latin typeface="Agency FB" pitchFamily="34" charset="0"/>
              </a:rPr>
              <a:t>AUTORIDAD</a:t>
            </a:r>
            <a:r>
              <a:rPr lang="es-CO" dirty="0" smtClean="0"/>
              <a:t>». </a:t>
            </a:r>
          </a:p>
          <a:p>
            <a:pPr marL="0" indent="0">
              <a:buNone/>
            </a:pPr>
            <a:endParaRPr lang="es-CO" dirty="0" smtClean="0"/>
          </a:p>
          <a:p>
            <a:pPr marL="0" indent="0">
              <a:buNone/>
            </a:pPr>
            <a:r>
              <a:rPr lang="es-CO" dirty="0" smtClean="0"/>
              <a:t>El </a:t>
            </a:r>
            <a:r>
              <a:rPr lang="es-CO" dirty="0"/>
              <a:t>cargo de Pontifex Maximus continuó en el Papado." </a:t>
            </a:r>
            <a:r>
              <a:rPr lang="es-CO" dirty="0" smtClean="0"/>
              <a:t> </a:t>
            </a:r>
            <a:r>
              <a:rPr lang="es-CO" dirty="0"/>
              <a:t>Así que este punto encaja con el papado. Recibe su ciudad capital y poder de la Roma pagana.</a:t>
            </a:r>
          </a:p>
          <a:p>
            <a:endParaRPr lang="es-CO" dirty="0"/>
          </a:p>
        </p:txBody>
      </p:sp>
    </p:spTree>
    <p:extLst>
      <p:ext uri="{BB962C8B-B14F-4D97-AF65-F5344CB8AC3E}">
        <p14:creationId xmlns:p14="http://schemas.microsoft.com/office/powerpoint/2010/main" val="3186316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rmAutofit fontScale="90000"/>
          </a:bodyPr>
          <a:lstStyle/>
          <a:p>
            <a:r>
              <a:rPr lang="es-CO" b="1" i="1" dirty="0" smtClean="0">
                <a:solidFill>
                  <a:srgbClr val="FF0000"/>
                </a:solidFill>
                <a:latin typeface="Agency FB" pitchFamily="34" charset="0"/>
              </a:rPr>
              <a:t>Un solo poder manifestado en cuatro símbolos</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4997152"/>
          </a:xfrm>
          <a:solidFill>
            <a:schemeClr val="accent5">
              <a:lumMod val="20000"/>
              <a:lumOff val="80000"/>
            </a:schemeClr>
          </a:solidFill>
        </p:spPr>
        <p:txBody>
          <a:bodyPr>
            <a:normAutofit fontScale="92500"/>
          </a:bodyPr>
          <a:lstStyle/>
          <a:p>
            <a:pPr marL="0" indent="0" algn="ctr">
              <a:buNone/>
            </a:pPr>
            <a:r>
              <a:rPr lang="es-CO" dirty="0"/>
              <a:t>Como hemos visto, el «</a:t>
            </a:r>
            <a:r>
              <a:rPr lang="es-CO" dirty="0">
                <a:latin typeface="Agency FB" pitchFamily="34" charset="0"/>
              </a:rPr>
              <a:t>cuerno pequeño</a:t>
            </a:r>
            <a:r>
              <a:rPr lang="es-CO" dirty="0"/>
              <a:t>» de Dan.7, </a:t>
            </a:r>
            <a:r>
              <a:rPr lang="es-CO" dirty="0" smtClean="0"/>
              <a:t>la </a:t>
            </a:r>
            <a:r>
              <a:rPr lang="es-CO" dirty="0"/>
              <a:t>«</a:t>
            </a:r>
            <a:r>
              <a:rPr lang="es-CO" dirty="0">
                <a:latin typeface="Agency FB" pitchFamily="34" charset="0"/>
              </a:rPr>
              <a:t>bestia</a:t>
            </a:r>
            <a:r>
              <a:rPr lang="es-CO" dirty="0"/>
              <a:t>» de Apoc.13, la «</a:t>
            </a:r>
            <a:r>
              <a:rPr lang="es-CO" dirty="0">
                <a:latin typeface="Agency FB" pitchFamily="34" charset="0"/>
              </a:rPr>
              <a:t>gran ramera</a:t>
            </a:r>
            <a:r>
              <a:rPr lang="es-CO" dirty="0"/>
              <a:t>» de Apoc.17, y ahora el </a:t>
            </a:r>
            <a:r>
              <a:rPr lang="es-CO" dirty="0" smtClean="0">
                <a:solidFill>
                  <a:srgbClr val="FF0000"/>
                </a:solidFill>
              </a:rPr>
              <a:t>2Tes.2:3,4</a:t>
            </a:r>
            <a:r>
              <a:rPr lang="es-CO" dirty="0" smtClean="0"/>
              <a:t>.dice:</a:t>
            </a:r>
          </a:p>
          <a:p>
            <a:pPr marL="0" indent="0" algn="ctr">
              <a:buNone/>
            </a:pPr>
            <a:r>
              <a:rPr lang="es-CO" dirty="0" smtClean="0"/>
              <a:t>«</a:t>
            </a:r>
            <a:r>
              <a:rPr lang="es-CO" dirty="0" smtClean="0">
                <a:latin typeface="Agency FB" pitchFamily="34" charset="0"/>
              </a:rPr>
              <a:t>Nadie </a:t>
            </a:r>
            <a:r>
              <a:rPr lang="es-CO" dirty="0">
                <a:latin typeface="Agency FB" pitchFamily="34" charset="0"/>
              </a:rPr>
              <a:t>os engañe en ninguna manera; porque no </a:t>
            </a:r>
            <a:r>
              <a:rPr lang="es-CO" dirty="0" smtClean="0">
                <a:latin typeface="Agency FB" pitchFamily="34" charset="0"/>
              </a:rPr>
              <a:t>vendrá (Cristo), </a:t>
            </a:r>
            <a:r>
              <a:rPr lang="es-CO" dirty="0">
                <a:latin typeface="Agency FB" pitchFamily="34" charset="0"/>
              </a:rPr>
              <a:t>sin que antes venga la apostasía, y se manifieste el </a:t>
            </a:r>
            <a:r>
              <a:rPr lang="es-CO" b="1" u="sng" dirty="0" smtClean="0">
                <a:latin typeface="Agency FB" pitchFamily="34" charset="0"/>
              </a:rPr>
              <a:t>HOMBRE DE PECADO</a:t>
            </a:r>
            <a:r>
              <a:rPr lang="es-CO" dirty="0" smtClean="0">
                <a:latin typeface="Agency FB" pitchFamily="34" charset="0"/>
              </a:rPr>
              <a:t>, </a:t>
            </a:r>
            <a:r>
              <a:rPr lang="es-CO" dirty="0">
                <a:latin typeface="Agency FB" pitchFamily="34" charset="0"/>
              </a:rPr>
              <a:t>el hijo de </a:t>
            </a:r>
            <a:r>
              <a:rPr lang="es-CO" dirty="0" smtClean="0">
                <a:latin typeface="Agency FB" pitchFamily="34" charset="0"/>
              </a:rPr>
              <a:t>perdición 4 </a:t>
            </a:r>
            <a:r>
              <a:rPr lang="es-CO" dirty="0">
                <a:latin typeface="Agency FB" pitchFamily="34" charset="0"/>
              </a:rPr>
              <a:t>el cual se opone y se levanta contra todo lo que se llama Dios o es objeto de culto; tanto que se sienta en el templo de Dios como Dios, haciéndose pasar por </a:t>
            </a:r>
            <a:r>
              <a:rPr lang="es-CO" dirty="0" smtClean="0">
                <a:latin typeface="Agency FB" pitchFamily="34" charset="0"/>
              </a:rPr>
              <a:t>Dios</a:t>
            </a:r>
            <a:r>
              <a:rPr lang="es-CO" dirty="0" smtClean="0"/>
              <a:t>». </a:t>
            </a:r>
          </a:p>
          <a:p>
            <a:pPr marL="0" indent="0" algn="ctr">
              <a:buNone/>
            </a:pPr>
            <a:r>
              <a:rPr lang="es-CO" dirty="0" smtClean="0"/>
              <a:t>Estos cuatro símbolos apuntan a un mismo poder, el papado.</a:t>
            </a:r>
            <a:endParaRPr lang="es-CO" dirty="0"/>
          </a:p>
          <a:p>
            <a:endParaRPr lang="es-CO" dirty="0"/>
          </a:p>
        </p:txBody>
      </p:sp>
    </p:spTree>
    <p:extLst>
      <p:ext uri="{BB962C8B-B14F-4D97-AF65-F5344CB8AC3E}">
        <p14:creationId xmlns:p14="http://schemas.microsoft.com/office/powerpoint/2010/main" val="2121241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a:solidFill>
            <a:schemeClr val="accent4">
              <a:lumMod val="20000"/>
              <a:lumOff val="80000"/>
            </a:schemeClr>
          </a:solidFill>
        </p:spPr>
        <p:txBody>
          <a:bodyPr>
            <a:normAutofit fontScale="85000" lnSpcReduction="20000"/>
          </a:bodyPr>
          <a:lstStyle/>
          <a:p>
            <a:pPr marL="0" indent="0" algn="ctr">
              <a:buNone/>
            </a:pPr>
            <a:r>
              <a:rPr lang="es-CO" sz="4600" b="1" dirty="0" smtClean="0"/>
              <a:t>             </a:t>
            </a:r>
            <a:r>
              <a:rPr lang="es-CO" sz="4600" b="1" u="sng" dirty="0" smtClean="0"/>
              <a:t>Recibirá </a:t>
            </a:r>
            <a:r>
              <a:rPr lang="es-CO" sz="4600" b="1" u="sng" dirty="0"/>
              <a:t>una herida </a:t>
            </a:r>
            <a:r>
              <a:rPr lang="es-CO" sz="4600" b="1" u="sng" dirty="0" smtClean="0"/>
              <a:t>mortal.</a:t>
            </a:r>
            <a:r>
              <a:rPr lang="es-CO" sz="4600" b="1" dirty="0" smtClean="0">
                <a:solidFill>
                  <a:srgbClr val="FF0000"/>
                </a:solidFill>
              </a:rPr>
              <a:t> </a:t>
            </a:r>
            <a:r>
              <a:rPr lang="es-CO" sz="3900" dirty="0" smtClean="0">
                <a:solidFill>
                  <a:srgbClr val="FF0000"/>
                </a:solidFill>
              </a:rPr>
              <a:t>Apocalipsis 13:3pp.</a:t>
            </a:r>
            <a:endParaRPr lang="es-CO" sz="3900" dirty="0">
              <a:solidFill>
                <a:srgbClr val="FF0000"/>
              </a:solidFill>
            </a:endParaRPr>
          </a:p>
          <a:p>
            <a:pPr marL="0" indent="0">
              <a:buNone/>
            </a:pPr>
            <a:r>
              <a:rPr lang="es-CO" dirty="0"/>
              <a:t>La herida mortal fue infligida cuando el </a:t>
            </a:r>
            <a:r>
              <a:rPr lang="es-CO" dirty="0" smtClean="0"/>
              <a:t>General Berthier a nombre </a:t>
            </a:r>
            <a:r>
              <a:rPr lang="es-CO" dirty="0"/>
              <a:t>de Napoleón, </a:t>
            </a:r>
            <a:r>
              <a:rPr lang="es-CO" dirty="0" smtClean="0"/>
              <a:t>entró </a:t>
            </a:r>
            <a:r>
              <a:rPr lang="es-CO" dirty="0"/>
              <a:t>a Roma y tomó al Papa Pío VI cautivo </a:t>
            </a:r>
            <a:r>
              <a:rPr lang="es-CO" dirty="0" smtClean="0"/>
              <a:t>el 15 de </a:t>
            </a:r>
            <a:r>
              <a:rPr lang="es-CO" dirty="0"/>
              <a:t>Febrero de 1798. Napoleón declaró que a la muerte del Papa, el papado sería descontinuado. El Papa murió en </a:t>
            </a:r>
            <a:r>
              <a:rPr lang="es-CO" dirty="0" smtClean="0"/>
              <a:t>Valencia Francia el 29 de </a:t>
            </a:r>
            <a:r>
              <a:rPr lang="es-CO" dirty="0"/>
              <a:t>Agosto de 1799. El clero constitucional negó al cadáver un entierro cristiano; el prefecto de la localidad inscribió en el registro de defunciones: «</a:t>
            </a:r>
            <a:r>
              <a:rPr lang="es-CO" dirty="0">
                <a:latin typeface="Agency FB" pitchFamily="34" charset="0"/>
              </a:rPr>
              <a:t>Falleció el ciudadano Braschi, que ejercía profesión de pontífice</a:t>
            </a:r>
            <a:r>
              <a:rPr lang="es-CO" dirty="0"/>
              <a:t>». "La mitad de Europa pensó que con la muerte del Papa el papado moriría</a:t>
            </a:r>
            <a:r>
              <a:rPr lang="es-CO" dirty="0" smtClean="0"/>
              <a:t>.« (Verifíquelo con la historia).</a:t>
            </a:r>
            <a:endParaRPr lang="es-CO" dirty="0"/>
          </a:p>
          <a:p>
            <a:endParaRPr lang="es-CO" dirty="0"/>
          </a:p>
          <a:p>
            <a:pPr marL="0" indent="0">
              <a:buNone/>
            </a:pPr>
            <a:r>
              <a:rPr lang="es-CO" dirty="0"/>
              <a:t>Así este punto encaja también con el papado.</a:t>
            </a:r>
          </a:p>
          <a:p>
            <a:endParaRPr lang="es-CO" dirty="0"/>
          </a:p>
          <a:p>
            <a:endParaRPr lang="es-CO" dirty="0"/>
          </a:p>
          <a:p>
            <a:endParaRPr lang="es-CO" dirty="0"/>
          </a:p>
        </p:txBody>
      </p:sp>
      <p:sp>
        <p:nvSpPr>
          <p:cNvPr id="2" name="1 Elipse"/>
          <p:cNvSpPr/>
          <p:nvPr/>
        </p:nvSpPr>
        <p:spPr>
          <a:xfrm>
            <a:off x="683568" y="332656"/>
            <a:ext cx="914400" cy="72008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4</a:t>
            </a:r>
            <a:endParaRPr lang="es-CO" b="1" dirty="0">
              <a:solidFill>
                <a:srgbClr val="002060"/>
              </a:solidFill>
            </a:endParaRPr>
          </a:p>
        </p:txBody>
      </p:sp>
    </p:spTree>
    <p:extLst>
      <p:ext uri="{BB962C8B-B14F-4D97-AF65-F5344CB8AC3E}">
        <p14:creationId xmlns:p14="http://schemas.microsoft.com/office/powerpoint/2010/main" val="36749426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pPr marL="0" indent="0" algn="ctr">
              <a:buNone/>
            </a:pPr>
            <a:r>
              <a:rPr lang="es-CO" sz="3900" b="1" dirty="0" smtClean="0"/>
              <a:t>       </a:t>
            </a:r>
            <a:r>
              <a:rPr lang="es-CO" sz="3900" b="1" u="sng" dirty="0" smtClean="0"/>
              <a:t>La </a:t>
            </a:r>
            <a:r>
              <a:rPr lang="es-CO" sz="3900" b="1" u="sng" dirty="0"/>
              <a:t>herida mortal sería sanada, y el mundo entero daría homenaje a la bestia </a:t>
            </a:r>
            <a:r>
              <a:rPr lang="es-CO" dirty="0" smtClean="0">
                <a:solidFill>
                  <a:srgbClr val="FF0000"/>
                </a:solidFill>
              </a:rPr>
              <a:t>Apocalipsis 13:3up.</a:t>
            </a:r>
            <a:endParaRPr lang="es-CO" dirty="0">
              <a:solidFill>
                <a:srgbClr val="FF0000"/>
              </a:solidFill>
            </a:endParaRPr>
          </a:p>
          <a:p>
            <a:pPr marL="0" indent="0">
              <a:buNone/>
            </a:pPr>
            <a:endParaRPr lang="es-CO" sz="2800" dirty="0" smtClean="0"/>
          </a:p>
          <a:p>
            <a:pPr marL="0" indent="0" algn="ctr">
              <a:buNone/>
            </a:pPr>
            <a:r>
              <a:rPr lang="es-CO" sz="2800" b="1" dirty="0" smtClean="0">
                <a:solidFill>
                  <a:srgbClr val="0070C0"/>
                </a:solidFill>
              </a:rPr>
              <a:t>Desde </a:t>
            </a:r>
            <a:r>
              <a:rPr lang="es-CO" sz="2800" b="1" dirty="0">
                <a:solidFill>
                  <a:srgbClr val="0070C0"/>
                </a:solidFill>
              </a:rPr>
              <a:t>que la herida fue sanada, la fuerza del papado ha crecido y aumentado hasta el día de hoy. Es una de las más poderosas organizaciones </a:t>
            </a:r>
            <a:r>
              <a:rPr lang="es-CO" sz="2800" b="1" u="sng" dirty="0">
                <a:solidFill>
                  <a:srgbClr val="0070C0"/>
                </a:solidFill>
              </a:rPr>
              <a:t>político-religiosas</a:t>
            </a:r>
            <a:r>
              <a:rPr lang="es-CO" sz="2800" b="1" dirty="0">
                <a:solidFill>
                  <a:srgbClr val="0070C0"/>
                </a:solidFill>
              </a:rPr>
              <a:t> en el mundo. </a:t>
            </a:r>
            <a:endParaRPr lang="es-CO" sz="2800" b="1" dirty="0" smtClean="0">
              <a:solidFill>
                <a:srgbClr val="0070C0"/>
              </a:solidFill>
            </a:endParaRPr>
          </a:p>
          <a:p>
            <a:pPr marL="0" indent="0" algn="ctr">
              <a:buNone/>
            </a:pPr>
            <a:r>
              <a:rPr lang="es-CO" sz="2800" dirty="0" smtClean="0"/>
              <a:t>Malachi </a:t>
            </a:r>
            <a:r>
              <a:rPr lang="es-CO" sz="2800" dirty="0"/>
              <a:t>Martin, un consumado conocedor y experto en inteligencia, revela lo siguiente en su libro The Keys of This Blood (Las Llaves de Esta Sangre</a:t>
            </a:r>
            <a:r>
              <a:rPr lang="es-CO" sz="2800" dirty="0" smtClean="0"/>
              <a:t>).</a:t>
            </a:r>
            <a:endParaRPr lang="es-CO" sz="2800" dirty="0"/>
          </a:p>
        </p:txBody>
      </p:sp>
      <p:sp>
        <p:nvSpPr>
          <p:cNvPr id="2" name="1 Elipse"/>
          <p:cNvSpPr/>
          <p:nvPr/>
        </p:nvSpPr>
        <p:spPr>
          <a:xfrm>
            <a:off x="467544" y="116632"/>
            <a:ext cx="914400" cy="82419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5</a:t>
            </a:r>
            <a:endParaRPr lang="es-CO" b="1" dirty="0">
              <a:solidFill>
                <a:srgbClr val="002060"/>
              </a:solidFill>
            </a:endParaRPr>
          </a:p>
        </p:txBody>
      </p:sp>
    </p:spTree>
    <p:extLst>
      <p:ext uri="{BB962C8B-B14F-4D97-AF65-F5344CB8AC3E}">
        <p14:creationId xmlns:p14="http://schemas.microsoft.com/office/powerpoint/2010/main" val="3725295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blipFill>
            <a:blip r:embed="rId2"/>
            <a:tile tx="0" ty="0" sx="100000" sy="100000" flip="none" algn="tl"/>
          </a:blipFill>
        </p:spPr>
        <p:txBody>
          <a:bodyPr>
            <a:normAutofit fontScale="70000" lnSpcReduction="20000"/>
          </a:bodyPr>
          <a:lstStyle/>
          <a:p>
            <a:pPr marL="0" indent="0" algn="ctr">
              <a:buNone/>
            </a:pPr>
            <a:r>
              <a:rPr lang="es-CO" sz="3600" b="1" u="sng" dirty="0" smtClean="0"/>
              <a:t>Él </a:t>
            </a:r>
            <a:r>
              <a:rPr lang="es-CO" sz="3600" b="1" u="sng" dirty="0"/>
              <a:t>(hablando del difunto Juan Pablo II), </a:t>
            </a:r>
            <a:r>
              <a:rPr lang="es-CO" sz="3600" b="1" u="sng" dirty="0" smtClean="0"/>
              <a:t>dice: </a:t>
            </a:r>
          </a:p>
          <a:p>
            <a:pPr marL="0" indent="0">
              <a:buNone/>
            </a:pPr>
            <a:r>
              <a:rPr lang="es-CO" dirty="0" smtClean="0"/>
              <a:t>«</a:t>
            </a:r>
            <a:r>
              <a:rPr lang="es-CO" dirty="0" smtClean="0">
                <a:solidFill>
                  <a:srgbClr val="C00000"/>
                </a:solidFill>
              </a:rPr>
              <a:t>está </a:t>
            </a:r>
            <a:r>
              <a:rPr lang="es-CO" dirty="0">
                <a:solidFill>
                  <a:srgbClr val="C00000"/>
                </a:solidFill>
              </a:rPr>
              <a:t>tan determinado a ser un gobernante mundial como lo estaba Constantino en su época</a:t>
            </a:r>
            <a:r>
              <a:rPr lang="es-CO" dirty="0"/>
              <a:t> (49). </a:t>
            </a:r>
            <a:endParaRPr lang="es-CO" dirty="0" smtClean="0"/>
          </a:p>
          <a:p>
            <a:pPr marL="0" indent="0">
              <a:buNone/>
            </a:pPr>
            <a:r>
              <a:rPr lang="es-CO" dirty="0" smtClean="0">
                <a:solidFill>
                  <a:srgbClr val="0070C0"/>
                </a:solidFill>
              </a:rPr>
              <a:t>Él </a:t>
            </a:r>
            <a:r>
              <a:rPr lang="es-CO" dirty="0">
                <a:solidFill>
                  <a:srgbClr val="0070C0"/>
                </a:solidFill>
              </a:rPr>
              <a:t>es protegido por cuatro gobiernos </a:t>
            </a:r>
            <a:r>
              <a:rPr lang="es-CO" dirty="0"/>
              <a:t>(120). </a:t>
            </a:r>
            <a:endParaRPr lang="es-CO" dirty="0" smtClean="0"/>
          </a:p>
          <a:p>
            <a:pPr marL="0" indent="0">
              <a:buNone/>
            </a:pPr>
            <a:r>
              <a:rPr lang="es-CO" dirty="0" smtClean="0">
                <a:solidFill>
                  <a:srgbClr val="7030A0"/>
                </a:solidFill>
              </a:rPr>
              <a:t>Es </a:t>
            </a:r>
            <a:r>
              <a:rPr lang="es-CO" dirty="0">
                <a:solidFill>
                  <a:srgbClr val="7030A0"/>
                </a:solidFill>
              </a:rPr>
              <a:t>la persona más conocida en el siglo 20 </a:t>
            </a:r>
            <a:r>
              <a:rPr lang="es-CO" dirty="0"/>
              <a:t>(123). </a:t>
            </a:r>
            <a:endParaRPr lang="es-CO" dirty="0" smtClean="0"/>
          </a:p>
          <a:p>
            <a:pPr marL="0" indent="0">
              <a:buNone/>
            </a:pPr>
            <a:r>
              <a:rPr lang="es-CO" dirty="0" smtClean="0">
                <a:solidFill>
                  <a:schemeClr val="accent2">
                    <a:lumMod val="75000"/>
                  </a:schemeClr>
                </a:solidFill>
              </a:rPr>
              <a:t>Es </a:t>
            </a:r>
            <a:r>
              <a:rPr lang="es-CO" dirty="0">
                <a:solidFill>
                  <a:schemeClr val="accent2">
                    <a:lumMod val="75000"/>
                  </a:schemeClr>
                </a:solidFill>
              </a:rPr>
              <a:t>amigo personal de los líderes de 91 países </a:t>
            </a:r>
            <a:r>
              <a:rPr lang="es-CO" dirty="0"/>
              <a:t>(490). </a:t>
            </a:r>
            <a:endParaRPr lang="es-CO" dirty="0" smtClean="0"/>
          </a:p>
          <a:p>
            <a:pPr marL="0" indent="0">
              <a:buNone/>
            </a:pPr>
            <a:r>
              <a:rPr lang="es-CO" dirty="0" smtClean="0">
                <a:solidFill>
                  <a:schemeClr val="accent6">
                    <a:lumMod val="75000"/>
                  </a:schemeClr>
                </a:solidFill>
              </a:rPr>
              <a:t>¿</a:t>
            </a:r>
            <a:r>
              <a:rPr lang="es-CO" dirty="0">
                <a:solidFill>
                  <a:schemeClr val="accent6">
                    <a:lumMod val="75000"/>
                  </a:schemeClr>
                </a:solidFill>
              </a:rPr>
              <a:t>Le parece que la gente del mundo está preparada para un fuerte gobierno moral mundial autoritario? </a:t>
            </a:r>
            <a:r>
              <a:rPr lang="es-CO" dirty="0"/>
              <a:t>(160). </a:t>
            </a:r>
            <a:endParaRPr lang="es-CO" dirty="0" smtClean="0"/>
          </a:p>
          <a:p>
            <a:pPr marL="0" indent="0">
              <a:buNone/>
            </a:pPr>
            <a:r>
              <a:rPr lang="es-CO" dirty="0" smtClean="0">
                <a:solidFill>
                  <a:schemeClr val="accent1">
                    <a:lumMod val="60000"/>
                    <a:lumOff val="40000"/>
                  </a:schemeClr>
                </a:solidFill>
              </a:rPr>
              <a:t>Dieciséis </a:t>
            </a:r>
            <a:r>
              <a:rPr lang="es-CO" dirty="0">
                <a:solidFill>
                  <a:schemeClr val="accent1">
                    <a:lumMod val="60000"/>
                    <a:lumOff val="40000"/>
                  </a:schemeClr>
                </a:solidFill>
              </a:rPr>
              <a:t>mil reporteros cubrieron su visita a América </a:t>
            </a:r>
            <a:r>
              <a:rPr lang="es-CO" dirty="0"/>
              <a:t>(490</a:t>
            </a:r>
            <a:r>
              <a:rPr lang="es-CO" dirty="0" smtClean="0"/>
              <a:t>).</a:t>
            </a:r>
            <a:endParaRPr lang="es-CO" dirty="0"/>
          </a:p>
          <a:p>
            <a:endParaRPr lang="es-CO" dirty="0" smtClean="0"/>
          </a:p>
          <a:p>
            <a:r>
              <a:rPr lang="es-CO" dirty="0" smtClean="0">
                <a:solidFill>
                  <a:srgbClr val="002060"/>
                </a:solidFill>
              </a:rPr>
              <a:t>El </a:t>
            </a:r>
            <a:r>
              <a:rPr lang="es-CO" dirty="0">
                <a:solidFill>
                  <a:srgbClr val="002060"/>
                </a:solidFill>
              </a:rPr>
              <a:t>embajador americano dice que el Vaticano no tiene igual ya que es como la "mejor red de inteligencia unificada</a:t>
            </a:r>
            <a:r>
              <a:rPr lang="es-CO" dirty="0"/>
              <a:t>" (120). </a:t>
            </a:r>
            <a:endParaRPr lang="es-CO" dirty="0" smtClean="0"/>
          </a:p>
          <a:p>
            <a:r>
              <a:rPr lang="es-CO" dirty="0" smtClean="0">
                <a:solidFill>
                  <a:schemeClr val="accent6">
                    <a:lumMod val="50000"/>
                  </a:schemeClr>
                </a:solidFill>
              </a:rPr>
              <a:t>El </a:t>
            </a:r>
            <a:r>
              <a:rPr lang="es-CO" dirty="0">
                <a:solidFill>
                  <a:schemeClr val="accent6">
                    <a:lumMod val="50000"/>
                  </a:schemeClr>
                </a:solidFill>
              </a:rPr>
              <a:t>Vaticano sabe para el Sábado lo que ocurrirá el Lunes en cualquier parte del mundo </a:t>
            </a:r>
            <a:r>
              <a:rPr lang="es-CO" dirty="0"/>
              <a:t>(439.) </a:t>
            </a:r>
            <a:endParaRPr lang="es-CO" dirty="0" smtClean="0"/>
          </a:p>
          <a:p>
            <a:r>
              <a:rPr lang="es-CO" dirty="0" smtClean="0">
                <a:solidFill>
                  <a:schemeClr val="accent3">
                    <a:lumMod val="50000"/>
                  </a:schemeClr>
                </a:solidFill>
              </a:rPr>
              <a:t>La </a:t>
            </a:r>
            <a:r>
              <a:rPr lang="es-CO" dirty="0">
                <a:solidFill>
                  <a:schemeClr val="accent3">
                    <a:lumMod val="50000"/>
                  </a:schemeClr>
                </a:solidFill>
              </a:rPr>
              <a:t>estructura papal está preparada ahora para gobernar mundialmente </a:t>
            </a:r>
            <a:r>
              <a:rPr lang="es-CO" dirty="0"/>
              <a:t>(143). </a:t>
            </a:r>
            <a:endParaRPr lang="es-CO" dirty="0" smtClean="0"/>
          </a:p>
          <a:p>
            <a:pPr marL="0" indent="0">
              <a:buNone/>
            </a:pPr>
            <a:endParaRPr lang="es-CO" dirty="0" smtClean="0"/>
          </a:p>
          <a:p>
            <a:pPr marL="0" indent="0" algn="ctr">
              <a:buNone/>
            </a:pPr>
            <a:r>
              <a:rPr lang="es-CO" sz="3400" b="1" u="sng" dirty="0" smtClean="0"/>
              <a:t>Obviamente </a:t>
            </a:r>
            <a:r>
              <a:rPr lang="es-CO" sz="3400" b="1" u="sng" dirty="0"/>
              <a:t>la herida ha sido sanada y la mirada de las naciones está sobre el Vaticano. </a:t>
            </a:r>
          </a:p>
          <a:p>
            <a:endParaRPr lang="es-CO" dirty="0"/>
          </a:p>
          <a:p>
            <a:endParaRPr lang="es-CO" dirty="0"/>
          </a:p>
          <a:p>
            <a:endParaRPr lang="es-CO" dirty="0"/>
          </a:p>
        </p:txBody>
      </p:sp>
    </p:spTree>
    <p:extLst>
      <p:ext uri="{BB962C8B-B14F-4D97-AF65-F5344CB8AC3E}">
        <p14:creationId xmlns:p14="http://schemas.microsoft.com/office/powerpoint/2010/main" val="23858075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9" dur="500"/>
                                        <p:tgtEl>
                                          <p:spTgt spid="3">
                                            <p:txEl>
                                              <p:pRg st="5" end="5"/>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p:cTn id="2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8" end="8"/>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p:cTn id="33"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9" end="9"/>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p:cTn id="39"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10" end="10"/>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 calcmode="lin" valueType="num">
                                      <p:cBhvr>
                                        <p:cTn id="45"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79296" cy="6408712"/>
          </a:xfrm>
        </p:spPr>
        <p:txBody>
          <a:bodyPr>
            <a:normAutofit fontScale="85000" lnSpcReduction="20000"/>
          </a:bodyPr>
          <a:lstStyle/>
          <a:p>
            <a:pPr marL="0" indent="0">
              <a:buNone/>
            </a:pPr>
            <a:r>
              <a:rPr lang="es-CO" sz="3500" b="1" dirty="0" smtClean="0"/>
              <a:t>                      </a:t>
            </a:r>
            <a:r>
              <a:rPr lang="es-CO" sz="3500" b="1" u="sng" dirty="0" smtClean="0"/>
              <a:t>Sería </a:t>
            </a:r>
            <a:r>
              <a:rPr lang="es-CO" sz="3500" b="1" u="sng" dirty="0"/>
              <a:t>un fuerte poder </a:t>
            </a:r>
            <a:r>
              <a:rPr lang="es-CO" sz="3000" b="1" u="sng" dirty="0" smtClean="0"/>
              <a:t>político:</a:t>
            </a:r>
            <a:r>
              <a:rPr lang="es-CO" sz="3000" b="1" dirty="0" smtClean="0"/>
              <a:t>  </a:t>
            </a:r>
          </a:p>
          <a:p>
            <a:pPr marL="0" indent="0" algn="ctr">
              <a:buNone/>
            </a:pPr>
            <a:r>
              <a:rPr lang="es-CO" sz="3000" dirty="0" smtClean="0">
                <a:solidFill>
                  <a:srgbClr val="FF0000"/>
                </a:solidFill>
              </a:rPr>
              <a:t>(</a:t>
            </a:r>
            <a:r>
              <a:rPr lang="es-CO" sz="3000" dirty="0">
                <a:solidFill>
                  <a:srgbClr val="FF0000"/>
                </a:solidFill>
              </a:rPr>
              <a:t>Apocalipsis 12:3,7). </a:t>
            </a:r>
            <a:r>
              <a:rPr lang="es-CO" sz="3000" dirty="0" smtClean="0">
                <a:latin typeface="Agency FB" pitchFamily="34" charset="0"/>
              </a:rPr>
              <a:t>«También </a:t>
            </a:r>
            <a:r>
              <a:rPr lang="es-CO" sz="3000" dirty="0">
                <a:latin typeface="Agency FB" pitchFamily="34" charset="0"/>
              </a:rPr>
              <a:t>apareció otra señal en el cielo: he aquí un gran dragón escarlata, que tenía siete cabezas y diez cuernos, y en sus cabezas siete diademas;7 7 Después hubo una gran batalla en el cielo: Miguel y sus ángeles luchaban contra el dragón; y luchaban el dragón y sus ángeles</a:t>
            </a:r>
            <a:r>
              <a:rPr lang="es-CO" sz="3000" dirty="0" smtClean="0">
                <a:latin typeface="Agency FB" pitchFamily="34" charset="0"/>
              </a:rPr>
              <a:t>;».</a:t>
            </a:r>
          </a:p>
          <a:p>
            <a:pPr marL="0" indent="0">
              <a:buNone/>
            </a:pPr>
            <a:endParaRPr lang="es-CO" sz="3000" dirty="0" smtClean="0"/>
          </a:p>
          <a:p>
            <a:pPr marL="0" indent="0">
              <a:buNone/>
            </a:pPr>
            <a:r>
              <a:rPr lang="es-CO" sz="3000" dirty="0" smtClean="0"/>
              <a:t>Los diez cuernos representan los diez países en que se dividió el Imperio Romano en el año 476 d.C.</a:t>
            </a:r>
            <a:r>
              <a:rPr lang="es-CO" sz="3000" dirty="0" smtClean="0">
                <a:solidFill>
                  <a:srgbClr val="FF0000"/>
                </a:solidFill>
              </a:rPr>
              <a:t>(Dan.7:24), </a:t>
            </a:r>
            <a:r>
              <a:rPr lang="es-CO" sz="3000" dirty="0" smtClean="0"/>
              <a:t>y las siete cabezas, los siete países restantes después de que el «cuerno pequeño hubiese desarraigado tres» </a:t>
            </a:r>
            <a:r>
              <a:rPr lang="es-CO" sz="3000" dirty="0" smtClean="0">
                <a:solidFill>
                  <a:srgbClr val="FF0000"/>
                </a:solidFill>
              </a:rPr>
              <a:t>(</a:t>
            </a:r>
            <a:r>
              <a:rPr lang="es-CO" sz="3000" dirty="0">
                <a:solidFill>
                  <a:srgbClr val="FF0000"/>
                </a:solidFill>
              </a:rPr>
              <a:t>Dan.7:20</a:t>
            </a:r>
            <a:r>
              <a:rPr lang="es-CO" sz="3000" dirty="0"/>
              <a:t>). </a:t>
            </a:r>
            <a:r>
              <a:rPr lang="es-CO" sz="3000" dirty="0" smtClean="0"/>
              <a:t>Los Hérulos en el año  493 d.C;  los Vándalos en el 534</a:t>
            </a:r>
            <a:r>
              <a:rPr lang="es-CO" sz="3000" dirty="0"/>
              <a:t>; </a:t>
            </a:r>
            <a:r>
              <a:rPr lang="es-CO" sz="3000" dirty="0" smtClean="0"/>
              <a:t>y los </a:t>
            </a:r>
            <a:r>
              <a:rPr lang="es-CO" sz="3000" dirty="0"/>
              <a:t>Ostrogodos </a:t>
            </a:r>
            <a:r>
              <a:rPr lang="es-CO" sz="3000" dirty="0" smtClean="0"/>
              <a:t>en el 538. Como usted se dará cuenta, a Daniel se le rebeló esta importante profecía aproximadamente 1012 años antes. El cuerno pequeño transcurriría del 538 al 1798 finalizando con la herida mortal. </a:t>
            </a:r>
          </a:p>
          <a:p>
            <a:pPr marL="0" indent="0">
              <a:buNone/>
            </a:pPr>
            <a:endParaRPr lang="es-CO" sz="3000" dirty="0">
              <a:solidFill>
                <a:srgbClr val="FF0000"/>
              </a:solidFill>
            </a:endParaRPr>
          </a:p>
          <a:p>
            <a:pPr marL="0" indent="0">
              <a:buNone/>
            </a:pPr>
            <a:r>
              <a:rPr lang="es-CO" sz="3000" dirty="0" smtClean="0">
                <a:solidFill>
                  <a:srgbClr val="FF0000"/>
                </a:solidFill>
              </a:rPr>
              <a:t>El vaticano cuenta con un promedio de 58 embajadores  en el mundo, fuera de los muchos representantes como cónsules.    </a:t>
            </a:r>
            <a:endParaRPr lang="es-CO" sz="3000" dirty="0">
              <a:solidFill>
                <a:srgbClr val="FF0000"/>
              </a:solidFill>
            </a:endParaRPr>
          </a:p>
          <a:p>
            <a:pPr marL="0" indent="0">
              <a:buNone/>
            </a:pPr>
            <a:endParaRPr lang="es-CO" sz="3000" dirty="0"/>
          </a:p>
          <a:p>
            <a:endParaRPr lang="es-CO" sz="3000" dirty="0"/>
          </a:p>
          <a:p>
            <a:endParaRPr lang="es-CO" dirty="0"/>
          </a:p>
        </p:txBody>
      </p:sp>
      <p:sp>
        <p:nvSpPr>
          <p:cNvPr id="2" name="1 Elipse"/>
          <p:cNvSpPr/>
          <p:nvPr/>
        </p:nvSpPr>
        <p:spPr>
          <a:xfrm>
            <a:off x="827584" y="0"/>
            <a:ext cx="914400" cy="81279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6</a:t>
            </a:r>
            <a:endParaRPr lang="es-CO" b="1" dirty="0">
              <a:solidFill>
                <a:srgbClr val="002060"/>
              </a:solidFill>
            </a:endParaRPr>
          </a:p>
        </p:txBody>
      </p:sp>
    </p:spTree>
    <p:extLst>
      <p:ext uri="{BB962C8B-B14F-4D97-AF65-F5344CB8AC3E}">
        <p14:creationId xmlns:p14="http://schemas.microsoft.com/office/powerpoint/2010/main" val="25204027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620688"/>
            <a:ext cx="8517632" cy="5793507"/>
          </a:xfrm>
        </p:spPr>
        <p:txBody>
          <a:bodyPr>
            <a:normAutofit fontScale="92500"/>
          </a:bodyPr>
          <a:lstStyle/>
          <a:p>
            <a:pPr marL="0" indent="0">
              <a:buNone/>
            </a:pPr>
            <a:r>
              <a:rPr lang="es-CO" sz="3600" b="1" dirty="0" smtClean="0"/>
              <a:t>                  </a:t>
            </a:r>
            <a:r>
              <a:rPr lang="es-CO" sz="3600" b="1" u="sng" dirty="0" smtClean="0"/>
              <a:t>Se </a:t>
            </a:r>
            <a:r>
              <a:rPr lang="es-CO" sz="3600" b="1" u="sng" dirty="0"/>
              <a:t>convertiría en una poderosa organización </a:t>
            </a:r>
            <a:r>
              <a:rPr lang="es-CO" sz="3600" b="1" u="sng" dirty="0" smtClean="0"/>
              <a:t>religiosa: </a:t>
            </a:r>
            <a:endParaRPr lang="es-CO" b="1" u="sng" dirty="0"/>
          </a:p>
          <a:p>
            <a:r>
              <a:rPr lang="es-CO" sz="2800" dirty="0" smtClean="0">
                <a:solidFill>
                  <a:srgbClr val="FF0000"/>
                </a:solidFill>
              </a:rPr>
              <a:t>Apocalipsis 13:3up</a:t>
            </a:r>
            <a:r>
              <a:rPr lang="es-CO" sz="2800" dirty="0" smtClean="0"/>
              <a:t>. </a:t>
            </a:r>
            <a:r>
              <a:rPr lang="es-CO" sz="2800" dirty="0"/>
              <a:t>«</a:t>
            </a:r>
            <a:r>
              <a:rPr lang="es-CO" sz="2800" dirty="0">
                <a:latin typeface="Agency FB" pitchFamily="34" charset="0"/>
              </a:rPr>
              <a:t>pero su herida mortal fue sanada; y se maravilló toda la tierra en pos de la bestia</a:t>
            </a:r>
            <a:r>
              <a:rPr lang="es-CO" sz="2800" dirty="0"/>
              <a:t>», </a:t>
            </a:r>
            <a:r>
              <a:rPr lang="es-CO" sz="2800" dirty="0">
                <a:solidFill>
                  <a:srgbClr val="FF0000"/>
                </a:solidFill>
              </a:rPr>
              <a:t>Verso </a:t>
            </a:r>
            <a:r>
              <a:rPr lang="es-CO" sz="2800" dirty="0" smtClean="0">
                <a:solidFill>
                  <a:srgbClr val="FF0000"/>
                </a:solidFill>
              </a:rPr>
              <a:t>8</a:t>
            </a:r>
            <a:r>
              <a:rPr lang="es-CO" sz="2800" dirty="0" smtClean="0"/>
              <a:t>, «</a:t>
            </a:r>
            <a:r>
              <a:rPr lang="es-CO" sz="2800" dirty="0" smtClean="0">
                <a:latin typeface="Agency FB" pitchFamily="34" charset="0"/>
              </a:rPr>
              <a:t>Y </a:t>
            </a:r>
            <a:r>
              <a:rPr lang="es-CO" sz="2800" dirty="0">
                <a:latin typeface="Agency FB" pitchFamily="34" charset="0"/>
              </a:rPr>
              <a:t>la adoraron todos los moradores de la tierra cuyos nombres no estaban escritos en el libro de la vida del Cordero que fue inmolado desde el principio del </a:t>
            </a:r>
            <a:r>
              <a:rPr lang="es-CO" sz="2800" dirty="0" smtClean="0">
                <a:latin typeface="Agency FB" pitchFamily="34" charset="0"/>
              </a:rPr>
              <a:t>mundo».</a:t>
            </a:r>
          </a:p>
          <a:p>
            <a:pPr marL="0" indent="0">
              <a:buNone/>
            </a:pPr>
            <a:r>
              <a:rPr lang="es-CO" sz="2800" dirty="0" smtClean="0">
                <a:latin typeface="+mj-lt"/>
              </a:rPr>
              <a:t>Nota: Fíjese que quienes «</a:t>
            </a:r>
            <a:r>
              <a:rPr lang="es-CO" sz="2800" dirty="0" smtClean="0">
                <a:latin typeface="Agency FB" pitchFamily="34" charset="0"/>
              </a:rPr>
              <a:t>adoraron a la bestia</a:t>
            </a:r>
            <a:r>
              <a:rPr lang="es-CO" sz="2800" dirty="0" smtClean="0">
                <a:latin typeface="+mj-lt"/>
              </a:rPr>
              <a:t>», son aquellos que no tienen parte en la salvación ofrecida por Cristo, y son aquellos a quienes la Palabra de Dios los denomina «</a:t>
            </a:r>
            <a:r>
              <a:rPr lang="es-CO" sz="2800" dirty="0" smtClean="0">
                <a:latin typeface="Agency FB" pitchFamily="34" charset="0"/>
              </a:rPr>
              <a:t>moradores de la tierra</a:t>
            </a:r>
            <a:r>
              <a:rPr lang="es-CO" sz="2800" dirty="0" smtClean="0">
                <a:latin typeface="+mj-lt"/>
              </a:rPr>
              <a:t>», por tanto, «</a:t>
            </a:r>
            <a:r>
              <a:rPr lang="es-CO" sz="2800" dirty="0" smtClean="0">
                <a:latin typeface="Agency FB" pitchFamily="34" charset="0"/>
              </a:rPr>
              <a:t>no está su nombre escrito en el Libro de la Vida</a:t>
            </a:r>
            <a:r>
              <a:rPr lang="es-CO" sz="2800" dirty="0" smtClean="0">
                <a:latin typeface="+mj-lt"/>
              </a:rPr>
              <a:t>».</a:t>
            </a:r>
          </a:p>
          <a:p>
            <a:pPr marL="0" indent="0">
              <a:buNone/>
            </a:pPr>
            <a:r>
              <a:rPr lang="es-CO" sz="2800" dirty="0" smtClean="0">
                <a:latin typeface="+mj-lt"/>
              </a:rPr>
              <a:t>Recuerda que el que adora a la Bestia está en contra de lo que dice Apoc.14:7, que al único que se debe adorar es «</a:t>
            </a:r>
            <a:r>
              <a:rPr lang="es-CO" sz="2800" dirty="0" smtClean="0">
                <a:latin typeface="Agency FB" pitchFamily="34" charset="0"/>
              </a:rPr>
              <a:t>al  </a:t>
            </a:r>
            <a:r>
              <a:rPr lang="es-CO" sz="2800" dirty="0">
                <a:latin typeface="Agency FB" pitchFamily="34" charset="0"/>
              </a:rPr>
              <a:t>que hizo el cielo y la tierra, el mar y las fuentes de las </a:t>
            </a:r>
            <a:r>
              <a:rPr lang="es-CO" sz="2800" dirty="0" smtClean="0">
                <a:latin typeface="Agency FB" pitchFamily="34" charset="0"/>
              </a:rPr>
              <a:t>aguas</a:t>
            </a:r>
            <a:r>
              <a:rPr lang="es-CO" sz="2800" dirty="0" smtClean="0">
                <a:latin typeface="+mj-lt"/>
              </a:rPr>
              <a:t>».</a:t>
            </a:r>
            <a:endParaRPr lang="es-CO" dirty="0">
              <a:latin typeface="+mj-lt"/>
            </a:endParaRPr>
          </a:p>
          <a:p>
            <a:endParaRPr lang="es-CO" dirty="0"/>
          </a:p>
        </p:txBody>
      </p:sp>
      <p:sp>
        <p:nvSpPr>
          <p:cNvPr id="2" name="1 Elipse"/>
          <p:cNvSpPr/>
          <p:nvPr/>
        </p:nvSpPr>
        <p:spPr>
          <a:xfrm>
            <a:off x="827584" y="379512"/>
            <a:ext cx="914400" cy="74523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7</a:t>
            </a:r>
            <a:endParaRPr lang="es-CO" b="1" dirty="0">
              <a:solidFill>
                <a:srgbClr val="002060"/>
              </a:solidFill>
            </a:endParaRPr>
          </a:p>
        </p:txBody>
      </p:sp>
    </p:spTree>
    <p:extLst>
      <p:ext uri="{BB962C8B-B14F-4D97-AF65-F5344CB8AC3E}">
        <p14:creationId xmlns:p14="http://schemas.microsoft.com/office/powerpoint/2010/main" val="32661056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92500" lnSpcReduction="20000"/>
          </a:bodyPr>
          <a:lstStyle/>
          <a:p>
            <a:pPr marL="0" indent="0">
              <a:buNone/>
            </a:pPr>
            <a:r>
              <a:rPr lang="es-CO" sz="2800" dirty="0" smtClean="0"/>
              <a:t>Sabemos por la Palabra de Dios, dada a Moisés, que quienes no tienen su nombre en el </a:t>
            </a:r>
            <a:r>
              <a:rPr lang="es-CO" sz="2800" b="1" u="sng" dirty="0"/>
              <a:t>L</a:t>
            </a:r>
            <a:r>
              <a:rPr lang="es-CO" sz="2800" b="1" u="sng" dirty="0" smtClean="0"/>
              <a:t>ibro de la Vida del Cordero</a:t>
            </a:r>
            <a:r>
              <a:rPr lang="es-CO" sz="2800" b="1" dirty="0" smtClean="0"/>
              <a:t>,</a:t>
            </a:r>
            <a:r>
              <a:rPr lang="es-CO" sz="2800" dirty="0" smtClean="0"/>
              <a:t> que es Dios mismo, son los que han PECADO contra ÉL, y por tanto, han sido borrados del Libro de la Vida: </a:t>
            </a:r>
          </a:p>
          <a:p>
            <a:r>
              <a:rPr lang="es-CO" sz="2800" b="1" dirty="0" smtClean="0">
                <a:solidFill>
                  <a:srgbClr val="FF0000"/>
                </a:solidFill>
              </a:rPr>
              <a:t>Éxo.32:33</a:t>
            </a:r>
            <a:r>
              <a:rPr lang="es-CO" sz="2800" dirty="0"/>
              <a:t>. </a:t>
            </a:r>
            <a:r>
              <a:rPr lang="es-CO" sz="2800" dirty="0" smtClean="0"/>
              <a:t>Y </a:t>
            </a:r>
            <a:r>
              <a:rPr lang="es-CO" sz="2800" dirty="0"/>
              <a:t>Jehová respondió a Moisés: </a:t>
            </a:r>
            <a:r>
              <a:rPr lang="es-CO" sz="2800" dirty="0" smtClean="0"/>
              <a:t>«</a:t>
            </a:r>
            <a:r>
              <a:rPr lang="es-CO" sz="2800" dirty="0" smtClean="0">
                <a:latin typeface="Agency FB" pitchFamily="34" charset="0"/>
              </a:rPr>
              <a:t>Al </a:t>
            </a:r>
            <a:r>
              <a:rPr lang="es-CO" sz="2800" dirty="0">
                <a:latin typeface="Agency FB" pitchFamily="34" charset="0"/>
              </a:rPr>
              <a:t>que pecare contra mí, a éste raeré yo de mi </a:t>
            </a:r>
            <a:r>
              <a:rPr lang="es-CO" sz="2800" dirty="0" smtClean="0">
                <a:latin typeface="Agency FB" pitchFamily="34" charset="0"/>
              </a:rPr>
              <a:t>libro</a:t>
            </a:r>
            <a:r>
              <a:rPr lang="es-CO" sz="2800" dirty="0" smtClean="0"/>
              <a:t>»,</a:t>
            </a:r>
          </a:p>
          <a:p>
            <a:pPr marL="0" indent="0">
              <a:buNone/>
            </a:pPr>
            <a:r>
              <a:rPr lang="es-CO" sz="2800" dirty="0" smtClean="0"/>
              <a:t>‘Y que es pecado?</a:t>
            </a:r>
          </a:p>
          <a:p>
            <a:r>
              <a:rPr lang="es-CO" sz="2800" b="1" dirty="0" smtClean="0">
                <a:solidFill>
                  <a:srgbClr val="FF0000"/>
                </a:solidFill>
              </a:rPr>
              <a:t> 1Juan 3:4</a:t>
            </a:r>
            <a:r>
              <a:rPr lang="es-CO" sz="2800" dirty="0" smtClean="0"/>
              <a:t>, dice: «</a:t>
            </a:r>
            <a:r>
              <a:rPr lang="es-CO" sz="2800" dirty="0" smtClean="0">
                <a:latin typeface="Agency FB" pitchFamily="34" charset="0"/>
              </a:rPr>
              <a:t>cualquiera </a:t>
            </a:r>
            <a:r>
              <a:rPr lang="es-CO" sz="2800" dirty="0">
                <a:latin typeface="Agency FB" pitchFamily="34" charset="0"/>
              </a:rPr>
              <a:t>que comete pecado, traspasa también la ley; pues el pecado es transgresión de la </a:t>
            </a:r>
            <a:r>
              <a:rPr lang="es-CO" sz="2800" dirty="0" smtClean="0">
                <a:latin typeface="Agency FB" pitchFamily="34" charset="0"/>
              </a:rPr>
              <a:t>ley</a:t>
            </a:r>
            <a:r>
              <a:rPr lang="es-CO" sz="2800" dirty="0" smtClean="0"/>
              <a:t>». Claramente se está refiriendo a los Diez Mandamientos escritos por Dios en la dos tablas de piedra, Léalos en </a:t>
            </a:r>
            <a:r>
              <a:rPr lang="es-CO" sz="2800" dirty="0" smtClean="0">
                <a:solidFill>
                  <a:srgbClr val="FF0000"/>
                </a:solidFill>
              </a:rPr>
              <a:t>(Éxo.20:3-17).</a:t>
            </a:r>
          </a:p>
          <a:p>
            <a:pPr marL="0" indent="0">
              <a:buNone/>
            </a:pPr>
            <a:r>
              <a:rPr lang="es-CO" sz="2800" dirty="0" smtClean="0"/>
              <a:t>Estos que no andan de acuerdo con los </a:t>
            </a:r>
            <a:r>
              <a:rPr lang="es-CO" sz="2800" b="1" u="sng" dirty="0" smtClean="0"/>
              <a:t>Mandamientos de Dio</a:t>
            </a:r>
            <a:r>
              <a:rPr lang="es-CO" sz="2800" dirty="0" smtClean="0"/>
              <a:t>, terminarán «</a:t>
            </a:r>
            <a:r>
              <a:rPr lang="es-CO" sz="2800" dirty="0" smtClean="0">
                <a:latin typeface="Agency FB" pitchFamily="34" charset="0"/>
              </a:rPr>
              <a:t>adorando a la bestia</a:t>
            </a:r>
            <a:r>
              <a:rPr lang="es-CO" sz="2800" dirty="0" smtClean="0"/>
              <a:t>», estos pues son aquellos que la Sagrada Escritura considera como la «</a:t>
            </a:r>
            <a:r>
              <a:rPr lang="es-CO" sz="2800" dirty="0" smtClean="0">
                <a:latin typeface="Agency FB" pitchFamily="34" charset="0"/>
              </a:rPr>
              <a:t>población de la tierra</a:t>
            </a:r>
            <a:r>
              <a:rPr lang="es-CO" sz="2800" dirty="0" smtClean="0"/>
              <a:t>» y le rendirán homenaje como el poder más grande de la tierra. </a:t>
            </a:r>
            <a:endParaRPr lang="es-CO" sz="2800" dirty="0"/>
          </a:p>
        </p:txBody>
      </p:sp>
    </p:spTree>
    <p:extLst>
      <p:ext uri="{BB962C8B-B14F-4D97-AF65-F5344CB8AC3E}">
        <p14:creationId xmlns:p14="http://schemas.microsoft.com/office/powerpoint/2010/main" val="298230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4023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618856" cy="6137845"/>
          </a:xfrm>
          <a:blipFill>
            <a:blip r:embed="rId2"/>
            <a:tile tx="0" ty="0" sx="100000" sy="100000" flip="none" algn="tl"/>
          </a:blipFill>
        </p:spPr>
        <p:txBody>
          <a:bodyPr>
            <a:normAutofit fontScale="85000" lnSpcReduction="20000"/>
          </a:bodyPr>
          <a:lstStyle/>
          <a:p>
            <a:pPr marL="0" indent="0" algn="ctr">
              <a:buNone/>
            </a:pPr>
            <a:r>
              <a:rPr lang="es-CO" dirty="0" smtClean="0"/>
              <a:t>Pues </a:t>
            </a:r>
            <a:r>
              <a:rPr lang="es-CO" dirty="0"/>
              <a:t>dice </a:t>
            </a:r>
            <a:r>
              <a:rPr lang="es-CO" dirty="0">
                <a:solidFill>
                  <a:srgbClr val="FF0000"/>
                </a:solidFill>
              </a:rPr>
              <a:t>Apoc.13:3,4</a:t>
            </a:r>
            <a:r>
              <a:rPr lang="es-CO" dirty="0"/>
              <a:t>. </a:t>
            </a:r>
            <a:r>
              <a:rPr lang="es-CO" dirty="0" smtClean="0"/>
              <a:t> «</a:t>
            </a:r>
            <a:r>
              <a:rPr lang="es-CO" dirty="0" smtClean="0">
                <a:latin typeface="Agency FB" pitchFamily="34" charset="0"/>
              </a:rPr>
              <a:t>y </a:t>
            </a:r>
            <a:r>
              <a:rPr lang="es-CO" dirty="0">
                <a:latin typeface="Agency FB" pitchFamily="34" charset="0"/>
              </a:rPr>
              <a:t>se maravilló toda la tierra en pos de la bestia, </a:t>
            </a:r>
            <a:r>
              <a:rPr lang="es-CO" dirty="0" smtClean="0">
                <a:latin typeface="Agency FB" pitchFamily="34" charset="0"/>
              </a:rPr>
              <a:t>4 </a:t>
            </a:r>
            <a:r>
              <a:rPr lang="es-CO" dirty="0">
                <a:latin typeface="Agency FB" pitchFamily="34" charset="0"/>
              </a:rPr>
              <a:t>y adoraron al dragón </a:t>
            </a:r>
            <a:r>
              <a:rPr lang="es-CO" dirty="0" smtClean="0">
                <a:latin typeface="Agency FB" pitchFamily="34" charset="0"/>
              </a:rPr>
              <a:t>(</a:t>
            </a:r>
            <a:r>
              <a:rPr lang="es-CO" u="sng" dirty="0" smtClean="0">
                <a:latin typeface="Agency FB" pitchFamily="34" charset="0"/>
              </a:rPr>
              <a:t>al Diablo</a:t>
            </a:r>
            <a:r>
              <a:rPr lang="es-CO" dirty="0" smtClean="0">
                <a:latin typeface="Agency FB" pitchFamily="34" charset="0"/>
              </a:rPr>
              <a:t>) que </a:t>
            </a:r>
            <a:r>
              <a:rPr lang="es-CO" dirty="0">
                <a:latin typeface="Agency FB" pitchFamily="34" charset="0"/>
              </a:rPr>
              <a:t>había dado autoridad a la bestia, y adoraron a la bestia, diciendo: ¿Quién como la bestia, y quién podrá luchar contra ella</a:t>
            </a:r>
            <a:r>
              <a:rPr lang="es-CO" dirty="0" smtClean="0"/>
              <a:t>?» </a:t>
            </a:r>
          </a:p>
          <a:p>
            <a:pPr marL="0" indent="0">
              <a:buNone/>
            </a:pPr>
            <a:endParaRPr lang="es-CO" dirty="0" smtClean="0"/>
          </a:p>
          <a:p>
            <a:pPr marL="0" indent="0" algn="ctr">
              <a:buNone/>
            </a:pPr>
            <a:r>
              <a:rPr lang="es-CO" b="1" dirty="0" smtClean="0">
                <a:solidFill>
                  <a:srgbClr val="FF0000"/>
                </a:solidFill>
              </a:rPr>
              <a:t>Aquí, el punto siete, encaja perfectamente también con este poder.</a:t>
            </a:r>
          </a:p>
          <a:p>
            <a:pPr marL="0" indent="0" algn="ctr">
              <a:buNone/>
            </a:pPr>
            <a:endParaRPr lang="es-CO" dirty="0" smtClean="0"/>
          </a:p>
          <a:p>
            <a:pPr marL="0" indent="0" algn="ctr">
              <a:buNone/>
            </a:pPr>
            <a:r>
              <a:rPr lang="es-CO" dirty="0" smtClean="0"/>
              <a:t>Por lo tanto, usted decide, si quiere adorar al que «</a:t>
            </a:r>
            <a:r>
              <a:rPr lang="es-CO" b="1" dirty="0" smtClean="0">
                <a:latin typeface="Agency FB" pitchFamily="34" charset="0"/>
              </a:rPr>
              <a:t>hiso el cielo, la tierra el mar y las fuentes de las aguas</a:t>
            </a:r>
            <a:r>
              <a:rPr lang="es-CO" dirty="0" smtClean="0"/>
              <a:t>», o al que quiso «</a:t>
            </a:r>
            <a:r>
              <a:rPr lang="es-CO" dirty="0" smtClean="0">
                <a:latin typeface="Agency FB" pitchFamily="34" charset="0"/>
              </a:rPr>
              <a:t>matar al Hijo de Dios tan pronto naciera</a:t>
            </a:r>
            <a:r>
              <a:rPr lang="es-CO" dirty="0" smtClean="0"/>
              <a:t>». </a:t>
            </a:r>
            <a:endParaRPr lang="es-CO" dirty="0"/>
          </a:p>
          <a:p>
            <a:endParaRPr lang="es-CO"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476673"/>
            <a:ext cx="3672408"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09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92500" lnSpcReduction="10000"/>
          </a:bodyPr>
          <a:lstStyle/>
          <a:p>
            <a:pPr marL="0" indent="0" algn="ctr">
              <a:buNone/>
            </a:pPr>
            <a:r>
              <a:rPr lang="es-CO" b="1" u="sng" dirty="0" smtClean="0"/>
              <a:t>Sería </a:t>
            </a:r>
            <a:r>
              <a:rPr lang="es-CO" b="1" u="sng" dirty="0"/>
              <a:t>culpable de blasfemia </a:t>
            </a:r>
            <a:endParaRPr lang="es-CO" b="1" u="sng" dirty="0" smtClean="0"/>
          </a:p>
          <a:p>
            <a:pPr marL="0" indent="0" algn="ctr">
              <a:buNone/>
            </a:pPr>
            <a:r>
              <a:rPr lang="es-CO" sz="2800" dirty="0" smtClean="0">
                <a:solidFill>
                  <a:srgbClr val="FF0000"/>
                </a:solidFill>
              </a:rPr>
              <a:t>Apocalipsis 13:5pp, 6. </a:t>
            </a:r>
            <a:r>
              <a:rPr lang="es-CO" sz="2800" dirty="0" smtClean="0"/>
              <a:t>«</a:t>
            </a:r>
            <a:r>
              <a:rPr lang="es-CO" sz="2800" dirty="0" smtClean="0">
                <a:latin typeface="Agency FB" pitchFamily="34" charset="0"/>
              </a:rPr>
              <a:t>También </a:t>
            </a:r>
            <a:r>
              <a:rPr lang="es-CO" sz="2800" dirty="0">
                <a:latin typeface="Agency FB" pitchFamily="34" charset="0"/>
              </a:rPr>
              <a:t>se le dio boca que hablaba grandes cosas y blasfemias; </a:t>
            </a:r>
            <a:r>
              <a:rPr lang="es-CO" sz="2800" dirty="0" smtClean="0">
                <a:latin typeface="Agency FB" pitchFamily="34" charset="0"/>
              </a:rPr>
              <a:t>6 Y </a:t>
            </a:r>
            <a:r>
              <a:rPr lang="es-CO" sz="2800" dirty="0">
                <a:latin typeface="Agency FB" pitchFamily="34" charset="0"/>
              </a:rPr>
              <a:t>abrió su boca en blasfemias contra Dios, para blasfemar de su nombre, de su tabernáculo, y de los que moran en el </a:t>
            </a:r>
            <a:r>
              <a:rPr lang="es-CO" sz="2800" dirty="0" smtClean="0">
                <a:latin typeface="Agency FB" pitchFamily="34" charset="0"/>
              </a:rPr>
              <a:t>cielo</a:t>
            </a:r>
            <a:r>
              <a:rPr lang="es-CO" sz="2800" dirty="0" smtClean="0"/>
              <a:t>».</a:t>
            </a:r>
          </a:p>
          <a:p>
            <a:pPr marL="0" indent="0" algn="ctr">
              <a:buNone/>
            </a:pPr>
            <a:r>
              <a:rPr lang="es-CO" sz="2800" b="1" u="sng" dirty="0" smtClean="0"/>
              <a:t>¿Qué es blasfemia?</a:t>
            </a:r>
          </a:p>
          <a:p>
            <a:pPr marL="0" indent="0" algn="ctr">
              <a:buNone/>
            </a:pPr>
            <a:r>
              <a:rPr lang="es-CO" sz="2800" dirty="0" smtClean="0">
                <a:solidFill>
                  <a:srgbClr val="FF0000"/>
                </a:solidFill>
              </a:rPr>
              <a:t>Mar.2:7</a:t>
            </a:r>
            <a:r>
              <a:rPr lang="es-CO" sz="2800" dirty="0" smtClean="0"/>
              <a:t>. «</a:t>
            </a:r>
            <a:r>
              <a:rPr lang="es-CO" sz="2800" dirty="0" smtClean="0">
                <a:latin typeface="Agency FB" pitchFamily="34" charset="0"/>
              </a:rPr>
              <a:t>Está </a:t>
            </a:r>
            <a:r>
              <a:rPr lang="es-CO" sz="2800" dirty="0">
                <a:latin typeface="Agency FB" pitchFamily="34" charset="0"/>
              </a:rPr>
              <a:t>blasfemando; ¿quién puede perdonar pecados, sino sólo Dios</a:t>
            </a:r>
            <a:r>
              <a:rPr lang="es-CO" sz="2800" dirty="0" smtClean="0"/>
              <a:t>?».</a:t>
            </a:r>
          </a:p>
          <a:p>
            <a:pPr marL="0" indent="0" algn="ctr">
              <a:buNone/>
            </a:pPr>
            <a:r>
              <a:rPr lang="es-CO" sz="2800" b="1" u="sng" dirty="0" smtClean="0"/>
              <a:t>¿En el A. Testamento, a quien se le confesaban los pecados?</a:t>
            </a:r>
            <a:endParaRPr lang="es-CO" sz="2800" b="1" dirty="0" smtClean="0">
              <a:solidFill>
                <a:srgbClr val="FF0000"/>
              </a:solidFill>
            </a:endParaRPr>
          </a:p>
          <a:p>
            <a:pPr marL="0" indent="0" algn="ctr">
              <a:buNone/>
            </a:pPr>
            <a:r>
              <a:rPr lang="es-CO" sz="2800" b="1" dirty="0" smtClean="0">
                <a:solidFill>
                  <a:srgbClr val="FF0000"/>
                </a:solidFill>
              </a:rPr>
              <a:t>Lev.4:4. </a:t>
            </a:r>
            <a:r>
              <a:rPr lang="es-CO" sz="2800" b="1" dirty="0" smtClean="0"/>
              <a:t>«</a:t>
            </a:r>
            <a:r>
              <a:rPr lang="es-CO" sz="2800" dirty="0" smtClean="0">
                <a:latin typeface="Agency FB" pitchFamily="34" charset="0"/>
              </a:rPr>
              <a:t>Pondrá su mano sobre la cabeza del </a:t>
            </a:r>
            <a:r>
              <a:rPr lang="es-CO" sz="2800" b="1" u="sng" dirty="0" smtClean="0">
                <a:latin typeface="Agency FB" pitchFamily="34" charset="0"/>
              </a:rPr>
              <a:t>BECERRO</a:t>
            </a:r>
            <a:r>
              <a:rPr lang="es-CO" sz="2800" b="1" dirty="0" smtClean="0"/>
              <a:t>»</a:t>
            </a:r>
          </a:p>
          <a:p>
            <a:pPr marL="0" indent="0" algn="ctr">
              <a:buNone/>
            </a:pPr>
            <a:r>
              <a:rPr lang="es-CO" sz="2800" b="1" dirty="0">
                <a:solidFill>
                  <a:srgbClr val="FF0000"/>
                </a:solidFill>
              </a:rPr>
              <a:t>Lev.16:21. </a:t>
            </a:r>
            <a:r>
              <a:rPr lang="es-CO" sz="2800" b="1" dirty="0" smtClean="0">
                <a:solidFill>
                  <a:srgbClr val="FF0000"/>
                </a:solidFill>
                <a:latin typeface="Agency FB" pitchFamily="34" charset="0"/>
              </a:rPr>
              <a:t>«</a:t>
            </a:r>
            <a:r>
              <a:rPr lang="es-CO" sz="2800" b="1" dirty="0" smtClean="0">
                <a:latin typeface="Agency FB" pitchFamily="34" charset="0"/>
              </a:rPr>
              <a:t>y </a:t>
            </a:r>
            <a:r>
              <a:rPr lang="es-CO" sz="2800" b="1" dirty="0">
                <a:latin typeface="Agency FB" pitchFamily="34" charset="0"/>
              </a:rPr>
              <a:t>pondrá Aarón sus dos manos sobre la cabeza del </a:t>
            </a:r>
            <a:r>
              <a:rPr lang="es-CO" sz="2800" b="1" u="sng" dirty="0" smtClean="0">
                <a:latin typeface="Agency FB" pitchFamily="34" charset="0"/>
              </a:rPr>
              <a:t>MACHO CABRÍO</a:t>
            </a:r>
            <a:r>
              <a:rPr lang="es-CO" sz="2800" b="1" dirty="0" smtClean="0">
                <a:latin typeface="Agency FB" pitchFamily="34" charset="0"/>
              </a:rPr>
              <a:t> vivo</a:t>
            </a:r>
            <a:r>
              <a:rPr lang="es-CO" sz="2800" b="1" dirty="0">
                <a:latin typeface="Agency FB" pitchFamily="34" charset="0"/>
              </a:rPr>
              <a:t>, y confesará sobre él todas las iniquidades de los hijos de Israel, todas sus rebeliones y todos sus pecados, poniéndolos así sobre la cabeza del macho </a:t>
            </a:r>
            <a:r>
              <a:rPr lang="es-CO" sz="2800" b="1" dirty="0" smtClean="0">
                <a:latin typeface="Agency FB" pitchFamily="34" charset="0"/>
              </a:rPr>
              <a:t>cabrío»,</a:t>
            </a:r>
          </a:p>
          <a:p>
            <a:endParaRPr lang="es-CO" sz="2800" dirty="0"/>
          </a:p>
        </p:txBody>
      </p:sp>
      <p:sp>
        <p:nvSpPr>
          <p:cNvPr id="2" name="1 Elipse"/>
          <p:cNvSpPr/>
          <p:nvPr/>
        </p:nvSpPr>
        <p:spPr>
          <a:xfrm>
            <a:off x="1259632" y="235496"/>
            <a:ext cx="914400" cy="74523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8</a:t>
            </a:r>
            <a:endParaRPr lang="es-CO" b="1" dirty="0">
              <a:solidFill>
                <a:srgbClr val="002060"/>
              </a:solidFill>
            </a:endParaRPr>
          </a:p>
        </p:txBody>
      </p:sp>
    </p:spTree>
    <p:extLst>
      <p:ext uri="{BB962C8B-B14F-4D97-AF65-F5344CB8AC3E}">
        <p14:creationId xmlns:p14="http://schemas.microsoft.com/office/powerpoint/2010/main" val="2082475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800" b="1" i="1" dirty="0" smtClean="0">
                <a:solidFill>
                  <a:srgbClr val="FF0000"/>
                </a:solidFill>
                <a:latin typeface="Agency FB" pitchFamily="34" charset="0"/>
              </a:rPr>
              <a:t>¿A quién representaban el becerro, y el macho cabrío, así como los cordero sacrificados en el Santuario?</a:t>
            </a:r>
            <a:endParaRPr lang="es-CO" sz="2800"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507288" cy="4997152"/>
          </a:xfrm>
        </p:spPr>
        <p:txBody>
          <a:bodyPr>
            <a:normAutofit fontScale="77500" lnSpcReduction="20000"/>
          </a:bodyPr>
          <a:lstStyle/>
          <a:p>
            <a:pPr marL="0" indent="0" algn="ctr">
              <a:buNone/>
            </a:pPr>
            <a:r>
              <a:rPr lang="es-CO" sz="2800" dirty="0">
                <a:solidFill>
                  <a:srgbClr val="FF0000"/>
                </a:solidFill>
              </a:rPr>
              <a:t>San </a:t>
            </a:r>
            <a:r>
              <a:rPr lang="es-CO" sz="2800" dirty="0" smtClean="0">
                <a:solidFill>
                  <a:srgbClr val="FF0000"/>
                </a:solidFill>
              </a:rPr>
              <a:t>Juan </a:t>
            </a:r>
            <a:r>
              <a:rPr lang="es-CO" sz="2800" dirty="0">
                <a:solidFill>
                  <a:srgbClr val="FF0000"/>
                </a:solidFill>
              </a:rPr>
              <a:t>1:29</a:t>
            </a:r>
            <a:r>
              <a:rPr lang="es-CO" sz="2800" dirty="0"/>
              <a:t>. </a:t>
            </a:r>
            <a:r>
              <a:rPr lang="es-CO" sz="2800" dirty="0" smtClean="0">
                <a:latin typeface="Agency FB" pitchFamily="34" charset="0"/>
              </a:rPr>
              <a:t>«El </a:t>
            </a:r>
            <a:r>
              <a:rPr lang="es-CO" sz="2800" dirty="0">
                <a:latin typeface="Agency FB" pitchFamily="34" charset="0"/>
              </a:rPr>
              <a:t>siguiente día vio Juan a </a:t>
            </a:r>
            <a:r>
              <a:rPr lang="es-CO" sz="2800" b="1" u="sng" dirty="0">
                <a:latin typeface="Agency FB" pitchFamily="34" charset="0"/>
              </a:rPr>
              <a:t>Jesús</a:t>
            </a:r>
            <a:r>
              <a:rPr lang="es-CO" sz="2800" dirty="0">
                <a:latin typeface="Agency FB" pitchFamily="34" charset="0"/>
              </a:rPr>
              <a:t> que venía a él, y dijo: He aquí el </a:t>
            </a:r>
            <a:r>
              <a:rPr lang="es-CO" sz="2800" b="1" u="sng" dirty="0">
                <a:latin typeface="Agency FB" pitchFamily="34" charset="0"/>
              </a:rPr>
              <a:t>Cordero de Dios</a:t>
            </a:r>
            <a:r>
              <a:rPr lang="es-CO" sz="2800" dirty="0">
                <a:latin typeface="Agency FB" pitchFamily="34" charset="0"/>
              </a:rPr>
              <a:t>, que </a:t>
            </a:r>
            <a:r>
              <a:rPr lang="es-CO" sz="2800" b="1" u="sng" dirty="0">
                <a:latin typeface="Agency FB" pitchFamily="34" charset="0"/>
              </a:rPr>
              <a:t>quita el pecado del </a:t>
            </a:r>
            <a:r>
              <a:rPr lang="es-CO" sz="2800" b="1" u="sng" dirty="0" smtClean="0">
                <a:latin typeface="Agency FB" pitchFamily="34" charset="0"/>
              </a:rPr>
              <a:t>mundo</a:t>
            </a:r>
            <a:r>
              <a:rPr lang="es-CO" sz="2800" dirty="0" smtClean="0">
                <a:latin typeface="Agency FB" pitchFamily="34" charset="0"/>
              </a:rPr>
              <a:t>».</a:t>
            </a:r>
          </a:p>
          <a:p>
            <a:pPr marL="0" indent="0" algn="ctr">
              <a:buNone/>
            </a:pPr>
            <a:r>
              <a:rPr lang="es-CO" sz="2800" dirty="0">
                <a:solidFill>
                  <a:srgbClr val="FF0000"/>
                </a:solidFill>
              </a:rPr>
              <a:t>Mat.1:21. </a:t>
            </a:r>
            <a:r>
              <a:rPr lang="es-CO" sz="2800" dirty="0" smtClean="0">
                <a:latin typeface="Agency FB" pitchFamily="34" charset="0"/>
              </a:rPr>
              <a:t>«Y </a:t>
            </a:r>
            <a:r>
              <a:rPr lang="es-CO" sz="2800" dirty="0">
                <a:latin typeface="Agency FB" pitchFamily="34" charset="0"/>
              </a:rPr>
              <a:t>dará a luz un hijo, y llamarás su nombre JESÚS, porque </a:t>
            </a:r>
            <a:r>
              <a:rPr lang="es-CO" sz="2800" b="1" u="sng" dirty="0" smtClean="0">
                <a:latin typeface="Agency FB" pitchFamily="34" charset="0"/>
              </a:rPr>
              <a:t>ÉL</a:t>
            </a:r>
            <a:r>
              <a:rPr lang="es-CO" sz="2800" dirty="0" smtClean="0">
                <a:latin typeface="Agency FB" pitchFamily="34" charset="0"/>
              </a:rPr>
              <a:t> </a:t>
            </a:r>
            <a:r>
              <a:rPr lang="es-CO" sz="2800" dirty="0">
                <a:latin typeface="Agency FB" pitchFamily="34" charset="0"/>
              </a:rPr>
              <a:t>salvará a su pueblo de sus </a:t>
            </a:r>
            <a:r>
              <a:rPr lang="es-CO" sz="2800" dirty="0" smtClean="0">
                <a:latin typeface="Agency FB" pitchFamily="34" charset="0"/>
              </a:rPr>
              <a:t>pecados». </a:t>
            </a:r>
          </a:p>
          <a:p>
            <a:pPr marL="0" indent="0" algn="ctr">
              <a:buNone/>
            </a:pPr>
            <a:r>
              <a:rPr lang="es-CO" sz="2800" dirty="0" smtClean="0"/>
              <a:t>Note que en el A. T. los pecadores, o Aarón, no le confesaban los pecados a un sacerdote sino al becerro, al macho cabrió o al cordero que al ser sacrificado, representaba a Jesús, nuestro Salvador. </a:t>
            </a:r>
            <a:endParaRPr lang="es-CO" sz="2800" dirty="0"/>
          </a:p>
          <a:p>
            <a:endParaRPr lang="es-CO" sz="2800" dirty="0" smtClean="0">
              <a:latin typeface="Agency FB" pitchFamily="34" charset="0"/>
            </a:endParaRPr>
          </a:p>
          <a:p>
            <a:pPr marL="0" indent="0" algn="ctr">
              <a:buNone/>
            </a:pPr>
            <a:r>
              <a:rPr lang="es-CO" sz="2800" dirty="0">
                <a:solidFill>
                  <a:srgbClr val="FF0000"/>
                </a:solidFill>
              </a:rPr>
              <a:t>Santiago </a:t>
            </a:r>
            <a:r>
              <a:rPr lang="es-CO" sz="2800" dirty="0" smtClean="0">
                <a:solidFill>
                  <a:srgbClr val="FF0000"/>
                </a:solidFill>
              </a:rPr>
              <a:t>5:16 </a:t>
            </a:r>
            <a:r>
              <a:rPr lang="es-CO" sz="2800" dirty="0" smtClean="0"/>
              <a:t>dice:  «</a:t>
            </a:r>
            <a:r>
              <a:rPr lang="es-CO" sz="2800" dirty="0" smtClean="0">
                <a:latin typeface="Agency FB" pitchFamily="34" charset="0"/>
              </a:rPr>
              <a:t>Por </a:t>
            </a:r>
            <a:r>
              <a:rPr lang="es-CO" sz="2800" dirty="0">
                <a:latin typeface="Agency FB" pitchFamily="34" charset="0"/>
              </a:rPr>
              <a:t>tanto, </a:t>
            </a:r>
            <a:r>
              <a:rPr lang="es-CO" sz="2800" b="1" u="sng" dirty="0" smtClean="0">
                <a:latin typeface="Agency FB" pitchFamily="34" charset="0"/>
              </a:rPr>
              <a:t>CONFESAOS VUESTROS PECADOS UNOS A OTROS</a:t>
            </a:r>
            <a:r>
              <a:rPr lang="es-CO" sz="2800" dirty="0" smtClean="0"/>
              <a:t>». Santiago como apóstol que era, no dice: vengan y confiésense con migo, ¡no!, sino que dice: «</a:t>
            </a:r>
            <a:r>
              <a:rPr lang="es-CO" sz="2800" b="1" u="sng" dirty="0" smtClean="0">
                <a:latin typeface="Agency FB" pitchFamily="34" charset="0"/>
              </a:rPr>
              <a:t>CONFESAOS VUESTROS PECADOS UNOS A OTROS</a:t>
            </a:r>
            <a:r>
              <a:rPr lang="es-CO" sz="2800" dirty="0" smtClean="0"/>
              <a:t>».</a:t>
            </a:r>
          </a:p>
          <a:p>
            <a:pPr marL="0" indent="0">
              <a:buNone/>
            </a:pPr>
            <a:endParaRPr lang="es-CO" sz="2800" dirty="0" smtClean="0"/>
          </a:p>
          <a:p>
            <a:pPr marL="0" indent="0">
              <a:buNone/>
            </a:pPr>
            <a:r>
              <a:rPr lang="es-CO" sz="2800" dirty="0" smtClean="0"/>
              <a:t>El </a:t>
            </a:r>
            <a:r>
              <a:rPr lang="es-CO" sz="2800" dirty="0"/>
              <a:t>papado es culpable de blasfemia porque sus sacerdotes dicen que pueden </a:t>
            </a:r>
            <a:r>
              <a:rPr lang="es-CO" sz="2800" b="1" u="sng" dirty="0"/>
              <a:t>perdonar </a:t>
            </a:r>
            <a:r>
              <a:rPr lang="es-CO" sz="2800" b="1" u="sng" dirty="0" smtClean="0"/>
              <a:t>pecados</a:t>
            </a:r>
            <a:r>
              <a:rPr lang="es-CO" sz="2800" dirty="0" smtClean="0"/>
              <a:t>, lo cual es </a:t>
            </a:r>
            <a:r>
              <a:rPr lang="es-CO" sz="2800" b="1" u="sng" dirty="0" smtClean="0"/>
              <a:t>ocupar el lugar de cristo</a:t>
            </a:r>
            <a:r>
              <a:rPr lang="es-CO" sz="2800" dirty="0"/>
              <a:t>,</a:t>
            </a:r>
            <a:endParaRPr lang="es-CO" sz="2800" dirty="0" smtClean="0"/>
          </a:p>
          <a:p>
            <a:pPr marL="0" indent="0" algn="ctr">
              <a:buNone/>
            </a:pPr>
            <a:r>
              <a:rPr lang="es-CO" sz="2800" dirty="0" smtClean="0"/>
              <a:t> </a:t>
            </a:r>
            <a:r>
              <a:rPr lang="es-CO" sz="2800" dirty="0"/>
              <a:t>y sus Papas dicen que son </a:t>
            </a:r>
            <a:r>
              <a:rPr lang="es-CO" sz="2800" dirty="0" smtClean="0"/>
              <a:t>los sucesores de Cristo en la tierra, lo cual es una terrible blasfemia compararse con el Hijo de Dios.</a:t>
            </a:r>
            <a:endParaRPr lang="es-CO" sz="2800" dirty="0"/>
          </a:p>
        </p:txBody>
      </p:sp>
    </p:spTree>
    <p:extLst>
      <p:ext uri="{BB962C8B-B14F-4D97-AF65-F5344CB8AC3E}">
        <p14:creationId xmlns:p14="http://schemas.microsoft.com/office/powerpoint/2010/main" val="23018706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wipe(down)">
                                      <p:cBhvr>
                                        <p:cTn id="57" dur="500"/>
                                        <p:tgtEl>
                                          <p:spTgt spid="3">
                                            <p:txEl>
                                              <p:pRg st="4" end="4"/>
                                            </p:txEl>
                                          </p:spTgt>
                                        </p:tgtEl>
                                      </p:cBhvr>
                                    </p:animEffect>
                                  </p:childTnLst>
                                </p:cTn>
                              </p:par>
                              <p:par>
                                <p:cTn id="58" presetID="22" presetClass="entr" presetSubtype="4" fill="hold" nodeType="withEffect">
                                  <p:stCondLst>
                                    <p:cond delay="0"/>
                                  </p:stCondLst>
                                  <p:childTnLst>
                                    <p:set>
                                      <p:cBhvr>
                                        <p:cTn id="59" dur="1" fill="hold">
                                          <p:stCondLst>
                                            <p:cond delay="0"/>
                                          </p:stCondLst>
                                        </p:cTn>
                                        <p:tgtEl>
                                          <p:spTgt spid="3">
                                            <p:txEl>
                                              <p:pRg st="6" end="6"/>
                                            </p:txEl>
                                          </p:spTgt>
                                        </p:tgtEl>
                                        <p:attrNameLst>
                                          <p:attrName>style.visibility</p:attrName>
                                        </p:attrNameLst>
                                      </p:cBhvr>
                                      <p:to>
                                        <p:strVal val="visible"/>
                                      </p:to>
                                    </p:set>
                                    <p:animEffect transition="in" filter="wipe(down)">
                                      <p:cBhvr>
                                        <p:cTn id="60" dur="500"/>
                                        <p:tgtEl>
                                          <p:spTgt spid="3">
                                            <p:txEl>
                                              <p:pRg st="6" end="6"/>
                                            </p:txEl>
                                          </p:spTgt>
                                        </p:tgtEl>
                                      </p:cBhvr>
                                    </p:animEffect>
                                  </p:childTnLst>
                                </p:cTn>
                              </p:par>
                              <p:par>
                                <p:cTn id="61" presetID="22" presetClass="entr" presetSubtype="4" fill="hold" nodeType="with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wipe(down)">
                                      <p:cBhvr>
                                        <p:cTn id="6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solidFill>
            <a:schemeClr val="bg1"/>
          </a:solidFill>
        </p:spPr>
        <p:txBody>
          <a:bodyPr>
            <a:normAutofit fontScale="70000" lnSpcReduction="20000"/>
          </a:bodyPr>
          <a:lstStyle/>
          <a:p>
            <a:pPr marL="0" indent="0">
              <a:buNone/>
            </a:pPr>
            <a:r>
              <a:rPr lang="es-CO" dirty="0" smtClean="0"/>
              <a:t>La </a:t>
            </a:r>
            <a:r>
              <a:rPr lang="es-CO" dirty="0"/>
              <a:t>literatura eclesiástica abunda en ejemplos de las pretensiones arrogantes y blasfemas del papado. Ejemplos típicos son los siguientes tomados de una gran obra enciclopédica escrita por un teólogo católico del siglo XVIII: </a:t>
            </a:r>
            <a:endParaRPr lang="es-CO" dirty="0" smtClean="0"/>
          </a:p>
          <a:p>
            <a:r>
              <a:rPr lang="es-CO" dirty="0" smtClean="0">
                <a:solidFill>
                  <a:srgbClr val="FF0000"/>
                </a:solidFill>
              </a:rPr>
              <a:t>“</a:t>
            </a:r>
            <a:r>
              <a:rPr lang="es-CO" dirty="0">
                <a:solidFill>
                  <a:srgbClr val="FF0000"/>
                </a:solidFill>
              </a:rPr>
              <a:t>El papa es de una dignidad tan grande y es tan excelso, que no es un mero hombre, </a:t>
            </a:r>
            <a:r>
              <a:rPr lang="es-CO" b="1" u="sng" dirty="0">
                <a:solidFill>
                  <a:srgbClr val="FF0000"/>
                </a:solidFill>
              </a:rPr>
              <a:t>sino como si fuera Dios y el vicario de Dios... </a:t>
            </a:r>
          </a:p>
          <a:p>
            <a:r>
              <a:rPr lang="es-CO" dirty="0"/>
              <a:t>   </a:t>
            </a:r>
            <a:r>
              <a:rPr lang="es-CO" dirty="0">
                <a:solidFill>
                  <a:srgbClr val="0070C0"/>
                </a:solidFill>
              </a:rPr>
              <a:t>”El papa está coronado con una triple corona, como </a:t>
            </a:r>
            <a:r>
              <a:rPr lang="es-CO" b="1" u="sng" dirty="0">
                <a:solidFill>
                  <a:srgbClr val="0070C0"/>
                </a:solidFill>
              </a:rPr>
              <a:t>rey del cielo y de la tierra y de la regiones inferiores... </a:t>
            </a:r>
          </a:p>
          <a:p>
            <a:r>
              <a:rPr lang="es-CO" dirty="0">
                <a:solidFill>
                  <a:schemeClr val="accent6">
                    <a:lumMod val="50000"/>
                  </a:schemeClr>
                </a:solidFill>
              </a:rPr>
              <a:t>   ”El papa es como si fuera </a:t>
            </a:r>
            <a:r>
              <a:rPr lang="es-CO" b="1" u="sng" dirty="0">
                <a:solidFill>
                  <a:schemeClr val="accent6">
                    <a:lumMod val="50000"/>
                  </a:schemeClr>
                </a:solidFill>
              </a:rPr>
              <a:t>Dios sobre la tierra</a:t>
            </a:r>
            <a:r>
              <a:rPr lang="es-CO" dirty="0">
                <a:solidFill>
                  <a:schemeClr val="accent6">
                    <a:lumMod val="50000"/>
                  </a:schemeClr>
                </a:solidFill>
              </a:rPr>
              <a:t>, único soberano de los fieles de Cristo, jefe de los reyes, tiene plenitud de poder, a él le ha sido encomendada por Dios omnipotente la dirección no sólo del reino terrenal sino también del reino celestial... </a:t>
            </a:r>
          </a:p>
          <a:p>
            <a:r>
              <a:rPr lang="es-CO" dirty="0">
                <a:solidFill>
                  <a:srgbClr val="002060"/>
                </a:solidFill>
              </a:rPr>
              <a:t>   ”El papa tiene tan grande autoridad y poder que puede </a:t>
            </a:r>
            <a:r>
              <a:rPr lang="es-CO" b="1" u="sng" dirty="0">
                <a:solidFill>
                  <a:srgbClr val="002060"/>
                </a:solidFill>
              </a:rPr>
              <a:t>modificar</a:t>
            </a:r>
            <a:r>
              <a:rPr lang="es-CO" dirty="0">
                <a:solidFill>
                  <a:srgbClr val="002060"/>
                </a:solidFill>
              </a:rPr>
              <a:t>, explicar e interpretar aun las leyes divinas... </a:t>
            </a:r>
          </a:p>
          <a:p>
            <a:r>
              <a:rPr lang="es-CO" dirty="0"/>
              <a:t>   </a:t>
            </a:r>
            <a:r>
              <a:rPr lang="es-CO" dirty="0">
                <a:solidFill>
                  <a:srgbClr val="00B0F0"/>
                </a:solidFill>
              </a:rPr>
              <a:t>”El papa puede </a:t>
            </a:r>
            <a:r>
              <a:rPr lang="es-CO" b="1" u="sng" dirty="0">
                <a:solidFill>
                  <a:srgbClr val="00B0F0"/>
                </a:solidFill>
              </a:rPr>
              <a:t>modificar la ley divina</a:t>
            </a:r>
            <a:r>
              <a:rPr lang="es-CO" dirty="0">
                <a:solidFill>
                  <a:srgbClr val="00B0F0"/>
                </a:solidFill>
              </a:rPr>
              <a:t>, ya que su poder no es de hombre sino de Dios, y actúa como vicerregente de Dios sobre la tierra con el más amplio poder de atar y soltar a sus ovejas. </a:t>
            </a:r>
          </a:p>
          <a:p>
            <a:r>
              <a:rPr lang="es-CO" dirty="0"/>
              <a:t>   ”Cualquier cosa que se diga que hace el Señor Dios mismo, y el Redentor, eso hace su </a:t>
            </a:r>
            <a:r>
              <a:rPr lang="es-CO" b="1" u="sng" dirty="0"/>
              <a:t>vicario</a:t>
            </a:r>
            <a:r>
              <a:rPr lang="es-CO" dirty="0"/>
              <a:t>, con tal que no haga nada contrario a la fe” (traducción de Lucio Ferraris, “Papa II</a:t>
            </a:r>
            <a:r>
              <a:rPr lang="es-CO" dirty="0" smtClean="0"/>
              <a:t>”, Prompta </a:t>
            </a:r>
            <a:r>
              <a:rPr lang="es-CO" dirty="0"/>
              <a:t>Bibliotheca, t. VI, pp. 25-29). </a:t>
            </a:r>
          </a:p>
        </p:txBody>
      </p:sp>
    </p:spTree>
    <p:extLst>
      <p:ext uri="{BB962C8B-B14F-4D97-AF65-F5344CB8AC3E}">
        <p14:creationId xmlns:p14="http://schemas.microsoft.com/office/powerpoint/2010/main" val="111221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864096"/>
          </a:xfrm>
        </p:spPr>
        <p:txBody>
          <a:bodyPr>
            <a:normAutofit fontScale="85000" lnSpcReduction="10000"/>
          </a:bodyPr>
          <a:lstStyle/>
          <a:p>
            <a:pPr marL="0" indent="0">
              <a:buNone/>
            </a:pPr>
            <a:r>
              <a:rPr lang="es-CO" sz="4100" b="1" dirty="0" smtClean="0"/>
              <a:t>         </a:t>
            </a:r>
            <a:r>
              <a:rPr lang="es-CO" sz="4100" b="1" u="sng" dirty="0" smtClean="0"/>
              <a:t>Haría </a:t>
            </a:r>
            <a:r>
              <a:rPr lang="es-CO" sz="4100" b="1" u="sng" dirty="0"/>
              <a:t>guerra y perseguiría a los </a:t>
            </a:r>
            <a:r>
              <a:rPr lang="es-CO" sz="4100" b="1" u="sng" dirty="0" smtClean="0"/>
              <a:t>santos:</a:t>
            </a:r>
            <a:endParaRPr lang="es-CO" sz="3500" b="1" u="sng" dirty="0" smtClean="0"/>
          </a:p>
        </p:txBody>
      </p:sp>
      <p:sp>
        <p:nvSpPr>
          <p:cNvPr id="2" name="1 Rectángulo"/>
          <p:cNvSpPr/>
          <p:nvPr/>
        </p:nvSpPr>
        <p:spPr>
          <a:xfrm>
            <a:off x="395536" y="1484784"/>
            <a:ext cx="6192688" cy="3170099"/>
          </a:xfrm>
          <a:prstGeom prst="rect">
            <a:avLst/>
          </a:prstGeom>
        </p:spPr>
        <p:txBody>
          <a:bodyPr wrap="square">
            <a:spAutoFit/>
          </a:bodyPr>
          <a:lstStyle/>
          <a:p>
            <a:r>
              <a:rPr lang="es-CO" sz="2000" b="1" dirty="0">
                <a:solidFill>
                  <a:srgbClr val="FF0000"/>
                </a:solidFill>
              </a:rPr>
              <a:t>Apocalipsis 13:7pp</a:t>
            </a:r>
            <a:r>
              <a:rPr lang="es-CO" sz="2000" dirty="0"/>
              <a:t>. «</a:t>
            </a:r>
            <a:r>
              <a:rPr lang="es-CO" sz="2000" dirty="0">
                <a:latin typeface="Agency FB" pitchFamily="34" charset="0"/>
              </a:rPr>
              <a:t>Y se le permitió hacer guerra contra los santos, y vencerlos». «A los santos del Altísimo quebrantará</a:t>
            </a:r>
            <a:r>
              <a:rPr lang="es-CO" sz="2000" dirty="0"/>
              <a:t>» dice Dan.7:25.</a:t>
            </a:r>
          </a:p>
          <a:p>
            <a:r>
              <a:rPr lang="es-CO" sz="2000" dirty="0"/>
              <a:t>La historia registra que el papado sí persiguió y destruyó a casi 100 millones de santos durante la Edad Media.</a:t>
            </a:r>
          </a:p>
          <a:p>
            <a:r>
              <a:rPr lang="es-CO" sz="2000" dirty="0"/>
              <a:t>Daniel dice: «</a:t>
            </a:r>
            <a:r>
              <a:rPr lang="es-CO" sz="2000" dirty="0">
                <a:latin typeface="Agency FB" pitchFamily="34" charset="0"/>
              </a:rPr>
              <a:t>a los santos del Altísimo  quebrantará</a:t>
            </a:r>
            <a:r>
              <a:rPr lang="es-CO" sz="2000" dirty="0"/>
              <a:t>». O, “</a:t>
            </a:r>
            <a:r>
              <a:rPr lang="es-CO" sz="2000" dirty="0">
                <a:latin typeface="Agency FB" pitchFamily="34" charset="0"/>
              </a:rPr>
              <a:t>desgastará</a:t>
            </a:r>
            <a:r>
              <a:rPr lang="es-CO" sz="2000" dirty="0"/>
              <a:t>”. Esto se describe antes con las palabras, “</a:t>
            </a:r>
            <a:r>
              <a:rPr lang="es-CO" sz="2000" dirty="0">
                <a:latin typeface="Agency FB" pitchFamily="34" charset="0"/>
              </a:rPr>
              <a:t>este cuerno hacía guerra contra los santos, y los vencía</a:t>
            </a:r>
            <a:r>
              <a:rPr lang="es-CO" sz="2000" dirty="0"/>
              <a:t>” </a:t>
            </a:r>
            <a:r>
              <a:rPr lang="es-CO" sz="2000" b="1" dirty="0">
                <a:solidFill>
                  <a:srgbClr val="FF0000"/>
                </a:solidFill>
              </a:rPr>
              <a:t>(Dan.7:21). </a:t>
            </a:r>
            <a:r>
              <a:rPr lang="es-CO" sz="2000" b="1" dirty="0" smtClean="0"/>
              <a:t>Y </a:t>
            </a:r>
            <a:r>
              <a:rPr lang="es-CO" sz="2000" b="1" dirty="0" smtClean="0">
                <a:solidFill>
                  <a:srgbClr val="FF0000"/>
                </a:solidFill>
              </a:rPr>
              <a:t>(Apoc.12:17 </a:t>
            </a:r>
            <a:r>
              <a:rPr lang="es-CO" sz="2000" b="1" dirty="0">
                <a:solidFill>
                  <a:srgbClr val="FF0000"/>
                </a:solidFill>
              </a:rPr>
              <a:t>y 14:12), </a:t>
            </a:r>
            <a:r>
              <a:rPr lang="es-CO" sz="2000" dirty="0"/>
              <a:t>dice que los «</a:t>
            </a:r>
            <a:r>
              <a:rPr lang="es-CO" sz="2000" b="1" u="sng" dirty="0">
                <a:latin typeface="Agency FB" pitchFamily="34" charset="0"/>
              </a:rPr>
              <a:t>santos son los que guardan los Mandamientos de Dios</a:t>
            </a:r>
            <a:r>
              <a:rPr lang="es-CO" sz="2000" dirty="0"/>
              <a:t>».  </a:t>
            </a:r>
          </a:p>
        </p:txBody>
      </p:sp>
      <p:sp>
        <p:nvSpPr>
          <p:cNvPr id="4" name="3 Rectángulo"/>
          <p:cNvSpPr/>
          <p:nvPr/>
        </p:nvSpPr>
        <p:spPr>
          <a:xfrm>
            <a:off x="395536" y="5104040"/>
            <a:ext cx="8478688" cy="1569660"/>
          </a:xfrm>
          <a:prstGeom prst="rect">
            <a:avLst/>
          </a:prstGeom>
        </p:spPr>
        <p:txBody>
          <a:bodyPr wrap="square">
            <a:spAutoFit/>
          </a:bodyPr>
          <a:lstStyle/>
          <a:p>
            <a:r>
              <a:rPr lang="es-CO" sz="2400" dirty="0">
                <a:solidFill>
                  <a:srgbClr val="FF0000"/>
                </a:solidFill>
              </a:rPr>
              <a:t>La frase </a:t>
            </a:r>
            <a:r>
              <a:rPr lang="es-CO" sz="2400" dirty="0" smtClean="0">
                <a:solidFill>
                  <a:srgbClr val="FF0000"/>
                </a:solidFill>
              </a:rPr>
              <a:t>«guerra» describe </a:t>
            </a:r>
            <a:r>
              <a:rPr lang="es-CO" sz="2400" dirty="0">
                <a:solidFill>
                  <a:srgbClr val="FF0000"/>
                </a:solidFill>
              </a:rPr>
              <a:t>una persecución continua e implacable.  El papado reconoce que ha perseguido y defiende tales hechos como el legítimo ejercicio del poder que pretende haber recibido de Cristo. </a:t>
            </a:r>
            <a:r>
              <a:rPr lang="es-CO" sz="2400" u="sng" dirty="0">
                <a:solidFill>
                  <a:srgbClr val="FF0000"/>
                </a:solidFill>
              </a:rPr>
              <a:t>Lo siguiente está tomado de The Catholic Encyclopedia</a:t>
            </a:r>
            <a:r>
              <a:rPr lang="es-CO" sz="2400" dirty="0">
                <a:solidFill>
                  <a:srgbClr val="FF0000"/>
                </a:solidFill>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484784"/>
            <a:ext cx="230770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Elipse"/>
          <p:cNvSpPr/>
          <p:nvPr/>
        </p:nvSpPr>
        <p:spPr>
          <a:xfrm>
            <a:off x="395536" y="307504"/>
            <a:ext cx="914400" cy="74523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9</a:t>
            </a:r>
            <a:endParaRPr lang="es-CO" b="1" dirty="0">
              <a:solidFill>
                <a:srgbClr val="002060"/>
              </a:solidFill>
            </a:endParaRPr>
          </a:p>
        </p:txBody>
      </p:sp>
    </p:spTree>
    <p:extLst>
      <p:ext uri="{BB962C8B-B14F-4D97-AF65-F5344CB8AC3E}">
        <p14:creationId xmlns:p14="http://schemas.microsoft.com/office/powerpoint/2010/main" val="22207626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5194920" cy="6408712"/>
          </a:xfrm>
          <a:solidFill>
            <a:schemeClr val="bg1"/>
          </a:solidFill>
        </p:spPr>
        <p:txBody>
          <a:bodyPr>
            <a:normAutofit fontScale="77500" lnSpcReduction="20000"/>
          </a:bodyPr>
          <a:lstStyle/>
          <a:p>
            <a:pPr marL="0" indent="0" algn="ctr">
              <a:buNone/>
            </a:pPr>
            <a:r>
              <a:rPr lang="es-CO" dirty="0"/>
              <a:t>”En la bula ‘Ad exstirpanda’ (1252), </a:t>
            </a:r>
            <a:r>
              <a:rPr lang="es-CO" b="1" u="sng" dirty="0"/>
              <a:t>Inocencio IV </a:t>
            </a:r>
            <a:r>
              <a:rPr lang="es-CO" dirty="0"/>
              <a:t>dice: </a:t>
            </a:r>
            <a:endParaRPr lang="es-CO" dirty="0" smtClean="0"/>
          </a:p>
          <a:p>
            <a:pPr marL="0" indent="0" algn="ctr">
              <a:buNone/>
            </a:pPr>
            <a:r>
              <a:rPr lang="es-CO" dirty="0" smtClean="0"/>
              <a:t>«Cuando </a:t>
            </a:r>
            <a:r>
              <a:rPr lang="es-CO" dirty="0"/>
              <a:t>los que hayan sido condenados como culpables de herejía hayan sido entregados al poder civil por el obispo o su representante, o la </a:t>
            </a:r>
            <a:r>
              <a:rPr lang="es-CO" b="1" u="sng" dirty="0"/>
              <a:t>Inquisición</a:t>
            </a:r>
            <a:r>
              <a:rPr lang="es-CO" dirty="0"/>
              <a:t>, el podestá o primer magistrado de la ciudad los llevará inmediatamente y ejecutará las leyes promulgadas contra ellos, dentro del término máximo de </a:t>
            </a:r>
            <a:r>
              <a:rPr lang="es-CO" b="1" u="sng" dirty="0"/>
              <a:t>cinco días</a:t>
            </a:r>
            <a:r>
              <a:rPr lang="es-CO" dirty="0" smtClean="0"/>
              <a:t>’...</a:t>
            </a:r>
          </a:p>
          <a:p>
            <a:pPr marL="0" indent="0" algn="ctr">
              <a:buNone/>
            </a:pPr>
            <a:r>
              <a:rPr lang="es-CO" dirty="0" smtClean="0">
                <a:solidFill>
                  <a:srgbClr val="FF0000"/>
                </a:solidFill>
              </a:rPr>
              <a:t> </a:t>
            </a:r>
            <a:r>
              <a:rPr lang="es-CO" dirty="0">
                <a:solidFill>
                  <a:srgbClr val="FF0000"/>
                </a:solidFill>
              </a:rPr>
              <a:t>Ni podía quedar duda alguna en cuanto a cuáles disposiciones civiles se indicaban, porque los pasajes que ordenaban </a:t>
            </a:r>
            <a:r>
              <a:rPr lang="es-CO" b="1" u="sng" dirty="0">
                <a:solidFill>
                  <a:srgbClr val="FF0000"/>
                </a:solidFill>
              </a:rPr>
              <a:t>quemar</a:t>
            </a:r>
            <a:r>
              <a:rPr lang="es-CO" dirty="0">
                <a:solidFill>
                  <a:srgbClr val="FF0000"/>
                </a:solidFill>
              </a:rPr>
              <a:t> a los herejes </a:t>
            </a:r>
            <a:r>
              <a:rPr lang="es-CO" dirty="0" smtClean="0">
                <a:solidFill>
                  <a:srgbClr val="FF0000"/>
                </a:solidFill>
              </a:rPr>
              <a:t>impenitentes </a:t>
            </a:r>
            <a:r>
              <a:rPr lang="es-CO" dirty="0">
                <a:solidFill>
                  <a:srgbClr val="FF0000"/>
                </a:solidFill>
              </a:rPr>
              <a:t>estaban incluidos en los decretos </a:t>
            </a:r>
            <a:r>
              <a:rPr lang="es-CO" b="1" u="sng" dirty="0" smtClean="0">
                <a:solidFill>
                  <a:srgbClr val="FF0000"/>
                </a:solidFill>
              </a:rPr>
              <a:t>PAPALES</a:t>
            </a:r>
            <a:r>
              <a:rPr lang="es-CO" dirty="0" smtClean="0">
                <a:solidFill>
                  <a:srgbClr val="FF0000"/>
                </a:solidFill>
              </a:rPr>
              <a:t> </a:t>
            </a:r>
            <a:r>
              <a:rPr lang="es-CO" dirty="0">
                <a:solidFill>
                  <a:srgbClr val="FF0000"/>
                </a:solidFill>
              </a:rPr>
              <a:t>de las constituciones imperiales ‘Commissis nobis’ e ‘lnconsutibilem tunicam’. </a:t>
            </a:r>
            <a:endParaRPr lang="es-CO"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88640"/>
            <a:ext cx="31683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3212976"/>
            <a:ext cx="316835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1468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par>
                                <p:cTn id="16" presetID="22" presetClass="entr" presetSubtype="4"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wipe(down)">
                                      <p:cBhvr>
                                        <p:cTn id="18"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2942026815"/>
              </p:ext>
            </p:extLst>
          </p:nvPr>
        </p:nvGraphicFramePr>
        <p:xfrm>
          <a:off x="457200" y="260648"/>
          <a:ext cx="5266928" cy="3031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4128" y="116632"/>
            <a:ext cx="324036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6 Diagrama"/>
          <p:cNvGraphicFramePr/>
          <p:nvPr>
            <p:extLst>
              <p:ext uri="{D42A27DB-BD31-4B8C-83A1-F6EECF244321}">
                <p14:modId xmlns:p14="http://schemas.microsoft.com/office/powerpoint/2010/main" val="2021477460"/>
              </p:ext>
            </p:extLst>
          </p:nvPr>
        </p:nvGraphicFramePr>
        <p:xfrm>
          <a:off x="4572000" y="3675757"/>
          <a:ext cx="4392488" cy="26776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528" y="3356992"/>
            <a:ext cx="1872208"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74032" y="3356992"/>
            <a:ext cx="2466975"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999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1000" fill="hold"/>
                                        <p:tgtEl>
                                          <p:spTgt spid="2051"/>
                                        </p:tgtEl>
                                        <p:attrNameLst>
                                          <p:attrName>ppt_w</p:attrName>
                                        </p:attrNameLst>
                                      </p:cBhvr>
                                      <p:tavLst>
                                        <p:tav tm="0">
                                          <p:val>
                                            <p:fltVal val="0"/>
                                          </p:val>
                                        </p:tav>
                                        <p:tav tm="100000">
                                          <p:val>
                                            <p:strVal val="#ppt_w"/>
                                          </p:val>
                                        </p:tav>
                                      </p:tavLst>
                                    </p:anim>
                                    <p:anim calcmode="lin" valueType="num">
                                      <p:cBhvr>
                                        <p:cTn id="14" dur="1000" fill="hold"/>
                                        <p:tgtEl>
                                          <p:spTgt spid="2051"/>
                                        </p:tgtEl>
                                        <p:attrNameLst>
                                          <p:attrName>ppt_h</p:attrName>
                                        </p:attrNameLst>
                                      </p:cBhvr>
                                      <p:tavLst>
                                        <p:tav tm="0">
                                          <p:val>
                                            <p:fltVal val="0"/>
                                          </p:val>
                                        </p:tav>
                                        <p:tav tm="100000">
                                          <p:val>
                                            <p:strVal val="#ppt_h"/>
                                          </p:val>
                                        </p:tav>
                                      </p:tavLst>
                                    </p:anim>
                                    <p:anim calcmode="lin" valueType="num">
                                      <p:cBhvr>
                                        <p:cTn id="15" dur="1000" fill="hold"/>
                                        <p:tgtEl>
                                          <p:spTgt spid="2051"/>
                                        </p:tgtEl>
                                        <p:attrNameLst>
                                          <p:attrName>style.rotation</p:attrName>
                                        </p:attrNameLst>
                                      </p:cBhvr>
                                      <p:tavLst>
                                        <p:tav tm="0">
                                          <p:val>
                                            <p:fltVal val="90"/>
                                          </p:val>
                                        </p:tav>
                                        <p:tav tm="100000">
                                          <p:val>
                                            <p:fltVal val="0"/>
                                          </p:val>
                                        </p:tav>
                                      </p:tavLst>
                                    </p:anim>
                                    <p:animEffect transition="in" filter="fade">
                                      <p:cBhvr>
                                        <p:cTn id="16" dur="1000"/>
                                        <p:tgtEl>
                                          <p:spTgt spid="2051"/>
                                        </p:tgtEl>
                                      </p:cBhvr>
                                    </p:animEffect>
                                  </p:childTnLst>
                                </p:cTn>
                              </p:par>
                              <p:par>
                                <p:cTn id="17" presetID="31" presetClass="entr" presetSubtype="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p:cTn id="19" dur="1000" fill="hold"/>
                                        <p:tgtEl>
                                          <p:spTgt spid="2052"/>
                                        </p:tgtEl>
                                        <p:attrNameLst>
                                          <p:attrName>ppt_w</p:attrName>
                                        </p:attrNameLst>
                                      </p:cBhvr>
                                      <p:tavLst>
                                        <p:tav tm="0">
                                          <p:val>
                                            <p:fltVal val="0"/>
                                          </p:val>
                                        </p:tav>
                                        <p:tav tm="100000">
                                          <p:val>
                                            <p:strVal val="#ppt_w"/>
                                          </p:val>
                                        </p:tav>
                                      </p:tavLst>
                                    </p:anim>
                                    <p:anim calcmode="lin" valueType="num">
                                      <p:cBhvr>
                                        <p:cTn id="20" dur="1000" fill="hold"/>
                                        <p:tgtEl>
                                          <p:spTgt spid="2052"/>
                                        </p:tgtEl>
                                        <p:attrNameLst>
                                          <p:attrName>ppt_h</p:attrName>
                                        </p:attrNameLst>
                                      </p:cBhvr>
                                      <p:tavLst>
                                        <p:tav tm="0">
                                          <p:val>
                                            <p:fltVal val="0"/>
                                          </p:val>
                                        </p:tav>
                                        <p:tav tm="100000">
                                          <p:val>
                                            <p:strVal val="#ppt_h"/>
                                          </p:val>
                                        </p:tav>
                                      </p:tavLst>
                                    </p:anim>
                                    <p:anim calcmode="lin" valueType="num">
                                      <p:cBhvr>
                                        <p:cTn id="21" dur="1000" fill="hold"/>
                                        <p:tgtEl>
                                          <p:spTgt spid="2052"/>
                                        </p:tgtEl>
                                        <p:attrNameLst>
                                          <p:attrName>style.rotation</p:attrName>
                                        </p:attrNameLst>
                                      </p:cBhvr>
                                      <p:tavLst>
                                        <p:tav tm="0">
                                          <p:val>
                                            <p:fltVal val="90"/>
                                          </p:val>
                                        </p:tav>
                                        <p:tav tm="100000">
                                          <p:val>
                                            <p:fltVal val="0"/>
                                          </p:val>
                                        </p:tav>
                                      </p:tavLst>
                                    </p:anim>
                                    <p:animEffect transition="in" filter="fade">
                                      <p:cBhvr>
                                        <p:cTn id="22"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026688287"/>
              </p:ext>
            </p:extLst>
          </p:nvPr>
        </p:nvGraphicFramePr>
        <p:xfrm>
          <a:off x="467544" y="332656"/>
          <a:ext cx="8229600" cy="201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2231335738"/>
              </p:ext>
            </p:extLst>
          </p:nvPr>
        </p:nvGraphicFramePr>
        <p:xfrm>
          <a:off x="323528" y="3140968"/>
          <a:ext cx="5472608" cy="35394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6176" y="3140968"/>
            <a:ext cx="2682999" cy="321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9235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3437</Words>
  <Application>Microsoft Office PowerPoint</Application>
  <PresentationFormat>Presentación en pantalla (4:3)</PresentationFormat>
  <Paragraphs>127</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Presentación de PowerPoint</vt:lpstr>
      <vt:lpstr>Presentación de PowerPoint</vt:lpstr>
      <vt:lpstr>Presentación de PowerPoint</vt:lpstr>
      <vt:lpstr>Presentación de PowerPoint</vt:lpstr>
      <vt:lpstr>Presentación de PowerPoint</vt:lpstr>
      <vt:lpstr>Note la diferencia entre las dos mujeres.</vt:lpstr>
      <vt:lpstr>Note otras cacterísticas: esta montada sobre la bestia, vestida de purpura, escarlata, joyas  y el cáliz lleno de abominaciones y de la inmundicia de su fornicación</vt:lpstr>
      <vt:lpstr>Presentación de PowerPoint</vt:lpstr>
      <vt:lpstr>Presentación de PowerPoint</vt:lpstr>
      <vt:lpstr>Un solo poder manifestado en cuatro símbolos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quién representaban el becerro, y el macho cabrío, así como los cordero sacrificados en el Santuario?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2014-07-05T12:09:21Z</dcterms:created>
  <dcterms:modified xsi:type="dcterms:W3CDTF">2014-07-05T12:09:54Z</dcterms:modified>
</cp:coreProperties>
</file>