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138D0A-0CCE-4CDE-B86C-CD8E9568158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C70D24B-A115-4ED5-AFCE-8C4E6F150B81}">
      <dgm:prSet/>
      <dgm:spPr>
        <a:solidFill>
          <a:srgbClr val="002060"/>
        </a:solidFill>
      </dgm:spPr>
      <dgm:t>
        <a:bodyPr/>
        <a:lstStyle/>
        <a:p>
          <a:pPr algn="ctr" rtl="0"/>
          <a:r>
            <a:rPr lang="es-CO" b="1" dirty="0" smtClean="0">
              <a:latin typeface="BatangChe" pitchFamily="49" charset="-127"/>
              <a:ea typeface="BatangChe" pitchFamily="49" charset="-127"/>
            </a:rPr>
            <a:t>ONCE CARACTERÍSTICAS QUE IDENTIFICAN AL PAPADO COMO LA BESTIA DE APOC.13. </a:t>
          </a:r>
          <a:r>
            <a:rPr lang="es-CO" b="1" u="sng" dirty="0" smtClean="0">
              <a:solidFill>
                <a:srgbClr val="FFC000"/>
              </a:solidFill>
              <a:latin typeface="BatangChe" pitchFamily="49" charset="-127"/>
              <a:ea typeface="BatangChe" pitchFamily="49" charset="-127"/>
            </a:rPr>
            <a:t>N°3.</a:t>
          </a:r>
          <a:endParaRPr lang="es-CO" b="1" u="sng" dirty="0">
            <a:solidFill>
              <a:srgbClr val="FFC000"/>
            </a:solidFill>
            <a:latin typeface="BatangChe" pitchFamily="49" charset="-127"/>
            <a:ea typeface="BatangChe" pitchFamily="49" charset="-127"/>
          </a:endParaRPr>
        </a:p>
      </dgm:t>
    </dgm:pt>
    <dgm:pt modelId="{61113AE4-F370-4CBB-A9EF-E77B7AF42EF5}" type="parTrans" cxnId="{44D4A7EF-5102-49E9-960B-E58123CA4E72}">
      <dgm:prSet/>
      <dgm:spPr/>
      <dgm:t>
        <a:bodyPr/>
        <a:lstStyle/>
        <a:p>
          <a:endParaRPr lang="es-CO"/>
        </a:p>
      </dgm:t>
    </dgm:pt>
    <dgm:pt modelId="{3C2BC2D2-9915-4C48-92F9-5220C04E9574}" type="sibTrans" cxnId="{44D4A7EF-5102-49E9-960B-E58123CA4E72}">
      <dgm:prSet/>
      <dgm:spPr/>
      <dgm:t>
        <a:bodyPr/>
        <a:lstStyle/>
        <a:p>
          <a:endParaRPr lang="es-CO"/>
        </a:p>
      </dgm:t>
    </dgm:pt>
    <dgm:pt modelId="{67EE6A5B-BD9C-4B40-A06D-229978A96A3E}" type="pres">
      <dgm:prSet presAssocID="{A2138D0A-0CCE-4CDE-B86C-CD8E9568158F}" presName="linear" presStyleCnt="0">
        <dgm:presLayoutVars>
          <dgm:animLvl val="lvl"/>
          <dgm:resizeHandles val="exact"/>
        </dgm:presLayoutVars>
      </dgm:prSet>
      <dgm:spPr/>
      <dgm:t>
        <a:bodyPr/>
        <a:lstStyle/>
        <a:p>
          <a:endParaRPr lang="es-CO"/>
        </a:p>
      </dgm:t>
    </dgm:pt>
    <dgm:pt modelId="{886369C7-9CAF-4459-A7F2-B89368CE9F0E}" type="pres">
      <dgm:prSet presAssocID="{1C70D24B-A115-4ED5-AFCE-8C4E6F150B81}" presName="parentText" presStyleLbl="node1" presStyleIdx="0" presStyleCnt="1" custScaleY="33293" custLinFactNeighborX="-2808" custLinFactNeighborY="-43456">
        <dgm:presLayoutVars>
          <dgm:chMax val="0"/>
          <dgm:bulletEnabled val="1"/>
        </dgm:presLayoutVars>
      </dgm:prSet>
      <dgm:spPr/>
      <dgm:t>
        <a:bodyPr/>
        <a:lstStyle/>
        <a:p>
          <a:endParaRPr lang="es-CO"/>
        </a:p>
      </dgm:t>
    </dgm:pt>
  </dgm:ptLst>
  <dgm:cxnLst>
    <dgm:cxn modelId="{73B4ABF8-5E9D-466A-8EC0-D5C836532CA6}" type="presOf" srcId="{1C70D24B-A115-4ED5-AFCE-8C4E6F150B81}" destId="{886369C7-9CAF-4459-A7F2-B89368CE9F0E}" srcOrd="0" destOrd="0" presId="urn:microsoft.com/office/officeart/2005/8/layout/vList2"/>
    <dgm:cxn modelId="{44D4A7EF-5102-49E9-960B-E58123CA4E72}" srcId="{A2138D0A-0CCE-4CDE-B86C-CD8E9568158F}" destId="{1C70D24B-A115-4ED5-AFCE-8C4E6F150B81}" srcOrd="0" destOrd="0" parTransId="{61113AE4-F370-4CBB-A9EF-E77B7AF42EF5}" sibTransId="{3C2BC2D2-9915-4C48-92F9-5220C04E9574}"/>
    <dgm:cxn modelId="{3841F579-1F54-48B8-9B75-392AB9E5A23E}" type="presOf" srcId="{A2138D0A-0CCE-4CDE-B86C-CD8E9568158F}" destId="{67EE6A5B-BD9C-4B40-A06D-229978A96A3E}" srcOrd="0" destOrd="0" presId="urn:microsoft.com/office/officeart/2005/8/layout/vList2"/>
    <dgm:cxn modelId="{EA519AA9-FE56-4651-849E-55CFE2855FAB}" type="presParOf" srcId="{67EE6A5B-BD9C-4B40-A06D-229978A96A3E}" destId="{886369C7-9CAF-4459-A7F2-B89368CE9F0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957688-48BB-4B64-8ED8-F018F61A0E8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0634C0BC-F083-4F1E-95F0-184959FF61AF}">
      <dgm:prSet/>
      <dgm:spPr>
        <a:solidFill>
          <a:schemeClr val="accent5">
            <a:lumMod val="20000"/>
            <a:lumOff val="80000"/>
          </a:schemeClr>
        </a:solidFill>
      </dgm:spPr>
      <dgm:t>
        <a:bodyPr/>
        <a:lstStyle/>
        <a:p>
          <a:pPr rtl="0"/>
          <a:r>
            <a:rPr lang="es-CO" b="1" dirty="0" smtClean="0">
              <a:solidFill>
                <a:srgbClr val="002060"/>
              </a:solidFill>
            </a:rPr>
            <a:t>Al investigar si el papado ha intentado cambiar las leyes divinas o no, encontramos la respuesta en la gran apostasía de los primeros siglos de la era cristiana cuando fueron introducidas numerosas doctrinas y prácticas contrarias a la voluntad de Dios revelada en las Sagradas Escrituras.</a:t>
          </a:r>
          <a:endParaRPr lang="es-CO" b="1" dirty="0">
            <a:solidFill>
              <a:srgbClr val="002060"/>
            </a:solidFill>
          </a:endParaRPr>
        </a:p>
      </dgm:t>
    </dgm:pt>
    <dgm:pt modelId="{FBD2838A-CDB5-44AA-84EE-BA12090CED8D}" type="parTrans" cxnId="{7A5DC0A6-3EA4-497A-8B09-B7CFE57A3A32}">
      <dgm:prSet/>
      <dgm:spPr/>
      <dgm:t>
        <a:bodyPr/>
        <a:lstStyle/>
        <a:p>
          <a:endParaRPr lang="es-CO"/>
        </a:p>
      </dgm:t>
    </dgm:pt>
    <dgm:pt modelId="{6F289DF8-6ACE-4D00-A086-6D84AC07F262}" type="sibTrans" cxnId="{7A5DC0A6-3EA4-497A-8B09-B7CFE57A3A32}">
      <dgm:prSet/>
      <dgm:spPr/>
      <dgm:t>
        <a:bodyPr/>
        <a:lstStyle/>
        <a:p>
          <a:endParaRPr lang="es-CO"/>
        </a:p>
      </dgm:t>
    </dgm:pt>
    <dgm:pt modelId="{68411449-64B2-4ED4-B86A-4BCF7658D839}" type="pres">
      <dgm:prSet presAssocID="{3D957688-48BB-4B64-8ED8-F018F61A0E83}" presName="linear" presStyleCnt="0">
        <dgm:presLayoutVars>
          <dgm:animLvl val="lvl"/>
          <dgm:resizeHandles val="exact"/>
        </dgm:presLayoutVars>
      </dgm:prSet>
      <dgm:spPr/>
      <dgm:t>
        <a:bodyPr/>
        <a:lstStyle/>
        <a:p>
          <a:endParaRPr lang="es-CO"/>
        </a:p>
      </dgm:t>
    </dgm:pt>
    <dgm:pt modelId="{8A05095C-4AE8-4412-9864-407CE9480AAB}" type="pres">
      <dgm:prSet presAssocID="{0634C0BC-F083-4F1E-95F0-184959FF61AF}" presName="parentText" presStyleLbl="node1" presStyleIdx="0" presStyleCnt="1">
        <dgm:presLayoutVars>
          <dgm:chMax val="0"/>
          <dgm:bulletEnabled val="1"/>
        </dgm:presLayoutVars>
      </dgm:prSet>
      <dgm:spPr/>
      <dgm:t>
        <a:bodyPr/>
        <a:lstStyle/>
        <a:p>
          <a:endParaRPr lang="es-CO"/>
        </a:p>
      </dgm:t>
    </dgm:pt>
  </dgm:ptLst>
  <dgm:cxnLst>
    <dgm:cxn modelId="{7A5DC0A6-3EA4-497A-8B09-B7CFE57A3A32}" srcId="{3D957688-48BB-4B64-8ED8-F018F61A0E83}" destId="{0634C0BC-F083-4F1E-95F0-184959FF61AF}" srcOrd="0" destOrd="0" parTransId="{FBD2838A-CDB5-44AA-84EE-BA12090CED8D}" sibTransId="{6F289DF8-6ACE-4D00-A086-6D84AC07F262}"/>
    <dgm:cxn modelId="{4D5D990B-D0C6-4986-9911-C727CCE1A014}" type="presOf" srcId="{3D957688-48BB-4B64-8ED8-F018F61A0E83}" destId="{68411449-64B2-4ED4-B86A-4BCF7658D839}" srcOrd="0" destOrd="0" presId="urn:microsoft.com/office/officeart/2005/8/layout/vList2"/>
    <dgm:cxn modelId="{6F57AAF4-FAF3-4E82-8B25-68C6E9E99328}" type="presOf" srcId="{0634C0BC-F083-4F1E-95F0-184959FF61AF}" destId="{8A05095C-4AE8-4412-9864-407CE9480AAB}" srcOrd="0" destOrd="0" presId="urn:microsoft.com/office/officeart/2005/8/layout/vList2"/>
    <dgm:cxn modelId="{6D585DCD-7DB4-4174-89E0-2178BF0F1D7F}" type="presParOf" srcId="{68411449-64B2-4ED4-B86A-4BCF7658D839}" destId="{8A05095C-4AE8-4412-9864-407CE9480AA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BB93F2-C945-4A54-869C-CEEB37E9CE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2109D82-0329-4890-82CD-3460F9CDB12B}">
      <dgm:prSet/>
      <dgm:spPr>
        <a:solidFill>
          <a:schemeClr val="tx1">
            <a:lumMod val="65000"/>
            <a:lumOff val="35000"/>
          </a:schemeClr>
        </a:solidFill>
      </dgm:spPr>
      <dgm:t>
        <a:bodyPr/>
        <a:lstStyle/>
        <a:p>
          <a:pPr algn="ctr" rtl="0"/>
          <a:r>
            <a:rPr lang="es-CO" b="1" dirty="0" smtClean="0"/>
            <a:t>Por lo tanto, el Mandamiento del sábado que fue ordenado por Dios como día santo, el papado está diciendo aquí que lo cambió por el Domingo, y que prácticamente todas las iglesias aceptan el nuevo día santo.</a:t>
          </a:r>
          <a:endParaRPr lang="es-CO" b="1" dirty="0"/>
        </a:p>
      </dgm:t>
    </dgm:pt>
    <dgm:pt modelId="{E9AAE6C4-3A7E-452D-8DD2-7CD7973BFC54}" type="parTrans" cxnId="{0A749B36-2AA3-45B8-8215-5AC005194EB5}">
      <dgm:prSet/>
      <dgm:spPr/>
      <dgm:t>
        <a:bodyPr/>
        <a:lstStyle/>
        <a:p>
          <a:endParaRPr lang="es-CO"/>
        </a:p>
      </dgm:t>
    </dgm:pt>
    <dgm:pt modelId="{C1EF43F6-D07B-4300-B2F4-179109195E86}" type="sibTrans" cxnId="{0A749B36-2AA3-45B8-8215-5AC005194EB5}">
      <dgm:prSet/>
      <dgm:spPr/>
      <dgm:t>
        <a:bodyPr/>
        <a:lstStyle/>
        <a:p>
          <a:endParaRPr lang="es-CO"/>
        </a:p>
      </dgm:t>
    </dgm:pt>
    <dgm:pt modelId="{D0D82BE7-6F89-4CCE-A63E-95E311041132}" type="pres">
      <dgm:prSet presAssocID="{98BB93F2-C945-4A54-869C-CEEB37E9CE6F}" presName="linear" presStyleCnt="0">
        <dgm:presLayoutVars>
          <dgm:animLvl val="lvl"/>
          <dgm:resizeHandles val="exact"/>
        </dgm:presLayoutVars>
      </dgm:prSet>
      <dgm:spPr/>
      <dgm:t>
        <a:bodyPr/>
        <a:lstStyle/>
        <a:p>
          <a:endParaRPr lang="es-CO"/>
        </a:p>
      </dgm:t>
    </dgm:pt>
    <dgm:pt modelId="{08A3B2DC-AA1A-48B2-B3A3-14FC7D409A31}" type="pres">
      <dgm:prSet presAssocID="{42109D82-0329-4890-82CD-3460F9CDB12B}" presName="parentText" presStyleLbl="node1" presStyleIdx="0" presStyleCnt="1">
        <dgm:presLayoutVars>
          <dgm:chMax val="0"/>
          <dgm:bulletEnabled val="1"/>
        </dgm:presLayoutVars>
      </dgm:prSet>
      <dgm:spPr/>
      <dgm:t>
        <a:bodyPr/>
        <a:lstStyle/>
        <a:p>
          <a:endParaRPr lang="es-CO"/>
        </a:p>
      </dgm:t>
    </dgm:pt>
  </dgm:ptLst>
  <dgm:cxnLst>
    <dgm:cxn modelId="{59617C54-D8CF-4958-932C-C692BDBD29F0}" type="presOf" srcId="{98BB93F2-C945-4A54-869C-CEEB37E9CE6F}" destId="{D0D82BE7-6F89-4CCE-A63E-95E311041132}" srcOrd="0" destOrd="0" presId="urn:microsoft.com/office/officeart/2005/8/layout/vList2"/>
    <dgm:cxn modelId="{4505F89D-4467-4ACE-9BCA-594846D1E76D}" type="presOf" srcId="{42109D82-0329-4890-82CD-3460F9CDB12B}" destId="{08A3B2DC-AA1A-48B2-B3A3-14FC7D409A31}" srcOrd="0" destOrd="0" presId="urn:microsoft.com/office/officeart/2005/8/layout/vList2"/>
    <dgm:cxn modelId="{0A749B36-2AA3-45B8-8215-5AC005194EB5}" srcId="{98BB93F2-C945-4A54-869C-CEEB37E9CE6F}" destId="{42109D82-0329-4890-82CD-3460F9CDB12B}" srcOrd="0" destOrd="0" parTransId="{E9AAE6C4-3A7E-452D-8DD2-7CD7973BFC54}" sibTransId="{C1EF43F6-D07B-4300-B2F4-179109195E86}"/>
    <dgm:cxn modelId="{AA859C52-F8E6-45F0-A707-6932C33F9D97}" type="presParOf" srcId="{D0D82BE7-6F89-4CCE-A63E-95E311041132}" destId="{08A3B2DC-AA1A-48B2-B3A3-14FC7D409A3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B2BCB5-1AF6-4B63-8A00-EDFEB6240D3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039ACCF-32CD-4F9E-99A7-6120CD08A3E6}">
      <dgm:prSet/>
      <dgm:spPr>
        <a:solidFill>
          <a:schemeClr val="tx1">
            <a:lumMod val="65000"/>
            <a:lumOff val="35000"/>
          </a:schemeClr>
        </a:solidFill>
      </dgm:spPr>
      <dgm:t>
        <a:bodyPr/>
        <a:lstStyle/>
        <a:p>
          <a:pPr algn="ctr" rtl="0"/>
          <a:r>
            <a:rPr lang="es-CO" b="1" dirty="0" smtClean="0"/>
            <a:t>Note que, el papado declara que el Domingo como día santo es la marca o símbolo de su poder y autoridad.</a:t>
          </a:r>
          <a:endParaRPr lang="es-CO" b="1" dirty="0"/>
        </a:p>
      </dgm:t>
    </dgm:pt>
    <dgm:pt modelId="{207076AC-D56A-4539-BECF-00D48A93DAD2}" type="parTrans" cxnId="{24E9E114-13DD-4336-B76D-DB11BACBF7FF}">
      <dgm:prSet/>
      <dgm:spPr/>
      <dgm:t>
        <a:bodyPr/>
        <a:lstStyle/>
        <a:p>
          <a:endParaRPr lang="es-CO"/>
        </a:p>
      </dgm:t>
    </dgm:pt>
    <dgm:pt modelId="{D301C3DA-3691-40AC-B363-C62BA9168108}" type="sibTrans" cxnId="{24E9E114-13DD-4336-B76D-DB11BACBF7FF}">
      <dgm:prSet/>
      <dgm:spPr/>
      <dgm:t>
        <a:bodyPr/>
        <a:lstStyle/>
        <a:p>
          <a:endParaRPr lang="es-CO"/>
        </a:p>
      </dgm:t>
    </dgm:pt>
    <dgm:pt modelId="{512460BE-54E0-4DA2-9C4E-04DF68219000}" type="pres">
      <dgm:prSet presAssocID="{7EB2BCB5-1AF6-4B63-8A00-EDFEB6240D3A}" presName="linear" presStyleCnt="0">
        <dgm:presLayoutVars>
          <dgm:animLvl val="lvl"/>
          <dgm:resizeHandles val="exact"/>
        </dgm:presLayoutVars>
      </dgm:prSet>
      <dgm:spPr/>
      <dgm:t>
        <a:bodyPr/>
        <a:lstStyle/>
        <a:p>
          <a:endParaRPr lang="es-CO"/>
        </a:p>
      </dgm:t>
    </dgm:pt>
    <dgm:pt modelId="{0B032EB1-6A3C-4C6F-9445-BEFD2DBEABA5}" type="pres">
      <dgm:prSet presAssocID="{2039ACCF-32CD-4F9E-99A7-6120CD08A3E6}" presName="parentText" presStyleLbl="node1" presStyleIdx="0" presStyleCnt="1">
        <dgm:presLayoutVars>
          <dgm:chMax val="0"/>
          <dgm:bulletEnabled val="1"/>
        </dgm:presLayoutVars>
      </dgm:prSet>
      <dgm:spPr/>
      <dgm:t>
        <a:bodyPr/>
        <a:lstStyle/>
        <a:p>
          <a:endParaRPr lang="es-CO"/>
        </a:p>
      </dgm:t>
    </dgm:pt>
  </dgm:ptLst>
  <dgm:cxnLst>
    <dgm:cxn modelId="{24E9E114-13DD-4336-B76D-DB11BACBF7FF}" srcId="{7EB2BCB5-1AF6-4B63-8A00-EDFEB6240D3A}" destId="{2039ACCF-32CD-4F9E-99A7-6120CD08A3E6}" srcOrd="0" destOrd="0" parTransId="{207076AC-D56A-4539-BECF-00D48A93DAD2}" sibTransId="{D301C3DA-3691-40AC-B363-C62BA9168108}"/>
    <dgm:cxn modelId="{55BB61DC-BF28-46B7-ABBB-2A558058E6F2}" type="presOf" srcId="{7EB2BCB5-1AF6-4B63-8A00-EDFEB6240D3A}" destId="{512460BE-54E0-4DA2-9C4E-04DF68219000}" srcOrd="0" destOrd="0" presId="urn:microsoft.com/office/officeart/2005/8/layout/vList2"/>
    <dgm:cxn modelId="{EF31F91D-64F8-47EF-9D67-4C18F04A88DE}" type="presOf" srcId="{2039ACCF-32CD-4F9E-99A7-6120CD08A3E6}" destId="{0B032EB1-6A3C-4C6F-9445-BEFD2DBEABA5}" srcOrd="0" destOrd="0" presId="urn:microsoft.com/office/officeart/2005/8/layout/vList2"/>
    <dgm:cxn modelId="{6A945EFB-5C0B-42AF-A2EC-7DCF6491642C}" type="presParOf" srcId="{512460BE-54E0-4DA2-9C4E-04DF68219000}" destId="{0B032EB1-6A3C-4C6F-9445-BEFD2DBEABA5}"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386E48-7B31-495A-91A4-2DD158D625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8878E40-1BF6-4604-BCD3-751FA6E8B325}">
      <dgm:prSet/>
      <dgm:spPr>
        <a:solidFill>
          <a:srgbClr val="002060"/>
        </a:solidFill>
      </dgm:spPr>
      <dgm:t>
        <a:bodyPr/>
        <a:lstStyle/>
        <a:p>
          <a:pPr rtl="0"/>
          <a:r>
            <a:rPr lang="es-CO" dirty="0" smtClean="0"/>
            <a:t>Lo invito para que juntos continuemos estudiando este intervente tema que nos rebelará de acuerdo a la Palabra de Dios, la Biblia, cual es realmente el Anticristo. </a:t>
          </a:r>
          <a:endParaRPr lang="es-CO" dirty="0"/>
        </a:p>
      </dgm:t>
    </dgm:pt>
    <dgm:pt modelId="{9C79BDD4-46EB-4A53-8267-247733F034FA}" type="parTrans" cxnId="{B7ED89F2-36D4-4B99-B05C-611FEC55E053}">
      <dgm:prSet/>
      <dgm:spPr/>
      <dgm:t>
        <a:bodyPr/>
        <a:lstStyle/>
        <a:p>
          <a:endParaRPr lang="es-CO"/>
        </a:p>
      </dgm:t>
    </dgm:pt>
    <dgm:pt modelId="{8EEAF1EE-ECB9-4AE1-B3C6-0690B0EFA0B9}" type="sibTrans" cxnId="{B7ED89F2-36D4-4B99-B05C-611FEC55E053}">
      <dgm:prSet/>
      <dgm:spPr/>
      <dgm:t>
        <a:bodyPr/>
        <a:lstStyle/>
        <a:p>
          <a:endParaRPr lang="es-CO"/>
        </a:p>
      </dgm:t>
    </dgm:pt>
    <dgm:pt modelId="{D558D031-04C5-4414-B069-3983F448CD82}" type="pres">
      <dgm:prSet presAssocID="{69386E48-7B31-495A-91A4-2DD158D625CB}" presName="linear" presStyleCnt="0">
        <dgm:presLayoutVars>
          <dgm:animLvl val="lvl"/>
          <dgm:resizeHandles val="exact"/>
        </dgm:presLayoutVars>
      </dgm:prSet>
      <dgm:spPr/>
      <dgm:t>
        <a:bodyPr/>
        <a:lstStyle/>
        <a:p>
          <a:endParaRPr lang="es-CO"/>
        </a:p>
      </dgm:t>
    </dgm:pt>
    <dgm:pt modelId="{4EC5820A-E54B-42B6-BA60-BA0E3053B588}" type="pres">
      <dgm:prSet presAssocID="{28878E40-1BF6-4604-BCD3-751FA6E8B325}" presName="parentText" presStyleLbl="node1" presStyleIdx="0" presStyleCnt="1">
        <dgm:presLayoutVars>
          <dgm:chMax val="0"/>
          <dgm:bulletEnabled val="1"/>
        </dgm:presLayoutVars>
      </dgm:prSet>
      <dgm:spPr/>
      <dgm:t>
        <a:bodyPr/>
        <a:lstStyle/>
        <a:p>
          <a:endParaRPr lang="es-CO"/>
        </a:p>
      </dgm:t>
    </dgm:pt>
  </dgm:ptLst>
  <dgm:cxnLst>
    <dgm:cxn modelId="{66265B27-85E6-47B3-9DC7-39021A422AD7}" type="presOf" srcId="{28878E40-1BF6-4604-BCD3-751FA6E8B325}" destId="{4EC5820A-E54B-42B6-BA60-BA0E3053B588}" srcOrd="0" destOrd="0" presId="urn:microsoft.com/office/officeart/2005/8/layout/vList2"/>
    <dgm:cxn modelId="{292022CF-4F2C-45DE-AD9E-0F8E2E19496D}" type="presOf" srcId="{69386E48-7B31-495A-91A4-2DD158D625CB}" destId="{D558D031-04C5-4414-B069-3983F448CD82}" srcOrd="0" destOrd="0" presId="urn:microsoft.com/office/officeart/2005/8/layout/vList2"/>
    <dgm:cxn modelId="{B7ED89F2-36D4-4B99-B05C-611FEC55E053}" srcId="{69386E48-7B31-495A-91A4-2DD158D625CB}" destId="{28878E40-1BF6-4604-BCD3-751FA6E8B325}" srcOrd="0" destOrd="0" parTransId="{9C79BDD4-46EB-4A53-8267-247733F034FA}" sibTransId="{8EEAF1EE-ECB9-4AE1-B3C6-0690B0EFA0B9}"/>
    <dgm:cxn modelId="{5B58579A-A5B7-4395-A474-A7039EADFED5}" type="presParOf" srcId="{D558D031-04C5-4414-B069-3983F448CD82}" destId="{4EC5820A-E54B-42B6-BA60-BA0E3053B58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D47053-BAED-4173-B9BE-699CF45286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9C8DC94-AAB7-4905-A5FA-4A98A6FBF75D}">
      <dgm:prSet custT="1"/>
      <dgm:spPr>
        <a:solidFill>
          <a:srgbClr val="FF0000"/>
        </a:solidFill>
      </dgm:spPr>
      <dgm:t>
        <a:bodyPr/>
        <a:lstStyle/>
        <a:p>
          <a:pPr rtl="0"/>
          <a:r>
            <a:rPr lang="es-CO" sz="2000" b="1" dirty="0" smtClean="0"/>
            <a:t>Aquí hemos concluido con los once puntos que nos indican quien es realmente la Bestia, y hemos quedado impresionados por lo que hemos aprendido, los invito para que veamos la conclusión, que de seguro usted quedará aún más impresionado. Que Dios le bendiga. Amen. </a:t>
          </a:r>
          <a:endParaRPr lang="es-CO" sz="2000" dirty="0"/>
        </a:p>
      </dgm:t>
    </dgm:pt>
    <dgm:pt modelId="{C68888B0-EE5E-4710-81F6-74E05DCD4419}" type="parTrans" cxnId="{02687369-6246-451D-9CD4-620D1B1C6661}">
      <dgm:prSet/>
      <dgm:spPr/>
      <dgm:t>
        <a:bodyPr/>
        <a:lstStyle/>
        <a:p>
          <a:endParaRPr lang="es-CO"/>
        </a:p>
      </dgm:t>
    </dgm:pt>
    <dgm:pt modelId="{B2C7B304-A9BA-430A-9B4F-379842A65FBA}" type="sibTrans" cxnId="{02687369-6246-451D-9CD4-620D1B1C6661}">
      <dgm:prSet/>
      <dgm:spPr/>
      <dgm:t>
        <a:bodyPr/>
        <a:lstStyle/>
        <a:p>
          <a:endParaRPr lang="es-CO"/>
        </a:p>
      </dgm:t>
    </dgm:pt>
    <dgm:pt modelId="{FFB095E4-56C0-4F39-817E-93FB0BDEE03C}" type="pres">
      <dgm:prSet presAssocID="{83D47053-BAED-4173-B9BE-699CF4528663}" presName="linear" presStyleCnt="0">
        <dgm:presLayoutVars>
          <dgm:animLvl val="lvl"/>
          <dgm:resizeHandles val="exact"/>
        </dgm:presLayoutVars>
      </dgm:prSet>
      <dgm:spPr/>
      <dgm:t>
        <a:bodyPr/>
        <a:lstStyle/>
        <a:p>
          <a:endParaRPr lang="es-CO"/>
        </a:p>
      </dgm:t>
    </dgm:pt>
    <dgm:pt modelId="{82D5274E-021E-4CBF-9E2A-333CFA2816CC}" type="pres">
      <dgm:prSet presAssocID="{49C8DC94-AAB7-4905-A5FA-4A98A6FBF75D}" presName="parentText" presStyleLbl="node1" presStyleIdx="0" presStyleCnt="1" custScaleY="172373">
        <dgm:presLayoutVars>
          <dgm:chMax val="0"/>
          <dgm:bulletEnabled val="1"/>
        </dgm:presLayoutVars>
      </dgm:prSet>
      <dgm:spPr/>
      <dgm:t>
        <a:bodyPr/>
        <a:lstStyle/>
        <a:p>
          <a:endParaRPr lang="es-CO"/>
        </a:p>
      </dgm:t>
    </dgm:pt>
  </dgm:ptLst>
  <dgm:cxnLst>
    <dgm:cxn modelId="{7055A24E-3B48-468C-94E3-2D2E97484CD4}" type="presOf" srcId="{49C8DC94-AAB7-4905-A5FA-4A98A6FBF75D}" destId="{82D5274E-021E-4CBF-9E2A-333CFA2816CC}" srcOrd="0" destOrd="0" presId="urn:microsoft.com/office/officeart/2005/8/layout/vList2"/>
    <dgm:cxn modelId="{EFD08F45-51DB-4E25-82F7-BC6C63617EFE}" type="presOf" srcId="{83D47053-BAED-4173-B9BE-699CF4528663}" destId="{FFB095E4-56C0-4F39-817E-93FB0BDEE03C}" srcOrd="0" destOrd="0" presId="urn:microsoft.com/office/officeart/2005/8/layout/vList2"/>
    <dgm:cxn modelId="{02687369-6246-451D-9CD4-620D1B1C6661}" srcId="{83D47053-BAED-4173-B9BE-699CF4528663}" destId="{49C8DC94-AAB7-4905-A5FA-4A98A6FBF75D}" srcOrd="0" destOrd="0" parTransId="{C68888B0-EE5E-4710-81F6-74E05DCD4419}" sibTransId="{B2C7B304-A9BA-430A-9B4F-379842A65FBA}"/>
    <dgm:cxn modelId="{86DCC755-EDEA-474E-9D16-6C5538A62399}" type="presParOf" srcId="{FFB095E4-56C0-4F39-817E-93FB0BDEE03C}" destId="{82D5274E-021E-4CBF-9E2A-333CFA2816C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369C7-9CAF-4459-A7F2-B89368CE9F0E}">
      <dsp:nvSpPr>
        <dsp:cNvPr id="0" name=""/>
        <dsp:cNvSpPr/>
      </dsp:nvSpPr>
      <dsp:spPr>
        <a:xfrm>
          <a:off x="0" y="0"/>
          <a:ext cx="7772400" cy="229354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s-CO" sz="3900" b="1" kern="1200" dirty="0" smtClean="0">
              <a:latin typeface="BatangChe" pitchFamily="49" charset="-127"/>
              <a:ea typeface="BatangChe" pitchFamily="49" charset="-127"/>
            </a:rPr>
            <a:t>ONCE CARACTERÍSTICAS QUE IDENTIFICAN AL PAPADO COMO LA BESTIA DE APOC.13. </a:t>
          </a:r>
          <a:r>
            <a:rPr lang="es-CO" sz="3900" b="1" u="sng" kern="1200" dirty="0" smtClean="0">
              <a:solidFill>
                <a:srgbClr val="FFC000"/>
              </a:solidFill>
              <a:latin typeface="BatangChe" pitchFamily="49" charset="-127"/>
              <a:ea typeface="BatangChe" pitchFamily="49" charset="-127"/>
            </a:rPr>
            <a:t>N°3.</a:t>
          </a:r>
          <a:endParaRPr lang="es-CO" sz="3900" b="1" u="sng" kern="1200" dirty="0">
            <a:solidFill>
              <a:srgbClr val="FFC000"/>
            </a:solidFill>
            <a:latin typeface="BatangChe" pitchFamily="49" charset="-127"/>
            <a:ea typeface="BatangChe" pitchFamily="49" charset="-127"/>
          </a:endParaRPr>
        </a:p>
      </dsp:txBody>
      <dsp:txXfrm>
        <a:off x="111961" y="111961"/>
        <a:ext cx="7548478" cy="2069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5095C-4AE8-4412-9864-407CE9480AAB}">
      <dsp:nvSpPr>
        <dsp:cNvPr id="0" name=""/>
        <dsp:cNvSpPr/>
      </dsp:nvSpPr>
      <dsp:spPr>
        <a:xfrm>
          <a:off x="0" y="21601"/>
          <a:ext cx="6480720" cy="2265120"/>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s-CO" sz="2200" b="1" kern="1200" dirty="0" smtClean="0">
              <a:solidFill>
                <a:srgbClr val="002060"/>
              </a:solidFill>
            </a:rPr>
            <a:t>Al investigar si el papado ha intentado cambiar las leyes divinas o no, encontramos la respuesta en la gran apostasía de los primeros siglos de la era cristiana cuando fueron introducidas numerosas doctrinas y prácticas contrarias a la voluntad de Dios revelada en las Sagradas Escrituras.</a:t>
          </a:r>
          <a:endParaRPr lang="es-CO" sz="2200" b="1" kern="1200" dirty="0">
            <a:solidFill>
              <a:srgbClr val="002060"/>
            </a:solidFill>
          </a:endParaRPr>
        </a:p>
      </dsp:txBody>
      <dsp:txXfrm>
        <a:off x="110574" y="132175"/>
        <a:ext cx="6259572" cy="2043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3B2DC-AA1A-48B2-B3A3-14FC7D409A31}">
      <dsp:nvSpPr>
        <dsp:cNvPr id="0" name=""/>
        <dsp:cNvSpPr/>
      </dsp:nvSpPr>
      <dsp:spPr>
        <a:xfrm>
          <a:off x="0" y="7067"/>
          <a:ext cx="3168351" cy="4090320"/>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b="1" kern="1200" dirty="0" smtClean="0"/>
            <a:t>Por lo tanto, el Mandamiento del sábado que fue ordenado por Dios como día santo, el papado está diciendo aquí que lo cambió por el Domingo, y que prácticamente todas las iglesias aceptan el nuevo día santo.</a:t>
          </a:r>
          <a:endParaRPr lang="es-CO" sz="2300" b="1" kern="1200" dirty="0"/>
        </a:p>
      </dsp:txBody>
      <dsp:txXfrm>
        <a:off x="154666" y="161733"/>
        <a:ext cx="2859019" cy="37809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32EB1-6A3C-4C6F-9445-BEFD2DBEABA5}">
      <dsp:nvSpPr>
        <dsp:cNvPr id="0" name=""/>
        <dsp:cNvSpPr/>
      </dsp:nvSpPr>
      <dsp:spPr>
        <a:xfrm>
          <a:off x="0" y="5122"/>
          <a:ext cx="6721656" cy="1374750"/>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kern="1200" dirty="0" smtClean="0"/>
            <a:t>Note que, el papado declara que el Domingo como día santo es la marca o símbolo de su poder y autoridad.</a:t>
          </a:r>
          <a:endParaRPr lang="es-CO" sz="2500" b="1" kern="1200" dirty="0"/>
        </a:p>
      </dsp:txBody>
      <dsp:txXfrm>
        <a:off x="67110" y="72232"/>
        <a:ext cx="6587436" cy="12405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5820A-E54B-42B6-BA60-BA0E3053B588}">
      <dsp:nvSpPr>
        <dsp:cNvPr id="0" name=""/>
        <dsp:cNvSpPr/>
      </dsp:nvSpPr>
      <dsp:spPr>
        <a:xfrm>
          <a:off x="0" y="8931"/>
          <a:ext cx="8229600" cy="199836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kern="1200" dirty="0" smtClean="0"/>
            <a:t>Lo invito para que juntos continuemos estudiando este intervente tema que nos rebelará de acuerdo a la Palabra de Dios, la Biblia, cual es realmente el Anticristo. </a:t>
          </a:r>
          <a:endParaRPr lang="es-CO" sz="2800" kern="1200" dirty="0"/>
        </a:p>
      </dsp:txBody>
      <dsp:txXfrm>
        <a:off x="97552" y="106483"/>
        <a:ext cx="8034496" cy="18032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D5274E-021E-4CBF-9E2A-333CFA2816CC}">
      <dsp:nvSpPr>
        <dsp:cNvPr id="0" name=""/>
        <dsp:cNvSpPr/>
      </dsp:nvSpPr>
      <dsp:spPr>
        <a:xfrm>
          <a:off x="0" y="4"/>
          <a:ext cx="5832648" cy="353942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kern="1200" dirty="0" smtClean="0"/>
            <a:t>Aquí hemos concluido con los once puntos que nos indican quien es realmente la Bestia, y hemos quedado impresionados por lo que hemos aprendido, los invito para que veamos la conclusión, que de seguro usted quedará aún más impresionado. Que Dios le bendiga. Amen. </a:t>
          </a:r>
          <a:endParaRPr lang="es-CO" sz="2000" kern="1200" dirty="0"/>
        </a:p>
      </dsp:txBody>
      <dsp:txXfrm>
        <a:off x="172780" y="172784"/>
        <a:ext cx="5487088" cy="31938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9F5931-6BEC-48C6-9057-4668D50DF6FE}" type="datetimeFigureOut">
              <a:rPr lang="es-CO" smtClean="0"/>
              <a:t>05/07/2014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029346-00DF-4B14-BE5C-62D49CDFF711}" type="slidenum">
              <a:rPr lang="es-CO" smtClean="0"/>
              <a:t>‹Nº›</a:t>
            </a:fld>
            <a:endParaRPr lang="es-CO"/>
          </a:p>
        </p:txBody>
      </p:sp>
    </p:spTree>
    <p:extLst>
      <p:ext uri="{BB962C8B-B14F-4D97-AF65-F5344CB8AC3E}">
        <p14:creationId xmlns:p14="http://schemas.microsoft.com/office/powerpoint/2010/main" val="1440863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5F774F1-F503-47FD-94BF-82508263E8CF}" type="slidenum">
              <a:rPr lang="es-CO" smtClean="0"/>
              <a:t>21</a:t>
            </a:fld>
            <a:endParaRPr lang="es-CO" dirty="0"/>
          </a:p>
        </p:txBody>
      </p:sp>
    </p:spTree>
    <p:extLst>
      <p:ext uri="{BB962C8B-B14F-4D97-AF65-F5344CB8AC3E}">
        <p14:creationId xmlns:p14="http://schemas.microsoft.com/office/powerpoint/2010/main" val="2718630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2477961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34727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263789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4230281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134450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979611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84097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54813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3775482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239090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B105637-A4ED-4D60-B39C-1EF3EBEBD3FC}"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7468901-B9C8-4353-901F-0F3C3AEE1CC4}" type="slidenum">
              <a:rPr lang="es-CO" smtClean="0"/>
              <a:t>‹Nº›</a:t>
            </a:fld>
            <a:endParaRPr lang="es-CO"/>
          </a:p>
        </p:txBody>
      </p:sp>
    </p:spTree>
    <p:extLst>
      <p:ext uri="{BB962C8B-B14F-4D97-AF65-F5344CB8AC3E}">
        <p14:creationId xmlns:p14="http://schemas.microsoft.com/office/powerpoint/2010/main" val="2518464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5637-A4ED-4D60-B39C-1EF3EBEBD3FC}" type="datetimeFigureOut">
              <a:rPr lang="es-CO" smtClean="0"/>
              <a:t>05/07/2014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68901-B9C8-4353-901F-0F3C3AEE1CC4}" type="slidenum">
              <a:rPr lang="es-CO" smtClean="0"/>
              <a:t>‹Nº›</a:t>
            </a:fld>
            <a:endParaRPr lang="es-CO"/>
          </a:p>
        </p:txBody>
      </p:sp>
    </p:spTree>
    <p:extLst>
      <p:ext uri="{BB962C8B-B14F-4D97-AF65-F5344CB8AC3E}">
        <p14:creationId xmlns:p14="http://schemas.microsoft.com/office/powerpoint/2010/main" val="1943730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diagramColors" Target="../diagrams/colors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QuickStyle" Target="../diagrams/quickStyle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Layout" Target="../diagrams/layout4.xml"/><Relationship Id="rId5" Type="http://schemas.openxmlformats.org/officeDocument/2006/relationships/diagramQuickStyle" Target="../diagrams/quickStyle3.xml"/><Relationship Id="rId10" Type="http://schemas.openxmlformats.org/officeDocument/2006/relationships/diagramData" Target="../diagrams/data4.xml"/><Relationship Id="rId4" Type="http://schemas.openxmlformats.org/officeDocument/2006/relationships/diagramLayout" Target="../diagrams/layout3.xml"/><Relationship Id="rId9" Type="http://schemas.openxmlformats.org/officeDocument/2006/relationships/image" Target="../media/image12.png"/><Relationship Id="rId14" Type="http://schemas.microsoft.com/office/2007/relationships/diagramDrawing" Target="../diagrams/drawing4.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1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576915754"/>
              </p:ext>
            </p:extLst>
          </p:nvPr>
        </p:nvGraphicFramePr>
        <p:xfrm>
          <a:off x="1028408" y="548681"/>
          <a:ext cx="7772400" cy="237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752" y="2951272"/>
            <a:ext cx="5040560"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478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07288" cy="6336704"/>
          </a:xfrm>
        </p:spPr>
        <p:txBody>
          <a:bodyPr>
            <a:normAutofit fontScale="77500" lnSpcReduction="20000"/>
          </a:bodyPr>
          <a:lstStyle/>
          <a:p>
            <a:pPr marL="0" indent="0">
              <a:buNone/>
            </a:pPr>
            <a:endParaRPr lang="es-CO" sz="3400" b="1" dirty="0" smtClean="0"/>
          </a:p>
          <a:p>
            <a:pPr marL="0" indent="0">
              <a:buNone/>
            </a:pPr>
            <a:r>
              <a:rPr lang="es-CO" sz="3400" b="1" dirty="0"/>
              <a:t> </a:t>
            </a:r>
            <a:r>
              <a:rPr lang="es-CO" sz="3400" b="1" dirty="0" smtClean="0"/>
              <a:t>                  </a:t>
            </a:r>
            <a:r>
              <a:rPr lang="es-CO" sz="3400" b="1" u="sng" dirty="0" smtClean="0"/>
              <a:t>Reinaría </a:t>
            </a:r>
            <a:r>
              <a:rPr lang="es-CO" sz="3400" b="1" u="sng" dirty="0"/>
              <a:t>por 42 meses </a:t>
            </a:r>
            <a:r>
              <a:rPr lang="es-CO" sz="3400" dirty="0">
                <a:solidFill>
                  <a:srgbClr val="FF0000"/>
                </a:solidFill>
              </a:rPr>
              <a:t>(Apocalipsis 13:5).</a:t>
            </a:r>
          </a:p>
          <a:p>
            <a:r>
              <a:rPr lang="es-CO" sz="2800" dirty="0" smtClean="0"/>
              <a:t>«</a:t>
            </a:r>
            <a:r>
              <a:rPr lang="es-CO" sz="2800" dirty="0" smtClean="0">
                <a:latin typeface="Agency FB" pitchFamily="34" charset="0"/>
              </a:rPr>
              <a:t>se </a:t>
            </a:r>
            <a:r>
              <a:rPr lang="es-CO" sz="2800" dirty="0">
                <a:latin typeface="Agency FB" pitchFamily="34" charset="0"/>
              </a:rPr>
              <a:t>le dio autoridad </a:t>
            </a:r>
            <a:r>
              <a:rPr lang="es-CO" sz="2800" dirty="0" smtClean="0">
                <a:latin typeface="Agency FB" pitchFamily="34" charset="0"/>
              </a:rPr>
              <a:t>(a la bestia) para </a:t>
            </a:r>
            <a:r>
              <a:rPr lang="es-CO" sz="2800" dirty="0">
                <a:latin typeface="Agency FB" pitchFamily="34" charset="0"/>
              </a:rPr>
              <a:t>actuar cuarenta y dos </a:t>
            </a:r>
            <a:r>
              <a:rPr lang="es-CO" sz="2800" dirty="0" smtClean="0">
                <a:latin typeface="Agency FB" pitchFamily="34" charset="0"/>
              </a:rPr>
              <a:t>meses</a:t>
            </a:r>
            <a:r>
              <a:rPr lang="es-CO" sz="2800" dirty="0" smtClean="0"/>
              <a:t>». </a:t>
            </a:r>
          </a:p>
          <a:p>
            <a:r>
              <a:rPr lang="es-CO" sz="2800" dirty="0">
                <a:solidFill>
                  <a:srgbClr val="FF0000"/>
                </a:solidFill>
              </a:rPr>
              <a:t>Dan.7:25</a:t>
            </a:r>
            <a:r>
              <a:rPr lang="es-CO" sz="2800" dirty="0"/>
              <a:t>, </a:t>
            </a:r>
            <a:r>
              <a:rPr lang="es-CO" sz="2800" dirty="0" smtClean="0"/>
              <a:t>dice: «</a:t>
            </a:r>
            <a:r>
              <a:rPr lang="es-CO" sz="2800" dirty="0" smtClean="0">
                <a:latin typeface="Agency FB" pitchFamily="34" charset="0"/>
              </a:rPr>
              <a:t>y </a:t>
            </a:r>
            <a:r>
              <a:rPr lang="es-CO" sz="2800" dirty="0">
                <a:latin typeface="Agency FB" pitchFamily="34" charset="0"/>
              </a:rPr>
              <a:t>serán entregados en su mano hasta tiempo, y tiempos, y medio </a:t>
            </a:r>
            <a:r>
              <a:rPr lang="es-CO" sz="2800" dirty="0" smtClean="0">
                <a:latin typeface="Agency FB" pitchFamily="34" charset="0"/>
              </a:rPr>
              <a:t>tiempo</a:t>
            </a:r>
            <a:r>
              <a:rPr lang="es-CO" sz="2800" dirty="0" smtClean="0"/>
              <a:t>». O sea, serían entregados en las manos del «cuerno pequeño», lo que indica que estos dos poderes el «cuero pequeño», y la «bestia» son el mismo poder, el </a:t>
            </a:r>
            <a:r>
              <a:rPr lang="es-CO" sz="2800" u="sng" dirty="0" smtClean="0"/>
              <a:t>ANTICRISTO</a:t>
            </a:r>
            <a:r>
              <a:rPr lang="es-CO" sz="2800" dirty="0" smtClean="0"/>
              <a:t>.  </a:t>
            </a:r>
          </a:p>
          <a:p>
            <a:r>
              <a:rPr lang="es-CO" sz="2800" dirty="0" smtClean="0"/>
              <a:t>Y los cuarenta y dos meses x 30 días son 1260 días. </a:t>
            </a:r>
          </a:p>
          <a:p>
            <a:r>
              <a:rPr lang="es-CO" sz="2800" dirty="0" smtClean="0"/>
              <a:t>Tiempo     360 días.</a:t>
            </a:r>
          </a:p>
          <a:p>
            <a:r>
              <a:rPr lang="es-CO" sz="2800" dirty="0" smtClean="0"/>
              <a:t>2 tiempos 720 días.</a:t>
            </a:r>
          </a:p>
          <a:p>
            <a:r>
              <a:rPr lang="es-CO" sz="2800" dirty="0" smtClean="0"/>
              <a:t>½ tiempo  180 días.</a:t>
            </a:r>
          </a:p>
          <a:p>
            <a:r>
              <a:rPr lang="es-CO" sz="2800" dirty="0"/>
              <a:t> </a:t>
            </a:r>
            <a:r>
              <a:rPr lang="es-CO" sz="2800" dirty="0" smtClean="0"/>
              <a:t>                 ------------</a:t>
            </a:r>
          </a:p>
          <a:p>
            <a:r>
              <a:rPr lang="es-CO" sz="2800" dirty="0" smtClean="0"/>
              <a:t>    Suman 1260 días. O años proféticos. </a:t>
            </a:r>
          </a:p>
          <a:p>
            <a:r>
              <a:rPr lang="es-CO" sz="2800" dirty="0" smtClean="0"/>
              <a:t>Lea </a:t>
            </a:r>
            <a:r>
              <a:rPr lang="es-CO" sz="2800" dirty="0" smtClean="0">
                <a:solidFill>
                  <a:srgbClr val="FF0000"/>
                </a:solidFill>
              </a:rPr>
              <a:t>(Num.1434; Eze.4:6)</a:t>
            </a:r>
            <a:r>
              <a:rPr lang="es-CO" sz="2800" dirty="0" smtClean="0"/>
              <a:t>.</a:t>
            </a:r>
          </a:p>
          <a:p>
            <a:endParaRPr lang="es-CO" sz="2800" dirty="0" smtClean="0"/>
          </a:p>
          <a:p>
            <a:r>
              <a:rPr lang="es-CO" sz="2800" dirty="0" smtClean="0"/>
              <a:t>Por tanto, el </a:t>
            </a:r>
            <a:r>
              <a:rPr lang="es-CO" sz="2800" dirty="0"/>
              <a:t>papado reinó por 42 meses proféticos, lo </a:t>
            </a:r>
            <a:r>
              <a:rPr lang="es-CO" sz="2800" dirty="0" smtClean="0"/>
              <a:t>  cual </a:t>
            </a:r>
            <a:r>
              <a:rPr lang="es-CO" sz="2800" dirty="0"/>
              <a:t>equivale a </a:t>
            </a:r>
            <a:r>
              <a:rPr lang="es-CO" sz="2800" dirty="0" smtClean="0"/>
              <a:t>1.260 </a:t>
            </a:r>
            <a:r>
              <a:rPr lang="es-CO" sz="2800" dirty="0"/>
              <a:t>años—del 538 </a:t>
            </a:r>
            <a:r>
              <a:rPr lang="es-CO" sz="2800" dirty="0" smtClean="0"/>
              <a:t>d.C. </a:t>
            </a:r>
            <a:r>
              <a:rPr lang="es-CO" sz="2800" dirty="0"/>
              <a:t>al 1798</a:t>
            </a:r>
            <a:r>
              <a:rPr lang="es-CO" sz="2800" dirty="0" smtClean="0"/>
              <a:t>.</a:t>
            </a:r>
          </a:p>
          <a:p>
            <a:r>
              <a:rPr lang="es-CO" sz="2800" b="1" dirty="0" smtClean="0">
                <a:solidFill>
                  <a:srgbClr val="FF0000"/>
                </a:solidFill>
              </a:rPr>
              <a:t>Como tu notarás, el punto 9 y 10 encajan perfectamente con este poder, que la Biblia, denomina el «cuerno pequeño», y «la bestia».</a:t>
            </a:r>
            <a:endParaRPr lang="es-CO" b="1" dirty="0">
              <a:solidFill>
                <a:srgbClr val="FF0000"/>
              </a:solidFill>
            </a:endParaRPr>
          </a:p>
          <a:p>
            <a:endParaRPr lang="es-CO" b="1" dirty="0">
              <a:solidFill>
                <a:srgbClr val="FF0000"/>
              </a:solidFill>
            </a:endParaRPr>
          </a:p>
        </p:txBody>
      </p:sp>
      <p:sp>
        <p:nvSpPr>
          <p:cNvPr id="2" name="1 Elipse"/>
          <p:cNvSpPr/>
          <p:nvPr/>
        </p:nvSpPr>
        <p:spPr>
          <a:xfrm>
            <a:off x="899592" y="316378"/>
            <a:ext cx="914400" cy="70922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smtClean="0">
                <a:solidFill>
                  <a:srgbClr val="002060"/>
                </a:solidFill>
              </a:rPr>
              <a:t>10</a:t>
            </a:r>
            <a:endParaRPr lang="es-CO" b="1" dirty="0">
              <a:solidFill>
                <a:srgbClr val="002060"/>
              </a:solidFill>
            </a:endParaRPr>
          </a:p>
        </p:txBody>
      </p:sp>
    </p:spTree>
    <p:extLst>
      <p:ext uri="{BB962C8B-B14F-4D97-AF65-F5344CB8AC3E}">
        <p14:creationId xmlns:p14="http://schemas.microsoft.com/office/powerpoint/2010/main" val="8231845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7" end="7"/>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p:cTn id="43"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8" end="8"/>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9" end="9"/>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p:cTn id="55"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10" end="1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wipe(down)">
                                      <p:cBhvr>
                                        <p:cTn id="63" dur="580">
                                          <p:stCondLst>
                                            <p:cond delay="0"/>
                                          </p:stCondLst>
                                        </p:cTn>
                                        <p:tgtEl>
                                          <p:spTgt spid="3">
                                            <p:txEl>
                                              <p:pRg st="12" end="12"/>
                                            </p:txEl>
                                          </p:spTgt>
                                        </p:tgtEl>
                                      </p:cBhvr>
                                    </p:animEffect>
                                    <p:anim calcmode="lin" valueType="num">
                                      <p:cBhvr>
                                        <p:cTn id="64"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69" dur="26">
                                          <p:stCondLst>
                                            <p:cond delay="650"/>
                                          </p:stCondLst>
                                        </p:cTn>
                                        <p:tgtEl>
                                          <p:spTgt spid="3">
                                            <p:txEl>
                                              <p:pRg st="12" end="12"/>
                                            </p:txEl>
                                          </p:spTgt>
                                        </p:tgtEl>
                                      </p:cBhvr>
                                      <p:to x="100000" y="60000"/>
                                    </p:animScale>
                                    <p:animScale>
                                      <p:cBhvr>
                                        <p:cTn id="70" dur="166" decel="50000">
                                          <p:stCondLst>
                                            <p:cond delay="676"/>
                                          </p:stCondLst>
                                        </p:cTn>
                                        <p:tgtEl>
                                          <p:spTgt spid="3">
                                            <p:txEl>
                                              <p:pRg st="12" end="12"/>
                                            </p:txEl>
                                          </p:spTgt>
                                        </p:tgtEl>
                                      </p:cBhvr>
                                      <p:to x="100000" y="100000"/>
                                    </p:animScale>
                                    <p:animScale>
                                      <p:cBhvr>
                                        <p:cTn id="71" dur="26">
                                          <p:stCondLst>
                                            <p:cond delay="1312"/>
                                          </p:stCondLst>
                                        </p:cTn>
                                        <p:tgtEl>
                                          <p:spTgt spid="3">
                                            <p:txEl>
                                              <p:pRg st="12" end="12"/>
                                            </p:txEl>
                                          </p:spTgt>
                                        </p:tgtEl>
                                      </p:cBhvr>
                                      <p:to x="100000" y="80000"/>
                                    </p:animScale>
                                    <p:animScale>
                                      <p:cBhvr>
                                        <p:cTn id="72" dur="166" decel="50000">
                                          <p:stCondLst>
                                            <p:cond delay="1338"/>
                                          </p:stCondLst>
                                        </p:cTn>
                                        <p:tgtEl>
                                          <p:spTgt spid="3">
                                            <p:txEl>
                                              <p:pRg st="12" end="12"/>
                                            </p:txEl>
                                          </p:spTgt>
                                        </p:tgtEl>
                                      </p:cBhvr>
                                      <p:to x="100000" y="100000"/>
                                    </p:animScale>
                                    <p:animScale>
                                      <p:cBhvr>
                                        <p:cTn id="73" dur="26">
                                          <p:stCondLst>
                                            <p:cond delay="1642"/>
                                          </p:stCondLst>
                                        </p:cTn>
                                        <p:tgtEl>
                                          <p:spTgt spid="3">
                                            <p:txEl>
                                              <p:pRg st="12" end="12"/>
                                            </p:txEl>
                                          </p:spTgt>
                                        </p:tgtEl>
                                      </p:cBhvr>
                                      <p:to x="100000" y="90000"/>
                                    </p:animScale>
                                    <p:animScale>
                                      <p:cBhvr>
                                        <p:cTn id="74" dur="166" decel="50000">
                                          <p:stCondLst>
                                            <p:cond delay="1668"/>
                                          </p:stCondLst>
                                        </p:cTn>
                                        <p:tgtEl>
                                          <p:spTgt spid="3">
                                            <p:txEl>
                                              <p:pRg st="12" end="12"/>
                                            </p:txEl>
                                          </p:spTgt>
                                        </p:tgtEl>
                                      </p:cBhvr>
                                      <p:to x="100000" y="100000"/>
                                    </p:animScale>
                                    <p:animScale>
                                      <p:cBhvr>
                                        <p:cTn id="75" dur="26">
                                          <p:stCondLst>
                                            <p:cond delay="1808"/>
                                          </p:stCondLst>
                                        </p:cTn>
                                        <p:tgtEl>
                                          <p:spTgt spid="3">
                                            <p:txEl>
                                              <p:pRg st="12" end="12"/>
                                            </p:txEl>
                                          </p:spTgt>
                                        </p:tgtEl>
                                      </p:cBhvr>
                                      <p:to x="100000" y="95000"/>
                                    </p:animScale>
                                    <p:animScale>
                                      <p:cBhvr>
                                        <p:cTn id="76" dur="166" decel="50000">
                                          <p:stCondLst>
                                            <p:cond delay="1834"/>
                                          </p:stCondLst>
                                        </p:cTn>
                                        <p:tgtEl>
                                          <p:spTgt spid="3">
                                            <p:txEl>
                                              <p:pRg st="12" end="12"/>
                                            </p:txEl>
                                          </p:spTgt>
                                        </p:tgtEl>
                                      </p:cBhvr>
                                      <p:to x="100000" y="100000"/>
                                    </p:animScale>
                                  </p:childTnLst>
                                </p:cTn>
                              </p:par>
                              <p:par>
                                <p:cTn id="77" presetID="26" presetClass="entr" presetSubtype="0" fill="hold" nodeType="withEffect">
                                  <p:stCondLst>
                                    <p:cond delay="0"/>
                                  </p:stCondLst>
                                  <p:childTnLst>
                                    <p:set>
                                      <p:cBhvr>
                                        <p:cTn id="78" dur="1" fill="hold">
                                          <p:stCondLst>
                                            <p:cond delay="0"/>
                                          </p:stCondLst>
                                        </p:cTn>
                                        <p:tgtEl>
                                          <p:spTgt spid="3">
                                            <p:txEl>
                                              <p:pRg st="13" end="13"/>
                                            </p:txEl>
                                          </p:spTgt>
                                        </p:tgtEl>
                                        <p:attrNameLst>
                                          <p:attrName>style.visibility</p:attrName>
                                        </p:attrNameLst>
                                      </p:cBhvr>
                                      <p:to>
                                        <p:strVal val="visible"/>
                                      </p:to>
                                    </p:set>
                                    <p:animEffect transition="in" filter="wipe(down)">
                                      <p:cBhvr>
                                        <p:cTn id="79" dur="580">
                                          <p:stCondLst>
                                            <p:cond delay="0"/>
                                          </p:stCondLst>
                                        </p:cTn>
                                        <p:tgtEl>
                                          <p:spTgt spid="3">
                                            <p:txEl>
                                              <p:pRg st="13" end="13"/>
                                            </p:txEl>
                                          </p:spTgt>
                                        </p:tgtEl>
                                      </p:cBhvr>
                                    </p:animEffect>
                                    <p:anim calcmode="lin" valueType="num">
                                      <p:cBhvr>
                                        <p:cTn id="80"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13" end="13"/>
                                            </p:txEl>
                                          </p:spTgt>
                                        </p:tgtEl>
                                      </p:cBhvr>
                                      <p:to x="100000" y="60000"/>
                                    </p:animScale>
                                    <p:animScale>
                                      <p:cBhvr>
                                        <p:cTn id="86" dur="166" decel="50000">
                                          <p:stCondLst>
                                            <p:cond delay="676"/>
                                          </p:stCondLst>
                                        </p:cTn>
                                        <p:tgtEl>
                                          <p:spTgt spid="3">
                                            <p:txEl>
                                              <p:pRg st="13" end="13"/>
                                            </p:txEl>
                                          </p:spTgt>
                                        </p:tgtEl>
                                      </p:cBhvr>
                                      <p:to x="100000" y="100000"/>
                                    </p:animScale>
                                    <p:animScale>
                                      <p:cBhvr>
                                        <p:cTn id="87" dur="26">
                                          <p:stCondLst>
                                            <p:cond delay="1312"/>
                                          </p:stCondLst>
                                        </p:cTn>
                                        <p:tgtEl>
                                          <p:spTgt spid="3">
                                            <p:txEl>
                                              <p:pRg st="13" end="13"/>
                                            </p:txEl>
                                          </p:spTgt>
                                        </p:tgtEl>
                                      </p:cBhvr>
                                      <p:to x="100000" y="80000"/>
                                    </p:animScale>
                                    <p:animScale>
                                      <p:cBhvr>
                                        <p:cTn id="88" dur="166" decel="50000">
                                          <p:stCondLst>
                                            <p:cond delay="1338"/>
                                          </p:stCondLst>
                                        </p:cTn>
                                        <p:tgtEl>
                                          <p:spTgt spid="3">
                                            <p:txEl>
                                              <p:pRg st="13" end="13"/>
                                            </p:txEl>
                                          </p:spTgt>
                                        </p:tgtEl>
                                      </p:cBhvr>
                                      <p:to x="100000" y="100000"/>
                                    </p:animScale>
                                    <p:animScale>
                                      <p:cBhvr>
                                        <p:cTn id="89" dur="26">
                                          <p:stCondLst>
                                            <p:cond delay="1642"/>
                                          </p:stCondLst>
                                        </p:cTn>
                                        <p:tgtEl>
                                          <p:spTgt spid="3">
                                            <p:txEl>
                                              <p:pRg st="13" end="13"/>
                                            </p:txEl>
                                          </p:spTgt>
                                        </p:tgtEl>
                                      </p:cBhvr>
                                      <p:to x="100000" y="90000"/>
                                    </p:animScale>
                                    <p:animScale>
                                      <p:cBhvr>
                                        <p:cTn id="90" dur="166" decel="50000">
                                          <p:stCondLst>
                                            <p:cond delay="1668"/>
                                          </p:stCondLst>
                                        </p:cTn>
                                        <p:tgtEl>
                                          <p:spTgt spid="3">
                                            <p:txEl>
                                              <p:pRg st="13" end="13"/>
                                            </p:txEl>
                                          </p:spTgt>
                                        </p:tgtEl>
                                      </p:cBhvr>
                                      <p:to x="100000" y="100000"/>
                                    </p:animScale>
                                    <p:animScale>
                                      <p:cBhvr>
                                        <p:cTn id="91" dur="26">
                                          <p:stCondLst>
                                            <p:cond delay="1808"/>
                                          </p:stCondLst>
                                        </p:cTn>
                                        <p:tgtEl>
                                          <p:spTgt spid="3">
                                            <p:txEl>
                                              <p:pRg st="13" end="13"/>
                                            </p:txEl>
                                          </p:spTgt>
                                        </p:tgtEl>
                                      </p:cBhvr>
                                      <p:to x="100000" y="95000"/>
                                    </p:animScale>
                                    <p:animScale>
                                      <p:cBhvr>
                                        <p:cTn id="92" dur="166" decel="50000">
                                          <p:stCondLst>
                                            <p:cond delay="1834"/>
                                          </p:stCondLst>
                                        </p:cTn>
                                        <p:tgtEl>
                                          <p:spTgt spid="3">
                                            <p:txEl>
                                              <p:pRg st="13" end="1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8784976" cy="6624736"/>
          </a:xfrm>
        </p:spPr>
        <p:txBody>
          <a:bodyPr>
            <a:normAutofit fontScale="70000" lnSpcReduction="20000"/>
          </a:bodyPr>
          <a:lstStyle/>
          <a:p>
            <a:pPr marL="0" indent="0" algn="ctr">
              <a:buNone/>
            </a:pPr>
            <a:r>
              <a:rPr lang="es-CO" b="1" dirty="0" smtClean="0"/>
              <a:t>          </a:t>
            </a:r>
            <a:r>
              <a:rPr lang="es-CO" sz="4000" b="1" u="sng" dirty="0" smtClean="0"/>
              <a:t>Tendría </a:t>
            </a:r>
            <a:r>
              <a:rPr lang="es-CO" sz="4000" b="1" u="sng" dirty="0"/>
              <a:t>un número misterioso 666 </a:t>
            </a:r>
            <a:endParaRPr lang="es-CO" sz="4000" b="1" u="sng" dirty="0" smtClean="0"/>
          </a:p>
          <a:p>
            <a:pPr marL="0" indent="0" algn="ctr">
              <a:buNone/>
            </a:pPr>
            <a:r>
              <a:rPr lang="es-CO" sz="4000" dirty="0" smtClean="0">
                <a:solidFill>
                  <a:srgbClr val="FF0000"/>
                </a:solidFill>
              </a:rPr>
              <a:t>(</a:t>
            </a:r>
            <a:r>
              <a:rPr lang="es-CO" sz="4000" dirty="0">
                <a:solidFill>
                  <a:srgbClr val="FF0000"/>
                </a:solidFill>
              </a:rPr>
              <a:t>Apocalipsis 13:18</a:t>
            </a:r>
            <a:r>
              <a:rPr lang="es-CO" sz="4000" dirty="0" smtClean="0">
                <a:solidFill>
                  <a:srgbClr val="FF0000"/>
                </a:solidFill>
              </a:rPr>
              <a:t>).</a:t>
            </a:r>
          </a:p>
          <a:p>
            <a:pPr marL="0" indent="0" algn="ctr">
              <a:buNone/>
            </a:pPr>
            <a:r>
              <a:rPr lang="es-CO" sz="4000" dirty="0" smtClean="0"/>
              <a:t>«</a:t>
            </a:r>
            <a:r>
              <a:rPr lang="es-CO" sz="4000" dirty="0" smtClean="0">
                <a:latin typeface="Agency FB" pitchFamily="34" charset="0"/>
              </a:rPr>
              <a:t>Aq</a:t>
            </a:r>
            <a:r>
              <a:rPr lang="es-CO" dirty="0" smtClean="0">
                <a:latin typeface="Agency FB" pitchFamily="34" charset="0"/>
              </a:rPr>
              <a:t>uí </a:t>
            </a:r>
            <a:r>
              <a:rPr lang="es-CO" dirty="0">
                <a:latin typeface="Agency FB" pitchFamily="34" charset="0"/>
              </a:rPr>
              <a:t>hay sabiduría. El que tiene entendimiento, cuente el número de la bestia, pues es </a:t>
            </a:r>
            <a:r>
              <a:rPr lang="es-CO" b="1" u="sng" dirty="0">
                <a:latin typeface="Agency FB" pitchFamily="34" charset="0"/>
              </a:rPr>
              <a:t>número de hombre</a:t>
            </a:r>
            <a:r>
              <a:rPr lang="es-CO" dirty="0">
                <a:latin typeface="Agency FB" pitchFamily="34" charset="0"/>
              </a:rPr>
              <a:t>. Y su número es seiscientos sesenta y </a:t>
            </a:r>
            <a:r>
              <a:rPr lang="es-CO" dirty="0" smtClean="0">
                <a:latin typeface="Agency FB" pitchFamily="34" charset="0"/>
              </a:rPr>
              <a:t>seis»</a:t>
            </a:r>
            <a:r>
              <a:rPr lang="es-CO" dirty="0" smtClean="0"/>
              <a:t>. </a:t>
            </a:r>
          </a:p>
          <a:p>
            <a:pPr marL="0" indent="0" algn="ctr">
              <a:buNone/>
            </a:pPr>
            <a:r>
              <a:rPr lang="es-CO" dirty="0" smtClean="0"/>
              <a:t>Este </a:t>
            </a:r>
            <a:r>
              <a:rPr lang="es-CO" dirty="0"/>
              <a:t>versículo dice: "</a:t>
            </a:r>
            <a:r>
              <a:rPr lang="es-CO" dirty="0" smtClean="0">
                <a:latin typeface="Agency FB" pitchFamily="34" charset="0"/>
              </a:rPr>
              <a:t>Es </a:t>
            </a:r>
            <a:r>
              <a:rPr lang="es-CO" dirty="0">
                <a:latin typeface="Agency FB" pitchFamily="34" charset="0"/>
              </a:rPr>
              <a:t>número de hombre</a:t>
            </a:r>
            <a:r>
              <a:rPr lang="es-CO" dirty="0"/>
              <a:t>," y </a:t>
            </a:r>
            <a:r>
              <a:rPr lang="es-CO" dirty="0">
                <a:solidFill>
                  <a:srgbClr val="FF0000"/>
                </a:solidFill>
              </a:rPr>
              <a:t>Apocalipsis 15:2</a:t>
            </a:r>
            <a:r>
              <a:rPr lang="es-CO" dirty="0"/>
              <a:t> dice: </a:t>
            </a:r>
            <a:r>
              <a:rPr lang="es-CO" dirty="0" smtClean="0"/>
              <a:t>«….</a:t>
            </a:r>
            <a:r>
              <a:rPr lang="es-CO" dirty="0" smtClean="0">
                <a:latin typeface="Agency FB" pitchFamily="34" charset="0"/>
              </a:rPr>
              <a:t>su </a:t>
            </a:r>
            <a:r>
              <a:rPr lang="es-CO" dirty="0">
                <a:latin typeface="Agency FB" pitchFamily="34" charset="0"/>
              </a:rPr>
              <a:t>marca y el número de su </a:t>
            </a:r>
            <a:r>
              <a:rPr lang="es-CO" dirty="0" smtClean="0">
                <a:latin typeface="Agency FB" pitchFamily="34" charset="0"/>
              </a:rPr>
              <a:t>nombre</a:t>
            </a:r>
            <a:r>
              <a:rPr lang="es-CO" dirty="0" smtClean="0"/>
              <a:t>…»,</a:t>
            </a:r>
          </a:p>
          <a:p>
            <a:pPr marL="0" indent="0" algn="ctr">
              <a:buNone/>
            </a:pPr>
            <a:endParaRPr lang="es-CO" dirty="0" smtClean="0"/>
          </a:p>
          <a:p>
            <a:pPr marL="0" indent="0" algn="ctr">
              <a:buNone/>
            </a:pPr>
            <a:r>
              <a:rPr lang="es-CO" b="1" dirty="0" smtClean="0">
                <a:solidFill>
                  <a:srgbClr val="FF0000"/>
                </a:solidFill>
              </a:rPr>
              <a:t>¿</a:t>
            </a:r>
            <a:r>
              <a:rPr lang="es-CO" b="1" dirty="0">
                <a:solidFill>
                  <a:srgbClr val="FF0000"/>
                </a:solidFill>
              </a:rPr>
              <a:t>En qué hombre piensa cuando piensa en el papado? </a:t>
            </a:r>
            <a:endParaRPr lang="es-CO" b="1" dirty="0" smtClean="0">
              <a:solidFill>
                <a:srgbClr val="FF0000"/>
              </a:solidFill>
            </a:endParaRPr>
          </a:p>
          <a:p>
            <a:pPr marL="0" indent="0" algn="ctr">
              <a:buNone/>
            </a:pPr>
            <a:r>
              <a:rPr lang="es-CO" b="1" dirty="0" smtClean="0">
                <a:solidFill>
                  <a:srgbClr val="FF0000"/>
                </a:solidFill>
              </a:rPr>
              <a:t>Naturalmente</a:t>
            </a:r>
            <a:r>
              <a:rPr lang="es-CO" b="1" dirty="0">
                <a:solidFill>
                  <a:srgbClr val="FF0000"/>
                </a:solidFill>
              </a:rPr>
              <a:t>, todos pensamos en el Papa. </a:t>
            </a:r>
            <a:endParaRPr lang="es-CO" b="1" dirty="0" smtClean="0">
              <a:solidFill>
                <a:srgbClr val="FF0000"/>
              </a:solidFill>
            </a:endParaRPr>
          </a:p>
          <a:p>
            <a:pPr marL="0" indent="0" algn="ctr">
              <a:buNone/>
            </a:pPr>
            <a:r>
              <a:rPr lang="es-CO" b="1" dirty="0" smtClean="0">
                <a:solidFill>
                  <a:srgbClr val="FF0000"/>
                </a:solidFill>
              </a:rPr>
              <a:t>¿</a:t>
            </a:r>
            <a:r>
              <a:rPr lang="es-CO" b="1" dirty="0">
                <a:solidFill>
                  <a:srgbClr val="FF0000"/>
                </a:solidFill>
              </a:rPr>
              <a:t>Cuál es su nombre oficial? </a:t>
            </a:r>
            <a:endParaRPr lang="es-CO" b="1" dirty="0" smtClean="0">
              <a:solidFill>
                <a:srgbClr val="FF0000"/>
              </a:solidFill>
            </a:endParaRPr>
          </a:p>
          <a:p>
            <a:pPr marL="0" indent="0" algn="ctr">
              <a:buNone/>
            </a:pPr>
            <a:r>
              <a:rPr lang="es-CO" b="1" dirty="0" smtClean="0">
                <a:solidFill>
                  <a:srgbClr val="FF0000"/>
                </a:solidFill>
              </a:rPr>
              <a:t>Aquí </a:t>
            </a:r>
            <a:r>
              <a:rPr lang="es-CO" b="1" dirty="0">
                <a:solidFill>
                  <a:srgbClr val="FF0000"/>
                </a:solidFill>
              </a:rPr>
              <a:t>tenemos una declaración Católica: "El título oficial del Papa de Roma es </a:t>
            </a:r>
            <a:r>
              <a:rPr lang="es-CO" b="1" u="sng" dirty="0">
                <a:solidFill>
                  <a:srgbClr val="FF0000"/>
                </a:solidFill>
              </a:rPr>
              <a:t>Vicarious Filii </a:t>
            </a:r>
            <a:r>
              <a:rPr lang="es-CO" b="1" u="sng" dirty="0" smtClean="0">
                <a:solidFill>
                  <a:srgbClr val="FF0000"/>
                </a:solidFill>
              </a:rPr>
              <a:t>Dei</a:t>
            </a:r>
            <a:r>
              <a:rPr lang="es-CO" b="1" dirty="0" smtClean="0">
                <a:solidFill>
                  <a:srgbClr val="FF0000"/>
                </a:solidFill>
              </a:rPr>
              <a:t>«</a:t>
            </a:r>
          </a:p>
          <a:p>
            <a:pPr marL="0" indent="0" algn="ctr">
              <a:buNone/>
            </a:pPr>
            <a:r>
              <a:rPr lang="es-CO" b="1" dirty="0" smtClean="0">
                <a:solidFill>
                  <a:srgbClr val="FF0000"/>
                </a:solidFill>
              </a:rPr>
              <a:t> </a:t>
            </a:r>
            <a:r>
              <a:rPr lang="es-CO" b="1" dirty="0">
                <a:solidFill>
                  <a:srgbClr val="FF0000"/>
                </a:solidFill>
              </a:rPr>
              <a:t>(Inglés: "</a:t>
            </a:r>
            <a:r>
              <a:rPr lang="es-CO" b="1" u="sng" dirty="0">
                <a:solidFill>
                  <a:srgbClr val="FF0000"/>
                </a:solidFill>
              </a:rPr>
              <a:t>Vicario del Hijo de Dios</a:t>
            </a:r>
            <a:r>
              <a:rPr lang="es-CO" b="1" dirty="0" smtClean="0">
                <a:solidFill>
                  <a:srgbClr val="FF0000"/>
                </a:solidFill>
              </a:rPr>
              <a:t>.").</a:t>
            </a:r>
          </a:p>
          <a:p>
            <a:pPr marL="0" indent="0" algn="ctr">
              <a:buNone/>
            </a:pPr>
            <a:endParaRPr lang="es-CO" dirty="0" smtClean="0"/>
          </a:p>
          <a:p>
            <a:pPr marL="0" indent="0" algn="ctr">
              <a:buNone/>
            </a:pPr>
            <a:r>
              <a:rPr lang="es-CO" dirty="0" smtClean="0"/>
              <a:t>Malachi </a:t>
            </a:r>
            <a:r>
              <a:rPr lang="es-CO" dirty="0"/>
              <a:t>Martin en The Keys of This Blood </a:t>
            </a:r>
            <a:r>
              <a:rPr lang="es-CO" b="1" u="sng" dirty="0"/>
              <a:t>(Las Llaves de Esta Sangre)</a:t>
            </a:r>
            <a:r>
              <a:rPr lang="es-CO" dirty="0"/>
              <a:t>, </a:t>
            </a:r>
            <a:r>
              <a:rPr lang="es-CO" dirty="0" smtClean="0"/>
              <a:t>que mencionamos en las diapositivas 37 y 38, utiliza </a:t>
            </a:r>
            <a:r>
              <a:rPr lang="es-CO" dirty="0"/>
              <a:t>este mismo título para el Papa en las páginas 114 y 122. </a:t>
            </a:r>
            <a:endParaRPr lang="es-CO" dirty="0" smtClean="0"/>
          </a:p>
          <a:p>
            <a:pPr marL="0" indent="0" algn="ctr">
              <a:buNone/>
            </a:pPr>
            <a:r>
              <a:rPr lang="es-CO" dirty="0" smtClean="0">
                <a:solidFill>
                  <a:srgbClr val="FF0000"/>
                </a:solidFill>
              </a:rPr>
              <a:t>Apocalipsis </a:t>
            </a:r>
            <a:r>
              <a:rPr lang="es-CO" dirty="0">
                <a:solidFill>
                  <a:srgbClr val="FF0000"/>
                </a:solidFill>
              </a:rPr>
              <a:t>13:18 </a:t>
            </a:r>
            <a:r>
              <a:rPr lang="es-CO" dirty="0"/>
              <a:t>en </a:t>
            </a:r>
            <a:r>
              <a:rPr lang="es-CO" dirty="0" smtClean="0"/>
              <a:t>la versión Felix Torres Amat </a:t>
            </a:r>
            <a:r>
              <a:rPr lang="es-CO" dirty="0"/>
              <a:t>(</a:t>
            </a:r>
            <a:r>
              <a:rPr lang="es-CO" dirty="0" smtClean="0"/>
              <a:t>Católica) </a:t>
            </a:r>
            <a:r>
              <a:rPr lang="es-CO" dirty="0"/>
              <a:t>de la Biblia dice, </a:t>
            </a:r>
            <a:r>
              <a:rPr lang="es-CO" dirty="0" smtClean="0"/>
              <a:t>«</a:t>
            </a:r>
            <a:r>
              <a:rPr lang="es-CO" b="1" dirty="0" smtClean="0">
                <a:latin typeface="Agency FB" pitchFamily="34" charset="0"/>
              </a:rPr>
              <a:t>Su nombre es el que forman las letras del nombre de un hombre</a:t>
            </a:r>
            <a:r>
              <a:rPr lang="es-CO" dirty="0" smtClean="0"/>
              <a:t>». </a:t>
            </a:r>
          </a:p>
        </p:txBody>
      </p:sp>
      <p:sp>
        <p:nvSpPr>
          <p:cNvPr id="2" name="1 Elipse"/>
          <p:cNvSpPr/>
          <p:nvPr/>
        </p:nvSpPr>
        <p:spPr>
          <a:xfrm>
            <a:off x="971600" y="121356"/>
            <a:ext cx="914400" cy="72008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smtClean="0">
                <a:solidFill>
                  <a:srgbClr val="002060"/>
                </a:solidFill>
              </a:rPr>
              <a:t>11</a:t>
            </a:r>
            <a:endParaRPr lang="es-CO" b="1" dirty="0">
              <a:solidFill>
                <a:srgbClr val="002060"/>
              </a:solidFill>
            </a:endParaRPr>
          </a:p>
        </p:txBody>
      </p:sp>
    </p:spTree>
    <p:extLst>
      <p:ext uri="{BB962C8B-B14F-4D97-AF65-F5344CB8AC3E}">
        <p14:creationId xmlns:p14="http://schemas.microsoft.com/office/powerpoint/2010/main" val="29114166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80">
                                          <p:stCondLst>
                                            <p:cond delay="0"/>
                                          </p:stCondLst>
                                        </p:cTn>
                                        <p:tgtEl>
                                          <p:spTgt spid="3">
                                            <p:txEl>
                                              <p:pRg st="6" end="6"/>
                                            </p:txEl>
                                          </p:spTgt>
                                        </p:tgtEl>
                                      </p:cBhvr>
                                    </p:animEffect>
                                    <p:anim calcmode="lin" valueType="num">
                                      <p:cBhvr>
                                        <p:cTn id="2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6" end="6"/>
                                            </p:txEl>
                                          </p:spTgt>
                                        </p:tgtEl>
                                      </p:cBhvr>
                                      <p:to x="100000" y="60000"/>
                                    </p:animScale>
                                    <p:animScale>
                                      <p:cBhvr>
                                        <p:cTn id="30" dur="166" decel="50000">
                                          <p:stCondLst>
                                            <p:cond delay="676"/>
                                          </p:stCondLst>
                                        </p:cTn>
                                        <p:tgtEl>
                                          <p:spTgt spid="3">
                                            <p:txEl>
                                              <p:pRg st="6" end="6"/>
                                            </p:txEl>
                                          </p:spTgt>
                                        </p:tgtEl>
                                      </p:cBhvr>
                                      <p:to x="100000" y="100000"/>
                                    </p:animScale>
                                    <p:animScale>
                                      <p:cBhvr>
                                        <p:cTn id="31" dur="26">
                                          <p:stCondLst>
                                            <p:cond delay="1312"/>
                                          </p:stCondLst>
                                        </p:cTn>
                                        <p:tgtEl>
                                          <p:spTgt spid="3">
                                            <p:txEl>
                                              <p:pRg st="6" end="6"/>
                                            </p:txEl>
                                          </p:spTgt>
                                        </p:tgtEl>
                                      </p:cBhvr>
                                      <p:to x="100000" y="80000"/>
                                    </p:animScale>
                                    <p:animScale>
                                      <p:cBhvr>
                                        <p:cTn id="32" dur="166" decel="50000">
                                          <p:stCondLst>
                                            <p:cond delay="1338"/>
                                          </p:stCondLst>
                                        </p:cTn>
                                        <p:tgtEl>
                                          <p:spTgt spid="3">
                                            <p:txEl>
                                              <p:pRg st="6" end="6"/>
                                            </p:txEl>
                                          </p:spTgt>
                                        </p:tgtEl>
                                      </p:cBhvr>
                                      <p:to x="100000" y="100000"/>
                                    </p:animScale>
                                    <p:animScale>
                                      <p:cBhvr>
                                        <p:cTn id="33" dur="26">
                                          <p:stCondLst>
                                            <p:cond delay="1642"/>
                                          </p:stCondLst>
                                        </p:cTn>
                                        <p:tgtEl>
                                          <p:spTgt spid="3">
                                            <p:txEl>
                                              <p:pRg st="6" end="6"/>
                                            </p:txEl>
                                          </p:spTgt>
                                        </p:tgtEl>
                                      </p:cBhvr>
                                      <p:to x="100000" y="90000"/>
                                    </p:animScale>
                                    <p:animScale>
                                      <p:cBhvr>
                                        <p:cTn id="34" dur="166" decel="50000">
                                          <p:stCondLst>
                                            <p:cond delay="1668"/>
                                          </p:stCondLst>
                                        </p:cTn>
                                        <p:tgtEl>
                                          <p:spTgt spid="3">
                                            <p:txEl>
                                              <p:pRg st="6" end="6"/>
                                            </p:txEl>
                                          </p:spTgt>
                                        </p:tgtEl>
                                      </p:cBhvr>
                                      <p:to x="100000" y="100000"/>
                                    </p:animScale>
                                    <p:animScale>
                                      <p:cBhvr>
                                        <p:cTn id="35" dur="26">
                                          <p:stCondLst>
                                            <p:cond delay="1808"/>
                                          </p:stCondLst>
                                        </p:cTn>
                                        <p:tgtEl>
                                          <p:spTgt spid="3">
                                            <p:txEl>
                                              <p:pRg st="6" end="6"/>
                                            </p:txEl>
                                          </p:spTgt>
                                        </p:tgtEl>
                                      </p:cBhvr>
                                      <p:to x="100000" y="95000"/>
                                    </p:animScale>
                                    <p:animScale>
                                      <p:cBhvr>
                                        <p:cTn id="36" dur="166" decel="50000">
                                          <p:stCondLst>
                                            <p:cond delay="1834"/>
                                          </p:stCondLst>
                                        </p:cTn>
                                        <p:tgtEl>
                                          <p:spTgt spid="3">
                                            <p:txEl>
                                              <p:pRg st="6" end="6"/>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wipe(down)">
                                      <p:cBhvr>
                                        <p:cTn id="39" dur="580">
                                          <p:stCondLst>
                                            <p:cond delay="0"/>
                                          </p:stCondLst>
                                        </p:cTn>
                                        <p:tgtEl>
                                          <p:spTgt spid="3">
                                            <p:txEl>
                                              <p:pRg st="7" end="7"/>
                                            </p:txEl>
                                          </p:spTgt>
                                        </p:tgtEl>
                                      </p:cBhvr>
                                    </p:animEffect>
                                    <p:anim calcmode="lin" valueType="num">
                                      <p:cBhvr>
                                        <p:cTn id="4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7" end="7"/>
                                            </p:txEl>
                                          </p:spTgt>
                                        </p:tgtEl>
                                      </p:cBhvr>
                                      <p:to x="100000" y="60000"/>
                                    </p:animScale>
                                    <p:animScale>
                                      <p:cBhvr>
                                        <p:cTn id="46" dur="166" decel="50000">
                                          <p:stCondLst>
                                            <p:cond delay="676"/>
                                          </p:stCondLst>
                                        </p:cTn>
                                        <p:tgtEl>
                                          <p:spTgt spid="3">
                                            <p:txEl>
                                              <p:pRg st="7" end="7"/>
                                            </p:txEl>
                                          </p:spTgt>
                                        </p:tgtEl>
                                      </p:cBhvr>
                                      <p:to x="100000" y="100000"/>
                                    </p:animScale>
                                    <p:animScale>
                                      <p:cBhvr>
                                        <p:cTn id="47" dur="26">
                                          <p:stCondLst>
                                            <p:cond delay="1312"/>
                                          </p:stCondLst>
                                        </p:cTn>
                                        <p:tgtEl>
                                          <p:spTgt spid="3">
                                            <p:txEl>
                                              <p:pRg st="7" end="7"/>
                                            </p:txEl>
                                          </p:spTgt>
                                        </p:tgtEl>
                                      </p:cBhvr>
                                      <p:to x="100000" y="80000"/>
                                    </p:animScale>
                                    <p:animScale>
                                      <p:cBhvr>
                                        <p:cTn id="48" dur="166" decel="50000">
                                          <p:stCondLst>
                                            <p:cond delay="1338"/>
                                          </p:stCondLst>
                                        </p:cTn>
                                        <p:tgtEl>
                                          <p:spTgt spid="3">
                                            <p:txEl>
                                              <p:pRg st="7" end="7"/>
                                            </p:txEl>
                                          </p:spTgt>
                                        </p:tgtEl>
                                      </p:cBhvr>
                                      <p:to x="100000" y="100000"/>
                                    </p:animScale>
                                    <p:animScale>
                                      <p:cBhvr>
                                        <p:cTn id="49" dur="26">
                                          <p:stCondLst>
                                            <p:cond delay="1642"/>
                                          </p:stCondLst>
                                        </p:cTn>
                                        <p:tgtEl>
                                          <p:spTgt spid="3">
                                            <p:txEl>
                                              <p:pRg st="7" end="7"/>
                                            </p:txEl>
                                          </p:spTgt>
                                        </p:tgtEl>
                                      </p:cBhvr>
                                      <p:to x="100000" y="90000"/>
                                    </p:animScale>
                                    <p:animScale>
                                      <p:cBhvr>
                                        <p:cTn id="50" dur="166" decel="50000">
                                          <p:stCondLst>
                                            <p:cond delay="1668"/>
                                          </p:stCondLst>
                                        </p:cTn>
                                        <p:tgtEl>
                                          <p:spTgt spid="3">
                                            <p:txEl>
                                              <p:pRg st="7" end="7"/>
                                            </p:txEl>
                                          </p:spTgt>
                                        </p:tgtEl>
                                      </p:cBhvr>
                                      <p:to x="100000" y="100000"/>
                                    </p:animScale>
                                    <p:animScale>
                                      <p:cBhvr>
                                        <p:cTn id="51" dur="26">
                                          <p:stCondLst>
                                            <p:cond delay="1808"/>
                                          </p:stCondLst>
                                        </p:cTn>
                                        <p:tgtEl>
                                          <p:spTgt spid="3">
                                            <p:txEl>
                                              <p:pRg st="7" end="7"/>
                                            </p:txEl>
                                          </p:spTgt>
                                        </p:tgtEl>
                                      </p:cBhvr>
                                      <p:to x="100000" y="95000"/>
                                    </p:animScale>
                                    <p:animScale>
                                      <p:cBhvr>
                                        <p:cTn id="52" dur="166" decel="50000">
                                          <p:stCondLst>
                                            <p:cond delay="1834"/>
                                          </p:stCondLst>
                                        </p:cTn>
                                        <p:tgtEl>
                                          <p:spTgt spid="3">
                                            <p:txEl>
                                              <p:pRg st="7" end="7"/>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wipe(down)">
                                      <p:cBhvr>
                                        <p:cTn id="55" dur="580">
                                          <p:stCondLst>
                                            <p:cond delay="0"/>
                                          </p:stCondLst>
                                        </p:cTn>
                                        <p:tgtEl>
                                          <p:spTgt spid="3">
                                            <p:txEl>
                                              <p:pRg st="8" end="8"/>
                                            </p:txEl>
                                          </p:spTgt>
                                        </p:tgtEl>
                                      </p:cBhvr>
                                    </p:animEffect>
                                    <p:anim calcmode="lin" valueType="num">
                                      <p:cBhvr>
                                        <p:cTn id="56"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8" end="8"/>
                                            </p:txEl>
                                          </p:spTgt>
                                        </p:tgtEl>
                                      </p:cBhvr>
                                      <p:to x="100000" y="60000"/>
                                    </p:animScale>
                                    <p:animScale>
                                      <p:cBhvr>
                                        <p:cTn id="62" dur="166" decel="50000">
                                          <p:stCondLst>
                                            <p:cond delay="676"/>
                                          </p:stCondLst>
                                        </p:cTn>
                                        <p:tgtEl>
                                          <p:spTgt spid="3">
                                            <p:txEl>
                                              <p:pRg st="8" end="8"/>
                                            </p:txEl>
                                          </p:spTgt>
                                        </p:tgtEl>
                                      </p:cBhvr>
                                      <p:to x="100000" y="100000"/>
                                    </p:animScale>
                                    <p:animScale>
                                      <p:cBhvr>
                                        <p:cTn id="63" dur="26">
                                          <p:stCondLst>
                                            <p:cond delay="1312"/>
                                          </p:stCondLst>
                                        </p:cTn>
                                        <p:tgtEl>
                                          <p:spTgt spid="3">
                                            <p:txEl>
                                              <p:pRg st="8" end="8"/>
                                            </p:txEl>
                                          </p:spTgt>
                                        </p:tgtEl>
                                      </p:cBhvr>
                                      <p:to x="100000" y="80000"/>
                                    </p:animScale>
                                    <p:animScale>
                                      <p:cBhvr>
                                        <p:cTn id="64" dur="166" decel="50000">
                                          <p:stCondLst>
                                            <p:cond delay="1338"/>
                                          </p:stCondLst>
                                        </p:cTn>
                                        <p:tgtEl>
                                          <p:spTgt spid="3">
                                            <p:txEl>
                                              <p:pRg st="8" end="8"/>
                                            </p:txEl>
                                          </p:spTgt>
                                        </p:tgtEl>
                                      </p:cBhvr>
                                      <p:to x="100000" y="100000"/>
                                    </p:animScale>
                                    <p:animScale>
                                      <p:cBhvr>
                                        <p:cTn id="65" dur="26">
                                          <p:stCondLst>
                                            <p:cond delay="1642"/>
                                          </p:stCondLst>
                                        </p:cTn>
                                        <p:tgtEl>
                                          <p:spTgt spid="3">
                                            <p:txEl>
                                              <p:pRg st="8" end="8"/>
                                            </p:txEl>
                                          </p:spTgt>
                                        </p:tgtEl>
                                      </p:cBhvr>
                                      <p:to x="100000" y="90000"/>
                                    </p:animScale>
                                    <p:animScale>
                                      <p:cBhvr>
                                        <p:cTn id="66" dur="166" decel="50000">
                                          <p:stCondLst>
                                            <p:cond delay="1668"/>
                                          </p:stCondLst>
                                        </p:cTn>
                                        <p:tgtEl>
                                          <p:spTgt spid="3">
                                            <p:txEl>
                                              <p:pRg st="8" end="8"/>
                                            </p:txEl>
                                          </p:spTgt>
                                        </p:tgtEl>
                                      </p:cBhvr>
                                      <p:to x="100000" y="100000"/>
                                    </p:animScale>
                                    <p:animScale>
                                      <p:cBhvr>
                                        <p:cTn id="67" dur="26">
                                          <p:stCondLst>
                                            <p:cond delay="1808"/>
                                          </p:stCondLst>
                                        </p:cTn>
                                        <p:tgtEl>
                                          <p:spTgt spid="3">
                                            <p:txEl>
                                              <p:pRg st="8" end="8"/>
                                            </p:txEl>
                                          </p:spTgt>
                                        </p:tgtEl>
                                      </p:cBhvr>
                                      <p:to x="100000" y="95000"/>
                                    </p:animScale>
                                    <p:animScale>
                                      <p:cBhvr>
                                        <p:cTn id="68" dur="166" decel="50000">
                                          <p:stCondLst>
                                            <p:cond delay="1834"/>
                                          </p:stCondLst>
                                        </p:cTn>
                                        <p:tgtEl>
                                          <p:spTgt spid="3">
                                            <p:txEl>
                                              <p:pRg st="8" end="8"/>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Effect transition="in" filter="wipe(down)">
                                      <p:cBhvr>
                                        <p:cTn id="71" dur="580">
                                          <p:stCondLst>
                                            <p:cond delay="0"/>
                                          </p:stCondLst>
                                        </p:cTn>
                                        <p:tgtEl>
                                          <p:spTgt spid="3">
                                            <p:txEl>
                                              <p:pRg st="9" end="9"/>
                                            </p:txEl>
                                          </p:spTgt>
                                        </p:tgtEl>
                                      </p:cBhvr>
                                    </p:animEffect>
                                    <p:anim calcmode="lin" valueType="num">
                                      <p:cBhvr>
                                        <p:cTn id="72"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9" end="9"/>
                                            </p:txEl>
                                          </p:spTgt>
                                        </p:tgtEl>
                                      </p:cBhvr>
                                      <p:to x="100000" y="60000"/>
                                    </p:animScale>
                                    <p:animScale>
                                      <p:cBhvr>
                                        <p:cTn id="78" dur="166" decel="50000">
                                          <p:stCondLst>
                                            <p:cond delay="676"/>
                                          </p:stCondLst>
                                        </p:cTn>
                                        <p:tgtEl>
                                          <p:spTgt spid="3">
                                            <p:txEl>
                                              <p:pRg st="9" end="9"/>
                                            </p:txEl>
                                          </p:spTgt>
                                        </p:tgtEl>
                                      </p:cBhvr>
                                      <p:to x="100000" y="100000"/>
                                    </p:animScale>
                                    <p:animScale>
                                      <p:cBhvr>
                                        <p:cTn id="79" dur="26">
                                          <p:stCondLst>
                                            <p:cond delay="1312"/>
                                          </p:stCondLst>
                                        </p:cTn>
                                        <p:tgtEl>
                                          <p:spTgt spid="3">
                                            <p:txEl>
                                              <p:pRg st="9" end="9"/>
                                            </p:txEl>
                                          </p:spTgt>
                                        </p:tgtEl>
                                      </p:cBhvr>
                                      <p:to x="100000" y="80000"/>
                                    </p:animScale>
                                    <p:animScale>
                                      <p:cBhvr>
                                        <p:cTn id="80" dur="166" decel="50000">
                                          <p:stCondLst>
                                            <p:cond delay="1338"/>
                                          </p:stCondLst>
                                        </p:cTn>
                                        <p:tgtEl>
                                          <p:spTgt spid="3">
                                            <p:txEl>
                                              <p:pRg st="9" end="9"/>
                                            </p:txEl>
                                          </p:spTgt>
                                        </p:tgtEl>
                                      </p:cBhvr>
                                      <p:to x="100000" y="100000"/>
                                    </p:animScale>
                                    <p:animScale>
                                      <p:cBhvr>
                                        <p:cTn id="81" dur="26">
                                          <p:stCondLst>
                                            <p:cond delay="1642"/>
                                          </p:stCondLst>
                                        </p:cTn>
                                        <p:tgtEl>
                                          <p:spTgt spid="3">
                                            <p:txEl>
                                              <p:pRg st="9" end="9"/>
                                            </p:txEl>
                                          </p:spTgt>
                                        </p:tgtEl>
                                      </p:cBhvr>
                                      <p:to x="100000" y="90000"/>
                                    </p:animScale>
                                    <p:animScale>
                                      <p:cBhvr>
                                        <p:cTn id="82" dur="166" decel="50000">
                                          <p:stCondLst>
                                            <p:cond delay="1668"/>
                                          </p:stCondLst>
                                        </p:cTn>
                                        <p:tgtEl>
                                          <p:spTgt spid="3">
                                            <p:txEl>
                                              <p:pRg st="9" end="9"/>
                                            </p:txEl>
                                          </p:spTgt>
                                        </p:tgtEl>
                                      </p:cBhvr>
                                      <p:to x="100000" y="100000"/>
                                    </p:animScale>
                                    <p:animScale>
                                      <p:cBhvr>
                                        <p:cTn id="83" dur="26">
                                          <p:stCondLst>
                                            <p:cond delay="1808"/>
                                          </p:stCondLst>
                                        </p:cTn>
                                        <p:tgtEl>
                                          <p:spTgt spid="3">
                                            <p:txEl>
                                              <p:pRg st="9" end="9"/>
                                            </p:txEl>
                                          </p:spTgt>
                                        </p:tgtEl>
                                      </p:cBhvr>
                                      <p:to x="100000" y="95000"/>
                                    </p:animScale>
                                    <p:animScale>
                                      <p:cBhvr>
                                        <p:cTn id="84" dur="166" decel="50000">
                                          <p:stCondLst>
                                            <p:cond delay="1834"/>
                                          </p:stCondLst>
                                        </p:cTn>
                                        <p:tgtEl>
                                          <p:spTgt spid="3">
                                            <p:txEl>
                                              <p:pRg st="9" end="9"/>
                                            </p:txEl>
                                          </p:spTgt>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3">
                                            <p:txEl>
                                              <p:pRg st="11" end="11"/>
                                            </p:txEl>
                                          </p:spTgt>
                                        </p:tgtEl>
                                        <p:attrNameLst>
                                          <p:attrName>style.visibility</p:attrName>
                                        </p:attrNameLst>
                                      </p:cBhvr>
                                      <p:to>
                                        <p:strVal val="visible"/>
                                      </p:to>
                                    </p:set>
                                    <p:anim calcmode="lin" valueType="num">
                                      <p:cBhvr>
                                        <p:cTn id="89"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0"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91"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92" dur="1000"/>
                                        <p:tgtEl>
                                          <p:spTgt spid="3">
                                            <p:txEl>
                                              <p:pRg st="11" end="11"/>
                                            </p:txEl>
                                          </p:spTgt>
                                        </p:tgtEl>
                                      </p:cBhvr>
                                    </p:animEffect>
                                  </p:childTnLst>
                                </p:cTn>
                              </p:par>
                              <p:par>
                                <p:cTn id="93" presetID="31" presetClass="entr" presetSubtype="0" fill="hold" nodeType="withEffect">
                                  <p:stCondLst>
                                    <p:cond delay="0"/>
                                  </p:stCondLst>
                                  <p:childTnLst>
                                    <p:set>
                                      <p:cBhvr>
                                        <p:cTn id="94" dur="1" fill="hold">
                                          <p:stCondLst>
                                            <p:cond delay="0"/>
                                          </p:stCondLst>
                                        </p:cTn>
                                        <p:tgtEl>
                                          <p:spTgt spid="3">
                                            <p:txEl>
                                              <p:pRg st="12" end="12"/>
                                            </p:txEl>
                                          </p:spTgt>
                                        </p:tgtEl>
                                        <p:attrNameLst>
                                          <p:attrName>style.visibility</p:attrName>
                                        </p:attrNameLst>
                                      </p:cBhvr>
                                      <p:to>
                                        <p:strVal val="visible"/>
                                      </p:to>
                                    </p:set>
                                    <p:anim calcmode="lin" valueType="num">
                                      <p:cBhvr>
                                        <p:cTn id="95"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rmAutofit fontScale="90000"/>
          </a:bodyPr>
          <a:lstStyle/>
          <a:p>
            <a:r>
              <a:rPr lang="es-CO" sz="3600" dirty="0" smtClean="0"/>
              <a:t/>
            </a:r>
            <a:br>
              <a:rPr lang="es-CO" sz="3600" dirty="0" smtClean="0"/>
            </a:br>
            <a:r>
              <a:rPr lang="es-CO" sz="3600" b="1" i="1" dirty="0" smtClean="0">
                <a:latin typeface="Agency FB" pitchFamily="34" charset="0"/>
              </a:rPr>
              <a:t>Note </a:t>
            </a:r>
            <a:r>
              <a:rPr lang="es-CO" sz="3600" b="1" i="1" dirty="0">
                <a:latin typeface="Agency FB" pitchFamily="34" charset="0"/>
              </a:rPr>
              <a:t>la siguiente numeración cuando se suma el total del valor numérico Romano de las letras del nombre.</a:t>
            </a:r>
            <a:r>
              <a:rPr lang="es-CO" b="1" i="1" dirty="0">
                <a:latin typeface="Agency FB" pitchFamily="34" charset="0"/>
              </a:rPr>
              <a:t/>
            </a:r>
            <a:br>
              <a:rPr lang="es-CO" b="1" i="1" dirty="0">
                <a:latin typeface="Agency FB" pitchFamily="34" charset="0"/>
              </a:rPr>
            </a:br>
            <a:endParaRPr lang="es-CO" b="1" i="1" dirty="0">
              <a:latin typeface="Agency FB"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700808"/>
            <a:ext cx="4032448"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700808"/>
            <a:ext cx="432048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5963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328592"/>
          </a:xfrm>
          <a:solidFill>
            <a:schemeClr val="tx1"/>
          </a:solidFill>
        </p:spPr>
        <p:txBody>
          <a:bodyPr>
            <a:normAutofit/>
          </a:bodyPr>
          <a:lstStyle/>
          <a:p>
            <a:pPr marL="0" indent="0" algn="ctr">
              <a:buNone/>
            </a:pPr>
            <a:r>
              <a:rPr lang="es-CO" b="1" dirty="0">
                <a:solidFill>
                  <a:schemeClr val="bg1"/>
                </a:solidFill>
              </a:rPr>
              <a:t>Nuevamente al papado le ajusta cabalmente este punto de identificación. La bestia con la "marca" es el papado. </a:t>
            </a:r>
            <a:endParaRPr lang="es-CO" b="1" dirty="0" smtClean="0">
              <a:solidFill>
                <a:schemeClr val="bg1"/>
              </a:solidFill>
            </a:endParaRPr>
          </a:p>
          <a:p>
            <a:pPr marL="0" indent="0" algn="ctr">
              <a:buNone/>
            </a:pPr>
            <a:r>
              <a:rPr lang="es-CO" b="1" dirty="0" smtClean="0">
                <a:solidFill>
                  <a:schemeClr val="bg1"/>
                </a:solidFill>
              </a:rPr>
              <a:t>A </a:t>
            </a:r>
            <a:r>
              <a:rPr lang="es-CO" b="1" dirty="0">
                <a:solidFill>
                  <a:schemeClr val="bg1"/>
                </a:solidFill>
              </a:rPr>
              <a:t>ningún otro poder en la historia se le pueden adjudicar estos elementos proféticos descriptivos. </a:t>
            </a:r>
            <a:endParaRPr lang="es-CO" b="1" dirty="0" smtClean="0">
              <a:solidFill>
                <a:schemeClr val="bg1"/>
              </a:solidFill>
            </a:endParaRPr>
          </a:p>
          <a:p>
            <a:pPr marL="0" indent="0" algn="ctr">
              <a:buNone/>
            </a:pPr>
            <a:r>
              <a:rPr lang="es-CO" b="1" dirty="0" smtClean="0">
                <a:solidFill>
                  <a:srgbClr val="FFFF00"/>
                </a:solidFill>
              </a:rPr>
              <a:t>Ahora </a:t>
            </a:r>
            <a:r>
              <a:rPr lang="es-CO" b="1" dirty="0">
                <a:solidFill>
                  <a:srgbClr val="FFFF00"/>
                </a:solidFill>
              </a:rPr>
              <a:t>que hemos positivamente identificado a la bestia, podemos descubrir su marca o símbolo de autoridad. Pero primero, veamos la señal de autoridad de Dios.</a:t>
            </a:r>
          </a:p>
          <a:p>
            <a:endParaRPr lang="es-CO" b="1" dirty="0">
              <a:solidFill>
                <a:schemeClr val="bg1"/>
              </a:solidFill>
            </a:endParaRPr>
          </a:p>
        </p:txBody>
      </p:sp>
    </p:spTree>
    <p:extLst>
      <p:ext uri="{BB962C8B-B14F-4D97-AF65-F5344CB8AC3E}">
        <p14:creationId xmlns:p14="http://schemas.microsoft.com/office/powerpoint/2010/main" val="366048514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27784" y="404664"/>
            <a:ext cx="6059016" cy="1944215"/>
          </a:xfrm>
        </p:spPr>
        <p:txBody>
          <a:bodyPr>
            <a:normAutofit/>
          </a:bodyPr>
          <a:lstStyle/>
          <a:p>
            <a:pPr marL="0" indent="0" algn="ctr">
              <a:buNone/>
            </a:pPr>
            <a:r>
              <a:rPr lang="es-CO" sz="3600" dirty="0" smtClean="0"/>
              <a:t>Daniel dice que este poder «Pensará cambiar los tiempos y la Ley». </a:t>
            </a:r>
          </a:p>
        </p:txBody>
      </p:sp>
      <p:sp>
        <p:nvSpPr>
          <p:cNvPr id="2" name="1 Rectángulo"/>
          <p:cNvSpPr/>
          <p:nvPr/>
        </p:nvSpPr>
        <p:spPr>
          <a:xfrm>
            <a:off x="179512" y="2924944"/>
            <a:ext cx="8712968" cy="3539430"/>
          </a:xfrm>
          <a:prstGeom prst="rect">
            <a:avLst/>
          </a:prstGeom>
        </p:spPr>
        <p:txBody>
          <a:bodyPr wrap="square">
            <a:spAutoFit/>
          </a:bodyPr>
          <a:lstStyle/>
          <a:p>
            <a:pPr algn="ctr"/>
            <a:r>
              <a:rPr lang="es-CO" sz="2800" dirty="0"/>
              <a:t>En el </a:t>
            </a:r>
            <a:r>
              <a:rPr lang="es-CO" sz="2800" b="1" dirty="0" smtClean="0">
                <a:solidFill>
                  <a:srgbClr val="FF0000"/>
                </a:solidFill>
              </a:rPr>
              <a:t>Dan.2:21</a:t>
            </a:r>
            <a:r>
              <a:rPr lang="es-CO" sz="2800" dirty="0" smtClean="0"/>
              <a:t> dice: «</a:t>
            </a:r>
            <a:r>
              <a:rPr lang="es-CO" sz="2800" b="1" dirty="0" smtClean="0">
                <a:latin typeface="Agency FB" pitchFamily="34" charset="0"/>
              </a:rPr>
              <a:t>Él (Dios) cambia los tiempos y las épocas</a:t>
            </a:r>
            <a:r>
              <a:rPr lang="es-CO" sz="2800" dirty="0" smtClean="0"/>
              <a:t>». </a:t>
            </a:r>
            <a:r>
              <a:rPr lang="es-CO" sz="2800" dirty="0"/>
              <a:t>E</a:t>
            </a:r>
            <a:r>
              <a:rPr lang="es-CO" sz="2800" dirty="0" smtClean="0"/>
              <a:t>n este </a:t>
            </a:r>
            <a:r>
              <a:rPr lang="es-CO" sz="2800" dirty="0"/>
              <a:t>pasaje Daniel dice que es Dios quien tiene la autoridad de mudar los tiempos. </a:t>
            </a:r>
            <a:r>
              <a:rPr lang="es-CO" sz="2800" dirty="0" smtClean="0"/>
              <a:t>Y es </a:t>
            </a:r>
            <a:r>
              <a:rPr lang="es-CO" sz="2800" dirty="0"/>
              <a:t>Dios quien rige el destino de las naciones. Es </a:t>
            </a:r>
            <a:r>
              <a:rPr lang="es-CO" sz="2800" dirty="0" smtClean="0"/>
              <a:t>Él </a:t>
            </a:r>
            <a:r>
              <a:rPr lang="es-CO" sz="2800" dirty="0"/>
              <a:t>quien “</a:t>
            </a:r>
            <a:r>
              <a:rPr lang="es-CO" sz="2800" b="1" dirty="0">
                <a:latin typeface="Agency FB" pitchFamily="34" charset="0"/>
              </a:rPr>
              <a:t>quita reyes, y pone reyes</a:t>
            </a:r>
            <a:r>
              <a:rPr lang="es-CO" sz="2800" dirty="0"/>
              <a:t>” </a:t>
            </a:r>
            <a:r>
              <a:rPr lang="es-CO" sz="2800" b="1" dirty="0">
                <a:solidFill>
                  <a:srgbClr val="FF0000"/>
                </a:solidFill>
              </a:rPr>
              <a:t>(</a:t>
            </a:r>
            <a:r>
              <a:rPr lang="es-CO" sz="2800" b="1" dirty="0" smtClean="0">
                <a:solidFill>
                  <a:srgbClr val="FF0000"/>
                </a:solidFill>
              </a:rPr>
              <a:t>Dan.2:21).</a:t>
            </a:r>
          </a:p>
          <a:p>
            <a:pPr algn="ctr"/>
            <a:r>
              <a:rPr lang="es-CO" sz="2800" b="1" dirty="0" smtClean="0">
                <a:solidFill>
                  <a:srgbClr val="FF0000"/>
                </a:solidFill>
              </a:rPr>
              <a:t> </a:t>
            </a:r>
            <a:r>
              <a:rPr lang="es-CO" sz="2800" b="1" dirty="0" smtClean="0"/>
              <a:t>Conforme lo dice </a:t>
            </a:r>
            <a:r>
              <a:rPr lang="es-CO" sz="2800" b="1" dirty="0" smtClean="0">
                <a:solidFill>
                  <a:srgbClr val="FF0000"/>
                </a:solidFill>
              </a:rPr>
              <a:t>Mat.5:19, </a:t>
            </a:r>
            <a:r>
              <a:rPr lang="es-CO" sz="2800" b="1" dirty="0" smtClean="0"/>
              <a:t>Dios no ha autorizado a nadie para que cambie ni siquiera una jota o una tilde de la Ley de Dios. Lea </a:t>
            </a:r>
            <a:r>
              <a:rPr lang="es-CO" sz="2800" b="1" dirty="0" smtClean="0">
                <a:solidFill>
                  <a:srgbClr val="FF0000"/>
                </a:solidFill>
              </a:rPr>
              <a:t>Mat.5:17,18.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778"/>
            <a:ext cx="2520280" cy="229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74968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wipe(down)">
                                      <p:cBhvr>
                                        <p:cTn id="23" dur="580">
                                          <p:stCondLst>
                                            <p:cond delay="0"/>
                                          </p:stCondLst>
                                        </p:cTn>
                                        <p:tgtEl>
                                          <p:spTgt spid="2">
                                            <p:txEl>
                                              <p:pRg st="1" end="1"/>
                                            </p:txEl>
                                          </p:spTgt>
                                        </p:tgtEl>
                                      </p:cBhvr>
                                    </p:animEffect>
                                    <p:anim calcmode="lin" valueType="num">
                                      <p:cBhvr>
                                        <p:cTn id="24"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xEl>
                                              <p:pRg st="1" end="1"/>
                                            </p:txEl>
                                          </p:spTgt>
                                        </p:tgtEl>
                                      </p:cBhvr>
                                      <p:to x="100000" y="60000"/>
                                    </p:animScale>
                                    <p:animScale>
                                      <p:cBhvr>
                                        <p:cTn id="30" dur="166" decel="50000">
                                          <p:stCondLst>
                                            <p:cond delay="676"/>
                                          </p:stCondLst>
                                        </p:cTn>
                                        <p:tgtEl>
                                          <p:spTgt spid="2">
                                            <p:txEl>
                                              <p:pRg st="1" end="1"/>
                                            </p:txEl>
                                          </p:spTgt>
                                        </p:tgtEl>
                                      </p:cBhvr>
                                      <p:to x="100000" y="100000"/>
                                    </p:animScale>
                                    <p:animScale>
                                      <p:cBhvr>
                                        <p:cTn id="31" dur="26">
                                          <p:stCondLst>
                                            <p:cond delay="1312"/>
                                          </p:stCondLst>
                                        </p:cTn>
                                        <p:tgtEl>
                                          <p:spTgt spid="2">
                                            <p:txEl>
                                              <p:pRg st="1" end="1"/>
                                            </p:txEl>
                                          </p:spTgt>
                                        </p:tgtEl>
                                      </p:cBhvr>
                                      <p:to x="100000" y="80000"/>
                                    </p:animScale>
                                    <p:animScale>
                                      <p:cBhvr>
                                        <p:cTn id="32" dur="166" decel="50000">
                                          <p:stCondLst>
                                            <p:cond delay="1338"/>
                                          </p:stCondLst>
                                        </p:cTn>
                                        <p:tgtEl>
                                          <p:spTgt spid="2">
                                            <p:txEl>
                                              <p:pRg st="1" end="1"/>
                                            </p:txEl>
                                          </p:spTgt>
                                        </p:tgtEl>
                                      </p:cBhvr>
                                      <p:to x="100000" y="100000"/>
                                    </p:animScale>
                                    <p:animScale>
                                      <p:cBhvr>
                                        <p:cTn id="33" dur="26">
                                          <p:stCondLst>
                                            <p:cond delay="1642"/>
                                          </p:stCondLst>
                                        </p:cTn>
                                        <p:tgtEl>
                                          <p:spTgt spid="2">
                                            <p:txEl>
                                              <p:pRg st="1" end="1"/>
                                            </p:txEl>
                                          </p:spTgt>
                                        </p:tgtEl>
                                      </p:cBhvr>
                                      <p:to x="100000" y="90000"/>
                                    </p:animScale>
                                    <p:animScale>
                                      <p:cBhvr>
                                        <p:cTn id="34" dur="166" decel="50000">
                                          <p:stCondLst>
                                            <p:cond delay="1668"/>
                                          </p:stCondLst>
                                        </p:cTn>
                                        <p:tgtEl>
                                          <p:spTgt spid="2">
                                            <p:txEl>
                                              <p:pRg st="1" end="1"/>
                                            </p:txEl>
                                          </p:spTgt>
                                        </p:tgtEl>
                                      </p:cBhvr>
                                      <p:to x="100000" y="100000"/>
                                    </p:animScale>
                                    <p:animScale>
                                      <p:cBhvr>
                                        <p:cTn id="35" dur="26">
                                          <p:stCondLst>
                                            <p:cond delay="1808"/>
                                          </p:stCondLst>
                                        </p:cTn>
                                        <p:tgtEl>
                                          <p:spTgt spid="2">
                                            <p:txEl>
                                              <p:pRg st="1" end="1"/>
                                            </p:txEl>
                                          </p:spTgt>
                                        </p:tgtEl>
                                      </p:cBhvr>
                                      <p:to x="100000" y="95000"/>
                                    </p:animScale>
                                    <p:animScale>
                                      <p:cBhvr>
                                        <p:cTn id="36" dur="166" decel="50000">
                                          <p:stCondLst>
                                            <p:cond delay="1834"/>
                                          </p:stCondLst>
                                        </p:cTn>
                                        <p:tgtEl>
                                          <p:spTgt spid="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435280" cy="6336704"/>
          </a:xfrm>
          <a:solidFill>
            <a:schemeClr val="accent3">
              <a:lumMod val="20000"/>
              <a:lumOff val="80000"/>
            </a:schemeClr>
          </a:solidFill>
        </p:spPr>
        <p:txBody>
          <a:bodyPr>
            <a:normAutofit fontScale="85000" lnSpcReduction="20000"/>
          </a:bodyPr>
          <a:lstStyle/>
          <a:p>
            <a:pPr marL="0" indent="0">
              <a:buNone/>
            </a:pPr>
            <a:r>
              <a:rPr lang="es-CO" dirty="0"/>
              <a:t>“En la palabra de Dios contemplamos detrás, encima y entre la trama y urdimbre de los intereses, las pasiones y el poder de los hombres, los instrumentos del Ser misericordioso, que ejecutan silenciosa y pacientemente los consejos de la voluntad de Dios” </a:t>
            </a:r>
            <a:r>
              <a:rPr lang="es-CO" dirty="0">
                <a:solidFill>
                  <a:srgbClr val="FF0000"/>
                </a:solidFill>
              </a:rPr>
              <a:t>(Ed 169). </a:t>
            </a:r>
          </a:p>
          <a:p>
            <a:r>
              <a:rPr lang="es-CO" dirty="0">
                <a:solidFill>
                  <a:srgbClr val="FF0000"/>
                </a:solidFill>
              </a:rPr>
              <a:t>Dan.7:22</a:t>
            </a:r>
            <a:r>
              <a:rPr lang="es-CO" dirty="0"/>
              <a:t>. </a:t>
            </a:r>
            <a:r>
              <a:rPr lang="es-CO" dirty="0" smtClean="0"/>
              <a:t>«….</a:t>
            </a:r>
            <a:r>
              <a:rPr lang="es-CO" dirty="0" smtClean="0">
                <a:latin typeface="Agency FB" pitchFamily="34" charset="0"/>
              </a:rPr>
              <a:t>y </a:t>
            </a:r>
            <a:r>
              <a:rPr lang="es-CO" dirty="0">
                <a:latin typeface="Agency FB" pitchFamily="34" charset="0"/>
              </a:rPr>
              <a:t>llegó el tiempo, y los santos recibieron el </a:t>
            </a:r>
            <a:r>
              <a:rPr lang="es-CO" dirty="0" smtClean="0">
                <a:latin typeface="Agency FB" pitchFamily="34" charset="0"/>
              </a:rPr>
              <a:t>reino</a:t>
            </a:r>
            <a:r>
              <a:rPr lang="es-CO" dirty="0" smtClean="0"/>
              <a:t>». Este es otro punto que ha sido alterado por este poder, declarar santos por sus supuestos méritos, para interceder ante Dios, anticipante el </a:t>
            </a:r>
            <a:r>
              <a:rPr lang="es-CO" u="sng" dirty="0" smtClean="0"/>
              <a:t>tiempo</a:t>
            </a:r>
            <a:r>
              <a:rPr lang="es-CO" dirty="0" smtClean="0"/>
              <a:t> requerido, cosa que solo Dios tiene el poder para declarar santo a alguien.  Esto también demuestra el </a:t>
            </a:r>
            <a:r>
              <a:rPr lang="es-CO" dirty="0"/>
              <a:t>esfuerzo del cuerno pequeño para mudar los tiempos indicaría un esfuerzo premeditado para ejercer el derecho divino de dirigir el curso de la historia humana</a:t>
            </a:r>
            <a:r>
              <a:rPr lang="es-CO" dirty="0" smtClean="0"/>
              <a:t>.</a:t>
            </a:r>
          </a:p>
          <a:p>
            <a:pPr marL="0" indent="0">
              <a:buNone/>
            </a:pPr>
            <a:r>
              <a:rPr lang="es-CO" dirty="0" smtClean="0"/>
              <a:t>Es a través del cuerno pequeño como  el ángel caído, Satanás, se propuso realizar </a:t>
            </a:r>
            <a:r>
              <a:rPr lang="es-CO" dirty="0"/>
              <a:t>su </a:t>
            </a:r>
            <a:r>
              <a:rPr lang="es-CO" dirty="0" smtClean="0"/>
              <a:t>propósito </a:t>
            </a:r>
            <a:r>
              <a:rPr lang="es-CO" dirty="0"/>
              <a:t>de </a:t>
            </a:r>
            <a:r>
              <a:rPr lang="es-CO" dirty="0" smtClean="0"/>
              <a:t>«</a:t>
            </a:r>
            <a:r>
              <a:rPr lang="es-CO" u="sng" dirty="0" smtClean="0">
                <a:latin typeface="Agency FB" pitchFamily="34" charset="0"/>
              </a:rPr>
              <a:t>subir al cielo</a:t>
            </a:r>
            <a:r>
              <a:rPr lang="es-CO" dirty="0" smtClean="0"/>
              <a:t>» y «</a:t>
            </a:r>
            <a:r>
              <a:rPr lang="es-CO" dirty="0" smtClean="0">
                <a:latin typeface="Agency FB" pitchFamily="34" charset="0"/>
              </a:rPr>
              <a:t>sobre </a:t>
            </a:r>
            <a:r>
              <a:rPr lang="es-CO" dirty="0">
                <a:latin typeface="Agency FB" pitchFamily="34" charset="0"/>
              </a:rPr>
              <a:t>las alturas de las nubes subiré, y </a:t>
            </a:r>
            <a:r>
              <a:rPr lang="es-CO" b="1" u="sng" dirty="0">
                <a:latin typeface="Agency FB" pitchFamily="34" charset="0"/>
              </a:rPr>
              <a:t>seré semejante al </a:t>
            </a:r>
            <a:r>
              <a:rPr lang="es-CO" b="1" u="sng" dirty="0" smtClean="0">
                <a:latin typeface="Agency FB" pitchFamily="34" charset="0"/>
              </a:rPr>
              <a:t>Altísimo</a:t>
            </a:r>
            <a:r>
              <a:rPr lang="es-CO" dirty="0" smtClean="0"/>
              <a:t>» </a:t>
            </a:r>
            <a:r>
              <a:rPr lang="es-CO" dirty="0" smtClean="0">
                <a:solidFill>
                  <a:srgbClr val="FF0000"/>
                </a:solidFill>
              </a:rPr>
              <a:t>(Isaías 14:13,14). </a:t>
            </a:r>
            <a:endParaRPr lang="es-CO" dirty="0">
              <a:solidFill>
                <a:srgbClr val="FF0000"/>
              </a:solidFill>
            </a:endParaRPr>
          </a:p>
          <a:p>
            <a:endParaRPr lang="es-CO" dirty="0"/>
          </a:p>
        </p:txBody>
      </p:sp>
    </p:spTree>
    <p:extLst>
      <p:ext uri="{BB962C8B-B14F-4D97-AF65-F5344CB8AC3E}">
        <p14:creationId xmlns:p14="http://schemas.microsoft.com/office/powerpoint/2010/main" val="12734773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2376264"/>
          </a:xfrm>
        </p:spPr>
        <p:txBody>
          <a:bodyPr>
            <a:normAutofit fontScale="92500" lnSpcReduction="10000"/>
          </a:bodyPr>
          <a:lstStyle/>
          <a:p>
            <a:pPr marL="0" indent="0" algn="ctr">
              <a:buNone/>
            </a:pPr>
            <a:r>
              <a:rPr lang="es-CO" sz="2600" b="1" dirty="0" smtClean="0"/>
              <a:t>Daniel dice que el «cuerno pequeño» o sea el «papado»  «</a:t>
            </a:r>
            <a:r>
              <a:rPr lang="es-CO" sz="2600" b="1" u="sng" dirty="0" smtClean="0"/>
              <a:t>Pensará </a:t>
            </a:r>
            <a:r>
              <a:rPr lang="es-CO" sz="2600" b="1" u="sng" dirty="0"/>
              <a:t>cambiar los tiempos </a:t>
            </a:r>
            <a:r>
              <a:rPr lang="es-CO" sz="2600" b="1" u="sng" dirty="0" smtClean="0"/>
              <a:t>y </a:t>
            </a:r>
            <a:r>
              <a:rPr lang="es-CO" sz="2600" b="1" u="sng" dirty="0"/>
              <a:t>La </a:t>
            </a:r>
            <a:r>
              <a:rPr lang="es-CO" sz="2600" b="1" u="sng" dirty="0" smtClean="0"/>
              <a:t>ley</a:t>
            </a:r>
            <a:r>
              <a:rPr lang="es-CO" sz="2600" b="1" dirty="0" smtClean="0"/>
              <a:t>». </a:t>
            </a:r>
            <a:endParaRPr lang="es-CO" sz="2600" b="1" dirty="0"/>
          </a:p>
          <a:p>
            <a:pPr marL="0" indent="0" algn="ctr">
              <a:buNone/>
            </a:pPr>
            <a:r>
              <a:rPr lang="es-CO" sz="3000" dirty="0" smtClean="0"/>
              <a:t>Es </a:t>
            </a:r>
            <a:r>
              <a:rPr lang="es-CO" sz="3000" dirty="0"/>
              <a:t>evidente que aquí se hace referencia a la ley divina, ya que la ley humana puede ser cambiada según la voluntad de la autoridad civil, y tales cambios difícilmente podrían ser el tema de la profecía. </a:t>
            </a:r>
            <a:endParaRPr lang="es-CO" sz="3000" dirty="0" smtClean="0"/>
          </a:p>
        </p:txBody>
      </p:sp>
      <p:graphicFrame>
        <p:nvGraphicFramePr>
          <p:cNvPr id="5" name="4 Diagrama"/>
          <p:cNvGraphicFramePr/>
          <p:nvPr>
            <p:extLst>
              <p:ext uri="{D42A27DB-BD31-4B8C-83A1-F6EECF244321}">
                <p14:modId xmlns:p14="http://schemas.microsoft.com/office/powerpoint/2010/main" val="2912703010"/>
              </p:ext>
            </p:extLst>
          </p:nvPr>
        </p:nvGraphicFramePr>
        <p:xfrm>
          <a:off x="179512" y="3501008"/>
          <a:ext cx="6480720"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0232" y="3253754"/>
            <a:ext cx="2267744" cy="2802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88923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075240" cy="5577483"/>
          </a:xfrm>
        </p:spPr>
        <p:txBody>
          <a:bodyPr>
            <a:normAutofit fontScale="92500" lnSpcReduction="20000"/>
          </a:bodyPr>
          <a:lstStyle/>
          <a:p>
            <a:pPr marL="0" indent="0" algn="ctr">
              <a:buNone/>
            </a:pPr>
            <a:r>
              <a:rPr lang="es-CO" dirty="0"/>
              <a:t>El cambio más audaz corresponde al día de descanso semanal. La iglesia apóstata admite sin ambages que es responsable de la introducción del descanso dominical, y pretende que tiene el derecho de hacer tales cambios </a:t>
            </a:r>
            <a:r>
              <a:rPr lang="es-CO" dirty="0">
                <a:solidFill>
                  <a:srgbClr val="FF0000"/>
                </a:solidFill>
              </a:rPr>
              <a:t>(CS 499-500). </a:t>
            </a:r>
          </a:p>
          <a:p>
            <a:pPr marL="0" indent="0" algn="ctr">
              <a:buNone/>
            </a:pPr>
            <a:endParaRPr lang="es-CO" dirty="0" smtClean="0"/>
          </a:p>
          <a:p>
            <a:pPr marL="0" indent="0" algn="ctr">
              <a:buNone/>
            </a:pPr>
            <a:r>
              <a:rPr lang="es-CO" dirty="0" smtClean="0"/>
              <a:t>Un </a:t>
            </a:r>
            <a:r>
              <a:rPr lang="es-CO" dirty="0"/>
              <a:t>catecismo autorizado para sacerdotes dice: “</a:t>
            </a:r>
            <a:r>
              <a:rPr lang="es-CO" dirty="0">
                <a:latin typeface="Agency FB" pitchFamily="34" charset="0"/>
              </a:rPr>
              <a:t>La Iglesia de Dios [es decir, la Iglesia Católica] en su sabiduría ha ordenado que la celebración del día sábado fuese transferida al ‘día del Señor’ </a:t>
            </a:r>
            <a:r>
              <a:rPr lang="es-CO" dirty="0"/>
              <a:t>“ (Cathechism of the Council of Trent, traducción de Donovan, Ed. 1829, p. 358).  Este catecismo fue escrito por orden del gran Concilio de Trento y publicado bajo los auspicios del </a:t>
            </a:r>
            <a:r>
              <a:rPr lang="es-CO" dirty="0">
                <a:solidFill>
                  <a:srgbClr val="FF0000"/>
                </a:solidFill>
              </a:rPr>
              <a:t>Papa Pío V. </a:t>
            </a:r>
          </a:p>
          <a:p>
            <a:endParaRPr lang="es-CO" dirty="0"/>
          </a:p>
        </p:txBody>
      </p:sp>
      <p:sp>
        <p:nvSpPr>
          <p:cNvPr id="2" name="1 Cerrar llave"/>
          <p:cNvSpPr/>
          <p:nvPr/>
        </p:nvSpPr>
        <p:spPr>
          <a:xfrm>
            <a:off x="8407577" y="2996952"/>
            <a:ext cx="299464" cy="280831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4" name="3 Abrir llave"/>
          <p:cNvSpPr/>
          <p:nvPr/>
        </p:nvSpPr>
        <p:spPr>
          <a:xfrm>
            <a:off x="323528" y="2852936"/>
            <a:ext cx="155448" cy="295232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3845335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solidFill>
            <a:schemeClr val="accent5">
              <a:lumMod val="20000"/>
              <a:lumOff val="80000"/>
            </a:schemeClr>
          </a:solidFill>
        </p:spPr>
        <p:txBody>
          <a:bodyPr>
            <a:normAutofit fontScale="92500" lnSpcReduction="10000"/>
          </a:bodyPr>
          <a:lstStyle/>
          <a:p>
            <a:pPr marL="0" indent="0" algn="ctr">
              <a:buNone/>
            </a:pPr>
            <a:r>
              <a:rPr lang="es-CO" sz="2800" dirty="0" smtClean="0"/>
              <a:t>Durante </a:t>
            </a:r>
            <a:r>
              <a:rPr lang="es-CO" sz="2800" dirty="0"/>
              <a:t>los tiempos del </a:t>
            </a:r>
            <a:r>
              <a:rPr lang="es-CO" sz="2800" dirty="0" smtClean="0"/>
              <a:t>N. Testamento </a:t>
            </a:r>
            <a:r>
              <a:rPr lang="es-CO" sz="2800" dirty="0"/>
              <a:t>los cristianos observaron el sábado, séptimo día de la </a:t>
            </a:r>
            <a:r>
              <a:rPr lang="es-CO" sz="2800" dirty="0" smtClean="0"/>
              <a:t>semana según lo dice </a:t>
            </a:r>
            <a:r>
              <a:rPr lang="es-CO" sz="2800" dirty="0" smtClean="0">
                <a:solidFill>
                  <a:srgbClr val="FF0000"/>
                </a:solidFill>
              </a:rPr>
              <a:t>(Hechos 17:2</a:t>
            </a:r>
            <a:r>
              <a:rPr lang="es-CO" sz="2800" dirty="0">
                <a:solidFill>
                  <a:srgbClr val="FF0000"/>
                </a:solidFill>
              </a:rPr>
              <a:t>). </a:t>
            </a:r>
            <a:r>
              <a:rPr lang="es-CO" sz="2800" dirty="0" smtClean="0"/>
              <a:t>«</a:t>
            </a:r>
            <a:r>
              <a:rPr lang="es-CO" sz="2800" dirty="0" smtClean="0">
                <a:latin typeface="Agency FB" pitchFamily="34" charset="0"/>
              </a:rPr>
              <a:t>Y </a:t>
            </a:r>
            <a:r>
              <a:rPr lang="es-CO" sz="2800" dirty="0">
                <a:latin typeface="Agency FB" pitchFamily="34" charset="0"/>
              </a:rPr>
              <a:t>Pablo, como acostumbraba, entró a ellos, y por </a:t>
            </a:r>
            <a:r>
              <a:rPr lang="es-CO" sz="2800" i="1" u="sng" dirty="0">
                <a:latin typeface="Agency FB" pitchFamily="34" charset="0"/>
              </a:rPr>
              <a:t>tres sábados </a:t>
            </a:r>
            <a:r>
              <a:rPr lang="es-CO" sz="2800" dirty="0">
                <a:latin typeface="Agency FB" pitchFamily="34" charset="0"/>
              </a:rPr>
              <a:t>disputó con ellos de las </a:t>
            </a:r>
            <a:r>
              <a:rPr lang="es-CO" sz="2800" dirty="0" smtClean="0">
                <a:latin typeface="Agency FB" pitchFamily="34" charset="0"/>
              </a:rPr>
              <a:t>Escrituras</a:t>
            </a:r>
            <a:r>
              <a:rPr lang="es-CO" sz="2800" dirty="0" smtClean="0"/>
              <a:t>».</a:t>
            </a:r>
          </a:p>
          <a:p>
            <a:pPr marL="0" indent="0" algn="ctr">
              <a:buNone/>
            </a:pPr>
            <a:r>
              <a:rPr lang="es-CO" sz="2800" dirty="0" smtClean="0"/>
              <a:t>De la misma forma, al domingo se le llamaba  primer día de la semana conforme Dios lo había establecido desde </a:t>
            </a:r>
            <a:r>
              <a:rPr lang="es-CO" sz="2800" dirty="0"/>
              <a:t>la creación: </a:t>
            </a:r>
            <a:r>
              <a:rPr lang="es-CO" sz="2800" b="1" dirty="0">
                <a:solidFill>
                  <a:srgbClr val="FF0000"/>
                </a:solidFill>
              </a:rPr>
              <a:t>Hechos 20:7</a:t>
            </a:r>
            <a:r>
              <a:rPr lang="es-CO" sz="2800" dirty="0"/>
              <a:t>; </a:t>
            </a:r>
            <a:r>
              <a:rPr lang="es-CO" sz="2800" dirty="0" smtClean="0"/>
              <a:t>«</a:t>
            </a:r>
            <a:r>
              <a:rPr lang="es-CO" sz="2800" u="sng" dirty="0" smtClean="0">
                <a:latin typeface="Agency FB" pitchFamily="34" charset="0"/>
              </a:rPr>
              <a:t>El </a:t>
            </a:r>
            <a:r>
              <a:rPr lang="es-CO" sz="2800" u="sng" dirty="0">
                <a:latin typeface="Agency FB" pitchFamily="34" charset="0"/>
              </a:rPr>
              <a:t>primer día de la semana</a:t>
            </a:r>
            <a:r>
              <a:rPr lang="es-CO" sz="2800" dirty="0" smtClean="0">
                <a:latin typeface="Agency FB" pitchFamily="34" charset="0"/>
              </a:rPr>
              <a:t>, </a:t>
            </a:r>
            <a:r>
              <a:rPr lang="es-CO" sz="2800" dirty="0">
                <a:latin typeface="Agency FB" pitchFamily="34" charset="0"/>
              </a:rPr>
              <a:t>reunidos los discípulos para partir el </a:t>
            </a:r>
            <a:r>
              <a:rPr lang="es-CO" sz="2800" dirty="0" smtClean="0">
                <a:latin typeface="Agency FB" pitchFamily="34" charset="0"/>
              </a:rPr>
              <a:t>pan</a:t>
            </a:r>
            <a:r>
              <a:rPr lang="es-CO" sz="2800" dirty="0" smtClean="0"/>
              <a:t>».</a:t>
            </a:r>
          </a:p>
          <a:p>
            <a:pPr marL="0" indent="0" algn="ctr">
              <a:buNone/>
            </a:pPr>
            <a:r>
              <a:rPr lang="es-CO" sz="2800" dirty="0" smtClean="0"/>
              <a:t>Y más aún, cuando San Juan recibió la revelación del Apocalipsis en un sábado a finales del año 100 d.C. al sábado le llama  día del Señor: </a:t>
            </a:r>
            <a:r>
              <a:rPr lang="es-CO" sz="2800" dirty="0" smtClean="0">
                <a:solidFill>
                  <a:srgbClr val="FF0000"/>
                </a:solidFill>
              </a:rPr>
              <a:t>(Apoc.1:10), </a:t>
            </a:r>
            <a:r>
              <a:rPr lang="es-CO" sz="2800" dirty="0"/>
              <a:t>«</a:t>
            </a:r>
            <a:r>
              <a:rPr lang="es-CO" sz="2800" dirty="0">
                <a:latin typeface="Agency FB" pitchFamily="34" charset="0"/>
              </a:rPr>
              <a:t>Estando yo en el </a:t>
            </a:r>
            <a:r>
              <a:rPr lang="es-CO" sz="2800" dirty="0" smtClean="0">
                <a:latin typeface="Agency FB" pitchFamily="34" charset="0"/>
              </a:rPr>
              <a:t>Espíritu </a:t>
            </a:r>
            <a:r>
              <a:rPr lang="es-CO" sz="2800" dirty="0">
                <a:latin typeface="Agency FB" pitchFamily="34" charset="0"/>
              </a:rPr>
              <a:t>en </a:t>
            </a:r>
            <a:r>
              <a:rPr lang="es-CO" sz="2800" b="1" u="sng" dirty="0">
                <a:latin typeface="Agency FB" pitchFamily="34" charset="0"/>
              </a:rPr>
              <a:t>el día del </a:t>
            </a:r>
            <a:r>
              <a:rPr lang="es-CO" sz="2800" b="1" u="sng" dirty="0" smtClean="0">
                <a:latin typeface="Agency FB" pitchFamily="34" charset="0"/>
              </a:rPr>
              <a:t>Señor </a:t>
            </a:r>
            <a:r>
              <a:rPr lang="es-CO" sz="2800" dirty="0">
                <a:latin typeface="Agency FB" pitchFamily="34" charset="0"/>
              </a:rPr>
              <a:t>oí detrás de mí una gran voz, como de </a:t>
            </a:r>
            <a:r>
              <a:rPr lang="es-CO" sz="2800" dirty="0" smtClean="0">
                <a:latin typeface="Agency FB" pitchFamily="34" charset="0"/>
              </a:rPr>
              <a:t>trompeta</a:t>
            </a:r>
            <a:r>
              <a:rPr lang="es-CO" sz="2800" dirty="0" smtClean="0"/>
              <a:t>». Lo sabemos porque el mismo Cristo le puso ese nombre </a:t>
            </a:r>
            <a:r>
              <a:rPr lang="es-CO" sz="2800" dirty="0"/>
              <a:t>en </a:t>
            </a:r>
            <a:r>
              <a:rPr lang="es-CO" sz="2800" dirty="0">
                <a:solidFill>
                  <a:srgbClr val="FF0000"/>
                </a:solidFill>
              </a:rPr>
              <a:t>(Marcos 2:28), </a:t>
            </a:r>
            <a:r>
              <a:rPr lang="es-CO" sz="2800" dirty="0" smtClean="0"/>
              <a:t>«</a:t>
            </a:r>
            <a:r>
              <a:rPr lang="es-CO" sz="2800" dirty="0" smtClean="0">
                <a:latin typeface="Agency FB" pitchFamily="34" charset="0"/>
              </a:rPr>
              <a:t>Por </a:t>
            </a:r>
            <a:r>
              <a:rPr lang="es-CO" sz="2800" dirty="0">
                <a:latin typeface="Agency FB" pitchFamily="34" charset="0"/>
              </a:rPr>
              <a:t>tanto, el Hijo del hombre es </a:t>
            </a:r>
            <a:r>
              <a:rPr lang="es-CO" sz="2800" b="1" u="sng" dirty="0">
                <a:latin typeface="Agency FB" pitchFamily="34" charset="0"/>
              </a:rPr>
              <a:t>Señor aun del </a:t>
            </a:r>
            <a:r>
              <a:rPr lang="es-CO" sz="2800" b="1" u="sng" dirty="0" smtClean="0">
                <a:latin typeface="Agency FB" pitchFamily="34" charset="0"/>
              </a:rPr>
              <a:t>sábado</a:t>
            </a:r>
            <a:r>
              <a:rPr lang="es-CO" sz="2800" dirty="0" smtClean="0"/>
              <a:t>». Si Jesús es el «</a:t>
            </a:r>
            <a:r>
              <a:rPr lang="es-CO" sz="2800" dirty="0" smtClean="0">
                <a:solidFill>
                  <a:srgbClr val="FF0000"/>
                </a:solidFill>
              </a:rPr>
              <a:t>Señor del sábado</a:t>
            </a:r>
            <a:r>
              <a:rPr lang="es-CO" sz="2800" dirty="0" smtClean="0"/>
              <a:t>», lógicamente que el sábado es el «</a:t>
            </a:r>
            <a:r>
              <a:rPr lang="es-CO" sz="2800" b="1" u="sng" dirty="0" smtClean="0"/>
              <a:t>día del Señor</a:t>
            </a:r>
            <a:r>
              <a:rPr lang="es-CO" sz="2800" dirty="0" smtClean="0"/>
              <a:t>). </a:t>
            </a:r>
          </a:p>
        </p:txBody>
      </p:sp>
    </p:spTree>
    <p:extLst>
      <p:ext uri="{BB962C8B-B14F-4D97-AF65-F5344CB8AC3E}">
        <p14:creationId xmlns:p14="http://schemas.microsoft.com/office/powerpoint/2010/main" val="4815494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accent6">
              <a:lumMod val="20000"/>
              <a:lumOff val="80000"/>
            </a:schemeClr>
          </a:solidFill>
        </p:spPr>
        <p:txBody>
          <a:bodyPr>
            <a:normAutofit fontScale="77500" lnSpcReduction="20000"/>
          </a:bodyPr>
          <a:lstStyle/>
          <a:p>
            <a:pPr marL="0" indent="0">
              <a:buNone/>
            </a:pPr>
            <a:r>
              <a:rPr lang="es-CO" dirty="0" smtClean="0"/>
              <a:t>Por tanto, la </a:t>
            </a:r>
            <a:r>
              <a:rPr lang="es-CO" dirty="0"/>
              <a:t>transición del sábado al domingo </a:t>
            </a:r>
            <a:r>
              <a:rPr lang="es-CO" dirty="0" smtClean="0"/>
              <a:t>fue hecha por los hombres, </a:t>
            </a:r>
            <a:r>
              <a:rPr lang="es-CO" dirty="0" smtClean="0">
                <a:latin typeface="Agency FB" pitchFamily="34" charset="0"/>
              </a:rPr>
              <a:t>NO POR DIOS, O LOS DISCÍPULOS INSPIRADOS POR ÉL</a:t>
            </a:r>
            <a:r>
              <a:rPr lang="es-CO" dirty="0" smtClean="0"/>
              <a:t>, </a:t>
            </a:r>
            <a:r>
              <a:rPr lang="es-CO" dirty="0" smtClean="0">
                <a:latin typeface="Agency FB" pitchFamily="34" charset="0"/>
              </a:rPr>
              <a:t>YA QUE EN LA ESCRITURA NO SE REGISTRA DICHO CAMBIO,</a:t>
            </a:r>
            <a:r>
              <a:rPr lang="es-CO" dirty="0" smtClean="0"/>
              <a:t> fue </a:t>
            </a:r>
            <a:r>
              <a:rPr lang="es-CO" dirty="0"/>
              <a:t>un proceso gradual que comenzó antes de </a:t>
            </a:r>
            <a:r>
              <a:rPr lang="es-CO" dirty="0" smtClean="0"/>
              <a:t>150 años </a:t>
            </a:r>
            <a:r>
              <a:rPr lang="es-CO" dirty="0"/>
              <a:t>d. C. </a:t>
            </a:r>
            <a:r>
              <a:rPr lang="es-CO" u="sng" dirty="0">
                <a:latin typeface="Agency FB" pitchFamily="34" charset="0"/>
              </a:rPr>
              <a:t>cuando los discípulos ya habían muerto</a:t>
            </a:r>
            <a:r>
              <a:rPr lang="es-CO" dirty="0"/>
              <a:t>, y continuó durante unos tres siglos. Las primeras referencias históricas que tenemos en cuanto a la observancia del domingo por </a:t>
            </a:r>
            <a:r>
              <a:rPr lang="es-CO" b="1" u="sng" dirty="0"/>
              <a:t>profesos cristianos </a:t>
            </a:r>
            <a:r>
              <a:rPr lang="es-CO" dirty="0"/>
              <a:t>aparecen en la Epístola de Bernabé (cap. 15) y en la Primera apología de Justino Mártir (cap. 67), obras que datan aproximadamente del 150 d. C. </a:t>
            </a:r>
          </a:p>
          <a:p>
            <a:endParaRPr lang="es-CO" dirty="0"/>
          </a:p>
          <a:p>
            <a:r>
              <a:rPr lang="es-CO" dirty="0"/>
              <a:t>Ambas condenan la observancia del sábado e instan a observar el domingo. Las primeras referencias auténticas al domingo como “día del Señor” proceden de fines del siglo II y provienen del llamado Evangelio según San Pedro y de Clemente de Alejandría (Misceláneas, v. 14). </a:t>
            </a:r>
            <a:r>
              <a:rPr lang="es-CO" dirty="0" smtClean="0"/>
              <a:t>Si la Sagrada Escritura no registra dicho cambio, quiere decir que estos libros son apócrifos.</a:t>
            </a:r>
            <a:endParaRPr lang="es-CO" dirty="0"/>
          </a:p>
        </p:txBody>
      </p:sp>
    </p:spTree>
    <p:extLst>
      <p:ext uri="{BB962C8B-B14F-4D97-AF65-F5344CB8AC3E}">
        <p14:creationId xmlns:p14="http://schemas.microsoft.com/office/powerpoint/2010/main" val="11644567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507288" cy="6336704"/>
          </a:xfrm>
        </p:spPr>
        <p:txBody>
          <a:bodyPr>
            <a:normAutofit fontScale="85000" lnSpcReduction="20000"/>
          </a:bodyPr>
          <a:lstStyle/>
          <a:p>
            <a:pPr marL="0" indent="0">
              <a:buNone/>
            </a:pPr>
            <a:r>
              <a:rPr lang="es-CO" dirty="0"/>
              <a:t>Antes de la revolución judía instigada por Barcoquebas en 132-135 d. C.,, el Imperio Romano reconocía al judaísmo como una religión legal y al cristianismo como una secta judía. Pero como resultado de esa revolución los judíos y el judaísmo se desprestigiaron. </a:t>
            </a:r>
            <a:endParaRPr lang="es-CO" dirty="0" smtClean="0"/>
          </a:p>
          <a:p>
            <a:pPr marL="0" indent="0">
              <a:buNone/>
            </a:pPr>
            <a:r>
              <a:rPr lang="es-CO" dirty="0" smtClean="0"/>
              <a:t>Para </a:t>
            </a:r>
            <a:r>
              <a:rPr lang="es-CO" dirty="0"/>
              <a:t>evitar la persecución que siguió, de allí en adelante los cristianos trataron por todos los medios posibles de dejar en claro que no eran judíos. </a:t>
            </a:r>
            <a:endParaRPr lang="es-CO" dirty="0" smtClean="0"/>
          </a:p>
          <a:p>
            <a:pPr marL="0" indent="0">
              <a:buNone/>
            </a:pPr>
            <a:endParaRPr lang="es-CO" dirty="0"/>
          </a:p>
          <a:p>
            <a:pPr marL="0" indent="0">
              <a:buNone/>
            </a:pPr>
            <a:r>
              <a:rPr lang="es-CO" dirty="0" smtClean="0"/>
              <a:t>Las </a:t>
            </a:r>
            <a:r>
              <a:rPr lang="es-CO" dirty="0"/>
              <a:t>repetidas referencias que hacen los escritores cristianos de los tres siglos siguientes a la observancia del sábado como una práctica “judaizante”, junto con el hecho de que no hay referencia histórica de la observancia cristiana del domingo como día sagrado antes de la revolución judía, indican el período comprendido entre los años 135-150 como el tiempo cuando los cristianos empezaron a atribuirle santidad de día de reposo al primer día de la semana</a:t>
            </a:r>
            <a:r>
              <a:rPr lang="es-CO" dirty="0" smtClean="0"/>
              <a:t>.</a:t>
            </a:r>
            <a:endParaRPr lang="es-CO" dirty="0"/>
          </a:p>
        </p:txBody>
      </p:sp>
    </p:spTree>
    <p:extLst>
      <p:ext uri="{BB962C8B-B14F-4D97-AF65-F5344CB8AC3E}">
        <p14:creationId xmlns:p14="http://schemas.microsoft.com/office/powerpoint/2010/main" val="615202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r>
              <a:rPr lang="es-CO" dirty="0"/>
              <a:t> Sin embargo, la observancia del domingo no reemplazó inmediatamente a la del sábado sino que la acompañó y completó. Durante varios siglos los cristianos observaron ambos días. </a:t>
            </a:r>
            <a:endParaRPr lang="es-CO" dirty="0" smtClean="0"/>
          </a:p>
          <a:p>
            <a:r>
              <a:rPr lang="es-CO" dirty="0" smtClean="0"/>
              <a:t>Por </a:t>
            </a:r>
            <a:r>
              <a:rPr lang="es-CO" dirty="0"/>
              <a:t>ejemplo, a comienzos del siglo III, Tertuliano </a:t>
            </a:r>
            <a:r>
              <a:rPr lang="es-CO" dirty="0" smtClean="0"/>
              <a:t> escritor cristiano, observó </a:t>
            </a:r>
            <a:r>
              <a:rPr lang="es-CO" dirty="0"/>
              <a:t>que </a:t>
            </a:r>
            <a:r>
              <a:rPr lang="es-CO" b="1" dirty="0">
                <a:latin typeface="Agency FB" pitchFamily="34" charset="0"/>
              </a:rPr>
              <a:t>Cristo no había anulado el sábado</a:t>
            </a:r>
            <a:r>
              <a:rPr lang="es-CO" dirty="0"/>
              <a:t>. Un poco más tarde, en las Constituciones apostólicas, libro apócrifo, (ii. 36) se amonestaba a los cristianos a “</a:t>
            </a:r>
            <a:r>
              <a:rPr lang="es-CO" u="sng" dirty="0">
                <a:latin typeface="Agency FB" pitchFamily="34" charset="0"/>
              </a:rPr>
              <a:t>guardar el sábado y la fiesta del día del Seño</a:t>
            </a:r>
            <a:r>
              <a:rPr lang="es-CO" dirty="0"/>
              <a:t>r”. </a:t>
            </a:r>
            <a:r>
              <a:rPr lang="es-CO" dirty="0" smtClean="0"/>
              <a:t> </a:t>
            </a:r>
          </a:p>
          <a:p>
            <a:endParaRPr lang="es-CO" dirty="0" smtClean="0"/>
          </a:p>
          <a:p>
            <a:r>
              <a:rPr lang="es-CO" dirty="0" smtClean="0"/>
              <a:t>A </a:t>
            </a:r>
            <a:r>
              <a:rPr lang="es-CO" dirty="0"/>
              <a:t>principios del siglo IV el domingo había alcanzado una clara preferencia oficial sobre el sábado.  En su Comentario sobre el Salmo 92 Eusebio, principal historiador eclesiástico de esa época, escribió: “</a:t>
            </a:r>
            <a:r>
              <a:rPr lang="es-CO" b="1" dirty="0">
                <a:latin typeface="Agency FB" pitchFamily="34" charset="0"/>
              </a:rPr>
              <a:t>Todas aquellas cosas que era deber hacer en el sábado, las hemos transferido al día del Señor, como que le pertenecen de manera más apropiada, porque este día tiene preferencia y ocupa el primer lugar y es más honorable que el sábado judío</a:t>
            </a:r>
            <a:r>
              <a:rPr lang="es-CO" dirty="0"/>
              <a:t>”. </a:t>
            </a:r>
          </a:p>
          <a:p>
            <a:endParaRPr lang="es-CO" dirty="0"/>
          </a:p>
        </p:txBody>
      </p:sp>
    </p:spTree>
    <p:extLst>
      <p:ext uri="{BB962C8B-B14F-4D97-AF65-F5344CB8AC3E}">
        <p14:creationId xmlns:p14="http://schemas.microsoft.com/office/powerpoint/2010/main" val="25447821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856984" cy="6552728"/>
          </a:xfrm>
        </p:spPr>
        <p:txBody>
          <a:bodyPr>
            <a:normAutofit fontScale="70000" lnSpcReduction="20000"/>
          </a:bodyPr>
          <a:lstStyle/>
          <a:p>
            <a:r>
              <a:rPr lang="es-CO" sz="3400" dirty="0"/>
              <a:t>La primera acción oficial de la Iglesia Católica que expresa preferencia por el día domingo fue tomada en el </a:t>
            </a:r>
            <a:r>
              <a:rPr lang="es-CO" sz="3400" dirty="0" smtClean="0"/>
              <a:t>CONCILIO DE LAODICEA </a:t>
            </a:r>
            <a:r>
              <a:rPr lang="es-CO" sz="3400" b="1" dirty="0">
                <a:solidFill>
                  <a:srgbClr val="FF0000"/>
                </a:solidFill>
              </a:rPr>
              <a:t>(c. 364 d. C</a:t>
            </a:r>
            <a:r>
              <a:rPr lang="es-CO" sz="3400" b="1" dirty="0" smtClean="0">
                <a:solidFill>
                  <a:srgbClr val="FF0000"/>
                </a:solidFill>
              </a:rPr>
              <a:t>.).</a:t>
            </a:r>
          </a:p>
          <a:p>
            <a:r>
              <a:rPr lang="es-CO" sz="3400" b="1" dirty="0" smtClean="0">
                <a:solidFill>
                  <a:srgbClr val="FF0000"/>
                </a:solidFill>
              </a:rPr>
              <a:t> </a:t>
            </a:r>
            <a:r>
              <a:rPr lang="es-CO" sz="3400" dirty="0"/>
              <a:t>El canon 29 de ese concilio estipula que “</a:t>
            </a:r>
            <a:r>
              <a:rPr lang="es-CO" sz="3400" b="1" dirty="0">
                <a:latin typeface="Agency FB" pitchFamily="34" charset="0"/>
              </a:rPr>
              <a:t>los cristianos no han de judaizar y estar sin trabajar en sábado, sino, que han de trabajar ese día; pero honrarán de especial manera el día del Señor, y como cristianos que son, si es posible, no harán ningún trabajo en ese día. Sin embargo, si se los encuentra judaizando, serán excluidos de Cristo</a:t>
            </a:r>
            <a:r>
              <a:rPr lang="es-CO" sz="3400" dirty="0"/>
              <a:t>”.  Este concilio dispuso que hubiera culto en el día sábado, pero designó a ese día como día laborable.  </a:t>
            </a:r>
            <a:endParaRPr lang="es-CO" sz="3400" dirty="0" smtClean="0"/>
          </a:p>
          <a:p>
            <a:endParaRPr lang="es-CO" sz="3400" dirty="0"/>
          </a:p>
          <a:p>
            <a:pPr marL="0" indent="0">
              <a:buNone/>
            </a:pPr>
            <a:r>
              <a:rPr lang="es-CO" sz="3400" b="1" dirty="0" smtClean="0">
                <a:solidFill>
                  <a:srgbClr val="FF0000"/>
                </a:solidFill>
              </a:rPr>
              <a:t>Es </a:t>
            </a:r>
            <a:r>
              <a:rPr lang="es-CO" sz="3400" b="1" dirty="0">
                <a:solidFill>
                  <a:srgbClr val="FF0000"/>
                </a:solidFill>
              </a:rPr>
              <a:t>digno de notarse que ésta, la primera ley eclesiástica que ordena la observancia del domingo, especifica el judaizar como la razón para evitar la observancia del sábado.  Además, la rígida prohibición de la observancia del sábado es una evidencia de que muchos estaban todavía ‘judaizando’ en ese día.  En realidad, los escritores cristianos de los siglos IV y V con frecuencia amonestan a sus correligionarios en contra de esa práctica. </a:t>
            </a:r>
            <a:r>
              <a:rPr lang="es-CO" sz="3400" b="1" u="sng" dirty="0">
                <a:solidFill>
                  <a:srgbClr val="FF0000"/>
                </a:solidFill>
              </a:rPr>
              <a:t>Por ejemplo, alrededor del año 400, Crisóstomo observa que muchos guardaban aún el sábado a la manera judía y estaban así judaizando. </a:t>
            </a:r>
          </a:p>
        </p:txBody>
      </p:sp>
      <p:sp>
        <p:nvSpPr>
          <p:cNvPr id="2" name="1 Abrir corchete"/>
          <p:cNvSpPr/>
          <p:nvPr/>
        </p:nvSpPr>
        <p:spPr>
          <a:xfrm>
            <a:off x="395536" y="1196752"/>
            <a:ext cx="144016" cy="18002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4" name="3 Cerrar corchete"/>
          <p:cNvSpPr/>
          <p:nvPr/>
        </p:nvSpPr>
        <p:spPr>
          <a:xfrm>
            <a:off x="8964488" y="1196752"/>
            <a:ext cx="73152" cy="18002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9700340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832648"/>
          </a:xfrm>
        </p:spPr>
        <p:txBody>
          <a:bodyPr>
            <a:normAutofit fontScale="85000" lnSpcReduction="10000"/>
          </a:bodyPr>
          <a:lstStyle/>
          <a:p>
            <a:pPr marL="0" indent="0" algn="ctr">
              <a:buNone/>
            </a:pPr>
            <a:r>
              <a:rPr lang="es-CO" dirty="0" smtClean="0"/>
              <a:t>Los </a:t>
            </a:r>
            <a:r>
              <a:rPr lang="es-CO" dirty="0"/>
              <a:t>registros de la época también revelan que las iglesias de Alejandría y Roma fueron las principales en fomentar la observancia del domingo. </a:t>
            </a:r>
            <a:endParaRPr lang="es-CO" dirty="0" smtClean="0"/>
          </a:p>
          <a:p>
            <a:pPr marL="0" indent="0" algn="ctr">
              <a:buNone/>
            </a:pPr>
            <a:endParaRPr lang="es-CO" dirty="0" smtClean="0"/>
          </a:p>
          <a:p>
            <a:pPr marL="0" indent="0" algn="ctr">
              <a:buNone/>
            </a:pPr>
            <a:r>
              <a:rPr lang="es-CO" dirty="0" smtClean="0"/>
              <a:t>Por el año 440 </a:t>
            </a:r>
            <a:r>
              <a:rPr lang="es-CO" dirty="0"/>
              <a:t>d. C. el historiador eclesiástico Sócrates escribió que “</a:t>
            </a:r>
            <a:r>
              <a:rPr lang="es-CO" dirty="0">
                <a:latin typeface="Agency FB" pitchFamily="34" charset="0"/>
              </a:rPr>
              <a:t>aunque casi todas las iglesias del mundo celebran los sagrados misterios cada semana en </a:t>
            </a:r>
            <a:r>
              <a:rPr lang="es-CO" b="1" dirty="0">
                <a:latin typeface="Agency FB" pitchFamily="34" charset="0"/>
              </a:rPr>
              <a:t>sábado</a:t>
            </a:r>
            <a:r>
              <a:rPr lang="es-CO" dirty="0">
                <a:latin typeface="Agency FB" pitchFamily="34" charset="0"/>
              </a:rPr>
              <a:t>, sin embargo los cristianos de Alejandría y Roma, por una antigua </a:t>
            </a:r>
            <a:r>
              <a:rPr lang="es-CO" b="1" u="sng" dirty="0">
                <a:latin typeface="Agency FB" pitchFamily="34" charset="0"/>
              </a:rPr>
              <a:t>tradición</a:t>
            </a:r>
            <a:r>
              <a:rPr lang="es-CO" dirty="0">
                <a:latin typeface="Agency FB" pitchFamily="34" charset="0"/>
              </a:rPr>
              <a:t>, han dejado de hacer esto</a:t>
            </a:r>
            <a:r>
              <a:rPr lang="es-CO" dirty="0"/>
              <a:t>” </a:t>
            </a:r>
            <a:r>
              <a:rPr lang="es-CO" dirty="0">
                <a:solidFill>
                  <a:srgbClr val="FF0000"/>
                </a:solidFill>
              </a:rPr>
              <a:t>(Ecclesiastical History v. 22). </a:t>
            </a:r>
            <a:endParaRPr lang="es-CO" dirty="0" smtClean="0">
              <a:solidFill>
                <a:srgbClr val="FF0000"/>
              </a:solidFill>
            </a:endParaRPr>
          </a:p>
          <a:p>
            <a:pPr marL="0" indent="0" algn="ctr">
              <a:buNone/>
            </a:pPr>
            <a:endParaRPr lang="es-CO" dirty="0" smtClean="0"/>
          </a:p>
          <a:p>
            <a:pPr marL="0" indent="0" algn="ctr">
              <a:buNone/>
            </a:pPr>
            <a:r>
              <a:rPr lang="es-CO" dirty="0" smtClean="0"/>
              <a:t>Alrededor </a:t>
            </a:r>
            <a:r>
              <a:rPr lang="es-CO" dirty="0"/>
              <a:t>de la misma fecha Sozomenos (o Sozomeno) escribió que “</a:t>
            </a:r>
            <a:r>
              <a:rPr lang="es-CO" dirty="0">
                <a:latin typeface="Agency FB" pitchFamily="34" charset="0"/>
              </a:rPr>
              <a:t>la gente de Constantinopla, y de casi todas partes, se reúne en el </a:t>
            </a:r>
            <a:r>
              <a:rPr lang="es-CO" b="1" u="sng" dirty="0">
                <a:latin typeface="Agency FB" pitchFamily="34" charset="0"/>
              </a:rPr>
              <a:t>sábado</a:t>
            </a:r>
            <a:r>
              <a:rPr lang="es-CO" dirty="0">
                <a:latin typeface="Agency FB" pitchFamily="34" charset="0"/>
              </a:rPr>
              <a:t>, tanto como en el </a:t>
            </a:r>
            <a:r>
              <a:rPr lang="es-CO" b="1" u="sng" dirty="0">
                <a:latin typeface="Agency FB" pitchFamily="34" charset="0"/>
              </a:rPr>
              <a:t>primer día de la semana</a:t>
            </a:r>
            <a:r>
              <a:rPr lang="es-CO" dirty="0">
                <a:latin typeface="Agency FB" pitchFamily="34" charset="0"/>
              </a:rPr>
              <a:t>, costumbre que nunca se observa en Roma ni en Alejandría</a:t>
            </a:r>
            <a:r>
              <a:rPr lang="es-CO" dirty="0"/>
              <a:t>”. </a:t>
            </a:r>
            <a:r>
              <a:rPr lang="es-CO" dirty="0" smtClean="0"/>
              <a:t>  </a:t>
            </a:r>
            <a:endParaRPr lang="es-CO" dirty="0"/>
          </a:p>
        </p:txBody>
      </p:sp>
    </p:spTree>
    <p:extLst>
      <p:ext uri="{BB962C8B-B14F-4D97-AF65-F5344CB8AC3E}">
        <p14:creationId xmlns:p14="http://schemas.microsoft.com/office/powerpoint/2010/main" val="32763495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77500" lnSpcReduction="20000"/>
          </a:bodyPr>
          <a:lstStyle/>
          <a:p>
            <a:pPr marL="0" indent="0" algn="ctr">
              <a:buNone/>
            </a:pPr>
            <a:r>
              <a:rPr lang="es-CO" sz="2900" b="1" u="sng" dirty="0"/>
              <a:t>Hay pues tres hechos claros: </a:t>
            </a:r>
            <a:endParaRPr lang="es-CO" sz="2900" b="1" u="sng" dirty="0" smtClean="0"/>
          </a:p>
          <a:p>
            <a:pPr marL="514350" indent="-514350">
              <a:buAutoNum type="arabicParenBoth"/>
            </a:pPr>
            <a:r>
              <a:rPr lang="es-CO" dirty="0" smtClean="0"/>
              <a:t>El </a:t>
            </a:r>
            <a:r>
              <a:rPr lang="es-CO" dirty="0"/>
              <a:t>concepto de la santidad del domingo entre los cristianos se originó, principalmente, en su esfuerzo de evitar prácticas que los identificaran con los judíos, y provocaran así persecución. </a:t>
            </a:r>
            <a:endParaRPr lang="es-CO" dirty="0" smtClean="0"/>
          </a:p>
          <a:p>
            <a:pPr marL="514350" indent="-514350">
              <a:buAutoNum type="arabicParenBoth"/>
            </a:pPr>
            <a:r>
              <a:rPr lang="es-CO" dirty="0" smtClean="0"/>
              <a:t>(</a:t>
            </a:r>
            <a:r>
              <a:rPr lang="es-CO" dirty="0"/>
              <a:t>2) La iglesia de Roma desde muy antiguo fomentó una preferencia por el domingo; y la creciente importancia que se le dio al domingo en la iglesia primitiva, a expensas del sábado, siguió muy de cerca al crecimiento gradual del poder de Roma. </a:t>
            </a:r>
            <a:endParaRPr lang="es-CO" dirty="0" smtClean="0"/>
          </a:p>
          <a:p>
            <a:pPr marL="514350" indent="-514350">
              <a:buAutoNum type="arabicParenBoth"/>
            </a:pPr>
            <a:r>
              <a:rPr lang="es-CO" dirty="0" smtClean="0"/>
              <a:t>(</a:t>
            </a:r>
            <a:r>
              <a:rPr lang="es-CO" dirty="0"/>
              <a:t>3) Finalmente, la influencia romana prevaleció para hacer que la observancia del domingo fuese motivo de una ley eclesiástica, en la misma forma en que prevaleció para establecer otras prácticas tales como la adoración de María, la veneración de los santos y de </a:t>
            </a:r>
            <a:r>
              <a:rPr lang="es-CO" dirty="0" smtClean="0"/>
              <a:t>los </a:t>
            </a:r>
            <a:r>
              <a:rPr lang="es-CO" dirty="0"/>
              <a:t>ángeles, el uso de imágenes y las oraciones por los muertos. </a:t>
            </a:r>
            <a:endParaRPr lang="es-CO" dirty="0" smtClean="0"/>
          </a:p>
          <a:p>
            <a:pPr marL="0" indent="0">
              <a:buNone/>
            </a:pPr>
            <a:r>
              <a:rPr lang="es-CO" i="1" dirty="0" smtClean="0">
                <a:solidFill>
                  <a:srgbClr val="FF0000"/>
                </a:solidFill>
              </a:rPr>
              <a:t>La </a:t>
            </a:r>
            <a:r>
              <a:rPr lang="es-CO" i="1" dirty="0">
                <a:solidFill>
                  <a:srgbClr val="FF0000"/>
                </a:solidFill>
              </a:rPr>
              <a:t>santidad del domingo descansa sobre la misma base que esas otras prácticas que no se encuentran en las Escrituras, y que fueron introducidas en la iglesia por el obispo de Roma. </a:t>
            </a:r>
          </a:p>
          <a:p>
            <a:endParaRPr lang="es-CO" dirty="0"/>
          </a:p>
        </p:txBody>
      </p:sp>
    </p:spTree>
    <p:extLst>
      <p:ext uri="{BB962C8B-B14F-4D97-AF65-F5344CB8AC3E}">
        <p14:creationId xmlns:p14="http://schemas.microsoft.com/office/powerpoint/2010/main" val="3990962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
            </a:r>
            <a:br>
              <a:rPr lang="es-CO" dirty="0"/>
            </a:br>
            <a:r>
              <a:rPr lang="es-CO" b="1" i="1" dirty="0" smtClean="0">
                <a:latin typeface="Agency FB" pitchFamily="34" charset="0"/>
              </a:rPr>
              <a:t>¿</a:t>
            </a:r>
            <a:r>
              <a:rPr lang="es-CO" b="1" i="1" dirty="0">
                <a:latin typeface="Agency FB" pitchFamily="34" charset="0"/>
              </a:rPr>
              <a:t>Cuál es la marca de Dios, o símbolo, de autoridad? </a:t>
            </a:r>
            <a:br>
              <a:rPr lang="es-CO" b="1" i="1" dirty="0">
                <a:latin typeface="Agency FB" pitchFamily="34" charset="0"/>
              </a:rPr>
            </a:br>
            <a:endParaRPr lang="es-CO" b="1" i="1" dirty="0">
              <a:latin typeface="Agency FB" pitchFamily="34" charset="0"/>
            </a:endParaRPr>
          </a:p>
        </p:txBody>
      </p:sp>
      <p:sp>
        <p:nvSpPr>
          <p:cNvPr id="3" name="2 Marcador de contenido"/>
          <p:cNvSpPr>
            <a:spLocks noGrp="1"/>
          </p:cNvSpPr>
          <p:nvPr>
            <p:ph idx="1"/>
          </p:nvPr>
        </p:nvSpPr>
        <p:spPr>
          <a:xfrm>
            <a:off x="467544" y="1888232"/>
            <a:ext cx="5915000" cy="2692896"/>
          </a:xfrm>
        </p:spPr>
        <p:txBody>
          <a:bodyPr>
            <a:normAutofit/>
          </a:bodyPr>
          <a:lstStyle/>
          <a:p>
            <a:pPr marL="0" indent="0" algn="ctr">
              <a:buNone/>
            </a:pPr>
            <a:r>
              <a:rPr lang="es-CO" dirty="0" smtClean="0"/>
              <a:t>"</a:t>
            </a:r>
            <a:r>
              <a:rPr lang="es-CO" dirty="0" smtClean="0">
                <a:latin typeface="Agency FB" pitchFamily="34" charset="0"/>
              </a:rPr>
              <a:t>Y </a:t>
            </a:r>
            <a:r>
              <a:rPr lang="es-CO" dirty="0">
                <a:latin typeface="Agency FB" pitchFamily="34" charset="0"/>
              </a:rPr>
              <a:t>les di también mis </a:t>
            </a:r>
            <a:r>
              <a:rPr lang="es-CO" u="sng" dirty="0" smtClean="0">
                <a:latin typeface="Agency FB" pitchFamily="34" charset="0"/>
              </a:rPr>
              <a:t>sábados,</a:t>
            </a:r>
            <a:r>
              <a:rPr lang="es-CO" dirty="0" smtClean="0">
                <a:latin typeface="Agency FB" pitchFamily="34" charset="0"/>
              </a:rPr>
              <a:t> para </a:t>
            </a:r>
            <a:r>
              <a:rPr lang="es-CO" dirty="0">
                <a:latin typeface="Agency FB" pitchFamily="34" charset="0"/>
              </a:rPr>
              <a:t>que fueran por </a:t>
            </a:r>
            <a:r>
              <a:rPr lang="es-CO" u="sng" dirty="0">
                <a:latin typeface="Agency FB" pitchFamily="34" charset="0"/>
              </a:rPr>
              <a:t>señal</a:t>
            </a:r>
            <a:r>
              <a:rPr lang="es-CO" dirty="0">
                <a:latin typeface="Agency FB" pitchFamily="34" charset="0"/>
              </a:rPr>
              <a:t> entre yo y ellos, para que supieran que yo soy Jehová que los </a:t>
            </a:r>
            <a:r>
              <a:rPr lang="es-CO" dirty="0" smtClean="0">
                <a:latin typeface="Agency FB" pitchFamily="34" charset="0"/>
              </a:rPr>
              <a:t>santifico" </a:t>
            </a:r>
            <a:r>
              <a:rPr lang="es-CO" dirty="0">
                <a:solidFill>
                  <a:srgbClr val="FF0000"/>
                </a:solidFill>
              </a:rPr>
              <a:t>(Ezequiel 20:12). </a:t>
            </a:r>
            <a:endParaRPr lang="es-CO" dirty="0" smtClean="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9455" y="1752600"/>
            <a:ext cx="166687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647012" y="3429000"/>
            <a:ext cx="2411760" cy="923330"/>
          </a:xfrm>
          <a:prstGeom prst="rect">
            <a:avLst/>
          </a:prstGeom>
        </p:spPr>
        <p:txBody>
          <a:bodyPr wrap="square">
            <a:spAutoFit/>
          </a:bodyPr>
          <a:lstStyle/>
          <a:p>
            <a:r>
              <a:rPr lang="es-CO" dirty="0"/>
              <a:t>El Sábado es el sello, o la marca del poder de Dios.</a:t>
            </a:r>
          </a:p>
        </p:txBody>
      </p:sp>
      <p:sp>
        <p:nvSpPr>
          <p:cNvPr id="5" name="4 Rectángulo"/>
          <p:cNvSpPr/>
          <p:nvPr/>
        </p:nvSpPr>
        <p:spPr>
          <a:xfrm>
            <a:off x="634121" y="4941168"/>
            <a:ext cx="7560839" cy="1569660"/>
          </a:xfrm>
          <a:prstGeom prst="rect">
            <a:avLst/>
          </a:prstGeom>
        </p:spPr>
        <p:txBody>
          <a:bodyPr wrap="square">
            <a:spAutoFit/>
          </a:bodyPr>
          <a:lstStyle/>
          <a:p>
            <a:pPr algn="ctr"/>
            <a:r>
              <a:rPr lang="es-CO" sz="2800" dirty="0"/>
              <a:t>"</a:t>
            </a:r>
            <a:r>
              <a:rPr lang="es-CO" sz="3200" dirty="0">
                <a:latin typeface="Agency FB" pitchFamily="34" charset="0"/>
              </a:rPr>
              <a:t>Señal es para </a:t>
            </a:r>
            <a:r>
              <a:rPr lang="es-CO" sz="3200" b="1" u="sng" dirty="0">
                <a:latin typeface="Agency FB" pitchFamily="34" charset="0"/>
              </a:rPr>
              <a:t>siempre</a:t>
            </a:r>
            <a:r>
              <a:rPr lang="es-CO" sz="3200" dirty="0">
                <a:latin typeface="Agency FB" pitchFamily="34" charset="0"/>
              </a:rPr>
              <a:t> entre mí y los hijos de Israel; Porque en seis días hizo Jehová los cielos y la tierra, y en el séptimo día cesó y reposó</a:t>
            </a:r>
            <a:r>
              <a:rPr lang="es-CO" sz="2800" dirty="0"/>
              <a:t>" </a:t>
            </a:r>
            <a:r>
              <a:rPr lang="es-CO" sz="2800" dirty="0">
                <a:solidFill>
                  <a:srgbClr val="FF0000"/>
                </a:solidFill>
              </a:rPr>
              <a:t>(Éxodo 31:17</a:t>
            </a:r>
            <a:r>
              <a:rPr lang="es-CO" sz="2800" dirty="0" smtClean="0">
                <a:solidFill>
                  <a:srgbClr val="FF0000"/>
                </a:solidFill>
              </a:rPr>
              <a:t>). </a:t>
            </a:r>
            <a:endParaRPr lang="es-CO" sz="2800" dirty="0">
              <a:solidFill>
                <a:srgbClr val="FF0000"/>
              </a:solidFill>
            </a:endParaRPr>
          </a:p>
        </p:txBody>
      </p:sp>
    </p:spTree>
    <p:extLst>
      <p:ext uri="{BB962C8B-B14F-4D97-AF65-F5344CB8AC3E}">
        <p14:creationId xmlns:p14="http://schemas.microsoft.com/office/powerpoint/2010/main" val="13745556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80">
                                          <p:stCondLst>
                                            <p:cond delay="0"/>
                                          </p:stCondLst>
                                        </p:cTn>
                                        <p:tgtEl>
                                          <p:spTgt spid="5"/>
                                        </p:tgtEl>
                                      </p:cBhvr>
                                    </p:animEffect>
                                    <p:anim calcmode="lin" valueType="num">
                                      <p:cBhvr>
                                        <p:cTn id="2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3" dur="26">
                                          <p:stCondLst>
                                            <p:cond delay="650"/>
                                          </p:stCondLst>
                                        </p:cTn>
                                        <p:tgtEl>
                                          <p:spTgt spid="5"/>
                                        </p:tgtEl>
                                      </p:cBhvr>
                                      <p:to x="100000" y="60000"/>
                                    </p:animScale>
                                    <p:animScale>
                                      <p:cBhvr>
                                        <p:cTn id="34" dur="166" decel="50000">
                                          <p:stCondLst>
                                            <p:cond delay="676"/>
                                          </p:stCondLst>
                                        </p:cTn>
                                        <p:tgtEl>
                                          <p:spTgt spid="5"/>
                                        </p:tgtEl>
                                      </p:cBhvr>
                                      <p:to x="100000" y="100000"/>
                                    </p:animScale>
                                    <p:animScale>
                                      <p:cBhvr>
                                        <p:cTn id="35" dur="26">
                                          <p:stCondLst>
                                            <p:cond delay="1312"/>
                                          </p:stCondLst>
                                        </p:cTn>
                                        <p:tgtEl>
                                          <p:spTgt spid="5"/>
                                        </p:tgtEl>
                                      </p:cBhvr>
                                      <p:to x="100000" y="80000"/>
                                    </p:animScale>
                                    <p:animScale>
                                      <p:cBhvr>
                                        <p:cTn id="36" dur="166" decel="50000">
                                          <p:stCondLst>
                                            <p:cond delay="1338"/>
                                          </p:stCondLst>
                                        </p:cTn>
                                        <p:tgtEl>
                                          <p:spTgt spid="5"/>
                                        </p:tgtEl>
                                      </p:cBhvr>
                                      <p:to x="100000" y="100000"/>
                                    </p:animScale>
                                    <p:animScale>
                                      <p:cBhvr>
                                        <p:cTn id="37" dur="26">
                                          <p:stCondLst>
                                            <p:cond delay="1642"/>
                                          </p:stCondLst>
                                        </p:cTn>
                                        <p:tgtEl>
                                          <p:spTgt spid="5"/>
                                        </p:tgtEl>
                                      </p:cBhvr>
                                      <p:to x="100000" y="90000"/>
                                    </p:animScale>
                                    <p:animScale>
                                      <p:cBhvr>
                                        <p:cTn id="38" dur="166" decel="50000">
                                          <p:stCondLst>
                                            <p:cond delay="1668"/>
                                          </p:stCondLst>
                                        </p:cTn>
                                        <p:tgtEl>
                                          <p:spTgt spid="5"/>
                                        </p:tgtEl>
                                      </p:cBhvr>
                                      <p:to x="100000" y="100000"/>
                                    </p:animScale>
                                    <p:animScale>
                                      <p:cBhvr>
                                        <p:cTn id="39" dur="26">
                                          <p:stCondLst>
                                            <p:cond delay="1808"/>
                                          </p:stCondLst>
                                        </p:cTn>
                                        <p:tgtEl>
                                          <p:spTgt spid="5"/>
                                        </p:tgtEl>
                                      </p:cBhvr>
                                      <p:to x="100000" y="95000"/>
                                    </p:animScale>
                                    <p:animScale>
                                      <p:cBhvr>
                                        <p:cTn id="4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880320"/>
          </a:xfrm>
        </p:spPr>
        <p:txBody>
          <a:bodyPr>
            <a:normAutofit fontScale="92500" lnSpcReduction="10000"/>
          </a:bodyPr>
          <a:lstStyle/>
          <a:p>
            <a:pPr marL="0" indent="0" algn="ctr">
              <a:buNone/>
            </a:pPr>
            <a:r>
              <a:rPr lang="es-CO" sz="3800" b="1" u="sng" dirty="0"/>
              <a:t>Respuesta:</a:t>
            </a:r>
            <a:r>
              <a:rPr lang="es-CO" dirty="0"/>
              <a:t>   Dios está diciendo en los textos anteriores que </a:t>
            </a:r>
            <a:r>
              <a:rPr lang="es-CO" dirty="0" smtClean="0"/>
              <a:t>Él </a:t>
            </a:r>
            <a:r>
              <a:rPr lang="es-CO" dirty="0"/>
              <a:t>dio Su Sábado como una señal gloriosa de </a:t>
            </a:r>
            <a:r>
              <a:rPr lang="es-CO" b="1" u="sng" dirty="0"/>
              <a:t>Su poder para crear </a:t>
            </a:r>
            <a:r>
              <a:rPr lang="es-CO" dirty="0"/>
              <a:t>y de </a:t>
            </a:r>
            <a:r>
              <a:rPr lang="es-CO" b="1" u="sng" dirty="0"/>
              <a:t>Su poder para santificar</a:t>
            </a:r>
            <a:r>
              <a:rPr lang="es-CO" dirty="0"/>
              <a:t> (convertir y salvarnos</a:t>
            </a:r>
            <a:r>
              <a:rPr lang="es-CO" dirty="0" smtClean="0"/>
              <a:t>).</a:t>
            </a:r>
          </a:p>
          <a:p>
            <a:pPr marL="0" indent="0" algn="ctr">
              <a:buNone/>
            </a:pPr>
            <a:r>
              <a:rPr lang="es-CO" dirty="0" smtClean="0"/>
              <a:t>En </a:t>
            </a:r>
            <a:r>
              <a:rPr lang="es-CO" dirty="0"/>
              <a:t>la Biblia, las palabras sello, señal y marca son permutables (intercambiables</a:t>
            </a:r>
            <a:r>
              <a:rPr lang="es-CO" dirty="0" smtClean="0"/>
              <a:t>).</a:t>
            </a:r>
          </a:p>
        </p:txBody>
      </p:sp>
      <p:sp>
        <p:nvSpPr>
          <p:cNvPr id="4" name="3 Rectángulo"/>
          <p:cNvSpPr/>
          <p:nvPr/>
        </p:nvSpPr>
        <p:spPr>
          <a:xfrm>
            <a:off x="3131840" y="4077071"/>
            <a:ext cx="3024336" cy="2677656"/>
          </a:xfrm>
          <a:prstGeom prst="rect">
            <a:avLst/>
          </a:prstGeom>
        </p:spPr>
        <p:txBody>
          <a:bodyPr wrap="square">
            <a:spAutoFit/>
          </a:bodyPr>
          <a:lstStyle/>
          <a:p>
            <a:pPr algn="ctr"/>
            <a:r>
              <a:rPr lang="es-CO" sz="2800" b="1" i="1" dirty="0">
                <a:solidFill>
                  <a:srgbClr val="FF0000"/>
                </a:solidFill>
              </a:rPr>
              <a:t>La señal de Dios, el Sábado, representa Su poder santo para reinar como Creador y Salvador</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77071"/>
            <a:ext cx="2808312"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190" y="3933056"/>
            <a:ext cx="2828925" cy="2390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70466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wipe(down)">
                                      <p:cBhvr>
                                        <p:cTn id="31" dur="580">
                                          <p:stCondLst>
                                            <p:cond delay="0"/>
                                          </p:stCondLst>
                                        </p:cTn>
                                        <p:tgtEl>
                                          <p:spTgt spid="2050"/>
                                        </p:tgtEl>
                                      </p:cBhvr>
                                    </p:animEffect>
                                    <p:anim calcmode="lin" valueType="num">
                                      <p:cBhvr>
                                        <p:cTn id="32"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37" dur="26">
                                          <p:stCondLst>
                                            <p:cond delay="650"/>
                                          </p:stCondLst>
                                        </p:cTn>
                                        <p:tgtEl>
                                          <p:spTgt spid="2050"/>
                                        </p:tgtEl>
                                      </p:cBhvr>
                                      <p:to x="100000" y="60000"/>
                                    </p:animScale>
                                    <p:animScale>
                                      <p:cBhvr>
                                        <p:cTn id="38" dur="166" decel="50000">
                                          <p:stCondLst>
                                            <p:cond delay="676"/>
                                          </p:stCondLst>
                                        </p:cTn>
                                        <p:tgtEl>
                                          <p:spTgt spid="2050"/>
                                        </p:tgtEl>
                                      </p:cBhvr>
                                      <p:to x="100000" y="100000"/>
                                    </p:animScale>
                                    <p:animScale>
                                      <p:cBhvr>
                                        <p:cTn id="39" dur="26">
                                          <p:stCondLst>
                                            <p:cond delay="1312"/>
                                          </p:stCondLst>
                                        </p:cTn>
                                        <p:tgtEl>
                                          <p:spTgt spid="2050"/>
                                        </p:tgtEl>
                                      </p:cBhvr>
                                      <p:to x="100000" y="80000"/>
                                    </p:animScale>
                                    <p:animScale>
                                      <p:cBhvr>
                                        <p:cTn id="40" dur="166" decel="50000">
                                          <p:stCondLst>
                                            <p:cond delay="1338"/>
                                          </p:stCondLst>
                                        </p:cTn>
                                        <p:tgtEl>
                                          <p:spTgt spid="2050"/>
                                        </p:tgtEl>
                                      </p:cBhvr>
                                      <p:to x="100000" y="100000"/>
                                    </p:animScale>
                                    <p:animScale>
                                      <p:cBhvr>
                                        <p:cTn id="41" dur="26">
                                          <p:stCondLst>
                                            <p:cond delay="1642"/>
                                          </p:stCondLst>
                                        </p:cTn>
                                        <p:tgtEl>
                                          <p:spTgt spid="2050"/>
                                        </p:tgtEl>
                                      </p:cBhvr>
                                      <p:to x="100000" y="90000"/>
                                    </p:animScale>
                                    <p:animScale>
                                      <p:cBhvr>
                                        <p:cTn id="42" dur="166" decel="50000">
                                          <p:stCondLst>
                                            <p:cond delay="1668"/>
                                          </p:stCondLst>
                                        </p:cTn>
                                        <p:tgtEl>
                                          <p:spTgt spid="2050"/>
                                        </p:tgtEl>
                                      </p:cBhvr>
                                      <p:to x="100000" y="100000"/>
                                    </p:animScale>
                                    <p:animScale>
                                      <p:cBhvr>
                                        <p:cTn id="43" dur="26">
                                          <p:stCondLst>
                                            <p:cond delay="1808"/>
                                          </p:stCondLst>
                                        </p:cTn>
                                        <p:tgtEl>
                                          <p:spTgt spid="2050"/>
                                        </p:tgtEl>
                                      </p:cBhvr>
                                      <p:to x="100000" y="95000"/>
                                    </p:animScale>
                                    <p:animScale>
                                      <p:cBhvr>
                                        <p:cTn id="44" dur="166" decel="50000">
                                          <p:stCondLst>
                                            <p:cond delay="1834"/>
                                          </p:stCondLst>
                                        </p:cTn>
                                        <p:tgtEl>
                                          <p:spTgt spid="2050"/>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2051"/>
                                        </p:tgtEl>
                                        <p:attrNameLst>
                                          <p:attrName>style.visibility</p:attrName>
                                        </p:attrNameLst>
                                      </p:cBhvr>
                                      <p:to>
                                        <p:strVal val="visible"/>
                                      </p:to>
                                    </p:set>
                                    <p:animEffect transition="in" filter="wipe(down)">
                                      <p:cBhvr>
                                        <p:cTn id="47" dur="580">
                                          <p:stCondLst>
                                            <p:cond delay="0"/>
                                          </p:stCondLst>
                                        </p:cTn>
                                        <p:tgtEl>
                                          <p:spTgt spid="2051"/>
                                        </p:tgtEl>
                                      </p:cBhvr>
                                    </p:animEffect>
                                    <p:anim calcmode="lin" valueType="num">
                                      <p:cBhvr>
                                        <p:cTn id="4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53" dur="26">
                                          <p:stCondLst>
                                            <p:cond delay="650"/>
                                          </p:stCondLst>
                                        </p:cTn>
                                        <p:tgtEl>
                                          <p:spTgt spid="2051"/>
                                        </p:tgtEl>
                                      </p:cBhvr>
                                      <p:to x="100000" y="60000"/>
                                    </p:animScale>
                                    <p:animScale>
                                      <p:cBhvr>
                                        <p:cTn id="54" dur="166" decel="50000">
                                          <p:stCondLst>
                                            <p:cond delay="676"/>
                                          </p:stCondLst>
                                        </p:cTn>
                                        <p:tgtEl>
                                          <p:spTgt spid="2051"/>
                                        </p:tgtEl>
                                      </p:cBhvr>
                                      <p:to x="100000" y="100000"/>
                                    </p:animScale>
                                    <p:animScale>
                                      <p:cBhvr>
                                        <p:cTn id="55" dur="26">
                                          <p:stCondLst>
                                            <p:cond delay="1312"/>
                                          </p:stCondLst>
                                        </p:cTn>
                                        <p:tgtEl>
                                          <p:spTgt spid="2051"/>
                                        </p:tgtEl>
                                      </p:cBhvr>
                                      <p:to x="100000" y="80000"/>
                                    </p:animScale>
                                    <p:animScale>
                                      <p:cBhvr>
                                        <p:cTn id="56" dur="166" decel="50000">
                                          <p:stCondLst>
                                            <p:cond delay="1338"/>
                                          </p:stCondLst>
                                        </p:cTn>
                                        <p:tgtEl>
                                          <p:spTgt spid="2051"/>
                                        </p:tgtEl>
                                      </p:cBhvr>
                                      <p:to x="100000" y="100000"/>
                                    </p:animScale>
                                    <p:animScale>
                                      <p:cBhvr>
                                        <p:cTn id="57" dur="26">
                                          <p:stCondLst>
                                            <p:cond delay="1642"/>
                                          </p:stCondLst>
                                        </p:cTn>
                                        <p:tgtEl>
                                          <p:spTgt spid="2051"/>
                                        </p:tgtEl>
                                      </p:cBhvr>
                                      <p:to x="100000" y="90000"/>
                                    </p:animScale>
                                    <p:animScale>
                                      <p:cBhvr>
                                        <p:cTn id="58" dur="166" decel="50000">
                                          <p:stCondLst>
                                            <p:cond delay="1668"/>
                                          </p:stCondLst>
                                        </p:cTn>
                                        <p:tgtEl>
                                          <p:spTgt spid="2051"/>
                                        </p:tgtEl>
                                      </p:cBhvr>
                                      <p:to x="100000" y="100000"/>
                                    </p:animScale>
                                    <p:animScale>
                                      <p:cBhvr>
                                        <p:cTn id="59" dur="26">
                                          <p:stCondLst>
                                            <p:cond delay="1808"/>
                                          </p:stCondLst>
                                        </p:cTn>
                                        <p:tgtEl>
                                          <p:spTgt spid="2051"/>
                                        </p:tgtEl>
                                      </p:cBhvr>
                                      <p:to x="100000" y="95000"/>
                                    </p:animScale>
                                    <p:animScale>
                                      <p:cBhvr>
                                        <p:cTn id="60" dur="166" decel="50000">
                                          <p:stCondLst>
                                            <p:cond delay="1834"/>
                                          </p:stCondLst>
                                        </p:cTn>
                                        <p:tgtEl>
                                          <p:spTgt spid="20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accent4">
              <a:lumMod val="20000"/>
              <a:lumOff val="80000"/>
            </a:schemeClr>
          </a:solidFill>
        </p:spPr>
        <p:txBody>
          <a:bodyPr>
            <a:normAutofit fontScale="77500" lnSpcReduction="20000"/>
          </a:bodyPr>
          <a:lstStyle/>
          <a:p>
            <a:pPr marL="0" indent="0" algn="ctr">
              <a:buNone/>
            </a:pPr>
            <a:r>
              <a:rPr lang="es-CO" dirty="0" smtClean="0">
                <a:solidFill>
                  <a:srgbClr val="FF0000"/>
                </a:solidFill>
              </a:rPr>
              <a:t>Apocalipsis </a:t>
            </a:r>
            <a:r>
              <a:rPr lang="es-CO" dirty="0">
                <a:solidFill>
                  <a:srgbClr val="FF0000"/>
                </a:solidFill>
              </a:rPr>
              <a:t>7:1-3 </a:t>
            </a:r>
            <a:r>
              <a:rPr lang="es-CO" dirty="0"/>
              <a:t>dice que Su sello estará escrito en la </a:t>
            </a:r>
            <a:r>
              <a:rPr lang="es-CO" dirty="0" smtClean="0"/>
              <a:t>frente, o sea en la </a:t>
            </a:r>
            <a:r>
              <a:rPr lang="es-CO" dirty="0"/>
              <a:t>(mente</a:t>
            </a:r>
            <a:r>
              <a:rPr lang="es-CO" dirty="0" smtClean="0"/>
              <a:t>— </a:t>
            </a:r>
            <a:r>
              <a:rPr lang="es-CO" dirty="0" smtClean="0">
                <a:solidFill>
                  <a:srgbClr val="FF0000"/>
                </a:solidFill>
              </a:rPr>
              <a:t>Hebreos </a:t>
            </a:r>
            <a:r>
              <a:rPr lang="es-CO" dirty="0">
                <a:solidFill>
                  <a:srgbClr val="FF0000"/>
                </a:solidFill>
              </a:rPr>
              <a:t>10:16) </a:t>
            </a:r>
            <a:r>
              <a:rPr lang="es-CO" dirty="0"/>
              <a:t>de Su pueblo. Significará que son propiedad de Él y que tienen Su carácter. </a:t>
            </a:r>
            <a:endParaRPr lang="es-CO" dirty="0" smtClean="0"/>
          </a:p>
          <a:p>
            <a:pPr marL="0" indent="0" algn="ctr">
              <a:buNone/>
            </a:pPr>
            <a:endParaRPr lang="es-CO" dirty="0" smtClean="0">
              <a:solidFill>
                <a:srgbClr val="FF0000"/>
              </a:solidFill>
            </a:endParaRPr>
          </a:p>
          <a:p>
            <a:pPr marL="0" indent="0" algn="ctr">
              <a:buNone/>
            </a:pPr>
            <a:r>
              <a:rPr lang="es-CO" dirty="0" smtClean="0">
                <a:solidFill>
                  <a:srgbClr val="FF0000"/>
                </a:solidFill>
              </a:rPr>
              <a:t>Hebreos </a:t>
            </a:r>
            <a:r>
              <a:rPr lang="es-CO" dirty="0">
                <a:solidFill>
                  <a:srgbClr val="FF0000"/>
                </a:solidFill>
              </a:rPr>
              <a:t>4:4-10 </a:t>
            </a:r>
            <a:r>
              <a:rPr lang="es-CO" dirty="0"/>
              <a:t>confirma esto diciendo que cuando entremos en Su reposo (recibamos la salvación), debemos guardar la santidad de Su séptimo día, Su Sábado, como un símbolo o marca de salvación. El verdadero reposo del Sábado significa que una persona ha sometido su vida a Jesucristo y está dispuesta a seguir hacia donde Jesús lo guíe.</a:t>
            </a:r>
          </a:p>
          <a:p>
            <a:endParaRPr lang="es-CO" dirty="0"/>
          </a:p>
          <a:p>
            <a:pPr marL="0" indent="0" algn="ctr">
              <a:buNone/>
            </a:pPr>
            <a:r>
              <a:rPr lang="es-CO" b="1" dirty="0" smtClean="0">
                <a:solidFill>
                  <a:srgbClr val="0070C0"/>
                </a:solidFill>
              </a:rPr>
              <a:t>Ya </a:t>
            </a:r>
            <a:r>
              <a:rPr lang="es-CO" b="1" dirty="0">
                <a:solidFill>
                  <a:srgbClr val="0070C0"/>
                </a:solidFill>
              </a:rPr>
              <a:t>que el símbolo o marca de la autoridad y poder de Dios es Su santo Sábado, pareciera que el símbolo o marca del opositor de Dios—la bestia—también quiera involucrar un día santo.</a:t>
            </a:r>
            <a:r>
              <a:rPr lang="es-CO" dirty="0"/>
              <a:t> Veamos si eso sucede.</a:t>
            </a:r>
          </a:p>
          <a:p>
            <a:endParaRPr lang="es-CO" dirty="0"/>
          </a:p>
          <a:p>
            <a:pPr marL="0" indent="0" algn="ctr">
              <a:buNone/>
            </a:pPr>
            <a:r>
              <a:rPr lang="es-CO" dirty="0" smtClean="0"/>
              <a:t>Verifíquelo usted mismo: (Compare </a:t>
            </a:r>
            <a:r>
              <a:rPr lang="es-CO" dirty="0">
                <a:solidFill>
                  <a:srgbClr val="FF0000"/>
                </a:solidFill>
              </a:rPr>
              <a:t>Génesis 17:11 con Romanos 4:11 </a:t>
            </a:r>
            <a:r>
              <a:rPr lang="es-CO" sz="3600" dirty="0" smtClean="0"/>
              <a:t>y</a:t>
            </a:r>
            <a:r>
              <a:rPr lang="es-CO" dirty="0" smtClean="0">
                <a:solidFill>
                  <a:srgbClr val="FF0000"/>
                </a:solidFill>
              </a:rPr>
              <a:t> </a:t>
            </a:r>
            <a:r>
              <a:rPr lang="es-CO" dirty="0">
                <a:solidFill>
                  <a:srgbClr val="FF0000"/>
                </a:solidFill>
              </a:rPr>
              <a:t>Apocalipsis 7:3 con Ezequiel 9:4</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327101181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80">
                                          <p:stCondLst>
                                            <p:cond delay="0"/>
                                          </p:stCondLst>
                                        </p:cTn>
                                        <p:tgtEl>
                                          <p:spTgt spid="3">
                                            <p:txEl>
                                              <p:pRg st="6" end="6"/>
                                            </p:txEl>
                                          </p:spTgt>
                                        </p:tgtEl>
                                      </p:cBhvr>
                                    </p:animEffect>
                                    <p:anim calcmode="lin" valueType="num">
                                      <p:cBhvr>
                                        <p:cTn id="3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6" end="6"/>
                                            </p:txEl>
                                          </p:spTgt>
                                        </p:tgtEl>
                                      </p:cBhvr>
                                      <p:to x="100000" y="60000"/>
                                    </p:animScale>
                                    <p:animScale>
                                      <p:cBhvr>
                                        <p:cTn id="38" dur="166" decel="50000">
                                          <p:stCondLst>
                                            <p:cond delay="676"/>
                                          </p:stCondLst>
                                        </p:cTn>
                                        <p:tgtEl>
                                          <p:spTgt spid="3">
                                            <p:txEl>
                                              <p:pRg st="6" end="6"/>
                                            </p:txEl>
                                          </p:spTgt>
                                        </p:tgtEl>
                                      </p:cBhvr>
                                      <p:to x="100000" y="100000"/>
                                    </p:animScale>
                                    <p:animScale>
                                      <p:cBhvr>
                                        <p:cTn id="39" dur="26">
                                          <p:stCondLst>
                                            <p:cond delay="1312"/>
                                          </p:stCondLst>
                                        </p:cTn>
                                        <p:tgtEl>
                                          <p:spTgt spid="3">
                                            <p:txEl>
                                              <p:pRg st="6" end="6"/>
                                            </p:txEl>
                                          </p:spTgt>
                                        </p:tgtEl>
                                      </p:cBhvr>
                                      <p:to x="100000" y="80000"/>
                                    </p:animScale>
                                    <p:animScale>
                                      <p:cBhvr>
                                        <p:cTn id="40" dur="166" decel="50000">
                                          <p:stCondLst>
                                            <p:cond delay="1338"/>
                                          </p:stCondLst>
                                        </p:cTn>
                                        <p:tgtEl>
                                          <p:spTgt spid="3">
                                            <p:txEl>
                                              <p:pRg st="6" end="6"/>
                                            </p:txEl>
                                          </p:spTgt>
                                        </p:tgtEl>
                                      </p:cBhvr>
                                      <p:to x="100000" y="100000"/>
                                    </p:animScale>
                                    <p:animScale>
                                      <p:cBhvr>
                                        <p:cTn id="41" dur="26">
                                          <p:stCondLst>
                                            <p:cond delay="1642"/>
                                          </p:stCondLst>
                                        </p:cTn>
                                        <p:tgtEl>
                                          <p:spTgt spid="3">
                                            <p:txEl>
                                              <p:pRg st="6" end="6"/>
                                            </p:txEl>
                                          </p:spTgt>
                                        </p:tgtEl>
                                      </p:cBhvr>
                                      <p:to x="100000" y="90000"/>
                                    </p:animScale>
                                    <p:animScale>
                                      <p:cBhvr>
                                        <p:cTn id="42" dur="166" decel="50000">
                                          <p:stCondLst>
                                            <p:cond delay="1668"/>
                                          </p:stCondLst>
                                        </p:cTn>
                                        <p:tgtEl>
                                          <p:spTgt spid="3">
                                            <p:txEl>
                                              <p:pRg st="6" end="6"/>
                                            </p:txEl>
                                          </p:spTgt>
                                        </p:tgtEl>
                                      </p:cBhvr>
                                      <p:to x="100000" y="100000"/>
                                    </p:animScale>
                                    <p:animScale>
                                      <p:cBhvr>
                                        <p:cTn id="43" dur="26">
                                          <p:stCondLst>
                                            <p:cond delay="1808"/>
                                          </p:stCondLst>
                                        </p:cTn>
                                        <p:tgtEl>
                                          <p:spTgt spid="3">
                                            <p:txEl>
                                              <p:pRg st="6" end="6"/>
                                            </p:txEl>
                                          </p:spTgt>
                                        </p:tgtEl>
                                      </p:cBhvr>
                                      <p:to x="100000" y="95000"/>
                                    </p:animScale>
                                    <p:animScale>
                                      <p:cBhvr>
                                        <p:cTn id="44"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
            </a:r>
            <a:br>
              <a:rPr lang="es-CO" dirty="0"/>
            </a:br>
            <a:r>
              <a:rPr lang="es-CO" b="1" i="1" dirty="0" smtClean="0">
                <a:latin typeface="Agency FB" pitchFamily="34" charset="0"/>
              </a:rPr>
              <a:t>¿</a:t>
            </a:r>
            <a:r>
              <a:rPr lang="es-CO" b="1" i="1" dirty="0">
                <a:latin typeface="Agency FB" pitchFamily="34" charset="0"/>
              </a:rPr>
              <a:t>Qué dice el papado que es su símbolo o marca de autoridad? </a:t>
            </a:r>
            <a:br>
              <a:rPr lang="es-CO" b="1" i="1" dirty="0">
                <a:latin typeface="Agency FB" pitchFamily="34" charset="0"/>
              </a:rPr>
            </a:br>
            <a:endParaRPr lang="es-CO" b="1" i="1" dirty="0">
              <a:latin typeface="Agency FB" pitchFamily="34" charset="0"/>
            </a:endParaRPr>
          </a:p>
        </p:txBody>
      </p:sp>
      <p:sp>
        <p:nvSpPr>
          <p:cNvPr id="3" name="2 Marcador de contenido"/>
          <p:cNvSpPr>
            <a:spLocks noGrp="1"/>
          </p:cNvSpPr>
          <p:nvPr>
            <p:ph idx="1"/>
          </p:nvPr>
        </p:nvSpPr>
        <p:spPr>
          <a:xfrm>
            <a:off x="457200" y="1600200"/>
            <a:ext cx="5842992" cy="2692896"/>
          </a:xfrm>
        </p:spPr>
        <p:txBody>
          <a:bodyPr>
            <a:normAutofit/>
          </a:bodyPr>
          <a:lstStyle/>
          <a:p>
            <a:pPr marL="0" indent="0" algn="ctr">
              <a:buNone/>
            </a:pPr>
            <a:r>
              <a:rPr lang="es-CO" sz="2800" b="1" dirty="0" smtClean="0">
                <a:solidFill>
                  <a:srgbClr val="FF0000"/>
                </a:solidFill>
              </a:rPr>
              <a:t>Note </a:t>
            </a:r>
            <a:r>
              <a:rPr lang="es-CO" sz="2800" b="1" dirty="0">
                <a:solidFill>
                  <a:srgbClr val="FF0000"/>
                </a:solidFill>
              </a:rPr>
              <a:t>la siguiente sección de un catecismo Católico:</a:t>
            </a:r>
          </a:p>
          <a:p>
            <a:pPr marL="0" indent="0">
              <a:buNone/>
            </a:pPr>
            <a:r>
              <a:rPr lang="es-CO" b="1" u="sng" dirty="0" smtClean="0"/>
              <a:t>Pregunta</a:t>
            </a:r>
            <a:r>
              <a:rPr lang="es-CO" b="1" u="sng" dirty="0"/>
              <a:t>:</a:t>
            </a:r>
            <a:r>
              <a:rPr lang="es-CO" dirty="0"/>
              <a:t> </a:t>
            </a:r>
            <a:r>
              <a:rPr lang="es-CO" sz="2800" dirty="0"/>
              <a:t>¿Tiene alguna otra forma de probar que la Iglesia tiene poder de instituir días festivos</a:t>
            </a:r>
            <a:r>
              <a:rPr lang="es-CO" sz="2800" dirty="0" smtClean="0"/>
              <a:t>?"</a:t>
            </a:r>
            <a:endParaRPr lang="es-CO" dirty="0"/>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3746" y="1628800"/>
            <a:ext cx="2397889"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685600" y="3999787"/>
            <a:ext cx="2397889" cy="2677656"/>
          </a:xfrm>
          <a:prstGeom prst="rect">
            <a:avLst/>
          </a:prstGeom>
        </p:spPr>
        <p:txBody>
          <a:bodyPr wrap="square">
            <a:spAutoFit/>
          </a:bodyPr>
          <a:lstStyle/>
          <a:p>
            <a:pPr algn="ctr"/>
            <a:r>
              <a:rPr lang="es-CO" sz="2800" i="1" dirty="0">
                <a:solidFill>
                  <a:srgbClr val="FF0000"/>
                </a:solidFill>
              </a:rPr>
              <a:t>El domingo como día santo es la marca de la bestia, o </a:t>
            </a:r>
            <a:r>
              <a:rPr lang="es-CO" sz="2800" i="1" dirty="0" smtClean="0">
                <a:solidFill>
                  <a:srgbClr val="FF0000"/>
                </a:solidFill>
              </a:rPr>
              <a:t>símbolo </a:t>
            </a:r>
            <a:r>
              <a:rPr lang="es-CO" sz="2800" i="1" dirty="0">
                <a:solidFill>
                  <a:srgbClr val="FF0000"/>
                </a:solidFill>
              </a:rPr>
              <a:t>de autoridad.</a:t>
            </a:r>
          </a:p>
        </p:txBody>
      </p:sp>
      <p:sp>
        <p:nvSpPr>
          <p:cNvPr id="5" name="4 Rectángulo"/>
          <p:cNvSpPr/>
          <p:nvPr/>
        </p:nvSpPr>
        <p:spPr>
          <a:xfrm>
            <a:off x="251520" y="4165177"/>
            <a:ext cx="6167517" cy="2369880"/>
          </a:xfrm>
          <a:prstGeom prst="rect">
            <a:avLst/>
          </a:prstGeom>
        </p:spPr>
        <p:txBody>
          <a:bodyPr wrap="square">
            <a:spAutoFit/>
          </a:bodyPr>
          <a:lstStyle/>
          <a:p>
            <a:pPr algn="ctr"/>
            <a:r>
              <a:rPr lang="es-CO" sz="2800" b="1" u="sng" dirty="0" smtClean="0"/>
              <a:t>Respuesta</a:t>
            </a:r>
            <a:r>
              <a:rPr lang="es-CO" sz="2400" dirty="0"/>
              <a:t>: </a:t>
            </a:r>
            <a:r>
              <a:rPr lang="es-CO" sz="2400" dirty="0" smtClean="0"/>
              <a:t>«</a:t>
            </a:r>
            <a:r>
              <a:rPr lang="es-CO" sz="2400" b="1" dirty="0" smtClean="0">
                <a:latin typeface="Agency FB" pitchFamily="34" charset="0"/>
              </a:rPr>
              <a:t>Si </a:t>
            </a:r>
            <a:r>
              <a:rPr lang="es-CO" sz="2400" b="1" dirty="0">
                <a:latin typeface="Agency FB" pitchFamily="34" charset="0"/>
              </a:rPr>
              <a:t>no tuviera tal poder, no podría haber cambiado aquello en el cual todos los religiosos modernos están de acuerdo con ella—no podría haber sustituido la observancia del Sábado, el séptimo de la semana por el día Domingo, el primer día de la semana, un cambio para el cual no hay autoridad bíblica</a:t>
            </a:r>
            <a:r>
              <a:rPr lang="es-CO" sz="2400" b="1" dirty="0" smtClean="0">
                <a:latin typeface="Agency FB" pitchFamily="34" charset="0"/>
              </a:rPr>
              <a:t>."</a:t>
            </a:r>
            <a:endParaRPr lang="es-CO" sz="2400" b="1" dirty="0">
              <a:latin typeface="Agency FB" pitchFamily="34" charset="0"/>
            </a:endParaRPr>
          </a:p>
        </p:txBody>
      </p:sp>
    </p:spTree>
    <p:extLst>
      <p:ext uri="{BB962C8B-B14F-4D97-AF65-F5344CB8AC3E}">
        <p14:creationId xmlns:p14="http://schemas.microsoft.com/office/powerpoint/2010/main" val="37233554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074"/>
                                        </p:tgtEl>
                                        <p:attrNameLst>
                                          <p:attrName>style.visibility</p:attrName>
                                        </p:attrNameLst>
                                      </p:cBhvr>
                                      <p:to>
                                        <p:strVal val="visible"/>
                                      </p:to>
                                    </p:set>
                                    <p:anim calcmode="lin" valueType="num">
                                      <p:cBhvr>
                                        <p:cTn id="29" dur="1000" fill="hold"/>
                                        <p:tgtEl>
                                          <p:spTgt spid="3074"/>
                                        </p:tgtEl>
                                        <p:attrNameLst>
                                          <p:attrName>ppt_w</p:attrName>
                                        </p:attrNameLst>
                                      </p:cBhvr>
                                      <p:tavLst>
                                        <p:tav tm="0">
                                          <p:val>
                                            <p:fltVal val="0"/>
                                          </p:val>
                                        </p:tav>
                                        <p:tav tm="100000">
                                          <p:val>
                                            <p:strVal val="#ppt_w"/>
                                          </p:val>
                                        </p:tav>
                                      </p:tavLst>
                                    </p:anim>
                                    <p:anim calcmode="lin" valueType="num">
                                      <p:cBhvr>
                                        <p:cTn id="30" dur="1000" fill="hold"/>
                                        <p:tgtEl>
                                          <p:spTgt spid="3074"/>
                                        </p:tgtEl>
                                        <p:attrNameLst>
                                          <p:attrName>ppt_h</p:attrName>
                                        </p:attrNameLst>
                                      </p:cBhvr>
                                      <p:tavLst>
                                        <p:tav tm="0">
                                          <p:val>
                                            <p:fltVal val="0"/>
                                          </p:val>
                                        </p:tav>
                                        <p:tav tm="100000">
                                          <p:val>
                                            <p:strVal val="#ppt_h"/>
                                          </p:val>
                                        </p:tav>
                                      </p:tavLst>
                                    </p:anim>
                                    <p:anim calcmode="lin" valueType="num">
                                      <p:cBhvr>
                                        <p:cTn id="31" dur="1000" fill="hold"/>
                                        <p:tgtEl>
                                          <p:spTgt spid="3074"/>
                                        </p:tgtEl>
                                        <p:attrNameLst>
                                          <p:attrName>style.rotation</p:attrName>
                                        </p:attrNameLst>
                                      </p:cBhvr>
                                      <p:tavLst>
                                        <p:tav tm="0">
                                          <p:val>
                                            <p:fltVal val="90"/>
                                          </p:val>
                                        </p:tav>
                                        <p:tav tm="100000">
                                          <p:val>
                                            <p:fltVal val="0"/>
                                          </p:val>
                                        </p:tav>
                                      </p:tavLst>
                                    </p:anim>
                                    <p:animEffect transition="in" filter="fade">
                                      <p:cBhvr>
                                        <p:cTn id="32" dur="1000"/>
                                        <p:tgtEl>
                                          <p:spTgt spid="3074"/>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285448180"/>
              </p:ext>
            </p:extLst>
          </p:nvPr>
        </p:nvGraphicFramePr>
        <p:xfrm>
          <a:off x="3131840" y="476672"/>
          <a:ext cx="3168352"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4208" y="404664"/>
            <a:ext cx="2524125"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528" y="404664"/>
            <a:ext cx="2673474"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5 Diagrama"/>
          <p:cNvGraphicFramePr/>
          <p:nvPr>
            <p:extLst>
              <p:ext uri="{D42A27DB-BD31-4B8C-83A1-F6EECF244321}">
                <p14:modId xmlns:p14="http://schemas.microsoft.com/office/powerpoint/2010/main" val="521811632"/>
              </p:ext>
            </p:extLst>
          </p:nvPr>
        </p:nvGraphicFramePr>
        <p:xfrm>
          <a:off x="984614" y="4941167"/>
          <a:ext cx="6721656" cy="138499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9976024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123188913"/>
              </p:ext>
            </p:extLst>
          </p:nvPr>
        </p:nvGraphicFramePr>
        <p:xfrm>
          <a:off x="467544" y="332656"/>
          <a:ext cx="8229600" cy="201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3823551716"/>
              </p:ext>
            </p:extLst>
          </p:nvPr>
        </p:nvGraphicFramePr>
        <p:xfrm>
          <a:off x="323528" y="3140968"/>
          <a:ext cx="5832648" cy="35394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6176" y="3140968"/>
            <a:ext cx="2682999" cy="321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10573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2787</Words>
  <Application>Microsoft Office PowerPoint</Application>
  <PresentationFormat>Presentación en pantalla (4:3)</PresentationFormat>
  <Paragraphs>98</Paragraphs>
  <Slides>22</Slides>
  <Notes>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Presentación de PowerPoint</vt:lpstr>
      <vt:lpstr>Presentación de PowerPoint</vt:lpstr>
      <vt:lpstr>Presentación de PowerPoint</vt:lpstr>
      <vt:lpstr> Note la siguiente numeración cuando se suma el total del valor numérico Romano de las letras del nombre.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¿Cuál es la marca de Dios, o símbolo, de autoridad?  </vt:lpstr>
      <vt:lpstr>Presentación de PowerPoint</vt:lpstr>
      <vt:lpstr>Presentación de PowerPoint</vt:lpstr>
      <vt:lpstr> ¿Qué dice el papado que es su símbolo o marca de autoridad?  </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2014-07-05T12:10:49Z</dcterms:created>
  <dcterms:modified xsi:type="dcterms:W3CDTF">2014-07-05T12:11:23Z</dcterms:modified>
</cp:coreProperties>
</file>