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81" r:id="rId2"/>
    <p:sldId id="352" r:id="rId3"/>
    <p:sldId id="353" r:id="rId4"/>
    <p:sldId id="354" r:id="rId5"/>
    <p:sldId id="355" r:id="rId6"/>
    <p:sldId id="261" r:id="rId7"/>
    <p:sldId id="350" r:id="rId8"/>
    <p:sldId id="349" r:id="rId9"/>
    <p:sldId id="348" r:id="rId10"/>
    <p:sldId id="262" r:id="rId11"/>
    <p:sldId id="356" r:id="rId12"/>
    <p:sldId id="357" r:id="rId13"/>
    <p:sldId id="263" r:id="rId14"/>
    <p:sldId id="358" r:id="rId15"/>
    <p:sldId id="264" r:id="rId16"/>
    <p:sldId id="370" r:id="rId17"/>
    <p:sldId id="374" r:id="rId18"/>
    <p:sldId id="265" r:id="rId19"/>
    <p:sldId id="359" r:id="rId20"/>
    <p:sldId id="266" r:id="rId21"/>
    <p:sldId id="267" r:id="rId22"/>
    <p:sldId id="360" r:id="rId23"/>
    <p:sldId id="371" r:id="rId24"/>
    <p:sldId id="361" r:id="rId25"/>
    <p:sldId id="362" r:id="rId26"/>
    <p:sldId id="363" r:id="rId27"/>
    <p:sldId id="364" r:id="rId28"/>
    <p:sldId id="373" r:id="rId29"/>
    <p:sldId id="365" r:id="rId30"/>
    <p:sldId id="366" r:id="rId31"/>
    <p:sldId id="372" r:id="rId3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138D0A-0CCE-4CDE-B86C-CD8E9568158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1C70D24B-A115-4ED5-AFCE-8C4E6F150B81}">
      <dgm:prSet/>
      <dgm:spPr>
        <a:solidFill>
          <a:srgbClr val="002060"/>
        </a:solidFill>
      </dgm:spPr>
      <dgm:t>
        <a:bodyPr/>
        <a:lstStyle/>
        <a:p>
          <a:pPr algn="ctr" rtl="0"/>
          <a:r>
            <a:rPr lang="es-CO" b="1" dirty="0" smtClean="0">
              <a:latin typeface="BatangChe" pitchFamily="49" charset="-127"/>
              <a:ea typeface="BatangChe" pitchFamily="49" charset="-127"/>
            </a:rPr>
            <a:t>ONCE CARACTERÍSTICAS QUE IDENTIFICAN AL PAPADO COMO LA BESTIA DE APOC.13. </a:t>
          </a:r>
          <a:r>
            <a:rPr lang="es-CO" b="1" u="sng" dirty="0" smtClean="0">
              <a:solidFill>
                <a:srgbClr val="FFC000"/>
              </a:solidFill>
              <a:latin typeface="BatangChe" pitchFamily="49" charset="-127"/>
              <a:ea typeface="BatangChe" pitchFamily="49" charset="-127"/>
            </a:rPr>
            <a:t>N°4.</a:t>
          </a:r>
          <a:endParaRPr lang="es-CO" b="1" u="sng" dirty="0">
            <a:solidFill>
              <a:srgbClr val="FFC000"/>
            </a:solidFill>
            <a:latin typeface="BatangChe" pitchFamily="49" charset="-127"/>
            <a:ea typeface="BatangChe" pitchFamily="49" charset="-127"/>
          </a:endParaRPr>
        </a:p>
      </dgm:t>
    </dgm:pt>
    <dgm:pt modelId="{61113AE4-F370-4CBB-A9EF-E77B7AF42EF5}" type="parTrans" cxnId="{44D4A7EF-5102-49E9-960B-E58123CA4E72}">
      <dgm:prSet/>
      <dgm:spPr/>
      <dgm:t>
        <a:bodyPr/>
        <a:lstStyle/>
        <a:p>
          <a:endParaRPr lang="es-CO"/>
        </a:p>
      </dgm:t>
    </dgm:pt>
    <dgm:pt modelId="{3C2BC2D2-9915-4C48-92F9-5220C04E9574}" type="sibTrans" cxnId="{44D4A7EF-5102-49E9-960B-E58123CA4E72}">
      <dgm:prSet/>
      <dgm:spPr/>
      <dgm:t>
        <a:bodyPr/>
        <a:lstStyle/>
        <a:p>
          <a:endParaRPr lang="es-CO"/>
        </a:p>
      </dgm:t>
    </dgm:pt>
    <dgm:pt modelId="{67EE6A5B-BD9C-4B40-A06D-229978A96A3E}" type="pres">
      <dgm:prSet presAssocID="{A2138D0A-0CCE-4CDE-B86C-CD8E9568158F}" presName="linear" presStyleCnt="0">
        <dgm:presLayoutVars>
          <dgm:animLvl val="lvl"/>
          <dgm:resizeHandles val="exact"/>
        </dgm:presLayoutVars>
      </dgm:prSet>
      <dgm:spPr/>
      <dgm:t>
        <a:bodyPr/>
        <a:lstStyle/>
        <a:p>
          <a:endParaRPr lang="es-CO"/>
        </a:p>
      </dgm:t>
    </dgm:pt>
    <dgm:pt modelId="{886369C7-9CAF-4459-A7F2-B89368CE9F0E}" type="pres">
      <dgm:prSet presAssocID="{1C70D24B-A115-4ED5-AFCE-8C4E6F150B81}" presName="parentText" presStyleLbl="node1" presStyleIdx="0" presStyleCnt="1" custScaleY="33293" custLinFactNeighborX="-2808" custLinFactNeighborY="-43456">
        <dgm:presLayoutVars>
          <dgm:chMax val="0"/>
          <dgm:bulletEnabled val="1"/>
        </dgm:presLayoutVars>
      </dgm:prSet>
      <dgm:spPr/>
      <dgm:t>
        <a:bodyPr/>
        <a:lstStyle/>
        <a:p>
          <a:endParaRPr lang="es-CO"/>
        </a:p>
      </dgm:t>
    </dgm:pt>
  </dgm:ptLst>
  <dgm:cxnLst>
    <dgm:cxn modelId="{DA4FDCE5-F8D5-4A05-93A5-A197BD469F87}" type="presOf" srcId="{1C70D24B-A115-4ED5-AFCE-8C4E6F150B81}" destId="{886369C7-9CAF-4459-A7F2-B89368CE9F0E}" srcOrd="0" destOrd="0" presId="urn:microsoft.com/office/officeart/2005/8/layout/vList2"/>
    <dgm:cxn modelId="{D5A0132F-6BD1-4C7D-AF0F-9A243FBDCE3C}" type="presOf" srcId="{A2138D0A-0CCE-4CDE-B86C-CD8E9568158F}" destId="{67EE6A5B-BD9C-4B40-A06D-229978A96A3E}" srcOrd="0" destOrd="0" presId="urn:microsoft.com/office/officeart/2005/8/layout/vList2"/>
    <dgm:cxn modelId="{44D4A7EF-5102-49E9-960B-E58123CA4E72}" srcId="{A2138D0A-0CCE-4CDE-B86C-CD8E9568158F}" destId="{1C70D24B-A115-4ED5-AFCE-8C4E6F150B81}" srcOrd="0" destOrd="0" parTransId="{61113AE4-F370-4CBB-A9EF-E77B7AF42EF5}" sibTransId="{3C2BC2D2-9915-4C48-92F9-5220C04E9574}"/>
    <dgm:cxn modelId="{982B4502-68DB-460A-BEAA-B716293B3F57}" type="presParOf" srcId="{67EE6A5B-BD9C-4B40-A06D-229978A96A3E}" destId="{886369C7-9CAF-4459-A7F2-B89368CE9F0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69DFB0-2835-4C6F-9BB3-35FB0846E9C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39B536A8-37E6-4216-B3FF-89F3F1EF363E}">
      <dgm:prSet/>
      <dgm:spPr>
        <a:solidFill>
          <a:schemeClr val="accent6">
            <a:lumMod val="60000"/>
            <a:lumOff val="40000"/>
          </a:schemeClr>
        </a:solidFill>
      </dgm:spPr>
      <dgm:t>
        <a:bodyPr/>
        <a:lstStyle/>
        <a:p>
          <a:pPr algn="ctr" rtl="0"/>
          <a:r>
            <a:rPr lang="es-CO" b="1" dirty="0" smtClean="0">
              <a:solidFill>
                <a:srgbClr val="002060"/>
              </a:solidFill>
            </a:rPr>
            <a:t>Y </a:t>
          </a:r>
          <a:r>
            <a:rPr lang="es-CO" b="1" dirty="0" smtClean="0">
              <a:solidFill>
                <a:srgbClr val="FF0000"/>
              </a:solidFill>
            </a:rPr>
            <a:t>(6</a:t>
          </a:r>
          <a:r>
            <a:rPr lang="es-CO" b="1" dirty="0" smtClean="0">
              <a:solidFill>
                <a:srgbClr val="002060"/>
              </a:solidFill>
            </a:rPr>
            <a:t>), los corrió del sitio donde Dios los había colocado, todo esto es una arrogancia, porque el papado se atrevió a alterar la Santa Ley de Dios que es una relación de Su carácter. </a:t>
          </a:r>
          <a:endParaRPr lang="es-CO" dirty="0">
            <a:solidFill>
              <a:srgbClr val="002060"/>
            </a:solidFill>
          </a:endParaRPr>
        </a:p>
      </dgm:t>
    </dgm:pt>
    <dgm:pt modelId="{F18C55FA-6C97-46B6-AADA-AA99B2236AF1}" type="parTrans" cxnId="{07B19722-ABFD-4700-9107-143B1FB7C0A2}">
      <dgm:prSet/>
      <dgm:spPr/>
      <dgm:t>
        <a:bodyPr/>
        <a:lstStyle/>
        <a:p>
          <a:endParaRPr lang="es-CO"/>
        </a:p>
      </dgm:t>
    </dgm:pt>
    <dgm:pt modelId="{60564CF9-AD31-4FDF-BD3A-0818FE99D6C1}" type="sibTrans" cxnId="{07B19722-ABFD-4700-9107-143B1FB7C0A2}">
      <dgm:prSet/>
      <dgm:spPr/>
      <dgm:t>
        <a:bodyPr/>
        <a:lstStyle/>
        <a:p>
          <a:endParaRPr lang="es-CO"/>
        </a:p>
      </dgm:t>
    </dgm:pt>
    <dgm:pt modelId="{CC5A434C-FD91-41F8-A2D5-EDB23D2B6F77}" type="pres">
      <dgm:prSet presAssocID="{E069DFB0-2835-4C6F-9BB3-35FB0846E9C5}" presName="linear" presStyleCnt="0">
        <dgm:presLayoutVars>
          <dgm:animLvl val="lvl"/>
          <dgm:resizeHandles val="exact"/>
        </dgm:presLayoutVars>
      </dgm:prSet>
      <dgm:spPr/>
      <dgm:t>
        <a:bodyPr/>
        <a:lstStyle/>
        <a:p>
          <a:endParaRPr lang="es-CO"/>
        </a:p>
      </dgm:t>
    </dgm:pt>
    <dgm:pt modelId="{38FB4F93-E023-4EA8-A7CF-2C8F4DFC2D64}" type="pres">
      <dgm:prSet presAssocID="{39B536A8-37E6-4216-B3FF-89F3F1EF363E}" presName="parentText" presStyleLbl="node1" presStyleIdx="0" presStyleCnt="1">
        <dgm:presLayoutVars>
          <dgm:chMax val="0"/>
          <dgm:bulletEnabled val="1"/>
        </dgm:presLayoutVars>
      </dgm:prSet>
      <dgm:spPr/>
      <dgm:t>
        <a:bodyPr/>
        <a:lstStyle/>
        <a:p>
          <a:endParaRPr lang="es-CO"/>
        </a:p>
      </dgm:t>
    </dgm:pt>
  </dgm:ptLst>
  <dgm:cxnLst>
    <dgm:cxn modelId="{07B19722-ABFD-4700-9107-143B1FB7C0A2}" srcId="{E069DFB0-2835-4C6F-9BB3-35FB0846E9C5}" destId="{39B536A8-37E6-4216-B3FF-89F3F1EF363E}" srcOrd="0" destOrd="0" parTransId="{F18C55FA-6C97-46B6-AADA-AA99B2236AF1}" sibTransId="{60564CF9-AD31-4FDF-BD3A-0818FE99D6C1}"/>
    <dgm:cxn modelId="{09C0DE21-268B-4172-96AA-19D6795C9F6F}" type="presOf" srcId="{E069DFB0-2835-4C6F-9BB3-35FB0846E9C5}" destId="{CC5A434C-FD91-41F8-A2D5-EDB23D2B6F77}" srcOrd="0" destOrd="0" presId="urn:microsoft.com/office/officeart/2005/8/layout/vList2"/>
    <dgm:cxn modelId="{14927947-4EEF-4569-8ABB-2D5ACB101F1F}" type="presOf" srcId="{39B536A8-37E6-4216-B3FF-89F3F1EF363E}" destId="{38FB4F93-E023-4EA8-A7CF-2C8F4DFC2D64}" srcOrd="0" destOrd="0" presId="urn:microsoft.com/office/officeart/2005/8/layout/vList2"/>
    <dgm:cxn modelId="{471B42E3-C324-4EFD-9CC8-2C8ACAA3D91D}" type="presParOf" srcId="{CC5A434C-FD91-41F8-A2D5-EDB23D2B6F77}" destId="{38FB4F93-E023-4EA8-A7CF-2C8F4DFC2D6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E27814-69EF-40AD-9E5F-2F8F6088F90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AC035CE9-5DC8-4E85-9A69-FE396BF561F7}">
      <dgm:prSet/>
      <dgm:spPr>
        <a:solidFill>
          <a:srgbClr val="FF0000"/>
        </a:solidFill>
      </dgm:spPr>
      <dgm:t>
        <a:bodyPr/>
        <a:lstStyle/>
        <a:p>
          <a:pPr algn="ctr" rtl="0"/>
          <a:r>
            <a:rPr lang="es-CO" dirty="0" smtClean="0"/>
            <a:t>En dos formas: (</a:t>
          </a:r>
          <a:r>
            <a:rPr lang="es-CO" b="1" dirty="0" smtClean="0">
              <a:solidFill>
                <a:schemeClr val="tx1"/>
              </a:solidFill>
            </a:rPr>
            <a:t>1</a:t>
          </a:r>
          <a:r>
            <a:rPr lang="es-CO" dirty="0" smtClean="0"/>
            <a:t>) Ha cambiado el lugar del Sábado, del séptimo día al primer día. (</a:t>
          </a:r>
          <a:r>
            <a:rPr lang="es-CO" b="1" dirty="0" smtClean="0">
              <a:solidFill>
                <a:schemeClr val="tx1"/>
              </a:solidFill>
            </a:rPr>
            <a:t>2</a:t>
          </a:r>
          <a:r>
            <a:rPr lang="es-CO" dirty="0" smtClean="0"/>
            <a:t>) También ha cambiado el tiempo del inicio y cierre de las horas del Sábado. En lugar de contar el Sábado desde </a:t>
          </a:r>
          <a:r>
            <a:rPr lang="es-CO" u="sng" dirty="0" smtClean="0"/>
            <a:t>la puesta del sol el viernes a la puesta de sol del Sábado como lo mandó Dios en (Levítico 23:32)</a:t>
          </a:r>
          <a:r>
            <a:rPr lang="es-CO" dirty="0" smtClean="0"/>
            <a:t>, adoptó la costumbre de la forma pagana romana de contar el día desde la medianoche del Sábado a la medianoche del Domingo.</a:t>
          </a:r>
        </a:p>
        <a:p>
          <a:pPr algn="ctr" rtl="0"/>
          <a:r>
            <a:rPr lang="es-CO" dirty="0" smtClean="0"/>
            <a:t> Dios predijo que la bestia o Anticristo </a:t>
          </a:r>
        </a:p>
        <a:p>
          <a:pPr algn="ctr" rtl="0"/>
          <a:r>
            <a:rPr lang="es-CO" dirty="0" smtClean="0"/>
            <a:t>"intentaría cambiar los tiempos."</a:t>
          </a:r>
          <a:endParaRPr lang="es-CO" dirty="0"/>
        </a:p>
      </dgm:t>
    </dgm:pt>
    <dgm:pt modelId="{52828FD1-DA23-4EA3-A52C-607A2339C9A5}" type="parTrans" cxnId="{A9BA85D1-C66C-4FC0-AFE1-DADD31F8C48A}">
      <dgm:prSet/>
      <dgm:spPr/>
      <dgm:t>
        <a:bodyPr/>
        <a:lstStyle/>
        <a:p>
          <a:endParaRPr lang="es-CO"/>
        </a:p>
      </dgm:t>
    </dgm:pt>
    <dgm:pt modelId="{B4F5FAB4-2A8F-4C29-8CEC-E29AA8CD1541}" type="sibTrans" cxnId="{A9BA85D1-C66C-4FC0-AFE1-DADD31F8C48A}">
      <dgm:prSet/>
      <dgm:spPr/>
      <dgm:t>
        <a:bodyPr/>
        <a:lstStyle/>
        <a:p>
          <a:endParaRPr lang="es-CO"/>
        </a:p>
      </dgm:t>
    </dgm:pt>
    <dgm:pt modelId="{3A7DED22-7AC4-47FB-949D-31BB861B7571}" type="pres">
      <dgm:prSet presAssocID="{6FE27814-69EF-40AD-9E5F-2F8F6088F902}" presName="linear" presStyleCnt="0">
        <dgm:presLayoutVars>
          <dgm:animLvl val="lvl"/>
          <dgm:resizeHandles val="exact"/>
        </dgm:presLayoutVars>
      </dgm:prSet>
      <dgm:spPr/>
      <dgm:t>
        <a:bodyPr/>
        <a:lstStyle/>
        <a:p>
          <a:endParaRPr lang="es-CO"/>
        </a:p>
      </dgm:t>
    </dgm:pt>
    <dgm:pt modelId="{35256E53-DAFB-4630-8DA5-FEED1391B19C}" type="pres">
      <dgm:prSet presAssocID="{AC035CE9-5DC8-4E85-9A69-FE396BF561F7}" presName="parentText" presStyleLbl="node1" presStyleIdx="0" presStyleCnt="1">
        <dgm:presLayoutVars>
          <dgm:chMax val="0"/>
          <dgm:bulletEnabled val="1"/>
        </dgm:presLayoutVars>
      </dgm:prSet>
      <dgm:spPr/>
      <dgm:t>
        <a:bodyPr/>
        <a:lstStyle/>
        <a:p>
          <a:endParaRPr lang="es-CO"/>
        </a:p>
      </dgm:t>
    </dgm:pt>
  </dgm:ptLst>
  <dgm:cxnLst>
    <dgm:cxn modelId="{A9BA85D1-C66C-4FC0-AFE1-DADD31F8C48A}" srcId="{6FE27814-69EF-40AD-9E5F-2F8F6088F902}" destId="{AC035CE9-5DC8-4E85-9A69-FE396BF561F7}" srcOrd="0" destOrd="0" parTransId="{52828FD1-DA23-4EA3-A52C-607A2339C9A5}" sibTransId="{B4F5FAB4-2A8F-4C29-8CEC-E29AA8CD1541}"/>
    <dgm:cxn modelId="{E95C302B-1183-483A-9442-3744F7F2C861}" type="presOf" srcId="{AC035CE9-5DC8-4E85-9A69-FE396BF561F7}" destId="{35256E53-DAFB-4630-8DA5-FEED1391B19C}" srcOrd="0" destOrd="0" presId="urn:microsoft.com/office/officeart/2005/8/layout/vList2"/>
    <dgm:cxn modelId="{912FBB9F-78CF-4D5E-92E8-687837A9293D}" type="presOf" srcId="{6FE27814-69EF-40AD-9E5F-2F8F6088F902}" destId="{3A7DED22-7AC4-47FB-949D-31BB861B7571}" srcOrd="0" destOrd="0" presId="urn:microsoft.com/office/officeart/2005/8/layout/vList2"/>
    <dgm:cxn modelId="{406ACD80-C973-42E2-B615-B1E50F5E8769}" type="presParOf" srcId="{3A7DED22-7AC4-47FB-949D-31BB861B7571}" destId="{35256E53-DAFB-4630-8DA5-FEED1391B19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369C7-9CAF-4459-A7F2-B89368CE9F0E}">
      <dsp:nvSpPr>
        <dsp:cNvPr id="0" name=""/>
        <dsp:cNvSpPr/>
      </dsp:nvSpPr>
      <dsp:spPr>
        <a:xfrm>
          <a:off x="0" y="0"/>
          <a:ext cx="7772400" cy="2293541"/>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s-CO" sz="3900" b="1" kern="1200" dirty="0" smtClean="0">
              <a:latin typeface="BatangChe" pitchFamily="49" charset="-127"/>
              <a:ea typeface="BatangChe" pitchFamily="49" charset="-127"/>
            </a:rPr>
            <a:t>ONCE CARACTERÍSTICAS QUE IDENTIFICAN AL PAPADO COMO LA BESTIA DE APOC.13. </a:t>
          </a:r>
          <a:r>
            <a:rPr lang="es-CO" sz="3900" b="1" u="sng" kern="1200" dirty="0" smtClean="0">
              <a:solidFill>
                <a:srgbClr val="FFC000"/>
              </a:solidFill>
              <a:latin typeface="BatangChe" pitchFamily="49" charset="-127"/>
              <a:ea typeface="BatangChe" pitchFamily="49" charset="-127"/>
            </a:rPr>
            <a:t>N°4.</a:t>
          </a:r>
          <a:endParaRPr lang="es-CO" sz="3900" b="1" u="sng" kern="1200" dirty="0">
            <a:solidFill>
              <a:srgbClr val="FFC000"/>
            </a:solidFill>
            <a:latin typeface="BatangChe" pitchFamily="49" charset="-127"/>
            <a:ea typeface="BatangChe" pitchFamily="49" charset="-127"/>
          </a:endParaRPr>
        </a:p>
      </dsp:txBody>
      <dsp:txXfrm>
        <a:off x="111961" y="111961"/>
        <a:ext cx="7548478" cy="20696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FB4F93-E023-4EA8-A7CF-2C8F4DFC2D64}">
      <dsp:nvSpPr>
        <dsp:cNvPr id="0" name=""/>
        <dsp:cNvSpPr/>
      </dsp:nvSpPr>
      <dsp:spPr>
        <a:xfrm>
          <a:off x="0" y="28621"/>
          <a:ext cx="6048672" cy="2251080"/>
        </a:xfrm>
        <a:prstGeom prst="round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b="1" kern="1200" dirty="0" smtClean="0">
              <a:solidFill>
                <a:srgbClr val="002060"/>
              </a:solidFill>
            </a:rPr>
            <a:t>Y </a:t>
          </a:r>
          <a:r>
            <a:rPr lang="es-CO" sz="2600" b="1" kern="1200" dirty="0" smtClean="0">
              <a:solidFill>
                <a:srgbClr val="FF0000"/>
              </a:solidFill>
            </a:rPr>
            <a:t>(6</a:t>
          </a:r>
          <a:r>
            <a:rPr lang="es-CO" sz="2600" b="1" kern="1200" dirty="0" smtClean="0">
              <a:solidFill>
                <a:srgbClr val="002060"/>
              </a:solidFill>
            </a:rPr>
            <a:t>), los corrió del sitio donde Dios los había colocado, todo esto es una arrogancia, porque el papado se atrevió a alterar la Santa Ley de Dios que es una relación de Su carácter. </a:t>
          </a:r>
          <a:endParaRPr lang="es-CO" sz="2600" kern="1200" dirty="0">
            <a:solidFill>
              <a:srgbClr val="002060"/>
            </a:solidFill>
          </a:endParaRPr>
        </a:p>
      </dsp:txBody>
      <dsp:txXfrm>
        <a:off x="109889" y="138510"/>
        <a:ext cx="5828894" cy="20313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56E53-DAFB-4630-8DA5-FEED1391B19C}">
      <dsp:nvSpPr>
        <dsp:cNvPr id="0" name=""/>
        <dsp:cNvSpPr/>
      </dsp:nvSpPr>
      <dsp:spPr>
        <a:xfrm>
          <a:off x="0" y="150651"/>
          <a:ext cx="8229600" cy="4623840"/>
        </a:xfrm>
        <a:prstGeom prst="roundRect">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kern="1200" dirty="0" smtClean="0"/>
            <a:t>En dos formas: (</a:t>
          </a:r>
          <a:r>
            <a:rPr lang="es-CO" sz="2600" b="1" kern="1200" dirty="0" smtClean="0">
              <a:solidFill>
                <a:schemeClr val="tx1"/>
              </a:solidFill>
            </a:rPr>
            <a:t>1</a:t>
          </a:r>
          <a:r>
            <a:rPr lang="es-CO" sz="2600" kern="1200" dirty="0" smtClean="0"/>
            <a:t>) Ha cambiado el lugar del Sábado, del séptimo día al primer día. (</a:t>
          </a:r>
          <a:r>
            <a:rPr lang="es-CO" sz="2600" b="1" kern="1200" dirty="0" smtClean="0">
              <a:solidFill>
                <a:schemeClr val="tx1"/>
              </a:solidFill>
            </a:rPr>
            <a:t>2</a:t>
          </a:r>
          <a:r>
            <a:rPr lang="es-CO" sz="2600" kern="1200" dirty="0" smtClean="0"/>
            <a:t>) También ha cambiado el tiempo del inicio y cierre de las horas del Sábado. En lugar de contar el Sábado desde </a:t>
          </a:r>
          <a:r>
            <a:rPr lang="es-CO" sz="2600" u="sng" kern="1200" dirty="0" smtClean="0"/>
            <a:t>la puesta del sol el viernes a la puesta de sol del Sábado como lo mandó Dios en (Levítico 23:32)</a:t>
          </a:r>
          <a:r>
            <a:rPr lang="es-CO" sz="2600" kern="1200" dirty="0" smtClean="0"/>
            <a:t>, adoptó la costumbre de la forma pagana romana de contar el día desde la medianoche del Sábado a la medianoche del Domingo.</a:t>
          </a:r>
        </a:p>
        <a:p>
          <a:pPr lvl="0" algn="ctr" defTabSz="1155700" rtl="0">
            <a:lnSpc>
              <a:spcPct val="90000"/>
            </a:lnSpc>
            <a:spcBef>
              <a:spcPct val="0"/>
            </a:spcBef>
            <a:spcAft>
              <a:spcPct val="35000"/>
            </a:spcAft>
          </a:pPr>
          <a:r>
            <a:rPr lang="es-CO" sz="2600" kern="1200" dirty="0" smtClean="0"/>
            <a:t> Dios predijo que la bestia o Anticristo </a:t>
          </a:r>
        </a:p>
        <a:p>
          <a:pPr lvl="0" algn="ctr" defTabSz="1155700" rtl="0">
            <a:lnSpc>
              <a:spcPct val="90000"/>
            </a:lnSpc>
            <a:spcBef>
              <a:spcPct val="0"/>
            </a:spcBef>
            <a:spcAft>
              <a:spcPct val="35000"/>
            </a:spcAft>
          </a:pPr>
          <a:r>
            <a:rPr lang="es-CO" sz="2600" kern="1200" dirty="0" smtClean="0"/>
            <a:t>"intentaría cambiar los tiempos."</a:t>
          </a:r>
          <a:endParaRPr lang="es-CO" sz="2600" kern="1200" dirty="0"/>
        </a:p>
      </dsp:txBody>
      <dsp:txXfrm>
        <a:off x="225717" y="376368"/>
        <a:ext cx="7778166" cy="41724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4F0AD8-F3FD-43F4-9DC3-5DEF1291FABD}" type="datetimeFigureOut">
              <a:rPr lang="es-CO" smtClean="0"/>
              <a:t>05/07/2014</a:t>
            </a:fld>
            <a:endParaRPr lang="es-CO"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F774F1-F503-47FD-94BF-82508263E8CF}" type="slidenum">
              <a:rPr lang="es-CO" smtClean="0"/>
              <a:t>‹Nº›</a:t>
            </a:fld>
            <a:endParaRPr lang="es-CO" dirty="0"/>
          </a:p>
        </p:txBody>
      </p:sp>
    </p:spTree>
    <p:extLst>
      <p:ext uri="{BB962C8B-B14F-4D97-AF65-F5344CB8AC3E}">
        <p14:creationId xmlns:p14="http://schemas.microsoft.com/office/powerpoint/2010/main" val="358382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05/07/2014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05/07/2014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492154777"/>
              </p:ext>
            </p:extLst>
          </p:nvPr>
        </p:nvGraphicFramePr>
        <p:xfrm>
          <a:off x="1028408" y="548681"/>
          <a:ext cx="7772400" cy="2376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9752" y="2951272"/>
            <a:ext cx="5040560"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371665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accent6">
              <a:lumMod val="60000"/>
              <a:lumOff val="40000"/>
            </a:schemeClr>
          </a:solidFill>
        </p:spPr>
        <p:txBody>
          <a:bodyPr>
            <a:normAutofit fontScale="90000"/>
          </a:bodyPr>
          <a:lstStyle/>
          <a:p>
            <a:r>
              <a:rPr lang="es-CO" b="1" i="1" dirty="0" smtClean="0">
                <a:latin typeface="Agency FB" pitchFamily="34" charset="0"/>
              </a:rPr>
              <a:t>A continuación los 10 Mandamientos, según la S. Biblia y el Catecismo. </a:t>
            </a:r>
            <a:endParaRPr lang="es-CO" b="1" i="1" dirty="0">
              <a:latin typeface="Agency FB" pitchFamily="34" charset="0"/>
            </a:endParaRPr>
          </a:p>
        </p:txBody>
      </p:sp>
      <p:sp>
        <p:nvSpPr>
          <p:cNvPr id="7" name="6 Marcador de texto"/>
          <p:cNvSpPr>
            <a:spLocks noGrp="1"/>
          </p:cNvSpPr>
          <p:nvPr>
            <p:ph type="body" idx="1"/>
          </p:nvPr>
        </p:nvSpPr>
        <p:spPr/>
        <p:txBody>
          <a:bodyPr>
            <a:normAutofit/>
          </a:bodyPr>
          <a:lstStyle/>
          <a:p>
            <a:pPr algn="ctr"/>
            <a:r>
              <a:rPr lang="es-CO" sz="2800" dirty="0" smtClean="0">
                <a:solidFill>
                  <a:srgbClr val="FF0000"/>
                </a:solidFill>
              </a:rPr>
              <a:t>Según el Catecismo:</a:t>
            </a:r>
            <a:endParaRPr lang="es-CO" sz="2800" dirty="0">
              <a:solidFill>
                <a:srgbClr val="FF0000"/>
              </a:solidFill>
            </a:endParaRPr>
          </a:p>
        </p:txBody>
      </p:sp>
      <p:sp>
        <p:nvSpPr>
          <p:cNvPr id="6" name="5 Marcador de contenido"/>
          <p:cNvSpPr>
            <a:spLocks noGrp="1"/>
          </p:cNvSpPr>
          <p:nvPr>
            <p:ph sz="half" idx="2"/>
          </p:nvPr>
        </p:nvSpPr>
        <p:spPr/>
        <p:txBody>
          <a:bodyPr>
            <a:normAutofit/>
          </a:bodyPr>
          <a:lstStyle/>
          <a:p>
            <a:pPr marL="514350" indent="-514350">
              <a:buAutoNum type="arabicPeriod"/>
            </a:pPr>
            <a:r>
              <a:rPr lang="es-CO" dirty="0" smtClean="0"/>
              <a:t>Amarás a Dios sobre todas las cosas. Quiere decir: </a:t>
            </a:r>
            <a:r>
              <a:rPr lang="es-CO" b="1" dirty="0" smtClean="0">
                <a:latin typeface="Agency FB" pitchFamily="34" charset="0"/>
              </a:rPr>
              <a:t>Si puede tener dioses ajenos, pero ame más a Dios.</a:t>
            </a:r>
          </a:p>
          <a:p>
            <a:pPr marL="514350" indent="-514350">
              <a:buAutoNum type="arabicPeriod"/>
            </a:pPr>
            <a:r>
              <a:rPr lang="es-CO" dirty="0" smtClean="0"/>
              <a:t>No tomarás el nombre de Dios en vano. </a:t>
            </a:r>
            <a:r>
              <a:rPr lang="es-CO" b="1" dirty="0" smtClean="0">
                <a:latin typeface="Agency FB" pitchFamily="34" charset="0"/>
              </a:rPr>
              <a:t>Aquí, el segundo fue omitido, y en su lugar se colocó el tercero, y se omitieron 15 palabras.</a:t>
            </a:r>
          </a:p>
        </p:txBody>
      </p:sp>
      <p:sp>
        <p:nvSpPr>
          <p:cNvPr id="8" name="7 Marcador de texto"/>
          <p:cNvSpPr>
            <a:spLocks noGrp="1"/>
          </p:cNvSpPr>
          <p:nvPr>
            <p:ph type="body" sz="quarter" idx="3"/>
          </p:nvPr>
        </p:nvSpPr>
        <p:spPr/>
        <p:txBody>
          <a:bodyPr>
            <a:normAutofit/>
          </a:bodyPr>
          <a:lstStyle/>
          <a:p>
            <a:pPr algn="ctr"/>
            <a:r>
              <a:rPr lang="es-CO" sz="2800" dirty="0" smtClean="0">
                <a:solidFill>
                  <a:srgbClr val="FF0000"/>
                </a:solidFill>
              </a:rPr>
              <a:t>Según la S. Biblia:</a:t>
            </a:r>
            <a:endParaRPr lang="es-CO" sz="2800" dirty="0">
              <a:solidFill>
                <a:srgbClr val="FF0000"/>
              </a:solidFill>
            </a:endParaRPr>
          </a:p>
        </p:txBody>
      </p:sp>
      <p:sp>
        <p:nvSpPr>
          <p:cNvPr id="9" name="8 Marcador de contenido"/>
          <p:cNvSpPr>
            <a:spLocks noGrp="1"/>
          </p:cNvSpPr>
          <p:nvPr>
            <p:ph sz="quarter" idx="4"/>
          </p:nvPr>
        </p:nvSpPr>
        <p:spPr/>
        <p:txBody>
          <a:bodyPr>
            <a:normAutofit fontScale="77500" lnSpcReduction="20000"/>
          </a:bodyPr>
          <a:lstStyle/>
          <a:p>
            <a:pPr marL="457200" indent="-457200">
              <a:buAutoNum type="arabicPeriod"/>
            </a:pPr>
            <a:r>
              <a:rPr lang="es-CO" b="1" dirty="0" smtClean="0">
                <a:solidFill>
                  <a:srgbClr val="FF0000"/>
                </a:solidFill>
              </a:rPr>
              <a:t>Éxo.20:3</a:t>
            </a:r>
            <a:r>
              <a:rPr lang="es-CO" dirty="0" smtClean="0"/>
              <a:t>. «No </a:t>
            </a:r>
            <a:r>
              <a:rPr lang="es-CO" dirty="0"/>
              <a:t>tendrás dioses ajenos delante de </a:t>
            </a:r>
            <a:r>
              <a:rPr lang="es-CO" dirty="0" smtClean="0"/>
              <a:t>mí». Dios dice ¡NO TENDRÁS!</a:t>
            </a:r>
          </a:p>
          <a:p>
            <a:pPr marL="457200" indent="-457200">
              <a:buAutoNum type="arabicPeriod"/>
            </a:pPr>
            <a:r>
              <a:rPr lang="es-CO" b="1" dirty="0" smtClean="0">
                <a:solidFill>
                  <a:srgbClr val="FF0000"/>
                </a:solidFill>
              </a:rPr>
              <a:t>Éxo.20: 4-6</a:t>
            </a:r>
            <a:r>
              <a:rPr lang="es-CO" dirty="0" smtClean="0"/>
              <a:t>. «No </a:t>
            </a:r>
            <a:r>
              <a:rPr lang="es-CO" dirty="0"/>
              <a:t>te harás imagen ni ninguna semejanza de lo que esté arriba en el cielo, ni abajo en la tierra, ni en las aguas debajo de la </a:t>
            </a:r>
            <a:r>
              <a:rPr lang="es-CO" dirty="0" smtClean="0"/>
              <a:t>tierra. No </a:t>
            </a:r>
            <a:r>
              <a:rPr lang="es-CO" dirty="0"/>
              <a:t>te inclinarás a ellas ni las </a:t>
            </a:r>
            <a:r>
              <a:rPr lang="es-CO" dirty="0" smtClean="0"/>
              <a:t>honrarás, porque </a:t>
            </a:r>
            <a:r>
              <a:rPr lang="es-CO" dirty="0"/>
              <a:t>yo soy Jehová, tu Dios, fuerte, celoso</a:t>
            </a:r>
            <a:r>
              <a:rPr lang="es-CO" dirty="0" smtClean="0"/>
              <a:t>, </a:t>
            </a:r>
            <a:r>
              <a:rPr lang="es-CO" dirty="0"/>
              <a:t>que visito la maldad de los padres sobre los hijos hasta la tercera y cuarta generación de los que me </a:t>
            </a:r>
            <a:r>
              <a:rPr lang="es-CO" dirty="0" smtClean="0"/>
              <a:t>aborrecen 6 </a:t>
            </a:r>
            <a:r>
              <a:rPr lang="es-CO" dirty="0"/>
              <a:t>y hago misericordia por millares a los que me aman y guardan mis </a:t>
            </a:r>
            <a:r>
              <a:rPr lang="es-CO" dirty="0" smtClean="0"/>
              <a:t>mandamientos»</a:t>
            </a:r>
            <a:endParaRPr lang="es-CO" dirty="0"/>
          </a:p>
        </p:txBody>
      </p:sp>
    </p:spTree>
    <p:extLst>
      <p:ext uri="{BB962C8B-B14F-4D97-AF65-F5344CB8AC3E}">
        <p14:creationId xmlns:p14="http://schemas.microsoft.com/office/powerpoint/2010/main" val="20500907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p:cTn id="15"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 calcmode="lin" valueType="num">
                                      <p:cBhvr>
                                        <p:cTn id="23" dur="10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9">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9">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p:cTn id="31"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6">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9">
                                            <p:txEl>
                                              <p:pRg st="1" end="1"/>
                                            </p:txEl>
                                          </p:spTgt>
                                        </p:tgtEl>
                                        <p:attrNameLst>
                                          <p:attrName>style.visibility</p:attrName>
                                        </p:attrNameLst>
                                      </p:cBhvr>
                                      <p:to>
                                        <p:strVal val="visible"/>
                                      </p:to>
                                    </p:set>
                                    <p:anim calcmode="lin" valueType="num">
                                      <p:cBhvr>
                                        <p:cTn id="39" dur="1000" fill="hold"/>
                                        <p:tgtEl>
                                          <p:spTgt spid="9">
                                            <p:txEl>
                                              <p:pRg st="1" end="1"/>
                                            </p:txEl>
                                          </p:spTgt>
                                        </p:tgtEl>
                                        <p:attrNameLst>
                                          <p:attrName>ppt_w</p:attrName>
                                        </p:attrNameLst>
                                      </p:cBhvr>
                                      <p:tavLst>
                                        <p:tav tm="0">
                                          <p:val>
                                            <p:fltVal val="0"/>
                                          </p:val>
                                        </p:tav>
                                        <p:tav tm="100000">
                                          <p:val>
                                            <p:strVal val="#ppt_w"/>
                                          </p:val>
                                        </p:tav>
                                      </p:tavLst>
                                    </p:anim>
                                    <p:anim calcmode="lin" valueType="num">
                                      <p:cBhvr>
                                        <p:cTn id="40" dur="1000" fill="hold"/>
                                        <p:tgtEl>
                                          <p:spTgt spid="9">
                                            <p:txEl>
                                              <p:pRg st="1" end="1"/>
                                            </p:txEl>
                                          </p:spTgt>
                                        </p:tgtEl>
                                        <p:attrNameLst>
                                          <p:attrName>ppt_h</p:attrName>
                                        </p:attrNameLst>
                                      </p:cBhvr>
                                      <p:tavLst>
                                        <p:tav tm="0">
                                          <p:val>
                                            <p:fltVal val="0"/>
                                          </p:val>
                                        </p:tav>
                                        <p:tav tm="100000">
                                          <p:val>
                                            <p:strVal val="#ppt_h"/>
                                          </p:val>
                                        </p:tav>
                                      </p:tavLst>
                                    </p:anim>
                                    <p:anim calcmode="lin" valueType="num">
                                      <p:cBhvr>
                                        <p:cTn id="41" dur="1000" fill="hold"/>
                                        <p:tgtEl>
                                          <p:spTgt spid="9">
                                            <p:txEl>
                                              <p:pRg st="1" end="1"/>
                                            </p:txEl>
                                          </p:spTgt>
                                        </p:tgtEl>
                                        <p:attrNameLst>
                                          <p:attrName>style.rotation</p:attrName>
                                        </p:attrNameLst>
                                      </p:cBhvr>
                                      <p:tavLst>
                                        <p:tav tm="0">
                                          <p:val>
                                            <p:fltVal val="90"/>
                                          </p:val>
                                        </p:tav>
                                        <p:tav tm="100000">
                                          <p:val>
                                            <p:fltVal val="0"/>
                                          </p:val>
                                        </p:tav>
                                      </p:tavLst>
                                    </p:anim>
                                    <p:animEffect transition="in" filter="fade">
                                      <p:cBhvr>
                                        <p:cTn id="42" dur="1000"/>
                                        <p:tgtEl>
                                          <p:spTgt spid="9">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anim calcmode="lin" valueType="num">
                                      <p:cBhvr>
                                        <p:cTn id="47"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48"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49"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50" dur="1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395536" y="188640"/>
            <a:ext cx="4040188" cy="639762"/>
          </a:xfrm>
        </p:spPr>
        <p:txBody>
          <a:bodyPr/>
          <a:lstStyle/>
          <a:p>
            <a:pPr algn="ctr"/>
            <a:r>
              <a:rPr lang="es-CO" sz="2800" dirty="0" smtClean="0">
                <a:solidFill>
                  <a:srgbClr val="FF0000"/>
                </a:solidFill>
              </a:rPr>
              <a:t>Según el Catecismo:</a:t>
            </a:r>
            <a:endParaRPr lang="es-CO" dirty="0">
              <a:solidFill>
                <a:srgbClr val="FF0000"/>
              </a:solidFill>
            </a:endParaRPr>
          </a:p>
        </p:txBody>
      </p:sp>
      <p:sp>
        <p:nvSpPr>
          <p:cNvPr id="4" name="3 Marcador de contenido"/>
          <p:cNvSpPr>
            <a:spLocks noGrp="1"/>
          </p:cNvSpPr>
          <p:nvPr>
            <p:ph sz="half" idx="2"/>
          </p:nvPr>
        </p:nvSpPr>
        <p:spPr>
          <a:xfrm>
            <a:off x="467544" y="1124744"/>
            <a:ext cx="4040188" cy="4968552"/>
          </a:xfrm>
        </p:spPr>
        <p:txBody>
          <a:bodyPr>
            <a:normAutofit/>
          </a:bodyPr>
          <a:lstStyle/>
          <a:p>
            <a:pPr marL="0" indent="0">
              <a:buNone/>
            </a:pPr>
            <a:r>
              <a:rPr lang="es-CO" dirty="0" smtClean="0"/>
              <a:t>3. «Santificarás </a:t>
            </a:r>
            <a:r>
              <a:rPr lang="es-CO" dirty="0"/>
              <a:t>las </a:t>
            </a:r>
            <a:r>
              <a:rPr lang="es-CO" dirty="0" smtClean="0"/>
              <a:t>fiestas» </a:t>
            </a:r>
            <a:r>
              <a:rPr lang="es-CO" b="1" dirty="0" smtClean="0">
                <a:latin typeface="Agency FB" pitchFamily="34" charset="0"/>
              </a:rPr>
              <a:t>en plural.  Aquí se corrió el cuarto  para el tercero, y de omitieron 88 palabras.</a:t>
            </a:r>
            <a:endParaRPr lang="es-CO" b="1" dirty="0">
              <a:latin typeface="Agency FB" pitchFamily="34" charset="0"/>
            </a:endParaRPr>
          </a:p>
          <a:p>
            <a:pPr marL="0" indent="0">
              <a:buNone/>
            </a:pPr>
            <a:endParaRPr lang="es-CO" dirty="0" smtClean="0"/>
          </a:p>
          <a:p>
            <a:pPr marL="0" indent="0">
              <a:buNone/>
            </a:pPr>
            <a:r>
              <a:rPr lang="es-CO" dirty="0" smtClean="0"/>
              <a:t>4. Honrarás </a:t>
            </a:r>
            <a:r>
              <a:rPr lang="es-CO" dirty="0"/>
              <a:t>a tu padre y a tu madre</a:t>
            </a:r>
            <a:r>
              <a:rPr lang="es-CO" dirty="0" smtClean="0"/>
              <a:t>. </a:t>
            </a:r>
            <a:r>
              <a:rPr lang="es-CO" b="1" dirty="0" smtClean="0">
                <a:latin typeface="Agency FB" pitchFamily="34" charset="0"/>
              </a:rPr>
              <a:t>Aquí el quinto se corrió para el cuarto, y se omitieron 16 palabras</a:t>
            </a:r>
            <a:r>
              <a:rPr lang="es-CO" dirty="0" smtClean="0"/>
              <a:t>.</a:t>
            </a:r>
            <a:endParaRPr lang="es-CO" dirty="0"/>
          </a:p>
          <a:p>
            <a:endParaRPr lang="es-CO" dirty="0"/>
          </a:p>
        </p:txBody>
      </p:sp>
      <p:sp>
        <p:nvSpPr>
          <p:cNvPr id="5" name="4 Marcador de texto"/>
          <p:cNvSpPr>
            <a:spLocks noGrp="1"/>
          </p:cNvSpPr>
          <p:nvPr>
            <p:ph type="body" sz="quarter" idx="3"/>
          </p:nvPr>
        </p:nvSpPr>
        <p:spPr>
          <a:xfrm>
            <a:off x="4644008" y="188640"/>
            <a:ext cx="4041775" cy="639762"/>
          </a:xfrm>
        </p:spPr>
        <p:txBody>
          <a:bodyPr/>
          <a:lstStyle/>
          <a:p>
            <a:pPr algn="ctr"/>
            <a:r>
              <a:rPr lang="es-CO" sz="2800" dirty="0" smtClean="0">
                <a:solidFill>
                  <a:srgbClr val="FF0000"/>
                </a:solidFill>
              </a:rPr>
              <a:t>Según la S. Biblia:</a:t>
            </a:r>
            <a:endParaRPr lang="es-CO" dirty="0">
              <a:solidFill>
                <a:srgbClr val="FF0000"/>
              </a:solidFill>
            </a:endParaRPr>
          </a:p>
        </p:txBody>
      </p:sp>
      <p:sp>
        <p:nvSpPr>
          <p:cNvPr id="6" name="5 Marcador de contenido"/>
          <p:cNvSpPr>
            <a:spLocks noGrp="1"/>
          </p:cNvSpPr>
          <p:nvPr>
            <p:ph sz="quarter" idx="4"/>
          </p:nvPr>
        </p:nvSpPr>
        <p:spPr>
          <a:xfrm>
            <a:off x="4644008" y="1124744"/>
            <a:ext cx="4041775" cy="5112568"/>
          </a:xfrm>
        </p:spPr>
        <p:txBody>
          <a:bodyPr>
            <a:normAutofit fontScale="85000" lnSpcReduction="10000"/>
          </a:bodyPr>
          <a:lstStyle/>
          <a:p>
            <a:pPr marL="0" indent="0">
              <a:buNone/>
            </a:pPr>
            <a:r>
              <a:rPr lang="es-CO" dirty="0" smtClean="0"/>
              <a:t>3. </a:t>
            </a:r>
            <a:r>
              <a:rPr lang="es-CO" b="1" dirty="0" smtClean="0">
                <a:solidFill>
                  <a:srgbClr val="FF0000"/>
                </a:solidFill>
              </a:rPr>
              <a:t>Éxo.20:7</a:t>
            </a:r>
            <a:r>
              <a:rPr lang="es-CO" dirty="0" smtClean="0"/>
              <a:t>. «No </a:t>
            </a:r>
            <a:r>
              <a:rPr lang="es-CO" dirty="0"/>
              <a:t>tomarás el nombre de Jehová, tu Dios, en vano</a:t>
            </a:r>
            <a:r>
              <a:rPr lang="es-CO" dirty="0" smtClean="0"/>
              <a:t>, </a:t>
            </a:r>
            <a:r>
              <a:rPr lang="es-CO" dirty="0"/>
              <a:t>porque no dará por inocente Jehová al que tome su nombre en </a:t>
            </a:r>
            <a:r>
              <a:rPr lang="es-CO" dirty="0" smtClean="0"/>
              <a:t>vano».</a:t>
            </a:r>
          </a:p>
          <a:p>
            <a:pPr marL="0" indent="0">
              <a:buNone/>
            </a:pPr>
            <a:r>
              <a:rPr lang="es-CO" dirty="0"/>
              <a:t>4. </a:t>
            </a:r>
            <a:r>
              <a:rPr lang="es-CO" b="1" dirty="0" smtClean="0">
                <a:solidFill>
                  <a:srgbClr val="FF0000"/>
                </a:solidFill>
              </a:rPr>
              <a:t>Éxo.20:8-11</a:t>
            </a:r>
            <a:r>
              <a:rPr lang="es-CO" dirty="0" smtClean="0"/>
              <a:t>. "Acuérdate </a:t>
            </a:r>
            <a:r>
              <a:rPr lang="es-CO" dirty="0"/>
              <a:t>del sábado para </a:t>
            </a:r>
            <a:r>
              <a:rPr lang="es-CO" dirty="0" smtClean="0"/>
              <a:t>santificarlo. Seis </a:t>
            </a:r>
            <a:r>
              <a:rPr lang="es-CO" dirty="0"/>
              <a:t>días trabajarás y harás toda tu obra, </a:t>
            </a:r>
            <a:r>
              <a:rPr lang="es-CO" dirty="0" smtClean="0"/>
              <a:t>pero </a:t>
            </a:r>
            <a:r>
              <a:rPr lang="es-CO" dirty="0"/>
              <a:t>el séptimo día es de reposo para Jehová, tu Dios; no hagas en él obra alguna</a:t>
            </a:r>
            <a:r>
              <a:rPr lang="es-CO" dirty="0" smtClean="0"/>
              <a:t>, </a:t>
            </a:r>
            <a:r>
              <a:rPr lang="es-CO" dirty="0"/>
              <a:t>tú, ni tu hijo, ni tu hija, ni tu siervo, ni tu criada, ni tu bestia, ni el extranjero que está dentro de tus puertas, </a:t>
            </a:r>
            <a:r>
              <a:rPr lang="es-CO" dirty="0" smtClean="0"/>
              <a:t>11 </a:t>
            </a:r>
            <a:r>
              <a:rPr lang="es-CO" dirty="0"/>
              <a:t>porque en seis días hizo Jehová los cielos y la tierra, el mar, y todas las cosas que en ellos hay, y reposó en el séptimo día; por tanto, Jehová bendijo el sábado y lo </a:t>
            </a:r>
            <a:r>
              <a:rPr lang="es-CO" dirty="0" smtClean="0"/>
              <a:t>santificó». </a:t>
            </a:r>
            <a:endParaRPr lang="es-CO" dirty="0"/>
          </a:p>
        </p:txBody>
      </p:sp>
    </p:spTree>
    <p:extLst>
      <p:ext uri="{BB962C8B-B14F-4D97-AF65-F5344CB8AC3E}">
        <p14:creationId xmlns:p14="http://schemas.microsoft.com/office/powerpoint/2010/main" val="62712290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 calcmode="lin" valueType="num">
                                      <p:cBhvr>
                                        <p:cTn id="23"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 calcmode="lin" valueType="num">
                                      <p:cBhvr>
                                        <p:cTn id="31"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395536" y="692696"/>
            <a:ext cx="4040188" cy="639762"/>
          </a:xfrm>
        </p:spPr>
        <p:txBody>
          <a:bodyPr>
            <a:normAutofit/>
          </a:bodyPr>
          <a:lstStyle/>
          <a:p>
            <a:pPr algn="ctr"/>
            <a:r>
              <a:rPr lang="es-CO" sz="2800" dirty="0" smtClean="0">
                <a:solidFill>
                  <a:srgbClr val="FF0000"/>
                </a:solidFill>
              </a:rPr>
              <a:t>Según el Catecismo:</a:t>
            </a:r>
            <a:endParaRPr lang="es-CO" sz="2800" dirty="0">
              <a:solidFill>
                <a:srgbClr val="FF0000"/>
              </a:solidFill>
            </a:endParaRPr>
          </a:p>
        </p:txBody>
      </p:sp>
      <p:sp>
        <p:nvSpPr>
          <p:cNvPr id="4" name="3 Marcador de contenido"/>
          <p:cNvSpPr>
            <a:spLocks noGrp="1"/>
          </p:cNvSpPr>
          <p:nvPr>
            <p:ph sz="half" idx="2"/>
          </p:nvPr>
        </p:nvSpPr>
        <p:spPr>
          <a:xfrm>
            <a:off x="467544" y="1484784"/>
            <a:ext cx="4040188" cy="4968552"/>
          </a:xfrm>
        </p:spPr>
        <p:txBody>
          <a:bodyPr>
            <a:normAutofit fontScale="92500" lnSpcReduction="10000"/>
          </a:bodyPr>
          <a:lstStyle/>
          <a:p>
            <a:pPr marL="0" indent="0">
              <a:buNone/>
            </a:pPr>
            <a:r>
              <a:rPr lang="es-CO" dirty="0" smtClean="0"/>
              <a:t>5. No </a:t>
            </a:r>
            <a:r>
              <a:rPr lang="es-CO" dirty="0"/>
              <a:t>matarás</a:t>
            </a:r>
            <a:r>
              <a:rPr lang="es-CO" dirty="0" smtClean="0"/>
              <a:t>. </a:t>
            </a:r>
            <a:r>
              <a:rPr lang="es-CO" b="1" dirty="0" smtClean="0">
                <a:latin typeface="Agency FB" pitchFamily="34" charset="0"/>
              </a:rPr>
              <a:t>Aquí el sexto se corrió para el  quinto.</a:t>
            </a:r>
            <a:endParaRPr lang="es-CO" b="1" dirty="0">
              <a:latin typeface="Agency FB" pitchFamily="34" charset="0"/>
            </a:endParaRPr>
          </a:p>
          <a:p>
            <a:pPr marL="0" indent="0">
              <a:buNone/>
            </a:pPr>
            <a:r>
              <a:rPr lang="es-CO" dirty="0" smtClean="0"/>
              <a:t>6. No </a:t>
            </a:r>
            <a:r>
              <a:rPr lang="es-CO" dirty="0"/>
              <a:t>cometerás actos impuros</a:t>
            </a:r>
            <a:r>
              <a:rPr lang="es-CO" dirty="0" smtClean="0"/>
              <a:t>. </a:t>
            </a:r>
            <a:r>
              <a:rPr lang="es-CO" b="1" dirty="0" smtClean="0">
                <a:latin typeface="Agency FB" pitchFamily="34" charset="0"/>
              </a:rPr>
              <a:t>Aquí el séptimo se corrió para el sexto, y se agregó una palabra, cambiando el sentido de las palabras.</a:t>
            </a:r>
            <a:endParaRPr lang="es-CO" b="1" dirty="0">
              <a:latin typeface="Agency FB" pitchFamily="34" charset="0"/>
            </a:endParaRPr>
          </a:p>
          <a:p>
            <a:pPr marL="0" indent="0">
              <a:buNone/>
            </a:pPr>
            <a:r>
              <a:rPr lang="es-CO" dirty="0" smtClean="0"/>
              <a:t>7. No </a:t>
            </a:r>
            <a:r>
              <a:rPr lang="es-CO" dirty="0"/>
              <a:t>robarás</a:t>
            </a:r>
            <a:r>
              <a:rPr lang="es-CO" dirty="0" smtClean="0"/>
              <a:t>. </a:t>
            </a:r>
            <a:r>
              <a:rPr lang="es-CO" b="1" dirty="0" smtClean="0">
                <a:latin typeface="Agency FB" pitchFamily="34" charset="0"/>
              </a:rPr>
              <a:t>Aquí el octavo se corrió para el séptimo.</a:t>
            </a:r>
            <a:endParaRPr lang="es-CO" b="1" dirty="0">
              <a:latin typeface="Agency FB" pitchFamily="34" charset="0"/>
            </a:endParaRPr>
          </a:p>
          <a:p>
            <a:pPr marL="0" indent="0">
              <a:buNone/>
            </a:pPr>
            <a:r>
              <a:rPr lang="es-CO" dirty="0" smtClean="0"/>
              <a:t>8. No </a:t>
            </a:r>
            <a:r>
              <a:rPr lang="es-CO" dirty="0"/>
              <a:t>dirás falso testimonio ni mentirás</a:t>
            </a:r>
            <a:r>
              <a:rPr lang="es-CO" dirty="0" smtClean="0"/>
              <a:t>. </a:t>
            </a:r>
            <a:r>
              <a:rPr lang="es-CO" b="1" dirty="0" smtClean="0">
                <a:latin typeface="Agency FB" pitchFamily="34" charset="0"/>
              </a:rPr>
              <a:t>Aquí el noveno se corrió para el octavo, omitiendo una palabra.</a:t>
            </a:r>
          </a:p>
          <a:p>
            <a:pPr marL="0" indent="0">
              <a:buNone/>
            </a:pPr>
            <a:endParaRPr lang="es-CO" b="1" dirty="0">
              <a:latin typeface="Agency FB" pitchFamily="34" charset="0"/>
            </a:endParaRPr>
          </a:p>
          <a:p>
            <a:pPr marL="0" indent="0">
              <a:buNone/>
            </a:pPr>
            <a:r>
              <a:rPr lang="es-CO" b="1" dirty="0" smtClean="0">
                <a:latin typeface="Agency FB" pitchFamily="34" charset="0"/>
              </a:rPr>
              <a:t>¿Si notas que el octavo es el Noveno según la S. Biblia?</a:t>
            </a:r>
            <a:endParaRPr lang="es-CO" b="1" dirty="0">
              <a:latin typeface="Agency FB" pitchFamily="34" charset="0"/>
            </a:endParaRPr>
          </a:p>
        </p:txBody>
      </p:sp>
      <p:sp>
        <p:nvSpPr>
          <p:cNvPr id="5" name="4 Marcador de texto"/>
          <p:cNvSpPr>
            <a:spLocks noGrp="1"/>
          </p:cNvSpPr>
          <p:nvPr>
            <p:ph type="body" sz="quarter" idx="3"/>
          </p:nvPr>
        </p:nvSpPr>
        <p:spPr>
          <a:xfrm>
            <a:off x="4644008" y="764704"/>
            <a:ext cx="4041775" cy="639762"/>
          </a:xfrm>
        </p:spPr>
        <p:txBody>
          <a:bodyPr>
            <a:normAutofit/>
          </a:bodyPr>
          <a:lstStyle/>
          <a:p>
            <a:pPr algn="ctr"/>
            <a:r>
              <a:rPr lang="es-CO" sz="2800" dirty="0" smtClean="0">
                <a:solidFill>
                  <a:srgbClr val="FF0000"/>
                </a:solidFill>
              </a:rPr>
              <a:t>Según la S. Biblia:</a:t>
            </a:r>
            <a:endParaRPr lang="es-CO" sz="2800" dirty="0">
              <a:solidFill>
                <a:srgbClr val="FF0000"/>
              </a:solidFill>
            </a:endParaRPr>
          </a:p>
        </p:txBody>
      </p:sp>
      <p:sp>
        <p:nvSpPr>
          <p:cNvPr id="6" name="5 Marcador de contenido"/>
          <p:cNvSpPr>
            <a:spLocks noGrp="1"/>
          </p:cNvSpPr>
          <p:nvPr>
            <p:ph sz="quarter" idx="4"/>
          </p:nvPr>
        </p:nvSpPr>
        <p:spPr>
          <a:xfrm>
            <a:off x="4644008" y="1556792"/>
            <a:ext cx="4041775" cy="4824536"/>
          </a:xfrm>
        </p:spPr>
        <p:txBody>
          <a:bodyPr>
            <a:normAutofit/>
          </a:bodyPr>
          <a:lstStyle/>
          <a:p>
            <a:pPr marL="0" indent="0">
              <a:buNone/>
            </a:pPr>
            <a:r>
              <a:rPr lang="es-CO" dirty="0"/>
              <a:t>5. </a:t>
            </a:r>
            <a:r>
              <a:rPr lang="es-CO" b="1" dirty="0" smtClean="0">
                <a:solidFill>
                  <a:srgbClr val="FF0000"/>
                </a:solidFill>
              </a:rPr>
              <a:t>Éxo.20:12</a:t>
            </a:r>
            <a:r>
              <a:rPr lang="es-CO" dirty="0" smtClean="0"/>
              <a:t>. "Honra </a:t>
            </a:r>
            <a:r>
              <a:rPr lang="es-CO" dirty="0"/>
              <a:t>a tu padre y a tu </a:t>
            </a:r>
            <a:r>
              <a:rPr lang="es-CO" dirty="0" smtClean="0"/>
              <a:t>madre, para </a:t>
            </a:r>
            <a:r>
              <a:rPr lang="es-CO" dirty="0"/>
              <a:t>que tus días se alarguen en la tierra que Jehová, tu Dios, te </a:t>
            </a:r>
            <a:r>
              <a:rPr lang="es-CO" dirty="0" smtClean="0"/>
              <a:t>da».</a:t>
            </a:r>
          </a:p>
          <a:p>
            <a:pPr marL="0" indent="0">
              <a:buNone/>
            </a:pPr>
            <a:r>
              <a:rPr lang="es-CO" dirty="0"/>
              <a:t>6. </a:t>
            </a:r>
            <a:r>
              <a:rPr lang="es-CO" b="1" dirty="0" smtClean="0">
                <a:solidFill>
                  <a:srgbClr val="FF0000"/>
                </a:solidFill>
              </a:rPr>
              <a:t>Éxo.20:13</a:t>
            </a:r>
            <a:r>
              <a:rPr lang="es-CO" dirty="0" smtClean="0"/>
              <a:t>. No </a:t>
            </a:r>
            <a:r>
              <a:rPr lang="es-CO" dirty="0"/>
              <a:t>matarás</a:t>
            </a:r>
            <a:r>
              <a:rPr lang="es-CO" dirty="0" smtClean="0"/>
              <a:t>.</a:t>
            </a:r>
          </a:p>
          <a:p>
            <a:pPr marL="0" indent="0">
              <a:buNone/>
            </a:pPr>
            <a:r>
              <a:rPr lang="es-CO" dirty="0"/>
              <a:t>7. </a:t>
            </a:r>
            <a:r>
              <a:rPr lang="es-CO" b="1" dirty="0" smtClean="0">
                <a:solidFill>
                  <a:srgbClr val="FF0000"/>
                </a:solidFill>
              </a:rPr>
              <a:t>Éxo.20:14. </a:t>
            </a:r>
            <a:r>
              <a:rPr lang="es-CO" dirty="0" smtClean="0"/>
              <a:t>"No </a:t>
            </a:r>
            <a:r>
              <a:rPr lang="es-CO" dirty="0"/>
              <a:t>cometerás </a:t>
            </a:r>
            <a:r>
              <a:rPr lang="es-CO" dirty="0" smtClean="0"/>
              <a:t>adulterio».</a:t>
            </a:r>
          </a:p>
          <a:p>
            <a:pPr marL="0" indent="0">
              <a:buNone/>
            </a:pPr>
            <a:r>
              <a:rPr lang="es-CO" dirty="0"/>
              <a:t>8. </a:t>
            </a:r>
            <a:r>
              <a:rPr lang="es-CO" b="1" dirty="0" smtClean="0">
                <a:solidFill>
                  <a:srgbClr val="FF0000"/>
                </a:solidFill>
              </a:rPr>
              <a:t>Éxo.20:15</a:t>
            </a:r>
            <a:r>
              <a:rPr lang="es-CO" dirty="0" smtClean="0"/>
              <a:t>. «No hurtarás».</a:t>
            </a:r>
          </a:p>
          <a:p>
            <a:pPr marL="0" indent="0">
              <a:buNone/>
            </a:pPr>
            <a:r>
              <a:rPr lang="es-CO" dirty="0"/>
              <a:t>9.</a:t>
            </a:r>
            <a:r>
              <a:rPr lang="es-CO" b="1" dirty="0">
                <a:solidFill>
                  <a:srgbClr val="FF0000"/>
                </a:solidFill>
              </a:rPr>
              <a:t> </a:t>
            </a:r>
            <a:r>
              <a:rPr lang="es-CO" b="1" dirty="0" smtClean="0">
                <a:solidFill>
                  <a:srgbClr val="FF0000"/>
                </a:solidFill>
              </a:rPr>
              <a:t>Éxo.20:16</a:t>
            </a:r>
            <a:r>
              <a:rPr lang="es-CO" dirty="0" smtClean="0"/>
              <a:t>. «No </a:t>
            </a:r>
            <a:r>
              <a:rPr lang="es-CO" dirty="0"/>
              <a:t>dirás contra tu prójimo falso </a:t>
            </a:r>
            <a:r>
              <a:rPr lang="es-CO" dirty="0" smtClean="0"/>
              <a:t>testimonio».</a:t>
            </a:r>
            <a:endParaRPr lang="es-CO" dirty="0"/>
          </a:p>
        </p:txBody>
      </p:sp>
    </p:spTree>
    <p:extLst>
      <p:ext uri="{BB962C8B-B14F-4D97-AF65-F5344CB8AC3E}">
        <p14:creationId xmlns:p14="http://schemas.microsoft.com/office/powerpoint/2010/main" val="9652610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 calcmode="lin" valueType="num">
                                      <p:cBhvr>
                                        <p:cTn id="23"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 calcmode="lin" valueType="num">
                                      <p:cBhvr>
                                        <p:cTn id="31"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 calcmode="lin" valueType="num">
                                      <p:cBhvr>
                                        <p:cTn id="39"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6">
                                            <p:txEl>
                                              <p:pRg st="2" end="2"/>
                                            </p:txEl>
                                          </p:spTgt>
                                        </p:tgtEl>
                                        <p:attrNameLst>
                                          <p:attrName>style.rotation</p:attrName>
                                        </p:attrNameLst>
                                      </p:cBhvr>
                                      <p:tavLst>
                                        <p:tav tm="0">
                                          <p:val>
                                            <p:fltVal val="90"/>
                                          </p:val>
                                        </p:tav>
                                        <p:tav tm="100000">
                                          <p:val>
                                            <p:fltVal val="0"/>
                                          </p:val>
                                        </p:tav>
                                      </p:tavLst>
                                    </p:anim>
                                    <p:animEffect transition="in" filter="fade">
                                      <p:cBhvr>
                                        <p:cTn id="42" dur="1000"/>
                                        <p:tgtEl>
                                          <p:spTgt spid="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 calcmode="lin" valueType="num">
                                      <p:cBhvr>
                                        <p:cTn id="47"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6">
                                            <p:txEl>
                                              <p:pRg st="3" end="3"/>
                                            </p:txEl>
                                          </p:spTgt>
                                        </p:tgtEl>
                                        <p:attrNameLst>
                                          <p:attrName>style.visibility</p:attrName>
                                        </p:attrNameLst>
                                      </p:cBhvr>
                                      <p:to>
                                        <p:strVal val="visible"/>
                                      </p:to>
                                    </p:set>
                                    <p:anim calcmode="lin" valueType="num">
                                      <p:cBhvr>
                                        <p:cTn id="55"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56"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57"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58" dur="1000"/>
                                        <p:tgtEl>
                                          <p:spTgt spid="6">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4">
                                            <p:txEl>
                                              <p:pRg st="3" end="3"/>
                                            </p:txEl>
                                          </p:spTgt>
                                        </p:tgtEl>
                                        <p:attrNameLst>
                                          <p:attrName>style.visibility</p:attrName>
                                        </p:attrNameLst>
                                      </p:cBhvr>
                                      <p:to>
                                        <p:strVal val="visible"/>
                                      </p:to>
                                    </p:set>
                                    <p:anim calcmode="lin" valueType="num">
                                      <p:cBhvr>
                                        <p:cTn id="63"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64"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65"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66" dur="1000"/>
                                        <p:tgtEl>
                                          <p:spTgt spid="4">
                                            <p:txEl>
                                              <p:pRg st="3" end="3"/>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nodeType="clickEffect">
                                  <p:stCondLst>
                                    <p:cond delay="0"/>
                                  </p:stCondLst>
                                  <p:childTnLst>
                                    <p:set>
                                      <p:cBhvr>
                                        <p:cTn id="70" dur="1" fill="hold">
                                          <p:stCondLst>
                                            <p:cond delay="0"/>
                                          </p:stCondLst>
                                        </p:cTn>
                                        <p:tgtEl>
                                          <p:spTgt spid="6">
                                            <p:txEl>
                                              <p:pRg st="4" end="4"/>
                                            </p:txEl>
                                          </p:spTgt>
                                        </p:tgtEl>
                                        <p:attrNameLst>
                                          <p:attrName>style.visibility</p:attrName>
                                        </p:attrNameLst>
                                      </p:cBhvr>
                                      <p:to>
                                        <p:strVal val="visible"/>
                                      </p:to>
                                    </p:set>
                                    <p:animEffect transition="in" filter="wipe(down)">
                                      <p:cBhvr>
                                        <p:cTn id="71" dur="580">
                                          <p:stCondLst>
                                            <p:cond delay="0"/>
                                          </p:stCondLst>
                                        </p:cTn>
                                        <p:tgtEl>
                                          <p:spTgt spid="6">
                                            <p:txEl>
                                              <p:pRg st="4" end="4"/>
                                            </p:txEl>
                                          </p:spTgt>
                                        </p:tgtEl>
                                      </p:cBhvr>
                                    </p:animEffect>
                                    <p:anim calcmode="lin" valueType="num">
                                      <p:cBhvr>
                                        <p:cTn id="72" dur="1822" tmFilter="0,0; 0.14,0.36; 0.43,0.73; 0.71,0.91; 1.0,1.0">
                                          <p:stCondLst>
                                            <p:cond delay="0"/>
                                          </p:stCondLst>
                                        </p:cTn>
                                        <p:tgtEl>
                                          <p:spTgt spid="6">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6">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6">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6">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6">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6">
                                            <p:txEl>
                                              <p:pRg st="4" end="4"/>
                                            </p:txEl>
                                          </p:spTgt>
                                        </p:tgtEl>
                                      </p:cBhvr>
                                      <p:to x="100000" y="60000"/>
                                    </p:animScale>
                                    <p:animScale>
                                      <p:cBhvr>
                                        <p:cTn id="78" dur="166" decel="50000">
                                          <p:stCondLst>
                                            <p:cond delay="676"/>
                                          </p:stCondLst>
                                        </p:cTn>
                                        <p:tgtEl>
                                          <p:spTgt spid="6">
                                            <p:txEl>
                                              <p:pRg st="4" end="4"/>
                                            </p:txEl>
                                          </p:spTgt>
                                        </p:tgtEl>
                                      </p:cBhvr>
                                      <p:to x="100000" y="100000"/>
                                    </p:animScale>
                                    <p:animScale>
                                      <p:cBhvr>
                                        <p:cTn id="79" dur="26">
                                          <p:stCondLst>
                                            <p:cond delay="1312"/>
                                          </p:stCondLst>
                                        </p:cTn>
                                        <p:tgtEl>
                                          <p:spTgt spid="6">
                                            <p:txEl>
                                              <p:pRg st="4" end="4"/>
                                            </p:txEl>
                                          </p:spTgt>
                                        </p:tgtEl>
                                      </p:cBhvr>
                                      <p:to x="100000" y="80000"/>
                                    </p:animScale>
                                    <p:animScale>
                                      <p:cBhvr>
                                        <p:cTn id="80" dur="166" decel="50000">
                                          <p:stCondLst>
                                            <p:cond delay="1338"/>
                                          </p:stCondLst>
                                        </p:cTn>
                                        <p:tgtEl>
                                          <p:spTgt spid="6">
                                            <p:txEl>
                                              <p:pRg st="4" end="4"/>
                                            </p:txEl>
                                          </p:spTgt>
                                        </p:tgtEl>
                                      </p:cBhvr>
                                      <p:to x="100000" y="100000"/>
                                    </p:animScale>
                                    <p:animScale>
                                      <p:cBhvr>
                                        <p:cTn id="81" dur="26">
                                          <p:stCondLst>
                                            <p:cond delay="1642"/>
                                          </p:stCondLst>
                                        </p:cTn>
                                        <p:tgtEl>
                                          <p:spTgt spid="6">
                                            <p:txEl>
                                              <p:pRg st="4" end="4"/>
                                            </p:txEl>
                                          </p:spTgt>
                                        </p:tgtEl>
                                      </p:cBhvr>
                                      <p:to x="100000" y="90000"/>
                                    </p:animScale>
                                    <p:animScale>
                                      <p:cBhvr>
                                        <p:cTn id="82" dur="166" decel="50000">
                                          <p:stCondLst>
                                            <p:cond delay="1668"/>
                                          </p:stCondLst>
                                        </p:cTn>
                                        <p:tgtEl>
                                          <p:spTgt spid="6">
                                            <p:txEl>
                                              <p:pRg st="4" end="4"/>
                                            </p:txEl>
                                          </p:spTgt>
                                        </p:tgtEl>
                                      </p:cBhvr>
                                      <p:to x="100000" y="100000"/>
                                    </p:animScale>
                                    <p:animScale>
                                      <p:cBhvr>
                                        <p:cTn id="83" dur="26">
                                          <p:stCondLst>
                                            <p:cond delay="1808"/>
                                          </p:stCondLst>
                                        </p:cTn>
                                        <p:tgtEl>
                                          <p:spTgt spid="6">
                                            <p:txEl>
                                              <p:pRg st="4" end="4"/>
                                            </p:txEl>
                                          </p:spTgt>
                                        </p:tgtEl>
                                      </p:cBhvr>
                                      <p:to x="100000" y="95000"/>
                                    </p:animScale>
                                    <p:animScale>
                                      <p:cBhvr>
                                        <p:cTn id="84" dur="166" decel="50000">
                                          <p:stCondLst>
                                            <p:cond delay="1834"/>
                                          </p:stCondLst>
                                        </p:cTn>
                                        <p:tgtEl>
                                          <p:spTgt spid="6">
                                            <p:txEl>
                                              <p:pRg st="4" end="4"/>
                                            </p:txEl>
                                          </p:spTgt>
                                        </p:tgtEl>
                                      </p:cBhvr>
                                      <p:to x="100000" y="100000"/>
                                    </p:animScale>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nodeType="clickEffect">
                                  <p:stCondLst>
                                    <p:cond delay="0"/>
                                  </p:stCondLst>
                                  <p:childTnLst>
                                    <p:set>
                                      <p:cBhvr>
                                        <p:cTn id="88" dur="1" fill="hold">
                                          <p:stCondLst>
                                            <p:cond delay="0"/>
                                          </p:stCondLst>
                                        </p:cTn>
                                        <p:tgtEl>
                                          <p:spTgt spid="4">
                                            <p:txEl>
                                              <p:pRg st="5" end="5"/>
                                            </p:txEl>
                                          </p:spTgt>
                                        </p:tgtEl>
                                        <p:attrNameLst>
                                          <p:attrName>style.visibility</p:attrName>
                                        </p:attrNameLst>
                                      </p:cBhvr>
                                      <p:to>
                                        <p:strVal val="visible"/>
                                      </p:to>
                                    </p:set>
                                    <p:animEffect transition="in" filter="wipe(down)">
                                      <p:cBhvr>
                                        <p:cTn id="89" dur="580">
                                          <p:stCondLst>
                                            <p:cond delay="0"/>
                                          </p:stCondLst>
                                        </p:cTn>
                                        <p:tgtEl>
                                          <p:spTgt spid="4">
                                            <p:txEl>
                                              <p:pRg st="5" end="5"/>
                                            </p:txEl>
                                          </p:spTgt>
                                        </p:tgtEl>
                                      </p:cBhvr>
                                    </p:animEffect>
                                    <p:anim calcmode="lin" valueType="num">
                                      <p:cBhvr>
                                        <p:cTn id="90" dur="1822" tmFilter="0,0; 0.14,0.36; 0.43,0.73; 0.71,0.91; 1.0,1.0">
                                          <p:stCondLst>
                                            <p:cond delay="0"/>
                                          </p:stCondLst>
                                        </p:cTn>
                                        <p:tgtEl>
                                          <p:spTgt spid="4">
                                            <p:txEl>
                                              <p:pRg st="5" end="5"/>
                                            </p:txEl>
                                          </p:spTgt>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4">
                                            <p:txEl>
                                              <p:pRg st="5" end="5"/>
                                            </p:txEl>
                                          </p:spTgt>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4">
                                            <p:txEl>
                                              <p:pRg st="5" end="5"/>
                                            </p:txEl>
                                          </p:spTgt>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4">
                                            <p:txEl>
                                              <p:pRg st="5" end="5"/>
                                            </p:txEl>
                                          </p:spTgt>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4">
                                            <p:txEl>
                                              <p:pRg st="5" end="5"/>
                                            </p:txEl>
                                          </p:spTgt>
                                        </p:tgtEl>
                                        <p:attrNameLst>
                                          <p:attrName>ppt_y</p:attrName>
                                        </p:attrNameLst>
                                      </p:cBhvr>
                                      <p:tavLst>
                                        <p:tav tm="0" fmla="#ppt_y-sin(pi*$)/81">
                                          <p:val>
                                            <p:fltVal val="0"/>
                                          </p:val>
                                        </p:tav>
                                        <p:tav tm="100000">
                                          <p:val>
                                            <p:fltVal val="1"/>
                                          </p:val>
                                        </p:tav>
                                      </p:tavLst>
                                    </p:anim>
                                    <p:animScale>
                                      <p:cBhvr>
                                        <p:cTn id="95" dur="26">
                                          <p:stCondLst>
                                            <p:cond delay="650"/>
                                          </p:stCondLst>
                                        </p:cTn>
                                        <p:tgtEl>
                                          <p:spTgt spid="4">
                                            <p:txEl>
                                              <p:pRg st="5" end="5"/>
                                            </p:txEl>
                                          </p:spTgt>
                                        </p:tgtEl>
                                      </p:cBhvr>
                                      <p:to x="100000" y="60000"/>
                                    </p:animScale>
                                    <p:animScale>
                                      <p:cBhvr>
                                        <p:cTn id="96" dur="166" decel="50000">
                                          <p:stCondLst>
                                            <p:cond delay="676"/>
                                          </p:stCondLst>
                                        </p:cTn>
                                        <p:tgtEl>
                                          <p:spTgt spid="4">
                                            <p:txEl>
                                              <p:pRg st="5" end="5"/>
                                            </p:txEl>
                                          </p:spTgt>
                                        </p:tgtEl>
                                      </p:cBhvr>
                                      <p:to x="100000" y="100000"/>
                                    </p:animScale>
                                    <p:animScale>
                                      <p:cBhvr>
                                        <p:cTn id="97" dur="26">
                                          <p:stCondLst>
                                            <p:cond delay="1312"/>
                                          </p:stCondLst>
                                        </p:cTn>
                                        <p:tgtEl>
                                          <p:spTgt spid="4">
                                            <p:txEl>
                                              <p:pRg st="5" end="5"/>
                                            </p:txEl>
                                          </p:spTgt>
                                        </p:tgtEl>
                                      </p:cBhvr>
                                      <p:to x="100000" y="80000"/>
                                    </p:animScale>
                                    <p:animScale>
                                      <p:cBhvr>
                                        <p:cTn id="98" dur="166" decel="50000">
                                          <p:stCondLst>
                                            <p:cond delay="1338"/>
                                          </p:stCondLst>
                                        </p:cTn>
                                        <p:tgtEl>
                                          <p:spTgt spid="4">
                                            <p:txEl>
                                              <p:pRg st="5" end="5"/>
                                            </p:txEl>
                                          </p:spTgt>
                                        </p:tgtEl>
                                      </p:cBhvr>
                                      <p:to x="100000" y="100000"/>
                                    </p:animScale>
                                    <p:animScale>
                                      <p:cBhvr>
                                        <p:cTn id="99" dur="26">
                                          <p:stCondLst>
                                            <p:cond delay="1642"/>
                                          </p:stCondLst>
                                        </p:cTn>
                                        <p:tgtEl>
                                          <p:spTgt spid="4">
                                            <p:txEl>
                                              <p:pRg st="5" end="5"/>
                                            </p:txEl>
                                          </p:spTgt>
                                        </p:tgtEl>
                                      </p:cBhvr>
                                      <p:to x="100000" y="90000"/>
                                    </p:animScale>
                                    <p:animScale>
                                      <p:cBhvr>
                                        <p:cTn id="100" dur="166" decel="50000">
                                          <p:stCondLst>
                                            <p:cond delay="1668"/>
                                          </p:stCondLst>
                                        </p:cTn>
                                        <p:tgtEl>
                                          <p:spTgt spid="4">
                                            <p:txEl>
                                              <p:pRg st="5" end="5"/>
                                            </p:txEl>
                                          </p:spTgt>
                                        </p:tgtEl>
                                      </p:cBhvr>
                                      <p:to x="100000" y="100000"/>
                                    </p:animScale>
                                    <p:animScale>
                                      <p:cBhvr>
                                        <p:cTn id="101" dur="26">
                                          <p:stCondLst>
                                            <p:cond delay="1808"/>
                                          </p:stCondLst>
                                        </p:cTn>
                                        <p:tgtEl>
                                          <p:spTgt spid="4">
                                            <p:txEl>
                                              <p:pRg st="5" end="5"/>
                                            </p:txEl>
                                          </p:spTgt>
                                        </p:tgtEl>
                                      </p:cBhvr>
                                      <p:to x="100000" y="95000"/>
                                    </p:animScale>
                                    <p:animScale>
                                      <p:cBhvr>
                                        <p:cTn id="102" dur="166" decel="50000">
                                          <p:stCondLst>
                                            <p:cond delay="1834"/>
                                          </p:stCondLst>
                                        </p:cTn>
                                        <p:tgtEl>
                                          <p:spTgt spid="4">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395536" y="980728"/>
            <a:ext cx="4040188" cy="639762"/>
          </a:xfrm>
        </p:spPr>
        <p:txBody>
          <a:bodyPr/>
          <a:lstStyle/>
          <a:p>
            <a:pPr algn="ctr"/>
            <a:r>
              <a:rPr lang="es-CO" sz="2800" dirty="0" smtClean="0">
                <a:solidFill>
                  <a:srgbClr val="FF0000"/>
                </a:solidFill>
              </a:rPr>
              <a:t>Según el Catecismo:</a:t>
            </a:r>
            <a:endParaRPr lang="es-CO" dirty="0">
              <a:solidFill>
                <a:srgbClr val="FF0000"/>
              </a:solidFill>
            </a:endParaRPr>
          </a:p>
        </p:txBody>
      </p:sp>
      <p:sp>
        <p:nvSpPr>
          <p:cNvPr id="4" name="3 Marcador de contenido"/>
          <p:cNvSpPr>
            <a:spLocks noGrp="1"/>
          </p:cNvSpPr>
          <p:nvPr>
            <p:ph sz="half" idx="2"/>
          </p:nvPr>
        </p:nvSpPr>
        <p:spPr>
          <a:xfrm>
            <a:off x="467544" y="1772816"/>
            <a:ext cx="4040188" cy="4680520"/>
          </a:xfrm>
        </p:spPr>
        <p:txBody>
          <a:bodyPr>
            <a:normAutofit fontScale="92500"/>
          </a:bodyPr>
          <a:lstStyle/>
          <a:p>
            <a:pPr marL="0" indent="0">
              <a:buNone/>
            </a:pPr>
            <a:r>
              <a:rPr lang="es-CO" dirty="0"/>
              <a:t>9. No desearás la mujer o varón de tu prójimo</a:t>
            </a:r>
            <a:r>
              <a:rPr lang="es-CO" dirty="0" smtClean="0"/>
              <a:t>. </a:t>
            </a:r>
            <a:r>
              <a:rPr lang="es-CO" b="1" dirty="0" smtClean="0">
                <a:latin typeface="Agency FB" pitchFamily="34" charset="0"/>
              </a:rPr>
              <a:t>Aquí el décimo se dividió en dos para completar los diez Mandamientos. Omitiéndose 18 palabras entre los dos. Además agregándole «o varón».</a:t>
            </a:r>
            <a:endParaRPr lang="es-CO" b="1" dirty="0">
              <a:latin typeface="Agency FB" pitchFamily="34" charset="0"/>
            </a:endParaRPr>
          </a:p>
          <a:p>
            <a:pPr marL="0" indent="0">
              <a:buNone/>
            </a:pPr>
            <a:endParaRPr lang="es-CO" dirty="0"/>
          </a:p>
          <a:p>
            <a:pPr marL="0" indent="0">
              <a:buNone/>
            </a:pPr>
            <a:r>
              <a:rPr lang="es-CO" dirty="0" smtClean="0"/>
              <a:t>10</a:t>
            </a:r>
            <a:r>
              <a:rPr lang="es-CO" dirty="0"/>
              <a:t>. No codiciarás los vienes ajenos</a:t>
            </a:r>
            <a:r>
              <a:rPr lang="es-CO" dirty="0" smtClean="0"/>
              <a:t>. </a:t>
            </a:r>
            <a:r>
              <a:rPr lang="es-CO" b="1" dirty="0" smtClean="0">
                <a:latin typeface="Agency FB" pitchFamily="34" charset="0"/>
              </a:rPr>
              <a:t>Como usted se dará cuenta, estos dos mandamientos, en la S. Biblia Dios los incluyó en uno solo. Porque los «vienes ajenos» y «la mujer del prójimo» ambos son «ajenos».</a:t>
            </a:r>
            <a:endParaRPr lang="es-CO" b="1" dirty="0">
              <a:latin typeface="Agency FB" pitchFamily="34" charset="0"/>
            </a:endParaRPr>
          </a:p>
        </p:txBody>
      </p:sp>
      <p:sp>
        <p:nvSpPr>
          <p:cNvPr id="5" name="4 Marcador de texto"/>
          <p:cNvSpPr>
            <a:spLocks noGrp="1"/>
          </p:cNvSpPr>
          <p:nvPr>
            <p:ph type="body" sz="quarter" idx="3"/>
          </p:nvPr>
        </p:nvSpPr>
        <p:spPr>
          <a:xfrm>
            <a:off x="4572000" y="908720"/>
            <a:ext cx="4041775" cy="639762"/>
          </a:xfrm>
        </p:spPr>
        <p:txBody>
          <a:bodyPr/>
          <a:lstStyle/>
          <a:p>
            <a:pPr algn="ctr"/>
            <a:r>
              <a:rPr lang="es-CO" sz="2800" dirty="0" smtClean="0">
                <a:solidFill>
                  <a:srgbClr val="FF0000"/>
                </a:solidFill>
              </a:rPr>
              <a:t>Según la S. Biblia:</a:t>
            </a:r>
            <a:endParaRPr lang="es-CO" dirty="0">
              <a:solidFill>
                <a:srgbClr val="FF0000"/>
              </a:solidFill>
            </a:endParaRPr>
          </a:p>
        </p:txBody>
      </p:sp>
      <p:sp>
        <p:nvSpPr>
          <p:cNvPr id="6" name="5 Marcador de contenido"/>
          <p:cNvSpPr>
            <a:spLocks noGrp="1"/>
          </p:cNvSpPr>
          <p:nvPr>
            <p:ph sz="quarter" idx="4"/>
          </p:nvPr>
        </p:nvSpPr>
        <p:spPr>
          <a:xfrm>
            <a:off x="4644008" y="1772816"/>
            <a:ext cx="4041775" cy="3951288"/>
          </a:xfrm>
        </p:spPr>
        <p:txBody>
          <a:bodyPr>
            <a:noAutofit/>
          </a:bodyPr>
          <a:lstStyle/>
          <a:p>
            <a:pPr marL="0" indent="0">
              <a:buNone/>
            </a:pPr>
            <a:r>
              <a:rPr lang="es-CO" sz="3200" dirty="0"/>
              <a:t>10. </a:t>
            </a:r>
            <a:r>
              <a:rPr lang="es-CO" sz="3200" b="1" dirty="0" smtClean="0">
                <a:solidFill>
                  <a:srgbClr val="FF0000"/>
                </a:solidFill>
              </a:rPr>
              <a:t>Éxo.20:17</a:t>
            </a:r>
            <a:r>
              <a:rPr lang="es-CO" sz="3200" dirty="0" smtClean="0"/>
              <a:t>. «No codiciarás </a:t>
            </a:r>
            <a:r>
              <a:rPr lang="es-CO" sz="3200" dirty="0"/>
              <a:t>la casa de tu prójimo: no codiciarás la mujer de tu prójimo, ni su siervo, ni su criada, ni su buey, ni su asno, ni cosa alguna de tu </a:t>
            </a:r>
            <a:r>
              <a:rPr lang="es-CO" sz="3200" dirty="0" smtClean="0"/>
              <a:t>prójimo»</a:t>
            </a:r>
            <a:endParaRPr lang="es-CO" sz="3200" dirty="0"/>
          </a:p>
        </p:txBody>
      </p:sp>
    </p:spTree>
    <p:extLst>
      <p:ext uri="{BB962C8B-B14F-4D97-AF65-F5344CB8AC3E}">
        <p14:creationId xmlns:p14="http://schemas.microsoft.com/office/powerpoint/2010/main" val="414974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ipe(down)">
                                      <p:cBhvr>
                                        <p:cTn id="15" dur="580">
                                          <p:stCondLst>
                                            <p:cond delay="0"/>
                                          </p:stCondLst>
                                        </p:cTn>
                                        <p:tgtEl>
                                          <p:spTgt spid="4">
                                            <p:txEl>
                                              <p:pRg st="0" end="0"/>
                                            </p:txEl>
                                          </p:spTgt>
                                        </p:tgtEl>
                                      </p:cBhvr>
                                    </p:animEffect>
                                    <p:anim calcmode="lin" valueType="num">
                                      <p:cBhvr>
                                        <p:cTn id="16"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xEl>
                                              <p:pRg st="0" end="0"/>
                                            </p:txEl>
                                          </p:spTgt>
                                        </p:tgtEl>
                                      </p:cBhvr>
                                      <p:to x="100000" y="60000"/>
                                    </p:animScale>
                                    <p:animScale>
                                      <p:cBhvr>
                                        <p:cTn id="22" dur="166" decel="50000">
                                          <p:stCondLst>
                                            <p:cond delay="676"/>
                                          </p:stCondLst>
                                        </p:cTn>
                                        <p:tgtEl>
                                          <p:spTgt spid="4">
                                            <p:txEl>
                                              <p:pRg st="0" end="0"/>
                                            </p:txEl>
                                          </p:spTgt>
                                        </p:tgtEl>
                                      </p:cBhvr>
                                      <p:to x="100000" y="100000"/>
                                    </p:animScale>
                                    <p:animScale>
                                      <p:cBhvr>
                                        <p:cTn id="23" dur="26">
                                          <p:stCondLst>
                                            <p:cond delay="1312"/>
                                          </p:stCondLst>
                                        </p:cTn>
                                        <p:tgtEl>
                                          <p:spTgt spid="4">
                                            <p:txEl>
                                              <p:pRg st="0" end="0"/>
                                            </p:txEl>
                                          </p:spTgt>
                                        </p:tgtEl>
                                      </p:cBhvr>
                                      <p:to x="100000" y="80000"/>
                                    </p:animScale>
                                    <p:animScale>
                                      <p:cBhvr>
                                        <p:cTn id="24" dur="166" decel="50000">
                                          <p:stCondLst>
                                            <p:cond delay="1338"/>
                                          </p:stCondLst>
                                        </p:cTn>
                                        <p:tgtEl>
                                          <p:spTgt spid="4">
                                            <p:txEl>
                                              <p:pRg st="0" end="0"/>
                                            </p:txEl>
                                          </p:spTgt>
                                        </p:tgtEl>
                                      </p:cBhvr>
                                      <p:to x="100000" y="100000"/>
                                    </p:animScale>
                                    <p:animScale>
                                      <p:cBhvr>
                                        <p:cTn id="25" dur="26">
                                          <p:stCondLst>
                                            <p:cond delay="1642"/>
                                          </p:stCondLst>
                                        </p:cTn>
                                        <p:tgtEl>
                                          <p:spTgt spid="4">
                                            <p:txEl>
                                              <p:pRg st="0" end="0"/>
                                            </p:txEl>
                                          </p:spTgt>
                                        </p:tgtEl>
                                      </p:cBhvr>
                                      <p:to x="100000" y="90000"/>
                                    </p:animScale>
                                    <p:animScale>
                                      <p:cBhvr>
                                        <p:cTn id="26" dur="166" decel="50000">
                                          <p:stCondLst>
                                            <p:cond delay="1668"/>
                                          </p:stCondLst>
                                        </p:cTn>
                                        <p:tgtEl>
                                          <p:spTgt spid="4">
                                            <p:txEl>
                                              <p:pRg st="0" end="0"/>
                                            </p:txEl>
                                          </p:spTgt>
                                        </p:tgtEl>
                                      </p:cBhvr>
                                      <p:to x="100000" y="100000"/>
                                    </p:animScale>
                                    <p:animScale>
                                      <p:cBhvr>
                                        <p:cTn id="27" dur="26">
                                          <p:stCondLst>
                                            <p:cond delay="1808"/>
                                          </p:stCondLst>
                                        </p:cTn>
                                        <p:tgtEl>
                                          <p:spTgt spid="4">
                                            <p:txEl>
                                              <p:pRg st="0" end="0"/>
                                            </p:txEl>
                                          </p:spTgt>
                                        </p:tgtEl>
                                      </p:cBhvr>
                                      <p:to x="100000" y="95000"/>
                                    </p:animScale>
                                    <p:animScale>
                                      <p:cBhvr>
                                        <p:cTn id="28" dur="166" decel="50000">
                                          <p:stCondLst>
                                            <p:cond delay="1834"/>
                                          </p:stCondLst>
                                        </p:cTn>
                                        <p:tgtEl>
                                          <p:spTgt spid="4">
                                            <p:txEl>
                                              <p:pRg st="0" end="0"/>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animEffect transition="in" filter="wipe(down)">
                                      <p:cBhvr>
                                        <p:cTn id="31" dur="580">
                                          <p:stCondLst>
                                            <p:cond delay="0"/>
                                          </p:stCondLst>
                                        </p:cTn>
                                        <p:tgtEl>
                                          <p:spTgt spid="4">
                                            <p:txEl>
                                              <p:pRg st="2" end="2"/>
                                            </p:txEl>
                                          </p:spTgt>
                                        </p:tgtEl>
                                      </p:cBhvr>
                                    </p:animEffect>
                                    <p:anim calcmode="lin" valueType="num">
                                      <p:cBhvr>
                                        <p:cTn id="32"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4">
                                            <p:txEl>
                                              <p:pRg st="2" end="2"/>
                                            </p:txEl>
                                          </p:spTgt>
                                        </p:tgtEl>
                                      </p:cBhvr>
                                      <p:to x="100000" y="60000"/>
                                    </p:animScale>
                                    <p:animScale>
                                      <p:cBhvr>
                                        <p:cTn id="38" dur="166" decel="50000">
                                          <p:stCondLst>
                                            <p:cond delay="676"/>
                                          </p:stCondLst>
                                        </p:cTn>
                                        <p:tgtEl>
                                          <p:spTgt spid="4">
                                            <p:txEl>
                                              <p:pRg st="2" end="2"/>
                                            </p:txEl>
                                          </p:spTgt>
                                        </p:tgtEl>
                                      </p:cBhvr>
                                      <p:to x="100000" y="100000"/>
                                    </p:animScale>
                                    <p:animScale>
                                      <p:cBhvr>
                                        <p:cTn id="39" dur="26">
                                          <p:stCondLst>
                                            <p:cond delay="1312"/>
                                          </p:stCondLst>
                                        </p:cTn>
                                        <p:tgtEl>
                                          <p:spTgt spid="4">
                                            <p:txEl>
                                              <p:pRg st="2" end="2"/>
                                            </p:txEl>
                                          </p:spTgt>
                                        </p:tgtEl>
                                      </p:cBhvr>
                                      <p:to x="100000" y="80000"/>
                                    </p:animScale>
                                    <p:animScale>
                                      <p:cBhvr>
                                        <p:cTn id="40" dur="166" decel="50000">
                                          <p:stCondLst>
                                            <p:cond delay="1338"/>
                                          </p:stCondLst>
                                        </p:cTn>
                                        <p:tgtEl>
                                          <p:spTgt spid="4">
                                            <p:txEl>
                                              <p:pRg st="2" end="2"/>
                                            </p:txEl>
                                          </p:spTgt>
                                        </p:tgtEl>
                                      </p:cBhvr>
                                      <p:to x="100000" y="100000"/>
                                    </p:animScale>
                                    <p:animScale>
                                      <p:cBhvr>
                                        <p:cTn id="41" dur="26">
                                          <p:stCondLst>
                                            <p:cond delay="1642"/>
                                          </p:stCondLst>
                                        </p:cTn>
                                        <p:tgtEl>
                                          <p:spTgt spid="4">
                                            <p:txEl>
                                              <p:pRg st="2" end="2"/>
                                            </p:txEl>
                                          </p:spTgt>
                                        </p:tgtEl>
                                      </p:cBhvr>
                                      <p:to x="100000" y="90000"/>
                                    </p:animScale>
                                    <p:animScale>
                                      <p:cBhvr>
                                        <p:cTn id="42" dur="166" decel="50000">
                                          <p:stCondLst>
                                            <p:cond delay="1668"/>
                                          </p:stCondLst>
                                        </p:cTn>
                                        <p:tgtEl>
                                          <p:spTgt spid="4">
                                            <p:txEl>
                                              <p:pRg st="2" end="2"/>
                                            </p:txEl>
                                          </p:spTgt>
                                        </p:tgtEl>
                                      </p:cBhvr>
                                      <p:to x="100000" y="100000"/>
                                    </p:animScale>
                                    <p:animScale>
                                      <p:cBhvr>
                                        <p:cTn id="43" dur="26">
                                          <p:stCondLst>
                                            <p:cond delay="1808"/>
                                          </p:stCondLst>
                                        </p:cTn>
                                        <p:tgtEl>
                                          <p:spTgt spid="4">
                                            <p:txEl>
                                              <p:pRg st="2" end="2"/>
                                            </p:txEl>
                                          </p:spTgt>
                                        </p:tgtEl>
                                      </p:cBhvr>
                                      <p:to x="100000" y="95000"/>
                                    </p:animScale>
                                    <p:animScale>
                                      <p:cBhvr>
                                        <p:cTn id="44" dur="166" decel="50000">
                                          <p:stCondLst>
                                            <p:cond delay="1834"/>
                                          </p:stCondLst>
                                        </p:cTn>
                                        <p:tgtEl>
                                          <p:spTgt spid="4">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Agency FB" pitchFamily="34" charset="0"/>
              </a:rPr>
              <a:t>¿Predijo </a:t>
            </a:r>
            <a:r>
              <a:rPr lang="es-CO" b="1" i="1" dirty="0">
                <a:latin typeface="Agency FB" pitchFamily="34" charset="0"/>
              </a:rPr>
              <a:t>Dios tal cambio en las Escrituras?</a:t>
            </a:r>
          </a:p>
        </p:txBody>
      </p:sp>
      <p:sp>
        <p:nvSpPr>
          <p:cNvPr id="3" name="2 Marcador de contenido"/>
          <p:cNvSpPr>
            <a:spLocks noGrp="1"/>
          </p:cNvSpPr>
          <p:nvPr>
            <p:ph idx="1"/>
          </p:nvPr>
        </p:nvSpPr>
        <p:spPr>
          <a:xfrm>
            <a:off x="457200" y="1600200"/>
            <a:ext cx="6058638" cy="4925144"/>
          </a:xfrm>
        </p:spPr>
        <p:txBody>
          <a:bodyPr>
            <a:normAutofit fontScale="70000" lnSpcReduction="20000"/>
          </a:bodyPr>
          <a:lstStyle/>
          <a:p>
            <a:pPr marL="0" indent="0" algn="ctr">
              <a:buNone/>
            </a:pPr>
            <a:r>
              <a:rPr lang="es-CO" sz="5100" b="1" u="sng" dirty="0" smtClean="0"/>
              <a:t>Respuesta</a:t>
            </a:r>
            <a:r>
              <a:rPr lang="es-CO" sz="5100" b="1" dirty="0"/>
              <a:t>:   </a:t>
            </a:r>
            <a:r>
              <a:rPr lang="es-CO" sz="5100" dirty="0"/>
              <a:t>¡Sí! Al describir al Anticristo en </a:t>
            </a:r>
            <a:r>
              <a:rPr lang="es-CO" sz="5100" dirty="0">
                <a:solidFill>
                  <a:srgbClr val="FF0000"/>
                </a:solidFill>
              </a:rPr>
              <a:t>Daniel 7:25</a:t>
            </a:r>
            <a:r>
              <a:rPr lang="es-CO" sz="5100" dirty="0"/>
              <a:t>, Dios dijo que "</a:t>
            </a:r>
            <a:r>
              <a:rPr lang="es-CO" sz="5100" dirty="0">
                <a:latin typeface="Agency FB" pitchFamily="34" charset="0"/>
              </a:rPr>
              <a:t>pensaría en cambiar los tiempos y la ley</a:t>
            </a:r>
            <a:r>
              <a:rPr lang="es-CO" sz="5100" dirty="0" smtClean="0"/>
              <a:t>."</a:t>
            </a:r>
            <a:endParaRPr lang="es-CO" sz="5100" dirty="0"/>
          </a:p>
          <a:p>
            <a:pPr marL="0" indent="0">
              <a:buNone/>
            </a:pPr>
            <a:endParaRPr lang="es-CO" dirty="0" smtClean="0"/>
          </a:p>
          <a:p>
            <a:pPr marL="0" indent="0">
              <a:buNone/>
            </a:pPr>
            <a:r>
              <a:rPr lang="es-CO" dirty="0" smtClean="0"/>
              <a:t>¿</a:t>
            </a:r>
            <a:r>
              <a:rPr lang="es-CO" dirty="0"/>
              <a:t>Cómo ha tratado el papado de cambiar la ley de Dios? </a:t>
            </a:r>
            <a:endParaRPr lang="es-CO" dirty="0" smtClean="0"/>
          </a:p>
          <a:p>
            <a:pPr marL="514350" indent="-514350">
              <a:buFont typeface="+mj-lt"/>
              <a:buAutoNum type="alphaUcPeriod"/>
            </a:pPr>
            <a:r>
              <a:rPr lang="es-CO" dirty="0" smtClean="0"/>
              <a:t>En seis </a:t>
            </a:r>
            <a:r>
              <a:rPr lang="es-CO" dirty="0"/>
              <a:t>formas distintas: En sus catecismos ha  </a:t>
            </a:r>
            <a:r>
              <a:rPr lang="es-CO" dirty="0" smtClean="0"/>
              <a:t>(</a:t>
            </a:r>
            <a:r>
              <a:rPr lang="es-CO" sz="3600" b="1" dirty="0">
                <a:solidFill>
                  <a:srgbClr val="FF0000"/>
                </a:solidFill>
              </a:rPr>
              <a:t>1</a:t>
            </a:r>
            <a:r>
              <a:rPr lang="es-CO" dirty="0"/>
              <a:t>) </a:t>
            </a:r>
            <a:r>
              <a:rPr lang="es-CO" dirty="0" smtClean="0"/>
              <a:t>alterado el sentido de las palabras, </a:t>
            </a:r>
            <a:r>
              <a:rPr lang="es-CO" sz="3400" b="1" dirty="0" smtClean="0">
                <a:solidFill>
                  <a:srgbClr val="FF0000"/>
                </a:solidFill>
              </a:rPr>
              <a:t>(2</a:t>
            </a:r>
            <a:r>
              <a:rPr lang="es-CO" dirty="0" smtClean="0"/>
              <a:t>) ha omitido </a:t>
            </a:r>
            <a:r>
              <a:rPr lang="es-CO" dirty="0"/>
              <a:t>el segundo mandamiento que prohíbe la veneración de imágenes, y </a:t>
            </a:r>
            <a:r>
              <a:rPr lang="es-CO" sz="3600" b="1" dirty="0" smtClean="0">
                <a:solidFill>
                  <a:srgbClr val="FF0000"/>
                </a:solidFill>
              </a:rPr>
              <a:t>(3</a:t>
            </a:r>
            <a:r>
              <a:rPr lang="es-CO" dirty="0" smtClean="0"/>
              <a:t>) </a:t>
            </a:r>
            <a:r>
              <a:rPr lang="es-CO" dirty="0"/>
              <a:t>ha </a:t>
            </a:r>
            <a:r>
              <a:rPr lang="es-CO" dirty="0" smtClean="0"/>
              <a:t>acortado </a:t>
            </a:r>
            <a:r>
              <a:rPr lang="es-CO" dirty="0"/>
              <a:t>el cuarto mandamiento (sobre el Sábado) de </a:t>
            </a:r>
            <a:r>
              <a:rPr lang="es-CO" dirty="0" smtClean="0"/>
              <a:t>91 </a:t>
            </a:r>
            <a:r>
              <a:rPr lang="es-CO" dirty="0"/>
              <a:t>palabras a únicamente </a:t>
            </a:r>
            <a:r>
              <a:rPr lang="es-CO" dirty="0" smtClean="0"/>
              <a:t>3 palabras, (</a:t>
            </a:r>
            <a:r>
              <a:rPr lang="es-CO" sz="3400" b="1" dirty="0" smtClean="0">
                <a:solidFill>
                  <a:srgbClr val="FF0000"/>
                </a:solidFill>
              </a:rPr>
              <a:t>4</a:t>
            </a:r>
            <a:r>
              <a:rPr lang="es-CO" dirty="0" smtClean="0"/>
              <a:t>) y lo cambió del sábado al domingo.</a:t>
            </a:r>
            <a:endParaRPr lang="es-CO" dirty="0"/>
          </a:p>
          <a:p>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5439" y="1700808"/>
            <a:ext cx="2320240" cy="2191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515838" y="4221088"/>
            <a:ext cx="2479442" cy="1631216"/>
          </a:xfrm>
          <a:prstGeom prst="rect">
            <a:avLst/>
          </a:prstGeom>
        </p:spPr>
        <p:txBody>
          <a:bodyPr wrap="square">
            <a:spAutoFit/>
          </a:bodyPr>
          <a:lstStyle/>
          <a:p>
            <a:pPr algn="ctr"/>
            <a:r>
              <a:rPr lang="es-CO" sz="2000" dirty="0">
                <a:solidFill>
                  <a:srgbClr val="FF0000"/>
                </a:solidFill>
              </a:rPr>
              <a:t>Cambiar el día de reposo del Sábado al Domingo implica alterar la Ley de Dios --un asunto muy serio</a:t>
            </a:r>
          </a:p>
        </p:txBody>
      </p:sp>
    </p:spTree>
    <p:extLst>
      <p:ext uri="{BB962C8B-B14F-4D97-AF65-F5344CB8AC3E}">
        <p14:creationId xmlns:p14="http://schemas.microsoft.com/office/powerpoint/2010/main" val="35961639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33657"/>
            <a:ext cx="5266928" cy="3715424"/>
          </a:xfrm>
        </p:spPr>
        <p:txBody>
          <a:bodyPr>
            <a:normAutofit fontScale="92500" lnSpcReduction="20000"/>
          </a:bodyPr>
          <a:lstStyle/>
          <a:p>
            <a:pPr marL="0" indent="0" algn="ctr">
              <a:buNone/>
            </a:pPr>
            <a:r>
              <a:rPr lang="es-CO" dirty="0"/>
              <a:t>El mandamiento del Sábado </a:t>
            </a:r>
            <a:r>
              <a:rPr lang="es-CO" dirty="0" smtClean="0"/>
              <a:t>según (Éxodo </a:t>
            </a:r>
            <a:r>
              <a:rPr lang="es-CO" dirty="0"/>
              <a:t>20:8-11) claramente identifica al Sábado como el séptimo día de la semana</a:t>
            </a:r>
            <a:r>
              <a:rPr lang="es-CO" dirty="0" smtClean="0"/>
              <a:t>. En el cual Dios «reposó, bendijo y santificó»  </a:t>
            </a:r>
            <a:r>
              <a:rPr lang="es-CO" dirty="0" smtClean="0">
                <a:solidFill>
                  <a:srgbClr val="FF0000"/>
                </a:solidFill>
              </a:rPr>
              <a:t>(Gen.2:1-3). </a:t>
            </a:r>
            <a:endParaRPr lang="es-CO" dirty="0">
              <a:solidFill>
                <a:srgbClr val="FF0000"/>
              </a:solidFill>
            </a:endParaRPr>
          </a:p>
          <a:p>
            <a:pPr marL="0" indent="0" algn="ctr">
              <a:buNone/>
            </a:pPr>
            <a:r>
              <a:rPr lang="es-CO" dirty="0" smtClean="0"/>
              <a:t>(</a:t>
            </a:r>
            <a:r>
              <a:rPr lang="es-CO" b="1" dirty="0" smtClean="0">
                <a:solidFill>
                  <a:srgbClr val="FF0000"/>
                </a:solidFill>
              </a:rPr>
              <a:t>5</a:t>
            </a:r>
            <a:r>
              <a:rPr lang="es-CO" dirty="0" smtClean="0"/>
              <a:t>) </a:t>
            </a:r>
            <a:r>
              <a:rPr lang="es-CO" dirty="0"/>
              <a:t>dividido el décimo mandamiento en </a:t>
            </a:r>
            <a:r>
              <a:rPr lang="es-CO" dirty="0" smtClean="0"/>
              <a:t>dos para completar los Diez.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404664"/>
            <a:ext cx="2952328"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4 Diagrama"/>
          <p:cNvGraphicFramePr/>
          <p:nvPr>
            <p:extLst>
              <p:ext uri="{D42A27DB-BD31-4B8C-83A1-F6EECF244321}">
                <p14:modId xmlns:p14="http://schemas.microsoft.com/office/powerpoint/2010/main" val="1970883614"/>
              </p:ext>
            </p:extLst>
          </p:nvPr>
        </p:nvGraphicFramePr>
        <p:xfrm>
          <a:off x="1259632" y="4653136"/>
          <a:ext cx="6048672" cy="2308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66804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C000"/>
          </a:solidFill>
        </p:spPr>
        <p:txBody>
          <a:bodyPr>
            <a:normAutofit fontScale="90000"/>
          </a:bodyPr>
          <a:lstStyle/>
          <a:p>
            <a:r>
              <a:rPr lang="es-CO" b="1" i="1" dirty="0">
                <a:latin typeface="Agency FB" pitchFamily="34" charset="0"/>
              </a:rPr>
              <a:t>B. ¿Cómo ha intentado el papado cambiar los tiempos de Dios? </a:t>
            </a: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836739883"/>
              </p:ext>
            </p:extLst>
          </p:nvPr>
        </p:nvGraphicFramePr>
        <p:xfrm>
          <a:off x="457200" y="1600200"/>
          <a:ext cx="822960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73843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784976" cy="6480720"/>
          </a:xfrm>
          <a:solidFill>
            <a:schemeClr val="accent5">
              <a:lumMod val="20000"/>
              <a:lumOff val="80000"/>
            </a:schemeClr>
          </a:solidFill>
        </p:spPr>
        <p:txBody>
          <a:bodyPr>
            <a:normAutofit fontScale="70000" lnSpcReduction="20000"/>
          </a:bodyPr>
          <a:lstStyle/>
          <a:p>
            <a:pPr marL="0" indent="0" algn="ctr">
              <a:buNone/>
            </a:pPr>
            <a:endParaRPr lang="es-CO" sz="4000" b="1" u="sng" dirty="0" smtClean="0"/>
          </a:p>
          <a:p>
            <a:pPr marL="0" indent="0" algn="ctr">
              <a:buNone/>
            </a:pPr>
            <a:r>
              <a:rPr lang="es-CO" sz="4000" b="1" u="sng" dirty="0" smtClean="0"/>
              <a:t>Note </a:t>
            </a:r>
            <a:r>
              <a:rPr lang="es-CO" sz="4000" b="1" u="sng" dirty="0"/>
              <a:t>la siguiente sección de un Catecismo Católico:</a:t>
            </a:r>
            <a:endParaRPr lang="es-CO" b="1" u="sng" dirty="0"/>
          </a:p>
          <a:p>
            <a:pPr marL="0" indent="0" algn="ctr">
              <a:buNone/>
            </a:pPr>
            <a:endParaRPr lang="es-CO" dirty="0" smtClean="0"/>
          </a:p>
          <a:p>
            <a:pPr marL="0" indent="0" algn="ctr">
              <a:buNone/>
            </a:pPr>
            <a:r>
              <a:rPr lang="es-CO" b="1" dirty="0" smtClean="0"/>
              <a:t>"</a:t>
            </a:r>
            <a:r>
              <a:rPr lang="es-CO" b="1" u="sng" dirty="0"/>
              <a:t>Pregunta</a:t>
            </a:r>
            <a:r>
              <a:rPr lang="es-CO" b="1" dirty="0"/>
              <a:t>: ¿Cuál es el día de reposo?</a:t>
            </a:r>
          </a:p>
          <a:p>
            <a:pPr marL="0" indent="0" algn="ctr">
              <a:buNone/>
            </a:pPr>
            <a:r>
              <a:rPr lang="es-CO" b="1" u="sng" dirty="0" smtClean="0"/>
              <a:t>Respuesta</a:t>
            </a:r>
            <a:r>
              <a:rPr lang="es-CO" dirty="0"/>
              <a:t>: </a:t>
            </a:r>
            <a:r>
              <a:rPr lang="es-CO" dirty="0" smtClean="0"/>
              <a:t>«</a:t>
            </a:r>
            <a:r>
              <a:rPr lang="es-CO" u="sng" dirty="0" smtClean="0">
                <a:solidFill>
                  <a:srgbClr val="FF0000"/>
                </a:solidFill>
              </a:rPr>
              <a:t>EL SÁBADO ES EL DÍA DE REPOSO</a:t>
            </a:r>
            <a:r>
              <a:rPr lang="es-CO" u="sng" dirty="0" smtClean="0"/>
              <a:t>».</a:t>
            </a:r>
            <a:endParaRPr lang="es-CO" u="sng" dirty="0"/>
          </a:p>
          <a:p>
            <a:endParaRPr lang="es-CO" dirty="0" smtClean="0"/>
          </a:p>
          <a:p>
            <a:pPr marL="0" indent="0">
              <a:buNone/>
            </a:pPr>
            <a:r>
              <a:rPr lang="es-CO" b="1" u="sng" dirty="0" smtClean="0"/>
              <a:t>Pregunta</a:t>
            </a:r>
            <a:r>
              <a:rPr lang="es-CO" dirty="0"/>
              <a:t>: </a:t>
            </a:r>
            <a:r>
              <a:rPr lang="es-CO" b="1" dirty="0"/>
              <a:t>¿Por qué observamos el Domingo en lugar del Sábado?</a:t>
            </a:r>
          </a:p>
          <a:p>
            <a:pPr marL="0" indent="0" algn="ctr">
              <a:buNone/>
            </a:pPr>
            <a:r>
              <a:rPr lang="es-CO" b="1" u="sng" dirty="0" smtClean="0"/>
              <a:t>Respuesta</a:t>
            </a:r>
            <a:r>
              <a:rPr lang="es-CO" dirty="0"/>
              <a:t>: </a:t>
            </a:r>
            <a:r>
              <a:rPr lang="es-CO" dirty="0" smtClean="0"/>
              <a:t>«</a:t>
            </a:r>
            <a:r>
              <a:rPr lang="es-CO" u="sng" dirty="0" smtClean="0">
                <a:solidFill>
                  <a:srgbClr val="FF0000"/>
                </a:solidFill>
              </a:rPr>
              <a:t>OBSERVAMOS EL DOMINGO EN LUGAR DEL SÁBADO PORQUE LA IGLESIA CATÓLICA CAMBIÓ LA SOLEMNIDAD DEL SÁBADO AL DOMINGO.</a:t>
            </a:r>
            <a:r>
              <a:rPr lang="es-CO" u="sng" dirty="0" smtClean="0"/>
              <a:t>" </a:t>
            </a:r>
            <a:endParaRPr lang="es-CO" u="sng" dirty="0"/>
          </a:p>
          <a:p>
            <a:endParaRPr lang="es-CO" u="sng" dirty="0"/>
          </a:p>
          <a:p>
            <a:pPr marL="0" indent="0" algn="ctr">
              <a:buNone/>
            </a:pPr>
            <a:r>
              <a:rPr lang="es-CO" dirty="0"/>
              <a:t>Aquí vemos otra declaración Católica: </a:t>
            </a:r>
            <a:r>
              <a:rPr lang="es-CO" dirty="0" smtClean="0"/>
              <a:t>"</a:t>
            </a:r>
            <a:r>
              <a:rPr lang="es-CO" dirty="0" smtClean="0">
                <a:solidFill>
                  <a:srgbClr val="FF0000"/>
                </a:solidFill>
              </a:rPr>
              <a:t>LA IGLESIA ESTÁ POR ENCIMA DE LA BIBLIA Y ESTE CAMBIO DE LA OBSERVANCIA DEL DÍA DE REPOSO DEL SÁBADO AL DOMINGO ES PRUEBA POSITIVA DEL HECHO</a:t>
            </a:r>
            <a:r>
              <a:rPr lang="es-CO" dirty="0" smtClean="0"/>
              <a:t>." </a:t>
            </a:r>
            <a:endParaRPr lang="es-CO" dirty="0"/>
          </a:p>
          <a:p>
            <a:endParaRPr lang="es-CO" dirty="0" smtClean="0"/>
          </a:p>
          <a:p>
            <a:pPr marL="0" indent="0" algn="ctr">
              <a:buNone/>
            </a:pPr>
            <a:r>
              <a:rPr lang="es-CO" sz="3400" b="1" dirty="0" smtClean="0"/>
              <a:t>El </a:t>
            </a:r>
            <a:r>
              <a:rPr lang="es-CO" sz="3400" b="1" dirty="0"/>
              <a:t>papado está diciendo en estas referencias que su exitoso cambio del día de reposo del sábado a la adoración del domingo es prueba que su autoridad es mayor, o que está sobre las Escrituras</a:t>
            </a:r>
            <a:r>
              <a:rPr lang="es-CO" sz="3400" b="1" dirty="0" smtClean="0"/>
              <a:t>.</a:t>
            </a:r>
            <a:endParaRPr lang="es-CO" sz="3400" b="1" dirty="0"/>
          </a:p>
        </p:txBody>
      </p:sp>
    </p:spTree>
    <p:extLst>
      <p:ext uri="{BB962C8B-B14F-4D97-AF65-F5344CB8AC3E}">
        <p14:creationId xmlns:p14="http://schemas.microsoft.com/office/powerpoint/2010/main" val="7742641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wipe(down)">
                                      <p:cBhvr>
                                        <p:cTn id="21" dur="580">
                                          <p:stCondLst>
                                            <p:cond delay="0"/>
                                          </p:stCondLst>
                                        </p:cTn>
                                        <p:tgtEl>
                                          <p:spTgt spid="3">
                                            <p:txEl>
                                              <p:pRg st="6" end="6"/>
                                            </p:txEl>
                                          </p:spTgt>
                                        </p:tgtEl>
                                      </p:cBhvr>
                                    </p:animEffect>
                                    <p:anim calcmode="lin" valueType="num">
                                      <p:cBhvr>
                                        <p:cTn id="22"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6" end="6"/>
                                            </p:txEl>
                                          </p:spTgt>
                                        </p:tgtEl>
                                      </p:cBhvr>
                                      <p:to x="100000" y="60000"/>
                                    </p:animScale>
                                    <p:animScale>
                                      <p:cBhvr>
                                        <p:cTn id="28" dur="166" decel="50000">
                                          <p:stCondLst>
                                            <p:cond delay="676"/>
                                          </p:stCondLst>
                                        </p:cTn>
                                        <p:tgtEl>
                                          <p:spTgt spid="3">
                                            <p:txEl>
                                              <p:pRg st="6" end="6"/>
                                            </p:txEl>
                                          </p:spTgt>
                                        </p:tgtEl>
                                      </p:cBhvr>
                                      <p:to x="100000" y="100000"/>
                                    </p:animScale>
                                    <p:animScale>
                                      <p:cBhvr>
                                        <p:cTn id="29" dur="26">
                                          <p:stCondLst>
                                            <p:cond delay="1312"/>
                                          </p:stCondLst>
                                        </p:cTn>
                                        <p:tgtEl>
                                          <p:spTgt spid="3">
                                            <p:txEl>
                                              <p:pRg st="6" end="6"/>
                                            </p:txEl>
                                          </p:spTgt>
                                        </p:tgtEl>
                                      </p:cBhvr>
                                      <p:to x="100000" y="80000"/>
                                    </p:animScale>
                                    <p:animScale>
                                      <p:cBhvr>
                                        <p:cTn id="30" dur="166" decel="50000">
                                          <p:stCondLst>
                                            <p:cond delay="1338"/>
                                          </p:stCondLst>
                                        </p:cTn>
                                        <p:tgtEl>
                                          <p:spTgt spid="3">
                                            <p:txEl>
                                              <p:pRg st="6" end="6"/>
                                            </p:txEl>
                                          </p:spTgt>
                                        </p:tgtEl>
                                      </p:cBhvr>
                                      <p:to x="100000" y="100000"/>
                                    </p:animScale>
                                    <p:animScale>
                                      <p:cBhvr>
                                        <p:cTn id="31" dur="26">
                                          <p:stCondLst>
                                            <p:cond delay="1642"/>
                                          </p:stCondLst>
                                        </p:cTn>
                                        <p:tgtEl>
                                          <p:spTgt spid="3">
                                            <p:txEl>
                                              <p:pRg st="6" end="6"/>
                                            </p:txEl>
                                          </p:spTgt>
                                        </p:tgtEl>
                                      </p:cBhvr>
                                      <p:to x="100000" y="90000"/>
                                    </p:animScale>
                                    <p:animScale>
                                      <p:cBhvr>
                                        <p:cTn id="32" dur="166" decel="50000">
                                          <p:stCondLst>
                                            <p:cond delay="1668"/>
                                          </p:stCondLst>
                                        </p:cTn>
                                        <p:tgtEl>
                                          <p:spTgt spid="3">
                                            <p:txEl>
                                              <p:pRg st="6" end="6"/>
                                            </p:txEl>
                                          </p:spTgt>
                                        </p:tgtEl>
                                      </p:cBhvr>
                                      <p:to x="100000" y="100000"/>
                                    </p:animScale>
                                    <p:animScale>
                                      <p:cBhvr>
                                        <p:cTn id="33" dur="26">
                                          <p:stCondLst>
                                            <p:cond delay="1808"/>
                                          </p:stCondLst>
                                        </p:cTn>
                                        <p:tgtEl>
                                          <p:spTgt spid="3">
                                            <p:txEl>
                                              <p:pRg st="6" end="6"/>
                                            </p:txEl>
                                          </p:spTgt>
                                        </p:tgtEl>
                                      </p:cBhvr>
                                      <p:to x="100000" y="95000"/>
                                    </p:animScale>
                                    <p:animScale>
                                      <p:cBhvr>
                                        <p:cTn id="34" dur="166" decel="50000">
                                          <p:stCondLst>
                                            <p:cond delay="1834"/>
                                          </p:stCondLst>
                                        </p:cTn>
                                        <p:tgtEl>
                                          <p:spTgt spid="3">
                                            <p:txEl>
                                              <p:pRg st="6" end="6"/>
                                            </p:txEl>
                                          </p:spTgt>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80">
                                          <p:stCondLst>
                                            <p:cond delay="0"/>
                                          </p:stCondLst>
                                        </p:cTn>
                                        <p:tgtEl>
                                          <p:spTgt spid="3">
                                            <p:txEl>
                                              <p:pRg st="7" end="7"/>
                                            </p:txEl>
                                          </p:spTgt>
                                        </p:tgtEl>
                                      </p:cBhvr>
                                    </p:animEffect>
                                    <p:anim calcmode="lin" valueType="num">
                                      <p:cBhvr>
                                        <p:cTn id="3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3">
                                            <p:txEl>
                                              <p:pRg st="7" end="7"/>
                                            </p:txEl>
                                          </p:spTgt>
                                        </p:tgtEl>
                                      </p:cBhvr>
                                      <p:to x="100000" y="60000"/>
                                    </p:animScale>
                                    <p:animScale>
                                      <p:cBhvr>
                                        <p:cTn id="44" dur="166" decel="50000">
                                          <p:stCondLst>
                                            <p:cond delay="676"/>
                                          </p:stCondLst>
                                        </p:cTn>
                                        <p:tgtEl>
                                          <p:spTgt spid="3">
                                            <p:txEl>
                                              <p:pRg st="7" end="7"/>
                                            </p:txEl>
                                          </p:spTgt>
                                        </p:tgtEl>
                                      </p:cBhvr>
                                      <p:to x="100000" y="100000"/>
                                    </p:animScale>
                                    <p:animScale>
                                      <p:cBhvr>
                                        <p:cTn id="45" dur="26">
                                          <p:stCondLst>
                                            <p:cond delay="1312"/>
                                          </p:stCondLst>
                                        </p:cTn>
                                        <p:tgtEl>
                                          <p:spTgt spid="3">
                                            <p:txEl>
                                              <p:pRg st="7" end="7"/>
                                            </p:txEl>
                                          </p:spTgt>
                                        </p:tgtEl>
                                      </p:cBhvr>
                                      <p:to x="100000" y="80000"/>
                                    </p:animScale>
                                    <p:animScale>
                                      <p:cBhvr>
                                        <p:cTn id="46" dur="166" decel="50000">
                                          <p:stCondLst>
                                            <p:cond delay="1338"/>
                                          </p:stCondLst>
                                        </p:cTn>
                                        <p:tgtEl>
                                          <p:spTgt spid="3">
                                            <p:txEl>
                                              <p:pRg st="7" end="7"/>
                                            </p:txEl>
                                          </p:spTgt>
                                        </p:tgtEl>
                                      </p:cBhvr>
                                      <p:to x="100000" y="100000"/>
                                    </p:animScale>
                                    <p:animScale>
                                      <p:cBhvr>
                                        <p:cTn id="47" dur="26">
                                          <p:stCondLst>
                                            <p:cond delay="1642"/>
                                          </p:stCondLst>
                                        </p:cTn>
                                        <p:tgtEl>
                                          <p:spTgt spid="3">
                                            <p:txEl>
                                              <p:pRg st="7" end="7"/>
                                            </p:txEl>
                                          </p:spTgt>
                                        </p:tgtEl>
                                      </p:cBhvr>
                                      <p:to x="100000" y="90000"/>
                                    </p:animScale>
                                    <p:animScale>
                                      <p:cBhvr>
                                        <p:cTn id="48" dur="166" decel="50000">
                                          <p:stCondLst>
                                            <p:cond delay="1668"/>
                                          </p:stCondLst>
                                        </p:cTn>
                                        <p:tgtEl>
                                          <p:spTgt spid="3">
                                            <p:txEl>
                                              <p:pRg st="7" end="7"/>
                                            </p:txEl>
                                          </p:spTgt>
                                        </p:tgtEl>
                                      </p:cBhvr>
                                      <p:to x="100000" y="100000"/>
                                    </p:animScale>
                                    <p:animScale>
                                      <p:cBhvr>
                                        <p:cTn id="49" dur="26">
                                          <p:stCondLst>
                                            <p:cond delay="1808"/>
                                          </p:stCondLst>
                                        </p:cTn>
                                        <p:tgtEl>
                                          <p:spTgt spid="3">
                                            <p:txEl>
                                              <p:pRg st="7" end="7"/>
                                            </p:txEl>
                                          </p:spTgt>
                                        </p:tgtEl>
                                      </p:cBhvr>
                                      <p:to x="100000" y="95000"/>
                                    </p:animScale>
                                    <p:animScale>
                                      <p:cBhvr>
                                        <p:cTn id="50" dur="166" decel="50000">
                                          <p:stCondLst>
                                            <p:cond delay="1834"/>
                                          </p:stCondLst>
                                        </p:cTn>
                                        <p:tgtEl>
                                          <p:spTgt spid="3">
                                            <p:txEl>
                                              <p:pRg st="7" end="7"/>
                                            </p:txEl>
                                          </p:spTgt>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randombar(horizontal)">
                                      <p:cBhvr>
                                        <p:cTn id="55" dur="500"/>
                                        <p:tgtEl>
                                          <p:spTgt spid="3">
                                            <p:txEl>
                                              <p:pRg st="9" end="9"/>
                                            </p:txEl>
                                          </p:spTgt>
                                        </p:tgtEl>
                                      </p:cBhvr>
                                    </p:animEffect>
                                  </p:childTnLst>
                                </p:cTn>
                              </p:par>
                              <p:par>
                                <p:cTn id="56" presetID="14" presetClass="entr" presetSubtype="10" fill="hold" nodeType="withEffect">
                                  <p:stCondLst>
                                    <p:cond delay="0"/>
                                  </p:stCondLst>
                                  <p:childTnLst>
                                    <p:set>
                                      <p:cBhvr>
                                        <p:cTn id="57" dur="1" fill="hold">
                                          <p:stCondLst>
                                            <p:cond delay="0"/>
                                          </p:stCondLst>
                                        </p:cTn>
                                        <p:tgtEl>
                                          <p:spTgt spid="3">
                                            <p:txEl>
                                              <p:pRg st="11" end="11"/>
                                            </p:txEl>
                                          </p:spTgt>
                                        </p:tgtEl>
                                        <p:attrNameLst>
                                          <p:attrName>style.visibility</p:attrName>
                                        </p:attrNameLst>
                                      </p:cBhvr>
                                      <p:to>
                                        <p:strVal val="visible"/>
                                      </p:to>
                                    </p:set>
                                    <p:animEffect transition="in" filter="randombar(horizontal)">
                                      <p:cBhvr>
                                        <p:cTn id="5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Agency FB" pitchFamily="34" charset="0"/>
              </a:rPr>
              <a:t>La pregunta es: ¿Cómo </a:t>
            </a:r>
            <a:r>
              <a:rPr lang="es-CO" b="1" i="1" dirty="0">
                <a:latin typeface="Agency FB" pitchFamily="34" charset="0"/>
              </a:rPr>
              <a:t>puede alguien intentar cambiar el día santo de Dios? </a:t>
            </a:r>
          </a:p>
        </p:txBody>
      </p:sp>
      <p:sp>
        <p:nvSpPr>
          <p:cNvPr id="3" name="2 Marcador de contenido"/>
          <p:cNvSpPr>
            <a:spLocks noGrp="1"/>
          </p:cNvSpPr>
          <p:nvPr>
            <p:ph idx="1"/>
          </p:nvPr>
        </p:nvSpPr>
        <p:spPr>
          <a:xfrm>
            <a:off x="395536" y="1520353"/>
            <a:ext cx="6192688" cy="5004991"/>
          </a:xfrm>
        </p:spPr>
        <p:txBody>
          <a:bodyPr>
            <a:normAutofit fontScale="77500" lnSpcReduction="20000"/>
          </a:bodyPr>
          <a:lstStyle/>
          <a:p>
            <a:pPr marL="0" indent="0">
              <a:buNone/>
            </a:pPr>
            <a:r>
              <a:rPr lang="es-CO" b="1" u="sng" dirty="0" smtClean="0"/>
              <a:t>Respuesta</a:t>
            </a:r>
            <a:r>
              <a:rPr lang="es-CO" b="1" u="sng" dirty="0"/>
              <a:t>:</a:t>
            </a:r>
            <a:r>
              <a:rPr lang="es-CO" dirty="0"/>
              <a:t>   Le preguntamos al papado, "¿De verdad cambió el día de reposo del Sábado al Domingo?"</a:t>
            </a:r>
          </a:p>
          <a:p>
            <a:endParaRPr lang="es-CO" dirty="0"/>
          </a:p>
          <a:p>
            <a:r>
              <a:rPr lang="es-CO" b="1" u="sng" dirty="0"/>
              <a:t>Responde</a:t>
            </a:r>
            <a:r>
              <a:rPr lang="es-CO" dirty="0"/>
              <a:t>, "</a:t>
            </a:r>
            <a:r>
              <a:rPr lang="es-CO" dirty="0">
                <a:solidFill>
                  <a:srgbClr val="FF0000"/>
                </a:solidFill>
              </a:rPr>
              <a:t>Sí, lo hicimos. Es nuestro símbolo o </a:t>
            </a:r>
            <a:r>
              <a:rPr lang="es-CO" b="1" dirty="0" smtClean="0">
                <a:solidFill>
                  <a:srgbClr val="FF0000"/>
                </a:solidFill>
              </a:rPr>
              <a:t>MARCA</a:t>
            </a:r>
            <a:r>
              <a:rPr lang="es-CO" dirty="0" smtClean="0">
                <a:solidFill>
                  <a:srgbClr val="FF0000"/>
                </a:solidFill>
              </a:rPr>
              <a:t> </a:t>
            </a:r>
            <a:r>
              <a:rPr lang="es-CO" dirty="0">
                <a:solidFill>
                  <a:srgbClr val="FF0000"/>
                </a:solidFill>
              </a:rPr>
              <a:t>de autoridad y poder."</a:t>
            </a:r>
          </a:p>
          <a:p>
            <a:endParaRPr lang="es-CO" dirty="0"/>
          </a:p>
          <a:p>
            <a:r>
              <a:rPr lang="es-CO" b="1" u="sng" dirty="0" smtClean="0"/>
              <a:t>Preguntamos</a:t>
            </a:r>
            <a:r>
              <a:rPr lang="es-CO" dirty="0" smtClean="0"/>
              <a:t>:  </a:t>
            </a:r>
            <a:r>
              <a:rPr lang="es-CO" dirty="0"/>
              <a:t>"¿Cómo pueden siquiera pensar en hacer eso?"</a:t>
            </a:r>
          </a:p>
          <a:p>
            <a:endParaRPr lang="es-CO" dirty="0"/>
          </a:p>
          <a:p>
            <a:pPr marL="0" indent="0">
              <a:buNone/>
            </a:pPr>
            <a:r>
              <a:rPr lang="es-CO" dirty="0"/>
              <a:t>Es una pregunta pertinente. </a:t>
            </a:r>
            <a:r>
              <a:rPr lang="es-CO" dirty="0" smtClean="0">
                <a:solidFill>
                  <a:srgbClr val="FF0000"/>
                </a:solidFill>
              </a:rPr>
              <a:t>PERO LA PREGUNTA QUE EL PAPADO OFICIALMENTE HACE A LOS PROTESTANTES ES AÚN MÁS PERTINENTE. </a:t>
            </a:r>
            <a:r>
              <a:rPr lang="es-CO" dirty="0"/>
              <a:t>Por favor, léala con cuidado:</a:t>
            </a:r>
          </a:p>
          <a:p>
            <a:endParaRPr lang="es-CO"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844825"/>
            <a:ext cx="2193032"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971649" y="4149080"/>
            <a:ext cx="2051720" cy="2677656"/>
          </a:xfrm>
          <a:prstGeom prst="rect">
            <a:avLst/>
          </a:prstGeom>
        </p:spPr>
        <p:txBody>
          <a:bodyPr wrap="square">
            <a:spAutoFit/>
          </a:bodyPr>
          <a:lstStyle/>
          <a:p>
            <a:pPr algn="ctr"/>
            <a:r>
              <a:rPr lang="es-CO" sz="2400" i="1" dirty="0">
                <a:solidFill>
                  <a:srgbClr val="FF0000"/>
                </a:solidFill>
              </a:rPr>
              <a:t>El papado </a:t>
            </a:r>
            <a:r>
              <a:rPr lang="es-CO" sz="2400" i="1" dirty="0" smtClean="0">
                <a:solidFill>
                  <a:srgbClr val="FF0000"/>
                </a:solidFill>
              </a:rPr>
              <a:t>reconoce que ha </a:t>
            </a:r>
            <a:r>
              <a:rPr lang="es-CO" sz="2400" i="1" dirty="0">
                <a:solidFill>
                  <a:srgbClr val="FF0000"/>
                </a:solidFill>
              </a:rPr>
              <a:t>cambiado el día de reposo del Sábado al </a:t>
            </a:r>
            <a:r>
              <a:rPr lang="es-CO" sz="2400" i="1" dirty="0" smtClean="0">
                <a:solidFill>
                  <a:srgbClr val="FF0000"/>
                </a:solidFill>
              </a:rPr>
              <a:t>Domingo</a:t>
            </a:r>
            <a:endParaRPr lang="es-CO" sz="2400" i="1" dirty="0">
              <a:solidFill>
                <a:srgbClr val="FF0000"/>
              </a:solidFill>
            </a:endParaRPr>
          </a:p>
        </p:txBody>
      </p:sp>
    </p:spTree>
    <p:extLst>
      <p:ext uri="{BB962C8B-B14F-4D97-AF65-F5344CB8AC3E}">
        <p14:creationId xmlns:p14="http://schemas.microsoft.com/office/powerpoint/2010/main" val="338166884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5122"/>
                                        </p:tgtEl>
                                        <p:attrNameLst>
                                          <p:attrName>style.visibility</p:attrName>
                                        </p:attrNameLst>
                                      </p:cBhvr>
                                      <p:to>
                                        <p:strVal val="visible"/>
                                      </p:to>
                                    </p:set>
                                    <p:animEffect transition="in" filter="wipe(down)">
                                      <p:cBhvr>
                                        <p:cTn id="21" dur="580">
                                          <p:stCondLst>
                                            <p:cond delay="0"/>
                                          </p:stCondLst>
                                        </p:cTn>
                                        <p:tgtEl>
                                          <p:spTgt spid="5122"/>
                                        </p:tgtEl>
                                      </p:cBhvr>
                                    </p:animEffect>
                                    <p:anim calcmode="lin" valueType="num">
                                      <p:cBhvr>
                                        <p:cTn id="22"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27" dur="26">
                                          <p:stCondLst>
                                            <p:cond delay="650"/>
                                          </p:stCondLst>
                                        </p:cTn>
                                        <p:tgtEl>
                                          <p:spTgt spid="5122"/>
                                        </p:tgtEl>
                                      </p:cBhvr>
                                      <p:to x="100000" y="60000"/>
                                    </p:animScale>
                                    <p:animScale>
                                      <p:cBhvr>
                                        <p:cTn id="28" dur="166" decel="50000">
                                          <p:stCondLst>
                                            <p:cond delay="676"/>
                                          </p:stCondLst>
                                        </p:cTn>
                                        <p:tgtEl>
                                          <p:spTgt spid="5122"/>
                                        </p:tgtEl>
                                      </p:cBhvr>
                                      <p:to x="100000" y="100000"/>
                                    </p:animScale>
                                    <p:animScale>
                                      <p:cBhvr>
                                        <p:cTn id="29" dur="26">
                                          <p:stCondLst>
                                            <p:cond delay="1312"/>
                                          </p:stCondLst>
                                        </p:cTn>
                                        <p:tgtEl>
                                          <p:spTgt spid="5122"/>
                                        </p:tgtEl>
                                      </p:cBhvr>
                                      <p:to x="100000" y="80000"/>
                                    </p:animScale>
                                    <p:animScale>
                                      <p:cBhvr>
                                        <p:cTn id="30" dur="166" decel="50000">
                                          <p:stCondLst>
                                            <p:cond delay="1338"/>
                                          </p:stCondLst>
                                        </p:cTn>
                                        <p:tgtEl>
                                          <p:spTgt spid="5122"/>
                                        </p:tgtEl>
                                      </p:cBhvr>
                                      <p:to x="100000" y="100000"/>
                                    </p:animScale>
                                    <p:animScale>
                                      <p:cBhvr>
                                        <p:cTn id="31" dur="26">
                                          <p:stCondLst>
                                            <p:cond delay="1642"/>
                                          </p:stCondLst>
                                        </p:cTn>
                                        <p:tgtEl>
                                          <p:spTgt spid="5122"/>
                                        </p:tgtEl>
                                      </p:cBhvr>
                                      <p:to x="100000" y="90000"/>
                                    </p:animScale>
                                    <p:animScale>
                                      <p:cBhvr>
                                        <p:cTn id="32" dur="166" decel="50000">
                                          <p:stCondLst>
                                            <p:cond delay="1668"/>
                                          </p:stCondLst>
                                        </p:cTn>
                                        <p:tgtEl>
                                          <p:spTgt spid="5122"/>
                                        </p:tgtEl>
                                      </p:cBhvr>
                                      <p:to x="100000" y="100000"/>
                                    </p:animScale>
                                    <p:animScale>
                                      <p:cBhvr>
                                        <p:cTn id="33" dur="26">
                                          <p:stCondLst>
                                            <p:cond delay="1808"/>
                                          </p:stCondLst>
                                        </p:cTn>
                                        <p:tgtEl>
                                          <p:spTgt spid="5122"/>
                                        </p:tgtEl>
                                      </p:cBhvr>
                                      <p:to x="100000" y="95000"/>
                                    </p:animScale>
                                    <p:animScale>
                                      <p:cBhvr>
                                        <p:cTn id="34" dur="166" decel="50000">
                                          <p:stCondLst>
                                            <p:cond delay="1834"/>
                                          </p:stCondLst>
                                        </p:cTn>
                                        <p:tgtEl>
                                          <p:spTgt spid="5122"/>
                                        </p:tgtEl>
                                      </p:cBhvr>
                                      <p:to x="100000" y="100000"/>
                                    </p:animScale>
                                  </p:childTnLst>
                                </p:cTn>
                              </p:par>
                              <p:par>
                                <p:cTn id="35" presetID="26"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80">
                                          <p:stCondLst>
                                            <p:cond delay="0"/>
                                          </p:stCondLst>
                                        </p:cTn>
                                        <p:tgtEl>
                                          <p:spTgt spid="4"/>
                                        </p:tgtEl>
                                      </p:cBhvr>
                                    </p:animEffect>
                                    <p:anim calcmode="lin" valueType="num">
                                      <p:cBhvr>
                                        <p:cTn id="3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3" dur="26">
                                          <p:stCondLst>
                                            <p:cond delay="650"/>
                                          </p:stCondLst>
                                        </p:cTn>
                                        <p:tgtEl>
                                          <p:spTgt spid="4"/>
                                        </p:tgtEl>
                                      </p:cBhvr>
                                      <p:to x="100000" y="60000"/>
                                    </p:animScale>
                                    <p:animScale>
                                      <p:cBhvr>
                                        <p:cTn id="44" dur="166" decel="50000">
                                          <p:stCondLst>
                                            <p:cond delay="676"/>
                                          </p:stCondLst>
                                        </p:cTn>
                                        <p:tgtEl>
                                          <p:spTgt spid="4"/>
                                        </p:tgtEl>
                                      </p:cBhvr>
                                      <p:to x="100000" y="100000"/>
                                    </p:animScale>
                                    <p:animScale>
                                      <p:cBhvr>
                                        <p:cTn id="45" dur="26">
                                          <p:stCondLst>
                                            <p:cond delay="1312"/>
                                          </p:stCondLst>
                                        </p:cTn>
                                        <p:tgtEl>
                                          <p:spTgt spid="4"/>
                                        </p:tgtEl>
                                      </p:cBhvr>
                                      <p:to x="100000" y="80000"/>
                                    </p:animScale>
                                    <p:animScale>
                                      <p:cBhvr>
                                        <p:cTn id="46" dur="166" decel="50000">
                                          <p:stCondLst>
                                            <p:cond delay="1338"/>
                                          </p:stCondLst>
                                        </p:cTn>
                                        <p:tgtEl>
                                          <p:spTgt spid="4"/>
                                        </p:tgtEl>
                                      </p:cBhvr>
                                      <p:to x="100000" y="100000"/>
                                    </p:animScale>
                                    <p:animScale>
                                      <p:cBhvr>
                                        <p:cTn id="47" dur="26">
                                          <p:stCondLst>
                                            <p:cond delay="1642"/>
                                          </p:stCondLst>
                                        </p:cTn>
                                        <p:tgtEl>
                                          <p:spTgt spid="4"/>
                                        </p:tgtEl>
                                      </p:cBhvr>
                                      <p:to x="100000" y="90000"/>
                                    </p:animScale>
                                    <p:animScale>
                                      <p:cBhvr>
                                        <p:cTn id="48" dur="166" decel="50000">
                                          <p:stCondLst>
                                            <p:cond delay="1668"/>
                                          </p:stCondLst>
                                        </p:cTn>
                                        <p:tgtEl>
                                          <p:spTgt spid="4"/>
                                        </p:tgtEl>
                                      </p:cBhvr>
                                      <p:to x="100000" y="100000"/>
                                    </p:animScale>
                                    <p:animScale>
                                      <p:cBhvr>
                                        <p:cTn id="49" dur="26">
                                          <p:stCondLst>
                                            <p:cond delay="1808"/>
                                          </p:stCondLst>
                                        </p:cTn>
                                        <p:tgtEl>
                                          <p:spTgt spid="4"/>
                                        </p:tgtEl>
                                      </p:cBhvr>
                                      <p:to x="100000" y="95000"/>
                                    </p:animScale>
                                    <p:animScale>
                                      <p:cBhvr>
                                        <p:cTn id="50" dur="166" decel="50000">
                                          <p:stCondLst>
                                            <p:cond delay="1834"/>
                                          </p:stCondLst>
                                        </p:cTn>
                                        <p:tgtEl>
                                          <p:spTgt spid="4"/>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down)">
                                      <p:cBhvr>
                                        <p:cTn id="55" dur="500"/>
                                        <p:tgtEl>
                                          <p:spTgt spid="3">
                                            <p:txEl>
                                              <p:pRg st="4" end="4"/>
                                            </p:txEl>
                                          </p:spTgt>
                                        </p:tgtEl>
                                      </p:cBhvr>
                                    </p:animEffect>
                                  </p:childTnLst>
                                </p:cTn>
                              </p:par>
                              <p:par>
                                <p:cTn id="56" presetID="22" presetClass="entr" presetSubtype="4" fill="hold" nodeType="withEffect">
                                  <p:stCondLst>
                                    <p:cond delay="0"/>
                                  </p:stCondLst>
                                  <p:childTnLst>
                                    <p:set>
                                      <p:cBhvr>
                                        <p:cTn id="57" dur="1" fill="hold">
                                          <p:stCondLst>
                                            <p:cond delay="0"/>
                                          </p:stCondLst>
                                        </p:cTn>
                                        <p:tgtEl>
                                          <p:spTgt spid="3">
                                            <p:txEl>
                                              <p:pRg st="6" end="6"/>
                                            </p:txEl>
                                          </p:spTgt>
                                        </p:tgtEl>
                                        <p:attrNameLst>
                                          <p:attrName>style.visibility</p:attrName>
                                        </p:attrNameLst>
                                      </p:cBhvr>
                                      <p:to>
                                        <p:strVal val="visible"/>
                                      </p:to>
                                    </p:set>
                                    <p:animEffect transition="in" filter="wipe(down)">
                                      <p:cBhvr>
                                        <p:cTn id="5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fontScale="85000" lnSpcReduction="20000"/>
          </a:bodyPr>
          <a:lstStyle/>
          <a:p>
            <a:pPr marL="0" indent="0">
              <a:buNone/>
            </a:pPr>
            <a:r>
              <a:rPr lang="es-CO" dirty="0"/>
              <a:t>"Me pueden decir que el Sábado es el día de reposo Judío, pero que el Sábado Cristiano ha sido cambiado al Domingo. ¡Cambiado! Pero, ¿por quién? </a:t>
            </a:r>
            <a:r>
              <a:rPr lang="es-CO" dirty="0">
                <a:solidFill>
                  <a:srgbClr val="FF0000"/>
                </a:solidFill>
              </a:rPr>
              <a:t>¿Quién tiene la autoridad de cambiar un expreso mandamiento de Dios Todopoderoso? </a:t>
            </a:r>
            <a:endParaRPr lang="es-CO" dirty="0" smtClean="0">
              <a:solidFill>
                <a:srgbClr val="FF0000"/>
              </a:solidFill>
            </a:endParaRPr>
          </a:p>
          <a:p>
            <a:r>
              <a:rPr lang="es-CO" dirty="0" smtClean="0"/>
              <a:t>Cuando </a:t>
            </a:r>
            <a:r>
              <a:rPr lang="es-CO" dirty="0"/>
              <a:t>Dios ha hablado y dicho, observarás el santo día de reposo, </a:t>
            </a:r>
            <a:r>
              <a:rPr lang="es-CO" dirty="0">
                <a:solidFill>
                  <a:srgbClr val="FF0000"/>
                </a:solidFill>
              </a:rPr>
              <a:t>¿quién se atreve a decir, No, trabajarás y harás toda clase de cosas mundanas, negocios en el Séptimo Día, pero observarás el primer día de la semana como santo? </a:t>
            </a:r>
            <a:endParaRPr lang="es-CO" dirty="0" smtClean="0">
              <a:solidFill>
                <a:srgbClr val="FF0000"/>
              </a:solidFill>
            </a:endParaRPr>
          </a:p>
          <a:p>
            <a:pPr marL="0" indent="0">
              <a:buNone/>
            </a:pPr>
            <a:r>
              <a:rPr lang="es-CO" dirty="0" smtClean="0"/>
              <a:t>Esta </a:t>
            </a:r>
            <a:r>
              <a:rPr lang="es-CO" dirty="0"/>
              <a:t>es una pregunta muy importante, que no sé cómo responderá. </a:t>
            </a:r>
            <a:r>
              <a:rPr lang="es-CO" dirty="0">
                <a:solidFill>
                  <a:srgbClr val="FF0000"/>
                </a:solidFill>
              </a:rPr>
              <a:t>Usted es un Protestante, y profesa seguir la Biblia y únicamente la Biblia y en un asunto tan importante como lo es la observancia de un día en siete como día santo, va en contra de la letra escrita de la Biblia, y pone otro día en lugar del día que la Biblia ha </a:t>
            </a:r>
            <a:r>
              <a:rPr lang="es-CO" dirty="0" smtClean="0">
                <a:solidFill>
                  <a:srgbClr val="FF0000"/>
                </a:solidFill>
              </a:rPr>
              <a:t>mandado»</a:t>
            </a:r>
            <a:endParaRPr lang="es-CO" dirty="0">
              <a:solidFill>
                <a:srgbClr val="FF0000"/>
              </a:solidFill>
            </a:endParaRPr>
          </a:p>
          <a:p>
            <a:endParaRPr lang="es-CO" dirty="0"/>
          </a:p>
        </p:txBody>
      </p:sp>
    </p:spTree>
    <p:extLst>
      <p:ext uri="{BB962C8B-B14F-4D97-AF65-F5344CB8AC3E}">
        <p14:creationId xmlns:p14="http://schemas.microsoft.com/office/powerpoint/2010/main" val="3738767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04656"/>
          </a:xfrm>
          <a:solidFill>
            <a:schemeClr val="bg2">
              <a:lumMod val="90000"/>
            </a:schemeClr>
          </a:solidFill>
        </p:spPr>
        <p:txBody>
          <a:bodyPr>
            <a:normAutofit fontScale="92500" lnSpcReduction="20000"/>
          </a:bodyPr>
          <a:lstStyle/>
          <a:p>
            <a:pPr marL="0" indent="0" algn="ctr">
              <a:buNone/>
            </a:pPr>
            <a:r>
              <a:rPr lang="es-CO" dirty="0" smtClean="0"/>
              <a:t>«El </a:t>
            </a:r>
            <a:r>
              <a:rPr lang="es-CO" dirty="0"/>
              <a:t>mandato de observar el séptimo día como santo, es uno de los diez </a:t>
            </a:r>
            <a:r>
              <a:rPr lang="es-CO" dirty="0" smtClean="0"/>
              <a:t>mandamientos, </a:t>
            </a:r>
            <a:r>
              <a:rPr lang="es-CO" dirty="0"/>
              <a:t>usted cree que los otros nueve aún están vigentes </a:t>
            </a:r>
            <a:r>
              <a:rPr lang="es-CO" dirty="0">
                <a:solidFill>
                  <a:srgbClr val="FF0000"/>
                </a:solidFill>
              </a:rPr>
              <a:t>¿quién le dio autoridad para violar el cuarto?</a:t>
            </a:r>
            <a:r>
              <a:rPr lang="es-CO" dirty="0"/>
              <a:t> </a:t>
            </a:r>
            <a:r>
              <a:rPr lang="es-CO" dirty="0" smtClean="0"/>
              <a:t> </a:t>
            </a:r>
          </a:p>
          <a:p>
            <a:pPr marL="0" indent="0" algn="ctr">
              <a:buNone/>
            </a:pPr>
            <a:r>
              <a:rPr lang="es-CO" u="sng" dirty="0" smtClean="0"/>
              <a:t>Si </a:t>
            </a:r>
            <a:r>
              <a:rPr lang="es-CO" u="sng" dirty="0"/>
              <a:t>es consistente en sus propios principios, si de verdad sigue la Biblia y únicamente la Biblia, debe poder mostrar alguna porción del Nuevo Testamento en la que el cuarto mandamiento se muestre como expresamente alterado</a:t>
            </a:r>
            <a:r>
              <a:rPr lang="es-CO" dirty="0" smtClean="0"/>
              <a:t>.»</a:t>
            </a:r>
            <a:endParaRPr lang="es-CO" dirty="0"/>
          </a:p>
          <a:p>
            <a:pPr marL="0" indent="0">
              <a:buNone/>
            </a:pPr>
            <a:endParaRPr lang="es-CO" dirty="0" smtClean="0"/>
          </a:p>
          <a:p>
            <a:pPr marL="0" indent="0" algn="ctr">
              <a:buNone/>
            </a:pPr>
            <a:r>
              <a:rPr lang="es-CO" dirty="0" smtClean="0"/>
              <a:t>Por tanto: TRÁGICAMENTE, TANTO EL CATOLICISMO COMO EL PROTESTANTISMO SON CULPABLES ANTE EL JUICIO CELESTIAL DE RECHAZAR EL DÍA DE REPOSO DE </a:t>
            </a:r>
            <a:r>
              <a:rPr lang="es-CO" u="sng" dirty="0" smtClean="0"/>
              <a:t>DIOS—SU SEÑAL SAGRADA DE IDENTIFICACIÓN.</a:t>
            </a:r>
          </a:p>
          <a:p>
            <a:endParaRPr lang="es-CO" dirty="0"/>
          </a:p>
        </p:txBody>
      </p:sp>
    </p:spTree>
    <p:extLst>
      <p:ext uri="{BB962C8B-B14F-4D97-AF65-F5344CB8AC3E}">
        <p14:creationId xmlns:p14="http://schemas.microsoft.com/office/powerpoint/2010/main" val="41687613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sz="3600" b="1" i="1" dirty="0" smtClean="0">
                <a:latin typeface="Agency FB" pitchFamily="34" charset="0"/>
              </a:rPr>
              <a:t>¿</a:t>
            </a:r>
            <a:r>
              <a:rPr lang="es-CO" sz="3600" b="1" i="1" dirty="0">
                <a:latin typeface="Agency FB" pitchFamily="34" charset="0"/>
              </a:rPr>
              <a:t>Qué solemne aviso ha dado Dios con respecto a su Ley y acerca de su señal o </a:t>
            </a:r>
            <a:r>
              <a:rPr lang="es-CO" sz="3600" b="1" i="1" dirty="0" smtClean="0">
                <a:latin typeface="Agency FB" pitchFamily="34" charset="0"/>
              </a:rPr>
              <a:t>marca</a:t>
            </a:r>
            <a:r>
              <a:rPr lang="es-CO" sz="3600" b="1" i="1" dirty="0">
                <a:latin typeface="Agency FB" pitchFamily="34" charset="0"/>
              </a:rPr>
              <a:t>?</a:t>
            </a:r>
            <a:endParaRPr lang="es-CO" b="1" i="1" dirty="0">
              <a:latin typeface="Agency FB" pitchFamily="34" charset="0"/>
            </a:endParaRPr>
          </a:p>
        </p:txBody>
      </p:sp>
      <p:sp>
        <p:nvSpPr>
          <p:cNvPr id="3" name="2 Marcador de contenido"/>
          <p:cNvSpPr>
            <a:spLocks noGrp="1"/>
          </p:cNvSpPr>
          <p:nvPr>
            <p:ph idx="1"/>
          </p:nvPr>
        </p:nvSpPr>
        <p:spPr>
          <a:xfrm>
            <a:off x="457200" y="1600200"/>
            <a:ext cx="6131024" cy="4925144"/>
          </a:xfrm>
        </p:spPr>
        <p:txBody>
          <a:bodyPr>
            <a:normAutofit fontScale="70000" lnSpcReduction="20000"/>
          </a:bodyPr>
          <a:lstStyle/>
          <a:p>
            <a:pPr marL="0" indent="0">
              <a:buNone/>
            </a:pPr>
            <a:r>
              <a:rPr lang="es-CO" sz="4000" b="1" dirty="0" smtClean="0"/>
              <a:t> Respuesta: </a:t>
            </a:r>
            <a:r>
              <a:rPr lang="es-CO" sz="4000" b="1" u="sng" dirty="0" smtClean="0"/>
              <a:t>A</a:t>
            </a:r>
            <a:r>
              <a:rPr lang="es-CO" sz="4000" b="1" dirty="0"/>
              <a:t>. </a:t>
            </a:r>
            <a:r>
              <a:rPr lang="es-CO" dirty="0" smtClean="0"/>
              <a:t>En </a:t>
            </a:r>
            <a:r>
              <a:rPr lang="es-CO" b="1" dirty="0" smtClean="0">
                <a:solidFill>
                  <a:srgbClr val="FF0000"/>
                </a:solidFill>
              </a:rPr>
              <a:t>Mal.2:7-9,</a:t>
            </a:r>
            <a:r>
              <a:rPr lang="es-CO" dirty="0" smtClean="0"/>
              <a:t> Dios </a:t>
            </a:r>
            <a:r>
              <a:rPr lang="es-CO" dirty="0"/>
              <a:t>advierte a los líderes religiosos que no sean causa para que nadie tropiece al ellos decir que algunos de los mandamientos no son </a:t>
            </a:r>
            <a:r>
              <a:rPr lang="es-CO" dirty="0" smtClean="0"/>
              <a:t>importantes. </a:t>
            </a:r>
            <a:r>
              <a:rPr lang="es-CO" dirty="0"/>
              <a:t>Por ejemplo, algunos ministros enseñan </a:t>
            </a:r>
            <a:r>
              <a:rPr lang="es-CO" dirty="0" smtClean="0"/>
              <a:t>hoy que</a:t>
            </a:r>
            <a:r>
              <a:rPr lang="es-CO" dirty="0"/>
              <a:t>, "</a:t>
            </a:r>
            <a:r>
              <a:rPr lang="es-CO" b="1" dirty="0">
                <a:latin typeface="Agency FB" pitchFamily="34" charset="0"/>
              </a:rPr>
              <a:t>No importa qué día se observe como día </a:t>
            </a:r>
            <a:r>
              <a:rPr lang="es-CO" b="1" dirty="0" smtClean="0">
                <a:latin typeface="Agency FB" pitchFamily="34" charset="0"/>
              </a:rPr>
              <a:t>santo, lo importante es guardar un día de la seman</a:t>
            </a:r>
            <a:r>
              <a:rPr lang="es-CO" dirty="0" smtClean="0"/>
              <a:t>a"</a:t>
            </a:r>
            <a:endParaRPr lang="es-CO" dirty="0"/>
          </a:p>
          <a:p>
            <a:endParaRPr lang="es-CO" dirty="0"/>
          </a:p>
          <a:p>
            <a:pPr marL="0" indent="0">
              <a:buNone/>
            </a:pPr>
            <a:r>
              <a:rPr lang="es-CO" sz="4500" b="1" u="sng" dirty="0"/>
              <a:t>B</a:t>
            </a:r>
            <a:r>
              <a:rPr lang="es-CO" dirty="0"/>
              <a:t>. </a:t>
            </a:r>
            <a:r>
              <a:rPr lang="es-CO" dirty="0" smtClean="0"/>
              <a:t>En </a:t>
            </a:r>
            <a:r>
              <a:rPr lang="es-CO" b="1" dirty="0" smtClean="0">
                <a:solidFill>
                  <a:srgbClr val="FF0000"/>
                </a:solidFill>
              </a:rPr>
              <a:t>Isaías 30:9-11</a:t>
            </a:r>
            <a:r>
              <a:rPr lang="es-CO" dirty="0" smtClean="0"/>
              <a:t>, Dios </a:t>
            </a:r>
            <a:r>
              <a:rPr lang="es-CO" dirty="0"/>
              <a:t>amonesta a la gente que pide a sus ministros que prediquen fábulas suaves en lugar de la verdad sobre su L</a:t>
            </a:r>
            <a:r>
              <a:rPr lang="es-CO" dirty="0" smtClean="0"/>
              <a:t>ey.</a:t>
            </a:r>
            <a:endParaRPr lang="es-CO" dirty="0"/>
          </a:p>
          <a:p>
            <a:endParaRPr lang="es-CO" dirty="0"/>
          </a:p>
          <a:p>
            <a:pPr marL="0" indent="0">
              <a:buNone/>
            </a:pPr>
            <a:r>
              <a:rPr lang="es-CO" sz="5100" b="1" u="sng" dirty="0"/>
              <a:t>C</a:t>
            </a:r>
            <a:r>
              <a:rPr lang="es-CO" dirty="0"/>
              <a:t>. </a:t>
            </a:r>
            <a:r>
              <a:rPr lang="es-CO" dirty="0" smtClean="0"/>
              <a:t>En </a:t>
            </a:r>
            <a:r>
              <a:rPr lang="es-CO" b="1" dirty="0" smtClean="0">
                <a:solidFill>
                  <a:srgbClr val="FF0000"/>
                </a:solidFill>
              </a:rPr>
              <a:t>Zacarías 7:12</a:t>
            </a:r>
            <a:r>
              <a:rPr lang="es-CO" dirty="0" smtClean="0"/>
              <a:t>, Dios </a:t>
            </a:r>
            <a:r>
              <a:rPr lang="es-CO" dirty="0"/>
              <a:t>advierte a la gente que no endurezca sus corazones en contra de la verdad de su L</a:t>
            </a:r>
            <a:r>
              <a:rPr lang="es-CO" dirty="0" smtClean="0"/>
              <a:t>ey.</a:t>
            </a:r>
            <a:endParaRPr lang="es-CO" dirty="0"/>
          </a:p>
          <a:p>
            <a:endParaRPr lang="es-CO"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2571" y="1556792"/>
            <a:ext cx="2186930"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712330" y="3618318"/>
            <a:ext cx="2411760" cy="1200329"/>
          </a:xfrm>
          <a:prstGeom prst="rect">
            <a:avLst/>
          </a:prstGeom>
        </p:spPr>
        <p:txBody>
          <a:bodyPr wrap="square">
            <a:spAutoFit/>
          </a:bodyPr>
          <a:lstStyle/>
          <a:p>
            <a:pPr algn="ctr"/>
            <a:r>
              <a:rPr lang="es-CO" b="1" dirty="0">
                <a:solidFill>
                  <a:srgbClr val="FF0000"/>
                </a:solidFill>
              </a:rPr>
              <a:t>Los líderes religiosos que ignoran </a:t>
            </a:r>
            <a:r>
              <a:rPr lang="es-CO" b="1" dirty="0" smtClean="0">
                <a:solidFill>
                  <a:srgbClr val="FF0000"/>
                </a:solidFill>
              </a:rPr>
              <a:t>el </a:t>
            </a:r>
            <a:r>
              <a:rPr lang="es-CO" b="1" dirty="0">
                <a:solidFill>
                  <a:srgbClr val="FF0000"/>
                </a:solidFill>
              </a:rPr>
              <a:t>santo Sábado se enfrentarán con la </a:t>
            </a:r>
            <a:r>
              <a:rPr lang="es-CO" b="1" dirty="0" smtClean="0">
                <a:solidFill>
                  <a:srgbClr val="FF0000"/>
                </a:solidFill>
              </a:rPr>
              <a:t>ira </a:t>
            </a:r>
            <a:r>
              <a:rPr lang="es-CO" b="1" dirty="0">
                <a:solidFill>
                  <a:srgbClr val="FF0000"/>
                </a:solidFill>
              </a:rPr>
              <a:t>de Dios.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2330" y="4818647"/>
            <a:ext cx="2067413"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00665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6146"/>
                                        </p:tgtEl>
                                        <p:attrNameLst>
                                          <p:attrName>style.visibility</p:attrName>
                                        </p:attrNameLst>
                                      </p:cBhvr>
                                      <p:to>
                                        <p:strVal val="visible"/>
                                      </p:to>
                                    </p:set>
                                    <p:animEffect transition="in" filter="wipe(down)">
                                      <p:cBhvr>
                                        <p:cTn id="31" dur="580">
                                          <p:stCondLst>
                                            <p:cond delay="0"/>
                                          </p:stCondLst>
                                        </p:cTn>
                                        <p:tgtEl>
                                          <p:spTgt spid="6146"/>
                                        </p:tgtEl>
                                      </p:cBhvr>
                                    </p:animEffect>
                                    <p:anim calcmode="lin" valueType="num">
                                      <p:cBhvr>
                                        <p:cTn id="32"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37" dur="26">
                                          <p:stCondLst>
                                            <p:cond delay="650"/>
                                          </p:stCondLst>
                                        </p:cTn>
                                        <p:tgtEl>
                                          <p:spTgt spid="6146"/>
                                        </p:tgtEl>
                                      </p:cBhvr>
                                      <p:to x="100000" y="60000"/>
                                    </p:animScale>
                                    <p:animScale>
                                      <p:cBhvr>
                                        <p:cTn id="38" dur="166" decel="50000">
                                          <p:stCondLst>
                                            <p:cond delay="676"/>
                                          </p:stCondLst>
                                        </p:cTn>
                                        <p:tgtEl>
                                          <p:spTgt spid="6146"/>
                                        </p:tgtEl>
                                      </p:cBhvr>
                                      <p:to x="100000" y="100000"/>
                                    </p:animScale>
                                    <p:animScale>
                                      <p:cBhvr>
                                        <p:cTn id="39" dur="26">
                                          <p:stCondLst>
                                            <p:cond delay="1312"/>
                                          </p:stCondLst>
                                        </p:cTn>
                                        <p:tgtEl>
                                          <p:spTgt spid="6146"/>
                                        </p:tgtEl>
                                      </p:cBhvr>
                                      <p:to x="100000" y="80000"/>
                                    </p:animScale>
                                    <p:animScale>
                                      <p:cBhvr>
                                        <p:cTn id="40" dur="166" decel="50000">
                                          <p:stCondLst>
                                            <p:cond delay="1338"/>
                                          </p:stCondLst>
                                        </p:cTn>
                                        <p:tgtEl>
                                          <p:spTgt spid="6146"/>
                                        </p:tgtEl>
                                      </p:cBhvr>
                                      <p:to x="100000" y="100000"/>
                                    </p:animScale>
                                    <p:animScale>
                                      <p:cBhvr>
                                        <p:cTn id="41" dur="26">
                                          <p:stCondLst>
                                            <p:cond delay="1642"/>
                                          </p:stCondLst>
                                        </p:cTn>
                                        <p:tgtEl>
                                          <p:spTgt spid="6146"/>
                                        </p:tgtEl>
                                      </p:cBhvr>
                                      <p:to x="100000" y="90000"/>
                                    </p:animScale>
                                    <p:animScale>
                                      <p:cBhvr>
                                        <p:cTn id="42" dur="166" decel="50000">
                                          <p:stCondLst>
                                            <p:cond delay="1668"/>
                                          </p:stCondLst>
                                        </p:cTn>
                                        <p:tgtEl>
                                          <p:spTgt spid="6146"/>
                                        </p:tgtEl>
                                      </p:cBhvr>
                                      <p:to x="100000" y="100000"/>
                                    </p:animScale>
                                    <p:animScale>
                                      <p:cBhvr>
                                        <p:cTn id="43" dur="26">
                                          <p:stCondLst>
                                            <p:cond delay="1808"/>
                                          </p:stCondLst>
                                        </p:cTn>
                                        <p:tgtEl>
                                          <p:spTgt spid="6146"/>
                                        </p:tgtEl>
                                      </p:cBhvr>
                                      <p:to x="100000" y="95000"/>
                                    </p:animScale>
                                    <p:animScale>
                                      <p:cBhvr>
                                        <p:cTn id="44" dur="166" decel="50000">
                                          <p:stCondLst>
                                            <p:cond delay="1834"/>
                                          </p:stCondLst>
                                        </p:cTn>
                                        <p:tgtEl>
                                          <p:spTgt spid="6146"/>
                                        </p:tgtEl>
                                      </p:cBhvr>
                                      <p:to x="100000" y="100000"/>
                                    </p:animScale>
                                  </p:childTnLst>
                                </p:cTn>
                              </p:par>
                              <p:par>
                                <p:cTn id="45" presetID="26"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80">
                                          <p:stCondLst>
                                            <p:cond delay="0"/>
                                          </p:stCondLst>
                                        </p:cTn>
                                        <p:tgtEl>
                                          <p:spTgt spid="4"/>
                                        </p:tgtEl>
                                      </p:cBhvr>
                                    </p:animEffect>
                                    <p:anim calcmode="lin" valueType="num">
                                      <p:cBhvr>
                                        <p:cTn id="4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3" dur="26">
                                          <p:stCondLst>
                                            <p:cond delay="650"/>
                                          </p:stCondLst>
                                        </p:cTn>
                                        <p:tgtEl>
                                          <p:spTgt spid="4"/>
                                        </p:tgtEl>
                                      </p:cBhvr>
                                      <p:to x="100000" y="60000"/>
                                    </p:animScale>
                                    <p:animScale>
                                      <p:cBhvr>
                                        <p:cTn id="54" dur="166" decel="50000">
                                          <p:stCondLst>
                                            <p:cond delay="676"/>
                                          </p:stCondLst>
                                        </p:cTn>
                                        <p:tgtEl>
                                          <p:spTgt spid="4"/>
                                        </p:tgtEl>
                                      </p:cBhvr>
                                      <p:to x="100000" y="100000"/>
                                    </p:animScale>
                                    <p:animScale>
                                      <p:cBhvr>
                                        <p:cTn id="55" dur="26">
                                          <p:stCondLst>
                                            <p:cond delay="1312"/>
                                          </p:stCondLst>
                                        </p:cTn>
                                        <p:tgtEl>
                                          <p:spTgt spid="4"/>
                                        </p:tgtEl>
                                      </p:cBhvr>
                                      <p:to x="100000" y="80000"/>
                                    </p:animScale>
                                    <p:animScale>
                                      <p:cBhvr>
                                        <p:cTn id="56" dur="166" decel="50000">
                                          <p:stCondLst>
                                            <p:cond delay="1338"/>
                                          </p:stCondLst>
                                        </p:cTn>
                                        <p:tgtEl>
                                          <p:spTgt spid="4"/>
                                        </p:tgtEl>
                                      </p:cBhvr>
                                      <p:to x="100000" y="100000"/>
                                    </p:animScale>
                                    <p:animScale>
                                      <p:cBhvr>
                                        <p:cTn id="57" dur="26">
                                          <p:stCondLst>
                                            <p:cond delay="1642"/>
                                          </p:stCondLst>
                                        </p:cTn>
                                        <p:tgtEl>
                                          <p:spTgt spid="4"/>
                                        </p:tgtEl>
                                      </p:cBhvr>
                                      <p:to x="100000" y="90000"/>
                                    </p:animScale>
                                    <p:animScale>
                                      <p:cBhvr>
                                        <p:cTn id="58" dur="166" decel="50000">
                                          <p:stCondLst>
                                            <p:cond delay="1668"/>
                                          </p:stCondLst>
                                        </p:cTn>
                                        <p:tgtEl>
                                          <p:spTgt spid="4"/>
                                        </p:tgtEl>
                                      </p:cBhvr>
                                      <p:to x="100000" y="100000"/>
                                    </p:animScale>
                                    <p:animScale>
                                      <p:cBhvr>
                                        <p:cTn id="59" dur="26">
                                          <p:stCondLst>
                                            <p:cond delay="1808"/>
                                          </p:stCondLst>
                                        </p:cTn>
                                        <p:tgtEl>
                                          <p:spTgt spid="4"/>
                                        </p:tgtEl>
                                      </p:cBhvr>
                                      <p:to x="100000" y="95000"/>
                                    </p:animScale>
                                    <p:animScale>
                                      <p:cBhvr>
                                        <p:cTn id="60" dur="166" decel="50000">
                                          <p:stCondLst>
                                            <p:cond delay="1834"/>
                                          </p:stCondLst>
                                        </p:cTn>
                                        <p:tgtEl>
                                          <p:spTgt spid="4"/>
                                        </p:tgtEl>
                                      </p:cBhvr>
                                      <p:to x="100000" y="100000"/>
                                    </p:animScale>
                                  </p:childTnLst>
                                </p:cTn>
                              </p:par>
                              <p:par>
                                <p:cTn id="61" presetID="26" presetClass="entr" presetSubtype="0" fill="hold" nodeType="withEffect">
                                  <p:stCondLst>
                                    <p:cond delay="0"/>
                                  </p:stCondLst>
                                  <p:childTnLst>
                                    <p:set>
                                      <p:cBhvr>
                                        <p:cTn id="62" dur="1" fill="hold">
                                          <p:stCondLst>
                                            <p:cond delay="0"/>
                                          </p:stCondLst>
                                        </p:cTn>
                                        <p:tgtEl>
                                          <p:spTgt spid="1026"/>
                                        </p:tgtEl>
                                        <p:attrNameLst>
                                          <p:attrName>style.visibility</p:attrName>
                                        </p:attrNameLst>
                                      </p:cBhvr>
                                      <p:to>
                                        <p:strVal val="visible"/>
                                      </p:to>
                                    </p:set>
                                    <p:animEffect transition="in" filter="wipe(down)">
                                      <p:cBhvr>
                                        <p:cTn id="63" dur="580">
                                          <p:stCondLst>
                                            <p:cond delay="0"/>
                                          </p:stCondLst>
                                        </p:cTn>
                                        <p:tgtEl>
                                          <p:spTgt spid="1026"/>
                                        </p:tgtEl>
                                      </p:cBhvr>
                                    </p:animEffect>
                                    <p:anim calcmode="lin" valueType="num">
                                      <p:cBhvr>
                                        <p:cTn id="6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69" dur="26">
                                          <p:stCondLst>
                                            <p:cond delay="650"/>
                                          </p:stCondLst>
                                        </p:cTn>
                                        <p:tgtEl>
                                          <p:spTgt spid="1026"/>
                                        </p:tgtEl>
                                      </p:cBhvr>
                                      <p:to x="100000" y="60000"/>
                                    </p:animScale>
                                    <p:animScale>
                                      <p:cBhvr>
                                        <p:cTn id="70" dur="166" decel="50000">
                                          <p:stCondLst>
                                            <p:cond delay="676"/>
                                          </p:stCondLst>
                                        </p:cTn>
                                        <p:tgtEl>
                                          <p:spTgt spid="1026"/>
                                        </p:tgtEl>
                                      </p:cBhvr>
                                      <p:to x="100000" y="100000"/>
                                    </p:animScale>
                                    <p:animScale>
                                      <p:cBhvr>
                                        <p:cTn id="71" dur="26">
                                          <p:stCondLst>
                                            <p:cond delay="1312"/>
                                          </p:stCondLst>
                                        </p:cTn>
                                        <p:tgtEl>
                                          <p:spTgt spid="1026"/>
                                        </p:tgtEl>
                                      </p:cBhvr>
                                      <p:to x="100000" y="80000"/>
                                    </p:animScale>
                                    <p:animScale>
                                      <p:cBhvr>
                                        <p:cTn id="72" dur="166" decel="50000">
                                          <p:stCondLst>
                                            <p:cond delay="1338"/>
                                          </p:stCondLst>
                                        </p:cTn>
                                        <p:tgtEl>
                                          <p:spTgt spid="1026"/>
                                        </p:tgtEl>
                                      </p:cBhvr>
                                      <p:to x="100000" y="100000"/>
                                    </p:animScale>
                                    <p:animScale>
                                      <p:cBhvr>
                                        <p:cTn id="73" dur="26">
                                          <p:stCondLst>
                                            <p:cond delay="1642"/>
                                          </p:stCondLst>
                                        </p:cTn>
                                        <p:tgtEl>
                                          <p:spTgt spid="1026"/>
                                        </p:tgtEl>
                                      </p:cBhvr>
                                      <p:to x="100000" y="90000"/>
                                    </p:animScale>
                                    <p:animScale>
                                      <p:cBhvr>
                                        <p:cTn id="74" dur="166" decel="50000">
                                          <p:stCondLst>
                                            <p:cond delay="1668"/>
                                          </p:stCondLst>
                                        </p:cTn>
                                        <p:tgtEl>
                                          <p:spTgt spid="1026"/>
                                        </p:tgtEl>
                                      </p:cBhvr>
                                      <p:to x="100000" y="100000"/>
                                    </p:animScale>
                                    <p:animScale>
                                      <p:cBhvr>
                                        <p:cTn id="75" dur="26">
                                          <p:stCondLst>
                                            <p:cond delay="1808"/>
                                          </p:stCondLst>
                                        </p:cTn>
                                        <p:tgtEl>
                                          <p:spTgt spid="1026"/>
                                        </p:tgtEl>
                                      </p:cBhvr>
                                      <p:to x="100000" y="95000"/>
                                    </p:animScale>
                                    <p:animScale>
                                      <p:cBhvr>
                                        <p:cTn id="76"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5770984" cy="6048672"/>
          </a:xfrm>
        </p:spPr>
        <p:txBody>
          <a:bodyPr>
            <a:normAutofit fontScale="62500" lnSpcReduction="20000"/>
          </a:bodyPr>
          <a:lstStyle/>
          <a:p>
            <a:pPr marL="0" indent="0">
              <a:buNone/>
            </a:pPr>
            <a:endParaRPr lang="es-CO" sz="4000" b="1" u="sng" dirty="0" smtClean="0"/>
          </a:p>
          <a:p>
            <a:pPr marL="0" indent="0">
              <a:buNone/>
            </a:pPr>
            <a:r>
              <a:rPr lang="es-CO" sz="4000" b="1" u="sng" dirty="0" smtClean="0"/>
              <a:t>D</a:t>
            </a:r>
            <a:r>
              <a:rPr lang="es-CO" dirty="0"/>
              <a:t>. </a:t>
            </a:r>
            <a:r>
              <a:rPr lang="es-CO" dirty="0" smtClean="0"/>
              <a:t>En </a:t>
            </a:r>
            <a:r>
              <a:rPr lang="es-CO" b="1" dirty="0" smtClean="0">
                <a:solidFill>
                  <a:srgbClr val="FF0000"/>
                </a:solidFill>
              </a:rPr>
              <a:t>Oseas 8:12</a:t>
            </a:r>
            <a:r>
              <a:rPr lang="es-CO" dirty="0" smtClean="0"/>
              <a:t>, Dios </a:t>
            </a:r>
            <a:r>
              <a:rPr lang="es-CO" dirty="0"/>
              <a:t>advierte a la gente que dice parecería "</a:t>
            </a:r>
            <a:r>
              <a:rPr lang="es-CO" b="1" u="sng" dirty="0"/>
              <a:t>raro</a:t>
            </a:r>
            <a:r>
              <a:rPr lang="es-CO" dirty="0"/>
              <a:t>" el guardar la </a:t>
            </a:r>
            <a:r>
              <a:rPr lang="es-CO" dirty="0" smtClean="0"/>
              <a:t>Ley </a:t>
            </a:r>
            <a:r>
              <a:rPr lang="es-CO" dirty="0"/>
              <a:t>de Dios</a:t>
            </a:r>
            <a:r>
              <a:rPr lang="es-CO" dirty="0" smtClean="0"/>
              <a:t>— </a:t>
            </a:r>
            <a:r>
              <a:rPr lang="es-CO" b="1" dirty="0" smtClean="0"/>
              <a:t>COMO POR EJEMPLO EL SÁBADO.</a:t>
            </a:r>
            <a:endParaRPr lang="es-CO" b="1" dirty="0"/>
          </a:p>
          <a:p>
            <a:endParaRPr lang="es-CO" dirty="0"/>
          </a:p>
          <a:p>
            <a:pPr marL="0" indent="0">
              <a:buNone/>
            </a:pPr>
            <a:r>
              <a:rPr lang="es-CO" sz="4600" b="1" u="sng" dirty="0"/>
              <a:t>E</a:t>
            </a:r>
            <a:r>
              <a:rPr lang="es-CO" dirty="0"/>
              <a:t>. </a:t>
            </a:r>
            <a:r>
              <a:rPr lang="es-CO" dirty="0" smtClean="0"/>
              <a:t>En </a:t>
            </a:r>
            <a:r>
              <a:rPr lang="es-CO" b="1" dirty="0" smtClean="0">
                <a:solidFill>
                  <a:srgbClr val="FF0000"/>
                </a:solidFill>
              </a:rPr>
              <a:t>Isaías 24:4-6</a:t>
            </a:r>
            <a:r>
              <a:rPr lang="es-CO" dirty="0" smtClean="0"/>
              <a:t>, Dios </a:t>
            </a:r>
            <a:r>
              <a:rPr lang="es-CO" dirty="0"/>
              <a:t>declara que el caos, la tragedia, los problemas y males de esta tierra aparecen porque la gente </a:t>
            </a:r>
            <a:r>
              <a:rPr lang="es-CO" b="1" dirty="0"/>
              <a:t>rehúsa </a:t>
            </a:r>
            <a:r>
              <a:rPr lang="es-CO" dirty="0"/>
              <a:t>obedecer la </a:t>
            </a:r>
            <a:r>
              <a:rPr lang="es-CO" dirty="0" smtClean="0"/>
              <a:t>Ley </a:t>
            </a:r>
            <a:r>
              <a:rPr lang="es-CO" dirty="0"/>
              <a:t>de Dios</a:t>
            </a:r>
            <a:r>
              <a:rPr lang="es-CO" dirty="0" smtClean="0"/>
              <a:t>— </a:t>
            </a:r>
            <a:r>
              <a:rPr lang="es-CO" b="1" dirty="0" smtClean="0"/>
              <a:t>Y HASTA HAN TRATADO DE CAMBIARLA.</a:t>
            </a:r>
          </a:p>
          <a:p>
            <a:endParaRPr lang="es-CO" dirty="0"/>
          </a:p>
          <a:p>
            <a:pPr marL="0" indent="0">
              <a:buNone/>
            </a:pPr>
            <a:r>
              <a:rPr lang="es-CO" sz="4600" b="1" u="sng" dirty="0"/>
              <a:t>F</a:t>
            </a:r>
            <a:r>
              <a:rPr lang="es-CO" dirty="0"/>
              <a:t>. </a:t>
            </a:r>
            <a:r>
              <a:rPr lang="es-CO" dirty="0" smtClean="0"/>
              <a:t>En </a:t>
            </a:r>
            <a:r>
              <a:rPr lang="es-CO" b="1" dirty="0" smtClean="0">
                <a:solidFill>
                  <a:srgbClr val="FF0000"/>
                </a:solidFill>
              </a:rPr>
              <a:t>Isaías 29:10,11</a:t>
            </a:r>
            <a:r>
              <a:rPr lang="es-CO" dirty="0" smtClean="0"/>
              <a:t>, Dios </a:t>
            </a:r>
            <a:r>
              <a:rPr lang="es-CO" dirty="0"/>
              <a:t>les envía una advertencia a los líderes religiosos que </a:t>
            </a:r>
            <a:r>
              <a:rPr lang="es-CO" b="1" dirty="0"/>
              <a:t>rehúsan</a:t>
            </a:r>
            <a:r>
              <a:rPr lang="es-CO" dirty="0"/>
              <a:t> predicar las profecías del tiempo del </a:t>
            </a:r>
            <a:r>
              <a:rPr lang="es-CO" dirty="0" smtClean="0"/>
              <a:t>fin.</a:t>
            </a:r>
            <a:endParaRPr lang="es-CO" dirty="0"/>
          </a:p>
          <a:p>
            <a:endParaRPr lang="es-CO" dirty="0"/>
          </a:p>
          <a:p>
            <a:pPr marL="0" indent="0">
              <a:buNone/>
            </a:pPr>
            <a:r>
              <a:rPr lang="es-CO" sz="4600" b="1" u="sng" dirty="0"/>
              <a:t>G</a:t>
            </a:r>
            <a:r>
              <a:rPr lang="es-CO" dirty="0"/>
              <a:t>. </a:t>
            </a:r>
            <a:r>
              <a:rPr lang="es-CO" dirty="0" smtClean="0"/>
              <a:t>En </a:t>
            </a:r>
            <a:r>
              <a:rPr lang="es-CO" b="1" dirty="0">
                <a:solidFill>
                  <a:srgbClr val="FF0000"/>
                </a:solidFill>
              </a:rPr>
              <a:t>E</a:t>
            </a:r>
            <a:r>
              <a:rPr lang="es-CO" b="1" dirty="0" smtClean="0">
                <a:solidFill>
                  <a:srgbClr val="FF0000"/>
                </a:solidFill>
              </a:rPr>
              <a:t>zequiel 22:26,31</a:t>
            </a:r>
            <a:r>
              <a:rPr lang="es-CO" dirty="0" smtClean="0"/>
              <a:t>, Dios </a:t>
            </a:r>
            <a:r>
              <a:rPr lang="es-CO" dirty="0"/>
              <a:t>solemnemente advierte a los líderes que enseñan que no hay diferencias entre las cosas sagradas (como el día de reposo santo) y las cosas comunes (como el Domingo), que se enfrentarán con su </a:t>
            </a:r>
            <a:r>
              <a:rPr lang="es-CO" dirty="0" smtClean="0"/>
              <a:t>ira. </a:t>
            </a:r>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7022" y="980728"/>
            <a:ext cx="2487358" cy="2232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366356"/>
            <a:ext cx="2447925" cy="2230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451203" y="80338"/>
            <a:ext cx="2746978" cy="923330"/>
          </a:xfrm>
          <a:prstGeom prst="rect">
            <a:avLst/>
          </a:prstGeom>
        </p:spPr>
        <p:txBody>
          <a:bodyPr wrap="square">
            <a:spAutoFit/>
          </a:bodyPr>
          <a:lstStyle/>
          <a:p>
            <a:pPr algn="ctr"/>
            <a:r>
              <a:rPr lang="es-CO" b="1" dirty="0" smtClean="0">
                <a:solidFill>
                  <a:srgbClr val="FF0000"/>
                </a:solidFill>
              </a:rPr>
              <a:t>Si </a:t>
            </a:r>
            <a:r>
              <a:rPr lang="es-CO" b="1" dirty="0">
                <a:solidFill>
                  <a:srgbClr val="FF0000"/>
                </a:solidFill>
              </a:rPr>
              <a:t>me amáis guardad </a:t>
            </a:r>
            <a:r>
              <a:rPr lang="es-CO" b="1" u="sng" dirty="0" smtClean="0">
                <a:solidFill>
                  <a:srgbClr val="FF0000"/>
                </a:solidFill>
              </a:rPr>
              <a:t>MIS </a:t>
            </a:r>
            <a:r>
              <a:rPr lang="es-CO" b="1" dirty="0" smtClean="0">
                <a:solidFill>
                  <a:srgbClr val="FF0000"/>
                </a:solidFill>
              </a:rPr>
              <a:t>Mandamientos. Los que Él ordenó.</a:t>
            </a:r>
            <a:endParaRPr lang="es-CO" b="1" dirty="0">
              <a:solidFill>
                <a:srgbClr val="FF0000"/>
              </a:solidFill>
            </a:endParaRPr>
          </a:p>
        </p:txBody>
      </p:sp>
      <p:sp>
        <p:nvSpPr>
          <p:cNvPr id="5" name="4 Rectángulo"/>
          <p:cNvSpPr/>
          <p:nvPr/>
        </p:nvSpPr>
        <p:spPr>
          <a:xfrm>
            <a:off x="6427765" y="3440853"/>
            <a:ext cx="2678985" cy="923330"/>
          </a:xfrm>
          <a:prstGeom prst="rect">
            <a:avLst/>
          </a:prstGeom>
        </p:spPr>
        <p:txBody>
          <a:bodyPr wrap="square">
            <a:spAutoFit/>
          </a:bodyPr>
          <a:lstStyle/>
          <a:p>
            <a:pPr algn="ctr"/>
            <a:r>
              <a:rPr lang="es-CO" b="1" dirty="0">
                <a:solidFill>
                  <a:srgbClr val="FF0000"/>
                </a:solidFill>
              </a:rPr>
              <a:t>Los desobedientes enfrentarán el juicio sin quien los defienda.</a:t>
            </a:r>
          </a:p>
        </p:txBody>
      </p:sp>
    </p:spTree>
    <p:extLst>
      <p:ext uri="{BB962C8B-B14F-4D97-AF65-F5344CB8AC3E}">
        <p14:creationId xmlns:p14="http://schemas.microsoft.com/office/powerpoint/2010/main" val="23115547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p:cTn id="1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p:cTn id="2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Effect transition="in" filter="wipe(down)">
                                      <p:cBhvr>
                                        <p:cTn id="31" dur="580">
                                          <p:stCondLst>
                                            <p:cond delay="0"/>
                                          </p:stCondLst>
                                        </p:cTn>
                                        <p:tgtEl>
                                          <p:spTgt spid="2050"/>
                                        </p:tgtEl>
                                      </p:cBhvr>
                                    </p:animEffect>
                                    <p:anim calcmode="lin" valueType="num">
                                      <p:cBhvr>
                                        <p:cTn id="32"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37" dur="26">
                                          <p:stCondLst>
                                            <p:cond delay="650"/>
                                          </p:stCondLst>
                                        </p:cTn>
                                        <p:tgtEl>
                                          <p:spTgt spid="2050"/>
                                        </p:tgtEl>
                                      </p:cBhvr>
                                      <p:to x="100000" y="60000"/>
                                    </p:animScale>
                                    <p:animScale>
                                      <p:cBhvr>
                                        <p:cTn id="38" dur="166" decel="50000">
                                          <p:stCondLst>
                                            <p:cond delay="676"/>
                                          </p:stCondLst>
                                        </p:cTn>
                                        <p:tgtEl>
                                          <p:spTgt spid="2050"/>
                                        </p:tgtEl>
                                      </p:cBhvr>
                                      <p:to x="100000" y="100000"/>
                                    </p:animScale>
                                    <p:animScale>
                                      <p:cBhvr>
                                        <p:cTn id="39" dur="26">
                                          <p:stCondLst>
                                            <p:cond delay="1312"/>
                                          </p:stCondLst>
                                        </p:cTn>
                                        <p:tgtEl>
                                          <p:spTgt spid="2050"/>
                                        </p:tgtEl>
                                      </p:cBhvr>
                                      <p:to x="100000" y="80000"/>
                                    </p:animScale>
                                    <p:animScale>
                                      <p:cBhvr>
                                        <p:cTn id="40" dur="166" decel="50000">
                                          <p:stCondLst>
                                            <p:cond delay="1338"/>
                                          </p:stCondLst>
                                        </p:cTn>
                                        <p:tgtEl>
                                          <p:spTgt spid="2050"/>
                                        </p:tgtEl>
                                      </p:cBhvr>
                                      <p:to x="100000" y="100000"/>
                                    </p:animScale>
                                    <p:animScale>
                                      <p:cBhvr>
                                        <p:cTn id="41" dur="26">
                                          <p:stCondLst>
                                            <p:cond delay="1642"/>
                                          </p:stCondLst>
                                        </p:cTn>
                                        <p:tgtEl>
                                          <p:spTgt spid="2050"/>
                                        </p:tgtEl>
                                      </p:cBhvr>
                                      <p:to x="100000" y="90000"/>
                                    </p:animScale>
                                    <p:animScale>
                                      <p:cBhvr>
                                        <p:cTn id="42" dur="166" decel="50000">
                                          <p:stCondLst>
                                            <p:cond delay="1668"/>
                                          </p:stCondLst>
                                        </p:cTn>
                                        <p:tgtEl>
                                          <p:spTgt spid="2050"/>
                                        </p:tgtEl>
                                      </p:cBhvr>
                                      <p:to x="100000" y="100000"/>
                                    </p:animScale>
                                    <p:animScale>
                                      <p:cBhvr>
                                        <p:cTn id="43" dur="26">
                                          <p:stCondLst>
                                            <p:cond delay="1808"/>
                                          </p:stCondLst>
                                        </p:cTn>
                                        <p:tgtEl>
                                          <p:spTgt spid="2050"/>
                                        </p:tgtEl>
                                      </p:cBhvr>
                                      <p:to x="100000" y="95000"/>
                                    </p:animScale>
                                    <p:animScale>
                                      <p:cBhvr>
                                        <p:cTn id="44" dur="166" decel="50000">
                                          <p:stCondLst>
                                            <p:cond delay="1834"/>
                                          </p:stCondLst>
                                        </p:cTn>
                                        <p:tgtEl>
                                          <p:spTgt spid="2050"/>
                                        </p:tgtEl>
                                      </p:cBhvr>
                                      <p:to x="100000" y="100000"/>
                                    </p:animScale>
                                  </p:childTnLst>
                                </p:cTn>
                              </p:par>
                              <p:par>
                                <p:cTn id="45" presetID="26" presetClass="entr" presetSubtype="0" fill="hold" nodeType="withEffect">
                                  <p:stCondLst>
                                    <p:cond delay="0"/>
                                  </p:stCondLst>
                                  <p:childTnLst>
                                    <p:set>
                                      <p:cBhvr>
                                        <p:cTn id="46" dur="1" fill="hold">
                                          <p:stCondLst>
                                            <p:cond delay="0"/>
                                          </p:stCondLst>
                                        </p:cTn>
                                        <p:tgtEl>
                                          <p:spTgt spid="2051"/>
                                        </p:tgtEl>
                                        <p:attrNameLst>
                                          <p:attrName>style.visibility</p:attrName>
                                        </p:attrNameLst>
                                      </p:cBhvr>
                                      <p:to>
                                        <p:strVal val="visible"/>
                                      </p:to>
                                    </p:set>
                                    <p:animEffect transition="in" filter="wipe(down)">
                                      <p:cBhvr>
                                        <p:cTn id="47" dur="580">
                                          <p:stCondLst>
                                            <p:cond delay="0"/>
                                          </p:stCondLst>
                                        </p:cTn>
                                        <p:tgtEl>
                                          <p:spTgt spid="2051"/>
                                        </p:tgtEl>
                                      </p:cBhvr>
                                    </p:animEffect>
                                    <p:anim calcmode="lin" valueType="num">
                                      <p:cBhvr>
                                        <p:cTn id="48" dur="1822" tmFilter="0,0; 0.14,0.36; 0.43,0.73; 0.71,0.91; 1.0,1.0">
                                          <p:stCondLst>
                                            <p:cond delay="0"/>
                                          </p:stCondLst>
                                        </p:cTn>
                                        <p:tgtEl>
                                          <p:spTgt spid="2051"/>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2051"/>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2051"/>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2051"/>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2051"/>
                                        </p:tgtEl>
                                        <p:attrNameLst>
                                          <p:attrName>ppt_y</p:attrName>
                                        </p:attrNameLst>
                                      </p:cBhvr>
                                      <p:tavLst>
                                        <p:tav tm="0" fmla="#ppt_y-sin(pi*$)/81">
                                          <p:val>
                                            <p:fltVal val="0"/>
                                          </p:val>
                                        </p:tav>
                                        <p:tav tm="100000">
                                          <p:val>
                                            <p:fltVal val="1"/>
                                          </p:val>
                                        </p:tav>
                                      </p:tavLst>
                                    </p:anim>
                                    <p:animScale>
                                      <p:cBhvr>
                                        <p:cTn id="53" dur="26">
                                          <p:stCondLst>
                                            <p:cond delay="650"/>
                                          </p:stCondLst>
                                        </p:cTn>
                                        <p:tgtEl>
                                          <p:spTgt spid="2051"/>
                                        </p:tgtEl>
                                      </p:cBhvr>
                                      <p:to x="100000" y="60000"/>
                                    </p:animScale>
                                    <p:animScale>
                                      <p:cBhvr>
                                        <p:cTn id="54" dur="166" decel="50000">
                                          <p:stCondLst>
                                            <p:cond delay="676"/>
                                          </p:stCondLst>
                                        </p:cTn>
                                        <p:tgtEl>
                                          <p:spTgt spid="2051"/>
                                        </p:tgtEl>
                                      </p:cBhvr>
                                      <p:to x="100000" y="100000"/>
                                    </p:animScale>
                                    <p:animScale>
                                      <p:cBhvr>
                                        <p:cTn id="55" dur="26">
                                          <p:stCondLst>
                                            <p:cond delay="1312"/>
                                          </p:stCondLst>
                                        </p:cTn>
                                        <p:tgtEl>
                                          <p:spTgt spid="2051"/>
                                        </p:tgtEl>
                                      </p:cBhvr>
                                      <p:to x="100000" y="80000"/>
                                    </p:animScale>
                                    <p:animScale>
                                      <p:cBhvr>
                                        <p:cTn id="56" dur="166" decel="50000">
                                          <p:stCondLst>
                                            <p:cond delay="1338"/>
                                          </p:stCondLst>
                                        </p:cTn>
                                        <p:tgtEl>
                                          <p:spTgt spid="2051"/>
                                        </p:tgtEl>
                                      </p:cBhvr>
                                      <p:to x="100000" y="100000"/>
                                    </p:animScale>
                                    <p:animScale>
                                      <p:cBhvr>
                                        <p:cTn id="57" dur="26">
                                          <p:stCondLst>
                                            <p:cond delay="1642"/>
                                          </p:stCondLst>
                                        </p:cTn>
                                        <p:tgtEl>
                                          <p:spTgt spid="2051"/>
                                        </p:tgtEl>
                                      </p:cBhvr>
                                      <p:to x="100000" y="90000"/>
                                    </p:animScale>
                                    <p:animScale>
                                      <p:cBhvr>
                                        <p:cTn id="58" dur="166" decel="50000">
                                          <p:stCondLst>
                                            <p:cond delay="1668"/>
                                          </p:stCondLst>
                                        </p:cTn>
                                        <p:tgtEl>
                                          <p:spTgt spid="2051"/>
                                        </p:tgtEl>
                                      </p:cBhvr>
                                      <p:to x="100000" y="100000"/>
                                    </p:animScale>
                                    <p:animScale>
                                      <p:cBhvr>
                                        <p:cTn id="59" dur="26">
                                          <p:stCondLst>
                                            <p:cond delay="1808"/>
                                          </p:stCondLst>
                                        </p:cTn>
                                        <p:tgtEl>
                                          <p:spTgt spid="2051"/>
                                        </p:tgtEl>
                                      </p:cBhvr>
                                      <p:to x="100000" y="95000"/>
                                    </p:animScale>
                                    <p:animScale>
                                      <p:cBhvr>
                                        <p:cTn id="60" dur="166" decel="50000">
                                          <p:stCondLst>
                                            <p:cond delay="1834"/>
                                          </p:stCondLst>
                                        </p:cTn>
                                        <p:tgtEl>
                                          <p:spTgt spid="2051"/>
                                        </p:tgtEl>
                                      </p:cBhvr>
                                      <p:to x="100000" y="100000"/>
                                    </p:animScale>
                                  </p:childTnLst>
                                </p:cTn>
                              </p:par>
                              <p:par>
                                <p:cTn id="61" presetID="26" presetClass="entr" presetSubtype="0"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down)">
                                      <p:cBhvr>
                                        <p:cTn id="63" dur="580">
                                          <p:stCondLst>
                                            <p:cond delay="0"/>
                                          </p:stCondLst>
                                        </p:cTn>
                                        <p:tgtEl>
                                          <p:spTgt spid="4"/>
                                        </p:tgtEl>
                                      </p:cBhvr>
                                    </p:animEffect>
                                    <p:anim calcmode="lin" valueType="num">
                                      <p:cBhvr>
                                        <p:cTn id="6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69" dur="26">
                                          <p:stCondLst>
                                            <p:cond delay="650"/>
                                          </p:stCondLst>
                                        </p:cTn>
                                        <p:tgtEl>
                                          <p:spTgt spid="4"/>
                                        </p:tgtEl>
                                      </p:cBhvr>
                                      <p:to x="100000" y="60000"/>
                                    </p:animScale>
                                    <p:animScale>
                                      <p:cBhvr>
                                        <p:cTn id="70" dur="166" decel="50000">
                                          <p:stCondLst>
                                            <p:cond delay="676"/>
                                          </p:stCondLst>
                                        </p:cTn>
                                        <p:tgtEl>
                                          <p:spTgt spid="4"/>
                                        </p:tgtEl>
                                      </p:cBhvr>
                                      <p:to x="100000" y="100000"/>
                                    </p:animScale>
                                    <p:animScale>
                                      <p:cBhvr>
                                        <p:cTn id="71" dur="26">
                                          <p:stCondLst>
                                            <p:cond delay="1312"/>
                                          </p:stCondLst>
                                        </p:cTn>
                                        <p:tgtEl>
                                          <p:spTgt spid="4"/>
                                        </p:tgtEl>
                                      </p:cBhvr>
                                      <p:to x="100000" y="80000"/>
                                    </p:animScale>
                                    <p:animScale>
                                      <p:cBhvr>
                                        <p:cTn id="72" dur="166" decel="50000">
                                          <p:stCondLst>
                                            <p:cond delay="1338"/>
                                          </p:stCondLst>
                                        </p:cTn>
                                        <p:tgtEl>
                                          <p:spTgt spid="4"/>
                                        </p:tgtEl>
                                      </p:cBhvr>
                                      <p:to x="100000" y="100000"/>
                                    </p:animScale>
                                    <p:animScale>
                                      <p:cBhvr>
                                        <p:cTn id="73" dur="26">
                                          <p:stCondLst>
                                            <p:cond delay="1642"/>
                                          </p:stCondLst>
                                        </p:cTn>
                                        <p:tgtEl>
                                          <p:spTgt spid="4"/>
                                        </p:tgtEl>
                                      </p:cBhvr>
                                      <p:to x="100000" y="90000"/>
                                    </p:animScale>
                                    <p:animScale>
                                      <p:cBhvr>
                                        <p:cTn id="74" dur="166" decel="50000">
                                          <p:stCondLst>
                                            <p:cond delay="1668"/>
                                          </p:stCondLst>
                                        </p:cTn>
                                        <p:tgtEl>
                                          <p:spTgt spid="4"/>
                                        </p:tgtEl>
                                      </p:cBhvr>
                                      <p:to x="100000" y="100000"/>
                                    </p:animScale>
                                    <p:animScale>
                                      <p:cBhvr>
                                        <p:cTn id="75" dur="26">
                                          <p:stCondLst>
                                            <p:cond delay="1808"/>
                                          </p:stCondLst>
                                        </p:cTn>
                                        <p:tgtEl>
                                          <p:spTgt spid="4"/>
                                        </p:tgtEl>
                                      </p:cBhvr>
                                      <p:to x="100000" y="95000"/>
                                    </p:animScale>
                                    <p:animScale>
                                      <p:cBhvr>
                                        <p:cTn id="76" dur="166" decel="50000">
                                          <p:stCondLst>
                                            <p:cond delay="1834"/>
                                          </p:stCondLst>
                                        </p:cTn>
                                        <p:tgtEl>
                                          <p:spTgt spid="4"/>
                                        </p:tgtEl>
                                      </p:cBhvr>
                                      <p:to x="100000" y="100000"/>
                                    </p:animScale>
                                  </p:childTnLst>
                                </p:cTn>
                              </p:par>
                              <p:par>
                                <p:cTn id="77" presetID="26" presetClass="entr" presetSubtype="0" fill="hold" grpId="0" nodeType="with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wipe(down)">
                                      <p:cBhvr>
                                        <p:cTn id="79" dur="580">
                                          <p:stCondLst>
                                            <p:cond delay="0"/>
                                          </p:stCondLst>
                                        </p:cTn>
                                        <p:tgtEl>
                                          <p:spTgt spid="5"/>
                                        </p:tgtEl>
                                      </p:cBhvr>
                                    </p:animEffect>
                                    <p:anim calcmode="lin" valueType="num">
                                      <p:cBhvr>
                                        <p:cTn id="8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85" dur="26">
                                          <p:stCondLst>
                                            <p:cond delay="650"/>
                                          </p:stCondLst>
                                        </p:cTn>
                                        <p:tgtEl>
                                          <p:spTgt spid="5"/>
                                        </p:tgtEl>
                                      </p:cBhvr>
                                      <p:to x="100000" y="60000"/>
                                    </p:animScale>
                                    <p:animScale>
                                      <p:cBhvr>
                                        <p:cTn id="86" dur="166" decel="50000">
                                          <p:stCondLst>
                                            <p:cond delay="676"/>
                                          </p:stCondLst>
                                        </p:cTn>
                                        <p:tgtEl>
                                          <p:spTgt spid="5"/>
                                        </p:tgtEl>
                                      </p:cBhvr>
                                      <p:to x="100000" y="100000"/>
                                    </p:animScale>
                                    <p:animScale>
                                      <p:cBhvr>
                                        <p:cTn id="87" dur="26">
                                          <p:stCondLst>
                                            <p:cond delay="1312"/>
                                          </p:stCondLst>
                                        </p:cTn>
                                        <p:tgtEl>
                                          <p:spTgt spid="5"/>
                                        </p:tgtEl>
                                      </p:cBhvr>
                                      <p:to x="100000" y="80000"/>
                                    </p:animScale>
                                    <p:animScale>
                                      <p:cBhvr>
                                        <p:cTn id="88" dur="166" decel="50000">
                                          <p:stCondLst>
                                            <p:cond delay="1338"/>
                                          </p:stCondLst>
                                        </p:cTn>
                                        <p:tgtEl>
                                          <p:spTgt spid="5"/>
                                        </p:tgtEl>
                                      </p:cBhvr>
                                      <p:to x="100000" y="100000"/>
                                    </p:animScale>
                                    <p:animScale>
                                      <p:cBhvr>
                                        <p:cTn id="89" dur="26">
                                          <p:stCondLst>
                                            <p:cond delay="1642"/>
                                          </p:stCondLst>
                                        </p:cTn>
                                        <p:tgtEl>
                                          <p:spTgt spid="5"/>
                                        </p:tgtEl>
                                      </p:cBhvr>
                                      <p:to x="100000" y="90000"/>
                                    </p:animScale>
                                    <p:animScale>
                                      <p:cBhvr>
                                        <p:cTn id="90" dur="166" decel="50000">
                                          <p:stCondLst>
                                            <p:cond delay="1668"/>
                                          </p:stCondLst>
                                        </p:cTn>
                                        <p:tgtEl>
                                          <p:spTgt spid="5"/>
                                        </p:tgtEl>
                                      </p:cBhvr>
                                      <p:to x="100000" y="100000"/>
                                    </p:animScale>
                                    <p:animScale>
                                      <p:cBhvr>
                                        <p:cTn id="91" dur="26">
                                          <p:stCondLst>
                                            <p:cond delay="1808"/>
                                          </p:stCondLst>
                                        </p:cTn>
                                        <p:tgtEl>
                                          <p:spTgt spid="5"/>
                                        </p:tgtEl>
                                      </p:cBhvr>
                                      <p:to x="100000" y="95000"/>
                                    </p:animScale>
                                    <p:animScale>
                                      <p:cBhvr>
                                        <p:cTn id="9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b="1" i="1" dirty="0">
                <a:latin typeface="Agency FB" pitchFamily="34" charset="0"/>
              </a:rPr>
              <a:t>Apocalipsis 13:16 dice que la gente recibirá la marca de la bestia en su frente o en su mano. ¿Qué significa esto?</a:t>
            </a:r>
          </a:p>
        </p:txBody>
      </p:sp>
      <p:sp>
        <p:nvSpPr>
          <p:cNvPr id="3" name="2 Marcador de contenido"/>
          <p:cNvSpPr>
            <a:spLocks noGrp="1"/>
          </p:cNvSpPr>
          <p:nvPr>
            <p:ph idx="1"/>
          </p:nvPr>
        </p:nvSpPr>
        <p:spPr>
          <a:xfrm>
            <a:off x="457200" y="1600200"/>
            <a:ext cx="6131024" cy="4997152"/>
          </a:xfrm>
        </p:spPr>
        <p:txBody>
          <a:bodyPr>
            <a:normAutofit fontScale="77500" lnSpcReduction="20000"/>
          </a:bodyPr>
          <a:lstStyle/>
          <a:p>
            <a:pPr marL="0" indent="0">
              <a:buNone/>
            </a:pPr>
            <a:r>
              <a:rPr lang="es-CO" b="1" u="sng" dirty="0" smtClean="0"/>
              <a:t>Respuesta</a:t>
            </a:r>
            <a:r>
              <a:rPr lang="es-CO" dirty="0"/>
              <a:t>:   La frente representa la </a:t>
            </a:r>
            <a:r>
              <a:rPr lang="es-CO" dirty="0" smtClean="0"/>
              <a:t>mente, pensamientos, según </a:t>
            </a:r>
            <a:r>
              <a:rPr lang="es-CO" b="1" dirty="0" smtClean="0">
                <a:solidFill>
                  <a:srgbClr val="FF0000"/>
                </a:solidFill>
              </a:rPr>
              <a:t>(Hebreos </a:t>
            </a:r>
            <a:r>
              <a:rPr lang="es-CO" b="1" dirty="0">
                <a:solidFill>
                  <a:srgbClr val="FF0000"/>
                </a:solidFill>
              </a:rPr>
              <a:t>10:16). </a:t>
            </a:r>
            <a:endParaRPr lang="es-CO" b="1" dirty="0" smtClean="0">
              <a:solidFill>
                <a:srgbClr val="FF0000"/>
              </a:solidFill>
            </a:endParaRPr>
          </a:p>
          <a:p>
            <a:pPr marL="0" indent="0">
              <a:buNone/>
            </a:pPr>
            <a:r>
              <a:rPr lang="es-CO" dirty="0" smtClean="0"/>
              <a:t>Una </a:t>
            </a:r>
            <a:r>
              <a:rPr lang="es-CO" dirty="0"/>
              <a:t>persona recibirá la marca en la frente por la </a:t>
            </a:r>
            <a:r>
              <a:rPr lang="es-CO" b="1" u="sng" dirty="0"/>
              <a:t>decisión</a:t>
            </a:r>
            <a:r>
              <a:rPr lang="es-CO" dirty="0"/>
              <a:t> que haga de observar el Domingo como día santo. </a:t>
            </a:r>
            <a:endParaRPr lang="es-CO" dirty="0" smtClean="0"/>
          </a:p>
          <a:p>
            <a:pPr marL="0" indent="0">
              <a:buNone/>
            </a:pPr>
            <a:endParaRPr lang="es-CO" dirty="0" smtClean="0"/>
          </a:p>
          <a:p>
            <a:pPr marL="0" indent="0">
              <a:buNone/>
            </a:pPr>
            <a:r>
              <a:rPr lang="es-CO" dirty="0" smtClean="0"/>
              <a:t>La </a:t>
            </a:r>
            <a:r>
              <a:rPr lang="es-CO" dirty="0"/>
              <a:t>mano es símbolo de </a:t>
            </a:r>
            <a:r>
              <a:rPr lang="es-CO" b="1" u="sng" dirty="0"/>
              <a:t>trabajo</a:t>
            </a:r>
            <a:r>
              <a:rPr lang="es-CO" dirty="0"/>
              <a:t> </a:t>
            </a:r>
            <a:r>
              <a:rPr lang="es-CO" dirty="0" smtClean="0"/>
              <a:t> según </a:t>
            </a:r>
            <a:r>
              <a:rPr lang="es-CO" b="1" dirty="0" smtClean="0">
                <a:solidFill>
                  <a:srgbClr val="FF0000"/>
                </a:solidFill>
              </a:rPr>
              <a:t>(Eclesiastés </a:t>
            </a:r>
            <a:r>
              <a:rPr lang="es-CO" b="1" dirty="0">
                <a:solidFill>
                  <a:srgbClr val="FF0000"/>
                </a:solidFill>
              </a:rPr>
              <a:t>9:10). </a:t>
            </a:r>
            <a:endParaRPr lang="es-CO" b="1" dirty="0" smtClean="0">
              <a:solidFill>
                <a:srgbClr val="FF0000"/>
              </a:solidFill>
            </a:endParaRPr>
          </a:p>
          <a:p>
            <a:pPr marL="0" indent="0">
              <a:buNone/>
            </a:pPr>
            <a:r>
              <a:rPr lang="es-CO" dirty="0" smtClean="0"/>
              <a:t>Una </a:t>
            </a:r>
            <a:r>
              <a:rPr lang="es-CO" dirty="0"/>
              <a:t>persona recibirá la marca en la mano cuando trabaje en el día de reposo de Dios, </a:t>
            </a:r>
            <a:r>
              <a:rPr lang="es-CO" dirty="0" smtClean="0"/>
              <a:t>sábado, o </a:t>
            </a:r>
            <a:r>
              <a:rPr lang="es-CO" dirty="0"/>
              <a:t>por seguir las leyes dominicales por razones prácticas (trabajo, familia, etc.).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80" y="1700808"/>
            <a:ext cx="1835696"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876256" y="2875059"/>
            <a:ext cx="2051720" cy="2031325"/>
          </a:xfrm>
          <a:prstGeom prst="rect">
            <a:avLst/>
          </a:prstGeom>
        </p:spPr>
        <p:txBody>
          <a:bodyPr wrap="square">
            <a:spAutoFit/>
          </a:bodyPr>
          <a:lstStyle/>
          <a:p>
            <a:pPr algn="ctr"/>
            <a:r>
              <a:rPr lang="es-CO" b="1" dirty="0">
                <a:solidFill>
                  <a:srgbClr val="FF0000"/>
                </a:solidFill>
              </a:rPr>
              <a:t>La frente es un </a:t>
            </a:r>
            <a:r>
              <a:rPr lang="es-CO" b="1" dirty="0" smtClean="0">
                <a:solidFill>
                  <a:srgbClr val="FF0000"/>
                </a:solidFill>
              </a:rPr>
              <a:t>símbolo </a:t>
            </a:r>
            <a:r>
              <a:rPr lang="es-CO" b="1" dirty="0">
                <a:solidFill>
                  <a:srgbClr val="FF0000"/>
                </a:solidFill>
              </a:rPr>
              <a:t>de la mente. La gente será marcada en su frente por </a:t>
            </a:r>
            <a:r>
              <a:rPr lang="es-CO" b="1" dirty="0" smtClean="0">
                <a:solidFill>
                  <a:srgbClr val="FF0000"/>
                </a:solidFill>
              </a:rPr>
              <a:t>observar </a:t>
            </a:r>
            <a:r>
              <a:rPr lang="es-CO" b="1" dirty="0">
                <a:solidFill>
                  <a:srgbClr val="FF0000"/>
                </a:solidFill>
              </a:rPr>
              <a:t>el domingo como día santo.</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4906384"/>
            <a:ext cx="2247900"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64734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80">
                                          <p:stCondLst>
                                            <p:cond delay="0"/>
                                          </p:stCondLst>
                                        </p:cTn>
                                        <p:tgtEl>
                                          <p:spTgt spid="3">
                                            <p:txEl>
                                              <p:pRg st="3" end="3"/>
                                            </p:txEl>
                                          </p:spTgt>
                                        </p:tgtEl>
                                      </p:cBhvr>
                                    </p:animEffect>
                                    <p:anim calcmode="lin" valueType="num">
                                      <p:cBhvr>
                                        <p:cTn id="1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3" end="3"/>
                                            </p:txEl>
                                          </p:spTgt>
                                        </p:tgtEl>
                                      </p:cBhvr>
                                      <p:to x="100000" y="60000"/>
                                    </p:animScale>
                                    <p:animScale>
                                      <p:cBhvr>
                                        <p:cTn id="22" dur="166" decel="50000">
                                          <p:stCondLst>
                                            <p:cond delay="676"/>
                                          </p:stCondLst>
                                        </p:cTn>
                                        <p:tgtEl>
                                          <p:spTgt spid="3">
                                            <p:txEl>
                                              <p:pRg st="3" end="3"/>
                                            </p:txEl>
                                          </p:spTgt>
                                        </p:tgtEl>
                                      </p:cBhvr>
                                      <p:to x="100000" y="100000"/>
                                    </p:animScale>
                                    <p:animScale>
                                      <p:cBhvr>
                                        <p:cTn id="23" dur="26">
                                          <p:stCondLst>
                                            <p:cond delay="1312"/>
                                          </p:stCondLst>
                                        </p:cTn>
                                        <p:tgtEl>
                                          <p:spTgt spid="3">
                                            <p:txEl>
                                              <p:pRg st="3" end="3"/>
                                            </p:txEl>
                                          </p:spTgt>
                                        </p:tgtEl>
                                      </p:cBhvr>
                                      <p:to x="100000" y="80000"/>
                                    </p:animScale>
                                    <p:animScale>
                                      <p:cBhvr>
                                        <p:cTn id="24" dur="166" decel="50000">
                                          <p:stCondLst>
                                            <p:cond delay="1338"/>
                                          </p:stCondLst>
                                        </p:cTn>
                                        <p:tgtEl>
                                          <p:spTgt spid="3">
                                            <p:txEl>
                                              <p:pRg st="3" end="3"/>
                                            </p:txEl>
                                          </p:spTgt>
                                        </p:tgtEl>
                                      </p:cBhvr>
                                      <p:to x="100000" y="100000"/>
                                    </p:animScale>
                                    <p:animScale>
                                      <p:cBhvr>
                                        <p:cTn id="25" dur="26">
                                          <p:stCondLst>
                                            <p:cond delay="1642"/>
                                          </p:stCondLst>
                                        </p:cTn>
                                        <p:tgtEl>
                                          <p:spTgt spid="3">
                                            <p:txEl>
                                              <p:pRg st="3" end="3"/>
                                            </p:txEl>
                                          </p:spTgt>
                                        </p:tgtEl>
                                      </p:cBhvr>
                                      <p:to x="100000" y="90000"/>
                                    </p:animScale>
                                    <p:animScale>
                                      <p:cBhvr>
                                        <p:cTn id="26" dur="166" decel="50000">
                                          <p:stCondLst>
                                            <p:cond delay="1668"/>
                                          </p:stCondLst>
                                        </p:cTn>
                                        <p:tgtEl>
                                          <p:spTgt spid="3">
                                            <p:txEl>
                                              <p:pRg st="3" end="3"/>
                                            </p:txEl>
                                          </p:spTgt>
                                        </p:tgtEl>
                                      </p:cBhvr>
                                      <p:to x="100000" y="100000"/>
                                    </p:animScale>
                                    <p:animScale>
                                      <p:cBhvr>
                                        <p:cTn id="27" dur="26">
                                          <p:stCondLst>
                                            <p:cond delay="1808"/>
                                          </p:stCondLst>
                                        </p:cTn>
                                        <p:tgtEl>
                                          <p:spTgt spid="3">
                                            <p:txEl>
                                              <p:pRg st="3" end="3"/>
                                            </p:txEl>
                                          </p:spTgt>
                                        </p:tgtEl>
                                      </p:cBhvr>
                                      <p:to x="100000" y="95000"/>
                                    </p:animScale>
                                    <p:animScale>
                                      <p:cBhvr>
                                        <p:cTn id="28" dur="166" decel="50000">
                                          <p:stCondLst>
                                            <p:cond delay="1834"/>
                                          </p:stCondLst>
                                        </p:cTn>
                                        <p:tgtEl>
                                          <p:spTgt spid="3">
                                            <p:txEl>
                                              <p:pRg st="3" end="3"/>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80">
                                          <p:stCondLst>
                                            <p:cond delay="0"/>
                                          </p:stCondLst>
                                        </p:cTn>
                                        <p:tgtEl>
                                          <p:spTgt spid="3">
                                            <p:txEl>
                                              <p:pRg st="4" end="4"/>
                                            </p:txEl>
                                          </p:spTgt>
                                        </p:tgtEl>
                                      </p:cBhvr>
                                    </p:animEffect>
                                    <p:anim calcmode="lin" valueType="num">
                                      <p:cBhvr>
                                        <p:cTn id="3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4" end="4"/>
                                            </p:txEl>
                                          </p:spTgt>
                                        </p:tgtEl>
                                      </p:cBhvr>
                                      <p:to x="100000" y="60000"/>
                                    </p:animScale>
                                    <p:animScale>
                                      <p:cBhvr>
                                        <p:cTn id="38" dur="166" decel="50000">
                                          <p:stCondLst>
                                            <p:cond delay="676"/>
                                          </p:stCondLst>
                                        </p:cTn>
                                        <p:tgtEl>
                                          <p:spTgt spid="3">
                                            <p:txEl>
                                              <p:pRg st="4" end="4"/>
                                            </p:txEl>
                                          </p:spTgt>
                                        </p:tgtEl>
                                      </p:cBhvr>
                                      <p:to x="100000" y="100000"/>
                                    </p:animScale>
                                    <p:animScale>
                                      <p:cBhvr>
                                        <p:cTn id="39" dur="26">
                                          <p:stCondLst>
                                            <p:cond delay="1312"/>
                                          </p:stCondLst>
                                        </p:cTn>
                                        <p:tgtEl>
                                          <p:spTgt spid="3">
                                            <p:txEl>
                                              <p:pRg st="4" end="4"/>
                                            </p:txEl>
                                          </p:spTgt>
                                        </p:tgtEl>
                                      </p:cBhvr>
                                      <p:to x="100000" y="80000"/>
                                    </p:animScale>
                                    <p:animScale>
                                      <p:cBhvr>
                                        <p:cTn id="40" dur="166" decel="50000">
                                          <p:stCondLst>
                                            <p:cond delay="1338"/>
                                          </p:stCondLst>
                                        </p:cTn>
                                        <p:tgtEl>
                                          <p:spTgt spid="3">
                                            <p:txEl>
                                              <p:pRg st="4" end="4"/>
                                            </p:txEl>
                                          </p:spTgt>
                                        </p:tgtEl>
                                      </p:cBhvr>
                                      <p:to x="100000" y="100000"/>
                                    </p:animScale>
                                    <p:animScale>
                                      <p:cBhvr>
                                        <p:cTn id="41" dur="26">
                                          <p:stCondLst>
                                            <p:cond delay="1642"/>
                                          </p:stCondLst>
                                        </p:cTn>
                                        <p:tgtEl>
                                          <p:spTgt spid="3">
                                            <p:txEl>
                                              <p:pRg st="4" end="4"/>
                                            </p:txEl>
                                          </p:spTgt>
                                        </p:tgtEl>
                                      </p:cBhvr>
                                      <p:to x="100000" y="90000"/>
                                    </p:animScale>
                                    <p:animScale>
                                      <p:cBhvr>
                                        <p:cTn id="42" dur="166" decel="50000">
                                          <p:stCondLst>
                                            <p:cond delay="1668"/>
                                          </p:stCondLst>
                                        </p:cTn>
                                        <p:tgtEl>
                                          <p:spTgt spid="3">
                                            <p:txEl>
                                              <p:pRg st="4" end="4"/>
                                            </p:txEl>
                                          </p:spTgt>
                                        </p:tgtEl>
                                      </p:cBhvr>
                                      <p:to x="100000" y="100000"/>
                                    </p:animScale>
                                    <p:animScale>
                                      <p:cBhvr>
                                        <p:cTn id="43" dur="26">
                                          <p:stCondLst>
                                            <p:cond delay="1808"/>
                                          </p:stCondLst>
                                        </p:cTn>
                                        <p:tgtEl>
                                          <p:spTgt spid="3">
                                            <p:txEl>
                                              <p:pRg st="4" end="4"/>
                                            </p:txEl>
                                          </p:spTgt>
                                        </p:tgtEl>
                                      </p:cBhvr>
                                      <p:to x="100000" y="95000"/>
                                    </p:animScale>
                                    <p:animScale>
                                      <p:cBhvr>
                                        <p:cTn id="44" dur="166" decel="50000">
                                          <p:stCondLst>
                                            <p:cond delay="1834"/>
                                          </p:stCondLst>
                                        </p:cTn>
                                        <p:tgtEl>
                                          <p:spTgt spid="3">
                                            <p:txEl>
                                              <p:pRg st="4" end="4"/>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7170"/>
                                        </p:tgtEl>
                                        <p:attrNameLst>
                                          <p:attrName>style.visibility</p:attrName>
                                        </p:attrNameLst>
                                      </p:cBhvr>
                                      <p:to>
                                        <p:strVal val="visible"/>
                                      </p:to>
                                    </p:set>
                                    <p:anim calcmode="lin" valueType="num">
                                      <p:cBhvr>
                                        <p:cTn id="49" dur="1000" fill="hold"/>
                                        <p:tgtEl>
                                          <p:spTgt spid="7170"/>
                                        </p:tgtEl>
                                        <p:attrNameLst>
                                          <p:attrName>ppt_w</p:attrName>
                                        </p:attrNameLst>
                                      </p:cBhvr>
                                      <p:tavLst>
                                        <p:tav tm="0">
                                          <p:val>
                                            <p:fltVal val="0"/>
                                          </p:val>
                                        </p:tav>
                                        <p:tav tm="100000">
                                          <p:val>
                                            <p:strVal val="#ppt_w"/>
                                          </p:val>
                                        </p:tav>
                                      </p:tavLst>
                                    </p:anim>
                                    <p:anim calcmode="lin" valueType="num">
                                      <p:cBhvr>
                                        <p:cTn id="50" dur="1000" fill="hold"/>
                                        <p:tgtEl>
                                          <p:spTgt spid="7170"/>
                                        </p:tgtEl>
                                        <p:attrNameLst>
                                          <p:attrName>ppt_h</p:attrName>
                                        </p:attrNameLst>
                                      </p:cBhvr>
                                      <p:tavLst>
                                        <p:tav tm="0">
                                          <p:val>
                                            <p:fltVal val="0"/>
                                          </p:val>
                                        </p:tav>
                                        <p:tav tm="100000">
                                          <p:val>
                                            <p:strVal val="#ppt_h"/>
                                          </p:val>
                                        </p:tav>
                                      </p:tavLst>
                                    </p:anim>
                                    <p:anim calcmode="lin" valueType="num">
                                      <p:cBhvr>
                                        <p:cTn id="51" dur="1000" fill="hold"/>
                                        <p:tgtEl>
                                          <p:spTgt spid="7170"/>
                                        </p:tgtEl>
                                        <p:attrNameLst>
                                          <p:attrName>style.rotation</p:attrName>
                                        </p:attrNameLst>
                                      </p:cBhvr>
                                      <p:tavLst>
                                        <p:tav tm="0">
                                          <p:val>
                                            <p:fltVal val="90"/>
                                          </p:val>
                                        </p:tav>
                                        <p:tav tm="100000">
                                          <p:val>
                                            <p:fltVal val="0"/>
                                          </p:val>
                                        </p:tav>
                                      </p:tavLst>
                                    </p:anim>
                                    <p:animEffect transition="in" filter="fade">
                                      <p:cBhvr>
                                        <p:cTn id="52" dur="1000"/>
                                        <p:tgtEl>
                                          <p:spTgt spid="7170"/>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p:cTn id="55" dur="1000" fill="hold"/>
                                        <p:tgtEl>
                                          <p:spTgt spid="4"/>
                                        </p:tgtEl>
                                        <p:attrNameLst>
                                          <p:attrName>ppt_w</p:attrName>
                                        </p:attrNameLst>
                                      </p:cBhvr>
                                      <p:tavLst>
                                        <p:tav tm="0">
                                          <p:val>
                                            <p:fltVal val="0"/>
                                          </p:val>
                                        </p:tav>
                                        <p:tav tm="100000">
                                          <p:val>
                                            <p:strVal val="#ppt_w"/>
                                          </p:val>
                                        </p:tav>
                                      </p:tavLst>
                                    </p:anim>
                                    <p:anim calcmode="lin" valueType="num">
                                      <p:cBhvr>
                                        <p:cTn id="56" dur="1000" fill="hold"/>
                                        <p:tgtEl>
                                          <p:spTgt spid="4"/>
                                        </p:tgtEl>
                                        <p:attrNameLst>
                                          <p:attrName>ppt_h</p:attrName>
                                        </p:attrNameLst>
                                      </p:cBhvr>
                                      <p:tavLst>
                                        <p:tav tm="0">
                                          <p:val>
                                            <p:fltVal val="0"/>
                                          </p:val>
                                        </p:tav>
                                        <p:tav tm="100000">
                                          <p:val>
                                            <p:strVal val="#ppt_h"/>
                                          </p:val>
                                        </p:tav>
                                      </p:tavLst>
                                    </p:anim>
                                    <p:anim calcmode="lin" valueType="num">
                                      <p:cBhvr>
                                        <p:cTn id="57" dur="1000" fill="hold"/>
                                        <p:tgtEl>
                                          <p:spTgt spid="4"/>
                                        </p:tgtEl>
                                        <p:attrNameLst>
                                          <p:attrName>style.rotation</p:attrName>
                                        </p:attrNameLst>
                                      </p:cBhvr>
                                      <p:tavLst>
                                        <p:tav tm="0">
                                          <p:val>
                                            <p:fltVal val="90"/>
                                          </p:val>
                                        </p:tav>
                                        <p:tav tm="100000">
                                          <p:val>
                                            <p:fltVal val="0"/>
                                          </p:val>
                                        </p:tav>
                                      </p:tavLst>
                                    </p:anim>
                                    <p:animEffect transition="in" filter="fade">
                                      <p:cBhvr>
                                        <p:cTn id="58" dur="1000"/>
                                        <p:tgtEl>
                                          <p:spTgt spid="4"/>
                                        </p:tgtEl>
                                      </p:cBhvr>
                                    </p:animEffect>
                                  </p:childTnLst>
                                </p:cTn>
                              </p:par>
                              <p:par>
                                <p:cTn id="59" presetID="31" presetClass="entr" presetSubtype="0" fill="hold" nodeType="withEffect">
                                  <p:stCondLst>
                                    <p:cond delay="0"/>
                                  </p:stCondLst>
                                  <p:childTnLst>
                                    <p:set>
                                      <p:cBhvr>
                                        <p:cTn id="60" dur="1" fill="hold">
                                          <p:stCondLst>
                                            <p:cond delay="0"/>
                                          </p:stCondLst>
                                        </p:cTn>
                                        <p:tgtEl>
                                          <p:spTgt spid="3074"/>
                                        </p:tgtEl>
                                        <p:attrNameLst>
                                          <p:attrName>style.visibility</p:attrName>
                                        </p:attrNameLst>
                                      </p:cBhvr>
                                      <p:to>
                                        <p:strVal val="visible"/>
                                      </p:to>
                                    </p:set>
                                    <p:anim calcmode="lin" valueType="num">
                                      <p:cBhvr>
                                        <p:cTn id="61" dur="1000" fill="hold"/>
                                        <p:tgtEl>
                                          <p:spTgt spid="3074"/>
                                        </p:tgtEl>
                                        <p:attrNameLst>
                                          <p:attrName>ppt_w</p:attrName>
                                        </p:attrNameLst>
                                      </p:cBhvr>
                                      <p:tavLst>
                                        <p:tav tm="0">
                                          <p:val>
                                            <p:fltVal val="0"/>
                                          </p:val>
                                        </p:tav>
                                        <p:tav tm="100000">
                                          <p:val>
                                            <p:strVal val="#ppt_w"/>
                                          </p:val>
                                        </p:tav>
                                      </p:tavLst>
                                    </p:anim>
                                    <p:anim calcmode="lin" valueType="num">
                                      <p:cBhvr>
                                        <p:cTn id="62" dur="1000" fill="hold"/>
                                        <p:tgtEl>
                                          <p:spTgt spid="3074"/>
                                        </p:tgtEl>
                                        <p:attrNameLst>
                                          <p:attrName>ppt_h</p:attrName>
                                        </p:attrNameLst>
                                      </p:cBhvr>
                                      <p:tavLst>
                                        <p:tav tm="0">
                                          <p:val>
                                            <p:fltVal val="0"/>
                                          </p:val>
                                        </p:tav>
                                        <p:tav tm="100000">
                                          <p:val>
                                            <p:strVal val="#ppt_h"/>
                                          </p:val>
                                        </p:tav>
                                      </p:tavLst>
                                    </p:anim>
                                    <p:anim calcmode="lin" valueType="num">
                                      <p:cBhvr>
                                        <p:cTn id="63" dur="1000" fill="hold"/>
                                        <p:tgtEl>
                                          <p:spTgt spid="3074"/>
                                        </p:tgtEl>
                                        <p:attrNameLst>
                                          <p:attrName>style.rotation</p:attrName>
                                        </p:attrNameLst>
                                      </p:cBhvr>
                                      <p:tavLst>
                                        <p:tav tm="0">
                                          <p:val>
                                            <p:fltVal val="90"/>
                                          </p:val>
                                        </p:tav>
                                        <p:tav tm="100000">
                                          <p:val>
                                            <p:fltVal val="0"/>
                                          </p:val>
                                        </p:tav>
                                      </p:tavLst>
                                    </p:anim>
                                    <p:animEffect transition="in" filter="fade">
                                      <p:cBhvr>
                                        <p:cTn id="64"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04664"/>
            <a:ext cx="2808312" cy="6048672"/>
          </a:xfrm>
          <a:solidFill>
            <a:schemeClr val="bg1"/>
          </a:solidFill>
        </p:spPr>
        <p:txBody>
          <a:bodyPr>
            <a:normAutofit fontScale="85000" lnSpcReduction="20000"/>
          </a:bodyPr>
          <a:lstStyle/>
          <a:p>
            <a:pPr marL="0" indent="0" algn="ctr">
              <a:buNone/>
            </a:pPr>
            <a:r>
              <a:rPr lang="es-CO" dirty="0">
                <a:solidFill>
                  <a:srgbClr val="002060"/>
                </a:solidFill>
              </a:rPr>
              <a:t>La marca o la </a:t>
            </a:r>
            <a:r>
              <a:rPr lang="es-CO" dirty="0">
                <a:solidFill>
                  <a:schemeClr val="bg1"/>
                </a:solidFill>
              </a:rPr>
              <a:t>s</a:t>
            </a:r>
            <a:r>
              <a:rPr lang="es-CO" dirty="0">
                <a:solidFill>
                  <a:srgbClr val="002060"/>
                </a:solidFill>
              </a:rPr>
              <a:t>eñal para Dios, o para la bestia será invisible para los demás. </a:t>
            </a:r>
            <a:endParaRPr lang="es-CO" dirty="0" smtClean="0">
              <a:solidFill>
                <a:srgbClr val="002060"/>
              </a:solidFill>
            </a:endParaRPr>
          </a:p>
          <a:p>
            <a:pPr marL="0" indent="0" algn="ctr">
              <a:buNone/>
            </a:pPr>
            <a:r>
              <a:rPr lang="es-CO" dirty="0" smtClean="0">
                <a:solidFill>
                  <a:srgbClr val="FF0000"/>
                </a:solidFill>
              </a:rPr>
              <a:t>Usted</a:t>
            </a:r>
            <a:r>
              <a:rPr lang="es-CO" dirty="0">
                <a:solidFill>
                  <a:srgbClr val="FF0000"/>
                </a:solidFill>
              </a:rPr>
              <a:t>, en esencia, </a:t>
            </a:r>
            <a:r>
              <a:rPr lang="es-CO" dirty="0" smtClean="0">
                <a:solidFill>
                  <a:srgbClr val="FF0000"/>
                </a:solidFill>
              </a:rPr>
              <a:t>será </a:t>
            </a:r>
            <a:r>
              <a:rPr lang="es-CO" dirty="0">
                <a:solidFill>
                  <a:srgbClr val="FF0000"/>
                </a:solidFill>
              </a:rPr>
              <a:t>marcado para Dios, con el Sábado; o con la marca de la bestia, el Domingo. </a:t>
            </a:r>
            <a:endParaRPr lang="es-CO" dirty="0" smtClean="0">
              <a:solidFill>
                <a:srgbClr val="FF0000"/>
              </a:solidFill>
            </a:endParaRPr>
          </a:p>
          <a:p>
            <a:pPr marL="0" indent="0" algn="ctr">
              <a:buNone/>
            </a:pPr>
            <a:r>
              <a:rPr lang="es-CO" dirty="0" smtClean="0">
                <a:solidFill>
                  <a:srgbClr val="002060"/>
                </a:solidFill>
              </a:rPr>
              <a:t>Aunque </a:t>
            </a:r>
            <a:r>
              <a:rPr lang="es-CO" dirty="0">
                <a:solidFill>
                  <a:srgbClr val="002060"/>
                </a:solidFill>
              </a:rPr>
              <a:t>es invisible a los ojos del hombre, Dios sabrá la marca que tiene cada </a:t>
            </a:r>
            <a:r>
              <a:rPr lang="es-CO" dirty="0" smtClean="0">
                <a:solidFill>
                  <a:srgbClr val="002060"/>
                </a:solidFill>
              </a:rPr>
              <a:t>cual. </a:t>
            </a:r>
          </a:p>
          <a:p>
            <a:pPr marL="0" indent="0" algn="ctr">
              <a:buNone/>
            </a:pPr>
            <a:r>
              <a:rPr lang="es-CO" b="1" u="sng" dirty="0" smtClean="0">
                <a:solidFill>
                  <a:srgbClr val="002060"/>
                </a:solidFill>
              </a:rPr>
              <a:t>(</a:t>
            </a:r>
            <a:r>
              <a:rPr lang="es-CO" b="1" u="sng" dirty="0">
                <a:solidFill>
                  <a:srgbClr val="002060"/>
                </a:solidFill>
              </a:rPr>
              <a:t>2 Timoteo 2:19)</a:t>
            </a:r>
            <a:r>
              <a:rPr lang="es-CO" b="1" dirty="0">
                <a:solidFill>
                  <a:srgbClr val="002060"/>
                </a:solidFill>
              </a:rPr>
              <a:t>.</a:t>
            </a:r>
          </a:p>
          <a:p>
            <a:endParaRPr lang="es-CO" dirty="0">
              <a:solidFill>
                <a:srgbClr val="002060"/>
              </a:solidFill>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0"/>
            <a:ext cx="601216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792061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wipe(down)">
                                      <p:cBhvr>
                                        <p:cTn id="7" dur="580">
                                          <p:stCondLst>
                                            <p:cond delay="0"/>
                                          </p:stCondLst>
                                        </p:cTn>
                                        <p:tgtEl>
                                          <p:spTgt spid="4099"/>
                                        </p:tgtEl>
                                      </p:cBhvr>
                                    </p:animEffect>
                                    <p:anim calcmode="lin" valueType="num">
                                      <p:cBhvr>
                                        <p:cTn id="8" dur="1822" tmFilter="0,0; 0.14,0.36; 0.43,0.73; 0.71,0.91; 1.0,1.0">
                                          <p:stCondLst>
                                            <p:cond delay="0"/>
                                          </p:stCondLst>
                                        </p:cTn>
                                        <p:tgtEl>
                                          <p:spTgt spid="409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9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9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9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99"/>
                                        </p:tgtEl>
                                        <p:attrNameLst>
                                          <p:attrName>ppt_y</p:attrName>
                                        </p:attrNameLst>
                                      </p:cBhvr>
                                      <p:tavLst>
                                        <p:tav tm="0" fmla="#ppt_y-sin(pi*$)/81">
                                          <p:val>
                                            <p:fltVal val="0"/>
                                          </p:val>
                                        </p:tav>
                                        <p:tav tm="100000">
                                          <p:val>
                                            <p:fltVal val="1"/>
                                          </p:val>
                                        </p:tav>
                                      </p:tavLst>
                                    </p:anim>
                                    <p:animScale>
                                      <p:cBhvr>
                                        <p:cTn id="13" dur="26">
                                          <p:stCondLst>
                                            <p:cond delay="650"/>
                                          </p:stCondLst>
                                        </p:cTn>
                                        <p:tgtEl>
                                          <p:spTgt spid="4099"/>
                                        </p:tgtEl>
                                      </p:cBhvr>
                                      <p:to x="100000" y="60000"/>
                                    </p:animScale>
                                    <p:animScale>
                                      <p:cBhvr>
                                        <p:cTn id="14" dur="166" decel="50000">
                                          <p:stCondLst>
                                            <p:cond delay="676"/>
                                          </p:stCondLst>
                                        </p:cTn>
                                        <p:tgtEl>
                                          <p:spTgt spid="4099"/>
                                        </p:tgtEl>
                                      </p:cBhvr>
                                      <p:to x="100000" y="100000"/>
                                    </p:animScale>
                                    <p:animScale>
                                      <p:cBhvr>
                                        <p:cTn id="15" dur="26">
                                          <p:stCondLst>
                                            <p:cond delay="1312"/>
                                          </p:stCondLst>
                                        </p:cTn>
                                        <p:tgtEl>
                                          <p:spTgt spid="4099"/>
                                        </p:tgtEl>
                                      </p:cBhvr>
                                      <p:to x="100000" y="80000"/>
                                    </p:animScale>
                                    <p:animScale>
                                      <p:cBhvr>
                                        <p:cTn id="16" dur="166" decel="50000">
                                          <p:stCondLst>
                                            <p:cond delay="1338"/>
                                          </p:stCondLst>
                                        </p:cTn>
                                        <p:tgtEl>
                                          <p:spTgt spid="4099"/>
                                        </p:tgtEl>
                                      </p:cBhvr>
                                      <p:to x="100000" y="100000"/>
                                    </p:animScale>
                                    <p:animScale>
                                      <p:cBhvr>
                                        <p:cTn id="17" dur="26">
                                          <p:stCondLst>
                                            <p:cond delay="1642"/>
                                          </p:stCondLst>
                                        </p:cTn>
                                        <p:tgtEl>
                                          <p:spTgt spid="4099"/>
                                        </p:tgtEl>
                                      </p:cBhvr>
                                      <p:to x="100000" y="90000"/>
                                    </p:animScale>
                                    <p:animScale>
                                      <p:cBhvr>
                                        <p:cTn id="18" dur="166" decel="50000">
                                          <p:stCondLst>
                                            <p:cond delay="1668"/>
                                          </p:stCondLst>
                                        </p:cTn>
                                        <p:tgtEl>
                                          <p:spTgt spid="4099"/>
                                        </p:tgtEl>
                                      </p:cBhvr>
                                      <p:to x="100000" y="100000"/>
                                    </p:animScale>
                                    <p:animScale>
                                      <p:cBhvr>
                                        <p:cTn id="19" dur="26">
                                          <p:stCondLst>
                                            <p:cond delay="1808"/>
                                          </p:stCondLst>
                                        </p:cTn>
                                        <p:tgtEl>
                                          <p:spTgt spid="4099"/>
                                        </p:tgtEl>
                                      </p:cBhvr>
                                      <p:to x="100000" y="95000"/>
                                    </p:animScale>
                                    <p:animScale>
                                      <p:cBhvr>
                                        <p:cTn id="20" dur="166" decel="50000">
                                          <p:stCondLst>
                                            <p:cond delay="1834"/>
                                          </p:stCondLst>
                                        </p:cTn>
                                        <p:tgtEl>
                                          <p:spTgt spid="409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C000"/>
          </a:solidFill>
        </p:spPr>
        <p:txBody>
          <a:bodyPr>
            <a:noAutofit/>
          </a:bodyPr>
          <a:lstStyle/>
          <a:p>
            <a:r>
              <a:rPr lang="es-CO" sz="4000" b="1" dirty="0" smtClean="0">
                <a:latin typeface="Agency FB" pitchFamily="34" charset="0"/>
              </a:rPr>
              <a:t>El sello identifica a quien le pertenecemos,</a:t>
            </a:r>
            <a:br>
              <a:rPr lang="es-CO" sz="4000" b="1" dirty="0" smtClean="0">
                <a:latin typeface="Agency FB" pitchFamily="34" charset="0"/>
              </a:rPr>
            </a:br>
            <a:r>
              <a:rPr lang="es-CO" sz="4000" b="1" dirty="0" smtClean="0">
                <a:latin typeface="Agency FB" pitchFamily="34" charset="0"/>
              </a:rPr>
              <a:t> o a Dios, o a la bestia.</a:t>
            </a:r>
            <a:endParaRPr lang="es-CO" sz="4000" b="1" dirty="0">
              <a:latin typeface="Agency FB" pitchFamily="34"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772816"/>
            <a:ext cx="4032448"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772816"/>
            <a:ext cx="410445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988148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6219825" cy="6264696"/>
          </a:xfrm>
        </p:spPr>
        <p:txBody>
          <a:bodyPr>
            <a:normAutofit fontScale="77500" lnSpcReduction="20000"/>
          </a:bodyPr>
          <a:lstStyle/>
          <a:p>
            <a:pPr marL="0" indent="0">
              <a:buNone/>
            </a:pPr>
            <a:r>
              <a:rPr lang="es-CO" dirty="0" smtClean="0"/>
              <a:t>De </a:t>
            </a:r>
            <a:r>
              <a:rPr lang="es-CO" dirty="0"/>
              <a:t>acuerdo con </a:t>
            </a:r>
            <a:r>
              <a:rPr lang="es-CO" b="1" dirty="0">
                <a:solidFill>
                  <a:srgbClr val="FF0000"/>
                </a:solidFill>
              </a:rPr>
              <a:t>Isaías 58:1, 13, 14</a:t>
            </a:r>
            <a:r>
              <a:rPr lang="es-CO" dirty="0"/>
              <a:t>, </a:t>
            </a:r>
            <a:r>
              <a:rPr lang="es-CO" b="1" dirty="0"/>
              <a:t>¿qué mensaje decisivo entrega Dios a su pueblo en los últimos días?</a:t>
            </a:r>
          </a:p>
          <a:p>
            <a:endParaRPr lang="es-CO" dirty="0"/>
          </a:p>
          <a:p>
            <a:r>
              <a:rPr lang="es-CO" dirty="0"/>
              <a:t>"</a:t>
            </a:r>
            <a:r>
              <a:rPr lang="es-CO" b="1" dirty="0">
                <a:latin typeface="Agency FB" pitchFamily="34" charset="0"/>
              </a:rPr>
              <a:t>Clama a voz en cuello, no te detengas, alza tu voz como trompeta, y anuncia a mi pueblo su rebelión..." "Si retrajeres del día de reposo tu pie, de hacer tu voluntad en mi día santo, y lo llamares delicia,... Entonces te deleitarás en Jehová..." </a:t>
            </a:r>
            <a:endParaRPr lang="es-CO" b="1" dirty="0" smtClean="0">
              <a:latin typeface="Agency FB" pitchFamily="34" charset="0"/>
            </a:endParaRPr>
          </a:p>
          <a:p>
            <a:pPr marL="0" indent="0" algn="ctr">
              <a:buNone/>
            </a:pPr>
            <a:r>
              <a:rPr lang="es-CO" dirty="0" smtClean="0">
                <a:solidFill>
                  <a:srgbClr val="FF0000"/>
                </a:solidFill>
              </a:rPr>
              <a:t>(</a:t>
            </a:r>
            <a:r>
              <a:rPr lang="es-CO" dirty="0">
                <a:solidFill>
                  <a:srgbClr val="FF0000"/>
                </a:solidFill>
              </a:rPr>
              <a:t>Isaías 58:1, 13, 14).</a:t>
            </a:r>
          </a:p>
          <a:p>
            <a:endParaRPr lang="es-CO" dirty="0"/>
          </a:p>
          <a:p>
            <a:pPr marL="0" indent="0">
              <a:buNone/>
            </a:pPr>
            <a:r>
              <a:rPr lang="es-CO" dirty="0"/>
              <a:t>Respuesta:   Él dice, muéstrale a "</a:t>
            </a:r>
            <a:r>
              <a:rPr lang="es-CO" dirty="0">
                <a:latin typeface="Agency FB" pitchFamily="34" charset="0"/>
              </a:rPr>
              <a:t>mi pueblo</a:t>
            </a:r>
            <a:r>
              <a:rPr lang="es-CO" dirty="0"/>
              <a:t>" que ellos están (quizás inocentemente) pecando porque están pisoteando mi día santo, y pídeles que dejen de quebrantar mis Sábados para poder bendecirlos. ¡Háblales fuerte para que puedan oírte!</a:t>
            </a:r>
          </a:p>
          <a:p>
            <a:endParaRPr lang="es-CO" dirty="0"/>
          </a:p>
        </p:txBody>
      </p:sp>
      <p:sp>
        <p:nvSpPr>
          <p:cNvPr id="4" name="3 Rectángulo"/>
          <p:cNvSpPr/>
          <p:nvPr/>
        </p:nvSpPr>
        <p:spPr>
          <a:xfrm>
            <a:off x="6580343" y="5229200"/>
            <a:ext cx="2195736" cy="1323439"/>
          </a:xfrm>
          <a:prstGeom prst="rect">
            <a:avLst/>
          </a:prstGeom>
        </p:spPr>
        <p:txBody>
          <a:bodyPr wrap="square">
            <a:spAutoFit/>
          </a:bodyPr>
          <a:lstStyle/>
          <a:p>
            <a:pPr algn="ctr"/>
            <a:r>
              <a:rPr lang="es-CO" sz="2000" b="1" dirty="0">
                <a:solidFill>
                  <a:srgbClr val="FF0000"/>
                </a:solidFill>
              </a:rPr>
              <a:t>Dios requiere que su pueblo deje de pisotear su día santo.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7025" y="3212976"/>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1978" y="403871"/>
            <a:ext cx="2045829" cy="2136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31134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p:cTn id="1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80">
                                          <p:stCondLst>
                                            <p:cond delay="0"/>
                                          </p:stCondLst>
                                        </p:cTn>
                                        <p:tgtEl>
                                          <p:spTgt spid="4"/>
                                        </p:tgtEl>
                                      </p:cBhvr>
                                    </p:animEffect>
                                    <p:anim calcmode="lin" valueType="num">
                                      <p:cBhvr>
                                        <p:cTn id="2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3" dur="26">
                                          <p:stCondLst>
                                            <p:cond delay="650"/>
                                          </p:stCondLst>
                                        </p:cTn>
                                        <p:tgtEl>
                                          <p:spTgt spid="4"/>
                                        </p:tgtEl>
                                      </p:cBhvr>
                                      <p:to x="100000" y="60000"/>
                                    </p:animScale>
                                    <p:animScale>
                                      <p:cBhvr>
                                        <p:cTn id="34" dur="166" decel="50000">
                                          <p:stCondLst>
                                            <p:cond delay="676"/>
                                          </p:stCondLst>
                                        </p:cTn>
                                        <p:tgtEl>
                                          <p:spTgt spid="4"/>
                                        </p:tgtEl>
                                      </p:cBhvr>
                                      <p:to x="100000" y="100000"/>
                                    </p:animScale>
                                    <p:animScale>
                                      <p:cBhvr>
                                        <p:cTn id="35" dur="26">
                                          <p:stCondLst>
                                            <p:cond delay="1312"/>
                                          </p:stCondLst>
                                        </p:cTn>
                                        <p:tgtEl>
                                          <p:spTgt spid="4"/>
                                        </p:tgtEl>
                                      </p:cBhvr>
                                      <p:to x="100000" y="80000"/>
                                    </p:animScale>
                                    <p:animScale>
                                      <p:cBhvr>
                                        <p:cTn id="36" dur="166" decel="50000">
                                          <p:stCondLst>
                                            <p:cond delay="1338"/>
                                          </p:stCondLst>
                                        </p:cTn>
                                        <p:tgtEl>
                                          <p:spTgt spid="4"/>
                                        </p:tgtEl>
                                      </p:cBhvr>
                                      <p:to x="100000" y="100000"/>
                                    </p:animScale>
                                    <p:animScale>
                                      <p:cBhvr>
                                        <p:cTn id="37" dur="26">
                                          <p:stCondLst>
                                            <p:cond delay="1642"/>
                                          </p:stCondLst>
                                        </p:cTn>
                                        <p:tgtEl>
                                          <p:spTgt spid="4"/>
                                        </p:tgtEl>
                                      </p:cBhvr>
                                      <p:to x="100000" y="90000"/>
                                    </p:animScale>
                                    <p:animScale>
                                      <p:cBhvr>
                                        <p:cTn id="38" dur="166" decel="50000">
                                          <p:stCondLst>
                                            <p:cond delay="1668"/>
                                          </p:stCondLst>
                                        </p:cTn>
                                        <p:tgtEl>
                                          <p:spTgt spid="4"/>
                                        </p:tgtEl>
                                      </p:cBhvr>
                                      <p:to x="100000" y="100000"/>
                                    </p:animScale>
                                    <p:animScale>
                                      <p:cBhvr>
                                        <p:cTn id="39" dur="26">
                                          <p:stCondLst>
                                            <p:cond delay="1808"/>
                                          </p:stCondLst>
                                        </p:cTn>
                                        <p:tgtEl>
                                          <p:spTgt spid="4"/>
                                        </p:tgtEl>
                                      </p:cBhvr>
                                      <p:to x="100000" y="95000"/>
                                    </p:animScale>
                                    <p:animScale>
                                      <p:cBhvr>
                                        <p:cTn id="40" dur="166" decel="50000">
                                          <p:stCondLst>
                                            <p:cond delay="1834"/>
                                          </p:stCondLst>
                                        </p:cTn>
                                        <p:tgtEl>
                                          <p:spTgt spid="4"/>
                                        </p:tgtEl>
                                      </p:cBhvr>
                                      <p:to x="100000" y="100000"/>
                                    </p:animScale>
                                  </p:childTnLst>
                                </p:cTn>
                              </p:par>
                              <p:par>
                                <p:cTn id="41" presetID="26" presetClass="entr" presetSubtype="0" fill="hold" nodeType="withEffect">
                                  <p:stCondLst>
                                    <p:cond delay="0"/>
                                  </p:stCondLst>
                                  <p:childTnLst>
                                    <p:set>
                                      <p:cBhvr>
                                        <p:cTn id="42" dur="1" fill="hold">
                                          <p:stCondLst>
                                            <p:cond delay="0"/>
                                          </p:stCondLst>
                                        </p:cTn>
                                        <p:tgtEl>
                                          <p:spTgt spid="1026"/>
                                        </p:tgtEl>
                                        <p:attrNameLst>
                                          <p:attrName>style.visibility</p:attrName>
                                        </p:attrNameLst>
                                      </p:cBhvr>
                                      <p:to>
                                        <p:strVal val="visible"/>
                                      </p:to>
                                    </p:set>
                                    <p:animEffect transition="in" filter="wipe(down)">
                                      <p:cBhvr>
                                        <p:cTn id="43" dur="580">
                                          <p:stCondLst>
                                            <p:cond delay="0"/>
                                          </p:stCondLst>
                                        </p:cTn>
                                        <p:tgtEl>
                                          <p:spTgt spid="1026"/>
                                        </p:tgtEl>
                                      </p:cBhvr>
                                    </p:animEffect>
                                    <p:anim calcmode="lin" valueType="num">
                                      <p:cBhvr>
                                        <p:cTn id="4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49" dur="26">
                                          <p:stCondLst>
                                            <p:cond delay="650"/>
                                          </p:stCondLst>
                                        </p:cTn>
                                        <p:tgtEl>
                                          <p:spTgt spid="1026"/>
                                        </p:tgtEl>
                                      </p:cBhvr>
                                      <p:to x="100000" y="60000"/>
                                    </p:animScale>
                                    <p:animScale>
                                      <p:cBhvr>
                                        <p:cTn id="50" dur="166" decel="50000">
                                          <p:stCondLst>
                                            <p:cond delay="676"/>
                                          </p:stCondLst>
                                        </p:cTn>
                                        <p:tgtEl>
                                          <p:spTgt spid="1026"/>
                                        </p:tgtEl>
                                      </p:cBhvr>
                                      <p:to x="100000" y="100000"/>
                                    </p:animScale>
                                    <p:animScale>
                                      <p:cBhvr>
                                        <p:cTn id="51" dur="26">
                                          <p:stCondLst>
                                            <p:cond delay="1312"/>
                                          </p:stCondLst>
                                        </p:cTn>
                                        <p:tgtEl>
                                          <p:spTgt spid="1026"/>
                                        </p:tgtEl>
                                      </p:cBhvr>
                                      <p:to x="100000" y="80000"/>
                                    </p:animScale>
                                    <p:animScale>
                                      <p:cBhvr>
                                        <p:cTn id="52" dur="166" decel="50000">
                                          <p:stCondLst>
                                            <p:cond delay="1338"/>
                                          </p:stCondLst>
                                        </p:cTn>
                                        <p:tgtEl>
                                          <p:spTgt spid="1026"/>
                                        </p:tgtEl>
                                      </p:cBhvr>
                                      <p:to x="100000" y="100000"/>
                                    </p:animScale>
                                    <p:animScale>
                                      <p:cBhvr>
                                        <p:cTn id="53" dur="26">
                                          <p:stCondLst>
                                            <p:cond delay="1642"/>
                                          </p:stCondLst>
                                        </p:cTn>
                                        <p:tgtEl>
                                          <p:spTgt spid="1026"/>
                                        </p:tgtEl>
                                      </p:cBhvr>
                                      <p:to x="100000" y="90000"/>
                                    </p:animScale>
                                    <p:animScale>
                                      <p:cBhvr>
                                        <p:cTn id="54" dur="166" decel="50000">
                                          <p:stCondLst>
                                            <p:cond delay="1668"/>
                                          </p:stCondLst>
                                        </p:cTn>
                                        <p:tgtEl>
                                          <p:spTgt spid="1026"/>
                                        </p:tgtEl>
                                      </p:cBhvr>
                                      <p:to x="100000" y="100000"/>
                                    </p:animScale>
                                    <p:animScale>
                                      <p:cBhvr>
                                        <p:cTn id="55" dur="26">
                                          <p:stCondLst>
                                            <p:cond delay="1808"/>
                                          </p:stCondLst>
                                        </p:cTn>
                                        <p:tgtEl>
                                          <p:spTgt spid="1026"/>
                                        </p:tgtEl>
                                      </p:cBhvr>
                                      <p:to x="100000" y="95000"/>
                                    </p:animScale>
                                    <p:animScale>
                                      <p:cBhvr>
                                        <p:cTn id="56" dur="166" decel="50000">
                                          <p:stCondLst>
                                            <p:cond delay="1834"/>
                                          </p:stCondLst>
                                        </p:cTn>
                                        <p:tgtEl>
                                          <p:spTgt spid="1026"/>
                                        </p:tgtEl>
                                      </p:cBhvr>
                                      <p:to x="100000" y="100000"/>
                                    </p:animScale>
                                  </p:childTnLst>
                                </p:cTn>
                              </p:par>
                              <p:par>
                                <p:cTn id="57" presetID="26" presetClass="entr" presetSubtype="0" fill="hold" nodeType="withEffect">
                                  <p:stCondLst>
                                    <p:cond delay="0"/>
                                  </p:stCondLst>
                                  <p:childTnLst>
                                    <p:set>
                                      <p:cBhvr>
                                        <p:cTn id="58" dur="1" fill="hold">
                                          <p:stCondLst>
                                            <p:cond delay="0"/>
                                          </p:stCondLst>
                                        </p:cTn>
                                        <p:tgtEl>
                                          <p:spTgt spid="1027"/>
                                        </p:tgtEl>
                                        <p:attrNameLst>
                                          <p:attrName>style.visibility</p:attrName>
                                        </p:attrNameLst>
                                      </p:cBhvr>
                                      <p:to>
                                        <p:strVal val="visible"/>
                                      </p:to>
                                    </p:set>
                                    <p:animEffect transition="in" filter="wipe(down)">
                                      <p:cBhvr>
                                        <p:cTn id="59" dur="580">
                                          <p:stCondLst>
                                            <p:cond delay="0"/>
                                          </p:stCondLst>
                                        </p:cTn>
                                        <p:tgtEl>
                                          <p:spTgt spid="1027"/>
                                        </p:tgtEl>
                                      </p:cBhvr>
                                    </p:animEffect>
                                    <p:anim calcmode="lin" valueType="num">
                                      <p:cBhvr>
                                        <p:cTn id="60"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65" dur="26">
                                          <p:stCondLst>
                                            <p:cond delay="650"/>
                                          </p:stCondLst>
                                        </p:cTn>
                                        <p:tgtEl>
                                          <p:spTgt spid="1027"/>
                                        </p:tgtEl>
                                      </p:cBhvr>
                                      <p:to x="100000" y="60000"/>
                                    </p:animScale>
                                    <p:animScale>
                                      <p:cBhvr>
                                        <p:cTn id="66" dur="166" decel="50000">
                                          <p:stCondLst>
                                            <p:cond delay="676"/>
                                          </p:stCondLst>
                                        </p:cTn>
                                        <p:tgtEl>
                                          <p:spTgt spid="1027"/>
                                        </p:tgtEl>
                                      </p:cBhvr>
                                      <p:to x="100000" y="100000"/>
                                    </p:animScale>
                                    <p:animScale>
                                      <p:cBhvr>
                                        <p:cTn id="67" dur="26">
                                          <p:stCondLst>
                                            <p:cond delay="1312"/>
                                          </p:stCondLst>
                                        </p:cTn>
                                        <p:tgtEl>
                                          <p:spTgt spid="1027"/>
                                        </p:tgtEl>
                                      </p:cBhvr>
                                      <p:to x="100000" y="80000"/>
                                    </p:animScale>
                                    <p:animScale>
                                      <p:cBhvr>
                                        <p:cTn id="68" dur="166" decel="50000">
                                          <p:stCondLst>
                                            <p:cond delay="1338"/>
                                          </p:stCondLst>
                                        </p:cTn>
                                        <p:tgtEl>
                                          <p:spTgt spid="1027"/>
                                        </p:tgtEl>
                                      </p:cBhvr>
                                      <p:to x="100000" y="100000"/>
                                    </p:animScale>
                                    <p:animScale>
                                      <p:cBhvr>
                                        <p:cTn id="69" dur="26">
                                          <p:stCondLst>
                                            <p:cond delay="1642"/>
                                          </p:stCondLst>
                                        </p:cTn>
                                        <p:tgtEl>
                                          <p:spTgt spid="1027"/>
                                        </p:tgtEl>
                                      </p:cBhvr>
                                      <p:to x="100000" y="90000"/>
                                    </p:animScale>
                                    <p:animScale>
                                      <p:cBhvr>
                                        <p:cTn id="70" dur="166" decel="50000">
                                          <p:stCondLst>
                                            <p:cond delay="1668"/>
                                          </p:stCondLst>
                                        </p:cTn>
                                        <p:tgtEl>
                                          <p:spTgt spid="1027"/>
                                        </p:tgtEl>
                                      </p:cBhvr>
                                      <p:to x="100000" y="100000"/>
                                    </p:animScale>
                                    <p:animScale>
                                      <p:cBhvr>
                                        <p:cTn id="71" dur="26">
                                          <p:stCondLst>
                                            <p:cond delay="1808"/>
                                          </p:stCondLst>
                                        </p:cTn>
                                        <p:tgtEl>
                                          <p:spTgt spid="1027"/>
                                        </p:tgtEl>
                                      </p:cBhvr>
                                      <p:to x="100000" y="95000"/>
                                    </p:animScale>
                                    <p:animScale>
                                      <p:cBhvr>
                                        <p:cTn id="72" dur="166" decel="50000">
                                          <p:stCondLst>
                                            <p:cond delay="1834"/>
                                          </p:stCondLst>
                                        </p:cTn>
                                        <p:tgtEl>
                                          <p:spTgt spid="10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5770984" cy="5505475"/>
          </a:xfrm>
          <a:blipFill>
            <a:blip r:embed="rId2"/>
            <a:tile tx="0" ty="0" sx="100000" sy="100000" flip="none" algn="tl"/>
          </a:blipFill>
        </p:spPr>
        <p:txBody>
          <a:bodyPr>
            <a:normAutofit fontScale="92500"/>
          </a:bodyPr>
          <a:lstStyle/>
          <a:p>
            <a:pPr marL="0" indent="0">
              <a:buNone/>
            </a:pPr>
            <a:r>
              <a:rPr lang="es-CO" dirty="0"/>
              <a:t>Note que el tercer ángel de </a:t>
            </a:r>
            <a:r>
              <a:rPr lang="es-CO" dirty="0">
                <a:solidFill>
                  <a:srgbClr val="FF0000"/>
                </a:solidFill>
              </a:rPr>
              <a:t>Apocalipsis 14: 9-12</a:t>
            </a:r>
            <a:r>
              <a:rPr lang="es-CO" dirty="0"/>
              <a:t>, quien es portador del mensaje de la marca de la bestia, habla con una fuerte voz </a:t>
            </a:r>
            <a:r>
              <a:rPr lang="es-CO" dirty="0">
                <a:solidFill>
                  <a:srgbClr val="FF0000"/>
                </a:solidFill>
              </a:rPr>
              <a:t>(versículo 9). </a:t>
            </a:r>
            <a:endParaRPr lang="es-CO" dirty="0" smtClean="0">
              <a:solidFill>
                <a:srgbClr val="FF0000"/>
              </a:solidFill>
            </a:endParaRPr>
          </a:p>
          <a:p>
            <a:pPr marL="0" indent="0">
              <a:buNone/>
            </a:pPr>
            <a:r>
              <a:rPr lang="es-CO" dirty="0" smtClean="0"/>
              <a:t>El </a:t>
            </a:r>
            <a:r>
              <a:rPr lang="es-CO" dirty="0"/>
              <a:t>mensaje es muy importante como para tratarlo ordinariamente. Es un asunto de vida o muerte. Jesús dice que su rebaño, o pueblo, lo seguirá cuando él los </a:t>
            </a:r>
            <a:r>
              <a:rPr lang="es-CO" dirty="0" smtClean="0"/>
              <a:t>llame: </a:t>
            </a:r>
          </a:p>
          <a:p>
            <a:pPr marL="0" indent="0">
              <a:buNone/>
            </a:pPr>
            <a:r>
              <a:rPr lang="es-CO" dirty="0" smtClean="0">
                <a:solidFill>
                  <a:srgbClr val="FF0000"/>
                </a:solidFill>
              </a:rPr>
              <a:t>(</a:t>
            </a:r>
            <a:r>
              <a:rPr lang="es-CO" dirty="0">
                <a:solidFill>
                  <a:srgbClr val="FF0000"/>
                </a:solidFill>
              </a:rPr>
              <a:t>Juan 10:16, 27</a:t>
            </a:r>
            <a:r>
              <a:rPr lang="es-CO" dirty="0" smtClean="0">
                <a:solidFill>
                  <a:srgbClr val="FF0000"/>
                </a:solidFill>
              </a:rPr>
              <a:t>). </a:t>
            </a:r>
            <a:endParaRPr lang="es-CO" dirty="0"/>
          </a:p>
          <a:p>
            <a:endParaRPr lang="es-CO"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3" y="332656"/>
            <a:ext cx="2695575"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3" y="2708920"/>
            <a:ext cx="2724215"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228182" y="5301208"/>
            <a:ext cx="2932319" cy="1015663"/>
          </a:xfrm>
          <a:prstGeom prst="rect">
            <a:avLst/>
          </a:prstGeom>
        </p:spPr>
        <p:txBody>
          <a:bodyPr wrap="square">
            <a:spAutoFit/>
          </a:bodyPr>
          <a:lstStyle/>
          <a:p>
            <a:pPr algn="ctr"/>
            <a:r>
              <a:rPr lang="es-CO" sz="2000" b="1" dirty="0">
                <a:solidFill>
                  <a:srgbClr val="FF0000"/>
                </a:solidFill>
              </a:rPr>
              <a:t>Escuchar la voz de </a:t>
            </a:r>
            <a:r>
              <a:rPr lang="es-CO" sz="2000" b="1" dirty="0" smtClean="0">
                <a:solidFill>
                  <a:srgbClr val="FF0000"/>
                </a:solidFill>
              </a:rPr>
              <a:t>Jesús hoy, depende </a:t>
            </a:r>
            <a:r>
              <a:rPr lang="es-CO" sz="2000" b="1" dirty="0">
                <a:solidFill>
                  <a:srgbClr val="FF0000"/>
                </a:solidFill>
              </a:rPr>
              <a:t>tu </a:t>
            </a:r>
            <a:r>
              <a:rPr lang="es-CO" sz="2000" b="1" dirty="0" smtClean="0">
                <a:solidFill>
                  <a:srgbClr val="FF0000"/>
                </a:solidFill>
              </a:rPr>
              <a:t>salvación </a:t>
            </a:r>
            <a:r>
              <a:rPr lang="es-CO" sz="2000" b="1" dirty="0">
                <a:solidFill>
                  <a:srgbClr val="FF0000"/>
                </a:solidFill>
              </a:rPr>
              <a:t>o tu perdición.</a:t>
            </a:r>
          </a:p>
        </p:txBody>
      </p:sp>
    </p:spTree>
    <p:extLst>
      <p:ext uri="{BB962C8B-B14F-4D97-AF65-F5344CB8AC3E}">
        <p14:creationId xmlns:p14="http://schemas.microsoft.com/office/powerpoint/2010/main" val="391287697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wipe(down)">
                                      <p:cBhvr>
                                        <p:cTn id="41" dur="580">
                                          <p:stCondLst>
                                            <p:cond delay="0"/>
                                          </p:stCondLst>
                                        </p:cTn>
                                        <p:tgtEl>
                                          <p:spTgt spid="1026"/>
                                        </p:tgtEl>
                                      </p:cBhvr>
                                    </p:animEffect>
                                    <p:anim calcmode="lin" valueType="num">
                                      <p:cBhvr>
                                        <p:cTn id="42"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47" dur="26">
                                          <p:stCondLst>
                                            <p:cond delay="650"/>
                                          </p:stCondLst>
                                        </p:cTn>
                                        <p:tgtEl>
                                          <p:spTgt spid="1026"/>
                                        </p:tgtEl>
                                      </p:cBhvr>
                                      <p:to x="100000" y="60000"/>
                                    </p:animScale>
                                    <p:animScale>
                                      <p:cBhvr>
                                        <p:cTn id="48" dur="166" decel="50000">
                                          <p:stCondLst>
                                            <p:cond delay="676"/>
                                          </p:stCondLst>
                                        </p:cTn>
                                        <p:tgtEl>
                                          <p:spTgt spid="1026"/>
                                        </p:tgtEl>
                                      </p:cBhvr>
                                      <p:to x="100000" y="100000"/>
                                    </p:animScale>
                                    <p:animScale>
                                      <p:cBhvr>
                                        <p:cTn id="49" dur="26">
                                          <p:stCondLst>
                                            <p:cond delay="1312"/>
                                          </p:stCondLst>
                                        </p:cTn>
                                        <p:tgtEl>
                                          <p:spTgt spid="1026"/>
                                        </p:tgtEl>
                                      </p:cBhvr>
                                      <p:to x="100000" y="80000"/>
                                    </p:animScale>
                                    <p:animScale>
                                      <p:cBhvr>
                                        <p:cTn id="50" dur="166" decel="50000">
                                          <p:stCondLst>
                                            <p:cond delay="1338"/>
                                          </p:stCondLst>
                                        </p:cTn>
                                        <p:tgtEl>
                                          <p:spTgt spid="1026"/>
                                        </p:tgtEl>
                                      </p:cBhvr>
                                      <p:to x="100000" y="100000"/>
                                    </p:animScale>
                                    <p:animScale>
                                      <p:cBhvr>
                                        <p:cTn id="51" dur="26">
                                          <p:stCondLst>
                                            <p:cond delay="1642"/>
                                          </p:stCondLst>
                                        </p:cTn>
                                        <p:tgtEl>
                                          <p:spTgt spid="1026"/>
                                        </p:tgtEl>
                                      </p:cBhvr>
                                      <p:to x="100000" y="90000"/>
                                    </p:animScale>
                                    <p:animScale>
                                      <p:cBhvr>
                                        <p:cTn id="52" dur="166" decel="50000">
                                          <p:stCondLst>
                                            <p:cond delay="1668"/>
                                          </p:stCondLst>
                                        </p:cTn>
                                        <p:tgtEl>
                                          <p:spTgt spid="1026"/>
                                        </p:tgtEl>
                                      </p:cBhvr>
                                      <p:to x="100000" y="100000"/>
                                    </p:animScale>
                                    <p:animScale>
                                      <p:cBhvr>
                                        <p:cTn id="53" dur="26">
                                          <p:stCondLst>
                                            <p:cond delay="1808"/>
                                          </p:stCondLst>
                                        </p:cTn>
                                        <p:tgtEl>
                                          <p:spTgt spid="1026"/>
                                        </p:tgtEl>
                                      </p:cBhvr>
                                      <p:to x="100000" y="95000"/>
                                    </p:animScale>
                                    <p:animScale>
                                      <p:cBhvr>
                                        <p:cTn id="54" dur="166" decel="50000">
                                          <p:stCondLst>
                                            <p:cond delay="1834"/>
                                          </p:stCondLst>
                                        </p:cTn>
                                        <p:tgtEl>
                                          <p:spTgt spid="1026"/>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1027"/>
                                        </p:tgtEl>
                                        <p:attrNameLst>
                                          <p:attrName>style.visibility</p:attrName>
                                        </p:attrNameLst>
                                      </p:cBhvr>
                                      <p:to>
                                        <p:strVal val="visible"/>
                                      </p:to>
                                    </p:set>
                                    <p:animEffect transition="in" filter="wipe(down)">
                                      <p:cBhvr>
                                        <p:cTn id="57" dur="580">
                                          <p:stCondLst>
                                            <p:cond delay="0"/>
                                          </p:stCondLst>
                                        </p:cTn>
                                        <p:tgtEl>
                                          <p:spTgt spid="1027"/>
                                        </p:tgtEl>
                                      </p:cBhvr>
                                    </p:animEffect>
                                    <p:anim calcmode="lin" valueType="num">
                                      <p:cBhvr>
                                        <p:cTn id="5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63" dur="26">
                                          <p:stCondLst>
                                            <p:cond delay="650"/>
                                          </p:stCondLst>
                                        </p:cTn>
                                        <p:tgtEl>
                                          <p:spTgt spid="1027"/>
                                        </p:tgtEl>
                                      </p:cBhvr>
                                      <p:to x="100000" y="60000"/>
                                    </p:animScale>
                                    <p:animScale>
                                      <p:cBhvr>
                                        <p:cTn id="64" dur="166" decel="50000">
                                          <p:stCondLst>
                                            <p:cond delay="676"/>
                                          </p:stCondLst>
                                        </p:cTn>
                                        <p:tgtEl>
                                          <p:spTgt spid="1027"/>
                                        </p:tgtEl>
                                      </p:cBhvr>
                                      <p:to x="100000" y="100000"/>
                                    </p:animScale>
                                    <p:animScale>
                                      <p:cBhvr>
                                        <p:cTn id="65" dur="26">
                                          <p:stCondLst>
                                            <p:cond delay="1312"/>
                                          </p:stCondLst>
                                        </p:cTn>
                                        <p:tgtEl>
                                          <p:spTgt spid="1027"/>
                                        </p:tgtEl>
                                      </p:cBhvr>
                                      <p:to x="100000" y="80000"/>
                                    </p:animScale>
                                    <p:animScale>
                                      <p:cBhvr>
                                        <p:cTn id="66" dur="166" decel="50000">
                                          <p:stCondLst>
                                            <p:cond delay="1338"/>
                                          </p:stCondLst>
                                        </p:cTn>
                                        <p:tgtEl>
                                          <p:spTgt spid="1027"/>
                                        </p:tgtEl>
                                      </p:cBhvr>
                                      <p:to x="100000" y="100000"/>
                                    </p:animScale>
                                    <p:animScale>
                                      <p:cBhvr>
                                        <p:cTn id="67" dur="26">
                                          <p:stCondLst>
                                            <p:cond delay="1642"/>
                                          </p:stCondLst>
                                        </p:cTn>
                                        <p:tgtEl>
                                          <p:spTgt spid="1027"/>
                                        </p:tgtEl>
                                      </p:cBhvr>
                                      <p:to x="100000" y="90000"/>
                                    </p:animScale>
                                    <p:animScale>
                                      <p:cBhvr>
                                        <p:cTn id="68" dur="166" decel="50000">
                                          <p:stCondLst>
                                            <p:cond delay="1668"/>
                                          </p:stCondLst>
                                        </p:cTn>
                                        <p:tgtEl>
                                          <p:spTgt spid="1027"/>
                                        </p:tgtEl>
                                      </p:cBhvr>
                                      <p:to x="100000" y="100000"/>
                                    </p:animScale>
                                    <p:animScale>
                                      <p:cBhvr>
                                        <p:cTn id="69" dur="26">
                                          <p:stCondLst>
                                            <p:cond delay="1808"/>
                                          </p:stCondLst>
                                        </p:cTn>
                                        <p:tgtEl>
                                          <p:spTgt spid="1027"/>
                                        </p:tgtEl>
                                      </p:cBhvr>
                                      <p:to x="100000" y="95000"/>
                                    </p:animScale>
                                    <p:animScale>
                                      <p:cBhvr>
                                        <p:cTn id="70" dur="166" decel="50000">
                                          <p:stCondLst>
                                            <p:cond delay="1834"/>
                                          </p:stCondLst>
                                        </p:cTn>
                                        <p:tgtEl>
                                          <p:spTgt spid="1027"/>
                                        </p:tgtEl>
                                      </p:cBhvr>
                                      <p:to x="100000" y="100000"/>
                                    </p:animScale>
                                  </p:childTnLst>
                                </p:cTn>
                              </p:par>
                              <p:par>
                                <p:cTn id="71" presetID="26" presetClass="entr" presetSubtype="0" fill="hold" grpId="0" nodeType="with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wipe(down)">
                                      <p:cBhvr>
                                        <p:cTn id="73" dur="580">
                                          <p:stCondLst>
                                            <p:cond delay="0"/>
                                          </p:stCondLst>
                                        </p:cTn>
                                        <p:tgtEl>
                                          <p:spTgt spid="4"/>
                                        </p:tgtEl>
                                      </p:cBhvr>
                                    </p:animEffect>
                                    <p:anim calcmode="lin" valueType="num">
                                      <p:cBhvr>
                                        <p:cTn id="7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79" dur="26">
                                          <p:stCondLst>
                                            <p:cond delay="650"/>
                                          </p:stCondLst>
                                        </p:cTn>
                                        <p:tgtEl>
                                          <p:spTgt spid="4"/>
                                        </p:tgtEl>
                                      </p:cBhvr>
                                      <p:to x="100000" y="60000"/>
                                    </p:animScale>
                                    <p:animScale>
                                      <p:cBhvr>
                                        <p:cTn id="80" dur="166" decel="50000">
                                          <p:stCondLst>
                                            <p:cond delay="676"/>
                                          </p:stCondLst>
                                        </p:cTn>
                                        <p:tgtEl>
                                          <p:spTgt spid="4"/>
                                        </p:tgtEl>
                                      </p:cBhvr>
                                      <p:to x="100000" y="100000"/>
                                    </p:animScale>
                                    <p:animScale>
                                      <p:cBhvr>
                                        <p:cTn id="81" dur="26">
                                          <p:stCondLst>
                                            <p:cond delay="1312"/>
                                          </p:stCondLst>
                                        </p:cTn>
                                        <p:tgtEl>
                                          <p:spTgt spid="4"/>
                                        </p:tgtEl>
                                      </p:cBhvr>
                                      <p:to x="100000" y="80000"/>
                                    </p:animScale>
                                    <p:animScale>
                                      <p:cBhvr>
                                        <p:cTn id="82" dur="166" decel="50000">
                                          <p:stCondLst>
                                            <p:cond delay="1338"/>
                                          </p:stCondLst>
                                        </p:cTn>
                                        <p:tgtEl>
                                          <p:spTgt spid="4"/>
                                        </p:tgtEl>
                                      </p:cBhvr>
                                      <p:to x="100000" y="100000"/>
                                    </p:animScale>
                                    <p:animScale>
                                      <p:cBhvr>
                                        <p:cTn id="83" dur="26">
                                          <p:stCondLst>
                                            <p:cond delay="1642"/>
                                          </p:stCondLst>
                                        </p:cTn>
                                        <p:tgtEl>
                                          <p:spTgt spid="4"/>
                                        </p:tgtEl>
                                      </p:cBhvr>
                                      <p:to x="100000" y="90000"/>
                                    </p:animScale>
                                    <p:animScale>
                                      <p:cBhvr>
                                        <p:cTn id="84" dur="166" decel="50000">
                                          <p:stCondLst>
                                            <p:cond delay="1668"/>
                                          </p:stCondLst>
                                        </p:cTn>
                                        <p:tgtEl>
                                          <p:spTgt spid="4"/>
                                        </p:tgtEl>
                                      </p:cBhvr>
                                      <p:to x="100000" y="100000"/>
                                    </p:animScale>
                                    <p:animScale>
                                      <p:cBhvr>
                                        <p:cTn id="85" dur="26">
                                          <p:stCondLst>
                                            <p:cond delay="1808"/>
                                          </p:stCondLst>
                                        </p:cTn>
                                        <p:tgtEl>
                                          <p:spTgt spid="4"/>
                                        </p:tgtEl>
                                      </p:cBhvr>
                                      <p:to x="100000" y="95000"/>
                                    </p:animScale>
                                    <p:animScale>
                                      <p:cBhvr>
                                        <p:cTn id="8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556792"/>
            <a:ext cx="6032170" cy="5112568"/>
          </a:xfrm>
        </p:spPr>
        <p:txBody>
          <a:bodyPr>
            <a:normAutofit fontScale="70000" lnSpcReduction="20000"/>
          </a:bodyPr>
          <a:lstStyle/>
          <a:p>
            <a:pPr marL="0" indent="0" algn="r">
              <a:buNone/>
            </a:pPr>
            <a:r>
              <a:rPr lang="es-CO" b="1" u="sng" dirty="0" smtClean="0"/>
              <a:t>Respuesta</a:t>
            </a:r>
            <a:r>
              <a:rPr lang="es-CO" dirty="0"/>
              <a:t>:   </a:t>
            </a:r>
            <a:r>
              <a:rPr lang="es-CO" b="1" dirty="0">
                <a:solidFill>
                  <a:srgbClr val="0070C0"/>
                </a:solidFill>
              </a:rPr>
              <a:t>¡No! Nadie tendrá la marca de la bestia hasta que la observancia del domingo llegue a ser un asunto forzado por la ley. En ese tiempo (muy pronto), aquellos que decidan seguir las enseñanzas falsas de la bestia y observar el Domingo (el día santo de la bestia) recibirán su marca</a:t>
            </a:r>
            <a:r>
              <a:rPr lang="es-CO" b="1" dirty="0" smtClean="0">
                <a:solidFill>
                  <a:srgbClr val="0070C0"/>
                </a:solidFill>
              </a:rPr>
              <a:t>. Pero desde ahora tu estas decidiendo a quien seguirán en el futuro, si a Jesús o a la bestia.</a:t>
            </a:r>
            <a:endParaRPr lang="es-CO" b="1" dirty="0">
              <a:solidFill>
                <a:srgbClr val="0070C0"/>
              </a:solidFill>
            </a:endParaRPr>
          </a:p>
          <a:p>
            <a:endParaRPr lang="es-CO" dirty="0"/>
          </a:p>
          <a:p>
            <a:r>
              <a:rPr lang="es-CO" dirty="0"/>
              <a:t>Aquellos que siguen a Jesús y obedecen su verdad, observarán su Sábado como santo y recibirán su marca. Aquellos que esperan rechazar la marca de la bestia en el futuro tienen que observar el Sábado de Dios ahora. Su poder está disponible para aquellos que lo obedecen </a:t>
            </a:r>
            <a:r>
              <a:rPr lang="es-CO" b="1" dirty="0">
                <a:solidFill>
                  <a:srgbClr val="FF0000"/>
                </a:solidFill>
              </a:rPr>
              <a:t>(Hechos 5:32). </a:t>
            </a:r>
            <a:r>
              <a:rPr lang="es-CO" dirty="0"/>
              <a:t>Sin él, no podemos hacer nada </a:t>
            </a:r>
            <a:r>
              <a:rPr lang="es-CO" b="1" dirty="0">
                <a:solidFill>
                  <a:srgbClr val="FF0000"/>
                </a:solidFill>
              </a:rPr>
              <a:t>(Juan 15:5). </a:t>
            </a:r>
            <a:r>
              <a:rPr lang="es-CO" dirty="0"/>
              <a:t>Con él todo es posible </a:t>
            </a:r>
            <a:r>
              <a:rPr lang="es-CO" dirty="0">
                <a:solidFill>
                  <a:srgbClr val="FF0000"/>
                </a:solidFill>
              </a:rPr>
              <a:t>(Marcos 10:27).</a:t>
            </a:r>
          </a:p>
          <a:p>
            <a:endParaRPr lang="es-CO"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9370" y="1741122"/>
            <a:ext cx="2627784" cy="2551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489370" y="4293096"/>
            <a:ext cx="2627784" cy="2246769"/>
          </a:xfrm>
          <a:prstGeom prst="rect">
            <a:avLst/>
          </a:prstGeom>
        </p:spPr>
        <p:txBody>
          <a:bodyPr wrap="square">
            <a:spAutoFit/>
          </a:bodyPr>
          <a:lstStyle/>
          <a:p>
            <a:pPr algn="ctr"/>
            <a:r>
              <a:rPr lang="es-CO" sz="2000" b="1" dirty="0">
                <a:solidFill>
                  <a:srgbClr val="FF0000"/>
                </a:solidFill>
              </a:rPr>
              <a:t>Cuando las leyes sibiles </a:t>
            </a:r>
            <a:r>
              <a:rPr lang="es-CO" sz="2000" b="1" dirty="0" smtClean="0">
                <a:solidFill>
                  <a:srgbClr val="FF0000"/>
                </a:solidFill>
              </a:rPr>
              <a:t>obliguen </a:t>
            </a:r>
            <a:r>
              <a:rPr lang="es-CO" sz="2000" b="1" dirty="0">
                <a:solidFill>
                  <a:srgbClr val="FF0000"/>
                </a:solidFill>
              </a:rPr>
              <a:t>a la gente a observar el domingo, aquellos que las obedezcan recibirán la marca de la bestia.</a:t>
            </a:r>
          </a:p>
        </p:txBody>
      </p:sp>
      <p:sp>
        <p:nvSpPr>
          <p:cNvPr id="2" name="1 Rectángulo"/>
          <p:cNvSpPr/>
          <p:nvPr/>
        </p:nvSpPr>
        <p:spPr>
          <a:xfrm>
            <a:off x="467544" y="116632"/>
            <a:ext cx="8211988" cy="1354217"/>
          </a:xfrm>
          <a:prstGeom prst="rect">
            <a:avLst/>
          </a:prstGeom>
        </p:spPr>
        <p:txBody>
          <a:bodyPr wrap="square">
            <a:spAutoFit/>
          </a:bodyPr>
          <a:lstStyle/>
          <a:p>
            <a:pPr algn="ctr"/>
            <a:r>
              <a:rPr lang="es-CO" sz="3200" b="1" i="1" dirty="0">
                <a:latin typeface="Agency FB" pitchFamily="34" charset="0"/>
              </a:rPr>
              <a:t>Las personas que observan el Domingo (como día santo) ¿tienen la marca de la bestia ahora?</a:t>
            </a:r>
          </a:p>
          <a:p>
            <a:r>
              <a:rPr lang="es-CO" dirty="0"/>
              <a:t> </a:t>
            </a:r>
          </a:p>
        </p:txBody>
      </p:sp>
    </p:spTree>
    <p:extLst>
      <p:ext uri="{BB962C8B-B14F-4D97-AF65-F5344CB8AC3E}">
        <p14:creationId xmlns:p14="http://schemas.microsoft.com/office/powerpoint/2010/main" val="74933527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218"/>
                                        </p:tgtEl>
                                        <p:attrNameLst>
                                          <p:attrName>style.visibility</p:attrName>
                                        </p:attrNameLst>
                                      </p:cBhvr>
                                      <p:to>
                                        <p:strVal val="visible"/>
                                      </p:to>
                                    </p:set>
                                    <p:anim calcmode="lin" valueType="num">
                                      <p:cBhvr>
                                        <p:cTn id="21" dur="500" fill="hold"/>
                                        <p:tgtEl>
                                          <p:spTgt spid="9218"/>
                                        </p:tgtEl>
                                        <p:attrNameLst>
                                          <p:attrName>ppt_w</p:attrName>
                                        </p:attrNameLst>
                                      </p:cBhvr>
                                      <p:tavLst>
                                        <p:tav tm="0">
                                          <p:val>
                                            <p:fltVal val="0"/>
                                          </p:val>
                                        </p:tav>
                                        <p:tav tm="100000">
                                          <p:val>
                                            <p:strVal val="#ppt_w"/>
                                          </p:val>
                                        </p:tav>
                                      </p:tavLst>
                                    </p:anim>
                                    <p:anim calcmode="lin" valueType="num">
                                      <p:cBhvr>
                                        <p:cTn id="22" dur="500" fill="hold"/>
                                        <p:tgtEl>
                                          <p:spTgt spid="9218"/>
                                        </p:tgtEl>
                                        <p:attrNameLst>
                                          <p:attrName>ppt_h</p:attrName>
                                        </p:attrNameLst>
                                      </p:cBhvr>
                                      <p:tavLst>
                                        <p:tav tm="0">
                                          <p:val>
                                            <p:fltVal val="0"/>
                                          </p:val>
                                        </p:tav>
                                        <p:tav tm="100000">
                                          <p:val>
                                            <p:strVal val="#ppt_h"/>
                                          </p:val>
                                        </p:tav>
                                      </p:tavLst>
                                    </p:anim>
                                    <p:animEffect transition="in" filter="fade">
                                      <p:cBhvr>
                                        <p:cTn id="23" dur="500"/>
                                        <p:tgtEl>
                                          <p:spTgt spid="921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844824"/>
            <a:ext cx="5842992" cy="4569371"/>
          </a:xfrm>
        </p:spPr>
        <p:txBody>
          <a:bodyPr>
            <a:normAutofit fontScale="70000" lnSpcReduction="20000"/>
          </a:bodyPr>
          <a:lstStyle/>
          <a:p>
            <a:pPr marL="0" indent="0" algn="ctr">
              <a:buNone/>
            </a:pPr>
            <a:r>
              <a:rPr lang="es-CO" sz="4000" b="1" u="sng" dirty="0" smtClean="0"/>
              <a:t>La </a:t>
            </a:r>
            <a:r>
              <a:rPr lang="es-CO" sz="4000" b="1" u="sng" dirty="0"/>
              <a:t>respuesta es triple y muy clara:</a:t>
            </a:r>
          </a:p>
          <a:p>
            <a:endParaRPr lang="es-CO" dirty="0"/>
          </a:p>
          <a:p>
            <a:r>
              <a:rPr lang="es-CO" sz="3400" b="1" u="sng" dirty="0"/>
              <a:t>A</a:t>
            </a:r>
            <a:r>
              <a:rPr lang="es-CO" dirty="0"/>
              <a:t>. </a:t>
            </a:r>
            <a:r>
              <a:rPr lang="es-CO" dirty="0">
                <a:solidFill>
                  <a:srgbClr val="FF0000"/>
                </a:solidFill>
              </a:rPr>
              <a:t>Aquellos que tengan la marca o señal de Dios (Su Sábado), en sus frentes</a:t>
            </a:r>
            <a:r>
              <a:rPr lang="es-CO" dirty="0"/>
              <a:t> (Apocalipsis 7:3).</a:t>
            </a:r>
          </a:p>
          <a:p>
            <a:endParaRPr lang="es-CO" dirty="0"/>
          </a:p>
          <a:p>
            <a:r>
              <a:rPr lang="es-CO" sz="3400" b="1" u="sng" dirty="0"/>
              <a:t>B</a:t>
            </a:r>
            <a:r>
              <a:rPr lang="es-CO" dirty="0"/>
              <a:t>. </a:t>
            </a:r>
            <a:r>
              <a:rPr lang="es-CO" b="1" dirty="0">
                <a:solidFill>
                  <a:srgbClr val="0070C0"/>
                </a:solidFill>
              </a:rPr>
              <a:t>Aquellos que rehúsan identificarse con la bestia y su imagen y que rechazaron su marca o nombre en sus frentes </a:t>
            </a:r>
            <a:r>
              <a:rPr lang="es-CO" dirty="0"/>
              <a:t>(Apocalipsis 15:2).</a:t>
            </a:r>
          </a:p>
          <a:p>
            <a:endParaRPr lang="es-CO" dirty="0"/>
          </a:p>
          <a:p>
            <a:r>
              <a:rPr lang="es-CO" sz="3400" b="1" u="sng" dirty="0"/>
              <a:t>C</a:t>
            </a:r>
            <a:r>
              <a:rPr lang="es-CO" b="1" dirty="0">
                <a:solidFill>
                  <a:srgbClr val="FF0000"/>
                </a:solidFill>
              </a:rPr>
              <a:t>. La gente </a:t>
            </a:r>
            <a:r>
              <a:rPr lang="es-CO" b="1" dirty="0" smtClean="0">
                <a:solidFill>
                  <a:srgbClr val="FF0000"/>
                </a:solidFill>
              </a:rPr>
              <a:t>que hoy siguen </a:t>
            </a:r>
            <a:r>
              <a:rPr lang="es-CO" b="1" dirty="0">
                <a:solidFill>
                  <a:srgbClr val="FF0000"/>
                </a:solidFill>
              </a:rPr>
              <a:t>a Jesús adonde los guíe, confiando en él plenamente para todo </a:t>
            </a:r>
            <a:r>
              <a:rPr lang="es-CO" dirty="0"/>
              <a:t>(Apocalipsis 14:4). </a:t>
            </a:r>
            <a:r>
              <a:rPr lang="es-CO" b="1" dirty="0">
                <a:solidFill>
                  <a:srgbClr val="FF0000"/>
                </a:solidFill>
              </a:rPr>
              <a:t>No hay ningún otro camino</a:t>
            </a:r>
            <a:r>
              <a:rPr lang="es-CO" b="1" dirty="0" smtClean="0">
                <a:solidFill>
                  <a:srgbClr val="FF0000"/>
                </a:solidFill>
              </a:rPr>
              <a:t>.</a:t>
            </a:r>
            <a:endParaRPr lang="es-CO" b="1" dirty="0">
              <a:solidFill>
                <a:srgbClr val="FF0000"/>
              </a:solidFill>
            </a:endParaRPr>
          </a:p>
        </p:txBody>
      </p:sp>
      <p:sp>
        <p:nvSpPr>
          <p:cNvPr id="2" name="1 Rectángulo"/>
          <p:cNvSpPr/>
          <p:nvPr/>
        </p:nvSpPr>
        <p:spPr>
          <a:xfrm>
            <a:off x="251520" y="188640"/>
            <a:ext cx="8640960" cy="954107"/>
          </a:xfrm>
          <a:prstGeom prst="rect">
            <a:avLst/>
          </a:prstGeom>
        </p:spPr>
        <p:txBody>
          <a:bodyPr wrap="square">
            <a:spAutoFit/>
          </a:bodyPr>
          <a:lstStyle/>
          <a:p>
            <a:pPr algn="ctr"/>
            <a:r>
              <a:rPr lang="es-CO" sz="2800" b="1" i="1" dirty="0">
                <a:latin typeface="Agency FB" pitchFamily="34" charset="0"/>
              </a:rPr>
              <a:t>De acuerdo al libro de Apocalipsis, ¿a quién específicamente dijo Juan que vio en el reino eterno de Dios</a:t>
            </a:r>
            <a:r>
              <a:rPr lang="es-CO" sz="2800" b="1" i="1" dirty="0" smtClean="0">
                <a:latin typeface="Agency FB" pitchFamily="34" charset="0"/>
              </a:rPr>
              <a:t>?</a:t>
            </a:r>
            <a:endParaRPr lang="es-CO" sz="2800" b="1" i="1" dirty="0">
              <a:latin typeface="Agency FB"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6930" y="1844824"/>
            <a:ext cx="2495550"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6930" y="3933056"/>
            <a:ext cx="249555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79035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2000"/>
                                        <p:tgtEl>
                                          <p:spTgt spid="3">
                                            <p:txEl>
                                              <p:pRg st="4" end="4"/>
                                            </p:txEl>
                                          </p:spTgt>
                                        </p:tgtEl>
                                      </p:cBhvr>
                                    </p:animEffect>
                                    <p:anim calcmode="lin" valueType="num">
                                      <p:cBhvr>
                                        <p:cTn id="16"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17"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circle(in)">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rmAutofit fontScale="90000"/>
          </a:bodyPr>
          <a:lstStyle/>
          <a:p>
            <a:r>
              <a:rPr lang="es-CO" dirty="0" smtClean="0"/>
              <a:t/>
            </a:r>
            <a:br>
              <a:rPr lang="es-CO" dirty="0" smtClean="0"/>
            </a:br>
            <a:r>
              <a:rPr lang="es-CO" b="1" i="1" dirty="0" smtClean="0">
                <a:latin typeface="Agency FB" pitchFamily="34" charset="0"/>
              </a:rPr>
              <a:t>¿Qué está diciendo Jesús a la gente hoy?</a:t>
            </a:r>
            <a:br>
              <a:rPr lang="es-CO" b="1" i="1" dirty="0" smtClean="0">
                <a:latin typeface="Agency FB" pitchFamily="34" charset="0"/>
              </a:rPr>
            </a:br>
            <a:endParaRPr lang="es-CO" b="1" i="1" dirty="0">
              <a:latin typeface="Agency FB" pitchFamily="34" charset="0"/>
            </a:endParaRPr>
          </a:p>
        </p:txBody>
      </p:sp>
      <p:sp>
        <p:nvSpPr>
          <p:cNvPr id="3" name="2 Marcador de contenido"/>
          <p:cNvSpPr>
            <a:spLocks noGrp="1"/>
          </p:cNvSpPr>
          <p:nvPr>
            <p:ph idx="1"/>
          </p:nvPr>
        </p:nvSpPr>
        <p:spPr>
          <a:xfrm>
            <a:off x="467544" y="1542685"/>
            <a:ext cx="6131024" cy="4982659"/>
          </a:xfrm>
        </p:spPr>
        <p:txBody>
          <a:bodyPr>
            <a:normAutofit fontScale="85000" lnSpcReduction="20000"/>
          </a:bodyPr>
          <a:lstStyle/>
          <a:p>
            <a:pPr marL="0" indent="0" algn="ctr">
              <a:buNone/>
            </a:pPr>
            <a:r>
              <a:rPr lang="es-CO" b="1" dirty="0" smtClean="0">
                <a:latin typeface="Agency FB" pitchFamily="34" charset="0"/>
              </a:rPr>
              <a:t>"...</a:t>
            </a:r>
            <a:r>
              <a:rPr lang="es-CO" b="1" dirty="0">
                <a:latin typeface="Agency FB" pitchFamily="34" charset="0"/>
              </a:rPr>
              <a:t>el que me sigue; no andará en tinieblas, sino que tendrá la luz de la vida" </a:t>
            </a:r>
            <a:r>
              <a:rPr lang="es-CO" dirty="0">
                <a:solidFill>
                  <a:srgbClr val="FF0000"/>
                </a:solidFill>
              </a:rPr>
              <a:t>(Juan 8:22).</a:t>
            </a:r>
          </a:p>
          <a:p>
            <a:pPr marL="0" indent="0" algn="ctr">
              <a:buNone/>
            </a:pPr>
            <a:r>
              <a:rPr lang="es-CO" b="1" u="sng" dirty="0" smtClean="0"/>
              <a:t>Respuesta</a:t>
            </a:r>
            <a:r>
              <a:rPr lang="es-CO" dirty="0"/>
              <a:t>:   ¡Qué promesa tan fantástica! Si lo seguimos, no acabaremos en la </a:t>
            </a:r>
            <a:r>
              <a:rPr lang="es-CO" dirty="0" smtClean="0"/>
              <a:t>oscuridad, más </a:t>
            </a:r>
            <a:r>
              <a:rPr lang="es-CO" dirty="0"/>
              <a:t>bien, tendremos la verdad gloriosa. ¡Nada puede ser más emocionante! </a:t>
            </a:r>
            <a:endParaRPr lang="es-CO" dirty="0" smtClean="0"/>
          </a:p>
          <a:p>
            <a:pPr marL="0" indent="0" algn="ctr">
              <a:buNone/>
            </a:pPr>
            <a:r>
              <a:rPr lang="es-CO" dirty="0" smtClean="0"/>
              <a:t>Además</a:t>
            </a:r>
            <a:r>
              <a:rPr lang="es-CO" dirty="0"/>
              <a:t>, el seguirlo y observar su día de reposo pondrá la marca de Dios en nuestras frentes y nos protegerá de las terribles plagas </a:t>
            </a:r>
            <a:r>
              <a:rPr lang="es-CO" dirty="0">
                <a:solidFill>
                  <a:srgbClr val="FF0000"/>
                </a:solidFill>
              </a:rPr>
              <a:t>(Salmos 91:10)</a:t>
            </a:r>
            <a:r>
              <a:rPr lang="es-CO" dirty="0"/>
              <a:t>, que caerán sobre todos los desobedientes (</a:t>
            </a:r>
            <a:r>
              <a:rPr lang="es-CO" dirty="0" smtClean="0">
                <a:solidFill>
                  <a:srgbClr val="FF0000"/>
                </a:solidFill>
              </a:rPr>
              <a:t>Apocalipsis </a:t>
            </a:r>
            <a:r>
              <a:rPr lang="es-CO" dirty="0">
                <a:solidFill>
                  <a:srgbClr val="FF0000"/>
                </a:solidFill>
              </a:rPr>
              <a:t>16</a:t>
            </a:r>
            <a:r>
              <a:rPr lang="es-CO" dirty="0"/>
              <a:t>). </a:t>
            </a:r>
            <a:endParaRPr lang="es-CO" dirty="0" smtClean="0"/>
          </a:p>
        </p:txBody>
      </p:sp>
      <p:sp>
        <p:nvSpPr>
          <p:cNvPr id="5" name="4 Rectángulo"/>
          <p:cNvSpPr/>
          <p:nvPr/>
        </p:nvSpPr>
        <p:spPr>
          <a:xfrm>
            <a:off x="6690001" y="3212976"/>
            <a:ext cx="2453999" cy="1631216"/>
          </a:xfrm>
          <a:prstGeom prst="rect">
            <a:avLst/>
          </a:prstGeom>
        </p:spPr>
        <p:txBody>
          <a:bodyPr wrap="square">
            <a:spAutoFit/>
          </a:bodyPr>
          <a:lstStyle/>
          <a:p>
            <a:pPr algn="ctr"/>
            <a:r>
              <a:rPr lang="es-CO" sz="2000" b="1" dirty="0">
                <a:solidFill>
                  <a:srgbClr val="FF0000"/>
                </a:solidFill>
              </a:rPr>
              <a:t>Sólo aquellos que tienen la marca o señal de Dios en sus frentes entrarán en el cielo.</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0001" y="1700808"/>
            <a:ext cx="2129302"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0001" y="4844192"/>
            <a:ext cx="2388626" cy="191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09067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80">
                                          <p:stCondLst>
                                            <p:cond delay="0"/>
                                          </p:stCondLst>
                                        </p:cTn>
                                        <p:tgtEl>
                                          <p:spTgt spid="3">
                                            <p:txEl>
                                              <p:pRg st="2" end="2"/>
                                            </p:txEl>
                                          </p:spTgt>
                                        </p:tgtEl>
                                      </p:cBhvr>
                                    </p:animEffect>
                                    <p:anim calcmode="lin" valueType="num">
                                      <p:cBhvr>
                                        <p:cTn id="2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2" end="2"/>
                                            </p:txEl>
                                          </p:spTgt>
                                        </p:tgtEl>
                                      </p:cBhvr>
                                      <p:to x="100000" y="60000"/>
                                    </p:animScale>
                                    <p:animScale>
                                      <p:cBhvr>
                                        <p:cTn id="28" dur="166" decel="50000">
                                          <p:stCondLst>
                                            <p:cond delay="676"/>
                                          </p:stCondLst>
                                        </p:cTn>
                                        <p:tgtEl>
                                          <p:spTgt spid="3">
                                            <p:txEl>
                                              <p:pRg st="2" end="2"/>
                                            </p:txEl>
                                          </p:spTgt>
                                        </p:tgtEl>
                                      </p:cBhvr>
                                      <p:to x="100000" y="100000"/>
                                    </p:animScale>
                                    <p:animScale>
                                      <p:cBhvr>
                                        <p:cTn id="29" dur="26">
                                          <p:stCondLst>
                                            <p:cond delay="1312"/>
                                          </p:stCondLst>
                                        </p:cTn>
                                        <p:tgtEl>
                                          <p:spTgt spid="3">
                                            <p:txEl>
                                              <p:pRg st="2" end="2"/>
                                            </p:txEl>
                                          </p:spTgt>
                                        </p:tgtEl>
                                      </p:cBhvr>
                                      <p:to x="100000" y="80000"/>
                                    </p:animScale>
                                    <p:animScale>
                                      <p:cBhvr>
                                        <p:cTn id="30" dur="166" decel="50000">
                                          <p:stCondLst>
                                            <p:cond delay="1338"/>
                                          </p:stCondLst>
                                        </p:cTn>
                                        <p:tgtEl>
                                          <p:spTgt spid="3">
                                            <p:txEl>
                                              <p:pRg st="2" end="2"/>
                                            </p:txEl>
                                          </p:spTgt>
                                        </p:tgtEl>
                                      </p:cBhvr>
                                      <p:to x="100000" y="100000"/>
                                    </p:animScale>
                                    <p:animScale>
                                      <p:cBhvr>
                                        <p:cTn id="31" dur="26">
                                          <p:stCondLst>
                                            <p:cond delay="1642"/>
                                          </p:stCondLst>
                                        </p:cTn>
                                        <p:tgtEl>
                                          <p:spTgt spid="3">
                                            <p:txEl>
                                              <p:pRg st="2" end="2"/>
                                            </p:txEl>
                                          </p:spTgt>
                                        </p:tgtEl>
                                      </p:cBhvr>
                                      <p:to x="100000" y="90000"/>
                                    </p:animScale>
                                    <p:animScale>
                                      <p:cBhvr>
                                        <p:cTn id="32" dur="166" decel="50000">
                                          <p:stCondLst>
                                            <p:cond delay="1668"/>
                                          </p:stCondLst>
                                        </p:cTn>
                                        <p:tgtEl>
                                          <p:spTgt spid="3">
                                            <p:txEl>
                                              <p:pRg st="2" end="2"/>
                                            </p:txEl>
                                          </p:spTgt>
                                        </p:tgtEl>
                                      </p:cBhvr>
                                      <p:to x="100000" y="100000"/>
                                    </p:animScale>
                                    <p:animScale>
                                      <p:cBhvr>
                                        <p:cTn id="33" dur="26">
                                          <p:stCondLst>
                                            <p:cond delay="1808"/>
                                          </p:stCondLst>
                                        </p:cTn>
                                        <p:tgtEl>
                                          <p:spTgt spid="3">
                                            <p:txEl>
                                              <p:pRg st="2" end="2"/>
                                            </p:txEl>
                                          </p:spTgt>
                                        </p:tgtEl>
                                      </p:cBhvr>
                                      <p:to x="100000" y="95000"/>
                                    </p:animScale>
                                    <p:animScale>
                                      <p:cBhvr>
                                        <p:cTn id="34" dur="166" decel="50000">
                                          <p:stCondLst>
                                            <p:cond delay="1834"/>
                                          </p:stCondLst>
                                        </p:cTn>
                                        <p:tgtEl>
                                          <p:spTgt spid="3">
                                            <p:txEl>
                                              <p:pRg st="2" end="2"/>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randombar(horizontal)">
                                      <p:cBhvr>
                                        <p:cTn id="39" dur="500"/>
                                        <p:tgtEl>
                                          <p:spTgt spid="5"/>
                                        </p:tgtEl>
                                      </p:cBhvr>
                                    </p:animEffect>
                                  </p:childTnLst>
                                </p:cTn>
                              </p:par>
                              <p:par>
                                <p:cTn id="40" presetID="14" presetClass="entr" presetSubtype="10" fill="hold" nodeType="withEffect">
                                  <p:stCondLst>
                                    <p:cond delay="0"/>
                                  </p:stCondLst>
                                  <p:childTnLst>
                                    <p:set>
                                      <p:cBhvr>
                                        <p:cTn id="41" dur="1" fill="hold">
                                          <p:stCondLst>
                                            <p:cond delay="0"/>
                                          </p:stCondLst>
                                        </p:cTn>
                                        <p:tgtEl>
                                          <p:spTgt spid="3075"/>
                                        </p:tgtEl>
                                        <p:attrNameLst>
                                          <p:attrName>style.visibility</p:attrName>
                                        </p:attrNameLst>
                                      </p:cBhvr>
                                      <p:to>
                                        <p:strVal val="visible"/>
                                      </p:to>
                                    </p:set>
                                    <p:animEffect transition="in" filter="randombar(horizontal)">
                                      <p:cBhvr>
                                        <p:cTn id="42" dur="500"/>
                                        <p:tgtEl>
                                          <p:spTgt spid="3075"/>
                                        </p:tgtEl>
                                      </p:cBhvr>
                                    </p:animEffect>
                                  </p:childTnLst>
                                </p:cTn>
                              </p:par>
                              <p:par>
                                <p:cTn id="43" presetID="14" presetClass="entr" presetSubtype="10" fill="hold" nodeType="withEffect">
                                  <p:stCondLst>
                                    <p:cond delay="0"/>
                                  </p:stCondLst>
                                  <p:childTnLst>
                                    <p:set>
                                      <p:cBhvr>
                                        <p:cTn id="44" dur="1" fill="hold">
                                          <p:stCondLst>
                                            <p:cond delay="0"/>
                                          </p:stCondLst>
                                        </p:cTn>
                                        <p:tgtEl>
                                          <p:spTgt spid="3076"/>
                                        </p:tgtEl>
                                        <p:attrNameLst>
                                          <p:attrName>style.visibility</p:attrName>
                                        </p:attrNameLst>
                                      </p:cBhvr>
                                      <p:to>
                                        <p:strVal val="visible"/>
                                      </p:to>
                                    </p:set>
                                    <p:animEffect transition="in" filter="randombar(horizontal)">
                                      <p:cBhvr>
                                        <p:cTn id="45"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620688"/>
            <a:ext cx="2736304" cy="5328592"/>
          </a:xfrm>
        </p:spPr>
        <p:txBody>
          <a:bodyPr>
            <a:noAutofit/>
          </a:bodyPr>
          <a:lstStyle/>
          <a:p>
            <a:pPr marL="0" indent="0" algn="ctr">
              <a:buNone/>
            </a:pPr>
            <a:r>
              <a:rPr lang="es-CO" sz="2800" b="1" dirty="0">
                <a:solidFill>
                  <a:srgbClr val="FF0000"/>
                </a:solidFill>
              </a:rPr>
              <a:t>También nos declara listos para ser trasladados en la segunda venida de Jesús. </a:t>
            </a:r>
            <a:endParaRPr lang="es-CO" sz="2800" b="1" dirty="0" smtClean="0">
              <a:solidFill>
                <a:srgbClr val="FF0000"/>
              </a:solidFill>
            </a:endParaRPr>
          </a:p>
          <a:p>
            <a:pPr marL="0" indent="0" algn="ctr">
              <a:buNone/>
            </a:pPr>
            <a:r>
              <a:rPr lang="es-CO" sz="2800" b="1" dirty="0" smtClean="0">
                <a:solidFill>
                  <a:srgbClr val="FF0000"/>
                </a:solidFill>
              </a:rPr>
              <a:t>¡</a:t>
            </a:r>
            <a:r>
              <a:rPr lang="es-CO" sz="2800" b="1" dirty="0">
                <a:solidFill>
                  <a:srgbClr val="FF0000"/>
                </a:solidFill>
              </a:rPr>
              <a:t>Qué protección tan sagrada y qué seguridad la que Dios nos ha ofrecido</a:t>
            </a:r>
            <a:r>
              <a:rPr lang="es-CO" sz="2800" b="1" dirty="0" smtClean="0">
                <a:solidFill>
                  <a:srgbClr val="FF0000"/>
                </a:solidFill>
              </a:rPr>
              <a:t>!</a:t>
            </a:r>
            <a:endParaRPr lang="es-CO" sz="2800" b="1" dirty="0">
              <a:solidFill>
                <a:srgbClr val="FF00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8513" y="260648"/>
            <a:ext cx="5625975"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15433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rmAutofit fontScale="90000"/>
          </a:bodyPr>
          <a:lstStyle/>
          <a:p>
            <a:r>
              <a:rPr lang="es-CO" dirty="0" smtClean="0"/>
              <a:t/>
            </a:r>
            <a:br>
              <a:rPr lang="es-CO" dirty="0" smtClean="0"/>
            </a:br>
            <a:r>
              <a:rPr lang="es-CO" sz="4900" b="1" i="1" dirty="0" smtClean="0"/>
              <a:t>Una </a:t>
            </a:r>
            <a:r>
              <a:rPr lang="es-CO" sz="4900" b="1" i="1" dirty="0"/>
              <a:t>urgente llamada de alerta</a:t>
            </a:r>
            <a:br>
              <a:rPr lang="es-CO" sz="4900" b="1" i="1" dirty="0"/>
            </a:br>
            <a:endParaRPr lang="es-CO" b="1" i="1" dirty="0"/>
          </a:p>
        </p:txBody>
      </p:sp>
      <p:sp>
        <p:nvSpPr>
          <p:cNvPr id="3" name="2 Marcador de contenido"/>
          <p:cNvSpPr>
            <a:spLocks noGrp="1"/>
          </p:cNvSpPr>
          <p:nvPr>
            <p:ph idx="1"/>
          </p:nvPr>
        </p:nvSpPr>
        <p:spPr>
          <a:xfrm>
            <a:off x="457200" y="1600200"/>
            <a:ext cx="5554960" cy="4978575"/>
          </a:xfrm>
          <a:solidFill>
            <a:schemeClr val="accent3">
              <a:lumMod val="20000"/>
              <a:lumOff val="80000"/>
            </a:schemeClr>
          </a:solidFill>
        </p:spPr>
        <p:txBody>
          <a:bodyPr>
            <a:normAutofit/>
          </a:bodyPr>
          <a:lstStyle/>
          <a:p>
            <a:pPr marL="0" indent="0" algn="ctr">
              <a:buNone/>
            </a:pPr>
            <a:r>
              <a:rPr lang="es-CO" dirty="0" smtClean="0"/>
              <a:t>Quizás </a:t>
            </a:r>
            <a:r>
              <a:rPr lang="es-CO" dirty="0"/>
              <a:t>se esté preguntando qué dicen las iglesias protestantes sobre las declaraciones del papado acerca del cambio del Sábado al Domingo. </a:t>
            </a:r>
            <a:endParaRPr lang="es-CO" dirty="0" smtClean="0"/>
          </a:p>
          <a:p>
            <a:pPr marL="0" indent="0" algn="ctr">
              <a:buNone/>
            </a:pPr>
            <a:r>
              <a:rPr lang="es-CO" b="1" dirty="0" smtClean="0">
                <a:solidFill>
                  <a:srgbClr val="0070C0"/>
                </a:solidFill>
              </a:rPr>
              <a:t>Las </a:t>
            </a:r>
            <a:r>
              <a:rPr lang="es-CO" b="1" dirty="0">
                <a:solidFill>
                  <a:srgbClr val="0070C0"/>
                </a:solidFill>
              </a:rPr>
              <a:t>declaraciones que aparecen en la siguiente sección le proveerán respuestas asombrosas</a:t>
            </a:r>
            <a:r>
              <a:rPr lang="es-CO" b="1" dirty="0" smtClean="0">
                <a:solidFill>
                  <a:srgbClr val="0070C0"/>
                </a:solidFill>
              </a:rPr>
              <a:t>.</a:t>
            </a:r>
            <a:endParaRPr lang="es-CO" b="1" dirty="0">
              <a:solidFill>
                <a:srgbClr val="0070C0"/>
              </a:solidFill>
            </a:endParaRPr>
          </a:p>
          <a:p>
            <a:endParaRPr lang="es-CO" dirty="0"/>
          </a:p>
          <a:p>
            <a:endParaRPr lang="es-CO" dirty="0"/>
          </a:p>
        </p:txBody>
      </p:sp>
      <p:sp>
        <p:nvSpPr>
          <p:cNvPr id="4" name="3 Rectángulo"/>
          <p:cNvSpPr/>
          <p:nvPr/>
        </p:nvSpPr>
        <p:spPr>
          <a:xfrm>
            <a:off x="6321916" y="3501009"/>
            <a:ext cx="2836872" cy="3077766"/>
          </a:xfrm>
          <a:prstGeom prst="rect">
            <a:avLst/>
          </a:prstGeom>
        </p:spPr>
        <p:txBody>
          <a:bodyPr wrap="square">
            <a:spAutoFit/>
          </a:bodyPr>
          <a:lstStyle/>
          <a:p>
            <a:pPr algn="ctr"/>
            <a:r>
              <a:rPr lang="es-CO" sz="2000" b="1" dirty="0" smtClean="0">
                <a:solidFill>
                  <a:srgbClr val="FF0000"/>
                </a:solidFill>
              </a:rPr>
              <a:t>Mateo 7:21 </a:t>
            </a:r>
            <a:r>
              <a:rPr lang="es-CO" dirty="0"/>
              <a:t>dice</a:t>
            </a:r>
            <a:r>
              <a:rPr lang="es-CO" dirty="0" smtClean="0"/>
              <a:t>: </a:t>
            </a:r>
          </a:p>
          <a:p>
            <a:pPr algn="ctr"/>
            <a:r>
              <a:rPr lang="es-CO" dirty="0" smtClean="0"/>
              <a:t>"</a:t>
            </a:r>
            <a:r>
              <a:rPr lang="es-CO" sz="2000" b="1" dirty="0"/>
              <a:t>No todo el que me dice: "¡Señor, Señor!", entrará en el reino de los cielos, sino el que hace la voluntad de mi Padre que está en los cielos</a:t>
            </a:r>
            <a:r>
              <a:rPr lang="es-CO" dirty="0" smtClean="0"/>
              <a:t>.</a:t>
            </a:r>
          </a:p>
          <a:p>
            <a:pPr algn="ctr"/>
            <a:r>
              <a:rPr lang="es-CO" b="1" dirty="0" smtClean="0">
                <a:solidFill>
                  <a:srgbClr val="FF0000"/>
                </a:solidFill>
              </a:rPr>
              <a:t>Recuerda, Seguir </a:t>
            </a:r>
            <a:r>
              <a:rPr lang="es-CO" b="1" dirty="0">
                <a:solidFill>
                  <a:srgbClr val="FF0000"/>
                </a:solidFill>
              </a:rPr>
              <a:t>a Jesús incluye guardar Su séptimo día, el santo Sábado</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463519"/>
            <a:ext cx="2448272" cy="2037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97172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4098"/>
                                        </p:tgtEl>
                                        <p:attrNameLst>
                                          <p:attrName>style.visibility</p:attrName>
                                        </p:attrNameLst>
                                      </p:cBhvr>
                                      <p:to>
                                        <p:strVal val="visible"/>
                                      </p:to>
                                    </p:set>
                                    <p:animEffect transition="in" filter="wipe(down)">
                                      <p:cBhvr>
                                        <p:cTn id="37" dur="580">
                                          <p:stCondLst>
                                            <p:cond delay="0"/>
                                          </p:stCondLst>
                                        </p:cTn>
                                        <p:tgtEl>
                                          <p:spTgt spid="4098"/>
                                        </p:tgtEl>
                                      </p:cBhvr>
                                    </p:animEffect>
                                    <p:anim calcmode="lin" valueType="num">
                                      <p:cBhvr>
                                        <p:cTn id="38"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43" dur="26">
                                          <p:stCondLst>
                                            <p:cond delay="650"/>
                                          </p:stCondLst>
                                        </p:cTn>
                                        <p:tgtEl>
                                          <p:spTgt spid="4098"/>
                                        </p:tgtEl>
                                      </p:cBhvr>
                                      <p:to x="100000" y="60000"/>
                                    </p:animScale>
                                    <p:animScale>
                                      <p:cBhvr>
                                        <p:cTn id="44" dur="166" decel="50000">
                                          <p:stCondLst>
                                            <p:cond delay="676"/>
                                          </p:stCondLst>
                                        </p:cTn>
                                        <p:tgtEl>
                                          <p:spTgt spid="4098"/>
                                        </p:tgtEl>
                                      </p:cBhvr>
                                      <p:to x="100000" y="100000"/>
                                    </p:animScale>
                                    <p:animScale>
                                      <p:cBhvr>
                                        <p:cTn id="45" dur="26">
                                          <p:stCondLst>
                                            <p:cond delay="1312"/>
                                          </p:stCondLst>
                                        </p:cTn>
                                        <p:tgtEl>
                                          <p:spTgt spid="4098"/>
                                        </p:tgtEl>
                                      </p:cBhvr>
                                      <p:to x="100000" y="80000"/>
                                    </p:animScale>
                                    <p:animScale>
                                      <p:cBhvr>
                                        <p:cTn id="46" dur="166" decel="50000">
                                          <p:stCondLst>
                                            <p:cond delay="1338"/>
                                          </p:stCondLst>
                                        </p:cTn>
                                        <p:tgtEl>
                                          <p:spTgt spid="4098"/>
                                        </p:tgtEl>
                                      </p:cBhvr>
                                      <p:to x="100000" y="100000"/>
                                    </p:animScale>
                                    <p:animScale>
                                      <p:cBhvr>
                                        <p:cTn id="47" dur="26">
                                          <p:stCondLst>
                                            <p:cond delay="1642"/>
                                          </p:stCondLst>
                                        </p:cTn>
                                        <p:tgtEl>
                                          <p:spTgt spid="4098"/>
                                        </p:tgtEl>
                                      </p:cBhvr>
                                      <p:to x="100000" y="90000"/>
                                    </p:animScale>
                                    <p:animScale>
                                      <p:cBhvr>
                                        <p:cTn id="48" dur="166" decel="50000">
                                          <p:stCondLst>
                                            <p:cond delay="1668"/>
                                          </p:stCondLst>
                                        </p:cTn>
                                        <p:tgtEl>
                                          <p:spTgt spid="4098"/>
                                        </p:tgtEl>
                                      </p:cBhvr>
                                      <p:to x="100000" y="100000"/>
                                    </p:animScale>
                                    <p:animScale>
                                      <p:cBhvr>
                                        <p:cTn id="49" dur="26">
                                          <p:stCondLst>
                                            <p:cond delay="1808"/>
                                          </p:stCondLst>
                                        </p:cTn>
                                        <p:tgtEl>
                                          <p:spTgt spid="4098"/>
                                        </p:tgtEl>
                                      </p:cBhvr>
                                      <p:to x="100000" y="95000"/>
                                    </p:animScale>
                                    <p:animScale>
                                      <p:cBhvr>
                                        <p:cTn id="50" dur="166" decel="50000">
                                          <p:stCondLst>
                                            <p:cond delay="1834"/>
                                          </p:stCondLst>
                                        </p:cTn>
                                        <p:tgtEl>
                                          <p:spTgt spid="40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1872208"/>
          </a:xfrm>
        </p:spPr>
        <p:txBody>
          <a:bodyPr>
            <a:normAutofit fontScale="70000" lnSpcReduction="20000"/>
          </a:bodyPr>
          <a:lstStyle/>
          <a:p>
            <a:pPr marL="0" indent="0" algn="ctr">
              <a:buNone/>
            </a:pPr>
            <a:r>
              <a:rPr lang="es-CO" sz="4100" b="1" i="1" dirty="0" smtClean="0"/>
              <a:t>¿Qué </a:t>
            </a:r>
            <a:r>
              <a:rPr lang="es-CO" sz="4100" b="1" i="1" dirty="0"/>
              <a:t>dicen otros pastores y predicadores sobre el Sábado y el Domingo</a:t>
            </a:r>
            <a:r>
              <a:rPr lang="es-CO" sz="4100" b="1" i="1" dirty="0" smtClean="0"/>
              <a:t>?</a:t>
            </a:r>
            <a:endParaRPr lang="es-CO" sz="4100" b="1" i="1" dirty="0"/>
          </a:p>
          <a:p>
            <a:pPr marL="0" indent="0" algn="ctr">
              <a:buNone/>
            </a:pPr>
            <a:endParaRPr lang="es-CO" dirty="0" smtClean="0"/>
          </a:p>
          <a:p>
            <a:pPr marL="0" indent="0" algn="ctr">
              <a:buNone/>
            </a:pPr>
            <a:r>
              <a:rPr lang="es-CO" dirty="0" smtClean="0"/>
              <a:t>Aquí </a:t>
            </a:r>
            <a:r>
              <a:rPr lang="es-CO" dirty="0"/>
              <a:t>mostramos una serie de comentarios de iglesias y otras autoridades sobre el </a:t>
            </a:r>
            <a:r>
              <a:rPr lang="es-CO" dirty="0" smtClean="0"/>
              <a:t>Sábado.</a:t>
            </a:r>
            <a:endParaRPr lang="es-CO" dirty="0"/>
          </a:p>
        </p:txBody>
      </p:sp>
      <p:sp>
        <p:nvSpPr>
          <p:cNvPr id="2" name="1 Rectángulo"/>
          <p:cNvSpPr/>
          <p:nvPr/>
        </p:nvSpPr>
        <p:spPr>
          <a:xfrm>
            <a:off x="179512" y="2204864"/>
            <a:ext cx="6264696" cy="2369880"/>
          </a:xfrm>
          <a:prstGeom prst="rect">
            <a:avLst/>
          </a:prstGeom>
        </p:spPr>
        <p:txBody>
          <a:bodyPr wrap="square">
            <a:spAutoFit/>
          </a:bodyPr>
          <a:lstStyle/>
          <a:p>
            <a:pPr algn="ctr"/>
            <a:r>
              <a:rPr lang="es-CO" sz="2800" b="1" u="sng" dirty="0"/>
              <a:t>Bautistas: </a:t>
            </a:r>
            <a:r>
              <a:rPr lang="es-CO" sz="2400" dirty="0"/>
              <a:t>"Hubo y hay un mandamiento para guardar el día de reposo, sin embargo ese día no es el Domingo... No obstante, se puede decir, y con muestra de triunfo, que el Sábado fue transferido del séptimo al primer día de la semana...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4661" y="2241734"/>
            <a:ext cx="2466975" cy="2339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0" y="4860161"/>
            <a:ext cx="9144000" cy="1908215"/>
          </a:xfrm>
          <a:prstGeom prst="rect">
            <a:avLst/>
          </a:prstGeom>
        </p:spPr>
        <p:txBody>
          <a:bodyPr wrap="square">
            <a:spAutoFit/>
          </a:bodyPr>
          <a:lstStyle/>
          <a:p>
            <a:pPr algn="ctr"/>
            <a:r>
              <a:rPr lang="es-CO" sz="2000" dirty="0"/>
              <a:t>¿En dónde se puede encontrar un registro de dicho cambio? No en el Nuevo Testamento—absolutamente no!. No se encuentra ninguna evidencia Bíblica del cambio de la institución del Sábado del séptimo día al primer día de la semana</a:t>
            </a:r>
            <a:r>
              <a:rPr lang="es-CO" sz="2000" dirty="0" smtClean="0"/>
              <a:t>.«</a:t>
            </a:r>
          </a:p>
          <a:p>
            <a:pPr algn="ctr"/>
            <a:r>
              <a:rPr lang="es-CO" sz="2000" b="1" dirty="0" smtClean="0">
                <a:solidFill>
                  <a:srgbClr val="FF0000"/>
                </a:solidFill>
              </a:rPr>
              <a:t>Dr</a:t>
            </a:r>
            <a:r>
              <a:rPr lang="es-CO" sz="2000" b="1" dirty="0">
                <a:solidFill>
                  <a:srgbClr val="FF0000"/>
                </a:solidFill>
              </a:rPr>
              <a:t>. T. Hiscox, autor de El Manual Bautista, en un escrito leído ante una conferencia de ministros en Nueva York que se llevó a cabo en Nov. 13, 1893.</a:t>
            </a:r>
          </a:p>
          <a:p>
            <a:endParaRPr lang="es-CO" dirty="0"/>
          </a:p>
        </p:txBody>
      </p:sp>
    </p:spTree>
    <p:extLst>
      <p:ext uri="{BB962C8B-B14F-4D97-AF65-F5344CB8AC3E}">
        <p14:creationId xmlns:p14="http://schemas.microsoft.com/office/powerpoint/2010/main" val="170720978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wipe(down)">
                                      <p:cBhvr>
                                        <p:cTn id="23" dur="580">
                                          <p:stCondLst>
                                            <p:cond delay="0"/>
                                          </p:stCondLst>
                                        </p:cTn>
                                        <p:tgtEl>
                                          <p:spTgt spid="1026"/>
                                        </p:tgtEl>
                                      </p:cBhvr>
                                    </p:animEffect>
                                    <p:anim calcmode="lin" valueType="num">
                                      <p:cBhvr>
                                        <p:cTn id="2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6"/>
                                        </p:tgtEl>
                                      </p:cBhvr>
                                      <p:to x="100000" y="60000"/>
                                    </p:animScale>
                                    <p:animScale>
                                      <p:cBhvr>
                                        <p:cTn id="30" dur="166" decel="50000">
                                          <p:stCondLst>
                                            <p:cond delay="676"/>
                                          </p:stCondLst>
                                        </p:cTn>
                                        <p:tgtEl>
                                          <p:spTgt spid="1026"/>
                                        </p:tgtEl>
                                      </p:cBhvr>
                                      <p:to x="100000" y="100000"/>
                                    </p:animScale>
                                    <p:animScale>
                                      <p:cBhvr>
                                        <p:cTn id="31" dur="26">
                                          <p:stCondLst>
                                            <p:cond delay="1312"/>
                                          </p:stCondLst>
                                        </p:cTn>
                                        <p:tgtEl>
                                          <p:spTgt spid="1026"/>
                                        </p:tgtEl>
                                      </p:cBhvr>
                                      <p:to x="100000" y="80000"/>
                                    </p:animScale>
                                    <p:animScale>
                                      <p:cBhvr>
                                        <p:cTn id="32" dur="166" decel="50000">
                                          <p:stCondLst>
                                            <p:cond delay="1338"/>
                                          </p:stCondLst>
                                        </p:cTn>
                                        <p:tgtEl>
                                          <p:spTgt spid="1026"/>
                                        </p:tgtEl>
                                      </p:cBhvr>
                                      <p:to x="100000" y="100000"/>
                                    </p:animScale>
                                    <p:animScale>
                                      <p:cBhvr>
                                        <p:cTn id="33" dur="26">
                                          <p:stCondLst>
                                            <p:cond delay="1642"/>
                                          </p:stCondLst>
                                        </p:cTn>
                                        <p:tgtEl>
                                          <p:spTgt spid="1026"/>
                                        </p:tgtEl>
                                      </p:cBhvr>
                                      <p:to x="100000" y="90000"/>
                                    </p:animScale>
                                    <p:animScale>
                                      <p:cBhvr>
                                        <p:cTn id="34" dur="166" decel="50000">
                                          <p:stCondLst>
                                            <p:cond delay="1668"/>
                                          </p:stCondLst>
                                        </p:cTn>
                                        <p:tgtEl>
                                          <p:spTgt spid="1026"/>
                                        </p:tgtEl>
                                      </p:cBhvr>
                                      <p:to x="100000" y="100000"/>
                                    </p:animScale>
                                    <p:animScale>
                                      <p:cBhvr>
                                        <p:cTn id="35" dur="26">
                                          <p:stCondLst>
                                            <p:cond delay="1808"/>
                                          </p:stCondLst>
                                        </p:cTn>
                                        <p:tgtEl>
                                          <p:spTgt spid="1026"/>
                                        </p:tgtEl>
                                      </p:cBhvr>
                                      <p:to x="100000" y="95000"/>
                                    </p:animScale>
                                    <p:animScale>
                                      <p:cBhvr>
                                        <p:cTn id="36" dur="166" decel="50000">
                                          <p:stCondLst>
                                            <p:cond delay="1834"/>
                                          </p:stCondLst>
                                        </p:cTn>
                                        <p:tgtEl>
                                          <p:spTgt spid="102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6275040" cy="2664296"/>
          </a:xfrm>
        </p:spPr>
        <p:txBody>
          <a:bodyPr>
            <a:normAutofit fontScale="77500" lnSpcReduction="20000"/>
          </a:bodyPr>
          <a:lstStyle/>
          <a:p>
            <a:pPr marL="0" indent="0">
              <a:buNone/>
            </a:pPr>
            <a:r>
              <a:rPr lang="es-CO" sz="3600" b="1" u="sng" dirty="0"/>
              <a:t>Católicos</a:t>
            </a:r>
            <a:r>
              <a:rPr lang="es-CO" b="1" u="sng" dirty="0"/>
              <a:t>:</a:t>
            </a:r>
            <a:r>
              <a:rPr lang="es-CO" dirty="0"/>
              <a:t> "Usted puede leer la Biblia de Génesis a Apocalipsis, y no encontrará ni una línea autorizando la santificación del Domingo. Las Escrituras obligan la observancia religiosa del Sábado, un día, que nosotros (los Católicos) nunca santificamos."—</a:t>
            </a:r>
            <a:r>
              <a:rPr lang="es-CO" b="1" dirty="0">
                <a:solidFill>
                  <a:srgbClr val="FF0000"/>
                </a:solidFill>
              </a:rPr>
              <a:t>James Cardenal Gibbons, La Fe de Nuestros Padres, 16ª edición 1880, p. 111</a:t>
            </a:r>
            <a:r>
              <a:rPr lang="es-CO" b="1" dirty="0" smtClean="0">
                <a:solidFill>
                  <a:srgbClr val="FF0000"/>
                </a:solidFill>
              </a:rPr>
              <a:t>.</a:t>
            </a:r>
            <a:endParaRPr lang="es-CO" b="1" dirty="0">
              <a:solidFill>
                <a:srgbClr val="FF0000"/>
              </a:solidFill>
            </a:endParaRPr>
          </a:p>
        </p:txBody>
      </p:sp>
      <p:sp>
        <p:nvSpPr>
          <p:cNvPr id="4" name="3 Rectángulo"/>
          <p:cNvSpPr/>
          <p:nvPr/>
        </p:nvSpPr>
        <p:spPr>
          <a:xfrm>
            <a:off x="2195736" y="3429000"/>
            <a:ext cx="6948264" cy="3785652"/>
          </a:xfrm>
          <a:prstGeom prst="rect">
            <a:avLst/>
          </a:prstGeom>
        </p:spPr>
        <p:txBody>
          <a:bodyPr wrap="square">
            <a:spAutoFit/>
          </a:bodyPr>
          <a:lstStyle/>
          <a:p>
            <a:r>
              <a:rPr lang="es-CO" sz="2400" b="1" u="sng" dirty="0"/>
              <a:t>Iglesia de Cristo</a:t>
            </a:r>
            <a:r>
              <a:rPr lang="es-CO" sz="2000" dirty="0"/>
              <a:t>: "Finalmente, tenemos el testimonio de Cristo en este tema. En Marcos 2:27, él dice: 'El día de reposo fue hecho por causa del hombre, y no el hombre por causa del día de reposo.' De este pasaje es evidente que el Sábado fue hecho no meramente para los Israelitas, como Paley y Hengstenberg nos quieren hacer creer, sino para el hombre... por lo tanto es para la raza humana entera. Concluimos que el Sábado fue santificado desde el principio, y que fue dado a Adán, aún en el Edén, como una de esas instituciones que Dios ordenó para la felicidad de todo hombre."—</a:t>
            </a:r>
            <a:r>
              <a:rPr lang="es-CO" sz="2000" dirty="0">
                <a:solidFill>
                  <a:srgbClr val="FF0000"/>
                </a:solidFill>
              </a:rPr>
              <a:t>Robert Milligan, Esquemas de la Redención, (St. Louis, The Bethany Press, 1962), p. 165.</a:t>
            </a:r>
          </a:p>
          <a:p>
            <a:endParaRPr lang="es-CO" sz="1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88640"/>
            <a:ext cx="2193032" cy="2498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17032"/>
            <a:ext cx="2195736" cy="3039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59917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anim calcmode="lin" valueType="num">
                                      <p:cBhvr>
                                        <p:cTn id="13" dur="1000" fill="hold"/>
                                        <p:tgtEl>
                                          <p:spTgt spid="2052"/>
                                        </p:tgtEl>
                                        <p:attrNameLst>
                                          <p:attrName>ppt_w</p:attrName>
                                        </p:attrNameLst>
                                      </p:cBhvr>
                                      <p:tavLst>
                                        <p:tav tm="0">
                                          <p:val>
                                            <p:fltVal val="0"/>
                                          </p:val>
                                        </p:tav>
                                        <p:tav tm="100000">
                                          <p:val>
                                            <p:strVal val="#ppt_w"/>
                                          </p:val>
                                        </p:tav>
                                      </p:tavLst>
                                    </p:anim>
                                    <p:anim calcmode="lin" valueType="num">
                                      <p:cBhvr>
                                        <p:cTn id="14" dur="1000" fill="hold"/>
                                        <p:tgtEl>
                                          <p:spTgt spid="2052"/>
                                        </p:tgtEl>
                                        <p:attrNameLst>
                                          <p:attrName>ppt_h</p:attrName>
                                        </p:attrNameLst>
                                      </p:cBhvr>
                                      <p:tavLst>
                                        <p:tav tm="0">
                                          <p:val>
                                            <p:fltVal val="0"/>
                                          </p:val>
                                        </p:tav>
                                        <p:tav tm="100000">
                                          <p:val>
                                            <p:strVal val="#ppt_h"/>
                                          </p:val>
                                        </p:tav>
                                      </p:tavLst>
                                    </p:anim>
                                    <p:anim calcmode="lin" valueType="num">
                                      <p:cBhvr>
                                        <p:cTn id="15" dur="1000" fill="hold"/>
                                        <p:tgtEl>
                                          <p:spTgt spid="2052"/>
                                        </p:tgtEl>
                                        <p:attrNameLst>
                                          <p:attrName>style.rotation</p:attrName>
                                        </p:attrNameLst>
                                      </p:cBhvr>
                                      <p:tavLst>
                                        <p:tav tm="0">
                                          <p:val>
                                            <p:fltVal val="90"/>
                                          </p:val>
                                        </p:tav>
                                        <p:tav tm="100000">
                                          <p:val>
                                            <p:fltVal val="0"/>
                                          </p:val>
                                        </p:tav>
                                      </p:tavLst>
                                    </p:anim>
                                    <p:animEffect transition="in" filter="fade">
                                      <p:cBhvr>
                                        <p:cTn id="16"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6347048" cy="2016223"/>
          </a:xfrm>
        </p:spPr>
        <p:txBody>
          <a:bodyPr>
            <a:normAutofit fontScale="85000" lnSpcReduction="10000"/>
          </a:bodyPr>
          <a:lstStyle/>
          <a:p>
            <a:pPr marL="0" indent="0">
              <a:buNone/>
            </a:pPr>
            <a:r>
              <a:rPr lang="es-CO" sz="3800" b="1" u="sng" dirty="0"/>
              <a:t>Congregacionalistas</a:t>
            </a:r>
            <a:r>
              <a:rPr lang="es-CO" b="1" u="sng" dirty="0"/>
              <a:t>:</a:t>
            </a:r>
            <a:r>
              <a:rPr lang="es-CO" dirty="0"/>
              <a:t> "El día de reposo cristiano (Domingo) no se encuentra en las Escrituras, y no fue considerado así por la iglesia primitiva."—</a:t>
            </a:r>
            <a:r>
              <a:rPr lang="es-CO" dirty="0">
                <a:solidFill>
                  <a:srgbClr val="FF0000"/>
                </a:solidFill>
              </a:rPr>
              <a:t>Teología de Dwight, Vol. 4, p. 401</a:t>
            </a:r>
            <a:r>
              <a:rPr lang="es-CO" dirty="0" smtClean="0">
                <a:solidFill>
                  <a:srgbClr val="FF0000"/>
                </a:solidFill>
              </a:rPr>
              <a:t>.</a:t>
            </a:r>
            <a:endParaRPr lang="es-CO" dirty="0">
              <a:solidFill>
                <a:srgbClr val="FF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0"/>
            <a:ext cx="2323270" cy="242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330860" y="2924944"/>
            <a:ext cx="6633628" cy="3754874"/>
          </a:xfrm>
          <a:prstGeom prst="rect">
            <a:avLst/>
          </a:prstGeom>
        </p:spPr>
        <p:txBody>
          <a:bodyPr wrap="square">
            <a:spAutoFit/>
          </a:bodyPr>
          <a:lstStyle/>
          <a:p>
            <a:pPr algn="r"/>
            <a:r>
              <a:rPr lang="es-CO" sz="2800" b="1" u="sng" dirty="0"/>
              <a:t>Episcopales</a:t>
            </a:r>
            <a:r>
              <a:rPr lang="es-CO" sz="2400" dirty="0"/>
              <a:t>: "Domingo (Dies Solis, del calendario Romano, ‘día del sol,’ porque fue dedicado al sol), el primer día de la semana, fue adoptado por </a:t>
            </a:r>
            <a:r>
              <a:rPr lang="es-CO" sz="2400" dirty="0" smtClean="0"/>
              <a:t>los </a:t>
            </a:r>
            <a:r>
              <a:rPr lang="es-CO" sz="2400" dirty="0"/>
              <a:t>primeros Cristianos como un día de adoración...Ninguna regla para su observancia está establecida en el Nuevo Testamento, y de ninguna manera tampoco su observancia</a:t>
            </a:r>
            <a:r>
              <a:rPr lang="es-CO" sz="2400" dirty="0">
                <a:solidFill>
                  <a:srgbClr val="FF0000"/>
                </a:solidFill>
              </a:rPr>
              <a:t>."—"Sunday," A Religious Enciclopedia, Vol. 3, (New York, Funk y Wagnalls, 1883) p. 2259.</a:t>
            </a:r>
          </a:p>
          <a:p>
            <a:endParaRPr lang="es-CO" dirty="0">
              <a:solidFill>
                <a:srgbClr val="FF0000"/>
              </a:solidFill>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12976"/>
            <a:ext cx="233086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31092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p:cTn id="13" dur="1000" fill="hold"/>
                                        <p:tgtEl>
                                          <p:spTgt spid="3075"/>
                                        </p:tgtEl>
                                        <p:attrNameLst>
                                          <p:attrName>ppt_w</p:attrName>
                                        </p:attrNameLst>
                                      </p:cBhvr>
                                      <p:tavLst>
                                        <p:tav tm="0">
                                          <p:val>
                                            <p:fltVal val="0"/>
                                          </p:val>
                                        </p:tav>
                                        <p:tav tm="100000">
                                          <p:val>
                                            <p:strVal val="#ppt_w"/>
                                          </p:val>
                                        </p:tav>
                                      </p:tavLst>
                                    </p:anim>
                                    <p:anim calcmode="lin" valueType="num">
                                      <p:cBhvr>
                                        <p:cTn id="14" dur="1000" fill="hold"/>
                                        <p:tgtEl>
                                          <p:spTgt spid="3075"/>
                                        </p:tgtEl>
                                        <p:attrNameLst>
                                          <p:attrName>ppt_h</p:attrName>
                                        </p:attrNameLst>
                                      </p:cBhvr>
                                      <p:tavLst>
                                        <p:tav tm="0">
                                          <p:val>
                                            <p:fltVal val="0"/>
                                          </p:val>
                                        </p:tav>
                                        <p:tav tm="100000">
                                          <p:val>
                                            <p:strVal val="#ppt_h"/>
                                          </p:val>
                                        </p:tav>
                                      </p:tavLst>
                                    </p:anim>
                                    <p:anim calcmode="lin" valueType="num">
                                      <p:cBhvr>
                                        <p:cTn id="15" dur="1000" fill="hold"/>
                                        <p:tgtEl>
                                          <p:spTgt spid="3075"/>
                                        </p:tgtEl>
                                        <p:attrNameLst>
                                          <p:attrName>style.rotation</p:attrName>
                                        </p:attrNameLst>
                                      </p:cBhvr>
                                      <p:tavLst>
                                        <p:tav tm="0">
                                          <p:val>
                                            <p:fltVal val="90"/>
                                          </p:val>
                                        </p:tav>
                                        <p:tav tm="100000">
                                          <p:val>
                                            <p:fltVal val="0"/>
                                          </p:val>
                                        </p:tav>
                                      </p:tavLst>
                                    </p:anim>
                                    <p:animEffect transition="in" filter="fade">
                                      <p:cBhvr>
                                        <p:cTn id="16"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5770984" cy="2520280"/>
          </a:xfrm>
        </p:spPr>
        <p:txBody>
          <a:bodyPr>
            <a:normAutofit fontScale="85000" lnSpcReduction="20000"/>
          </a:bodyPr>
          <a:lstStyle/>
          <a:p>
            <a:pPr marL="0" indent="0">
              <a:buNone/>
            </a:pPr>
            <a:r>
              <a:rPr lang="es-CO" sz="3800" b="1" u="sng" dirty="0"/>
              <a:t>Luteranos</a:t>
            </a:r>
            <a:r>
              <a:rPr lang="es-CO" dirty="0"/>
              <a:t>: "La observancia del día del Señor (Domingo) está fundada, no en algún mandato de Dios, sino en la autoridad de la iglesia."—</a:t>
            </a:r>
            <a:r>
              <a:rPr lang="es-CO" dirty="0">
                <a:solidFill>
                  <a:srgbClr val="FF0000"/>
                </a:solidFill>
              </a:rPr>
              <a:t>Augsburg Confesión of Faith, escrito en el Catholic Sabbath Manual, 2ª Parte, Capítulo 1, Sección 10.</a:t>
            </a:r>
          </a:p>
          <a:p>
            <a:endParaRPr lang="es-CO" dirty="0"/>
          </a:p>
        </p:txBody>
      </p:sp>
      <p:sp>
        <p:nvSpPr>
          <p:cNvPr id="4" name="3 Rectángulo"/>
          <p:cNvSpPr/>
          <p:nvPr/>
        </p:nvSpPr>
        <p:spPr>
          <a:xfrm>
            <a:off x="3351352" y="3284984"/>
            <a:ext cx="5544616" cy="3170099"/>
          </a:xfrm>
          <a:prstGeom prst="rect">
            <a:avLst/>
          </a:prstGeom>
        </p:spPr>
        <p:txBody>
          <a:bodyPr wrap="square">
            <a:spAutoFit/>
          </a:bodyPr>
          <a:lstStyle/>
          <a:p>
            <a:r>
              <a:rPr lang="es-CO" sz="3200" b="1" u="sng" dirty="0"/>
              <a:t>Presbiterianos: </a:t>
            </a:r>
            <a:r>
              <a:rPr lang="es-CO" sz="2800" dirty="0"/>
              <a:t>"Hasta que se pueda mostrar que toda la ley moral ha sido anulada, el Sábado se mantendrá... La enseñanza de Jesús confirma su perpetuidad del Sábado."—T</a:t>
            </a:r>
            <a:r>
              <a:rPr lang="es-CO" sz="2800" dirty="0">
                <a:solidFill>
                  <a:srgbClr val="FF0000"/>
                </a:solidFill>
              </a:rPr>
              <a:t>. C. Blake, D.D., Teología Condensada, pp. 474, 475.</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7238" y="-2133"/>
            <a:ext cx="2952328" cy="2783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069" y="3573015"/>
            <a:ext cx="2857500" cy="2882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71114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4099"/>
                                        </p:tgtEl>
                                        <p:attrNameLst>
                                          <p:attrName>style.visibility</p:attrName>
                                        </p:attrNameLst>
                                      </p:cBhvr>
                                      <p:to>
                                        <p:strVal val="visible"/>
                                      </p:to>
                                    </p:set>
                                    <p:anim calcmode="lin" valueType="num">
                                      <p:cBhvr>
                                        <p:cTn id="13" dur="1000" fill="hold"/>
                                        <p:tgtEl>
                                          <p:spTgt spid="4099"/>
                                        </p:tgtEl>
                                        <p:attrNameLst>
                                          <p:attrName>ppt_w</p:attrName>
                                        </p:attrNameLst>
                                      </p:cBhvr>
                                      <p:tavLst>
                                        <p:tav tm="0">
                                          <p:val>
                                            <p:fltVal val="0"/>
                                          </p:val>
                                        </p:tav>
                                        <p:tav tm="100000">
                                          <p:val>
                                            <p:strVal val="#ppt_w"/>
                                          </p:val>
                                        </p:tav>
                                      </p:tavLst>
                                    </p:anim>
                                    <p:anim calcmode="lin" valueType="num">
                                      <p:cBhvr>
                                        <p:cTn id="14" dur="1000" fill="hold"/>
                                        <p:tgtEl>
                                          <p:spTgt spid="4099"/>
                                        </p:tgtEl>
                                        <p:attrNameLst>
                                          <p:attrName>ppt_h</p:attrName>
                                        </p:attrNameLst>
                                      </p:cBhvr>
                                      <p:tavLst>
                                        <p:tav tm="0">
                                          <p:val>
                                            <p:fltVal val="0"/>
                                          </p:val>
                                        </p:tav>
                                        <p:tav tm="100000">
                                          <p:val>
                                            <p:strVal val="#ppt_h"/>
                                          </p:val>
                                        </p:tav>
                                      </p:tavLst>
                                    </p:anim>
                                    <p:anim calcmode="lin" valueType="num">
                                      <p:cBhvr>
                                        <p:cTn id="15" dur="1000" fill="hold"/>
                                        <p:tgtEl>
                                          <p:spTgt spid="4099"/>
                                        </p:tgtEl>
                                        <p:attrNameLst>
                                          <p:attrName>style.rotation</p:attrName>
                                        </p:attrNameLst>
                                      </p:cBhvr>
                                      <p:tavLst>
                                        <p:tav tm="0">
                                          <p:val>
                                            <p:fltVal val="90"/>
                                          </p:val>
                                        </p:tav>
                                        <p:tav tm="100000">
                                          <p:val>
                                            <p:fltVal val="0"/>
                                          </p:val>
                                        </p:tav>
                                      </p:tavLst>
                                    </p:anim>
                                    <p:animEffect transition="in" filter="fade">
                                      <p:cBhvr>
                                        <p:cTn id="16" dur="1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5626968" cy="2592288"/>
          </a:xfrm>
        </p:spPr>
        <p:txBody>
          <a:bodyPr>
            <a:normAutofit fontScale="70000" lnSpcReduction="20000"/>
          </a:bodyPr>
          <a:lstStyle/>
          <a:p>
            <a:pPr marL="0" indent="0">
              <a:buNone/>
            </a:pPr>
            <a:r>
              <a:rPr lang="es-CO" sz="3400" b="1" u="sng" dirty="0"/>
              <a:t>Metodistas</a:t>
            </a:r>
            <a:r>
              <a:rPr lang="es-CO" sz="3400" dirty="0"/>
              <a:t>: </a:t>
            </a:r>
            <a:r>
              <a:rPr lang="es-CO" dirty="0"/>
              <a:t>"Considere el tema del Domingo. Hay indicaciones en el Nuevo Testamento de cómo fue que la iglesia llegó a observar el primer día de la semana como su día de reposo sin embargo, no hay ningún pasaje que ordene a los Cristianos a observar ese día, o de cambiar el Sábado judío a ese día."—</a:t>
            </a:r>
            <a:r>
              <a:rPr lang="es-CO" dirty="0">
                <a:solidFill>
                  <a:srgbClr val="FF0000"/>
                </a:solidFill>
              </a:rPr>
              <a:t>Harris Franklin Rall, Christian Advocate, Julio 2, 1942</a:t>
            </a:r>
            <a:r>
              <a:rPr lang="es-CO" dirty="0" smtClean="0">
                <a:solidFill>
                  <a:srgbClr val="FF0000"/>
                </a:solidFill>
              </a:rPr>
              <a:t>.</a:t>
            </a:r>
            <a:endParaRPr lang="es-CO" dirty="0">
              <a:solidFill>
                <a:srgbClr val="FF0000"/>
              </a:solidFill>
            </a:endParaRPr>
          </a:p>
        </p:txBody>
      </p:sp>
      <p:sp>
        <p:nvSpPr>
          <p:cNvPr id="4" name="3 Rectángulo"/>
          <p:cNvSpPr/>
          <p:nvPr/>
        </p:nvSpPr>
        <p:spPr>
          <a:xfrm>
            <a:off x="2807395" y="3501008"/>
            <a:ext cx="6145812" cy="3200876"/>
          </a:xfrm>
          <a:prstGeom prst="rect">
            <a:avLst/>
          </a:prstGeom>
        </p:spPr>
        <p:txBody>
          <a:bodyPr wrap="square">
            <a:spAutoFit/>
          </a:bodyPr>
          <a:lstStyle/>
          <a:p>
            <a:r>
              <a:rPr lang="es-CO" sz="2400" b="1" u="sng" dirty="0"/>
              <a:t>Instituto Bíblico de Moody: </a:t>
            </a:r>
            <a:r>
              <a:rPr lang="es-CO" sz="2000" dirty="0"/>
              <a:t>"El Sábado fue obligatorio en el Edén, y ha sido obligatorio desde entonces. El cuarto mandamiento empieza con las palabras 'Acordarte,' mostrando que el Sábado ya existía cuando Dios escribió la ley en las tablas de piedra en el Sinaí. ¿Cómo puede el hombre decir que este mandamiento fue eliminado cuando admiten que los otros nueve todavía son obligatorios?"—</a:t>
            </a:r>
            <a:r>
              <a:rPr lang="es-CO" sz="2000" dirty="0">
                <a:solidFill>
                  <a:srgbClr val="FF0000"/>
                </a:solidFill>
              </a:rPr>
              <a:t>D.L.Moody, Weighed and Wanting, p. 47.</a:t>
            </a:r>
          </a:p>
          <a:p>
            <a:endParaRPr lang="es-CO"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0"/>
            <a:ext cx="2699792"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5" y="3717032"/>
            <a:ext cx="2720718"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44942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123"/>
                                        </p:tgtEl>
                                        <p:attrNameLst>
                                          <p:attrName>style.visibility</p:attrName>
                                        </p:attrNameLst>
                                      </p:cBhvr>
                                      <p:to>
                                        <p:strVal val="visible"/>
                                      </p:to>
                                    </p:set>
                                    <p:animEffect transition="in" filter="randombar(horizontal)">
                                      <p:cBhvr>
                                        <p:cTn id="10" dur="500"/>
                                        <p:tgtEl>
                                          <p:spTgt spid="51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1"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nodeType="withEffect">
                                  <p:stCondLst>
                                    <p:cond delay="0"/>
                                  </p:stCondLst>
                                  <p:childTnLst>
                                    <p:set>
                                      <p:cBhvr>
                                        <p:cTn id="17" dur="1" fill="hold">
                                          <p:stCondLst>
                                            <p:cond delay="0"/>
                                          </p:stCondLst>
                                        </p:cTn>
                                        <p:tgtEl>
                                          <p:spTgt spid="5123"/>
                                        </p:tgtEl>
                                        <p:attrNameLst>
                                          <p:attrName>style.visibility</p:attrName>
                                        </p:attrNameLst>
                                      </p:cBhvr>
                                      <p:to>
                                        <p:strVal val="visible"/>
                                      </p:to>
                                    </p:set>
                                    <p:animEffect transition="in" filter="wipe(down)">
                                      <p:cBhvr>
                                        <p:cTn id="18"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5915000" cy="3312367"/>
          </a:xfrm>
        </p:spPr>
        <p:txBody>
          <a:bodyPr>
            <a:noAutofit/>
          </a:bodyPr>
          <a:lstStyle/>
          <a:p>
            <a:pPr marL="0" indent="0">
              <a:buNone/>
            </a:pPr>
            <a:r>
              <a:rPr lang="es-CO" sz="2400" b="1" u="sng" dirty="0" smtClean="0"/>
              <a:t>Pentecostales</a:t>
            </a:r>
            <a:r>
              <a:rPr lang="es-CO" sz="2400" dirty="0"/>
              <a:t>: "¿Por qué observamos el Domingo? ¿No nos enseña la Biblia que el Sábado debe de ser el Día del Señor? … Aparentemente tendremos que buscar la respuesta de otra fuente de información fuera del Nuevo Testamento."—</a:t>
            </a:r>
            <a:r>
              <a:rPr lang="es-CO" sz="2400" dirty="0">
                <a:solidFill>
                  <a:srgbClr val="FF0000"/>
                </a:solidFill>
              </a:rPr>
              <a:t>David A. Womack, "¿Es el Domingo el Día del Señor?" The Pentecostal Evangel, Agosto 9, 1959, No. 2361, p. 3</a:t>
            </a:r>
            <a:r>
              <a:rPr lang="es-CO" sz="2400" dirty="0" smtClean="0">
                <a:solidFill>
                  <a:srgbClr val="FF0000"/>
                </a:solidFill>
              </a:rPr>
              <a:t>.</a:t>
            </a:r>
            <a:endParaRPr lang="es-CO" sz="2400" dirty="0">
              <a:solidFill>
                <a:srgbClr val="FF0000"/>
              </a:solidFill>
            </a:endParaRPr>
          </a:p>
        </p:txBody>
      </p:sp>
      <p:sp>
        <p:nvSpPr>
          <p:cNvPr id="4" name="3 Rectángulo"/>
          <p:cNvSpPr/>
          <p:nvPr/>
        </p:nvSpPr>
        <p:spPr>
          <a:xfrm>
            <a:off x="2699792" y="3789040"/>
            <a:ext cx="6288971" cy="3662541"/>
          </a:xfrm>
          <a:prstGeom prst="rect">
            <a:avLst/>
          </a:prstGeom>
        </p:spPr>
        <p:txBody>
          <a:bodyPr wrap="square">
            <a:spAutoFit/>
          </a:bodyPr>
          <a:lstStyle/>
          <a:p>
            <a:r>
              <a:rPr lang="es-CO" sz="2800" b="1" u="sng" dirty="0"/>
              <a:t>Enciclopedia: </a:t>
            </a:r>
            <a:r>
              <a:rPr lang="es-CO" sz="2400" dirty="0"/>
              <a:t>"El Domingo fue el nombre dado por los paganos al primer día de la semana, porque era el día en el que adoraban al sol, ... el séptimo día fue bendecido y santificado por Dios mismo, y ... requiere que Sus criaturas lo observen para él. Este mandamiento es universal y de obligación perpetua."—</a:t>
            </a:r>
            <a:r>
              <a:rPr lang="es-CO" sz="2400" dirty="0">
                <a:solidFill>
                  <a:srgbClr val="FF0000"/>
                </a:solidFill>
              </a:rPr>
              <a:t>Eadie’s Biblical Cyclopedia, 1872, p. 561.</a:t>
            </a:r>
          </a:p>
          <a:p>
            <a:endParaRPr lang="es-CO" dirty="0"/>
          </a:p>
          <a:p>
            <a:endParaRPr lang="es-CO"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9387" y="116632"/>
            <a:ext cx="2619375"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3" y="4077072"/>
            <a:ext cx="2511610" cy="2520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28989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latin typeface="Agency FB" pitchFamily="34" charset="0"/>
              </a:rPr>
              <a:t>Conclusión</a:t>
            </a:r>
            <a:endParaRPr lang="es-CO" b="1" i="1" dirty="0">
              <a:latin typeface="Agency FB" pitchFamily="34" charset="0"/>
            </a:endParaRPr>
          </a:p>
        </p:txBody>
      </p:sp>
      <p:sp>
        <p:nvSpPr>
          <p:cNvPr id="3" name="2 Marcador de contenido"/>
          <p:cNvSpPr>
            <a:spLocks noGrp="1"/>
          </p:cNvSpPr>
          <p:nvPr>
            <p:ph idx="1"/>
          </p:nvPr>
        </p:nvSpPr>
        <p:spPr>
          <a:xfrm>
            <a:off x="457200" y="1600200"/>
            <a:ext cx="8229600" cy="4853136"/>
          </a:xfrm>
          <a:solidFill>
            <a:schemeClr val="accent5">
              <a:lumMod val="20000"/>
              <a:lumOff val="80000"/>
            </a:schemeClr>
          </a:solidFill>
        </p:spPr>
        <p:txBody>
          <a:bodyPr>
            <a:normAutofit fontScale="92500" lnSpcReduction="20000"/>
          </a:bodyPr>
          <a:lstStyle/>
          <a:p>
            <a:pPr marL="0" indent="0" algn="ctr">
              <a:buNone/>
            </a:pPr>
            <a:r>
              <a:rPr lang="es-CO" dirty="0" smtClean="0"/>
              <a:t>En vista del registro Bíblico, la confirmación de la Iglesia Católica, donde ella misma certifica que fue ella la que transfirió el reposo del sábado Bíblico al primer día de la semana, Domingo, y el reconocimiento de las diferentes iglesias mencionadas anteriormente: </a:t>
            </a:r>
          </a:p>
          <a:p>
            <a:pPr marL="0" indent="0" algn="ctr">
              <a:buNone/>
            </a:pPr>
            <a:r>
              <a:rPr lang="es-CO" dirty="0" smtClean="0"/>
              <a:t>He </a:t>
            </a:r>
            <a:r>
              <a:rPr lang="es-CO" dirty="0"/>
              <a:t>decidido comenzar a guardar el día de reposo de Dios, el séptimo día sábado, como su día santo, y seguirlo a dondequiera que el me guie</a:t>
            </a:r>
            <a:r>
              <a:rPr lang="es-CO" dirty="0" smtClean="0"/>
              <a:t>. </a:t>
            </a:r>
          </a:p>
          <a:p>
            <a:pPr marL="0" indent="0" algn="ctr">
              <a:buNone/>
            </a:pPr>
            <a:r>
              <a:rPr lang="es-CO" dirty="0" smtClean="0"/>
              <a:t>A sabiendas de que si no lo hago, como lo dijo El Señor en </a:t>
            </a:r>
            <a:r>
              <a:rPr lang="es-CO" dirty="0" smtClean="0">
                <a:solidFill>
                  <a:srgbClr val="FF0000"/>
                </a:solidFill>
              </a:rPr>
              <a:t>Mateo7:21</a:t>
            </a:r>
            <a:r>
              <a:rPr lang="es-CO" dirty="0" smtClean="0"/>
              <a:t>, sabiendo que esa es parte de Su voluntad, no tendré aseso al reino de los cielos.</a:t>
            </a:r>
            <a:endParaRPr lang="es-CO" dirty="0"/>
          </a:p>
        </p:txBody>
      </p:sp>
    </p:spTree>
    <p:extLst>
      <p:ext uri="{BB962C8B-B14F-4D97-AF65-F5344CB8AC3E}">
        <p14:creationId xmlns:p14="http://schemas.microsoft.com/office/powerpoint/2010/main" val="4600929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4946</TotalTime>
  <Words>3890</Words>
  <Application>Microsoft Office PowerPoint</Application>
  <PresentationFormat>Presentación en pantalla (4:3)</PresentationFormat>
  <Paragraphs>162</Paragraphs>
  <Slides>31</Slides>
  <Notes>0</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Tema de Office</vt:lpstr>
      <vt:lpstr>Presentación de PowerPoint</vt:lpstr>
      <vt:lpstr>A continuación los 10 Mandamientos, según la S. Biblia y el Catecismo. </vt:lpstr>
      <vt:lpstr>Presentación de PowerPoint</vt:lpstr>
      <vt:lpstr>Presentación de PowerPoint</vt:lpstr>
      <vt:lpstr>Presentación de PowerPoint</vt:lpstr>
      <vt:lpstr>¿Predijo Dios tal cambio en las Escrituras?</vt:lpstr>
      <vt:lpstr>Presentación de PowerPoint</vt:lpstr>
      <vt:lpstr>B. ¿Cómo ha intentado el papado cambiar los tiempos de Dios? </vt:lpstr>
      <vt:lpstr>Presentación de PowerPoint</vt:lpstr>
      <vt:lpstr>La pregunta es: ¿Cómo puede alguien intentar cambiar el día santo de Dios? </vt:lpstr>
      <vt:lpstr>Presentación de PowerPoint</vt:lpstr>
      <vt:lpstr>Presentación de PowerPoint</vt:lpstr>
      <vt:lpstr>¿Qué solemne aviso ha dado Dios con respecto a su Ley y acerca de su señal o marca?</vt:lpstr>
      <vt:lpstr>Presentación de PowerPoint</vt:lpstr>
      <vt:lpstr>Apocalipsis 13:16 dice que la gente recibirá la marca de la bestia en su frente o en su mano. ¿Qué significa esto?</vt:lpstr>
      <vt:lpstr>Presentación de PowerPoint</vt:lpstr>
      <vt:lpstr>El sello identifica a quien le pertenecemos,  o a Dios, o a la bestia.</vt:lpstr>
      <vt:lpstr>Presentación de PowerPoint</vt:lpstr>
      <vt:lpstr>Presentación de PowerPoint</vt:lpstr>
      <vt:lpstr>Presentación de PowerPoint</vt:lpstr>
      <vt:lpstr>Presentación de PowerPoint</vt:lpstr>
      <vt:lpstr> ¿Qué está diciendo Jesús a la gente hoy? </vt:lpstr>
      <vt:lpstr>Presentación de PowerPoint</vt:lpstr>
      <vt:lpstr> Una urgente llamada de alerta </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ONCE CARACTERISTICAS QUE IDENTIFICAN AL PAPADO COMO LA BESTIA DE APOC.13</dc:title>
  <dc:creator>FAMILIA FIERRO CH</dc:creator>
  <cp:lastModifiedBy>FAMILIA FIERRO CH</cp:lastModifiedBy>
  <cp:revision>625</cp:revision>
  <dcterms:created xsi:type="dcterms:W3CDTF">2014-06-09T21:19:28Z</dcterms:created>
  <dcterms:modified xsi:type="dcterms:W3CDTF">2014-07-05T12:12:13Z</dcterms:modified>
</cp:coreProperties>
</file>