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A7A9-1164-4C48-B881-22BB679540F5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687-F6CD-4112-B9E5-C9A3E435E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01280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A7A9-1164-4C48-B881-22BB679540F5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687-F6CD-4112-B9E5-C9A3E435E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40449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A7A9-1164-4C48-B881-22BB679540F5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687-F6CD-4112-B9E5-C9A3E435E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66423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A7A9-1164-4C48-B881-22BB679540F5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687-F6CD-4112-B9E5-C9A3E435E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0409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A7A9-1164-4C48-B881-22BB679540F5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687-F6CD-4112-B9E5-C9A3E435E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49610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A7A9-1164-4C48-B881-22BB679540F5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687-F6CD-4112-B9E5-C9A3E435E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48752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A7A9-1164-4C48-B881-22BB679540F5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687-F6CD-4112-B9E5-C9A3E435E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45600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A7A9-1164-4C48-B881-22BB679540F5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687-F6CD-4112-B9E5-C9A3E435E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8280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A7A9-1164-4C48-B881-22BB679540F5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687-F6CD-4112-B9E5-C9A3E435E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29755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A7A9-1164-4C48-B881-22BB679540F5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687-F6CD-4112-B9E5-C9A3E435E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74963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7A7A9-1164-4C48-B881-22BB679540F5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08687-F6CD-4112-B9E5-C9A3E435E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849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7A7A9-1164-4C48-B881-22BB679540F5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08687-F6CD-4112-B9E5-C9A3E435E35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41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s-CO" sz="4800" b="1" dirty="0" smtClean="0">
                <a:latin typeface="Algerian" pitchFamily="82" charset="0"/>
              </a:rPr>
              <a:t>PARA JOVENES Y ADULTOS: </a:t>
            </a:r>
            <a:br>
              <a:rPr lang="es-CO" sz="4800" b="1" dirty="0" smtClean="0">
                <a:latin typeface="Algerian" pitchFamily="82" charset="0"/>
              </a:rPr>
            </a:br>
            <a:r>
              <a:rPr lang="es-CO" sz="4800" b="1" dirty="0" smtClean="0">
                <a:solidFill>
                  <a:srgbClr val="0070C0"/>
                </a:solidFill>
                <a:latin typeface="Baskerville Old Face" pitchFamily="18" charset="0"/>
              </a:rPr>
              <a:t>¿</a:t>
            </a:r>
            <a:r>
              <a:rPr lang="es-CO" b="1" dirty="0" smtClean="0">
                <a:solidFill>
                  <a:srgbClr val="0070C0"/>
                </a:solidFill>
                <a:latin typeface="Baskerville Old Face" pitchFamily="18" charset="0"/>
              </a:rPr>
              <a:t>SABÍAS QUE?  </a:t>
            </a:r>
            <a:r>
              <a:rPr lang="es-CO" b="1" dirty="0" smtClean="0">
                <a:solidFill>
                  <a:srgbClr val="0070C0"/>
                </a:solidFill>
                <a:latin typeface="Baskerville Old Face" pitchFamily="18" charset="0"/>
              </a:rPr>
              <a:t>N°7</a:t>
            </a:r>
            <a:endParaRPr lang="es-CO" b="1" dirty="0">
              <a:solidFill>
                <a:srgbClr val="0070C0"/>
              </a:solidFill>
              <a:latin typeface="Baskerville Old Fac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132856"/>
            <a:ext cx="5328592" cy="414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517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¿Sabe usted cual es el hombre de más edad en la Biblia?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97889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b="1" dirty="0" smtClean="0">
                <a:solidFill>
                  <a:srgbClr val="0070C0"/>
                </a:solidFill>
              </a:rPr>
              <a:t>Gén.5: 27 </a:t>
            </a:r>
            <a:r>
              <a:rPr lang="es-CO" dirty="0" smtClean="0"/>
              <a:t>dice.  «</a:t>
            </a:r>
            <a:r>
              <a:rPr lang="es-CO" dirty="0" smtClean="0">
                <a:latin typeface="Agency FB" pitchFamily="34" charset="0"/>
              </a:rPr>
              <a:t>Fueron</a:t>
            </a:r>
            <a:r>
              <a:rPr lang="es-CO" dirty="0">
                <a:latin typeface="Agency FB" pitchFamily="34" charset="0"/>
              </a:rPr>
              <a:t>, pues, todos los días de Matusalén novecientos sesenta y nueve años; y </a:t>
            </a:r>
            <a:r>
              <a:rPr lang="es-CO" dirty="0" smtClean="0">
                <a:latin typeface="Agency FB" pitchFamily="34" charset="0"/>
              </a:rPr>
              <a:t>murió</a:t>
            </a:r>
            <a:r>
              <a:rPr lang="es-CO" dirty="0" smtClean="0"/>
              <a:t>»</a:t>
            </a:r>
            <a:r>
              <a:rPr lang="es-CO" dirty="0"/>
              <a:t>.</a:t>
            </a:r>
            <a:r>
              <a:rPr lang="es-CO" dirty="0" smtClean="0"/>
              <a:t> </a:t>
            </a:r>
            <a:r>
              <a:rPr lang="es-CO" dirty="0"/>
              <a:t>P</a:t>
            </a:r>
            <a:r>
              <a:rPr lang="es-CO" dirty="0" smtClean="0"/>
              <a:t>ero </a:t>
            </a:r>
            <a:r>
              <a:rPr lang="es-CO" dirty="0"/>
              <a:t>sin embargo su padre </a:t>
            </a:r>
            <a:r>
              <a:rPr lang="es-CO" dirty="0" smtClean="0"/>
              <a:t>Enoc no murió nunca, </a:t>
            </a:r>
            <a:r>
              <a:rPr lang="es-CO" dirty="0"/>
              <a:t>la Biblia dice: </a:t>
            </a:r>
            <a:r>
              <a:rPr lang="es-CO" dirty="0" smtClean="0"/>
              <a:t>«</a:t>
            </a:r>
            <a:r>
              <a:rPr lang="es-CO" dirty="0" smtClean="0">
                <a:latin typeface="Agency FB" pitchFamily="34" charset="0"/>
              </a:rPr>
              <a:t>Caminó</a:t>
            </a:r>
            <a:r>
              <a:rPr lang="es-CO" dirty="0">
                <a:latin typeface="Agency FB" pitchFamily="34" charset="0"/>
              </a:rPr>
              <a:t>, pues, Enoc con Dios, y </a:t>
            </a:r>
            <a:r>
              <a:rPr lang="es-CO" u="sng" dirty="0" smtClean="0">
                <a:latin typeface="Agency FB" pitchFamily="34" charset="0"/>
              </a:rPr>
              <a:t>DESAPARECIÓ, PORQUE LE LLEVÓ DIOS</a:t>
            </a:r>
            <a:r>
              <a:rPr lang="es-CO" dirty="0" smtClean="0"/>
              <a:t>» </a:t>
            </a:r>
            <a:r>
              <a:rPr lang="es-CO" b="1" dirty="0" smtClean="0">
                <a:solidFill>
                  <a:srgbClr val="0070C0"/>
                </a:solidFill>
              </a:rPr>
              <a:t>Gén.5:24</a:t>
            </a:r>
            <a:r>
              <a:rPr lang="es-CO" dirty="0" smtClean="0"/>
              <a:t>. </a:t>
            </a:r>
            <a:endParaRPr lang="es-C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844824"/>
            <a:ext cx="3456384" cy="405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6447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en que parte del Apocalipsis se hace una citación del A. Testamento?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4978896" cy="312494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dirty="0"/>
              <a:t>Apoc.13:2 Dice</a:t>
            </a:r>
            <a:r>
              <a:rPr lang="es-CO" dirty="0" smtClean="0"/>
              <a:t>: «Y </a:t>
            </a:r>
            <a:r>
              <a:rPr lang="es-CO" dirty="0"/>
              <a:t>la bestia que vi era semejante a un leopardo, y sus pies como de oso, y su boca como boca de león. Y el dragón le dio su poder y su trono, y grande </a:t>
            </a:r>
            <a:r>
              <a:rPr lang="es-CO" dirty="0" smtClean="0"/>
              <a:t>autoridad». </a:t>
            </a:r>
            <a:endParaRPr lang="es-CO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31" y="1843529"/>
            <a:ext cx="2934072" cy="2809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83567" y="5085184"/>
            <a:ext cx="78766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200" dirty="0"/>
              <a:t>Claramente aquí se hace </a:t>
            </a:r>
            <a:r>
              <a:rPr lang="es-CO" sz="3200" dirty="0" smtClean="0"/>
              <a:t>alusión </a:t>
            </a:r>
            <a:r>
              <a:rPr lang="es-CO" sz="3200" dirty="0"/>
              <a:t>a las </a:t>
            </a:r>
            <a:r>
              <a:rPr lang="es-CO" sz="3200" dirty="0" smtClean="0"/>
              <a:t>cuatro </a:t>
            </a:r>
            <a:r>
              <a:rPr lang="es-CO" sz="3200" dirty="0"/>
              <a:t>bestias de Daniel 7 en el A. Testamento.</a:t>
            </a:r>
          </a:p>
        </p:txBody>
      </p:sp>
    </p:spTree>
    <p:extLst>
      <p:ext uri="{BB962C8B-B14F-4D97-AF65-F5344CB8AC3E}">
        <p14:creationId xmlns:p14="http://schemas.microsoft.com/office/powerpoint/2010/main" val="30115883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que hay un capitulo de 2Reyes y uno de Isaías que casi idénticos?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s-CO" dirty="0" smtClean="0"/>
              <a:t>El </a:t>
            </a:r>
            <a:r>
              <a:rPr lang="es-CO" dirty="0"/>
              <a:t>libro de </a:t>
            </a:r>
            <a:r>
              <a:rPr lang="es-CO" b="1" dirty="0">
                <a:solidFill>
                  <a:srgbClr val="0070C0"/>
                </a:solidFill>
              </a:rPr>
              <a:t>2ª de Reyes capítulo 19 </a:t>
            </a:r>
            <a:r>
              <a:rPr lang="es-CO" dirty="0"/>
              <a:t>y el libro del Profeta </a:t>
            </a:r>
            <a:r>
              <a:rPr lang="es-CO" b="1" dirty="0">
                <a:solidFill>
                  <a:srgbClr val="0070C0"/>
                </a:solidFill>
              </a:rPr>
              <a:t>Isaías en su capítulo 37</a:t>
            </a:r>
            <a:r>
              <a:rPr lang="es-CO" dirty="0"/>
              <a:t>, tienen el mismo contenido, se puede decir que esos dos libros son iguales en esos capítulos.</a:t>
            </a:r>
          </a:p>
          <a:p>
            <a:endParaRPr lang="es-CO" dirty="0"/>
          </a:p>
          <a:p>
            <a:endParaRPr lang="es-CO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276872"/>
            <a:ext cx="2485256" cy="2557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870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en que tres libros del A. T. no aparece literalmente la palabra «DIOS»?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618856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800" dirty="0" smtClean="0"/>
              <a:t>En </a:t>
            </a:r>
            <a:r>
              <a:rPr lang="es-CO" sz="4800" dirty="0"/>
              <a:t>los libros de </a:t>
            </a:r>
            <a:r>
              <a:rPr lang="es-CO" sz="4800" u="sng" dirty="0"/>
              <a:t>Ester</a:t>
            </a:r>
            <a:r>
              <a:rPr lang="es-CO" sz="4800" dirty="0"/>
              <a:t>, </a:t>
            </a:r>
            <a:r>
              <a:rPr lang="es-CO" sz="4800" u="sng" dirty="0"/>
              <a:t>Cantares</a:t>
            </a:r>
            <a:r>
              <a:rPr lang="es-CO" sz="4800" dirty="0"/>
              <a:t> y el Profeta </a:t>
            </a:r>
            <a:r>
              <a:rPr lang="es-CO" sz="4800" u="sng" dirty="0"/>
              <a:t>Abdías</a:t>
            </a:r>
            <a:r>
              <a:rPr lang="es-CO" sz="4800" dirty="0"/>
              <a:t> </a:t>
            </a:r>
            <a:r>
              <a:rPr lang="es-CO" sz="4800" dirty="0" smtClean="0"/>
              <a:t>no </a:t>
            </a:r>
            <a:r>
              <a:rPr lang="es-CO" sz="4800" dirty="0"/>
              <a:t>aparece la palabra "Dios" literalmente.</a:t>
            </a:r>
          </a:p>
          <a:p>
            <a:pPr marL="0" indent="0">
              <a:buNone/>
            </a:pPr>
            <a:endParaRPr lang="es-CO" dirty="0"/>
          </a:p>
          <a:p>
            <a:endParaRPr lang="es-CO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5692">
            <a:off x="5731597" y="2592731"/>
            <a:ext cx="3145862" cy="291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606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cual ha sido el día más largo en la historia de la humanidad?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b="1" dirty="0" smtClean="0">
                <a:solidFill>
                  <a:schemeClr val="bg1"/>
                </a:solidFill>
              </a:rPr>
              <a:t>Josué 10:12-14. </a:t>
            </a:r>
            <a:r>
              <a:rPr lang="es-CO" dirty="0">
                <a:solidFill>
                  <a:schemeClr val="bg1"/>
                </a:solidFill>
              </a:rPr>
              <a:t>Entonces Josué habló a Jehová, el día en que Jehová entregó al amorreo delante de los hijos de Israel, y dijo en presencia de los israelitas: </a:t>
            </a:r>
            <a:r>
              <a:rPr lang="es-CO" dirty="0" smtClean="0">
                <a:solidFill>
                  <a:schemeClr val="bg1"/>
                </a:solidFill>
              </a:rPr>
              <a:t>«</a:t>
            </a:r>
            <a:r>
              <a:rPr lang="es-CO" b="1" dirty="0" smtClean="0">
                <a:solidFill>
                  <a:schemeClr val="bg1"/>
                </a:solidFill>
                <a:latin typeface="Agency FB" pitchFamily="34" charset="0"/>
              </a:rPr>
              <a:t>Sol</a:t>
            </a:r>
            <a:r>
              <a:rPr lang="es-CO" b="1" dirty="0">
                <a:solidFill>
                  <a:schemeClr val="bg1"/>
                </a:solidFill>
                <a:latin typeface="Agency FB" pitchFamily="34" charset="0"/>
              </a:rPr>
              <a:t>, detente en Gabaón, </a:t>
            </a:r>
            <a:r>
              <a:rPr lang="es-CO" b="1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s-CO" b="1" dirty="0">
                <a:solidFill>
                  <a:schemeClr val="bg1"/>
                </a:solidFill>
                <a:latin typeface="Agency FB" pitchFamily="34" charset="0"/>
              </a:rPr>
              <a:t>y tú, luna, en el valle de </a:t>
            </a:r>
            <a:r>
              <a:rPr lang="es-CO" b="1" dirty="0" smtClean="0">
                <a:solidFill>
                  <a:schemeClr val="bg1"/>
                </a:solidFill>
                <a:latin typeface="Agency FB" pitchFamily="34" charset="0"/>
              </a:rPr>
              <a:t>Ajalón</a:t>
            </a:r>
            <a:r>
              <a:rPr lang="es-CO" dirty="0" smtClean="0">
                <a:solidFill>
                  <a:schemeClr val="bg1"/>
                </a:solidFill>
              </a:rPr>
              <a:t>» 13 </a:t>
            </a:r>
            <a:r>
              <a:rPr lang="es-CO" u="sng" dirty="0">
                <a:solidFill>
                  <a:schemeClr val="bg1"/>
                </a:solidFill>
              </a:rPr>
              <a:t>Y el sol se detuvo, y la luna se paró, </a:t>
            </a:r>
            <a:r>
              <a:rPr lang="es-CO" u="sng" dirty="0" smtClean="0">
                <a:solidFill>
                  <a:schemeClr val="bg1"/>
                </a:solidFill>
              </a:rPr>
              <a:t>hasta </a:t>
            </a:r>
            <a:r>
              <a:rPr lang="es-CO" u="sng" dirty="0">
                <a:solidFill>
                  <a:schemeClr val="bg1"/>
                </a:solidFill>
              </a:rPr>
              <a:t>que la gente se </a:t>
            </a:r>
            <a:r>
              <a:rPr lang="es-CO" u="sng" dirty="0" smtClean="0">
                <a:solidFill>
                  <a:schemeClr val="bg1"/>
                </a:solidFill>
              </a:rPr>
              <a:t>vengó de </a:t>
            </a:r>
            <a:r>
              <a:rPr lang="es-CO" u="sng" dirty="0">
                <a:solidFill>
                  <a:schemeClr val="bg1"/>
                </a:solidFill>
              </a:rPr>
              <a:t>sus enemigos</a:t>
            </a:r>
            <a:r>
              <a:rPr lang="es-CO" dirty="0">
                <a:solidFill>
                  <a:schemeClr val="bg1"/>
                </a:solidFill>
              </a:rPr>
              <a:t>.  </a:t>
            </a:r>
            <a:r>
              <a:rPr lang="es-CO" dirty="0" smtClean="0">
                <a:solidFill>
                  <a:schemeClr val="bg1"/>
                </a:solidFill>
              </a:rPr>
              <a:t>¿</a:t>
            </a:r>
            <a:r>
              <a:rPr lang="es-CO" dirty="0">
                <a:solidFill>
                  <a:schemeClr val="bg1"/>
                </a:solidFill>
              </a:rPr>
              <a:t>No está escrito esto en el libro de Jaser</a:t>
            </a:r>
            <a:r>
              <a:rPr lang="es-CO" dirty="0" smtClean="0">
                <a:solidFill>
                  <a:schemeClr val="bg1"/>
                </a:solidFill>
              </a:rPr>
              <a:t>? </a:t>
            </a:r>
            <a:r>
              <a:rPr lang="es-CO" dirty="0">
                <a:solidFill>
                  <a:schemeClr val="bg1"/>
                </a:solidFill>
              </a:rPr>
              <a:t>El sol se paró en medio del cielo, y no se apresuró a ponerse casi un día entero. </a:t>
            </a:r>
            <a:r>
              <a:rPr lang="es-CO" dirty="0" smtClean="0">
                <a:solidFill>
                  <a:schemeClr val="bg1"/>
                </a:solidFill>
              </a:rPr>
              <a:t>14 </a:t>
            </a:r>
            <a:r>
              <a:rPr lang="es-CO" dirty="0">
                <a:solidFill>
                  <a:schemeClr val="bg1"/>
                </a:solidFill>
              </a:rPr>
              <a:t>No hubo un día como aquel, ni antes ni después de él, en que Jehová haya obedecido a la voz de un hombre, porque Jehová peleaba por Israel</a:t>
            </a:r>
            <a:r>
              <a:rPr lang="es-CO" dirty="0" smtClean="0">
                <a:solidFill>
                  <a:schemeClr val="bg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FF00"/>
                </a:solidFill>
              </a:rPr>
              <a:t>Nota: Si Dios hizo esto en favor de su pueblo en la antigüedad, ¿Qué no hará por ti, si tan solo se lo pides como lo hiso Josué?</a:t>
            </a:r>
            <a:endParaRPr lang="es-CO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4768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28215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s-CO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de otro día que duro 40 minutos más para probarle a un «cristiano» incrédulo que Dios decía la verdad?</a:t>
            </a:r>
            <a:endParaRPr lang="es-CO" sz="3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dirty="0" smtClean="0">
                <a:solidFill>
                  <a:schemeClr val="bg1">
                    <a:lumMod val="95000"/>
                  </a:schemeClr>
                </a:solidFill>
              </a:rPr>
              <a:t>El </a:t>
            </a:r>
            <a:r>
              <a:rPr lang="es-CO" dirty="0">
                <a:solidFill>
                  <a:schemeClr val="bg1">
                    <a:lumMod val="95000"/>
                  </a:schemeClr>
                </a:solidFill>
              </a:rPr>
              <a:t>sol regresó 10 grados atrás lo que hizo que </a:t>
            </a:r>
            <a:r>
              <a:rPr lang="es-CO" b="1" u="sng" dirty="0">
                <a:solidFill>
                  <a:schemeClr val="bg1">
                    <a:lumMod val="95000"/>
                  </a:schemeClr>
                </a:solidFill>
              </a:rPr>
              <a:t>un día durara 40 minutos más</a:t>
            </a:r>
            <a:r>
              <a:rPr lang="es-CO" dirty="0">
                <a:solidFill>
                  <a:schemeClr val="bg1">
                    <a:lumMod val="95000"/>
                  </a:schemeClr>
                </a:solidFill>
              </a:rPr>
              <a:t>; donde dice: "Y Ezequías había dicho a Isaías: ¿Qué señal tendré de que Jehová me sanará, y que subiré a la casa de Jehová al tercer día? Respondió Isaías: Esta señal tendrás de Jehová, de que hará Jehová esto que ha dicho: ¿Avanzará la sombra diez grados, o retrocederá diez grados? Y Ezequías respondió: Fácil cosa es que la sombra decline diez grados; pero no que la sombra vuelva atrás diez grados. </a:t>
            </a:r>
            <a:r>
              <a:rPr lang="es-CO" u="sng" dirty="0">
                <a:solidFill>
                  <a:schemeClr val="bg1">
                    <a:lumMod val="95000"/>
                  </a:schemeClr>
                </a:solidFill>
              </a:rPr>
              <a:t>Entonces el profeta Isaías clamó a Jehová; e hizo volver la sombra por los grados que había descendido en el reloj de Acaz, diez grados atrás</a:t>
            </a:r>
            <a:r>
              <a:rPr lang="es-CO" u="sng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  <a:r>
              <a:rPr lang="es-CO" dirty="0" smtClean="0">
                <a:solidFill>
                  <a:schemeClr val="bg1">
                    <a:lumMod val="95000"/>
                  </a:schemeClr>
                </a:solidFill>
              </a:rPr>
              <a:t>« </a:t>
            </a:r>
            <a:r>
              <a:rPr lang="es-CO" b="1" dirty="0" smtClean="0">
                <a:solidFill>
                  <a:srgbClr val="FFFF00"/>
                </a:solidFill>
              </a:rPr>
              <a:t>(2Rey.10:8-11).</a:t>
            </a:r>
            <a:endParaRPr lang="es-CO" b="1" dirty="0">
              <a:solidFill>
                <a:srgbClr val="FFFF00"/>
              </a:solidFill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3184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quién fue el hombre que quedo colgando suspendido entre la tierra y el cielo?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99715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La </a:t>
            </a:r>
            <a:r>
              <a:rPr lang="es-CO" dirty="0"/>
              <a:t>Biblia dice en el Libro de </a:t>
            </a:r>
            <a:r>
              <a:rPr lang="es-CO" b="1" dirty="0">
                <a:solidFill>
                  <a:srgbClr val="0070C0"/>
                </a:solidFill>
              </a:rPr>
              <a:t>2 Samuel </a:t>
            </a:r>
            <a:r>
              <a:rPr lang="es-CO" b="1" dirty="0" smtClean="0">
                <a:solidFill>
                  <a:srgbClr val="0070C0"/>
                </a:solidFill>
              </a:rPr>
              <a:t>18:9. </a:t>
            </a:r>
            <a:r>
              <a:rPr lang="es-CO" b="1" dirty="0" smtClean="0"/>
              <a:t>Iba </a:t>
            </a:r>
            <a:r>
              <a:rPr lang="es-CO" b="1" dirty="0"/>
              <a:t>Absalón en un </a:t>
            </a:r>
            <a:r>
              <a:rPr lang="es-CO" b="1" dirty="0" smtClean="0"/>
              <a:t>mulo </a:t>
            </a:r>
            <a:r>
              <a:rPr lang="es-CO" b="1" dirty="0"/>
              <a:t>y se encontró con los siervos de David. El mulo entró por debajo de las ramas espesas de una gran encina, y se le enredó la cabeza en la encina a Absalón, que quedó suspendido entre el cielo y la tierra; pero el mulo en que iba siguió </a:t>
            </a:r>
            <a:r>
              <a:rPr lang="es-CO" b="1" dirty="0" smtClean="0"/>
              <a:t>adelante</a:t>
            </a:r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916832"/>
            <a:ext cx="3168352" cy="4104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4141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/>
              <a:t>¿Sabe usted con qué </a:t>
            </a:r>
            <a:r>
              <a:rPr lang="es-CO" dirty="0" smtClean="0"/>
              <a:t>frase </a:t>
            </a:r>
            <a:r>
              <a:rPr lang="es-CO" dirty="0"/>
              <a:t>se dirige Dios a Ezequiel?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474840" cy="485313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 smtClean="0">
                <a:solidFill>
                  <a:srgbClr val="0070C0"/>
                </a:solidFill>
              </a:rPr>
              <a:t>Ezequiel 2:1</a:t>
            </a:r>
            <a:r>
              <a:rPr lang="es-CO" dirty="0"/>
              <a:t>. Me dijo: </a:t>
            </a:r>
            <a:r>
              <a:rPr lang="es-CO" dirty="0" smtClean="0"/>
              <a:t>«</a:t>
            </a:r>
            <a:r>
              <a:rPr lang="es-CO" u="sng" dirty="0" smtClean="0"/>
              <a:t>Hijo </a:t>
            </a:r>
            <a:r>
              <a:rPr lang="es-CO" u="sng" dirty="0"/>
              <a:t>de </a:t>
            </a:r>
            <a:r>
              <a:rPr lang="es-CO" u="sng" dirty="0" smtClean="0"/>
              <a:t>hombre</a:t>
            </a:r>
            <a:r>
              <a:rPr lang="es-CO" dirty="0" smtClean="0"/>
              <a:t>, ponte </a:t>
            </a:r>
            <a:r>
              <a:rPr lang="es-CO" dirty="0"/>
              <a:t>sobre tus pies y hablaré </a:t>
            </a:r>
            <a:r>
              <a:rPr lang="es-CO" dirty="0" smtClean="0"/>
              <a:t>contigo». </a:t>
            </a:r>
          </a:p>
          <a:p>
            <a:pPr marL="0" indent="0" algn="ctr">
              <a:buNone/>
            </a:pPr>
            <a:r>
              <a:rPr lang="es-CO" dirty="0" smtClean="0"/>
              <a:t>Hijo de hombre aparece </a:t>
            </a:r>
            <a:r>
              <a:rPr lang="es-CO" dirty="0"/>
              <a:t>93 veces en este </a:t>
            </a:r>
            <a:r>
              <a:rPr lang="es-CO" dirty="0" smtClean="0"/>
              <a:t>libro. Y aparece una ves en </a:t>
            </a:r>
            <a:r>
              <a:rPr lang="es-CO" dirty="0" smtClean="0">
                <a:solidFill>
                  <a:srgbClr val="0070C0"/>
                </a:solidFill>
              </a:rPr>
              <a:t>Daniel 7:13,14</a:t>
            </a:r>
            <a:r>
              <a:rPr lang="es-CO" dirty="0">
                <a:solidFill>
                  <a:srgbClr val="0070C0"/>
                </a:solidFill>
              </a:rPr>
              <a:t>,</a:t>
            </a:r>
            <a:r>
              <a:rPr lang="es-CO" dirty="0" smtClean="0">
                <a:solidFill>
                  <a:srgbClr val="0070C0"/>
                </a:solidFill>
              </a:rPr>
              <a:t> </a:t>
            </a:r>
            <a:r>
              <a:rPr lang="es-CO" dirty="0" smtClean="0"/>
              <a:t>refiriéndose al Señor Jesús.</a:t>
            </a:r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16832"/>
            <a:ext cx="3600400" cy="3360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32806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que letra se le agrega a esta frase en el N. T. para referirse al Señor Jesús¡</a:t>
            </a:r>
            <a:r>
              <a:rPr lang="es-CO" dirty="0" smtClean="0"/>
              <a:t> 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618856" cy="4853136"/>
          </a:xfrm>
        </p:spPr>
        <p:txBody>
          <a:bodyPr/>
          <a:lstStyle/>
          <a:p>
            <a:pPr marL="0" indent="0">
              <a:buNone/>
            </a:pPr>
            <a:endParaRPr lang="es-CO" dirty="0"/>
          </a:p>
          <a:p>
            <a:pPr marL="0" indent="0" algn="ctr">
              <a:buNone/>
            </a:pPr>
            <a:r>
              <a:rPr lang="es-CO" sz="4800" dirty="0" smtClean="0"/>
              <a:t>Se le agrega la letra «l» </a:t>
            </a:r>
            <a:r>
              <a:rPr lang="es-CO" sz="4800" u="sng" dirty="0" smtClean="0"/>
              <a:t>Hijo del Hombre</a:t>
            </a:r>
            <a:r>
              <a:rPr lang="es-CO" sz="4800" dirty="0" smtClean="0"/>
              <a:t>.</a:t>
            </a:r>
            <a:endParaRPr lang="es-CO" sz="4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060848"/>
            <a:ext cx="309634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420183" y="5337720"/>
            <a:ext cx="34180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 smtClean="0">
                <a:solidFill>
                  <a:srgbClr val="FF0000"/>
                </a:solidFill>
              </a:rPr>
              <a:t>La </a:t>
            </a:r>
            <a:r>
              <a:rPr lang="es-CO" sz="2000" b="1" dirty="0">
                <a:solidFill>
                  <a:srgbClr val="FF0000"/>
                </a:solidFill>
              </a:rPr>
              <a:t>frase significa simplemente "ser humano"; </a:t>
            </a:r>
            <a:r>
              <a:rPr lang="es-CO" sz="2000" b="1" dirty="0" smtClean="0">
                <a:solidFill>
                  <a:srgbClr val="FF0000"/>
                </a:solidFill>
              </a:rPr>
              <a:t>y el </a:t>
            </a:r>
            <a:r>
              <a:rPr lang="es-CO" sz="2000" b="1" dirty="0">
                <a:solidFill>
                  <a:srgbClr val="FF0000"/>
                </a:solidFill>
              </a:rPr>
              <a:t>término aparece 82 veces en el Nuevo </a:t>
            </a:r>
            <a:r>
              <a:rPr lang="es-CO" sz="2000" b="1" dirty="0" smtClean="0">
                <a:solidFill>
                  <a:srgbClr val="FF0000"/>
                </a:solidFill>
              </a:rPr>
              <a:t>Testamento.</a:t>
            </a:r>
            <a:endParaRPr lang="es-CO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462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¿Sabía usted cual fue la primera mujer que murió por un parto</a:t>
            </a:r>
            <a:endParaRPr lang="es-CO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6563072" cy="26928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CO" dirty="0" smtClean="0"/>
              <a:t>Si no lo sabías esta en </a:t>
            </a:r>
            <a:r>
              <a:rPr lang="es-CO" b="1" dirty="0" smtClean="0">
                <a:solidFill>
                  <a:srgbClr val="0070C0"/>
                </a:solidFill>
              </a:rPr>
              <a:t>Génesis 35:16-19</a:t>
            </a:r>
            <a:r>
              <a:rPr lang="es-CO" dirty="0" smtClean="0"/>
              <a:t>. Partieron </a:t>
            </a:r>
            <a:r>
              <a:rPr lang="es-CO" dirty="0"/>
              <a:t>de Bet-el, y cuando aún faltaba como media legua para llegar a Efrata, Raquel dio a luz, pero tuvo un mal parto. </a:t>
            </a:r>
            <a:r>
              <a:rPr lang="es-CO" dirty="0" smtClean="0"/>
              <a:t>17 </a:t>
            </a:r>
            <a:r>
              <a:rPr lang="es-CO" dirty="0"/>
              <a:t>Aconteció que, como había trabajo en el parto, la partera le </a:t>
            </a:r>
            <a:r>
              <a:rPr lang="es-CO" dirty="0" smtClean="0"/>
              <a:t>dijo:</a:t>
            </a:r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395536" y="4653136"/>
            <a:ext cx="84969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dirty="0" smtClean="0"/>
              <a:t>"</a:t>
            </a:r>
            <a:r>
              <a:rPr lang="es-CO" sz="2800" dirty="0"/>
              <a:t>No temas, porque también tendrás este hijo". 18 Ella, al salírsele el alma --pues murió--, le puso por nombre Benoni; pero su padre lo llamó Benjamín19 Así murió Raquel, y fue sepultada en el camino de Efrata, la cual es Belén.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1" y="1700808"/>
            <a:ext cx="2123729" cy="2270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55126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s-CO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quién fue el primer hombre que se haya  afeitado en el A. Testamento?</a:t>
            </a:r>
            <a:endParaRPr lang="es-C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5194920" cy="254888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CO" b="1" dirty="0">
                <a:solidFill>
                  <a:srgbClr val="0070C0"/>
                </a:solidFill>
              </a:rPr>
              <a:t>Génesis </a:t>
            </a:r>
            <a:r>
              <a:rPr lang="es-CO" b="1" dirty="0" smtClean="0">
                <a:solidFill>
                  <a:srgbClr val="0070C0"/>
                </a:solidFill>
              </a:rPr>
              <a:t>41:14.</a:t>
            </a:r>
            <a:r>
              <a:rPr lang="es-CO" dirty="0" smtClean="0"/>
              <a:t> </a:t>
            </a:r>
            <a:r>
              <a:rPr lang="es-CO" dirty="0"/>
              <a:t>Entonces el faraón envió a llamar a José; lo sacaron apresuradamente de la cárcel, se afeitó, mudó sus vestidos y vino ante el faraón. </a:t>
            </a:r>
          </a:p>
          <a:p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683568" y="4941168"/>
            <a:ext cx="7992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200" dirty="0"/>
              <a:t>La primera mención del afeitado se hace en, en la que describe cómo José se vistió y se afeitó para ver al faraón.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556792"/>
            <a:ext cx="2609850" cy="271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93474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dirty="0" smtClean="0">
                <a:latin typeface="Agency FB" pitchFamily="34" charset="0"/>
              </a:rPr>
              <a:t>¿Sabe usted que así como José se afeito, en el A. T. Quién se afeito la cabeza en el N. T.?</a:t>
            </a:r>
            <a:endParaRPr lang="es-CO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88840"/>
            <a:ext cx="5325732" cy="4137323"/>
          </a:xfrm>
        </p:spPr>
        <p:txBody>
          <a:bodyPr/>
          <a:lstStyle/>
          <a:p>
            <a:pPr marL="0" indent="0" algn="ctr">
              <a:buNone/>
            </a:pPr>
            <a:r>
              <a:rPr lang="es-CO" b="1" dirty="0" smtClean="0">
                <a:solidFill>
                  <a:srgbClr val="0070C0"/>
                </a:solidFill>
              </a:rPr>
              <a:t>Hechos 18:18</a:t>
            </a:r>
            <a:r>
              <a:rPr lang="es-CO" dirty="0"/>
              <a:t>. </a:t>
            </a:r>
            <a:r>
              <a:rPr lang="es-CO" u="sng" dirty="0"/>
              <a:t>Pablo</a:t>
            </a:r>
            <a:r>
              <a:rPr lang="es-CO" dirty="0"/>
              <a:t> permaneció allí muchos días. Luego se despidió de los hermanos y navegó a Siria, junto con Priscila y Aquila. </a:t>
            </a:r>
            <a:r>
              <a:rPr lang="es-CO" u="sng" dirty="0"/>
              <a:t>En </a:t>
            </a:r>
            <a:r>
              <a:rPr lang="es-CO" u="sng" dirty="0" smtClean="0"/>
              <a:t>Cencrea </a:t>
            </a:r>
            <a:r>
              <a:rPr lang="es-CO" u="sng" dirty="0"/>
              <a:t>se rapó la cabeza</a:t>
            </a:r>
            <a:r>
              <a:rPr lang="es-CO" dirty="0"/>
              <a:t>, porque tenía hecho </a:t>
            </a:r>
            <a:r>
              <a:rPr lang="es-CO" dirty="0" smtClean="0"/>
              <a:t>voto.</a:t>
            </a:r>
            <a:endParaRPr lang="es-C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932" y="2564904"/>
            <a:ext cx="3018656" cy="2755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920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i="1" dirty="0" smtClean="0">
                <a:latin typeface="Agency FB" pitchFamily="34" charset="0"/>
              </a:rPr>
              <a:t>¿Sabe usted cual fue el hombre más manso que haya existido?</a:t>
            </a:r>
            <a:endParaRPr lang="es-CO" b="1" i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338936" cy="47811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400" b="1" dirty="0" smtClean="0">
                <a:solidFill>
                  <a:srgbClr val="0070C0"/>
                </a:solidFill>
              </a:rPr>
              <a:t>Números </a:t>
            </a:r>
            <a:r>
              <a:rPr lang="es-CO" sz="4400" b="1" dirty="0">
                <a:solidFill>
                  <a:srgbClr val="0070C0"/>
                </a:solidFill>
              </a:rPr>
              <a:t>12:3</a:t>
            </a:r>
            <a:r>
              <a:rPr lang="es-CO" sz="4400" dirty="0"/>
              <a:t>. </a:t>
            </a:r>
            <a:r>
              <a:rPr lang="es-CO" sz="4400" dirty="0" smtClean="0"/>
              <a:t>«Moisés </a:t>
            </a:r>
            <a:r>
              <a:rPr lang="es-CO" sz="4400" dirty="0"/>
              <a:t>era un hombre muy manso, más que todos los hombres que había sobre la </a:t>
            </a:r>
            <a:r>
              <a:rPr lang="es-CO" sz="4400" dirty="0" smtClean="0"/>
              <a:t>tierra». </a:t>
            </a:r>
            <a:endParaRPr lang="es-CO" sz="4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772816"/>
            <a:ext cx="2880320" cy="2340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724129" y="4180344"/>
            <a:ext cx="3452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dirty="0" smtClean="0"/>
              <a:t>Moisés, como símbolo de Jesús, había </a:t>
            </a:r>
            <a:r>
              <a:rPr lang="es-CO" sz="2400" b="1" dirty="0"/>
              <a:t>aprendido a ser </a:t>
            </a:r>
            <a:r>
              <a:rPr lang="es-CO" sz="2400" b="1" dirty="0" smtClean="0"/>
              <a:t>manso </a:t>
            </a:r>
            <a:r>
              <a:rPr lang="es-CO" sz="2400" b="1" dirty="0"/>
              <a:t>contemplando a Jesús quien dijo</a:t>
            </a:r>
            <a:r>
              <a:rPr lang="es-CO" sz="2400" b="1" dirty="0" smtClean="0"/>
              <a:t>: «Aprended de mí que Soy manso y humilde de corazón» </a:t>
            </a:r>
            <a:r>
              <a:rPr lang="es-CO" sz="2400" b="1" dirty="0" smtClean="0">
                <a:solidFill>
                  <a:srgbClr val="0070C0"/>
                </a:solidFill>
              </a:rPr>
              <a:t>(Mat.11:28.</a:t>
            </a:r>
            <a:endParaRPr lang="es-CO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8922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412777"/>
            <a:ext cx="5194920" cy="280831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sz="4000" b="1" dirty="0">
                <a:solidFill>
                  <a:srgbClr val="C00000"/>
                </a:solidFill>
              </a:rPr>
              <a:t>En Alemania del siglo XVIII, la sangre menstrual de las mujeres se añadía como afrodisíaco en comidas y bebidas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356992"/>
            <a:ext cx="3456384" cy="3286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ortar rectángulo de esquina sencilla"/>
          <p:cNvSpPr/>
          <p:nvPr/>
        </p:nvSpPr>
        <p:spPr>
          <a:xfrm>
            <a:off x="3408" y="116632"/>
            <a:ext cx="7232888" cy="1080120"/>
          </a:xfrm>
          <a:prstGeom prst="snip1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600" b="1" dirty="0">
                <a:solidFill>
                  <a:srgbClr val="002060"/>
                </a:solidFill>
              </a:rPr>
              <a:t>¿Sabes que se utilizaba como afrodisiaco en Alemania?</a:t>
            </a:r>
          </a:p>
        </p:txBody>
      </p:sp>
    </p:spTree>
    <p:extLst>
      <p:ext uri="{BB962C8B-B14F-4D97-AF65-F5344CB8AC3E}">
        <p14:creationId xmlns:p14="http://schemas.microsoft.com/office/powerpoint/2010/main" val="40626715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916833"/>
            <a:ext cx="5050904" cy="213588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sz="4000" b="1" dirty="0" smtClean="0">
                <a:solidFill>
                  <a:srgbClr val="C00000"/>
                </a:solidFill>
              </a:rPr>
              <a:t>Si </a:t>
            </a:r>
            <a:r>
              <a:rPr lang="es-CO" sz="4000" b="1" dirty="0">
                <a:solidFill>
                  <a:srgbClr val="C00000"/>
                </a:solidFill>
              </a:rPr>
              <a:t>estornudas tu corazón se detiene un </a:t>
            </a:r>
            <a:r>
              <a:rPr lang="es-CO" sz="4000" b="1" dirty="0" smtClean="0">
                <a:solidFill>
                  <a:srgbClr val="C00000"/>
                </a:solidFill>
              </a:rPr>
              <a:t>milisegundo.</a:t>
            </a:r>
            <a:endParaRPr lang="es-CO" sz="4000" b="1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988840"/>
            <a:ext cx="3187055" cy="2063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691680" y="4581128"/>
            <a:ext cx="745232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CO" sz="3200" dirty="0">
                <a:solidFill>
                  <a:srgbClr val="002060"/>
                </a:solidFill>
              </a:rPr>
              <a:t>Pero si aguantas el estornudo se te podría romper una </a:t>
            </a:r>
            <a:r>
              <a:rPr lang="es-CO" sz="3200" dirty="0" smtClean="0">
                <a:solidFill>
                  <a:srgbClr val="002060"/>
                </a:solidFill>
              </a:rPr>
              <a:t>costilla, </a:t>
            </a:r>
            <a:r>
              <a:rPr lang="es-CO" sz="3200" dirty="0">
                <a:solidFill>
                  <a:srgbClr val="002060"/>
                </a:solidFill>
              </a:rPr>
              <a:t>desgarrar la carótida o sufrir daños </a:t>
            </a:r>
            <a:r>
              <a:rPr lang="es-CO" sz="3200" dirty="0" smtClean="0">
                <a:solidFill>
                  <a:srgbClr val="002060"/>
                </a:solidFill>
              </a:rPr>
              <a:t>cerebrales.</a:t>
            </a:r>
            <a:endParaRPr lang="es-CO" sz="2000" dirty="0">
              <a:solidFill>
                <a:srgbClr val="002060"/>
              </a:solidFill>
            </a:endParaRPr>
          </a:p>
          <a:p>
            <a:pPr algn="r"/>
            <a:endParaRPr lang="es-CO" dirty="0"/>
          </a:p>
        </p:txBody>
      </p:sp>
      <p:sp>
        <p:nvSpPr>
          <p:cNvPr id="5" name="4 Recortar rectángulo de esquina sencilla"/>
          <p:cNvSpPr/>
          <p:nvPr/>
        </p:nvSpPr>
        <p:spPr>
          <a:xfrm>
            <a:off x="0" y="260648"/>
            <a:ext cx="6660232" cy="1346448"/>
          </a:xfrm>
          <a:prstGeom prst="snip1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3200" b="1" dirty="0"/>
              <a:t>¿Sabe usted  qué efecto tendría en tu cuerpo si aguanta un estornudo?</a:t>
            </a:r>
            <a:endParaRPr lang="es-CO" sz="2000" b="1" dirty="0"/>
          </a:p>
        </p:txBody>
      </p:sp>
    </p:spTree>
    <p:extLst>
      <p:ext uri="{BB962C8B-B14F-4D97-AF65-F5344CB8AC3E}">
        <p14:creationId xmlns:p14="http://schemas.microsoft.com/office/powerpoint/2010/main" val="333558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50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s-CO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¿Sabes en que momento no puedes mantener los parpados abiertos?</a:t>
            </a:r>
            <a:endParaRPr lang="es-CO" sz="4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132857"/>
            <a:ext cx="4906888" cy="33843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b="1" dirty="0" smtClean="0"/>
              <a:t>Una </a:t>
            </a:r>
            <a:r>
              <a:rPr lang="es-CO" b="1" dirty="0"/>
              <a:t>persona no puede mantener los parpados abiertos mientras </a:t>
            </a:r>
            <a:r>
              <a:rPr lang="es-CO" b="1" dirty="0" smtClean="0"/>
              <a:t>estornuda. Porque </a:t>
            </a:r>
            <a:r>
              <a:rPr lang="es-CO" b="1" dirty="0"/>
              <a:t>u</a:t>
            </a:r>
            <a:r>
              <a:rPr lang="es-CO" b="1" dirty="0" smtClean="0"/>
              <a:t>n </a:t>
            </a:r>
            <a:r>
              <a:rPr lang="es-CO" b="1" dirty="0"/>
              <a:t>estornudo viaja en tu boca a más de 100 </a:t>
            </a:r>
            <a:r>
              <a:rPr lang="es-CO" b="1" dirty="0" smtClean="0"/>
              <a:t>Km/hora.</a:t>
            </a:r>
            <a:endParaRPr lang="es-CO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348880"/>
            <a:ext cx="2736304" cy="291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edio marco"/>
          <p:cNvSpPr/>
          <p:nvPr/>
        </p:nvSpPr>
        <p:spPr>
          <a:xfrm rot="10800000">
            <a:off x="43447" y="4725144"/>
            <a:ext cx="8892482" cy="1440160"/>
          </a:xfrm>
          <a:prstGeom prst="halfFram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94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812360" cy="1143000"/>
          </a:xfrm>
          <a:solidFill>
            <a:schemeClr val="accent5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r"/>
            <a:r>
              <a:rPr lang="es-CO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¿Sabes qué es lo que puede producir más rápido la muerte?</a:t>
            </a:r>
            <a:endParaRPr lang="es-CO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600200"/>
            <a:ext cx="5076056" cy="4525963"/>
          </a:xfrm>
        </p:spPr>
        <p:txBody>
          <a:bodyPr/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b="1" dirty="0" smtClean="0">
                <a:solidFill>
                  <a:srgbClr val="002060"/>
                </a:solidFill>
              </a:rPr>
              <a:t>Una </a:t>
            </a:r>
            <a:r>
              <a:rPr lang="es-CO" b="1" dirty="0">
                <a:solidFill>
                  <a:srgbClr val="002060"/>
                </a:solidFill>
              </a:rPr>
              <a:t>persona morirá más rápido por no dormir que por no comer, el hombre solo puede aguantar 10 días sin sueño, y puede estar varias semanas sin comer</a:t>
            </a:r>
            <a:r>
              <a:rPr lang="es-CO" b="1" dirty="0" smtClean="0">
                <a:solidFill>
                  <a:srgbClr val="002060"/>
                </a:solidFill>
              </a:rPr>
              <a:t>.</a:t>
            </a:r>
            <a:endParaRPr lang="es-CO" b="1" dirty="0">
              <a:solidFill>
                <a:srgbClr val="00206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348878"/>
            <a:ext cx="2628900" cy="285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edio marco"/>
          <p:cNvSpPr/>
          <p:nvPr/>
        </p:nvSpPr>
        <p:spPr>
          <a:xfrm rot="10800000">
            <a:off x="0" y="4581125"/>
            <a:ext cx="8388424" cy="1274443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1415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332656"/>
            <a:ext cx="8244408" cy="1143000"/>
          </a:xfrm>
          <a:solidFill>
            <a:srgbClr val="7030A0"/>
          </a:solidFill>
        </p:spPr>
        <p:txBody>
          <a:bodyPr>
            <a:normAutofit fontScale="90000"/>
          </a:bodyPr>
          <a:lstStyle/>
          <a:p>
            <a:pPr algn="l"/>
            <a:r>
              <a:rPr lang="es-CO" b="1" dirty="0" smtClean="0">
                <a:solidFill>
                  <a:schemeClr val="bg1"/>
                </a:solidFill>
                <a:latin typeface="Agency FB" pitchFamily="34" charset="0"/>
              </a:rPr>
              <a:t>¿Sabes porqué razón se prohibió en Estados Unidos un </a:t>
            </a:r>
            <a:r>
              <a:rPr lang="es-CO" b="1" dirty="0">
                <a:solidFill>
                  <a:schemeClr val="bg1"/>
                </a:solidFill>
                <a:latin typeface="Agency FB" pitchFamily="34" charset="0"/>
              </a:rPr>
              <a:t>juego </a:t>
            </a:r>
            <a:r>
              <a:rPr lang="es-CO" b="1" dirty="0" smtClean="0">
                <a:solidFill>
                  <a:schemeClr val="bg1"/>
                </a:solidFill>
                <a:latin typeface="Agency FB" pitchFamily="34" charset="0"/>
              </a:rPr>
              <a:t>llamado Polybius?</a:t>
            </a:r>
            <a:r>
              <a:rPr lang="es-CO" b="1" dirty="0" smtClean="0">
                <a:solidFill>
                  <a:schemeClr val="bg1"/>
                </a:solidFill>
              </a:rPr>
              <a:t> 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700808"/>
            <a:ext cx="5266928" cy="2952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CO" sz="2400" dirty="0"/>
              <a:t>En 1982 se sacó a la venta un juego en Estados Unidos llamado Polybius. Meses </a:t>
            </a:r>
            <a:r>
              <a:rPr lang="es-CO" sz="2400" dirty="0" smtClean="0"/>
              <a:t>después </a:t>
            </a:r>
            <a:r>
              <a:rPr lang="es-CO" sz="2400" dirty="0"/>
              <a:t>se retiró a causa de las demandas de los jugadores. Los jugadores denunciaban que el juego provocaba </a:t>
            </a:r>
            <a:r>
              <a:rPr lang="es-CO" sz="2400" u="sng" dirty="0"/>
              <a:t>ataques epilépticos, psicosis, pesadillas, tendencia al suicidio y en tu casa se producían sucesos paranormales.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772816"/>
            <a:ext cx="2962275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99481" y="5085184"/>
            <a:ext cx="87229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Nunca se </a:t>
            </a:r>
            <a:r>
              <a:rPr lang="es-CO" sz="2400" dirty="0" smtClean="0"/>
              <a:t>probó </a:t>
            </a:r>
            <a:r>
              <a:rPr lang="es-CO" sz="2400" dirty="0"/>
              <a:t>que el juego existiera ya que los que en esas épocas jugaron a Polybius no lo recuerdan o lo recuerdan vagamente. Hoy es muy fácil encontrar el juego por Internet, y se pueden contemplar mensajes subliminales en él. </a:t>
            </a:r>
          </a:p>
        </p:txBody>
      </p:sp>
      <p:sp>
        <p:nvSpPr>
          <p:cNvPr id="5" name="4 Medio marco"/>
          <p:cNvSpPr/>
          <p:nvPr/>
        </p:nvSpPr>
        <p:spPr>
          <a:xfrm rot="10800000">
            <a:off x="0" y="5870014"/>
            <a:ext cx="9144000" cy="1058256"/>
          </a:xfrm>
          <a:prstGeom prst="halfFram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3676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que progreso ha alcanzado un niño al terminar la primaria?</a:t>
            </a:r>
            <a:endParaRPr lang="es-CO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204864"/>
            <a:ext cx="4834880" cy="3921299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s-CO" sz="3600" dirty="0"/>
              <a:t>Cuando un niño termina la educación primaria ha visto en su corta vida </a:t>
            </a:r>
            <a:r>
              <a:rPr lang="es-CO" sz="3600" u="sng" dirty="0"/>
              <a:t>8.000 asesinatos </a:t>
            </a:r>
            <a:r>
              <a:rPr lang="es-CO" sz="3600" dirty="0"/>
              <a:t>y </a:t>
            </a:r>
            <a:r>
              <a:rPr lang="es-CO" sz="3600" u="sng" dirty="0"/>
              <a:t>10.000 actos de violencia en la televisión</a:t>
            </a:r>
            <a:r>
              <a:rPr lang="es-CO" sz="3600" dirty="0" smtClean="0"/>
              <a:t>. </a:t>
            </a:r>
            <a:endParaRPr lang="es-CO" sz="36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925" y="2780928"/>
            <a:ext cx="2609850" cy="2316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508104" y="5094886"/>
            <a:ext cx="2978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dirty="0"/>
              <a:t>Y nosotros </a:t>
            </a:r>
            <a:r>
              <a:rPr lang="es-CO" sz="2400" b="1" dirty="0" smtClean="0"/>
              <a:t>nos preguntamos: </a:t>
            </a:r>
            <a:r>
              <a:rPr lang="es-CO" sz="2400" b="1" dirty="0"/>
              <a:t>¿Quién tiene la culpa?</a:t>
            </a:r>
          </a:p>
        </p:txBody>
      </p:sp>
      <p:sp>
        <p:nvSpPr>
          <p:cNvPr id="5" name="4 Medio marco"/>
          <p:cNvSpPr/>
          <p:nvPr/>
        </p:nvSpPr>
        <p:spPr>
          <a:xfrm rot="16200000">
            <a:off x="-1994240" y="3681816"/>
            <a:ext cx="5234880" cy="840816"/>
          </a:xfrm>
          <a:prstGeom prst="halfFrame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6" name="5 Medio marco"/>
          <p:cNvSpPr/>
          <p:nvPr/>
        </p:nvSpPr>
        <p:spPr>
          <a:xfrm rot="10800000">
            <a:off x="8028384" y="1484780"/>
            <a:ext cx="936104" cy="5234884"/>
          </a:xfrm>
          <a:prstGeom prst="halfFrame">
            <a:avLst>
              <a:gd name="adj1" fmla="val 31720"/>
              <a:gd name="adj2" fmla="val 33333"/>
            </a:avLst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47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274638"/>
            <a:ext cx="8028384" cy="1143000"/>
          </a:xfrm>
          <a:solidFill>
            <a:schemeClr val="accent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r"/>
            <a:r>
              <a:rPr lang="es-CO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itchFamily="34" charset="0"/>
              </a:rPr>
              <a:t>¿Sabe usted cual es el alfabeto más largo del mundo?</a:t>
            </a:r>
            <a:endParaRPr lang="es-CO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276872"/>
            <a:ext cx="4690864" cy="38492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sz="4000" dirty="0" smtClean="0"/>
          </a:p>
          <a:p>
            <a:pPr marL="0" indent="0" algn="ctr">
              <a:buNone/>
            </a:pPr>
            <a:r>
              <a:rPr lang="es-CO" sz="4000" dirty="0" smtClean="0"/>
              <a:t>El </a:t>
            </a:r>
            <a:r>
              <a:rPr lang="es-CO" sz="4000" dirty="0"/>
              <a:t>alfabeto más largo del mundo es el de Camboya, tiene 74 letras</a:t>
            </a:r>
            <a:r>
              <a:rPr lang="es-CO" sz="4000" dirty="0" smtClean="0"/>
              <a:t>.</a:t>
            </a:r>
            <a:endParaRPr lang="es-CO" sz="2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276872"/>
            <a:ext cx="3600400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edio marco"/>
          <p:cNvSpPr/>
          <p:nvPr/>
        </p:nvSpPr>
        <p:spPr>
          <a:xfrm rot="16200000">
            <a:off x="4137562" y="1613774"/>
            <a:ext cx="1102980" cy="8909896"/>
          </a:xfrm>
          <a:prstGeom prst="halfFram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723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7884368" cy="1143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l"/>
            <a:r>
              <a:rPr lang="es-CO" b="1" dirty="0" smtClean="0"/>
              <a:t>¿Sabes porqué no se aburren los peses en la pecera?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2060848"/>
            <a:ext cx="5724128" cy="350403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s-CO" sz="36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s-CO" sz="3600" b="1" dirty="0" smtClean="0">
                <a:solidFill>
                  <a:srgbClr val="FFFF00"/>
                </a:solidFill>
              </a:rPr>
              <a:t>Los </a:t>
            </a:r>
            <a:r>
              <a:rPr lang="es-CO" sz="3600" b="1" dirty="0">
                <a:solidFill>
                  <a:srgbClr val="FFFF00"/>
                </a:solidFill>
              </a:rPr>
              <a:t>peces chicos no se aburren en las peceras porque su memoria solo dura dos minutos y es como si volvieran a nacer</a:t>
            </a:r>
            <a:r>
              <a:rPr lang="es-CO" sz="3600" b="1" dirty="0" smtClean="0">
                <a:solidFill>
                  <a:srgbClr val="FFFF00"/>
                </a:solidFill>
              </a:rPr>
              <a:t>.</a:t>
            </a:r>
            <a:endParaRPr lang="es-CO" sz="3600" b="1" dirty="0">
              <a:solidFill>
                <a:srgbClr val="FFFF0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043947"/>
            <a:ext cx="3217994" cy="3504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edio marco"/>
          <p:cNvSpPr/>
          <p:nvPr/>
        </p:nvSpPr>
        <p:spPr>
          <a:xfrm rot="10800000">
            <a:off x="-1" y="5661248"/>
            <a:ext cx="9157951" cy="1196752"/>
          </a:xfrm>
          <a:prstGeom prst="halfFra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1893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7668344" cy="1143000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pPr algn="l"/>
            <a:r>
              <a:rPr lang="es-CO" dirty="0" smtClean="0"/>
              <a:t>¿Sabes cual es el material más resistente creado por la naturaleza?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132856"/>
            <a:ext cx="3898776" cy="399330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sz="5200" dirty="0"/>
              <a:t>El material más resistente creado por la naturaleza es la </a:t>
            </a:r>
            <a:r>
              <a:rPr lang="es-CO" sz="5200" u="sng" dirty="0"/>
              <a:t>tela de araña</a:t>
            </a:r>
            <a:r>
              <a:rPr lang="es-CO" sz="5200" dirty="0"/>
              <a:t>.</a:t>
            </a:r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00808"/>
            <a:ext cx="4032448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edio marco"/>
          <p:cNvSpPr/>
          <p:nvPr/>
        </p:nvSpPr>
        <p:spPr>
          <a:xfrm rot="10800000">
            <a:off x="0" y="5733254"/>
            <a:ext cx="8906856" cy="914401"/>
          </a:xfrm>
          <a:prstGeom prst="halfFra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6378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¿Sabes que tienes que hacer para lamerte el codo?</a:t>
            </a:r>
            <a:endParaRPr lang="es-CO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2999" y="2132856"/>
            <a:ext cx="4474840" cy="340880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3600" dirty="0"/>
              <a:t>Si te truenas el cuello cada 3 horas durante 1 mes podrás tener la flexibilidad suficiente como para poder lamerte el </a:t>
            </a:r>
            <a:r>
              <a:rPr lang="es-CO" sz="3600" dirty="0" smtClean="0"/>
              <a:t>codo.</a:t>
            </a:r>
            <a:endParaRPr lang="es-CO" sz="36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085" y="1988840"/>
            <a:ext cx="3711411" cy="355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Menos"/>
          <p:cNvSpPr/>
          <p:nvPr/>
        </p:nvSpPr>
        <p:spPr>
          <a:xfrm>
            <a:off x="-828600" y="5541665"/>
            <a:ext cx="10945216" cy="1394023"/>
          </a:xfrm>
          <a:prstGeom prst="mathMinus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2975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274638"/>
            <a:ext cx="6948264" cy="1143000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r"/>
            <a:r>
              <a:rPr lang="es-CO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¿Sabes cual es el músculo más potente del cuerpo humano?</a:t>
            </a:r>
            <a:endParaRPr lang="es-CO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844824"/>
            <a:ext cx="4104456" cy="2612504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s-CO" sz="4000" b="1" dirty="0" smtClean="0">
                <a:solidFill>
                  <a:srgbClr val="FFFF00"/>
                </a:solidFill>
              </a:rPr>
              <a:t>El </a:t>
            </a:r>
            <a:r>
              <a:rPr lang="es-CO" sz="4000" b="1" dirty="0">
                <a:solidFill>
                  <a:srgbClr val="FFFF00"/>
                </a:solidFill>
              </a:rPr>
              <a:t>músculo más potente del cuerpo humano es la lengua</a:t>
            </a:r>
            <a:r>
              <a:rPr lang="es-CO" sz="4000" dirty="0" smtClean="0">
                <a:solidFill>
                  <a:srgbClr val="FFFF00"/>
                </a:solidFill>
              </a:rPr>
              <a:t>.</a:t>
            </a:r>
            <a:endParaRPr lang="es-CO" sz="4000" dirty="0">
              <a:solidFill>
                <a:srgbClr val="FFFF0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844824"/>
            <a:ext cx="3672408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edio marco"/>
          <p:cNvSpPr/>
          <p:nvPr/>
        </p:nvSpPr>
        <p:spPr>
          <a:xfrm rot="16200000">
            <a:off x="4047650" y="1761648"/>
            <a:ext cx="1048701" cy="9144002"/>
          </a:xfrm>
          <a:prstGeom prst="halfFram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320480" y="4653136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sz="2800" b="1" dirty="0" smtClean="0">
                <a:solidFill>
                  <a:schemeClr val="bg1"/>
                </a:solidFill>
              </a:rPr>
              <a:t>Prov.18:21. La </a:t>
            </a:r>
            <a:r>
              <a:rPr lang="es-CO" sz="2800" b="1" dirty="0">
                <a:solidFill>
                  <a:schemeClr val="bg1"/>
                </a:solidFill>
              </a:rPr>
              <a:t>muerte y la vida están en poder de la lengua, </a:t>
            </a:r>
            <a:r>
              <a:rPr lang="es-CO" sz="2800" b="1" dirty="0" smtClean="0">
                <a:solidFill>
                  <a:schemeClr val="bg1"/>
                </a:solidFill>
              </a:rPr>
              <a:t>Y </a:t>
            </a:r>
            <a:r>
              <a:rPr lang="es-CO" sz="2800" b="1" dirty="0">
                <a:solidFill>
                  <a:schemeClr val="bg1"/>
                </a:solidFill>
              </a:rPr>
              <a:t>el que la ama comerá de sus frutos.</a:t>
            </a:r>
          </a:p>
        </p:txBody>
      </p:sp>
    </p:spTree>
    <p:extLst>
      <p:ext uri="{BB962C8B-B14F-4D97-AF65-F5344CB8AC3E}">
        <p14:creationId xmlns:p14="http://schemas.microsoft.com/office/powerpoint/2010/main" val="383640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1601</Words>
  <Application>Microsoft Office PowerPoint</Application>
  <PresentationFormat>Presentación en pantalla (4:3)</PresentationFormat>
  <Paragraphs>65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PARA JOVENES Y ADULTOS:  ¿SABÍAS QUE?  N°7</vt:lpstr>
      <vt:lpstr>¿Sabe usted cual es el hombre de más edad en la Biblia?</vt:lpstr>
      <vt:lpstr>¿Sabe usted en que parte del Apocalipsis se hace una citación del A. Testamento?</vt:lpstr>
      <vt:lpstr>¿Sabe usted que hay un capitulo de 2Reyes y uno de Isaías que casi idénticos?</vt:lpstr>
      <vt:lpstr>¿Sabe usted en que tres libros del A. T. no aparece literalmente la palabra «DIOS»?</vt:lpstr>
      <vt:lpstr>¿Sabe usted cual ha sido el día más largo en la historia de la humanidad?</vt:lpstr>
      <vt:lpstr>¿Sabe usted de otro día que duro 40 minutos más para probarle a un «cristiano» incrédulo que Dios decía la verdad?</vt:lpstr>
      <vt:lpstr>¿Sabe usted quién fue el hombre que quedo colgando suspendido entre la tierra y el cielo?</vt:lpstr>
      <vt:lpstr>¿Sabe usted con qué frase se dirige Dios a Ezequiel?</vt:lpstr>
      <vt:lpstr>¿Sabe usted que letra se le agrega a esta frase en el N. T. para referirse al Señor Jesús¡ </vt:lpstr>
      <vt:lpstr>¿Sabía usted cual fue la primera mujer que murió por un parto</vt:lpstr>
      <vt:lpstr>¿Sabe usted quién fue el primer hombre que se haya  afeitado en el A. Testamento?</vt:lpstr>
      <vt:lpstr>¿Sabe usted que así como José se afeito, en el A. T. Quién se afeito la cabeza en el N. T.?</vt:lpstr>
      <vt:lpstr>¿Sabe usted cual fue el hombre más manso que haya existido?</vt:lpstr>
      <vt:lpstr>Presentación de PowerPoint</vt:lpstr>
      <vt:lpstr>Presentación de PowerPoint</vt:lpstr>
      <vt:lpstr>¿Sabes en que momento no puedes mantener los parpados abiertos?</vt:lpstr>
      <vt:lpstr>¿Sabes qué es lo que puede producir más rápido la muerte?</vt:lpstr>
      <vt:lpstr>¿Sabes porqué razón se prohibió en Estados Unidos un juego llamado Polybius? </vt:lpstr>
      <vt:lpstr>¿Sabe usted que progreso ha alcanzado un niño al terminar la primaria?</vt:lpstr>
      <vt:lpstr>¿Sabe usted cual es el alfabeto más largo del mundo?</vt:lpstr>
      <vt:lpstr>¿Sabes porqué no se aburren los peses en la pecera?</vt:lpstr>
      <vt:lpstr>¿Sabes cual es el material más resistente creado por la naturaleza?</vt:lpstr>
      <vt:lpstr>¿Sabes que tienes que hacer para lamerte el codo?</vt:lpstr>
      <vt:lpstr>¿Sabes cual es el músculo más potente del cuerpo humano?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 JOVENES Y ADULTOS:  ¿SABÍAS QUE?  N°7</dc:title>
  <dc:creator>FAMILIA FIERRO CH</dc:creator>
  <cp:lastModifiedBy>FAMILIA FIERRO CH</cp:lastModifiedBy>
  <cp:revision>1</cp:revision>
  <dcterms:created xsi:type="dcterms:W3CDTF">2014-07-28T12:50:13Z</dcterms:created>
  <dcterms:modified xsi:type="dcterms:W3CDTF">2014-07-28T12:50:27Z</dcterms:modified>
</cp:coreProperties>
</file>