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666"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57977A5-1857-432D-AEB4-35B42E97472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AB1D1427-A9FC-4E9F-A636-2DE4B50B0405}">
      <dgm:prSet custT="1"/>
      <dgm:spPr>
        <a:solidFill>
          <a:srgbClr val="92D050"/>
        </a:solidFill>
      </dgm:spPr>
      <dgm:t>
        <a:bodyPr/>
        <a:lstStyle/>
        <a:p>
          <a:pPr rtl="0"/>
          <a:r>
            <a:rPr lang="es-CO" sz="4000" i="1" dirty="0" smtClean="0">
              <a:solidFill>
                <a:srgbClr val="002060"/>
              </a:solidFill>
              <a:effectLst>
                <a:outerShdw blurRad="38100" dist="38100" dir="2700000" algn="tl">
                  <a:srgbClr val="000000">
                    <a:alpha val="43137"/>
                  </a:srgbClr>
                </a:outerShdw>
              </a:effectLst>
            </a:rPr>
            <a:t>¿Sabe usted a que velocidad corre un galgo?</a:t>
          </a:r>
          <a:endParaRPr lang="es-CO" sz="4000" i="1" dirty="0">
            <a:solidFill>
              <a:srgbClr val="002060"/>
            </a:solidFill>
            <a:effectLst>
              <a:outerShdw blurRad="38100" dist="38100" dir="2700000" algn="tl">
                <a:srgbClr val="000000">
                  <a:alpha val="43137"/>
                </a:srgbClr>
              </a:outerShdw>
            </a:effectLst>
          </a:endParaRPr>
        </a:p>
      </dgm:t>
    </dgm:pt>
    <dgm:pt modelId="{656E10A9-0235-4F9D-BE1E-03271478AB71}" type="parTrans" cxnId="{EC3F4F8E-5AC4-48E5-9AE2-0FACC04CC6D5}">
      <dgm:prSet/>
      <dgm:spPr/>
      <dgm:t>
        <a:bodyPr/>
        <a:lstStyle/>
        <a:p>
          <a:endParaRPr lang="es-CO"/>
        </a:p>
      </dgm:t>
    </dgm:pt>
    <dgm:pt modelId="{D5C88814-7350-4E4E-B306-78473BA7EA6A}" type="sibTrans" cxnId="{EC3F4F8E-5AC4-48E5-9AE2-0FACC04CC6D5}">
      <dgm:prSet/>
      <dgm:spPr/>
      <dgm:t>
        <a:bodyPr/>
        <a:lstStyle/>
        <a:p>
          <a:endParaRPr lang="es-CO"/>
        </a:p>
      </dgm:t>
    </dgm:pt>
    <dgm:pt modelId="{4CA6C0E9-0CB2-4575-95D0-2654A9FFF13D}" type="pres">
      <dgm:prSet presAssocID="{B57977A5-1857-432D-AEB4-35B42E97472B}" presName="linear" presStyleCnt="0">
        <dgm:presLayoutVars>
          <dgm:animLvl val="lvl"/>
          <dgm:resizeHandles val="exact"/>
        </dgm:presLayoutVars>
      </dgm:prSet>
      <dgm:spPr/>
      <dgm:t>
        <a:bodyPr/>
        <a:lstStyle/>
        <a:p>
          <a:endParaRPr lang="es-CO"/>
        </a:p>
      </dgm:t>
    </dgm:pt>
    <dgm:pt modelId="{63FD8972-0D36-4F6D-9CF0-E3C2FC4F6EAF}" type="pres">
      <dgm:prSet presAssocID="{AB1D1427-A9FC-4E9F-A636-2DE4B50B0405}" presName="parentText" presStyleLbl="node1" presStyleIdx="0" presStyleCnt="1">
        <dgm:presLayoutVars>
          <dgm:chMax val="0"/>
          <dgm:bulletEnabled val="1"/>
        </dgm:presLayoutVars>
      </dgm:prSet>
      <dgm:spPr/>
      <dgm:t>
        <a:bodyPr/>
        <a:lstStyle/>
        <a:p>
          <a:endParaRPr lang="es-CO"/>
        </a:p>
      </dgm:t>
    </dgm:pt>
  </dgm:ptLst>
  <dgm:cxnLst>
    <dgm:cxn modelId="{4C16153E-08A6-413A-8A3B-1BEAA0E08FC3}" type="presOf" srcId="{B57977A5-1857-432D-AEB4-35B42E97472B}" destId="{4CA6C0E9-0CB2-4575-95D0-2654A9FFF13D}" srcOrd="0" destOrd="0" presId="urn:microsoft.com/office/officeart/2005/8/layout/vList2"/>
    <dgm:cxn modelId="{5D12B1AB-B436-4D24-BCA6-9FF76291F89D}" type="presOf" srcId="{AB1D1427-A9FC-4E9F-A636-2DE4B50B0405}" destId="{63FD8972-0D36-4F6D-9CF0-E3C2FC4F6EAF}" srcOrd="0" destOrd="0" presId="urn:microsoft.com/office/officeart/2005/8/layout/vList2"/>
    <dgm:cxn modelId="{EC3F4F8E-5AC4-48E5-9AE2-0FACC04CC6D5}" srcId="{B57977A5-1857-432D-AEB4-35B42E97472B}" destId="{AB1D1427-A9FC-4E9F-A636-2DE4B50B0405}" srcOrd="0" destOrd="0" parTransId="{656E10A9-0235-4F9D-BE1E-03271478AB71}" sibTransId="{D5C88814-7350-4E4E-B306-78473BA7EA6A}"/>
    <dgm:cxn modelId="{20F2E9B7-053D-4E0F-824E-931B48133AF0}" type="presParOf" srcId="{4CA6C0E9-0CB2-4575-95D0-2654A9FFF13D}" destId="{63FD8972-0D36-4F6D-9CF0-E3C2FC4F6EAF}"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FD8972-0D36-4F6D-9CF0-E3C2FC4F6EAF}">
      <dsp:nvSpPr>
        <dsp:cNvPr id="0" name=""/>
        <dsp:cNvSpPr/>
      </dsp:nvSpPr>
      <dsp:spPr>
        <a:xfrm>
          <a:off x="0" y="439"/>
          <a:ext cx="6444208" cy="1142121"/>
        </a:xfrm>
        <a:prstGeom prst="roundRect">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lvl="0" algn="l" defTabSz="1778000" rtl="0">
            <a:lnSpc>
              <a:spcPct val="90000"/>
            </a:lnSpc>
            <a:spcBef>
              <a:spcPct val="0"/>
            </a:spcBef>
            <a:spcAft>
              <a:spcPct val="35000"/>
            </a:spcAft>
          </a:pPr>
          <a:r>
            <a:rPr lang="es-CO" sz="4000" i="1" kern="1200" dirty="0" smtClean="0">
              <a:solidFill>
                <a:srgbClr val="002060"/>
              </a:solidFill>
              <a:effectLst>
                <a:outerShdw blurRad="38100" dist="38100" dir="2700000" algn="tl">
                  <a:srgbClr val="000000">
                    <a:alpha val="43137"/>
                  </a:srgbClr>
                </a:outerShdw>
              </a:effectLst>
            </a:rPr>
            <a:t>¿Sabe usted a que velocidad corre un galgo?</a:t>
          </a:r>
          <a:endParaRPr lang="es-CO" sz="4000" i="1" kern="1200" dirty="0">
            <a:solidFill>
              <a:srgbClr val="002060"/>
            </a:solidFill>
            <a:effectLst>
              <a:outerShdw blurRad="38100" dist="38100" dir="2700000" algn="tl">
                <a:srgbClr val="000000">
                  <a:alpha val="43137"/>
                </a:srgbClr>
              </a:outerShdw>
            </a:effectLst>
          </a:endParaRPr>
        </a:p>
      </dsp:txBody>
      <dsp:txXfrm>
        <a:off x="55754" y="56193"/>
        <a:ext cx="6332700" cy="103061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10BD5A1-26A6-4DD5-BC53-3B03D0FF1974}" type="datetimeFigureOut">
              <a:rPr lang="es-CO" smtClean="0"/>
              <a:t>28/07/2014</a:t>
            </a:fld>
            <a:endParaRPr lang="es-CO"/>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CO"/>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BBC9983-D070-454C-B467-BB07EF0B5FA8}" type="slidenum">
              <a:rPr lang="es-CO" smtClean="0"/>
              <a:t>‹Nº›</a:t>
            </a:fld>
            <a:endParaRPr lang="es-CO"/>
          </a:p>
        </p:txBody>
      </p:sp>
    </p:spTree>
    <p:extLst>
      <p:ext uri="{BB962C8B-B14F-4D97-AF65-F5344CB8AC3E}">
        <p14:creationId xmlns:p14="http://schemas.microsoft.com/office/powerpoint/2010/main" val="400711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C0E1AB2B-4390-4D4C-BE55-1ED0E7D6D7D0}" type="slidenum">
              <a:rPr lang="es-CO" smtClean="0"/>
              <a:t>6</a:t>
            </a:fld>
            <a:endParaRPr lang="es-CO"/>
          </a:p>
        </p:txBody>
      </p:sp>
    </p:spTree>
    <p:extLst>
      <p:ext uri="{BB962C8B-B14F-4D97-AF65-F5344CB8AC3E}">
        <p14:creationId xmlns:p14="http://schemas.microsoft.com/office/powerpoint/2010/main" val="32552627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0ACEC01D-2B9B-4670-A6D4-5EB293732BD2}" type="datetimeFigureOut">
              <a:rPr lang="es-CO" smtClean="0"/>
              <a:t>28/07/2014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15010CFB-B31F-41F8-BB27-871A9385EBEC}" type="slidenum">
              <a:rPr lang="es-CO" smtClean="0"/>
              <a:t>‹Nº›</a:t>
            </a:fld>
            <a:endParaRPr lang="es-CO"/>
          </a:p>
        </p:txBody>
      </p:sp>
    </p:spTree>
    <p:extLst>
      <p:ext uri="{BB962C8B-B14F-4D97-AF65-F5344CB8AC3E}">
        <p14:creationId xmlns:p14="http://schemas.microsoft.com/office/powerpoint/2010/main" val="28358572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0ACEC01D-2B9B-4670-A6D4-5EB293732BD2}" type="datetimeFigureOut">
              <a:rPr lang="es-CO" smtClean="0"/>
              <a:t>28/07/2014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15010CFB-B31F-41F8-BB27-871A9385EBEC}" type="slidenum">
              <a:rPr lang="es-CO" smtClean="0"/>
              <a:t>‹Nº›</a:t>
            </a:fld>
            <a:endParaRPr lang="es-CO"/>
          </a:p>
        </p:txBody>
      </p:sp>
    </p:spTree>
    <p:extLst>
      <p:ext uri="{BB962C8B-B14F-4D97-AF65-F5344CB8AC3E}">
        <p14:creationId xmlns:p14="http://schemas.microsoft.com/office/powerpoint/2010/main" val="255653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0ACEC01D-2B9B-4670-A6D4-5EB293732BD2}" type="datetimeFigureOut">
              <a:rPr lang="es-CO" smtClean="0"/>
              <a:t>28/07/2014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15010CFB-B31F-41F8-BB27-871A9385EBEC}" type="slidenum">
              <a:rPr lang="es-CO" smtClean="0"/>
              <a:t>‹Nº›</a:t>
            </a:fld>
            <a:endParaRPr lang="es-CO"/>
          </a:p>
        </p:txBody>
      </p:sp>
    </p:spTree>
    <p:extLst>
      <p:ext uri="{BB962C8B-B14F-4D97-AF65-F5344CB8AC3E}">
        <p14:creationId xmlns:p14="http://schemas.microsoft.com/office/powerpoint/2010/main" val="1026098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0ACEC01D-2B9B-4670-A6D4-5EB293732BD2}" type="datetimeFigureOut">
              <a:rPr lang="es-CO" smtClean="0"/>
              <a:t>28/07/2014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15010CFB-B31F-41F8-BB27-871A9385EBEC}" type="slidenum">
              <a:rPr lang="es-CO" smtClean="0"/>
              <a:t>‹Nº›</a:t>
            </a:fld>
            <a:endParaRPr lang="es-CO"/>
          </a:p>
        </p:txBody>
      </p:sp>
    </p:spTree>
    <p:extLst>
      <p:ext uri="{BB962C8B-B14F-4D97-AF65-F5344CB8AC3E}">
        <p14:creationId xmlns:p14="http://schemas.microsoft.com/office/powerpoint/2010/main" val="3454497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0ACEC01D-2B9B-4670-A6D4-5EB293732BD2}" type="datetimeFigureOut">
              <a:rPr lang="es-CO" smtClean="0"/>
              <a:t>28/07/2014</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15010CFB-B31F-41F8-BB27-871A9385EBEC}" type="slidenum">
              <a:rPr lang="es-CO" smtClean="0"/>
              <a:t>‹Nº›</a:t>
            </a:fld>
            <a:endParaRPr lang="es-CO"/>
          </a:p>
        </p:txBody>
      </p:sp>
    </p:spTree>
    <p:extLst>
      <p:ext uri="{BB962C8B-B14F-4D97-AF65-F5344CB8AC3E}">
        <p14:creationId xmlns:p14="http://schemas.microsoft.com/office/powerpoint/2010/main" val="3219384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0ACEC01D-2B9B-4670-A6D4-5EB293732BD2}" type="datetimeFigureOut">
              <a:rPr lang="es-CO" smtClean="0"/>
              <a:t>28/07/2014</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15010CFB-B31F-41F8-BB27-871A9385EBEC}" type="slidenum">
              <a:rPr lang="es-CO" smtClean="0"/>
              <a:t>‹Nº›</a:t>
            </a:fld>
            <a:endParaRPr lang="es-CO"/>
          </a:p>
        </p:txBody>
      </p:sp>
    </p:spTree>
    <p:extLst>
      <p:ext uri="{BB962C8B-B14F-4D97-AF65-F5344CB8AC3E}">
        <p14:creationId xmlns:p14="http://schemas.microsoft.com/office/powerpoint/2010/main" val="6010716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0ACEC01D-2B9B-4670-A6D4-5EB293732BD2}" type="datetimeFigureOut">
              <a:rPr lang="es-CO" smtClean="0"/>
              <a:t>28/07/2014</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15010CFB-B31F-41F8-BB27-871A9385EBEC}" type="slidenum">
              <a:rPr lang="es-CO" smtClean="0"/>
              <a:t>‹Nº›</a:t>
            </a:fld>
            <a:endParaRPr lang="es-CO"/>
          </a:p>
        </p:txBody>
      </p:sp>
    </p:spTree>
    <p:extLst>
      <p:ext uri="{BB962C8B-B14F-4D97-AF65-F5344CB8AC3E}">
        <p14:creationId xmlns:p14="http://schemas.microsoft.com/office/powerpoint/2010/main" val="623519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0ACEC01D-2B9B-4670-A6D4-5EB293732BD2}" type="datetimeFigureOut">
              <a:rPr lang="es-CO" smtClean="0"/>
              <a:t>28/07/2014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15010CFB-B31F-41F8-BB27-871A9385EBEC}" type="slidenum">
              <a:rPr lang="es-CO" smtClean="0"/>
              <a:t>‹Nº›</a:t>
            </a:fld>
            <a:endParaRPr lang="es-CO"/>
          </a:p>
        </p:txBody>
      </p:sp>
    </p:spTree>
    <p:extLst>
      <p:ext uri="{BB962C8B-B14F-4D97-AF65-F5344CB8AC3E}">
        <p14:creationId xmlns:p14="http://schemas.microsoft.com/office/powerpoint/2010/main" val="5377017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0ACEC01D-2B9B-4670-A6D4-5EB293732BD2}" type="datetimeFigureOut">
              <a:rPr lang="es-CO" smtClean="0"/>
              <a:t>28/07/2014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15010CFB-B31F-41F8-BB27-871A9385EBEC}" type="slidenum">
              <a:rPr lang="es-CO" smtClean="0"/>
              <a:t>‹Nº›</a:t>
            </a:fld>
            <a:endParaRPr lang="es-CO"/>
          </a:p>
        </p:txBody>
      </p:sp>
    </p:spTree>
    <p:extLst>
      <p:ext uri="{BB962C8B-B14F-4D97-AF65-F5344CB8AC3E}">
        <p14:creationId xmlns:p14="http://schemas.microsoft.com/office/powerpoint/2010/main" val="34101714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0ACEC01D-2B9B-4670-A6D4-5EB293732BD2}" type="datetimeFigureOut">
              <a:rPr lang="es-CO" smtClean="0"/>
              <a:t>28/07/2014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15010CFB-B31F-41F8-BB27-871A9385EBEC}" type="slidenum">
              <a:rPr lang="es-CO" smtClean="0"/>
              <a:t>‹Nº›</a:t>
            </a:fld>
            <a:endParaRPr lang="es-CO"/>
          </a:p>
        </p:txBody>
      </p:sp>
    </p:spTree>
    <p:extLst>
      <p:ext uri="{BB962C8B-B14F-4D97-AF65-F5344CB8AC3E}">
        <p14:creationId xmlns:p14="http://schemas.microsoft.com/office/powerpoint/2010/main" val="13299271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0ACEC01D-2B9B-4670-A6D4-5EB293732BD2}" type="datetimeFigureOut">
              <a:rPr lang="es-CO" smtClean="0"/>
              <a:t>28/07/2014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15010CFB-B31F-41F8-BB27-871A9385EBEC}" type="slidenum">
              <a:rPr lang="es-CO" smtClean="0"/>
              <a:t>‹Nº›</a:t>
            </a:fld>
            <a:endParaRPr lang="es-CO"/>
          </a:p>
        </p:txBody>
      </p:sp>
    </p:spTree>
    <p:extLst>
      <p:ext uri="{BB962C8B-B14F-4D97-AF65-F5344CB8AC3E}">
        <p14:creationId xmlns:p14="http://schemas.microsoft.com/office/powerpoint/2010/main" val="7767681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CEC01D-2B9B-4670-A6D4-5EB293732BD2}" type="datetimeFigureOut">
              <a:rPr lang="es-CO" smtClean="0"/>
              <a:t>28/07/2014</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010CFB-B31F-41F8-BB27-871A9385EBEC}" type="slidenum">
              <a:rPr lang="es-CO" smtClean="0"/>
              <a:t>‹Nº›</a:t>
            </a:fld>
            <a:endParaRPr lang="es-CO"/>
          </a:p>
        </p:txBody>
      </p:sp>
    </p:spTree>
    <p:extLst>
      <p:ext uri="{BB962C8B-B14F-4D97-AF65-F5344CB8AC3E}">
        <p14:creationId xmlns:p14="http://schemas.microsoft.com/office/powerpoint/2010/main" val="27251578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395536" y="332656"/>
            <a:ext cx="7772400" cy="1470025"/>
          </a:xfrm>
          <a:solidFill>
            <a:schemeClr val="bg2">
              <a:lumMod val="90000"/>
            </a:schemeClr>
          </a:solidFill>
        </p:spPr>
        <p:txBody>
          <a:bodyPr>
            <a:normAutofit fontScale="90000"/>
          </a:bodyPr>
          <a:lstStyle/>
          <a:p>
            <a:r>
              <a:rPr lang="es-CO" sz="4800" b="1" dirty="0" smtClean="0">
                <a:latin typeface="Forte" pitchFamily="66" charset="0"/>
              </a:rPr>
              <a:t>PARA JOVENES Y ADULTOS: </a:t>
            </a:r>
            <a:br>
              <a:rPr lang="es-CO" sz="4800" b="1" dirty="0" smtClean="0">
                <a:latin typeface="Forte" pitchFamily="66" charset="0"/>
              </a:rPr>
            </a:br>
            <a:r>
              <a:rPr lang="es-CO" sz="4800" b="1" dirty="0" smtClean="0">
                <a:solidFill>
                  <a:srgbClr val="0070C0"/>
                </a:solidFill>
                <a:latin typeface="Baskerville Old Face" pitchFamily="18" charset="0"/>
              </a:rPr>
              <a:t>¿</a:t>
            </a:r>
            <a:r>
              <a:rPr lang="es-CO" b="1" dirty="0" smtClean="0">
                <a:solidFill>
                  <a:srgbClr val="0070C0"/>
                </a:solidFill>
                <a:latin typeface="Baskerville Old Face" pitchFamily="18" charset="0"/>
              </a:rPr>
              <a:t>SABÍAS QUE?  </a:t>
            </a:r>
            <a:r>
              <a:rPr lang="es-CO" b="1" dirty="0" smtClean="0">
                <a:solidFill>
                  <a:srgbClr val="0070C0"/>
                </a:solidFill>
                <a:latin typeface="Baskerville Old Face" pitchFamily="18" charset="0"/>
              </a:rPr>
              <a:t>N°9</a:t>
            </a:r>
            <a:endParaRPr lang="es-CO" b="1" dirty="0">
              <a:solidFill>
                <a:srgbClr val="0070C0"/>
              </a:solidFill>
              <a:latin typeface="Baskerville Old Face" pitchFamily="18"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2132856"/>
            <a:ext cx="5328592" cy="4148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4826228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060848"/>
            <a:ext cx="5122912" cy="4065315"/>
          </a:xfrm>
        </p:spPr>
        <p:txBody>
          <a:bodyPr>
            <a:normAutofit/>
          </a:bodyPr>
          <a:lstStyle/>
          <a:p>
            <a:pPr marL="0" indent="0">
              <a:buNone/>
            </a:pPr>
            <a:endParaRPr lang="pt-BR" dirty="0" smtClean="0"/>
          </a:p>
          <a:p>
            <a:pPr marL="0" indent="0">
              <a:buNone/>
            </a:pPr>
            <a:r>
              <a:rPr lang="pt-BR" sz="4400" dirty="0" smtClean="0">
                <a:solidFill>
                  <a:srgbClr val="FFFF00"/>
                </a:solidFill>
              </a:rPr>
              <a:t>Las moscas 5 m/seg </a:t>
            </a:r>
          </a:p>
          <a:p>
            <a:pPr marL="0" indent="0">
              <a:buNone/>
            </a:pPr>
            <a:r>
              <a:rPr lang="pt-BR" sz="4400" dirty="0" smtClean="0">
                <a:solidFill>
                  <a:srgbClr val="FFFF00"/>
                </a:solidFill>
              </a:rPr>
              <a:t>= 18 km/h </a:t>
            </a:r>
          </a:p>
          <a:p>
            <a:endParaRPr lang="pt-BR" dirty="0"/>
          </a:p>
        </p:txBody>
      </p:sp>
      <p:sp>
        <p:nvSpPr>
          <p:cNvPr id="4" name="3 Recortar y redondear rectángulo de esquina sencilla"/>
          <p:cNvSpPr/>
          <p:nvPr/>
        </p:nvSpPr>
        <p:spPr>
          <a:xfrm>
            <a:off x="0" y="347544"/>
            <a:ext cx="6948264" cy="1281256"/>
          </a:xfrm>
          <a:prstGeom prst="snip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CO" sz="4000" b="1" dirty="0">
                <a:solidFill>
                  <a:srgbClr val="002060"/>
                </a:solidFill>
              </a:rPr>
              <a:t>¿Sabe usted a que velocidad </a:t>
            </a:r>
            <a:r>
              <a:rPr lang="es-CO" sz="4000" b="1" dirty="0" smtClean="0">
                <a:solidFill>
                  <a:srgbClr val="002060"/>
                </a:solidFill>
              </a:rPr>
              <a:t>vuelan </a:t>
            </a:r>
            <a:r>
              <a:rPr lang="es-CO" sz="4000" b="1" dirty="0">
                <a:solidFill>
                  <a:srgbClr val="002060"/>
                </a:solidFill>
              </a:rPr>
              <a:t>las moscas?</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2248" y="2708919"/>
            <a:ext cx="2619375"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Medio marco"/>
          <p:cNvSpPr/>
          <p:nvPr/>
        </p:nvSpPr>
        <p:spPr>
          <a:xfrm rot="10800000">
            <a:off x="0" y="5373216"/>
            <a:ext cx="9001112" cy="1224136"/>
          </a:xfrm>
          <a:prstGeom prst="halfFram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solidFill>
                <a:schemeClr val="tx1"/>
              </a:solidFill>
            </a:endParaRPr>
          </a:p>
        </p:txBody>
      </p:sp>
    </p:spTree>
    <p:extLst>
      <p:ext uri="{BB962C8B-B14F-4D97-AF65-F5344CB8AC3E}">
        <p14:creationId xmlns:p14="http://schemas.microsoft.com/office/powerpoint/2010/main" val="12390463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0070C0"/>
          </a:solidFill>
        </p:spPr>
        <p:txBody>
          <a:bodyPr>
            <a:normAutofit fontScale="90000"/>
          </a:bodyPr>
          <a:lstStyle/>
          <a:p>
            <a:r>
              <a:rPr lang="es-CO" b="1" i="1" dirty="0" smtClean="0">
                <a:solidFill>
                  <a:schemeClr val="bg2"/>
                </a:solidFill>
              </a:rPr>
              <a:t>¿Sabe usted a que velocidad se deslizan los esquiadores?</a:t>
            </a:r>
            <a:endParaRPr lang="es-CO" b="1" i="1" dirty="0">
              <a:solidFill>
                <a:schemeClr val="bg2"/>
              </a:solidFill>
            </a:endParaRPr>
          </a:p>
        </p:txBody>
      </p:sp>
      <p:sp>
        <p:nvSpPr>
          <p:cNvPr id="3" name="2 Marcador de contenido"/>
          <p:cNvSpPr>
            <a:spLocks noGrp="1"/>
          </p:cNvSpPr>
          <p:nvPr>
            <p:ph idx="1"/>
          </p:nvPr>
        </p:nvSpPr>
        <p:spPr>
          <a:xfrm>
            <a:off x="611560" y="2394992"/>
            <a:ext cx="4186808" cy="1728192"/>
          </a:xfrm>
        </p:spPr>
        <p:txBody>
          <a:bodyPr>
            <a:normAutofit/>
          </a:bodyPr>
          <a:lstStyle/>
          <a:p>
            <a:pPr marL="0" indent="0">
              <a:buNone/>
            </a:pPr>
            <a:r>
              <a:rPr lang="pt-BR" sz="3600" b="1" dirty="0">
                <a:solidFill>
                  <a:srgbClr val="002060"/>
                </a:solidFill>
                <a:effectLst>
                  <a:outerShdw blurRad="38100" dist="38100" dir="2700000" algn="tl">
                    <a:srgbClr val="000000">
                      <a:alpha val="43137"/>
                    </a:srgbClr>
                  </a:outerShdw>
                </a:effectLst>
              </a:rPr>
              <a:t>Los </a:t>
            </a:r>
            <a:r>
              <a:rPr lang="pt-BR" sz="3600" b="1" dirty="0" smtClean="0">
                <a:solidFill>
                  <a:srgbClr val="002060"/>
                </a:solidFill>
                <a:effectLst>
                  <a:outerShdw blurRad="38100" dist="38100" dir="2700000" algn="tl">
                    <a:srgbClr val="000000">
                      <a:alpha val="43137"/>
                    </a:srgbClr>
                  </a:outerShdw>
                </a:effectLst>
              </a:rPr>
              <a:t>esquiadores 5 m/seg = 18 km/h </a:t>
            </a:r>
            <a:endParaRPr lang="pt-BR" sz="3600" b="1" dirty="0">
              <a:solidFill>
                <a:srgbClr val="002060"/>
              </a:solidFill>
              <a:effectLst>
                <a:outerShdw blurRad="38100" dist="38100" dir="2700000" algn="tl">
                  <a:srgbClr val="000000">
                    <a:alpha val="43137"/>
                  </a:srgbClr>
                </a:outerShdw>
              </a:effectLst>
            </a:endParaRPr>
          </a:p>
          <a:p>
            <a:endParaRPr lang="es-CO"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104" y="2420888"/>
            <a:ext cx="2733675"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Menos"/>
          <p:cNvSpPr/>
          <p:nvPr/>
        </p:nvSpPr>
        <p:spPr>
          <a:xfrm>
            <a:off x="-828600" y="5517232"/>
            <a:ext cx="10657184" cy="914400"/>
          </a:xfrm>
          <a:prstGeom prst="mathMinus">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Tree>
    <p:extLst>
      <p:ext uri="{BB962C8B-B14F-4D97-AF65-F5344CB8AC3E}">
        <p14:creationId xmlns:p14="http://schemas.microsoft.com/office/powerpoint/2010/main" val="425026450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4098"/>
                                        </p:tgtEl>
                                        <p:attrNameLst>
                                          <p:attrName>style.visibility</p:attrName>
                                        </p:attrNameLst>
                                      </p:cBhvr>
                                      <p:to>
                                        <p:strVal val="visible"/>
                                      </p:to>
                                    </p:set>
                                    <p:animEffect transition="in" filter="circle(in)">
                                      <p:cBhvr>
                                        <p:cTn id="10" dur="2000"/>
                                        <p:tgtEl>
                                          <p:spTgt spid="4098"/>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circle(in)">
                                      <p:cBhvr>
                                        <p:cTn id="13"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060848"/>
            <a:ext cx="4978896" cy="4065315"/>
          </a:xfrm>
        </p:spPr>
        <p:txBody>
          <a:bodyPr>
            <a:normAutofit/>
          </a:bodyPr>
          <a:lstStyle/>
          <a:p>
            <a:pPr marL="0" indent="0">
              <a:buNone/>
            </a:pPr>
            <a:endParaRPr lang="es-CO" dirty="0" smtClean="0"/>
          </a:p>
          <a:p>
            <a:pPr marL="0" indent="0">
              <a:buNone/>
            </a:pPr>
            <a:r>
              <a:rPr lang="es-CO" sz="4400" dirty="0" smtClean="0"/>
              <a:t>Las liebres 18 </a:t>
            </a:r>
            <a:r>
              <a:rPr lang="es-CO" sz="4400" dirty="0"/>
              <a:t> </a:t>
            </a:r>
            <a:r>
              <a:rPr lang="es-CO" sz="4400" dirty="0" smtClean="0"/>
              <a:t>m/seg = 65 km/h </a:t>
            </a:r>
            <a:endParaRPr lang="es-CO" sz="4400" dirty="0"/>
          </a:p>
        </p:txBody>
      </p:sp>
      <p:sp>
        <p:nvSpPr>
          <p:cNvPr id="4" name="3 Recortar y redondear rectángulo de esquina sencilla"/>
          <p:cNvSpPr/>
          <p:nvPr/>
        </p:nvSpPr>
        <p:spPr>
          <a:xfrm>
            <a:off x="0" y="404664"/>
            <a:ext cx="6876256" cy="1152128"/>
          </a:xfrm>
          <a:prstGeom prst="snip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CO" sz="4400" b="1" dirty="0"/>
              <a:t>¿Sabe usted a que velocidad corre la liebre?</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48888" y="2708920"/>
            <a:ext cx="2733675"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Medio marco"/>
          <p:cNvSpPr/>
          <p:nvPr/>
        </p:nvSpPr>
        <p:spPr>
          <a:xfrm rot="10800000">
            <a:off x="0" y="5301208"/>
            <a:ext cx="9144000" cy="1152128"/>
          </a:xfrm>
          <a:prstGeom prst="halfFram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Tree>
    <p:extLst>
      <p:ext uri="{BB962C8B-B14F-4D97-AF65-F5344CB8AC3E}">
        <p14:creationId xmlns:p14="http://schemas.microsoft.com/office/powerpoint/2010/main" val="380700856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heel(1)">
                                      <p:cBhvr>
                                        <p:cTn id="7" dur="2000"/>
                                        <p:tgtEl>
                                          <p:spTgt spid="3">
                                            <p:txEl>
                                              <p:pRg st="1" end="1"/>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wheel(1)">
                                      <p:cBhvr>
                                        <p:cTn id="10" dur="2000"/>
                                        <p:tgtEl>
                                          <p:spTgt spid="1026"/>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heel(1)">
                                      <p:cBhvr>
                                        <p:cTn id="13"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55776" y="274638"/>
            <a:ext cx="6588224" cy="1143000"/>
          </a:xfrm>
          <a:solidFill>
            <a:schemeClr val="tx1"/>
          </a:solidFill>
        </p:spPr>
        <p:txBody>
          <a:bodyPr>
            <a:normAutofit fontScale="90000"/>
          </a:bodyPr>
          <a:lstStyle/>
          <a:p>
            <a:pPr algn="r"/>
            <a:r>
              <a:rPr lang="es-CO" dirty="0" smtClean="0">
                <a:solidFill>
                  <a:schemeClr val="bg1"/>
                </a:solidFill>
              </a:rPr>
              <a:t>¿Sabe usted a qué velocidad vuelan las águilas?</a:t>
            </a:r>
            <a:endParaRPr lang="es-CO" dirty="0">
              <a:solidFill>
                <a:schemeClr val="bg1"/>
              </a:solidFill>
            </a:endParaRPr>
          </a:p>
        </p:txBody>
      </p:sp>
      <p:sp>
        <p:nvSpPr>
          <p:cNvPr id="3" name="2 Marcador de contenido"/>
          <p:cNvSpPr>
            <a:spLocks noGrp="1"/>
          </p:cNvSpPr>
          <p:nvPr>
            <p:ph idx="1"/>
          </p:nvPr>
        </p:nvSpPr>
        <p:spPr>
          <a:xfrm>
            <a:off x="457200" y="2708921"/>
            <a:ext cx="4834880" cy="1656183"/>
          </a:xfrm>
        </p:spPr>
        <p:txBody>
          <a:bodyPr>
            <a:normAutofit fontScale="32500" lnSpcReduction="20000"/>
          </a:bodyPr>
          <a:lstStyle/>
          <a:p>
            <a:pPr marL="0" indent="0">
              <a:buNone/>
            </a:pPr>
            <a:endParaRPr lang="pt-BR" dirty="0" smtClean="0"/>
          </a:p>
          <a:p>
            <a:pPr marL="0" indent="0">
              <a:buNone/>
            </a:pPr>
            <a:endParaRPr lang="pt-BR" dirty="0"/>
          </a:p>
          <a:p>
            <a:pPr marL="0" indent="0">
              <a:buNone/>
            </a:pPr>
            <a:r>
              <a:rPr lang="pt-BR" sz="13500" dirty="0" smtClean="0"/>
              <a:t>Las águias 24 m/seg</a:t>
            </a:r>
            <a:r>
              <a:rPr lang="pt-BR" sz="13500" dirty="0"/>
              <a:t> </a:t>
            </a:r>
            <a:r>
              <a:rPr lang="pt-BR" sz="13500" dirty="0" smtClean="0"/>
              <a:t>= 86 km/h </a:t>
            </a:r>
            <a:endParaRPr lang="pt-BR" sz="135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2636912"/>
            <a:ext cx="2466975"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Medio marco"/>
          <p:cNvSpPr/>
          <p:nvPr/>
        </p:nvSpPr>
        <p:spPr>
          <a:xfrm rot="16200000">
            <a:off x="4240560" y="1558632"/>
            <a:ext cx="914400" cy="8892480"/>
          </a:xfrm>
          <a:prstGeom prst="halfFram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Tree>
    <p:extLst>
      <p:ext uri="{BB962C8B-B14F-4D97-AF65-F5344CB8AC3E}">
        <p14:creationId xmlns:p14="http://schemas.microsoft.com/office/powerpoint/2010/main" val="22070021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050"/>
                                        </p:tgtEl>
                                        <p:attrNameLst>
                                          <p:attrName>style.visibility</p:attrName>
                                        </p:attrNameLst>
                                      </p:cBhvr>
                                      <p:to>
                                        <p:strVal val="visible"/>
                                      </p:to>
                                    </p:set>
                                    <p:anim calcmode="lin" valueType="num">
                                      <p:cBhvr additive="base">
                                        <p:cTn id="11" dur="500" fill="hold"/>
                                        <p:tgtEl>
                                          <p:spTgt spid="2050"/>
                                        </p:tgtEl>
                                        <p:attrNameLst>
                                          <p:attrName>ppt_x</p:attrName>
                                        </p:attrNameLst>
                                      </p:cBhvr>
                                      <p:tavLst>
                                        <p:tav tm="0">
                                          <p:val>
                                            <p:strVal val="#ppt_x"/>
                                          </p:val>
                                        </p:tav>
                                        <p:tav tm="100000">
                                          <p:val>
                                            <p:strVal val="#ppt_x"/>
                                          </p:val>
                                        </p:tav>
                                      </p:tavLst>
                                    </p:anim>
                                    <p:anim calcmode="lin" valueType="num">
                                      <p:cBhvr additive="base">
                                        <p:cTn id="12" dur="500" fill="hold"/>
                                        <p:tgtEl>
                                          <p:spTgt spid="205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4 Diagrama"/>
          <p:cNvGraphicFramePr/>
          <p:nvPr>
            <p:extLst>
              <p:ext uri="{D42A27DB-BD31-4B8C-83A1-F6EECF244321}">
                <p14:modId xmlns:p14="http://schemas.microsoft.com/office/powerpoint/2010/main" val="2266897929"/>
              </p:ext>
            </p:extLst>
          </p:nvPr>
        </p:nvGraphicFramePr>
        <p:xfrm>
          <a:off x="0" y="274638"/>
          <a:ext cx="6444208" cy="1143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2 Marcador de contenido"/>
          <p:cNvSpPr>
            <a:spLocks noGrp="1"/>
          </p:cNvSpPr>
          <p:nvPr>
            <p:ph idx="1"/>
          </p:nvPr>
        </p:nvSpPr>
        <p:spPr>
          <a:xfrm>
            <a:off x="467544" y="2174131"/>
            <a:ext cx="4374232" cy="2262982"/>
          </a:xfrm>
        </p:spPr>
        <p:txBody>
          <a:bodyPr>
            <a:normAutofit/>
          </a:bodyPr>
          <a:lstStyle/>
          <a:p>
            <a:pPr marL="0" indent="0">
              <a:buNone/>
            </a:pPr>
            <a:r>
              <a:rPr lang="es-CO" sz="4000" dirty="0"/>
              <a:t>Los </a:t>
            </a:r>
            <a:r>
              <a:rPr lang="es-CO" sz="4000" dirty="0" smtClean="0"/>
              <a:t>galgos 25 m/seg = 90 km/h </a:t>
            </a:r>
            <a:endParaRPr lang="es-CO" sz="4000" dirty="0"/>
          </a:p>
          <a:p>
            <a:endParaRPr lang="es-CO" dirty="0"/>
          </a:p>
        </p:txBody>
      </p:sp>
      <p:sp>
        <p:nvSpPr>
          <p:cNvPr id="4" name="3 Rectángulo"/>
          <p:cNvSpPr/>
          <p:nvPr/>
        </p:nvSpPr>
        <p:spPr>
          <a:xfrm>
            <a:off x="2506176" y="3717032"/>
            <a:ext cx="6588224" cy="1938992"/>
          </a:xfrm>
          <a:prstGeom prst="rect">
            <a:avLst/>
          </a:prstGeom>
        </p:spPr>
        <p:txBody>
          <a:bodyPr wrap="square">
            <a:spAutoFit/>
          </a:bodyPr>
          <a:lstStyle/>
          <a:p>
            <a:pPr algn="r"/>
            <a:r>
              <a:rPr lang="es-CO" sz="2400" b="1" dirty="0"/>
              <a:t>El galgo es una raza canina autóctona de España, por lo que también se le conoce como galgo español. Según la Real Academia de la Lengua Española, la palabra deriva del latín Gallĭcus canis, perro de la Galia. Wikipedia</a:t>
            </a:r>
          </a:p>
        </p:txBody>
      </p:sp>
      <p:pic>
        <p:nvPicPr>
          <p:cNvPr id="3074"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04314" y="1844824"/>
            <a:ext cx="2580084"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Medio marco"/>
          <p:cNvSpPr/>
          <p:nvPr/>
        </p:nvSpPr>
        <p:spPr>
          <a:xfrm flipH="1" flipV="1">
            <a:off x="-3" y="5656023"/>
            <a:ext cx="9144002" cy="1013336"/>
          </a:xfrm>
          <a:prstGeom prst="halfFram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Tree>
    <p:extLst>
      <p:ext uri="{BB962C8B-B14F-4D97-AF65-F5344CB8AC3E}">
        <p14:creationId xmlns:p14="http://schemas.microsoft.com/office/powerpoint/2010/main" val="24929337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par>
                                <p:cTn id="11" presetID="14" presetClass="entr" presetSubtype="10" fill="hold" nodeType="withEffect">
                                  <p:stCondLst>
                                    <p:cond delay="0"/>
                                  </p:stCondLst>
                                  <p:childTnLst>
                                    <p:set>
                                      <p:cBhvr>
                                        <p:cTn id="12" dur="1" fill="hold">
                                          <p:stCondLst>
                                            <p:cond delay="0"/>
                                          </p:stCondLst>
                                        </p:cTn>
                                        <p:tgtEl>
                                          <p:spTgt spid="3074"/>
                                        </p:tgtEl>
                                        <p:attrNameLst>
                                          <p:attrName>style.visibility</p:attrName>
                                        </p:attrNameLst>
                                      </p:cBhvr>
                                      <p:to>
                                        <p:strVal val="visible"/>
                                      </p:to>
                                    </p:set>
                                    <p:animEffect transition="in" filter="randombar(horizontal)">
                                      <p:cBhvr>
                                        <p:cTn id="13" dur="500"/>
                                        <p:tgtEl>
                                          <p:spTgt spid="3074"/>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randombar(horizontal)">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788493" y="260648"/>
            <a:ext cx="6300192" cy="1143000"/>
          </a:xfrm>
          <a:solidFill>
            <a:srgbClr val="002060"/>
          </a:solidFill>
        </p:spPr>
        <p:txBody>
          <a:bodyPr>
            <a:normAutofit fontScale="90000"/>
          </a:bodyPr>
          <a:lstStyle/>
          <a:p>
            <a:pPr algn="r"/>
            <a:r>
              <a:rPr lang="es-CO" b="1" dirty="0" smtClean="0">
                <a:solidFill>
                  <a:schemeClr val="bg1"/>
                </a:solidFill>
              </a:rPr>
              <a:t>¿sabe usted a que velocidad corre el tren?</a:t>
            </a:r>
            <a:endParaRPr lang="es-CO" b="1" dirty="0">
              <a:solidFill>
                <a:schemeClr val="bg1"/>
              </a:solidFill>
            </a:endParaRPr>
          </a:p>
        </p:txBody>
      </p:sp>
      <p:sp>
        <p:nvSpPr>
          <p:cNvPr id="3" name="2 Marcador de contenido"/>
          <p:cNvSpPr>
            <a:spLocks noGrp="1"/>
          </p:cNvSpPr>
          <p:nvPr>
            <p:ph idx="1"/>
          </p:nvPr>
        </p:nvSpPr>
        <p:spPr>
          <a:xfrm>
            <a:off x="30952" y="1844824"/>
            <a:ext cx="4464496" cy="1584176"/>
          </a:xfrm>
        </p:spPr>
        <p:txBody>
          <a:bodyPr>
            <a:normAutofit fontScale="92500"/>
          </a:bodyPr>
          <a:lstStyle/>
          <a:p>
            <a:pPr marL="0" indent="0">
              <a:buNone/>
            </a:pPr>
            <a:r>
              <a:rPr lang="es-CO" sz="4800" dirty="0"/>
              <a:t>Los </a:t>
            </a:r>
            <a:r>
              <a:rPr lang="es-CO" sz="4800" dirty="0" smtClean="0"/>
              <a:t>trenes 28 m/seg = 100km/h </a:t>
            </a:r>
            <a:endParaRPr lang="es-CO" sz="48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3488" y="1628800"/>
            <a:ext cx="4644008" cy="2016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Medio marco"/>
          <p:cNvSpPr/>
          <p:nvPr/>
        </p:nvSpPr>
        <p:spPr>
          <a:xfrm rot="16200000">
            <a:off x="4240560" y="1816224"/>
            <a:ext cx="914400" cy="8892480"/>
          </a:xfrm>
          <a:prstGeom prst="halfFram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2000">
              <a:solidFill>
                <a:schemeClr val="tx1"/>
              </a:solidFill>
            </a:endParaRPr>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3488" y="4077072"/>
            <a:ext cx="4581133" cy="2279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Rectángulo"/>
          <p:cNvSpPr/>
          <p:nvPr/>
        </p:nvSpPr>
        <p:spPr>
          <a:xfrm>
            <a:off x="-8736" y="4247322"/>
            <a:ext cx="4493488" cy="2062103"/>
          </a:xfrm>
          <a:prstGeom prst="rect">
            <a:avLst/>
          </a:prstGeom>
        </p:spPr>
        <p:txBody>
          <a:bodyPr wrap="square">
            <a:spAutoFit/>
          </a:bodyPr>
          <a:lstStyle/>
          <a:p>
            <a:pPr algn="r"/>
            <a:r>
              <a:rPr lang="es-CO" sz="3200" b="1" dirty="0" smtClean="0"/>
              <a:t>El tren bala es capaz </a:t>
            </a:r>
            <a:r>
              <a:rPr lang="es-CO" sz="3200" b="1" dirty="0"/>
              <a:t>de alcanzar </a:t>
            </a:r>
            <a:r>
              <a:rPr lang="es-CO" sz="3200" b="1" dirty="0" smtClean="0"/>
              <a:t>una velocidades </a:t>
            </a:r>
            <a:r>
              <a:rPr lang="es-CO" sz="3200" b="1" dirty="0"/>
              <a:t>de hasta 500 kilómetros por hora.</a:t>
            </a:r>
          </a:p>
        </p:txBody>
      </p:sp>
    </p:spTree>
    <p:extLst>
      <p:ext uri="{BB962C8B-B14F-4D97-AF65-F5344CB8AC3E}">
        <p14:creationId xmlns:p14="http://schemas.microsoft.com/office/powerpoint/2010/main" val="298540985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4098"/>
                                        </p:tgtEl>
                                        <p:attrNameLst>
                                          <p:attrName>style.visibility</p:attrName>
                                        </p:attrNameLst>
                                      </p:cBhvr>
                                      <p:to>
                                        <p:strVal val="visible"/>
                                      </p:to>
                                    </p:set>
                                    <p:animEffect transition="in" filter="wheel(1)">
                                      <p:cBhvr>
                                        <p:cTn id="10" dur="2000"/>
                                        <p:tgtEl>
                                          <p:spTgt spid="4098"/>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heel(1)">
                                      <p:cBhvr>
                                        <p:cTn id="13" dur="2000"/>
                                        <p:tgtEl>
                                          <p:spTgt spid="4"/>
                                        </p:tgtEl>
                                      </p:cBhvr>
                                    </p:animEffect>
                                  </p:childTnLst>
                                </p:cTn>
                              </p:par>
                              <p:par>
                                <p:cTn id="14" presetID="21" presetClass="entr" presetSubtype="1" fill="hold" nodeType="withEffect">
                                  <p:stCondLst>
                                    <p:cond delay="0"/>
                                  </p:stCondLst>
                                  <p:childTnLst>
                                    <p:set>
                                      <p:cBhvr>
                                        <p:cTn id="15" dur="1" fill="hold">
                                          <p:stCondLst>
                                            <p:cond delay="0"/>
                                          </p:stCondLst>
                                        </p:cTn>
                                        <p:tgtEl>
                                          <p:spTgt spid="4099"/>
                                        </p:tgtEl>
                                        <p:attrNameLst>
                                          <p:attrName>style.visibility</p:attrName>
                                        </p:attrNameLst>
                                      </p:cBhvr>
                                      <p:to>
                                        <p:strVal val="visible"/>
                                      </p:to>
                                    </p:set>
                                    <p:animEffect transition="in" filter="wheel(1)">
                                      <p:cBhvr>
                                        <p:cTn id="16" dur="2000"/>
                                        <p:tgtEl>
                                          <p:spTgt spid="4099"/>
                                        </p:tgtEl>
                                      </p:cBhvr>
                                    </p:animEffect>
                                  </p:childTnLst>
                                </p:cTn>
                              </p:par>
                              <p:par>
                                <p:cTn id="17" presetID="21" presetClass="entr" presetSubtype="1"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heel(1)">
                                      <p:cBhvr>
                                        <p:cTn id="19"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4">
              <a:lumMod val="60000"/>
              <a:lumOff val="40000"/>
            </a:schemeClr>
          </a:solidFill>
        </p:spPr>
        <p:txBody>
          <a:bodyPr>
            <a:normAutofit fontScale="90000"/>
          </a:bodyPr>
          <a:lstStyle/>
          <a:p>
            <a:r>
              <a:rPr lang="es-CO" b="1" i="1" dirty="0" smtClean="0"/>
              <a:t>¿Sabe usted a que velocidad corren los automóviles de carrera </a:t>
            </a:r>
            <a:endParaRPr lang="es-CO" b="1" i="1" dirty="0"/>
          </a:p>
        </p:txBody>
      </p:sp>
      <p:sp>
        <p:nvSpPr>
          <p:cNvPr id="3" name="2 Marcador de contenido"/>
          <p:cNvSpPr>
            <a:spLocks noGrp="1"/>
          </p:cNvSpPr>
          <p:nvPr>
            <p:ph idx="1"/>
          </p:nvPr>
        </p:nvSpPr>
        <p:spPr>
          <a:xfrm>
            <a:off x="457200" y="2060848"/>
            <a:ext cx="4906888" cy="4065315"/>
          </a:xfrm>
        </p:spPr>
        <p:txBody>
          <a:bodyPr>
            <a:normAutofit/>
          </a:bodyPr>
          <a:lstStyle/>
          <a:p>
            <a:pPr marL="0" indent="0">
              <a:buNone/>
            </a:pPr>
            <a:endParaRPr lang="es-CO" dirty="0" smtClean="0"/>
          </a:p>
          <a:p>
            <a:pPr marL="0" indent="0">
              <a:buNone/>
            </a:pPr>
            <a:endParaRPr lang="es-CO" dirty="0"/>
          </a:p>
          <a:p>
            <a:pPr marL="0" indent="0">
              <a:buNone/>
            </a:pPr>
            <a:r>
              <a:rPr lang="es-CO" dirty="0" smtClean="0"/>
              <a:t>Los </a:t>
            </a:r>
            <a:r>
              <a:rPr lang="es-CO" dirty="0"/>
              <a:t>automóviles de </a:t>
            </a:r>
            <a:r>
              <a:rPr lang="es-CO" dirty="0" smtClean="0"/>
              <a:t>carreras 174 m/seg = </a:t>
            </a:r>
            <a:r>
              <a:rPr lang="es-CO" dirty="0"/>
              <a:t>633 </a:t>
            </a:r>
            <a:r>
              <a:rPr lang="es-CO" dirty="0" smtClean="0"/>
              <a:t>km/h. </a:t>
            </a:r>
            <a:endParaRPr lang="es-CO"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8104" y="2564904"/>
            <a:ext cx="3114675" cy="2376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Menos"/>
          <p:cNvSpPr/>
          <p:nvPr/>
        </p:nvSpPr>
        <p:spPr>
          <a:xfrm>
            <a:off x="-900608" y="5877272"/>
            <a:ext cx="10729192" cy="914400"/>
          </a:xfrm>
          <a:prstGeom prst="mathMinus">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348487678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80">
                                          <p:stCondLst>
                                            <p:cond delay="0"/>
                                          </p:stCondLst>
                                        </p:cTn>
                                        <p:tgtEl>
                                          <p:spTgt spid="3">
                                            <p:txEl>
                                              <p:pRg st="2" end="2"/>
                                            </p:txEl>
                                          </p:spTgt>
                                        </p:tgtEl>
                                      </p:cBhvr>
                                    </p:animEffect>
                                    <p:anim calcmode="lin" valueType="num">
                                      <p:cBhvr>
                                        <p:cTn id="8"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2" end="2"/>
                                            </p:txEl>
                                          </p:spTgt>
                                        </p:tgtEl>
                                      </p:cBhvr>
                                      <p:to x="100000" y="60000"/>
                                    </p:animScale>
                                    <p:animScale>
                                      <p:cBhvr>
                                        <p:cTn id="14" dur="166" decel="50000">
                                          <p:stCondLst>
                                            <p:cond delay="676"/>
                                          </p:stCondLst>
                                        </p:cTn>
                                        <p:tgtEl>
                                          <p:spTgt spid="3">
                                            <p:txEl>
                                              <p:pRg st="2" end="2"/>
                                            </p:txEl>
                                          </p:spTgt>
                                        </p:tgtEl>
                                      </p:cBhvr>
                                      <p:to x="100000" y="100000"/>
                                    </p:animScale>
                                    <p:animScale>
                                      <p:cBhvr>
                                        <p:cTn id="15" dur="26">
                                          <p:stCondLst>
                                            <p:cond delay="1312"/>
                                          </p:stCondLst>
                                        </p:cTn>
                                        <p:tgtEl>
                                          <p:spTgt spid="3">
                                            <p:txEl>
                                              <p:pRg st="2" end="2"/>
                                            </p:txEl>
                                          </p:spTgt>
                                        </p:tgtEl>
                                      </p:cBhvr>
                                      <p:to x="100000" y="80000"/>
                                    </p:animScale>
                                    <p:animScale>
                                      <p:cBhvr>
                                        <p:cTn id="16" dur="166" decel="50000">
                                          <p:stCondLst>
                                            <p:cond delay="1338"/>
                                          </p:stCondLst>
                                        </p:cTn>
                                        <p:tgtEl>
                                          <p:spTgt spid="3">
                                            <p:txEl>
                                              <p:pRg st="2" end="2"/>
                                            </p:txEl>
                                          </p:spTgt>
                                        </p:tgtEl>
                                      </p:cBhvr>
                                      <p:to x="100000" y="100000"/>
                                    </p:animScale>
                                    <p:animScale>
                                      <p:cBhvr>
                                        <p:cTn id="17" dur="26">
                                          <p:stCondLst>
                                            <p:cond delay="1642"/>
                                          </p:stCondLst>
                                        </p:cTn>
                                        <p:tgtEl>
                                          <p:spTgt spid="3">
                                            <p:txEl>
                                              <p:pRg st="2" end="2"/>
                                            </p:txEl>
                                          </p:spTgt>
                                        </p:tgtEl>
                                      </p:cBhvr>
                                      <p:to x="100000" y="90000"/>
                                    </p:animScale>
                                    <p:animScale>
                                      <p:cBhvr>
                                        <p:cTn id="18" dur="166" decel="50000">
                                          <p:stCondLst>
                                            <p:cond delay="1668"/>
                                          </p:stCondLst>
                                        </p:cTn>
                                        <p:tgtEl>
                                          <p:spTgt spid="3">
                                            <p:txEl>
                                              <p:pRg st="2" end="2"/>
                                            </p:txEl>
                                          </p:spTgt>
                                        </p:tgtEl>
                                      </p:cBhvr>
                                      <p:to x="100000" y="100000"/>
                                    </p:animScale>
                                    <p:animScale>
                                      <p:cBhvr>
                                        <p:cTn id="19" dur="26">
                                          <p:stCondLst>
                                            <p:cond delay="1808"/>
                                          </p:stCondLst>
                                        </p:cTn>
                                        <p:tgtEl>
                                          <p:spTgt spid="3">
                                            <p:txEl>
                                              <p:pRg st="2" end="2"/>
                                            </p:txEl>
                                          </p:spTgt>
                                        </p:tgtEl>
                                      </p:cBhvr>
                                      <p:to x="100000" y="95000"/>
                                    </p:animScale>
                                    <p:animScale>
                                      <p:cBhvr>
                                        <p:cTn id="20" dur="166" decel="50000">
                                          <p:stCondLst>
                                            <p:cond delay="1834"/>
                                          </p:stCondLst>
                                        </p:cTn>
                                        <p:tgtEl>
                                          <p:spTgt spid="3">
                                            <p:txEl>
                                              <p:pRg st="2" end="2"/>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5122"/>
                                        </p:tgtEl>
                                        <p:attrNameLst>
                                          <p:attrName>style.visibility</p:attrName>
                                        </p:attrNameLst>
                                      </p:cBhvr>
                                      <p:to>
                                        <p:strVal val="visible"/>
                                      </p:to>
                                    </p:set>
                                    <p:animEffect transition="in" filter="wipe(down)">
                                      <p:cBhvr>
                                        <p:cTn id="23" dur="580">
                                          <p:stCondLst>
                                            <p:cond delay="0"/>
                                          </p:stCondLst>
                                        </p:cTn>
                                        <p:tgtEl>
                                          <p:spTgt spid="5122"/>
                                        </p:tgtEl>
                                      </p:cBhvr>
                                    </p:animEffect>
                                    <p:anim calcmode="lin" valueType="num">
                                      <p:cBhvr>
                                        <p:cTn id="24" dur="1822" tmFilter="0,0; 0.14,0.36; 0.43,0.73; 0.71,0.91; 1.0,1.0">
                                          <p:stCondLst>
                                            <p:cond delay="0"/>
                                          </p:stCondLst>
                                        </p:cTn>
                                        <p:tgtEl>
                                          <p:spTgt spid="5122"/>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5122"/>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5122"/>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5122"/>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5122"/>
                                        </p:tgtEl>
                                        <p:attrNameLst>
                                          <p:attrName>ppt_y</p:attrName>
                                        </p:attrNameLst>
                                      </p:cBhvr>
                                      <p:tavLst>
                                        <p:tav tm="0" fmla="#ppt_y-sin(pi*$)/81">
                                          <p:val>
                                            <p:fltVal val="0"/>
                                          </p:val>
                                        </p:tav>
                                        <p:tav tm="100000">
                                          <p:val>
                                            <p:fltVal val="1"/>
                                          </p:val>
                                        </p:tav>
                                      </p:tavLst>
                                    </p:anim>
                                    <p:animScale>
                                      <p:cBhvr>
                                        <p:cTn id="29" dur="26">
                                          <p:stCondLst>
                                            <p:cond delay="650"/>
                                          </p:stCondLst>
                                        </p:cTn>
                                        <p:tgtEl>
                                          <p:spTgt spid="5122"/>
                                        </p:tgtEl>
                                      </p:cBhvr>
                                      <p:to x="100000" y="60000"/>
                                    </p:animScale>
                                    <p:animScale>
                                      <p:cBhvr>
                                        <p:cTn id="30" dur="166" decel="50000">
                                          <p:stCondLst>
                                            <p:cond delay="676"/>
                                          </p:stCondLst>
                                        </p:cTn>
                                        <p:tgtEl>
                                          <p:spTgt spid="5122"/>
                                        </p:tgtEl>
                                      </p:cBhvr>
                                      <p:to x="100000" y="100000"/>
                                    </p:animScale>
                                    <p:animScale>
                                      <p:cBhvr>
                                        <p:cTn id="31" dur="26">
                                          <p:stCondLst>
                                            <p:cond delay="1312"/>
                                          </p:stCondLst>
                                        </p:cTn>
                                        <p:tgtEl>
                                          <p:spTgt spid="5122"/>
                                        </p:tgtEl>
                                      </p:cBhvr>
                                      <p:to x="100000" y="80000"/>
                                    </p:animScale>
                                    <p:animScale>
                                      <p:cBhvr>
                                        <p:cTn id="32" dur="166" decel="50000">
                                          <p:stCondLst>
                                            <p:cond delay="1338"/>
                                          </p:stCondLst>
                                        </p:cTn>
                                        <p:tgtEl>
                                          <p:spTgt spid="5122"/>
                                        </p:tgtEl>
                                      </p:cBhvr>
                                      <p:to x="100000" y="100000"/>
                                    </p:animScale>
                                    <p:animScale>
                                      <p:cBhvr>
                                        <p:cTn id="33" dur="26">
                                          <p:stCondLst>
                                            <p:cond delay="1642"/>
                                          </p:stCondLst>
                                        </p:cTn>
                                        <p:tgtEl>
                                          <p:spTgt spid="5122"/>
                                        </p:tgtEl>
                                      </p:cBhvr>
                                      <p:to x="100000" y="90000"/>
                                    </p:animScale>
                                    <p:animScale>
                                      <p:cBhvr>
                                        <p:cTn id="34" dur="166" decel="50000">
                                          <p:stCondLst>
                                            <p:cond delay="1668"/>
                                          </p:stCondLst>
                                        </p:cTn>
                                        <p:tgtEl>
                                          <p:spTgt spid="5122"/>
                                        </p:tgtEl>
                                      </p:cBhvr>
                                      <p:to x="100000" y="100000"/>
                                    </p:animScale>
                                    <p:animScale>
                                      <p:cBhvr>
                                        <p:cTn id="35" dur="26">
                                          <p:stCondLst>
                                            <p:cond delay="1808"/>
                                          </p:stCondLst>
                                        </p:cTn>
                                        <p:tgtEl>
                                          <p:spTgt spid="5122"/>
                                        </p:tgtEl>
                                      </p:cBhvr>
                                      <p:to x="100000" y="95000"/>
                                    </p:animScale>
                                    <p:animScale>
                                      <p:cBhvr>
                                        <p:cTn id="36" dur="166" decel="50000">
                                          <p:stCondLst>
                                            <p:cond delay="1834"/>
                                          </p:stCondLst>
                                        </p:cTn>
                                        <p:tgtEl>
                                          <p:spTgt spid="5122"/>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down)">
                                      <p:cBhvr>
                                        <p:cTn id="39" dur="580">
                                          <p:stCondLst>
                                            <p:cond delay="0"/>
                                          </p:stCondLst>
                                        </p:cTn>
                                        <p:tgtEl>
                                          <p:spTgt spid="4"/>
                                        </p:tgtEl>
                                      </p:cBhvr>
                                    </p:animEffect>
                                    <p:anim calcmode="lin" valueType="num">
                                      <p:cBhvr>
                                        <p:cTn id="40"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45" dur="26">
                                          <p:stCondLst>
                                            <p:cond delay="650"/>
                                          </p:stCondLst>
                                        </p:cTn>
                                        <p:tgtEl>
                                          <p:spTgt spid="4"/>
                                        </p:tgtEl>
                                      </p:cBhvr>
                                      <p:to x="100000" y="60000"/>
                                    </p:animScale>
                                    <p:animScale>
                                      <p:cBhvr>
                                        <p:cTn id="46" dur="166" decel="50000">
                                          <p:stCondLst>
                                            <p:cond delay="676"/>
                                          </p:stCondLst>
                                        </p:cTn>
                                        <p:tgtEl>
                                          <p:spTgt spid="4"/>
                                        </p:tgtEl>
                                      </p:cBhvr>
                                      <p:to x="100000" y="100000"/>
                                    </p:animScale>
                                    <p:animScale>
                                      <p:cBhvr>
                                        <p:cTn id="47" dur="26">
                                          <p:stCondLst>
                                            <p:cond delay="1312"/>
                                          </p:stCondLst>
                                        </p:cTn>
                                        <p:tgtEl>
                                          <p:spTgt spid="4"/>
                                        </p:tgtEl>
                                      </p:cBhvr>
                                      <p:to x="100000" y="80000"/>
                                    </p:animScale>
                                    <p:animScale>
                                      <p:cBhvr>
                                        <p:cTn id="48" dur="166" decel="50000">
                                          <p:stCondLst>
                                            <p:cond delay="1338"/>
                                          </p:stCondLst>
                                        </p:cTn>
                                        <p:tgtEl>
                                          <p:spTgt spid="4"/>
                                        </p:tgtEl>
                                      </p:cBhvr>
                                      <p:to x="100000" y="100000"/>
                                    </p:animScale>
                                    <p:animScale>
                                      <p:cBhvr>
                                        <p:cTn id="49" dur="26">
                                          <p:stCondLst>
                                            <p:cond delay="1642"/>
                                          </p:stCondLst>
                                        </p:cTn>
                                        <p:tgtEl>
                                          <p:spTgt spid="4"/>
                                        </p:tgtEl>
                                      </p:cBhvr>
                                      <p:to x="100000" y="90000"/>
                                    </p:animScale>
                                    <p:animScale>
                                      <p:cBhvr>
                                        <p:cTn id="50" dur="166" decel="50000">
                                          <p:stCondLst>
                                            <p:cond delay="1668"/>
                                          </p:stCondLst>
                                        </p:cTn>
                                        <p:tgtEl>
                                          <p:spTgt spid="4"/>
                                        </p:tgtEl>
                                      </p:cBhvr>
                                      <p:to x="100000" y="100000"/>
                                    </p:animScale>
                                    <p:animScale>
                                      <p:cBhvr>
                                        <p:cTn id="51" dur="26">
                                          <p:stCondLst>
                                            <p:cond delay="1808"/>
                                          </p:stCondLst>
                                        </p:cTn>
                                        <p:tgtEl>
                                          <p:spTgt spid="4"/>
                                        </p:tgtEl>
                                      </p:cBhvr>
                                      <p:to x="100000" y="95000"/>
                                    </p:animScale>
                                    <p:animScale>
                                      <p:cBhvr>
                                        <p:cTn id="52"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274638"/>
            <a:ext cx="6948264" cy="1143000"/>
          </a:xfrm>
          <a:solidFill>
            <a:srgbClr val="0070C0"/>
          </a:solidFill>
        </p:spPr>
        <p:txBody>
          <a:bodyPr>
            <a:normAutofit fontScale="90000"/>
          </a:bodyPr>
          <a:lstStyle/>
          <a:p>
            <a:pPr algn="l"/>
            <a:r>
              <a:rPr lang="es-CO" b="1" dirty="0" smtClean="0">
                <a:solidFill>
                  <a:schemeClr val="bg1"/>
                </a:solidFill>
              </a:rPr>
              <a:t>¿Sabe usted a que velocidad vuela un avión? </a:t>
            </a:r>
            <a:endParaRPr lang="es-CO" b="1" dirty="0">
              <a:solidFill>
                <a:schemeClr val="bg1"/>
              </a:solidFill>
            </a:endParaRPr>
          </a:p>
        </p:txBody>
      </p:sp>
      <p:sp>
        <p:nvSpPr>
          <p:cNvPr id="3" name="2 Marcador de contenido"/>
          <p:cNvSpPr>
            <a:spLocks noGrp="1"/>
          </p:cNvSpPr>
          <p:nvPr>
            <p:ph idx="1"/>
          </p:nvPr>
        </p:nvSpPr>
        <p:spPr>
          <a:xfrm>
            <a:off x="423704" y="2536304"/>
            <a:ext cx="5510213" cy="1594892"/>
          </a:xfrm>
        </p:spPr>
        <p:txBody>
          <a:bodyPr>
            <a:normAutofit/>
          </a:bodyPr>
          <a:lstStyle/>
          <a:p>
            <a:pPr marL="0" indent="0">
              <a:buNone/>
            </a:pPr>
            <a:r>
              <a:rPr lang="es-CO" dirty="0"/>
              <a:t>El avión </a:t>
            </a:r>
            <a:r>
              <a:rPr lang="es-CO" dirty="0" smtClean="0"/>
              <a:t>TU-104  220  m/seg = 800 km/h </a:t>
            </a:r>
            <a:endParaRPr lang="es-CO" dirty="0"/>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129" y="1772816"/>
            <a:ext cx="3034110"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Medio marco"/>
          <p:cNvSpPr/>
          <p:nvPr/>
        </p:nvSpPr>
        <p:spPr>
          <a:xfrm rot="10800000">
            <a:off x="0" y="5556322"/>
            <a:ext cx="8869052" cy="914401"/>
          </a:xfrm>
          <a:prstGeom prst="half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Tree>
    <p:extLst>
      <p:ext uri="{BB962C8B-B14F-4D97-AF65-F5344CB8AC3E}">
        <p14:creationId xmlns:p14="http://schemas.microsoft.com/office/powerpoint/2010/main" val="225646008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6147"/>
                                        </p:tgtEl>
                                        <p:attrNameLst>
                                          <p:attrName>style.visibility</p:attrName>
                                        </p:attrNameLst>
                                      </p:cBhvr>
                                      <p:to>
                                        <p:strVal val="visible"/>
                                      </p:to>
                                    </p:set>
                                    <p:animEffect transition="in" filter="wipe(down)">
                                      <p:cBhvr>
                                        <p:cTn id="23" dur="580">
                                          <p:stCondLst>
                                            <p:cond delay="0"/>
                                          </p:stCondLst>
                                        </p:cTn>
                                        <p:tgtEl>
                                          <p:spTgt spid="6147"/>
                                        </p:tgtEl>
                                      </p:cBhvr>
                                    </p:animEffect>
                                    <p:anim calcmode="lin" valueType="num">
                                      <p:cBhvr>
                                        <p:cTn id="24" dur="1822" tmFilter="0,0; 0.14,0.36; 0.43,0.73; 0.71,0.91; 1.0,1.0">
                                          <p:stCondLst>
                                            <p:cond delay="0"/>
                                          </p:stCondLst>
                                        </p:cTn>
                                        <p:tgtEl>
                                          <p:spTgt spid="6147"/>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6147"/>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6147"/>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6147"/>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6147"/>
                                        </p:tgtEl>
                                        <p:attrNameLst>
                                          <p:attrName>ppt_y</p:attrName>
                                        </p:attrNameLst>
                                      </p:cBhvr>
                                      <p:tavLst>
                                        <p:tav tm="0" fmla="#ppt_y-sin(pi*$)/81">
                                          <p:val>
                                            <p:fltVal val="0"/>
                                          </p:val>
                                        </p:tav>
                                        <p:tav tm="100000">
                                          <p:val>
                                            <p:fltVal val="1"/>
                                          </p:val>
                                        </p:tav>
                                      </p:tavLst>
                                    </p:anim>
                                    <p:animScale>
                                      <p:cBhvr>
                                        <p:cTn id="29" dur="26">
                                          <p:stCondLst>
                                            <p:cond delay="650"/>
                                          </p:stCondLst>
                                        </p:cTn>
                                        <p:tgtEl>
                                          <p:spTgt spid="6147"/>
                                        </p:tgtEl>
                                      </p:cBhvr>
                                      <p:to x="100000" y="60000"/>
                                    </p:animScale>
                                    <p:animScale>
                                      <p:cBhvr>
                                        <p:cTn id="30" dur="166" decel="50000">
                                          <p:stCondLst>
                                            <p:cond delay="676"/>
                                          </p:stCondLst>
                                        </p:cTn>
                                        <p:tgtEl>
                                          <p:spTgt spid="6147"/>
                                        </p:tgtEl>
                                      </p:cBhvr>
                                      <p:to x="100000" y="100000"/>
                                    </p:animScale>
                                    <p:animScale>
                                      <p:cBhvr>
                                        <p:cTn id="31" dur="26">
                                          <p:stCondLst>
                                            <p:cond delay="1312"/>
                                          </p:stCondLst>
                                        </p:cTn>
                                        <p:tgtEl>
                                          <p:spTgt spid="6147"/>
                                        </p:tgtEl>
                                      </p:cBhvr>
                                      <p:to x="100000" y="80000"/>
                                    </p:animScale>
                                    <p:animScale>
                                      <p:cBhvr>
                                        <p:cTn id="32" dur="166" decel="50000">
                                          <p:stCondLst>
                                            <p:cond delay="1338"/>
                                          </p:stCondLst>
                                        </p:cTn>
                                        <p:tgtEl>
                                          <p:spTgt spid="6147"/>
                                        </p:tgtEl>
                                      </p:cBhvr>
                                      <p:to x="100000" y="100000"/>
                                    </p:animScale>
                                    <p:animScale>
                                      <p:cBhvr>
                                        <p:cTn id="33" dur="26">
                                          <p:stCondLst>
                                            <p:cond delay="1642"/>
                                          </p:stCondLst>
                                        </p:cTn>
                                        <p:tgtEl>
                                          <p:spTgt spid="6147"/>
                                        </p:tgtEl>
                                      </p:cBhvr>
                                      <p:to x="100000" y="90000"/>
                                    </p:animScale>
                                    <p:animScale>
                                      <p:cBhvr>
                                        <p:cTn id="34" dur="166" decel="50000">
                                          <p:stCondLst>
                                            <p:cond delay="1668"/>
                                          </p:stCondLst>
                                        </p:cTn>
                                        <p:tgtEl>
                                          <p:spTgt spid="6147"/>
                                        </p:tgtEl>
                                      </p:cBhvr>
                                      <p:to x="100000" y="100000"/>
                                    </p:animScale>
                                    <p:animScale>
                                      <p:cBhvr>
                                        <p:cTn id="35" dur="26">
                                          <p:stCondLst>
                                            <p:cond delay="1808"/>
                                          </p:stCondLst>
                                        </p:cTn>
                                        <p:tgtEl>
                                          <p:spTgt spid="6147"/>
                                        </p:tgtEl>
                                      </p:cBhvr>
                                      <p:to x="100000" y="95000"/>
                                    </p:animScale>
                                    <p:animScale>
                                      <p:cBhvr>
                                        <p:cTn id="36" dur="166" decel="50000">
                                          <p:stCondLst>
                                            <p:cond delay="1834"/>
                                          </p:stCondLst>
                                        </p:cTn>
                                        <p:tgtEl>
                                          <p:spTgt spid="6147"/>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down)">
                                      <p:cBhvr>
                                        <p:cTn id="39" dur="580">
                                          <p:stCondLst>
                                            <p:cond delay="0"/>
                                          </p:stCondLst>
                                        </p:cTn>
                                        <p:tgtEl>
                                          <p:spTgt spid="4"/>
                                        </p:tgtEl>
                                      </p:cBhvr>
                                    </p:animEffect>
                                    <p:anim calcmode="lin" valueType="num">
                                      <p:cBhvr>
                                        <p:cTn id="40"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45" dur="26">
                                          <p:stCondLst>
                                            <p:cond delay="650"/>
                                          </p:stCondLst>
                                        </p:cTn>
                                        <p:tgtEl>
                                          <p:spTgt spid="4"/>
                                        </p:tgtEl>
                                      </p:cBhvr>
                                      <p:to x="100000" y="60000"/>
                                    </p:animScale>
                                    <p:animScale>
                                      <p:cBhvr>
                                        <p:cTn id="46" dur="166" decel="50000">
                                          <p:stCondLst>
                                            <p:cond delay="676"/>
                                          </p:stCondLst>
                                        </p:cTn>
                                        <p:tgtEl>
                                          <p:spTgt spid="4"/>
                                        </p:tgtEl>
                                      </p:cBhvr>
                                      <p:to x="100000" y="100000"/>
                                    </p:animScale>
                                    <p:animScale>
                                      <p:cBhvr>
                                        <p:cTn id="47" dur="26">
                                          <p:stCondLst>
                                            <p:cond delay="1312"/>
                                          </p:stCondLst>
                                        </p:cTn>
                                        <p:tgtEl>
                                          <p:spTgt spid="4"/>
                                        </p:tgtEl>
                                      </p:cBhvr>
                                      <p:to x="100000" y="80000"/>
                                    </p:animScale>
                                    <p:animScale>
                                      <p:cBhvr>
                                        <p:cTn id="48" dur="166" decel="50000">
                                          <p:stCondLst>
                                            <p:cond delay="1338"/>
                                          </p:stCondLst>
                                        </p:cTn>
                                        <p:tgtEl>
                                          <p:spTgt spid="4"/>
                                        </p:tgtEl>
                                      </p:cBhvr>
                                      <p:to x="100000" y="100000"/>
                                    </p:animScale>
                                    <p:animScale>
                                      <p:cBhvr>
                                        <p:cTn id="49" dur="26">
                                          <p:stCondLst>
                                            <p:cond delay="1642"/>
                                          </p:stCondLst>
                                        </p:cTn>
                                        <p:tgtEl>
                                          <p:spTgt spid="4"/>
                                        </p:tgtEl>
                                      </p:cBhvr>
                                      <p:to x="100000" y="90000"/>
                                    </p:animScale>
                                    <p:animScale>
                                      <p:cBhvr>
                                        <p:cTn id="50" dur="166" decel="50000">
                                          <p:stCondLst>
                                            <p:cond delay="1668"/>
                                          </p:stCondLst>
                                        </p:cTn>
                                        <p:tgtEl>
                                          <p:spTgt spid="4"/>
                                        </p:tgtEl>
                                      </p:cBhvr>
                                      <p:to x="100000" y="100000"/>
                                    </p:animScale>
                                    <p:animScale>
                                      <p:cBhvr>
                                        <p:cTn id="51" dur="26">
                                          <p:stCondLst>
                                            <p:cond delay="1808"/>
                                          </p:stCondLst>
                                        </p:cTn>
                                        <p:tgtEl>
                                          <p:spTgt spid="4"/>
                                        </p:tgtEl>
                                      </p:cBhvr>
                                      <p:to x="100000" y="95000"/>
                                    </p:animScale>
                                    <p:animScale>
                                      <p:cBhvr>
                                        <p:cTn id="52"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274638"/>
            <a:ext cx="6660232" cy="1143000"/>
          </a:xfrm>
          <a:solidFill>
            <a:schemeClr val="tx1"/>
          </a:solidFill>
        </p:spPr>
        <p:txBody>
          <a:bodyPr>
            <a:normAutofit fontScale="90000"/>
          </a:bodyPr>
          <a:lstStyle/>
          <a:p>
            <a:r>
              <a:rPr lang="es-CO" b="1" i="1" dirty="0" smtClean="0">
                <a:solidFill>
                  <a:schemeClr val="bg1"/>
                </a:solidFill>
              </a:rPr>
              <a:t>¿</a:t>
            </a:r>
            <a:r>
              <a:rPr lang="es-CO" b="1" i="1" dirty="0">
                <a:solidFill>
                  <a:schemeClr val="bg1"/>
                </a:solidFill>
              </a:rPr>
              <a:t>S</a:t>
            </a:r>
            <a:r>
              <a:rPr lang="es-CO" b="1" i="1" dirty="0" smtClean="0">
                <a:solidFill>
                  <a:schemeClr val="bg1"/>
                </a:solidFill>
              </a:rPr>
              <a:t>abe usted a que velocidad viaja el sonido en el aire?</a:t>
            </a:r>
            <a:endParaRPr lang="es-CO" b="1" i="1" dirty="0">
              <a:solidFill>
                <a:schemeClr val="bg1"/>
              </a:solidFill>
            </a:endParaRPr>
          </a:p>
        </p:txBody>
      </p:sp>
      <p:sp>
        <p:nvSpPr>
          <p:cNvPr id="3" name="2 Marcador de contenido"/>
          <p:cNvSpPr>
            <a:spLocks noGrp="1"/>
          </p:cNvSpPr>
          <p:nvPr>
            <p:ph idx="1"/>
          </p:nvPr>
        </p:nvSpPr>
        <p:spPr>
          <a:xfrm>
            <a:off x="467544" y="2204865"/>
            <a:ext cx="4680520" cy="2232248"/>
          </a:xfrm>
        </p:spPr>
        <p:txBody>
          <a:bodyPr>
            <a:normAutofit/>
          </a:bodyPr>
          <a:lstStyle/>
          <a:p>
            <a:pPr marL="0" indent="0">
              <a:buNone/>
            </a:pPr>
            <a:endParaRPr lang="es-CO" dirty="0" smtClean="0"/>
          </a:p>
          <a:p>
            <a:pPr marL="0" indent="0">
              <a:buNone/>
            </a:pPr>
            <a:r>
              <a:rPr lang="es-CO" dirty="0" smtClean="0"/>
              <a:t>El </a:t>
            </a:r>
            <a:r>
              <a:rPr lang="es-CO" dirty="0"/>
              <a:t>sonido en el </a:t>
            </a:r>
            <a:r>
              <a:rPr lang="es-CO" dirty="0" smtClean="0"/>
              <a:t>aire 330 </a:t>
            </a:r>
            <a:r>
              <a:rPr lang="es-CO" dirty="0"/>
              <a:t> </a:t>
            </a:r>
            <a:r>
              <a:rPr lang="es-CO" dirty="0" smtClean="0"/>
              <a:t>m/seg = 1,200 km/h </a:t>
            </a:r>
            <a:endParaRPr lang="es-CO"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064" y="1988840"/>
            <a:ext cx="3672408" cy="266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Medio marco"/>
          <p:cNvSpPr/>
          <p:nvPr/>
        </p:nvSpPr>
        <p:spPr>
          <a:xfrm rot="10800000">
            <a:off x="0" y="5592008"/>
            <a:ext cx="8820472" cy="914401"/>
          </a:xfrm>
          <a:prstGeom prst="halfFram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Tree>
    <p:extLst>
      <p:ext uri="{BB962C8B-B14F-4D97-AF65-F5344CB8AC3E}">
        <p14:creationId xmlns:p14="http://schemas.microsoft.com/office/powerpoint/2010/main" val="353762446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anim calcmode="lin" valueType="num">
                                      <p:cBhvr>
                                        <p:cTn id="8"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1" end="1"/>
                                            </p:txEl>
                                          </p:spTgt>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7170"/>
                                        </p:tgtEl>
                                        <p:attrNameLst>
                                          <p:attrName>style.visibility</p:attrName>
                                        </p:attrNameLst>
                                      </p:cBhvr>
                                      <p:to>
                                        <p:strVal val="visible"/>
                                      </p:to>
                                    </p:set>
                                    <p:animEffect transition="in" filter="fade">
                                      <p:cBhvr>
                                        <p:cTn id="12" dur="2000"/>
                                        <p:tgtEl>
                                          <p:spTgt spid="7170"/>
                                        </p:tgtEl>
                                      </p:cBhvr>
                                    </p:animEffect>
                                    <p:anim calcmode="lin" valueType="num">
                                      <p:cBhvr>
                                        <p:cTn id="13" dur="2000" fill="hold"/>
                                        <p:tgtEl>
                                          <p:spTgt spid="7170"/>
                                        </p:tgtEl>
                                        <p:attrNameLst>
                                          <p:attrName>ppt_w</p:attrName>
                                        </p:attrNameLst>
                                      </p:cBhvr>
                                      <p:tavLst>
                                        <p:tav tm="0" fmla="#ppt_w*sin(2.5*pi*$)">
                                          <p:val>
                                            <p:fltVal val="0"/>
                                          </p:val>
                                        </p:tav>
                                        <p:tav tm="100000">
                                          <p:val>
                                            <p:fltVal val="1"/>
                                          </p:val>
                                        </p:tav>
                                      </p:tavLst>
                                    </p:anim>
                                    <p:anim calcmode="lin" valueType="num">
                                      <p:cBhvr>
                                        <p:cTn id="14" dur="2000" fill="hold"/>
                                        <p:tgtEl>
                                          <p:spTgt spid="7170"/>
                                        </p:tgtEl>
                                        <p:attrNameLst>
                                          <p:attrName>ppt_h</p:attrName>
                                        </p:attrNameLst>
                                      </p:cBhvr>
                                      <p:tavLst>
                                        <p:tav tm="0">
                                          <p:val>
                                            <p:strVal val="#ppt_h"/>
                                          </p:val>
                                        </p:tav>
                                        <p:tav tm="100000">
                                          <p:val>
                                            <p:strVal val="#ppt_h"/>
                                          </p:val>
                                        </p:tav>
                                      </p:tavLst>
                                    </p:anim>
                                  </p:childTnLst>
                                </p:cTn>
                              </p:par>
                              <p:par>
                                <p:cTn id="15" presetID="45"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2000"/>
                                        <p:tgtEl>
                                          <p:spTgt spid="4"/>
                                        </p:tgtEl>
                                      </p:cBhvr>
                                    </p:animEffect>
                                    <p:anim calcmode="lin" valueType="num">
                                      <p:cBhvr>
                                        <p:cTn id="18" dur="2000" fill="hold"/>
                                        <p:tgtEl>
                                          <p:spTgt spid="4"/>
                                        </p:tgtEl>
                                        <p:attrNameLst>
                                          <p:attrName>ppt_w</p:attrName>
                                        </p:attrNameLst>
                                      </p:cBhvr>
                                      <p:tavLst>
                                        <p:tav tm="0" fmla="#ppt_w*sin(2.5*pi*$)">
                                          <p:val>
                                            <p:fltVal val="0"/>
                                          </p:val>
                                        </p:tav>
                                        <p:tav tm="100000">
                                          <p:val>
                                            <p:fltVal val="1"/>
                                          </p:val>
                                        </p:tav>
                                      </p:tavLst>
                                    </p:anim>
                                    <p:anim calcmode="lin" valueType="num">
                                      <p:cBhvr>
                                        <p:cTn id="19"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bg2">
              <a:lumMod val="50000"/>
            </a:schemeClr>
          </a:solidFill>
        </p:spPr>
        <p:txBody>
          <a:bodyPr>
            <a:normAutofit fontScale="90000"/>
          </a:bodyPr>
          <a:lstStyle/>
          <a:p>
            <a:r>
              <a:rPr lang="es-CO" b="1" i="1" dirty="0" smtClean="0"/>
              <a:t>¿Sabe usted a que velocidad vuela el avión a reacción?</a:t>
            </a:r>
            <a:endParaRPr lang="es-CO" b="1" i="1" dirty="0"/>
          </a:p>
        </p:txBody>
      </p:sp>
      <p:sp>
        <p:nvSpPr>
          <p:cNvPr id="3" name="2 Marcador de contenido"/>
          <p:cNvSpPr>
            <a:spLocks noGrp="1"/>
          </p:cNvSpPr>
          <p:nvPr>
            <p:ph idx="1"/>
          </p:nvPr>
        </p:nvSpPr>
        <p:spPr>
          <a:xfrm>
            <a:off x="467544" y="1962151"/>
            <a:ext cx="4762872" cy="2474962"/>
          </a:xfrm>
        </p:spPr>
        <p:txBody>
          <a:bodyPr>
            <a:normAutofit/>
          </a:bodyPr>
          <a:lstStyle/>
          <a:p>
            <a:pPr marL="0" indent="0">
              <a:buNone/>
            </a:pPr>
            <a:endParaRPr lang="es-CO" dirty="0" smtClean="0"/>
          </a:p>
          <a:p>
            <a:pPr marL="0" indent="0">
              <a:buNone/>
            </a:pPr>
            <a:r>
              <a:rPr lang="es-CO" dirty="0" smtClean="0"/>
              <a:t>Los </a:t>
            </a:r>
            <a:r>
              <a:rPr lang="es-CO" dirty="0"/>
              <a:t>aviones a reacción </a:t>
            </a:r>
            <a:r>
              <a:rPr lang="es-CO" dirty="0" smtClean="0"/>
              <a:t>ligeros 550 </a:t>
            </a:r>
            <a:r>
              <a:rPr lang="es-CO" dirty="0"/>
              <a:t> </a:t>
            </a:r>
            <a:r>
              <a:rPr lang="es-CO" dirty="0" smtClean="0"/>
              <a:t>m/seg </a:t>
            </a:r>
            <a:r>
              <a:rPr lang="es-CO" dirty="0"/>
              <a:t> </a:t>
            </a:r>
            <a:r>
              <a:rPr lang="es-CO" dirty="0" smtClean="0"/>
              <a:t>2,000 km/h </a:t>
            </a:r>
            <a:endParaRPr lang="es-CO" dirty="0"/>
          </a:p>
          <a:p>
            <a:endParaRPr lang="es-CO"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2492896"/>
            <a:ext cx="3690739" cy="23309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Menos"/>
          <p:cNvSpPr/>
          <p:nvPr/>
        </p:nvSpPr>
        <p:spPr>
          <a:xfrm>
            <a:off x="-900608" y="5877272"/>
            <a:ext cx="10657184" cy="914400"/>
          </a:xfrm>
          <a:prstGeom prst="mathMinus">
            <a:avLst>
              <a:gd name="adj1" fmla="val 33520"/>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1328819200"/>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heel(1)">
                                      <p:cBhvr>
                                        <p:cTn id="7" dur="2000"/>
                                        <p:tgtEl>
                                          <p:spTgt spid="3">
                                            <p:txEl>
                                              <p:pRg st="1" end="1"/>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8194"/>
                                        </p:tgtEl>
                                        <p:attrNameLst>
                                          <p:attrName>style.visibility</p:attrName>
                                        </p:attrNameLst>
                                      </p:cBhvr>
                                      <p:to>
                                        <p:strVal val="visible"/>
                                      </p:to>
                                    </p:set>
                                    <p:animEffect transition="in" filter="wheel(1)">
                                      <p:cBhvr>
                                        <p:cTn id="10" dur="2000"/>
                                        <p:tgtEl>
                                          <p:spTgt spid="8194"/>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heel(1)">
                                      <p:cBhvr>
                                        <p:cTn id="13"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1184" y="260648"/>
            <a:ext cx="6341016" cy="1143000"/>
          </a:xfrm>
          <a:solidFill>
            <a:srgbClr val="FF0000"/>
          </a:solidFill>
        </p:spPr>
        <p:txBody>
          <a:bodyPr>
            <a:normAutofit fontScale="90000"/>
          </a:bodyPr>
          <a:lstStyle/>
          <a:p>
            <a:pPr algn="l"/>
            <a:r>
              <a:rPr lang="es-CO" b="1" dirty="0" smtClean="0">
                <a:effectLst>
                  <a:outerShdw blurRad="38100" dist="38100" dir="2700000" algn="tl">
                    <a:srgbClr val="000000">
                      <a:alpha val="43137"/>
                    </a:srgbClr>
                  </a:outerShdw>
                </a:effectLst>
                <a:latin typeface="Agency FB" pitchFamily="34" charset="0"/>
              </a:rPr>
              <a:t>¿Sabe usted a que velocidad viaja la tierra en su orbita?</a:t>
            </a:r>
            <a:endParaRPr lang="es-CO" b="1" dirty="0">
              <a:effectLst>
                <a:outerShdw blurRad="38100" dist="38100" dir="2700000" algn="tl">
                  <a:srgbClr val="000000">
                    <a:alpha val="43137"/>
                  </a:srgbClr>
                </a:outerShdw>
              </a:effectLst>
              <a:latin typeface="Agency FB" pitchFamily="34" charset="0"/>
            </a:endParaRPr>
          </a:p>
        </p:txBody>
      </p:sp>
      <p:sp>
        <p:nvSpPr>
          <p:cNvPr id="3" name="2 Marcador de contenido"/>
          <p:cNvSpPr>
            <a:spLocks noGrp="1"/>
          </p:cNvSpPr>
          <p:nvPr>
            <p:ph idx="1"/>
          </p:nvPr>
        </p:nvSpPr>
        <p:spPr>
          <a:xfrm>
            <a:off x="467544" y="1988841"/>
            <a:ext cx="3744416" cy="2664296"/>
          </a:xfrm>
        </p:spPr>
        <p:txBody>
          <a:bodyPr>
            <a:normAutofit/>
          </a:bodyPr>
          <a:lstStyle/>
          <a:p>
            <a:pPr marL="0" indent="0">
              <a:buNone/>
            </a:pPr>
            <a:endParaRPr lang="es-CO" dirty="0" smtClean="0"/>
          </a:p>
          <a:p>
            <a:pPr marL="0" indent="0">
              <a:buNone/>
            </a:pPr>
            <a:r>
              <a:rPr lang="es-CO" b="1" dirty="0" smtClean="0"/>
              <a:t>La Tierra </a:t>
            </a:r>
            <a:r>
              <a:rPr lang="es-CO" b="1" dirty="0"/>
              <a:t>por su </a:t>
            </a:r>
            <a:r>
              <a:rPr lang="es-CO" b="1" dirty="0" smtClean="0"/>
              <a:t>órbita 30.000  m/seg = 108,000 km/h </a:t>
            </a:r>
            <a:endParaRPr lang="es-CO" b="1"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35760" y="1772816"/>
            <a:ext cx="4572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Medio marco"/>
          <p:cNvSpPr/>
          <p:nvPr/>
        </p:nvSpPr>
        <p:spPr>
          <a:xfrm rot="10800000">
            <a:off x="0" y="5661247"/>
            <a:ext cx="8907760" cy="914401"/>
          </a:xfrm>
          <a:prstGeom prst="halfFram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Tree>
    <p:extLst>
      <p:ext uri="{BB962C8B-B14F-4D97-AF65-F5344CB8AC3E}">
        <p14:creationId xmlns:p14="http://schemas.microsoft.com/office/powerpoint/2010/main" val="359586622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heel(1)">
                                      <p:cBhvr>
                                        <p:cTn id="7" dur="2000"/>
                                        <p:tgtEl>
                                          <p:spTgt spid="3">
                                            <p:txEl>
                                              <p:pRg st="1" end="1"/>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9218"/>
                                        </p:tgtEl>
                                        <p:attrNameLst>
                                          <p:attrName>style.visibility</p:attrName>
                                        </p:attrNameLst>
                                      </p:cBhvr>
                                      <p:to>
                                        <p:strVal val="visible"/>
                                      </p:to>
                                    </p:set>
                                    <p:animEffect transition="in" filter="wheel(1)">
                                      <p:cBhvr>
                                        <p:cTn id="10" dur="2000"/>
                                        <p:tgtEl>
                                          <p:spTgt spid="9218"/>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heel(1)">
                                      <p:cBhvr>
                                        <p:cTn id="13"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274638"/>
            <a:ext cx="6876256" cy="1143000"/>
          </a:xfrm>
          <a:solidFill>
            <a:srgbClr val="002060"/>
          </a:solidFill>
        </p:spPr>
        <p:txBody>
          <a:bodyPr>
            <a:normAutofit fontScale="90000"/>
          </a:bodyPr>
          <a:lstStyle/>
          <a:p>
            <a:pPr algn="l"/>
            <a:r>
              <a:rPr lang="es-CO" b="1" dirty="0" smtClean="0">
                <a:solidFill>
                  <a:schemeClr val="bg1"/>
                </a:solidFill>
              </a:rPr>
              <a:t>¿Sabe usted a que velocidad viaja la luz?</a:t>
            </a:r>
            <a:endParaRPr lang="es-CO" b="1" dirty="0">
              <a:solidFill>
                <a:schemeClr val="bg1"/>
              </a:solidFill>
            </a:endParaRPr>
          </a:p>
        </p:txBody>
      </p:sp>
      <p:sp>
        <p:nvSpPr>
          <p:cNvPr id="3" name="2 Marcador de contenido"/>
          <p:cNvSpPr>
            <a:spLocks noGrp="1"/>
          </p:cNvSpPr>
          <p:nvPr>
            <p:ph idx="1"/>
          </p:nvPr>
        </p:nvSpPr>
        <p:spPr>
          <a:xfrm>
            <a:off x="457200" y="1600201"/>
            <a:ext cx="4906888" cy="3434358"/>
          </a:xfrm>
        </p:spPr>
        <p:txBody>
          <a:bodyPr/>
          <a:lstStyle/>
          <a:p>
            <a:pPr marL="0" indent="0">
              <a:buNone/>
            </a:pPr>
            <a:r>
              <a:rPr lang="es-CO" dirty="0"/>
              <a:t>La velocidad de la luz en el "vacío" es por definición una constante universal de valor 299.792.458 m/s (aproximadamente 300.000 km/s,</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088" y="1700808"/>
            <a:ext cx="3333750" cy="3333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467544" y="5209658"/>
            <a:ext cx="8064896" cy="1200329"/>
          </a:xfrm>
          <a:prstGeom prst="rect">
            <a:avLst/>
          </a:prstGeom>
        </p:spPr>
        <p:txBody>
          <a:bodyPr wrap="square">
            <a:spAutoFit/>
          </a:bodyPr>
          <a:lstStyle/>
          <a:p>
            <a:pPr algn="r"/>
            <a:r>
              <a:rPr lang="es-CO" sz="2400" b="1" dirty="0" smtClean="0">
                <a:solidFill>
                  <a:srgbClr val="FF0000"/>
                </a:solidFill>
              </a:rPr>
              <a:t>Todo </a:t>
            </a:r>
            <a:r>
              <a:rPr lang="es-CO" sz="2400" b="1" dirty="0">
                <a:solidFill>
                  <a:srgbClr val="FF0000"/>
                </a:solidFill>
              </a:rPr>
              <a:t>esto nos habla del gran poder de Dios, y de la incipiente sabiduría del hombre para desarrollar </a:t>
            </a:r>
            <a:r>
              <a:rPr lang="es-CO" sz="2400" b="1" dirty="0" smtClean="0">
                <a:solidFill>
                  <a:srgbClr val="FF0000"/>
                </a:solidFill>
              </a:rPr>
              <a:t>cosas, por lo cual decimos:  «Alabado sea el Nombre de Dios. Amen.</a:t>
            </a:r>
            <a:endParaRPr lang="es-CO" sz="2400" b="1" dirty="0">
              <a:solidFill>
                <a:srgbClr val="FF0000"/>
              </a:solidFill>
            </a:endParaRPr>
          </a:p>
        </p:txBody>
      </p:sp>
      <p:sp>
        <p:nvSpPr>
          <p:cNvPr id="5" name="4 Medio marco"/>
          <p:cNvSpPr/>
          <p:nvPr/>
        </p:nvSpPr>
        <p:spPr>
          <a:xfrm rot="10800000">
            <a:off x="0" y="5952786"/>
            <a:ext cx="9155038" cy="914401"/>
          </a:xfrm>
          <a:prstGeom prst="halfFrame">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Tree>
    <p:extLst>
      <p:ext uri="{BB962C8B-B14F-4D97-AF65-F5344CB8AC3E}">
        <p14:creationId xmlns:p14="http://schemas.microsoft.com/office/powerpoint/2010/main" val="35655136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10242"/>
                                        </p:tgtEl>
                                        <p:attrNameLst>
                                          <p:attrName>style.visibility</p:attrName>
                                        </p:attrNameLst>
                                      </p:cBhvr>
                                      <p:to>
                                        <p:strVal val="visible"/>
                                      </p:to>
                                    </p:set>
                                    <p:animEffect transition="in" filter="wipe(down)">
                                      <p:cBhvr>
                                        <p:cTn id="23" dur="580">
                                          <p:stCondLst>
                                            <p:cond delay="0"/>
                                          </p:stCondLst>
                                        </p:cTn>
                                        <p:tgtEl>
                                          <p:spTgt spid="10242"/>
                                        </p:tgtEl>
                                      </p:cBhvr>
                                    </p:animEffect>
                                    <p:anim calcmode="lin" valueType="num">
                                      <p:cBhvr>
                                        <p:cTn id="24" dur="1822" tmFilter="0,0; 0.14,0.36; 0.43,0.73; 0.71,0.91; 1.0,1.0">
                                          <p:stCondLst>
                                            <p:cond delay="0"/>
                                          </p:stCondLst>
                                        </p:cTn>
                                        <p:tgtEl>
                                          <p:spTgt spid="10242"/>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0242"/>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0242"/>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0242"/>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0242"/>
                                        </p:tgtEl>
                                        <p:attrNameLst>
                                          <p:attrName>ppt_y</p:attrName>
                                        </p:attrNameLst>
                                      </p:cBhvr>
                                      <p:tavLst>
                                        <p:tav tm="0" fmla="#ppt_y-sin(pi*$)/81">
                                          <p:val>
                                            <p:fltVal val="0"/>
                                          </p:val>
                                        </p:tav>
                                        <p:tav tm="100000">
                                          <p:val>
                                            <p:fltVal val="1"/>
                                          </p:val>
                                        </p:tav>
                                      </p:tavLst>
                                    </p:anim>
                                    <p:animScale>
                                      <p:cBhvr>
                                        <p:cTn id="29" dur="26">
                                          <p:stCondLst>
                                            <p:cond delay="650"/>
                                          </p:stCondLst>
                                        </p:cTn>
                                        <p:tgtEl>
                                          <p:spTgt spid="10242"/>
                                        </p:tgtEl>
                                      </p:cBhvr>
                                      <p:to x="100000" y="60000"/>
                                    </p:animScale>
                                    <p:animScale>
                                      <p:cBhvr>
                                        <p:cTn id="30" dur="166" decel="50000">
                                          <p:stCondLst>
                                            <p:cond delay="676"/>
                                          </p:stCondLst>
                                        </p:cTn>
                                        <p:tgtEl>
                                          <p:spTgt spid="10242"/>
                                        </p:tgtEl>
                                      </p:cBhvr>
                                      <p:to x="100000" y="100000"/>
                                    </p:animScale>
                                    <p:animScale>
                                      <p:cBhvr>
                                        <p:cTn id="31" dur="26">
                                          <p:stCondLst>
                                            <p:cond delay="1312"/>
                                          </p:stCondLst>
                                        </p:cTn>
                                        <p:tgtEl>
                                          <p:spTgt spid="10242"/>
                                        </p:tgtEl>
                                      </p:cBhvr>
                                      <p:to x="100000" y="80000"/>
                                    </p:animScale>
                                    <p:animScale>
                                      <p:cBhvr>
                                        <p:cTn id="32" dur="166" decel="50000">
                                          <p:stCondLst>
                                            <p:cond delay="1338"/>
                                          </p:stCondLst>
                                        </p:cTn>
                                        <p:tgtEl>
                                          <p:spTgt spid="10242"/>
                                        </p:tgtEl>
                                      </p:cBhvr>
                                      <p:to x="100000" y="100000"/>
                                    </p:animScale>
                                    <p:animScale>
                                      <p:cBhvr>
                                        <p:cTn id="33" dur="26">
                                          <p:stCondLst>
                                            <p:cond delay="1642"/>
                                          </p:stCondLst>
                                        </p:cTn>
                                        <p:tgtEl>
                                          <p:spTgt spid="10242"/>
                                        </p:tgtEl>
                                      </p:cBhvr>
                                      <p:to x="100000" y="90000"/>
                                    </p:animScale>
                                    <p:animScale>
                                      <p:cBhvr>
                                        <p:cTn id="34" dur="166" decel="50000">
                                          <p:stCondLst>
                                            <p:cond delay="1668"/>
                                          </p:stCondLst>
                                        </p:cTn>
                                        <p:tgtEl>
                                          <p:spTgt spid="10242"/>
                                        </p:tgtEl>
                                      </p:cBhvr>
                                      <p:to x="100000" y="100000"/>
                                    </p:animScale>
                                    <p:animScale>
                                      <p:cBhvr>
                                        <p:cTn id="35" dur="26">
                                          <p:stCondLst>
                                            <p:cond delay="1808"/>
                                          </p:stCondLst>
                                        </p:cTn>
                                        <p:tgtEl>
                                          <p:spTgt spid="10242"/>
                                        </p:tgtEl>
                                      </p:cBhvr>
                                      <p:to x="100000" y="95000"/>
                                    </p:animScale>
                                    <p:animScale>
                                      <p:cBhvr>
                                        <p:cTn id="36" dur="166" decel="50000">
                                          <p:stCondLst>
                                            <p:cond delay="1834"/>
                                          </p:stCondLst>
                                        </p:cTn>
                                        <p:tgtEl>
                                          <p:spTgt spid="10242"/>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down)">
                                      <p:cBhvr>
                                        <p:cTn id="39" dur="580">
                                          <p:stCondLst>
                                            <p:cond delay="0"/>
                                          </p:stCondLst>
                                        </p:cTn>
                                        <p:tgtEl>
                                          <p:spTgt spid="4"/>
                                        </p:tgtEl>
                                      </p:cBhvr>
                                    </p:animEffect>
                                    <p:anim calcmode="lin" valueType="num">
                                      <p:cBhvr>
                                        <p:cTn id="40"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45" dur="26">
                                          <p:stCondLst>
                                            <p:cond delay="650"/>
                                          </p:stCondLst>
                                        </p:cTn>
                                        <p:tgtEl>
                                          <p:spTgt spid="4"/>
                                        </p:tgtEl>
                                      </p:cBhvr>
                                      <p:to x="100000" y="60000"/>
                                    </p:animScale>
                                    <p:animScale>
                                      <p:cBhvr>
                                        <p:cTn id="46" dur="166" decel="50000">
                                          <p:stCondLst>
                                            <p:cond delay="676"/>
                                          </p:stCondLst>
                                        </p:cTn>
                                        <p:tgtEl>
                                          <p:spTgt spid="4"/>
                                        </p:tgtEl>
                                      </p:cBhvr>
                                      <p:to x="100000" y="100000"/>
                                    </p:animScale>
                                    <p:animScale>
                                      <p:cBhvr>
                                        <p:cTn id="47" dur="26">
                                          <p:stCondLst>
                                            <p:cond delay="1312"/>
                                          </p:stCondLst>
                                        </p:cTn>
                                        <p:tgtEl>
                                          <p:spTgt spid="4"/>
                                        </p:tgtEl>
                                      </p:cBhvr>
                                      <p:to x="100000" y="80000"/>
                                    </p:animScale>
                                    <p:animScale>
                                      <p:cBhvr>
                                        <p:cTn id="48" dur="166" decel="50000">
                                          <p:stCondLst>
                                            <p:cond delay="1338"/>
                                          </p:stCondLst>
                                        </p:cTn>
                                        <p:tgtEl>
                                          <p:spTgt spid="4"/>
                                        </p:tgtEl>
                                      </p:cBhvr>
                                      <p:to x="100000" y="100000"/>
                                    </p:animScale>
                                    <p:animScale>
                                      <p:cBhvr>
                                        <p:cTn id="49" dur="26">
                                          <p:stCondLst>
                                            <p:cond delay="1642"/>
                                          </p:stCondLst>
                                        </p:cTn>
                                        <p:tgtEl>
                                          <p:spTgt spid="4"/>
                                        </p:tgtEl>
                                      </p:cBhvr>
                                      <p:to x="100000" y="90000"/>
                                    </p:animScale>
                                    <p:animScale>
                                      <p:cBhvr>
                                        <p:cTn id="50" dur="166" decel="50000">
                                          <p:stCondLst>
                                            <p:cond delay="1668"/>
                                          </p:stCondLst>
                                        </p:cTn>
                                        <p:tgtEl>
                                          <p:spTgt spid="4"/>
                                        </p:tgtEl>
                                      </p:cBhvr>
                                      <p:to x="100000" y="100000"/>
                                    </p:animScale>
                                    <p:animScale>
                                      <p:cBhvr>
                                        <p:cTn id="51" dur="26">
                                          <p:stCondLst>
                                            <p:cond delay="1808"/>
                                          </p:stCondLst>
                                        </p:cTn>
                                        <p:tgtEl>
                                          <p:spTgt spid="4"/>
                                        </p:tgtEl>
                                      </p:cBhvr>
                                      <p:to x="100000" y="95000"/>
                                    </p:animScale>
                                    <p:animScale>
                                      <p:cBhvr>
                                        <p:cTn id="52" dur="166" decel="50000">
                                          <p:stCondLst>
                                            <p:cond delay="1834"/>
                                          </p:stCondLst>
                                        </p:cTn>
                                        <p:tgtEl>
                                          <p:spTgt spid="4"/>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wipe(down)">
                                      <p:cBhvr>
                                        <p:cTn id="55" dur="580">
                                          <p:stCondLst>
                                            <p:cond delay="0"/>
                                          </p:stCondLst>
                                        </p:cTn>
                                        <p:tgtEl>
                                          <p:spTgt spid="5"/>
                                        </p:tgtEl>
                                      </p:cBhvr>
                                    </p:animEffect>
                                    <p:anim calcmode="lin" valueType="num">
                                      <p:cBhvr>
                                        <p:cTn id="5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61" dur="26">
                                          <p:stCondLst>
                                            <p:cond delay="650"/>
                                          </p:stCondLst>
                                        </p:cTn>
                                        <p:tgtEl>
                                          <p:spTgt spid="5"/>
                                        </p:tgtEl>
                                      </p:cBhvr>
                                      <p:to x="100000" y="60000"/>
                                    </p:animScale>
                                    <p:animScale>
                                      <p:cBhvr>
                                        <p:cTn id="62" dur="166" decel="50000">
                                          <p:stCondLst>
                                            <p:cond delay="676"/>
                                          </p:stCondLst>
                                        </p:cTn>
                                        <p:tgtEl>
                                          <p:spTgt spid="5"/>
                                        </p:tgtEl>
                                      </p:cBhvr>
                                      <p:to x="100000" y="100000"/>
                                    </p:animScale>
                                    <p:animScale>
                                      <p:cBhvr>
                                        <p:cTn id="63" dur="26">
                                          <p:stCondLst>
                                            <p:cond delay="1312"/>
                                          </p:stCondLst>
                                        </p:cTn>
                                        <p:tgtEl>
                                          <p:spTgt spid="5"/>
                                        </p:tgtEl>
                                      </p:cBhvr>
                                      <p:to x="100000" y="80000"/>
                                    </p:animScale>
                                    <p:animScale>
                                      <p:cBhvr>
                                        <p:cTn id="64" dur="166" decel="50000">
                                          <p:stCondLst>
                                            <p:cond delay="1338"/>
                                          </p:stCondLst>
                                        </p:cTn>
                                        <p:tgtEl>
                                          <p:spTgt spid="5"/>
                                        </p:tgtEl>
                                      </p:cBhvr>
                                      <p:to x="100000" y="100000"/>
                                    </p:animScale>
                                    <p:animScale>
                                      <p:cBhvr>
                                        <p:cTn id="65" dur="26">
                                          <p:stCondLst>
                                            <p:cond delay="1642"/>
                                          </p:stCondLst>
                                        </p:cTn>
                                        <p:tgtEl>
                                          <p:spTgt spid="5"/>
                                        </p:tgtEl>
                                      </p:cBhvr>
                                      <p:to x="100000" y="90000"/>
                                    </p:animScale>
                                    <p:animScale>
                                      <p:cBhvr>
                                        <p:cTn id="66" dur="166" decel="50000">
                                          <p:stCondLst>
                                            <p:cond delay="1668"/>
                                          </p:stCondLst>
                                        </p:cTn>
                                        <p:tgtEl>
                                          <p:spTgt spid="5"/>
                                        </p:tgtEl>
                                      </p:cBhvr>
                                      <p:to x="100000" y="100000"/>
                                    </p:animScale>
                                    <p:animScale>
                                      <p:cBhvr>
                                        <p:cTn id="67" dur="26">
                                          <p:stCondLst>
                                            <p:cond delay="1808"/>
                                          </p:stCondLst>
                                        </p:cTn>
                                        <p:tgtEl>
                                          <p:spTgt spid="5"/>
                                        </p:tgtEl>
                                      </p:cBhvr>
                                      <p:to x="100000" y="95000"/>
                                    </p:animScale>
                                    <p:animScale>
                                      <p:cBhvr>
                                        <p:cTn id="68"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267744" y="274638"/>
            <a:ext cx="6876256" cy="1143000"/>
          </a:xfrm>
          <a:solidFill>
            <a:srgbClr val="C00000"/>
          </a:solidFill>
        </p:spPr>
        <p:txBody>
          <a:bodyPr>
            <a:normAutofit fontScale="90000"/>
          </a:bodyPr>
          <a:lstStyle/>
          <a:p>
            <a:pPr algn="r"/>
            <a:r>
              <a:rPr lang="es-CO" b="1" dirty="0" smtClean="0">
                <a:solidFill>
                  <a:srgbClr val="FFFF00"/>
                </a:solidFill>
              </a:rPr>
              <a:t>¿Sabe usted cuantos insectos hay por cada persona?</a:t>
            </a:r>
            <a:endParaRPr lang="es-CO" b="1" dirty="0">
              <a:solidFill>
                <a:srgbClr val="FFFF00"/>
              </a:solidFill>
            </a:endParaRPr>
          </a:p>
        </p:txBody>
      </p:sp>
      <p:sp>
        <p:nvSpPr>
          <p:cNvPr id="3" name="2 Marcador de contenido"/>
          <p:cNvSpPr>
            <a:spLocks noGrp="1"/>
          </p:cNvSpPr>
          <p:nvPr>
            <p:ph idx="1"/>
          </p:nvPr>
        </p:nvSpPr>
        <p:spPr>
          <a:xfrm>
            <a:off x="457200" y="1916832"/>
            <a:ext cx="3034680" cy="4209331"/>
          </a:xfrm>
        </p:spPr>
        <p:txBody>
          <a:bodyPr>
            <a:normAutofit fontScale="92500" lnSpcReduction="20000"/>
          </a:bodyPr>
          <a:lstStyle/>
          <a:p>
            <a:pPr marL="0" indent="0" algn="ctr">
              <a:buNone/>
            </a:pPr>
            <a:endParaRPr lang="es-CO" dirty="0" smtClean="0"/>
          </a:p>
          <a:p>
            <a:pPr marL="0" indent="0" algn="ctr">
              <a:buNone/>
            </a:pPr>
            <a:r>
              <a:rPr lang="es-CO" dirty="0" smtClean="0"/>
              <a:t>Por cada persona que habita la tierra </a:t>
            </a:r>
            <a:r>
              <a:rPr lang="es-CO" dirty="0"/>
              <a:t>h</a:t>
            </a:r>
            <a:r>
              <a:rPr lang="es-CO" dirty="0" smtClean="0"/>
              <a:t>ay </a:t>
            </a:r>
            <a:r>
              <a:rPr lang="es-CO" dirty="0"/>
              <a:t>un millón de </a:t>
            </a:r>
            <a:r>
              <a:rPr lang="es-CO" dirty="0" smtClean="0"/>
              <a:t>insectos. Imagínate, los seres humanos heramos 7000. millones al 30 de Oct.2011.</a:t>
            </a:r>
            <a:endParaRPr lang="es-CO"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79912" y="2132856"/>
            <a:ext cx="2466975"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53471" y="2185335"/>
            <a:ext cx="2505075" cy="181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9992" y="4293096"/>
            <a:ext cx="3406016" cy="1944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Medio marco"/>
          <p:cNvSpPr/>
          <p:nvPr/>
        </p:nvSpPr>
        <p:spPr>
          <a:xfrm rot="16200000">
            <a:off x="4126534" y="1819661"/>
            <a:ext cx="914400" cy="9120532"/>
          </a:xfrm>
          <a:prstGeom prst="halfFram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Tree>
    <p:extLst>
      <p:ext uri="{BB962C8B-B14F-4D97-AF65-F5344CB8AC3E}">
        <p14:creationId xmlns:p14="http://schemas.microsoft.com/office/powerpoint/2010/main" val="342031083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80">
                                          <p:stCondLst>
                                            <p:cond delay="0"/>
                                          </p:stCondLst>
                                        </p:cTn>
                                        <p:tgtEl>
                                          <p:spTgt spid="3">
                                            <p:txEl>
                                              <p:pRg st="1" end="1"/>
                                            </p:txEl>
                                          </p:spTgt>
                                        </p:tgtEl>
                                      </p:cBhvr>
                                    </p:animEffect>
                                    <p:anim calcmode="lin" valueType="num">
                                      <p:cBhvr>
                                        <p:cTn id="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1" end="1"/>
                                            </p:txEl>
                                          </p:spTgt>
                                        </p:tgtEl>
                                      </p:cBhvr>
                                      <p:to x="100000" y="60000"/>
                                    </p:animScale>
                                    <p:animScale>
                                      <p:cBhvr>
                                        <p:cTn id="14" dur="166" decel="50000">
                                          <p:stCondLst>
                                            <p:cond delay="676"/>
                                          </p:stCondLst>
                                        </p:cTn>
                                        <p:tgtEl>
                                          <p:spTgt spid="3">
                                            <p:txEl>
                                              <p:pRg st="1" end="1"/>
                                            </p:txEl>
                                          </p:spTgt>
                                        </p:tgtEl>
                                      </p:cBhvr>
                                      <p:to x="100000" y="100000"/>
                                    </p:animScale>
                                    <p:animScale>
                                      <p:cBhvr>
                                        <p:cTn id="15" dur="26">
                                          <p:stCondLst>
                                            <p:cond delay="1312"/>
                                          </p:stCondLst>
                                        </p:cTn>
                                        <p:tgtEl>
                                          <p:spTgt spid="3">
                                            <p:txEl>
                                              <p:pRg st="1" end="1"/>
                                            </p:txEl>
                                          </p:spTgt>
                                        </p:tgtEl>
                                      </p:cBhvr>
                                      <p:to x="100000" y="80000"/>
                                    </p:animScale>
                                    <p:animScale>
                                      <p:cBhvr>
                                        <p:cTn id="16" dur="166" decel="50000">
                                          <p:stCondLst>
                                            <p:cond delay="1338"/>
                                          </p:stCondLst>
                                        </p:cTn>
                                        <p:tgtEl>
                                          <p:spTgt spid="3">
                                            <p:txEl>
                                              <p:pRg st="1" end="1"/>
                                            </p:txEl>
                                          </p:spTgt>
                                        </p:tgtEl>
                                      </p:cBhvr>
                                      <p:to x="100000" y="100000"/>
                                    </p:animScale>
                                    <p:animScale>
                                      <p:cBhvr>
                                        <p:cTn id="17" dur="26">
                                          <p:stCondLst>
                                            <p:cond delay="1642"/>
                                          </p:stCondLst>
                                        </p:cTn>
                                        <p:tgtEl>
                                          <p:spTgt spid="3">
                                            <p:txEl>
                                              <p:pRg st="1" end="1"/>
                                            </p:txEl>
                                          </p:spTgt>
                                        </p:tgtEl>
                                      </p:cBhvr>
                                      <p:to x="100000" y="90000"/>
                                    </p:animScale>
                                    <p:animScale>
                                      <p:cBhvr>
                                        <p:cTn id="18" dur="166" decel="50000">
                                          <p:stCondLst>
                                            <p:cond delay="1668"/>
                                          </p:stCondLst>
                                        </p:cTn>
                                        <p:tgtEl>
                                          <p:spTgt spid="3">
                                            <p:txEl>
                                              <p:pRg st="1" end="1"/>
                                            </p:txEl>
                                          </p:spTgt>
                                        </p:tgtEl>
                                      </p:cBhvr>
                                      <p:to x="100000" y="100000"/>
                                    </p:animScale>
                                    <p:animScale>
                                      <p:cBhvr>
                                        <p:cTn id="19" dur="26">
                                          <p:stCondLst>
                                            <p:cond delay="1808"/>
                                          </p:stCondLst>
                                        </p:cTn>
                                        <p:tgtEl>
                                          <p:spTgt spid="3">
                                            <p:txEl>
                                              <p:pRg st="1" end="1"/>
                                            </p:txEl>
                                          </p:spTgt>
                                        </p:tgtEl>
                                      </p:cBhvr>
                                      <p:to x="100000" y="95000"/>
                                    </p:animScale>
                                    <p:animScale>
                                      <p:cBhvr>
                                        <p:cTn id="20" dur="166" decel="50000">
                                          <p:stCondLst>
                                            <p:cond delay="1834"/>
                                          </p:stCondLst>
                                        </p:cTn>
                                        <p:tgtEl>
                                          <p:spTgt spid="3">
                                            <p:txEl>
                                              <p:pRg st="1" end="1"/>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1026"/>
                                        </p:tgtEl>
                                        <p:attrNameLst>
                                          <p:attrName>style.visibility</p:attrName>
                                        </p:attrNameLst>
                                      </p:cBhvr>
                                      <p:to>
                                        <p:strVal val="visible"/>
                                      </p:to>
                                    </p:set>
                                    <p:animEffect transition="in" filter="wipe(down)">
                                      <p:cBhvr>
                                        <p:cTn id="23" dur="580">
                                          <p:stCondLst>
                                            <p:cond delay="0"/>
                                          </p:stCondLst>
                                        </p:cTn>
                                        <p:tgtEl>
                                          <p:spTgt spid="1026"/>
                                        </p:tgtEl>
                                      </p:cBhvr>
                                    </p:animEffect>
                                    <p:anim calcmode="lin" valueType="num">
                                      <p:cBhvr>
                                        <p:cTn id="24"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29" dur="26">
                                          <p:stCondLst>
                                            <p:cond delay="650"/>
                                          </p:stCondLst>
                                        </p:cTn>
                                        <p:tgtEl>
                                          <p:spTgt spid="1026"/>
                                        </p:tgtEl>
                                      </p:cBhvr>
                                      <p:to x="100000" y="60000"/>
                                    </p:animScale>
                                    <p:animScale>
                                      <p:cBhvr>
                                        <p:cTn id="30" dur="166" decel="50000">
                                          <p:stCondLst>
                                            <p:cond delay="676"/>
                                          </p:stCondLst>
                                        </p:cTn>
                                        <p:tgtEl>
                                          <p:spTgt spid="1026"/>
                                        </p:tgtEl>
                                      </p:cBhvr>
                                      <p:to x="100000" y="100000"/>
                                    </p:animScale>
                                    <p:animScale>
                                      <p:cBhvr>
                                        <p:cTn id="31" dur="26">
                                          <p:stCondLst>
                                            <p:cond delay="1312"/>
                                          </p:stCondLst>
                                        </p:cTn>
                                        <p:tgtEl>
                                          <p:spTgt spid="1026"/>
                                        </p:tgtEl>
                                      </p:cBhvr>
                                      <p:to x="100000" y="80000"/>
                                    </p:animScale>
                                    <p:animScale>
                                      <p:cBhvr>
                                        <p:cTn id="32" dur="166" decel="50000">
                                          <p:stCondLst>
                                            <p:cond delay="1338"/>
                                          </p:stCondLst>
                                        </p:cTn>
                                        <p:tgtEl>
                                          <p:spTgt spid="1026"/>
                                        </p:tgtEl>
                                      </p:cBhvr>
                                      <p:to x="100000" y="100000"/>
                                    </p:animScale>
                                    <p:animScale>
                                      <p:cBhvr>
                                        <p:cTn id="33" dur="26">
                                          <p:stCondLst>
                                            <p:cond delay="1642"/>
                                          </p:stCondLst>
                                        </p:cTn>
                                        <p:tgtEl>
                                          <p:spTgt spid="1026"/>
                                        </p:tgtEl>
                                      </p:cBhvr>
                                      <p:to x="100000" y="90000"/>
                                    </p:animScale>
                                    <p:animScale>
                                      <p:cBhvr>
                                        <p:cTn id="34" dur="166" decel="50000">
                                          <p:stCondLst>
                                            <p:cond delay="1668"/>
                                          </p:stCondLst>
                                        </p:cTn>
                                        <p:tgtEl>
                                          <p:spTgt spid="1026"/>
                                        </p:tgtEl>
                                      </p:cBhvr>
                                      <p:to x="100000" y="100000"/>
                                    </p:animScale>
                                    <p:animScale>
                                      <p:cBhvr>
                                        <p:cTn id="35" dur="26">
                                          <p:stCondLst>
                                            <p:cond delay="1808"/>
                                          </p:stCondLst>
                                        </p:cTn>
                                        <p:tgtEl>
                                          <p:spTgt spid="1026"/>
                                        </p:tgtEl>
                                      </p:cBhvr>
                                      <p:to x="100000" y="95000"/>
                                    </p:animScale>
                                    <p:animScale>
                                      <p:cBhvr>
                                        <p:cTn id="36" dur="166" decel="50000">
                                          <p:stCondLst>
                                            <p:cond delay="1834"/>
                                          </p:stCondLst>
                                        </p:cTn>
                                        <p:tgtEl>
                                          <p:spTgt spid="1026"/>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1027"/>
                                        </p:tgtEl>
                                        <p:attrNameLst>
                                          <p:attrName>style.visibility</p:attrName>
                                        </p:attrNameLst>
                                      </p:cBhvr>
                                      <p:to>
                                        <p:strVal val="visible"/>
                                      </p:to>
                                    </p:set>
                                    <p:animEffect transition="in" filter="wipe(down)">
                                      <p:cBhvr>
                                        <p:cTn id="39" dur="580">
                                          <p:stCondLst>
                                            <p:cond delay="0"/>
                                          </p:stCondLst>
                                        </p:cTn>
                                        <p:tgtEl>
                                          <p:spTgt spid="1027"/>
                                        </p:tgtEl>
                                      </p:cBhvr>
                                    </p:animEffect>
                                    <p:anim calcmode="lin" valueType="num">
                                      <p:cBhvr>
                                        <p:cTn id="40" dur="1822" tmFilter="0,0; 0.14,0.36; 0.43,0.73; 0.71,0.91; 1.0,1.0">
                                          <p:stCondLst>
                                            <p:cond delay="0"/>
                                          </p:stCondLst>
                                        </p:cTn>
                                        <p:tgtEl>
                                          <p:spTgt spid="1027"/>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1027"/>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1027"/>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1027"/>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1027"/>
                                        </p:tgtEl>
                                        <p:attrNameLst>
                                          <p:attrName>ppt_y</p:attrName>
                                        </p:attrNameLst>
                                      </p:cBhvr>
                                      <p:tavLst>
                                        <p:tav tm="0" fmla="#ppt_y-sin(pi*$)/81">
                                          <p:val>
                                            <p:fltVal val="0"/>
                                          </p:val>
                                        </p:tav>
                                        <p:tav tm="100000">
                                          <p:val>
                                            <p:fltVal val="1"/>
                                          </p:val>
                                        </p:tav>
                                      </p:tavLst>
                                    </p:anim>
                                    <p:animScale>
                                      <p:cBhvr>
                                        <p:cTn id="45" dur="26">
                                          <p:stCondLst>
                                            <p:cond delay="650"/>
                                          </p:stCondLst>
                                        </p:cTn>
                                        <p:tgtEl>
                                          <p:spTgt spid="1027"/>
                                        </p:tgtEl>
                                      </p:cBhvr>
                                      <p:to x="100000" y="60000"/>
                                    </p:animScale>
                                    <p:animScale>
                                      <p:cBhvr>
                                        <p:cTn id="46" dur="166" decel="50000">
                                          <p:stCondLst>
                                            <p:cond delay="676"/>
                                          </p:stCondLst>
                                        </p:cTn>
                                        <p:tgtEl>
                                          <p:spTgt spid="1027"/>
                                        </p:tgtEl>
                                      </p:cBhvr>
                                      <p:to x="100000" y="100000"/>
                                    </p:animScale>
                                    <p:animScale>
                                      <p:cBhvr>
                                        <p:cTn id="47" dur="26">
                                          <p:stCondLst>
                                            <p:cond delay="1312"/>
                                          </p:stCondLst>
                                        </p:cTn>
                                        <p:tgtEl>
                                          <p:spTgt spid="1027"/>
                                        </p:tgtEl>
                                      </p:cBhvr>
                                      <p:to x="100000" y="80000"/>
                                    </p:animScale>
                                    <p:animScale>
                                      <p:cBhvr>
                                        <p:cTn id="48" dur="166" decel="50000">
                                          <p:stCondLst>
                                            <p:cond delay="1338"/>
                                          </p:stCondLst>
                                        </p:cTn>
                                        <p:tgtEl>
                                          <p:spTgt spid="1027"/>
                                        </p:tgtEl>
                                      </p:cBhvr>
                                      <p:to x="100000" y="100000"/>
                                    </p:animScale>
                                    <p:animScale>
                                      <p:cBhvr>
                                        <p:cTn id="49" dur="26">
                                          <p:stCondLst>
                                            <p:cond delay="1642"/>
                                          </p:stCondLst>
                                        </p:cTn>
                                        <p:tgtEl>
                                          <p:spTgt spid="1027"/>
                                        </p:tgtEl>
                                      </p:cBhvr>
                                      <p:to x="100000" y="90000"/>
                                    </p:animScale>
                                    <p:animScale>
                                      <p:cBhvr>
                                        <p:cTn id="50" dur="166" decel="50000">
                                          <p:stCondLst>
                                            <p:cond delay="1668"/>
                                          </p:stCondLst>
                                        </p:cTn>
                                        <p:tgtEl>
                                          <p:spTgt spid="1027"/>
                                        </p:tgtEl>
                                      </p:cBhvr>
                                      <p:to x="100000" y="100000"/>
                                    </p:animScale>
                                    <p:animScale>
                                      <p:cBhvr>
                                        <p:cTn id="51" dur="26">
                                          <p:stCondLst>
                                            <p:cond delay="1808"/>
                                          </p:stCondLst>
                                        </p:cTn>
                                        <p:tgtEl>
                                          <p:spTgt spid="1027"/>
                                        </p:tgtEl>
                                      </p:cBhvr>
                                      <p:to x="100000" y="95000"/>
                                    </p:animScale>
                                    <p:animScale>
                                      <p:cBhvr>
                                        <p:cTn id="52" dur="166" decel="50000">
                                          <p:stCondLst>
                                            <p:cond delay="1834"/>
                                          </p:stCondLst>
                                        </p:cTn>
                                        <p:tgtEl>
                                          <p:spTgt spid="1027"/>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1028"/>
                                        </p:tgtEl>
                                        <p:attrNameLst>
                                          <p:attrName>style.visibility</p:attrName>
                                        </p:attrNameLst>
                                      </p:cBhvr>
                                      <p:to>
                                        <p:strVal val="visible"/>
                                      </p:to>
                                    </p:set>
                                    <p:animEffect transition="in" filter="wipe(down)">
                                      <p:cBhvr>
                                        <p:cTn id="55" dur="580">
                                          <p:stCondLst>
                                            <p:cond delay="0"/>
                                          </p:stCondLst>
                                        </p:cTn>
                                        <p:tgtEl>
                                          <p:spTgt spid="1028"/>
                                        </p:tgtEl>
                                      </p:cBhvr>
                                    </p:animEffect>
                                    <p:anim calcmode="lin" valueType="num">
                                      <p:cBhvr>
                                        <p:cTn id="56" dur="1822" tmFilter="0,0; 0.14,0.36; 0.43,0.73; 0.71,0.91; 1.0,1.0">
                                          <p:stCondLst>
                                            <p:cond delay="0"/>
                                          </p:stCondLst>
                                        </p:cTn>
                                        <p:tgtEl>
                                          <p:spTgt spid="1028"/>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1028"/>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1028"/>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1028"/>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1028"/>
                                        </p:tgtEl>
                                        <p:attrNameLst>
                                          <p:attrName>ppt_y</p:attrName>
                                        </p:attrNameLst>
                                      </p:cBhvr>
                                      <p:tavLst>
                                        <p:tav tm="0" fmla="#ppt_y-sin(pi*$)/81">
                                          <p:val>
                                            <p:fltVal val="0"/>
                                          </p:val>
                                        </p:tav>
                                        <p:tav tm="100000">
                                          <p:val>
                                            <p:fltVal val="1"/>
                                          </p:val>
                                        </p:tav>
                                      </p:tavLst>
                                    </p:anim>
                                    <p:animScale>
                                      <p:cBhvr>
                                        <p:cTn id="61" dur="26">
                                          <p:stCondLst>
                                            <p:cond delay="650"/>
                                          </p:stCondLst>
                                        </p:cTn>
                                        <p:tgtEl>
                                          <p:spTgt spid="1028"/>
                                        </p:tgtEl>
                                      </p:cBhvr>
                                      <p:to x="100000" y="60000"/>
                                    </p:animScale>
                                    <p:animScale>
                                      <p:cBhvr>
                                        <p:cTn id="62" dur="166" decel="50000">
                                          <p:stCondLst>
                                            <p:cond delay="676"/>
                                          </p:stCondLst>
                                        </p:cTn>
                                        <p:tgtEl>
                                          <p:spTgt spid="1028"/>
                                        </p:tgtEl>
                                      </p:cBhvr>
                                      <p:to x="100000" y="100000"/>
                                    </p:animScale>
                                    <p:animScale>
                                      <p:cBhvr>
                                        <p:cTn id="63" dur="26">
                                          <p:stCondLst>
                                            <p:cond delay="1312"/>
                                          </p:stCondLst>
                                        </p:cTn>
                                        <p:tgtEl>
                                          <p:spTgt spid="1028"/>
                                        </p:tgtEl>
                                      </p:cBhvr>
                                      <p:to x="100000" y="80000"/>
                                    </p:animScale>
                                    <p:animScale>
                                      <p:cBhvr>
                                        <p:cTn id="64" dur="166" decel="50000">
                                          <p:stCondLst>
                                            <p:cond delay="1338"/>
                                          </p:stCondLst>
                                        </p:cTn>
                                        <p:tgtEl>
                                          <p:spTgt spid="1028"/>
                                        </p:tgtEl>
                                      </p:cBhvr>
                                      <p:to x="100000" y="100000"/>
                                    </p:animScale>
                                    <p:animScale>
                                      <p:cBhvr>
                                        <p:cTn id="65" dur="26">
                                          <p:stCondLst>
                                            <p:cond delay="1642"/>
                                          </p:stCondLst>
                                        </p:cTn>
                                        <p:tgtEl>
                                          <p:spTgt spid="1028"/>
                                        </p:tgtEl>
                                      </p:cBhvr>
                                      <p:to x="100000" y="90000"/>
                                    </p:animScale>
                                    <p:animScale>
                                      <p:cBhvr>
                                        <p:cTn id="66" dur="166" decel="50000">
                                          <p:stCondLst>
                                            <p:cond delay="1668"/>
                                          </p:stCondLst>
                                        </p:cTn>
                                        <p:tgtEl>
                                          <p:spTgt spid="1028"/>
                                        </p:tgtEl>
                                      </p:cBhvr>
                                      <p:to x="100000" y="100000"/>
                                    </p:animScale>
                                    <p:animScale>
                                      <p:cBhvr>
                                        <p:cTn id="67" dur="26">
                                          <p:stCondLst>
                                            <p:cond delay="1808"/>
                                          </p:stCondLst>
                                        </p:cTn>
                                        <p:tgtEl>
                                          <p:spTgt spid="1028"/>
                                        </p:tgtEl>
                                      </p:cBhvr>
                                      <p:to x="100000" y="95000"/>
                                    </p:animScale>
                                    <p:animScale>
                                      <p:cBhvr>
                                        <p:cTn id="68" dur="166" decel="50000">
                                          <p:stCondLst>
                                            <p:cond delay="1834"/>
                                          </p:stCondLst>
                                        </p:cTn>
                                        <p:tgtEl>
                                          <p:spTgt spid="1028"/>
                                        </p:tgtEl>
                                      </p:cBhvr>
                                      <p:to x="100000" y="100000"/>
                                    </p:animScale>
                                  </p:childTnLst>
                                </p:cTn>
                              </p:par>
                              <p:par>
                                <p:cTn id="69" presetID="26" presetClass="entr" presetSubtype="0" fill="hold" grpId="0" nodeType="withEffect">
                                  <p:stCondLst>
                                    <p:cond delay="0"/>
                                  </p:stCondLst>
                                  <p:childTnLst>
                                    <p:set>
                                      <p:cBhvr>
                                        <p:cTn id="70" dur="1" fill="hold">
                                          <p:stCondLst>
                                            <p:cond delay="0"/>
                                          </p:stCondLst>
                                        </p:cTn>
                                        <p:tgtEl>
                                          <p:spTgt spid="4"/>
                                        </p:tgtEl>
                                        <p:attrNameLst>
                                          <p:attrName>style.visibility</p:attrName>
                                        </p:attrNameLst>
                                      </p:cBhvr>
                                      <p:to>
                                        <p:strVal val="visible"/>
                                      </p:to>
                                    </p:set>
                                    <p:animEffect transition="in" filter="wipe(down)">
                                      <p:cBhvr>
                                        <p:cTn id="71" dur="580">
                                          <p:stCondLst>
                                            <p:cond delay="0"/>
                                          </p:stCondLst>
                                        </p:cTn>
                                        <p:tgtEl>
                                          <p:spTgt spid="4"/>
                                        </p:tgtEl>
                                      </p:cBhvr>
                                    </p:animEffect>
                                    <p:anim calcmode="lin" valueType="num">
                                      <p:cBhvr>
                                        <p:cTn id="72"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77" dur="26">
                                          <p:stCondLst>
                                            <p:cond delay="650"/>
                                          </p:stCondLst>
                                        </p:cTn>
                                        <p:tgtEl>
                                          <p:spTgt spid="4"/>
                                        </p:tgtEl>
                                      </p:cBhvr>
                                      <p:to x="100000" y="60000"/>
                                    </p:animScale>
                                    <p:animScale>
                                      <p:cBhvr>
                                        <p:cTn id="78" dur="166" decel="50000">
                                          <p:stCondLst>
                                            <p:cond delay="676"/>
                                          </p:stCondLst>
                                        </p:cTn>
                                        <p:tgtEl>
                                          <p:spTgt spid="4"/>
                                        </p:tgtEl>
                                      </p:cBhvr>
                                      <p:to x="100000" y="100000"/>
                                    </p:animScale>
                                    <p:animScale>
                                      <p:cBhvr>
                                        <p:cTn id="79" dur="26">
                                          <p:stCondLst>
                                            <p:cond delay="1312"/>
                                          </p:stCondLst>
                                        </p:cTn>
                                        <p:tgtEl>
                                          <p:spTgt spid="4"/>
                                        </p:tgtEl>
                                      </p:cBhvr>
                                      <p:to x="100000" y="80000"/>
                                    </p:animScale>
                                    <p:animScale>
                                      <p:cBhvr>
                                        <p:cTn id="80" dur="166" decel="50000">
                                          <p:stCondLst>
                                            <p:cond delay="1338"/>
                                          </p:stCondLst>
                                        </p:cTn>
                                        <p:tgtEl>
                                          <p:spTgt spid="4"/>
                                        </p:tgtEl>
                                      </p:cBhvr>
                                      <p:to x="100000" y="100000"/>
                                    </p:animScale>
                                    <p:animScale>
                                      <p:cBhvr>
                                        <p:cTn id="81" dur="26">
                                          <p:stCondLst>
                                            <p:cond delay="1642"/>
                                          </p:stCondLst>
                                        </p:cTn>
                                        <p:tgtEl>
                                          <p:spTgt spid="4"/>
                                        </p:tgtEl>
                                      </p:cBhvr>
                                      <p:to x="100000" y="90000"/>
                                    </p:animScale>
                                    <p:animScale>
                                      <p:cBhvr>
                                        <p:cTn id="82" dur="166" decel="50000">
                                          <p:stCondLst>
                                            <p:cond delay="1668"/>
                                          </p:stCondLst>
                                        </p:cTn>
                                        <p:tgtEl>
                                          <p:spTgt spid="4"/>
                                        </p:tgtEl>
                                      </p:cBhvr>
                                      <p:to x="100000" y="100000"/>
                                    </p:animScale>
                                    <p:animScale>
                                      <p:cBhvr>
                                        <p:cTn id="83" dur="26">
                                          <p:stCondLst>
                                            <p:cond delay="1808"/>
                                          </p:stCondLst>
                                        </p:cTn>
                                        <p:tgtEl>
                                          <p:spTgt spid="4"/>
                                        </p:tgtEl>
                                      </p:cBhvr>
                                      <p:to x="100000" y="95000"/>
                                    </p:animScale>
                                    <p:animScale>
                                      <p:cBhvr>
                                        <p:cTn id="84"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tx2">
              <a:lumMod val="40000"/>
              <a:lumOff val="60000"/>
            </a:schemeClr>
          </a:solidFill>
        </p:spPr>
        <p:txBody>
          <a:bodyPr>
            <a:normAutofit fontScale="90000"/>
          </a:bodyPr>
          <a:lstStyle/>
          <a:p>
            <a:r>
              <a:rPr lang="es-CO" i="1" dirty="0" smtClean="0">
                <a:effectLst>
                  <a:outerShdw blurRad="38100" dist="38100" dir="2700000" algn="tl">
                    <a:srgbClr val="000000">
                      <a:alpha val="43137"/>
                    </a:srgbClr>
                  </a:outerShdw>
                </a:effectLst>
                <a:latin typeface="Agency FB" pitchFamily="34" charset="0"/>
              </a:rPr>
              <a:t>¿Sabe usted cual es el animal que puede vivir sin tomar agua?</a:t>
            </a:r>
            <a:endParaRPr lang="es-CO" i="1" dirty="0">
              <a:effectLst>
                <a:outerShdw blurRad="38100" dist="38100" dir="2700000" algn="tl">
                  <a:srgbClr val="000000">
                    <a:alpha val="43137"/>
                  </a:srgbClr>
                </a:outerShdw>
              </a:effectLst>
              <a:latin typeface="Agency FB" pitchFamily="34" charset="0"/>
            </a:endParaRPr>
          </a:p>
        </p:txBody>
      </p:sp>
      <p:sp>
        <p:nvSpPr>
          <p:cNvPr id="3" name="2 Marcador de contenido"/>
          <p:cNvSpPr>
            <a:spLocks noGrp="1"/>
          </p:cNvSpPr>
          <p:nvPr>
            <p:ph idx="1"/>
          </p:nvPr>
        </p:nvSpPr>
        <p:spPr>
          <a:xfrm>
            <a:off x="395536" y="1988841"/>
            <a:ext cx="4546848" cy="3384376"/>
          </a:xfrm>
        </p:spPr>
        <p:txBody>
          <a:bodyPr>
            <a:normAutofit/>
          </a:bodyPr>
          <a:lstStyle/>
          <a:p>
            <a:pPr marL="0" indent="0" algn="ctr">
              <a:buNone/>
            </a:pPr>
            <a:endParaRPr lang="es-CO" sz="4000" dirty="0" smtClean="0"/>
          </a:p>
          <a:p>
            <a:pPr marL="0" indent="0" algn="ctr">
              <a:buNone/>
            </a:pPr>
            <a:r>
              <a:rPr lang="es-CO" sz="4000" b="1" dirty="0" smtClean="0">
                <a:solidFill>
                  <a:srgbClr val="FF0000"/>
                </a:solidFill>
              </a:rPr>
              <a:t>Un </a:t>
            </a:r>
            <a:r>
              <a:rPr lang="es-CO" sz="4000" b="1" dirty="0">
                <a:solidFill>
                  <a:srgbClr val="FF0000"/>
                </a:solidFill>
              </a:rPr>
              <a:t>koala puede vivir toda su vida sin tomar agua</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65433" y="1844824"/>
            <a:ext cx="3456384" cy="3528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Igual que"/>
          <p:cNvSpPr/>
          <p:nvPr/>
        </p:nvSpPr>
        <p:spPr>
          <a:xfrm>
            <a:off x="-900608" y="5661248"/>
            <a:ext cx="10873208" cy="914400"/>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Tree>
    <p:extLst>
      <p:ext uri="{BB962C8B-B14F-4D97-AF65-F5344CB8AC3E}">
        <p14:creationId xmlns:p14="http://schemas.microsoft.com/office/powerpoint/2010/main" val="31283005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80">
                                          <p:stCondLst>
                                            <p:cond delay="0"/>
                                          </p:stCondLst>
                                        </p:cTn>
                                        <p:tgtEl>
                                          <p:spTgt spid="3">
                                            <p:txEl>
                                              <p:pRg st="1" end="1"/>
                                            </p:txEl>
                                          </p:spTgt>
                                        </p:tgtEl>
                                      </p:cBhvr>
                                    </p:animEffect>
                                    <p:anim calcmode="lin" valueType="num">
                                      <p:cBhvr>
                                        <p:cTn id="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1" end="1"/>
                                            </p:txEl>
                                          </p:spTgt>
                                        </p:tgtEl>
                                      </p:cBhvr>
                                      <p:to x="100000" y="60000"/>
                                    </p:animScale>
                                    <p:animScale>
                                      <p:cBhvr>
                                        <p:cTn id="14" dur="166" decel="50000">
                                          <p:stCondLst>
                                            <p:cond delay="676"/>
                                          </p:stCondLst>
                                        </p:cTn>
                                        <p:tgtEl>
                                          <p:spTgt spid="3">
                                            <p:txEl>
                                              <p:pRg st="1" end="1"/>
                                            </p:txEl>
                                          </p:spTgt>
                                        </p:tgtEl>
                                      </p:cBhvr>
                                      <p:to x="100000" y="100000"/>
                                    </p:animScale>
                                    <p:animScale>
                                      <p:cBhvr>
                                        <p:cTn id="15" dur="26">
                                          <p:stCondLst>
                                            <p:cond delay="1312"/>
                                          </p:stCondLst>
                                        </p:cTn>
                                        <p:tgtEl>
                                          <p:spTgt spid="3">
                                            <p:txEl>
                                              <p:pRg st="1" end="1"/>
                                            </p:txEl>
                                          </p:spTgt>
                                        </p:tgtEl>
                                      </p:cBhvr>
                                      <p:to x="100000" y="80000"/>
                                    </p:animScale>
                                    <p:animScale>
                                      <p:cBhvr>
                                        <p:cTn id="16" dur="166" decel="50000">
                                          <p:stCondLst>
                                            <p:cond delay="1338"/>
                                          </p:stCondLst>
                                        </p:cTn>
                                        <p:tgtEl>
                                          <p:spTgt spid="3">
                                            <p:txEl>
                                              <p:pRg st="1" end="1"/>
                                            </p:txEl>
                                          </p:spTgt>
                                        </p:tgtEl>
                                      </p:cBhvr>
                                      <p:to x="100000" y="100000"/>
                                    </p:animScale>
                                    <p:animScale>
                                      <p:cBhvr>
                                        <p:cTn id="17" dur="26">
                                          <p:stCondLst>
                                            <p:cond delay="1642"/>
                                          </p:stCondLst>
                                        </p:cTn>
                                        <p:tgtEl>
                                          <p:spTgt spid="3">
                                            <p:txEl>
                                              <p:pRg st="1" end="1"/>
                                            </p:txEl>
                                          </p:spTgt>
                                        </p:tgtEl>
                                      </p:cBhvr>
                                      <p:to x="100000" y="90000"/>
                                    </p:animScale>
                                    <p:animScale>
                                      <p:cBhvr>
                                        <p:cTn id="18" dur="166" decel="50000">
                                          <p:stCondLst>
                                            <p:cond delay="1668"/>
                                          </p:stCondLst>
                                        </p:cTn>
                                        <p:tgtEl>
                                          <p:spTgt spid="3">
                                            <p:txEl>
                                              <p:pRg st="1" end="1"/>
                                            </p:txEl>
                                          </p:spTgt>
                                        </p:tgtEl>
                                      </p:cBhvr>
                                      <p:to x="100000" y="100000"/>
                                    </p:animScale>
                                    <p:animScale>
                                      <p:cBhvr>
                                        <p:cTn id="19" dur="26">
                                          <p:stCondLst>
                                            <p:cond delay="1808"/>
                                          </p:stCondLst>
                                        </p:cTn>
                                        <p:tgtEl>
                                          <p:spTgt spid="3">
                                            <p:txEl>
                                              <p:pRg st="1" end="1"/>
                                            </p:txEl>
                                          </p:spTgt>
                                        </p:tgtEl>
                                      </p:cBhvr>
                                      <p:to x="100000" y="95000"/>
                                    </p:animScale>
                                    <p:animScale>
                                      <p:cBhvr>
                                        <p:cTn id="20" dur="166" decel="50000">
                                          <p:stCondLst>
                                            <p:cond delay="1834"/>
                                          </p:stCondLst>
                                        </p:cTn>
                                        <p:tgtEl>
                                          <p:spTgt spid="3">
                                            <p:txEl>
                                              <p:pRg st="1" end="1"/>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2050"/>
                                        </p:tgtEl>
                                        <p:attrNameLst>
                                          <p:attrName>style.visibility</p:attrName>
                                        </p:attrNameLst>
                                      </p:cBhvr>
                                      <p:to>
                                        <p:strVal val="visible"/>
                                      </p:to>
                                    </p:set>
                                    <p:animEffect transition="in" filter="wipe(down)">
                                      <p:cBhvr>
                                        <p:cTn id="23" dur="580">
                                          <p:stCondLst>
                                            <p:cond delay="0"/>
                                          </p:stCondLst>
                                        </p:cTn>
                                        <p:tgtEl>
                                          <p:spTgt spid="2050"/>
                                        </p:tgtEl>
                                      </p:cBhvr>
                                    </p:animEffect>
                                    <p:anim calcmode="lin" valueType="num">
                                      <p:cBhvr>
                                        <p:cTn id="24" dur="1822" tmFilter="0,0; 0.14,0.36; 0.43,0.73; 0.71,0.91; 1.0,1.0">
                                          <p:stCondLst>
                                            <p:cond delay="0"/>
                                          </p:stCondLst>
                                        </p:cTn>
                                        <p:tgtEl>
                                          <p:spTgt spid="2050"/>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2050"/>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2050"/>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2050"/>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2050"/>
                                        </p:tgtEl>
                                        <p:attrNameLst>
                                          <p:attrName>ppt_y</p:attrName>
                                        </p:attrNameLst>
                                      </p:cBhvr>
                                      <p:tavLst>
                                        <p:tav tm="0" fmla="#ppt_y-sin(pi*$)/81">
                                          <p:val>
                                            <p:fltVal val="0"/>
                                          </p:val>
                                        </p:tav>
                                        <p:tav tm="100000">
                                          <p:val>
                                            <p:fltVal val="1"/>
                                          </p:val>
                                        </p:tav>
                                      </p:tavLst>
                                    </p:anim>
                                    <p:animScale>
                                      <p:cBhvr>
                                        <p:cTn id="29" dur="26">
                                          <p:stCondLst>
                                            <p:cond delay="650"/>
                                          </p:stCondLst>
                                        </p:cTn>
                                        <p:tgtEl>
                                          <p:spTgt spid="2050"/>
                                        </p:tgtEl>
                                      </p:cBhvr>
                                      <p:to x="100000" y="60000"/>
                                    </p:animScale>
                                    <p:animScale>
                                      <p:cBhvr>
                                        <p:cTn id="30" dur="166" decel="50000">
                                          <p:stCondLst>
                                            <p:cond delay="676"/>
                                          </p:stCondLst>
                                        </p:cTn>
                                        <p:tgtEl>
                                          <p:spTgt spid="2050"/>
                                        </p:tgtEl>
                                      </p:cBhvr>
                                      <p:to x="100000" y="100000"/>
                                    </p:animScale>
                                    <p:animScale>
                                      <p:cBhvr>
                                        <p:cTn id="31" dur="26">
                                          <p:stCondLst>
                                            <p:cond delay="1312"/>
                                          </p:stCondLst>
                                        </p:cTn>
                                        <p:tgtEl>
                                          <p:spTgt spid="2050"/>
                                        </p:tgtEl>
                                      </p:cBhvr>
                                      <p:to x="100000" y="80000"/>
                                    </p:animScale>
                                    <p:animScale>
                                      <p:cBhvr>
                                        <p:cTn id="32" dur="166" decel="50000">
                                          <p:stCondLst>
                                            <p:cond delay="1338"/>
                                          </p:stCondLst>
                                        </p:cTn>
                                        <p:tgtEl>
                                          <p:spTgt spid="2050"/>
                                        </p:tgtEl>
                                      </p:cBhvr>
                                      <p:to x="100000" y="100000"/>
                                    </p:animScale>
                                    <p:animScale>
                                      <p:cBhvr>
                                        <p:cTn id="33" dur="26">
                                          <p:stCondLst>
                                            <p:cond delay="1642"/>
                                          </p:stCondLst>
                                        </p:cTn>
                                        <p:tgtEl>
                                          <p:spTgt spid="2050"/>
                                        </p:tgtEl>
                                      </p:cBhvr>
                                      <p:to x="100000" y="90000"/>
                                    </p:animScale>
                                    <p:animScale>
                                      <p:cBhvr>
                                        <p:cTn id="34" dur="166" decel="50000">
                                          <p:stCondLst>
                                            <p:cond delay="1668"/>
                                          </p:stCondLst>
                                        </p:cTn>
                                        <p:tgtEl>
                                          <p:spTgt spid="2050"/>
                                        </p:tgtEl>
                                      </p:cBhvr>
                                      <p:to x="100000" y="100000"/>
                                    </p:animScale>
                                    <p:animScale>
                                      <p:cBhvr>
                                        <p:cTn id="35" dur="26">
                                          <p:stCondLst>
                                            <p:cond delay="1808"/>
                                          </p:stCondLst>
                                        </p:cTn>
                                        <p:tgtEl>
                                          <p:spTgt spid="2050"/>
                                        </p:tgtEl>
                                      </p:cBhvr>
                                      <p:to x="100000" y="95000"/>
                                    </p:animScale>
                                    <p:animScale>
                                      <p:cBhvr>
                                        <p:cTn id="36" dur="166" decel="50000">
                                          <p:stCondLst>
                                            <p:cond delay="1834"/>
                                          </p:stCondLst>
                                        </p:cTn>
                                        <p:tgtEl>
                                          <p:spTgt spid="2050"/>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down)">
                                      <p:cBhvr>
                                        <p:cTn id="39" dur="580">
                                          <p:stCondLst>
                                            <p:cond delay="0"/>
                                          </p:stCondLst>
                                        </p:cTn>
                                        <p:tgtEl>
                                          <p:spTgt spid="4"/>
                                        </p:tgtEl>
                                      </p:cBhvr>
                                    </p:animEffect>
                                    <p:anim calcmode="lin" valueType="num">
                                      <p:cBhvr>
                                        <p:cTn id="40"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45" dur="26">
                                          <p:stCondLst>
                                            <p:cond delay="650"/>
                                          </p:stCondLst>
                                        </p:cTn>
                                        <p:tgtEl>
                                          <p:spTgt spid="4"/>
                                        </p:tgtEl>
                                      </p:cBhvr>
                                      <p:to x="100000" y="60000"/>
                                    </p:animScale>
                                    <p:animScale>
                                      <p:cBhvr>
                                        <p:cTn id="46" dur="166" decel="50000">
                                          <p:stCondLst>
                                            <p:cond delay="676"/>
                                          </p:stCondLst>
                                        </p:cTn>
                                        <p:tgtEl>
                                          <p:spTgt spid="4"/>
                                        </p:tgtEl>
                                      </p:cBhvr>
                                      <p:to x="100000" y="100000"/>
                                    </p:animScale>
                                    <p:animScale>
                                      <p:cBhvr>
                                        <p:cTn id="47" dur="26">
                                          <p:stCondLst>
                                            <p:cond delay="1312"/>
                                          </p:stCondLst>
                                        </p:cTn>
                                        <p:tgtEl>
                                          <p:spTgt spid="4"/>
                                        </p:tgtEl>
                                      </p:cBhvr>
                                      <p:to x="100000" y="80000"/>
                                    </p:animScale>
                                    <p:animScale>
                                      <p:cBhvr>
                                        <p:cTn id="48" dur="166" decel="50000">
                                          <p:stCondLst>
                                            <p:cond delay="1338"/>
                                          </p:stCondLst>
                                        </p:cTn>
                                        <p:tgtEl>
                                          <p:spTgt spid="4"/>
                                        </p:tgtEl>
                                      </p:cBhvr>
                                      <p:to x="100000" y="100000"/>
                                    </p:animScale>
                                    <p:animScale>
                                      <p:cBhvr>
                                        <p:cTn id="49" dur="26">
                                          <p:stCondLst>
                                            <p:cond delay="1642"/>
                                          </p:stCondLst>
                                        </p:cTn>
                                        <p:tgtEl>
                                          <p:spTgt spid="4"/>
                                        </p:tgtEl>
                                      </p:cBhvr>
                                      <p:to x="100000" y="90000"/>
                                    </p:animScale>
                                    <p:animScale>
                                      <p:cBhvr>
                                        <p:cTn id="50" dur="166" decel="50000">
                                          <p:stCondLst>
                                            <p:cond delay="1668"/>
                                          </p:stCondLst>
                                        </p:cTn>
                                        <p:tgtEl>
                                          <p:spTgt spid="4"/>
                                        </p:tgtEl>
                                      </p:cBhvr>
                                      <p:to x="100000" y="100000"/>
                                    </p:animScale>
                                    <p:animScale>
                                      <p:cBhvr>
                                        <p:cTn id="51" dur="26">
                                          <p:stCondLst>
                                            <p:cond delay="1808"/>
                                          </p:stCondLst>
                                        </p:cTn>
                                        <p:tgtEl>
                                          <p:spTgt spid="4"/>
                                        </p:tgtEl>
                                      </p:cBhvr>
                                      <p:to x="100000" y="95000"/>
                                    </p:animScale>
                                    <p:animScale>
                                      <p:cBhvr>
                                        <p:cTn id="52"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tx2">
              <a:lumMod val="40000"/>
              <a:lumOff val="60000"/>
            </a:schemeClr>
          </a:solidFill>
        </p:spPr>
        <p:txBody>
          <a:bodyPr>
            <a:normAutofit fontScale="90000"/>
          </a:bodyPr>
          <a:lstStyle/>
          <a:p>
            <a:r>
              <a:rPr lang="es-CO" i="1" dirty="0" smtClean="0">
                <a:effectLst>
                  <a:outerShdw blurRad="38100" dist="38100" dir="2700000" algn="tl">
                    <a:srgbClr val="000000">
                      <a:alpha val="43137"/>
                    </a:srgbClr>
                  </a:outerShdw>
                </a:effectLst>
                <a:latin typeface="Agency FB" pitchFamily="34" charset="0"/>
              </a:rPr>
              <a:t>¿Sabe usted quienes son los que para desir «si» mueven la cabeza de lado a lado?</a:t>
            </a:r>
            <a:endParaRPr lang="es-CO" i="1" dirty="0">
              <a:effectLst>
                <a:outerShdw blurRad="38100" dist="38100" dir="2700000" algn="tl">
                  <a:srgbClr val="000000">
                    <a:alpha val="43137"/>
                  </a:srgbClr>
                </a:outerShdw>
              </a:effectLst>
              <a:latin typeface="Agency FB" pitchFamily="34" charset="0"/>
            </a:endParaRPr>
          </a:p>
        </p:txBody>
      </p:sp>
      <p:sp>
        <p:nvSpPr>
          <p:cNvPr id="3" name="2 Marcador de contenido"/>
          <p:cNvSpPr>
            <a:spLocks noGrp="1"/>
          </p:cNvSpPr>
          <p:nvPr>
            <p:ph idx="1"/>
          </p:nvPr>
        </p:nvSpPr>
        <p:spPr>
          <a:xfrm>
            <a:off x="395536" y="1772816"/>
            <a:ext cx="4690864" cy="4525963"/>
          </a:xfrm>
        </p:spPr>
        <p:txBody>
          <a:bodyPr>
            <a:normAutofit/>
          </a:bodyPr>
          <a:lstStyle/>
          <a:p>
            <a:pPr marL="0" indent="0" algn="ctr">
              <a:buNone/>
            </a:pPr>
            <a:r>
              <a:rPr lang="es-CO" sz="4000" b="1" dirty="0" smtClean="0">
                <a:solidFill>
                  <a:srgbClr val="FF0000"/>
                </a:solidFill>
              </a:rPr>
              <a:t>Los </a:t>
            </a:r>
            <a:r>
              <a:rPr lang="es-CO" sz="4000" b="1" dirty="0">
                <a:solidFill>
                  <a:srgbClr val="FF0000"/>
                </a:solidFill>
              </a:rPr>
              <a:t>búlgaros dicen "sí" moviendo la cabeza de lado a lado, y dicen "no" moviéndola de arriba a abajo.</a:t>
            </a:r>
          </a:p>
          <a:p>
            <a:pPr marL="0" indent="0">
              <a:buNone/>
            </a:pPr>
            <a:endParaRPr lang="es-CO"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2060848"/>
            <a:ext cx="3024336" cy="3312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Igual que"/>
          <p:cNvSpPr/>
          <p:nvPr/>
        </p:nvSpPr>
        <p:spPr>
          <a:xfrm>
            <a:off x="0" y="6093296"/>
            <a:ext cx="4910336" cy="914400"/>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
        <p:nvSpPr>
          <p:cNvPr id="5" name="4 Igual que"/>
          <p:cNvSpPr/>
          <p:nvPr/>
        </p:nvSpPr>
        <p:spPr>
          <a:xfrm>
            <a:off x="4283968" y="6093296"/>
            <a:ext cx="5184576" cy="914400"/>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Tree>
    <p:extLst>
      <p:ext uri="{BB962C8B-B14F-4D97-AF65-F5344CB8AC3E}">
        <p14:creationId xmlns:p14="http://schemas.microsoft.com/office/powerpoint/2010/main" val="2463202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074"/>
                                        </p:tgtEl>
                                        <p:attrNameLst>
                                          <p:attrName>style.visibility</p:attrName>
                                        </p:attrNameLst>
                                      </p:cBhvr>
                                      <p:to>
                                        <p:strVal val="visible"/>
                                      </p:to>
                                    </p:set>
                                    <p:animEffect transition="in" filter="wipe(down)">
                                      <p:cBhvr>
                                        <p:cTn id="23" dur="580">
                                          <p:stCondLst>
                                            <p:cond delay="0"/>
                                          </p:stCondLst>
                                        </p:cTn>
                                        <p:tgtEl>
                                          <p:spTgt spid="3074"/>
                                        </p:tgtEl>
                                      </p:cBhvr>
                                    </p:animEffect>
                                    <p:anim calcmode="lin" valueType="num">
                                      <p:cBhvr>
                                        <p:cTn id="24" dur="1822" tmFilter="0,0; 0.14,0.36; 0.43,0.73; 0.71,0.91; 1.0,1.0">
                                          <p:stCondLst>
                                            <p:cond delay="0"/>
                                          </p:stCondLst>
                                        </p:cTn>
                                        <p:tgtEl>
                                          <p:spTgt spid="3074"/>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074"/>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074"/>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074"/>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074"/>
                                        </p:tgtEl>
                                        <p:attrNameLst>
                                          <p:attrName>ppt_y</p:attrName>
                                        </p:attrNameLst>
                                      </p:cBhvr>
                                      <p:tavLst>
                                        <p:tav tm="0" fmla="#ppt_y-sin(pi*$)/81">
                                          <p:val>
                                            <p:fltVal val="0"/>
                                          </p:val>
                                        </p:tav>
                                        <p:tav tm="100000">
                                          <p:val>
                                            <p:fltVal val="1"/>
                                          </p:val>
                                        </p:tav>
                                      </p:tavLst>
                                    </p:anim>
                                    <p:animScale>
                                      <p:cBhvr>
                                        <p:cTn id="29" dur="26">
                                          <p:stCondLst>
                                            <p:cond delay="650"/>
                                          </p:stCondLst>
                                        </p:cTn>
                                        <p:tgtEl>
                                          <p:spTgt spid="3074"/>
                                        </p:tgtEl>
                                      </p:cBhvr>
                                      <p:to x="100000" y="60000"/>
                                    </p:animScale>
                                    <p:animScale>
                                      <p:cBhvr>
                                        <p:cTn id="30" dur="166" decel="50000">
                                          <p:stCondLst>
                                            <p:cond delay="676"/>
                                          </p:stCondLst>
                                        </p:cTn>
                                        <p:tgtEl>
                                          <p:spTgt spid="3074"/>
                                        </p:tgtEl>
                                      </p:cBhvr>
                                      <p:to x="100000" y="100000"/>
                                    </p:animScale>
                                    <p:animScale>
                                      <p:cBhvr>
                                        <p:cTn id="31" dur="26">
                                          <p:stCondLst>
                                            <p:cond delay="1312"/>
                                          </p:stCondLst>
                                        </p:cTn>
                                        <p:tgtEl>
                                          <p:spTgt spid="3074"/>
                                        </p:tgtEl>
                                      </p:cBhvr>
                                      <p:to x="100000" y="80000"/>
                                    </p:animScale>
                                    <p:animScale>
                                      <p:cBhvr>
                                        <p:cTn id="32" dur="166" decel="50000">
                                          <p:stCondLst>
                                            <p:cond delay="1338"/>
                                          </p:stCondLst>
                                        </p:cTn>
                                        <p:tgtEl>
                                          <p:spTgt spid="3074"/>
                                        </p:tgtEl>
                                      </p:cBhvr>
                                      <p:to x="100000" y="100000"/>
                                    </p:animScale>
                                    <p:animScale>
                                      <p:cBhvr>
                                        <p:cTn id="33" dur="26">
                                          <p:stCondLst>
                                            <p:cond delay="1642"/>
                                          </p:stCondLst>
                                        </p:cTn>
                                        <p:tgtEl>
                                          <p:spTgt spid="3074"/>
                                        </p:tgtEl>
                                      </p:cBhvr>
                                      <p:to x="100000" y="90000"/>
                                    </p:animScale>
                                    <p:animScale>
                                      <p:cBhvr>
                                        <p:cTn id="34" dur="166" decel="50000">
                                          <p:stCondLst>
                                            <p:cond delay="1668"/>
                                          </p:stCondLst>
                                        </p:cTn>
                                        <p:tgtEl>
                                          <p:spTgt spid="3074"/>
                                        </p:tgtEl>
                                      </p:cBhvr>
                                      <p:to x="100000" y="100000"/>
                                    </p:animScale>
                                    <p:animScale>
                                      <p:cBhvr>
                                        <p:cTn id="35" dur="26">
                                          <p:stCondLst>
                                            <p:cond delay="1808"/>
                                          </p:stCondLst>
                                        </p:cTn>
                                        <p:tgtEl>
                                          <p:spTgt spid="3074"/>
                                        </p:tgtEl>
                                      </p:cBhvr>
                                      <p:to x="100000" y="95000"/>
                                    </p:animScale>
                                    <p:animScale>
                                      <p:cBhvr>
                                        <p:cTn id="36" dur="166" decel="50000">
                                          <p:stCondLst>
                                            <p:cond delay="1834"/>
                                          </p:stCondLst>
                                        </p:cTn>
                                        <p:tgtEl>
                                          <p:spTgt spid="3074"/>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down)">
                                      <p:cBhvr>
                                        <p:cTn id="39" dur="580">
                                          <p:stCondLst>
                                            <p:cond delay="0"/>
                                          </p:stCondLst>
                                        </p:cTn>
                                        <p:tgtEl>
                                          <p:spTgt spid="4"/>
                                        </p:tgtEl>
                                      </p:cBhvr>
                                    </p:animEffect>
                                    <p:anim calcmode="lin" valueType="num">
                                      <p:cBhvr>
                                        <p:cTn id="40"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45" dur="26">
                                          <p:stCondLst>
                                            <p:cond delay="650"/>
                                          </p:stCondLst>
                                        </p:cTn>
                                        <p:tgtEl>
                                          <p:spTgt spid="4"/>
                                        </p:tgtEl>
                                      </p:cBhvr>
                                      <p:to x="100000" y="60000"/>
                                    </p:animScale>
                                    <p:animScale>
                                      <p:cBhvr>
                                        <p:cTn id="46" dur="166" decel="50000">
                                          <p:stCondLst>
                                            <p:cond delay="676"/>
                                          </p:stCondLst>
                                        </p:cTn>
                                        <p:tgtEl>
                                          <p:spTgt spid="4"/>
                                        </p:tgtEl>
                                      </p:cBhvr>
                                      <p:to x="100000" y="100000"/>
                                    </p:animScale>
                                    <p:animScale>
                                      <p:cBhvr>
                                        <p:cTn id="47" dur="26">
                                          <p:stCondLst>
                                            <p:cond delay="1312"/>
                                          </p:stCondLst>
                                        </p:cTn>
                                        <p:tgtEl>
                                          <p:spTgt spid="4"/>
                                        </p:tgtEl>
                                      </p:cBhvr>
                                      <p:to x="100000" y="80000"/>
                                    </p:animScale>
                                    <p:animScale>
                                      <p:cBhvr>
                                        <p:cTn id="48" dur="166" decel="50000">
                                          <p:stCondLst>
                                            <p:cond delay="1338"/>
                                          </p:stCondLst>
                                        </p:cTn>
                                        <p:tgtEl>
                                          <p:spTgt spid="4"/>
                                        </p:tgtEl>
                                      </p:cBhvr>
                                      <p:to x="100000" y="100000"/>
                                    </p:animScale>
                                    <p:animScale>
                                      <p:cBhvr>
                                        <p:cTn id="49" dur="26">
                                          <p:stCondLst>
                                            <p:cond delay="1642"/>
                                          </p:stCondLst>
                                        </p:cTn>
                                        <p:tgtEl>
                                          <p:spTgt spid="4"/>
                                        </p:tgtEl>
                                      </p:cBhvr>
                                      <p:to x="100000" y="90000"/>
                                    </p:animScale>
                                    <p:animScale>
                                      <p:cBhvr>
                                        <p:cTn id="50" dur="166" decel="50000">
                                          <p:stCondLst>
                                            <p:cond delay="1668"/>
                                          </p:stCondLst>
                                        </p:cTn>
                                        <p:tgtEl>
                                          <p:spTgt spid="4"/>
                                        </p:tgtEl>
                                      </p:cBhvr>
                                      <p:to x="100000" y="100000"/>
                                    </p:animScale>
                                    <p:animScale>
                                      <p:cBhvr>
                                        <p:cTn id="51" dur="26">
                                          <p:stCondLst>
                                            <p:cond delay="1808"/>
                                          </p:stCondLst>
                                        </p:cTn>
                                        <p:tgtEl>
                                          <p:spTgt spid="4"/>
                                        </p:tgtEl>
                                      </p:cBhvr>
                                      <p:to x="100000" y="95000"/>
                                    </p:animScale>
                                    <p:animScale>
                                      <p:cBhvr>
                                        <p:cTn id="52" dur="166" decel="50000">
                                          <p:stCondLst>
                                            <p:cond delay="1834"/>
                                          </p:stCondLst>
                                        </p:cTn>
                                        <p:tgtEl>
                                          <p:spTgt spid="4"/>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wipe(down)">
                                      <p:cBhvr>
                                        <p:cTn id="55" dur="580">
                                          <p:stCondLst>
                                            <p:cond delay="0"/>
                                          </p:stCondLst>
                                        </p:cTn>
                                        <p:tgtEl>
                                          <p:spTgt spid="5"/>
                                        </p:tgtEl>
                                      </p:cBhvr>
                                    </p:animEffect>
                                    <p:anim calcmode="lin" valueType="num">
                                      <p:cBhvr>
                                        <p:cTn id="5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61" dur="26">
                                          <p:stCondLst>
                                            <p:cond delay="650"/>
                                          </p:stCondLst>
                                        </p:cTn>
                                        <p:tgtEl>
                                          <p:spTgt spid="5"/>
                                        </p:tgtEl>
                                      </p:cBhvr>
                                      <p:to x="100000" y="60000"/>
                                    </p:animScale>
                                    <p:animScale>
                                      <p:cBhvr>
                                        <p:cTn id="62" dur="166" decel="50000">
                                          <p:stCondLst>
                                            <p:cond delay="676"/>
                                          </p:stCondLst>
                                        </p:cTn>
                                        <p:tgtEl>
                                          <p:spTgt spid="5"/>
                                        </p:tgtEl>
                                      </p:cBhvr>
                                      <p:to x="100000" y="100000"/>
                                    </p:animScale>
                                    <p:animScale>
                                      <p:cBhvr>
                                        <p:cTn id="63" dur="26">
                                          <p:stCondLst>
                                            <p:cond delay="1312"/>
                                          </p:stCondLst>
                                        </p:cTn>
                                        <p:tgtEl>
                                          <p:spTgt spid="5"/>
                                        </p:tgtEl>
                                      </p:cBhvr>
                                      <p:to x="100000" y="80000"/>
                                    </p:animScale>
                                    <p:animScale>
                                      <p:cBhvr>
                                        <p:cTn id="64" dur="166" decel="50000">
                                          <p:stCondLst>
                                            <p:cond delay="1338"/>
                                          </p:stCondLst>
                                        </p:cTn>
                                        <p:tgtEl>
                                          <p:spTgt spid="5"/>
                                        </p:tgtEl>
                                      </p:cBhvr>
                                      <p:to x="100000" y="100000"/>
                                    </p:animScale>
                                    <p:animScale>
                                      <p:cBhvr>
                                        <p:cTn id="65" dur="26">
                                          <p:stCondLst>
                                            <p:cond delay="1642"/>
                                          </p:stCondLst>
                                        </p:cTn>
                                        <p:tgtEl>
                                          <p:spTgt spid="5"/>
                                        </p:tgtEl>
                                      </p:cBhvr>
                                      <p:to x="100000" y="90000"/>
                                    </p:animScale>
                                    <p:animScale>
                                      <p:cBhvr>
                                        <p:cTn id="66" dur="166" decel="50000">
                                          <p:stCondLst>
                                            <p:cond delay="1668"/>
                                          </p:stCondLst>
                                        </p:cTn>
                                        <p:tgtEl>
                                          <p:spTgt spid="5"/>
                                        </p:tgtEl>
                                      </p:cBhvr>
                                      <p:to x="100000" y="100000"/>
                                    </p:animScale>
                                    <p:animScale>
                                      <p:cBhvr>
                                        <p:cTn id="67" dur="26">
                                          <p:stCondLst>
                                            <p:cond delay="1808"/>
                                          </p:stCondLst>
                                        </p:cTn>
                                        <p:tgtEl>
                                          <p:spTgt spid="5"/>
                                        </p:tgtEl>
                                      </p:cBhvr>
                                      <p:to x="100000" y="95000"/>
                                    </p:animScale>
                                    <p:animScale>
                                      <p:cBhvr>
                                        <p:cTn id="68"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92D050"/>
          </a:solidFill>
        </p:spPr>
        <p:txBody>
          <a:bodyPr>
            <a:normAutofit fontScale="90000"/>
          </a:bodyPr>
          <a:lstStyle/>
          <a:p>
            <a:r>
              <a:rPr lang="es-CO" i="1" dirty="0" smtClean="0">
                <a:effectLst>
                  <a:outerShdw blurRad="38100" dist="38100" dir="2700000" algn="tl">
                    <a:srgbClr val="000000">
                      <a:alpha val="43137"/>
                    </a:srgbClr>
                  </a:outerShdw>
                </a:effectLst>
                <a:latin typeface="Agency FB" pitchFamily="34" charset="0"/>
              </a:rPr>
              <a:t>¿Sabe usted a quienes son los únicos que les crece las orejas durante toda la vida?</a:t>
            </a:r>
            <a:endParaRPr lang="es-CO" i="1" dirty="0">
              <a:effectLst>
                <a:outerShdw blurRad="38100" dist="38100" dir="2700000" algn="tl">
                  <a:srgbClr val="000000">
                    <a:alpha val="43137"/>
                  </a:srgbClr>
                </a:outerShdw>
              </a:effectLst>
              <a:latin typeface="Agency FB" pitchFamily="34" charset="0"/>
            </a:endParaRPr>
          </a:p>
        </p:txBody>
      </p:sp>
      <p:sp>
        <p:nvSpPr>
          <p:cNvPr id="3" name="2 Marcador de contenido"/>
          <p:cNvSpPr>
            <a:spLocks noGrp="1"/>
          </p:cNvSpPr>
          <p:nvPr>
            <p:ph idx="1"/>
          </p:nvPr>
        </p:nvSpPr>
        <p:spPr>
          <a:xfrm>
            <a:off x="457200" y="2132857"/>
            <a:ext cx="4402832" cy="3384376"/>
          </a:xfrm>
        </p:spPr>
        <p:txBody>
          <a:bodyPr>
            <a:normAutofit fontScale="85000" lnSpcReduction="10000"/>
          </a:bodyPr>
          <a:lstStyle/>
          <a:p>
            <a:pPr marL="0" indent="0" algn="ctr">
              <a:buNone/>
            </a:pPr>
            <a:r>
              <a:rPr lang="es-CO" sz="4400" b="1" dirty="0"/>
              <a:t>Las orejas humanas crecen hasta una edad muy avanzada, aunque lo hacen muy lentamente</a:t>
            </a:r>
          </a:p>
          <a:p>
            <a:pPr marL="0" indent="0">
              <a:buNone/>
            </a:pPr>
            <a:r>
              <a:rPr lang="es-CO" dirty="0"/>
              <a:t> </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088" y="2708920"/>
            <a:ext cx="2466975" cy="1857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Igual que"/>
          <p:cNvSpPr/>
          <p:nvPr/>
        </p:nvSpPr>
        <p:spPr>
          <a:xfrm rot="20108740">
            <a:off x="5332329" y="5647582"/>
            <a:ext cx="3904203" cy="759070"/>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
        <p:nvSpPr>
          <p:cNvPr id="5" name="4 Igual que"/>
          <p:cNvSpPr/>
          <p:nvPr/>
        </p:nvSpPr>
        <p:spPr>
          <a:xfrm rot="932918">
            <a:off x="-4149" y="5827616"/>
            <a:ext cx="3374871" cy="914400"/>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Tree>
    <p:extLst>
      <p:ext uri="{BB962C8B-B14F-4D97-AF65-F5344CB8AC3E}">
        <p14:creationId xmlns:p14="http://schemas.microsoft.com/office/powerpoint/2010/main" val="3844177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4098"/>
                                        </p:tgtEl>
                                        <p:attrNameLst>
                                          <p:attrName>style.visibility</p:attrName>
                                        </p:attrNameLst>
                                      </p:cBhvr>
                                      <p:to>
                                        <p:strVal val="visible"/>
                                      </p:to>
                                    </p:set>
                                    <p:animEffect transition="in" filter="wipe(down)">
                                      <p:cBhvr>
                                        <p:cTn id="23" dur="580">
                                          <p:stCondLst>
                                            <p:cond delay="0"/>
                                          </p:stCondLst>
                                        </p:cTn>
                                        <p:tgtEl>
                                          <p:spTgt spid="4098"/>
                                        </p:tgtEl>
                                      </p:cBhvr>
                                    </p:animEffect>
                                    <p:anim calcmode="lin" valueType="num">
                                      <p:cBhvr>
                                        <p:cTn id="24" dur="1822" tmFilter="0,0; 0.14,0.36; 0.43,0.73; 0.71,0.91; 1.0,1.0">
                                          <p:stCondLst>
                                            <p:cond delay="0"/>
                                          </p:stCondLst>
                                        </p:cTn>
                                        <p:tgtEl>
                                          <p:spTgt spid="4098"/>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4098"/>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4098"/>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4098"/>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4098"/>
                                        </p:tgtEl>
                                        <p:attrNameLst>
                                          <p:attrName>ppt_y</p:attrName>
                                        </p:attrNameLst>
                                      </p:cBhvr>
                                      <p:tavLst>
                                        <p:tav tm="0" fmla="#ppt_y-sin(pi*$)/81">
                                          <p:val>
                                            <p:fltVal val="0"/>
                                          </p:val>
                                        </p:tav>
                                        <p:tav tm="100000">
                                          <p:val>
                                            <p:fltVal val="1"/>
                                          </p:val>
                                        </p:tav>
                                      </p:tavLst>
                                    </p:anim>
                                    <p:animScale>
                                      <p:cBhvr>
                                        <p:cTn id="29" dur="26">
                                          <p:stCondLst>
                                            <p:cond delay="650"/>
                                          </p:stCondLst>
                                        </p:cTn>
                                        <p:tgtEl>
                                          <p:spTgt spid="4098"/>
                                        </p:tgtEl>
                                      </p:cBhvr>
                                      <p:to x="100000" y="60000"/>
                                    </p:animScale>
                                    <p:animScale>
                                      <p:cBhvr>
                                        <p:cTn id="30" dur="166" decel="50000">
                                          <p:stCondLst>
                                            <p:cond delay="676"/>
                                          </p:stCondLst>
                                        </p:cTn>
                                        <p:tgtEl>
                                          <p:spTgt spid="4098"/>
                                        </p:tgtEl>
                                      </p:cBhvr>
                                      <p:to x="100000" y="100000"/>
                                    </p:animScale>
                                    <p:animScale>
                                      <p:cBhvr>
                                        <p:cTn id="31" dur="26">
                                          <p:stCondLst>
                                            <p:cond delay="1312"/>
                                          </p:stCondLst>
                                        </p:cTn>
                                        <p:tgtEl>
                                          <p:spTgt spid="4098"/>
                                        </p:tgtEl>
                                      </p:cBhvr>
                                      <p:to x="100000" y="80000"/>
                                    </p:animScale>
                                    <p:animScale>
                                      <p:cBhvr>
                                        <p:cTn id="32" dur="166" decel="50000">
                                          <p:stCondLst>
                                            <p:cond delay="1338"/>
                                          </p:stCondLst>
                                        </p:cTn>
                                        <p:tgtEl>
                                          <p:spTgt spid="4098"/>
                                        </p:tgtEl>
                                      </p:cBhvr>
                                      <p:to x="100000" y="100000"/>
                                    </p:animScale>
                                    <p:animScale>
                                      <p:cBhvr>
                                        <p:cTn id="33" dur="26">
                                          <p:stCondLst>
                                            <p:cond delay="1642"/>
                                          </p:stCondLst>
                                        </p:cTn>
                                        <p:tgtEl>
                                          <p:spTgt spid="4098"/>
                                        </p:tgtEl>
                                      </p:cBhvr>
                                      <p:to x="100000" y="90000"/>
                                    </p:animScale>
                                    <p:animScale>
                                      <p:cBhvr>
                                        <p:cTn id="34" dur="166" decel="50000">
                                          <p:stCondLst>
                                            <p:cond delay="1668"/>
                                          </p:stCondLst>
                                        </p:cTn>
                                        <p:tgtEl>
                                          <p:spTgt spid="4098"/>
                                        </p:tgtEl>
                                      </p:cBhvr>
                                      <p:to x="100000" y="100000"/>
                                    </p:animScale>
                                    <p:animScale>
                                      <p:cBhvr>
                                        <p:cTn id="35" dur="26">
                                          <p:stCondLst>
                                            <p:cond delay="1808"/>
                                          </p:stCondLst>
                                        </p:cTn>
                                        <p:tgtEl>
                                          <p:spTgt spid="4098"/>
                                        </p:tgtEl>
                                      </p:cBhvr>
                                      <p:to x="100000" y="95000"/>
                                    </p:animScale>
                                    <p:animScale>
                                      <p:cBhvr>
                                        <p:cTn id="36" dur="166" decel="50000">
                                          <p:stCondLst>
                                            <p:cond delay="1834"/>
                                          </p:stCondLst>
                                        </p:cTn>
                                        <p:tgtEl>
                                          <p:spTgt spid="4098"/>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down)">
                                      <p:cBhvr>
                                        <p:cTn id="39" dur="580">
                                          <p:stCondLst>
                                            <p:cond delay="0"/>
                                          </p:stCondLst>
                                        </p:cTn>
                                        <p:tgtEl>
                                          <p:spTgt spid="4"/>
                                        </p:tgtEl>
                                      </p:cBhvr>
                                    </p:animEffect>
                                    <p:anim calcmode="lin" valueType="num">
                                      <p:cBhvr>
                                        <p:cTn id="40"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45" dur="26">
                                          <p:stCondLst>
                                            <p:cond delay="650"/>
                                          </p:stCondLst>
                                        </p:cTn>
                                        <p:tgtEl>
                                          <p:spTgt spid="4"/>
                                        </p:tgtEl>
                                      </p:cBhvr>
                                      <p:to x="100000" y="60000"/>
                                    </p:animScale>
                                    <p:animScale>
                                      <p:cBhvr>
                                        <p:cTn id="46" dur="166" decel="50000">
                                          <p:stCondLst>
                                            <p:cond delay="676"/>
                                          </p:stCondLst>
                                        </p:cTn>
                                        <p:tgtEl>
                                          <p:spTgt spid="4"/>
                                        </p:tgtEl>
                                      </p:cBhvr>
                                      <p:to x="100000" y="100000"/>
                                    </p:animScale>
                                    <p:animScale>
                                      <p:cBhvr>
                                        <p:cTn id="47" dur="26">
                                          <p:stCondLst>
                                            <p:cond delay="1312"/>
                                          </p:stCondLst>
                                        </p:cTn>
                                        <p:tgtEl>
                                          <p:spTgt spid="4"/>
                                        </p:tgtEl>
                                      </p:cBhvr>
                                      <p:to x="100000" y="80000"/>
                                    </p:animScale>
                                    <p:animScale>
                                      <p:cBhvr>
                                        <p:cTn id="48" dur="166" decel="50000">
                                          <p:stCondLst>
                                            <p:cond delay="1338"/>
                                          </p:stCondLst>
                                        </p:cTn>
                                        <p:tgtEl>
                                          <p:spTgt spid="4"/>
                                        </p:tgtEl>
                                      </p:cBhvr>
                                      <p:to x="100000" y="100000"/>
                                    </p:animScale>
                                    <p:animScale>
                                      <p:cBhvr>
                                        <p:cTn id="49" dur="26">
                                          <p:stCondLst>
                                            <p:cond delay="1642"/>
                                          </p:stCondLst>
                                        </p:cTn>
                                        <p:tgtEl>
                                          <p:spTgt spid="4"/>
                                        </p:tgtEl>
                                      </p:cBhvr>
                                      <p:to x="100000" y="90000"/>
                                    </p:animScale>
                                    <p:animScale>
                                      <p:cBhvr>
                                        <p:cTn id="50" dur="166" decel="50000">
                                          <p:stCondLst>
                                            <p:cond delay="1668"/>
                                          </p:stCondLst>
                                        </p:cTn>
                                        <p:tgtEl>
                                          <p:spTgt spid="4"/>
                                        </p:tgtEl>
                                      </p:cBhvr>
                                      <p:to x="100000" y="100000"/>
                                    </p:animScale>
                                    <p:animScale>
                                      <p:cBhvr>
                                        <p:cTn id="51" dur="26">
                                          <p:stCondLst>
                                            <p:cond delay="1808"/>
                                          </p:stCondLst>
                                        </p:cTn>
                                        <p:tgtEl>
                                          <p:spTgt spid="4"/>
                                        </p:tgtEl>
                                      </p:cBhvr>
                                      <p:to x="100000" y="95000"/>
                                    </p:animScale>
                                    <p:animScale>
                                      <p:cBhvr>
                                        <p:cTn id="52" dur="166" decel="50000">
                                          <p:stCondLst>
                                            <p:cond delay="1834"/>
                                          </p:stCondLst>
                                        </p:cTn>
                                        <p:tgtEl>
                                          <p:spTgt spid="4"/>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wipe(down)">
                                      <p:cBhvr>
                                        <p:cTn id="55" dur="580">
                                          <p:stCondLst>
                                            <p:cond delay="0"/>
                                          </p:stCondLst>
                                        </p:cTn>
                                        <p:tgtEl>
                                          <p:spTgt spid="5"/>
                                        </p:tgtEl>
                                      </p:cBhvr>
                                    </p:animEffect>
                                    <p:anim calcmode="lin" valueType="num">
                                      <p:cBhvr>
                                        <p:cTn id="5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61" dur="26">
                                          <p:stCondLst>
                                            <p:cond delay="650"/>
                                          </p:stCondLst>
                                        </p:cTn>
                                        <p:tgtEl>
                                          <p:spTgt spid="5"/>
                                        </p:tgtEl>
                                      </p:cBhvr>
                                      <p:to x="100000" y="60000"/>
                                    </p:animScale>
                                    <p:animScale>
                                      <p:cBhvr>
                                        <p:cTn id="62" dur="166" decel="50000">
                                          <p:stCondLst>
                                            <p:cond delay="676"/>
                                          </p:stCondLst>
                                        </p:cTn>
                                        <p:tgtEl>
                                          <p:spTgt spid="5"/>
                                        </p:tgtEl>
                                      </p:cBhvr>
                                      <p:to x="100000" y="100000"/>
                                    </p:animScale>
                                    <p:animScale>
                                      <p:cBhvr>
                                        <p:cTn id="63" dur="26">
                                          <p:stCondLst>
                                            <p:cond delay="1312"/>
                                          </p:stCondLst>
                                        </p:cTn>
                                        <p:tgtEl>
                                          <p:spTgt spid="5"/>
                                        </p:tgtEl>
                                      </p:cBhvr>
                                      <p:to x="100000" y="80000"/>
                                    </p:animScale>
                                    <p:animScale>
                                      <p:cBhvr>
                                        <p:cTn id="64" dur="166" decel="50000">
                                          <p:stCondLst>
                                            <p:cond delay="1338"/>
                                          </p:stCondLst>
                                        </p:cTn>
                                        <p:tgtEl>
                                          <p:spTgt spid="5"/>
                                        </p:tgtEl>
                                      </p:cBhvr>
                                      <p:to x="100000" y="100000"/>
                                    </p:animScale>
                                    <p:animScale>
                                      <p:cBhvr>
                                        <p:cTn id="65" dur="26">
                                          <p:stCondLst>
                                            <p:cond delay="1642"/>
                                          </p:stCondLst>
                                        </p:cTn>
                                        <p:tgtEl>
                                          <p:spTgt spid="5"/>
                                        </p:tgtEl>
                                      </p:cBhvr>
                                      <p:to x="100000" y="90000"/>
                                    </p:animScale>
                                    <p:animScale>
                                      <p:cBhvr>
                                        <p:cTn id="66" dur="166" decel="50000">
                                          <p:stCondLst>
                                            <p:cond delay="1668"/>
                                          </p:stCondLst>
                                        </p:cTn>
                                        <p:tgtEl>
                                          <p:spTgt spid="5"/>
                                        </p:tgtEl>
                                      </p:cBhvr>
                                      <p:to x="100000" y="100000"/>
                                    </p:animScale>
                                    <p:animScale>
                                      <p:cBhvr>
                                        <p:cTn id="67" dur="26">
                                          <p:stCondLst>
                                            <p:cond delay="1808"/>
                                          </p:stCondLst>
                                        </p:cTn>
                                        <p:tgtEl>
                                          <p:spTgt spid="5"/>
                                        </p:tgtEl>
                                      </p:cBhvr>
                                      <p:to x="100000" y="95000"/>
                                    </p:animScale>
                                    <p:animScale>
                                      <p:cBhvr>
                                        <p:cTn id="68"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6">
              <a:lumMod val="75000"/>
            </a:schemeClr>
          </a:solidFill>
        </p:spPr>
        <p:txBody>
          <a:bodyPr>
            <a:normAutofit fontScale="90000"/>
          </a:bodyPr>
          <a:lstStyle/>
          <a:p>
            <a:r>
              <a:rPr lang="es-CO" i="1" dirty="0" smtClean="0">
                <a:effectLst>
                  <a:outerShdw blurRad="38100" dist="38100" dir="2700000" algn="tl">
                    <a:srgbClr val="000000">
                      <a:alpha val="43137"/>
                    </a:srgbClr>
                  </a:outerShdw>
                </a:effectLst>
                <a:latin typeface="Agency FB" pitchFamily="34" charset="0"/>
              </a:rPr>
              <a:t>¿Sabe usted cuantas veces parpadea un ser humano adulto al día?</a:t>
            </a:r>
            <a:endParaRPr lang="es-CO" i="1" dirty="0">
              <a:effectLst>
                <a:outerShdw blurRad="38100" dist="38100" dir="2700000" algn="tl">
                  <a:srgbClr val="000000">
                    <a:alpha val="43137"/>
                  </a:srgbClr>
                </a:outerShdw>
              </a:effectLst>
              <a:latin typeface="Agency FB" pitchFamily="34" charset="0"/>
            </a:endParaRPr>
          </a:p>
        </p:txBody>
      </p:sp>
      <p:sp>
        <p:nvSpPr>
          <p:cNvPr id="3" name="2 Marcador de contenido"/>
          <p:cNvSpPr>
            <a:spLocks noGrp="1"/>
          </p:cNvSpPr>
          <p:nvPr>
            <p:ph idx="1"/>
          </p:nvPr>
        </p:nvSpPr>
        <p:spPr>
          <a:xfrm>
            <a:off x="457200" y="1916831"/>
            <a:ext cx="4258816" cy="3600401"/>
          </a:xfrm>
        </p:spPr>
        <p:txBody>
          <a:bodyPr>
            <a:normAutofit lnSpcReduction="10000"/>
          </a:bodyPr>
          <a:lstStyle/>
          <a:p>
            <a:pPr marL="0" indent="0" algn="ctr">
              <a:buNone/>
            </a:pPr>
            <a:r>
              <a:rPr lang="es-CO" sz="4800" b="1" dirty="0">
                <a:solidFill>
                  <a:srgbClr val="FF0000"/>
                </a:solidFill>
              </a:rPr>
              <a:t>Un humano adulto parpadea cerca de 23,000 veces en un día.</a:t>
            </a:r>
          </a:p>
          <a:p>
            <a:pPr marL="0" indent="0">
              <a:buNone/>
            </a:pPr>
            <a:endParaRPr lang="es-CO"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6096" y="2348880"/>
            <a:ext cx="2619375" cy="2544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Flecha curvada hacia arriba"/>
          <p:cNvSpPr/>
          <p:nvPr/>
        </p:nvSpPr>
        <p:spPr>
          <a:xfrm rot="8611002" flipV="1">
            <a:off x="5274195" y="4956484"/>
            <a:ext cx="4340976" cy="1370590"/>
          </a:xfrm>
          <a:prstGeom prst="curvedUp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
        <p:nvSpPr>
          <p:cNvPr id="5" name="4 Flecha curvada hacia arriba"/>
          <p:cNvSpPr/>
          <p:nvPr/>
        </p:nvSpPr>
        <p:spPr>
          <a:xfrm rot="1404762">
            <a:off x="140444" y="5343111"/>
            <a:ext cx="4076527" cy="1164158"/>
          </a:xfrm>
          <a:prstGeom prst="curvedUp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Tree>
    <p:extLst>
      <p:ext uri="{BB962C8B-B14F-4D97-AF65-F5344CB8AC3E}">
        <p14:creationId xmlns:p14="http://schemas.microsoft.com/office/powerpoint/2010/main" val="1068819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5122"/>
                                        </p:tgtEl>
                                        <p:attrNameLst>
                                          <p:attrName>style.visibility</p:attrName>
                                        </p:attrNameLst>
                                      </p:cBhvr>
                                      <p:to>
                                        <p:strVal val="visible"/>
                                      </p:to>
                                    </p:set>
                                    <p:animEffect transition="in" filter="randombar(horizontal)">
                                      <p:cBhvr>
                                        <p:cTn id="10" dur="500"/>
                                        <p:tgtEl>
                                          <p:spTgt spid="5122"/>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randombar(horizontal)">
                                      <p:cBhvr>
                                        <p:cTn id="13" dur="500"/>
                                        <p:tgtEl>
                                          <p:spTgt spid="4"/>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2">
              <a:lumMod val="40000"/>
              <a:lumOff val="60000"/>
            </a:schemeClr>
          </a:solidFill>
        </p:spPr>
        <p:txBody>
          <a:bodyPr>
            <a:normAutofit fontScale="90000"/>
          </a:bodyPr>
          <a:lstStyle/>
          <a:p>
            <a:r>
              <a:rPr lang="es-CO" i="1" dirty="0" smtClean="0">
                <a:effectLst>
                  <a:outerShdw blurRad="38100" dist="38100" dir="2700000" algn="tl">
                    <a:srgbClr val="000000">
                      <a:alpha val="43137"/>
                    </a:srgbClr>
                  </a:outerShdw>
                </a:effectLst>
                <a:latin typeface="Agency FB" pitchFamily="34" charset="0"/>
              </a:rPr>
              <a:t>¿Sabe usted cuanta es la riqueza del Vaticano?</a:t>
            </a:r>
            <a:endParaRPr lang="es-CO" i="1" dirty="0">
              <a:effectLst>
                <a:outerShdw blurRad="38100" dist="38100" dir="2700000" algn="tl">
                  <a:srgbClr val="000000">
                    <a:alpha val="43137"/>
                  </a:srgbClr>
                </a:outerShdw>
              </a:effectLst>
              <a:latin typeface="Agency FB" pitchFamily="34" charset="0"/>
            </a:endParaRPr>
          </a:p>
        </p:txBody>
      </p:sp>
      <p:sp>
        <p:nvSpPr>
          <p:cNvPr id="3" name="2 Marcador de contenido"/>
          <p:cNvSpPr>
            <a:spLocks noGrp="1"/>
          </p:cNvSpPr>
          <p:nvPr>
            <p:ph idx="1"/>
          </p:nvPr>
        </p:nvSpPr>
        <p:spPr>
          <a:xfrm>
            <a:off x="457200" y="1600200"/>
            <a:ext cx="3898776" cy="4525963"/>
          </a:xfrm>
        </p:spPr>
        <p:txBody>
          <a:bodyPr/>
          <a:lstStyle/>
          <a:p>
            <a:pPr marL="0" indent="0" algn="ctr">
              <a:buNone/>
            </a:pPr>
            <a:endParaRPr lang="es-CO" dirty="0" smtClean="0"/>
          </a:p>
          <a:p>
            <a:pPr marL="0" indent="0" algn="ctr">
              <a:buNone/>
            </a:pPr>
            <a:r>
              <a:rPr lang="es-CO" sz="3600" dirty="0" smtClean="0"/>
              <a:t>El </a:t>
            </a:r>
            <a:r>
              <a:rPr lang="es-CO" sz="3600" dirty="0"/>
              <a:t>Vaticano posee la cantidad de dinero suficiente para acabar con la pobreza mundial dos </a:t>
            </a:r>
            <a:r>
              <a:rPr lang="es-CO" sz="3600" dirty="0" smtClean="0"/>
              <a:t>veces </a:t>
            </a:r>
            <a:endParaRPr lang="es-CO" sz="3600"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2420888"/>
            <a:ext cx="3744416" cy="3312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Igual que"/>
          <p:cNvSpPr/>
          <p:nvPr/>
        </p:nvSpPr>
        <p:spPr>
          <a:xfrm>
            <a:off x="-756592" y="6093296"/>
            <a:ext cx="10657184" cy="914400"/>
          </a:xfrm>
          <a:prstGeom prst="mathEqual">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Tree>
    <p:extLst>
      <p:ext uri="{BB962C8B-B14F-4D97-AF65-F5344CB8AC3E}">
        <p14:creationId xmlns:p14="http://schemas.microsoft.com/office/powerpoint/2010/main" val="23937604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anim calcmode="lin" valueType="num">
                                      <p:cBhvr>
                                        <p:cTn id="8"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1" end="1"/>
                                            </p:txEl>
                                          </p:spTgt>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6146"/>
                                        </p:tgtEl>
                                        <p:attrNameLst>
                                          <p:attrName>style.visibility</p:attrName>
                                        </p:attrNameLst>
                                      </p:cBhvr>
                                      <p:to>
                                        <p:strVal val="visible"/>
                                      </p:to>
                                    </p:set>
                                    <p:animEffect transition="in" filter="fade">
                                      <p:cBhvr>
                                        <p:cTn id="12" dur="2000"/>
                                        <p:tgtEl>
                                          <p:spTgt spid="6146"/>
                                        </p:tgtEl>
                                      </p:cBhvr>
                                    </p:animEffect>
                                    <p:anim calcmode="lin" valueType="num">
                                      <p:cBhvr>
                                        <p:cTn id="13" dur="2000" fill="hold"/>
                                        <p:tgtEl>
                                          <p:spTgt spid="6146"/>
                                        </p:tgtEl>
                                        <p:attrNameLst>
                                          <p:attrName>ppt_w</p:attrName>
                                        </p:attrNameLst>
                                      </p:cBhvr>
                                      <p:tavLst>
                                        <p:tav tm="0" fmla="#ppt_w*sin(2.5*pi*$)">
                                          <p:val>
                                            <p:fltVal val="0"/>
                                          </p:val>
                                        </p:tav>
                                        <p:tav tm="100000">
                                          <p:val>
                                            <p:fltVal val="1"/>
                                          </p:val>
                                        </p:tav>
                                      </p:tavLst>
                                    </p:anim>
                                    <p:anim calcmode="lin" valueType="num">
                                      <p:cBhvr>
                                        <p:cTn id="14" dur="2000" fill="hold"/>
                                        <p:tgtEl>
                                          <p:spTgt spid="6146"/>
                                        </p:tgtEl>
                                        <p:attrNameLst>
                                          <p:attrName>ppt_h</p:attrName>
                                        </p:attrNameLst>
                                      </p:cBhvr>
                                      <p:tavLst>
                                        <p:tav tm="0">
                                          <p:val>
                                            <p:strVal val="#ppt_h"/>
                                          </p:val>
                                        </p:tav>
                                        <p:tav tm="100000">
                                          <p:val>
                                            <p:strVal val="#ppt_h"/>
                                          </p:val>
                                        </p:tav>
                                      </p:tavLst>
                                    </p:anim>
                                  </p:childTnLst>
                                </p:cTn>
                              </p:par>
                              <p:par>
                                <p:cTn id="15" presetID="45"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2000"/>
                                        <p:tgtEl>
                                          <p:spTgt spid="4"/>
                                        </p:tgtEl>
                                      </p:cBhvr>
                                    </p:animEffect>
                                    <p:anim calcmode="lin" valueType="num">
                                      <p:cBhvr>
                                        <p:cTn id="18" dur="2000" fill="hold"/>
                                        <p:tgtEl>
                                          <p:spTgt spid="4"/>
                                        </p:tgtEl>
                                        <p:attrNameLst>
                                          <p:attrName>ppt_w</p:attrName>
                                        </p:attrNameLst>
                                      </p:cBhvr>
                                      <p:tavLst>
                                        <p:tav tm="0" fmla="#ppt_w*sin(2.5*pi*$)">
                                          <p:val>
                                            <p:fltVal val="0"/>
                                          </p:val>
                                        </p:tav>
                                        <p:tav tm="100000">
                                          <p:val>
                                            <p:fltVal val="1"/>
                                          </p:val>
                                        </p:tav>
                                      </p:tavLst>
                                    </p:anim>
                                    <p:anim calcmode="lin" valueType="num">
                                      <p:cBhvr>
                                        <p:cTn id="19"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1">
              <a:lumMod val="20000"/>
              <a:lumOff val="80000"/>
            </a:schemeClr>
          </a:solidFill>
        </p:spPr>
        <p:txBody>
          <a:bodyPr>
            <a:normAutofit fontScale="90000"/>
          </a:bodyPr>
          <a:lstStyle/>
          <a:p>
            <a:r>
              <a:rPr lang="es-CO" dirty="0" smtClean="0"/>
              <a:t>¿Sabe usted de donde procede la palabra «testificar»?</a:t>
            </a:r>
            <a:endParaRPr lang="es-CO" dirty="0"/>
          </a:p>
        </p:txBody>
      </p:sp>
      <p:sp>
        <p:nvSpPr>
          <p:cNvPr id="3" name="2 Marcador de contenido"/>
          <p:cNvSpPr>
            <a:spLocks noGrp="1"/>
          </p:cNvSpPr>
          <p:nvPr>
            <p:ph idx="1"/>
          </p:nvPr>
        </p:nvSpPr>
        <p:spPr>
          <a:xfrm>
            <a:off x="457200" y="1600200"/>
            <a:ext cx="4690864" cy="4853136"/>
          </a:xfrm>
        </p:spPr>
        <p:txBody>
          <a:bodyPr>
            <a:normAutofit lnSpcReduction="10000"/>
          </a:bodyPr>
          <a:lstStyle/>
          <a:p>
            <a:pPr marL="0" indent="0" algn="ctr">
              <a:buNone/>
            </a:pPr>
            <a:r>
              <a:rPr lang="es-CO" dirty="0"/>
              <a:t>Los antiguos romanos cuando tenían que decir la verdad en un juicio, en vez de jurar sobre la Biblia como en la </a:t>
            </a:r>
            <a:r>
              <a:rPr lang="es-CO" dirty="0" smtClean="0"/>
              <a:t>actualidad, lo </a:t>
            </a:r>
            <a:r>
              <a:rPr lang="es-CO" dirty="0"/>
              <a:t>hacían apretándose los testículos con la mano derecha. De esta antigua costumbre procede la palabra </a:t>
            </a:r>
            <a:r>
              <a:rPr lang="es-CO" dirty="0" smtClean="0"/>
              <a:t>testificar. </a:t>
            </a:r>
            <a:endParaRPr lang="es-CO"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080" y="2204864"/>
            <a:ext cx="3456384" cy="3060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Menos"/>
          <p:cNvSpPr/>
          <p:nvPr/>
        </p:nvSpPr>
        <p:spPr>
          <a:xfrm>
            <a:off x="-972616" y="5943600"/>
            <a:ext cx="11089232" cy="914400"/>
          </a:xfrm>
          <a:prstGeom prst="mathMinus">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spTree>
    <p:extLst>
      <p:ext uri="{BB962C8B-B14F-4D97-AF65-F5344CB8AC3E}">
        <p14:creationId xmlns:p14="http://schemas.microsoft.com/office/powerpoint/2010/main" val="235540159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7170"/>
                                        </p:tgtEl>
                                        <p:attrNameLst>
                                          <p:attrName>style.visibility</p:attrName>
                                        </p:attrNameLst>
                                      </p:cBhvr>
                                      <p:to>
                                        <p:strVal val="visible"/>
                                      </p:to>
                                    </p:set>
                                    <p:animEffect transition="in" filter="wipe(down)">
                                      <p:cBhvr>
                                        <p:cTn id="23" dur="580">
                                          <p:stCondLst>
                                            <p:cond delay="0"/>
                                          </p:stCondLst>
                                        </p:cTn>
                                        <p:tgtEl>
                                          <p:spTgt spid="7170"/>
                                        </p:tgtEl>
                                      </p:cBhvr>
                                    </p:animEffect>
                                    <p:anim calcmode="lin" valueType="num">
                                      <p:cBhvr>
                                        <p:cTn id="24" dur="1822" tmFilter="0,0; 0.14,0.36; 0.43,0.73; 0.71,0.91; 1.0,1.0">
                                          <p:stCondLst>
                                            <p:cond delay="0"/>
                                          </p:stCondLst>
                                        </p:cTn>
                                        <p:tgtEl>
                                          <p:spTgt spid="7170"/>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7170"/>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7170"/>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7170"/>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7170"/>
                                        </p:tgtEl>
                                        <p:attrNameLst>
                                          <p:attrName>ppt_y</p:attrName>
                                        </p:attrNameLst>
                                      </p:cBhvr>
                                      <p:tavLst>
                                        <p:tav tm="0" fmla="#ppt_y-sin(pi*$)/81">
                                          <p:val>
                                            <p:fltVal val="0"/>
                                          </p:val>
                                        </p:tav>
                                        <p:tav tm="100000">
                                          <p:val>
                                            <p:fltVal val="1"/>
                                          </p:val>
                                        </p:tav>
                                      </p:tavLst>
                                    </p:anim>
                                    <p:animScale>
                                      <p:cBhvr>
                                        <p:cTn id="29" dur="26">
                                          <p:stCondLst>
                                            <p:cond delay="650"/>
                                          </p:stCondLst>
                                        </p:cTn>
                                        <p:tgtEl>
                                          <p:spTgt spid="7170"/>
                                        </p:tgtEl>
                                      </p:cBhvr>
                                      <p:to x="100000" y="60000"/>
                                    </p:animScale>
                                    <p:animScale>
                                      <p:cBhvr>
                                        <p:cTn id="30" dur="166" decel="50000">
                                          <p:stCondLst>
                                            <p:cond delay="676"/>
                                          </p:stCondLst>
                                        </p:cTn>
                                        <p:tgtEl>
                                          <p:spTgt spid="7170"/>
                                        </p:tgtEl>
                                      </p:cBhvr>
                                      <p:to x="100000" y="100000"/>
                                    </p:animScale>
                                    <p:animScale>
                                      <p:cBhvr>
                                        <p:cTn id="31" dur="26">
                                          <p:stCondLst>
                                            <p:cond delay="1312"/>
                                          </p:stCondLst>
                                        </p:cTn>
                                        <p:tgtEl>
                                          <p:spTgt spid="7170"/>
                                        </p:tgtEl>
                                      </p:cBhvr>
                                      <p:to x="100000" y="80000"/>
                                    </p:animScale>
                                    <p:animScale>
                                      <p:cBhvr>
                                        <p:cTn id="32" dur="166" decel="50000">
                                          <p:stCondLst>
                                            <p:cond delay="1338"/>
                                          </p:stCondLst>
                                        </p:cTn>
                                        <p:tgtEl>
                                          <p:spTgt spid="7170"/>
                                        </p:tgtEl>
                                      </p:cBhvr>
                                      <p:to x="100000" y="100000"/>
                                    </p:animScale>
                                    <p:animScale>
                                      <p:cBhvr>
                                        <p:cTn id="33" dur="26">
                                          <p:stCondLst>
                                            <p:cond delay="1642"/>
                                          </p:stCondLst>
                                        </p:cTn>
                                        <p:tgtEl>
                                          <p:spTgt spid="7170"/>
                                        </p:tgtEl>
                                      </p:cBhvr>
                                      <p:to x="100000" y="90000"/>
                                    </p:animScale>
                                    <p:animScale>
                                      <p:cBhvr>
                                        <p:cTn id="34" dur="166" decel="50000">
                                          <p:stCondLst>
                                            <p:cond delay="1668"/>
                                          </p:stCondLst>
                                        </p:cTn>
                                        <p:tgtEl>
                                          <p:spTgt spid="7170"/>
                                        </p:tgtEl>
                                      </p:cBhvr>
                                      <p:to x="100000" y="100000"/>
                                    </p:animScale>
                                    <p:animScale>
                                      <p:cBhvr>
                                        <p:cTn id="35" dur="26">
                                          <p:stCondLst>
                                            <p:cond delay="1808"/>
                                          </p:stCondLst>
                                        </p:cTn>
                                        <p:tgtEl>
                                          <p:spTgt spid="7170"/>
                                        </p:tgtEl>
                                      </p:cBhvr>
                                      <p:to x="100000" y="95000"/>
                                    </p:animScale>
                                    <p:animScale>
                                      <p:cBhvr>
                                        <p:cTn id="36" dur="166" decel="50000">
                                          <p:stCondLst>
                                            <p:cond delay="1834"/>
                                          </p:stCondLst>
                                        </p:cTn>
                                        <p:tgtEl>
                                          <p:spTgt spid="7170"/>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down)">
                                      <p:cBhvr>
                                        <p:cTn id="39" dur="580">
                                          <p:stCondLst>
                                            <p:cond delay="0"/>
                                          </p:stCondLst>
                                        </p:cTn>
                                        <p:tgtEl>
                                          <p:spTgt spid="4"/>
                                        </p:tgtEl>
                                      </p:cBhvr>
                                    </p:animEffect>
                                    <p:anim calcmode="lin" valueType="num">
                                      <p:cBhvr>
                                        <p:cTn id="40"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45" dur="26">
                                          <p:stCondLst>
                                            <p:cond delay="650"/>
                                          </p:stCondLst>
                                        </p:cTn>
                                        <p:tgtEl>
                                          <p:spTgt spid="4"/>
                                        </p:tgtEl>
                                      </p:cBhvr>
                                      <p:to x="100000" y="60000"/>
                                    </p:animScale>
                                    <p:animScale>
                                      <p:cBhvr>
                                        <p:cTn id="46" dur="166" decel="50000">
                                          <p:stCondLst>
                                            <p:cond delay="676"/>
                                          </p:stCondLst>
                                        </p:cTn>
                                        <p:tgtEl>
                                          <p:spTgt spid="4"/>
                                        </p:tgtEl>
                                      </p:cBhvr>
                                      <p:to x="100000" y="100000"/>
                                    </p:animScale>
                                    <p:animScale>
                                      <p:cBhvr>
                                        <p:cTn id="47" dur="26">
                                          <p:stCondLst>
                                            <p:cond delay="1312"/>
                                          </p:stCondLst>
                                        </p:cTn>
                                        <p:tgtEl>
                                          <p:spTgt spid="4"/>
                                        </p:tgtEl>
                                      </p:cBhvr>
                                      <p:to x="100000" y="80000"/>
                                    </p:animScale>
                                    <p:animScale>
                                      <p:cBhvr>
                                        <p:cTn id="48" dur="166" decel="50000">
                                          <p:stCondLst>
                                            <p:cond delay="1338"/>
                                          </p:stCondLst>
                                        </p:cTn>
                                        <p:tgtEl>
                                          <p:spTgt spid="4"/>
                                        </p:tgtEl>
                                      </p:cBhvr>
                                      <p:to x="100000" y="100000"/>
                                    </p:animScale>
                                    <p:animScale>
                                      <p:cBhvr>
                                        <p:cTn id="49" dur="26">
                                          <p:stCondLst>
                                            <p:cond delay="1642"/>
                                          </p:stCondLst>
                                        </p:cTn>
                                        <p:tgtEl>
                                          <p:spTgt spid="4"/>
                                        </p:tgtEl>
                                      </p:cBhvr>
                                      <p:to x="100000" y="90000"/>
                                    </p:animScale>
                                    <p:animScale>
                                      <p:cBhvr>
                                        <p:cTn id="50" dur="166" decel="50000">
                                          <p:stCondLst>
                                            <p:cond delay="1668"/>
                                          </p:stCondLst>
                                        </p:cTn>
                                        <p:tgtEl>
                                          <p:spTgt spid="4"/>
                                        </p:tgtEl>
                                      </p:cBhvr>
                                      <p:to x="100000" y="100000"/>
                                    </p:animScale>
                                    <p:animScale>
                                      <p:cBhvr>
                                        <p:cTn id="51" dur="26">
                                          <p:stCondLst>
                                            <p:cond delay="1808"/>
                                          </p:stCondLst>
                                        </p:cTn>
                                        <p:tgtEl>
                                          <p:spTgt spid="4"/>
                                        </p:tgtEl>
                                      </p:cBhvr>
                                      <p:to x="100000" y="95000"/>
                                    </p:animScale>
                                    <p:animScale>
                                      <p:cBhvr>
                                        <p:cTn id="52"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274638"/>
            <a:ext cx="7164288" cy="1143000"/>
          </a:xfrm>
          <a:solidFill>
            <a:schemeClr val="accent2">
              <a:lumMod val="60000"/>
              <a:lumOff val="40000"/>
            </a:schemeClr>
          </a:solidFill>
        </p:spPr>
        <p:txBody>
          <a:bodyPr>
            <a:normAutofit fontScale="90000"/>
          </a:bodyPr>
          <a:lstStyle/>
          <a:p>
            <a:pPr algn="l"/>
            <a:r>
              <a:rPr lang="es-CO" i="1" dirty="0" smtClean="0">
                <a:effectLst>
                  <a:outerShdw blurRad="38100" dist="38100" dir="2700000" algn="tl">
                    <a:srgbClr val="000000">
                      <a:alpha val="43137"/>
                    </a:srgbClr>
                  </a:outerShdw>
                </a:effectLst>
                <a:latin typeface="Agency FB" pitchFamily="34" charset="0"/>
              </a:rPr>
              <a:t>¿Sabe usted de los seres humanos quienes tienen más larga vida? </a:t>
            </a:r>
            <a:endParaRPr lang="es-CO" i="1" dirty="0">
              <a:effectLst>
                <a:outerShdw blurRad="38100" dist="38100" dir="2700000" algn="tl">
                  <a:srgbClr val="000000">
                    <a:alpha val="43137"/>
                  </a:srgbClr>
                </a:outerShdw>
              </a:effectLst>
              <a:latin typeface="Agency FB" pitchFamily="34" charset="0"/>
            </a:endParaRPr>
          </a:p>
        </p:txBody>
      </p:sp>
      <p:sp>
        <p:nvSpPr>
          <p:cNvPr id="3" name="2 Marcador de contenido"/>
          <p:cNvSpPr>
            <a:spLocks noGrp="1"/>
          </p:cNvSpPr>
          <p:nvPr>
            <p:ph idx="1"/>
          </p:nvPr>
        </p:nvSpPr>
        <p:spPr>
          <a:xfrm>
            <a:off x="457200" y="2204863"/>
            <a:ext cx="4618856" cy="2952329"/>
          </a:xfrm>
        </p:spPr>
        <p:txBody>
          <a:bodyPr>
            <a:normAutofit fontScale="92500" lnSpcReduction="10000"/>
          </a:bodyPr>
          <a:lstStyle/>
          <a:p>
            <a:pPr marL="0" indent="0">
              <a:buNone/>
            </a:pPr>
            <a:endParaRPr lang="es-CO" dirty="0" smtClean="0"/>
          </a:p>
          <a:p>
            <a:pPr marL="0" indent="0" algn="ctr">
              <a:buNone/>
            </a:pPr>
            <a:r>
              <a:rPr lang="es-CO" sz="4400" b="1" dirty="0" smtClean="0">
                <a:solidFill>
                  <a:srgbClr val="C00000"/>
                </a:solidFill>
              </a:rPr>
              <a:t>Los </a:t>
            </a:r>
            <a:r>
              <a:rPr lang="es-CO" sz="4400" b="1" dirty="0">
                <a:solidFill>
                  <a:srgbClr val="C00000"/>
                </a:solidFill>
              </a:rPr>
              <a:t>diestros viven en promedio nueve años más que los </a:t>
            </a:r>
            <a:r>
              <a:rPr lang="es-CO" sz="4400" b="1" dirty="0" smtClean="0">
                <a:solidFill>
                  <a:srgbClr val="C00000"/>
                </a:solidFill>
              </a:rPr>
              <a:t>zurdos</a:t>
            </a:r>
            <a:endParaRPr lang="es-CO" sz="4400" b="1" dirty="0">
              <a:solidFill>
                <a:srgbClr val="C00000"/>
              </a:solidFill>
            </a:endParaRPr>
          </a:p>
        </p:txBody>
      </p:sp>
      <p:sp>
        <p:nvSpPr>
          <p:cNvPr id="4" name="3 Medio marco"/>
          <p:cNvSpPr/>
          <p:nvPr/>
        </p:nvSpPr>
        <p:spPr>
          <a:xfrm rot="10800000">
            <a:off x="0" y="5733255"/>
            <a:ext cx="8876621" cy="914401"/>
          </a:xfrm>
          <a:prstGeom prst="halfFram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6096" y="2636912"/>
            <a:ext cx="3440525"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2294634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par>
                                <p:cTn id="11" presetID="22" presetClass="entr" presetSubtype="4" fill="hold" nodeType="withEffect">
                                  <p:stCondLst>
                                    <p:cond delay="0"/>
                                  </p:stCondLst>
                                  <p:childTnLst>
                                    <p:set>
                                      <p:cBhvr>
                                        <p:cTn id="12" dur="1" fill="hold">
                                          <p:stCondLst>
                                            <p:cond delay="0"/>
                                          </p:stCondLst>
                                        </p:cTn>
                                        <p:tgtEl>
                                          <p:spTgt spid="1027"/>
                                        </p:tgtEl>
                                        <p:attrNameLst>
                                          <p:attrName>style.visibility</p:attrName>
                                        </p:attrNameLst>
                                      </p:cBhvr>
                                      <p:to>
                                        <p:strVal val="visible"/>
                                      </p:to>
                                    </p:set>
                                    <p:animEffect transition="in" filter="wipe(down)">
                                      <p:cBhvr>
                                        <p:cTn id="13" dur="5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123728" y="274638"/>
            <a:ext cx="7020272" cy="1143000"/>
          </a:xfrm>
          <a:solidFill>
            <a:srgbClr val="7030A0"/>
          </a:solidFill>
        </p:spPr>
        <p:txBody>
          <a:bodyPr>
            <a:normAutofit fontScale="90000"/>
          </a:bodyPr>
          <a:lstStyle/>
          <a:p>
            <a:pPr algn="r"/>
            <a:r>
              <a:rPr lang="es-CO" i="1" dirty="0" smtClean="0">
                <a:solidFill>
                  <a:schemeClr val="bg1"/>
                </a:solidFill>
                <a:latin typeface="Agency FB" pitchFamily="34" charset="0"/>
              </a:rPr>
              <a:t>¿Sabe usted quienes son los únicos que se pueden reconocer en un espejo?</a:t>
            </a:r>
            <a:endParaRPr lang="es-CO" i="1" dirty="0">
              <a:solidFill>
                <a:schemeClr val="bg1"/>
              </a:solidFill>
              <a:latin typeface="Agency FB" pitchFamily="34" charset="0"/>
            </a:endParaRPr>
          </a:p>
        </p:txBody>
      </p:sp>
      <p:sp>
        <p:nvSpPr>
          <p:cNvPr id="3" name="2 Marcador de contenido"/>
          <p:cNvSpPr>
            <a:spLocks noGrp="1"/>
          </p:cNvSpPr>
          <p:nvPr>
            <p:ph idx="1"/>
          </p:nvPr>
        </p:nvSpPr>
        <p:spPr>
          <a:xfrm>
            <a:off x="457200" y="1844825"/>
            <a:ext cx="4240559" cy="3528392"/>
          </a:xfrm>
        </p:spPr>
        <p:txBody>
          <a:bodyPr/>
          <a:lstStyle/>
          <a:p>
            <a:pPr marL="0" indent="0" algn="ctr">
              <a:buNone/>
            </a:pPr>
            <a:r>
              <a:rPr lang="es-CO" dirty="0"/>
              <a:t>Los chimpances, orangutanes, delfines, elefantes y... el ser humano, son las únicas especies capaces de reconocerse a sí misma en un </a:t>
            </a:r>
            <a:r>
              <a:rPr lang="es-CO" dirty="0" smtClean="0"/>
              <a:t>espejo.</a:t>
            </a:r>
            <a:endParaRPr lang="es-CO" dirty="0"/>
          </a:p>
          <a:p>
            <a:pPr marL="0" indent="0">
              <a:buNone/>
            </a:pPr>
            <a:endParaRPr lang="es-CO" dirty="0"/>
          </a:p>
        </p:txBody>
      </p:sp>
      <p:sp>
        <p:nvSpPr>
          <p:cNvPr id="4" name="3 Medio marco"/>
          <p:cNvSpPr/>
          <p:nvPr/>
        </p:nvSpPr>
        <p:spPr>
          <a:xfrm rot="16200000">
            <a:off x="4240560" y="1719064"/>
            <a:ext cx="914400" cy="8892480"/>
          </a:xfrm>
          <a:prstGeom prst="halfFrame">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97759" y="1886131"/>
            <a:ext cx="2034481"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48264" y="1886131"/>
            <a:ext cx="2083576" cy="1838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7761" y="4003225"/>
            <a:ext cx="2034480" cy="20600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48264" y="4003225"/>
            <a:ext cx="2060920" cy="20600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8212958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par>
                                <p:cTn id="11" presetID="14" presetClass="entr" presetSubtype="10" fill="hold" nodeType="withEffect">
                                  <p:stCondLst>
                                    <p:cond delay="0"/>
                                  </p:stCondLst>
                                  <p:childTnLst>
                                    <p:set>
                                      <p:cBhvr>
                                        <p:cTn id="12" dur="1" fill="hold">
                                          <p:stCondLst>
                                            <p:cond delay="0"/>
                                          </p:stCondLst>
                                        </p:cTn>
                                        <p:tgtEl>
                                          <p:spTgt spid="2050"/>
                                        </p:tgtEl>
                                        <p:attrNameLst>
                                          <p:attrName>style.visibility</p:attrName>
                                        </p:attrNameLst>
                                      </p:cBhvr>
                                      <p:to>
                                        <p:strVal val="visible"/>
                                      </p:to>
                                    </p:set>
                                    <p:animEffect transition="in" filter="randombar(horizontal)">
                                      <p:cBhvr>
                                        <p:cTn id="13" dur="500"/>
                                        <p:tgtEl>
                                          <p:spTgt spid="2050"/>
                                        </p:tgtEl>
                                      </p:cBhvr>
                                    </p:animEffect>
                                  </p:childTnLst>
                                </p:cTn>
                              </p:par>
                              <p:par>
                                <p:cTn id="14" presetID="14" presetClass="entr" presetSubtype="10" fill="hold" nodeType="withEffect">
                                  <p:stCondLst>
                                    <p:cond delay="0"/>
                                  </p:stCondLst>
                                  <p:childTnLst>
                                    <p:set>
                                      <p:cBhvr>
                                        <p:cTn id="15" dur="1" fill="hold">
                                          <p:stCondLst>
                                            <p:cond delay="0"/>
                                          </p:stCondLst>
                                        </p:cTn>
                                        <p:tgtEl>
                                          <p:spTgt spid="2051"/>
                                        </p:tgtEl>
                                        <p:attrNameLst>
                                          <p:attrName>style.visibility</p:attrName>
                                        </p:attrNameLst>
                                      </p:cBhvr>
                                      <p:to>
                                        <p:strVal val="visible"/>
                                      </p:to>
                                    </p:set>
                                    <p:animEffect transition="in" filter="randombar(horizontal)">
                                      <p:cBhvr>
                                        <p:cTn id="16" dur="500"/>
                                        <p:tgtEl>
                                          <p:spTgt spid="2051"/>
                                        </p:tgtEl>
                                      </p:cBhvr>
                                    </p:animEffect>
                                  </p:childTnLst>
                                </p:cTn>
                              </p:par>
                              <p:par>
                                <p:cTn id="17" presetID="14" presetClass="entr" presetSubtype="10" fill="hold" nodeType="withEffect">
                                  <p:stCondLst>
                                    <p:cond delay="0"/>
                                  </p:stCondLst>
                                  <p:childTnLst>
                                    <p:set>
                                      <p:cBhvr>
                                        <p:cTn id="18" dur="1" fill="hold">
                                          <p:stCondLst>
                                            <p:cond delay="0"/>
                                          </p:stCondLst>
                                        </p:cTn>
                                        <p:tgtEl>
                                          <p:spTgt spid="2052"/>
                                        </p:tgtEl>
                                        <p:attrNameLst>
                                          <p:attrName>style.visibility</p:attrName>
                                        </p:attrNameLst>
                                      </p:cBhvr>
                                      <p:to>
                                        <p:strVal val="visible"/>
                                      </p:to>
                                    </p:set>
                                    <p:animEffect transition="in" filter="randombar(horizontal)">
                                      <p:cBhvr>
                                        <p:cTn id="19" dur="500"/>
                                        <p:tgtEl>
                                          <p:spTgt spid="2052"/>
                                        </p:tgtEl>
                                      </p:cBhvr>
                                    </p:animEffect>
                                  </p:childTnLst>
                                </p:cTn>
                              </p:par>
                              <p:par>
                                <p:cTn id="20" presetID="14" presetClass="entr" presetSubtype="10" fill="hold" nodeType="withEffect">
                                  <p:stCondLst>
                                    <p:cond delay="0"/>
                                  </p:stCondLst>
                                  <p:childTnLst>
                                    <p:set>
                                      <p:cBhvr>
                                        <p:cTn id="21" dur="1" fill="hold">
                                          <p:stCondLst>
                                            <p:cond delay="0"/>
                                          </p:stCondLst>
                                        </p:cTn>
                                        <p:tgtEl>
                                          <p:spTgt spid="2053"/>
                                        </p:tgtEl>
                                        <p:attrNameLst>
                                          <p:attrName>style.visibility</p:attrName>
                                        </p:attrNameLst>
                                      </p:cBhvr>
                                      <p:to>
                                        <p:strVal val="visible"/>
                                      </p:to>
                                    </p:set>
                                    <p:animEffect transition="in" filter="randombar(horizontal)">
                                      <p:cBhvr>
                                        <p:cTn id="22" dur="500"/>
                                        <p:tgtEl>
                                          <p:spTgt spid="2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4">
              <a:lumMod val="60000"/>
              <a:lumOff val="40000"/>
            </a:schemeClr>
          </a:solidFill>
        </p:spPr>
        <p:txBody>
          <a:bodyPr>
            <a:normAutofit fontScale="90000"/>
          </a:bodyPr>
          <a:lstStyle/>
          <a:p>
            <a:r>
              <a:rPr lang="es-CO" i="1" dirty="0" smtClean="0">
                <a:effectLst>
                  <a:outerShdw blurRad="38100" dist="38100" dir="2700000" algn="tl">
                    <a:srgbClr val="000000">
                      <a:alpha val="43137"/>
                    </a:srgbClr>
                  </a:outerShdw>
                </a:effectLst>
                <a:latin typeface="Agency FB" pitchFamily="34" charset="0"/>
              </a:rPr>
              <a:t>¿Sabe usted de las especies únicamente los machos se embarazan?</a:t>
            </a:r>
            <a:endParaRPr lang="es-CO" i="1" dirty="0">
              <a:effectLst>
                <a:outerShdw blurRad="38100" dist="38100" dir="2700000" algn="tl">
                  <a:srgbClr val="000000">
                    <a:alpha val="43137"/>
                  </a:srgbClr>
                </a:outerShdw>
              </a:effectLst>
              <a:latin typeface="Agency FB" pitchFamily="34" charset="0"/>
            </a:endParaRPr>
          </a:p>
        </p:txBody>
      </p:sp>
      <p:sp>
        <p:nvSpPr>
          <p:cNvPr id="3" name="2 Marcador de contenido"/>
          <p:cNvSpPr>
            <a:spLocks noGrp="1"/>
          </p:cNvSpPr>
          <p:nvPr>
            <p:ph idx="1"/>
          </p:nvPr>
        </p:nvSpPr>
        <p:spPr>
          <a:xfrm>
            <a:off x="457200" y="2276873"/>
            <a:ext cx="5554960" cy="2628900"/>
          </a:xfrm>
        </p:spPr>
        <p:txBody>
          <a:bodyPr>
            <a:normAutofit fontScale="92500" lnSpcReduction="10000"/>
          </a:bodyPr>
          <a:lstStyle/>
          <a:p>
            <a:pPr marL="0" indent="0">
              <a:buNone/>
            </a:pPr>
            <a:endParaRPr lang="es-CO" dirty="0" smtClean="0"/>
          </a:p>
          <a:p>
            <a:pPr marL="0" indent="0">
              <a:buNone/>
            </a:pPr>
            <a:endParaRPr lang="es-CO" dirty="0"/>
          </a:p>
          <a:p>
            <a:pPr marL="0" indent="0" algn="ctr">
              <a:buNone/>
            </a:pPr>
            <a:r>
              <a:rPr lang="es-CO" sz="3600" b="1" dirty="0" smtClean="0">
                <a:solidFill>
                  <a:srgbClr val="FF0000"/>
                </a:solidFill>
              </a:rPr>
              <a:t>En </a:t>
            </a:r>
            <a:r>
              <a:rPr lang="es-CO" sz="3600" b="1" dirty="0">
                <a:solidFill>
                  <a:srgbClr val="FF0000"/>
                </a:solidFill>
              </a:rPr>
              <a:t>la vida de los hipocampos son los machos los que llevan los </a:t>
            </a:r>
            <a:r>
              <a:rPr lang="es-CO" sz="3600" b="1" dirty="0" smtClean="0">
                <a:solidFill>
                  <a:srgbClr val="FF0000"/>
                </a:solidFill>
              </a:rPr>
              <a:t>embarazos.</a:t>
            </a:r>
            <a:endParaRPr lang="es-CO" sz="3600" b="1" dirty="0">
              <a:solidFill>
                <a:srgbClr val="FF0000"/>
              </a:solidFill>
            </a:endParaRPr>
          </a:p>
        </p:txBody>
      </p:sp>
      <p:sp>
        <p:nvSpPr>
          <p:cNvPr id="4" name="3 Igual que"/>
          <p:cNvSpPr/>
          <p:nvPr/>
        </p:nvSpPr>
        <p:spPr>
          <a:xfrm>
            <a:off x="4788024" y="5575613"/>
            <a:ext cx="4536504" cy="914400"/>
          </a:xfrm>
          <a:prstGeom prst="mathEqual">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
        <p:nvSpPr>
          <p:cNvPr id="5" name="4 Igual que"/>
          <p:cNvSpPr/>
          <p:nvPr/>
        </p:nvSpPr>
        <p:spPr>
          <a:xfrm>
            <a:off x="107504" y="5575613"/>
            <a:ext cx="5040560" cy="914400"/>
          </a:xfrm>
          <a:prstGeom prst="mathEqual">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168" y="2656350"/>
            <a:ext cx="2609850" cy="25008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6584700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randombar(horizontal)">
                                      <p:cBhvr>
                                        <p:cTn id="7" dur="500"/>
                                        <p:tgtEl>
                                          <p:spTgt spid="3">
                                            <p:txEl>
                                              <p:pRg st="2" end="2"/>
                                            </p:txEl>
                                          </p:spTgt>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randombar(horizontal)">
                                      <p:cBhvr>
                                        <p:cTn id="13" dur="500"/>
                                        <p:tgtEl>
                                          <p:spTgt spid="5"/>
                                        </p:tgtEl>
                                      </p:cBhvr>
                                    </p:animEffect>
                                  </p:childTnLst>
                                </p:cTn>
                              </p:par>
                              <p:par>
                                <p:cTn id="14" presetID="14" presetClass="entr" presetSubtype="10" fill="hold" nodeType="withEffect">
                                  <p:stCondLst>
                                    <p:cond delay="0"/>
                                  </p:stCondLst>
                                  <p:childTnLst>
                                    <p:set>
                                      <p:cBhvr>
                                        <p:cTn id="15" dur="1" fill="hold">
                                          <p:stCondLst>
                                            <p:cond delay="0"/>
                                          </p:stCondLst>
                                        </p:cTn>
                                        <p:tgtEl>
                                          <p:spTgt spid="3075"/>
                                        </p:tgtEl>
                                        <p:attrNameLst>
                                          <p:attrName>style.visibility</p:attrName>
                                        </p:attrNameLst>
                                      </p:cBhvr>
                                      <p:to>
                                        <p:strVal val="visible"/>
                                      </p:to>
                                    </p:set>
                                    <p:animEffect transition="in" filter="randombar(horizontal)">
                                      <p:cBhvr>
                                        <p:cTn id="16" dur="500"/>
                                        <p:tgtEl>
                                          <p:spTgt spid="30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002060"/>
          </a:solidFill>
        </p:spPr>
        <p:txBody>
          <a:bodyPr>
            <a:noAutofit/>
          </a:bodyPr>
          <a:lstStyle/>
          <a:p>
            <a:r>
              <a:rPr lang="es-CO" b="1" i="1" dirty="0" smtClean="0">
                <a:solidFill>
                  <a:schemeClr val="bg1"/>
                </a:solidFill>
                <a:effectLst>
                  <a:outerShdw blurRad="38100" dist="38100" dir="2700000" algn="tl">
                    <a:srgbClr val="000000">
                      <a:alpha val="43137"/>
                    </a:srgbClr>
                  </a:outerShdw>
                </a:effectLst>
                <a:latin typeface="Agency FB" pitchFamily="34" charset="0"/>
              </a:rPr>
              <a:t>¿Sabe usted de donde proviene la palabra «cementerio»?</a:t>
            </a:r>
            <a:endParaRPr lang="es-CO" b="1" i="1" dirty="0">
              <a:solidFill>
                <a:schemeClr val="bg1"/>
              </a:solidFill>
              <a:effectLst>
                <a:outerShdw blurRad="38100" dist="38100" dir="2700000" algn="tl">
                  <a:srgbClr val="000000">
                    <a:alpha val="43137"/>
                  </a:srgbClr>
                </a:outerShdw>
              </a:effectLst>
              <a:latin typeface="Agency FB" pitchFamily="34" charset="0"/>
            </a:endParaRPr>
          </a:p>
        </p:txBody>
      </p:sp>
      <p:sp>
        <p:nvSpPr>
          <p:cNvPr id="3" name="2 Marcador de contenido"/>
          <p:cNvSpPr>
            <a:spLocks noGrp="1"/>
          </p:cNvSpPr>
          <p:nvPr>
            <p:ph idx="1"/>
          </p:nvPr>
        </p:nvSpPr>
        <p:spPr>
          <a:xfrm>
            <a:off x="395536" y="2332037"/>
            <a:ext cx="4042792" cy="2753147"/>
          </a:xfrm>
        </p:spPr>
        <p:txBody>
          <a:bodyPr>
            <a:noAutofit/>
          </a:bodyPr>
          <a:lstStyle/>
          <a:p>
            <a:pPr marL="0" indent="0" algn="ctr">
              <a:buNone/>
            </a:pPr>
            <a:r>
              <a:rPr lang="es-CO" b="1" dirty="0">
                <a:solidFill>
                  <a:srgbClr val="0070C0"/>
                </a:solidFill>
              </a:rPr>
              <a:t>La palabra “cementerio” proviene del griego koimetirion que significa: dormitorio</a:t>
            </a:r>
            <a:r>
              <a:rPr lang="es-CO" b="1" dirty="0" smtClean="0">
                <a:solidFill>
                  <a:srgbClr val="0070C0"/>
                </a:solidFill>
              </a:rPr>
              <a:t>. </a:t>
            </a:r>
            <a:endParaRPr lang="es-CO" b="1" dirty="0">
              <a:solidFill>
                <a:srgbClr val="0070C0"/>
              </a:solidFill>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4008" y="2492896"/>
            <a:ext cx="4032448" cy="22798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Medio marco"/>
          <p:cNvSpPr/>
          <p:nvPr/>
        </p:nvSpPr>
        <p:spPr>
          <a:xfrm rot="16200000">
            <a:off x="1961921" y="3955452"/>
            <a:ext cx="914400" cy="4431782"/>
          </a:xfrm>
          <a:prstGeom prst="half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
        <p:nvSpPr>
          <p:cNvPr id="5" name="4 Medio marco"/>
          <p:cNvSpPr/>
          <p:nvPr/>
        </p:nvSpPr>
        <p:spPr>
          <a:xfrm rot="16200000" flipV="1">
            <a:off x="6291034" y="4103137"/>
            <a:ext cx="864096" cy="4186716"/>
          </a:xfrm>
          <a:prstGeom prst="halfFram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Tree>
    <p:extLst>
      <p:ext uri="{BB962C8B-B14F-4D97-AF65-F5344CB8AC3E}">
        <p14:creationId xmlns:p14="http://schemas.microsoft.com/office/powerpoint/2010/main" val="1099022324"/>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4098"/>
                                        </p:tgtEl>
                                        <p:attrNameLst>
                                          <p:attrName>style.visibility</p:attrName>
                                        </p:attrNameLst>
                                      </p:cBhvr>
                                      <p:to>
                                        <p:strVal val="visible"/>
                                      </p:to>
                                    </p:set>
                                    <p:animEffect transition="in" filter="wipe(down)">
                                      <p:cBhvr>
                                        <p:cTn id="23" dur="580">
                                          <p:stCondLst>
                                            <p:cond delay="0"/>
                                          </p:stCondLst>
                                        </p:cTn>
                                        <p:tgtEl>
                                          <p:spTgt spid="4098"/>
                                        </p:tgtEl>
                                      </p:cBhvr>
                                    </p:animEffect>
                                    <p:anim calcmode="lin" valueType="num">
                                      <p:cBhvr>
                                        <p:cTn id="24" dur="1822" tmFilter="0,0; 0.14,0.36; 0.43,0.73; 0.71,0.91; 1.0,1.0">
                                          <p:stCondLst>
                                            <p:cond delay="0"/>
                                          </p:stCondLst>
                                        </p:cTn>
                                        <p:tgtEl>
                                          <p:spTgt spid="4098"/>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4098"/>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4098"/>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4098"/>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4098"/>
                                        </p:tgtEl>
                                        <p:attrNameLst>
                                          <p:attrName>ppt_y</p:attrName>
                                        </p:attrNameLst>
                                      </p:cBhvr>
                                      <p:tavLst>
                                        <p:tav tm="0" fmla="#ppt_y-sin(pi*$)/81">
                                          <p:val>
                                            <p:fltVal val="0"/>
                                          </p:val>
                                        </p:tav>
                                        <p:tav tm="100000">
                                          <p:val>
                                            <p:fltVal val="1"/>
                                          </p:val>
                                        </p:tav>
                                      </p:tavLst>
                                    </p:anim>
                                    <p:animScale>
                                      <p:cBhvr>
                                        <p:cTn id="29" dur="26">
                                          <p:stCondLst>
                                            <p:cond delay="650"/>
                                          </p:stCondLst>
                                        </p:cTn>
                                        <p:tgtEl>
                                          <p:spTgt spid="4098"/>
                                        </p:tgtEl>
                                      </p:cBhvr>
                                      <p:to x="100000" y="60000"/>
                                    </p:animScale>
                                    <p:animScale>
                                      <p:cBhvr>
                                        <p:cTn id="30" dur="166" decel="50000">
                                          <p:stCondLst>
                                            <p:cond delay="676"/>
                                          </p:stCondLst>
                                        </p:cTn>
                                        <p:tgtEl>
                                          <p:spTgt spid="4098"/>
                                        </p:tgtEl>
                                      </p:cBhvr>
                                      <p:to x="100000" y="100000"/>
                                    </p:animScale>
                                    <p:animScale>
                                      <p:cBhvr>
                                        <p:cTn id="31" dur="26">
                                          <p:stCondLst>
                                            <p:cond delay="1312"/>
                                          </p:stCondLst>
                                        </p:cTn>
                                        <p:tgtEl>
                                          <p:spTgt spid="4098"/>
                                        </p:tgtEl>
                                      </p:cBhvr>
                                      <p:to x="100000" y="80000"/>
                                    </p:animScale>
                                    <p:animScale>
                                      <p:cBhvr>
                                        <p:cTn id="32" dur="166" decel="50000">
                                          <p:stCondLst>
                                            <p:cond delay="1338"/>
                                          </p:stCondLst>
                                        </p:cTn>
                                        <p:tgtEl>
                                          <p:spTgt spid="4098"/>
                                        </p:tgtEl>
                                      </p:cBhvr>
                                      <p:to x="100000" y="100000"/>
                                    </p:animScale>
                                    <p:animScale>
                                      <p:cBhvr>
                                        <p:cTn id="33" dur="26">
                                          <p:stCondLst>
                                            <p:cond delay="1642"/>
                                          </p:stCondLst>
                                        </p:cTn>
                                        <p:tgtEl>
                                          <p:spTgt spid="4098"/>
                                        </p:tgtEl>
                                      </p:cBhvr>
                                      <p:to x="100000" y="90000"/>
                                    </p:animScale>
                                    <p:animScale>
                                      <p:cBhvr>
                                        <p:cTn id="34" dur="166" decel="50000">
                                          <p:stCondLst>
                                            <p:cond delay="1668"/>
                                          </p:stCondLst>
                                        </p:cTn>
                                        <p:tgtEl>
                                          <p:spTgt spid="4098"/>
                                        </p:tgtEl>
                                      </p:cBhvr>
                                      <p:to x="100000" y="100000"/>
                                    </p:animScale>
                                    <p:animScale>
                                      <p:cBhvr>
                                        <p:cTn id="35" dur="26">
                                          <p:stCondLst>
                                            <p:cond delay="1808"/>
                                          </p:stCondLst>
                                        </p:cTn>
                                        <p:tgtEl>
                                          <p:spTgt spid="4098"/>
                                        </p:tgtEl>
                                      </p:cBhvr>
                                      <p:to x="100000" y="95000"/>
                                    </p:animScale>
                                    <p:animScale>
                                      <p:cBhvr>
                                        <p:cTn id="36" dur="166" decel="50000">
                                          <p:stCondLst>
                                            <p:cond delay="1834"/>
                                          </p:stCondLst>
                                        </p:cTn>
                                        <p:tgtEl>
                                          <p:spTgt spid="4098"/>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down)">
                                      <p:cBhvr>
                                        <p:cTn id="39" dur="580">
                                          <p:stCondLst>
                                            <p:cond delay="0"/>
                                          </p:stCondLst>
                                        </p:cTn>
                                        <p:tgtEl>
                                          <p:spTgt spid="4"/>
                                        </p:tgtEl>
                                      </p:cBhvr>
                                    </p:animEffect>
                                    <p:anim calcmode="lin" valueType="num">
                                      <p:cBhvr>
                                        <p:cTn id="40"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45" dur="26">
                                          <p:stCondLst>
                                            <p:cond delay="650"/>
                                          </p:stCondLst>
                                        </p:cTn>
                                        <p:tgtEl>
                                          <p:spTgt spid="4"/>
                                        </p:tgtEl>
                                      </p:cBhvr>
                                      <p:to x="100000" y="60000"/>
                                    </p:animScale>
                                    <p:animScale>
                                      <p:cBhvr>
                                        <p:cTn id="46" dur="166" decel="50000">
                                          <p:stCondLst>
                                            <p:cond delay="676"/>
                                          </p:stCondLst>
                                        </p:cTn>
                                        <p:tgtEl>
                                          <p:spTgt spid="4"/>
                                        </p:tgtEl>
                                      </p:cBhvr>
                                      <p:to x="100000" y="100000"/>
                                    </p:animScale>
                                    <p:animScale>
                                      <p:cBhvr>
                                        <p:cTn id="47" dur="26">
                                          <p:stCondLst>
                                            <p:cond delay="1312"/>
                                          </p:stCondLst>
                                        </p:cTn>
                                        <p:tgtEl>
                                          <p:spTgt spid="4"/>
                                        </p:tgtEl>
                                      </p:cBhvr>
                                      <p:to x="100000" y="80000"/>
                                    </p:animScale>
                                    <p:animScale>
                                      <p:cBhvr>
                                        <p:cTn id="48" dur="166" decel="50000">
                                          <p:stCondLst>
                                            <p:cond delay="1338"/>
                                          </p:stCondLst>
                                        </p:cTn>
                                        <p:tgtEl>
                                          <p:spTgt spid="4"/>
                                        </p:tgtEl>
                                      </p:cBhvr>
                                      <p:to x="100000" y="100000"/>
                                    </p:animScale>
                                    <p:animScale>
                                      <p:cBhvr>
                                        <p:cTn id="49" dur="26">
                                          <p:stCondLst>
                                            <p:cond delay="1642"/>
                                          </p:stCondLst>
                                        </p:cTn>
                                        <p:tgtEl>
                                          <p:spTgt spid="4"/>
                                        </p:tgtEl>
                                      </p:cBhvr>
                                      <p:to x="100000" y="90000"/>
                                    </p:animScale>
                                    <p:animScale>
                                      <p:cBhvr>
                                        <p:cTn id="50" dur="166" decel="50000">
                                          <p:stCondLst>
                                            <p:cond delay="1668"/>
                                          </p:stCondLst>
                                        </p:cTn>
                                        <p:tgtEl>
                                          <p:spTgt spid="4"/>
                                        </p:tgtEl>
                                      </p:cBhvr>
                                      <p:to x="100000" y="100000"/>
                                    </p:animScale>
                                    <p:animScale>
                                      <p:cBhvr>
                                        <p:cTn id="51" dur="26">
                                          <p:stCondLst>
                                            <p:cond delay="1808"/>
                                          </p:stCondLst>
                                        </p:cTn>
                                        <p:tgtEl>
                                          <p:spTgt spid="4"/>
                                        </p:tgtEl>
                                      </p:cBhvr>
                                      <p:to x="100000" y="95000"/>
                                    </p:animScale>
                                    <p:animScale>
                                      <p:cBhvr>
                                        <p:cTn id="52" dur="166" decel="50000">
                                          <p:stCondLst>
                                            <p:cond delay="1834"/>
                                          </p:stCondLst>
                                        </p:cTn>
                                        <p:tgtEl>
                                          <p:spTgt spid="4"/>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wipe(down)">
                                      <p:cBhvr>
                                        <p:cTn id="55" dur="580">
                                          <p:stCondLst>
                                            <p:cond delay="0"/>
                                          </p:stCondLst>
                                        </p:cTn>
                                        <p:tgtEl>
                                          <p:spTgt spid="5"/>
                                        </p:tgtEl>
                                      </p:cBhvr>
                                    </p:animEffect>
                                    <p:anim calcmode="lin" valueType="num">
                                      <p:cBhvr>
                                        <p:cTn id="5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61" dur="26">
                                          <p:stCondLst>
                                            <p:cond delay="650"/>
                                          </p:stCondLst>
                                        </p:cTn>
                                        <p:tgtEl>
                                          <p:spTgt spid="5"/>
                                        </p:tgtEl>
                                      </p:cBhvr>
                                      <p:to x="100000" y="60000"/>
                                    </p:animScale>
                                    <p:animScale>
                                      <p:cBhvr>
                                        <p:cTn id="62" dur="166" decel="50000">
                                          <p:stCondLst>
                                            <p:cond delay="676"/>
                                          </p:stCondLst>
                                        </p:cTn>
                                        <p:tgtEl>
                                          <p:spTgt spid="5"/>
                                        </p:tgtEl>
                                      </p:cBhvr>
                                      <p:to x="100000" y="100000"/>
                                    </p:animScale>
                                    <p:animScale>
                                      <p:cBhvr>
                                        <p:cTn id="63" dur="26">
                                          <p:stCondLst>
                                            <p:cond delay="1312"/>
                                          </p:stCondLst>
                                        </p:cTn>
                                        <p:tgtEl>
                                          <p:spTgt spid="5"/>
                                        </p:tgtEl>
                                      </p:cBhvr>
                                      <p:to x="100000" y="80000"/>
                                    </p:animScale>
                                    <p:animScale>
                                      <p:cBhvr>
                                        <p:cTn id="64" dur="166" decel="50000">
                                          <p:stCondLst>
                                            <p:cond delay="1338"/>
                                          </p:stCondLst>
                                        </p:cTn>
                                        <p:tgtEl>
                                          <p:spTgt spid="5"/>
                                        </p:tgtEl>
                                      </p:cBhvr>
                                      <p:to x="100000" y="100000"/>
                                    </p:animScale>
                                    <p:animScale>
                                      <p:cBhvr>
                                        <p:cTn id="65" dur="26">
                                          <p:stCondLst>
                                            <p:cond delay="1642"/>
                                          </p:stCondLst>
                                        </p:cTn>
                                        <p:tgtEl>
                                          <p:spTgt spid="5"/>
                                        </p:tgtEl>
                                      </p:cBhvr>
                                      <p:to x="100000" y="90000"/>
                                    </p:animScale>
                                    <p:animScale>
                                      <p:cBhvr>
                                        <p:cTn id="66" dur="166" decel="50000">
                                          <p:stCondLst>
                                            <p:cond delay="1668"/>
                                          </p:stCondLst>
                                        </p:cTn>
                                        <p:tgtEl>
                                          <p:spTgt spid="5"/>
                                        </p:tgtEl>
                                      </p:cBhvr>
                                      <p:to x="100000" y="100000"/>
                                    </p:animScale>
                                    <p:animScale>
                                      <p:cBhvr>
                                        <p:cTn id="67" dur="26">
                                          <p:stCondLst>
                                            <p:cond delay="1808"/>
                                          </p:stCondLst>
                                        </p:cTn>
                                        <p:tgtEl>
                                          <p:spTgt spid="5"/>
                                        </p:tgtEl>
                                      </p:cBhvr>
                                      <p:to x="100000" y="95000"/>
                                    </p:animScale>
                                    <p:animScale>
                                      <p:cBhvr>
                                        <p:cTn id="68"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rgbClr val="FFFF00"/>
          </a:solidFill>
        </p:spPr>
        <p:txBody>
          <a:bodyPr>
            <a:normAutofit fontScale="90000"/>
          </a:bodyPr>
          <a:lstStyle/>
          <a:p>
            <a:r>
              <a:rPr lang="es-CO" dirty="0" smtClean="0">
                <a:effectLst>
                  <a:outerShdw blurRad="38100" dist="38100" dir="2700000" algn="tl">
                    <a:srgbClr val="000000">
                      <a:alpha val="43137"/>
                    </a:srgbClr>
                  </a:outerShdw>
                </a:effectLst>
                <a:latin typeface="Baskerville Old Face" pitchFamily="18" charset="0"/>
              </a:rPr>
              <a:t>¿Sabe usted si los moscos tienen dientes? </a:t>
            </a:r>
            <a:endParaRPr lang="es-CO" dirty="0">
              <a:effectLst>
                <a:outerShdw blurRad="38100" dist="38100" dir="2700000" algn="tl">
                  <a:srgbClr val="000000">
                    <a:alpha val="43137"/>
                  </a:srgbClr>
                </a:outerShdw>
              </a:effectLst>
              <a:latin typeface="Baskerville Old Face" pitchFamily="18" charset="0"/>
            </a:endParaRPr>
          </a:p>
        </p:txBody>
      </p:sp>
      <p:sp>
        <p:nvSpPr>
          <p:cNvPr id="3" name="2 Marcador de contenido"/>
          <p:cNvSpPr>
            <a:spLocks noGrp="1"/>
          </p:cNvSpPr>
          <p:nvPr>
            <p:ph idx="1"/>
          </p:nvPr>
        </p:nvSpPr>
        <p:spPr>
          <a:xfrm>
            <a:off x="467544" y="1732463"/>
            <a:ext cx="3610744" cy="2170122"/>
          </a:xfrm>
        </p:spPr>
        <p:txBody>
          <a:bodyPr>
            <a:normAutofit/>
          </a:bodyPr>
          <a:lstStyle/>
          <a:p>
            <a:pPr marL="0" indent="0" algn="ctr">
              <a:buNone/>
            </a:pPr>
            <a:r>
              <a:rPr lang="es-CO" sz="4000" dirty="0"/>
              <a:t>Los mosquitos tienen dientes. (47 dientes</a:t>
            </a:r>
            <a:r>
              <a:rPr lang="es-CO" sz="4000" dirty="0" smtClean="0"/>
              <a:t>)</a:t>
            </a:r>
            <a:endParaRPr lang="es-CO" sz="4000" dirty="0"/>
          </a:p>
        </p:txBody>
      </p:sp>
      <p:sp>
        <p:nvSpPr>
          <p:cNvPr id="4" name="3 Rectángulo"/>
          <p:cNvSpPr/>
          <p:nvPr/>
        </p:nvSpPr>
        <p:spPr>
          <a:xfrm>
            <a:off x="2627784" y="3789040"/>
            <a:ext cx="6156176" cy="1569660"/>
          </a:xfrm>
          <a:prstGeom prst="rect">
            <a:avLst/>
          </a:prstGeom>
        </p:spPr>
        <p:txBody>
          <a:bodyPr wrap="square">
            <a:spAutoFit/>
          </a:bodyPr>
          <a:lstStyle/>
          <a:p>
            <a:pPr algn="r"/>
            <a:r>
              <a:rPr lang="es-CO" sz="2400" dirty="0"/>
              <a:t>Según datos compartidos por muchos estudiosos, algunos insectos tienen dientes, incluidos entre esos insectos, los mosquitos y las cucarachas</a:t>
            </a:r>
            <a:r>
              <a:rPr lang="es-CO" dirty="0"/>
              <a:t>.</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176" y="1988840"/>
            <a:ext cx="2160240" cy="1584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Igual que"/>
          <p:cNvSpPr/>
          <p:nvPr/>
        </p:nvSpPr>
        <p:spPr>
          <a:xfrm>
            <a:off x="-468560" y="5770294"/>
            <a:ext cx="10225136" cy="914400"/>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Tree>
    <p:extLst>
      <p:ext uri="{BB962C8B-B14F-4D97-AF65-F5344CB8AC3E}">
        <p14:creationId xmlns:p14="http://schemas.microsoft.com/office/powerpoint/2010/main" val="383686290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2000"/>
                                        <p:tgtEl>
                                          <p:spTgt spid="4"/>
                                        </p:tgtEl>
                                      </p:cBhvr>
                                    </p:animEffect>
                                    <p:anim calcmode="lin" valueType="num">
                                      <p:cBhvr>
                                        <p:cTn id="13" dur="2000" fill="hold"/>
                                        <p:tgtEl>
                                          <p:spTgt spid="4"/>
                                        </p:tgtEl>
                                        <p:attrNameLst>
                                          <p:attrName>ppt_w</p:attrName>
                                        </p:attrNameLst>
                                      </p:cBhvr>
                                      <p:tavLst>
                                        <p:tav tm="0" fmla="#ppt_w*sin(2.5*pi*$)">
                                          <p:val>
                                            <p:fltVal val="0"/>
                                          </p:val>
                                        </p:tav>
                                        <p:tav tm="100000">
                                          <p:val>
                                            <p:fltVal val="1"/>
                                          </p:val>
                                        </p:tav>
                                      </p:tavLst>
                                    </p:anim>
                                    <p:anim calcmode="lin" valueType="num">
                                      <p:cBhvr>
                                        <p:cTn id="14" dur="2000" fill="hold"/>
                                        <p:tgtEl>
                                          <p:spTgt spid="4"/>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5122"/>
                                        </p:tgtEl>
                                        <p:attrNameLst>
                                          <p:attrName>style.visibility</p:attrName>
                                        </p:attrNameLst>
                                      </p:cBhvr>
                                      <p:to>
                                        <p:strVal val="visible"/>
                                      </p:to>
                                    </p:set>
                                    <p:animEffect transition="in" filter="fade">
                                      <p:cBhvr>
                                        <p:cTn id="17" dur="2000"/>
                                        <p:tgtEl>
                                          <p:spTgt spid="5122"/>
                                        </p:tgtEl>
                                      </p:cBhvr>
                                    </p:animEffect>
                                    <p:anim calcmode="lin" valueType="num">
                                      <p:cBhvr>
                                        <p:cTn id="18" dur="2000" fill="hold"/>
                                        <p:tgtEl>
                                          <p:spTgt spid="5122"/>
                                        </p:tgtEl>
                                        <p:attrNameLst>
                                          <p:attrName>ppt_w</p:attrName>
                                        </p:attrNameLst>
                                      </p:cBhvr>
                                      <p:tavLst>
                                        <p:tav tm="0" fmla="#ppt_w*sin(2.5*pi*$)">
                                          <p:val>
                                            <p:fltVal val="0"/>
                                          </p:val>
                                        </p:tav>
                                        <p:tav tm="100000">
                                          <p:val>
                                            <p:fltVal val="1"/>
                                          </p:val>
                                        </p:tav>
                                      </p:tavLst>
                                    </p:anim>
                                    <p:anim calcmode="lin" valueType="num">
                                      <p:cBhvr>
                                        <p:cTn id="19" dur="2000" fill="hold"/>
                                        <p:tgtEl>
                                          <p:spTgt spid="5122"/>
                                        </p:tgtEl>
                                        <p:attrNameLst>
                                          <p:attrName>ppt_h</p:attrName>
                                        </p:attrNameLst>
                                      </p:cBhvr>
                                      <p:tavLst>
                                        <p:tav tm="0">
                                          <p:val>
                                            <p:strVal val="#ppt_h"/>
                                          </p:val>
                                        </p:tav>
                                        <p:tav tm="100000">
                                          <p:val>
                                            <p:strVal val="#ppt_h"/>
                                          </p:val>
                                        </p:tav>
                                      </p:tavLst>
                                    </p:anim>
                                  </p:childTnLst>
                                </p:cTn>
                              </p:par>
                              <p:par>
                                <p:cTn id="20" presetID="45"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2000"/>
                                        <p:tgtEl>
                                          <p:spTgt spid="6"/>
                                        </p:tgtEl>
                                      </p:cBhvr>
                                    </p:animEffect>
                                    <p:anim calcmode="lin" valueType="num">
                                      <p:cBhvr>
                                        <p:cTn id="23" dur="2000" fill="hold"/>
                                        <p:tgtEl>
                                          <p:spTgt spid="6"/>
                                        </p:tgtEl>
                                        <p:attrNameLst>
                                          <p:attrName>ppt_w</p:attrName>
                                        </p:attrNameLst>
                                      </p:cBhvr>
                                      <p:tavLst>
                                        <p:tav tm="0" fmla="#ppt_w*sin(2.5*pi*$)">
                                          <p:val>
                                            <p:fltVal val="0"/>
                                          </p:val>
                                        </p:tav>
                                        <p:tav tm="100000">
                                          <p:val>
                                            <p:fltVal val="1"/>
                                          </p:val>
                                        </p:tav>
                                      </p:tavLst>
                                    </p:anim>
                                    <p:anim calcmode="lin" valueType="num">
                                      <p:cBhvr>
                                        <p:cTn id="24" dur="2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6" grpId="0" animBg="1"/>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751</Words>
  <Application>Microsoft Office PowerPoint</Application>
  <PresentationFormat>Presentación en pantalla (4:3)</PresentationFormat>
  <Paragraphs>71</Paragraphs>
  <Slides>25</Slides>
  <Notes>1</Notes>
  <HiddenSlides>0</HiddenSlides>
  <MMClips>0</MMClips>
  <ScaleCrop>false</ScaleCrop>
  <HeadingPairs>
    <vt:vector size="4" baseType="variant">
      <vt:variant>
        <vt:lpstr>Tema</vt:lpstr>
      </vt:variant>
      <vt:variant>
        <vt:i4>1</vt:i4>
      </vt:variant>
      <vt:variant>
        <vt:lpstr>Títulos de diapositiva</vt:lpstr>
      </vt:variant>
      <vt:variant>
        <vt:i4>25</vt:i4>
      </vt:variant>
    </vt:vector>
  </HeadingPairs>
  <TitlesOfParts>
    <vt:vector size="26" baseType="lpstr">
      <vt:lpstr>Tema de Office</vt:lpstr>
      <vt:lpstr>PARA JOVENES Y ADULTOS:  ¿SABÍAS QUE?  N°9</vt:lpstr>
      <vt:lpstr>Presentación de PowerPoint</vt:lpstr>
      <vt:lpstr>¿Sabe usted a que velocidad se deslizan los esquiadores?</vt:lpstr>
      <vt:lpstr>Presentación de PowerPoint</vt:lpstr>
      <vt:lpstr>¿Sabe usted a qué velocidad vuelan las águilas?</vt:lpstr>
      <vt:lpstr>Presentación de PowerPoint</vt:lpstr>
      <vt:lpstr>¿sabe usted a que velocidad corre el tren?</vt:lpstr>
      <vt:lpstr>¿Sabe usted a que velocidad corren los automóviles de carrera </vt:lpstr>
      <vt:lpstr>¿Sabe usted a que velocidad vuela un avión? </vt:lpstr>
      <vt:lpstr>¿Sabe usted a que velocidad viaja el sonido en el aire?</vt:lpstr>
      <vt:lpstr>¿Sabe usted a que velocidad vuela el avión a reacción?</vt:lpstr>
      <vt:lpstr>¿Sabe usted a que velocidad viaja la tierra en su orbita?</vt:lpstr>
      <vt:lpstr>¿Sabe usted a que velocidad viaja la luz?</vt:lpstr>
      <vt:lpstr>¿Sabe usted cuantos insectos hay por cada persona?</vt:lpstr>
      <vt:lpstr>¿Sabe usted cual es el animal que puede vivir sin tomar agua?</vt:lpstr>
      <vt:lpstr>¿Sabe usted quienes son los que para desir «si» mueven la cabeza de lado a lado?</vt:lpstr>
      <vt:lpstr>¿Sabe usted a quienes son los únicos que les crece las orejas durante toda la vida?</vt:lpstr>
      <vt:lpstr>¿Sabe usted cuantas veces parpadea un ser humano adulto al día?</vt:lpstr>
      <vt:lpstr>¿Sabe usted cuanta es la riqueza del Vaticano?</vt:lpstr>
      <vt:lpstr>¿Sabe usted de donde procede la palabra «testificar»?</vt:lpstr>
      <vt:lpstr>¿Sabe usted de los seres humanos quienes tienen más larga vida? </vt:lpstr>
      <vt:lpstr>¿Sabe usted quienes son los únicos que se pueden reconocer en un espejo?</vt:lpstr>
      <vt:lpstr>¿Sabe usted de las especies únicamente los machos se embarazan?</vt:lpstr>
      <vt:lpstr>¿Sabe usted de donde proviene la palabra «cementerio»?</vt:lpstr>
      <vt:lpstr>¿Sabe usted si los moscos tienen dientes?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PARA JOVENES Y ADULTOS:  ¿SABÍAS QUE?  N°9</dc:title>
  <dc:creator>FAMILIA FIERRO CH</dc:creator>
  <cp:lastModifiedBy>FAMILIA FIERRO CH</cp:lastModifiedBy>
  <cp:revision>1</cp:revision>
  <dcterms:created xsi:type="dcterms:W3CDTF">2014-07-28T12:52:28Z</dcterms:created>
  <dcterms:modified xsi:type="dcterms:W3CDTF">2014-07-28T12:52:41Z</dcterms:modified>
</cp:coreProperties>
</file>