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39881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1881964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1427057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256583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3949943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159030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2498240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1051946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1470806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2669015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758B27-A019-4CED-8F9B-7CF707746EF8}"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F8F452A-033F-4E89-A414-0743F34B9DB5}" type="slidenum">
              <a:rPr lang="es-CO" smtClean="0"/>
              <a:t>‹Nº›</a:t>
            </a:fld>
            <a:endParaRPr lang="es-CO"/>
          </a:p>
        </p:txBody>
      </p:sp>
    </p:spTree>
    <p:extLst>
      <p:ext uri="{BB962C8B-B14F-4D97-AF65-F5344CB8AC3E}">
        <p14:creationId xmlns:p14="http://schemas.microsoft.com/office/powerpoint/2010/main" val="3123124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758B27-A019-4CED-8F9B-7CF707746EF8}" type="datetimeFigureOut">
              <a:rPr lang="es-CO" smtClean="0"/>
              <a:t>28/07/2014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8F452A-033F-4E89-A414-0743F34B9DB5}" type="slidenum">
              <a:rPr lang="es-CO" smtClean="0"/>
              <a:t>‹Nº›</a:t>
            </a:fld>
            <a:endParaRPr lang="es-CO"/>
          </a:p>
        </p:txBody>
      </p:sp>
    </p:spTree>
    <p:extLst>
      <p:ext uri="{BB962C8B-B14F-4D97-AF65-F5344CB8AC3E}">
        <p14:creationId xmlns:p14="http://schemas.microsoft.com/office/powerpoint/2010/main" val="2109809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332656"/>
            <a:ext cx="7772400" cy="1470025"/>
          </a:xfrm>
          <a:gradFill>
            <a:gsLst>
              <a:gs pos="0">
                <a:srgbClr val="8488C4"/>
              </a:gs>
              <a:gs pos="53000">
                <a:srgbClr val="D4DEFF"/>
              </a:gs>
              <a:gs pos="83000">
                <a:srgbClr val="D4DEFF"/>
              </a:gs>
              <a:gs pos="100000">
                <a:srgbClr val="96AB94"/>
              </a:gs>
            </a:gsLst>
            <a:lin ang="5400000" scaled="0"/>
          </a:gradFill>
        </p:spPr>
        <p:txBody>
          <a:bodyPr>
            <a:normAutofit fontScale="90000"/>
          </a:bodyPr>
          <a:lstStyle/>
          <a:p>
            <a:r>
              <a:rPr lang="es-CO" sz="4800" b="1" dirty="0" smtClean="0">
                <a:solidFill>
                  <a:srgbClr val="7030A0"/>
                </a:solidFill>
              </a:rPr>
              <a:t>PARA JOVENES Y ADULTOS: </a:t>
            </a:r>
            <a:r>
              <a:rPr lang="es-CO" sz="4800" b="1" dirty="0" smtClean="0"/>
              <a:t/>
            </a:r>
            <a:br>
              <a:rPr lang="es-CO" sz="4800" b="1" dirty="0" smtClean="0"/>
            </a:br>
            <a:r>
              <a:rPr lang="es-CO" sz="4800" b="1" dirty="0" smtClean="0">
                <a:solidFill>
                  <a:srgbClr val="0070C0"/>
                </a:solidFill>
                <a:latin typeface="Baskerville Old Face" pitchFamily="18" charset="0"/>
              </a:rPr>
              <a:t>¿</a:t>
            </a:r>
            <a:r>
              <a:rPr lang="es-CO" b="1" dirty="0" smtClean="0">
                <a:solidFill>
                  <a:srgbClr val="0070C0"/>
                </a:solidFill>
                <a:latin typeface="Baskerville Old Face" pitchFamily="18" charset="0"/>
              </a:rPr>
              <a:t>SABÍAS QUE?  </a:t>
            </a:r>
            <a:r>
              <a:rPr lang="es-CO" b="1" dirty="0" smtClean="0">
                <a:solidFill>
                  <a:srgbClr val="0070C0"/>
                </a:solidFill>
                <a:latin typeface="Baskerville Old Face" pitchFamily="18" charset="0"/>
              </a:rPr>
              <a:t>N°10</a:t>
            </a:r>
            <a:endParaRPr lang="es-CO" b="1" dirty="0">
              <a:solidFill>
                <a:srgbClr val="0070C0"/>
              </a:solidFill>
              <a:latin typeface="Baskerville Old Face"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132856"/>
            <a:ext cx="5328592" cy="414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13199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fontScale="90000"/>
          </a:bodyPr>
          <a:lstStyle/>
          <a:p>
            <a:r>
              <a:rPr lang="es-CO" i="1" dirty="0" smtClean="0">
                <a:effectLst>
                  <a:outerShdw blurRad="38100" dist="38100" dir="2700000" algn="tl">
                    <a:srgbClr val="000000">
                      <a:alpha val="43137"/>
                    </a:srgbClr>
                  </a:outerShdw>
                </a:effectLst>
              </a:rPr>
              <a:t>¿Sabe usted como cocinar un huevo sin utilizar fuego?</a:t>
            </a:r>
            <a:endParaRPr lang="es-CO" i="1" dirty="0">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457200" y="2420889"/>
            <a:ext cx="4834880" cy="2592288"/>
          </a:xfrm>
        </p:spPr>
        <p:txBody>
          <a:bodyPr/>
          <a:lstStyle/>
          <a:p>
            <a:pPr marL="0" indent="0">
              <a:buNone/>
            </a:pPr>
            <a:r>
              <a:rPr lang="es-CO" dirty="0"/>
              <a:t>Si pones un huevo en medio de dos </a:t>
            </a:r>
            <a:r>
              <a:rPr lang="es-CO" dirty="0" smtClean="0"/>
              <a:t>celulares lograras que </a:t>
            </a:r>
            <a:r>
              <a:rPr lang="es-CO" dirty="0"/>
              <a:t>se cocine en aproximadamente 62 </a:t>
            </a:r>
            <a:r>
              <a:rPr lang="es-CO" dirty="0" smtClean="0"/>
              <a:t>minutos. </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2621" y="2132856"/>
            <a:ext cx="1981200" cy="2053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209595" y="4374659"/>
            <a:ext cx="4572000" cy="1569660"/>
          </a:xfrm>
          <a:prstGeom prst="rect">
            <a:avLst/>
          </a:prstGeom>
        </p:spPr>
        <p:txBody>
          <a:bodyPr>
            <a:spAutoFit/>
          </a:bodyPr>
          <a:lstStyle/>
          <a:p>
            <a:pPr algn="r"/>
            <a:r>
              <a:rPr lang="es-CO" sz="2400" b="1" dirty="0">
                <a:solidFill>
                  <a:srgbClr val="FF0000"/>
                </a:solidFill>
              </a:rPr>
              <a:t>La creencia popular que sostiene que la radiación emitida por los celulares es capaz de cocinar un huevo</a:t>
            </a:r>
          </a:p>
        </p:txBody>
      </p:sp>
      <p:sp>
        <p:nvSpPr>
          <p:cNvPr id="5" name="4 Medio marco"/>
          <p:cNvSpPr/>
          <p:nvPr/>
        </p:nvSpPr>
        <p:spPr>
          <a:xfrm rot="10800000">
            <a:off x="0" y="5740805"/>
            <a:ext cx="9144000" cy="1117194"/>
          </a:xfrm>
          <a:prstGeom prst="halfFram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8146107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anim calcmode="lin" valueType="num">
                                      <p:cBhvr>
                                        <p:cTn id="13" dur="2000" fill="hold"/>
                                        <p:tgtEl>
                                          <p:spTgt spid="1026"/>
                                        </p:tgtEl>
                                        <p:attrNameLst>
                                          <p:attrName>ppt_w</p:attrName>
                                        </p:attrNameLst>
                                      </p:cBhvr>
                                      <p:tavLst>
                                        <p:tav tm="0" fmla="#ppt_w*sin(2.5*pi*$)">
                                          <p:val>
                                            <p:fltVal val="0"/>
                                          </p:val>
                                        </p:tav>
                                        <p:tav tm="100000">
                                          <p:val>
                                            <p:fltVal val="1"/>
                                          </p:val>
                                        </p:tav>
                                      </p:tavLst>
                                    </p:anim>
                                    <p:anim calcmode="lin" valueType="num">
                                      <p:cBhvr>
                                        <p:cTn id="14" dur="2000" fill="hold"/>
                                        <p:tgtEl>
                                          <p:spTgt spid="1026"/>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ppt_w</p:attrName>
                                        </p:attrNameLst>
                                      </p:cBhvr>
                                      <p:tavLst>
                                        <p:tav tm="0" fmla="#ppt_w*sin(2.5*pi*$)">
                                          <p:val>
                                            <p:fltVal val="0"/>
                                          </p:val>
                                        </p:tav>
                                        <p:tav tm="100000">
                                          <p:val>
                                            <p:fltVal val="1"/>
                                          </p:val>
                                        </p:tav>
                                      </p:tavLst>
                                    </p:anim>
                                    <p:anim calcmode="lin" valueType="num">
                                      <p:cBhvr>
                                        <p:cTn id="19" dur="2000" fill="hold"/>
                                        <p:tgtEl>
                                          <p:spTgt spid="4"/>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anim calcmode="lin" valueType="num">
                                      <p:cBhvr>
                                        <p:cTn id="23" dur="2000" fill="hold"/>
                                        <p:tgtEl>
                                          <p:spTgt spid="5"/>
                                        </p:tgtEl>
                                        <p:attrNameLst>
                                          <p:attrName>ppt_w</p:attrName>
                                        </p:attrNameLst>
                                      </p:cBhvr>
                                      <p:tavLst>
                                        <p:tav tm="0" fmla="#ppt_w*sin(2.5*pi*$)">
                                          <p:val>
                                            <p:fltVal val="0"/>
                                          </p:val>
                                        </p:tav>
                                        <p:tav tm="100000">
                                          <p:val>
                                            <p:fltVal val="1"/>
                                          </p:val>
                                        </p:tav>
                                      </p:tavLst>
                                    </p:anim>
                                    <p:anim calcmode="lin" valueType="num">
                                      <p:cBhvr>
                                        <p:cTn id="24"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20000"/>
              <a:lumOff val="80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que cantidad de comida consume una persona durante toda su vida?</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283968" y="2636913"/>
            <a:ext cx="4474840" cy="2376264"/>
          </a:xfrm>
        </p:spPr>
        <p:txBody>
          <a:bodyPr/>
          <a:lstStyle/>
          <a:p>
            <a:pPr marL="0" indent="0" algn="ctr">
              <a:buNone/>
            </a:pPr>
            <a:r>
              <a:rPr lang="es-CO" i="1" dirty="0">
                <a:effectLst>
                  <a:outerShdw blurRad="38100" dist="38100" dir="2700000" algn="tl">
                    <a:srgbClr val="000000">
                      <a:alpha val="43137"/>
                    </a:srgbClr>
                  </a:outerShdw>
                </a:effectLst>
              </a:rPr>
              <a:t>Una persona come 27.216 Kg. de comida durante su vida, equivale el peso de 6 elefantes</a:t>
            </a:r>
            <a:r>
              <a:rPr lang="es-CO" i="1" dirty="0" smtClean="0">
                <a:effectLst>
                  <a:outerShdw blurRad="38100" dist="38100" dir="2700000" algn="tl">
                    <a:srgbClr val="000000">
                      <a:alpha val="43137"/>
                    </a:srgbClr>
                  </a:outerShdw>
                </a:effectLst>
              </a:rPr>
              <a:t>.</a:t>
            </a:r>
            <a:endParaRPr lang="es-CO" i="1" dirty="0">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708920"/>
            <a:ext cx="2543175" cy="215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180528" y="5517232"/>
            <a:ext cx="9001000" cy="914400"/>
          </a:xfrm>
          <a:prstGeom prst="mathEqua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21277834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39752" y="274638"/>
            <a:ext cx="6804248" cy="1143000"/>
          </a:xfrm>
        </p:spPr>
        <p:txBody>
          <a:bodyPr>
            <a:normAutofit fontScale="90000"/>
          </a:bodyPr>
          <a:lstStyle/>
          <a:p>
            <a:pPr algn="r"/>
            <a:r>
              <a:rPr lang="es-CO" dirty="0" smtClean="0">
                <a:effectLst>
                  <a:outerShdw blurRad="38100" dist="38100" dir="2700000" algn="tl">
                    <a:srgbClr val="000000">
                      <a:alpha val="43137"/>
                    </a:srgbClr>
                  </a:outerShdw>
                </a:effectLst>
                <a:latin typeface="Agency FB" pitchFamily="34" charset="0"/>
              </a:rPr>
              <a:t>¿Sabe usted qué produce un metro cuadrado de césped?</a:t>
            </a:r>
            <a:endParaRPr lang="es-CO"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rot="20573448">
            <a:off x="457200" y="2708921"/>
            <a:ext cx="4402832" cy="1872208"/>
          </a:xfrm>
        </p:spPr>
        <p:txBody>
          <a:bodyPr>
            <a:normAutofit fontScale="92500" lnSpcReduction="10000"/>
          </a:bodyPr>
          <a:lstStyle/>
          <a:p>
            <a:pPr marL="0" indent="0">
              <a:buNone/>
            </a:pPr>
            <a:r>
              <a:rPr lang="es-CO" dirty="0">
                <a:solidFill>
                  <a:srgbClr val="FF0000"/>
                </a:solidFill>
                <a:effectLst>
                  <a:outerShdw blurRad="38100" dist="38100" dir="2700000" algn="tl">
                    <a:srgbClr val="000000">
                      <a:alpha val="43137"/>
                    </a:srgbClr>
                  </a:outerShdw>
                </a:effectLst>
              </a:rPr>
              <a:t>Un metro cuadrado de césped produce suficiente oxigeno para una persona por todo el </a:t>
            </a:r>
            <a:r>
              <a:rPr lang="es-CO" dirty="0" smtClean="0">
                <a:solidFill>
                  <a:srgbClr val="FF0000"/>
                </a:solidFill>
                <a:effectLst>
                  <a:outerShdw blurRad="38100" dist="38100" dir="2700000" algn="tl">
                    <a:srgbClr val="000000">
                      <a:alpha val="43137"/>
                    </a:srgbClr>
                  </a:outerShdw>
                </a:effectLst>
              </a:rPr>
              <a:t>año </a:t>
            </a:r>
            <a:endParaRPr lang="es-CO" dirty="0">
              <a:solidFill>
                <a:srgbClr val="FF0000"/>
              </a:solidFill>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2204864"/>
            <a:ext cx="2880320" cy="2448272"/>
          </a:xfrm>
          <a:prstGeom prst="rect">
            <a:avLst/>
          </a:prstGeom>
          <a:solidFill>
            <a:srgbClr val="00B050"/>
          </a:solidFill>
          <a:ln>
            <a:noFill/>
          </a:ln>
          <a:effectLst/>
        </p:spPr>
      </p:pic>
      <p:sp>
        <p:nvSpPr>
          <p:cNvPr id="4" name="3 Medio marco"/>
          <p:cNvSpPr/>
          <p:nvPr/>
        </p:nvSpPr>
        <p:spPr>
          <a:xfrm rot="16200000">
            <a:off x="4042792" y="2086000"/>
            <a:ext cx="914400" cy="8208912"/>
          </a:xfrm>
          <a:prstGeom prst="halfFram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10310419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wipe(down)">
                                      <p:cBhvr>
                                        <p:cTn id="23" dur="580">
                                          <p:stCondLst>
                                            <p:cond delay="0"/>
                                          </p:stCondLst>
                                        </p:cTn>
                                        <p:tgtEl>
                                          <p:spTgt spid="3074"/>
                                        </p:tgtEl>
                                      </p:cBhvr>
                                    </p:animEffect>
                                    <p:anim calcmode="lin" valueType="num">
                                      <p:cBhvr>
                                        <p:cTn id="24"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4"/>
                                        </p:tgtEl>
                                      </p:cBhvr>
                                      <p:to x="100000" y="60000"/>
                                    </p:animScale>
                                    <p:animScale>
                                      <p:cBhvr>
                                        <p:cTn id="30" dur="166" decel="50000">
                                          <p:stCondLst>
                                            <p:cond delay="676"/>
                                          </p:stCondLst>
                                        </p:cTn>
                                        <p:tgtEl>
                                          <p:spTgt spid="3074"/>
                                        </p:tgtEl>
                                      </p:cBhvr>
                                      <p:to x="100000" y="100000"/>
                                    </p:animScale>
                                    <p:animScale>
                                      <p:cBhvr>
                                        <p:cTn id="31" dur="26">
                                          <p:stCondLst>
                                            <p:cond delay="1312"/>
                                          </p:stCondLst>
                                        </p:cTn>
                                        <p:tgtEl>
                                          <p:spTgt spid="3074"/>
                                        </p:tgtEl>
                                      </p:cBhvr>
                                      <p:to x="100000" y="80000"/>
                                    </p:animScale>
                                    <p:animScale>
                                      <p:cBhvr>
                                        <p:cTn id="32" dur="166" decel="50000">
                                          <p:stCondLst>
                                            <p:cond delay="1338"/>
                                          </p:stCondLst>
                                        </p:cTn>
                                        <p:tgtEl>
                                          <p:spTgt spid="3074"/>
                                        </p:tgtEl>
                                      </p:cBhvr>
                                      <p:to x="100000" y="100000"/>
                                    </p:animScale>
                                    <p:animScale>
                                      <p:cBhvr>
                                        <p:cTn id="33" dur="26">
                                          <p:stCondLst>
                                            <p:cond delay="1642"/>
                                          </p:stCondLst>
                                        </p:cTn>
                                        <p:tgtEl>
                                          <p:spTgt spid="3074"/>
                                        </p:tgtEl>
                                      </p:cBhvr>
                                      <p:to x="100000" y="90000"/>
                                    </p:animScale>
                                    <p:animScale>
                                      <p:cBhvr>
                                        <p:cTn id="34" dur="166" decel="50000">
                                          <p:stCondLst>
                                            <p:cond delay="1668"/>
                                          </p:stCondLst>
                                        </p:cTn>
                                        <p:tgtEl>
                                          <p:spTgt spid="3074"/>
                                        </p:tgtEl>
                                      </p:cBhvr>
                                      <p:to x="100000" y="100000"/>
                                    </p:animScale>
                                    <p:animScale>
                                      <p:cBhvr>
                                        <p:cTn id="35" dur="26">
                                          <p:stCondLst>
                                            <p:cond delay="1808"/>
                                          </p:stCondLst>
                                        </p:cTn>
                                        <p:tgtEl>
                                          <p:spTgt spid="3074"/>
                                        </p:tgtEl>
                                      </p:cBhvr>
                                      <p:to x="100000" y="95000"/>
                                    </p:animScale>
                                    <p:animScale>
                                      <p:cBhvr>
                                        <p:cTn id="36" dur="166" decel="50000">
                                          <p:stCondLst>
                                            <p:cond delay="1834"/>
                                          </p:stCondLst>
                                        </p:cTn>
                                        <p:tgtEl>
                                          <p:spTgt spid="307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20000"/>
              <a:lumOff val="80000"/>
            </a:schemeClr>
          </a:solidFill>
        </p:spPr>
        <p:txBody>
          <a:bodyPr>
            <a:normAutofit fontScale="90000"/>
          </a:bodyPr>
          <a:lstStyle/>
          <a:p>
            <a:r>
              <a:rPr lang="es-CO" i="1" dirty="0">
                <a:effectLst>
                  <a:outerShdw blurRad="38100" dist="38100" dir="2700000" algn="tl">
                    <a:srgbClr val="000000">
                      <a:alpha val="43137"/>
                    </a:srgbClr>
                  </a:outerShdw>
                </a:effectLst>
                <a:latin typeface="Agency FB" pitchFamily="34" charset="0"/>
              </a:rPr>
              <a:t>¿</a:t>
            </a:r>
            <a:r>
              <a:rPr lang="es-CO" i="1" dirty="0" smtClean="0">
                <a:effectLst>
                  <a:outerShdw blurRad="38100" dist="38100" dir="2700000" algn="tl">
                    <a:srgbClr val="000000">
                      <a:alpha val="43137"/>
                    </a:srgbClr>
                  </a:outerShdw>
                </a:effectLst>
                <a:latin typeface="Agency FB" pitchFamily="34" charset="0"/>
              </a:rPr>
              <a:t>Sabe usted que cabría en 10 campos de futbol?</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2204864"/>
            <a:ext cx="2674640" cy="3921299"/>
          </a:xfrm>
        </p:spPr>
        <p:txBody>
          <a:bodyPr>
            <a:normAutofit lnSpcReduction="10000"/>
          </a:bodyPr>
          <a:lstStyle/>
          <a:p>
            <a:pPr marL="0" indent="0" algn="ctr">
              <a:buNone/>
            </a:pPr>
            <a:r>
              <a:rPr lang="es-CO" b="1" dirty="0">
                <a:solidFill>
                  <a:srgbClr val="FF0000"/>
                </a:solidFill>
              </a:rPr>
              <a:t>La base de la Gran Pirámide de Egipto equivale en tamaño a 10 campos de fútbol.</a:t>
            </a:r>
          </a:p>
          <a:p>
            <a:pPr marL="0" indent="0">
              <a:buNone/>
            </a:pPr>
            <a:r>
              <a:rPr lang="es-CO" dirty="0"/>
              <a:t> </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988840"/>
            <a:ext cx="5328592"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342995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099"/>
                                        </p:tgtEl>
                                        <p:attrNameLst>
                                          <p:attrName>style.visibility</p:attrName>
                                        </p:attrNameLst>
                                      </p:cBhvr>
                                      <p:to>
                                        <p:strVal val="visible"/>
                                      </p:to>
                                    </p:set>
                                    <p:animEffect transition="in" filter="wipe(down)">
                                      <p:cBhvr>
                                        <p:cTn id="23" dur="580">
                                          <p:stCondLst>
                                            <p:cond delay="0"/>
                                          </p:stCondLst>
                                        </p:cTn>
                                        <p:tgtEl>
                                          <p:spTgt spid="4099"/>
                                        </p:tgtEl>
                                      </p:cBhvr>
                                    </p:animEffect>
                                    <p:anim calcmode="lin" valueType="num">
                                      <p:cBhvr>
                                        <p:cTn id="24" dur="1822" tmFilter="0,0; 0.14,0.36; 0.43,0.73; 0.71,0.91; 1.0,1.0">
                                          <p:stCondLst>
                                            <p:cond delay="0"/>
                                          </p:stCondLst>
                                        </p:cTn>
                                        <p:tgtEl>
                                          <p:spTgt spid="409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09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09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09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099"/>
                                        </p:tgtEl>
                                        <p:attrNameLst>
                                          <p:attrName>ppt_y</p:attrName>
                                        </p:attrNameLst>
                                      </p:cBhvr>
                                      <p:tavLst>
                                        <p:tav tm="0" fmla="#ppt_y-sin(pi*$)/81">
                                          <p:val>
                                            <p:fltVal val="0"/>
                                          </p:val>
                                        </p:tav>
                                        <p:tav tm="100000">
                                          <p:val>
                                            <p:fltVal val="1"/>
                                          </p:val>
                                        </p:tav>
                                      </p:tavLst>
                                    </p:anim>
                                    <p:animScale>
                                      <p:cBhvr>
                                        <p:cTn id="29" dur="26">
                                          <p:stCondLst>
                                            <p:cond delay="650"/>
                                          </p:stCondLst>
                                        </p:cTn>
                                        <p:tgtEl>
                                          <p:spTgt spid="4099"/>
                                        </p:tgtEl>
                                      </p:cBhvr>
                                      <p:to x="100000" y="60000"/>
                                    </p:animScale>
                                    <p:animScale>
                                      <p:cBhvr>
                                        <p:cTn id="30" dur="166" decel="50000">
                                          <p:stCondLst>
                                            <p:cond delay="676"/>
                                          </p:stCondLst>
                                        </p:cTn>
                                        <p:tgtEl>
                                          <p:spTgt spid="4099"/>
                                        </p:tgtEl>
                                      </p:cBhvr>
                                      <p:to x="100000" y="100000"/>
                                    </p:animScale>
                                    <p:animScale>
                                      <p:cBhvr>
                                        <p:cTn id="31" dur="26">
                                          <p:stCondLst>
                                            <p:cond delay="1312"/>
                                          </p:stCondLst>
                                        </p:cTn>
                                        <p:tgtEl>
                                          <p:spTgt spid="4099"/>
                                        </p:tgtEl>
                                      </p:cBhvr>
                                      <p:to x="100000" y="80000"/>
                                    </p:animScale>
                                    <p:animScale>
                                      <p:cBhvr>
                                        <p:cTn id="32" dur="166" decel="50000">
                                          <p:stCondLst>
                                            <p:cond delay="1338"/>
                                          </p:stCondLst>
                                        </p:cTn>
                                        <p:tgtEl>
                                          <p:spTgt spid="4099"/>
                                        </p:tgtEl>
                                      </p:cBhvr>
                                      <p:to x="100000" y="100000"/>
                                    </p:animScale>
                                    <p:animScale>
                                      <p:cBhvr>
                                        <p:cTn id="33" dur="26">
                                          <p:stCondLst>
                                            <p:cond delay="1642"/>
                                          </p:stCondLst>
                                        </p:cTn>
                                        <p:tgtEl>
                                          <p:spTgt spid="4099"/>
                                        </p:tgtEl>
                                      </p:cBhvr>
                                      <p:to x="100000" y="90000"/>
                                    </p:animScale>
                                    <p:animScale>
                                      <p:cBhvr>
                                        <p:cTn id="34" dur="166" decel="50000">
                                          <p:stCondLst>
                                            <p:cond delay="1668"/>
                                          </p:stCondLst>
                                        </p:cTn>
                                        <p:tgtEl>
                                          <p:spTgt spid="4099"/>
                                        </p:tgtEl>
                                      </p:cBhvr>
                                      <p:to x="100000" y="100000"/>
                                    </p:animScale>
                                    <p:animScale>
                                      <p:cBhvr>
                                        <p:cTn id="35" dur="26">
                                          <p:stCondLst>
                                            <p:cond delay="1808"/>
                                          </p:stCondLst>
                                        </p:cTn>
                                        <p:tgtEl>
                                          <p:spTgt spid="4099"/>
                                        </p:tgtEl>
                                      </p:cBhvr>
                                      <p:to x="100000" y="95000"/>
                                    </p:animScale>
                                    <p:animScale>
                                      <p:cBhvr>
                                        <p:cTn id="36" dur="166" decel="50000">
                                          <p:stCondLst>
                                            <p:cond delay="1834"/>
                                          </p:stCondLst>
                                        </p:cTn>
                                        <p:tgtEl>
                                          <p:spTgt spid="409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60000"/>
              <a:lumOff val="40000"/>
            </a:schemeClr>
          </a:solidFill>
        </p:spPr>
        <p:txBody>
          <a:bodyPr>
            <a:normAutofit fontScale="90000"/>
          </a:bodyPr>
          <a:lstStyle/>
          <a:p>
            <a:r>
              <a:rPr lang="es-CO" dirty="0" smtClean="0"/>
              <a:t>¿sabe usted cual es el ave cuyo ojo es más grande que su cerebro?</a:t>
            </a:r>
            <a:endParaRPr lang="es-CO" dirty="0"/>
          </a:p>
        </p:txBody>
      </p:sp>
      <p:sp>
        <p:nvSpPr>
          <p:cNvPr id="3" name="2 Marcador de contenido"/>
          <p:cNvSpPr>
            <a:spLocks noGrp="1"/>
          </p:cNvSpPr>
          <p:nvPr>
            <p:ph idx="1"/>
          </p:nvPr>
        </p:nvSpPr>
        <p:spPr>
          <a:xfrm>
            <a:off x="457200" y="2708921"/>
            <a:ext cx="3178696" cy="1584176"/>
          </a:xfrm>
        </p:spPr>
        <p:txBody>
          <a:bodyPr/>
          <a:lstStyle/>
          <a:p>
            <a:pPr marL="0" indent="0">
              <a:buNone/>
            </a:pPr>
            <a:r>
              <a:rPr lang="es-CO" smtClean="0"/>
              <a:t>El ojo del avestruz es más grande que su cerebro. </a:t>
            </a:r>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9290" y="2060848"/>
            <a:ext cx="4248472" cy="3336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edio marco"/>
          <p:cNvSpPr/>
          <p:nvPr/>
        </p:nvSpPr>
        <p:spPr>
          <a:xfrm rot="16200000">
            <a:off x="4068204" y="1747378"/>
            <a:ext cx="914400" cy="8504987"/>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7849026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wheel(1)">
                                      <p:cBhvr>
                                        <p:cTn id="10" dur="2000"/>
                                        <p:tgtEl>
                                          <p:spTgt spid="5122"/>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8229600" cy="1143000"/>
          </a:xfrm>
          <a:solidFill>
            <a:srgbClr val="002060"/>
          </a:solidFill>
        </p:spPr>
        <p:txBody>
          <a:bodyPr>
            <a:normAutofit fontScale="90000"/>
          </a:bodyPr>
          <a:lstStyle/>
          <a:p>
            <a:r>
              <a:rPr lang="es-CO" b="1" dirty="0" smtClean="0">
                <a:solidFill>
                  <a:schemeClr val="bg1"/>
                </a:solidFill>
                <a:effectLst>
                  <a:outerShdw blurRad="38100" dist="38100" dir="2700000" algn="tl">
                    <a:srgbClr val="000000">
                      <a:alpha val="43137"/>
                    </a:srgbClr>
                  </a:outerShdw>
                </a:effectLst>
              </a:rPr>
              <a:t>¿Sabe usted cual el único ser de la creación que no duerme?</a:t>
            </a:r>
            <a:endParaRPr lang="es-CO" b="1" dirty="0">
              <a:solidFill>
                <a:schemeClr val="bg1"/>
              </a:solidFill>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457200" y="2852937"/>
            <a:ext cx="3466728" cy="1296144"/>
          </a:xfrm>
        </p:spPr>
        <p:txBody>
          <a:bodyPr/>
          <a:lstStyle/>
          <a:p>
            <a:pPr marL="0" indent="0" algn="ctr">
              <a:buNone/>
            </a:pPr>
            <a:r>
              <a:rPr lang="es-CO" dirty="0"/>
              <a:t>Las hormigas no duermen.</a:t>
            </a:r>
          </a:p>
          <a:p>
            <a:pPr marL="0" indent="0">
              <a:buNone/>
            </a:pPr>
            <a:endParaRPr lang="es-CO"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988840"/>
            <a:ext cx="3816424" cy="307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Franja diagonal"/>
          <p:cNvSpPr/>
          <p:nvPr/>
        </p:nvSpPr>
        <p:spPr>
          <a:xfrm rot="16571721">
            <a:off x="298191" y="5735238"/>
            <a:ext cx="914400" cy="914400"/>
          </a:xfrm>
          <a:prstGeom prst="diagStri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Franja diagonal"/>
          <p:cNvSpPr/>
          <p:nvPr/>
        </p:nvSpPr>
        <p:spPr>
          <a:xfrm rot="9815225">
            <a:off x="8021196" y="5671354"/>
            <a:ext cx="914400" cy="914400"/>
          </a:xfrm>
          <a:prstGeom prst="diagStri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6" name="5 Franja diagonal"/>
          <p:cNvSpPr/>
          <p:nvPr/>
        </p:nvSpPr>
        <p:spPr>
          <a:xfrm rot="13491830">
            <a:off x="3893951" y="5902424"/>
            <a:ext cx="914400" cy="914400"/>
          </a:xfrm>
          <a:prstGeom prst="diagStri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125352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randombar(horizontal)">
                                      <p:cBhvr>
                                        <p:cTn id="10" dur="500"/>
                                        <p:tgtEl>
                                          <p:spTgt spid="6146"/>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60000"/>
              <a:lumOff val="40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en que se diferencia una persona de pelo rubio a una de lelo negro?</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2564904"/>
            <a:ext cx="2674640" cy="3096343"/>
          </a:xfrm>
        </p:spPr>
        <p:txBody>
          <a:bodyPr>
            <a:normAutofit fontScale="77500" lnSpcReduction="20000"/>
          </a:bodyPr>
          <a:lstStyle/>
          <a:p>
            <a:pPr marL="0" indent="0" algn="ctr">
              <a:buNone/>
            </a:pPr>
            <a:r>
              <a:rPr lang="es-CO" sz="4200" b="1" dirty="0">
                <a:solidFill>
                  <a:srgbClr val="7030A0"/>
                </a:solidFill>
              </a:rPr>
              <a:t>La gente rubia tiene más pelo que la gente de pelo oscuro.</a:t>
            </a:r>
          </a:p>
          <a:p>
            <a:pPr marL="0" indent="0">
              <a:buNone/>
            </a:pPr>
            <a:r>
              <a:rPr lang="es-CO" dirty="0"/>
              <a:t>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2286000"/>
            <a:ext cx="16383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2286000"/>
            <a:ext cx="18002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9475" y="5369669"/>
            <a:ext cx="4968577" cy="914400"/>
          </a:xfrm>
          <a:prstGeom prst="mathEqua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1093" y="5540325"/>
            <a:ext cx="3683000" cy="573088"/>
          </a:xfrm>
          <a:prstGeom prst="rect">
            <a:avLst/>
          </a:prstGeom>
          <a:solidFill>
            <a:srgbClr val="002060"/>
          </a:solidFill>
          <a:ln>
            <a:noFill/>
          </a:ln>
          <a:effectLst/>
        </p:spPr>
      </p:pic>
    </p:spTree>
    <p:extLst>
      <p:ext uri="{BB962C8B-B14F-4D97-AF65-F5344CB8AC3E}">
        <p14:creationId xmlns:p14="http://schemas.microsoft.com/office/powerpoint/2010/main" val="21240433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7170"/>
                                        </p:tgtEl>
                                        <p:attrNameLst>
                                          <p:attrName>style.visibility</p:attrName>
                                        </p:attrNameLst>
                                      </p:cBhvr>
                                      <p:to>
                                        <p:strVal val="visible"/>
                                      </p:to>
                                    </p:set>
                                    <p:anim calcmode="lin" valueType="num">
                                      <p:cBhvr>
                                        <p:cTn id="12" dur="500" fill="hold"/>
                                        <p:tgtEl>
                                          <p:spTgt spid="7170"/>
                                        </p:tgtEl>
                                        <p:attrNameLst>
                                          <p:attrName>ppt_w</p:attrName>
                                        </p:attrNameLst>
                                      </p:cBhvr>
                                      <p:tavLst>
                                        <p:tav tm="0">
                                          <p:val>
                                            <p:fltVal val="0"/>
                                          </p:val>
                                        </p:tav>
                                        <p:tav tm="100000">
                                          <p:val>
                                            <p:strVal val="#ppt_w"/>
                                          </p:val>
                                        </p:tav>
                                      </p:tavLst>
                                    </p:anim>
                                    <p:anim calcmode="lin" valueType="num">
                                      <p:cBhvr>
                                        <p:cTn id="13" dur="500" fill="hold"/>
                                        <p:tgtEl>
                                          <p:spTgt spid="7170"/>
                                        </p:tgtEl>
                                        <p:attrNameLst>
                                          <p:attrName>ppt_h</p:attrName>
                                        </p:attrNameLst>
                                      </p:cBhvr>
                                      <p:tavLst>
                                        <p:tav tm="0">
                                          <p:val>
                                            <p:fltVal val="0"/>
                                          </p:val>
                                        </p:tav>
                                        <p:tav tm="100000">
                                          <p:val>
                                            <p:strVal val="#ppt_h"/>
                                          </p:val>
                                        </p:tav>
                                      </p:tavLst>
                                    </p:anim>
                                    <p:animEffect transition="in" filter="fade">
                                      <p:cBhvr>
                                        <p:cTn id="14" dur="500"/>
                                        <p:tgtEl>
                                          <p:spTgt spid="7170"/>
                                        </p:tgtEl>
                                      </p:cBhvr>
                                    </p:animEffect>
                                  </p:childTnLst>
                                </p:cTn>
                              </p:par>
                              <p:par>
                                <p:cTn id="15" presetID="53" presetClass="entr" presetSubtype="16" fill="hold" nodeType="withEffect">
                                  <p:stCondLst>
                                    <p:cond delay="0"/>
                                  </p:stCondLst>
                                  <p:childTnLst>
                                    <p:set>
                                      <p:cBhvr>
                                        <p:cTn id="16" dur="1" fill="hold">
                                          <p:stCondLst>
                                            <p:cond delay="0"/>
                                          </p:stCondLst>
                                        </p:cTn>
                                        <p:tgtEl>
                                          <p:spTgt spid="7171"/>
                                        </p:tgtEl>
                                        <p:attrNameLst>
                                          <p:attrName>style.visibility</p:attrName>
                                        </p:attrNameLst>
                                      </p:cBhvr>
                                      <p:to>
                                        <p:strVal val="visible"/>
                                      </p:to>
                                    </p:set>
                                    <p:anim calcmode="lin" valueType="num">
                                      <p:cBhvr>
                                        <p:cTn id="17" dur="500" fill="hold"/>
                                        <p:tgtEl>
                                          <p:spTgt spid="7171"/>
                                        </p:tgtEl>
                                        <p:attrNameLst>
                                          <p:attrName>ppt_w</p:attrName>
                                        </p:attrNameLst>
                                      </p:cBhvr>
                                      <p:tavLst>
                                        <p:tav tm="0">
                                          <p:val>
                                            <p:fltVal val="0"/>
                                          </p:val>
                                        </p:tav>
                                        <p:tav tm="100000">
                                          <p:val>
                                            <p:strVal val="#ppt_w"/>
                                          </p:val>
                                        </p:tav>
                                      </p:tavLst>
                                    </p:anim>
                                    <p:anim calcmode="lin" valueType="num">
                                      <p:cBhvr>
                                        <p:cTn id="18" dur="500" fill="hold"/>
                                        <p:tgtEl>
                                          <p:spTgt spid="7171"/>
                                        </p:tgtEl>
                                        <p:attrNameLst>
                                          <p:attrName>ppt_h</p:attrName>
                                        </p:attrNameLst>
                                      </p:cBhvr>
                                      <p:tavLst>
                                        <p:tav tm="0">
                                          <p:val>
                                            <p:fltVal val="0"/>
                                          </p:val>
                                        </p:tav>
                                        <p:tav tm="100000">
                                          <p:val>
                                            <p:strVal val="#ppt_h"/>
                                          </p:val>
                                        </p:tav>
                                      </p:tavLst>
                                    </p:anim>
                                    <p:animEffect transition="in" filter="fade">
                                      <p:cBhvr>
                                        <p:cTn id="19" dur="500"/>
                                        <p:tgtEl>
                                          <p:spTgt spid="717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7172"/>
                                        </p:tgtEl>
                                        <p:attrNameLst>
                                          <p:attrName>style.visibility</p:attrName>
                                        </p:attrNameLst>
                                      </p:cBhvr>
                                      <p:to>
                                        <p:strVal val="visible"/>
                                      </p:to>
                                    </p:set>
                                    <p:anim calcmode="lin" valueType="num">
                                      <p:cBhvr>
                                        <p:cTn id="27" dur="500" fill="hold"/>
                                        <p:tgtEl>
                                          <p:spTgt spid="7172"/>
                                        </p:tgtEl>
                                        <p:attrNameLst>
                                          <p:attrName>ppt_w</p:attrName>
                                        </p:attrNameLst>
                                      </p:cBhvr>
                                      <p:tavLst>
                                        <p:tav tm="0">
                                          <p:val>
                                            <p:fltVal val="0"/>
                                          </p:val>
                                        </p:tav>
                                        <p:tav tm="100000">
                                          <p:val>
                                            <p:strVal val="#ppt_w"/>
                                          </p:val>
                                        </p:tav>
                                      </p:tavLst>
                                    </p:anim>
                                    <p:anim calcmode="lin" valueType="num">
                                      <p:cBhvr>
                                        <p:cTn id="28" dur="500" fill="hold"/>
                                        <p:tgtEl>
                                          <p:spTgt spid="7172"/>
                                        </p:tgtEl>
                                        <p:attrNameLst>
                                          <p:attrName>ppt_h</p:attrName>
                                        </p:attrNameLst>
                                      </p:cBhvr>
                                      <p:tavLst>
                                        <p:tav tm="0">
                                          <p:val>
                                            <p:fltVal val="0"/>
                                          </p:val>
                                        </p:tav>
                                        <p:tav tm="100000">
                                          <p:val>
                                            <p:strVal val="#ppt_h"/>
                                          </p:val>
                                        </p:tav>
                                      </p:tavLst>
                                    </p:anim>
                                    <p:animEffect transition="in" filter="fade">
                                      <p:cBhvr>
                                        <p:cTn id="29"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lumMod val="50000"/>
            </a:schemeClr>
          </a:solidFill>
        </p:spPr>
        <p:txBody>
          <a:bodyPr>
            <a:normAutofit fontScale="90000"/>
          </a:bodyPr>
          <a:lstStyle/>
          <a:p>
            <a:r>
              <a:rPr lang="es-CO" b="1" i="1" dirty="0">
                <a:solidFill>
                  <a:srgbClr val="FFFF00"/>
                </a:solidFill>
                <a:effectLst>
                  <a:outerShdw blurRad="38100" dist="38100" dir="2700000" algn="tl">
                    <a:srgbClr val="000000">
                      <a:alpha val="43137"/>
                    </a:srgbClr>
                  </a:outerShdw>
                </a:effectLst>
                <a:latin typeface="Agency FB" pitchFamily="34" charset="0"/>
              </a:rPr>
              <a:t>¿</a:t>
            </a:r>
            <a:r>
              <a:rPr lang="es-CO" b="1" i="1" dirty="0" smtClean="0">
                <a:solidFill>
                  <a:srgbClr val="FFFF00"/>
                </a:solidFill>
                <a:effectLst>
                  <a:outerShdw blurRad="38100" dist="38100" dir="2700000" algn="tl">
                    <a:srgbClr val="000000">
                      <a:alpha val="43137"/>
                    </a:srgbClr>
                  </a:outerShdw>
                </a:effectLst>
                <a:latin typeface="Agency FB" pitchFamily="34" charset="0"/>
              </a:rPr>
              <a:t>Sabe usted cuanto camina un hombre durante toda su vida? </a:t>
            </a:r>
            <a:endParaRPr lang="es-CO" b="1" i="1" dirty="0">
              <a:solidFill>
                <a:srgbClr val="FFFF00"/>
              </a:solidFill>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67544" y="2276872"/>
            <a:ext cx="3898776" cy="3096344"/>
          </a:xfrm>
        </p:spPr>
        <p:txBody>
          <a:bodyPr/>
          <a:lstStyle/>
          <a:p>
            <a:pPr marL="0" indent="0" algn="ctr">
              <a:buNone/>
            </a:pPr>
            <a:r>
              <a:rPr lang="es-CO" b="1" dirty="0">
                <a:solidFill>
                  <a:srgbClr val="C00000"/>
                </a:solidFill>
              </a:rPr>
              <a:t>En promedio un hombre puede </a:t>
            </a:r>
            <a:r>
              <a:rPr lang="es-CO" b="1" dirty="0" smtClean="0">
                <a:solidFill>
                  <a:srgbClr val="C00000"/>
                </a:solidFill>
              </a:rPr>
              <a:t> </a:t>
            </a:r>
            <a:r>
              <a:rPr lang="es-CO" b="1" dirty="0">
                <a:solidFill>
                  <a:srgbClr val="C00000"/>
                </a:solidFill>
              </a:rPr>
              <a:t>caminar el equivalente de tres vueltas al mundo a lo largo de toda su vida</a:t>
            </a:r>
          </a:p>
          <a:p>
            <a:pPr marL="0" indent="0">
              <a:buNone/>
            </a:pPr>
            <a:endParaRPr lang="es-CO"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702724"/>
            <a:ext cx="3384376" cy="3094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Igual que"/>
          <p:cNvSpPr/>
          <p:nvPr/>
        </p:nvSpPr>
        <p:spPr>
          <a:xfrm>
            <a:off x="251520" y="5595872"/>
            <a:ext cx="8496944" cy="914400"/>
          </a:xfrm>
          <a:prstGeom prst="math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6482582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barn(inVertical)">
                                      <p:cBhvr>
                                        <p:cTn id="10" dur="500"/>
                                        <p:tgtEl>
                                          <p:spTgt spid="819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2060"/>
          </a:solidFill>
        </p:spPr>
        <p:txBody>
          <a:bodyPr>
            <a:normAutofit fontScale="90000"/>
          </a:bodyPr>
          <a:lstStyle/>
          <a:p>
            <a:r>
              <a:rPr lang="es-CO" b="1" i="1" dirty="0" smtClean="0">
                <a:solidFill>
                  <a:srgbClr val="FFFF00"/>
                </a:solidFill>
                <a:effectLst>
                  <a:outerShdw blurRad="38100" dist="38100" dir="2700000" algn="tl">
                    <a:srgbClr val="000000">
                      <a:alpha val="43137"/>
                    </a:srgbClr>
                  </a:outerShdw>
                </a:effectLst>
                <a:latin typeface="Agency FB" pitchFamily="34" charset="0"/>
              </a:rPr>
              <a:t>¿Sabe usted que puede llenar una persona con el sudor y la saliva de un día?</a:t>
            </a:r>
            <a:endParaRPr lang="es-CO" b="1" i="1" dirty="0">
              <a:solidFill>
                <a:srgbClr val="FFFF00"/>
              </a:solidFill>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2708921"/>
            <a:ext cx="3394720" cy="2304256"/>
          </a:xfrm>
        </p:spPr>
        <p:txBody>
          <a:bodyPr/>
          <a:lstStyle/>
          <a:p>
            <a:pPr marL="0" indent="0" algn="ctr">
              <a:buNone/>
            </a:pPr>
            <a:r>
              <a:rPr lang="es-CO" b="1" dirty="0" smtClean="0">
                <a:solidFill>
                  <a:srgbClr val="FF0000"/>
                </a:solidFill>
              </a:rPr>
              <a:t>Una </a:t>
            </a:r>
            <a:r>
              <a:rPr lang="es-CO" b="1" dirty="0">
                <a:solidFill>
                  <a:srgbClr val="FF0000"/>
                </a:solidFill>
              </a:rPr>
              <a:t>persona puede llenar una bañera x día con el sudor y la </a:t>
            </a:r>
            <a:r>
              <a:rPr lang="es-CO" b="1" dirty="0" smtClean="0">
                <a:solidFill>
                  <a:srgbClr val="FF0000"/>
                </a:solidFill>
              </a:rPr>
              <a:t>saliva</a:t>
            </a:r>
            <a:r>
              <a:rPr lang="es-CO" b="1" dirty="0">
                <a:solidFill>
                  <a:srgbClr val="FF0000"/>
                </a:solidFill>
              </a:rPr>
              <a:t>.</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9444" y="2780928"/>
            <a:ext cx="2352675"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Franja diagonal"/>
          <p:cNvSpPr/>
          <p:nvPr/>
        </p:nvSpPr>
        <p:spPr>
          <a:xfrm rot="16200000">
            <a:off x="649271" y="4690847"/>
            <a:ext cx="1436746" cy="2088232"/>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Franja diagonal"/>
          <p:cNvSpPr/>
          <p:nvPr/>
        </p:nvSpPr>
        <p:spPr>
          <a:xfrm rot="10800000">
            <a:off x="6804248" y="4869160"/>
            <a:ext cx="2160240" cy="1584176"/>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6" name="5 Menos"/>
          <p:cNvSpPr/>
          <p:nvPr/>
        </p:nvSpPr>
        <p:spPr>
          <a:xfrm>
            <a:off x="1835696" y="6021288"/>
            <a:ext cx="5616624" cy="9144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8007578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9218"/>
                                        </p:tgtEl>
                                        <p:attrNameLst>
                                          <p:attrName>style.visibility</p:attrName>
                                        </p:attrNameLst>
                                      </p:cBhvr>
                                      <p:to>
                                        <p:strVal val="visible"/>
                                      </p:to>
                                    </p:set>
                                    <p:anim calcmode="lin" valueType="num">
                                      <p:cBhvr>
                                        <p:cTn id="13" dur="1000" fill="hold"/>
                                        <p:tgtEl>
                                          <p:spTgt spid="9218"/>
                                        </p:tgtEl>
                                        <p:attrNameLst>
                                          <p:attrName>ppt_w</p:attrName>
                                        </p:attrNameLst>
                                      </p:cBhvr>
                                      <p:tavLst>
                                        <p:tav tm="0">
                                          <p:val>
                                            <p:fltVal val="0"/>
                                          </p:val>
                                        </p:tav>
                                        <p:tav tm="100000">
                                          <p:val>
                                            <p:strVal val="#ppt_w"/>
                                          </p:val>
                                        </p:tav>
                                      </p:tavLst>
                                    </p:anim>
                                    <p:anim calcmode="lin" valueType="num">
                                      <p:cBhvr>
                                        <p:cTn id="14" dur="1000" fill="hold"/>
                                        <p:tgtEl>
                                          <p:spTgt spid="9218"/>
                                        </p:tgtEl>
                                        <p:attrNameLst>
                                          <p:attrName>ppt_h</p:attrName>
                                        </p:attrNameLst>
                                      </p:cBhvr>
                                      <p:tavLst>
                                        <p:tav tm="0">
                                          <p:val>
                                            <p:fltVal val="0"/>
                                          </p:val>
                                        </p:tav>
                                        <p:tav tm="100000">
                                          <p:val>
                                            <p:strVal val="#ppt_h"/>
                                          </p:val>
                                        </p:tav>
                                      </p:tavLst>
                                    </p:anim>
                                    <p:anim calcmode="lin" valueType="num">
                                      <p:cBhvr>
                                        <p:cTn id="15" dur="1000" fill="hold"/>
                                        <p:tgtEl>
                                          <p:spTgt spid="9218"/>
                                        </p:tgtEl>
                                        <p:attrNameLst>
                                          <p:attrName>style.rotation</p:attrName>
                                        </p:attrNameLst>
                                      </p:cBhvr>
                                      <p:tavLst>
                                        <p:tav tm="0">
                                          <p:val>
                                            <p:fltVal val="90"/>
                                          </p:val>
                                        </p:tav>
                                        <p:tav tm="100000">
                                          <p:val>
                                            <p:fltVal val="0"/>
                                          </p:val>
                                        </p:tav>
                                      </p:tavLst>
                                    </p:anim>
                                    <p:animEffect transition="in" filter="fade">
                                      <p:cBhvr>
                                        <p:cTn id="16" dur="1000"/>
                                        <p:tgtEl>
                                          <p:spTgt spid="921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35696" y="274638"/>
            <a:ext cx="6851104" cy="1143000"/>
          </a:xfrm>
          <a:solidFill>
            <a:schemeClr val="accent5">
              <a:lumMod val="60000"/>
              <a:lumOff val="40000"/>
            </a:schemeClr>
          </a:solidFill>
        </p:spPr>
        <p:txBody>
          <a:bodyPr>
            <a:normAutofit fontScale="90000"/>
          </a:bodyPr>
          <a:lstStyle/>
          <a:p>
            <a:pPr algn="r"/>
            <a:r>
              <a:rPr lang="es-CO" dirty="0" smtClean="0">
                <a:effectLst>
                  <a:outerShdw blurRad="38100" dist="38100" dir="2700000" algn="tl">
                    <a:srgbClr val="000000">
                      <a:alpha val="43137"/>
                    </a:srgbClr>
                  </a:outerShdw>
                </a:effectLst>
                <a:latin typeface="Agency FB" pitchFamily="34" charset="0"/>
              </a:rPr>
              <a:t>¿Sabe usted cual es la especie que no tiene cabeza ni cerebro?</a:t>
            </a:r>
            <a:endParaRPr lang="es-CO"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2348881"/>
            <a:ext cx="4330824" cy="2088232"/>
          </a:xfrm>
        </p:spPr>
        <p:txBody>
          <a:bodyPr/>
          <a:lstStyle/>
          <a:p>
            <a:pPr marL="0" indent="0">
              <a:buNone/>
            </a:pPr>
            <a:r>
              <a:rPr lang="es-CO" dirty="0"/>
              <a:t>Las estrellas de mar no tienen cabeza, y tampoco cerebro.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772816"/>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251520" y="4437112"/>
            <a:ext cx="8568952" cy="1938992"/>
          </a:xfrm>
          <a:prstGeom prst="rect">
            <a:avLst/>
          </a:prstGeom>
        </p:spPr>
        <p:txBody>
          <a:bodyPr wrap="square">
            <a:spAutoFit/>
          </a:bodyPr>
          <a:lstStyle/>
          <a:p>
            <a:pPr algn="r"/>
            <a:r>
              <a:rPr lang="es-CO" sz="2400" dirty="0"/>
              <a:t>Predadoras y carnívoras, las estrellas de mar sostienen a sus presas con sus miles de pies ambulacrales -terminados en ventosas- y las digieren por fuera, ya que su estómago es reversible. Moluscos y crustáceos forman parte habitual de su dieta, aunque también ingieren otros animales marinos.</a:t>
            </a:r>
          </a:p>
        </p:txBody>
      </p:sp>
      <p:sp>
        <p:nvSpPr>
          <p:cNvPr id="4" name="3 Menos"/>
          <p:cNvSpPr/>
          <p:nvPr/>
        </p:nvSpPr>
        <p:spPr>
          <a:xfrm>
            <a:off x="-108520" y="5949280"/>
            <a:ext cx="9577064" cy="1490464"/>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216763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heel(1)">
                                      <p:cBhvr>
                                        <p:cTn id="10" dur="2000"/>
                                        <p:tgtEl>
                                          <p:spTgt spid="102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lumMod val="75000"/>
            </a:schemeClr>
          </a:solidFill>
        </p:spPr>
        <p:txBody>
          <a:bodyPr>
            <a:normAutofit fontScale="90000"/>
          </a:bodyPr>
          <a:lstStyle/>
          <a:p>
            <a:r>
              <a:rPr lang="es-CO" dirty="0" smtClean="0"/>
              <a:t>¿Sabe usted que representa cada rey de las cartas de naipes?</a:t>
            </a:r>
            <a:endParaRPr lang="es-CO" dirty="0"/>
          </a:p>
        </p:txBody>
      </p:sp>
      <p:sp>
        <p:nvSpPr>
          <p:cNvPr id="3" name="2 Marcador de contenido"/>
          <p:cNvSpPr>
            <a:spLocks noGrp="1"/>
          </p:cNvSpPr>
          <p:nvPr>
            <p:ph idx="1"/>
          </p:nvPr>
        </p:nvSpPr>
        <p:spPr>
          <a:xfrm>
            <a:off x="457200" y="2060848"/>
            <a:ext cx="5915000" cy="4065315"/>
          </a:xfrm>
        </p:spPr>
        <p:txBody>
          <a:bodyPr>
            <a:normAutofit/>
          </a:bodyPr>
          <a:lstStyle/>
          <a:p>
            <a:r>
              <a:rPr lang="es-CO" dirty="0"/>
              <a:t>Cada rey de las cartas representa a un gran rey de la historia:</a:t>
            </a:r>
          </a:p>
          <a:p>
            <a:r>
              <a:rPr lang="es-CO" dirty="0"/>
              <a:t> - Espadas: El rey David.</a:t>
            </a:r>
          </a:p>
          <a:p>
            <a:r>
              <a:rPr lang="es-CO" dirty="0"/>
              <a:t> - Tréboles: Alejandro Magno.</a:t>
            </a:r>
          </a:p>
          <a:p>
            <a:r>
              <a:rPr lang="es-CO" dirty="0"/>
              <a:t> - Corazones: Carlomagno.</a:t>
            </a:r>
          </a:p>
          <a:p>
            <a:r>
              <a:rPr lang="es-CO" dirty="0"/>
              <a:t> - Diamantes: Julio César</a:t>
            </a:r>
            <a:r>
              <a:rPr lang="es-CO" dirty="0" smtClean="0"/>
              <a:t>.</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2722" y="2276872"/>
            <a:ext cx="2447925"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395536" y="6165304"/>
            <a:ext cx="8280920" cy="914400"/>
          </a:xfrm>
          <a:prstGeom prst="mathEqual">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1230501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C000"/>
          </a:solidFill>
        </p:spPr>
        <p:txBody>
          <a:bodyPr>
            <a:noAutofit/>
          </a:bodyPr>
          <a:lstStyle/>
          <a:p>
            <a:r>
              <a:rPr lang="es-CO" sz="3600" dirty="0" smtClean="0">
                <a:effectLst>
                  <a:outerShdw blurRad="38100" dist="38100" dir="2700000" algn="tl">
                    <a:srgbClr val="000000">
                      <a:alpha val="43137"/>
                    </a:srgbClr>
                  </a:outerShdw>
                </a:effectLst>
                <a:latin typeface="Agency FB" pitchFamily="34" charset="0"/>
              </a:rPr>
              <a:t>¿Sabe usted cual es el organismo de estado de los E. U. que contiene más baños de los necesarios?</a:t>
            </a:r>
            <a:endParaRPr lang="es-CO" sz="3600"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2060849"/>
            <a:ext cx="4114800" cy="3528392"/>
          </a:xfrm>
        </p:spPr>
        <p:txBody>
          <a:bodyPr/>
          <a:lstStyle/>
          <a:p>
            <a:pPr marL="0" indent="0" algn="ctr">
              <a:buNone/>
            </a:pPr>
            <a:r>
              <a:rPr lang="es-CO" dirty="0" smtClean="0"/>
              <a:t>El </a:t>
            </a:r>
            <a:r>
              <a:rPr lang="es-CO" dirty="0"/>
              <a:t>Pentágono tiene </a:t>
            </a:r>
            <a:r>
              <a:rPr lang="es-CO" dirty="0" smtClean="0"/>
              <a:t>300 baños el doble de </a:t>
            </a:r>
            <a:r>
              <a:rPr lang="es-CO" dirty="0"/>
              <a:t>los necesarios. Cuando se construyó, la ley requería de un baño para negros y otro para blancos</a:t>
            </a:r>
            <a:r>
              <a:rPr lang="es-CO" dirty="0" smtClean="0"/>
              <a:t>.</a:t>
            </a:r>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132856"/>
            <a:ext cx="432048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rot="16200000">
            <a:off x="2031111" y="4157769"/>
            <a:ext cx="851301" cy="4230476"/>
          </a:xfrm>
          <a:prstGeom prst="halfFra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Medio marco"/>
          <p:cNvSpPr/>
          <p:nvPr/>
        </p:nvSpPr>
        <p:spPr>
          <a:xfrm rot="10800000">
            <a:off x="4788024" y="5815216"/>
            <a:ext cx="4077300" cy="883440"/>
          </a:xfrm>
          <a:prstGeom prst="halfFra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5298253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40000"/>
              <a:lumOff val="60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que le sucede a un gato si le quitas los bigotes?</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971600" y="2667105"/>
            <a:ext cx="4042792" cy="2304256"/>
          </a:xfrm>
        </p:spPr>
        <p:txBody>
          <a:bodyPr>
            <a:normAutofit lnSpcReduction="10000"/>
          </a:bodyPr>
          <a:lstStyle/>
          <a:p>
            <a:pPr marL="0" indent="0" algn="ctr">
              <a:buNone/>
            </a:pPr>
            <a:r>
              <a:rPr lang="es-CO" dirty="0"/>
              <a:t>Si le quitas los bigotes a un gato, éste no puede caminar bien y por lo tanto pierde el equilibrio y se cae</a:t>
            </a:r>
            <a:r>
              <a:rPr lang="es-CO" dirty="0" smtClean="0"/>
              <a:t>...</a:t>
            </a:r>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2708920"/>
            <a:ext cx="2162175" cy="2258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errar llave"/>
          <p:cNvSpPr/>
          <p:nvPr/>
        </p:nvSpPr>
        <p:spPr>
          <a:xfrm>
            <a:off x="8323608" y="2564904"/>
            <a:ext cx="441545" cy="345638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5" name="4 Abrir llave"/>
          <p:cNvSpPr/>
          <p:nvPr/>
        </p:nvSpPr>
        <p:spPr>
          <a:xfrm>
            <a:off x="249340" y="2564904"/>
            <a:ext cx="506236" cy="345638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6" name="5 Menos"/>
          <p:cNvSpPr/>
          <p:nvPr/>
        </p:nvSpPr>
        <p:spPr>
          <a:xfrm>
            <a:off x="-324544" y="5805264"/>
            <a:ext cx="9721080" cy="9144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7355162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1"/>
          </a:solidFill>
        </p:spPr>
        <p:txBody>
          <a:bodyPr>
            <a:normAutofit fontScale="90000"/>
          </a:bodyPr>
          <a:lstStyle/>
          <a:p>
            <a:r>
              <a:rPr lang="es-CO" i="1" dirty="0" smtClean="0">
                <a:solidFill>
                  <a:schemeClr val="bg1"/>
                </a:solidFill>
              </a:rPr>
              <a:t>¿Sabe que diferencia hay entre una Coca Light y una Coca- Cola?</a:t>
            </a:r>
            <a:endParaRPr lang="es-CO" i="1" dirty="0">
              <a:solidFill>
                <a:schemeClr val="bg1"/>
              </a:solidFill>
            </a:endParaRPr>
          </a:p>
        </p:txBody>
      </p:sp>
      <p:sp>
        <p:nvSpPr>
          <p:cNvPr id="3" name="2 Marcador de contenido"/>
          <p:cNvSpPr>
            <a:spLocks noGrp="1"/>
          </p:cNvSpPr>
          <p:nvPr>
            <p:ph idx="1"/>
          </p:nvPr>
        </p:nvSpPr>
        <p:spPr>
          <a:xfrm>
            <a:off x="395536" y="2780928"/>
            <a:ext cx="4834880" cy="2088232"/>
          </a:xfrm>
        </p:spPr>
        <p:txBody>
          <a:bodyPr>
            <a:normAutofit fontScale="92500" lnSpcReduction="20000"/>
          </a:bodyPr>
          <a:lstStyle/>
          <a:p>
            <a:pPr marL="0" indent="0" algn="ctr">
              <a:buNone/>
            </a:pPr>
            <a:r>
              <a:rPr lang="es-CO" b="1" dirty="0">
                <a:solidFill>
                  <a:srgbClr val="FF0000"/>
                </a:solidFill>
              </a:rPr>
              <a:t>Si metes una Coca Light en un recipiente con agua, flota</a:t>
            </a:r>
            <a:r>
              <a:rPr lang="es-CO" b="1" dirty="0" smtClean="0">
                <a:solidFill>
                  <a:srgbClr val="FF0000"/>
                </a:solidFill>
              </a:rPr>
              <a:t>. Si lo </a:t>
            </a:r>
            <a:r>
              <a:rPr lang="es-CO" b="1" dirty="0">
                <a:solidFill>
                  <a:srgbClr val="FF0000"/>
                </a:solidFill>
              </a:rPr>
              <a:t>haces con una de Coca-Cola normal, se hunde.</a:t>
            </a:r>
          </a:p>
          <a:p>
            <a:pPr marL="0" indent="0">
              <a:buNone/>
            </a:pPr>
            <a:r>
              <a:rPr lang="es-CO" dirty="0"/>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2708920"/>
            <a:ext cx="2222351"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2244079"/>
            <a:ext cx="2133600" cy="233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a:off x="179512" y="5854221"/>
            <a:ext cx="4320480" cy="914400"/>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Medio marco"/>
          <p:cNvSpPr/>
          <p:nvPr/>
        </p:nvSpPr>
        <p:spPr>
          <a:xfrm rot="5400000">
            <a:off x="6221524" y="4132689"/>
            <a:ext cx="914400" cy="4357464"/>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57852173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barn(inVertical)">
                                      <p:cBhvr>
                                        <p:cTn id="10" dur="500"/>
                                        <p:tgtEl>
                                          <p:spTgt spid="4098"/>
                                        </p:tgtEl>
                                      </p:cBhvr>
                                    </p:animEffect>
                                  </p:childTnLst>
                                </p:cTn>
                              </p:par>
                              <p:par>
                                <p:cTn id="11" presetID="16" presetClass="entr" presetSubtype="21" fill="hold" nodeType="withEffect">
                                  <p:stCondLst>
                                    <p:cond delay="0"/>
                                  </p:stCondLst>
                                  <p:childTnLst>
                                    <p:set>
                                      <p:cBhvr>
                                        <p:cTn id="12" dur="1" fill="hold">
                                          <p:stCondLst>
                                            <p:cond delay="0"/>
                                          </p:stCondLst>
                                        </p:cTn>
                                        <p:tgtEl>
                                          <p:spTgt spid="4099"/>
                                        </p:tgtEl>
                                        <p:attrNameLst>
                                          <p:attrName>style.visibility</p:attrName>
                                        </p:attrNameLst>
                                      </p:cBhvr>
                                      <p:to>
                                        <p:strVal val="visible"/>
                                      </p:to>
                                    </p:set>
                                    <p:animEffect transition="in" filter="barn(inVertical)">
                                      <p:cBhvr>
                                        <p:cTn id="13" dur="500"/>
                                        <p:tgtEl>
                                          <p:spTgt spid="409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75000"/>
            </a:schemeClr>
          </a:solidFill>
        </p:spPr>
        <p:txBody>
          <a:bodyPr>
            <a:normAutofit fontScale="90000"/>
          </a:bodyPr>
          <a:lstStyle/>
          <a:p>
            <a:r>
              <a:rPr lang="es-CO" dirty="0" smtClean="0"/>
              <a:t>¿Sabe que hacen los murciélagos al salir de la cueva?</a:t>
            </a:r>
            <a:endParaRPr lang="es-CO" dirty="0"/>
          </a:p>
        </p:txBody>
      </p:sp>
      <p:sp>
        <p:nvSpPr>
          <p:cNvPr id="3" name="2 Marcador de contenido"/>
          <p:cNvSpPr>
            <a:spLocks noGrp="1"/>
          </p:cNvSpPr>
          <p:nvPr>
            <p:ph idx="1"/>
          </p:nvPr>
        </p:nvSpPr>
        <p:spPr>
          <a:xfrm>
            <a:off x="395536" y="2276872"/>
            <a:ext cx="4474840" cy="3384375"/>
          </a:xfrm>
        </p:spPr>
        <p:txBody>
          <a:bodyPr>
            <a:noAutofit/>
          </a:bodyPr>
          <a:lstStyle/>
          <a:p>
            <a:pPr marL="0" indent="0" algn="ctr">
              <a:buNone/>
            </a:pPr>
            <a:r>
              <a:rPr lang="es-CO" sz="4400" b="1" dirty="0">
                <a:solidFill>
                  <a:srgbClr val="FF0000"/>
                </a:solidFill>
              </a:rPr>
              <a:t>Los murciélagos siempre dan la vuelta a la izquierda al salir </a:t>
            </a:r>
            <a:r>
              <a:rPr lang="es-CO" sz="4400" b="1" dirty="0" smtClean="0">
                <a:solidFill>
                  <a:srgbClr val="FF0000"/>
                </a:solidFill>
              </a:rPr>
              <a:t>de </a:t>
            </a:r>
            <a:r>
              <a:rPr lang="es-CO" sz="4400" b="1" dirty="0">
                <a:solidFill>
                  <a:srgbClr val="FF0000"/>
                </a:solidFill>
              </a:rPr>
              <a:t>una cueva</a:t>
            </a:r>
            <a:r>
              <a:rPr lang="es-CO" sz="4400" b="1" dirty="0" smtClean="0">
                <a:solidFill>
                  <a:srgbClr val="FF0000"/>
                </a:solidFill>
              </a:rPr>
              <a:t>.</a:t>
            </a:r>
            <a:endParaRPr lang="es-CO" sz="4400" b="1" dirty="0">
              <a:solidFill>
                <a:srgbClr val="FF000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564904"/>
            <a:ext cx="3240360" cy="299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rot="16200000">
            <a:off x="1878842" y="3698092"/>
            <a:ext cx="914400" cy="4183884"/>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Medio marco"/>
          <p:cNvSpPr/>
          <p:nvPr/>
        </p:nvSpPr>
        <p:spPr>
          <a:xfrm rot="5400000" flipH="1">
            <a:off x="6347047" y="3773809"/>
            <a:ext cx="914401" cy="4032448"/>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8753632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wipe(down)">
                                      <p:cBhvr>
                                        <p:cTn id="23" dur="580">
                                          <p:stCondLst>
                                            <p:cond delay="0"/>
                                          </p:stCondLst>
                                        </p:cTn>
                                        <p:tgtEl>
                                          <p:spTgt spid="5122"/>
                                        </p:tgtEl>
                                      </p:cBhvr>
                                    </p:animEffect>
                                    <p:anim calcmode="lin" valueType="num">
                                      <p:cBhvr>
                                        <p:cTn id="24"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29" dur="26">
                                          <p:stCondLst>
                                            <p:cond delay="650"/>
                                          </p:stCondLst>
                                        </p:cTn>
                                        <p:tgtEl>
                                          <p:spTgt spid="5122"/>
                                        </p:tgtEl>
                                      </p:cBhvr>
                                      <p:to x="100000" y="60000"/>
                                    </p:animScale>
                                    <p:animScale>
                                      <p:cBhvr>
                                        <p:cTn id="30" dur="166" decel="50000">
                                          <p:stCondLst>
                                            <p:cond delay="676"/>
                                          </p:stCondLst>
                                        </p:cTn>
                                        <p:tgtEl>
                                          <p:spTgt spid="5122"/>
                                        </p:tgtEl>
                                      </p:cBhvr>
                                      <p:to x="100000" y="100000"/>
                                    </p:animScale>
                                    <p:animScale>
                                      <p:cBhvr>
                                        <p:cTn id="31" dur="26">
                                          <p:stCondLst>
                                            <p:cond delay="1312"/>
                                          </p:stCondLst>
                                        </p:cTn>
                                        <p:tgtEl>
                                          <p:spTgt spid="5122"/>
                                        </p:tgtEl>
                                      </p:cBhvr>
                                      <p:to x="100000" y="80000"/>
                                    </p:animScale>
                                    <p:animScale>
                                      <p:cBhvr>
                                        <p:cTn id="32" dur="166" decel="50000">
                                          <p:stCondLst>
                                            <p:cond delay="1338"/>
                                          </p:stCondLst>
                                        </p:cTn>
                                        <p:tgtEl>
                                          <p:spTgt spid="5122"/>
                                        </p:tgtEl>
                                      </p:cBhvr>
                                      <p:to x="100000" y="100000"/>
                                    </p:animScale>
                                    <p:animScale>
                                      <p:cBhvr>
                                        <p:cTn id="33" dur="26">
                                          <p:stCondLst>
                                            <p:cond delay="1642"/>
                                          </p:stCondLst>
                                        </p:cTn>
                                        <p:tgtEl>
                                          <p:spTgt spid="5122"/>
                                        </p:tgtEl>
                                      </p:cBhvr>
                                      <p:to x="100000" y="90000"/>
                                    </p:animScale>
                                    <p:animScale>
                                      <p:cBhvr>
                                        <p:cTn id="34" dur="166" decel="50000">
                                          <p:stCondLst>
                                            <p:cond delay="1668"/>
                                          </p:stCondLst>
                                        </p:cTn>
                                        <p:tgtEl>
                                          <p:spTgt spid="5122"/>
                                        </p:tgtEl>
                                      </p:cBhvr>
                                      <p:to x="100000" y="100000"/>
                                    </p:animScale>
                                    <p:animScale>
                                      <p:cBhvr>
                                        <p:cTn id="35" dur="26">
                                          <p:stCondLst>
                                            <p:cond delay="1808"/>
                                          </p:stCondLst>
                                        </p:cTn>
                                        <p:tgtEl>
                                          <p:spTgt spid="5122"/>
                                        </p:tgtEl>
                                      </p:cBhvr>
                                      <p:to x="100000" y="95000"/>
                                    </p:animScale>
                                    <p:animScale>
                                      <p:cBhvr>
                                        <p:cTn id="36" dur="166" decel="50000">
                                          <p:stCondLst>
                                            <p:cond delay="1834"/>
                                          </p:stCondLst>
                                        </p:cTn>
                                        <p:tgtEl>
                                          <p:spTgt spid="512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60000"/>
              <a:lumOff val="40000"/>
            </a:schemeClr>
          </a:solidFill>
        </p:spPr>
        <p:txBody>
          <a:bodyPr>
            <a:normAutofit fontScale="90000"/>
          </a:bodyPr>
          <a:lstStyle/>
          <a:p>
            <a:r>
              <a:rPr lang="es-CO" i="1" dirty="0" smtClean="0">
                <a:effectLst>
                  <a:outerShdw blurRad="38100" dist="38100" dir="2700000" algn="tl">
                    <a:srgbClr val="000000">
                      <a:alpha val="43137"/>
                    </a:srgbClr>
                  </a:outerShdw>
                </a:effectLst>
              </a:rPr>
              <a:t>¿Sabe usted qué no pueden hacer los cocodrilos?</a:t>
            </a:r>
            <a:endParaRPr lang="es-CO" i="1" dirty="0">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598239" y="1769533"/>
            <a:ext cx="3322712" cy="2232247"/>
          </a:xfrm>
        </p:spPr>
        <p:txBody>
          <a:bodyPr>
            <a:normAutofit fontScale="92500" lnSpcReduction="20000"/>
          </a:bodyPr>
          <a:lstStyle/>
          <a:p>
            <a:pPr marL="0" indent="0" algn="ctr">
              <a:buNone/>
            </a:pPr>
            <a:r>
              <a:rPr lang="es-CO" sz="4300" dirty="0"/>
              <a:t>Los cocodrilos no pueden sacar la </a:t>
            </a:r>
            <a:r>
              <a:rPr lang="es-CO" sz="4300" dirty="0" smtClean="0"/>
              <a:t>lengua</a:t>
            </a:r>
            <a:r>
              <a:rPr lang="es-CO" dirty="0" smtClean="0"/>
              <a:t>. </a:t>
            </a:r>
            <a:endParaRPr lang="es-CO"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2167" y="1772816"/>
            <a:ext cx="4176464"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4355976" y="5445224"/>
            <a:ext cx="4788024"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239" y="5615880"/>
            <a:ext cx="3541713" cy="57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2352414" y="3938605"/>
            <a:ext cx="4572000" cy="1569660"/>
          </a:xfrm>
          <a:prstGeom prst="rect">
            <a:avLst/>
          </a:prstGeom>
        </p:spPr>
        <p:txBody>
          <a:bodyPr>
            <a:spAutoFit/>
          </a:bodyPr>
          <a:lstStyle/>
          <a:p>
            <a:pPr algn="ctr"/>
            <a:r>
              <a:rPr lang="es-CO" sz="2400" dirty="0"/>
              <a:t>Porque la lengua de cocodrilo solo tiene el </a:t>
            </a:r>
            <a:r>
              <a:rPr lang="es-CO" sz="2400" dirty="0" smtClean="0"/>
              <a:t>tamaño </a:t>
            </a:r>
            <a:r>
              <a:rPr lang="es-CO" sz="2400" dirty="0"/>
              <a:t>hasta su boca por eso </a:t>
            </a:r>
            <a:r>
              <a:rPr lang="es-CO" sz="2400" dirty="0" smtClean="0"/>
              <a:t>es que </a:t>
            </a:r>
            <a:r>
              <a:rPr lang="es-CO" sz="2400" dirty="0"/>
              <a:t>no </a:t>
            </a:r>
            <a:r>
              <a:rPr lang="es-CO" sz="2400" dirty="0" smtClean="0"/>
              <a:t>la </a:t>
            </a:r>
            <a:r>
              <a:rPr lang="es-CO" sz="2400" dirty="0"/>
              <a:t>puede </a:t>
            </a:r>
            <a:r>
              <a:rPr lang="es-CO" sz="2400" dirty="0" smtClean="0"/>
              <a:t>sacar </a:t>
            </a:r>
            <a:r>
              <a:rPr lang="es-CO" sz="2400" dirty="0"/>
              <a:t>y por eso traga su </a:t>
            </a:r>
            <a:r>
              <a:rPr lang="es-CO" sz="2400" dirty="0" smtClean="0"/>
              <a:t>comida.</a:t>
            </a:r>
            <a:endParaRPr lang="es-CO" dirty="0"/>
          </a:p>
        </p:txBody>
      </p:sp>
    </p:spTree>
    <p:extLst>
      <p:ext uri="{BB962C8B-B14F-4D97-AF65-F5344CB8AC3E}">
        <p14:creationId xmlns:p14="http://schemas.microsoft.com/office/powerpoint/2010/main" val="19295817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randombar(horizontal)">
                                      <p:cBhvr>
                                        <p:cTn id="10" dur="500"/>
                                        <p:tgtEl>
                                          <p:spTgt spid="614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6147"/>
                                        </p:tgtEl>
                                        <p:attrNameLst>
                                          <p:attrName>style.visibility</p:attrName>
                                        </p:attrNameLst>
                                      </p:cBhvr>
                                      <p:to>
                                        <p:strVal val="visible"/>
                                      </p:to>
                                    </p:set>
                                    <p:animEffect transition="in" filter="randombar(horizontal)">
                                      <p:cBhvr>
                                        <p:cTn id="16" dur="500"/>
                                        <p:tgtEl>
                                          <p:spTgt spid="614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50000"/>
            </a:schemeClr>
          </a:solidFill>
        </p:spPr>
        <p:txBody>
          <a:bodyPr>
            <a:normAutofit fontScale="90000"/>
          </a:bodyPr>
          <a:lstStyle/>
          <a:p>
            <a:r>
              <a:rPr lang="es-CO" b="1" i="1" dirty="0" smtClean="0">
                <a:solidFill>
                  <a:schemeClr val="bg1"/>
                </a:solidFill>
                <a:effectLst>
                  <a:outerShdw blurRad="38100" dist="38100" dir="2700000" algn="tl">
                    <a:srgbClr val="000000">
                      <a:alpha val="43137"/>
                    </a:srgbClr>
                  </a:outerShdw>
                </a:effectLst>
                <a:latin typeface="Agency FB" pitchFamily="34" charset="0"/>
              </a:rPr>
              <a:t>¿Sabe usted el significado de la posición de la estatua de un caballo en un parqué?</a:t>
            </a:r>
            <a:endParaRPr lang="es-CO" b="1" i="1" dirty="0">
              <a:solidFill>
                <a:schemeClr val="bg1"/>
              </a:solidFill>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1600200"/>
            <a:ext cx="5122912" cy="4925144"/>
          </a:xfrm>
        </p:spPr>
        <p:txBody>
          <a:bodyPr>
            <a:normAutofit lnSpcReduction="10000"/>
          </a:bodyPr>
          <a:lstStyle/>
          <a:p>
            <a:pPr marL="0" indent="0" algn="ctr">
              <a:buNone/>
            </a:pPr>
            <a:r>
              <a:rPr lang="es-CO" dirty="0"/>
              <a:t>Si una estatua en el parque de una persona a caballo tiene dos patas en el aire, la persona murió en combate, si el caballo tiene una de las patas frontales en el aire, la persona murió de heridas recibidas en combate, si el caballo tiene las cuatro patas en el suelo, la persona murió de causas naturales</a:t>
            </a:r>
            <a:r>
              <a:rPr lang="es-CO" dirty="0" smtClean="0"/>
              <a:t>. </a:t>
            </a:r>
            <a:endParaRPr lang="es-CO"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2204864"/>
            <a:ext cx="3240360" cy="328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5436096" y="5708104"/>
            <a:ext cx="3960440" cy="914400"/>
          </a:xfrm>
          <a:prstGeom prst="mathEqual">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1065306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randombar(horizontal)">
                                      <p:cBhvr>
                                        <p:cTn id="10" dur="500"/>
                                        <p:tgtEl>
                                          <p:spTgt spid="717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C00000"/>
          </a:solidFill>
        </p:spPr>
        <p:txBody>
          <a:bodyPr>
            <a:normAutofit fontScale="90000"/>
          </a:bodyPr>
          <a:lstStyle/>
          <a:p>
            <a:r>
              <a:rPr lang="es-CO" dirty="0" smtClean="0">
                <a:solidFill>
                  <a:schemeClr val="accent6">
                    <a:lumMod val="40000"/>
                    <a:lumOff val="60000"/>
                  </a:schemeClr>
                </a:solidFill>
              </a:rPr>
              <a:t>¿Sabe usted cual es el único animal que es fiel con su pareja?</a:t>
            </a:r>
            <a:endParaRPr lang="es-CO" dirty="0">
              <a:solidFill>
                <a:schemeClr val="accent6">
                  <a:lumMod val="40000"/>
                  <a:lumOff val="60000"/>
                </a:schemeClr>
              </a:solidFill>
            </a:endParaRPr>
          </a:p>
        </p:txBody>
      </p:sp>
      <p:sp>
        <p:nvSpPr>
          <p:cNvPr id="3" name="2 Marcador de contenido"/>
          <p:cNvSpPr>
            <a:spLocks noGrp="1"/>
          </p:cNvSpPr>
          <p:nvPr>
            <p:ph idx="1"/>
          </p:nvPr>
        </p:nvSpPr>
        <p:spPr>
          <a:xfrm>
            <a:off x="395536" y="2332037"/>
            <a:ext cx="3826768" cy="3545235"/>
          </a:xfrm>
        </p:spPr>
        <p:txBody>
          <a:bodyPr>
            <a:normAutofit/>
          </a:bodyPr>
          <a:lstStyle/>
          <a:p>
            <a:pPr marL="0" indent="0" algn="ctr">
              <a:buNone/>
            </a:pPr>
            <a:r>
              <a:rPr lang="es-CO" dirty="0"/>
              <a:t>Los caballitos de mar elijen una pareja durante toda su vida... cuando esta muere permanecen solos </a:t>
            </a:r>
            <a:r>
              <a:rPr lang="es-CO" dirty="0" smtClean="0"/>
              <a:t>hasta que </a:t>
            </a:r>
            <a:r>
              <a:rPr lang="es-CO" dirty="0"/>
              <a:t>mueren </a:t>
            </a:r>
            <a:r>
              <a:rPr lang="es-CO" dirty="0" smtClean="0"/>
              <a:t>también</a:t>
            </a:r>
            <a:r>
              <a:rPr lang="es-CO" dirty="0"/>
              <a:t>.</a:t>
            </a:r>
            <a:r>
              <a:rPr lang="es-CO" dirty="0" smtClean="0"/>
              <a:t> </a:t>
            </a:r>
            <a:endParaRPr lang="es-CO"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420888"/>
            <a:ext cx="3672408" cy="2976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205319" y="6145832"/>
            <a:ext cx="9324528"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65574568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C00000"/>
          </a:solidFill>
        </p:spPr>
        <p:txBody>
          <a:bodyPr>
            <a:normAutofit fontScale="90000"/>
          </a:bodyPr>
          <a:lstStyle/>
          <a:p>
            <a:r>
              <a:rPr lang="es-CO" b="1" i="1" dirty="0" smtClean="0">
                <a:solidFill>
                  <a:srgbClr val="FFFF00"/>
                </a:solidFill>
                <a:effectLst>
                  <a:outerShdw blurRad="38100" dist="38100" dir="2700000" algn="tl">
                    <a:srgbClr val="000000">
                      <a:alpha val="43137"/>
                    </a:srgbClr>
                  </a:outerShdw>
                </a:effectLst>
                <a:latin typeface="Agency FB" pitchFamily="34" charset="0"/>
              </a:rPr>
              <a:t>¿Sabe usted que los chicles matan a los pajaritos?</a:t>
            </a:r>
            <a:endParaRPr lang="es-CO" b="1" i="1" dirty="0">
              <a:solidFill>
                <a:srgbClr val="FFFF00"/>
              </a:solidFill>
              <a:effectLst>
                <a:outerShdw blurRad="38100" dist="38100" dir="2700000" algn="tl">
                  <a:srgbClr val="000000">
                    <a:alpha val="43137"/>
                  </a:srgbClr>
                </a:outerShdw>
              </a:effectLst>
              <a:latin typeface="Agency FB"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56792"/>
            <a:ext cx="8568952" cy="4915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40984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2060"/>
          </a:solidFill>
        </p:spPr>
        <p:txBody>
          <a:bodyPr>
            <a:normAutofit fontScale="90000"/>
          </a:bodyPr>
          <a:lstStyle/>
          <a:p>
            <a:r>
              <a:rPr lang="es-CO" b="1" i="1" dirty="0" smtClean="0">
                <a:solidFill>
                  <a:schemeClr val="bg1"/>
                </a:solidFill>
              </a:rPr>
              <a:t>¿Sabe usted que la música afecta tu vida cristiana?</a:t>
            </a:r>
            <a:endParaRPr lang="es-CO" b="1" i="1" dirty="0">
              <a:solidFill>
                <a:schemeClr val="bg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628775"/>
            <a:ext cx="8640960" cy="522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25804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fontScale="90000"/>
          </a:bodyPr>
          <a:lstStyle/>
          <a:p>
            <a:r>
              <a:rPr lang="es-CO" dirty="0" smtClean="0">
                <a:latin typeface="Agency FB" pitchFamily="34" charset="0"/>
              </a:rPr>
              <a:t>¿Sabe usted que figura se forma al juntar todos los continentes?</a:t>
            </a:r>
            <a:endParaRPr lang="es-CO" dirty="0">
              <a:latin typeface="Agency FB"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9" y="1916832"/>
            <a:ext cx="5328592"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85265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style.rotation</p:attrName>
                                        </p:attrNameLst>
                                      </p:cBhvr>
                                      <p:tavLst>
                                        <p:tav tm="0">
                                          <p:val>
                                            <p:fltVal val="90"/>
                                          </p:val>
                                        </p:tav>
                                        <p:tav tm="100000">
                                          <p:val>
                                            <p:fltVal val="0"/>
                                          </p:val>
                                        </p:tav>
                                      </p:tavLst>
                                    </p:anim>
                                    <p:animEffect transition="in" filter="fade">
                                      <p:cBhvr>
                                        <p:cTn id="10"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lumMod val="90000"/>
            </a:schemeClr>
          </a:solidFill>
        </p:spPr>
        <p:txBody>
          <a:bodyPr>
            <a:normAutofit fontScale="90000"/>
          </a:bodyPr>
          <a:lstStyle/>
          <a:p>
            <a:r>
              <a:rPr lang="es-CO" b="1" i="1" dirty="0" smtClean="0">
                <a:latin typeface="Agency FB" pitchFamily="34" charset="0"/>
              </a:rPr>
              <a:t>¿Sabe usted cual es el insecto que puede vivir hasta 9 días sin cabeza?</a:t>
            </a:r>
            <a:endParaRPr lang="es-CO" b="1" i="1" dirty="0">
              <a:latin typeface="Agency FB" pitchFamily="34" charset="0"/>
            </a:endParaRPr>
          </a:p>
        </p:txBody>
      </p:sp>
      <p:sp>
        <p:nvSpPr>
          <p:cNvPr id="3" name="2 Marcador de contenido"/>
          <p:cNvSpPr>
            <a:spLocks noGrp="1"/>
          </p:cNvSpPr>
          <p:nvPr>
            <p:ph idx="1"/>
          </p:nvPr>
        </p:nvSpPr>
        <p:spPr>
          <a:xfrm>
            <a:off x="457200" y="1628800"/>
            <a:ext cx="3466728" cy="4608512"/>
          </a:xfrm>
        </p:spPr>
        <p:txBody>
          <a:bodyPr>
            <a:normAutofit fontScale="92500" lnSpcReduction="20000"/>
          </a:bodyPr>
          <a:lstStyle/>
          <a:p>
            <a:pPr marL="0" indent="0" algn="ctr">
              <a:buNone/>
            </a:pPr>
            <a:endParaRPr lang="es-CO" dirty="0" smtClean="0"/>
          </a:p>
          <a:p>
            <a:pPr marL="0" indent="0" algn="ctr">
              <a:buNone/>
            </a:pPr>
            <a:r>
              <a:rPr lang="es-CO" dirty="0" smtClean="0"/>
              <a:t>La cucaracha puede vivir 9 días sin cabeza, y puede </a:t>
            </a:r>
            <a:r>
              <a:rPr lang="es-CO" dirty="0"/>
              <a:t>cerrar la herida en la nuca y seguir viviendo. Además al ser de sangre fría, puede durar días y semanas con la última comida.</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1916832"/>
            <a:ext cx="4994920" cy="4081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74841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wipe(down)">
                                      <p:cBhvr>
                                        <p:cTn id="23" dur="580">
                                          <p:stCondLst>
                                            <p:cond delay="0"/>
                                          </p:stCondLst>
                                        </p:cTn>
                                        <p:tgtEl>
                                          <p:spTgt spid="5122"/>
                                        </p:tgtEl>
                                      </p:cBhvr>
                                    </p:animEffect>
                                    <p:anim calcmode="lin" valueType="num">
                                      <p:cBhvr>
                                        <p:cTn id="24"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29" dur="26">
                                          <p:stCondLst>
                                            <p:cond delay="650"/>
                                          </p:stCondLst>
                                        </p:cTn>
                                        <p:tgtEl>
                                          <p:spTgt spid="5122"/>
                                        </p:tgtEl>
                                      </p:cBhvr>
                                      <p:to x="100000" y="60000"/>
                                    </p:animScale>
                                    <p:animScale>
                                      <p:cBhvr>
                                        <p:cTn id="30" dur="166" decel="50000">
                                          <p:stCondLst>
                                            <p:cond delay="676"/>
                                          </p:stCondLst>
                                        </p:cTn>
                                        <p:tgtEl>
                                          <p:spTgt spid="5122"/>
                                        </p:tgtEl>
                                      </p:cBhvr>
                                      <p:to x="100000" y="100000"/>
                                    </p:animScale>
                                    <p:animScale>
                                      <p:cBhvr>
                                        <p:cTn id="31" dur="26">
                                          <p:stCondLst>
                                            <p:cond delay="1312"/>
                                          </p:stCondLst>
                                        </p:cTn>
                                        <p:tgtEl>
                                          <p:spTgt spid="5122"/>
                                        </p:tgtEl>
                                      </p:cBhvr>
                                      <p:to x="100000" y="80000"/>
                                    </p:animScale>
                                    <p:animScale>
                                      <p:cBhvr>
                                        <p:cTn id="32" dur="166" decel="50000">
                                          <p:stCondLst>
                                            <p:cond delay="1338"/>
                                          </p:stCondLst>
                                        </p:cTn>
                                        <p:tgtEl>
                                          <p:spTgt spid="5122"/>
                                        </p:tgtEl>
                                      </p:cBhvr>
                                      <p:to x="100000" y="100000"/>
                                    </p:animScale>
                                    <p:animScale>
                                      <p:cBhvr>
                                        <p:cTn id="33" dur="26">
                                          <p:stCondLst>
                                            <p:cond delay="1642"/>
                                          </p:stCondLst>
                                        </p:cTn>
                                        <p:tgtEl>
                                          <p:spTgt spid="5122"/>
                                        </p:tgtEl>
                                      </p:cBhvr>
                                      <p:to x="100000" y="90000"/>
                                    </p:animScale>
                                    <p:animScale>
                                      <p:cBhvr>
                                        <p:cTn id="34" dur="166" decel="50000">
                                          <p:stCondLst>
                                            <p:cond delay="1668"/>
                                          </p:stCondLst>
                                        </p:cTn>
                                        <p:tgtEl>
                                          <p:spTgt spid="5122"/>
                                        </p:tgtEl>
                                      </p:cBhvr>
                                      <p:to x="100000" y="100000"/>
                                    </p:animScale>
                                    <p:animScale>
                                      <p:cBhvr>
                                        <p:cTn id="35" dur="26">
                                          <p:stCondLst>
                                            <p:cond delay="1808"/>
                                          </p:stCondLst>
                                        </p:cTn>
                                        <p:tgtEl>
                                          <p:spTgt spid="5122"/>
                                        </p:tgtEl>
                                      </p:cBhvr>
                                      <p:to x="100000" y="95000"/>
                                    </p:animScale>
                                    <p:animScale>
                                      <p:cBhvr>
                                        <p:cTn id="36" dur="166" decel="50000">
                                          <p:stCondLst>
                                            <p:cond delay="1834"/>
                                          </p:stCondLst>
                                        </p:cTn>
                                        <p:tgtEl>
                                          <p:spTgt spid="51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00063"/>
            <a:ext cx="8424936" cy="585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1400763"/>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60000"/>
              <a:lumOff val="40000"/>
            </a:schemeClr>
          </a:solidFill>
        </p:spPr>
        <p:txBody>
          <a:bodyPr>
            <a:noAutofit/>
          </a:bodyPr>
          <a:lstStyle/>
          <a:p>
            <a:r>
              <a:rPr lang="es-CO" sz="3200" dirty="0" smtClean="0">
                <a:latin typeface="Agency FB" pitchFamily="34" charset="0"/>
              </a:rPr>
              <a:t>¿Sabe usted en que </a:t>
            </a:r>
            <a:r>
              <a:rPr lang="es-CO" sz="3200" dirty="0" smtClean="0">
                <a:latin typeface="Agency FB" pitchFamily="34" charset="0"/>
              </a:rPr>
              <a:t>otra parte </a:t>
            </a:r>
            <a:r>
              <a:rPr lang="es-CO" sz="3200" dirty="0" smtClean="0">
                <a:latin typeface="Agency FB" pitchFamily="34" charset="0"/>
              </a:rPr>
              <a:t>del cuerpo humano se encuentra la </a:t>
            </a:r>
            <a:r>
              <a:rPr lang="es-CO" sz="3200" dirty="0" smtClean="0">
                <a:latin typeface="Agency FB" pitchFamily="34" charset="0"/>
              </a:rPr>
              <a:t>impronta además del dedo índice y el cabello?</a:t>
            </a:r>
            <a:endParaRPr lang="es-CO" sz="3200" dirty="0">
              <a:latin typeface="Agency FB"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799"/>
            <a:ext cx="8136903" cy="48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285631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down)">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40000"/>
              <a:lumOff val="60000"/>
            </a:schemeClr>
          </a:solidFill>
        </p:spPr>
        <p:txBody>
          <a:bodyPr>
            <a:normAutofit fontScale="90000"/>
          </a:bodyPr>
          <a:lstStyle/>
          <a:p>
            <a:r>
              <a:rPr lang="es-CO" dirty="0" smtClean="0">
                <a:effectLst>
                  <a:outerShdw blurRad="38100" dist="38100" dir="2700000" algn="tl">
                    <a:srgbClr val="000000">
                      <a:alpha val="43137"/>
                    </a:srgbClr>
                  </a:outerShdw>
                </a:effectLst>
              </a:rPr>
              <a:t>¿Sabe usted de que dotó Dios a la pata (hembra) para evitar la fertilización?</a:t>
            </a:r>
            <a:endParaRPr lang="es-CO" dirty="0">
              <a:effectLst>
                <a:outerShdw blurRad="38100" dist="38100" dir="2700000" algn="tl">
                  <a:srgbClr val="000000">
                    <a:alpha val="43137"/>
                  </a:srgbClr>
                </a:outerShdw>
              </a:effectLst>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025" y="1844823"/>
            <a:ext cx="8064895" cy="4998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57557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Effect transition="in" filter="fade">
                                      <p:cBhvr>
                                        <p:cTn id="9"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60000"/>
              <a:lumOff val="40000"/>
            </a:schemeClr>
          </a:solidFill>
        </p:spPr>
        <p:txBody>
          <a:bodyPr>
            <a:normAutofit fontScale="90000"/>
          </a:bodyPr>
          <a:lstStyle/>
          <a:p>
            <a:r>
              <a:rPr lang="es-CO" i="1" dirty="0" smtClean="0">
                <a:effectLst>
                  <a:outerShdw blurRad="38100" dist="38100" dir="2700000" algn="tl">
                    <a:srgbClr val="000000">
                      <a:alpha val="43137"/>
                    </a:srgbClr>
                  </a:outerShdw>
                </a:effectLst>
              </a:rPr>
              <a:t>¿Sabe usted cuantos litros de aire </a:t>
            </a:r>
            <a:r>
              <a:rPr lang="es-CO" i="1" dirty="0" smtClean="0">
                <a:effectLst>
                  <a:outerShdw blurRad="38100" dist="38100" dir="2700000" algn="tl">
                    <a:srgbClr val="000000">
                      <a:alpha val="43137"/>
                    </a:srgbClr>
                  </a:outerShdw>
                </a:effectLst>
              </a:rPr>
              <a:t>respiras </a:t>
            </a:r>
            <a:r>
              <a:rPr lang="es-CO" i="1" dirty="0" smtClean="0">
                <a:effectLst>
                  <a:outerShdw blurRad="38100" dist="38100" dir="2700000" algn="tl">
                    <a:srgbClr val="000000">
                      <a:alpha val="43137"/>
                    </a:srgbClr>
                  </a:outerShdw>
                </a:effectLst>
              </a:rPr>
              <a:t>por minuto</a:t>
            </a:r>
            <a:r>
              <a:rPr lang="es-CO" i="1" dirty="0" smtClean="0">
                <a:effectLst>
                  <a:outerShdw blurRad="38100" dist="38100" dir="2700000" algn="tl">
                    <a:srgbClr val="000000">
                      <a:alpha val="43137"/>
                    </a:srgbClr>
                  </a:outerShdw>
                </a:effectLst>
              </a:rPr>
              <a:t>?</a:t>
            </a:r>
            <a:endParaRPr lang="es-CO" i="1" dirty="0">
              <a:effectLst>
                <a:outerShdw blurRad="38100" dist="38100" dir="2700000" algn="tl">
                  <a:srgbClr val="000000">
                    <a:alpha val="43137"/>
                  </a:srgbClr>
                </a:outerShdw>
              </a:effectLst>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792189"/>
            <a:ext cx="4562872" cy="4037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107504" y="2060848"/>
            <a:ext cx="3960440" cy="3539430"/>
          </a:xfrm>
          <a:prstGeom prst="rect">
            <a:avLst/>
          </a:prstGeom>
        </p:spPr>
        <p:txBody>
          <a:bodyPr wrap="square">
            <a:spAutoFit/>
          </a:bodyPr>
          <a:lstStyle/>
          <a:p>
            <a:pPr algn="ctr"/>
            <a:r>
              <a:rPr lang="es-CO" sz="3200" dirty="0" smtClean="0"/>
              <a:t>5.250 </a:t>
            </a:r>
            <a:r>
              <a:rPr lang="es-CO" sz="3200" dirty="0"/>
              <a:t>cc (cantidad de aire inspirado por minuto), el 21% corresponde a oxigeno, es decir </a:t>
            </a:r>
            <a:r>
              <a:rPr lang="es-CO" sz="3200" dirty="0" smtClean="0"/>
              <a:t>1.102 </a:t>
            </a:r>
            <a:r>
              <a:rPr lang="es-CO" sz="3200" dirty="0"/>
              <a:t>cc (cantidad de oxigeno por minuto).</a:t>
            </a:r>
          </a:p>
        </p:txBody>
      </p:sp>
    </p:spTree>
    <p:extLst>
      <p:ext uri="{BB962C8B-B14F-4D97-AF65-F5344CB8AC3E}">
        <p14:creationId xmlns:p14="http://schemas.microsoft.com/office/powerpoint/2010/main" val="8515248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heel(1)">
                                      <p:cBhvr>
                                        <p:cTn id="7" dur="2000"/>
                                        <p:tgtEl>
                                          <p:spTgt spid="2253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75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lo que Dios dejó en los pinos de Polonia?</a:t>
            </a:r>
            <a:endParaRPr lang="es-CO" i="1" dirty="0">
              <a:effectLst>
                <a:outerShdw blurRad="38100" dist="38100" dir="2700000" algn="tl">
                  <a:srgbClr val="000000">
                    <a:alpha val="43137"/>
                  </a:srgbClr>
                </a:outerShdw>
              </a:effectLst>
              <a:latin typeface="Agency FB" pitchFamily="34" charset="0"/>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72816"/>
            <a:ext cx="8136904"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53513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heel(1)">
                                      <p:cBhvr>
                                        <p:cTn id="7" dur="20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noAutofit/>
          </a:bodyPr>
          <a:lstStyle/>
          <a:p>
            <a:r>
              <a:rPr lang="es-CO" sz="3200" i="1" dirty="0" smtClean="0">
                <a:effectLst>
                  <a:outerShdw blurRad="38100" dist="38100" dir="2700000" algn="tl">
                    <a:srgbClr val="000000">
                      <a:alpha val="43137"/>
                    </a:srgbClr>
                  </a:outerShdw>
                </a:effectLst>
              </a:rPr>
              <a:t>¿Sabe usted entre otras cosas,  que efecto tiene la ingestión de papas en nuestra salud?</a:t>
            </a:r>
            <a:endParaRPr lang="es-CO" sz="3200" i="1" dirty="0">
              <a:effectLst>
                <a:outerShdw blurRad="38100" dist="38100" dir="2700000" algn="tl">
                  <a:srgbClr val="000000">
                    <a:alpha val="43137"/>
                  </a:srgbClr>
                </a:outerShdw>
              </a:effectLst>
            </a:endParaRP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772816"/>
            <a:ext cx="7200800"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31036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fill="hold"/>
                                        <p:tgtEl>
                                          <p:spTgt spid="24578"/>
                                        </p:tgtEl>
                                        <p:attrNameLst>
                                          <p:attrName>ppt_w</p:attrName>
                                        </p:attrNameLst>
                                      </p:cBhvr>
                                      <p:tavLst>
                                        <p:tav tm="0">
                                          <p:val>
                                            <p:fltVal val="0"/>
                                          </p:val>
                                        </p:tav>
                                        <p:tav tm="100000">
                                          <p:val>
                                            <p:strVal val="#ppt_w"/>
                                          </p:val>
                                        </p:tav>
                                      </p:tavLst>
                                    </p:anim>
                                    <p:anim calcmode="lin" valueType="num">
                                      <p:cBhvr>
                                        <p:cTn id="8" dur="1000" fill="hold"/>
                                        <p:tgtEl>
                                          <p:spTgt spid="24578"/>
                                        </p:tgtEl>
                                        <p:attrNameLst>
                                          <p:attrName>ppt_h</p:attrName>
                                        </p:attrNameLst>
                                      </p:cBhvr>
                                      <p:tavLst>
                                        <p:tav tm="0">
                                          <p:val>
                                            <p:fltVal val="0"/>
                                          </p:val>
                                        </p:tav>
                                        <p:tav tm="100000">
                                          <p:val>
                                            <p:strVal val="#ppt_h"/>
                                          </p:val>
                                        </p:tav>
                                      </p:tavLst>
                                    </p:anim>
                                    <p:anim calcmode="lin" valueType="num">
                                      <p:cBhvr>
                                        <p:cTn id="9" dur="1000" fill="hold"/>
                                        <p:tgtEl>
                                          <p:spTgt spid="24578"/>
                                        </p:tgtEl>
                                        <p:attrNameLst>
                                          <p:attrName>style.rotation</p:attrName>
                                        </p:attrNameLst>
                                      </p:cBhvr>
                                      <p:tavLst>
                                        <p:tav tm="0">
                                          <p:val>
                                            <p:fltVal val="90"/>
                                          </p:val>
                                        </p:tav>
                                        <p:tav tm="100000">
                                          <p:val>
                                            <p:fltVal val="0"/>
                                          </p:val>
                                        </p:tav>
                                      </p:tavLst>
                                    </p:anim>
                                    <p:animEffect transition="in" filter="fade">
                                      <p:cBhvr>
                                        <p:cTn id="10" dur="10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20000"/>
              <a:lumOff val="80000"/>
            </a:schemeClr>
          </a:solidFill>
        </p:spPr>
        <p:txBody>
          <a:bodyPr>
            <a:normAutofit/>
          </a:bodyPr>
          <a:lstStyle/>
          <a:p>
            <a:r>
              <a:rPr lang="es-CO" sz="6000" b="1" i="1" dirty="0" smtClean="0"/>
              <a:t>Conclusión</a:t>
            </a:r>
            <a:endParaRPr lang="es-CO" sz="6000" b="1" i="1" dirty="0"/>
          </a:p>
        </p:txBody>
      </p:sp>
      <p:sp>
        <p:nvSpPr>
          <p:cNvPr id="3" name="2 Marcador de contenido"/>
          <p:cNvSpPr>
            <a:spLocks noGrp="1"/>
          </p:cNvSpPr>
          <p:nvPr>
            <p:ph idx="1"/>
          </p:nvPr>
        </p:nvSpPr>
        <p:spPr>
          <a:xfrm>
            <a:off x="457200" y="1988840"/>
            <a:ext cx="5266928" cy="4137323"/>
          </a:xfrm>
        </p:spPr>
        <p:txBody>
          <a:bodyPr>
            <a:normAutofit fontScale="92500" lnSpcReduction="20000"/>
          </a:bodyPr>
          <a:lstStyle/>
          <a:p>
            <a:pPr marL="0" indent="0" algn="ctr">
              <a:buNone/>
            </a:pPr>
            <a:r>
              <a:rPr lang="es-CO" dirty="0" smtClean="0"/>
              <a:t>Es mi deseo y oración que estos pensamientos acerca del poder y sabiduría de Dios, lo mismo que algunas curiosidades e inventos del ser humanado nos haga reflexionar sobre las maravillas de Nuestro Dios, y a la vez nos hagan sentir nuestra necesidad de acercarnos más al Creador y Redentor. Cristo Jesús. Amen.</a:t>
            </a:r>
            <a:endParaRPr lang="es-CO"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988840"/>
            <a:ext cx="2952328"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4615606" y="6073233"/>
            <a:ext cx="4498349"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6" name="5 Igual que"/>
          <p:cNvSpPr/>
          <p:nvPr/>
        </p:nvSpPr>
        <p:spPr>
          <a:xfrm>
            <a:off x="269657" y="6109876"/>
            <a:ext cx="4498349"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19780756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997</Words>
  <Application>Microsoft Office PowerPoint</Application>
  <PresentationFormat>Presentación en pantalla (4:3)</PresentationFormat>
  <Paragraphs>61</Paragraphs>
  <Slides>30</Slides>
  <Notes>0</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Tema de Office</vt:lpstr>
      <vt:lpstr>PARA JOVENES Y ADULTOS:  ¿SABÍAS QUE?  N°10</vt:lpstr>
      <vt:lpstr>¿Sabe usted como cocinar un huevo sin utilizar fuego?</vt:lpstr>
      <vt:lpstr>¿Sabe usted que cantidad de comida consume una persona durante toda su vida?</vt:lpstr>
      <vt:lpstr>¿Sabe usted qué produce un metro cuadrado de césped?</vt:lpstr>
      <vt:lpstr>¿Sabe usted que cabría en 10 campos de futbol?</vt:lpstr>
      <vt:lpstr>¿sabe usted cual es el ave cuyo ojo es más grande que su cerebro?</vt:lpstr>
      <vt:lpstr>¿Sabe usted cual el único ser de la creación que no duerme?</vt:lpstr>
      <vt:lpstr>¿Sabe usted en que se diferencia una persona de pelo rubio a una de lelo negro?</vt:lpstr>
      <vt:lpstr>¿Sabe usted cuanto camina un hombre durante toda su vida? </vt:lpstr>
      <vt:lpstr>¿Sabe usted que puede llenar una persona con el sudor y la saliva de un día?</vt:lpstr>
      <vt:lpstr>¿Sabe usted cual es la especie que no tiene cabeza ni cerebro?</vt:lpstr>
      <vt:lpstr>¿Sabe usted que representa cada rey de las cartas de naipes?</vt:lpstr>
      <vt:lpstr>¿Sabe usted cual es el organismo de estado de los E. U. que contiene más baños de los necesarios?</vt:lpstr>
      <vt:lpstr>¿Sabe usted que le sucede a un gato si le quitas los bigotes?</vt:lpstr>
      <vt:lpstr>¿Sabe que diferencia hay entre una Coca Light y una Coca- Cola?</vt:lpstr>
      <vt:lpstr>¿Sabe que hacen los murciélagos al salir de la cueva?</vt:lpstr>
      <vt:lpstr>¿Sabe usted qué no pueden hacer los cocodrilos?</vt:lpstr>
      <vt:lpstr>¿Sabe usted el significado de la posición de la estatua de un caballo en un parqué?</vt:lpstr>
      <vt:lpstr>¿Sabe usted cual es el único animal que es fiel con su pareja?</vt:lpstr>
      <vt:lpstr>¿Sabe usted que los chicles matan a los pajaritos?</vt:lpstr>
      <vt:lpstr>¿Sabe usted que la música afecta tu vida cristiana?</vt:lpstr>
      <vt:lpstr>¿Sabe usted que figura se forma al juntar todos los continentes?</vt:lpstr>
      <vt:lpstr>¿Sabe usted cual es el insecto que puede vivir hasta 9 días sin cabeza?</vt:lpstr>
      <vt:lpstr>Presentación de PowerPoint</vt:lpstr>
      <vt:lpstr>¿Sabe usted en que otra parte del cuerpo humano se encuentra la impronta además del dedo índice y el cabello?</vt:lpstr>
      <vt:lpstr>¿Sabe usted de que dotó Dios a la pata (hembra) para evitar la fertilización?</vt:lpstr>
      <vt:lpstr>¿Sabe usted cuantos litros de aire respiras por minuto?</vt:lpstr>
      <vt:lpstr>¿Sabe usted lo que Dios dejó en los pinos de Polonia?</vt:lpstr>
      <vt:lpstr>¿Sabe usted entre otras cosas,  que efecto tiene la ingestión de papas en nuestra salud?</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 JOVENES Y ADULTOS:  ¿SABÍAS QUE?  N°10</dc:title>
  <dc:creator>FAMILIA FIERRO CH</dc:creator>
  <cp:lastModifiedBy>FAMILIA FIERRO CH</cp:lastModifiedBy>
  <cp:revision>1</cp:revision>
  <dcterms:created xsi:type="dcterms:W3CDTF">2014-07-28T12:53:27Z</dcterms:created>
  <dcterms:modified xsi:type="dcterms:W3CDTF">2014-07-28T12:53:40Z</dcterms:modified>
</cp:coreProperties>
</file>