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57" r:id="rId4"/>
    <p:sldId id="260" r:id="rId5"/>
    <p:sldId id="261" r:id="rId6"/>
    <p:sldId id="271" r:id="rId7"/>
    <p:sldId id="262" r:id="rId8"/>
    <p:sldId id="263" r:id="rId9"/>
    <p:sldId id="270" r:id="rId10"/>
    <p:sldId id="269" r:id="rId11"/>
    <p:sldId id="264" r:id="rId12"/>
    <p:sldId id="265" r:id="rId13"/>
    <p:sldId id="266" r:id="rId14"/>
    <p:sldId id="267" r:id="rId15"/>
    <p:sldId id="268" r:id="rId16"/>
    <p:sldId id="272" r:id="rId1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7809" y="404664"/>
            <a:ext cx="7772400" cy="1008112"/>
          </a:xfrm>
        </p:spPr>
        <p:txBody>
          <a:bodyPr/>
          <a:lstStyle/>
          <a:p>
            <a:r>
              <a:rPr lang="es-CO" i="1" u="sng" dirty="0" smtClean="0">
                <a:solidFill>
                  <a:srgbClr val="FF0000"/>
                </a:solidFill>
                <a:effectLst>
                  <a:outerShdw blurRad="38100" dist="38100" dir="2700000" algn="tl">
                    <a:srgbClr val="000000">
                      <a:alpha val="43137"/>
                    </a:srgbClr>
                  </a:outerShdw>
                </a:effectLst>
                <a:latin typeface="Algerian" pitchFamily="82" charset="0"/>
              </a:rPr>
              <a:t>¿QUÉ LO ATRAE A JESÚS?</a:t>
            </a:r>
            <a:endParaRPr lang="es-CO" i="1" u="sng" dirty="0">
              <a:solidFill>
                <a:srgbClr val="FF0000"/>
              </a:solidFill>
              <a:effectLst>
                <a:outerShdw blurRad="38100" dist="38100" dir="2700000" algn="tl">
                  <a:srgbClr val="000000">
                    <a:alpha val="43137"/>
                  </a:srgbClr>
                </a:outerShdw>
              </a:effectLst>
              <a:latin typeface="Algerian" pitchFamily="82" charset="0"/>
            </a:endParaRPr>
          </a:p>
        </p:txBody>
      </p:sp>
      <p:sp>
        <p:nvSpPr>
          <p:cNvPr id="3" name="2 Subtítulo"/>
          <p:cNvSpPr>
            <a:spLocks noGrp="1"/>
          </p:cNvSpPr>
          <p:nvPr>
            <p:ph type="subTitle" idx="1"/>
          </p:nvPr>
        </p:nvSpPr>
        <p:spPr>
          <a:xfrm>
            <a:off x="1259632" y="5805264"/>
            <a:ext cx="6400800" cy="888504"/>
          </a:xfrm>
        </p:spPr>
        <p:txBody>
          <a:bodyPr/>
          <a:lstStyle/>
          <a:p>
            <a:r>
              <a:rPr lang="es-CO" b="1" dirty="0" smtClean="0">
                <a:solidFill>
                  <a:srgbClr val="FF0000"/>
                </a:solidFill>
              </a:rPr>
              <a:t>TESXTO JUAN 6:27.</a:t>
            </a:r>
            <a:endParaRPr lang="es-CO" b="1"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3" y="1844824"/>
            <a:ext cx="3888432"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5627682"/>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i="1" dirty="0" smtClean="0">
                <a:solidFill>
                  <a:srgbClr val="FF0000"/>
                </a:solidFill>
                <a:latin typeface="Algerian" pitchFamily="82" charset="0"/>
              </a:rPr>
              <a:t>Introducción</a:t>
            </a:r>
            <a:endParaRPr lang="es-CO" i="1" dirty="0">
              <a:solidFill>
                <a:srgbClr val="FF0000"/>
              </a:solidFill>
              <a:latin typeface="Algerian" pitchFamily="82" charset="0"/>
            </a:endParaRPr>
          </a:p>
        </p:txBody>
      </p:sp>
      <p:sp>
        <p:nvSpPr>
          <p:cNvPr id="3" name="2 Marcador de contenido"/>
          <p:cNvSpPr>
            <a:spLocks noGrp="1"/>
          </p:cNvSpPr>
          <p:nvPr>
            <p:ph idx="1"/>
          </p:nvPr>
        </p:nvSpPr>
        <p:spPr>
          <a:xfrm>
            <a:off x="457200" y="1600200"/>
            <a:ext cx="8229600" cy="4997152"/>
          </a:xfrm>
        </p:spPr>
        <p:txBody>
          <a:bodyPr>
            <a:normAutofit fontScale="77500" lnSpcReduction="20000"/>
          </a:bodyPr>
          <a:lstStyle/>
          <a:p>
            <a:pPr marL="0" indent="0">
              <a:buNone/>
            </a:pPr>
            <a:r>
              <a:rPr lang="es-CO" dirty="0"/>
              <a:t>En una primera </a:t>
            </a:r>
            <a:r>
              <a:rPr lang="es-CO" dirty="0" smtClean="0"/>
              <a:t>lectura de los cuatro Evangelios, </a:t>
            </a:r>
            <a:r>
              <a:rPr lang="es-CO" dirty="0"/>
              <a:t>podemos descubrir que en San Marcos hay 18 milagros, en San Mateo </a:t>
            </a:r>
            <a:r>
              <a:rPr lang="es-CO" dirty="0" smtClean="0"/>
              <a:t>20 </a:t>
            </a:r>
            <a:r>
              <a:rPr lang="es-CO" dirty="0"/>
              <a:t>en San Lucas </a:t>
            </a:r>
            <a:r>
              <a:rPr lang="es-CO" dirty="0" smtClean="0"/>
              <a:t>20, y el San Juan 7. Para un total 65 milagros.</a:t>
            </a:r>
          </a:p>
          <a:p>
            <a:pPr marL="0" indent="0">
              <a:buNone/>
            </a:pPr>
            <a:endParaRPr lang="es-CO" dirty="0"/>
          </a:p>
          <a:p>
            <a:pPr marL="0" indent="0">
              <a:buNone/>
            </a:pPr>
            <a:r>
              <a:rPr lang="es-CO" dirty="0" smtClean="0"/>
              <a:t>Pero </a:t>
            </a:r>
            <a:r>
              <a:rPr lang="es-CO" dirty="0"/>
              <a:t>ésta es sólo una observación aparente, porque si leemos con más cuidado descubrimos que en varios lugares del Evangelio hay pequeños resúmenes de su actividad </a:t>
            </a:r>
            <a:r>
              <a:rPr lang="es-CO" dirty="0" smtClean="0"/>
              <a:t>milagrosa</a:t>
            </a:r>
            <a:r>
              <a:rPr lang="es-CO" dirty="0"/>
              <a:t>.</a:t>
            </a:r>
            <a:endParaRPr lang="es-CO" dirty="0" smtClean="0"/>
          </a:p>
          <a:p>
            <a:pPr marL="0" indent="0">
              <a:buNone/>
            </a:pPr>
            <a:endParaRPr lang="es-CO" dirty="0" smtClean="0"/>
          </a:p>
          <a:p>
            <a:pPr marL="0" indent="0">
              <a:buNone/>
            </a:pPr>
            <a:r>
              <a:rPr lang="es-CO" dirty="0" smtClean="0"/>
              <a:t>Por ejemplo, al final de </a:t>
            </a:r>
            <a:r>
              <a:rPr lang="es-CO" dirty="0" smtClean="0">
                <a:solidFill>
                  <a:srgbClr val="FF0000"/>
                </a:solidFill>
              </a:rPr>
              <a:t>(Juan 20:30,31) </a:t>
            </a:r>
            <a:r>
              <a:rPr lang="es-CO" dirty="0" smtClean="0"/>
              <a:t>el apóstol escribe: «</a:t>
            </a:r>
            <a:r>
              <a:rPr lang="es-CO" b="1" dirty="0" smtClean="0">
                <a:latin typeface="Agency FB" pitchFamily="34" charset="0"/>
              </a:rPr>
              <a:t>Hizo </a:t>
            </a:r>
            <a:r>
              <a:rPr lang="es-CO" b="1" dirty="0">
                <a:latin typeface="Agency FB" pitchFamily="34" charset="0"/>
              </a:rPr>
              <a:t>además Jesús muchas otras señales en presencia de sus discípulos, las cuales no están escritas en este libro. Pero éstas se han escrito para que creáis que Jesús es el Cristo, el Hijo de Dios, y para que creyendo, tengáis vida en su nombre</a:t>
            </a:r>
            <a:r>
              <a:rPr lang="es-CO" dirty="0" smtClean="0"/>
              <a:t>».</a:t>
            </a:r>
            <a:r>
              <a:rPr lang="es-CO" dirty="0" smtClean="0">
                <a:solidFill>
                  <a:srgbClr val="FF0000"/>
                </a:solidFill>
              </a:rPr>
              <a:t> </a:t>
            </a:r>
            <a:endParaRPr lang="es-CO" dirty="0">
              <a:solidFill>
                <a:srgbClr val="FF0000"/>
              </a:solidFill>
            </a:endParaRPr>
          </a:p>
          <a:p>
            <a:endParaRPr lang="es-CO" dirty="0"/>
          </a:p>
          <a:p>
            <a:endParaRPr lang="es-CO" dirty="0"/>
          </a:p>
        </p:txBody>
      </p:sp>
    </p:spTree>
    <p:extLst>
      <p:ext uri="{BB962C8B-B14F-4D97-AF65-F5344CB8AC3E}">
        <p14:creationId xmlns:p14="http://schemas.microsoft.com/office/powerpoint/2010/main" val="2405933016"/>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0244" y="836712"/>
            <a:ext cx="5987008" cy="2476872"/>
          </a:xfrm>
        </p:spPr>
        <p:txBody>
          <a:bodyPr>
            <a:normAutofit fontScale="85000" lnSpcReduction="10000"/>
          </a:bodyPr>
          <a:lstStyle/>
          <a:p>
            <a:pPr marL="0" indent="0" algn="ctr">
              <a:buNone/>
            </a:pPr>
            <a:r>
              <a:rPr lang="es-CO" sz="3800" b="1" dirty="0" smtClean="0">
                <a:solidFill>
                  <a:srgbClr val="FF0000"/>
                </a:solidFill>
              </a:rPr>
              <a:t>1</a:t>
            </a:r>
            <a:r>
              <a:rPr lang="es-CO" dirty="0" smtClean="0"/>
              <a:t>). Entre </a:t>
            </a:r>
            <a:r>
              <a:rPr lang="es-CO" dirty="0"/>
              <a:t>los milagros de Jesús que llamaron gran atención fue la alimentación de los </a:t>
            </a:r>
            <a:r>
              <a:rPr lang="es-CO" dirty="0" smtClean="0"/>
              <a:t>5000 </a:t>
            </a:r>
            <a:r>
              <a:rPr lang="es-CO" dirty="0"/>
              <a:t>con cinco panes de cebada y dos </a:t>
            </a:r>
            <a:r>
              <a:rPr lang="es-CO" dirty="0" smtClean="0"/>
              <a:t>pescados narrados en </a:t>
            </a:r>
          </a:p>
          <a:p>
            <a:pPr marL="0" indent="0" algn="ctr">
              <a:buNone/>
            </a:pPr>
            <a:r>
              <a:rPr lang="es-CO" b="1" dirty="0" smtClean="0"/>
              <a:t>      </a:t>
            </a:r>
            <a:r>
              <a:rPr lang="es-CO" b="1" dirty="0" smtClean="0">
                <a:solidFill>
                  <a:srgbClr val="FF0000"/>
                </a:solidFill>
              </a:rPr>
              <a:t>Jun. 6:1-13</a:t>
            </a:r>
            <a:r>
              <a:rPr lang="es-CO" dirty="0">
                <a:solidFill>
                  <a:srgbClr val="FF0000"/>
                </a:solidFill>
              </a:rPr>
              <a:t>.</a:t>
            </a:r>
            <a:br>
              <a:rPr lang="es-CO" dirty="0">
                <a:solidFill>
                  <a:srgbClr val="FF0000"/>
                </a:solidFill>
              </a:rPr>
            </a:br>
            <a:endParaRPr lang="es-CO"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5114" y="620688"/>
            <a:ext cx="2466975"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7763" y="3573016"/>
            <a:ext cx="8911183" cy="3108543"/>
          </a:xfrm>
          <a:prstGeom prst="rect">
            <a:avLst/>
          </a:prstGeom>
        </p:spPr>
        <p:txBody>
          <a:bodyPr wrap="square">
            <a:spAutoFit/>
          </a:bodyPr>
          <a:lstStyle/>
          <a:p>
            <a:pPr marL="514350" indent="-514350" algn="ctr">
              <a:buAutoNum type="alphaLcPeriod"/>
            </a:pPr>
            <a:r>
              <a:rPr lang="es-CO" sz="2800" dirty="0" smtClean="0"/>
              <a:t>Muchos </a:t>
            </a:r>
            <a:r>
              <a:rPr lang="es-CO" sz="2800" dirty="0"/>
              <a:t>llegaron a creer en Él como el profeta que vendría </a:t>
            </a:r>
            <a:r>
              <a:rPr lang="es-CO" sz="2800" dirty="0" smtClean="0">
                <a:solidFill>
                  <a:srgbClr val="FF0000"/>
                </a:solidFill>
              </a:rPr>
              <a:t>Jun. 6:14</a:t>
            </a:r>
            <a:r>
              <a:rPr lang="es-CO" sz="2800" dirty="0" smtClean="0"/>
              <a:t>. Y </a:t>
            </a:r>
            <a:r>
              <a:rPr lang="es-CO" sz="2800" dirty="0"/>
              <a:t>que había sido anunciado por Moisés </a:t>
            </a:r>
            <a:r>
              <a:rPr lang="es-CO" sz="2800" dirty="0" smtClean="0"/>
              <a:t>1405 años antes en </a:t>
            </a:r>
            <a:r>
              <a:rPr lang="es-CO" sz="2800" dirty="0">
                <a:solidFill>
                  <a:srgbClr val="FF0000"/>
                </a:solidFill>
              </a:rPr>
              <a:t>Deut </a:t>
            </a:r>
            <a:r>
              <a:rPr lang="es-CO" sz="2800" dirty="0" smtClean="0">
                <a:solidFill>
                  <a:srgbClr val="FF0000"/>
                </a:solidFill>
              </a:rPr>
              <a:t>18:15.</a:t>
            </a:r>
            <a:r>
              <a:rPr lang="es-CO" sz="2800" dirty="0"/>
              <a:t> </a:t>
            </a:r>
            <a:endParaRPr lang="es-CO" sz="2800" dirty="0" smtClean="0"/>
          </a:p>
          <a:p>
            <a:pPr algn="ctr"/>
            <a:r>
              <a:rPr lang="es-CO" sz="2800" dirty="0" smtClean="0"/>
              <a:t>b</a:t>
            </a:r>
            <a:r>
              <a:rPr lang="es-CO" sz="2800" dirty="0"/>
              <a:t>. </a:t>
            </a:r>
            <a:r>
              <a:rPr lang="es-CO" sz="2800" dirty="0" smtClean="0"/>
              <a:t>Este hecho motivó que algunos </a:t>
            </a:r>
            <a:r>
              <a:rPr lang="es-CO" sz="2800" dirty="0"/>
              <a:t>desearon tomarlo por la fuerza y hacerlo rey </a:t>
            </a:r>
            <a:r>
              <a:rPr lang="es-CO" sz="2800" dirty="0" smtClean="0">
                <a:solidFill>
                  <a:srgbClr val="FF0000"/>
                </a:solidFill>
              </a:rPr>
              <a:t>Jun. </a:t>
            </a:r>
            <a:r>
              <a:rPr lang="es-CO" sz="2800" dirty="0">
                <a:solidFill>
                  <a:srgbClr val="FF0000"/>
                </a:solidFill>
              </a:rPr>
              <a:t>6:15 </a:t>
            </a:r>
            <a:br>
              <a:rPr lang="es-CO" sz="2800" dirty="0">
                <a:solidFill>
                  <a:srgbClr val="FF0000"/>
                </a:solidFill>
              </a:rPr>
            </a:br>
            <a:r>
              <a:rPr lang="es-CO" sz="2800" dirty="0"/>
              <a:t>   c. Las personas buscaron seguirlo </a:t>
            </a:r>
            <a:r>
              <a:rPr lang="es-CO" sz="2800" dirty="0" smtClean="0">
                <a:solidFill>
                  <a:srgbClr val="FF0000"/>
                </a:solidFill>
              </a:rPr>
              <a:t>Jun. </a:t>
            </a:r>
            <a:r>
              <a:rPr lang="es-CO" sz="2800" dirty="0">
                <a:solidFill>
                  <a:srgbClr val="FF0000"/>
                </a:solidFill>
              </a:rPr>
              <a:t>6:22,24-25 </a:t>
            </a:r>
            <a:br>
              <a:rPr lang="es-CO" sz="2800" dirty="0">
                <a:solidFill>
                  <a:srgbClr val="FF0000"/>
                </a:solidFill>
              </a:rPr>
            </a:br>
            <a:endParaRPr lang="es-CO" sz="2800" dirty="0">
              <a:solidFill>
                <a:srgbClr val="FF0000"/>
              </a:solidFill>
            </a:endParaRPr>
          </a:p>
        </p:txBody>
      </p:sp>
    </p:spTree>
    <p:extLst>
      <p:ext uri="{BB962C8B-B14F-4D97-AF65-F5344CB8AC3E}">
        <p14:creationId xmlns:p14="http://schemas.microsoft.com/office/powerpoint/2010/main" val="202447428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3024336"/>
          </a:xfrm>
        </p:spPr>
        <p:txBody>
          <a:bodyPr>
            <a:normAutofit fontScale="85000" lnSpcReduction="10000"/>
          </a:bodyPr>
          <a:lstStyle/>
          <a:p>
            <a:pPr marL="0" indent="0">
              <a:buNone/>
            </a:pPr>
            <a:r>
              <a:rPr lang="es-CO" sz="3600" b="1" dirty="0">
                <a:solidFill>
                  <a:srgbClr val="FF0000"/>
                </a:solidFill>
              </a:rPr>
              <a:t>2</a:t>
            </a:r>
            <a:r>
              <a:rPr lang="es-CO" dirty="0"/>
              <a:t>. Jesús, que conocía el corazón de los hombres </a:t>
            </a:r>
            <a:r>
              <a:rPr lang="es-CO" dirty="0" smtClean="0"/>
              <a:t>percibió </a:t>
            </a:r>
            <a:r>
              <a:rPr lang="es-CO" dirty="0"/>
              <a:t>sus motivos egoístas... </a:t>
            </a:r>
            <a:r>
              <a:rPr lang="es-CO" dirty="0" smtClean="0">
                <a:solidFill>
                  <a:srgbClr val="FF0000"/>
                </a:solidFill>
              </a:rPr>
              <a:t>Juan 2:25.</a:t>
            </a:r>
            <a:r>
              <a:rPr lang="es-CO" dirty="0">
                <a:solidFill>
                  <a:srgbClr val="FF0000"/>
                </a:solidFill>
              </a:rPr>
              <a:t/>
            </a:r>
            <a:br>
              <a:rPr lang="es-CO" dirty="0">
                <a:solidFill>
                  <a:srgbClr val="FF0000"/>
                </a:solidFill>
              </a:rPr>
            </a:br>
            <a:r>
              <a:rPr lang="es-CO" dirty="0"/>
              <a:t>   a. Ellos estaban interesados solo en la comida, no en lo que indicaban los </a:t>
            </a:r>
            <a:r>
              <a:rPr lang="es-CO" dirty="0" smtClean="0"/>
              <a:t>milagros.</a:t>
            </a:r>
            <a:r>
              <a:rPr lang="es-CO" dirty="0"/>
              <a:t> </a:t>
            </a:r>
            <a:r>
              <a:rPr lang="es-CO" dirty="0" smtClean="0">
                <a:solidFill>
                  <a:srgbClr val="FF0000"/>
                </a:solidFill>
              </a:rPr>
              <a:t>Jun 6:26.</a:t>
            </a:r>
            <a:r>
              <a:rPr lang="es-CO" dirty="0"/>
              <a:t> </a:t>
            </a:r>
            <a:br>
              <a:rPr lang="es-CO" dirty="0"/>
            </a:br>
            <a:r>
              <a:rPr lang="es-CO" dirty="0"/>
              <a:t>   b. Eso llevó a Jesús a advertirles sobre la comida por la que ellos </a:t>
            </a:r>
            <a:r>
              <a:rPr lang="es-CO" dirty="0" smtClean="0"/>
              <a:t>trabajaban, el alimento material, en lugar de preocuparse por el </a:t>
            </a:r>
            <a:r>
              <a:rPr lang="es-CO" dirty="0"/>
              <a:t>a</a:t>
            </a:r>
            <a:r>
              <a:rPr lang="es-CO" dirty="0" smtClean="0"/>
              <a:t>limento espiritual </a:t>
            </a:r>
            <a:r>
              <a:rPr lang="es-CO" dirty="0" smtClean="0">
                <a:solidFill>
                  <a:srgbClr val="FF0000"/>
                </a:solidFill>
              </a:rPr>
              <a:t>Jun 6:27.</a:t>
            </a:r>
            <a:r>
              <a:rPr lang="es-CO" dirty="0"/>
              <a:t> </a:t>
            </a:r>
          </a:p>
        </p:txBody>
      </p:sp>
      <p:sp>
        <p:nvSpPr>
          <p:cNvPr id="4" name="3 Rectángulo"/>
          <p:cNvSpPr/>
          <p:nvPr/>
        </p:nvSpPr>
        <p:spPr>
          <a:xfrm>
            <a:off x="2030035" y="3324210"/>
            <a:ext cx="4813256" cy="3539430"/>
          </a:xfrm>
          <a:prstGeom prst="rect">
            <a:avLst/>
          </a:prstGeom>
        </p:spPr>
        <p:txBody>
          <a:bodyPr wrap="square">
            <a:spAutoFit/>
          </a:bodyPr>
          <a:lstStyle/>
          <a:p>
            <a:pPr algn="ctr"/>
            <a:r>
              <a:rPr lang="es-CO" sz="2800" dirty="0" smtClean="0"/>
              <a:t>Las </a:t>
            </a:r>
            <a:r>
              <a:rPr lang="es-CO" sz="2800" dirty="0"/>
              <a:t>palabras de Jesús en este texto revelan que hay "</a:t>
            </a:r>
            <a:r>
              <a:rPr lang="es-CO" sz="2800" b="1" dirty="0">
                <a:latin typeface="Agency FB" pitchFamily="34" charset="0"/>
              </a:rPr>
              <a:t>Dos Tipos de Comida</a:t>
            </a:r>
            <a:r>
              <a:rPr lang="es-CO" sz="2800" dirty="0"/>
              <a:t>", una que perece y otra que permanece. </a:t>
            </a:r>
            <a:endParaRPr lang="es-CO" sz="2800" dirty="0" smtClean="0"/>
          </a:p>
          <a:p>
            <a:pPr algn="ctr"/>
            <a:endParaRPr lang="es-CO" sz="2800" dirty="0"/>
          </a:p>
          <a:p>
            <a:pPr algn="ctr"/>
            <a:r>
              <a:rPr lang="es-CO" sz="2800" dirty="0" smtClean="0"/>
              <a:t>Mientras </a:t>
            </a:r>
            <a:r>
              <a:rPr lang="es-CO" sz="2800" dirty="0"/>
              <a:t>buscamos aplicar la amonestación de Jesús, </a:t>
            </a:r>
            <a:r>
              <a:rPr lang="es-CO" sz="2800" dirty="0" smtClean="0"/>
              <a:t>consideremos</a:t>
            </a:r>
            <a:r>
              <a:rPr lang="es-CO" sz="2800" dirty="0"/>
              <a:t> </a:t>
            </a:r>
            <a:r>
              <a:rPr lang="es-CO" sz="2800" dirty="0" smtClean="0"/>
              <a:t>lo siguiente:</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73" y="3717032"/>
            <a:ext cx="1999661" cy="25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3501008"/>
            <a:ext cx="2195736"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03667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27"/>
                                        </p:tgtEl>
                                        <p:attrNameLst>
                                          <p:attrName>style.visibility</p:attrName>
                                        </p:attrNameLst>
                                      </p:cBhvr>
                                      <p:to>
                                        <p:strVal val="visible"/>
                                      </p:to>
                                    </p:set>
                                    <p:anim calcmode="lin" valueType="num">
                                      <p:cBhvr>
                                        <p:cTn id="23" dur="1000" fill="hold"/>
                                        <p:tgtEl>
                                          <p:spTgt spid="1027"/>
                                        </p:tgtEl>
                                        <p:attrNameLst>
                                          <p:attrName>ppt_w</p:attrName>
                                        </p:attrNameLst>
                                      </p:cBhvr>
                                      <p:tavLst>
                                        <p:tav tm="0">
                                          <p:val>
                                            <p:fltVal val="0"/>
                                          </p:val>
                                        </p:tav>
                                        <p:tav tm="100000">
                                          <p:val>
                                            <p:strVal val="#ppt_w"/>
                                          </p:val>
                                        </p:tav>
                                      </p:tavLst>
                                    </p:anim>
                                    <p:anim calcmode="lin" valueType="num">
                                      <p:cBhvr>
                                        <p:cTn id="24" dur="1000" fill="hold"/>
                                        <p:tgtEl>
                                          <p:spTgt spid="1027"/>
                                        </p:tgtEl>
                                        <p:attrNameLst>
                                          <p:attrName>ppt_h</p:attrName>
                                        </p:attrNameLst>
                                      </p:cBhvr>
                                      <p:tavLst>
                                        <p:tav tm="0">
                                          <p:val>
                                            <p:fltVal val="0"/>
                                          </p:val>
                                        </p:tav>
                                        <p:tav tm="100000">
                                          <p:val>
                                            <p:strVal val="#ppt_h"/>
                                          </p:val>
                                        </p:tav>
                                      </p:tavLst>
                                    </p:anim>
                                    <p:anim calcmode="lin" valueType="num">
                                      <p:cBhvr>
                                        <p:cTn id="25" dur="1000" fill="hold"/>
                                        <p:tgtEl>
                                          <p:spTgt spid="1027"/>
                                        </p:tgtEl>
                                        <p:attrNameLst>
                                          <p:attrName>style.rotation</p:attrName>
                                        </p:attrNameLst>
                                      </p:cBhvr>
                                      <p:tavLst>
                                        <p:tav tm="0">
                                          <p:val>
                                            <p:fltVal val="90"/>
                                          </p:val>
                                        </p:tav>
                                        <p:tav tm="100000">
                                          <p:val>
                                            <p:fltVal val="0"/>
                                          </p:val>
                                        </p:tav>
                                      </p:tavLst>
                                    </p:anim>
                                    <p:animEffect transition="in" filter="fade">
                                      <p:cBhvr>
                                        <p:cTn id="26" dur="1000"/>
                                        <p:tgtEl>
                                          <p:spTgt spid="1027"/>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circle(in)">
                                      <p:cBhvr>
                                        <p:cTn id="31"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solidFill>
                  <a:srgbClr val="FF0000"/>
                </a:solidFill>
                <a:latin typeface="Algerian" pitchFamily="82" charset="0"/>
              </a:rPr>
              <a:t>I. LA COMIDA QUE PERECE</a:t>
            </a:r>
          </a:p>
        </p:txBody>
      </p:sp>
      <p:sp>
        <p:nvSpPr>
          <p:cNvPr id="3" name="2 Marcador de contenido"/>
          <p:cNvSpPr>
            <a:spLocks noGrp="1"/>
          </p:cNvSpPr>
          <p:nvPr>
            <p:ph idx="1"/>
          </p:nvPr>
        </p:nvSpPr>
        <p:spPr>
          <a:xfrm>
            <a:off x="457200" y="1600200"/>
            <a:ext cx="5915000" cy="4637112"/>
          </a:xfrm>
        </p:spPr>
        <p:txBody>
          <a:bodyPr>
            <a:normAutofit fontScale="92500" lnSpcReduction="10000"/>
          </a:bodyPr>
          <a:lstStyle/>
          <a:p>
            <a:pPr marL="0" indent="0" algn="ctr">
              <a:buNone/>
            </a:pPr>
            <a:r>
              <a:rPr lang="es-CO" dirty="0"/>
              <a:t> </a:t>
            </a:r>
            <a:r>
              <a:rPr lang="es-CO" sz="3400" b="1" u="sng" dirty="0" smtClean="0"/>
              <a:t>¿QUÉ </a:t>
            </a:r>
            <a:r>
              <a:rPr lang="es-CO" sz="3400" b="1" u="sng" dirty="0"/>
              <a:t>COMIDA ES ESTA...? </a:t>
            </a:r>
            <a:br>
              <a:rPr lang="es-CO" sz="3400" b="1" u="sng" dirty="0"/>
            </a:br>
            <a:r>
              <a:rPr lang="es-CO" sz="3600" b="1" dirty="0" smtClean="0">
                <a:solidFill>
                  <a:srgbClr val="FF0000"/>
                </a:solidFill>
              </a:rPr>
              <a:t>1</a:t>
            </a:r>
            <a:r>
              <a:rPr lang="es-CO" dirty="0"/>
              <a:t>. Literalmente, es la comida que comemos </a:t>
            </a:r>
            <a:br>
              <a:rPr lang="es-CO" dirty="0"/>
            </a:br>
            <a:r>
              <a:rPr lang="es-CO" dirty="0"/>
              <a:t>      l</a:t>
            </a:r>
            <a:r>
              <a:rPr lang="es-CO" dirty="0" smtClean="0"/>
              <a:t>a </a:t>
            </a:r>
            <a:r>
              <a:rPr lang="es-CO" dirty="0"/>
              <a:t>cual perece rápidamente, aun con el beneficio de los productos para </a:t>
            </a:r>
            <a:r>
              <a:rPr lang="es-CO" dirty="0" smtClean="0"/>
              <a:t>conservarlos.</a:t>
            </a:r>
            <a:r>
              <a:rPr lang="es-CO" dirty="0"/>
              <a:t> </a:t>
            </a:r>
            <a:br>
              <a:rPr lang="es-CO" dirty="0"/>
            </a:br>
            <a:r>
              <a:rPr lang="es-CO" dirty="0"/>
              <a:t>      </a:t>
            </a:r>
            <a:r>
              <a:rPr lang="es-CO" dirty="0" smtClean="0"/>
              <a:t>Fallan </a:t>
            </a:r>
            <a:r>
              <a:rPr lang="es-CO" dirty="0"/>
              <a:t>para satisfacer por largo tiempo, pronto estamos con hambre y sed de </a:t>
            </a:r>
            <a:r>
              <a:rPr lang="es-CO" dirty="0" smtClean="0"/>
              <a:t>nuevo.</a:t>
            </a:r>
          </a:p>
          <a:p>
            <a:pPr marL="0" indent="0" algn="ctr">
              <a:buNone/>
            </a:pPr>
            <a:r>
              <a:rPr lang="es-CO" dirty="0" smtClean="0"/>
              <a:t>ver</a:t>
            </a:r>
            <a:r>
              <a:rPr lang="es-CO" dirty="0"/>
              <a:t> </a:t>
            </a:r>
            <a:r>
              <a:rPr lang="es-CO" dirty="0" smtClean="0">
                <a:solidFill>
                  <a:srgbClr val="FF0000"/>
                </a:solidFill>
              </a:rPr>
              <a:t>Jun </a:t>
            </a:r>
            <a:r>
              <a:rPr lang="es-CO" dirty="0">
                <a:solidFill>
                  <a:srgbClr val="FF0000"/>
                </a:solidFill>
              </a:rPr>
              <a:t>4:13</a:t>
            </a:r>
            <a:r>
              <a:rPr lang="es-CO" dirty="0"/>
              <a:t> </a:t>
            </a:r>
            <a:endParaRPr lang="es-CO"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195" y="2420888"/>
            <a:ext cx="2584289"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43440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wipe(down)">
                                      <p:cBhvr>
                                        <p:cTn id="41" dur="580">
                                          <p:stCondLst>
                                            <p:cond delay="0"/>
                                          </p:stCondLst>
                                        </p:cTn>
                                        <p:tgtEl>
                                          <p:spTgt spid="1026"/>
                                        </p:tgtEl>
                                      </p:cBhvr>
                                    </p:animEffect>
                                    <p:anim calcmode="lin" valueType="num">
                                      <p:cBhvr>
                                        <p:cTn id="42"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7" dur="26">
                                          <p:stCondLst>
                                            <p:cond delay="650"/>
                                          </p:stCondLst>
                                        </p:cTn>
                                        <p:tgtEl>
                                          <p:spTgt spid="1026"/>
                                        </p:tgtEl>
                                      </p:cBhvr>
                                      <p:to x="100000" y="60000"/>
                                    </p:animScale>
                                    <p:animScale>
                                      <p:cBhvr>
                                        <p:cTn id="48" dur="166" decel="50000">
                                          <p:stCondLst>
                                            <p:cond delay="676"/>
                                          </p:stCondLst>
                                        </p:cTn>
                                        <p:tgtEl>
                                          <p:spTgt spid="1026"/>
                                        </p:tgtEl>
                                      </p:cBhvr>
                                      <p:to x="100000" y="100000"/>
                                    </p:animScale>
                                    <p:animScale>
                                      <p:cBhvr>
                                        <p:cTn id="49" dur="26">
                                          <p:stCondLst>
                                            <p:cond delay="1312"/>
                                          </p:stCondLst>
                                        </p:cTn>
                                        <p:tgtEl>
                                          <p:spTgt spid="1026"/>
                                        </p:tgtEl>
                                      </p:cBhvr>
                                      <p:to x="100000" y="80000"/>
                                    </p:animScale>
                                    <p:animScale>
                                      <p:cBhvr>
                                        <p:cTn id="50" dur="166" decel="50000">
                                          <p:stCondLst>
                                            <p:cond delay="1338"/>
                                          </p:stCondLst>
                                        </p:cTn>
                                        <p:tgtEl>
                                          <p:spTgt spid="1026"/>
                                        </p:tgtEl>
                                      </p:cBhvr>
                                      <p:to x="100000" y="100000"/>
                                    </p:animScale>
                                    <p:animScale>
                                      <p:cBhvr>
                                        <p:cTn id="51" dur="26">
                                          <p:stCondLst>
                                            <p:cond delay="1642"/>
                                          </p:stCondLst>
                                        </p:cTn>
                                        <p:tgtEl>
                                          <p:spTgt spid="1026"/>
                                        </p:tgtEl>
                                      </p:cBhvr>
                                      <p:to x="100000" y="90000"/>
                                    </p:animScale>
                                    <p:animScale>
                                      <p:cBhvr>
                                        <p:cTn id="52" dur="166" decel="50000">
                                          <p:stCondLst>
                                            <p:cond delay="1668"/>
                                          </p:stCondLst>
                                        </p:cTn>
                                        <p:tgtEl>
                                          <p:spTgt spid="1026"/>
                                        </p:tgtEl>
                                      </p:cBhvr>
                                      <p:to x="100000" y="100000"/>
                                    </p:animScale>
                                    <p:animScale>
                                      <p:cBhvr>
                                        <p:cTn id="53" dur="26">
                                          <p:stCondLst>
                                            <p:cond delay="1808"/>
                                          </p:stCondLst>
                                        </p:cTn>
                                        <p:tgtEl>
                                          <p:spTgt spid="1026"/>
                                        </p:tgtEl>
                                      </p:cBhvr>
                                      <p:to x="100000" y="95000"/>
                                    </p:animScale>
                                    <p:animScale>
                                      <p:cBhvr>
                                        <p:cTn id="54"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229600" cy="5145435"/>
          </a:xfrm>
        </p:spPr>
        <p:txBody>
          <a:bodyPr>
            <a:normAutofit lnSpcReduction="10000"/>
          </a:bodyPr>
          <a:lstStyle/>
          <a:p>
            <a:pPr marL="0" indent="0" algn="ctr">
              <a:buNone/>
            </a:pPr>
            <a:r>
              <a:rPr lang="es-CO" sz="3600" b="1" dirty="0">
                <a:solidFill>
                  <a:srgbClr val="FF0000"/>
                </a:solidFill>
              </a:rPr>
              <a:t>2</a:t>
            </a:r>
            <a:r>
              <a:rPr lang="es-CO" dirty="0"/>
              <a:t>. En forma figurada, hay otros "alimentos" que perecen rápidamente. </a:t>
            </a:r>
            <a:br>
              <a:rPr lang="es-CO" dirty="0"/>
            </a:br>
            <a:r>
              <a:rPr lang="es-CO" dirty="0"/>
              <a:t>     Como son:  </a:t>
            </a:r>
            <a:r>
              <a:rPr lang="es-CO" dirty="0">
                <a:solidFill>
                  <a:srgbClr val="0070C0"/>
                </a:solidFill>
              </a:rPr>
              <a:t>La comida de la sabiduría humana.</a:t>
            </a:r>
            <a:r>
              <a:rPr lang="es-CO" dirty="0"/>
              <a:t> </a:t>
            </a:r>
            <a:br>
              <a:rPr lang="es-CO" dirty="0"/>
            </a:br>
            <a:r>
              <a:rPr lang="es-CO" dirty="0"/>
              <a:t>      </a:t>
            </a:r>
            <a:r>
              <a:rPr lang="es-CO" dirty="0">
                <a:solidFill>
                  <a:srgbClr val="FF0000"/>
                </a:solidFill>
              </a:rPr>
              <a:t>La comida de la necedad</a:t>
            </a:r>
            <a:r>
              <a:rPr lang="es-CO" dirty="0"/>
              <a:t>. </a:t>
            </a:r>
            <a:br>
              <a:rPr lang="es-CO" dirty="0"/>
            </a:br>
            <a:r>
              <a:rPr lang="es-CO" dirty="0"/>
              <a:t>      </a:t>
            </a:r>
            <a:r>
              <a:rPr lang="es-CO" dirty="0">
                <a:solidFill>
                  <a:srgbClr val="00B0F0"/>
                </a:solidFill>
              </a:rPr>
              <a:t>La comida de la alegría y el placer.</a:t>
            </a:r>
            <a:r>
              <a:rPr lang="es-CO" dirty="0"/>
              <a:t> </a:t>
            </a:r>
            <a:br>
              <a:rPr lang="es-CO" dirty="0"/>
            </a:br>
            <a:r>
              <a:rPr lang="es-CO" dirty="0"/>
              <a:t>      </a:t>
            </a:r>
            <a:r>
              <a:rPr lang="es-CO" dirty="0">
                <a:solidFill>
                  <a:srgbClr val="C00000"/>
                </a:solidFill>
              </a:rPr>
              <a:t>La comida de la gran riqueza y del trabajo laborioso</a:t>
            </a:r>
            <a:r>
              <a:rPr lang="es-CO" dirty="0"/>
              <a:t>. </a:t>
            </a:r>
            <a:br>
              <a:rPr lang="es-CO" dirty="0"/>
            </a:br>
            <a:r>
              <a:rPr lang="es-CO" dirty="0"/>
              <a:t>   </a:t>
            </a:r>
            <a:r>
              <a:rPr lang="es-CO" dirty="0" smtClean="0"/>
              <a:t>Esto es a </a:t>
            </a:r>
            <a:r>
              <a:rPr lang="es-CO" dirty="0"/>
              <a:t>lo que Salomón encontró que no provee una realización </a:t>
            </a:r>
            <a:r>
              <a:rPr lang="es-CO" dirty="0" smtClean="0"/>
              <a:t>duradera</a:t>
            </a:r>
            <a:r>
              <a:rPr lang="es-CO" dirty="0"/>
              <a:t>.</a:t>
            </a:r>
            <a:endParaRPr lang="es-CO" dirty="0" smtClean="0"/>
          </a:p>
          <a:p>
            <a:pPr marL="0" indent="0" algn="ctr">
              <a:buNone/>
            </a:pPr>
            <a:r>
              <a:rPr lang="es-CO" dirty="0" smtClean="0"/>
              <a:t> </a:t>
            </a:r>
            <a:r>
              <a:rPr lang="es-CO" dirty="0"/>
              <a:t>ver </a:t>
            </a:r>
            <a:r>
              <a:rPr lang="es-CO" dirty="0">
                <a:solidFill>
                  <a:srgbClr val="FF0000"/>
                </a:solidFill>
              </a:rPr>
              <a:t>Ecl 1:17; 2:1-2,3-11.</a:t>
            </a:r>
          </a:p>
          <a:p>
            <a:endParaRPr lang="es-CO" dirty="0"/>
          </a:p>
        </p:txBody>
      </p:sp>
    </p:spTree>
    <p:extLst>
      <p:ext uri="{BB962C8B-B14F-4D97-AF65-F5344CB8AC3E}">
        <p14:creationId xmlns:p14="http://schemas.microsoft.com/office/powerpoint/2010/main" val="14782153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260648"/>
            <a:ext cx="8712968" cy="6408712"/>
          </a:xfrm>
        </p:spPr>
        <p:txBody>
          <a:bodyPr>
            <a:normAutofit fontScale="92500" lnSpcReduction="20000"/>
          </a:bodyPr>
          <a:lstStyle/>
          <a:p>
            <a:pPr marL="0" indent="0" algn="ctr">
              <a:buNone/>
            </a:pPr>
            <a:r>
              <a:rPr lang="es-CO" b="1" u="sng" dirty="0" smtClean="0"/>
              <a:t>NO </a:t>
            </a:r>
            <a:r>
              <a:rPr lang="es-CO" b="1" u="sng" dirty="0"/>
              <a:t>LABORAR </a:t>
            </a:r>
            <a:r>
              <a:rPr lang="es-CO" b="1" u="sng" dirty="0" smtClean="0"/>
              <a:t>EXLUCIVAMENTE POR </a:t>
            </a:r>
            <a:r>
              <a:rPr lang="es-CO" b="1" u="sng" dirty="0"/>
              <a:t>TAL </a:t>
            </a:r>
            <a:r>
              <a:rPr lang="es-CO" b="1" u="sng" dirty="0" smtClean="0"/>
              <a:t>COMIDA</a:t>
            </a:r>
            <a:r>
              <a:rPr lang="es-CO" b="1" u="sng" dirty="0"/>
              <a:t> </a:t>
            </a:r>
            <a:br>
              <a:rPr lang="es-CO" b="1" u="sng" dirty="0"/>
            </a:br>
            <a:r>
              <a:rPr lang="es-CO" dirty="0"/>
              <a:t>   </a:t>
            </a:r>
            <a:endParaRPr lang="es-CO" dirty="0" smtClean="0"/>
          </a:p>
          <a:p>
            <a:pPr marL="0" indent="0" algn="ctr">
              <a:buNone/>
            </a:pPr>
            <a:r>
              <a:rPr lang="es-CO" sz="3300" b="1" dirty="0" smtClean="0">
                <a:solidFill>
                  <a:srgbClr val="FF0000"/>
                </a:solidFill>
              </a:rPr>
              <a:t>1</a:t>
            </a:r>
            <a:r>
              <a:rPr lang="es-CO" dirty="0" smtClean="0"/>
              <a:t>. Esto </a:t>
            </a:r>
            <a:r>
              <a:rPr lang="es-CO" dirty="0"/>
              <a:t>no significa que no vamos a esforzarnos para proveer para nuestras necesidades </a:t>
            </a:r>
            <a:r>
              <a:rPr lang="es-CO" dirty="0" smtClean="0"/>
              <a:t>porque un </a:t>
            </a:r>
            <a:r>
              <a:rPr lang="es-CO" dirty="0"/>
              <a:t>cristiano debe proveer para su </a:t>
            </a:r>
            <a:r>
              <a:rPr lang="es-CO" dirty="0" smtClean="0"/>
              <a:t>familia, según lo </a:t>
            </a:r>
            <a:r>
              <a:rPr lang="es-CO" dirty="0"/>
              <a:t>d</a:t>
            </a:r>
            <a:r>
              <a:rPr lang="es-CO" dirty="0" smtClean="0"/>
              <a:t>ice Pablo en </a:t>
            </a:r>
            <a:r>
              <a:rPr lang="es-CO" dirty="0" smtClean="0">
                <a:solidFill>
                  <a:srgbClr val="FF0000"/>
                </a:solidFill>
              </a:rPr>
              <a:t>1 </a:t>
            </a:r>
            <a:r>
              <a:rPr lang="es-CO" dirty="0">
                <a:solidFill>
                  <a:srgbClr val="FF0000"/>
                </a:solidFill>
              </a:rPr>
              <a:t>Tim 5:8</a:t>
            </a:r>
            <a:r>
              <a:rPr lang="es-CO" dirty="0"/>
              <a:t> </a:t>
            </a:r>
            <a:br>
              <a:rPr lang="es-CO" dirty="0"/>
            </a:br>
            <a:r>
              <a:rPr lang="es-CO" dirty="0"/>
              <a:t>      </a:t>
            </a:r>
            <a:r>
              <a:rPr lang="es-CO" dirty="0" smtClean="0"/>
              <a:t>Además si </a:t>
            </a:r>
            <a:r>
              <a:rPr lang="es-CO" dirty="0"/>
              <a:t>un hombre no trabaja, tampoco debe comer </a:t>
            </a:r>
            <a:r>
              <a:rPr lang="es-CO" dirty="0" smtClean="0">
                <a:solidFill>
                  <a:srgbClr val="FF0000"/>
                </a:solidFill>
              </a:rPr>
              <a:t>2Tes. 3:10-12.</a:t>
            </a:r>
            <a:r>
              <a:rPr lang="es-CO" dirty="0"/>
              <a:t> </a:t>
            </a:r>
            <a:br>
              <a:rPr lang="es-CO" dirty="0"/>
            </a:br>
            <a:r>
              <a:rPr lang="es-CO" dirty="0"/>
              <a:t>   </a:t>
            </a:r>
            <a:endParaRPr lang="es-CO" dirty="0" smtClean="0"/>
          </a:p>
          <a:p>
            <a:pPr marL="0" indent="0" algn="ctr">
              <a:buNone/>
            </a:pPr>
            <a:r>
              <a:rPr lang="es-CO" sz="3300" b="1" dirty="0" smtClean="0">
                <a:solidFill>
                  <a:srgbClr val="FF0000"/>
                </a:solidFill>
              </a:rPr>
              <a:t>2</a:t>
            </a:r>
            <a:r>
              <a:rPr lang="es-CO" dirty="0"/>
              <a:t>. Sino que no lo hagamos de tal manera que descuidemos la comida que </a:t>
            </a:r>
            <a:r>
              <a:rPr lang="es-CO" dirty="0" smtClean="0"/>
              <a:t>permanece.</a:t>
            </a:r>
            <a:r>
              <a:rPr lang="es-CO" dirty="0"/>
              <a:t> </a:t>
            </a:r>
            <a:br>
              <a:rPr lang="es-CO" dirty="0"/>
            </a:br>
            <a:r>
              <a:rPr lang="es-CO" dirty="0"/>
              <a:t>      </a:t>
            </a:r>
            <a:r>
              <a:rPr lang="es-CO" dirty="0" smtClean="0"/>
              <a:t>La </a:t>
            </a:r>
            <a:r>
              <a:rPr lang="es-CO" dirty="0"/>
              <a:t>"comida" que perece no debe ser nuestra prioridad en la </a:t>
            </a:r>
            <a:r>
              <a:rPr lang="es-CO" dirty="0" smtClean="0"/>
              <a:t>vida. Ver </a:t>
            </a:r>
            <a:r>
              <a:rPr lang="es-CO" dirty="0" smtClean="0">
                <a:solidFill>
                  <a:srgbClr val="FF0000"/>
                </a:solidFill>
              </a:rPr>
              <a:t>Mt </a:t>
            </a:r>
            <a:r>
              <a:rPr lang="es-CO" dirty="0">
                <a:solidFill>
                  <a:srgbClr val="FF0000"/>
                </a:solidFill>
              </a:rPr>
              <a:t>6:33 </a:t>
            </a:r>
            <a:r>
              <a:rPr lang="es-CO" dirty="0"/>
              <a:t/>
            </a:r>
            <a:br>
              <a:rPr lang="es-CO" dirty="0"/>
            </a:br>
            <a:r>
              <a:rPr lang="es-CO" dirty="0"/>
              <a:t>     </a:t>
            </a:r>
            <a:endParaRPr lang="es-CO" dirty="0" smtClean="0"/>
          </a:p>
          <a:p>
            <a:pPr marL="0" indent="0" algn="ctr">
              <a:buNone/>
            </a:pPr>
            <a:r>
              <a:rPr lang="es-CO" dirty="0"/>
              <a:t> </a:t>
            </a:r>
            <a:r>
              <a:rPr lang="es-CO" dirty="0" smtClean="0"/>
              <a:t>Esta es la lección </a:t>
            </a:r>
            <a:r>
              <a:rPr lang="es-CO" dirty="0"/>
              <a:t>que Marta necesitaba </a:t>
            </a:r>
            <a:r>
              <a:rPr lang="es-CO" dirty="0" smtClean="0"/>
              <a:t>aprender. </a:t>
            </a:r>
          </a:p>
          <a:p>
            <a:pPr marL="0" indent="0" algn="ctr">
              <a:buNone/>
            </a:pPr>
            <a:r>
              <a:rPr lang="es-CO" dirty="0" smtClean="0">
                <a:solidFill>
                  <a:srgbClr val="FF0000"/>
                </a:solidFill>
              </a:rPr>
              <a:t>Luc 10:38-42.</a:t>
            </a:r>
            <a:endParaRPr lang="es-CO" dirty="0">
              <a:solidFill>
                <a:srgbClr val="FF0000"/>
              </a:solidFill>
            </a:endParaRPr>
          </a:p>
        </p:txBody>
      </p:sp>
    </p:spTree>
    <p:extLst>
      <p:ext uri="{BB962C8B-B14F-4D97-AF65-F5344CB8AC3E}">
        <p14:creationId xmlns:p14="http://schemas.microsoft.com/office/powerpoint/2010/main" val="25428596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80">
                                          <p:stCondLst>
                                            <p:cond delay="0"/>
                                          </p:stCondLst>
                                        </p:cTn>
                                        <p:tgtEl>
                                          <p:spTgt spid="3">
                                            <p:txEl>
                                              <p:pRg st="2" end="2"/>
                                            </p:txEl>
                                          </p:spTgt>
                                        </p:tgtEl>
                                      </p:cBhvr>
                                    </p:animEffect>
                                    <p:anim calcmode="lin" valueType="num">
                                      <p:cBhvr>
                                        <p:cTn id="1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2" end="2"/>
                                            </p:txEl>
                                          </p:spTgt>
                                        </p:tgtEl>
                                      </p:cBhvr>
                                      <p:to x="100000" y="60000"/>
                                    </p:animScale>
                                    <p:animScale>
                                      <p:cBhvr>
                                        <p:cTn id="22" dur="166" decel="50000">
                                          <p:stCondLst>
                                            <p:cond delay="676"/>
                                          </p:stCondLst>
                                        </p:cTn>
                                        <p:tgtEl>
                                          <p:spTgt spid="3">
                                            <p:txEl>
                                              <p:pRg st="2" end="2"/>
                                            </p:txEl>
                                          </p:spTgt>
                                        </p:tgtEl>
                                      </p:cBhvr>
                                      <p:to x="100000" y="100000"/>
                                    </p:animScale>
                                    <p:animScale>
                                      <p:cBhvr>
                                        <p:cTn id="23" dur="26">
                                          <p:stCondLst>
                                            <p:cond delay="1312"/>
                                          </p:stCondLst>
                                        </p:cTn>
                                        <p:tgtEl>
                                          <p:spTgt spid="3">
                                            <p:txEl>
                                              <p:pRg st="2" end="2"/>
                                            </p:txEl>
                                          </p:spTgt>
                                        </p:tgtEl>
                                      </p:cBhvr>
                                      <p:to x="100000" y="80000"/>
                                    </p:animScale>
                                    <p:animScale>
                                      <p:cBhvr>
                                        <p:cTn id="24" dur="166" decel="50000">
                                          <p:stCondLst>
                                            <p:cond delay="1338"/>
                                          </p:stCondLst>
                                        </p:cTn>
                                        <p:tgtEl>
                                          <p:spTgt spid="3">
                                            <p:txEl>
                                              <p:pRg st="2" end="2"/>
                                            </p:txEl>
                                          </p:spTgt>
                                        </p:tgtEl>
                                      </p:cBhvr>
                                      <p:to x="100000" y="100000"/>
                                    </p:animScale>
                                    <p:animScale>
                                      <p:cBhvr>
                                        <p:cTn id="25" dur="26">
                                          <p:stCondLst>
                                            <p:cond delay="1642"/>
                                          </p:stCondLst>
                                        </p:cTn>
                                        <p:tgtEl>
                                          <p:spTgt spid="3">
                                            <p:txEl>
                                              <p:pRg st="2" end="2"/>
                                            </p:txEl>
                                          </p:spTgt>
                                        </p:tgtEl>
                                      </p:cBhvr>
                                      <p:to x="100000" y="90000"/>
                                    </p:animScale>
                                    <p:animScale>
                                      <p:cBhvr>
                                        <p:cTn id="26" dur="166" decel="50000">
                                          <p:stCondLst>
                                            <p:cond delay="1668"/>
                                          </p:stCondLst>
                                        </p:cTn>
                                        <p:tgtEl>
                                          <p:spTgt spid="3">
                                            <p:txEl>
                                              <p:pRg st="2" end="2"/>
                                            </p:txEl>
                                          </p:spTgt>
                                        </p:tgtEl>
                                      </p:cBhvr>
                                      <p:to x="100000" y="100000"/>
                                    </p:animScale>
                                    <p:animScale>
                                      <p:cBhvr>
                                        <p:cTn id="27" dur="26">
                                          <p:stCondLst>
                                            <p:cond delay="1808"/>
                                          </p:stCondLst>
                                        </p:cTn>
                                        <p:tgtEl>
                                          <p:spTgt spid="3">
                                            <p:txEl>
                                              <p:pRg st="2" end="2"/>
                                            </p:txEl>
                                          </p:spTgt>
                                        </p:tgtEl>
                                      </p:cBhvr>
                                      <p:to x="100000" y="95000"/>
                                    </p:animScale>
                                    <p:animScale>
                                      <p:cBhvr>
                                        <p:cTn id="28" dur="166" decel="50000">
                                          <p:stCondLst>
                                            <p:cond delay="1834"/>
                                          </p:stCondLst>
                                        </p:cTn>
                                        <p:tgtEl>
                                          <p:spTgt spid="3">
                                            <p:txEl>
                                              <p:pRg st="2" end="2"/>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down)">
                                      <p:cBhvr>
                                        <p:cTn id="31" dur="580">
                                          <p:stCondLst>
                                            <p:cond delay="0"/>
                                          </p:stCondLst>
                                        </p:cTn>
                                        <p:tgtEl>
                                          <p:spTgt spid="3">
                                            <p:txEl>
                                              <p:pRg st="3" end="3"/>
                                            </p:txEl>
                                          </p:spTgt>
                                        </p:tgtEl>
                                      </p:cBhvr>
                                    </p:animEffect>
                                    <p:anim calcmode="lin" valueType="num">
                                      <p:cBhvr>
                                        <p:cTn id="3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3" end="3"/>
                                            </p:txEl>
                                          </p:spTgt>
                                        </p:tgtEl>
                                      </p:cBhvr>
                                      <p:to x="100000" y="60000"/>
                                    </p:animScale>
                                    <p:animScale>
                                      <p:cBhvr>
                                        <p:cTn id="38" dur="166" decel="50000">
                                          <p:stCondLst>
                                            <p:cond delay="676"/>
                                          </p:stCondLst>
                                        </p:cTn>
                                        <p:tgtEl>
                                          <p:spTgt spid="3">
                                            <p:txEl>
                                              <p:pRg st="3" end="3"/>
                                            </p:txEl>
                                          </p:spTgt>
                                        </p:tgtEl>
                                      </p:cBhvr>
                                      <p:to x="100000" y="100000"/>
                                    </p:animScale>
                                    <p:animScale>
                                      <p:cBhvr>
                                        <p:cTn id="39" dur="26">
                                          <p:stCondLst>
                                            <p:cond delay="1312"/>
                                          </p:stCondLst>
                                        </p:cTn>
                                        <p:tgtEl>
                                          <p:spTgt spid="3">
                                            <p:txEl>
                                              <p:pRg st="3" end="3"/>
                                            </p:txEl>
                                          </p:spTgt>
                                        </p:tgtEl>
                                      </p:cBhvr>
                                      <p:to x="100000" y="80000"/>
                                    </p:animScale>
                                    <p:animScale>
                                      <p:cBhvr>
                                        <p:cTn id="40" dur="166" decel="50000">
                                          <p:stCondLst>
                                            <p:cond delay="1338"/>
                                          </p:stCondLst>
                                        </p:cTn>
                                        <p:tgtEl>
                                          <p:spTgt spid="3">
                                            <p:txEl>
                                              <p:pRg st="3" end="3"/>
                                            </p:txEl>
                                          </p:spTgt>
                                        </p:tgtEl>
                                      </p:cBhvr>
                                      <p:to x="100000" y="100000"/>
                                    </p:animScale>
                                    <p:animScale>
                                      <p:cBhvr>
                                        <p:cTn id="41" dur="26">
                                          <p:stCondLst>
                                            <p:cond delay="1642"/>
                                          </p:stCondLst>
                                        </p:cTn>
                                        <p:tgtEl>
                                          <p:spTgt spid="3">
                                            <p:txEl>
                                              <p:pRg st="3" end="3"/>
                                            </p:txEl>
                                          </p:spTgt>
                                        </p:tgtEl>
                                      </p:cBhvr>
                                      <p:to x="100000" y="90000"/>
                                    </p:animScale>
                                    <p:animScale>
                                      <p:cBhvr>
                                        <p:cTn id="42" dur="166" decel="50000">
                                          <p:stCondLst>
                                            <p:cond delay="1668"/>
                                          </p:stCondLst>
                                        </p:cTn>
                                        <p:tgtEl>
                                          <p:spTgt spid="3">
                                            <p:txEl>
                                              <p:pRg st="3" end="3"/>
                                            </p:txEl>
                                          </p:spTgt>
                                        </p:tgtEl>
                                      </p:cBhvr>
                                      <p:to x="100000" y="100000"/>
                                    </p:animScale>
                                    <p:animScale>
                                      <p:cBhvr>
                                        <p:cTn id="43" dur="26">
                                          <p:stCondLst>
                                            <p:cond delay="1808"/>
                                          </p:stCondLst>
                                        </p:cTn>
                                        <p:tgtEl>
                                          <p:spTgt spid="3">
                                            <p:txEl>
                                              <p:pRg st="3" end="3"/>
                                            </p:txEl>
                                          </p:spTgt>
                                        </p:tgtEl>
                                      </p:cBhvr>
                                      <p:to x="100000" y="95000"/>
                                    </p:animScale>
                                    <p:animScale>
                                      <p:cBhvr>
                                        <p:cTn id="44" dur="166" decel="50000">
                                          <p:stCondLst>
                                            <p:cond delay="1834"/>
                                          </p:stCondLst>
                                        </p:cTn>
                                        <p:tgtEl>
                                          <p:spTgt spid="3">
                                            <p:txEl>
                                              <p:pRg st="3" end="3"/>
                                            </p:txEl>
                                          </p:spTgt>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wipe(down)">
                                      <p:cBhvr>
                                        <p:cTn id="47" dur="580">
                                          <p:stCondLst>
                                            <p:cond delay="0"/>
                                          </p:stCondLst>
                                        </p:cTn>
                                        <p:tgtEl>
                                          <p:spTgt spid="3">
                                            <p:txEl>
                                              <p:pRg st="4" end="4"/>
                                            </p:txEl>
                                          </p:spTgt>
                                        </p:tgtEl>
                                      </p:cBhvr>
                                    </p:animEffect>
                                    <p:anim calcmode="lin" valueType="num">
                                      <p:cBhvr>
                                        <p:cTn id="4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53" dur="26">
                                          <p:stCondLst>
                                            <p:cond delay="650"/>
                                          </p:stCondLst>
                                        </p:cTn>
                                        <p:tgtEl>
                                          <p:spTgt spid="3">
                                            <p:txEl>
                                              <p:pRg st="4" end="4"/>
                                            </p:txEl>
                                          </p:spTgt>
                                        </p:tgtEl>
                                      </p:cBhvr>
                                      <p:to x="100000" y="60000"/>
                                    </p:animScale>
                                    <p:animScale>
                                      <p:cBhvr>
                                        <p:cTn id="54" dur="166" decel="50000">
                                          <p:stCondLst>
                                            <p:cond delay="676"/>
                                          </p:stCondLst>
                                        </p:cTn>
                                        <p:tgtEl>
                                          <p:spTgt spid="3">
                                            <p:txEl>
                                              <p:pRg st="4" end="4"/>
                                            </p:txEl>
                                          </p:spTgt>
                                        </p:tgtEl>
                                      </p:cBhvr>
                                      <p:to x="100000" y="100000"/>
                                    </p:animScale>
                                    <p:animScale>
                                      <p:cBhvr>
                                        <p:cTn id="55" dur="26">
                                          <p:stCondLst>
                                            <p:cond delay="1312"/>
                                          </p:stCondLst>
                                        </p:cTn>
                                        <p:tgtEl>
                                          <p:spTgt spid="3">
                                            <p:txEl>
                                              <p:pRg st="4" end="4"/>
                                            </p:txEl>
                                          </p:spTgt>
                                        </p:tgtEl>
                                      </p:cBhvr>
                                      <p:to x="100000" y="80000"/>
                                    </p:animScale>
                                    <p:animScale>
                                      <p:cBhvr>
                                        <p:cTn id="56" dur="166" decel="50000">
                                          <p:stCondLst>
                                            <p:cond delay="1338"/>
                                          </p:stCondLst>
                                        </p:cTn>
                                        <p:tgtEl>
                                          <p:spTgt spid="3">
                                            <p:txEl>
                                              <p:pRg st="4" end="4"/>
                                            </p:txEl>
                                          </p:spTgt>
                                        </p:tgtEl>
                                      </p:cBhvr>
                                      <p:to x="100000" y="100000"/>
                                    </p:animScale>
                                    <p:animScale>
                                      <p:cBhvr>
                                        <p:cTn id="57" dur="26">
                                          <p:stCondLst>
                                            <p:cond delay="1642"/>
                                          </p:stCondLst>
                                        </p:cTn>
                                        <p:tgtEl>
                                          <p:spTgt spid="3">
                                            <p:txEl>
                                              <p:pRg st="4" end="4"/>
                                            </p:txEl>
                                          </p:spTgt>
                                        </p:tgtEl>
                                      </p:cBhvr>
                                      <p:to x="100000" y="90000"/>
                                    </p:animScale>
                                    <p:animScale>
                                      <p:cBhvr>
                                        <p:cTn id="58" dur="166" decel="50000">
                                          <p:stCondLst>
                                            <p:cond delay="1668"/>
                                          </p:stCondLst>
                                        </p:cTn>
                                        <p:tgtEl>
                                          <p:spTgt spid="3">
                                            <p:txEl>
                                              <p:pRg st="4" end="4"/>
                                            </p:txEl>
                                          </p:spTgt>
                                        </p:tgtEl>
                                      </p:cBhvr>
                                      <p:to x="100000" y="100000"/>
                                    </p:animScale>
                                    <p:animScale>
                                      <p:cBhvr>
                                        <p:cTn id="59" dur="26">
                                          <p:stCondLst>
                                            <p:cond delay="1808"/>
                                          </p:stCondLst>
                                        </p:cTn>
                                        <p:tgtEl>
                                          <p:spTgt spid="3">
                                            <p:txEl>
                                              <p:pRg st="4" end="4"/>
                                            </p:txEl>
                                          </p:spTgt>
                                        </p:tgtEl>
                                      </p:cBhvr>
                                      <p:to x="100000" y="95000"/>
                                    </p:animScale>
                                    <p:animScale>
                                      <p:cBhvr>
                                        <p:cTn id="60"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627784" y="332656"/>
            <a:ext cx="6120680" cy="2232248"/>
          </a:xfrm>
        </p:spPr>
        <p:txBody>
          <a:bodyPr>
            <a:noAutofit/>
          </a:bodyPr>
          <a:lstStyle/>
          <a:p>
            <a:pPr marL="0" indent="0" algn="ctr">
              <a:buNone/>
            </a:pPr>
            <a:r>
              <a:rPr lang="es-CO" dirty="0" smtClean="0"/>
              <a:t>Igual que Martha, </a:t>
            </a:r>
            <a:r>
              <a:rPr lang="es-CO" dirty="0"/>
              <a:t> t</a:t>
            </a:r>
            <a:r>
              <a:rPr lang="es-CO" dirty="0" smtClean="0"/>
              <a:t>ristemente</a:t>
            </a:r>
            <a:r>
              <a:rPr lang="es-CO" dirty="0"/>
              <a:t>, muchas personas dedican </a:t>
            </a:r>
            <a:r>
              <a:rPr lang="es-CO" dirty="0" smtClean="0"/>
              <a:t>todo el </a:t>
            </a:r>
            <a:r>
              <a:rPr lang="es-CO" dirty="0"/>
              <a:t>tiempo, energía, y dinero por la "comida" que perece rápidamente. </a:t>
            </a:r>
            <a:r>
              <a:rPr lang="es-CO" sz="1800" b="1" dirty="0"/>
              <a:t/>
            </a:r>
            <a:br>
              <a:rPr lang="es-CO" sz="1800" b="1" dirty="0"/>
            </a:br>
            <a:r>
              <a:rPr lang="es-CO" sz="2000" dirty="0"/>
              <a:t> </a:t>
            </a:r>
            <a:endParaRPr lang="es-CO" sz="1800" dirty="0"/>
          </a:p>
        </p:txBody>
      </p:sp>
      <p:sp>
        <p:nvSpPr>
          <p:cNvPr id="2" name="1 Rectángulo"/>
          <p:cNvSpPr/>
          <p:nvPr/>
        </p:nvSpPr>
        <p:spPr>
          <a:xfrm>
            <a:off x="323528" y="3455642"/>
            <a:ext cx="6120680" cy="2554545"/>
          </a:xfrm>
          <a:prstGeom prst="rect">
            <a:avLst/>
          </a:prstGeom>
        </p:spPr>
        <p:txBody>
          <a:bodyPr wrap="square">
            <a:spAutoFit/>
          </a:bodyPr>
          <a:lstStyle/>
          <a:p>
            <a:pPr algn="ctr"/>
            <a:r>
              <a:rPr lang="es-CO" sz="3200" dirty="0"/>
              <a:t>Jesús dirigió todo el esfuerzo de su vida a encaminar a estas personas para que dirigieran sus vidas hacia </a:t>
            </a:r>
            <a:endParaRPr lang="es-CO" sz="3200" dirty="0" smtClean="0"/>
          </a:p>
          <a:p>
            <a:pPr algn="ctr"/>
            <a:r>
              <a:rPr lang="es-CO" sz="3200" dirty="0" smtClean="0"/>
              <a:t>LA </a:t>
            </a:r>
            <a:r>
              <a:rPr lang="es-CO" sz="3200" dirty="0"/>
              <a:t>COMIDA QUE PERMANECE .</a:t>
            </a:r>
            <a:br>
              <a:rPr lang="es-CO" sz="3200" dirty="0"/>
            </a:br>
            <a:endParaRPr lang="es-CO" sz="3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3212976"/>
            <a:ext cx="2346573"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32656"/>
            <a:ext cx="2664296"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58001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solidFill>
                  <a:srgbClr val="FF0000"/>
                </a:solidFill>
                <a:latin typeface="Algerian" pitchFamily="82" charset="0"/>
              </a:rPr>
              <a:t/>
            </a:r>
            <a:br>
              <a:rPr lang="es-CO" dirty="0" smtClean="0">
                <a:solidFill>
                  <a:srgbClr val="FF0000"/>
                </a:solidFill>
                <a:latin typeface="Algerian" pitchFamily="82" charset="0"/>
              </a:rPr>
            </a:br>
            <a:r>
              <a:rPr lang="es-CO" dirty="0" smtClean="0">
                <a:solidFill>
                  <a:srgbClr val="FF0000"/>
                </a:solidFill>
                <a:latin typeface="Algerian" pitchFamily="82" charset="0"/>
              </a:rPr>
              <a:t>2. ¿QUÉ </a:t>
            </a:r>
            <a:r>
              <a:rPr lang="es-CO" dirty="0">
                <a:solidFill>
                  <a:srgbClr val="FF0000"/>
                </a:solidFill>
                <a:latin typeface="Algerian" pitchFamily="82" charset="0"/>
              </a:rPr>
              <a:t>COMIDA ES ESTA</a:t>
            </a:r>
            <a:r>
              <a:rPr lang="es-CO" dirty="0">
                <a:solidFill>
                  <a:srgbClr val="FF0000"/>
                </a:solidFill>
              </a:rPr>
              <a:t>? </a:t>
            </a:r>
            <a:br>
              <a:rPr lang="es-CO" dirty="0">
                <a:solidFill>
                  <a:srgbClr val="FF0000"/>
                </a:solidFill>
              </a:rPr>
            </a:br>
            <a:endParaRPr lang="es-CO" dirty="0">
              <a:solidFill>
                <a:srgbClr val="FF0000"/>
              </a:solidFill>
            </a:endParaRPr>
          </a:p>
        </p:txBody>
      </p:sp>
      <p:sp>
        <p:nvSpPr>
          <p:cNvPr id="3" name="2 Marcador de contenido"/>
          <p:cNvSpPr>
            <a:spLocks noGrp="1"/>
          </p:cNvSpPr>
          <p:nvPr>
            <p:ph idx="1"/>
          </p:nvPr>
        </p:nvSpPr>
        <p:spPr>
          <a:xfrm>
            <a:off x="179512" y="1600200"/>
            <a:ext cx="8784976" cy="5069160"/>
          </a:xfrm>
        </p:spPr>
        <p:txBody>
          <a:bodyPr>
            <a:normAutofit fontScale="70000" lnSpcReduction="20000"/>
          </a:bodyPr>
          <a:lstStyle/>
          <a:p>
            <a:pPr marL="0" indent="0" algn="ctr">
              <a:buNone/>
            </a:pPr>
            <a:r>
              <a:rPr lang="es-CO" sz="5100" b="1" u="sng" dirty="0" smtClean="0">
                <a:solidFill>
                  <a:srgbClr val="FF0000"/>
                </a:solidFill>
              </a:rPr>
              <a:t>1</a:t>
            </a:r>
            <a:r>
              <a:rPr lang="es-CO" sz="4600" b="1" u="sng" dirty="0"/>
              <a:t>. Según </a:t>
            </a:r>
            <a:r>
              <a:rPr lang="es-CO" sz="4600" b="1" u="sng" dirty="0">
                <a:solidFill>
                  <a:srgbClr val="FF0000"/>
                </a:solidFill>
              </a:rPr>
              <a:t>Mat.4:4</a:t>
            </a:r>
            <a:r>
              <a:rPr lang="es-CO" sz="4600" b="1" u="sng" dirty="0"/>
              <a:t>, esta comida es la Palabra de </a:t>
            </a:r>
            <a:r>
              <a:rPr lang="es-CO" sz="4600" b="1" u="sng" dirty="0" smtClean="0"/>
              <a:t>Dios</a:t>
            </a:r>
            <a:r>
              <a:rPr lang="es-CO" sz="4000" b="1" dirty="0" smtClean="0"/>
              <a:t>.</a:t>
            </a:r>
            <a:r>
              <a:rPr lang="es-CO" sz="4000" b="1" dirty="0"/>
              <a:t> </a:t>
            </a:r>
            <a:br>
              <a:rPr lang="es-CO" sz="4000" b="1" dirty="0"/>
            </a:br>
            <a:r>
              <a:rPr lang="es-CO" sz="3400" dirty="0"/>
              <a:t>            </a:t>
            </a:r>
          </a:p>
          <a:p>
            <a:pPr marL="0" indent="0" algn="ctr">
              <a:buNone/>
            </a:pPr>
            <a:r>
              <a:rPr lang="es-CO" dirty="0"/>
              <a:t>Job la valoró más que la comida </a:t>
            </a:r>
            <a:r>
              <a:rPr lang="es-CO" dirty="0" smtClean="0"/>
              <a:t>necesaria. </a:t>
            </a:r>
          </a:p>
          <a:p>
            <a:pPr marL="0" indent="0" algn="ctr">
              <a:buNone/>
            </a:pPr>
            <a:r>
              <a:rPr lang="es-CO" dirty="0" smtClean="0">
                <a:solidFill>
                  <a:srgbClr val="FF0000"/>
                </a:solidFill>
              </a:rPr>
              <a:t>Job </a:t>
            </a:r>
            <a:r>
              <a:rPr lang="es-CO" dirty="0">
                <a:solidFill>
                  <a:srgbClr val="FF0000"/>
                </a:solidFill>
              </a:rPr>
              <a:t>23:12.    </a:t>
            </a:r>
          </a:p>
          <a:p>
            <a:pPr marL="0" indent="0" algn="ctr">
              <a:buNone/>
            </a:pPr>
            <a:endParaRPr lang="es-CO" dirty="0" smtClean="0"/>
          </a:p>
          <a:p>
            <a:pPr marL="0" indent="0" algn="ctr">
              <a:buNone/>
            </a:pPr>
            <a:r>
              <a:rPr lang="es-CO" dirty="0" smtClean="0"/>
              <a:t>David </a:t>
            </a:r>
            <a:r>
              <a:rPr lang="es-CO" dirty="0"/>
              <a:t>valoró más la Palabra de Dios que el oro y las buenas comidas.</a:t>
            </a:r>
          </a:p>
          <a:p>
            <a:pPr marL="0" indent="0" algn="ctr">
              <a:buNone/>
            </a:pPr>
            <a:r>
              <a:rPr lang="es-CO" dirty="0" smtClean="0">
                <a:solidFill>
                  <a:srgbClr val="FF0000"/>
                </a:solidFill>
              </a:rPr>
              <a:t>Sal </a:t>
            </a:r>
            <a:r>
              <a:rPr lang="es-CO" dirty="0">
                <a:solidFill>
                  <a:srgbClr val="FF0000"/>
                </a:solidFill>
              </a:rPr>
              <a:t>19:10; 119:72, 103,11.</a:t>
            </a:r>
            <a:r>
              <a:rPr lang="es-CO" dirty="0"/>
              <a:t> </a:t>
            </a:r>
            <a:br>
              <a:rPr lang="es-CO" dirty="0"/>
            </a:br>
            <a:r>
              <a:rPr lang="es-CO" dirty="0"/>
              <a:t>      </a:t>
            </a:r>
            <a:endParaRPr lang="es-CO" dirty="0" smtClean="0"/>
          </a:p>
          <a:p>
            <a:pPr marL="0" indent="0" algn="ctr">
              <a:buNone/>
            </a:pPr>
            <a:r>
              <a:rPr lang="es-CO" dirty="0" smtClean="0"/>
              <a:t>Jeremías </a:t>
            </a:r>
            <a:r>
              <a:rPr lang="es-CO" dirty="0"/>
              <a:t>encontró que la Palabra de Dios era el gozo de su corazón.</a:t>
            </a:r>
          </a:p>
          <a:p>
            <a:pPr marL="0" indent="0" algn="ctr">
              <a:buNone/>
            </a:pPr>
            <a:r>
              <a:rPr lang="es-CO" dirty="0">
                <a:solidFill>
                  <a:srgbClr val="FF0000"/>
                </a:solidFill>
              </a:rPr>
              <a:t>Jer. 15:16</a:t>
            </a:r>
            <a:r>
              <a:rPr lang="es-CO" dirty="0" smtClean="0">
                <a:solidFill>
                  <a:srgbClr val="FF0000"/>
                </a:solidFill>
              </a:rPr>
              <a:t>.</a:t>
            </a:r>
            <a:endParaRPr lang="es-CO" dirty="0">
              <a:solidFill>
                <a:srgbClr val="FF0000"/>
              </a:solidFill>
            </a:endParaRPr>
          </a:p>
          <a:p>
            <a:pPr marL="0" indent="0" algn="ctr">
              <a:buNone/>
            </a:pPr>
            <a:endParaRPr lang="es-CO" dirty="0" smtClean="0"/>
          </a:p>
          <a:p>
            <a:pPr marL="0" indent="0" algn="ctr">
              <a:buNone/>
            </a:pPr>
            <a:r>
              <a:rPr lang="es-CO" dirty="0" smtClean="0"/>
              <a:t>La </a:t>
            </a:r>
            <a:r>
              <a:rPr lang="es-CO" dirty="0"/>
              <a:t>Palabra de Dios causa el nacer de nuevo, y vivir para siempre.</a:t>
            </a:r>
          </a:p>
          <a:p>
            <a:pPr marL="0" indent="0" algn="ctr">
              <a:buNone/>
            </a:pPr>
            <a:r>
              <a:rPr lang="es-CO" dirty="0">
                <a:solidFill>
                  <a:srgbClr val="FF0000"/>
                </a:solidFill>
              </a:rPr>
              <a:t>1 Ped 1:22-25. </a:t>
            </a:r>
          </a:p>
        </p:txBody>
      </p:sp>
    </p:spTree>
    <p:extLst>
      <p:ext uri="{BB962C8B-B14F-4D97-AF65-F5344CB8AC3E}">
        <p14:creationId xmlns:p14="http://schemas.microsoft.com/office/powerpoint/2010/main" val="1804682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80">
                                          <p:stCondLst>
                                            <p:cond delay="0"/>
                                          </p:stCondLst>
                                        </p:cTn>
                                        <p:tgtEl>
                                          <p:spTgt spid="3">
                                            <p:txEl>
                                              <p:pRg st="1" end="1"/>
                                            </p:txEl>
                                          </p:spTgt>
                                        </p:tgtEl>
                                      </p:cBhvr>
                                    </p:animEffect>
                                    <p:anim calcmode="lin" valueType="num">
                                      <p:cBhvr>
                                        <p:cTn id="1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1" end="1"/>
                                            </p:txEl>
                                          </p:spTgt>
                                        </p:tgtEl>
                                      </p:cBhvr>
                                      <p:to x="100000" y="60000"/>
                                    </p:animScale>
                                    <p:animScale>
                                      <p:cBhvr>
                                        <p:cTn id="22" dur="166" decel="50000">
                                          <p:stCondLst>
                                            <p:cond delay="676"/>
                                          </p:stCondLst>
                                        </p:cTn>
                                        <p:tgtEl>
                                          <p:spTgt spid="3">
                                            <p:txEl>
                                              <p:pRg st="1" end="1"/>
                                            </p:txEl>
                                          </p:spTgt>
                                        </p:tgtEl>
                                      </p:cBhvr>
                                      <p:to x="100000" y="100000"/>
                                    </p:animScale>
                                    <p:animScale>
                                      <p:cBhvr>
                                        <p:cTn id="23" dur="26">
                                          <p:stCondLst>
                                            <p:cond delay="1312"/>
                                          </p:stCondLst>
                                        </p:cTn>
                                        <p:tgtEl>
                                          <p:spTgt spid="3">
                                            <p:txEl>
                                              <p:pRg st="1" end="1"/>
                                            </p:txEl>
                                          </p:spTgt>
                                        </p:tgtEl>
                                      </p:cBhvr>
                                      <p:to x="100000" y="80000"/>
                                    </p:animScale>
                                    <p:animScale>
                                      <p:cBhvr>
                                        <p:cTn id="24" dur="166" decel="50000">
                                          <p:stCondLst>
                                            <p:cond delay="1338"/>
                                          </p:stCondLst>
                                        </p:cTn>
                                        <p:tgtEl>
                                          <p:spTgt spid="3">
                                            <p:txEl>
                                              <p:pRg st="1" end="1"/>
                                            </p:txEl>
                                          </p:spTgt>
                                        </p:tgtEl>
                                      </p:cBhvr>
                                      <p:to x="100000" y="100000"/>
                                    </p:animScale>
                                    <p:animScale>
                                      <p:cBhvr>
                                        <p:cTn id="25" dur="26">
                                          <p:stCondLst>
                                            <p:cond delay="1642"/>
                                          </p:stCondLst>
                                        </p:cTn>
                                        <p:tgtEl>
                                          <p:spTgt spid="3">
                                            <p:txEl>
                                              <p:pRg st="1" end="1"/>
                                            </p:txEl>
                                          </p:spTgt>
                                        </p:tgtEl>
                                      </p:cBhvr>
                                      <p:to x="100000" y="90000"/>
                                    </p:animScale>
                                    <p:animScale>
                                      <p:cBhvr>
                                        <p:cTn id="26" dur="166" decel="50000">
                                          <p:stCondLst>
                                            <p:cond delay="1668"/>
                                          </p:stCondLst>
                                        </p:cTn>
                                        <p:tgtEl>
                                          <p:spTgt spid="3">
                                            <p:txEl>
                                              <p:pRg st="1" end="1"/>
                                            </p:txEl>
                                          </p:spTgt>
                                        </p:tgtEl>
                                      </p:cBhvr>
                                      <p:to x="100000" y="100000"/>
                                    </p:animScale>
                                    <p:animScale>
                                      <p:cBhvr>
                                        <p:cTn id="27" dur="26">
                                          <p:stCondLst>
                                            <p:cond delay="1808"/>
                                          </p:stCondLst>
                                        </p:cTn>
                                        <p:tgtEl>
                                          <p:spTgt spid="3">
                                            <p:txEl>
                                              <p:pRg st="1" end="1"/>
                                            </p:txEl>
                                          </p:spTgt>
                                        </p:tgtEl>
                                      </p:cBhvr>
                                      <p:to x="100000" y="95000"/>
                                    </p:animScale>
                                    <p:animScale>
                                      <p:cBhvr>
                                        <p:cTn id="28" dur="166" decel="50000">
                                          <p:stCondLst>
                                            <p:cond delay="1834"/>
                                          </p:stCondLst>
                                        </p:cTn>
                                        <p:tgtEl>
                                          <p:spTgt spid="3">
                                            <p:txEl>
                                              <p:pRg st="1" end="1"/>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down)">
                                      <p:cBhvr>
                                        <p:cTn id="31" dur="580">
                                          <p:stCondLst>
                                            <p:cond delay="0"/>
                                          </p:stCondLst>
                                        </p:cTn>
                                        <p:tgtEl>
                                          <p:spTgt spid="3">
                                            <p:txEl>
                                              <p:pRg st="2" end="2"/>
                                            </p:txEl>
                                          </p:spTgt>
                                        </p:tgtEl>
                                      </p:cBhvr>
                                    </p:animEffect>
                                    <p:anim calcmode="lin" valueType="num">
                                      <p:cBhvr>
                                        <p:cTn id="3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2" end="2"/>
                                            </p:txEl>
                                          </p:spTgt>
                                        </p:tgtEl>
                                      </p:cBhvr>
                                      <p:to x="100000" y="60000"/>
                                    </p:animScale>
                                    <p:animScale>
                                      <p:cBhvr>
                                        <p:cTn id="38" dur="166" decel="50000">
                                          <p:stCondLst>
                                            <p:cond delay="676"/>
                                          </p:stCondLst>
                                        </p:cTn>
                                        <p:tgtEl>
                                          <p:spTgt spid="3">
                                            <p:txEl>
                                              <p:pRg st="2" end="2"/>
                                            </p:txEl>
                                          </p:spTgt>
                                        </p:tgtEl>
                                      </p:cBhvr>
                                      <p:to x="100000" y="100000"/>
                                    </p:animScale>
                                    <p:animScale>
                                      <p:cBhvr>
                                        <p:cTn id="39" dur="26">
                                          <p:stCondLst>
                                            <p:cond delay="1312"/>
                                          </p:stCondLst>
                                        </p:cTn>
                                        <p:tgtEl>
                                          <p:spTgt spid="3">
                                            <p:txEl>
                                              <p:pRg st="2" end="2"/>
                                            </p:txEl>
                                          </p:spTgt>
                                        </p:tgtEl>
                                      </p:cBhvr>
                                      <p:to x="100000" y="80000"/>
                                    </p:animScale>
                                    <p:animScale>
                                      <p:cBhvr>
                                        <p:cTn id="40" dur="166" decel="50000">
                                          <p:stCondLst>
                                            <p:cond delay="1338"/>
                                          </p:stCondLst>
                                        </p:cTn>
                                        <p:tgtEl>
                                          <p:spTgt spid="3">
                                            <p:txEl>
                                              <p:pRg st="2" end="2"/>
                                            </p:txEl>
                                          </p:spTgt>
                                        </p:tgtEl>
                                      </p:cBhvr>
                                      <p:to x="100000" y="100000"/>
                                    </p:animScale>
                                    <p:animScale>
                                      <p:cBhvr>
                                        <p:cTn id="41" dur="26">
                                          <p:stCondLst>
                                            <p:cond delay="1642"/>
                                          </p:stCondLst>
                                        </p:cTn>
                                        <p:tgtEl>
                                          <p:spTgt spid="3">
                                            <p:txEl>
                                              <p:pRg st="2" end="2"/>
                                            </p:txEl>
                                          </p:spTgt>
                                        </p:tgtEl>
                                      </p:cBhvr>
                                      <p:to x="100000" y="90000"/>
                                    </p:animScale>
                                    <p:animScale>
                                      <p:cBhvr>
                                        <p:cTn id="42" dur="166" decel="50000">
                                          <p:stCondLst>
                                            <p:cond delay="1668"/>
                                          </p:stCondLst>
                                        </p:cTn>
                                        <p:tgtEl>
                                          <p:spTgt spid="3">
                                            <p:txEl>
                                              <p:pRg st="2" end="2"/>
                                            </p:txEl>
                                          </p:spTgt>
                                        </p:tgtEl>
                                      </p:cBhvr>
                                      <p:to x="100000" y="100000"/>
                                    </p:animScale>
                                    <p:animScale>
                                      <p:cBhvr>
                                        <p:cTn id="43" dur="26">
                                          <p:stCondLst>
                                            <p:cond delay="1808"/>
                                          </p:stCondLst>
                                        </p:cTn>
                                        <p:tgtEl>
                                          <p:spTgt spid="3">
                                            <p:txEl>
                                              <p:pRg st="2" end="2"/>
                                            </p:txEl>
                                          </p:spTgt>
                                        </p:tgtEl>
                                      </p:cBhvr>
                                      <p:to x="100000" y="95000"/>
                                    </p:animScale>
                                    <p:animScale>
                                      <p:cBhvr>
                                        <p:cTn id="44" dur="166" decel="50000">
                                          <p:stCondLst>
                                            <p:cond delay="1834"/>
                                          </p:stCondLst>
                                        </p:cTn>
                                        <p:tgtEl>
                                          <p:spTgt spid="3">
                                            <p:txEl>
                                              <p:pRg st="2" end="2"/>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wipe(down)">
                                      <p:cBhvr>
                                        <p:cTn id="49" dur="580">
                                          <p:stCondLst>
                                            <p:cond delay="0"/>
                                          </p:stCondLst>
                                        </p:cTn>
                                        <p:tgtEl>
                                          <p:spTgt spid="3">
                                            <p:txEl>
                                              <p:pRg st="4" end="4"/>
                                            </p:txEl>
                                          </p:spTgt>
                                        </p:tgtEl>
                                      </p:cBhvr>
                                    </p:animEffect>
                                    <p:anim calcmode="lin" valueType="num">
                                      <p:cBhvr>
                                        <p:cTn id="5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3">
                                            <p:txEl>
                                              <p:pRg st="4" end="4"/>
                                            </p:txEl>
                                          </p:spTgt>
                                        </p:tgtEl>
                                      </p:cBhvr>
                                      <p:to x="100000" y="60000"/>
                                    </p:animScale>
                                    <p:animScale>
                                      <p:cBhvr>
                                        <p:cTn id="56" dur="166" decel="50000">
                                          <p:stCondLst>
                                            <p:cond delay="676"/>
                                          </p:stCondLst>
                                        </p:cTn>
                                        <p:tgtEl>
                                          <p:spTgt spid="3">
                                            <p:txEl>
                                              <p:pRg st="4" end="4"/>
                                            </p:txEl>
                                          </p:spTgt>
                                        </p:tgtEl>
                                      </p:cBhvr>
                                      <p:to x="100000" y="100000"/>
                                    </p:animScale>
                                    <p:animScale>
                                      <p:cBhvr>
                                        <p:cTn id="57" dur="26">
                                          <p:stCondLst>
                                            <p:cond delay="1312"/>
                                          </p:stCondLst>
                                        </p:cTn>
                                        <p:tgtEl>
                                          <p:spTgt spid="3">
                                            <p:txEl>
                                              <p:pRg st="4" end="4"/>
                                            </p:txEl>
                                          </p:spTgt>
                                        </p:tgtEl>
                                      </p:cBhvr>
                                      <p:to x="100000" y="80000"/>
                                    </p:animScale>
                                    <p:animScale>
                                      <p:cBhvr>
                                        <p:cTn id="58" dur="166" decel="50000">
                                          <p:stCondLst>
                                            <p:cond delay="1338"/>
                                          </p:stCondLst>
                                        </p:cTn>
                                        <p:tgtEl>
                                          <p:spTgt spid="3">
                                            <p:txEl>
                                              <p:pRg st="4" end="4"/>
                                            </p:txEl>
                                          </p:spTgt>
                                        </p:tgtEl>
                                      </p:cBhvr>
                                      <p:to x="100000" y="100000"/>
                                    </p:animScale>
                                    <p:animScale>
                                      <p:cBhvr>
                                        <p:cTn id="59" dur="26">
                                          <p:stCondLst>
                                            <p:cond delay="1642"/>
                                          </p:stCondLst>
                                        </p:cTn>
                                        <p:tgtEl>
                                          <p:spTgt spid="3">
                                            <p:txEl>
                                              <p:pRg st="4" end="4"/>
                                            </p:txEl>
                                          </p:spTgt>
                                        </p:tgtEl>
                                      </p:cBhvr>
                                      <p:to x="100000" y="90000"/>
                                    </p:animScale>
                                    <p:animScale>
                                      <p:cBhvr>
                                        <p:cTn id="60" dur="166" decel="50000">
                                          <p:stCondLst>
                                            <p:cond delay="1668"/>
                                          </p:stCondLst>
                                        </p:cTn>
                                        <p:tgtEl>
                                          <p:spTgt spid="3">
                                            <p:txEl>
                                              <p:pRg st="4" end="4"/>
                                            </p:txEl>
                                          </p:spTgt>
                                        </p:tgtEl>
                                      </p:cBhvr>
                                      <p:to x="100000" y="100000"/>
                                    </p:animScale>
                                    <p:animScale>
                                      <p:cBhvr>
                                        <p:cTn id="61" dur="26">
                                          <p:stCondLst>
                                            <p:cond delay="1808"/>
                                          </p:stCondLst>
                                        </p:cTn>
                                        <p:tgtEl>
                                          <p:spTgt spid="3">
                                            <p:txEl>
                                              <p:pRg st="4" end="4"/>
                                            </p:txEl>
                                          </p:spTgt>
                                        </p:tgtEl>
                                      </p:cBhvr>
                                      <p:to x="100000" y="95000"/>
                                    </p:animScale>
                                    <p:animScale>
                                      <p:cBhvr>
                                        <p:cTn id="62" dur="166" decel="50000">
                                          <p:stCondLst>
                                            <p:cond delay="1834"/>
                                          </p:stCondLst>
                                        </p:cTn>
                                        <p:tgtEl>
                                          <p:spTgt spid="3">
                                            <p:txEl>
                                              <p:pRg st="4" end="4"/>
                                            </p:txEl>
                                          </p:spTgt>
                                        </p:tgtEl>
                                      </p:cBhvr>
                                      <p:to x="100000" y="100000"/>
                                    </p:animScale>
                                  </p:childTnLst>
                                </p:cTn>
                              </p:par>
                              <p:par>
                                <p:cTn id="63" presetID="26" presetClass="entr" presetSubtype="0" fill="hold" nodeType="withEffect">
                                  <p:stCondLst>
                                    <p:cond delay="0"/>
                                  </p:stCondLst>
                                  <p:childTnLst>
                                    <p:set>
                                      <p:cBhvr>
                                        <p:cTn id="64" dur="1" fill="hold">
                                          <p:stCondLst>
                                            <p:cond delay="0"/>
                                          </p:stCondLst>
                                        </p:cTn>
                                        <p:tgtEl>
                                          <p:spTgt spid="3">
                                            <p:txEl>
                                              <p:pRg st="5" end="5"/>
                                            </p:txEl>
                                          </p:spTgt>
                                        </p:tgtEl>
                                        <p:attrNameLst>
                                          <p:attrName>style.visibility</p:attrName>
                                        </p:attrNameLst>
                                      </p:cBhvr>
                                      <p:to>
                                        <p:strVal val="visible"/>
                                      </p:to>
                                    </p:set>
                                    <p:animEffect transition="in" filter="wipe(down)">
                                      <p:cBhvr>
                                        <p:cTn id="65" dur="580">
                                          <p:stCondLst>
                                            <p:cond delay="0"/>
                                          </p:stCondLst>
                                        </p:cTn>
                                        <p:tgtEl>
                                          <p:spTgt spid="3">
                                            <p:txEl>
                                              <p:pRg st="5" end="5"/>
                                            </p:txEl>
                                          </p:spTgt>
                                        </p:tgtEl>
                                      </p:cBhvr>
                                    </p:animEffect>
                                    <p:anim calcmode="lin" valueType="num">
                                      <p:cBhvr>
                                        <p:cTn id="6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71" dur="26">
                                          <p:stCondLst>
                                            <p:cond delay="650"/>
                                          </p:stCondLst>
                                        </p:cTn>
                                        <p:tgtEl>
                                          <p:spTgt spid="3">
                                            <p:txEl>
                                              <p:pRg st="5" end="5"/>
                                            </p:txEl>
                                          </p:spTgt>
                                        </p:tgtEl>
                                      </p:cBhvr>
                                      <p:to x="100000" y="60000"/>
                                    </p:animScale>
                                    <p:animScale>
                                      <p:cBhvr>
                                        <p:cTn id="72" dur="166" decel="50000">
                                          <p:stCondLst>
                                            <p:cond delay="676"/>
                                          </p:stCondLst>
                                        </p:cTn>
                                        <p:tgtEl>
                                          <p:spTgt spid="3">
                                            <p:txEl>
                                              <p:pRg st="5" end="5"/>
                                            </p:txEl>
                                          </p:spTgt>
                                        </p:tgtEl>
                                      </p:cBhvr>
                                      <p:to x="100000" y="100000"/>
                                    </p:animScale>
                                    <p:animScale>
                                      <p:cBhvr>
                                        <p:cTn id="73" dur="26">
                                          <p:stCondLst>
                                            <p:cond delay="1312"/>
                                          </p:stCondLst>
                                        </p:cTn>
                                        <p:tgtEl>
                                          <p:spTgt spid="3">
                                            <p:txEl>
                                              <p:pRg st="5" end="5"/>
                                            </p:txEl>
                                          </p:spTgt>
                                        </p:tgtEl>
                                      </p:cBhvr>
                                      <p:to x="100000" y="80000"/>
                                    </p:animScale>
                                    <p:animScale>
                                      <p:cBhvr>
                                        <p:cTn id="74" dur="166" decel="50000">
                                          <p:stCondLst>
                                            <p:cond delay="1338"/>
                                          </p:stCondLst>
                                        </p:cTn>
                                        <p:tgtEl>
                                          <p:spTgt spid="3">
                                            <p:txEl>
                                              <p:pRg st="5" end="5"/>
                                            </p:txEl>
                                          </p:spTgt>
                                        </p:tgtEl>
                                      </p:cBhvr>
                                      <p:to x="100000" y="100000"/>
                                    </p:animScale>
                                    <p:animScale>
                                      <p:cBhvr>
                                        <p:cTn id="75" dur="26">
                                          <p:stCondLst>
                                            <p:cond delay="1642"/>
                                          </p:stCondLst>
                                        </p:cTn>
                                        <p:tgtEl>
                                          <p:spTgt spid="3">
                                            <p:txEl>
                                              <p:pRg st="5" end="5"/>
                                            </p:txEl>
                                          </p:spTgt>
                                        </p:tgtEl>
                                      </p:cBhvr>
                                      <p:to x="100000" y="90000"/>
                                    </p:animScale>
                                    <p:animScale>
                                      <p:cBhvr>
                                        <p:cTn id="76" dur="166" decel="50000">
                                          <p:stCondLst>
                                            <p:cond delay="1668"/>
                                          </p:stCondLst>
                                        </p:cTn>
                                        <p:tgtEl>
                                          <p:spTgt spid="3">
                                            <p:txEl>
                                              <p:pRg st="5" end="5"/>
                                            </p:txEl>
                                          </p:spTgt>
                                        </p:tgtEl>
                                      </p:cBhvr>
                                      <p:to x="100000" y="100000"/>
                                    </p:animScale>
                                    <p:animScale>
                                      <p:cBhvr>
                                        <p:cTn id="77" dur="26">
                                          <p:stCondLst>
                                            <p:cond delay="1808"/>
                                          </p:stCondLst>
                                        </p:cTn>
                                        <p:tgtEl>
                                          <p:spTgt spid="3">
                                            <p:txEl>
                                              <p:pRg st="5" end="5"/>
                                            </p:txEl>
                                          </p:spTgt>
                                        </p:tgtEl>
                                      </p:cBhvr>
                                      <p:to x="100000" y="95000"/>
                                    </p:animScale>
                                    <p:animScale>
                                      <p:cBhvr>
                                        <p:cTn id="78" dur="166" decel="50000">
                                          <p:stCondLst>
                                            <p:cond delay="1834"/>
                                          </p:stCondLst>
                                        </p:cTn>
                                        <p:tgtEl>
                                          <p:spTgt spid="3">
                                            <p:txEl>
                                              <p:pRg st="5" end="5"/>
                                            </p:txEl>
                                          </p:spTgt>
                                        </p:tgtEl>
                                      </p:cBhvr>
                                      <p:to x="100000" y="100000"/>
                                    </p:animScale>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3">
                                            <p:txEl>
                                              <p:pRg st="6" end="6"/>
                                            </p:txEl>
                                          </p:spTgt>
                                        </p:tgtEl>
                                        <p:attrNameLst>
                                          <p:attrName>style.visibility</p:attrName>
                                        </p:attrNameLst>
                                      </p:cBhvr>
                                      <p:to>
                                        <p:strVal val="visible"/>
                                      </p:to>
                                    </p:set>
                                    <p:anim calcmode="lin" valueType="num">
                                      <p:cBhvr>
                                        <p:cTn id="83"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84"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85" dur="500"/>
                                        <p:tgtEl>
                                          <p:spTgt spid="3">
                                            <p:txEl>
                                              <p:pRg st="6" end="6"/>
                                            </p:txEl>
                                          </p:spTgt>
                                        </p:tgtEl>
                                      </p:cBhvr>
                                    </p:animEffect>
                                  </p:childTnLst>
                                </p:cTn>
                              </p:par>
                              <p:par>
                                <p:cTn id="86" presetID="53" presetClass="entr" presetSubtype="16" fill="hold" nodeType="withEffect">
                                  <p:stCondLst>
                                    <p:cond delay="0"/>
                                  </p:stCondLst>
                                  <p:childTnLst>
                                    <p:set>
                                      <p:cBhvr>
                                        <p:cTn id="87" dur="1" fill="hold">
                                          <p:stCondLst>
                                            <p:cond delay="0"/>
                                          </p:stCondLst>
                                        </p:cTn>
                                        <p:tgtEl>
                                          <p:spTgt spid="3">
                                            <p:txEl>
                                              <p:pRg st="7" end="7"/>
                                            </p:txEl>
                                          </p:spTgt>
                                        </p:tgtEl>
                                        <p:attrNameLst>
                                          <p:attrName>style.visibility</p:attrName>
                                        </p:attrNameLst>
                                      </p:cBhvr>
                                      <p:to>
                                        <p:strVal val="visible"/>
                                      </p:to>
                                    </p:set>
                                    <p:anim calcmode="lin" valueType="num">
                                      <p:cBhvr>
                                        <p:cTn id="88"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9"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90" dur="500"/>
                                        <p:tgtEl>
                                          <p:spTgt spid="3">
                                            <p:txEl>
                                              <p:pRg st="7" end="7"/>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45" presetClass="entr" presetSubtype="0" fill="hold" nodeType="click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Effect transition="in" filter="fade">
                                      <p:cBhvr>
                                        <p:cTn id="95" dur="2000"/>
                                        <p:tgtEl>
                                          <p:spTgt spid="3">
                                            <p:txEl>
                                              <p:pRg st="9" end="9"/>
                                            </p:txEl>
                                          </p:spTgt>
                                        </p:tgtEl>
                                      </p:cBhvr>
                                    </p:animEffect>
                                    <p:anim calcmode="lin" valueType="num">
                                      <p:cBhvr>
                                        <p:cTn id="96" dur="2000" fill="hold"/>
                                        <p:tgtEl>
                                          <p:spTgt spid="3">
                                            <p:txEl>
                                              <p:pRg st="9" end="9"/>
                                            </p:txEl>
                                          </p:spTgt>
                                        </p:tgtEl>
                                        <p:attrNameLst>
                                          <p:attrName>ppt_w</p:attrName>
                                        </p:attrNameLst>
                                      </p:cBhvr>
                                      <p:tavLst>
                                        <p:tav tm="0" fmla="#ppt_w*sin(2.5*pi*$)">
                                          <p:val>
                                            <p:fltVal val="0"/>
                                          </p:val>
                                        </p:tav>
                                        <p:tav tm="100000">
                                          <p:val>
                                            <p:fltVal val="1"/>
                                          </p:val>
                                        </p:tav>
                                      </p:tavLst>
                                    </p:anim>
                                    <p:anim calcmode="lin" valueType="num">
                                      <p:cBhvr>
                                        <p:cTn id="97" dur="2000" fill="hold"/>
                                        <p:tgtEl>
                                          <p:spTgt spid="3">
                                            <p:txEl>
                                              <p:pRg st="9" end="9"/>
                                            </p:txEl>
                                          </p:spTgt>
                                        </p:tgtEl>
                                        <p:attrNameLst>
                                          <p:attrName>ppt_h</p:attrName>
                                        </p:attrNameLst>
                                      </p:cBhvr>
                                      <p:tavLst>
                                        <p:tav tm="0">
                                          <p:val>
                                            <p:strVal val="#ppt_h"/>
                                          </p:val>
                                        </p:tav>
                                        <p:tav tm="100000">
                                          <p:val>
                                            <p:strVal val="#ppt_h"/>
                                          </p:val>
                                        </p:tav>
                                      </p:tavLst>
                                    </p:anim>
                                  </p:childTnLst>
                                </p:cTn>
                              </p:par>
                              <p:par>
                                <p:cTn id="98" presetID="45" presetClass="entr" presetSubtype="0" fill="hold" nodeType="withEffect">
                                  <p:stCondLst>
                                    <p:cond delay="0"/>
                                  </p:stCondLst>
                                  <p:childTnLst>
                                    <p:set>
                                      <p:cBhvr>
                                        <p:cTn id="99" dur="1" fill="hold">
                                          <p:stCondLst>
                                            <p:cond delay="0"/>
                                          </p:stCondLst>
                                        </p:cTn>
                                        <p:tgtEl>
                                          <p:spTgt spid="3">
                                            <p:txEl>
                                              <p:pRg st="10" end="10"/>
                                            </p:txEl>
                                          </p:spTgt>
                                        </p:tgtEl>
                                        <p:attrNameLst>
                                          <p:attrName>style.visibility</p:attrName>
                                        </p:attrNameLst>
                                      </p:cBhvr>
                                      <p:to>
                                        <p:strVal val="visible"/>
                                      </p:to>
                                    </p:set>
                                    <p:animEffect transition="in" filter="fade">
                                      <p:cBhvr>
                                        <p:cTn id="100" dur="2000"/>
                                        <p:tgtEl>
                                          <p:spTgt spid="3">
                                            <p:txEl>
                                              <p:pRg st="10" end="10"/>
                                            </p:txEl>
                                          </p:spTgt>
                                        </p:tgtEl>
                                      </p:cBhvr>
                                    </p:animEffect>
                                    <p:anim calcmode="lin" valueType="num">
                                      <p:cBhvr>
                                        <p:cTn id="101" dur="2000" fill="hold"/>
                                        <p:tgtEl>
                                          <p:spTgt spid="3">
                                            <p:txEl>
                                              <p:pRg st="10" end="10"/>
                                            </p:txEl>
                                          </p:spTgt>
                                        </p:tgtEl>
                                        <p:attrNameLst>
                                          <p:attrName>ppt_w</p:attrName>
                                        </p:attrNameLst>
                                      </p:cBhvr>
                                      <p:tavLst>
                                        <p:tav tm="0" fmla="#ppt_w*sin(2.5*pi*$)">
                                          <p:val>
                                            <p:fltVal val="0"/>
                                          </p:val>
                                        </p:tav>
                                        <p:tav tm="100000">
                                          <p:val>
                                            <p:fltVal val="1"/>
                                          </p:val>
                                        </p:tav>
                                      </p:tavLst>
                                    </p:anim>
                                    <p:anim calcmode="lin" valueType="num">
                                      <p:cBhvr>
                                        <p:cTn id="102" dur="2000" fill="hold"/>
                                        <p:tgtEl>
                                          <p:spTgt spid="3">
                                            <p:txEl>
                                              <p:pRg st="10" end="1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4106" y="1950733"/>
            <a:ext cx="5976664" cy="2124236"/>
          </a:xfrm>
        </p:spPr>
        <p:txBody>
          <a:bodyPr>
            <a:normAutofit/>
          </a:bodyPr>
          <a:lstStyle/>
          <a:p>
            <a:pPr marL="0" indent="0" algn="ctr">
              <a:buNone/>
            </a:pPr>
            <a:r>
              <a:rPr lang="es-CO" dirty="0" smtClean="0"/>
              <a:t> ¡Jesús es </a:t>
            </a:r>
            <a:r>
              <a:rPr lang="es-CO" dirty="0"/>
              <a:t>la Palabra de </a:t>
            </a:r>
            <a:r>
              <a:rPr lang="es-CO" dirty="0" smtClean="0"/>
              <a:t>Dios!</a:t>
            </a:r>
            <a:r>
              <a:rPr lang="es-CO" dirty="0"/>
              <a:t> </a:t>
            </a:r>
            <a:br>
              <a:rPr lang="es-CO" dirty="0"/>
            </a:br>
            <a:r>
              <a:rPr lang="es-CO" dirty="0"/>
              <a:t>      </a:t>
            </a:r>
            <a:r>
              <a:rPr lang="es-CO" dirty="0" smtClean="0"/>
              <a:t>Jesús</a:t>
            </a:r>
            <a:r>
              <a:rPr lang="es-CO" dirty="0"/>
              <a:t>, el Verbo (la Palabra) de </a:t>
            </a:r>
            <a:r>
              <a:rPr lang="es-CO" dirty="0" smtClean="0"/>
              <a:t>Dios. según lo dice </a:t>
            </a:r>
            <a:r>
              <a:rPr lang="es-CO" dirty="0" smtClean="0">
                <a:solidFill>
                  <a:srgbClr val="FF0000"/>
                </a:solidFill>
              </a:rPr>
              <a:t>Jun. 1:1,14,18.</a:t>
            </a:r>
            <a:r>
              <a:rPr lang="es-CO" dirty="0"/>
              <a:t> </a:t>
            </a:r>
            <a:endParaRPr lang="es-CO"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1916832"/>
            <a:ext cx="2376264" cy="215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467544" y="332656"/>
            <a:ext cx="8280920" cy="1077218"/>
          </a:xfrm>
          <a:prstGeom prst="rect">
            <a:avLst/>
          </a:prstGeom>
        </p:spPr>
        <p:txBody>
          <a:bodyPr wrap="square">
            <a:spAutoFit/>
          </a:bodyPr>
          <a:lstStyle/>
          <a:p>
            <a:pPr algn="ctr"/>
            <a:r>
              <a:rPr lang="es-CO" sz="3200" b="1" dirty="0"/>
              <a:t>En nuestro texto de </a:t>
            </a:r>
            <a:r>
              <a:rPr lang="es-CO" sz="3200" b="1" dirty="0">
                <a:solidFill>
                  <a:srgbClr val="FF0000"/>
                </a:solidFill>
              </a:rPr>
              <a:t>Mat.4:4, </a:t>
            </a:r>
            <a:endParaRPr lang="es-CO" sz="3200" b="1" dirty="0" smtClean="0">
              <a:solidFill>
                <a:srgbClr val="FF0000"/>
              </a:solidFill>
            </a:endParaRPr>
          </a:p>
          <a:p>
            <a:pPr algn="ctr"/>
            <a:r>
              <a:rPr lang="es-CO" sz="3200" b="1" dirty="0" smtClean="0"/>
              <a:t>¿</a:t>
            </a:r>
            <a:r>
              <a:rPr lang="es-CO" sz="3200" b="1" dirty="0"/>
              <a:t>quién es la Palabra de Dios?</a:t>
            </a:r>
          </a:p>
        </p:txBody>
      </p:sp>
      <p:sp>
        <p:nvSpPr>
          <p:cNvPr id="4" name="3 Rectángulo"/>
          <p:cNvSpPr/>
          <p:nvPr/>
        </p:nvSpPr>
        <p:spPr>
          <a:xfrm>
            <a:off x="467544" y="4221088"/>
            <a:ext cx="8208912" cy="2246769"/>
          </a:xfrm>
          <a:prstGeom prst="rect">
            <a:avLst/>
          </a:prstGeom>
        </p:spPr>
        <p:txBody>
          <a:bodyPr wrap="square">
            <a:spAutoFit/>
          </a:bodyPr>
          <a:lstStyle/>
          <a:p>
            <a:r>
              <a:rPr lang="es-CO" sz="2800" dirty="0"/>
              <a:t>Él es el verdadero pan del Padre en el cielo.</a:t>
            </a:r>
          </a:p>
          <a:p>
            <a:r>
              <a:rPr lang="es-CO" sz="2800" dirty="0">
                <a:solidFill>
                  <a:srgbClr val="FF0000"/>
                </a:solidFill>
              </a:rPr>
              <a:t>Jun. 6:31-35.</a:t>
            </a:r>
            <a:r>
              <a:rPr lang="es-CO" sz="2800" dirty="0"/>
              <a:t> </a:t>
            </a:r>
            <a:br>
              <a:rPr lang="es-CO" sz="2800" dirty="0"/>
            </a:br>
            <a:r>
              <a:rPr lang="es-CO" sz="2800" dirty="0"/>
              <a:t>      </a:t>
            </a:r>
          </a:p>
          <a:p>
            <a:r>
              <a:rPr lang="es-CO" sz="2800" dirty="0"/>
              <a:t>Él es el pan de vida que ofrece la vida eterna.</a:t>
            </a:r>
          </a:p>
          <a:p>
            <a:r>
              <a:rPr lang="es-CO" sz="2800" dirty="0">
                <a:solidFill>
                  <a:srgbClr val="FF0000"/>
                </a:solidFill>
              </a:rPr>
              <a:t>Jun 6:47-51.</a:t>
            </a:r>
            <a:r>
              <a:rPr lang="es-CO" sz="2800" dirty="0"/>
              <a:t> </a:t>
            </a:r>
          </a:p>
        </p:txBody>
      </p:sp>
    </p:spTree>
    <p:extLst>
      <p:ext uri="{BB962C8B-B14F-4D97-AF65-F5344CB8AC3E}">
        <p14:creationId xmlns:p14="http://schemas.microsoft.com/office/powerpoint/2010/main" val="318899943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circle(in)">
                                      <p:cBhvr>
                                        <p:cTn id="21" dur="2000"/>
                                        <p:tgtEl>
                                          <p:spTgt spid="4">
                                            <p:txEl>
                                              <p:pRg st="0" end="0"/>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circle(in)">
                                      <p:cBhvr>
                                        <p:cTn id="24" dur="2000"/>
                                        <p:tgtEl>
                                          <p:spTgt spid="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wipe(down)">
                                      <p:cBhvr>
                                        <p:cTn id="29" dur="580">
                                          <p:stCondLst>
                                            <p:cond delay="0"/>
                                          </p:stCondLst>
                                        </p:cTn>
                                        <p:tgtEl>
                                          <p:spTgt spid="4">
                                            <p:txEl>
                                              <p:pRg st="2" end="2"/>
                                            </p:txEl>
                                          </p:spTgt>
                                        </p:tgtEl>
                                      </p:cBhvr>
                                    </p:animEffect>
                                    <p:anim calcmode="lin" valueType="num">
                                      <p:cBhvr>
                                        <p:cTn id="30"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4">
                                            <p:txEl>
                                              <p:pRg st="2" end="2"/>
                                            </p:txEl>
                                          </p:spTgt>
                                        </p:tgtEl>
                                      </p:cBhvr>
                                      <p:to x="100000" y="60000"/>
                                    </p:animScale>
                                    <p:animScale>
                                      <p:cBhvr>
                                        <p:cTn id="36" dur="166" decel="50000">
                                          <p:stCondLst>
                                            <p:cond delay="676"/>
                                          </p:stCondLst>
                                        </p:cTn>
                                        <p:tgtEl>
                                          <p:spTgt spid="4">
                                            <p:txEl>
                                              <p:pRg st="2" end="2"/>
                                            </p:txEl>
                                          </p:spTgt>
                                        </p:tgtEl>
                                      </p:cBhvr>
                                      <p:to x="100000" y="100000"/>
                                    </p:animScale>
                                    <p:animScale>
                                      <p:cBhvr>
                                        <p:cTn id="37" dur="26">
                                          <p:stCondLst>
                                            <p:cond delay="1312"/>
                                          </p:stCondLst>
                                        </p:cTn>
                                        <p:tgtEl>
                                          <p:spTgt spid="4">
                                            <p:txEl>
                                              <p:pRg st="2" end="2"/>
                                            </p:txEl>
                                          </p:spTgt>
                                        </p:tgtEl>
                                      </p:cBhvr>
                                      <p:to x="100000" y="80000"/>
                                    </p:animScale>
                                    <p:animScale>
                                      <p:cBhvr>
                                        <p:cTn id="38" dur="166" decel="50000">
                                          <p:stCondLst>
                                            <p:cond delay="1338"/>
                                          </p:stCondLst>
                                        </p:cTn>
                                        <p:tgtEl>
                                          <p:spTgt spid="4">
                                            <p:txEl>
                                              <p:pRg st="2" end="2"/>
                                            </p:txEl>
                                          </p:spTgt>
                                        </p:tgtEl>
                                      </p:cBhvr>
                                      <p:to x="100000" y="100000"/>
                                    </p:animScale>
                                    <p:animScale>
                                      <p:cBhvr>
                                        <p:cTn id="39" dur="26">
                                          <p:stCondLst>
                                            <p:cond delay="1642"/>
                                          </p:stCondLst>
                                        </p:cTn>
                                        <p:tgtEl>
                                          <p:spTgt spid="4">
                                            <p:txEl>
                                              <p:pRg st="2" end="2"/>
                                            </p:txEl>
                                          </p:spTgt>
                                        </p:tgtEl>
                                      </p:cBhvr>
                                      <p:to x="100000" y="90000"/>
                                    </p:animScale>
                                    <p:animScale>
                                      <p:cBhvr>
                                        <p:cTn id="40" dur="166" decel="50000">
                                          <p:stCondLst>
                                            <p:cond delay="1668"/>
                                          </p:stCondLst>
                                        </p:cTn>
                                        <p:tgtEl>
                                          <p:spTgt spid="4">
                                            <p:txEl>
                                              <p:pRg st="2" end="2"/>
                                            </p:txEl>
                                          </p:spTgt>
                                        </p:tgtEl>
                                      </p:cBhvr>
                                      <p:to x="100000" y="100000"/>
                                    </p:animScale>
                                    <p:animScale>
                                      <p:cBhvr>
                                        <p:cTn id="41" dur="26">
                                          <p:stCondLst>
                                            <p:cond delay="1808"/>
                                          </p:stCondLst>
                                        </p:cTn>
                                        <p:tgtEl>
                                          <p:spTgt spid="4">
                                            <p:txEl>
                                              <p:pRg st="2" end="2"/>
                                            </p:txEl>
                                          </p:spTgt>
                                        </p:tgtEl>
                                      </p:cBhvr>
                                      <p:to x="100000" y="95000"/>
                                    </p:animScale>
                                    <p:animScale>
                                      <p:cBhvr>
                                        <p:cTn id="42" dur="166" decel="50000">
                                          <p:stCondLst>
                                            <p:cond delay="1834"/>
                                          </p:stCondLst>
                                        </p:cTn>
                                        <p:tgtEl>
                                          <p:spTgt spid="4">
                                            <p:txEl>
                                              <p:pRg st="2" end="2"/>
                                            </p:txEl>
                                          </p:spTgt>
                                        </p:tgtEl>
                                      </p:cBhvr>
                                      <p:to x="100000" y="100000"/>
                                    </p:animScale>
                                  </p:childTnLst>
                                </p:cTn>
                              </p:par>
                              <p:par>
                                <p:cTn id="43" presetID="26" presetClass="entr" presetSubtype="0" fill="hold" nodeType="with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animEffect transition="in" filter="wipe(down)">
                                      <p:cBhvr>
                                        <p:cTn id="45" dur="580">
                                          <p:stCondLst>
                                            <p:cond delay="0"/>
                                          </p:stCondLst>
                                        </p:cTn>
                                        <p:tgtEl>
                                          <p:spTgt spid="4">
                                            <p:txEl>
                                              <p:pRg st="3" end="3"/>
                                            </p:txEl>
                                          </p:spTgt>
                                        </p:tgtEl>
                                      </p:cBhvr>
                                    </p:animEffect>
                                    <p:anim calcmode="lin" valueType="num">
                                      <p:cBhvr>
                                        <p:cTn id="46" dur="1822" tmFilter="0,0; 0.14,0.36; 0.43,0.73; 0.71,0.91; 1.0,1.0">
                                          <p:stCondLst>
                                            <p:cond delay="0"/>
                                          </p:stCondLst>
                                        </p:cTn>
                                        <p:tgtEl>
                                          <p:spTgt spid="4">
                                            <p:txEl>
                                              <p:pRg st="3" end="3"/>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4">
                                            <p:txEl>
                                              <p:pRg st="3" end="3"/>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4">
                                            <p:txEl>
                                              <p:pRg st="3" end="3"/>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4">
                                            <p:txEl>
                                              <p:pRg st="3" end="3"/>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4">
                                            <p:txEl>
                                              <p:pRg st="3" end="3"/>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4">
                                            <p:txEl>
                                              <p:pRg st="3" end="3"/>
                                            </p:txEl>
                                          </p:spTgt>
                                        </p:tgtEl>
                                      </p:cBhvr>
                                      <p:to x="100000" y="60000"/>
                                    </p:animScale>
                                    <p:animScale>
                                      <p:cBhvr>
                                        <p:cTn id="52" dur="166" decel="50000">
                                          <p:stCondLst>
                                            <p:cond delay="676"/>
                                          </p:stCondLst>
                                        </p:cTn>
                                        <p:tgtEl>
                                          <p:spTgt spid="4">
                                            <p:txEl>
                                              <p:pRg st="3" end="3"/>
                                            </p:txEl>
                                          </p:spTgt>
                                        </p:tgtEl>
                                      </p:cBhvr>
                                      <p:to x="100000" y="100000"/>
                                    </p:animScale>
                                    <p:animScale>
                                      <p:cBhvr>
                                        <p:cTn id="53" dur="26">
                                          <p:stCondLst>
                                            <p:cond delay="1312"/>
                                          </p:stCondLst>
                                        </p:cTn>
                                        <p:tgtEl>
                                          <p:spTgt spid="4">
                                            <p:txEl>
                                              <p:pRg st="3" end="3"/>
                                            </p:txEl>
                                          </p:spTgt>
                                        </p:tgtEl>
                                      </p:cBhvr>
                                      <p:to x="100000" y="80000"/>
                                    </p:animScale>
                                    <p:animScale>
                                      <p:cBhvr>
                                        <p:cTn id="54" dur="166" decel="50000">
                                          <p:stCondLst>
                                            <p:cond delay="1338"/>
                                          </p:stCondLst>
                                        </p:cTn>
                                        <p:tgtEl>
                                          <p:spTgt spid="4">
                                            <p:txEl>
                                              <p:pRg st="3" end="3"/>
                                            </p:txEl>
                                          </p:spTgt>
                                        </p:tgtEl>
                                      </p:cBhvr>
                                      <p:to x="100000" y="100000"/>
                                    </p:animScale>
                                    <p:animScale>
                                      <p:cBhvr>
                                        <p:cTn id="55" dur="26">
                                          <p:stCondLst>
                                            <p:cond delay="1642"/>
                                          </p:stCondLst>
                                        </p:cTn>
                                        <p:tgtEl>
                                          <p:spTgt spid="4">
                                            <p:txEl>
                                              <p:pRg st="3" end="3"/>
                                            </p:txEl>
                                          </p:spTgt>
                                        </p:tgtEl>
                                      </p:cBhvr>
                                      <p:to x="100000" y="90000"/>
                                    </p:animScale>
                                    <p:animScale>
                                      <p:cBhvr>
                                        <p:cTn id="56" dur="166" decel="50000">
                                          <p:stCondLst>
                                            <p:cond delay="1668"/>
                                          </p:stCondLst>
                                        </p:cTn>
                                        <p:tgtEl>
                                          <p:spTgt spid="4">
                                            <p:txEl>
                                              <p:pRg st="3" end="3"/>
                                            </p:txEl>
                                          </p:spTgt>
                                        </p:tgtEl>
                                      </p:cBhvr>
                                      <p:to x="100000" y="100000"/>
                                    </p:animScale>
                                    <p:animScale>
                                      <p:cBhvr>
                                        <p:cTn id="57" dur="26">
                                          <p:stCondLst>
                                            <p:cond delay="1808"/>
                                          </p:stCondLst>
                                        </p:cTn>
                                        <p:tgtEl>
                                          <p:spTgt spid="4">
                                            <p:txEl>
                                              <p:pRg st="3" end="3"/>
                                            </p:txEl>
                                          </p:spTgt>
                                        </p:tgtEl>
                                      </p:cBhvr>
                                      <p:to x="100000" y="95000"/>
                                    </p:animScale>
                                    <p:animScale>
                                      <p:cBhvr>
                                        <p:cTn id="58" dur="166" decel="50000">
                                          <p:stCondLst>
                                            <p:cond delay="1834"/>
                                          </p:stCondLst>
                                        </p:cTn>
                                        <p:tgtEl>
                                          <p:spTgt spid="4">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88640"/>
            <a:ext cx="9144000" cy="6480720"/>
          </a:xfrm>
        </p:spPr>
        <p:txBody>
          <a:bodyPr>
            <a:normAutofit fontScale="70000" lnSpcReduction="20000"/>
          </a:bodyPr>
          <a:lstStyle/>
          <a:p>
            <a:pPr marL="0" indent="0" algn="ctr">
              <a:buNone/>
            </a:pPr>
            <a:r>
              <a:rPr lang="es-CO" sz="3900" b="1" dirty="0" smtClean="0"/>
              <a:t>2. </a:t>
            </a:r>
            <a:r>
              <a:rPr lang="es-CO" sz="3900" b="1" u="sng" dirty="0" smtClean="0"/>
              <a:t>TRABAJAR </a:t>
            </a:r>
            <a:r>
              <a:rPr lang="es-CO" sz="3900" b="1" u="sng" dirty="0"/>
              <a:t>POR ESTA </a:t>
            </a:r>
            <a:r>
              <a:rPr lang="es-CO" sz="3900" b="1" u="sng" dirty="0" smtClean="0"/>
              <a:t>COMIDA</a:t>
            </a:r>
            <a:r>
              <a:rPr lang="es-CO" sz="3900" b="1" u="sng" dirty="0"/>
              <a:t/>
            </a:r>
            <a:br>
              <a:rPr lang="es-CO" sz="3900" b="1" u="sng" dirty="0"/>
            </a:br>
            <a:r>
              <a:rPr lang="es-CO" dirty="0"/>
              <a:t>     </a:t>
            </a:r>
            <a:endParaRPr lang="es-CO" dirty="0" smtClean="0"/>
          </a:p>
          <a:p>
            <a:pPr marL="0" indent="0" algn="ctr">
              <a:buNone/>
            </a:pPr>
            <a:r>
              <a:rPr lang="es-CO" dirty="0" smtClean="0"/>
              <a:t> </a:t>
            </a:r>
          </a:p>
          <a:p>
            <a:pPr marL="0" indent="0" algn="ctr">
              <a:buNone/>
            </a:pPr>
            <a:r>
              <a:rPr lang="es-CO" dirty="0" smtClean="0"/>
              <a:t>Jesús </a:t>
            </a:r>
            <a:r>
              <a:rPr lang="es-CO" dirty="0"/>
              <a:t>debe ser el enfoque primario de nuestro trabajo, en el cual nos </a:t>
            </a:r>
            <a:r>
              <a:rPr lang="es-CO" dirty="0" smtClean="0"/>
              <a:t>esforzamos</a:t>
            </a:r>
            <a:r>
              <a:rPr lang="es-CO" dirty="0"/>
              <a:t>.</a:t>
            </a:r>
            <a:endParaRPr lang="es-CO" dirty="0" smtClean="0"/>
          </a:p>
          <a:p>
            <a:pPr marL="0" indent="0" algn="ctr">
              <a:buNone/>
            </a:pPr>
            <a:endParaRPr lang="es-CO" dirty="0" smtClean="0"/>
          </a:p>
          <a:p>
            <a:pPr marL="0" indent="0" algn="ctr">
              <a:buNone/>
            </a:pPr>
            <a:r>
              <a:rPr lang="es-CO" dirty="0" smtClean="0"/>
              <a:t>Teniendo esto en mente, debemos haces cuatro cosas:</a:t>
            </a:r>
            <a:r>
              <a:rPr lang="es-CO" dirty="0"/>
              <a:t> </a:t>
            </a:r>
            <a:br>
              <a:rPr lang="es-CO" dirty="0"/>
            </a:br>
            <a:r>
              <a:rPr lang="es-CO" dirty="0"/>
              <a:t>         </a:t>
            </a:r>
            <a:r>
              <a:rPr lang="es-CO" dirty="0" smtClean="0"/>
              <a:t>a. </a:t>
            </a:r>
            <a:r>
              <a:rPr lang="es-CO" b="1" u="sng" dirty="0" smtClean="0"/>
              <a:t>En </a:t>
            </a:r>
            <a:r>
              <a:rPr lang="es-CO" b="1" u="sng" dirty="0"/>
              <a:t>creer en É</a:t>
            </a:r>
            <a:r>
              <a:rPr lang="es-CO" u="sng" dirty="0"/>
              <a:t>l</a:t>
            </a:r>
            <a:r>
              <a:rPr lang="es-CO" dirty="0"/>
              <a:t>, porque en esto está la vida </a:t>
            </a:r>
            <a:r>
              <a:rPr lang="es-CO" dirty="0" smtClean="0"/>
              <a:t>eterna. </a:t>
            </a:r>
            <a:r>
              <a:rPr lang="es-CO" dirty="0"/>
              <a:t> </a:t>
            </a:r>
            <a:endParaRPr lang="es-CO" dirty="0" smtClean="0"/>
          </a:p>
          <a:p>
            <a:pPr marL="0" indent="0" algn="ctr">
              <a:buNone/>
            </a:pPr>
            <a:r>
              <a:rPr lang="es-CO" dirty="0" smtClean="0">
                <a:solidFill>
                  <a:srgbClr val="FF0000"/>
                </a:solidFill>
              </a:rPr>
              <a:t>Jun. 6:28-29,40.</a:t>
            </a:r>
            <a:r>
              <a:rPr lang="es-CO" dirty="0">
                <a:solidFill>
                  <a:srgbClr val="FF0000"/>
                </a:solidFill>
              </a:rPr>
              <a:t> </a:t>
            </a:r>
            <a:r>
              <a:rPr lang="es-CO" dirty="0"/>
              <a:t/>
            </a:r>
            <a:br>
              <a:rPr lang="es-CO" dirty="0"/>
            </a:br>
            <a:r>
              <a:rPr lang="es-CO" dirty="0"/>
              <a:t>         </a:t>
            </a:r>
            <a:endParaRPr lang="es-CO" dirty="0" smtClean="0"/>
          </a:p>
          <a:p>
            <a:pPr marL="0" indent="0" algn="ctr">
              <a:buNone/>
            </a:pPr>
            <a:r>
              <a:rPr lang="es-CO" dirty="0" smtClean="0"/>
              <a:t>b</a:t>
            </a:r>
            <a:r>
              <a:rPr lang="es-CO" dirty="0"/>
              <a:t>. </a:t>
            </a:r>
            <a:r>
              <a:rPr lang="es-CO" b="1" u="sng" dirty="0"/>
              <a:t>Seguirlo</a:t>
            </a:r>
            <a:r>
              <a:rPr lang="es-CO" u="sng" dirty="0"/>
              <a:t>,</a:t>
            </a:r>
            <a:r>
              <a:rPr lang="es-CO" dirty="0"/>
              <a:t> porque Él tiene las palabras de vida </a:t>
            </a:r>
            <a:r>
              <a:rPr lang="es-CO" dirty="0" smtClean="0"/>
              <a:t>eterna.</a:t>
            </a:r>
          </a:p>
          <a:p>
            <a:pPr marL="0" indent="0" algn="ctr">
              <a:buNone/>
            </a:pPr>
            <a:r>
              <a:rPr lang="es-CO" dirty="0" smtClean="0">
                <a:solidFill>
                  <a:srgbClr val="FF0000"/>
                </a:solidFill>
              </a:rPr>
              <a:t>Jun. 6:66-69.</a:t>
            </a:r>
            <a:r>
              <a:rPr lang="es-CO" dirty="0">
                <a:solidFill>
                  <a:srgbClr val="FF0000"/>
                </a:solidFill>
              </a:rPr>
              <a:t> </a:t>
            </a:r>
            <a:br>
              <a:rPr lang="es-CO" dirty="0">
                <a:solidFill>
                  <a:srgbClr val="FF0000"/>
                </a:solidFill>
              </a:rPr>
            </a:br>
            <a:r>
              <a:rPr lang="es-CO" dirty="0"/>
              <a:t>         </a:t>
            </a:r>
            <a:endParaRPr lang="es-CO" dirty="0" smtClean="0"/>
          </a:p>
          <a:p>
            <a:pPr marL="0" indent="0" algn="ctr">
              <a:buNone/>
            </a:pPr>
            <a:r>
              <a:rPr lang="es-CO" dirty="0" smtClean="0"/>
              <a:t>c</a:t>
            </a:r>
            <a:r>
              <a:rPr lang="es-CO" dirty="0"/>
              <a:t>. </a:t>
            </a:r>
            <a:r>
              <a:rPr lang="es-CO" b="1" u="sng" dirty="0"/>
              <a:t>Conocerlo</a:t>
            </a:r>
            <a:r>
              <a:rPr lang="es-CO" dirty="0"/>
              <a:t>, porque eso es la vida </a:t>
            </a:r>
            <a:r>
              <a:rPr lang="es-CO" dirty="0" smtClean="0"/>
              <a:t>eterna.</a:t>
            </a:r>
          </a:p>
          <a:p>
            <a:pPr marL="0" indent="0" algn="ctr">
              <a:buNone/>
            </a:pPr>
            <a:r>
              <a:rPr lang="es-CO" dirty="0" smtClean="0">
                <a:solidFill>
                  <a:srgbClr val="FF0000"/>
                </a:solidFill>
              </a:rPr>
              <a:t>Jun. 17:1-3</a:t>
            </a:r>
            <a:r>
              <a:rPr lang="es-CO" dirty="0">
                <a:solidFill>
                  <a:srgbClr val="FF0000"/>
                </a:solidFill>
              </a:rPr>
              <a:t>.</a:t>
            </a:r>
            <a:br>
              <a:rPr lang="es-CO" dirty="0">
                <a:solidFill>
                  <a:srgbClr val="FF0000"/>
                </a:solidFill>
              </a:rPr>
            </a:br>
            <a:r>
              <a:rPr lang="es-CO" dirty="0"/>
              <a:t>         </a:t>
            </a:r>
            <a:endParaRPr lang="es-CO" dirty="0" smtClean="0"/>
          </a:p>
          <a:p>
            <a:pPr marL="0" indent="0" algn="ctr">
              <a:buNone/>
            </a:pPr>
            <a:r>
              <a:rPr lang="es-CO" dirty="0" smtClean="0"/>
              <a:t>d</a:t>
            </a:r>
            <a:r>
              <a:rPr lang="es-CO" dirty="0"/>
              <a:t>. </a:t>
            </a:r>
            <a:r>
              <a:rPr lang="es-CO" b="1" u="sng" dirty="0"/>
              <a:t>Obedecerl</a:t>
            </a:r>
            <a:r>
              <a:rPr lang="es-CO" dirty="0"/>
              <a:t>o, porque para aquellos que Lo obedecen es el autor de la vida </a:t>
            </a:r>
            <a:r>
              <a:rPr lang="es-CO" dirty="0" smtClean="0"/>
              <a:t>eterna.</a:t>
            </a:r>
          </a:p>
          <a:p>
            <a:pPr marL="0" indent="0" algn="ctr">
              <a:buNone/>
            </a:pPr>
            <a:r>
              <a:rPr lang="es-CO" dirty="0" smtClean="0">
                <a:solidFill>
                  <a:srgbClr val="FF0000"/>
                </a:solidFill>
              </a:rPr>
              <a:t>Heb. 5:9</a:t>
            </a:r>
            <a:r>
              <a:rPr lang="es-CO" dirty="0" smtClean="0"/>
              <a:t>.</a:t>
            </a:r>
            <a:r>
              <a:rPr lang="es-CO" dirty="0"/>
              <a:t> </a:t>
            </a:r>
            <a:br>
              <a:rPr lang="es-CO" dirty="0"/>
            </a:br>
            <a:endParaRPr lang="es-CO" dirty="0"/>
          </a:p>
        </p:txBody>
      </p:sp>
    </p:spTree>
    <p:extLst>
      <p:ext uri="{BB962C8B-B14F-4D97-AF65-F5344CB8AC3E}">
        <p14:creationId xmlns:p14="http://schemas.microsoft.com/office/powerpoint/2010/main" val="13283346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p:cTn id="1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wheel(1)">
                                      <p:cBhvr>
                                        <p:cTn id="21" dur="2000"/>
                                        <p:tgtEl>
                                          <p:spTgt spid="3">
                                            <p:txEl>
                                              <p:pRg st="6" end="6"/>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wheel(1)">
                                      <p:cBhvr>
                                        <p:cTn id="24" dur="20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down)">
                                      <p:cBhvr>
                                        <p:cTn id="29" dur="580">
                                          <p:stCondLst>
                                            <p:cond delay="0"/>
                                          </p:stCondLst>
                                        </p:cTn>
                                        <p:tgtEl>
                                          <p:spTgt spid="3">
                                            <p:txEl>
                                              <p:pRg st="8" end="8"/>
                                            </p:txEl>
                                          </p:spTgt>
                                        </p:tgtEl>
                                      </p:cBhvr>
                                    </p:animEffect>
                                    <p:anim calcmode="lin" valueType="num">
                                      <p:cBhvr>
                                        <p:cTn id="30"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3">
                                            <p:txEl>
                                              <p:pRg st="8" end="8"/>
                                            </p:txEl>
                                          </p:spTgt>
                                        </p:tgtEl>
                                      </p:cBhvr>
                                      <p:to x="100000" y="60000"/>
                                    </p:animScale>
                                    <p:animScale>
                                      <p:cBhvr>
                                        <p:cTn id="36" dur="166" decel="50000">
                                          <p:stCondLst>
                                            <p:cond delay="676"/>
                                          </p:stCondLst>
                                        </p:cTn>
                                        <p:tgtEl>
                                          <p:spTgt spid="3">
                                            <p:txEl>
                                              <p:pRg st="8" end="8"/>
                                            </p:txEl>
                                          </p:spTgt>
                                        </p:tgtEl>
                                      </p:cBhvr>
                                      <p:to x="100000" y="100000"/>
                                    </p:animScale>
                                    <p:animScale>
                                      <p:cBhvr>
                                        <p:cTn id="37" dur="26">
                                          <p:stCondLst>
                                            <p:cond delay="1312"/>
                                          </p:stCondLst>
                                        </p:cTn>
                                        <p:tgtEl>
                                          <p:spTgt spid="3">
                                            <p:txEl>
                                              <p:pRg st="8" end="8"/>
                                            </p:txEl>
                                          </p:spTgt>
                                        </p:tgtEl>
                                      </p:cBhvr>
                                      <p:to x="100000" y="80000"/>
                                    </p:animScale>
                                    <p:animScale>
                                      <p:cBhvr>
                                        <p:cTn id="38" dur="166" decel="50000">
                                          <p:stCondLst>
                                            <p:cond delay="1338"/>
                                          </p:stCondLst>
                                        </p:cTn>
                                        <p:tgtEl>
                                          <p:spTgt spid="3">
                                            <p:txEl>
                                              <p:pRg st="8" end="8"/>
                                            </p:txEl>
                                          </p:spTgt>
                                        </p:tgtEl>
                                      </p:cBhvr>
                                      <p:to x="100000" y="100000"/>
                                    </p:animScale>
                                    <p:animScale>
                                      <p:cBhvr>
                                        <p:cTn id="39" dur="26">
                                          <p:stCondLst>
                                            <p:cond delay="1642"/>
                                          </p:stCondLst>
                                        </p:cTn>
                                        <p:tgtEl>
                                          <p:spTgt spid="3">
                                            <p:txEl>
                                              <p:pRg st="8" end="8"/>
                                            </p:txEl>
                                          </p:spTgt>
                                        </p:tgtEl>
                                      </p:cBhvr>
                                      <p:to x="100000" y="90000"/>
                                    </p:animScale>
                                    <p:animScale>
                                      <p:cBhvr>
                                        <p:cTn id="40" dur="166" decel="50000">
                                          <p:stCondLst>
                                            <p:cond delay="1668"/>
                                          </p:stCondLst>
                                        </p:cTn>
                                        <p:tgtEl>
                                          <p:spTgt spid="3">
                                            <p:txEl>
                                              <p:pRg st="8" end="8"/>
                                            </p:txEl>
                                          </p:spTgt>
                                        </p:tgtEl>
                                      </p:cBhvr>
                                      <p:to x="100000" y="100000"/>
                                    </p:animScale>
                                    <p:animScale>
                                      <p:cBhvr>
                                        <p:cTn id="41" dur="26">
                                          <p:stCondLst>
                                            <p:cond delay="1808"/>
                                          </p:stCondLst>
                                        </p:cTn>
                                        <p:tgtEl>
                                          <p:spTgt spid="3">
                                            <p:txEl>
                                              <p:pRg st="8" end="8"/>
                                            </p:txEl>
                                          </p:spTgt>
                                        </p:tgtEl>
                                      </p:cBhvr>
                                      <p:to x="100000" y="95000"/>
                                    </p:animScale>
                                    <p:animScale>
                                      <p:cBhvr>
                                        <p:cTn id="42" dur="166" decel="50000">
                                          <p:stCondLst>
                                            <p:cond delay="1834"/>
                                          </p:stCondLst>
                                        </p:cTn>
                                        <p:tgtEl>
                                          <p:spTgt spid="3">
                                            <p:txEl>
                                              <p:pRg st="8" end="8"/>
                                            </p:txEl>
                                          </p:spTgt>
                                        </p:tgtEl>
                                      </p:cBhvr>
                                      <p:to x="100000" y="100000"/>
                                    </p:animScale>
                                  </p:childTnLst>
                                </p:cTn>
                              </p:par>
                              <p:par>
                                <p:cTn id="43" presetID="26" presetClass="entr" presetSubtype="0"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wipe(down)">
                                      <p:cBhvr>
                                        <p:cTn id="45" dur="580">
                                          <p:stCondLst>
                                            <p:cond delay="0"/>
                                          </p:stCondLst>
                                        </p:cTn>
                                        <p:tgtEl>
                                          <p:spTgt spid="3">
                                            <p:txEl>
                                              <p:pRg st="9" end="9"/>
                                            </p:txEl>
                                          </p:spTgt>
                                        </p:tgtEl>
                                      </p:cBhvr>
                                    </p:animEffect>
                                    <p:anim calcmode="lin" valueType="num">
                                      <p:cBhvr>
                                        <p:cTn id="46"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3">
                                            <p:txEl>
                                              <p:pRg st="9" end="9"/>
                                            </p:txEl>
                                          </p:spTgt>
                                        </p:tgtEl>
                                      </p:cBhvr>
                                      <p:to x="100000" y="60000"/>
                                    </p:animScale>
                                    <p:animScale>
                                      <p:cBhvr>
                                        <p:cTn id="52" dur="166" decel="50000">
                                          <p:stCondLst>
                                            <p:cond delay="676"/>
                                          </p:stCondLst>
                                        </p:cTn>
                                        <p:tgtEl>
                                          <p:spTgt spid="3">
                                            <p:txEl>
                                              <p:pRg st="9" end="9"/>
                                            </p:txEl>
                                          </p:spTgt>
                                        </p:tgtEl>
                                      </p:cBhvr>
                                      <p:to x="100000" y="100000"/>
                                    </p:animScale>
                                    <p:animScale>
                                      <p:cBhvr>
                                        <p:cTn id="53" dur="26">
                                          <p:stCondLst>
                                            <p:cond delay="1312"/>
                                          </p:stCondLst>
                                        </p:cTn>
                                        <p:tgtEl>
                                          <p:spTgt spid="3">
                                            <p:txEl>
                                              <p:pRg st="9" end="9"/>
                                            </p:txEl>
                                          </p:spTgt>
                                        </p:tgtEl>
                                      </p:cBhvr>
                                      <p:to x="100000" y="80000"/>
                                    </p:animScale>
                                    <p:animScale>
                                      <p:cBhvr>
                                        <p:cTn id="54" dur="166" decel="50000">
                                          <p:stCondLst>
                                            <p:cond delay="1338"/>
                                          </p:stCondLst>
                                        </p:cTn>
                                        <p:tgtEl>
                                          <p:spTgt spid="3">
                                            <p:txEl>
                                              <p:pRg st="9" end="9"/>
                                            </p:txEl>
                                          </p:spTgt>
                                        </p:tgtEl>
                                      </p:cBhvr>
                                      <p:to x="100000" y="100000"/>
                                    </p:animScale>
                                    <p:animScale>
                                      <p:cBhvr>
                                        <p:cTn id="55" dur="26">
                                          <p:stCondLst>
                                            <p:cond delay="1642"/>
                                          </p:stCondLst>
                                        </p:cTn>
                                        <p:tgtEl>
                                          <p:spTgt spid="3">
                                            <p:txEl>
                                              <p:pRg st="9" end="9"/>
                                            </p:txEl>
                                          </p:spTgt>
                                        </p:tgtEl>
                                      </p:cBhvr>
                                      <p:to x="100000" y="90000"/>
                                    </p:animScale>
                                    <p:animScale>
                                      <p:cBhvr>
                                        <p:cTn id="56" dur="166" decel="50000">
                                          <p:stCondLst>
                                            <p:cond delay="1668"/>
                                          </p:stCondLst>
                                        </p:cTn>
                                        <p:tgtEl>
                                          <p:spTgt spid="3">
                                            <p:txEl>
                                              <p:pRg st="9" end="9"/>
                                            </p:txEl>
                                          </p:spTgt>
                                        </p:tgtEl>
                                      </p:cBhvr>
                                      <p:to x="100000" y="100000"/>
                                    </p:animScale>
                                    <p:animScale>
                                      <p:cBhvr>
                                        <p:cTn id="57" dur="26">
                                          <p:stCondLst>
                                            <p:cond delay="1808"/>
                                          </p:stCondLst>
                                        </p:cTn>
                                        <p:tgtEl>
                                          <p:spTgt spid="3">
                                            <p:txEl>
                                              <p:pRg st="9" end="9"/>
                                            </p:txEl>
                                          </p:spTgt>
                                        </p:tgtEl>
                                      </p:cBhvr>
                                      <p:to x="100000" y="95000"/>
                                    </p:animScale>
                                    <p:animScale>
                                      <p:cBhvr>
                                        <p:cTn id="58" dur="166" decel="50000">
                                          <p:stCondLst>
                                            <p:cond delay="1834"/>
                                          </p:stCondLst>
                                        </p:cTn>
                                        <p:tgtEl>
                                          <p:spTgt spid="3">
                                            <p:txEl>
                                              <p:pRg st="9" end="9"/>
                                            </p:txEl>
                                          </p:spTgt>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 calcmode="lin" valueType="num">
                                      <p:cBhvr>
                                        <p:cTn id="63"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10" end="10"/>
                                            </p:txEl>
                                          </p:spTgt>
                                        </p:tgtEl>
                                      </p:cBhvr>
                                    </p:animEffect>
                                  </p:childTnLst>
                                </p:cTn>
                              </p:par>
                              <p:par>
                                <p:cTn id="67" presetID="31" presetClass="entr" presetSubtype="0" fill="hold" nodeType="withEffect">
                                  <p:stCondLst>
                                    <p:cond delay="0"/>
                                  </p:stCondLst>
                                  <p:childTnLst>
                                    <p:set>
                                      <p:cBhvr>
                                        <p:cTn id="68" dur="1" fill="hold">
                                          <p:stCondLst>
                                            <p:cond delay="0"/>
                                          </p:stCondLst>
                                        </p:cTn>
                                        <p:tgtEl>
                                          <p:spTgt spid="3">
                                            <p:txEl>
                                              <p:pRg st="11" end="11"/>
                                            </p:txEl>
                                          </p:spTgt>
                                        </p:tgtEl>
                                        <p:attrNameLst>
                                          <p:attrName>style.visibility</p:attrName>
                                        </p:attrNameLst>
                                      </p:cBhvr>
                                      <p:to>
                                        <p:strVal val="visible"/>
                                      </p:to>
                                    </p:set>
                                    <p:anim calcmode="lin" valueType="num">
                                      <p:cBhvr>
                                        <p:cTn id="69"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70"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71"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72"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84976" cy="6552728"/>
          </a:xfrm>
        </p:spPr>
        <p:txBody>
          <a:bodyPr>
            <a:normAutofit fontScale="70000" lnSpcReduction="20000"/>
          </a:bodyPr>
          <a:lstStyle/>
          <a:p>
            <a:pPr marL="0" indent="0" algn="ctr">
              <a:buNone/>
            </a:pPr>
            <a:endParaRPr lang="es-CO" dirty="0" smtClean="0"/>
          </a:p>
          <a:p>
            <a:pPr marL="0" indent="0" algn="ctr">
              <a:buNone/>
            </a:pPr>
            <a:r>
              <a:rPr lang="es-CO" dirty="0" smtClean="0"/>
              <a:t>La pregunta que surge ahora es: </a:t>
            </a:r>
          </a:p>
          <a:p>
            <a:pPr marL="0" indent="0" algn="ctr">
              <a:buNone/>
            </a:pPr>
            <a:r>
              <a:rPr lang="es-CO" dirty="0" smtClean="0"/>
              <a:t>¿Estamos </a:t>
            </a:r>
            <a:r>
              <a:rPr lang="es-CO" dirty="0"/>
              <a:t>trabajando por la comida que permanece a vida eterna? </a:t>
            </a:r>
            <a:br>
              <a:rPr lang="es-CO" dirty="0"/>
            </a:br>
            <a:r>
              <a:rPr lang="es-CO" dirty="0"/>
              <a:t>         </a:t>
            </a:r>
            <a:endParaRPr lang="es-CO" dirty="0" smtClean="0"/>
          </a:p>
          <a:p>
            <a:pPr marL="0" indent="0" algn="ctr">
              <a:buNone/>
            </a:pPr>
            <a:r>
              <a:rPr lang="es-CO" dirty="0" smtClean="0"/>
              <a:t>La invitación que Jesús nos hace en este momento es:</a:t>
            </a:r>
          </a:p>
          <a:p>
            <a:pPr marL="0" indent="0" algn="ctr">
              <a:buNone/>
            </a:pPr>
            <a:r>
              <a:rPr lang="es-CO" dirty="0" smtClean="0"/>
              <a:t>a. Permitamos </a:t>
            </a:r>
            <a:r>
              <a:rPr lang="es-CO" dirty="0"/>
              <a:t>que la actitud de Pablo sea nuestro </a:t>
            </a:r>
            <a:r>
              <a:rPr lang="es-CO" dirty="0" smtClean="0"/>
              <a:t>ejemplo.</a:t>
            </a:r>
          </a:p>
          <a:p>
            <a:pPr marL="0" indent="0" algn="ctr">
              <a:buNone/>
            </a:pPr>
            <a:r>
              <a:rPr lang="es-CO" dirty="0" smtClean="0">
                <a:solidFill>
                  <a:srgbClr val="FF0000"/>
                </a:solidFill>
              </a:rPr>
              <a:t>Fil 3:7-15.</a:t>
            </a:r>
            <a:r>
              <a:rPr lang="es-CO" dirty="0">
                <a:solidFill>
                  <a:srgbClr val="FF0000"/>
                </a:solidFill>
              </a:rPr>
              <a:t> </a:t>
            </a:r>
            <a:r>
              <a:rPr lang="es-CO" dirty="0"/>
              <a:t/>
            </a:r>
            <a:br>
              <a:rPr lang="es-CO" dirty="0"/>
            </a:br>
            <a:r>
              <a:rPr lang="es-CO" dirty="0"/>
              <a:t>            </a:t>
            </a:r>
            <a:endParaRPr lang="es-CO" dirty="0" smtClean="0"/>
          </a:p>
          <a:p>
            <a:pPr marL="0" indent="0" algn="ctr">
              <a:buNone/>
            </a:pPr>
            <a:r>
              <a:rPr lang="es-CO" dirty="0" smtClean="0"/>
              <a:t>b. Buscando </a:t>
            </a:r>
            <a:r>
              <a:rPr lang="es-CO" dirty="0"/>
              <a:t>saber del Señor más y </a:t>
            </a:r>
            <a:r>
              <a:rPr lang="es-CO" dirty="0" smtClean="0"/>
              <a:t>más,</a:t>
            </a:r>
            <a:r>
              <a:rPr lang="es-CO" dirty="0"/>
              <a:t> </a:t>
            </a:r>
            <a:br>
              <a:rPr lang="es-CO" dirty="0"/>
            </a:br>
            <a:r>
              <a:rPr lang="es-CO" dirty="0"/>
              <a:t>            </a:t>
            </a:r>
            <a:r>
              <a:rPr lang="es-CO" dirty="0" smtClean="0"/>
              <a:t>Nunca debemos estar </a:t>
            </a:r>
            <a:r>
              <a:rPr lang="es-CO" dirty="0"/>
              <a:t>contentos con nuestro entendimiento actual, </a:t>
            </a:r>
            <a:r>
              <a:rPr lang="es-CO" dirty="0" smtClean="0"/>
              <a:t>debemos estar empujando </a:t>
            </a:r>
            <a:r>
              <a:rPr lang="es-CO" dirty="0"/>
              <a:t>siempre hacia </a:t>
            </a:r>
            <a:r>
              <a:rPr lang="es-CO" dirty="0" smtClean="0"/>
              <a:t>delante.</a:t>
            </a:r>
            <a:r>
              <a:rPr lang="es-CO" dirty="0"/>
              <a:t> </a:t>
            </a:r>
            <a:br>
              <a:rPr lang="es-CO" dirty="0"/>
            </a:br>
            <a:r>
              <a:rPr lang="es-CO" dirty="0"/>
              <a:t>        </a:t>
            </a:r>
            <a:endParaRPr lang="es-CO" dirty="0" smtClean="0"/>
          </a:p>
          <a:p>
            <a:pPr marL="0" indent="0" algn="ctr">
              <a:buNone/>
            </a:pPr>
            <a:r>
              <a:rPr lang="es-CO" dirty="0" smtClean="0"/>
              <a:t>c. Permitamos </a:t>
            </a:r>
            <a:r>
              <a:rPr lang="es-CO" dirty="0"/>
              <a:t>que la exhortación de Pedro a la diligencia en crecer en el conocimiento de Jesucristo fije el </a:t>
            </a:r>
            <a:r>
              <a:rPr lang="es-CO" dirty="0" smtClean="0"/>
              <a:t>estándar.</a:t>
            </a:r>
          </a:p>
          <a:p>
            <a:pPr marL="0" indent="0" algn="ctr">
              <a:buNone/>
            </a:pPr>
            <a:r>
              <a:rPr lang="es-CO" dirty="0" smtClean="0">
                <a:solidFill>
                  <a:srgbClr val="FF0000"/>
                </a:solidFill>
              </a:rPr>
              <a:t>2 </a:t>
            </a:r>
            <a:r>
              <a:rPr lang="es-CO" dirty="0">
                <a:solidFill>
                  <a:srgbClr val="FF0000"/>
                </a:solidFill>
              </a:rPr>
              <a:t>Ped 1:5-8; </a:t>
            </a:r>
            <a:r>
              <a:rPr lang="es-CO" dirty="0" smtClean="0">
                <a:solidFill>
                  <a:srgbClr val="FF0000"/>
                </a:solidFill>
              </a:rPr>
              <a:t>3:18.</a:t>
            </a:r>
            <a:r>
              <a:rPr lang="es-CO" dirty="0">
                <a:solidFill>
                  <a:srgbClr val="FF0000"/>
                </a:solidFill>
              </a:rPr>
              <a:t> </a:t>
            </a:r>
            <a:br>
              <a:rPr lang="es-CO" dirty="0">
                <a:solidFill>
                  <a:srgbClr val="FF0000"/>
                </a:solidFill>
              </a:rPr>
            </a:br>
            <a:r>
              <a:rPr lang="es-CO" dirty="0"/>
              <a:t>            </a:t>
            </a:r>
            <a:endParaRPr lang="es-CO" dirty="0" smtClean="0"/>
          </a:p>
          <a:p>
            <a:pPr marL="0" indent="0" algn="ctr">
              <a:buNone/>
            </a:pPr>
            <a:r>
              <a:rPr lang="es-CO" dirty="0" smtClean="0"/>
              <a:t>d. Buscando </a:t>
            </a:r>
            <a:r>
              <a:rPr lang="es-CO" dirty="0"/>
              <a:t>llegar a ser como el Señor más y </a:t>
            </a:r>
            <a:r>
              <a:rPr lang="es-CO" dirty="0" smtClean="0"/>
              <a:t>más.</a:t>
            </a:r>
            <a:r>
              <a:rPr lang="es-CO" dirty="0"/>
              <a:t> </a:t>
            </a:r>
            <a:br>
              <a:rPr lang="es-CO" dirty="0"/>
            </a:br>
            <a:r>
              <a:rPr lang="es-CO" dirty="0"/>
              <a:t>            </a:t>
            </a:r>
            <a:r>
              <a:rPr lang="es-CO" dirty="0" smtClean="0"/>
              <a:t>Siempre </a:t>
            </a:r>
            <a:r>
              <a:rPr lang="es-CO" dirty="0"/>
              <a:t>abundando, siempre creciendo en la gracia y en el </a:t>
            </a:r>
            <a:r>
              <a:rPr lang="es-CO" dirty="0" smtClean="0"/>
              <a:t>conocimiento del Señor.</a:t>
            </a:r>
            <a:r>
              <a:rPr lang="es-CO" dirty="0"/>
              <a:t/>
            </a:r>
            <a:br>
              <a:rPr lang="es-CO" dirty="0"/>
            </a:br>
            <a:endParaRPr lang="es-CO" dirty="0"/>
          </a:p>
        </p:txBody>
      </p:sp>
    </p:spTree>
    <p:extLst>
      <p:ext uri="{BB962C8B-B14F-4D97-AF65-F5344CB8AC3E}">
        <p14:creationId xmlns:p14="http://schemas.microsoft.com/office/powerpoint/2010/main" val="16347868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p:cTn id="2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ipe(down)">
                                      <p:cBhvr>
                                        <p:cTn id="35" dur="580">
                                          <p:stCondLst>
                                            <p:cond delay="0"/>
                                          </p:stCondLst>
                                        </p:cTn>
                                        <p:tgtEl>
                                          <p:spTgt spid="3">
                                            <p:txEl>
                                              <p:pRg st="7" end="7"/>
                                            </p:txEl>
                                          </p:spTgt>
                                        </p:tgtEl>
                                      </p:cBhvr>
                                    </p:animEffect>
                                    <p:anim calcmode="lin" valueType="num">
                                      <p:cBhvr>
                                        <p:cTn id="36"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1" dur="26">
                                          <p:stCondLst>
                                            <p:cond delay="650"/>
                                          </p:stCondLst>
                                        </p:cTn>
                                        <p:tgtEl>
                                          <p:spTgt spid="3">
                                            <p:txEl>
                                              <p:pRg st="7" end="7"/>
                                            </p:txEl>
                                          </p:spTgt>
                                        </p:tgtEl>
                                      </p:cBhvr>
                                      <p:to x="100000" y="60000"/>
                                    </p:animScale>
                                    <p:animScale>
                                      <p:cBhvr>
                                        <p:cTn id="42" dur="166" decel="50000">
                                          <p:stCondLst>
                                            <p:cond delay="676"/>
                                          </p:stCondLst>
                                        </p:cTn>
                                        <p:tgtEl>
                                          <p:spTgt spid="3">
                                            <p:txEl>
                                              <p:pRg st="7" end="7"/>
                                            </p:txEl>
                                          </p:spTgt>
                                        </p:tgtEl>
                                      </p:cBhvr>
                                      <p:to x="100000" y="100000"/>
                                    </p:animScale>
                                    <p:animScale>
                                      <p:cBhvr>
                                        <p:cTn id="43" dur="26">
                                          <p:stCondLst>
                                            <p:cond delay="1312"/>
                                          </p:stCondLst>
                                        </p:cTn>
                                        <p:tgtEl>
                                          <p:spTgt spid="3">
                                            <p:txEl>
                                              <p:pRg st="7" end="7"/>
                                            </p:txEl>
                                          </p:spTgt>
                                        </p:tgtEl>
                                      </p:cBhvr>
                                      <p:to x="100000" y="80000"/>
                                    </p:animScale>
                                    <p:animScale>
                                      <p:cBhvr>
                                        <p:cTn id="44" dur="166" decel="50000">
                                          <p:stCondLst>
                                            <p:cond delay="1338"/>
                                          </p:stCondLst>
                                        </p:cTn>
                                        <p:tgtEl>
                                          <p:spTgt spid="3">
                                            <p:txEl>
                                              <p:pRg st="7" end="7"/>
                                            </p:txEl>
                                          </p:spTgt>
                                        </p:tgtEl>
                                      </p:cBhvr>
                                      <p:to x="100000" y="100000"/>
                                    </p:animScale>
                                    <p:animScale>
                                      <p:cBhvr>
                                        <p:cTn id="45" dur="26">
                                          <p:stCondLst>
                                            <p:cond delay="1642"/>
                                          </p:stCondLst>
                                        </p:cTn>
                                        <p:tgtEl>
                                          <p:spTgt spid="3">
                                            <p:txEl>
                                              <p:pRg st="7" end="7"/>
                                            </p:txEl>
                                          </p:spTgt>
                                        </p:tgtEl>
                                      </p:cBhvr>
                                      <p:to x="100000" y="90000"/>
                                    </p:animScale>
                                    <p:animScale>
                                      <p:cBhvr>
                                        <p:cTn id="46" dur="166" decel="50000">
                                          <p:stCondLst>
                                            <p:cond delay="1668"/>
                                          </p:stCondLst>
                                        </p:cTn>
                                        <p:tgtEl>
                                          <p:spTgt spid="3">
                                            <p:txEl>
                                              <p:pRg st="7" end="7"/>
                                            </p:txEl>
                                          </p:spTgt>
                                        </p:tgtEl>
                                      </p:cBhvr>
                                      <p:to x="100000" y="100000"/>
                                    </p:animScale>
                                    <p:animScale>
                                      <p:cBhvr>
                                        <p:cTn id="47" dur="26">
                                          <p:stCondLst>
                                            <p:cond delay="1808"/>
                                          </p:stCondLst>
                                        </p:cTn>
                                        <p:tgtEl>
                                          <p:spTgt spid="3">
                                            <p:txEl>
                                              <p:pRg st="7" end="7"/>
                                            </p:txEl>
                                          </p:spTgt>
                                        </p:tgtEl>
                                      </p:cBhvr>
                                      <p:to x="100000" y="95000"/>
                                    </p:animScale>
                                    <p:animScale>
                                      <p:cBhvr>
                                        <p:cTn id="48" dur="166" decel="50000">
                                          <p:stCondLst>
                                            <p:cond delay="1834"/>
                                          </p:stCondLst>
                                        </p:cTn>
                                        <p:tgtEl>
                                          <p:spTgt spid="3">
                                            <p:txEl>
                                              <p:pRg st="7" end="7"/>
                                            </p:txEl>
                                          </p:spTgt>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wipe(down)">
                                      <p:cBhvr>
                                        <p:cTn id="51" dur="580">
                                          <p:stCondLst>
                                            <p:cond delay="0"/>
                                          </p:stCondLst>
                                        </p:cTn>
                                        <p:tgtEl>
                                          <p:spTgt spid="3">
                                            <p:txEl>
                                              <p:pRg st="8" end="8"/>
                                            </p:txEl>
                                          </p:spTgt>
                                        </p:tgtEl>
                                      </p:cBhvr>
                                    </p:animEffect>
                                    <p:anim calcmode="lin" valueType="num">
                                      <p:cBhvr>
                                        <p:cTn id="52"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57" dur="26">
                                          <p:stCondLst>
                                            <p:cond delay="650"/>
                                          </p:stCondLst>
                                        </p:cTn>
                                        <p:tgtEl>
                                          <p:spTgt spid="3">
                                            <p:txEl>
                                              <p:pRg st="8" end="8"/>
                                            </p:txEl>
                                          </p:spTgt>
                                        </p:tgtEl>
                                      </p:cBhvr>
                                      <p:to x="100000" y="60000"/>
                                    </p:animScale>
                                    <p:animScale>
                                      <p:cBhvr>
                                        <p:cTn id="58" dur="166" decel="50000">
                                          <p:stCondLst>
                                            <p:cond delay="676"/>
                                          </p:stCondLst>
                                        </p:cTn>
                                        <p:tgtEl>
                                          <p:spTgt spid="3">
                                            <p:txEl>
                                              <p:pRg st="8" end="8"/>
                                            </p:txEl>
                                          </p:spTgt>
                                        </p:tgtEl>
                                      </p:cBhvr>
                                      <p:to x="100000" y="100000"/>
                                    </p:animScale>
                                    <p:animScale>
                                      <p:cBhvr>
                                        <p:cTn id="59" dur="26">
                                          <p:stCondLst>
                                            <p:cond delay="1312"/>
                                          </p:stCondLst>
                                        </p:cTn>
                                        <p:tgtEl>
                                          <p:spTgt spid="3">
                                            <p:txEl>
                                              <p:pRg st="8" end="8"/>
                                            </p:txEl>
                                          </p:spTgt>
                                        </p:tgtEl>
                                      </p:cBhvr>
                                      <p:to x="100000" y="80000"/>
                                    </p:animScale>
                                    <p:animScale>
                                      <p:cBhvr>
                                        <p:cTn id="60" dur="166" decel="50000">
                                          <p:stCondLst>
                                            <p:cond delay="1338"/>
                                          </p:stCondLst>
                                        </p:cTn>
                                        <p:tgtEl>
                                          <p:spTgt spid="3">
                                            <p:txEl>
                                              <p:pRg st="8" end="8"/>
                                            </p:txEl>
                                          </p:spTgt>
                                        </p:tgtEl>
                                      </p:cBhvr>
                                      <p:to x="100000" y="100000"/>
                                    </p:animScale>
                                    <p:animScale>
                                      <p:cBhvr>
                                        <p:cTn id="61" dur="26">
                                          <p:stCondLst>
                                            <p:cond delay="1642"/>
                                          </p:stCondLst>
                                        </p:cTn>
                                        <p:tgtEl>
                                          <p:spTgt spid="3">
                                            <p:txEl>
                                              <p:pRg st="8" end="8"/>
                                            </p:txEl>
                                          </p:spTgt>
                                        </p:tgtEl>
                                      </p:cBhvr>
                                      <p:to x="100000" y="90000"/>
                                    </p:animScale>
                                    <p:animScale>
                                      <p:cBhvr>
                                        <p:cTn id="62" dur="166" decel="50000">
                                          <p:stCondLst>
                                            <p:cond delay="1668"/>
                                          </p:stCondLst>
                                        </p:cTn>
                                        <p:tgtEl>
                                          <p:spTgt spid="3">
                                            <p:txEl>
                                              <p:pRg st="8" end="8"/>
                                            </p:txEl>
                                          </p:spTgt>
                                        </p:tgtEl>
                                      </p:cBhvr>
                                      <p:to x="100000" y="100000"/>
                                    </p:animScale>
                                    <p:animScale>
                                      <p:cBhvr>
                                        <p:cTn id="63" dur="26">
                                          <p:stCondLst>
                                            <p:cond delay="1808"/>
                                          </p:stCondLst>
                                        </p:cTn>
                                        <p:tgtEl>
                                          <p:spTgt spid="3">
                                            <p:txEl>
                                              <p:pRg st="8" end="8"/>
                                            </p:txEl>
                                          </p:spTgt>
                                        </p:tgtEl>
                                      </p:cBhvr>
                                      <p:to x="100000" y="95000"/>
                                    </p:animScale>
                                    <p:animScale>
                                      <p:cBhvr>
                                        <p:cTn id="64" dur="166" decel="50000">
                                          <p:stCondLst>
                                            <p:cond delay="1834"/>
                                          </p:stCondLst>
                                        </p:cTn>
                                        <p:tgtEl>
                                          <p:spTgt spid="3">
                                            <p:txEl>
                                              <p:pRg st="8" end="8"/>
                                            </p:txEl>
                                          </p:spTgt>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3">
                                            <p:txEl>
                                              <p:pRg st="9" end="9"/>
                                            </p:txEl>
                                          </p:spTgt>
                                        </p:tgtEl>
                                        <p:attrNameLst>
                                          <p:attrName>style.visibility</p:attrName>
                                        </p:attrNameLst>
                                      </p:cBhvr>
                                      <p:to>
                                        <p:strVal val="visible"/>
                                      </p:to>
                                    </p:set>
                                    <p:animEffect transition="in" filter="wipe(down)">
                                      <p:cBhvr>
                                        <p:cTn id="6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solidFill>
                  <a:srgbClr val="FF0000"/>
                </a:solidFill>
                <a:latin typeface="Algerian" pitchFamily="82" charset="0"/>
              </a:rPr>
              <a:t>CONCLUSIÓN</a:t>
            </a:r>
          </a:p>
        </p:txBody>
      </p:sp>
      <p:sp>
        <p:nvSpPr>
          <p:cNvPr id="3" name="2 Marcador de contenido"/>
          <p:cNvSpPr>
            <a:spLocks noGrp="1"/>
          </p:cNvSpPr>
          <p:nvPr>
            <p:ph idx="1"/>
          </p:nvPr>
        </p:nvSpPr>
        <p:spPr>
          <a:xfrm>
            <a:off x="457200" y="1600200"/>
            <a:ext cx="8229600" cy="4925144"/>
          </a:xfrm>
          <a:solidFill>
            <a:schemeClr val="accent3">
              <a:lumMod val="20000"/>
              <a:lumOff val="80000"/>
            </a:schemeClr>
          </a:solidFill>
        </p:spPr>
        <p:txBody>
          <a:bodyPr>
            <a:normAutofit fontScale="92500" lnSpcReduction="20000"/>
          </a:bodyPr>
          <a:lstStyle/>
          <a:p>
            <a:pPr marL="0" indent="0" algn="ctr">
              <a:buNone/>
            </a:pPr>
            <a:r>
              <a:rPr lang="es-CO" sz="3500" b="1" dirty="0" smtClean="0">
                <a:solidFill>
                  <a:srgbClr val="FF0000"/>
                </a:solidFill>
              </a:rPr>
              <a:t>1</a:t>
            </a:r>
            <a:r>
              <a:rPr lang="es-CO" dirty="0" smtClean="0"/>
              <a:t>. Estimados </a:t>
            </a:r>
            <a:r>
              <a:rPr lang="es-CO" dirty="0"/>
              <a:t>amigos y hermanos, ¿trabaja </a:t>
            </a:r>
            <a:r>
              <a:rPr lang="es-CO" dirty="0" smtClean="0"/>
              <a:t>por  </a:t>
            </a:r>
            <a:r>
              <a:rPr lang="es-CO" dirty="0"/>
              <a:t>esa "comida"...? </a:t>
            </a:r>
            <a:br>
              <a:rPr lang="es-CO" dirty="0"/>
            </a:br>
            <a:r>
              <a:rPr lang="es-CO" dirty="0"/>
              <a:t>   </a:t>
            </a:r>
            <a:endParaRPr lang="es-CO" dirty="0" smtClean="0"/>
          </a:p>
          <a:p>
            <a:pPr marL="0" indent="0" algn="ctr">
              <a:buNone/>
            </a:pPr>
            <a:r>
              <a:rPr lang="es-CO" dirty="0" smtClean="0"/>
              <a:t>¿Está </a:t>
            </a:r>
            <a:r>
              <a:rPr lang="es-CO" dirty="0"/>
              <a:t>enfocada su vida en lo que es temporal? </a:t>
            </a:r>
            <a:br>
              <a:rPr lang="es-CO" dirty="0"/>
            </a:br>
            <a:r>
              <a:rPr lang="es-CO" dirty="0"/>
              <a:t>   </a:t>
            </a:r>
            <a:endParaRPr lang="es-CO" dirty="0" smtClean="0"/>
          </a:p>
          <a:p>
            <a:pPr marL="0" indent="0" algn="ctr">
              <a:buNone/>
            </a:pPr>
            <a:r>
              <a:rPr lang="es-CO" dirty="0" smtClean="0"/>
              <a:t>¿Se </a:t>
            </a:r>
            <a:r>
              <a:rPr lang="es-CO" dirty="0"/>
              <a:t>afana por lo que no puede satisfacerlo verdaderamente? </a:t>
            </a:r>
            <a:r>
              <a:rPr lang="es-CO" dirty="0" smtClean="0"/>
              <a:t> </a:t>
            </a:r>
          </a:p>
          <a:p>
            <a:pPr marL="514350" indent="-514350" algn="ctr">
              <a:buAutoNum type="arabicPeriod"/>
            </a:pPr>
            <a:endParaRPr lang="es-CO" dirty="0" smtClean="0"/>
          </a:p>
          <a:p>
            <a:pPr marL="0" indent="0" algn="ctr">
              <a:buNone/>
            </a:pPr>
            <a:r>
              <a:rPr lang="es-CO" dirty="0" smtClean="0"/>
              <a:t>Si </a:t>
            </a:r>
            <a:r>
              <a:rPr lang="es-CO" dirty="0"/>
              <a:t>es así, considere lo que escribió Isaías 700 años antes de que viniera Cristo </a:t>
            </a:r>
            <a:br>
              <a:rPr lang="es-CO" dirty="0"/>
            </a:br>
            <a:r>
              <a:rPr lang="es-CO" dirty="0"/>
              <a:t>   </a:t>
            </a:r>
            <a:r>
              <a:rPr lang="es-CO" dirty="0" smtClean="0">
                <a:solidFill>
                  <a:srgbClr val="FF0000"/>
                </a:solidFill>
              </a:rPr>
              <a:t>Isa 55:1-4.</a:t>
            </a:r>
            <a:r>
              <a:rPr lang="es-CO" dirty="0">
                <a:solidFill>
                  <a:srgbClr val="FF0000"/>
                </a:solidFill>
              </a:rPr>
              <a:t> </a:t>
            </a:r>
            <a:br>
              <a:rPr lang="es-CO" dirty="0">
                <a:solidFill>
                  <a:srgbClr val="FF0000"/>
                </a:solidFill>
              </a:rPr>
            </a:br>
            <a:endParaRPr lang="es-CO" dirty="0">
              <a:solidFill>
                <a:srgbClr val="FF0000"/>
              </a:solidFill>
            </a:endParaRPr>
          </a:p>
        </p:txBody>
      </p:sp>
    </p:spTree>
    <p:extLst>
      <p:ext uri="{BB962C8B-B14F-4D97-AF65-F5344CB8AC3E}">
        <p14:creationId xmlns:p14="http://schemas.microsoft.com/office/powerpoint/2010/main" val="14592933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80">
                                          <p:stCondLst>
                                            <p:cond delay="0"/>
                                          </p:stCondLst>
                                        </p:cTn>
                                        <p:tgtEl>
                                          <p:spTgt spid="3">
                                            <p:txEl>
                                              <p:pRg st="1" end="1"/>
                                            </p:txEl>
                                          </p:spTgt>
                                        </p:tgtEl>
                                      </p:cBhvr>
                                    </p:animEffect>
                                    <p:anim calcmode="lin" valueType="num">
                                      <p:cBhvr>
                                        <p:cTn id="1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1" end="1"/>
                                            </p:txEl>
                                          </p:spTgt>
                                        </p:tgtEl>
                                      </p:cBhvr>
                                      <p:to x="100000" y="60000"/>
                                    </p:animScale>
                                    <p:animScale>
                                      <p:cBhvr>
                                        <p:cTn id="22" dur="166" decel="50000">
                                          <p:stCondLst>
                                            <p:cond delay="676"/>
                                          </p:stCondLst>
                                        </p:cTn>
                                        <p:tgtEl>
                                          <p:spTgt spid="3">
                                            <p:txEl>
                                              <p:pRg st="1" end="1"/>
                                            </p:txEl>
                                          </p:spTgt>
                                        </p:tgtEl>
                                      </p:cBhvr>
                                      <p:to x="100000" y="100000"/>
                                    </p:animScale>
                                    <p:animScale>
                                      <p:cBhvr>
                                        <p:cTn id="23" dur="26">
                                          <p:stCondLst>
                                            <p:cond delay="1312"/>
                                          </p:stCondLst>
                                        </p:cTn>
                                        <p:tgtEl>
                                          <p:spTgt spid="3">
                                            <p:txEl>
                                              <p:pRg st="1" end="1"/>
                                            </p:txEl>
                                          </p:spTgt>
                                        </p:tgtEl>
                                      </p:cBhvr>
                                      <p:to x="100000" y="80000"/>
                                    </p:animScale>
                                    <p:animScale>
                                      <p:cBhvr>
                                        <p:cTn id="24" dur="166" decel="50000">
                                          <p:stCondLst>
                                            <p:cond delay="1338"/>
                                          </p:stCondLst>
                                        </p:cTn>
                                        <p:tgtEl>
                                          <p:spTgt spid="3">
                                            <p:txEl>
                                              <p:pRg st="1" end="1"/>
                                            </p:txEl>
                                          </p:spTgt>
                                        </p:tgtEl>
                                      </p:cBhvr>
                                      <p:to x="100000" y="100000"/>
                                    </p:animScale>
                                    <p:animScale>
                                      <p:cBhvr>
                                        <p:cTn id="25" dur="26">
                                          <p:stCondLst>
                                            <p:cond delay="1642"/>
                                          </p:stCondLst>
                                        </p:cTn>
                                        <p:tgtEl>
                                          <p:spTgt spid="3">
                                            <p:txEl>
                                              <p:pRg st="1" end="1"/>
                                            </p:txEl>
                                          </p:spTgt>
                                        </p:tgtEl>
                                      </p:cBhvr>
                                      <p:to x="100000" y="90000"/>
                                    </p:animScale>
                                    <p:animScale>
                                      <p:cBhvr>
                                        <p:cTn id="26" dur="166" decel="50000">
                                          <p:stCondLst>
                                            <p:cond delay="1668"/>
                                          </p:stCondLst>
                                        </p:cTn>
                                        <p:tgtEl>
                                          <p:spTgt spid="3">
                                            <p:txEl>
                                              <p:pRg st="1" end="1"/>
                                            </p:txEl>
                                          </p:spTgt>
                                        </p:tgtEl>
                                      </p:cBhvr>
                                      <p:to x="100000" y="100000"/>
                                    </p:animScale>
                                    <p:animScale>
                                      <p:cBhvr>
                                        <p:cTn id="27" dur="26">
                                          <p:stCondLst>
                                            <p:cond delay="1808"/>
                                          </p:stCondLst>
                                        </p:cTn>
                                        <p:tgtEl>
                                          <p:spTgt spid="3">
                                            <p:txEl>
                                              <p:pRg st="1" end="1"/>
                                            </p:txEl>
                                          </p:spTgt>
                                        </p:tgtEl>
                                      </p:cBhvr>
                                      <p:to x="100000" y="95000"/>
                                    </p:animScale>
                                    <p:animScale>
                                      <p:cBhvr>
                                        <p:cTn id="28" dur="166" decel="50000">
                                          <p:stCondLst>
                                            <p:cond delay="1834"/>
                                          </p:stCondLst>
                                        </p:cTn>
                                        <p:tgtEl>
                                          <p:spTgt spid="3">
                                            <p:txEl>
                                              <p:pRg st="1" end="1"/>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down)">
                                      <p:cBhvr>
                                        <p:cTn id="31" dur="580">
                                          <p:stCondLst>
                                            <p:cond delay="0"/>
                                          </p:stCondLst>
                                        </p:cTn>
                                        <p:tgtEl>
                                          <p:spTgt spid="3">
                                            <p:txEl>
                                              <p:pRg st="2" end="2"/>
                                            </p:txEl>
                                          </p:spTgt>
                                        </p:tgtEl>
                                      </p:cBhvr>
                                    </p:animEffect>
                                    <p:anim calcmode="lin" valueType="num">
                                      <p:cBhvr>
                                        <p:cTn id="3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2" end="2"/>
                                            </p:txEl>
                                          </p:spTgt>
                                        </p:tgtEl>
                                      </p:cBhvr>
                                      <p:to x="100000" y="60000"/>
                                    </p:animScale>
                                    <p:animScale>
                                      <p:cBhvr>
                                        <p:cTn id="38" dur="166" decel="50000">
                                          <p:stCondLst>
                                            <p:cond delay="676"/>
                                          </p:stCondLst>
                                        </p:cTn>
                                        <p:tgtEl>
                                          <p:spTgt spid="3">
                                            <p:txEl>
                                              <p:pRg st="2" end="2"/>
                                            </p:txEl>
                                          </p:spTgt>
                                        </p:tgtEl>
                                      </p:cBhvr>
                                      <p:to x="100000" y="100000"/>
                                    </p:animScale>
                                    <p:animScale>
                                      <p:cBhvr>
                                        <p:cTn id="39" dur="26">
                                          <p:stCondLst>
                                            <p:cond delay="1312"/>
                                          </p:stCondLst>
                                        </p:cTn>
                                        <p:tgtEl>
                                          <p:spTgt spid="3">
                                            <p:txEl>
                                              <p:pRg st="2" end="2"/>
                                            </p:txEl>
                                          </p:spTgt>
                                        </p:tgtEl>
                                      </p:cBhvr>
                                      <p:to x="100000" y="80000"/>
                                    </p:animScale>
                                    <p:animScale>
                                      <p:cBhvr>
                                        <p:cTn id="40" dur="166" decel="50000">
                                          <p:stCondLst>
                                            <p:cond delay="1338"/>
                                          </p:stCondLst>
                                        </p:cTn>
                                        <p:tgtEl>
                                          <p:spTgt spid="3">
                                            <p:txEl>
                                              <p:pRg st="2" end="2"/>
                                            </p:txEl>
                                          </p:spTgt>
                                        </p:tgtEl>
                                      </p:cBhvr>
                                      <p:to x="100000" y="100000"/>
                                    </p:animScale>
                                    <p:animScale>
                                      <p:cBhvr>
                                        <p:cTn id="41" dur="26">
                                          <p:stCondLst>
                                            <p:cond delay="1642"/>
                                          </p:stCondLst>
                                        </p:cTn>
                                        <p:tgtEl>
                                          <p:spTgt spid="3">
                                            <p:txEl>
                                              <p:pRg st="2" end="2"/>
                                            </p:txEl>
                                          </p:spTgt>
                                        </p:tgtEl>
                                      </p:cBhvr>
                                      <p:to x="100000" y="90000"/>
                                    </p:animScale>
                                    <p:animScale>
                                      <p:cBhvr>
                                        <p:cTn id="42" dur="166" decel="50000">
                                          <p:stCondLst>
                                            <p:cond delay="1668"/>
                                          </p:stCondLst>
                                        </p:cTn>
                                        <p:tgtEl>
                                          <p:spTgt spid="3">
                                            <p:txEl>
                                              <p:pRg st="2" end="2"/>
                                            </p:txEl>
                                          </p:spTgt>
                                        </p:tgtEl>
                                      </p:cBhvr>
                                      <p:to x="100000" y="100000"/>
                                    </p:animScale>
                                    <p:animScale>
                                      <p:cBhvr>
                                        <p:cTn id="43" dur="26">
                                          <p:stCondLst>
                                            <p:cond delay="1808"/>
                                          </p:stCondLst>
                                        </p:cTn>
                                        <p:tgtEl>
                                          <p:spTgt spid="3">
                                            <p:txEl>
                                              <p:pRg st="2" end="2"/>
                                            </p:txEl>
                                          </p:spTgt>
                                        </p:tgtEl>
                                      </p:cBhvr>
                                      <p:to x="100000" y="95000"/>
                                    </p:animScale>
                                    <p:animScale>
                                      <p:cBhvr>
                                        <p:cTn id="44" dur="166" decel="50000">
                                          <p:stCondLst>
                                            <p:cond delay="1834"/>
                                          </p:stCondLst>
                                        </p:cTn>
                                        <p:tgtEl>
                                          <p:spTgt spid="3">
                                            <p:txEl>
                                              <p:pRg st="2" end="2"/>
                                            </p:txEl>
                                          </p:spTgt>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wipe(down)">
                                      <p:cBhvr>
                                        <p:cTn id="47" dur="580">
                                          <p:stCondLst>
                                            <p:cond delay="0"/>
                                          </p:stCondLst>
                                        </p:cTn>
                                        <p:tgtEl>
                                          <p:spTgt spid="3">
                                            <p:txEl>
                                              <p:pRg st="4" end="4"/>
                                            </p:txEl>
                                          </p:spTgt>
                                        </p:tgtEl>
                                      </p:cBhvr>
                                    </p:animEffect>
                                    <p:anim calcmode="lin" valueType="num">
                                      <p:cBhvr>
                                        <p:cTn id="4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53" dur="26">
                                          <p:stCondLst>
                                            <p:cond delay="650"/>
                                          </p:stCondLst>
                                        </p:cTn>
                                        <p:tgtEl>
                                          <p:spTgt spid="3">
                                            <p:txEl>
                                              <p:pRg st="4" end="4"/>
                                            </p:txEl>
                                          </p:spTgt>
                                        </p:tgtEl>
                                      </p:cBhvr>
                                      <p:to x="100000" y="60000"/>
                                    </p:animScale>
                                    <p:animScale>
                                      <p:cBhvr>
                                        <p:cTn id="54" dur="166" decel="50000">
                                          <p:stCondLst>
                                            <p:cond delay="676"/>
                                          </p:stCondLst>
                                        </p:cTn>
                                        <p:tgtEl>
                                          <p:spTgt spid="3">
                                            <p:txEl>
                                              <p:pRg st="4" end="4"/>
                                            </p:txEl>
                                          </p:spTgt>
                                        </p:tgtEl>
                                      </p:cBhvr>
                                      <p:to x="100000" y="100000"/>
                                    </p:animScale>
                                    <p:animScale>
                                      <p:cBhvr>
                                        <p:cTn id="55" dur="26">
                                          <p:stCondLst>
                                            <p:cond delay="1312"/>
                                          </p:stCondLst>
                                        </p:cTn>
                                        <p:tgtEl>
                                          <p:spTgt spid="3">
                                            <p:txEl>
                                              <p:pRg st="4" end="4"/>
                                            </p:txEl>
                                          </p:spTgt>
                                        </p:tgtEl>
                                      </p:cBhvr>
                                      <p:to x="100000" y="80000"/>
                                    </p:animScale>
                                    <p:animScale>
                                      <p:cBhvr>
                                        <p:cTn id="56" dur="166" decel="50000">
                                          <p:stCondLst>
                                            <p:cond delay="1338"/>
                                          </p:stCondLst>
                                        </p:cTn>
                                        <p:tgtEl>
                                          <p:spTgt spid="3">
                                            <p:txEl>
                                              <p:pRg st="4" end="4"/>
                                            </p:txEl>
                                          </p:spTgt>
                                        </p:tgtEl>
                                      </p:cBhvr>
                                      <p:to x="100000" y="100000"/>
                                    </p:animScale>
                                    <p:animScale>
                                      <p:cBhvr>
                                        <p:cTn id="57" dur="26">
                                          <p:stCondLst>
                                            <p:cond delay="1642"/>
                                          </p:stCondLst>
                                        </p:cTn>
                                        <p:tgtEl>
                                          <p:spTgt spid="3">
                                            <p:txEl>
                                              <p:pRg st="4" end="4"/>
                                            </p:txEl>
                                          </p:spTgt>
                                        </p:tgtEl>
                                      </p:cBhvr>
                                      <p:to x="100000" y="90000"/>
                                    </p:animScale>
                                    <p:animScale>
                                      <p:cBhvr>
                                        <p:cTn id="58" dur="166" decel="50000">
                                          <p:stCondLst>
                                            <p:cond delay="1668"/>
                                          </p:stCondLst>
                                        </p:cTn>
                                        <p:tgtEl>
                                          <p:spTgt spid="3">
                                            <p:txEl>
                                              <p:pRg st="4" end="4"/>
                                            </p:txEl>
                                          </p:spTgt>
                                        </p:tgtEl>
                                      </p:cBhvr>
                                      <p:to x="100000" y="100000"/>
                                    </p:animScale>
                                    <p:animScale>
                                      <p:cBhvr>
                                        <p:cTn id="59" dur="26">
                                          <p:stCondLst>
                                            <p:cond delay="1808"/>
                                          </p:stCondLst>
                                        </p:cTn>
                                        <p:tgtEl>
                                          <p:spTgt spid="3">
                                            <p:txEl>
                                              <p:pRg st="4" end="4"/>
                                            </p:txEl>
                                          </p:spTgt>
                                        </p:tgtEl>
                                      </p:cBhvr>
                                      <p:to x="100000" y="95000"/>
                                    </p:animScale>
                                    <p:animScale>
                                      <p:cBhvr>
                                        <p:cTn id="60"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5842992" cy="5361459"/>
          </a:xfrm>
        </p:spPr>
        <p:txBody>
          <a:bodyPr>
            <a:normAutofit fontScale="85000" lnSpcReduction="20000"/>
          </a:bodyPr>
          <a:lstStyle/>
          <a:p>
            <a:pPr marL="0" indent="0" algn="ctr">
              <a:buNone/>
            </a:pPr>
            <a:endParaRPr lang="es-CO" sz="3500" b="1" dirty="0" smtClean="0">
              <a:solidFill>
                <a:srgbClr val="FF0000"/>
              </a:solidFill>
            </a:endParaRPr>
          </a:p>
          <a:p>
            <a:pPr marL="0" indent="0" algn="ctr">
              <a:buNone/>
            </a:pPr>
            <a:r>
              <a:rPr lang="es-CO" sz="3500" b="1" dirty="0" smtClean="0">
                <a:solidFill>
                  <a:srgbClr val="FF0000"/>
                </a:solidFill>
              </a:rPr>
              <a:t>2</a:t>
            </a:r>
            <a:r>
              <a:rPr lang="es-CO" dirty="0"/>
              <a:t>. Jesús es el verdadero pan de vida, el agua viva, lo que verdaderamente </a:t>
            </a:r>
            <a:r>
              <a:rPr lang="es-CO" dirty="0" smtClean="0"/>
              <a:t>satisface.</a:t>
            </a:r>
            <a:r>
              <a:rPr lang="es-CO" dirty="0"/>
              <a:t> </a:t>
            </a:r>
            <a:br>
              <a:rPr lang="es-CO" dirty="0"/>
            </a:br>
            <a:r>
              <a:rPr lang="es-CO" dirty="0"/>
              <a:t>   </a:t>
            </a:r>
            <a:r>
              <a:rPr lang="es-CO" dirty="0" smtClean="0"/>
              <a:t> </a:t>
            </a:r>
          </a:p>
          <a:p>
            <a:pPr marL="0" indent="0" algn="ctr">
              <a:buNone/>
            </a:pPr>
            <a:r>
              <a:rPr lang="es-CO" dirty="0" smtClean="0"/>
              <a:t>Solo </a:t>
            </a:r>
            <a:r>
              <a:rPr lang="es-CO" dirty="0"/>
              <a:t>Él provee la esperanza de la vida </a:t>
            </a:r>
            <a:r>
              <a:rPr lang="es-CO" dirty="0" smtClean="0"/>
              <a:t>eterna.</a:t>
            </a:r>
          </a:p>
          <a:p>
            <a:pPr marL="0" indent="0" algn="ctr">
              <a:buNone/>
            </a:pPr>
            <a:r>
              <a:rPr lang="es-CO" dirty="0"/>
              <a:t> </a:t>
            </a:r>
            <a:r>
              <a:rPr lang="es-CO" dirty="0" smtClean="0">
                <a:solidFill>
                  <a:srgbClr val="FF0000"/>
                </a:solidFill>
              </a:rPr>
              <a:t>Jun. </a:t>
            </a:r>
            <a:r>
              <a:rPr lang="es-CO" dirty="0">
                <a:solidFill>
                  <a:srgbClr val="FF0000"/>
                </a:solidFill>
              </a:rPr>
              <a:t>6:40 </a:t>
            </a:r>
            <a:br>
              <a:rPr lang="es-CO" dirty="0">
                <a:solidFill>
                  <a:srgbClr val="FF0000"/>
                </a:solidFill>
              </a:rPr>
            </a:br>
            <a:r>
              <a:rPr lang="es-CO" dirty="0"/>
              <a:t>   </a:t>
            </a:r>
          </a:p>
          <a:p>
            <a:pPr marL="0" indent="0" algn="ctr">
              <a:buNone/>
            </a:pPr>
            <a:r>
              <a:rPr lang="es-CO" dirty="0" smtClean="0"/>
              <a:t>Solo </a:t>
            </a:r>
            <a:r>
              <a:rPr lang="es-CO" dirty="0"/>
              <a:t>Él ofrece la vida abundante aun </a:t>
            </a:r>
            <a:r>
              <a:rPr lang="es-CO" dirty="0" smtClean="0"/>
              <a:t>ahora.</a:t>
            </a:r>
          </a:p>
          <a:p>
            <a:pPr marL="0" indent="0" algn="ctr">
              <a:buNone/>
            </a:pPr>
            <a:r>
              <a:rPr lang="es-CO" dirty="0" smtClean="0">
                <a:solidFill>
                  <a:srgbClr val="FF0000"/>
                </a:solidFill>
              </a:rPr>
              <a:t>Jun. </a:t>
            </a:r>
            <a:r>
              <a:rPr lang="es-CO" dirty="0">
                <a:solidFill>
                  <a:srgbClr val="FF0000"/>
                </a:solidFill>
              </a:rPr>
              <a:t>10:11</a:t>
            </a:r>
            <a:r>
              <a:rPr lang="es-CO" dirty="0"/>
              <a:t> </a:t>
            </a:r>
            <a:br>
              <a:rPr lang="es-CO" dirty="0"/>
            </a:br>
            <a:r>
              <a:rPr lang="es-CO" dirty="0"/>
              <a:t/>
            </a:r>
            <a:br>
              <a:rPr lang="es-CO" dirty="0"/>
            </a:br>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124744"/>
            <a:ext cx="2771800"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366750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505475"/>
          </a:xfrm>
          <a:solidFill>
            <a:schemeClr val="accent5">
              <a:lumMod val="20000"/>
              <a:lumOff val="80000"/>
            </a:schemeClr>
          </a:solidFill>
        </p:spPr>
        <p:txBody>
          <a:bodyPr>
            <a:normAutofit fontScale="92500" lnSpcReduction="10000"/>
          </a:bodyPr>
          <a:lstStyle/>
          <a:p>
            <a:pPr marL="0" indent="0" algn="ctr">
              <a:buNone/>
            </a:pPr>
            <a:r>
              <a:rPr lang="es-CO" dirty="0" smtClean="0"/>
              <a:t>Las palabras de Isaías 55: podrían </a:t>
            </a:r>
            <a:r>
              <a:rPr lang="es-CO" dirty="0"/>
              <a:t>servir como la invitación que Jesús ofrece a </a:t>
            </a:r>
            <a:r>
              <a:rPr lang="es-CO" dirty="0" smtClean="0"/>
              <a:t>todos</a:t>
            </a:r>
            <a:r>
              <a:rPr lang="es-CO" dirty="0"/>
              <a:t> </a:t>
            </a:r>
            <a:r>
              <a:rPr lang="es-CO" dirty="0" smtClean="0"/>
              <a:t>los hombres desde el Génesis hasta el Apocalipsis:</a:t>
            </a:r>
            <a:r>
              <a:rPr lang="es-CO" dirty="0"/>
              <a:t/>
            </a:r>
            <a:br>
              <a:rPr lang="es-CO" dirty="0"/>
            </a:br>
            <a:endParaRPr lang="es-CO" dirty="0"/>
          </a:p>
          <a:p>
            <a:pPr marL="0" indent="0" algn="ctr">
              <a:buNone/>
            </a:pPr>
            <a:r>
              <a:rPr lang="es-CO" dirty="0" smtClean="0"/>
              <a:t>"</a:t>
            </a:r>
            <a:r>
              <a:rPr lang="es-CO" dirty="0"/>
              <a:t>Por qué gastáis el dinero en lo que no es pan, y vuestro trabajo en lo que no sacia? </a:t>
            </a:r>
            <a:endParaRPr lang="es-CO" dirty="0" smtClean="0"/>
          </a:p>
          <a:p>
            <a:pPr marL="0" indent="0" algn="ctr">
              <a:buNone/>
            </a:pPr>
            <a:r>
              <a:rPr lang="es-CO" dirty="0" smtClean="0"/>
              <a:t>Oídme </a:t>
            </a:r>
            <a:r>
              <a:rPr lang="es-CO" dirty="0"/>
              <a:t>atentamente, y comed del bien, y se deleitará vuestra alma con grosura. </a:t>
            </a:r>
            <a:endParaRPr lang="es-CO" dirty="0" smtClean="0"/>
          </a:p>
          <a:p>
            <a:pPr marL="0" indent="0" algn="ctr">
              <a:buNone/>
            </a:pPr>
            <a:endParaRPr lang="es-CO" dirty="0" smtClean="0"/>
          </a:p>
          <a:p>
            <a:pPr marL="0" indent="0" algn="ctr">
              <a:buNone/>
            </a:pPr>
            <a:r>
              <a:rPr lang="es-CO" dirty="0" smtClean="0"/>
              <a:t>Inclinad </a:t>
            </a:r>
            <a:r>
              <a:rPr lang="es-CO" dirty="0"/>
              <a:t>vuestro oído, y venid a mí, oíd, y vivirá vuestra alma, y haré con vosotros pacto eterno, las misericordias firmes a David. </a:t>
            </a:r>
            <a:r>
              <a:rPr lang="es-CO" dirty="0">
                <a:solidFill>
                  <a:srgbClr val="FF0000"/>
                </a:solidFill>
              </a:rPr>
              <a:t>(Isa 55:2-3)</a:t>
            </a:r>
          </a:p>
        </p:txBody>
      </p:sp>
    </p:spTree>
    <p:extLst>
      <p:ext uri="{BB962C8B-B14F-4D97-AF65-F5344CB8AC3E}">
        <p14:creationId xmlns:p14="http://schemas.microsoft.com/office/powerpoint/2010/main" val="229878165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5410944" cy="4248472"/>
          </a:xfrm>
        </p:spPr>
        <p:txBody>
          <a:bodyPr>
            <a:noAutofit/>
          </a:bodyPr>
          <a:lstStyle/>
          <a:p>
            <a:pPr marL="0" indent="0" algn="ctr">
              <a:buNone/>
            </a:pPr>
            <a:r>
              <a:rPr lang="es-CO" sz="2800" dirty="0" smtClean="0">
                <a:solidFill>
                  <a:srgbClr val="FF0000"/>
                </a:solidFill>
              </a:rPr>
              <a:t>Mi oración es que Dios le bendiga cada día más y más, que este tema haya sido de inspiración para su vida. </a:t>
            </a:r>
          </a:p>
          <a:p>
            <a:pPr marL="0" indent="0" algn="ctr">
              <a:buNone/>
            </a:pPr>
            <a:r>
              <a:rPr lang="es-CO" sz="2800" dirty="0" smtClean="0">
                <a:solidFill>
                  <a:srgbClr val="FF0000"/>
                </a:solidFill>
              </a:rPr>
              <a:t>Y que cada día se esfuerce por buscar al Señor.</a:t>
            </a:r>
          </a:p>
          <a:p>
            <a:pPr marL="0" indent="0" algn="ctr">
              <a:buNone/>
            </a:pPr>
            <a:r>
              <a:rPr lang="es-CO" sz="2800" dirty="0" smtClean="0">
                <a:solidFill>
                  <a:srgbClr val="FF0000"/>
                </a:solidFill>
              </a:rPr>
              <a:t>Oro en el nombre de Cristo. </a:t>
            </a:r>
          </a:p>
          <a:p>
            <a:pPr marL="0" indent="0" algn="ctr">
              <a:buNone/>
            </a:pPr>
            <a:r>
              <a:rPr lang="es-CO" sz="2800" dirty="0" smtClean="0">
                <a:solidFill>
                  <a:srgbClr val="FF0000"/>
                </a:solidFill>
              </a:rPr>
              <a:t>Amen. </a:t>
            </a:r>
            <a:endParaRPr lang="es-CO" sz="2800" dirty="0">
              <a:solidFill>
                <a:srgbClr val="FF000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404664"/>
            <a:ext cx="3096344" cy="3720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827584" y="4725144"/>
            <a:ext cx="7632848" cy="1569660"/>
          </a:xfrm>
          <a:prstGeom prst="rect">
            <a:avLst/>
          </a:prstGeom>
        </p:spPr>
        <p:txBody>
          <a:bodyPr wrap="square">
            <a:spAutoFit/>
          </a:bodyPr>
          <a:lstStyle/>
          <a:p>
            <a:pPr algn="ctr"/>
            <a:r>
              <a:rPr lang="es-CO" sz="2400" dirty="0"/>
              <a:t>Los invito cordialmente para que juntos estudiemos la segunda parte de este tema «</a:t>
            </a:r>
            <a:r>
              <a:rPr lang="es-CO" sz="2400" b="1" dirty="0"/>
              <a:t>QUÉ LO ATRAE A JESÚS</a:t>
            </a:r>
            <a:r>
              <a:rPr lang="es-CO" sz="2400" dirty="0" smtClean="0"/>
              <a:t>», que </a:t>
            </a:r>
            <a:r>
              <a:rPr lang="es-CO" sz="2400" dirty="0"/>
              <a:t>sin duda, enriquecerá, y </a:t>
            </a:r>
            <a:r>
              <a:rPr lang="es-CO" sz="2400" dirty="0" smtClean="0"/>
              <a:t>fortalecerá nuestro </a:t>
            </a:r>
            <a:r>
              <a:rPr lang="es-CO" sz="2400" dirty="0"/>
              <a:t>amor hacia nuestro amante Dios y Salvador Jesucristo, Amen. </a:t>
            </a:r>
          </a:p>
        </p:txBody>
      </p:sp>
    </p:spTree>
    <p:extLst>
      <p:ext uri="{BB962C8B-B14F-4D97-AF65-F5344CB8AC3E}">
        <p14:creationId xmlns:p14="http://schemas.microsoft.com/office/powerpoint/2010/main" val="2507713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638</TotalTime>
  <Words>459</Words>
  <Application>Microsoft Office PowerPoint</Application>
  <PresentationFormat>Presentación en pantalla (4:3)</PresentationFormat>
  <Paragraphs>92</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¿QUÉ LO ATRAE A JESÚS?</vt:lpstr>
      <vt:lpstr>Introducción</vt:lpstr>
      <vt:lpstr>Presentación de PowerPoint</vt:lpstr>
      <vt:lpstr>Presentación de PowerPoint</vt:lpstr>
      <vt:lpstr>I. LA COMIDA QUE PERECE</vt:lpstr>
      <vt:lpstr>Presentación de PowerPoint</vt:lpstr>
      <vt:lpstr>Presentación de PowerPoint</vt:lpstr>
      <vt:lpstr>Presentación de PowerPoint</vt:lpstr>
      <vt:lpstr> 2. ¿QUÉ COMIDA ES ESTA?  </vt:lpstr>
      <vt:lpstr>Presentación de PowerPoint</vt:lpstr>
      <vt:lpstr>Presentación de PowerPoint</vt:lpstr>
      <vt:lpstr>Presentación de PowerPoint</vt:lpstr>
      <vt:lpstr>CONCLUSIÓN</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LO ATRAE A JESÚS?</dc:title>
  <dc:creator>FAMILIA FIERRO CH</dc:creator>
  <cp:lastModifiedBy>FAMILIA FIERRO CH</cp:lastModifiedBy>
  <cp:revision>63</cp:revision>
  <dcterms:created xsi:type="dcterms:W3CDTF">2013-03-24T21:36:23Z</dcterms:created>
  <dcterms:modified xsi:type="dcterms:W3CDTF">2014-05-16T13:34:16Z</dcterms:modified>
</cp:coreProperties>
</file>