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62" r:id="rId5"/>
    <p:sldId id="260" r:id="rId6"/>
    <p:sldId id="264" r:id="rId7"/>
    <p:sldId id="263" r:id="rId8"/>
    <p:sldId id="265" r:id="rId9"/>
    <p:sldId id="266" r:id="rId10"/>
    <p:sldId id="267" r:id="rId11"/>
    <p:sldId id="268" r:id="rId12"/>
    <p:sldId id="269" r:id="rId13"/>
    <p:sldId id="270" r:id="rId1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16/05/2014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16/05/2014</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55576" y="260648"/>
            <a:ext cx="7772400" cy="1470025"/>
          </a:xfrm>
        </p:spPr>
        <p:txBody>
          <a:bodyPr/>
          <a:lstStyle/>
          <a:p>
            <a:r>
              <a:rPr lang="es-CO" b="1" dirty="0" smtClean="0">
                <a:solidFill>
                  <a:srgbClr val="FF0000"/>
                </a:solidFill>
                <a:latin typeface="Algerian" pitchFamily="82" charset="0"/>
              </a:rPr>
              <a:t>QUE LO ATRAE A JESÚS  N°2.</a:t>
            </a:r>
            <a:endParaRPr lang="es-CO" b="1" dirty="0">
              <a:solidFill>
                <a:srgbClr val="FF0000"/>
              </a:solidFill>
              <a:latin typeface="Algerian" pitchFamily="82" charset="0"/>
            </a:endParaRPr>
          </a:p>
        </p:txBody>
      </p:sp>
      <p:sp>
        <p:nvSpPr>
          <p:cNvPr id="3" name="2 Subtítulo"/>
          <p:cNvSpPr>
            <a:spLocks noGrp="1"/>
          </p:cNvSpPr>
          <p:nvPr>
            <p:ph type="subTitle" idx="1"/>
          </p:nvPr>
        </p:nvSpPr>
        <p:spPr>
          <a:xfrm>
            <a:off x="1659632" y="5805264"/>
            <a:ext cx="6400800" cy="528464"/>
          </a:xfrm>
        </p:spPr>
        <p:txBody>
          <a:bodyPr>
            <a:normAutofit fontScale="92500" lnSpcReduction="10000"/>
          </a:bodyPr>
          <a:lstStyle/>
          <a:p>
            <a:r>
              <a:rPr lang="es-CO" b="1" dirty="0" smtClean="0">
                <a:solidFill>
                  <a:schemeClr val="tx1"/>
                </a:solidFill>
              </a:rPr>
              <a:t>TEXTO BASE Éxodo 12.38.</a:t>
            </a:r>
            <a:endParaRPr lang="es-CO" b="1" dirty="0">
              <a:solidFill>
                <a:schemeClr val="tx1"/>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1757" y="1641205"/>
            <a:ext cx="4356507" cy="359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000542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052736"/>
            <a:ext cx="3600400" cy="5145435"/>
          </a:xfrm>
        </p:spPr>
        <p:txBody>
          <a:bodyPr>
            <a:normAutofit fontScale="92500"/>
          </a:bodyPr>
          <a:lstStyle/>
          <a:p>
            <a:pPr marL="0" indent="0" algn="ctr">
              <a:buNone/>
            </a:pPr>
            <a:r>
              <a:rPr lang="es-CO" sz="4000" dirty="0" smtClean="0"/>
              <a:t>Nuestro texto para este </a:t>
            </a:r>
            <a:r>
              <a:rPr lang="es-CO" sz="4000" dirty="0"/>
              <a:t>tema dice</a:t>
            </a:r>
            <a:r>
              <a:rPr lang="es-CO" sz="4000" dirty="0" smtClean="0"/>
              <a:t>: </a:t>
            </a:r>
          </a:p>
          <a:p>
            <a:pPr marL="0" indent="0" algn="ctr">
              <a:buNone/>
            </a:pPr>
            <a:r>
              <a:rPr lang="es-CO" sz="4000" dirty="0" smtClean="0"/>
              <a:t>«</a:t>
            </a:r>
            <a:r>
              <a:rPr lang="es-CO" sz="4000" dirty="0" smtClean="0">
                <a:latin typeface="Agency FB" pitchFamily="34" charset="0"/>
              </a:rPr>
              <a:t>También </a:t>
            </a:r>
            <a:r>
              <a:rPr lang="es-CO" sz="4000" dirty="0">
                <a:latin typeface="Agency FB" pitchFamily="34" charset="0"/>
              </a:rPr>
              <a:t>fue con ellos una gran multitud de toda clase de gente, y sus ovejas y ganado en gran </a:t>
            </a:r>
            <a:r>
              <a:rPr lang="es-CO" sz="4000" dirty="0" smtClean="0">
                <a:latin typeface="Agency FB" pitchFamily="34" charset="0"/>
              </a:rPr>
              <a:t>número</a:t>
            </a:r>
            <a:r>
              <a:rPr lang="es-CO" sz="4000" dirty="0" smtClean="0"/>
              <a:t>»</a:t>
            </a:r>
            <a:endParaRPr lang="es-CO" sz="4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620688"/>
            <a:ext cx="4608512"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71442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a:blipFill>
            <a:blip r:embed="rId2"/>
            <a:tile tx="0" ty="0" sx="100000" sy="100000" flip="none" algn="tl"/>
          </a:blipFill>
        </p:spPr>
        <p:txBody>
          <a:bodyPr>
            <a:normAutofit fontScale="92500" lnSpcReduction="20000"/>
          </a:bodyPr>
          <a:lstStyle/>
          <a:p>
            <a:pPr marL="0" indent="0" algn="ctr">
              <a:buNone/>
            </a:pPr>
            <a:r>
              <a:rPr lang="es-CO" sz="4100" b="1" dirty="0" smtClean="0">
                <a:latin typeface="Agency FB" pitchFamily="34" charset="0"/>
              </a:rPr>
              <a:t>El texto dice: «Multitud </a:t>
            </a:r>
            <a:r>
              <a:rPr lang="es-CO" sz="4100" b="1" dirty="0">
                <a:latin typeface="Agency FB" pitchFamily="34" charset="0"/>
              </a:rPr>
              <a:t>de toda clase de </a:t>
            </a:r>
            <a:r>
              <a:rPr lang="es-CO" sz="4100" b="1" dirty="0" smtClean="0">
                <a:latin typeface="Agency FB" pitchFamily="34" charset="0"/>
              </a:rPr>
              <a:t>gentes». </a:t>
            </a:r>
            <a:endParaRPr lang="es-CO" sz="4100" b="1" dirty="0">
              <a:latin typeface="Agency FB" pitchFamily="34" charset="0"/>
            </a:endParaRPr>
          </a:p>
          <a:p>
            <a:pPr marL="0" indent="0" algn="ctr">
              <a:buNone/>
            </a:pPr>
            <a:r>
              <a:rPr lang="es-CO" dirty="0" smtClean="0"/>
              <a:t>Se </a:t>
            </a:r>
            <a:r>
              <a:rPr lang="es-CO" dirty="0"/>
              <a:t>han hecho varios intentos para identificar a esta "multitud". </a:t>
            </a:r>
            <a:r>
              <a:rPr lang="es-CO" dirty="0" smtClean="0"/>
              <a:t>Acerca de quienes eran estas personas que formaban esta «multitud» que acompañaron a los hebreos en el éxodo, se han dado dos interpretaciones:  </a:t>
            </a:r>
          </a:p>
          <a:p>
            <a:pPr marL="0" indent="0">
              <a:buNone/>
            </a:pPr>
            <a:r>
              <a:rPr lang="es-CO" sz="3300" b="1" dirty="0" smtClean="0">
                <a:solidFill>
                  <a:srgbClr val="FF0000"/>
                </a:solidFill>
              </a:rPr>
              <a:t>1</a:t>
            </a:r>
            <a:r>
              <a:rPr lang="es-CO" dirty="0" smtClean="0"/>
              <a:t>). Algunos </a:t>
            </a:r>
            <a:r>
              <a:rPr lang="es-CO" dirty="0"/>
              <a:t>han pensado que aunque oriundos de Egipto, estaban impresionados por el poder del Dios de los hebreos y, por lo tanto, procuraron tener parte en las </a:t>
            </a:r>
            <a:r>
              <a:rPr lang="es-CO" b="1" u="sng" dirty="0"/>
              <a:t>bendiciones</a:t>
            </a:r>
            <a:r>
              <a:rPr lang="es-CO" dirty="0"/>
              <a:t> de los que lo servían y al mismo tiempo escapar de la </a:t>
            </a:r>
            <a:r>
              <a:rPr lang="es-CO" b="1" u="sng" dirty="0"/>
              <a:t>tiranía</a:t>
            </a:r>
            <a:r>
              <a:rPr lang="es-CO" dirty="0"/>
              <a:t> del rey.  </a:t>
            </a:r>
          </a:p>
          <a:p>
            <a:pPr marL="0" indent="0">
              <a:buNone/>
            </a:pPr>
            <a:r>
              <a:rPr lang="es-CO" sz="3300" b="1" dirty="0" smtClean="0">
                <a:solidFill>
                  <a:srgbClr val="FF0000"/>
                </a:solidFill>
              </a:rPr>
              <a:t>2</a:t>
            </a:r>
            <a:r>
              <a:rPr lang="es-CO" dirty="0" smtClean="0"/>
              <a:t>). Otros </a:t>
            </a:r>
            <a:r>
              <a:rPr lang="es-CO" dirty="0"/>
              <a:t>han pensado que eran el residuo de los hicsos, o de otros semitas, los cuales, habiendo sido detenidos por los faraones, aprovecharon esta oportunidad para salir de Egipto.  </a:t>
            </a:r>
            <a:endParaRPr lang="es-CO" dirty="0" smtClean="0"/>
          </a:p>
          <a:p>
            <a:endParaRPr lang="es-CO" dirty="0"/>
          </a:p>
        </p:txBody>
      </p:sp>
    </p:spTree>
    <p:extLst>
      <p:ext uri="{BB962C8B-B14F-4D97-AF65-F5344CB8AC3E}">
        <p14:creationId xmlns:p14="http://schemas.microsoft.com/office/powerpoint/2010/main" val="256773722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rmAutofit fontScale="85000" lnSpcReduction="20000"/>
          </a:bodyPr>
          <a:lstStyle/>
          <a:p>
            <a:pPr marL="0" indent="0">
              <a:buNone/>
            </a:pPr>
            <a:r>
              <a:rPr lang="es-CO" dirty="0" smtClean="0"/>
              <a:t>A través de este tema, le haremos un seguimiento a esta «multitud» que según otras versiones de la Biblia, eran «extranjeros», es decir, no pertenecían realmente a la familia de los hebreos.</a:t>
            </a:r>
          </a:p>
          <a:p>
            <a:pPr marL="0" indent="0">
              <a:buNone/>
            </a:pPr>
            <a:r>
              <a:rPr lang="es-CO" dirty="0" smtClean="0"/>
              <a:t>Hasta aquí sabemos que habían experimentado de las maravillas que Dios había hecho con los egipcios para liberar a sus hijos de las garras de faraón. Lo que los motivó a unirse a ellos para acompañarlos hacia la tierra prometida.</a:t>
            </a:r>
          </a:p>
          <a:p>
            <a:pPr marL="0" indent="0">
              <a:buNone/>
            </a:pPr>
            <a:r>
              <a:rPr lang="es-CO" dirty="0"/>
              <a:t>Y</a:t>
            </a:r>
            <a:r>
              <a:rPr lang="es-CO" dirty="0" smtClean="0"/>
              <a:t>a </a:t>
            </a:r>
            <a:r>
              <a:rPr lang="es-CO" dirty="0" smtClean="0"/>
              <a:t>sabemos que los impulsaba </a:t>
            </a:r>
            <a:r>
              <a:rPr lang="es-CO" dirty="0" smtClean="0"/>
              <a:t>dos </a:t>
            </a:r>
            <a:r>
              <a:rPr lang="es-CO" dirty="0" smtClean="0"/>
              <a:t>cosas:</a:t>
            </a:r>
          </a:p>
          <a:p>
            <a:pPr marL="514350" indent="-514350">
              <a:buAutoNum type="arabicPeriod"/>
            </a:pPr>
            <a:r>
              <a:rPr lang="es-CO" b="1" u="sng" dirty="0" smtClean="0"/>
              <a:t>Participar de las bendiciones </a:t>
            </a:r>
            <a:r>
              <a:rPr lang="es-CO" dirty="0" smtClean="0"/>
              <a:t>que Dios prometía a sus hijos, y</a:t>
            </a:r>
          </a:p>
          <a:p>
            <a:pPr marL="514350" indent="-514350">
              <a:buAutoNum type="arabicPeriod"/>
            </a:pPr>
            <a:r>
              <a:rPr lang="es-CO" b="1" u="sng" dirty="0" smtClean="0"/>
              <a:t>Escapar de </a:t>
            </a:r>
            <a:r>
              <a:rPr lang="es-CO" b="1" u="sng" dirty="0"/>
              <a:t>la tiranía </a:t>
            </a:r>
            <a:r>
              <a:rPr lang="es-CO" dirty="0"/>
              <a:t>del </a:t>
            </a:r>
            <a:r>
              <a:rPr lang="es-CO" dirty="0" smtClean="0"/>
              <a:t>rey. O sea que a pesar de todo lo que habían visto</a:t>
            </a:r>
            <a:r>
              <a:rPr lang="es-CO" dirty="0" smtClean="0"/>
              <a:t>, </a:t>
            </a:r>
            <a:r>
              <a:rPr lang="es-CO" dirty="0" smtClean="0"/>
              <a:t>todavía no le habían entregado el corazón a Jesús.     </a:t>
            </a:r>
            <a:endParaRPr lang="es-CO" dirty="0"/>
          </a:p>
        </p:txBody>
      </p:sp>
    </p:spTree>
    <p:extLst>
      <p:ext uri="{BB962C8B-B14F-4D97-AF65-F5344CB8AC3E}">
        <p14:creationId xmlns:p14="http://schemas.microsoft.com/office/powerpoint/2010/main" val="59061127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heel(1)">
                                      <p:cBhvr>
                                        <p:cTn id="1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88640"/>
            <a:ext cx="8640960" cy="6480720"/>
          </a:xfrm>
        </p:spPr>
        <p:txBody>
          <a:bodyPr>
            <a:normAutofit fontScale="92500" lnSpcReduction="20000"/>
          </a:bodyPr>
          <a:lstStyle/>
          <a:p>
            <a:pPr marL="0" indent="0" algn="ctr">
              <a:buNone/>
            </a:pPr>
            <a:r>
              <a:rPr lang="es-CO" dirty="0" smtClean="0"/>
              <a:t>El Espíritu de Profecía dice que: «</a:t>
            </a:r>
            <a:r>
              <a:rPr lang="es-CO" dirty="0" smtClean="0">
                <a:latin typeface="Agency FB" pitchFamily="34" charset="0"/>
              </a:rPr>
              <a:t>Por </a:t>
            </a:r>
            <a:r>
              <a:rPr lang="es-CO" dirty="0">
                <a:latin typeface="Agency FB" pitchFamily="34" charset="0"/>
              </a:rPr>
              <a:t>lo menos, algunos eran descendientes de hebreos que se </a:t>
            </a:r>
            <a:r>
              <a:rPr lang="es-CO" dirty="0" smtClean="0">
                <a:latin typeface="Agency FB" pitchFamily="34" charset="0"/>
              </a:rPr>
              <a:t>  habían </a:t>
            </a:r>
            <a:r>
              <a:rPr lang="es-CO" dirty="0">
                <a:latin typeface="Agency FB" pitchFamily="34" charset="0"/>
              </a:rPr>
              <a:t>unido en casamiento con </a:t>
            </a:r>
            <a:r>
              <a:rPr lang="es-CO" dirty="0" smtClean="0">
                <a:latin typeface="Agency FB" pitchFamily="34" charset="0"/>
              </a:rPr>
              <a:t>egipcios</a:t>
            </a:r>
            <a:r>
              <a:rPr lang="es-CO" dirty="0" smtClean="0"/>
              <a:t>» </a:t>
            </a:r>
            <a:r>
              <a:rPr lang="es-CO" dirty="0" smtClean="0">
                <a:solidFill>
                  <a:srgbClr val="FF0000"/>
                </a:solidFill>
              </a:rPr>
              <a:t> </a:t>
            </a:r>
            <a:r>
              <a:rPr lang="es-CO" dirty="0">
                <a:solidFill>
                  <a:srgbClr val="FF0000"/>
                </a:solidFill>
              </a:rPr>
              <a:t>(1 SP 243). </a:t>
            </a:r>
            <a:endParaRPr lang="es-CO" dirty="0" smtClean="0">
              <a:solidFill>
                <a:srgbClr val="FF0000"/>
              </a:solidFill>
            </a:endParaRPr>
          </a:p>
          <a:p>
            <a:pPr marL="0" indent="0" algn="ctr">
              <a:buNone/>
            </a:pPr>
            <a:endParaRPr lang="es-CO" dirty="0" smtClean="0">
              <a:solidFill>
                <a:srgbClr val="FF0000"/>
              </a:solidFill>
            </a:endParaRPr>
          </a:p>
          <a:p>
            <a:pPr marL="0" indent="0" algn="ctr">
              <a:buNone/>
            </a:pPr>
            <a:r>
              <a:rPr lang="es-CO" dirty="0" smtClean="0"/>
              <a:t>En otra parte el Espíritu de Profecía dice lo siguiente:</a:t>
            </a:r>
            <a:endParaRPr lang="es-CO" dirty="0"/>
          </a:p>
          <a:p>
            <a:pPr marL="0" indent="0" algn="ctr">
              <a:buNone/>
            </a:pPr>
            <a:r>
              <a:rPr lang="es-CO" dirty="0" smtClean="0"/>
              <a:t>«</a:t>
            </a:r>
            <a:r>
              <a:rPr lang="es-CO" dirty="0" smtClean="0">
                <a:latin typeface="Agency FB" pitchFamily="34" charset="0"/>
              </a:rPr>
              <a:t>Por </a:t>
            </a:r>
            <a:r>
              <a:rPr lang="es-CO" dirty="0">
                <a:latin typeface="Agency FB" pitchFamily="34" charset="0"/>
              </a:rPr>
              <a:t>las manifestaciones de las señales y maravillas mostradas en Egipto, hubo un buen número de egipcios que fueron inducidos a reconocer que el Dios de los hebreos era el único Dios verdadero.  </a:t>
            </a:r>
            <a:r>
              <a:rPr lang="es-CO" u="sng" dirty="0">
                <a:latin typeface="Agency FB" pitchFamily="34" charset="0"/>
              </a:rPr>
              <a:t>Suplicaron que se les permitiera ir con sus familias a las casas de los israelitas, esa terrible noche cuando el ángel de Dios iba a matar a los primogénitos de los egipcios</a:t>
            </a:r>
            <a:r>
              <a:rPr lang="es-CO" dirty="0">
                <a:latin typeface="Agency FB" pitchFamily="34" charset="0"/>
              </a:rPr>
              <a:t>.  Estaban convencidos que sus dioses, a los que habían rendido culto, no tenían conocimiento ni poder para salvar o destruir.  Y prometieron que de allí en adelante el Dios de Israel sería su Dios.  Decidieron salir de Egipto e ir con los hijos de Israel para adorar a su Dios. Los israelitas dieron la bienvenida a los egipcios creyentes en sus </a:t>
            </a:r>
            <a:r>
              <a:rPr lang="es-CO" dirty="0" smtClean="0">
                <a:latin typeface="Agency FB" pitchFamily="34" charset="0"/>
              </a:rPr>
              <a:t>hogares</a:t>
            </a:r>
            <a:r>
              <a:rPr lang="es-CO" dirty="0" smtClean="0"/>
              <a:t>» </a:t>
            </a:r>
            <a:r>
              <a:rPr lang="es-CO" dirty="0">
                <a:solidFill>
                  <a:srgbClr val="FF0000"/>
                </a:solidFill>
              </a:rPr>
              <a:t>(3SG 224, 225</a:t>
            </a:r>
            <a:r>
              <a:rPr lang="es-CO" dirty="0" smtClean="0">
                <a:solidFill>
                  <a:srgbClr val="FF0000"/>
                </a:solidFill>
              </a:rPr>
              <a:t>).</a:t>
            </a:r>
          </a:p>
          <a:p>
            <a:endParaRPr lang="es-CO" dirty="0"/>
          </a:p>
        </p:txBody>
      </p:sp>
    </p:spTree>
    <p:extLst>
      <p:ext uri="{BB962C8B-B14F-4D97-AF65-F5344CB8AC3E}">
        <p14:creationId xmlns:p14="http://schemas.microsoft.com/office/powerpoint/2010/main" val="310581982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6059016" cy="2664296"/>
          </a:xfrm>
        </p:spPr>
        <p:txBody>
          <a:bodyPr>
            <a:normAutofit fontScale="92500" lnSpcReduction="20000"/>
          </a:bodyPr>
          <a:lstStyle/>
          <a:p>
            <a:pPr marL="0" indent="0" algn="ctr">
              <a:buNone/>
            </a:pPr>
            <a:r>
              <a:rPr lang="es-CO" dirty="0" smtClean="0"/>
              <a:t>Note que estos «extranjeros» por el hecho de pasar esa última noche en territorio egipcio en lasa de los hebreos en la cual estaba la sangre del cordero puesta en el dintel de la puerta, no sufrieron la perdida del primogénito de la familia. Amen.</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332656"/>
            <a:ext cx="2407915"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23527" y="3429000"/>
            <a:ext cx="8672611" cy="3108543"/>
          </a:xfrm>
          <a:prstGeom prst="rect">
            <a:avLst/>
          </a:prstGeom>
        </p:spPr>
        <p:txBody>
          <a:bodyPr wrap="square">
            <a:spAutoFit/>
          </a:bodyPr>
          <a:lstStyle/>
          <a:p>
            <a:pPr algn="ctr"/>
            <a:r>
              <a:rPr lang="es-CO" sz="2800" dirty="0"/>
              <a:t>Aunque no conocemos </a:t>
            </a:r>
            <a:r>
              <a:rPr lang="es-CO" sz="2800" dirty="0" smtClean="0"/>
              <a:t>plenamente la </a:t>
            </a:r>
            <a:r>
              <a:rPr lang="es-CO" sz="2800" dirty="0"/>
              <a:t>identidad de estos que no eran israelitas y que se unieron con los hebreos triunfantes en esa hora de oportunidad, es de notar que reaparecen más tarde en el relato. </a:t>
            </a:r>
          </a:p>
          <a:p>
            <a:pPr algn="ctr"/>
            <a:r>
              <a:rPr lang="es-CO" sz="2800" dirty="0"/>
              <a:t> </a:t>
            </a:r>
            <a:endParaRPr lang="es-CO" sz="2800" dirty="0" smtClean="0"/>
          </a:p>
          <a:p>
            <a:pPr algn="ctr"/>
            <a:r>
              <a:rPr lang="es-CO" sz="2800" dirty="0" smtClean="0"/>
              <a:t>Fueron </a:t>
            </a:r>
            <a:r>
              <a:rPr lang="es-CO" sz="2800" dirty="0"/>
              <a:t>siempre los primeros en lamentar su salida de Egipto y en codiciar sus manjares</a:t>
            </a:r>
            <a:r>
              <a:rPr lang="es-CO" dirty="0"/>
              <a:t>. </a:t>
            </a:r>
          </a:p>
        </p:txBody>
      </p:sp>
    </p:spTree>
    <p:extLst>
      <p:ext uri="{BB962C8B-B14F-4D97-AF65-F5344CB8AC3E}">
        <p14:creationId xmlns:p14="http://schemas.microsoft.com/office/powerpoint/2010/main" val="1173696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264696"/>
          </a:xfrm>
        </p:spPr>
        <p:txBody>
          <a:bodyPr>
            <a:normAutofit fontScale="85000" lnSpcReduction="20000"/>
          </a:bodyPr>
          <a:lstStyle/>
          <a:p>
            <a:pPr marL="0" indent="0" algn="ctr">
              <a:buNone/>
            </a:pPr>
            <a:r>
              <a:rPr lang="es-CO" sz="2800" dirty="0" smtClean="0">
                <a:solidFill>
                  <a:srgbClr val="FF0000"/>
                </a:solidFill>
              </a:rPr>
              <a:t>Num.11:4 y 5 </a:t>
            </a:r>
            <a:r>
              <a:rPr lang="es-CO" sz="2800" dirty="0"/>
              <a:t>dice. </a:t>
            </a:r>
            <a:r>
              <a:rPr lang="es-CO" sz="2800" dirty="0" smtClean="0"/>
              <a:t>«</a:t>
            </a:r>
            <a:r>
              <a:rPr lang="es-CO" sz="2800" dirty="0" smtClean="0">
                <a:latin typeface="Agency FB" pitchFamily="34" charset="0"/>
              </a:rPr>
              <a:t>La </a:t>
            </a:r>
            <a:r>
              <a:rPr lang="es-CO" sz="2800" dirty="0">
                <a:latin typeface="Agency FB" pitchFamily="34" charset="0"/>
              </a:rPr>
              <a:t>gente </a:t>
            </a:r>
            <a:r>
              <a:rPr lang="es-CO" sz="2800" b="1" u="sng" dirty="0" smtClean="0">
                <a:latin typeface="Agency FB" pitchFamily="34" charset="0"/>
              </a:rPr>
              <a:t>extranjera</a:t>
            </a:r>
            <a:r>
              <a:rPr lang="es-CO" sz="2800" dirty="0" smtClean="0">
                <a:latin typeface="Agency FB" pitchFamily="34" charset="0"/>
              </a:rPr>
              <a:t> </a:t>
            </a:r>
            <a:r>
              <a:rPr lang="es-CO" sz="2800" dirty="0">
                <a:latin typeface="Agency FB" pitchFamily="34" charset="0"/>
              </a:rPr>
              <a:t>que se mezcló con ellos se dejó llevar por el hambre, y los hijos de Israel también volvieron a sus llantos, diciendo: "¡Quién nos diera a comer carne</a:t>
            </a:r>
            <a:r>
              <a:rPr lang="es-CO" sz="2800" dirty="0" smtClean="0"/>
              <a:t>!»  </a:t>
            </a:r>
          </a:p>
          <a:p>
            <a:pPr marL="0" indent="0" algn="ctr">
              <a:buNone/>
            </a:pPr>
            <a:r>
              <a:rPr lang="es-CO" sz="2800" dirty="0" smtClean="0"/>
              <a:t>5 «</a:t>
            </a:r>
            <a:r>
              <a:rPr lang="es-CO" sz="2800" dirty="0" smtClean="0">
                <a:latin typeface="Agency FB" pitchFamily="34" charset="0"/>
              </a:rPr>
              <a:t>Nos </a:t>
            </a:r>
            <a:r>
              <a:rPr lang="es-CO" sz="2800" dirty="0">
                <a:latin typeface="Agency FB" pitchFamily="34" charset="0"/>
              </a:rPr>
              <a:t>acordamos del pescado que comíamos en Egipto de balde, de los pepinos, los melones, los puerros, las cebollas y los </a:t>
            </a:r>
            <a:r>
              <a:rPr lang="es-CO" sz="2800" dirty="0" smtClean="0">
                <a:latin typeface="Agency FB" pitchFamily="34" charset="0"/>
              </a:rPr>
              <a:t>ajos»</a:t>
            </a:r>
            <a:r>
              <a:rPr lang="es-CO" sz="2800" dirty="0" smtClean="0"/>
              <a:t>.</a:t>
            </a:r>
          </a:p>
          <a:p>
            <a:pPr marL="0" indent="0" algn="ctr">
              <a:buNone/>
            </a:pPr>
            <a:r>
              <a:rPr lang="es-CO" sz="2800" dirty="0" smtClean="0"/>
              <a:t>Note que desde que habían salido de Egipto hasta aquí, habían transcurrido aproximadamente unos treinta años, por lo tanto, habían presenciado cinco milagros mas:</a:t>
            </a:r>
          </a:p>
          <a:p>
            <a:pPr marL="514350" indent="-514350">
              <a:buAutoNum type="arabicPeriod"/>
            </a:pPr>
            <a:r>
              <a:rPr lang="es-CO" sz="2800" b="1" dirty="0" smtClean="0">
                <a:solidFill>
                  <a:srgbClr val="FF0000"/>
                </a:solidFill>
              </a:rPr>
              <a:t>El cruce del mar en seco.</a:t>
            </a:r>
          </a:p>
          <a:p>
            <a:pPr marL="514350" indent="-514350">
              <a:buAutoNum type="arabicPeriod"/>
            </a:pPr>
            <a:r>
              <a:rPr lang="es-CO" sz="2800" b="1" dirty="0" smtClean="0">
                <a:solidFill>
                  <a:srgbClr val="0070C0"/>
                </a:solidFill>
              </a:rPr>
              <a:t>Las aguas amargas convertidas en aguas dulces.</a:t>
            </a:r>
          </a:p>
          <a:p>
            <a:pPr marL="514350" indent="-514350">
              <a:buAutoNum type="arabicPeriod"/>
            </a:pPr>
            <a:r>
              <a:rPr lang="es-CO" sz="2800" b="1" dirty="0" smtClean="0">
                <a:solidFill>
                  <a:srgbClr val="C00000"/>
                </a:solidFill>
              </a:rPr>
              <a:t>Cuando Moisés golpeó la peña, y fueron saciados de Agua.</a:t>
            </a:r>
          </a:p>
          <a:p>
            <a:pPr marL="514350" indent="-514350">
              <a:buAutoNum type="arabicPeriod"/>
            </a:pPr>
            <a:r>
              <a:rPr lang="es-CO" sz="2800" b="1" dirty="0" smtClean="0">
                <a:solidFill>
                  <a:srgbClr val="002060"/>
                </a:solidFill>
              </a:rPr>
              <a:t>La manifestación portentosa de la presencia de Dios en el monte Sinaí cuando promulgó con su propia voz la Santa Ley, bajo truenos y relámpagos. </a:t>
            </a:r>
          </a:p>
          <a:p>
            <a:pPr marL="514350" indent="-514350">
              <a:buAutoNum type="arabicPeriod"/>
            </a:pPr>
            <a:r>
              <a:rPr lang="es-CO" sz="2800" b="1" dirty="0" smtClean="0">
                <a:solidFill>
                  <a:srgbClr val="00B050"/>
                </a:solidFill>
              </a:rPr>
              <a:t>La alimenta diaria por medio del maná, etc. </a:t>
            </a:r>
            <a:r>
              <a:rPr lang="es-CO" sz="2800" b="1" dirty="0">
                <a:solidFill>
                  <a:srgbClr val="00B050"/>
                </a:solidFill>
              </a:rPr>
              <a:t>e</a:t>
            </a:r>
            <a:r>
              <a:rPr lang="es-CO" sz="2800" b="1" dirty="0" smtClean="0">
                <a:solidFill>
                  <a:srgbClr val="00B050"/>
                </a:solidFill>
              </a:rPr>
              <a:t>tc.</a:t>
            </a:r>
          </a:p>
          <a:p>
            <a:pPr marL="0" indent="0">
              <a:buNone/>
            </a:pPr>
            <a:r>
              <a:rPr lang="es-CO" sz="2800" dirty="0" smtClean="0"/>
              <a:t>Pero a pesar de todo este amor de un Padre amante para con sus hijos, estos «extranjeros» se mantenían alejados de </a:t>
            </a:r>
            <a:r>
              <a:rPr lang="es-CO" sz="2800" dirty="0" smtClean="0"/>
              <a:t>Dios, y querían </a:t>
            </a:r>
            <a:r>
              <a:rPr lang="es-CO" sz="2800" dirty="0" smtClean="0"/>
              <a:t>regresar a Egipto, donde estaban sus opresores, se comía a sus anchas y se practicaba toda clase de pecado. </a:t>
            </a:r>
            <a:endParaRPr lang="es-CO" sz="2800" dirty="0"/>
          </a:p>
        </p:txBody>
      </p:sp>
    </p:spTree>
    <p:extLst>
      <p:ext uri="{BB962C8B-B14F-4D97-AF65-F5344CB8AC3E}">
        <p14:creationId xmlns:p14="http://schemas.microsoft.com/office/powerpoint/2010/main" val="24211075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p:cTn id="47"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7" end="7"/>
                                            </p:txEl>
                                          </p:spTgt>
                                        </p:tgtEl>
                                      </p:cBhvr>
                                    </p:animEffect>
                                  </p:childTnLst>
                                </p:cTn>
                              </p:par>
                              <p:par>
                                <p:cTn id="51" presetID="31" presetClass="entr" presetSubtype="0" fill="hold" nodeType="with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 calcmode="lin" valueType="num">
                                      <p:cBhvr>
                                        <p:cTn id="53"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4"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55"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56"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2400" dirty="0" smtClean="0"/>
              <a:t/>
            </a:r>
            <a:br>
              <a:rPr lang="es-CO" sz="2400" dirty="0" smtClean="0"/>
            </a:br>
            <a:r>
              <a:rPr lang="es-CO" sz="2400" dirty="0" smtClean="0">
                <a:latin typeface="Agency FB" pitchFamily="34" charset="0"/>
              </a:rPr>
              <a:t>Esto nos dice que de nada sirve estar tan cerca de Dios, pero a la vez estar tan lejos. Tener la salvación a la mano y desecharla. </a:t>
            </a:r>
            <a:br>
              <a:rPr lang="es-CO" sz="2400" dirty="0" smtClean="0">
                <a:latin typeface="Agency FB" pitchFamily="34" charset="0"/>
              </a:rPr>
            </a:br>
            <a:r>
              <a:rPr lang="es-CO" sz="2800" b="1" dirty="0" smtClean="0">
                <a:latin typeface="Agency FB" pitchFamily="34" charset="0"/>
              </a:rPr>
              <a:t>Hasta aquí, no le habían entregado a Cristo su corazón</a:t>
            </a:r>
            <a:br>
              <a:rPr lang="es-CO" sz="2800" b="1" dirty="0" smtClean="0">
                <a:latin typeface="Agency FB" pitchFamily="34" charset="0"/>
              </a:rPr>
            </a:br>
            <a:endParaRPr lang="es-CO" sz="2800" b="1" dirty="0">
              <a:latin typeface="Agency FB" pitchFamily="34" charset="0"/>
            </a:endParaRPr>
          </a:p>
        </p:txBody>
      </p:sp>
      <p:sp>
        <p:nvSpPr>
          <p:cNvPr id="3" name="2 Marcador de contenido"/>
          <p:cNvSpPr>
            <a:spLocks noGrp="1"/>
          </p:cNvSpPr>
          <p:nvPr>
            <p:ph idx="1"/>
          </p:nvPr>
        </p:nvSpPr>
        <p:spPr>
          <a:xfrm>
            <a:off x="179512" y="1600200"/>
            <a:ext cx="8784976" cy="5141168"/>
          </a:xfrm>
        </p:spPr>
        <p:txBody>
          <a:bodyPr>
            <a:normAutofit fontScale="70000" lnSpcReduction="20000"/>
          </a:bodyPr>
          <a:lstStyle/>
          <a:p>
            <a:pPr marL="0" indent="0">
              <a:buNone/>
            </a:pPr>
            <a:r>
              <a:rPr lang="es-CO" dirty="0">
                <a:solidFill>
                  <a:srgbClr val="FF0000"/>
                </a:solidFill>
              </a:rPr>
              <a:t>Deu.29:10-12</a:t>
            </a:r>
            <a:r>
              <a:rPr lang="es-CO" dirty="0"/>
              <a:t>. </a:t>
            </a:r>
            <a:r>
              <a:rPr lang="es-CO" dirty="0" smtClean="0"/>
              <a:t>«</a:t>
            </a:r>
            <a:r>
              <a:rPr lang="es-CO" dirty="0" smtClean="0">
                <a:latin typeface="Agency FB" pitchFamily="34" charset="0"/>
              </a:rPr>
              <a:t>Vosotros </a:t>
            </a:r>
            <a:r>
              <a:rPr lang="es-CO" dirty="0">
                <a:latin typeface="Agency FB" pitchFamily="34" charset="0"/>
              </a:rPr>
              <a:t>todos estáis hoy en presencia de Jehová, vuestro Dios: los cabezas de vuestras tribus, vuestros ancianos y vuestros oficiales, todos los hombres de </a:t>
            </a:r>
            <a:r>
              <a:rPr lang="es-CO" dirty="0" smtClean="0">
                <a:latin typeface="Agency FB" pitchFamily="34" charset="0"/>
              </a:rPr>
              <a:t>Israel; 11 </a:t>
            </a:r>
            <a:r>
              <a:rPr lang="es-CO" dirty="0">
                <a:latin typeface="Agency FB" pitchFamily="34" charset="0"/>
              </a:rPr>
              <a:t>vuestros niños, vuestras mujeres y los </a:t>
            </a:r>
            <a:r>
              <a:rPr lang="es-CO" b="1" u="sng" dirty="0">
                <a:latin typeface="Agency FB" pitchFamily="34" charset="0"/>
              </a:rPr>
              <a:t>extranjeros</a:t>
            </a:r>
            <a:r>
              <a:rPr lang="es-CO" dirty="0">
                <a:latin typeface="Agency FB" pitchFamily="34" charset="0"/>
              </a:rPr>
              <a:t> que habitan en medio de tu campamento, desde el que corta tu leña hasta el que saca tu </a:t>
            </a:r>
            <a:r>
              <a:rPr lang="es-CO" dirty="0" smtClean="0">
                <a:latin typeface="Agency FB" pitchFamily="34" charset="0"/>
              </a:rPr>
              <a:t>agua; 12 </a:t>
            </a:r>
            <a:r>
              <a:rPr lang="es-CO" dirty="0">
                <a:latin typeface="Agency FB" pitchFamily="34" charset="0"/>
              </a:rPr>
              <a:t>para entrar en el pacto de Jehová, tu Dios, que bajo juramento Jehová, tu Dios, concierta hoy </a:t>
            </a:r>
            <a:r>
              <a:rPr lang="es-CO" dirty="0" smtClean="0">
                <a:latin typeface="Agency FB" pitchFamily="34" charset="0"/>
              </a:rPr>
              <a:t>contigo</a:t>
            </a:r>
            <a:r>
              <a:rPr lang="es-CO" dirty="0" smtClean="0"/>
              <a:t>».</a:t>
            </a:r>
            <a:endParaRPr lang="es-CO" dirty="0"/>
          </a:p>
          <a:p>
            <a:pPr marL="0" indent="0">
              <a:buNone/>
            </a:pPr>
            <a:endParaRPr lang="es-CO" dirty="0" smtClean="0"/>
          </a:p>
          <a:p>
            <a:pPr marL="0" indent="0">
              <a:buNone/>
            </a:pPr>
            <a:r>
              <a:rPr lang="es-CO" dirty="0" smtClean="0">
                <a:solidFill>
                  <a:srgbClr val="FF0000"/>
                </a:solidFill>
              </a:rPr>
              <a:t>Jos. </a:t>
            </a:r>
            <a:r>
              <a:rPr lang="es-CO" dirty="0">
                <a:solidFill>
                  <a:srgbClr val="FF0000"/>
                </a:solidFill>
              </a:rPr>
              <a:t>8:35</a:t>
            </a:r>
            <a:r>
              <a:rPr lang="es-CO" dirty="0"/>
              <a:t>. </a:t>
            </a:r>
            <a:r>
              <a:rPr lang="es-CO" dirty="0" smtClean="0"/>
              <a:t>«</a:t>
            </a:r>
            <a:r>
              <a:rPr lang="es-CO" dirty="0" smtClean="0">
                <a:latin typeface="Agency FB" pitchFamily="34" charset="0"/>
              </a:rPr>
              <a:t>No </a:t>
            </a:r>
            <a:r>
              <a:rPr lang="es-CO" dirty="0">
                <a:latin typeface="Agency FB" pitchFamily="34" charset="0"/>
              </a:rPr>
              <a:t>hubo palabra alguna de todo cuanto mandó Moisés que Josué no hiciera leer delante de toda la congregación de Israel, de las mujeres, los niños y los </a:t>
            </a:r>
            <a:r>
              <a:rPr lang="es-CO" b="1" u="sng" dirty="0">
                <a:latin typeface="Agency FB" pitchFamily="34" charset="0"/>
              </a:rPr>
              <a:t>extranjeros</a:t>
            </a:r>
            <a:r>
              <a:rPr lang="es-CO" dirty="0">
                <a:latin typeface="Agency FB" pitchFamily="34" charset="0"/>
              </a:rPr>
              <a:t> que habitaban entre </a:t>
            </a:r>
            <a:r>
              <a:rPr lang="es-CO" dirty="0" smtClean="0">
                <a:latin typeface="Agency FB" pitchFamily="34" charset="0"/>
              </a:rPr>
              <a:t>ellos</a:t>
            </a:r>
            <a:r>
              <a:rPr lang="es-CO" dirty="0" smtClean="0"/>
              <a:t>».</a:t>
            </a:r>
          </a:p>
          <a:p>
            <a:pPr marL="0" indent="0">
              <a:buNone/>
            </a:pPr>
            <a:endParaRPr lang="es-CO" dirty="0" smtClean="0"/>
          </a:p>
          <a:p>
            <a:pPr marL="0" indent="0">
              <a:buNone/>
            </a:pPr>
            <a:r>
              <a:rPr lang="es-CO" dirty="0" smtClean="0"/>
              <a:t>Este es el último texto donde se hace referencia a los «extranjeros»,  no sabemos cuantos le rindieron su corazón al Señor,  pero lo más seguro, por las evidencias es que persistieron en su incredulidad, a pesar de la instrucción recibida, en contraste lo que hicieron Rahab y su familia, quienes si se convirtieron al Señor sin haber recibido ninguna instrucción, sino por los informes que habían recibido de los milagros hechos por Dios en favor de su pueblo</a:t>
            </a:r>
            <a:r>
              <a:rPr lang="es-CO" dirty="0" smtClean="0"/>
              <a:t>. Lea </a:t>
            </a:r>
            <a:r>
              <a:rPr lang="es-CO" dirty="0" smtClean="0">
                <a:solidFill>
                  <a:srgbClr val="FF0000"/>
                </a:solidFill>
              </a:rPr>
              <a:t>(Josué 2:9-13).</a:t>
            </a:r>
            <a:endParaRPr lang="es-CO" dirty="0">
              <a:solidFill>
                <a:srgbClr val="FF0000"/>
              </a:solidFill>
            </a:endParaRPr>
          </a:p>
        </p:txBody>
      </p:sp>
    </p:spTree>
    <p:extLst>
      <p:ext uri="{BB962C8B-B14F-4D97-AF65-F5344CB8AC3E}">
        <p14:creationId xmlns:p14="http://schemas.microsoft.com/office/powerpoint/2010/main" val="23177324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i="1" dirty="0" smtClean="0">
                <a:solidFill>
                  <a:srgbClr val="FF0000"/>
                </a:solidFill>
                <a:effectLst>
                  <a:outerShdw blurRad="38100" dist="38100" dir="2700000" algn="tl">
                    <a:srgbClr val="000000">
                      <a:alpha val="43137"/>
                    </a:srgbClr>
                  </a:outerShdw>
                </a:effectLst>
                <a:latin typeface="Agency FB" pitchFamily="34" charset="0"/>
              </a:rPr>
              <a:t>Algunos hebreos apoyaron a los «extranjeros» en su impiedad</a:t>
            </a:r>
            <a:endParaRPr lang="es-CO" i="1" dirty="0">
              <a:solidFill>
                <a:srgbClr val="FF0000"/>
              </a:solidFill>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0" y="1600200"/>
            <a:ext cx="9144000" cy="5257800"/>
          </a:xfrm>
        </p:spPr>
        <p:txBody>
          <a:bodyPr>
            <a:normAutofit fontScale="77500" lnSpcReduction="20000"/>
          </a:bodyPr>
          <a:lstStyle/>
          <a:p>
            <a:pPr marL="0" indent="0" algn="ctr">
              <a:buNone/>
            </a:pPr>
            <a:r>
              <a:rPr lang="es-CO" dirty="0" smtClean="0">
                <a:solidFill>
                  <a:srgbClr val="FF0000"/>
                </a:solidFill>
              </a:rPr>
              <a:t>Num.11:4</a:t>
            </a:r>
            <a:r>
              <a:rPr lang="es-CO" dirty="0" smtClean="0"/>
              <a:t>. </a:t>
            </a:r>
            <a:r>
              <a:rPr lang="es-CO" dirty="0" smtClean="0">
                <a:latin typeface="Agency FB" pitchFamily="34" charset="0"/>
              </a:rPr>
              <a:t>La </a:t>
            </a:r>
            <a:r>
              <a:rPr lang="es-CO" dirty="0">
                <a:latin typeface="Agency FB" pitchFamily="34" charset="0"/>
              </a:rPr>
              <a:t>gente </a:t>
            </a:r>
            <a:r>
              <a:rPr lang="es-CO" b="1" u="sng" dirty="0">
                <a:latin typeface="Agency FB" pitchFamily="34" charset="0"/>
              </a:rPr>
              <a:t>extranjera</a:t>
            </a:r>
            <a:r>
              <a:rPr lang="es-CO" dirty="0">
                <a:latin typeface="Agency FB" pitchFamily="34" charset="0"/>
              </a:rPr>
              <a:t> que se mezcló con ellos se dejó llevar por el hambre, y los </a:t>
            </a:r>
            <a:r>
              <a:rPr lang="es-CO" b="1" u="sng" dirty="0">
                <a:latin typeface="Agency FB" pitchFamily="34" charset="0"/>
              </a:rPr>
              <a:t>hijos de Israel </a:t>
            </a:r>
            <a:r>
              <a:rPr lang="es-CO" dirty="0">
                <a:latin typeface="Agency FB" pitchFamily="34" charset="0"/>
              </a:rPr>
              <a:t>también volvieron a sus llantos, diciendo: </a:t>
            </a:r>
            <a:r>
              <a:rPr lang="es-CO" dirty="0" smtClean="0">
                <a:latin typeface="Agency FB" pitchFamily="34" charset="0"/>
              </a:rPr>
              <a:t>«¡</a:t>
            </a:r>
            <a:r>
              <a:rPr lang="es-CO" dirty="0">
                <a:latin typeface="Agency FB" pitchFamily="34" charset="0"/>
              </a:rPr>
              <a:t>Quién nos diera a comer carne</a:t>
            </a:r>
            <a:r>
              <a:rPr lang="es-CO" dirty="0"/>
              <a:t>!» </a:t>
            </a:r>
            <a:endParaRPr lang="es-CO" dirty="0" smtClean="0"/>
          </a:p>
          <a:p>
            <a:pPr marL="0" indent="0" algn="ctr">
              <a:buNone/>
            </a:pPr>
            <a:r>
              <a:rPr lang="es-CO" dirty="0" smtClean="0"/>
              <a:t>Note que algunos hijos de Israel, apoyaron a los extranjeros, o sea, a los incrédulos en su desobediencia. Lo que quiere decir que, a si seas bautizado, pero si no eres fiel a Dios en sus requerimientos, </a:t>
            </a:r>
            <a:r>
              <a:rPr lang="es-CO" dirty="0" smtClean="0"/>
              <a:t>no has nacido de nuevo, con </a:t>
            </a:r>
            <a:r>
              <a:rPr lang="es-CO" dirty="0" smtClean="0"/>
              <a:t>tu actitud estas apoyando a los que están fuera de la iglesia.</a:t>
            </a:r>
          </a:p>
          <a:p>
            <a:pPr marL="0" indent="0" algn="ctr">
              <a:buNone/>
            </a:pPr>
            <a:r>
              <a:rPr lang="es-CO" dirty="0" smtClean="0"/>
              <a:t>Todos </a:t>
            </a:r>
            <a:r>
              <a:rPr lang="es-CO" dirty="0" smtClean="0"/>
              <a:t>estos  «</a:t>
            </a:r>
            <a:r>
              <a:rPr lang="es-CO" dirty="0" smtClean="0">
                <a:latin typeface="Agency FB" pitchFamily="34" charset="0"/>
              </a:rPr>
              <a:t>Se </a:t>
            </a:r>
            <a:r>
              <a:rPr lang="es-CO" dirty="0">
                <a:latin typeface="Agency FB" pitchFamily="34" charset="0"/>
              </a:rPr>
              <a:t>entregaron a un deseo desordenado en el desierto </a:t>
            </a:r>
            <a:r>
              <a:rPr lang="es-CO" dirty="0" smtClean="0">
                <a:latin typeface="Agency FB" pitchFamily="34" charset="0"/>
              </a:rPr>
              <a:t>y </a:t>
            </a:r>
            <a:r>
              <a:rPr lang="es-CO" dirty="0">
                <a:latin typeface="Agency FB" pitchFamily="34" charset="0"/>
              </a:rPr>
              <a:t>tentaron a Dios en la </a:t>
            </a:r>
            <a:r>
              <a:rPr lang="es-CO" dirty="0" smtClean="0">
                <a:latin typeface="Agency FB" pitchFamily="34" charset="0"/>
              </a:rPr>
              <a:t>soledad</a:t>
            </a:r>
            <a:r>
              <a:rPr lang="es-CO" dirty="0" smtClean="0"/>
              <a:t>».</a:t>
            </a:r>
          </a:p>
          <a:p>
            <a:pPr marL="0" indent="0" algn="ctr">
              <a:buNone/>
            </a:pPr>
            <a:r>
              <a:rPr lang="es-CO" dirty="0" smtClean="0">
                <a:solidFill>
                  <a:srgbClr val="FF0000"/>
                </a:solidFill>
              </a:rPr>
              <a:t> </a:t>
            </a:r>
            <a:r>
              <a:rPr lang="es-CO" dirty="0">
                <a:solidFill>
                  <a:srgbClr val="FF0000"/>
                </a:solidFill>
              </a:rPr>
              <a:t>Sal. 106:14. </a:t>
            </a:r>
            <a:r>
              <a:rPr lang="es-CO" dirty="0" smtClean="0">
                <a:solidFill>
                  <a:srgbClr val="FF0000"/>
                </a:solidFill>
              </a:rPr>
              <a:t>14.</a:t>
            </a:r>
          </a:p>
          <a:p>
            <a:pPr marL="0" indent="0" algn="ctr">
              <a:buNone/>
            </a:pPr>
            <a:r>
              <a:rPr lang="es-CO" dirty="0" smtClean="0"/>
              <a:t>Estos no habían experimentado en sus vidas la presencia de Cristo. No se habían convertido, aunque andaban mezclados non los verdaderos Israelitas, sus corazones estaban en Egipto, añorando participar de las cosas terrenales, lea </a:t>
            </a:r>
            <a:r>
              <a:rPr lang="es-CO" dirty="0" smtClean="0">
                <a:solidFill>
                  <a:srgbClr val="FF0000"/>
                </a:solidFill>
              </a:rPr>
              <a:t>(verso 5). </a:t>
            </a:r>
            <a:endParaRPr lang="es-CO" dirty="0">
              <a:solidFill>
                <a:srgbClr val="FF0000"/>
              </a:solidFill>
            </a:endParaRPr>
          </a:p>
        </p:txBody>
      </p:sp>
    </p:spTree>
    <p:extLst>
      <p:ext uri="{BB962C8B-B14F-4D97-AF65-F5344CB8AC3E}">
        <p14:creationId xmlns:p14="http://schemas.microsoft.com/office/powerpoint/2010/main" val="32194458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animEffect transition="in" filter="barn(inVertical)">
                                      <p:cBhvr>
                                        <p:cTn id="5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507288" cy="6048672"/>
          </a:xfrm>
        </p:spPr>
        <p:txBody>
          <a:bodyPr>
            <a:normAutofit fontScale="85000" lnSpcReduction="20000"/>
          </a:bodyPr>
          <a:lstStyle/>
          <a:p>
            <a:pPr marL="0" indent="0" algn="ctr">
              <a:buNone/>
            </a:pPr>
            <a:r>
              <a:rPr lang="es-CO" dirty="0" smtClean="0"/>
              <a:t>En </a:t>
            </a:r>
            <a:r>
              <a:rPr lang="es-CO" dirty="0" smtClean="0">
                <a:solidFill>
                  <a:srgbClr val="FF0000"/>
                </a:solidFill>
              </a:rPr>
              <a:t>1Cor 10:6</a:t>
            </a:r>
            <a:r>
              <a:rPr lang="es-CO" dirty="0" smtClean="0"/>
              <a:t>, </a:t>
            </a:r>
            <a:r>
              <a:rPr lang="es-CO" dirty="0"/>
              <a:t>e</a:t>
            </a:r>
            <a:r>
              <a:rPr lang="es-CO" dirty="0" smtClean="0"/>
              <a:t>l apóstol Pablo dice: «</a:t>
            </a:r>
            <a:r>
              <a:rPr lang="es-CO" dirty="0" smtClean="0">
                <a:latin typeface="Agency FB" pitchFamily="34" charset="0"/>
              </a:rPr>
              <a:t>Estas </a:t>
            </a:r>
            <a:r>
              <a:rPr lang="es-CO" dirty="0">
                <a:latin typeface="Agency FB" pitchFamily="34" charset="0"/>
              </a:rPr>
              <a:t>cosas sucedieron como ejemplos para nosotros, para que no codiciemos cosas malas, como ellos </a:t>
            </a:r>
            <a:r>
              <a:rPr lang="es-CO" dirty="0" smtClean="0">
                <a:latin typeface="Agency FB" pitchFamily="34" charset="0"/>
              </a:rPr>
              <a:t>codiciaron</a:t>
            </a:r>
            <a:r>
              <a:rPr lang="es-CO" dirty="0" smtClean="0"/>
              <a:t>».</a:t>
            </a:r>
          </a:p>
          <a:p>
            <a:endParaRPr lang="es-CO" dirty="0" smtClean="0"/>
          </a:p>
          <a:p>
            <a:pPr marL="0" indent="0" algn="ctr">
              <a:buNone/>
            </a:pPr>
            <a:r>
              <a:rPr lang="es-CO" dirty="0" smtClean="0">
                <a:solidFill>
                  <a:srgbClr val="FF0000"/>
                </a:solidFill>
              </a:rPr>
              <a:t>Exo. 16:3.</a:t>
            </a:r>
            <a:r>
              <a:rPr lang="es-CO" dirty="0" smtClean="0"/>
              <a:t> </a:t>
            </a:r>
            <a:r>
              <a:rPr lang="es-CO" dirty="0"/>
              <a:t>Los hijos de Israel les decían: </a:t>
            </a:r>
            <a:r>
              <a:rPr lang="es-CO" dirty="0" smtClean="0"/>
              <a:t> «</a:t>
            </a:r>
            <a:r>
              <a:rPr lang="es-CO" dirty="0" smtClean="0">
                <a:latin typeface="Agency FB" pitchFamily="34" charset="0"/>
              </a:rPr>
              <a:t>Ojalá </a:t>
            </a:r>
            <a:r>
              <a:rPr lang="es-CO" dirty="0">
                <a:latin typeface="Agency FB" pitchFamily="34" charset="0"/>
              </a:rPr>
              <a:t>hubiéramos muerto a manos de Jehová en la tierra de Egipto, cuando nos sentábamos ante las ollas de carne, cuando comíamos pan hasta saciarnos, pues nos habéis sacado a este desierto para matar de hambre a toda esta </a:t>
            </a:r>
            <a:r>
              <a:rPr lang="es-CO" dirty="0" smtClean="0">
                <a:latin typeface="Agency FB" pitchFamily="34" charset="0"/>
              </a:rPr>
              <a:t>multitud</a:t>
            </a:r>
            <a:r>
              <a:rPr lang="es-CO" dirty="0" smtClean="0"/>
              <a:t>».</a:t>
            </a:r>
          </a:p>
          <a:p>
            <a:pPr marL="0" indent="0" algn="ctr">
              <a:buNone/>
            </a:pPr>
            <a:endParaRPr lang="es-CO" dirty="0" smtClean="0"/>
          </a:p>
          <a:p>
            <a:pPr marL="0" indent="0" algn="ctr">
              <a:buNone/>
            </a:pPr>
            <a:r>
              <a:rPr lang="es-CO" dirty="0" smtClean="0"/>
              <a:t>Cuantos israelitas inconversos, al igual que los «extranjeros» Acostumbrados </a:t>
            </a:r>
            <a:r>
              <a:rPr lang="es-CO" dirty="0"/>
              <a:t>en Egipto a un régimen de carne, pan, pescado y verduras </a:t>
            </a:r>
            <a:r>
              <a:rPr lang="es-CO" dirty="0" smtClean="0"/>
              <a:t>como lo menciona </a:t>
            </a:r>
            <a:r>
              <a:rPr lang="es-CO" dirty="0" smtClean="0">
                <a:solidFill>
                  <a:srgbClr val="FF0000"/>
                </a:solidFill>
              </a:rPr>
              <a:t>(Num.11:5</a:t>
            </a:r>
            <a:r>
              <a:rPr lang="es-CO" dirty="0">
                <a:solidFill>
                  <a:srgbClr val="FF0000"/>
                </a:solidFill>
              </a:rPr>
              <a:t>), </a:t>
            </a:r>
            <a:r>
              <a:rPr lang="es-CO" dirty="0"/>
              <a:t>con que habían sido alimentados aun siendo esclavos, ahora se levantaron contra Moisés y Aarón. </a:t>
            </a:r>
            <a:r>
              <a:rPr lang="es-CO" dirty="0" smtClean="0"/>
              <a:t>Esto sucedía precisamente porque sus corazones no habían sido </a:t>
            </a:r>
            <a:r>
              <a:rPr lang="es-CO" dirty="0" smtClean="0"/>
              <a:t>regenerados. Seguían siendo los mismos como cuando vivían en Egipto.</a:t>
            </a:r>
            <a:endParaRPr lang="es-CO" dirty="0" smtClean="0"/>
          </a:p>
        </p:txBody>
      </p:sp>
    </p:spTree>
    <p:extLst>
      <p:ext uri="{BB962C8B-B14F-4D97-AF65-F5344CB8AC3E}">
        <p14:creationId xmlns:p14="http://schemas.microsoft.com/office/powerpoint/2010/main" val="26826071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80">
                                          <p:stCondLst>
                                            <p:cond delay="0"/>
                                          </p:stCondLst>
                                        </p:cTn>
                                        <p:tgtEl>
                                          <p:spTgt spid="3">
                                            <p:txEl>
                                              <p:pRg st="4" end="4"/>
                                            </p:txEl>
                                          </p:spTgt>
                                        </p:tgtEl>
                                      </p:cBhvr>
                                    </p:animEffect>
                                    <p:anim calcmode="lin" valueType="num">
                                      <p:cBhvr>
                                        <p:cTn id="2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4" end="4"/>
                                            </p:txEl>
                                          </p:spTgt>
                                        </p:tgtEl>
                                      </p:cBhvr>
                                      <p:to x="100000" y="60000"/>
                                    </p:animScale>
                                    <p:animScale>
                                      <p:cBhvr>
                                        <p:cTn id="32" dur="166" decel="50000">
                                          <p:stCondLst>
                                            <p:cond delay="676"/>
                                          </p:stCondLst>
                                        </p:cTn>
                                        <p:tgtEl>
                                          <p:spTgt spid="3">
                                            <p:txEl>
                                              <p:pRg st="4" end="4"/>
                                            </p:txEl>
                                          </p:spTgt>
                                        </p:tgtEl>
                                      </p:cBhvr>
                                      <p:to x="100000" y="100000"/>
                                    </p:animScale>
                                    <p:animScale>
                                      <p:cBhvr>
                                        <p:cTn id="33" dur="26">
                                          <p:stCondLst>
                                            <p:cond delay="1312"/>
                                          </p:stCondLst>
                                        </p:cTn>
                                        <p:tgtEl>
                                          <p:spTgt spid="3">
                                            <p:txEl>
                                              <p:pRg st="4" end="4"/>
                                            </p:txEl>
                                          </p:spTgt>
                                        </p:tgtEl>
                                      </p:cBhvr>
                                      <p:to x="100000" y="80000"/>
                                    </p:animScale>
                                    <p:animScale>
                                      <p:cBhvr>
                                        <p:cTn id="34" dur="166" decel="50000">
                                          <p:stCondLst>
                                            <p:cond delay="1338"/>
                                          </p:stCondLst>
                                        </p:cTn>
                                        <p:tgtEl>
                                          <p:spTgt spid="3">
                                            <p:txEl>
                                              <p:pRg st="4" end="4"/>
                                            </p:txEl>
                                          </p:spTgt>
                                        </p:tgtEl>
                                      </p:cBhvr>
                                      <p:to x="100000" y="100000"/>
                                    </p:animScale>
                                    <p:animScale>
                                      <p:cBhvr>
                                        <p:cTn id="35" dur="26">
                                          <p:stCondLst>
                                            <p:cond delay="1642"/>
                                          </p:stCondLst>
                                        </p:cTn>
                                        <p:tgtEl>
                                          <p:spTgt spid="3">
                                            <p:txEl>
                                              <p:pRg st="4" end="4"/>
                                            </p:txEl>
                                          </p:spTgt>
                                        </p:tgtEl>
                                      </p:cBhvr>
                                      <p:to x="100000" y="90000"/>
                                    </p:animScale>
                                    <p:animScale>
                                      <p:cBhvr>
                                        <p:cTn id="36" dur="166" decel="50000">
                                          <p:stCondLst>
                                            <p:cond delay="1668"/>
                                          </p:stCondLst>
                                        </p:cTn>
                                        <p:tgtEl>
                                          <p:spTgt spid="3">
                                            <p:txEl>
                                              <p:pRg st="4" end="4"/>
                                            </p:txEl>
                                          </p:spTgt>
                                        </p:tgtEl>
                                      </p:cBhvr>
                                      <p:to x="100000" y="100000"/>
                                    </p:animScale>
                                    <p:animScale>
                                      <p:cBhvr>
                                        <p:cTn id="37" dur="26">
                                          <p:stCondLst>
                                            <p:cond delay="1808"/>
                                          </p:stCondLst>
                                        </p:cTn>
                                        <p:tgtEl>
                                          <p:spTgt spid="3">
                                            <p:txEl>
                                              <p:pRg st="4" end="4"/>
                                            </p:txEl>
                                          </p:spTgt>
                                        </p:tgtEl>
                                      </p:cBhvr>
                                      <p:to x="100000" y="95000"/>
                                    </p:animScale>
                                    <p:animScale>
                                      <p:cBhvr>
                                        <p:cTn id="38"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88640"/>
            <a:ext cx="8784976" cy="6552728"/>
          </a:xfrm>
        </p:spPr>
        <p:txBody>
          <a:bodyPr>
            <a:normAutofit fontScale="85000" lnSpcReduction="20000"/>
          </a:bodyPr>
          <a:lstStyle/>
          <a:p>
            <a:pPr marL="0" indent="0" algn="ctr">
              <a:buNone/>
            </a:pPr>
            <a:r>
              <a:rPr lang="es-CO" dirty="0" smtClean="0">
                <a:solidFill>
                  <a:srgbClr val="FF0000"/>
                </a:solidFill>
              </a:rPr>
              <a:t>Deut </a:t>
            </a:r>
            <a:r>
              <a:rPr lang="es-CO" dirty="0">
                <a:solidFill>
                  <a:srgbClr val="FF0000"/>
                </a:solidFill>
              </a:rPr>
              <a:t>9:7</a:t>
            </a:r>
            <a:r>
              <a:rPr lang="es-CO" dirty="0"/>
              <a:t>. </a:t>
            </a:r>
            <a:r>
              <a:rPr lang="es-CO" dirty="0" smtClean="0"/>
              <a:t>«</a:t>
            </a:r>
            <a:r>
              <a:rPr lang="es-CO" dirty="0" smtClean="0">
                <a:latin typeface="Agency FB" pitchFamily="34" charset="0"/>
              </a:rPr>
              <a:t>Acuérdate</a:t>
            </a:r>
            <a:r>
              <a:rPr lang="es-CO" dirty="0">
                <a:latin typeface="Agency FB" pitchFamily="34" charset="0"/>
              </a:rPr>
              <a:t>, no olvides que has provocado la ira de Jehová, tu Dios, en el desierto; desde el día en que saliste de la tierra de Egipto, hasta que entrasteis en este lugar, habéis sido </a:t>
            </a:r>
            <a:r>
              <a:rPr lang="es-CO" b="1" u="sng" dirty="0">
                <a:latin typeface="Agency FB" pitchFamily="34" charset="0"/>
              </a:rPr>
              <a:t>rebeldes</a:t>
            </a:r>
            <a:r>
              <a:rPr lang="es-CO" dirty="0">
                <a:latin typeface="Agency FB" pitchFamily="34" charset="0"/>
              </a:rPr>
              <a:t> a </a:t>
            </a:r>
            <a:r>
              <a:rPr lang="es-CO" dirty="0" smtClean="0">
                <a:latin typeface="Agency FB" pitchFamily="34" charset="0"/>
              </a:rPr>
              <a:t>Jehová</a:t>
            </a:r>
            <a:r>
              <a:rPr lang="es-CO" dirty="0" smtClean="0"/>
              <a:t>»</a:t>
            </a:r>
          </a:p>
          <a:p>
            <a:pPr marL="0" indent="0" algn="ctr">
              <a:buNone/>
            </a:pPr>
            <a:r>
              <a:rPr lang="es-CO" dirty="0"/>
              <a:t>A la menor provocación </a:t>
            </a:r>
            <a:r>
              <a:rPr lang="es-CO" b="1" u="sng" dirty="0"/>
              <a:t>imaginaria</a:t>
            </a:r>
            <a:r>
              <a:rPr lang="es-CO" dirty="0"/>
              <a:t>, los </a:t>
            </a:r>
            <a:r>
              <a:rPr lang="es-CO" dirty="0" smtClean="0"/>
              <a:t>israelitas inconversos </a:t>
            </a:r>
            <a:r>
              <a:rPr lang="es-CO" dirty="0"/>
              <a:t>se levantaban contra Dios, de tal manera que Moisés los llamó </a:t>
            </a:r>
            <a:r>
              <a:rPr lang="es-CO" dirty="0" smtClean="0"/>
              <a:t>«rebeldes». </a:t>
            </a:r>
          </a:p>
          <a:p>
            <a:pPr marL="0" indent="0" algn="ctr">
              <a:buNone/>
            </a:pPr>
            <a:endParaRPr lang="es-CO" dirty="0" smtClean="0"/>
          </a:p>
          <a:p>
            <a:pPr marL="0" indent="0" algn="ctr">
              <a:buNone/>
            </a:pPr>
            <a:r>
              <a:rPr lang="es-CO" dirty="0" smtClean="0"/>
              <a:t>Paradójicamente, esta situación se presentaba en unos cuantos israelitas al igual </a:t>
            </a:r>
            <a:r>
              <a:rPr lang="es-CO" dirty="0"/>
              <a:t>que </a:t>
            </a:r>
            <a:r>
              <a:rPr lang="es-CO" dirty="0" smtClean="0"/>
              <a:t>la «</a:t>
            </a:r>
            <a:r>
              <a:rPr lang="es-CO" dirty="0" smtClean="0">
                <a:latin typeface="Agency FB" pitchFamily="34" charset="0"/>
              </a:rPr>
              <a:t>gran </a:t>
            </a:r>
            <a:r>
              <a:rPr lang="es-CO" dirty="0">
                <a:latin typeface="Agency FB" pitchFamily="34" charset="0"/>
              </a:rPr>
              <a:t>multitud de toda clase de </a:t>
            </a:r>
            <a:r>
              <a:rPr lang="es-CO" dirty="0" smtClean="0">
                <a:latin typeface="Agency FB" pitchFamily="34" charset="0"/>
              </a:rPr>
              <a:t>gente</a:t>
            </a:r>
            <a:r>
              <a:rPr lang="es-CO" dirty="0" smtClean="0"/>
              <a:t>» que salieron de Egipto, no porque tuvieran una fe verdadera en Dios sino porque procuraron </a:t>
            </a:r>
            <a:r>
              <a:rPr lang="es-CO" dirty="0"/>
              <a:t>tener parte en las bendiciones de los que lo servían y al mismo tiempo escapar de la tiranía del </a:t>
            </a:r>
            <a:r>
              <a:rPr lang="es-CO" dirty="0" smtClean="0"/>
              <a:t>rey.</a:t>
            </a:r>
          </a:p>
          <a:p>
            <a:pPr marL="0" indent="0" algn="ctr">
              <a:buNone/>
            </a:pPr>
            <a:endParaRPr lang="es-CO" dirty="0" smtClean="0"/>
          </a:p>
          <a:p>
            <a:pPr marL="0" indent="0" algn="ctr">
              <a:buNone/>
            </a:pPr>
            <a:r>
              <a:rPr lang="es-CO" dirty="0" smtClean="0"/>
              <a:t>Lo mismo que sucedió con aquellos 5.000, que fueron alimentados por el Señor Jesús, lo seguían no por la </a:t>
            </a:r>
            <a:r>
              <a:rPr lang="es-CO" dirty="0" smtClean="0"/>
              <a:t>salvación que había venido a ofrecer, lea </a:t>
            </a:r>
            <a:r>
              <a:rPr lang="es-CO" dirty="0" smtClean="0">
                <a:solidFill>
                  <a:srgbClr val="FF0000"/>
                </a:solidFill>
              </a:rPr>
              <a:t>(Juan 3:16), </a:t>
            </a:r>
            <a:r>
              <a:rPr lang="es-CO" dirty="0" smtClean="0"/>
              <a:t>sino que buscaban intereses materiales.</a:t>
            </a:r>
            <a:endParaRPr lang="es-CO" dirty="0">
              <a:solidFill>
                <a:srgbClr val="FF0000"/>
              </a:solidFill>
            </a:endParaRPr>
          </a:p>
          <a:p>
            <a:endParaRPr lang="es-CO" dirty="0"/>
          </a:p>
        </p:txBody>
      </p:sp>
    </p:spTree>
    <p:extLst>
      <p:ext uri="{BB962C8B-B14F-4D97-AF65-F5344CB8AC3E}">
        <p14:creationId xmlns:p14="http://schemas.microsoft.com/office/powerpoint/2010/main" val="16024957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1000"/>
                                        <p:tgtEl>
                                          <p:spTgt spid="3">
                                            <p:txEl>
                                              <p:pRg st="5" end="5"/>
                                            </p:txEl>
                                          </p:spTgt>
                                        </p:tgtEl>
                                      </p:cBhvr>
                                    </p:animEffect>
                                    <p:anim calcmode="lin" valueType="num">
                                      <p:cBhvr>
                                        <p:cTn id="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976664"/>
          </a:xfrm>
        </p:spPr>
        <p:txBody>
          <a:bodyPr>
            <a:normAutofit fontScale="92500"/>
          </a:bodyPr>
          <a:lstStyle/>
          <a:p>
            <a:pPr marL="0" indent="0" algn="ctr">
              <a:buNone/>
            </a:pPr>
            <a:r>
              <a:rPr lang="es-CO" dirty="0" smtClean="0"/>
              <a:t>Estos seguidores superficiales, cuando fueron confrontados por el Señor, supieron que lo prioritario era las bendiciones espirituales, y que las temporales vendrían por añadidura </a:t>
            </a:r>
            <a:r>
              <a:rPr lang="es-CO" dirty="0" smtClean="0">
                <a:solidFill>
                  <a:srgbClr val="FF0000"/>
                </a:solidFill>
              </a:rPr>
              <a:t>(Mat.6:33</a:t>
            </a:r>
            <a:r>
              <a:rPr lang="es-CO" dirty="0" smtClean="0">
                <a:solidFill>
                  <a:srgbClr val="FF0000"/>
                </a:solidFill>
              </a:rPr>
              <a:t>).</a:t>
            </a:r>
          </a:p>
          <a:p>
            <a:pPr marL="0" indent="0" algn="ctr">
              <a:buNone/>
            </a:pPr>
            <a:r>
              <a:rPr lang="es-CO" dirty="0" smtClean="0">
                <a:solidFill>
                  <a:srgbClr val="FF0000"/>
                </a:solidFill>
              </a:rPr>
              <a:t> </a:t>
            </a:r>
          </a:p>
          <a:p>
            <a:pPr marL="0" indent="0" algn="ctr">
              <a:buNone/>
            </a:pPr>
            <a:r>
              <a:rPr lang="es-CO" dirty="0" smtClean="0"/>
              <a:t>E</a:t>
            </a:r>
            <a:r>
              <a:rPr lang="es-CO" dirty="0" smtClean="0"/>
              <a:t>l </a:t>
            </a:r>
            <a:r>
              <a:rPr lang="es-CO" dirty="0" smtClean="0"/>
              <a:t>apóstol </a:t>
            </a:r>
            <a:r>
              <a:rPr lang="es-CO" dirty="0"/>
              <a:t>Juan </a:t>
            </a:r>
            <a:r>
              <a:rPr lang="es-CO" dirty="0" smtClean="0"/>
              <a:t>dice:</a:t>
            </a:r>
          </a:p>
          <a:p>
            <a:pPr marL="0" indent="0" algn="ctr">
              <a:buNone/>
            </a:pPr>
            <a:r>
              <a:rPr lang="es-CO" dirty="0" smtClean="0"/>
              <a:t> «</a:t>
            </a:r>
            <a:r>
              <a:rPr lang="es-CO" dirty="0" smtClean="0">
                <a:latin typeface="Agency FB" pitchFamily="34" charset="0"/>
              </a:rPr>
              <a:t>Desde </a:t>
            </a:r>
            <a:r>
              <a:rPr lang="es-CO" dirty="0">
                <a:latin typeface="Agency FB" pitchFamily="34" charset="0"/>
              </a:rPr>
              <a:t>entonces muchos de sus discípulos volvieron atrás y ya no andaban con </a:t>
            </a:r>
            <a:r>
              <a:rPr lang="es-CO" dirty="0" smtClean="0">
                <a:latin typeface="Agency FB" pitchFamily="34" charset="0"/>
              </a:rPr>
              <a:t>él</a:t>
            </a:r>
            <a:r>
              <a:rPr lang="es-CO" dirty="0" smtClean="0"/>
              <a:t>» </a:t>
            </a:r>
            <a:r>
              <a:rPr lang="es-CO" dirty="0" smtClean="0">
                <a:solidFill>
                  <a:srgbClr val="FF0000"/>
                </a:solidFill>
              </a:rPr>
              <a:t>(Juan 6:66).</a:t>
            </a:r>
          </a:p>
          <a:p>
            <a:pPr marL="0" indent="0" algn="ctr">
              <a:buNone/>
            </a:pPr>
            <a:r>
              <a:rPr lang="es-CO" dirty="0" smtClean="0"/>
              <a:t>Pero </a:t>
            </a:r>
            <a:r>
              <a:rPr lang="es-CO" dirty="0"/>
              <a:t>el Señor Jesús quiere que lo busquemos porque le amamos de corazón, de lo contrario nos dirá como les dijo a los discípulos: ¿Queréis iros vosotros también? </a:t>
            </a:r>
            <a:r>
              <a:rPr lang="es-CO" dirty="0">
                <a:solidFill>
                  <a:srgbClr val="FF0000"/>
                </a:solidFill>
              </a:rPr>
              <a:t>(Juan 6:67). </a:t>
            </a:r>
          </a:p>
        </p:txBody>
      </p:sp>
    </p:spTree>
    <p:extLst>
      <p:ext uri="{BB962C8B-B14F-4D97-AF65-F5344CB8AC3E}">
        <p14:creationId xmlns:p14="http://schemas.microsoft.com/office/powerpoint/2010/main" val="990099075"/>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i="1" dirty="0" smtClean="0">
                <a:solidFill>
                  <a:srgbClr val="FF0000"/>
                </a:solidFill>
                <a:latin typeface="Algerian" pitchFamily="82" charset="0"/>
              </a:rPr>
              <a:t>Conclusión</a:t>
            </a:r>
            <a:endParaRPr lang="es-CO" i="1" dirty="0">
              <a:solidFill>
                <a:srgbClr val="FF0000"/>
              </a:solidFill>
              <a:latin typeface="Algerian" pitchFamily="82" charset="0"/>
            </a:endParaRPr>
          </a:p>
        </p:txBody>
      </p:sp>
      <p:sp>
        <p:nvSpPr>
          <p:cNvPr id="3" name="2 Marcador de contenido"/>
          <p:cNvSpPr>
            <a:spLocks noGrp="1"/>
          </p:cNvSpPr>
          <p:nvPr>
            <p:ph idx="1"/>
          </p:nvPr>
        </p:nvSpPr>
        <p:spPr>
          <a:xfrm>
            <a:off x="457200" y="1600201"/>
            <a:ext cx="8229600" cy="3052936"/>
          </a:xfrm>
        </p:spPr>
        <p:txBody>
          <a:bodyPr>
            <a:normAutofit fontScale="85000" lnSpcReduction="10000"/>
          </a:bodyPr>
          <a:lstStyle/>
          <a:p>
            <a:pPr marL="0" indent="0" algn="ctr">
              <a:buNone/>
            </a:pPr>
            <a:r>
              <a:rPr lang="es-CO" dirty="0" smtClean="0"/>
              <a:t>Ojala, que esto sea una advertencia para nosotros, que busquemos a Cristo, no procurando básicamente las bendiciones temporales, aunque estas son necesarias.</a:t>
            </a:r>
          </a:p>
          <a:p>
            <a:pPr marL="0" indent="0" algn="ctr">
              <a:buNone/>
            </a:pPr>
            <a:r>
              <a:rPr lang="es-CO" dirty="0" smtClean="0"/>
              <a:t>Lo más importante es aferrarnos por fe al Señor Jesucristo, buscando cada día las cosas que conciernen a nuestra salvación, y lo demás vendrá por añadidura.</a:t>
            </a:r>
          </a:p>
        </p:txBody>
      </p:sp>
      <p:sp>
        <p:nvSpPr>
          <p:cNvPr id="4" name="3 Rectángulo"/>
          <p:cNvSpPr/>
          <p:nvPr/>
        </p:nvSpPr>
        <p:spPr>
          <a:xfrm>
            <a:off x="323528" y="4349019"/>
            <a:ext cx="6048672" cy="2523768"/>
          </a:xfrm>
          <a:prstGeom prst="rect">
            <a:avLst/>
          </a:prstGeom>
        </p:spPr>
        <p:txBody>
          <a:bodyPr wrap="square">
            <a:spAutoFit/>
          </a:bodyPr>
          <a:lstStyle/>
          <a:p>
            <a:pPr algn="r"/>
            <a:r>
              <a:rPr lang="es-CO" sz="2800" b="1" dirty="0">
                <a:solidFill>
                  <a:srgbClr val="FF0000"/>
                </a:solidFill>
              </a:rPr>
              <a:t>Mi deseo y oración es que Dios nos </a:t>
            </a:r>
            <a:r>
              <a:rPr lang="es-CO" sz="2800" b="1" dirty="0" smtClean="0">
                <a:solidFill>
                  <a:srgbClr val="FF0000"/>
                </a:solidFill>
              </a:rPr>
              <a:t>conceda </a:t>
            </a:r>
            <a:r>
              <a:rPr lang="es-CO" sz="2800" b="1" dirty="0">
                <a:solidFill>
                  <a:srgbClr val="FF0000"/>
                </a:solidFill>
              </a:rPr>
              <a:t>su Santo </a:t>
            </a:r>
            <a:r>
              <a:rPr lang="es-CO" sz="2800" b="1" dirty="0" smtClean="0">
                <a:solidFill>
                  <a:srgbClr val="FF0000"/>
                </a:solidFill>
              </a:rPr>
              <a:t>Espíritu </a:t>
            </a:r>
            <a:r>
              <a:rPr lang="es-CO" sz="2800" b="1" dirty="0">
                <a:solidFill>
                  <a:srgbClr val="FF0000"/>
                </a:solidFill>
              </a:rPr>
              <a:t>para </a:t>
            </a:r>
            <a:r>
              <a:rPr lang="es-CO" sz="2800" b="1" dirty="0" smtClean="0">
                <a:solidFill>
                  <a:srgbClr val="FF0000"/>
                </a:solidFill>
              </a:rPr>
              <a:t>que nos </a:t>
            </a:r>
            <a:r>
              <a:rPr lang="es-CO" sz="2800" b="1" dirty="0">
                <a:solidFill>
                  <a:srgbClr val="FF0000"/>
                </a:solidFill>
              </a:rPr>
              <a:t>guie en este </a:t>
            </a:r>
            <a:r>
              <a:rPr lang="es-CO" sz="2800" b="1" dirty="0" smtClean="0">
                <a:solidFill>
                  <a:srgbClr val="FF0000"/>
                </a:solidFill>
              </a:rPr>
              <a:t>propósito. </a:t>
            </a:r>
            <a:r>
              <a:rPr lang="es-CO" sz="2800" b="1" dirty="0">
                <a:solidFill>
                  <a:srgbClr val="FF0000"/>
                </a:solidFill>
              </a:rPr>
              <a:t>Amen</a:t>
            </a:r>
            <a:r>
              <a:rPr lang="es-CO" sz="2800" b="1" dirty="0" smtClean="0">
                <a:solidFill>
                  <a:srgbClr val="FF0000"/>
                </a:solidFill>
              </a:rPr>
              <a:t>. </a:t>
            </a:r>
          </a:p>
          <a:p>
            <a:pPr algn="r"/>
            <a:r>
              <a:rPr lang="es-CO" sz="2800" dirty="0" smtClean="0"/>
              <a:t>No te olvides que Cristo viene pronto, prepárate y comparta estos temas. </a:t>
            </a:r>
            <a:endParaRPr lang="es-CO" sz="2800" dirty="0"/>
          </a:p>
          <a:p>
            <a:r>
              <a:rPr lang="es-CO" dirty="0"/>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4349018"/>
            <a:ext cx="2466975" cy="2392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8841014"/>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80">
                                          <p:stCondLst>
                                            <p:cond delay="0"/>
                                          </p:stCondLst>
                                        </p:cTn>
                                        <p:tgtEl>
                                          <p:spTgt spid="4"/>
                                        </p:tgtEl>
                                      </p:cBhvr>
                                    </p:animEffect>
                                    <p:anim calcmode="lin" valueType="num">
                                      <p:cBhvr>
                                        <p:cTn id="2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7" dur="26">
                                          <p:stCondLst>
                                            <p:cond delay="650"/>
                                          </p:stCondLst>
                                        </p:cTn>
                                        <p:tgtEl>
                                          <p:spTgt spid="4"/>
                                        </p:tgtEl>
                                      </p:cBhvr>
                                      <p:to x="100000" y="60000"/>
                                    </p:animScale>
                                    <p:animScale>
                                      <p:cBhvr>
                                        <p:cTn id="28" dur="166" decel="50000">
                                          <p:stCondLst>
                                            <p:cond delay="676"/>
                                          </p:stCondLst>
                                        </p:cTn>
                                        <p:tgtEl>
                                          <p:spTgt spid="4"/>
                                        </p:tgtEl>
                                      </p:cBhvr>
                                      <p:to x="100000" y="100000"/>
                                    </p:animScale>
                                    <p:animScale>
                                      <p:cBhvr>
                                        <p:cTn id="29" dur="26">
                                          <p:stCondLst>
                                            <p:cond delay="1312"/>
                                          </p:stCondLst>
                                        </p:cTn>
                                        <p:tgtEl>
                                          <p:spTgt spid="4"/>
                                        </p:tgtEl>
                                      </p:cBhvr>
                                      <p:to x="100000" y="80000"/>
                                    </p:animScale>
                                    <p:animScale>
                                      <p:cBhvr>
                                        <p:cTn id="30" dur="166" decel="50000">
                                          <p:stCondLst>
                                            <p:cond delay="1338"/>
                                          </p:stCondLst>
                                        </p:cTn>
                                        <p:tgtEl>
                                          <p:spTgt spid="4"/>
                                        </p:tgtEl>
                                      </p:cBhvr>
                                      <p:to x="100000" y="100000"/>
                                    </p:animScale>
                                    <p:animScale>
                                      <p:cBhvr>
                                        <p:cTn id="31" dur="26">
                                          <p:stCondLst>
                                            <p:cond delay="1642"/>
                                          </p:stCondLst>
                                        </p:cTn>
                                        <p:tgtEl>
                                          <p:spTgt spid="4"/>
                                        </p:tgtEl>
                                      </p:cBhvr>
                                      <p:to x="100000" y="90000"/>
                                    </p:animScale>
                                    <p:animScale>
                                      <p:cBhvr>
                                        <p:cTn id="32" dur="166" decel="50000">
                                          <p:stCondLst>
                                            <p:cond delay="1668"/>
                                          </p:stCondLst>
                                        </p:cTn>
                                        <p:tgtEl>
                                          <p:spTgt spid="4"/>
                                        </p:tgtEl>
                                      </p:cBhvr>
                                      <p:to x="100000" y="100000"/>
                                    </p:animScale>
                                    <p:animScale>
                                      <p:cBhvr>
                                        <p:cTn id="33" dur="26">
                                          <p:stCondLst>
                                            <p:cond delay="1808"/>
                                          </p:stCondLst>
                                        </p:cTn>
                                        <p:tgtEl>
                                          <p:spTgt spid="4"/>
                                        </p:tgtEl>
                                      </p:cBhvr>
                                      <p:to x="100000" y="95000"/>
                                    </p:animScale>
                                    <p:animScale>
                                      <p:cBhvr>
                                        <p:cTn id="34" dur="166" decel="50000">
                                          <p:stCondLst>
                                            <p:cond delay="1834"/>
                                          </p:stCondLst>
                                        </p:cTn>
                                        <p:tgtEl>
                                          <p:spTgt spid="4"/>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1026"/>
                                        </p:tgtEl>
                                        <p:attrNameLst>
                                          <p:attrName>style.visibility</p:attrName>
                                        </p:attrNameLst>
                                      </p:cBhvr>
                                      <p:to>
                                        <p:strVal val="visible"/>
                                      </p:to>
                                    </p:set>
                                    <p:animEffect transition="in" filter="wipe(down)">
                                      <p:cBhvr>
                                        <p:cTn id="37" dur="580">
                                          <p:stCondLst>
                                            <p:cond delay="0"/>
                                          </p:stCondLst>
                                        </p:cTn>
                                        <p:tgtEl>
                                          <p:spTgt spid="1026"/>
                                        </p:tgtEl>
                                      </p:cBhvr>
                                    </p:animEffect>
                                    <p:anim calcmode="lin" valueType="num">
                                      <p:cBhvr>
                                        <p:cTn id="3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43" dur="26">
                                          <p:stCondLst>
                                            <p:cond delay="650"/>
                                          </p:stCondLst>
                                        </p:cTn>
                                        <p:tgtEl>
                                          <p:spTgt spid="1026"/>
                                        </p:tgtEl>
                                      </p:cBhvr>
                                      <p:to x="100000" y="60000"/>
                                    </p:animScale>
                                    <p:animScale>
                                      <p:cBhvr>
                                        <p:cTn id="44" dur="166" decel="50000">
                                          <p:stCondLst>
                                            <p:cond delay="676"/>
                                          </p:stCondLst>
                                        </p:cTn>
                                        <p:tgtEl>
                                          <p:spTgt spid="1026"/>
                                        </p:tgtEl>
                                      </p:cBhvr>
                                      <p:to x="100000" y="100000"/>
                                    </p:animScale>
                                    <p:animScale>
                                      <p:cBhvr>
                                        <p:cTn id="45" dur="26">
                                          <p:stCondLst>
                                            <p:cond delay="1312"/>
                                          </p:stCondLst>
                                        </p:cTn>
                                        <p:tgtEl>
                                          <p:spTgt spid="1026"/>
                                        </p:tgtEl>
                                      </p:cBhvr>
                                      <p:to x="100000" y="80000"/>
                                    </p:animScale>
                                    <p:animScale>
                                      <p:cBhvr>
                                        <p:cTn id="46" dur="166" decel="50000">
                                          <p:stCondLst>
                                            <p:cond delay="1338"/>
                                          </p:stCondLst>
                                        </p:cTn>
                                        <p:tgtEl>
                                          <p:spTgt spid="1026"/>
                                        </p:tgtEl>
                                      </p:cBhvr>
                                      <p:to x="100000" y="100000"/>
                                    </p:animScale>
                                    <p:animScale>
                                      <p:cBhvr>
                                        <p:cTn id="47" dur="26">
                                          <p:stCondLst>
                                            <p:cond delay="1642"/>
                                          </p:stCondLst>
                                        </p:cTn>
                                        <p:tgtEl>
                                          <p:spTgt spid="1026"/>
                                        </p:tgtEl>
                                      </p:cBhvr>
                                      <p:to x="100000" y="90000"/>
                                    </p:animScale>
                                    <p:animScale>
                                      <p:cBhvr>
                                        <p:cTn id="48" dur="166" decel="50000">
                                          <p:stCondLst>
                                            <p:cond delay="1668"/>
                                          </p:stCondLst>
                                        </p:cTn>
                                        <p:tgtEl>
                                          <p:spTgt spid="1026"/>
                                        </p:tgtEl>
                                      </p:cBhvr>
                                      <p:to x="100000" y="100000"/>
                                    </p:animScale>
                                    <p:animScale>
                                      <p:cBhvr>
                                        <p:cTn id="49" dur="26">
                                          <p:stCondLst>
                                            <p:cond delay="1808"/>
                                          </p:stCondLst>
                                        </p:cTn>
                                        <p:tgtEl>
                                          <p:spTgt spid="1026"/>
                                        </p:tgtEl>
                                      </p:cBhvr>
                                      <p:to x="100000" y="95000"/>
                                    </p:animScale>
                                    <p:animScale>
                                      <p:cBhvr>
                                        <p:cTn id="50"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643</TotalTime>
  <Words>1729</Words>
  <Application>Microsoft Office PowerPoint</Application>
  <PresentationFormat>Presentación en pantalla (4:3)</PresentationFormat>
  <Paragraphs>64</Paragraphs>
  <Slides>13</Slides>
  <Notes>0</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Tema de Office</vt:lpstr>
      <vt:lpstr>QUE LO ATRAE A JESÚS  N°2.</vt:lpstr>
      <vt:lpstr>Presentación de PowerPoint</vt:lpstr>
      <vt:lpstr>Presentación de PowerPoint</vt:lpstr>
      <vt:lpstr>Presentación de PowerPoint</vt:lpstr>
      <vt:lpstr>Presentación de PowerPoint</vt:lpstr>
      <vt:lpstr>Presentación de PowerPoint</vt:lpstr>
      <vt:lpstr>Presentación de PowerPoint</vt:lpstr>
      <vt:lpstr> Esto nos dice que de nada sirve estar tan cerca de Dios, pero a la vez estar tan lejos. Tener la salvación a la mano y desecharla.  Hasta aquí, no le habían entregado a Cristo su corazón </vt:lpstr>
      <vt:lpstr>Algunos hebreos apoyaron a los «extranjeros» en su impiedad</vt:lpstr>
      <vt:lpstr>Presentación de PowerPoint</vt:lpstr>
      <vt:lpstr>Presentación de PowerPoint</vt:lpstr>
      <vt:lpstr>Presentación de PowerPoint</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 LO ATRAE A JESÚS N°2.</dc:title>
  <dc:creator>FAMILIA FIERRO CH</dc:creator>
  <cp:lastModifiedBy>FAMILIA FIERRO CH</cp:lastModifiedBy>
  <cp:revision>76</cp:revision>
  <dcterms:created xsi:type="dcterms:W3CDTF">2013-03-24T21:43:15Z</dcterms:created>
  <dcterms:modified xsi:type="dcterms:W3CDTF">2014-05-16T14:30:07Z</dcterms:modified>
</cp:coreProperties>
</file>