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59" r:id="rId4"/>
    <p:sldId id="260" r:id="rId5"/>
    <p:sldId id="261" r:id="rId6"/>
    <p:sldId id="28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176" autoAdjust="0"/>
  </p:normalViewPr>
  <p:slideViewPr>
    <p:cSldViewPr>
      <p:cViewPr varScale="1">
        <p:scale>
          <a:sx n="63" d="100"/>
          <a:sy n="63" d="100"/>
        </p:scale>
        <p:origin x="-642"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A96C74-D4B0-48A8-819A-1B59D4D87660}" type="datetimeFigureOut">
              <a:rPr lang="es-CO" smtClean="0"/>
              <a:t>21/04/2014</a:t>
            </a:fld>
            <a:endParaRPr lang="es-CO"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969FA9-9BD8-46BE-9DA7-D37051E9F2F8}" type="slidenum">
              <a:rPr lang="es-CO" smtClean="0"/>
              <a:t>‹Nº›</a:t>
            </a:fld>
            <a:endParaRPr lang="es-CO" dirty="0"/>
          </a:p>
        </p:txBody>
      </p:sp>
    </p:spTree>
    <p:extLst>
      <p:ext uri="{BB962C8B-B14F-4D97-AF65-F5344CB8AC3E}">
        <p14:creationId xmlns:p14="http://schemas.microsoft.com/office/powerpoint/2010/main" val="2143860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B473362C-0EC5-4535-A5C6-F187E2625981}" type="slidenum">
              <a:rPr lang="es-CO" smtClean="0"/>
              <a:t>3</a:t>
            </a:fld>
            <a:endParaRPr lang="es-CO" dirty="0"/>
          </a:p>
        </p:txBody>
      </p:sp>
    </p:spTree>
    <p:extLst>
      <p:ext uri="{BB962C8B-B14F-4D97-AF65-F5344CB8AC3E}">
        <p14:creationId xmlns:p14="http://schemas.microsoft.com/office/powerpoint/2010/main" val="1620001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231241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2652155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2298914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2918807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3063956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11513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3844840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2363079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606321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3686719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D7450E0-000A-4351-A314-CE05F3072E15}" type="datetimeFigureOut">
              <a:rPr lang="es-CO" smtClean="0"/>
              <a:t>21/04/2014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0DC21588-9AC9-472E-B68E-89495E75BD8B}" type="slidenum">
              <a:rPr lang="es-CO" smtClean="0"/>
              <a:t>‹Nº›</a:t>
            </a:fld>
            <a:endParaRPr lang="es-CO" dirty="0"/>
          </a:p>
        </p:txBody>
      </p:sp>
    </p:spTree>
    <p:extLst>
      <p:ext uri="{BB962C8B-B14F-4D97-AF65-F5344CB8AC3E}">
        <p14:creationId xmlns:p14="http://schemas.microsoft.com/office/powerpoint/2010/main" val="890808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7450E0-000A-4351-A314-CE05F3072E15}" type="datetimeFigureOut">
              <a:rPr lang="es-CO" smtClean="0"/>
              <a:t>21/04/2014</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C21588-9AC9-472E-B68E-89495E75BD8B}" type="slidenum">
              <a:rPr lang="es-CO" smtClean="0"/>
              <a:t>‹Nº›</a:t>
            </a:fld>
            <a:endParaRPr lang="es-CO" dirty="0"/>
          </a:p>
        </p:txBody>
      </p:sp>
    </p:spTree>
    <p:extLst>
      <p:ext uri="{BB962C8B-B14F-4D97-AF65-F5344CB8AC3E}">
        <p14:creationId xmlns:p14="http://schemas.microsoft.com/office/powerpoint/2010/main" val="1052565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inta hacia arriba"/>
          <p:cNvSpPr/>
          <p:nvPr/>
        </p:nvSpPr>
        <p:spPr>
          <a:xfrm>
            <a:off x="0" y="548680"/>
            <a:ext cx="9144000" cy="2016224"/>
          </a:xfrm>
          <a:prstGeom prst="ribbon2">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dirty="0">
                <a:latin typeface="Algerian" pitchFamily="82" charset="0"/>
              </a:rPr>
              <a:t>VIRTUDES </a:t>
            </a:r>
            <a:r>
              <a:rPr lang="es-CO" sz="3200" dirty="0" smtClean="0">
                <a:latin typeface="Algerian" pitchFamily="82" charset="0"/>
              </a:rPr>
              <a:t>ECENCIALES DE LA VIDA CRISTIANA</a:t>
            </a:r>
            <a:endParaRPr lang="es-CO" sz="3200" dirty="0">
              <a:latin typeface="Algerian" pitchFamily="82"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1" y="3068960"/>
            <a:ext cx="3888432"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2" name="1 CuadroTexto"/>
              <p:cNvSpPr txBox="1"/>
              <p:nvPr/>
            </p:nvSpPr>
            <p:spPr>
              <a:xfrm>
                <a:off x="4114800" y="2971800"/>
                <a:ext cx="2646878"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a:fld id="{61FABDD0-E71B-4F16-BA90-A66BE76B8B9A}" type="mathplaceholder">
                        <a:rPr lang="es-CO" i="1" smtClean="0">
                          <a:latin typeface="Cambria Math"/>
                        </a:rPr>
                        <a:t>Escriba aquí la ecuación.</a:t>
                      </a:fld>
                    </m:oMath>
                  </m:oMathPara>
                </a14:m>
                <a:endParaRPr lang="es-CO" dirty="0"/>
              </a:p>
            </p:txBody>
          </p:sp>
        </mc:Choice>
        <mc:Fallback>
          <p:sp>
            <p:nvSpPr>
              <p:cNvPr id="2" name="1 CuadroTexto"/>
              <p:cNvSpPr txBox="1">
                <a:spLocks noRot="1" noChangeAspect="1" noMove="1" noResize="1" noEditPoints="1" noAdjustHandles="1" noChangeArrowheads="1" noChangeShapeType="1" noTextEdit="1"/>
              </p:cNvSpPr>
              <p:nvPr/>
            </p:nvSpPr>
            <p:spPr>
              <a:xfrm>
                <a:off x="4114800" y="2971800"/>
                <a:ext cx="2646878" cy="369332"/>
              </a:xfrm>
              <a:prstGeom prst="rect">
                <a:avLst/>
              </a:prstGeom>
              <a:blipFill rotWithShape="1">
                <a:blip r:embed="rId3"/>
                <a:stretch>
                  <a:fillRect b="-13333"/>
                </a:stretch>
              </a:blipFill>
            </p:spPr>
            <p:txBody>
              <a:bodyPr/>
              <a:lstStyle/>
              <a:p>
                <a:r>
                  <a:rPr lang="es-CO">
                    <a:noFill/>
                  </a:rPr>
                  <a:t> </a:t>
                </a:r>
              </a:p>
            </p:txBody>
          </p:sp>
        </mc:Fallback>
      </mc:AlternateContent>
    </p:spTree>
    <p:extLst>
      <p:ext uri="{BB962C8B-B14F-4D97-AF65-F5344CB8AC3E}">
        <p14:creationId xmlns:p14="http://schemas.microsoft.com/office/powerpoint/2010/main" val="10659415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C000"/>
          </a:solidFill>
        </p:spPr>
        <p:txBody>
          <a:bodyPr>
            <a:noAutofit/>
          </a:bodyPr>
          <a:lstStyle/>
          <a:p>
            <a:r>
              <a:rPr lang="es-CO" sz="3200" dirty="0">
                <a:latin typeface="Agency FB" pitchFamily="34" charset="0"/>
              </a:rPr>
              <a:t>"Porque esta es la voluntad de Dios: vuestra santificación."</a:t>
            </a:r>
            <a:br>
              <a:rPr lang="es-CO" sz="3200" dirty="0">
                <a:latin typeface="Agency FB" pitchFamily="34" charset="0"/>
              </a:rPr>
            </a:br>
            <a:r>
              <a:rPr lang="es-CO" sz="3200" dirty="0">
                <a:latin typeface="Agency FB" pitchFamily="34" charset="0"/>
              </a:rPr>
              <a:t>(1Ts. 4:3 pp)</a:t>
            </a:r>
          </a:p>
        </p:txBody>
      </p:sp>
      <p:sp>
        <p:nvSpPr>
          <p:cNvPr id="3" name="2 Marcador de contenido"/>
          <p:cNvSpPr>
            <a:spLocks noGrp="1"/>
          </p:cNvSpPr>
          <p:nvPr>
            <p:ph idx="1"/>
          </p:nvPr>
        </p:nvSpPr>
        <p:spPr>
          <a:xfrm>
            <a:off x="179512" y="1600200"/>
            <a:ext cx="8784976" cy="4925144"/>
          </a:xfrm>
        </p:spPr>
        <p:txBody>
          <a:bodyPr>
            <a:normAutofit/>
          </a:bodyPr>
          <a:lstStyle/>
          <a:p>
            <a:pPr marL="0" indent="0">
              <a:buNone/>
            </a:pPr>
            <a:endParaRPr lang="es-CO" dirty="0" smtClean="0">
              <a:latin typeface="Agency FB" pitchFamily="34" charset="0"/>
            </a:endParaRPr>
          </a:p>
          <a:p>
            <a:pPr marL="0" indent="0">
              <a:buNone/>
            </a:pPr>
            <a:endParaRPr lang="es-CO" dirty="0" smtClean="0">
              <a:latin typeface="Agency FB" pitchFamily="34" charset="0"/>
            </a:endParaRPr>
          </a:p>
          <a:p>
            <a:pPr marL="0" indent="0">
              <a:buNone/>
            </a:pPr>
            <a:endParaRPr lang="es-CO" dirty="0" smtClean="0">
              <a:latin typeface="Agency FB" pitchFamily="34" charset="0"/>
            </a:endParaRPr>
          </a:p>
          <a:p>
            <a:pPr marL="0" indent="0">
              <a:buNone/>
            </a:pPr>
            <a:r>
              <a:rPr lang="es-CO" dirty="0" smtClean="0">
                <a:latin typeface="Agency FB" pitchFamily="34" charset="0"/>
              </a:rPr>
              <a:t>                                      </a:t>
            </a:r>
          </a:p>
          <a:p>
            <a:pPr marL="0" indent="0">
              <a:buNone/>
            </a:pPr>
            <a:endParaRPr lang="es-CO" dirty="0" smtClean="0">
              <a:latin typeface="Agency FB" pitchFamily="34" charset="0"/>
            </a:endParaRPr>
          </a:p>
          <a:p>
            <a:pPr marL="0" indent="0">
              <a:buNone/>
            </a:pPr>
            <a:endParaRPr lang="es-CO" dirty="0" smtClean="0">
              <a:latin typeface="Agency FB" pitchFamily="34" charset="0"/>
            </a:endParaRPr>
          </a:p>
          <a:p>
            <a:pPr marL="0" indent="0">
              <a:buNone/>
            </a:pPr>
            <a:endParaRPr lang="es-CO" dirty="0" smtClean="0">
              <a:latin typeface="Agency FB" pitchFamily="34" charset="0"/>
            </a:endParaRPr>
          </a:p>
          <a:p>
            <a:pPr marL="0" indent="0">
              <a:buNone/>
            </a:pPr>
            <a:r>
              <a:rPr lang="es-CO" dirty="0" smtClean="0">
                <a:latin typeface="Agency FB" pitchFamily="34" charset="0"/>
              </a:rPr>
              <a:t>  </a:t>
            </a:r>
            <a:endParaRPr lang="es-CO" dirty="0">
              <a:latin typeface="Agency FB" pitchFamily="34" charset="0"/>
            </a:endParaRPr>
          </a:p>
        </p:txBody>
      </p:sp>
      <p:sp>
        <p:nvSpPr>
          <p:cNvPr id="4" name="3 Flecha izquierda y derecha"/>
          <p:cNvSpPr/>
          <p:nvPr/>
        </p:nvSpPr>
        <p:spPr>
          <a:xfrm>
            <a:off x="251520" y="1484784"/>
            <a:ext cx="8712968" cy="1512168"/>
          </a:xfrm>
          <a:prstGeom prst="lef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r>
              <a:rPr lang="es-CO" sz="2400" b="1" dirty="0" smtClean="0"/>
              <a:t>  </a:t>
            </a:r>
            <a:r>
              <a:rPr lang="es-CO" sz="2400" b="1" dirty="0" smtClean="0">
                <a:latin typeface="Agency FB" pitchFamily="34" charset="0"/>
              </a:rPr>
              <a:t>1</a:t>
            </a:r>
            <a:r>
              <a:rPr lang="es-CO" sz="2400" b="1" dirty="0">
                <a:latin typeface="Agency FB" pitchFamily="34" charset="0"/>
              </a:rPr>
              <a:t>. INVERSIÓN (ROM.6:1-11</a:t>
            </a:r>
            <a:r>
              <a:rPr lang="es-CO" sz="2400" b="1" dirty="0" smtClean="0">
                <a:latin typeface="Agency FB" pitchFamily="34" charset="0"/>
              </a:rPr>
              <a:t>).                5</a:t>
            </a:r>
            <a:r>
              <a:rPr lang="es-CO" sz="2400" b="1" dirty="0">
                <a:latin typeface="Agency FB" pitchFamily="34" charset="0"/>
              </a:rPr>
              <a:t>. COMPROMISO SOCIAL(ROM.14:17,18).</a:t>
            </a:r>
          </a:p>
          <a:p>
            <a:pPr algn="ctr"/>
            <a:endParaRPr lang="es-CO" sz="2400" b="1" dirty="0"/>
          </a:p>
        </p:txBody>
      </p:sp>
      <p:sp>
        <p:nvSpPr>
          <p:cNvPr id="5" name="4 Flecha izquierda y derecha"/>
          <p:cNvSpPr/>
          <p:nvPr/>
        </p:nvSpPr>
        <p:spPr>
          <a:xfrm>
            <a:off x="224102" y="4797152"/>
            <a:ext cx="8712968" cy="1728192"/>
          </a:xfrm>
          <a:prstGeom prst="lef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400" b="1" dirty="0" smtClean="0">
              <a:latin typeface="Agency FB" pitchFamily="34" charset="0"/>
            </a:endParaRPr>
          </a:p>
          <a:p>
            <a:pPr algn="ctr"/>
            <a:r>
              <a:rPr lang="es-CO" sz="2400" b="1" dirty="0" smtClean="0">
                <a:latin typeface="Agency FB" pitchFamily="34" charset="0"/>
              </a:rPr>
              <a:t>2</a:t>
            </a:r>
            <a:r>
              <a:rPr lang="es-CO" sz="2400" b="1" dirty="0">
                <a:latin typeface="Agency FB" pitchFamily="34" charset="0"/>
              </a:rPr>
              <a:t>. SATURACIÓN (ROM.8:9-11). </a:t>
            </a:r>
            <a:r>
              <a:rPr lang="es-CO" sz="2400" b="1" dirty="0" smtClean="0">
                <a:latin typeface="Agency FB" pitchFamily="34" charset="0"/>
              </a:rPr>
              <a:t>                  3</a:t>
            </a:r>
            <a:r>
              <a:rPr lang="es-CO" sz="2400" b="1" dirty="0">
                <a:latin typeface="Agency FB" pitchFamily="34" charset="0"/>
              </a:rPr>
              <a:t>. REVESTIMIENTO (ROM.13:11-14). </a:t>
            </a:r>
          </a:p>
          <a:p>
            <a:pPr algn="ctr"/>
            <a:r>
              <a:rPr lang="es-CO" sz="2400" b="1" dirty="0" smtClean="0">
                <a:latin typeface="Agency FB" pitchFamily="34" charset="0"/>
              </a:rPr>
              <a:t>                      </a:t>
            </a:r>
            <a:endParaRPr lang="es-CO" sz="2400" b="1" dirty="0">
              <a:latin typeface="Agency FB" pitchFamily="34" charset="0"/>
            </a:endParaRPr>
          </a:p>
        </p:txBody>
      </p:sp>
      <p:sp>
        <p:nvSpPr>
          <p:cNvPr id="6" name="5 Flecha izquierda y derecha"/>
          <p:cNvSpPr/>
          <p:nvPr/>
        </p:nvSpPr>
        <p:spPr>
          <a:xfrm>
            <a:off x="2015716" y="3356992"/>
            <a:ext cx="5184576" cy="1440160"/>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latin typeface="Agency FB" pitchFamily="34" charset="0"/>
              </a:rPr>
              <a:t>4. IDENTIFICACIÓN. (</a:t>
            </a:r>
            <a:r>
              <a:rPr lang="es-CO" sz="2400" b="1" dirty="0" smtClean="0">
                <a:latin typeface="Agency FB" pitchFamily="34" charset="0"/>
              </a:rPr>
              <a:t>FIL.2:5-8</a:t>
            </a:r>
            <a:r>
              <a:rPr lang="es-CO" sz="2400" b="1" dirty="0">
                <a:latin typeface="Agency FB" pitchFamily="34" charset="0"/>
              </a:rPr>
              <a:t>). </a:t>
            </a:r>
          </a:p>
        </p:txBody>
      </p:sp>
    </p:spTree>
    <p:extLst>
      <p:ext uri="{BB962C8B-B14F-4D97-AF65-F5344CB8AC3E}">
        <p14:creationId xmlns:p14="http://schemas.microsoft.com/office/powerpoint/2010/main" val="161500047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FF0000"/>
                </a:solidFill>
                <a:latin typeface="Agency FB" pitchFamily="34" charset="0"/>
              </a:rPr>
              <a:t>INTRODUCCIÓN</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107504" y="1600200"/>
            <a:ext cx="8856984" cy="5069160"/>
          </a:xfrm>
        </p:spPr>
        <p:txBody>
          <a:bodyPr>
            <a:normAutofit fontScale="92500" lnSpcReduction="20000"/>
          </a:bodyPr>
          <a:lstStyle/>
          <a:p>
            <a:pPr marL="0" indent="0" algn="ctr">
              <a:buNone/>
            </a:pPr>
            <a:r>
              <a:rPr lang="es-CO" dirty="0" smtClean="0"/>
              <a:t>Para iniciar este tema, citaremos primero lo concerniente a la necesidad de ser santos, ya que «</a:t>
            </a:r>
            <a:r>
              <a:rPr lang="es-CO" dirty="0" smtClean="0">
                <a:latin typeface="Agency FB" pitchFamily="34" charset="0"/>
              </a:rPr>
              <a:t>esta </a:t>
            </a:r>
            <a:r>
              <a:rPr lang="es-CO" dirty="0">
                <a:latin typeface="Agency FB" pitchFamily="34" charset="0"/>
              </a:rPr>
              <a:t>es la voluntad de Dios: vuestra </a:t>
            </a:r>
            <a:r>
              <a:rPr lang="es-CO" dirty="0" smtClean="0">
                <a:latin typeface="Agency FB" pitchFamily="34" charset="0"/>
              </a:rPr>
              <a:t>santificación</a:t>
            </a:r>
            <a:r>
              <a:rPr lang="es-CO" dirty="0" smtClean="0"/>
              <a:t>» </a:t>
            </a:r>
            <a:r>
              <a:rPr lang="es-CO" dirty="0" smtClean="0">
                <a:solidFill>
                  <a:srgbClr val="FF0000"/>
                </a:solidFill>
              </a:rPr>
              <a:t>(1Tes.4:3pp).</a:t>
            </a:r>
          </a:p>
          <a:p>
            <a:pPr marL="0" indent="0" algn="ctr">
              <a:buNone/>
            </a:pPr>
            <a:r>
              <a:rPr lang="es-CO" dirty="0"/>
              <a:t>La voluntad de Dios representa </a:t>
            </a:r>
            <a:r>
              <a:rPr lang="es-CO" dirty="0" smtClean="0"/>
              <a:t>su deseo </a:t>
            </a:r>
            <a:r>
              <a:rPr lang="es-CO" dirty="0"/>
              <a:t>para sus </a:t>
            </a:r>
            <a:r>
              <a:rPr lang="es-CO" dirty="0" smtClean="0"/>
              <a:t>hijos expresados en su santa Ley.  </a:t>
            </a:r>
            <a:r>
              <a:rPr lang="es-CO" dirty="0"/>
              <a:t>No es su voluntad que ni siquiera uno de los </a:t>
            </a:r>
            <a:r>
              <a:rPr lang="es-CO" dirty="0" smtClean="0"/>
              <a:t>seres humanos por más pecador que sea, perezca, </a:t>
            </a:r>
            <a:r>
              <a:rPr lang="es-CO" dirty="0"/>
              <a:t>debido a ninguna clase de </a:t>
            </a:r>
            <a:r>
              <a:rPr lang="es-CO" dirty="0" smtClean="0"/>
              <a:t>pecado;  «</a:t>
            </a:r>
            <a:r>
              <a:rPr lang="es-CO" dirty="0" smtClean="0">
                <a:latin typeface="Agency FB" pitchFamily="34" charset="0"/>
              </a:rPr>
              <a:t>Dios no </a:t>
            </a:r>
            <a:r>
              <a:rPr lang="es-CO" dirty="0">
                <a:latin typeface="Agency FB" pitchFamily="34" charset="0"/>
              </a:rPr>
              <a:t>quiere que nadie </a:t>
            </a:r>
            <a:r>
              <a:rPr lang="es-CO" dirty="0" smtClean="0">
                <a:latin typeface="Agency FB" pitchFamily="34" charset="0"/>
              </a:rPr>
              <a:t>perezca…</a:t>
            </a:r>
            <a:r>
              <a:rPr lang="es-CO" dirty="0" smtClean="0"/>
              <a:t>» dice Dios en </a:t>
            </a:r>
            <a:r>
              <a:rPr lang="es-CO" dirty="0" smtClean="0">
                <a:solidFill>
                  <a:srgbClr val="FF0000"/>
                </a:solidFill>
              </a:rPr>
              <a:t>(2Ped.3:9).</a:t>
            </a:r>
          </a:p>
          <a:p>
            <a:pPr marL="0" indent="0" algn="ctr">
              <a:buNone/>
            </a:pPr>
            <a:r>
              <a:rPr lang="es-CO" dirty="0" smtClean="0"/>
              <a:t> </a:t>
            </a:r>
            <a:r>
              <a:rPr lang="es-CO" dirty="0"/>
              <a:t>La voluntad de Dios sólo se puede cumplir con nuestra consagración completa.  </a:t>
            </a:r>
            <a:r>
              <a:rPr lang="es-CO" dirty="0" smtClean="0"/>
              <a:t>Y Cristo </a:t>
            </a:r>
            <a:r>
              <a:rPr lang="es-CO" dirty="0"/>
              <a:t>murió para hacer posible nuestra </a:t>
            </a:r>
            <a:r>
              <a:rPr lang="es-CO" u="sng" dirty="0" smtClean="0"/>
              <a:t>santidad</a:t>
            </a:r>
            <a:r>
              <a:rPr lang="es-CO" dirty="0" smtClean="0"/>
              <a:t>, según lo dice </a:t>
            </a:r>
            <a:r>
              <a:rPr lang="es-CO" dirty="0" smtClean="0">
                <a:solidFill>
                  <a:srgbClr val="FF0000"/>
                </a:solidFill>
              </a:rPr>
              <a:t>(Efe.5:25-27</a:t>
            </a:r>
            <a:r>
              <a:rPr lang="es-CO" dirty="0">
                <a:solidFill>
                  <a:srgbClr val="FF0000"/>
                </a:solidFill>
              </a:rPr>
              <a:t>), </a:t>
            </a:r>
            <a:r>
              <a:rPr lang="es-CO" dirty="0"/>
              <a:t>pero este resultado no se obtiene en un momento. </a:t>
            </a:r>
            <a:endParaRPr lang="es-CO" dirty="0" smtClean="0"/>
          </a:p>
        </p:txBody>
      </p:sp>
    </p:spTree>
    <p:extLst>
      <p:ext uri="{BB962C8B-B14F-4D97-AF65-F5344CB8AC3E}">
        <p14:creationId xmlns:p14="http://schemas.microsoft.com/office/powerpoint/2010/main" val="209479788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59832" y="476673"/>
            <a:ext cx="5626968" cy="1944216"/>
          </a:xfrm>
        </p:spPr>
        <p:txBody>
          <a:bodyPr>
            <a:normAutofit lnSpcReduction="10000"/>
          </a:bodyPr>
          <a:lstStyle/>
          <a:p>
            <a:pPr marL="0" indent="0" algn="ctr">
              <a:buNone/>
            </a:pPr>
            <a:r>
              <a:rPr lang="es-CO" dirty="0"/>
              <a:t>La JUSTIFICACIÓN se efectúa instantáneamente, cuando el pecador arrepentido acepta el perdón de Dios; </a:t>
            </a:r>
          </a:p>
        </p:txBody>
      </p:sp>
      <p:sp>
        <p:nvSpPr>
          <p:cNvPr id="4" name="3 Rectángulo"/>
          <p:cNvSpPr/>
          <p:nvPr/>
        </p:nvSpPr>
        <p:spPr>
          <a:xfrm>
            <a:off x="291087" y="3140968"/>
            <a:ext cx="5040560" cy="3785652"/>
          </a:xfrm>
          <a:prstGeom prst="rect">
            <a:avLst/>
          </a:prstGeom>
        </p:spPr>
        <p:txBody>
          <a:bodyPr wrap="square">
            <a:spAutoFit/>
          </a:bodyPr>
          <a:lstStyle/>
          <a:p>
            <a:pPr algn="ctr"/>
            <a:r>
              <a:rPr lang="es-CO" sz="2400" dirty="0" smtClean="0"/>
              <a:t>Pero </a:t>
            </a:r>
            <a:r>
              <a:rPr lang="es-CO" sz="2400" dirty="0"/>
              <a:t>la SANTIFICACIÓN es la obra </a:t>
            </a:r>
            <a:r>
              <a:rPr lang="es-CO" sz="2400" u="sng" dirty="0"/>
              <a:t>continua</a:t>
            </a:r>
            <a:r>
              <a:rPr lang="es-CO" sz="2400" dirty="0"/>
              <a:t> de la gracia obrando en el corazón. </a:t>
            </a:r>
            <a:endParaRPr lang="es-CO" sz="2400" dirty="0" smtClean="0"/>
          </a:p>
          <a:p>
            <a:pPr algn="ctr"/>
            <a:r>
              <a:rPr lang="es-CO" sz="2400" dirty="0" smtClean="0"/>
              <a:t>Durante </a:t>
            </a:r>
            <a:r>
              <a:rPr lang="es-CO" sz="2400" dirty="0"/>
              <a:t>el resto de nuestra vida debemos «</a:t>
            </a:r>
            <a:r>
              <a:rPr lang="es-CO" sz="2400" dirty="0">
                <a:latin typeface="Agency FB" pitchFamily="34" charset="0"/>
              </a:rPr>
              <a:t>presentar nuestros cuerpos en sacrificio vivo …y no nos conformemos a este mundo, sino transformaos mediante la renovación de vuestra mente…» </a:t>
            </a:r>
            <a:r>
              <a:rPr lang="es-CO" sz="2400" dirty="0">
                <a:solidFill>
                  <a:srgbClr val="FF0000"/>
                </a:solidFill>
              </a:rPr>
              <a:t>(Rom.12:1-2)</a:t>
            </a:r>
            <a:r>
              <a:rPr lang="es-CO" sz="2400" dirty="0"/>
              <a:t>.  Por tanto “</a:t>
            </a:r>
            <a:r>
              <a:rPr lang="es-CO" sz="2400" dirty="0">
                <a:latin typeface="Agency FB" pitchFamily="34" charset="0"/>
              </a:rPr>
              <a:t>No es obra de un momento, una hora, o un día, sino de </a:t>
            </a:r>
            <a:r>
              <a:rPr lang="es-CO" sz="2400" b="1" u="sng" dirty="0">
                <a:latin typeface="Agency FB" pitchFamily="34" charset="0"/>
              </a:rPr>
              <a:t>toda la vida</a:t>
            </a:r>
            <a:r>
              <a:rPr lang="es-CO" sz="2400" dirty="0"/>
              <a:t>” </a:t>
            </a:r>
            <a:r>
              <a:rPr lang="es-CO" sz="2400" dirty="0">
                <a:solidFill>
                  <a:srgbClr val="FF0000"/>
                </a:solidFill>
              </a:rPr>
              <a:t>(HAp 447).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730" y="260648"/>
            <a:ext cx="2619375"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9788" y="3140968"/>
            <a:ext cx="2695575" cy="26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899592" y="2478087"/>
            <a:ext cx="1911775" cy="461665"/>
          </a:xfrm>
          <a:prstGeom prst="rect">
            <a:avLst/>
          </a:prstGeom>
        </p:spPr>
        <p:txBody>
          <a:bodyPr wrap="square">
            <a:spAutoFit/>
          </a:bodyPr>
          <a:lstStyle/>
          <a:p>
            <a:r>
              <a:rPr lang="es-CO" sz="2400" b="1" dirty="0">
                <a:solidFill>
                  <a:srgbClr val="FF0000"/>
                </a:solidFill>
              </a:rPr>
              <a:t>Lea Zac.3:3,4.</a:t>
            </a:r>
          </a:p>
        </p:txBody>
      </p:sp>
    </p:spTree>
    <p:extLst>
      <p:ext uri="{BB962C8B-B14F-4D97-AF65-F5344CB8AC3E}">
        <p14:creationId xmlns:p14="http://schemas.microsoft.com/office/powerpoint/2010/main" val="235277789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wheel(1)">
                                      <p:cBhvr>
                                        <p:cTn id="10"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106312" y="274638"/>
            <a:ext cx="8858176" cy="1143000"/>
          </a:xfrm>
          <a:blipFill>
            <a:blip r:embed="rId2"/>
            <a:tile tx="0" ty="0" sx="100000" sy="100000" flip="none" algn="tl"/>
          </a:blipFill>
        </p:spPr>
        <p:txBody>
          <a:bodyPr>
            <a:noAutofit/>
          </a:bodyPr>
          <a:lstStyle/>
          <a:p>
            <a:r>
              <a:rPr lang="es-CO" sz="3200" b="1" dirty="0" smtClean="0">
                <a:latin typeface="Agency FB" pitchFamily="34" charset="0"/>
              </a:rPr>
              <a:t>Ahora analizaremos los cinco puntos concernientes a la vida de un cristiano que está creciendo cada día en Cristo:</a:t>
            </a:r>
            <a:endParaRPr lang="es-CO" sz="3200" b="1" dirty="0">
              <a:latin typeface="Agency FB" pitchFamily="34" charset="0"/>
            </a:endParaRPr>
          </a:p>
        </p:txBody>
      </p:sp>
      <p:sp>
        <p:nvSpPr>
          <p:cNvPr id="3" name="2 Marcador de contenido"/>
          <p:cNvSpPr>
            <a:spLocks noGrp="1"/>
          </p:cNvSpPr>
          <p:nvPr>
            <p:ph idx="4294967295"/>
          </p:nvPr>
        </p:nvSpPr>
        <p:spPr>
          <a:xfrm>
            <a:off x="611188" y="1600200"/>
            <a:ext cx="8532812" cy="5257800"/>
          </a:xfrm>
        </p:spPr>
        <p:txBody>
          <a:bodyPr/>
          <a:lstStyle/>
          <a:p>
            <a:pPr marL="0" indent="0">
              <a:buNone/>
            </a:pPr>
            <a:endParaRPr lang="es-CO" dirty="0" smtClean="0"/>
          </a:p>
          <a:p>
            <a:pPr marL="0" indent="0">
              <a:buNone/>
            </a:pPr>
            <a:r>
              <a:rPr lang="es-CO" dirty="0" smtClean="0"/>
              <a:t>1</a:t>
            </a:r>
            <a:r>
              <a:rPr lang="es-CO" dirty="0"/>
              <a:t>. </a:t>
            </a:r>
            <a:r>
              <a:rPr lang="es-CO" dirty="0">
                <a:solidFill>
                  <a:srgbClr val="FF0000"/>
                </a:solidFill>
              </a:rPr>
              <a:t>INVERSIÓN</a:t>
            </a:r>
            <a:r>
              <a:rPr lang="es-CO" dirty="0"/>
              <a:t> (ROM.6:1-11</a:t>
            </a:r>
            <a:r>
              <a:rPr lang="es-CO" dirty="0" smtClean="0"/>
              <a:t>).</a:t>
            </a:r>
          </a:p>
          <a:p>
            <a:pPr marL="0" indent="0">
              <a:buNone/>
            </a:pPr>
            <a:r>
              <a:rPr lang="es-CO" dirty="0" smtClean="0"/>
              <a:t>   2</a:t>
            </a:r>
            <a:r>
              <a:rPr lang="es-CO" dirty="0"/>
              <a:t>. </a:t>
            </a:r>
            <a:r>
              <a:rPr lang="es-CO" dirty="0">
                <a:solidFill>
                  <a:srgbClr val="002060"/>
                </a:solidFill>
              </a:rPr>
              <a:t>SATURACIÓN</a:t>
            </a:r>
            <a:r>
              <a:rPr lang="es-CO" dirty="0"/>
              <a:t> (ROM.8:9-11).                  </a:t>
            </a:r>
            <a:endParaRPr lang="es-CO" dirty="0" smtClean="0"/>
          </a:p>
          <a:p>
            <a:pPr marL="0" indent="0">
              <a:buNone/>
            </a:pPr>
            <a:r>
              <a:rPr lang="es-CO" dirty="0" smtClean="0"/>
              <a:t>       3. </a:t>
            </a:r>
            <a:r>
              <a:rPr lang="es-CO" dirty="0" smtClean="0">
                <a:solidFill>
                  <a:srgbClr val="0070C0"/>
                </a:solidFill>
              </a:rPr>
              <a:t>REVESTIMIENTO</a:t>
            </a:r>
            <a:r>
              <a:rPr lang="es-CO" dirty="0" smtClean="0"/>
              <a:t> </a:t>
            </a:r>
            <a:r>
              <a:rPr lang="es-CO" dirty="0"/>
              <a:t>(ROM.13:11-14). </a:t>
            </a:r>
          </a:p>
          <a:p>
            <a:pPr marL="0" indent="0">
              <a:buNone/>
            </a:pPr>
            <a:r>
              <a:rPr lang="es-CO" dirty="0" smtClean="0"/>
              <a:t>           4</a:t>
            </a:r>
            <a:r>
              <a:rPr lang="es-CO" dirty="0"/>
              <a:t>. </a:t>
            </a:r>
            <a:r>
              <a:rPr lang="es-CO" dirty="0">
                <a:solidFill>
                  <a:srgbClr val="7030A0"/>
                </a:solidFill>
              </a:rPr>
              <a:t>IDENTIFICACIÓN</a:t>
            </a:r>
            <a:r>
              <a:rPr lang="es-CO" dirty="0"/>
              <a:t>. (FIF.2:5-8). </a:t>
            </a:r>
          </a:p>
          <a:p>
            <a:pPr marL="0" indent="0">
              <a:buNone/>
            </a:pPr>
            <a:r>
              <a:rPr lang="es-CO" dirty="0" smtClean="0"/>
              <a:t>              5. </a:t>
            </a:r>
            <a:r>
              <a:rPr lang="es-CO" dirty="0" smtClean="0">
                <a:solidFill>
                  <a:srgbClr val="00B050"/>
                </a:solidFill>
              </a:rPr>
              <a:t>COMPROMISO SOCIA</a:t>
            </a:r>
            <a:r>
              <a:rPr lang="es-CO" dirty="0" smtClean="0"/>
              <a:t> (ROM.14:17,18</a:t>
            </a:r>
            <a:r>
              <a:rPr lang="es-CO" dirty="0"/>
              <a:t>).</a:t>
            </a:r>
          </a:p>
          <a:p>
            <a:endParaRPr lang="es-CO" dirty="0"/>
          </a:p>
          <a:p>
            <a:endParaRPr lang="es-CO" dirty="0"/>
          </a:p>
        </p:txBody>
      </p:sp>
      <p:sp>
        <p:nvSpPr>
          <p:cNvPr id="4" name="3 Flecha curvada hacia arriba"/>
          <p:cNvSpPr/>
          <p:nvPr/>
        </p:nvSpPr>
        <p:spPr>
          <a:xfrm rot="3453961">
            <a:off x="-535286" y="3765081"/>
            <a:ext cx="3748003" cy="53867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5" name="4 Flecha curvada hacia arriba"/>
          <p:cNvSpPr/>
          <p:nvPr/>
        </p:nvSpPr>
        <p:spPr>
          <a:xfrm rot="13734228">
            <a:off x="5614815" y="3125507"/>
            <a:ext cx="4233668" cy="67948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Tree>
    <p:extLst>
      <p:ext uri="{BB962C8B-B14F-4D97-AF65-F5344CB8AC3E}">
        <p14:creationId xmlns:p14="http://schemas.microsoft.com/office/powerpoint/2010/main" val="9142048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5" end="5"/>
                                            </p:txEl>
                                          </p:spTgt>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1000" fill="hold"/>
                                        <p:tgtEl>
                                          <p:spTgt spid="4"/>
                                        </p:tgtEl>
                                        <p:attrNameLst>
                                          <p:attrName>ppt_w</p:attrName>
                                        </p:attrNameLst>
                                      </p:cBhvr>
                                      <p:tavLst>
                                        <p:tav tm="0">
                                          <p:val>
                                            <p:fltVal val="0"/>
                                          </p:val>
                                        </p:tav>
                                        <p:tav tm="100000">
                                          <p:val>
                                            <p:strVal val="#ppt_w"/>
                                          </p:val>
                                        </p:tav>
                                      </p:tavLst>
                                    </p:anim>
                                    <p:anim calcmode="lin" valueType="num">
                                      <p:cBhvr>
                                        <p:cTn id="46" dur="1000" fill="hold"/>
                                        <p:tgtEl>
                                          <p:spTgt spid="4"/>
                                        </p:tgtEl>
                                        <p:attrNameLst>
                                          <p:attrName>ppt_h</p:attrName>
                                        </p:attrNameLst>
                                      </p:cBhvr>
                                      <p:tavLst>
                                        <p:tav tm="0">
                                          <p:val>
                                            <p:fltVal val="0"/>
                                          </p:val>
                                        </p:tav>
                                        <p:tav tm="100000">
                                          <p:val>
                                            <p:strVal val="#ppt_h"/>
                                          </p:val>
                                        </p:tav>
                                      </p:tavLst>
                                    </p:anim>
                                    <p:anim calcmode="lin" valueType="num">
                                      <p:cBhvr>
                                        <p:cTn id="47" dur="1000" fill="hold"/>
                                        <p:tgtEl>
                                          <p:spTgt spid="4"/>
                                        </p:tgtEl>
                                        <p:attrNameLst>
                                          <p:attrName>style.rotation</p:attrName>
                                        </p:attrNameLst>
                                      </p:cBhvr>
                                      <p:tavLst>
                                        <p:tav tm="0">
                                          <p:val>
                                            <p:fltVal val="90"/>
                                          </p:val>
                                        </p:tav>
                                        <p:tav tm="100000">
                                          <p:val>
                                            <p:fltVal val="0"/>
                                          </p:val>
                                        </p:tav>
                                      </p:tavLst>
                                    </p:anim>
                                    <p:animEffect transition="in" filter="fade">
                                      <p:cBhvr>
                                        <p:cTn id="48" dur="1000"/>
                                        <p:tgtEl>
                                          <p:spTgt spid="4"/>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1000" fill="hold"/>
                                        <p:tgtEl>
                                          <p:spTgt spid="5"/>
                                        </p:tgtEl>
                                        <p:attrNameLst>
                                          <p:attrName>ppt_w</p:attrName>
                                        </p:attrNameLst>
                                      </p:cBhvr>
                                      <p:tavLst>
                                        <p:tav tm="0">
                                          <p:val>
                                            <p:fltVal val="0"/>
                                          </p:val>
                                        </p:tav>
                                        <p:tav tm="100000">
                                          <p:val>
                                            <p:strVal val="#ppt_w"/>
                                          </p:val>
                                        </p:tav>
                                      </p:tavLst>
                                    </p:anim>
                                    <p:anim calcmode="lin" valueType="num">
                                      <p:cBhvr>
                                        <p:cTn id="52" dur="1000" fill="hold"/>
                                        <p:tgtEl>
                                          <p:spTgt spid="5"/>
                                        </p:tgtEl>
                                        <p:attrNameLst>
                                          <p:attrName>ppt_h</p:attrName>
                                        </p:attrNameLst>
                                      </p:cBhvr>
                                      <p:tavLst>
                                        <p:tav tm="0">
                                          <p:val>
                                            <p:fltVal val="0"/>
                                          </p:val>
                                        </p:tav>
                                        <p:tav tm="100000">
                                          <p:val>
                                            <p:strVal val="#ppt_h"/>
                                          </p:val>
                                        </p:tav>
                                      </p:tavLst>
                                    </p:anim>
                                    <p:anim calcmode="lin" valueType="num">
                                      <p:cBhvr>
                                        <p:cTn id="53" dur="1000" fill="hold"/>
                                        <p:tgtEl>
                                          <p:spTgt spid="5"/>
                                        </p:tgtEl>
                                        <p:attrNameLst>
                                          <p:attrName>style.rotation</p:attrName>
                                        </p:attrNameLst>
                                      </p:cBhvr>
                                      <p:tavLst>
                                        <p:tav tm="0">
                                          <p:val>
                                            <p:fltVal val="90"/>
                                          </p:val>
                                        </p:tav>
                                        <p:tav tm="100000">
                                          <p:val>
                                            <p:fltVal val="0"/>
                                          </p:val>
                                        </p:tav>
                                      </p:tavLst>
                                    </p:anim>
                                    <p:animEffect transition="in" filter="fade">
                                      <p:cBhvr>
                                        <p:cTn id="5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6700" b="1" dirty="0" smtClean="0">
                <a:latin typeface="Agency FB" pitchFamily="34" charset="0"/>
              </a:rPr>
              <a:t>1</a:t>
            </a:r>
            <a:r>
              <a:rPr lang="es-CO" sz="6700" b="1" dirty="0">
                <a:latin typeface="Agency FB" pitchFamily="34" charset="0"/>
              </a:rPr>
              <a:t>. INVERSIÓN (ROM.6:1-11</a:t>
            </a:r>
            <a:r>
              <a:rPr lang="es-CO" sz="6700" b="1" dirty="0" smtClean="0">
                <a:latin typeface="Agency FB" pitchFamily="34" charset="0"/>
              </a:rPr>
              <a:t>)</a:t>
            </a:r>
            <a:endParaRPr lang="es-CO" sz="5300" b="1" dirty="0">
              <a:latin typeface="Agency FB" pitchFamily="34" charset="0"/>
            </a:endParaRPr>
          </a:p>
        </p:txBody>
      </p:sp>
      <p:sp>
        <p:nvSpPr>
          <p:cNvPr id="3" name="2 Marcador de contenido"/>
          <p:cNvSpPr>
            <a:spLocks noGrp="1"/>
          </p:cNvSpPr>
          <p:nvPr>
            <p:ph idx="1"/>
          </p:nvPr>
        </p:nvSpPr>
        <p:spPr>
          <a:xfrm>
            <a:off x="467544" y="1844824"/>
            <a:ext cx="5915000" cy="1986533"/>
          </a:xfrm>
        </p:spPr>
        <p:txBody>
          <a:bodyPr>
            <a:normAutofit/>
          </a:bodyPr>
          <a:lstStyle/>
          <a:p>
            <a:pPr marL="0" indent="0" algn="ctr">
              <a:buNone/>
            </a:pPr>
            <a:r>
              <a:rPr lang="es-CO" dirty="0" smtClean="0"/>
              <a:t>El diccionario define la «inversión» de la siguiente manera: </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900" y="1916832"/>
            <a:ext cx="2390775"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971599" y="4005064"/>
            <a:ext cx="6874687" cy="2677656"/>
          </a:xfrm>
          <a:prstGeom prst="rect">
            <a:avLst/>
          </a:prstGeom>
        </p:spPr>
        <p:txBody>
          <a:bodyPr wrap="square">
            <a:spAutoFit/>
          </a:bodyPr>
          <a:lstStyle/>
          <a:p>
            <a:r>
              <a:rPr lang="es-CO" sz="2400" b="1" dirty="0">
                <a:solidFill>
                  <a:srgbClr val="FF0000"/>
                </a:solidFill>
              </a:rPr>
              <a:t>1   Cambio del orden, la dirección o la posición de algo por sus opuestos. </a:t>
            </a:r>
          </a:p>
          <a:p>
            <a:endParaRPr lang="es-CO" sz="2400" b="1" dirty="0">
              <a:solidFill>
                <a:srgbClr val="FF0000"/>
              </a:solidFill>
            </a:endParaRPr>
          </a:p>
          <a:p>
            <a:r>
              <a:rPr lang="es-CO" sz="2400" b="1" dirty="0">
                <a:solidFill>
                  <a:srgbClr val="FF0000"/>
                </a:solidFill>
              </a:rPr>
              <a:t>2   Empleo de una cantidad de dinero en una cosa para conseguir ganancias. </a:t>
            </a:r>
          </a:p>
          <a:p>
            <a:endParaRPr lang="es-CO" sz="2400" b="1" dirty="0">
              <a:solidFill>
                <a:srgbClr val="FF0000"/>
              </a:solidFill>
            </a:endParaRPr>
          </a:p>
          <a:p>
            <a:r>
              <a:rPr lang="es-CO" sz="2400" b="1" dirty="0">
                <a:solidFill>
                  <a:srgbClr val="FF0000"/>
                </a:solidFill>
              </a:rPr>
              <a:t>3   Empleo de tiempo o esfuerzo en algo.</a:t>
            </a:r>
          </a:p>
        </p:txBody>
      </p:sp>
    </p:spTree>
    <p:extLst>
      <p:ext uri="{BB962C8B-B14F-4D97-AF65-F5344CB8AC3E}">
        <p14:creationId xmlns:p14="http://schemas.microsoft.com/office/powerpoint/2010/main" val="100309778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6048672"/>
          </a:xfrm>
        </p:spPr>
        <p:txBody>
          <a:bodyPr>
            <a:normAutofit fontScale="85000" lnSpcReduction="10000"/>
          </a:bodyPr>
          <a:lstStyle/>
          <a:p>
            <a:pPr marL="0" indent="0" algn="ctr">
              <a:buNone/>
            </a:pPr>
            <a:r>
              <a:rPr lang="es-CO" dirty="0" smtClean="0">
                <a:solidFill>
                  <a:srgbClr val="FF0000"/>
                </a:solidFill>
              </a:rPr>
              <a:t>Rom.6:1</a:t>
            </a:r>
            <a:r>
              <a:rPr lang="es-CO" dirty="0" smtClean="0"/>
              <a:t>. ¿</a:t>
            </a:r>
            <a:r>
              <a:rPr lang="es-CO" dirty="0" smtClean="0">
                <a:latin typeface="Agency FB" pitchFamily="34" charset="0"/>
              </a:rPr>
              <a:t>Qué</a:t>
            </a:r>
            <a:r>
              <a:rPr lang="es-CO" dirty="0">
                <a:latin typeface="Agency FB" pitchFamily="34" charset="0"/>
              </a:rPr>
              <a:t>, pues, diremos? ¿Perseveraremos en el pecado para que la gracia abunde</a:t>
            </a:r>
            <a:r>
              <a:rPr lang="es-CO" dirty="0" smtClean="0"/>
              <a:t>?</a:t>
            </a:r>
          </a:p>
          <a:p>
            <a:pPr marL="0" indent="0" algn="ctr">
              <a:buNone/>
            </a:pPr>
            <a:r>
              <a:rPr lang="es-CO" b="1" u="sng" dirty="0" smtClean="0"/>
              <a:t>Los comentarios expuestos aquí son extraídos del C.B.A.</a:t>
            </a:r>
          </a:p>
          <a:p>
            <a:pPr marL="0" indent="0" algn="ctr">
              <a:buNone/>
            </a:pPr>
            <a:r>
              <a:rPr lang="es-CO" dirty="0"/>
              <a:t>Pablo ha hablado de la degeneración universal del hombre como resultado de la caída de Adán; pero le ha asegurado al creyente que, a pesar de sus tendencias al mal, heredadas y cultivadas, la gracia de Dios es más que suficiente para salvarlo de sus pecados, llevarlo de las transgresiones a la justificación y de la muerte a la vida eterna. </a:t>
            </a:r>
            <a:endParaRPr lang="es-CO" dirty="0" smtClean="0"/>
          </a:p>
          <a:p>
            <a:pPr marL="0" indent="0" algn="ctr">
              <a:buNone/>
            </a:pPr>
            <a:r>
              <a:rPr lang="es-CO" b="1" dirty="0" smtClean="0">
                <a:solidFill>
                  <a:srgbClr val="0070C0"/>
                </a:solidFill>
              </a:rPr>
              <a:t>Cuanto </a:t>
            </a:r>
            <a:r>
              <a:rPr lang="es-CO" b="1" dirty="0">
                <a:solidFill>
                  <a:srgbClr val="0070C0"/>
                </a:solidFill>
              </a:rPr>
              <a:t>más abundó el pecado tanto más sobreabundó la gracia de Dios. ¿Significa esto -pregunta Pablo- que los hombres pueden </a:t>
            </a:r>
            <a:r>
              <a:rPr lang="es-CO" b="1" u="sng" dirty="0">
                <a:solidFill>
                  <a:srgbClr val="0070C0"/>
                </a:solidFill>
              </a:rPr>
              <a:t>continuar pecando</a:t>
            </a:r>
            <a:r>
              <a:rPr lang="es-CO" b="1" dirty="0">
                <a:solidFill>
                  <a:srgbClr val="0070C0"/>
                </a:solidFill>
              </a:rPr>
              <a:t> para que la gracia sobreabunde hasta lo máximo</a:t>
            </a:r>
            <a:r>
              <a:rPr lang="es-CO" b="1" dirty="0" smtClean="0">
                <a:solidFill>
                  <a:srgbClr val="0070C0"/>
                </a:solidFill>
              </a:rPr>
              <a:t>? ¡Usted que piensa!</a:t>
            </a:r>
          </a:p>
        </p:txBody>
      </p:sp>
    </p:spTree>
    <p:extLst>
      <p:ext uri="{BB962C8B-B14F-4D97-AF65-F5344CB8AC3E}">
        <p14:creationId xmlns:p14="http://schemas.microsoft.com/office/powerpoint/2010/main" val="22953338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circle(in)">
                                      <p:cBhvr>
                                        <p:cTn id="15"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260648"/>
            <a:ext cx="8928992" cy="6408712"/>
          </a:xfrm>
        </p:spPr>
        <p:txBody>
          <a:bodyPr>
            <a:normAutofit fontScale="85000" lnSpcReduction="20000"/>
          </a:bodyPr>
          <a:lstStyle/>
          <a:p>
            <a:pPr marL="0" indent="0" algn="ctr">
              <a:buNone/>
            </a:pPr>
            <a:r>
              <a:rPr lang="es-CO" sz="3800" dirty="0" smtClean="0">
                <a:solidFill>
                  <a:srgbClr val="FF0000"/>
                </a:solidFill>
              </a:rPr>
              <a:t>Verso 2.</a:t>
            </a:r>
            <a:r>
              <a:rPr lang="es-CO" dirty="0" smtClean="0"/>
              <a:t> «</a:t>
            </a:r>
            <a:r>
              <a:rPr lang="es-CO" dirty="0" smtClean="0">
                <a:latin typeface="Agency FB" pitchFamily="34" charset="0"/>
              </a:rPr>
              <a:t>En </a:t>
            </a:r>
            <a:r>
              <a:rPr lang="es-CO" dirty="0">
                <a:latin typeface="Agency FB" pitchFamily="34" charset="0"/>
              </a:rPr>
              <a:t>ninguna manera. Porque los que hemos muerto al pecado, ¿cómo viviremos aún en él</a:t>
            </a:r>
            <a:r>
              <a:rPr lang="es-CO" dirty="0" smtClean="0">
                <a:latin typeface="Agency FB" pitchFamily="34" charset="0"/>
              </a:rPr>
              <a:t>?</a:t>
            </a:r>
            <a:r>
              <a:rPr lang="es-CO" dirty="0" smtClean="0"/>
              <a:t>»</a:t>
            </a:r>
          </a:p>
          <a:p>
            <a:pPr marL="0" indent="0" algn="ctr">
              <a:buNone/>
            </a:pPr>
            <a:r>
              <a:rPr lang="es-CO" dirty="0"/>
              <a:t>El tiempo del verbo griego indica un momento o un acontecimiento específico, en este caso la </a:t>
            </a:r>
            <a:r>
              <a:rPr lang="es-CO" u="sng" dirty="0"/>
              <a:t>entrega del creyente a Cristo y su consiguiente </a:t>
            </a:r>
            <a:r>
              <a:rPr lang="es-CO" u="sng" dirty="0" smtClean="0"/>
              <a:t> </a:t>
            </a:r>
            <a:r>
              <a:rPr lang="es-CO" u="sng" dirty="0"/>
              <a:t>renacimiento y justificación</a:t>
            </a:r>
            <a:r>
              <a:rPr lang="es-CO" dirty="0"/>
              <a:t>. El argumento de Pablo es que vivir en pecado </a:t>
            </a:r>
            <a:r>
              <a:rPr lang="es-CO" dirty="0" smtClean="0"/>
              <a:t>después de haberse entregado a Cristo, no </a:t>
            </a:r>
            <a:r>
              <a:rPr lang="es-CO" dirty="0"/>
              <a:t>armoniza con haber muerto una vez a él</a:t>
            </a:r>
            <a:r>
              <a:rPr lang="es-CO" dirty="0" smtClean="0"/>
              <a:t>.</a:t>
            </a:r>
          </a:p>
          <a:p>
            <a:pPr marL="0" indent="0" algn="ctr">
              <a:buNone/>
            </a:pPr>
            <a:r>
              <a:rPr lang="es-CO" dirty="0"/>
              <a:t>Debido a la debilidad de la carne, </a:t>
            </a:r>
            <a:r>
              <a:rPr lang="es-CO" u="sng" dirty="0"/>
              <a:t>una cosa es cometer </a:t>
            </a:r>
            <a:r>
              <a:rPr lang="es-CO" u="sng" dirty="0" smtClean="0"/>
              <a:t>OCASIONALMENTE </a:t>
            </a:r>
            <a:r>
              <a:rPr lang="es-CO" u="sng" dirty="0"/>
              <a:t>un pecado, y otra, muy diferente, </a:t>
            </a:r>
            <a:r>
              <a:rPr lang="es-CO" u="sng" dirty="0" smtClean="0"/>
              <a:t>VIVIR </a:t>
            </a:r>
            <a:r>
              <a:rPr lang="es-CO" u="sng" dirty="0"/>
              <a:t>en el pecado</a:t>
            </a:r>
            <a:r>
              <a:rPr lang="es-CO" dirty="0"/>
              <a:t>. Vivir en pecado significa que el pecado es el ambiente en el cual vivimos, la atmósfera moral que respira nuestra alma. Una vida tal es absolutamente incompatible con la fe. </a:t>
            </a:r>
            <a:endParaRPr lang="es-CO" dirty="0" smtClean="0"/>
          </a:p>
          <a:p>
            <a:pPr marL="0" indent="0" algn="ctr">
              <a:buNone/>
            </a:pPr>
            <a:r>
              <a:rPr lang="es-CO" dirty="0" smtClean="0">
                <a:solidFill>
                  <a:srgbClr val="0070C0"/>
                </a:solidFill>
              </a:rPr>
              <a:t>La </a:t>
            </a:r>
            <a:r>
              <a:rPr lang="es-CO" dirty="0">
                <a:solidFill>
                  <a:srgbClr val="0070C0"/>
                </a:solidFill>
              </a:rPr>
              <a:t>fe en Cristo que hace posible la justificación del pecador implica una disposición sin reservas para cumplir con la voluntad divina y un odio a todo lo que ocasionó tanto sufrimiento al </a:t>
            </a:r>
            <a:r>
              <a:rPr lang="es-CO" dirty="0" smtClean="0">
                <a:solidFill>
                  <a:srgbClr val="0070C0"/>
                </a:solidFill>
              </a:rPr>
              <a:t>Salvador.</a:t>
            </a:r>
            <a:endParaRPr lang="es-CO" dirty="0"/>
          </a:p>
        </p:txBody>
      </p:sp>
    </p:spTree>
    <p:extLst>
      <p:ext uri="{BB962C8B-B14F-4D97-AF65-F5344CB8AC3E}">
        <p14:creationId xmlns:p14="http://schemas.microsoft.com/office/powerpoint/2010/main" val="21980881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88640"/>
            <a:ext cx="8856984" cy="6480720"/>
          </a:xfrm>
        </p:spPr>
        <p:txBody>
          <a:bodyPr>
            <a:normAutofit fontScale="85000" lnSpcReduction="10000"/>
          </a:bodyPr>
          <a:lstStyle/>
          <a:p>
            <a:pPr marL="0" indent="0" algn="ctr">
              <a:buNone/>
            </a:pPr>
            <a:r>
              <a:rPr lang="es-CO" dirty="0" smtClean="0"/>
              <a:t>La </a:t>
            </a:r>
            <a:r>
              <a:rPr lang="es-CO" dirty="0"/>
              <a:t>fe que pretende tener derecho a la justificación, pero que al mismo tiempo permite persistir en las formas antiguas de </a:t>
            </a:r>
            <a:r>
              <a:rPr lang="es-CO" dirty="0" smtClean="0"/>
              <a:t>pecado (o sea, antes de conocer a Cristo), </a:t>
            </a:r>
            <a:r>
              <a:rPr lang="es-CO" dirty="0"/>
              <a:t>de ninguna manera es fe</a:t>
            </a:r>
            <a:r>
              <a:rPr lang="es-CO" dirty="0" smtClean="0"/>
              <a:t>.</a:t>
            </a:r>
          </a:p>
          <a:p>
            <a:pPr marL="0" indent="0" algn="ctr">
              <a:buNone/>
            </a:pPr>
            <a:r>
              <a:rPr lang="es-CO" dirty="0" smtClean="0"/>
              <a:t> </a:t>
            </a:r>
          </a:p>
          <a:p>
            <a:pPr marL="0" indent="0" algn="ctr">
              <a:buNone/>
            </a:pPr>
            <a:r>
              <a:rPr lang="es-CO" dirty="0" smtClean="0"/>
              <a:t>«</a:t>
            </a:r>
            <a:r>
              <a:rPr lang="es-CO" dirty="0" smtClean="0">
                <a:solidFill>
                  <a:srgbClr val="0070C0"/>
                </a:solidFill>
                <a:latin typeface="Agency FB" pitchFamily="34" charset="0"/>
              </a:rPr>
              <a:t>La </a:t>
            </a:r>
            <a:r>
              <a:rPr lang="es-CO" dirty="0">
                <a:solidFill>
                  <a:srgbClr val="0070C0"/>
                </a:solidFill>
                <a:latin typeface="Agency FB" pitchFamily="34" charset="0"/>
              </a:rPr>
              <a:t>evidencia de que un hombre está justificado, que ha nacido de nuevo y que ha pasado de muerte a vida, es que ahora se deleita en obedecer la ley </a:t>
            </a:r>
            <a:r>
              <a:rPr lang="es-CO" dirty="0" smtClean="0">
                <a:solidFill>
                  <a:srgbClr val="0070C0"/>
                </a:solidFill>
                <a:latin typeface="Agency FB" pitchFamily="34" charset="0"/>
              </a:rPr>
              <a:t>de Dios.</a:t>
            </a:r>
            <a:r>
              <a:rPr lang="es-CO" dirty="0" smtClean="0">
                <a:solidFill>
                  <a:srgbClr val="0070C0"/>
                </a:solidFill>
              </a:rPr>
              <a:t> </a:t>
            </a:r>
            <a:r>
              <a:rPr lang="es-CO" dirty="0" smtClean="0">
                <a:solidFill>
                  <a:srgbClr val="0070C0"/>
                </a:solidFill>
                <a:latin typeface="Agency FB" pitchFamily="34" charset="0"/>
              </a:rPr>
              <a:t>En el nuevo nacimiento el corazón viene a quedar en armonía con Dios, al estarlo con su ley. Cuando se ha efectuado este gran cambio en el pecador, entonces ha pasado de la muerte a la vida</a:t>
            </a:r>
            <a:r>
              <a:rPr lang="es-CO" dirty="0" smtClean="0"/>
              <a:t>» </a:t>
            </a:r>
            <a:r>
              <a:rPr lang="es-CO" dirty="0" smtClean="0">
                <a:solidFill>
                  <a:srgbClr val="FF0000"/>
                </a:solidFill>
              </a:rPr>
              <a:t>(CS 521).</a:t>
            </a:r>
          </a:p>
          <a:p>
            <a:pPr marL="0" indent="0" algn="ctr">
              <a:buNone/>
            </a:pPr>
            <a:endParaRPr lang="es-CO" dirty="0" smtClean="0"/>
          </a:p>
          <a:p>
            <a:pPr marL="0" indent="0" algn="ctr">
              <a:buNone/>
            </a:pPr>
            <a:r>
              <a:rPr lang="es-CO" dirty="0" smtClean="0"/>
              <a:t> Es cierto que el creyente quizá alguna vez caiga en un pecado </a:t>
            </a:r>
            <a:r>
              <a:rPr lang="es-CO" dirty="0" smtClean="0">
                <a:solidFill>
                  <a:srgbClr val="FF0000"/>
                </a:solidFill>
              </a:rPr>
              <a:t>(ver 1Juan 2:1), </a:t>
            </a:r>
            <a:r>
              <a:rPr lang="es-CO" dirty="0" smtClean="0"/>
              <a:t>pero la evidencia de que un hombre realmente ha renacido de Dios es que no CONTINÚA practicando el pecado como lo dice </a:t>
            </a:r>
            <a:r>
              <a:rPr lang="es-CO" dirty="0" smtClean="0">
                <a:solidFill>
                  <a:srgbClr val="FF0000"/>
                </a:solidFill>
              </a:rPr>
              <a:t>(1Juan 3:9) </a:t>
            </a:r>
            <a:r>
              <a:rPr lang="es-CO" dirty="0" smtClean="0"/>
              <a:t>o, como lo describe Pablo, no vive más en pecado. </a:t>
            </a:r>
            <a:endParaRPr lang="es-CO" dirty="0"/>
          </a:p>
        </p:txBody>
      </p:sp>
    </p:spTree>
    <p:extLst>
      <p:ext uri="{BB962C8B-B14F-4D97-AF65-F5344CB8AC3E}">
        <p14:creationId xmlns:p14="http://schemas.microsoft.com/office/powerpoint/2010/main" val="15853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260648"/>
            <a:ext cx="8856984" cy="6408712"/>
          </a:xfrm>
        </p:spPr>
        <p:txBody>
          <a:bodyPr>
            <a:normAutofit fontScale="77500" lnSpcReduction="20000"/>
          </a:bodyPr>
          <a:lstStyle/>
          <a:p>
            <a:pPr marL="0" indent="0" algn="ctr">
              <a:buNone/>
            </a:pPr>
            <a:r>
              <a:rPr lang="es-CO" sz="3600" b="1" dirty="0">
                <a:solidFill>
                  <a:srgbClr val="FF0000"/>
                </a:solidFill>
              </a:rPr>
              <a:t>Verso 3. </a:t>
            </a:r>
            <a:r>
              <a:rPr lang="es-CO" dirty="0" smtClean="0">
                <a:latin typeface="Agency FB" pitchFamily="34" charset="0"/>
              </a:rPr>
              <a:t>«¿O </a:t>
            </a:r>
            <a:r>
              <a:rPr lang="es-CO" dirty="0">
                <a:latin typeface="Agency FB" pitchFamily="34" charset="0"/>
              </a:rPr>
              <a:t>no sabéis que todos los que hemos sido bautizados en Cristo Jesús, hemos sido bautizados en su muerte</a:t>
            </a:r>
            <a:r>
              <a:rPr lang="es-CO" dirty="0" smtClean="0">
                <a:latin typeface="Agency FB" pitchFamily="34" charset="0"/>
              </a:rPr>
              <a:t>?»</a:t>
            </a:r>
          </a:p>
          <a:p>
            <a:pPr marL="0" indent="0" algn="ctr">
              <a:buNone/>
            </a:pPr>
            <a:r>
              <a:rPr lang="es-CO" dirty="0"/>
              <a:t> La frase “en Cristo Jesús” significa en unión con Jesucristo.  Esto no significa que la ceremonia por inmersión en realidad efectúe esta unión. </a:t>
            </a:r>
            <a:endParaRPr lang="es-CO" dirty="0" smtClean="0"/>
          </a:p>
          <a:p>
            <a:pPr marL="0" indent="0" algn="ctr">
              <a:buNone/>
            </a:pPr>
            <a:r>
              <a:rPr lang="es-CO" b="1" dirty="0" smtClean="0">
                <a:solidFill>
                  <a:srgbClr val="0070C0"/>
                </a:solidFill>
              </a:rPr>
              <a:t>El </a:t>
            </a:r>
            <a:r>
              <a:rPr lang="es-CO" b="1" dirty="0">
                <a:solidFill>
                  <a:srgbClr val="0070C0"/>
                </a:solidFill>
              </a:rPr>
              <a:t>bautismo es una demostración pública de una relación </a:t>
            </a:r>
            <a:r>
              <a:rPr lang="es-CO" b="1" u="sng" dirty="0">
                <a:solidFill>
                  <a:srgbClr val="0070C0"/>
                </a:solidFill>
              </a:rPr>
              <a:t>espiritual</a:t>
            </a:r>
            <a:r>
              <a:rPr lang="es-CO" b="1" dirty="0">
                <a:solidFill>
                  <a:srgbClr val="0070C0"/>
                </a:solidFill>
              </a:rPr>
              <a:t> con Cristo, de la que se ha participado </a:t>
            </a:r>
            <a:r>
              <a:rPr lang="es-CO" b="1" u="sng" dirty="0">
                <a:solidFill>
                  <a:srgbClr val="0070C0"/>
                </a:solidFill>
              </a:rPr>
              <a:t>antes</a:t>
            </a:r>
            <a:r>
              <a:rPr lang="es-CO" b="1" dirty="0">
                <a:solidFill>
                  <a:srgbClr val="0070C0"/>
                </a:solidFill>
              </a:rPr>
              <a:t> de que se realice la ceremonia externa</a:t>
            </a:r>
            <a:r>
              <a:rPr lang="es-CO" b="1" dirty="0" smtClean="0">
                <a:solidFill>
                  <a:srgbClr val="0070C0"/>
                </a:solidFill>
              </a:rPr>
              <a:t>.</a:t>
            </a:r>
          </a:p>
          <a:p>
            <a:pPr marL="0" indent="0" algn="ctr">
              <a:buNone/>
            </a:pPr>
            <a:r>
              <a:rPr lang="es-CO" b="1" dirty="0" smtClean="0">
                <a:solidFill>
                  <a:srgbClr val="0070C0"/>
                </a:solidFill>
              </a:rPr>
              <a:t> </a:t>
            </a:r>
            <a:r>
              <a:rPr lang="es-CO" b="1" dirty="0">
                <a:solidFill>
                  <a:srgbClr val="0070C0"/>
                </a:solidFill>
              </a:rPr>
              <a:t>El bautismo representa la unión de la vida del creyente en un vínculo tan estrecho con la vida de Cristo, que ambas vidas, por así decirlo, llegan a ser una sola unidad </a:t>
            </a:r>
            <a:r>
              <a:rPr lang="es-CO" b="1" dirty="0" smtClean="0">
                <a:solidFill>
                  <a:srgbClr val="0070C0"/>
                </a:solidFill>
              </a:rPr>
              <a:t>espiritual.</a:t>
            </a:r>
          </a:p>
          <a:p>
            <a:pPr marL="0" indent="0" algn="ctr">
              <a:buNone/>
            </a:pPr>
            <a:r>
              <a:rPr lang="es-CO" dirty="0" smtClean="0"/>
              <a:t> </a:t>
            </a:r>
            <a:r>
              <a:rPr lang="es-CO" dirty="0">
                <a:solidFill>
                  <a:srgbClr val="FF0000"/>
                </a:solidFill>
              </a:rPr>
              <a:t>(ver </a:t>
            </a:r>
            <a:r>
              <a:rPr lang="es-CO" dirty="0" smtClean="0">
                <a:solidFill>
                  <a:srgbClr val="FF0000"/>
                </a:solidFill>
              </a:rPr>
              <a:t>1Cor.12:12-13; 27 y Gal.3:27).</a:t>
            </a:r>
          </a:p>
          <a:p>
            <a:pPr marL="0" indent="0" algn="ctr">
              <a:buNone/>
            </a:pPr>
            <a:r>
              <a:rPr lang="es-CO" dirty="0" smtClean="0"/>
              <a:t>Para </a:t>
            </a:r>
            <a:r>
              <a:rPr lang="es-CO" dirty="0"/>
              <a:t>que el sacrificio de Cristo logre la salvación del pecador, cada creyente debe participar a sabiendas del significado y de la experiencia representados por la muerte, la sepultura y la resurrección de Cristo en lugar de él.  Como una confesión pública de esta experiencia, el creyente se somete a la ceremonia de </a:t>
            </a:r>
            <a:r>
              <a:rPr lang="es-CO" u="sng" dirty="0"/>
              <a:t>inmersión en armonía con la orden de Jesús </a:t>
            </a:r>
            <a:r>
              <a:rPr lang="es-CO" dirty="0">
                <a:solidFill>
                  <a:srgbClr val="FF0000"/>
                </a:solidFill>
                <a:latin typeface="Agency FB" pitchFamily="34" charset="0"/>
              </a:rPr>
              <a:t>(</a:t>
            </a:r>
            <a:r>
              <a:rPr lang="es-CO" dirty="0" smtClean="0">
                <a:solidFill>
                  <a:srgbClr val="FF0000"/>
                </a:solidFill>
                <a:latin typeface="Agency FB" pitchFamily="34" charset="0"/>
              </a:rPr>
              <a:t>Mat.28:19</a:t>
            </a:r>
            <a:r>
              <a:rPr lang="es-CO" dirty="0">
                <a:solidFill>
                  <a:srgbClr val="FF0000"/>
                </a:solidFill>
                <a:latin typeface="Agency FB" pitchFamily="34" charset="0"/>
              </a:rPr>
              <a:t>).  </a:t>
            </a:r>
          </a:p>
        </p:txBody>
      </p:sp>
    </p:spTree>
    <p:extLst>
      <p:ext uri="{BB962C8B-B14F-4D97-AF65-F5344CB8AC3E}">
        <p14:creationId xmlns:p14="http://schemas.microsoft.com/office/powerpoint/2010/main" val="27091042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circle(in)">
                                      <p:cBhvr>
                                        <p:cTn id="33"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2952328"/>
          </a:xfrm>
        </p:spPr>
        <p:txBody>
          <a:bodyPr>
            <a:normAutofit fontScale="85000" lnSpcReduction="10000"/>
          </a:bodyPr>
          <a:lstStyle/>
          <a:p>
            <a:pPr marL="0" indent="0" algn="ctr">
              <a:buNone/>
            </a:pPr>
            <a:r>
              <a:rPr lang="es-CO" sz="3600" b="1" dirty="0" smtClean="0">
                <a:solidFill>
                  <a:srgbClr val="FF0000"/>
                </a:solidFill>
              </a:rPr>
              <a:t>Verso 4</a:t>
            </a:r>
            <a:r>
              <a:rPr lang="es-CO" dirty="0" smtClean="0"/>
              <a:t>. </a:t>
            </a:r>
            <a:r>
              <a:rPr lang="es-CO" dirty="0" smtClean="0">
                <a:latin typeface="Agency FB" pitchFamily="34" charset="0"/>
              </a:rPr>
              <a:t>«Porque </a:t>
            </a:r>
            <a:r>
              <a:rPr lang="es-CO" dirty="0">
                <a:latin typeface="Agency FB" pitchFamily="34" charset="0"/>
              </a:rPr>
              <a:t>somos sepultados juntamente con él para muerte por el bautismo, a fin de que como Cristo resucitó de los muertos por la gloria del Padre, así también nosotros andemos en </a:t>
            </a:r>
            <a:r>
              <a:rPr lang="es-CO" b="1" u="sng" dirty="0">
                <a:latin typeface="Agency FB" pitchFamily="34" charset="0"/>
              </a:rPr>
              <a:t>vida </a:t>
            </a:r>
            <a:r>
              <a:rPr lang="es-CO" b="1" u="sng" dirty="0" smtClean="0">
                <a:latin typeface="Agency FB" pitchFamily="34" charset="0"/>
              </a:rPr>
              <a:t>nueva</a:t>
            </a:r>
            <a:r>
              <a:rPr lang="es-CO" dirty="0" smtClean="0">
                <a:latin typeface="Agency FB" pitchFamily="34" charset="0"/>
              </a:rPr>
              <a:t>». </a:t>
            </a:r>
          </a:p>
          <a:p>
            <a:pPr marL="0" indent="0" algn="ctr">
              <a:buNone/>
            </a:pPr>
            <a:r>
              <a:rPr lang="es-CO" dirty="0"/>
              <a:t>La comparación que hace Pablo del acto del bautismo con el de la sepultura demuestra que los primeros cristianos bautizaban por </a:t>
            </a:r>
            <a:r>
              <a:rPr lang="es-CO" dirty="0" smtClean="0"/>
              <a:t>inmersión,</a:t>
            </a:r>
          </a:p>
          <a:p>
            <a:pPr marL="0" indent="0" algn="ctr">
              <a:buNone/>
            </a:pPr>
            <a:r>
              <a:rPr lang="es-CO" dirty="0" smtClean="0"/>
              <a:t> lea </a:t>
            </a:r>
            <a:r>
              <a:rPr lang="es-CO" dirty="0" smtClean="0">
                <a:solidFill>
                  <a:srgbClr val="FF0000"/>
                </a:solidFill>
              </a:rPr>
              <a:t>(Juan 3:23; Mat.3:6,16). </a:t>
            </a:r>
          </a:p>
        </p:txBody>
      </p:sp>
      <p:sp>
        <p:nvSpPr>
          <p:cNvPr id="4" name="3 Rectángulo"/>
          <p:cNvSpPr/>
          <p:nvPr/>
        </p:nvSpPr>
        <p:spPr>
          <a:xfrm>
            <a:off x="2195735" y="3831736"/>
            <a:ext cx="4896543" cy="2554545"/>
          </a:xfrm>
          <a:prstGeom prst="rect">
            <a:avLst/>
          </a:prstGeom>
        </p:spPr>
        <p:txBody>
          <a:bodyPr wrap="square">
            <a:spAutoFit/>
          </a:bodyPr>
          <a:lstStyle/>
          <a:p>
            <a:pPr algn="ctr"/>
            <a:r>
              <a:rPr lang="es-CO" sz="2000" dirty="0"/>
              <a:t>Si Pablo se hubiera estado refiriendo a alguna de las otras formas de bautismo que se popularizaron en siglos posteriores, su simbolismo en este versículo habría sido más bien forzado y hasta inútil.  Por tanto, el bautismo por aspersión </a:t>
            </a:r>
            <a:r>
              <a:rPr lang="es-CO" sz="2000" dirty="0" smtClean="0"/>
              <a:t>de infantes no </a:t>
            </a:r>
            <a:r>
              <a:rPr lang="es-CO" sz="2000" dirty="0"/>
              <a:t>llena los requisitos para representar la </a:t>
            </a:r>
            <a:r>
              <a:rPr lang="es-CO" sz="2000" dirty="0" smtClean="0"/>
              <a:t>muerte, sepultura y resurrección de </a:t>
            </a:r>
            <a:r>
              <a:rPr lang="es-CO" sz="2000" dirty="0"/>
              <a:t>Cristo Jesús.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79" y="3717032"/>
            <a:ext cx="2051721" cy="2783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552100"/>
            <a:ext cx="2195736" cy="2948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04712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randombar(horizontal)">
                                      <p:cBhvr>
                                        <p:cTn id="10" dur="500"/>
                                        <p:tgtEl>
                                          <p:spTgt spid="2050"/>
                                        </p:tgtEl>
                                      </p:cBhvr>
                                    </p:animEffect>
                                  </p:childTnLst>
                                </p:cTn>
                              </p:par>
                              <p:par>
                                <p:cTn id="11" presetID="14" presetClass="entr" presetSubtype="10" fill="hold" nodeType="with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randombar(horizontal)">
                                      <p:cBhvr>
                                        <p:cTn id="13"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85000" lnSpcReduction="20000"/>
          </a:bodyPr>
          <a:lstStyle/>
          <a:p>
            <a:pPr marL="0" indent="0" algn="ctr">
              <a:buNone/>
            </a:pPr>
            <a:r>
              <a:rPr lang="es-CO" sz="3600" b="1" dirty="0" smtClean="0">
                <a:solidFill>
                  <a:srgbClr val="FF0000"/>
                </a:solidFill>
              </a:rPr>
              <a:t>Verso 5</a:t>
            </a:r>
            <a:r>
              <a:rPr lang="es-CO" dirty="0" smtClean="0"/>
              <a:t>. </a:t>
            </a:r>
            <a:r>
              <a:rPr lang="es-CO" dirty="0" smtClean="0">
                <a:latin typeface="Agency FB" pitchFamily="34" charset="0"/>
              </a:rPr>
              <a:t>«Porque </a:t>
            </a:r>
            <a:r>
              <a:rPr lang="es-CO" dirty="0">
                <a:latin typeface="Agency FB" pitchFamily="34" charset="0"/>
              </a:rPr>
              <a:t>si </a:t>
            </a:r>
            <a:r>
              <a:rPr lang="es-CO" u="sng" dirty="0">
                <a:latin typeface="Agency FB" pitchFamily="34" charset="0"/>
              </a:rPr>
              <a:t>fuimos</a:t>
            </a:r>
            <a:r>
              <a:rPr lang="es-CO" dirty="0">
                <a:latin typeface="Agency FB" pitchFamily="34" charset="0"/>
              </a:rPr>
              <a:t> plantados juntamente con él en la semejanza de su muerte, así también lo </a:t>
            </a:r>
            <a:r>
              <a:rPr lang="es-CO" u="sng" dirty="0">
                <a:latin typeface="Agency FB" pitchFamily="34" charset="0"/>
              </a:rPr>
              <a:t>seremos</a:t>
            </a:r>
            <a:r>
              <a:rPr lang="es-CO" dirty="0">
                <a:latin typeface="Agency FB" pitchFamily="34" charset="0"/>
              </a:rPr>
              <a:t> en la de su </a:t>
            </a:r>
            <a:r>
              <a:rPr lang="es-CO" dirty="0" smtClean="0">
                <a:latin typeface="Agency FB" pitchFamily="34" charset="0"/>
              </a:rPr>
              <a:t>resurrección»</a:t>
            </a:r>
          </a:p>
          <a:p>
            <a:pPr marL="0" indent="0" algn="ctr">
              <a:buNone/>
            </a:pPr>
            <a:r>
              <a:rPr lang="es-CO" dirty="0">
                <a:latin typeface="Agency FB" pitchFamily="34" charset="0"/>
              </a:rPr>
              <a:t> </a:t>
            </a:r>
            <a:endParaRPr lang="es-CO" dirty="0" smtClean="0">
              <a:latin typeface="Agency FB" pitchFamily="34" charset="0"/>
            </a:endParaRPr>
          </a:p>
          <a:p>
            <a:pPr marL="0" indent="0" algn="ctr">
              <a:buNone/>
            </a:pPr>
            <a:r>
              <a:rPr lang="es-CO" b="1" u="sng" dirty="0" smtClean="0"/>
              <a:t>Plantados </a:t>
            </a:r>
            <a:r>
              <a:rPr lang="es-CO" b="1" u="sng" dirty="0"/>
              <a:t>juntamente</a:t>
            </a:r>
            <a:r>
              <a:rPr lang="es-CO" dirty="0"/>
              <a:t>. </a:t>
            </a:r>
          </a:p>
          <a:p>
            <a:pPr marL="0" indent="0" algn="ctr">
              <a:buNone/>
            </a:pPr>
            <a:r>
              <a:rPr lang="es-CO" dirty="0"/>
              <a:t>  Gr. súmfrutos, “unidos”; dícese de árboles que crecen juntos, llegando a </a:t>
            </a:r>
            <a:r>
              <a:rPr lang="es-CO" u="sng" dirty="0"/>
              <a:t>confundirse</a:t>
            </a:r>
            <a:r>
              <a:rPr lang="es-CO" dirty="0"/>
              <a:t> el uno con el otro. </a:t>
            </a:r>
            <a:endParaRPr lang="es-CO" dirty="0" smtClean="0"/>
          </a:p>
          <a:p>
            <a:pPr marL="0" indent="0" algn="ctr">
              <a:buNone/>
            </a:pPr>
            <a:r>
              <a:rPr lang="es-CO" dirty="0" smtClean="0"/>
              <a:t>“</a:t>
            </a:r>
            <a:r>
              <a:rPr lang="es-CO" dirty="0">
                <a:latin typeface="Agency FB" pitchFamily="34" charset="0"/>
              </a:rPr>
              <a:t>Porque si nos hemos hecho una misma cosa con él</a:t>
            </a:r>
            <a:r>
              <a:rPr lang="es-CO" dirty="0"/>
              <a:t>” </a:t>
            </a:r>
            <a:endParaRPr lang="es-CO" dirty="0" smtClean="0"/>
          </a:p>
          <a:p>
            <a:pPr marL="0" indent="0" algn="ctr">
              <a:buNone/>
            </a:pPr>
            <a:r>
              <a:rPr lang="es-CO" dirty="0" smtClean="0"/>
              <a:t>(dice la Biblia de Jerusalén). </a:t>
            </a:r>
          </a:p>
          <a:p>
            <a:pPr marL="0" indent="0" algn="ctr">
              <a:buNone/>
            </a:pPr>
            <a:r>
              <a:rPr lang="es-CO" b="1" dirty="0" smtClean="0">
                <a:solidFill>
                  <a:srgbClr val="0070C0"/>
                </a:solidFill>
              </a:rPr>
              <a:t>La </a:t>
            </a:r>
            <a:r>
              <a:rPr lang="es-CO" b="1" dirty="0">
                <a:solidFill>
                  <a:srgbClr val="0070C0"/>
                </a:solidFill>
              </a:rPr>
              <a:t>idea es la de compartir, de tener una relación íntima. Es la descripción de la unión vital que existe entre Cristo y los que participan de una comunión íntima de fe con él. </a:t>
            </a:r>
            <a:endParaRPr lang="es-CO" b="1" dirty="0" smtClean="0">
              <a:solidFill>
                <a:srgbClr val="0070C0"/>
              </a:solidFill>
            </a:endParaRPr>
          </a:p>
          <a:p>
            <a:pPr marL="0" indent="0" algn="ctr">
              <a:buNone/>
            </a:pPr>
            <a:r>
              <a:rPr lang="es-CO" b="1" dirty="0">
                <a:solidFill>
                  <a:srgbClr val="0070C0"/>
                </a:solidFill>
              </a:rPr>
              <a:t>A menos que el creyente participe primero por fe de esa relación vital con Cristo, es imposible que ande en vida nueva, no importa cuánto desee hacerlo.</a:t>
            </a:r>
          </a:p>
        </p:txBody>
      </p:sp>
    </p:spTree>
    <p:extLst>
      <p:ext uri="{BB962C8B-B14F-4D97-AF65-F5344CB8AC3E}">
        <p14:creationId xmlns:p14="http://schemas.microsoft.com/office/powerpoint/2010/main" val="393823749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down)">
                                      <p:cBhvr>
                                        <p:cTn id="33" dur="500"/>
                                        <p:tgtEl>
                                          <p:spTgt spid="3">
                                            <p:txEl>
                                              <p:pRg st="6" end="6"/>
                                            </p:txEl>
                                          </p:spTgt>
                                        </p:tgtEl>
                                      </p:cBhvr>
                                    </p:animEffect>
                                  </p:childTnLst>
                                </p:cTn>
                              </p:par>
                              <p:par>
                                <p:cTn id="34" presetID="22" presetClass="entr" presetSubtype="4"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down)">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87824" y="260649"/>
            <a:ext cx="3672408" cy="3168351"/>
          </a:xfrm>
        </p:spPr>
        <p:txBody>
          <a:bodyPr>
            <a:normAutofit fontScale="70000" lnSpcReduction="20000"/>
          </a:bodyPr>
          <a:lstStyle/>
          <a:p>
            <a:pPr marL="0" indent="0" algn="ctr">
              <a:buNone/>
            </a:pPr>
            <a:r>
              <a:rPr lang="es-CO" dirty="0" smtClean="0"/>
              <a:t>Pablo </a:t>
            </a:r>
            <a:r>
              <a:rPr lang="es-CO" dirty="0"/>
              <a:t>destaca que así como el creyente participa de la semejanza de la muerte de Cristo muriendo él mismo al pecado, así también debe participar en la semejanza de la resurrección de Cristo resucitando a una nueva vida de justicia. En ambos casos está demostrando su unión vital con el Salvador. </a:t>
            </a:r>
          </a:p>
        </p:txBody>
      </p:sp>
      <p:sp>
        <p:nvSpPr>
          <p:cNvPr id="4" name="3 Rectángulo"/>
          <p:cNvSpPr/>
          <p:nvPr/>
        </p:nvSpPr>
        <p:spPr>
          <a:xfrm>
            <a:off x="517618" y="3861048"/>
            <a:ext cx="8136904" cy="2246769"/>
          </a:xfrm>
          <a:prstGeom prst="rect">
            <a:avLst/>
          </a:prstGeom>
        </p:spPr>
        <p:txBody>
          <a:bodyPr wrap="square">
            <a:spAutoFit/>
          </a:bodyPr>
          <a:lstStyle/>
          <a:p>
            <a:pPr algn="ctr"/>
            <a:r>
              <a:rPr lang="es-CO" dirty="0"/>
              <a:t> </a:t>
            </a:r>
            <a:r>
              <a:rPr lang="es-CO" sz="2800" b="1" dirty="0">
                <a:solidFill>
                  <a:srgbClr val="0070C0"/>
                </a:solidFill>
              </a:rPr>
              <a:t>No hay ninguna duda de que el renacimiento espiritual y la vida en el Espíritu conducen a la resurrección final y a la vida eterna, pues, en realidad, los que andan “</a:t>
            </a:r>
            <a:r>
              <a:rPr lang="es-CO" sz="2800" b="1" u="sng" dirty="0">
                <a:solidFill>
                  <a:srgbClr val="0070C0"/>
                </a:solidFill>
              </a:rPr>
              <a:t>en vida nueva</a:t>
            </a:r>
            <a:r>
              <a:rPr lang="es-CO" sz="2800" b="1" dirty="0">
                <a:solidFill>
                  <a:srgbClr val="0070C0"/>
                </a:solidFill>
              </a:rPr>
              <a:t>”, </a:t>
            </a:r>
            <a:r>
              <a:rPr lang="es-CO" sz="2800" b="1" dirty="0">
                <a:solidFill>
                  <a:srgbClr val="0070C0"/>
                </a:solidFill>
                <a:latin typeface="Agency FB" pitchFamily="34" charset="0"/>
              </a:rPr>
              <a:t>ya han comenzado, en un sentido, la </a:t>
            </a:r>
            <a:r>
              <a:rPr lang="es-CO" sz="2800" b="1" dirty="0" smtClean="0">
                <a:solidFill>
                  <a:srgbClr val="0070C0"/>
                </a:solidFill>
                <a:latin typeface="Agency FB" pitchFamily="34" charset="0"/>
              </a:rPr>
              <a:t>VIDA ETERNA</a:t>
            </a:r>
            <a:r>
              <a:rPr lang="es-CO" sz="2800" b="1" dirty="0" smtClean="0">
                <a:solidFill>
                  <a:srgbClr val="0070C0"/>
                </a:solidFill>
              </a:rPr>
              <a:t>. </a:t>
            </a:r>
            <a:r>
              <a:rPr lang="es-CO" sz="2800" b="1" dirty="0">
                <a:solidFill>
                  <a:srgbClr val="FF0000"/>
                </a:solidFill>
              </a:rPr>
              <a:t>(</a:t>
            </a:r>
            <a:r>
              <a:rPr lang="es-CO" sz="2800" b="1" dirty="0" smtClean="0">
                <a:solidFill>
                  <a:srgbClr val="FF0000"/>
                </a:solidFill>
              </a:rPr>
              <a:t>Lea Juan 8:51)</a:t>
            </a:r>
            <a:endParaRPr lang="es-CO" sz="2800" b="1" dirty="0">
              <a:solidFill>
                <a:srgbClr val="FF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4664"/>
            <a:ext cx="2592288" cy="25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404664"/>
            <a:ext cx="2232248" cy="25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690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16632"/>
            <a:ext cx="8928992" cy="6624736"/>
          </a:xfrm>
          <a:gradFill>
            <a:gsLst>
              <a:gs pos="0">
                <a:srgbClr val="FFEFD1"/>
              </a:gs>
              <a:gs pos="64999">
                <a:srgbClr val="F0EBD5"/>
              </a:gs>
              <a:gs pos="100000">
                <a:srgbClr val="D1C39F"/>
              </a:gs>
            </a:gsLst>
            <a:lin ang="5400000" scaled="0"/>
          </a:gradFill>
        </p:spPr>
        <p:txBody>
          <a:bodyPr>
            <a:normAutofit fontScale="85000" lnSpcReduction="10000"/>
          </a:bodyPr>
          <a:lstStyle/>
          <a:p>
            <a:pPr marL="0" indent="0" algn="ctr">
              <a:buNone/>
            </a:pPr>
            <a:r>
              <a:rPr lang="es-CO" sz="2600" b="1" dirty="0" smtClean="0">
                <a:solidFill>
                  <a:srgbClr val="FF0000"/>
                </a:solidFill>
              </a:rPr>
              <a:t>Verso </a:t>
            </a:r>
            <a:r>
              <a:rPr lang="es-CO" sz="2600" b="1" dirty="0">
                <a:solidFill>
                  <a:srgbClr val="FF0000"/>
                </a:solidFill>
              </a:rPr>
              <a:t>6</a:t>
            </a:r>
            <a:r>
              <a:rPr lang="es-CO" sz="2600" dirty="0"/>
              <a:t>. </a:t>
            </a:r>
            <a:r>
              <a:rPr lang="es-CO" sz="2600" dirty="0" smtClean="0"/>
              <a:t>«</a:t>
            </a:r>
            <a:r>
              <a:rPr lang="es-CO" sz="2600" dirty="0" smtClean="0">
                <a:latin typeface="Agency FB" pitchFamily="34" charset="0"/>
              </a:rPr>
              <a:t>Sabiendo </a:t>
            </a:r>
            <a:r>
              <a:rPr lang="es-CO" sz="2600" dirty="0">
                <a:latin typeface="Agency FB" pitchFamily="34" charset="0"/>
              </a:rPr>
              <a:t>esto, que nuestro viejo hombre fue crucificado juntamente con él, para que el cuerpo del pecado sea destruido, </a:t>
            </a:r>
            <a:r>
              <a:rPr lang="es-CO" sz="2600" u="sng" dirty="0">
                <a:latin typeface="Agency FB" pitchFamily="34" charset="0"/>
              </a:rPr>
              <a:t>a fin de que no sirvamos más al </a:t>
            </a:r>
            <a:r>
              <a:rPr lang="es-CO" sz="2600" u="sng" dirty="0" smtClean="0">
                <a:latin typeface="Agency FB" pitchFamily="34" charset="0"/>
              </a:rPr>
              <a:t>pecado</a:t>
            </a:r>
            <a:r>
              <a:rPr lang="es-CO" sz="2600" u="sng" dirty="0" smtClean="0"/>
              <a:t>».</a:t>
            </a:r>
          </a:p>
          <a:p>
            <a:pPr marL="0" indent="0" algn="ctr">
              <a:buNone/>
            </a:pPr>
            <a:endParaRPr lang="es-CO" sz="2600" u="sng" dirty="0" smtClean="0"/>
          </a:p>
          <a:p>
            <a:pPr marL="0" indent="0" algn="ctr">
              <a:buNone/>
            </a:pPr>
            <a:r>
              <a:rPr lang="es-CO" sz="2600" b="1" u="sng" dirty="0" smtClean="0"/>
              <a:t>«Nuestro </a:t>
            </a:r>
            <a:r>
              <a:rPr lang="es-CO" sz="2600" b="1" u="sng" dirty="0"/>
              <a:t>viejo </a:t>
            </a:r>
            <a:r>
              <a:rPr lang="es-CO" sz="2600" b="1" u="sng" dirty="0" smtClean="0"/>
              <a:t>hombre». </a:t>
            </a:r>
            <a:endParaRPr lang="es-CO" sz="2600" b="1" u="sng" dirty="0"/>
          </a:p>
          <a:p>
            <a:pPr marL="0" indent="0" algn="ctr">
              <a:buNone/>
            </a:pPr>
            <a:r>
              <a:rPr lang="es-CO" sz="2600" dirty="0"/>
              <a:t>  Es decir, nuestro ser anterior en la antigua condición corrupta y </a:t>
            </a:r>
            <a:r>
              <a:rPr lang="es-CO" sz="2600" dirty="0" smtClean="0"/>
              <a:t>pecaminosa (que estaba transgrediendo la santa Ley de Dios). (</a:t>
            </a:r>
            <a:r>
              <a:rPr lang="es-CO" sz="2600" dirty="0"/>
              <a:t>ver </a:t>
            </a:r>
            <a:r>
              <a:rPr lang="es-CO" sz="2600" dirty="0" smtClean="0">
                <a:solidFill>
                  <a:srgbClr val="FF0000"/>
                </a:solidFill>
              </a:rPr>
              <a:t>Efe.4:22-23</a:t>
            </a:r>
            <a:r>
              <a:rPr lang="es-CO" sz="2600" dirty="0">
                <a:solidFill>
                  <a:srgbClr val="FF0000"/>
                </a:solidFill>
              </a:rPr>
              <a:t>; </a:t>
            </a:r>
            <a:r>
              <a:rPr lang="es-CO" sz="2600" dirty="0" smtClean="0">
                <a:solidFill>
                  <a:srgbClr val="FF0000"/>
                </a:solidFill>
              </a:rPr>
              <a:t>Col.3:9</a:t>
            </a:r>
            <a:r>
              <a:rPr lang="es-CO" sz="2600" dirty="0">
                <a:solidFill>
                  <a:srgbClr val="FF0000"/>
                </a:solidFill>
              </a:rPr>
              <a:t>). </a:t>
            </a:r>
          </a:p>
          <a:p>
            <a:pPr marL="0" indent="0" algn="ctr">
              <a:buNone/>
            </a:pPr>
            <a:r>
              <a:rPr lang="es-CO" sz="2600" dirty="0"/>
              <a:t> </a:t>
            </a:r>
            <a:r>
              <a:rPr lang="es-CO" sz="2600" dirty="0" smtClean="0"/>
              <a:t>«</a:t>
            </a:r>
            <a:r>
              <a:rPr lang="es-CO" sz="2600" b="1" u="sng" dirty="0" smtClean="0"/>
              <a:t>Fue crucificado». </a:t>
            </a:r>
            <a:endParaRPr lang="es-CO" sz="2600" b="1" u="sng" dirty="0"/>
          </a:p>
          <a:p>
            <a:pPr marL="0" indent="0" algn="ctr">
              <a:buNone/>
            </a:pPr>
            <a:r>
              <a:rPr lang="es-CO" sz="2600" dirty="0"/>
              <a:t>  La referencia es a la experiencia del creyente cuando aceptó a Cristo, </a:t>
            </a:r>
            <a:r>
              <a:rPr lang="es-CO" sz="2600" u="sng" dirty="0"/>
              <a:t>renunció a su pasado pecaminoso </a:t>
            </a:r>
            <a:r>
              <a:rPr lang="es-CO" sz="2600" dirty="0"/>
              <a:t>y murió al pecado. Contrastando su condición anterior con la presente, Pablo sentía que era como si hubiera sido otra persona y que había experimentado un cambio tan completo como el de la muerte. Su naturaleza anterior se había </a:t>
            </a:r>
            <a:r>
              <a:rPr lang="es-CO" sz="2600" b="1" u="sng" dirty="0"/>
              <a:t>esquinado</a:t>
            </a:r>
            <a:r>
              <a:rPr lang="es-CO" sz="2600" dirty="0"/>
              <a:t>.  Ahora era un hombre nuevo en Cristo, y Cristo vivía en </a:t>
            </a:r>
            <a:r>
              <a:rPr lang="es-CO" sz="2600" dirty="0" smtClean="0"/>
              <a:t>él. </a:t>
            </a:r>
          </a:p>
          <a:p>
            <a:pPr marL="0" indent="0" algn="ctr">
              <a:buNone/>
            </a:pPr>
            <a:r>
              <a:rPr lang="es-CO" sz="2600" b="1" dirty="0" smtClean="0">
                <a:solidFill>
                  <a:srgbClr val="0070C0"/>
                </a:solidFill>
              </a:rPr>
              <a:t>Nota: Es de notar, que esta doctrina de la obediencia a la Ley de Dios, después de haberse entregado a Cristo, expuesta por la Biblia, contrasta notablemente con la doctrina moderna, que enseñan que ahora el cristiano no necesita obedecer la Ley de Dios, porque está bajo la gracia</a:t>
            </a:r>
            <a:r>
              <a:rPr lang="es-CO" b="1" dirty="0" smtClean="0">
                <a:solidFill>
                  <a:srgbClr val="0070C0"/>
                </a:solidFill>
              </a:rPr>
              <a:t>.</a:t>
            </a:r>
          </a:p>
          <a:p>
            <a:pPr marL="0" indent="0" algn="ctr">
              <a:buNone/>
            </a:pPr>
            <a:r>
              <a:rPr lang="es-CO" b="1" dirty="0" smtClean="0">
                <a:solidFill>
                  <a:srgbClr val="0070C0"/>
                </a:solidFill>
              </a:rPr>
              <a:t> Pero la Biblia enseña que la transgreción de la Ley es lo que ocasiona el pecado. Lea </a:t>
            </a:r>
            <a:r>
              <a:rPr lang="es-CO" b="1" dirty="0" smtClean="0">
                <a:solidFill>
                  <a:srgbClr val="FF0000"/>
                </a:solidFill>
              </a:rPr>
              <a:t>1Juan 3:4-6; 1Juan 2:3,4.</a:t>
            </a:r>
          </a:p>
        </p:txBody>
      </p:sp>
    </p:spTree>
    <p:extLst>
      <p:ext uri="{BB962C8B-B14F-4D97-AF65-F5344CB8AC3E}">
        <p14:creationId xmlns:p14="http://schemas.microsoft.com/office/powerpoint/2010/main" val="80907132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down)">
                                      <p:cBhvr>
                                        <p:cTn id="15" dur="580">
                                          <p:stCondLst>
                                            <p:cond delay="0"/>
                                          </p:stCondLst>
                                        </p:cTn>
                                        <p:tgtEl>
                                          <p:spTgt spid="3">
                                            <p:txEl>
                                              <p:pRg st="4" end="4"/>
                                            </p:txEl>
                                          </p:spTgt>
                                        </p:tgtEl>
                                      </p:cBhvr>
                                    </p:animEffect>
                                    <p:anim calcmode="lin" valueType="num">
                                      <p:cBhvr>
                                        <p:cTn id="1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4" end="4"/>
                                            </p:txEl>
                                          </p:spTgt>
                                        </p:tgtEl>
                                      </p:cBhvr>
                                      <p:to x="100000" y="60000"/>
                                    </p:animScale>
                                    <p:animScale>
                                      <p:cBhvr>
                                        <p:cTn id="22" dur="166" decel="50000">
                                          <p:stCondLst>
                                            <p:cond delay="676"/>
                                          </p:stCondLst>
                                        </p:cTn>
                                        <p:tgtEl>
                                          <p:spTgt spid="3">
                                            <p:txEl>
                                              <p:pRg st="4" end="4"/>
                                            </p:txEl>
                                          </p:spTgt>
                                        </p:tgtEl>
                                      </p:cBhvr>
                                      <p:to x="100000" y="100000"/>
                                    </p:animScale>
                                    <p:animScale>
                                      <p:cBhvr>
                                        <p:cTn id="23" dur="26">
                                          <p:stCondLst>
                                            <p:cond delay="1312"/>
                                          </p:stCondLst>
                                        </p:cTn>
                                        <p:tgtEl>
                                          <p:spTgt spid="3">
                                            <p:txEl>
                                              <p:pRg st="4" end="4"/>
                                            </p:txEl>
                                          </p:spTgt>
                                        </p:tgtEl>
                                      </p:cBhvr>
                                      <p:to x="100000" y="80000"/>
                                    </p:animScale>
                                    <p:animScale>
                                      <p:cBhvr>
                                        <p:cTn id="24" dur="166" decel="50000">
                                          <p:stCondLst>
                                            <p:cond delay="1338"/>
                                          </p:stCondLst>
                                        </p:cTn>
                                        <p:tgtEl>
                                          <p:spTgt spid="3">
                                            <p:txEl>
                                              <p:pRg st="4" end="4"/>
                                            </p:txEl>
                                          </p:spTgt>
                                        </p:tgtEl>
                                      </p:cBhvr>
                                      <p:to x="100000" y="100000"/>
                                    </p:animScale>
                                    <p:animScale>
                                      <p:cBhvr>
                                        <p:cTn id="25" dur="26">
                                          <p:stCondLst>
                                            <p:cond delay="1642"/>
                                          </p:stCondLst>
                                        </p:cTn>
                                        <p:tgtEl>
                                          <p:spTgt spid="3">
                                            <p:txEl>
                                              <p:pRg st="4" end="4"/>
                                            </p:txEl>
                                          </p:spTgt>
                                        </p:tgtEl>
                                      </p:cBhvr>
                                      <p:to x="100000" y="90000"/>
                                    </p:animScale>
                                    <p:animScale>
                                      <p:cBhvr>
                                        <p:cTn id="26" dur="166" decel="50000">
                                          <p:stCondLst>
                                            <p:cond delay="1668"/>
                                          </p:stCondLst>
                                        </p:cTn>
                                        <p:tgtEl>
                                          <p:spTgt spid="3">
                                            <p:txEl>
                                              <p:pRg st="4" end="4"/>
                                            </p:txEl>
                                          </p:spTgt>
                                        </p:tgtEl>
                                      </p:cBhvr>
                                      <p:to x="100000" y="100000"/>
                                    </p:animScale>
                                    <p:animScale>
                                      <p:cBhvr>
                                        <p:cTn id="27" dur="26">
                                          <p:stCondLst>
                                            <p:cond delay="1808"/>
                                          </p:stCondLst>
                                        </p:cTn>
                                        <p:tgtEl>
                                          <p:spTgt spid="3">
                                            <p:txEl>
                                              <p:pRg st="4" end="4"/>
                                            </p:txEl>
                                          </p:spTgt>
                                        </p:tgtEl>
                                      </p:cBhvr>
                                      <p:to x="100000" y="95000"/>
                                    </p:animScale>
                                    <p:animScale>
                                      <p:cBhvr>
                                        <p:cTn id="28" dur="166" decel="50000">
                                          <p:stCondLst>
                                            <p:cond delay="1834"/>
                                          </p:stCondLst>
                                        </p:cTn>
                                        <p:tgtEl>
                                          <p:spTgt spid="3">
                                            <p:txEl>
                                              <p:pRg st="4" end="4"/>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down)">
                                      <p:cBhvr>
                                        <p:cTn id="31" dur="580">
                                          <p:stCondLst>
                                            <p:cond delay="0"/>
                                          </p:stCondLst>
                                        </p:cTn>
                                        <p:tgtEl>
                                          <p:spTgt spid="3">
                                            <p:txEl>
                                              <p:pRg st="5" end="5"/>
                                            </p:txEl>
                                          </p:spTgt>
                                        </p:tgtEl>
                                      </p:cBhvr>
                                    </p:animEffect>
                                    <p:anim calcmode="lin" valueType="num">
                                      <p:cBhvr>
                                        <p:cTn id="32"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5" end="5"/>
                                            </p:txEl>
                                          </p:spTgt>
                                        </p:tgtEl>
                                      </p:cBhvr>
                                      <p:to x="100000" y="60000"/>
                                    </p:animScale>
                                    <p:animScale>
                                      <p:cBhvr>
                                        <p:cTn id="38" dur="166" decel="50000">
                                          <p:stCondLst>
                                            <p:cond delay="676"/>
                                          </p:stCondLst>
                                        </p:cTn>
                                        <p:tgtEl>
                                          <p:spTgt spid="3">
                                            <p:txEl>
                                              <p:pRg st="5" end="5"/>
                                            </p:txEl>
                                          </p:spTgt>
                                        </p:tgtEl>
                                      </p:cBhvr>
                                      <p:to x="100000" y="100000"/>
                                    </p:animScale>
                                    <p:animScale>
                                      <p:cBhvr>
                                        <p:cTn id="39" dur="26">
                                          <p:stCondLst>
                                            <p:cond delay="1312"/>
                                          </p:stCondLst>
                                        </p:cTn>
                                        <p:tgtEl>
                                          <p:spTgt spid="3">
                                            <p:txEl>
                                              <p:pRg st="5" end="5"/>
                                            </p:txEl>
                                          </p:spTgt>
                                        </p:tgtEl>
                                      </p:cBhvr>
                                      <p:to x="100000" y="80000"/>
                                    </p:animScale>
                                    <p:animScale>
                                      <p:cBhvr>
                                        <p:cTn id="40" dur="166" decel="50000">
                                          <p:stCondLst>
                                            <p:cond delay="1338"/>
                                          </p:stCondLst>
                                        </p:cTn>
                                        <p:tgtEl>
                                          <p:spTgt spid="3">
                                            <p:txEl>
                                              <p:pRg st="5" end="5"/>
                                            </p:txEl>
                                          </p:spTgt>
                                        </p:tgtEl>
                                      </p:cBhvr>
                                      <p:to x="100000" y="100000"/>
                                    </p:animScale>
                                    <p:animScale>
                                      <p:cBhvr>
                                        <p:cTn id="41" dur="26">
                                          <p:stCondLst>
                                            <p:cond delay="1642"/>
                                          </p:stCondLst>
                                        </p:cTn>
                                        <p:tgtEl>
                                          <p:spTgt spid="3">
                                            <p:txEl>
                                              <p:pRg st="5" end="5"/>
                                            </p:txEl>
                                          </p:spTgt>
                                        </p:tgtEl>
                                      </p:cBhvr>
                                      <p:to x="100000" y="90000"/>
                                    </p:animScale>
                                    <p:animScale>
                                      <p:cBhvr>
                                        <p:cTn id="42" dur="166" decel="50000">
                                          <p:stCondLst>
                                            <p:cond delay="1668"/>
                                          </p:stCondLst>
                                        </p:cTn>
                                        <p:tgtEl>
                                          <p:spTgt spid="3">
                                            <p:txEl>
                                              <p:pRg st="5" end="5"/>
                                            </p:txEl>
                                          </p:spTgt>
                                        </p:tgtEl>
                                      </p:cBhvr>
                                      <p:to x="100000" y="100000"/>
                                    </p:animScale>
                                    <p:animScale>
                                      <p:cBhvr>
                                        <p:cTn id="43" dur="26">
                                          <p:stCondLst>
                                            <p:cond delay="1808"/>
                                          </p:stCondLst>
                                        </p:cTn>
                                        <p:tgtEl>
                                          <p:spTgt spid="3">
                                            <p:txEl>
                                              <p:pRg st="5" end="5"/>
                                            </p:txEl>
                                          </p:spTgt>
                                        </p:tgtEl>
                                      </p:cBhvr>
                                      <p:to x="100000" y="95000"/>
                                    </p:animScale>
                                    <p:animScale>
                                      <p:cBhvr>
                                        <p:cTn id="44" dur="166" decel="50000">
                                          <p:stCondLst>
                                            <p:cond delay="1834"/>
                                          </p:stCondLst>
                                        </p:cTn>
                                        <p:tgtEl>
                                          <p:spTgt spid="3">
                                            <p:txEl>
                                              <p:pRg st="5" end="5"/>
                                            </p:txEl>
                                          </p:spTgt>
                                        </p:tgtEl>
                                      </p:cBhvr>
                                      <p:to x="100000" y="100000"/>
                                    </p:animScale>
                                  </p:childTnLst>
                                </p:cTn>
                              </p:par>
                              <p:par>
                                <p:cTn id="45" presetID="26" presetClass="entr" presetSubtype="0" fill="hold" nodeType="with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wipe(down)">
                                      <p:cBhvr>
                                        <p:cTn id="47" dur="580">
                                          <p:stCondLst>
                                            <p:cond delay="0"/>
                                          </p:stCondLst>
                                        </p:cTn>
                                        <p:tgtEl>
                                          <p:spTgt spid="3">
                                            <p:txEl>
                                              <p:pRg st="6" end="6"/>
                                            </p:txEl>
                                          </p:spTgt>
                                        </p:tgtEl>
                                      </p:cBhvr>
                                    </p:animEffect>
                                    <p:anim calcmode="lin" valueType="num">
                                      <p:cBhvr>
                                        <p:cTn id="4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53" dur="26">
                                          <p:stCondLst>
                                            <p:cond delay="650"/>
                                          </p:stCondLst>
                                        </p:cTn>
                                        <p:tgtEl>
                                          <p:spTgt spid="3">
                                            <p:txEl>
                                              <p:pRg st="6" end="6"/>
                                            </p:txEl>
                                          </p:spTgt>
                                        </p:tgtEl>
                                      </p:cBhvr>
                                      <p:to x="100000" y="60000"/>
                                    </p:animScale>
                                    <p:animScale>
                                      <p:cBhvr>
                                        <p:cTn id="54" dur="166" decel="50000">
                                          <p:stCondLst>
                                            <p:cond delay="676"/>
                                          </p:stCondLst>
                                        </p:cTn>
                                        <p:tgtEl>
                                          <p:spTgt spid="3">
                                            <p:txEl>
                                              <p:pRg st="6" end="6"/>
                                            </p:txEl>
                                          </p:spTgt>
                                        </p:tgtEl>
                                      </p:cBhvr>
                                      <p:to x="100000" y="100000"/>
                                    </p:animScale>
                                    <p:animScale>
                                      <p:cBhvr>
                                        <p:cTn id="55" dur="26">
                                          <p:stCondLst>
                                            <p:cond delay="1312"/>
                                          </p:stCondLst>
                                        </p:cTn>
                                        <p:tgtEl>
                                          <p:spTgt spid="3">
                                            <p:txEl>
                                              <p:pRg st="6" end="6"/>
                                            </p:txEl>
                                          </p:spTgt>
                                        </p:tgtEl>
                                      </p:cBhvr>
                                      <p:to x="100000" y="80000"/>
                                    </p:animScale>
                                    <p:animScale>
                                      <p:cBhvr>
                                        <p:cTn id="56" dur="166" decel="50000">
                                          <p:stCondLst>
                                            <p:cond delay="1338"/>
                                          </p:stCondLst>
                                        </p:cTn>
                                        <p:tgtEl>
                                          <p:spTgt spid="3">
                                            <p:txEl>
                                              <p:pRg st="6" end="6"/>
                                            </p:txEl>
                                          </p:spTgt>
                                        </p:tgtEl>
                                      </p:cBhvr>
                                      <p:to x="100000" y="100000"/>
                                    </p:animScale>
                                    <p:animScale>
                                      <p:cBhvr>
                                        <p:cTn id="57" dur="26">
                                          <p:stCondLst>
                                            <p:cond delay="1642"/>
                                          </p:stCondLst>
                                        </p:cTn>
                                        <p:tgtEl>
                                          <p:spTgt spid="3">
                                            <p:txEl>
                                              <p:pRg st="6" end="6"/>
                                            </p:txEl>
                                          </p:spTgt>
                                        </p:tgtEl>
                                      </p:cBhvr>
                                      <p:to x="100000" y="90000"/>
                                    </p:animScale>
                                    <p:animScale>
                                      <p:cBhvr>
                                        <p:cTn id="58" dur="166" decel="50000">
                                          <p:stCondLst>
                                            <p:cond delay="1668"/>
                                          </p:stCondLst>
                                        </p:cTn>
                                        <p:tgtEl>
                                          <p:spTgt spid="3">
                                            <p:txEl>
                                              <p:pRg st="6" end="6"/>
                                            </p:txEl>
                                          </p:spTgt>
                                        </p:tgtEl>
                                      </p:cBhvr>
                                      <p:to x="100000" y="100000"/>
                                    </p:animScale>
                                    <p:animScale>
                                      <p:cBhvr>
                                        <p:cTn id="59" dur="26">
                                          <p:stCondLst>
                                            <p:cond delay="1808"/>
                                          </p:stCondLst>
                                        </p:cTn>
                                        <p:tgtEl>
                                          <p:spTgt spid="3">
                                            <p:txEl>
                                              <p:pRg st="6" end="6"/>
                                            </p:txEl>
                                          </p:spTgt>
                                        </p:tgtEl>
                                      </p:cBhvr>
                                      <p:to x="100000" y="95000"/>
                                    </p:animScale>
                                    <p:animScale>
                                      <p:cBhvr>
                                        <p:cTn id="60" dur="166" decel="50000">
                                          <p:stCondLst>
                                            <p:cond delay="1834"/>
                                          </p:stCondLst>
                                        </p:cTn>
                                        <p:tgtEl>
                                          <p:spTgt spid="3">
                                            <p:txEl>
                                              <p:pRg st="6" end="6"/>
                                            </p:txEl>
                                          </p:spTgt>
                                        </p:tgtEl>
                                      </p:cBhvr>
                                      <p:to x="100000" y="100000"/>
                                    </p:animScale>
                                  </p:childTnLst>
                                </p:cTn>
                              </p:par>
                              <p:par>
                                <p:cTn id="61" presetID="26" presetClass="entr" presetSubtype="0" fill="hold" nodeType="with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wipe(down)">
                                      <p:cBhvr>
                                        <p:cTn id="63" dur="580">
                                          <p:stCondLst>
                                            <p:cond delay="0"/>
                                          </p:stCondLst>
                                        </p:cTn>
                                        <p:tgtEl>
                                          <p:spTgt spid="3">
                                            <p:txEl>
                                              <p:pRg st="7" end="7"/>
                                            </p:txEl>
                                          </p:spTgt>
                                        </p:tgtEl>
                                      </p:cBhvr>
                                    </p:animEffect>
                                    <p:anim calcmode="lin" valueType="num">
                                      <p:cBhvr>
                                        <p:cTn id="6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69" dur="26">
                                          <p:stCondLst>
                                            <p:cond delay="650"/>
                                          </p:stCondLst>
                                        </p:cTn>
                                        <p:tgtEl>
                                          <p:spTgt spid="3">
                                            <p:txEl>
                                              <p:pRg st="7" end="7"/>
                                            </p:txEl>
                                          </p:spTgt>
                                        </p:tgtEl>
                                      </p:cBhvr>
                                      <p:to x="100000" y="60000"/>
                                    </p:animScale>
                                    <p:animScale>
                                      <p:cBhvr>
                                        <p:cTn id="70" dur="166" decel="50000">
                                          <p:stCondLst>
                                            <p:cond delay="676"/>
                                          </p:stCondLst>
                                        </p:cTn>
                                        <p:tgtEl>
                                          <p:spTgt spid="3">
                                            <p:txEl>
                                              <p:pRg st="7" end="7"/>
                                            </p:txEl>
                                          </p:spTgt>
                                        </p:tgtEl>
                                      </p:cBhvr>
                                      <p:to x="100000" y="100000"/>
                                    </p:animScale>
                                    <p:animScale>
                                      <p:cBhvr>
                                        <p:cTn id="71" dur="26">
                                          <p:stCondLst>
                                            <p:cond delay="1312"/>
                                          </p:stCondLst>
                                        </p:cTn>
                                        <p:tgtEl>
                                          <p:spTgt spid="3">
                                            <p:txEl>
                                              <p:pRg st="7" end="7"/>
                                            </p:txEl>
                                          </p:spTgt>
                                        </p:tgtEl>
                                      </p:cBhvr>
                                      <p:to x="100000" y="80000"/>
                                    </p:animScale>
                                    <p:animScale>
                                      <p:cBhvr>
                                        <p:cTn id="72" dur="166" decel="50000">
                                          <p:stCondLst>
                                            <p:cond delay="1338"/>
                                          </p:stCondLst>
                                        </p:cTn>
                                        <p:tgtEl>
                                          <p:spTgt spid="3">
                                            <p:txEl>
                                              <p:pRg st="7" end="7"/>
                                            </p:txEl>
                                          </p:spTgt>
                                        </p:tgtEl>
                                      </p:cBhvr>
                                      <p:to x="100000" y="100000"/>
                                    </p:animScale>
                                    <p:animScale>
                                      <p:cBhvr>
                                        <p:cTn id="73" dur="26">
                                          <p:stCondLst>
                                            <p:cond delay="1642"/>
                                          </p:stCondLst>
                                        </p:cTn>
                                        <p:tgtEl>
                                          <p:spTgt spid="3">
                                            <p:txEl>
                                              <p:pRg st="7" end="7"/>
                                            </p:txEl>
                                          </p:spTgt>
                                        </p:tgtEl>
                                      </p:cBhvr>
                                      <p:to x="100000" y="90000"/>
                                    </p:animScale>
                                    <p:animScale>
                                      <p:cBhvr>
                                        <p:cTn id="74" dur="166" decel="50000">
                                          <p:stCondLst>
                                            <p:cond delay="1668"/>
                                          </p:stCondLst>
                                        </p:cTn>
                                        <p:tgtEl>
                                          <p:spTgt spid="3">
                                            <p:txEl>
                                              <p:pRg st="7" end="7"/>
                                            </p:txEl>
                                          </p:spTgt>
                                        </p:tgtEl>
                                      </p:cBhvr>
                                      <p:to x="100000" y="100000"/>
                                    </p:animScale>
                                    <p:animScale>
                                      <p:cBhvr>
                                        <p:cTn id="75" dur="26">
                                          <p:stCondLst>
                                            <p:cond delay="1808"/>
                                          </p:stCondLst>
                                        </p:cTn>
                                        <p:tgtEl>
                                          <p:spTgt spid="3">
                                            <p:txEl>
                                              <p:pRg st="7" end="7"/>
                                            </p:txEl>
                                          </p:spTgt>
                                        </p:tgtEl>
                                      </p:cBhvr>
                                      <p:to x="100000" y="95000"/>
                                    </p:animScale>
                                    <p:animScale>
                                      <p:cBhvr>
                                        <p:cTn id="76"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16632"/>
            <a:ext cx="8856984" cy="6624736"/>
          </a:xfrm>
        </p:spPr>
        <p:txBody>
          <a:bodyPr>
            <a:normAutofit fontScale="85000" lnSpcReduction="20000"/>
          </a:bodyPr>
          <a:lstStyle/>
          <a:p>
            <a:pPr marL="0" indent="0" algn="ctr">
              <a:buNone/>
            </a:pPr>
            <a:r>
              <a:rPr lang="es-CO" sz="3400" dirty="0"/>
              <a:t>Este pasaje destaca que la conversión y el nuevo nacimiento significan más que un simple cambio de </a:t>
            </a:r>
            <a:r>
              <a:rPr lang="es-CO" sz="3400" b="1" dirty="0"/>
              <a:t>profesión de fe y de hábitos de vida</a:t>
            </a:r>
            <a:r>
              <a:rPr lang="es-CO" sz="3400" dirty="0"/>
              <a:t>. Implican un </a:t>
            </a:r>
            <a:r>
              <a:rPr lang="es-CO" sz="3400" b="1" u="sng" dirty="0"/>
              <a:t>cambio radical del hombre interior</a:t>
            </a:r>
            <a:r>
              <a:rPr lang="es-CO" sz="3400" dirty="0"/>
              <a:t>, que sólo puede ser efectuado por el Espíritu de Dios que regenera. El plan para la salvación del hombre no sólo libera de la condenación mediante la aceptación de los méritos del sacrificio de Cristo, sino que también produce el </a:t>
            </a:r>
            <a:r>
              <a:rPr lang="es-CO" sz="3400" b="1" u="sng" dirty="0"/>
              <a:t>nacimiento o la creación de una nueva persona, libre de la esclavitud del pecado</a:t>
            </a:r>
            <a:r>
              <a:rPr lang="es-CO" sz="3400" dirty="0"/>
              <a:t>. </a:t>
            </a:r>
            <a:r>
              <a:rPr lang="es-CO" sz="3400" dirty="0" smtClean="0"/>
              <a:t> </a:t>
            </a:r>
          </a:p>
          <a:p>
            <a:pPr marL="0" indent="0" algn="ctr">
              <a:buNone/>
            </a:pPr>
            <a:r>
              <a:rPr lang="es-CO" sz="3400" dirty="0" smtClean="0">
                <a:solidFill>
                  <a:srgbClr val="0070C0"/>
                </a:solidFill>
              </a:rPr>
              <a:t>El </a:t>
            </a:r>
            <a:r>
              <a:rPr lang="es-CO" sz="3400" dirty="0">
                <a:solidFill>
                  <a:srgbClr val="0070C0"/>
                </a:solidFill>
              </a:rPr>
              <a:t>profundo significado del rito del bautismo, como se ha explicado aquí, es una clara evidencia de que el bautismo de las criaturas de ninguna manera cumple con el propósito de Dios al ordenar ese rito. La participación inteligente en el significado del simbolismo es lo que proporciona al creyente la bendición prometida. El bautizado analiza cada una de las etapas del proceso y se dice a sí mismo: </a:t>
            </a:r>
            <a:endParaRPr lang="es-CO" sz="3400" dirty="0" smtClean="0">
              <a:solidFill>
                <a:srgbClr val="0070C0"/>
              </a:solidFill>
            </a:endParaRPr>
          </a:p>
        </p:txBody>
      </p:sp>
    </p:spTree>
    <p:extLst>
      <p:ext uri="{BB962C8B-B14F-4D97-AF65-F5344CB8AC3E}">
        <p14:creationId xmlns:p14="http://schemas.microsoft.com/office/powerpoint/2010/main" val="3189810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347864" y="332656"/>
            <a:ext cx="2880320" cy="3744415"/>
          </a:xfrm>
        </p:spPr>
        <p:txBody>
          <a:bodyPr>
            <a:noAutofit/>
          </a:bodyPr>
          <a:lstStyle/>
          <a:p>
            <a:pPr marL="0" indent="0" algn="ctr">
              <a:buNone/>
            </a:pPr>
            <a:r>
              <a:rPr lang="es-CO" sz="2400" dirty="0"/>
              <a:t>“Ahora estoy comenzando a tener comunión con Cristo en su muerte.  Cuando fui sumergido me sepulté con Cristo, pero al salir del agua resucité a una nueva vida en Cristo”. </a:t>
            </a:r>
            <a:endParaRPr lang="es-CO" sz="2400" dirty="0" smtClean="0"/>
          </a:p>
        </p:txBody>
      </p:sp>
      <p:sp>
        <p:nvSpPr>
          <p:cNvPr id="4" name="3 Rectángulo"/>
          <p:cNvSpPr/>
          <p:nvPr/>
        </p:nvSpPr>
        <p:spPr>
          <a:xfrm>
            <a:off x="1115616" y="4444663"/>
            <a:ext cx="6369868" cy="2585323"/>
          </a:xfrm>
          <a:prstGeom prst="rect">
            <a:avLst/>
          </a:prstGeom>
        </p:spPr>
        <p:txBody>
          <a:bodyPr wrap="square">
            <a:spAutoFit/>
          </a:bodyPr>
          <a:lstStyle/>
          <a:p>
            <a:pPr algn="ctr"/>
            <a:r>
              <a:rPr lang="es-CO" sz="2400" b="1" dirty="0">
                <a:solidFill>
                  <a:srgbClr val="0070C0"/>
                </a:solidFill>
              </a:rPr>
              <a:t>De este modo la ceremonia no es un rito vacío y externo, sino una experiencia que confirma y transforma, </a:t>
            </a:r>
            <a:r>
              <a:rPr lang="es-CO" sz="2400" b="1" u="sng" dirty="0">
                <a:solidFill>
                  <a:srgbClr val="0070C0"/>
                </a:solidFill>
              </a:rPr>
              <a:t>y que será siempre recordada como un símbolo del fin de la vida antigua de pecado y el comienzo de una nueva vida de rectitud en unión con Cristo. </a:t>
            </a:r>
          </a:p>
          <a:p>
            <a:endParaRPr lang="es-CO" u="sng"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764704"/>
            <a:ext cx="2514600" cy="2683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727" y="764704"/>
            <a:ext cx="2919129"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278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blipFill>
            <a:blip r:embed="rId2"/>
            <a:tile tx="0" ty="0" sx="100000" sy="100000" flip="none" algn="tl"/>
          </a:blipFill>
        </p:spPr>
        <p:txBody>
          <a:bodyPr>
            <a:noAutofit/>
          </a:bodyPr>
          <a:lstStyle/>
          <a:p>
            <a:r>
              <a:rPr lang="es-CO" sz="2800" dirty="0" smtClean="0">
                <a:latin typeface="Agency FB" pitchFamily="34" charset="0"/>
              </a:rPr>
              <a:t>ESTABLECIDO POR CRISTO Y PRACTICADO POR LOS APÓSTOLES Y LA IGLESIA VERDADERA HASTA EL DÍA DE HOY.</a:t>
            </a:r>
            <a:endParaRPr lang="es-CO" sz="2800" dirty="0">
              <a:latin typeface="Agency FB"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772816"/>
            <a:ext cx="8496944"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507976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224136"/>
          </a:xfrm>
        </p:spPr>
        <p:txBody>
          <a:bodyPr/>
          <a:lstStyle/>
          <a:p>
            <a:pPr marL="0" indent="0" algn="ctr">
              <a:buNone/>
            </a:pPr>
            <a:r>
              <a:rPr lang="es-CO" dirty="0" smtClean="0">
                <a:solidFill>
                  <a:srgbClr val="FF0000"/>
                </a:solidFill>
              </a:rPr>
              <a:t>Verso 7</a:t>
            </a:r>
            <a:r>
              <a:rPr lang="es-CO" dirty="0" smtClean="0"/>
              <a:t>. </a:t>
            </a:r>
            <a:r>
              <a:rPr lang="es-CO" dirty="0" smtClean="0">
                <a:latin typeface="Agency FB" pitchFamily="34" charset="0"/>
              </a:rPr>
              <a:t>«Porque </a:t>
            </a:r>
            <a:r>
              <a:rPr lang="es-CO" dirty="0">
                <a:latin typeface="Agency FB" pitchFamily="34" charset="0"/>
              </a:rPr>
              <a:t>el que ha muerto, ha sido justificado del </a:t>
            </a:r>
            <a:r>
              <a:rPr lang="es-CO" dirty="0" smtClean="0">
                <a:latin typeface="Agency FB" pitchFamily="34" charset="0"/>
              </a:rPr>
              <a:t>pecado».</a:t>
            </a:r>
          </a:p>
        </p:txBody>
      </p:sp>
      <p:sp>
        <p:nvSpPr>
          <p:cNvPr id="4" name="3 Rectángulo"/>
          <p:cNvSpPr/>
          <p:nvPr/>
        </p:nvSpPr>
        <p:spPr>
          <a:xfrm>
            <a:off x="3923928" y="2204864"/>
            <a:ext cx="5040560" cy="4154984"/>
          </a:xfrm>
          <a:prstGeom prst="rect">
            <a:avLst/>
          </a:prstGeom>
        </p:spPr>
        <p:txBody>
          <a:bodyPr wrap="square">
            <a:spAutoFit/>
          </a:bodyPr>
          <a:lstStyle/>
          <a:p>
            <a:pPr algn="ctr"/>
            <a:r>
              <a:rPr lang="es-CO" sz="2400" dirty="0"/>
              <a:t>El pecador es comparado con un esclavo. Sólo la muerte con Cristo puede liberarlo de ese yugo del pecado. </a:t>
            </a:r>
            <a:endParaRPr lang="es-CO" sz="2400" dirty="0" smtClean="0"/>
          </a:p>
          <a:p>
            <a:pPr algn="ctr"/>
            <a:r>
              <a:rPr lang="es-CO" sz="2400" dirty="0" smtClean="0"/>
              <a:t>Pablo lo </a:t>
            </a:r>
            <a:r>
              <a:rPr lang="es-CO" sz="2400" dirty="0"/>
              <a:t>ilustra destacando la evidente verdad de que cuando muere un esclavo deja de estar sometido al dominio de su amo. </a:t>
            </a:r>
            <a:endParaRPr lang="es-CO" sz="2400" dirty="0" smtClean="0"/>
          </a:p>
          <a:p>
            <a:pPr algn="ctr"/>
            <a:r>
              <a:rPr lang="es-CO" sz="2400" dirty="0" smtClean="0"/>
              <a:t>De la misma forma, el </a:t>
            </a:r>
            <a:r>
              <a:rPr lang="es-CO" sz="2400" dirty="0"/>
              <a:t>cristiano cuando muere al pecado también queda libre del dominio del pecado </a:t>
            </a:r>
            <a:r>
              <a:rPr lang="es-CO" sz="2400" dirty="0" smtClean="0">
                <a:solidFill>
                  <a:srgbClr val="FF0000"/>
                </a:solidFill>
              </a:rPr>
              <a:t>(1Ped.4:1</a:t>
            </a:r>
            <a:r>
              <a:rPr lang="es-CO" sz="2400" dirty="0">
                <a:solidFill>
                  <a:srgbClr val="FF0000"/>
                </a:solidFill>
              </a:rPr>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204864"/>
            <a:ext cx="3744416"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19006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circle(in)">
                                      <p:cBhvr>
                                        <p:cTn id="10"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06176" y="188640"/>
            <a:ext cx="8507288" cy="4536504"/>
          </a:xfrm>
        </p:spPr>
        <p:txBody>
          <a:bodyPr>
            <a:noAutofit/>
          </a:bodyPr>
          <a:lstStyle/>
          <a:p>
            <a:pPr marL="0" indent="0" algn="ctr">
              <a:buNone/>
            </a:pPr>
            <a:r>
              <a:rPr lang="es-CO" b="1" dirty="0" smtClean="0">
                <a:solidFill>
                  <a:srgbClr val="FF0000"/>
                </a:solidFill>
              </a:rPr>
              <a:t>Verso 8.</a:t>
            </a:r>
            <a:r>
              <a:rPr lang="es-CO" sz="2800" dirty="0" smtClean="0"/>
              <a:t> </a:t>
            </a:r>
            <a:r>
              <a:rPr lang="es-CO" sz="2800" dirty="0" smtClean="0">
                <a:latin typeface="Agency FB" pitchFamily="34" charset="0"/>
              </a:rPr>
              <a:t>«Y </a:t>
            </a:r>
            <a:r>
              <a:rPr lang="es-CO" sz="2800" dirty="0">
                <a:latin typeface="Agency FB" pitchFamily="34" charset="0"/>
              </a:rPr>
              <a:t>si morimos con Cristo, creemos que también viviremos con él</a:t>
            </a:r>
            <a:r>
              <a:rPr lang="es-CO" sz="2800" dirty="0" smtClean="0">
                <a:latin typeface="Agency FB" pitchFamily="34" charset="0"/>
              </a:rPr>
              <a:t>;»</a:t>
            </a:r>
          </a:p>
          <a:p>
            <a:pPr marL="0" indent="0" algn="ctr">
              <a:buNone/>
            </a:pPr>
            <a:r>
              <a:rPr lang="es-CO" sz="2800" dirty="0" smtClean="0"/>
              <a:t>Pablo dice</a:t>
            </a:r>
            <a:r>
              <a:rPr lang="es-CO" sz="2800" dirty="0"/>
              <a:t>: «</a:t>
            </a:r>
            <a:r>
              <a:rPr lang="es-CO" sz="2800" u="sng" dirty="0">
                <a:latin typeface="Agency FB" pitchFamily="34" charset="0"/>
              </a:rPr>
              <a:t>Y si morimos con Cristo</a:t>
            </a:r>
            <a:r>
              <a:rPr lang="es-CO" sz="2800" dirty="0">
                <a:latin typeface="Agency FB" pitchFamily="34" charset="0"/>
              </a:rPr>
              <a:t>, creemos que también </a:t>
            </a:r>
            <a:r>
              <a:rPr lang="es-CO" sz="2800" u="sng" dirty="0">
                <a:latin typeface="Agency FB" pitchFamily="34" charset="0"/>
              </a:rPr>
              <a:t>viviremos con </a:t>
            </a:r>
            <a:r>
              <a:rPr lang="es-CO" sz="2800" u="sng" dirty="0" smtClean="0">
                <a:latin typeface="Agency FB" pitchFamily="34" charset="0"/>
              </a:rPr>
              <a:t>él</a:t>
            </a:r>
            <a:r>
              <a:rPr lang="es-CO" sz="2800" dirty="0" smtClean="0"/>
              <a:t>»</a:t>
            </a:r>
          </a:p>
          <a:p>
            <a:pPr marL="0" indent="0" algn="ctr">
              <a:buNone/>
            </a:pPr>
            <a:r>
              <a:rPr lang="es-CO" sz="2800" b="1" dirty="0">
                <a:solidFill>
                  <a:srgbClr val="0070C0"/>
                </a:solidFill>
              </a:rPr>
              <a:t>Así como </a:t>
            </a:r>
            <a:r>
              <a:rPr lang="es-CO" sz="2800" b="1" dirty="0" smtClean="0">
                <a:solidFill>
                  <a:srgbClr val="0070C0"/>
                </a:solidFill>
              </a:rPr>
              <a:t>Abrahán, estando en Ur de los Caldeos, fue llamado por Dios, creyó y obedeció. Creyó </a:t>
            </a:r>
            <a:r>
              <a:rPr lang="es-CO" sz="2800" b="1" dirty="0">
                <a:solidFill>
                  <a:srgbClr val="0070C0"/>
                </a:solidFill>
              </a:rPr>
              <a:t>que lo que Dios había prometido “</a:t>
            </a:r>
            <a:r>
              <a:rPr lang="es-CO" sz="2800" b="1" dirty="0">
                <a:solidFill>
                  <a:srgbClr val="0070C0"/>
                </a:solidFill>
                <a:latin typeface="Agency FB" pitchFamily="34" charset="0"/>
              </a:rPr>
              <a:t>era también poderoso para hacer</a:t>
            </a:r>
            <a:r>
              <a:rPr lang="es-CO" sz="2800" b="1" dirty="0" smtClean="0">
                <a:solidFill>
                  <a:srgbClr val="0070C0"/>
                </a:solidFill>
              </a:rPr>
              <a:t>”. Abrahán aunque solamente veía las promesas por fe, dejo su territorio, su familia y sus amigos para obedecer la voz de Dios, y heredar la tierra prometida.</a:t>
            </a:r>
          </a:p>
        </p:txBody>
      </p:sp>
      <p:sp>
        <p:nvSpPr>
          <p:cNvPr id="4" name="3 Rectángulo"/>
          <p:cNvSpPr/>
          <p:nvPr/>
        </p:nvSpPr>
        <p:spPr>
          <a:xfrm>
            <a:off x="179512" y="4869160"/>
            <a:ext cx="6552728" cy="1938992"/>
          </a:xfrm>
          <a:prstGeom prst="rect">
            <a:avLst/>
          </a:prstGeom>
        </p:spPr>
        <p:txBody>
          <a:bodyPr wrap="square">
            <a:spAutoFit/>
          </a:bodyPr>
          <a:lstStyle/>
          <a:p>
            <a:pPr algn="ctr"/>
            <a:r>
              <a:rPr lang="es-CO" sz="2400" dirty="0"/>
              <a:t>Pablo se refiere particularmente a la “vida nueva”, de la que debe disfrutar el cristiano aquí en la tierra: la vida de Cristo en el creyente </a:t>
            </a:r>
            <a:r>
              <a:rPr lang="es-CO" sz="2400" dirty="0">
                <a:solidFill>
                  <a:srgbClr val="FF0000"/>
                </a:solidFill>
              </a:rPr>
              <a:t>(Gal.2:20) </a:t>
            </a:r>
            <a:r>
              <a:rPr lang="es-CO" sz="2400" dirty="0"/>
              <a:t>y la vida del creyente en Cristo </a:t>
            </a:r>
            <a:r>
              <a:rPr lang="es-CO" sz="2400" dirty="0">
                <a:solidFill>
                  <a:srgbClr val="FF0000"/>
                </a:solidFill>
              </a:rPr>
              <a:t>(Col. 3:3). </a:t>
            </a:r>
            <a:r>
              <a:rPr lang="es-CO" sz="2400" dirty="0"/>
              <a:t>Y después </a:t>
            </a:r>
            <a:r>
              <a:rPr lang="es-CO" sz="2400" dirty="0" smtClean="0"/>
              <a:t> </a:t>
            </a:r>
            <a:r>
              <a:rPr lang="es-CO" sz="2400" dirty="0"/>
              <a:t>la vida eterna con Cristo.</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5013176"/>
            <a:ext cx="1876425"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14198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nodeType="withEffect">
                                  <p:stCondLst>
                                    <p:cond delay="0"/>
                                  </p:stCondLst>
                                  <p:childTnLst>
                                    <p:set>
                                      <p:cBhvr>
                                        <p:cTn id="17" dur="1" fill="hold">
                                          <p:stCondLst>
                                            <p:cond delay="0"/>
                                          </p:stCondLst>
                                        </p:cTn>
                                        <p:tgtEl>
                                          <p:spTgt spid="4098"/>
                                        </p:tgtEl>
                                        <p:attrNameLst>
                                          <p:attrName>style.visibility</p:attrName>
                                        </p:attrNameLst>
                                      </p:cBhvr>
                                      <p:to>
                                        <p:strVal val="visible"/>
                                      </p:to>
                                    </p:set>
                                    <p:animEffect transition="in" filter="wipe(down)">
                                      <p:cBhvr>
                                        <p:cTn id="18"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lnSpcReduction="10000"/>
          </a:bodyPr>
          <a:lstStyle/>
          <a:p>
            <a:pPr marL="0" indent="0" algn="ctr">
              <a:buNone/>
            </a:pPr>
            <a:r>
              <a:rPr lang="es-CO" b="1" dirty="0" smtClean="0">
                <a:solidFill>
                  <a:srgbClr val="FF0000"/>
                </a:solidFill>
              </a:rPr>
              <a:t>Verso 9</a:t>
            </a:r>
            <a:r>
              <a:rPr lang="es-CO" dirty="0" smtClean="0"/>
              <a:t>. «</a:t>
            </a:r>
            <a:r>
              <a:rPr lang="es-CO" dirty="0" smtClean="0">
                <a:latin typeface="Agency FB" pitchFamily="34" charset="0"/>
              </a:rPr>
              <a:t>sabiendo </a:t>
            </a:r>
            <a:r>
              <a:rPr lang="es-CO" dirty="0">
                <a:latin typeface="Agency FB" pitchFamily="34" charset="0"/>
              </a:rPr>
              <a:t>que Cristo, habiendo resucitado de los muertos, ya no muere; la muerte no se enseñorea más de </a:t>
            </a:r>
            <a:r>
              <a:rPr lang="es-CO" dirty="0" smtClean="0">
                <a:latin typeface="Agency FB" pitchFamily="34" charset="0"/>
              </a:rPr>
              <a:t>él».</a:t>
            </a:r>
            <a:endParaRPr lang="es-CO" dirty="0"/>
          </a:p>
          <a:p>
            <a:pPr marL="0" indent="0" algn="ctr">
              <a:buNone/>
            </a:pPr>
            <a:r>
              <a:rPr lang="es-CO" dirty="0" smtClean="0"/>
              <a:t>Nuestra </a:t>
            </a:r>
            <a:r>
              <a:rPr lang="es-CO" dirty="0"/>
              <a:t>creencia de que viviremos con Cristo está basada en nuestro conocimiento de que él vive para </a:t>
            </a:r>
            <a:r>
              <a:rPr lang="es-CO" dirty="0" smtClean="0"/>
              <a:t>siempre, como lo dice </a:t>
            </a:r>
            <a:r>
              <a:rPr lang="es-CO" dirty="0" smtClean="0">
                <a:solidFill>
                  <a:srgbClr val="FF0000"/>
                </a:solidFill>
              </a:rPr>
              <a:t>(Heb.7:25)</a:t>
            </a:r>
            <a:r>
              <a:rPr lang="es-CO" dirty="0" smtClean="0"/>
              <a:t>. </a:t>
            </a:r>
            <a:endParaRPr lang="es-CO" dirty="0"/>
          </a:p>
          <a:p>
            <a:pPr marL="0" indent="0" algn="ctr">
              <a:buNone/>
            </a:pPr>
            <a:r>
              <a:rPr lang="es-CO" dirty="0" smtClean="0"/>
              <a:t>El </a:t>
            </a:r>
            <a:r>
              <a:rPr lang="es-CO" dirty="0"/>
              <a:t>pecado fue el que sometió a Cristo al dominio de la muerte, no el pecado suyo sino los nuestros.  </a:t>
            </a:r>
            <a:endParaRPr lang="es-CO" dirty="0" smtClean="0"/>
          </a:p>
          <a:p>
            <a:pPr marL="0" indent="0" algn="ctr">
              <a:buNone/>
            </a:pPr>
            <a:r>
              <a:rPr lang="es-CO" dirty="0" smtClean="0">
                <a:solidFill>
                  <a:srgbClr val="0070C0"/>
                </a:solidFill>
              </a:rPr>
              <a:t>El </a:t>
            </a:r>
            <a:r>
              <a:rPr lang="es-CO" dirty="0">
                <a:solidFill>
                  <a:srgbClr val="0070C0"/>
                </a:solidFill>
              </a:rPr>
              <a:t>se sometió voluntariamente por causa de </a:t>
            </a:r>
            <a:r>
              <a:rPr lang="es-CO" dirty="0" smtClean="0">
                <a:solidFill>
                  <a:srgbClr val="0070C0"/>
                </a:solidFill>
              </a:rPr>
              <a:t>nosotros. </a:t>
            </a:r>
            <a:r>
              <a:rPr lang="es-CO" dirty="0">
                <a:solidFill>
                  <a:srgbClr val="0070C0"/>
                </a:solidFill>
              </a:rPr>
              <a:t>Desde que terminó su experiencia de </a:t>
            </a:r>
            <a:r>
              <a:rPr lang="es-CO" dirty="0" smtClean="0">
                <a:solidFill>
                  <a:srgbClr val="0070C0"/>
                </a:solidFill>
              </a:rPr>
              <a:t>humillación, resucitó y </a:t>
            </a:r>
            <a:r>
              <a:rPr lang="es-CO" dirty="0">
                <a:solidFill>
                  <a:srgbClr val="0070C0"/>
                </a:solidFill>
              </a:rPr>
              <a:t>permanece para siempre como vencedor y señor de la muerte. </a:t>
            </a:r>
          </a:p>
        </p:txBody>
      </p:sp>
    </p:spTree>
    <p:extLst>
      <p:ext uri="{BB962C8B-B14F-4D97-AF65-F5344CB8AC3E}">
        <p14:creationId xmlns:p14="http://schemas.microsoft.com/office/powerpoint/2010/main" val="2949219271"/>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507288" cy="5976664"/>
          </a:xfrm>
        </p:spPr>
        <p:txBody>
          <a:bodyPr>
            <a:normAutofit fontScale="85000" lnSpcReduction="20000"/>
          </a:bodyPr>
          <a:lstStyle/>
          <a:p>
            <a:pPr marL="0" indent="0" algn="ctr">
              <a:buNone/>
            </a:pPr>
            <a:r>
              <a:rPr lang="es-CO" sz="3800" b="1" dirty="0" smtClean="0">
                <a:solidFill>
                  <a:srgbClr val="FF0000"/>
                </a:solidFill>
              </a:rPr>
              <a:t>Verso 10. </a:t>
            </a:r>
            <a:r>
              <a:rPr lang="es-CO" sz="3800" b="1" dirty="0" smtClean="0"/>
              <a:t>«</a:t>
            </a:r>
            <a:r>
              <a:rPr lang="es-CO" dirty="0" smtClean="0">
                <a:latin typeface="Agency FB" pitchFamily="34" charset="0"/>
              </a:rPr>
              <a:t>Porque </a:t>
            </a:r>
            <a:r>
              <a:rPr lang="es-CO" dirty="0">
                <a:latin typeface="Agency FB" pitchFamily="34" charset="0"/>
              </a:rPr>
              <a:t>en cuanto murió, al pecado murió una vez por todas; mas en cuanto vive, para Dios </a:t>
            </a:r>
            <a:r>
              <a:rPr lang="es-CO" dirty="0" smtClean="0">
                <a:latin typeface="Agency FB" pitchFamily="34" charset="0"/>
              </a:rPr>
              <a:t>vive</a:t>
            </a:r>
            <a:r>
              <a:rPr lang="es-CO" dirty="0" smtClean="0"/>
              <a:t>». </a:t>
            </a:r>
            <a:endParaRPr lang="es-CO" dirty="0" smtClean="0">
              <a:solidFill>
                <a:srgbClr val="FF0000"/>
              </a:solidFill>
            </a:endParaRPr>
          </a:p>
          <a:p>
            <a:pPr marL="0" indent="0" algn="ctr">
              <a:buNone/>
            </a:pPr>
            <a:endParaRPr lang="es-CO" dirty="0" smtClean="0"/>
          </a:p>
          <a:p>
            <a:pPr marL="0" indent="0" algn="ctr">
              <a:buNone/>
            </a:pPr>
            <a:r>
              <a:rPr lang="es-CO" dirty="0" smtClean="0"/>
              <a:t>Los </a:t>
            </a:r>
            <a:r>
              <a:rPr lang="es-CO" dirty="0"/>
              <a:t>pecados que llevó no eran los suyos, sino los </a:t>
            </a:r>
            <a:r>
              <a:rPr lang="es-CO" dirty="0" smtClean="0"/>
              <a:t>nuestros </a:t>
            </a:r>
            <a:r>
              <a:rPr lang="es-CO" dirty="0" smtClean="0">
                <a:solidFill>
                  <a:srgbClr val="FF0000"/>
                </a:solidFill>
              </a:rPr>
              <a:t>(ver 1Pe.2:22,24</a:t>
            </a:r>
            <a:r>
              <a:rPr lang="es-CO" dirty="0">
                <a:solidFill>
                  <a:srgbClr val="FF0000"/>
                </a:solidFill>
              </a:rPr>
              <a:t>). </a:t>
            </a:r>
            <a:endParaRPr lang="es-CO" dirty="0" smtClean="0">
              <a:solidFill>
                <a:srgbClr val="FF0000"/>
              </a:solidFill>
            </a:endParaRPr>
          </a:p>
          <a:p>
            <a:pPr marL="0" indent="0" algn="ctr">
              <a:buNone/>
            </a:pPr>
            <a:r>
              <a:rPr lang="es-CO" dirty="0" smtClean="0"/>
              <a:t>Pero </a:t>
            </a:r>
            <a:r>
              <a:rPr lang="es-CO" dirty="0"/>
              <a:t>cuando Cristo se humilló y se hizo obediente hasta </a:t>
            </a:r>
            <a:r>
              <a:rPr lang="es-CO" dirty="0" smtClean="0"/>
              <a:t>la muerte, </a:t>
            </a:r>
            <a:r>
              <a:rPr lang="es-CO" dirty="0"/>
              <a:t>quedó pagada la deuda que recaía sobre él porque llevaba nuestros pecados.  De una vez y para siempre se había cumplido el propósito por el cual se sometió </a:t>
            </a:r>
            <a:r>
              <a:rPr lang="es-CO" dirty="0" smtClean="0"/>
              <a:t>voluntariamente</a:t>
            </a:r>
          </a:p>
          <a:p>
            <a:pPr marL="0" indent="0" algn="ctr">
              <a:buNone/>
            </a:pPr>
            <a:r>
              <a:rPr lang="es-CO" dirty="0" smtClean="0">
                <a:solidFill>
                  <a:srgbClr val="FF0000"/>
                </a:solidFill>
              </a:rPr>
              <a:t>(ver Rom.3:25-26</a:t>
            </a:r>
            <a:r>
              <a:rPr lang="es-CO" dirty="0">
                <a:solidFill>
                  <a:srgbClr val="FF0000"/>
                </a:solidFill>
              </a:rPr>
              <a:t>). </a:t>
            </a:r>
          </a:p>
          <a:p>
            <a:pPr marL="0" indent="0" algn="ctr">
              <a:buNone/>
            </a:pPr>
            <a:r>
              <a:rPr lang="es-CO" dirty="0"/>
              <a:t> Una vez. </a:t>
            </a:r>
            <a:r>
              <a:rPr lang="es-CO" dirty="0" smtClean="0"/>
              <a:t>Gr</a:t>
            </a:r>
            <a:r>
              <a:rPr lang="es-CO" dirty="0"/>
              <a:t>. efápax, “una vez para siempre</a:t>
            </a:r>
            <a:r>
              <a:rPr lang="es-CO" dirty="0" smtClean="0"/>
              <a:t>”.  Por tanto, No </a:t>
            </a:r>
            <a:r>
              <a:rPr lang="es-CO" dirty="0"/>
              <a:t>hay necesidad de que se repita el sacrificio </a:t>
            </a:r>
            <a:r>
              <a:rPr lang="es-CO" dirty="0" smtClean="0"/>
              <a:t> (porqué él murió por los pecados, pasados,  presentes y futuros  de toda la humanidad. Alabado sea Dios.</a:t>
            </a:r>
          </a:p>
          <a:p>
            <a:pPr marL="0" indent="0" algn="ctr">
              <a:buNone/>
            </a:pPr>
            <a:r>
              <a:rPr lang="es-CO" dirty="0" smtClean="0">
                <a:solidFill>
                  <a:srgbClr val="FF0000"/>
                </a:solidFill>
              </a:rPr>
              <a:t>(ver Heb.7:27</a:t>
            </a:r>
            <a:r>
              <a:rPr lang="es-CO" dirty="0">
                <a:solidFill>
                  <a:srgbClr val="FF0000"/>
                </a:solidFill>
              </a:rPr>
              <a:t>; </a:t>
            </a:r>
            <a:r>
              <a:rPr lang="es-CO" dirty="0" smtClean="0">
                <a:solidFill>
                  <a:srgbClr val="FF0000"/>
                </a:solidFill>
              </a:rPr>
              <a:t>Heb.9:12</a:t>
            </a:r>
            <a:r>
              <a:rPr lang="es-CO" dirty="0">
                <a:solidFill>
                  <a:srgbClr val="FF0000"/>
                </a:solidFill>
              </a:rPr>
              <a:t>, </a:t>
            </a:r>
            <a:r>
              <a:rPr lang="es-CO" dirty="0" smtClean="0">
                <a:solidFill>
                  <a:srgbClr val="FF0000"/>
                </a:solidFill>
              </a:rPr>
              <a:t>26</a:t>
            </a:r>
            <a:r>
              <a:rPr lang="es-CO" dirty="0">
                <a:solidFill>
                  <a:srgbClr val="FF0000"/>
                </a:solidFill>
              </a:rPr>
              <a:t>, </a:t>
            </a:r>
            <a:r>
              <a:rPr lang="es-CO" dirty="0" smtClean="0">
                <a:solidFill>
                  <a:srgbClr val="FF0000"/>
                </a:solidFill>
              </a:rPr>
              <a:t>28; y Heb.10:10</a:t>
            </a:r>
            <a:r>
              <a:rPr lang="es-CO" dirty="0">
                <a:solidFill>
                  <a:srgbClr val="FF0000"/>
                </a:solidFill>
              </a:rPr>
              <a:t>). </a:t>
            </a:r>
          </a:p>
        </p:txBody>
      </p:sp>
    </p:spTree>
    <p:extLst>
      <p:ext uri="{BB962C8B-B14F-4D97-AF65-F5344CB8AC3E}">
        <p14:creationId xmlns:p14="http://schemas.microsoft.com/office/powerpoint/2010/main" val="136511735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arn(inVertical)">
                                      <p:cBhvr>
                                        <p:cTn id="7" dur="500"/>
                                        <p:tgtEl>
                                          <p:spTgt spid="3">
                                            <p:txEl>
                                              <p:pRg st="5" end="5"/>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barn(inVertical)">
                                      <p:cBhvr>
                                        <p:cTn id="1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275040" cy="3456384"/>
          </a:xfrm>
        </p:spPr>
        <p:txBody>
          <a:bodyPr>
            <a:noAutofit/>
          </a:bodyPr>
          <a:lstStyle/>
          <a:p>
            <a:pPr marL="0" indent="0" algn="ctr">
              <a:buNone/>
            </a:pPr>
            <a:r>
              <a:rPr lang="es-CO" sz="2400" dirty="0" smtClean="0"/>
              <a:t>En </a:t>
            </a:r>
            <a:r>
              <a:rPr lang="es-CO" sz="2400" dirty="0"/>
              <a:t>las palabras “él vive” tenemos el testimonio de uno que había visto al Señor. En la deslumbradora luz que brilló en torno de Pablo en el camino a Damasco, reconoció una presencia divina y preguntó: </a:t>
            </a:r>
            <a:r>
              <a:rPr lang="es-CO" sz="2400" b="1" dirty="0">
                <a:latin typeface="Agency FB" pitchFamily="34" charset="0"/>
              </a:rPr>
              <a:t>“¿Quién eres, Señor</a:t>
            </a:r>
            <a:r>
              <a:rPr lang="es-CO" sz="2400" dirty="0"/>
              <a:t>?” Luego ocurrió el asombroso descubrimiento de que estaba vivo el Jesús a cuyos seguidores </a:t>
            </a:r>
            <a:r>
              <a:rPr lang="es-CO" sz="2400" dirty="0" smtClean="0"/>
              <a:t>Pablo perseguía.</a:t>
            </a:r>
          </a:p>
          <a:p>
            <a:pPr marL="0" indent="0" algn="ctr">
              <a:buNone/>
            </a:pPr>
            <a:r>
              <a:rPr lang="es-CO" sz="2400" dirty="0" smtClean="0"/>
              <a:t> </a:t>
            </a:r>
            <a:r>
              <a:rPr lang="es-CO" sz="2400" dirty="0" smtClean="0">
                <a:solidFill>
                  <a:srgbClr val="FF0000"/>
                </a:solidFill>
              </a:rPr>
              <a:t>(Lea Hech.9:3-9</a:t>
            </a:r>
            <a:r>
              <a:rPr lang="es-CO" sz="2400" dirty="0">
                <a:solidFill>
                  <a:srgbClr val="FF0000"/>
                </a:solidFill>
              </a:rPr>
              <a:t>). </a:t>
            </a:r>
            <a:r>
              <a:rPr lang="es-CO" sz="2400" dirty="0" smtClean="0"/>
              <a:t> </a:t>
            </a:r>
            <a:endParaRPr lang="es-CO"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332656"/>
            <a:ext cx="2276475"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81138" y="4236949"/>
            <a:ext cx="8064896" cy="2215991"/>
          </a:xfrm>
          <a:prstGeom prst="rect">
            <a:avLst/>
          </a:prstGeom>
        </p:spPr>
        <p:txBody>
          <a:bodyPr wrap="square">
            <a:spAutoFit/>
          </a:bodyPr>
          <a:lstStyle/>
          <a:p>
            <a:pPr algn="ctr"/>
            <a:r>
              <a:rPr lang="es-CO" sz="2400" dirty="0"/>
              <a:t>Debido a que “por nosotros” Dios “lo hizo pecado” </a:t>
            </a:r>
            <a:r>
              <a:rPr lang="es-CO" sz="2400" dirty="0">
                <a:solidFill>
                  <a:srgbClr val="FF0000"/>
                </a:solidFill>
              </a:rPr>
              <a:t>(</a:t>
            </a:r>
            <a:r>
              <a:rPr lang="es-CO" sz="2400" dirty="0" smtClean="0">
                <a:solidFill>
                  <a:srgbClr val="FF0000"/>
                </a:solidFill>
              </a:rPr>
              <a:t>2Cor.5:21</a:t>
            </a:r>
            <a:r>
              <a:rPr lang="es-CO" sz="2400" dirty="0">
                <a:solidFill>
                  <a:srgbClr val="FF0000"/>
                </a:solidFill>
              </a:rPr>
              <a:t>), </a:t>
            </a:r>
            <a:r>
              <a:rPr lang="es-CO" sz="2400" dirty="0"/>
              <a:t>Jesús sintió “</a:t>
            </a:r>
            <a:r>
              <a:rPr lang="es-CO" sz="2400" dirty="0">
                <a:latin typeface="Agency FB" pitchFamily="34" charset="0"/>
              </a:rPr>
              <a:t>la ira del Padre sobre él como sustituto del hombre</a:t>
            </a:r>
            <a:r>
              <a:rPr lang="es-CO" sz="2400" dirty="0">
                <a:solidFill>
                  <a:srgbClr val="FF0000"/>
                </a:solidFill>
              </a:rPr>
              <a:t>” (DTG 701). </a:t>
            </a:r>
            <a:r>
              <a:rPr lang="es-CO" sz="2400" dirty="0"/>
              <a:t>Pero ahora, habiendo triunfado sobre el pecado y la muerte, otra vez disfruta de una continua comunión con el Padre y vive “para Dios”. </a:t>
            </a:r>
          </a:p>
          <a:p>
            <a:endParaRPr lang="es-CO" dirty="0"/>
          </a:p>
        </p:txBody>
      </p:sp>
    </p:spTree>
    <p:extLst>
      <p:ext uri="{BB962C8B-B14F-4D97-AF65-F5344CB8AC3E}">
        <p14:creationId xmlns:p14="http://schemas.microsoft.com/office/powerpoint/2010/main" val="23972226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332656"/>
            <a:ext cx="8856984" cy="6408712"/>
          </a:xfrm>
          <a:blipFill>
            <a:blip r:embed="rId2"/>
            <a:tile tx="0" ty="0" sx="100000" sy="100000" flip="none" algn="tl"/>
          </a:blipFill>
        </p:spPr>
        <p:txBody>
          <a:bodyPr>
            <a:normAutofit fontScale="77500" lnSpcReduction="20000"/>
          </a:bodyPr>
          <a:lstStyle/>
          <a:p>
            <a:pPr marL="0" indent="0" algn="ctr">
              <a:buNone/>
            </a:pPr>
            <a:r>
              <a:rPr lang="es-CO" sz="3800" dirty="0" smtClean="0">
                <a:solidFill>
                  <a:srgbClr val="FF0000"/>
                </a:solidFill>
              </a:rPr>
              <a:t>Verso 11. </a:t>
            </a:r>
            <a:r>
              <a:rPr lang="es-CO" sz="3800" dirty="0" smtClean="0"/>
              <a:t>«</a:t>
            </a:r>
            <a:r>
              <a:rPr lang="es-CO" dirty="0" smtClean="0"/>
              <a:t>Así </a:t>
            </a:r>
            <a:r>
              <a:rPr lang="es-CO" dirty="0"/>
              <a:t>también vosotros consideraos muertos al pecado, pero vivos para Dios en Cristo Jesús, Señor </a:t>
            </a:r>
            <a:r>
              <a:rPr lang="es-CO" dirty="0" smtClean="0"/>
              <a:t>nuestro».</a:t>
            </a:r>
          </a:p>
          <a:p>
            <a:pPr marL="0" indent="0">
              <a:buNone/>
            </a:pPr>
            <a:r>
              <a:rPr lang="es-CO" dirty="0" smtClean="0"/>
              <a:t>«Consideraos» Les dice Pablo a la iglesia de Roma, pero esta invitación también es para nosotros: Y esto, con </a:t>
            </a:r>
            <a:r>
              <a:rPr lang="es-CO" dirty="0"/>
              <a:t>el propósito de explicar la vida cristiana, Pablo habla del creyente como si en él hubiera dos naturalezas. </a:t>
            </a:r>
            <a:endParaRPr lang="es-CO" dirty="0" smtClean="0"/>
          </a:p>
          <a:p>
            <a:pPr marL="0" indent="0">
              <a:buNone/>
            </a:pPr>
            <a:endParaRPr lang="es-CO" dirty="0" smtClean="0">
              <a:solidFill>
                <a:srgbClr val="0070C0"/>
              </a:solidFill>
            </a:endParaRPr>
          </a:p>
          <a:p>
            <a:pPr marL="0" indent="0">
              <a:buNone/>
            </a:pPr>
            <a:r>
              <a:rPr lang="es-CO" dirty="0" smtClean="0">
                <a:solidFill>
                  <a:srgbClr val="0070C0"/>
                </a:solidFill>
              </a:rPr>
              <a:t>La </a:t>
            </a:r>
            <a:r>
              <a:rPr lang="es-CO" dirty="0">
                <a:solidFill>
                  <a:srgbClr val="0070C0"/>
                </a:solidFill>
              </a:rPr>
              <a:t>vieja naturaleza ahora está muerta pues ha sido crucificada con Cristo </a:t>
            </a:r>
            <a:r>
              <a:rPr lang="es-CO" dirty="0">
                <a:solidFill>
                  <a:srgbClr val="FF0000"/>
                </a:solidFill>
              </a:rPr>
              <a:t>(</a:t>
            </a:r>
            <a:r>
              <a:rPr lang="es-CO" dirty="0" smtClean="0">
                <a:solidFill>
                  <a:srgbClr val="FF0000"/>
                </a:solidFill>
              </a:rPr>
              <a:t>Rom.6:6</a:t>
            </a:r>
            <a:r>
              <a:rPr lang="es-CO" dirty="0">
                <a:solidFill>
                  <a:srgbClr val="FF0000"/>
                </a:solidFill>
              </a:rPr>
              <a:t>); </a:t>
            </a:r>
            <a:r>
              <a:rPr lang="es-CO" dirty="0" smtClean="0">
                <a:solidFill>
                  <a:srgbClr val="0070C0"/>
                </a:solidFill>
              </a:rPr>
              <a:t>y la </a:t>
            </a:r>
            <a:r>
              <a:rPr lang="es-CO" dirty="0">
                <a:solidFill>
                  <a:srgbClr val="0070C0"/>
                </a:solidFill>
              </a:rPr>
              <a:t>nueva naturaleza está viva, ha renacido del Espíritu Santo </a:t>
            </a:r>
            <a:r>
              <a:rPr lang="es-CO" dirty="0">
                <a:solidFill>
                  <a:srgbClr val="FF0000"/>
                </a:solidFill>
              </a:rPr>
              <a:t>(</a:t>
            </a:r>
            <a:r>
              <a:rPr lang="es-CO" dirty="0" smtClean="0">
                <a:solidFill>
                  <a:srgbClr val="FF0000"/>
                </a:solidFill>
              </a:rPr>
              <a:t>Rom.6:4</a:t>
            </a:r>
            <a:r>
              <a:rPr lang="es-CO" dirty="0">
                <a:solidFill>
                  <a:srgbClr val="FF0000"/>
                </a:solidFill>
              </a:rPr>
              <a:t>). </a:t>
            </a:r>
            <a:endParaRPr lang="es-CO" dirty="0" smtClean="0">
              <a:solidFill>
                <a:srgbClr val="FF0000"/>
              </a:solidFill>
            </a:endParaRPr>
          </a:p>
          <a:p>
            <a:pPr marL="0" indent="0">
              <a:buNone/>
            </a:pPr>
            <a:r>
              <a:rPr lang="es-CO" dirty="0" smtClean="0">
                <a:solidFill>
                  <a:srgbClr val="0070C0"/>
                </a:solidFill>
              </a:rPr>
              <a:t>De </a:t>
            </a:r>
            <a:r>
              <a:rPr lang="es-CO" dirty="0">
                <a:solidFill>
                  <a:srgbClr val="0070C0"/>
                </a:solidFill>
              </a:rPr>
              <a:t>esa manera Pablo puede afirmar que un hombre al mismo tiempo puede estar muerto en relación con el pecado y vivo en relación con Dios.  </a:t>
            </a:r>
            <a:endParaRPr lang="es-CO" dirty="0" smtClean="0">
              <a:solidFill>
                <a:srgbClr val="0070C0"/>
              </a:solidFill>
            </a:endParaRPr>
          </a:p>
          <a:p>
            <a:pPr marL="0" indent="0">
              <a:buNone/>
            </a:pPr>
            <a:endParaRPr lang="es-CO" dirty="0" smtClean="0"/>
          </a:p>
          <a:p>
            <a:pPr marL="0" indent="0">
              <a:buNone/>
            </a:pPr>
            <a:r>
              <a:rPr lang="es-CO" dirty="0" smtClean="0"/>
              <a:t>Pablo </a:t>
            </a:r>
            <a:r>
              <a:rPr lang="es-CO" dirty="0"/>
              <a:t>parece también separar la conciencia del hombre tanto de su antigua naturaleza como de la nueva, de modo que el creyente puede decidir conscientemente en cuanto a mantener muerta la primera y viva la segunda. </a:t>
            </a:r>
          </a:p>
        </p:txBody>
      </p:sp>
    </p:spTree>
    <p:extLst>
      <p:ext uri="{BB962C8B-B14F-4D97-AF65-F5344CB8AC3E}">
        <p14:creationId xmlns:p14="http://schemas.microsoft.com/office/powerpoint/2010/main" val="4661989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p:cTn id="2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6408712"/>
          </a:xfrm>
          <a:solidFill>
            <a:schemeClr val="accent3">
              <a:lumMod val="20000"/>
              <a:lumOff val="80000"/>
            </a:schemeClr>
          </a:solidFill>
        </p:spPr>
        <p:txBody>
          <a:bodyPr>
            <a:normAutofit fontScale="77500" lnSpcReduction="20000"/>
          </a:bodyPr>
          <a:lstStyle/>
          <a:p>
            <a:pPr marL="0" indent="0" algn="ctr">
              <a:buNone/>
            </a:pPr>
            <a:r>
              <a:rPr lang="es-CO" dirty="0" smtClean="0"/>
              <a:t>Esto </a:t>
            </a:r>
            <a:r>
              <a:rPr lang="es-CO" dirty="0"/>
              <a:t>sugiere un estado </a:t>
            </a:r>
            <a:r>
              <a:rPr lang="es-CO" dirty="0" smtClean="0"/>
              <a:t>CONTINUO </a:t>
            </a:r>
            <a:r>
              <a:rPr lang="es-CO" dirty="0"/>
              <a:t>de muerte. Así como Cristo murió una vez para siempre “al pecado” </a:t>
            </a:r>
            <a:r>
              <a:rPr lang="es-CO" dirty="0" smtClean="0"/>
              <a:t>según lo dice </a:t>
            </a:r>
            <a:r>
              <a:rPr lang="es-CO" dirty="0" smtClean="0">
                <a:solidFill>
                  <a:srgbClr val="FF0000"/>
                </a:solidFill>
              </a:rPr>
              <a:t>(Rom.6:10</a:t>
            </a:r>
            <a:r>
              <a:rPr lang="es-CO" dirty="0">
                <a:solidFill>
                  <a:srgbClr val="FF0000"/>
                </a:solidFill>
              </a:rPr>
              <a:t>), </a:t>
            </a:r>
            <a:r>
              <a:rPr lang="es-CO" dirty="0"/>
              <a:t>así también el creyente -</a:t>
            </a:r>
            <a:r>
              <a:rPr lang="es-CO" b="1" u="sng" dirty="0"/>
              <a:t>unido con Cristo una vez y para siempre</a:t>
            </a:r>
            <a:r>
              <a:rPr lang="es-CO" dirty="0"/>
              <a:t>- debe considerarse muerto </a:t>
            </a:r>
            <a:r>
              <a:rPr lang="es-CO" dirty="0" smtClean="0"/>
              <a:t>DEFINITIVAMENTE </a:t>
            </a:r>
            <a:r>
              <a:rPr lang="es-CO" dirty="0"/>
              <a:t>al dominio del pecado. </a:t>
            </a:r>
            <a:r>
              <a:rPr lang="es-CO" dirty="0" smtClean="0"/>
              <a:t> </a:t>
            </a:r>
            <a:endParaRPr lang="es-CO" dirty="0"/>
          </a:p>
          <a:p>
            <a:pPr marL="0" indent="0" algn="ctr">
              <a:buNone/>
            </a:pPr>
            <a:r>
              <a:rPr lang="es-CO" dirty="0" smtClean="0"/>
              <a:t>La </a:t>
            </a:r>
            <a:r>
              <a:rPr lang="es-CO" dirty="0"/>
              <a:t>nueva vida del creyente pertenece completamente a Dios y debe ser consagrada por entero al servicio divino. Así como Cristo “Para Dios vive” </a:t>
            </a:r>
            <a:r>
              <a:rPr lang="es-CO" dirty="0">
                <a:solidFill>
                  <a:srgbClr val="FF0000"/>
                </a:solidFill>
              </a:rPr>
              <a:t>(</a:t>
            </a:r>
            <a:r>
              <a:rPr lang="es-CO" dirty="0" smtClean="0">
                <a:solidFill>
                  <a:srgbClr val="FF0000"/>
                </a:solidFill>
              </a:rPr>
              <a:t>Rom.6:10</a:t>
            </a:r>
            <a:r>
              <a:rPr lang="es-CO" dirty="0">
                <a:solidFill>
                  <a:srgbClr val="FF0000"/>
                </a:solidFill>
              </a:rPr>
              <a:t>), </a:t>
            </a:r>
            <a:r>
              <a:rPr lang="es-CO" dirty="0"/>
              <a:t>así también el cristiano vive “para Dios” una vida que comienza en santidad en la tierra y continuará en el cielo, en gloria, honor e inmortalidad. </a:t>
            </a:r>
            <a:r>
              <a:rPr lang="es-CO" dirty="0" smtClean="0"/>
              <a:t>Amen.</a:t>
            </a:r>
            <a:endParaRPr lang="es-CO" dirty="0"/>
          </a:p>
          <a:p>
            <a:pPr marL="0" indent="0" algn="ctr">
              <a:buNone/>
            </a:pPr>
            <a:r>
              <a:rPr lang="es-CO" b="1" dirty="0" smtClean="0">
                <a:solidFill>
                  <a:srgbClr val="0070C0"/>
                </a:solidFill>
              </a:rPr>
              <a:t>Esta </a:t>
            </a:r>
            <a:r>
              <a:rPr lang="es-CO" b="1" dirty="0">
                <a:solidFill>
                  <a:srgbClr val="0070C0"/>
                </a:solidFill>
              </a:rPr>
              <a:t>experiencia ha sido posible para el cristiano “por” Cristo, pero sólo puede participar de ella el creyente que está “en” Cristo. </a:t>
            </a:r>
            <a:endParaRPr lang="es-CO" b="1" dirty="0" smtClean="0">
              <a:solidFill>
                <a:srgbClr val="0070C0"/>
              </a:solidFill>
            </a:endParaRPr>
          </a:p>
          <a:p>
            <a:pPr marL="0" indent="0" algn="ctr">
              <a:buNone/>
            </a:pPr>
            <a:r>
              <a:rPr lang="es-CO" b="1" dirty="0" smtClean="0">
                <a:solidFill>
                  <a:srgbClr val="0070C0"/>
                </a:solidFill>
              </a:rPr>
              <a:t>Nota: Por tanto, si tu ya entregaste tu vida a Cristo, mi invitación es que, te consagres más al Señor, y si todavía no has tomado esta decisión hazlo hoy mismo, hay donde estas, ya que esta es la mejor inversión de tu vida, todo lo demás es pasajero, temporal. Amen. </a:t>
            </a:r>
            <a:endParaRPr lang="es-CO" b="1" dirty="0">
              <a:solidFill>
                <a:srgbClr val="0070C0"/>
              </a:solidFill>
            </a:endParaRPr>
          </a:p>
        </p:txBody>
      </p:sp>
    </p:spTree>
    <p:extLst>
      <p:ext uri="{BB962C8B-B14F-4D97-AF65-F5344CB8AC3E}">
        <p14:creationId xmlns:p14="http://schemas.microsoft.com/office/powerpoint/2010/main" val="259092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6600" b="1" dirty="0" smtClean="0">
                <a:latin typeface="Agency FB" pitchFamily="34" charset="0"/>
              </a:rPr>
              <a:t>Conclusión:</a:t>
            </a:r>
            <a:endParaRPr lang="es-CO" sz="6600" b="1" dirty="0">
              <a:latin typeface="Agency FB" pitchFamily="34" charset="0"/>
            </a:endParaRPr>
          </a:p>
        </p:txBody>
      </p:sp>
      <p:sp>
        <p:nvSpPr>
          <p:cNvPr id="3" name="2 Marcador de contenido"/>
          <p:cNvSpPr>
            <a:spLocks noGrp="1"/>
          </p:cNvSpPr>
          <p:nvPr>
            <p:ph idx="1"/>
          </p:nvPr>
        </p:nvSpPr>
        <p:spPr>
          <a:blipFill>
            <a:blip r:embed="rId2"/>
            <a:tile tx="0" ty="0" sx="100000" sy="100000" flip="none" algn="tl"/>
          </a:blipFill>
        </p:spPr>
        <p:txBody>
          <a:bodyPr>
            <a:normAutofit fontScale="92500" lnSpcReduction="10000"/>
          </a:bodyPr>
          <a:lstStyle/>
          <a:p>
            <a:pPr marL="0" indent="0" algn="ctr">
              <a:buNone/>
            </a:pPr>
            <a:r>
              <a:rPr lang="es-CO" dirty="0" smtClean="0"/>
              <a:t>En nuestra segunda parte sobre este tema dedicado a las virtudes cristianas, meditaremos sobre la </a:t>
            </a:r>
          </a:p>
          <a:p>
            <a:pPr marL="0" indent="0" algn="ctr">
              <a:buNone/>
            </a:pPr>
            <a:r>
              <a:rPr lang="es-CO" dirty="0" smtClean="0"/>
              <a:t>«SATURACIÓN». </a:t>
            </a:r>
          </a:p>
          <a:p>
            <a:pPr marL="0" indent="0" algn="ctr">
              <a:buNone/>
            </a:pPr>
            <a:endParaRPr lang="es-CO" dirty="0" smtClean="0"/>
          </a:p>
          <a:p>
            <a:pPr marL="0" indent="0" algn="ctr">
              <a:buNone/>
            </a:pPr>
            <a:r>
              <a:rPr lang="es-CO" dirty="0" smtClean="0"/>
              <a:t>Para lo cual espero me acompañe, para que descubramos juntos el privilegio le trabajar las veinticuatro horas del día asidos de la mano de nuestro buen Dios y Salvador Cristo Jesús.</a:t>
            </a:r>
          </a:p>
          <a:p>
            <a:pPr marL="0" indent="0" algn="ctr">
              <a:buNone/>
            </a:pPr>
            <a:r>
              <a:rPr lang="es-CO" dirty="0" smtClean="0"/>
              <a:t> Que Dios le bendiga. Amen. </a:t>
            </a:r>
            <a:endParaRPr lang="es-CO" dirty="0"/>
          </a:p>
        </p:txBody>
      </p:sp>
    </p:spTree>
    <p:extLst>
      <p:ext uri="{BB962C8B-B14F-4D97-AF65-F5344CB8AC3E}">
        <p14:creationId xmlns:p14="http://schemas.microsoft.com/office/powerpoint/2010/main" val="36382949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3" dur="500"/>
                                        <p:tgtEl>
                                          <p:spTgt spid="3">
                                            <p:txEl>
                                              <p:pRg st="3" end="3"/>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3008</Words>
  <Application>Microsoft Office PowerPoint</Application>
  <PresentationFormat>Presentación en pantalla (4:3)</PresentationFormat>
  <Paragraphs>125</Paragraphs>
  <Slides>25</Slides>
  <Notes>1</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Tema de Office</vt:lpstr>
      <vt:lpstr>Presentación de PowerPoint</vt:lpstr>
      <vt:lpstr>"Porque esta es la voluntad de Dios: vuestra santificación." (1Ts. 4:3 pp)</vt:lpstr>
      <vt:lpstr>INTRODUCCIÓN</vt:lpstr>
      <vt:lpstr>Presentación de PowerPoint</vt:lpstr>
      <vt:lpstr>Ahora analizaremos los cinco puntos concernientes a la vida de un cristiano que está creciendo cada día en Cristo:</vt:lpstr>
      <vt:lpstr>1. INVERSIÓN (ROM.6:1-11)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ESTABLECIDO POR CRISTO Y PRACTICADO POR LOS APÓSTOLES Y LA IGLESIA VERDADERA HASTA EL DÍA DE HOY.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4</cp:revision>
  <dcterms:created xsi:type="dcterms:W3CDTF">2014-04-21T22:25:10Z</dcterms:created>
  <dcterms:modified xsi:type="dcterms:W3CDTF">2014-04-21T23:52:56Z</dcterms:modified>
</cp:coreProperties>
</file>