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42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281916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1021604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72048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2873929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150943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1695357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245703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856486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378470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3145685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40C2CFE4-2B15-4DC9-896D-D3113CCA8047}"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338A8DB5-0421-4FEE-ADE0-40E42D6F2992}" type="slidenum">
              <a:rPr lang="es-CO" smtClean="0"/>
              <a:t>‹Nº›</a:t>
            </a:fld>
            <a:endParaRPr lang="es-CO"/>
          </a:p>
        </p:txBody>
      </p:sp>
    </p:spTree>
    <p:extLst>
      <p:ext uri="{BB962C8B-B14F-4D97-AF65-F5344CB8AC3E}">
        <p14:creationId xmlns:p14="http://schemas.microsoft.com/office/powerpoint/2010/main" val="1784753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2CFE4-2B15-4DC9-896D-D3113CCA8047}" type="datetimeFigureOut">
              <a:rPr lang="es-CO" smtClean="0"/>
              <a:t>21/04/2014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A8DB5-0421-4FEE-ADE0-40E42D6F2992}" type="slidenum">
              <a:rPr lang="es-CO" smtClean="0"/>
              <a:t>‹Nº›</a:t>
            </a:fld>
            <a:endParaRPr lang="es-CO"/>
          </a:p>
        </p:txBody>
      </p:sp>
    </p:spTree>
    <p:extLst>
      <p:ext uri="{BB962C8B-B14F-4D97-AF65-F5344CB8AC3E}">
        <p14:creationId xmlns:p14="http://schemas.microsoft.com/office/powerpoint/2010/main" val="1706023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58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123728" y="5626411"/>
            <a:ext cx="5112568" cy="1077218"/>
          </a:xfrm>
          <a:prstGeom prst="rect">
            <a:avLst/>
          </a:prstGeom>
        </p:spPr>
        <p:txBody>
          <a:bodyPr wrap="square">
            <a:spAutoFit/>
          </a:bodyPr>
          <a:lstStyle/>
          <a:p>
            <a:pPr algn="ctr"/>
            <a:r>
              <a:rPr lang="es-CO" sz="3200" b="1" dirty="0" smtClean="0">
                <a:solidFill>
                  <a:schemeClr val="tx2"/>
                </a:solidFill>
                <a:latin typeface="Agency FB" pitchFamily="34" charset="0"/>
              </a:rPr>
              <a:t>TEMA N°2</a:t>
            </a:r>
            <a:r>
              <a:rPr lang="es-CO" sz="3200" b="1" dirty="0">
                <a:solidFill>
                  <a:schemeClr val="tx2"/>
                </a:solidFill>
                <a:latin typeface="Agency FB" pitchFamily="34" charset="0"/>
              </a:rPr>
              <a:t>. </a:t>
            </a:r>
            <a:r>
              <a:rPr lang="es-CO" sz="3200" b="1" dirty="0" smtClean="0">
                <a:solidFill>
                  <a:schemeClr val="tx2"/>
                </a:solidFill>
                <a:latin typeface="Agency FB" pitchFamily="34" charset="0"/>
              </a:rPr>
              <a:t>«SATURACIÓN»</a:t>
            </a:r>
            <a:endParaRPr lang="es-CO" sz="3200" b="1" dirty="0">
              <a:solidFill>
                <a:schemeClr val="tx2"/>
              </a:solidFill>
              <a:latin typeface="Agency FB" pitchFamily="34" charset="0"/>
            </a:endParaRPr>
          </a:p>
          <a:p>
            <a:pPr algn="ctr"/>
            <a:r>
              <a:rPr lang="es-CO" sz="3200" b="1" dirty="0" smtClean="0">
                <a:solidFill>
                  <a:schemeClr val="tx2"/>
                </a:solidFill>
                <a:latin typeface="Agency FB" pitchFamily="34" charset="0"/>
              </a:rPr>
              <a:t>BASADO EN </a:t>
            </a:r>
            <a:r>
              <a:rPr lang="es-CO" sz="3200" b="1" dirty="0">
                <a:solidFill>
                  <a:schemeClr val="tx2"/>
                </a:solidFill>
                <a:latin typeface="Agency FB" pitchFamily="34" charset="0"/>
              </a:rPr>
              <a:t>ROM.8:9-11. </a:t>
            </a:r>
          </a:p>
        </p:txBody>
      </p:sp>
    </p:spTree>
    <p:extLst>
      <p:ext uri="{BB962C8B-B14F-4D97-AF65-F5344CB8AC3E}">
        <p14:creationId xmlns:p14="http://schemas.microsoft.com/office/powerpoint/2010/main" val="673183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120680"/>
          </a:xfrm>
          <a:solidFill>
            <a:srgbClr val="002060"/>
          </a:solidFill>
        </p:spPr>
        <p:txBody>
          <a:bodyPr>
            <a:normAutofit/>
          </a:bodyPr>
          <a:lstStyle/>
          <a:p>
            <a:pPr marL="0" indent="0" algn="ctr">
              <a:buNone/>
            </a:pPr>
            <a:endParaRPr lang="es-CO" sz="4800" dirty="0" smtClean="0"/>
          </a:p>
          <a:p>
            <a:pPr marL="0" indent="0" algn="ctr">
              <a:buNone/>
            </a:pPr>
            <a:r>
              <a:rPr lang="es-CO" sz="4800" b="1" dirty="0" smtClean="0">
                <a:solidFill>
                  <a:schemeClr val="bg1"/>
                </a:solidFill>
              </a:rPr>
              <a:t>El Diccionario define «saturación» como:  </a:t>
            </a:r>
          </a:p>
          <a:p>
            <a:pPr marL="0" indent="0" algn="ctr">
              <a:buNone/>
            </a:pPr>
            <a:r>
              <a:rPr lang="es-CO" sz="4800" b="1" dirty="0" smtClean="0">
                <a:solidFill>
                  <a:schemeClr val="bg1"/>
                </a:solidFill>
              </a:rPr>
              <a:t>«Estado </a:t>
            </a:r>
            <a:r>
              <a:rPr lang="es-CO" sz="4800" b="1" dirty="0">
                <a:solidFill>
                  <a:schemeClr val="bg1"/>
                </a:solidFill>
              </a:rPr>
              <a:t>de una cosa que ocupa o usa un espacio por completo o se llena en </a:t>
            </a:r>
            <a:r>
              <a:rPr lang="es-CO" sz="4800" b="1" dirty="0" smtClean="0">
                <a:solidFill>
                  <a:schemeClr val="bg1"/>
                </a:solidFill>
              </a:rPr>
              <a:t>exceso». </a:t>
            </a:r>
            <a:endParaRPr lang="es-CO" sz="4800" b="1" dirty="0">
              <a:solidFill>
                <a:schemeClr val="bg1"/>
              </a:solidFill>
            </a:endParaRPr>
          </a:p>
        </p:txBody>
      </p:sp>
    </p:spTree>
    <p:extLst>
      <p:ext uri="{BB962C8B-B14F-4D97-AF65-F5344CB8AC3E}">
        <p14:creationId xmlns:p14="http://schemas.microsoft.com/office/powerpoint/2010/main" val="714386903"/>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A continuación estudiaremos</a:t>
            </a:r>
            <a:br>
              <a:rPr lang="es-CO" b="1" dirty="0" smtClean="0">
                <a:latin typeface="Agency FB" pitchFamily="34" charset="0"/>
              </a:rPr>
            </a:br>
            <a:r>
              <a:rPr lang="es-CO" dirty="0" smtClean="0"/>
              <a:t> </a:t>
            </a:r>
            <a:r>
              <a:rPr lang="es-CO" b="1" dirty="0" smtClean="0">
                <a:solidFill>
                  <a:srgbClr val="FF0000"/>
                </a:solidFill>
                <a:latin typeface="Agency FB" pitchFamily="34" charset="0"/>
              </a:rPr>
              <a:t>Romanos 8:9-11, utilizando el C.B.A.  </a:t>
            </a:r>
            <a:endParaRPr lang="es-CO" b="1" dirty="0">
              <a:solidFill>
                <a:srgbClr val="FF0000"/>
              </a:solidFill>
              <a:latin typeface="Agency FB" pitchFamily="34" charset="0"/>
            </a:endParaRPr>
          </a:p>
        </p:txBody>
      </p:sp>
      <p:sp>
        <p:nvSpPr>
          <p:cNvPr id="3" name="2 Marcador de contenido"/>
          <p:cNvSpPr>
            <a:spLocks noGrp="1"/>
          </p:cNvSpPr>
          <p:nvPr>
            <p:ph idx="1"/>
          </p:nvPr>
        </p:nvSpPr>
        <p:spPr>
          <a:xfrm>
            <a:off x="107504" y="1556792"/>
            <a:ext cx="8856984" cy="2808312"/>
          </a:xfrm>
        </p:spPr>
        <p:txBody>
          <a:bodyPr>
            <a:normAutofit fontScale="85000" lnSpcReduction="10000"/>
          </a:bodyPr>
          <a:lstStyle/>
          <a:p>
            <a:pPr marL="0" indent="0" algn="ctr">
              <a:buNone/>
            </a:pPr>
            <a:r>
              <a:rPr lang="es-CO" sz="4400" b="1" u="sng" dirty="0" smtClean="0">
                <a:solidFill>
                  <a:srgbClr val="FF0000"/>
                </a:solidFill>
              </a:rPr>
              <a:t>Verso 9</a:t>
            </a:r>
            <a:r>
              <a:rPr lang="es-CO" dirty="0" smtClean="0"/>
              <a:t>. «</a:t>
            </a:r>
            <a:r>
              <a:rPr lang="es-CO" dirty="0" smtClean="0">
                <a:latin typeface="Agency FB" pitchFamily="34" charset="0"/>
              </a:rPr>
              <a:t>Mas </a:t>
            </a:r>
            <a:r>
              <a:rPr lang="es-CO" dirty="0">
                <a:latin typeface="Agency FB" pitchFamily="34" charset="0"/>
              </a:rPr>
              <a:t>vosotros no vivís según la carne, sino según el Espíritu, </a:t>
            </a:r>
            <a:r>
              <a:rPr lang="es-CO" u="sng" dirty="0">
                <a:latin typeface="Agency FB" pitchFamily="34" charset="0"/>
              </a:rPr>
              <a:t>si es que el Espíritu de Dios mora en vosotros</a:t>
            </a:r>
            <a:r>
              <a:rPr lang="es-CO" dirty="0">
                <a:latin typeface="Agency FB" pitchFamily="34" charset="0"/>
              </a:rPr>
              <a:t>. Y si alguno no tiene el Espíritu de Cristo, no es de él</a:t>
            </a:r>
            <a:r>
              <a:rPr lang="es-CO" dirty="0" smtClean="0">
                <a:latin typeface="Agency FB" pitchFamily="34" charset="0"/>
              </a:rPr>
              <a:t>.»</a:t>
            </a:r>
          </a:p>
          <a:p>
            <a:pPr marL="0" indent="0" algn="ctr">
              <a:buNone/>
            </a:pPr>
            <a:r>
              <a:rPr lang="es-CO" dirty="0" smtClean="0"/>
              <a:t>«Más vosotros no vivís según la carne sino Según </a:t>
            </a:r>
            <a:r>
              <a:rPr lang="es-CO" dirty="0"/>
              <a:t>el Espíritu. </a:t>
            </a:r>
            <a:r>
              <a:rPr lang="es-CO" dirty="0" smtClean="0"/>
              <a:t> </a:t>
            </a:r>
            <a:r>
              <a:rPr lang="es-CO" dirty="0"/>
              <a:t>Es decir, </a:t>
            </a:r>
            <a:r>
              <a:rPr lang="es-CO" dirty="0" smtClean="0"/>
              <a:t>(ahora) tenéis </a:t>
            </a:r>
            <a:r>
              <a:rPr lang="es-CO" dirty="0"/>
              <a:t>una inclinación espiritual y estáis bajo la dirección y la influencia del Espíritu Santo. </a:t>
            </a:r>
            <a:r>
              <a:rPr lang="es-CO" dirty="0" smtClean="0"/>
              <a:t> </a:t>
            </a:r>
            <a:endParaRPr lang="es-CO" dirty="0"/>
          </a:p>
        </p:txBody>
      </p:sp>
      <p:sp>
        <p:nvSpPr>
          <p:cNvPr id="4" name="3 Rectángulo"/>
          <p:cNvSpPr/>
          <p:nvPr/>
        </p:nvSpPr>
        <p:spPr>
          <a:xfrm>
            <a:off x="0" y="4293096"/>
            <a:ext cx="6804248" cy="2246769"/>
          </a:xfrm>
          <a:prstGeom prst="rect">
            <a:avLst/>
          </a:prstGeom>
        </p:spPr>
        <p:txBody>
          <a:bodyPr wrap="square">
            <a:spAutoFit/>
          </a:bodyPr>
          <a:lstStyle/>
          <a:p>
            <a:pPr algn="ctr"/>
            <a:r>
              <a:rPr lang="es-CO" dirty="0"/>
              <a:t> </a:t>
            </a:r>
            <a:r>
              <a:rPr lang="es-CO" sz="2000" b="1" dirty="0"/>
              <a:t>Pero luego agrega: «SI ES QUE EL ESPÍRITU DE DIOS MORA EN VOSOTROS». La vida vieja en la carne sólo cesa CUANDO COMIENZA LA NUEVA VIDA EN EL ESPÍRITU. El poder dominante de la carne sólo puede ser eliminado de la vida cuando se invita al Espíritu para que venga y ejerza un dominio completo</a:t>
            </a:r>
            <a:r>
              <a:rPr lang="es-CO" sz="2000" b="1" dirty="0">
                <a:solidFill>
                  <a:srgbClr val="FF0000"/>
                </a:solidFill>
              </a:rPr>
              <a:t>. (Lea Luc.11:13).  </a:t>
            </a:r>
            <a:r>
              <a:rPr lang="es-CO" sz="2000" b="1" dirty="0"/>
              <a:t>Cuando el Espíritu realmente mora en lo interior, termina la vida según la carne. </a:t>
            </a:r>
            <a:r>
              <a:rPr lang="es-CO" sz="2000" b="1" dirty="0" smtClean="0"/>
              <a:t> </a:t>
            </a:r>
            <a:endParaRPr lang="es-CO" sz="2000" b="1"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4293096"/>
            <a:ext cx="1885950" cy="24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60981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5123"/>
                                        </p:tgtEl>
                                        <p:attrNameLst>
                                          <p:attrName>style.visibility</p:attrName>
                                        </p:attrNameLst>
                                      </p:cBhvr>
                                      <p:to>
                                        <p:strVal val="visible"/>
                                      </p:to>
                                    </p:set>
                                    <p:animEffect transition="in" filter="wipe(down)">
                                      <p:cBhvr>
                                        <p:cTn id="31" dur="580">
                                          <p:stCondLst>
                                            <p:cond delay="0"/>
                                          </p:stCondLst>
                                        </p:cTn>
                                        <p:tgtEl>
                                          <p:spTgt spid="5123"/>
                                        </p:tgtEl>
                                      </p:cBhvr>
                                    </p:animEffect>
                                    <p:anim calcmode="lin" valueType="num">
                                      <p:cBhvr>
                                        <p:cTn id="32"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37" dur="26">
                                          <p:stCondLst>
                                            <p:cond delay="650"/>
                                          </p:stCondLst>
                                        </p:cTn>
                                        <p:tgtEl>
                                          <p:spTgt spid="5123"/>
                                        </p:tgtEl>
                                      </p:cBhvr>
                                      <p:to x="100000" y="60000"/>
                                    </p:animScale>
                                    <p:animScale>
                                      <p:cBhvr>
                                        <p:cTn id="38" dur="166" decel="50000">
                                          <p:stCondLst>
                                            <p:cond delay="676"/>
                                          </p:stCondLst>
                                        </p:cTn>
                                        <p:tgtEl>
                                          <p:spTgt spid="5123"/>
                                        </p:tgtEl>
                                      </p:cBhvr>
                                      <p:to x="100000" y="100000"/>
                                    </p:animScale>
                                    <p:animScale>
                                      <p:cBhvr>
                                        <p:cTn id="39" dur="26">
                                          <p:stCondLst>
                                            <p:cond delay="1312"/>
                                          </p:stCondLst>
                                        </p:cTn>
                                        <p:tgtEl>
                                          <p:spTgt spid="5123"/>
                                        </p:tgtEl>
                                      </p:cBhvr>
                                      <p:to x="100000" y="80000"/>
                                    </p:animScale>
                                    <p:animScale>
                                      <p:cBhvr>
                                        <p:cTn id="40" dur="166" decel="50000">
                                          <p:stCondLst>
                                            <p:cond delay="1338"/>
                                          </p:stCondLst>
                                        </p:cTn>
                                        <p:tgtEl>
                                          <p:spTgt spid="5123"/>
                                        </p:tgtEl>
                                      </p:cBhvr>
                                      <p:to x="100000" y="100000"/>
                                    </p:animScale>
                                    <p:animScale>
                                      <p:cBhvr>
                                        <p:cTn id="41" dur="26">
                                          <p:stCondLst>
                                            <p:cond delay="1642"/>
                                          </p:stCondLst>
                                        </p:cTn>
                                        <p:tgtEl>
                                          <p:spTgt spid="5123"/>
                                        </p:tgtEl>
                                      </p:cBhvr>
                                      <p:to x="100000" y="90000"/>
                                    </p:animScale>
                                    <p:animScale>
                                      <p:cBhvr>
                                        <p:cTn id="42" dur="166" decel="50000">
                                          <p:stCondLst>
                                            <p:cond delay="1668"/>
                                          </p:stCondLst>
                                        </p:cTn>
                                        <p:tgtEl>
                                          <p:spTgt spid="5123"/>
                                        </p:tgtEl>
                                      </p:cBhvr>
                                      <p:to x="100000" y="100000"/>
                                    </p:animScale>
                                    <p:animScale>
                                      <p:cBhvr>
                                        <p:cTn id="43" dur="26">
                                          <p:stCondLst>
                                            <p:cond delay="1808"/>
                                          </p:stCondLst>
                                        </p:cTn>
                                        <p:tgtEl>
                                          <p:spTgt spid="5123"/>
                                        </p:tgtEl>
                                      </p:cBhvr>
                                      <p:to x="100000" y="95000"/>
                                    </p:animScale>
                                    <p:animScale>
                                      <p:cBhvr>
                                        <p:cTn id="44" dur="166" decel="50000">
                                          <p:stCondLst>
                                            <p:cond delay="1834"/>
                                          </p:stCondLst>
                                        </p:cTn>
                                        <p:tgtEl>
                                          <p:spTgt spid="51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3528393"/>
          </a:xfrm>
        </p:spPr>
        <p:txBody>
          <a:bodyPr>
            <a:normAutofit fontScale="92500" lnSpcReduction="10000"/>
          </a:bodyPr>
          <a:lstStyle/>
          <a:p>
            <a:pPr marL="0" indent="0" algn="ctr">
              <a:buNone/>
            </a:pPr>
            <a:r>
              <a:rPr lang="es-CO" dirty="0"/>
              <a:t>Este versículo </a:t>
            </a:r>
            <a:r>
              <a:rPr lang="es-CO" dirty="0" smtClean="0"/>
              <a:t>de Rom.8:9, es </a:t>
            </a:r>
            <a:r>
              <a:rPr lang="es-CO" dirty="0"/>
              <a:t>una invitación al examen propio. </a:t>
            </a:r>
            <a:endParaRPr lang="es-CO" dirty="0" smtClean="0"/>
          </a:p>
          <a:p>
            <a:pPr marL="0" indent="0" algn="ctr">
              <a:buNone/>
            </a:pPr>
            <a:r>
              <a:rPr lang="es-CO" dirty="0" smtClean="0"/>
              <a:t>Nuestra </a:t>
            </a:r>
            <a:r>
              <a:rPr lang="es-CO" dirty="0"/>
              <a:t>mente es espiritual y vivimos en el Espíritu “</a:t>
            </a:r>
            <a:r>
              <a:rPr lang="es-CO" dirty="0">
                <a:latin typeface="Agency FB" pitchFamily="34" charset="0"/>
              </a:rPr>
              <a:t>si es que</a:t>
            </a:r>
            <a:r>
              <a:rPr lang="es-CO" dirty="0"/>
              <a:t>” el Espíritu de Dios mora en nosotros. </a:t>
            </a:r>
            <a:endParaRPr lang="es-CO" dirty="0" smtClean="0"/>
          </a:p>
          <a:p>
            <a:pPr marL="0" indent="0" algn="ctr">
              <a:buNone/>
            </a:pPr>
            <a:endParaRPr lang="es-CO" dirty="0" smtClean="0"/>
          </a:p>
          <a:p>
            <a:pPr marL="0" indent="0" algn="ctr">
              <a:buNone/>
            </a:pPr>
            <a:r>
              <a:rPr lang="es-CO" b="1" i="1" dirty="0" smtClean="0">
                <a:solidFill>
                  <a:srgbClr val="FF0000"/>
                </a:solidFill>
                <a:latin typeface="Agency FB" pitchFamily="34" charset="0"/>
              </a:rPr>
              <a:t>¿Cómo podemos saber si el Espíritu de Dios mora en nosotros?</a:t>
            </a:r>
          </a:p>
        </p:txBody>
      </p:sp>
      <p:sp>
        <p:nvSpPr>
          <p:cNvPr id="4" name="3 Rectángulo"/>
          <p:cNvSpPr/>
          <p:nvPr/>
        </p:nvSpPr>
        <p:spPr>
          <a:xfrm>
            <a:off x="203351" y="3933056"/>
            <a:ext cx="5040560" cy="2308324"/>
          </a:xfrm>
          <a:prstGeom prst="rect">
            <a:avLst/>
          </a:prstGeom>
        </p:spPr>
        <p:txBody>
          <a:bodyPr wrap="square">
            <a:spAutoFit/>
          </a:bodyPr>
          <a:lstStyle/>
          <a:p>
            <a:pPr algn="ctr"/>
            <a:r>
              <a:rPr lang="es-CO" sz="2400" dirty="0"/>
              <a:t>Podemos saber si el Espíritu </a:t>
            </a:r>
            <a:r>
              <a:rPr lang="es-CO" sz="2400" u="sng" dirty="0"/>
              <a:t>mora en nosotros</a:t>
            </a:r>
            <a:r>
              <a:rPr lang="es-CO" sz="2400" dirty="0"/>
              <a:t> por la presencia o ausencia de </a:t>
            </a:r>
            <a:r>
              <a:rPr lang="es-CO" sz="2400" dirty="0" smtClean="0"/>
              <a:t>los </a:t>
            </a:r>
            <a:r>
              <a:rPr lang="es-CO" sz="2400" dirty="0"/>
              <a:t>frutos mencionados en </a:t>
            </a:r>
            <a:r>
              <a:rPr lang="es-CO" sz="2400" dirty="0">
                <a:solidFill>
                  <a:srgbClr val="FF0000"/>
                </a:solidFill>
              </a:rPr>
              <a:t>(Gal.5:22) </a:t>
            </a:r>
            <a:r>
              <a:rPr lang="es-CO" sz="2400" dirty="0"/>
              <a:t>en nuestra vida</a:t>
            </a:r>
            <a:r>
              <a:rPr lang="es-CO" sz="2400" dirty="0" smtClean="0"/>
              <a:t>.</a:t>
            </a:r>
          </a:p>
          <a:p>
            <a:pPr algn="ctr"/>
            <a:r>
              <a:rPr lang="es-CO" sz="2400" dirty="0" smtClean="0"/>
              <a:t> </a:t>
            </a:r>
            <a:r>
              <a:rPr lang="es-CO" sz="2400" dirty="0"/>
              <a:t>La ausencia de sus frutos demuestra que aún estamos viviendo en la carne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3433827"/>
            <a:ext cx="2952328" cy="3019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23335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6146"/>
                                        </p:tgtEl>
                                        <p:attrNameLst>
                                          <p:attrName>style.visibility</p:attrName>
                                        </p:attrNameLst>
                                      </p:cBhvr>
                                      <p:to>
                                        <p:strVal val="visible"/>
                                      </p:to>
                                    </p:set>
                                    <p:animEffect transition="in" filter="wipe(down)">
                                      <p:cBhvr>
                                        <p:cTn id="31" dur="580">
                                          <p:stCondLst>
                                            <p:cond delay="0"/>
                                          </p:stCondLst>
                                        </p:cTn>
                                        <p:tgtEl>
                                          <p:spTgt spid="6146"/>
                                        </p:tgtEl>
                                      </p:cBhvr>
                                    </p:animEffect>
                                    <p:anim calcmode="lin" valueType="num">
                                      <p:cBhvr>
                                        <p:cTn id="32"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37" dur="26">
                                          <p:stCondLst>
                                            <p:cond delay="650"/>
                                          </p:stCondLst>
                                        </p:cTn>
                                        <p:tgtEl>
                                          <p:spTgt spid="6146"/>
                                        </p:tgtEl>
                                      </p:cBhvr>
                                      <p:to x="100000" y="60000"/>
                                    </p:animScale>
                                    <p:animScale>
                                      <p:cBhvr>
                                        <p:cTn id="38" dur="166" decel="50000">
                                          <p:stCondLst>
                                            <p:cond delay="676"/>
                                          </p:stCondLst>
                                        </p:cTn>
                                        <p:tgtEl>
                                          <p:spTgt spid="6146"/>
                                        </p:tgtEl>
                                      </p:cBhvr>
                                      <p:to x="100000" y="100000"/>
                                    </p:animScale>
                                    <p:animScale>
                                      <p:cBhvr>
                                        <p:cTn id="39" dur="26">
                                          <p:stCondLst>
                                            <p:cond delay="1312"/>
                                          </p:stCondLst>
                                        </p:cTn>
                                        <p:tgtEl>
                                          <p:spTgt spid="6146"/>
                                        </p:tgtEl>
                                      </p:cBhvr>
                                      <p:to x="100000" y="80000"/>
                                    </p:animScale>
                                    <p:animScale>
                                      <p:cBhvr>
                                        <p:cTn id="40" dur="166" decel="50000">
                                          <p:stCondLst>
                                            <p:cond delay="1338"/>
                                          </p:stCondLst>
                                        </p:cTn>
                                        <p:tgtEl>
                                          <p:spTgt spid="6146"/>
                                        </p:tgtEl>
                                      </p:cBhvr>
                                      <p:to x="100000" y="100000"/>
                                    </p:animScale>
                                    <p:animScale>
                                      <p:cBhvr>
                                        <p:cTn id="41" dur="26">
                                          <p:stCondLst>
                                            <p:cond delay="1642"/>
                                          </p:stCondLst>
                                        </p:cTn>
                                        <p:tgtEl>
                                          <p:spTgt spid="6146"/>
                                        </p:tgtEl>
                                      </p:cBhvr>
                                      <p:to x="100000" y="90000"/>
                                    </p:animScale>
                                    <p:animScale>
                                      <p:cBhvr>
                                        <p:cTn id="42" dur="166" decel="50000">
                                          <p:stCondLst>
                                            <p:cond delay="1668"/>
                                          </p:stCondLst>
                                        </p:cTn>
                                        <p:tgtEl>
                                          <p:spTgt spid="6146"/>
                                        </p:tgtEl>
                                      </p:cBhvr>
                                      <p:to x="100000" y="100000"/>
                                    </p:animScale>
                                    <p:animScale>
                                      <p:cBhvr>
                                        <p:cTn id="43" dur="26">
                                          <p:stCondLst>
                                            <p:cond delay="1808"/>
                                          </p:stCondLst>
                                        </p:cTn>
                                        <p:tgtEl>
                                          <p:spTgt spid="6146"/>
                                        </p:tgtEl>
                                      </p:cBhvr>
                                      <p:to x="100000" y="95000"/>
                                    </p:animScale>
                                    <p:animScale>
                                      <p:cBhvr>
                                        <p:cTn id="44"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2736304"/>
          </a:xfrm>
        </p:spPr>
        <p:txBody>
          <a:bodyPr>
            <a:normAutofit fontScale="92500" lnSpcReduction="20000"/>
          </a:bodyPr>
          <a:lstStyle/>
          <a:p>
            <a:pPr marL="0" indent="0" algn="ctr">
              <a:buNone/>
            </a:pPr>
            <a:r>
              <a:rPr lang="es-CO" dirty="0" smtClean="0"/>
              <a:t> </a:t>
            </a:r>
            <a:r>
              <a:rPr lang="es-CO" dirty="0"/>
              <a:t>Esto es lo que indica la continua y permanente presencia del Espíritu, y no </a:t>
            </a:r>
            <a:r>
              <a:rPr lang="es-CO" dirty="0" smtClean="0"/>
              <a:t>los </a:t>
            </a:r>
            <a:r>
              <a:rPr lang="es-CO" dirty="0"/>
              <a:t>arrebatos ocasionales de entusiasmo y fervor. </a:t>
            </a:r>
            <a:endParaRPr lang="es-CO" dirty="0" smtClean="0"/>
          </a:p>
          <a:p>
            <a:pPr marL="0" indent="0" algn="ctr">
              <a:buNone/>
            </a:pPr>
            <a:r>
              <a:rPr lang="es-CO" dirty="0" smtClean="0"/>
              <a:t>En </a:t>
            </a:r>
            <a:r>
              <a:rPr lang="es-CO" dirty="0"/>
              <a:t>otros pasajes Pablo presenta al Espíritu Santo como morando en el corazón del </a:t>
            </a:r>
            <a:r>
              <a:rPr lang="es-CO" dirty="0" smtClean="0"/>
              <a:t>cristiano.</a:t>
            </a:r>
          </a:p>
          <a:p>
            <a:pPr marL="0" indent="0" algn="ctr">
              <a:buNone/>
            </a:pPr>
            <a:r>
              <a:rPr lang="es-CO" dirty="0" smtClean="0"/>
              <a:t> lea </a:t>
            </a:r>
            <a:r>
              <a:rPr lang="es-CO" dirty="0" smtClean="0">
                <a:solidFill>
                  <a:srgbClr val="FF0000"/>
                </a:solidFill>
              </a:rPr>
              <a:t>(1Cor.3:16</a:t>
            </a:r>
            <a:r>
              <a:rPr lang="es-CO" dirty="0">
                <a:solidFill>
                  <a:srgbClr val="FF0000"/>
                </a:solidFill>
              </a:rPr>
              <a:t>; </a:t>
            </a:r>
            <a:r>
              <a:rPr lang="es-CO" dirty="0" smtClean="0">
                <a:solidFill>
                  <a:srgbClr val="FF0000"/>
                </a:solidFill>
              </a:rPr>
              <a:t>1Cor.6:19</a:t>
            </a:r>
            <a:r>
              <a:rPr lang="es-CO" dirty="0">
                <a:solidFill>
                  <a:srgbClr val="FF0000"/>
                </a:solidFill>
              </a:rPr>
              <a:t>). </a:t>
            </a:r>
            <a:endParaRPr lang="es-CO" dirty="0" smtClean="0">
              <a:solidFill>
                <a:srgbClr val="FF000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244" y="3284984"/>
            <a:ext cx="3070793"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627784" y="3284984"/>
            <a:ext cx="3240360" cy="3416320"/>
          </a:xfrm>
          <a:prstGeom prst="rect">
            <a:avLst/>
          </a:prstGeom>
        </p:spPr>
        <p:txBody>
          <a:bodyPr wrap="square">
            <a:spAutoFit/>
          </a:bodyPr>
          <a:lstStyle/>
          <a:p>
            <a:pPr algn="ctr"/>
            <a:r>
              <a:rPr lang="es-CO" sz="2400" dirty="0"/>
              <a:t>La expresión “Mora en vosotros” denota la intimidad de la relación personal entre el creyente y el Espíritu. Implica una continua sumisión de la voluntad del cristiano a la voluntad de Dios. </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76498"/>
            <a:ext cx="2483768" cy="287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86496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80">
                                          <p:stCondLst>
                                            <p:cond delay="0"/>
                                          </p:stCondLst>
                                        </p:cTn>
                                        <p:tgtEl>
                                          <p:spTgt spid="7170"/>
                                        </p:tgtEl>
                                      </p:cBhvr>
                                    </p:animEffect>
                                    <p:anim calcmode="lin" valueType="num">
                                      <p:cBhvr>
                                        <p:cTn id="8"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0"/>
                                        </p:tgtEl>
                                      </p:cBhvr>
                                      <p:to x="100000" y="60000"/>
                                    </p:animScale>
                                    <p:animScale>
                                      <p:cBhvr>
                                        <p:cTn id="14" dur="166" decel="50000">
                                          <p:stCondLst>
                                            <p:cond delay="676"/>
                                          </p:stCondLst>
                                        </p:cTn>
                                        <p:tgtEl>
                                          <p:spTgt spid="7170"/>
                                        </p:tgtEl>
                                      </p:cBhvr>
                                      <p:to x="100000" y="100000"/>
                                    </p:animScale>
                                    <p:animScale>
                                      <p:cBhvr>
                                        <p:cTn id="15" dur="26">
                                          <p:stCondLst>
                                            <p:cond delay="1312"/>
                                          </p:stCondLst>
                                        </p:cTn>
                                        <p:tgtEl>
                                          <p:spTgt spid="7170"/>
                                        </p:tgtEl>
                                      </p:cBhvr>
                                      <p:to x="100000" y="80000"/>
                                    </p:animScale>
                                    <p:animScale>
                                      <p:cBhvr>
                                        <p:cTn id="16" dur="166" decel="50000">
                                          <p:stCondLst>
                                            <p:cond delay="1338"/>
                                          </p:stCondLst>
                                        </p:cTn>
                                        <p:tgtEl>
                                          <p:spTgt spid="7170"/>
                                        </p:tgtEl>
                                      </p:cBhvr>
                                      <p:to x="100000" y="100000"/>
                                    </p:animScale>
                                    <p:animScale>
                                      <p:cBhvr>
                                        <p:cTn id="17" dur="26">
                                          <p:stCondLst>
                                            <p:cond delay="1642"/>
                                          </p:stCondLst>
                                        </p:cTn>
                                        <p:tgtEl>
                                          <p:spTgt spid="7170"/>
                                        </p:tgtEl>
                                      </p:cBhvr>
                                      <p:to x="100000" y="90000"/>
                                    </p:animScale>
                                    <p:animScale>
                                      <p:cBhvr>
                                        <p:cTn id="18" dur="166" decel="50000">
                                          <p:stCondLst>
                                            <p:cond delay="1668"/>
                                          </p:stCondLst>
                                        </p:cTn>
                                        <p:tgtEl>
                                          <p:spTgt spid="7170"/>
                                        </p:tgtEl>
                                      </p:cBhvr>
                                      <p:to x="100000" y="100000"/>
                                    </p:animScale>
                                    <p:animScale>
                                      <p:cBhvr>
                                        <p:cTn id="19" dur="26">
                                          <p:stCondLst>
                                            <p:cond delay="1808"/>
                                          </p:stCondLst>
                                        </p:cTn>
                                        <p:tgtEl>
                                          <p:spTgt spid="7170"/>
                                        </p:tgtEl>
                                      </p:cBhvr>
                                      <p:to x="100000" y="95000"/>
                                    </p:animScale>
                                    <p:animScale>
                                      <p:cBhvr>
                                        <p:cTn id="20" dur="166" decel="50000">
                                          <p:stCondLst>
                                            <p:cond delay="1834"/>
                                          </p:stCondLst>
                                        </p:cTn>
                                        <p:tgtEl>
                                          <p:spTgt spid="717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7171"/>
                                        </p:tgtEl>
                                        <p:attrNameLst>
                                          <p:attrName>style.visibility</p:attrName>
                                        </p:attrNameLst>
                                      </p:cBhvr>
                                      <p:to>
                                        <p:strVal val="visible"/>
                                      </p:to>
                                    </p:set>
                                    <p:animEffect transition="in" filter="wipe(down)">
                                      <p:cBhvr>
                                        <p:cTn id="39" dur="580">
                                          <p:stCondLst>
                                            <p:cond delay="0"/>
                                          </p:stCondLst>
                                        </p:cTn>
                                        <p:tgtEl>
                                          <p:spTgt spid="7171"/>
                                        </p:tgtEl>
                                      </p:cBhvr>
                                    </p:animEffect>
                                    <p:anim calcmode="lin" valueType="num">
                                      <p:cBhvr>
                                        <p:cTn id="40" dur="1822" tmFilter="0,0; 0.14,0.36; 0.43,0.73; 0.71,0.91; 1.0,1.0">
                                          <p:stCondLst>
                                            <p:cond delay="0"/>
                                          </p:stCondLst>
                                        </p:cTn>
                                        <p:tgtEl>
                                          <p:spTgt spid="7171"/>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7171"/>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7171"/>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7171"/>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7171"/>
                                        </p:tgtEl>
                                        <p:attrNameLst>
                                          <p:attrName>ppt_y</p:attrName>
                                        </p:attrNameLst>
                                      </p:cBhvr>
                                      <p:tavLst>
                                        <p:tav tm="0" fmla="#ppt_y-sin(pi*$)/81">
                                          <p:val>
                                            <p:fltVal val="0"/>
                                          </p:val>
                                        </p:tav>
                                        <p:tav tm="100000">
                                          <p:val>
                                            <p:fltVal val="1"/>
                                          </p:val>
                                        </p:tav>
                                      </p:tavLst>
                                    </p:anim>
                                    <p:animScale>
                                      <p:cBhvr>
                                        <p:cTn id="45" dur="26">
                                          <p:stCondLst>
                                            <p:cond delay="650"/>
                                          </p:stCondLst>
                                        </p:cTn>
                                        <p:tgtEl>
                                          <p:spTgt spid="7171"/>
                                        </p:tgtEl>
                                      </p:cBhvr>
                                      <p:to x="100000" y="60000"/>
                                    </p:animScale>
                                    <p:animScale>
                                      <p:cBhvr>
                                        <p:cTn id="46" dur="166" decel="50000">
                                          <p:stCondLst>
                                            <p:cond delay="676"/>
                                          </p:stCondLst>
                                        </p:cTn>
                                        <p:tgtEl>
                                          <p:spTgt spid="7171"/>
                                        </p:tgtEl>
                                      </p:cBhvr>
                                      <p:to x="100000" y="100000"/>
                                    </p:animScale>
                                    <p:animScale>
                                      <p:cBhvr>
                                        <p:cTn id="47" dur="26">
                                          <p:stCondLst>
                                            <p:cond delay="1312"/>
                                          </p:stCondLst>
                                        </p:cTn>
                                        <p:tgtEl>
                                          <p:spTgt spid="7171"/>
                                        </p:tgtEl>
                                      </p:cBhvr>
                                      <p:to x="100000" y="80000"/>
                                    </p:animScale>
                                    <p:animScale>
                                      <p:cBhvr>
                                        <p:cTn id="48" dur="166" decel="50000">
                                          <p:stCondLst>
                                            <p:cond delay="1338"/>
                                          </p:stCondLst>
                                        </p:cTn>
                                        <p:tgtEl>
                                          <p:spTgt spid="7171"/>
                                        </p:tgtEl>
                                      </p:cBhvr>
                                      <p:to x="100000" y="100000"/>
                                    </p:animScale>
                                    <p:animScale>
                                      <p:cBhvr>
                                        <p:cTn id="49" dur="26">
                                          <p:stCondLst>
                                            <p:cond delay="1642"/>
                                          </p:stCondLst>
                                        </p:cTn>
                                        <p:tgtEl>
                                          <p:spTgt spid="7171"/>
                                        </p:tgtEl>
                                      </p:cBhvr>
                                      <p:to x="100000" y="90000"/>
                                    </p:animScale>
                                    <p:animScale>
                                      <p:cBhvr>
                                        <p:cTn id="50" dur="166" decel="50000">
                                          <p:stCondLst>
                                            <p:cond delay="1668"/>
                                          </p:stCondLst>
                                        </p:cTn>
                                        <p:tgtEl>
                                          <p:spTgt spid="7171"/>
                                        </p:tgtEl>
                                      </p:cBhvr>
                                      <p:to x="100000" y="100000"/>
                                    </p:animScale>
                                    <p:animScale>
                                      <p:cBhvr>
                                        <p:cTn id="51" dur="26">
                                          <p:stCondLst>
                                            <p:cond delay="1808"/>
                                          </p:stCondLst>
                                        </p:cTn>
                                        <p:tgtEl>
                                          <p:spTgt spid="7171"/>
                                        </p:tgtEl>
                                      </p:cBhvr>
                                      <p:to x="100000" y="95000"/>
                                    </p:animScale>
                                    <p:animScale>
                                      <p:cBhvr>
                                        <p:cTn id="52" dur="166" decel="50000">
                                          <p:stCondLst>
                                            <p:cond delay="1834"/>
                                          </p:stCondLst>
                                        </p:cTn>
                                        <p:tgtEl>
                                          <p:spTgt spid="717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20000"/>
          </a:bodyPr>
          <a:lstStyle/>
          <a:p>
            <a:pPr marL="0" indent="0" algn="ctr">
              <a:buNone/>
            </a:pPr>
            <a:r>
              <a:rPr lang="es-CO" dirty="0" smtClean="0"/>
              <a:t> </a:t>
            </a:r>
            <a:r>
              <a:rPr lang="es-CO" sz="4500" b="1" dirty="0" smtClean="0"/>
              <a:t>«</a:t>
            </a:r>
            <a:r>
              <a:rPr lang="es-CO" sz="4200" b="1" dirty="0" smtClean="0"/>
              <a:t>Y </a:t>
            </a:r>
            <a:r>
              <a:rPr lang="es-CO" sz="4200" b="1" dirty="0"/>
              <a:t>si alguno no tiene el Espíritu de Cristo, no es de </a:t>
            </a:r>
            <a:r>
              <a:rPr lang="es-CO" sz="4200" b="1" dirty="0" smtClean="0"/>
              <a:t>él</a:t>
            </a:r>
            <a:r>
              <a:rPr lang="es-CO" sz="4500" b="1" dirty="0" smtClean="0"/>
              <a:t>»</a:t>
            </a:r>
          </a:p>
          <a:p>
            <a:pPr marL="0" indent="0" algn="ctr">
              <a:buNone/>
            </a:pPr>
            <a:r>
              <a:rPr lang="es-CO" sz="3800" b="1" u="sng" dirty="0" smtClean="0"/>
              <a:t>No </a:t>
            </a:r>
            <a:r>
              <a:rPr lang="es-CO" sz="3800" b="1" u="sng" dirty="0"/>
              <a:t>es de él </a:t>
            </a:r>
            <a:r>
              <a:rPr lang="es-CO" sz="3800" b="1" u="sng" dirty="0" smtClean="0"/>
              <a:t> </a:t>
            </a:r>
            <a:r>
              <a:rPr lang="es-CO" sz="3800" b="1" u="sng" dirty="0"/>
              <a:t>O “no le pertenece a él</a:t>
            </a:r>
            <a:r>
              <a:rPr lang="es-CO" dirty="0" smtClean="0"/>
              <a:t>”.</a:t>
            </a:r>
          </a:p>
          <a:p>
            <a:pPr marL="0" indent="0" algn="ctr">
              <a:buNone/>
            </a:pPr>
            <a:r>
              <a:rPr lang="es-CO" dirty="0" smtClean="0"/>
              <a:t> </a:t>
            </a:r>
            <a:r>
              <a:rPr lang="es-CO" dirty="0"/>
              <a:t>No es suficiente estar intelectualmente convencido de la verdad del </a:t>
            </a:r>
            <a:r>
              <a:rPr lang="es-CO" dirty="0" smtClean="0"/>
              <a:t>cristianismo, (O decir: ¡a mi me gusta!)</a:t>
            </a:r>
          </a:p>
          <a:p>
            <a:pPr marL="0" indent="0">
              <a:buNone/>
            </a:pPr>
            <a:r>
              <a:rPr lang="es-CO" dirty="0" smtClean="0"/>
              <a:t>  </a:t>
            </a:r>
          </a:p>
          <a:p>
            <a:pPr marL="0" indent="0" algn="ctr">
              <a:buNone/>
            </a:pPr>
            <a:r>
              <a:rPr lang="es-CO" dirty="0" smtClean="0">
                <a:solidFill>
                  <a:srgbClr val="0070C0"/>
                </a:solidFill>
              </a:rPr>
              <a:t>El </a:t>
            </a:r>
            <a:r>
              <a:rPr lang="es-CO" dirty="0">
                <a:solidFill>
                  <a:srgbClr val="0070C0"/>
                </a:solidFill>
              </a:rPr>
              <a:t>Espíritu de Cristo debe morar en lo íntimo del ser. Una </a:t>
            </a:r>
            <a:r>
              <a:rPr lang="es-CO" dirty="0" smtClean="0">
                <a:solidFill>
                  <a:srgbClr val="0070C0"/>
                </a:solidFill>
              </a:rPr>
              <a:t>APARENTE </a:t>
            </a:r>
            <a:r>
              <a:rPr lang="es-CO" dirty="0">
                <a:solidFill>
                  <a:srgbClr val="0070C0"/>
                </a:solidFill>
              </a:rPr>
              <a:t>profesión de cristianismo no convierte a una persona en un verdadero seguidor de Cristo. </a:t>
            </a:r>
            <a:endParaRPr lang="es-CO" dirty="0" smtClean="0">
              <a:solidFill>
                <a:srgbClr val="0070C0"/>
              </a:solidFill>
            </a:endParaRPr>
          </a:p>
          <a:p>
            <a:pPr marL="0" indent="0" algn="ctr">
              <a:buNone/>
            </a:pPr>
            <a:r>
              <a:rPr lang="es-CO" dirty="0" smtClean="0">
                <a:solidFill>
                  <a:srgbClr val="0070C0"/>
                </a:solidFill>
              </a:rPr>
              <a:t>Podemos </a:t>
            </a:r>
            <a:r>
              <a:rPr lang="es-CO" dirty="0">
                <a:solidFill>
                  <a:srgbClr val="0070C0"/>
                </a:solidFill>
              </a:rPr>
              <a:t>saber que realmente le pertenecemos si nos ha dado su Espíritu </a:t>
            </a:r>
            <a:r>
              <a:rPr lang="es-CO" dirty="0">
                <a:solidFill>
                  <a:srgbClr val="FF0000"/>
                </a:solidFill>
              </a:rPr>
              <a:t>(</a:t>
            </a:r>
            <a:r>
              <a:rPr lang="es-CO" dirty="0" smtClean="0">
                <a:solidFill>
                  <a:srgbClr val="FF0000"/>
                </a:solidFill>
              </a:rPr>
              <a:t>1Juan 4:13</a:t>
            </a:r>
            <a:r>
              <a:rPr lang="es-CO" dirty="0">
                <a:solidFill>
                  <a:srgbClr val="0070C0"/>
                </a:solidFill>
              </a:rPr>
              <a:t>). Cuando en la vida diaria se manifiestan el amor, gozo, paz, paciencia, benignidad, bondad, fe, </a:t>
            </a:r>
            <a:r>
              <a:rPr lang="es-CO" dirty="0" smtClean="0">
                <a:solidFill>
                  <a:srgbClr val="0070C0"/>
                </a:solidFill>
              </a:rPr>
              <a:t>mansedumbre y  templanza; los dones </a:t>
            </a:r>
            <a:r>
              <a:rPr lang="es-CO" dirty="0">
                <a:solidFill>
                  <a:srgbClr val="0070C0"/>
                </a:solidFill>
              </a:rPr>
              <a:t>del </a:t>
            </a:r>
            <a:r>
              <a:rPr lang="es-CO" dirty="0" smtClean="0">
                <a:solidFill>
                  <a:srgbClr val="0070C0"/>
                </a:solidFill>
              </a:rPr>
              <a:t>Espíritu son </a:t>
            </a:r>
            <a:r>
              <a:rPr lang="es-CO" dirty="0">
                <a:solidFill>
                  <a:srgbClr val="0070C0"/>
                </a:solidFill>
              </a:rPr>
              <a:t>la evidencia de un verdadero cristianismo; pero si nuestra vida está deformada con maldad, egoísmo y vanidad, entonces no le pertenecemos a él. </a:t>
            </a:r>
            <a:r>
              <a:rPr lang="es-CO" dirty="0" smtClean="0">
                <a:solidFill>
                  <a:srgbClr val="0070C0"/>
                </a:solidFill>
              </a:rPr>
              <a:t> </a:t>
            </a:r>
            <a:endParaRPr lang="es-CO" dirty="0">
              <a:solidFill>
                <a:srgbClr val="0070C0"/>
              </a:solidFill>
            </a:endParaRPr>
          </a:p>
          <a:p>
            <a:endParaRPr lang="es-CO" dirty="0"/>
          </a:p>
        </p:txBody>
      </p:sp>
    </p:spTree>
    <p:extLst>
      <p:ext uri="{BB962C8B-B14F-4D97-AF65-F5344CB8AC3E}">
        <p14:creationId xmlns:p14="http://schemas.microsoft.com/office/powerpoint/2010/main" val="37810337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a:blipFill>
            <a:blip r:embed="rId2"/>
            <a:tile tx="0" ty="0" sx="100000" sy="100000" flip="none" algn="tl"/>
          </a:blipFill>
        </p:spPr>
        <p:txBody>
          <a:bodyPr>
            <a:normAutofit fontScale="85000" lnSpcReduction="10000"/>
          </a:bodyPr>
          <a:lstStyle/>
          <a:p>
            <a:pPr marL="0" indent="0" algn="ctr">
              <a:buNone/>
            </a:pPr>
            <a:r>
              <a:rPr lang="es-CO" dirty="0"/>
              <a:t>Este versículo está </a:t>
            </a:r>
            <a:r>
              <a:rPr lang="es-CO" b="1" u="sng" dirty="0"/>
              <a:t>saturado</a:t>
            </a:r>
            <a:r>
              <a:rPr lang="es-CO" dirty="0"/>
              <a:t> de serias advertencias. </a:t>
            </a:r>
            <a:endParaRPr lang="es-CO" dirty="0" smtClean="0"/>
          </a:p>
          <a:p>
            <a:pPr marL="0" indent="0" algn="ctr">
              <a:buNone/>
            </a:pPr>
            <a:r>
              <a:rPr lang="es-CO" dirty="0" smtClean="0"/>
              <a:t>Un </a:t>
            </a:r>
            <a:r>
              <a:rPr lang="es-CO" dirty="0"/>
              <a:t>cristiano puede aparentemente estar de acuerdo con todas las doctrinas y con todas las prácticas de la iglesia; puede ser activo en la causa de Dios, y estar dispuesto a dar todos sus bienes para ayudar a los pobres o aun a entregar su cuerpo para ser quemado, pero si el Espíritu no vive en él y el múltiple fruto del Espíritu </a:t>
            </a:r>
            <a:r>
              <a:rPr lang="es-CO" dirty="0" smtClean="0"/>
              <a:t>no </a:t>
            </a:r>
            <a:r>
              <a:rPr lang="es-CO" dirty="0"/>
              <a:t>es evidente en su vida, no pertenece a </a:t>
            </a:r>
            <a:r>
              <a:rPr lang="es-CO" dirty="0" smtClean="0"/>
              <a:t>Cristo.</a:t>
            </a:r>
          </a:p>
          <a:p>
            <a:pPr marL="0" indent="0" algn="ctr">
              <a:buNone/>
            </a:pPr>
            <a:r>
              <a:rPr lang="es-CO" dirty="0" smtClean="0"/>
              <a:t> Lea </a:t>
            </a:r>
            <a:r>
              <a:rPr lang="es-CO" dirty="0" smtClean="0">
                <a:solidFill>
                  <a:srgbClr val="FF0000"/>
                </a:solidFill>
              </a:rPr>
              <a:t>(1Cor. 13:3</a:t>
            </a:r>
            <a:r>
              <a:rPr lang="es-CO" dirty="0">
                <a:solidFill>
                  <a:srgbClr val="FF0000"/>
                </a:solidFill>
              </a:rPr>
              <a:t>). </a:t>
            </a:r>
            <a:endParaRPr lang="es-CO" dirty="0" smtClean="0">
              <a:solidFill>
                <a:srgbClr val="FF0000"/>
              </a:solidFill>
            </a:endParaRPr>
          </a:p>
          <a:p>
            <a:pPr marL="0" indent="0" algn="ctr">
              <a:buNone/>
            </a:pPr>
            <a:endParaRPr lang="es-CO" dirty="0" smtClean="0">
              <a:solidFill>
                <a:srgbClr val="0070C0"/>
              </a:solidFill>
            </a:endParaRPr>
          </a:p>
          <a:p>
            <a:pPr marL="0" indent="0" algn="ctr">
              <a:buNone/>
            </a:pPr>
            <a:r>
              <a:rPr lang="es-CO" dirty="0" smtClean="0">
                <a:solidFill>
                  <a:srgbClr val="0070C0"/>
                </a:solidFill>
              </a:rPr>
              <a:t>El que es orgulloso, vano, frívolo, inclinado al mundo, avaro, despiadado, censurador, no está en comunión con el Espíritu de Cristo, sino con otro espíritu.</a:t>
            </a:r>
          </a:p>
          <a:p>
            <a:pPr marL="0" indent="0" algn="ctr">
              <a:buNone/>
            </a:pPr>
            <a:r>
              <a:rPr lang="es-CO" dirty="0" smtClean="0">
                <a:solidFill>
                  <a:srgbClr val="0070C0"/>
                </a:solidFill>
              </a:rPr>
              <a:t> </a:t>
            </a:r>
            <a:r>
              <a:rPr lang="es-CO" dirty="0" smtClean="0">
                <a:solidFill>
                  <a:srgbClr val="FF0000"/>
                </a:solidFill>
              </a:rPr>
              <a:t>(</a:t>
            </a:r>
            <a:r>
              <a:rPr lang="es-CO" dirty="0">
                <a:solidFill>
                  <a:srgbClr val="FF0000"/>
                </a:solidFill>
              </a:rPr>
              <a:t>5T 225). </a:t>
            </a:r>
          </a:p>
        </p:txBody>
      </p:sp>
    </p:spTree>
    <p:extLst>
      <p:ext uri="{BB962C8B-B14F-4D97-AF65-F5344CB8AC3E}">
        <p14:creationId xmlns:p14="http://schemas.microsoft.com/office/powerpoint/2010/main" val="153587272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2000"/>
                                        <p:tgtEl>
                                          <p:spTgt spid="3">
                                            <p:txEl>
                                              <p:pRg st="4" end="4"/>
                                            </p:txEl>
                                          </p:spTgt>
                                        </p:tgtEl>
                                      </p:cBhvr>
                                    </p:animEffect>
                                    <p:anim calcmode="lin" valueType="num">
                                      <p:cBhvr>
                                        <p:cTn id="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4" end="4"/>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2000"/>
                                        <p:tgtEl>
                                          <p:spTgt spid="3">
                                            <p:txEl>
                                              <p:pRg st="5" end="5"/>
                                            </p:txEl>
                                          </p:spTgt>
                                        </p:tgtEl>
                                      </p:cBhvr>
                                    </p:animEffect>
                                    <p:anim calcmode="lin" valueType="num">
                                      <p:cBhvr>
                                        <p:cTn id="13" dur="2000" fill="hold"/>
                                        <p:tgtEl>
                                          <p:spTgt spid="3">
                                            <p:txEl>
                                              <p:pRg st="5" end="5"/>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5" end="5"/>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507288" cy="6048672"/>
          </a:xfrm>
        </p:spPr>
        <p:txBody>
          <a:bodyPr>
            <a:noAutofit/>
          </a:bodyPr>
          <a:lstStyle/>
          <a:p>
            <a:pPr marL="0" indent="0" algn="ctr">
              <a:buNone/>
            </a:pPr>
            <a:r>
              <a:rPr lang="es-CO" sz="3600" b="1" u="sng" dirty="0" smtClean="0">
                <a:solidFill>
                  <a:srgbClr val="FF0000"/>
                </a:solidFill>
              </a:rPr>
              <a:t>Verso </a:t>
            </a:r>
            <a:r>
              <a:rPr lang="es-CO" sz="3600" b="1" u="sng" dirty="0">
                <a:solidFill>
                  <a:srgbClr val="FF0000"/>
                </a:solidFill>
              </a:rPr>
              <a:t>10</a:t>
            </a:r>
            <a:r>
              <a:rPr lang="es-CO" dirty="0"/>
              <a:t>. </a:t>
            </a:r>
            <a:r>
              <a:rPr lang="es-CO" dirty="0" smtClean="0"/>
              <a:t>«Pero </a:t>
            </a:r>
            <a:r>
              <a:rPr lang="es-CO" dirty="0"/>
              <a:t>si Cristo está en vosotros, el cuerpo en verdad está muerto a causa del pecado, mas el espíritu vive a causa de la </a:t>
            </a:r>
            <a:r>
              <a:rPr lang="es-CO" dirty="0" smtClean="0"/>
              <a:t>justicia». </a:t>
            </a:r>
          </a:p>
          <a:p>
            <a:pPr marL="0" indent="0" algn="ctr">
              <a:buNone/>
            </a:pPr>
            <a:endParaRPr lang="es-CO" dirty="0" smtClean="0"/>
          </a:p>
          <a:p>
            <a:pPr marL="0" indent="0" algn="ctr">
              <a:buNone/>
            </a:pPr>
            <a:r>
              <a:rPr lang="es-CO" dirty="0" smtClean="0"/>
              <a:t>El apóstol Pablo dice: «</a:t>
            </a:r>
            <a:r>
              <a:rPr lang="es-CO" b="1" dirty="0" smtClean="0">
                <a:latin typeface="Agency FB" pitchFamily="34" charset="0"/>
              </a:rPr>
              <a:t>Pero </a:t>
            </a:r>
            <a:r>
              <a:rPr lang="es-CO" b="1" dirty="0">
                <a:latin typeface="Agency FB" pitchFamily="34" charset="0"/>
              </a:rPr>
              <a:t>si </a:t>
            </a:r>
            <a:r>
              <a:rPr lang="es-CO" b="1" dirty="0" smtClean="0">
                <a:latin typeface="Agency FB" pitchFamily="34" charset="0"/>
              </a:rPr>
              <a:t>Cristo está en vosotros</a:t>
            </a:r>
            <a:r>
              <a:rPr lang="es-CO" dirty="0" smtClean="0"/>
              <a:t>». </a:t>
            </a:r>
          </a:p>
          <a:p>
            <a:pPr marL="0" indent="0" algn="ctr">
              <a:buNone/>
            </a:pPr>
            <a:r>
              <a:rPr lang="es-CO" dirty="0" smtClean="0"/>
              <a:t>Estas </a:t>
            </a:r>
            <a:r>
              <a:rPr lang="es-CO" dirty="0"/>
              <a:t>palabras muestran que tener el Espíritu de </a:t>
            </a:r>
            <a:r>
              <a:rPr lang="es-CO" dirty="0" smtClean="0"/>
              <a:t>Cristo </a:t>
            </a:r>
            <a:r>
              <a:rPr lang="es-CO" dirty="0"/>
              <a:t>es tener a Cristo morando en el corazón como el principio de </a:t>
            </a:r>
            <a:r>
              <a:rPr lang="es-CO" dirty="0" smtClean="0"/>
              <a:t>vida.</a:t>
            </a:r>
          </a:p>
          <a:p>
            <a:pPr marL="0" indent="0" algn="ctr">
              <a:buNone/>
            </a:pPr>
            <a:r>
              <a:rPr lang="es-CO" dirty="0" smtClean="0"/>
              <a:t> Si desea lea </a:t>
            </a:r>
            <a:r>
              <a:rPr lang="es-CO" dirty="0" smtClean="0">
                <a:solidFill>
                  <a:srgbClr val="FF0000"/>
                </a:solidFill>
              </a:rPr>
              <a:t>(Juan 6:56</a:t>
            </a:r>
            <a:r>
              <a:rPr lang="es-CO" dirty="0">
                <a:solidFill>
                  <a:srgbClr val="FF0000"/>
                </a:solidFill>
              </a:rPr>
              <a:t>; </a:t>
            </a:r>
            <a:r>
              <a:rPr lang="es-CO" dirty="0" smtClean="0">
                <a:solidFill>
                  <a:srgbClr val="FF0000"/>
                </a:solidFill>
              </a:rPr>
              <a:t>Juan 15:4</a:t>
            </a:r>
            <a:r>
              <a:rPr lang="es-CO" dirty="0">
                <a:solidFill>
                  <a:srgbClr val="FF0000"/>
                </a:solidFill>
              </a:rPr>
              <a:t>; </a:t>
            </a:r>
            <a:r>
              <a:rPr lang="es-CO" dirty="0" smtClean="0">
                <a:solidFill>
                  <a:srgbClr val="FF0000"/>
                </a:solidFill>
              </a:rPr>
              <a:t>2Cor.13:5</a:t>
            </a:r>
            <a:r>
              <a:rPr lang="es-CO" dirty="0">
                <a:solidFill>
                  <a:srgbClr val="FF0000"/>
                </a:solidFill>
              </a:rPr>
              <a:t>; </a:t>
            </a:r>
            <a:r>
              <a:rPr lang="es-CO" dirty="0" smtClean="0">
                <a:solidFill>
                  <a:srgbClr val="FF0000"/>
                </a:solidFill>
              </a:rPr>
              <a:t>Gal.2:20</a:t>
            </a:r>
            <a:r>
              <a:rPr lang="es-CO" dirty="0">
                <a:solidFill>
                  <a:srgbClr val="FF0000"/>
                </a:solidFill>
              </a:rPr>
              <a:t>; </a:t>
            </a:r>
            <a:r>
              <a:rPr lang="es-CO" dirty="0" smtClean="0">
                <a:solidFill>
                  <a:srgbClr val="FF0000"/>
                </a:solidFill>
              </a:rPr>
              <a:t>Efe.3:16-17</a:t>
            </a:r>
            <a:r>
              <a:rPr lang="es-CO" dirty="0">
                <a:solidFill>
                  <a:srgbClr val="FF0000"/>
                </a:solidFill>
              </a:rPr>
              <a:t>; </a:t>
            </a:r>
            <a:r>
              <a:rPr lang="es-CO" dirty="0" smtClean="0">
                <a:solidFill>
                  <a:srgbClr val="FF0000"/>
                </a:solidFill>
              </a:rPr>
              <a:t>Col.1:27).</a:t>
            </a:r>
            <a:endParaRPr lang="es-CO" dirty="0" smtClean="0"/>
          </a:p>
        </p:txBody>
      </p:sp>
    </p:spTree>
    <p:extLst>
      <p:ext uri="{BB962C8B-B14F-4D97-AF65-F5344CB8AC3E}">
        <p14:creationId xmlns:p14="http://schemas.microsoft.com/office/powerpoint/2010/main" val="16433891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43808" y="332656"/>
            <a:ext cx="3456384" cy="4104456"/>
          </a:xfrm>
        </p:spPr>
        <p:txBody>
          <a:bodyPr>
            <a:normAutofit fontScale="85000" lnSpcReduction="20000"/>
          </a:bodyPr>
          <a:lstStyle/>
          <a:p>
            <a:pPr marL="0" indent="0" algn="ctr">
              <a:buNone/>
            </a:pPr>
            <a:r>
              <a:rPr lang="es-CO" dirty="0"/>
              <a:t>El cuerpo en verdad está muerto. (Quiere decir que)  Aun aquellos que han nacido de nuevo a novedad de vida en el Espíritu todavía están sujetos a la muerte, la muerte que se ha transmitido desde Adán a todos los hombres. </a:t>
            </a:r>
          </a:p>
          <a:p>
            <a:pPr marL="0" indent="0">
              <a:buNone/>
            </a:pPr>
            <a:endParaRPr lang="es-CO" dirty="0" smtClean="0"/>
          </a:p>
        </p:txBody>
      </p:sp>
      <p:sp>
        <p:nvSpPr>
          <p:cNvPr id="4" name="3 Rectángulo"/>
          <p:cNvSpPr/>
          <p:nvPr/>
        </p:nvSpPr>
        <p:spPr>
          <a:xfrm>
            <a:off x="827584" y="4869160"/>
            <a:ext cx="7128792" cy="1077218"/>
          </a:xfrm>
          <a:prstGeom prst="rect">
            <a:avLst/>
          </a:prstGeom>
        </p:spPr>
        <p:txBody>
          <a:bodyPr wrap="square">
            <a:spAutoFit/>
          </a:bodyPr>
          <a:lstStyle/>
          <a:p>
            <a:pPr algn="ctr"/>
            <a:r>
              <a:rPr lang="es-CO" sz="3200" b="1" dirty="0">
                <a:solidFill>
                  <a:srgbClr val="FF0000"/>
                </a:solidFill>
                <a:latin typeface="Agency FB" pitchFamily="34" charset="0"/>
              </a:rPr>
              <a:t>Pero debido a que el Espíritu Santo mora en ellos, les esperan la resurrección y la vida </a:t>
            </a:r>
            <a:r>
              <a:rPr lang="es-CO" sz="3200" b="1" dirty="0" smtClean="0">
                <a:solidFill>
                  <a:srgbClr val="FF0000"/>
                </a:solidFill>
                <a:latin typeface="Agency FB" pitchFamily="34" charset="0"/>
              </a:rPr>
              <a:t>eterna.</a:t>
            </a:r>
            <a:endParaRPr lang="es-CO" sz="3200" b="1" dirty="0">
              <a:solidFill>
                <a:srgbClr val="FF0000"/>
              </a:solidFill>
              <a:latin typeface="Agency FB"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04665"/>
            <a:ext cx="2736304" cy="3174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404664"/>
            <a:ext cx="2664296" cy="3174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31692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85000" lnSpcReduction="20000"/>
          </a:bodyPr>
          <a:lstStyle/>
          <a:p>
            <a:pPr marL="0" indent="0" algn="ctr">
              <a:buNone/>
            </a:pPr>
            <a:endParaRPr lang="es-CO" sz="4400" b="1" dirty="0" smtClean="0"/>
          </a:p>
          <a:p>
            <a:pPr marL="0" indent="0" algn="ctr">
              <a:buNone/>
            </a:pPr>
            <a:r>
              <a:rPr lang="es-CO" sz="4400" b="1" dirty="0" smtClean="0"/>
              <a:t>El apóstol Pablo dice aquí: «mas </a:t>
            </a:r>
            <a:r>
              <a:rPr lang="es-CO" sz="4400" b="1" dirty="0"/>
              <a:t>el espíritu vive a causa de la justicia</a:t>
            </a:r>
            <a:r>
              <a:rPr lang="es-CO" sz="4400" b="1" dirty="0" smtClean="0"/>
              <a:t>».</a:t>
            </a:r>
          </a:p>
          <a:p>
            <a:pPr marL="0" indent="0" algn="ctr">
              <a:buNone/>
            </a:pPr>
            <a:endParaRPr lang="es-CO" dirty="0" smtClean="0"/>
          </a:p>
          <a:p>
            <a:pPr marL="0" indent="0" algn="ctr">
              <a:buNone/>
            </a:pPr>
            <a:r>
              <a:rPr lang="es-CO" sz="2600" dirty="0" smtClean="0"/>
              <a:t>Pablo no dice que el espíritu “está vivo”, sino que “</a:t>
            </a:r>
            <a:r>
              <a:rPr lang="es-CO" sz="2600" b="1" u="sng" dirty="0" smtClean="0"/>
              <a:t>es vida</a:t>
            </a:r>
            <a:r>
              <a:rPr lang="es-CO" sz="2600" dirty="0" smtClean="0"/>
              <a:t>”, aunque en diferentes versiones se ha traducido “está vivo” o “tiene vida”. </a:t>
            </a:r>
          </a:p>
          <a:p>
            <a:pPr marL="0" indent="0" algn="ctr">
              <a:buNone/>
            </a:pPr>
            <a:r>
              <a:rPr lang="es-CO" sz="2600" dirty="0" smtClean="0"/>
              <a:t>El espíritu humano que está </a:t>
            </a:r>
            <a:r>
              <a:rPr lang="es-CO" sz="2600" b="1" u="sng" dirty="0" smtClean="0"/>
              <a:t>saturado</a:t>
            </a:r>
            <a:r>
              <a:rPr lang="es-CO" sz="2600" dirty="0" smtClean="0"/>
              <a:t> del poder vivificante del Espíritu Santo posee una vida sostenida por Dios. </a:t>
            </a:r>
          </a:p>
          <a:p>
            <a:pPr marL="0" indent="0" algn="ctr">
              <a:buNone/>
            </a:pPr>
            <a:r>
              <a:rPr lang="es-CO" sz="2600" dirty="0" smtClean="0"/>
              <a:t>El Espíritu de Dios realiza su obra vivificante y transformadora en el espíritu del hombre, a </a:t>
            </a:r>
            <a:r>
              <a:rPr lang="es-CO" sz="2600" dirty="0"/>
              <a:t>causa de </a:t>
            </a:r>
            <a:r>
              <a:rPr lang="es-CO" sz="2600" dirty="0" smtClean="0"/>
              <a:t>la Injusticia</a:t>
            </a:r>
            <a:r>
              <a:rPr lang="es-CO" sz="2600" dirty="0"/>
              <a:t>. </a:t>
            </a:r>
            <a:r>
              <a:rPr lang="es-CO" sz="2600" dirty="0" smtClean="0"/>
              <a:t>  </a:t>
            </a:r>
          </a:p>
          <a:p>
            <a:endParaRPr lang="es-CO" sz="2600" dirty="0" smtClean="0"/>
          </a:p>
          <a:p>
            <a:pPr marL="0" indent="0" algn="ctr">
              <a:buNone/>
            </a:pPr>
            <a:r>
              <a:rPr lang="es-CO" dirty="0" smtClean="0"/>
              <a:t>A </a:t>
            </a:r>
            <a:r>
              <a:rPr lang="es-CO" dirty="0"/>
              <a:t>través de todas las Escrituras se asocian en forma constante </a:t>
            </a:r>
            <a:r>
              <a:rPr lang="es-CO" u="sng" dirty="0"/>
              <a:t>la justicia con la vida</a:t>
            </a:r>
            <a:r>
              <a:rPr lang="es-CO" dirty="0"/>
              <a:t> y </a:t>
            </a:r>
            <a:r>
              <a:rPr lang="es-CO" u="sng" dirty="0"/>
              <a:t>el pecado con la muerte.  </a:t>
            </a:r>
            <a:r>
              <a:rPr lang="es-CO" dirty="0"/>
              <a:t>Cuando hay rectitud en la vida, existe la evidencia de la presencia y el poder del Espíritu de Dios, y esto significa vida. </a:t>
            </a:r>
          </a:p>
        </p:txBody>
      </p:sp>
    </p:spTree>
    <p:extLst>
      <p:ext uri="{BB962C8B-B14F-4D97-AF65-F5344CB8AC3E}">
        <p14:creationId xmlns:p14="http://schemas.microsoft.com/office/powerpoint/2010/main" val="42756125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wheel(1)">
                                      <p:cBhvr>
                                        <p:cTn id="18"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048672"/>
          </a:xfrm>
        </p:spPr>
        <p:txBody>
          <a:bodyPr>
            <a:normAutofit fontScale="92500" lnSpcReduction="10000"/>
          </a:bodyPr>
          <a:lstStyle/>
          <a:p>
            <a:pPr marL="0" indent="0" algn="ctr">
              <a:buNone/>
            </a:pPr>
            <a:r>
              <a:rPr lang="es-CO" dirty="0"/>
              <a:t>E</a:t>
            </a:r>
            <a:r>
              <a:rPr lang="es-CO" dirty="0" smtClean="0"/>
              <a:t>l </a:t>
            </a:r>
            <a:r>
              <a:rPr lang="es-CO" dirty="0"/>
              <a:t>significado que da Pablo parece ser que aunque el cuerpo está muerto debido al pecado de Adán, del cual todos hemos </a:t>
            </a:r>
            <a:r>
              <a:rPr lang="es-CO" dirty="0" smtClean="0"/>
              <a:t>participado, </a:t>
            </a:r>
            <a:r>
              <a:rPr lang="es-CO" dirty="0"/>
              <a:t>el espíritu es vida debido a  la justicia de Cristo, que primero ha sido imputada o acreditada al pecador para su justificación y después impartida para su santificación. </a:t>
            </a:r>
            <a:endParaRPr lang="es-CO" dirty="0" smtClean="0"/>
          </a:p>
          <a:p>
            <a:pPr marL="0" indent="0" algn="ctr">
              <a:buNone/>
            </a:pPr>
            <a:r>
              <a:rPr lang="es-CO" dirty="0" smtClean="0">
                <a:solidFill>
                  <a:srgbClr val="0070C0"/>
                </a:solidFill>
              </a:rPr>
              <a:t>Esta </a:t>
            </a:r>
            <a:r>
              <a:rPr lang="es-CO" dirty="0">
                <a:solidFill>
                  <a:srgbClr val="0070C0"/>
                </a:solidFill>
              </a:rPr>
              <a:t>dádiva de la justicia es acompañada por el don de la vida eterna </a:t>
            </a:r>
            <a:r>
              <a:rPr lang="es-CO" dirty="0" smtClean="0">
                <a:solidFill>
                  <a:srgbClr val="0070C0"/>
                </a:solidFill>
              </a:rPr>
              <a:t>según </a:t>
            </a:r>
            <a:r>
              <a:rPr lang="es-CO" dirty="0" smtClean="0">
                <a:solidFill>
                  <a:srgbClr val="FF0000"/>
                </a:solidFill>
              </a:rPr>
              <a:t>(Rom.5:17-18</a:t>
            </a:r>
            <a:r>
              <a:rPr lang="es-CO" dirty="0">
                <a:solidFill>
                  <a:srgbClr val="FF0000"/>
                </a:solidFill>
              </a:rPr>
              <a:t>, </a:t>
            </a:r>
            <a:r>
              <a:rPr lang="es-CO" dirty="0" smtClean="0">
                <a:solidFill>
                  <a:srgbClr val="FF0000"/>
                </a:solidFill>
              </a:rPr>
              <a:t>21</a:t>
            </a:r>
            <a:r>
              <a:rPr lang="es-CO" dirty="0">
                <a:solidFill>
                  <a:srgbClr val="FF0000"/>
                </a:solidFill>
              </a:rPr>
              <a:t>). </a:t>
            </a:r>
            <a:endParaRPr lang="es-CO" dirty="0" smtClean="0">
              <a:solidFill>
                <a:srgbClr val="FF0000"/>
              </a:solidFill>
            </a:endParaRPr>
          </a:p>
          <a:p>
            <a:pPr marL="0" indent="0" algn="ctr">
              <a:buNone/>
            </a:pPr>
            <a:r>
              <a:rPr lang="es-CO" dirty="0" smtClean="0">
                <a:solidFill>
                  <a:srgbClr val="0070C0"/>
                </a:solidFill>
              </a:rPr>
              <a:t>Y </a:t>
            </a:r>
            <a:r>
              <a:rPr lang="es-CO" dirty="0">
                <a:solidFill>
                  <a:srgbClr val="0070C0"/>
                </a:solidFill>
              </a:rPr>
              <a:t>la evidencia de que hemos recibido la dádiva de la justicia y que Dios nos ha aceptado, es la presencia del Espíritu de Dios siempre viviente y siempre activo </a:t>
            </a:r>
            <a:r>
              <a:rPr lang="es-CO" dirty="0" smtClean="0">
                <a:solidFill>
                  <a:srgbClr val="0070C0"/>
                </a:solidFill>
              </a:rPr>
              <a:t>(en nuestra vida) </a:t>
            </a:r>
            <a:r>
              <a:rPr lang="es-CO" dirty="0" smtClean="0">
                <a:solidFill>
                  <a:srgbClr val="FF0000"/>
                </a:solidFill>
              </a:rPr>
              <a:t>Efe.1:13</a:t>
            </a:r>
            <a:r>
              <a:rPr lang="es-CO" dirty="0" smtClean="0"/>
              <a:t>. </a:t>
            </a:r>
            <a:endParaRPr lang="es-CO" dirty="0"/>
          </a:p>
          <a:p>
            <a:endParaRPr lang="es-CO" dirty="0"/>
          </a:p>
          <a:p>
            <a:endParaRPr lang="es-CO" dirty="0"/>
          </a:p>
        </p:txBody>
      </p:sp>
    </p:spTree>
    <p:extLst>
      <p:ext uri="{BB962C8B-B14F-4D97-AF65-F5344CB8AC3E}">
        <p14:creationId xmlns:p14="http://schemas.microsoft.com/office/powerpoint/2010/main" val="9270151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pPr marL="0" indent="0" algn="ctr">
              <a:buNone/>
            </a:pPr>
            <a:r>
              <a:rPr lang="es-CO" sz="4500" b="1" u="sng" dirty="0">
                <a:solidFill>
                  <a:srgbClr val="FF0000"/>
                </a:solidFill>
              </a:rPr>
              <a:t>Verso </a:t>
            </a:r>
            <a:r>
              <a:rPr lang="es-CO" sz="4500" b="1" u="sng" dirty="0" smtClean="0">
                <a:solidFill>
                  <a:srgbClr val="FF0000"/>
                </a:solidFill>
              </a:rPr>
              <a:t>11</a:t>
            </a:r>
            <a:r>
              <a:rPr lang="es-CO" dirty="0" smtClean="0"/>
              <a:t>.  «</a:t>
            </a:r>
            <a:r>
              <a:rPr lang="es-CO" dirty="0" smtClean="0">
                <a:latin typeface="Agency FB" pitchFamily="34" charset="0"/>
              </a:rPr>
              <a:t>Y </a:t>
            </a:r>
            <a:r>
              <a:rPr lang="es-CO" dirty="0">
                <a:latin typeface="Agency FB" pitchFamily="34" charset="0"/>
              </a:rPr>
              <a:t>si el Espíritu de aquel que levantó de los muertos a Jesús mora en vosotros, el que levantó de los muertos a Cristo Jesús vivificará también vuestros cuerpos mortales por su Espíritu que mora en </a:t>
            </a:r>
            <a:r>
              <a:rPr lang="es-CO" dirty="0" smtClean="0">
                <a:latin typeface="Agency FB" pitchFamily="34" charset="0"/>
              </a:rPr>
              <a:t>vosotros</a:t>
            </a:r>
            <a:r>
              <a:rPr lang="es-CO" dirty="0" smtClean="0"/>
              <a:t>».</a:t>
            </a:r>
          </a:p>
          <a:p>
            <a:endParaRPr lang="es-CO" dirty="0" smtClean="0"/>
          </a:p>
          <a:p>
            <a:pPr marL="0" indent="0" algn="ctr">
              <a:buNone/>
            </a:pPr>
            <a:r>
              <a:rPr lang="es-CO" dirty="0" smtClean="0"/>
              <a:t>«</a:t>
            </a:r>
            <a:r>
              <a:rPr lang="es-CO" dirty="0" smtClean="0">
                <a:latin typeface="Agency FB" pitchFamily="34" charset="0"/>
              </a:rPr>
              <a:t>el </a:t>
            </a:r>
            <a:r>
              <a:rPr lang="es-CO" dirty="0">
                <a:latin typeface="Agency FB" pitchFamily="34" charset="0"/>
              </a:rPr>
              <a:t>que levantó de los muertos a Cristo Jesús </a:t>
            </a:r>
            <a:r>
              <a:rPr lang="es-CO" b="1" u="sng" dirty="0">
                <a:latin typeface="Agency FB" pitchFamily="34" charset="0"/>
              </a:rPr>
              <a:t>vivificará también </a:t>
            </a:r>
            <a:r>
              <a:rPr lang="es-CO" dirty="0">
                <a:latin typeface="Agency FB" pitchFamily="34" charset="0"/>
              </a:rPr>
              <a:t>vuestros cuerpos mortales por su Espíritu que mora en </a:t>
            </a:r>
            <a:r>
              <a:rPr lang="es-CO" dirty="0" smtClean="0">
                <a:latin typeface="Agency FB" pitchFamily="34" charset="0"/>
              </a:rPr>
              <a:t>vosotros</a:t>
            </a:r>
            <a:r>
              <a:rPr lang="es-CO" dirty="0" smtClean="0"/>
              <a:t>», dice Pablo.</a:t>
            </a:r>
            <a:endParaRPr lang="es-CO" dirty="0"/>
          </a:p>
          <a:p>
            <a:pPr marL="0" indent="0" algn="ctr">
              <a:buNone/>
            </a:pPr>
            <a:r>
              <a:rPr lang="es-CO" dirty="0" smtClean="0"/>
              <a:t>Las predicaciones de Pablo son Cristo céntricas:  Porque con frecuencia </a:t>
            </a:r>
            <a:r>
              <a:rPr lang="es-CO" dirty="0"/>
              <a:t>presenta la resurrección de Cristo como una garantía de la resurrección de los </a:t>
            </a:r>
            <a:r>
              <a:rPr lang="es-CO" dirty="0" smtClean="0"/>
              <a:t>creyentes.</a:t>
            </a:r>
          </a:p>
          <a:p>
            <a:pPr marL="0" indent="0" algn="ctr">
              <a:buNone/>
            </a:pPr>
            <a:r>
              <a:rPr lang="es-CO" dirty="0" smtClean="0"/>
              <a:t> Para verificar esto lea </a:t>
            </a:r>
            <a:r>
              <a:rPr lang="es-CO" dirty="0" smtClean="0">
                <a:solidFill>
                  <a:srgbClr val="FF0000"/>
                </a:solidFill>
              </a:rPr>
              <a:t>(1Cor.6:14</a:t>
            </a:r>
            <a:r>
              <a:rPr lang="es-CO" dirty="0">
                <a:solidFill>
                  <a:srgbClr val="FF0000"/>
                </a:solidFill>
              </a:rPr>
              <a:t>; </a:t>
            </a:r>
            <a:r>
              <a:rPr lang="es-CO" dirty="0" smtClean="0">
                <a:solidFill>
                  <a:srgbClr val="FF0000"/>
                </a:solidFill>
              </a:rPr>
              <a:t>1Cor.15:20-23</a:t>
            </a:r>
            <a:r>
              <a:rPr lang="es-CO" dirty="0">
                <a:solidFill>
                  <a:srgbClr val="FF0000"/>
                </a:solidFill>
              </a:rPr>
              <a:t>; </a:t>
            </a:r>
            <a:r>
              <a:rPr lang="es-CO" dirty="0" smtClean="0">
                <a:solidFill>
                  <a:srgbClr val="FF0000"/>
                </a:solidFill>
              </a:rPr>
              <a:t>2Cor.4:14</a:t>
            </a:r>
            <a:r>
              <a:rPr lang="es-CO" dirty="0">
                <a:solidFill>
                  <a:srgbClr val="FF0000"/>
                </a:solidFill>
              </a:rPr>
              <a:t>; </a:t>
            </a:r>
            <a:r>
              <a:rPr lang="es-CO" dirty="0" smtClean="0">
                <a:solidFill>
                  <a:srgbClr val="FF0000"/>
                </a:solidFill>
              </a:rPr>
              <a:t>Efe 3:21</a:t>
            </a:r>
            <a:r>
              <a:rPr lang="es-CO" dirty="0">
                <a:solidFill>
                  <a:srgbClr val="FF0000"/>
                </a:solidFill>
              </a:rPr>
              <a:t>; </a:t>
            </a:r>
            <a:r>
              <a:rPr lang="es-CO" dirty="0" smtClean="0">
                <a:solidFill>
                  <a:srgbClr val="FF0000"/>
                </a:solidFill>
              </a:rPr>
              <a:t>1Tim.4:14</a:t>
            </a:r>
            <a:r>
              <a:rPr lang="es-CO" dirty="0">
                <a:solidFill>
                  <a:srgbClr val="FF0000"/>
                </a:solidFill>
              </a:rPr>
              <a:t>). </a:t>
            </a:r>
          </a:p>
        </p:txBody>
      </p:sp>
    </p:spTree>
    <p:extLst>
      <p:ext uri="{BB962C8B-B14F-4D97-AF65-F5344CB8AC3E}">
        <p14:creationId xmlns:p14="http://schemas.microsoft.com/office/powerpoint/2010/main" val="9319742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491880" y="2060848"/>
            <a:ext cx="2664296" cy="4176464"/>
          </a:xfrm>
        </p:spPr>
        <p:txBody>
          <a:bodyPr>
            <a:noAutofit/>
          </a:bodyPr>
          <a:lstStyle/>
          <a:p>
            <a:pPr marL="0" indent="0" algn="ctr">
              <a:buNone/>
            </a:pPr>
            <a:r>
              <a:rPr lang="es-CO" dirty="0" smtClean="0"/>
              <a:t>El </a:t>
            </a:r>
            <a:r>
              <a:rPr lang="es-CO" dirty="0"/>
              <a:t>Espíritu Santo es el poder mediante el cual son resucitados los </a:t>
            </a:r>
            <a:r>
              <a:rPr lang="es-CO" dirty="0" smtClean="0"/>
              <a:t>muertos en Cristo. </a:t>
            </a:r>
            <a:endParaRPr lang="es-CO" dirty="0"/>
          </a:p>
        </p:txBody>
      </p:sp>
      <p:sp>
        <p:nvSpPr>
          <p:cNvPr id="5" name="4 Rectángulo"/>
          <p:cNvSpPr/>
          <p:nvPr/>
        </p:nvSpPr>
        <p:spPr>
          <a:xfrm>
            <a:off x="251520" y="188640"/>
            <a:ext cx="8568951" cy="646331"/>
          </a:xfrm>
          <a:prstGeom prst="rect">
            <a:avLst/>
          </a:prstGeom>
        </p:spPr>
        <p:txBody>
          <a:bodyPr wrap="square">
            <a:spAutoFit/>
          </a:bodyPr>
          <a:lstStyle/>
          <a:p>
            <a:pPr algn="ctr"/>
            <a:r>
              <a:rPr lang="es-CO" sz="3600" i="1" dirty="0">
                <a:solidFill>
                  <a:srgbClr val="FF0000"/>
                </a:solidFill>
              </a:rPr>
              <a:t>Por su Espíritu.  O  “mediante” Su Espíritu. </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7" y="2060848"/>
            <a:ext cx="2827014" cy="2863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628800"/>
            <a:ext cx="3240360"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379502" y="5301208"/>
            <a:ext cx="2839432" cy="892552"/>
          </a:xfrm>
          <a:prstGeom prst="rect">
            <a:avLst/>
          </a:prstGeom>
        </p:spPr>
        <p:txBody>
          <a:bodyPr wrap="none">
            <a:spAutoFit/>
          </a:bodyPr>
          <a:lstStyle/>
          <a:p>
            <a:r>
              <a:rPr lang="es-CO" sz="2400" dirty="0">
                <a:solidFill>
                  <a:srgbClr val="FF0000"/>
                </a:solidFill>
              </a:rPr>
              <a:t>Muertos </a:t>
            </a:r>
            <a:r>
              <a:rPr lang="es-CO" sz="2400" dirty="0" smtClean="0">
                <a:solidFill>
                  <a:srgbClr val="FF0000"/>
                </a:solidFill>
              </a:rPr>
              <a:t>espirituales,</a:t>
            </a:r>
          </a:p>
          <a:p>
            <a:pPr algn="ctr"/>
            <a:r>
              <a:rPr lang="es-CO" sz="2400" dirty="0" smtClean="0">
                <a:solidFill>
                  <a:srgbClr val="FF0000"/>
                </a:solidFill>
              </a:rPr>
              <a:t> lea Mat.8:22</a:t>
            </a:r>
            <a:r>
              <a:rPr lang="es-CO" sz="2800" dirty="0" smtClean="0">
                <a:solidFill>
                  <a:srgbClr val="FF0000"/>
                </a:solidFill>
              </a:rPr>
              <a:t>.</a:t>
            </a:r>
            <a:endParaRPr lang="es-CO" sz="2800" dirty="0">
              <a:solidFill>
                <a:srgbClr val="FF0000"/>
              </a:solidFill>
            </a:endParaRPr>
          </a:p>
        </p:txBody>
      </p:sp>
      <p:sp>
        <p:nvSpPr>
          <p:cNvPr id="7" name="6 Rectángulo"/>
          <p:cNvSpPr/>
          <p:nvPr/>
        </p:nvSpPr>
        <p:spPr>
          <a:xfrm>
            <a:off x="6275389" y="5301208"/>
            <a:ext cx="2173224" cy="830997"/>
          </a:xfrm>
          <a:prstGeom prst="rect">
            <a:avLst/>
          </a:prstGeom>
        </p:spPr>
        <p:txBody>
          <a:bodyPr wrap="none">
            <a:spAutoFit/>
          </a:bodyPr>
          <a:lstStyle/>
          <a:p>
            <a:pPr algn="ctr"/>
            <a:r>
              <a:rPr lang="es-CO" sz="2400" dirty="0">
                <a:solidFill>
                  <a:srgbClr val="FF0000"/>
                </a:solidFill>
              </a:rPr>
              <a:t>Muertos </a:t>
            </a:r>
            <a:r>
              <a:rPr lang="es-CO" sz="2400" dirty="0" smtClean="0">
                <a:solidFill>
                  <a:srgbClr val="FF0000"/>
                </a:solidFill>
              </a:rPr>
              <a:t>físicos,</a:t>
            </a:r>
          </a:p>
          <a:p>
            <a:pPr algn="ctr"/>
            <a:r>
              <a:rPr lang="es-CO" sz="2400" dirty="0" smtClean="0">
                <a:solidFill>
                  <a:srgbClr val="FF0000"/>
                </a:solidFill>
              </a:rPr>
              <a:t> lea 1Tes.4:16. </a:t>
            </a:r>
            <a:endParaRPr lang="es-CO" sz="2400" dirty="0">
              <a:solidFill>
                <a:srgbClr val="FF0000"/>
              </a:solidFill>
            </a:endParaRPr>
          </a:p>
        </p:txBody>
      </p:sp>
    </p:spTree>
    <p:extLst>
      <p:ext uri="{BB962C8B-B14F-4D97-AF65-F5344CB8AC3E}">
        <p14:creationId xmlns:p14="http://schemas.microsoft.com/office/powerpoint/2010/main" val="26407793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1000" fill="hold"/>
                                        <p:tgtEl>
                                          <p:spTgt spid="2052"/>
                                        </p:tgtEl>
                                        <p:attrNameLst>
                                          <p:attrName>ppt_w</p:attrName>
                                        </p:attrNameLst>
                                      </p:cBhvr>
                                      <p:tavLst>
                                        <p:tav tm="0">
                                          <p:val>
                                            <p:fltVal val="0"/>
                                          </p:val>
                                        </p:tav>
                                        <p:tav tm="100000">
                                          <p:val>
                                            <p:strVal val="#ppt_w"/>
                                          </p:val>
                                        </p:tav>
                                      </p:tavLst>
                                    </p:anim>
                                    <p:anim calcmode="lin" valueType="num">
                                      <p:cBhvr>
                                        <p:cTn id="8" dur="1000" fill="hold"/>
                                        <p:tgtEl>
                                          <p:spTgt spid="2052"/>
                                        </p:tgtEl>
                                        <p:attrNameLst>
                                          <p:attrName>ppt_h</p:attrName>
                                        </p:attrNameLst>
                                      </p:cBhvr>
                                      <p:tavLst>
                                        <p:tav tm="0">
                                          <p:val>
                                            <p:fltVal val="0"/>
                                          </p:val>
                                        </p:tav>
                                        <p:tav tm="100000">
                                          <p:val>
                                            <p:strVal val="#ppt_h"/>
                                          </p:val>
                                        </p:tav>
                                      </p:tavLst>
                                    </p:anim>
                                    <p:anim calcmode="lin" valueType="num">
                                      <p:cBhvr>
                                        <p:cTn id="9" dur="1000" fill="hold"/>
                                        <p:tgtEl>
                                          <p:spTgt spid="2052"/>
                                        </p:tgtEl>
                                        <p:attrNameLst>
                                          <p:attrName>style.rotation</p:attrName>
                                        </p:attrNameLst>
                                      </p:cBhvr>
                                      <p:tavLst>
                                        <p:tav tm="0">
                                          <p:val>
                                            <p:fltVal val="90"/>
                                          </p:val>
                                        </p:tav>
                                        <p:tav tm="100000">
                                          <p:val>
                                            <p:fltVal val="0"/>
                                          </p:val>
                                        </p:tav>
                                      </p:tavLst>
                                    </p:anim>
                                    <p:animEffect transition="in" filter="fade">
                                      <p:cBhvr>
                                        <p:cTn id="10" dur="1000"/>
                                        <p:tgtEl>
                                          <p:spTgt spid="205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anim calcmode="lin" valueType="num">
                                      <p:cBhvr>
                                        <p:cTn id="21" dur="1000" fill="hold"/>
                                        <p:tgtEl>
                                          <p:spTgt spid="2051"/>
                                        </p:tgtEl>
                                        <p:attrNameLst>
                                          <p:attrName>ppt_w</p:attrName>
                                        </p:attrNameLst>
                                      </p:cBhvr>
                                      <p:tavLst>
                                        <p:tav tm="0">
                                          <p:val>
                                            <p:fltVal val="0"/>
                                          </p:val>
                                        </p:tav>
                                        <p:tav tm="100000">
                                          <p:val>
                                            <p:strVal val="#ppt_w"/>
                                          </p:val>
                                        </p:tav>
                                      </p:tavLst>
                                    </p:anim>
                                    <p:anim calcmode="lin" valueType="num">
                                      <p:cBhvr>
                                        <p:cTn id="22" dur="1000" fill="hold"/>
                                        <p:tgtEl>
                                          <p:spTgt spid="2051"/>
                                        </p:tgtEl>
                                        <p:attrNameLst>
                                          <p:attrName>ppt_h</p:attrName>
                                        </p:attrNameLst>
                                      </p:cBhvr>
                                      <p:tavLst>
                                        <p:tav tm="0">
                                          <p:val>
                                            <p:fltVal val="0"/>
                                          </p:val>
                                        </p:tav>
                                        <p:tav tm="100000">
                                          <p:val>
                                            <p:strVal val="#ppt_h"/>
                                          </p:val>
                                        </p:tav>
                                      </p:tavLst>
                                    </p:anim>
                                    <p:anim calcmode="lin" valueType="num">
                                      <p:cBhvr>
                                        <p:cTn id="23" dur="1000" fill="hold"/>
                                        <p:tgtEl>
                                          <p:spTgt spid="2051"/>
                                        </p:tgtEl>
                                        <p:attrNameLst>
                                          <p:attrName>style.rotation</p:attrName>
                                        </p:attrNameLst>
                                      </p:cBhvr>
                                      <p:tavLst>
                                        <p:tav tm="0">
                                          <p:val>
                                            <p:fltVal val="90"/>
                                          </p:val>
                                        </p:tav>
                                        <p:tav tm="100000">
                                          <p:val>
                                            <p:fltVal val="0"/>
                                          </p:val>
                                        </p:tav>
                                      </p:tavLst>
                                    </p:anim>
                                    <p:animEffect transition="in" filter="fade">
                                      <p:cBhvr>
                                        <p:cTn id="24" dur="1000"/>
                                        <p:tgtEl>
                                          <p:spTgt spid="2051"/>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764704"/>
            <a:ext cx="8229600" cy="5400600"/>
          </a:xfrm>
          <a:blipFill>
            <a:blip r:embed="rId2"/>
            <a:tile tx="0" ty="0" sx="100000" sy="100000" flip="none" algn="tl"/>
          </a:blipFill>
        </p:spPr>
        <p:txBody>
          <a:bodyPr/>
          <a:lstStyle/>
          <a:p>
            <a:pPr marL="0" indent="0" algn="ctr">
              <a:buNone/>
            </a:pPr>
            <a:r>
              <a:rPr lang="es-CO" dirty="0"/>
              <a:t>El Espíritu Santo es la causa por la cual son resucitados. El Espíritu Santo es el Espíritu de vida dice </a:t>
            </a:r>
            <a:r>
              <a:rPr lang="es-CO" dirty="0">
                <a:solidFill>
                  <a:srgbClr val="FF0000"/>
                </a:solidFill>
              </a:rPr>
              <a:t>(Rom.8:2), </a:t>
            </a:r>
            <a:r>
              <a:rPr lang="es-CO" dirty="0"/>
              <a:t>y es natural que donde esté presente el Espíritu haya también vida</a:t>
            </a:r>
            <a:r>
              <a:rPr lang="es-CO" dirty="0" smtClean="0"/>
              <a:t>.</a:t>
            </a:r>
          </a:p>
          <a:p>
            <a:pPr marL="0" indent="0" algn="ctr">
              <a:buNone/>
            </a:pPr>
            <a:r>
              <a:rPr lang="es-CO" dirty="0" smtClean="0"/>
              <a:t>Por </a:t>
            </a:r>
            <a:r>
              <a:rPr lang="es-CO" dirty="0"/>
              <a:t>lo tanto, sería correcto decir que tanto “por medio del poder del Espíritu” como “a causa de la presencia del Espíritu”, Dios resucitará a aquellos en los cuales mora el Espíritu vivificante. </a:t>
            </a:r>
          </a:p>
          <a:p>
            <a:endParaRPr lang="es-CO" dirty="0"/>
          </a:p>
        </p:txBody>
      </p:sp>
    </p:spTree>
    <p:extLst>
      <p:ext uri="{BB962C8B-B14F-4D97-AF65-F5344CB8AC3E}">
        <p14:creationId xmlns:p14="http://schemas.microsoft.com/office/powerpoint/2010/main" val="7002183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5400" b="1" dirty="0" smtClean="0">
                <a:latin typeface="Agency FB" pitchFamily="34" charset="0"/>
              </a:rPr>
              <a:t>Conclusión</a:t>
            </a:r>
            <a:endParaRPr lang="es-CO" sz="5400" b="1" dirty="0">
              <a:latin typeface="Agency FB" pitchFamily="34" charset="0"/>
            </a:endParaRPr>
          </a:p>
        </p:txBody>
      </p:sp>
      <p:sp>
        <p:nvSpPr>
          <p:cNvPr id="3" name="2 Marcador de contenido"/>
          <p:cNvSpPr>
            <a:spLocks noGrp="1"/>
          </p:cNvSpPr>
          <p:nvPr>
            <p:ph idx="1"/>
          </p:nvPr>
        </p:nvSpPr>
        <p:spPr>
          <a:xfrm>
            <a:off x="457200" y="1600200"/>
            <a:ext cx="8229600" cy="4709120"/>
          </a:xfrm>
          <a:blipFill>
            <a:blip r:embed="rId2"/>
            <a:tile tx="0" ty="0" sx="100000" sy="100000" flip="none" algn="tl"/>
          </a:blipFill>
        </p:spPr>
        <p:txBody>
          <a:bodyPr>
            <a:normAutofit fontScale="92500" lnSpcReduction="20000"/>
          </a:bodyPr>
          <a:lstStyle/>
          <a:p>
            <a:pPr marL="0" indent="0" algn="ctr">
              <a:buNone/>
            </a:pPr>
            <a:endParaRPr lang="es-CO" dirty="0" smtClean="0"/>
          </a:p>
          <a:p>
            <a:pPr marL="0" indent="0" algn="ctr">
              <a:buNone/>
            </a:pPr>
            <a:r>
              <a:rPr lang="es-CO" dirty="0" smtClean="0">
                <a:solidFill>
                  <a:schemeClr val="bg1"/>
                </a:solidFill>
              </a:rPr>
              <a:t>Cuan importante y necesario es que seamos «saturados» del Espíritu Santo, porque solo así seremos llenos de sus </a:t>
            </a:r>
            <a:r>
              <a:rPr lang="es-CO" dirty="0">
                <a:solidFill>
                  <a:schemeClr val="bg1"/>
                </a:solidFill>
              </a:rPr>
              <a:t>frutos </a:t>
            </a:r>
            <a:r>
              <a:rPr lang="es-CO" dirty="0" smtClean="0">
                <a:solidFill>
                  <a:schemeClr val="bg1"/>
                </a:solidFill>
              </a:rPr>
              <a:t> «</a:t>
            </a:r>
            <a:r>
              <a:rPr lang="es-CO" dirty="0" smtClean="0">
                <a:solidFill>
                  <a:schemeClr val="bg1"/>
                </a:solidFill>
                <a:latin typeface="Agency FB" pitchFamily="34" charset="0"/>
              </a:rPr>
              <a:t>amor</a:t>
            </a:r>
            <a:r>
              <a:rPr lang="es-CO" dirty="0">
                <a:solidFill>
                  <a:schemeClr val="bg1"/>
                </a:solidFill>
                <a:latin typeface="Agency FB" pitchFamily="34" charset="0"/>
              </a:rPr>
              <a:t>, gozo, paz, paciencia, benignidad, bondad, fe, mansedumbre y  </a:t>
            </a:r>
            <a:r>
              <a:rPr lang="es-CO" dirty="0" smtClean="0">
                <a:solidFill>
                  <a:schemeClr val="bg1"/>
                </a:solidFill>
                <a:latin typeface="Agency FB" pitchFamily="34" charset="0"/>
              </a:rPr>
              <a:t>templanza</a:t>
            </a:r>
            <a:r>
              <a:rPr lang="es-CO" dirty="0" smtClean="0">
                <a:solidFill>
                  <a:schemeClr val="bg1"/>
                </a:solidFill>
              </a:rPr>
              <a:t>» que son la evidencia de que en verdad hemos nacido de nuevo. Amen.</a:t>
            </a:r>
          </a:p>
          <a:p>
            <a:pPr marL="0" indent="0" algn="ctr">
              <a:buNone/>
            </a:pPr>
            <a:r>
              <a:rPr lang="es-CO" dirty="0" smtClean="0">
                <a:solidFill>
                  <a:schemeClr val="bg1"/>
                </a:solidFill>
              </a:rPr>
              <a:t>Lo invito para que juntos estudiemos la tercera parte de </a:t>
            </a:r>
            <a:r>
              <a:rPr lang="es-CO" dirty="0">
                <a:solidFill>
                  <a:schemeClr val="bg1"/>
                </a:solidFill>
              </a:rPr>
              <a:t>este tema</a:t>
            </a:r>
            <a:r>
              <a:rPr lang="es-CO" dirty="0" smtClean="0">
                <a:solidFill>
                  <a:schemeClr val="bg1"/>
                </a:solidFill>
              </a:rPr>
              <a:t>: «REVESTIMIENTO». Para que juntos seamos beneficiados.</a:t>
            </a:r>
            <a:endParaRPr lang="es-CO" dirty="0">
              <a:solidFill>
                <a:schemeClr val="bg1"/>
              </a:solidFill>
            </a:endParaRPr>
          </a:p>
          <a:p>
            <a:pPr marL="0" indent="0" algn="ctr">
              <a:buNone/>
            </a:pPr>
            <a:r>
              <a:rPr lang="es-CO" dirty="0" smtClean="0"/>
              <a:t> </a:t>
            </a:r>
          </a:p>
          <a:p>
            <a:pPr marL="0" indent="0" algn="ctr">
              <a:buNone/>
            </a:pPr>
            <a:endParaRPr lang="es-CO" dirty="0"/>
          </a:p>
        </p:txBody>
      </p:sp>
    </p:spTree>
    <p:extLst>
      <p:ext uri="{BB962C8B-B14F-4D97-AF65-F5344CB8AC3E}">
        <p14:creationId xmlns:p14="http://schemas.microsoft.com/office/powerpoint/2010/main" val="86553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1370</Words>
  <Application>Microsoft Office PowerPoint</Application>
  <PresentationFormat>Presentación en pantalla (4:3)</PresentationFormat>
  <Paragraphs>67</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Presentación de PowerPoint</vt:lpstr>
      <vt:lpstr>Presentación de PowerPoint</vt:lpstr>
      <vt:lpstr>A continuación estudiaremos  Romanos 8:9-11, utilizando el C.B.A.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2014-04-21T22:27:06Z</dcterms:created>
  <dcterms:modified xsi:type="dcterms:W3CDTF">2014-04-21T22:27:33Z</dcterms:modified>
</cp:coreProperties>
</file>