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4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301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0266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0155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989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33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506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438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562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972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0808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159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42E1A-645F-4BC9-811E-2CBC994C2945}" type="datetimeFigureOut">
              <a:rPr lang="es-CO" smtClean="0"/>
              <a:t>21/04/2014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BCAB3-5FD9-4272-885D-5F0B6F6ED9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506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208912" cy="514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619672" y="5156525"/>
            <a:ext cx="58326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latin typeface="Algerian" pitchFamily="82" charset="0"/>
              </a:rPr>
              <a:t>Tema n°3. REVESTIMIENTO</a:t>
            </a:r>
          </a:p>
          <a:p>
            <a:pPr algn="ctr"/>
            <a:r>
              <a:rPr lang="es-CO" sz="3600" dirty="0"/>
              <a:t> </a:t>
            </a:r>
            <a:r>
              <a:rPr lang="es-CO" sz="3600" b="1" dirty="0">
                <a:solidFill>
                  <a:srgbClr val="FF0000"/>
                </a:solidFill>
              </a:rPr>
              <a:t>Basado en ROM.13:11-14).</a:t>
            </a:r>
          </a:p>
        </p:txBody>
      </p:sp>
    </p:spTree>
    <p:extLst>
      <p:ext uri="{BB962C8B-B14F-4D97-AF65-F5344CB8AC3E}">
        <p14:creationId xmlns:p14="http://schemas.microsoft.com/office/powerpoint/2010/main" val="13472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289451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 </a:t>
            </a:r>
          </a:p>
          <a:p>
            <a:pPr marL="0" indent="0" algn="ctr">
              <a:buNone/>
            </a:pPr>
            <a:r>
              <a:rPr lang="es-CO" sz="5400" dirty="0" smtClean="0">
                <a:solidFill>
                  <a:srgbClr val="FFFF00"/>
                </a:solidFill>
              </a:rPr>
              <a:t>El Diccionario define la palabra «REVESTIMIENTO» como</a:t>
            </a:r>
          </a:p>
          <a:p>
            <a:pPr marL="0" indent="0" algn="ctr">
              <a:buNone/>
            </a:pPr>
            <a:r>
              <a:rPr lang="es-CO" sz="5400" dirty="0" smtClean="0">
                <a:solidFill>
                  <a:srgbClr val="FFFF00"/>
                </a:solidFill>
              </a:rPr>
              <a:t> «Capa </a:t>
            </a:r>
            <a:r>
              <a:rPr lang="es-CO" sz="5400" dirty="0">
                <a:solidFill>
                  <a:srgbClr val="FFFF00"/>
                </a:solidFill>
              </a:rPr>
              <a:t>de algún tipo de material con la que se protege o adorna una </a:t>
            </a:r>
            <a:r>
              <a:rPr lang="es-CO" sz="5400" dirty="0" smtClean="0">
                <a:solidFill>
                  <a:srgbClr val="FFFF00"/>
                </a:solidFill>
              </a:rPr>
              <a:t>superficie».</a:t>
            </a:r>
            <a:endParaRPr lang="es-CO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6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sz="3600" dirty="0" smtClean="0"/>
              <a:t/>
            </a:r>
            <a:br>
              <a:rPr lang="es-CO" sz="3600" dirty="0" smtClean="0"/>
            </a:br>
            <a:r>
              <a:rPr lang="es-CO" sz="3100" b="1" dirty="0" smtClean="0">
                <a:latin typeface="Agency FB" pitchFamily="34" charset="0"/>
              </a:rPr>
              <a:t>Veamos lo que nos quiere decir </a:t>
            </a:r>
            <a:r>
              <a:rPr lang="es-CO" sz="3100" b="1" dirty="0">
                <a:latin typeface="Agency FB" pitchFamily="34" charset="0"/>
              </a:rPr>
              <a:t>San Pablo </a:t>
            </a:r>
            <a:r>
              <a:rPr lang="es-CO" sz="3100" b="1" dirty="0" smtClean="0">
                <a:latin typeface="Agency FB" pitchFamily="34" charset="0"/>
              </a:rPr>
              <a:t>en</a:t>
            </a:r>
            <a:br>
              <a:rPr lang="es-CO" sz="3100" b="1" dirty="0" smtClean="0">
                <a:latin typeface="Agency FB" pitchFamily="34" charset="0"/>
              </a:rPr>
            </a:br>
            <a:r>
              <a:rPr lang="es-CO" sz="3100" b="1" dirty="0" smtClean="0">
                <a:latin typeface="Agency FB" pitchFamily="34" charset="0"/>
              </a:rPr>
              <a:t>ROM.13:11-14, </a:t>
            </a:r>
            <a:br>
              <a:rPr lang="es-CO" sz="3100" b="1" dirty="0" smtClean="0">
                <a:latin typeface="Agency FB" pitchFamily="34" charset="0"/>
              </a:rPr>
            </a:br>
            <a:r>
              <a:rPr lang="es-CO" sz="3100" b="1" dirty="0" smtClean="0">
                <a:latin typeface="Agency FB" pitchFamily="34" charset="0"/>
              </a:rPr>
              <a:t>utilizaremos para su explicación el C.B.A.</a:t>
            </a:r>
            <a:r>
              <a:rPr lang="es-CO" sz="3100" b="1" dirty="0">
                <a:latin typeface="Agency FB" pitchFamily="34" charset="0"/>
              </a:rPr>
              <a:t/>
            </a:r>
            <a:br>
              <a:rPr lang="es-CO" sz="3100" b="1" dirty="0">
                <a:latin typeface="Agency FB" pitchFamily="34" charset="0"/>
              </a:rPr>
            </a:br>
            <a:r>
              <a:rPr lang="es-CO" sz="3600" dirty="0"/>
              <a:t>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168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4000" b="1" u="sng" dirty="0" smtClean="0">
                <a:solidFill>
                  <a:srgbClr val="FF0000"/>
                </a:solidFill>
              </a:rPr>
              <a:t>Rom.13:11</a:t>
            </a:r>
            <a:r>
              <a:rPr lang="es-CO" dirty="0" smtClean="0"/>
              <a:t>.  «</a:t>
            </a:r>
            <a:r>
              <a:rPr lang="es-CO" b="1" dirty="0" smtClean="0">
                <a:latin typeface="Agency FB" pitchFamily="34" charset="0"/>
              </a:rPr>
              <a:t>Y </a:t>
            </a:r>
            <a:r>
              <a:rPr lang="es-CO" b="1" dirty="0">
                <a:latin typeface="Agency FB" pitchFamily="34" charset="0"/>
              </a:rPr>
              <a:t>esto, conociendo el tiempo, que es ya hora de levantarnos del sueño; porque ahora está más cerca de nosotros nuestra salvación que cuando </a:t>
            </a:r>
            <a:r>
              <a:rPr lang="es-CO" b="1" dirty="0" smtClean="0">
                <a:latin typeface="Agency FB" pitchFamily="34" charset="0"/>
              </a:rPr>
              <a:t>creímos</a:t>
            </a:r>
            <a:r>
              <a:rPr lang="es-CO" dirty="0" smtClean="0"/>
              <a:t>».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79512" y="3789040"/>
            <a:ext cx="61206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Como un verdadero incentivo para el cumplimiento de los deberes cristianos, Pablo ahora recurre a lo que siempre ha sido uno de los alicientes más poderosos para la vida cristiana: la creencia en la proximidad de la segunda venida de Cristo. </a:t>
            </a:r>
          </a:p>
          <a:p>
            <a:pPr algn="ctr"/>
            <a:r>
              <a:rPr lang="es-CO" sz="2400" dirty="0"/>
              <a:t>Lea </a:t>
            </a:r>
            <a:r>
              <a:rPr lang="es-CO" sz="2400" dirty="0">
                <a:solidFill>
                  <a:srgbClr val="FF0000"/>
                </a:solidFill>
              </a:rPr>
              <a:t>(1Cor.7:29; Heb.10:25, 37; 1Ped.4:7).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89041"/>
            <a:ext cx="24669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694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Tiempo. Gr. kairós. Este término no se aplica al “tiempo” en general sino a un “</a:t>
            </a:r>
            <a:r>
              <a:rPr lang="es-CO" u="sng" dirty="0"/>
              <a:t>momento</a:t>
            </a:r>
            <a:r>
              <a:rPr lang="es-CO" dirty="0"/>
              <a:t>” </a:t>
            </a:r>
            <a:r>
              <a:rPr lang="es-CO" dirty="0" smtClean="0"/>
              <a:t>definido</a:t>
            </a:r>
            <a:r>
              <a:rPr lang="es-CO" dirty="0"/>
              <a:t>, medido o fijado, o a un período crítico u </a:t>
            </a:r>
            <a:r>
              <a:rPr lang="es-CO" dirty="0" smtClean="0"/>
              <a:t>ocasión. </a:t>
            </a:r>
          </a:p>
          <a:p>
            <a:pPr marL="0" indent="0" algn="ctr">
              <a:buNone/>
            </a:pPr>
            <a:r>
              <a:rPr lang="es-CO" dirty="0" smtClean="0"/>
              <a:t>Lea </a:t>
            </a:r>
            <a:r>
              <a:rPr lang="es-CO" dirty="0" smtClean="0">
                <a:solidFill>
                  <a:srgbClr val="FF0000"/>
                </a:solidFill>
              </a:rPr>
              <a:t>(Mar.1:15; 1Cor.7:29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Apoc.1:3).</a:t>
            </a:r>
            <a:endParaRPr lang="es-CO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/>
              <a:t> </a:t>
            </a:r>
          </a:p>
          <a:p>
            <a:pPr marL="0" indent="0" algn="ctr">
              <a:buNone/>
            </a:pPr>
            <a:r>
              <a:rPr lang="es-CO" dirty="0" smtClean="0"/>
              <a:t>Los </a:t>
            </a:r>
            <a:r>
              <a:rPr lang="es-CO" dirty="0"/>
              <a:t>creyentes de Roma no podían menos que comprender el tiempo crítico en que vivían. Por eso Pablo los exhorta a abandonar toda tibieza e indolencia, a terminar con toda complacencia propia y a vestirse “</a:t>
            </a:r>
            <a:r>
              <a:rPr lang="es-CO" dirty="0">
                <a:latin typeface="Agency FB" pitchFamily="34" charset="0"/>
              </a:rPr>
              <a:t>del Señor Jesucristo</a:t>
            </a:r>
            <a:r>
              <a:rPr lang="es-CO" dirty="0" smtClean="0"/>
              <a:t>”.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Nota: Si era urgente para la iglesia de Roma, «</a:t>
            </a:r>
            <a:r>
              <a:rPr lang="es-CO" b="1" dirty="0" smtClean="0">
                <a:solidFill>
                  <a:srgbClr val="0070C0"/>
                </a:solidFill>
                <a:latin typeface="Agency FB" pitchFamily="34" charset="0"/>
              </a:rPr>
              <a:t>abandonar toda tibieza e indolencia, y terminar con toda complacencia propia y a vestirse del Señor Jesucristo</a:t>
            </a:r>
            <a:r>
              <a:rPr lang="es-CO" b="1" dirty="0" smtClean="0">
                <a:solidFill>
                  <a:srgbClr val="0070C0"/>
                </a:solidFill>
              </a:rPr>
              <a:t>», en ese tiempo, cuanto más nosotros ahora, cuando estamos a las puertas de la segunda venida de Cristo, como se dice: ya huele a Cristo. </a:t>
            </a:r>
            <a:endParaRPr lang="es-CO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85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8072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4600" b="1" dirty="0" smtClean="0"/>
              <a:t>Por eso, dice Pablo: «Es </a:t>
            </a:r>
            <a:r>
              <a:rPr lang="es-CO" sz="4600" b="1" dirty="0"/>
              <a:t>ya </a:t>
            </a:r>
            <a:r>
              <a:rPr lang="es-CO" sz="4600" b="1" dirty="0" smtClean="0"/>
              <a:t>hora de levantarnos del Sueño». </a:t>
            </a:r>
            <a:endParaRPr lang="es-CO" sz="4600" b="1" dirty="0"/>
          </a:p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preparación necesaria para el gran día de Dios exige de los cristianos una continua vigilancia.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Compárese lo que dice Pablo con </a:t>
            </a:r>
            <a:r>
              <a:rPr lang="es-CO" dirty="0"/>
              <a:t>la parábola de las diez vírgenes: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“</a:t>
            </a:r>
            <a:r>
              <a:rPr lang="es-CO" dirty="0"/>
              <a:t>cabecearon todas </a:t>
            </a:r>
            <a:r>
              <a:rPr lang="es-CO" dirty="0" smtClean="0"/>
              <a:t>y </a:t>
            </a:r>
            <a:r>
              <a:rPr lang="es-CO" dirty="0"/>
              <a:t>se durmieron”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(Mat.25:5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1Tes.5:6</a:t>
            </a:r>
            <a:r>
              <a:rPr lang="es-CO" dirty="0">
                <a:solidFill>
                  <a:srgbClr val="FF0000"/>
                </a:solidFill>
              </a:rPr>
              <a:t>). </a:t>
            </a:r>
          </a:p>
          <a:p>
            <a:pPr marL="0" indent="0" algn="ctr">
              <a:buNone/>
            </a:pPr>
            <a:endParaRPr lang="es-CO" dirty="0"/>
          </a:p>
          <a:p>
            <a:pPr marL="0" indent="0" algn="ctr">
              <a:buNone/>
            </a:pPr>
            <a:r>
              <a:rPr lang="es-CO" dirty="0" smtClean="0"/>
              <a:t>«</a:t>
            </a:r>
            <a:r>
              <a:rPr lang="es-CO" sz="3400" b="1" dirty="0" smtClean="0"/>
              <a:t>Porque </a:t>
            </a:r>
            <a:r>
              <a:rPr lang="es-CO" sz="3400" b="1" dirty="0"/>
              <a:t>ahora está más cerca de nosotros nuestra salvación que cuando </a:t>
            </a:r>
            <a:r>
              <a:rPr lang="es-CO" sz="3400" b="1" dirty="0" smtClean="0"/>
              <a:t>creímos</a:t>
            </a:r>
            <a:r>
              <a:rPr lang="es-CO" dirty="0" smtClean="0"/>
              <a:t>». </a:t>
            </a:r>
            <a:endParaRPr lang="es-CO" dirty="0"/>
          </a:p>
          <a:p>
            <a:pPr marL="0" indent="0" algn="ctr">
              <a:buNone/>
            </a:pPr>
            <a:r>
              <a:rPr lang="es-CO" dirty="0" smtClean="0"/>
              <a:t>Por </a:t>
            </a:r>
            <a:r>
              <a:rPr lang="es-CO" dirty="0"/>
              <a:t>“salvación</a:t>
            </a:r>
            <a:r>
              <a:rPr lang="es-CO" dirty="0" smtClean="0"/>
              <a:t>” </a:t>
            </a:r>
            <a:r>
              <a:rPr lang="es-CO" dirty="0"/>
              <a:t>Pablo quiere significar la venida de Cristo en gloria y poder y todo lo que sucederá entonces, como ya lo ha </a:t>
            </a:r>
            <a:r>
              <a:rPr lang="es-CO" dirty="0" smtClean="0"/>
              <a:t>descrito. En ese día sucederán tres cosas:</a:t>
            </a:r>
          </a:p>
          <a:p>
            <a:pPr marL="0" indent="0">
              <a:buNone/>
            </a:pPr>
            <a:r>
              <a:rPr lang="es-CO" dirty="0" smtClean="0"/>
              <a:t>                1. “la </a:t>
            </a:r>
            <a:r>
              <a:rPr lang="es-CO" dirty="0"/>
              <a:t>manifestación de los hijos de Dios”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Rom.8:19</a:t>
            </a:r>
            <a:r>
              <a:rPr lang="es-CO" dirty="0">
                <a:solidFill>
                  <a:srgbClr val="FF0000"/>
                </a:solidFill>
              </a:rPr>
              <a:t>),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O" dirty="0" smtClean="0"/>
              <a:t>                2. “la </a:t>
            </a:r>
            <a:r>
              <a:rPr lang="es-CO" dirty="0"/>
              <a:t>redención de nuestro cuerpo”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Rom.13:23</a:t>
            </a:r>
            <a:r>
              <a:rPr lang="es-CO" dirty="0">
                <a:solidFill>
                  <a:srgbClr val="FF0000"/>
                </a:solidFill>
              </a:rPr>
              <a:t>)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O" dirty="0" smtClean="0"/>
              <a:t>                3. «la </a:t>
            </a:r>
            <a:r>
              <a:rPr lang="es-CO" dirty="0"/>
              <a:t>liberación de la naturaleza “de la esclavitud de corrupción, a la </a:t>
            </a:r>
            <a:r>
              <a:rPr lang="es-CO" dirty="0" smtClean="0"/>
              <a:t>libertad </a:t>
            </a:r>
            <a:r>
              <a:rPr lang="es-CO" dirty="0"/>
              <a:t>gloriosa de los hijos de Dios”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Rom.13:21</a:t>
            </a:r>
            <a:r>
              <a:rPr lang="es-CO" dirty="0">
                <a:solidFill>
                  <a:srgbClr val="FF0000"/>
                </a:solidFill>
              </a:rPr>
              <a:t>). </a:t>
            </a:r>
            <a:r>
              <a:rPr lang="es-CO" dirty="0" smtClean="0">
                <a:solidFill>
                  <a:srgbClr val="FF0000"/>
                </a:solidFill>
              </a:rPr>
              <a:t>  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2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507288" cy="59766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 smtClean="0"/>
              <a:t>La </a:t>
            </a:r>
            <a:r>
              <a:rPr lang="es-CO" dirty="0"/>
              <a:t>expectativa constante de la venida del Señor es la actitud mental que Cristo ordenó en sus repetidas advertencias </a:t>
            </a:r>
            <a:r>
              <a:rPr lang="es-CO" dirty="0" smtClean="0"/>
              <a:t>(antes de ir a la cruz) en </a:t>
            </a:r>
            <a:r>
              <a:rPr lang="es-CO" dirty="0" smtClean="0">
                <a:solidFill>
                  <a:srgbClr val="FF0000"/>
                </a:solidFill>
              </a:rPr>
              <a:t>Mat</a:t>
            </a:r>
            <a:r>
              <a:rPr lang="es-CO" dirty="0">
                <a:solidFill>
                  <a:srgbClr val="FF0000"/>
                </a:solidFill>
              </a:rPr>
              <a:t>. </a:t>
            </a:r>
            <a:r>
              <a:rPr lang="es-CO" dirty="0" smtClean="0">
                <a:solidFill>
                  <a:srgbClr val="FF0000"/>
                </a:solidFill>
              </a:rPr>
              <a:t>24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/>
              <a:t>Esta </a:t>
            </a:r>
            <a:r>
              <a:rPr lang="es-CO" dirty="0"/>
              <a:t>expectativa ha estado condicionada desde el principio con el consejo de que “</a:t>
            </a:r>
            <a:r>
              <a:rPr lang="es-CO" dirty="0">
                <a:latin typeface="Agency FB" pitchFamily="34" charset="0"/>
              </a:rPr>
              <a:t>el día y la hora nadie sabe</a:t>
            </a:r>
            <a:r>
              <a:rPr lang="es-CO" dirty="0"/>
              <a:t>”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Mat.24:36).</a:t>
            </a:r>
          </a:p>
          <a:p>
            <a:pPr marL="0" indent="0">
              <a:buNone/>
            </a:pPr>
            <a:r>
              <a:rPr lang="es-CO" dirty="0" smtClean="0"/>
              <a:t>Pablo </a:t>
            </a:r>
            <a:r>
              <a:rPr lang="es-CO" dirty="0"/>
              <a:t>tuvo en cuenta esta precaución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1Tim.5:1-2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2Tim.2:1-2</a:t>
            </a:r>
            <a:r>
              <a:rPr lang="es-CO" dirty="0">
                <a:solidFill>
                  <a:srgbClr val="FF0000"/>
                </a:solidFill>
              </a:rPr>
              <a:t>).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O" dirty="0" smtClean="0"/>
              <a:t>Sin </a:t>
            </a:r>
            <a:r>
              <a:rPr lang="es-CO" dirty="0"/>
              <a:t>embargo, la forma en que anticipaba ese gran día no fue por eso menos vívida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1Tim.4:15</a:t>
            </a:r>
            <a:r>
              <a:rPr lang="es-CO" dirty="0">
                <a:solidFill>
                  <a:srgbClr val="FF0000"/>
                </a:solidFill>
              </a:rPr>
              <a:t>, </a:t>
            </a:r>
            <a:r>
              <a:rPr lang="es-CO" dirty="0" smtClean="0">
                <a:solidFill>
                  <a:srgbClr val="FF0000"/>
                </a:solidFill>
              </a:rPr>
              <a:t>17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1Cor.15:51-52</a:t>
            </a:r>
            <a:r>
              <a:rPr lang="es-CO" dirty="0">
                <a:solidFill>
                  <a:srgbClr val="FF0000"/>
                </a:solidFill>
              </a:rPr>
              <a:t>).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O" dirty="0" smtClean="0"/>
              <a:t>Otros </a:t>
            </a:r>
            <a:r>
              <a:rPr lang="es-CO" dirty="0"/>
              <a:t>escritores del NT compartían este mismo </a:t>
            </a:r>
            <a:r>
              <a:rPr lang="es-CO" dirty="0" smtClean="0"/>
              <a:t>sentimiento:</a:t>
            </a:r>
          </a:p>
          <a:p>
            <a:pPr marL="0" indent="0">
              <a:buNone/>
            </a:pPr>
            <a:r>
              <a:rPr lang="es-CO" dirty="0" smtClean="0"/>
              <a:t>Pedro lo afirmó.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1Ped. 4:7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2Ped. 3:1-18). </a:t>
            </a:r>
          </a:p>
          <a:p>
            <a:pPr marL="0" indent="0">
              <a:buNone/>
            </a:pPr>
            <a:r>
              <a:rPr lang="es-CO" dirty="0" smtClean="0"/>
              <a:t>Juan También. </a:t>
            </a:r>
            <a:r>
              <a:rPr lang="es-CO" dirty="0" smtClean="0">
                <a:solidFill>
                  <a:srgbClr val="FF0000"/>
                </a:solidFill>
              </a:rPr>
              <a:t>(1Juan 2:18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Apoc. 22:12</a:t>
            </a:r>
            <a:r>
              <a:rPr lang="es-CO" dirty="0">
                <a:solidFill>
                  <a:srgbClr val="FF0000"/>
                </a:solidFill>
              </a:rPr>
              <a:t>, </a:t>
            </a:r>
            <a:r>
              <a:rPr lang="es-CO" dirty="0" smtClean="0">
                <a:solidFill>
                  <a:srgbClr val="FF0000"/>
                </a:solidFill>
              </a:rPr>
              <a:t>20).</a:t>
            </a:r>
          </a:p>
          <a:p>
            <a:pPr marL="0" indent="0">
              <a:buNone/>
            </a:pPr>
            <a:r>
              <a:rPr lang="es-CO" dirty="0"/>
              <a:t>Y </a:t>
            </a:r>
            <a:r>
              <a:rPr lang="es-CO" dirty="0" smtClean="0"/>
              <a:t>últimamente Ellen </a:t>
            </a:r>
            <a:r>
              <a:rPr lang="es-CO" dirty="0"/>
              <a:t>G. </a:t>
            </a:r>
            <a:r>
              <a:rPr lang="es-CO" dirty="0" smtClean="0"/>
              <a:t>White. </a:t>
            </a:r>
            <a:r>
              <a:rPr lang="es-CO" dirty="0" smtClean="0">
                <a:solidFill>
                  <a:srgbClr val="FF0000"/>
                </a:solidFill>
              </a:rPr>
              <a:t>(Ev</a:t>
            </a:r>
            <a:r>
              <a:rPr lang="es-CO" dirty="0">
                <a:solidFill>
                  <a:srgbClr val="FF0000"/>
                </a:solidFill>
              </a:rPr>
              <a:t>. 504; HAp 215). </a:t>
            </a:r>
            <a:r>
              <a:rPr lang="es-CO" dirty="0" smtClean="0">
                <a:solidFill>
                  <a:srgbClr val="FF0000"/>
                </a:solidFill>
              </a:rPr>
              <a:t> 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9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El hecho de que este tiempo se ha prolongado más de lo esperado, no significa que la Palabra de Dios haya fallado.  </a:t>
            </a:r>
            <a:endParaRPr lang="es-CO" dirty="0" smtClean="0"/>
          </a:p>
          <a:p>
            <a:pPr marL="0" indent="0" algn="ctr">
              <a:buNone/>
            </a:pPr>
            <a:endParaRPr lang="es-CO" sz="3300" b="1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sz="3300" b="1" u="sng" dirty="0" smtClean="0">
                <a:solidFill>
                  <a:srgbClr val="FF0000"/>
                </a:solidFill>
              </a:rPr>
              <a:t>¿Entonces , porque la demora?</a:t>
            </a:r>
          </a:p>
          <a:p>
            <a:pPr marL="0" indent="0" algn="ctr">
              <a:buNone/>
            </a:pPr>
            <a:r>
              <a:rPr lang="es-CO" dirty="0" smtClean="0"/>
              <a:t>Hay </a:t>
            </a:r>
            <a:r>
              <a:rPr lang="es-CO" dirty="0"/>
              <a:t>una obra que debe ser hecha y hay condiciones que se deben cumplir antes de que pueda venir </a:t>
            </a:r>
            <a:r>
              <a:rPr lang="es-CO" dirty="0" smtClean="0"/>
              <a:t>Cristo.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dirty="0">
                <a:solidFill>
                  <a:srgbClr val="FF0000"/>
                </a:solidFill>
              </a:rPr>
              <a:t>(ver Ev 504-505).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/>
              <a:t>Entre </a:t>
            </a:r>
            <a:r>
              <a:rPr lang="es-CO" dirty="0"/>
              <a:t>tanto es indispensable que cada creyente experimente un sentimiento continuo y vital de la brevedad del tiempo y de la inminencia del retorno de Cristo. Esta motivación es indispensable para completar la obra que debe concluirse y hacer frente a las condiciones que se presenten.  Permanece siempre intacta la verdad de que a los que duermen en una tibia complacencia propia el día del Señor los sorprenderá como ladrón en la noche, “y no escaparán”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1Tim.5:3</a:t>
            </a:r>
            <a:r>
              <a:rPr lang="es-CO" dirty="0">
                <a:solidFill>
                  <a:srgbClr val="FF0000"/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480300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800" b="1" u="sng" dirty="0" smtClean="0">
                <a:solidFill>
                  <a:srgbClr val="FF0000"/>
                </a:solidFill>
              </a:rPr>
              <a:t>Romanos </a:t>
            </a:r>
            <a:r>
              <a:rPr lang="es-CO" sz="3800" b="1" u="sng" dirty="0">
                <a:solidFill>
                  <a:srgbClr val="FF0000"/>
                </a:solidFill>
              </a:rPr>
              <a:t>13:12</a:t>
            </a:r>
            <a:r>
              <a:rPr lang="es-CO" dirty="0"/>
              <a:t>.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La </a:t>
            </a:r>
            <a:r>
              <a:rPr lang="es-CO" dirty="0">
                <a:latin typeface="Agency FB" pitchFamily="34" charset="0"/>
              </a:rPr>
              <a:t>noche está avanzada, y se acerca el día. Desechemos, pues, las obras de las tinieblas, y vistámonos las armas de la </a:t>
            </a:r>
            <a:r>
              <a:rPr lang="es-CO" dirty="0" smtClean="0">
                <a:latin typeface="Agency FB" pitchFamily="34" charset="0"/>
              </a:rPr>
              <a:t>luz</a:t>
            </a:r>
            <a:r>
              <a:rPr lang="es-CO" dirty="0" smtClean="0"/>
              <a:t>».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95536" y="2241352"/>
            <a:ext cx="60841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Después de comparar </a:t>
            </a:r>
            <a:r>
              <a:rPr lang="es-CO" sz="2400" dirty="0" smtClean="0"/>
              <a:t>la condición espiritual de la iglesia con </a:t>
            </a:r>
            <a:r>
              <a:rPr lang="es-CO" sz="2400" dirty="0"/>
              <a:t>el “</a:t>
            </a:r>
            <a:r>
              <a:rPr lang="es-CO" sz="2400" dirty="0" smtClean="0"/>
              <a:t>sueño”, </a:t>
            </a:r>
            <a:r>
              <a:rPr lang="es-CO" sz="2400" dirty="0"/>
              <a:t>Pablo continúa el símbolo contrastando la vida presente con la venidera, como la noche con el </a:t>
            </a:r>
            <a:r>
              <a:rPr lang="es-CO" sz="2400" dirty="0" smtClean="0"/>
              <a:t>día.</a:t>
            </a:r>
          </a:p>
          <a:p>
            <a:pPr algn="ctr"/>
            <a:r>
              <a:rPr lang="es-CO" sz="2400" dirty="0" smtClean="0"/>
              <a:t>Lea  </a:t>
            </a:r>
            <a:r>
              <a:rPr lang="es-CO" sz="2400" dirty="0" smtClean="0">
                <a:solidFill>
                  <a:srgbClr val="FF0000"/>
                </a:solidFill>
              </a:rPr>
              <a:t>(Heb. 10:25</a:t>
            </a:r>
            <a:r>
              <a:rPr lang="es-CO" sz="2400" dirty="0">
                <a:solidFill>
                  <a:srgbClr val="FF0000"/>
                </a:solidFill>
              </a:rPr>
              <a:t>).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-26465" y="4293096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 smtClean="0"/>
              <a:t>Pablo dice. «</a:t>
            </a:r>
            <a:r>
              <a:rPr lang="es-CO" sz="2400" dirty="0" smtClean="0">
                <a:latin typeface="Agency FB" pitchFamily="34" charset="0"/>
              </a:rPr>
              <a:t>Desechemos</a:t>
            </a:r>
            <a:r>
              <a:rPr lang="es-CO" sz="2400" dirty="0">
                <a:latin typeface="Agency FB" pitchFamily="34" charset="0"/>
              </a:rPr>
              <a:t>. pues, las obras de las tinieblas, y vistámonos las armas de la </a:t>
            </a:r>
            <a:r>
              <a:rPr lang="es-CO" sz="2400" dirty="0" smtClean="0">
                <a:latin typeface="Agency FB" pitchFamily="34" charset="0"/>
              </a:rPr>
              <a:t>luz</a:t>
            </a:r>
            <a:r>
              <a:rPr lang="es-CO" sz="2400" dirty="0" smtClean="0"/>
              <a:t>».  «Desechemos» en Gr</a:t>
            </a:r>
            <a:r>
              <a:rPr lang="es-CO" sz="2400" dirty="0"/>
              <a:t>. apotíth’mi, </a:t>
            </a:r>
            <a:r>
              <a:rPr lang="es-CO" sz="2400" dirty="0" smtClean="0"/>
              <a:t>quiere decir: “echar </a:t>
            </a:r>
            <a:r>
              <a:rPr lang="es-CO" sz="2400" dirty="0"/>
              <a:t>a un lado”, “quitarse algo de encima”.  De ahí la traducción de la BJ: “despojémonos”. </a:t>
            </a:r>
            <a:endParaRPr lang="es-CO" sz="2400" dirty="0" smtClean="0"/>
          </a:p>
          <a:p>
            <a:pPr algn="ctr"/>
            <a:r>
              <a:rPr lang="es-CO" sz="2400" dirty="0" smtClean="0"/>
              <a:t>Esta </a:t>
            </a:r>
            <a:r>
              <a:rPr lang="es-CO" sz="2400" dirty="0"/>
              <a:t>palabra se usa varias veces en el NT para describir el abandono de los malos hábitos ,</a:t>
            </a:r>
            <a:r>
              <a:rPr lang="es-CO" sz="2400" dirty="0" smtClean="0"/>
              <a:t>Obras </a:t>
            </a:r>
            <a:r>
              <a:rPr lang="es-CO" sz="2400" dirty="0"/>
              <a:t>de las tinieblas.  </a:t>
            </a:r>
            <a:endParaRPr lang="es-CO" sz="2400" dirty="0" smtClean="0"/>
          </a:p>
          <a:p>
            <a:pPr algn="ctr"/>
            <a:r>
              <a:rPr lang="es-CO" sz="2400" dirty="0" smtClean="0"/>
              <a:t>Lea </a:t>
            </a:r>
            <a:r>
              <a:rPr lang="es-CO" sz="2400" dirty="0" smtClean="0">
                <a:solidFill>
                  <a:srgbClr val="FF0000"/>
                </a:solidFill>
              </a:rPr>
              <a:t>(Efe.4:22</a:t>
            </a:r>
            <a:r>
              <a:rPr lang="es-CO" sz="2400" dirty="0">
                <a:solidFill>
                  <a:srgbClr val="FF0000"/>
                </a:solidFill>
              </a:rPr>
              <a:t>, </a:t>
            </a:r>
            <a:r>
              <a:rPr lang="es-CO" sz="2400" dirty="0" smtClean="0">
                <a:solidFill>
                  <a:srgbClr val="FF0000"/>
                </a:solidFill>
              </a:rPr>
              <a:t>25</a:t>
            </a:r>
            <a:r>
              <a:rPr lang="es-CO" sz="2400" dirty="0">
                <a:solidFill>
                  <a:srgbClr val="FF0000"/>
                </a:solidFill>
              </a:rPr>
              <a:t>; </a:t>
            </a:r>
            <a:r>
              <a:rPr lang="es-CO" sz="2400" dirty="0" smtClean="0">
                <a:solidFill>
                  <a:srgbClr val="FF0000"/>
                </a:solidFill>
              </a:rPr>
              <a:t>Col.3:8</a:t>
            </a:r>
            <a:r>
              <a:rPr lang="es-CO" sz="2400" dirty="0">
                <a:solidFill>
                  <a:srgbClr val="FF0000"/>
                </a:solidFill>
              </a:rPr>
              <a:t>; </a:t>
            </a:r>
            <a:r>
              <a:rPr lang="es-CO" sz="2400" dirty="0" smtClean="0">
                <a:solidFill>
                  <a:srgbClr val="FF0000"/>
                </a:solidFill>
              </a:rPr>
              <a:t>Heb.12:1</a:t>
            </a:r>
            <a:r>
              <a:rPr lang="es-CO" sz="2400" dirty="0">
                <a:solidFill>
                  <a:srgbClr val="FF0000"/>
                </a:solidFill>
              </a:rPr>
              <a:t>; </a:t>
            </a:r>
            <a:r>
              <a:rPr lang="es-CO" sz="2400" dirty="0" smtClean="0">
                <a:solidFill>
                  <a:srgbClr val="FF0000"/>
                </a:solidFill>
              </a:rPr>
              <a:t>1Ped.2:1</a:t>
            </a:r>
            <a:r>
              <a:rPr lang="es-CO" sz="2400" dirty="0">
                <a:solidFill>
                  <a:srgbClr val="FF0000"/>
                </a:solidFill>
              </a:rPr>
              <a:t>). </a:t>
            </a:r>
          </a:p>
          <a:p>
            <a:r>
              <a:rPr lang="es-CO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04" y="2204864"/>
            <a:ext cx="2619375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22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52027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/>
              <a:t>”</a:t>
            </a:r>
            <a:r>
              <a:rPr lang="es-CO" dirty="0"/>
              <a:t>Las tinieblas” se presentan como una vestimenta de la cual debe despojarse el cristiano, para luego vestirse con la armadura de la verdad y la justicia para que pueda estar preparado para la luz del día de la aparición de Cristo.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195736" y="2924944"/>
            <a:ext cx="4680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Las “armas de la luz” llevan ese nombre en contraste con “las obras de las tinieblas”. </a:t>
            </a:r>
            <a:endParaRPr lang="es-CO" sz="2400" dirty="0" smtClean="0"/>
          </a:p>
          <a:p>
            <a:pPr algn="ctr"/>
            <a:r>
              <a:rPr lang="es-CO" sz="2400" dirty="0" smtClean="0"/>
              <a:t>Los </a:t>
            </a:r>
            <a:r>
              <a:rPr lang="es-CO" sz="2400" dirty="0"/>
              <a:t>cristianos son invitados a salir “de las tinieblas a” la “luz admirable” de Dios en </a:t>
            </a:r>
            <a:r>
              <a:rPr lang="es-CO" sz="2400" dirty="0">
                <a:solidFill>
                  <a:srgbClr val="FF0000"/>
                </a:solidFill>
              </a:rPr>
              <a:t>(1Ped.2:9); </a:t>
            </a:r>
            <a:r>
              <a:rPr lang="es-CO" sz="2400" dirty="0"/>
              <a:t>son llamados “hijos de luz” en </a:t>
            </a:r>
            <a:r>
              <a:rPr lang="es-CO" sz="2400" dirty="0">
                <a:solidFill>
                  <a:srgbClr val="FF0000"/>
                </a:solidFill>
              </a:rPr>
              <a:t>(1Tim.5:5), </a:t>
            </a:r>
            <a:r>
              <a:rPr lang="es-CO" sz="2400" dirty="0"/>
              <a:t>y por lo tanto libran la batalla espiritual con “armas </a:t>
            </a:r>
            <a:r>
              <a:rPr lang="es-CO" sz="2400" dirty="0" smtClean="0"/>
              <a:t>de …luz</a:t>
            </a:r>
            <a:r>
              <a:rPr lang="es-CO" sz="2400" dirty="0"/>
              <a:t>”.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284984"/>
            <a:ext cx="2267744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" y="3284984"/>
            <a:ext cx="2186705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90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3800" b="1" u="sng" dirty="0" smtClean="0">
                <a:solidFill>
                  <a:srgbClr val="FF0000"/>
                </a:solidFill>
              </a:rPr>
              <a:t>Romanos 13:13</a:t>
            </a:r>
            <a:r>
              <a:rPr lang="es-CO" dirty="0" smtClean="0"/>
              <a:t>. «</a:t>
            </a:r>
            <a:r>
              <a:rPr lang="es-CO" dirty="0" smtClean="0">
                <a:latin typeface="Agency FB" pitchFamily="34" charset="0"/>
              </a:rPr>
              <a:t>Andemos </a:t>
            </a:r>
            <a:r>
              <a:rPr lang="es-CO" dirty="0">
                <a:latin typeface="Agency FB" pitchFamily="34" charset="0"/>
              </a:rPr>
              <a:t>como de día, honestamente; no en glotonerías y borracheras, no en lujurias y lascivias, no en contiendas y </a:t>
            </a:r>
            <a:r>
              <a:rPr lang="es-CO" dirty="0" smtClean="0">
                <a:latin typeface="Agency FB" pitchFamily="34" charset="0"/>
              </a:rPr>
              <a:t>envidia</a:t>
            </a:r>
            <a:r>
              <a:rPr lang="es-CO" dirty="0" smtClean="0"/>
              <a:t>».</a:t>
            </a:r>
          </a:p>
          <a:p>
            <a:pPr marL="0" indent="0" algn="ctr">
              <a:buNone/>
            </a:pPr>
            <a:r>
              <a:rPr lang="es-CO" dirty="0" smtClean="0"/>
              <a:t>El apóstol dice:  «</a:t>
            </a:r>
            <a:r>
              <a:rPr lang="es-CO" dirty="0" smtClean="0">
                <a:latin typeface="Agency FB" pitchFamily="34" charset="0"/>
              </a:rPr>
              <a:t>Andemos como de día</a:t>
            </a:r>
            <a:r>
              <a:rPr lang="es-CO" dirty="0" smtClean="0"/>
              <a:t>», lo que quiere decir es que «</a:t>
            </a:r>
            <a:r>
              <a:rPr lang="es-CO" dirty="0" smtClean="0">
                <a:latin typeface="Agency FB" pitchFamily="34" charset="0"/>
              </a:rPr>
              <a:t>vivamos, comportémonos como de día</a:t>
            </a:r>
            <a:r>
              <a:rPr lang="es-CO" dirty="0" smtClean="0"/>
              <a:t>»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  </a:t>
            </a:r>
          </a:p>
          <a:p>
            <a:pPr marL="0" indent="0" algn="ctr">
              <a:buNone/>
            </a:pPr>
            <a:r>
              <a:rPr lang="es-CO" dirty="0" smtClean="0"/>
              <a:t>Los </a:t>
            </a:r>
            <a:r>
              <a:rPr lang="es-CO" dirty="0"/>
              <a:t>malhechores ocultan sus hechos de violencia y maldad con la oscuridad de la noche </a:t>
            </a:r>
            <a:r>
              <a:rPr lang="es-CO" dirty="0" smtClean="0"/>
              <a:t>dice Pablo en </a:t>
            </a:r>
            <a:r>
              <a:rPr lang="es-CO" dirty="0" smtClean="0">
                <a:solidFill>
                  <a:srgbClr val="FF0000"/>
                </a:solidFill>
              </a:rPr>
              <a:t>(1Tim.5:7</a:t>
            </a:r>
            <a:r>
              <a:rPr lang="es-CO" dirty="0" smtClean="0"/>
              <a:t> </a:t>
            </a:r>
            <a:r>
              <a:rPr lang="es-CO" dirty="0" smtClean="0">
                <a:solidFill>
                  <a:srgbClr val="FF0000"/>
                </a:solidFill>
              </a:rPr>
              <a:t>y Efe. 5:11-12</a:t>
            </a:r>
            <a:r>
              <a:rPr lang="es-CO" dirty="0">
                <a:solidFill>
                  <a:srgbClr val="FF0000"/>
                </a:solidFill>
              </a:rPr>
              <a:t>)</a:t>
            </a:r>
            <a:r>
              <a:rPr lang="es-CO" dirty="0"/>
              <a:t>.  Pero el cristiano debe conducirse como si todo el mundo pudiera ver lo que él hace. </a:t>
            </a:r>
            <a:endParaRPr lang="es-CO" dirty="0" smtClean="0"/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El cristiano es </a:t>
            </a:r>
            <a:r>
              <a:rPr lang="es-CO" dirty="0"/>
              <a:t>hijo del día y no de la noche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1Tim.5:5</a:t>
            </a:r>
            <a:r>
              <a:rPr lang="es-CO" dirty="0">
                <a:solidFill>
                  <a:srgbClr val="FF0000"/>
                </a:solidFill>
              </a:rPr>
              <a:t>), </a:t>
            </a:r>
            <a:r>
              <a:rPr lang="es-CO" dirty="0"/>
              <a:t>y debe vivir como hijo de la luz </a:t>
            </a:r>
            <a:r>
              <a:rPr lang="es-CO" dirty="0" smtClean="0"/>
              <a:t>donde quiera que esté </a:t>
            </a:r>
            <a:r>
              <a:rPr lang="es-CO" dirty="0" smtClean="0">
                <a:solidFill>
                  <a:srgbClr val="FF0000"/>
                </a:solidFill>
              </a:rPr>
              <a:t>(Efe.5:8</a:t>
            </a:r>
            <a:r>
              <a:rPr lang="es-CO" dirty="0">
                <a:solidFill>
                  <a:srgbClr val="FF0000"/>
                </a:solidFill>
              </a:rPr>
              <a:t>). </a:t>
            </a:r>
          </a:p>
          <a:p>
            <a:pPr marL="0" indent="0" algn="ctr">
              <a:buNone/>
            </a:pPr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val="362076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/>
              <a:t>En Gén.20: hay un ejemplo de deshonestidad de un hijo de Dios, y por el cual tubo que pasar vergüenza al ser regañado por alguien que no tenía su misma fe, y además, debía ser evangelizado por él. </a:t>
            </a:r>
          </a:p>
          <a:p>
            <a:pPr marL="0" indent="0" algn="ctr">
              <a:buNone/>
            </a:pPr>
            <a:r>
              <a:rPr lang="es-CO" dirty="0" smtClean="0"/>
              <a:t>Lea </a:t>
            </a:r>
            <a:r>
              <a:rPr lang="es-CO" dirty="0" smtClean="0">
                <a:solidFill>
                  <a:srgbClr val="FF0000"/>
                </a:solidFill>
              </a:rPr>
              <a:t>(Gén.20:1-9).</a:t>
            </a:r>
          </a:p>
          <a:p>
            <a:pPr marL="0" indent="0">
              <a:buNone/>
            </a:pPr>
            <a:r>
              <a:rPr lang="es-CO" dirty="0" smtClean="0"/>
              <a:t> </a:t>
            </a:r>
          </a:p>
          <a:p>
            <a:pPr marL="0" indent="0" algn="ctr">
              <a:buNone/>
            </a:pPr>
            <a:r>
              <a:rPr lang="es-CO" dirty="0" smtClean="0"/>
              <a:t>Honestamente</a:t>
            </a:r>
            <a:r>
              <a:rPr lang="es-CO" dirty="0"/>
              <a:t>.  Gr. eusj’mónōs, quiere decir “en buena forma”, “decorosamente”, “honorablemente”. “Procedamos con decoro” </a:t>
            </a:r>
            <a:r>
              <a:rPr lang="es-CO" dirty="0" smtClean="0"/>
              <a:t>dice la Biblia de Jerusalén. </a:t>
            </a:r>
            <a:endParaRPr lang="es-CO" dirty="0"/>
          </a:p>
          <a:p>
            <a:pPr marL="0" indent="0" algn="ctr">
              <a:buNone/>
            </a:pPr>
            <a:r>
              <a:rPr lang="es-CO" dirty="0"/>
              <a:t>Esta palabra aparece también en </a:t>
            </a:r>
            <a:r>
              <a:rPr lang="es-CO" dirty="0" smtClean="0"/>
              <a:t>1Cor.14:40: </a:t>
            </a:r>
            <a:r>
              <a:rPr lang="es-CO" dirty="0"/>
              <a:t>“decentemente”, y en </a:t>
            </a:r>
            <a:r>
              <a:rPr lang="es-CO" dirty="0" smtClean="0">
                <a:solidFill>
                  <a:srgbClr val="FF0000"/>
                </a:solidFill>
              </a:rPr>
              <a:t>1Tim.4:12</a:t>
            </a:r>
            <a:r>
              <a:rPr lang="es-CO" dirty="0" smtClean="0"/>
              <a:t>: </a:t>
            </a:r>
            <a:r>
              <a:rPr lang="es-CO" dirty="0"/>
              <a:t>“honradamente”.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3648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669360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/>
              <a:t> </a:t>
            </a:r>
            <a:r>
              <a:rPr lang="es-CO" sz="3400" b="1" dirty="0" smtClean="0"/>
              <a:t>«No </a:t>
            </a:r>
            <a:r>
              <a:rPr lang="es-CO" sz="3400" b="1" dirty="0"/>
              <a:t>en glotonerías y borracheras, no en lujurias y lascivias, no en contiendas y </a:t>
            </a:r>
            <a:r>
              <a:rPr lang="es-CO" sz="3400" b="1" dirty="0" smtClean="0"/>
              <a:t>envidia».</a:t>
            </a:r>
          </a:p>
          <a:p>
            <a:pPr marL="0" indent="0" algn="ctr">
              <a:buNone/>
            </a:pPr>
            <a:endParaRPr lang="es-CO" sz="3400" b="1" dirty="0"/>
          </a:p>
          <a:p>
            <a:pPr marL="0" indent="0" algn="ctr">
              <a:buNone/>
            </a:pPr>
            <a:r>
              <a:rPr lang="es-CO" sz="3400" b="1" dirty="0" smtClean="0"/>
              <a:t>Veamos estos términos utilizados por Pablo. </a:t>
            </a:r>
            <a:endParaRPr lang="es-CO" b="1" dirty="0"/>
          </a:p>
          <a:p>
            <a:pPr marL="0" indent="0">
              <a:buNone/>
            </a:pPr>
            <a:r>
              <a:rPr lang="es-CO" dirty="0" smtClean="0"/>
              <a:t>«</a:t>
            </a:r>
            <a:r>
              <a:rPr lang="es-CO" b="1" u="sng" dirty="0" smtClean="0"/>
              <a:t>Glotonería</a:t>
            </a:r>
            <a:r>
              <a:rPr lang="es-CO" dirty="0" smtClean="0"/>
              <a:t>»  </a:t>
            </a:r>
            <a:r>
              <a:rPr lang="es-CO" dirty="0"/>
              <a:t>Gr. kōmos, </a:t>
            </a:r>
            <a:r>
              <a:rPr lang="es-CO" dirty="0" smtClean="0"/>
              <a:t>que quiere decir: “parranda</a:t>
            </a:r>
            <a:r>
              <a:rPr lang="es-CO" dirty="0"/>
              <a:t>”, “francachela”, “orgía” </a:t>
            </a:r>
            <a:r>
              <a:rPr lang="es-CO" dirty="0" smtClean="0"/>
              <a:t>ver </a:t>
            </a:r>
            <a:r>
              <a:rPr lang="es-CO" dirty="0" smtClean="0">
                <a:solidFill>
                  <a:srgbClr val="FF0000"/>
                </a:solidFill>
              </a:rPr>
              <a:t>(Gal.5:21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1Ped.4:3</a:t>
            </a:r>
            <a:r>
              <a:rPr lang="es-CO" dirty="0">
                <a:solidFill>
                  <a:srgbClr val="FF0000"/>
                </a:solidFill>
              </a:rPr>
              <a:t>). </a:t>
            </a:r>
          </a:p>
          <a:p>
            <a:pPr marL="0" indent="0">
              <a:buNone/>
            </a:pPr>
            <a:r>
              <a:rPr lang="es-CO" dirty="0" smtClean="0"/>
              <a:t>«</a:t>
            </a:r>
            <a:r>
              <a:rPr lang="es-CO" b="1" u="sng" dirty="0" smtClean="0"/>
              <a:t>Lujurias</a:t>
            </a:r>
            <a:r>
              <a:rPr lang="es-CO" dirty="0" smtClean="0"/>
              <a:t>». En </a:t>
            </a:r>
            <a:r>
              <a:rPr lang="es-CO" dirty="0"/>
              <a:t>griego es más específico: se refiere a la inmoralidad sexual. La palabra que se emplea es kóit’, “cama”, y por extensión, “relación sexual”. </a:t>
            </a:r>
          </a:p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«</a:t>
            </a:r>
            <a:r>
              <a:rPr lang="es-CO" b="1" u="sng" dirty="0" smtClean="0"/>
              <a:t>Lascivias</a:t>
            </a:r>
            <a:r>
              <a:rPr lang="es-CO" dirty="0" smtClean="0"/>
              <a:t>».  en Gr</a:t>
            </a:r>
            <a:r>
              <a:rPr lang="es-CO" dirty="0"/>
              <a:t>. asélgeia, </a:t>
            </a:r>
            <a:r>
              <a:rPr lang="es-CO" dirty="0" smtClean="0"/>
              <a:t>quiere decir: “sensualidad</a:t>
            </a:r>
            <a:r>
              <a:rPr lang="es-CO" dirty="0"/>
              <a:t>”, “libertinaje”, “indecencia</a:t>
            </a:r>
            <a:r>
              <a:rPr lang="es-CO" dirty="0" smtClean="0"/>
              <a:t>”. ver </a:t>
            </a:r>
            <a:r>
              <a:rPr lang="es-CO" dirty="0" smtClean="0">
                <a:solidFill>
                  <a:srgbClr val="FF0000"/>
                </a:solidFill>
              </a:rPr>
              <a:t>(2Cor.12:21</a:t>
            </a:r>
            <a:r>
              <a:rPr lang="es-CO" dirty="0">
                <a:solidFill>
                  <a:srgbClr val="FF0000"/>
                </a:solidFill>
              </a:rPr>
              <a:t>; </a:t>
            </a:r>
            <a:r>
              <a:rPr lang="es-CO" dirty="0" smtClean="0">
                <a:solidFill>
                  <a:srgbClr val="FF0000"/>
                </a:solidFill>
              </a:rPr>
              <a:t>Gal.5:19</a:t>
            </a:r>
            <a:r>
              <a:rPr lang="es-CO" dirty="0">
                <a:solidFill>
                  <a:srgbClr val="FF0000"/>
                </a:solidFill>
              </a:rPr>
              <a:t>). </a:t>
            </a:r>
            <a:r>
              <a:rPr lang="es-CO" dirty="0"/>
              <a:t>Los pecados de esta enumeración prevalecían entre los paganos de los días de Pablo </a:t>
            </a:r>
            <a:r>
              <a:rPr lang="es-CO" dirty="0" smtClean="0"/>
              <a:t>según aparece en </a:t>
            </a:r>
            <a:r>
              <a:rPr lang="es-CO" dirty="0" smtClean="0">
                <a:solidFill>
                  <a:srgbClr val="FF0000"/>
                </a:solidFill>
              </a:rPr>
              <a:t>(Rom.1:24-31</a:t>
            </a:r>
            <a:r>
              <a:rPr lang="es-CO" dirty="0"/>
              <a:t>), pero de ninguna manera estaban limitados sólo a </a:t>
            </a:r>
            <a:r>
              <a:rPr lang="es-CO" dirty="0" smtClean="0"/>
              <a:t>ellos, ya que algunos cristianos a veces los practicaban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Rom.2:3</a:t>
            </a:r>
            <a:r>
              <a:rPr lang="es-CO" dirty="0">
                <a:solidFill>
                  <a:srgbClr val="FF0000"/>
                </a:solidFill>
              </a:rPr>
              <a:t>, </a:t>
            </a:r>
            <a:r>
              <a:rPr lang="es-CO" dirty="0" smtClean="0">
                <a:solidFill>
                  <a:srgbClr val="FF0000"/>
                </a:solidFill>
              </a:rPr>
              <a:t>21-24</a:t>
            </a:r>
            <a:r>
              <a:rPr lang="es-CO" dirty="0">
                <a:solidFill>
                  <a:srgbClr val="FF0000"/>
                </a:solidFill>
              </a:rPr>
              <a:t>).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«</a:t>
            </a:r>
            <a:r>
              <a:rPr lang="es-CO" b="1" u="sng" dirty="0" smtClean="0"/>
              <a:t>Contiendas</a:t>
            </a:r>
            <a:r>
              <a:rPr lang="es-CO" dirty="0" smtClean="0"/>
              <a:t>». Gr</a:t>
            </a:r>
            <a:r>
              <a:rPr lang="es-CO" dirty="0"/>
              <a:t>. éris, </a:t>
            </a:r>
            <a:r>
              <a:rPr lang="es-CO" dirty="0" smtClean="0"/>
              <a:t>quiere decir: “querella</a:t>
            </a:r>
            <a:r>
              <a:rPr lang="es-CO" dirty="0"/>
              <a:t>”; “</a:t>
            </a:r>
            <a:r>
              <a:rPr lang="es-CO" dirty="0" smtClean="0"/>
              <a:t>rivalidades». </a:t>
            </a: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«</a:t>
            </a:r>
            <a:r>
              <a:rPr lang="es-CO" b="1" u="sng" dirty="0" smtClean="0"/>
              <a:t>Envidia</a:t>
            </a:r>
            <a:r>
              <a:rPr lang="es-CO" dirty="0" smtClean="0"/>
              <a:t>». Gr</a:t>
            </a:r>
            <a:r>
              <a:rPr lang="es-CO" dirty="0"/>
              <a:t>. z’los, </a:t>
            </a:r>
            <a:r>
              <a:rPr lang="es-CO" dirty="0" smtClean="0"/>
              <a:t>quiere decir: “celos</a:t>
            </a:r>
            <a:r>
              <a:rPr lang="es-CO" dirty="0"/>
              <a:t>”.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Lo que quiere decir el apóstol Pablos es que una persona después de haberse entregado a Cristo, todas estas cosas deben desaparecer de su vida. Puesto que ahora le pertenece a Cristo.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6371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199" y="260649"/>
            <a:ext cx="8458653" cy="12241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b="1" u="sng" dirty="0" smtClean="0">
                <a:solidFill>
                  <a:srgbClr val="FF0000"/>
                </a:solidFill>
              </a:rPr>
              <a:t>Romanos </a:t>
            </a:r>
            <a:r>
              <a:rPr lang="es-CO" sz="3600" b="1" u="sng" dirty="0">
                <a:solidFill>
                  <a:srgbClr val="FF0000"/>
                </a:solidFill>
              </a:rPr>
              <a:t>13:14</a:t>
            </a:r>
            <a:r>
              <a:rPr lang="es-CO" dirty="0"/>
              <a:t>.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sino </a:t>
            </a:r>
            <a:r>
              <a:rPr lang="es-CO" dirty="0">
                <a:latin typeface="Agency FB" pitchFamily="34" charset="0"/>
              </a:rPr>
              <a:t>vestíos del Señor Jesucristo, y no proveáis para los deseos de la </a:t>
            </a:r>
            <a:r>
              <a:rPr lang="es-CO" dirty="0" smtClean="0">
                <a:latin typeface="Agency FB" pitchFamily="34" charset="0"/>
              </a:rPr>
              <a:t>carne</a:t>
            </a:r>
            <a:r>
              <a:rPr lang="es-CO" dirty="0" smtClean="0"/>
              <a:t>». </a:t>
            </a:r>
            <a:endParaRPr lang="es-C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6" y="1568989"/>
            <a:ext cx="2471645" cy="207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48403" y="4437112"/>
            <a:ext cx="8208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>
                <a:solidFill>
                  <a:srgbClr val="0070C0"/>
                </a:solidFill>
              </a:rPr>
              <a:t>Pero esta vida con la que se ha “vestido” (“revestido”, </a:t>
            </a:r>
            <a:r>
              <a:rPr lang="es-CO" sz="2800" dirty="0" smtClean="0">
                <a:solidFill>
                  <a:srgbClr val="0070C0"/>
                </a:solidFill>
              </a:rPr>
              <a:t>como dice la Biblia de Jerusalén) </a:t>
            </a:r>
            <a:r>
              <a:rPr lang="es-CO" sz="2800" dirty="0">
                <a:solidFill>
                  <a:srgbClr val="0070C0"/>
                </a:solidFill>
              </a:rPr>
              <a:t>continuamente debe ser renovada cada día en la experiencia del crecimiento y la </a:t>
            </a:r>
            <a:r>
              <a:rPr lang="es-CO" sz="2800" dirty="0" smtClean="0">
                <a:solidFill>
                  <a:srgbClr val="0070C0"/>
                </a:solidFill>
              </a:rPr>
              <a:t>santificación</a:t>
            </a:r>
            <a:r>
              <a:rPr lang="es-CO" sz="2800" dirty="0" smtClean="0"/>
              <a:t>. Vea </a:t>
            </a:r>
            <a:r>
              <a:rPr lang="es-CO" sz="2800" dirty="0" smtClean="0">
                <a:solidFill>
                  <a:srgbClr val="FF0000"/>
                </a:solidFill>
              </a:rPr>
              <a:t>(Efe.4:24</a:t>
            </a:r>
            <a:r>
              <a:rPr lang="es-CO" sz="2800" dirty="0">
                <a:solidFill>
                  <a:srgbClr val="FF0000"/>
                </a:solidFill>
              </a:rPr>
              <a:t>; </a:t>
            </a:r>
            <a:r>
              <a:rPr lang="es-CO" sz="2800" dirty="0" smtClean="0">
                <a:solidFill>
                  <a:srgbClr val="FF0000"/>
                </a:solidFill>
              </a:rPr>
              <a:t>Col.3:12-14</a:t>
            </a:r>
            <a:r>
              <a:rPr lang="es-CO" sz="2800" dirty="0">
                <a:solidFill>
                  <a:srgbClr val="FF0000"/>
                </a:solidFill>
              </a:rPr>
              <a:t>).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68989"/>
            <a:ext cx="2647950" cy="207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971478" y="1568989"/>
            <a:ext cx="34727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Recuerda que en el Rom.13:12 se exhorta al cristiano a que se vista con “las armas de la luz”. </a:t>
            </a:r>
            <a:r>
              <a:rPr lang="es-CO" sz="2000" u="sng" dirty="0"/>
              <a:t>Ahora Pablo describe a Cristo mismo como </a:t>
            </a:r>
            <a:r>
              <a:rPr lang="es-CO" sz="2000" u="sng" dirty="0" smtClean="0"/>
              <a:t>la </a:t>
            </a:r>
            <a:r>
              <a:rPr lang="es-CO" sz="2000" b="1" u="sng" dirty="0" smtClean="0"/>
              <a:t>PANOPLIA</a:t>
            </a:r>
            <a:r>
              <a:rPr lang="es-CO" sz="2000" u="sng" dirty="0" smtClean="0"/>
              <a:t> del </a:t>
            </a:r>
            <a:r>
              <a:rPr lang="es-CO" sz="2000" u="sng" dirty="0"/>
              <a:t>cristiano</a:t>
            </a:r>
            <a:r>
              <a:rPr lang="es-CO" sz="2000" dirty="0"/>
              <a:t>. </a:t>
            </a:r>
            <a:r>
              <a:rPr lang="es-CO" sz="2000" dirty="0" smtClean="0"/>
              <a:t>O sea la protección del cristiano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55501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332657"/>
            <a:ext cx="6624736" cy="36724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2400" b="1" dirty="0">
                <a:solidFill>
                  <a:srgbClr val="0070C0"/>
                </a:solidFill>
              </a:rPr>
              <a:t>Cada paso que se dé en ese desarrollo puede ser considerado como vestirse de nuevo de Cristo, y el cristiano que persevera en esa experiencia transformadora, imitará más y más perfectamente la vida y el carácter de Cristo y reflejará al Salvador delante del mundo </a:t>
            </a:r>
            <a:r>
              <a:rPr lang="es-CO" sz="2400" dirty="0" smtClean="0"/>
              <a:t>(</a:t>
            </a:r>
            <a:r>
              <a:rPr lang="es-CO" sz="2400" dirty="0"/>
              <a:t>ver </a:t>
            </a:r>
            <a:r>
              <a:rPr lang="es-CO" sz="2400" dirty="0" smtClean="0">
                <a:solidFill>
                  <a:srgbClr val="FF0000"/>
                </a:solidFill>
              </a:rPr>
              <a:t>2Cor.3:2-3</a:t>
            </a:r>
            <a:r>
              <a:rPr lang="es-CO" sz="2400" dirty="0">
                <a:solidFill>
                  <a:srgbClr val="FF0000"/>
                </a:solidFill>
              </a:rPr>
              <a:t>; PVGM 47; </a:t>
            </a:r>
            <a:r>
              <a:rPr lang="es-CO" sz="2400" dirty="0" smtClean="0">
                <a:solidFill>
                  <a:srgbClr val="FF0000"/>
                </a:solidFill>
              </a:rPr>
              <a:t>Gal.4:19</a:t>
            </a:r>
            <a:r>
              <a:rPr lang="es-CO" sz="2400" dirty="0">
                <a:solidFill>
                  <a:srgbClr val="FF0000"/>
                </a:solidFill>
              </a:rPr>
              <a:t>).</a:t>
            </a:r>
            <a:r>
              <a:rPr lang="es-CO" sz="2400" dirty="0"/>
              <a:t>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110" y="3501008"/>
            <a:ext cx="9144000" cy="310854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400" dirty="0" smtClean="0"/>
              <a:t>Pablo dice:  «</a:t>
            </a:r>
            <a:r>
              <a:rPr lang="es-CO" sz="2800" b="1" dirty="0" smtClean="0">
                <a:latin typeface="Agency FB" pitchFamily="34" charset="0"/>
              </a:rPr>
              <a:t>y </a:t>
            </a:r>
            <a:r>
              <a:rPr lang="es-CO" sz="2800" b="1" dirty="0">
                <a:latin typeface="Agency FB" pitchFamily="34" charset="0"/>
              </a:rPr>
              <a:t>no proveáis para los deseos de la </a:t>
            </a:r>
            <a:r>
              <a:rPr lang="es-CO" sz="2800" b="1" dirty="0" smtClean="0">
                <a:latin typeface="Agency FB" pitchFamily="34" charset="0"/>
              </a:rPr>
              <a:t>carne»</a:t>
            </a:r>
            <a:r>
              <a:rPr lang="es-CO" sz="2400" dirty="0" smtClean="0"/>
              <a:t>. Es </a:t>
            </a:r>
            <a:r>
              <a:rPr lang="es-CO" sz="2400" dirty="0"/>
              <a:t>decir, la naturaleza física depravada </a:t>
            </a:r>
            <a:r>
              <a:rPr lang="es-CO" sz="2400" dirty="0" smtClean="0"/>
              <a:t> mencionados en </a:t>
            </a:r>
            <a:r>
              <a:rPr lang="es-CO" sz="2400" dirty="0" smtClean="0">
                <a:solidFill>
                  <a:srgbClr val="FF0000"/>
                </a:solidFill>
              </a:rPr>
              <a:t>(Rom.8:1-13</a:t>
            </a:r>
            <a:r>
              <a:rPr lang="es-CO" sz="2400" dirty="0">
                <a:solidFill>
                  <a:srgbClr val="FF0000"/>
                </a:solidFill>
              </a:rPr>
              <a:t>). </a:t>
            </a:r>
            <a:r>
              <a:rPr lang="es-CO" sz="2400" dirty="0"/>
              <a:t>Deben satisfacerse las necesidades del cuerpo, pero el cristiano no debe dejarse dominar por el estímulo y la complacencia de los apetitos físicos impuros. Una vida Iujuriosa y de complacencia propia estimula esos impulsos carnales, pero el cristiano debe más bien hacerlos </a:t>
            </a:r>
            <a:r>
              <a:rPr lang="es-CO" sz="2400" dirty="0" smtClean="0"/>
              <a:t>morir como dice </a:t>
            </a:r>
            <a:r>
              <a:rPr lang="es-CO" sz="2400" dirty="0" smtClean="0">
                <a:solidFill>
                  <a:srgbClr val="FF0000"/>
                </a:solidFill>
              </a:rPr>
              <a:t>(Rom.6:12-13 y Rom.8:13</a:t>
            </a:r>
            <a:r>
              <a:rPr lang="es-CO" sz="2400" dirty="0">
                <a:solidFill>
                  <a:srgbClr val="FF0000"/>
                </a:solidFill>
              </a:rPr>
              <a:t>). </a:t>
            </a:r>
            <a:r>
              <a:rPr lang="es-CO" sz="2400" dirty="0"/>
              <a:t>Por eso Pablo advierte a los creyentes que no presten atención a tales cosas</a:t>
            </a:r>
            <a:r>
              <a:rPr lang="es-CO" sz="20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155" y="188640"/>
            <a:ext cx="221932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934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6000" b="1" i="1" dirty="0" smtClean="0"/>
              <a:t>Conclusión</a:t>
            </a:r>
            <a:endParaRPr lang="es-CO" sz="60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Cuan importante y necesario es que seamos «Revestidos» del carácter de Cristo, porque solo así seremos protegidos del mal.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Pero recuerda que para que esto sea una realidad en la vida , es necesario que cada día acudamos a Él a través de la oración y el estudio de su Palabra. Amen.</a:t>
            </a:r>
          </a:p>
          <a:p>
            <a:pPr marL="0" indent="0" algn="ctr">
              <a:buNone/>
            </a:pPr>
            <a:r>
              <a:rPr lang="es-CO" dirty="0" smtClean="0"/>
              <a:t>Lo invito para que juntos estudiemos la cuarta parte de este tema: «</a:t>
            </a:r>
            <a:r>
              <a:rPr lang="es-CO" b="1" dirty="0" smtClean="0"/>
              <a:t>IDENTIFICACIÓN</a:t>
            </a:r>
            <a:r>
              <a:rPr lang="es-CO" dirty="0" smtClean="0"/>
              <a:t>». Para que seamos beneficiados, e identificados con Él.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0720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1774</Words>
  <Application>Microsoft Office PowerPoint</Application>
  <PresentationFormat>Presentación en pantalla (4:3)</PresentationFormat>
  <Paragraphs>83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 Veamos lo que nos quiere decir San Pablo en ROM.13:11-14,  utilizaremos para su explicación el C.B.A.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FAMILIA FIERRO CH</dc:creator>
  <cp:lastModifiedBy>FAMILIA FIERRO CH</cp:lastModifiedBy>
  <cp:revision>1</cp:revision>
  <dcterms:created xsi:type="dcterms:W3CDTF">2014-04-21T22:28:40Z</dcterms:created>
  <dcterms:modified xsi:type="dcterms:W3CDTF">2014-04-21T22:29:04Z</dcterms:modified>
</cp:coreProperties>
</file>