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42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B3151EF7-41BC-4377-B94D-85F4A509528C}" type="datetimeFigureOut">
              <a:rPr lang="es-CO" smtClean="0"/>
              <a:t>21/04/2014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4803238-675C-42A6-BA32-00030FC06DC7}" type="slidenum">
              <a:rPr lang="es-CO" smtClean="0"/>
              <a:t>‹Nº›</a:t>
            </a:fld>
            <a:endParaRPr lang="es-CO"/>
          </a:p>
        </p:txBody>
      </p:sp>
    </p:spTree>
    <p:extLst>
      <p:ext uri="{BB962C8B-B14F-4D97-AF65-F5344CB8AC3E}">
        <p14:creationId xmlns:p14="http://schemas.microsoft.com/office/powerpoint/2010/main" val="1679911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3151EF7-41BC-4377-B94D-85F4A509528C}" type="datetimeFigureOut">
              <a:rPr lang="es-CO" smtClean="0"/>
              <a:t>21/04/2014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4803238-675C-42A6-BA32-00030FC06DC7}" type="slidenum">
              <a:rPr lang="es-CO" smtClean="0"/>
              <a:t>‹Nº›</a:t>
            </a:fld>
            <a:endParaRPr lang="es-CO"/>
          </a:p>
        </p:txBody>
      </p:sp>
    </p:spTree>
    <p:extLst>
      <p:ext uri="{BB962C8B-B14F-4D97-AF65-F5344CB8AC3E}">
        <p14:creationId xmlns:p14="http://schemas.microsoft.com/office/powerpoint/2010/main" val="3180253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3151EF7-41BC-4377-B94D-85F4A509528C}" type="datetimeFigureOut">
              <a:rPr lang="es-CO" smtClean="0"/>
              <a:t>21/04/2014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4803238-675C-42A6-BA32-00030FC06DC7}" type="slidenum">
              <a:rPr lang="es-CO" smtClean="0"/>
              <a:t>‹Nº›</a:t>
            </a:fld>
            <a:endParaRPr lang="es-CO"/>
          </a:p>
        </p:txBody>
      </p:sp>
    </p:spTree>
    <p:extLst>
      <p:ext uri="{BB962C8B-B14F-4D97-AF65-F5344CB8AC3E}">
        <p14:creationId xmlns:p14="http://schemas.microsoft.com/office/powerpoint/2010/main" val="1198601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B3151EF7-41BC-4377-B94D-85F4A509528C}" type="datetimeFigureOut">
              <a:rPr lang="es-CO" smtClean="0"/>
              <a:t>21/04/2014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74803238-675C-42A6-BA32-00030FC06DC7}" type="slidenum">
              <a:rPr lang="es-CO" smtClean="0"/>
              <a:t>‹Nº›</a:t>
            </a:fld>
            <a:endParaRPr lang="es-CO"/>
          </a:p>
        </p:txBody>
      </p:sp>
    </p:spTree>
    <p:extLst>
      <p:ext uri="{BB962C8B-B14F-4D97-AF65-F5344CB8AC3E}">
        <p14:creationId xmlns:p14="http://schemas.microsoft.com/office/powerpoint/2010/main" val="2783712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B3151EF7-41BC-4377-B94D-85F4A509528C}" type="datetimeFigureOut">
              <a:rPr lang="es-CO" smtClean="0"/>
              <a:t>21/04/2014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74803238-675C-42A6-BA32-00030FC06DC7}" type="slidenum">
              <a:rPr lang="es-CO" smtClean="0"/>
              <a:t>‹Nº›</a:t>
            </a:fld>
            <a:endParaRPr lang="es-CO"/>
          </a:p>
        </p:txBody>
      </p:sp>
    </p:spTree>
    <p:extLst>
      <p:ext uri="{BB962C8B-B14F-4D97-AF65-F5344CB8AC3E}">
        <p14:creationId xmlns:p14="http://schemas.microsoft.com/office/powerpoint/2010/main" val="295209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B3151EF7-41BC-4377-B94D-85F4A509528C}" type="datetimeFigureOut">
              <a:rPr lang="es-CO" smtClean="0"/>
              <a:t>21/04/2014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74803238-675C-42A6-BA32-00030FC06DC7}" type="slidenum">
              <a:rPr lang="es-CO" smtClean="0"/>
              <a:t>‹Nº›</a:t>
            </a:fld>
            <a:endParaRPr lang="es-CO"/>
          </a:p>
        </p:txBody>
      </p:sp>
    </p:spTree>
    <p:extLst>
      <p:ext uri="{BB962C8B-B14F-4D97-AF65-F5344CB8AC3E}">
        <p14:creationId xmlns:p14="http://schemas.microsoft.com/office/powerpoint/2010/main" val="974519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151EF7-41BC-4377-B94D-85F4A509528C}" type="datetimeFigureOut">
              <a:rPr lang="es-CO" smtClean="0"/>
              <a:t>21/04/2014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74803238-675C-42A6-BA32-00030FC06DC7}" type="slidenum">
              <a:rPr lang="es-CO" smtClean="0"/>
              <a:t>‹Nº›</a:t>
            </a:fld>
            <a:endParaRPr lang="es-CO"/>
          </a:p>
        </p:txBody>
      </p:sp>
    </p:spTree>
    <p:extLst>
      <p:ext uri="{BB962C8B-B14F-4D97-AF65-F5344CB8AC3E}">
        <p14:creationId xmlns:p14="http://schemas.microsoft.com/office/powerpoint/2010/main" val="1308177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151EF7-41BC-4377-B94D-85F4A509528C}" type="datetimeFigureOut">
              <a:rPr lang="es-CO" smtClean="0"/>
              <a:t>21/04/2014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74803238-675C-42A6-BA32-00030FC06DC7}" type="slidenum">
              <a:rPr lang="es-CO" smtClean="0"/>
              <a:t>‹Nº›</a:t>
            </a:fld>
            <a:endParaRPr lang="es-CO"/>
          </a:p>
        </p:txBody>
      </p:sp>
    </p:spTree>
    <p:extLst>
      <p:ext uri="{BB962C8B-B14F-4D97-AF65-F5344CB8AC3E}">
        <p14:creationId xmlns:p14="http://schemas.microsoft.com/office/powerpoint/2010/main" val="2246384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151EF7-41BC-4377-B94D-85F4A509528C}" type="datetimeFigureOut">
              <a:rPr lang="es-CO" smtClean="0"/>
              <a:t>21/04/2014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74803238-675C-42A6-BA32-00030FC06DC7}" type="slidenum">
              <a:rPr lang="es-CO" smtClean="0"/>
              <a:t>‹Nº›</a:t>
            </a:fld>
            <a:endParaRPr lang="es-CO"/>
          </a:p>
        </p:txBody>
      </p:sp>
    </p:spTree>
    <p:extLst>
      <p:ext uri="{BB962C8B-B14F-4D97-AF65-F5344CB8AC3E}">
        <p14:creationId xmlns:p14="http://schemas.microsoft.com/office/powerpoint/2010/main" val="2198216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3151EF7-41BC-4377-B94D-85F4A509528C}" type="datetimeFigureOut">
              <a:rPr lang="es-CO" smtClean="0"/>
              <a:t>21/04/2014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4803238-675C-42A6-BA32-00030FC06DC7}" type="slidenum">
              <a:rPr lang="es-CO" smtClean="0"/>
              <a:t>‹Nº›</a:t>
            </a:fld>
            <a:endParaRPr lang="es-CO"/>
          </a:p>
        </p:txBody>
      </p:sp>
    </p:spTree>
    <p:extLst>
      <p:ext uri="{BB962C8B-B14F-4D97-AF65-F5344CB8AC3E}">
        <p14:creationId xmlns:p14="http://schemas.microsoft.com/office/powerpoint/2010/main" val="3733342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3151EF7-41BC-4377-B94D-85F4A509528C}" type="datetimeFigureOut">
              <a:rPr lang="es-CO" smtClean="0"/>
              <a:t>21/04/2014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74803238-675C-42A6-BA32-00030FC06DC7}" type="slidenum">
              <a:rPr lang="es-CO" smtClean="0"/>
              <a:t>‹Nº›</a:t>
            </a:fld>
            <a:endParaRPr lang="es-CO"/>
          </a:p>
        </p:txBody>
      </p:sp>
    </p:spTree>
    <p:extLst>
      <p:ext uri="{BB962C8B-B14F-4D97-AF65-F5344CB8AC3E}">
        <p14:creationId xmlns:p14="http://schemas.microsoft.com/office/powerpoint/2010/main" val="1910917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151EF7-41BC-4377-B94D-85F4A509528C}" type="datetimeFigureOut">
              <a:rPr lang="es-CO" smtClean="0"/>
              <a:t>21/04/2014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803238-675C-42A6-BA32-00030FC06DC7}" type="slidenum">
              <a:rPr lang="es-CO" smtClean="0"/>
              <a:t>‹Nº›</a:t>
            </a:fld>
            <a:endParaRPr lang="es-CO"/>
          </a:p>
        </p:txBody>
      </p:sp>
    </p:spTree>
    <p:extLst>
      <p:ext uri="{BB962C8B-B14F-4D97-AF65-F5344CB8AC3E}">
        <p14:creationId xmlns:p14="http://schemas.microsoft.com/office/powerpoint/2010/main" val="1326725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76672"/>
            <a:ext cx="8568952" cy="4670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331640" y="5589240"/>
            <a:ext cx="6552728" cy="954107"/>
          </a:xfrm>
          <a:prstGeom prst="rect">
            <a:avLst/>
          </a:prstGeom>
        </p:spPr>
        <p:txBody>
          <a:bodyPr wrap="square">
            <a:spAutoFit/>
          </a:bodyPr>
          <a:lstStyle/>
          <a:p>
            <a:pPr algn="ctr"/>
            <a:r>
              <a:rPr lang="es-CO" sz="2800" dirty="0">
                <a:latin typeface="Algerian" pitchFamily="82" charset="0"/>
              </a:rPr>
              <a:t>Tema n° 4. IDENTIFICACIÓN. </a:t>
            </a:r>
          </a:p>
          <a:p>
            <a:pPr algn="ctr"/>
            <a:r>
              <a:rPr lang="es-CO" sz="2800" b="1" dirty="0">
                <a:solidFill>
                  <a:srgbClr val="FF0000"/>
                </a:solidFill>
              </a:rPr>
              <a:t>Basado en (</a:t>
            </a:r>
            <a:r>
              <a:rPr lang="es-CO" sz="2800" b="1" dirty="0" smtClean="0">
                <a:solidFill>
                  <a:srgbClr val="FF0000"/>
                </a:solidFill>
              </a:rPr>
              <a:t>FIL.2:5-8</a:t>
            </a:r>
            <a:r>
              <a:rPr lang="es-CO" sz="2800" b="1" dirty="0">
                <a:solidFill>
                  <a:srgbClr val="FF0000"/>
                </a:solidFill>
              </a:rPr>
              <a:t>). </a:t>
            </a:r>
          </a:p>
        </p:txBody>
      </p:sp>
    </p:spTree>
    <p:extLst>
      <p:ext uri="{BB962C8B-B14F-4D97-AF65-F5344CB8AC3E}">
        <p14:creationId xmlns:p14="http://schemas.microsoft.com/office/powerpoint/2010/main" val="67554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2564905"/>
            <a:ext cx="8352928" cy="4104456"/>
          </a:xfrm>
        </p:spPr>
        <p:txBody>
          <a:bodyPr>
            <a:normAutofit/>
          </a:bodyPr>
          <a:lstStyle/>
          <a:p>
            <a:pPr marL="0" indent="0">
              <a:buNone/>
            </a:pPr>
            <a:r>
              <a:rPr lang="es-CO" dirty="0" smtClean="0"/>
              <a:t>1   </a:t>
            </a:r>
            <a:r>
              <a:rPr lang="es-CO" b="1" dirty="0">
                <a:solidFill>
                  <a:srgbClr val="FF0000"/>
                </a:solidFill>
                <a:latin typeface="Agency FB" pitchFamily="34" charset="0"/>
              </a:rPr>
              <a:t>Acción de reconocer o probar que una persona o cosa es la misma que se busca o se supone</a:t>
            </a:r>
            <a:r>
              <a:rPr lang="es-CO" dirty="0"/>
              <a:t>. </a:t>
            </a:r>
          </a:p>
          <a:p>
            <a:pPr marL="0" indent="0">
              <a:buNone/>
            </a:pPr>
            <a:r>
              <a:rPr lang="es-CO" dirty="0" smtClean="0"/>
              <a:t>2   </a:t>
            </a:r>
            <a:r>
              <a:rPr lang="es-CO" b="1" dirty="0">
                <a:solidFill>
                  <a:srgbClr val="0070C0"/>
                </a:solidFill>
                <a:latin typeface="Agency FB" pitchFamily="34" charset="0"/>
              </a:rPr>
              <a:t>Demostración de que dos cosas son idénticas o equiparables</a:t>
            </a:r>
            <a:r>
              <a:rPr lang="es-CO" dirty="0"/>
              <a:t>. </a:t>
            </a:r>
          </a:p>
          <a:p>
            <a:pPr marL="0" indent="0">
              <a:buNone/>
            </a:pPr>
            <a:r>
              <a:rPr lang="es-CO" dirty="0" smtClean="0"/>
              <a:t>3   </a:t>
            </a:r>
            <a:r>
              <a:rPr lang="es-CO" b="1" dirty="0">
                <a:solidFill>
                  <a:srgbClr val="FF0000"/>
                </a:solidFill>
                <a:latin typeface="Agency FB" pitchFamily="34" charset="0"/>
              </a:rPr>
              <a:t>Coincidencia en el modo de pensar o vivir de una persona con otra o con algo con lo que está de acuerdo</a:t>
            </a:r>
            <a:r>
              <a:rPr lang="es-CO" dirty="0"/>
              <a:t>.</a:t>
            </a:r>
          </a:p>
        </p:txBody>
      </p:sp>
      <p:sp>
        <p:nvSpPr>
          <p:cNvPr id="4" name="3 Rectángulo"/>
          <p:cNvSpPr/>
          <p:nvPr/>
        </p:nvSpPr>
        <p:spPr>
          <a:xfrm>
            <a:off x="395536" y="476672"/>
            <a:ext cx="6192688" cy="1569660"/>
          </a:xfrm>
          <a:prstGeom prst="rect">
            <a:avLst/>
          </a:prstGeom>
        </p:spPr>
        <p:txBody>
          <a:bodyPr wrap="square">
            <a:spAutoFit/>
          </a:bodyPr>
          <a:lstStyle/>
          <a:p>
            <a:pPr algn="ctr"/>
            <a:r>
              <a:rPr lang="es-CO" sz="3200" dirty="0"/>
              <a:t>El Diccionario </a:t>
            </a:r>
            <a:r>
              <a:rPr lang="es-CO" sz="3200" dirty="0" smtClean="0"/>
              <a:t>describe </a:t>
            </a:r>
            <a:r>
              <a:rPr lang="es-CO" sz="3200" dirty="0"/>
              <a:t>la palabra «identificación» de la siguiente manera: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0217" y="270902"/>
            <a:ext cx="230505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539518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3">
                                            <p:txEl>
                                              <p:pRg st="0" end="0"/>
                                            </p:txEl>
                                          </p:spTgt>
                                        </p:tgtEl>
                                        <p:attrNameLst>
                                          <p:attrName>ppt_x</p:attrName>
                                          <p:attrName>ppt_y</p:attrName>
                                        </p:attrNameLst>
                                      </p:cBhvr>
                                    </p:animMotion>
                                    <p:animRot by="1500000">
                                      <p:cBhvr>
                                        <p:cTn id="7" dur="125" fill="hold">
                                          <p:stCondLst>
                                            <p:cond delay="0"/>
                                          </p:stCondLst>
                                        </p:cTn>
                                        <p:tgtEl>
                                          <p:spTgt spid="3">
                                            <p:txEl>
                                              <p:pRg st="0" end="0"/>
                                            </p:txEl>
                                          </p:spTgt>
                                        </p:tgtEl>
                                        <p:attrNameLst>
                                          <p:attrName>r</p:attrName>
                                        </p:attrNameLst>
                                      </p:cBhvr>
                                    </p:animRot>
                                    <p:animRot by="-1500000">
                                      <p:cBhvr>
                                        <p:cTn id="8" dur="125" fill="hold">
                                          <p:stCondLst>
                                            <p:cond delay="125"/>
                                          </p:stCondLst>
                                        </p:cTn>
                                        <p:tgtEl>
                                          <p:spTgt spid="3">
                                            <p:txEl>
                                              <p:pRg st="0" end="0"/>
                                            </p:txEl>
                                          </p:spTgt>
                                        </p:tgtEl>
                                        <p:attrNameLst>
                                          <p:attrName>r</p:attrName>
                                        </p:attrNameLst>
                                      </p:cBhvr>
                                    </p:animRot>
                                    <p:animRot by="-1500000">
                                      <p:cBhvr>
                                        <p:cTn id="9" dur="125" fill="hold">
                                          <p:stCondLst>
                                            <p:cond delay="250"/>
                                          </p:stCondLst>
                                        </p:cTn>
                                        <p:tgtEl>
                                          <p:spTgt spid="3">
                                            <p:txEl>
                                              <p:pRg st="0" end="0"/>
                                            </p:txEl>
                                          </p:spTgt>
                                        </p:tgtEl>
                                        <p:attrNameLst>
                                          <p:attrName>r</p:attrName>
                                        </p:attrNameLst>
                                      </p:cBhvr>
                                    </p:animRot>
                                    <p:animRot by="1500000">
                                      <p:cBhvr>
                                        <p:cTn id="10" dur="125" fill="hold">
                                          <p:stCondLst>
                                            <p:cond delay="375"/>
                                          </p:stCondLst>
                                        </p:cTn>
                                        <p:tgtEl>
                                          <p:spTgt spid="3">
                                            <p:txEl>
                                              <p:pRg st="0" end="0"/>
                                            </p:txEl>
                                          </p:spTgt>
                                        </p:tgtEl>
                                        <p:attrNameLst>
                                          <p:attrName>r</p:attrName>
                                        </p:attrNameLst>
                                      </p:cBhvr>
                                    </p:animRot>
                                  </p:childTnLst>
                                </p:cTn>
                              </p:par>
                              <p:par>
                                <p:cTn id="11" presetID="34" presetClass="emph" presetSubtype="0" fill="hold" nodeType="withEffect">
                                  <p:stCondLst>
                                    <p:cond delay="0"/>
                                  </p:stCondLst>
                                  <p:iterate type="lt">
                                    <p:tmPct val="10000"/>
                                  </p:iterate>
                                  <p:childTnLst>
                                    <p:animMotion origin="layout" path="M 0.0 0.0 L 0.0 -0.07213" pathEditMode="relative" ptsTypes="">
                                      <p:cBhvr>
                                        <p:cTn id="12" dur="250" accel="50000" decel="50000" autoRev="1" fill="hold">
                                          <p:stCondLst>
                                            <p:cond delay="0"/>
                                          </p:stCondLst>
                                        </p:cTn>
                                        <p:tgtEl>
                                          <p:spTgt spid="3">
                                            <p:txEl>
                                              <p:pRg st="1" end="1"/>
                                            </p:txEl>
                                          </p:spTgt>
                                        </p:tgtEl>
                                        <p:attrNameLst>
                                          <p:attrName>ppt_x</p:attrName>
                                          <p:attrName>ppt_y</p:attrName>
                                        </p:attrNameLst>
                                      </p:cBhvr>
                                    </p:animMotion>
                                    <p:animRot by="1500000">
                                      <p:cBhvr>
                                        <p:cTn id="13" dur="125" fill="hold">
                                          <p:stCondLst>
                                            <p:cond delay="0"/>
                                          </p:stCondLst>
                                        </p:cTn>
                                        <p:tgtEl>
                                          <p:spTgt spid="3">
                                            <p:txEl>
                                              <p:pRg st="1" end="1"/>
                                            </p:txEl>
                                          </p:spTgt>
                                        </p:tgtEl>
                                        <p:attrNameLst>
                                          <p:attrName>r</p:attrName>
                                        </p:attrNameLst>
                                      </p:cBhvr>
                                    </p:animRot>
                                    <p:animRot by="-1500000">
                                      <p:cBhvr>
                                        <p:cTn id="14" dur="125" fill="hold">
                                          <p:stCondLst>
                                            <p:cond delay="125"/>
                                          </p:stCondLst>
                                        </p:cTn>
                                        <p:tgtEl>
                                          <p:spTgt spid="3">
                                            <p:txEl>
                                              <p:pRg st="1" end="1"/>
                                            </p:txEl>
                                          </p:spTgt>
                                        </p:tgtEl>
                                        <p:attrNameLst>
                                          <p:attrName>r</p:attrName>
                                        </p:attrNameLst>
                                      </p:cBhvr>
                                    </p:animRot>
                                    <p:animRot by="-1500000">
                                      <p:cBhvr>
                                        <p:cTn id="15" dur="125" fill="hold">
                                          <p:stCondLst>
                                            <p:cond delay="250"/>
                                          </p:stCondLst>
                                        </p:cTn>
                                        <p:tgtEl>
                                          <p:spTgt spid="3">
                                            <p:txEl>
                                              <p:pRg st="1" end="1"/>
                                            </p:txEl>
                                          </p:spTgt>
                                        </p:tgtEl>
                                        <p:attrNameLst>
                                          <p:attrName>r</p:attrName>
                                        </p:attrNameLst>
                                      </p:cBhvr>
                                    </p:animRot>
                                    <p:animRot by="1500000">
                                      <p:cBhvr>
                                        <p:cTn id="16" dur="125" fill="hold">
                                          <p:stCondLst>
                                            <p:cond delay="375"/>
                                          </p:stCondLst>
                                        </p:cTn>
                                        <p:tgtEl>
                                          <p:spTgt spid="3">
                                            <p:txEl>
                                              <p:pRg st="1" end="1"/>
                                            </p:txEl>
                                          </p:spTgt>
                                        </p:tgtEl>
                                        <p:attrNameLst>
                                          <p:attrName>r</p:attrName>
                                        </p:attrNameLst>
                                      </p:cBhvr>
                                    </p:animRot>
                                  </p:childTnLst>
                                </p:cTn>
                              </p:par>
                              <p:par>
                                <p:cTn id="17" presetID="34" presetClass="emph" presetSubtype="0" fill="hold" nodeType="withEffect">
                                  <p:stCondLst>
                                    <p:cond delay="0"/>
                                  </p:stCondLst>
                                  <p:iterate type="lt">
                                    <p:tmPct val="10000"/>
                                  </p:iterate>
                                  <p:childTnLst>
                                    <p:animMotion origin="layout" path="M 0.0 0.0 L 0.0 -0.07213" pathEditMode="relative" ptsTypes="">
                                      <p:cBhvr>
                                        <p:cTn id="18" dur="250" accel="50000" decel="50000" autoRev="1" fill="hold">
                                          <p:stCondLst>
                                            <p:cond delay="0"/>
                                          </p:stCondLst>
                                        </p:cTn>
                                        <p:tgtEl>
                                          <p:spTgt spid="3">
                                            <p:txEl>
                                              <p:pRg st="2" end="2"/>
                                            </p:txEl>
                                          </p:spTgt>
                                        </p:tgtEl>
                                        <p:attrNameLst>
                                          <p:attrName>ppt_x</p:attrName>
                                          <p:attrName>ppt_y</p:attrName>
                                        </p:attrNameLst>
                                      </p:cBhvr>
                                    </p:animMotion>
                                    <p:animRot by="1500000">
                                      <p:cBhvr>
                                        <p:cTn id="19" dur="125" fill="hold">
                                          <p:stCondLst>
                                            <p:cond delay="0"/>
                                          </p:stCondLst>
                                        </p:cTn>
                                        <p:tgtEl>
                                          <p:spTgt spid="3">
                                            <p:txEl>
                                              <p:pRg st="2" end="2"/>
                                            </p:txEl>
                                          </p:spTgt>
                                        </p:tgtEl>
                                        <p:attrNameLst>
                                          <p:attrName>r</p:attrName>
                                        </p:attrNameLst>
                                      </p:cBhvr>
                                    </p:animRot>
                                    <p:animRot by="-1500000">
                                      <p:cBhvr>
                                        <p:cTn id="20" dur="125" fill="hold">
                                          <p:stCondLst>
                                            <p:cond delay="125"/>
                                          </p:stCondLst>
                                        </p:cTn>
                                        <p:tgtEl>
                                          <p:spTgt spid="3">
                                            <p:txEl>
                                              <p:pRg st="2" end="2"/>
                                            </p:txEl>
                                          </p:spTgt>
                                        </p:tgtEl>
                                        <p:attrNameLst>
                                          <p:attrName>r</p:attrName>
                                        </p:attrNameLst>
                                      </p:cBhvr>
                                    </p:animRot>
                                    <p:animRot by="-1500000">
                                      <p:cBhvr>
                                        <p:cTn id="21" dur="125" fill="hold">
                                          <p:stCondLst>
                                            <p:cond delay="250"/>
                                          </p:stCondLst>
                                        </p:cTn>
                                        <p:tgtEl>
                                          <p:spTgt spid="3">
                                            <p:txEl>
                                              <p:pRg st="2" end="2"/>
                                            </p:txEl>
                                          </p:spTgt>
                                        </p:tgtEl>
                                        <p:attrNameLst>
                                          <p:attrName>r</p:attrName>
                                        </p:attrNameLst>
                                      </p:cBhvr>
                                    </p:animRot>
                                    <p:animRot by="1500000">
                                      <p:cBhvr>
                                        <p:cTn id="22" dur="125" fill="hold">
                                          <p:stCondLst>
                                            <p:cond delay="375"/>
                                          </p:stCondLst>
                                        </p:cTn>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latin typeface="Baskerville Old Face" pitchFamily="18" charset="0"/>
              </a:rPr>
              <a:t>Leamos el texto citado como base para este tema: </a:t>
            </a:r>
            <a:r>
              <a:rPr lang="es-CO" dirty="0" smtClean="0">
                <a:solidFill>
                  <a:srgbClr val="FF0000"/>
                </a:solidFill>
                <a:latin typeface="Baskerville Old Face" pitchFamily="18" charset="0"/>
              </a:rPr>
              <a:t>FIL.2:5-8.</a:t>
            </a:r>
            <a:endParaRPr lang="es-CO" dirty="0">
              <a:solidFill>
                <a:srgbClr val="FF0000"/>
              </a:solidFill>
              <a:latin typeface="Baskerville Old Face" pitchFamily="18" charset="0"/>
            </a:endParaRPr>
          </a:p>
        </p:txBody>
      </p:sp>
      <p:sp>
        <p:nvSpPr>
          <p:cNvPr id="3" name="2 Marcador de contenido"/>
          <p:cNvSpPr>
            <a:spLocks noGrp="1"/>
          </p:cNvSpPr>
          <p:nvPr>
            <p:ph idx="1"/>
          </p:nvPr>
        </p:nvSpPr>
        <p:spPr>
          <a:xfrm>
            <a:off x="457200" y="1600200"/>
            <a:ext cx="8229600" cy="2620888"/>
          </a:xfrm>
        </p:spPr>
        <p:txBody>
          <a:bodyPr>
            <a:normAutofit fontScale="77500" lnSpcReduction="20000"/>
          </a:bodyPr>
          <a:lstStyle/>
          <a:p>
            <a:pPr marL="0" indent="0" algn="ctr">
              <a:buNone/>
            </a:pPr>
            <a:r>
              <a:rPr lang="es-CO" sz="3800" b="1" u="sng" dirty="0" smtClean="0">
                <a:solidFill>
                  <a:srgbClr val="FF0000"/>
                </a:solidFill>
              </a:rPr>
              <a:t>Fil. 2:5</a:t>
            </a:r>
            <a:r>
              <a:rPr lang="es-CO" sz="3800" b="1" dirty="0" smtClean="0"/>
              <a:t>.  «</a:t>
            </a:r>
            <a:r>
              <a:rPr lang="es-CO" b="1" dirty="0" smtClean="0">
                <a:latin typeface="Agency FB" pitchFamily="34" charset="0"/>
              </a:rPr>
              <a:t>aun </a:t>
            </a:r>
            <a:r>
              <a:rPr lang="es-CO" b="1" dirty="0">
                <a:latin typeface="Agency FB" pitchFamily="34" charset="0"/>
              </a:rPr>
              <a:t>estando nosotros muertos en pecados, nos dio vida juntamente con Cristo (por gracia sois salvos</a:t>
            </a:r>
            <a:r>
              <a:rPr lang="es-CO" dirty="0" smtClean="0"/>
              <a:t>)».</a:t>
            </a:r>
          </a:p>
          <a:p>
            <a:pPr marL="0" indent="0" algn="ctr">
              <a:buNone/>
            </a:pPr>
            <a:endParaRPr lang="es-CO" dirty="0" smtClean="0"/>
          </a:p>
          <a:p>
            <a:pPr marL="0" indent="0" algn="ctr">
              <a:buNone/>
            </a:pPr>
            <a:r>
              <a:rPr lang="es-CO" dirty="0" smtClean="0"/>
              <a:t>El apóstol Pablo dice: «</a:t>
            </a:r>
            <a:r>
              <a:rPr lang="es-CO" b="1" dirty="0" smtClean="0">
                <a:latin typeface="Agency FB" pitchFamily="34" charset="0"/>
              </a:rPr>
              <a:t>Aún estando muertos en pecados</a:t>
            </a:r>
            <a:r>
              <a:rPr lang="es-CO" dirty="0" smtClean="0"/>
              <a:t>», «nos amó», </a:t>
            </a:r>
            <a:r>
              <a:rPr lang="es-CO" dirty="0"/>
              <a:t>destacando así el gran amor de Dios por nosotros mientras aún éramos pecadores </a:t>
            </a:r>
            <a:r>
              <a:rPr lang="es-CO" dirty="0" smtClean="0"/>
              <a:t>como lo dice en </a:t>
            </a:r>
            <a:r>
              <a:rPr lang="es-CO" dirty="0" smtClean="0">
                <a:solidFill>
                  <a:srgbClr val="FF0000"/>
                </a:solidFill>
              </a:rPr>
              <a:t>(Rom.5:8).</a:t>
            </a:r>
          </a:p>
        </p:txBody>
      </p:sp>
      <p:sp>
        <p:nvSpPr>
          <p:cNvPr id="4" name="3 Rectángulo"/>
          <p:cNvSpPr/>
          <p:nvPr/>
        </p:nvSpPr>
        <p:spPr>
          <a:xfrm>
            <a:off x="179512" y="4221088"/>
            <a:ext cx="6048672" cy="2062103"/>
          </a:xfrm>
          <a:prstGeom prst="rect">
            <a:avLst/>
          </a:prstGeom>
        </p:spPr>
        <p:txBody>
          <a:bodyPr wrap="square">
            <a:spAutoFit/>
          </a:bodyPr>
          <a:lstStyle/>
          <a:p>
            <a:pPr algn="ctr"/>
            <a:r>
              <a:rPr lang="es-CO" sz="2400" b="1" dirty="0">
                <a:solidFill>
                  <a:srgbClr val="0070C0"/>
                </a:solidFill>
              </a:rPr>
              <a:t>Es decir: Dios no esperó que a que cambiáramos y fuésemos santos para amarnos, ¡NO! El texto dice que nos amo así como estábamos cargados de pecado. </a:t>
            </a:r>
          </a:p>
          <a:p>
            <a:pPr algn="ctr"/>
            <a:r>
              <a:rPr lang="es-CO" sz="3200" dirty="0"/>
              <a:t>Alabado sea Dios. Amen.</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4082295"/>
            <a:ext cx="1838325" cy="248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36554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3">
                                            <p:txEl>
                                              <p:pRg st="0" end="0"/>
                                            </p:txEl>
                                          </p:spTgt>
                                        </p:tgtEl>
                                        <p:attrNameLst>
                                          <p:attrName>ppt_x</p:attrName>
                                          <p:attrName>ppt_y</p:attrName>
                                        </p:attrNameLst>
                                      </p:cBhvr>
                                    </p:animMotion>
                                    <p:animRot by="1500000">
                                      <p:cBhvr>
                                        <p:cTn id="7" dur="125" fill="hold">
                                          <p:stCondLst>
                                            <p:cond delay="0"/>
                                          </p:stCondLst>
                                        </p:cTn>
                                        <p:tgtEl>
                                          <p:spTgt spid="3">
                                            <p:txEl>
                                              <p:pRg st="0" end="0"/>
                                            </p:txEl>
                                          </p:spTgt>
                                        </p:tgtEl>
                                        <p:attrNameLst>
                                          <p:attrName>r</p:attrName>
                                        </p:attrNameLst>
                                      </p:cBhvr>
                                    </p:animRot>
                                    <p:animRot by="-1500000">
                                      <p:cBhvr>
                                        <p:cTn id="8" dur="125" fill="hold">
                                          <p:stCondLst>
                                            <p:cond delay="125"/>
                                          </p:stCondLst>
                                        </p:cTn>
                                        <p:tgtEl>
                                          <p:spTgt spid="3">
                                            <p:txEl>
                                              <p:pRg st="0" end="0"/>
                                            </p:txEl>
                                          </p:spTgt>
                                        </p:tgtEl>
                                        <p:attrNameLst>
                                          <p:attrName>r</p:attrName>
                                        </p:attrNameLst>
                                      </p:cBhvr>
                                    </p:animRot>
                                    <p:animRot by="-1500000">
                                      <p:cBhvr>
                                        <p:cTn id="9" dur="125" fill="hold">
                                          <p:stCondLst>
                                            <p:cond delay="250"/>
                                          </p:stCondLst>
                                        </p:cTn>
                                        <p:tgtEl>
                                          <p:spTgt spid="3">
                                            <p:txEl>
                                              <p:pRg st="0" end="0"/>
                                            </p:txEl>
                                          </p:spTgt>
                                        </p:tgtEl>
                                        <p:attrNameLst>
                                          <p:attrName>r</p:attrName>
                                        </p:attrNameLst>
                                      </p:cBhvr>
                                    </p:animRot>
                                    <p:animRot by="1500000">
                                      <p:cBhvr>
                                        <p:cTn id="10" dur="125" fill="hold">
                                          <p:stCondLst>
                                            <p:cond delay="375"/>
                                          </p:stCondLst>
                                        </p:cTn>
                                        <p:tgtEl>
                                          <p:spTgt spid="3">
                                            <p:txEl>
                                              <p:pRg st="0" end="0"/>
                                            </p:txEl>
                                          </p:spTgt>
                                        </p:tgtEl>
                                        <p:attrNameLst>
                                          <p:attrName>r</p:attrName>
                                        </p:attrNameLst>
                                      </p:cBhvr>
                                    </p:animRot>
                                  </p:childTnLst>
                                </p:cTn>
                              </p:par>
                              <p:par>
                                <p:cTn id="11" presetID="34" presetClass="emph" presetSubtype="0" fill="hold" nodeType="withEffect">
                                  <p:stCondLst>
                                    <p:cond delay="0"/>
                                  </p:stCondLst>
                                  <p:iterate type="lt">
                                    <p:tmPct val="10000"/>
                                  </p:iterate>
                                  <p:childTnLst>
                                    <p:animMotion origin="layout" path="M 0.0 0.0 L 0.0 -0.07213" pathEditMode="relative" ptsTypes="">
                                      <p:cBhvr>
                                        <p:cTn id="12" dur="250" accel="50000" decel="50000" autoRev="1" fill="hold">
                                          <p:stCondLst>
                                            <p:cond delay="0"/>
                                          </p:stCondLst>
                                        </p:cTn>
                                        <p:tgtEl>
                                          <p:spTgt spid="3">
                                            <p:txEl>
                                              <p:pRg st="2" end="2"/>
                                            </p:txEl>
                                          </p:spTgt>
                                        </p:tgtEl>
                                        <p:attrNameLst>
                                          <p:attrName>ppt_x</p:attrName>
                                          <p:attrName>ppt_y</p:attrName>
                                        </p:attrNameLst>
                                      </p:cBhvr>
                                    </p:animMotion>
                                    <p:animRot by="1500000">
                                      <p:cBhvr>
                                        <p:cTn id="13" dur="125" fill="hold">
                                          <p:stCondLst>
                                            <p:cond delay="0"/>
                                          </p:stCondLst>
                                        </p:cTn>
                                        <p:tgtEl>
                                          <p:spTgt spid="3">
                                            <p:txEl>
                                              <p:pRg st="2" end="2"/>
                                            </p:txEl>
                                          </p:spTgt>
                                        </p:tgtEl>
                                        <p:attrNameLst>
                                          <p:attrName>r</p:attrName>
                                        </p:attrNameLst>
                                      </p:cBhvr>
                                    </p:animRot>
                                    <p:animRot by="-1500000">
                                      <p:cBhvr>
                                        <p:cTn id="14" dur="125" fill="hold">
                                          <p:stCondLst>
                                            <p:cond delay="125"/>
                                          </p:stCondLst>
                                        </p:cTn>
                                        <p:tgtEl>
                                          <p:spTgt spid="3">
                                            <p:txEl>
                                              <p:pRg st="2" end="2"/>
                                            </p:txEl>
                                          </p:spTgt>
                                        </p:tgtEl>
                                        <p:attrNameLst>
                                          <p:attrName>r</p:attrName>
                                        </p:attrNameLst>
                                      </p:cBhvr>
                                    </p:animRot>
                                    <p:animRot by="-1500000">
                                      <p:cBhvr>
                                        <p:cTn id="15" dur="125" fill="hold">
                                          <p:stCondLst>
                                            <p:cond delay="250"/>
                                          </p:stCondLst>
                                        </p:cTn>
                                        <p:tgtEl>
                                          <p:spTgt spid="3">
                                            <p:txEl>
                                              <p:pRg st="2" end="2"/>
                                            </p:txEl>
                                          </p:spTgt>
                                        </p:tgtEl>
                                        <p:attrNameLst>
                                          <p:attrName>r</p:attrName>
                                        </p:attrNameLst>
                                      </p:cBhvr>
                                    </p:animRot>
                                    <p:animRot by="1500000">
                                      <p:cBhvr>
                                        <p:cTn id="16" dur="125" fill="hold">
                                          <p:stCondLst>
                                            <p:cond delay="375"/>
                                          </p:stCondLst>
                                        </p:cTn>
                                        <p:tgtEl>
                                          <p:spTgt spid="3">
                                            <p:txEl>
                                              <p:pRg st="2" end="2"/>
                                            </p:txEl>
                                          </p:spTgt>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80">
                                          <p:stCondLst>
                                            <p:cond delay="0"/>
                                          </p:stCondLst>
                                        </p:cTn>
                                        <p:tgtEl>
                                          <p:spTgt spid="4"/>
                                        </p:tgtEl>
                                      </p:cBhvr>
                                    </p:animEffect>
                                    <p:anim calcmode="lin" valueType="num">
                                      <p:cBhvr>
                                        <p:cTn id="2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7" dur="26">
                                          <p:stCondLst>
                                            <p:cond delay="650"/>
                                          </p:stCondLst>
                                        </p:cTn>
                                        <p:tgtEl>
                                          <p:spTgt spid="4"/>
                                        </p:tgtEl>
                                      </p:cBhvr>
                                      <p:to x="100000" y="60000"/>
                                    </p:animScale>
                                    <p:animScale>
                                      <p:cBhvr>
                                        <p:cTn id="28" dur="166" decel="50000">
                                          <p:stCondLst>
                                            <p:cond delay="676"/>
                                          </p:stCondLst>
                                        </p:cTn>
                                        <p:tgtEl>
                                          <p:spTgt spid="4"/>
                                        </p:tgtEl>
                                      </p:cBhvr>
                                      <p:to x="100000" y="100000"/>
                                    </p:animScale>
                                    <p:animScale>
                                      <p:cBhvr>
                                        <p:cTn id="29" dur="26">
                                          <p:stCondLst>
                                            <p:cond delay="1312"/>
                                          </p:stCondLst>
                                        </p:cTn>
                                        <p:tgtEl>
                                          <p:spTgt spid="4"/>
                                        </p:tgtEl>
                                      </p:cBhvr>
                                      <p:to x="100000" y="80000"/>
                                    </p:animScale>
                                    <p:animScale>
                                      <p:cBhvr>
                                        <p:cTn id="30" dur="166" decel="50000">
                                          <p:stCondLst>
                                            <p:cond delay="1338"/>
                                          </p:stCondLst>
                                        </p:cTn>
                                        <p:tgtEl>
                                          <p:spTgt spid="4"/>
                                        </p:tgtEl>
                                      </p:cBhvr>
                                      <p:to x="100000" y="100000"/>
                                    </p:animScale>
                                    <p:animScale>
                                      <p:cBhvr>
                                        <p:cTn id="31" dur="26">
                                          <p:stCondLst>
                                            <p:cond delay="1642"/>
                                          </p:stCondLst>
                                        </p:cTn>
                                        <p:tgtEl>
                                          <p:spTgt spid="4"/>
                                        </p:tgtEl>
                                      </p:cBhvr>
                                      <p:to x="100000" y="90000"/>
                                    </p:animScale>
                                    <p:animScale>
                                      <p:cBhvr>
                                        <p:cTn id="32" dur="166" decel="50000">
                                          <p:stCondLst>
                                            <p:cond delay="1668"/>
                                          </p:stCondLst>
                                        </p:cTn>
                                        <p:tgtEl>
                                          <p:spTgt spid="4"/>
                                        </p:tgtEl>
                                      </p:cBhvr>
                                      <p:to x="100000" y="100000"/>
                                    </p:animScale>
                                    <p:animScale>
                                      <p:cBhvr>
                                        <p:cTn id="33" dur="26">
                                          <p:stCondLst>
                                            <p:cond delay="1808"/>
                                          </p:stCondLst>
                                        </p:cTn>
                                        <p:tgtEl>
                                          <p:spTgt spid="4"/>
                                        </p:tgtEl>
                                      </p:cBhvr>
                                      <p:to x="100000" y="95000"/>
                                    </p:animScale>
                                    <p:animScale>
                                      <p:cBhvr>
                                        <p:cTn id="34" dur="166" decel="50000">
                                          <p:stCondLst>
                                            <p:cond delay="1834"/>
                                          </p:stCondLst>
                                        </p:cTn>
                                        <p:tgtEl>
                                          <p:spTgt spid="4"/>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1026"/>
                                        </p:tgtEl>
                                        <p:attrNameLst>
                                          <p:attrName>style.visibility</p:attrName>
                                        </p:attrNameLst>
                                      </p:cBhvr>
                                      <p:to>
                                        <p:strVal val="visible"/>
                                      </p:to>
                                    </p:set>
                                    <p:animEffect transition="in" filter="wipe(down)">
                                      <p:cBhvr>
                                        <p:cTn id="37" dur="580">
                                          <p:stCondLst>
                                            <p:cond delay="0"/>
                                          </p:stCondLst>
                                        </p:cTn>
                                        <p:tgtEl>
                                          <p:spTgt spid="1026"/>
                                        </p:tgtEl>
                                      </p:cBhvr>
                                    </p:animEffect>
                                    <p:anim calcmode="lin" valueType="num">
                                      <p:cBhvr>
                                        <p:cTn id="3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43" dur="26">
                                          <p:stCondLst>
                                            <p:cond delay="650"/>
                                          </p:stCondLst>
                                        </p:cTn>
                                        <p:tgtEl>
                                          <p:spTgt spid="1026"/>
                                        </p:tgtEl>
                                      </p:cBhvr>
                                      <p:to x="100000" y="60000"/>
                                    </p:animScale>
                                    <p:animScale>
                                      <p:cBhvr>
                                        <p:cTn id="44" dur="166" decel="50000">
                                          <p:stCondLst>
                                            <p:cond delay="676"/>
                                          </p:stCondLst>
                                        </p:cTn>
                                        <p:tgtEl>
                                          <p:spTgt spid="1026"/>
                                        </p:tgtEl>
                                      </p:cBhvr>
                                      <p:to x="100000" y="100000"/>
                                    </p:animScale>
                                    <p:animScale>
                                      <p:cBhvr>
                                        <p:cTn id="45" dur="26">
                                          <p:stCondLst>
                                            <p:cond delay="1312"/>
                                          </p:stCondLst>
                                        </p:cTn>
                                        <p:tgtEl>
                                          <p:spTgt spid="1026"/>
                                        </p:tgtEl>
                                      </p:cBhvr>
                                      <p:to x="100000" y="80000"/>
                                    </p:animScale>
                                    <p:animScale>
                                      <p:cBhvr>
                                        <p:cTn id="46" dur="166" decel="50000">
                                          <p:stCondLst>
                                            <p:cond delay="1338"/>
                                          </p:stCondLst>
                                        </p:cTn>
                                        <p:tgtEl>
                                          <p:spTgt spid="1026"/>
                                        </p:tgtEl>
                                      </p:cBhvr>
                                      <p:to x="100000" y="100000"/>
                                    </p:animScale>
                                    <p:animScale>
                                      <p:cBhvr>
                                        <p:cTn id="47" dur="26">
                                          <p:stCondLst>
                                            <p:cond delay="1642"/>
                                          </p:stCondLst>
                                        </p:cTn>
                                        <p:tgtEl>
                                          <p:spTgt spid="1026"/>
                                        </p:tgtEl>
                                      </p:cBhvr>
                                      <p:to x="100000" y="90000"/>
                                    </p:animScale>
                                    <p:animScale>
                                      <p:cBhvr>
                                        <p:cTn id="48" dur="166" decel="50000">
                                          <p:stCondLst>
                                            <p:cond delay="1668"/>
                                          </p:stCondLst>
                                        </p:cTn>
                                        <p:tgtEl>
                                          <p:spTgt spid="1026"/>
                                        </p:tgtEl>
                                      </p:cBhvr>
                                      <p:to x="100000" y="100000"/>
                                    </p:animScale>
                                    <p:animScale>
                                      <p:cBhvr>
                                        <p:cTn id="49" dur="26">
                                          <p:stCondLst>
                                            <p:cond delay="1808"/>
                                          </p:stCondLst>
                                        </p:cTn>
                                        <p:tgtEl>
                                          <p:spTgt spid="1026"/>
                                        </p:tgtEl>
                                      </p:cBhvr>
                                      <p:to x="100000" y="95000"/>
                                    </p:animScale>
                                    <p:animScale>
                                      <p:cBhvr>
                                        <p:cTn id="50"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1224136"/>
          </a:xfrm>
          <a:blipFill>
            <a:blip r:embed="rId2"/>
            <a:tile tx="0" ty="0" sx="100000" sy="100000" flip="none" algn="tl"/>
          </a:blipFill>
        </p:spPr>
        <p:txBody>
          <a:bodyPr>
            <a:normAutofit/>
          </a:bodyPr>
          <a:lstStyle/>
          <a:p>
            <a:pPr marL="0" indent="0" algn="ctr">
              <a:buNone/>
            </a:pPr>
            <a:r>
              <a:rPr lang="es-CO" dirty="0"/>
              <a:t>Luego sigue </a:t>
            </a:r>
            <a:r>
              <a:rPr lang="es-CO" dirty="0" smtClean="0"/>
              <a:t>diciendo el apóstol: </a:t>
            </a:r>
            <a:r>
              <a:rPr lang="es-CO" dirty="0"/>
              <a:t>«Nos dio vida juntamente con Cristo» </a:t>
            </a:r>
            <a:r>
              <a:rPr lang="es-CO" dirty="0" smtClean="0"/>
              <a:t> </a:t>
            </a:r>
            <a:endParaRPr lang="es-CO"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3788" y="2080711"/>
            <a:ext cx="5828692"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51520" y="2080712"/>
            <a:ext cx="2812268" cy="4401205"/>
          </a:xfrm>
          <a:prstGeom prst="rect">
            <a:avLst/>
          </a:prstGeom>
          <a:blipFill>
            <a:blip r:embed="rId4"/>
            <a:tile tx="0" ty="0" sx="100000" sy="100000" flip="none" algn="tl"/>
          </a:blipFill>
        </p:spPr>
        <p:txBody>
          <a:bodyPr wrap="square">
            <a:spAutoFit/>
          </a:bodyPr>
          <a:lstStyle/>
          <a:p>
            <a:pPr algn="ctr"/>
            <a:r>
              <a:rPr lang="es-CO" sz="2800" dirty="0"/>
              <a:t>Nos dio vida:  Gr. suzōopoiéō, </a:t>
            </a:r>
            <a:r>
              <a:rPr lang="es-CO" sz="2800" dirty="0" smtClean="0"/>
              <a:t>que quiere decir: “dar </a:t>
            </a:r>
            <a:r>
              <a:rPr lang="es-CO" sz="2800" dirty="0"/>
              <a:t>vida juntamente con”, «estando muertos en delitos y pecados» como lo dice Pablo en  </a:t>
            </a:r>
            <a:r>
              <a:rPr lang="es-CO" sz="2800" dirty="0">
                <a:solidFill>
                  <a:srgbClr val="FF0000"/>
                </a:solidFill>
              </a:rPr>
              <a:t>(Efe.2:1). </a:t>
            </a:r>
          </a:p>
        </p:txBody>
      </p:sp>
    </p:spTree>
    <p:extLst>
      <p:ext uri="{BB962C8B-B14F-4D97-AF65-F5344CB8AC3E}">
        <p14:creationId xmlns:p14="http://schemas.microsoft.com/office/powerpoint/2010/main" val="30788267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randombar(horizontal)">
                                      <p:cBhvr>
                                        <p:cTn id="7" dur="500"/>
                                        <p:tgtEl>
                                          <p:spTgt spid="205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692696"/>
            <a:ext cx="9144000" cy="5256584"/>
          </a:xfrm>
          <a:solidFill>
            <a:schemeClr val="tx1"/>
          </a:solidFill>
        </p:spPr>
        <p:txBody>
          <a:bodyPr>
            <a:normAutofit lnSpcReduction="10000"/>
          </a:bodyPr>
          <a:lstStyle/>
          <a:p>
            <a:pPr marL="0" indent="0" algn="ctr">
              <a:buNone/>
            </a:pPr>
            <a:endParaRPr lang="es-CO" b="1" dirty="0" smtClean="0">
              <a:solidFill>
                <a:srgbClr val="FFFF00"/>
              </a:solidFill>
            </a:endParaRPr>
          </a:p>
          <a:p>
            <a:pPr marL="0" indent="0" algn="ctr">
              <a:buNone/>
            </a:pPr>
            <a:r>
              <a:rPr lang="es-CO" b="1" dirty="0" smtClean="0">
                <a:solidFill>
                  <a:srgbClr val="FFFF00"/>
                </a:solidFill>
              </a:rPr>
              <a:t>Suzōopoiéō y su forma abreviada zōopoiéō (utilizada 12 veces en el NT) se refieren a un proceso de transformación por el cual se pasa de muerte a vida nueva.  Así como Cristo fue vivificado de entre los muertos, el ser humano es también vivificado de su estado de muerte espiritual.  </a:t>
            </a:r>
          </a:p>
          <a:p>
            <a:pPr marL="0" indent="0" algn="ctr">
              <a:buNone/>
            </a:pPr>
            <a:endParaRPr lang="es-CO" b="1" dirty="0" smtClean="0">
              <a:solidFill>
                <a:srgbClr val="FFFF00"/>
              </a:solidFill>
            </a:endParaRPr>
          </a:p>
          <a:p>
            <a:pPr marL="0" indent="0" algn="ctr">
              <a:buNone/>
            </a:pPr>
            <a:r>
              <a:rPr lang="es-CO" b="1" dirty="0" smtClean="0">
                <a:solidFill>
                  <a:srgbClr val="FFFF00"/>
                </a:solidFill>
              </a:rPr>
              <a:t>El propósito divino es elevar al hombre a una nueva esfera, a una nueva relación en la cual sea gobernado por nuevos principios. </a:t>
            </a:r>
            <a:endParaRPr lang="es-CO" b="1" dirty="0">
              <a:solidFill>
                <a:srgbClr val="FFFF00"/>
              </a:solidFill>
            </a:endParaRPr>
          </a:p>
        </p:txBody>
      </p:sp>
    </p:spTree>
    <p:extLst>
      <p:ext uri="{BB962C8B-B14F-4D97-AF65-F5344CB8AC3E}">
        <p14:creationId xmlns:p14="http://schemas.microsoft.com/office/powerpoint/2010/main" val="410473813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192688"/>
          </a:xfrm>
        </p:spPr>
        <p:txBody>
          <a:bodyPr>
            <a:normAutofit fontScale="77500" lnSpcReduction="20000"/>
          </a:bodyPr>
          <a:lstStyle/>
          <a:p>
            <a:pPr marL="0" indent="0" algn="ctr">
              <a:buNone/>
            </a:pPr>
            <a:r>
              <a:rPr lang="es-CO" b="1" u="sng" dirty="0"/>
              <a:t>Juntamente con Cristo</a:t>
            </a:r>
            <a:r>
              <a:rPr lang="es-CO" b="1" dirty="0"/>
              <a:t>. </a:t>
            </a:r>
            <a:r>
              <a:rPr lang="es-CO" b="1" dirty="0" smtClean="0"/>
              <a:t> </a:t>
            </a:r>
            <a:r>
              <a:rPr lang="es-CO" dirty="0" smtClean="0"/>
              <a:t>Quiere decir que Somos </a:t>
            </a:r>
            <a:r>
              <a:rPr lang="es-CO" dirty="0"/>
              <a:t>crucificados en él: morimos con él; somos resucitados con él: vivimos con él; reinamos con él: somos coherederos con él; sufrimos con él y compartimos su gloria </a:t>
            </a:r>
            <a:r>
              <a:rPr lang="es-CO" dirty="0" smtClean="0"/>
              <a:t>como lo die:</a:t>
            </a:r>
          </a:p>
          <a:p>
            <a:pPr marL="0" indent="0" algn="ctr">
              <a:buNone/>
            </a:pPr>
            <a:r>
              <a:rPr lang="es-CO" dirty="0" smtClean="0"/>
              <a:t> </a:t>
            </a:r>
            <a:r>
              <a:rPr lang="es-CO" dirty="0" smtClean="0">
                <a:solidFill>
                  <a:srgbClr val="FF0000"/>
                </a:solidFill>
              </a:rPr>
              <a:t>(Rom.6:3-8</a:t>
            </a:r>
            <a:r>
              <a:rPr lang="es-CO" dirty="0">
                <a:solidFill>
                  <a:srgbClr val="FF0000"/>
                </a:solidFill>
              </a:rPr>
              <a:t>; </a:t>
            </a:r>
            <a:r>
              <a:rPr lang="es-CO" dirty="0" smtClean="0">
                <a:solidFill>
                  <a:srgbClr val="FF0000"/>
                </a:solidFill>
              </a:rPr>
              <a:t>Rom.8:17 y Gal.2:20</a:t>
            </a:r>
            <a:r>
              <a:rPr lang="es-CO" dirty="0">
                <a:solidFill>
                  <a:srgbClr val="FF0000"/>
                </a:solidFill>
              </a:rPr>
              <a:t>). </a:t>
            </a:r>
            <a:endParaRPr lang="es-CO" dirty="0" smtClean="0">
              <a:solidFill>
                <a:srgbClr val="FF0000"/>
              </a:solidFill>
            </a:endParaRPr>
          </a:p>
          <a:p>
            <a:pPr marL="0" indent="0" algn="ctr">
              <a:buNone/>
            </a:pPr>
            <a:r>
              <a:rPr lang="es-CO" dirty="0" smtClean="0">
                <a:solidFill>
                  <a:srgbClr val="FF0000"/>
                </a:solidFill>
              </a:rPr>
              <a:t> </a:t>
            </a:r>
            <a:r>
              <a:rPr lang="es-CO" dirty="0"/>
              <a:t>La salvación se alcanza no por medio de instrucción o normas morales, sino cuando el creyente por la fe recibe la vigorizante vida que fluye de Cristo. </a:t>
            </a:r>
          </a:p>
          <a:p>
            <a:pPr marL="0" indent="0">
              <a:buNone/>
            </a:pPr>
            <a:endParaRPr lang="es-CO" dirty="0" smtClean="0"/>
          </a:p>
          <a:p>
            <a:pPr marL="0" indent="0" algn="ctr">
              <a:buNone/>
            </a:pPr>
            <a:r>
              <a:rPr lang="es-CO" dirty="0" smtClean="0"/>
              <a:t>Es por eso que el apóstol dice: «Por </a:t>
            </a:r>
            <a:r>
              <a:rPr lang="es-CO" dirty="0"/>
              <a:t>gracia sois </a:t>
            </a:r>
            <a:r>
              <a:rPr lang="es-CO" dirty="0" smtClean="0"/>
              <a:t>salvos». El </a:t>
            </a:r>
            <a:r>
              <a:rPr lang="es-CO" dirty="0"/>
              <a:t>tema de la salvación por medio de la gracia es de vital importancia para el apóstol.  Y para destacar el maravilloso acto salvador de Dios, coloca este pensamiento a manera de paréntesis. </a:t>
            </a:r>
            <a:endParaRPr lang="es-CO" dirty="0" smtClean="0"/>
          </a:p>
          <a:p>
            <a:pPr marL="0" indent="0" algn="ctr">
              <a:buNone/>
            </a:pPr>
            <a:r>
              <a:rPr lang="es-CO" dirty="0" smtClean="0"/>
              <a:t>La </a:t>
            </a:r>
            <a:r>
              <a:rPr lang="es-CO" dirty="0"/>
              <a:t>flexión del verbo </a:t>
            </a:r>
            <a:r>
              <a:rPr lang="es-CO" dirty="0" smtClean="0"/>
              <a:t>«por gracia», indica </a:t>
            </a:r>
            <a:r>
              <a:rPr lang="es-CO" dirty="0"/>
              <a:t>una acción hecha en el pasado, cuyos resultados continúan en el presente.  Hay tres aspectos de la salvación: pasado, presente y futuro </a:t>
            </a:r>
            <a:r>
              <a:rPr lang="es-CO" dirty="0" smtClean="0"/>
              <a:t>como se indica en </a:t>
            </a:r>
            <a:r>
              <a:rPr lang="es-CO" dirty="0" smtClean="0">
                <a:solidFill>
                  <a:srgbClr val="FF0000"/>
                </a:solidFill>
              </a:rPr>
              <a:t>(Rom.8:24).</a:t>
            </a:r>
            <a:endParaRPr lang="es-CO" dirty="0">
              <a:solidFill>
                <a:srgbClr val="FF0000"/>
              </a:solidFill>
            </a:endParaRPr>
          </a:p>
        </p:txBody>
      </p:sp>
    </p:spTree>
    <p:extLst>
      <p:ext uri="{BB962C8B-B14F-4D97-AF65-F5344CB8AC3E}">
        <p14:creationId xmlns:p14="http://schemas.microsoft.com/office/powerpoint/2010/main" val="41890962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p:cTn id="1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188640"/>
            <a:ext cx="8928992" cy="6408712"/>
          </a:xfrm>
        </p:spPr>
        <p:txBody>
          <a:bodyPr>
            <a:normAutofit fontScale="77500" lnSpcReduction="20000"/>
          </a:bodyPr>
          <a:lstStyle/>
          <a:p>
            <a:pPr marL="0" indent="0" algn="ctr">
              <a:buNone/>
            </a:pPr>
            <a:r>
              <a:rPr lang="es-CO" sz="4500" b="1" u="sng" dirty="0">
                <a:solidFill>
                  <a:srgbClr val="FF0000"/>
                </a:solidFill>
              </a:rPr>
              <a:t>Fil.2:6</a:t>
            </a:r>
            <a:r>
              <a:rPr lang="es-CO" dirty="0"/>
              <a:t>. </a:t>
            </a:r>
            <a:r>
              <a:rPr lang="es-CO" dirty="0" smtClean="0"/>
              <a:t> «</a:t>
            </a:r>
            <a:r>
              <a:rPr lang="es-CO" sz="3800" b="1" dirty="0" smtClean="0">
                <a:latin typeface="Agency FB" pitchFamily="34" charset="0"/>
              </a:rPr>
              <a:t>y </a:t>
            </a:r>
            <a:r>
              <a:rPr lang="es-CO" sz="3800" b="1" dirty="0">
                <a:latin typeface="Agency FB" pitchFamily="34" charset="0"/>
              </a:rPr>
              <a:t>juntamente con él nos resucitó, y asimismo nos hizo sentar en los lugares celestiales con Cristo </a:t>
            </a:r>
            <a:r>
              <a:rPr lang="es-CO" sz="3800" b="1" dirty="0" smtClean="0">
                <a:latin typeface="Agency FB" pitchFamily="34" charset="0"/>
              </a:rPr>
              <a:t>Jesús</a:t>
            </a:r>
            <a:r>
              <a:rPr lang="es-CO" dirty="0" smtClean="0"/>
              <a:t>»,</a:t>
            </a:r>
          </a:p>
          <a:p>
            <a:pPr marL="0" indent="0" algn="ctr">
              <a:buNone/>
            </a:pPr>
            <a:r>
              <a:rPr lang="es-CO" dirty="0"/>
              <a:t>Nos resucitó. </a:t>
            </a:r>
            <a:r>
              <a:rPr lang="es-CO" dirty="0" smtClean="0"/>
              <a:t>Somos </a:t>
            </a:r>
            <a:r>
              <a:rPr lang="es-CO" dirty="0"/>
              <a:t>resucitados por el vivificante poder de la gracia de Dios para vivir una nueva vida en Cristo Jesús. </a:t>
            </a:r>
          </a:p>
          <a:p>
            <a:pPr marL="0" indent="0">
              <a:buNone/>
            </a:pPr>
            <a:endParaRPr lang="es-CO" dirty="0" smtClean="0"/>
          </a:p>
          <a:p>
            <a:pPr marL="0" indent="0" algn="ctr">
              <a:buNone/>
            </a:pPr>
            <a:r>
              <a:rPr lang="es-CO" dirty="0" smtClean="0"/>
              <a:t>«</a:t>
            </a:r>
            <a:r>
              <a:rPr lang="es-CO" sz="3600" b="1" dirty="0" smtClean="0"/>
              <a:t>y </a:t>
            </a:r>
            <a:r>
              <a:rPr lang="es-CO" sz="3600" b="1" dirty="0"/>
              <a:t>asimismo nos hizo sentar en los lugares celestiales con Cristo Jesús Sentar. . . </a:t>
            </a:r>
            <a:r>
              <a:rPr lang="es-CO" sz="3600" b="1" dirty="0" smtClean="0"/>
              <a:t>Con</a:t>
            </a:r>
            <a:r>
              <a:rPr lang="es-CO" dirty="0" smtClean="0"/>
              <a:t>». </a:t>
            </a:r>
            <a:endParaRPr lang="es-CO" dirty="0"/>
          </a:p>
          <a:p>
            <a:pPr marL="0" indent="0" algn="ctr">
              <a:buNone/>
            </a:pPr>
            <a:r>
              <a:rPr lang="es-CO" dirty="0"/>
              <a:t>  Cristo está en el cielo sentado a la diestra de Dios </a:t>
            </a:r>
            <a:r>
              <a:rPr lang="es-CO" dirty="0" smtClean="0"/>
              <a:t>, </a:t>
            </a:r>
            <a:r>
              <a:rPr lang="es-CO" dirty="0"/>
              <a:t>y al aceptarlo como nuestro gran representante podemos, en sentido espiritual, estar también allí compartiendo su trono. </a:t>
            </a:r>
          </a:p>
          <a:p>
            <a:pPr marL="0" indent="0" algn="ctr">
              <a:buNone/>
            </a:pPr>
            <a:r>
              <a:rPr lang="es-CO" b="1" dirty="0" smtClean="0">
                <a:solidFill>
                  <a:srgbClr val="0070C0"/>
                </a:solidFill>
              </a:rPr>
              <a:t>Los </a:t>
            </a:r>
            <a:r>
              <a:rPr lang="es-CO" b="1" dirty="0">
                <a:solidFill>
                  <a:srgbClr val="0070C0"/>
                </a:solidFill>
              </a:rPr>
              <a:t>que ven a Cristo sentado a la diestra de Dios, pueden vivir en la atmósfera del cielo mientras están aquí en la tierra.  Los creyentes ahora pertenecen al mundo celestial, porque la entrada de Cristo en las cortes celestiales fue una garantía de la entrada en el cielo de todos los que acepten la salvación.  </a:t>
            </a:r>
            <a:endParaRPr lang="es-CO" b="1" dirty="0" smtClean="0">
              <a:solidFill>
                <a:srgbClr val="0070C0"/>
              </a:solidFill>
            </a:endParaRPr>
          </a:p>
          <a:p>
            <a:pPr marL="0" indent="0" algn="ctr">
              <a:buNone/>
            </a:pPr>
            <a:r>
              <a:rPr lang="es-CO" b="1" dirty="0" smtClean="0">
                <a:solidFill>
                  <a:srgbClr val="0070C0"/>
                </a:solidFill>
              </a:rPr>
              <a:t>La </a:t>
            </a:r>
            <a:r>
              <a:rPr lang="es-CO" b="1" dirty="0">
                <a:solidFill>
                  <a:srgbClr val="0070C0"/>
                </a:solidFill>
              </a:rPr>
              <a:t>vida espiritual en la tierra llega a ser de esta manera un anticipo de la celestial.  Cristo está con nosotros por medio de su Espíritu </a:t>
            </a:r>
            <a:r>
              <a:rPr lang="es-CO" b="1" dirty="0" smtClean="0">
                <a:solidFill>
                  <a:srgbClr val="0070C0"/>
                </a:solidFill>
              </a:rPr>
              <a:t>Santo y </a:t>
            </a:r>
            <a:r>
              <a:rPr lang="es-CO" b="1" dirty="0">
                <a:solidFill>
                  <a:srgbClr val="0070C0"/>
                </a:solidFill>
              </a:rPr>
              <a:t>nos considera como si ya viviéramos con él. </a:t>
            </a:r>
          </a:p>
        </p:txBody>
      </p:sp>
    </p:spTree>
    <p:extLst>
      <p:ext uri="{BB962C8B-B14F-4D97-AF65-F5344CB8AC3E}">
        <p14:creationId xmlns:p14="http://schemas.microsoft.com/office/powerpoint/2010/main" val="2738769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barn(inVertical)">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408712"/>
          </a:xfrm>
          <a:blipFill>
            <a:blip r:embed="rId2"/>
            <a:tile tx="0" ty="0" sx="100000" sy="100000" flip="none" algn="tl"/>
          </a:blipFill>
        </p:spPr>
        <p:txBody>
          <a:bodyPr>
            <a:normAutofit fontScale="77500" lnSpcReduction="20000"/>
          </a:bodyPr>
          <a:lstStyle/>
          <a:p>
            <a:pPr marL="0" indent="0" algn="ctr">
              <a:buNone/>
            </a:pPr>
            <a:r>
              <a:rPr lang="es-CO" sz="3400" b="1" u="sng" dirty="0" smtClean="0">
                <a:solidFill>
                  <a:srgbClr val="FF0000"/>
                </a:solidFill>
              </a:rPr>
              <a:t>Fil.2:7</a:t>
            </a:r>
            <a:r>
              <a:rPr lang="es-CO" dirty="0" smtClean="0"/>
              <a:t>. «</a:t>
            </a:r>
            <a:r>
              <a:rPr lang="es-CO" b="1" dirty="0" smtClean="0">
                <a:latin typeface="Agency FB" pitchFamily="34" charset="0"/>
              </a:rPr>
              <a:t>para </a:t>
            </a:r>
            <a:r>
              <a:rPr lang="es-CO" b="1" dirty="0">
                <a:latin typeface="Agency FB" pitchFamily="34" charset="0"/>
              </a:rPr>
              <a:t>mostrar en los siglos venideros las abundantes riquezas de su gracia en su bondad para con nosotros en Cristo </a:t>
            </a:r>
            <a:r>
              <a:rPr lang="es-CO" b="1" dirty="0" smtClean="0">
                <a:latin typeface="Agency FB" pitchFamily="34" charset="0"/>
              </a:rPr>
              <a:t>Jesú</a:t>
            </a:r>
            <a:r>
              <a:rPr lang="es-CO" dirty="0" smtClean="0"/>
              <a:t>s».</a:t>
            </a:r>
          </a:p>
          <a:p>
            <a:pPr marL="0" indent="0" algn="ctr">
              <a:buNone/>
            </a:pPr>
            <a:r>
              <a:rPr lang="es-CO" dirty="0" smtClean="0"/>
              <a:t>En la primera parte de este versículo, dice Pablo: «</a:t>
            </a:r>
            <a:r>
              <a:rPr lang="es-CO" b="1" dirty="0" smtClean="0">
                <a:latin typeface="Agency FB" pitchFamily="34" charset="0"/>
              </a:rPr>
              <a:t>para </a:t>
            </a:r>
            <a:r>
              <a:rPr lang="es-CO" b="1" dirty="0">
                <a:latin typeface="Agency FB" pitchFamily="34" charset="0"/>
              </a:rPr>
              <a:t>mostrar en los siglos venideros las abundantes riquezas de su </a:t>
            </a:r>
            <a:r>
              <a:rPr lang="es-CO" b="1" dirty="0" smtClean="0">
                <a:latin typeface="Agency FB" pitchFamily="34" charset="0"/>
              </a:rPr>
              <a:t>gracia</a:t>
            </a:r>
            <a:r>
              <a:rPr lang="es-CO" dirty="0" smtClean="0"/>
              <a:t>» </a:t>
            </a:r>
            <a:endParaRPr lang="es-CO" dirty="0"/>
          </a:p>
          <a:p>
            <a:pPr marL="0" indent="0" algn="ctr">
              <a:buNone/>
            </a:pPr>
            <a:r>
              <a:rPr lang="es-CO" dirty="0"/>
              <a:t>  </a:t>
            </a:r>
            <a:r>
              <a:rPr lang="es-CO" dirty="0" smtClean="0"/>
              <a:t>Aquí presenta </a:t>
            </a:r>
            <a:r>
              <a:rPr lang="es-CO" dirty="0"/>
              <a:t>uno de los b</a:t>
            </a:r>
            <a:r>
              <a:rPr lang="es-CO" dirty="0" smtClean="0"/>
              <a:t>ellos y misericordiosos </a:t>
            </a:r>
            <a:r>
              <a:rPr lang="es-CO" dirty="0"/>
              <a:t>propósitos de la obra de la </a:t>
            </a:r>
            <a:r>
              <a:rPr lang="es-CO" dirty="0" smtClean="0"/>
              <a:t>gracia.</a:t>
            </a:r>
            <a:r>
              <a:rPr lang="es-CO" dirty="0"/>
              <a:t> </a:t>
            </a:r>
            <a:r>
              <a:rPr lang="es-CO" dirty="0" smtClean="0"/>
              <a:t>Pablo </a:t>
            </a:r>
            <a:r>
              <a:rPr lang="es-CO" dirty="0"/>
              <a:t>concibe la eternidad como una infinita sucesión de períodos temporales, no como algo temporal. </a:t>
            </a:r>
            <a:r>
              <a:rPr lang="es-CO" dirty="0" smtClean="0"/>
              <a:t>El </a:t>
            </a:r>
            <a:r>
              <a:rPr lang="es-CO" dirty="0"/>
              <a:t>alcance de una sola vida o de una edad no es suficiente para revelar todas las riquezas de la gracia divina; se necesita la eternidad.  </a:t>
            </a:r>
            <a:endParaRPr lang="es-CO" dirty="0" smtClean="0"/>
          </a:p>
          <a:p>
            <a:pPr marL="0" indent="0" algn="ctr">
              <a:buNone/>
            </a:pPr>
            <a:r>
              <a:rPr lang="es-CO" dirty="0" smtClean="0"/>
              <a:t>A </a:t>
            </a:r>
            <a:r>
              <a:rPr lang="es-CO" dirty="0"/>
              <a:t>través de las edades sin fin la existencia de las huestes de los redimidos mostrará las “</a:t>
            </a:r>
            <a:r>
              <a:rPr lang="es-CO" b="1" dirty="0">
                <a:latin typeface="Agency FB" pitchFamily="34" charset="0"/>
              </a:rPr>
              <a:t>abundantes riquezas de su graci</a:t>
            </a:r>
            <a:r>
              <a:rPr lang="es-CO" dirty="0">
                <a:latin typeface="Agency FB" pitchFamily="34" charset="0"/>
              </a:rPr>
              <a:t>a</a:t>
            </a:r>
            <a:r>
              <a:rPr lang="es-CO" dirty="0" smtClean="0"/>
              <a:t>”</a:t>
            </a:r>
            <a:endParaRPr lang="es-CO" dirty="0">
              <a:solidFill>
                <a:srgbClr val="FF0000"/>
              </a:solidFill>
            </a:endParaRPr>
          </a:p>
          <a:p>
            <a:pPr marL="0" indent="0" algn="ctr">
              <a:buNone/>
            </a:pPr>
            <a:r>
              <a:rPr lang="es-CO" dirty="0"/>
              <a:t> </a:t>
            </a:r>
            <a:endParaRPr lang="es-CO" dirty="0" smtClean="0"/>
          </a:p>
          <a:p>
            <a:pPr marL="0" indent="0" algn="ctr">
              <a:buNone/>
            </a:pPr>
            <a:r>
              <a:rPr lang="es-CO" dirty="0" smtClean="0"/>
              <a:t>En </a:t>
            </a:r>
            <a:r>
              <a:rPr lang="es-CO" dirty="0" smtClean="0">
                <a:solidFill>
                  <a:srgbClr val="FF0000"/>
                </a:solidFill>
              </a:rPr>
              <a:t>Efe.1:6</a:t>
            </a:r>
            <a:r>
              <a:rPr lang="es-CO" dirty="0" smtClean="0"/>
              <a:t> dice: «</a:t>
            </a:r>
            <a:r>
              <a:rPr lang="es-CO" dirty="0" smtClean="0">
                <a:latin typeface="Agency FB" pitchFamily="34" charset="0"/>
              </a:rPr>
              <a:t>para </a:t>
            </a:r>
            <a:r>
              <a:rPr lang="es-CO" dirty="0">
                <a:latin typeface="Agency FB" pitchFamily="34" charset="0"/>
              </a:rPr>
              <a:t>alabanza de la gloria de su gracia, con la cual nos hizo aceptos en el </a:t>
            </a:r>
            <a:r>
              <a:rPr lang="es-CO" dirty="0" smtClean="0">
                <a:latin typeface="Agency FB" pitchFamily="34" charset="0"/>
              </a:rPr>
              <a:t>Amado</a:t>
            </a:r>
            <a:r>
              <a:rPr lang="es-CO" dirty="0" smtClean="0"/>
              <a:t>». O sea que </a:t>
            </a:r>
            <a:r>
              <a:rPr lang="es-CO" dirty="0"/>
              <a:t>Cristo fue el medio específico por el cual Dios demostró su bondad para con la humanidad. </a:t>
            </a:r>
            <a:r>
              <a:rPr lang="es-CO" dirty="0" smtClean="0">
                <a:solidFill>
                  <a:srgbClr val="FF0000"/>
                </a:solidFill>
              </a:rPr>
              <a:t>2Cor.5:15</a:t>
            </a:r>
            <a:r>
              <a:rPr lang="es-CO" dirty="0" smtClean="0"/>
              <a:t> dice: “</a:t>
            </a:r>
            <a:r>
              <a:rPr lang="es-CO" b="1" dirty="0" smtClean="0">
                <a:latin typeface="Agency FB" pitchFamily="34" charset="0"/>
              </a:rPr>
              <a:t>Dios </a:t>
            </a:r>
            <a:r>
              <a:rPr lang="es-CO" b="1" dirty="0">
                <a:latin typeface="Agency FB" pitchFamily="34" charset="0"/>
              </a:rPr>
              <a:t>estaba en Cristo reconciliando consigo </a:t>
            </a:r>
            <a:r>
              <a:rPr lang="es-CO" b="1" dirty="0" smtClean="0">
                <a:latin typeface="Agency FB" pitchFamily="34" charset="0"/>
              </a:rPr>
              <a:t>al mundo</a:t>
            </a:r>
            <a:r>
              <a:rPr lang="es-CO" dirty="0" smtClean="0"/>
              <a:t>”. </a:t>
            </a:r>
            <a:endParaRPr lang="es-CO" dirty="0"/>
          </a:p>
        </p:txBody>
      </p:sp>
    </p:spTree>
    <p:extLst>
      <p:ext uri="{BB962C8B-B14F-4D97-AF65-F5344CB8AC3E}">
        <p14:creationId xmlns:p14="http://schemas.microsoft.com/office/powerpoint/2010/main" val="348198306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down)">
                                      <p:cBhvr>
                                        <p:cTn id="21" dur="580">
                                          <p:stCondLst>
                                            <p:cond delay="0"/>
                                          </p:stCondLst>
                                        </p:cTn>
                                        <p:tgtEl>
                                          <p:spTgt spid="3">
                                            <p:txEl>
                                              <p:pRg st="3" end="3"/>
                                            </p:txEl>
                                          </p:spTgt>
                                        </p:tgtEl>
                                      </p:cBhvr>
                                    </p:animEffect>
                                    <p:anim calcmode="lin" valueType="num">
                                      <p:cBhvr>
                                        <p:cTn id="2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3" end="3"/>
                                            </p:txEl>
                                          </p:spTgt>
                                        </p:tgtEl>
                                      </p:cBhvr>
                                      <p:to x="100000" y="60000"/>
                                    </p:animScale>
                                    <p:animScale>
                                      <p:cBhvr>
                                        <p:cTn id="28" dur="166" decel="50000">
                                          <p:stCondLst>
                                            <p:cond delay="676"/>
                                          </p:stCondLst>
                                        </p:cTn>
                                        <p:tgtEl>
                                          <p:spTgt spid="3">
                                            <p:txEl>
                                              <p:pRg st="3" end="3"/>
                                            </p:txEl>
                                          </p:spTgt>
                                        </p:tgtEl>
                                      </p:cBhvr>
                                      <p:to x="100000" y="100000"/>
                                    </p:animScale>
                                    <p:animScale>
                                      <p:cBhvr>
                                        <p:cTn id="29" dur="26">
                                          <p:stCondLst>
                                            <p:cond delay="1312"/>
                                          </p:stCondLst>
                                        </p:cTn>
                                        <p:tgtEl>
                                          <p:spTgt spid="3">
                                            <p:txEl>
                                              <p:pRg st="3" end="3"/>
                                            </p:txEl>
                                          </p:spTgt>
                                        </p:tgtEl>
                                      </p:cBhvr>
                                      <p:to x="100000" y="80000"/>
                                    </p:animScale>
                                    <p:animScale>
                                      <p:cBhvr>
                                        <p:cTn id="30" dur="166" decel="50000">
                                          <p:stCondLst>
                                            <p:cond delay="1338"/>
                                          </p:stCondLst>
                                        </p:cTn>
                                        <p:tgtEl>
                                          <p:spTgt spid="3">
                                            <p:txEl>
                                              <p:pRg st="3" end="3"/>
                                            </p:txEl>
                                          </p:spTgt>
                                        </p:tgtEl>
                                      </p:cBhvr>
                                      <p:to x="100000" y="100000"/>
                                    </p:animScale>
                                    <p:animScale>
                                      <p:cBhvr>
                                        <p:cTn id="31" dur="26">
                                          <p:stCondLst>
                                            <p:cond delay="1642"/>
                                          </p:stCondLst>
                                        </p:cTn>
                                        <p:tgtEl>
                                          <p:spTgt spid="3">
                                            <p:txEl>
                                              <p:pRg st="3" end="3"/>
                                            </p:txEl>
                                          </p:spTgt>
                                        </p:tgtEl>
                                      </p:cBhvr>
                                      <p:to x="100000" y="90000"/>
                                    </p:animScale>
                                    <p:animScale>
                                      <p:cBhvr>
                                        <p:cTn id="32" dur="166" decel="50000">
                                          <p:stCondLst>
                                            <p:cond delay="1668"/>
                                          </p:stCondLst>
                                        </p:cTn>
                                        <p:tgtEl>
                                          <p:spTgt spid="3">
                                            <p:txEl>
                                              <p:pRg st="3" end="3"/>
                                            </p:txEl>
                                          </p:spTgt>
                                        </p:tgtEl>
                                      </p:cBhvr>
                                      <p:to x="100000" y="100000"/>
                                    </p:animScale>
                                    <p:animScale>
                                      <p:cBhvr>
                                        <p:cTn id="33" dur="26">
                                          <p:stCondLst>
                                            <p:cond delay="1808"/>
                                          </p:stCondLst>
                                        </p:cTn>
                                        <p:tgtEl>
                                          <p:spTgt spid="3">
                                            <p:txEl>
                                              <p:pRg st="3" end="3"/>
                                            </p:txEl>
                                          </p:spTgt>
                                        </p:tgtEl>
                                      </p:cBhvr>
                                      <p:to x="100000" y="95000"/>
                                    </p:animScale>
                                    <p:animScale>
                                      <p:cBhvr>
                                        <p:cTn id="34" dur="166" decel="50000">
                                          <p:stCondLst>
                                            <p:cond delay="1834"/>
                                          </p:stCondLst>
                                        </p:cTn>
                                        <p:tgtEl>
                                          <p:spTgt spid="3">
                                            <p:txEl>
                                              <p:pRg st="3" end="3"/>
                                            </p:txEl>
                                          </p:spTgt>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wipe(down)">
                                      <p:cBhvr>
                                        <p:cTn id="37" dur="580">
                                          <p:stCondLst>
                                            <p:cond delay="0"/>
                                          </p:stCondLst>
                                        </p:cTn>
                                        <p:tgtEl>
                                          <p:spTgt spid="3">
                                            <p:txEl>
                                              <p:pRg st="4" end="4"/>
                                            </p:txEl>
                                          </p:spTgt>
                                        </p:tgtEl>
                                      </p:cBhvr>
                                    </p:animEffect>
                                    <p:anim calcmode="lin" valueType="num">
                                      <p:cBhvr>
                                        <p:cTn id="38"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3" dur="26">
                                          <p:stCondLst>
                                            <p:cond delay="650"/>
                                          </p:stCondLst>
                                        </p:cTn>
                                        <p:tgtEl>
                                          <p:spTgt spid="3">
                                            <p:txEl>
                                              <p:pRg st="4" end="4"/>
                                            </p:txEl>
                                          </p:spTgt>
                                        </p:tgtEl>
                                      </p:cBhvr>
                                      <p:to x="100000" y="60000"/>
                                    </p:animScale>
                                    <p:animScale>
                                      <p:cBhvr>
                                        <p:cTn id="44" dur="166" decel="50000">
                                          <p:stCondLst>
                                            <p:cond delay="676"/>
                                          </p:stCondLst>
                                        </p:cTn>
                                        <p:tgtEl>
                                          <p:spTgt spid="3">
                                            <p:txEl>
                                              <p:pRg st="4" end="4"/>
                                            </p:txEl>
                                          </p:spTgt>
                                        </p:tgtEl>
                                      </p:cBhvr>
                                      <p:to x="100000" y="100000"/>
                                    </p:animScale>
                                    <p:animScale>
                                      <p:cBhvr>
                                        <p:cTn id="45" dur="26">
                                          <p:stCondLst>
                                            <p:cond delay="1312"/>
                                          </p:stCondLst>
                                        </p:cTn>
                                        <p:tgtEl>
                                          <p:spTgt spid="3">
                                            <p:txEl>
                                              <p:pRg st="4" end="4"/>
                                            </p:txEl>
                                          </p:spTgt>
                                        </p:tgtEl>
                                      </p:cBhvr>
                                      <p:to x="100000" y="80000"/>
                                    </p:animScale>
                                    <p:animScale>
                                      <p:cBhvr>
                                        <p:cTn id="46" dur="166" decel="50000">
                                          <p:stCondLst>
                                            <p:cond delay="1338"/>
                                          </p:stCondLst>
                                        </p:cTn>
                                        <p:tgtEl>
                                          <p:spTgt spid="3">
                                            <p:txEl>
                                              <p:pRg st="4" end="4"/>
                                            </p:txEl>
                                          </p:spTgt>
                                        </p:tgtEl>
                                      </p:cBhvr>
                                      <p:to x="100000" y="100000"/>
                                    </p:animScale>
                                    <p:animScale>
                                      <p:cBhvr>
                                        <p:cTn id="47" dur="26">
                                          <p:stCondLst>
                                            <p:cond delay="1642"/>
                                          </p:stCondLst>
                                        </p:cTn>
                                        <p:tgtEl>
                                          <p:spTgt spid="3">
                                            <p:txEl>
                                              <p:pRg st="4" end="4"/>
                                            </p:txEl>
                                          </p:spTgt>
                                        </p:tgtEl>
                                      </p:cBhvr>
                                      <p:to x="100000" y="90000"/>
                                    </p:animScale>
                                    <p:animScale>
                                      <p:cBhvr>
                                        <p:cTn id="48" dur="166" decel="50000">
                                          <p:stCondLst>
                                            <p:cond delay="1668"/>
                                          </p:stCondLst>
                                        </p:cTn>
                                        <p:tgtEl>
                                          <p:spTgt spid="3">
                                            <p:txEl>
                                              <p:pRg st="4" end="4"/>
                                            </p:txEl>
                                          </p:spTgt>
                                        </p:tgtEl>
                                      </p:cBhvr>
                                      <p:to x="100000" y="100000"/>
                                    </p:animScale>
                                    <p:animScale>
                                      <p:cBhvr>
                                        <p:cTn id="49" dur="26">
                                          <p:stCondLst>
                                            <p:cond delay="1808"/>
                                          </p:stCondLst>
                                        </p:cTn>
                                        <p:tgtEl>
                                          <p:spTgt spid="3">
                                            <p:txEl>
                                              <p:pRg st="4" end="4"/>
                                            </p:txEl>
                                          </p:spTgt>
                                        </p:tgtEl>
                                      </p:cBhvr>
                                      <p:to x="100000" y="95000"/>
                                    </p:animScale>
                                    <p:animScale>
                                      <p:cBhvr>
                                        <p:cTn id="50" dur="166" decel="50000">
                                          <p:stCondLst>
                                            <p:cond delay="1834"/>
                                          </p:stCondLst>
                                        </p:cTn>
                                        <p:tgtEl>
                                          <p:spTgt spid="3">
                                            <p:txEl>
                                              <p:pRg st="4" end="4"/>
                                            </p:txEl>
                                          </p:spTgt>
                                        </p:tgtEl>
                                      </p:cBhvr>
                                      <p:to x="100000" y="100000"/>
                                    </p:animScale>
                                  </p:childTnLst>
                                </p:cTn>
                              </p:par>
                              <p:par>
                                <p:cTn id="51" presetID="26" presetClass="entr" presetSubtype="0" fill="hold" nodeType="withEffect">
                                  <p:stCondLst>
                                    <p:cond delay="0"/>
                                  </p:stCondLst>
                                  <p:childTnLst>
                                    <p:set>
                                      <p:cBhvr>
                                        <p:cTn id="52" dur="1" fill="hold">
                                          <p:stCondLst>
                                            <p:cond delay="0"/>
                                          </p:stCondLst>
                                        </p:cTn>
                                        <p:tgtEl>
                                          <p:spTgt spid="3">
                                            <p:txEl>
                                              <p:pRg st="5" end="5"/>
                                            </p:txEl>
                                          </p:spTgt>
                                        </p:tgtEl>
                                        <p:attrNameLst>
                                          <p:attrName>style.visibility</p:attrName>
                                        </p:attrNameLst>
                                      </p:cBhvr>
                                      <p:to>
                                        <p:strVal val="visible"/>
                                      </p:to>
                                    </p:set>
                                    <p:animEffect transition="in" filter="wipe(down)">
                                      <p:cBhvr>
                                        <p:cTn id="53" dur="580">
                                          <p:stCondLst>
                                            <p:cond delay="0"/>
                                          </p:stCondLst>
                                        </p:cTn>
                                        <p:tgtEl>
                                          <p:spTgt spid="3">
                                            <p:txEl>
                                              <p:pRg st="5" end="5"/>
                                            </p:txEl>
                                          </p:spTgt>
                                        </p:tgtEl>
                                      </p:cBhvr>
                                    </p:animEffect>
                                    <p:anim calcmode="lin" valueType="num">
                                      <p:cBhvr>
                                        <p:cTn id="54"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59" dur="26">
                                          <p:stCondLst>
                                            <p:cond delay="650"/>
                                          </p:stCondLst>
                                        </p:cTn>
                                        <p:tgtEl>
                                          <p:spTgt spid="3">
                                            <p:txEl>
                                              <p:pRg st="5" end="5"/>
                                            </p:txEl>
                                          </p:spTgt>
                                        </p:tgtEl>
                                      </p:cBhvr>
                                      <p:to x="100000" y="60000"/>
                                    </p:animScale>
                                    <p:animScale>
                                      <p:cBhvr>
                                        <p:cTn id="60" dur="166" decel="50000">
                                          <p:stCondLst>
                                            <p:cond delay="676"/>
                                          </p:stCondLst>
                                        </p:cTn>
                                        <p:tgtEl>
                                          <p:spTgt spid="3">
                                            <p:txEl>
                                              <p:pRg st="5" end="5"/>
                                            </p:txEl>
                                          </p:spTgt>
                                        </p:tgtEl>
                                      </p:cBhvr>
                                      <p:to x="100000" y="100000"/>
                                    </p:animScale>
                                    <p:animScale>
                                      <p:cBhvr>
                                        <p:cTn id="61" dur="26">
                                          <p:stCondLst>
                                            <p:cond delay="1312"/>
                                          </p:stCondLst>
                                        </p:cTn>
                                        <p:tgtEl>
                                          <p:spTgt spid="3">
                                            <p:txEl>
                                              <p:pRg st="5" end="5"/>
                                            </p:txEl>
                                          </p:spTgt>
                                        </p:tgtEl>
                                      </p:cBhvr>
                                      <p:to x="100000" y="80000"/>
                                    </p:animScale>
                                    <p:animScale>
                                      <p:cBhvr>
                                        <p:cTn id="62" dur="166" decel="50000">
                                          <p:stCondLst>
                                            <p:cond delay="1338"/>
                                          </p:stCondLst>
                                        </p:cTn>
                                        <p:tgtEl>
                                          <p:spTgt spid="3">
                                            <p:txEl>
                                              <p:pRg st="5" end="5"/>
                                            </p:txEl>
                                          </p:spTgt>
                                        </p:tgtEl>
                                      </p:cBhvr>
                                      <p:to x="100000" y="100000"/>
                                    </p:animScale>
                                    <p:animScale>
                                      <p:cBhvr>
                                        <p:cTn id="63" dur="26">
                                          <p:stCondLst>
                                            <p:cond delay="1642"/>
                                          </p:stCondLst>
                                        </p:cTn>
                                        <p:tgtEl>
                                          <p:spTgt spid="3">
                                            <p:txEl>
                                              <p:pRg st="5" end="5"/>
                                            </p:txEl>
                                          </p:spTgt>
                                        </p:tgtEl>
                                      </p:cBhvr>
                                      <p:to x="100000" y="90000"/>
                                    </p:animScale>
                                    <p:animScale>
                                      <p:cBhvr>
                                        <p:cTn id="64" dur="166" decel="50000">
                                          <p:stCondLst>
                                            <p:cond delay="1668"/>
                                          </p:stCondLst>
                                        </p:cTn>
                                        <p:tgtEl>
                                          <p:spTgt spid="3">
                                            <p:txEl>
                                              <p:pRg st="5" end="5"/>
                                            </p:txEl>
                                          </p:spTgt>
                                        </p:tgtEl>
                                      </p:cBhvr>
                                      <p:to x="100000" y="100000"/>
                                    </p:animScale>
                                    <p:animScale>
                                      <p:cBhvr>
                                        <p:cTn id="65" dur="26">
                                          <p:stCondLst>
                                            <p:cond delay="1808"/>
                                          </p:stCondLst>
                                        </p:cTn>
                                        <p:tgtEl>
                                          <p:spTgt spid="3">
                                            <p:txEl>
                                              <p:pRg st="5" end="5"/>
                                            </p:txEl>
                                          </p:spTgt>
                                        </p:tgtEl>
                                      </p:cBhvr>
                                      <p:to x="100000" y="95000"/>
                                    </p:animScale>
                                    <p:animScale>
                                      <p:cBhvr>
                                        <p:cTn id="66"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2808311"/>
          </a:xfrm>
        </p:spPr>
        <p:txBody>
          <a:bodyPr>
            <a:normAutofit fontScale="85000" lnSpcReduction="20000"/>
          </a:bodyPr>
          <a:lstStyle/>
          <a:p>
            <a:pPr marL="0" indent="0" algn="ctr">
              <a:buNone/>
            </a:pPr>
            <a:r>
              <a:rPr lang="es-CO" sz="3600" b="1" u="sng" dirty="0">
                <a:solidFill>
                  <a:srgbClr val="FF0000"/>
                </a:solidFill>
              </a:rPr>
              <a:t>Fil.2:8</a:t>
            </a:r>
            <a:r>
              <a:rPr lang="es-CO" dirty="0"/>
              <a:t>. </a:t>
            </a:r>
            <a:r>
              <a:rPr lang="es-CO" dirty="0" smtClean="0"/>
              <a:t>«</a:t>
            </a:r>
            <a:r>
              <a:rPr lang="es-CO" b="1" dirty="0" smtClean="0">
                <a:latin typeface="Agency FB" pitchFamily="34" charset="0"/>
              </a:rPr>
              <a:t>Porque </a:t>
            </a:r>
            <a:r>
              <a:rPr lang="es-CO" b="1" dirty="0">
                <a:latin typeface="Agency FB" pitchFamily="34" charset="0"/>
              </a:rPr>
              <a:t>por gracia sois salvos por medio de la fe; y esto no de vosotros, pues es don de </a:t>
            </a:r>
            <a:r>
              <a:rPr lang="es-CO" b="1" dirty="0" smtClean="0">
                <a:latin typeface="Agency FB" pitchFamily="34" charset="0"/>
              </a:rPr>
              <a:t>Dios</a:t>
            </a:r>
            <a:r>
              <a:rPr lang="es-CO" dirty="0" smtClean="0"/>
              <a:t>»;</a:t>
            </a:r>
          </a:p>
          <a:p>
            <a:pPr marL="0" indent="0">
              <a:buNone/>
            </a:pPr>
            <a:endParaRPr lang="es-CO" dirty="0" smtClean="0"/>
          </a:p>
          <a:p>
            <a:pPr marL="0" indent="0" algn="ctr">
              <a:buNone/>
            </a:pPr>
            <a:r>
              <a:rPr lang="es-CO" dirty="0" smtClean="0"/>
              <a:t>Aquí el apóstol combina dos cosas: «</a:t>
            </a:r>
            <a:r>
              <a:rPr lang="es-CO" b="1" dirty="0" smtClean="0">
                <a:latin typeface="Agency FB" pitchFamily="34" charset="0"/>
              </a:rPr>
              <a:t>POR GRACIA. . . POR MEDIO DE LA FE</a:t>
            </a:r>
            <a:r>
              <a:rPr lang="es-CO" dirty="0" smtClean="0"/>
              <a:t>». </a:t>
            </a:r>
            <a:endParaRPr lang="es-CO" dirty="0"/>
          </a:p>
          <a:p>
            <a:pPr marL="0" indent="0" algn="ctr">
              <a:buNone/>
            </a:pPr>
            <a:r>
              <a:rPr lang="es-CO" b="1" u="sng" dirty="0" smtClean="0"/>
              <a:t>  ES DECIR, GRACIA DE PARTE DE DIOS Y FE DE PARTE DEL HOMBRE</a:t>
            </a:r>
            <a:r>
              <a:rPr lang="es-CO" dirty="0" smtClean="0"/>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3418889"/>
            <a:ext cx="3131840" cy="2170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23528" y="3418889"/>
            <a:ext cx="5544616" cy="3108543"/>
          </a:xfrm>
          <a:prstGeom prst="rect">
            <a:avLst/>
          </a:prstGeom>
        </p:spPr>
        <p:txBody>
          <a:bodyPr wrap="square">
            <a:spAutoFit/>
          </a:bodyPr>
          <a:lstStyle/>
          <a:p>
            <a:pPr algn="ctr"/>
            <a:r>
              <a:rPr lang="es-CO" sz="2800" dirty="0"/>
              <a:t>La fe acepta la dádiva divina.  Somos salvos cuando confiamos en Cristo y nos entregamos completamente a él.  La fe no es la causa de nuestra salvación, sino sólo el medio </a:t>
            </a:r>
            <a:r>
              <a:rPr lang="es-CO" sz="2800" dirty="0" smtClean="0"/>
              <a:t>para alcanzar la salvación.</a:t>
            </a:r>
          </a:p>
          <a:p>
            <a:pPr algn="ctr"/>
            <a:r>
              <a:rPr lang="es-CO" sz="2800" dirty="0" smtClean="0">
                <a:solidFill>
                  <a:srgbClr val="FF0000"/>
                </a:solidFill>
              </a:rPr>
              <a:t>(ver Rom.4:3</a:t>
            </a:r>
            <a:r>
              <a:rPr lang="es-CO" sz="2800" dirty="0">
                <a:solidFill>
                  <a:srgbClr val="FF0000"/>
                </a:solidFill>
              </a:rPr>
              <a:t>).  </a:t>
            </a:r>
          </a:p>
        </p:txBody>
      </p:sp>
      <p:sp>
        <p:nvSpPr>
          <p:cNvPr id="5" name="4 Rectángulo"/>
          <p:cNvSpPr/>
          <p:nvPr/>
        </p:nvSpPr>
        <p:spPr>
          <a:xfrm>
            <a:off x="5868144" y="5657756"/>
            <a:ext cx="3275856" cy="1200329"/>
          </a:xfrm>
          <a:prstGeom prst="rect">
            <a:avLst/>
          </a:prstGeom>
        </p:spPr>
        <p:txBody>
          <a:bodyPr wrap="square">
            <a:spAutoFit/>
          </a:bodyPr>
          <a:lstStyle/>
          <a:p>
            <a:pPr algn="ctr"/>
            <a:r>
              <a:rPr lang="es-CO" b="1" dirty="0"/>
              <a:t>El hijo no ve al padre en la oscuridad, pero el padre le die: ¡Lánzate que yo te recibo!</a:t>
            </a:r>
          </a:p>
          <a:p>
            <a:endParaRPr lang="es-CO" dirty="0"/>
          </a:p>
        </p:txBody>
      </p:sp>
    </p:spTree>
    <p:extLst>
      <p:ext uri="{BB962C8B-B14F-4D97-AF65-F5344CB8AC3E}">
        <p14:creationId xmlns:p14="http://schemas.microsoft.com/office/powerpoint/2010/main" val="18345424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3">
                                            <p:txEl>
                                              <p:pRg st="2" end="2"/>
                                            </p:txEl>
                                          </p:spTgt>
                                        </p:tgtEl>
                                        <p:attrNameLst>
                                          <p:attrName>ppt_x</p:attrName>
                                          <p:attrName>ppt_y</p:attrName>
                                        </p:attrNameLst>
                                      </p:cBhvr>
                                    </p:animMotion>
                                    <p:animRot by="1500000">
                                      <p:cBhvr>
                                        <p:cTn id="7" dur="125" fill="hold">
                                          <p:stCondLst>
                                            <p:cond delay="0"/>
                                          </p:stCondLst>
                                        </p:cTn>
                                        <p:tgtEl>
                                          <p:spTgt spid="3">
                                            <p:txEl>
                                              <p:pRg st="2" end="2"/>
                                            </p:txEl>
                                          </p:spTgt>
                                        </p:tgtEl>
                                        <p:attrNameLst>
                                          <p:attrName>r</p:attrName>
                                        </p:attrNameLst>
                                      </p:cBhvr>
                                    </p:animRot>
                                    <p:animRot by="-1500000">
                                      <p:cBhvr>
                                        <p:cTn id="8" dur="125" fill="hold">
                                          <p:stCondLst>
                                            <p:cond delay="125"/>
                                          </p:stCondLst>
                                        </p:cTn>
                                        <p:tgtEl>
                                          <p:spTgt spid="3">
                                            <p:txEl>
                                              <p:pRg st="2" end="2"/>
                                            </p:txEl>
                                          </p:spTgt>
                                        </p:tgtEl>
                                        <p:attrNameLst>
                                          <p:attrName>r</p:attrName>
                                        </p:attrNameLst>
                                      </p:cBhvr>
                                    </p:animRot>
                                    <p:animRot by="-1500000">
                                      <p:cBhvr>
                                        <p:cTn id="9" dur="125" fill="hold">
                                          <p:stCondLst>
                                            <p:cond delay="250"/>
                                          </p:stCondLst>
                                        </p:cTn>
                                        <p:tgtEl>
                                          <p:spTgt spid="3">
                                            <p:txEl>
                                              <p:pRg st="2" end="2"/>
                                            </p:txEl>
                                          </p:spTgt>
                                        </p:tgtEl>
                                        <p:attrNameLst>
                                          <p:attrName>r</p:attrName>
                                        </p:attrNameLst>
                                      </p:cBhvr>
                                    </p:animRot>
                                    <p:animRot by="1500000">
                                      <p:cBhvr>
                                        <p:cTn id="10" dur="125" fill="hold">
                                          <p:stCondLst>
                                            <p:cond delay="375"/>
                                          </p:stCondLst>
                                        </p:cTn>
                                        <p:tgtEl>
                                          <p:spTgt spid="3">
                                            <p:txEl>
                                              <p:pRg st="2" end="2"/>
                                            </p:txEl>
                                          </p:spTgt>
                                        </p:tgtEl>
                                        <p:attrNameLst>
                                          <p:attrName>r</p:attrName>
                                        </p:attrNameLst>
                                      </p:cBhvr>
                                    </p:animRot>
                                  </p:childTnLst>
                                </p:cTn>
                              </p:par>
                              <p:par>
                                <p:cTn id="11" presetID="34" presetClass="emph" presetSubtype="0" fill="hold" nodeType="withEffect">
                                  <p:stCondLst>
                                    <p:cond delay="0"/>
                                  </p:stCondLst>
                                  <p:iterate type="lt">
                                    <p:tmPct val="10000"/>
                                  </p:iterate>
                                  <p:childTnLst>
                                    <p:animMotion origin="layout" path="M 0.0 0.0 L 0.0 -0.07213" pathEditMode="relative" ptsTypes="">
                                      <p:cBhvr>
                                        <p:cTn id="12" dur="250" accel="50000" decel="50000" autoRev="1" fill="hold">
                                          <p:stCondLst>
                                            <p:cond delay="0"/>
                                          </p:stCondLst>
                                        </p:cTn>
                                        <p:tgtEl>
                                          <p:spTgt spid="3">
                                            <p:txEl>
                                              <p:pRg st="3" end="3"/>
                                            </p:txEl>
                                          </p:spTgt>
                                        </p:tgtEl>
                                        <p:attrNameLst>
                                          <p:attrName>ppt_x</p:attrName>
                                          <p:attrName>ppt_y</p:attrName>
                                        </p:attrNameLst>
                                      </p:cBhvr>
                                    </p:animMotion>
                                    <p:animRot by="1500000">
                                      <p:cBhvr>
                                        <p:cTn id="13" dur="125" fill="hold">
                                          <p:stCondLst>
                                            <p:cond delay="0"/>
                                          </p:stCondLst>
                                        </p:cTn>
                                        <p:tgtEl>
                                          <p:spTgt spid="3">
                                            <p:txEl>
                                              <p:pRg st="3" end="3"/>
                                            </p:txEl>
                                          </p:spTgt>
                                        </p:tgtEl>
                                        <p:attrNameLst>
                                          <p:attrName>r</p:attrName>
                                        </p:attrNameLst>
                                      </p:cBhvr>
                                    </p:animRot>
                                    <p:animRot by="-1500000">
                                      <p:cBhvr>
                                        <p:cTn id="14" dur="125" fill="hold">
                                          <p:stCondLst>
                                            <p:cond delay="125"/>
                                          </p:stCondLst>
                                        </p:cTn>
                                        <p:tgtEl>
                                          <p:spTgt spid="3">
                                            <p:txEl>
                                              <p:pRg st="3" end="3"/>
                                            </p:txEl>
                                          </p:spTgt>
                                        </p:tgtEl>
                                        <p:attrNameLst>
                                          <p:attrName>r</p:attrName>
                                        </p:attrNameLst>
                                      </p:cBhvr>
                                    </p:animRot>
                                    <p:animRot by="-1500000">
                                      <p:cBhvr>
                                        <p:cTn id="15" dur="125" fill="hold">
                                          <p:stCondLst>
                                            <p:cond delay="250"/>
                                          </p:stCondLst>
                                        </p:cTn>
                                        <p:tgtEl>
                                          <p:spTgt spid="3">
                                            <p:txEl>
                                              <p:pRg st="3" end="3"/>
                                            </p:txEl>
                                          </p:spTgt>
                                        </p:tgtEl>
                                        <p:attrNameLst>
                                          <p:attrName>r</p:attrName>
                                        </p:attrNameLst>
                                      </p:cBhvr>
                                    </p:animRot>
                                    <p:animRot by="1500000">
                                      <p:cBhvr>
                                        <p:cTn id="16" dur="125" fill="hold">
                                          <p:stCondLst>
                                            <p:cond delay="375"/>
                                          </p:stCondLst>
                                        </p:cTn>
                                        <p:tgtEl>
                                          <p:spTgt spid="3">
                                            <p:txEl>
                                              <p:pRg st="3" end="3"/>
                                            </p:txEl>
                                          </p:spTgt>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wipe(down)">
                                      <p:cBhvr>
                                        <p:cTn id="21" dur="580">
                                          <p:stCondLst>
                                            <p:cond delay="0"/>
                                          </p:stCondLst>
                                        </p:cTn>
                                        <p:tgtEl>
                                          <p:spTgt spid="3074"/>
                                        </p:tgtEl>
                                      </p:cBhvr>
                                    </p:animEffect>
                                    <p:anim calcmode="lin" valueType="num">
                                      <p:cBhvr>
                                        <p:cTn id="22"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27" dur="26">
                                          <p:stCondLst>
                                            <p:cond delay="650"/>
                                          </p:stCondLst>
                                        </p:cTn>
                                        <p:tgtEl>
                                          <p:spTgt spid="3074"/>
                                        </p:tgtEl>
                                      </p:cBhvr>
                                      <p:to x="100000" y="60000"/>
                                    </p:animScale>
                                    <p:animScale>
                                      <p:cBhvr>
                                        <p:cTn id="28" dur="166" decel="50000">
                                          <p:stCondLst>
                                            <p:cond delay="676"/>
                                          </p:stCondLst>
                                        </p:cTn>
                                        <p:tgtEl>
                                          <p:spTgt spid="3074"/>
                                        </p:tgtEl>
                                      </p:cBhvr>
                                      <p:to x="100000" y="100000"/>
                                    </p:animScale>
                                    <p:animScale>
                                      <p:cBhvr>
                                        <p:cTn id="29" dur="26">
                                          <p:stCondLst>
                                            <p:cond delay="1312"/>
                                          </p:stCondLst>
                                        </p:cTn>
                                        <p:tgtEl>
                                          <p:spTgt spid="3074"/>
                                        </p:tgtEl>
                                      </p:cBhvr>
                                      <p:to x="100000" y="80000"/>
                                    </p:animScale>
                                    <p:animScale>
                                      <p:cBhvr>
                                        <p:cTn id="30" dur="166" decel="50000">
                                          <p:stCondLst>
                                            <p:cond delay="1338"/>
                                          </p:stCondLst>
                                        </p:cTn>
                                        <p:tgtEl>
                                          <p:spTgt spid="3074"/>
                                        </p:tgtEl>
                                      </p:cBhvr>
                                      <p:to x="100000" y="100000"/>
                                    </p:animScale>
                                    <p:animScale>
                                      <p:cBhvr>
                                        <p:cTn id="31" dur="26">
                                          <p:stCondLst>
                                            <p:cond delay="1642"/>
                                          </p:stCondLst>
                                        </p:cTn>
                                        <p:tgtEl>
                                          <p:spTgt spid="3074"/>
                                        </p:tgtEl>
                                      </p:cBhvr>
                                      <p:to x="100000" y="90000"/>
                                    </p:animScale>
                                    <p:animScale>
                                      <p:cBhvr>
                                        <p:cTn id="32" dur="166" decel="50000">
                                          <p:stCondLst>
                                            <p:cond delay="1668"/>
                                          </p:stCondLst>
                                        </p:cTn>
                                        <p:tgtEl>
                                          <p:spTgt spid="3074"/>
                                        </p:tgtEl>
                                      </p:cBhvr>
                                      <p:to x="100000" y="100000"/>
                                    </p:animScale>
                                    <p:animScale>
                                      <p:cBhvr>
                                        <p:cTn id="33" dur="26">
                                          <p:stCondLst>
                                            <p:cond delay="1808"/>
                                          </p:stCondLst>
                                        </p:cTn>
                                        <p:tgtEl>
                                          <p:spTgt spid="3074"/>
                                        </p:tgtEl>
                                      </p:cBhvr>
                                      <p:to x="100000" y="95000"/>
                                    </p:animScale>
                                    <p:animScale>
                                      <p:cBhvr>
                                        <p:cTn id="34" dur="166" decel="50000">
                                          <p:stCondLst>
                                            <p:cond delay="1834"/>
                                          </p:stCondLst>
                                        </p:cTn>
                                        <p:tgtEl>
                                          <p:spTgt spid="3074"/>
                                        </p:tgtEl>
                                      </p:cBhvr>
                                      <p:to x="100000" y="100000"/>
                                    </p:animScale>
                                  </p:childTnLst>
                                </p:cTn>
                              </p:par>
                              <p:par>
                                <p:cTn id="35" presetID="26"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80">
                                          <p:stCondLst>
                                            <p:cond delay="0"/>
                                          </p:stCondLst>
                                        </p:cTn>
                                        <p:tgtEl>
                                          <p:spTgt spid="4"/>
                                        </p:tgtEl>
                                      </p:cBhvr>
                                    </p:animEffect>
                                    <p:anim calcmode="lin" valueType="num">
                                      <p:cBhvr>
                                        <p:cTn id="3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3" dur="26">
                                          <p:stCondLst>
                                            <p:cond delay="650"/>
                                          </p:stCondLst>
                                        </p:cTn>
                                        <p:tgtEl>
                                          <p:spTgt spid="4"/>
                                        </p:tgtEl>
                                      </p:cBhvr>
                                      <p:to x="100000" y="60000"/>
                                    </p:animScale>
                                    <p:animScale>
                                      <p:cBhvr>
                                        <p:cTn id="44" dur="166" decel="50000">
                                          <p:stCondLst>
                                            <p:cond delay="676"/>
                                          </p:stCondLst>
                                        </p:cTn>
                                        <p:tgtEl>
                                          <p:spTgt spid="4"/>
                                        </p:tgtEl>
                                      </p:cBhvr>
                                      <p:to x="100000" y="100000"/>
                                    </p:animScale>
                                    <p:animScale>
                                      <p:cBhvr>
                                        <p:cTn id="45" dur="26">
                                          <p:stCondLst>
                                            <p:cond delay="1312"/>
                                          </p:stCondLst>
                                        </p:cTn>
                                        <p:tgtEl>
                                          <p:spTgt spid="4"/>
                                        </p:tgtEl>
                                      </p:cBhvr>
                                      <p:to x="100000" y="80000"/>
                                    </p:animScale>
                                    <p:animScale>
                                      <p:cBhvr>
                                        <p:cTn id="46" dur="166" decel="50000">
                                          <p:stCondLst>
                                            <p:cond delay="1338"/>
                                          </p:stCondLst>
                                        </p:cTn>
                                        <p:tgtEl>
                                          <p:spTgt spid="4"/>
                                        </p:tgtEl>
                                      </p:cBhvr>
                                      <p:to x="100000" y="100000"/>
                                    </p:animScale>
                                    <p:animScale>
                                      <p:cBhvr>
                                        <p:cTn id="47" dur="26">
                                          <p:stCondLst>
                                            <p:cond delay="1642"/>
                                          </p:stCondLst>
                                        </p:cTn>
                                        <p:tgtEl>
                                          <p:spTgt spid="4"/>
                                        </p:tgtEl>
                                      </p:cBhvr>
                                      <p:to x="100000" y="90000"/>
                                    </p:animScale>
                                    <p:animScale>
                                      <p:cBhvr>
                                        <p:cTn id="48" dur="166" decel="50000">
                                          <p:stCondLst>
                                            <p:cond delay="1668"/>
                                          </p:stCondLst>
                                        </p:cTn>
                                        <p:tgtEl>
                                          <p:spTgt spid="4"/>
                                        </p:tgtEl>
                                      </p:cBhvr>
                                      <p:to x="100000" y="100000"/>
                                    </p:animScale>
                                    <p:animScale>
                                      <p:cBhvr>
                                        <p:cTn id="49" dur="26">
                                          <p:stCondLst>
                                            <p:cond delay="1808"/>
                                          </p:stCondLst>
                                        </p:cTn>
                                        <p:tgtEl>
                                          <p:spTgt spid="4"/>
                                        </p:tgtEl>
                                      </p:cBhvr>
                                      <p:to x="100000" y="95000"/>
                                    </p:animScale>
                                    <p:animScale>
                                      <p:cBhvr>
                                        <p:cTn id="50" dur="166" decel="50000">
                                          <p:stCondLst>
                                            <p:cond delay="1834"/>
                                          </p:stCondLst>
                                        </p:cTn>
                                        <p:tgtEl>
                                          <p:spTgt spid="4"/>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barn(inVertical)">
                                      <p:cBhvr>
                                        <p:cTn id="5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4474840" cy="5112568"/>
          </a:xfrm>
          <a:blipFill>
            <a:blip r:embed="rId2"/>
            <a:tile tx="0" ty="0" sx="100000" sy="100000" flip="none" algn="tl"/>
          </a:blipFill>
        </p:spPr>
        <p:txBody>
          <a:bodyPr>
            <a:normAutofit lnSpcReduction="10000"/>
          </a:bodyPr>
          <a:lstStyle/>
          <a:p>
            <a:pPr marL="0" indent="0" algn="ctr">
              <a:buNone/>
            </a:pPr>
            <a:endParaRPr lang="es-CO" dirty="0" smtClean="0"/>
          </a:p>
          <a:p>
            <a:pPr marL="0" indent="0" algn="ctr">
              <a:buNone/>
            </a:pPr>
            <a:r>
              <a:rPr lang="es-CO" b="1" dirty="0" smtClean="0">
                <a:solidFill>
                  <a:srgbClr val="FFFF00"/>
                </a:solidFill>
              </a:rPr>
              <a:t>El apóstol Pablo dice que la </a:t>
            </a:r>
            <a:r>
              <a:rPr lang="es-CO" b="1" dirty="0">
                <a:solidFill>
                  <a:srgbClr val="FFFF00"/>
                </a:solidFill>
              </a:rPr>
              <a:t>salvación no se alcanza con los esfuerzos </a:t>
            </a:r>
            <a:r>
              <a:rPr lang="es-CO" b="1" dirty="0" smtClean="0">
                <a:solidFill>
                  <a:srgbClr val="FFFF00"/>
                </a:solidFill>
              </a:rPr>
              <a:t>humano, es un don </a:t>
            </a:r>
            <a:r>
              <a:rPr lang="es-CO" b="1" dirty="0">
                <a:solidFill>
                  <a:srgbClr val="FFFF00"/>
                </a:solidFill>
              </a:rPr>
              <a:t>de Dios. </a:t>
            </a:r>
            <a:r>
              <a:rPr lang="es-CO" b="1" dirty="0" smtClean="0">
                <a:solidFill>
                  <a:srgbClr val="FFFF00"/>
                </a:solidFill>
              </a:rPr>
              <a:t>La </a:t>
            </a:r>
            <a:r>
              <a:rPr lang="es-CO" b="1" dirty="0">
                <a:solidFill>
                  <a:srgbClr val="FFFF00"/>
                </a:solidFill>
              </a:rPr>
              <a:t>salvación es un regalo, sin precio de ninguna </a:t>
            </a:r>
            <a:r>
              <a:rPr lang="es-CO" b="1" dirty="0" smtClean="0">
                <a:solidFill>
                  <a:srgbClr val="FFFF00"/>
                </a:solidFill>
              </a:rPr>
              <a:t>clase. </a:t>
            </a:r>
          </a:p>
          <a:p>
            <a:pPr marL="0" indent="0">
              <a:buNone/>
            </a:pPr>
            <a:r>
              <a:rPr lang="es-CO" b="1" dirty="0" smtClean="0">
                <a:solidFill>
                  <a:srgbClr val="FFFF00"/>
                </a:solidFill>
              </a:rPr>
              <a:t>Vea </a:t>
            </a:r>
            <a:r>
              <a:rPr lang="es-CO" b="1" u="sng" dirty="0" smtClean="0">
                <a:solidFill>
                  <a:srgbClr val="FFFF00"/>
                </a:solidFill>
              </a:rPr>
              <a:t>(Isa.55:1</a:t>
            </a:r>
            <a:r>
              <a:rPr lang="es-CO" b="1" u="sng" dirty="0">
                <a:solidFill>
                  <a:srgbClr val="FFFF00"/>
                </a:solidFill>
              </a:rPr>
              <a:t>; </a:t>
            </a:r>
            <a:r>
              <a:rPr lang="es-CO" b="1" u="sng" dirty="0" smtClean="0">
                <a:solidFill>
                  <a:srgbClr val="FFFF00"/>
                </a:solidFill>
              </a:rPr>
              <a:t>Juan 4:14</a:t>
            </a:r>
            <a:r>
              <a:rPr lang="es-CO" b="1" u="sng" dirty="0">
                <a:solidFill>
                  <a:srgbClr val="FFFF00"/>
                </a:solidFill>
              </a:rPr>
              <a:t>; </a:t>
            </a:r>
            <a:r>
              <a:rPr lang="es-CO" b="1" u="sng" dirty="0" smtClean="0">
                <a:solidFill>
                  <a:srgbClr val="FFFF00"/>
                </a:solidFill>
              </a:rPr>
              <a:t>2Cor.9:15</a:t>
            </a:r>
            <a:r>
              <a:rPr lang="es-CO" b="1" u="sng" dirty="0">
                <a:solidFill>
                  <a:srgbClr val="FFFF00"/>
                </a:solidFill>
              </a:rPr>
              <a:t>; </a:t>
            </a:r>
            <a:r>
              <a:rPr lang="es-CO" b="1" u="sng" dirty="0" smtClean="0">
                <a:solidFill>
                  <a:srgbClr val="FFFF00"/>
                </a:solidFill>
              </a:rPr>
              <a:t>1Juan5:11</a:t>
            </a:r>
            <a:r>
              <a:rPr lang="es-CO" b="1" u="sng" dirty="0">
                <a:solidFill>
                  <a:srgbClr val="FFFF00"/>
                </a:solidFill>
              </a:rPr>
              <a:t>). </a:t>
            </a:r>
            <a:r>
              <a:rPr lang="es-CO" u="sng" dirty="0" smtClean="0">
                <a:solidFill>
                  <a:srgbClr val="FF0000"/>
                </a:solidFill>
              </a:rPr>
              <a:t> </a:t>
            </a:r>
            <a:endParaRPr lang="es-CO" u="sng" dirty="0">
              <a:solidFill>
                <a:srgbClr val="FF0000"/>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268760"/>
            <a:ext cx="4032448"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46214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i="1" dirty="0" smtClean="0">
                <a:solidFill>
                  <a:srgbClr val="FF0000"/>
                </a:solidFill>
                <a:latin typeface="Algerian" pitchFamily="82" charset="0"/>
              </a:rPr>
              <a:t>conclusión</a:t>
            </a:r>
            <a:endParaRPr lang="es-CO" i="1" dirty="0">
              <a:solidFill>
                <a:srgbClr val="FF0000"/>
              </a:solidFill>
              <a:latin typeface="Algerian" pitchFamily="82" charset="0"/>
            </a:endParaRPr>
          </a:p>
        </p:txBody>
      </p:sp>
      <p:sp>
        <p:nvSpPr>
          <p:cNvPr id="3" name="2 Marcador de contenido"/>
          <p:cNvSpPr>
            <a:spLocks noGrp="1"/>
          </p:cNvSpPr>
          <p:nvPr>
            <p:ph idx="1"/>
          </p:nvPr>
        </p:nvSpPr>
        <p:spPr>
          <a:xfrm>
            <a:off x="179512" y="1600200"/>
            <a:ext cx="8784976" cy="5069160"/>
          </a:xfrm>
        </p:spPr>
        <p:txBody>
          <a:bodyPr>
            <a:normAutofit fontScale="85000" lnSpcReduction="20000"/>
          </a:bodyPr>
          <a:lstStyle/>
          <a:p>
            <a:pPr marL="0" indent="0">
              <a:buNone/>
            </a:pPr>
            <a:r>
              <a:rPr lang="es-CO" dirty="0"/>
              <a:t>Cuan importante y necesario es que </a:t>
            </a:r>
            <a:r>
              <a:rPr lang="es-CO" dirty="0" smtClean="0"/>
              <a:t>nos «identifiquemos» con Cristo</a:t>
            </a:r>
            <a:r>
              <a:rPr lang="es-CO" dirty="0"/>
              <a:t>, </a:t>
            </a:r>
            <a:r>
              <a:rPr lang="es-CO" dirty="0" smtClean="0"/>
              <a:t>para ello debemos confiar en el único medio de salvación y confesarle nuestros pecados a Él. </a:t>
            </a:r>
            <a:endParaRPr lang="es-CO" dirty="0"/>
          </a:p>
          <a:p>
            <a:r>
              <a:rPr lang="es-CO" dirty="0"/>
              <a:t>Pero recuerda que para que esto sea una realidad en </a:t>
            </a:r>
            <a:r>
              <a:rPr lang="es-CO" dirty="0" smtClean="0"/>
              <a:t>nuestras vidas </a:t>
            </a:r>
            <a:r>
              <a:rPr lang="es-CO" dirty="0"/>
              <a:t>, es necesario que cada día acudamos a Él a través de la oración y el estudio de su </a:t>
            </a:r>
            <a:r>
              <a:rPr lang="es-CO" dirty="0" smtClean="0"/>
              <a:t>Palabra, como también debemos compartir el mensaje de salvación con otras personas, porque el tiempo de gracia ya casi se termina y Cristo vendrá por usted y por mi. Amen</a:t>
            </a:r>
            <a:r>
              <a:rPr lang="es-CO" dirty="0"/>
              <a:t>.</a:t>
            </a:r>
          </a:p>
          <a:p>
            <a:pPr marL="0" indent="0">
              <a:buNone/>
            </a:pPr>
            <a:endParaRPr lang="es-CO" b="1" dirty="0" smtClean="0">
              <a:solidFill>
                <a:srgbClr val="0070C0"/>
              </a:solidFill>
            </a:endParaRPr>
          </a:p>
          <a:p>
            <a:pPr marL="0" indent="0">
              <a:buNone/>
            </a:pPr>
            <a:r>
              <a:rPr lang="es-CO" b="1" dirty="0" smtClean="0">
                <a:solidFill>
                  <a:srgbClr val="0070C0"/>
                </a:solidFill>
              </a:rPr>
              <a:t>Lo </a:t>
            </a:r>
            <a:r>
              <a:rPr lang="es-CO" b="1" dirty="0">
                <a:solidFill>
                  <a:srgbClr val="0070C0"/>
                </a:solidFill>
              </a:rPr>
              <a:t>invito para que juntos estudiemos la </a:t>
            </a:r>
            <a:r>
              <a:rPr lang="es-CO" b="1" dirty="0" smtClean="0">
                <a:solidFill>
                  <a:srgbClr val="0070C0"/>
                </a:solidFill>
              </a:rPr>
              <a:t>quinta y última parte de </a:t>
            </a:r>
            <a:r>
              <a:rPr lang="es-CO" b="1" dirty="0">
                <a:solidFill>
                  <a:srgbClr val="0070C0"/>
                </a:solidFill>
              </a:rPr>
              <a:t>este tema: «COMPROMISO </a:t>
            </a:r>
            <a:r>
              <a:rPr lang="es-CO" b="1" dirty="0" smtClean="0">
                <a:solidFill>
                  <a:srgbClr val="0070C0"/>
                </a:solidFill>
              </a:rPr>
              <a:t>SOCIAL». </a:t>
            </a:r>
            <a:r>
              <a:rPr lang="es-CO" b="1" dirty="0">
                <a:solidFill>
                  <a:srgbClr val="0070C0"/>
                </a:solidFill>
              </a:rPr>
              <a:t>Para que seamos </a:t>
            </a:r>
            <a:r>
              <a:rPr lang="es-CO" b="1" dirty="0" smtClean="0">
                <a:solidFill>
                  <a:srgbClr val="0070C0"/>
                </a:solidFill>
              </a:rPr>
              <a:t>beneficiados plenamente de la salvación en Cristo Jesús. Amen.</a:t>
            </a:r>
            <a:endParaRPr lang="es-CO" b="1" dirty="0">
              <a:solidFill>
                <a:srgbClr val="0070C0"/>
              </a:solidFill>
            </a:endParaRPr>
          </a:p>
        </p:txBody>
      </p:sp>
    </p:spTree>
    <p:extLst>
      <p:ext uri="{BB962C8B-B14F-4D97-AF65-F5344CB8AC3E}">
        <p14:creationId xmlns:p14="http://schemas.microsoft.com/office/powerpoint/2010/main" val="180426048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down)">
                                      <p:cBhvr>
                                        <p:cTn id="21" dur="580">
                                          <p:stCondLst>
                                            <p:cond delay="0"/>
                                          </p:stCondLst>
                                        </p:cTn>
                                        <p:tgtEl>
                                          <p:spTgt spid="3">
                                            <p:txEl>
                                              <p:pRg st="3" end="3"/>
                                            </p:txEl>
                                          </p:spTgt>
                                        </p:tgtEl>
                                      </p:cBhvr>
                                    </p:animEffect>
                                    <p:anim calcmode="lin" valueType="num">
                                      <p:cBhvr>
                                        <p:cTn id="2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3" end="3"/>
                                            </p:txEl>
                                          </p:spTgt>
                                        </p:tgtEl>
                                      </p:cBhvr>
                                      <p:to x="100000" y="60000"/>
                                    </p:animScale>
                                    <p:animScale>
                                      <p:cBhvr>
                                        <p:cTn id="28" dur="166" decel="50000">
                                          <p:stCondLst>
                                            <p:cond delay="676"/>
                                          </p:stCondLst>
                                        </p:cTn>
                                        <p:tgtEl>
                                          <p:spTgt spid="3">
                                            <p:txEl>
                                              <p:pRg st="3" end="3"/>
                                            </p:txEl>
                                          </p:spTgt>
                                        </p:tgtEl>
                                      </p:cBhvr>
                                      <p:to x="100000" y="100000"/>
                                    </p:animScale>
                                    <p:animScale>
                                      <p:cBhvr>
                                        <p:cTn id="29" dur="26">
                                          <p:stCondLst>
                                            <p:cond delay="1312"/>
                                          </p:stCondLst>
                                        </p:cTn>
                                        <p:tgtEl>
                                          <p:spTgt spid="3">
                                            <p:txEl>
                                              <p:pRg st="3" end="3"/>
                                            </p:txEl>
                                          </p:spTgt>
                                        </p:tgtEl>
                                      </p:cBhvr>
                                      <p:to x="100000" y="80000"/>
                                    </p:animScale>
                                    <p:animScale>
                                      <p:cBhvr>
                                        <p:cTn id="30" dur="166" decel="50000">
                                          <p:stCondLst>
                                            <p:cond delay="1338"/>
                                          </p:stCondLst>
                                        </p:cTn>
                                        <p:tgtEl>
                                          <p:spTgt spid="3">
                                            <p:txEl>
                                              <p:pRg st="3" end="3"/>
                                            </p:txEl>
                                          </p:spTgt>
                                        </p:tgtEl>
                                      </p:cBhvr>
                                      <p:to x="100000" y="100000"/>
                                    </p:animScale>
                                    <p:animScale>
                                      <p:cBhvr>
                                        <p:cTn id="31" dur="26">
                                          <p:stCondLst>
                                            <p:cond delay="1642"/>
                                          </p:stCondLst>
                                        </p:cTn>
                                        <p:tgtEl>
                                          <p:spTgt spid="3">
                                            <p:txEl>
                                              <p:pRg st="3" end="3"/>
                                            </p:txEl>
                                          </p:spTgt>
                                        </p:tgtEl>
                                      </p:cBhvr>
                                      <p:to x="100000" y="90000"/>
                                    </p:animScale>
                                    <p:animScale>
                                      <p:cBhvr>
                                        <p:cTn id="32" dur="166" decel="50000">
                                          <p:stCondLst>
                                            <p:cond delay="1668"/>
                                          </p:stCondLst>
                                        </p:cTn>
                                        <p:tgtEl>
                                          <p:spTgt spid="3">
                                            <p:txEl>
                                              <p:pRg st="3" end="3"/>
                                            </p:txEl>
                                          </p:spTgt>
                                        </p:tgtEl>
                                      </p:cBhvr>
                                      <p:to x="100000" y="100000"/>
                                    </p:animScale>
                                    <p:animScale>
                                      <p:cBhvr>
                                        <p:cTn id="33" dur="26">
                                          <p:stCondLst>
                                            <p:cond delay="1808"/>
                                          </p:stCondLst>
                                        </p:cTn>
                                        <p:tgtEl>
                                          <p:spTgt spid="3">
                                            <p:txEl>
                                              <p:pRg st="3" end="3"/>
                                            </p:txEl>
                                          </p:spTgt>
                                        </p:tgtEl>
                                      </p:cBhvr>
                                      <p:to x="100000" y="95000"/>
                                    </p:animScale>
                                    <p:animScale>
                                      <p:cBhvr>
                                        <p:cTn id="34"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1184</Words>
  <Application>Microsoft Office PowerPoint</Application>
  <PresentationFormat>Presentación en pantalla (4:3)</PresentationFormat>
  <Paragraphs>52</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Tema de Office</vt:lpstr>
      <vt:lpstr>Presentación de PowerPoint</vt:lpstr>
      <vt:lpstr>Presentación de PowerPoint</vt:lpstr>
      <vt:lpstr>Leamos el texto citado como base para este tema: FIL.2:5-8.</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1</cp:revision>
  <dcterms:created xsi:type="dcterms:W3CDTF">2014-04-21T22:29:35Z</dcterms:created>
  <dcterms:modified xsi:type="dcterms:W3CDTF">2014-04-21T22:30:00Z</dcterms:modified>
</cp:coreProperties>
</file>