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9"/>
  </p:notesMasterIdLst>
  <p:sldIdLst>
    <p:sldId id="321" r:id="rId2"/>
    <p:sldId id="360" r:id="rId3"/>
    <p:sldId id="361" r:id="rId4"/>
    <p:sldId id="363" r:id="rId5"/>
    <p:sldId id="367" r:id="rId6"/>
    <p:sldId id="364" r:id="rId7"/>
    <p:sldId id="368" r:id="rId8"/>
    <p:sldId id="365" r:id="rId9"/>
    <p:sldId id="366" r:id="rId10"/>
    <p:sldId id="370" r:id="rId11"/>
    <p:sldId id="371" r:id="rId12"/>
    <p:sldId id="372" r:id="rId13"/>
    <p:sldId id="369" r:id="rId14"/>
    <p:sldId id="373" r:id="rId15"/>
    <p:sldId id="374" r:id="rId16"/>
    <p:sldId id="362" r:id="rId17"/>
    <p:sldId id="375" r:id="rId18"/>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881" autoAdjust="0"/>
  </p:normalViewPr>
  <p:slideViewPr>
    <p:cSldViewPr>
      <p:cViewPr varScale="1">
        <p:scale>
          <a:sx n="60" d="100"/>
          <a:sy n="60" d="100"/>
        </p:scale>
        <p:origin x="-390"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32DFBA-A34D-4D81-B272-4311503467DC}" type="datetimeFigureOut">
              <a:rPr lang="es-CO" smtClean="0"/>
              <a:t>21/04/2014</a:t>
            </a:fld>
            <a:endParaRPr lang="es-CO"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73362C-0EC5-4535-A5C6-F187E2625981}" type="slidenum">
              <a:rPr lang="es-CO" smtClean="0"/>
              <a:t>‹Nº›</a:t>
            </a:fld>
            <a:endParaRPr lang="es-CO" dirty="0"/>
          </a:p>
        </p:txBody>
      </p:sp>
    </p:spTree>
    <p:extLst>
      <p:ext uri="{BB962C8B-B14F-4D97-AF65-F5344CB8AC3E}">
        <p14:creationId xmlns:p14="http://schemas.microsoft.com/office/powerpoint/2010/main" val="3703342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B473362C-0EC5-4535-A5C6-F187E2625981}" type="slidenum">
              <a:rPr lang="es-CO" smtClean="0"/>
              <a:t>17</a:t>
            </a:fld>
            <a:endParaRPr lang="es-CO" dirty="0"/>
          </a:p>
        </p:txBody>
      </p:sp>
    </p:spTree>
    <p:extLst>
      <p:ext uri="{BB962C8B-B14F-4D97-AF65-F5344CB8AC3E}">
        <p14:creationId xmlns:p14="http://schemas.microsoft.com/office/powerpoint/2010/main" val="950297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21/04/2014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21/04/2014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21/04/2014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21/04/2014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21/04/2014</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21/04/2014</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21/04/2014</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21/04/2014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21/04/2014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21/04/2014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21/04/2014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21/04/2014</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20000">
              <a:srgbClr val="000040"/>
            </a:gs>
            <a:gs pos="50000">
              <a:srgbClr val="400040"/>
            </a:gs>
            <a:gs pos="75000">
              <a:srgbClr val="8F0040"/>
            </a:gs>
            <a:gs pos="89999">
              <a:srgbClr val="F27300"/>
            </a:gs>
            <a:gs pos="100000">
              <a:srgbClr val="FFBF00"/>
            </a:gs>
          </a:gsLst>
          <a:lin ang="5400000" scaled="0"/>
        </a:gradFill>
        <a:effectLst/>
      </p:bgPr>
    </p:bg>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04664"/>
            <a:ext cx="8496944" cy="4742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051720" y="5373216"/>
            <a:ext cx="5328592" cy="1384995"/>
          </a:xfrm>
          <a:prstGeom prst="rect">
            <a:avLst/>
          </a:prstGeom>
          <a:blipFill>
            <a:blip r:embed="rId3"/>
            <a:tile tx="0" ty="0" sx="100000" sy="100000" flip="none" algn="tl"/>
          </a:blipFill>
        </p:spPr>
        <p:txBody>
          <a:bodyPr wrap="square">
            <a:spAutoFit/>
          </a:bodyPr>
          <a:lstStyle/>
          <a:p>
            <a:pPr algn="ctr"/>
            <a:r>
              <a:rPr lang="es-CO" sz="2800" dirty="0">
                <a:latin typeface="Algerian" pitchFamily="82" charset="0"/>
              </a:rPr>
              <a:t>Tema n°.5. COMPROMISO SOCIAL</a:t>
            </a:r>
          </a:p>
          <a:p>
            <a:pPr algn="ctr"/>
            <a:r>
              <a:rPr lang="es-CO" sz="2800" b="1" dirty="0">
                <a:solidFill>
                  <a:srgbClr val="FF0000"/>
                </a:solidFill>
              </a:rPr>
              <a:t>Basado en (ROM.14:17,18).</a:t>
            </a:r>
          </a:p>
        </p:txBody>
      </p:sp>
    </p:spTree>
    <p:extLst>
      <p:ext uri="{BB962C8B-B14F-4D97-AF65-F5344CB8AC3E}">
        <p14:creationId xmlns:p14="http://schemas.microsoft.com/office/powerpoint/2010/main" val="131096810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F200"/>
            </a:gs>
            <a:gs pos="45000">
              <a:srgbClr val="FF7A00"/>
            </a:gs>
            <a:gs pos="70000">
              <a:srgbClr val="FF0300"/>
            </a:gs>
            <a:gs pos="100000">
              <a:srgbClr val="4D0808"/>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5122912" cy="5688632"/>
          </a:xfrm>
          <a:blipFill>
            <a:blip r:embed="rId2"/>
            <a:tile tx="0" ty="0" sx="100000" sy="100000" flip="none" algn="tl"/>
          </a:blipFill>
        </p:spPr>
        <p:txBody>
          <a:bodyPr>
            <a:normAutofit/>
          </a:bodyPr>
          <a:lstStyle/>
          <a:p>
            <a:pPr marL="0" indent="0" algn="ctr">
              <a:buNone/>
            </a:pPr>
            <a:endParaRPr lang="es-CO" sz="4000" dirty="0" smtClean="0"/>
          </a:p>
          <a:p>
            <a:pPr marL="0" indent="0" algn="ctr">
              <a:buNone/>
            </a:pPr>
            <a:endParaRPr lang="es-CO" sz="4000" dirty="0"/>
          </a:p>
          <a:p>
            <a:pPr marL="0" indent="0" algn="ctr">
              <a:buNone/>
            </a:pPr>
            <a:r>
              <a:rPr lang="es-CO" sz="4000" dirty="0" smtClean="0"/>
              <a:t>El Diccionario define la palabra «</a:t>
            </a:r>
            <a:r>
              <a:rPr lang="es-CO" sz="4000" b="1" u="sng" dirty="0" smtClean="0"/>
              <a:t>compromiso</a:t>
            </a:r>
            <a:r>
              <a:rPr lang="es-CO" sz="4000" dirty="0" smtClean="0"/>
              <a:t>» como una «</a:t>
            </a:r>
            <a:r>
              <a:rPr lang="es-CO" sz="4000" dirty="0" smtClean="0">
                <a:latin typeface="Agency FB" pitchFamily="34" charset="0"/>
              </a:rPr>
              <a:t>Responsabilidad </a:t>
            </a:r>
            <a:r>
              <a:rPr lang="es-CO" sz="4000" dirty="0">
                <a:latin typeface="Agency FB" pitchFamily="34" charset="0"/>
              </a:rPr>
              <a:t>u obligación que se </a:t>
            </a:r>
            <a:r>
              <a:rPr lang="es-CO" sz="4000" dirty="0" smtClean="0">
                <a:latin typeface="Agency FB" pitchFamily="34" charset="0"/>
              </a:rPr>
              <a:t>contrae</a:t>
            </a:r>
            <a:r>
              <a:rPr lang="es-CO" sz="4000" dirty="0" smtClean="0"/>
              <a:t>»</a:t>
            </a:r>
            <a:endParaRPr lang="es-CO" sz="40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651938">
            <a:off x="5872167" y="2191495"/>
            <a:ext cx="2957094"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281155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642194"/>
          </a:xfrm>
        </p:spPr>
        <p:txBody>
          <a:bodyPr>
            <a:noAutofit/>
          </a:bodyPr>
          <a:lstStyle/>
          <a:p>
            <a:r>
              <a:rPr lang="es-CO" sz="3600" b="1" i="1" dirty="0" smtClean="0">
                <a:latin typeface="Agency FB" pitchFamily="34" charset="0"/>
              </a:rPr>
              <a:t>El texto escogido para este tema «</a:t>
            </a:r>
            <a:r>
              <a:rPr lang="es-CO" sz="3600" b="1" i="1" dirty="0" smtClean="0">
                <a:latin typeface="Arial Black" pitchFamily="34" charset="0"/>
              </a:rPr>
              <a:t>compromiso social</a:t>
            </a:r>
            <a:r>
              <a:rPr lang="es-CO" sz="3600" b="1" i="1" dirty="0" smtClean="0">
                <a:latin typeface="Agency FB" pitchFamily="34" charset="0"/>
              </a:rPr>
              <a:t>» se encuentra en  </a:t>
            </a:r>
            <a:r>
              <a:rPr lang="es-CO" sz="3600" b="1" i="1" dirty="0">
                <a:solidFill>
                  <a:srgbClr val="FF0000"/>
                </a:solidFill>
                <a:latin typeface="Agency FB" pitchFamily="34" charset="0"/>
              </a:rPr>
              <a:t>(ROM.14:17,18).</a:t>
            </a:r>
          </a:p>
        </p:txBody>
      </p:sp>
      <p:sp>
        <p:nvSpPr>
          <p:cNvPr id="3" name="2 Marcador de contenido"/>
          <p:cNvSpPr>
            <a:spLocks noGrp="1"/>
          </p:cNvSpPr>
          <p:nvPr>
            <p:ph idx="1"/>
          </p:nvPr>
        </p:nvSpPr>
        <p:spPr>
          <a:xfrm>
            <a:off x="457200" y="2132856"/>
            <a:ext cx="8229600" cy="4536504"/>
          </a:xfrm>
        </p:spPr>
        <p:txBody>
          <a:bodyPr>
            <a:normAutofit fontScale="85000" lnSpcReduction="20000"/>
          </a:bodyPr>
          <a:lstStyle/>
          <a:p>
            <a:pPr marL="0" indent="0" algn="ctr">
              <a:buNone/>
            </a:pPr>
            <a:r>
              <a:rPr lang="es-CO" sz="3800" b="1" u="sng" dirty="0" smtClean="0">
                <a:solidFill>
                  <a:srgbClr val="FF0000"/>
                </a:solidFill>
              </a:rPr>
              <a:t>Romanos 14:17</a:t>
            </a:r>
            <a:r>
              <a:rPr lang="es-CO" dirty="0" smtClean="0"/>
              <a:t>. «</a:t>
            </a:r>
            <a:r>
              <a:rPr lang="es-CO" b="1" dirty="0" smtClean="0">
                <a:latin typeface="Agency FB" pitchFamily="34" charset="0"/>
              </a:rPr>
              <a:t>porque </a:t>
            </a:r>
            <a:r>
              <a:rPr lang="es-CO" b="1" dirty="0">
                <a:latin typeface="Agency FB" pitchFamily="34" charset="0"/>
              </a:rPr>
              <a:t>el reino de Dios no es comida ni bebida, sino justicia, paz y gozo en el Espíritu </a:t>
            </a:r>
            <a:r>
              <a:rPr lang="es-CO" b="1" dirty="0" smtClean="0">
                <a:latin typeface="Agency FB" pitchFamily="34" charset="0"/>
              </a:rPr>
              <a:t>Santo</a:t>
            </a:r>
            <a:r>
              <a:rPr lang="es-CO" dirty="0" smtClean="0"/>
              <a:t>». </a:t>
            </a:r>
            <a:endParaRPr lang="es-CO" dirty="0"/>
          </a:p>
          <a:p>
            <a:pPr marL="0" indent="0" algn="ctr">
              <a:buNone/>
            </a:pPr>
            <a:r>
              <a:rPr lang="es-CO" dirty="0"/>
              <a:t>  </a:t>
            </a:r>
            <a:endParaRPr lang="es-CO" dirty="0" smtClean="0"/>
          </a:p>
          <a:p>
            <a:pPr marL="0" indent="0" algn="ctr">
              <a:buNone/>
            </a:pPr>
            <a:r>
              <a:rPr lang="es-CO" dirty="0" smtClean="0"/>
              <a:t>Pablo dice: </a:t>
            </a:r>
            <a:r>
              <a:rPr lang="es-CO" u="sng" dirty="0" smtClean="0"/>
              <a:t>«</a:t>
            </a:r>
            <a:r>
              <a:rPr lang="es-CO" b="1" i="1" u="sng" dirty="0" smtClean="0"/>
              <a:t>porque el reino de Dios no es comida ni bebida</a:t>
            </a:r>
            <a:r>
              <a:rPr lang="es-CO" u="sng" dirty="0" smtClean="0"/>
              <a:t>»</a:t>
            </a:r>
          </a:p>
          <a:p>
            <a:pPr marL="0" indent="0" algn="ctr">
              <a:buNone/>
            </a:pPr>
            <a:r>
              <a:rPr lang="es-CO" dirty="0" smtClean="0"/>
              <a:t>Esta </a:t>
            </a:r>
            <a:r>
              <a:rPr lang="es-CO" dirty="0"/>
              <a:t>expresión</a:t>
            </a:r>
            <a:r>
              <a:rPr lang="es-CO" dirty="0" smtClean="0"/>
              <a:t>, «</a:t>
            </a:r>
            <a:r>
              <a:rPr lang="es-CO" dirty="0" smtClean="0">
                <a:latin typeface="Agency FB" pitchFamily="34" charset="0"/>
              </a:rPr>
              <a:t>El reino de Dios</a:t>
            </a:r>
            <a:r>
              <a:rPr lang="es-CO" dirty="0" smtClean="0"/>
              <a:t>» </a:t>
            </a:r>
            <a:r>
              <a:rPr lang="es-CO" dirty="0"/>
              <a:t>si estuviera aislada, podría referirse al futuro reino de </a:t>
            </a:r>
            <a:r>
              <a:rPr lang="es-CO" dirty="0" smtClean="0"/>
              <a:t>gloria, </a:t>
            </a:r>
            <a:r>
              <a:rPr lang="es-CO" dirty="0"/>
              <a:t>o al reino presente de la </a:t>
            </a:r>
            <a:r>
              <a:rPr lang="es-CO" dirty="0" smtClean="0"/>
              <a:t>gracia.  </a:t>
            </a:r>
            <a:r>
              <a:rPr lang="es-CO" dirty="0"/>
              <a:t>Es obvio que aquí corresponde el segundo </a:t>
            </a:r>
            <a:r>
              <a:rPr lang="es-CO" dirty="0" smtClean="0"/>
              <a:t>significado</a:t>
            </a:r>
            <a:r>
              <a:rPr lang="es-CO" dirty="0"/>
              <a:t> </a:t>
            </a:r>
            <a:r>
              <a:rPr lang="es-CO" dirty="0" smtClean="0"/>
              <a:t>(reino de la gracia, o sea, al presente).</a:t>
            </a:r>
          </a:p>
          <a:p>
            <a:pPr marL="0" indent="0" algn="ctr">
              <a:buNone/>
            </a:pPr>
            <a:r>
              <a:rPr lang="es-CO" dirty="0" smtClean="0"/>
              <a:t> </a:t>
            </a:r>
            <a:r>
              <a:rPr lang="es-CO" dirty="0"/>
              <a:t>La esencia del reino de Dios no consiste en cosas externas sino en las gracias internas de la vida espiritual. </a:t>
            </a:r>
          </a:p>
        </p:txBody>
      </p:sp>
    </p:spTree>
    <p:extLst>
      <p:ext uri="{BB962C8B-B14F-4D97-AF65-F5344CB8AC3E}">
        <p14:creationId xmlns:p14="http://schemas.microsoft.com/office/powerpoint/2010/main" val="371993931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2" end="2"/>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3" end="3"/>
                                            </p:txEl>
                                          </p:spTgt>
                                        </p:tgtEl>
                                      </p:cBhvr>
                                    </p:animEffect>
                                  </p:childTnLst>
                                </p:cTn>
                              </p:par>
                              <p:par>
                                <p:cTn id="29" presetID="31"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048672"/>
          </a:xfrm>
        </p:spPr>
        <p:txBody>
          <a:bodyPr>
            <a:normAutofit fontScale="92500" lnSpcReduction="10000"/>
          </a:bodyPr>
          <a:lstStyle/>
          <a:p>
            <a:pPr marL="0" indent="0" algn="ctr">
              <a:buNone/>
            </a:pPr>
            <a:r>
              <a:rPr lang="es-CO" dirty="0" smtClean="0"/>
              <a:t>Estos </a:t>
            </a:r>
            <a:r>
              <a:rPr lang="es-CO" dirty="0"/>
              <a:t>asuntos </a:t>
            </a:r>
            <a:r>
              <a:rPr lang="es-CO" dirty="0" smtClean="0"/>
              <a:t>«</a:t>
            </a:r>
            <a:r>
              <a:rPr lang="es-CO" dirty="0" smtClean="0">
                <a:latin typeface="Agency FB" pitchFamily="34" charset="0"/>
              </a:rPr>
              <a:t>comida ni bebida</a:t>
            </a:r>
            <a:r>
              <a:rPr lang="es-CO" dirty="0" smtClean="0"/>
              <a:t>» son </a:t>
            </a:r>
            <a:r>
              <a:rPr lang="es-CO" dirty="0"/>
              <a:t>baladíes e insignificantes en comparación con aquellos de los cuales consiste en realidad el reino de Dios.  </a:t>
            </a:r>
            <a:endParaRPr lang="es-CO" dirty="0" smtClean="0"/>
          </a:p>
          <a:p>
            <a:pPr marL="0" indent="0" algn="ctr">
              <a:buNone/>
            </a:pPr>
            <a:endParaRPr lang="es-CO" dirty="0" smtClean="0"/>
          </a:p>
          <a:p>
            <a:pPr marL="0" indent="0" algn="ctr">
              <a:buNone/>
            </a:pPr>
            <a:r>
              <a:rPr lang="es-CO" dirty="0" smtClean="0"/>
              <a:t>El </a:t>
            </a:r>
            <a:r>
              <a:rPr lang="es-CO" dirty="0"/>
              <a:t>cristiano cuya fe es robusta quizá comprenda la naturaleza espiritual del reino de Dios. En realidad, el conocimiento de esta verdad vital es parte del “bien” mencionado </a:t>
            </a:r>
            <a:r>
              <a:rPr lang="es-CO" dirty="0" smtClean="0"/>
              <a:t>en </a:t>
            </a:r>
            <a:r>
              <a:rPr lang="es-CO" dirty="0" smtClean="0">
                <a:solidFill>
                  <a:srgbClr val="FF0000"/>
                </a:solidFill>
              </a:rPr>
              <a:t>Rom.14:15,16.</a:t>
            </a:r>
          </a:p>
          <a:p>
            <a:pPr marL="0" indent="0" algn="ctr">
              <a:buNone/>
            </a:pPr>
            <a:endParaRPr lang="es-CO" dirty="0" smtClean="0"/>
          </a:p>
          <a:p>
            <a:pPr marL="0" indent="0" algn="ctr">
              <a:buNone/>
            </a:pPr>
            <a:r>
              <a:rPr lang="es-CO" dirty="0" smtClean="0"/>
              <a:t>Allí dice: «</a:t>
            </a:r>
            <a:r>
              <a:rPr lang="es-CO" dirty="0" smtClean="0">
                <a:latin typeface="Agency FB" pitchFamily="34" charset="0"/>
              </a:rPr>
              <a:t>Pero </a:t>
            </a:r>
            <a:r>
              <a:rPr lang="es-CO" dirty="0">
                <a:latin typeface="Agency FB" pitchFamily="34" charset="0"/>
              </a:rPr>
              <a:t>si por causa de la comida tu hermano es </a:t>
            </a:r>
            <a:r>
              <a:rPr lang="es-CO" dirty="0" smtClean="0">
                <a:latin typeface="Agency FB" pitchFamily="34" charset="0"/>
              </a:rPr>
              <a:t>contristado (entristecido), </a:t>
            </a:r>
            <a:r>
              <a:rPr lang="es-CO" dirty="0">
                <a:latin typeface="Agency FB" pitchFamily="34" charset="0"/>
              </a:rPr>
              <a:t>ya no andas conforme al amor. No hagas que por la comida tuya se pierda aquel por quien Cristo murió. </a:t>
            </a:r>
            <a:r>
              <a:rPr lang="es-CO" dirty="0" smtClean="0">
                <a:latin typeface="Agency FB" pitchFamily="34" charset="0"/>
              </a:rPr>
              <a:t>16 </a:t>
            </a:r>
            <a:r>
              <a:rPr lang="es-CO" dirty="0">
                <a:latin typeface="Agency FB" pitchFamily="34" charset="0"/>
              </a:rPr>
              <a:t>No sea, pues, vituperado vuestro bien</a:t>
            </a:r>
            <a:r>
              <a:rPr lang="es-CO" dirty="0" smtClean="0"/>
              <a:t>;»</a:t>
            </a:r>
            <a:endParaRPr lang="es-CO" dirty="0"/>
          </a:p>
        </p:txBody>
      </p:sp>
    </p:spTree>
    <p:extLst>
      <p:ext uri="{BB962C8B-B14F-4D97-AF65-F5344CB8AC3E}">
        <p14:creationId xmlns:p14="http://schemas.microsoft.com/office/powerpoint/2010/main" val="426688277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80">
                                          <p:stCondLst>
                                            <p:cond delay="0"/>
                                          </p:stCondLst>
                                        </p:cTn>
                                        <p:tgtEl>
                                          <p:spTgt spid="3">
                                            <p:txEl>
                                              <p:pRg st="4" end="4"/>
                                            </p:txEl>
                                          </p:spTgt>
                                        </p:tgtEl>
                                      </p:cBhvr>
                                    </p:animEffect>
                                    <p:anim calcmode="lin" valueType="num">
                                      <p:cBhvr>
                                        <p:cTn id="24"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4" end="4"/>
                                            </p:txEl>
                                          </p:spTgt>
                                        </p:tgtEl>
                                      </p:cBhvr>
                                      <p:to x="100000" y="60000"/>
                                    </p:animScale>
                                    <p:animScale>
                                      <p:cBhvr>
                                        <p:cTn id="30" dur="166" decel="50000">
                                          <p:stCondLst>
                                            <p:cond delay="676"/>
                                          </p:stCondLst>
                                        </p:cTn>
                                        <p:tgtEl>
                                          <p:spTgt spid="3">
                                            <p:txEl>
                                              <p:pRg st="4" end="4"/>
                                            </p:txEl>
                                          </p:spTgt>
                                        </p:tgtEl>
                                      </p:cBhvr>
                                      <p:to x="100000" y="100000"/>
                                    </p:animScale>
                                    <p:animScale>
                                      <p:cBhvr>
                                        <p:cTn id="31" dur="26">
                                          <p:stCondLst>
                                            <p:cond delay="1312"/>
                                          </p:stCondLst>
                                        </p:cTn>
                                        <p:tgtEl>
                                          <p:spTgt spid="3">
                                            <p:txEl>
                                              <p:pRg st="4" end="4"/>
                                            </p:txEl>
                                          </p:spTgt>
                                        </p:tgtEl>
                                      </p:cBhvr>
                                      <p:to x="100000" y="80000"/>
                                    </p:animScale>
                                    <p:animScale>
                                      <p:cBhvr>
                                        <p:cTn id="32" dur="166" decel="50000">
                                          <p:stCondLst>
                                            <p:cond delay="1338"/>
                                          </p:stCondLst>
                                        </p:cTn>
                                        <p:tgtEl>
                                          <p:spTgt spid="3">
                                            <p:txEl>
                                              <p:pRg st="4" end="4"/>
                                            </p:txEl>
                                          </p:spTgt>
                                        </p:tgtEl>
                                      </p:cBhvr>
                                      <p:to x="100000" y="100000"/>
                                    </p:animScale>
                                    <p:animScale>
                                      <p:cBhvr>
                                        <p:cTn id="33" dur="26">
                                          <p:stCondLst>
                                            <p:cond delay="1642"/>
                                          </p:stCondLst>
                                        </p:cTn>
                                        <p:tgtEl>
                                          <p:spTgt spid="3">
                                            <p:txEl>
                                              <p:pRg st="4" end="4"/>
                                            </p:txEl>
                                          </p:spTgt>
                                        </p:tgtEl>
                                      </p:cBhvr>
                                      <p:to x="100000" y="90000"/>
                                    </p:animScale>
                                    <p:animScale>
                                      <p:cBhvr>
                                        <p:cTn id="34" dur="166" decel="50000">
                                          <p:stCondLst>
                                            <p:cond delay="1668"/>
                                          </p:stCondLst>
                                        </p:cTn>
                                        <p:tgtEl>
                                          <p:spTgt spid="3">
                                            <p:txEl>
                                              <p:pRg st="4" end="4"/>
                                            </p:txEl>
                                          </p:spTgt>
                                        </p:tgtEl>
                                      </p:cBhvr>
                                      <p:to x="100000" y="100000"/>
                                    </p:animScale>
                                    <p:animScale>
                                      <p:cBhvr>
                                        <p:cTn id="35" dur="26">
                                          <p:stCondLst>
                                            <p:cond delay="1808"/>
                                          </p:stCondLst>
                                        </p:cTn>
                                        <p:tgtEl>
                                          <p:spTgt spid="3">
                                            <p:txEl>
                                              <p:pRg st="4" end="4"/>
                                            </p:txEl>
                                          </p:spTgt>
                                        </p:tgtEl>
                                      </p:cBhvr>
                                      <p:to x="100000" y="95000"/>
                                    </p:animScale>
                                    <p:animScale>
                                      <p:cBhvr>
                                        <p:cTn id="36"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a:bodyPr>
          <a:lstStyle/>
          <a:p>
            <a:pPr marL="0" indent="0" algn="ctr">
              <a:buNone/>
            </a:pPr>
            <a:r>
              <a:rPr lang="es-CO" dirty="0" smtClean="0"/>
              <a:t>Por </a:t>
            </a:r>
            <a:r>
              <a:rPr lang="es-CO" dirty="0"/>
              <a:t>lo tanto, ese conocimiento impedirá que apene o destruya a su hermano más débil por asuntos que son relativamente </a:t>
            </a:r>
            <a:r>
              <a:rPr lang="es-CO" b="1" u="sng" dirty="0"/>
              <a:t>insignificantes </a:t>
            </a:r>
            <a:r>
              <a:rPr lang="es-CO" dirty="0"/>
              <a:t>en sí mismos. </a:t>
            </a:r>
          </a:p>
          <a:p>
            <a:pPr marL="0" indent="0" algn="ctr">
              <a:buNone/>
            </a:pPr>
            <a:endParaRPr lang="es-CO" u="sng" dirty="0" smtClean="0"/>
          </a:p>
          <a:p>
            <a:pPr marL="0" indent="0" algn="ctr">
              <a:buNone/>
            </a:pPr>
            <a:r>
              <a:rPr lang="es-CO" u="sng" dirty="0" smtClean="0"/>
              <a:t>«</a:t>
            </a:r>
            <a:r>
              <a:rPr lang="es-CO" b="1" u="sng" dirty="0" smtClean="0">
                <a:latin typeface="Agency FB" pitchFamily="34" charset="0"/>
              </a:rPr>
              <a:t>sino </a:t>
            </a:r>
            <a:r>
              <a:rPr lang="es-CO" b="1" u="sng" dirty="0">
                <a:latin typeface="Agency FB" pitchFamily="34" charset="0"/>
              </a:rPr>
              <a:t>justicia, paz y gozo en el Espíritu Santo</a:t>
            </a:r>
            <a:r>
              <a:rPr lang="es-CO" u="sng" dirty="0"/>
              <a:t>»</a:t>
            </a:r>
            <a:r>
              <a:rPr lang="es-CO" dirty="0"/>
              <a:t>. </a:t>
            </a:r>
          </a:p>
          <a:p>
            <a:pPr marL="0" indent="0" algn="ctr">
              <a:buNone/>
            </a:pPr>
            <a:r>
              <a:rPr lang="es-CO" dirty="0" smtClean="0"/>
              <a:t>«Justicia». Se refiere a la rectitud </a:t>
            </a:r>
            <a:r>
              <a:rPr lang="es-CO" dirty="0"/>
              <a:t>en la vida y en la conducta </a:t>
            </a:r>
            <a:r>
              <a:rPr lang="es-CO" dirty="0" smtClean="0"/>
              <a:t>(como lo dice </a:t>
            </a:r>
            <a:r>
              <a:rPr lang="es-CO" dirty="0" smtClean="0">
                <a:solidFill>
                  <a:srgbClr val="FF0000"/>
                </a:solidFill>
              </a:rPr>
              <a:t>Efe. 4:23,24</a:t>
            </a:r>
            <a:r>
              <a:rPr lang="es-CO" dirty="0"/>
              <a:t>). </a:t>
            </a:r>
            <a:r>
              <a:rPr lang="es-CO" dirty="0" smtClean="0"/>
              <a:t>«</a:t>
            </a:r>
            <a:r>
              <a:rPr lang="es-CO" dirty="0" smtClean="0">
                <a:latin typeface="Agency FB" pitchFamily="34" charset="0"/>
              </a:rPr>
              <a:t>Y renovaos </a:t>
            </a:r>
            <a:r>
              <a:rPr lang="es-CO" dirty="0">
                <a:latin typeface="Agency FB" pitchFamily="34" charset="0"/>
              </a:rPr>
              <a:t>en el espíritu de vuestra mente, </a:t>
            </a:r>
            <a:r>
              <a:rPr lang="es-CO" dirty="0" smtClean="0">
                <a:latin typeface="Agency FB" pitchFamily="34" charset="0"/>
              </a:rPr>
              <a:t>24 </a:t>
            </a:r>
            <a:r>
              <a:rPr lang="es-CO" dirty="0">
                <a:latin typeface="Agency FB" pitchFamily="34" charset="0"/>
              </a:rPr>
              <a:t>y vestíos del nuevo hombre, </a:t>
            </a:r>
            <a:r>
              <a:rPr lang="es-CO" u="sng" dirty="0">
                <a:latin typeface="Agency FB" pitchFamily="34" charset="0"/>
              </a:rPr>
              <a:t>creado según Dios en la justicia y santidad de la </a:t>
            </a:r>
            <a:r>
              <a:rPr lang="es-CO" u="sng" dirty="0" smtClean="0">
                <a:latin typeface="Agency FB" pitchFamily="34" charset="0"/>
              </a:rPr>
              <a:t>verdad</a:t>
            </a:r>
            <a:r>
              <a:rPr lang="es-CO" dirty="0" smtClean="0"/>
              <a:t>».</a:t>
            </a:r>
            <a:endParaRPr lang="es-CO" dirty="0"/>
          </a:p>
          <a:p>
            <a:endParaRPr lang="es-CO" dirty="0"/>
          </a:p>
        </p:txBody>
      </p:sp>
    </p:spTree>
    <p:extLst>
      <p:ext uri="{BB962C8B-B14F-4D97-AF65-F5344CB8AC3E}">
        <p14:creationId xmlns:p14="http://schemas.microsoft.com/office/powerpoint/2010/main" val="338200866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down)">
                                      <p:cBhvr>
                                        <p:cTn id="23" dur="580">
                                          <p:stCondLst>
                                            <p:cond delay="0"/>
                                          </p:stCondLst>
                                        </p:cTn>
                                        <p:tgtEl>
                                          <p:spTgt spid="3">
                                            <p:txEl>
                                              <p:pRg st="3" end="3"/>
                                            </p:txEl>
                                          </p:spTgt>
                                        </p:tgtEl>
                                      </p:cBhvr>
                                    </p:animEffect>
                                    <p:anim calcmode="lin" valueType="num">
                                      <p:cBhvr>
                                        <p:cTn id="24"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3" end="3"/>
                                            </p:txEl>
                                          </p:spTgt>
                                        </p:tgtEl>
                                      </p:cBhvr>
                                      <p:to x="100000" y="60000"/>
                                    </p:animScale>
                                    <p:animScale>
                                      <p:cBhvr>
                                        <p:cTn id="30" dur="166" decel="50000">
                                          <p:stCondLst>
                                            <p:cond delay="676"/>
                                          </p:stCondLst>
                                        </p:cTn>
                                        <p:tgtEl>
                                          <p:spTgt spid="3">
                                            <p:txEl>
                                              <p:pRg st="3" end="3"/>
                                            </p:txEl>
                                          </p:spTgt>
                                        </p:tgtEl>
                                      </p:cBhvr>
                                      <p:to x="100000" y="100000"/>
                                    </p:animScale>
                                    <p:animScale>
                                      <p:cBhvr>
                                        <p:cTn id="31" dur="26">
                                          <p:stCondLst>
                                            <p:cond delay="1312"/>
                                          </p:stCondLst>
                                        </p:cTn>
                                        <p:tgtEl>
                                          <p:spTgt spid="3">
                                            <p:txEl>
                                              <p:pRg st="3" end="3"/>
                                            </p:txEl>
                                          </p:spTgt>
                                        </p:tgtEl>
                                      </p:cBhvr>
                                      <p:to x="100000" y="80000"/>
                                    </p:animScale>
                                    <p:animScale>
                                      <p:cBhvr>
                                        <p:cTn id="32" dur="166" decel="50000">
                                          <p:stCondLst>
                                            <p:cond delay="1338"/>
                                          </p:stCondLst>
                                        </p:cTn>
                                        <p:tgtEl>
                                          <p:spTgt spid="3">
                                            <p:txEl>
                                              <p:pRg st="3" end="3"/>
                                            </p:txEl>
                                          </p:spTgt>
                                        </p:tgtEl>
                                      </p:cBhvr>
                                      <p:to x="100000" y="100000"/>
                                    </p:animScale>
                                    <p:animScale>
                                      <p:cBhvr>
                                        <p:cTn id="33" dur="26">
                                          <p:stCondLst>
                                            <p:cond delay="1642"/>
                                          </p:stCondLst>
                                        </p:cTn>
                                        <p:tgtEl>
                                          <p:spTgt spid="3">
                                            <p:txEl>
                                              <p:pRg st="3" end="3"/>
                                            </p:txEl>
                                          </p:spTgt>
                                        </p:tgtEl>
                                      </p:cBhvr>
                                      <p:to x="100000" y="90000"/>
                                    </p:animScale>
                                    <p:animScale>
                                      <p:cBhvr>
                                        <p:cTn id="34" dur="166" decel="50000">
                                          <p:stCondLst>
                                            <p:cond delay="1668"/>
                                          </p:stCondLst>
                                        </p:cTn>
                                        <p:tgtEl>
                                          <p:spTgt spid="3">
                                            <p:txEl>
                                              <p:pRg st="3" end="3"/>
                                            </p:txEl>
                                          </p:spTgt>
                                        </p:tgtEl>
                                      </p:cBhvr>
                                      <p:to x="100000" y="100000"/>
                                    </p:animScale>
                                    <p:animScale>
                                      <p:cBhvr>
                                        <p:cTn id="35" dur="26">
                                          <p:stCondLst>
                                            <p:cond delay="1808"/>
                                          </p:stCondLst>
                                        </p:cTn>
                                        <p:tgtEl>
                                          <p:spTgt spid="3">
                                            <p:txEl>
                                              <p:pRg st="3" end="3"/>
                                            </p:txEl>
                                          </p:spTgt>
                                        </p:tgtEl>
                                      </p:cBhvr>
                                      <p:to x="100000" y="95000"/>
                                    </p:animScale>
                                    <p:animScale>
                                      <p:cBhvr>
                                        <p:cTn id="36"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0"/>
            <a:ext cx="8856984" cy="6525344"/>
          </a:xfrm>
        </p:spPr>
        <p:txBody>
          <a:bodyPr>
            <a:normAutofit fontScale="92500" lnSpcReduction="20000"/>
          </a:bodyPr>
          <a:lstStyle/>
          <a:p>
            <a:pPr marL="0" indent="0" algn="ctr">
              <a:buNone/>
            </a:pPr>
            <a:r>
              <a:rPr lang="es-CO" dirty="0" smtClean="0"/>
              <a:t>«</a:t>
            </a:r>
            <a:r>
              <a:rPr lang="es-CO" b="1" u="sng" dirty="0" smtClean="0"/>
              <a:t>Paz</a:t>
            </a:r>
            <a:r>
              <a:rPr lang="es-CO" dirty="0" smtClean="0"/>
              <a:t>». Esto </a:t>
            </a:r>
            <a:r>
              <a:rPr lang="es-CO" dirty="0"/>
              <a:t>incluye no sólo reconciliación con Dios </a:t>
            </a:r>
            <a:r>
              <a:rPr lang="es-CO" dirty="0">
                <a:solidFill>
                  <a:srgbClr val="FF0000"/>
                </a:solidFill>
              </a:rPr>
              <a:t>(Rom.5:1). </a:t>
            </a:r>
            <a:r>
              <a:rPr lang="es-CO" dirty="0" smtClean="0"/>
              <a:t>«</a:t>
            </a:r>
            <a:r>
              <a:rPr lang="es-CO" b="1" dirty="0" smtClean="0">
                <a:latin typeface="Agency FB" pitchFamily="34" charset="0"/>
              </a:rPr>
              <a:t>Justificados</a:t>
            </a:r>
            <a:r>
              <a:rPr lang="es-CO" b="1" dirty="0">
                <a:latin typeface="Agency FB" pitchFamily="34" charset="0"/>
              </a:rPr>
              <a:t>, pues, por la fe, tenemos paz para con Dios por medio de nuestro Señor </a:t>
            </a:r>
            <a:r>
              <a:rPr lang="es-CO" b="1" dirty="0" smtClean="0">
                <a:latin typeface="Agency FB" pitchFamily="34" charset="0"/>
              </a:rPr>
              <a:t>Jesucristo</a:t>
            </a:r>
            <a:r>
              <a:rPr lang="es-CO" dirty="0" smtClean="0"/>
              <a:t>»;  </a:t>
            </a:r>
            <a:r>
              <a:rPr lang="es-CO" dirty="0"/>
              <a:t>sino también armonía y amor en la </a:t>
            </a:r>
            <a:r>
              <a:rPr lang="es-CO" dirty="0" smtClean="0"/>
              <a:t>iglesia</a:t>
            </a:r>
          </a:p>
          <a:p>
            <a:pPr marL="0" indent="0" algn="ctr">
              <a:buNone/>
            </a:pPr>
            <a:r>
              <a:rPr lang="es-CO" dirty="0" smtClean="0"/>
              <a:t> Ver </a:t>
            </a:r>
            <a:r>
              <a:rPr lang="es-CO" dirty="0" smtClean="0">
                <a:solidFill>
                  <a:srgbClr val="FF0000"/>
                </a:solidFill>
              </a:rPr>
              <a:t>(Rom.14:19</a:t>
            </a:r>
            <a:r>
              <a:rPr lang="es-CO" dirty="0">
                <a:solidFill>
                  <a:srgbClr val="FF0000"/>
                </a:solidFill>
              </a:rPr>
              <a:t>; </a:t>
            </a:r>
            <a:r>
              <a:rPr lang="es-CO" dirty="0" smtClean="0">
                <a:solidFill>
                  <a:srgbClr val="FF0000"/>
                </a:solidFill>
              </a:rPr>
              <a:t>Efe.4:3</a:t>
            </a:r>
            <a:r>
              <a:rPr lang="es-CO" dirty="0">
                <a:solidFill>
                  <a:srgbClr val="FF0000"/>
                </a:solidFill>
              </a:rPr>
              <a:t>; </a:t>
            </a:r>
            <a:r>
              <a:rPr lang="es-CO" dirty="0" smtClean="0">
                <a:solidFill>
                  <a:srgbClr val="FF0000"/>
                </a:solidFill>
              </a:rPr>
              <a:t>Col.3:14-15</a:t>
            </a:r>
            <a:r>
              <a:rPr lang="es-CO" dirty="0">
                <a:solidFill>
                  <a:srgbClr val="FF0000"/>
                </a:solidFill>
              </a:rPr>
              <a:t>). </a:t>
            </a:r>
          </a:p>
          <a:p>
            <a:endParaRPr lang="es-CO" dirty="0" smtClean="0"/>
          </a:p>
          <a:p>
            <a:pPr marL="0" indent="0" algn="ctr">
              <a:buNone/>
            </a:pPr>
            <a:r>
              <a:rPr lang="es-CO" b="1" u="sng" dirty="0" smtClean="0"/>
              <a:t>«Y Gozo </a:t>
            </a:r>
            <a:r>
              <a:rPr lang="es-CO" b="1" u="sng" dirty="0"/>
              <a:t>en el Espíritu </a:t>
            </a:r>
            <a:r>
              <a:rPr lang="es-CO" b="1" u="sng" dirty="0" smtClean="0"/>
              <a:t>Santo»</a:t>
            </a:r>
            <a:r>
              <a:rPr lang="es-CO" dirty="0" smtClean="0"/>
              <a:t>. </a:t>
            </a:r>
            <a:endParaRPr lang="es-CO" dirty="0"/>
          </a:p>
          <a:p>
            <a:pPr marL="0" indent="0" algn="ctr">
              <a:buNone/>
            </a:pPr>
            <a:r>
              <a:rPr lang="es-CO" dirty="0" smtClean="0"/>
              <a:t>Esta </a:t>
            </a:r>
            <a:r>
              <a:rPr lang="es-CO" dirty="0"/>
              <a:t>es la santa alegría que el Espíritu de Dios difunde en los que viven “por el Espíritu</a:t>
            </a:r>
            <a:r>
              <a:rPr lang="es-CO" dirty="0" smtClean="0"/>
              <a:t>”.  </a:t>
            </a:r>
          </a:p>
          <a:p>
            <a:pPr marL="0" indent="0" algn="ctr">
              <a:buNone/>
            </a:pPr>
            <a:r>
              <a:rPr lang="es-CO" dirty="0" smtClean="0"/>
              <a:t>Ver </a:t>
            </a:r>
            <a:r>
              <a:rPr lang="es-CO" dirty="0" smtClean="0">
                <a:solidFill>
                  <a:srgbClr val="FF0000"/>
                </a:solidFill>
              </a:rPr>
              <a:t>(Gal.5:25</a:t>
            </a:r>
            <a:r>
              <a:rPr lang="es-CO" dirty="0">
                <a:solidFill>
                  <a:srgbClr val="FF0000"/>
                </a:solidFill>
              </a:rPr>
              <a:t>; </a:t>
            </a:r>
            <a:r>
              <a:rPr lang="es-CO" dirty="0" smtClean="0">
                <a:solidFill>
                  <a:srgbClr val="FF0000"/>
                </a:solidFill>
              </a:rPr>
              <a:t>Rom.15:13</a:t>
            </a:r>
            <a:r>
              <a:rPr lang="es-CO" dirty="0">
                <a:solidFill>
                  <a:srgbClr val="FF0000"/>
                </a:solidFill>
              </a:rPr>
              <a:t>; </a:t>
            </a:r>
            <a:r>
              <a:rPr lang="es-CO" dirty="0" smtClean="0">
                <a:solidFill>
                  <a:srgbClr val="FF0000"/>
                </a:solidFill>
              </a:rPr>
              <a:t>Gal.5:22</a:t>
            </a:r>
            <a:r>
              <a:rPr lang="es-CO" dirty="0">
                <a:solidFill>
                  <a:srgbClr val="FF0000"/>
                </a:solidFill>
              </a:rPr>
              <a:t>; </a:t>
            </a:r>
            <a:r>
              <a:rPr lang="es-CO" dirty="0" smtClean="0">
                <a:solidFill>
                  <a:srgbClr val="FF0000"/>
                </a:solidFill>
              </a:rPr>
              <a:t>1Tes.1:6</a:t>
            </a:r>
            <a:r>
              <a:rPr lang="es-CO" dirty="0">
                <a:solidFill>
                  <a:srgbClr val="FF0000"/>
                </a:solidFill>
              </a:rPr>
              <a:t>)</a:t>
            </a:r>
            <a:r>
              <a:rPr lang="es-CO" dirty="0"/>
              <a:t>.  </a:t>
            </a:r>
            <a:endParaRPr lang="es-CO" dirty="0" smtClean="0"/>
          </a:p>
          <a:p>
            <a:pPr marL="0" indent="0">
              <a:buNone/>
            </a:pPr>
            <a:endParaRPr lang="es-CO" dirty="0" smtClean="0"/>
          </a:p>
          <a:p>
            <a:pPr marL="0" indent="0" algn="ctr">
              <a:buNone/>
            </a:pPr>
            <a:r>
              <a:rPr lang="es-CO" dirty="0" smtClean="0">
                <a:solidFill>
                  <a:srgbClr val="0070C0"/>
                </a:solidFill>
              </a:rPr>
              <a:t>Los </a:t>
            </a:r>
            <a:r>
              <a:rPr lang="es-CO" dirty="0">
                <a:solidFill>
                  <a:srgbClr val="0070C0"/>
                </a:solidFill>
              </a:rPr>
              <a:t>que son más fuertes en la fe entienden mejor que el reino de Dios consiste en mercedes espirituales como éstas, </a:t>
            </a:r>
            <a:r>
              <a:rPr lang="es-CO" dirty="0" smtClean="0">
                <a:solidFill>
                  <a:srgbClr val="0070C0"/>
                </a:solidFill>
              </a:rPr>
              <a:t>(</a:t>
            </a:r>
            <a:r>
              <a:rPr lang="es-CO" b="1" dirty="0" smtClean="0">
                <a:solidFill>
                  <a:srgbClr val="0070C0"/>
                </a:solidFill>
                <a:latin typeface="Agency FB" pitchFamily="34" charset="0"/>
              </a:rPr>
              <a:t>el perdón y el gozo del Espíritu Santo</a:t>
            </a:r>
            <a:r>
              <a:rPr lang="es-CO" dirty="0" smtClean="0">
                <a:solidFill>
                  <a:srgbClr val="0070C0"/>
                </a:solidFill>
              </a:rPr>
              <a:t>), y </a:t>
            </a:r>
            <a:r>
              <a:rPr lang="es-CO" dirty="0">
                <a:solidFill>
                  <a:srgbClr val="0070C0"/>
                </a:solidFill>
              </a:rPr>
              <a:t>no en cosas materiales como comida y bebida.  </a:t>
            </a:r>
          </a:p>
        </p:txBody>
      </p:sp>
    </p:spTree>
    <p:extLst>
      <p:ext uri="{BB962C8B-B14F-4D97-AF65-F5344CB8AC3E}">
        <p14:creationId xmlns:p14="http://schemas.microsoft.com/office/powerpoint/2010/main" val="182880470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7" dur="500"/>
                                        <p:tgtEl>
                                          <p:spTgt spid="3">
                                            <p:txEl>
                                              <p:pRg st="3" end="3"/>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0" dur="500"/>
                                        <p:tgtEl>
                                          <p:spTgt spid="3">
                                            <p:txEl>
                                              <p:pRg st="4" end="4"/>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randombar(horizontal)">
                                      <p:cBhvr>
                                        <p:cTn id="13" dur="500"/>
                                        <p:tgtEl>
                                          <p:spTgt spid="3">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nodeType="click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wipe(down)">
                                      <p:cBhvr>
                                        <p:cTn id="18" dur="580">
                                          <p:stCondLst>
                                            <p:cond delay="0"/>
                                          </p:stCondLst>
                                        </p:cTn>
                                        <p:tgtEl>
                                          <p:spTgt spid="3">
                                            <p:txEl>
                                              <p:pRg st="7" end="7"/>
                                            </p:txEl>
                                          </p:spTgt>
                                        </p:tgtEl>
                                      </p:cBhvr>
                                    </p:animEffect>
                                    <p:anim calcmode="lin" valueType="num">
                                      <p:cBhvr>
                                        <p:cTn id="19"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24" dur="26">
                                          <p:stCondLst>
                                            <p:cond delay="650"/>
                                          </p:stCondLst>
                                        </p:cTn>
                                        <p:tgtEl>
                                          <p:spTgt spid="3">
                                            <p:txEl>
                                              <p:pRg st="7" end="7"/>
                                            </p:txEl>
                                          </p:spTgt>
                                        </p:tgtEl>
                                      </p:cBhvr>
                                      <p:to x="100000" y="60000"/>
                                    </p:animScale>
                                    <p:animScale>
                                      <p:cBhvr>
                                        <p:cTn id="25" dur="166" decel="50000">
                                          <p:stCondLst>
                                            <p:cond delay="676"/>
                                          </p:stCondLst>
                                        </p:cTn>
                                        <p:tgtEl>
                                          <p:spTgt spid="3">
                                            <p:txEl>
                                              <p:pRg st="7" end="7"/>
                                            </p:txEl>
                                          </p:spTgt>
                                        </p:tgtEl>
                                      </p:cBhvr>
                                      <p:to x="100000" y="100000"/>
                                    </p:animScale>
                                    <p:animScale>
                                      <p:cBhvr>
                                        <p:cTn id="26" dur="26">
                                          <p:stCondLst>
                                            <p:cond delay="1312"/>
                                          </p:stCondLst>
                                        </p:cTn>
                                        <p:tgtEl>
                                          <p:spTgt spid="3">
                                            <p:txEl>
                                              <p:pRg st="7" end="7"/>
                                            </p:txEl>
                                          </p:spTgt>
                                        </p:tgtEl>
                                      </p:cBhvr>
                                      <p:to x="100000" y="80000"/>
                                    </p:animScale>
                                    <p:animScale>
                                      <p:cBhvr>
                                        <p:cTn id="27" dur="166" decel="50000">
                                          <p:stCondLst>
                                            <p:cond delay="1338"/>
                                          </p:stCondLst>
                                        </p:cTn>
                                        <p:tgtEl>
                                          <p:spTgt spid="3">
                                            <p:txEl>
                                              <p:pRg st="7" end="7"/>
                                            </p:txEl>
                                          </p:spTgt>
                                        </p:tgtEl>
                                      </p:cBhvr>
                                      <p:to x="100000" y="100000"/>
                                    </p:animScale>
                                    <p:animScale>
                                      <p:cBhvr>
                                        <p:cTn id="28" dur="26">
                                          <p:stCondLst>
                                            <p:cond delay="1642"/>
                                          </p:stCondLst>
                                        </p:cTn>
                                        <p:tgtEl>
                                          <p:spTgt spid="3">
                                            <p:txEl>
                                              <p:pRg st="7" end="7"/>
                                            </p:txEl>
                                          </p:spTgt>
                                        </p:tgtEl>
                                      </p:cBhvr>
                                      <p:to x="100000" y="90000"/>
                                    </p:animScale>
                                    <p:animScale>
                                      <p:cBhvr>
                                        <p:cTn id="29" dur="166" decel="50000">
                                          <p:stCondLst>
                                            <p:cond delay="1668"/>
                                          </p:stCondLst>
                                        </p:cTn>
                                        <p:tgtEl>
                                          <p:spTgt spid="3">
                                            <p:txEl>
                                              <p:pRg st="7" end="7"/>
                                            </p:txEl>
                                          </p:spTgt>
                                        </p:tgtEl>
                                      </p:cBhvr>
                                      <p:to x="100000" y="100000"/>
                                    </p:animScale>
                                    <p:animScale>
                                      <p:cBhvr>
                                        <p:cTn id="30" dur="26">
                                          <p:stCondLst>
                                            <p:cond delay="1808"/>
                                          </p:stCondLst>
                                        </p:cTn>
                                        <p:tgtEl>
                                          <p:spTgt spid="3">
                                            <p:txEl>
                                              <p:pRg st="7" end="7"/>
                                            </p:txEl>
                                          </p:spTgt>
                                        </p:tgtEl>
                                      </p:cBhvr>
                                      <p:to x="100000" y="95000"/>
                                    </p:animScale>
                                    <p:animScale>
                                      <p:cBhvr>
                                        <p:cTn id="31" dur="166" decel="50000">
                                          <p:stCondLst>
                                            <p:cond delay="1834"/>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476672"/>
            <a:ext cx="8229600" cy="5976664"/>
          </a:xfrm>
          <a:blipFill>
            <a:blip r:embed="rId2"/>
            <a:tile tx="0" ty="0" sx="100000" sy="100000" flip="none" algn="tl"/>
          </a:blipFill>
        </p:spPr>
        <p:txBody>
          <a:bodyPr>
            <a:normAutofit/>
          </a:bodyPr>
          <a:lstStyle/>
          <a:p>
            <a:pPr marL="0" indent="0" algn="ctr">
              <a:buNone/>
            </a:pPr>
            <a:endParaRPr lang="es-CO" dirty="0" smtClean="0"/>
          </a:p>
          <a:p>
            <a:pPr marL="0" indent="0" algn="ctr">
              <a:buNone/>
            </a:pPr>
            <a:r>
              <a:rPr lang="es-CO" dirty="0" smtClean="0"/>
              <a:t>Por </a:t>
            </a:r>
            <a:r>
              <a:rPr lang="es-CO" dirty="0"/>
              <a:t>lo tanto, en lo que se refiere a su libertad cristiana en cuanto a comida y bebida, están dispuestos a reducir su propia libertad personal, antes que permitir que el uso de esa libertad destruya la paz de la iglesia </a:t>
            </a:r>
            <a:r>
              <a:rPr lang="es-CO" dirty="0">
                <a:solidFill>
                  <a:srgbClr val="FF0000"/>
                </a:solidFill>
              </a:rPr>
              <a:t>(</a:t>
            </a:r>
            <a:r>
              <a:rPr lang="es-CO" dirty="0" smtClean="0">
                <a:solidFill>
                  <a:srgbClr val="FF0000"/>
                </a:solidFill>
              </a:rPr>
              <a:t>Rom.14:13</a:t>
            </a:r>
            <a:r>
              <a:rPr lang="es-CO" dirty="0">
                <a:solidFill>
                  <a:srgbClr val="FF0000"/>
                </a:solidFill>
              </a:rPr>
              <a:t>), </a:t>
            </a:r>
            <a:r>
              <a:rPr lang="es-CO" dirty="0"/>
              <a:t>o induzca a un hermano más débil a hacer lo que para él sería incorrecto </a:t>
            </a:r>
            <a:r>
              <a:rPr lang="es-CO" dirty="0">
                <a:solidFill>
                  <a:srgbClr val="FF0000"/>
                </a:solidFill>
              </a:rPr>
              <a:t>(</a:t>
            </a:r>
            <a:r>
              <a:rPr lang="es-CO" dirty="0" smtClean="0">
                <a:solidFill>
                  <a:srgbClr val="FF0000"/>
                </a:solidFill>
              </a:rPr>
              <a:t>Rom.14:14</a:t>
            </a:r>
            <a:r>
              <a:rPr lang="es-CO" dirty="0">
                <a:solidFill>
                  <a:srgbClr val="FF0000"/>
                </a:solidFill>
              </a:rPr>
              <a:t>), </a:t>
            </a:r>
            <a:r>
              <a:rPr lang="es-CO" dirty="0"/>
              <a:t>o lo prive de su gozo en el Espíritu al contristarse su conciencia </a:t>
            </a:r>
            <a:r>
              <a:rPr lang="es-CO" dirty="0">
                <a:solidFill>
                  <a:srgbClr val="FF0000"/>
                </a:solidFill>
              </a:rPr>
              <a:t>(</a:t>
            </a:r>
            <a:r>
              <a:rPr lang="es-CO" dirty="0" smtClean="0">
                <a:solidFill>
                  <a:srgbClr val="FF0000"/>
                </a:solidFill>
              </a:rPr>
              <a:t>Rom.14:15). </a:t>
            </a:r>
            <a:endParaRPr lang="es-CO" dirty="0">
              <a:solidFill>
                <a:srgbClr val="FF0000"/>
              </a:solidFill>
            </a:endParaRPr>
          </a:p>
        </p:txBody>
      </p:sp>
    </p:spTree>
    <p:extLst>
      <p:ext uri="{BB962C8B-B14F-4D97-AF65-F5344CB8AC3E}">
        <p14:creationId xmlns:p14="http://schemas.microsoft.com/office/powerpoint/2010/main" val="327014619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b="1" i="1" dirty="0">
                <a:latin typeface="Agency FB" pitchFamily="34" charset="0"/>
              </a:rPr>
              <a:t>EL PELIGRO DE LA LIBERTAD CRISTIANA</a:t>
            </a:r>
          </a:p>
        </p:txBody>
      </p:sp>
      <p:sp>
        <p:nvSpPr>
          <p:cNvPr id="3" name="2 Marcador de contenido"/>
          <p:cNvSpPr>
            <a:spLocks noGrp="1"/>
          </p:cNvSpPr>
          <p:nvPr>
            <p:ph idx="1"/>
          </p:nvPr>
        </p:nvSpPr>
        <p:spPr>
          <a:xfrm>
            <a:off x="179512" y="1600200"/>
            <a:ext cx="8784976" cy="4997152"/>
          </a:xfrm>
        </p:spPr>
        <p:txBody>
          <a:bodyPr>
            <a:normAutofit fontScale="85000" lnSpcReduction="20000"/>
          </a:bodyPr>
          <a:lstStyle/>
          <a:p>
            <a:pPr marL="0" indent="0" algn="ctr">
              <a:buNone/>
            </a:pPr>
            <a:r>
              <a:rPr lang="es-CO" sz="3100" b="1" u="sng" dirty="0" smtClean="0"/>
              <a:t>(Comentario extraído de W.BAR  sobre estos dos versículos).</a:t>
            </a:r>
          </a:p>
          <a:p>
            <a:pPr marL="0" indent="0" algn="ctr">
              <a:buNone/>
            </a:pPr>
            <a:r>
              <a:rPr lang="es-CO" dirty="0" smtClean="0"/>
              <a:t>No </a:t>
            </a:r>
            <a:r>
              <a:rPr lang="es-CO" dirty="0"/>
              <a:t>permitas que el buen don que posees de la libertad se convierta en algo que te desacredite; </a:t>
            </a:r>
            <a:r>
              <a:rPr lang="es-CO" b="1" dirty="0"/>
              <a:t>porque el Reino de Dios no consiste en comida y bebida, sino en la integridad, la paz y el gozo que son los dones del Espíritu Santo</a:t>
            </a:r>
            <a:r>
              <a:rPr lang="es-CO" dirty="0"/>
              <a:t>. Porque la persona que dirige su vida de acuerdo con este principio, y así llega a ser esclavo de Cristo, Le es agradable a Dios y aceptable a los hombres. </a:t>
            </a:r>
            <a:endParaRPr lang="es-CO" dirty="0" smtClean="0"/>
          </a:p>
          <a:p>
            <a:pPr marL="0" indent="0" algn="ctr">
              <a:buNone/>
            </a:pPr>
            <a:r>
              <a:rPr lang="es-CO" b="1" dirty="0" smtClean="0">
                <a:solidFill>
                  <a:srgbClr val="0070C0"/>
                </a:solidFill>
              </a:rPr>
              <a:t>Así </a:t>
            </a:r>
            <a:r>
              <a:rPr lang="es-CO" b="1" dirty="0">
                <a:solidFill>
                  <a:srgbClr val="0070C0"/>
                </a:solidFill>
              </a:rPr>
              <a:t>que sigamos con atención las cosas que contribuyen a la paz y las que nos edifican mutuamente. No destruyamos lo que Dios está haciendo por causa de la comida. Es verdad que todas las cosas nos están permitidas, pero no está bien que uno les haga la vida más </a:t>
            </a:r>
            <a:r>
              <a:rPr lang="es-CO" b="1" dirty="0" smtClean="0">
                <a:solidFill>
                  <a:srgbClr val="0070C0"/>
                </a:solidFill>
              </a:rPr>
              <a:t>difícil </a:t>
            </a:r>
            <a:r>
              <a:rPr lang="es-CO" b="1" dirty="0">
                <a:solidFill>
                  <a:srgbClr val="0070C0"/>
                </a:solidFill>
              </a:rPr>
              <a:t>a los demás por lo que come</a:t>
            </a:r>
            <a:r>
              <a:rPr lang="es-CO" dirty="0"/>
              <a:t>.</a:t>
            </a:r>
          </a:p>
        </p:txBody>
      </p:sp>
    </p:spTree>
    <p:extLst>
      <p:ext uri="{BB962C8B-B14F-4D97-AF65-F5344CB8AC3E}">
        <p14:creationId xmlns:p14="http://schemas.microsoft.com/office/powerpoint/2010/main" val="76566142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507288" cy="6597352"/>
          </a:xfrm>
        </p:spPr>
        <p:txBody>
          <a:bodyPr>
            <a:normAutofit fontScale="85000" lnSpcReduction="20000"/>
          </a:bodyPr>
          <a:lstStyle/>
          <a:p>
            <a:pPr marL="0" indent="0" algn="ctr">
              <a:buNone/>
            </a:pPr>
            <a:r>
              <a:rPr lang="es-CO" dirty="0"/>
              <a:t>En esencia Pablo se está refiriendo aquí al peligro y al abuso de la libertad cristiana</a:t>
            </a:r>
            <a:r>
              <a:rPr lang="es-CO" dirty="0" smtClean="0"/>
              <a:t>.</a:t>
            </a:r>
          </a:p>
          <a:p>
            <a:pPr marL="0" indent="0" algn="ctr">
              <a:buNone/>
            </a:pPr>
            <a:endParaRPr lang="es-CO" b="1" dirty="0" smtClean="0">
              <a:solidFill>
                <a:srgbClr val="0070C0"/>
              </a:solidFill>
            </a:endParaRPr>
          </a:p>
          <a:p>
            <a:pPr marL="0" indent="0" algn="ctr">
              <a:buNone/>
            </a:pPr>
            <a:r>
              <a:rPr lang="es-CO" b="1" dirty="0" smtClean="0">
                <a:solidFill>
                  <a:srgbClr val="0070C0"/>
                </a:solidFill>
              </a:rPr>
              <a:t>Para </a:t>
            </a:r>
            <a:r>
              <a:rPr lang="es-CO" b="1" dirty="0">
                <a:solidFill>
                  <a:srgbClr val="0070C0"/>
                </a:solidFill>
              </a:rPr>
              <a:t>un judío, la libertad cristiana tenía sus peligros; porque toda su vida había estado asediado por innumerables reglas y disposiciones: unas cosas eran limpias y otras inmundas; unos animales se podían comer y otros no; había que cumplir las leyes de la pureza ritual. Cuando un judío entraba en el Cristianismo se encontraba con que todas </a:t>
            </a:r>
            <a:r>
              <a:rPr lang="es-CO" b="1" dirty="0" smtClean="0">
                <a:solidFill>
                  <a:srgbClr val="0070C0"/>
                </a:solidFill>
              </a:rPr>
              <a:t>(</a:t>
            </a:r>
            <a:r>
              <a:rPr lang="es-CO" b="1" u="sng" dirty="0" smtClean="0">
                <a:solidFill>
                  <a:srgbClr val="0070C0"/>
                </a:solidFill>
                <a:latin typeface="Agency FB" pitchFamily="34" charset="0"/>
              </a:rPr>
              <a:t>o algunas de</a:t>
            </a:r>
            <a:r>
              <a:rPr lang="es-CO" b="1" dirty="0" smtClean="0">
                <a:solidFill>
                  <a:srgbClr val="0070C0"/>
                </a:solidFill>
              </a:rPr>
              <a:t>) esas </a:t>
            </a:r>
            <a:r>
              <a:rPr lang="es-CO" b="1" dirty="0">
                <a:solidFill>
                  <a:srgbClr val="0070C0"/>
                </a:solidFill>
              </a:rPr>
              <a:t>reglas y disposiciones se habían anulado de golpe; y el peligro era que tomara el Evangelio como una licencia para hacer lo que le diera la gana.</a:t>
            </a:r>
            <a:r>
              <a:rPr lang="es-CO" dirty="0"/>
              <a:t> </a:t>
            </a:r>
            <a:endParaRPr lang="es-CO" dirty="0" smtClean="0"/>
          </a:p>
          <a:p>
            <a:pPr marL="0" indent="0">
              <a:buNone/>
            </a:pPr>
            <a:endParaRPr lang="es-CO" dirty="0" smtClean="0"/>
          </a:p>
          <a:p>
            <a:pPr marL="0" indent="0" algn="ctr">
              <a:buNone/>
            </a:pPr>
            <a:r>
              <a:rPr lang="es-CO" dirty="0" smtClean="0"/>
              <a:t>Debemos </a:t>
            </a:r>
            <a:r>
              <a:rPr lang="es-CO" dirty="0"/>
              <a:t>recordar que la libertad cristiana y el amor cristiano siempre están en armonía. Tenemos que mantenernos en la verdad de que la libertad cristiana y el amor fraternal son inseparables</a:t>
            </a:r>
            <a:r>
              <a:rPr lang="es-CO" dirty="0" smtClean="0"/>
              <a:t>.</a:t>
            </a:r>
            <a:endParaRPr lang="es-CO" dirty="0"/>
          </a:p>
        </p:txBody>
      </p:sp>
    </p:spTree>
    <p:extLst>
      <p:ext uri="{BB962C8B-B14F-4D97-AF65-F5344CB8AC3E}">
        <p14:creationId xmlns:p14="http://schemas.microsoft.com/office/powerpoint/2010/main" val="313326284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80">
                                          <p:stCondLst>
                                            <p:cond delay="0"/>
                                          </p:stCondLst>
                                        </p:cTn>
                                        <p:tgtEl>
                                          <p:spTgt spid="3">
                                            <p:txEl>
                                              <p:pRg st="4" end="4"/>
                                            </p:txEl>
                                          </p:spTgt>
                                        </p:tgtEl>
                                      </p:cBhvr>
                                    </p:animEffect>
                                    <p:anim calcmode="lin" valueType="num">
                                      <p:cBhvr>
                                        <p:cTn id="24"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4" end="4"/>
                                            </p:txEl>
                                          </p:spTgt>
                                        </p:tgtEl>
                                      </p:cBhvr>
                                      <p:to x="100000" y="60000"/>
                                    </p:animScale>
                                    <p:animScale>
                                      <p:cBhvr>
                                        <p:cTn id="30" dur="166" decel="50000">
                                          <p:stCondLst>
                                            <p:cond delay="676"/>
                                          </p:stCondLst>
                                        </p:cTn>
                                        <p:tgtEl>
                                          <p:spTgt spid="3">
                                            <p:txEl>
                                              <p:pRg st="4" end="4"/>
                                            </p:txEl>
                                          </p:spTgt>
                                        </p:tgtEl>
                                      </p:cBhvr>
                                      <p:to x="100000" y="100000"/>
                                    </p:animScale>
                                    <p:animScale>
                                      <p:cBhvr>
                                        <p:cTn id="31" dur="26">
                                          <p:stCondLst>
                                            <p:cond delay="1312"/>
                                          </p:stCondLst>
                                        </p:cTn>
                                        <p:tgtEl>
                                          <p:spTgt spid="3">
                                            <p:txEl>
                                              <p:pRg st="4" end="4"/>
                                            </p:txEl>
                                          </p:spTgt>
                                        </p:tgtEl>
                                      </p:cBhvr>
                                      <p:to x="100000" y="80000"/>
                                    </p:animScale>
                                    <p:animScale>
                                      <p:cBhvr>
                                        <p:cTn id="32" dur="166" decel="50000">
                                          <p:stCondLst>
                                            <p:cond delay="1338"/>
                                          </p:stCondLst>
                                        </p:cTn>
                                        <p:tgtEl>
                                          <p:spTgt spid="3">
                                            <p:txEl>
                                              <p:pRg st="4" end="4"/>
                                            </p:txEl>
                                          </p:spTgt>
                                        </p:tgtEl>
                                      </p:cBhvr>
                                      <p:to x="100000" y="100000"/>
                                    </p:animScale>
                                    <p:animScale>
                                      <p:cBhvr>
                                        <p:cTn id="33" dur="26">
                                          <p:stCondLst>
                                            <p:cond delay="1642"/>
                                          </p:stCondLst>
                                        </p:cTn>
                                        <p:tgtEl>
                                          <p:spTgt spid="3">
                                            <p:txEl>
                                              <p:pRg st="4" end="4"/>
                                            </p:txEl>
                                          </p:spTgt>
                                        </p:tgtEl>
                                      </p:cBhvr>
                                      <p:to x="100000" y="90000"/>
                                    </p:animScale>
                                    <p:animScale>
                                      <p:cBhvr>
                                        <p:cTn id="34" dur="166" decel="50000">
                                          <p:stCondLst>
                                            <p:cond delay="1668"/>
                                          </p:stCondLst>
                                        </p:cTn>
                                        <p:tgtEl>
                                          <p:spTgt spid="3">
                                            <p:txEl>
                                              <p:pRg st="4" end="4"/>
                                            </p:txEl>
                                          </p:spTgt>
                                        </p:tgtEl>
                                      </p:cBhvr>
                                      <p:to x="100000" y="100000"/>
                                    </p:animScale>
                                    <p:animScale>
                                      <p:cBhvr>
                                        <p:cTn id="35" dur="26">
                                          <p:stCondLst>
                                            <p:cond delay="1808"/>
                                          </p:stCondLst>
                                        </p:cTn>
                                        <p:tgtEl>
                                          <p:spTgt spid="3">
                                            <p:txEl>
                                              <p:pRg st="4" end="4"/>
                                            </p:txEl>
                                          </p:spTgt>
                                        </p:tgtEl>
                                      </p:cBhvr>
                                      <p:to x="100000" y="95000"/>
                                    </p:animScale>
                                    <p:animScale>
                                      <p:cBhvr>
                                        <p:cTn id="36"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976664"/>
          </a:xfrm>
        </p:spPr>
        <p:txBody>
          <a:bodyPr>
            <a:normAutofit fontScale="92500" lnSpcReduction="20000"/>
          </a:bodyPr>
          <a:lstStyle/>
          <a:p>
            <a:pPr marL="0" indent="0" algn="ctr">
              <a:buNone/>
            </a:pPr>
            <a:r>
              <a:rPr lang="es-CO" dirty="0"/>
              <a:t>Pablo les recuerda a los suyos que el Cristianismo no consiste en comer y beber lo que a uno se le antoje. Consiste en tres cosas muy grandes, que son opuestas al egoísmo.</a:t>
            </a:r>
          </a:p>
          <a:p>
            <a:pPr marL="571500" indent="-571500">
              <a:buAutoNum type="romanLcParenBoth"/>
            </a:pPr>
            <a:endParaRPr lang="es-CO" b="1" u="sng" dirty="0" smtClean="0"/>
          </a:p>
          <a:p>
            <a:pPr marL="571500" indent="-571500">
              <a:buAutoNum type="romanLcParenBoth"/>
            </a:pPr>
            <a:r>
              <a:rPr lang="es-CO" sz="3300" b="1" u="sng" dirty="0" smtClean="0"/>
              <a:t>Está </a:t>
            </a:r>
            <a:r>
              <a:rPr lang="es-CO" sz="3300" b="1" u="sng" dirty="0"/>
              <a:t>la integridad, que consiste en portarse con Dios y con los hombres como es debido</a:t>
            </a:r>
            <a:r>
              <a:rPr lang="es-CO" sz="3300" dirty="0"/>
              <a:t>. </a:t>
            </a:r>
            <a:endParaRPr lang="es-CO" sz="3300" dirty="0" smtClean="0"/>
          </a:p>
          <a:p>
            <a:pPr marL="0" indent="0">
              <a:buNone/>
            </a:pPr>
            <a:r>
              <a:rPr lang="es-CO" sz="3300" dirty="0"/>
              <a:t>L</a:t>
            </a:r>
            <a:r>
              <a:rPr lang="es-CO" sz="3300" dirty="0" smtClean="0"/>
              <a:t>o </a:t>
            </a:r>
            <a:r>
              <a:rPr lang="es-CO" sz="3300" dirty="0"/>
              <a:t>primero que se le debe a un</a:t>
            </a:r>
            <a:r>
              <a:rPr lang="es-CO" dirty="0"/>
              <a:t> semejante en la vida cristiana es simpatía y consideración; en el momento en que nos convertimos a Cristo, los sentimientos de los demás son más importantes que los nuestros; el Cristianismo quiere decir poner a los demás en primer lugar, y al yo en último. No podemos darle al otro lo que le debemos y hacer lo que nos dé la gana.</a:t>
            </a:r>
          </a:p>
          <a:p>
            <a:endParaRPr lang="es-CO" dirty="0"/>
          </a:p>
        </p:txBody>
      </p:sp>
    </p:spTree>
    <p:extLst>
      <p:ext uri="{BB962C8B-B14F-4D97-AF65-F5344CB8AC3E}">
        <p14:creationId xmlns:p14="http://schemas.microsoft.com/office/powerpoint/2010/main" val="134744593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barn(inVertical)">
                                      <p:cBhvr>
                                        <p:cTn id="1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92500" lnSpcReduction="20000"/>
          </a:bodyPr>
          <a:lstStyle/>
          <a:p>
            <a:pPr marL="0" indent="0">
              <a:buNone/>
            </a:pPr>
            <a:r>
              <a:rPr lang="es-CO" sz="3900" b="1" dirty="0">
                <a:solidFill>
                  <a:srgbClr val="FF0000"/>
                </a:solidFill>
              </a:rPr>
              <a:t>(ii) </a:t>
            </a:r>
            <a:r>
              <a:rPr lang="es-CO" sz="3500" b="1" u="sng" dirty="0"/>
              <a:t>Está la paz. </a:t>
            </a:r>
            <a:endParaRPr lang="es-CO" sz="3500" b="1" u="sng" dirty="0" smtClean="0"/>
          </a:p>
          <a:p>
            <a:pPr marL="0" indent="0">
              <a:buNone/>
            </a:pPr>
            <a:endParaRPr lang="es-CO" dirty="0" smtClean="0"/>
          </a:p>
          <a:p>
            <a:pPr marL="0" indent="0">
              <a:buNone/>
            </a:pPr>
            <a:r>
              <a:rPr lang="es-CO" dirty="0" smtClean="0"/>
              <a:t>En </a:t>
            </a:r>
            <a:r>
              <a:rPr lang="es-CO" dirty="0"/>
              <a:t>el Nuevo Testamento, la paz no es simplemente la supresión de las hostilidades; no es una actitud negativa, sino intensamente positiva; incluye todo lo que contribuye al mayor bien</a:t>
            </a:r>
            <a:r>
              <a:rPr lang="es-CO" dirty="0" smtClean="0"/>
              <a:t>.</a:t>
            </a:r>
          </a:p>
          <a:p>
            <a:pPr marL="0" indent="0">
              <a:buNone/>
            </a:pPr>
            <a:r>
              <a:rPr lang="es-CO" dirty="0" smtClean="0"/>
              <a:t> </a:t>
            </a:r>
            <a:r>
              <a:rPr lang="es-CO" dirty="0"/>
              <a:t>Los mismos judíos muchas veces consideraban la paz como un estado de relaciones perfectas entre los hombres. Si nos empeñamos en que la libertad cristiana es hacer lo que nos dé la gana, la paz no se puede conseguir nunca. </a:t>
            </a:r>
            <a:endParaRPr lang="es-CO" dirty="0" smtClean="0"/>
          </a:p>
          <a:p>
            <a:pPr marL="0" indent="0">
              <a:buNone/>
            </a:pPr>
            <a:r>
              <a:rPr lang="es-CO" dirty="0" smtClean="0"/>
              <a:t>El </a:t>
            </a:r>
            <a:r>
              <a:rPr lang="es-CO" dirty="0"/>
              <a:t>Cristianismo consiste en una relación personal con Dios y con nuestros semejantes. La libertad cristiana limita con la obligación cristiana de vivir en la debida relación, en paz, con nuestros semejantes.</a:t>
            </a:r>
          </a:p>
        </p:txBody>
      </p:sp>
    </p:spTree>
    <p:extLst>
      <p:ext uri="{BB962C8B-B14F-4D97-AF65-F5344CB8AC3E}">
        <p14:creationId xmlns:p14="http://schemas.microsoft.com/office/powerpoint/2010/main" val="293547726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2" end="2"/>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2000"/>
                                        <p:tgtEl>
                                          <p:spTgt spid="3">
                                            <p:txEl>
                                              <p:pRg st="3" end="3"/>
                                            </p:txEl>
                                          </p:spTgt>
                                        </p:tgtEl>
                                      </p:cBhvr>
                                    </p:animEffect>
                                    <p:anim calcmode="lin" valueType="num">
                                      <p:cBhvr>
                                        <p:cTn id="13"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3" end="3"/>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anim calcmode="lin" valueType="num">
                                      <p:cBhvr>
                                        <p:cTn id="18"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19"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264696"/>
          </a:xfrm>
        </p:spPr>
        <p:txBody>
          <a:bodyPr>
            <a:normAutofit lnSpcReduction="10000"/>
          </a:bodyPr>
          <a:lstStyle/>
          <a:p>
            <a:pPr marL="0" indent="0">
              <a:buNone/>
            </a:pPr>
            <a:r>
              <a:rPr lang="es-CO" sz="4000" b="1" dirty="0">
                <a:solidFill>
                  <a:srgbClr val="FF0000"/>
                </a:solidFill>
              </a:rPr>
              <a:t>(iii) </a:t>
            </a:r>
            <a:r>
              <a:rPr lang="es-CO" sz="3600" b="1" u="sng" dirty="0"/>
              <a:t>Está el gozo</a:t>
            </a:r>
            <a:r>
              <a:rPr lang="es-CO" dirty="0"/>
              <a:t>. </a:t>
            </a:r>
            <a:endParaRPr lang="es-CO" dirty="0" smtClean="0"/>
          </a:p>
          <a:p>
            <a:pPr marL="0" indent="0">
              <a:buNone/>
            </a:pPr>
            <a:r>
              <a:rPr lang="es-CO" dirty="0" smtClean="0"/>
              <a:t>El </a:t>
            </a:r>
            <a:r>
              <a:rPr lang="es-CO" dirty="0"/>
              <a:t>gozo cristiano no es nunca egoísta. No consiste en hacernos felices a nosotros mismos, sino a los demás. </a:t>
            </a:r>
            <a:r>
              <a:rPr lang="es-CO" dirty="0" smtClean="0"/>
              <a:t>Una </a:t>
            </a:r>
            <a:r>
              <a:rPr lang="es-CO" dirty="0"/>
              <a:t>supuesta felicidad que hace a otros infelices no puede ser cristiana</a:t>
            </a:r>
            <a:r>
              <a:rPr lang="es-CO" dirty="0" smtClean="0"/>
              <a:t>.</a:t>
            </a:r>
          </a:p>
          <a:p>
            <a:pPr marL="0" indent="0">
              <a:buNone/>
            </a:pPr>
            <a:r>
              <a:rPr lang="es-CO" dirty="0" smtClean="0"/>
              <a:t> </a:t>
            </a:r>
            <a:r>
              <a:rPr lang="es-CO" dirty="0"/>
              <a:t>Si uno, en su búsqueda de la felicidad, hiere el corazón e intranquiliza la conciencia de otro, el resultado que coseche no será gozo, sino tristeza. </a:t>
            </a:r>
            <a:endParaRPr lang="es-CO" dirty="0" smtClean="0"/>
          </a:p>
          <a:p>
            <a:pPr marL="0" indent="0">
              <a:buNone/>
            </a:pPr>
            <a:r>
              <a:rPr lang="es-CO" dirty="0" smtClean="0"/>
              <a:t>El </a:t>
            </a:r>
            <a:r>
              <a:rPr lang="es-CO" dirty="0"/>
              <a:t>gozo cristiano no es individualista, sino interdependiente. El cristiano experimenta el gozo cuando se lo produce a otros, aunque le reporte limitaciones.</a:t>
            </a:r>
          </a:p>
          <a:p>
            <a:endParaRPr lang="es-CO" dirty="0"/>
          </a:p>
        </p:txBody>
      </p:sp>
    </p:spTree>
    <p:extLst>
      <p:ext uri="{BB962C8B-B14F-4D97-AF65-F5344CB8AC3E}">
        <p14:creationId xmlns:p14="http://schemas.microsoft.com/office/powerpoint/2010/main" val="410104599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8640"/>
            <a:ext cx="8507288" cy="6552728"/>
          </a:xfrm>
        </p:spPr>
        <p:txBody>
          <a:bodyPr>
            <a:noAutofit/>
          </a:bodyPr>
          <a:lstStyle/>
          <a:p>
            <a:pPr marL="0" indent="0">
              <a:buNone/>
            </a:pPr>
            <a:r>
              <a:rPr lang="es-CO" sz="2400" dirty="0" smtClean="0"/>
              <a:t>Cuando </a:t>
            </a:r>
            <a:r>
              <a:rPr lang="es-CO" sz="2400" dirty="0"/>
              <a:t>uno vive de acuerdo con este principio llega a ser esclavo de Jesucristo. </a:t>
            </a:r>
            <a:endParaRPr lang="es-CO" sz="2400" dirty="0" smtClean="0"/>
          </a:p>
          <a:p>
            <a:pPr marL="0" indent="0">
              <a:buNone/>
            </a:pPr>
            <a:endParaRPr lang="es-CO" sz="2400" dirty="0" smtClean="0"/>
          </a:p>
          <a:p>
            <a:pPr marL="0" indent="0">
              <a:buNone/>
            </a:pPr>
            <a:r>
              <a:rPr lang="es-CO" sz="2400" b="1" dirty="0" smtClean="0">
                <a:solidFill>
                  <a:srgbClr val="0070C0"/>
                </a:solidFill>
              </a:rPr>
              <a:t>Aquí </a:t>
            </a:r>
            <a:r>
              <a:rPr lang="es-CO" sz="2400" b="1" dirty="0">
                <a:solidFill>
                  <a:srgbClr val="0070C0"/>
                </a:solidFill>
              </a:rPr>
              <a:t>está el meollo de la cuestión. La libertad cristiana quiere decir que somos libres para hacer, no lo que queramos, sino lo que Cristo quiere. Sin Cristo somos esclavos de nuestros hábitos, placeres e indulgencias. No hacemos realmente lo que queremos, sino lo que nos tiene esclavizada la voluntad. Pero cuando entra en nosotros el poder de Cristo, Él es nuestro dueño, y entonces y sólo entonces tenemos la verdadera libertad. </a:t>
            </a:r>
            <a:endParaRPr lang="es-CO" sz="2400" b="1" dirty="0" smtClean="0">
              <a:solidFill>
                <a:srgbClr val="0070C0"/>
              </a:solidFill>
            </a:endParaRPr>
          </a:p>
          <a:p>
            <a:pPr marL="0" indent="0">
              <a:buNone/>
            </a:pPr>
            <a:endParaRPr lang="es-CO" sz="2400" dirty="0" smtClean="0"/>
          </a:p>
          <a:p>
            <a:pPr marL="0" indent="0">
              <a:buNone/>
            </a:pPr>
            <a:r>
              <a:rPr lang="es-CO" sz="2400" dirty="0" smtClean="0"/>
              <a:t>Entonces </a:t>
            </a:r>
            <a:r>
              <a:rPr lang="es-CO" sz="2400" dirty="0"/>
              <a:t>somos libres, no para tratar a los demás ni para vivir nuestra vida de la manera que nos dictaba antes nuestra naturaleza egoísta. Somos libres para mostrar a todos nuestros semejantes la misma actitud de amor que hubo también en Cristo Jesús</a:t>
            </a:r>
            <a:r>
              <a:rPr lang="es-CO" sz="2400" dirty="0" smtClean="0"/>
              <a:t>.</a:t>
            </a:r>
            <a:endParaRPr lang="es-CO" sz="2400" dirty="0"/>
          </a:p>
        </p:txBody>
      </p:sp>
    </p:spTree>
    <p:extLst>
      <p:ext uri="{BB962C8B-B14F-4D97-AF65-F5344CB8AC3E}">
        <p14:creationId xmlns:p14="http://schemas.microsoft.com/office/powerpoint/2010/main" val="112896226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p:spPr>
        <p:txBody>
          <a:bodyPr>
            <a:normAutofit fontScale="85000" lnSpcReduction="20000"/>
          </a:bodyPr>
          <a:lstStyle/>
          <a:p>
            <a:pPr marL="0" indent="0">
              <a:buNone/>
            </a:pPr>
            <a:r>
              <a:rPr lang="es-CO" dirty="0"/>
              <a:t>Pablo concluye estableciendo la meta cristiana en la comunidad. </a:t>
            </a:r>
            <a:endParaRPr lang="es-CO" dirty="0" smtClean="0"/>
          </a:p>
          <a:p>
            <a:pPr marL="514350" indent="-514350">
              <a:buAutoNum type="alphaLcParenBoth"/>
            </a:pPr>
            <a:endParaRPr lang="es-CO" dirty="0" smtClean="0"/>
          </a:p>
          <a:p>
            <a:pPr marL="514350" indent="-514350">
              <a:buAutoNum type="alphaLcParenBoth"/>
            </a:pPr>
            <a:r>
              <a:rPr lang="es-CO" sz="3300" b="1" u="sng" dirty="0" smtClean="0"/>
              <a:t>Es </a:t>
            </a:r>
            <a:r>
              <a:rPr lang="es-CO" sz="3300" b="1" u="sng" dirty="0"/>
              <a:t>una meta de </a:t>
            </a:r>
            <a:r>
              <a:rPr lang="es-CO" sz="3300" b="1" u="sng" dirty="0" smtClean="0"/>
              <a:t>paz</a:t>
            </a:r>
            <a:r>
              <a:rPr lang="es-CO" dirty="0" smtClean="0"/>
              <a:t>.  </a:t>
            </a:r>
            <a:r>
              <a:rPr lang="es-CO" dirty="0"/>
              <a:t>L</a:t>
            </a:r>
            <a:r>
              <a:rPr lang="es-CO" dirty="0" smtClean="0"/>
              <a:t>a </a:t>
            </a:r>
            <a:r>
              <a:rPr lang="es-CO" dirty="0"/>
              <a:t>finalidad de que los miembros de la comunidad mantengan entre sí la debida relación. Una iglesia en la que hay rivalidades y disensiones, peleas y amargura, divisiones y roturas, ha perdido el derecho a llamarse iglesia cristiana. No es un fragmento del Reino de los Cielos, sino una sociedad apresada por lo terreno. </a:t>
            </a:r>
            <a:endParaRPr lang="es-CO" dirty="0" smtClean="0"/>
          </a:p>
          <a:p>
            <a:pPr marL="514350" indent="-514350">
              <a:buAutoNum type="alphaLcParenBoth"/>
            </a:pPr>
            <a:endParaRPr lang="es-CO" dirty="0" smtClean="0"/>
          </a:p>
          <a:p>
            <a:pPr marL="514350" indent="-514350">
              <a:buAutoNum type="alphaLcParenBoth"/>
            </a:pPr>
            <a:r>
              <a:rPr lang="es-CO" sz="3300" b="1" u="sng" dirty="0" smtClean="0"/>
              <a:t>Es </a:t>
            </a:r>
            <a:r>
              <a:rPr lang="es-CO" sz="3300" b="1" u="sng" dirty="0"/>
              <a:t>una meta de edificación</a:t>
            </a:r>
            <a:r>
              <a:rPr lang="es-CO" dirty="0"/>
              <a:t>. La alegoría de la Iglesia como un edificio se encuentra en todo el Nuevo Testamento. Los miembros somos las piedras del edificio. Todo lo que debilita la solidez de la Iglesia está contra Dios; y también, todo lo que la consolida y fortalece es de Dios</a:t>
            </a:r>
            <a:r>
              <a:rPr lang="es-CO" dirty="0" smtClean="0"/>
              <a:t>.</a:t>
            </a:r>
            <a:endParaRPr lang="es-CO" dirty="0"/>
          </a:p>
        </p:txBody>
      </p:sp>
    </p:spTree>
    <p:extLst>
      <p:ext uri="{BB962C8B-B14F-4D97-AF65-F5344CB8AC3E}">
        <p14:creationId xmlns:p14="http://schemas.microsoft.com/office/powerpoint/2010/main" val="2472281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80">
                                          <p:stCondLst>
                                            <p:cond delay="0"/>
                                          </p:stCondLst>
                                        </p:cTn>
                                        <p:tgtEl>
                                          <p:spTgt spid="3">
                                            <p:txEl>
                                              <p:pRg st="4" end="4"/>
                                            </p:txEl>
                                          </p:spTgt>
                                        </p:tgtEl>
                                      </p:cBhvr>
                                    </p:animEffect>
                                    <p:anim calcmode="lin" valueType="num">
                                      <p:cBhvr>
                                        <p:cTn id="26"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4" end="4"/>
                                            </p:txEl>
                                          </p:spTgt>
                                        </p:tgtEl>
                                      </p:cBhvr>
                                      <p:to x="100000" y="60000"/>
                                    </p:animScale>
                                    <p:animScale>
                                      <p:cBhvr>
                                        <p:cTn id="32" dur="166" decel="50000">
                                          <p:stCondLst>
                                            <p:cond delay="676"/>
                                          </p:stCondLst>
                                        </p:cTn>
                                        <p:tgtEl>
                                          <p:spTgt spid="3">
                                            <p:txEl>
                                              <p:pRg st="4" end="4"/>
                                            </p:txEl>
                                          </p:spTgt>
                                        </p:tgtEl>
                                      </p:cBhvr>
                                      <p:to x="100000" y="100000"/>
                                    </p:animScale>
                                    <p:animScale>
                                      <p:cBhvr>
                                        <p:cTn id="33" dur="26">
                                          <p:stCondLst>
                                            <p:cond delay="1312"/>
                                          </p:stCondLst>
                                        </p:cTn>
                                        <p:tgtEl>
                                          <p:spTgt spid="3">
                                            <p:txEl>
                                              <p:pRg st="4" end="4"/>
                                            </p:txEl>
                                          </p:spTgt>
                                        </p:tgtEl>
                                      </p:cBhvr>
                                      <p:to x="100000" y="80000"/>
                                    </p:animScale>
                                    <p:animScale>
                                      <p:cBhvr>
                                        <p:cTn id="34" dur="166" decel="50000">
                                          <p:stCondLst>
                                            <p:cond delay="1338"/>
                                          </p:stCondLst>
                                        </p:cTn>
                                        <p:tgtEl>
                                          <p:spTgt spid="3">
                                            <p:txEl>
                                              <p:pRg st="4" end="4"/>
                                            </p:txEl>
                                          </p:spTgt>
                                        </p:tgtEl>
                                      </p:cBhvr>
                                      <p:to x="100000" y="100000"/>
                                    </p:animScale>
                                    <p:animScale>
                                      <p:cBhvr>
                                        <p:cTn id="35" dur="26">
                                          <p:stCondLst>
                                            <p:cond delay="1642"/>
                                          </p:stCondLst>
                                        </p:cTn>
                                        <p:tgtEl>
                                          <p:spTgt spid="3">
                                            <p:txEl>
                                              <p:pRg st="4" end="4"/>
                                            </p:txEl>
                                          </p:spTgt>
                                        </p:tgtEl>
                                      </p:cBhvr>
                                      <p:to x="100000" y="90000"/>
                                    </p:animScale>
                                    <p:animScale>
                                      <p:cBhvr>
                                        <p:cTn id="36" dur="166" decel="50000">
                                          <p:stCondLst>
                                            <p:cond delay="1668"/>
                                          </p:stCondLst>
                                        </p:cTn>
                                        <p:tgtEl>
                                          <p:spTgt spid="3">
                                            <p:txEl>
                                              <p:pRg st="4" end="4"/>
                                            </p:txEl>
                                          </p:spTgt>
                                        </p:tgtEl>
                                      </p:cBhvr>
                                      <p:to x="100000" y="100000"/>
                                    </p:animScale>
                                    <p:animScale>
                                      <p:cBhvr>
                                        <p:cTn id="37" dur="26">
                                          <p:stCondLst>
                                            <p:cond delay="1808"/>
                                          </p:stCondLst>
                                        </p:cTn>
                                        <p:tgtEl>
                                          <p:spTgt spid="3">
                                            <p:txEl>
                                              <p:pRg st="4" end="4"/>
                                            </p:txEl>
                                          </p:spTgt>
                                        </p:tgtEl>
                                      </p:cBhvr>
                                      <p:to x="100000" y="95000"/>
                                    </p:animScale>
                                    <p:animScale>
                                      <p:cBhvr>
                                        <p:cTn id="38"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5904656"/>
          </a:xfrm>
        </p:spPr>
        <p:txBody>
          <a:bodyPr>
            <a:normAutofit fontScale="92500" lnSpcReduction="20000"/>
          </a:bodyPr>
          <a:lstStyle/>
          <a:p>
            <a:pPr marL="0" indent="0" algn="ctr">
              <a:buNone/>
            </a:pPr>
            <a:r>
              <a:rPr lang="es-CO" dirty="0"/>
              <a:t>Lo trágico es que en muchos casos son cosas sin importancia las que alteran la paz entre los hermanos, cuestiones de orden y de procedimiento y de prestigio. </a:t>
            </a:r>
            <a:endParaRPr lang="es-CO" dirty="0" smtClean="0"/>
          </a:p>
          <a:p>
            <a:pPr marL="0" indent="0" algn="ctr">
              <a:buNone/>
            </a:pPr>
            <a:r>
              <a:rPr lang="es-CO" b="1" dirty="0" smtClean="0">
                <a:solidFill>
                  <a:srgbClr val="0070C0"/>
                </a:solidFill>
              </a:rPr>
              <a:t>Amanecería </a:t>
            </a:r>
            <a:r>
              <a:rPr lang="es-CO" b="1" dirty="0">
                <a:solidFill>
                  <a:srgbClr val="0070C0"/>
                </a:solidFill>
              </a:rPr>
              <a:t>una nueva era en la Iglesia si nos diéramos cuenta de que nuestros derechos son mucho menos importantes que nuestras obligaciones; si recordáramos que, aunque tenemos libertad en Cristo, siempre es una ofensa usarla como si nos diera derecho a herir el corazón o la conciencia de otros. </a:t>
            </a:r>
            <a:endParaRPr lang="es-CO" b="1" dirty="0" smtClean="0">
              <a:solidFill>
                <a:srgbClr val="0070C0"/>
              </a:solidFill>
            </a:endParaRPr>
          </a:p>
          <a:p>
            <a:pPr marL="0" indent="0" algn="ctr">
              <a:buNone/>
            </a:pPr>
            <a:endParaRPr lang="es-CO" dirty="0" smtClean="0"/>
          </a:p>
          <a:p>
            <a:pPr marL="0" indent="0" algn="ctr">
              <a:buNone/>
            </a:pPr>
            <a:r>
              <a:rPr lang="es-CO" dirty="0" smtClean="0"/>
              <a:t>A </a:t>
            </a:r>
            <a:r>
              <a:rPr lang="es-CO" dirty="0"/>
              <a:t>menos que la iglesia sea un cuerpo de personas que, en amor, se tienen mutua consideración, no es iglesia.</a:t>
            </a:r>
          </a:p>
          <a:p>
            <a:endParaRPr lang="es-CO" dirty="0"/>
          </a:p>
        </p:txBody>
      </p:sp>
    </p:spTree>
    <p:extLst>
      <p:ext uri="{BB962C8B-B14F-4D97-AF65-F5344CB8AC3E}">
        <p14:creationId xmlns:p14="http://schemas.microsoft.com/office/powerpoint/2010/main" val="349380181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6120680"/>
          </a:xfrm>
          <a:blipFill>
            <a:blip r:embed="rId2"/>
            <a:tile tx="0" ty="0" sx="100000" sy="100000" flip="none" algn="tl"/>
          </a:blipFill>
        </p:spPr>
        <p:txBody>
          <a:bodyPr>
            <a:normAutofit/>
          </a:bodyPr>
          <a:lstStyle/>
          <a:p>
            <a:pPr marL="0" indent="0" algn="ctr">
              <a:buNone/>
            </a:pPr>
            <a:r>
              <a:rPr lang="es-CO" sz="3500" b="1" u="sng" dirty="0">
                <a:solidFill>
                  <a:srgbClr val="FF0000"/>
                </a:solidFill>
              </a:rPr>
              <a:t>Romanos 14:18</a:t>
            </a:r>
            <a:r>
              <a:rPr lang="es-CO" sz="3500" b="1" dirty="0">
                <a:solidFill>
                  <a:srgbClr val="FF0000"/>
                </a:solidFill>
              </a:rPr>
              <a:t>. </a:t>
            </a:r>
            <a:r>
              <a:rPr lang="es-CO" sz="3500" b="1" dirty="0" smtClean="0">
                <a:latin typeface="Agency FB" pitchFamily="34" charset="0"/>
              </a:rPr>
              <a:t>«</a:t>
            </a:r>
            <a:r>
              <a:rPr lang="es-CO" dirty="0" smtClean="0">
                <a:latin typeface="Agency FB" pitchFamily="34" charset="0"/>
              </a:rPr>
              <a:t>Porque </a:t>
            </a:r>
            <a:r>
              <a:rPr lang="es-CO" dirty="0">
                <a:latin typeface="Agency FB" pitchFamily="34" charset="0"/>
              </a:rPr>
              <a:t>el que en esto sirve a Cristo, agrada a Dios, y es aprobado por los </a:t>
            </a:r>
            <a:r>
              <a:rPr lang="es-CO" dirty="0" smtClean="0">
                <a:latin typeface="Agency FB" pitchFamily="34" charset="0"/>
              </a:rPr>
              <a:t>hombres»</a:t>
            </a:r>
            <a:r>
              <a:rPr lang="es-CO" dirty="0" smtClean="0"/>
              <a:t>.</a:t>
            </a:r>
          </a:p>
          <a:p>
            <a:pPr marL="0" indent="0">
              <a:buNone/>
            </a:pPr>
            <a:endParaRPr lang="es-CO" dirty="0" smtClean="0"/>
          </a:p>
          <a:p>
            <a:pPr marL="0" indent="0" algn="ctr">
              <a:buNone/>
            </a:pPr>
            <a:r>
              <a:rPr lang="es-CO" dirty="0" smtClean="0"/>
              <a:t>En </a:t>
            </a:r>
            <a:r>
              <a:rPr lang="es-CO" dirty="0"/>
              <a:t>esto. </a:t>
            </a:r>
            <a:r>
              <a:rPr lang="es-CO" dirty="0" smtClean="0"/>
              <a:t>Quiere decir: “</a:t>
            </a:r>
            <a:r>
              <a:rPr lang="es-CO" dirty="0" smtClean="0">
                <a:latin typeface="Agency FB" pitchFamily="34" charset="0"/>
              </a:rPr>
              <a:t>en </a:t>
            </a:r>
            <a:r>
              <a:rPr lang="es-CO" dirty="0">
                <a:latin typeface="Agency FB" pitchFamily="34" charset="0"/>
              </a:rPr>
              <a:t>esta manera</a:t>
            </a:r>
            <a:r>
              <a:rPr lang="es-CO" dirty="0"/>
              <a:t>”, con paz y gozo, en el Espíritu.  </a:t>
            </a:r>
            <a:endParaRPr lang="es-CO" dirty="0" smtClean="0"/>
          </a:p>
          <a:p>
            <a:pPr marL="0" indent="0" algn="ctr">
              <a:buNone/>
            </a:pPr>
            <a:r>
              <a:rPr lang="es-CO" sz="2800" dirty="0" smtClean="0"/>
              <a:t>El </a:t>
            </a:r>
            <a:r>
              <a:rPr lang="es-CO" sz="2800" dirty="0"/>
              <a:t>creyente que procede con caridad gana la buena voluntad de su hermano, en vez de poner una piedra de tropiezo en su camino. </a:t>
            </a:r>
          </a:p>
          <a:p>
            <a:pPr marL="0" indent="0">
              <a:buNone/>
            </a:pPr>
            <a:r>
              <a:rPr lang="es-CO" sz="2800" dirty="0"/>
              <a:t> </a:t>
            </a:r>
            <a:endParaRPr lang="es-CO" sz="2800" dirty="0" smtClean="0"/>
          </a:p>
          <a:p>
            <a:pPr marL="0" indent="0" algn="ctr">
              <a:buNone/>
            </a:pPr>
            <a:r>
              <a:rPr lang="es-CO" sz="2800" dirty="0" smtClean="0"/>
              <a:t>Además dice el apóstol: «</a:t>
            </a:r>
            <a:r>
              <a:rPr lang="es-CO" sz="2800" b="1" dirty="0" smtClean="0">
                <a:latin typeface="Agency FB" pitchFamily="34" charset="0"/>
              </a:rPr>
              <a:t>Y es Aprobado</a:t>
            </a:r>
            <a:r>
              <a:rPr lang="es-CO" sz="2800" b="1" dirty="0">
                <a:latin typeface="Agency FB" pitchFamily="34" charset="0"/>
              </a:rPr>
              <a:t> </a:t>
            </a:r>
            <a:r>
              <a:rPr lang="es-CO" sz="2800" b="1" dirty="0" smtClean="0">
                <a:latin typeface="Agency FB" pitchFamily="34" charset="0"/>
              </a:rPr>
              <a:t>por los hombres</a:t>
            </a:r>
            <a:r>
              <a:rPr lang="es-CO" sz="2800" dirty="0" smtClean="0"/>
              <a:t>».  Gr</a:t>
            </a:r>
            <a:r>
              <a:rPr lang="es-CO" sz="2800" dirty="0"/>
              <a:t>. dókimos</a:t>
            </a:r>
            <a:r>
              <a:rPr lang="es-CO" sz="2800" dirty="0" smtClean="0"/>
              <a:t>, que quiere decir:  </a:t>
            </a:r>
            <a:r>
              <a:rPr lang="es-CO" sz="2800" dirty="0"/>
              <a:t>“</a:t>
            </a:r>
            <a:r>
              <a:rPr lang="es-CO" sz="2800" dirty="0">
                <a:latin typeface="Agency FB" pitchFamily="34" charset="0"/>
              </a:rPr>
              <a:t>probado”, “capaz de resistir la prueba de la inspección y de la crítica</a:t>
            </a:r>
            <a:r>
              <a:rPr lang="es-CO" sz="2800" dirty="0" smtClean="0"/>
              <a:t>”.</a:t>
            </a:r>
            <a:endParaRPr lang="es-CO" sz="2800" dirty="0" smtClean="0"/>
          </a:p>
        </p:txBody>
      </p:sp>
    </p:spTree>
    <p:extLst>
      <p:ext uri="{BB962C8B-B14F-4D97-AF65-F5344CB8AC3E}">
        <p14:creationId xmlns:p14="http://schemas.microsoft.com/office/powerpoint/2010/main" val="242749653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7" dur="500"/>
                                        <p:tgtEl>
                                          <p:spTgt spid="3">
                                            <p:txEl>
                                              <p:pRg st="3" end="3"/>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0" dur="500"/>
                                        <p:tgtEl>
                                          <p:spTgt spid="3">
                                            <p:txEl>
                                              <p:pRg st="4" end="4"/>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randombar(horizontal)">
                                      <p:cBhvr>
                                        <p:cTn id="1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i="1" dirty="0" smtClean="0">
                <a:latin typeface="Algerian" pitchFamily="82" charset="0"/>
              </a:rPr>
              <a:t>conclusión</a:t>
            </a:r>
            <a:endParaRPr lang="es-CO" i="1" dirty="0">
              <a:latin typeface="Algerian" pitchFamily="82" charset="0"/>
            </a:endParaRPr>
          </a:p>
        </p:txBody>
      </p:sp>
      <p:sp>
        <p:nvSpPr>
          <p:cNvPr id="3" name="2 Marcador de contenido"/>
          <p:cNvSpPr>
            <a:spLocks noGrp="1"/>
          </p:cNvSpPr>
          <p:nvPr>
            <p:ph idx="1"/>
          </p:nvPr>
        </p:nvSpPr>
        <p:spPr>
          <a:xfrm>
            <a:off x="457200" y="1600200"/>
            <a:ext cx="5338936" cy="4853136"/>
          </a:xfrm>
        </p:spPr>
        <p:txBody>
          <a:bodyPr>
            <a:normAutofit/>
          </a:bodyPr>
          <a:lstStyle/>
          <a:p>
            <a:pPr marL="0" indent="0" algn="ctr">
              <a:buNone/>
            </a:pPr>
            <a:r>
              <a:rPr lang="es-CO" dirty="0"/>
              <a:t>Mi deseo y oración es que al poner en practica estos </a:t>
            </a:r>
            <a:r>
              <a:rPr lang="es-CO" dirty="0" smtClean="0"/>
              <a:t>consejos sobre </a:t>
            </a:r>
            <a:r>
              <a:rPr lang="es-CO" sz="2400" dirty="0" smtClean="0">
                <a:latin typeface="Algerian" pitchFamily="82" charset="0"/>
              </a:rPr>
              <a:t>las virtudes esenciales de la vida cristiana</a:t>
            </a:r>
            <a:r>
              <a:rPr lang="es-CO" dirty="0" smtClean="0"/>
              <a:t>, </a:t>
            </a:r>
            <a:r>
              <a:rPr lang="es-CO" dirty="0"/>
              <a:t>que Dios te bendiga más de lo que hasta ahora has sido bendecido, y que finalmente nos encontremos en el reino de los cielos</a:t>
            </a:r>
            <a:r>
              <a:rPr lang="es-CO"/>
              <a:t>. </a:t>
            </a:r>
            <a:r>
              <a:rPr lang="es-CO" smtClean="0"/>
              <a:t>En </a:t>
            </a:r>
            <a:r>
              <a:rPr lang="es-CO" dirty="0"/>
              <a:t>Cristo Jesús. Amen.</a:t>
            </a:r>
          </a:p>
          <a:p>
            <a:pPr algn="ctr"/>
            <a:endParaRPr lang="es-CO"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136" y="1916832"/>
            <a:ext cx="3168352" cy="3792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5691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p:cTn id="13" dur="1000" fill="hold"/>
                                        <p:tgtEl>
                                          <p:spTgt spid="1026"/>
                                        </p:tgtEl>
                                        <p:attrNameLst>
                                          <p:attrName>ppt_w</p:attrName>
                                        </p:attrNameLst>
                                      </p:cBhvr>
                                      <p:tavLst>
                                        <p:tav tm="0">
                                          <p:val>
                                            <p:fltVal val="0"/>
                                          </p:val>
                                        </p:tav>
                                        <p:tav tm="100000">
                                          <p:val>
                                            <p:strVal val="#ppt_w"/>
                                          </p:val>
                                        </p:tav>
                                      </p:tavLst>
                                    </p:anim>
                                    <p:anim calcmode="lin" valueType="num">
                                      <p:cBhvr>
                                        <p:cTn id="14" dur="1000" fill="hold"/>
                                        <p:tgtEl>
                                          <p:spTgt spid="1026"/>
                                        </p:tgtEl>
                                        <p:attrNameLst>
                                          <p:attrName>ppt_h</p:attrName>
                                        </p:attrNameLst>
                                      </p:cBhvr>
                                      <p:tavLst>
                                        <p:tav tm="0">
                                          <p:val>
                                            <p:fltVal val="0"/>
                                          </p:val>
                                        </p:tav>
                                        <p:tav tm="100000">
                                          <p:val>
                                            <p:strVal val="#ppt_h"/>
                                          </p:val>
                                        </p:tav>
                                      </p:tavLst>
                                    </p:anim>
                                    <p:anim calcmode="lin" valueType="num">
                                      <p:cBhvr>
                                        <p:cTn id="15" dur="1000" fill="hold"/>
                                        <p:tgtEl>
                                          <p:spTgt spid="1026"/>
                                        </p:tgtEl>
                                        <p:attrNameLst>
                                          <p:attrName>style.rotation</p:attrName>
                                        </p:attrNameLst>
                                      </p:cBhvr>
                                      <p:tavLst>
                                        <p:tav tm="0">
                                          <p:val>
                                            <p:fltVal val="90"/>
                                          </p:val>
                                        </p:tav>
                                        <p:tav tm="100000">
                                          <p:val>
                                            <p:fltVal val="0"/>
                                          </p:val>
                                        </p:tav>
                                      </p:tavLst>
                                    </p:anim>
                                    <p:animEffect transition="in" filter="fade">
                                      <p:cBhvr>
                                        <p:cTn id="16"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2911</TotalTime>
  <Words>1782</Words>
  <Application>Microsoft Office PowerPoint</Application>
  <PresentationFormat>Presentación en pantalla (4:3)</PresentationFormat>
  <Paragraphs>75</Paragraphs>
  <Slides>17</Slides>
  <Notes>1</Notes>
  <HiddenSlides>0</HiddenSlides>
  <MMClips>0</MMClips>
  <ScaleCrop>false</ScaleCrop>
  <HeadingPairs>
    <vt:vector size="4" baseType="variant">
      <vt:variant>
        <vt:lpstr>Tema</vt:lpstr>
      </vt:variant>
      <vt:variant>
        <vt:i4>1</vt:i4>
      </vt:variant>
      <vt:variant>
        <vt:lpstr>Títulos de diapositiva</vt:lpstr>
      </vt:variant>
      <vt:variant>
        <vt:i4>17</vt:i4>
      </vt:variant>
    </vt:vector>
  </HeadingPairs>
  <TitlesOfParts>
    <vt:vector size="18" baseType="lpstr">
      <vt:lpstr>Tema de Office</vt:lpstr>
      <vt:lpstr>Presentación de PowerPoint</vt:lpstr>
      <vt:lpstr>Presentación de PowerPoint</vt:lpstr>
      <vt:lpstr>El texto escogido para este tema «compromiso social» se encuentra en  (ROM.14:17,18).</vt:lpstr>
      <vt:lpstr>Presentación de PowerPoint</vt:lpstr>
      <vt:lpstr>Presentación de PowerPoint</vt:lpstr>
      <vt:lpstr>Presentación de PowerPoint</vt:lpstr>
      <vt:lpstr>Presentación de PowerPoint</vt:lpstr>
      <vt:lpstr>EL PELIGRO DE LA LIBERTAD CRISTIANA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conclusión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VIRTUDES ECENCIALES DE LA VIDA CRISTIANA</dc:title>
  <dc:creator>FAMILIA FIERRO CH</dc:creator>
  <cp:lastModifiedBy>FAMILIA FIERRO CH</cp:lastModifiedBy>
  <cp:revision>330</cp:revision>
  <dcterms:created xsi:type="dcterms:W3CDTF">2013-11-07T14:55:46Z</dcterms:created>
  <dcterms:modified xsi:type="dcterms:W3CDTF">2014-04-21T22:43:13Z</dcterms:modified>
</cp:coreProperties>
</file>