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9"/>
  </p:notesMasterIdLst>
  <p:sldIdLst>
    <p:sldId id="256" r:id="rId2"/>
    <p:sldId id="257" r:id="rId3"/>
    <p:sldId id="258" r:id="rId4"/>
    <p:sldId id="259" r:id="rId5"/>
    <p:sldId id="265" r:id="rId6"/>
    <p:sldId id="260" r:id="rId7"/>
    <p:sldId id="267" r:id="rId8"/>
    <p:sldId id="266" r:id="rId9"/>
    <p:sldId id="268" r:id="rId10"/>
    <p:sldId id="261" r:id="rId11"/>
    <p:sldId id="317" r:id="rId12"/>
    <p:sldId id="318" r:id="rId13"/>
    <p:sldId id="269" r:id="rId14"/>
    <p:sldId id="270" r:id="rId15"/>
    <p:sldId id="262" r:id="rId16"/>
    <p:sldId id="273" r:id="rId17"/>
    <p:sldId id="272" r:id="rId18"/>
    <p:sldId id="271" r:id="rId19"/>
    <p:sldId id="274" r:id="rId20"/>
    <p:sldId id="263" r:id="rId21"/>
    <p:sldId id="275" r:id="rId22"/>
    <p:sldId id="264" r:id="rId23"/>
    <p:sldId id="310" r:id="rId24"/>
    <p:sldId id="319" r:id="rId25"/>
    <p:sldId id="320" r:id="rId26"/>
    <p:sldId id="313" r:id="rId27"/>
    <p:sldId id="321" r:id="rId28"/>
    <p:sldId id="322" r:id="rId29"/>
    <p:sldId id="560" r:id="rId30"/>
    <p:sldId id="562" r:id="rId31"/>
    <p:sldId id="563" r:id="rId32"/>
    <p:sldId id="564" r:id="rId33"/>
    <p:sldId id="561" r:id="rId34"/>
    <p:sldId id="565" r:id="rId35"/>
    <p:sldId id="311" r:id="rId36"/>
    <p:sldId id="323" r:id="rId37"/>
    <p:sldId id="312" r:id="rId38"/>
    <p:sldId id="314" r:id="rId39"/>
    <p:sldId id="324" r:id="rId40"/>
    <p:sldId id="315" r:id="rId41"/>
    <p:sldId id="325" r:id="rId42"/>
    <p:sldId id="343" r:id="rId43"/>
    <p:sldId id="326" r:id="rId44"/>
    <p:sldId id="344" r:id="rId45"/>
    <p:sldId id="327" r:id="rId46"/>
    <p:sldId id="345" r:id="rId47"/>
    <p:sldId id="328" r:id="rId48"/>
    <p:sldId id="329" r:id="rId49"/>
    <p:sldId id="330" r:id="rId50"/>
    <p:sldId id="331" r:id="rId51"/>
    <p:sldId id="332" r:id="rId52"/>
    <p:sldId id="333" r:id="rId53"/>
    <p:sldId id="334" r:id="rId54"/>
    <p:sldId id="346" r:id="rId55"/>
    <p:sldId id="336" r:id="rId56"/>
    <p:sldId id="347" r:id="rId57"/>
    <p:sldId id="337" r:id="rId58"/>
    <p:sldId id="348" r:id="rId59"/>
    <p:sldId id="335" r:id="rId60"/>
    <p:sldId id="340" r:id="rId61"/>
    <p:sldId id="341" r:id="rId62"/>
    <p:sldId id="342" r:id="rId63"/>
    <p:sldId id="339" r:id="rId64"/>
    <p:sldId id="349" r:id="rId65"/>
    <p:sldId id="567" r:id="rId66"/>
    <p:sldId id="566" r:id="rId67"/>
    <p:sldId id="559" r:id="rId68"/>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151" autoAdjust="0"/>
    <p:restoredTop sz="94660"/>
  </p:normalViewPr>
  <p:slideViewPr>
    <p:cSldViewPr>
      <p:cViewPr varScale="1">
        <p:scale>
          <a:sx n="65" d="100"/>
          <a:sy n="65" d="100"/>
        </p:scale>
        <p:origin x="-654" y="-10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CO"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58ADC2F-78E6-403A-844C-410BF454F5A9}" type="datetimeFigureOut">
              <a:rPr lang="es-CO" smtClean="0"/>
              <a:pPr/>
              <a:t>02/09/2014</a:t>
            </a:fld>
            <a:endParaRPr lang="es-CO"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CO"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CO"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9FD2A54-E219-4D15-BAA9-CC12BDFE573E}" type="slidenum">
              <a:rPr lang="es-CO" smtClean="0"/>
              <a:pPr/>
              <a:t>‹Nº›</a:t>
            </a:fld>
            <a:endParaRPr lang="es-CO" dirty="0"/>
          </a:p>
        </p:txBody>
      </p:sp>
    </p:spTree>
    <p:extLst>
      <p:ext uri="{BB962C8B-B14F-4D97-AF65-F5344CB8AC3E}">
        <p14:creationId xmlns:p14="http://schemas.microsoft.com/office/powerpoint/2010/main" val="11330717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D9FD2A54-E219-4D15-BAA9-CC12BDFE573E}" type="slidenum">
              <a:rPr lang="es-CO" smtClean="0"/>
              <a:pPr/>
              <a:t>13</a:t>
            </a:fld>
            <a:endParaRPr lang="es-CO" dirty="0"/>
          </a:p>
        </p:txBody>
      </p:sp>
    </p:spTree>
    <p:extLst>
      <p:ext uri="{BB962C8B-B14F-4D97-AF65-F5344CB8AC3E}">
        <p14:creationId xmlns:p14="http://schemas.microsoft.com/office/powerpoint/2010/main" val="42046252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pPr/>
              <a:t>02/09/2014</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132FADFE-3B8F-471C-ABF0-DBC7717ECBBC}" type="slidenum">
              <a:rPr lang="es-ES" smtClean="0"/>
              <a:pPr/>
              <a:t>‹Nº›</a:t>
            </a:fld>
            <a:endParaRPr lang="es-E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pPr/>
              <a:t>02/09/2014</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132FADFE-3B8F-471C-ABF0-DBC7717ECBBC}" type="slidenum">
              <a:rPr lang="es-ES" smtClean="0"/>
              <a:pPr/>
              <a:t>‹Nº›</a:t>
            </a:fld>
            <a:endParaRPr lang="es-E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7A847CFC-816F-41D0-AAC0-9BF4FEBC753E}" type="datetimeFigureOut">
              <a:rPr lang="es-ES" smtClean="0"/>
              <a:pPr/>
              <a:t>02/09/2014</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132FADFE-3B8F-471C-ABF0-DBC7717ECBBC}" type="slidenum">
              <a:rPr lang="es-ES" smtClean="0"/>
              <a:pPr/>
              <a:t>‹Nº›</a:t>
            </a:fld>
            <a:endParaRPr lang="es-E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7A847CFC-816F-41D0-AAC0-9BF4FEBC753E}" type="datetimeFigureOut">
              <a:rPr lang="es-ES" smtClean="0"/>
              <a:pPr/>
              <a:t>02/09/2014</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132FADFE-3B8F-471C-ABF0-DBC7717ECBBC}" type="slidenum">
              <a:rPr lang="es-ES" smtClean="0"/>
              <a:pPr/>
              <a:t>‹Nº›</a:t>
            </a:fld>
            <a:endParaRPr lang="es-E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7A847CFC-816F-41D0-AAC0-9BF4FEBC753E}" type="datetimeFigureOut">
              <a:rPr lang="es-ES" smtClean="0"/>
              <a:pPr/>
              <a:t>02/09/2014</a:t>
            </a:fld>
            <a:endParaRPr lang="es-ES" dirty="0"/>
          </a:p>
        </p:txBody>
      </p:sp>
      <p:sp>
        <p:nvSpPr>
          <p:cNvPr id="8" name="7 Marcador de pie de página"/>
          <p:cNvSpPr>
            <a:spLocks noGrp="1"/>
          </p:cNvSpPr>
          <p:nvPr>
            <p:ph type="ftr" sz="quarter" idx="11"/>
          </p:nvPr>
        </p:nvSpPr>
        <p:spPr/>
        <p:txBody>
          <a:bodyPr/>
          <a:lstStyle/>
          <a:p>
            <a:endParaRPr lang="es-ES" dirty="0"/>
          </a:p>
        </p:txBody>
      </p:sp>
      <p:sp>
        <p:nvSpPr>
          <p:cNvPr id="9" name="8 Marcador de número de diapositiva"/>
          <p:cNvSpPr>
            <a:spLocks noGrp="1"/>
          </p:cNvSpPr>
          <p:nvPr>
            <p:ph type="sldNum" sz="quarter" idx="12"/>
          </p:nvPr>
        </p:nvSpPr>
        <p:spPr/>
        <p:txBody>
          <a:bodyPr/>
          <a:lstStyle/>
          <a:p>
            <a:fld id="{132FADFE-3B8F-471C-ABF0-DBC7717ECBBC}" type="slidenum">
              <a:rPr lang="es-ES" smtClean="0"/>
              <a:pPr/>
              <a:t>‹Nº›</a:t>
            </a:fld>
            <a:endParaRPr lang="es-E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7A847CFC-816F-41D0-AAC0-9BF4FEBC753E}" type="datetimeFigureOut">
              <a:rPr lang="es-ES" smtClean="0"/>
              <a:pPr/>
              <a:t>02/09/2014</a:t>
            </a:fld>
            <a:endParaRPr lang="es-ES" dirty="0"/>
          </a:p>
        </p:txBody>
      </p:sp>
      <p:sp>
        <p:nvSpPr>
          <p:cNvPr id="4" name="3 Marcador de pie de página"/>
          <p:cNvSpPr>
            <a:spLocks noGrp="1"/>
          </p:cNvSpPr>
          <p:nvPr>
            <p:ph type="ftr" sz="quarter" idx="11"/>
          </p:nvPr>
        </p:nvSpPr>
        <p:spPr/>
        <p:txBody>
          <a:bodyPr/>
          <a:lstStyle/>
          <a:p>
            <a:endParaRPr lang="es-ES" dirty="0"/>
          </a:p>
        </p:txBody>
      </p:sp>
      <p:sp>
        <p:nvSpPr>
          <p:cNvPr id="5" name="4 Marcador de número de diapositiva"/>
          <p:cNvSpPr>
            <a:spLocks noGrp="1"/>
          </p:cNvSpPr>
          <p:nvPr>
            <p:ph type="sldNum" sz="quarter" idx="12"/>
          </p:nvPr>
        </p:nvSpPr>
        <p:spPr/>
        <p:txBody>
          <a:bodyPr/>
          <a:lstStyle/>
          <a:p>
            <a:fld id="{132FADFE-3B8F-471C-ABF0-DBC7717ECBBC}" type="slidenum">
              <a:rPr lang="es-ES" smtClean="0"/>
              <a:pPr/>
              <a:t>‹Nº›</a:t>
            </a:fld>
            <a:endParaRPr lang="es-E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7A847CFC-816F-41D0-AAC0-9BF4FEBC753E}" type="datetimeFigureOut">
              <a:rPr lang="es-ES" smtClean="0"/>
              <a:pPr/>
              <a:t>02/09/2014</a:t>
            </a:fld>
            <a:endParaRPr lang="es-ES" dirty="0"/>
          </a:p>
        </p:txBody>
      </p:sp>
      <p:sp>
        <p:nvSpPr>
          <p:cNvPr id="3" name="2 Marcador de pie de página"/>
          <p:cNvSpPr>
            <a:spLocks noGrp="1"/>
          </p:cNvSpPr>
          <p:nvPr>
            <p:ph type="ftr" sz="quarter" idx="11"/>
          </p:nvPr>
        </p:nvSpPr>
        <p:spPr/>
        <p:txBody>
          <a:bodyPr/>
          <a:lstStyle/>
          <a:p>
            <a:endParaRPr lang="es-ES" dirty="0"/>
          </a:p>
        </p:txBody>
      </p:sp>
      <p:sp>
        <p:nvSpPr>
          <p:cNvPr id="4" name="3 Marcador de número de diapositiva"/>
          <p:cNvSpPr>
            <a:spLocks noGrp="1"/>
          </p:cNvSpPr>
          <p:nvPr>
            <p:ph type="sldNum" sz="quarter" idx="12"/>
          </p:nvPr>
        </p:nvSpPr>
        <p:spPr/>
        <p:txBody>
          <a:bodyPr/>
          <a:lstStyle/>
          <a:p>
            <a:fld id="{132FADFE-3B8F-471C-ABF0-DBC7717ECBBC}" type="slidenum">
              <a:rPr lang="es-ES" smtClean="0"/>
              <a:pPr/>
              <a:t>‹Nº›</a:t>
            </a:fld>
            <a:endParaRPr lang="es-E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A847CFC-816F-41D0-AAC0-9BF4FEBC753E}" type="datetimeFigureOut">
              <a:rPr lang="es-ES" smtClean="0"/>
              <a:pPr/>
              <a:t>02/09/2014</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132FADFE-3B8F-471C-ABF0-DBC7717ECBBC}" type="slidenum">
              <a:rPr lang="es-ES" smtClean="0"/>
              <a:pPr/>
              <a:t>‹Nº›</a:t>
            </a:fld>
            <a:endParaRPr lang="es-E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dirty="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A847CFC-816F-41D0-AAC0-9BF4FEBC753E}" type="datetimeFigureOut">
              <a:rPr lang="es-ES" smtClean="0"/>
              <a:pPr/>
              <a:t>02/09/2014</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132FADFE-3B8F-471C-ABF0-DBC7717ECBBC}" type="slidenum">
              <a:rPr lang="es-ES" smtClean="0"/>
              <a:pPr/>
              <a:t>‹Nº›</a:t>
            </a:fld>
            <a:endParaRPr lang="es-E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pPr/>
              <a:t>02/09/2014</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132FADFE-3B8F-471C-ABF0-DBC7717ECBBC}" type="slidenum">
              <a:rPr lang="es-ES" smtClean="0"/>
              <a:pPr/>
              <a:t>‹Nº›</a:t>
            </a:fld>
            <a:endParaRPr lang="es-E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pPr/>
              <a:t>02/09/2014</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132FADFE-3B8F-471C-ABF0-DBC7717ECBBC}" type="slidenum">
              <a:rPr lang="es-ES" smtClean="0"/>
              <a:pPr/>
              <a:t>‹Nº›</a:t>
            </a:fld>
            <a:endParaRPr lang="es-E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847CFC-816F-41D0-AAC0-9BF4FEBC753E}" type="datetimeFigureOut">
              <a:rPr lang="es-ES" smtClean="0"/>
              <a:pPr/>
              <a:t>02/09/2014</a:t>
            </a:fld>
            <a:endParaRPr lang="es-ES" dirty="0"/>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dirty="0"/>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2FADFE-3B8F-471C-ABF0-DBC7717ECBBC}" type="slidenum">
              <a:rPr lang="es-ES" smtClean="0"/>
              <a:pPr/>
              <a:t>‹Nº›</a:t>
            </a:fld>
            <a:endParaRPr lang="es-E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Bi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hyperlink" Target="#cosmos"/></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es.wikipedia.org/wiki/Sol" TargetMode="External"/><Relationship Id="rId2" Type="http://schemas.openxmlformats.org/officeDocument/2006/relationships/hyperlink" Target="http://es.wikipedia.org/wiki/Tierra"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es.wikipedia.org/wiki/Tierra" TargetMode="External"/><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hyperlink" Target="#cite_note-Kutschera-2"/></Relationships>
</file>

<file path=ppt/slides/_rels/slide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jpeg"/><Relationship Id="rId1" Type="http://schemas.openxmlformats.org/officeDocument/2006/relationships/slideLayout" Target="../slideLayouts/slideLayout2.xml"/><Relationship Id="rId4" Type="http://schemas.openxmlformats.org/officeDocument/2006/relationships/image" Target="../media/image47.jpe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FC9FCB"/>
            </a:gs>
            <a:gs pos="13000">
              <a:srgbClr val="F8B049"/>
            </a:gs>
            <a:gs pos="21001">
              <a:srgbClr val="F8B049"/>
            </a:gs>
            <a:gs pos="63000">
              <a:srgbClr val="FEE7F2"/>
            </a:gs>
            <a:gs pos="67000">
              <a:srgbClr val="F952A0"/>
            </a:gs>
            <a:gs pos="69000">
              <a:srgbClr val="C50849"/>
            </a:gs>
            <a:gs pos="82001">
              <a:srgbClr val="B43E85"/>
            </a:gs>
            <a:gs pos="100000">
              <a:srgbClr val="F8B049"/>
            </a:gs>
          </a:gsLst>
          <a:lin ang="5400000" scaled="0"/>
        </a:gradFill>
        <a:effectLst/>
      </p:bgPr>
    </p:bg>
    <p:spTree>
      <p:nvGrpSpPr>
        <p:cNvPr id="1" name=""/>
        <p:cNvGrpSpPr/>
        <p:nvPr/>
      </p:nvGrpSpPr>
      <p:grpSpPr>
        <a:xfrm>
          <a:off x="0" y="0"/>
          <a:ext cx="0" cy="0"/>
          <a:chOff x="0" y="0"/>
          <a:chExt cx="0" cy="0"/>
        </a:xfrm>
      </p:grpSpPr>
      <p:pic>
        <p:nvPicPr>
          <p:cNvPr id="216066" name="Picture 2" descr="http://t0.gstatic.com/images?q=tbn:ANd9GcSJWRQXWtpKPmy-v7-28CVrhpEHh0bJ4j35w17Yww5AIDf0uKaMwqge39f0"/>
          <p:cNvPicPr>
            <a:picLocks noChangeAspect="1" noChangeArrowheads="1"/>
          </p:cNvPicPr>
          <p:nvPr/>
        </p:nvPicPr>
        <p:blipFill>
          <a:blip r:embed="rId2" cstate="print"/>
          <a:srcRect/>
          <a:stretch>
            <a:fillRect/>
          </a:stretch>
        </p:blipFill>
        <p:spPr bwMode="auto">
          <a:xfrm>
            <a:off x="-107165" y="0"/>
            <a:ext cx="9251165" cy="6953902"/>
          </a:xfrm>
          <a:prstGeom prst="rect">
            <a:avLst/>
          </a:prstGeom>
          <a:noFill/>
        </p:spPr>
      </p:pic>
      <p:sp>
        <p:nvSpPr>
          <p:cNvPr id="2" name="1 Título"/>
          <p:cNvSpPr>
            <a:spLocks noGrp="1"/>
          </p:cNvSpPr>
          <p:nvPr>
            <p:ph type="ctrTitle"/>
          </p:nvPr>
        </p:nvSpPr>
        <p:spPr>
          <a:xfrm>
            <a:off x="755576" y="2060848"/>
            <a:ext cx="7772400" cy="1470025"/>
          </a:xfrm>
          <a:noFill/>
        </p:spPr>
        <p:txBody>
          <a:bodyPr>
            <a:noAutofit/>
          </a:bodyPr>
          <a:lstStyle/>
          <a:p>
            <a:r>
              <a:rPr lang="es-CO" sz="6000" b="1" dirty="0" smtClean="0">
                <a:solidFill>
                  <a:srgbClr val="FF0000"/>
                </a:solidFill>
                <a:latin typeface="Arial Rounded MT Bold" pitchFamily="34" charset="0"/>
              </a:rPr>
              <a:t>FE EN MEDIO DE LA TORMENTA</a:t>
            </a:r>
            <a:endParaRPr lang="es-CO" sz="6000" b="1" dirty="0">
              <a:solidFill>
                <a:srgbClr val="FF0000"/>
              </a:solidFill>
              <a:latin typeface="Arial Rounded MT Bold"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rgbClr val="92D050"/>
          </a:solidFill>
        </p:spPr>
        <p:txBody>
          <a:bodyPr>
            <a:normAutofit fontScale="90000"/>
          </a:bodyPr>
          <a:lstStyle/>
          <a:p>
            <a:pPr algn="r"/>
            <a:r>
              <a:rPr lang="es-CO" b="1" dirty="0" smtClean="0">
                <a:solidFill>
                  <a:srgbClr val="FF0000"/>
                </a:solidFill>
                <a:latin typeface="Arial Narrow" pitchFamily="34" charset="0"/>
              </a:rPr>
              <a:t>Extraordinario poder de la Palabra de Dios</a:t>
            </a:r>
            <a:endParaRPr lang="es-CO" b="1" dirty="0">
              <a:solidFill>
                <a:srgbClr val="FF0000"/>
              </a:solidFill>
              <a:latin typeface="Arial Narrow" pitchFamily="34" charset="0"/>
            </a:endParaRPr>
          </a:p>
        </p:txBody>
      </p:sp>
      <p:sp>
        <p:nvSpPr>
          <p:cNvPr id="3" name="2 Marcador de contenido"/>
          <p:cNvSpPr>
            <a:spLocks noGrp="1"/>
          </p:cNvSpPr>
          <p:nvPr>
            <p:ph idx="1"/>
          </p:nvPr>
        </p:nvSpPr>
        <p:spPr>
          <a:blipFill>
            <a:blip r:embed="rId2" cstate="print"/>
            <a:tile tx="0" ty="0" sx="100000" sy="100000" flip="none" algn="tl"/>
          </a:blipFill>
        </p:spPr>
        <p:txBody>
          <a:bodyPr/>
          <a:lstStyle/>
          <a:p>
            <a:endParaRPr lang="es-CO" i="1" dirty="0" smtClean="0"/>
          </a:p>
          <a:p>
            <a:endParaRPr lang="es-CO" i="1" dirty="0" smtClean="0"/>
          </a:p>
          <a:p>
            <a:pPr algn="ctr">
              <a:buNone/>
            </a:pPr>
            <a:r>
              <a:rPr lang="es-CO" b="1" i="1" dirty="0" smtClean="0">
                <a:solidFill>
                  <a:srgbClr val="00B0F0"/>
                </a:solidFill>
              </a:rPr>
              <a:t>  Por la </a:t>
            </a:r>
            <a:r>
              <a:rPr lang="es-CO" b="1" i="1" u="sng" dirty="0" smtClean="0">
                <a:solidFill>
                  <a:srgbClr val="00B0F0"/>
                </a:solidFill>
              </a:rPr>
              <a:t>palabra</a:t>
            </a:r>
            <a:r>
              <a:rPr lang="es-CO" b="1" i="1" dirty="0" smtClean="0">
                <a:solidFill>
                  <a:srgbClr val="00B0F0"/>
                </a:solidFill>
              </a:rPr>
              <a:t> de Jehová fueron hechos los cielos, Y todo el ejército de ellos por el aliento de su boca. Porque él </a:t>
            </a:r>
            <a:r>
              <a:rPr lang="es-CO" b="1" i="1" u="sng" dirty="0" smtClean="0">
                <a:solidFill>
                  <a:srgbClr val="00B0F0"/>
                </a:solidFill>
              </a:rPr>
              <a:t>dijo</a:t>
            </a:r>
            <a:r>
              <a:rPr lang="es-CO" b="1" i="1" dirty="0" smtClean="0">
                <a:solidFill>
                  <a:srgbClr val="00B0F0"/>
                </a:solidFill>
              </a:rPr>
              <a:t>, y fue hecho; El mandó, y existió.</a:t>
            </a:r>
            <a:r>
              <a:rPr lang="es-CO" b="1" i="1" dirty="0" smtClean="0"/>
              <a:t> </a:t>
            </a:r>
          </a:p>
          <a:p>
            <a:endParaRPr lang="es-CO" b="1" i="1" dirty="0" smtClean="0"/>
          </a:p>
          <a:p>
            <a:pPr>
              <a:buNone/>
            </a:pPr>
            <a:r>
              <a:rPr lang="es-CO" i="1" dirty="0" smtClean="0"/>
              <a:t>                                                    Salmos 33:6, 9</a:t>
            </a:r>
            <a:endParaRPr lang="es-CO" dirty="0" smtClean="0"/>
          </a:p>
          <a:p>
            <a:endParaRPr lang="es-CO"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 calcmode="lin" valueType="num">
                                      <p:cBhvr additive="base">
                                        <p:cTn id="12"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4690864" cy="5793507"/>
          </a:xfrm>
          <a:solidFill>
            <a:srgbClr val="FFFF00"/>
          </a:solidFill>
        </p:spPr>
        <p:txBody>
          <a:bodyPr>
            <a:normAutofit fontScale="92500"/>
          </a:bodyPr>
          <a:lstStyle/>
          <a:p>
            <a:pPr algn="ctr"/>
            <a:r>
              <a:rPr lang="es-CO" dirty="0" smtClean="0"/>
              <a:t>Note que el Salmista claramente establece que los cielos y la tierra fueron creados por su </a:t>
            </a:r>
            <a:r>
              <a:rPr lang="es-CO" b="1" u="sng" dirty="0" smtClean="0">
                <a:solidFill>
                  <a:srgbClr val="00B0F0"/>
                </a:solidFill>
              </a:rPr>
              <a:t>palabra</a:t>
            </a:r>
            <a:r>
              <a:rPr lang="es-CO" dirty="0" smtClean="0"/>
              <a:t>, no por un proceso largo de millones de años sino que instantáneamente surgieron por su</a:t>
            </a:r>
            <a:r>
              <a:rPr lang="es-CO" b="1" dirty="0" smtClean="0">
                <a:solidFill>
                  <a:srgbClr val="00B0F0"/>
                </a:solidFill>
              </a:rPr>
              <a:t> palabra</a:t>
            </a:r>
            <a:r>
              <a:rPr lang="es-CO" dirty="0" smtClean="0"/>
              <a:t>. </a:t>
            </a:r>
          </a:p>
          <a:p>
            <a:r>
              <a:rPr lang="es-CO" dirty="0" smtClean="0"/>
              <a:t>Dios no necesita mucho tiempo como el pobre ser humano para crear algo. </a:t>
            </a:r>
            <a:r>
              <a:rPr lang="es-CO" b="1" dirty="0" smtClean="0">
                <a:solidFill>
                  <a:srgbClr val="00B0F0"/>
                </a:solidFill>
              </a:rPr>
              <a:t>¡El hablo y fue creado!</a:t>
            </a:r>
            <a:r>
              <a:rPr lang="es-CO" dirty="0" smtClean="0"/>
              <a:t> </a:t>
            </a:r>
            <a:endParaRPr lang="es-CO" dirty="0"/>
          </a:p>
        </p:txBody>
      </p:sp>
      <p:pic>
        <p:nvPicPr>
          <p:cNvPr id="7170" name="Picture 2" descr="http://t1.gstatic.com/images?q=tbn:ANd9GcS_eBKr3K6zobe5p9qPcpb4BEq8ibOlpzcyGfSQZX2zrNq8Q4ZHUvosbl3_5Q"/>
          <p:cNvPicPr>
            <a:picLocks noChangeAspect="1" noChangeArrowheads="1"/>
          </p:cNvPicPr>
          <p:nvPr/>
        </p:nvPicPr>
        <p:blipFill>
          <a:blip r:embed="rId2" cstate="print"/>
          <a:srcRect/>
          <a:stretch>
            <a:fillRect/>
          </a:stretch>
        </p:blipFill>
        <p:spPr bwMode="auto">
          <a:xfrm>
            <a:off x="5652120" y="548680"/>
            <a:ext cx="3096344" cy="2535536"/>
          </a:xfrm>
          <a:prstGeom prst="rect">
            <a:avLst/>
          </a:prstGeom>
          <a:noFill/>
        </p:spPr>
      </p:pic>
      <p:sp>
        <p:nvSpPr>
          <p:cNvPr id="6" name="5 Rectángulo"/>
          <p:cNvSpPr/>
          <p:nvPr/>
        </p:nvSpPr>
        <p:spPr>
          <a:xfrm>
            <a:off x="5508104" y="3284985"/>
            <a:ext cx="3635896" cy="3139321"/>
          </a:xfrm>
          <a:prstGeom prst="rect">
            <a:avLst/>
          </a:prstGeom>
          <a:solidFill>
            <a:schemeClr val="accent2">
              <a:lumMod val="20000"/>
              <a:lumOff val="80000"/>
            </a:schemeClr>
          </a:solidFill>
        </p:spPr>
        <p:txBody>
          <a:bodyPr wrap="square">
            <a:spAutoFit/>
          </a:bodyPr>
          <a:lstStyle/>
          <a:p>
            <a:r>
              <a:rPr lang="es-CO" b="1" dirty="0" smtClean="0"/>
              <a:t>Inventos:</a:t>
            </a:r>
            <a:endParaRPr lang="es-CO" dirty="0" smtClean="0"/>
          </a:p>
          <a:p>
            <a:r>
              <a:rPr lang="es-CO" b="1" dirty="0" smtClean="0"/>
              <a:t>1) Máquina de escribir 1.714-2.000</a:t>
            </a:r>
            <a:endParaRPr lang="es-CO" dirty="0" smtClean="0"/>
          </a:p>
          <a:p>
            <a:r>
              <a:rPr lang="es-CO" b="1" dirty="0" smtClean="0"/>
              <a:t>2) Máquina de coser     1.790-1.856</a:t>
            </a:r>
            <a:endParaRPr lang="es-CO" dirty="0" smtClean="0"/>
          </a:p>
          <a:p>
            <a:r>
              <a:rPr lang="es-CO" b="1" dirty="0" smtClean="0"/>
              <a:t>3) Máquina de fotos      1.100-1.600</a:t>
            </a:r>
            <a:endParaRPr lang="es-CO" dirty="0" smtClean="0"/>
          </a:p>
          <a:p>
            <a:r>
              <a:rPr lang="es-CO" b="1" dirty="0" smtClean="0"/>
              <a:t>4) Avión                            1.800-2.000</a:t>
            </a:r>
            <a:endParaRPr lang="es-CO" dirty="0" smtClean="0"/>
          </a:p>
          <a:p>
            <a:r>
              <a:rPr lang="es-CO" b="1" dirty="0" smtClean="0"/>
              <a:t>5) Submarino                   1.605-1.900     </a:t>
            </a:r>
            <a:endParaRPr lang="es-CO" dirty="0" smtClean="0"/>
          </a:p>
          <a:p>
            <a:r>
              <a:rPr lang="es-CO" b="1" dirty="0" smtClean="0"/>
              <a:t>6) Bicicleta                        1.818-1.888</a:t>
            </a:r>
            <a:endParaRPr lang="es-CO" dirty="0" smtClean="0"/>
          </a:p>
          <a:p>
            <a:r>
              <a:rPr lang="es-CO" b="1" dirty="0" smtClean="0"/>
              <a:t>7) Lámpara eléctrica       1.800-1.900</a:t>
            </a:r>
            <a:endParaRPr lang="es-CO" dirty="0" smtClean="0"/>
          </a:p>
          <a:p>
            <a:r>
              <a:rPr lang="es-CO" b="1" dirty="0" smtClean="0"/>
              <a:t>8) Auto                               1.800-1.885</a:t>
            </a:r>
            <a:endParaRPr lang="es-CO" dirty="0" smtClean="0"/>
          </a:p>
          <a:p>
            <a:r>
              <a:rPr lang="es-CO" b="1" dirty="0" smtClean="0"/>
              <a:t>9) Teléfono                        1.854-1.887</a:t>
            </a:r>
            <a:endParaRPr lang="es-CO" dirty="0" smtClean="0"/>
          </a:p>
          <a:p>
            <a:r>
              <a:rPr lang="es-CO" b="1" dirty="0" smtClean="0"/>
              <a:t>10) Cine                             1.895-1.939</a:t>
            </a:r>
            <a:endParaRPr lang="es-CO"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170"/>
                                        </p:tgtEl>
                                        <p:attrNameLst>
                                          <p:attrName>style.visibility</p:attrName>
                                        </p:attrNameLst>
                                      </p:cBhvr>
                                      <p:to>
                                        <p:strVal val="visible"/>
                                      </p:to>
                                    </p:set>
                                    <p:anim calcmode="lin" valueType="num">
                                      <p:cBhvr additive="base">
                                        <p:cTn id="19" dur="500" fill="hold"/>
                                        <p:tgtEl>
                                          <p:spTgt spid="7170"/>
                                        </p:tgtEl>
                                        <p:attrNameLst>
                                          <p:attrName>ppt_x</p:attrName>
                                        </p:attrNameLst>
                                      </p:cBhvr>
                                      <p:tavLst>
                                        <p:tav tm="0">
                                          <p:val>
                                            <p:strVal val="#ppt_x"/>
                                          </p:val>
                                        </p:tav>
                                        <p:tav tm="100000">
                                          <p:val>
                                            <p:strVal val="#ppt_x"/>
                                          </p:val>
                                        </p:tav>
                                      </p:tavLst>
                                    </p:anim>
                                    <p:anim calcmode="lin" valueType="num">
                                      <p:cBhvr additive="base">
                                        <p:cTn id="20" dur="500" fill="hold"/>
                                        <p:tgtEl>
                                          <p:spTgt spid="717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 calcmode="lin" valueType="num">
                                      <p:cBhvr additive="base">
                                        <p:cTn id="25"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8" presetClass="entr" presetSubtype="16" fill="hold" nodeType="clickEffect">
                                  <p:stCondLst>
                                    <p:cond delay="0"/>
                                  </p:stCondLst>
                                  <p:childTnLst>
                                    <p:set>
                                      <p:cBhvr>
                                        <p:cTn id="30" dur="1" fill="hold">
                                          <p:stCondLst>
                                            <p:cond delay="0"/>
                                          </p:stCondLst>
                                        </p:cTn>
                                        <p:tgtEl>
                                          <p:spTgt spid="6">
                                            <p:txEl>
                                              <p:pRg st="0" end="0"/>
                                            </p:txEl>
                                          </p:spTgt>
                                        </p:tgtEl>
                                        <p:attrNameLst>
                                          <p:attrName>style.visibility</p:attrName>
                                        </p:attrNameLst>
                                      </p:cBhvr>
                                      <p:to>
                                        <p:strVal val="visible"/>
                                      </p:to>
                                    </p:set>
                                    <p:animEffect transition="in" filter="diamond(in)">
                                      <p:cBhvr>
                                        <p:cTn id="31" dur="2000"/>
                                        <p:tgtEl>
                                          <p:spTgt spid="6">
                                            <p:txEl>
                                              <p:pRg st="0" end="0"/>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8" presetClass="entr" presetSubtype="16" fill="hold" nodeType="clickEffect">
                                  <p:stCondLst>
                                    <p:cond delay="0"/>
                                  </p:stCondLst>
                                  <p:childTnLst>
                                    <p:set>
                                      <p:cBhvr>
                                        <p:cTn id="35" dur="1" fill="hold">
                                          <p:stCondLst>
                                            <p:cond delay="0"/>
                                          </p:stCondLst>
                                        </p:cTn>
                                        <p:tgtEl>
                                          <p:spTgt spid="6">
                                            <p:txEl>
                                              <p:pRg st="1" end="1"/>
                                            </p:txEl>
                                          </p:spTgt>
                                        </p:tgtEl>
                                        <p:attrNameLst>
                                          <p:attrName>style.visibility</p:attrName>
                                        </p:attrNameLst>
                                      </p:cBhvr>
                                      <p:to>
                                        <p:strVal val="visible"/>
                                      </p:to>
                                    </p:set>
                                    <p:animEffect transition="in" filter="diamond(in)">
                                      <p:cBhvr>
                                        <p:cTn id="36" dur="2000"/>
                                        <p:tgtEl>
                                          <p:spTgt spid="6">
                                            <p:txEl>
                                              <p:pRg st="1" end="1"/>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8" presetClass="entr" presetSubtype="16" fill="hold" nodeType="clickEffect">
                                  <p:stCondLst>
                                    <p:cond delay="0"/>
                                  </p:stCondLst>
                                  <p:childTnLst>
                                    <p:set>
                                      <p:cBhvr>
                                        <p:cTn id="40" dur="1" fill="hold">
                                          <p:stCondLst>
                                            <p:cond delay="0"/>
                                          </p:stCondLst>
                                        </p:cTn>
                                        <p:tgtEl>
                                          <p:spTgt spid="6">
                                            <p:txEl>
                                              <p:pRg st="2" end="2"/>
                                            </p:txEl>
                                          </p:spTgt>
                                        </p:tgtEl>
                                        <p:attrNameLst>
                                          <p:attrName>style.visibility</p:attrName>
                                        </p:attrNameLst>
                                      </p:cBhvr>
                                      <p:to>
                                        <p:strVal val="visible"/>
                                      </p:to>
                                    </p:set>
                                    <p:animEffect transition="in" filter="diamond(in)">
                                      <p:cBhvr>
                                        <p:cTn id="41" dur="2000"/>
                                        <p:tgtEl>
                                          <p:spTgt spid="6">
                                            <p:txEl>
                                              <p:pRg st="2" end="2"/>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55" presetClass="entr" presetSubtype="0" fill="hold" nodeType="clickEffect">
                                  <p:stCondLst>
                                    <p:cond delay="0"/>
                                  </p:stCondLst>
                                  <p:childTnLst>
                                    <p:set>
                                      <p:cBhvr>
                                        <p:cTn id="45" dur="1" fill="hold">
                                          <p:stCondLst>
                                            <p:cond delay="0"/>
                                          </p:stCondLst>
                                        </p:cTn>
                                        <p:tgtEl>
                                          <p:spTgt spid="6">
                                            <p:txEl>
                                              <p:pRg st="3" end="3"/>
                                            </p:txEl>
                                          </p:spTgt>
                                        </p:tgtEl>
                                        <p:attrNameLst>
                                          <p:attrName>style.visibility</p:attrName>
                                        </p:attrNameLst>
                                      </p:cBhvr>
                                      <p:to>
                                        <p:strVal val="visible"/>
                                      </p:to>
                                    </p:set>
                                    <p:anim calcmode="lin" valueType="num">
                                      <p:cBhvr>
                                        <p:cTn id="46" dur="1000" fill="hold"/>
                                        <p:tgtEl>
                                          <p:spTgt spid="6">
                                            <p:txEl>
                                              <p:pRg st="3" end="3"/>
                                            </p:txEl>
                                          </p:spTgt>
                                        </p:tgtEl>
                                        <p:attrNameLst>
                                          <p:attrName>ppt_w</p:attrName>
                                        </p:attrNameLst>
                                      </p:cBhvr>
                                      <p:tavLst>
                                        <p:tav tm="0">
                                          <p:val>
                                            <p:strVal val="#ppt_w*0.70"/>
                                          </p:val>
                                        </p:tav>
                                        <p:tav tm="100000">
                                          <p:val>
                                            <p:strVal val="#ppt_w"/>
                                          </p:val>
                                        </p:tav>
                                      </p:tavLst>
                                    </p:anim>
                                    <p:anim calcmode="lin" valueType="num">
                                      <p:cBhvr>
                                        <p:cTn id="47" dur="1000" fill="hold"/>
                                        <p:tgtEl>
                                          <p:spTgt spid="6">
                                            <p:txEl>
                                              <p:pRg st="3" end="3"/>
                                            </p:txEl>
                                          </p:spTgt>
                                        </p:tgtEl>
                                        <p:attrNameLst>
                                          <p:attrName>ppt_h</p:attrName>
                                        </p:attrNameLst>
                                      </p:cBhvr>
                                      <p:tavLst>
                                        <p:tav tm="0">
                                          <p:val>
                                            <p:strVal val="#ppt_h"/>
                                          </p:val>
                                        </p:tav>
                                        <p:tav tm="100000">
                                          <p:val>
                                            <p:strVal val="#ppt_h"/>
                                          </p:val>
                                        </p:tav>
                                      </p:tavLst>
                                    </p:anim>
                                    <p:animEffect transition="in" filter="fade">
                                      <p:cBhvr>
                                        <p:cTn id="48" dur="1000"/>
                                        <p:tgtEl>
                                          <p:spTgt spid="6">
                                            <p:txEl>
                                              <p:pRg st="3" end="3"/>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16" presetClass="entr" presetSubtype="26" fill="hold" nodeType="clickEffect">
                                  <p:stCondLst>
                                    <p:cond delay="0"/>
                                  </p:stCondLst>
                                  <p:childTnLst>
                                    <p:set>
                                      <p:cBhvr>
                                        <p:cTn id="52" dur="1" fill="hold">
                                          <p:stCondLst>
                                            <p:cond delay="0"/>
                                          </p:stCondLst>
                                        </p:cTn>
                                        <p:tgtEl>
                                          <p:spTgt spid="6">
                                            <p:txEl>
                                              <p:pRg st="4" end="4"/>
                                            </p:txEl>
                                          </p:spTgt>
                                        </p:tgtEl>
                                        <p:attrNameLst>
                                          <p:attrName>style.visibility</p:attrName>
                                        </p:attrNameLst>
                                      </p:cBhvr>
                                      <p:to>
                                        <p:strVal val="visible"/>
                                      </p:to>
                                    </p:set>
                                    <p:animEffect transition="in" filter="barn(inHorizontal)">
                                      <p:cBhvr>
                                        <p:cTn id="53" dur="500"/>
                                        <p:tgtEl>
                                          <p:spTgt spid="6">
                                            <p:txEl>
                                              <p:pRg st="4" end="4"/>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14" presetClass="entr" presetSubtype="10" fill="hold" nodeType="clickEffect">
                                  <p:stCondLst>
                                    <p:cond delay="0"/>
                                  </p:stCondLst>
                                  <p:childTnLst>
                                    <p:set>
                                      <p:cBhvr>
                                        <p:cTn id="57" dur="1" fill="hold">
                                          <p:stCondLst>
                                            <p:cond delay="0"/>
                                          </p:stCondLst>
                                        </p:cTn>
                                        <p:tgtEl>
                                          <p:spTgt spid="6">
                                            <p:txEl>
                                              <p:pRg st="5" end="5"/>
                                            </p:txEl>
                                          </p:spTgt>
                                        </p:tgtEl>
                                        <p:attrNameLst>
                                          <p:attrName>style.visibility</p:attrName>
                                        </p:attrNameLst>
                                      </p:cBhvr>
                                      <p:to>
                                        <p:strVal val="visible"/>
                                      </p:to>
                                    </p:set>
                                    <p:animEffect transition="in" filter="randombar(horizontal)">
                                      <p:cBhvr>
                                        <p:cTn id="58" dur="500"/>
                                        <p:tgtEl>
                                          <p:spTgt spid="6">
                                            <p:txEl>
                                              <p:pRg st="5" end="5"/>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5" presetClass="entr" presetSubtype="0" fill="hold" nodeType="clickEffect">
                                  <p:stCondLst>
                                    <p:cond delay="0"/>
                                  </p:stCondLst>
                                  <p:childTnLst>
                                    <p:set>
                                      <p:cBhvr>
                                        <p:cTn id="62" dur="1" fill="hold">
                                          <p:stCondLst>
                                            <p:cond delay="0"/>
                                          </p:stCondLst>
                                        </p:cTn>
                                        <p:tgtEl>
                                          <p:spTgt spid="6">
                                            <p:txEl>
                                              <p:pRg st="6" end="6"/>
                                            </p:txEl>
                                          </p:spTgt>
                                        </p:tgtEl>
                                        <p:attrNameLst>
                                          <p:attrName>style.visibility</p:attrName>
                                        </p:attrNameLst>
                                      </p:cBhvr>
                                      <p:to>
                                        <p:strVal val="visible"/>
                                      </p:to>
                                    </p:set>
                                    <p:anim calcmode="lin" valueType="num">
                                      <p:cBhvr>
                                        <p:cTn id="63" dur="1000" fill="hold"/>
                                        <p:tgtEl>
                                          <p:spTgt spid="6">
                                            <p:txEl>
                                              <p:pRg st="6" end="6"/>
                                            </p:txEl>
                                          </p:spTgt>
                                        </p:tgtEl>
                                        <p:attrNameLst>
                                          <p:attrName>ppt_w</p:attrName>
                                        </p:attrNameLst>
                                      </p:cBhvr>
                                      <p:tavLst>
                                        <p:tav tm="0">
                                          <p:val>
                                            <p:strVal val="#ppt_w*0.70"/>
                                          </p:val>
                                        </p:tav>
                                        <p:tav tm="100000">
                                          <p:val>
                                            <p:strVal val="#ppt_w"/>
                                          </p:val>
                                        </p:tav>
                                      </p:tavLst>
                                    </p:anim>
                                    <p:anim calcmode="lin" valueType="num">
                                      <p:cBhvr>
                                        <p:cTn id="64" dur="1000" fill="hold"/>
                                        <p:tgtEl>
                                          <p:spTgt spid="6">
                                            <p:txEl>
                                              <p:pRg st="6" end="6"/>
                                            </p:txEl>
                                          </p:spTgt>
                                        </p:tgtEl>
                                        <p:attrNameLst>
                                          <p:attrName>ppt_h</p:attrName>
                                        </p:attrNameLst>
                                      </p:cBhvr>
                                      <p:tavLst>
                                        <p:tav tm="0">
                                          <p:val>
                                            <p:strVal val="#ppt_h"/>
                                          </p:val>
                                        </p:tav>
                                        <p:tav tm="100000">
                                          <p:val>
                                            <p:strVal val="#ppt_h"/>
                                          </p:val>
                                        </p:tav>
                                      </p:tavLst>
                                    </p:anim>
                                    <p:animEffect transition="in" filter="fade">
                                      <p:cBhvr>
                                        <p:cTn id="65" dur="1000"/>
                                        <p:tgtEl>
                                          <p:spTgt spid="6">
                                            <p:txEl>
                                              <p:pRg st="6" end="6"/>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5" presetClass="entr" presetSubtype="0" fill="hold" nodeType="clickEffect">
                                  <p:stCondLst>
                                    <p:cond delay="0"/>
                                  </p:stCondLst>
                                  <p:childTnLst>
                                    <p:set>
                                      <p:cBhvr>
                                        <p:cTn id="69" dur="1" fill="hold">
                                          <p:stCondLst>
                                            <p:cond delay="0"/>
                                          </p:stCondLst>
                                        </p:cTn>
                                        <p:tgtEl>
                                          <p:spTgt spid="6">
                                            <p:txEl>
                                              <p:pRg st="7" end="7"/>
                                            </p:txEl>
                                          </p:spTgt>
                                        </p:tgtEl>
                                        <p:attrNameLst>
                                          <p:attrName>style.visibility</p:attrName>
                                        </p:attrNameLst>
                                      </p:cBhvr>
                                      <p:to>
                                        <p:strVal val="visible"/>
                                      </p:to>
                                    </p:set>
                                    <p:anim calcmode="lin" valueType="num">
                                      <p:cBhvr>
                                        <p:cTn id="70" dur="1000" fill="hold"/>
                                        <p:tgtEl>
                                          <p:spTgt spid="6">
                                            <p:txEl>
                                              <p:pRg st="7" end="7"/>
                                            </p:txEl>
                                          </p:spTgt>
                                        </p:tgtEl>
                                        <p:attrNameLst>
                                          <p:attrName>ppt_w</p:attrName>
                                        </p:attrNameLst>
                                      </p:cBhvr>
                                      <p:tavLst>
                                        <p:tav tm="0">
                                          <p:val>
                                            <p:strVal val="#ppt_w*0.70"/>
                                          </p:val>
                                        </p:tav>
                                        <p:tav tm="100000">
                                          <p:val>
                                            <p:strVal val="#ppt_w"/>
                                          </p:val>
                                        </p:tav>
                                      </p:tavLst>
                                    </p:anim>
                                    <p:anim calcmode="lin" valueType="num">
                                      <p:cBhvr>
                                        <p:cTn id="71" dur="1000" fill="hold"/>
                                        <p:tgtEl>
                                          <p:spTgt spid="6">
                                            <p:txEl>
                                              <p:pRg st="7" end="7"/>
                                            </p:txEl>
                                          </p:spTgt>
                                        </p:tgtEl>
                                        <p:attrNameLst>
                                          <p:attrName>ppt_h</p:attrName>
                                        </p:attrNameLst>
                                      </p:cBhvr>
                                      <p:tavLst>
                                        <p:tav tm="0">
                                          <p:val>
                                            <p:strVal val="#ppt_h"/>
                                          </p:val>
                                        </p:tav>
                                        <p:tav tm="100000">
                                          <p:val>
                                            <p:strVal val="#ppt_h"/>
                                          </p:val>
                                        </p:tav>
                                      </p:tavLst>
                                    </p:anim>
                                    <p:animEffect transition="in" filter="fade">
                                      <p:cBhvr>
                                        <p:cTn id="72" dur="1000"/>
                                        <p:tgtEl>
                                          <p:spTgt spid="6">
                                            <p:txEl>
                                              <p:pRg st="7" end="7"/>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55" presetClass="entr" presetSubtype="0" fill="hold" nodeType="clickEffect">
                                  <p:stCondLst>
                                    <p:cond delay="0"/>
                                  </p:stCondLst>
                                  <p:childTnLst>
                                    <p:set>
                                      <p:cBhvr>
                                        <p:cTn id="76" dur="1" fill="hold">
                                          <p:stCondLst>
                                            <p:cond delay="0"/>
                                          </p:stCondLst>
                                        </p:cTn>
                                        <p:tgtEl>
                                          <p:spTgt spid="6">
                                            <p:txEl>
                                              <p:pRg st="8" end="8"/>
                                            </p:txEl>
                                          </p:spTgt>
                                        </p:tgtEl>
                                        <p:attrNameLst>
                                          <p:attrName>style.visibility</p:attrName>
                                        </p:attrNameLst>
                                      </p:cBhvr>
                                      <p:to>
                                        <p:strVal val="visible"/>
                                      </p:to>
                                    </p:set>
                                    <p:anim calcmode="lin" valueType="num">
                                      <p:cBhvr>
                                        <p:cTn id="77" dur="1000" fill="hold"/>
                                        <p:tgtEl>
                                          <p:spTgt spid="6">
                                            <p:txEl>
                                              <p:pRg st="8" end="8"/>
                                            </p:txEl>
                                          </p:spTgt>
                                        </p:tgtEl>
                                        <p:attrNameLst>
                                          <p:attrName>ppt_w</p:attrName>
                                        </p:attrNameLst>
                                      </p:cBhvr>
                                      <p:tavLst>
                                        <p:tav tm="0">
                                          <p:val>
                                            <p:strVal val="#ppt_w*0.70"/>
                                          </p:val>
                                        </p:tav>
                                        <p:tav tm="100000">
                                          <p:val>
                                            <p:strVal val="#ppt_w"/>
                                          </p:val>
                                        </p:tav>
                                      </p:tavLst>
                                    </p:anim>
                                    <p:anim calcmode="lin" valueType="num">
                                      <p:cBhvr>
                                        <p:cTn id="78" dur="1000" fill="hold"/>
                                        <p:tgtEl>
                                          <p:spTgt spid="6">
                                            <p:txEl>
                                              <p:pRg st="8" end="8"/>
                                            </p:txEl>
                                          </p:spTgt>
                                        </p:tgtEl>
                                        <p:attrNameLst>
                                          <p:attrName>ppt_h</p:attrName>
                                        </p:attrNameLst>
                                      </p:cBhvr>
                                      <p:tavLst>
                                        <p:tav tm="0">
                                          <p:val>
                                            <p:strVal val="#ppt_h"/>
                                          </p:val>
                                        </p:tav>
                                        <p:tav tm="100000">
                                          <p:val>
                                            <p:strVal val="#ppt_h"/>
                                          </p:val>
                                        </p:tav>
                                      </p:tavLst>
                                    </p:anim>
                                    <p:animEffect transition="in" filter="fade">
                                      <p:cBhvr>
                                        <p:cTn id="79" dur="1000"/>
                                        <p:tgtEl>
                                          <p:spTgt spid="6">
                                            <p:txEl>
                                              <p:pRg st="8" end="8"/>
                                            </p:txEl>
                                          </p:spTgt>
                                        </p:tgtEl>
                                      </p:cBhvr>
                                    </p:animEffect>
                                  </p:childTnLst>
                                </p:cTn>
                              </p:par>
                            </p:childTnLst>
                          </p:cTn>
                        </p:par>
                      </p:childTnLst>
                    </p:cTn>
                  </p:par>
                  <p:par>
                    <p:cTn id="80" fill="hold">
                      <p:stCondLst>
                        <p:cond delay="indefinite"/>
                      </p:stCondLst>
                      <p:childTnLst>
                        <p:par>
                          <p:cTn id="81" fill="hold">
                            <p:stCondLst>
                              <p:cond delay="0"/>
                            </p:stCondLst>
                            <p:childTnLst>
                              <p:par>
                                <p:cTn id="82" presetID="3" presetClass="entr" presetSubtype="10" fill="hold" nodeType="clickEffect">
                                  <p:stCondLst>
                                    <p:cond delay="0"/>
                                  </p:stCondLst>
                                  <p:childTnLst>
                                    <p:set>
                                      <p:cBhvr>
                                        <p:cTn id="83" dur="1" fill="hold">
                                          <p:stCondLst>
                                            <p:cond delay="0"/>
                                          </p:stCondLst>
                                        </p:cTn>
                                        <p:tgtEl>
                                          <p:spTgt spid="6">
                                            <p:txEl>
                                              <p:pRg st="9" end="9"/>
                                            </p:txEl>
                                          </p:spTgt>
                                        </p:tgtEl>
                                        <p:attrNameLst>
                                          <p:attrName>style.visibility</p:attrName>
                                        </p:attrNameLst>
                                      </p:cBhvr>
                                      <p:to>
                                        <p:strVal val="visible"/>
                                      </p:to>
                                    </p:set>
                                    <p:animEffect transition="in" filter="blinds(horizontal)">
                                      <p:cBhvr>
                                        <p:cTn id="84" dur="500"/>
                                        <p:tgtEl>
                                          <p:spTgt spid="6">
                                            <p:txEl>
                                              <p:pRg st="9" end="9"/>
                                            </p:txEl>
                                          </p:spTgt>
                                        </p:tgtEl>
                                      </p:cBhvr>
                                    </p:animEffect>
                                  </p:childTnLst>
                                </p:cTn>
                              </p:par>
                            </p:childTnLst>
                          </p:cTn>
                        </p:par>
                      </p:childTnLst>
                    </p:cTn>
                  </p:par>
                  <p:par>
                    <p:cTn id="85" fill="hold">
                      <p:stCondLst>
                        <p:cond delay="indefinite"/>
                      </p:stCondLst>
                      <p:childTnLst>
                        <p:par>
                          <p:cTn id="86" fill="hold">
                            <p:stCondLst>
                              <p:cond delay="0"/>
                            </p:stCondLst>
                            <p:childTnLst>
                              <p:par>
                                <p:cTn id="87" presetID="3" presetClass="entr" presetSubtype="10" fill="hold" nodeType="clickEffect">
                                  <p:stCondLst>
                                    <p:cond delay="0"/>
                                  </p:stCondLst>
                                  <p:childTnLst>
                                    <p:set>
                                      <p:cBhvr>
                                        <p:cTn id="88" dur="1" fill="hold">
                                          <p:stCondLst>
                                            <p:cond delay="0"/>
                                          </p:stCondLst>
                                        </p:cTn>
                                        <p:tgtEl>
                                          <p:spTgt spid="6">
                                            <p:txEl>
                                              <p:pRg st="10" end="10"/>
                                            </p:txEl>
                                          </p:spTgt>
                                        </p:tgtEl>
                                        <p:attrNameLst>
                                          <p:attrName>style.visibility</p:attrName>
                                        </p:attrNameLst>
                                      </p:cBhvr>
                                      <p:to>
                                        <p:strVal val="visible"/>
                                      </p:to>
                                    </p:set>
                                    <p:animEffect transition="in" filter="blinds(horizontal)">
                                      <p:cBhvr>
                                        <p:cTn id="89" dur="500"/>
                                        <p:tgtEl>
                                          <p:spTgt spid="6">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FC9FCB"/>
            </a:gs>
            <a:gs pos="13000">
              <a:srgbClr val="F8B049"/>
            </a:gs>
            <a:gs pos="21001">
              <a:srgbClr val="F8B049"/>
            </a:gs>
            <a:gs pos="63000">
              <a:srgbClr val="FEE7F2"/>
            </a:gs>
            <a:gs pos="67000">
              <a:srgbClr val="F952A0"/>
            </a:gs>
            <a:gs pos="69000">
              <a:srgbClr val="C50849"/>
            </a:gs>
            <a:gs pos="82001">
              <a:srgbClr val="B43E85"/>
            </a:gs>
            <a:gs pos="100000">
              <a:srgbClr val="F8B049"/>
            </a:gs>
          </a:gsLst>
          <a:lin ang="5400000" scaled="0"/>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solidFill>
            <a:srgbClr val="92D050"/>
          </a:solidFill>
        </p:spPr>
        <p:txBody>
          <a:bodyPr>
            <a:noAutofit/>
          </a:bodyPr>
          <a:lstStyle/>
          <a:p>
            <a:r>
              <a:rPr lang="es-CO" sz="2800" dirty="0" smtClean="0">
                <a:solidFill>
                  <a:srgbClr val="FF0000"/>
                </a:solidFill>
                <a:latin typeface="Algerian" pitchFamily="82" charset="0"/>
              </a:rPr>
              <a:t>¿Cuánto tiempo necesito Dios para crear las cosas?</a:t>
            </a:r>
            <a:endParaRPr lang="es-CO" sz="2800" dirty="0">
              <a:solidFill>
                <a:srgbClr val="FF0000"/>
              </a:solidFill>
              <a:latin typeface="Algerian" pitchFamily="82" charset="0"/>
            </a:endParaRPr>
          </a:p>
        </p:txBody>
      </p:sp>
      <p:sp>
        <p:nvSpPr>
          <p:cNvPr id="3" name="2 Marcador de contenido"/>
          <p:cNvSpPr>
            <a:spLocks noGrp="1"/>
          </p:cNvSpPr>
          <p:nvPr>
            <p:ph idx="1"/>
          </p:nvPr>
        </p:nvSpPr>
        <p:spPr>
          <a:xfrm>
            <a:off x="457200" y="1600200"/>
            <a:ext cx="8229600" cy="4925144"/>
          </a:xfrm>
          <a:solidFill>
            <a:schemeClr val="accent6">
              <a:lumMod val="60000"/>
              <a:lumOff val="40000"/>
            </a:schemeClr>
          </a:solidFill>
        </p:spPr>
        <p:txBody>
          <a:bodyPr>
            <a:normAutofit fontScale="92500" lnSpcReduction="20000"/>
          </a:bodyPr>
          <a:lstStyle/>
          <a:p>
            <a:pPr fontAlgn="base">
              <a:buNone/>
            </a:pPr>
            <a:r>
              <a:rPr lang="es-CO" dirty="0" smtClean="0"/>
              <a:t>    Miremos algunos versículos de la creación para recalcar el hecho de que la creación fue durante una semana literal.</a:t>
            </a:r>
          </a:p>
          <a:p>
            <a:pPr fontAlgn="base"/>
            <a:endParaRPr lang="es-CO" i="1" dirty="0" smtClean="0"/>
          </a:p>
          <a:p>
            <a:pPr fontAlgn="base">
              <a:buNone/>
            </a:pPr>
            <a:r>
              <a:rPr lang="es-CO" i="1" dirty="0" smtClean="0"/>
              <a:t>     </a:t>
            </a:r>
            <a:r>
              <a:rPr lang="es-CO" b="1" i="1" dirty="0" smtClean="0">
                <a:solidFill>
                  <a:srgbClr val="FF0000"/>
                </a:solidFill>
              </a:rPr>
              <a:t>Génesis 1:3-5</a:t>
            </a:r>
            <a:endParaRPr lang="es-CO" b="1" dirty="0" smtClean="0">
              <a:solidFill>
                <a:srgbClr val="FF0000"/>
              </a:solidFill>
            </a:endParaRPr>
          </a:p>
          <a:p>
            <a:pPr fontAlgn="base">
              <a:buNone/>
            </a:pPr>
            <a:r>
              <a:rPr lang="es-CO" i="1" dirty="0" smtClean="0"/>
              <a:t>    Y dijo Dios: </a:t>
            </a:r>
            <a:r>
              <a:rPr lang="es-CO" b="1" i="1" u="sng" dirty="0" smtClean="0">
                <a:solidFill>
                  <a:srgbClr val="0070C0"/>
                </a:solidFill>
              </a:rPr>
              <a:t>Sea la luz</a:t>
            </a:r>
            <a:r>
              <a:rPr lang="es-CO" b="1" i="1" dirty="0" smtClean="0">
                <a:solidFill>
                  <a:srgbClr val="0070C0"/>
                </a:solidFill>
              </a:rPr>
              <a:t>; y fue la luz</a:t>
            </a:r>
            <a:r>
              <a:rPr lang="es-CO" i="1" dirty="0" smtClean="0"/>
              <a:t>. Y vio Dios que la luz era buena; y </a:t>
            </a:r>
            <a:r>
              <a:rPr lang="es-CO" b="1" i="1" dirty="0" smtClean="0">
                <a:solidFill>
                  <a:srgbClr val="0070C0"/>
                </a:solidFill>
              </a:rPr>
              <a:t>separó Dios la luz de las tinieblas</a:t>
            </a:r>
            <a:r>
              <a:rPr lang="es-CO" i="1" dirty="0" smtClean="0"/>
              <a:t>. Y llamó Dios a la luz </a:t>
            </a:r>
            <a:r>
              <a:rPr lang="es-CO" b="1" i="1" u="sng" dirty="0" smtClean="0">
                <a:solidFill>
                  <a:srgbClr val="0070C0"/>
                </a:solidFill>
              </a:rPr>
              <a:t>Día</a:t>
            </a:r>
            <a:r>
              <a:rPr lang="es-CO" i="1" dirty="0" smtClean="0"/>
              <a:t>, y a las tinieblas llamó</a:t>
            </a:r>
            <a:r>
              <a:rPr lang="es-CO" b="1" i="1" dirty="0" smtClean="0">
                <a:solidFill>
                  <a:srgbClr val="0070C0"/>
                </a:solidFill>
              </a:rPr>
              <a:t> Noche</a:t>
            </a:r>
            <a:r>
              <a:rPr lang="es-CO" i="1" dirty="0" smtClean="0"/>
              <a:t>. Y fue la </a:t>
            </a:r>
            <a:r>
              <a:rPr lang="es-CO" i="1" u="sng" dirty="0" smtClean="0">
                <a:solidFill>
                  <a:srgbClr val="0070C0"/>
                </a:solidFill>
              </a:rPr>
              <a:t>tarde y la mañana un día</a:t>
            </a:r>
            <a:r>
              <a:rPr lang="es-CO" i="1" dirty="0" smtClean="0"/>
              <a:t>. </a:t>
            </a:r>
          </a:p>
          <a:p>
            <a:pPr fontAlgn="base">
              <a:buNone/>
            </a:pPr>
            <a:r>
              <a:rPr lang="es-CO" dirty="0" smtClean="0"/>
              <a:t/>
            </a:r>
            <a:br>
              <a:rPr lang="es-CO" dirty="0" smtClean="0"/>
            </a:br>
            <a:endParaRPr lang="es-CO"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 calcmode="lin" valueType="num">
                                      <p:cBhvr additive="base">
                                        <p:cTn id="12" dur="500" fill="hold"/>
                                        <p:tgtEl>
                                          <p:spTgt spid="3">
                                            <p:bg/>
                                          </p:spTgt>
                                        </p:tgtEl>
                                        <p:attrNameLst>
                                          <p:attrName>ppt_x</p:attrName>
                                        </p:attrNameLst>
                                      </p:cBhvr>
                                      <p:tavLst>
                                        <p:tav tm="0">
                                          <p:val>
                                            <p:strVal val="#ppt_x"/>
                                          </p:val>
                                        </p:tav>
                                        <p:tav tm="100000">
                                          <p:val>
                                            <p:strVal val="#ppt_x"/>
                                          </p:val>
                                        </p:tav>
                                      </p:tavLst>
                                    </p:anim>
                                    <p:anim calcmode="lin" valueType="num">
                                      <p:cBhvr additive="base">
                                        <p:cTn id="13"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 calcmode="lin" valueType="num">
                                      <p:cBhvr additive="base">
                                        <p:cTn id="18"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 calcmode="lin" valueType="num">
                                      <p:cBhvr additive="base">
                                        <p:cTn id="24"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 calcmode="lin" valueType="num">
                                      <p:cBhvr additive="base">
                                        <p:cTn id="30"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8229600" cy="5577483"/>
          </a:xfrm>
          <a:solidFill>
            <a:srgbClr val="FFC000"/>
          </a:solidFill>
        </p:spPr>
        <p:txBody>
          <a:bodyPr>
            <a:normAutofit fontScale="92500"/>
          </a:bodyPr>
          <a:lstStyle/>
          <a:p>
            <a:pPr fontAlgn="base"/>
            <a:r>
              <a:rPr lang="es-CO" dirty="0" smtClean="0"/>
              <a:t>En el primer día creó la</a:t>
            </a:r>
            <a:r>
              <a:rPr lang="es-CO" b="1" dirty="0" smtClean="0">
                <a:solidFill>
                  <a:srgbClr val="0070C0"/>
                </a:solidFill>
              </a:rPr>
              <a:t> luz </a:t>
            </a:r>
            <a:r>
              <a:rPr lang="es-CO" dirty="0" smtClean="0"/>
              <a:t>por su </a:t>
            </a:r>
            <a:r>
              <a:rPr lang="es-CO" b="1" dirty="0" smtClean="0">
                <a:solidFill>
                  <a:srgbClr val="0070C0"/>
                </a:solidFill>
              </a:rPr>
              <a:t>palabra. </a:t>
            </a:r>
          </a:p>
          <a:p>
            <a:pPr fontAlgn="base"/>
            <a:endParaRPr lang="es-CO" b="1" dirty="0" smtClean="0">
              <a:solidFill>
                <a:srgbClr val="0070C0"/>
              </a:solidFill>
            </a:endParaRPr>
          </a:p>
          <a:p>
            <a:pPr fontAlgn="base"/>
            <a:r>
              <a:rPr lang="es-CO" dirty="0" smtClean="0"/>
              <a:t>Este proceso incluye el de separar la luz de las tinieblas, la noche del día. </a:t>
            </a:r>
            <a:r>
              <a:rPr lang="es-CO" b="1" u="sng" dirty="0" smtClean="0">
                <a:solidFill>
                  <a:srgbClr val="0070C0"/>
                </a:solidFill>
              </a:rPr>
              <a:t>“La tarde y la mañana de un día,</a:t>
            </a:r>
            <a:r>
              <a:rPr lang="es-CO" dirty="0" smtClean="0"/>
              <a:t>” es decir en el primer día literal Él estableció el método de determinar los días hasta hoy.</a:t>
            </a:r>
          </a:p>
          <a:p>
            <a:pPr fontAlgn="base"/>
            <a:endParaRPr lang="es-CO" dirty="0" smtClean="0"/>
          </a:p>
          <a:p>
            <a:pPr fontAlgn="base"/>
            <a:r>
              <a:rPr lang="es-CO" dirty="0" smtClean="0"/>
              <a:t> No existe la posibilidad de que a través de millones de años se “formo la luz” y a través de millones de años se separo la luz de las tinieblas. </a:t>
            </a:r>
          </a:p>
          <a:p>
            <a:endParaRPr lang="es-CO" dirty="0" smtClean="0"/>
          </a:p>
          <a:p>
            <a:endParaRPr lang="es-CO"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412777"/>
            <a:ext cx="6059016" cy="2376263"/>
          </a:xfrm>
          <a:solidFill>
            <a:srgbClr val="00B0F0"/>
          </a:solidFill>
        </p:spPr>
        <p:txBody>
          <a:bodyPr>
            <a:normAutofit fontScale="25000" lnSpcReduction="20000"/>
          </a:bodyPr>
          <a:lstStyle/>
          <a:p>
            <a:pPr algn="ctr">
              <a:buNone/>
            </a:pPr>
            <a:r>
              <a:rPr lang="es-CO" dirty="0" smtClean="0"/>
              <a:t>    </a:t>
            </a:r>
          </a:p>
          <a:p>
            <a:pPr algn="ctr">
              <a:buNone/>
            </a:pPr>
            <a:r>
              <a:rPr lang="es-CO" dirty="0" smtClean="0"/>
              <a:t>     </a:t>
            </a:r>
            <a:r>
              <a:rPr lang="es-CO" sz="8000" dirty="0" smtClean="0"/>
              <a:t> </a:t>
            </a:r>
            <a:r>
              <a:rPr lang="es-CO" sz="11200" dirty="0" smtClean="0"/>
              <a:t>Sugieren que la tierra tiene una antigüedad de alrededor de 4.500 millones de años, la roca más antigua que se conoce tiene alrededor de 3.960 millones de años.  </a:t>
            </a:r>
          </a:p>
          <a:p>
            <a:pPr>
              <a:buNone/>
            </a:pPr>
            <a:endParaRPr lang="es-CO" dirty="0" smtClean="0"/>
          </a:p>
          <a:p>
            <a:pPr>
              <a:buNone/>
            </a:pPr>
            <a:r>
              <a:rPr lang="es-CO" dirty="0" smtClean="0"/>
              <a:t>     </a:t>
            </a:r>
          </a:p>
          <a:p>
            <a:pPr>
              <a:buNone/>
            </a:pPr>
            <a:r>
              <a:rPr lang="es-CO" dirty="0" smtClean="0"/>
              <a:t>         </a:t>
            </a:r>
          </a:p>
          <a:p>
            <a:pPr>
              <a:buNone/>
            </a:pPr>
            <a:r>
              <a:rPr lang="es-CO" dirty="0" smtClean="0"/>
              <a:t>       </a:t>
            </a:r>
            <a:endParaRPr lang="es-CO" dirty="0"/>
          </a:p>
        </p:txBody>
      </p:sp>
      <p:pic>
        <p:nvPicPr>
          <p:cNvPr id="5122" name="Picture 2" descr="http://t2.gstatic.com/images?q=tbn:ANd9GcT1dcSD1VTpFck6LGUqCdapUPOyUpb_goCdJEr8ie-beUPHKMb3QTy6xuGFZA"/>
          <p:cNvPicPr>
            <a:picLocks noChangeAspect="1" noChangeArrowheads="1"/>
          </p:cNvPicPr>
          <p:nvPr/>
        </p:nvPicPr>
        <p:blipFill>
          <a:blip r:embed="rId2" cstate="print"/>
          <a:srcRect/>
          <a:stretch>
            <a:fillRect/>
          </a:stretch>
        </p:blipFill>
        <p:spPr bwMode="auto">
          <a:xfrm>
            <a:off x="6588224" y="1412776"/>
            <a:ext cx="2232248" cy="2376265"/>
          </a:xfrm>
          <a:prstGeom prst="rect">
            <a:avLst/>
          </a:prstGeom>
          <a:noFill/>
        </p:spPr>
      </p:pic>
      <p:sp>
        <p:nvSpPr>
          <p:cNvPr id="5" name="4 Rectángulo"/>
          <p:cNvSpPr/>
          <p:nvPr/>
        </p:nvSpPr>
        <p:spPr>
          <a:xfrm>
            <a:off x="323528" y="260648"/>
            <a:ext cx="8568952" cy="954107"/>
          </a:xfrm>
          <a:prstGeom prst="rect">
            <a:avLst/>
          </a:prstGeom>
          <a:solidFill>
            <a:srgbClr val="92D050"/>
          </a:solidFill>
        </p:spPr>
        <p:txBody>
          <a:bodyPr wrap="square">
            <a:spAutoFit/>
          </a:bodyPr>
          <a:lstStyle/>
          <a:p>
            <a:pPr algn="ctr">
              <a:buNone/>
            </a:pPr>
            <a:r>
              <a:rPr lang="es-CO" sz="2000" dirty="0" smtClean="0">
                <a:solidFill>
                  <a:srgbClr val="FF0000"/>
                </a:solidFill>
              </a:rPr>
              <a:t> </a:t>
            </a:r>
            <a:r>
              <a:rPr lang="es-CO" sz="2800" dirty="0" smtClean="0">
                <a:solidFill>
                  <a:srgbClr val="FF0000"/>
                </a:solidFill>
              </a:rPr>
              <a:t>Pregunto, ¿cómo es que los geólogos miden o calculan la edad de la tierra y los fósiles que se encuentran en ella? </a:t>
            </a:r>
          </a:p>
        </p:txBody>
      </p:sp>
      <p:sp>
        <p:nvSpPr>
          <p:cNvPr id="6" name="5 Rectángulo"/>
          <p:cNvSpPr/>
          <p:nvPr/>
        </p:nvSpPr>
        <p:spPr>
          <a:xfrm>
            <a:off x="395536" y="4005064"/>
            <a:ext cx="8352928" cy="2308324"/>
          </a:xfrm>
          <a:prstGeom prst="rect">
            <a:avLst/>
          </a:prstGeom>
          <a:solidFill>
            <a:srgbClr val="FFC000"/>
          </a:solidFill>
        </p:spPr>
        <p:txBody>
          <a:bodyPr wrap="square">
            <a:spAutoFit/>
          </a:bodyPr>
          <a:lstStyle/>
          <a:p>
            <a:pPr algn="ctr">
              <a:buNone/>
            </a:pPr>
            <a:r>
              <a:rPr lang="es-CO" dirty="0" smtClean="0"/>
              <a:t> </a:t>
            </a:r>
            <a:r>
              <a:rPr lang="es-CO" sz="2400" dirty="0" smtClean="0"/>
              <a:t>Los científicos estiman el origen del Universo entre hace 10 a 20 mil millones de años. La teoría actualmente mas aceptada es la del </a:t>
            </a:r>
            <a:r>
              <a:rPr lang="es-CO" sz="2400" dirty="0" smtClean="0">
                <a:hlinkClick r:id="rId3" action="ppaction://hlinkfile"/>
              </a:rPr>
              <a:t>Big </a:t>
            </a:r>
            <a:r>
              <a:rPr lang="es-CO" sz="2400" dirty="0" err="1" smtClean="0">
                <a:hlinkClick r:id="rId3" action="ppaction://hlinkfile"/>
              </a:rPr>
              <a:t>Bang</a:t>
            </a:r>
            <a:r>
              <a:rPr lang="es-CO" sz="2400" dirty="0" smtClean="0">
                <a:hlinkClick r:id="rId3" action="ppaction://hlinkfile"/>
              </a:rPr>
              <a:t> (La Gran Explosión)</a:t>
            </a:r>
            <a:r>
              <a:rPr lang="es-CO" sz="2400" dirty="0" smtClean="0"/>
              <a:t>, la idea es que toda la materia en el Universo existió en un huevo </a:t>
            </a:r>
            <a:r>
              <a:rPr lang="es-CO" sz="2400" dirty="0" smtClean="0">
                <a:hlinkClick r:id="rId4" action="ppaction://hlinkfile"/>
              </a:rPr>
              <a:t>cósmico</a:t>
            </a:r>
            <a:r>
              <a:rPr lang="es-CO" sz="2400" dirty="0" smtClean="0"/>
              <a:t> (más pequeño que el tamaño de un átomo moderno) que explotó formando el Universo Moderno.</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checkerboard(across)">
                                      <p:cBhvr>
                                        <p:cTn id="12" dur="500"/>
                                        <p:tgtEl>
                                          <p:spTgt spid="3">
                                            <p:bg/>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checkerboard(across)">
                                      <p:cBhvr>
                                        <p:cTn id="17" dur="5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checkerboard(across)">
                                      <p:cBhvr>
                                        <p:cTn id="22" dur="500"/>
                                        <p:tgtEl>
                                          <p:spTgt spid="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checkerboard(across)">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checkerboard(across)">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checkerboard(across)">
                                      <p:cBhvr>
                                        <p:cTn id="37" dur="5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5122"/>
                                        </p:tgtEl>
                                        <p:attrNameLst>
                                          <p:attrName>style.visibility</p:attrName>
                                        </p:attrNameLst>
                                      </p:cBhvr>
                                      <p:to>
                                        <p:strVal val="visible"/>
                                      </p:to>
                                    </p:set>
                                    <p:anim calcmode="lin" valueType="num">
                                      <p:cBhvr additive="base">
                                        <p:cTn id="42" dur="500" fill="hold"/>
                                        <p:tgtEl>
                                          <p:spTgt spid="5122"/>
                                        </p:tgtEl>
                                        <p:attrNameLst>
                                          <p:attrName>ppt_x</p:attrName>
                                        </p:attrNameLst>
                                      </p:cBhvr>
                                      <p:tavLst>
                                        <p:tav tm="0">
                                          <p:val>
                                            <p:strVal val="#ppt_x"/>
                                          </p:val>
                                        </p:tav>
                                        <p:tav tm="100000">
                                          <p:val>
                                            <p:strVal val="#ppt_x"/>
                                          </p:val>
                                        </p:tav>
                                      </p:tavLst>
                                    </p:anim>
                                    <p:anim calcmode="lin" valueType="num">
                                      <p:cBhvr additive="base">
                                        <p:cTn id="43" dur="500" fill="hold"/>
                                        <p:tgtEl>
                                          <p:spTgt spid="5122"/>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3" presetClass="entr" presetSubtype="10" fill="hold" grpId="0" nodeType="clickEffect">
                                  <p:stCondLst>
                                    <p:cond delay="0"/>
                                  </p:stCondLst>
                                  <p:childTnLst>
                                    <p:set>
                                      <p:cBhvr>
                                        <p:cTn id="47" dur="1" fill="hold">
                                          <p:stCondLst>
                                            <p:cond delay="0"/>
                                          </p:stCondLst>
                                        </p:cTn>
                                        <p:tgtEl>
                                          <p:spTgt spid="6"/>
                                        </p:tgtEl>
                                        <p:attrNameLst>
                                          <p:attrName>style.visibility</p:attrName>
                                        </p:attrNameLst>
                                      </p:cBhvr>
                                      <p:to>
                                        <p:strVal val="visible"/>
                                      </p:to>
                                    </p:set>
                                    <p:animEffect transition="in" filter="blinds(horizontal)">
                                      <p:cBhvr>
                                        <p:cTn id="4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5" grpId="0" animBg="1"/>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FF3399"/>
            </a:gs>
            <a:gs pos="25000">
              <a:srgbClr val="FF6633"/>
            </a:gs>
            <a:gs pos="50000">
              <a:srgbClr val="FFFF00"/>
            </a:gs>
            <a:gs pos="75000">
              <a:srgbClr val="01A78F"/>
            </a:gs>
            <a:gs pos="100000">
              <a:srgbClr val="3366FF"/>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764704"/>
            <a:ext cx="4834880" cy="5361459"/>
          </a:xfrm>
          <a:solidFill>
            <a:schemeClr val="bg2">
              <a:lumMod val="90000"/>
            </a:schemeClr>
          </a:solidFill>
        </p:spPr>
        <p:txBody>
          <a:bodyPr/>
          <a:lstStyle/>
          <a:p>
            <a:endParaRPr lang="es-CO" dirty="0" smtClean="0"/>
          </a:p>
          <a:p>
            <a:endParaRPr lang="es-CO" dirty="0" smtClean="0"/>
          </a:p>
          <a:p>
            <a:pPr algn="ctr"/>
            <a:r>
              <a:rPr lang="es-CO" dirty="0" smtClean="0"/>
              <a:t>Se calcula la edad de un fósil de acuerdo a la edad de la materia que lo ha encerrado. Pero esta determinación es muy similar a la teoría de la gran explosión.</a:t>
            </a:r>
          </a:p>
          <a:p>
            <a:endParaRPr lang="es-CO" dirty="0"/>
          </a:p>
        </p:txBody>
      </p:sp>
      <p:pic>
        <p:nvPicPr>
          <p:cNvPr id="24578" name="Picture 2" descr="http://t2.gstatic.com/images?q=tbn:ANd9GcTI_9XMpLxeaFP536eYKiB65T_JL2WgOdaWh8NCF_aqvdTCacsZ"/>
          <p:cNvPicPr>
            <a:picLocks noChangeAspect="1" noChangeArrowheads="1"/>
          </p:cNvPicPr>
          <p:nvPr/>
        </p:nvPicPr>
        <p:blipFill>
          <a:blip r:embed="rId2" cstate="print"/>
          <a:srcRect/>
          <a:stretch>
            <a:fillRect/>
          </a:stretch>
        </p:blipFill>
        <p:spPr bwMode="auto">
          <a:xfrm>
            <a:off x="5796136" y="1772816"/>
            <a:ext cx="2628900" cy="2520280"/>
          </a:xfrm>
          <a:prstGeom prst="rect">
            <a:avLst/>
          </a:prstGeom>
          <a:noFill/>
        </p:spPr>
      </p:pic>
      <p:sp>
        <p:nvSpPr>
          <p:cNvPr id="5" name="4 Rectángulo"/>
          <p:cNvSpPr/>
          <p:nvPr/>
        </p:nvSpPr>
        <p:spPr>
          <a:xfrm>
            <a:off x="5508104" y="4581128"/>
            <a:ext cx="3168352" cy="1754326"/>
          </a:xfrm>
          <a:prstGeom prst="rect">
            <a:avLst/>
          </a:prstGeom>
          <a:solidFill>
            <a:srgbClr val="FF0000"/>
          </a:solidFill>
        </p:spPr>
        <p:txBody>
          <a:bodyPr wrap="square">
            <a:spAutoFit/>
          </a:bodyPr>
          <a:lstStyle/>
          <a:p>
            <a:pPr algn="ctr"/>
            <a:r>
              <a:rPr lang="es-CO" dirty="0" smtClean="0"/>
              <a:t>Uno de los sistemas utilizados es el método del carbono 14, aunque presenta una serie de problemas. El más elemental es que no es válido para datar fósiles de más de 50.000 años </a:t>
            </a:r>
            <a:endParaRPr lang="es-CO"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nodeType="clickEffect">
                                  <p:stCondLst>
                                    <p:cond delay="0"/>
                                  </p:stCondLst>
                                  <p:childTnLst>
                                    <p:set>
                                      <p:cBhvr>
                                        <p:cTn id="6" dur="1" fill="hold">
                                          <p:stCondLst>
                                            <p:cond delay="0"/>
                                          </p:stCondLst>
                                        </p:cTn>
                                        <p:tgtEl>
                                          <p:spTgt spid="24578"/>
                                        </p:tgtEl>
                                        <p:attrNameLst>
                                          <p:attrName>style.visibility</p:attrName>
                                        </p:attrNameLst>
                                      </p:cBhvr>
                                      <p:to>
                                        <p:strVal val="visible"/>
                                      </p:to>
                                    </p:set>
                                    <p:animEffect transition="in" filter="barn(inHorizontal)">
                                      <p:cBhvr>
                                        <p:cTn id="7" dur="500"/>
                                        <p:tgtEl>
                                          <p:spTgt spid="2457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 calcmode="lin" valueType="num">
                                      <p:cBhvr additive="base">
                                        <p:cTn id="12" dur="500" fill="hold"/>
                                        <p:tgtEl>
                                          <p:spTgt spid="3">
                                            <p:bg/>
                                          </p:spTgt>
                                        </p:tgtEl>
                                        <p:attrNameLst>
                                          <p:attrName>ppt_x</p:attrName>
                                        </p:attrNameLst>
                                      </p:cBhvr>
                                      <p:tavLst>
                                        <p:tav tm="0">
                                          <p:val>
                                            <p:strVal val="#ppt_x"/>
                                          </p:val>
                                        </p:tav>
                                        <p:tav tm="100000">
                                          <p:val>
                                            <p:strVal val="#ppt_x"/>
                                          </p:val>
                                        </p:tav>
                                      </p:tavLst>
                                    </p:anim>
                                    <p:anim calcmode="lin" valueType="num">
                                      <p:cBhvr additive="base">
                                        <p:cTn id="13"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 calcmode="lin" valueType="num">
                                      <p:cBhvr additive="base">
                                        <p:cTn id="18"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8" presetClass="entr" presetSubtype="16"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diamond(in)">
                                      <p:cBhvr>
                                        <p:cTn id="24"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8229600" cy="5649491"/>
          </a:xfrm>
          <a:solidFill>
            <a:schemeClr val="accent5">
              <a:lumMod val="20000"/>
              <a:lumOff val="80000"/>
            </a:schemeClr>
          </a:solidFill>
        </p:spPr>
        <p:txBody>
          <a:bodyPr>
            <a:normAutofit fontScale="77500" lnSpcReduction="20000"/>
          </a:bodyPr>
          <a:lstStyle/>
          <a:p>
            <a:pPr algn="ctr">
              <a:buNone/>
            </a:pPr>
            <a:r>
              <a:rPr lang="es-CO" dirty="0" smtClean="0"/>
              <a:t>      </a:t>
            </a:r>
          </a:p>
          <a:p>
            <a:pPr algn="ctr">
              <a:buNone/>
            </a:pPr>
            <a:r>
              <a:rPr lang="es-CO" dirty="0" smtClean="0"/>
              <a:t>Esta teoría indica que el universo empezó de un solo punto extremadamente pequeño, pero deja la pregunta, </a:t>
            </a:r>
            <a:r>
              <a:rPr lang="es-CO" sz="3600" dirty="0" smtClean="0">
                <a:solidFill>
                  <a:srgbClr val="FF0000"/>
                </a:solidFill>
              </a:rPr>
              <a:t>¿de dónde salió ese punto súper-denso que causó la explosión?</a:t>
            </a:r>
          </a:p>
          <a:p>
            <a:pPr>
              <a:buNone/>
            </a:pPr>
            <a:endParaRPr lang="es-CO" dirty="0" smtClean="0"/>
          </a:p>
          <a:p>
            <a:pPr algn="ctr">
              <a:buNone/>
            </a:pPr>
            <a:r>
              <a:rPr lang="es-CO" dirty="0" smtClean="0"/>
              <a:t>     ¿La tabla por la cual los geólogos se guían para establecer la edad de algo, sobre que está basada? </a:t>
            </a:r>
          </a:p>
          <a:p>
            <a:pPr>
              <a:buNone/>
            </a:pPr>
            <a:endParaRPr lang="es-CO" dirty="0" smtClean="0"/>
          </a:p>
          <a:p>
            <a:pPr algn="ctr">
              <a:buNone/>
            </a:pPr>
            <a:r>
              <a:rPr lang="es-CO" dirty="0" smtClean="0"/>
              <a:t>      No hay evidencias de escritos o de alguien que haya estado en este planeta para decir:  </a:t>
            </a:r>
            <a:r>
              <a:rPr lang="es-CO" b="1" dirty="0" smtClean="0"/>
              <a:t>“es esta la composición de elementos que contiene este fósil y cada tantos millones de años se reduce a esta cantidad”</a:t>
            </a:r>
            <a:r>
              <a:rPr lang="es-CO" dirty="0" smtClean="0"/>
              <a:t>. </a:t>
            </a:r>
          </a:p>
          <a:p>
            <a:pPr>
              <a:buNone/>
            </a:pPr>
            <a:endParaRPr lang="es-CO" dirty="0" smtClean="0"/>
          </a:p>
          <a:p>
            <a:pPr algn="ctr">
              <a:buNone/>
            </a:pPr>
            <a:r>
              <a:rPr lang="es-CO" dirty="0" smtClean="0"/>
              <a:t>    </a:t>
            </a:r>
          </a:p>
          <a:p>
            <a:endParaRPr lang="es-CO"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1000" fill="hold"/>
                                        <p:tgtEl>
                                          <p:spTgt spid="3">
                                            <p:bg/>
                                          </p:spTgt>
                                        </p:tgtEl>
                                        <p:attrNameLst>
                                          <p:attrName>ppt_w</p:attrName>
                                        </p:attrNameLst>
                                      </p:cBhvr>
                                      <p:tavLst>
                                        <p:tav tm="0">
                                          <p:val>
                                            <p:strVal val="#ppt_w*0.70"/>
                                          </p:val>
                                        </p:tav>
                                        <p:tav tm="100000">
                                          <p:val>
                                            <p:strVal val="#ppt_w"/>
                                          </p:val>
                                        </p:tav>
                                      </p:tavLst>
                                    </p:anim>
                                    <p:anim calcmode="lin" valueType="num">
                                      <p:cBhvr>
                                        <p:cTn id="8" dur="1000" fill="hold"/>
                                        <p:tgtEl>
                                          <p:spTgt spid="3">
                                            <p:bg/>
                                          </p:spTgt>
                                        </p:tgtEl>
                                        <p:attrNameLst>
                                          <p:attrName>ppt_h</p:attrName>
                                        </p:attrNameLst>
                                      </p:cBhvr>
                                      <p:tavLst>
                                        <p:tav tm="0">
                                          <p:val>
                                            <p:strVal val="#ppt_h"/>
                                          </p:val>
                                        </p:tav>
                                        <p:tav tm="100000">
                                          <p:val>
                                            <p:strVal val="#ppt_h"/>
                                          </p:val>
                                        </p:tav>
                                      </p:tavLst>
                                    </p:anim>
                                    <p:animEffect transition="in" filter="fade">
                                      <p:cBhvr>
                                        <p:cTn id="9" dur="10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p:cTn id="21" dur="1000" fill="hold"/>
                                        <p:tgtEl>
                                          <p:spTgt spid="3">
                                            <p:txEl>
                                              <p:pRg st="3" end="3"/>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 calcmode="lin" valueType="num">
                                      <p:cBhvr>
                                        <p:cTn id="28" dur="1000" fill="hold"/>
                                        <p:tgtEl>
                                          <p:spTgt spid="3">
                                            <p:txEl>
                                              <p:pRg st="5" end="5"/>
                                            </p:txEl>
                                          </p:spTgt>
                                        </p:tgtEl>
                                        <p:attrNameLst>
                                          <p:attrName>ppt_w</p:attrName>
                                        </p:attrNameLst>
                                      </p:cBhvr>
                                      <p:tavLst>
                                        <p:tav tm="0">
                                          <p:val>
                                            <p:strVal val="#ppt_w*0.70"/>
                                          </p:val>
                                        </p:tav>
                                        <p:tav tm="100000">
                                          <p:val>
                                            <p:strVal val="#ppt_w"/>
                                          </p:val>
                                        </p:tav>
                                      </p:tavLst>
                                    </p:anim>
                                    <p:anim calcmode="lin" valueType="num">
                                      <p:cBhvr>
                                        <p:cTn id="29" dur="1000" fill="hold"/>
                                        <p:tgtEl>
                                          <p:spTgt spid="3">
                                            <p:txEl>
                                              <p:pRg st="5" end="5"/>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rgbClr val="00B0F0"/>
          </a:solidFill>
        </p:spPr>
        <p:txBody>
          <a:bodyPr/>
          <a:lstStyle/>
          <a:p>
            <a:r>
              <a:rPr lang="es-CO" b="1" dirty="0" smtClean="0">
                <a:latin typeface="Algerian" pitchFamily="82" charset="0"/>
              </a:rPr>
              <a:t>¿A quién se le debe creé?</a:t>
            </a:r>
            <a:endParaRPr lang="es-CO" b="1" dirty="0">
              <a:latin typeface="Algerian" pitchFamily="82" charset="0"/>
            </a:endParaRPr>
          </a:p>
        </p:txBody>
      </p:sp>
      <p:sp>
        <p:nvSpPr>
          <p:cNvPr id="3" name="2 Marcador de contenido"/>
          <p:cNvSpPr>
            <a:spLocks noGrp="1"/>
          </p:cNvSpPr>
          <p:nvPr>
            <p:ph idx="1"/>
          </p:nvPr>
        </p:nvSpPr>
        <p:spPr>
          <a:xfrm>
            <a:off x="457200" y="1600200"/>
            <a:ext cx="4978896" cy="4853136"/>
          </a:xfrm>
          <a:solidFill>
            <a:srgbClr val="92D050"/>
          </a:solidFill>
        </p:spPr>
        <p:txBody>
          <a:bodyPr>
            <a:normAutofit/>
          </a:bodyPr>
          <a:lstStyle/>
          <a:p>
            <a:pPr>
              <a:buNone/>
            </a:pPr>
            <a:r>
              <a:rPr lang="es-CO" dirty="0" smtClean="0"/>
              <a:t> </a:t>
            </a:r>
          </a:p>
          <a:p>
            <a:pPr algn="ctr">
              <a:buNone/>
            </a:pPr>
            <a:r>
              <a:rPr lang="es-CO" dirty="0" smtClean="0"/>
              <a:t>Por cual debo tomar la decisión,</a:t>
            </a:r>
            <a:r>
              <a:rPr lang="es-CO" b="1" dirty="0" smtClean="0">
                <a:solidFill>
                  <a:srgbClr val="FF0000"/>
                </a:solidFill>
              </a:rPr>
              <a:t> ¿acepto por la fe la palabra de estos científicos?</a:t>
            </a:r>
          </a:p>
          <a:p>
            <a:pPr algn="ctr">
              <a:buNone/>
            </a:pPr>
            <a:r>
              <a:rPr lang="es-CO" b="1" dirty="0" smtClean="0">
                <a:solidFill>
                  <a:srgbClr val="FF0000"/>
                </a:solidFill>
              </a:rPr>
              <a:t>   </a:t>
            </a:r>
          </a:p>
          <a:p>
            <a:pPr algn="ctr">
              <a:buNone/>
            </a:pPr>
            <a:r>
              <a:rPr lang="es-CO" b="1" dirty="0" smtClean="0">
                <a:solidFill>
                  <a:srgbClr val="FF0000"/>
                </a:solidFill>
              </a:rPr>
              <a:t>¿O acepto por fe la Palabra de Dios?</a:t>
            </a:r>
            <a:r>
              <a:rPr lang="es-CO" sz="2800" dirty="0" smtClean="0"/>
              <a:t> (Léase Heb.11:3). </a:t>
            </a:r>
          </a:p>
          <a:p>
            <a:endParaRPr lang="es-CO" dirty="0"/>
          </a:p>
        </p:txBody>
      </p:sp>
      <p:pic>
        <p:nvPicPr>
          <p:cNvPr id="1026" name="Picture 2" descr="http://t3.gstatic.com/images?q=tbn:ANd9GcQOdogxtYNTl8ibEoVrewYoANw8dvTkosHe79XOcwJ2r7WsHDqC"/>
          <p:cNvPicPr>
            <a:picLocks noChangeAspect="1" noChangeArrowheads="1"/>
          </p:cNvPicPr>
          <p:nvPr/>
        </p:nvPicPr>
        <p:blipFill>
          <a:blip r:embed="rId2" cstate="print"/>
          <a:srcRect/>
          <a:stretch>
            <a:fillRect/>
          </a:stretch>
        </p:blipFill>
        <p:spPr bwMode="auto">
          <a:xfrm>
            <a:off x="5796136" y="1556792"/>
            <a:ext cx="3115047" cy="2160239"/>
          </a:xfrm>
          <a:prstGeom prst="rect">
            <a:avLst/>
          </a:prstGeom>
          <a:noFill/>
        </p:spPr>
      </p:pic>
      <p:pic>
        <p:nvPicPr>
          <p:cNvPr id="1028" name="Picture 4" descr="http://t2.gstatic.com/images?q=tbn:ANd9GcS39rMP_afFm7QE8BtTT_r3ENdycac-4ZGN9lNHM-fTyHIMV9zwEA"/>
          <p:cNvPicPr>
            <a:picLocks noChangeAspect="1" noChangeArrowheads="1"/>
          </p:cNvPicPr>
          <p:nvPr/>
        </p:nvPicPr>
        <p:blipFill>
          <a:blip r:embed="rId3" cstate="print"/>
          <a:srcRect/>
          <a:stretch>
            <a:fillRect/>
          </a:stretch>
        </p:blipFill>
        <p:spPr bwMode="auto">
          <a:xfrm>
            <a:off x="5724128" y="4077072"/>
            <a:ext cx="3168352" cy="253516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1026"/>
                                        </p:tgtEl>
                                        <p:attrNameLst>
                                          <p:attrName>style.visibility</p:attrName>
                                        </p:attrNameLst>
                                      </p:cBhvr>
                                      <p:to>
                                        <p:strVal val="visible"/>
                                      </p:to>
                                    </p:set>
                                    <p:anim calcmode="lin" valueType="num">
                                      <p:cBhvr additive="base">
                                        <p:cTn id="14" dur="500" fill="hold"/>
                                        <p:tgtEl>
                                          <p:spTgt spid="1026"/>
                                        </p:tgtEl>
                                        <p:attrNameLst>
                                          <p:attrName>ppt_x</p:attrName>
                                        </p:attrNameLst>
                                      </p:cBhvr>
                                      <p:tavLst>
                                        <p:tav tm="0">
                                          <p:val>
                                            <p:strVal val="#ppt_x"/>
                                          </p:val>
                                        </p:tav>
                                        <p:tav tm="100000">
                                          <p:val>
                                            <p:strVal val="#ppt_x"/>
                                          </p:val>
                                        </p:tav>
                                      </p:tavLst>
                                    </p:anim>
                                    <p:anim calcmode="lin" valueType="num">
                                      <p:cBhvr additive="base">
                                        <p:cTn id="15"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6" presetClass="entr" presetSubtype="26" fill="hold" grpId="0" nodeType="clickEffect">
                                  <p:stCondLst>
                                    <p:cond delay="0"/>
                                  </p:stCondLst>
                                  <p:childTnLst>
                                    <p:set>
                                      <p:cBhvr>
                                        <p:cTn id="19" dur="1" fill="hold">
                                          <p:stCondLst>
                                            <p:cond delay="0"/>
                                          </p:stCondLst>
                                        </p:cTn>
                                        <p:tgtEl>
                                          <p:spTgt spid="3">
                                            <p:bg/>
                                          </p:spTgt>
                                        </p:tgtEl>
                                        <p:attrNameLst>
                                          <p:attrName>style.visibility</p:attrName>
                                        </p:attrNameLst>
                                      </p:cBhvr>
                                      <p:to>
                                        <p:strVal val="visible"/>
                                      </p:to>
                                    </p:set>
                                    <p:animEffect transition="in" filter="barn(inHorizontal)">
                                      <p:cBhvr>
                                        <p:cTn id="20" dur="500"/>
                                        <p:tgtEl>
                                          <p:spTgt spid="3">
                                            <p:bg/>
                                          </p:spTgt>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6"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barn(inHorizontal)">
                                      <p:cBhvr>
                                        <p:cTn id="25" dur="500"/>
                                        <p:tgtEl>
                                          <p:spTgt spid="3">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5" presetClass="entr" presetSubtype="10" fill="hold" nodeType="clickEffect">
                                  <p:stCondLst>
                                    <p:cond delay="0"/>
                                  </p:stCondLst>
                                  <p:childTnLst>
                                    <p:set>
                                      <p:cBhvr>
                                        <p:cTn id="29" dur="1" fill="hold">
                                          <p:stCondLst>
                                            <p:cond delay="0"/>
                                          </p:stCondLst>
                                        </p:cTn>
                                        <p:tgtEl>
                                          <p:spTgt spid="1028"/>
                                        </p:tgtEl>
                                        <p:attrNameLst>
                                          <p:attrName>style.visibility</p:attrName>
                                        </p:attrNameLst>
                                      </p:cBhvr>
                                      <p:to>
                                        <p:strVal val="visible"/>
                                      </p:to>
                                    </p:set>
                                    <p:animEffect transition="in" filter="checkerboard(across)">
                                      <p:cBhvr>
                                        <p:cTn id="30" dur="500"/>
                                        <p:tgtEl>
                                          <p:spTgt spid="1028"/>
                                        </p:tgtEl>
                                      </p:cBhvr>
                                    </p:animEffect>
                                  </p:childTnLst>
                                </p:cTn>
                              </p:par>
                            </p:childTnLst>
                          </p:cTn>
                        </p:par>
                      </p:childTnLst>
                    </p:cTn>
                  </p:par>
                  <p:par>
                    <p:cTn id="31" fill="hold">
                      <p:stCondLst>
                        <p:cond delay="indefinite"/>
                      </p:stCondLst>
                      <p:childTnLst>
                        <p:par>
                          <p:cTn id="32" fill="hold">
                            <p:stCondLst>
                              <p:cond delay="0"/>
                            </p:stCondLst>
                            <p:childTnLst>
                              <p:par>
                                <p:cTn id="33" presetID="14" presetClass="entr" presetSubtype="10" fill="hold"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randombar(horizontal)">
                                      <p:cBhvr>
                                        <p:cTn id="35"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5" name="4 Título"/>
          <p:cNvSpPr>
            <a:spLocks noGrp="1"/>
          </p:cNvSpPr>
          <p:nvPr>
            <p:ph type="title"/>
          </p:nvPr>
        </p:nvSpPr>
        <p:spPr/>
        <p:txBody>
          <a:bodyPr>
            <a:normAutofit fontScale="90000"/>
          </a:bodyPr>
          <a:lstStyle/>
          <a:p>
            <a:r>
              <a:rPr lang="es-CO" b="1" dirty="0" smtClean="0">
                <a:solidFill>
                  <a:srgbClr val="FF0000"/>
                </a:solidFill>
              </a:rPr>
              <a:t>Nos sigue diciendo la Escritura,</a:t>
            </a:r>
            <a:br>
              <a:rPr lang="es-CO" b="1" dirty="0" smtClean="0">
                <a:solidFill>
                  <a:srgbClr val="FF0000"/>
                </a:solidFill>
              </a:rPr>
            </a:br>
            <a:endParaRPr lang="es-CO" dirty="0"/>
          </a:p>
        </p:txBody>
      </p:sp>
      <p:sp>
        <p:nvSpPr>
          <p:cNvPr id="3" name="2 Marcador de contenido"/>
          <p:cNvSpPr>
            <a:spLocks noGrp="1"/>
          </p:cNvSpPr>
          <p:nvPr>
            <p:ph idx="1"/>
          </p:nvPr>
        </p:nvSpPr>
        <p:spPr>
          <a:xfrm>
            <a:off x="457200" y="1600200"/>
            <a:ext cx="4906888" cy="4525963"/>
          </a:xfrm>
        </p:spPr>
        <p:txBody>
          <a:bodyPr>
            <a:normAutofit fontScale="62500" lnSpcReduction="20000"/>
          </a:bodyPr>
          <a:lstStyle/>
          <a:p>
            <a:pPr fontAlgn="base">
              <a:buNone/>
            </a:pPr>
            <a:r>
              <a:rPr lang="es-CO" dirty="0" smtClean="0"/>
              <a:t/>
            </a:r>
            <a:br>
              <a:rPr lang="es-CO" dirty="0" smtClean="0"/>
            </a:br>
            <a:r>
              <a:rPr lang="es-CO" sz="5100" i="1" dirty="0" smtClean="0"/>
              <a:t> </a:t>
            </a:r>
            <a:r>
              <a:rPr lang="es-CO" sz="5100" b="1" i="1" dirty="0" smtClean="0">
                <a:solidFill>
                  <a:srgbClr val="FF0000"/>
                </a:solidFill>
              </a:rPr>
              <a:t>Génesis 1:14 </a:t>
            </a:r>
          </a:p>
          <a:p>
            <a:pPr algn="ctr" fontAlgn="base">
              <a:buNone/>
            </a:pPr>
            <a:r>
              <a:rPr lang="es-CO" sz="5100" b="1" i="1" dirty="0" smtClean="0">
                <a:solidFill>
                  <a:srgbClr val="0070C0"/>
                </a:solidFill>
              </a:rPr>
              <a:t>    Dijo luego Dios: Haya lumbreras en la expansión de los cielos para separar el día de la noche; y sirvan de señales para las estaciones, para días y años. </a:t>
            </a:r>
            <a:endParaRPr lang="es-CO" sz="5100" dirty="0" smtClean="0"/>
          </a:p>
          <a:p>
            <a:pPr fontAlgn="base">
              <a:buNone/>
            </a:pPr>
            <a:r>
              <a:rPr lang="es-CO" dirty="0" smtClean="0"/>
              <a:t/>
            </a:r>
            <a:br>
              <a:rPr lang="es-CO" dirty="0" smtClean="0"/>
            </a:br>
            <a:endParaRPr lang="es-CO" dirty="0" smtClean="0"/>
          </a:p>
        </p:txBody>
      </p:sp>
      <p:pic>
        <p:nvPicPr>
          <p:cNvPr id="5122" name="Picture 2" descr="http://t2.gstatic.com/images?q=tbn:ANd9GcTdNg9rve3IF5OplCuKRUOj_YktORm3KVpPgYp2ZQF486WVt0VZDw"/>
          <p:cNvPicPr>
            <a:picLocks noChangeAspect="1" noChangeArrowheads="1"/>
          </p:cNvPicPr>
          <p:nvPr/>
        </p:nvPicPr>
        <p:blipFill>
          <a:blip r:embed="rId2" cstate="print"/>
          <a:srcRect/>
          <a:stretch>
            <a:fillRect/>
          </a:stretch>
        </p:blipFill>
        <p:spPr bwMode="auto">
          <a:xfrm>
            <a:off x="5652120" y="1988840"/>
            <a:ext cx="3168352" cy="331236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8" presetClass="entr" presetSubtype="16" fill="hold" nodeType="clickEffect">
                                  <p:stCondLst>
                                    <p:cond delay="0"/>
                                  </p:stCondLst>
                                  <p:childTnLst>
                                    <p:set>
                                      <p:cBhvr>
                                        <p:cTn id="17" dur="1" fill="hold">
                                          <p:stCondLst>
                                            <p:cond delay="0"/>
                                          </p:stCondLst>
                                        </p:cTn>
                                        <p:tgtEl>
                                          <p:spTgt spid="5122"/>
                                        </p:tgtEl>
                                        <p:attrNameLst>
                                          <p:attrName>style.visibility</p:attrName>
                                        </p:attrNameLst>
                                      </p:cBhvr>
                                      <p:to>
                                        <p:strVal val="visible"/>
                                      </p:to>
                                    </p:set>
                                    <p:animEffect transition="in" filter="diamond(in)">
                                      <p:cBhvr>
                                        <p:cTn id="18" dur="2000"/>
                                        <p:tgtEl>
                                          <p:spTgt spid="5122"/>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additive="base">
                                        <p:cTn id="2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rgbClr val="FC9FCB"/>
            </a:gs>
            <a:gs pos="13000">
              <a:srgbClr val="F8B049"/>
            </a:gs>
            <a:gs pos="21001">
              <a:srgbClr val="F8B049"/>
            </a:gs>
            <a:gs pos="63000">
              <a:srgbClr val="FEE7F2"/>
            </a:gs>
            <a:gs pos="67000">
              <a:srgbClr val="F952A0"/>
            </a:gs>
            <a:gs pos="69000">
              <a:srgbClr val="C50849"/>
            </a:gs>
            <a:gs pos="82001">
              <a:srgbClr val="B43E85"/>
            </a:gs>
            <a:gs pos="100000">
              <a:srgbClr val="F8B049"/>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120680"/>
          </a:xfrm>
          <a:solidFill>
            <a:schemeClr val="bg1"/>
          </a:solidFill>
        </p:spPr>
        <p:txBody>
          <a:bodyPr>
            <a:normAutofit fontScale="85000" lnSpcReduction="20000"/>
          </a:bodyPr>
          <a:lstStyle/>
          <a:p>
            <a:pPr>
              <a:buNone/>
            </a:pPr>
            <a:r>
              <a:rPr lang="es-CO" sz="4000" b="1" dirty="0" smtClean="0">
                <a:solidFill>
                  <a:srgbClr val="FF0000"/>
                </a:solidFill>
              </a:rPr>
              <a:t>     ¿Cual es el periodo de un año?</a:t>
            </a:r>
          </a:p>
          <a:p>
            <a:pPr>
              <a:buNone/>
            </a:pPr>
            <a:r>
              <a:rPr lang="es-CO" b="1" dirty="0" smtClean="0"/>
              <a:t>      Un año</a:t>
            </a:r>
            <a:r>
              <a:rPr lang="es-CO" dirty="0" smtClean="0"/>
              <a:t> es el período que tarda la </a:t>
            </a:r>
            <a:r>
              <a:rPr lang="es-CO" dirty="0" smtClean="0">
                <a:hlinkClick r:id="rId2" action="ppaction://hlinkfile" tooltip="Tierra"/>
              </a:rPr>
              <a:t>Tierra</a:t>
            </a:r>
            <a:r>
              <a:rPr lang="es-CO" dirty="0" smtClean="0"/>
              <a:t> en orbitar una vuelta alrededor del </a:t>
            </a:r>
            <a:r>
              <a:rPr lang="es-CO" dirty="0" smtClean="0">
                <a:hlinkClick r:id="rId3" action="ppaction://hlinkfile" tooltip="Sol"/>
              </a:rPr>
              <a:t>Sol</a:t>
            </a:r>
            <a:endParaRPr lang="es-CO" dirty="0" smtClean="0"/>
          </a:p>
          <a:p>
            <a:endParaRPr lang="es-CO" dirty="0" smtClean="0"/>
          </a:p>
          <a:p>
            <a:pPr>
              <a:buNone/>
            </a:pPr>
            <a:r>
              <a:rPr lang="es-CO" sz="4000" b="1" dirty="0" smtClean="0">
                <a:solidFill>
                  <a:srgbClr val="FF0000"/>
                </a:solidFill>
              </a:rPr>
              <a:t>     ¿Cuál es el periodo de un mes?</a:t>
            </a:r>
          </a:p>
          <a:p>
            <a:pPr>
              <a:buNone/>
            </a:pPr>
            <a:r>
              <a:rPr lang="es-CO" dirty="0" smtClean="0"/>
              <a:t>      </a:t>
            </a:r>
            <a:r>
              <a:rPr lang="es-CO" i="1" dirty="0" smtClean="0"/>
              <a:t>Un mes</a:t>
            </a:r>
            <a:r>
              <a:rPr lang="es-CO" dirty="0" smtClean="0"/>
              <a:t> es el tiempo que dura la tierra en orbitar la luna.</a:t>
            </a:r>
          </a:p>
          <a:p>
            <a:pPr fontAlgn="base">
              <a:buNone/>
            </a:pPr>
            <a:r>
              <a:rPr lang="es-CO" sz="4000" b="1" dirty="0" smtClean="0">
                <a:solidFill>
                  <a:srgbClr val="FF0000"/>
                </a:solidFill>
              </a:rPr>
              <a:t>     ¿Cuál es el periodo de un día?</a:t>
            </a:r>
          </a:p>
          <a:p>
            <a:pPr fontAlgn="base">
              <a:buNone/>
            </a:pPr>
            <a:r>
              <a:rPr lang="es-CO" i="1" dirty="0" smtClean="0"/>
              <a:t>      Y dijo Dios: Sea la luz; y fue la luz. Y vio Dios que la luz era buena; y separó Dios la luz de las tinieblas. Y llamó Dios a la</a:t>
            </a:r>
            <a:r>
              <a:rPr lang="es-CO" b="1" i="1" dirty="0" smtClean="0">
                <a:solidFill>
                  <a:srgbClr val="0070C0"/>
                </a:solidFill>
              </a:rPr>
              <a:t> luz Día, </a:t>
            </a:r>
            <a:r>
              <a:rPr lang="es-CO" i="1" dirty="0" smtClean="0"/>
              <a:t>y a las </a:t>
            </a:r>
            <a:r>
              <a:rPr lang="es-CO" b="1" i="1" dirty="0" smtClean="0">
                <a:solidFill>
                  <a:srgbClr val="0070C0"/>
                </a:solidFill>
              </a:rPr>
              <a:t>tinieblas llamó Noche</a:t>
            </a:r>
            <a:r>
              <a:rPr lang="es-CO" i="1" dirty="0" smtClean="0"/>
              <a:t>. Y fue la </a:t>
            </a:r>
            <a:r>
              <a:rPr lang="es-CO" b="1" i="1" u="sng" dirty="0" smtClean="0">
                <a:solidFill>
                  <a:srgbClr val="0070C0"/>
                </a:solidFill>
              </a:rPr>
              <a:t>tarde y la mañana un día</a:t>
            </a:r>
            <a:r>
              <a:rPr lang="es-CO" i="1" dirty="0" smtClean="0"/>
              <a:t>. Génesis 1:3-5</a:t>
            </a:r>
            <a:endParaRPr lang="es-CO" dirty="0" smtClean="0"/>
          </a:p>
          <a:p>
            <a:pPr fontAlgn="base">
              <a:buNone/>
            </a:pPr>
            <a:r>
              <a:rPr lang="es-CO" dirty="0" smtClean="0"/>
              <a:t/>
            </a:r>
            <a:br>
              <a:rPr lang="es-CO" dirty="0" smtClean="0"/>
            </a:br>
            <a:endParaRPr lang="es-CO" dirty="0" smtClean="0"/>
          </a:p>
          <a:p>
            <a:endParaRPr lang="es-CO"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randombar(horizontal)">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randombar(horizont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randombar(horizontal)">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8229600" cy="5649491"/>
          </a:xfrm>
          <a:solidFill>
            <a:srgbClr val="92D050"/>
          </a:solidFill>
        </p:spPr>
        <p:txBody>
          <a:bodyPr>
            <a:normAutofit fontScale="92500"/>
          </a:bodyPr>
          <a:lstStyle/>
          <a:p>
            <a:pPr>
              <a:buNone/>
            </a:pPr>
            <a:r>
              <a:rPr lang="es-CO" dirty="0" smtClean="0"/>
              <a:t>                 </a:t>
            </a:r>
          </a:p>
          <a:p>
            <a:pPr>
              <a:buNone/>
            </a:pPr>
            <a:endParaRPr lang="es-CO" dirty="0" smtClean="0"/>
          </a:p>
          <a:p>
            <a:pPr>
              <a:buNone/>
            </a:pPr>
            <a:r>
              <a:rPr lang="es-CO" dirty="0" smtClean="0"/>
              <a:t>         </a:t>
            </a:r>
            <a:r>
              <a:rPr lang="es-CO" sz="4400" b="1" dirty="0" smtClean="0">
                <a:solidFill>
                  <a:srgbClr val="FF0000"/>
                </a:solidFill>
              </a:rPr>
              <a:t>¿Quién estableció este sistema?</a:t>
            </a:r>
          </a:p>
          <a:p>
            <a:endParaRPr lang="es-CO" sz="4400" b="1" dirty="0" smtClean="0">
              <a:solidFill>
                <a:srgbClr val="FF0000"/>
              </a:solidFill>
            </a:endParaRPr>
          </a:p>
          <a:p>
            <a:pPr algn="ctr">
              <a:buNone/>
            </a:pPr>
            <a:r>
              <a:rPr lang="es-CO" sz="4400" b="1" dirty="0" smtClean="0">
                <a:solidFill>
                  <a:srgbClr val="FF0000"/>
                </a:solidFill>
              </a:rPr>
              <a:t>  ¿Este sistema establecido por Dios rige para determinada nacionalidad, o para todo el planeta tierra?</a:t>
            </a:r>
            <a:endParaRPr lang="es-CO" sz="4400"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1000" fill="hold"/>
                                        <p:tgtEl>
                                          <p:spTgt spid="3">
                                            <p:bg/>
                                          </p:spTgt>
                                        </p:tgtEl>
                                        <p:attrNameLst>
                                          <p:attrName>ppt_w</p:attrName>
                                        </p:attrNameLst>
                                      </p:cBhvr>
                                      <p:tavLst>
                                        <p:tav tm="0">
                                          <p:val>
                                            <p:strVal val="#ppt_w*0.70"/>
                                          </p:val>
                                        </p:tav>
                                        <p:tav tm="100000">
                                          <p:val>
                                            <p:strVal val="#ppt_w"/>
                                          </p:val>
                                        </p:tav>
                                      </p:tavLst>
                                    </p:anim>
                                    <p:anim calcmode="lin" valueType="num">
                                      <p:cBhvr>
                                        <p:cTn id="8" dur="1000" fill="hold"/>
                                        <p:tgtEl>
                                          <p:spTgt spid="3">
                                            <p:bg/>
                                          </p:spTgt>
                                        </p:tgtEl>
                                        <p:attrNameLst>
                                          <p:attrName>ppt_h</p:attrName>
                                        </p:attrNameLst>
                                      </p:cBhvr>
                                      <p:tavLst>
                                        <p:tav tm="0">
                                          <p:val>
                                            <p:strVal val="#ppt_h"/>
                                          </p:val>
                                        </p:tav>
                                        <p:tav tm="100000">
                                          <p:val>
                                            <p:strVal val="#ppt_h"/>
                                          </p:val>
                                        </p:tav>
                                      </p:tavLst>
                                    </p:anim>
                                    <p:animEffect transition="in" filter="fade">
                                      <p:cBhvr>
                                        <p:cTn id="9" dur="10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 calcmode="lin" valueType="num">
                                      <p:cBhvr>
                                        <p:cTn id="14"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 calcmode="lin" valueType="num">
                                      <p:cBhvr>
                                        <p:cTn id="21" dur="1000" fill="hold"/>
                                        <p:tgtEl>
                                          <p:spTgt spid="3">
                                            <p:txEl>
                                              <p:pRg st="4" end="4"/>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rgbClr val="FC9FCB"/>
            </a:gs>
            <a:gs pos="13000">
              <a:srgbClr val="F8B049"/>
            </a:gs>
            <a:gs pos="21001">
              <a:srgbClr val="F8B049"/>
            </a:gs>
            <a:gs pos="63000">
              <a:srgbClr val="FEE7F2"/>
            </a:gs>
            <a:gs pos="67000">
              <a:srgbClr val="F952A0"/>
            </a:gs>
            <a:gs pos="69000">
              <a:srgbClr val="C50849"/>
            </a:gs>
            <a:gs pos="82001">
              <a:srgbClr val="B43E85"/>
            </a:gs>
            <a:gs pos="100000">
              <a:srgbClr val="F8B049"/>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20688"/>
            <a:ext cx="8229600" cy="5328591"/>
          </a:xfrm>
          <a:solidFill>
            <a:srgbClr val="92D050"/>
          </a:solidFill>
        </p:spPr>
        <p:txBody>
          <a:bodyPr>
            <a:normAutofit fontScale="85000" lnSpcReduction="20000"/>
          </a:bodyPr>
          <a:lstStyle/>
          <a:p>
            <a:pPr fontAlgn="base"/>
            <a:endParaRPr lang="es-CO" dirty="0" smtClean="0"/>
          </a:p>
          <a:p>
            <a:pPr fontAlgn="base"/>
            <a:endParaRPr lang="es-CO" dirty="0" smtClean="0"/>
          </a:p>
          <a:p>
            <a:pPr fontAlgn="base"/>
            <a:endParaRPr lang="es-CO" dirty="0" smtClean="0"/>
          </a:p>
          <a:p>
            <a:pPr fontAlgn="base">
              <a:buNone/>
            </a:pPr>
            <a:r>
              <a:rPr lang="es-CO" dirty="0" smtClean="0"/>
              <a:t>     Estas “lumbreras” y “estrellas” las creo Dios en el cuarto día, y entendemos que este periodo no era profético por dos razones.</a:t>
            </a:r>
          </a:p>
          <a:p>
            <a:pPr fontAlgn="base">
              <a:buNone/>
            </a:pPr>
            <a:endParaRPr lang="es-CO" dirty="0" smtClean="0"/>
          </a:p>
          <a:p>
            <a:pPr fontAlgn="base">
              <a:buNone/>
            </a:pPr>
            <a:r>
              <a:rPr lang="es-CO" dirty="0" smtClean="0"/>
              <a:t>1) No existía el ser humano aun quién fue creado  el sexto día. </a:t>
            </a:r>
          </a:p>
          <a:p>
            <a:pPr marL="514350" indent="-514350" fontAlgn="base">
              <a:buNone/>
            </a:pPr>
            <a:r>
              <a:rPr lang="es-CO" dirty="0" smtClean="0"/>
              <a:t>2) No había aun necesidad de establecer profecía porque el pecado aun no había entrado en este mundo.</a:t>
            </a:r>
          </a:p>
          <a:p>
            <a:pPr marL="514350" indent="-514350" fontAlgn="base">
              <a:buAutoNum type="arabicParenR" startAt="2"/>
            </a:pPr>
            <a:endParaRPr lang="es-CO" dirty="0" smtClean="0"/>
          </a:p>
          <a:p>
            <a:pPr marL="514350" indent="-514350" fontAlgn="base">
              <a:buNone/>
            </a:pPr>
            <a:r>
              <a:rPr lang="es-CO" dirty="0" smtClean="0"/>
              <a:t>         </a:t>
            </a:r>
            <a:endParaRPr lang="es-CO"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diamond(in)">
                                      <p:cBhvr>
                                        <p:cTn id="7" dur="20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diamond(in)">
                                      <p:cBhvr>
                                        <p:cTn id="12" dur="20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diamond(in)">
                                      <p:cBhvr>
                                        <p:cTn id="17" dur="20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grpId="0"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diamond(in)">
                                      <p:cBhvr>
                                        <p:cTn id="22"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rgbClr val="D6B19C"/>
            </a:gs>
            <a:gs pos="30000">
              <a:srgbClr val="D49E6C"/>
            </a:gs>
            <a:gs pos="70000">
              <a:srgbClr val="A65528"/>
            </a:gs>
            <a:gs pos="100000">
              <a:srgbClr val="663012"/>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8229600" cy="5649491"/>
          </a:xfrm>
          <a:solidFill>
            <a:schemeClr val="accent2">
              <a:lumMod val="20000"/>
              <a:lumOff val="80000"/>
            </a:schemeClr>
          </a:solidFill>
        </p:spPr>
        <p:txBody>
          <a:bodyPr>
            <a:normAutofit fontScale="85000" lnSpcReduction="20000"/>
          </a:bodyPr>
          <a:lstStyle/>
          <a:p>
            <a:pPr marL="514350" indent="-514350" fontAlgn="base">
              <a:buNone/>
            </a:pPr>
            <a:r>
              <a:rPr lang="es-CO" dirty="0" smtClean="0"/>
              <a:t>      Desde el momento que Adán y Eva fueron creados eran perfectos porque fueron creados a </a:t>
            </a:r>
            <a:r>
              <a:rPr lang="es-CO" b="1" dirty="0" smtClean="0">
                <a:solidFill>
                  <a:srgbClr val="0070C0"/>
                </a:solidFill>
              </a:rPr>
              <a:t>“imagen y semejanza de Dios”</a:t>
            </a:r>
            <a:r>
              <a:rPr lang="es-CO" dirty="0" smtClean="0"/>
              <a:t> (Génesis 1:27), y además veían a Dios cara a cara. </a:t>
            </a:r>
          </a:p>
          <a:p>
            <a:pPr marL="514350" indent="-514350" fontAlgn="base">
              <a:buNone/>
            </a:pPr>
            <a:endParaRPr lang="es-CO" dirty="0" smtClean="0"/>
          </a:p>
          <a:p>
            <a:pPr marL="514350" indent="-514350" fontAlgn="base">
              <a:buNone/>
            </a:pPr>
            <a:r>
              <a:rPr lang="es-CO" dirty="0" smtClean="0"/>
              <a:t>      La relación de día por año solamente entra dentro del marco profético (Num.14:34).</a:t>
            </a:r>
          </a:p>
          <a:p>
            <a:pPr marL="514350" indent="-514350" fontAlgn="base">
              <a:buNone/>
            </a:pPr>
            <a:endParaRPr lang="es-CO" dirty="0" smtClean="0"/>
          </a:p>
          <a:p>
            <a:pPr marL="514350" indent="-514350" fontAlgn="base">
              <a:buNone/>
            </a:pPr>
            <a:r>
              <a:rPr lang="es-CO" dirty="0" smtClean="0"/>
              <a:t>       Si notamos este versículo (Ge.1:14, nos indica que el separar el día de la noche servirán de señales para las estaciones, para días y años. Esta es una fuerte evidencia de que el día al cual se refiere es un día literal compuesto de 24 horas porque se mide por las lumbreras del cielo. Note que aquí aun no hay mención de mes, solamente de día y año.</a:t>
            </a:r>
          </a:p>
          <a:p>
            <a:endParaRPr lang="es-CO" dirty="0" smtClean="0"/>
          </a:p>
          <a:p>
            <a:endParaRPr lang="es-CO"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checkerboard(across)">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heckerboard(across)">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checkerboard(across)">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rgbClr val="A603AB"/>
            </a:gs>
            <a:gs pos="21001">
              <a:srgbClr val="0819FB"/>
            </a:gs>
            <a:gs pos="35001">
              <a:srgbClr val="1A8D48"/>
            </a:gs>
            <a:gs pos="52000">
              <a:srgbClr val="FFFF00"/>
            </a:gs>
            <a:gs pos="73000">
              <a:srgbClr val="EE3F17"/>
            </a:gs>
            <a:gs pos="88000">
              <a:srgbClr val="E81766"/>
            </a:gs>
            <a:gs pos="100000">
              <a:srgbClr val="A603AB"/>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5122912" cy="5793507"/>
          </a:xfrm>
          <a:solidFill>
            <a:schemeClr val="bg1"/>
          </a:solidFill>
        </p:spPr>
        <p:txBody>
          <a:bodyPr>
            <a:normAutofit/>
          </a:bodyPr>
          <a:lstStyle/>
          <a:p>
            <a:pPr fontAlgn="base"/>
            <a:endParaRPr lang="es-CO" b="1" i="1" dirty="0" smtClean="0">
              <a:solidFill>
                <a:srgbClr val="FF0000"/>
              </a:solidFill>
            </a:endParaRPr>
          </a:p>
          <a:p>
            <a:pPr fontAlgn="base"/>
            <a:endParaRPr lang="es-CO" b="1" i="1" dirty="0" smtClean="0">
              <a:solidFill>
                <a:srgbClr val="FF0000"/>
              </a:solidFill>
            </a:endParaRPr>
          </a:p>
          <a:p>
            <a:pPr algn="ctr" fontAlgn="base">
              <a:buNone/>
            </a:pPr>
            <a:r>
              <a:rPr lang="es-CO" b="1" i="1" dirty="0" smtClean="0">
                <a:solidFill>
                  <a:srgbClr val="FF0000"/>
                </a:solidFill>
              </a:rPr>
              <a:t>    </a:t>
            </a:r>
            <a:r>
              <a:rPr lang="es-CO" sz="3600" b="1" i="1" dirty="0" smtClean="0">
                <a:solidFill>
                  <a:srgbClr val="FF0000"/>
                </a:solidFill>
              </a:rPr>
              <a:t>Y creó Dios al hombre a su imagen, a imagen de Dios lo creó; varón y hembra los creó.</a:t>
            </a:r>
            <a:r>
              <a:rPr lang="es-CO" sz="3600" i="1" dirty="0" smtClean="0"/>
              <a:t> Génesis 1:27</a:t>
            </a:r>
            <a:endParaRPr lang="es-CO" sz="3600" dirty="0" smtClean="0"/>
          </a:p>
          <a:p>
            <a:pPr fontAlgn="base">
              <a:buNone/>
            </a:pPr>
            <a:r>
              <a:rPr lang="es-CO" sz="3600" dirty="0" smtClean="0"/>
              <a:t/>
            </a:r>
            <a:br>
              <a:rPr lang="es-CO" sz="3600" dirty="0" smtClean="0"/>
            </a:br>
            <a:endParaRPr lang="es-CO" sz="3600" dirty="0" smtClean="0"/>
          </a:p>
        </p:txBody>
      </p:sp>
      <p:pic>
        <p:nvPicPr>
          <p:cNvPr id="4099" name="Picture 3" descr="C:\Users\FAMILIA FIERRO CH\Pictures\adan y eva2.jpg"/>
          <p:cNvPicPr>
            <a:picLocks noChangeAspect="1" noChangeArrowheads="1"/>
          </p:cNvPicPr>
          <p:nvPr/>
        </p:nvPicPr>
        <p:blipFill>
          <a:blip r:embed="rId2" cstate="print"/>
          <a:srcRect/>
          <a:stretch>
            <a:fillRect/>
          </a:stretch>
        </p:blipFill>
        <p:spPr bwMode="auto">
          <a:xfrm>
            <a:off x="6228184" y="1772816"/>
            <a:ext cx="2592288" cy="316914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099"/>
                                        </p:tgtEl>
                                        <p:attrNameLst>
                                          <p:attrName>style.visibility</p:attrName>
                                        </p:attrNameLst>
                                      </p:cBhvr>
                                      <p:to>
                                        <p:strVal val="visible"/>
                                      </p:to>
                                    </p:set>
                                    <p:anim calcmode="lin" valueType="num">
                                      <p:cBhvr additive="base">
                                        <p:cTn id="7" dur="500" fill="hold"/>
                                        <p:tgtEl>
                                          <p:spTgt spid="4099"/>
                                        </p:tgtEl>
                                        <p:attrNameLst>
                                          <p:attrName>ppt_x</p:attrName>
                                        </p:attrNameLst>
                                      </p:cBhvr>
                                      <p:tavLst>
                                        <p:tav tm="0">
                                          <p:val>
                                            <p:strVal val="#ppt_x"/>
                                          </p:val>
                                        </p:tav>
                                        <p:tav tm="100000">
                                          <p:val>
                                            <p:strVal val="#ppt_x"/>
                                          </p:val>
                                        </p:tav>
                                      </p:tavLst>
                                    </p:anim>
                                    <p:anim calcmode="lin" valueType="num">
                                      <p:cBhvr additive="base">
                                        <p:cTn id="8" dur="500" fill="hold"/>
                                        <p:tgtEl>
                                          <p:spTgt spid="409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5" presetClass="entr" presetSubtype="0" fill="hold" grpId="0" nodeType="clickEffect">
                                  <p:stCondLst>
                                    <p:cond delay="0"/>
                                  </p:stCondLst>
                                  <p:childTnLst>
                                    <p:set>
                                      <p:cBhvr>
                                        <p:cTn id="12" dur="1" fill="hold">
                                          <p:stCondLst>
                                            <p:cond delay="0"/>
                                          </p:stCondLst>
                                        </p:cTn>
                                        <p:tgtEl>
                                          <p:spTgt spid="3">
                                            <p:bg/>
                                          </p:spTgt>
                                        </p:tgtEl>
                                        <p:attrNameLst>
                                          <p:attrName>style.visibility</p:attrName>
                                        </p:attrNameLst>
                                      </p:cBhvr>
                                      <p:to>
                                        <p:strVal val="visible"/>
                                      </p:to>
                                    </p:set>
                                    <p:anim calcmode="lin" valueType="num">
                                      <p:cBhvr>
                                        <p:cTn id="13" dur="1000" fill="hold"/>
                                        <p:tgtEl>
                                          <p:spTgt spid="3">
                                            <p:bg/>
                                          </p:spTgt>
                                        </p:tgtEl>
                                        <p:attrNameLst>
                                          <p:attrName>ppt_w</p:attrName>
                                        </p:attrNameLst>
                                      </p:cBhvr>
                                      <p:tavLst>
                                        <p:tav tm="0">
                                          <p:val>
                                            <p:strVal val="#ppt_w*0.70"/>
                                          </p:val>
                                        </p:tav>
                                        <p:tav tm="100000">
                                          <p:val>
                                            <p:strVal val="#ppt_w"/>
                                          </p:val>
                                        </p:tav>
                                      </p:tavLst>
                                    </p:anim>
                                    <p:anim calcmode="lin" valueType="num">
                                      <p:cBhvr>
                                        <p:cTn id="14" dur="1000" fill="hold"/>
                                        <p:tgtEl>
                                          <p:spTgt spid="3">
                                            <p:bg/>
                                          </p:spTgt>
                                        </p:tgtEl>
                                        <p:attrNameLst>
                                          <p:attrName>ppt_h</p:attrName>
                                        </p:attrNameLst>
                                      </p:cBhvr>
                                      <p:tavLst>
                                        <p:tav tm="0">
                                          <p:val>
                                            <p:strVal val="#ppt_h"/>
                                          </p:val>
                                        </p:tav>
                                        <p:tav tm="100000">
                                          <p:val>
                                            <p:strVal val="#ppt_h"/>
                                          </p:val>
                                        </p:tav>
                                      </p:tavLst>
                                    </p:anim>
                                    <p:animEffect transition="in" filter="fade">
                                      <p:cBhvr>
                                        <p:cTn id="15" dur="1000"/>
                                        <p:tgtEl>
                                          <p:spTgt spid="3">
                                            <p:bg/>
                                          </p:spTgt>
                                        </p:tgtEl>
                                      </p:cBhvr>
                                    </p:animEffect>
                                  </p:childTnLst>
                                </p:cTn>
                              </p:par>
                            </p:childTnLst>
                          </p:cTn>
                        </p:par>
                      </p:childTnLst>
                    </p:cTn>
                  </p:par>
                  <p:par>
                    <p:cTn id="16" fill="hold">
                      <p:stCondLst>
                        <p:cond delay="indefinite"/>
                      </p:stCondLst>
                      <p:childTnLst>
                        <p:par>
                          <p:cTn id="17" fill="hold">
                            <p:stCondLst>
                              <p:cond delay="0"/>
                            </p:stCondLst>
                            <p:childTnLst>
                              <p:par>
                                <p:cTn id="18" presetID="55" presetClass="entr" presetSubtype="0" fill="hold" grpId="0"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 calcmode="lin" valueType="num">
                                      <p:cBhvr>
                                        <p:cTn id="20"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1"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2"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4618856" cy="5649491"/>
          </a:xfrm>
        </p:spPr>
        <p:txBody>
          <a:bodyPr>
            <a:normAutofit fontScale="85000" lnSpcReduction="20000"/>
          </a:bodyPr>
          <a:lstStyle/>
          <a:p>
            <a:pPr algn="ctr" fontAlgn="base"/>
            <a:r>
              <a:rPr lang="es-CO" dirty="0" smtClean="0"/>
              <a:t>Santiago 1:16, dice que en el </a:t>
            </a:r>
            <a:r>
              <a:rPr lang="es-CO" b="1" dirty="0" smtClean="0">
                <a:solidFill>
                  <a:srgbClr val="0070C0"/>
                </a:solidFill>
              </a:rPr>
              <a:t>“Padre no mudanza, ni sombra de variación”</a:t>
            </a:r>
            <a:r>
              <a:rPr lang="es-CO" dirty="0" smtClean="0"/>
              <a:t>, Y que Jesucristo es el </a:t>
            </a:r>
            <a:r>
              <a:rPr lang="es-CO" b="1" dirty="0" smtClean="0">
                <a:solidFill>
                  <a:srgbClr val="0070C0"/>
                </a:solidFill>
              </a:rPr>
              <a:t>“mismo ayer, hoy y por los siglos”</a:t>
            </a:r>
            <a:r>
              <a:rPr lang="es-CO" dirty="0" smtClean="0"/>
              <a:t> (Heb.13:8). </a:t>
            </a:r>
          </a:p>
          <a:p>
            <a:pPr fontAlgn="base"/>
            <a:endParaRPr lang="es-CO" dirty="0" smtClean="0"/>
          </a:p>
          <a:p>
            <a:pPr algn="ctr" fontAlgn="base">
              <a:buNone/>
            </a:pPr>
            <a:r>
              <a:rPr lang="es-CO" dirty="0" smtClean="0"/>
              <a:t>   ¿Si el ser humano fue hecho a </a:t>
            </a:r>
            <a:r>
              <a:rPr lang="es-CO" b="1" dirty="0" smtClean="0">
                <a:solidFill>
                  <a:srgbClr val="0070C0"/>
                </a:solidFill>
              </a:rPr>
              <a:t>“imagen y semejanza de Dios”</a:t>
            </a:r>
            <a:r>
              <a:rPr lang="es-CO" dirty="0" smtClean="0"/>
              <a:t>,  como es posible que la imagen de Dios se haya manifestado a través de un organismo de una sola célula? </a:t>
            </a:r>
          </a:p>
          <a:p>
            <a:pPr fontAlgn="base">
              <a:buNone/>
            </a:pPr>
            <a:r>
              <a:rPr lang="es-CO" dirty="0" smtClean="0"/>
              <a:t/>
            </a:r>
            <a:br>
              <a:rPr lang="es-CO" dirty="0" smtClean="0"/>
            </a:br>
            <a:endParaRPr lang="es-CO" dirty="0" smtClean="0"/>
          </a:p>
          <a:p>
            <a:endParaRPr lang="es-CO" dirty="0"/>
          </a:p>
        </p:txBody>
      </p:sp>
      <p:pic>
        <p:nvPicPr>
          <p:cNvPr id="27650" name="Picture 2" descr="http://t3.gstatic.com/images?q=tbn:ANd9GcQMgQBLpjUlLS6h-hBqYX58f4SlGwr3zyY7NBlYtGl_jqp2jUza5A"/>
          <p:cNvPicPr>
            <a:picLocks noChangeAspect="1" noChangeArrowheads="1"/>
          </p:cNvPicPr>
          <p:nvPr/>
        </p:nvPicPr>
        <p:blipFill>
          <a:blip r:embed="rId2" cstate="print"/>
          <a:srcRect/>
          <a:stretch>
            <a:fillRect/>
          </a:stretch>
        </p:blipFill>
        <p:spPr bwMode="auto">
          <a:xfrm>
            <a:off x="5148064" y="764704"/>
            <a:ext cx="3686175" cy="4248472"/>
          </a:xfrm>
          <a:prstGeom prst="rect">
            <a:avLst/>
          </a:prstGeom>
          <a:noFill/>
        </p:spPr>
      </p:pic>
      <p:sp>
        <p:nvSpPr>
          <p:cNvPr id="5" name="4 Rectángulo"/>
          <p:cNvSpPr/>
          <p:nvPr/>
        </p:nvSpPr>
        <p:spPr>
          <a:xfrm>
            <a:off x="5508104" y="5229201"/>
            <a:ext cx="3096344" cy="1569660"/>
          </a:xfrm>
          <a:prstGeom prst="rect">
            <a:avLst/>
          </a:prstGeom>
          <a:solidFill>
            <a:srgbClr val="FF0000"/>
          </a:solidFill>
        </p:spPr>
        <p:txBody>
          <a:bodyPr wrap="square">
            <a:spAutoFit/>
          </a:bodyPr>
          <a:lstStyle/>
          <a:p>
            <a:pPr algn="ctr"/>
            <a:r>
              <a:rPr lang="es-CO" sz="2400" b="1" dirty="0" smtClean="0"/>
              <a:t>Léase Gen.1:11, 21-25. Cada especie tenía que reproducirse según su género.</a:t>
            </a:r>
            <a:endParaRPr lang="es-CO" sz="2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7650"/>
                                        </p:tgtEl>
                                        <p:attrNameLst>
                                          <p:attrName>style.visibility</p:attrName>
                                        </p:attrNameLst>
                                      </p:cBhvr>
                                      <p:to>
                                        <p:strVal val="visible"/>
                                      </p:to>
                                    </p:set>
                                    <p:anim calcmode="lin" valueType="num">
                                      <p:cBhvr additive="base">
                                        <p:cTn id="13" dur="500" fill="hold"/>
                                        <p:tgtEl>
                                          <p:spTgt spid="27650"/>
                                        </p:tgtEl>
                                        <p:attrNameLst>
                                          <p:attrName>ppt_x</p:attrName>
                                        </p:attrNameLst>
                                      </p:cBhvr>
                                      <p:tavLst>
                                        <p:tav tm="0">
                                          <p:val>
                                            <p:strVal val="#ppt_x"/>
                                          </p:val>
                                        </p:tav>
                                        <p:tav tm="100000">
                                          <p:val>
                                            <p:strVal val="#ppt_x"/>
                                          </p:val>
                                        </p:tav>
                                      </p:tavLst>
                                    </p:anim>
                                    <p:anim calcmode="lin" valueType="num">
                                      <p:cBhvr additive="base">
                                        <p:cTn id="14" dur="500" fill="hold"/>
                                        <p:tgtEl>
                                          <p:spTgt spid="2765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8" presetClass="entr" presetSubtype="16"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diamond(in)">
                                      <p:cBhvr>
                                        <p:cTn id="25"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20688"/>
            <a:ext cx="4834880" cy="5505475"/>
          </a:xfrm>
          <a:solidFill>
            <a:schemeClr val="accent3">
              <a:lumMod val="40000"/>
              <a:lumOff val="60000"/>
            </a:schemeClr>
          </a:solidFill>
        </p:spPr>
        <p:txBody>
          <a:bodyPr/>
          <a:lstStyle/>
          <a:p>
            <a:pPr>
              <a:buNone/>
            </a:pPr>
            <a:r>
              <a:rPr lang="es-CO" dirty="0" smtClean="0"/>
              <a:t> </a:t>
            </a:r>
          </a:p>
          <a:p>
            <a:pPr algn="ctr"/>
            <a:r>
              <a:rPr lang="es-CO" dirty="0" smtClean="0"/>
              <a:t>Luego la imagen de Dios tendría que haber </a:t>
            </a:r>
            <a:r>
              <a:rPr lang="es-CO" b="1" dirty="0" smtClean="0">
                <a:solidFill>
                  <a:srgbClr val="0070C0"/>
                </a:solidFill>
              </a:rPr>
              <a:t>evolucionado</a:t>
            </a:r>
            <a:r>
              <a:rPr lang="es-CO" dirty="0" smtClean="0"/>
              <a:t> a un ser muy velludo, sin poder hablar que caminaba con cuatro patas y así continuó evolucionando hasta lo que es el ser humano ahora. </a:t>
            </a:r>
          </a:p>
          <a:p>
            <a:endParaRPr lang="es-CO" dirty="0"/>
          </a:p>
        </p:txBody>
      </p:sp>
      <p:sp>
        <p:nvSpPr>
          <p:cNvPr id="4098" name="AutoShape 2" descr="data:image/jpg;base64,/9j/4AAQSkZJRgABAQAAAQABAAD/2wBDAAkGBwgHBgkIBwgKCgkLDRYPDQwMDRsUFRAWIB0iIiAdHx8kKDQsJCYxJx8fLT0tMTU3Ojo6Iys/RD84QzQ5Ojf/2wBDAQoKCg0MDRoPDxo3JR8lNzc3Nzc3Nzc3Nzc3Nzc3Nzc3Nzc3Nzc3Nzc3Nzc3Nzc3Nzc3Nzc3Nzc3Nzc3Nzc3Nzf/wAARCAChAOcDASIAAhEBAxEB/8QAHAAAAQUBAQEAAAAAAAAAAAAAAAECBQYHBAMI/8QAPRAAAgEDAgQEBAQEBQQCAwAAAQIDAAQRBSEGEjFBEyJRYRRxgZEHMqGxI0Ji8BUzUoLBU3LR8RYkkqLh/8QAGQEAAgMBAAAAAAAAAAAAAAAAAAMBAgQF/8QAJxEAAgIBAwQDAAIDAAAAAAAAAAECEQMEEiETIjFBMlFhBXEUIzP/2gAMAwEAAhEDEQA/ANtpO9KetJVQDpRQaBQAh60UHrRQAYooooADSUUCgBQKWgUE0EgaTvRRigBcUhFKDQaCBuaOtGKpXG34i6bwxN8HFEb7UtswI3KsecY523336AE/KgC6hds9qMVjWjfilxPrOopDYaNp0yMx5YUZ88oOCxkLAKM53I7dK2K3cywpI2zMM8uc49qLJpjxQRS1T/xM1i40rS7OO3PKt3c+HMclcxgEsoYflzjGfTNVbomK3NJFhudY060JE99boc8vKZAST6ADfNNs9a068uPh4LkeMRkRyKyMR7BgKze01CG5uEjtVjjkEPMjqFjAG48p67kHfOTj0qV0/TNNhjsri4aeW5BWdHDuXbByRgZ8vY7Y361nWduVUbJ6WMIW2aJTWG9OUhgD6jNBxmtRiEFAopwoAUdKKMbUUAJRS4xRQQJRRRQAhop2KaaACgdaKKAAiijNBoAM0hpaSgBaGYAHOw9e1eF9dRWNlcXdy3LDBE0sjDsqjJ/QV8zcS8Ua1xdqFxcOLqaCINJHaQoWjt4gPzMB3AO7N96lKyJOj6Qj13SHuvhU1Sya4/6QuF5vtmpHORXzn+H2h2F8jX91azXoMuIrS3kC+bB6kkbbbsSMY6HrW8cOXvxujwy+GI8eTkEjPjH9TKCftUWvCJp1bO64lWCGWZxkIhfHrgV82WmnRcT8U3i39zNBO/iSqFQM7NzbgAkZwCT6kKQK+h9fiM+h38QZUMlvIoZnCgEqcZPb51i9jwlNZ3nxt74g8MrKpVZORuU55eYgE+zbb/MVWc1FWMx43N0c/AEdnost9Y6lNJZXfO8byh8HysRkNjy7jHfv7VrvCEVpZia3tpEkMh8TnDEs+wGTliWO+7Z3rEOLeHNU/wAXmk0m0u7q1LM0Rt4nm/MWwDy53AyN98itX/Cnhm60jTBfaxb+Fqc8YTDSu7pF1AYMTynpkD0FLhFvuGZKXaX3NZf+Ml+RdaXYxsnkDTuG/lLEIpP3Y/StP6bis+/FDRbW8ltb83fg3YXw1gVOZphvggexY7+/rV5/FlcKXURRdJ4gihivdOn5ndnWaCcAMZEBUAOCNhheYfOrVFxRp8tr4l3CBIBkRdWJHTlA67k/Y1Gabw3pcdhzFAAZBFLOWy42IVuvY4+ntTtC4P1afUIbqBY0tfFybkTYIGRkDfPY9MdaxrufB0pOMYvczWtPeWSzhklB53UHB64PTPvjGfeug0DYYH09qQnetyOQwpwpKBUgOoo60UAFFB6UgNBAUUGloATekNOpDQAlFFFAB3opCQBliAB3PaqXrH4n8L6XdS2vxct3PDnxFtYi4XHXLbChWwLozBQSSAAMknpVWu/xC4XtLkwSan4jKMsYIJJFA9cqpHeqB+K/4gm60axttBeRLe8DPPIyYYqDjkx6Z3P0HrVG05NVWxg1oRrLG0m0k9wefnLlAwUEHHNsM+nTFWoq39G/X91p/Fugalp2m36GW5tWQAgqycwOCVIzjPtWGcC2t1/i9xZXNh40DyRi4Ex5fDlQnlOe+5dSvofYVoenaZqltaW6aFz23PGslxrEkKyzMXJLDBwUVeXc43yMADp52GjzRW1xeSXRSWS68eV0jyS4LHcnYkZJPQdelJzZdkTRp8SyStlF4f1puHr9lRzHCrHK83MVUtnAwN8evfO1bZwPrg1yzuJSOV0ZesnMxHLsSP5ScdKpukcE6XeatNLr8ZaGbl+Ee2lMaZySQ2DzZPbO3XvitK0fSrLRrFLLTYRFCucAEkk9ySdyfc1EO5KSDL2txITXr5ZdRNuWPhQY5lH+vrv968LhOTT/AIrm87eYKgwMZ2H1/Wo29dn1e8eM86mZ9/QCvLU7mSDSueXKqOVEVerMegx7dfpWTJO5M3YsdRjRJ2qtpsq6navJyHe4hBBDr/px2YHOD9O9XC2ljngimhcNG6hkYdGB3GKz3S+Ird7Ro55fAlbbKkjm2ON/Tt+tTn4dX63WmXFoJkkazmK5RsgBhzAfvT8MrVGbU43GVssepXK2dhPcv+WJC3zwNv1rP9HeSe+a6uGMlzIeZ5G3Py9gOwHrVx4tR5NAuAhxuvN8uYZqi6bMbeTzjGQQc9D/AGaVqJvdGJo0eNPHKXssnEafDRQyQP4MjlQ3IN3zsQR3+tdfD121vHHBPyi2fHw8gAUKTnyEdumx77ioHX9Tiu+YZPKx5QSB23wPlXRp7reWi2k2GVx5VDY5XHQfL/36VEMq6v4WyYJPAm0Xc009a4tCuHutKt5JmYygFJC2M8ykqc/UV2nrW5OzmPgAadTRSipIHZNFA6UUWApptONIc0ECUUHajFACg0hpQKQ0AFNkdY42d2CooJZicAAdSaViEUs5AUDJJOwHfNYB+J34i3GvXY0bR53ttJb/ADJwcNcj19k9BnfqdqlIBv4k/iXca80+l6LKINLXId2HmuMdc+i+3cDf0qv6zw7Jot2iWt8ZCrTJM0ieGFaIhWYHJypyAp2Ods1Ea1oX+H28UsRmYyIjcpi2AZSVOQx6gHbHr7Vyz3WpzRWc16J5YYIzBbvKDyYU7KD3wT09se1XRRq0XjW7SD/4I3hWBNxPdRusgjYeCuMBSx74bAXPTmbPrU4NYvrTThpkoi8HnLxSOhZovMrHl7EEopwc9M9zm58G6skmnS6ffzTpay2p/htcLGJMhuYgueUYG427be8xqWmxThLS8jjms5kRyY15GYK3mxnfOB8/+FZJuMkM02NTg/tEdw3xuPgpYL5MJMjDyy4UAscjJx15ifb1ztV8m1e2k4cBjd8zyF8suDuOYlgemQOlVLiDQtEs9ckj03T4Y7VJIGjMS/ymIsfNud/KetdAgeXTL1LnDJHbOqPkknC7H2PTP1rJnmm9p0dNh7d0iV0fVIJbNYLknzKo5gRzA55lIPqNj+lXrSdWF3oA1BwpZUfxOU5BZcg/cj9azXh/RIdQVLW4V1nUhWmjbl2IOxHfoKu+nWos+Bmt48AKkm6HrmQ5x7f8UadtRZXVRXURW7F2ZXLgMxII75OTkfrUZxNqEFxPbafBKDHaZaVh0MpGMZHXlGfqa7IZContsMsvKzxSLtjby/PLEDHWoDhu3W4uykvlWRB2yQevv71mcu1s3xxpyX4S+iaPZ3cMq3VtJyytypIr4wfrnB33q5/h1pltpmmXiWyFWN44fmbmPlAA3+VQloLawtJOeNEKNy5TIEnoSu/mweo9asHArr8LqCk4kF2SybZUcq8uceop+m4dGHWNy5JHisleHb4j/p7/ACyM1VuGojLNEshyo8zL6qP/AGKtHFkqpoVwjdZsRLvjdjjr29aolpeS2NrfyRbTwwuE2/mJAB+QzmjUNdSNltLFvBKis6vPJqHF128UzfDRSmGDDeXlG2AO2+TVysOHppYy8V5JEQCGDoCcEY7H3qqcOWYeR5F5PEUAL4iBgwPXPv3+tXyG5FjbmP4GO3eXCh0YYb/z9aTBxc22bM26EFGPksHDNvHa6FZwxM7AR5zIcsSdzn61JHeoPhrVLe5jltUdeeKV1UA9ubOMeoyKm84NdGEk1wcScWpNMMUo60A70oq5Qd2opM0VAC0UYpMVJAHpTVyOtOIpKAFNNzTu1NoAz38btcOlcImztyfFv5BEQrYPhLu+/wBh/uNYho4WeaKAxj4gseZmwTsDg+wG3/NWz8edUa64wWzBJjsbVV5R2d8sT9uWs4sJWhueo8+zc7AA98HPbIFMXgo1bNRbktdON6YUltFCxSQyqGQxAKSWByTvynrnp02qQ/ElltuC9GsLTHw9ncyWyopBVgIyYy3r5e/frUXbTtfcHuY4xGYomkCcxPYnLdScjJAz0x1wTTOJpJH4P0r46II73BZ4kIXCxwgfIbSqAAMAADtS0izfNFX0aZeZ7iNFDwSBUYqOw5vb06fL62+612VtOsZ0HizLdqTzD84AbPzzVOsWRZgEZma4JjfnOASTgA+nQfYetS3EM0k2haZGkZkSO7CDIwQDGMA/qeuaTNXOjVjltg2izcQBTbSPbHnGYpY/DycDGeX2AyfoB612R6ikmhRMhVhLcBJmG2w3PX15QPbcU+x0ma24Ig1O6IMz3TklTjEYJA6bfyudyeo3qNubLwbO7t0XyfFBlLHpk+noQwrLmXNM3aeVwUi96FCDH4pUI+AFk775xn5H6b1NWEqXWiagIyrqkkyrjsD5h+9V7Qp7iLSDLdTrMiDBdU5Hi23VgfXYg1K8ENJdadqrODyveOu4AJARV6eowAfcUzBwqM2ody3fpXogBPFzswILAOo3Ocgjp13Aqq6NcraSRznAR8nlb+XGdie3z9qtdnKrywL5iQX5gnUNjp+4+xqr8GX81uXtk5FJPOI2/K4xkjPTt365rM0qOhjk+S7F7bUTaXSqFXm5ZdumBsB/4qK4I1dYeOtUt5JSYpzyD/TzBtiPviveaRtLYXcduws2UM8OdkIPb27iqtaR3RuH1qaE/DzTshlAPICAByj26EE9SNt6bjlTsz5Ib1Rp3HW9tY8wzH8TuPU8pxVPvNtO1CdjzCVVUHORksufpjH0x61M61qMl3p1oLjJkjlLK5X/ADFKHBYdj6j5HvUPqIxpirgASzgtj+kFiPfcj7VTUO5bkM0kWobX9nLw9pl3O7z2U8PjKuRDISPFBzsCOhyNqnk1CPUV0uJkMUyMwlRh6HGf3qH0CF5QvwkvJd27Ernoykg4z96ltRtWmij1CzjEd3G+J4sbDOxYfucdarDmPAzO6nyQ2jXUml61cwtmFnmaZHlBAGSeV+n5SDj5b1qFhex3sXPHzCRTyyRMMNG3cEfP79q47/h+w1PT4ILlSXhTEVwmA6bY2PT6HIqq21zcaFqN3banOQbaHxI7lFwWjJGCB3GTgruM/Q1rini/o5+SUdRyuJI0Ae9KK49Lvkv4PEQYxscdPofSuytKdqzHVOmLRRRUgKTS005ooKimkpHcIpZmCgDJJOABWa8Wfi3p2nGS30NY76ZTym5dsQKfbG7n5YHvUpNlXJLyaWO+xNc95fWllA893cwwxRjLvI4UKPevmnXvxA4h1WVubU7kp/oh/goBv/Ku/wBzVfhljurhjcKojTLcq9WHpkDOcnvTFjsq8lc0S3FNyeKePL+50p/JcytIssp5AkaJuzHsAqE+v1qSsRDeNdcO69bQtLHDzxalE4zCvKGDsxxmPlxlSBj0ztUHIs3DdxDqemok1pcRPGGkGchlHMjejDOxGCcBu9clnqqyaul9esx/jCSUoq/xDzAnIPU/mO/c/WrfHhlX3K0W7hiaXSrufSNQeF5OeJIQgys2RzBjkZKlMDJ6A4rt4zht7fh7S4Vll/hy3Kbjm8jMkit7fwin1Brl/E0CLUdM162Vc3UZdZN2JiHKI2wehw3Lj1UmuiaVOJ9BimiCiWORjHlTnHMQV98ZGN84PtSJcOxsO5FShm87yCIRxuRzRsSQnl5eYH1GxPz9qsVhPDeI9reJ/wDVlKrI+M8hyfMu+Cw6g+3vXHp+nQxoVLunOOVjkHDdQf1wfY0/UbVtLvEiblEL4lt3QZGMeZfbB6D0PXas8pbnwboY3GPPg0nWtQTSeCdDs3YMlvJ4FwAD/ECKVJ+TK3MPmKjbiwkbS75Fbnkjg5w6jZjEVIx65X9x2FRL3Lavw9NAx5ntyXJycEEYH16/c+gqU0/UZZNM067HJ4aoBLnfIGI2Hy/4NIzu2mP0yaTiiZ4Z1KPVtJEMg5/4bRzKRlsY++Dn7112UsvD/Bk9vb3Kf4gbsBTnDNzyAAjI6le++D8qpluraNq9xDG2UilaM7/yZBXP+3H61bvio71Y3GSQQwLAknpgH39v1qsMm0nNi3VL0eek2TXC3U4lAjmmaZVAxgFmIUfPPz26VUvBMEkc6D+IuG5cYOB6D71eNOngit4JTKsMFvGqOznlwVXJU56f3iqTY3EWoWszwuHltLhojyfzxknkceuQPvVXF7R2HIt5c9GukvbXkOHIGB6ehFd+kwWI0jUeHp/BiVY5JFIOAY235jnup2Pp5T3qnaddNZSrIhAjICnG4wR/xVluPAvUjneCO5SD+MIXyRIBnmTHfbfHQkCjT5KdMpq8DXcjn1a4MuhaMWLiWZPFfGMtyry/qWzXHrjxpaWSYWLmkkjAJ6tyocfpj6VLcTzWyaraxJ4axNaq0IHKobzFgFHbJABqu8ZKh0HwSVZ1uWlDx9iXKffI/SrZY3JltNKlF/pzWV21pdeMhHODv2yKudhcx6jEHjK+I4PMvrgDI/b71ndpdG5tkuj/AJhBEgHQMDv/AOfrVk0yf4aWO8iOIpMCUAZwfUeh7fUVnxy2OmbNRBTjuXkvOhXnKwsm3CoTC39I6rn1H7H2qP460y61C2Q2VqsziN4233ZXwOUDvvhs5wMULOo8K+hH5P4uB3GcMPqCas+QwJDAg77d66cHujRwZ3jnZG8N6c+l6TDbOwLKPMB2NSlNFLTUqVITKTk7Y7tRTc0VJA/FNYDuaf8AtWd/i/xUdH0yHTrWZ47m8y0hibDiEbEA9ix2z6B/SpSt0VbrkqH4p8etf3U+j2MgXS4srLKr4+JcHBG25QEY2/MR1xWTyyPO5cNjucgAD9fbpT7izu2snu/L4QkHMgzlSc9vTbFccUzr0bp0IODv1360/wCPDFpKXKOhpuZeU4CkY5lAAb+/7xTUuNnAOXbYZ6D+x/ZryDg5O+wOAP72pLfDoykZ3Gw6n398UXyTXBeRBZng+BtTluRaR3LTMsJAaTCqFxzbAkv+bGwGcHIqt2mlw3V28McyCEAsZHj/ACKoySSDt16DckgYztVlv7WSXgxJ4ZWCWxSQiU4yzsVyG7YIQ4OwxVbhlFs0HnHmkwssWzKOY4IPdtzgntjpk0ZPkLwfAm+M2VrKzCSc6jCKUHKh2A2VR0wceu2f5hSaOq6PyX2mXhaylEQmlK5NsebcOo648u4/1YqQ4vjB4ZDCNrf4UpBHbndk3H5mB3ZiHJGCPKPbHPwk6rO8EkyvbvELZ/EKiN+Y8hG/X+TfsATmkrlDa2krqECNb2eq26jkvIV51XBEcmF51GNtiQP/AEaWZFv9GvIrpmMVugkUrsy4zkg+u5Pv0ry0kytpM8DRJzQ28JiSJuYCTzcxz3J5C5IyPftXRovKyG3uZiYpUKS52yWBG3yzWPIts7Onp57oOJG8O3r2OoPBc8pLjxAV/K+VGH+Q3O/fbr0sGrzT2MJSwC28CsZOdhzHDgZyDtgHBx3AGaqNv8RbTWb38DobYSeJK4xiPPhqT7cwY79wfSrRPcjU9OMyoQsbcpywwCFXv88VGRcF8D76I/R7ieU/E5aZgeW4LHmJYjfJ9CBkZ7YHarPpt0VRkQ8yyHK9Dhd8fY4qpaBDcQanzW7heduRww8pB7EdCM9+xFWK5SbTZ45VChZo45WjLdQy8w/5H0rPkjfKNeNqtkj14ltkvLJbiIp4oYbnJLZ3Vsfzen0FVjh1prPUPGtQZ2ORIufzJ3B/f54qyaeIL26+HMsiW8pc+cAGNySc49Nv3ru4S0RPCDlctcusKEDsXBb6cv7VMG2qKTShb+jzu7Y213JC8bKniEYK/kPXf6EV3aFeGFjC58wwEHXHrj9vrVx4r0W3vrCW5VUS4hQsGI2ZQCeU/br2rMZ53W5Q27sAfPnGeZMjHv12qubE8ctyLafMs+PazSrWy0+/0F49Qt4pks/EQNnzIoPMMMNxtjpWWXiSLZSE/lZlHJzd9yN++Mn71oeiXzXHC2rTSJ4IMMhyxxk4K5x26CqNPAZbRUBBw5O+22AP32+tXzSuKZXQw2zkmenDWmiewvFQHxFYOoG3MANx8+/0ro0ydYOe1uCPBkGz+n97H6VYeDdN8fxWUnw5W7dAo2P36V68X8ONC739knNE5JljUZ5D3I/p/brS+jKUNw16mEcvTb4GaTOYZ/hbk5jc5Ujs2MkfUftVw0di+mW4ZuZ40Ebn+pfKT+lZdDczJGGR+ZImU56lDkYq+8LXouIxkgmZfEOBjlkAXmH2I+xp2kyc7WZP5DC13IsFLSUVvOUOopM0UEnp236e1YN+NySx8U8r4dp7eN7ZVBJ2ypyenl5WP+4ehreaon4u8MrrfDkl9AjNf6ejPFydXQkc64A32GR7j3NWg6ZSStUYRpd2jBrYxLJAAPERsbgHJAPYn/k1FarYCy1Dw0z4TYZC/lAzjIPyOR9K9oJDBf7xGGM4cKx5mAI29MkjfG30qV1JFvdHSWO2Iltf4rEHdozgEn/cR9K2Vvj+mS3jyfjCy4H4l1UxC20e5mEigxzgqIeUjIPiZ5cfX9649R0WbRuIZdNljS4mil8IMNlZxsSPYH9qneDtZ1DQDDe6XM6EyYmtJG8kwxnBA9QdiN9u9Rmo3MGocQ3OoSytzS3LSbbnJOSfflyfn7UtRadsY8icWkW6xsnuOAtfy4YJb2vIACeUeMCSNvQZqCNraeG0kMcccsUhQM7fw4MHARR/O+xY9snvtWg6ELPSvws1m61iSOOO9jmhgVnGZAFKoq+pLZ+tZdbNE9jEMxL4oHM7uvUDJJyc46+ntnqVzdybDGmoIvtjoycU6RPo9pufhpJYi+P85CuM+5Ox7AYG55iaDp04gW2tP4SXSylp/GgErAjI5OQ7EjrgkbjGeta3+C48SbUZPMxjUB2boGd2PKPXCouT6n61V/xu4bbSNaj13TohFBqAKXTKNlmOck/9w/VfelRHyVnDp98Ftp9XtwZGZ1tgjrljG6P4rkkDmYkk5wN0OMiozRrmSG+CTZkdBhgSd2z3H1z9R32HraRyTWdwImVIVxFGWfdSobpgbc3mUDuSewp+laJdpMZnEuGbI5Ydz123IJ2J7YpOavBo0rd2hmtXl6dXubB7s+AjJNGhQbM2GwCQTjmy2M49tzVzvLaKLRrWOIIjJ4kbMo/zB5XDfPDnf2qoa0qzcSFoZAyRQIspABCsMnHoT023674q0tLyaYC5w0TYTO42XlI367DGfY0qfxNmP/oiF05SLpX/AJkPO5x+UA/r2H1NSAebVLkSTS4ht4FiUt0jiXpnbcg7++QK5bZfDsEUE4lYsADjPLlR+ufuasNnbiytV8RU5Ryuyn+aQ/lB9h+bHp1rE5PwdGSiufZw3ltyxrZRfwhsCsn5gDv58HqBuR7gdquvBVhcCQtOGEVsT4QO5JZdvspyfcj03qGnK0kstw5eQsxYN0LAbkn07mtR0W2a10yNHXlkkHiSD0Y74+mw+laNPDdKzBrJ7I7fbG8QXHwmiXsu/N4JVfmdh+prJrGAENEWykbErlfygebb22+e2TWmcZnGhyKM8pkTnPoud6z21CmE+UZaTwwB1B3J+YwMfPFW1LtpEaFNQbR2zXt2mnvp9rGVt5ZA0srsCzbjlUDoo6e536V0RWtvDDFaXCKJbhwvMQcKABufkCd/WkKyRXsjlBMWY+DHnY7nDE9MbfYGrTw/w+Ej+L1KQ3M0pEgDLhQcDflPyHX2pUIubofkyRxQv2yT0K2itbL+DEI1diyqFxt0XI+W/wBakSMr1/Sm09e3z6V0EklRx3Jt2ZXeRrFxFrENuqCI5WJQOUA5Bxt75xU/wV4COk6mVTOXDxOcqkuPMV+fKTVbkmUz85B5zOzPvg7uf+Kn9BLC8hVdlLRsMH+tlJ+ua52KVZTs6mH+hf0XjocUUnUk9PajNdNHFFooooIPSvO4nit4JJ7h0jhjUu7ucKqjqSfSvQDNZH+JnGkF8ZNH0+ZmtIZgLuWJwPEcb8gOCAqnBJJAJGM7HNoq3RWUlFWZLrjWg16RrBQtr4hkiMjfmUk4YgdDjG3bGKkriN4YL2RuZIms2VPVyQBjA7nqfRQa5bXTbjV9aEcVpNPI8hKwwjnaR+p8++3uTgVuvAXBtzpEi6hq5gF34Rjjt4fMsSsQTlj+ZjgDbbr1zWreoJoyuDnJNejDtG4ev9Ut01C0u4Q7FgkRLM/OjKApUAkE58udjy42r00zT54JmDQeMUDLJMjEgMQCRkbHlzvjvgZx1nvxD04cJ8fx3Gjr4DSt8TEyuGCux3BU7Bc52P7V22+oXOq6g+nahOLmIKebwIgz3ILbbAHm7BVAwAc7bkUV7bLT+W37K1Nbzaqsc99fW8sUKeHbxHlXkVRsqJnp8lO+5zvUtw3wxc3MrW8EMTX9wAYkt8Hwhked5d8JgnOCSSMDpgX/AEn8OrmVlkvJ2sLViC1srLLK4B/KzY5QPYAjr6k1d4NNt9F0i6XS4FSXkeQs2WMr8p3Yndu3yAwMDakbuB6gcOh6ZYcG6HM1zdRrGCHnnZQiLhQoCjcgAKAASSSSSSSax/8AEPiG64tu4HRCmlwThYEOATkFedvQ5+g2Gc9PaK6v+Jbvm1W4e8nR1EYkBMYf/SsYwNs43G+29W3W+BI4+C9Wlusy34tnljVCCFZPMB7ny4z/APykLI5SpGt4owhcvLKLw/bz3dxCkKoouPBhjC/ljZp0YZOTnIRwCeyselbHpHBum2oDXSR3Lk5KFT4YPfYnzH3b7Csk4SnewubC6nIkhW5gmnkMnNyjxAqY22wGUAdMOx22r6AyFG7YC7k/Lr+1NlFN2zPCTUaTPmTTUEOrSxynkWO5dU6bMrMRt0yNzjoSAas+thohbxIuEaBZSOYnBfzY/vriq7o3hzX8rY2klcrkdObJAA+pyferrrUBm1KCGIDltrGJ5D1wFQHGfUlgBWTNzE6el4yK/o89JsvG1BS+0FqBzA926bem4r11yZg0Ub55Zo/GHbIYnf5EL9sVK6BCjWEKIrhpcmeR1x4jNtlfYLkA9Mk1ycQcuocZ+BB/lxKECgbBFUYx9Sd6zbFts09VyyV6O3hOyNxqEMDqXWJQ82emM5wfm3KMegNaLn1qscBw406a4ZsySSYJxg4Cggf/ALGrKzADmLAAdSTgY9a3YI7YWcvUyc8jI3ieNZdAv1d+XliLqxPRl3X9cD61mFu5CFlDYWUZx89qs2v63Lq+oR2emkPbxOHJ7Ng7u39PXlHc71XtMhPxE9uST4dynMenfG/2A+pNZszU3x6Numi8WPn2XbQNLMty93OvlQBRt+Y4zyj2G2fU+w3tAIxsMevzqI4YujPpccMrAzWwCNjuMZVvquD/AOqls1qxxSXBz8s3KXIu1KDggim0ZposzLi3TX07WnCbQ3OZYfYk+YfMHB+RqS4cJMlm+fKzRgf7ZP3w/wClWXinTP8AFdJkVFzcQfxYD/UB+X67j61TdBuM4jgbzRXAKZ9GOAfuB96wThsypnVhlebTNPyjSBtmjFecMyzxLKhOGAIBHT++n0p+a3I5T4FzRTCaKkg59fivp9EvY9OlMN28RSNlGSp74z3xnHvivm280C90u7+F1aVxbLhkZWaTnGSpKA4Gc7HPQ19Q84qDvtH8SWS6sHSO6bLMkozDM22Cw6hth513Hfm6VaMtpScdyH8KcO6LoVin+C2ioJUBad/NLJ/3Md/p0qbPXbrUVw9a3lrbyJeLGoLAqqkEjAx1AA6Bflv2xUrUPksvBhX4waBe6tx7DHo1tLPPJaxtKTgJGOYgZJ6DbJJqe4D4buOH72HVdRu0kmRHR4opFZSGHnbPswwB02zncCtSmt4Jm5poY5COnOgNcVzo1nOpQc0S5yBHjAPqMg4+lTudUVcE3bJBJY5ow8bhlO4IokUPGyNkBhjbqM15WlpDZxGO3DYJGeZy3t3r2PSqlyhxaBb2Os3Fy6mKRJUm/hgBfLjBx2GxP1I7CrBxM0l5wnqYsVzNLZSogbbDFSp+2/2qUu7KC8CiePJX8rBiCvyI3p0cSQRJHGvkQYAO+1VitvgtKTlVmP2PC72VuYb28s/hpFKSrGWY4woG+xLEEb9F5PetDuNRF5ot3awSr47WrJHIj5OSpHN69d+lT0KxRjyIinvyqBTiVzlVXPrU0yq4MT07hBrA+NLdxCRU5VJ6AghgR6ZIG5z39anH020azdbLUl8VoljkeUqfFAIIJ8wK4x9gOtajyxEglF5vXlFeLwW/MW8CHnPVvDGT69qU8Vqh8czi7RmFi8mlSiNr2G7DIC0KZR0Az+UMcH5A5ruk1TSJhcTx3CLdSJ4cjyDlwMfzA49d8Zzj61fpkhlTw2jUp6Yx+1c6aZp6NzLY23Mep8IVHQGf5Pt+SvaVqQtlkNk8dzGp5Ssbh8Ef9p9PT5dhXbfz3OucP31vaWktvOAFCynCyHOSob3Ax9Rmu+fRNJmbmk0+2L9nWIIw+o3/AFrps7SGyhMNqnhrnOOct+9WUGlT8Cnkje5LkynTry70W+lS8SSETODIs0RRiQDvk9t67XP+G6rdzGBZ1vCytmQKEHMcNv2x/e9aXc28F3CYbqGOaJhvHIvMD9DVbuOELdDILRLaSNj5Y7pGLIP6ZAcgenMDj5Ul4H6NS1cZu5Lk5reeHxhNZ3yLIRgtHIM/bOCOux9atWnzTS2iPccvOe4GMj1rzsbMRWcMV4sM0iDBbkXf9Bv03wK6+1PxwcPLMmSal6HZ3ozTRS0wULzY37is0fwdN4zezuJUitZnkUNsoVt2QfTmUfStKqo8QcIS6nqxvre7hjVgOaOaItggAbYO/QelJywckmjTp8kYtqTpMk9P1GPkMkLB0ffAGAT3I9PlvXY+rWsa5cupHYrn/n/xUNDwrIGDT6mzY2xFbhdv9xNd8GhWkQxM89zg5Czvlf8A8QAPvmiPU9kZOldpnfaXIvLYTKCil2C8xB5gDjO3bY0V6bKoVeijAHp8qKchDf0dFIOtFFBCOhfy0poooAQ0w/mFFFADxSUUUAArzeiigBi0tFFAC0jUUUAeXenUUVLAKO9FFAMB1oHeiihEBRRRUgIOlLRRVSQNFFFSiH5GmmmiipIG9qKKKgk//9k="/>
          <p:cNvSpPr>
            <a:spLocks noChangeAspect="1" noChangeArrowheads="1"/>
          </p:cNvSpPr>
          <p:nvPr/>
        </p:nvSpPr>
        <p:spPr bwMode="auto">
          <a:xfrm>
            <a:off x="155575" y="-525463"/>
            <a:ext cx="1571625" cy="1095376"/>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0" name="AutoShape 4" descr="data:image/jpg;base64,/9j/4AAQSkZJRgABAQAAAQABAAD/2wBDAAkGBwgHBgkIBwgKCgkLDRYPDQwMDRsUFRAWIB0iIiAdHx8kKDQsJCYxJx8fLT0tMTU3Ojo6Iys/RD84QzQ5Ojf/2wBDAQoKCg0MDRoPDxo3JR8lNzc3Nzc3Nzc3Nzc3Nzc3Nzc3Nzc3Nzc3Nzc3Nzc3Nzc3Nzc3Nzc3Nzc3Nzc3Nzc3Nzf/wAARCAChAOcDASIAAhEBAxEB/8QAHAAAAQUBAQEAAAAAAAAAAAAAAAECBQYHBAMI/8QAPRAAAgEDAgQEBAQEBQQCAwAAAQIDAAQRBSEGEjFBEyJRYRRxgZEHMqGxI0Ji8BUzUoLBU3LR8RYkkqLh/8QAGQEAAgMBAAAAAAAAAAAAAAAAAAMBAgQF/8QAJxEAAgIBAwQDAAIDAAAAAAAAAAECEQMEEiETIjFBMlFhBXEUIzP/2gAMAwEAAhEDEQA/ANtpO9KetJVQDpRQaBQAh60UHrRQAYooooADSUUCgBQKWgUE0EgaTvRRigBcUhFKDQaCBuaOtGKpXG34i6bwxN8HFEb7UtswI3KsecY523336AE/KgC6hds9qMVjWjfilxPrOopDYaNp0yMx5YUZ88oOCxkLAKM53I7dK2K3cywpI2zMM8uc49qLJpjxQRS1T/xM1i40rS7OO3PKt3c+HMclcxgEsoYflzjGfTNVbomK3NJFhudY060JE99boc8vKZAST6ADfNNs9a068uPh4LkeMRkRyKyMR7BgKze01CG5uEjtVjjkEPMjqFjAG48p67kHfOTj0qV0/TNNhjsri4aeW5BWdHDuXbByRgZ8vY7Y361nWduVUbJ6WMIW2aJTWG9OUhgD6jNBxmtRiEFAopwoAUdKKMbUUAJRS4xRQQJRRRQAhop2KaaACgdaKKAAiijNBoAM0hpaSgBaGYAHOw9e1eF9dRWNlcXdy3LDBE0sjDsqjJ/QV8zcS8Ua1xdqFxcOLqaCINJHaQoWjt4gPzMB3AO7N96lKyJOj6Qj13SHuvhU1Sya4/6QuF5vtmpHORXzn+H2h2F8jX91azXoMuIrS3kC+bB6kkbbbsSMY6HrW8cOXvxujwy+GI8eTkEjPjH9TKCftUWvCJp1bO64lWCGWZxkIhfHrgV82WmnRcT8U3i39zNBO/iSqFQM7NzbgAkZwCT6kKQK+h9fiM+h38QZUMlvIoZnCgEqcZPb51i9jwlNZ3nxt74g8MrKpVZORuU55eYgE+zbb/MVWc1FWMx43N0c/AEdnost9Y6lNJZXfO8byh8HysRkNjy7jHfv7VrvCEVpZia3tpEkMh8TnDEs+wGTliWO+7Z3rEOLeHNU/wAXmk0m0u7q1LM0Rt4nm/MWwDy53AyN98itX/Cnhm60jTBfaxb+Fqc8YTDSu7pF1AYMTynpkD0FLhFvuGZKXaX3NZf+Ml+RdaXYxsnkDTuG/lLEIpP3Y/StP6bis+/FDRbW8ltb83fg3YXw1gVOZphvggexY7+/rV5/FlcKXURRdJ4gihivdOn5ndnWaCcAMZEBUAOCNhheYfOrVFxRp8tr4l3CBIBkRdWJHTlA67k/Y1Gabw3pcdhzFAAZBFLOWy42IVuvY4+ntTtC4P1afUIbqBY0tfFybkTYIGRkDfPY9MdaxrufB0pOMYvczWtPeWSzhklB53UHB64PTPvjGfeug0DYYH09qQnetyOQwpwpKBUgOoo60UAFFB6UgNBAUUGloATekNOpDQAlFFFAB3opCQBliAB3PaqXrH4n8L6XdS2vxct3PDnxFtYi4XHXLbChWwLozBQSSAAMknpVWu/xC4XtLkwSan4jKMsYIJJFA9cqpHeqB+K/4gm60axttBeRLe8DPPIyYYqDjkx6Z3P0HrVG05NVWxg1oRrLG0m0k9wefnLlAwUEHHNsM+nTFWoq39G/X91p/Fugalp2m36GW5tWQAgqycwOCVIzjPtWGcC2t1/i9xZXNh40DyRi4Ex5fDlQnlOe+5dSvofYVoenaZqltaW6aFz23PGslxrEkKyzMXJLDBwUVeXc43yMADp52GjzRW1xeSXRSWS68eV0jyS4LHcnYkZJPQdelJzZdkTRp8SyStlF4f1puHr9lRzHCrHK83MVUtnAwN8evfO1bZwPrg1yzuJSOV0ZesnMxHLsSP5ScdKpukcE6XeatNLr8ZaGbl+Ee2lMaZySQ2DzZPbO3XvitK0fSrLRrFLLTYRFCucAEkk9ySdyfc1EO5KSDL2txITXr5ZdRNuWPhQY5lH+vrv968LhOTT/AIrm87eYKgwMZ2H1/Wo29dn1e8eM86mZ9/QCvLU7mSDSueXKqOVEVerMegx7dfpWTJO5M3YsdRjRJ2qtpsq6navJyHe4hBBDr/px2YHOD9O9XC2ljngimhcNG6hkYdGB3GKz3S+Ird7Ro55fAlbbKkjm2ON/Tt+tTn4dX63WmXFoJkkazmK5RsgBhzAfvT8MrVGbU43GVssepXK2dhPcv+WJC3zwNv1rP9HeSe+a6uGMlzIeZ5G3Py9gOwHrVx4tR5NAuAhxuvN8uYZqi6bMbeTzjGQQc9D/AGaVqJvdGJo0eNPHKXssnEafDRQyQP4MjlQ3IN3zsQR3+tdfD121vHHBPyi2fHw8gAUKTnyEdumx77ioHX9Tiu+YZPKx5QSB23wPlXRp7reWi2k2GVx5VDY5XHQfL/36VEMq6v4WyYJPAm0Xc009a4tCuHutKt5JmYygFJC2M8ykqc/UV2nrW5OzmPgAadTRSipIHZNFA6UUWApptONIc0ECUUHajFACg0hpQKQ0AFNkdY42d2CooJZicAAdSaViEUs5AUDJJOwHfNYB+J34i3GvXY0bR53ttJb/ADJwcNcj19k9BnfqdqlIBv4k/iXca80+l6LKINLXId2HmuMdc+i+3cDf0qv6zw7Jot2iWt8ZCrTJM0ieGFaIhWYHJypyAp2Ods1Ea1oX+H28UsRmYyIjcpi2AZSVOQx6gHbHr7Vyz3WpzRWc16J5YYIzBbvKDyYU7KD3wT09se1XRRq0XjW7SD/4I3hWBNxPdRusgjYeCuMBSx74bAXPTmbPrU4NYvrTThpkoi8HnLxSOhZovMrHl7EEopwc9M9zm58G6skmnS6ffzTpay2p/htcLGJMhuYgueUYG427be8xqWmxThLS8jjms5kRyY15GYK3mxnfOB8/+FZJuMkM02NTg/tEdw3xuPgpYL5MJMjDyy4UAscjJx15ifb1ztV8m1e2k4cBjd8zyF8suDuOYlgemQOlVLiDQtEs9ckj03T4Y7VJIGjMS/ymIsfNud/KetdAgeXTL1LnDJHbOqPkknC7H2PTP1rJnmm9p0dNh7d0iV0fVIJbNYLknzKo5gRzA55lIPqNj+lXrSdWF3oA1BwpZUfxOU5BZcg/cj9azXh/RIdQVLW4V1nUhWmjbl2IOxHfoKu+nWos+Bmt48AKkm6HrmQ5x7f8UadtRZXVRXURW7F2ZXLgMxII75OTkfrUZxNqEFxPbafBKDHaZaVh0MpGMZHXlGfqa7IZContsMsvKzxSLtjby/PLEDHWoDhu3W4uykvlWRB2yQevv71mcu1s3xxpyX4S+iaPZ3cMq3VtJyytypIr4wfrnB33q5/h1pltpmmXiWyFWN44fmbmPlAA3+VQloLawtJOeNEKNy5TIEnoSu/mweo9asHArr8LqCk4kF2SybZUcq8uceop+m4dGHWNy5JHisleHb4j/p7/ACyM1VuGojLNEshyo8zL6qP/AGKtHFkqpoVwjdZsRLvjdjjr29aolpeS2NrfyRbTwwuE2/mJAB+QzmjUNdSNltLFvBKis6vPJqHF128UzfDRSmGDDeXlG2AO2+TVysOHppYy8V5JEQCGDoCcEY7H3qqcOWYeR5F5PEUAL4iBgwPXPv3+tXyG5FjbmP4GO3eXCh0YYb/z9aTBxc22bM26EFGPksHDNvHa6FZwxM7AR5zIcsSdzn61JHeoPhrVLe5jltUdeeKV1UA9ubOMeoyKm84NdGEk1wcScWpNMMUo60A70oq5Qd2opM0VAC0UYpMVJAHpTVyOtOIpKAFNNzTu1NoAz38btcOlcImztyfFv5BEQrYPhLu+/wBh/uNYho4WeaKAxj4gseZmwTsDg+wG3/NWz8edUa64wWzBJjsbVV5R2d8sT9uWs4sJWhueo8+zc7AA98HPbIFMXgo1bNRbktdON6YUltFCxSQyqGQxAKSWByTvynrnp02qQ/ElltuC9GsLTHw9ncyWyopBVgIyYy3r5e/frUXbTtfcHuY4xGYomkCcxPYnLdScjJAz0x1wTTOJpJH4P0r46II73BZ4kIXCxwgfIbSqAAMAADtS0izfNFX0aZeZ7iNFDwSBUYqOw5vb06fL62+612VtOsZ0HizLdqTzD84AbPzzVOsWRZgEZma4JjfnOASTgA+nQfYetS3EM0k2haZGkZkSO7CDIwQDGMA/qeuaTNXOjVjltg2izcQBTbSPbHnGYpY/DycDGeX2AyfoB612R6ikmhRMhVhLcBJmG2w3PX15QPbcU+x0ma24Ig1O6IMz3TklTjEYJA6bfyudyeo3qNubLwbO7t0XyfFBlLHpk+noQwrLmXNM3aeVwUi96FCDH4pUI+AFk775xn5H6b1NWEqXWiagIyrqkkyrjsD5h+9V7Qp7iLSDLdTrMiDBdU5Hi23VgfXYg1K8ENJdadqrODyveOu4AJARV6eowAfcUzBwqM2ody3fpXogBPFzswILAOo3Ocgjp13Aqq6NcraSRznAR8nlb+XGdie3z9qtdnKrywL5iQX5gnUNjp+4+xqr8GX81uXtk5FJPOI2/K4xkjPTt365rM0qOhjk+S7F7bUTaXSqFXm5ZdumBsB/4qK4I1dYeOtUt5JSYpzyD/TzBtiPviveaRtLYXcduws2UM8OdkIPb27iqtaR3RuH1qaE/DzTshlAPICAByj26EE9SNt6bjlTsz5Ib1Rp3HW9tY8wzH8TuPU8pxVPvNtO1CdjzCVVUHORksufpjH0x61M61qMl3p1oLjJkjlLK5X/ADFKHBYdj6j5HvUPqIxpirgASzgtj+kFiPfcj7VTUO5bkM0kWobX9nLw9pl3O7z2U8PjKuRDISPFBzsCOhyNqnk1CPUV0uJkMUyMwlRh6HGf3qH0CF5QvwkvJd27Ernoykg4z96ltRtWmij1CzjEd3G+J4sbDOxYfucdarDmPAzO6nyQ2jXUml61cwtmFnmaZHlBAGSeV+n5SDj5b1qFhex3sXPHzCRTyyRMMNG3cEfP79q47/h+w1PT4ILlSXhTEVwmA6bY2PT6HIqq21zcaFqN3banOQbaHxI7lFwWjJGCB3GTgruM/Q1rini/o5+SUdRyuJI0Ae9KK49Lvkv4PEQYxscdPofSuytKdqzHVOmLRRRUgKTS005ooKimkpHcIpZmCgDJJOABWa8Wfi3p2nGS30NY76ZTym5dsQKfbG7n5YHvUpNlXJLyaWO+xNc95fWllA893cwwxRjLvI4UKPevmnXvxA4h1WVubU7kp/oh/goBv/Ku/wBzVfhljurhjcKojTLcq9WHpkDOcnvTFjsq8lc0S3FNyeKePL+50p/JcytIssp5AkaJuzHsAqE+v1qSsRDeNdcO69bQtLHDzxalE4zCvKGDsxxmPlxlSBj0ztUHIs3DdxDqemok1pcRPGGkGchlHMjejDOxGCcBu9clnqqyaul9esx/jCSUoq/xDzAnIPU/mO/c/WrfHhlX3K0W7hiaXSrufSNQeF5OeJIQgys2RzBjkZKlMDJ6A4rt4zht7fh7S4Vll/hy3Kbjm8jMkit7fwin1Brl/E0CLUdM162Vc3UZdZN2JiHKI2wehw3Lj1UmuiaVOJ9BimiCiWORjHlTnHMQV98ZGN84PtSJcOxsO5FShm87yCIRxuRzRsSQnl5eYH1GxPz9qsVhPDeI9reJ/wDVlKrI+M8hyfMu+Cw6g+3vXHp+nQxoVLunOOVjkHDdQf1wfY0/UbVtLvEiblEL4lt3QZGMeZfbB6D0PXas8pbnwboY3GPPg0nWtQTSeCdDs3YMlvJ4FwAD/ECKVJ+TK3MPmKjbiwkbS75Fbnkjg5w6jZjEVIx65X9x2FRL3Lavw9NAx5ntyXJycEEYH16/c+gqU0/UZZNM067HJ4aoBLnfIGI2Hy/4NIzu2mP0yaTiiZ4Z1KPVtJEMg5/4bRzKRlsY++Dn7112UsvD/Bk9vb3Kf4gbsBTnDNzyAAjI6le++D8qpluraNq9xDG2UilaM7/yZBXP+3H61bvio71Y3GSQQwLAknpgH39v1qsMm0nNi3VL0eek2TXC3U4lAjmmaZVAxgFmIUfPPz26VUvBMEkc6D+IuG5cYOB6D71eNOngit4JTKsMFvGqOznlwVXJU56f3iqTY3EWoWszwuHltLhojyfzxknkceuQPvVXF7R2HIt5c9GukvbXkOHIGB6ehFd+kwWI0jUeHp/BiVY5JFIOAY235jnup2Pp5T3qnaddNZSrIhAjICnG4wR/xVluPAvUjneCO5SD+MIXyRIBnmTHfbfHQkCjT5KdMpq8DXcjn1a4MuhaMWLiWZPFfGMtyry/qWzXHrjxpaWSYWLmkkjAJ6tyocfpj6VLcTzWyaraxJ4axNaq0IHKobzFgFHbJABqu8ZKh0HwSVZ1uWlDx9iXKffI/SrZY3JltNKlF/pzWV21pdeMhHODv2yKudhcx6jEHjK+I4PMvrgDI/b71ndpdG5tkuj/AJhBEgHQMDv/AOfrVk0yf4aWO8iOIpMCUAZwfUeh7fUVnxy2OmbNRBTjuXkvOhXnKwsm3CoTC39I6rn1H7H2qP460y61C2Q2VqsziN4233ZXwOUDvvhs5wMULOo8K+hH5P4uB3GcMPqCas+QwJDAg77d66cHujRwZ3jnZG8N6c+l6TDbOwLKPMB2NSlNFLTUqVITKTk7Y7tRTc0VJA/FNYDuaf8AtWd/i/xUdH0yHTrWZ47m8y0hibDiEbEA9ix2z6B/SpSt0VbrkqH4p8etf3U+j2MgXS4srLKr4+JcHBG25QEY2/MR1xWTyyPO5cNjucgAD9fbpT7izu2snu/L4QkHMgzlSc9vTbFccUzr0bp0IODv1360/wCPDFpKXKOhpuZeU4CkY5lAAb+/7xTUuNnAOXbYZ6D+x/ZryDg5O+wOAP72pLfDoykZ3Gw6n398UXyTXBeRBZng+BtTluRaR3LTMsJAaTCqFxzbAkv+bGwGcHIqt2mlw3V28McyCEAsZHj/ACKoySSDt16DckgYztVlv7WSXgxJ4ZWCWxSQiU4yzsVyG7YIQ4OwxVbhlFs0HnHmkwssWzKOY4IPdtzgntjpk0ZPkLwfAm+M2VrKzCSc6jCKUHKh2A2VR0wceu2f5hSaOq6PyX2mXhaylEQmlK5NsebcOo648u4/1YqQ4vjB4ZDCNrf4UpBHbndk3H5mB3ZiHJGCPKPbHPwk6rO8EkyvbvELZ/EKiN+Y8hG/X+TfsATmkrlDa2krqECNb2eq26jkvIV51XBEcmF51GNtiQP/AEaWZFv9GvIrpmMVugkUrsy4zkg+u5Pv0ry0kytpM8DRJzQ28JiSJuYCTzcxz3J5C5IyPftXRovKyG3uZiYpUKS52yWBG3yzWPIts7Onp57oOJG8O3r2OoPBc8pLjxAV/K+VGH+Q3O/fbr0sGrzT2MJSwC28CsZOdhzHDgZyDtgHBx3AGaqNv8RbTWb38DobYSeJK4xiPPhqT7cwY79wfSrRPcjU9OMyoQsbcpywwCFXv88VGRcF8D76I/R7ieU/E5aZgeW4LHmJYjfJ9CBkZ7YHarPpt0VRkQ8yyHK9Dhd8fY4qpaBDcQanzW7heduRww8pB7EdCM9+xFWK5SbTZ45VChZo45WjLdQy8w/5H0rPkjfKNeNqtkj14ltkvLJbiIp4oYbnJLZ3Vsfzen0FVjh1prPUPGtQZ2ORIufzJ3B/f54qyaeIL26+HMsiW8pc+cAGNySc49Nv3ru4S0RPCDlctcusKEDsXBb6cv7VMG2qKTShb+jzu7Y213JC8bKniEYK/kPXf6EV3aFeGFjC58wwEHXHrj9vrVx4r0W3vrCW5VUS4hQsGI2ZQCeU/br2rMZ53W5Q27sAfPnGeZMjHv12qubE8ctyLafMs+PazSrWy0+/0F49Qt4pks/EQNnzIoPMMMNxtjpWWXiSLZSE/lZlHJzd9yN++Mn71oeiXzXHC2rTSJ4IMMhyxxk4K5x26CqNPAZbRUBBw5O+22AP32+tXzSuKZXQw2zkmenDWmiewvFQHxFYOoG3MANx8+/0ro0ydYOe1uCPBkGz+n97H6VYeDdN8fxWUnw5W7dAo2P36V68X8ONC739knNE5JljUZ5D3I/p/brS+jKUNw16mEcvTb4GaTOYZ/hbk5jc5Ujs2MkfUftVw0di+mW4ZuZ40Ebn+pfKT+lZdDczJGGR+ZImU56lDkYq+8LXouIxkgmZfEOBjlkAXmH2I+xp2kyc7WZP5DC13IsFLSUVvOUOopM0UEnp236e1YN+NySx8U8r4dp7eN7ZVBJ2ypyenl5WP+4ehreaon4u8MrrfDkl9AjNf6ejPFydXQkc64A32GR7j3NWg6ZSStUYRpd2jBrYxLJAAPERsbgHJAPYn/k1FarYCy1Dw0z4TYZC/lAzjIPyOR9K9oJDBf7xGGM4cKx5mAI29MkjfG30qV1JFvdHSWO2Iltf4rEHdozgEn/cR9K2Vvj+mS3jyfjCy4H4l1UxC20e5mEigxzgqIeUjIPiZ5cfX9649R0WbRuIZdNljS4mil8IMNlZxsSPYH9qneDtZ1DQDDe6XM6EyYmtJG8kwxnBA9QdiN9u9Rmo3MGocQ3OoSytzS3LSbbnJOSfflyfn7UtRadsY8icWkW6xsnuOAtfy4YJb2vIACeUeMCSNvQZqCNraeG0kMcccsUhQM7fw4MHARR/O+xY9snvtWg6ELPSvws1m61iSOOO9jmhgVnGZAFKoq+pLZ+tZdbNE9jEMxL4oHM7uvUDJJyc46+ntnqVzdybDGmoIvtjoycU6RPo9pufhpJYi+P85CuM+5Ox7AYG55iaDp04gW2tP4SXSylp/GgErAjI5OQ7EjrgkbjGeta3+C48SbUZPMxjUB2boGd2PKPXCouT6n61V/xu4bbSNaj13TohFBqAKXTKNlmOck/9w/VfelRHyVnDp98Ftp9XtwZGZ1tgjrljG6P4rkkDmYkk5wN0OMiozRrmSG+CTZkdBhgSd2z3H1z9R32HraRyTWdwImVIVxFGWfdSobpgbc3mUDuSewp+laJdpMZnEuGbI5Ydz123IJ2J7YpOavBo0rd2hmtXl6dXubB7s+AjJNGhQbM2GwCQTjmy2M49tzVzvLaKLRrWOIIjJ4kbMo/zB5XDfPDnf2qoa0qzcSFoZAyRQIspABCsMnHoT023674q0tLyaYC5w0TYTO42XlI367DGfY0qfxNmP/oiF05SLpX/AJkPO5x+UA/r2H1NSAebVLkSTS4ht4FiUt0jiXpnbcg7++QK5bZfDsEUE4lYsADjPLlR+ufuasNnbiytV8RU5Ryuyn+aQ/lB9h+bHp1rE5PwdGSiufZw3ltyxrZRfwhsCsn5gDv58HqBuR7gdquvBVhcCQtOGEVsT4QO5JZdvspyfcj03qGnK0kstw5eQsxYN0LAbkn07mtR0W2a10yNHXlkkHiSD0Y74+mw+laNPDdKzBrJ7I7fbG8QXHwmiXsu/N4JVfmdh+prJrGAENEWykbErlfygebb22+e2TWmcZnGhyKM8pkTnPoud6z21CmE+UZaTwwB1B3J+YwMfPFW1LtpEaFNQbR2zXt2mnvp9rGVt5ZA0srsCzbjlUDoo6e536V0RWtvDDFaXCKJbhwvMQcKABufkCd/WkKyRXsjlBMWY+DHnY7nDE9MbfYGrTw/w+Ej+L1KQ3M0pEgDLhQcDflPyHX2pUIubofkyRxQv2yT0K2itbL+DEI1diyqFxt0XI+W/wBakSMr1/Sm09e3z6V0EklRx3Jt2ZXeRrFxFrENuqCI5WJQOUA5Bxt75xU/wV4COk6mVTOXDxOcqkuPMV+fKTVbkmUz85B5zOzPvg7uf+Kn9BLC8hVdlLRsMH+tlJ+ua52KVZTs6mH+hf0XjocUUnUk9PajNdNHFFooooIPSvO4nit4JJ7h0jhjUu7ucKqjqSfSvQDNZH+JnGkF8ZNH0+ZmtIZgLuWJwPEcb8gOCAqnBJJAJGM7HNoq3RWUlFWZLrjWg16RrBQtr4hkiMjfmUk4YgdDjG3bGKkriN4YL2RuZIms2VPVyQBjA7nqfRQa5bXTbjV9aEcVpNPI8hKwwjnaR+p8++3uTgVuvAXBtzpEi6hq5gF34Rjjt4fMsSsQTlj+ZjgDbbr1zWreoJoyuDnJNejDtG4ev9Ut01C0u4Q7FgkRLM/OjKApUAkE58udjy42r00zT54JmDQeMUDLJMjEgMQCRkbHlzvjvgZx1nvxD04cJ8fx3Gjr4DSt8TEyuGCux3BU7Bc52P7V22+oXOq6g+nahOLmIKebwIgz3ILbbAHm7BVAwAc7bkUV7bLT+W37K1Nbzaqsc99fW8sUKeHbxHlXkVRsqJnp8lO+5zvUtw3wxc3MrW8EMTX9wAYkt8Hwhked5d8JgnOCSSMDpgX/AEn8OrmVlkvJ2sLViC1srLLK4B/KzY5QPYAjr6k1d4NNt9F0i6XS4FSXkeQs2WMr8p3Yndu3yAwMDakbuB6gcOh6ZYcG6HM1zdRrGCHnnZQiLhQoCjcgAKAASSSSSSSax/8AEPiG64tu4HRCmlwThYEOATkFedvQ5+g2Gc9PaK6v+Jbvm1W4e8nR1EYkBMYf/SsYwNs43G+29W3W+BI4+C9Wlusy34tnljVCCFZPMB7ny4z/APykLI5SpGt4owhcvLKLw/bz3dxCkKoouPBhjC/ljZp0YZOTnIRwCeyselbHpHBum2oDXSR3Lk5KFT4YPfYnzH3b7Csk4SnewubC6nIkhW5gmnkMnNyjxAqY22wGUAdMOx22r6AyFG7YC7k/Lr+1NlFN2zPCTUaTPmTTUEOrSxynkWO5dU6bMrMRt0yNzjoSAas+thohbxIuEaBZSOYnBfzY/vriq7o3hzX8rY2klcrkdObJAA+pyferrrUBm1KCGIDltrGJ5D1wFQHGfUlgBWTNzE6el4yK/o89JsvG1BS+0FqBzA926bem4r11yZg0Ub55Zo/GHbIYnf5EL9sVK6BCjWEKIrhpcmeR1x4jNtlfYLkA9Mk1ycQcuocZ+BB/lxKECgbBFUYx9Sd6zbFts09VyyV6O3hOyNxqEMDqXWJQ82emM5wfm3KMegNaLn1qscBw406a4ZsySSYJxg4Cggf/ALGrKzADmLAAdSTgY9a3YI7YWcvUyc8jI3ieNZdAv1d+XliLqxPRl3X9cD61mFu5CFlDYWUZx89qs2v63Lq+oR2emkPbxOHJ7Ng7u39PXlHc71XtMhPxE9uST4dynMenfG/2A+pNZszU3x6Numi8WPn2XbQNLMty93OvlQBRt+Y4zyj2G2fU+w3tAIxsMevzqI4YujPpccMrAzWwCNjuMZVvquD/AOqls1qxxSXBz8s3KXIu1KDggim0ZposzLi3TX07WnCbQ3OZYfYk+YfMHB+RqS4cJMlm+fKzRgf7ZP3w/wClWXinTP8AFdJkVFzcQfxYD/UB+X67j61TdBuM4jgbzRXAKZ9GOAfuB96wThsypnVhlebTNPyjSBtmjFecMyzxLKhOGAIBHT++n0p+a3I5T4FzRTCaKkg59fivp9EvY9OlMN28RSNlGSp74z3xnHvivm280C90u7+F1aVxbLhkZWaTnGSpKA4Gc7HPQ19Q84qDvtH8SWS6sHSO6bLMkozDM22Cw6hth513Hfm6VaMtpScdyH8KcO6LoVin+C2ioJUBad/NLJ/3Md/p0qbPXbrUVw9a3lrbyJeLGoLAqqkEjAx1AA6Bflv2xUrUPksvBhX4waBe6tx7DHo1tLPPJaxtKTgJGOYgZJ6DbJJqe4D4buOH72HVdRu0kmRHR4opFZSGHnbPswwB02zncCtSmt4Jm5poY5COnOgNcVzo1nOpQc0S5yBHjAPqMg4+lTudUVcE3bJBJY5ow8bhlO4IokUPGyNkBhjbqM15WlpDZxGO3DYJGeZy3t3r2PSqlyhxaBb2Os3Fy6mKRJUm/hgBfLjBx2GxP1I7CrBxM0l5wnqYsVzNLZSogbbDFSp+2/2qUu7KC8CiePJX8rBiCvyI3p0cSQRJHGvkQYAO+1VitvgtKTlVmP2PC72VuYb28s/hpFKSrGWY4woG+xLEEb9F5PetDuNRF5ot3awSr47WrJHIj5OSpHN69d+lT0KxRjyIinvyqBTiVzlVXPrU0yq4MT07hBrA+NLdxCRU5VJ6AghgR6ZIG5z39anH020azdbLUl8VoljkeUqfFAIIJ8wK4x9gOtajyxEglF5vXlFeLwW/MW8CHnPVvDGT69qU8Vqh8czi7RmFi8mlSiNr2G7DIC0KZR0Az+UMcH5A5ruk1TSJhcTx3CLdSJ4cjyDlwMfzA49d8Zzj61fpkhlTw2jUp6Yx+1c6aZp6NzLY23Mep8IVHQGf5Pt+SvaVqQtlkNk8dzGp5Ssbh8Ef9p9PT5dhXbfz3OucP31vaWktvOAFCynCyHOSob3Ax9Rmu+fRNJmbmk0+2L9nWIIw+o3/AFrps7SGyhMNqnhrnOOct+9WUGlT8Cnkje5LkynTry70W+lS8SSETODIs0RRiQDvk9t67XP+G6rdzGBZ1vCytmQKEHMcNv2x/e9aXc28F3CYbqGOaJhvHIvMD9DVbuOELdDILRLaSNj5Y7pGLIP6ZAcgenMDj5Ul4H6NS1cZu5Lk5reeHxhNZ3yLIRgtHIM/bOCOux9atWnzTS2iPccvOe4GMj1rzsbMRWcMV4sM0iDBbkXf9Bv03wK6+1PxwcPLMmSal6HZ3ozTRS0wULzY37is0fwdN4zezuJUitZnkUNsoVt2QfTmUfStKqo8QcIS6nqxvre7hjVgOaOaItggAbYO/QelJywckmjTp8kYtqTpMk9P1GPkMkLB0ffAGAT3I9PlvXY+rWsa5cupHYrn/n/xUNDwrIGDT6mzY2xFbhdv9xNd8GhWkQxM89zg5Czvlf8A8QAPvmiPU9kZOldpnfaXIvLYTKCil2C8xB5gDjO3bY0V6bKoVeijAHp8qKchDf0dFIOtFFBCOhfy0poooAQ0w/mFFFADxSUUUAArzeiigBi0tFFAC0jUUUAeXenUUVLAKO9FFAMB1oHeiihEBRRRUgIOlLRRVSQNFFFSiH5GmmmiipIG9qKKKgk//9k="/>
          <p:cNvSpPr>
            <a:spLocks noChangeAspect="1" noChangeArrowheads="1"/>
          </p:cNvSpPr>
          <p:nvPr/>
        </p:nvSpPr>
        <p:spPr bwMode="auto">
          <a:xfrm>
            <a:off x="155575" y="-525463"/>
            <a:ext cx="1571625" cy="1095376"/>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sp>
        <p:nvSpPr>
          <p:cNvPr id="4102" name="AutoShape 6" descr="data:image/jpg;base64,/9j/4AAQSkZJRgABAQAAAQABAAD/2wBDAAkGBwgHBgkIBwgKCgkLDRYPDQwMDRsUFRAWIB0iIiAdHx8kKDQsJCYxJx8fLT0tMTU3Ojo6Iys/RD84QzQ5Ojf/2wBDAQoKCg0MDRoPDxo3JR8lNzc3Nzc3Nzc3Nzc3Nzc3Nzc3Nzc3Nzc3Nzc3Nzc3Nzc3Nzc3Nzc3Nzc3Nzc3Nzc3Nzf/wAARCAChAOcDASIAAhEBAxEB/8QAHAAAAQUBAQEAAAAAAAAAAAAAAAECBQYHBAMI/8QAPRAAAgEDAgQEBAQEBQQCAwAAAQIDAAQRBSEGEjFBEyJRYRRxgZEHMqGxI0Ji8BUzUoLBU3LR8RYkkqLh/8QAGQEAAgMBAAAAAAAAAAAAAAAAAAMBAgQF/8QAJxEAAgIBAwQDAAIDAAAAAAAAAAECEQMEEiETIjFBMlFhBXEUIzP/2gAMAwEAAhEDEQA/ANtpO9KetJVQDpRQaBQAh60UHrRQAYooooADSUUCgBQKWgUE0EgaTvRRigBcUhFKDQaCBuaOtGKpXG34i6bwxN8HFEb7UtswI3KsecY523336AE/KgC6hds9qMVjWjfilxPrOopDYaNp0yMx5YUZ88oOCxkLAKM53I7dK2K3cywpI2zMM8uc49qLJpjxQRS1T/xM1i40rS7OO3PKt3c+HMclcxgEsoYflzjGfTNVbomK3NJFhudY060JE99boc8vKZAST6ADfNNs9a068uPh4LkeMRkRyKyMR7BgKze01CG5uEjtVjjkEPMjqFjAG48p67kHfOTj0qV0/TNNhjsri4aeW5BWdHDuXbByRgZ8vY7Y361nWduVUbJ6WMIW2aJTWG9OUhgD6jNBxmtRiEFAopwoAUdKKMbUUAJRS4xRQQJRRRQAhop2KaaACgdaKKAAiijNBoAM0hpaSgBaGYAHOw9e1eF9dRWNlcXdy3LDBE0sjDsqjJ/QV8zcS8Ua1xdqFxcOLqaCINJHaQoWjt4gPzMB3AO7N96lKyJOj6Qj13SHuvhU1Sya4/6QuF5vtmpHORXzn+H2h2F8jX91azXoMuIrS3kC+bB6kkbbbsSMY6HrW8cOXvxujwy+GI8eTkEjPjH9TKCftUWvCJp1bO64lWCGWZxkIhfHrgV82WmnRcT8U3i39zNBO/iSqFQM7NzbgAkZwCT6kKQK+h9fiM+h38QZUMlvIoZnCgEqcZPb51i9jwlNZ3nxt74g8MrKpVZORuU55eYgE+zbb/MVWc1FWMx43N0c/AEdnost9Y6lNJZXfO8byh8HysRkNjy7jHfv7VrvCEVpZia3tpEkMh8TnDEs+wGTliWO+7Z3rEOLeHNU/wAXmk0m0u7q1LM0Rt4nm/MWwDy53AyN98itX/Cnhm60jTBfaxb+Fqc8YTDSu7pF1AYMTynpkD0FLhFvuGZKXaX3NZf+Ml+RdaXYxsnkDTuG/lLEIpP3Y/StP6bis+/FDRbW8ltb83fg3YXw1gVOZphvggexY7+/rV5/FlcKXURRdJ4gihivdOn5ndnWaCcAMZEBUAOCNhheYfOrVFxRp8tr4l3CBIBkRdWJHTlA67k/Y1Gabw3pcdhzFAAZBFLOWy42IVuvY4+ntTtC4P1afUIbqBY0tfFybkTYIGRkDfPY9MdaxrufB0pOMYvczWtPeWSzhklB53UHB64PTPvjGfeug0DYYH09qQnetyOQwpwpKBUgOoo60UAFFB6UgNBAUUGloATekNOpDQAlFFFAB3opCQBliAB3PaqXrH4n8L6XdS2vxct3PDnxFtYi4XHXLbChWwLozBQSSAAMknpVWu/xC4XtLkwSan4jKMsYIJJFA9cqpHeqB+K/4gm60axttBeRLe8DPPIyYYqDjkx6Z3P0HrVG05NVWxg1oRrLG0m0k9wefnLlAwUEHHNsM+nTFWoq39G/X91p/Fugalp2m36GW5tWQAgqycwOCVIzjPtWGcC2t1/i9xZXNh40DyRi4Ex5fDlQnlOe+5dSvofYVoenaZqltaW6aFz23PGslxrEkKyzMXJLDBwUVeXc43yMADp52GjzRW1xeSXRSWS68eV0jyS4LHcnYkZJPQdelJzZdkTRp8SyStlF4f1puHr9lRzHCrHK83MVUtnAwN8evfO1bZwPrg1yzuJSOV0ZesnMxHLsSP5ScdKpukcE6XeatNLr8ZaGbl+Ee2lMaZySQ2DzZPbO3XvitK0fSrLRrFLLTYRFCucAEkk9ySdyfc1EO5KSDL2txITXr5ZdRNuWPhQY5lH+vrv968LhOTT/AIrm87eYKgwMZ2H1/Wo29dn1e8eM86mZ9/QCvLU7mSDSueXKqOVEVerMegx7dfpWTJO5M3YsdRjRJ2qtpsq6navJyHe4hBBDr/px2YHOD9O9XC2ljngimhcNG6hkYdGB3GKz3S+Ird7Ro55fAlbbKkjm2ON/Tt+tTn4dX63WmXFoJkkazmK5RsgBhzAfvT8MrVGbU43GVssepXK2dhPcv+WJC3zwNv1rP9HeSe+a6uGMlzIeZ5G3Py9gOwHrVx4tR5NAuAhxuvN8uYZqi6bMbeTzjGQQc9D/AGaVqJvdGJo0eNPHKXssnEafDRQyQP4MjlQ3IN3zsQR3+tdfD121vHHBPyi2fHw8gAUKTnyEdumx77ioHX9Tiu+YZPKx5QSB23wPlXRp7reWi2k2GVx5VDY5XHQfL/36VEMq6v4WyYJPAm0Xc009a4tCuHutKt5JmYygFJC2M8ykqc/UV2nrW5OzmPgAadTRSipIHZNFA6UUWApptONIc0ECUUHajFACg0hpQKQ0AFNkdY42d2CooJZicAAdSaViEUs5AUDJJOwHfNYB+J34i3GvXY0bR53ttJb/ADJwcNcj19k9BnfqdqlIBv4k/iXca80+l6LKINLXId2HmuMdc+i+3cDf0qv6zw7Jot2iWt8ZCrTJM0ieGFaIhWYHJypyAp2Ods1Ea1oX+H28UsRmYyIjcpi2AZSVOQx6gHbHr7Vyz3WpzRWc16J5YYIzBbvKDyYU7KD3wT09se1XRRq0XjW7SD/4I3hWBNxPdRusgjYeCuMBSx74bAXPTmbPrU4NYvrTThpkoi8HnLxSOhZovMrHl7EEopwc9M9zm58G6skmnS6ffzTpay2p/htcLGJMhuYgueUYG427be8xqWmxThLS8jjms5kRyY15GYK3mxnfOB8/+FZJuMkM02NTg/tEdw3xuPgpYL5MJMjDyy4UAscjJx15ifb1ztV8m1e2k4cBjd8zyF8suDuOYlgemQOlVLiDQtEs9ckj03T4Y7VJIGjMS/ymIsfNud/KetdAgeXTL1LnDJHbOqPkknC7H2PTP1rJnmm9p0dNh7d0iV0fVIJbNYLknzKo5gRzA55lIPqNj+lXrSdWF3oA1BwpZUfxOU5BZcg/cj9azXh/RIdQVLW4V1nUhWmjbl2IOxHfoKu+nWos+Bmt48AKkm6HrmQ5x7f8UadtRZXVRXURW7F2ZXLgMxII75OTkfrUZxNqEFxPbafBKDHaZaVh0MpGMZHXlGfqa7IZContsMsvKzxSLtjby/PLEDHWoDhu3W4uykvlWRB2yQevv71mcu1s3xxpyX4S+iaPZ3cMq3VtJyytypIr4wfrnB33q5/h1pltpmmXiWyFWN44fmbmPlAA3+VQloLawtJOeNEKNy5TIEnoSu/mweo9asHArr8LqCk4kF2SybZUcq8uceop+m4dGHWNy5JHisleHb4j/p7/ACyM1VuGojLNEshyo8zL6qP/AGKtHFkqpoVwjdZsRLvjdjjr29aolpeS2NrfyRbTwwuE2/mJAB+QzmjUNdSNltLFvBKis6vPJqHF128UzfDRSmGDDeXlG2AO2+TVysOHppYy8V5JEQCGDoCcEY7H3qqcOWYeR5F5PEUAL4iBgwPXPv3+tXyG5FjbmP4GO3eXCh0YYb/z9aTBxc22bM26EFGPksHDNvHa6FZwxM7AR5zIcsSdzn61JHeoPhrVLe5jltUdeeKV1UA9ubOMeoyKm84NdGEk1wcScWpNMMUo60A70oq5Qd2opM0VAC0UYpMVJAHpTVyOtOIpKAFNNzTu1NoAz38btcOlcImztyfFv5BEQrYPhLu+/wBh/uNYho4WeaKAxj4gseZmwTsDg+wG3/NWz8edUa64wWzBJjsbVV5R2d8sT9uWs4sJWhueo8+zc7AA98HPbIFMXgo1bNRbktdON6YUltFCxSQyqGQxAKSWByTvynrnp02qQ/ElltuC9GsLTHw9ncyWyopBVgIyYy3r5e/frUXbTtfcHuY4xGYomkCcxPYnLdScjJAz0x1wTTOJpJH4P0r46II73BZ4kIXCxwgfIbSqAAMAADtS0izfNFX0aZeZ7iNFDwSBUYqOw5vb06fL62+612VtOsZ0HizLdqTzD84AbPzzVOsWRZgEZma4JjfnOASTgA+nQfYetS3EM0k2haZGkZkSO7CDIwQDGMA/qeuaTNXOjVjltg2izcQBTbSPbHnGYpY/DycDGeX2AyfoB612R6ikmhRMhVhLcBJmG2w3PX15QPbcU+x0ma24Ig1O6IMz3TklTjEYJA6bfyudyeo3qNubLwbO7t0XyfFBlLHpk+noQwrLmXNM3aeVwUi96FCDH4pUI+AFk775xn5H6b1NWEqXWiagIyrqkkyrjsD5h+9V7Qp7iLSDLdTrMiDBdU5Hi23VgfXYg1K8ENJdadqrODyveOu4AJARV6eowAfcUzBwqM2ody3fpXogBPFzswILAOo3Ocgjp13Aqq6NcraSRznAR8nlb+XGdie3z9qtdnKrywL5iQX5gnUNjp+4+xqr8GX81uXtk5FJPOI2/K4xkjPTt365rM0qOhjk+S7F7bUTaXSqFXm5ZdumBsB/4qK4I1dYeOtUt5JSYpzyD/TzBtiPviveaRtLYXcduws2UM8OdkIPb27iqtaR3RuH1qaE/DzTshlAPICAByj26EE9SNt6bjlTsz5Ib1Rp3HW9tY8wzH8TuPU8pxVPvNtO1CdjzCVVUHORksufpjH0x61M61qMl3p1oLjJkjlLK5X/ADFKHBYdj6j5HvUPqIxpirgASzgtj+kFiPfcj7VTUO5bkM0kWobX9nLw9pl3O7z2U8PjKuRDISPFBzsCOhyNqnk1CPUV0uJkMUyMwlRh6HGf3qH0CF5QvwkvJd27Ernoykg4z96ltRtWmij1CzjEd3G+J4sbDOxYfucdarDmPAzO6nyQ2jXUml61cwtmFnmaZHlBAGSeV+n5SDj5b1qFhex3sXPHzCRTyyRMMNG3cEfP79q47/h+w1PT4ILlSXhTEVwmA6bY2PT6HIqq21zcaFqN3banOQbaHxI7lFwWjJGCB3GTgruM/Q1rini/o5+SUdRyuJI0Ae9KK49Lvkv4PEQYxscdPofSuytKdqzHVOmLRRRUgKTS005ooKimkpHcIpZmCgDJJOABWa8Wfi3p2nGS30NY76ZTym5dsQKfbG7n5YHvUpNlXJLyaWO+xNc95fWllA893cwwxRjLvI4UKPevmnXvxA4h1WVubU7kp/oh/goBv/Ku/wBzVfhljurhjcKojTLcq9WHpkDOcnvTFjsq8lc0S3FNyeKePL+50p/JcytIssp5AkaJuzHsAqE+v1qSsRDeNdcO69bQtLHDzxalE4zCvKGDsxxmPlxlSBj0ztUHIs3DdxDqemok1pcRPGGkGchlHMjejDOxGCcBu9clnqqyaul9esx/jCSUoq/xDzAnIPU/mO/c/WrfHhlX3K0W7hiaXSrufSNQeF5OeJIQgys2RzBjkZKlMDJ6A4rt4zht7fh7S4Vll/hy3Kbjm8jMkit7fwin1Brl/E0CLUdM162Vc3UZdZN2JiHKI2wehw3Lj1UmuiaVOJ9BimiCiWORjHlTnHMQV98ZGN84PtSJcOxsO5FShm87yCIRxuRzRsSQnl5eYH1GxPz9qsVhPDeI9reJ/wDVlKrI+M8hyfMu+Cw6g+3vXHp+nQxoVLunOOVjkHDdQf1wfY0/UbVtLvEiblEL4lt3QZGMeZfbB6D0PXas8pbnwboY3GPPg0nWtQTSeCdDs3YMlvJ4FwAD/ECKVJ+TK3MPmKjbiwkbS75Fbnkjg5w6jZjEVIx65X9x2FRL3Lavw9NAx5ntyXJycEEYH16/c+gqU0/UZZNM067HJ4aoBLnfIGI2Hy/4NIzu2mP0yaTiiZ4Z1KPVtJEMg5/4bRzKRlsY++Dn7112UsvD/Bk9vb3Kf4gbsBTnDNzyAAjI6le++D8qpluraNq9xDG2UilaM7/yZBXP+3H61bvio71Y3GSQQwLAknpgH39v1qsMm0nNi3VL0eek2TXC3U4lAjmmaZVAxgFmIUfPPz26VUvBMEkc6D+IuG5cYOB6D71eNOngit4JTKsMFvGqOznlwVXJU56f3iqTY3EWoWszwuHltLhojyfzxknkceuQPvVXF7R2HIt5c9GukvbXkOHIGB6ehFd+kwWI0jUeHp/BiVY5JFIOAY235jnup2Pp5T3qnaddNZSrIhAjICnG4wR/xVluPAvUjneCO5SD+MIXyRIBnmTHfbfHQkCjT5KdMpq8DXcjn1a4MuhaMWLiWZPFfGMtyry/qWzXHrjxpaWSYWLmkkjAJ6tyocfpj6VLcTzWyaraxJ4axNaq0IHKobzFgFHbJABqu8ZKh0HwSVZ1uWlDx9iXKffI/SrZY3JltNKlF/pzWV21pdeMhHODv2yKudhcx6jEHjK+I4PMvrgDI/b71ndpdG5tkuj/AJhBEgHQMDv/AOfrVk0yf4aWO8iOIpMCUAZwfUeh7fUVnxy2OmbNRBTjuXkvOhXnKwsm3CoTC39I6rn1H7H2qP460y61C2Q2VqsziN4233ZXwOUDvvhs5wMULOo8K+hH5P4uB3GcMPqCas+QwJDAg77d66cHujRwZ3jnZG8N6c+l6TDbOwLKPMB2NSlNFLTUqVITKTk7Y7tRTc0VJA/FNYDuaf8AtWd/i/xUdH0yHTrWZ47m8y0hibDiEbEA9ix2z6B/SpSt0VbrkqH4p8etf3U+j2MgXS4srLKr4+JcHBG25QEY2/MR1xWTyyPO5cNjucgAD9fbpT7izu2snu/L4QkHMgzlSc9vTbFccUzr0bp0IODv1360/wCPDFpKXKOhpuZeU4CkY5lAAb+/7xTUuNnAOXbYZ6D+x/ZryDg5O+wOAP72pLfDoykZ3Gw6n398UXyTXBeRBZng+BtTluRaR3LTMsJAaTCqFxzbAkv+bGwGcHIqt2mlw3V28McyCEAsZHj/ACKoySSDt16DckgYztVlv7WSXgxJ4ZWCWxSQiU4yzsVyG7YIQ4OwxVbhlFs0HnHmkwssWzKOY4IPdtzgntjpk0ZPkLwfAm+M2VrKzCSc6jCKUHKh2A2VR0wceu2f5hSaOq6PyX2mXhaylEQmlK5NsebcOo648u4/1YqQ4vjB4ZDCNrf4UpBHbndk3H5mB3ZiHJGCPKPbHPwk6rO8EkyvbvELZ/EKiN+Y8hG/X+TfsATmkrlDa2krqECNb2eq26jkvIV51XBEcmF51GNtiQP/AEaWZFv9GvIrpmMVugkUrsy4zkg+u5Pv0ry0kytpM8DRJzQ28JiSJuYCTzcxz3J5C5IyPftXRovKyG3uZiYpUKS52yWBG3yzWPIts7Onp57oOJG8O3r2OoPBc8pLjxAV/K+VGH+Q3O/fbr0sGrzT2MJSwC28CsZOdhzHDgZyDtgHBx3AGaqNv8RbTWb38DobYSeJK4xiPPhqT7cwY79wfSrRPcjU9OMyoQsbcpywwCFXv88VGRcF8D76I/R7ieU/E5aZgeW4LHmJYjfJ9CBkZ7YHarPpt0VRkQ8yyHK9Dhd8fY4qpaBDcQanzW7heduRww8pB7EdCM9+xFWK5SbTZ45VChZo45WjLdQy8w/5H0rPkjfKNeNqtkj14ltkvLJbiIp4oYbnJLZ3Vsfzen0FVjh1prPUPGtQZ2ORIufzJ3B/f54qyaeIL26+HMsiW8pc+cAGNySc49Nv3ru4S0RPCDlctcusKEDsXBb6cv7VMG2qKTShb+jzu7Y213JC8bKniEYK/kPXf6EV3aFeGFjC58wwEHXHrj9vrVx4r0W3vrCW5VUS4hQsGI2ZQCeU/br2rMZ53W5Q27sAfPnGeZMjHv12qubE8ctyLafMs+PazSrWy0+/0F49Qt4pks/EQNnzIoPMMMNxtjpWWXiSLZSE/lZlHJzd9yN++Mn71oeiXzXHC2rTSJ4IMMhyxxk4K5x26CqNPAZbRUBBw5O+22AP32+tXzSuKZXQw2zkmenDWmiewvFQHxFYOoG3MANx8+/0ro0ydYOe1uCPBkGz+n97H6VYeDdN8fxWUnw5W7dAo2P36V68X8ONC739knNE5JljUZ5D3I/p/brS+jKUNw16mEcvTb4GaTOYZ/hbk5jc5Ujs2MkfUftVw0di+mW4ZuZ40Ebn+pfKT+lZdDczJGGR+ZImU56lDkYq+8LXouIxkgmZfEOBjlkAXmH2I+xp2kyc7WZP5DC13IsFLSUVvOUOopM0UEnp236e1YN+NySx8U8r4dp7eN7ZVBJ2ypyenl5WP+4ehreaon4u8MrrfDkl9AjNf6ejPFydXQkc64A32GR7j3NWg6ZSStUYRpd2jBrYxLJAAPERsbgHJAPYn/k1FarYCy1Dw0z4TYZC/lAzjIPyOR9K9oJDBf7xGGM4cKx5mAI29MkjfG30qV1JFvdHSWO2Iltf4rEHdozgEn/cR9K2Vvj+mS3jyfjCy4H4l1UxC20e5mEigxzgqIeUjIPiZ5cfX9649R0WbRuIZdNljS4mil8IMNlZxsSPYH9qneDtZ1DQDDe6XM6EyYmtJG8kwxnBA9QdiN9u9Rmo3MGocQ3OoSytzS3LSbbnJOSfflyfn7UtRadsY8icWkW6xsnuOAtfy4YJb2vIACeUeMCSNvQZqCNraeG0kMcccsUhQM7fw4MHARR/O+xY9snvtWg6ELPSvws1m61iSOOO9jmhgVnGZAFKoq+pLZ+tZdbNE9jEMxL4oHM7uvUDJJyc46+ntnqVzdybDGmoIvtjoycU6RPo9pufhpJYi+P85CuM+5Ox7AYG55iaDp04gW2tP4SXSylp/GgErAjI5OQ7EjrgkbjGeta3+C48SbUZPMxjUB2boGd2PKPXCouT6n61V/xu4bbSNaj13TohFBqAKXTKNlmOck/9w/VfelRHyVnDp98Ftp9XtwZGZ1tgjrljG6P4rkkDmYkk5wN0OMiozRrmSG+CTZkdBhgSd2z3H1z9R32HraRyTWdwImVIVxFGWfdSobpgbc3mUDuSewp+laJdpMZnEuGbI5Ydz123IJ2J7YpOavBo0rd2hmtXl6dXubB7s+AjJNGhQbM2GwCQTjmy2M49tzVzvLaKLRrWOIIjJ4kbMo/zB5XDfPDnf2qoa0qzcSFoZAyRQIspABCsMnHoT023674q0tLyaYC5w0TYTO42XlI367DGfY0qfxNmP/oiF05SLpX/AJkPO5x+UA/r2H1NSAebVLkSTS4ht4FiUt0jiXpnbcg7++QK5bZfDsEUE4lYsADjPLlR+ufuasNnbiytV8RU5Ryuyn+aQ/lB9h+bHp1rE5PwdGSiufZw3ltyxrZRfwhsCsn5gDv58HqBuR7gdquvBVhcCQtOGEVsT4QO5JZdvspyfcj03qGnK0kstw5eQsxYN0LAbkn07mtR0W2a10yNHXlkkHiSD0Y74+mw+laNPDdKzBrJ7I7fbG8QXHwmiXsu/N4JVfmdh+prJrGAENEWykbErlfygebb22+e2TWmcZnGhyKM8pkTnPoud6z21CmE+UZaTwwB1B3J+YwMfPFW1LtpEaFNQbR2zXt2mnvp9rGVt5ZA0srsCzbjlUDoo6e536V0RWtvDDFaXCKJbhwvMQcKABufkCd/WkKyRXsjlBMWY+DHnY7nDE9MbfYGrTw/w+Ej+L1KQ3M0pEgDLhQcDflPyHX2pUIubofkyRxQv2yT0K2itbL+DEI1diyqFxt0XI+W/wBakSMr1/Sm09e3z6V0EklRx3Jt2ZXeRrFxFrENuqCI5WJQOUA5Bxt75xU/wV4COk6mVTOXDxOcqkuPMV+fKTVbkmUz85B5zOzPvg7uf+Kn9BLC8hVdlLRsMH+tlJ+ua52KVZTs6mH+hf0XjocUUnUk9PajNdNHFFooooIPSvO4nit4JJ7h0jhjUu7ucKqjqSfSvQDNZH+JnGkF8ZNH0+ZmtIZgLuWJwPEcb8gOCAqnBJJAJGM7HNoq3RWUlFWZLrjWg16RrBQtr4hkiMjfmUk4YgdDjG3bGKkriN4YL2RuZIms2VPVyQBjA7nqfRQa5bXTbjV9aEcVpNPI8hKwwjnaR+p8++3uTgVuvAXBtzpEi6hq5gF34Rjjt4fMsSsQTlj+ZjgDbbr1zWreoJoyuDnJNejDtG4ev9Ut01C0u4Q7FgkRLM/OjKApUAkE58udjy42r00zT54JmDQeMUDLJMjEgMQCRkbHlzvjvgZx1nvxD04cJ8fx3Gjr4DSt8TEyuGCux3BU7Bc52P7V22+oXOq6g+nahOLmIKebwIgz3ILbbAHm7BVAwAc7bkUV7bLT+W37K1Nbzaqsc99fW8sUKeHbxHlXkVRsqJnp8lO+5zvUtw3wxc3MrW8EMTX9wAYkt8Hwhked5d8JgnOCSSMDpgX/AEn8OrmVlkvJ2sLViC1srLLK4B/KzY5QPYAjr6k1d4NNt9F0i6XS4FSXkeQs2WMr8p3Yndu3yAwMDakbuB6gcOh6ZYcG6HM1zdRrGCHnnZQiLhQoCjcgAKAASSSSSSSax/8AEPiG64tu4HRCmlwThYEOATkFedvQ5+g2Gc9PaK6v+Jbvm1W4e8nR1EYkBMYf/SsYwNs43G+29W3W+BI4+C9Wlusy34tnljVCCFZPMB7ny4z/APykLI5SpGt4owhcvLKLw/bz3dxCkKoouPBhjC/ljZp0YZOTnIRwCeyselbHpHBum2oDXSR3Lk5KFT4YPfYnzH3b7Csk4SnewubC6nIkhW5gmnkMnNyjxAqY22wGUAdMOx22r6AyFG7YC7k/Lr+1NlFN2zPCTUaTPmTTUEOrSxynkWO5dU6bMrMRt0yNzjoSAas+thohbxIuEaBZSOYnBfzY/vriq7o3hzX8rY2klcrkdObJAA+pyferrrUBm1KCGIDltrGJ5D1wFQHGfUlgBWTNzE6el4yK/o89JsvG1BS+0FqBzA926bem4r11yZg0Ub55Zo/GHbIYnf5EL9sVK6BCjWEKIrhpcmeR1x4jNtlfYLkA9Mk1ycQcuocZ+BB/lxKECgbBFUYx9Sd6zbFts09VyyV6O3hOyNxqEMDqXWJQ82emM5wfm3KMegNaLn1qscBw406a4ZsySSYJxg4Cggf/ALGrKzADmLAAdSTgY9a3YI7YWcvUyc8jI3ieNZdAv1d+XliLqxPRl3X9cD61mFu5CFlDYWUZx89qs2v63Lq+oR2emkPbxOHJ7Ng7u39PXlHc71XtMhPxE9uST4dynMenfG/2A+pNZszU3x6Numi8WPn2XbQNLMty93OvlQBRt+Y4zyj2G2fU+w3tAIxsMevzqI4YujPpccMrAzWwCNjuMZVvquD/AOqls1qxxSXBz8s3KXIu1KDggim0ZposzLi3TX07WnCbQ3OZYfYk+YfMHB+RqS4cJMlm+fKzRgf7ZP3w/wClWXinTP8AFdJkVFzcQfxYD/UB+X67j61TdBuM4jgbzRXAKZ9GOAfuB96wThsypnVhlebTNPyjSBtmjFecMyzxLKhOGAIBHT++n0p+a3I5T4FzRTCaKkg59fivp9EvY9OlMN28RSNlGSp74z3xnHvivm280C90u7+F1aVxbLhkZWaTnGSpKA4Gc7HPQ19Q84qDvtH8SWS6sHSO6bLMkozDM22Cw6hth513Hfm6VaMtpScdyH8KcO6LoVin+C2ioJUBad/NLJ/3Md/p0qbPXbrUVw9a3lrbyJeLGoLAqqkEjAx1AA6Bflv2xUrUPksvBhX4waBe6tx7DHo1tLPPJaxtKTgJGOYgZJ6DbJJqe4D4buOH72HVdRu0kmRHR4opFZSGHnbPswwB02zncCtSmt4Jm5poY5COnOgNcVzo1nOpQc0S5yBHjAPqMg4+lTudUVcE3bJBJY5ow8bhlO4IokUPGyNkBhjbqM15WlpDZxGO3DYJGeZy3t3r2PSqlyhxaBb2Os3Fy6mKRJUm/hgBfLjBx2GxP1I7CrBxM0l5wnqYsVzNLZSogbbDFSp+2/2qUu7KC8CiePJX8rBiCvyI3p0cSQRJHGvkQYAO+1VitvgtKTlVmP2PC72VuYb28s/hpFKSrGWY4woG+xLEEb9F5PetDuNRF5ot3awSr47WrJHIj5OSpHN69d+lT0KxRjyIinvyqBTiVzlVXPrU0yq4MT07hBrA+NLdxCRU5VJ6AghgR6ZIG5z39anH020azdbLUl8VoljkeUqfFAIIJ8wK4x9gOtajyxEglF5vXlFeLwW/MW8CHnPVvDGT69qU8Vqh8czi7RmFi8mlSiNr2G7DIC0KZR0Az+UMcH5A5ruk1TSJhcTx3CLdSJ4cjyDlwMfzA49d8Zzj61fpkhlTw2jUp6Yx+1c6aZp6NzLY23Mep8IVHQGf5Pt+SvaVqQtlkNk8dzGp5Ssbh8Ef9p9PT5dhXbfz3OucP31vaWktvOAFCynCyHOSob3Ax9Rmu+fRNJmbmk0+2L9nWIIw+o3/AFrps7SGyhMNqnhrnOOct+9WUGlT8Cnkje5LkynTry70W+lS8SSETODIs0RRiQDvk9t67XP+G6rdzGBZ1vCytmQKEHMcNv2x/e9aXc28F3CYbqGOaJhvHIvMD9DVbuOELdDILRLaSNj5Y7pGLIP6ZAcgenMDj5Ul4H6NS1cZu5Lk5reeHxhNZ3yLIRgtHIM/bOCOux9atWnzTS2iPccvOe4GMj1rzsbMRWcMV4sM0iDBbkXf9Bv03wK6+1PxwcPLMmSal6HZ3ozTRS0wULzY37is0fwdN4zezuJUitZnkUNsoVt2QfTmUfStKqo8QcIS6nqxvre7hjVgOaOaItggAbYO/QelJywckmjTp8kYtqTpMk9P1GPkMkLB0ffAGAT3I9PlvXY+rWsa5cupHYrn/n/xUNDwrIGDT6mzY2xFbhdv9xNd8GhWkQxM89zg5Czvlf8A8QAPvmiPU9kZOldpnfaXIvLYTKCil2C8xB5gDjO3bY0V6bKoVeijAHp8qKchDf0dFIOtFFBCOhfy0poooAQ0w/mFFFADxSUUUAArzeiigBi0tFFAC0jUUUAeXenUUVLAKO9FFAMB1oHeiihEBRRRUgIOlLRRVSQNFFFSiH5GmmmiipIG9qKKKgk//9k="/>
          <p:cNvSpPr>
            <a:spLocks noChangeAspect="1" noChangeArrowheads="1"/>
          </p:cNvSpPr>
          <p:nvPr/>
        </p:nvSpPr>
        <p:spPr bwMode="auto">
          <a:xfrm>
            <a:off x="155575" y="-525463"/>
            <a:ext cx="1571625" cy="1095376"/>
          </a:xfrm>
          <a:prstGeom prst="rect">
            <a:avLst/>
          </a:prstGeom>
          <a:noFill/>
        </p:spPr>
        <p:txBody>
          <a:bodyPr vert="horz" wrap="square" lIns="91440" tIns="45720" rIns="91440" bIns="45720" numCol="1" anchor="t" anchorCtr="0" compatLnSpc="1">
            <a:prstTxWarp prst="textNoShape">
              <a:avLst/>
            </a:prstTxWarp>
          </a:bodyPr>
          <a:lstStyle/>
          <a:p>
            <a:endParaRPr lang="es-CO" dirty="0"/>
          </a:p>
        </p:txBody>
      </p:sp>
      <p:pic>
        <p:nvPicPr>
          <p:cNvPr id="4103" name="Picture 7" descr="C:\Users\FAMILIA FIERRO CH\Pictures\evolución viologica.jpg"/>
          <p:cNvPicPr>
            <a:picLocks noChangeAspect="1" noChangeArrowheads="1"/>
          </p:cNvPicPr>
          <p:nvPr/>
        </p:nvPicPr>
        <p:blipFill>
          <a:blip r:embed="rId2" cstate="print"/>
          <a:srcRect/>
          <a:stretch>
            <a:fillRect/>
          </a:stretch>
        </p:blipFill>
        <p:spPr bwMode="auto">
          <a:xfrm>
            <a:off x="5652121" y="404664"/>
            <a:ext cx="3096343" cy="3096344"/>
          </a:xfrm>
          <a:prstGeom prst="rect">
            <a:avLst/>
          </a:prstGeom>
          <a:noFill/>
        </p:spPr>
      </p:pic>
      <p:sp>
        <p:nvSpPr>
          <p:cNvPr id="8" name="7 Rectángulo"/>
          <p:cNvSpPr/>
          <p:nvPr/>
        </p:nvSpPr>
        <p:spPr>
          <a:xfrm>
            <a:off x="5292080" y="3789040"/>
            <a:ext cx="3528392" cy="2800767"/>
          </a:xfrm>
          <a:prstGeom prst="rect">
            <a:avLst/>
          </a:prstGeom>
          <a:solidFill>
            <a:srgbClr val="92D050"/>
          </a:solidFill>
        </p:spPr>
        <p:txBody>
          <a:bodyPr wrap="square">
            <a:spAutoFit/>
          </a:bodyPr>
          <a:lstStyle/>
          <a:p>
            <a:pPr algn="ctr"/>
            <a:r>
              <a:rPr lang="es-CO" dirty="0" smtClean="0"/>
              <a:t>La </a:t>
            </a:r>
            <a:r>
              <a:rPr lang="es-CO" b="1" dirty="0" smtClean="0"/>
              <a:t>evolución biológica</a:t>
            </a:r>
            <a:r>
              <a:rPr lang="es-CO" dirty="0" smtClean="0"/>
              <a:t> es el conjunto de transformaciones o cambios a través del tiempo que ha originado la diversidad de formas de vida que existen sobre la </a:t>
            </a:r>
            <a:r>
              <a:rPr lang="es-CO" dirty="0" smtClean="0">
                <a:hlinkClick r:id="rId3" action="ppaction://hlinkfile" tooltip="Tierra"/>
              </a:rPr>
              <a:t>Tierra</a:t>
            </a:r>
            <a:r>
              <a:rPr lang="es-CO" dirty="0" smtClean="0"/>
              <a:t> a partir de un antepasado común.</a:t>
            </a:r>
            <a:r>
              <a:rPr lang="es-CO" baseline="30000" dirty="0" smtClean="0">
                <a:hlinkClick r:id="rId4" action="ppaction://hlinkfile"/>
              </a:rPr>
              <a:t>[3]</a:t>
            </a:r>
            <a:r>
              <a:rPr lang="es-CO" baseline="30000" dirty="0" smtClean="0"/>
              <a:t> </a:t>
            </a:r>
          </a:p>
          <a:p>
            <a:pPr algn="ctr"/>
            <a:endParaRPr lang="es-CO" baseline="30000" dirty="0" smtClean="0"/>
          </a:p>
          <a:p>
            <a:pPr algn="ctr"/>
            <a:r>
              <a:rPr lang="es-CO" sz="2800" b="1" baseline="30000" dirty="0" smtClean="0">
                <a:solidFill>
                  <a:srgbClr val="FF0000"/>
                </a:solidFill>
              </a:rPr>
              <a:t>Note que ese concepto es totalmente contrario a lo que enseña la Palabra de Dios-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103"/>
                                        </p:tgtEl>
                                        <p:attrNameLst>
                                          <p:attrName>style.visibility</p:attrName>
                                        </p:attrNameLst>
                                      </p:cBhvr>
                                      <p:to>
                                        <p:strVal val="visible"/>
                                      </p:to>
                                    </p:set>
                                    <p:anim calcmode="lin" valueType="num">
                                      <p:cBhvr additive="base">
                                        <p:cTn id="7" dur="500" fill="hold"/>
                                        <p:tgtEl>
                                          <p:spTgt spid="4103"/>
                                        </p:tgtEl>
                                        <p:attrNameLst>
                                          <p:attrName>ppt_x</p:attrName>
                                        </p:attrNameLst>
                                      </p:cBhvr>
                                      <p:tavLst>
                                        <p:tav tm="0">
                                          <p:val>
                                            <p:strVal val="#ppt_x"/>
                                          </p:val>
                                        </p:tav>
                                        <p:tav tm="100000">
                                          <p:val>
                                            <p:strVal val="#ppt_x"/>
                                          </p:val>
                                        </p:tav>
                                      </p:tavLst>
                                    </p:anim>
                                    <p:anim calcmode="lin" valueType="num">
                                      <p:cBhvr additive="base">
                                        <p:cTn id="8" dur="500" fill="hold"/>
                                        <p:tgtEl>
                                          <p:spTgt spid="410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5" presetClass="entr" presetSubtype="0" fill="hold" grpId="0" nodeType="clickEffect">
                                  <p:stCondLst>
                                    <p:cond delay="0"/>
                                  </p:stCondLst>
                                  <p:childTnLst>
                                    <p:set>
                                      <p:cBhvr>
                                        <p:cTn id="12" dur="1" fill="hold">
                                          <p:stCondLst>
                                            <p:cond delay="0"/>
                                          </p:stCondLst>
                                        </p:cTn>
                                        <p:tgtEl>
                                          <p:spTgt spid="3">
                                            <p:bg/>
                                          </p:spTgt>
                                        </p:tgtEl>
                                        <p:attrNameLst>
                                          <p:attrName>style.visibility</p:attrName>
                                        </p:attrNameLst>
                                      </p:cBhvr>
                                      <p:to>
                                        <p:strVal val="visible"/>
                                      </p:to>
                                    </p:set>
                                    <p:anim calcmode="lin" valueType="num">
                                      <p:cBhvr>
                                        <p:cTn id="13" dur="1000" fill="hold"/>
                                        <p:tgtEl>
                                          <p:spTgt spid="3">
                                            <p:bg/>
                                          </p:spTgt>
                                        </p:tgtEl>
                                        <p:attrNameLst>
                                          <p:attrName>ppt_w</p:attrName>
                                        </p:attrNameLst>
                                      </p:cBhvr>
                                      <p:tavLst>
                                        <p:tav tm="0">
                                          <p:val>
                                            <p:strVal val="#ppt_w*0.70"/>
                                          </p:val>
                                        </p:tav>
                                        <p:tav tm="100000">
                                          <p:val>
                                            <p:strVal val="#ppt_w"/>
                                          </p:val>
                                        </p:tav>
                                      </p:tavLst>
                                    </p:anim>
                                    <p:anim calcmode="lin" valueType="num">
                                      <p:cBhvr>
                                        <p:cTn id="14" dur="1000" fill="hold"/>
                                        <p:tgtEl>
                                          <p:spTgt spid="3">
                                            <p:bg/>
                                          </p:spTgt>
                                        </p:tgtEl>
                                        <p:attrNameLst>
                                          <p:attrName>ppt_h</p:attrName>
                                        </p:attrNameLst>
                                      </p:cBhvr>
                                      <p:tavLst>
                                        <p:tav tm="0">
                                          <p:val>
                                            <p:strVal val="#ppt_h"/>
                                          </p:val>
                                        </p:tav>
                                        <p:tav tm="100000">
                                          <p:val>
                                            <p:strVal val="#ppt_h"/>
                                          </p:val>
                                        </p:tav>
                                      </p:tavLst>
                                    </p:anim>
                                    <p:animEffect transition="in" filter="fade">
                                      <p:cBhvr>
                                        <p:cTn id="15" dur="1000"/>
                                        <p:tgtEl>
                                          <p:spTgt spid="3">
                                            <p:bg/>
                                          </p:spTgt>
                                        </p:tgtEl>
                                      </p:cBhvr>
                                    </p:animEffect>
                                  </p:childTnLst>
                                </p:cTn>
                              </p:par>
                            </p:childTnLst>
                          </p:cTn>
                        </p:par>
                      </p:childTnLst>
                    </p:cTn>
                  </p:par>
                  <p:par>
                    <p:cTn id="16" fill="hold">
                      <p:stCondLst>
                        <p:cond delay="indefinite"/>
                      </p:stCondLst>
                      <p:childTnLst>
                        <p:par>
                          <p:cTn id="17" fill="hold">
                            <p:stCondLst>
                              <p:cond delay="0"/>
                            </p:stCondLst>
                            <p:childTnLst>
                              <p:par>
                                <p:cTn id="18" presetID="55" presetClass="entr" presetSubtype="0" fill="hold" grpId="0"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 calcmode="lin" valueType="num">
                                      <p:cBhvr>
                                        <p:cTn id="20"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21"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22" dur="1000"/>
                                        <p:tgtEl>
                                          <p:spTgt spid="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ppt_x"/>
                                          </p:val>
                                        </p:tav>
                                        <p:tav tm="100000">
                                          <p:val>
                                            <p:strVal val="#ppt_x"/>
                                          </p:val>
                                        </p:tav>
                                      </p:tavLst>
                                    </p:anim>
                                    <p:anim calcmode="lin" valueType="num">
                                      <p:cBhvr additive="base">
                                        <p:cTn id="2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P spid="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solidFill>
            <a:srgbClr val="92D050"/>
          </a:solidFill>
        </p:spPr>
        <p:txBody>
          <a:bodyPr>
            <a:noAutofit/>
          </a:bodyPr>
          <a:lstStyle/>
          <a:p>
            <a:r>
              <a:rPr lang="es-CO" sz="3200" b="1" dirty="0" smtClean="0">
                <a:latin typeface="Algerian" pitchFamily="82" charset="0"/>
              </a:rPr>
              <a:t>¿Cómo se les califica a los que creen lo que dice la Palabra de Dios?</a:t>
            </a:r>
            <a:endParaRPr lang="es-CO" sz="3200" b="1" dirty="0">
              <a:latin typeface="Algerian" pitchFamily="82" charset="0"/>
            </a:endParaRPr>
          </a:p>
        </p:txBody>
      </p:sp>
      <p:sp>
        <p:nvSpPr>
          <p:cNvPr id="3" name="2 Marcador de contenido"/>
          <p:cNvSpPr>
            <a:spLocks noGrp="1"/>
          </p:cNvSpPr>
          <p:nvPr>
            <p:ph idx="1"/>
          </p:nvPr>
        </p:nvSpPr>
        <p:spPr>
          <a:xfrm>
            <a:off x="243840" y="1600200"/>
            <a:ext cx="8648640" cy="4997152"/>
          </a:xfrm>
          <a:solidFill>
            <a:srgbClr val="FFC000"/>
          </a:solidFill>
        </p:spPr>
        <p:txBody>
          <a:bodyPr>
            <a:normAutofit/>
          </a:bodyPr>
          <a:lstStyle/>
          <a:p>
            <a:pPr algn="ctr" fontAlgn="base">
              <a:buNone/>
            </a:pPr>
            <a:r>
              <a:rPr lang="es-CO" dirty="0" smtClean="0"/>
              <a:t>    A nosotros se nos dice que somos retrasados o con mente de niños al aceptar la creación de Dios en una semana literal. </a:t>
            </a:r>
          </a:p>
          <a:p>
            <a:pPr fontAlgn="base"/>
            <a:endParaRPr lang="es-CO" dirty="0" smtClean="0"/>
          </a:p>
          <a:p>
            <a:pPr fontAlgn="base">
              <a:buNone/>
            </a:pPr>
            <a:r>
              <a:rPr lang="es-CO" dirty="0" smtClean="0"/>
              <a:t>    </a:t>
            </a:r>
          </a:p>
          <a:p>
            <a:pPr fontAlgn="base">
              <a:buNone/>
            </a:pPr>
            <a:r>
              <a:rPr lang="es-CO" dirty="0" smtClean="0"/>
              <a:t>     </a:t>
            </a:r>
            <a:endParaRPr lang="es-CO" dirty="0"/>
          </a:p>
        </p:txBody>
      </p:sp>
      <p:pic>
        <p:nvPicPr>
          <p:cNvPr id="3074" name="Picture 2" descr="http://t1.gstatic.com/images?q=tbn:ANd9GcQiT411UopJUZGwBXTVXTYqLSRXvUHvuDihiz5Wqwqs-O8eJScQzQ"/>
          <p:cNvPicPr>
            <a:picLocks noChangeAspect="1" noChangeArrowheads="1"/>
          </p:cNvPicPr>
          <p:nvPr/>
        </p:nvPicPr>
        <p:blipFill>
          <a:blip r:embed="rId2" cstate="print"/>
          <a:srcRect/>
          <a:stretch>
            <a:fillRect/>
          </a:stretch>
        </p:blipFill>
        <p:spPr bwMode="auto">
          <a:xfrm>
            <a:off x="6156176" y="3356992"/>
            <a:ext cx="2664296" cy="2952328"/>
          </a:xfrm>
          <a:prstGeom prst="rect">
            <a:avLst/>
          </a:prstGeom>
          <a:noFill/>
        </p:spPr>
      </p:pic>
      <p:sp>
        <p:nvSpPr>
          <p:cNvPr id="6" name="5 Pergamino vertical"/>
          <p:cNvSpPr/>
          <p:nvPr/>
        </p:nvSpPr>
        <p:spPr>
          <a:xfrm>
            <a:off x="323528" y="3284984"/>
            <a:ext cx="5760640" cy="3240360"/>
          </a:xfrm>
          <a:prstGeom prst="vertic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buNone/>
            </a:pPr>
            <a:r>
              <a:rPr lang="es-CO" dirty="0" smtClean="0"/>
              <a:t> </a:t>
            </a:r>
            <a:r>
              <a:rPr lang="es-CO" sz="2800" dirty="0" smtClean="0"/>
              <a:t>Yo creo que Dios creó todo y que el hombre fue hecho a imagen y semejanza de Él, como lo dice Génesis Cap.1 y 2, que estoy aquí con un propósito.</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6" fill="hold" grpId="0" nodeType="clickEffect">
                                  <p:stCondLst>
                                    <p:cond delay="0"/>
                                  </p:stCondLst>
                                  <p:childTnLst>
                                    <p:set>
                                      <p:cBhvr>
                                        <p:cTn id="12" dur="1" fill="hold">
                                          <p:stCondLst>
                                            <p:cond delay="0"/>
                                          </p:stCondLst>
                                        </p:cTn>
                                        <p:tgtEl>
                                          <p:spTgt spid="3">
                                            <p:bg/>
                                          </p:spTgt>
                                        </p:tgtEl>
                                        <p:attrNameLst>
                                          <p:attrName>style.visibility</p:attrName>
                                        </p:attrNameLst>
                                      </p:cBhvr>
                                      <p:to>
                                        <p:strVal val="visible"/>
                                      </p:to>
                                    </p:set>
                                    <p:animEffect transition="in" filter="barn(inHorizontal)">
                                      <p:cBhvr>
                                        <p:cTn id="13" dur="500"/>
                                        <p:tgtEl>
                                          <p:spTgt spid="3">
                                            <p:bg/>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6" fill="hold" grpId="0" nodeType="click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Effect transition="in" filter="barn(inHorizontal)">
                                      <p:cBhvr>
                                        <p:cTn id="18" dur="5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8" presetClass="entr" presetSubtype="16" fill="hold" nodeType="clickEffect">
                                  <p:stCondLst>
                                    <p:cond delay="0"/>
                                  </p:stCondLst>
                                  <p:childTnLst>
                                    <p:set>
                                      <p:cBhvr>
                                        <p:cTn id="22" dur="1" fill="hold">
                                          <p:stCondLst>
                                            <p:cond delay="0"/>
                                          </p:stCondLst>
                                        </p:cTn>
                                        <p:tgtEl>
                                          <p:spTgt spid="3074"/>
                                        </p:tgtEl>
                                        <p:attrNameLst>
                                          <p:attrName>style.visibility</p:attrName>
                                        </p:attrNameLst>
                                      </p:cBhvr>
                                      <p:to>
                                        <p:strVal val="visible"/>
                                      </p:to>
                                    </p:set>
                                    <p:animEffect transition="in" filter="diamond(in)">
                                      <p:cBhvr>
                                        <p:cTn id="23" dur="2000"/>
                                        <p:tgtEl>
                                          <p:spTgt spid="3074"/>
                                        </p:tgtEl>
                                      </p:cBhvr>
                                    </p:animEffect>
                                  </p:childTnLst>
                                </p:cTn>
                              </p:par>
                            </p:childTnLst>
                          </p:cTn>
                        </p:par>
                      </p:childTnLst>
                    </p:cTn>
                  </p:par>
                  <p:par>
                    <p:cTn id="24" fill="hold">
                      <p:stCondLst>
                        <p:cond delay="indefinite"/>
                      </p:stCondLst>
                      <p:childTnLst>
                        <p:par>
                          <p:cTn id="25" fill="hold">
                            <p:stCondLst>
                              <p:cond delay="0"/>
                            </p:stCondLst>
                            <p:childTnLst>
                              <p:par>
                                <p:cTn id="26" presetID="4" presetClass="entr" presetSubtype="16"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box(in)">
                                      <p:cBhvr>
                                        <p:cTn id="2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uiExpand="1" build="p" animBg="1"/>
      <p:bldP spid="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rgbClr val="000000"/>
            </a:gs>
            <a:gs pos="39999">
              <a:srgbClr val="0A128C"/>
            </a:gs>
            <a:gs pos="70000">
              <a:srgbClr val="181CC7"/>
            </a:gs>
            <a:gs pos="88000">
              <a:srgbClr val="7005D4"/>
            </a:gs>
            <a:gs pos="100000">
              <a:srgbClr val="8C3D91"/>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6048672"/>
          </a:xfrm>
          <a:solidFill>
            <a:schemeClr val="bg1"/>
          </a:solidFill>
        </p:spPr>
        <p:txBody>
          <a:bodyPr>
            <a:normAutofit fontScale="92500" lnSpcReduction="20000"/>
          </a:bodyPr>
          <a:lstStyle/>
          <a:p>
            <a:pPr algn="ctr" fontAlgn="base">
              <a:buNone/>
            </a:pPr>
            <a:r>
              <a:rPr lang="es-CO" dirty="0" smtClean="0"/>
              <a:t>    Muchos, a pesar de que leen la Palabra de Dios, creen que surgieron de una gran explosión, que a través de millones de años evolucionaron de células y bestias, sin inteligencia o propósito.</a:t>
            </a:r>
          </a:p>
          <a:p>
            <a:pPr fontAlgn="base">
              <a:buNone/>
            </a:pPr>
            <a:endParaRPr lang="es-CO" dirty="0" smtClean="0"/>
          </a:p>
          <a:p>
            <a:pPr fontAlgn="base">
              <a:buNone/>
            </a:pPr>
            <a:r>
              <a:rPr lang="es-CO" dirty="0" smtClean="0"/>
              <a:t>           </a:t>
            </a:r>
            <a:r>
              <a:rPr lang="es-CO" sz="3500" b="1" dirty="0" smtClean="0">
                <a:solidFill>
                  <a:srgbClr val="FF0000"/>
                </a:solidFill>
              </a:rPr>
              <a:t> ¿Quién crees tú que tiene la razón?</a:t>
            </a:r>
          </a:p>
          <a:p>
            <a:pPr fontAlgn="base">
              <a:buNone/>
            </a:pPr>
            <a:endParaRPr lang="es-CO" dirty="0" smtClean="0"/>
          </a:p>
          <a:p>
            <a:pPr algn="ctr" fontAlgn="base">
              <a:buNone/>
            </a:pPr>
            <a:r>
              <a:rPr lang="es-CO" dirty="0" smtClean="0"/>
              <a:t>    Por más de sesenta años que tengo de escudriñar la Palabra de Dios, nunca he escondido el hecho de que creo en la Palabra de Dios, y que creo que Dios creó todo por fe. </a:t>
            </a:r>
          </a:p>
          <a:p>
            <a:pPr fontAlgn="base">
              <a:buNone/>
            </a:pPr>
            <a:endParaRPr lang="es-CO" dirty="0" smtClean="0"/>
          </a:p>
          <a:p>
            <a:pPr algn="ctr" fontAlgn="base">
              <a:buNone/>
            </a:pPr>
            <a:r>
              <a:rPr lang="es-CO" dirty="0" smtClean="0"/>
              <a:t>    Pero mi pregunta es,</a:t>
            </a:r>
            <a:r>
              <a:rPr lang="es-CO" b="1" dirty="0" smtClean="0">
                <a:solidFill>
                  <a:srgbClr val="0070C0"/>
                </a:solidFill>
              </a:rPr>
              <a:t> ¿cuál de estas dos creencias es más fácil creer?</a:t>
            </a:r>
          </a:p>
          <a:p>
            <a:endParaRPr lang="es-CO" dirty="0" smtClean="0"/>
          </a:p>
          <a:p>
            <a:endParaRPr lang="es-CO" dirty="0" smtClean="0"/>
          </a:p>
          <a:p>
            <a:endParaRPr lang="es-CO"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randombar(horizontal)">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randombar(horizontal)">
                                      <p:cBhvr>
                                        <p:cTn id="2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CO" sz="3200" dirty="0" smtClean="0">
                <a:solidFill>
                  <a:srgbClr val="FF0000"/>
                </a:solidFill>
                <a:latin typeface="Algerian" pitchFamily="82" charset="0"/>
              </a:rPr>
              <a:t>¿Porqué hay tanta confusión en el mundo?</a:t>
            </a:r>
            <a:endParaRPr lang="es-CO" sz="3200" dirty="0">
              <a:solidFill>
                <a:srgbClr val="FF0000"/>
              </a:solidFill>
              <a:latin typeface="Algerian" pitchFamily="82" charset="0"/>
            </a:endParaRPr>
          </a:p>
        </p:txBody>
      </p:sp>
      <p:sp>
        <p:nvSpPr>
          <p:cNvPr id="3" name="2 Marcador de contenido"/>
          <p:cNvSpPr>
            <a:spLocks noGrp="1"/>
          </p:cNvSpPr>
          <p:nvPr>
            <p:ph idx="1"/>
          </p:nvPr>
        </p:nvSpPr>
        <p:spPr>
          <a:xfrm>
            <a:off x="457200" y="1600200"/>
            <a:ext cx="5482952" cy="4525963"/>
          </a:xfrm>
        </p:spPr>
        <p:txBody>
          <a:bodyPr>
            <a:normAutofit/>
          </a:bodyPr>
          <a:lstStyle/>
          <a:p>
            <a:pPr algn="ctr" fontAlgn="base"/>
            <a:endParaRPr lang="es-CO" dirty="0" smtClean="0"/>
          </a:p>
          <a:p>
            <a:pPr algn="ctr" fontAlgn="base"/>
            <a:r>
              <a:rPr lang="es-CO" dirty="0" smtClean="0"/>
              <a:t>La razón por la cual tantas personas viven en este mundo sin ningún propósito es porque no creen que existe un creador que desea </a:t>
            </a:r>
            <a:r>
              <a:rPr lang="es-CO" b="1" dirty="0" smtClean="0">
                <a:solidFill>
                  <a:srgbClr val="0070C0"/>
                </a:solidFill>
              </a:rPr>
              <a:t>restablecer este mundo a su estado original.</a:t>
            </a:r>
          </a:p>
          <a:p>
            <a:pPr fontAlgn="base"/>
            <a:endParaRPr lang="es-CO" dirty="0" smtClean="0"/>
          </a:p>
        </p:txBody>
      </p:sp>
      <p:pic>
        <p:nvPicPr>
          <p:cNvPr id="2051" name="Picture 3" descr="C:\Users\FAMILIA FIERRO CH\Pictures\la tierra nueva 6.jpg"/>
          <p:cNvPicPr>
            <a:picLocks noChangeAspect="1" noChangeArrowheads="1"/>
          </p:cNvPicPr>
          <p:nvPr/>
        </p:nvPicPr>
        <p:blipFill>
          <a:blip r:embed="rId2" cstate="print"/>
          <a:srcRect/>
          <a:stretch>
            <a:fillRect/>
          </a:stretch>
        </p:blipFill>
        <p:spPr bwMode="auto">
          <a:xfrm>
            <a:off x="6300192" y="2492896"/>
            <a:ext cx="2520280" cy="342592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nodeType="clickEffect">
                                  <p:stCondLst>
                                    <p:cond delay="0"/>
                                  </p:stCondLst>
                                  <p:childTnLst>
                                    <p:set>
                                      <p:cBhvr>
                                        <p:cTn id="11" dur="1" fill="hold">
                                          <p:stCondLst>
                                            <p:cond delay="0"/>
                                          </p:stCondLst>
                                        </p:cTn>
                                        <p:tgtEl>
                                          <p:spTgt spid="2051"/>
                                        </p:tgtEl>
                                        <p:attrNameLst>
                                          <p:attrName>style.visibility</p:attrName>
                                        </p:attrNameLst>
                                      </p:cBhvr>
                                      <p:to>
                                        <p:strVal val="visible"/>
                                      </p:to>
                                    </p:set>
                                    <p:anim calcmode="lin" valueType="num">
                                      <p:cBhvr>
                                        <p:cTn id="12" dur="1000" fill="hold"/>
                                        <p:tgtEl>
                                          <p:spTgt spid="2051"/>
                                        </p:tgtEl>
                                        <p:attrNameLst>
                                          <p:attrName>ppt_w</p:attrName>
                                        </p:attrNameLst>
                                      </p:cBhvr>
                                      <p:tavLst>
                                        <p:tav tm="0">
                                          <p:val>
                                            <p:strVal val="#ppt_w*0.70"/>
                                          </p:val>
                                        </p:tav>
                                        <p:tav tm="100000">
                                          <p:val>
                                            <p:strVal val="#ppt_w"/>
                                          </p:val>
                                        </p:tav>
                                      </p:tavLst>
                                    </p:anim>
                                    <p:anim calcmode="lin" valueType="num">
                                      <p:cBhvr>
                                        <p:cTn id="13" dur="1000" fill="hold"/>
                                        <p:tgtEl>
                                          <p:spTgt spid="2051"/>
                                        </p:tgtEl>
                                        <p:attrNameLst>
                                          <p:attrName>ppt_h</p:attrName>
                                        </p:attrNameLst>
                                      </p:cBhvr>
                                      <p:tavLst>
                                        <p:tav tm="0">
                                          <p:val>
                                            <p:strVal val="#ppt_h"/>
                                          </p:val>
                                        </p:tav>
                                        <p:tav tm="100000">
                                          <p:val>
                                            <p:strVal val="#ppt_h"/>
                                          </p:val>
                                        </p:tav>
                                      </p:tavLst>
                                    </p:anim>
                                    <p:animEffect transition="in" filter="fade">
                                      <p:cBhvr>
                                        <p:cTn id="14" dur="1000"/>
                                        <p:tgtEl>
                                          <p:spTgt spid="2051"/>
                                        </p:tgtEl>
                                      </p:cBhvr>
                                    </p:animEffect>
                                  </p:childTnLst>
                                </p:cTn>
                              </p:par>
                            </p:childTnLst>
                          </p:cTn>
                        </p:par>
                      </p:childTnLst>
                    </p:cTn>
                  </p:par>
                  <p:par>
                    <p:cTn id="15" fill="hold">
                      <p:stCondLst>
                        <p:cond delay="indefinite"/>
                      </p:stCondLst>
                      <p:childTnLst>
                        <p:par>
                          <p:cTn id="16" fill="hold">
                            <p:stCondLst>
                              <p:cond delay="0"/>
                            </p:stCondLst>
                            <p:childTnLst>
                              <p:par>
                                <p:cTn id="17" presetID="5" presetClass="entr" presetSubtype="1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checkerboard(across)">
                                      <p:cBhvr>
                                        <p:cTn id="19"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88640"/>
            <a:ext cx="8229600" cy="2664296"/>
          </a:xfrm>
          <a:solidFill>
            <a:schemeClr val="bg2">
              <a:lumMod val="90000"/>
            </a:schemeClr>
          </a:solidFill>
        </p:spPr>
        <p:txBody>
          <a:bodyPr>
            <a:normAutofit lnSpcReduction="10000"/>
          </a:bodyPr>
          <a:lstStyle/>
          <a:p>
            <a:pPr algn="ctr" fontAlgn="base">
              <a:buNone/>
            </a:pPr>
            <a:r>
              <a:rPr lang="es-CO" dirty="0" smtClean="0"/>
              <a:t>  </a:t>
            </a:r>
            <a:r>
              <a:rPr lang="es-CO" sz="2800" dirty="0" smtClean="0"/>
              <a:t>No entienden que hay algo mejor que esto y que nos espera la felicidad después de los seis mil años de pecado. </a:t>
            </a:r>
          </a:p>
          <a:p>
            <a:pPr algn="ctr" fontAlgn="base">
              <a:buNone/>
            </a:pPr>
            <a:r>
              <a:rPr lang="es-CO" sz="2800" dirty="0" smtClean="0"/>
              <a:t>El ser humano podrá por un tiempo sobrevivir lejos de Dios, pero precisamente solo estará haciendo eso, sobreviviendo.</a:t>
            </a:r>
          </a:p>
          <a:p>
            <a:endParaRPr lang="es-CO" sz="2800" dirty="0"/>
          </a:p>
        </p:txBody>
      </p:sp>
      <p:sp>
        <p:nvSpPr>
          <p:cNvPr id="4" name="3 Pergamino vertical"/>
          <p:cNvSpPr/>
          <p:nvPr/>
        </p:nvSpPr>
        <p:spPr>
          <a:xfrm>
            <a:off x="179512" y="3068960"/>
            <a:ext cx="6408712" cy="3456384"/>
          </a:xfrm>
          <a:prstGeom prst="verticalScroll">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r>
              <a:rPr lang="es-CO" sz="2400" dirty="0" smtClean="0"/>
              <a:t>Pero cuando nos encontramos con nuestro creador se abrirá la puerta de nuestra vida por primera vez y ya no vamos a vagar por este mundo de oscuridad simplemente sobreviviendo sino viviendo por primera vez con propósito y siempre aguardando esa bienaventurada esperanza.</a:t>
            </a:r>
          </a:p>
        </p:txBody>
      </p:sp>
      <p:pic>
        <p:nvPicPr>
          <p:cNvPr id="32770" name="Picture 2" descr="http://t0.gstatic.com/images?q=tbn:ANd9GcQzSx0S9QC1PITWDwrH-dpjo0sRhCRa7CLLSkoaFgkNWpcvXexesg"/>
          <p:cNvPicPr>
            <a:picLocks noChangeAspect="1" noChangeArrowheads="1"/>
          </p:cNvPicPr>
          <p:nvPr/>
        </p:nvPicPr>
        <p:blipFill>
          <a:blip r:embed="rId2" cstate="print"/>
          <a:srcRect/>
          <a:stretch>
            <a:fillRect/>
          </a:stretch>
        </p:blipFill>
        <p:spPr bwMode="auto">
          <a:xfrm>
            <a:off x="7020272" y="2996952"/>
            <a:ext cx="1872208" cy="2016225"/>
          </a:xfrm>
          <a:prstGeom prst="rect">
            <a:avLst/>
          </a:prstGeom>
          <a:noFill/>
        </p:spPr>
      </p:pic>
      <p:sp>
        <p:nvSpPr>
          <p:cNvPr id="6" name="5 Terminador"/>
          <p:cNvSpPr/>
          <p:nvPr/>
        </p:nvSpPr>
        <p:spPr>
          <a:xfrm>
            <a:off x="6588224" y="5157192"/>
            <a:ext cx="2376264" cy="1512168"/>
          </a:xfrm>
          <a:prstGeom prst="flowChartTermina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r>
              <a:rPr lang="es-CO" dirty="0" smtClean="0"/>
              <a:t>Ábrale la puerta de su corazón a Jesús y disfrutara de eterna felicidad.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randombar(horizontal)">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5" presetClass="entr" presetSubtype="0" fill="hold" nodeType="clickEffect">
                                  <p:stCondLst>
                                    <p:cond delay="0"/>
                                  </p:stCondLst>
                                  <p:childTnLst>
                                    <p:set>
                                      <p:cBhvr>
                                        <p:cTn id="21" dur="1" fill="hold">
                                          <p:stCondLst>
                                            <p:cond delay="0"/>
                                          </p:stCondLst>
                                        </p:cTn>
                                        <p:tgtEl>
                                          <p:spTgt spid="32770"/>
                                        </p:tgtEl>
                                        <p:attrNameLst>
                                          <p:attrName>style.visibility</p:attrName>
                                        </p:attrNameLst>
                                      </p:cBhvr>
                                      <p:to>
                                        <p:strVal val="visible"/>
                                      </p:to>
                                    </p:set>
                                    <p:anim calcmode="lin" valueType="num">
                                      <p:cBhvr>
                                        <p:cTn id="22" dur="1000" fill="hold"/>
                                        <p:tgtEl>
                                          <p:spTgt spid="32770"/>
                                        </p:tgtEl>
                                        <p:attrNameLst>
                                          <p:attrName>ppt_w</p:attrName>
                                        </p:attrNameLst>
                                      </p:cBhvr>
                                      <p:tavLst>
                                        <p:tav tm="0">
                                          <p:val>
                                            <p:strVal val="#ppt_w*0.70"/>
                                          </p:val>
                                        </p:tav>
                                        <p:tav tm="100000">
                                          <p:val>
                                            <p:strVal val="#ppt_w"/>
                                          </p:val>
                                        </p:tav>
                                      </p:tavLst>
                                    </p:anim>
                                    <p:anim calcmode="lin" valueType="num">
                                      <p:cBhvr>
                                        <p:cTn id="23" dur="1000" fill="hold"/>
                                        <p:tgtEl>
                                          <p:spTgt spid="32770"/>
                                        </p:tgtEl>
                                        <p:attrNameLst>
                                          <p:attrName>ppt_h</p:attrName>
                                        </p:attrNameLst>
                                      </p:cBhvr>
                                      <p:tavLst>
                                        <p:tav tm="0">
                                          <p:val>
                                            <p:strVal val="#ppt_h"/>
                                          </p:val>
                                        </p:tav>
                                        <p:tav tm="100000">
                                          <p:val>
                                            <p:strVal val="#ppt_h"/>
                                          </p:val>
                                        </p:tav>
                                      </p:tavLst>
                                    </p:anim>
                                    <p:animEffect transition="in" filter="fade">
                                      <p:cBhvr>
                                        <p:cTn id="24" dur="1000"/>
                                        <p:tgtEl>
                                          <p:spTgt spid="32770"/>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grpId="0" nodeType="click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randombar(horizontal)">
                                      <p:cBhvr>
                                        <p:cTn id="29" dur="500"/>
                                        <p:tgtEl>
                                          <p:spTgt spid="4"/>
                                        </p:tgtEl>
                                      </p:cBhvr>
                                    </p:animEffect>
                                  </p:childTnLst>
                                </p:cTn>
                              </p:par>
                            </p:childTnLst>
                          </p:cTn>
                        </p:par>
                      </p:childTnLst>
                    </p:cTn>
                  </p:par>
                  <p:par>
                    <p:cTn id="30" fill="hold">
                      <p:stCondLst>
                        <p:cond delay="indefinite"/>
                      </p:stCondLst>
                      <p:childTnLst>
                        <p:par>
                          <p:cTn id="31" fill="hold">
                            <p:stCondLst>
                              <p:cond delay="0"/>
                            </p:stCondLst>
                            <p:childTnLst>
                              <p:par>
                                <p:cTn id="32" presetID="55" presetClass="entr" presetSubtype="0" fill="hold" grpId="0" nodeType="clickEffect">
                                  <p:stCondLst>
                                    <p:cond delay="0"/>
                                  </p:stCondLst>
                                  <p:childTnLst>
                                    <p:set>
                                      <p:cBhvr>
                                        <p:cTn id="33" dur="1" fill="hold">
                                          <p:stCondLst>
                                            <p:cond delay="0"/>
                                          </p:stCondLst>
                                        </p:cTn>
                                        <p:tgtEl>
                                          <p:spTgt spid="6"/>
                                        </p:tgtEl>
                                        <p:attrNameLst>
                                          <p:attrName>style.visibility</p:attrName>
                                        </p:attrNameLst>
                                      </p:cBhvr>
                                      <p:to>
                                        <p:strVal val="visible"/>
                                      </p:to>
                                    </p:set>
                                    <p:anim calcmode="lin" valueType="num">
                                      <p:cBhvr>
                                        <p:cTn id="34" dur="1000" fill="hold"/>
                                        <p:tgtEl>
                                          <p:spTgt spid="6"/>
                                        </p:tgtEl>
                                        <p:attrNameLst>
                                          <p:attrName>ppt_w</p:attrName>
                                        </p:attrNameLst>
                                      </p:cBhvr>
                                      <p:tavLst>
                                        <p:tav tm="0">
                                          <p:val>
                                            <p:strVal val="#ppt_w*0.70"/>
                                          </p:val>
                                        </p:tav>
                                        <p:tav tm="100000">
                                          <p:val>
                                            <p:strVal val="#ppt_w"/>
                                          </p:val>
                                        </p:tav>
                                      </p:tavLst>
                                    </p:anim>
                                    <p:anim calcmode="lin" valueType="num">
                                      <p:cBhvr>
                                        <p:cTn id="35" dur="1000" fill="hold"/>
                                        <p:tgtEl>
                                          <p:spTgt spid="6"/>
                                        </p:tgtEl>
                                        <p:attrNameLst>
                                          <p:attrName>ppt_h</p:attrName>
                                        </p:attrNameLst>
                                      </p:cBhvr>
                                      <p:tavLst>
                                        <p:tav tm="0">
                                          <p:val>
                                            <p:strVal val="#ppt_h"/>
                                          </p:val>
                                        </p:tav>
                                        <p:tav tm="100000">
                                          <p:val>
                                            <p:strVal val="#ppt_h"/>
                                          </p:val>
                                        </p:tav>
                                      </p:tavLst>
                                    </p:anim>
                                    <p:animEffect transition="in" filter="fade">
                                      <p:cBhvr>
                                        <p:cTn id="36"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P spid="4" grpId="0" animBg="1"/>
      <p:bldP spid="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rgbClr val="92D050"/>
          </a:solidFill>
        </p:spPr>
        <p:txBody>
          <a:bodyPr>
            <a:normAutofit/>
          </a:bodyPr>
          <a:lstStyle/>
          <a:p>
            <a:r>
              <a:rPr lang="es-CO" sz="3600" b="1" dirty="0" smtClean="0">
                <a:latin typeface="Algerian" pitchFamily="82" charset="0"/>
              </a:rPr>
              <a:t>Jesús corre el telón del futuro</a:t>
            </a:r>
            <a:endParaRPr lang="es-CO" sz="3600" b="1" dirty="0">
              <a:latin typeface="Algerian" pitchFamily="82" charset="0"/>
            </a:endParaRPr>
          </a:p>
        </p:txBody>
      </p:sp>
      <p:sp>
        <p:nvSpPr>
          <p:cNvPr id="3" name="2 Marcador de contenido"/>
          <p:cNvSpPr>
            <a:spLocks noGrp="1"/>
          </p:cNvSpPr>
          <p:nvPr>
            <p:ph idx="1"/>
          </p:nvPr>
        </p:nvSpPr>
        <p:spPr>
          <a:xfrm>
            <a:off x="457200" y="1600201"/>
            <a:ext cx="3610744" cy="3917032"/>
          </a:xfrm>
          <a:solidFill>
            <a:srgbClr val="FFFF00"/>
          </a:solidFill>
        </p:spPr>
        <p:txBody>
          <a:bodyPr>
            <a:normAutofit/>
          </a:bodyPr>
          <a:lstStyle/>
          <a:p>
            <a:pPr>
              <a:buNone/>
            </a:pPr>
            <a:r>
              <a:rPr lang="es-CO" dirty="0" smtClean="0"/>
              <a:t>                </a:t>
            </a:r>
            <a:r>
              <a:rPr lang="es-CO" sz="3900" b="1" dirty="0" smtClean="0">
                <a:solidFill>
                  <a:srgbClr val="FF0000"/>
                </a:solidFill>
              </a:rPr>
              <a:t>Amos 3:7</a:t>
            </a:r>
            <a:endParaRPr lang="es-CO" b="1" dirty="0" smtClean="0">
              <a:solidFill>
                <a:srgbClr val="FF0000"/>
              </a:solidFill>
            </a:endParaRPr>
          </a:p>
          <a:p>
            <a:pPr algn="ctr">
              <a:buNone/>
            </a:pPr>
            <a:r>
              <a:rPr lang="es-CO" dirty="0" smtClean="0"/>
              <a:t>      “Nada hace el Señor, el Eterno, sin revelar su secreto a sus siervos los profetas”</a:t>
            </a:r>
          </a:p>
          <a:p>
            <a:endParaRPr lang="es-CO" dirty="0"/>
          </a:p>
        </p:txBody>
      </p:sp>
      <p:pic>
        <p:nvPicPr>
          <p:cNvPr id="1026" name="Picture 2" descr="http://t1.gstatic.com/images?q=tbn:ANd9GcSbQlL0SExV8N8RhB3nFS6aBNwuFzt65KT2AjgRcs0Pj-JW1mvZOA"/>
          <p:cNvPicPr>
            <a:picLocks noChangeAspect="1" noChangeArrowheads="1"/>
          </p:cNvPicPr>
          <p:nvPr/>
        </p:nvPicPr>
        <p:blipFill>
          <a:blip r:embed="rId2" cstate="print"/>
          <a:srcRect/>
          <a:stretch>
            <a:fillRect/>
          </a:stretch>
        </p:blipFill>
        <p:spPr bwMode="auto">
          <a:xfrm>
            <a:off x="4716016" y="1628800"/>
            <a:ext cx="4104456" cy="4032448"/>
          </a:xfrm>
          <a:prstGeom prst="rect">
            <a:avLst/>
          </a:prstGeom>
          <a:noFill/>
        </p:spPr>
      </p:pic>
      <p:sp>
        <p:nvSpPr>
          <p:cNvPr id="5" name="4 Elipse"/>
          <p:cNvSpPr/>
          <p:nvPr/>
        </p:nvSpPr>
        <p:spPr>
          <a:xfrm>
            <a:off x="5292080" y="2924944"/>
            <a:ext cx="2592288" cy="25922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CO" sz="2000" dirty="0" smtClean="0"/>
              <a:t>     </a:t>
            </a:r>
            <a:r>
              <a:rPr lang="es-CO" sz="2000" dirty="0" smtClean="0">
                <a:solidFill>
                  <a:schemeClr val="tx1"/>
                </a:solidFill>
              </a:rPr>
              <a:t>2 Ped.3:8.</a:t>
            </a:r>
          </a:p>
          <a:p>
            <a:pPr algn="ctr"/>
            <a:r>
              <a:rPr lang="es-CO" sz="2000" b="1" dirty="0" smtClean="0">
                <a:solidFill>
                  <a:srgbClr val="FFFF00"/>
                </a:solidFill>
              </a:rPr>
              <a:t>“Para el Señor un día es como mil años, y mil años como un día”</a:t>
            </a:r>
            <a:endParaRPr lang="es-CO" sz="3200" b="1" dirty="0" smtClean="0">
              <a:solidFill>
                <a:srgbClr val="FFFF00"/>
              </a:solidFill>
            </a:endParaRPr>
          </a:p>
        </p:txBody>
      </p:sp>
      <p:sp>
        <p:nvSpPr>
          <p:cNvPr id="6" name="5 Terminador"/>
          <p:cNvSpPr/>
          <p:nvPr/>
        </p:nvSpPr>
        <p:spPr>
          <a:xfrm>
            <a:off x="611560" y="5733256"/>
            <a:ext cx="7992888" cy="864096"/>
          </a:xfrm>
          <a:prstGeom prst="flowChartTerminator">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lang="es-CO" sz="2000" b="1" dirty="0" smtClean="0">
                <a:solidFill>
                  <a:srgbClr val="FF0000"/>
                </a:solidFill>
              </a:rPr>
              <a:t> </a:t>
            </a:r>
            <a:r>
              <a:rPr lang="es-CO" sz="2000" b="1" dirty="0" smtClean="0">
                <a:solidFill>
                  <a:srgbClr val="FFFF00"/>
                </a:solidFill>
              </a:rPr>
              <a:t>Por medio de los profetas el Señor nos informa lo que va a hacer.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 calcmode="lin" valueType="num">
                                      <p:cBhvr>
                                        <p:cTn id="12" dur="1000" fill="hold"/>
                                        <p:tgtEl>
                                          <p:spTgt spid="1026"/>
                                        </p:tgtEl>
                                        <p:attrNameLst>
                                          <p:attrName>ppt_w</p:attrName>
                                        </p:attrNameLst>
                                      </p:cBhvr>
                                      <p:tavLst>
                                        <p:tav tm="0">
                                          <p:val>
                                            <p:strVal val="#ppt_w*0.70"/>
                                          </p:val>
                                        </p:tav>
                                        <p:tav tm="100000">
                                          <p:val>
                                            <p:strVal val="#ppt_w"/>
                                          </p:val>
                                        </p:tav>
                                      </p:tavLst>
                                    </p:anim>
                                    <p:anim calcmode="lin" valueType="num">
                                      <p:cBhvr>
                                        <p:cTn id="13" dur="1000" fill="hold"/>
                                        <p:tgtEl>
                                          <p:spTgt spid="1026"/>
                                        </p:tgtEl>
                                        <p:attrNameLst>
                                          <p:attrName>ppt_h</p:attrName>
                                        </p:attrNameLst>
                                      </p:cBhvr>
                                      <p:tavLst>
                                        <p:tav tm="0">
                                          <p:val>
                                            <p:strVal val="#ppt_h"/>
                                          </p:val>
                                        </p:tav>
                                        <p:tav tm="100000">
                                          <p:val>
                                            <p:strVal val="#ppt_h"/>
                                          </p:val>
                                        </p:tav>
                                      </p:tavLst>
                                    </p:anim>
                                    <p:animEffect transition="in" filter="fade">
                                      <p:cBhvr>
                                        <p:cTn id="14" dur="1000"/>
                                        <p:tgtEl>
                                          <p:spTgt spid="1026"/>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bg/>
                                          </p:spTgt>
                                        </p:tgtEl>
                                        <p:attrNameLst>
                                          <p:attrName>style.visibility</p:attrName>
                                        </p:attrNameLst>
                                      </p:cBhvr>
                                      <p:to>
                                        <p:strVal val="visible"/>
                                      </p:to>
                                    </p:set>
                                    <p:anim calcmode="lin" valueType="num">
                                      <p:cBhvr additive="base">
                                        <p:cTn id="19" dur="500" fill="hold"/>
                                        <p:tgtEl>
                                          <p:spTgt spid="3">
                                            <p:bg/>
                                          </p:spTgt>
                                        </p:tgtEl>
                                        <p:attrNameLst>
                                          <p:attrName>ppt_x</p:attrName>
                                        </p:attrNameLst>
                                      </p:cBhvr>
                                      <p:tavLst>
                                        <p:tav tm="0">
                                          <p:val>
                                            <p:strVal val="#ppt_x"/>
                                          </p:val>
                                        </p:tav>
                                        <p:tav tm="100000">
                                          <p:val>
                                            <p:strVal val="#ppt_x"/>
                                          </p:val>
                                        </p:tav>
                                      </p:tavLst>
                                    </p:anim>
                                    <p:anim calcmode="lin" valueType="num">
                                      <p:cBhvr additive="base">
                                        <p:cTn id="20"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 calcmode="lin" valueType="num">
                                      <p:cBhvr additive="base">
                                        <p:cTn id="25"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anim calcmode="lin" valueType="num">
                                      <p:cBhvr additive="base">
                                        <p:cTn id="3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55" presetClass="entr" presetSubtype="0" fill="hold" grpId="0" nodeType="click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p:cTn id="37" dur="1000" fill="hold"/>
                                        <p:tgtEl>
                                          <p:spTgt spid="5"/>
                                        </p:tgtEl>
                                        <p:attrNameLst>
                                          <p:attrName>ppt_w</p:attrName>
                                        </p:attrNameLst>
                                      </p:cBhvr>
                                      <p:tavLst>
                                        <p:tav tm="0">
                                          <p:val>
                                            <p:strVal val="#ppt_w*0.70"/>
                                          </p:val>
                                        </p:tav>
                                        <p:tav tm="100000">
                                          <p:val>
                                            <p:strVal val="#ppt_w"/>
                                          </p:val>
                                        </p:tav>
                                      </p:tavLst>
                                    </p:anim>
                                    <p:anim calcmode="lin" valueType="num">
                                      <p:cBhvr>
                                        <p:cTn id="38" dur="1000" fill="hold"/>
                                        <p:tgtEl>
                                          <p:spTgt spid="5"/>
                                        </p:tgtEl>
                                        <p:attrNameLst>
                                          <p:attrName>ppt_h</p:attrName>
                                        </p:attrNameLst>
                                      </p:cBhvr>
                                      <p:tavLst>
                                        <p:tav tm="0">
                                          <p:val>
                                            <p:strVal val="#ppt_h"/>
                                          </p:val>
                                        </p:tav>
                                        <p:tav tm="100000">
                                          <p:val>
                                            <p:strVal val="#ppt_h"/>
                                          </p:val>
                                        </p:tav>
                                      </p:tavLst>
                                    </p:anim>
                                    <p:animEffect transition="in" filter="fade">
                                      <p:cBhvr>
                                        <p:cTn id="39" dur="1000"/>
                                        <p:tgtEl>
                                          <p:spTgt spid="5"/>
                                        </p:tgtEl>
                                      </p:cBhvr>
                                    </p:animEffect>
                                  </p:childTnLst>
                                </p:cTn>
                              </p:par>
                            </p:childTnLst>
                          </p:cTn>
                        </p:par>
                      </p:childTnLst>
                    </p:cTn>
                  </p:par>
                  <p:par>
                    <p:cTn id="40" fill="hold">
                      <p:stCondLst>
                        <p:cond delay="indefinite"/>
                      </p:stCondLst>
                      <p:childTnLst>
                        <p:par>
                          <p:cTn id="41" fill="hold">
                            <p:stCondLst>
                              <p:cond delay="0"/>
                            </p:stCondLst>
                            <p:childTnLst>
                              <p:par>
                                <p:cTn id="42" presetID="3" presetClass="entr" presetSubtype="10" fill="hold" grpId="0" nodeType="clickEffect">
                                  <p:stCondLst>
                                    <p:cond delay="0"/>
                                  </p:stCondLst>
                                  <p:childTnLst>
                                    <p:set>
                                      <p:cBhvr>
                                        <p:cTn id="43" dur="1" fill="hold">
                                          <p:stCondLst>
                                            <p:cond delay="0"/>
                                          </p:stCondLst>
                                        </p:cTn>
                                        <p:tgtEl>
                                          <p:spTgt spid="6"/>
                                        </p:tgtEl>
                                        <p:attrNameLst>
                                          <p:attrName>style.visibility</p:attrName>
                                        </p:attrNameLst>
                                      </p:cBhvr>
                                      <p:to>
                                        <p:strVal val="visible"/>
                                      </p:to>
                                    </p:set>
                                    <p:animEffect transition="in" filter="blinds(horizontal)">
                                      <p:cBhvr>
                                        <p:cTn id="4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P spid="5" grpId="0" animBg="1"/>
      <p:bldP spid="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rgbClr val="FFF200"/>
            </a:gs>
            <a:gs pos="45000">
              <a:srgbClr val="FF7A00"/>
            </a:gs>
            <a:gs pos="70000">
              <a:srgbClr val="FF0300"/>
            </a:gs>
            <a:gs pos="100000">
              <a:srgbClr val="4D0808"/>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8229600" cy="5577483"/>
          </a:xfrm>
          <a:solidFill>
            <a:schemeClr val="accent6">
              <a:lumMod val="40000"/>
              <a:lumOff val="60000"/>
            </a:schemeClr>
          </a:solidFill>
        </p:spPr>
        <p:txBody>
          <a:bodyPr>
            <a:normAutofit fontScale="92500" lnSpcReduction="10000"/>
          </a:bodyPr>
          <a:lstStyle/>
          <a:p>
            <a:pPr algn="ctr">
              <a:buNone/>
            </a:pPr>
            <a:r>
              <a:rPr lang="es-CO" dirty="0" smtClean="0"/>
              <a:t>     </a:t>
            </a:r>
          </a:p>
          <a:p>
            <a:pPr algn="ctr">
              <a:buNone/>
            </a:pPr>
            <a:r>
              <a:rPr lang="es-CO" dirty="0" smtClean="0"/>
              <a:t>Note lo que dice el apóstol Pedro: “Para el Señor</a:t>
            </a:r>
            <a:r>
              <a:rPr lang="es-CO" b="1" dirty="0" smtClean="0">
                <a:solidFill>
                  <a:srgbClr val="0070C0"/>
                </a:solidFill>
              </a:rPr>
              <a:t> un día es como mil años</a:t>
            </a:r>
            <a:r>
              <a:rPr lang="es-CO" dirty="0" smtClean="0"/>
              <a:t>, y </a:t>
            </a:r>
            <a:r>
              <a:rPr lang="es-CO" b="1" dirty="0" smtClean="0">
                <a:solidFill>
                  <a:srgbClr val="0070C0"/>
                </a:solidFill>
              </a:rPr>
              <a:t>mil años como un día</a:t>
            </a:r>
            <a:r>
              <a:rPr lang="es-CO" dirty="0" smtClean="0"/>
              <a:t>”.</a:t>
            </a:r>
          </a:p>
          <a:p>
            <a:endParaRPr lang="es-CO" dirty="0" smtClean="0"/>
          </a:p>
          <a:p>
            <a:pPr algn="ctr">
              <a:buNone/>
            </a:pPr>
            <a:r>
              <a:rPr lang="es-CO" dirty="0" smtClean="0"/>
              <a:t>    La semana de la creación son siete días, El Señor trabajó seis días y “</a:t>
            </a:r>
            <a:r>
              <a:rPr lang="es-CO" b="1" u="sng" dirty="0" smtClean="0">
                <a:solidFill>
                  <a:srgbClr val="0070C0"/>
                </a:solidFill>
              </a:rPr>
              <a:t>reposó</a:t>
            </a:r>
            <a:r>
              <a:rPr lang="es-CO" dirty="0" smtClean="0"/>
              <a:t> en el séptimo día” de todo lo que había hecho en la creación. Y Dios </a:t>
            </a:r>
            <a:r>
              <a:rPr lang="es-CO" b="1" u="sng" dirty="0" smtClean="0">
                <a:solidFill>
                  <a:srgbClr val="0070C0"/>
                </a:solidFill>
              </a:rPr>
              <a:t>bendijo</a:t>
            </a:r>
            <a:r>
              <a:rPr lang="es-CO" dirty="0" smtClean="0"/>
              <a:t> al séptimo día, y lo </a:t>
            </a:r>
            <a:r>
              <a:rPr lang="es-CO" b="1" u="sng" dirty="0" smtClean="0">
                <a:solidFill>
                  <a:srgbClr val="0070C0"/>
                </a:solidFill>
              </a:rPr>
              <a:t>santificó</a:t>
            </a:r>
            <a:r>
              <a:rPr lang="es-CO" dirty="0" smtClean="0"/>
              <a:t>, porque en él reposó de toda la obra que había hecho en la creación” (Gén.2:2-3). </a:t>
            </a:r>
          </a:p>
          <a:p>
            <a:pPr algn="ctr">
              <a:buNone/>
            </a:pPr>
            <a:r>
              <a:rPr lang="es-CO" dirty="0" smtClean="0"/>
              <a:t> </a:t>
            </a:r>
          </a:p>
          <a:p>
            <a:pPr algn="ctr">
              <a:buNone/>
            </a:pPr>
            <a:r>
              <a:rPr lang="es-CO" dirty="0" smtClean="0"/>
              <a:t> </a:t>
            </a:r>
            <a:endParaRPr lang="es-CO"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diamond(in)">
                                      <p:cBhvr>
                                        <p:cTn id="7" dur="20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amond(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diamond(in)">
                                      <p:cBhvr>
                                        <p:cTn id="17"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rgbClr val="D6B19C"/>
            </a:gs>
            <a:gs pos="30000">
              <a:srgbClr val="D49E6C"/>
            </a:gs>
            <a:gs pos="70000">
              <a:srgbClr val="A65528"/>
            </a:gs>
            <a:gs pos="100000">
              <a:srgbClr val="663012"/>
            </a:gs>
          </a:gsLst>
          <a:lin ang="5400000" scaled="0"/>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solidFill>
            <a:srgbClr val="00B050"/>
          </a:solidFill>
        </p:spPr>
        <p:txBody>
          <a:bodyPr>
            <a:noAutofit/>
          </a:bodyPr>
          <a:lstStyle/>
          <a:p>
            <a:r>
              <a:rPr lang="es-CO" sz="2400" dirty="0" smtClean="0">
                <a:latin typeface="Algerian" pitchFamily="82" charset="0"/>
              </a:rPr>
              <a:t>Una pregunta muy importante:</a:t>
            </a:r>
            <a:r>
              <a:rPr lang="es-CO" sz="2400" dirty="0" smtClean="0">
                <a:solidFill>
                  <a:srgbClr val="FF0000"/>
                </a:solidFill>
                <a:latin typeface="Algerian" pitchFamily="82" charset="0"/>
              </a:rPr>
              <a:t> </a:t>
            </a:r>
            <a:r>
              <a:rPr lang="es-CO" sz="2400" dirty="0" smtClean="0">
                <a:solidFill>
                  <a:srgbClr val="FFFF00"/>
                </a:solidFill>
                <a:latin typeface="Algerian" pitchFamily="82" charset="0"/>
              </a:rPr>
              <a:t>¿Para quienes “reposó”, “bendijo” y “santificó” el séptimo día?</a:t>
            </a:r>
            <a:endParaRPr lang="es-CO" sz="2400" dirty="0">
              <a:solidFill>
                <a:srgbClr val="FFFF00"/>
              </a:solidFill>
              <a:latin typeface="Algerian" pitchFamily="82" charset="0"/>
            </a:endParaRPr>
          </a:p>
        </p:txBody>
      </p:sp>
      <p:sp>
        <p:nvSpPr>
          <p:cNvPr id="3" name="2 Marcador de contenido"/>
          <p:cNvSpPr>
            <a:spLocks noGrp="1"/>
          </p:cNvSpPr>
          <p:nvPr>
            <p:ph idx="1"/>
          </p:nvPr>
        </p:nvSpPr>
        <p:spPr>
          <a:solidFill>
            <a:schemeClr val="accent3">
              <a:lumMod val="40000"/>
              <a:lumOff val="60000"/>
            </a:schemeClr>
          </a:solidFill>
        </p:spPr>
        <p:txBody>
          <a:bodyPr>
            <a:normAutofit fontScale="85000" lnSpcReduction="20000"/>
          </a:bodyPr>
          <a:lstStyle/>
          <a:p>
            <a:pPr algn="ctr"/>
            <a:r>
              <a:rPr lang="es-CO" dirty="0" smtClean="0"/>
              <a:t>Ese primer día de reposo, lo disfruto Adán y Eva adorando y alabando a Dios, su Creador.</a:t>
            </a:r>
          </a:p>
          <a:p>
            <a:pPr algn="ctr"/>
            <a:endParaRPr lang="es-CO" dirty="0" smtClean="0"/>
          </a:p>
          <a:p>
            <a:pPr algn="ctr">
              <a:buNone/>
            </a:pPr>
            <a:r>
              <a:rPr lang="es-CO" b="1" u="sng" dirty="0" smtClean="0">
                <a:solidFill>
                  <a:srgbClr val="FF0000"/>
                </a:solidFill>
              </a:rPr>
              <a:t>¿Qué nacionalidad tenía Adán y Eva?</a:t>
            </a:r>
          </a:p>
          <a:p>
            <a:pPr algn="ctr">
              <a:buNone/>
            </a:pPr>
            <a:endParaRPr lang="es-CO" dirty="0" smtClean="0"/>
          </a:p>
          <a:p>
            <a:pPr>
              <a:buNone/>
            </a:pPr>
            <a:r>
              <a:rPr lang="es-CO" dirty="0" smtClean="0"/>
              <a:t>   </a:t>
            </a:r>
            <a:r>
              <a:rPr lang="es-CO" sz="3600" b="1" dirty="0" smtClean="0">
                <a:solidFill>
                  <a:srgbClr val="FF0000"/>
                </a:solidFill>
              </a:rPr>
              <a:t> Marcos 2:27.</a:t>
            </a:r>
          </a:p>
          <a:p>
            <a:pPr>
              <a:buNone/>
            </a:pPr>
            <a:r>
              <a:rPr lang="es-CO" sz="3600" b="1" dirty="0" smtClean="0">
                <a:solidFill>
                  <a:srgbClr val="FF0000"/>
                </a:solidFill>
              </a:rPr>
              <a:t>   </a:t>
            </a:r>
            <a:r>
              <a:rPr lang="es-CO" dirty="0" smtClean="0"/>
              <a:t> También les dijo: “El sábado fue hecho </a:t>
            </a:r>
            <a:r>
              <a:rPr lang="es-CO" b="1" dirty="0" smtClean="0">
                <a:solidFill>
                  <a:srgbClr val="0070C0"/>
                </a:solidFill>
              </a:rPr>
              <a:t>para el hombre”. </a:t>
            </a:r>
            <a:r>
              <a:rPr lang="es-CO" dirty="0" smtClean="0"/>
              <a:t>Para que fuera una bendición al reposar en ese día. </a:t>
            </a:r>
          </a:p>
          <a:p>
            <a:pPr>
              <a:buNone/>
            </a:pPr>
            <a:r>
              <a:rPr lang="es-CO" sz="2600" b="1" dirty="0" smtClean="0">
                <a:solidFill>
                  <a:srgbClr val="0070C0"/>
                </a:solidFill>
              </a:rPr>
              <a:t>      </a:t>
            </a:r>
            <a:r>
              <a:rPr lang="es-CO" sz="2600" dirty="0" smtClean="0"/>
              <a:t>Note que el vers.28 dice que Él es el dueño del sábado, lo que quiere decir es que el sábado no nos pertenece como día de trabajo.</a:t>
            </a:r>
            <a:endParaRPr lang="es-CO" sz="2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6"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barn(inHorizontal)">
                                      <p:cBhvr>
                                        <p:cTn id="12" dur="500"/>
                                        <p:tgtEl>
                                          <p:spTgt spid="3">
                                            <p:bg/>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6"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barn(inHorizontal)">
                                      <p:cBhvr>
                                        <p:cTn id="17" dur="5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6"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arn(inHorizont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6"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Horizont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6"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arn(inHorizont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6"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barn(inHorizontal)">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rgbClr val="FC9FCB"/>
            </a:gs>
            <a:gs pos="13000">
              <a:srgbClr val="F8B049"/>
            </a:gs>
            <a:gs pos="21001">
              <a:srgbClr val="F8B049"/>
            </a:gs>
            <a:gs pos="63000">
              <a:srgbClr val="FEE7F2"/>
            </a:gs>
            <a:gs pos="67000">
              <a:srgbClr val="F952A0"/>
            </a:gs>
            <a:gs pos="69000">
              <a:srgbClr val="C50849"/>
            </a:gs>
            <a:gs pos="82001">
              <a:srgbClr val="B43E85"/>
            </a:gs>
            <a:gs pos="100000">
              <a:srgbClr val="F8B049"/>
            </a:gs>
          </a:gsLst>
          <a:lin ang="5400000" scaled="0"/>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bg1"/>
          </a:solidFill>
        </p:spPr>
        <p:txBody>
          <a:bodyPr>
            <a:normAutofit fontScale="90000"/>
          </a:bodyPr>
          <a:lstStyle/>
          <a:p>
            <a:r>
              <a:rPr lang="es-CO" b="1" dirty="0" smtClean="0">
                <a:solidFill>
                  <a:srgbClr val="FF0000"/>
                </a:solidFill>
                <a:latin typeface="Arial Narrow" pitchFamily="34" charset="0"/>
              </a:rPr>
              <a:t>¿Por cuánto tiempo dura la bendición de Dios?</a:t>
            </a:r>
            <a:endParaRPr lang="es-CO" b="1" dirty="0">
              <a:solidFill>
                <a:srgbClr val="FF0000"/>
              </a:solidFill>
              <a:latin typeface="Arial Narrow" pitchFamily="34" charset="0"/>
            </a:endParaRPr>
          </a:p>
        </p:txBody>
      </p:sp>
      <p:sp>
        <p:nvSpPr>
          <p:cNvPr id="3" name="2 Marcador de contenido"/>
          <p:cNvSpPr>
            <a:spLocks noGrp="1"/>
          </p:cNvSpPr>
          <p:nvPr>
            <p:ph idx="1"/>
          </p:nvPr>
        </p:nvSpPr>
        <p:spPr>
          <a:xfrm>
            <a:off x="457200" y="1600200"/>
            <a:ext cx="5050904" cy="4525963"/>
          </a:xfrm>
          <a:solidFill>
            <a:schemeClr val="accent2">
              <a:lumMod val="20000"/>
              <a:lumOff val="80000"/>
            </a:schemeClr>
          </a:solidFill>
        </p:spPr>
        <p:txBody>
          <a:bodyPr/>
          <a:lstStyle/>
          <a:p>
            <a:endParaRPr lang="es-CO" dirty="0" smtClean="0"/>
          </a:p>
          <a:p>
            <a:endParaRPr lang="es-CO" dirty="0" smtClean="0"/>
          </a:p>
          <a:p>
            <a:r>
              <a:rPr lang="es-CO" sz="3600" b="1" dirty="0" smtClean="0">
                <a:solidFill>
                  <a:srgbClr val="FF0000"/>
                </a:solidFill>
              </a:rPr>
              <a:t>1 Crónicas 17:27.</a:t>
            </a:r>
          </a:p>
          <a:p>
            <a:pPr algn="ctr"/>
            <a:r>
              <a:rPr lang="es-CO" dirty="0" smtClean="0"/>
              <a:t>Porque lo que tu bendices, oh Señor, queda bendito para </a:t>
            </a:r>
            <a:r>
              <a:rPr lang="es-CO" b="1" dirty="0" smtClean="0">
                <a:solidFill>
                  <a:srgbClr val="0070C0"/>
                </a:solidFill>
              </a:rPr>
              <a:t>siempre.</a:t>
            </a:r>
            <a:endParaRPr lang="es-CO" b="1" dirty="0">
              <a:solidFill>
                <a:srgbClr val="0070C0"/>
              </a:solidFill>
            </a:endParaRPr>
          </a:p>
        </p:txBody>
      </p:sp>
      <p:pic>
        <p:nvPicPr>
          <p:cNvPr id="43010" name="Picture 2" descr="http://t2.gstatic.com/images?q=tbn:ANd9GcQvjtmUM4Xv47JjwyMu8OoFy_F9p4W6v_BXyJEdP8I_idstDFXQew"/>
          <p:cNvPicPr>
            <a:picLocks noChangeAspect="1" noChangeArrowheads="1"/>
          </p:cNvPicPr>
          <p:nvPr/>
        </p:nvPicPr>
        <p:blipFill>
          <a:blip r:embed="rId2" cstate="print"/>
          <a:srcRect/>
          <a:stretch>
            <a:fillRect/>
          </a:stretch>
        </p:blipFill>
        <p:spPr bwMode="auto">
          <a:xfrm>
            <a:off x="5796136" y="2060848"/>
            <a:ext cx="2736304" cy="374441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 calcmode="lin" valueType="num">
                                      <p:cBhvr>
                                        <p:cTn id="12" dur="1000" fill="hold"/>
                                        <p:tgtEl>
                                          <p:spTgt spid="3">
                                            <p:bg/>
                                          </p:spTgt>
                                        </p:tgtEl>
                                        <p:attrNameLst>
                                          <p:attrName>ppt_w</p:attrName>
                                        </p:attrNameLst>
                                      </p:cBhvr>
                                      <p:tavLst>
                                        <p:tav tm="0">
                                          <p:val>
                                            <p:strVal val="#ppt_w*0.70"/>
                                          </p:val>
                                        </p:tav>
                                        <p:tav tm="100000">
                                          <p:val>
                                            <p:strVal val="#ppt_w"/>
                                          </p:val>
                                        </p:tav>
                                      </p:tavLst>
                                    </p:anim>
                                    <p:anim calcmode="lin" valueType="num">
                                      <p:cBhvr>
                                        <p:cTn id="13" dur="1000" fill="hold"/>
                                        <p:tgtEl>
                                          <p:spTgt spid="3">
                                            <p:bg/>
                                          </p:spTgt>
                                        </p:tgtEl>
                                        <p:attrNameLst>
                                          <p:attrName>ppt_h</p:attrName>
                                        </p:attrNameLst>
                                      </p:cBhvr>
                                      <p:tavLst>
                                        <p:tav tm="0">
                                          <p:val>
                                            <p:strVal val="#ppt_h"/>
                                          </p:val>
                                        </p:tav>
                                        <p:tav tm="100000">
                                          <p:val>
                                            <p:strVal val="#ppt_h"/>
                                          </p:val>
                                        </p:tav>
                                      </p:tavLst>
                                    </p:anim>
                                    <p:animEffect transition="in" filter="fade">
                                      <p:cBhvr>
                                        <p:cTn id="14" dur="1000"/>
                                        <p:tgtEl>
                                          <p:spTgt spid="3">
                                            <p:bg/>
                                          </p:spTgt>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p:cTn id="19"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0"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1" dur="1000"/>
                                        <p:tgtEl>
                                          <p:spTgt spid="3">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8" presetClass="entr" presetSubtype="16" fill="hold" nodeType="clickEffect">
                                  <p:stCondLst>
                                    <p:cond delay="0"/>
                                  </p:stCondLst>
                                  <p:childTnLst>
                                    <p:set>
                                      <p:cBhvr>
                                        <p:cTn id="25" dur="1" fill="hold">
                                          <p:stCondLst>
                                            <p:cond delay="0"/>
                                          </p:stCondLst>
                                        </p:cTn>
                                        <p:tgtEl>
                                          <p:spTgt spid="43010"/>
                                        </p:tgtEl>
                                        <p:attrNameLst>
                                          <p:attrName>style.visibility</p:attrName>
                                        </p:attrNameLst>
                                      </p:cBhvr>
                                      <p:to>
                                        <p:strVal val="visible"/>
                                      </p:to>
                                    </p:set>
                                    <p:animEffect transition="in" filter="diamond(in)">
                                      <p:cBhvr>
                                        <p:cTn id="26" dur="2000"/>
                                        <p:tgtEl>
                                          <p:spTgt spid="43010"/>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8229600" cy="5577483"/>
          </a:xfrm>
          <a:solidFill>
            <a:schemeClr val="accent6">
              <a:lumMod val="20000"/>
              <a:lumOff val="80000"/>
            </a:schemeClr>
          </a:solidFill>
        </p:spPr>
        <p:txBody>
          <a:bodyPr>
            <a:normAutofit/>
          </a:bodyPr>
          <a:lstStyle/>
          <a:p>
            <a:pPr algn="ctr"/>
            <a:endParaRPr lang="es-CO" dirty="0" smtClean="0"/>
          </a:p>
          <a:p>
            <a:pPr algn="ctr">
              <a:buNone/>
            </a:pPr>
            <a:r>
              <a:rPr lang="es-CO" dirty="0" smtClean="0"/>
              <a:t>    De la misma manera que Dios trabajó seis días y “reposó”, “bendijo” y “santificó” el “séptimo día, nos manda: “</a:t>
            </a:r>
            <a:r>
              <a:rPr lang="es-CO" b="1" u="sng" dirty="0" smtClean="0">
                <a:solidFill>
                  <a:srgbClr val="0070C0"/>
                </a:solidFill>
              </a:rPr>
              <a:t>Acuérdate </a:t>
            </a:r>
            <a:r>
              <a:rPr lang="es-CO" dirty="0" smtClean="0"/>
              <a:t>del día sábado para </a:t>
            </a:r>
            <a:r>
              <a:rPr lang="es-CO" b="1" u="sng" dirty="0" smtClean="0">
                <a:solidFill>
                  <a:srgbClr val="0070C0"/>
                </a:solidFill>
              </a:rPr>
              <a:t>santificarlo</a:t>
            </a:r>
            <a:r>
              <a:rPr lang="es-CO" dirty="0" smtClean="0"/>
              <a:t>”. “</a:t>
            </a:r>
            <a:r>
              <a:rPr lang="es-CO" b="1" dirty="0" smtClean="0">
                <a:solidFill>
                  <a:srgbClr val="0070C0"/>
                </a:solidFill>
              </a:rPr>
              <a:t>Seis días trabajaras y harás toda tu obra</a:t>
            </a:r>
            <a:r>
              <a:rPr lang="es-CO" dirty="0" smtClean="0"/>
              <a:t>”…. Exo.20:8-11).</a:t>
            </a:r>
          </a:p>
          <a:p>
            <a:pPr algn="ctr"/>
            <a:endParaRPr lang="es-CO" dirty="0" smtClean="0"/>
          </a:p>
          <a:p>
            <a:pPr algn="ctr">
              <a:buNone/>
            </a:pPr>
            <a:r>
              <a:rPr lang="es-CO" dirty="0" smtClean="0"/>
              <a:t>   Por tanto, Dios desea que el sábado sea una </a:t>
            </a:r>
            <a:r>
              <a:rPr lang="es-CO" b="1" dirty="0" smtClean="0">
                <a:solidFill>
                  <a:srgbClr val="0070C0"/>
                </a:solidFill>
              </a:rPr>
              <a:t>bendición</a:t>
            </a:r>
            <a:r>
              <a:rPr lang="es-CO" dirty="0" smtClean="0"/>
              <a:t> para todos los hombres, no importa su raza o nacionalidad.</a:t>
            </a:r>
          </a:p>
          <a:p>
            <a:pPr algn="ctr"/>
            <a:endParaRPr lang="es-CO"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86000">
              <a:srgbClr val="DDEBCF">
                <a:alpha val="0"/>
              </a:srgbClr>
            </a:gs>
            <a:gs pos="50000">
              <a:srgbClr val="9CB86E"/>
            </a:gs>
            <a:gs pos="100000">
              <a:srgbClr val="156B13"/>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5793507"/>
          </a:xfrm>
          <a:solidFill>
            <a:schemeClr val="accent5">
              <a:lumMod val="20000"/>
              <a:lumOff val="80000"/>
            </a:schemeClr>
          </a:solidFill>
        </p:spPr>
        <p:txBody>
          <a:bodyPr>
            <a:normAutofit fontScale="92500" lnSpcReduction="20000"/>
          </a:bodyPr>
          <a:lstStyle/>
          <a:p>
            <a:r>
              <a:rPr lang="es-CO" dirty="0" smtClean="0"/>
              <a:t>A partir de Caín los hombres se han dividido en dos bandos. </a:t>
            </a:r>
          </a:p>
          <a:p>
            <a:pPr>
              <a:buNone/>
            </a:pPr>
            <a:endParaRPr lang="es-CO" dirty="0" smtClean="0"/>
          </a:p>
          <a:p>
            <a:pPr marL="514350" indent="-514350">
              <a:buAutoNum type="arabicParenR"/>
            </a:pPr>
            <a:r>
              <a:rPr lang="es-CO" dirty="0" smtClean="0"/>
              <a:t>Los que desobedecen a Dios.</a:t>
            </a:r>
          </a:p>
          <a:p>
            <a:pPr marL="514350" indent="-514350">
              <a:buAutoNum type="arabicParenR"/>
            </a:pPr>
            <a:r>
              <a:rPr lang="es-CO" dirty="0" smtClean="0"/>
              <a:t>Los que obedecen a Dios.</a:t>
            </a:r>
          </a:p>
          <a:p>
            <a:pPr marL="514350" indent="-514350">
              <a:buNone/>
            </a:pPr>
            <a:r>
              <a:rPr lang="es-CO" dirty="0" smtClean="0"/>
              <a:t>  </a:t>
            </a:r>
          </a:p>
          <a:p>
            <a:pPr marL="514350" indent="-514350">
              <a:buNone/>
            </a:pPr>
            <a:r>
              <a:rPr lang="es-CO" dirty="0" smtClean="0"/>
              <a:t>       </a:t>
            </a:r>
            <a:r>
              <a:rPr lang="es-CO" sz="3500" b="1" u="sng" dirty="0" smtClean="0">
                <a:solidFill>
                  <a:srgbClr val="FF0000"/>
                </a:solidFill>
              </a:rPr>
              <a:t>¿Como se distinguen estos dos bandos?</a:t>
            </a:r>
          </a:p>
          <a:p>
            <a:pPr marL="514350" indent="-514350">
              <a:buNone/>
            </a:pPr>
            <a:endParaRPr lang="es-CO" dirty="0" smtClean="0"/>
          </a:p>
          <a:p>
            <a:pPr marL="514350" indent="-514350">
              <a:buNone/>
            </a:pPr>
            <a:r>
              <a:rPr lang="es-CO" dirty="0" smtClean="0"/>
              <a:t>       </a:t>
            </a:r>
            <a:r>
              <a:rPr lang="es-CO" sz="3500" b="1" dirty="0" smtClean="0">
                <a:solidFill>
                  <a:srgbClr val="FF0000"/>
                </a:solidFill>
              </a:rPr>
              <a:t>Ezequiel 20:20.</a:t>
            </a:r>
            <a:endParaRPr lang="es-CO" b="1" dirty="0" smtClean="0">
              <a:solidFill>
                <a:srgbClr val="FF0000"/>
              </a:solidFill>
            </a:endParaRPr>
          </a:p>
          <a:p>
            <a:pPr marL="514350" indent="-514350">
              <a:buNone/>
            </a:pPr>
            <a:r>
              <a:rPr lang="es-CO" dirty="0" smtClean="0"/>
              <a:t>       “Santificad mis sábados, y sean una </a:t>
            </a:r>
            <a:r>
              <a:rPr lang="es-CO" b="1" dirty="0" smtClean="0">
                <a:solidFill>
                  <a:srgbClr val="0070C0"/>
                </a:solidFill>
              </a:rPr>
              <a:t>señal</a:t>
            </a:r>
            <a:r>
              <a:rPr lang="es-CO" dirty="0" smtClean="0"/>
              <a:t> entre </a:t>
            </a:r>
            <a:r>
              <a:rPr lang="es-CO" b="1" dirty="0" smtClean="0">
                <a:solidFill>
                  <a:srgbClr val="0070C0"/>
                </a:solidFill>
              </a:rPr>
              <a:t>mí</a:t>
            </a:r>
            <a:r>
              <a:rPr lang="es-CO" dirty="0" smtClean="0"/>
              <a:t> y </a:t>
            </a:r>
            <a:r>
              <a:rPr lang="es-CO" b="1" dirty="0" smtClean="0">
                <a:solidFill>
                  <a:srgbClr val="0070C0"/>
                </a:solidFill>
              </a:rPr>
              <a:t>vosotros</a:t>
            </a:r>
            <a:r>
              <a:rPr lang="es-CO" dirty="0" smtClean="0"/>
              <a:t>, para que sepáis que yo, el Eterno,</a:t>
            </a:r>
            <a:r>
              <a:rPr lang="es-CO" b="1" dirty="0" smtClean="0">
                <a:solidFill>
                  <a:srgbClr val="0070C0"/>
                </a:solidFill>
              </a:rPr>
              <a:t> soy vuestro Dios. </a:t>
            </a:r>
            <a:r>
              <a:rPr lang="es-CO" dirty="0" smtClean="0"/>
              <a:t>(Léase el vrs.12). </a:t>
            </a:r>
            <a:endParaRPr lang="es-CO" dirty="0"/>
          </a:p>
        </p:txBody>
      </p:sp>
      <p:pic>
        <p:nvPicPr>
          <p:cNvPr id="40962" name="Picture 2" descr="http://t1.gstatic.com/images?q=tbn:ANd9GcS_I70ON9_TK9vwOuUft9vyjYFUY1TgayaVCXK5ZIn2AAUtSai73A"/>
          <p:cNvPicPr>
            <a:picLocks noChangeAspect="1" noChangeArrowheads="1"/>
          </p:cNvPicPr>
          <p:nvPr/>
        </p:nvPicPr>
        <p:blipFill>
          <a:blip r:embed="rId2" cstate="print"/>
          <a:srcRect/>
          <a:stretch>
            <a:fillRect/>
          </a:stretch>
        </p:blipFill>
        <p:spPr bwMode="auto">
          <a:xfrm>
            <a:off x="5868144" y="908720"/>
            <a:ext cx="2714625" cy="1944216"/>
          </a:xfrm>
          <a:prstGeom prst="rect">
            <a:avLst/>
          </a:prstGeom>
          <a:noFill/>
        </p:spPr>
      </p:pic>
      <p:sp>
        <p:nvSpPr>
          <p:cNvPr id="4" name="3 Terminador"/>
          <p:cNvSpPr/>
          <p:nvPr/>
        </p:nvSpPr>
        <p:spPr>
          <a:xfrm>
            <a:off x="5868144" y="980728"/>
            <a:ext cx="2736304" cy="877816"/>
          </a:xfrm>
          <a:prstGeom prst="flowChartTerminator">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2000" dirty="0" smtClean="0"/>
              <a:t>``</a:t>
            </a:r>
            <a:r>
              <a:rPr lang="es-CO" sz="1200" dirty="0" smtClean="0"/>
              <a:t>Así dice el SEÑOR: `</a:t>
            </a:r>
            <a:r>
              <a:rPr lang="es-CO" sz="1200" i="1" dirty="0" smtClean="0"/>
              <a:t>He aquí</a:t>
            </a:r>
            <a:r>
              <a:rPr lang="es-CO" sz="1200" dirty="0" smtClean="0"/>
              <a:t>, </a:t>
            </a:r>
            <a:r>
              <a:rPr lang="es-CO" sz="1200" i="1" dirty="0" smtClean="0"/>
              <a:t>pongo delante</a:t>
            </a:r>
            <a:r>
              <a:rPr lang="es-CO" sz="1200" dirty="0" smtClean="0"/>
              <a:t> de vosotros el </a:t>
            </a:r>
            <a:r>
              <a:rPr lang="es-CO" sz="1200" i="1" dirty="0" smtClean="0"/>
              <a:t>camino de la vida y el camino de la muerte (Jer.21:8; Deut.30:15).</a:t>
            </a:r>
            <a:endParaRPr lang="es-CO" sz="1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additive="base">
                                        <p:cTn id="3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anim calcmode="lin" valueType="num">
                                      <p:cBhvr additive="base">
                                        <p:cTn id="43"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8" presetClass="entr" presetSubtype="16" fill="hold" nodeType="clickEffect">
                                  <p:stCondLst>
                                    <p:cond delay="0"/>
                                  </p:stCondLst>
                                  <p:childTnLst>
                                    <p:set>
                                      <p:cBhvr>
                                        <p:cTn id="48" dur="1" fill="hold">
                                          <p:stCondLst>
                                            <p:cond delay="0"/>
                                          </p:stCondLst>
                                        </p:cTn>
                                        <p:tgtEl>
                                          <p:spTgt spid="40962"/>
                                        </p:tgtEl>
                                        <p:attrNameLst>
                                          <p:attrName>style.visibility</p:attrName>
                                        </p:attrNameLst>
                                      </p:cBhvr>
                                      <p:to>
                                        <p:strVal val="visible"/>
                                      </p:to>
                                    </p:set>
                                    <p:animEffect transition="in" filter="diamond(in)">
                                      <p:cBhvr>
                                        <p:cTn id="49" dur="2000"/>
                                        <p:tgtEl>
                                          <p:spTgt spid="40962"/>
                                        </p:tgtEl>
                                      </p:cBhvr>
                                    </p:animEffect>
                                  </p:childTnLst>
                                </p:cTn>
                              </p:par>
                            </p:childTnLst>
                          </p:cTn>
                        </p:par>
                      </p:childTnLst>
                    </p:cTn>
                  </p:par>
                  <p:par>
                    <p:cTn id="50" fill="hold">
                      <p:stCondLst>
                        <p:cond delay="indefinite"/>
                      </p:stCondLst>
                      <p:childTnLst>
                        <p:par>
                          <p:cTn id="51" fill="hold">
                            <p:stCondLst>
                              <p:cond delay="0"/>
                            </p:stCondLst>
                            <p:childTnLst>
                              <p:par>
                                <p:cTn id="52" presetID="55" presetClass="entr" presetSubtype="0" fill="hold" grpId="0" nodeType="clickEffect">
                                  <p:stCondLst>
                                    <p:cond delay="0"/>
                                  </p:stCondLst>
                                  <p:childTnLst>
                                    <p:set>
                                      <p:cBhvr>
                                        <p:cTn id="53" dur="1" fill="hold">
                                          <p:stCondLst>
                                            <p:cond delay="0"/>
                                          </p:stCondLst>
                                        </p:cTn>
                                        <p:tgtEl>
                                          <p:spTgt spid="4"/>
                                        </p:tgtEl>
                                        <p:attrNameLst>
                                          <p:attrName>style.visibility</p:attrName>
                                        </p:attrNameLst>
                                      </p:cBhvr>
                                      <p:to>
                                        <p:strVal val="visible"/>
                                      </p:to>
                                    </p:set>
                                    <p:anim calcmode="lin" valueType="num">
                                      <p:cBhvr>
                                        <p:cTn id="54" dur="1000" fill="hold"/>
                                        <p:tgtEl>
                                          <p:spTgt spid="4"/>
                                        </p:tgtEl>
                                        <p:attrNameLst>
                                          <p:attrName>ppt_w</p:attrName>
                                        </p:attrNameLst>
                                      </p:cBhvr>
                                      <p:tavLst>
                                        <p:tav tm="0">
                                          <p:val>
                                            <p:strVal val="#ppt_w*0.70"/>
                                          </p:val>
                                        </p:tav>
                                        <p:tav tm="100000">
                                          <p:val>
                                            <p:strVal val="#ppt_w"/>
                                          </p:val>
                                        </p:tav>
                                      </p:tavLst>
                                    </p:anim>
                                    <p:anim calcmode="lin" valueType="num">
                                      <p:cBhvr>
                                        <p:cTn id="55" dur="1000" fill="hold"/>
                                        <p:tgtEl>
                                          <p:spTgt spid="4"/>
                                        </p:tgtEl>
                                        <p:attrNameLst>
                                          <p:attrName>ppt_h</p:attrName>
                                        </p:attrNameLst>
                                      </p:cBhvr>
                                      <p:tavLst>
                                        <p:tav tm="0">
                                          <p:val>
                                            <p:strVal val="#ppt_h"/>
                                          </p:val>
                                        </p:tav>
                                        <p:tav tm="100000">
                                          <p:val>
                                            <p:strVal val="#ppt_h"/>
                                          </p:val>
                                        </p:tav>
                                      </p:tavLst>
                                    </p:anim>
                                    <p:animEffect transition="in" filter="fade">
                                      <p:cBhvr>
                                        <p:cTn id="56"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P spid="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0">
              <a:srgbClr val="FF3399"/>
            </a:gs>
            <a:gs pos="25000">
              <a:srgbClr val="FF6633"/>
            </a:gs>
            <a:gs pos="50000">
              <a:srgbClr val="FFFF00"/>
            </a:gs>
            <a:gs pos="75000">
              <a:srgbClr val="01A78F"/>
            </a:gs>
            <a:gs pos="100000">
              <a:srgbClr val="3366FF"/>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0" y="1600201"/>
            <a:ext cx="9144000" cy="3268960"/>
          </a:xfrm>
          <a:solidFill>
            <a:schemeClr val="accent1">
              <a:lumMod val="20000"/>
              <a:lumOff val="80000"/>
            </a:schemeClr>
          </a:solidFill>
        </p:spPr>
        <p:txBody>
          <a:bodyPr>
            <a:normAutofit fontScale="92500"/>
          </a:bodyPr>
          <a:lstStyle/>
          <a:p>
            <a:pPr algn="ctr">
              <a:buNone/>
            </a:pPr>
            <a:r>
              <a:rPr lang="es-CO" sz="4000" b="1" dirty="0" smtClean="0">
                <a:solidFill>
                  <a:srgbClr val="002060"/>
                </a:solidFill>
                <a:latin typeface="Algerian" pitchFamily="82" charset="0"/>
              </a:rPr>
              <a:t> los siete mil años de pecado los encontramos registrado en la biblia, y el espíritu de profecía.</a:t>
            </a:r>
          </a:p>
          <a:p>
            <a:pPr algn="ctr">
              <a:buNone/>
            </a:pPr>
            <a:r>
              <a:rPr lang="es-CO" sz="4000" b="1" dirty="0" smtClean="0">
                <a:solidFill>
                  <a:srgbClr val="002060"/>
                </a:solidFill>
                <a:latin typeface="Algerian" pitchFamily="82" charset="0"/>
              </a:rPr>
              <a:t>y  dios los divide en tres periodos, cuatro mil, dos mil y mil años. </a:t>
            </a:r>
            <a:endParaRPr lang="es-CO" sz="4000" b="1" dirty="0">
              <a:solidFill>
                <a:srgbClr val="002060"/>
              </a:solidFill>
              <a:latin typeface="Algerian" pitchFamily="8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2000"/>
                                        <p:tgtEl>
                                          <p:spTgt spid="3">
                                            <p:bg/>
                                          </p:spTgt>
                                        </p:tgtEl>
                                      </p:cBhvr>
                                    </p:animEffect>
                                    <p:anim calcmode="lin" valueType="num">
                                      <p:cBhvr>
                                        <p:cTn id="8" dur="2000" fill="hold"/>
                                        <p:tgtEl>
                                          <p:spTgt spid="3">
                                            <p:bg/>
                                          </p:spTgt>
                                        </p:tgtEl>
                                        <p:attrNameLst>
                                          <p:attrName>ppt_w</p:attrName>
                                        </p:attrNameLst>
                                      </p:cBhvr>
                                      <p:tavLst>
                                        <p:tav tm="0" fmla="#ppt_w*sin(2.5*pi*$)">
                                          <p:val>
                                            <p:fltVal val="0"/>
                                          </p:val>
                                        </p:tav>
                                        <p:tav tm="100000">
                                          <p:val>
                                            <p:fltVal val="1"/>
                                          </p:val>
                                        </p:tav>
                                      </p:tavLst>
                                    </p:anim>
                                    <p:anim calcmode="lin" valueType="num">
                                      <p:cBhvr>
                                        <p:cTn id="9" dur="2000" fill="hold"/>
                                        <p:tgtEl>
                                          <p:spTgt spid="3">
                                            <p:bg/>
                                          </p:spTgt>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grpId="0" nodeType="clickEffect">
                                  <p:stCondLst>
                                    <p:cond delay="0"/>
                                  </p:stCondLst>
                                  <p:iterate type="lt">
                                    <p:tmPct val="10000"/>
                                  </p:iterate>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2000"/>
                                        <p:tgtEl>
                                          <p:spTgt spid="3">
                                            <p:txEl>
                                              <p:pRg st="0" end="0"/>
                                            </p:txEl>
                                          </p:spTgt>
                                        </p:tgtEl>
                                      </p:cBhvr>
                                    </p:animEffect>
                                    <p:anim calcmode="lin" valueType="num">
                                      <p:cBhvr>
                                        <p:cTn id="15"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16" dur="20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45" presetClass="entr" presetSubtype="0" fill="hold" grpId="0" nodeType="clickEffect">
                                  <p:stCondLst>
                                    <p:cond delay="0"/>
                                  </p:stCondLst>
                                  <p:iterate type="lt">
                                    <p:tmPct val="10000"/>
                                  </p:iterate>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2000"/>
                                        <p:tgtEl>
                                          <p:spTgt spid="3">
                                            <p:txEl>
                                              <p:pRg st="1" end="1"/>
                                            </p:txEl>
                                          </p:spTgt>
                                        </p:tgtEl>
                                      </p:cBhvr>
                                    </p:animEffect>
                                    <p:anim calcmode="lin" valueType="num">
                                      <p:cBhvr>
                                        <p:cTn id="22" dur="2000" fill="hold"/>
                                        <p:tgtEl>
                                          <p:spTgt spid="3">
                                            <p:txEl>
                                              <p:pRg st="1" end="1"/>
                                            </p:txEl>
                                          </p:spTgt>
                                        </p:tgtEl>
                                        <p:attrNameLst>
                                          <p:attrName>ppt_w</p:attrName>
                                        </p:attrNameLst>
                                      </p:cBhvr>
                                      <p:tavLst>
                                        <p:tav tm="0" fmla="#ppt_w*sin(2.5*pi*$)">
                                          <p:val>
                                            <p:fltVal val="0"/>
                                          </p:val>
                                        </p:tav>
                                        <p:tav tm="100000">
                                          <p:val>
                                            <p:fltVal val="1"/>
                                          </p:val>
                                        </p:tav>
                                      </p:tavLst>
                                    </p:anim>
                                    <p:anim calcmode="lin" valueType="num">
                                      <p:cBhvr>
                                        <p:cTn id="23" dur="2000" fill="hold"/>
                                        <p:tgtEl>
                                          <p:spTgt spid="3">
                                            <p:txEl>
                                              <p:pRg st="1" end="1"/>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0" y="274638"/>
            <a:ext cx="9144000" cy="1143000"/>
          </a:xfrm>
          <a:solidFill>
            <a:schemeClr val="accent1">
              <a:lumMod val="20000"/>
              <a:lumOff val="80000"/>
            </a:schemeClr>
          </a:solidFill>
        </p:spPr>
        <p:txBody>
          <a:bodyPr>
            <a:normAutofit fontScale="90000"/>
          </a:bodyPr>
          <a:lstStyle/>
          <a:p>
            <a:r>
              <a:rPr lang="es-CO" b="1" dirty="0" smtClean="0">
                <a:latin typeface="Agency FB" pitchFamily="34" charset="0"/>
              </a:rPr>
              <a:t>En conexión con la Biblia ¿qué dice el Espíritu de Profecía sobre los seis mil años de pecado</a:t>
            </a:r>
            <a:r>
              <a:rPr lang="es-CO" b="1" dirty="0" smtClean="0"/>
              <a:t>?</a:t>
            </a:r>
            <a:endParaRPr lang="es-CO" b="1" dirty="0"/>
          </a:p>
        </p:txBody>
      </p:sp>
      <p:sp>
        <p:nvSpPr>
          <p:cNvPr id="3" name="2 Marcador de contenido"/>
          <p:cNvSpPr>
            <a:spLocks noGrp="1"/>
          </p:cNvSpPr>
          <p:nvPr>
            <p:ph idx="1"/>
          </p:nvPr>
        </p:nvSpPr>
        <p:spPr>
          <a:xfrm>
            <a:off x="457200" y="1600200"/>
            <a:ext cx="8229600" cy="4925144"/>
          </a:xfrm>
        </p:spPr>
        <p:txBody>
          <a:bodyPr>
            <a:normAutofit fontScale="92500" lnSpcReduction="10000"/>
          </a:bodyPr>
          <a:lstStyle/>
          <a:p>
            <a:pPr marL="0" indent="0">
              <a:buNone/>
            </a:pPr>
            <a:r>
              <a:rPr lang="es-CO" sz="2800" b="1" u="sng" dirty="0" smtClean="0">
                <a:solidFill>
                  <a:srgbClr val="FF0000"/>
                </a:solidFill>
              </a:rPr>
              <a:t>El Conflicto de los Siglos, p375, p3 </a:t>
            </a:r>
            <a:r>
              <a:rPr lang="es-CO" sz="2800" dirty="0" smtClean="0"/>
              <a:t>dice: «Ala mitad de la semana hará cesar el sacrificio y la ofrenda.» </a:t>
            </a:r>
            <a:r>
              <a:rPr lang="es-CO" sz="2800" dirty="0" smtClean="0">
                <a:latin typeface="Agency FB" pitchFamily="34" charset="0"/>
              </a:rPr>
              <a:t>En el </a:t>
            </a:r>
            <a:r>
              <a:rPr lang="es-CO" sz="2800" b="1" u="sng" dirty="0" smtClean="0">
                <a:latin typeface="Agency FB" pitchFamily="34" charset="0"/>
              </a:rPr>
              <a:t>AÑ</a:t>
            </a:r>
            <a:r>
              <a:rPr lang="es-CO" sz="2800" b="1" dirty="0" smtClean="0">
                <a:latin typeface="Agency FB" pitchFamily="34" charset="0"/>
              </a:rPr>
              <a:t>O</a:t>
            </a:r>
            <a:r>
              <a:rPr lang="es-CO" sz="2800" dirty="0" smtClean="0">
                <a:latin typeface="Agency FB" pitchFamily="34" charset="0"/>
              </a:rPr>
              <a:t> </a:t>
            </a:r>
            <a:r>
              <a:rPr lang="es-CO" sz="2800" b="1" u="sng" dirty="0" smtClean="0">
                <a:latin typeface="Agency FB" pitchFamily="34" charset="0"/>
              </a:rPr>
              <a:t>31 DE J. C</a:t>
            </a:r>
            <a:r>
              <a:rPr lang="es-CO" sz="2800" dirty="0" smtClean="0">
                <a:latin typeface="Agency FB" pitchFamily="34" charset="0"/>
              </a:rPr>
              <a:t>., tres años y medio después de su bautismo, nuestro Señor fue crucificado. </a:t>
            </a:r>
            <a:r>
              <a:rPr lang="es-CO" sz="2800" b="1" u="sng" dirty="0" smtClean="0">
                <a:latin typeface="Agency FB" pitchFamily="34" charset="0"/>
              </a:rPr>
              <a:t>CON EL GRAN SACRIFICIO OFRECIDO EN EL CALVARIO, TERMINÓ AQUEL SISTEMA DE OFRENDAS QUE DURANTE CUATRO MIL AÑOS HABÍA PREFIGURADO AL CORDERO DE DIOS</a:t>
            </a:r>
            <a:r>
              <a:rPr lang="es-CO" sz="2800" dirty="0" smtClean="0">
                <a:latin typeface="Agency FB" pitchFamily="34" charset="0"/>
              </a:rPr>
              <a:t>. El tipo se encontró con el antitipo, y todos los sacrificios y oblaciones del sistema ceremonial debían cesar.</a:t>
            </a:r>
          </a:p>
          <a:p>
            <a:pPr marL="0" indent="0">
              <a:buNone/>
            </a:pPr>
            <a:r>
              <a:rPr lang="es-CO" sz="2800" dirty="0" smtClean="0">
                <a:latin typeface="Agency FB" pitchFamily="34" charset="0"/>
              </a:rPr>
              <a:t>Nota: Lo que nos está diciendo aquí es que, los cuatro mil años de pecado se iniciaron cuando fue ofrecido el primer sacrificio en el Edén por causa del pecado de Adán y Eva, y terminaron cuando nuestro Señor Jesucristo murió en la cruz.  </a:t>
            </a:r>
            <a:r>
              <a:rPr lang="es-CO" sz="2800" dirty="0" smtClean="0"/>
              <a:t> </a:t>
            </a:r>
            <a:endParaRPr lang="es-CO" sz="2800" dirty="0"/>
          </a:p>
        </p:txBody>
      </p:sp>
    </p:spTree>
    <p:extLst>
      <p:ext uri="{BB962C8B-B14F-4D97-AF65-F5344CB8AC3E}">
        <p14:creationId xmlns:p14="http://schemas.microsoft.com/office/powerpoint/2010/main" val="2182190362"/>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p:cTn id="1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6192688"/>
          </a:xfrm>
        </p:spPr>
        <p:txBody>
          <a:bodyPr>
            <a:normAutofit fontScale="85000" lnSpcReduction="20000"/>
          </a:bodyPr>
          <a:lstStyle/>
          <a:p>
            <a:pPr marL="0" indent="0" algn="ctr">
              <a:buNone/>
            </a:pPr>
            <a:r>
              <a:rPr lang="es-CO" sz="3600" b="1" dirty="0" smtClean="0"/>
              <a:t>¿Qué día sucedió el sacrificio de Cristo en la Cruz?</a:t>
            </a:r>
          </a:p>
          <a:p>
            <a:pPr marL="0" indent="0" algn="ctr">
              <a:buNone/>
            </a:pPr>
            <a:r>
              <a:rPr lang="es-CO" sz="2800" b="1" u="sng" dirty="0" smtClean="0">
                <a:solidFill>
                  <a:srgbClr val="FF0000"/>
                </a:solidFill>
              </a:rPr>
              <a:t>El Conflicto de la Siglos p 450,51</a:t>
            </a:r>
            <a:r>
              <a:rPr lang="es-CO" sz="2800" b="1" dirty="0" smtClean="0">
                <a:solidFill>
                  <a:srgbClr val="FF0000"/>
                </a:solidFill>
              </a:rPr>
              <a:t> </a:t>
            </a:r>
            <a:r>
              <a:rPr lang="es-CO" sz="2800" dirty="0" smtClean="0"/>
              <a:t>primera Línea dice: </a:t>
            </a:r>
          </a:p>
          <a:p>
            <a:pPr marL="0" indent="0" algn="ctr">
              <a:buNone/>
            </a:pPr>
            <a:r>
              <a:rPr lang="es-CO" sz="2800" dirty="0" smtClean="0"/>
              <a:t>«</a:t>
            </a:r>
            <a:r>
              <a:rPr lang="es-CO" sz="2800" dirty="0" smtClean="0">
                <a:latin typeface="Agency FB" pitchFamily="34" charset="0"/>
              </a:rPr>
              <a:t>La inmolación del cordero pascual prefiguraba la muertes de Cristo</a:t>
            </a:r>
            <a:r>
              <a:rPr lang="es-CO" sz="2800" dirty="0" smtClean="0"/>
              <a:t>». Y luego el </a:t>
            </a:r>
            <a:r>
              <a:rPr lang="es-CO" sz="2800" b="1" u="sng" dirty="0" smtClean="0">
                <a:solidFill>
                  <a:srgbClr val="FF0000"/>
                </a:solidFill>
              </a:rPr>
              <a:t>párrafo 6</a:t>
            </a:r>
            <a:r>
              <a:rPr lang="es-CO" sz="2800" b="1" dirty="0" smtClean="0">
                <a:solidFill>
                  <a:srgbClr val="FF0000"/>
                </a:solidFill>
              </a:rPr>
              <a:t> </a:t>
            </a:r>
            <a:r>
              <a:rPr lang="es-CO" sz="2800" dirty="0" smtClean="0"/>
              <a:t>dice: «estos símbolos se cumplieron no sólo en cuanto al acontecimiento sino tambien en cuanto al tiempo. </a:t>
            </a:r>
            <a:r>
              <a:rPr lang="es-CO" sz="2800" b="1" dirty="0" smtClean="0">
                <a:solidFill>
                  <a:srgbClr val="0070C0"/>
                </a:solidFill>
              </a:rPr>
              <a:t>El día </a:t>
            </a:r>
            <a:r>
              <a:rPr lang="es-CO" sz="2800" b="1" u="sng" dirty="0" smtClean="0">
                <a:solidFill>
                  <a:srgbClr val="0070C0"/>
                </a:solidFill>
              </a:rPr>
              <a:t>14 DEL PRIMER MES DE LOS JUDÍOS</a:t>
            </a:r>
            <a:r>
              <a:rPr lang="es-CO" sz="2800" b="1" dirty="0" smtClean="0">
                <a:solidFill>
                  <a:srgbClr val="0070C0"/>
                </a:solidFill>
              </a:rPr>
              <a:t>, </a:t>
            </a:r>
            <a:r>
              <a:rPr lang="es-CO" sz="2800" b="1" u="sng" dirty="0" smtClean="0">
                <a:solidFill>
                  <a:srgbClr val="0070C0"/>
                </a:solidFill>
              </a:rPr>
              <a:t>EL MISMO DÍA Y EL MISMO MES EN QUE QUINCE LARGOS SIGLOS ANTES EL CORDERO PASCUAL HABÍA SIDO INMOLADO</a:t>
            </a:r>
            <a:r>
              <a:rPr lang="es-CO" sz="2800" b="1" dirty="0" smtClean="0">
                <a:solidFill>
                  <a:srgbClr val="0070C0"/>
                </a:solidFill>
              </a:rPr>
              <a:t>, Cristo, después de haber comido la pascua con sus discípulos, estableció la institución que debía conmemorar su propia muerte como «cordero de Dios, que quita el pecado del mundo, -la santa cena-. En aquella misma noche fué aprehendido por manos impías, para ser crucificado e inmolado». </a:t>
            </a:r>
          </a:p>
          <a:p>
            <a:pPr marL="0" indent="0" algn="ctr">
              <a:buNone/>
            </a:pPr>
            <a:r>
              <a:rPr lang="es-CO" sz="2800" dirty="0" smtClean="0"/>
              <a:t>Note que la inmolación del cordero sucedió precisamente el mismo día en que fue sacrificado Cristo en la cruz, el día </a:t>
            </a:r>
            <a:r>
              <a:rPr lang="es-CO" sz="2800" b="1" u="sng" dirty="0" smtClean="0"/>
              <a:t>14 del mes de Nisán</a:t>
            </a:r>
            <a:r>
              <a:rPr lang="es-CO" sz="2800" dirty="0" smtClean="0"/>
              <a:t>. el cordero conmemoraba la liberación del pueblo hebreo de Egipto. Y la muerte de Cristo, conmemora la liberación de nuestros pecados.  </a:t>
            </a:r>
            <a:endParaRPr lang="es-CO" sz="2800" dirty="0"/>
          </a:p>
        </p:txBody>
      </p:sp>
    </p:spTree>
    <p:extLst>
      <p:ext uri="{BB962C8B-B14F-4D97-AF65-F5344CB8AC3E}">
        <p14:creationId xmlns:p14="http://schemas.microsoft.com/office/powerpoint/2010/main" val="425501721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3">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 calcmode="lin" valueType="num">
                                      <p:cBhvr>
                                        <p:cTn id="14"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3">
                                            <p:txEl>
                                              <p:pRg st="2" end="2"/>
                                            </p:txEl>
                                          </p:spTgt>
                                        </p:tgtEl>
                                      </p:cBhvr>
                                    </p:animEffect>
                                  </p:childTnLst>
                                </p:cTn>
                              </p:par>
                              <p:par>
                                <p:cTn id="17" presetID="53" presetClass="entr" presetSubtype="16"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p:cTn id="19"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0"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21"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192688"/>
          </a:xfrm>
        </p:spPr>
        <p:txBody>
          <a:bodyPr>
            <a:normAutofit fontScale="92500" lnSpcReduction="10000"/>
          </a:bodyPr>
          <a:lstStyle/>
          <a:p>
            <a:pPr marL="0" indent="0" algn="ctr">
              <a:buNone/>
            </a:pPr>
            <a:r>
              <a:rPr lang="es-CO" b="1" dirty="0" smtClean="0"/>
              <a:t>¿De donde está tomada esta cita del día 14 del primer mes de los judíos, sucedida «quince largos siglos antes</a:t>
            </a:r>
            <a:r>
              <a:rPr lang="es-CO" dirty="0" smtClean="0"/>
              <a:t>?</a:t>
            </a:r>
          </a:p>
          <a:p>
            <a:pPr marL="0" indent="0" algn="ctr">
              <a:buNone/>
            </a:pPr>
            <a:r>
              <a:rPr lang="es-CO" dirty="0">
                <a:solidFill>
                  <a:srgbClr val="FF0000"/>
                </a:solidFill>
              </a:rPr>
              <a:t>Éxodo 12:1-3, 5-7</a:t>
            </a:r>
            <a:r>
              <a:rPr lang="es-CO" dirty="0"/>
              <a:t>. </a:t>
            </a:r>
            <a:r>
              <a:rPr lang="es-CO" sz="2800" dirty="0"/>
              <a:t>Habló Jehová a Moisés y a Aarón en la tierra de Egipto, y les dijo: </a:t>
            </a:r>
            <a:r>
              <a:rPr lang="es-CO" sz="2800" dirty="0" smtClean="0"/>
              <a:t>2 </a:t>
            </a:r>
            <a:r>
              <a:rPr lang="es-CO" sz="2800" dirty="0"/>
              <a:t>"</a:t>
            </a:r>
            <a:r>
              <a:rPr lang="es-CO" sz="2800" b="1" dirty="0">
                <a:solidFill>
                  <a:srgbClr val="0070C0"/>
                </a:solidFill>
                <a:latin typeface="Agency FB" pitchFamily="34" charset="0"/>
              </a:rPr>
              <a:t>Este mes será para vosotros el principal entre los meses; os será el </a:t>
            </a:r>
            <a:r>
              <a:rPr lang="es-CO" sz="2800" b="1" u="sng" dirty="0" smtClean="0">
                <a:solidFill>
                  <a:srgbClr val="0070C0"/>
                </a:solidFill>
                <a:latin typeface="Agency FB" pitchFamily="34" charset="0"/>
              </a:rPr>
              <a:t>PRIMERO DE LOS MESES DEL AÑO</a:t>
            </a:r>
            <a:r>
              <a:rPr lang="es-CO" sz="2800" dirty="0" smtClean="0">
                <a:latin typeface="Agency FB" pitchFamily="34" charset="0"/>
              </a:rPr>
              <a:t>. 3 </a:t>
            </a:r>
            <a:r>
              <a:rPr lang="es-CO" sz="2800" dirty="0">
                <a:latin typeface="Agency FB" pitchFamily="34" charset="0"/>
              </a:rPr>
              <a:t>Hablad a toda la congregación de Israel, y decid: "El día diez de este mes tomará cada uno un cordero según las familias de los padres, un cordero por </a:t>
            </a:r>
            <a:r>
              <a:rPr lang="es-CO" sz="2800" dirty="0" smtClean="0">
                <a:latin typeface="Agency FB" pitchFamily="34" charset="0"/>
              </a:rPr>
              <a:t>familia»</a:t>
            </a:r>
            <a:r>
              <a:rPr lang="es-CO" sz="2800" dirty="0" smtClean="0"/>
              <a:t>.</a:t>
            </a:r>
          </a:p>
          <a:p>
            <a:pPr marL="0" indent="0" algn="ctr">
              <a:buNone/>
            </a:pPr>
            <a:r>
              <a:rPr lang="es-CO" sz="2800" b="1" dirty="0" smtClean="0">
                <a:solidFill>
                  <a:srgbClr val="FF0000"/>
                </a:solidFill>
              </a:rPr>
              <a:t>Verso </a:t>
            </a:r>
            <a:r>
              <a:rPr lang="es-CO" sz="2800" b="1" dirty="0">
                <a:solidFill>
                  <a:srgbClr val="FF0000"/>
                </a:solidFill>
              </a:rPr>
              <a:t>5-7</a:t>
            </a:r>
            <a:r>
              <a:rPr lang="es-CO" sz="2800" dirty="0"/>
              <a:t>. </a:t>
            </a:r>
            <a:r>
              <a:rPr lang="es-CO" sz="2800" dirty="0" smtClean="0"/>
              <a:t>«El </a:t>
            </a:r>
            <a:r>
              <a:rPr lang="es-CO" sz="2800" dirty="0"/>
              <a:t>animal será sin defecto, macho de un año; lo tomaréis de las ovejas o de las cabras. </a:t>
            </a:r>
            <a:r>
              <a:rPr lang="es-CO" sz="2800" dirty="0" smtClean="0"/>
              <a:t>6 </a:t>
            </a:r>
            <a:r>
              <a:rPr lang="es-CO" sz="2800" b="1" dirty="0">
                <a:solidFill>
                  <a:srgbClr val="0070C0"/>
                </a:solidFill>
              </a:rPr>
              <a:t>Lo guardaréis hasta el día </a:t>
            </a:r>
            <a:r>
              <a:rPr lang="es-CO" sz="2800" b="1" u="sng" dirty="0" smtClean="0">
                <a:solidFill>
                  <a:srgbClr val="0070C0"/>
                </a:solidFill>
              </a:rPr>
              <a:t>CATORCE</a:t>
            </a:r>
            <a:r>
              <a:rPr lang="es-CO" sz="2800" b="1" dirty="0" smtClean="0">
                <a:solidFill>
                  <a:srgbClr val="0070C0"/>
                </a:solidFill>
              </a:rPr>
              <a:t> </a:t>
            </a:r>
            <a:r>
              <a:rPr lang="es-CO" sz="2800" b="1" dirty="0">
                <a:solidFill>
                  <a:srgbClr val="0070C0"/>
                </a:solidFill>
              </a:rPr>
              <a:t>de este mes</a:t>
            </a:r>
            <a:r>
              <a:rPr lang="es-CO" sz="2800" dirty="0" smtClean="0"/>
              <a:t>, -de </a:t>
            </a:r>
            <a:r>
              <a:rPr lang="es-CO" sz="2800" b="1" dirty="0" smtClean="0"/>
              <a:t>NISÁN</a:t>
            </a:r>
            <a:r>
              <a:rPr lang="es-CO" sz="2800" dirty="0" smtClean="0"/>
              <a:t>- </a:t>
            </a:r>
            <a:r>
              <a:rPr lang="es-CO" sz="2800" dirty="0"/>
              <a:t>y lo inmolará toda la congregación del pueblo de Israel entre las dos </a:t>
            </a:r>
            <a:r>
              <a:rPr lang="es-CO" sz="2800" dirty="0" smtClean="0"/>
              <a:t>tardes 7 </a:t>
            </a:r>
            <a:r>
              <a:rPr lang="es-CO" sz="2800" dirty="0"/>
              <a:t>Tomarán de la sangre y la pondrán en los dos postes y en el dintel de las casas en que lo han de </a:t>
            </a:r>
            <a:r>
              <a:rPr lang="es-CO" sz="2800" dirty="0" smtClean="0"/>
              <a:t>comer». </a:t>
            </a:r>
            <a:endParaRPr lang="es-CO" sz="2800" dirty="0"/>
          </a:p>
        </p:txBody>
      </p:sp>
    </p:spTree>
    <p:extLst>
      <p:ext uri="{BB962C8B-B14F-4D97-AF65-F5344CB8AC3E}">
        <p14:creationId xmlns:p14="http://schemas.microsoft.com/office/powerpoint/2010/main" val="111263046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randombar(horizontal)">
                                      <p:cBhvr>
                                        <p:cTn id="7" dur="500"/>
                                        <p:tgtEl>
                                          <p:spTgt spid="3">
                                            <p:txEl>
                                              <p:pRg st="1" end="1"/>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0"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8229600" cy="5649491"/>
          </a:xfrm>
        </p:spPr>
        <p:txBody>
          <a:bodyPr/>
          <a:lstStyle/>
          <a:p>
            <a:pPr marL="0" indent="0">
              <a:buNone/>
            </a:pPr>
            <a:r>
              <a:rPr lang="es-CO" dirty="0" smtClean="0"/>
              <a:t>Además del Conflicto de los Siglos, los seis mil años de pecado, se mencionan en otros libros del E. de Profecía </a:t>
            </a:r>
            <a:r>
              <a:rPr lang="es-CO" dirty="0"/>
              <a:t>c</a:t>
            </a:r>
            <a:r>
              <a:rPr lang="es-CO" dirty="0" smtClean="0"/>
              <a:t>omo: </a:t>
            </a:r>
          </a:p>
          <a:p>
            <a:pPr marL="0" indent="0">
              <a:buNone/>
            </a:pPr>
            <a:r>
              <a:rPr lang="es-CO" u="sng" dirty="0" smtClean="0"/>
              <a:t>Conflicto y Valor</a:t>
            </a:r>
            <a:r>
              <a:rPr lang="es-CO" dirty="0" smtClean="0"/>
              <a:t>, C. «Una equivocación muy cara».</a:t>
            </a:r>
          </a:p>
          <a:p>
            <a:pPr marL="0" indent="0">
              <a:buNone/>
            </a:pPr>
            <a:r>
              <a:rPr lang="es-CO" u="sng" dirty="0" smtClean="0"/>
              <a:t>Dios nos Cuida</a:t>
            </a:r>
            <a:r>
              <a:rPr lang="es-CO" dirty="0" smtClean="0"/>
              <a:t>. C. «Una equivocación muy cara».</a:t>
            </a:r>
          </a:p>
          <a:p>
            <a:pPr marL="0" indent="0">
              <a:buNone/>
            </a:pPr>
            <a:r>
              <a:rPr lang="es-CO" u="sng" dirty="0" smtClean="0"/>
              <a:t>La Maravillosa Gracia</a:t>
            </a:r>
            <a:r>
              <a:rPr lang="es-CO" dirty="0" smtClean="0"/>
              <a:t>. C. «Eterna seguridad».</a:t>
            </a:r>
          </a:p>
          <a:p>
            <a:pPr marL="0" indent="0">
              <a:buNone/>
            </a:pPr>
            <a:r>
              <a:rPr lang="es-CO" u="sng" dirty="0" smtClean="0"/>
              <a:t>Hijos e Hijas de Dios</a:t>
            </a:r>
            <a:r>
              <a:rPr lang="es-CO" dirty="0" smtClean="0"/>
              <a:t>. C, «Somos hijos de Dios creados a su imagen». Etc. Etc.</a:t>
            </a:r>
          </a:p>
          <a:p>
            <a:pPr marL="0" indent="0">
              <a:buNone/>
            </a:pPr>
            <a:endParaRPr lang="es-CO" dirty="0"/>
          </a:p>
        </p:txBody>
      </p:sp>
    </p:spTree>
    <p:extLst>
      <p:ext uri="{BB962C8B-B14F-4D97-AF65-F5344CB8AC3E}">
        <p14:creationId xmlns:p14="http://schemas.microsoft.com/office/powerpoint/2010/main" val="3912834814"/>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0"/>
            <a:ext cx="8686800" cy="6858000"/>
          </a:xfrm>
        </p:spPr>
        <p:txBody>
          <a:bodyPr>
            <a:normAutofit fontScale="77500" lnSpcReduction="20000"/>
          </a:bodyPr>
          <a:lstStyle/>
          <a:p>
            <a:pPr marL="0" indent="0" algn="ctr">
              <a:buNone/>
            </a:pPr>
            <a:r>
              <a:rPr lang="es-CO" dirty="0" smtClean="0"/>
              <a:t>De paso quiero decir que de lo que se trata aquí es un asunto demasiado serio, y como usted se da cuenta, estoy citando lo que dice la Biblia y el Espíritu de Profecía, que son las dos fuentes inspiradas por Dios para la humanidad, que yo no estoy inventando nada, por tanto, me atengo </a:t>
            </a:r>
            <a:r>
              <a:rPr lang="es-CO" dirty="0"/>
              <a:t>a </a:t>
            </a:r>
            <a:r>
              <a:rPr lang="es-CO" dirty="0" smtClean="0">
                <a:solidFill>
                  <a:srgbClr val="FF0000"/>
                </a:solidFill>
              </a:rPr>
              <a:t>Apoc.22:18,19</a:t>
            </a:r>
            <a:r>
              <a:rPr lang="es-CO" dirty="0" smtClean="0"/>
              <a:t> que dice:</a:t>
            </a:r>
          </a:p>
          <a:p>
            <a:pPr marL="0" indent="0" algn="ctr">
              <a:buNone/>
            </a:pPr>
            <a:endParaRPr lang="es-CO" b="1" dirty="0" smtClean="0">
              <a:solidFill>
                <a:srgbClr val="0070C0"/>
              </a:solidFill>
            </a:endParaRPr>
          </a:p>
          <a:p>
            <a:pPr marL="0" indent="0" algn="ctr">
              <a:buNone/>
            </a:pPr>
            <a:r>
              <a:rPr lang="es-CO" b="1" dirty="0" smtClean="0">
                <a:solidFill>
                  <a:srgbClr val="0070C0"/>
                </a:solidFill>
              </a:rPr>
              <a:t>«</a:t>
            </a:r>
            <a:r>
              <a:rPr lang="es-CO" b="1" dirty="0" smtClean="0">
                <a:solidFill>
                  <a:srgbClr val="0070C0"/>
                </a:solidFill>
                <a:latin typeface="Agency FB" pitchFamily="34" charset="0"/>
              </a:rPr>
              <a:t>Yo </a:t>
            </a:r>
            <a:r>
              <a:rPr lang="es-CO" b="1" dirty="0">
                <a:solidFill>
                  <a:srgbClr val="0070C0"/>
                </a:solidFill>
                <a:latin typeface="Agency FB" pitchFamily="34" charset="0"/>
              </a:rPr>
              <a:t>advierto a todo aquel que oye las palabras de la profecía de este libro: Si alguno </a:t>
            </a:r>
            <a:r>
              <a:rPr lang="es-CO" b="1" dirty="0" smtClean="0">
                <a:solidFill>
                  <a:srgbClr val="0070C0"/>
                </a:solidFill>
                <a:latin typeface="Agency FB" pitchFamily="34" charset="0"/>
              </a:rPr>
              <a:t>AÑADE </a:t>
            </a:r>
            <a:r>
              <a:rPr lang="es-CO" b="1" dirty="0">
                <a:solidFill>
                  <a:srgbClr val="0070C0"/>
                </a:solidFill>
                <a:latin typeface="Agency FB" pitchFamily="34" charset="0"/>
              </a:rPr>
              <a:t>a estas cosas, Dios traerá sobre él las plagas que están escritas en este libro. </a:t>
            </a:r>
            <a:r>
              <a:rPr lang="es-CO" b="1" dirty="0" smtClean="0">
                <a:solidFill>
                  <a:srgbClr val="0070C0"/>
                </a:solidFill>
                <a:latin typeface="Agency FB" pitchFamily="34" charset="0"/>
              </a:rPr>
              <a:t>19 </a:t>
            </a:r>
            <a:r>
              <a:rPr lang="es-CO" b="1" dirty="0">
                <a:solidFill>
                  <a:srgbClr val="0070C0"/>
                </a:solidFill>
                <a:latin typeface="Agency FB" pitchFamily="34" charset="0"/>
              </a:rPr>
              <a:t>Y si alguno </a:t>
            </a:r>
            <a:r>
              <a:rPr lang="es-CO" b="1" dirty="0" smtClean="0">
                <a:solidFill>
                  <a:srgbClr val="0070C0"/>
                </a:solidFill>
                <a:latin typeface="Agency FB" pitchFamily="34" charset="0"/>
              </a:rPr>
              <a:t>QUITA </a:t>
            </a:r>
            <a:r>
              <a:rPr lang="es-CO" b="1" dirty="0">
                <a:solidFill>
                  <a:srgbClr val="0070C0"/>
                </a:solidFill>
                <a:latin typeface="Agency FB" pitchFamily="34" charset="0"/>
              </a:rPr>
              <a:t>de las palabras del libro de esta profecía, Dios quitará su parte del libro de la vida y de la santa ciudad y de las cosas que están escritas en este </a:t>
            </a:r>
            <a:r>
              <a:rPr lang="es-CO" b="1" dirty="0" smtClean="0">
                <a:solidFill>
                  <a:srgbClr val="0070C0"/>
                </a:solidFill>
                <a:latin typeface="Agency FB" pitchFamily="34" charset="0"/>
              </a:rPr>
              <a:t>libro</a:t>
            </a:r>
            <a:r>
              <a:rPr lang="es-CO" b="1" dirty="0" smtClean="0">
                <a:solidFill>
                  <a:srgbClr val="0070C0"/>
                </a:solidFill>
              </a:rPr>
              <a:t>».</a:t>
            </a:r>
          </a:p>
          <a:p>
            <a:pPr marL="0" indent="0" algn="ctr">
              <a:buNone/>
            </a:pPr>
            <a:r>
              <a:rPr lang="es-CO" dirty="0" smtClean="0"/>
              <a:t> </a:t>
            </a:r>
          </a:p>
          <a:p>
            <a:pPr marL="0" indent="0" algn="ctr">
              <a:buNone/>
            </a:pPr>
            <a:r>
              <a:rPr lang="es-CO" dirty="0" smtClean="0"/>
              <a:t>Ciento que es mi responsabilidad decir lo que Dios ha rebelado en su Palabra</a:t>
            </a:r>
            <a:r>
              <a:rPr lang="es-CO" dirty="0"/>
              <a:t>, </a:t>
            </a:r>
            <a:r>
              <a:rPr lang="es-CO" dirty="0" smtClean="0"/>
              <a:t>como dice </a:t>
            </a:r>
            <a:r>
              <a:rPr lang="es-CO" dirty="0" smtClean="0">
                <a:solidFill>
                  <a:srgbClr val="FF0000"/>
                </a:solidFill>
              </a:rPr>
              <a:t>Eze.3:18</a:t>
            </a:r>
            <a:r>
              <a:rPr lang="es-CO" dirty="0" smtClean="0"/>
              <a:t>. </a:t>
            </a:r>
            <a:r>
              <a:rPr lang="es-CO" b="1" dirty="0" smtClean="0">
                <a:solidFill>
                  <a:srgbClr val="0070C0"/>
                </a:solidFill>
              </a:rPr>
              <a:t>Cuando </a:t>
            </a:r>
            <a:r>
              <a:rPr lang="es-CO" b="1" dirty="0">
                <a:solidFill>
                  <a:srgbClr val="0070C0"/>
                </a:solidFill>
              </a:rPr>
              <a:t>yo diga al impío: "</a:t>
            </a:r>
            <a:r>
              <a:rPr lang="es-CO" b="1" dirty="0">
                <a:solidFill>
                  <a:srgbClr val="0070C0"/>
                </a:solidFill>
                <a:latin typeface="Agency FB" pitchFamily="34" charset="0"/>
              </a:rPr>
              <a:t>De cierto morirás", </a:t>
            </a:r>
            <a:r>
              <a:rPr lang="es-CO" b="1" u="sng" dirty="0" smtClean="0">
                <a:solidFill>
                  <a:srgbClr val="0070C0"/>
                </a:solidFill>
                <a:latin typeface="Agency FB" pitchFamily="34" charset="0"/>
              </a:rPr>
              <a:t>SI TÚ NO LO AMONESTAS NI LE HABLAS</a:t>
            </a:r>
            <a:r>
              <a:rPr lang="es-CO" b="1" dirty="0" smtClean="0">
                <a:solidFill>
                  <a:srgbClr val="0070C0"/>
                </a:solidFill>
                <a:latin typeface="Agency FB" pitchFamily="34" charset="0"/>
              </a:rPr>
              <a:t>, </a:t>
            </a:r>
            <a:r>
              <a:rPr lang="es-CO" b="1" dirty="0">
                <a:solidFill>
                  <a:srgbClr val="0070C0"/>
                </a:solidFill>
                <a:latin typeface="Agency FB" pitchFamily="34" charset="0"/>
              </a:rPr>
              <a:t>para que el impío sea advertido de su mal camino a fin de que viva, el impío morirá por su maldad, </a:t>
            </a:r>
            <a:r>
              <a:rPr lang="es-CO" b="1" dirty="0" smtClean="0">
                <a:solidFill>
                  <a:srgbClr val="0070C0"/>
                </a:solidFill>
                <a:latin typeface="Agency FB" pitchFamily="34" charset="0"/>
              </a:rPr>
              <a:t>PERO SU SANGRE DEMANDARÉ DE TU MANO</a:t>
            </a:r>
            <a:r>
              <a:rPr lang="es-CO" dirty="0" smtClean="0"/>
              <a:t>.</a:t>
            </a:r>
          </a:p>
          <a:p>
            <a:pPr marL="0" indent="0" algn="ctr">
              <a:buNone/>
            </a:pPr>
            <a:r>
              <a:rPr lang="es-CO" sz="3600" b="1" dirty="0" smtClean="0">
                <a:solidFill>
                  <a:srgbClr val="FF0000"/>
                </a:solidFill>
              </a:rPr>
              <a:t>Nota: Yo no estoy diciendo que Cristo viene en el año 2031, sino que en ese año conforme a la profecía, se cumplen los seis mil años de pecado.    </a:t>
            </a:r>
            <a:endParaRPr lang="es-CO" sz="3600" b="1" dirty="0">
              <a:solidFill>
                <a:srgbClr val="FF0000"/>
              </a:solidFill>
            </a:endParaRPr>
          </a:p>
        </p:txBody>
      </p:sp>
    </p:spTree>
    <p:extLst>
      <p:ext uri="{BB962C8B-B14F-4D97-AF65-F5344CB8AC3E}">
        <p14:creationId xmlns:p14="http://schemas.microsoft.com/office/powerpoint/2010/main" val="3106538893"/>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heel(1)">
                                      <p:cBhvr>
                                        <p:cTn id="7" dur="2000"/>
                                        <p:tgtEl>
                                          <p:spTgt spid="3">
                                            <p:txEl>
                                              <p:pRg st="2" end="2"/>
                                            </p:txEl>
                                          </p:spTgt>
                                        </p:tgtEl>
                                      </p:cBhvr>
                                    </p:animEffect>
                                  </p:childTnLst>
                                </p:cTn>
                              </p:par>
                              <p:par>
                                <p:cTn id="8" presetID="21" presetClass="entr" presetSubtype="1"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wheel(1)">
                                      <p:cBhvr>
                                        <p:cTn id="10" dur="2000"/>
                                        <p:tgtEl>
                                          <p:spTgt spid="3">
                                            <p:txEl>
                                              <p:pRg st="4" end="4"/>
                                            </p:txEl>
                                          </p:spTgt>
                                        </p:tgtEl>
                                      </p:cBhvr>
                                    </p:animEffect>
                                  </p:childTnLst>
                                </p:cTn>
                              </p:par>
                              <p:par>
                                <p:cTn id="11" presetID="21" presetClass="entr" presetSubtype="1"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Effect transition="in" filter="wheel(1)">
                                      <p:cBhvr>
                                        <p:cTn id="13"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192688"/>
          </a:xfrm>
        </p:spPr>
        <p:txBody>
          <a:bodyPr>
            <a:normAutofit fontScale="85000" lnSpcReduction="20000"/>
          </a:bodyPr>
          <a:lstStyle/>
          <a:p>
            <a:pPr marL="0" indent="0" algn="ctr">
              <a:buNone/>
            </a:pPr>
            <a:r>
              <a:rPr lang="es-CO" dirty="0" smtClean="0"/>
              <a:t>Yo creó en las palabras del Señor </a:t>
            </a:r>
            <a:r>
              <a:rPr lang="es-CO" dirty="0"/>
              <a:t>Jesús</a:t>
            </a:r>
            <a:r>
              <a:rPr lang="es-CO" dirty="0" smtClean="0"/>
              <a:t>:</a:t>
            </a:r>
          </a:p>
          <a:p>
            <a:pPr marL="0" indent="0" algn="ctr">
              <a:buNone/>
            </a:pPr>
            <a:r>
              <a:rPr lang="es-CO" dirty="0" smtClean="0"/>
              <a:t> "</a:t>
            </a:r>
            <a:r>
              <a:rPr lang="es-CO" b="1" dirty="0">
                <a:latin typeface="Agency FB" pitchFamily="34" charset="0"/>
              </a:rPr>
              <a:t>Pero del día y la hora nadie sabe, ni aun los ángeles de los cielos, sino solo mi </a:t>
            </a:r>
            <a:r>
              <a:rPr lang="es-CO" b="1" dirty="0" smtClean="0">
                <a:latin typeface="Agency FB" pitchFamily="34" charset="0"/>
              </a:rPr>
              <a:t>Padre</a:t>
            </a:r>
            <a:r>
              <a:rPr lang="es-CO" dirty="0" smtClean="0"/>
              <a:t>»</a:t>
            </a:r>
          </a:p>
          <a:p>
            <a:pPr marL="0" indent="0" algn="ctr">
              <a:buNone/>
            </a:pPr>
            <a:r>
              <a:rPr lang="es-CO" dirty="0" smtClean="0"/>
              <a:t> </a:t>
            </a:r>
            <a:r>
              <a:rPr lang="es-CO" b="1" dirty="0" smtClean="0">
                <a:solidFill>
                  <a:srgbClr val="FF0000"/>
                </a:solidFill>
              </a:rPr>
              <a:t>(Mat.24:36).</a:t>
            </a:r>
          </a:p>
          <a:p>
            <a:pPr marL="0" indent="0" algn="ctr">
              <a:buNone/>
            </a:pPr>
            <a:endParaRPr lang="es-CO" dirty="0" smtClean="0"/>
          </a:p>
          <a:p>
            <a:pPr marL="0" indent="0" algn="ctr">
              <a:buNone/>
            </a:pPr>
            <a:r>
              <a:rPr lang="es-CO" dirty="0" smtClean="0"/>
              <a:t>Lo que el Señor desea es que tu y yo estemos constantemente preparados para encontrarnos con Él Señor, dado que en cualquier momento podemos morir.</a:t>
            </a:r>
          </a:p>
          <a:p>
            <a:pPr marL="0" indent="0" algn="ctr">
              <a:buNone/>
            </a:pPr>
            <a:r>
              <a:rPr lang="es-CO" b="1" dirty="0" smtClean="0">
                <a:solidFill>
                  <a:srgbClr val="FF0000"/>
                </a:solidFill>
              </a:rPr>
              <a:t>Sin embargo, </a:t>
            </a:r>
            <a:r>
              <a:rPr lang="es-CO" b="1" u="sng" dirty="0" smtClean="0">
                <a:solidFill>
                  <a:srgbClr val="FF0000"/>
                </a:solidFill>
              </a:rPr>
              <a:t>ALGO ESPECTACULAR DEBE SUCEDER CUANDO TERMINEN CADA UNA DE ESTAS TRES ETAPAS</a:t>
            </a:r>
            <a:r>
              <a:rPr lang="es-CO" b="1" dirty="0" smtClean="0">
                <a:solidFill>
                  <a:srgbClr val="FF0000"/>
                </a:solidFill>
              </a:rPr>
              <a:t>. Porque Jesús no dijo, «Pero del </a:t>
            </a:r>
            <a:r>
              <a:rPr lang="es-CO" b="1" u="sng" dirty="0" smtClean="0">
                <a:solidFill>
                  <a:srgbClr val="FF0000"/>
                </a:solidFill>
              </a:rPr>
              <a:t>año</a:t>
            </a:r>
            <a:r>
              <a:rPr lang="es-CO" b="1" dirty="0" smtClean="0">
                <a:solidFill>
                  <a:srgbClr val="FF0000"/>
                </a:solidFill>
              </a:rPr>
              <a:t> nadie sabe», sino del «</a:t>
            </a:r>
            <a:r>
              <a:rPr lang="es-CO" b="1" u="sng" dirty="0" smtClean="0">
                <a:solidFill>
                  <a:srgbClr val="FF0000"/>
                </a:solidFill>
              </a:rPr>
              <a:t>día</a:t>
            </a:r>
            <a:r>
              <a:rPr lang="es-CO" b="1" dirty="0" smtClean="0">
                <a:solidFill>
                  <a:srgbClr val="FF0000"/>
                </a:solidFill>
              </a:rPr>
              <a:t> y la </a:t>
            </a:r>
            <a:r>
              <a:rPr lang="es-CO" b="1" u="sng" dirty="0" smtClean="0">
                <a:solidFill>
                  <a:srgbClr val="FF0000"/>
                </a:solidFill>
              </a:rPr>
              <a:t>hora</a:t>
            </a:r>
            <a:r>
              <a:rPr lang="es-CO" b="1" dirty="0" smtClean="0">
                <a:solidFill>
                  <a:srgbClr val="FF0000"/>
                </a:solidFill>
              </a:rPr>
              <a:t> nadie sabe».</a:t>
            </a:r>
          </a:p>
          <a:p>
            <a:pPr marL="0" indent="0" algn="ctr">
              <a:buNone/>
            </a:pPr>
            <a:r>
              <a:rPr lang="es-CO" dirty="0" smtClean="0"/>
              <a:t> Lo que el Señor no quiere es que tu y yo digamos: «</a:t>
            </a:r>
            <a:r>
              <a:rPr lang="es-CO" dirty="0" smtClean="0">
                <a:latin typeface="Agency FB" pitchFamily="34" charset="0"/>
              </a:rPr>
              <a:t>el Señor viene en tal fecha, de modo que tengo todavía tiempo para esto y aquello, cuando este cerca la fecha me entrego a Cristo»</a:t>
            </a:r>
            <a:r>
              <a:rPr lang="es-CO" dirty="0" smtClean="0"/>
              <a:t>. No entrégate a Cristo ahora mismo porque no sabes cuando vas a morir.    </a:t>
            </a:r>
            <a:endParaRPr lang="es-CO" dirty="0"/>
          </a:p>
        </p:txBody>
      </p:sp>
    </p:spTree>
    <p:extLst>
      <p:ext uri="{BB962C8B-B14F-4D97-AF65-F5344CB8AC3E}">
        <p14:creationId xmlns:p14="http://schemas.microsoft.com/office/powerpoint/2010/main" val="32459041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p:cTn id="7"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4" end="4"/>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 calcmode="lin" valueType="num">
                                      <p:cBhvr>
                                        <p:cTn id="13"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5" end="5"/>
                                            </p:txEl>
                                          </p:spTgt>
                                        </p:tgtEl>
                                      </p:cBhvr>
                                    </p:animEffect>
                                  </p:childTnLst>
                                </p:cTn>
                              </p:par>
                              <p:par>
                                <p:cTn id="17" presetID="3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 calcmode="lin" valueType="num">
                                      <p:cBhvr>
                                        <p:cTn id="19"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20"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21"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22"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solidFill>
            <a:srgbClr val="00B050"/>
          </a:solidFill>
        </p:spPr>
        <p:txBody>
          <a:bodyPr>
            <a:noAutofit/>
          </a:bodyPr>
          <a:lstStyle/>
          <a:p>
            <a:r>
              <a:rPr lang="es-CO" sz="3200" dirty="0" smtClean="0">
                <a:solidFill>
                  <a:srgbClr val="FFFF00"/>
                </a:solidFill>
                <a:latin typeface="Algerian" pitchFamily="82" charset="0"/>
              </a:rPr>
              <a:t>¿Cuándo empieza a correr el periodo de los siete mil años?</a:t>
            </a:r>
            <a:endParaRPr lang="es-CO" sz="3200" dirty="0">
              <a:solidFill>
                <a:srgbClr val="FFFF00"/>
              </a:solidFill>
              <a:latin typeface="Algerian" pitchFamily="82" charset="0"/>
            </a:endParaRPr>
          </a:p>
        </p:txBody>
      </p:sp>
      <p:sp>
        <p:nvSpPr>
          <p:cNvPr id="3" name="2 Marcador de contenido"/>
          <p:cNvSpPr>
            <a:spLocks noGrp="1"/>
          </p:cNvSpPr>
          <p:nvPr>
            <p:ph idx="1"/>
          </p:nvPr>
        </p:nvSpPr>
        <p:spPr>
          <a:xfrm>
            <a:off x="457200" y="1600200"/>
            <a:ext cx="4906888" cy="4525963"/>
          </a:xfrm>
          <a:solidFill>
            <a:srgbClr val="FFFF00"/>
          </a:solidFill>
        </p:spPr>
        <p:txBody>
          <a:bodyPr>
            <a:normAutofit/>
          </a:bodyPr>
          <a:lstStyle/>
          <a:p>
            <a:pPr algn="ctr">
              <a:buNone/>
            </a:pPr>
            <a:endParaRPr lang="es-CO" dirty="0" smtClean="0"/>
          </a:p>
          <a:p>
            <a:pPr algn="ctr">
              <a:buNone/>
            </a:pPr>
            <a:r>
              <a:rPr lang="es-CO" dirty="0" smtClean="0"/>
              <a:t>    Gén.1:26 nos dice que el hombre fue creado </a:t>
            </a:r>
            <a:r>
              <a:rPr lang="es-CO" b="1" dirty="0" smtClean="0">
                <a:solidFill>
                  <a:srgbClr val="0070C0"/>
                </a:solidFill>
              </a:rPr>
              <a:t>santo</a:t>
            </a:r>
            <a:r>
              <a:rPr lang="es-CO" dirty="0" smtClean="0"/>
              <a:t> a “imagen”, y “semejanza” de Dios. Porque lo que Dios hace es “</a:t>
            </a:r>
            <a:r>
              <a:rPr lang="es-CO" b="1" dirty="0" smtClean="0">
                <a:solidFill>
                  <a:srgbClr val="0070C0"/>
                </a:solidFill>
              </a:rPr>
              <a:t>bueno</a:t>
            </a:r>
            <a:r>
              <a:rPr lang="es-CO" dirty="0" smtClean="0"/>
              <a:t>” (Gén. 1:31).</a:t>
            </a:r>
          </a:p>
          <a:p>
            <a:pPr algn="ctr">
              <a:buNone/>
            </a:pPr>
            <a:endParaRPr lang="es-CO" dirty="0" smtClean="0"/>
          </a:p>
          <a:p>
            <a:pPr algn="ctr">
              <a:buNone/>
            </a:pPr>
            <a:endParaRPr lang="es-CO" dirty="0" smtClean="0"/>
          </a:p>
          <a:p>
            <a:endParaRPr lang="es-CO" dirty="0" smtClean="0"/>
          </a:p>
          <a:p>
            <a:pPr algn="ctr"/>
            <a:endParaRPr lang="es-CO" dirty="0" smtClean="0"/>
          </a:p>
          <a:p>
            <a:endParaRPr lang="es-CO" dirty="0"/>
          </a:p>
        </p:txBody>
      </p:sp>
      <p:pic>
        <p:nvPicPr>
          <p:cNvPr id="4" name="Picture 2" descr="http://t2.gstatic.com/images?q=tbn:ANd9GcQvjtmUM4Xv47JjwyMu8OoFy_F9p4W6v_BXyJEdP8I_idstDFXQew"/>
          <p:cNvPicPr>
            <a:picLocks noChangeAspect="1" noChangeArrowheads="1"/>
          </p:cNvPicPr>
          <p:nvPr/>
        </p:nvPicPr>
        <p:blipFill>
          <a:blip r:embed="rId2" cstate="print"/>
          <a:srcRect/>
          <a:stretch>
            <a:fillRect/>
          </a:stretch>
        </p:blipFill>
        <p:spPr bwMode="auto">
          <a:xfrm>
            <a:off x="5796136" y="2060848"/>
            <a:ext cx="2736304" cy="374441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1000" fill="hold"/>
                                        <p:tgtEl>
                                          <p:spTgt spid="3">
                                            <p:bg/>
                                          </p:spTgt>
                                        </p:tgtEl>
                                        <p:attrNameLst>
                                          <p:attrName>ppt_w</p:attrName>
                                        </p:attrNameLst>
                                      </p:cBhvr>
                                      <p:tavLst>
                                        <p:tav tm="0">
                                          <p:val>
                                            <p:fltVal val="0"/>
                                          </p:val>
                                        </p:tav>
                                        <p:tav tm="100000">
                                          <p:val>
                                            <p:strVal val="#ppt_w"/>
                                          </p:val>
                                        </p:tav>
                                      </p:tavLst>
                                    </p:anim>
                                    <p:anim calcmode="lin" valueType="num">
                                      <p:cBhvr>
                                        <p:cTn id="8" dur="1000" fill="hold"/>
                                        <p:tgtEl>
                                          <p:spTgt spid="3">
                                            <p:bg/>
                                          </p:spTgt>
                                        </p:tgtEl>
                                        <p:attrNameLst>
                                          <p:attrName>ppt_h</p:attrName>
                                        </p:attrNameLst>
                                      </p:cBhvr>
                                      <p:tavLst>
                                        <p:tav tm="0">
                                          <p:val>
                                            <p:fltVal val="0"/>
                                          </p:val>
                                        </p:tav>
                                        <p:tav tm="100000">
                                          <p:val>
                                            <p:strVal val="#ppt_h"/>
                                          </p:val>
                                        </p:tav>
                                      </p:tavLst>
                                    </p:anim>
                                    <p:anim calcmode="lin" valueType="num">
                                      <p:cBhvr>
                                        <p:cTn id="9" dur="1000" fill="hold"/>
                                        <p:tgtEl>
                                          <p:spTgt spid="3">
                                            <p:bg/>
                                          </p:spTgt>
                                        </p:tgtEl>
                                        <p:attrNameLst>
                                          <p:attrName>style.rotation</p:attrName>
                                        </p:attrNameLst>
                                      </p:cBhvr>
                                      <p:tavLst>
                                        <p:tav tm="0">
                                          <p:val>
                                            <p:fltVal val="90"/>
                                          </p:val>
                                        </p:tav>
                                        <p:tav tm="100000">
                                          <p:val>
                                            <p:fltVal val="0"/>
                                          </p:val>
                                        </p:tav>
                                      </p:tavLst>
                                    </p:anim>
                                    <p:animEffect transition="in" filter="fade">
                                      <p:cBhvr>
                                        <p:cTn id="10" dur="1000"/>
                                        <p:tgtEl>
                                          <p:spTgt spid="3">
                                            <p:bg/>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par>
                                <p:cTn id="19" presetID="31" presetClass="entr" presetSubtype="0" fill="hold" nodeType="with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1000" fill="hold"/>
                                        <p:tgtEl>
                                          <p:spTgt spid="4"/>
                                        </p:tgtEl>
                                        <p:attrNameLst>
                                          <p:attrName>ppt_w</p:attrName>
                                        </p:attrNameLst>
                                      </p:cBhvr>
                                      <p:tavLst>
                                        <p:tav tm="0">
                                          <p:val>
                                            <p:fltVal val="0"/>
                                          </p:val>
                                        </p:tav>
                                        <p:tav tm="100000">
                                          <p:val>
                                            <p:strVal val="#ppt_w"/>
                                          </p:val>
                                        </p:tav>
                                      </p:tavLst>
                                    </p:anim>
                                    <p:anim calcmode="lin" valueType="num">
                                      <p:cBhvr>
                                        <p:cTn id="22" dur="1000" fill="hold"/>
                                        <p:tgtEl>
                                          <p:spTgt spid="4"/>
                                        </p:tgtEl>
                                        <p:attrNameLst>
                                          <p:attrName>ppt_h</p:attrName>
                                        </p:attrNameLst>
                                      </p:cBhvr>
                                      <p:tavLst>
                                        <p:tav tm="0">
                                          <p:val>
                                            <p:fltVal val="0"/>
                                          </p:val>
                                        </p:tav>
                                        <p:tav tm="100000">
                                          <p:val>
                                            <p:strVal val="#ppt_h"/>
                                          </p:val>
                                        </p:tav>
                                      </p:tavLst>
                                    </p:anim>
                                    <p:anim calcmode="lin" valueType="num">
                                      <p:cBhvr>
                                        <p:cTn id="23" dur="1000" fill="hold"/>
                                        <p:tgtEl>
                                          <p:spTgt spid="4"/>
                                        </p:tgtEl>
                                        <p:attrNameLst>
                                          <p:attrName>style.rotation</p:attrName>
                                        </p:attrNameLst>
                                      </p:cBhvr>
                                      <p:tavLst>
                                        <p:tav tm="0">
                                          <p:val>
                                            <p:fltVal val="90"/>
                                          </p:val>
                                        </p:tav>
                                        <p:tav tm="100000">
                                          <p:val>
                                            <p:fltVal val="0"/>
                                          </p:val>
                                        </p:tav>
                                      </p:tavLst>
                                    </p:anim>
                                    <p:animEffect transition="in" filter="fade">
                                      <p:cBhvr>
                                        <p:cTn id="24"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36.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solidFill>
            <a:srgbClr val="92D050"/>
          </a:solidFill>
        </p:spPr>
        <p:txBody>
          <a:bodyPr>
            <a:normAutofit fontScale="90000"/>
          </a:bodyPr>
          <a:lstStyle/>
          <a:p>
            <a:r>
              <a:rPr lang="es-CO" dirty="0" smtClean="0">
                <a:latin typeface="Algerian" pitchFamily="82" charset="0"/>
              </a:rPr>
              <a:t>Dios impone sus reglas a su administrador</a:t>
            </a:r>
            <a:endParaRPr lang="es-CO" dirty="0">
              <a:latin typeface="Algerian" pitchFamily="82" charset="0"/>
            </a:endParaRPr>
          </a:p>
        </p:txBody>
      </p:sp>
      <p:sp>
        <p:nvSpPr>
          <p:cNvPr id="3" name="2 Marcador de contenido"/>
          <p:cNvSpPr>
            <a:spLocks noGrp="1"/>
          </p:cNvSpPr>
          <p:nvPr>
            <p:ph idx="1"/>
          </p:nvPr>
        </p:nvSpPr>
        <p:spPr>
          <a:xfrm>
            <a:off x="457200" y="1600200"/>
            <a:ext cx="4618856" cy="4525963"/>
          </a:xfrm>
        </p:spPr>
        <p:txBody>
          <a:bodyPr>
            <a:normAutofit fontScale="92500" lnSpcReduction="20000"/>
          </a:bodyPr>
          <a:lstStyle/>
          <a:p>
            <a:pPr algn="ctr"/>
            <a:endParaRPr lang="es-CO" dirty="0" smtClean="0"/>
          </a:p>
          <a:p>
            <a:pPr algn="ctr"/>
            <a:r>
              <a:rPr lang="es-CO" dirty="0" smtClean="0"/>
              <a:t>Y Dios el Eterno mandó al hombre: “</a:t>
            </a:r>
            <a:r>
              <a:rPr lang="es-CO" b="1" dirty="0" smtClean="0"/>
              <a:t>Puedes comer de todo árbol del huerto”, pero del árbol del conocimiento del bien y del mal </a:t>
            </a:r>
            <a:r>
              <a:rPr lang="es-CO" dirty="0" smtClean="0"/>
              <a:t>“</a:t>
            </a:r>
            <a:r>
              <a:rPr lang="es-CO" b="1" dirty="0" smtClean="0">
                <a:solidFill>
                  <a:srgbClr val="0070C0"/>
                </a:solidFill>
              </a:rPr>
              <a:t>no comerás</a:t>
            </a:r>
            <a:r>
              <a:rPr lang="es-CO" dirty="0" smtClean="0"/>
              <a:t>”, </a:t>
            </a:r>
            <a:r>
              <a:rPr lang="es-CO" b="1" dirty="0" smtClean="0"/>
              <a:t>porque el día que comas de él</a:t>
            </a:r>
            <a:r>
              <a:rPr lang="es-CO" dirty="0" smtClean="0"/>
              <a:t>, </a:t>
            </a:r>
            <a:r>
              <a:rPr lang="es-CO" b="1" dirty="0" smtClean="0">
                <a:solidFill>
                  <a:srgbClr val="0070C0"/>
                </a:solidFill>
              </a:rPr>
              <a:t>morirás</a:t>
            </a:r>
            <a:r>
              <a:rPr lang="es-CO" dirty="0" smtClean="0"/>
              <a:t>” (Gén. 2:16-17). </a:t>
            </a:r>
          </a:p>
          <a:p>
            <a:pPr>
              <a:buNone/>
            </a:pPr>
            <a:r>
              <a:rPr lang="es-CO" dirty="0" smtClean="0"/>
              <a:t>      </a:t>
            </a:r>
          </a:p>
          <a:p>
            <a:endParaRPr lang="es-CO" dirty="0"/>
          </a:p>
        </p:txBody>
      </p:sp>
      <p:pic>
        <p:nvPicPr>
          <p:cNvPr id="80898" name="Picture 2" descr="http://t3.gstatic.com/images?q=tbn:ANd9GcRl8bIyzza3BC2aCCDx9iO6jeoo0k8yj2bVgA77RfnUjUMH36nH"/>
          <p:cNvPicPr>
            <a:picLocks noChangeAspect="1" noChangeArrowheads="1"/>
          </p:cNvPicPr>
          <p:nvPr/>
        </p:nvPicPr>
        <p:blipFill>
          <a:blip r:embed="rId2" cstate="print"/>
          <a:srcRect/>
          <a:stretch>
            <a:fillRect/>
          </a:stretch>
        </p:blipFill>
        <p:spPr bwMode="auto">
          <a:xfrm>
            <a:off x="5868144" y="1501899"/>
            <a:ext cx="2133600" cy="2143125"/>
          </a:xfrm>
          <a:prstGeom prst="rect">
            <a:avLst/>
          </a:prstGeom>
          <a:noFill/>
        </p:spPr>
      </p:pic>
      <p:pic>
        <p:nvPicPr>
          <p:cNvPr id="80900" name="Picture 4" descr="http://t3.gstatic.com/images?q=tbn:ANd9GcSJrnOlL1zkbKq_-7ENuR_pxBSRIp4MwXGqSr_jO406n8NIthVU0Q"/>
          <p:cNvPicPr>
            <a:picLocks noChangeAspect="1" noChangeArrowheads="1"/>
          </p:cNvPicPr>
          <p:nvPr/>
        </p:nvPicPr>
        <p:blipFill>
          <a:blip r:embed="rId3" cstate="print"/>
          <a:srcRect/>
          <a:stretch>
            <a:fillRect/>
          </a:stretch>
        </p:blipFill>
        <p:spPr bwMode="auto">
          <a:xfrm>
            <a:off x="5580112" y="3933056"/>
            <a:ext cx="2952328" cy="2448272"/>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80898"/>
                                        </p:tgtEl>
                                        <p:attrNameLst>
                                          <p:attrName>style.visibility</p:attrName>
                                        </p:attrNameLst>
                                      </p:cBhvr>
                                      <p:to>
                                        <p:strVal val="visible"/>
                                      </p:to>
                                    </p:set>
                                    <p:anim calcmode="lin" valueType="num">
                                      <p:cBhvr>
                                        <p:cTn id="13" dur="1000" fill="hold"/>
                                        <p:tgtEl>
                                          <p:spTgt spid="80898"/>
                                        </p:tgtEl>
                                        <p:attrNameLst>
                                          <p:attrName>ppt_w</p:attrName>
                                        </p:attrNameLst>
                                      </p:cBhvr>
                                      <p:tavLst>
                                        <p:tav tm="0">
                                          <p:val>
                                            <p:fltVal val="0"/>
                                          </p:val>
                                        </p:tav>
                                        <p:tav tm="100000">
                                          <p:val>
                                            <p:strVal val="#ppt_w"/>
                                          </p:val>
                                        </p:tav>
                                      </p:tavLst>
                                    </p:anim>
                                    <p:anim calcmode="lin" valueType="num">
                                      <p:cBhvr>
                                        <p:cTn id="14" dur="1000" fill="hold"/>
                                        <p:tgtEl>
                                          <p:spTgt spid="80898"/>
                                        </p:tgtEl>
                                        <p:attrNameLst>
                                          <p:attrName>ppt_h</p:attrName>
                                        </p:attrNameLst>
                                      </p:cBhvr>
                                      <p:tavLst>
                                        <p:tav tm="0">
                                          <p:val>
                                            <p:fltVal val="0"/>
                                          </p:val>
                                        </p:tav>
                                        <p:tav tm="100000">
                                          <p:val>
                                            <p:strVal val="#ppt_h"/>
                                          </p:val>
                                        </p:tav>
                                      </p:tavLst>
                                    </p:anim>
                                    <p:anim calcmode="lin" valueType="num">
                                      <p:cBhvr>
                                        <p:cTn id="15" dur="1000" fill="hold"/>
                                        <p:tgtEl>
                                          <p:spTgt spid="80898"/>
                                        </p:tgtEl>
                                        <p:attrNameLst>
                                          <p:attrName>style.rotation</p:attrName>
                                        </p:attrNameLst>
                                      </p:cBhvr>
                                      <p:tavLst>
                                        <p:tav tm="0">
                                          <p:val>
                                            <p:fltVal val="90"/>
                                          </p:val>
                                        </p:tav>
                                        <p:tav tm="100000">
                                          <p:val>
                                            <p:fltVal val="0"/>
                                          </p:val>
                                        </p:tav>
                                      </p:tavLst>
                                    </p:anim>
                                    <p:animEffect transition="in" filter="fade">
                                      <p:cBhvr>
                                        <p:cTn id="16" dur="1000"/>
                                        <p:tgtEl>
                                          <p:spTgt spid="80898"/>
                                        </p:tgtEl>
                                      </p:cBhvr>
                                    </p:animEffect>
                                  </p:childTnLst>
                                </p:cTn>
                              </p:par>
                              <p:par>
                                <p:cTn id="17" presetID="31" presetClass="entr" presetSubtype="0" fill="hold" nodeType="withEffect">
                                  <p:stCondLst>
                                    <p:cond delay="0"/>
                                  </p:stCondLst>
                                  <p:childTnLst>
                                    <p:set>
                                      <p:cBhvr>
                                        <p:cTn id="18" dur="1" fill="hold">
                                          <p:stCondLst>
                                            <p:cond delay="0"/>
                                          </p:stCondLst>
                                        </p:cTn>
                                        <p:tgtEl>
                                          <p:spTgt spid="80900"/>
                                        </p:tgtEl>
                                        <p:attrNameLst>
                                          <p:attrName>style.visibility</p:attrName>
                                        </p:attrNameLst>
                                      </p:cBhvr>
                                      <p:to>
                                        <p:strVal val="visible"/>
                                      </p:to>
                                    </p:set>
                                    <p:anim calcmode="lin" valueType="num">
                                      <p:cBhvr>
                                        <p:cTn id="19" dur="1000" fill="hold"/>
                                        <p:tgtEl>
                                          <p:spTgt spid="80900"/>
                                        </p:tgtEl>
                                        <p:attrNameLst>
                                          <p:attrName>ppt_w</p:attrName>
                                        </p:attrNameLst>
                                      </p:cBhvr>
                                      <p:tavLst>
                                        <p:tav tm="0">
                                          <p:val>
                                            <p:fltVal val="0"/>
                                          </p:val>
                                        </p:tav>
                                        <p:tav tm="100000">
                                          <p:val>
                                            <p:strVal val="#ppt_w"/>
                                          </p:val>
                                        </p:tav>
                                      </p:tavLst>
                                    </p:anim>
                                    <p:anim calcmode="lin" valueType="num">
                                      <p:cBhvr>
                                        <p:cTn id="20" dur="1000" fill="hold"/>
                                        <p:tgtEl>
                                          <p:spTgt spid="80900"/>
                                        </p:tgtEl>
                                        <p:attrNameLst>
                                          <p:attrName>ppt_h</p:attrName>
                                        </p:attrNameLst>
                                      </p:cBhvr>
                                      <p:tavLst>
                                        <p:tav tm="0">
                                          <p:val>
                                            <p:fltVal val="0"/>
                                          </p:val>
                                        </p:tav>
                                        <p:tav tm="100000">
                                          <p:val>
                                            <p:strVal val="#ppt_h"/>
                                          </p:val>
                                        </p:tav>
                                      </p:tavLst>
                                    </p:anim>
                                    <p:anim calcmode="lin" valueType="num">
                                      <p:cBhvr>
                                        <p:cTn id="21" dur="1000" fill="hold"/>
                                        <p:tgtEl>
                                          <p:spTgt spid="80900"/>
                                        </p:tgtEl>
                                        <p:attrNameLst>
                                          <p:attrName>style.rotation</p:attrName>
                                        </p:attrNameLst>
                                      </p:cBhvr>
                                      <p:tavLst>
                                        <p:tav tm="0">
                                          <p:val>
                                            <p:fltVal val="90"/>
                                          </p:val>
                                        </p:tav>
                                        <p:tav tm="100000">
                                          <p:val>
                                            <p:fltVal val="0"/>
                                          </p:val>
                                        </p:tav>
                                      </p:tavLst>
                                    </p:anim>
                                    <p:animEffect transition="in" filter="fade">
                                      <p:cBhvr>
                                        <p:cTn id="22" dur="1000"/>
                                        <p:tgtEl>
                                          <p:spTgt spid="809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7.xml><?xml version="1.0" encoding="utf-8"?>
<p:sld xmlns:a="http://schemas.openxmlformats.org/drawingml/2006/main" xmlns:r="http://schemas.openxmlformats.org/officeDocument/2006/relationships" xmlns:p="http://schemas.openxmlformats.org/presentationml/2006/main">
  <p:cSld>
    <p:bg>
      <p:bgPr>
        <a:gradFill>
          <a:gsLst>
            <a:gs pos="0">
              <a:srgbClr val="A603AB"/>
            </a:gs>
            <a:gs pos="21001">
              <a:srgbClr val="0819FB"/>
            </a:gs>
            <a:gs pos="35001">
              <a:srgbClr val="1A8D48"/>
            </a:gs>
            <a:gs pos="52000">
              <a:srgbClr val="FFFF00"/>
            </a:gs>
            <a:gs pos="73000">
              <a:srgbClr val="EE3F17"/>
            </a:gs>
            <a:gs pos="88000">
              <a:srgbClr val="E81766"/>
            </a:gs>
            <a:gs pos="100000">
              <a:srgbClr val="A603AB"/>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4618856" cy="5577483"/>
          </a:xfrm>
          <a:solidFill>
            <a:schemeClr val="accent1">
              <a:lumMod val="20000"/>
              <a:lumOff val="80000"/>
            </a:schemeClr>
          </a:solidFill>
        </p:spPr>
        <p:txBody>
          <a:bodyPr>
            <a:normAutofit fontScale="92500" lnSpcReduction="10000"/>
          </a:bodyPr>
          <a:lstStyle/>
          <a:p>
            <a:pPr algn="ctr"/>
            <a:endParaRPr lang="es-CO" dirty="0" smtClean="0"/>
          </a:p>
          <a:p>
            <a:pPr algn="ctr"/>
            <a:endParaRPr lang="es-CO" dirty="0" smtClean="0"/>
          </a:p>
          <a:p>
            <a:pPr algn="ctr"/>
            <a:r>
              <a:rPr lang="es-CO" dirty="0" smtClean="0"/>
              <a:t>Gén.3 nos dice que Adán y Eva desobedecieron la orden de Dios, por lo tanto estaban condenados a morir.</a:t>
            </a:r>
          </a:p>
          <a:p>
            <a:endParaRPr lang="es-CO" dirty="0" smtClean="0"/>
          </a:p>
          <a:p>
            <a:pPr algn="ctr"/>
            <a:r>
              <a:rPr lang="es-CO" dirty="0" smtClean="0"/>
              <a:t>Gén.3:21 dice: Y Dios el Eterno hizo al hombre y a su esposa túnicas de pieles, y los vistió.</a:t>
            </a:r>
            <a:endParaRPr lang="es-CO" dirty="0"/>
          </a:p>
        </p:txBody>
      </p:sp>
      <p:pic>
        <p:nvPicPr>
          <p:cNvPr id="38914" name="Picture 2" descr="http://t2.gstatic.com/images?q=tbn:ANd9GcQti2KVfYyTuzNgFMJK6DaqNk9ZmCX7Cdhn4iKXJfuDHtQnwxzp9w"/>
          <p:cNvPicPr>
            <a:picLocks noChangeAspect="1" noChangeArrowheads="1"/>
          </p:cNvPicPr>
          <p:nvPr/>
        </p:nvPicPr>
        <p:blipFill>
          <a:blip r:embed="rId2" cstate="print"/>
          <a:srcRect/>
          <a:stretch>
            <a:fillRect/>
          </a:stretch>
        </p:blipFill>
        <p:spPr bwMode="auto">
          <a:xfrm>
            <a:off x="5436096" y="1087759"/>
            <a:ext cx="3024336" cy="2341241"/>
          </a:xfrm>
          <a:prstGeom prst="rect">
            <a:avLst/>
          </a:prstGeom>
          <a:noFill/>
        </p:spPr>
      </p:pic>
      <p:pic>
        <p:nvPicPr>
          <p:cNvPr id="38916" name="Picture 4" descr="http://t1.gstatic.com/images?q=tbn:ANd9GcSTTv8JYS7kvRZUkJh050T-yRgvQOvF05iuAd4Ho1BW27sWGNp7jQ"/>
          <p:cNvPicPr>
            <a:picLocks noChangeAspect="1" noChangeArrowheads="1"/>
          </p:cNvPicPr>
          <p:nvPr/>
        </p:nvPicPr>
        <p:blipFill>
          <a:blip r:embed="rId3" cstate="print"/>
          <a:srcRect/>
          <a:stretch>
            <a:fillRect/>
          </a:stretch>
        </p:blipFill>
        <p:spPr bwMode="auto">
          <a:xfrm>
            <a:off x="5508104" y="3789040"/>
            <a:ext cx="3024336" cy="2520280"/>
          </a:xfrm>
          <a:prstGeom prst="rect">
            <a:avLst/>
          </a:prstGeom>
          <a:noFill/>
        </p:spPr>
      </p:pic>
    </p:spTree>
  </p:cSld>
  <p:clrMapOvr>
    <a:masterClrMapping/>
  </p:clrMapOvr>
  <p:transition spd="slow">
    <p:push dir="u"/>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gradFill>
          <a:gsLst>
            <a:gs pos="0">
              <a:srgbClr val="FFF200"/>
            </a:gs>
            <a:gs pos="45000">
              <a:srgbClr val="FF7A00"/>
            </a:gs>
            <a:gs pos="70000">
              <a:srgbClr val="FF0300"/>
            </a:gs>
            <a:gs pos="100000">
              <a:srgbClr val="4D0808"/>
            </a:gs>
          </a:gsLst>
          <a:lin ang="5400000" scaled="0"/>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solidFill>
            <a:srgbClr val="00B050"/>
          </a:solidFill>
          <a:ln>
            <a:solidFill>
              <a:srgbClr val="00B050"/>
            </a:solidFill>
          </a:ln>
        </p:spPr>
        <p:txBody>
          <a:bodyPr>
            <a:noAutofit/>
          </a:bodyPr>
          <a:lstStyle/>
          <a:p>
            <a:r>
              <a:rPr lang="es-CO" sz="3200" dirty="0" smtClean="0">
                <a:latin typeface="Algerian" pitchFamily="82" charset="0"/>
              </a:rPr>
              <a:t>¿De donde salieron las pieles y qué representan?</a:t>
            </a:r>
            <a:endParaRPr lang="es-CO" sz="3200" dirty="0">
              <a:latin typeface="Algerian" pitchFamily="82" charset="0"/>
            </a:endParaRPr>
          </a:p>
        </p:txBody>
      </p:sp>
      <p:sp>
        <p:nvSpPr>
          <p:cNvPr id="3" name="2 Marcador de contenido"/>
          <p:cNvSpPr>
            <a:spLocks noGrp="1"/>
          </p:cNvSpPr>
          <p:nvPr>
            <p:ph idx="1"/>
          </p:nvPr>
        </p:nvSpPr>
        <p:spPr>
          <a:xfrm>
            <a:off x="457200" y="1600200"/>
            <a:ext cx="4906888" cy="4525963"/>
          </a:xfrm>
          <a:solidFill>
            <a:schemeClr val="bg2">
              <a:lumMod val="90000"/>
            </a:schemeClr>
          </a:solidFill>
        </p:spPr>
        <p:txBody>
          <a:bodyPr>
            <a:normAutofit fontScale="92500"/>
          </a:bodyPr>
          <a:lstStyle/>
          <a:p>
            <a:r>
              <a:rPr lang="es-CO" sz="3300" b="1" dirty="0" smtClean="0">
                <a:solidFill>
                  <a:srgbClr val="FF0000"/>
                </a:solidFill>
              </a:rPr>
              <a:t>Apoc.13:8.</a:t>
            </a:r>
            <a:r>
              <a:rPr lang="es-CO" dirty="0" smtClean="0"/>
              <a:t>“El Cordero que fue </a:t>
            </a:r>
            <a:r>
              <a:rPr lang="es-CO" b="1" dirty="0" smtClean="0">
                <a:solidFill>
                  <a:srgbClr val="0070C0"/>
                </a:solidFill>
              </a:rPr>
              <a:t>muerto</a:t>
            </a:r>
            <a:r>
              <a:rPr lang="es-CO" dirty="0" smtClean="0"/>
              <a:t> desde la </a:t>
            </a:r>
            <a:r>
              <a:rPr lang="es-CO" b="1" dirty="0" smtClean="0">
                <a:solidFill>
                  <a:srgbClr val="0070C0"/>
                </a:solidFill>
              </a:rPr>
              <a:t>creación del mundo</a:t>
            </a:r>
            <a:r>
              <a:rPr lang="es-CO" dirty="0" smtClean="0"/>
              <a:t>”. Pero ¿Quién era ese Cordero?</a:t>
            </a:r>
          </a:p>
          <a:p>
            <a:pPr marL="0" indent="0">
              <a:buNone/>
            </a:pPr>
            <a:r>
              <a:rPr lang="es-CO" sz="3300" b="1" dirty="0" smtClean="0">
                <a:solidFill>
                  <a:srgbClr val="FF0000"/>
                </a:solidFill>
              </a:rPr>
              <a:t>Juan 1:29. </a:t>
            </a:r>
            <a:r>
              <a:rPr lang="es-CO" dirty="0" smtClean="0"/>
              <a:t>Al día siguiente, vio Juan a </a:t>
            </a:r>
            <a:r>
              <a:rPr lang="es-CO" b="1" dirty="0" smtClean="0">
                <a:solidFill>
                  <a:srgbClr val="0070C0"/>
                </a:solidFill>
              </a:rPr>
              <a:t>Jesús</a:t>
            </a:r>
            <a:r>
              <a:rPr lang="es-CO" dirty="0" smtClean="0"/>
              <a:t> que venía hacía él, y dijo: “¡</a:t>
            </a:r>
            <a:r>
              <a:rPr lang="es-CO" b="1" dirty="0" smtClean="0">
                <a:solidFill>
                  <a:srgbClr val="0070C0"/>
                </a:solidFill>
              </a:rPr>
              <a:t>Este es el Cordero de Dios que quita el pecado del mundo</a:t>
            </a:r>
            <a:r>
              <a:rPr lang="es-CO" dirty="0" smtClean="0"/>
              <a:t>!</a:t>
            </a:r>
          </a:p>
          <a:p>
            <a:endParaRPr lang="es-CO" dirty="0" smtClean="0"/>
          </a:p>
        </p:txBody>
      </p:sp>
      <p:pic>
        <p:nvPicPr>
          <p:cNvPr id="37890" name="Picture 2" descr="http://t2.gstatic.com/images?q=tbn:ANd9GcTZGQAQSZp-vFcosaSpPMtTfxq8t_exyLyqZ8wEFPYa2xoOWKgy"/>
          <p:cNvPicPr>
            <a:picLocks noChangeAspect="1" noChangeArrowheads="1"/>
          </p:cNvPicPr>
          <p:nvPr/>
        </p:nvPicPr>
        <p:blipFill>
          <a:blip r:embed="rId2" cstate="print"/>
          <a:srcRect/>
          <a:stretch>
            <a:fillRect/>
          </a:stretch>
        </p:blipFill>
        <p:spPr bwMode="auto">
          <a:xfrm>
            <a:off x="5724128" y="1988840"/>
            <a:ext cx="2808312" cy="3888432"/>
          </a:xfrm>
          <a:prstGeom prst="rect">
            <a:avLst/>
          </a:prstGeom>
          <a:noFill/>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2000"/>
                                        <p:tgtEl>
                                          <p:spTgt spid="3">
                                            <p:bg/>
                                          </p:spTgt>
                                        </p:tgtEl>
                                      </p:cBhvr>
                                    </p:animEffect>
                                    <p:anim calcmode="lin" valueType="num">
                                      <p:cBhvr>
                                        <p:cTn id="8" dur="2000" fill="hold"/>
                                        <p:tgtEl>
                                          <p:spTgt spid="3">
                                            <p:bg/>
                                          </p:spTgt>
                                        </p:tgtEl>
                                        <p:attrNameLst>
                                          <p:attrName>ppt_w</p:attrName>
                                        </p:attrNameLst>
                                      </p:cBhvr>
                                      <p:tavLst>
                                        <p:tav tm="0" fmla="#ppt_w*sin(2.5*pi*$)">
                                          <p:val>
                                            <p:fltVal val="0"/>
                                          </p:val>
                                        </p:tav>
                                        <p:tav tm="100000">
                                          <p:val>
                                            <p:fltVal val="1"/>
                                          </p:val>
                                        </p:tav>
                                      </p:tavLst>
                                    </p:anim>
                                    <p:anim calcmode="lin" valueType="num">
                                      <p:cBhvr>
                                        <p:cTn id="9" dur="2000" fill="hold"/>
                                        <p:tgtEl>
                                          <p:spTgt spid="3">
                                            <p:bg/>
                                          </p:spTgt>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2000"/>
                                        <p:tgtEl>
                                          <p:spTgt spid="3">
                                            <p:txEl>
                                              <p:pRg st="0" end="0"/>
                                            </p:txEl>
                                          </p:spTgt>
                                        </p:tgtEl>
                                      </p:cBhvr>
                                    </p:animEffect>
                                    <p:anim calcmode="lin" valueType="num">
                                      <p:cBhvr>
                                        <p:cTn id="15"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16" dur="20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45"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2000"/>
                                        <p:tgtEl>
                                          <p:spTgt spid="3">
                                            <p:txEl>
                                              <p:pRg st="1" end="1"/>
                                            </p:txEl>
                                          </p:spTgt>
                                        </p:tgtEl>
                                      </p:cBhvr>
                                    </p:animEffect>
                                    <p:anim calcmode="lin" valueType="num">
                                      <p:cBhvr>
                                        <p:cTn id="22" dur="2000" fill="hold"/>
                                        <p:tgtEl>
                                          <p:spTgt spid="3">
                                            <p:txEl>
                                              <p:pRg st="1" end="1"/>
                                            </p:txEl>
                                          </p:spTgt>
                                        </p:tgtEl>
                                        <p:attrNameLst>
                                          <p:attrName>ppt_w</p:attrName>
                                        </p:attrNameLst>
                                      </p:cBhvr>
                                      <p:tavLst>
                                        <p:tav tm="0" fmla="#ppt_w*sin(2.5*pi*$)">
                                          <p:val>
                                            <p:fltVal val="0"/>
                                          </p:val>
                                        </p:tav>
                                        <p:tav tm="100000">
                                          <p:val>
                                            <p:fltVal val="1"/>
                                          </p:val>
                                        </p:tav>
                                      </p:tavLst>
                                    </p:anim>
                                    <p:anim calcmode="lin" valueType="num">
                                      <p:cBhvr>
                                        <p:cTn id="23" dur="2000" fill="hold"/>
                                        <p:tgtEl>
                                          <p:spTgt spid="3">
                                            <p:txEl>
                                              <p:pRg st="1" end="1"/>
                                            </p:txEl>
                                          </p:spTgt>
                                        </p:tgtEl>
                                        <p:attrNameLst>
                                          <p:attrName>ppt_h</p:attrName>
                                        </p:attrNameLst>
                                      </p:cBhvr>
                                      <p:tavLst>
                                        <p:tav tm="0">
                                          <p:val>
                                            <p:strVal val="#ppt_h"/>
                                          </p:val>
                                        </p:tav>
                                        <p:tav tm="100000">
                                          <p:val>
                                            <p:strVal val="#ppt_h"/>
                                          </p:val>
                                        </p:tav>
                                      </p:tavLst>
                                    </p:anim>
                                  </p:childTnLst>
                                </p:cTn>
                              </p:par>
                              <p:par>
                                <p:cTn id="24" presetID="45" presetClass="entr" presetSubtype="0" fill="hold" nodeType="withEffect">
                                  <p:stCondLst>
                                    <p:cond delay="0"/>
                                  </p:stCondLst>
                                  <p:childTnLst>
                                    <p:set>
                                      <p:cBhvr>
                                        <p:cTn id="25" dur="1" fill="hold">
                                          <p:stCondLst>
                                            <p:cond delay="0"/>
                                          </p:stCondLst>
                                        </p:cTn>
                                        <p:tgtEl>
                                          <p:spTgt spid="37890"/>
                                        </p:tgtEl>
                                        <p:attrNameLst>
                                          <p:attrName>style.visibility</p:attrName>
                                        </p:attrNameLst>
                                      </p:cBhvr>
                                      <p:to>
                                        <p:strVal val="visible"/>
                                      </p:to>
                                    </p:set>
                                    <p:animEffect transition="in" filter="fade">
                                      <p:cBhvr>
                                        <p:cTn id="26" dur="2000"/>
                                        <p:tgtEl>
                                          <p:spTgt spid="37890"/>
                                        </p:tgtEl>
                                      </p:cBhvr>
                                    </p:animEffect>
                                    <p:anim calcmode="lin" valueType="num">
                                      <p:cBhvr>
                                        <p:cTn id="27" dur="2000" fill="hold"/>
                                        <p:tgtEl>
                                          <p:spTgt spid="37890"/>
                                        </p:tgtEl>
                                        <p:attrNameLst>
                                          <p:attrName>ppt_w</p:attrName>
                                        </p:attrNameLst>
                                      </p:cBhvr>
                                      <p:tavLst>
                                        <p:tav tm="0" fmla="#ppt_w*sin(2.5*pi*$)">
                                          <p:val>
                                            <p:fltVal val="0"/>
                                          </p:val>
                                        </p:tav>
                                        <p:tav tm="100000">
                                          <p:val>
                                            <p:fltVal val="1"/>
                                          </p:val>
                                        </p:tav>
                                      </p:tavLst>
                                    </p:anim>
                                    <p:anim calcmode="lin" valueType="num">
                                      <p:cBhvr>
                                        <p:cTn id="28" dur="2000" fill="hold"/>
                                        <p:tgtEl>
                                          <p:spTgt spid="3789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39.xml><?xml version="1.0" encoding="utf-8"?>
<p:sld xmlns:a="http://schemas.openxmlformats.org/drawingml/2006/main" xmlns:r="http://schemas.openxmlformats.org/officeDocument/2006/relationships" xmlns:p="http://schemas.openxmlformats.org/presentationml/2006/main">
  <p:cSld>
    <p:bg>
      <p:bgPr>
        <a:gradFill>
          <a:gsLst>
            <a:gs pos="0">
              <a:srgbClr val="825600"/>
            </a:gs>
            <a:gs pos="13000">
              <a:srgbClr val="FFA800"/>
            </a:gs>
            <a:gs pos="28000">
              <a:srgbClr val="825600"/>
            </a:gs>
            <a:gs pos="42999">
              <a:srgbClr val="FFA800"/>
            </a:gs>
            <a:gs pos="58000">
              <a:srgbClr val="825600"/>
            </a:gs>
            <a:gs pos="72000">
              <a:srgbClr val="FFA800"/>
            </a:gs>
            <a:gs pos="87000">
              <a:srgbClr val="825600"/>
            </a:gs>
            <a:gs pos="100000">
              <a:srgbClr val="FFA800"/>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20688"/>
            <a:ext cx="4474840" cy="5505475"/>
          </a:xfrm>
          <a:solidFill>
            <a:schemeClr val="tx1"/>
          </a:solidFill>
        </p:spPr>
        <p:txBody>
          <a:bodyPr>
            <a:normAutofit fontScale="85000" lnSpcReduction="10000"/>
          </a:bodyPr>
          <a:lstStyle/>
          <a:p>
            <a:pPr algn="ctr">
              <a:buNone/>
            </a:pPr>
            <a:r>
              <a:rPr lang="es-CO" dirty="0" smtClean="0">
                <a:solidFill>
                  <a:schemeClr val="bg1"/>
                </a:solidFill>
              </a:rPr>
              <a:t>  En el momento en que Dios iba a dictar sentencia contra el hombre pecador, el Hijo  se presenta ante su Padre y le dice:  “Padre, yo me ofrezco a morir en lugar de ellos”.</a:t>
            </a:r>
          </a:p>
          <a:p>
            <a:pPr algn="ctr">
              <a:buNone/>
            </a:pPr>
            <a:r>
              <a:rPr lang="es-CO" dirty="0" smtClean="0">
                <a:solidFill>
                  <a:schemeClr val="bg1"/>
                </a:solidFill>
              </a:rPr>
              <a:t> Por tanto, fue sacrificado un cordero en representación del Hijo de Dios quien vendría </a:t>
            </a:r>
            <a:r>
              <a:rPr lang="es-CO" b="1" dirty="0" smtClean="0">
                <a:solidFill>
                  <a:srgbClr val="00B0F0"/>
                </a:solidFill>
              </a:rPr>
              <a:t>4.000 años más tarde a morir por nosotros en la cruz del calvario</a:t>
            </a:r>
            <a:r>
              <a:rPr lang="es-CO" dirty="0" smtClean="0">
                <a:solidFill>
                  <a:schemeClr val="bg1"/>
                </a:solidFill>
              </a:rPr>
              <a:t>. (Léase Juan 3:16).</a:t>
            </a:r>
          </a:p>
          <a:p>
            <a:endParaRPr lang="es-CO" dirty="0">
              <a:solidFill>
                <a:schemeClr val="bg1"/>
              </a:solidFill>
            </a:endParaRPr>
          </a:p>
        </p:txBody>
      </p:sp>
      <p:pic>
        <p:nvPicPr>
          <p:cNvPr id="82946" name="Picture 2" descr="http://ubdavid.org/espanol/overcomers/graphics/3_lamb-of-god.png"/>
          <p:cNvPicPr>
            <a:picLocks noChangeAspect="1" noChangeArrowheads="1"/>
          </p:cNvPicPr>
          <p:nvPr/>
        </p:nvPicPr>
        <p:blipFill>
          <a:blip r:embed="rId2" cstate="print"/>
          <a:srcRect/>
          <a:stretch>
            <a:fillRect/>
          </a:stretch>
        </p:blipFill>
        <p:spPr bwMode="auto">
          <a:xfrm>
            <a:off x="5004048" y="836712"/>
            <a:ext cx="3816424" cy="5112568"/>
          </a:xfrm>
          <a:prstGeom prst="rect">
            <a:avLst/>
          </a:prstGeom>
          <a:noFill/>
        </p:spPr>
      </p:pic>
      <p:sp>
        <p:nvSpPr>
          <p:cNvPr id="6" name="5 Flecha derecha"/>
          <p:cNvSpPr/>
          <p:nvPr/>
        </p:nvSpPr>
        <p:spPr>
          <a:xfrm>
            <a:off x="5436096" y="0"/>
            <a:ext cx="2592288" cy="16288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400" b="1" dirty="0" smtClean="0">
                <a:solidFill>
                  <a:srgbClr val="002060"/>
                </a:solidFill>
              </a:rPr>
              <a:t>Desde el primer sacrificio en el Edén hasta la muerte de Jesús en la cruz transcurrieron 4.000 años</a:t>
            </a:r>
            <a:endParaRPr lang="es-CO" sz="1400" b="1" dirty="0">
              <a:solidFill>
                <a:srgbClr val="00206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82946"/>
                                        </p:tgtEl>
                                        <p:attrNameLst>
                                          <p:attrName>style.visibility</p:attrName>
                                        </p:attrNameLst>
                                      </p:cBhvr>
                                      <p:to>
                                        <p:strVal val="visible"/>
                                      </p:to>
                                    </p:set>
                                    <p:animEffect transition="in" filter="randombar(horizontal)">
                                      <p:cBhvr>
                                        <p:cTn id="7" dur="500"/>
                                        <p:tgtEl>
                                          <p:spTgt spid="82946"/>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 calcmode="lin" valueType="num">
                                      <p:cBhvr>
                                        <p:cTn id="12" dur="1000" fill="hold"/>
                                        <p:tgtEl>
                                          <p:spTgt spid="3">
                                            <p:bg/>
                                          </p:spTgt>
                                        </p:tgtEl>
                                        <p:attrNameLst>
                                          <p:attrName>ppt_w</p:attrName>
                                        </p:attrNameLst>
                                      </p:cBhvr>
                                      <p:tavLst>
                                        <p:tav tm="0">
                                          <p:val>
                                            <p:strVal val="#ppt_w*0.70"/>
                                          </p:val>
                                        </p:tav>
                                        <p:tav tm="100000">
                                          <p:val>
                                            <p:strVal val="#ppt_w"/>
                                          </p:val>
                                        </p:tav>
                                      </p:tavLst>
                                    </p:anim>
                                    <p:anim calcmode="lin" valueType="num">
                                      <p:cBhvr>
                                        <p:cTn id="13" dur="1000" fill="hold"/>
                                        <p:tgtEl>
                                          <p:spTgt spid="3">
                                            <p:bg/>
                                          </p:spTgt>
                                        </p:tgtEl>
                                        <p:attrNameLst>
                                          <p:attrName>ppt_h</p:attrName>
                                        </p:attrNameLst>
                                      </p:cBhvr>
                                      <p:tavLst>
                                        <p:tav tm="0">
                                          <p:val>
                                            <p:strVal val="#ppt_h"/>
                                          </p:val>
                                        </p:tav>
                                        <p:tav tm="100000">
                                          <p:val>
                                            <p:strVal val="#ppt_h"/>
                                          </p:val>
                                        </p:tav>
                                      </p:tavLst>
                                    </p:anim>
                                    <p:animEffect transition="in" filter="fade">
                                      <p:cBhvr>
                                        <p:cTn id="14" dur="1000"/>
                                        <p:tgtEl>
                                          <p:spTgt spid="3">
                                            <p:bg/>
                                          </p:spTgt>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 calcmode="lin" valueType="num">
                                      <p:cBhvr>
                                        <p:cTn id="19"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20"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21" dur="1000"/>
                                        <p:tgtEl>
                                          <p:spTgt spid="3">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grpId="0" nodeType="clickEffect">
                                  <p:stCondLst>
                                    <p:cond delay="0"/>
                                  </p:stCondLst>
                                  <p:childTnLst>
                                    <p:set>
                                      <p:cBhvr>
                                        <p:cTn id="25" dur="1" fill="hold">
                                          <p:stCondLst>
                                            <p:cond delay="0"/>
                                          </p:stCondLst>
                                        </p:cTn>
                                        <p:tgtEl>
                                          <p:spTgt spid="3">
                                            <p:txEl>
                                              <p:pRg st="1" end="1"/>
                                            </p:txEl>
                                          </p:spTgt>
                                        </p:tgtEl>
                                        <p:attrNameLst>
                                          <p:attrName>style.visibility</p:attrName>
                                        </p:attrNameLst>
                                      </p:cBhvr>
                                      <p:to>
                                        <p:strVal val="visible"/>
                                      </p:to>
                                    </p:set>
                                    <p:anim calcmode="lin" valueType="num">
                                      <p:cBhvr>
                                        <p:cTn id="26"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27"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28" dur="1000"/>
                                        <p:tgtEl>
                                          <p:spTgt spid="3">
                                            <p:txEl>
                                              <p:pRg st="1" end="1"/>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8" presetClass="entr" presetSubtype="16" fill="hold" grpId="0" nodeType="click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diamond(in)">
                                      <p:cBhvr>
                                        <p:cTn id="33"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6"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20688"/>
            <a:ext cx="4546848" cy="5505475"/>
          </a:xfrm>
          <a:solidFill>
            <a:schemeClr val="accent3">
              <a:lumMod val="40000"/>
              <a:lumOff val="60000"/>
            </a:schemeClr>
          </a:solidFill>
        </p:spPr>
        <p:txBody>
          <a:bodyPr>
            <a:normAutofit lnSpcReduction="10000"/>
          </a:bodyPr>
          <a:lstStyle/>
          <a:p>
            <a:pPr algn="ctr"/>
            <a:endParaRPr lang="es-CO" dirty="0" smtClean="0"/>
          </a:p>
          <a:p>
            <a:pPr algn="ctr"/>
            <a:r>
              <a:rPr lang="es-CO" dirty="0" smtClean="0"/>
              <a:t>Desde que se sacrificó el primer cordero en el Edén para salvar a Adán y a Eva, hasta el año 31 d.C. cuando Jesús dijo en la Cruz “</a:t>
            </a:r>
            <a:r>
              <a:rPr lang="es-CO" b="1" dirty="0" smtClean="0">
                <a:solidFill>
                  <a:srgbClr val="00B0F0"/>
                </a:solidFill>
              </a:rPr>
              <a:t>Consumado esta</a:t>
            </a:r>
            <a:r>
              <a:rPr lang="es-CO" dirty="0" smtClean="0"/>
              <a:t>” (Juan 19:30), se cumplió el primer periodo de los 7.000  años proféticos. </a:t>
            </a:r>
            <a:endParaRPr lang="es-CO" dirty="0"/>
          </a:p>
        </p:txBody>
      </p:sp>
      <p:pic>
        <p:nvPicPr>
          <p:cNvPr id="36866" name="Picture 2" descr="http://t2.gstatic.com/images?q=tbn:ANd9GcRIInPbnbx6R6D3bvZp0rdSrPnJYFfB696c0n45HhRmD8Z2k6hi6g"/>
          <p:cNvPicPr>
            <a:picLocks noChangeAspect="1" noChangeArrowheads="1"/>
          </p:cNvPicPr>
          <p:nvPr/>
        </p:nvPicPr>
        <p:blipFill>
          <a:blip r:embed="rId2" cstate="print"/>
          <a:srcRect/>
          <a:stretch>
            <a:fillRect/>
          </a:stretch>
        </p:blipFill>
        <p:spPr bwMode="auto">
          <a:xfrm>
            <a:off x="5436096" y="1268760"/>
            <a:ext cx="3168352" cy="3744416"/>
          </a:xfrm>
          <a:prstGeom prst="rect">
            <a:avLst/>
          </a:prstGeom>
          <a:noFill/>
        </p:spPr>
      </p:pic>
      <p:sp>
        <p:nvSpPr>
          <p:cNvPr id="5" name="4 Terminador"/>
          <p:cNvSpPr/>
          <p:nvPr/>
        </p:nvSpPr>
        <p:spPr>
          <a:xfrm>
            <a:off x="5364088" y="5229200"/>
            <a:ext cx="3528392" cy="1152128"/>
          </a:xfrm>
          <a:prstGeom prst="flowChartTerminator">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b="1" dirty="0" smtClean="0"/>
              <a:t>Aquí se revela el incomparable amor de Dios por nosotros los pecadores</a:t>
            </a:r>
            <a:r>
              <a:rPr lang="es-CO" dirty="0" smtClean="0"/>
              <a:t> </a:t>
            </a:r>
            <a:r>
              <a:rPr lang="es-CO" dirty="0" smtClean="0">
                <a:solidFill>
                  <a:schemeClr val="tx1"/>
                </a:solidFill>
              </a:rPr>
              <a:t>(Léase Juan 3:16; Eze. 18:32; Luc.19:10). </a:t>
            </a:r>
            <a:endParaRPr lang="es-CO"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diamond(in)">
                                      <p:cBhvr>
                                        <p:cTn id="7" dur="20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amond(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6866"/>
                                        </p:tgtEl>
                                        <p:attrNameLst>
                                          <p:attrName>style.visibility</p:attrName>
                                        </p:attrNameLst>
                                      </p:cBhvr>
                                      <p:to>
                                        <p:strVal val="visible"/>
                                      </p:to>
                                    </p:set>
                                    <p:animEffect transition="in" filter="checkerboard(across)">
                                      <p:cBhvr>
                                        <p:cTn id="17" dur="500"/>
                                        <p:tgtEl>
                                          <p:spTgt spid="36866"/>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diamond(in)">
                                      <p:cBhvr>
                                        <p:cTn id="2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5"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bg2"/>
          </a:solidFill>
        </p:spPr>
        <p:txBody>
          <a:bodyPr>
            <a:normAutofit/>
          </a:bodyPr>
          <a:lstStyle/>
          <a:p>
            <a:r>
              <a:rPr lang="es-CO" sz="3600" b="1" dirty="0" smtClean="0">
                <a:solidFill>
                  <a:srgbClr val="FF0000"/>
                </a:solidFill>
                <a:latin typeface="Algerian" pitchFamily="82" charset="0"/>
              </a:rPr>
              <a:t>Fe en medio de la tormenta</a:t>
            </a:r>
            <a:endParaRPr lang="es-CO" sz="3600" b="1" dirty="0">
              <a:solidFill>
                <a:srgbClr val="FF0000"/>
              </a:solidFill>
              <a:latin typeface="Algerian" pitchFamily="82" charset="0"/>
            </a:endParaRPr>
          </a:p>
        </p:txBody>
      </p:sp>
      <p:sp>
        <p:nvSpPr>
          <p:cNvPr id="3" name="2 Marcador de contenido"/>
          <p:cNvSpPr>
            <a:spLocks noGrp="1"/>
          </p:cNvSpPr>
          <p:nvPr>
            <p:ph idx="1"/>
          </p:nvPr>
        </p:nvSpPr>
        <p:spPr>
          <a:xfrm>
            <a:off x="457200" y="1600200"/>
            <a:ext cx="4834880" cy="4525963"/>
          </a:xfrm>
        </p:spPr>
        <p:txBody>
          <a:bodyPr>
            <a:normAutofit/>
          </a:bodyPr>
          <a:lstStyle/>
          <a:p>
            <a:pPr algn="ctr"/>
            <a:r>
              <a:rPr lang="es-CO" b="1" u="sng" dirty="0" smtClean="0">
                <a:solidFill>
                  <a:srgbClr val="002060"/>
                </a:solidFill>
                <a:latin typeface="Arial Narrow" pitchFamily="34" charset="0"/>
              </a:rPr>
              <a:t>¿Cuándo y donde surgió la tormenta?</a:t>
            </a:r>
          </a:p>
          <a:p>
            <a:endParaRPr lang="es-CO" b="1" dirty="0" smtClean="0">
              <a:solidFill>
                <a:srgbClr val="FF0000"/>
              </a:solidFill>
              <a:latin typeface="Algerian" pitchFamily="82" charset="0"/>
            </a:endParaRPr>
          </a:p>
          <a:p>
            <a:pPr algn="ctr"/>
            <a:r>
              <a:rPr lang="es-CO" dirty="0" smtClean="0"/>
              <a:t>La tormenta surgió dentro del mismo Edén, cuando el hombre le creyó a Satanás en lugar de creerle a Dios.</a:t>
            </a:r>
          </a:p>
          <a:p>
            <a:endParaRPr lang="es-CO" dirty="0" smtClean="0"/>
          </a:p>
        </p:txBody>
      </p:sp>
      <p:pic>
        <p:nvPicPr>
          <p:cNvPr id="54274" name="Picture 2" descr="http://t1.gstatic.com/images?q=tbn:ANd9GcSQxOrZG_GOB5r6CBq9fQzZVL416ZFrLy7ttxKqR1IAphH6xJ2bRw"/>
          <p:cNvPicPr>
            <a:picLocks noChangeAspect="1" noChangeArrowheads="1"/>
          </p:cNvPicPr>
          <p:nvPr/>
        </p:nvPicPr>
        <p:blipFill>
          <a:blip r:embed="rId2" cstate="print"/>
          <a:srcRect/>
          <a:stretch>
            <a:fillRect/>
          </a:stretch>
        </p:blipFill>
        <p:spPr bwMode="auto">
          <a:xfrm>
            <a:off x="6084168" y="1844823"/>
            <a:ext cx="2476500" cy="3672409"/>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5" presetClass="entr" presetSubtype="0" fill="hold" nodeType="clickEffect">
                                  <p:stCondLst>
                                    <p:cond delay="0"/>
                                  </p:stCondLst>
                                  <p:iterate type="lt">
                                    <p:tmPct val="10000"/>
                                  </p:iterate>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2000"/>
                                        <p:tgtEl>
                                          <p:spTgt spid="3">
                                            <p:txEl>
                                              <p:pRg st="0" end="0"/>
                                            </p:txEl>
                                          </p:spTgt>
                                        </p:tgtEl>
                                      </p:cBhvr>
                                    </p:animEffect>
                                    <p:anim calcmode="lin" valueType="num">
                                      <p:cBhvr>
                                        <p:cTn id="14"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15" dur="20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6" fill="hold">
                      <p:stCondLst>
                        <p:cond delay="indefinite"/>
                      </p:stCondLst>
                      <p:childTnLst>
                        <p:par>
                          <p:cTn id="17" fill="hold">
                            <p:stCondLst>
                              <p:cond delay="0"/>
                            </p:stCondLst>
                            <p:childTnLst>
                              <p:par>
                                <p:cTn id="18" presetID="16" presetClass="entr" presetSubtype="26" fill="hold" nodeType="clickEffect">
                                  <p:stCondLst>
                                    <p:cond delay="0"/>
                                  </p:stCondLst>
                                  <p:childTnLst>
                                    <p:set>
                                      <p:cBhvr>
                                        <p:cTn id="19" dur="1" fill="hold">
                                          <p:stCondLst>
                                            <p:cond delay="0"/>
                                          </p:stCondLst>
                                        </p:cTn>
                                        <p:tgtEl>
                                          <p:spTgt spid="54274"/>
                                        </p:tgtEl>
                                        <p:attrNameLst>
                                          <p:attrName>style.visibility</p:attrName>
                                        </p:attrNameLst>
                                      </p:cBhvr>
                                      <p:to>
                                        <p:strVal val="visible"/>
                                      </p:to>
                                    </p:set>
                                    <p:animEffect transition="in" filter="barn(inHorizontal)">
                                      <p:cBhvr>
                                        <p:cTn id="20" dur="500"/>
                                        <p:tgtEl>
                                          <p:spTgt spid="54274"/>
                                        </p:tgtEl>
                                      </p:cBhvr>
                                    </p:animEffect>
                                  </p:childTnLst>
                                </p:cTn>
                              </p:par>
                            </p:childTnLst>
                          </p:cTn>
                        </p:par>
                      </p:childTnLst>
                    </p:cTn>
                  </p:par>
                  <p:par>
                    <p:cTn id="21" fill="hold">
                      <p:stCondLst>
                        <p:cond delay="indefinite"/>
                      </p:stCondLst>
                      <p:childTnLst>
                        <p:par>
                          <p:cTn id="22" fill="hold">
                            <p:stCondLst>
                              <p:cond delay="0"/>
                            </p:stCondLst>
                            <p:childTnLst>
                              <p:par>
                                <p:cTn id="23" presetID="8" presetClass="entr" presetSubtype="16"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diamond(in)">
                                      <p:cBhvr>
                                        <p:cTn id="25"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600201"/>
            <a:ext cx="8229600" cy="1828800"/>
          </a:xfrm>
          <a:solidFill>
            <a:srgbClr val="FFFF00"/>
          </a:solidFill>
        </p:spPr>
        <p:txBody>
          <a:bodyPr/>
          <a:lstStyle/>
          <a:p>
            <a:r>
              <a:rPr lang="es-CO" dirty="0" smtClean="0"/>
              <a:t>Dios había dicho: “Del árbol del conocimiento del bien y del mal no comerás, porque el día que comas de él, </a:t>
            </a:r>
            <a:r>
              <a:rPr lang="es-CO" b="1" dirty="0" smtClean="0">
                <a:solidFill>
                  <a:srgbClr val="0070C0"/>
                </a:solidFill>
              </a:rPr>
              <a:t>morirás</a:t>
            </a:r>
            <a:r>
              <a:rPr lang="es-CO" dirty="0" smtClean="0"/>
              <a:t>” (Gén.2:17). </a:t>
            </a:r>
          </a:p>
          <a:p>
            <a:endParaRPr lang="es-CO" dirty="0"/>
          </a:p>
        </p:txBody>
      </p:sp>
      <p:pic>
        <p:nvPicPr>
          <p:cNvPr id="1026" name="Picture 2" descr="http://t2.gstatic.com/images?q=tbn:ANd9GcTfOC1bwkOvnzsBaHWab3_xTtrEUIyxGwONHFHdpdeu6oGJ6QDNrg"/>
          <p:cNvPicPr>
            <a:picLocks noChangeAspect="1" noChangeArrowheads="1"/>
          </p:cNvPicPr>
          <p:nvPr/>
        </p:nvPicPr>
        <p:blipFill>
          <a:blip r:embed="rId2" cstate="print"/>
          <a:srcRect/>
          <a:stretch>
            <a:fillRect/>
          </a:stretch>
        </p:blipFill>
        <p:spPr bwMode="auto">
          <a:xfrm>
            <a:off x="6156176" y="3717032"/>
            <a:ext cx="2592288" cy="273630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1000" fill="hold"/>
                                        <p:tgtEl>
                                          <p:spTgt spid="1026"/>
                                        </p:tgtEl>
                                        <p:attrNameLst>
                                          <p:attrName>ppt_w</p:attrName>
                                        </p:attrNameLst>
                                      </p:cBhvr>
                                      <p:tavLst>
                                        <p:tav tm="0">
                                          <p:val>
                                            <p:strVal val="#ppt_w*0.70"/>
                                          </p:val>
                                        </p:tav>
                                        <p:tav tm="100000">
                                          <p:val>
                                            <p:strVal val="#ppt_w"/>
                                          </p:val>
                                        </p:tav>
                                      </p:tavLst>
                                    </p:anim>
                                    <p:anim calcmode="lin" valueType="num">
                                      <p:cBhvr>
                                        <p:cTn id="8" dur="1000" fill="hold"/>
                                        <p:tgtEl>
                                          <p:spTgt spid="1026"/>
                                        </p:tgtEl>
                                        <p:attrNameLst>
                                          <p:attrName>ppt_h</p:attrName>
                                        </p:attrNameLst>
                                      </p:cBhvr>
                                      <p:tavLst>
                                        <p:tav tm="0">
                                          <p:val>
                                            <p:strVal val="#ppt_h"/>
                                          </p:val>
                                        </p:tav>
                                        <p:tav tm="100000">
                                          <p:val>
                                            <p:strVal val="#ppt_h"/>
                                          </p:val>
                                        </p:tav>
                                      </p:tavLst>
                                    </p:anim>
                                    <p:animEffect transition="in" filter="fade">
                                      <p:cBhvr>
                                        <p:cTn id="9" dur="1000"/>
                                        <p:tgtEl>
                                          <p:spTgt spid="1026"/>
                                        </p:tgtEl>
                                      </p:cBhvr>
                                    </p:animEffect>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3">
                                            <p:bg/>
                                          </p:spTgt>
                                        </p:tgtEl>
                                        <p:attrNameLst>
                                          <p:attrName>style.visibility</p:attrName>
                                        </p:attrNameLst>
                                      </p:cBhvr>
                                      <p:to>
                                        <p:strVal val="visible"/>
                                      </p:to>
                                    </p:set>
                                    <p:animEffect transition="in" filter="randombar(horizontal)">
                                      <p:cBhvr>
                                        <p:cTn id="14" dur="500"/>
                                        <p:tgtEl>
                                          <p:spTgt spid="3">
                                            <p:bg/>
                                          </p:spTgt>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9"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43.xml><?xml version="1.0" encoding="utf-8"?>
<p:sld xmlns:a="http://schemas.openxmlformats.org/drawingml/2006/main" xmlns:r="http://schemas.openxmlformats.org/officeDocument/2006/relationships" xmlns:p="http://schemas.openxmlformats.org/presentationml/2006/main">
  <p:cSld>
    <p:bg>
      <p:bgPr>
        <a:gradFill>
          <a:gsLst>
            <a:gs pos="0">
              <a:srgbClr val="000000"/>
            </a:gs>
            <a:gs pos="39999">
              <a:srgbClr val="0A128C"/>
            </a:gs>
            <a:gs pos="70000">
              <a:srgbClr val="181CC7"/>
            </a:gs>
            <a:gs pos="88000">
              <a:srgbClr val="7005D4"/>
            </a:gs>
            <a:gs pos="100000">
              <a:srgbClr val="8C3D91"/>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908720"/>
            <a:ext cx="5050904" cy="5217443"/>
          </a:xfrm>
          <a:solidFill>
            <a:schemeClr val="bg1"/>
          </a:solidFill>
        </p:spPr>
        <p:txBody>
          <a:bodyPr/>
          <a:lstStyle/>
          <a:p>
            <a:pPr algn="ctr">
              <a:buNone/>
            </a:pPr>
            <a:endParaRPr lang="es-CO" dirty="0" smtClean="0"/>
          </a:p>
          <a:p>
            <a:pPr algn="ctr"/>
            <a:r>
              <a:rPr lang="es-CO" dirty="0" smtClean="0"/>
              <a:t>Satanás disfrazado de serpiente, le hace creer a Eva que si come del fruto prohibido se iba a superar, es decir se beneficiará, diciendo: “</a:t>
            </a:r>
            <a:r>
              <a:rPr lang="es-CO" b="1" dirty="0" smtClean="0">
                <a:solidFill>
                  <a:srgbClr val="0070C0"/>
                </a:solidFill>
              </a:rPr>
              <a:t>No morirás</a:t>
            </a:r>
            <a:r>
              <a:rPr lang="es-CO" dirty="0" smtClean="0"/>
              <a:t>”, le quiere decir que Dios es mentiroso (Gen.3:4).</a:t>
            </a:r>
          </a:p>
          <a:p>
            <a:endParaRPr lang="es-CO" dirty="0" smtClean="0"/>
          </a:p>
        </p:txBody>
      </p:sp>
      <p:pic>
        <p:nvPicPr>
          <p:cNvPr id="53250" name="Picture 2" descr="http://t0.gstatic.com/images?q=tbn:ANd9GcTIiTBzBc3n8KwvY-vfVsL1Wrc3wPcsep5G_YwLuSr7REXzS94zmA"/>
          <p:cNvPicPr>
            <a:picLocks noChangeAspect="1" noChangeArrowheads="1"/>
          </p:cNvPicPr>
          <p:nvPr/>
        </p:nvPicPr>
        <p:blipFill>
          <a:blip r:embed="rId2" cstate="print"/>
          <a:srcRect/>
          <a:stretch>
            <a:fillRect/>
          </a:stretch>
        </p:blipFill>
        <p:spPr bwMode="auto">
          <a:xfrm>
            <a:off x="5940152" y="1916832"/>
            <a:ext cx="2880320" cy="36004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3250"/>
                                        </p:tgtEl>
                                        <p:attrNameLst>
                                          <p:attrName>style.visibility</p:attrName>
                                        </p:attrNameLst>
                                      </p:cBhvr>
                                      <p:to>
                                        <p:strVal val="visible"/>
                                      </p:to>
                                    </p:set>
                                    <p:animEffect transition="in" filter="randombar(horizontal)">
                                      <p:cBhvr>
                                        <p:cTn id="7" dur="500"/>
                                        <p:tgtEl>
                                          <p:spTgt spid="53250"/>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diamond(in)">
                                      <p:cBhvr>
                                        <p:cTn id="12" dur="2000"/>
                                        <p:tgtEl>
                                          <p:spTgt spid="3">
                                            <p:bg/>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diamond(in)">
                                      <p:cBhvr>
                                        <p:cTn id="17"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44.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836712"/>
            <a:ext cx="5410944" cy="5289451"/>
          </a:xfrm>
        </p:spPr>
        <p:txBody>
          <a:bodyPr>
            <a:normAutofit fontScale="92500" lnSpcReduction="10000"/>
          </a:bodyPr>
          <a:lstStyle/>
          <a:p>
            <a:r>
              <a:rPr lang="es-CO" dirty="0" smtClean="0"/>
              <a:t>El triste resultado fue que Eva descubrió que la serpiente la había “</a:t>
            </a:r>
            <a:r>
              <a:rPr lang="es-CO" b="1" dirty="0" smtClean="0">
                <a:solidFill>
                  <a:srgbClr val="0070C0"/>
                </a:solidFill>
              </a:rPr>
              <a:t>engañado</a:t>
            </a:r>
            <a:r>
              <a:rPr lang="es-CO" dirty="0" smtClean="0"/>
              <a:t>” (Gen.3:13).</a:t>
            </a:r>
          </a:p>
          <a:p>
            <a:endParaRPr lang="es-CO" dirty="0" smtClean="0"/>
          </a:p>
          <a:p>
            <a:r>
              <a:rPr lang="es-CO" dirty="0" smtClean="0"/>
              <a:t>No hubo tal superación, por el contrario experimento, temor, vergüenza, rechazo de Dios y de su esposo, “</a:t>
            </a:r>
            <a:r>
              <a:rPr lang="es-CO" b="1" dirty="0" smtClean="0">
                <a:solidFill>
                  <a:srgbClr val="0070C0"/>
                </a:solidFill>
              </a:rPr>
              <a:t>la mujer que me diste por compañera me dio del árbol, y comí</a:t>
            </a:r>
            <a:r>
              <a:rPr lang="es-CO" dirty="0" smtClean="0"/>
              <a:t>” (Gén. 3:12). </a:t>
            </a:r>
          </a:p>
          <a:p>
            <a:endParaRPr lang="es-CO" dirty="0"/>
          </a:p>
        </p:txBody>
      </p:sp>
      <p:pic>
        <p:nvPicPr>
          <p:cNvPr id="102404" name="Picture 4" descr="http://t3.gstatic.com/images?q=tbn:ANd9GcSIXZEzwfpuwWxoWUKe73vEIN1C46lxh0I2u4hgwUzpmUbwsVQx"/>
          <p:cNvPicPr>
            <a:picLocks noChangeAspect="1" noChangeArrowheads="1"/>
          </p:cNvPicPr>
          <p:nvPr/>
        </p:nvPicPr>
        <p:blipFill>
          <a:blip r:embed="rId2" cstate="print"/>
          <a:srcRect/>
          <a:stretch>
            <a:fillRect/>
          </a:stretch>
        </p:blipFill>
        <p:spPr bwMode="auto">
          <a:xfrm>
            <a:off x="6156176" y="1628800"/>
            <a:ext cx="2376264" cy="3528392"/>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404"/>
                                        </p:tgtEl>
                                        <p:attrNameLst>
                                          <p:attrName>style.visibility</p:attrName>
                                        </p:attrNameLst>
                                      </p:cBhvr>
                                      <p:to>
                                        <p:strVal val="visible"/>
                                      </p:to>
                                    </p:set>
                                    <p:anim calcmode="lin" valueType="num">
                                      <p:cBhvr additive="base">
                                        <p:cTn id="7" dur="500" fill="hold"/>
                                        <p:tgtEl>
                                          <p:spTgt spid="102404"/>
                                        </p:tgtEl>
                                        <p:attrNameLst>
                                          <p:attrName>ppt_x</p:attrName>
                                        </p:attrNameLst>
                                      </p:cBhvr>
                                      <p:tavLst>
                                        <p:tav tm="0">
                                          <p:val>
                                            <p:strVal val="#ppt_x"/>
                                          </p:val>
                                        </p:tav>
                                        <p:tav tm="100000">
                                          <p:val>
                                            <p:strVal val="#ppt_x"/>
                                          </p:val>
                                        </p:tav>
                                      </p:tavLst>
                                    </p:anim>
                                    <p:anim calcmode="lin" valueType="num">
                                      <p:cBhvr additive="base">
                                        <p:cTn id="8" dur="500" fill="hold"/>
                                        <p:tgtEl>
                                          <p:spTgt spid="10240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5"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p:cTn id="13"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14"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15" dur="1000"/>
                                        <p:tgtEl>
                                          <p:spTgt spid="3">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55" presetClass="entr" presetSubtype="0" fill="hold" grpId="0"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 calcmode="lin" valueType="num">
                                      <p:cBhvr>
                                        <p:cTn id="20"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1"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2"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bg>
      <p:bgPr>
        <a:gradFill>
          <a:gsLst>
            <a:gs pos="0">
              <a:srgbClr val="FC9FCB"/>
            </a:gs>
            <a:gs pos="13000">
              <a:srgbClr val="F8B049"/>
            </a:gs>
            <a:gs pos="21001">
              <a:srgbClr val="F8B049"/>
            </a:gs>
            <a:gs pos="63000">
              <a:srgbClr val="FEE7F2"/>
            </a:gs>
            <a:gs pos="67000">
              <a:srgbClr val="F952A0"/>
            </a:gs>
            <a:gs pos="69000">
              <a:srgbClr val="C50849"/>
            </a:gs>
            <a:gs pos="82001">
              <a:srgbClr val="B43E85"/>
            </a:gs>
            <a:gs pos="100000">
              <a:srgbClr val="F8B049"/>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836712"/>
            <a:ext cx="4978896" cy="5289451"/>
          </a:xfrm>
          <a:solidFill>
            <a:schemeClr val="accent3">
              <a:lumMod val="60000"/>
              <a:lumOff val="40000"/>
            </a:schemeClr>
          </a:solidFill>
        </p:spPr>
        <p:txBody>
          <a:bodyPr>
            <a:normAutofit/>
          </a:bodyPr>
          <a:lstStyle/>
          <a:p>
            <a:pPr algn="ctr"/>
            <a:endParaRPr lang="es-CO" dirty="0" smtClean="0"/>
          </a:p>
          <a:p>
            <a:pPr algn="ctr"/>
            <a:r>
              <a:rPr lang="es-CO" dirty="0" smtClean="0"/>
              <a:t>El pecado de Adán consistió en que por “</a:t>
            </a:r>
            <a:r>
              <a:rPr lang="es-CO" b="1" dirty="0" smtClean="0">
                <a:solidFill>
                  <a:srgbClr val="0070C0"/>
                </a:solidFill>
              </a:rPr>
              <a:t>obedecer</a:t>
            </a:r>
            <a:r>
              <a:rPr lang="es-CO" dirty="0" smtClean="0"/>
              <a:t>” a su esposa, desobedeció a Dios comiendo del fruto que Dios le había dicho «no comerás» (Gen.3:17.</a:t>
            </a:r>
          </a:p>
          <a:p>
            <a:pPr algn="ctr"/>
            <a:endParaRPr lang="es-CO" dirty="0" smtClean="0"/>
          </a:p>
        </p:txBody>
      </p:sp>
      <p:pic>
        <p:nvPicPr>
          <p:cNvPr id="52226" name="Picture 2" descr="http://t2.gstatic.com/images?q=tbn:ANd9GcSMbzGqK_hXpm7-JJOC2xZeJy_wI9OKGfbOCsAZvXJXJiToFAT5Rg"/>
          <p:cNvPicPr>
            <a:picLocks noChangeAspect="1" noChangeArrowheads="1"/>
          </p:cNvPicPr>
          <p:nvPr/>
        </p:nvPicPr>
        <p:blipFill>
          <a:blip r:embed="rId2" cstate="print"/>
          <a:srcRect/>
          <a:stretch>
            <a:fillRect/>
          </a:stretch>
        </p:blipFill>
        <p:spPr bwMode="auto">
          <a:xfrm>
            <a:off x="5724128" y="1268760"/>
            <a:ext cx="3024336" cy="403244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52226"/>
                                        </p:tgtEl>
                                        <p:attrNameLst>
                                          <p:attrName>style.visibility</p:attrName>
                                        </p:attrNameLst>
                                      </p:cBhvr>
                                      <p:to>
                                        <p:strVal val="visible"/>
                                      </p:to>
                                    </p:set>
                                    <p:animEffect transition="in" filter="diamond(in)">
                                      <p:cBhvr>
                                        <p:cTn id="7" dur="2000"/>
                                        <p:tgtEl>
                                          <p:spTgt spid="52226"/>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diamond(in)">
                                      <p:cBhvr>
                                        <p:cTn id="12" dur="2000"/>
                                        <p:tgtEl>
                                          <p:spTgt spid="3">
                                            <p:bg/>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diamond(in)">
                                      <p:cBhvr>
                                        <p:cTn id="17"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980728"/>
            <a:ext cx="4402832" cy="5145435"/>
          </a:xfrm>
          <a:solidFill>
            <a:srgbClr val="FFFF00"/>
          </a:solidFill>
        </p:spPr>
        <p:txBody>
          <a:bodyPr>
            <a:noAutofit/>
          </a:bodyPr>
          <a:lstStyle/>
          <a:p>
            <a:pPr algn="ctr">
              <a:buNone/>
            </a:pPr>
            <a:r>
              <a:rPr lang="es-CO" sz="2800" dirty="0" smtClean="0"/>
              <a:t>Nadie puede desobedecer impunemente la Palabra de Dios sin sufrir las consecuencias, por la intervención del Hijo de Dios la sentencia “</a:t>
            </a:r>
            <a:r>
              <a:rPr lang="es-CO" sz="2800" b="1" dirty="0" smtClean="0">
                <a:solidFill>
                  <a:srgbClr val="0070C0"/>
                </a:solidFill>
              </a:rPr>
              <a:t>el día que de él comas morirás</a:t>
            </a:r>
            <a:r>
              <a:rPr lang="es-CO" sz="2800" dirty="0" smtClean="0"/>
              <a:t>”, fue postergada, pero finalmente siempre se cumplió, pues Adán murió a los 930 años (Gen.5.5).</a:t>
            </a:r>
          </a:p>
          <a:p>
            <a:pPr algn="ctr"/>
            <a:endParaRPr lang="es-CO" sz="2800" dirty="0" smtClean="0"/>
          </a:p>
          <a:p>
            <a:pPr algn="ctr">
              <a:buNone/>
            </a:pPr>
            <a:r>
              <a:rPr lang="es-CO" sz="2800" dirty="0" smtClean="0"/>
              <a:t> </a:t>
            </a:r>
            <a:endParaRPr lang="es-CO" sz="2800" dirty="0"/>
          </a:p>
        </p:txBody>
      </p:sp>
      <p:pic>
        <p:nvPicPr>
          <p:cNvPr id="103426" name="Picture 2" descr="http://t1.gstatic.com/images?q=tbn:ANd9GcRt2RROeKZDs89xG7Rxk2FWHPIuA9Y4b-esp4YqcOgUvstPCStuxg"/>
          <p:cNvPicPr>
            <a:picLocks noChangeAspect="1" noChangeArrowheads="1"/>
          </p:cNvPicPr>
          <p:nvPr/>
        </p:nvPicPr>
        <p:blipFill>
          <a:blip r:embed="rId2" cstate="print"/>
          <a:srcRect/>
          <a:stretch>
            <a:fillRect/>
          </a:stretch>
        </p:blipFill>
        <p:spPr bwMode="auto">
          <a:xfrm>
            <a:off x="5364088" y="764704"/>
            <a:ext cx="3240360" cy="3672408"/>
          </a:xfrm>
          <a:prstGeom prst="rect">
            <a:avLst/>
          </a:prstGeom>
          <a:noFill/>
        </p:spPr>
      </p:pic>
      <p:sp>
        <p:nvSpPr>
          <p:cNvPr id="5" name="4 Terminador"/>
          <p:cNvSpPr/>
          <p:nvPr/>
        </p:nvSpPr>
        <p:spPr>
          <a:xfrm>
            <a:off x="5076056" y="4725144"/>
            <a:ext cx="3888432" cy="1800200"/>
          </a:xfrm>
          <a:prstGeom prst="flowChartTerminator">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b="1" dirty="0" smtClean="0"/>
              <a:t>Hoy no tenemos un árbol prohibido, pero Dios nos ha dado su Ley que obedecer, sobre la cual seremos juzgados</a:t>
            </a:r>
            <a:r>
              <a:rPr lang="es-CO" b="1" dirty="0" smtClean="0">
                <a:solidFill>
                  <a:schemeClr val="tx1"/>
                </a:solidFill>
              </a:rPr>
              <a:t> (Léase Santiago 2:10-12; y Exo.20:3-17).</a:t>
            </a:r>
            <a:r>
              <a:rPr lang="es-CO" b="1" dirty="0" smtClean="0"/>
              <a:t> Si es posible la versión Católica. </a:t>
            </a:r>
          </a:p>
          <a:p>
            <a:endParaRPr lang="es-CO"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diamond(in)">
                                      <p:cBhvr>
                                        <p:cTn id="7" dur="20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diamond(in)">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amond(in)">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nodeType="clickEffect">
                                  <p:stCondLst>
                                    <p:cond delay="0"/>
                                  </p:stCondLst>
                                  <p:childTnLst>
                                    <p:set>
                                      <p:cBhvr>
                                        <p:cTn id="21" dur="1" fill="hold">
                                          <p:stCondLst>
                                            <p:cond delay="0"/>
                                          </p:stCondLst>
                                        </p:cTn>
                                        <p:tgtEl>
                                          <p:spTgt spid="103426"/>
                                        </p:tgtEl>
                                        <p:attrNameLst>
                                          <p:attrName>style.visibility</p:attrName>
                                        </p:attrNameLst>
                                      </p:cBhvr>
                                      <p:to>
                                        <p:strVal val="visible"/>
                                      </p:to>
                                    </p:set>
                                    <p:animEffect transition="in" filter="diamond(in)">
                                      <p:cBhvr>
                                        <p:cTn id="22" dur="2000"/>
                                        <p:tgtEl>
                                          <p:spTgt spid="103426"/>
                                        </p:tgtEl>
                                      </p:cBhvr>
                                    </p:animEffect>
                                  </p:childTnLst>
                                </p:cTn>
                              </p:par>
                            </p:childTnLst>
                          </p:cTn>
                        </p:par>
                      </p:childTnLst>
                    </p:cTn>
                  </p:par>
                  <p:par>
                    <p:cTn id="23" fill="hold">
                      <p:stCondLst>
                        <p:cond delay="indefinite"/>
                      </p:stCondLst>
                      <p:childTnLst>
                        <p:par>
                          <p:cTn id="24" fill="hold">
                            <p:stCondLst>
                              <p:cond delay="0"/>
                            </p:stCondLst>
                            <p:childTnLst>
                              <p:par>
                                <p:cTn id="25" presetID="55"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p:cTn id="27" dur="1000" fill="hold"/>
                                        <p:tgtEl>
                                          <p:spTgt spid="5"/>
                                        </p:tgtEl>
                                        <p:attrNameLst>
                                          <p:attrName>ppt_w</p:attrName>
                                        </p:attrNameLst>
                                      </p:cBhvr>
                                      <p:tavLst>
                                        <p:tav tm="0">
                                          <p:val>
                                            <p:strVal val="#ppt_w*0.70"/>
                                          </p:val>
                                        </p:tav>
                                        <p:tav tm="100000">
                                          <p:val>
                                            <p:strVal val="#ppt_w"/>
                                          </p:val>
                                        </p:tav>
                                      </p:tavLst>
                                    </p:anim>
                                    <p:anim calcmode="lin" valueType="num">
                                      <p:cBhvr>
                                        <p:cTn id="28" dur="1000" fill="hold"/>
                                        <p:tgtEl>
                                          <p:spTgt spid="5"/>
                                        </p:tgtEl>
                                        <p:attrNameLst>
                                          <p:attrName>ppt_h</p:attrName>
                                        </p:attrNameLst>
                                      </p:cBhvr>
                                      <p:tavLst>
                                        <p:tav tm="0">
                                          <p:val>
                                            <p:strVal val="#ppt_h"/>
                                          </p:val>
                                        </p:tav>
                                        <p:tav tm="100000">
                                          <p:val>
                                            <p:strVal val="#ppt_h"/>
                                          </p:val>
                                        </p:tav>
                                      </p:tavLst>
                                    </p:anim>
                                    <p:animEffect transition="in" filter="fade">
                                      <p:cBhvr>
                                        <p:cTn id="29"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5"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solidFill>
            <a:srgbClr val="92D050"/>
          </a:solidFill>
        </p:spPr>
        <p:txBody>
          <a:bodyPr>
            <a:noAutofit/>
          </a:bodyPr>
          <a:lstStyle/>
          <a:p>
            <a:r>
              <a:rPr lang="es-CO" sz="3200" b="1" dirty="0" smtClean="0">
                <a:solidFill>
                  <a:srgbClr val="FF0000"/>
                </a:solidFill>
                <a:latin typeface="Algerian" pitchFamily="82" charset="0"/>
              </a:rPr>
              <a:t>Consecuencias de la desobediencia</a:t>
            </a:r>
            <a:endParaRPr lang="es-CO" sz="3200" b="1" dirty="0">
              <a:solidFill>
                <a:srgbClr val="FF0000"/>
              </a:solidFill>
              <a:latin typeface="Algerian" pitchFamily="82" charset="0"/>
            </a:endParaRPr>
          </a:p>
        </p:txBody>
      </p:sp>
      <p:sp>
        <p:nvSpPr>
          <p:cNvPr id="3" name="2 Marcador de contenido"/>
          <p:cNvSpPr>
            <a:spLocks noGrp="1"/>
          </p:cNvSpPr>
          <p:nvPr>
            <p:ph idx="1"/>
          </p:nvPr>
        </p:nvSpPr>
        <p:spPr>
          <a:xfrm>
            <a:off x="457200" y="1600200"/>
            <a:ext cx="4906888" cy="4525963"/>
          </a:xfrm>
        </p:spPr>
        <p:txBody>
          <a:bodyPr>
            <a:normAutofit lnSpcReduction="10000"/>
          </a:bodyPr>
          <a:lstStyle/>
          <a:p>
            <a:r>
              <a:rPr lang="es-CO" b="1" dirty="0" smtClean="0">
                <a:solidFill>
                  <a:srgbClr val="FF0000"/>
                </a:solidFill>
              </a:rPr>
              <a:t>Génesis 3:15.</a:t>
            </a:r>
          </a:p>
          <a:p>
            <a:pPr algn="ctr"/>
            <a:r>
              <a:rPr lang="es-CO" dirty="0" smtClean="0"/>
              <a:t>“Enemistad pondré entre ti (Satanás) y la mujer (la iglesia), entre tu descendencia (los desobedientes) y su Descendiente(Jesús). Tú le herirás el talón, pero Él te aplastará la cabeza”.</a:t>
            </a:r>
            <a:endParaRPr lang="es-CO" dirty="0"/>
          </a:p>
        </p:txBody>
      </p:sp>
      <p:pic>
        <p:nvPicPr>
          <p:cNvPr id="51202" name="Picture 2" descr="http://t2.gstatic.com/images?q=tbn:ANd9GcSWDnRA0V91DxKDE8ZK9wUP7VumTPk3GG2cEgwti5LdsS80YaKJvg"/>
          <p:cNvPicPr>
            <a:picLocks noChangeAspect="1" noChangeArrowheads="1"/>
          </p:cNvPicPr>
          <p:nvPr/>
        </p:nvPicPr>
        <p:blipFill>
          <a:blip r:embed="rId2" cstate="print"/>
          <a:srcRect/>
          <a:stretch>
            <a:fillRect/>
          </a:stretch>
        </p:blipFill>
        <p:spPr bwMode="auto">
          <a:xfrm>
            <a:off x="5724128" y="2204864"/>
            <a:ext cx="2664296" cy="345638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nodeType="clickEffect">
                                  <p:stCondLst>
                                    <p:cond delay="0"/>
                                  </p:stCondLst>
                                  <p:childTnLst>
                                    <p:set>
                                      <p:cBhvr>
                                        <p:cTn id="11" dur="1" fill="hold">
                                          <p:stCondLst>
                                            <p:cond delay="0"/>
                                          </p:stCondLst>
                                        </p:cTn>
                                        <p:tgtEl>
                                          <p:spTgt spid="51202"/>
                                        </p:tgtEl>
                                        <p:attrNameLst>
                                          <p:attrName>style.visibility</p:attrName>
                                        </p:attrNameLst>
                                      </p:cBhvr>
                                      <p:to>
                                        <p:strVal val="visible"/>
                                      </p:to>
                                    </p:set>
                                    <p:anim calcmode="lin" valueType="num">
                                      <p:cBhvr>
                                        <p:cTn id="12" dur="1000" fill="hold"/>
                                        <p:tgtEl>
                                          <p:spTgt spid="51202"/>
                                        </p:tgtEl>
                                        <p:attrNameLst>
                                          <p:attrName>ppt_w</p:attrName>
                                        </p:attrNameLst>
                                      </p:cBhvr>
                                      <p:tavLst>
                                        <p:tav tm="0">
                                          <p:val>
                                            <p:strVal val="#ppt_w*0.70"/>
                                          </p:val>
                                        </p:tav>
                                        <p:tav tm="100000">
                                          <p:val>
                                            <p:strVal val="#ppt_w"/>
                                          </p:val>
                                        </p:tav>
                                      </p:tavLst>
                                    </p:anim>
                                    <p:anim calcmode="lin" valueType="num">
                                      <p:cBhvr>
                                        <p:cTn id="13" dur="1000" fill="hold"/>
                                        <p:tgtEl>
                                          <p:spTgt spid="51202"/>
                                        </p:tgtEl>
                                        <p:attrNameLst>
                                          <p:attrName>ppt_h</p:attrName>
                                        </p:attrNameLst>
                                      </p:cBhvr>
                                      <p:tavLst>
                                        <p:tav tm="0">
                                          <p:val>
                                            <p:strVal val="#ppt_h"/>
                                          </p:val>
                                        </p:tav>
                                        <p:tav tm="100000">
                                          <p:val>
                                            <p:strVal val="#ppt_h"/>
                                          </p:val>
                                        </p:tav>
                                      </p:tavLst>
                                    </p:anim>
                                    <p:animEffect transition="in" filter="fade">
                                      <p:cBhvr>
                                        <p:cTn id="14" dur="1000"/>
                                        <p:tgtEl>
                                          <p:spTgt spid="51202"/>
                                        </p:tgtEl>
                                      </p:cBhvr>
                                    </p:animEffect>
                                  </p:childTnLst>
                                </p:cTn>
                              </p:par>
                            </p:childTnLst>
                          </p:cTn>
                        </p:par>
                      </p:childTnLst>
                    </p:cTn>
                  </p:par>
                  <p:par>
                    <p:cTn id="15" fill="hold">
                      <p:stCondLst>
                        <p:cond delay="indefinite"/>
                      </p:stCondLst>
                      <p:childTnLst>
                        <p:par>
                          <p:cTn id="16" fill="hold">
                            <p:stCondLst>
                              <p:cond delay="0"/>
                            </p:stCondLst>
                            <p:childTnLst>
                              <p:par>
                                <p:cTn id="17" presetID="8" presetClass="entr" presetSubtype="16"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diamond(in)">
                                      <p:cBhvr>
                                        <p:cTn id="19" dur="2000"/>
                                        <p:tgtEl>
                                          <p:spTgt spid="3">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8" presetClass="entr" presetSubtype="16" fill="hold" grpId="0" nodeType="click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Effect transition="in" filter="diamond(in)">
                                      <p:cBhvr>
                                        <p:cTn id="24"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bg>
      <p:bgPr>
        <a:gradFill>
          <a:gsLst>
            <a:gs pos="0">
              <a:srgbClr val="FC9FCB"/>
            </a:gs>
            <a:gs pos="13000">
              <a:srgbClr val="F8B049"/>
            </a:gs>
            <a:gs pos="21001">
              <a:srgbClr val="F8B049"/>
            </a:gs>
            <a:gs pos="63000">
              <a:srgbClr val="FEE7F2"/>
            </a:gs>
            <a:gs pos="67000">
              <a:srgbClr val="F952A0"/>
            </a:gs>
            <a:gs pos="69000">
              <a:srgbClr val="C50849"/>
            </a:gs>
            <a:gs pos="82001">
              <a:srgbClr val="B43E85"/>
            </a:gs>
            <a:gs pos="100000">
              <a:srgbClr val="F8B049"/>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836712"/>
            <a:ext cx="5266928" cy="5289451"/>
          </a:xfrm>
          <a:solidFill>
            <a:schemeClr val="accent2">
              <a:lumMod val="60000"/>
              <a:lumOff val="40000"/>
            </a:schemeClr>
          </a:solidFill>
        </p:spPr>
        <p:txBody>
          <a:bodyPr/>
          <a:lstStyle/>
          <a:p>
            <a:endParaRPr lang="es-CO" dirty="0" smtClean="0"/>
          </a:p>
          <a:p>
            <a:pPr algn="ctr"/>
            <a:r>
              <a:rPr lang="es-CO" dirty="0" smtClean="0"/>
              <a:t>Dios al crear al hombre le dio libre albedrio para que tomara libremente la elección de obedecer a Dios o desobedecerle, y todos estos episodios están registrados en la Palabra de Dios.</a:t>
            </a:r>
          </a:p>
          <a:p>
            <a:endParaRPr lang="es-CO" dirty="0" smtClean="0"/>
          </a:p>
          <a:p>
            <a:endParaRPr lang="es-CO" dirty="0"/>
          </a:p>
        </p:txBody>
      </p:sp>
      <p:pic>
        <p:nvPicPr>
          <p:cNvPr id="50178" name="Picture 2" descr="http://t3.gstatic.com/images?q=tbn:ANd9GcTbLB_cRiddmtp6jKeHtdVXITTa-PAHtl2DmYXMtLsq8geXPbEj"/>
          <p:cNvPicPr>
            <a:picLocks noChangeAspect="1" noChangeArrowheads="1"/>
          </p:cNvPicPr>
          <p:nvPr/>
        </p:nvPicPr>
        <p:blipFill>
          <a:blip r:embed="rId2" cstate="print"/>
          <a:srcRect/>
          <a:stretch>
            <a:fillRect/>
          </a:stretch>
        </p:blipFill>
        <p:spPr bwMode="auto">
          <a:xfrm>
            <a:off x="6156176" y="3789040"/>
            <a:ext cx="2495550" cy="2664296"/>
          </a:xfrm>
          <a:prstGeom prst="rect">
            <a:avLst/>
          </a:prstGeom>
          <a:noFill/>
        </p:spPr>
      </p:pic>
      <p:pic>
        <p:nvPicPr>
          <p:cNvPr id="50180" name="Picture 4" descr="http://t1.gstatic.com/images?q=tbn:ANd9GcQ_7GtwDZiKyMCIh_KFTasPOMznyZ3OIy-z4uiX4exqbUZVWLhOzQ"/>
          <p:cNvPicPr>
            <a:picLocks noChangeAspect="1" noChangeArrowheads="1"/>
          </p:cNvPicPr>
          <p:nvPr/>
        </p:nvPicPr>
        <p:blipFill>
          <a:blip r:embed="rId3" cstate="print"/>
          <a:srcRect/>
          <a:stretch>
            <a:fillRect/>
          </a:stretch>
        </p:blipFill>
        <p:spPr bwMode="auto">
          <a:xfrm>
            <a:off x="5940152" y="620688"/>
            <a:ext cx="2952328" cy="302433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50180"/>
                                        </p:tgtEl>
                                        <p:attrNameLst>
                                          <p:attrName>style.visibility</p:attrName>
                                        </p:attrNameLst>
                                      </p:cBhvr>
                                      <p:to>
                                        <p:strVal val="visible"/>
                                      </p:to>
                                    </p:set>
                                    <p:animEffect transition="in" filter="diamond(in)">
                                      <p:cBhvr>
                                        <p:cTn id="7" dur="2000"/>
                                        <p:tgtEl>
                                          <p:spTgt spid="50180"/>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diamond(in)">
                                      <p:cBhvr>
                                        <p:cTn id="12" dur="2000"/>
                                        <p:tgtEl>
                                          <p:spTgt spid="3">
                                            <p:bg/>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diamond(in)">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50178"/>
                                        </p:tgtEl>
                                        <p:attrNameLst>
                                          <p:attrName>style.visibility</p:attrName>
                                        </p:attrNameLst>
                                      </p:cBhvr>
                                      <p:to>
                                        <p:strVal val="visible"/>
                                      </p:to>
                                    </p:set>
                                    <p:animEffect transition="in" filter="blinds(horizontal)">
                                      <p:cBhvr>
                                        <p:cTn id="22" dur="500"/>
                                        <p:tgtEl>
                                          <p:spTgt spid="501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solidFill>
            <a:srgbClr val="002060"/>
          </a:solidFill>
        </p:spPr>
        <p:txBody>
          <a:bodyPr>
            <a:noAutofit/>
          </a:bodyPr>
          <a:lstStyle/>
          <a:p>
            <a:r>
              <a:rPr lang="es-CO" sz="2800" b="1" dirty="0" smtClean="0">
                <a:solidFill>
                  <a:srgbClr val="FFFF00"/>
                </a:solidFill>
                <a:latin typeface="Algerian" pitchFamily="82" charset="0"/>
              </a:rPr>
              <a:t>¿Cómo se identifican las dos simientes?</a:t>
            </a:r>
            <a:endParaRPr lang="es-CO" sz="2800" b="1" dirty="0">
              <a:solidFill>
                <a:srgbClr val="FFFF00"/>
              </a:solidFill>
              <a:latin typeface="Algerian" pitchFamily="82" charset="0"/>
            </a:endParaRPr>
          </a:p>
        </p:txBody>
      </p:sp>
      <p:sp>
        <p:nvSpPr>
          <p:cNvPr id="3" name="2 Marcador de contenido"/>
          <p:cNvSpPr>
            <a:spLocks noGrp="1"/>
          </p:cNvSpPr>
          <p:nvPr>
            <p:ph idx="1"/>
          </p:nvPr>
        </p:nvSpPr>
        <p:spPr>
          <a:xfrm>
            <a:off x="457200" y="1600200"/>
            <a:ext cx="4978896" cy="4525963"/>
          </a:xfrm>
          <a:solidFill>
            <a:schemeClr val="accent3">
              <a:lumMod val="20000"/>
              <a:lumOff val="80000"/>
            </a:schemeClr>
          </a:solidFill>
        </p:spPr>
        <p:txBody>
          <a:bodyPr/>
          <a:lstStyle/>
          <a:p>
            <a:pPr>
              <a:buNone/>
            </a:pPr>
            <a:r>
              <a:rPr lang="es-CO" b="1" dirty="0" smtClean="0">
                <a:solidFill>
                  <a:srgbClr val="FF0000"/>
                </a:solidFill>
              </a:rPr>
              <a:t>Gen.4:3,4.</a:t>
            </a:r>
          </a:p>
          <a:p>
            <a:pPr algn="ctr">
              <a:buNone/>
            </a:pPr>
            <a:r>
              <a:rPr lang="es-CO" dirty="0" smtClean="0"/>
              <a:t>    Andando el tiempo, Caín trajo del </a:t>
            </a:r>
            <a:r>
              <a:rPr lang="es-CO" b="1" dirty="0" smtClean="0">
                <a:solidFill>
                  <a:srgbClr val="0070C0"/>
                </a:solidFill>
              </a:rPr>
              <a:t>fruto</a:t>
            </a:r>
            <a:r>
              <a:rPr lang="es-CO" dirty="0" smtClean="0"/>
              <a:t> de la tierra una ofrenda al Eterno. A su vez, Abel trajo de los primerizos de sus </a:t>
            </a:r>
            <a:r>
              <a:rPr lang="es-CO" b="1" dirty="0" smtClean="0">
                <a:solidFill>
                  <a:srgbClr val="0070C0"/>
                </a:solidFill>
              </a:rPr>
              <a:t>ovejas</a:t>
            </a:r>
            <a:r>
              <a:rPr lang="es-CO" dirty="0" smtClean="0"/>
              <a:t>, con su gordura. </a:t>
            </a:r>
            <a:endParaRPr lang="es-CO" dirty="0"/>
          </a:p>
        </p:txBody>
      </p:sp>
      <p:pic>
        <p:nvPicPr>
          <p:cNvPr id="49154" name="Picture 2" descr="http://t0.gstatic.com/images?q=tbn:ANd9GcROqvf5EiKdy1vnZWvnbgQYhH7htGcFOkG2C53Jyhly-63-7OlN"/>
          <p:cNvPicPr>
            <a:picLocks noChangeAspect="1" noChangeArrowheads="1"/>
          </p:cNvPicPr>
          <p:nvPr/>
        </p:nvPicPr>
        <p:blipFill>
          <a:blip r:embed="rId3" cstate="print"/>
          <a:srcRect/>
          <a:stretch>
            <a:fillRect/>
          </a:stretch>
        </p:blipFill>
        <p:spPr bwMode="auto">
          <a:xfrm>
            <a:off x="5724128" y="1988840"/>
            <a:ext cx="2971031" cy="417646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5" presetClass="entr" presetSubtype="0" fill="hold" nodeType="clickEffect">
                                  <p:stCondLst>
                                    <p:cond delay="0"/>
                                  </p:stCondLst>
                                  <p:iterate type="lt">
                                    <p:tmPct val="10000"/>
                                  </p:iterate>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anim calcmode="lin" valueType="num">
                                      <p:cBhvr>
                                        <p:cTn id="13"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14" dur="20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nodeType="clickEffect">
                                  <p:stCondLst>
                                    <p:cond delay="0"/>
                                  </p:stCondLst>
                                  <p:childTnLst>
                                    <p:set>
                                      <p:cBhvr>
                                        <p:cTn id="18" dur="1" fill="hold">
                                          <p:stCondLst>
                                            <p:cond delay="0"/>
                                          </p:stCondLst>
                                        </p:cTn>
                                        <p:tgtEl>
                                          <p:spTgt spid="49154"/>
                                        </p:tgtEl>
                                        <p:attrNameLst>
                                          <p:attrName>style.visibility</p:attrName>
                                        </p:attrNameLst>
                                      </p:cBhvr>
                                      <p:to>
                                        <p:strVal val="visible"/>
                                      </p:to>
                                    </p:set>
                                    <p:anim calcmode="lin" valueType="num">
                                      <p:cBhvr>
                                        <p:cTn id="19" dur="1000" fill="hold"/>
                                        <p:tgtEl>
                                          <p:spTgt spid="49154"/>
                                        </p:tgtEl>
                                        <p:attrNameLst>
                                          <p:attrName>ppt_w</p:attrName>
                                        </p:attrNameLst>
                                      </p:cBhvr>
                                      <p:tavLst>
                                        <p:tav tm="0">
                                          <p:val>
                                            <p:strVal val="#ppt_w*0.70"/>
                                          </p:val>
                                        </p:tav>
                                        <p:tav tm="100000">
                                          <p:val>
                                            <p:strVal val="#ppt_w"/>
                                          </p:val>
                                        </p:tav>
                                      </p:tavLst>
                                    </p:anim>
                                    <p:anim calcmode="lin" valueType="num">
                                      <p:cBhvr>
                                        <p:cTn id="20" dur="1000" fill="hold"/>
                                        <p:tgtEl>
                                          <p:spTgt spid="49154"/>
                                        </p:tgtEl>
                                        <p:attrNameLst>
                                          <p:attrName>ppt_h</p:attrName>
                                        </p:attrNameLst>
                                      </p:cBhvr>
                                      <p:tavLst>
                                        <p:tav tm="0">
                                          <p:val>
                                            <p:strVal val="#ppt_h"/>
                                          </p:val>
                                        </p:tav>
                                        <p:tav tm="100000">
                                          <p:val>
                                            <p:strVal val="#ppt_h"/>
                                          </p:val>
                                        </p:tav>
                                      </p:tavLst>
                                    </p:anim>
                                    <p:animEffect transition="in" filter="fade">
                                      <p:cBhvr>
                                        <p:cTn id="21" dur="1000"/>
                                        <p:tgtEl>
                                          <p:spTgt spid="49154"/>
                                        </p:tgtEl>
                                      </p:cBhvr>
                                    </p:animEffec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nodeType="clickEffect">
                                  <p:stCondLst>
                                    <p:cond delay="0"/>
                                  </p:stCondLst>
                                  <p:childTnLst>
                                    <p:set>
                                      <p:cBhvr>
                                        <p:cTn id="25" dur="1" fill="hold">
                                          <p:stCondLst>
                                            <p:cond delay="0"/>
                                          </p:stCondLst>
                                        </p:cTn>
                                        <p:tgtEl>
                                          <p:spTgt spid="3">
                                            <p:txEl>
                                              <p:pRg st="1" end="1"/>
                                            </p:txEl>
                                          </p:spTgt>
                                        </p:tgtEl>
                                        <p:attrNameLst>
                                          <p:attrName>style.visibility</p:attrName>
                                        </p:attrNameLst>
                                      </p:cBhvr>
                                      <p:to>
                                        <p:strVal val="visible"/>
                                      </p:to>
                                    </p:set>
                                    <p:anim calcmode="lin" valueType="num">
                                      <p:cBhvr>
                                        <p:cTn id="26"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27"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28"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bg>
      <p:bgPr>
        <a:gradFill>
          <a:gsLst>
            <a:gs pos="0">
              <a:srgbClr val="000000"/>
            </a:gs>
            <a:gs pos="39999">
              <a:srgbClr val="0A128C"/>
            </a:gs>
            <a:gs pos="70000">
              <a:srgbClr val="181CC7"/>
            </a:gs>
            <a:gs pos="88000">
              <a:srgbClr val="7005D4"/>
            </a:gs>
            <a:gs pos="100000">
              <a:srgbClr val="8C3D91"/>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8229600" cy="5649491"/>
          </a:xfrm>
          <a:solidFill>
            <a:srgbClr val="FFC000"/>
          </a:solidFill>
        </p:spPr>
        <p:txBody>
          <a:bodyPr>
            <a:normAutofit fontScale="85000" lnSpcReduction="20000"/>
          </a:bodyPr>
          <a:lstStyle/>
          <a:p>
            <a:pPr algn="ctr"/>
            <a:r>
              <a:rPr lang="es-CO" dirty="0" smtClean="0"/>
              <a:t>Debe entenderse que tanto Caín como Abel </a:t>
            </a:r>
            <a:r>
              <a:rPr lang="es-CO" b="1" dirty="0" smtClean="0">
                <a:solidFill>
                  <a:srgbClr val="0070C0"/>
                </a:solidFill>
              </a:rPr>
              <a:t>sabían</a:t>
            </a:r>
            <a:r>
              <a:rPr lang="es-CO" dirty="0" smtClean="0"/>
              <a:t> que Dios exigía como ofrenda por el pecado el sacrificio de un </a:t>
            </a:r>
            <a:r>
              <a:rPr lang="es-CO" b="1" dirty="0" smtClean="0">
                <a:solidFill>
                  <a:srgbClr val="0070C0"/>
                </a:solidFill>
              </a:rPr>
              <a:t>cordero</a:t>
            </a:r>
            <a:r>
              <a:rPr lang="es-CO" dirty="0" smtClean="0"/>
              <a:t>, pero Caín reusó ofrecer lo que Dios exigía, y en su lugar trajo</a:t>
            </a:r>
            <a:r>
              <a:rPr lang="es-CO" b="1" dirty="0" smtClean="0">
                <a:solidFill>
                  <a:srgbClr val="0070C0"/>
                </a:solidFill>
              </a:rPr>
              <a:t> frutos</a:t>
            </a:r>
            <a:r>
              <a:rPr lang="es-CO" dirty="0" smtClean="0"/>
              <a:t> de la tierra.</a:t>
            </a:r>
          </a:p>
          <a:p>
            <a:endParaRPr lang="es-CO" dirty="0" smtClean="0"/>
          </a:p>
          <a:p>
            <a:pPr>
              <a:buNone/>
            </a:pPr>
            <a:r>
              <a:rPr lang="es-CO" dirty="0" smtClean="0"/>
              <a:t>                        </a:t>
            </a:r>
            <a:r>
              <a:rPr lang="es-CO" sz="4200" b="1" u="sng" dirty="0" smtClean="0">
                <a:solidFill>
                  <a:srgbClr val="FF0000"/>
                </a:solidFill>
              </a:rPr>
              <a:t>¿Cuál fue el resultado?</a:t>
            </a:r>
          </a:p>
          <a:p>
            <a:endParaRPr lang="es-CO" dirty="0" smtClean="0"/>
          </a:p>
          <a:p>
            <a:pPr algn="ctr"/>
            <a:r>
              <a:rPr lang="es-CO" dirty="0" smtClean="0"/>
              <a:t>El señor miró con </a:t>
            </a:r>
            <a:r>
              <a:rPr lang="es-CO" b="1" dirty="0" smtClean="0">
                <a:solidFill>
                  <a:srgbClr val="0070C0"/>
                </a:solidFill>
              </a:rPr>
              <a:t>agrado</a:t>
            </a:r>
            <a:r>
              <a:rPr lang="es-CO" dirty="0" smtClean="0"/>
              <a:t> a “</a:t>
            </a:r>
            <a:r>
              <a:rPr lang="es-CO" b="1" dirty="0" smtClean="0"/>
              <a:t>Abel y a su ofrenda</a:t>
            </a:r>
            <a:r>
              <a:rPr lang="es-CO" dirty="0" smtClean="0"/>
              <a:t>”. Pero no se </a:t>
            </a:r>
            <a:r>
              <a:rPr lang="es-CO" b="1" dirty="0" smtClean="0">
                <a:solidFill>
                  <a:srgbClr val="0070C0"/>
                </a:solidFill>
              </a:rPr>
              <a:t>agrado</a:t>
            </a:r>
            <a:r>
              <a:rPr lang="es-CO" dirty="0" smtClean="0"/>
              <a:t> de “</a:t>
            </a:r>
            <a:r>
              <a:rPr lang="es-CO" b="1" dirty="0" smtClean="0"/>
              <a:t>Caín y de su ofrenda</a:t>
            </a:r>
            <a:r>
              <a:rPr lang="es-CO" dirty="0" smtClean="0"/>
              <a:t>” (Gén.4:4-5). </a:t>
            </a:r>
          </a:p>
          <a:p>
            <a:pPr algn="ctr"/>
            <a:endParaRPr lang="es-CO" dirty="0" smtClean="0"/>
          </a:p>
          <a:p>
            <a:pPr algn="ctr"/>
            <a:endParaRPr lang="es-CO" dirty="0" smtClean="0"/>
          </a:p>
          <a:p>
            <a:pPr algn="ctr"/>
            <a:r>
              <a:rPr lang="es-CO" dirty="0" smtClean="0"/>
              <a:t>Note que primero se nombra el nombre de cada uno y después la ofrenda, porque las </a:t>
            </a:r>
            <a:r>
              <a:rPr lang="es-CO" b="1" dirty="0" smtClean="0">
                <a:solidFill>
                  <a:srgbClr val="0070C0"/>
                </a:solidFill>
              </a:rPr>
              <a:t>acciones son el fruto de lo que hay en el corazón </a:t>
            </a:r>
            <a:r>
              <a:rPr lang="es-CO" dirty="0" smtClean="0"/>
              <a:t>(Léase Mateo 15:19). </a:t>
            </a:r>
            <a:endParaRPr lang="es-CO"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blinds(horizontal)">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blinds(horizontal)">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blinds(horizontal)">
                                      <p:cBhvr>
                                        <p:cTn id="2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5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BEAC7"/>
            </a:gs>
            <a:gs pos="17999">
              <a:srgbClr val="FEE7F2"/>
            </a:gs>
            <a:gs pos="36000">
              <a:srgbClr val="FAC77D"/>
            </a:gs>
            <a:gs pos="61000">
              <a:srgbClr val="FBA97D"/>
            </a:gs>
            <a:gs pos="82001">
              <a:srgbClr val="FBD49C"/>
            </a:gs>
            <a:gs pos="100000">
              <a:srgbClr val="FEE7F2"/>
            </a:gs>
          </a:gsLst>
          <a:lin ang="5400000" scaled="0"/>
          <a:tileRect r="-100000" b="-100000"/>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O" b="1" dirty="0" smtClean="0">
                <a:solidFill>
                  <a:srgbClr val="FF0000"/>
                </a:solidFill>
                <a:latin typeface="Arial Narrow" pitchFamily="34" charset="0"/>
              </a:rPr>
              <a:t>¿Cuál fue la reacción de Caín?</a:t>
            </a:r>
            <a:endParaRPr lang="es-CO" b="1" dirty="0">
              <a:solidFill>
                <a:srgbClr val="FF0000"/>
              </a:solidFill>
              <a:latin typeface="Arial Narrow" pitchFamily="34" charset="0"/>
            </a:endParaRPr>
          </a:p>
        </p:txBody>
      </p:sp>
      <p:sp>
        <p:nvSpPr>
          <p:cNvPr id="3" name="2 Marcador de contenido"/>
          <p:cNvSpPr>
            <a:spLocks noGrp="1"/>
          </p:cNvSpPr>
          <p:nvPr>
            <p:ph idx="1"/>
          </p:nvPr>
        </p:nvSpPr>
        <p:spPr>
          <a:solidFill>
            <a:schemeClr val="accent3">
              <a:lumMod val="60000"/>
              <a:lumOff val="40000"/>
            </a:schemeClr>
          </a:solidFill>
        </p:spPr>
        <p:txBody>
          <a:bodyPr>
            <a:normAutofit lnSpcReduction="10000"/>
          </a:bodyPr>
          <a:lstStyle/>
          <a:p>
            <a:r>
              <a:rPr lang="es-CO" dirty="0" smtClean="0"/>
              <a:t>Y Caín se </a:t>
            </a:r>
            <a:r>
              <a:rPr lang="es-CO" b="1" dirty="0" smtClean="0">
                <a:solidFill>
                  <a:srgbClr val="0070C0"/>
                </a:solidFill>
              </a:rPr>
              <a:t>airó</a:t>
            </a:r>
            <a:r>
              <a:rPr lang="es-CO" dirty="0" smtClean="0"/>
              <a:t> en gran manera y </a:t>
            </a:r>
            <a:r>
              <a:rPr lang="es-CO" b="1" dirty="0" smtClean="0">
                <a:solidFill>
                  <a:srgbClr val="0070C0"/>
                </a:solidFill>
              </a:rPr>
              <a:t>decayó</a:t>
            </a:r>
            <a:r>
              <a:rPr lang="es-CO" dirty="0" smtClean="0"/>
              <a:t> su semblante (Vers.5).</a:t>
            </a:r>
          </a:p>
          <a:p>
            <a:endParaRPr lang="es-CO" dirty="0" smtClean="0"/>
          </a:p>
          <a:p>
            <a:pPr algn="ctr"/>
            <a:r>
              <a:rPr lang="es-CO" b="1" dirty="0" smtClean="0">
                <a:solidFill>
                  <a:srgbClr val="FF0000"/>
                </a:solidFill>
              </a:rPr>
              <a:t>¿A pesar de que Caín había rechazado el plan de salvación, qué hizo Dios para tratar de salvarlo?</a:t>
            </a:r>
          </a:p>
          <a:p>
            <a:endParaRPr lang="es-CO" dirty="0" smtClean="0"/>
          </a:p>
          <a:p>
            <a:r>
              <a:rPr lang="es-CO" dirty="0" smtClean="0"/>
              <a:t>Entonces el señor dijo a Caín: “</a:t>
            </a:r>
            <a:r>
              <a:rPr lang="es-CO" b="1" dirty="0" smtClean="0">
                <a:solidFill>
                  <a:srgbClr val="0070C0"/>
                </a:solidFill>
              </a:rPr>
              <a:t>¿Porqué te has airado?</a:t>
            </a:r>
            <a:r>
              <a:rPr lang="es-CO" dirty="0" smtClean="0"/>
              <a:t> ¿</a:t>
            </a:r>
            <a:r>
              <a:rPr lang="es-CO" b="1" dirty="0" smtClean="0">
                <a:solidFill>
                  <a:srgbClr val="0070C0"/>
                </a:solidFill>
              </a:rPr>
              <a:t>Por qué ha decaído tu semblante</a:t>
            </a:r>
            <a:r>
              <a:rPr lang="es-CO" dirty="0" smtClean="0"/>
              <a:t>?</a:t>
            </a:r>
            <a:endParaRPr lang="es-CO"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blinds(horizontal)">
                                      <p:cBhvr>
                                        <p:cTn id="12" dur="500"/>
                                        <p:tgtEl>
                                          <p:spTgt spid="3">
                                            <p:bg/>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blinds(horizontal)">
                                      <p:cBhvr>
                                        <p:cTn id="17" dur="5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linds(horizontal)">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linds(horizontal)">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animBg="1"/>
    </p:bldLst>
  </p:timing>
</p:sld>
</file>

<file path=ppt/slides/slide52.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20688"/>
            <a:ext cx="4546848" cy="5505475"/>
          </a:xfrm>
        </p:spPr>
        <p:txBody>
          <a:bodyPr/>
          <a:lstStyle/>
          <a:p>
            <a:pPr algn="ctr"/>
            <a:endParaRPr lang="es-CO" dirty="0" smtClean="0"/>
          </a:p>
          <a:p>
            <a:pPr algn="ctr"/>
            <a:r>
              <a:rPr lang="es-CO" dirty="0" smtClean="0"/>
              <a:t>“Si </a:t>
            </a:r>
            <a:r>
              <a:rPr lang="es-CO" b="1" dirty="0" smtClean="0">
                <a:solidFill>
                  <a:srgbClr val="0070C0"/>
                </a:solidFill>
              </a:rPr>
              <a:t>haces</a:t>
            </a:r>
            <a:r>
              <a:rPr lang="es-CO" dirty="0" smtClean="0"/>
              <a:t> lo bueno, ¿no serás acepto? Pero si no </a:t>
            </a:r>
            <a:r>
              <a:rPr lang="es-CO" b="1" dirty="0" smtClean="0">
                <a:solidFill>
                  <a:srgbClr val="0070C0"/>
                </a:solidFill>
              </a:rPr>
              <a:t>obras</a:t>
            </a:r>
            <a:r>
              <a:rPr lang="es-CO" dirty="0" smtClean="0"/>
              <a:t> el bien, el pecado está a la puerta deseando </a:t>
            </a:r>
            <a:r>
              <a:rPr lang="es-CO" b="1" dirty="0" smtClean="0">
                <a:solidFill>
                  <a:srgbClr val="0070C0"/>
                </a:solidFill>
              </a:rPr>
              <a:t>dominarte</a:t>
            </a:r>
            <a:r>
              <a:rPr lang="es-CO" dirty="0" smtClean="0"/>
              <a:t>. Pero tú debes </a:t>
            </a:r>
            <a:r>
              <a:rPr lang="es-CO" b="1" dirty="0" smtClean="0">
                <a:solidFill>
                  <a:srgbClr val="0070C0"/>
                </a:solidFill>
              </a:rPr>
              <a:t>dominarlo</a:t>
            </a:r>
            <a:r>
              <a:rPr lang="es-CO" dirty="0" smtClean="0"/>
              <a:t>” (Vers.6-7). </a:t>
            </a:r>
            <a:endParaRPr lang="es-CO" dirty="0"/>
          </a:p>
        </p:txBody>
      </p:sp>
      <p:pic>
        <p:nvPicPr>
          <p:cNvPr id="46082" name="Picture 2" descr="http://t2.gstatic.com/images?q=tbn:ANd9GcT05WhdZ7Pi26NSfCPCDm6RmDlaCqc5wcvFWnYg1u4XbQNCAFgwZQ"/>
          <p:cNvPicPr>
            <a:picLocks noChangeAspect="1" noChangeArrowheads="1"/>
          </p:cNvPicPr>
          <p:nvPr/>
        </p:nvPicPr>
        <p:blipFill>
          <a:blip r:embed="rId2" cstate="print"/>
          <a:srcRect/>
          <a:stretch>
            <a:fillRect/>
          </a:stretch>
        </p:blipFill>
        <p:spPr bwMode="auto">
          <a:xfrm>
            <a:off x="5652120" y="3140968"/>
            <a:ext cx="2927598" cy="2232248"/>
          </a:xfrm>
          <a:prstGeom prst="rect">
            <a:avLst/>
          </a:prstGeom>
          <a:noFill/>
        </p:spPr>
      </p:pic>
      <p:pic>
        <p:nvPicPr>
          <p:cNvPr id="46084" name="Picture 4" descr="http://t0.gstatic.com/images?q=tbn:ANd9GcTSIzHxEyxzRYlh_o9Cp-_0ibdoGrR27j3K1bQkuTMi5aPJUSLq"/>
          <p:cNvPicPr>
            <a:picLocks noChangeAspect="1" noChangeArrowheads="1"/>
          </p:cNvPicPr>
          <p:nvPr/>
        </p:nvPicPr>
        <p:blipFill>
          <a:blip r:embed="rId3" cstate="print"/>
          <a:srcRect/>
          <a:stretch>
            <a:fillRect/>
          </a:stretch>
        </p:blipFill>
        <p:spPr bwMode="auto">
          <a:xfrm>
            <a:off x="5940152" y="476672"/>
            <a:ext cx="2160240" cy="2376264"/>
          </a:xfrm>
          <a:prstGeom prst="rect">
            <a:avLst/>
          </a:prstGeom>
          <a:noFill/>
        </p:spPr>
      </p:pic>
      <p:sp>
        <p:nvSpPr>
          <p:cNvPr id="6" name="5 Terminador"/>
          <p:cNvSpPr/>
          <p:nvPr/>
        </p:nvSpPr>
        <p:spPr>
          <a:xfrm>
            <a:off x="5364088" y="5661248"/>
            <a:ext cx="3456384" cy="936104"/>
          </a:xfrm>
          <a:prstGeom prst="flowChartTerminator">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2000" b="1" dirty="0" smtClean="0"/>
              <a:t>Las palabras dirigidas a Caín son para todos nosotros. Léase Apoc.3:20).</a:t>
            </a:r>
            <a:endParaRPr lang="es-CO" sz="20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46084"/>
                                        </p:tgtEl>
                                        <p:attrNameLst>
                                          <p:attrName>style.visibility</p:attrName>
                                        </p:attrNameLst>
                                      </p:cBhvr>
                                      <p:to>
                                        <p:strVal val="visible"/>
                                      </p:to>
                                    </p:set>
                                    <p:animEffect transition="in" filter="diamond(in)">
                                      <p:cBhvr>
                                        <p:cTn id="12" dur="2000"/>
                                        <p:tgtEl>
                                          <p:spTgt spid="46084"/>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nodeType="clickEffect">
                                  <p:stCondLst>
                                    <p:cond delay="0"/>
                                  </p:stCondLst>
                                  <p:childTnLst>
                                    <p:set>
                                      <p:cBhvr>
                                        <p:cTn id="16" dur="1" fill="hold">
                                          <p:stCondLst>
                                            <p:cond delay="0"/>
                                          </p:stCondLst>
                                        </p:cTn>
                                        <p:tgtEl>
                                          <p:spTgt spid="46082"/>
                                        </p:tgtEl>
                                        <p:attrNameLst>
                                          <p:attrName>style.visibility</p:attrName>
                                        </p:attrNameLst>
                                      </p:cBhvr>
                                      <p:to>
                                        <p:strVal val="visible"/>
                                      </p:to>
                                    </p:set>
                                    <p:animEffect transition="in" filter="diamond(in)">
                                      <p:cBhvr>
                                        <p:cTn id="17" dur="2000"/>
                                        <p:tgtEl>
                                          <p:spTgt spid="46082"/>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linds(horizontal)">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rgbClr val="00B050"/>
          </a:solidFill>
        </p:spPr>
        <p:txBody>
          <a:bodyPr>
            <a:noAutofit/>
          </a:bodyPr>
          <a:lstStyle/>
          <a:p>
            <a:r>
              <a:rPr lang="es-CO" sz="3600" dirty="0" smtClean="0">
                <a:solidFill>
                  <a:srgbClr val="FFFF00"/>
                </a:solidFill>
                <a:latin typeface="Algerian" pitchFamily="82" charset="0"/>
              </a:rPr>
              <a:t>¿Cómo respondió Caín ante el amor de Dios? </a:t>
            </a:r>
            <a:endParaRPr lang="es-CO" sz="3600" dirty="0">
              <a:solidFill>
                <a:srgbClr val="FFFF00"/>
              </a:solidFill>
              <a:latin typeface="Algerian" pitchFamily="82" charset="0"/>
            </a:endParaRPr>
          </a:p>
        </p:txBody>
      </p:sp>
      <p:sp>
        <p:nvSpPr>
          <p:cNvPr id="3" name="2 Marcador de contenido"/>
          <p:cNvSpPr>
            <a:spLocks noGrp="1"/>
          </p:cNvSpPr>
          <p:nvPr>
            <p:ph idx="1"/>
          </p:nvPr>
        </p:nvSpPr>
        <p:spPr>
          <a:xfrm>
            <a:off x="457200" y="1600200"/>
            <a:ext cx="4906888" cy="4525963"/>
          </a:xfrm>
        </p:spPr>
        <p:txBody>
          <a:bodyPr/>
          <a:lstStyle/>
          <a:p>
            <a:pPr algn="ctr"/>
            <a:endParaRPr lang="es-CO" dirty="0" smtClean="0"/>
          </a:p>
          <a:p>
            <a:pPr algn="ctr"/>
            <a:r>
              <a:rPr lang="es-CO" dirty="0" smtClean="0"/>
              <a:t>Pero Caín dijo a su hermano Abel: “</a:t>
            </a:r>
            <a:r>
              <a:rPr lang="es-CO" b="1" dirty="0" smtClean="0"/>
              <a:t>Vamos al campo</a:t>
            </a:r>
            <a:r>
              <a:rPr lang="es-CO" dirty="0" smtClean="0"/>
              <a:t>”. Y cuando estuvieron en el campo. Caín</a:t>
            </a:r>
            <a:r>
              <a:rPr lang="es-CO" b="1" dirty="0" smtClean="0"/>
              <a:t> atacó a su hermano Abel</a:t>
            </a:r>
            <a:r>
              <a:rPr lang="es-CO" dirty="0" smtClean="0"/>
              <a:t>, y lo </a:t>
            </a:r>
            <a:r>
              <a:rPr lang="es-CO" b="1" dirty="0" smtClean="0"/>
              <a:t>mató</a:t>
            </a:r>
            <a:r>
              <a:rPr lang="es-CO" dirty="0" smtClean="0"/>
              <a:t>” (Gén. 4:8).</a:t>
            </a:r>
          </a:p>
          <a:p>
            <a:endParaRPr lang="es-CO" dirty="0" smtClean="0"/>
          </a:p>
        </p:txBody>
      </p:sp>
      <p:pic>
        <p:nvPicPr>
          <p:cNvPr id="45058" name="Picture 2" descr="http://t3.gstatic.com/images?q=tbn:ANd9GcSCTu9aTu8s-EFRi2I-O7G0uF_QbEEUOAkPvCtZtsfxOtrDRwiiQw"/>
          <p:cNvPicPr>
            <a:picLocks noChangeAspect="1" noChangeArrowheads="1"/>
          </p:cNvPicPr>
          <p:nvPr/>
        </p:nvPicPr>
        <p:blipFill>
          <a:blip r:embed="rId2" cstate="print"/>
          <a:srcRect/>
          <a:stretch>
            <a:fillRect/>
          </a:stretch>
        </p:blipFill>
        <p:spPr bwMode="auto">
          <a:xfrm>
            <a:off x="5580112" y="2132856"/>
            <a:ext cx="3096344" cy="396044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8" presetClass="entr" presetSubtype="16" fill="hold" nodeType="clickEffect">
                                  <p:stCondLst>
                                    <p:cond delay="0"/>
                                  </p:stCondLst>
                                  <p:childTnLst>
                                    <p:set>
                                      <p:cBhvr>
                                        <p:cTn id="13" dur="1" fill="hold">
                                          <p:stCondLst>
                                            <p:cond delay="0"/>
                                          </p:stCondLst>
                                        </p:cTn>
                                        <p:tgtEl>
                                          <p:spTgt spid="45058"/>
                                        </p:tgtEl>
                                        <p:attrNameLst>
                                          <p:attrName>style.visibility</p:attrName>
                                        </p:attrNameLst>
                                      </p:cBhvr>
                                      <p:to>
                                        <p:strVal val="visible"/>
                                      </p:to>
                                    </p:set>
                                    <p:animEffect transition="in" filter="diamond(in)">
                                      <p:cBhvr>
                                        <p:cTn id="14" dur="2000"/>
                                        <p:tgtEl>
                                          <p:spTgt spid="45058"/>
                                        </p:tgtEl>
                                      </p:cBhvr>
                                    </p:animEffect>
                                  </p:childTnLst>
                                </p:cTn>
                              </p:par>
                            </p:childTnLst>
                          </p:cTn>
                        </p:par>
                      </p:childTnLst>
                    </p:cTn>
                  </p:par>
                  <p:par>
                    <p:cTn id="15" fill="hold">
                      <p:stCondLst>
                        <p:cond delay="indefinite"/>
                      </p:stCondLst>
                      <p:childTnLst>
                        <p:par>
                          <p:cTn id="16" fill="hold">
                            <p:stCondLst>
                              <p:cond delay="0"/>
                            </p:stCondLst>
                            <p:childTnLst>
                              <p:par>
                                <p:cTn id="17" presetID="8" presetClass="entr" presetSubtype="16"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diamond(in)">
                                      <p:cBhvr>
                                        <p:cTn id="19"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solidFill>
            <a:srgbClr val="00B050"/>
          </a:solidFill>
        </p:spPr>
        <p:txBody>
          <a:bodyPr>
            <a:noAutofit/>
          </a:bodyPr>
          <a:lstStyle/>
          <a:p>
            <a:r>
              <a:rPr lang="es-CO" sz="2800" b="1" dirty="0" smtClean="0">
                <a:solidFill>
                  <a:srgbClr val="FFFF00"/>
                </a:solidFill>
                <a:latin typeface="Algerian" pitchFamily="82" charset="0"/>
              </a:rPr>
              <a:t>Notemos tres puntos muy importantes</a:t>
            </a:r>
            <a:endParaRPr lang="es-CO" sz="2800" b="1" dirty="0">
              <a:solidFill>
                <a:srgbClr val="FFFF00"/>
              </a:solidFill>
              <a:latin typeface="Algerian" pitchFamily="82" charset="0"/>
            </a:endParaRPr>
          </a:p>
        </p:txBody>
      </p:sp>
      <p:sp>
        <p:nvSpPr>
          <p:cNvPr id="3" name="2 Marcador de contenido"/>
          <p:cNvSpPr>
            <a:spLocks noGrp="1"/>
          </p:cNvSpPr>
          <p:nvPr>
            <p:ph idx="1"/>
          </p:nvPr>
        </p:nvSpPr>
        <p:spPr>
          <a:solidFill>
            <a:srgbClr val="92D050"/>
          </a:solidFill>
        </p:spPr>
        <p:txBody>
          <a:bodyPr>
            <a:normAutofit fontScale="70000" lnSpcReduction="20000"/>
          </a:bodyPr>
          <a:lstStyle/>
          <a:p>
            <a:pPr marL="514350" indent="-514350">
              <a:buAutoNum type="arabicParenR"/>
            </a:pPr>
            <a:endParaRPr lang="es-CO" b="1" dirty="0" smtClean="0">
              <a:solidFill>
                <a:srgbClr val="FF0000"/>
              </a:solidFill>
            </a:endParaRPr>
          </a:p>
          <a:p>
            <a:pPr marL="514350" indent="-514350">
              <a:buAutoNum type="arabicParenR"/>
            </a:pPr>
            <a:endParaRPr lang="es-CO" b="1" dirty="0" smtClean="0">
              <a:solidFill>
                <a:srgbClr val="FF0000"/>
              </a:solidFill>
            </a:endParaRPr>
          </a:p>
          <a:p>
            <a:pPr marL="514350" indent="-514350">
              <a:buAutoNum type="arabicParenR"/>
            </a:pPr>
            <a:r>
              <a:rPr lang="es-CO" b="1" dirty="0" smtClean="0">
                <a:solidFill>
                  <a:srgbClr val="FF0000"/>
                </a:solidFill>
              </a:rPr>
              <a:t>El hermano mayor mata al menor</a:t>
            </a:r>
            <a:r>
              <a:rPr lang="es-CO" dirty="0" smtClean="0"/>
              <a:t>: La mayoría contra la minoría.</a:t>
            </a:r>
          </a:p>
          <a:p>
            <a:pPr marL="514350" indent="-514350">
              <a:buAutoNum type="arabicParenR"/>
            </a:pPr>
            <a:endParaRPr lang="es-CO" dirty="0" smtClean="0"/>
          </a:p>
          <a:p>
            <a:pPr marL="514350" indent="-514350">
              <a:buAutoNum type="arabicParenR"/>
            </a:pPr>
            <a:r>
              <a:rPr lang="es-CO" sz="3600" b="1" dirty="0" smtClean="0">
                <a:solidFill>
                  <a:srgbClr val="FF0000"/>
                </a:solidFill>
              </a:rPr>
              <a:t>Eran hermanos</a:t>
            </a:r>
            <a:r>
              <a:rPr lang="es-CO" dirty="0" smtClean="0"/>
              <a:t>: Los creyentes son hermanos(Mat.23:8).</a:t>
            </a:r>
          </a:p>
          <a:p>
            <a:pPr marL="514350" indent="-514350">
              <a:buNone/>
            </a:pPr>
            <a:endParaRPr lang="es-CO" dirty="0" smtClean="0"/>
          </a:p>
          <a:p>
            <a:pPr marL="514350" indent="-514350">
              <a:buNone/>
            </a:pPr>
            <a:r>
              <a:rPr lang="es-CO" sz="3600" b="1" dirty="0" smtClean="0">
                <a:solidFill>
                  <a:srgbClr val="FF0000"/>
                </a:solidFill>
              </a:rPr>
              <a:t>3)</a:t>
            </a:r>
            <a:r>
              <a:rPr lang="es-CO" dirty="0" smtClean="0"/>
              <a:t>    </a:t>
            </a:r>
            <a:r>
              <a:rPr lang="es-CO" sz="3600" b="1" dirty="0" smtClean="0">
                <a:solidFill>
                  <a:srgbClr val="FF0000"/>
                </a:solidFill>
              </a:rPr>
              <a:t>Ambos eran religiosos</a:t>
            </a:r>
            <a:r>
              <a:rPr lang="es-CO" dirty="0" smtClean="0"/>
              <a:t>: Aparentemente Caín era más consagrado que Abel, presento primero su ofrenda, pero fue rechazado, no por madrugar se llega primero, lo que Dios tiene en cuenta es la obediencia a su Palabra.</a:t>
            </a:r>
          </a:p>
          <a:p>
            <a:pPr marL="514350" indent="-514350">
              <a:buAutoNum type="arabicParenR"/>
            </a:pPr>
            <a:endParaRPr lang="es-CO" dirty="0" smtClean="0"/>
          </a:p>
          <a:p>
            <a:pPr>
              <a:buNone/>
            </a:pPr>
            <a:r>
              <a:rPr lang="es-CO" dirty="0" smtClean="0"/>
              <a:t>     </a:t>
            </a:r>
            <a:endParaRPr lang="es-CO"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diamond(in)">
                                      <p:cBhvr>
                                        <p:cTn id="12" dur="2000"/>
                                        <p:tgtEl>
                                          <p:spTgt spid="3">
                                            <p:bg/>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amond(in)">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diamond(in)">
                                      <p:cBhvr>
                                        <p:cTn id="22" dur="20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8" presetClass="entr" presetSubtype="16"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diamond(in)">
                                      <p:cBhvr>
                                        <p:cTn id="27"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p"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836712"/>
            <a:ext cx="5050904" cy="5289451"/>
          </a:xfrm>
          <a:solidFill>
            <a:schemeClr val="accent2">
              <a:lumMod val="40000"/>
              <a:lumOff val="60000"/>
            </a:schemeClr>
          </a:solidFill>
        </p:spPr>
        <p:txBody>
          <a:bodyPr>
            <a:normAutofit/>
          </a:bodyPr>
          <a:lstStyle/>
          <a:p>
            <a:pPr algn="ctr"/>
            <a:endParaRPr lang="es-CO" dirty="0" smtClean="0"/>
          </a:p>
          <a:p>
            <a:pPr algn="ctr"/>
            <a:endParaRPr lang="es-CO" dirty="0" smtClean="0"/>
          </a:p>
          <a:p>
            <a:pPr algn="ctr"/>
            <a:r>
              <a:rPr lang="es-CO" dirty="0" smtClean="0"/>
              <a:t>Note que antes de castigar a Caín Dios trata de salvarlo </a:t>
            </a:r>
            <a:r>
              <a:rPr lang="es-CO" b="1" dirty="0" smtClean="0">
                <a:solidFill>
                  <a:srgbClr val="0070C0"/>
                </a:solidFill>
              </a:rPr>
              <a:t>dialogando</a:t>
            </a:r>
            <a:r>
              <a:rPr lang="es-CO" dirty="0" smtClean="0"/>
              <a:t> personalmente con él para que reaccione y se corrija. </a:t>
            </a:r>
          </a:p>
          <a:p>
            <a:pPr algn="ctr"/>
            <a:endParaRPr lang="es-CO" dirty="0" smtClean="0"/>
          </a:p>
        </p:txBody>
      </p:sp>
      <p:pic>
        <p:nvPicPr>
          <p:cNvPr id="44034" name="Picture 2" descr="http://t0.gstatic.com/images?q=tbn:ANd9GcQKsznkgmfbyL_2kFRgDgXyB7oQJdrtzt0d9xG1aVWiYYkq15fe"/>
          <p:cNvPicPr>
            <a:picLocks noChangeAspect="1" noChangeArrowheads="1"/>
          </p:cNvPicPr>
          <p:nvPr/>
        </p:nvPicPr>
        <p:blipFill>
          <a:blip r:embed="rId2" cstate="print"/>
          <a:srcRect/>
          <a:stretch>
            <a:fillRect/>
          </a:stretch>
        </p:blipFill>
        <p:spPr bwMode="auto">
          <a:xfrm>
            <a:off x="5724128" y="1700808"/>
            <a:ext cx="2808312" cy="374441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44034"/>
                                        </p:tgtEl>
                                        <p:attrNameLst>
                                          <p:attrName>style.visibility</p:attrName>
                                        </p:attrNameLst>
                                      </p:cBhvr>
                                      <p:to>
                                        <p:strVal val="visible"/>
                                      </p:to>
                                    </p:set>
                                    <p:animEffect transition="in" filter="diamond(in)">
                                      <p:cBhvr>
                                        <p:cTn id="7" dur="2000"/>
                                        <p:tgtEl>
                                          <p:spTgt spid="44034"/>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 calcmode="lin" valueType="num">
                                      <p:cBhvr>
                                        <p:cTn id="12" dur="1000" fill="hold"/>
                                        <p:tgtEl>
                                          <p:spTgt spid="3">
                                            <p:bg/>
                                          </p:spTgt>
                                        </p:tgtEl>
                                        <p:attrNameLst>
                                          <p:attrName>ppt_w</p:attrName>
                                        </p:attrNameLst>
                                      </p:cBhvr>
                                      <p:tavLst>
                                        <p:tav tm="0">
                                          <p:val>
                                            <p:strVal val="#ppt_w*0.70"/>
                                          </p:val>
                                        </p:tav>
                                        <p:tav tm="100000">
                                          <p:val>
                                            <p:strVal val="#ppt_w"/>
                                          </p:val>
                                        </p:tav>
                                      </p:tavLst>
                                    </p:anim>
                                    <p:anim calcmode="lin" valueType="num">
                                      <p:cBhvr>
                                        <p:cTn id="13" dur="1000" fill="hold"/>
                                        <p:tgtEl>
                                          <p:spTgt spid="3">
                                            <p:bg/>
                                          </p:spTgt>
                                        </p:tgtEl>
                                        <p:attrNameLst>
                                          <p:attrName>ppt_h</p:attrName>
                                        </p:attrNameLst>
                                      </p:cBhvr>
                                      <p:tavLst>
                                        <p:tav tm="0">
                                          <p:val>
                                            <p:strVal val="#ppt_h"/>
                                          </p:val>
                                        </p:tav>
                                        <p:tav tm="100000">
                                          <p:val>
                                            <p:strVal val="#ppt_h"/>
                                          </p:val>
                                        </p:tav>
                                      </p:tavLst>
                                    </p:anim>
                                    <p:animEffect transition="in" filter="fade">
                                      <p:cBhvr>
                                        <p:cTn id="14" dur="1000"/>
                                        <p:tgtEl>
                                          <p:spTgt spid="3">
                                            <p:bg/>
                                          </p:spTgt>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p:cTn id="19"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0"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1"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56.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4690864" cy="6336704"/>
          </a:xfrm>
          <a:gradFill>
            <a:gsLst>
              <a:gs pos="0">
                <a:srgbClr val="FFEFD1"/>
              </a:gs>
              <a:gs pos="64999">
                <a:srgbClr val="F0EBD5"/>
              </a:gs>
              <a:gs pos="100000">
                <a:srgbClr val="D1C39F"/>
              </a:gs>
            </a:gsLst>
            <a:lin ang="5400000" scaled="0"/>
          </a:gradFill>
        </p:spPr>
        <p:txBody>
          <a:bodyPr>
            <a:normAutofit fontScale="92500" lnSpcReduction="20000"/>
          </a:bodyPr>
          <a:lstStyle/>
          <a:p>
            <a:pPr algn="ctr">
              <a:buNone/>
            </a:pPr>
            <a:r>
              <a:rPr lang="es-CO" dirty="0" smtClean="0"/>
              <a:t> Caín es el padre de la simiente de los desobedientes he “</a:t>
            </a:r>
            <a:r>
              <a:rPr lang="es-CO" b="1" dirty="0" smtClean="0">
                <a:solidFill>
                  <a:srgbClr val="0070C0"/>
                </a:solidFill>
              </a:rPr>
              <a:t>hijas de los hombres</a:t>
            </a:r>
            <a:r>
              <a:rPr lang="es-CO" dirty="0" smtClean="0"/>
              <a:t>”, y Set padre de la simiente de los obedientes y progenitor de los “</a:t>
            </a:r>
            <a:r>
              <a:rPr lang="es-CO" b="1" dirty="0" smtClean="0">
                <a:solidFill>
                  <a:srgbClr val="0070C0"/>
                </a:solidFill>
              </a:rPr>
              <a:t>hijos de Dios</a:t>
            </a:r>
            <a:r>
              <a:rPr lang="es-CO" dirty="0" smtClean="0"/>
              <a:t>”…,estos tomaron por esposas las que más les agradaba. (Gén. 6:1-2). </a:t>
            </a:r>
          </a:p>
          <a:p>
            <a:endParaRPr lang="es-CO" dirty="0" smtClean="0"/>
          </a:p>
          <a:p>
            <a:pPr algn="ctr">
              <a:buNone/>
            </a:pPr>
            <a:r>
              <a:rPr lang="es-CO" dirty="0" smtClean="0"/>
              <a:t>   Los "</a:t>
            </a:r>
            <a:r>
              <a:rPr lang="es-CO" i="1" dirty="0" smtClean="0"/>
              <a:t>matrimonios mixtos” dieron </a:t>
            </a:r>
            <a:r>
              <a:rPr lang="es-CO" dirty="0" smtClean="0"/>
              <a:t>origen a la multiplicación del pecado sobre la tierra.</a:t>
            </a:r>
          </a:p>
          <a:p>
            <a:endParaRPr lang="es-CO" dirty="0"/>
          </a:p>
        </p:txBody>
      </p:sp>
      <p:pic>
        <p:nvPicPr>
          <p:cNvPr id="105474" name="Picture 2" descr="http://t1.gstatic.com/images?q=tbn:ANd9GcRQ9qPjBSNjN7UIZ2pdXT0gBIwhwHdy-IjS3AMcjYcYZCU6YvwrUw"/>
          <p:cNvPicPr>
            <a:picLocks noChangeAspect="1" noChangeArrowheads="1"/>
          </p:cNvPicPr>
          <p:nvPr/>
        </p:nvPicPr>
        <p:blipFill>
          <a:blip r:embed="rId2" cstate="print"/>
          <a:srcRect/>
          <a:stretch>
            <a:fillRect/>
          </a:stretch>
        </p:blipFill>
        <p:spPr bwMode="auto">
          <a:xfrm>
            <a:off x="5508104" y="764704"/>
            <a:ext cx="3240360" cy="4608512"/>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diamond(in)">
                                      <p:cBhvr>
                                        <p:cTn id="7" dur="20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diamond(in)">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nodeType="clickEffect">
                                  <p:stCondLst>
                                    <p:cond delay="0"/>
                                  </p:stCondLst>
                                  <p:childTnLst>
                                    <p:set>
                                      <p:cBhvr>
                                        <p:cTn id="16" dur="1" fill="hold">
                                          <p:stCondLst>
                                            <p:cond delay="0"/>
                                          </p:stCondLst>
                                        </p:cTn>
                                        <p:tgtEl>
                                          <p:spTgt spid="105474"/>
                                        </p:tgtEl>
                                        <p:attrNameLst>
                                          <p:attrName>style.visibility</p:attrName>
                                        </p:attrNameLst>
                                      </p:cBhvr>
                                      <p:to>
                                        <p:strVal val="visible"/>
                                      </p:to>
                                    </p:set>
                                    <p:animEffect transition="in" filter="diamond(in)">
                                      <p:cBhvr>
                                        <p:cTn id="17" dur="2000"/>
                                        <p:tgtEl>
                                          <p:spTgt spid="105474"/>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6"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arn(inHorizontal)">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57.xml><?xml version="1.0" encoding="utf-8"?>
<p:sld xmlns:a="http://schemas.openxmlformats.org/drawingml/2006/main" xmlns:r="http://schemas.openxmlformats.org/officeDocument/2006/relationships" xmlns:p="http://schemas.openxmlformats.org/presentationml/2006/main">
  <p:cSld>
    <p:bg>
      <p:bgPr>
        <a:gradFill>
          <a:gsLst>
            <a:gs pos="0">
              <a:srgbClr val="000000"/>
            </a:gs>
            <a:gs pos="20000">
              <a:srgbClr val="000040"/>
            </a:gs>
            <a:gs pos="50000">
              <a:srgbClr val="400040"/>
            </a:gs>
            <a:gs pos="75000">
              <a:srgbClr val="8F0040"/>
            </a:gs>
            <a:gs pos="89999">
              <a:srgbClr val="F27300"/>
            </a:gs>
            <a:gs pos="100000">
              <a:srgbClr val="FFBF00"/>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8229600" cy="5577483"/>
          </a:xfrm>
          <a:solidFill>
            <a:schemeClr val="bg1"/>
          </a:solidFill>
        </p:spPr>
        <p:txBody>
          <a:bodyPr>
            <a:normAutofit lnSpcReduction="10000"/>
          </a:bodyPr>
          <a:lstStyle/>
          <a:p>
            <a:pPr algn="ctr"/>
            <a:endParaRPr lang="es-CO" dirty="0" smtClean="0"/>
          </a:p>
          <a:p>
            <a:pPr algn="ctr">
              <a:buNone/>
            </a:pPr>
            <a:r>
              <a:rPr lang="es-CO" dirty="0" smtClean="0"/>
              <a:t>   </a:t>
            </a:r>
          </a:p>
          <a:p>
            <a:pPr algn="ctr">
              <a:buNone/>
            </a:pPr>
            <a:r>
              <a:rPr lang="es-CO" dirty="0" smtClean="0"/>
              <a:t>Al mezclarse  estas dos cimientes, los hijos de Dios perdieron el rumbo que los conduciría a la vida eterna, tanto que al Eterno le “</a:t>
            </a:r>
            <a:r>
              <a:rPr lang="es-CO" b="1" dirty="0" smtClean="0">
                <a:solidFill>
                  <a:srgbClr val="0070C0"/>
                </a:solidFill>
              </a:rPr>
              <a:t>pesó haber hecho al hombre en la tierra, y le dolió en su corazón</a:t>
            </a:r>
            <a:r>
              <a:rPr lang="es-CO" dirty="0" smtClean="0"/>
              <a:t>” (Gén.6:6). Porque todo “</a:t>
            </a:r>
            <a:r>
              <a:rPr lang="es-CO" b="1" dirty="0" smtClean="0">
                <a:solidFill>
                  <a:srgbClr val="0070C0"/>
                </a:solidFill>
              </a:rPr>
              <a:t>designio de los pensamientos del corazón de ellos era de continuo sólo el mal</a:t>
            </a:r>
            <a:r>
              <a:rPr lang="es-CO" dirty="0" smtClean="0"/>
              <a:t>”(Vers.5).  </a:t>
            </a:r>
          </a:p>
          <a:p>
            <a:endParaRPr lang="es-CO" dirty="0" smtClean="0"/>
          </a:p>
          <a:p>
            <a:pPr algn="ctr">
              <a:buNone/>
            </a:pPr>
            <a:r>
              <a:rPr lang="es-CO" dirty="0" smtClean="0"/>
              <a:t>  </a:t>
            </a:r>
            <a:endParaRPr lang="es-CO" u="sng"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barn(inHorizontal)">
                                      <p:cBhvr>
                                        <p:cTn id="7" dur="500"/>
                                        <p:tgtEl>
                                          <p:spTgt spid="3">
                                            <p:bg/>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6"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arn(inHorizontal)">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58.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4762872" cy="5721499"/>
          </a:xfrm>
        </p:spPr>
        <p:txBody>
          <a:bodyPr>
            <a:normAutofit fontScale="92500" lnSpcReduction="20000"/>
          </a:bodyPr>
          <a:lstStyle/>
          <a:p>
            <a:pPr algn="ctr">
              <a:buNone/>
            </a:pPr>
            <a:r>
              <a:rPr lang="es-CO" dirty="0" smtClean="0"/>
              <a:t>    </a:t>
            </a:r>
          </a:p>
          <a:p>
            <a:pPr algn="ctr">
              <a:buNone/>
            </a:pPr>
            <a:endParaRPr lang="es-CO" dirty="0" smtClean="0"/>
          </a:p>
          <a:p>
            <a:pPr algn="ctr">
              <a:buNone/>
            </a:pPr>
            <a:endParaRPr lang="es-CO" dirty="0" smtClean="0"/>
          </a:p>
          <a:p>
            <a:pPr algn="ctr">
              <a:buNone/>
            </a:pPr>
            <a:r>
              <a:rPr lang="es-CO" dirty="0" smtClean="0"/>
              <a:t> </a:t>
            </a:r>
            <a:r>
              <a:rPr lang="es-CO" sz="3600" dirty="0" smtClean="0"/>
              <a:t>Es aquí donde aparece en la escena Bíblica la función del profeta mencionado en Amos 3:7. Que dice: “</a:t>
            </a:r>
            <a:r>
              <a:rPr lang="es-CO" sz="3600" b="1" dirty="0" smtClean="0">
                <a:solidFill>
                  <a:srgbClr val="0070C0"/>
                </a:solidFill>
              </a:rPr>
              <a:t>Nada hace el Señor, el Eterno, sin revelar su secreto a sus siervos los</a:t>
            </a:r>
            <a:r>
              <a:rPr lang="es-CO" sz="3600" b="1" u="sng" dirty="0" smtClean="0">
                <a:solidFill>
                  <a:srgbClr val="0070C0"/>
                </a:solidFill>
              </a:rPr>
              <a:t> profetas”.</a:t>
            </a:r>
          </a:p>
          <a:p>
            <a:pPr>
              <a:buNone/>
            </a:pPr>
            <a:r>
              <a:rPr lang="es-CO" sz="3600" u="sng" dirty="0" smtClean="0"/>
              <a:t> </a:t>
            </a:r>
          </a:p>
          <a:p>
            <a:endParaRPr lang="es-CO" sz="3600" dirty="0"/>
          </a:p>
        </p:txBody>
      </p:sp>
      <p:pic>
        <p:nvPicPr>
          <p:cNvPr id="106498" name="Picture 2" descr="http://t3.gstatic.com/images?q=tbn:ANd9GcSawUh0DoAeCwCWhDLZwQ5S2FS-d5Xl06Mb7csmrOhvJa1BMvjQgg"/>
          <p:cNvPicPr>
            <a:picLocks noChangeAspect="1" noChangeArrowheads="1"/>
          </p:cNvPicPr>
          <p:nvPr/>
        </p:nvPicPr>
        <p:blipFill>
          <a:blip r:embed="rId2" cstate="print"/>
          <a:srcRect/>
          <a:stretch>
            <a:fillRect/>
          </a:stretch>
        </p:blipFill>
        <p:spPr bwMode="auto">
          <a:xfrm>
            <a:off x="5508104" y="908720"/>
            <a:ext cx="3096344" cy="475252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06498"/>
                                        </p:tgtEl>
                                        <p:attrNameLst>
                                          <p:attrName>style.visibility</p:attrName>
                                        </p:attrNameLst>
                                      </p:cBhvr>
                                      <p:to>
                                        <p:strVal val="visible"/>
                                      </p:to>
                                    </p:set>
                                    <p:animEffect transition="in" filter="randombar(horizontal)">
                                      <p:cBhvr>
                                        <p:cTn id="7" dur="500"/>
                                        <p:tgtEl>
                                          <p:spTgt spid="106498"/>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diamond(in)">
                                      <p:cBhvr>
                                        <p:cTn id="1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9.xml><?xml version="1.0" encoding="utf-8"?>
<p:sld xmlns:a="http://schemas.openxmlformats.org/drawingml/2006/main" xmlns:r="http://schemas.openxmlformats.org/officeDocument/2006/relationships" xmlns:p="http://schemas.openxmlformats.org/presentationml/2006/main">
  <p:cSld>
    <p:bg>
      <p:bgPr>
        <a:gradFill>
          <a:gsLst>
            <a:gs pos="61000">
              <a:srgbClr val="000082"/>
            </a:gs>
            <a:gs pos="30000">
              <a:srgbClr val="66008F"/>
            </a:gs>
            <a:gs pos="64999">
              <a:srgbClr val="BA0066"/>
            </a:gs>
            <a:gs pos="89999">
              <a:srgbClr val="FF0000"/>
            </a:gs>
            <a:gs pos="100000">
              <a:srgbClr val="FF8200"/>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8229600" cy="5577483"/>
          </a:xfrm>
          <a:solidFill>
            <a:schemeClr val="accent2">
              <a:lumMod val="40000"/>
              <a:lumOff val="60000"/>
            </a:schemeClr>
          </a:solidFill>
        </p:spPr>
        <p:txBody>
          <a:bodyPr>
            <a:normAutofit fontScale="85000" lnSpcReduction="20000"/>
          </a:bodyPr>
          <a:lstStyle/>
          <a:p>
            <a:pPr algn="ctr">
              <a:buNone/>
            </a:pPr>
            <a:r>
              <a:rPr lang="es-CO" dirty="0" smtClean="0"/>
              <a:t>En el caso de Caín, Dios lo llama personalmente entes de castigarlo, pero este desoye la voz de Dios y mata a su hermano Abel, decidiendo separarse definitivamente de Dios.</a:t>
            </a:r>
          </a:p>
          <a:p>
            <a:pPr algn="ctr">
              <a:buNone/>
            </a:pPr>
            <a:r>
              <a:rPr lang="es-CO" dirty="0" smtClean="0"/>
              <a:t>  </a:t>
            </a:r>
          </a:p>
          <a:p>
            <a:pPr algn="ctr">
              <a:buNone/>
            </a:pPr>
            <a:r>
              <a:rPr lang="es-CO" dirty="0" smtClean="0"/>
              <a:t>Después Dios </a:t>
            </a:r>
            <a:r>
              <a:rPr lang="es-CO" b="1" dirty="0" smtClean="0">
                <a:solidFill>
                  <a:srgbClr val="0070C0"/>
                </a:solidFill>
              </a:rPr>
              <a:t>delega</a:t>
            </a:r>
            <a:r>
              <a:rPr lang="es-CO" dirty="0" smtClean="0"/>
              <a:t> sobre el profeta Noé la función de llamar al pecador al arrepentimiento. </a:t>
            </a:r>
          </a:p>
          <a:p>
            <a:pPr algn="ctr"/>
            <a:endParaRPr lang="es-CO" dirty="0" smtClean="0"/>
          </a:p>
          <a:p>
            <a:pPr algn="ctr">
              <a:buNone/>
            </a:pPr>
            <a:r>
              <a:rPr lang="es-CO" dirty="0" smtClean="0"/>
              <a:t>       En este caso Dios utiliza a</a:t>
            </a:r>
            <a:r>
              <a:rPr lang="es-CO" b="1" dirty="0" smtClean="0">
                <a:solidFill>
                  <a:srgbClr val="0070C0"/>
                </a:solidFill>
              </a:rPr>
              <a:t> Noé</a:t>
            </a:r>
            <a:r>
              <a:rPr lang="es-CO" dirty="0" smtClean="0"/>
              <a:t> para llamar a esa gran multitud formada por los desobedientes descendientes de Caín, como por los descendientes de Set que también se habían separado de Dios, llamándolos al arrepentimiento, dándoles </a:t>
            </a:r>
            <a:r>
              <a:rPr lang="es-CO" b="1" dirty="0" smtClean="0">
                <a:solidFill>
                  <a:srgbClr val="0070C0"/>
                </a:solidFill>
              </a:rPr>
              <a:t>120 años de gracia</a:t>
            </a:r>
            <a:r>
              <a:rPr lang="es-CO" dirty="0" smtClean="0"/>
              <a:t> donde finalmente solamente ocho personas se salvaron.</a:t>
            </a:r>
            <a:endParaRPr lang="es-CO"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60.xml><?xml version="1.0" encoding="utf-8"?>
<p:sld xmlns:a="http://schemas.openxmlformats.org/drawingml/2006/main" xmlns:r="http://schemas.openxmlformats.org/officeDocument/2006/relationships" xmlns:p="http://schemas.openxmlformats.org/presentationml/2006/main">
  <p:cSld>
    <p:bg>
      <p:bgPr>
        <a:gradFill>
          <a:gsLst>
            <a:gs pos="7000">
              <a:srgbClr val="8488C4"/>
            </a:gs>
            <a:gs pos="53000">
              <a:srgbClr val="D4DEFF"/>
            </a:gs>
            <a:gs pos="83000">
              <a:srgbClr val="D4DEFF"/>
            </a:gs>
            <a:gs pos="100000">
              <a:srgbClr val="96AB94"/>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5793507"/>
          </a:xfrm>
          <a:gradFill>
            <a:gsLst>
              <a:gs pos="81000">
                <a:srgbClr val="8488C4"/>
              </a:gs>
              <a:gs pos="53000">
                <a:srgbClr val="D4DEFF"/>
              </a:gs>
              <a:gs pos="83000">
                <a:srgbClr val="D4DEFF"/>
              </a:gs>
              <a:gs pos="100000">
                <a:srgbClr val="96AB94"/>
              </a:gs>
            </a:gsLst>
            <a:lin ang="5400000" scaled="0"/>
          </a:gradFill>
        </p:spPr>
        <p:txBody>
          <a:bodyPr>
            <a:normAutofit lnSpcReduction="10000"/>
          </a:bodyPr>
          <a:lstStyle/>
          <a:p>
            <a:pPr algn="ctr">
              <a:buNone/>
            </a:pPr>
            <a:r>
              <a:rPr lang="es-CO" dirty="0" smtClean="0"/>
              <a:t>     Aunque Dios no mandó a Lot que se ubicara en Sodoma, cuyos hombres eran “</a:t>
            </a:r>
            <a:r>
              <a:rPr lang="es-CO" b="1" dirty="0" smtClean="0"/>
              <a:t>malos y pecadores en gran manera contra el Eterno </a:t>
            </a:r>
            <a:r>
              <a:rPr lang="es-CO" dirty="0" smtClean="0"/>
              <a:t>” (Gén.13:12-13).</a:t>
            </a:r>
          </a:p>
          <a:p>
            <a:endParaRPr lang="es-CO" dirty="0" smtClean="0"/>
          </a:p>
          <a:p>
            <a:pPr algn="ctr">
              <a:buNone/>
            </a:pPr>
            <a:r>
              <a:rPr lang="es-CO" dirty="0" smtClean="0"/>
              <a:t>    Pedro usó el término “</a:t>
            </a:r>
            <a:r>
              <a:rPr lang="es-CO" b="1" dirty="0" smtClean="0">
                <a:solidFill>
                  <a:srgbClr val="0070C0"/>
                </a:solidFill>
              </a:rPr>
              <a:t>justo</a:t>
            </a:r>
            <a:r>
              <a:rPr lang="es-CO" dirty="0" smtClean="0"/>
              <a:t>” tres veces para describir al patriarca Lot: Quien estaba “</a:t>
            </a:r>
            <a:r>
              <a:rPr lang="es-CO" b="1" dirty="0" smtClean="0">
                <a:solidFill>
                  <a:srgbClr val="0070C0"/>
                </a:solidFill>
              </a:rPr>
              <a:t>abrumado por la nefanda conducta de los malvados</a:t>
            </a:r>
            <a:r>
              <a:rPr lang="es-CO" dirty="0" smtClean="0"/>
              <a:t>”, porque este </a:t>
            </a:r>
            <a:r>
              <a:rPr lang="es-CO" b="1" dirty="0" smtClean="0"/>
              <a:t>justo</a:t>
            </a:r>
            <a:r>
              <a:rPr lang="es-CO" dirty="0" smtClean="0"/>
              <a:t>, que moraba entre ellos, “</a:t>
            </a:r>
            <a:r>
              <a:rPr lang="es-CO" b="1" dirty="0" smtClean="0">
                <a:solidFill>
                  <a:srgbClr val="0070C0"/>
                </a:solidFill>
              </a:rPr>
              <a:t>afligía cada día su alma justa, viendo y oyendo los hechos inicuos de ellos</a:t>
            </a:r>
            <a:r>
              <a:rPr lang="es-CO" dirty="0" smtClean="0"/>
              <a:t>” (2 Pedro 2:7-8).</a:t>
            </a:r>
            <a:endParaRPr lang="es-CO"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1000" fill="hold"/>
                                        <p:tgtEl>
                                          <p:spTgt spid="3">
                                            <p:bg/>
                                          </p:spTgt>
                                        </p:tgtEl>
                                        <p:attrNameLst>
                                          <p:attrName>ppt_w</p:attrName>
                                        </p:attrNameLst>
                                      </p:cBhvr>
                                      <p:tavLst>
                                        <p:tav tm="0">
                                          <p:val>
                                            <p:strVal val="#ppt_w*0.70"/>
                                          </p:val>
                                        </p:tav>
                                        <p:tav tm="100000">
                                          <p:val>
                                            <p:strVal val="#ppt_w"/>
                                          </p:val>
                                        </p:tav>
                                      </p:tavLst>
                                    </p:anim>
                                    <p:anim calcmode="lin" valueType="num">
                                      <p:cBhvr>
                                        <p:cTn id="8" dur="1000" fill="hold"/>
                                        <p:tgtEl>
                                          <p:spTgt spid="3">
                                            <p:bg/>
                                          </p:spTgt>
                                        </p:tgtEl>
                                        <p:attrNameLst>
                                          <p:attrName>ppt_h</p:attrName>
                                        </p:attrNameLst>
                                      </p:cBhvr>
                                      <p:tavLst>
                                        <p:tav tm="0">
                                          <p:val>
                                            <p:strVal val="#ppt_h"/>
                                          </p:val>
                                        </p:tav>
                                        <p:tav tm="100000">
                                          <p:val>
                                            <p:strVal val="#ppt_h"/>
                                          </p:val>
                                        </p:tav>
                                      </p:tavLst>
                                    </p:anim>
                                    <p:animEffect transition="in" filter="fade">
                                      <p:cBhvr>
                                        <p:cTn id="9" dur="10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61.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8229600" cy="5577483"/>
          </a:xfrm>
        </p:spPr>
        <p:txBody>
          <a:bodyPr>
            <a:normAutofit lnSpcReduction="10000"/>
          </a:bodyPr>
          <a:lstStyle/>
          <a:p>
            <a:pPr algn="ctr">
              <a:buNone/>
            </a:pPr>
            <a:r>
              <a:rPr lang="es-CO" dirty="0" smtClean="0"/>
              <a:t>   Dios lo utilizó para </a:t>
            </a:r>
            <a:r>
              <a:rPr lang="es-CO" b="1" dirty="0" smtClean="0">
                <a:solidFill>
                  <a:srgbClr val="0070C0"/>
                </a:solidFill>
              </a:rPr>
              <a:t>amonestar</a:t>
            </a:r>
            <a:r>
              <a:rPr lang="es-CO" dirty="0" smtClean="0"/>
              <a:t> a los habitantes de Sodoma y Gomorra con palabras y por medio de su ejemplo como un hombre “justo”, antes de destruiros con las ciudades de la llanura (Gén.19:24-25).</a:t>
            </a:r>
          </a:p>
          <a:p>
            <a:endParaRPr lang="es-CO" dirty="0" smtClean="0"/>
          </a:p>
          <a:p>
            <a:pPr algn="ctr">
              <a:buNone/>
            </a:pPr>
            <a:r>
              <a:rPr lang="es-CO" dirty="0" smtClean="0"/>
              <a:t>     Note que antes que lloviera fuego del cielo sobre la ciudad, Dios </a:t>
            </a:r>
            <a:r>
              <a:rPr lang="es-CO" b="1" dirty="0" smtClean="0">
                <a:solidFill>
                  <a:srgbClr val="0070C0"/>
                </a:solidFill>
              </a:rPr>
              <a:t>sacó a su siervo con su familia</a:t>
            </a:r>
            <a:r>
              <a:rPr lang="es-CO" dirty="0" smtClean="0"/>
              <a:t> de tres personas, y lo llevó a un sitio seguro (Léase Gén. 19:12-16), lo mismo hiso con Noé y su familia (Gén.7:1). </a:t>
            </a:r>
            <a:endParaRPr lang="es-CO"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6"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arn(inHorizontal)">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8229600" cy="5832648"/>
          </a:xfrm>
          <a:solidFill>
            <a:schemeClr val="accent6">
              <a:lumMod val="20000"/>
              <a:lumOff val="80000"/>
            </a:schemeClr>
          </a:solidFill>
        </p:spPr>
        <p:txBody>
          <a:bodyPr>
            <a:normAutofit fontScale="92500"/>
          </a:bodyPr>
          <a:lstStyle/>
          <a:p>
            <a:pPr algn="ctr">
              <a:buNone/>
            </a:pPr>
            <a:r>
              <a:rPr lang="es-CO" dirty="0" smtClean="0"/>
              <a:t>     Todo el A. Testamento esta lleno de ejemplos sobre la lucha entre estas dos cimientes, </a:t>
            </a:r>
            <a:r>
              <a:rPr lang="es-CO" b="1" u="sng" dirty="0" smtClean="0">
                <a:latin typeface="Agency FB" pitchFamily="34" charset="0"/>
              </a:rPr>
              <a:t>la simiente de la Serpiente, la gran mayoría, persiguiendo a la minoría</a:t>
            </a:r>
            <a:r>
              <a:rPr lang="es-CO" dirty="0" smtClean="0"/>
              <a:t>, la simiente de la mujer como parte de la profecía “</a:t>
            </a:r>
            <a:r>
              <a:rPr lang="es-CO" b="1" dirty="0" smtClean="0">
                <a:solidFill>
                  <a:srgbClr val="0070C0"/>
                </a:solidFill>
              </a:rPr>
              <a:t>enemistad pondré entre ti y la mujer</a:t>
            </a:r>
            <a:r>
              <a:rPr lang="es-CO" dirty="0" smtClean="0"/>
              <a:t>”.</a:t>
            </a:r>
          </a:p>
          <a:p>
            <a:endParaRPr lang="es-CO" dirty="0" smtClean="0"/>
          </a:p>
          <a:p>
            <a:pPr algn="ctr">
              <a:buNone/>
            </a:pPr>
            <a:r>
              <a:rPr lang="es-CO" dirty="0" smtClean="0"/>
              <a:t>    A veces parecía que la simiente de la mujer estaba a punto de </a:t>
            </a:r>
            <a:r>
              <a:rPr lang="es-CO" b="1" dirty="0" smtClean="0">
                <a:solidFill>
                  <a:srgbClr val="0070C0"/>
                </a:solidFill>
              </a:rPr>
              <a:t>desaparecer</a:t>
            </a:r>
            <a:r>
              <a:rPr lang="es-CO" dirty="0" smtClean="0"/>
              <a:t>,  pero esa “</a:t>
            </a:r>
            <a:r>
              <a:rPr lang="es-CO" b="1" u="sng" dirty="0" smtClean="0">
                <a:latin typeface="Algerian" pitchFamily="82" charset="0"/>
              </a:rPr>
              <a:t>Fe en medio de la tormenta</a:t>
            </a:r>
            <a:r>
              <a:rPr lang="es-CO" dirty="0" smtClean="0"/>
              <a:t>” conservada por el remanente que tenía la verdad permaneció leal a Dios durante la primera parte de los 7.000 años proféticos.   </a:t>
            </a:r>
          </a:p>
          <a:p>
            <a:endParaRPr lang="es-CO" dirty="0"/>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diamond(in)">
                                      <p:cBhvr>
                                        <p:cTn id="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3.xml><?xml version="1.0" encoding="utf-8"?>
<p:sld xmlns:a="http://schemas.openxmlformats.org/drawingml/2006/main" xmlns:r="http://schemas.openxmlformats.org/officeDocument/2006/relationships" xmlns:p="http://schemas.openxmlformats.org/presentationml/2006/main">
  <p:cSld>
    <p:bg>
      <p:bgPr>
        <a:gradFill>
          <a:gsLst>
            <a:gs pos="10000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4186808" cy="6120680"/>
          </a:xfrm>
        </p:spPr>
        <p:txBody>
          <a:bodyPr>
            <a:normAutofit fontScale="92500" lnSpcReduction="10000"/>
          </a:bodyPr>
          <a:lstStyle/>
          <a:p>
            <a:pPr algn="ctr">
              <a:buNone/>
            </a:pPr>
            <a:r>
              <a:rPr lang="es-CO" dirty="0" smtClean="0"/>
              <a:t>    Es así como Dios demostró su amor amonestando a su pueblo y aún a los incrédulos por medio de muchos profetas que tenían la finalidad de conducir al pueblo a la obediencia a los </a:t>
            </a:r>
            <a:r>
              <a:rPr lang="es-CO" b="1" dirty="0" smtClean="0">
                <a:solidFill>
                  <a:srgbClr val="0070C0"/>
                </a:solidFill>
              </a:rPr>
              <a:t>Mandamientos de Dios</a:t>
            </a:r>
            <a:r>
              <a:rPr lang="es-CO" dirty="0" smtClean="0"/>
              <a:t> hasta que viniera el “</a:t>
            </a:r>
            <a:r>
              <a:rPr lang="es-CO" b="1" dirty="0" smtClean="0">
                <a:solidFill>
                  <a:srgbClr val="0070C0"/>
                </a:solidFill>
              </a:rPr>
              <a:t>Descendiente</a:t>
            </a:r>
            <a:r>
              <a:rPr lang="es-CO" dirty="0" smtClean="0"/>
              <a:t>”, el “</a:t>
            </a:r>
            <a:r>
              <a:rPr lang="es-CO" b="1" dirty="0" smtClean="0">
                <a:solidFill>
                  <a:srgbClr val="0070C0"/>
                </a:solidFill>
              </a:rPr>
              <a:t>Deseado de todas las gentes</a:t>
            </a:r>
            <a:r>
              <a:rPr lang="es-CO" dirty="0" smtClean="0"/>
              <a:t>” (Ageo 2:7).  </a:t>
            </a:r>
            <a:endParaRPr lang="es-CO" dirty="0"/>
          </a:p>
        </p:txBody>
      </p:sp>
      <p:pic>
        <p:nvPicPr>
          <p:cNvPr id="36866" name="Picture 2" descr="http://t0.gstatic.com/images?q=tbn:ANd9GcTEK8RSj7Zbt8sDr2uWwAh3ZJo2KBHZU6ZKIP0QvNsn0peaxV-MIQ"/>
          <p:cNvPicPr>
            <a:picLocks noChangeAspect="1" noChangeArrowheads="1"/>
          </p:cNvPicPr>
          <p:nvPr/>
        </p:nvPicPr>
        <p:blipFill>
          <a:blip r:embed="rId2" cstate="print"/>
          <a:srcRect/>
          <a:stretch>
            <a:fillRect/>
          </a:stretch>
        </p:blipFill>
        <p:spPr bwMode="auto">
          <a:xfrm>
            <a:off x="5292080" y="1484784"/>
            <a:ext cx="3384376" cy="4248472"/>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amond(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6866"/>
                                        </p:tgtEl>
                                        <p:attrNameLst>
                                          <p:attrName>style.visibility</p:attrName>
                                        </p:attrNameLst>
                                      </p:cBhvr>
                                      <p:to>
                                        <p:strVal val="visible"/>
                                      </p:to>
                                    </p:set>
                                    <p:animEffect transition="in" filter="checkerboard(across)">
                                      <p:cBhvr>
                                        <p:cTn id="12" dur="500"/>
                                        <p:tgtEl>
                                          <p:spTgt spid="368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4.xml><?xml version="1.0" encoding="utf-8"?>
<p:sld xmlns:a="http://schemas.openxmlformats.org/drawingml/2006/main" xmlns:r="http://schemas.openxmlformats.org/officeDocument/2006/relationships" xmlns:p="http://schemas.openxmlformats.org/presentationml/2006/main">
  <p:cSld>
    <p:bg>
      <p:bgPr>
        <a:gradFill>
          <a:gsLst>
            <a:gs pos="0">
              <a:srgbClr val="000000"/>
            </a:gs>
            <a:gs pos="39999">
              <a:srgbClr val="0A128C"/>
            </a:gs>
            <a:gs pos="70000">
              <a:srgbClr val="181CC7"/>
            </a:gs>
            <a:gs pos="88000">
              <a:srgbClr val="7005D4"/>
            </a:gs>
            <a:gs pos="100000">
              <a:srgbClr val="8C3D91"/>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917379" y="80629"/>
            <a:ext cx="3364557" cy="4032448"/>
          </a:xfrm>
          <a:solidFill>
            <a:schemeClr val="accent6">
              <a:lumMod val="20000"/>
              <a:lumOff val="80000"/>
            </a:schemeClr>
          </a:solidFill>
        </p:spPr>
        <p:txBody>
          <a:bodyPr>
            <a:noAutofit/>
          </a:bodyPr>
          <a:lstStyle/>
          <a:p>
            <a:pPr algn="ctr">
              <a:buNone/>
            </a:pPr>
            <a:r>
              <a:rPr lang="es-CO" sz="2400" dirty="0" smtClean="0"/>
              <a:t>Como </a:t>
            </a:r>
            <a:r>
              <a:rPr lang="es-CO" sz="2400" dirty="0" smtClean="0"/>
              <a:t>vimos en la diapositiva 38, el primer periodo de los cuatro mil años se inicio con el </a:t>
            </a:r>
            <a:r>
              <a:rPr lang="es-CO" sz="2400" b="1" dirty="0" smtClean="0">
                <a:solidFill>
                  <a:srgbClr val="0070C0"/>
                </a:solidFill>
              </a:rPr>
              <a:t>sacrificio del cordero en el Edén</a:t>
            </a:r>
            <a:r>
              <a:rPr lang="es-CO" sz="2400" dirty="0" smtClean="0"/>
              <a:t>, y terminó cuando</a:t>
            </a:r>
            <a:r>
              <a:rPr lang="es-CO" sz="2400" b="1" dirty="0" smtClean="0">
                <a:solidFill>
                  <a:srgbClr val="0070C0"/>
                </a:solidFill>
              </a:rPr>
              <a:t> </a:t>
            </a:r>
            <a:r>
              <a:rPr lang="es-CO" sz="2400" b="1" dirty="0" smtClean="0">
                <a:solidFill>
                  <a:srgbClr val="0070C0"/>
                </a:solidFill>
              </a:rPr>
              <a:t>Jesús, el verdadero Cordero </a:t>
            </a:r>
            <a:r>
              <a:rPr lang="es-CO" sz="2400" b="1" dirty="0" smtClean="0">
                <a:solidFill>
                  <a:srgbClr val="0070C0"/>
                </a:solidFill>
              </a:rPr>
              <a:t>expiró en la </a:t>
            </a:r>
            <a:r>
              <a:rPr lang="es-CO" sz="2400" b="1" dirty="0" smtClean="0">
                <a:solidFill>
                  <a:srgbClr val="0070C0"/>
                </a:solidFill>
              </a:rPr>
              <a:t>cruz.</a:t>
            </a:r>
            <a:endParaRPr lang="es-CO" dirty="0" smtClean="0"/>
          </a:p>
          <a:p>
            <a:pPr>
              <a:buNone/>
            </a:pPr>
            <a:r>
              <a:rPr lang="es-CO" dirty="0" smtClean="0"/>
              <a:t> </a:t>
            </a:r>
            <a:endParaRPr lang="es-CO" dirty="0"/>
          </a:p>
        </p:txBody>
      </p:sp>
      <p:pic>
        <p:nvPicPr>
          <p:cNvPr id="38916" name="Picture 4" descr="http://t1.gstatic.com/images?q=tbn:ANd9GcQvtmoEGzRoDGzt_hus9vP-Xl8mXty4hZtg62UwPzY3aHrgddc53Q"/>
          <p:cNvPicPr>
            <a:picLocks noChangeAspect="1" noChangeArrowheads="1"/>
          </p:cNvPicPr>
          <p:nvPr/>
        </p:nvPicPr>
        <p:blipFill>
          <a:blip r:embed="rId2" cstate="print"/>
          <a:srcRect/>
          <a:stretch>
            <a:fillRect/>
          </a:stretch>
        </p:blipFill>
        <p:spPr bwMode="auto">
          <a:xfrm>
            <a:off x="6281936" y="0"/>
            <a:ext cx="2862064" cy="4149080"/>
          </a:xfrm>
          <a:prstGeom prst="rect">
            <a:avLst/>
          </a:prstGeom>
          <a:noFill/>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3" y="1"/>
            <a:ext cx="2809875" cy="4149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107503" y="4293096"/>
            <a:ext cx="8928993" cy="2677656"/>
          </a:xfrm>
          <a:prstGeom prst="rect">
            <a:avLst/>
          </a:prstGeom>
          <a:blipFill>
            <a:blip r:embed="rId4"/>
            <a:tile tx="0" ty="0" sx="100000" sy="100000" flip="none" algn="tl"/>
          </a:blipFill>
        </p:spPr>
        <p:txBody>
          <a:bodyPr wrap="square">
            <a:spAutoFit/>
          </a:bodyPr>
          <a:lstStyle/>
          <a:p>
            <a:pPr algn="ctr"/>
            <a:r>
              <a:rPr lang="es-CO" sz="2400" b="1" dirty="0"/>
              <a:t>Notemos los eventos espectaculares que señalaron la culminación profética de los cuatro mil años de </a:t>
            </a:r>
            <a:r>
              <a:rPr lang="es-CO" sz="2400" b="1" dirty="0" smtClean="0"/>
              <a:t>pecado en el año 31:</a:t>
            </a:r>
            <a:endParaRPr lang="es-CO" sz="2400" b="1" dirty="0"/>
          </a:p>
          <a:p>
            <a:r>
              <a:rPr lang="es-CO" sz="2400" b="1" dirty="0"/>
              <a:t>1). </a:t>
            </a:r>
            <a:r>
              <a:rPr lang="es-CO" sz="2400" b="1" dirty="0">
                <a:solidFill>
                  <a:srgbClr val="FF0000"/>
                </a:solidFill>
              </a:rPr>
              <a:t>Jesús, el Creador del cielo y de la tierra murió precisamente el día 14 del mes de Nisán, para salvar al hombre se sus pecados, en la misma fecha que murió el cordero en Egipto</a:t>
            </a:r>
            <a:r>
              <a:rPr lang="es-CO" sz="2400" b="1" dirty="0" smtClean="0">
                <a:solidFill>
                  <a:srgbClr val="FF0000"/>
                </a:solidFill>
              </a:rPr>
              <a:t>. Es decir, el día 14.</a:t>
            </a:r>
            <a:endParaRPr lang="es-CO" sz="2400" b="1" dirty="0">
              <a:solidFill>
                <a:srgbClr val="FF0000"/>
              </a:solidFill>
            </a:endParaRPr>
          </a:p>
          <a:p>
            <a:r>
              <a:rPr lang="es-CO" sz="2400" b="1" dirty="0"/>
              <a:t>2). </a:t>
            </a:r>
            <a:r>
              <a:rPr lang="es-CO" sz="2400" b="1" dirty="0" smtClean="0"/>
              <a:t>Cristo </a:t>
            </a:r>
            <a:r>
              <a:rPr lang="es-CO" sz="2400" b="1" dirty="0">
                <a:solidFill>
                  <a:srgbClr val="002060"/>
                </a:solidFill>
              </a:rPr>
              <a:t>m</a:t>
            </a:r>
            <a:r>
              <a:rPr lang="es-CO" sz="2400" b="1" dirty="0" smtClean="0">
                <a:solidFill>
                  <a:srgbClr val="002060"/>
                </a:solidFill>
              </a:rPr>
              <a:t>urió </a:t>
            </a:r>
            <a:r>
              <a:rPr lang="es-CO" sz="2400" b="1" dirty="0">
                <a:solidFill>
                  <a:srgbClr val="002060"/>
                </a:solidFill>
              </a:rPr>
              <a:t>exactamente a las tres de la tarde, hora del sacrificio vespertino.</a:t>
            </a:r>
          </a:p>
        </p:txBody>
      </p:sp>
    </p:spTree>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down)">
                                      <p:cBhvr>
                                        <p:cTn id="7" dur="580">
                                          <p:stCondLst>
                                            <p:cond delay="0"/>
                                          </p:stCondLst>
                                        </p:cTn>
                                        <p:tgtEl>
                                          <p:spTgt spid="4">
                                            <p:txEl>
                                              <p:pRg st="0" end="0"/>
                                            </p:txEl>
                                          </p:spTgt>
                                        </p:tgtEl>
                                      </p:cBhvr>
                                    </p:animEffect>
                                    <p:anim calcmode="lin" valueType="num">
                                      <p:cBhvr>
                                        <p:cTn id="8" dur="1822" tmFilter="0,0; 0.14,0.36; 0.43,0.73; 0.71,0.91; 1.0,1.0">
                                          <p:stCondLst>
                                            <p:cond delay="0"/>
                                          </p:stCondLst>
                                        </p:cTn>
                                        <p:tgtEl>
                                          <p:spTgt spid="4">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xEl>
                                              <p:pRg st="0" end="0"/>
                                            </p:txEl>
                                          </p:spTgt>
                                        </p:tgtEl>
                                      </p:cBhvr>
                                      <p:to x="100000" y="60000"/>
                                    </p:animScale>
                                    <p:animScale>
                                      <p:cBhvr>
                                        <p:cTn id="14" dur="166" decel="50000">
                                          <p:stCondLst>
                                            <p:cond delay="676"/>
                                          </p:stCondLst>
                                        </p:cTn>
                                        <p:tgtEl>
                                          <p:spTgt spid="4">
                                            <p:txEl>
                                              <p:pRg st="0" end="0"/>
                                            </p:txEl>
                                          </p:spTgt>
                                        </p:tgtEl>
                                      </p:cBhvr>
                                      <p:to x="100000" y="100000"/>
                                    </p:animScale>
                                    <p:animScale>
                                      <p:cBhvr>
                                        <p:cTn id="15" dur="26">
                                          <p:stCondLst>
                                            <p:cond delay="1312"/>
                                          </p:stCondLst>
                                        </p:cTn>
                                        <p:tgtEl>
                                          <p:spTgt spid="4">
                                            <p:txEl>
                                              <p:pRg st="0" end="0"/>
                                            </p:txEl>
                                          </p:spTgt>
                                        </p:tgtEl>
                                      </p:cBhvr>
                                      <p:to x="100000" y="80000"/>
                                    </p:animScale>
                                    <p:animScale>
                                      <p:cBhvr>
                                        <p:cTn id="16" dur="166" decel="50000">
                                          <p:stCondLst>
                                            <p:cond delay="1338"/>
                                          </p:stCondLst>
                                        </p:cTn>
                                        <p:tgtEl>
                                          <p:spTgt spid="4">
                                            <p:txEl>
                                              <p:pRg st="0" end="0"/>
                                            </p:txEl>
                                          </p:spTgt>
                                        </p:tgtEl>
                                      </p:cBhvr>
                                      <p:to x="100000" y="100000"/>
                                    </p:animScale>
                                    <p:animScale>
                                      <p:cBhvr>
                                        <p:cTn id="17" dur="26">
                                          <p:stCondLst>
                                            <p:cond delay="1642"/>
                                          </p:stCondLst>
                                        </p:cTn>
                                        <p:tgtEl>
                                          <p:spTgt spid="4">
                                            <p:txEl>
                                              <p:pRg st="0" end="0"/>
                                            </p:txEl>
                                          </p:spTgt>
                                        </p:tgtEl>
                                      </p:cBhvr>
                                      <p:to x="100000" y="90000"/>
                                    </p:animScale>
                                    <p:animScale>
                                      <p:cBhvr>
                                        <p:cTn id="18" dur="166" decel="50000">
                                          <p:stCondLst>
                                            <p:cond delay="1668"/>
                                          </p:stCondLst>
                                        </p:cTn>
                                        <p:tgtEl>
                                          <p:spTgt spid="4">
                                            <p:txEl>
                                              <p:pRg st="0" end="0"/>
                                            </p:txEl>
                                          </p:spTgt>
                                        </p:tgtEl>
                                      </p:cBhvr>
                                      <p:to x="100000" y="100000"/>
                                    </p:animScale>
                                    <p:animScale>
                                      <p:cBhvr>
                                        <p:cTn id="19" dur="26">
                                          <p:stCondLst>
                                            <p:cond delay="1808"/>
                                          </p:stCondLst>
                                        </p:cTn>
                                        <p:tgtEl>
                                          <p:spTgt spid="4">
                                            <p:txEl>
                                              <p:pRg st="0" end="0"/>
                                            </p:txEl>
                                          </p:spTgt>
                                        </p:tgtEl>
                                      </p:cBhvr>
                                      <p:to x="100000" y="95000"/>
                                    </p:animScale>
                                    <p:animScale>
                                      <p:cBhvr>
                                        <p:cTn id="20" dur="166" decel="50000">
                                          <p:stCondLst>
                                            <p:cond delay="1834"/>
                                          </p:stCondLst>
                                        </p:cTn>
                                        <p:tgtEl>
                                          <p:spTgt spid="4">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4">
                                            <p:txEl>
                                              <p:pRg st="1" end="1"/>
                                            </p:txEl>
                                          </p:spTgt>
                                        </p:tgtEl>
                                        <p:attrNameLst>
                                          <p:attrName>style.visibility</p:attrName>
                                        </p:attrNameLst>
                                      </p:cBhvr>
                                      <p:to>
                                        <p:strVal val="visible"/>
                                      </p:to>
                                    </p:set>
                                    <p:animEffect transition="in" filter="wipe(down)">
                                      <p:cBhvr>
                                        <p:cTn id="25" dur="500"/>
                                        <p:tgtEl>
                                          <p:spTgt spid="4">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4">
                                            <p:txEl>
                                              <p:pRg st="2" end="2"/>
                                            </p:txEl>
                                          </p:spTgt>
                                        </p:tgtEl>
                                        <p:attrNameLst>
                                          <p:attrName>style.visibility</p:attrName>
                                        </p:attrNameLst>
                                      </p:cBhvr>
                                      <p:to>
                                        <p:strVal val="visible"/>
                                      </p:to>
                                    </p:set>
                                    <p:anim calcmode="lin" valueType="num">
                                      <p:cBhvr additive="base">
                                        <p:cTn id="30"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0" y="0"/>
            <a:ext cx="9144000" cy="6858000"/>
          </a:xfrm>
        </p:spPr>
        <p:txBody>
          <a:bodyPr>
            <a:normAutofit fontScale="85000" lnSpcReduction="20000"/>
          </a:bodyPr>
          <a:lstStyle/>
          <a:p>
            <a:pPr marL="0" indent="0">
              <a:buNone/>
            </a:pPr>
            <a:endParaRPr lang="es-CO" dirty="0" smtClean="0"/>
          </a:p>
          <a:p>
            <a:pPr marL="0" indent="0">
              <a:buNone/>
            </a:pPr>
            <a:r>
              <a:rPr lang="es-CO" dirty="0" smtClean="0"/>
              <a:t>3). </a:t>
            </a:r>
            <a:r>
              <a:rPr lang="es-CO" dirty="0" smtClean="0">
                <a:solidFill>
                  <a:srgbClr val="FF0000"/>
                </a:solidFill>
              </a:rPr>
              <a:t>La Biblia dice que hubo tinieblas desde las 12 del día hasta las tres de la tarde, el sol se oscureció en toda la tierra.</a:t>
            </a:r>
          </a:p>
          <a:p>
            <a:pPr marL="0" indent="0">
              <a:buNone/>
            </a:pPr>
            <a:r>
              <a:rPr lang="es-CO" dirty="0"/>
              <a:t>4</a:t>
            </a:r>
            <a:r>
              <a:rPr lang="es-CO" dirty="0" smtClean="0"/>
              <a:t>). </a:t>
            </a:r>
            <a:r>
              <a:rPr lang="es-CO" dirty="0" smtClean="0">
                <a:solidFill>
                  <a:srgbClr val="002060"/>
                </a:solidFill>
              </a:rPr>
              <a:t>A Las tres de la tarde, la tierra tembló, y el velo del templo se rasgó de arriba abajo. </a:t>
            </a:r>
          </a:p>
          <a:p>
            <a:pPr marL="0" indent="0">
              <a:buNone/>
            </a:pPr>
            <a:r>
              <a:rPr lang="es-CO" dirty="0" smtClean="0"/>
              <a:t>5). </a:t>
            </a:r>
            <a:r>
              <a:rPr lang="es-CO" dirty="0" smtClean="0">
                <a:solidFill>
                  <a:srgbClr val="0070C0"/>
                </a:solidFill>
              </a:rPr>
              <a:t>El cordero que iba a ser sacrificado a esa hora, se soltó y se fue, y el sacerdote, por la impresión del temblor, y el rasgamiento del velo, dejó caer el cuchillo.</a:t>
            </a:r>
          </a:p>
          <a:p>
            <a:pPr marL="0" indent="0">
              <a:buNone/>
            </a:pPr>
            <a:r>
              <a:rPr lang="es-CO" dirty="0" smtClean="0"/>
              <a:t>6). </a:t>
            </a:r>
            <a:r>
              <a:rPr lang="es-CO" dirty="0" smtClean="0">
                <a:solidFill>
                  <a:srgbClr val="7030A0"/>
                </a:solidFill>
              </a:rPr>
              <a:t>Exactamente, a esa hora  Cristo dijo: «Padre, en tus manos encomiendo mi espíritu».</a:t>
            </a:r>
          </a:p>
          <a:p>
            <a:pPr marL="0" indent="0">
              <a:buNone/>
            </a:pPr>
            <a:r>
              <a:rPr lang="es-CO" dirty="0" smtClean="0"/>
              <a:t>7). </a:t>
            </a:r>
            <a:r>
              <a:rPr lang="es-CO" dirty="0" smtClean="0">
                <a:solidFill>
                  <a:srgbClr val="00B050"/>
                </a:solidFill>
              </a:rPr>
              <a:t>De esa forma se daba cumplimiento a la profecía de los cuatro mil años de pecado. Y la finalización de los sacrificios.</a:t>
            </a:r>
          </a:p>
          <a:p>
            <a:pPr marL="0" indent="0">
              <a:buNone/>
            </a:pPr>
            <a:r>
              <a:rPr lang="es-CO" dirty="0" smtClean="0"/>
              <a:t>8). </a:t>
            </a:r>
            <a:r>
              <a:rPr lang="es-CO" dirty="0" smtClean="0">
                <a:solidFill>
                  <a:srgbClr val="C00000"/>
                </a:solidFill>
              </a:rPr>
              <a:t>El creador de todo cuanto existe, el «</a:t>
            </a:r>
            <a:r>
              <a:rPr lang="es-CO" b="1" dirty="0">
                <a:solidFill>
                  <a:srgbClr val="C00000"/>
                </a:solidFill>
                <a:latin typeface="Agency FB" pitchFamily="34" charset="0"/>
              </a:rPr>
              <a:t>D</a:t>
            </a:r>
            <a:r>
              <a:rPr lang="es-CO" b="1" dirty="0" smtClean="0">
                <a:solidFill>
                  <a:srgbClr val="C00000"/>
                </a:solidFill>
                <a:latin typeface="Agency FB" pitchFamily="34" charset="0"/>
              </a:rPr>
              <a:t>escendiente de la mujer</a:t>
            </a:r>
            <a:r>
              <a:rPr lang="es-CO" dirty="0" smtClean="0">
                <a:solidFill>
                  <a:srgbClr val="C00000"/>
                </a:solidFill>
              </a:rPr>
              <a:t>» anunciado en </a:t>
            </a:r>
            <a:r>
              <a:rPr lang="es-CO" b="1" dirty="0" smtClean="0"/>
              <a:t>Génesis 3:15</a:t>
            </a:r>
            <a:r>
              <a:rPr lang="es-CO" dirty="0" smtClean="0">
                <a:solidFill>
                  <a:srgbClr val="C00000"/>
                </a:solidFill>
              </a:rPr>
              <a:t>, 4.000 años atrás, cuando se cometió el primer pecado, había venido a cumplir su Palabra de salvación y aplastarle la cabeza a la serpiente, pero los que se llamaban el «</a:t>
            </a:r>
            <a:r>
              <a:rPr lang="es-CO" b="1" dirty="0" smtClean="0">
                <a:solidFill>
                  <a:srgbClr val="C00000"/>
                </a:solidFill>
                <a:latin typeface="Agency FB" pitchFamily="34" charset="0"/>
              </a:rPr>
              <a:t>pueblo de Dios</a:t>
            </a:r>
            <a:r>
              <a:rPr lang="es-CO" dirty="0" smtClean="0">
                <a:solidFill>
                  <a:srgbClr val="C00000"/>
                </a:solidFill>
              </a:rPr>
              <a:t>», estaban tan absortos en las cosas terrenales que no se percataron de ello.</a:t>
            </a:r>
          </a:p>
        </p:txBody>
      </p:sp>
    </p:spTree>
    <p:extLst>
      <p:ext uri="{BB962C8B-B14F-4D97-AF65-F5344CB8AC3E}">
        <p14:creationId xmlns:p14="http://schemas.microsoft.com/office/powerpoint/2010/main" val="409438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p:cTn id="15"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p:cTn id="23"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4" end="4"/>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p:cTn id="31"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5" end="5"/>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 calcmode="lin" valueType="num">
                                      <p:cBhvr>
                                        <p:cTn id="39"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6.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6120680"/>
          </a:xfrm>
        </p:spPr>
        <p:txBody>
          <a:bodyPr>
            <a:normAutofit fontScale="92500" lnSpcReduction="20000"/>
          </a:bodyPr>
          <a:lstStyle/>
          <a:p>
            <a:pPr marL="0" indent="0" algn="ctr">
              <a:buNone/>
            </a:pPr>
            <a:r>
              <a:rPr lang="es-CO" dirty="0"/>
              <a:t>La pregunta es, ¿si tubo un cumplimiento exacto </a:t>
            </a:r>
            <a:r>
              <a:rPr lang="es-CO" dirty="0" smtClean="0"/>
              <a:t>y espectacular, al final de la </a:t>
            </a:r>
            <a:r>
              <a:rPr lang="es-CO" dirty="0"/>
              <a:t>primera etapa profética de los cuatro mil años, creé usted que también se cumplirán los dos mil años, y después los mil años restantes? </a:t>
            </a:r>
            <a:endParaRPr lang="es-CO" dirty="0" smtClean="0"/>
          </a:p>
          <a:p>
            <a:pPr marL="0" indent="0" algn="ctr">
              <a:buNone/>
            </a:pPr>
            <a:r>
              <a:rPr lang="es-CO" sz="3500" b="1" u="sng" dirty="0" smtClean="0">
                <a:solidFill>
                  <a:srgbClr val="FF0000"/>
                </a:solidFill>
              </a:rPr>
              <a:t>¿Qué marcará el comienzo y el final de los dos mil años de pecado? </a:t>
            </a:r>
            <a:endParaRPr lang="es-CO" sz="3500" b="1" u="sng" dirty="0">
              <a:solidFill>
                <a:srgbClr val="FF0000"/>
              </a:solidFill>
            </a:endParaRPr>
          </a:p>
          <a:p>
            <a:pPr marL="0" indent="0" algn="ctr">
              <a:buNone/>
            </a:pPr>
            <a:endParaRPr lang="es-CO" dirty="0" smtClean="0"/>
          </a:p>
          <a:p>
            <a:pPr marL="0" indent="0" algn="ctr">
              <a:buNone/>
            </a:pPr>
            <a:r>
              <a:rPr lang="es-CO" dirty="0" smtClean="0"/>
              <a:t>Seguramente que tanto yo como usted estamos interesados </a:t>
            </a:r>
            <a:r>
              <a:rPr lang="es-CO" dirty="0"/>
              <a:t>por saberlo, para ello lo invito para que juntos nos adentremos en la segunda parte del tema «</a:t>
            </a:r>
            <a:r>
              <a:rPr lang="es-CO" b="1" dirty="0"/>
              <a:t>FE EN MEDIO DE LA TORMENTA</a:t>
            </a:r>
            <a:r>
              <a:rPr lang="es-CO" dirty="0"/>
              <a:t>», que seguramente traerá un desenlace maravilloso para todos los hijos de Dios. Amen.</a:t>
            </a:r>
          </a:p>
        </p:txBody>
      </p:sp>
    </p:spTree>
    <p:extLst>
      <p:ext uri="{BB962C8B-B14F-4D97-AF65-F5344CB8AC3E}">
        <p14:creationId xmlns:p14="http://schemas.microsoft.com/office/powerpoint/2010/main" val="3227648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p:cTn id="13"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0000"/>
        </a:soli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5721499"/>
          </a:xfrm>
          <a:solidFill>
            <a:schemeClr val="bg1"/>
          </a:solidFill>
        </p:spPr>
        <p:txBody>
          <a:bodyPr/>
          <a:lstStyle/>
          <a:p>
            <a:pPr algn="ctr">
              <a:buNone/>
            </a:pPr>
            <a:r>
              <a:rPr lang="es-CO" dirty="0" smtClean="0"/>
              <a:t>    </a:t>
            </a:r>
          </a:p>
          <a:p>
            <a:pPr algn="ctr">
              <a:buNone/>
            </a:pPr>
            <a:r>
              <a:rPr lang="es-CO" dirty="0" smtClean="0"/>
              <a:t>En el siguiente segmento veremos el desarrollo de la segunda parte de este importante tema.</a:t>
            </a:r>
          </a:p>
          <a:p>
            <a:endParaRPr lang="es-CO" dirty="0" smtClean="0"/>
          </a:p>
          <a:p>
            <a:pPr algn="ctr">
              <a:buNone/>
            </a:pPr>
            <a:r>
              <a:rPr lang="es-CO" dirty="0" smtClean="0"/>
              <a:t>   Espero que haya sido de bendición para usted el compartirlo, y espero su opinión, no dude en escribir al  correo “todoesjesus @hotmail.com temas de fe”. </a:t>
            </a:r>
            <a:endParaRPr lang="es-CO"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icin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ci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ci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8224</TotalTime>
  <Words>5347</Words>
  <Application>Microsoft Office PowerPoint</Application>
  <PresentationFormat>Presentación en pantalla (4:3)</PresentationFormat>
  <Paragraphs>321</Paragraphs>
  <Slides>67</Slides>
  <Notes>1</Notes>
  <HiddenSlides>0</HiddenSlides>
  <MMClips>0</MMClips>
  <ScaleCrop>false</ScaleCrop>
  <HeadingPairs>
    <vt:vector size="4" baseType="variant">
      <vt:variant>
        <vt:lpstr>Tema</vt:lpstr>
      </vt:variant>
      <vt:variant>
        <vt:i4>1</vt:i4>
      </vt:variant>
      <vt:variant>
        <vt:lpstr>Títulos de diapositiva</vt:lpstr>
      </vt:variant>
      <vt:variant>
        <vt:i4>67</vt:i4>
      </vt:variant>
    </vt:vector>
  </HeadingPairs>
  <TitlesOfParts>
    <vt:vector size="68" baseType="lpstr">
      <vt:lpstr>Tema de Office</vt:lpstr>
      <vt:lpstr>FE EN MEDIO DE LA TORMENTA</vt:lpstr>
      <vt:lpstr>Extraordinario poder de la Palabra de Dios</vt:lpstr>
      <vt:lpstr>Presentación de PowerPoint</vt:lpstr>
      <vt:lpstr>¿Cuánto tiempo necesito Dios para crear las cosas?</vt:lpstr>
      <vt:lpstr>Presentación de PowerPoint</vt:lpstr>
      <vt:lpstr>Presentación de PowerPoint</vt:lpstr>
      <vt:lpstr>Presentación de PowerPoint</vt:lpstr>
      <vt:lpstr>Presentación de PowerPoint</vt:lpstr>
      <vt:lpstr>¿A quién se le debe creé?</vt:lpstr>
      <vt:lpstr>Nos sigue diciendo la Escritura,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¿Cómo se les califica a los que creen lo que dice la Palabra de Dios?</vt:lpstr>
      <vt:lpstr>Presentación de PowerPoint</vt:lpstr>
      <vt:lpstr>¿Porqué hay tanta confusión en el mundo?</vt:lpstr>
      <vt:lpstr>Presentación de PowerPoint</vt:lpstr>
      <vt:lpstr>Jesús corre el telón del futuro</vt:lpstr>
      <vt:lpstr>Presentación de PowerPoint</vt:lpstr>
      <vt:lpstr>Una pregunta muy importante: ¿Para quienes “reposó”, “bendijo” y “santificó” el séptimo día?</vt:lpstr>
      <vt:lpstr>¿Por cuánto tiempo dura la bendición de Dios?</vt:lpstr>
      <vt:lpstr>Presentación de PowerPoint</vt:lpstr>
      <vt:lpstr>Presentación de PowerPoint</vt:lpstr>
      <vt:lpstr>Presentación de PowerPoint</vt:lpstr>
      <vt:lpstr>En conexión con la Biblia ¿qué dice el Espíritu de Profecía sobre los seis mil años de pecado?</vt:lpstr>
      <vt:lpstr>Presentación de PowerPoint</vt:lpstr>
      <vt:lpstr>Presentación de PowerPoint</vt:lpstr>
      <vt:lpstr>Presentación de PowerPoint</vt:lpstr>
      <vt:lpstr>Presentación de PowerPoint</vt:lpstr>
      <vt:lpstr>Presentación de PowerPoint</vt:lpstr>
      <vt:lpstr>¿Cuándo empieza a correr el periodo de los siete mil años?</vt:lpstr>
      <vt:lpstr>Dios impone sus reglas a su administrador</vt:lpstr>
      <vt:lpstr>Presentación de PowerPoint</vt:lpstr>
      <vt:lpstr>¿De donde salieron las pieles y qué representan?</vt:lpstr>
      <vt:lpstr>Presentación de PowerPoint</vt:lpstr>
      <vt:lpstr>Presentación de PowerPoint</vt:lpstr>
      <vt:lpstr>Fe en medio de la tormenta</vt:lpstr>
      <vt:lpstr>Presentación de PowerPoint</vt:lpstr>
      <vt:lpstr>Presentación de PowerPoint</vt:lpstr>
      <vt:lpstr>Presentación de PowerPoint</vt:lpstr>
      <vt:lpstr>Presentación de PowerPoint</vt:lpstr>
      <vt:lpstr>Presentación de PowerPoint</vt:lpstr>
      <vt:lpstr>Consecuencias de la desobediencia</vt:lpstr>
      <vt:lpstr>Presentación de PowerPoint</vt:lpstr>
      <vt:lpstr>¿Cómo se identifican las dos simientes?</vt:lpstr>
      <vt:lpstr>Presentación de PowerPoint</vt:lpstr>
      <vt:lpstr>¿Cuál fue la reacción de Caín?</vt:lpstr>
      <vt:lpstr>Presentación de PowerPoint</vt:lpstr>
      <vt:lpstr>¿Cómo respondió Caín ante el amor de Dios? </vt:lpstr>
      <vt:lpstr>Notemos tres puntos muy importantes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 EN MEDIO DE LA TORMENTA</dc:title>
  <dc:creator>FAMILIA FIERRO CH</dc:creator>
  <cp:lastModifiedBy>FAMILIA FIERRO CH</cp:lastModifiedBy>
  <cp:revision>1058</cp:revision>
  <dcterms:created xsi:type="dcterms:W3CDTF">2010-12-15T22:01:52Z</dcterms:created>
  <dcterms:modified xsi:type="dcterms:W3CDTF">2014-09-02T10:56:30Z</dcterms:modified>
</cp:coreProperties>
</file>