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346" r:id="rId3"/>
    <p:sldId id="258" r:id="rId4"/>
    <p:sldId id="259" r:id="rId5"/>
    <p:sldId id="260" r:id="rId6"/>
    <p:sldId id="351" r:id="rId7"/>
    <p:sldId id="352"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53" r:id="rId91"/>
    <p:sldId id="347" r:id="rId92"/>
    <p:sldId id="348" r:id="rId93"/>
    <p:sldId id="349" r:id="rId94"/>
    <p:sldId id="344" r:id="rId95"/>
    <p:sldId id="350" r:id="rId96"/>
    <p:sldId id="345" r:id="rId97"/>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66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710F30E9-70F6-47CA-8C09-3CB761323750}" type="datetimeFigureOut">
              <a:rPr lang="es-CO" smtClean="0"/>
              <a:pPr/>
              <a:t>03/09/2014</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8428BA27-CC9F-40AC-9090-CDC30CDBBB9E}" type="slidenum">
              <a:rPr lang="es-CO" smtClean="0"/>
              <a:pPr/>
              <a:t>‹Nº›</a:t>
            </a:fld>
            <a:endParaRPr lang="es-CO"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710F30E9-70F6-47CA-8C09-3CB761323750}" type="datetimeFigureOut">
              <a:rPr lang="es-CO" smtClean="0"/>
              <a:pPr/>
              <a:t>03/09/2014</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8428BA27-CC9F-40AC-9090-CDC30CDBBB9E}" type="slidenum">
              <a:rPr lang="es-CO" smtClean="0"/>
              <a:pPr/>
              <a:t>‹Nº›</a:t>
            </a:fld>
            <a:endParaRPr lang="es-CO"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10F30E9-70F6-47CA-8C09-3CB761323750}" type="datetimeFigureOut">
              <a:rPr lang="es-CO" smtClean="0"/>
              <a:pPr/>
              <a:t>03/09/2014</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8428BA27-CC9F-40AC-9090-CDC30CDBBB9E}" type="slidenum">
              <a:rPr lang="es-CO" smtClean="0"/>
              <a:pPr/>
              <a:t>‹Nº›</a:t>
            </a:fld>
            <a:endParaRPr lang="es-CO"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710F30E9-70F6-47CA-8C09-3CB761323750}" type="datetimeFigureOut">
              <a:rPr lang="es-CO" smtClean="0"/>
              <a:pPr/>
              <a:t>03/09/2014</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8428BA27-CC9F-40AC-9090-CDC30CDBBB9E}" type="slidenum">
              <a:rPr lang="es-CO" smtClean="0"/>
              <a:pPr/>
              <a:t>‹Nº›</a:t>
            </a:fld>
            <a:endParaRPr lang="es-CO"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710F30E9-70F6-47CA-8C09-3CB761323750}" type="datetimeFigureOut">
              <a:rPr lang="es-CO" smtClean="0"/>
              <a:pPr/>
              <a:t>03/09/2014</a:t>
            </a:fld>
            <a:endParaRPr lang="es-CO" dirty="0"/>
          </a:p>
        </p:txBody>
      </p:sp>
      <p:sp>
        <p:nvSpPr>
          <p:cNvPr id="8" name="7 Marcador de pie de página"/>
          <p:cNvSpPr>
            <a:spLocks noGrp="1"/>
          </p:cNvSpPr>
          <p:nvPr>
            <p:ph type="ftr" sz="quarter" idx="11"/>
          </p:nvPr>
        </p:nvSpPr>
        <p:spPr/>
        <p:txBody>
          <a:bodyPr/>
          <a:lstStyle/>
          <a:p>
            <a:endParaRPr lang="es-CO" dirty="0"/>
          </a:p>
        </p:txBody>
      </p:sp>
      <p:sp>
        <p:nvSpPr>
          <p:cNvPr id="9" name="8 Marcador de número de diapositiva"/>
          <p:cNvSpPr>
            <a:spLocks noGrp="1"/>
          </p:cNvSpPr>
          <p:nvPr>
            <p:ph type="sldNum" sz="quarter" idx="12"/>
          </p:nvPr>
        </p:nvSpPr>
        <p:spPr/>
        <p:txBody>
          <a:bodyPr/>
          <a:lstStyle/>
          <a:p>
            <a:fld id="{8428BA27-CC9F-40AC-9090-CDC30CDBBB9E}" type="slidenum">
              <a:rPr lang="es-CO" smtClean="0"/>
              <a:pPr/>
              <a:t>‹Nº›</a:t>
            </a:fld>
            <a:endParaRPr lang="es-CO"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710F30E9-70F6-47CA-8C09-3CB761323750}" type="datetimeFigureOut">
              <a:rPr lang="es-CO" smtClean="0"/>
              <a:pPr/>
              <a:t>03/09/2014</a:t>
            </a:fld>
            <a:endParaRPr lang="es-CO" dirty="0"/>
          </a:p>
        </p:txBody>
      </p:sp>
      <p:sp>
        <p:nvSpPr>
          <p:cNvPr id="4" name="3 Marcador de pie de página"/>
          <p:cNvSpPr>
            <a:spLocks noGrp="1"/>
          </p:cNvSpPr>
          <p:nvPr>
            <p:ph type="ftr" sz="quarter" idx="11"/>
          </p:nvPr>
        </p:nvSpPr>
        <p:spPr/>
        <p:txBody>
          <a:bodyPr/>
          <a:lstStyle/>
          <a:p>
            <a:endParaRPr lang="es-CO" dirty="0"/>
          </a:p>
        </p:txBody>
      </p:sp>
      <p:sp>
        <p:nvSpPr>
          <p:cNvPr id="5" name="4 Marcador de número de diapositiva"/>
          <p:cNvSpPr>
            <a:spLocks noGrp="1"/>
          </p:cNvSpPr>
          <p:nvPr>
            <p:ph type="sldNum" sz="quarter" idx="12"/>
          </p:nvPr>
        </p:nvSpPr>
        <p:spPr/>
        <p:txBody>
          <a:bodyPr/>
          <a:lstStyle/>
          <a:p>
            <a:fld id="{8428BA27-CC9F-40AC-9090-CDC30CDBBB9E}" type="slidenum">
              <a:rPr lang="es-CO" smtClean="0"/>
              <a:pPr/>
              <a:t>‹Nº›</a:t>
            </a:fld>
            <a:endParaRPr lang="es-CO"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10F30E9-70F6-47CA-8C09-3CB761323750}" type="datetimeFigureOut">
              <a:rPr lang="es-CO" smtClean="0"/>
              <a:pPr/>
              <a:t>03/09/2014</a:t>
            </a:fld>
            <a:endParaRPr lang="es-CO" dirty="0"/>
          </a:p>
        </p:txBody>
      </p:sp>
      <p:sp>
        <p:nvSpPr>
          <p:cNvPr id="3" name="2 Marcador de pie de página"/>
          <p:cNvSpPr>
            <a:spLocks noGrp="1"/>
          </p:cNvSpPr>
          <p:nvPr>
            <p:ph type="ftr" sz="quarter" idx="11"/>
          </p:nvPr>
        </p:nvSpPr>
        <p:spPr/>
        <p:txBody>
          <a:bodyPr/>
          <a:lstStyle/>
          <a:p>
            <a:endParaRPr lang="es-CO" dirty="0"/>
          </a:p>
        </p:txBody>
      </p:sp>
      <p:sp>
        <p:nvSpPr>
          <p:cNvPr id="4" name="3 Marcador de número de diapositiva"/>
          <p:cNvSpPr>
            <a:spLocks noGrp="1"/>
          </p:cNvSpPr>
          <p:nvPr>
            <p:ph type="sldNum" sz="quarter" idx="12"/>
          </p:nvPr>
        </p:nvSpPr>
        <p:spPr/>
        <p:txBody>
          <a:bodyPr/>
          <a:lstStyle/>
          <a:p>
            <a:fld id="{8428BA27-CC9F-40AC-9090-CDC30CDBBB9E}" type="slidenum">
              <a:rPr lang="es-CO" smtClean="0"/>
              <a:pPr/>
              <a:t>‹Nº›</a:t>
            </a:fld>
            <a:endParaRPr lang="es-CO"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10F30E9-70F6-47CA-8C09-3CB761323750}" type="datetimeFigureOut">
              <a:rPr lang="es-CO" smtClean="0"/>
              <a:pPr/>
              <a:t>03/09/2014</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8428BA27-CC9F-40AC-9090-CDC30CDBBB9E}" type="slidenum">
              <a:rPr lang="es-CO" smtClean="0"/>
              <a:pPr/>
              <a:t>‹Nº›</a:t>
            </a:fld>
            <a:endParaRPr lang="es-CO"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10F30E9-70F6-47CA-8C09-3CB761323750}" type="datetimeFigureOut">
              <a:rPr lang="es-CO" smtClean="0"/>
              <a:pPr/>
              <a:t>03/09/2014</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8428BA27-CC9F-40AC-9090-CDC30CDBBB9E}" type="slidenum">
              <a:rPr lang="es-CO" smtClean="0"/>
              <a:pPr/>
              <a:t>‹Nº›</a:t>
            </a:fld>
            <a:endParaRPr lang="es-CO"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710F30E9-70F6-47CA-8C09-3CB761323750}" type="datetimeFigureOut">
              <a:rPr lang="es-CO" smtClean="0"/>
              <a:pPr/>
              <a:t>03/09/2014</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8428BA27-CC9F-40AC-9090-CDC30CDBBB9E}" type="slidenum">
              <a:rPr lang="es-CO" smtClean="0"/>
              <a:pPr/>
              <a:t>‹Nº›</a:t>
            </a:fld>
            <a:endParaRPr lang="es-CO"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710F30E9-70F6-47CA-8C09-3CB761323750}" type="datetimeFigureOut">
              <a:rPr lang="es-CO" smtClean="0"/>
              <a:pPr/>
              <a:t>03/09/2014</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8428BA27-CC9F-40AC-9090-CDC30CDBBB9E}" type="slidenum">
              <a:rPr lang="es-CO" smtClean="0"/>
              <a:pPr/>
              <a:t>‹Nº›</a:t>
            </a:fld>
            <a:endParaRPr lang="es-CO"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0F30E9-70F6-47CA-8C09-3CB761323750}" type="datetimeFigureOut">
              <a:rPr lang="es-CO" smtClean="0"/>
              <a:pPr/>
              <a:t>03/09/2014</a:t>
            </a:fld>
            <a:endParaRPr lang="es-CO"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28BA27-CC9F-40AC-9090-CDC30CDBBB9E}" type="slidenum">
              <a:rPr lang="es-CO" smtClean="0"/>
              <a:pPr/>
              <a:t>‹Nº›</a:t>
            </a:fld>
            <a:endParaRPr lang="es-CO"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5.jpeg"/><Relationship Id="rId7" Type="http://schemas.openxmlformats.org/officeDocument/2006/relationships/image" Target="../media/image39.jpeg"/><Relationship Id="rId2" Type="http://schemas.openxmlformats.org/officeDocument/2006/relationships/image" Target="../media/image34.jpeg"/><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 Id="rId9" Type="http://schemas.openxmlformats.org/officeDocument/2006/relationships/image" Target="../media/image41.jpeg"/></Relationships>
</file>

<file path=ppt/slides/_rels/slide30.xml.rels><?xml version="1.0" encoding="UTF-8" standalone="yes"?>
<Relationships xmlns="http://schemas.openxmlformats.org/package/2006/relationships"><Relationship Id="rId8" Type="http://schemas.openxmlformats.org/officeDocument/2006/relationships/image" Target="../media/image48.jpeg"/><Relationship Id="rId13" Type="http://schemas.openxmlformats.org/officeDocument/2006/relationships/image" Target="../media/image53.jpeg"/><Relationship Id="rId3" Type="http://schemas.openxmlformats.org/officeDocument/2006/relationships/image" Target="../media/image43.jpeg"/><Relationship Id="rId7" Type="http://schemas.openxmlformats.org/officeDocument/2006/relationships/image" Target="../media/image47.jpeg"/><Relationship Id="rId12" Type="http://schemas.openxmlformats.org/officeDocument/2006/relationships/image" Target="../media/image52.jpeg"/><Relationship Id="rId2" Type="http://schemas.openxmlformats.org/officeDocument/2006/relationships/image" Target="../media/image42.jpeg"/><Relationship Id="rId1" Type="http://schemas.openxmlformats.org/officeDocument/2006/relationships/slideLayout" Target="../slideLayouts/slideLayout2.xml"/><Relationship Id="rId6" Type="http://schemas.openxmlformats.org/officeDocument/2006/relationships/image" Target="../media/image46.jpeg"/><Relationship Id="rId11" Type="http://schemas.openxmlformats.org/officeDocument/2006/relationships/image" Target="../media/image51.jpeg"/><Relationship Id="rId5" Type="http://schemas.openxmlformats.org/officeDocument/2006/relationships/image" Target="../media/image45.jpeg"/><Relationship Id="rId10" Type="http://schemas.openxmlformats.org/officeDocument/2006/relationships/image" Target="../media/image50.jpeg"/><Relationship Id="rId4" Type="http://schemas.openxmlformats.org/officeDocument/2006/relationships/image" Target="../media/image44.jpeg"/><Relationship Id="rId9" Type="http://schemas.openxmlformats.org/officeDocument/2006/relationships/image" Target="../media/image49.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55.jpeg"/><Relationship Id="rId7" Type="http://schemas.openxmlformats.org/officeDocument/2006/relationships/image" Target="../media/image59.jpeg"/><Relationship Id="rId2" Type="http://schemas.openxmlformats.org/officeDocument/2006/relationships/image" Target="../media/image54.jpeg"/><Relationship Id="rId1" Type="http://schemas.openxmlformats.org/officeDocument/2006/relationships/slideLayout" Target="../slideLayouts/slideLayout2.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 Id="rId9" Type="http://schemas.openxmlformats.org/officeDocument/2006/relationships/image" Target="../media/image61.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2.xml"/><Relationship Id="rId4" Type="http://schemas.openxmlformats.org/officeDocument/2006/relationships/image" Target="../media/image73.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2.xml"/><Relationship Id="rId5" Type="http://schemas.openxmlformats.org/officeDocument/2006/relationships/image" Target="../media/image92.jpeg"/><Relationship Id="rId4" Type="http://schemas.openxmlformats.org/officeDocument/2006/relationships/image" Target="../media/image91.jpeg"/></Relationships>
</file>

<file path=ppt/slides/_rels/slide80.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jpeg"/><Relationship Id="rId1" Type="http://schemas.openxmlformats.org/officeDocument/2006/relationships/slideLayout" Target="../slideLayouts/slideLayout2.xml"/><Relationship Id="rId5" Type="http://schemas.openxmlformats.org/officeDocument/2006/relationships/image" Target="../media/image96.jpeg"/><Relationship Id="rId4" Type="http://schemas.openxmlformats.org/officeDocument/2006/relationships/image" Target="../media/image95.jpeg"/></Relationships>
</file>

<file path=ppt/slides/_rels/slide81.xml.rels><?xml version="1.0" encoding="UTF-8" standalone="yes"?>
<Relationships xmlns="http://schemas.openxmlformats.org/package/2006/relationships"><Relationship Id="rId8" Type="http://schemas.openxmlformats.org/officeDocument/2006/relationships/image" Target="../media/image103.jpeg"/><Relationship Id="rId3" Type="http://schemas.openxmlformats.org/officeDocument/2006/relationships/image" Target="../media/image98.jpeg"/><Relationship Id="rId7" Type="http://schemas.openxmlformats.org/officeDocument/2006/relationships/image" Target="../media/image102.jpeg"/><Relationship Id="rId2" Type="http://schemas.openxmlformats.org/officeDocument/2006/relationships/image" Target="../media/image97.jpeg"/><Relationship Id="rId1" Type="http://schemas.openxmlformats.org/officeDocument/2006/relationships/slideLayout" Target="../slideLayouts/slideLayout2.xml"/><Relationship Id="rId6" Type="http://schemas.openxmlformats.org/officeDocument/2006/relationships/image" Target="../media/image101.jpeg"/><Relationship Id="rId5" Type="http://schemas.openxmlformats.org/officeDocument/2006/relationships/image" Target="../media/image100.jpeg"/><Relationship Id="rId4" Type="http://schemas.openxmlformats.org/officeDocument/2006/relationships/image" Target="../media/image99.jpe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6.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image" Target="../media/image110.jpeg"/><Relationship Id="rId1" Type="http://schemas.openxmlformats.org/officeDocument/2006/relationships/slideLayout" Target="../slideLayouts/slideLayout2.xml"/><Relationship Id="rId5" Type="http://schemas.openxmlformats.org/officeDocument/2006/relationships/image" Target="../media/image113.jpeg"/><Relationship Id="rId4" Type="http://schemas.openxmlformats.org/officeDocument/2006/relationships/image" Target="../media/image112.jpe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5832648"/>
          </a:xfrm>
          <a:solidFill>
            <a:schemeClr val="bg1"/>
          </a:solidFill>
        </p:spPr>
        <p:txBody>
          <a:bodyPr>
            <a:normAutofit fontScale="85000" lnSpcReduction="10000"/>
          </a:bodyPr>
          <a:lstStyle/>
          <a:p>
            <a:pPr algn="ctr">
              <a:buNone/>
            </a:pPr>
            <a:endParaRPr lang="es-CO" sz="8000" b="1" dirty="0" smtClean="0">
              <a:latin typeface="Algerian" pitchFamily="82" charset="0"/>
            </a:endParaRPr>
          </a:p>
          <a:p>
            <a:pPr algn="ctr">
              <a:buNone/>
            </a:pPr>
            <a:r>
              <a:rPr lang="es-CO" sz="8000" b="1" dirty="0" smtClean="0">
                <a:latin typeface="Algerian" pitchFamily="82" charset="0"/>
              </a:rPr>
              <a:t>Fe en medio de la tormenta N°2</a:t>
            </a:r>
          </a:p>
          <a:p>
            <a:pPr algn="ctr">
              <a:buNone/>
            </a:pPr>
            <a:r>
              <a:rPr lang="es-CO" sz="8000" b="1" dirty="0" smtClean="0">
                <a:solidFill>
                  <a:srgbClr val="FF0000"/>
                </a:solidFill>
              </a:rPr>
              <a:t>Iniciación de los 2.000 años proféticos</a:t>
            </a:r>
            <a:endParaRPr lang="es-CO" sz="8000" b="1" dirty="0">
              <a:solidFill>
                <a:srgbClr val="FF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bg2">
              <a:lumMod val="90000"/>
            </a:schemeClr>
          </a:solidFill>
        </p:spPr>
        <p:txBody>
          <a:bodyPr/>
          <a:lstStyle/>
          <a:p>
            <a:r>
              <a:rPr lang="es-CO" dirty="0" smtClean="0">
                <a:latin typeface="Algerian" pitchFamily="82" charset="0"/>
              </a:rPr>
              <a:t>Introducción.</a:t>
            </a:r>
            <a:endParaRPr lang="es-CO" dirty="0">
              <a:latin typeface="Algerian" pitchFamily="82" charset="0"/>
            </a:endParaRPr>
          </a:p>
        </p:txBody>
      </p:sp>
      <p:sp>
        <p:nvSpPr>
          <p:cNvPr id="3" name="2 Marcador de contenido"/>
          <p:cNvSpPr>
            <a:spLocks noGrp="1"/>
          </p:cNvSpPr>
          <p:nvPr>
            <p:ph idx="1"/>
          </p:nvPr>
        </p:nvSpPr>
        <p:spPr>
          <a:xfrm>
            <a:off x="0" y="1600200"/>
            <a:ext cx="9144000" cy="4853136"/>
          </a:xfrm>
          <a:solidFill>
            <a:schemeClr val="tx2">
              <a:lumMod val="50000"/>
            </a:schemeClr>
          </a:solidFill>
        </p:spPr>
        <p:txBody>
          <a:bodyPr>
            <a:normAutofit lnSpcReduction="10000"/>
          </a:bodyPr>
          <a:lstStyle/>
          <a:p>
            <a:pPr marL="0" indent="0" algn="ctr">
              <a:buNone/>
            </a:pPr>
            <a:r>
              <a:rPr lang="es-CO" b="1" dirty="0" smtClean="0">
                <a:solidFill>
                  <a:schemeClr val="bg1"/>
                </a:solidFill>
              </a:rPr>
              <a:t>Le recomiendo que antes de leer este tema, si no ha leído el tema N°1, lo lea, porque así le será más fácil entenderlo, ya que este es la continuación de los cuatro mil años de pecado. </a:t>
            </a:r>
          </a:p>
          <a:p>
            <a:pPr marL="0" indent="0" algn="ctr">
              <a:buNone/>
            </a:pPr>
            <a:endParaRPr lang="es-CO" b="1" dirty="0" smtClean="0">
              <a:solidFill>
                <a:schemeClr val="bg1"/>
              </a:solidFill>
            </a:endParaRPr>
          </a:p>
          <a:p>
            <a:pPr marL="0" indent="0" algn="ctr">
              <a:buNone/>
            </a:pPr>
            <a:r>
              <a:rPr lang="es-CO" b="1" dirty="0" smtClean="0">
                <a:solidFill>
                  <a:schemeClr val="bg1"/>
                </a:solidFill>
              </a:rPr>
              <a:t>Para lo cual le deseo la bendición de Dios, ya que usted está íntimamente ligado a él, Dios le ama, y quiere dale todo el conocimiento necesario, para que en la culminación no baya a ser sorprendido. Amen.    </a:t>
            </a:r>
            <a:endParaRPr lang="es-CO" b="1" dirty="0">
              <a:solidFill>
                <a:schemeClr val="bg1"/>
              </a:solidFill>
            </a:endParaRPr>
          </a:p>
        </p:txBody>
      </p:sp>
    </p:spTree>
    <p:extLst>
      <p:ext uri="{BB962C8B-B14F-4D97-AF65-F5344CB8AC3E}">
        <p14:creationId xmlns:p14="http://schemas.microsoft.com/office/powerpoint/2010/main" val="218878438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771800" y="116633"/>
            <a:ext cx="2880320" cy="4896543"/>
          </a:xfrm>
          <a:solidFill>
            <a:schemeClr val="bg2">
              <a:lumMod val="90000"/>
            </a:schemeClr>
          </a:solidFill>
        </p:spPr>
        <p:txBody>
          <a:bodyPr>
            <a:normAutofit fontScale="85000" lnSpcReduction="10000"/>
          </a:bodyPr>
          <a:lstStyle/>
          <a:p>
            <a:pPr algn="ctr"/>
            <a:endParaRPr lang="es-CO" dirty="0" smtClean="0"/>
          </a:p>
          <a:p>
            <a:pPr marL="0" indent="0" algn="ctr">
              <a:buNone/>
            </a:pPr>
            <a:r>
              <a:rPr lang="es-CO" dirty="0" smtClean="0"/>
              <a:t>El pueblo de Israel debía sacrificar el cordero y luego comerlo con yerbas amargas, esta cena pascual representaba la liberación de la esclavitud de Egipto (Exo.12:6).</a:t>
            </a:r>
          </a:p>
          <a:p>
            <a:endParaRPr lang="es-CO" dirty="0"/>
          </a:p>
        </p:txBody>
      </p:sp>
      <p:pic>
        <p:nvPicPr>
          <p:cNvPr id="1026" name="Picture 2" descr="http://t1.gstatic.com/images?q=tbn:ANd9GcRAH6MjhGnBFEOWUdgDR5MY3uNYCzE_DMgI8M9SCA2E77nyOliqcg"/>
          <p:cNvPicPr>
            <a:picLocks noChangeAspect="1" noChangeArrowheads="1"/>
          </p:cNvPicPr>
          <p:nvPr/>
        </p:nvPicPr>
        <p:blipFill>
          <a:blip r:embed="rId2" cstate="print"/>
          <a:srcRect/>
          <a:stretch>
            <a:fillRect/>
          </a:stretch>
        </p:blipFill>
        <p:spPr bwMode="auto">
          <a:xfrm>
            <a:off x="5652120" y="554320"/>
            <a:ext cx="3491880" cy="4458856"/>
          </a:xfrm>
          <a:prstGeom prst="rect">
            <a:avLst/>
          </a:prstGeom>
          <a:noFill/>
        </p:spPr>
      </p:pic>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56" y="554320"/>
            <a:ext cx="2695947" cy="4458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0" y="5013176"/>
            <a:ext cx="9143999" cy="1938992"/>
          </a:xfrm>
          <a:prstGeom prst="rect">
            <a:avLst/>
          </a:prstGeom>
        </p:spPr>
        <p:txBody>
          <a:bodyPr wrap="square">
            <a:spAutoFit/>
          </a:bodyPr>
          <a:lstStyle/>
          <a:p>
            <a:pPr algn="ctr"/>
            <a:r>
              <a:rPr lang="es-CO" sz="2400" b="1" dirty="0">
                <a:solidFill>
                  <a:srgbClr val="FF0000"/>
                </a:solidFill>
              </a:rPr>
              <a:t>De la misma forma que el </a:t>
            </a:r>
            <a:r>
              <a:rPr lang="es-CO" sz="2400" b="1" dirty="0" smtClean="0">
                <a:solidFill>
                  <a:srgbClr val="FF0000"/>
                </a:solidFill>
              </a:rPr>
              <a:t>cordero </a:t>
            </a:r>
            <a:r>
              <a:rPr lang="es-CO" sz="2400" b="1" dirty="0">
                <a:solidFill>
                  <a:srgbClr val="FF0000"/>
                </a:solidFill>
              </a:rPr>
              <a:t>sacrificado en </a:t>
            </a:r>
            <a:r>
              <a:rPr lang="es-CO" sz="2400" b="1" dirty="0" smtClean="0">
                <a:solidFill>
                  <a:srgbClr val="FF0000"/>
                </a:solidFill>
              </a:rPr>
              <a:t>Egipto, </a:t>
            </a:r>
            <a:r>
              <a:rPr lang="es-CO" sz="2400" b="1" dirty="0">
                <a:solidFill>
                  <a:srgbClr val="FF0000"/>
                </a:solidFill>
              </a:rPr>
              <a:t>significó la </a:t>
            </a:r>
            <a:r>
              <a:rPr lang="es-CO" sz="2400" b="1" dirty="0" smtClean="0">
                <a:solidFill>
                  <a:srgbClr val="FF0000"/>
                </a:solidFill>
              </a:rPr>
              <a:t>liberación </a:t>
            </a:r>
            <a:r>
              <a:rPr lang="es-CO" sz="2400" b="1" dirty="0">
                <a:solidFill>
                  <a:srgbClr val="FF0000"/>
                </a:solidFill>
              </a:rPr>
              <a:t>de los </a:t>
            </a:r>
            <a:r>
              <a:rPr lang="es-CO" sz="2400" b="1" dirty="0" smtClean="0">
                <a:solidFill>
                  <a:srgbClr val="FF0000"/>
                </a:solidFill>
              </a:rPr>
              <a:t>hebreos </a:t>
            </a:r>
            <a:r>
              <a:rPr lang="es-CO" sz="2400" b="1" dirty="0">
                <a:solidFill>
                  <a:srgbClr val="FF0000"/>
                </a:solidFill>
              </a:rPr>
              <a:t>de la </a:t>
            </a:r>
            <a:r>
              <a:rPr lang="es-CO" sz="2400" b="1" dirty="0" smtClean="0">
                <a:solidFill>
                  <a:srgbClr val="FF0000"/>
                </a:solidFill>
              </a:rPr>
              <a:t>opresión </a:t>
            </a:r>
            <a:r>
              <a:rPr lang="es-CO" sz="2400" b="1" dirty="0">
                <a:solidFill>
                  <a:srgbClr val="FF0000"/>
                </a:solidFill>
              </a:rPr>
              <a:t>de faraón, el sacrificio de Cristo en la cruz, significó la liberación del pecado de todos los que acepten a Cristo como su Salvador</a:t>
            </a:r>
            <a:r>
              <a:rPr lang="es-CO" sz="2400" b="1" dirty="0" smtClean="0">
                <a:solidFill>
                  <a:srgbClr val="FF0000"/>
                </a:solidFill>
              </a:rPr>
              <a:t>. Y marcó la culminación de los 4 mil años de pecado.</a:t>
            </a:r>
            <a:endParaRPr lang="es-CO" sz="2400" b="1" dirty="0">
              <a:solidFill>
                <a:srgbClr val="FF0000"/>
              </a:solidFill>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6120680"/>
          </a:xfrm>
          <a:solidFill>
            <a:srgbClr val="92D050"/>
          </a:solidFill>
        </p:spPr>
        <p:txBody>
          <a:bodyPr>
            <a:normAutofit/>
          </a:bodyPr>
          <a:lstStyle/>
          <a:p>
            <a:pPr marL="0" indent="0" algn="ctr">
              <a:buNone/>
            </a:pPr>
            <a:r>
              <a:rPr lang="es-CO" dirty="0" smtClean="0"/>
              <a:t>Esta cena Jesús y sus discípulos la celebraron antes de irse al jardín de Getsemaní la noche de su arresto el día Jueves, ocasión que llegó a ser conocida como "La Santa Cena“.</a:t>
            </a:r>
          </a:p>
          <a:p>
            <a:endParaRPr lang="es-CO" dirty="0" smtClean="0"/>
          </a:p>
        </p:txBody>
      </p:sp>
      <p:pic>
        <p:nvPicPr>
          <p:cNvPr id="2050" name="Picture 2" descr="http://t3.gstatic.com/images?q=tbn:ANd9GcQ0NTD9-iecBShZEUyn418s9l34zO9M5mT9pHFntR2v_TwoGTu8jg"/>
          <p:cNvPicPr>
            <a:picLocks noChangeAspect="1" noChangeArrowheads="1"/>
          </p:cNvPicPr>
          <p:nvPr/>
        </p:nvPicPr>
        <p:blipFill>
          <a:blip r:embed="rId2" cstate="print"/>
          <a:srcRect/>
          <a:stretch>
            <a:fillRect/>
          </a:stretch>
        </p:blipFill>
        <p:spPr bwMode="auto">
          <a:xfrm>
            <a:off x="1835696" y="2708920"/>
            <a:ext cx="5149180" cy="338437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diamond(in)">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amond(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2050"/>
                                        </p:tgtEl>
                                        <p:attrNameLst>
                                          <p:attrName>style.visibility</p:attrName>
                                        </p:attrNameLst>
                                      </p:cBhvr>
                                      <p:to>
                                        <p:strVal val="visible"/>
                                      </p:to>
                                    </p:set>
                                    <p:animEffect transition="in" filter="diamond(in)">
                                      <p:cBhvr>
                                        <p:cTn id="17"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5482952" cy="6120680"/>
          </a:xfrm>
          <a:solidFill>
            <a:schemeClr val="bg1"/>
          </a:solidFill>
        </p:spPr>
        <p:txBody>
          <a:bodyPr>
            <a:normAutofit lnSpcReduction="10000"/>
          </a:bodyPr>
          <a:lstStyle/>
          <a:p>
            <a:pPr marL="0" indent="0" algn="ctr">
              <a:buNone/>
            </a:pPr>
            <a:r>
              <a:rPr lang="es-CO" dirty="0" smtClean="0"/>
              <a:t>Note que Jesús durante la cena hace una </a:t>
            </a:r>
            <a:r>
              <a:rPr lang="es-CO" b="1" dirty="0" smtClean="0">
                <a:solidFill>
                  <a:srgbClr val="0070C0"/>
                </a:solidFill>
              </a:rPr>
              <a:t>transición</a:t>
            </a:r>
            <a:r>
              <a:rPr lang="es-CO" dirty="0" smtClean="0"/>
              <a:t>, del cordero a la cena del pan y el vino, para que sus discípulos en lugar de seguir sacrificando corderos, coman </a:t>
            </a:r>
            <a:r>
              <a:rPr lang="es-CO" b="1" dirty="0" smtClean="0">
                <a:solidFill>
                  <a:srgbClr val="0070C0"/>
                </a:solidFill>
              </a:rPr>
              <a:t>pan en representación de su cuerpo herido</a:t>
            </a:r>
            <a:r>
              <a:rPr lang="es-CO" dirty="0" smtClean="0"/>
              <a:t>, y </a:t>
            </a:r>
            <a:r>
              <a:rPr lang="es-CO" b="1" dirty="0">
                <a:solidFill>
                  <a:srgbClr val="0070C0"/>
                </a:solidFill>
              </a:rPr>
              <a:t>j</a:t>
            </a:r>
            <a:r>
              <a:rPr lang="es-CO" b="1" dirty="0" smtClean="0">
                <a:solidFill>
                  <a:srgbClr val="0070C0"/>
                </a:solidFill>
              </a:rPr>
              <a:t>ugo puro de uva sin fermentar, en representación de su sangre</a:t>
            </a:r>
            <a:r>
              <a:rPr lang="es-CO" dirty="0" smtClean="0"/>
              <a:t>.</a:t>
            </a:r>
          </a:p>
          <a:p>
            <a:pPr algn="ctr">
              <a:buNone/>
            </a:pPr>
            <a:r>
              <a:rPr lang="es-CO" dirty="0" smtClean="0"/>
              <a:t>    También establece el rito del lavamiento de los pies (Juan 13:1-15).     </a:t>
            </a:r>
          </a:p>
          <a:p>
            <a:endParaRPr lang="es-CO" dirty="0" smtClean="0"/>
          </a:p>
          <a:p>
            <a:endParaRPr lang="es-CO" dirty="0"/>
          </a:p>
        </p:txBody>
      </p:sp>
      <p:pic>
        <p:nvPicPr>
          <p:cNvPr id="110594" name="Picture 2" descr="http://t0.gstatic.com/images?q=tbn:ANd9GcTmcZeEBzg-l6G_NqgCpDjuSQaqlxyQfulzWmb-OTclLSzcj6-tDQ"/>
          <p:cNvPicPr>
            <a:picLocks noChangeAspect="1" noChangeArrowheads="1"/>
          </p:cNvPicPr>
          <p:nvPr/>
        </p:nvPicPr>
        <p:blipFill>
          <a:blip r:embed="rId2" cstate="print"/>
          <a:srcRect/>
          <a:stretch>
            <a:fillRect/>
          </a:stretch>
        </p:blipFill>
        <p:spPr bwMode="auto">
          <a:xfrm>
            <a:off x="6300192" y="1628800"/>
            <a:ext cx="2405633" cy="367240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110594"/>
                                        </p:tgtEl>
                                        <p:attrNameLst>
                                          <p:attrName>style.visibility</p:attrName>
                                        </p:attrNameLst>
                                      </p:cBhvr>
                                      <p:to>
                                        <p:strVal val="visible"/>
                                      </p:to>
                                    </p:set>
                                    <p:animEffect transition="in" filter="blinds(horizontal)">
                                      <p:cBhvr>
                                        <p:cTn id="25" dur="500"/>
                                        <p:tgtEl>
                                          <p:spTgt spid="1105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2218258"/>
          </a:xfrm>
          <a:solidFill>
            <a:srgbClr val="00B050"/>
          </a:solidFill>
        </p:spPr>
        <p:txBody>
          <a:bodyPr>
            <a:noAutofit/>
          </a:bodyPr>
          <a:lstStyle/>
          <a:p>
            <a:r>
              <a:rPr lang="es-CO" sz="3200" dirty="0" smtClean="0">
                <a:latin typeface="Algerian" pitchFamily="82" charset="0"/>
              </a:rPr>
              <a:t>¿Cuando se inician y concluirán los 2.000 años  y que sucederá dentro de ellos ?</a:t>
            </a:r>
            <a:endParaRPr lang="es-CO" sz="3200" dirty="0">
              <a:latin typeface="Algerian" pitchFamily="82" charset="0"/>
            </a:endParaRPr>
          </a:p>
        </p:txBody>
      </p:sp>
      <p:sp>
        <p:nvSpPr>
          <p:cNvPr id="3" name="2 Marcador de contenido"/>
          <p:cNvSpPr>
            <a:spLocks noGrp="1"/>
          </p:cNvSpPr>
          <p:nvPr>
            <p:ph idx="1"/>
          </p:nvPr>
        </p:nvSpPr>
        <p:spPr>
          <a:xfrm>
            <a:off x="467544" y="3068960"/>
            <a:ext cx="5544616" cy="3201219"/>
          </a:xfrm>
          <a:solidFill>
            <a:schemeClr val="bg1"/>
          </a:solidFill>
        </p:spPr>
        <p:txBody>
          <a:bodyPr>
            <a:normAutofit/>
          </a:bodyPr>
          <a:lstStyle/>
          <a:p>
            <a:pPr algn="ctr">
              <a:buNone/>
            </a:pPr>
            <a:r>
              <a:rPr lang="es-CO" b="1" dirty="0" smtClean="0">
                <a:solidFill>
                  <a:srgbClr val="FF0000"/>
                </a:solidFill>
              </a:rPr>
              <a:t>    Los dos mil años de pecado señalados en la profecía se inician con la resurrección del Señor Jesús. La culminación la veremos en el desarrollo del tema.</a:t>
            </a:r>
            <a:endParaRPr lang="es-CO" dirty="0" smtClean="0"/>
          </a:p>
          <a:p>
            <a:endParaRPr lang="es-CO"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08732" y="3068960"/>
            <a:ext cx="2676475" cy="3240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00357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074"/>
                                        </p:tgtEl>
                                        <p:attrNameLst>
                                          <p:attrName>style.visibility</p:attrName>
                                        </p:attrNameLst>
                                      </p:cBhvr>
                                      <p:to>
                                        <p:strVal val="visible"/>
                                      </p:to>
                                    </p:set>
                                    <p:anim calcmode="lin" valueType="num">
                                      <p:cBhvr>
                                        <p:cTn id="13" dur="1000" fill="hold"/>
                                        <p:tgtEl>
                                          <p:spTgt spid="3074"/>
                                        </p:tgtEl>
                                        <p:attrNameLst>
                                          <p:attrName>ppt_w</p:attrName>
                                        </p:attrNameLst>
                                      </p:cBhvr>
                                      <p:tavLst>
                                        <p:tav tm="0">
                                          <p:val>
                                            <p:fltVal val="0"/>
                                          </p:val>
                                        </p:tav>
                                        <p:tav tm="100000">
                                          <p:val>
                                            <p:strVal val="#ppt_w"/>
                                          </p:val>
                                        </p:tav>
                                      </p:tavLst>
                                    </p:anim>
                                    <p:anim calcmode="lin" valueType="num">
                                      <p:cBhvr>
                                        <p:cTn id="14" dur="1000" fill="hold"/>
                                        <p:tgtEl>
                                          <p:spTgt spid="3074"/>
                                        </p:tgtEl>
                                        <p:attrNameLst>
                                          <p:attrName>ppt_h</p:attrName>
                                        </p:attrNameLst>
                                      </p:cBhvr>
                                      <p:tavLst>
                                        <p:tav tm="0">
                                          <p:val>
                                            <p:fltVal val="0"/>
                                          </p:val>
                                        </p:tav>
                                        <p:tav tm="100000">
                                          <p:val>
                                            <p:strVal val="#ppt_h"/>
                                          </p:val>
                                        </p:tav>
                                      </p:tavLst>
                                    </p:anim>
                                    <p:anim calcmode="lin" valueType="num">
                                      <p:cBhvr>
                                        <p:cTn id="15" dur="1000" fill="hold"/>
                                        <p:tgtEl>
                                          <p:spTgt spid="3074"/>
                                        </p:tgtEl>
                                        <p:attrNameLst>
                                          <p:attrName>style.rotation</p:attrName>
                                        </p:attrNameLst>
                                      </p:cBhvr>
                                      <p:tavLst>
                                        <p:tav tm="0">
                                          <p:val>
                                            <p:fltVal val="90"/>
                                          </p:val>
                                        </p:tav>
                                        <p:tav tm="100000">
                                          <p:val>
                                            <p:fltVal val="0"/>
                                          </p:val>
                                        </p:tav>
                                      </p:tavLst>
                                    </p:anim>
                                    <p:animEffect transition="in" filter="fade">
                                      <p:cBhvr>
                                        <p:cTn id="16" dur="1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1">
              <a:lumMod val="20000"/>
              <a:lumOff val="80000"/>
            </a:schemeClr>
          </a:solidFill>
        </p:spPr>
        <p:txBody>
          <a:bodyPr>
            <a:normAutofit fontScale="90000"/>
          </a:bodyPr>
          <a:lstStyle/>
          <a:p>
            <a:r>
              <a:rPr lang="es-CO" dirty="0" smtClean="0">
                <a:latin typeface="Algerian" pitchFamily="82" charset="0"/>
              </a:rPr>
              <a:t>Dios extiende su misericordia a toda la humanidad</a:t>
            </a:r>
            <a:endParaRPr lang="es-CO" dirty="0">
              <a:latin typeface="Algerian" pitchFamily="82" charset="0"/>
            </a:endParaRPr>
          </a:p>
        </p:txBody>
      </p:sp>
      <p:sp>
        <p:nvSpPr>
          <p:cNvPr id="3" name="2 Marcador de contenido"/>
          <p:cNvSpPr>
            <a:spLocks noGrp="1"/>
          </p:cNvSpPr>
          <p:nvPr>
            <p:ph idx="1"/>
          </p:nvPr>
        </p:nvSpPr>
        <p:spPr>
          <a:xfrm>
            <a:off x="457200" y="1600200"/>
            <a:ext cx="8229600" cy="5141168"/>
          </a:xfrm>
        </p:spPr>
        <p:txBody>
          <a:bodyPr>
            <a:normAutofit fontScale="85000" lnSpcReduction="10000"/>
          </a:bodyPr>
          <a:lstStyle/>
          <a:p>
            <a:pPr marL="0" indent="0" algn="ctr">
              <a:buNone/>
            </a:pPr>
            <a:r>
              <a:rPr lang="es-CO" dirty="0" smtClean="0"/>
              <a:t>Una vez que hubo resucitado, y antes de regresar al cielo, a donde estaba antes, al lado de Su Padre,</a:t>
            </a:r>
            <a:r>
              <a:rPr lang="es-CO" dirty="0" smtClean="0">
                <a:solidFill>
                  <a:srgbClr val="FF0000"/>
                </a:solidFill>
              </a:rPr>
              <a:t> </a:t>
            </a:r>
            <a:r>
              <a:rPr lang="es-CO" b="1" dirty="0" smtClean="0">
                <a:solidFill>
                  <a:srgbClr val="FF0000"/>
                </a:solidFill>
              </a:rPr>
              <a:t>Mateo 28:18-20</a:t>
            </a:r>
            <a:r>
              <a:rPr lang="es-CO" dirty="0" smtClean="0">
                <a:solidFill>
                  <a:srgbClr val="FF0000"/>
                </a:solidFill>
              </a:rPr>
              <a:t>,</a:t>
            </a:r>
            <a:r>
              <a:rPr lang="es-CO" dirty="0" smtClean="0"/>
              <a:t> dice:</a:t>
            </a:r>
          </a:p>
          <a:p>
            <a:pPr marL="0" indent="0" algn="ctr">
              <a:buNone/>
            </a:pPr>
            <a:r>
              <a:rPr lang="es-CO" dirty="0" smtClean="0"/>
              <a:t>18 </a:t>
            </a:r>
            <a:r>
              <a:rPr lang="es-CO" dirty="0"/>
              <a:t>Y Jesús se acercó y les habló diciendo: </a:t>
            </a:r>
            <a:r>
              <a:rPr lang="es-CO" dirty="0" smtClean="0"/>
              <a:t>«Toda </a:t>
            </a:r>
            <a:r>
              <a:rPr lang="es-CO" dirty="0"/>
              <a:t>potestad me es dada en el cielo y en la </a:t>
            </a:r>
            <a:r>
              <a:rPr lang="es-CO" dirty="0" smtClean="0"/>
              <a:t>tierra19 </a:t>
            </a:r>
            <a:r>
              <a:rPr lang="es-CO" dirty="0"/>
              <a:t>Por tanto, </a:t>
            </a:r>
            <a:r>
              <a:rPr lang="es-CO" dirty="0">
                <a:solidFill>
                  <a:srgbClr val="0070C0"/>
                </a:solidFill>
              </a:rPr>
              <a:t>id, y haced discípulos a todas las naciones, bautizándolos en el nombre del Padre, y del Hijo, y del Espíritu </a:t>
            </a:r>
            <a:r>
              <a:rPr lang="es-CO" dirty="0" smtClean="0">
                <a:solidFill>
                  <a:srgbClr val="0070C0"/>
                </a:solidFill>
              </a:rPr>
              <a:t>Santo20 </a:t>
            </a:r>
            <a:r>
              <a:rPr lang="es-CO" u="sng" dirty="0">
                <a:solidFill>
                  <a:srgbClr val="0070C0"/>
                </a:solidFill>
              </a:rPr>
              <a:t>enseñándoles que guarden todas las cosas que os he mandado</a:t>
            </a:r>
            <a:r>
              <a:rPr lang="es-CO" dirty="0"/>
              <a:t>; y he aquí yo estoy con vosotros todos los días, hasta el fin del </a:t>
            </a:r>
            <a:r>
              <a:rPr lang="es-CO" dirty="0" smtClean="0"/>
              <a:t>mundo».</a:t>
            </a:r>
          </a:p>
          <a:p>
            <a:pPr marL="0" indent="0" algn="ctr">
              <a:buNone/>
            </a:pPr>
            <a:r>
              <a:rPr lang="es-CO" dirty="0" smtClean="0"/>
              <a:t>Y </a:t>
            </a:r>
            <a:r>
              <a:rPr lang="es-CO" b="1" dirty="0" smtClean="0">
                <a:solidFill>
                  <a:srgbClr val="FF0000"/>
                </a:solidFill>
              </a:rPr>
              <a:t>Marcos 16:16 </a:t>
            </a:r>
            <a:r>
              <a:rPr lang="es-CO" dirty="0"/>
              <a:t>agrega</a:t>
            </a:r>
            <a:r>
              <a:rPr lang="es-CO" dirty="0" smtClean="0"/>
              <a:t>: «</a:t>
            </a:r>
            <a:r>
              <a:rPr lang="es-CO" dirty="0" smtClean="0">
                <a:solidFill>
                  <a:srgbClr val="0070C0"/>
                </a:solidFill>
              </a:rPr>
              <a:t>El </a:t>
            </a:r>
            <a:r>
              <a:rPr lang="es-CO" dirty="0">
                <a:solidFill>
                  <a:srgbClr val="0070C0"/>
                </a:solidFill>
              </a:rPr>
              <a:t>que </a:t>
            </a:r>
            <a:r>
              <a:rPr lang="es-CO" b="1" u="sng" dirty="0" smtClean="0">
                <a:solidFill>
                  <a:srgbClr val="0070C0"/>
                </a:solidFill>
              </a:rPr>
              <a:t>CREYERE</a:t>
            </a:r>
            <a:r>
              <a:rPr lang="es-CO" dirty="0" smtClean="0">
                <a:solidFill>
                  <a:srgbClr val="0070C0"/>
                </a:solidFill>
              </a:rPr>
              <a:t> </a:t>
            </a:r>
            <a:r>
              <a:rPr lang="es-CO" dirty="0">
                <a:solidFill>
                  <a:srgbClr val="0070C0"/>
                </a:solidFill>
              </a:rPr>
              <a:t>y fuere bautizado, será salvo; mas el que no </a:t>
            </a:r>
            <a:r>
              <a:rPr lang="es-CO" b="1" u="sng" dirty="0" smtClean="0">
                <a:solidFill>
                  <a:srgbClr val="0070C0"/>
                </a:solidFill>
              </a:rPr>
              <a:t>CREYERE</a:t>
            </a:r>
            <a:r>
              <a:rPr lang="es-CO" dirty="0" smtClean="0">
                <a:solidFill>
                  <a:srgbClr val="0070C0"/>
                </a:solidFill>
              </a:rPr>
              <a:t>, </a:t>
            </a:r>
            <a:r>
              <a:rPr lang="es-CO" dirty="0">
                <a:solidFill>
                  <a:srgbClr val="0070C0"/>
                </a:solidFill>
              </a:rPr>
              <a:t>será </a:t>
            </a:r>
            <a:r>
              <a:rPr lang="es-CO" dirty="0" smtClean="0">
                <a:solidFill>
                  <a:srgbClr val="0070C0"/>
                </a:solidFill>
              </a:rPr>
              <a:t>condenado»</a:t>
            </a:r>
            <a:r>
              <a:rPr lang="es-CO" dirty="0" smtClean="0"/>
              <a:t>.</a:t>
            </a:r>
            <a:endParaRPr lang="es-CO" dirty="0"/>
          </a:p>
        </p:txBody>
      </p:sp>
    </p:spTree>
    <p:extLst>
      <p:ext uri="{BB962C8B-B14F-4D97-AF65-F5344CB8AC3E}">
        <p14:creationId xmlns:p14="http://schemas.microsoft.com/office/powerpoint/2010/main" val="120972997"/>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1" end="1"/>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5410944" cy="2952328"/>
          </a:xfrm>
          <a:solidFill>
            <a:schemeClr val="accent2">
              <a:lumMod val="20000"/>
              <a:lumOff val="80000"/>
            </a:schemeClr>
          </a:solidFill>
        </p:spPr>
        <p:txBody>
          <a:bodyPr>
            <a:normAutofit fontScale="92500" lnSpcReduction="20000"/>
          </a:bodyPr>
          <a:lstStyle/>
          <a:p>
            <a:pPr marL="0" indent="0" algn="ctr">
              <a:buNone/>
            </a:pPr>
            <a:r>
              <a:rPr lang="es-CO" dirty="0" smtClean="0"/>
              <a:t>Así como el A. Testamento es el desarrollo de los 4.000 años proféticos de la semana literal de un “</a:t>
            </a:r>
            <a:r>
              <a:rPr lang="es-CO" b="1" dirty="0" smtClean="0"/>
              <a:t>día es como mil años, y mil años como un día”</a:t>
            </a:r>
            <a:r>
              <a:rPr lang="es-CO" b="1" dirty="0" smtClean="0">
                <a:solidFill>
                  <a:srgbClr val="0070C0"/>
                </a:solidFill>
              </a:rPr>
              <a:t> </a:t>
            </a:r>
            <a:r>
              <a:rPr lang="es-CO" dirty="0" smtClean="0"/>
              <a:t>de (2 Ped.3:8), o sea que trata de </a:t>
            </a:r>
            <a:r>
              <a:rPr lang="es-CO" b="1" dirty="0" smtClean="0">
                <a:solidFill>
                  <a:srgbClr val="0070C0"/>
                </a:solidFill>
              </a:rPr>
              <a:t>domingo </a:t>
            </a:r>
            <a:r>
              <a:rPr lang="es-CO" dirty="0" smtClean="0"/>
              <a:t>a </a:t>
            </a:r>
            <a:r>
              <a:rPr lang="es-CO" b="1" dirty="0" smtClean="0">
                <a:solidFill>
                  <a:srgbClr val="0070C0"/>
                </a:solidFill>
              </a:rPr>
              <a:t>miércoles</a:t>
            </a:r>
            <a:r>
              <a:rPr lang="es-CO" dirty="0"/>
              <a:t> </a:t>
            </a:r>
            <a:r>
              <a:rPr lang="es-CO" dirty="0" smtClean="0"/>
              <a:t>proféticos.</a:t>
            </a:r>
          </a:p>
        </p:txBody>
      </p:sp>
      <p:pic>
        <p:nvPicPr>
          <p:cNvPr id="2050" name="Picture 2" descr="http://t1.gstatic.com/images?q=tbn:ANd9GcR9w2vcFeEQGImtyT1RTDMfniLsire4BGUpA2a5-rC1x623F8Zw8A"/>
          <p:cNvPicPr>
            <a:picLocks noChangeAspect="1" noChangeArrowheads="1"/>
          </p:cNvPicPr>
          <p:nvPr/>
        </p:nvPicPr>
        <p:blipFill>
          <a:blip r:embed="rId2" cstate="print"/>
          <a:srcRect/>
          <a:stretch>
            <a:fillRect/>
          </a:stretch>
        </p:blipFill>
        <p:spPr bwMode="auto">
          <a:xfrm rot="20473654">
            <a:off x="6590336" y="413593"/>
            <a:ext cx="1895475" cy="2277053"/>
          </a:xfrm>
          <a:prstGeom prst="rect">
            <a:avLst/>
          </a:prstGeom>
          <a:noFill/>
        </p:spPr>
      </p:pic>
      <p:pic>
        <p:nvPicPr>
          <p:cNvPr id="2052" name="Picture 4" descr="http://t0.gstatic.com/images?q=tbn:ANd9GcSKF44vPBgUfcl4AaDAmtijgC4QIfP6sldOq6NSf3eoMw1IcC_j"/>
          <p:cNvPicPr>
            <a:picLocks noChangeAspect="1" noChangeArrowheads="1"/>
          </p:cNvPicPr>
          <p:nvPr/>
        </p:nvPicPr>
        <p:blipFill>
          <a:blip r:embed="rId3" cstate="print"/>
          <a:srcRect/>
          <a:stretch>
            <a:fillRect/>
          </a:stretch>
        </p:blipFill>
        <p:spPr bwMode="auto">
          <a:xfrm rot="20522241">
            <a:off x="6660232" y="3717032"/>
            <a:ext cx="1895475" cy="2409826"/>
          </a:xfrm>
          <a:prstGeom prst="rect">
            <a:avLst/>
          </a:prstGeom>
          <a:noFill/>
        </p:spPr>
      </p:pic>
      <p:sp>
        <p:nvSpPr>
          <p:cNvPr id="2" name="1 Rectángulo"/>
          <p:cNvSpPr/>
          <p:nvPr/>
        </p:nvSpPr>
        <p:spPr>
          <a:xfrm>
            <a:off x="611560" y="3893574"/>
            <a:ext cx="4572000" cy="1815882"/>
          </a:xfrm>
          <a:prstGeom prst="rect">
            <a:avLst/>
          </a:prstGeom>
          <a:solidFill>
            <a:schemeClr val="accent1">
              <a:lumMod val="20000"/>
              <a:lumOff val="80000"/>
            </a:schemeClr>
          </a:solidFill>
        </p:spPr>
        <p:txBody>
          <a:bodyPr>
            <a:spAutoFit/>
          </a:bodyPr>
          <a:lstStyle/>
          <a:p>
            <a:pPr algn="ctr"/>
            <a:r>
              <a:rPr lang="es-CO" sz="2800" dirty="0"/>
              <a:t>El N. Testamento trata del resto de los otros 3.000 mil años proféticos de la semana literal, jueves a sábado. </a:t>
            </a: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diamond(in)">
                                      <p:cBhvr>
                                        <p:cTn id="7" dur="20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diamond(in)">
                                      <p:cBhvr>
                                        <p:cTn id="12" dur="20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diamond(in)">
                                      <p:cBhvr>
                                        <p:cTn id="17" dur="20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052"/>
                                        </p:tgtEl>
                                        <p:attrNameLst>
                                          <p:attrName>style.visibility</p:attrName>
                                        </p:attrNameLst>
                                      </p:cBhvr>
                                      <p:to>
                                        <p:strVal val="visible"/>
                                      </p:to>
                                    </p:set>
                                    <p:animEffect transition="in" filter="blinds(horizontal)">
                                      <p:cBhvr>
                                        <p:cTn id="22" dur="500"/>
                                        <p:tgtEl>
                                          <p:spTgt spid="2052"/>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2052"/>
                                        </p:tgtEl>
                                        <p:attrNameLst>
                                          <p:attrName>style.visibility</p:attrName>
                                        </p:attrNameLst>
                                      </p:cBhvr>
                                      <p:to>
                                        <p:strVal val="visible"/>
                                      </p:to>
                                    </p:set>
                                    <p:animEffect transition="in" filter="wheel(1)">
                                      <p:cBhvr>
                                        <p:cTn id="27" dur="2000"/>
                                        <p:tgtEl>
                                          <p:spTgt spid="2052"/>
                                        </p:tgtEl>
                                      </p:cBhvr>
                                    </p:animEffect>
                                  </p:childTnLst>
                                </p:cTn>
                              </p:par>
                              <p:par>
                                <p:cTn id="28" presetID="21" presetClass="entr" presetSubtype="1" fill="hold" grpId="0" nodeType="with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wheel(1)">
                                      <p:cBhvr>
                                        <p:cTn id="30"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64705"/>
            <a:ext cx="5050904" cy="4968552"/>
          </a:xfrm>
          <a:gradFill>
            <a:gsLst>
              <a:gs pos="0">
                <a:srgbClr val="FBEAC7"/>
              </a:gs>
              <a:gs pos="17999">
                <a:srgbClr val="FEE7F2"/>
              </a:gs>
              <a:gs pos="36000">
                <a:srgbClr val="FAC77D"/>
              </a:gs>
              <a:gs pos="61000">
                <a:srgbClr val="FBA97D"/>
              </a:gs>
              <a:gs pos="82001">
                <a:srgbClr val="FBD49C"/>
              </a:gs>
              <a:gs pos="100000">
                <a:srgbClr val="FEE7F2"/>
              </a:gs>
            </a:gsLst>
            <a:lin ang="5400000" scaled="0"/>
          </a:gradFill>
        </p:spPr>
        <p:txBody>
          <a:bodyPr/>
          <a:lstStyle/>
          <a:p>
            <a:pPr marL="0" indent="0" algn="ctr">
              <a:buNone/>
            </a:pPr>
            <a:endParaRPr lang="es-CO" dirty="0" smtClean="0"/>
          </a:p>
          <a:p>
            <a:pPr marL="0" indent="0" algn="ctr">
              <a:buNone/>
            </a:pPr>
            <a:endParaRPr lang="es-CO" dirty="0" smtClean="0"/>
          </a:p>
          <a:p>
            <a:pPr marL="0" indent="0" algn="ctr">
              <a:buNone/>
            </a:pPr>
            <a:r>
              <a:rPr lang="es-CO" dirty="0" smtClean="0"/>
              <a:t>Es lo mismo que había dicho el Señor en el A. Testamento: </a:t>
            </a:r>
            <a:r>
              <a:rPr lang="es-CO" b="1" dirty="0" smtClean="0"/>
              <a:t>“Porque mil años ante tus ojos son como el día de ayer, que pasó como una vigilia de la noche”</a:t>
            </a:r>
            <a:r>
              <a:rPr lang="es-CO" dirty="0" smtClean="0"/>
              <a:t> (Salmo 90:4). </a:t>
            </a:r>
            <a:endParaRPr lang="es-CO" dirty="0"/>
          </a:p>
        </p:txBody>
      </p:sp>
      <p:pic>
        <p:nvPicPr>
          <p:cNvPr id="36866" name="Picture 2" descr="http://t0.gstatic.com/images?q=tbn:ANd9GcSbBlQh68V67SeZPP-Ld2TYqtENwlL_6GlST7mdNwbEtm9ccilq"/>
          <p:cNvPicPr>
            <a:picLocks noChangeAspect="1" noChangeArrowheads="1"/>
          </p:cNvPicPr>
          <p:nvPr/>
        </p:nvPicPr>
        <p:blipFill>
          <a:blip r:embed="rId2" cstate="print"/>
          <a:srcRect/>
          <a:stretch>
            <a:fillRect/>
          </a:stretch>
        </p:blipFill>
        <p:spPr bwMode="auto">
          <a:xfrm>
            <a:off x="5796136" y="1268760"/>
            <a:ext cx="2952328" cy="446449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6866"/>
                                        </p:tgtEl>
                                        <p:attrNameLst>
                                          <p:attrName>style.visibility</p:attrName>
                                        </p:attrNameLst>
                                      </p:cBhvr>
                                      <p:to>
                                        <p:strVal val="visible"/>
                                      </p:to>
                                    </p:set>
                                    <p:animEffect transition="in" filter="diamond(in)">
                                      <p:cBhvr>
                                        <p:cTn id="7" dur="2000"/>
                                        <p:tgtEl>
                                          <p:spTgt spid="3686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 calcmode="lin" valueType="num">
                                      <p:cBhvr additive="base">
                                        <p:cTn id="12" dur="500" fill="hold"/>
                                        <p:tgtEl>
                                          <p:spTgt spid="3">
                                            <p:bg/>
                                          </p:spTgt>
                                        </p:tgtEl>
                                        <p:attrNameLst>
                                          <p:attrName>ppt_x</p:attrName>
                                        </p:attrNameLst>
                                      </p:cBhvr>
                                      <p:tavLst>
                                        <p:tav tm="0">
                                          <p:val>
                                            <p:strVal val="#ppt_x"/>
                                          </p:val>
                                        </p:tav>
                                        <p:tav tm="100000">
                                          <p:val>
                                            <p:strVal val="#ppt_x"/>
                                          </p:val>
                                        </p:tav>
                                      </p:tavLst>
                                    </p:anim>
                                    <p:anim calcmode="lin" valueType="num">
                                      <p:cBhvr additive="base">
                                        <p:cTn id="13"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5122912" cy="5577483"/>
          </a:xfrm>
          <a:solidFill>
            <a:srgbClr val="00B050"/>
          </a:solidFill>
        </p:spPr>
        <p:txBody>
          <a:bodyPr/>
          <a:lstStyle/>
          <a:p>
            <a:pPr algn="ctr">
              <a:buNone/>
            </a:pPr>
            <a:r>
              <a:rPr lang="es-CO" dirty="0" smtClean="0"/>
              <a:t>    </a:t>
            </a:r>
          </a:p>
          <a:p>
            <a:pPr algn="ctr">
              <a:buNone/>
            </a:pPr>
            <a:endParaRPr lang="es-CO" dirty="0" smtClean="0"/>
          </a:p>
          <a:p>
            <a:pPr algn="ctr">
              <a:buNone/>
            </a:pPr>
            <a:r>
              <a:rPr lang="es-CO" dirty="0" smtClean="0"/>
              <a:t>    Mateo 24: y Lucas 21 son los capítulos que tratan especialmente de los eventos que sucederían durante el periodo de los 2.000 años antes del ultimo milenio.  </a:t>
            </a:r>
            <a:endParaRPr lang="es-CO" dirty="0"/>
          </a:p>
        </p:txBody>
      </p:sp>
      <p:pic>
        <p:nvPicPr>
          <p:cNvPr id="79874" name="Picture 2" descr="http://t2.gstatic.com/images?q=tbn:ANd9GcSFqzn9DuER684FVYyk9Y3f2LS5rBmSORHpTmWOdN4kvcP2v2Jb"/>
          <p:cNvPicPr>
            <a:picLocks noChangeAspect="1" noChangeArrowheads="1"/>
          </p:cNvPicPr>
          <p:nvPr/>
        </p:nvPicPr>
        <p:blipFill>
          <a:blip r:embed="rId2" cstate="print"/>
          <a:srcRect/>
          <a:stretch>
            <a:fillRect/>
          </a:stretch>
        </p:blipFill>
        <p:spPr bwMode="auto">
          <a:xfrm rot="4440936">
            <a:off x="5994664" y="1985094"/>
            <a:ext cx="3064675" cy="248618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9874"/>
                                        </p:tgtEl>
                                        <p:attrNameLst>
                                          <p:attrName>style.visibility</p:attrName>
                                        </p:attrNameLst>
                                      </p:cBhvr>
                                      <p:to>
                                        <p:strVal val="visible"/>
                                      </p:to>
                                    </p:set>
                                    <p:anim calcmode="lin" valueType="num">
                                      <p:cBhvr additive="base">
                                        <p:cTn id="7" dur="500" fill="hold"/>
                                        <p:tgtEl>
                                          <p:spTgt spid="79874"/>
                                        </p:tgtEl>
                                        <p:attrNameLst>
                                          <p:attrName>ppt_x</p:attrName>
                                        </p:attrNameLst>
                                      </p:cBhvr>
                                      <p:tavLst>
                                        <p:tav tm="0">
                                          <p:val>
                                            <p:strVal val="#ppt_x"/>
                                          </p:val>
                                        </p:tav>
                                        <p:tav tm="100000">
                                          <p:val>
                                            <p:strVal val="#ppt_x"/>
                                          </p:val>
                                        </p:tav>
                                      </p:tavLst>
                                    </p:anim>
                                    <p:anim calcmode="lin" valueType="num">
                                      <p:cBhvr additive="base">
                                        <p:cTn id="8" dur="500" fill="hold"/>
                                        <p:tgtEl>
                                          <p:spTgt spid="7987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6" fill="hold" grpId="0" nodeType="clickEffect">
                                  <p:stCondLst>
                                    <p:cond delay="0"/>
                                  </p:stCondLst>
                                  <p:childTnLst>
                                    <p:set>
                                      <p:cBhvr>
                                        <p:cTn id="12" dur="1" fill="hold">
                                          <p:stCondLst>
                                            <p:cond delay="0"/>
                                          </p:stCondLst>
                                        </p:cTn>
                                        <p:tgtEl>
                                          <p:spTgt spid="3">
                                            <p:bg/>
                                          </p:spTgt>
                                        </p:tgtEl>
                                        <p:attrNameLst>
                                          <p:attrName>style.visibility</p:attrName>
                                        </p:attrNameLst>
                                      </p:cBhvr>
                                      <p:to>
                                        <p:strVal val="visible"/>
                                      </p:to>
                                    </p:set>
                                    <p:animEffect transition="in" filter="barn(inHorizontal)">
                                      <p:cBhvr>
                                        <p:cTn id="13" dur="500"/>
                                        <p:tgtEl>
                                          <p:spTgt spid="3">
                                            <p:bg/>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6" fill="hold" grpId="0"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barn(inHorizontal)">
                                      <p:cBhvr>
                                        <p:cTn id="18" dur="5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6"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barn(inHorizontal)">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4978896" cy="6120680"/>
          </a:xfrm>
          <a:solidFill>
            <a:schemeClr val="accent4">
              <a:lumMod val="20000"/>
              <a:lumOff val="80000"/>
            </a:schemeClr>
          </a:solidFill>
        </p:spPr>
        <p:txBody>
          <a:bodyPr>
            <a:normAutofit fontScale="92500" lnSpcReduction="10000"/>
          </a:bodyPr>
          <a:lstStyle/>
          <a:p>
            <a:pPr marL="0" indent="0" algn="ctr">
              <a:buNone/>
            </a:pPr>
            <a:r>
              <a:rPr lang="es-CO" dirty="0" smtClean="0"/>
              <a:t>Jesús, el “</a:t>
            </a:r>
            <a:r>
              <a:rPr lang="es-CO" sz="3500" b="1" dirty="0" smtClean="0">
                <a:latin typeface="Agency FB" pitchFamily="34" charset="0"/>
              </a:rPr>
              <a:t>Deseado de todas las gentes</a:t>
            </a:r>
            <a:r>
              <a:rPr lang="es-CO" dirty="0" smtClean="0"/>
              <a:t>”, vino al finalizar los 4.000 años, y regresó a su Padre al comienzo de los 2.000 años, pero antes de irse hiso la siguiente afirmación: </a:t>
            </a:r>
          </a:p>
          <a:p>
            <a:pPr algn="ctr"/>
            <a:endParaRPr lang="es-CO" dirty="0" smtClean="0"/>
          </a:p>
          <a:p>
            <a:pPr marL="0" indent="0" algn="ctr">
              <a:buNone/>
            </a:pPr>
            <a:r>
              <a:rPr lang="es-CO" dirty="0" smtClean="0"/>
              <a:t>“</a:t>
            </a:r>
            <a:r>
              <a:rPr lang="es-CO" sz="3500" dirty="0" smtClean="0">
                <a:latin typeface="Agency FB" pitchFamily="34" charset="0"/>
              </a:rPr>
              <a:t>Voy, pues, a preparar lugar para vosotros. Y cuando me vaya y os prepare lugar, </a:t>
            </a:r>
            <a:r>
              <a:rPr lang="es-CO" sz="3500" b="1" dirty="0" smtClean="0">
                <a:solidFill>
                  <a:srgbClr val="0070C0"/>
                </a:solidFill>
                <a:latin typeface="Agency FB" pitchFamily="34" charset="0"/>
              </a:rPr>
              <a:t>vendré otra vez</a:t>
            </a:r>
            <a:r>
              <a:rPr lang="es-CO" sz="3500" dirty="0" smtClean="0">
                <a:latin typeface="Agency FB" pitchFamily="34" charset="0"/>
              </a:rPr>
              <a:t>, y os llevaré conmigo, para que donde yo esté, vosotros también estéis</a:t>
            </a:r>
            <a:r>
              <a:rPr lang="es-CO" dirty="0" smtClean="0"/>
              <a:t>” (Juan 14:2 u. parte, y verso 3). </a:t>
            </a:r>
          </a:p>
        </p:txBody>
      </p:sp>
      <p:pic>
        <p:nvPicPr>
          <p:cNvPr id="172034" name="Picture 2" descr="http://t3.gstatic.com/images?q=tbn:ANd9GcQKjO6Boasa5tpDMKpz77onSqzCKs6eV4jOLzNp0jodTJZq0XUzZg"/>
          <p:cNvPicPr>
            <a:picLocks noChangeAspect="1" noChangeArrowheads="1"/>
          </p:cNvPicPr>
          <p:nvPr/>
        </p:nvPicPr>
        <p:blipFill>
          <a:blip r:embed="rId2" cstate="print"/>
          <a:srcRect/>
          <a:stretch>
            <a:fillRect/>
          </a:stretch>
        </p:blipFill>
        <p:spPr bwMode="auto">
          <a:xfrm>
            <a:off x="5940152" y="2348880"/>
            <a:ext cx="2736304" cy="1741934"/>
          </a:xfrm>
          <a:prstGeom prst="rect">
            <a:avLst/>
          </a:prstGeom>
          <a:noFill/>
        </p:spPr>
      </p:pic>
      <p:pic>
        <p:nvPicPr>
          <p:cNvPr id="172036" name="Picture 4" descr="http://t0.gstatic.com/images?q=tbn:ANd9GcRIY2MDKH15726ThMm_LCVL7J4gVhLQ_Oq3NMIdWjwjVBzpypdx2A"/>
          <p:cNvPicPr>
            <a:picLocks noChangeAspect="1" noChangeArrowheads="1"/>
          </p:cNvPicPr>
          <p:nvPr/>
        </p:nvPicPr>
        <p:blipFill>
          <a:blip r:embed="rId3" cstate="print"/>
          <a:srcRect/>
          <a:stretch>
            <a:fillRect/>
          </a:stretch>
        </p:blipFill>
        <p:spPr bwMode="auto">
          <a:xfrm>
            <a:off x="5868144" y="4509120"/>
            <a:ext cx="2880320" cy="1847851"/>
          </a:xfrm>
          <a:prstGeom prst="rect">
            <a:avLst/>
          </a:prstGeom>
          <a:noFill/>
        </p:spPr>
      </p:pic>
      <p:pic>
        <p:nvPicPr>
          <p:cNvPr id="172038" name="Picture 6" descr="http://t1.gstatic.com/images?q=tbn:ANd9GcSJtQNDlZZ63HiOmYCO2_PyHjsM_XYF8-lJqV3GBnnhgvw1gvLP"/>
          <p:cNvPicPr>
            <a:picLocks noChangeAspect="1" noChangeArrowheads="1"/>
          </p:cNvPicPr>
          <p:nvPr/>
        </p:nvPicPr>
        <p:blipFill>
          <a:blip r:embed="rId4" cstate="print"/>
          <a:srcRect/>
          <a:stretch>
            <a:fillRect/>
          </a:stretch>
        </p:blipFill>
        <p:spPr bwMode="auto">
          <a:xfrm>
            <a:off x="5940152" y="260648"/>
            <a:ext cx="2736304" cy="1944216"/>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diamond(in)">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amond(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amond(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172038"/>
                                        </p:tgtEl>
                                        <p:attrNameLst>
                                          <p:attrName>style.visibility</p:attrName>
                                        </p:attrNameLst>
                                      </p:cBhvr>
                                      <p:to>
                                        <p:strVal val="visible"/>
                                      </p:to>
                                    </p:set>
                                    <p:animEffect transition="in" filter="diamond(in)">
                                      <p:cBhvr>
                                        <p:cTn id="22" dur="2000"/>
                                        <p:tgtEl>
                                          <p:spTgt spid="172038"/>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nodeType="clickEffect">
                                  <p:stCondLst>
                                    <p:cond delay="0"/>
                                  </p:stCondLst>
                                  <p:childTnLst>
                                    <p:set>
                                      <p:cBhvr>
                                        <p:cTn id="26" dur="1" fill="hold">
                                          <p:stCondLst>
                                            <p:cond delay="0"/>
                                          </p:stCondLst>
                                        </p:cTn>
                                        <p:tgtEl>
                                          <p:spTgt spid="172034"/>
                                        </p:tgtEl>
                                        <p:attrNameLst>
                                          <p:attrName>style.visibility</p:attrName>
                                        </p:attrNameLst>
                                      </p:cBhvr>
                                      <p:to>
                                        <p:strVal val="visible"/>
                                      </p:to>
                                    </p:set>
                                    <p:animEffect transition="in" filter="diamond(in)">
                                      <p:cBhvr>
                                        <p:cTn id="27" dur="2000"/>
                                        <p:tgtEl>
                                          <p:spTgt spid="172034"/>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nodeType="clickEffect">
                                  <p:stCondLst>
                                    <p:cond delay="0"/>
                                  </p:stCondLst>
                                  <p:childTnLst>
                                    <p:set>
                                      <p:cBhvr>
                                        <p:cTn id="31" dur="1" fill="hold">
                                          <p:stCondLst>
                                            <p:cond delay="0"/>
                                          </p:stCondLst>
                                        </p:cTn>
                                        <p:tgtEl>
                                          <p:spTgt spid="172036"/>
                                        </p:tgtEl>
                                        <p:attrNameLst>
                                          <p:attrName>style.visibility</p:attrName>
                                        </p:attrNameLst>
                                      </p:cBhvr>
                                      <p:to>
                                        <p:strVal val="visible"/>
                                      </p:to>
                                    </p:set>
                                    <p:animEffect transition="in" filter="diamond(in)">
                                      <p:cBhvr>
                                        <p:cTn id="32" dur="2000"/>
                                        <p:tgtEl>
                                          <p:spTgt spid="1720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FFFF00"/>
          </a:solidFill>
        </p:spPr>
        <p:txBody>
          <a:bodyPr>
            <a:noAutofit/>
          </a:bodyPr>
          <a:lstStyle/>
          <a:p>
            <a:r>
              <a:rPr lang="es-CO" sz="2800" b="1" dirty="0" smtClean="0">
                <a:latin typeface="Algerian" pitchFamily="82" charset="0"/>
              </a:rPr>
              <a:t>Las señales del regreso de Jesús suceden en el transcurso de los 2.000 años </a:t>
            </a:r>
            <a:endParaRPr lang="es-CO" sz="2800" b="1" dirty="0">
              <a:latin typeface="Algerian" pitchFamily="82" charset="0"/>
            </a:endParaRPr>
          </a:p>
        </p:txBody>
      </p:sp>
      <p:sp>
        <p:nvSpPr>
          <p:cNvPr id="3" name="2 Marcador de contenido"/>
          <p:cNvSpPr>
            <a:spLocks noGrp="1"/>
          </p:cNvSpPr>
          <p:nvPr>
            <p:ph idx="1"/>
          </p:nvPr>
        </p:nvSpPr>
        <p:spPr>
          <a:xfrm>
            <a:off x="457200" y="1600200"/>
            <a:ext cx="8229600" cy="4997152"/>
          </a:xfrm>
          <a:solidFill>
            <a:schemeClr val="bg1"/>
          </a:solidFill>
        </p:spPr>
        <p:txBody>
          <a:bodyPr>
            <a:normAutofit fontScale="92500" lnSpcReduction="10000"/>
          </a:bodyPr>
          <a:lstStyle/>
          <a:p>
            <a:pPr>
              <a:buNone/>
            </a:pPr>
            <a:r>
              <a:rPr lang="es-CO" sz="3500" b="1" dirty="0" smtClean="0">
                <a:solidFill>
                  <a:srgbClr val="FF0000"/>
                </a:solidFill>
              </a:rPr>
              <a:t>                                Lucas 21:31. </a:t>
            </a:r>
          </a:p>
          <a:p>
            <a:pPr algn="ctr">
              <a:buNone/>
            </a:pPr>
            <a:r>
              <a:rPr lang="es-CO" dirty="0" smtClean="0"/>
              <a:t>“</a:t>
            </a:r>
            <a:r>
              <a:rPr lang="es-CO" b="1" u="sng" dirty="0" smtClean="0">
                <a:solidFill>
                  <a:srgbClr val="002060"/>
                </a:solidFill>
              </a:rPr>
              <a:t>Cuando veáis que suceden estas cosas, sabed que está cerca el reino de Dios</a:t>
            </a:r>
            <a:r>
              <a:rPr lang="es-CO" u="sng" dirty="0" smtClean="0"/>
              <a:t>”</a:t>
            </a:r>
            <a:endParaRPr lang="es-CO" dirty="0" smtClean="0"/>
          </a:p>
          <a:p>
            <a:pPr algn="ctr">
              <a:buNone/>
            </a:pPr>
            <a:r>
              <a:rPr lang="es-CO" dirty="0" smtClean="0"/>
              <a:t>     </a:t>
            </a:r>
          </a:p>
          <a:p>
            <a:pPr algn="ctr">
              <a:buNone/>
            </a:pPr>
            <a:r>
              <a:rPr lang="es-CO" b="1" dirty="0">
                <a:solidFill>
                  <a:srgbClr val="FF0000"/>
                </a:solidFill>
              </a:rPr>
              <a:t>El Deseado de Todas las Gentes, pág. </a:t>
            </a:r>
            <a:r>
              <a:rPr lang="es-CO" b="1" dirty="0" smtClean="0">
                <a:solidFill>
                  <a:srgbClr val="FF0000"/>
                </a:solidFill>
              </a:rPr>
              <a:t>202, dice:</a:t>
            </a:r>
            <a:endParaRPr lang="es-CO" b="1" dirty="0">
              <a:solidFill>
                <a:srgbClr val="FF0000"/>
              </a:solidFill>
            </a:endParaRPr>
          </a:p>
          <a:p>
            <a:pPr algn="ctr">
              <a:buNone/>
            </a:pPr>
            <a:r>
              <a:rPr lang="es-CO" dirty="0" smtClean="0"/>
              <a:t> “Hemos llegado al período predicho en estos pasajes. El tiempo del fin ha llegado, las visiones de los profetas están</a:t>
            </a:r>
            <a:r>
              <a:rPr lang="es-CO" b="1" dirty="0" smtClean="0">
                <a:solidFill>
                  <a:srgbClr val="0070C0"/>
                </a:solidFill>
              </a:rPr>
              <a:t> deselladas</a:t>
            </a:r>
            <a:r>
              <a:rPr lang="es-CO" dirty="0" smtClean="0"/>
              <a:t>, y sus solemnes amonestaciones nos indican que la venida de nuestro Señor en gloria está cercana.”</a:t>
            </a:r>
            <a:endParaRPr lang="es-CO" dirty="0"/>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heel(1)">
                                      <p:cBhvr>
                                        <p:cTn id="10" dur="2000"/>
                                        <p:tgtEl>
                                          <p:spTgt spid="3">
                                            <p:txEl>
                                              <p:pRg st="1" end="1"/>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heel(1)">
                                      <p:cBhvr>
                                        <p:cTn id="13" dur="2000"/>
                                        <p:tgtEl>
                                          <p:spTgt spid="3">
                                            <p:txEl>
                                              <p:pRg st="2" end="2"/>
                                            </p:txEl>
                                          </p:spTgt>
                                        </p:tgtEl>
                                      </p:cBhvr>
                                    </p:animEffect>
                                  </p:childTnLst>
                                </p:cTn>
                              </p:par>
                              <p:par>
                                <p:cTn id="14" presetID="21" presetClass="entr" presetSubtype="1"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wheel(1)">
                                      <p:cBhvr>
                                        <p:cTn id="16" dur="2000"/>
                                        <p:tgtEl>
                                          <p:spTgt spid="3">
                                            <p:txEl>
                                              <p:pRg st="4" end="4"/>
                                            </p:txEl>
                                          </p:spTgt>
                                        </p:tgtEl>
                                      </p:cBhvr>
                                    </p:animEffect>
                                  </p:childTnLst>
                                </p:cTn>
                              </p:par>
                              <p:par>
                                <p:cTn id="17" presetID="21" presetClass="entr" presetSubtype="1"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heel(1)">
                                      <p:cBhvr>
                                        <p:cTn id="19"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457200" y="274638"/>
            <a:ext cx="8229600" cy="1354162"/>
          </a:xfrm>
          <a:solidFill>
            <a:schemeClr val="accent1">
              <a:lumMod val="20000"/>
              <a:lumOff val="80000"/>
            </a:schemeClr>
          </a:solidFill>
        </p:spPr>
        <p:txBody>
          <a:bodyPr>
            <a:normAutofit fontScale="90000"/>
          </a:bodyPr>
          <a:lstStyle/>
          <a:p>
            <a:r>
              <a:rPr lang="es-CO" dirty="0" smtClean="0"/>
              <a:t/>
            </a:r>
            <a:br>
              <a:rPr lang="es-CO" dirty="0" smtClean="0"/>
            </a:br>
            <a:r>
              <a:rPr lang="es-CO" sz="3600" b="1" dirty="0" smtClean="0">
                <a:solidFill>
                  <a:srgbClr val="FF0000"/>
                </a:solidFill>
              </a:rPr>
              <a:t>SEÑALES EN EL MUNDO RELIGIOSO:</a:t>
            </a:r>
            <a:br>
              <a:rPr lang="es-CO" sz="3600" b="1" dirty="0" smtClean="0">
                <a:solidFill>
                  <a:srgbClr val="FF0000"/>
                </a:solidFill>
              </a:rPr>
            </a:br>
            <a:r>
              <a:rPr lang="es-CO" b="1" dirty="0" smtClean="0">
                <a:solidFill>
                  <a:srgbClr val="FF0000"/>
                </a:solidFill>
              </a:rPr>
              <a:t> </a:t>
            </a:r>
            <a:r>
              <a:rPr lang="es-CO" sz="3100" b="1" dirty="0" smtClean="0">
                <a:solidFill>
                  <a:srgbClr val="FF0000"/>
                </a:solidFill>
              </a:rPr>
              <a:t>El aumento de las religiones llamadas «cristianas» es un indicio de que la venida del Señor esta cerca.  </a:t>
            </a:r>
            <a:r>
              <a:rPr lang="es-CO" b="1" dirty="0" smtClean="0">
                <a:solidFill>
                  <a:srgbClr val="FF0000"/>
                </a:solidFill>
              </a:rPr>
              <a:t/>
            </a:r>
            <a:br>
              <a:rPr lang="es-CO" b="1" dirty="0" smtClean="0">
                <a:solidFill>
                  <a:srgbClr val="FF0000"/>
                </a:solidFill>
              </a:rPr>
            </a:br>
            <a:endParaRPr lang="es-CO" b="1" dirty="0">
              <a:solidFill>
                <a:srgbClr val="FF0000"/>
              </a:solidFill>
            </a:endParaRPr>
          </a:p>
        </p:txBody>
      </p:sp>
      <p:sp>
        <p:nvSpPr>
          <p:cNvPr id="3" name="2 Marcador de contenido"/>
          <p:cNvSpPr>
            <a:spLocks noGrp="1"/>
          </p:cNvSpPr>
          <p:nvPr>
            <p:ph idx="1"/>
          </p:nvPr>
        </p:nvSpPr>
        <p:spPr>
          <a:xfrm>
            <a:off x="457200" y="1881695"/>
            <a:ext cx="4186808" cy="3059473"/>
          </a:xfrm>
        </p:spPr>
        <p:txBody>
          <a:bodyPr>
            <a:normAutofit fontScale="62500" lnSpcReduction="20000"/>
          </a:bodyPr>
          <a:lstStyle/>
          <a:p>
            <a:pPr algn="ctr">
              <a:buNone/>
            </a:pPr>
            <a:endParaRPr lang="es-CO" sz="3600" b="1" dirty="0" smtClean="0">
              <a:solidFill>
                <a:srgbClr val="FF0000"/>
              </a:solidFill>
            </a:endParaRPr>
          </a:p>
          <a:p>
            <a:pPr algn="ctr">
              <a:buNone/>
            </a:pPr>
            <a:r>
              <a:rPr lang="es-CO" sz="4600" b="1" dirty="0" smtClean="0">
                <a:solidFill>
                  <a:srgbClr val="FF0000"/>
                </a:solidFill>
              </a:rPr>
              <a:t>Mat.24:4-5.</a:t>
            </a:r>
          </a:p>
          <a:p>
            <a:pPr marL="0" indent="0" algn="ctr">
              <a:buNone/>
            </a:pPr>
            <a:r>
              <a:rPr lang="es-CO" sz="4600" dirty="0" smtClean="0"/>
              <a:t>“Mirad que nadie os engañe, porque vendrán muchos en mi Nombre diciendo, diciendo: Yo soy el Cristo, y a muchos </a:t>
            </a:r>
            <a:r>
              <a:rPr lang="es-CO" sz="4600" b="1" u="sng" dirty="0" smtClean="0">
                <a:solidFill>
                  <a:srgbClr val="0070C0"/>
                </a:solidFill>
              </a:rPr>
              <a:t>engañarán”.</a:t>
            </a:r>
            <a:r>
              <a:rPr lang="es-CO" sz="3600" b="1" dirty="0" smtClean="0">
                <a:solidFill>
                  <a:srgbClr val="0070C0"/>
                </a:solidFill>
              </a:rPr>
              <a:t>  </a:t>
            </a:r>
            <a:endParaRPr lang="es-CO" sz="3600" b="1" dirty="0">
              <a:solidFill>
                <a:srgbClr val="0070C0"/>
              </a:solidFill>
            </a:endParaRPr>
          </a:p>
        </p:txBody>
      </p:sp>
      <p:pic>
        <p:nvPicPr>
          <p:cNvPr id="91138" name="Picture 2" descr="http://t1.gstatic.com/images?q=tbn:ANd9GcQtkwAOkb3EBCwFdFoP8SkPPUYx9z9Dq2ALibQQMf6Q6KOKQEQ2Ow"/>
          <p:cNvPicPr>
            <a:picLocks noChangeAspect="1" noChangeArrowheads="1"/>
          </p:cNvPicPr>
          <p:nvPr/>
        </p:nvPicPr>
        <p:blipFill>
          <a:blip r:embed="rId2" cstate="print"/>
          <a:srcRect/>
          <a:stretch>
            <a:fillRect/>
          </a:stretch>
        </p:blipFill>
        <p:spPr bwMode="auto">
          <a:xfrm>
            <a:off x="4853116" y="1916832"/>
            <a:ext cx="1872208" cy="1933576"/>
          </a:xfrm>
          <a:prstGeom prst="rect">
            <a:avLst/>
          </a:prstGeom>
          <a:noFill/>
        </p:spPr>
      </p:pic>
      <p:pic>
        <p:nvPicPr>
          <p:cNvPr id="91140" name="Picture 4" descr="http://t0.gstatic.com/images?q=tbn:ANd9GcQ-L5YRlTowWLPnBR2VAAi_2EhT0d4dHkkV9aQqU1CPJ2E6L5Llyg"/>
          <p:cNvPicPr>
            <a:picLocks noChangeAspect="1" noChangeArrowheads="1"/>
          </p:cNvPicPr>
          <p:nvPr/>
        </p:nvPicPr>
        <p:blipFill>
          <a:blip r:embed="rId3" cstate="print"/>
          <a:srcRect/>
          <a:stretch>
            <a:fillRect/>
          </a:stretch>
        </p:blipFill>
        <p:spPr bwMode="auto">
          <a:xfrm>
            <a:off x="6912868" y="1881695"/>
            <a:ext cx="2016224" cy="1968713"/>
          </a:xfrm>
          <a:prstGeom prst="rect">
            <a:avLst/>
          </a:prstGeom>
          <a:noFill/>
        </p:spPr>
      </p:pic>
      <p:pic>
        <p:nvPicPr>
          <p:cNvPr id="91144" name="Picture 8" descr="http://t0.gstatic.com/images?q=tbn:ANd9GcQhmhTJQvaFAe0AZtk7sx59TCwiLYVtCpATuTAuPoeuMRu18YLA"/>
          <p:cNvPicPr>
            <a:picLocks noChangeAspect="1" noChangeArrowheads="1"/>
          </p:cNvPicPr>
          <p:nvPr/>
        </p:nvPicPr>
        <p:blipFill>
          <a:blip r:embed="rId4" cstate="print"/>
          <a:srcRect/>
          <a:stretch>
            <a:fillRect/>
          </a:stretch>
        </p:blipFill>
        <p:spPr bwMode="auto">
          <a:xfrm>
            <a:off x="7092280" y="4437112"/>
            <a:ext cx="1836812" cy="2177406"/>
          </a:xfrm>
          <a:prstGeom prst="rect">
            <a:avLst/>
          </a:prstGeom>
          <a:noFill/>
        </p:spPr>
      </p:pic>
      <p:pic>
        <p:nvPicPr>
          <p:cNvPr id="91146" name="Picture 10" descr="http://t3.gstatic.com/images?q=tbn:ANd9GcTFt-PJN5bTkeAmw6ebmtOJHbzMOm52cgImZlO5k2iep2gf8r-Q"/>
          <p:cNvPicPr>
            <a:picLocks noChangeAspect="1" noChangeArrowheads="1"/>
          </p:cNvPicPr>
          <p:nvPr/>
        </p:nvPicPr>
        <p:blipFill>
          <a:blip r:embed="rId5" cstate="print"/>
          <a:srcRect/>
          <a:stretch>
            <a:fillRect/>
          </a:stretch>
        </p:blipFill>
        <p:spPr bwMode="auto">
          <a:xfrm>
            <a:off x="4860032" y="4437112"/>
            <a:ext cx="2052836" cy="2232248"/>
          </a:xfrm>
          <a:prstGeom prst="rect">
            <a:avLst/>
          </a:prstGeom>
          <a:noFill/>
        </p:spPr>
      </p:pic>
      <p:sp>
        <p:nvSpPr>
          <p:cNvPr id="9" name="8 Terminador"/>
          <p:cNvSpPr/>
          <p:nvPr/>
        </p:nvSpPr>
        <p:spPr>
          <a:xfrm>
            <a:off x="683568" y="5157192"/>
            <a:ext cx="3888432" cy="1440160"/>
          </a:xfrm>
          <a:prstGeom prst="flowChartTermina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smtClean="0"/>
              <a:t>El que dice: “Yo lo conozco”, y no guarda sus Mandamientos, es mentiroso, y la verdad no está en él</a:t>
            </a:r>
            <a:r>
              <a:rPr lang="es-CO" dirty="0" smtClean="0"/>
              <a:t>”</a:t>
            </a:r>
            <a:r>
              <a:rPr lang="es-CO" dirty="0" smtClean="0">
                <a:solidFill>
                  <a:schemeClr val="tx1"/>
                </a:solidFill>
              </a:rPr>
              <a:t> (1 Juan 2:4).</a:t>
            </a:r>
            <a:endParaRPr lang="es-CO"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91138"/>
                                        </p:tgtEl>
                                        <p:attrNameLst>
                                          <p:attrName>style.visibility</p:attrName>
                                        </p:attrNameLst>
                                      </p:cBhvr>
                                      <p:to>
                                        <p:strVal val="visible"/>
                                      </p:to>
                                    </p:set>
                                    <p:animEffect transition="in" filter="randombar(horizontal)">
                                      <p:cBhvr>
                                        <p:cTn id="7" dur="500"/>
                                        <p:tgtEl>
                                          <p:spTgt spid="91138"/>
                                        </p:tgtEl>
                                      </p:cBhvr>
                                    </p:animEffect>
                                  </p:childTnLst>
                                </p:cTn>
                              </p:par>
                              <p:par>
                                <p:cTn id="8" presetID="14" presetClass="entr" presetSubtype="10" fill="hold" nodeType="withEffect">
                                  <p:stCondLst>
                                    <p:cond delay="0"/>
                                  </p:stCondLst>
                                  <p:childTnLst>
                                    <p:set>
                                      <p:cBhvr>
                                        <p:cTn id="9" dur="1" fill="hold">
                                          <p:stCondLst>
                                            <p:cond delay="0"/>
                                          </p:stCondLst>
                                        </p:cTn>
                                        <p:tgtEl>
                                          <p:spTgt spid="91140"/>
                                        </p:tgtEl>
                                        <p:attrNameLst>
                                          <p:attrName>style.visibility</p:attrName>
                                        </p:attrNameLst>
                                      </p:cBhvr>
                                      <p:to>
                                        <p:strVal val="visible"/>
                                      </p:to>
                                    </p:set>
                                    <p:animEffect transition="in" filter="randombar(horizontal)">
                                      <p:cBhvr>
                                        <p:cTn id="10" dur="500"/>
                                        <p:tgtEl>
                                          <p:spTgt spid="91140"/>
                                        </p:tgtEl>
                                      </p:cBhvr>
                                    </p:animEffect>
                                  </p:childTnLst>
                                </p:cTn>
                              </p:par>
                              <p:par>
                                <p:cTn id="11" presetID="14" presetClass="entr" presetSubtype="10" fill="hold" nodeType="withEffect">
                                  <p:stCondLst>
                                    <p:cond delay="0"/>
                                  </p:stCondLst>
                                  <p:childTnLst>
                                    <p:set>
                                      <p:cBhvr>
                                        <p:cTn id="12" dur="1" fill="hold">
                                          <p:stCondLst>
                                            <p:cond delay="0"/>
                                          </p:stCondLst>
                                        </p:cTn>
                                        <p:tgtEl>
                                          <p:spTgt spid="91144"/>
                                        </p:tgtEl>
                                        <p:attrNameLst>
                                          <p:attrName>style.visibility</p:attrName>
                                        </p:attrNameLst>
                                      </p:cBhvr>
                                      <p:to>
                                        <p:strVal val="visible"/>
                                      </p:to>
                                    </p:set>
                                    <p:animEffect transition="in" filter="randombar(horizontal)">
                                      <p:cBhvr>
                                        <p:cTn id="13" dur="500"/>
                                        <p:tgtEl>
                                          <p:spTgt spid="91144"/>
                                        </p:tgtEl>
                                      </p:cBhvr>
                                    </p:animEffect>
                                  </p:childTnLst>
                                </p:cTn>
                              </p:par>
                              <p:par>
                                <p:cTn id="14" presetID="14" presetClass="entr" presetSubtype="10" fill="hold" nodeType="withEffect">
                                  <p:stCondLst>
                                    <p:cond delay="0"/>
                                  </p:stCondLst>
                                  <p:childTnLst>
                                    <p:set>
                                      <p:cBhvr>
                                        <p:cTn id="15" dur="1" fill="hold">
                                          <p:stCondLst>
                                            <p:cond delay="0"/>
                                          </p:stCondLst>
                                        </p:cTn>
                                        <p:tgtEl>
                                          <p:spTgt spid="91146"/>
                                        </p:tgtEl>
                                        <p:attrNameLst>
                                          <p:attrName>style.visibility</p:attrName>
                                        </p:attrNameLst>
                                      </p:cBhvr>
                                      <p:to>
                                        <p:strVal val="visible"/>
                                      </p:to>
                                    </p:set>
                                    <p:animEffect transition="in" filter="randombar(horizontal)">
                                      <p:cBhvr>
                                        <p:cTn id="16" dur="500"/>
                                        <p:tgtEl>
                                          <p:spTgt spid="91146"/>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randombar(horizontal)">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5266928" cy="5505475"/>
          </a:xfrm>
          <a:solidFill>
            <a:schemeClr val="bg2">
              <a:lumMod val="90000"/>
            </a:schemeClr>
          </a:solidFill>
        </p:spPr>
        <p:txBody>
          <a:bodyPr>
            <a:normAutofit/>
          </a:bodyPr>
          <a:lstStyle/>
          <a:p>
            <a:pPr algn="ctr">
              <a:buNone/>
            </a:pPr>
            <a:r>
              <a:rPr lang="es-CO" dirty="0" smtClean="0"/>
              <a:t>    “Se acerca el tiempo en que Satanás obrará milagros ante vuestros ojos pretendiendo que es Cristo; y si</a:t>
            </a:r>
            <a:r>
              <a:rPr lang="es-CO" b="1" dirty="0" smtClean="0"/>
              <a:t> vuestros pies no están firmemente asentados sobre la verdad de Dios, entonces seréis </a:t>
            </a:r>
            <a:r>
              <a:rPr lang="es-CO" b="1" u="sng" dirty="0" smtClean="0"/>
              <a:t>desplazados</a:t>
            </a:r>
            <a:r>
              <a:rPr lang="es-CO" b="1" dirty="0" smtClean="0"/>
              <a:t> de vuestro fundamento”</a:t>
            </a:r>
            <a:r>
              <a:rPr lang="es-CO" dirty="0" smtClean="0"/>
              <a:t>. </a:t>
            </a:r>
            <a:r>
              <a:rPr lang="es-CO" sz="2000" dirty="0" smtClean="0"/>
              <a:t>En Lugares Celestiales, pág. 350. </a:t>
            </a:r>
          </a:p>
          <a:p>
            <a:endParaRPr lang="es-CO" dirty="0"/>
          </a:p>
        </p:txBody>
      </p:sp>
      <p:pic>
        <p:nvPicPr>
          <p:cNvPr id="89090" name="Picture 2" descr="http://t0.gstatic.com/images?q=tbn:ANd9GcSe44JmuwB6Xu4hetUvS06jwPby4cnX72YIaddr1HrC9UQHB0sh"/>
          <p:cNvPicPr>
            <a:picLocks noChangeAspect="1" noChangeArrowheads="1"/>
          </p:cNvPicPr>
          <p:nvPr/>
        </p:nvPicPr>
        <p:blipFill>
          <a:blip r:embed="rId2" cstate="print"/>
          <a:srcRect/>
          <a:stretch>
            <a:fillRect/>
          </a:stretch>
        </p:blipFill>
        <p:spPr bwMode="auto">
          <a:xfrm>
            <a:off x="6012160" y="620688"/>
            <a:ext cx="2628900" cy="2880320"/>
          </a:xfrm>
          <a:prstGeom prst="rect">
            <a:avLst/>
          </a:prstGeom>
          <a:noFill/>
        </p:spPr>
      </p:pic>
      <p:sp>
        <p:nvSpPr>
          <p:cNvPr id="6" name="5 Terminador"/>
          <p:cNvSpPr/>
          <p:nvPr/>
        </p:nvSpPr>
        <p:spPr>
          <a:xfrm>
            <a:off x="5796136" y="3789040"/>
            <a:ext cx="3096344" cy="2664296"/>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600" dirty="0" smtClean="0"/>
              <a:t>Los milagros no son una prueba de que se tiene la verdad. </a:t>
            </a:r>
          </a:p>
          <a:p>
            <a:pPr algn="ctr"/>
            <a:endParaRPr lang="es-CO" sz="1600" dirty="0" smtClean="0"/>
          </a:p>
          <a:p>
            <a:pPr algn="ctr"/>
            <a:r>
              <a:rPr lang="es-CO" sz="1600" dirty="0" smtClean="0"/>
              <a:t>El que dice: “Yo lo conozco”, y no guarda sus Mandamientos, es mentiroso, y la verdad no está en él”</a:t>
            </a:r>
            <a:r>
              <a:rPr lang="es-CO" sz="1600" dirty="0" smtClean="0">
                <a:solidFill>
                  <a:schemeClr val="tx1"/>
                </a:solidFill>
              </a:rPr>
              <a:t> (1 Juan 2:4).</a:t>
            </a:r>
          </a:p>
          <a:p>
            <a:pPr algn="ctr"/>
            <a:endParaRPr lang="es-CO" sz="1600" dirty="0" smtClean="0">
              <a:solidFill>
                <a:schemeClr val="tx1"/>
              </a:solidFill>
            </a:endParaRPr>
          </a:p>
          <a:p>
            <a:pPr algn="ctr"/>
            <a:r>
              <a:rPr lang="es-CO" sz="1600" dirty="0" smtClean="0">
                <a:solidFill>
                  <a:schemeClr val="tx1"/>
                </a:solidFill>
              </a:rPr>
              <a:t>El mayor milagro es el de una vida transformada.</a:t>
            </a:r>
            <a:endParaRPr lang="es-CO" sz="16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diamond(in)">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amond(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89090"/>
                                        </p:tgtEl>
                                        <p:attrNameLst>
                                          <p:attrName>style.visibility</p:attrName>
                                        </p:attrNameLst>
                                      </p:cBhvr>
                                      <p:to>
                                        <p:strVal val="visible"/>
                                      </p:to>
                                    </p:set>
                                    <p:animEffect transition="in" filter="diamond(in)">
                                      <p:cBhvr>
                                        <p:cTn id="17" dur="2000"/>
                                        <p:tgtEl>
                                          <p:spTgt spid="89090"/>
                                        </p:tgtEl>
                                      </p:cBhvr>
                                    </p:animEffect>
                                  </p:childTnLst>
                                </p:cTn>
                              </p:par>
                            </p:childTnLst>
                          </p:cTn>
                        </p:par>
                      </p:childTnLst>
                    </p:cTn>
                  </p:par>
                  <p:par>
                    <p:cTn id="18" fill="hold">
                      <p:stCondLst>
                        <p:cond delay="indefinite"/>
                      </p:stCondLst>
                      <p:childTnLst>
                        <p:par>
                          <p:cTn id="19" fill="hold">
                            <p:stCondLst>
                              <p:cond delay="0"/>
                            </p:stCondLst>
                            <p:childTnLst>
                              <p:par>
                                <p:cTn id="20" presetID="55"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1000" fill="hold"/>
                                        <p:tgtEl>
                                          <p:spTgt spid="6"/>
                                        </p:tgtEl>
                                        <p:attrNameLst>
                                          <p:attrName>ppt_w</p:attrName>
                                        </p:attrNameLst>
                                      </p:cBhvr>
                                      <p:tavLst>
                                        <p:tav tm="0">
                                          <p:val>
                                            <p:strVal val="#ppt_w*0.70"/>
                                          </p:val>
                                        </p:tav>
                                        <p:tav tm="100000">
                                          <p:val>
                                            <p:strVal val="#ppt_w"/>
                                          </p:val>
                                        </p:tav>
                                      </p:tavLst>
                                    </p:anim>
                                    <p:anim calcmode="lin" valueType="num">
                                      <p:cBhvr>
                                        <p:cTn id="23" dur="1000" fill="hold"/>
                                        <p:tgtEl>
                                          <p:spTgt spid="6"/>
                                        </p:tgtEl>
                                        <p:attrNameLst>
                                          <p:attrName>ppt_h</p:attrName>
                                        </p:attrNameLst>
                                      </p:cBhvr>
                                      <p:tavLst>
                                        <p:tav tm="0">
                                          <p:val>
                                            <p:strVal val="#ppt_h"/>
                                          </p:val>
                                        </p:tav>
                                        <p:tav tm="100000">
                                          <p:val>
                                            <p:strVal val="#ppt_h"/>
                                          </p:val>
                                        </p:tav>
                                      </p:tavLst>
                                    </p:anim>
                                    <p:animEffect transition="in" filter="fade">
                                      <p:cBhvr>
                                        <p:cTn id="2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4762872" cy="5721499"/>
          </a:xfrm>
          <a:solidFill>
            <a:schemeClr val="accent1">
              <a:lumMod val="20000"/>
              <a:lumOff val="80000"/>
            </a:schemeClr>
          </a:solidFill>
        </p:spPr>
        <p:txBody>
          <a:bodyPr>
            <a:normAutofit/>
          </a:bodyPr>
          <a:lstStyle/>
          <a:p>
            <a:pPr marL="0" indent="0" algn="ctr">
              <a:buNone/>
            </a:pPr>
            <a:r>
              <a:rPr lang="es-CO" dirty="0" smtClean="0"/>
              <a:t>“El acto capital que coronará el gran drama del engaño será que el mismo Satanás se dará por el Cristo.</a:t>
            </a:r>
          </a:p>
          <a:p>
            <a:endParaRPr lang="es-CO" dirty="0" smtClean="0"/>
          </a:p>
          <a:p>
            <a:pPr marL="0" indent="0" algn="ctr">
              <a:buNone/>
            </a:pPr>
            <a:r>
              <a:rPr lang="es-CO" dirty="0" smtClean="0"/>
              <a:t>Hace mucho que la iglesia profesa esperar el advenimiento del Salvador como consumación de sus esperanzas.</a:t>
            </a:r>
            <a:endParaRPr lang="es-CO" dirty="0"/>
          </a:p>
        </p:txBody>
      </p:sp>
      <p:pic>
        <p:nvPicPr>
          <p:cNvPr id="174082" name="Picture 2" descr="http://sites.google.com/site/jair8a/_/rsrc/1259246941293/FalsosApostoles-large.jpg?height=315&amp;width=420"/>
          <p:cNvPicPr>
            <a:picLocks noChangeAspect="1" noChangeArrowheads="1"/>
          </p:cNvPicPr>
          <p:nvPr/>
        </p:nvPicPr>
        <p:blipFill>
          <a:blip r:embed="rId2" cstate="print"/>
          <a:srcRect/>
          <a:stretch>
            <a:fillRect/>
          </a:stretch>
        </p:blipFill>
        <p:spPr bwMode="auto">
          <a:xfrm>
            <a:off x="5292080" y="692696"/>
            <a:ext cx="3162300" cy="1872208"/>
          </a:xfrm>
          <a:prstGeom prst="rect">
            <a:avLst/>
          </a:prstGeom>
          <a:noFill/>
        </p:spPr>
      </p:pic>
      <p:pic>
        <p:nvPicPr>
          <p:cNvPr id="174084" name="Picture 4" descr="http://t0.gstatic.com/images?q=tbn:ANd9GcR8p4VB8vQHGQ4ZbY8OmOSnTAKwApmyi_62rUFP2W07rvjHfzTf"/>
          <p:cNvPicPr>
            <a:picLocks noChangeAspect="1" noChangeArrowheads="1"/>
          </p:cNvPicPr>
          <p:nvPr/>
        </p:nvPicPr>
        <p:blipFill>
          <a:blip r:embed="rId3" cstate="print"/>
          <a:srcRect/>
          <a:stretch>
            <a:fillRect/>
          </a:stretch>
        </p:blipFill>
        <p:spPr bwMode="auto">
          <a:xfrm>
            <a:off x="5796136" y="2780928"/>
            <a:ext cx="1440160" cy="1944216"/>
          </a:xfrm>
          <a:prstGeom prst="rect">
            <a:avLst/>
          </a:prstGeom>
          <a:noFill/>
        </p:spPr>
      </p:pic>
      <p:sp>
        <p:nvSpPr>
          <p:cNvPr id="6" name="5 Terminador"/>
          <p:cNvSpPr/>
          <p:nvPr/>
        </p:nvSpPr>
        <p:spPr>
          <a:xfrm>
            <a:off x="5292080" y="4869160"/>
            <a:ext cx="3851920" cy="1728192"/>
          </a:xfrm>
          <a:prstGeom prst="flowChartTermina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 </a:t>
            </a:r>
            <a:r>
              <a:rPr lang="es-CO" sz="2000" b="1" dirty="0" smtClean="0"/>
              <a:t>Será descubierto (1), por no tener las heridas en sus manos y pies y (2), por cambiar la Ley de Dios. El sábado por el domingo. </a:t>
            </a:r>
          </a:p>
        </p:txBody>
      </p:sp>
      <p:pic>
        <p:nvPicPr>
          <p:cNvPr id="89090" name="Picture 2" descr="http://t2.gstatic.com/images?q=tbn:ANd9GcRQQ6cVpk2_FGOVNojkbCcMtDfTDt0pb68Lk8wm8Wu5tIG0W9gF"/>
          <p:cNvPicPr>
            <a:picLocks noChangeAspect="1" noChangeArrowheads="1"/>
          </p:cNvPicPr>
          <p:nvPr/>
        </p:nvPicPr>
        <p:blipFill>
          <a:blip r:embed="rId4" cstate="print"/>
          <a:srcRect/>
          <a:stretch>
            <a:fillRect/>
          </a:stretch>
        </p:blipFill>
        <p:spPr bwMode="auto">
          <a:xfrm>
            <a:off x="7543800" y="2780928"/>
            <a:ext cx="1600200" cy="1944216"/>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5122912" cy="6192688"/>
          </a:xfrm>
          <a:solidFill>
            <a:schemeClr val="accent2">
              <a:lumMod val="40000"/>
              <a:lumOff val="60000"/>
            </a:schemeClr>
          </a:solidFill>
        </p:spPr>
        <p:txBody>
          <a:bodyPr>
            <a:normAutofit/>
          </a:bodyPr>
          <a:lstStyle/>
          <a:p>
            <a:pPr algn="ctr">
              <a:buNone/>
            </a:pPr>
            <a:r>
              <a:rPr lang="es-CO" dirty="0" smtClean="0"/>
              <a:t>   </a:t>
            </a:r>
          </a:p>
          <a:p>
            <a:pPr algn="ctr">
              <a:buNone/>
            </a:pPr>
            <a:r>
              <a:rPr lang="es-CO" dirty="0" smtClean="0"/>
              <a:t>El gran engañador simulará que Cristo habrá venido. En varias partes de la tierra, Satanás se manifestará a los hombres como ser majestuoso, de un brillo deslumbrador,</a:t>
            </a:r>
            <a:r>
              <a:rPr lang="es-CO" u="sng" dirty="0" smtClean="0"/>
              <a:t> parecido</a:t>
            </a:r>
            <a:r>
              <a:rPr lang="es-CO" dirty="0" smtClean="0"/>
              <a:t> a la descripción que del Hijo de Dios da Juan en Apocalipsis 1:13-15.</a:t>
            </a:r>
          </a:p>
        </p:txBody>
      </p:sp>
      <p:pic>
        <p:nvPicPr>
          <p:cNvPr id="87042" name="Picture 2" descr="http://t0.gstatic.com/images?q=tbn:ANd9GcRD9a4jTbUP8v99-Ih1S5_JHTlHoICFKNZ1YNjMXImTQxOmq0bn"/>
          <p:cNvPicPr>
            <a:picLocks noChangeAspect="1" noChangeArrowheads="1"/>
          </p:cNvPicPr>
          <p:nvPr/>
        </p:nvPicPr>
        <p:blipFill>
          <a:blip r:embed="rId2" cstate="print"/>
          <a:srcRect/>
          <a:stretch>
            <a:fillRect/>
          </a:stretch>
        </p:blipFill>
        <p:spPr bwMode="auto">
          <a:xfrm>
            <a:off x="5724128" y="836712"/>
            <a:ext cx="3096344" cy="4752528"/>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87042"/>
                                        </p:tgtEl>
                                        <p:attrNameLst>
                                          <p:attrName>style.visibility</p:attrName>
                                        </p:attrNameLst>
                                      </p:cBhvr>
                                      <p:to>
                                        <p:strVal val="visible"/>
                                      </p:to>
                                    </p:set>
                                    <p:animEffect transition="in" filter="diamond(in)">
                                      <p:cBhvr>
                                        <p:cTn id="7" dur="2000"/>
                                        <p:tgtEl>
                                          <p:spTgt spid="8704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blinds(horizontal)">
                                      <p:cBhvr>
                                        <p:cTn id="12" dur="5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linds(horizontal)">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blinds(horizontal)">
                                      <p:cBhvr>
                                        <p:cTn id="2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836712"/>
            <a:ext cx="9144000" cy="5289451"/>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p:spPr>
        <p:txBody>
          <a:bodyPr>
            <a:normAutofit/>
          </a:bodyPr>
          <a:lstStyle/>
          <a:p>
            <a:pPr algn="ctr">
              <a:buNone/>
            </a:pPr>
            <a:r>
              <a:rPr lang="es-CO" dirty="0" smtClean="0"/>
              <a:t>La gloria que le rodee </a:t>
            </a:r>
            <a:r>
              <a:rPr lang="es-CO" u="sng" dirty="0" smtClean="0"/>
              <a:t>superará</a:t>
            </a:r>
            <a:r>
              <a:rPr lang="es-CO" dirty="0" smtClean="0"/>
              <a:t> cuanto hayan visto los ojos de los mortales. El grito de triunfo repercutirá por los aires: '¡</a:t>
            </a:r>
            <a:r>
              <a:rPr lang="es-CO" b="1" dirty="0" smtClean="0"/>
              <a:t>Cristo ha venido</a:t>
            </a:r>
            <a:r>
              <a:rPr lang="es-CO" dirty="0" smtClean="0"/>
              <a:t>! ¡</a:t>
            </a:r>
            <a:r>
              <a:rPr lang="es-CO" b="1" dirty="0" smtClean="0"/>
              <a:t>Cristo ha venido</a:t>
            </a:r>
            <a:r>
              <a:rPr lang="es-CO" dirty="0" smtClean="0"/>
              <a:t>!</a:t>
            </a:r>
          </a:p>
          <a:p>
            <a:pPr algn="ctr">
              <a:buNone/>
            </a:pPr>
            <a:endParaRPr lang="es-CO" dirty="0" smtClean="0"/>
          </a:p>
          <a:p>
            <a:pPr algn="ctr">
              <a:buNone/>
            </a:pPr>
            <a:r>
              <a:rPr lang="es-CO" dirty="0" smtClean="0"/>
              <a:t> El pueblo se postrará en adoración ante él, mientras levanta sus manos y pronuncia una bendición sobre ellos como Cristo bendecía a sus discípulos cuando estaba en la tierra. Su voz es suave y acompasada aunque llena de melodía.</a:t>
            </a:r>
          </a:p>
          <a:p>
            <a:endParaRPr lang="es-CO" dirty="0"/>
          </a:p>
        </p:txBody>
      </p:sp>
    </p:spTree>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20680"/>
          </a:xfrm>
          <a:solidFill>
            <a:schemeClr val="bg1"/>
          </a:solidFill>
        </p:spPr>
        <p:txBody>
          <a:bodyPr>
            <a:normAutofit fontScale="92500"/>
          </a:bodyPr>
          <a:lstStyle/>
          <a:p>
            <a:pPr algn="ctr">
              <a:buNone/>
            </a:pPr>
            <a:r>
              <a:rPr lang="es-CO" dirty="0" smtClean="0"/>
              <a:t>   En tono amable y compasivo, enuncia</a:t>
            </a:r>
            <a:r>
              <a:rPr lang="es-CO" dirty="0" smtClean="0">
                <a:solidFill>
                  <a:srgbClr val="0070C0"/>
                </a:solidFill>
              </a:rPr>
              <a:t> </a:t>
            </a:r>
            <a:r>
              <a:rPr lang="es-CO" b="1" dirty="0" smtClean="0">
                <a:solidFill>
                  <a:srgbClr val="0070C0"/>
                </a:solidFill>
              </a:rPr>
              <a:t>algunas</a:t>
            </a:r>
            <a:r>
              <a:rPr lang="es-CO" dirty="0" smtClean="0"/>
              <a:t> de las verdades celestiales y llenas de gracia que pronunciaba el Salvador; cura las dolencias del pueblo, y luego, en su fementido carácter de Cristo, asegura haber</a:t>
            </a:r>
            <a:r>
              <a:rPr lang="es-CO" b="1" dirty="0" smtClean="0">
                <a:solidFill>
                  <a:srgbClr val="0070C0"/>
                </a:solidFill>
              </a:rPr>
              <a:t> mudado el día de reposo del sábado al domingo</a:t>
            </a:r>
            <a:r>
              <a:rPr lang="es-CO" dirty="0" smtClean="0"/>
              <a:t> y manda a todos que santifiquen el día bendecido por él. . . </a:t>
            </a:r>
          </a:p>
          <a:p>
            <a:endParaRPr lang="es-CO" dirty="0" smtClean="0"/>
          </a:p>
          <a:p>
            <a:pPr algn="ctr">
              <a:buNone/>
            </a:pPr>
            <a:r>
              <a:rPr lang="es-CO" b="1" dirty="0" smtClean="0">
                <a:solidFill>
                  <a:srgbClr val="FF0000"/>
                </a:solidFill>
              </a:rPr>
              <a:t>Pero el pueblo de Dios no se extraviará</a:t>
            </a:r>
            <a:r>
              <a:rPr lang="es-CO" dirty="0" smtClean="0">
                <a:solidFill>
                  <a:srgbClr val="FF0000"/>
                </a:solidFill>
              </a:rPr>
              <a:t>. Las enseñanzas del falso Cristo no están de acuerdo con las Sagradas Escrituras.</a:t>
            </a:r>
            <a:r>
              <a:rPr lang="es-CO" dirty="0" smtClean="0"/>
              <a:t>”</a:t>
            </a:r>
          </a:p>
          <a:p>
            <a:pPr algn="r">
              <a:buNone/>
            </a:pPr>
            <a:r>
              <a:rPr lang="es-CO" sz="2000" dirty="0" smtClean="0"/>
              <a:t>—</a:t>
            </a:r>
          </a:p>
          <a:p>
            <a:pPr algn="r">
              <a:buNone/>
            </a:pPr>
            <a:r>
              <a:rPr lang="es-CO" sz="2000" dirty="0" smtClean="0"/>
              <a:t>El Conflicto de los Siglos, págs. 682, 683. </a:t>
            </a:r>
          </a:p>
          <a:p>
            <a:endParaRPr lang="es-CO" dirty="0"/>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FFFF00"/>
          </a:solidFill>
        </p:spPr>
        <p:txBody>
          <a:bodyPr>
            <a:noAutofit/>
          </a:bodyPr>
          <a:lstStyle/>
          <a:p>
            <a:r>
              <a:rPr lang="es-CO" sz="3600" b="1" dirty="0" smtClean="0">
                <a:solidFill>
                  <a:srgbClr val="FF0000"/>
                </a:solidFill>
                <a:latin typeface="Algerian" pitchFamily="82" charset="0"/>
              </a:rPr>
              <a:t>¿Qué es lo que el pueblo de Dios tiene que conocer hoy?</a:t>
            </a:r>
            <a:endParaRPr lang="es-CO" sz="3600" b="1" dirty="0">
              <a:solidFill>
                <a:srgbClr val="FF0000"/>
              </a:solidFill>
              <a:latin typeface="Algerian" pitchFamily="82" charset="0"/>
            </a:endParaRPr>
          </a:p>
        </p:txBody>
      </p:sp>
      <p:sp>
        <p:nvSpPr>
          <p:cNvPr id="3" name="2 Marcador de contenido"/>
          <p:cNvSpPr>
            <a:spLocks noGrp="1"/>
          </p:cNvSpPr>
          <p:nvPr>
            <p:ph idx="1"/>
          </p:nvPr>
        </p:nvSpPr>
        <p:spPr>
          <a:xfrm>
            <a:off x="457200" y="1600200"/>
            <a:ext cx="8229600" cy="4853136"/>
          </a:xfrm>
          <a:solidFill>
            <a:schemeClr val="accent2">
              <a:lumMod val="20000"/>
              <a:lumOff val="80000"/>
            </a:schemeClr>
          </a:solidFill>
        </p:spPr>
        <p:txBody>
          <a:bodyPr>
            <a:normAutofit fontScale="92500"/>
          </a:bodyPr>
          <a:lstStyle/>
          <a:p>
            <a:pPr algn="ctr">
              <a:buNone/>
            </a:pPr>
            <a:r>
              <a:rPr lang="es-CO" dirty="0" smtClean="0"/>
              <a:t>    </a:t>
            </a:r>
            <a:r>
              <a:rPr lang="es-CO" b="1" u="sng" dirty="0" smtClean="0">
                <a:solidFill>
                  <a:srgbClr val="0070C0"/>
                </a:solidFill>
              </a:rPr>
              <a:t>Es muy importante que aprendamos a conocer el carácter de Cristo, del Padre y su Palabra.</a:t>
            </a:r>
          </a:p>
          <a:p>
            <a:endParaRPr lang="es-CO" dirty="0" smtClean="0"/>
          </a:p>
          <a:p>
            <a:pPr>
              <a:buNone/>
            </a:pPr>
            <a:r>
              <a:rPr lang="es-CO" dirty="0" smtClean="0"/>
              <a:t>             </a:t>
            </a:r>
            <a:r>
              <a:rPr lang="es-CO" b="1" dirty="0" smtClean="0">
                <a:solidFill>
                  <a:srgbClr val="FF0000"/>
                </a:solidFill>
              </a:rPr>
              <a:t>Hebreos 13: 8; y Santiago 1:17.</a:t>
            </a:r>
          </a:p>
          <a:p>
            <a:pPr algn="ctr">
              <a:buNone/>
            </a:pPr>
            <a:r>
              <a:rPr lang="es-CO" dirty="0" smtClean="0"/>
              <a:t>   “Jesucristo es el </a:t>
            </a:r>
            <a:r>
              <a:rPr lang="es-CO" b="1" dirty="0" smtClean="0">
                <a:solidFill>
                  <a:srgbClr val="0070C0"/>
                </a:solidFill>
              </a:rPr>
              <a:t>MISMO</a:t>
            </a:r>
            <a:r>
              <a:rPr lang="es-CO" dirty="0" smtClean="0"/>
              <a:t> ayer, hoy y por los siglos”. “En el Padre no hay </a:t>
            </a:r>
            <a:r>
              <a:rPr lang="es-CO" b="1" dirty="0" smtClean="0">
                <a:solidFill>
                  <a:srgbClr val="0070C0"/>
                </a:solidFill>
              </a:rPr>
              <a:t>MUDANZA</a:t>
            </a:r>
            <a:r>
              <a:rPr lang="es-CO" dirty="0" smtClean="0"/>
              <a:t>, ni </a:t>
            </a:r>
            <a:r>
              <a:rPr lang="es-CO" b="1" dirty="0" smtClean="0">
                <a:solidFill>
                  <a:srgbClr val="0070C0"/>
                </a:solidFill>
              </a:rPr>
              <a:t>SOMBRA</a:t>
            </a:r>
            <a:r>
              <a:rPr lang="es-CO" dirty="0" smtClean="0"/>
              <a:t> de </a:t>
            </a:r>
            <a:r>
              <a:rPr lang="es-CO" b="1" dirty="0" smtClean="0">
                <a:solidFill>
                  <a:srgbClr val="0070C0"/>
                </a:solidFill>
              </a:rPr>
              <a:t>VARIACIÓN</a:t>
            </a:r>
            <a:r>
              <a:rPr lang="es-CO" dirty="0" smtClean="0"/>
              <a:t>”.</a:t>
            </a:r>
          </a:p>
          <a:p>
            <a:pPr algn="ctr">
              <a:buNone/>
            </a:pPr>
            <a:r>
              <a:rPr lang="es-CO" dirty="0" smtClean="0"/>
              <a:t>Si usted no sabe esto, fácilmente se dejará engañar.</a:t>
            </a:r>
            <a:endParaRPr lang="es-CO" dirty="0"/>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80">
                                          <p:stCondLst>
                                            <p:cond delay="0"/>
                                          </p:stCondLst>
                                        </p:cTn>
                                        <p:tgtEl>
                                          <p:spTgt spid="3">
                                            <p:txEl>
                                              <p:pRg st="2" end="2"/>
                                            </p:txEl>
                                          </p:spTgt>
                                        </p:tgtEl>
                                      </p:cBhvr>
                                    </p:animEffect>
                                    <p:anim calcmode="lin" valueType="num">
                                      <p:cBhvr>
                                        <p:cTn id="8"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2" end="2"/>
                                            </p:txEl>
                                          </p:spTgt>
                                        </p:tgtEl>
                                      </p:cBhvr>
                                      <p:to x="100000" y="60000"/>
                                    </p:animScale>
                                    <p:animScale>
                                      <p:cBhvr>
                                        <p:cTn id="14" dur="166" decel="50000">
                                          <p:stCondLst>
                                            <p:cond delay="676"/>
                                          </p:stCondLst>
                                        </p:cTn>
                                        <p:tgtEl>
                                          <p:spTgt spid="3">
                                            <p:txEl>
                                              <p:pRg st="2" end="2"/>
                                            </p:txEl>
                                          </p:spTgt>
                                        </p:tgtEl>
                                      </p:cBhvr>
                                      <p:to x="100000" y="100000"/>
                                    </p:animScale>
                                    <p:animScale>
                                      <p:cBhvr>
                                        <p:cTn id="15" dur="26">
                                          <p:stCondLst>
                                            <p:cond delay="1312"/>
                                          </p:stCondLst>
                                        </p:cTn>
                                        <p:tgtEl>
                                          <p:spTgt spid="3">
                                            <p:txEl>
                                              <p:pRg st="2" end="2"/>
                                            </p:txEl>
                                          </p:spTgt>
                                        </p:tgtEl>
                                      </p:cBhvr>
                                      <p:to x="100000" y="80000"/>
                                    </p:animScale>
                                    <p:animScale>
                                      <p:cBhvr>
                                        <p:cTn id="16" dur="166" decel="50000">
                                          <p:stCondLst>
                                            <p:cond delay="1338"/>
                                          </p:stCondLst>
                                        </p:cTn>
                                        <p:tgtEl>
                                          <p:spTgt spid="3">
                                            <p:txEl>
                                              <p:pRg st="2" end="2"/>
                                            </p:txEl>
                                          </p:spTgt>
                                        </p:tgtEl>
                                      </p:cBhvr>
                                      <p:to x="100000" y="100000"/>
                                    </p:animScale>
                                    <p:animScale>
                                      <p:cBhvr>
                                        <p:cTn id="17" dur="26">
                                          <p:stCondLst>
                                            <p:cond delay="1642"/>
                                          </p:stCondLst>
                                        </p:cTn>
                                        <p:tgtEl>
                                          <p:spTgt spid="3">
                                            <p:txEl>
                                              <p:pRg st="2" end="2"/>
                                            </p:txEl>
                                          </p:spTgt>
                                        </p:tgtEl>
                                      </p:cBhvr>
                                      <p:to x="100000" y="90000"/>
                                    </p:animScale>
                                    <p:animScale>
                                      <p:cBhvr>
                                        <p:cTn id="18" dur="166" decel="50000">
                                          <p:stCondLst>
                                            <p:cond delay="1668"/>
                                          </p:stCondLst>
                                        </p:cTn>
                                        <p:tgtEl>
                                          <p:spTgt spid="3">
                                            <p:txEl>
                                              <p:pRg st="2" end="2"/>
                                            </p:txEl>
                                          </p:spTgt>
                                        </p:tgtEl>
                                      </p:cBhvr>
                                      <p:to x="100000" y="100000"/>
                                    </p:animScale>
                                    <p:animScale>
                                      <p:cBhvr>
                                        <p:cTn id="19" dur="26">
                                          <p:stCondLst>
                                            <p:cond delay="1808"/>
                                          </p:stCondLst>
                                        </p:cTn>
                                        <p:tgtEl>
                                          <p:spTgt spid="3">
                                            <p:txEl>
                                              <p:pRg st="2" end="2"/>
                                            </p:txEl>
                                          </p:spTgt>
                                        </p:tgtEl>
                                      </p:cBhvr>
                                      <p:to x="100000" y="95000"/>
                                    </p:animScale>
                                    <p:animScale>
                                      <p:cBhvr>
                                        <p:cTn id="20" dur="166" decel="50000">
                                          <p:stCondLst>
                                            <p:cond delay="1834"/>
                                          </p:stCondLst>
                                        </p:cTn>
                                        <p:tgtEl>
                                          <p:spTgt spid="3">
                                            <p:txEl>
                                              <p:pRg st="2" end="2"/>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wipe(down)">
                                      <p:cBhvr>
                                        <p:cTn id="23" dur="580">
                                          <p:stCondLst>
                                            <p:cond delay="0"/>
                                          </p:stCondLst>
                                        </p:cTn>
                                        <p:tgtEl>
                                          <p:spTgt spid="3">
                                            <p:txEl>
                                              <p:pRg st="3" end="3"/>
                                            </p:txEl>
                                          </p:spTgt>
                                        </p:tgtEl>
                                      </p:cBhvr>
                                    </p:animEffect>
                                    <p:anim calcmode="lin" valueType="num">
                                      <p:cBhvr>
                                        <p:cTn id="24"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3" end="3"/>
                                            </p:txEl>
                                          </p:spTgt>
                                        </p:tgtEl>
                                      </p:cBhvr>
                                      <p:to x="100000" y="60000"/>
                                    </p:animScale>
                                    <p:animScale>
                                      <p:cBhvr>
                                        <p:cTn id="30" dur="166" decel="50000">
                                          <p:stCondLst>
                                            <p:cond delay="676"/>
                                          </p:stCondLst>
                                        </p:cTn>
                                        <p:tgtEl>
                                          <p:spTgt spid="3">
                                            <p:txEl>
                                              <p:pRg st="3" end="3"/>
                                            </p:txEl>
                                          </p:spTgt>
                                        </p:tgtEl>
                                      </p:cBhvr>
                                      <p:to x="100000" y="100000"/>
                                    </p:animScale>
                                    <p:animScale>
                                      <p:cBhvr>
                                        <p:cTn id="31" dur="26">
                                          <p:stCondLst>
                                            <p:cond delay="1312"/>
                                          </p:stCondLst>
                                        </p:cTn>
                                        <p:tgtEl>
                                          <p:spTgt spid="3">
                                            <p:txEl>
                                              <p:pRg st="3" end="3"/>
                                            </p:txEl>
                                          </p:spTgt>
                                        </p:tgtEl>
                                      </p:cBhvr>
                                      <p:to x="100000" y="80000"/>
                                    </p:animScale>
                                    <p:animScale>
                                      <p:cBhvr>
                                        <p:cTn id="32" dur="166" decel="50000">
                                          <p:stCondLst>
                                            <p:cond delay="1338"/>
                                          </p:stCondLst>
                                        </p:cTn>
                                        <p:tgtEl>
                                          <p:spTgt spid="3">
                                            <p:txEl>
                                              <p:pRg st="3" end="3"/>
                                            </p:txEl>
                                          </p:spTgt>
                                        </p:tgtEl>
                                      </p:cBhvr>
                                      <p:to x="100000" y="100000"/>
                                    </p:animScale>
                                    <p:animScale>
                                      <p:cBhvr>
                                        <p:cTn id="33" dur="26">
                                          <p:stCondLst>
                                            <p:cond delay="1642"/>
                                          </p:stCondLst>
                                        </p:cTn>
                                        <p:tgtEl>
                                          <p:spTgt spid="3">
                                            <p:txEl>
                                              <p:pRg st="3" end="3"/>
                                            </p:txEl>
                                          </p:spTgt>
                                        </p:tgtEl>
                                      </p:cBhvr>
                                      <p:to x="100000" y="90000"/>
                                    </p:animScale>
                                    <p:animScale>
                                      <p:cBhvr>
                                        <p:cTn id="34" dur="166" decel="50000">
                                          <p:stCondLst>
                                            <p:cond delay="1668"/>
                                          </p:stCondLst>
                                        </p:cTn>
                                        <p:tgtEl>
                                          <p:spTgt spid="3">
                                            <p:txEl>
                                              <p:pRg st="3" end="3"/>
                                            </p:txEl>
                                          </p:spTgt>
                                        </p:tgtEl>
                                      </p:cBhvr>
                                      <p:to x="100000" y="100000"/>
                                    </p:animScale>
                                    <p:animScale>
                                      <p:cBhvr>
                                        <p:cTn id="35" dur="26">
                                          <p:stCondLst>
                                            <p:cond delay="1808"/>
                                          </p:stCondLst>
                                        </p:cTn>
                                        <p:tgtEl>
                                          <p:spTgt spid="3">
                                            <p:txEl>
                                              <p:pRg st="3" end="3"/>
                                            </p:txEl>
                                          </p:spTgt>
                                        </p:tgtEl>
                                      </p:cBhvr>
                                      <p:to x="100000" y="95000"/>
                                    </p:animScale>
                                    <p:animScale>
                                      <p:cBhvr>
                                        <p:cTn id="36" dur="166" decel="50000">
                                          <p:stCondLst>
                                            <p:cond delay="1834"/>
                                          </p:stCondLst>
                                        </p:cTn>
                                        <p:tgtEl>
                                          <p:spTgt spid="3">
                                            <p:txEl>
                                              <p:pRg st="3" end="3"/>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wipe(down)">
                                      <p:cBhvr>
                                        <p:cTn id="39" dur="580">
                                          <p:stCondLst>
                                            <p:cond delay="0"/>
                                          </p:stCondLst>
                                        </p:cTn>
                                        <p:tgtEl>
                                          <p:spTgt spid="3">
                                            <p:txEl>
                                              <p:pRg st="4" end="4"/>
                                            </p:txEl>
                                          </p:spTgt>
                                        </p:tgtEl>
                                      </p:cBhvr>
                                    </p:animEffect>
                                    <p:anim calcmode="lin" valueType="num">
                                      <p:cBhvr>
                                        <p:cTn id="40"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4" end="4"/>
                                            </p:txEl>
                                          </p:spTgt>
                                        </p:tgtEl>
                                      </p:cBhvr>
                                      <p:to x="100000" y="60000"/>
                                    </p:animScale>
                                    <p:animScale>
                                      <p:cBhvr>
                                        <p:cTn id="46" dur="166" decel="50000">
                                          <p:stCondLst>
                                            <p:cond delay="676"/>
                                          </p:stCondLst>
                                        </p:cTn>
                                        <p:tgtEl>
                                          <p:spTgt spid="3">
                                            <p:txEl>
                                              <p:pRg st="4" end="4"/>
                                            </p:txEl>
                                          </p:spTgt>
                                        </p:tgtEl>
                                      </p:cBhvr>
                                      <p:to x="100000" y="100000"/>
                                    </p:animScale>
                                    <p:animScale>
                                      <p:cBhvr>
                                        <p:cTn id="47" dur="26">
                                          <p:stCondLst>
                                            <p:cond delay="1312"/>
                                          </p:stCondLst>
                                        </p:cTn>
                                        <p:tgtEl>
                                          <p:spTgt spid="3">
                                            <p:txEl>
                                              <p:pRg st="4" end="4"/>
                                            </p:txEl>
                                          </p:spTgt>
                                        </p:tgtEl>
                                      </p:cBhvr>
                                      <p:to x="100000" y="80000"/>
                                    </p:animScale>
                                    <p:animScale>
                                      <p:cBhvr>
                                        <p:cTn id="48" dur="166" decel="50000">
                                          <p:stCondLst>
                                            <p:cond delay="1338"/>
                                          </p:stCondLst>
                                        </p:cTn>
                                        <p:tgtEl>
                                          <p:spTgt spid="3">
                                            <p:txEl>
                                              <p:pRg st="4" end="4"/>
                                            </p:txEl>
                                          </p:spTgt>
                                        </p:tgtEl>
                                      </p:cBhvr>
                                      <p:to x="100000" y="100000"/>
                                    </p:animScale>
                                    <p:animScale>
                                      <p:cBhvr>
                                        <p:cTn id="49" dur="26">
                                          <p:stCondLst>
                                            <p:cond delay="1642"/>
                                          </p:stCondLst>
                                        </p:cTn>
                                        <p:tgtEl>
                                          <p:spTgt spid="3">
                                            <p:txEl>
                                              <p:pRg st="4" end="4"/>
                                            </p:txEl>
                                          </p:spTgt>
                                        </p:tgtEl>
                                      </p:cBhvr>
                                      <p:to x="100000" y="90000"/>
                                    </p:animScale>
                                    <p:animScale>
                                      <p:cBhvr>
                                        <p:cTn id="50" dur="166" decel="50000">
                                          <p:stCondLst>
                                            <p:cond delay="1668"/>
                                          </p:stCondLst>
                                        </p:cTn>
                                        <p:tgtEl>
                                          <p:spTgt spid="3">
                                            <p:txEl>
                                              <p:pRg st="4" end="4"/>
                                            </p:txEl>
                                          </p:spTgt>
                                        </p:tgtEl>
                                      </p:cBhvr>
                                      <p:to x="100000" y="100000"/>
                                    </p:animScale>
                                    <p:animScale>
                                      <p:cBhvr>
                                        <p:cTn id="51" dur="26">
                                          <p:stCondLst>
                                            <p:cond delay="1808"/>
                                          </p:stCondLst>
                                        </p:cTn>
                                        <p:tgtEl>
                                          <p:spTgt spid="3">
                                            <p:txEl>
                                              <p:pRg st="4" end="4"/>
                                            </p:txEl>
                                          </p:spTgt>
                                        </p:tgtEl>
                                      </p:cBhvr>
                                      <p:to x="100000" y="95000"/>
                                    </p:animScale>
                                    <p:animScale>
                                      <p:cBhvr>
                                        <p:cTn id="52" dur="166" decel="50000">
                                          <p:stCondLst>
                                            <p:cond delay="1834"/>
                                          </p:stCondLst>
                                        </p:cTn>
                                        <p:tgtEl>
                                          <p:spTgt spid="3">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20680"/>
          </a:xfrm>
          <a:solidFill>
            <a:schemeClr val="bg1"/>
          </a:solidFill>
        </p:spPr>
        <p:txBody>
          <a:bodyPr>
            <a:normAutofit fontScale="92500" lnSpcReduction="20000"/>
          </a:bodyPr>
          <a:lstStyle/>
          <a:p>
            <a:pPr>
              <a:buNone/>
            </a:pPr>
            <a:r>
              <a:rPr lang="es-CO" dirty="0" smtClean="0"/>
              <a:t>    </a:t>
            </a:r>
            <a:r>
              <a:rPr lang="es-CO" b="1" dirty="0" smtClean="0">
                <a:solidFill>
                  <a:srgbClr val="FF0000"/>
                </a:solidFill>
              </a:rPr>
              <a:t>Salmo 89:34.</a:t>
            </a:r>
          </a:p>
          <a:p>
            <a:pPr>
              <a:buNone/>
            </a:pPr>
            <a:r>
              <a:rPr lang="es-CO" dirty="0" smtClean="0"/>
              <a:t>    “No</a:t>
            </a:r>
            <a:r>
              <a:rPr lang="es-CO" b="1" dirty="0" smtClean="0">
                <a:solidFill>
                  <a:srgbClr val="0070C0"/>
                </a:solidFill>
              </a:rPr>
              <a:t> VIOLARÉ</a:t>
            </a:r>
            <a:r>
              <a:rPr lang="es-CO" dirty="0" smtClean="0"/>
              <a:t> mi pacto, ni </a:t>
            </a:r>
            <a:r>
              <a:rPr lang="es-CO" b="1" dirty="0" smtClean="0">
                <a:solidFill>
                  <a:srgbClr val="0070C0"/>
                </a:solidFill>
              </a:rPr>
              <a:t>CAMBIARÉ</a:t>
            </a:r>
            <a:r>
              <a:rPr lang="es-CO" dirty="0" smtClean="0"/>
              <a:t> lo que ha salido de mis labios”.</a:t>
            </a:r>
          </a:p>
          <a:p>
            <a:pPr>
              <a:buNone/>
            </a:pPr>
            <a:endParaRPr lang="es-CO" dirty="0" smtClean="0"/>
          </a:p>
          <a:p>
            <a:pPr>
              <a:buNone/>
            </a:pPr>
            <a:r>
              <a:rPr lang="es-CO" dirty="0" smtClean="0"/>
              <a:t>                </a:t>
            </a:r>
            <a:r>
              <a:rPr lang="es-CO" sz="3600" b="1" u="sng" dirty="0" smtClean="0">
                <a:solidFill>
                  <a:srgbClr val="FF0000"/>
                </a:solidFill>
              </a:rPr>
              <a:t>¿Qué es lo sale e los labios?</a:t>
            </a:r>
          </a:p>
          <a:p>
            <a:endParaRPr lang="es-CO" dirty="0" smtClean="0"/>
          </a:p>
          <a:p>
            <a:pPr>
              <a:buNone/>
            </a:pPr>
            <a:r>
              <a:rPr lang="es-CO" dirty="0" smtClean="0"/>
              <a:t>    </a:t>
            </a:r>
            <a:r>
              <a:rPr lang="es-CO" b="1" dirty="0" smtClean="0">
                <a:solidFill>
                  <a:srgbClr val="FF0000"/>
                </a:solidFill>
              </a:rPr>
              <a:t>Números 23:19.</a:t>
            </a:r>
          </a:p>
          <a:p>
            <a:pPr marL="0" indent="0">
              <a:buNone/>
            </a:pPr>
            <a:r>
              <a:rPr lang="es-CO" dirty="0" smtClean="0"/>
              <a:t>“Dios no es hombre para que </a:t>
            </a:r>
            <a:r>
              <a:rPr lang="es-CO" b="1" dirty="0" smtClean="0">
                <a:solidFill>
                  <a:srgbClr val="0070C0"/>
                </a:solidFill>
              </a:rPr>
              <a:t>MIENTA</a:t>
            </a:r>
            <a:r>
              <a:rPr lang="es-CO" dirty="0" smtClean="0"/>
              <a:t>, ni hijo de hombre para que se </a:t>
            </a:r>
            <a:r>
              <a:rPr lang="es-CO" b="1" dirty="0" smtClean="0">
                <a:solidFill>
                  <a:srgbClr val="0070C0"/>
                </a:solidFill>
              </a:rPr>
              <a:t>ARREPIENTA</a:t>
            </a:r>
            <a:r>
              <a:rPr lang="es-CO" dirty="0" smtClean="0"/>
              <a:t>. Cuando él dice algo, lo</a:t>
            </a:r>
            <a:r>
              <a:rPr lang="es-CO" b="1" dirty="0" smtClean="0">
                <a:solidFill>
                  <a:srgbClr val="0070C0"/>
                </a:solidFill>
              </a:rPr>
              <a:t> REALIZA</a:t>
            </a:r>
            <a:r>
              <a:rPr lang="es-CO" dirty="0" smtClean="0"/>
              <a:t>. Cuando promete algo lo </a:t>
            </a:r>
            <a:r>
              <a:rPr lang="es-CO" b="1" dirty="0" smtClean="0">
                <a:solidFill>
                  <a:srgbClr val="0070C0"/>
                </a:solidFill>
              </a:rPr>
              <a:t>CUMPLE</a:t>
            </a:r>
            <a:r>
              <a:rPr lang="es-CO" dirty="0" smtClean="0"/>
              <a:t>”. </a:t>
            </a:r>
          </a:p>
          <a:p>
            <a:pPr marL="0" indent="0">
              <a:buNone/>
            </a:pPr>
            <a:endParaRPr lang="es-CO" dirty="0"/>
          </a:p>
          <a:p>
            <a:pPr marL="0" indent="0">
              <a:buNone/>
            </a:pPr>
            <a:r>
              <a:rPr lang="es-CO" dirty="0" smtClean="0"/>
              <a:t>Debes tener bien claro que Jesús se defendió con un «Escrito está» frente a las acusaciones de Satanás en el desierto para inducirlo a pecar.</a:t>
            </a:r>
            <a:endParaRPr lang="es-CO" dirty="0"/>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3" end="3"/>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 calcmode="lin" valueType="num">
                                      <p:cBhvr>
                                        <p:cTn id="13"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5" end="5"/>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p:cTn id="19"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6" end="6"/>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 calcmode="lin" valueType="num">
                                      <p:cBhvr>
                                        <p:cTn id="25"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27"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28" dur="1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5050904" cy="5688632"/>
          </a:xfrm>
          <a:solidFill>
            <a:schemeClr val="accent3">
              <a:lumMod val="40000"/>
              <a:lumOff val="60000"/>
            </a:schemeClr>
          </a:solidFill>
        </p:spPr>
        <p:txBody>
          <a:bodyPr>
            <a:normAutofit/>
          </a:bodyPr>
          <a:lstStyle/>
          <a:p>
            <a:pPr algn="ctr">
              <a:buNone/>
            </a:pPr>
            <a:r>
              <a:rPr lang="es-CO" dirty="0" smtClean="0"/>
              <a:t>      </a:t>
            </a:r>
            <a:r>
              <a:rPr lang="es-CO" b="1" dirty="0" smtClean="0">
                <a:solidFill>
                  <a:srgbClr val="FF0000"/>
                </a:solidFill>
              </a:rPr>
              <a:t>Mateo 5:17, 18.</a:t>
            </a:r>
          </a:p>
          <a:p>
            <a:pPr marL="0" indent="0" algn="ctr">
              <a:buNone/>
            </a:pPr>
            <a:r>
              <a:rPr lang="es-CO" dirty="0" smtClean="0"/>
              <a:t>“No penséis que he venido para </a:t>
            </a:r>
            <a:r>
              <a:rPr lang="es-CO" b="1" dirty="0" smtClean="0">
                <a:solidFill>
                  <a:srgbClr val="0070C0"/>
                </a:solidFill>
              </a:rPr>
              <a:t>ABOLIR</a:t>
            </a:r>
            <a:r>
              <a:rPr lang="es-CO" dirty="0" smtClean="0"/>
              <a:t> la </a:t>
            </a:r>
            <a:r>
              <a:rPr lang="es-CO" b="1" dirty="0" smtClean="0">
                <a:solidFill>
                  <a:srgbClr val="0070C0"/>
                </a:solidFill>
              </a:rPr>
              <a:t>LEY</a:t>
            </a:r>
            <a:r>
              <a:rPr lang="es-CO" dirty="0" smtClean="0"/>
              <a:t> o los </a:t>
            </a:r>
            <a:r>
              <a:rPr lang="es-CO" b="1" dirty="0" smtClean="0">
                <a:solidFill>
                  <a:srgbClr val="0070C0"/>
                </a:solidFill>
              </a:rPr>
              <a:t>PROFETAS</a:t>
            </a:r>
            <a:r>
              <a:rPr lang="es-CO" dirty="0" smtClean="0"/>
              <a:t>. Os aseguro que </a:t>
            </a:r>
            <a:r>
              <a:rPr lang="es-CO" b="1" dirty="0" smtClean="0">
                <a:solidFill>
                  <a:srgbClr val="0070C0"/>
                </a:solidFill>
              </a:rPr>
              <a:t>MIENTRAS EXISTAN</a:t>
            </a:r>
            <a:r>
              <a:rPr lang="es-CO" dirty="0" smtClean="0"/>
              <a:t> el cielo y la tierra, ni una </a:t>
            </a:r>
            <a:r>
              <a:rPr lang="es-CO" b="1" dirty="0" smtClean="0">
                <a:solidFill>
                  <a:srgbClr val="0070C0"/>
                </a:solidFill>
              </a:rPr>
              <a:t>LETRA</a:t>
            </a:r>
            <a:r>
              <a:rPr lang="es-CO" dirty="0" smtClean="0"/>
              <a:t>, ni un</a:t>
            </a:r>
            <a:r>
              <a:rPr lang="es-CO" b="1" dirty="0" smtClean="0">
                <a:solidFill>
                  <a:srgbClr val="0070C0"/>
                </a:solidFill>
              </a:rPr>
              <a:t> PUNTO</a:t>
            </a:r>
            <a:r>
              <a:rPr lang="es-CO" dirty="0" smtClean="0"/>
              <a:t> de la Ley </a:t>
            </a:r>
            <a:r>
              <a:rPr lang="es-CO" b="1" dirty="0" smtClean="0">
                <a:solidFill>
                  <a:srgbClr val="0070C0"/>
                </a:solidFill>
              </a:rPr>
              <a:t>PERECERÁN</a:t>
            </a:r>
            <a:r>
              <a:rPr lang="es-CO" dirty="0" smtClean="0"/>
              <a:t>, sin que todo se cumpla”.</a:t>
            </a:r>
            <a:endParaRPr lang="es-CO" dirty="0"/>
          </a:p>
        </p:txBody>
      </p:sp>
      <p:pic>
        <p:nvPicPr>
          <p:cNvPr id="101378" name="Picture 2" descr="http://t3.gstatic.com/images?q=tbn:ANd9GcTu-arzmEqDc4Ad8AJ0aGNrzuSTAswlQw_k6ZaOatLKaUOOUTWT"/>
          <p:cNvPicPr>
            <a:picLocks noChangeAspect="1" noChangeArrowheads="1"/>
          </p:cNvPicPr>
          <p:nvPr/>
        </p:nvPicPr>
        <p:blipFill>
          <a:blip r:embed="rId2" cstate="print"/>
          <a:srcRect/>
          <a:stretch>
            <a:fillRect/>
          </a:stretch>
        </p:blipFill>
        <p:spPr bwMode="auto">
          <a:xfrm>
            <a:off x="6170587" y="1653430"/>
            <a:ext cx="2466975" cy="3125930"/>
          </a:xfrm>
          <a:prstGeom prst="rect">
            <a:avLst/>
          </a:prstGeom>
          <a:noFill/>
        </p:spPr>
      </p:pic>
      <p:sp>
        <p:nvSpPr>
          <p:cNvPr id="5" name="4 Terminador"/>
          <p:cNvSpPr/>
          <p:nvPr/>
        </p:nvSpPr>
        <p:spPr>
          <a:xfrm>
            <a:off x="5796136" y="5373216"/>
            <a:ext cx="3290664" cy="1008112"/>
          </a:xfrm>
          <a:prstGeom prst="flowChartTermina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000" b="1" dirty="0" smtClean="0">
                <a:solidFill>
                  <a:schemeClr val="bg1"/>
                </a:solidFill>
              </a:rPr>
              <a:t> Léase Isaías 66:22-23.</a:t>
            </a:r>
            <a:endParaRPr lang="es-CO" sz="2000" b="1"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01378"/>
                                        </p:tgtEl>
                                        <p:attrNameLst>
                                          <p:attrName>style.visibility</p:attrName>
                                        </p:attrNameLst>
                                      </p:cBhvr>
                                      <p:to>
                                        <p:strVal val="visible"/>
                                      </p:to>
                                    </p:set>
                                    <p:animEffect transition="in" filter="diamond(in)">
                                      <p:cBhvr>
                                        <p:cTn id="7" dur="2000"/>
                                        <p:tgtEl>
                                          <p:spTgt spid="10137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blinds(horizontal)">
                                      <p:cBhvr>
                                        <p:cTn id="12" dur="5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linds(horizontal)">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blinds(horizontal)">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diamond(in)">
                                      <p:cBhvr>
                                        <p:cTn id="2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FFFF00"/>
          </a:solidFill>
        </p:spPr>
        <p:txBody>
          <a:bodyPr>
            <a:noAutofit/>
          </a:bodyPr>
          <a:lstStyle/>
          <a:p>
            <a:r>
              <a:rPr lang="es-CO" sz="2800" dirty="0" smtClean="0">
                <a:latin typeface="Algerian" pitchFamily="82" charset="0"/>
              </a:rPr>
              <a:t>¿De que manera descubrió Jesús a Satanás en el desierto de la tentación?</a:t>
            </a:r>
            <a:endParaRPr lang="es-CO" sz="2800" dirty="0">
              <a:latin typeface="Algerian" pitchFamily="82" charset="0"/>
            </a:endParaRPr>
          </a:p>
        </p:txBody>
      </p:sp>
      <p:sp>
        <p:nvSpPr>
          <p:cNvPr id="3" name="2 Marcador de contenido"/>
          <p:cNvSpPr>
            <a:spLocks noGrp="1"/>
          </p:cNvSpPr>
          <p:nvPr>
            <p:ph idx="1"/>
          </p:nvPr>
        </p:nvSpPr>
        <p:spPr>
          <a:xfrm>
            <a:off x="251520" y="1628800"/>
            <a:ext cx="4896544" cy="4525963"/>
          </a:xfrm>
          <a:solidFill>
            <a:schemeClr val="bg1"/>
          </a:solidFill>
        </p:spPr>
        <p:txBody>
          <a:bodyPr>
            <a:normAutofit lnSpcReduction="10000"/>
          </a:bodyPr>
          <a:lstStyle/>
          <a:p>
            <a:pPr algn="ctr">
              <a:buNone/>
            </a:pPr>
            <a:r>
              <a:rPr lang="es-CO" dirty="0" smtClean="0"/>
              <a:t>     </a:t>
            </a:r>
          </a:p>
          <a:p>
            <a:pPr algn="ctr">
              <a:buNone/>
            </a:pPr>
            <a:endParaRPr lang="es-CO" dirty="0" smtClean="0"/>
          </a:p>
          <a:p>
            <a:pPr algn="ctr">
              <a:buNone/>
            </a:pPr>
            <a:r>
              <a:rPr lang="es-CO" dirty="0" smtClean="0"/>
              <a:t>   En ocasión del bautismo de Jesús, Mateo 3:17 dice: Y una voz del cielo dijo: “</a:t>
            </a:r>
            <a:r>
              <a:rPr lang="es-CO" b="1" dirty="0" smtClean="0"/>
              <a:t>Este es mi </a:t>
            </a:r>
            <a:r>
              <a:rPr lang="es-CO" b="1" dirty="0" smtClean="0">
                <a:solidFill>
                  <a:srgbClr val="0070C0"/>
                </a:solidFill>
              </a:rPr>
              <a:t>HIJO</a:t>
            </a:r>
            <a:r>
              <a:rPr lang="es-CO" b="1" dirty="0" smtClean="0"/>
              <a:t> amado, en quien me complazco</a:t>
            </a:r>
            <a:r>
              <a:rPr lang="es-CO" dirty="0" smtClean="0"/>
              <a:t>”.</a:t>
            </a:r>
          </a:p>
          <a:p>
            <a:endParaRPr lang="es-CO" dirty="0" smtClean="0"/>
          </a:p>
          <a:p>
            <a:pPr algn="ctr">
              <a:buNone/>
            </a:pPr>
            <a:r>
              <a:rPr lang="es-CO" dirty="0" smtClean="0"/>
              <a:t>    </a:t>
            </a:r>
            <a:endParaRPr lang="es-CO" dirty="0"/>
          </a:p>
        </p:txBody>
      </p:sp>
      <p:pic>
        <p:nvPicPr>
          <p:cNvPr id="100354" name="Picture 2" descr="http://t0.gstatic.com/images?q=tbn:ANd9GcRv-4qUBIc4fQiS3xpoqXbH0hsxDYw_1rdOzz8Ua0-jC_A25ODv1g"/>
          <p:cNvPicPr>
            <a:picLocks noChangeAspect="1" noChangeArrowheads="1"/>
          </p:cNvPicPr>
          <p:nvPr/>
        </p:nvPicPr>
        <p:blipFill>
          <a:blip r:embed="rId2" cstate="print"/>
          <a:srcRect/>
          <a:stretch>
            <a:fillRect/>
          </a:stretch>
        </p:blipFill>
        <p:spPr bwMode="auto">
          <a:xfrm>
            <a:off x="5652120" y="1700808"/>
            <a:ext cx="2880320" cy="432048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00354"/>
                                        </p:tgtEl>
                                        <p:attrNameLst>
                                          <p:attrName>style.visibility</p:attrName>
                                        </p:attrNameLst>
                                      </p:cBhvr>
                                      <p:to>
                                        <p:strVal val="visible"/>
                                      </p:to>
                                    </p:set>
                                    <p:animEffect transition="in" filter="diamond(in)">
                                      <p:cBhvr>
                                        <p:cTn id="7" dur="2000"/>
                                        <p:tgtEl>
                                          <p:spTgt spid="100354"/>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diamond(in)">
                                      <p:cBhvr>
                                        <p:cTn id="12" dur="20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amond(in)">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64704"/>
            <a:ext cx="4762872" cy="5361459"/>
          </a:xfrm>
          <a:gradFill>
            <a:gsLst>
              <a:gs pos="0">
                <a:srgbClr val="FBEAC7"/>
              </a:gs>
              <a:gs pos="0">
                <a:srgbClr val="FBEAC7"/>
              </a:gs>
              <a:gs pos="17999">
                <a:srgbClr val="FEE7F2"/>
              </a:gs>
              <a:gs pos="36000">
                <a:srgbClr val="FAC77D"/>
              </a:gs>
              <a:gs pos="61000">
                <a:srgbClr val="FBA97D"/>
              </a:gs>
              <a:gs pos="82001">
                <a:srgbClr val="FBD49C"/>
              </a:gs>
              <a:gs pos="100000">
                <a:srgbClr val="FEE7F2"/>
              </a:gs>
            </a:gsLst>
            <a:lin ang="5400000" scaled="0"/>
          </a:gradFill>
        </p:spPr>
        <p:txBody>
          <a:bodyPr>
            <a:normAutofit/>
          </a:bodyPr>
          <a:lstStyle/>
          <a:p>
            <a:pPr marL="0" indent="0" algn="ctr">
              <a:buNone/>
            </a:pPr>
            <a:r>
              <a:rPr lang="es-CO" dirty="0" smtClean="0"/>
              <a:t>Y cuando se cumplieron los 40 días de ayuno de Jesús, estando en una situación de hambre física, se le presentó un ángel con el propósito de “ayudarlo”, y le dice: “</a:t>
            </a:r>
            <a:r>
              <a:rPr lang="es-CO" b="1" dirty="0" smtClean="0"/>
              <a:t>Si eres el </a:t>
            </a:r>
            <a:r>
              <a:rPr lang="es-CO" b="1" dirty="0" smtClean="0">
                <a:solidFill>
                  <a:srgbClr val="0070C0"/>
                </a:solidFill>
              </a:rPr>
              <a:t>HIJO </a:t>
            </a:r>
            <a:r>
              <a:rPr lang="es-CO" b="1" dirty="0" smtClean="0"/>
              <a:t>de Dios, di que estas piedras se conviertan en pan</a:t>
            </a:r>
            <a:r>
              <a:rPr lang="es-CO" dirty="0" smtClean="0"/>
              <a:t>” (Mat.4:3). </a:t>
            </a:r>
          </a:p>
          <a:p>
            <a:endParaRPr lang="es-CO" dirty="0"/>
          </a:p>
        </p:txBody>
      </p:sp>
      <p:pic>
        <p:nvPicPr>
          <p:cNvPr id="191490" name="Picture 2" descr="http://t2.gstatic.com/images?q=tbn:ANd9GcQizOe3QYLB8H4n-AWDqznqLPGTy29x5WhFh2v5QbIluJ5CKHsxzg"/>
          <p:cNvPicPr>
            <a:picLocks noChangeAspect="1" noChangeArrowheads="1"/>
          </p:cNvPicPr>
          <p:nvPr/>
        </p:nvPicPr>
        <p:blipFill>
          <a:blip r:embed="rId2" cstate="print"/>
          <a:srcRect/>
          <a:stretch>
            <a:fillRect/>
          </a:stretch>
        </p:blipFill>
        <p:spPr bwMode="auto">
          <a:xfrm>
            <a:off x="5796136" y="1340768"/>
            <a:ext cx="2952328" cy="436242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diamond(in)">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amond(in)">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4402832" cy="5505475"/>
          </a:xfrm>
        </p:spPr>
        <p:txBody>
          <a:bodyPr>
            <a:normAutofit fontScale="92500" lnSpcReduction="10000"/>
          </a:bodyPr>
          <a:lstStyle/>
          <a:p>
            <a:pPr algn="ctr">
              <a:buNone/>
            </a:pPr>
            <a:r>
              <a:rPr lang="es-CO" dirty="0" smtClean="0"/>
              <a:t>   De la misma manera, usted tiene que conocer el carácter de Dios que es </a:t>
            </a:r>
            <a:r>
              <a:rPr lang="es-CO" b="1" dirty="0" smtClean="0">
                <a:solidFill>
                  <a:srgbClr val="0070C0"/>
                </a:solidFill>
              </a:rPr>
              <a:t>INMUTABLE.</a:t>
            </a:r>
          </a:p>
          <a:p>
            <a:endParaRPr lang="es-CO" dirty="0" smtClean="0"/>
          </a:p>
          <a:p>
            <a:pPr algn="ctr">
              <a:buNone/>
            </a:pPr>
            <a:r>
              <a:rPr lang="es-CO" dirty="0" smtClean="0"/>
              <a:t>   Y conocer su Palabra, que es </a:t>
            </a:r>
            <a:r>
              <a:rPr lang="es-CO" b="1" dirty="0" smtClean="0">
                <a:solidFill>
                  <a:srgbClr val="0070C0"/>
                </a:solidFill>
              </a:rPr>
              <a:t>PERMANENTE</a:t>
            </a:r>
            <a:r>
              <a:rPr lang="es-CO" dirty="0" smtClean="0"/>
              <a:t>, es decir, usted tiene que </a:t>
            </a:r>
            <a:r>
              <a:rPr lang="es-CO" b="1" dirty="0" smtClean="0">
                <a:solidFill>
                  <a:srgbClr val="0070C0"/>
                </a:solidFill>
              </a:rPr>
              <a:t>CONFIAR</a:t>
            </a:r>
            <a:r>
              <a:rPr lang="es-CO" dirty="0" smtClean="0"/>
              <a:t> en lo que Dios ha dicho desde el Génesis hasta el Apocalipsis.</a:t>
            </a:r>
            <a:endParaRPr lang="es-CO" dirty="0"/>
          </a:p>
        </p:txBody>
      </p:sp>
      <p:pic>
        <p:nvPicPr>
          <p:cNvPr id="99330" name="Picture 2" descr="http://t1.gstatic.com/images?q=tbn:ANd9GcRIZD0WnD3P3Kq58lEa3KzBLf2twbcOVtBSX-1Hi4GRFj34fE_FfA"/>
          <p:cNvPicPr>
            <a:picLocks noChangeAspect="1" noChangeArrowheads="1"/>
          </p:cNvPicPr>
          <p:nvPr/>
        </p:nvPicPr>
        <p:blipFill>
          <a:blip r:embed="rId2" cstate="print"/>
          <a:srcRect/>
          <a:stretch>
            <a:fillRect/>
          </a:stretch>
        </p:blipFill>
        <p:spPr bwMode="auto">
          <a:xfrm rot="20402286">
            <a:off x="5578025" y="1441146"/>
            <a:ext cx="2983752" cy="390671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amond(in)">
                                      <p:cBhvr>
                                        <p:cTn id="1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92D050"/>
          </a:solidFill>
        </p:spPr>
        <p:txBody>
          <a:bodyPr>
            <a:noAutofit/>
          </a:bodyPr>
          <a:lstStyle/>
          <a:p>
            <a:r>
              <a:rPr lang="es-CO" sz="3600" b="1" dirty="0" smtClean="0">
                <a:solidFill>
                  <a:srgbClr val="FF0000"/>
                </a:solidFill>
              </a:rPr>
              <a:t>¿CUÁLES SON UNAS DE LAS SEÑALES DEL FIN MENCIONADA POR JESÚS?</a:t>
            </a:r>
            <a:endParaRPr lang="es-CO" sz="3600" b="1" dirty="0">
              <a:solidFill>
                <a:srgbClr val="FF0000"/>
              </a:solidFill>
            </a:endParaRPr>
          </a:p>
        </p:txBody>
      </p:sp>
      <p:sp>
        <p:nvSpPr>
          <p:cNvPr id="3" name="2 Marcador de contenido"/>
          <p:cNvSpPr>
            <a:spLocks noGrp="1"/>
          </p:cNvSpPr>
          <p:nvPr>
            <p:ph idx="1"/>
          </p:nvPr>
        </p:nvSpPr>
        <p:spPr>
          <a:xfrm>
            <a:off x="323528" y="1600200"/>
            <a:ext cx="4680520" cy="4853136"/>
          </a:xfrm>
        </p:spPr>
        <p:txBody>
          <a:bodyPr>
            <a:normAutofit/>
          </a:bodyPr>
          <a:lstStyle/>
          <a:p>
            <a:pPr algn="ctr">
              <a:buNone/>
            </a:pPr>
            <a:r>
              <a:rPr lang="es-CO" sz="3600" b="1" dirty="0" smtClean="0">
                <a:solidFill>
                  <a:srgbClr val="FF0000"/>
                </a:solidFill>
              </a:rPr>
              <a:t> Mateo 24:6, 7. </a:t>
            </a:r>
          </a:p>
          <a:p>
            <a:pPr marL="0" indent="0" algn="ctr">
              <a:buNone/>
            </a:pPr>
            <a:r>
              <a:rPr lang="es-CO" dirty="0" smtClean="0"/>
              <a:t>“Las señales de los tiempos nos dicen que el final de todas las cosas está cercano.</a:t>
            </a:r>
            <a:r>
              <a:rPr lang="es-CO" b="1" dirty="0" smtClean="0">
                <a:solidFill>
                  <a:srgbClr val="0070C0"/>
                </a:solidFill>
              </a:rPr>
              <a:t> Guerras y rumores de guerras, huelgas, asesinatos, robos y accidentes.</a:t>
            </a:r>
            <a:endParaRPr lang="es-CO" b="1" dirty="0">
              <a:solidFill>
                <a:srgbClr val="0070C0"/>
              </a:solidFill>
            </a:endParaRPr>
          </a:p>
        </p:txBody>
      </p:sp>
      <p:pic>
        <p:nvPicPr>
          <p:cNvPr id="35842" name="Picture 2" descr="http://t3.gstatic.com/images?q=tbn:ANd9GcR29B5_b10ugHqP_jqb0t_BcR4Qpt4TzDivHhfMaAvZkDOOGjUl"/>
          <p:cNvPicPr>
            <a:picLocks noChangeAspect="1" noChangeArrowheads="1"/>
          </p:cNvPicPr>
          <p:nvPr/>
        </p:nvPicPr>
        <p:blipFill>
          <a:blip r:embed="rId2" cstate="print"/>
          <a:srcRect/>
          <a:stretch>
            <a:fillRect/>
          </a:stretch>
        </p:blipFill>
        <p:spPr bwMode="auto">
          <a:xfrm>
            <a:off x="7092280" y="1484784"/>
            <a:ext cx="1656184" cy="1828800"/>
          </a:xfrm>
          <a:prstGeom prst="rect">
            <a:avLst/>
          </a:prstGeom>
          <a:noFill/>
        </p:spPr>
      </p:pic>
      <p:pic>
        <p:nvPicPr>
          <p:cNvPr id="35844" name="Picture 4" descr="http://t3.gstatic.com/images?q=tbn:ANd9GcSho4jkL3jcPK-JaVoc9yMNrDB8-ZiVh969bJVU7fGcP5bN0HtO"/>
          <p:cNvPicPr>
            <a:picLocks noChangeAspect="1" noChangeArrowheads="1"/>
          </p:cNvPicPr>
          <p:nvPr/>
        </p:nvPicPr>
        <p:blipFill>
          <a:blip r:embed="rId3" cstate="print"/>
          <a:srcRect/>
          <a:stretch>
            <a:fillRect/>
          </a:stretch>
        </p:blipFill>
        <p:spPr bwMode="auto">
          <a:xfrm>
            <a:off x="7092280" y="3429000"/>
            <a:ext cx="1728192" cy="1512168"/>
          </a:xfrm>
          <a:prstGeom prst="rect">
            <a:avLst/>
          </a:prstGeom>
          <a:noFill/>
        </p:spPr>
      </p:pic>
      <p:pic>
        <p:nvPicPr>
          <p:cNvPr id="35846" name="Picture 6" descr="http://t3.gstatic.com/images?q=tbn:ANd9GcTHy3jadpMi6szCV6lFN8Pvma6gDyajqOph2pFV66zzgzrl9jgx"/>
          <p:cNvPicPr>
            <a:picLocks noChangeAspect="1" noChangeArrowheads="1"/>
          </p:cNvPicPr>
          <p:nvPr/>
        </p:nvPicPr>
        <p:blipFill>
          <a:blip r:embed="rId4" cstate="print"/>
          <a:srcRect/>
          <a:stretch>
            <a:fillRect/>
          </a:stretch>
        </p:blipFill>
        <p:spPr bwMode="auto">
          <a:xfrm>
            <a:off x="5076056" y="5013176"/>
            <a:ext cx="3744416" cy="1844824"/>
          </a:xfrm>
          <a:prstGeom prst="rect">
            <a:avLst/>
          </a:prstGeom>
          <a:noFill/>
        </p:spPr>
      </p:pic>
      <p:pic>
        <p:nvPicPr>
          <p:cNvPr id="35848" name="Picture 8" descr="http://t0.gstatic.com/images?q=tbn:ANd9GcQghWEdl_ub5_eFkKPw_11cmXFwbO1gTvVdSEsQBWwDnEfKTAs0"/>
          <p:cNvPicPr>
            <a:picLocks noChangeAspect="1" noChangeArrowheads="1"/>
          </p:cNvPicPr>
          <p:nvPr/>
        </p:nvPicPr>
        <p:blipFill>
          <a:blip r:embed="rId5" cstate="print"/>
          <a:srcRect/>
          <a:stretch>
            <a:fillRect/>
          </a:stretch>
        </p:blipFill>
        <p:spPr bwMode="auto">
          <a:xfrm>
            <a:off x="5076056" y="1556792"/>
            <a:ext cx="1899295" cy="1743076"/>
          </a:xfrm>
          <a:prstGeom prst="rect">
            <a:avLst/>
          </a:prstGeom>
          <a:noFill/>
        </p:spPr>
      </p:pic>
      <p:pic>
        <p:nvPicPr>
          <p:cNvPr id="35850" name="Picture 10" descr="http://t2.gstatic.com/images?q=tbn:ANd9GcRAz81csv36_N-vFqleUmDtLFfhGNQ4etkGK90MKDibMvowgss5pw"/>
          <p:cNvPicPr>
            <a:picLocks noChangeAspect="1" noChangeArrowheads="1"/>
          </p:cNvPicPr>
          <p:nvPr/>
        </p:nvPicPr>
        <p:blipFill>
          <a:blip r:embed="rId6" cstate="print"/>
          <a:srcRect/>
          <a:stretch>
            <a:fillRect/>
          </a:stretch>
        </p:blipFill>
        <p:spPr bwMode="auto">
          <a:xfrm>
            <a:off x="5076056" y="3356992"/>
            <a:ext cx="1934344" cy="1516385"/>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5842"/>
                                        </p:tgtEl>
                                        <p:attrNameLst>
                                          <p:attrName>style.visibility</p:attrName>
                                        </p:attrNameLst>
                                      </p:cBhvr>
                                      <p:to>
                                        <p:strVal val="visible"/>
                                      </p:to>
                                    </p:set>
                                    <p:anim calcmode="lin" valueType="num">
                                      <p:cBhvr>
                                        <p:cTn id="7" dur="1000" fill="hold"/>
                                        <p:tgtEl>
                                          <p:spTgt spid="35842"/>
                                        </p:tgtEl>
                                        <p:attrNameLst>
                                          <p:attrName>ppt_w</p:attrName>
                                        </p:attrNameLst>
                                      </p:cBhvr>
                                      <p:tavLst>
                                        <p:tav tm="0">
                                          <p:val>
                                            <p:fltVal val="0"/>
                                          </p:val>
                                        </p:tav>
                                        <p:tav tm="100000">
                                          <p:val>
                                            <p:strVal val="#ppt_w"/>
                                          </p:val>
                                        </p:tav>
                                      </p:tavLst>
                                    </p:anim>
                                    <p:anim calcmode="lin" valueType="num">
                                      <p:cBhvr>
                                        <p:cTn id="8" dur="1000" fill="hold"/>
                                        <p:tgtEl>
                                          <p:spTgt spid="35842"/>
                                        </p:tgtEl>
                                        <p:attrNameLst>
                                          <p:attrName>ppt_h</p:attrName>
                                        </p:attrNameLst>
                                      </p:cBhvr>
                                      <p:tavLst>
                                        <p:tav tm="0">
                                          <p:val>
                                            <p:fltVal val="0"/>
                                          </p:val>
                                        </p:tav>
                                        <p:tav tm="100000">
                                          <p:val>
                                            <p:strVal val="#ppt_h"/>
                                          </p:val>
                                        </p:tav>
                                      </p:tavLst>
                                    </p:anim>
                                    <p:anim calcmode="lin" valueType="num">
                                      <p:cBhvr>
                                        <p:cTn id="9" dur="1000" fill="hold"/>
                                        <p:tgtEl>
                                          <p:spTgt spid="35842"/>
                                        </p:tgtEl>
                                        <p:attrNameLst>
                                          <p:attrName>style.rotation</p:attrName>
                                        </p:attrNameLst>
                                      </p:cBhvr>
                                      <p:tavLst>
                                        <p:tav tm="0">
                                          <p:val>
                                            <p:fltVal val="90"/>
                                          </p:val>
                                        </p:tav>
                                        <p:tav tm="100000">
                                          <p:val>
                                            <p:fltVal val="0"/>
                                          </p:val>
                                        </p:tav>
                                      </p:tavLst>
                                    </p:anim>
                                    <p:animEffect transition="in" filter="fade">
                                      <p:cBhvr>
                                        <p:cTn id="10" dur="1000"/>
                                        <p:tgtEl>
                                          <p:spTgt spid="35842"/>
                                        </p:tgtEl>
                                      </p:cBhvr>
                                    </p:animEffect>
                                  </p:childTnLst>
                                </p:cTn>
                              </p:par>
                              <p:par>
                                <p:cTn id="11" presetID="31" presetClass="entr" presetSubtype="0" fill="hold" nodeType="withEffect">
                                  <p:stCondLst>
                                    <p:cond delay="0"/>
                                  </p:stCondLst>
                                  <p:childTnLst>
                                    <p:set>
                                      <p:cBhvr>
                                        <p:cTn id="12" dur="1" fill="hold">
                                          <p:stCondLst>
                                            <p:cond delay="0"/>
                                          </p:stCondLst>
                                        </p:cTn>
                                        <p:tgtEl>
                                          <p:spTgt spid="35844"/>
                                        </p:tgtEl>
                                        <p:attrNameLst>
                                          <p:attrName>style.visibility</p:attrName>
                                        </p:attrNameLst>
                                      </p:cBhvr>
                                      <p:to>
                                        <p:strVal val="visible"/>
                                      </p:to>
                                    </p:set>
                                    <p:anim calcmode="lin" valueType="num">
                                      <p:cBhvr>
                                        <p:cTn id="13" dur="1000" fill="hold"/>
                                        <p:tgtEl>
                                          <p:spTgt spid="35844"/>
                                        </p:tgtEl>
                                        <p:attrNameLst>
                                          <p:attrName>ppt_w</p:attrName>
                                        </p:attrNameLst>
                                      </p:cBhvr>
                                      <p:tavLst>
                                        <p:tav tm="0">
                                          <p:val>
                                            <p:fltVal val="0"/>
                                          </p:val>
                                        </p:tav>
                                        <p:tav tm="100000">
                                          <p:val>
                                            <p:strVal val="#ppt_w"/>
                                          </p:val>
                                        </p:tav>
                                      </p:tavLst>
                                    </p:anim>
                                    <p:anim calcmode="lin" valueType="num">
                                      <p:cBhvr>
                                        <p:cTn id="14" dur="1000" fill="hold"/>
                                        <p:tgtEl>
                                          <p:spTgt spid="35844"/>
                                        </p:tgtEl>
                                        <p:attrNameLst>
                                          <p:attrName>ppt_h</p:attrName>
                                        </p:attrNameLst>
                                      </p:cBhvr>
                                      <p:tavLst>
                                        <p:tav tm="0">
                                          <p:val>
                                            <p:fltVal val="0"/>
                                          </p:val>
                                        </p:tav>
                                        <p:tav tm="100000">
                                          <p:val>
                                            <p:strVal val="#ppt_h"/>
                                          </p:val>
                                        </p:tav>
                                      </p:tavLst>
                                    </p:anim>
                                    <p:anim calcmode="lin" valueType="num">
                                      <p:cBhvr>
                                        <p:cTn id="15" dur="1000" fill="hold"/>
                                        <p:tgtEl>
                                          <p:spTgt spid="35844"/>
                                        </p:tgtEl>
                                        <p:attrNameLst>
                                          <p:attrName>style.rotation</p:attrName>
                                        </p:attrNameLst>
                                      </p:cBhvr>
                                      <p:tavLst>
                                        <p:tav tm="0">
                                          <p:val>
                                            <p:fltVal val="90"/>
                                          </p:val>
                                        </p:tav>
                                        <p:tav tm="100000">
                                          <p:val>
                                            <p:fltVal val="0"/>
                                          </p:val>
                                        </p:tav>
                                      </p:tavLst>
                                    </p:anim>
                                    <p:animEffect transition="in" filter="fade">
                                      <p:cBhvr>
                                        <p:cTn id="16" dur="1000"/>
                                        <p:tgtEl>
                                          <p:spTgt spid="35844"/>
                                        </p:tgtEl>
                                      </p:cBhvr>
                                    </p:animEffect>
                                  </p:childTnLst>
                                </p:cTn>
                              </p:par>
                              <p:par>
                                <p:cTn id="17" presetID="31" presetClass="entr" presetSubtype="0" fill="hold" nodeType="withEffect">
                                  <p:stCondLst>
                                    <p:cond delay="0"/>
                                  </p:stCondLst>
                                  <p:childTnLst>
                                    <p:set>
                                      <p:cBhvr>
                                        <p:cTn id="18" dur="1" fill="hold">
                                          <p:stCondLst>
                                            <p:cond delay="0"/>
                                          </p:stCondLst>
                                        </p:cTn>
                                        <p:tgtEl>
                                          <p:spTgt spid="35846"/>
                                        </p:tgtEl>
                                        <p:attrNameLst>
                                          <p:attrName>style.visibility</p:attrName>
                                        </p:attrNameLst>
                                      </p:cBhvr>
                                      <p:to>
                                        <p:strVal val="visible"/>
                                      </p:to>
                                    </p:set>
                                    <p:anim calcmode="lin" valueType="num">
                                      <p:cBhvr>
                                        <p:cTn id="19" dur="1000" fill="hold"/>
                                        <p:tgtEl>
                                          <p:spTgt spid="35846"/>
                                        </p:tgtEl>
                                        <p:attrNameLst>
                                          <p:attrName>ppt_w</p:attrName>
                                        </p:attrNameLst>
                                      </p:cBhvr>
                                      <p:tavLst>
                                        <p:tav tm="0">
                                          <p:val>
                                            <p:fltVal val="0"/>
                                          </p:val>
                                        </p:tav>
                                        <p:tav tm="100000">
                                          <p:val>
                                            <p:strVal val="#ppt_w"/>
                                          </p:val>
                                        </p:tav>
                                      </p:tavLst>
                                    </p:anim>
                                    <p:anim calcmode="lin" valueType="num">
                                      <p:cBhvr>
                                        <p:cTn id="20" dur="1000" fill="hold"/>
                                        <p:tgtEl>
                                          <p:spTgt spid="35846"/>
                                        </p:tgtEl>
                                        <p:attrNameLst>
                                          <p:attrName>ppt_h</p:attrName>
                                        </p:attrNameLst>
                                      </p:cBhvr>
                                      <p:tavLst>
                                        <p:tav tm="0">
                                          <p:val>
                                            <p:fltVal val="0"/>
                                          </p:val>
                                        </p:tav>
                                        <p:tav tm="100000">
                                          <p:val>
                                            <p:strVal val="#ppt_h"/>
                                          </p:val>
                                        </p:tav>
                                      </p:tavLst>
                                    </p:anim>
                                    <p:anim calcmode="lin" valueType="num">
                                      <p:cBhvr>
                                        <p:cTn id="21" dur="1000" fill="hold"/>
                                        <p:tgtEl>
                                          <p:spTgt spid="35846"/>
                                        </p:tgtEl>
                                        <p:attrNameLst>
                                          <p:attrName>style.rotation</p:attrName>
                                        </p:attrNameLst>
                                      </p:cBhvr>
                                      <p:tavLst>
                                        <p:tav tm="0">
                                          <p:val>
                                            <p:fltVal val="90"/>
                                          </p:val>
                                        </p:tav>
                                        <p:tav tm="100000">
                                          <p:val>
                                            <p:fltVal val="0"/>
                                          </p:val>
                                        </p:tav>
                                      </p:tavLst>
                                    </p:anim>
                                    <p:animEffect transition="in" filter="fade">
                                      <p:cBhvr>
                                        <p:cTn id="22" dur="1000"/>
                                        <p:tgtEl>
                                          <p:spTgt spid="35846"/>
                                        </p:tgtEl>
                                      </p:cBhvr>
                                    </p:animEffect>
                                  </p:childTnLst>
                                </p:cTn>
                              </p:par>
                              <p:par>
                                <p:cTn id="23" presetID="31" presetClass="entr" presetSubtype="0" fill="hold" nodeType="withEffect">
                                  <p:stCondLst>
                                    <p:cond delay="0"/>
                                  </p:stCondLst>
                                  <p:childTnLst>
                                    <p:set>
                                      <p:cBhvr>
                                        <p:cTn id="24" dur="1" fill="hold">
                                          <p:stCondLst>
                                            <p:cond delay="0"/>
                                          </p:stCondLst>
                                        </p:cTn>
                                        <p:tgtEl>
                                          <p:spTgt spid="35848"/>
                                        </p:tgtEl>
                                        <p:attrNameLst>
                                          <p:attrName>style.visibility</p:attrName>
                                        </p:attrNameLst>
                                      </p:cBhvr>
                                      <p:to>
                                        <p:strVal val="visible"/>
                                      </p:to>
                                    </p:set>
                                    <p:anim calcmode="lin" valueType="num">
                                      <p:cBhvr>
                                        <p:cTn id="25" dur="1000" fill="hold"/>
                                        <p:tgtEl>
                                          <p:spTgt spid="35848"/>
                                        </p:tgtEl>
                                        <p:attrNameLst>
                                          <p:attrName>ppt_w</p:attrName>
                                        </p:attrNameLst>
                                      </p:cBhvr>
                                      <p:tavLst>
                                        <p:tav tm="0">
                                          <p:val>
                                            <p:fltVal val="0"/>
                                          </p:val>
                                        </p:tav>
                                        <p:tav tm="100000">
                                          <p:val>
                                            <p:strVal val="#ppt_w"/>
                                          </p:val>
                                        </p:tav>
                                      </p:tavLst>
                                    </p:anim>
                                    <p:anim calcmode="lin" valueType="num">
                                      <p:cBhvr>
                                        <p:cTn id="26" dur="1000" fill="hold"/>
                                        <p:tgtEl>
                                          <p:spTgt spid="35848"/>
                                        </p:tgtEl>
                                        <p:attrNameLst>
                                          <p:attrName>ppt_h</p:attrName>
                                        </p:attrNameLst>
                                      </p:cBhvr>
                                      <p:tavLst>
                                        <p:tav tm="0">
                                          <p:val>
                                            <p:fltVal val="0"/>
                                          </p:val>
                                        </p:tav>
                                        <p:tav tm="100000">
                                          <p:val>
                                            <p:strVal val="#ppt_h"/>
                                          </p:val>
                                        </p:tav>
                                      </p:tavLst>
                                    </p:anim>
                                    <p:anim calcmode="lin" valueType="num">
                                      <p:cBhvr>
                                        <p:cTn id="27" dur="1000" fill="hold"/>
                                        <p:tgtEl>
                                          <p:spTgt spid="35848"/>
                                        </p:tgtEl>
                                        <p:attrNameLst>
                                          <p:attrName>style.rotation</p:attrName>
                                        </p:attrNameLst>
                                      </p:cBhvr>
                                      <p:tavLst>
                                        <p:tav tm="0">
                                          <p:val>
                                            <p:fltVal val="90"/>
                                          </p:val>
                                        </p:tav>
                                        <p:tav tm="100000">
                                          <p:val>
                                            <p:fltVal val="0"/>
                                          </p:val>
                                        </p:tav>
                                      </p:tavLst>
                                    </p:anim>
                                    <p:animEffect transition="in" filter="fade">
                                      <p:cBhvr>
                                        <p:cTn id="28" dur="1000"/>
                                        <p:tgtEl>
                                          <p:spTgt spid="35848"/>
                                        </p:tgtEl>
                                      </p:cBhvr>
                                    </p:animEffect>
                                  </p:childTnLst>
                                </p:cTn>
                              </p:par>
                              <p:par>
                                <p:cTn id="29" presetID="31" presetClass="entr" presetSubtype="0" fill="hold" nodeType="withEffect">
                                  <p:stCondLst>
                                    <p:cond delay="0"/>
                                  </p:stCondLst>
                                  <p:childTnLst>
                                    <p:set>
                                      <p:cBhvr>
                                        <p:cTn id="30" dur="1" fill="hold">
                                          <p:stCondLst>
                                            <p:cond delay="0"/>
                                          </p:stCondLst>
                                        </p:cTn>
                                        <p:tgtEl>
                                          <p:spTgt spid="35850"/>
                                        </p:tgtEl>
                                        <p:attrNameLst>
                                          <p:attrName>style.visibility</p:attrName>
                                        </p:attrNameLst>
                                      </p:cBhvr>
                                      <p:to>
                                        <p:strVal val="visible"/>
                                      </p:to>
                                    </p:set>
                                    <p:anim calcmode="lin" valueType="num">
                                      <p:cBhvr>
                                        <p:cTn id="31" dur="1000" fill="hold"/>
                                        <p:tgtEl>
                                          <p:spTgt spid="35850"/>
                                        </p:tgtEl>
                                        <p:attrNameLst>
                                          <p:attrName>ppt_w</p:attrName>
                                        </p:attrNameLst>
                                      </p:cBhvr>
                                      <p:tavLst>
                                        <p:tav tm="0">
                                          <p:val>
                                            <p:fltVal val="0"/>
                                          </p:val>
                                        </p:tav>
                                        <p:tav tm="100000">
                                          <p:val>
                                            <p:strVal val="#ppt_w"/>
                                          </p:val>
                                        </p:tav>
                                      </p:tavLst>
                                    </p:anim>
                                    <p:anim calcmode="lin" valueType="num">
                                      <p:cBhvr>
                                        <p:cTn id="32" dur="1000" fill="hold"/>
                                        <p:tgtEl>
                                          <p:spTgt spid="35850"/>
                                        </p:tgtEl>
                                        <p:attrNameLst>
                                          <p:attrName>ppt_h</p:attrName>
                                        </p:attrNameLst>
                                      </p:cBhvr>
                                      <p:tavLst>
                                        <p:tav tm="0">
                                          <p:val>
                                            <p:fltVal val="0"/>
                                          </p:val>
                                        </p:tav>
                                        <p:tav tm="100000">
                                          <p:val>
                                            <p:strVal val="#ppt_h"/>
                                          </p:val>
                                        </p:tav>
                                      </p:tavLst>
                                    </p:anim>
                                    <p:anim calcmode="lin" valueType="num">
                                      <p:cBhvr>
                                        <p:cTn id="33" dur="1000" fill="hold"/>
                                        <p:tgtEl>
                                          <p:spTgt spid="35850"/>
                                        </p:tgtEl>
                                        <p:attrNameLst>
                                          <p:attrName>style.rotation</p:attrName>
                                        </p:attrNameLst>
                                      </p:cBhvr>
                                      <p:tavLst>
                                        <p:tav tm="0">
                                          <p:val>
                                            <p:fltVal val="90"/>
                                          </p:val>
                                        </p:tav>
                                        <p:tav tm="100000">
                                          <p:val>
                                            <p:fltVal val="0"/>
                                          </p:val>
                                        </p:tav>
                                      </p:tavLst>
                                    </p:anim>
                                    <p:animEffect transition="in" filter="fade">
                                      <p:cBhvr>
                                        <p:cTn id="34" dur="1000"/>
                                        <p:tgtEl>
                                          <p:spTgt spid="358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210146"/>
          </a:xfrm>
          <a:solidFill>
            <a:srgbClr val="0070C0"/>
          </a:solidFill>
        </p:spPr>
        <p:txBody>
          <a:bodyPr>
            <a:normAutofit fontScale="90000"/>
          </a:bodyPr>
          <a:lstStyle/>
          <a:p>
            <a:r>
              <a:rPr lang="es-CO" sz="4000" b="1" dirty="0" smtClean="0">
                <a:solidFill>
                  <a:srgbClr val="FFFF00"/>
                </a:solidFill>
              </a:rPr>
              <a:t>¿De quién es el plan llevado a cabo por las naciones al luchar unas contra otras? </a:t>
            </a:r>
            <a:endParaRPr lang="es-CO" sz="4000" b="1" dirty="0">
              <a:solidFill>
                <a:srgbClr val="FFFF00"/>
              </a:solidFill>
            </a:endParaRPr>
          </a:p>
        </p:txBody>
      </p:sp>
      <p:sp>
        <p:nvSpPr>
          <p:cNvPr id="3" name="2 Marcador de contenido"/>
          <p:cNvSpPr>
            <a:spLocks noGrp="1"/>
          </p:cNvSpPr>
          <p:nvPr>
            <p:ph idx="1"/>
          </p:nvPr>
        </p:nvSpPr>
        <p:spPr>
          <a:xfrm>
            <a:off x="457200" y="1844824"/>
            <a:ext cx="8229600" cy="4281339"/>
          </a:xfrm>
          <a:solidFill>
            <a:schemeClr val="accent1">
              <a:lumMod val="40000"/>
              <a:lumOff val="60000"/>
            </a:schemeClr>
          </a:solidFill>
        </p:spPr>
        <p:txBody>
          <a:bodyPr>
            <a:normAutofit fontScale="85000" lnSpcReduction="10000"/>
          </a:bodyPr>
          <a:lstStyle/>
          <a:p>
            <a:pPr>
              <a:buNone/>
            </a:pPr>
            <a:r>
              <a:rPr lang="es-CO" dirty="0" smtClean="0"/>
              <a:t>      </a:t>
            </a:r>
            <a:r>
              <a:rPr lang="es-CO" sz="3300" b="1" dirty="0" smtClean="0">
                <a:solidFill>
                  <a:srgbClr val="FF0000"/>
                </a:solidFill>
              </a:rPr>
              <a:t>Juan 8:44; Lucas 14:31. </a:t>
            </a:r>
            <a:endParaRPr lang="es-CO" b="1" dirty="0" smtClean="0">
              <a:solidFill>
                <a:srgbClr val="FF0000"/>
              </a:solidFill>
            </a:endParaRPr>
          </a:p>
          <a:p>
            <a:pPr algn="ctr"/>
            <a:r>
              <a:rPr lang="es-CO" dirty="0" smtClean="0"/>
              <a:t>“</a:t>
            </a:r>
            <a:r>
              <a:rPr lang="es-CO" u="sng" dirty="0" smtClean="0"/>
              <a:t>Satanás</a:t>
            </a:r>
            <a:r>
              <a:rPr lang="es-CO" dirty="0" smtClean="0"/>
              <a:t> se</a:t>
            </a:r>
            <a:r>
              <a:rPr lang="es-CO" b="1" dirty="0" smtClean="0">
                <a:solidFill>
                  <a:srgbClr val="0070C0"/>
                </a:solidFill>
              </a:rPr>
              <a:t> </a:t>
            </a:r>
            <a:r>
              <a:rPr lang="es-CO" sz="3300" b="1" dirty="0" smtClean="0">
                <a:solidFill>
                  <a:srgbClr val="0070C0"/>
                </a:solidFill>
              </a:rPr>
              <a:t>deleita</a:t>
            </a:r>
            <a:r>
              <a:rPr lang="es-CO" dirty="0" smtClean="0"/>
              <a:t> en la guerra, que despierta las más viles pasiones del alma, y arroja luego a sus víctimas, sumidas en el vicio y en la sangre, a la </a:t>
            </a:r>
            <a:r>
              <a:rPr lang="es-CO" sz="3300" b="1" dirty="0" smtClean="0">
                <a:solidFill>
                  <a:srgbClr val="0070C0"/>
                </a:solidFill>
              </a:rPr>
              <a:t>eternidad. </a:t>
            </a:r>
          </a:p>
          <a:p>
            <a:endParaRPr lang="es-CO" dirty="0" smtClean="0"/>
          </a:p>
          <a:p>
            <a:pPr algn="ctr"/>
            <a:r>
              <a:rPr lang="es-CO" dirty="0" smtClean="0"/>
              <a:t>Su objeto consiste en </a:t>
            </a:r>
            <a:r>
              <a:rPr lang="es-CO" sz="3300" b="1" dirty="0" smtClean="0">
                <a:solidFill>
                  <a:srgbClr val="0070C0"/>
                </a:solidFill>
              </a:rPr>
              <a:t>hostigar</a:t>
            </a:r>
            <a:r>
              <a:rPr lang="es-CO" dirty="0" smtClean="0"/>
              <a:t> a las naciones a hacerse mutuamente la guerra; pues de este modo puede </a:t>
            </a:r>
            <a:r>
              <a:rPr lang="es-CO" sz="3300" b="1" dirty="0" smtClean="0">
                <a:solidFill>
                  <a:srgbClr val="0070C0"/>
                </a:solidFill>
              </a:rPr>
              <a:t>distraer</a:t>
            </a:r>
            <a:r>
              <a:rPr lang="es-CO" dirty="0" smtClean="0"/>
              <a:t> los espíritus de los hombres de la obra de preparación necesaria para subsistir en el día del Señor.”—El Conflicto de los Siglos, pág. 646.</a:t>
            </a:r>
          </a:p>
          <a:p>
            <a:endParaRPr lang="es-CO"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80">
                                          <p:stCondLst>
                                            <p:cond delay="0"/>
                                          </p:stCondLst>
                                        </p:cTn>
                                        <p:tgtEl>
                                          <p:spTgt spid="3">
                                            <p:txEl>
                                              <p:pRg st="1" end="1"/>
                                            </p:txEl>
                                          </p:spTgt>
                                        </p:tgtEl>
                                      </p:cBhvr>
                                    </p:animEffect>
                                    <p:anim calcmode="lin" valueType="num">
                                      <p:cBhvr>
                                        <p:cTn id="2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1" end="1"/>
                                            </p:txEl>
                                          </p:spTgt>
                                        </p:tgtEl>
                                      </p:cBhvr>
                                      <p:to x="100000" y="60000"/>
                                    </p:animScale>
                                    <p:animScale>
                                      <p:cBhvr>
                                        <p:cTn id="30" dur="166" decel="50000">
                                          <p:stCondLst>
                                            <p:cond delay="676"/>
                                          </p:stCondLst>
                                        </p:cTn>
                                        <p:tgtEl>
                                          <p:spTgt spid="3">
                                            <p:txEl>
                                              <p:pRg st="1" end="1"/>
                                            </p:txEl>
                                          </p:spTgt>
                                        </p:tgtEl>
                                      </p:cBhvr>
                                      <p:to x="100000" y="100000"/>
                                    </p:animScale>
                                    <p:animScale>
                                      <p:cBhvr>
                                        <p:cTn id="31" dur="26">
                                          <p:stCondLst>
                                            <p:cond delay="1312"/>
                                          </p:stCondLst>
                                        </p:cTn>
                                        <p:tgtEl>
                                          <p:spTgt spid="3">
                                            <p:txEl>
                                              <p:pRg st="1" end="1"/>
                                            </p:txEl>
                                          </p:spTgt>
                                        </p:tgtEl>
                                      </p:cBhvr>
                                      <p:to x="100000" y="80000"/>
                                    </p:animScale>
                                    <p:animScale>
                                      <p:cBhvr>
                                        <p:cTn id="32" dur="166" decel="50000">
                                          <p:stCondLst>
                                            <p:cond delay="1338"/>
                                          </p:stCondLst>
                                        </p:cTn>
                                        <p:tgtEl>
                                          <p:spTgt spid="3">
                                            <p:txEl>
                                              <p:pRg st="1" end="1"/>
                                            </p:txEl>
                                          </p:spTgt>
                                        </p:tgtEl>
                                      </p:cBhvr>
                                      <p:to x="100000" y="100000"/>
                                    </p:animScale>
                                    <p:animScale>
                                      <p:cBhvr>
                                        <p:cTn id="33" dur="26">
                                          <p:stCondLst>
                                            <p:cond delay="1642"/>
                                          </p:stCondLst>
                                        </p:cTn>
                                        <p:tgtEl>
                                          <p:spTgt spid="3">
                                            <p:txEl>
                                              <p:pRg st="1" end="1"/>
                                            </p:txEl>
                                          </p:spTgt>
                                        </p:tgtEl>
                                      </p:cBhvr>
                                      <p:to x="100000" y="90000"/>
                                    </p:animScale>
                                    <p:animScale>
                                      <p:cBhvr>
                                        <p:cTn id="34" dur="166" decel="50000">
                                          <p:stCondLst>
                                            <p:cond delay="1668"/>
                                          </p:stCondLst>
                                        </p:cTn>
                                        <p:tgtEl>
                                          <p:spTgt spid="3">
                                            <p:txEl>
                                              <p:pRg st="1" end="1"/>
                                            </p:txEl>
                                          </p:spTgt>
                                        </p:tgtEl>
                                      </p:cBhvr>
                                      <p:to x="100000" y="100000"/>
                                    </p:animScale>
                                    <p:animScale>
                                      <p:cBhvr>
                                        <p:cTn id="35" dur="26">
                                          <p:stCondLst>
                                            <p:cond delay="1808"/>
                                          </p:stCondLst>
                                        </p:cTn>
                                        <p:tgtEl>
                                          <p:spTgt spid="3">
                                            <p:txEl>
                                              <p:pRg st="1" end="1"/>
                                            </p:txEl>
                                          </p:spTgt>
                                        </p:tgtEl>
                                      </p:cBhvr>
                                      <p:to x="100000" y="95000"/>
                                    </p:animScale>
                                    <p:animScale>
                                      <p:cBhvr>
                                        <p:cTn id="36" dur="166" decel="50000">
                                          <p:stCondLst>
                                            <p:cond delay="1834"/>
                                          </p:stCondLst>
                                        </p:cTn>
                                        <p:tgtEl>
                                          <p:spTgt spid="3">
                                            <p:txEl>
                                              <p:pRg st="1" end="1"/>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Effect transition="in" filter="wipe(down)">
                                      <p:cBhvr>
                                        <p:cTn id="39" dur="580">
                                          <p:stCondLst>
                                            <p:cond delay="0"/>
                                          </p:stCondLst>
                                        </p:cTn>
                                        <p:tgtEl>
                                          <p:spTgt spid="3">
                                            <p:txEl>
                                              <p:pRg st="3" end="3"/>
                                            </p:txEl>
                                          </p:spTgt>
                                        </p:tgtEl>
                                      </p:cBhvr>
                                    </p:animEffect>
                                    <p:anim calcmode="lin" valueType="num">
                                      <p:cBhvr>
                                        <p:cTn id="40"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3" end="3"/>
                                            </p:txEl>
                                          </p:spTgt>
                                        </p:tgtEl>
                                      </p:cBhvr>
                                      <p:to x="100000" y="60000"/>
                                    </p:animScale>
                                    <p:animScale>
                                      <p:cBhvr>
                                        <p:cTn id="46" dur="166" decel="50000">
                                          <p:stCondLst>
                                            <p:cond delay="676"/>
                                          </p:stCondLst>
                                        </p:cTn>
                                        <p:tgtEl>
                                          <p:spTgt spid="3">
                                            <p:txEl>
                                              <p:pRg st="3" end="3"/>
                                            </p:txEl>
                                          </p:spTgt>
                                        </p:tgtEl>
                                      </p:cBhvr>
                                      <p:to x="100000" y="100000"/>
                                    </p:animScale>
                                    <p:animScale>
                                      <p:cBhvr>
                                        <p:cTn id="47" dur="26">
                                          <p:stCondLst>
                                            <p:cond delay="1312"/>
                                          </p:stCondLst>
                                        </p:cTn>
                                        <p:tgtEl>
                                          <p:spTgt spid="3">
                                            <p:txEl>
                                              <p:pRg st="3" end="3"/>
                                            </p:txEl>
                                          </p:spTgt>
                                        </p:tgtEl>
                                      </p:cBhvr>
                                      <p:to x="100000" y="80000"/>
                                    </p:animScale>
                                    <p:animScale>
                                      <p:cBhvr>
                                        <p:cTn id="48" dur="166" decel="50000">
                                          <p:stCondLst>
                                            <p:cond delay="1338"/>
                                          </p:stCondLst>
                                        </p:cTn>
                                        <p:tgtEl>
                                          <p:spTgt spid="3">
                                            <p:txEl>
                                              <p:pRg st="3" end="3"/>
                                            </p:txEl>
                                          </p:spTgt>
                                        </p:tgtEl>
                                      </p:cBhvr>
                                      <p:to x="100000" y="100000"/>
                                    </p:animScale>
                                    <p:animScale>
                                      <p:cBhvr>
                                        <p:cTn id="49" dur="26">
                                          <p:stCondLst>
                                            <p:cond delay="1642"/>
                                          </p:stCondLst>
                                        </p:cTn>
                                        <p:tgtEl>
                                          <p:spTgt spid="3">
                                            <p:txEl>
                                              <p:pRg st="3" end="3"/>
                                            </p:txEl>
                                          </p:spTgt>
                                        </p:tgtEl>
                                      </p:cBhvr>
                                      <p:to x="100000" y="90000"/>
                                    </p:animScale>
                                    <p:animScale>
                                      <p:cBhvr>
                                        <p:cTn id="50" dur="166" decel="50000">
                                          <p:stCondLst>
                                            <p:cond delay="1668"/>
                                          </p:stCondLst>
                                        </p:cTn>
                                        <p:tgtEl>
                                          <p:spTgt spid="3">
                                            <p:txEl>
                                              <p:pRg st="3" end="3"/>
                                            </p:txEl>
                                          </p:spTgt>
                                        </p:tgtEl>
                                      </p:cBhvr>
                                      <p:to x="100000" y="100000"/>
                                    </p:animScale>
                                    <p:animScale>
                                      <p:cBhvr>
                                        <p:cTn id="51" dur="26">
                                          <p:stCondLst>
                                            <p:cond delay="1808"/>
                                          </p:stCondLst>
                                        </p:cTn>
                                        <p:tgtEl>
                                          <p:spTgt spid="3">
                                            <p:txEl>
                                              <p:pRg st="3" end="3"/>
                                            </p:txEl>
                                          </p:spTgt>
                                        </p:tgtEl>
                                      </p:cBhvr>
                                      <p:to x="100000" y="95000"/>
                                    </p:animScale>
                                    <p:animScale>
                                      <p:cBhvr>
                                        <p:cTn id="52" dur="166" decel="50000">
                                          <p:stCondLst>
                                            <p:cond delay="1834"/>
                                          </p:stCondLst>
                                        </p:cTn>
                                        <p:tgtEl>
                                          <p:spTgt spid="3">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FFFF00"/>
          </a:solidFill>
        </p:spPr>
        <p:txBody>
          <a:bodyPr>
            <a:noAutofit/>
          </a:bodyPr>
          <a:lstStyle/>
          <a:p>
            <a:r>
              <a:rPr lang="es-CO" sz="3200" b="1" dirty="0" smtClean="0">
                <a:solidFill>
                  <a:srgbClr val="FF0000"/>
                </a:solidFill>
              </a:rPr>
              <a:t>¿Qué fenómenos naturales deben ocurrir justo antes de la segunda venida de Cristo?</a:t>
            </a:r>
            <a:endParaRPr lang="es-CO" sz="3200" b="1" dirty="0">
              <a:solidFill>
                <a:srgbClr val="FF0000"/>
              </a:solidFill>
            </a:endParaRPr>
          </a:p>
        </p:txBody>
      </p:sp>
      <p:sp>
        <p:nvSpPr>
          <p:cNvPr id="3" name="2 Marcador de contenido"/>
          <p:cNvSpPr>
            <a:spLocks noGrp="1"/>
          </p:cNvSpPr>
          <p:nvPr>
            <p:ph idx="1"/>
          </p:nvPr>
        </p:nvSpPr>
        <p:spPr>
          <a:xfrm>
            <a:off x="457200" y="1600200"/>
            <a:ext cx="4186808" cy="4525963"/>
          </a:xfrm>
          <a:solidFill>
            <a:schemeClr val="accent1">
              <a:lumMod val="40000"/>
              <a:lumOff val="60000"/>
            </a:schemeClr>
          </a:solidFill>
        </p:spPr>
        <p:txBody>
          <a:bodyPr>
            <a:normAutofit fontScale="85000" lnSpcReduction="20000"/>
          </a:bodyPr>
          <a:lstStyle/>
          <a:p>
            <a:r>
              <a:rPr lang="es-CO" sz="4000" b="1" dirty="0" smtClean="0">
                <a:solidFill>
                  <a:srgbClr val="FF0000"/>
                </a:solidFill>
              </a:rPr>
              <a:t>Mateo 24:7(última parte).</a:t>
            </a:r>
            <a:r>
              <a:rPr lang="es-CO" sz="4000" b="1" dirty="0" smtClean="0">
                <a:solidFill>
                  <a:srgbClr val="002060"/>
                </a:solidFill>
              </a:rPr>
              <a:t> </a:t>
            </a:r>
            <a:r>
              <a:rPr lang="es-CO" sz="4000" dirty="0" smtClean="0"/>
              <a:t>“Habrá </a:t>
            </a:r>
            <a:r>
              <a:rPr lang="es-CO" sz="4000" u="sng" dirty="0" smtClean="0"/>
              <a:t>pestes</a:t>
            </a:r>
            <a:r>
              <a:rPr lang="es-CO" sz="4000" dirty="0" smtClean="0"/>
              <a:t>,</a:t>
            </a:r>
            <a:r>
              <a:rPr lang="es-CO" sz="4000" u="sng" dirty="0" smtClean="0"/>
              <a:t> hambres</a:t>
            </a:r>
            <a:r>
              <a:rPr lang="es-CO" sz="4000" dirty="0" smtClean="0"/>
              <a:t> y </a:t>
            </a:r>
            <a:r>
              <a:rPr lang="es-CO" sz="4000" u="sng" dirty="0" smtClean="0"/>
              <a:t>terremotos</a:t>
            </a:r>
            <a:r>
              <a:rPr lang="es-CO" sz="4000" dirty="0" smtClean="0"/>
              <a:t> en diversos lugares”.</a:t>
            </a:r>
          </a:p>
          <a:p>
            <a:endParaRPr lang="es-CO" dirty="0" smtClean="0"/>
          </a:p>
          <a:p>
            <a:r>
              <a:rPr lang="es-CO" dirty="0" smtClean="0"/>
              <a:t> </a:t>
            </a:r>
            <a:r>
              <a:rPr lang="es-CO" sz="3600" b="1" dirty="0" smtClean="0">
                <a:solidFill>
                  <a:srgbClr val="FF0000"/>
                </a:solidFill>
              </a:rPr>
              <a:t>Lucas 21:11(primera parte).</a:t>
            </a:r>
            <a:r>
              <a:rPr lang="es-CO" dirty="0" smtClean="0"/>
              <a:t> “Habrá grandes terremotos, hambres y pestes en diferentes lugares”. </a:t>
            </a:r>
          </a:p>
          <a:p>
            <a:endParaRPr lang="es-CO" dirty="0"/>
          </a:p>
        </p:txBody>
      </p:sp>
      <p:pic>
        <p:nvPicPr>
          <p:cNvPr id="84994" name="Picture 2" descr="http://t3.gstatic.com/images?q=tbn:ANd9GcR7U3kKATxLGNadL4yfHxNe4PzSbAWwyzGJJYNFdkvjgAUC_Bd9"/>
          <p:cNvPicPr>
            <a:picLocks noChangeAspect="1" noChangeArrowheads="1"/>
          </p:cNvPicPr>
          <p:nvPr/>
        </p:nvPicPr>
        <p:blipFill>
          <a:blip r:embed="rId2" cstate="print"/>
          <a:srcRect/>
          <a:stretch>
            <a:fillRect/>
          </a:stretch>
        </p:blipFill>
        <p:spPr bwMode="auto">
          <a:xfrm>
            <a:off x="5148064" y="1556792"/>
            <a:ext cx="3528392" cy="2016224"/>
          </a:xfrm>
          <a:prstGeom prst="rect">
            <a:avLst/>
          </a:prstGeom>
          <a:noFill/>
        </p:spPr>
      </p:pic>
      <p:pic>
        <p:nvPicPr>
          <p:cNvPr id="84996" name="Picture 4" descr="http://t3.gstatic.com/images?q=tbn:ANd9GcT72AO7cf3zVZ5-yZ-vicp7DH041cA3cwRGFuGLodWQK8ohY4nQ"/>
          <p:cNvPicPr>
            <a:picLocks noChangeAspect="1" noChangeArrowheads="1"/>
          </p:cNvPicPr>
          <p:nvPr/>
        </p:nvPicPr>
        <p:blipFill>
          <a:blip r:embed="rId3" cstate="print"/>
          <a:srcRect/>
          <a:stretch>
            <a:fillRect/>
          </a:stretch>
        </p:blipFill>
        <p:spPr bwMode="auto">
          <a:xfrm>
            <a:off x="4860032" y="3861048"/>
            <a:ext cx="1728192" cy="2088232"/>
          </a:xfrm>
          <a:prstGeom prst="rect">
            <a:avLst/>
          </a:prstGeom>
          <a:noFill/>
        </p:spPr>
      </p:pic>
      <p:pic>
        <p:nvPicPr>
          <p:cNvPr id="84998" name="Picture 6" descr="http://t1.gstatic.com/images?q=tbn:ANd9GcTqlF_gppi4BDQVGXHsvepIaDBKakM-cYL-BAOJu2RR3u0oFMHu"/>
          <p:cNvPicPr>
            <a:picLocks noChangeAspect="1" noChangeArrowheads="1"/>
          </p:cNvPicPr>
          <p:nvPr/>
        </p:nvPicPr>
        <p:blipFill>
          <a:blip r:embed="rId4" cstate="print"/>
          <a:srcRect/>
          <a:stretch>
            <a:fillRect/>
          </a:stretch>
        </p:blipFill>
        <p:spPr bwMode="auto">
          <a:xfrm>
            <a:off x="6804248" y="3789040"/>
            <a:ext cx="2160240" cy="220789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84994"/>
                                        </p:tgtEl>
                                        <p:attrNameLst>
                                          <p:attrName>style.visibility</p:attrName>
                                        </p:attrNameLst>
                                      </p:cBhvr>
                                      <p:to>
                                        <p:strVal val="visible"/>
                                      </p:to>
                                    </p:set>
                                    <p:animEffect transition="in" filter="wipe(down)">
                                      <p:cBhvr>
                                        <p:cTn id="7" dur="580">
                                          <p:stCondLst>
                                            <p:cond delay="0"/>
                                          </p:stCondLst>
                                        </p:cTn>
                                        <p:tgtEl>
                                          <p:spTgt spid="84994"/>
                                        </p:tgtEl>
                                      </p:cBhvr>
                                    </p:animEffect>
                                    <p:anim calcmode="lin" valueType="num">
                                      <p:cBhvr>
                                        <p:cTn id="8" dur="1822" tmFilter="0,0; 0.14,0.36; 0.43,0.73; 0.71,0.91; 1.0,1.0">
                                          <p:stCondLst>
                                            <p:cond delay="0"/>
                                          </p:stCondLst>
                                        </p:cTn>
                                        <p:tgtEl>
                                          <p:spTgt spid="8499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499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499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499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4994"/>
                                        </p:tgtEl>
                                        <p:attrNameLst>
                                          <p:attrName>ppt_y</p:attrName>
                                        </p:attrNameLst>
                                      </p:cBhvr>
                                      <p:tavLst>
                                        <p:tav tm="0" fmla="#ppt_y-sin(pi*$)/81">
                                          <p:val>
                                            <p:fltVal val="0"/>
                                          </p:val>
                                        </p:tav>
                                        <p:tav tm="100000">
                                          <p:val>
                                            <p:fltVal val="1"/>
                                          </p:val>
                                        </p:tav>
                                      </p:tavLst>
                                    </p:anim>
                                    <p:animScale>
                                      <p:cBhvr>
                                        <p:cTn id="13" dur="26">
                                          <p:stCondLst>
                                            <p:cond delay="650"/>
                                          </p:stCondLst>
                                        </p:cTn>
                                        <p:tgtEl>
                                          <p:spTgt spid="84994"/>
                                        </p:tgtEl>
                                      </p:cBhvr>
                                      <p:to x="100000" y="60000"/>
                                    </p:animScale>
                                    <p:animScale>
                                      <p:cBhvr>
                                        <p:cTn id="14" dur="166" decel="50000">
                                          <p:stCondLst>
                                            <p:cond delay="676"/>
                                          </p:stCondLst>
                                        </p:cTn>
                                        <p:tgtEl>
                                          <p:spTgt spid="84994"/>
                                        </p:tgtEl>
                                      </p:cBhvr>
                                      <p:to x="100000" y="100000"/>
                                    </p:animScale>
                                    <p:animScale>
                                      <p:cBhvr>
                                        <p:cTn id="15" dur="26">
                                          <p:stCondLst>
                                            <p:cond delay="1312"/>
                                          </p:stCondLst>
                                        </p:cTn>
                                        <p:tgtEl>
                                          <p:spTgt spid="84994"/>
                                        </p:tgtEl>
                                      </p:cBhvr>
                                      <p:to x="100000" y="80000"/>
                                    </p:animScale>
                                    <p:animScale>
                                      <p:cBhvr>
                                        <p:cTn id="16" dur="166" decel="50000">
                                          <p:stCondLst>
                                            <p:cond delay="1338"/>
                                          </p:stCondLst>
                                        </p:cTn>
                                        <p:tgtEl>
                                          <p:spTgt spid="84994"/>
                                        </p:tgtEl>
                                      </p:cBhvr>
                                      <p:to x="100000" y="100000"/>
                                    </p:animScale>
                                    <p:animScale>
                                      <p:cBhvr>
                                        <p:cTn id="17" dur="26">
                                          <p:stCondLst>
                                            <p:cond delay="1642"/>
                                          </p:stCondLst>
                                        </p:cTn>
                                        <p:tgtEl>
                                          <p:spTgt spid="84994"/>
                                        </p:tgtEl>
                                      </p:cBhvr>
                                      <p:to x="100000" y="90000"/>
                                    </p:animScale>
                                    <p:animScale>
                                      <p:cBhvr>
                                        <p:cTn id="18" dur="166" decel="50000">
                                          <p:stCondLst>
                                            <p:cond delay="1668"/>
                                          </p:stCondLst>
                                        </p:cTn>
                                        <p:tgtEl>
                                          <p:spTgt spid="84994"/>
                                        </p:tgtEl>
                                      </p:cBhvr>
                                      <p:to x="100000" y="100000"/>
                                    </p:animScale>
                                    <p:animScale>
                                      <p:cBhvr>
                                        <p:cTn id="19" dur="26">
                                          <p:stCondLst>
                                            <p:cond delay="1808"/>
                                          </p:stCondLst>
                                        </p:cTn>
                                        <p:tgtEl>
                                          <p:spTgt spid="84994"/>
                                        </p:tgtEl>
                                      </p:cBhvr>
                                      <p:to x="100000" y="95000"/>
                                    </p:animScale>
                                    <p:animScale>
                                      <p:cBhvr>
                                        <p:cTn id="20" dur="166" decel="50000">
                                          <p:stCondLst>
                                            <p:cond delay="1834"/>
                                          </p:stCondLst>
                                        </p:cTn>
                                        <p:tgtEl>
                                          <p:spTgt spid="84994"/>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84996"/>
                                        </p:tgtEl>
                                        <p:attrNameLst>
                                          <p:attrName>style.visibility</p:attrName>
                                        </p:attrNameLst>
                                      </p:cBhvr>
                                      <p:to>
                                        <p:strVal val="visible"/>
                                      </p:to>
                                    </p:set>
                                    <p:animEffect transition="in" filter="wipe(down)">
                                      <p:cBhvr>
                                        <p:cTn id="23" dur="580">
                                          <p:stCondLst>
                                            <p:cond delay="0"/>
                                          </p:stCondLst>
                                        </p:cTn>
                                        <p:tgtEl>
                                          <p:spTgt spid="84996"/>
                                        </p:tgtEl>
                                      </p:cBhvr>
                                    </p:animEffect>
                                    <p:anim calcmode="lin" valueType="num">
                                      <p:cBhvr>
                                        <p:cTn id="24" dur="1822" tmFilter="0,0; 0.14,0.36; 0.43,0.73; 0.71,0.91; 1.0,1.0">
                                          <p:stCondLst>
                                            <p:cond delay="0"/>
                                          </p:stCondLst>
                                        </p:cTn>
                                        <p:tgtEl>
                                          <p:spTgt spid="84996"/>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84996"/>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84996"/>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84996"/>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84996"/>
                                        </p:tgtEl>
                                        <p:attrNameLst>
                                          <p:attrName>ppt_y</p:attrName>
                                        </p:attrNameLst>
                                      </p:cBhvr>
                                      <p:tavLst>
                                        <p:tav tm="0" fmla="#ppt_y-sin(pi*$)/81">
                                          <p:val>
                                            <p:fltVal val="0"/>
                                          </p:val>
                                        </p:tav>
                                        <p:tav tm="100000">
                                          <p:val>
                                            <p:fltVal val="1"/>
                                          </p:val>
                                        </p:tav>
                                      </p:tavLst>
                                    </p:anim>
                                    <p:animScale>
                                      <p:cBhvr>
                                        <p:cTn id="29" dur="26">
                                          <p:stCondLst>
                                            <p:cond delay="650"/>
                                          </p:stCondLst>
                                        </p:cTn>
                                        <p:tgtEl>
                                          <p:spTgt spid="84996"/>
                                        </p:tgtEl>
                                      </p:cBhvr>
                                      <p:to x="100000" y="60000"/>
                                    </p:animScale>
                                    <p:animScale>
                                      <p:cBhvr>
                                        <p:cTn id="30" dur="166" decel="50000">
                                          <p:stCondLst>
                                            <p:cond delay="676"/>
                                          </p:stCondLst>
                                        </p:cTn>
                                        <p:tgtEl>
                                          <p:spTgt spid="84996"/>
                                        </p:tgtEl>
                                      </p:cBhvr>
                                      <p:to x="100000" y="100000"/>
                                    </p:animScale>
                                    <p:animScale>
                                      <p:cBhvr>
                                        <p:cTn id="31" dur="26">
                                          <p:stCondLst>
                                            <p:cond delay="1312"/>
                                          </p:stCondLst>
                                        </p:cTn>
                                        <p:tgtEl>
                                          <p:spTgt spid="84996"/>
                                        </p:tgtEl>
                                      </p:cBhvr>
                                      <p:to x="100000" y="80000"/>
                                    </p:animScale>
                                    <p:animScale>
                                      <p:cBhvr>
                                        <p:cTn id="32" dur="166" decel="50000">
                                          <p:stCondLst>
                                            <p:cond delay="1338"/>
                                          </p:stCondLst>
                                        </p:cTn>
                                        <p:tgtEl>
                                          <p:spTgt spid="84996"/>
                                        </p:tgtEl>
                                      </p:cBhvr>
                                      <p:to x="100000" y="100000"/>
                                    </p:animScale>
                                    <p:animScale>
                                      <p:cBhvr>
                                        <p:cTn id="33" dur="26">
                                          <p:stCondLst>
                                            <p:cond delay="1642"/>
                                          </p:stCondLst>
                                        </p:cTn>
                                        <p:tgtEl>
                                          <p:spTgt spid="84996"/>
                                        </p:tgtEl>
                                      </p:cBhvr>
                                      <p:to x="100000" y="90000"/>
                                    </p:animScale>
                                    <p:animScale>
                                      <p:cBhvr>
                                        <p:cTn id="34" dur="166" decel="50000">
                                          <p:stCondLst>
                                            <p:cond delay="1668"/>
                                          </p:stCondLst>
                                        </p:cTn>
                                        <p:tgtEl>
                                          <p:spTgt spid="84996"/>
                                        </p:tgtEl>
                                      </p:cBhvr>
                                      <p:to x="100000" y="100000"/>
                                    </p:animScale>
                                    <p:animScale>
                                      <p:cBhvr>
                                        <p:cTn id="35" dur="26">
                                          <p:stCondLst>
                                            <p:cond delay="1808"/>
                                          </p:stCondLst>
                                        </p:cTn>
                                        <p:tgtEl>
                                          <p:spTgt spid="84996"/>
                                        </p:tgtEl>
                                      </p:cBhvr>
                                      <p:to x="100000" y="95000"/>
                                    </p:animScale>
                                    <p:animScale>
                                      <p:cBhvr>
                                        <p:cTn id="36" dur="166" decel="50000">
                                          <p:stCondLst>
                                            <p:cond delay="1834"/>
                                          </p:stCondLst>
                                        </p:cTn>
                                        <p:tgtEl>
                                          <p:spTgt spid="84996"/>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84998"/>
                                        </p:tgtEl>
                                        <p:attrNameLst>
                                          <p:attrName>style.visibility</p:attrName>
                                        </p:attrNameLst>
                                      </p:cBhvr>
                                      <p:to>
                                        <p:strVal val="visible"/>
                                      </p:to>
                                    </p:set>
                                    <p:animEffect transition="in" filter="wipe(down)">
                                      <p:cBhvr>
                                        <p:cTn id="39" dur="580">
                                          <p:stCondLst>
                                            <p:cond delay="0"/>
                                          </p:stCondLst>
                                        </p:cTn>
                                        <p:tgtEl>
                                          <p:spTgt spid="84998"/>
                                        </p:tgtEl>
                                      </p:cBhvr>
                                    </p:animEffect>
                                    <p:anim calcmode="lin" valueType="num">
                                      <p:cBhvr>
                                        <p:cTn id="40" dur="1822" tmFilter="0,0; 0.14,0.36; 0.43,0.73; 0.71,0.91; 1.0,1.0">
                                          <p:stCondLst>
                                            <p:cond delay="0"/>
                                          </p:stCondLst>
                                        </p:cTn>
                                        <p:tgtEl>
                                          <p:spTgt spid="84998"/>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84998"/>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84998"/>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84998"/>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84998"/>
                                        </p:tgtEl>
                                        <p:attrNameLst>
                                          <p:attrName>ppt_y</p:attrName>
                                        </p:attrNameLst>
                                      </p:cBhvr>
                                      <p:tavLst>
                                        <p:tav tm="0" fmla="#ppt_y-sin(pi*$)/81">
                                          <p:val>
                                            <p:fltVal val="0"/>
                                          </p:val>
                                        </p:tav>
                                        <p:tav tm="100000">
                                          <p:val>
                                            <p:fltVal val="1"/>
                                          </p:val>
                                        </p:tav>
                                      </p:tavLst>
                                    </p:anim>
                                    <p:animScale>
                                      <p:cBhvr>
                                        <p:cTn id="45" dur="26">
                                          <p:stCondLst>
                                            <p:cond delay="650"/>
                                          </p:stCondLst>
                                        </p:cTn>
                                        <p:tgtEl>
                                          <p:spTgt spid="84998"/>
                                        </p:tgtEl>
                                      </p:cBhvr>
                                      <p:to x="100000" y="60000"/>
                                    </p:animScale>
                                    <p:animScale>
                                      <p:cBhvr>
                                        <p:cTn id="46" dur="166" decel="50000">
                                          <p:stCondLst>
                                            <p:cond delay="676"/>
                                          </p:stCondLst>
                                        </p:cTn>
                                        <p:tgtEl>
                                          <p:spTgt spid="84998"/>
                                        </p:tgtEl>
                                      </p:cBhvr>
                                      <p:to x="100000" y="100000"/>
                                    </p:animScale>
                                    <p:animScale>
                                      <p:cBhvr>
                                        <p:cTn id="47" dur="26">
                                          <p:stCondLst>
                                            <p:cond delay="1312"/>
                                          </p:stCondLst>
                                        </p:cTn>
                                        <p:tgtEl>
                                          <p:spTgt spid="84998"/>
                                        </p:tgtEl>
                                      </p:cBhvr>
                                      <p:to x="100000" y="80000"/>
                                    </p:animScale>
                                    <p:animScale>
                                      <p:cBhvr>
                                        <p:cTn id="48" dur="166" decel="50000">
                                          <p:stCondLst>
                                            <p:cond delay="1338"/>
                                          </p:stCondLst>
                                        </p:cTn>
                                        <p:tgtEl>
                                          <p:spTgt spid="84998"/>
                                        </p:tgtEl>
                                      </p:cBhvr>
                                      <p:to x="100000" y="100000"/>
                                    </p:animScale>
                                    <p:animScale>
                                      <p:cBhvr>
                                        <p:cTn id="49" dur="26">
                                          <p:stCondLst>
                                            <p:cond delay="1642"/>
                                          </p:stCondLst>
                                        </p:cTn>
                                        <p:tgtEl>
                                          <p:spTgt spid="84998"/>
                                        </p:tgtEl>
                                      </p:cBhvr>
                                      <p:to x="100000" y="90000"/>
                                    </p:animScale>
                                    <p:animScale>
                                      <p:cBhvr>
                                        <p:cTn id="50" dur="166" decel="50000">
                                          <p:stCondLst>
                                            <p:cond delay="1668"/>
                                          </p:stCondLst>
                                        </p:cTn>
                                        <p:tgtEl>
                                          <p:spTgt spid="84998"/>
                                        </p:tgtEl>
                                      </p:cBhvr>
                                      <p:to x="100000" y="100000"/>
                                    </p:animScale>
                                    <p:animScale>
                                      <p:cBhvr>
                                        <p:cTn id="51" dur="26">
                                          <p:stCondLst>
                                            <p:cond delay="1808"/>
                                          </p:stCondLst>
                                        </p:cTn>
                                        <p:tgtEl>
                                          <p:spTgt spid="84998"/>
                                        </p:tgtEl>
                                      </p:cBhvr>
                                      <p:to x="100000" y="95000"/>
                                    </p:animScale>
                                    <p:animScale>
                                      <p:cBhvr>
                                        <p:cTn id="52" dur="166" decel="50000">
                                          <p:stCondLst>
                                            <p:cond delay="1834"/>
                                          </p:stCondLst>
                                        </p:cTn>
                                        <p:tgtEl>
                                          <p:spTgt spid="8499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6336704"/>
          </a:xfrm>
          <a:solidFill>
            <a:schemeClr val="bg1"/>
          </a:solidFill>
        </p:spPr>
        <p:txBody>
          <a:bodyPr>
            <a:normAutofit fontScale="92500" lnSpcReduction="10000"/>
          </a:bodyPr>
          <a:lstStyle/>
          <a:p>
            <a:pPr algn="ctr"/>
            <a:r>
              <a:rPr lang="es-CO" dirty="0" smtClean="0">
                <a:solidFill>
                  <a:srgbClr val="FF0000"/>
                </a:solidFill>
              </a:rPr>
              <a:t>“A medida que el tiempo transcurre se hace cada vez más evidente que los juicios de Dios están en el mundo. </a:t>
            </a:r>
          </a:p>
          <a:p>
            <a:r>
              <a:rPr lang="es-CO" dirty="0" smtClean="0">
                <a:solidFill>
                  <a:srgbClr val="0070C0"/>
                </a:solidFill>
              </a:rPr>
              <a:t>Por medio de incendios, inundaciones y terremotos, Dios anuncia la proximidad de su venida a los habitantes de la tierra. </a:t>
            </a:r>
          </a:p>
          <a:p>
            <a:pPr algn="r"/>
            <a:r>
              <a:rPr lang="es-CO" dirty="0" smtClean="0">
                <a:solidFill>
                  <a:srgbClr val="7030A0"/>
                </a:solidFill>
              </a:rPr>
              <a:t>Se acerca la gran crisis de la historia de este mundo, cuando cada movimiento en el gobierno de Dios será seguido con intenso interés y una aprensión indecible.</a:t>
            </a:r>
          </a:p>
          <a:p>
            <a:pPr algn="ctr"/>
            <a:r>
              <a:rPr lang="es-CO" dirty="0" smtClean="0"/>
              <a:t> Los juicios se presentarán en rápida sucesión: incendios, inundaciones y terremotos, con guerra y derramamiento de sangre.”—Testimonios para la Iglesia, tomo 9, pág. 80.</a:t>
            </a:r>
          </a:p>
          <a:p>
            <a:endParaRPr lang="es-CO" dirty="0"/>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FFC000"/>
          </a:solidFill>
        </p:spPr>
        <p:txBody>
          <a:bodyPr>
            <a:noAutofit/>
          </a:bodyPr>
          <a:lstStyle/>
          <a:p>
            <a:r>
              <a:rPr lang="es-CO" sz="3200" dirty="0" smtClean="0">
                <a:latin typeface="Algerian" pitchFamily="82" charset="0"/>
              </a:rPr>
              <a:t>Inundaciones en Colombia año 2010</a:t>
            </a:r>
            <a:endParaRPr lang="es-CO" sz="3200" dirty="0">
              <a:latin typeface="Algerian" pitchFamily="82" charset="0"/>
            </a:endParaRPr>
          </a:p>
        </p:txBody>
      </p:sp>
      <p:pic>
        <p:nvPicPr>
          <p:cNvPr id="1026" name="Picture 2" descr="http://t2.gstatic.com/images?q=tbn:ANd9GcQOGW0T4dWpUWVfc4DyNnFrH4RKhR8q2EvXWai8WLW9qi7oNRV14g"/>
          <p:cNvPicPr>
            <a:picLocks noChangeAspect="1" noChangeArrowheads="1"/>
          </p:cNvPicPr>
          <p:nvPr/>
        </p:nvPicPr>
        <p:blipFill>
          <a:blip r:embed="rId2" cstate="print"/>
          <a:srcRect/>
          <a:stretch>
            <a:fillRect/>
          </a:stretch>
        </p:blipFill>
        <p:spPr bwMode="auto">
          <a:xfrm>
            <a:off x="467545" y="1628800"/>
            <a:ext cx="1800200" cy="2304256"/>
          </a:xfrm>
          <a:prstGeom prst="rect">
            <a:avLst/>
          </a:prstGeom>
          <a:noFill/>
        </p:spPr>
      </p:pic>
      <p:pic>
        <p:nvPicPr>
          <p:cNvPr id="1028" name="Picture 4" descr="http://t0.gstatic.com/images?q=tbn:ANd9GcRLG2ivnLvkcClvhFXnLfEi17edTZzLXknzkkzVeh0yZ974bKHSWQ"/>
          <p:cNvPicPr>
            <a:picLocks noChangeAspect="1" noChangeArrowheads="1"/>
          </p:cNvPicPr>
          <p:nvPr/>
        </p:nvPicPr>
        <p:blipFill>
          <a:blip r:embed="rId3" cstate="print"/>
          <a:srcRect/>
          <a:stretch>
            <a:fillRect/>
          </a:stretch>
        </p:blipFill>
        <p:spPr bwMode="auto">
          <a:xfrm>
            <a:off x="2483768" y="1700808"/>
            <a:ext cx="1800200" cy="2160240"/>
          </a:xfrm>
          <a:prstGeom prst="rect">
            <a:avLst/>
          </a:prstGeom>
          <a:noFill/>
        </p:spPr>
      </p:pic>
      <p:sp>
        <p:nvSpPr>
          <p:cNvPr id="1030" name="AutoShape 6" descr="data:image/jpg;base64,/9j/4AAQSkZJRgABAQAAAQABAAD/2wBDAAkGBwgHBgkIBwgKCgkLDRYPDQwMDRsUFRAWIB0iIiAdHx8kKDQsJCYxJx8fLT0tMTU3Ojo6Iys/RD84QzQ5Ojf/2wBDAQoKCg0MDRoPDxo3JR8lNzc3Nzc3Nzc3Nzc3Nzc3Nzc3Nzc3Nzc3Nzc3Nzc3Nzc3Nzc3Nzc3Nzc3Nzc3Nzc3Nzf/wAARCAClAOEDASIAAhEBAxEB/8QAGwAAAQUBAQAAAAAAAAAAAAAABQACAwQGAQf/xABAEAACAQMDAgQEAwYEBQQDAQABAgMABBESITEFQRMiUWEGcYGRFDKhI0JSscHRFWKS4SQzcvDxFlOTokNUVYL/xAAZAQEBAQEBAQAAAAAAAAAAAAABAAIDBAX/xAAiEQEBAAICAwEAAgMAAAAAAAAAAQIREiEDMUETBFEiYZH/2gAMAwEAAhEDEQA/AB/TjNbhjIytEcO3DKQ2Avlz/wBmrMk0C2odHeW4CkR4QEjJ2GMc/LGOPWsqs008kcaJNpbzeMgLZHc53wPb9KLR28Phi4eNrgncpFIQ8hblu4zzsf618y4jaFrS3vrx/wARdiCbIWZCB5iP3gfXB9e3aht/09+mNI7OslsAB46ISJBjvnv8q1UVtCGWDSJEYETeJGNj2J+nfbufag0nRLySMxwIps1wVjLAMVO4G+4PsPfmrDLvVVZhpjJcyMAdSsG/aSbN9ew4ptpYz3Vtc3URIjXvg7nGdvtWt/wSytpH8SKGEEBpQ0pLkEZGkYwADtjH9cK5uoLOeOCAFESRcx4AAyD65znPJ4966/r1/jBoA6dYu1uX6ok4gjClQzYaQfwrncfP0HvUE5XWoyyKrFVKktkDgZzznP3rWwTdJuIFe8P4jKuoy58y+pXkcg/07UJuOmWd1HiIwQKT5U1BSQM+uTnONz70Tyd9oKjutU7yhAr4Ktx8t+wyNvWpFu1MNuEy6RnUyb9idvf55yM0MuoFS9NvBIGYEjXk4Pfv9aWsrI4WPwSqaih3GcEjt7iu+pZtDwuollilGVDrgKfzEDvzzucHfJq609m4lkZ7qG5VfO0MOBhR3Rs4Pvxt2rLpKNC6fFLYwFDbY75HejXTZJY0Sa6IKt+zZJTuVxtp8wP8vXPas2Q+xPp92JIZLXxklkBZFj0aWKnG+rOfU4HendRWGGxa5gR5WYAOfzKuMAnPqcA5+frQ/wCIDBDbRG1IjJOoAeXIwN8dsknvxih8/Vj+F/C6yuDqJGRqJBDA775zv/vWZjvtNP0a6hkQRS3CmQAFWKA7b7ke/qdhiit0pu7WN0t/FRX2RW06MDdiuRnb3wO1YzpnhpcW3hzI7ShhofIDDONOR8ifT70Yh61PdvKPEk1w5YyMMjSTg6scgHfGCcZyTWcsP6IhdylJhOIs+IuC7HUO2dsgY2+XvQ2WfTB4iW9uWYM0j7AdwcZ2G2MY/WoR1K5vWjjtXM0gkVxLoKCP7H8u+49OMVW6lclpTbEaJo2OoqNAB9weBud/5DaqYJctpIW28NpGD6m8QDBznkkbewrl7NHPdM8zFIFJfWIj5gATsDxvjYf1oMXR7RXKHxhk6Sdmxn7d8bU26uZpYkVyCVUDytyvf+Q3p4fUGdScPcuY3Yq2+WP5h3p8Cs5UB0Uplg0hwFxvj71CyguNsMzY83Ix61Z8NZDpedYowNRZ+B7bbnb0rsy61wiPmLzYGW1AgA+mPp9q6LhyoKrpznA+tRTwrGfK6uAd2Vs88fX1qWJQ2A4GABuBn/vtVJPpdwzIz50lRyPtUksSSIZE2YLnue+/6CnRqiJpIVVOQWZhv/3g1Ys445JdPjlQ+AWKgD7mjekVpFPE4iZPPLGNODjGeDmpltCtymlss55O2CccfrzV25it8owkDSHys224779++1WbOWKfH5R/mbBOr59645ZX2g78Fdf+1cf6KVHvxbfwN/pP96VZ5UBfRetWlzazWtwJAHJHgqwUH0xpIIwNgPbfim27KtzPHaSvoX/lpJDltA5yMDgY3x3oZDYxuYvCdYVjGuR+COBsOTnIxzyd96sRz38AuHWSWdWYElWOp/ck8bdts+lbuM300ItdxWEaKsLtGQBqKh332wSBsdjg75yB2qnddQv4ZrZLe2mtH8PIM0mXcbb4POSNsUNbqcnUrkQXlvGZBkF41/PgbBh6bHfsSatSX9694IemyvFb/ueIMsuc5BYjJGAPamYSe0s23xCDMYr+wgLjbIGGOO5Jydj6EVD1a/gubnXZzSabn80cuYyrDbfG2Nu1VfHvLx5Y7u8QSE+V5CWJKjYg+/vVPU+lJI5MOrEFVUZXy5JxjFM8cnoCSRNbXSOYuQrAlMhlxkAnO+cEHFWOpSz3ymK3ZtQclfCiO+2CMZO/H2oJcdUljLRQAwpIcsrDY+m1ELC7BtSIm1SZxrxjHfYdsYrc8W/aD36ZdlQxyM55R8kb+g9qimtpFZVMbacac4LAj5/OtfYX0F1FLYX9rAJZRmO58FQQ3GX04J7787Ci9n8PQvPOt5MIgoDJOIi8cmCcg4YHVjvsdiN+/XU9NTGMJFDPEkLSWj6GGuJtB8y777VYkhe4hQx2xODiSVl0KBjbc7DjtXoVndzdBt5G6TarfDT4c1wpZkAyT28yEZ7jbPapT0iA2KXU/TGN0AcJcapt9uxIJ2GzA1r85V6YCZ5pvCaaJWKLpjEEGp3TTjCsRhuPmN8VDc9BUReNDIgQnb8QQoJPHA8h34b71uLZYeoxPN/g72EpR0YySlU8XHlUptycb4zg4JqS06KI+lPd3s91E6RMqx2qt5lySNsk4z2BNHDUW4wdpHc2blvwcmUVgomjOdOxOCcD03HY0+wYSGTTGI5SMht+N87cDbHzxWp/B3dojm+is0tpVPhxO+tpGxkEKM+b3Gk/KqXU+nTRMkktqxgONi4UMo7qW27cbb1jLHRk2qdMltrFZDbQjONLzucGTJ/dGdhuMd6s9SW0u4WaQv8AjfD82xUORk79uPQdqjmWC1c+CJdekaiCBg8dgMdzn0pTPcQuELFS0YwTyw+tcuN21xBnxCpQWutsjBfOcAH75zUCgWwZyrYIHhKHGAwI3Yem1aFYGN/Ba30EgZwqLIrAlfMNmH17+tNvOhCBZCzockqdYwF3zgHjnbcit8azx0zzamaVtSsTsCHx3zv2NR3Vti2BkaKNlONKg5PvwR/aiEto0EWn9r4cuc4jzvxsRSSznYqqwOTkYV17Yzkn02+9UPHYGIirqCwxnSADV6PxX1KmSCpB9lH8qs3diLa3h/Z/tQzB8HIB2OKrwO6k6FAUnPtT7FhOkraQy6F7Fhs3vT7e3VHBn1FAd99vf9aRZ2kU6icVzznJwNzyadLS1K+x8uE5INSWMx8YlVYngeTP2qmfED5Pl2xue1Pe9KoUgUDPGnZiPes8Ypjse/Fzf/qr/oNKs1495/DP/wDJSq4Q8IJ2UN5fs/UZ5niiwxefGAAAeAMZ3224+wqwzR2pkeK8LAgvJJIpbI40sOMfKi8/Wra3jcRxAxKCPBTC6V/vj/esQ1xriKRxr4ZOndMEjcDPvXnx3le2E/4aATuxvkDMMMTGxJHG9SwW8B0xpLHJJyPDhOcb/rQ5HfWxAUDJxtVyC8midjqbAAxp7bGuuqdwS/wIwXD3F2yqiDzrG4D4IxwCd9xt7VnbyRJJZFhLeGGwrE7Ecb0cXqlw4xJpMTMC48Mebtv61Rl/DEkNbjc7Ebf0reN0tyg482kndhgb96ntJ5bTJj0srHzJnmiMEFhzNHKSP4G01pLGz+ELSD8Rdyy3cq82/jsmknjPGeDwTXfxY3O6jGeUwm6GWE9rdoXhgeFkGHLnOokkjH0/v3ozbPNLGwYrIoxkSDV7bem1Pteq/Ct05iXpwsE3OUkbJPzz/Os38SeNadUW36bJLNA4DxNyWB442Jrp5f4+eE5fGPH/ACMcrxkaVmaxR7m2YWkuNPioR+XfGSEOw48w9N+4n/xBxLDFcXqIJIsN4qmZpRncaSAMnkEHHqORVe36d1X/AAuJZIYRcv8A84TOfKc8aRt96ktum9T/AAdwk0scFwgzbywkDG+6kae/NeeZaejWxqxurImOa2F7JbFSBHIrLEu533AxwBvxtvir3T+m9PsGuus33VbqGR08T8MsqumjHfY77H3BB3rDW3QetxySFupataaGDOx8vp8qsXHw1fXBj/E3oOmAJgA7rnPr60/tFxaqBPhmBlne4vZ/Gh8RJpbgs2MjIGANJBK5Gx4pSfGXw7YW62kPi3SRnyAENp77E+vruaAH4XaaGJJp3kC/lwMcbHf609Pg6IbtazSDnJJx+lcrnLW50kW5sOvwSSW3T/BjQ4VZJC3btgDHIo9cRW72trD/AMK8kESrH4sJJjI9GB2qhYdJisIWRIDECdRBPJ9eamcDH5v1rFzqA7jp/UT1QTxm2AMoLKhO/mBI4+e1Ger2jBvHiGHbGuMHOod8A8/LNTK58ZGcjY5+dSTTI3mY7nYZNUzqZaGW2tZG0JJYnGNTW7IuTyWwxGeO1EIoYjYpd2ssM2mMqz/unHPbnOKKB1kGJSowDgEas+2Ka0FtJAyGJcE/lAwD9qrntaAeneDM8uoLIWIbPbZRnn1OattYWcmP+Hi9/L/WuJ0aygOqN7mA6sgwzFdxTJelXDHVB1q/iPYMwIHyosiPXpVlENSwqf5VW6jJZdOgciCFpAMhTj02qWPpvWIpRInVGkGRksudj68/alL0aKZEE9qbgkO8rhgCG7ADTggbc70ya+rTDyTvcSuZGB82TgY3p6qIyTttyfatYegWsoOYBEE2TMZ3HPbHeqs3Tbe2yWSJgcA6kfuSNsnnY103Ezusen/2pVof8Htf4rb/AOKelTuDSlfzCUxyLapDhcyICzZG25B4P86ZJ1OYdLewis1EbDGsqfPgY22xttjG4wa1lh8GdTjEcf4y0R5HB/DSSkZUkb6cA5AIPf8AL64zq2+H7q2sLZJpIMldxrKkHO4HII7f0rnPFY44/wC3i9t0+7kcBbSd/LnaMnO/vRiL4S6tIjEwKjY4eQAmvQZemXTp4LW8jH8yqlwXC4I9B3/X3qlMvWII4IJelzGJcBZmjK6SecjRgA85A57b114Vvjj/AGyEPwxfxyMk1q4835ta5b9aKQ/DMccKyyQMxG7KoBPy9KPCZ9QSSLTkhVQyBdxwPy8/L7VbmWfQXFpaqASP2sm4PYABe+/0q/LJTLCfQF/hq2e2eMwSqJkxhTgjI/Qisk/RWWSaw6kTDeKpa1m06RKvGCfQ8e1ejtcTxMni2Ep41PFb4U576mK+1BviqeGXpMjXlvPFNE2mB3VQdeM7ckH1HfPyqnLBvWOTH/DfR+n9YuhZv+JW71FUjXdm+WByD2op8L9Nke3aeKeSG8gldAHCsvABBU7/AFFL4Vt7gfF8xv43tp4of2gAAKagoBIyOxHfNHJYj0Caa76BdySrcsTL0+WI6ZCdyVYHYbnn1+lavkuU1b0OGMu5D+n9ffqV1cRPYjVGSJDFKMFwcbEjg/cURikVzrfQRG2yK2QDjl24J9Bio+m3Jv7VJF6dJAM40yqqqoHyGfqcU6e6ghdYvHXXwI4PKB255/UVmYz6UsczxsFnSKMOTuQASPbbLccgVZPVIyjRNarPnyjCBSPbc/04NAr9b9VDQ2/gxzDPiOh3+WDv896rlQLdfxsYOkjVITjvzleKZMZ8Wmh/xC6K6zb+ANIXGvA/SuNc3LoO4bbd2x/KsxNc+DEktneeKA/7zAg/Xg/Si1tcTtAjzIrBvMGU5/nWcpudLS0c5Oaicfl+VORtbHTxyaTYDA9hmvNZqo0b7nbFNc0nyvINMc8UFGealik0Nmoj69qWDkbGpJJCMjfuTTQdq4SD3FLBG1V/tHFqdqBGT9qjrmadpMXUsNjTdMTjDjbPBFMBrtUpS+FB/Av+oUqizSp2gvp9/OhWG5e6ZX/fL/k5wBkjHyJorb9ae0ZXjaZn1efIVgOwOBqNYCPo3U4o0ubi8WK14Zo85PO429McnuKbe9dnUmC2m/YISEXw0OB6nbmvZj5/JjNTX/HC+GfdvUYvia+CiAOqF2JaW4lKkfIYBx3780x/iLrwJ8Nbe5ZcaWwi5GR69/pXjdr1KGO6V72FrqNWyY/EI1e2cEgVbuOqia6Wa1tBDGi+WKVjKCM52J3HpsRWr5vJ9H4+Ntup9W+PS5L9OVFJwhjiBK+4wd/9640/xWVXxVvMLGUU/hQShxsTkHOM80K6L8YTWP7MRCE5yyhi0bj2H7p++fUVs+k/F1lfWymQCCbBJR9WGGedhx8qzc8r7rpPHjJ1A7ovSLq96akfXLeZ50c6muMnVjjfuKZJax9W+JY7fV/wllH4pVOHkO2P0Gf+mtI3U4ZPFMkE6hGxhY8hhyCNt/THag3WLe26nAjr48fn/Z4tyNDnk77jO3NYs3e28ZqKPSfDf4y6uGKh5FHhmV+cAaiPXiinX+sWXSUCvOJZdiEC8D1HbHuftWef4fu5Ga4gW8/GggxvK6rnnPBz+u9V7bpPXIL4Xl7ZvdOUIIcqVI53wfatSRbFI+q3XWY2iRmtcDXGWQEMo7bkeb296mW3jtXM8kBjlxkvgZz9/wDvNXbTqK39s0dz02ZZo8alCZHy9/50uowWF3apDDEMn8/hpocjjcY496NIy5ZJGPhu4UksqiTIx6c49MUKmupGCLZCUuDgkgYb2Y4271eaxj8I3NzFoiQaWVT5nXGMHHJ/WnjqfT7VPDCPbcDEsTDB3xgnb12O9JDYOmNaz+JMiSCTzaDGNKEjcenYb1d/ExppjhDrJwQTkD6nb6U91/FI8k8ii2x+VGJA9CSDTVZgrR2cIkQkZIHlP1NWkjy8Nyst1M7H/wDGhACfQ+tWh1O2ljZ/DmwudTIuoDFVBYqsmLiZ2B3Nv+6TzjfNRm7QsVtEy2dxwP7fOs3GVaX5OoQAplZyrjIbRtj71XPUEPmSCSQMNQAKg49gTv8AShHVRe/hGaJ08QtkIuSQP8pp9tZ3lkZIb+PXKAucebGQDg7bc457EVz/ADi0MWjzX2GtoRp0ltZlXCgeuMmole8JeOWKGGRdvM5b+R3qXpkVwbK6nlDJqj8NFA2BLAc85wDVWbpsqaZUhRsb5Ylsd+w5+tP5xCF5N+H6DHO0aLd+IymSNWYFcbHSTwDvQy3v5Vt4xJbiWCJQnip5pX/zED8303GOKK3KIOn2kc6yx4Dya4iTkE8Ab5449qGWI/EpcSQSBLkoxEe4AwQQMdthj60ZY9ahkXYpYZk1wuHGcZU53p/z2oA0oW7PjB7eY7l0GNYGCMgnzCiFpf6kJmCaQf8AnRHKYPGocr9a5caLF+lXM5AK7gjOfWkM1kHYpUs0qk8u6pfPcyFlTGr25qhJZztlwQFxk4O+KI2tuNEYYBc+ox/5qYgjJQAhdix9+K9M6Wle36erRx7AspG52BqwYVAfCg6Rtkbcjjv3qRTN4PiDGpWG++3OKc6PrZQw8+Rye52/pStI/BDxORtjT5c7dwaiikaPw3Q6SN1ONwRVlIy6SAAEaDnHzH9qgnGApPBfYbbUJp+jfGF5A8UN0yyISFDMnPpqxx23A+lak30l3CkxuUtWPmCx4c7bZz9fSvMXiaONCWGk5Ix9BvvUtneXcWgpMwVZcoccEDHf2Na2Xqkd1Iro/j6TqzInhN9cDgGormYtLoa4jWMLuqQEkHPJrL9D+LRLcCHqhliLbJcQscnfbUPpWvWbxwBZ9Rd4jw0YRtWfmNz8jTAqKEjhVZZbiSPc40kE/Qb5qG6vul2rRq5himcZ1ShmBXsc4/TO1XLiWUne5wjdyEGDjuf/ADVK8sr1UEtjM6SKcSJkMrj1PuPUYq6RG1e4VJYr9Q4bVGqE+G+37xzg/LY70PmmuLYrb+LBFKeA4B/Xb9R/euK93ZyNKYEXI8zQzeSUejI2Mn0wcj1oh49pPakyxHw5Dq8HQGKA8asZzSQxoZY9LzRRCQgs0KECM+4Gc5+X1qaSaSNNT64bfGTIqk6tsjAIPr6/SuJAjRhbaCa2RxjPiMhU54wWx/2KkigEIw1xLO4JKxtnY877+/fI9KPiRxXNrc6hZyPcyLlSzDYfPI96dFBcsTFI4hXJYgLnCAEn+WxqZWnmbwmRIfLy35hjnGB6Zz6UxTHDZT3MbuPEYQIXGpnXlvltp296Cj6TbR3PUrfy7O6qSecZ3J+mafeM0t3MyrhXdnIHO5Jz/wCcVN0JGLz3B5hglYZ23KkD9WFVYR5lXSz752AG9CGJUaGwtIlUsSWlbJABz5V5+RP1qCETmUHQikHzZKjarV1E5WGMAkLbop3AAOM8ke9ctoNfkIUnYEgjI9qQm6k7BvCeMHQAnbsN96F2kSf4jGfCXJOlmXk7d6I9WUG8uX8QfnbCttnf/aqPSgounOrSVjfHOSNDGhqegO8tEuIvw1x5d8xvwV/23NZ/Vd9D6zcJbjM0JIYNnzA7Y255FarxWXEM3Gk4DbnOPWpOoIjdRmdwDhiHbHmxqzvQr25aziRSVxG2d130k4BO3bc9quK2QCcDPoaaLREK4VeBvzn3qXwsen1NcLO2SyKVd0f9P3pUaDzVlKyqc4Gzbn7/ANaagbROO4wfsaa9n1GAqDC6gbeXIyKZ41xG8mtHwRtsD+lejcSzEStvKRvqOR7EY/vSaQl1f2H6YH865cF7a0heWWJzMCQsYzo2Gx2FV1ukCrnQDpOdjzTIl23ZfFZTudJA+XBH8qqySBlUZBw1NjvEEuoY3BHPt8qjMsW+XGdRNOltaMiyCFSDsMD33rsIOi2PAMrDf1ytccxK0Y/hLDn3yKUTDEAH7rljv7j+1WkjbSF50urjB7/T61f6f1y8sbeQI4kRxg6j/EP/ADvzVF4y2sArzkEntmumLTEVJhGdAx4i9gfepDvSfiY2kGm+gjuXbcSnDFvQY7YrW2sqXCR3M1pDBNIgAkRMjPuRuNq8xeDOkpJEpAA/ODnn0q5adYv7S1eJZxJExGpGJIIHoDt9ajt6K4hYyLHJaJ4ik4CZIxz7H6VA8kMJ0yXkQRlP5Bg4GO/+9eenrlul+jPC6IjZcxHzA9sBtjWmt1tJrZD0i/6fKuNSrLEqSD1zqJGeeTn7UXLj7M7FnWK5hDQs9+QeUcaSf8x2H1PrVLVPPdaIo1tYkAXVA4cknsrD0z2qGy6ZNdILu8l/4fGxTGqQnfygDAHG+PoaM29u0rnxIfBtYk1uqJoJXO49ck98dyaJdlCriz1rocGSLCM7aiEOzH3Y4x9SOKl6rCluLO1UsHEOpgRtrY6iftgfSm2dhPedR1tFgM+cdwOw9h2o61o15cyXTRtFqIILZwfkCK0Kp9EtjHa3TvG2ZECcH+IHPvxXbeyOC8jEnOW09sc4ok7rFCyqrHS2PKdyfTHv/Sh85eWUgZIwMrE3fbk0do65uYjKyo2ptgc8D68UyCeHxY0/GwKwYalRxtvXOszKvVJ41hZ0VuF/KNv96ZYSRvKpkhAbOT4i6iB7YNKN6mkL3Erl1wHbDA54J+1O6Xq8WfzBibeQgHB/dPpvUl/HCtxLhVUiU4xgb6jnnmmdKhdLhipXEiSKCu/Kng/0oXwIfw8HXoWMk4Odj/Y80up5i6g7jIjJBJ05xkcEfrmpZNUcgLDWjHJ1nn607qoEUNtIVYeJACcnbI2wfTYVNHxXWLWza4GhCpj1Kdsqf7EVbdQH0gAkc0HZ4j01kU48GUMEPYMAM5+en9KI215mwhZ2LaXMTHGSccH7ZH0rnlh9ZsS7ei/elVzwv8n/ANTSrGqERt4jzvUMnTbeTOuNCPcCrWs+gpE5HFZ5LQJ/g9pNcvayRAoqa0GTgHg1Xn+D7RzsAg9smjF04i6jay5I16o8dvar/sdzTysm1pip/gmEn9lKce61Sm+CZt9Ei47c16F5e9LC0zyUaeZyfB1+DlSO/wC9UD/DfVIlQBMhN9sHO9epHB9ftXCg/hH2pnlq08ifpHUo2c/hzluSU981DLa3qhtUDDOO2OM/3r2Axrzio3toXGCi/WtTyjTx/TcLo1RuNIA271zxJRkaCN9W4r1w2MBGPCQj5CoZel2jcwJz/DWv0i08iktpriZ5Io3OTkEDej/wj8OSXd673BaIxFdMZH/MJOBk9hntW6/AW6EaIQN+wq1apDA0oCH9lHqJUd9gBn/qZa1c5elJ2qy234FksYJWkitwI9TEY2GDyKIQW2Omabg7zShhGM6mVRwNx3Oc+1Q9PtMzCa4ONRKxFhuRxz6bHJop1O9t7CLx5nHiMuFIXLAbbCqVtJaWwh0NIyrLENSRxscR/XO59T2qnf8AVFgIWFiSOTuRqxwe5+W1CLTqV1f9Tt2DCGMToRGDn94YLHvv249a5exmPqF1jGiKVkVgQMDV6/7U6Q8bvw+hO2pUaWQKW07kYJI9M70MsZI5p4YlBw8qqSd9yflT7sr/AIDbmMlibt23UZ0hFHbHrUfSZVW8tg8bACZN2Y/xD3rVoP6nKkt28jxKzPK/5cqNmIHJptkJJLqONbbSNQ/KQc/Y028WaWYrBGpzcTblznGQf70+xaaCZZXTUVZXUkkjGd9j/SjSOvbYSyzBmKtKzc52+X/ntUHRV8G7WLJONWoMSCSFJzg/MDmrPWXmivrmMxkAO2WBOOedzt9qh6Q0pvYwzZRtWAwxgkHjaj6fikbiGXT4TDc6cjgn3p1wCLG3B3B1DGr8p9vvVK9R1YmLSsmMFBkav71Kkpn6Wyyx6WikB343HH6VHZ1hCHivQwUn8Oe/5SpVtvtUXTmd4bu1CeVozIPUFN+fXBP0qfozq3VIoWOBJqj27ahjP61Vt52tL2N5Dq0fnAHI3Df/AFqTv/qBv4h+lKjn/o2z/wD6C/6R/elV0Exz6V0GubGm557+4rxJT625itEnCMxhlVsKN+cURDBhqGMHcb5qj1FPGsJ05OgkD3G/9Kd0+Uy2MD5O6D9Nq18S7qFLUKizSy3b+VCSkjHf71zY/vH71Hv7frSIfOxQ+wNI2eceprmM8DNMw+fyt96kAkCH9kvpltqZKLXFRycLGrE9sEVKbVwP2lrn5SYpQiTPliib1z2/WrSalA/Iv/TCDXbDBm1W/CWxXMyXMZ93Uik8CxWbfg4vGaRw7oEAOFzjP1IP/wDmrJbfz6x/1IP6VVuZo442MkJOkEhVjOT8hXfhNCZBMt1+GAubtA91o/ZRNuUzn822223ApnX0J6iyrG0g0oxcsAfMikgb+vtVOziR7kzX6Rs18NSeGd4AM4Uj09x3yO4q51mylvJ3uVuCSwHl4AAAAwN+AKOOm5do+jM0fU7aMAHEyZPOMsKi6ndeH1CePxD5JnAwBknUc42/771TsroWN3A0qthZVJbWDtq5pnxD1eG261e+E0m87nEK8DPJxvQRq6lkHROnFA6jx5zlh5v3O1RdMupY7pJmUsI3VssMZ3Hehk3V1PSbC483hoJjKzOBpLSADO/fAx8qrDr0TEadKsCM76sD6D+3zp0txrfi2aO3v57csgVpXfd8ZBY9ufT7UMsOoNjTHKkqLnyxyasE8duKr/GF106a9juFmkvHmjDW6QnxGffBwQMEAg9/5VmRe39x1SLpvTreQ3Mp0LG0uCCBvkDABGO9Oht6P1uc/j5QzEudOxJGcqD/AFqv0ubHVrbVHgq4AwOxO9ee/EHxJfTXulQBcqDHPHIgIRkOnY5wSQN6ufDfVesR3Md5di0Fqo1FnbTtg7DGdzgdqtLfQ91O3WKd1MpOliARggb/AKcVH0txLJLbMVBnjbQ3IyNxn7VSl67FdzSLH5wGJZSoDL745x74x8qm6TLFLf28sTeXWMsCMc0aOzbecx3SuABobUpU84Of6Va68iQX80kZbwnbxEGCRhhkfoaHdTh/DTzAMSqOV2wQBn7j6UT6fBP1CGwZ0Ei25ZJRnDomA0efXlh8hVJv0uWgv8Tcfwn7tSrefgv8kn3NKn86v0irzXCSBpVm09x2puram6t6+fC45UAh8lW8px6Gh3Qlmt7MwXMbIY5CE3zlexq+xzTS2N618ScP6A05HbP5yPliqglY05S7cKaEIKXJB1SAZ9mrkx8pK4K99UeP1qKMYXcjPyBprzkHACkHsRXSRjaxZ63lwEjYEE4zTjLpJJXTtwHB3qrbzPGzP+XHbsfpT4tTzagGBO50jb+1axoq9FNgBfDzjvkVLkud0OPYj/elDp0AJEq/QCnDIJ7e9d5tmmsIgCCp/wBIqPC/u4P2qyS38e3yqGRVYHzGtjSnFbiGSUrHHpY5GU39668EbfniRvkKm0qNiSfka5t20/WrZ9Kb2Nm53twGyDstUZeg2zyMyxwMzHADIdv50ZIPt9KaCBvwwq6XKsXefC8EUrF7cqH7Jxt64+dMHSbVOnNal7mOM5yIQqBj/mPJFbxGkbYBD/1HNRPbE7mGI7/ugCjV+HlGAXpsFqT+H6jPBqQKSmFbG2eB3xRL4M6V07p/xNa3idRMpXUAskbYGQccgfz70bu7KQuWWEY/nQu7s2uI3iIliBG5Q6SPrWblZ8amgi+tZp/iXqI6f0yNp2upGa6ucMBufyqdvqQTRaH4ZlkGbi1lu5n2LyEFifYZ2qtbxRWCJHCXXSMKACT96Jfi4xEqxvMJhyxIwfb1rWOSYP4l6b1C36oXjhkQgAqRsUIGOfpXOldTv7G5SWSArJrXMyKAW35ZeCffn1JravaveSeI0scjAYAO5xV2x6TZAH8Ump+wU6T+o/rTq1m3TMTdQk6i0hhtJXaRyRhQTyRkj5mtT8LW1zZwsLmJo5ZTlmGDsBgfXFGEgt7SNI4QQMYC5BOPepEaQH8rAe4xW8ZoXLbmuT/3JPuKVS5Pon+qlWtsAWo1wsaVKvkx6TSxqJmI3GPqKVKlG+Mx7L9hViIFwCzduMClSrWPsVN4oXYqWz3ZqfGoc8AHHNKlXeMpPARU1tlgRxmoIv2iK8Y8MasaRSpU5ATjkdbdstkg4BG1SGZqVKumPpk7Wa4y6+dqVKkoHTRuCaj1Een1pUqk6DtqIFNkPlyNs0qVZoRPOyEAjOe42p6yvnYn70qVMSbxXdNOrnvUIhkOwnI+a5pUq6SBQuI2jlID999qmtbdXUsDj1BA3+2KVKumMg2nk6XbsolCIGzyFwfvVuG38FAFkcg85waVKq+w6zDWPIPtUqMMNhAPWlSrFJmE/gFKlSqL/9k="/>
          <p:cNvSpPr>
            <a:spLocks noChangeAspect="1" noChangeArrowheads="1"/>
          </p:cNvSpPr>
          <p:nvPr/>
        </p:nvSpPr>
        <p:spPr bwMode="auto">
          <a:xfrm>
            <a:off x="155575" y="-503238"/>
            <a:ext cx="1438275" cy="1057276"/>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32" name="AutoShape 8" descr="data:image/jpg;base64,/9j/4AAQSkZJRgABAQAAAQABAAD/2wBDAAkGBwgHBgkIBwgKCgkLDRYPDQwMDRsUFRAWIB0iIiAdHx8kKDQsJCYxJx8fLT0tMTU3Ojo6Iys/RD84QzQ5Ojf/2wBDAQoKCg0MDRoPDxo3JR8lNzc3Nzc3Nzc3Nzc3Nzc3Nzc3Nzc3Nzc3Nzc3Nzc3Nzc3Nzc3Nzc3Nzc3Nzc3Nzc3Nzf/wAARCAClAOEDASIAAhEBAxEB/8QAGwAAAQUBAQAAAAAAAAAAAAAABQACAwQGAQf/xABAEAACAQMDAgQEAwYEBQQDAQABAgMABBESITEFQRMiUWEGcYGRFDKhI0JSscHRFWKS4SQzcvDxFlOTokNUVYL/xAAZAQEBAQEBAQAAAAAAAAAAAAABAAIDBAX/xAAiEQEBAAICAwEAAgMAAAAAAAAAAQIREiEDMUETBFEiYZH/2gAMAwEAAhEDEQA/AB/TjNbhjIytEcO3DKQ2Avlz/wBmrMk0C2odHeW4CkR4QEjJ2GMc/LGOPWsqs008kcaJNpbzeMgLZHc53wPb9KLR28Phi4eNrgncpFIQ8hblu4zzsf618y4jaFrS3vrx/wARdiCbIWZCB5iP3gfXB9e3aht/09+mNI7OslsAB46ISJBjvnv8q1UVtCGWDSJEYETeJGNj2J+nfbufag0nRLySMxwIps1wVjLAMVO4G+4PsPfmrDLvVVZhpjJcyMAdSsG/aSbN9ew4ptpYz3Vtc3URIjXvg7nGdvtWt/wSytpH8SKGEEBpQ0pLkEZGkYwADtjH9cK5uoLOeOCAFESRcx4AAyD65znPJ4966/r1/jBoA6dYu1uX6ok4gjClQzYaQfwrncfP0HvUE5XWoyyKrFVKktkDgZzznP3rWwTdJuIFe8P4jKuoy58y+pXkcg/07UJuOmWd1HiIwQKT5U1BSQM+uTnONz70Tyd9oKjutU7yhAr4Ktx8t+wyNvWpFu1MNuEy6RnUyb9idvf55yM0MuoFS9NvBIGYEjXk4Pfv9aWsrI4WPwSqaih3GcEjt7iu+pZtDwuollilGVDrgKfzEDvzzucHfJq609m4lkZ7qG5VfO0MOBhR3Rs4Pvxt2rLpKNC6fFLYwFDbY75HejXTZJY0Sa6IKt+zZJTuVxtp8wP8vXPas2Q+xPp92JIZLXxklkBZFj0aWKnG+rOfU4HendRWGGxa5gR5WYAOfzKuMAnPqcA5+frQ/wCIDBDbRG1IjJOoAeXIwN8dsknvxih8/Vj+F/C6yuDqJGRqJBDA775zv/vWZjvtNP0a6hkQRS3CmQAFWKA7b7ke/qdhiit0pu7WN0t/FRX2RW06MDdiuRnb3wO1YzpnhpcW3hzI7ShhofIDDONOR8ifT70Yh61PdvKPEk1w5YyMMjSTg6scgHfGCcZyTWcsP6IhdylJhOIs+IuC7HUO2dsgY2+XvQ2WfTB4iW9uWYM0j7AdwcZ2G2MY/WoR1K5vWjjtXM0gkVxLoKCP7H8u+49OMVW6lclpTbEaJo2OoqNAB9weBud/5DaqYJctpIW28NpGD6m8QDBznkkbewrl7NHPdM8zFIFJfWIj5gATsDxvjYf1oMXR7RXKHxhk6Sdmxn7d8bU26uZpYkVyCVUDytyvf+Q3p4fUGdScPcuY3Yq2+WP5h3p8Cs5UB0Uplg0hwFxvj71CyguNsMzY83Ix61Z8NZDpedYowNRZ+B7bbnb0rsy61wiPmLzYGW1AgA+mPp9q6LhyoKrpznA+tRTwrGfK6uAd2Vs88fX1qWJQ2A4GABuBn/vtVJPpdwzIz50lRyPtUksSSIZE2YLnue+/6CnRqiJpIVVOQWZhv/3g1Ys445JdPjlQ+AWKgD7mjekVpFPE4iZPPLGNODjGeDmpltCtymlss55O2CccfrzV25it8owkDSHys224779++1WbOWKfH5R/mbBOr59645ZX2g78Fdf+1cf6KVHvxbfwN/pP96VZ5UBfRetWlzazWtwJAHJHgqwUH0xpIIwNgPbfim27KtzPHaSvoX/lpJDltA5yMDgY3x3oZDYxuYvCdYVjGuR+COBsOTnIxzyd96sRz38AuHWSWdWYElWOp/ck8bdts+lbuM300ItdxWEaKsLtGQBqKh332wSBsdjg75yB2qnddQv4ZrZLe2mtH8PIM0mXcbb4POSNsUNbqcnUrkQXlvGZBkF41/PgbBh6bHfsSatSX9694IemyvFb/ueIMsuc5BYjJGAPamYSe0s23xCDMYr+wgLjbIGGOO5Jydj6EVD1a/gubnXZzSabn80cuYyrDbfG2Nu1VfHvLx5Y7u8QSE+V5CWJKjYg+/vVPU+lJI5MOrEFVUZXy5JxjFM8cnoCSRNbXSOYuQrAlMhlxkAnO+cEHFWOpSz3ymK3ZtQclfCiO+2CMZO/H2oJcdUljLRQAwpIcsrDY+m1ELC7BtSIm1SZxrxjHfYdsYrc8W/aD36ZdlQxyM55R8kb+g9qimtpFZVMbacac4LAj5/OtfYX0F1FLYX9rAJZRmO58FQQ3GX04J7787Ci9n8PQvPOt5MIgoDJOIi8cmCcg4YHVjvsdiN+/XU9NTGMJFDPEkLSWj6GGuJtB8y777VYkhe4hQx2xODiSVl0KBjbc7DjtXoVndzdBt5G6TarfDT4c1wpZkAyT28yEZ7jbPapT0iA2KXU/TGN0AcJcapt9uxIJ2GzA1r85V6YCZ5pvCaaJWKLpjEEGp3TTjCsRhuPmN8VDc9BUReNDIgQnb8QQoJPHA8h34b71uLZYeoxPN/g72EpR0YySlU8XHlUptycb4zg4JqS06KI+lPd3s91E6RMqx2qt5lySNsk4z2BNHDUW4wdpHc2blvwcmUVgomjOdOxOCcD03HY0+wYSGTTGI5SMht+N87cDbHzxWp/B3dojm+is0tpVPhxO+tpGxkEKM+b3Gk/KqXU+nTRMkktqxgONi4UMo7qW27cbb1jLHRk2qdMltrFZDbQjONLzucGTJ/dGdhuMd6s9SW0u4WaQv8AjfD82xUORk79uPQdqjmWC1c+CJdekaiCBg8dgMdzn0pTPcQuELFS0YwTyw+tcuN21xBnxCpQWutsjBfOcAH75zUCgWwZyrYIHhKHGAwI3Yem1aFYGN/Ba30EgZwqLIrAlfMNmH17+tNvOhCBZCzockqdYwF3zgHjnbcit8azx0zzamaVtSsTsCHx3zv2NR3Vti2BkaKNlONKg5PvwR/aiEto0EWn9r4cuc4jzvxsRSSznYqqwOTkYV17Yzkn02+9UPHYGIirqCwxnSADV6PxX1KmSCpB9lH8qs3diLa3h/Z/tQzB8HIB2OKrwO6k6FAUnPtT7FhOkraQy6F7Fhs3vT7e3VHBn1FAd99vf9aRZ2kU6icVzznJwNzyadLS1K+x8uE5INSWMx8YlVYngeTP2qmfED5Pl2xue1Pe9KoUgUDPGnZiPes8Ypjse/Fzf/qr/oNKs1495/DP/wDJSq4Q8IJ2UN5fs/UZ5niiwxefGAAAeAMZ3224+wqwzR2pkeK8LAgvJJIpbI40sOMfKi8/Wra3jcRxAxKCPBTC6V/vj/esQ1xriKRxr4ZOndMEjcDPvXnx3le2E/4aATuxvkDMMMTGxJHG9SwW8B0xpLHJJyPDhOcb/rQ5HfWxAUDJxtVyC8midjqbAAxp7bGuuqdwS/wIwXD3F2yqiDzrG4D4IxwCd9xt7VnbyRJJZFhLeGGwrE7Ecb0cXqlw4xJpMTMC48Mebtv61Rl/DEkNbjc7Ebf0reN0tyg482kndhgb96ntJ5bTJj0srHzJnmiMEFhzNHKSP4G01pLGz+ELSD8Rdyy3cq82/jsmknjPGeDwTXfxY3O6jGeUwm6GWE9rdoXhgeFkGHLnOokkjH0/v3ozbPNLGwYrIoxkSDV7bem1Pteq/Ct05iXpwsE3OUkbJPzz/Os38SeNadUW36bJLNA4DxNyWB442Jrp5f4+eE5fGPH/ACMcrxkaVmaxR7m2YWkuNPioR+XfGSEOw48w9N+4n/xBxLDFcXqIJIsN4qmZpRncaSAMnkEHHqORVe36d1X/AAuJZIYRcv8A84TOfKc8aRt96ktum9T/AAdwk0scFwgzbywkDG+6kae/NeeZaejWxqxurImOa2F7JbFSBHIrLEu533AxwBvxtvir3T+m9PsGuus33VbqGR08T8MsqumjHfY77H3BB3rDW3QetxySFupataaGDOx8vp8qsXHw1fXBj/E3oOmAJgA7rnPr60/tFxaqBPhmBlne4vZ/Gh8RJpbgs2MjIGANJBK5Gx4pSfGXw7YW62kPi3SRnyAENp77E+vruaAH4XaaGJJp3kC/lwMcbHf609Pg6IbtazSDnJJx+lcrnLW50kW5sOvwSSW3T/BjQ4VZJC3btgDHIo9cRW72trD/AMK8kESrH4sJJjI9GB2qhYdJisIWRIDECdRBPJ9eamcDH5v1rFzqA7jp/UT1QTxm2AMoLKhO/mBI4+e1Ger2jBvHiGHbGuMHOod8A8/LNTK58ZGcjY5+dSTTI3mY7nYZNUzqZaGW2tZG0JJYnGNTW7IuTyWwxGeO1EIoYjYpd2ssM2mMqz/unHPbnOKKB1kGJSowDgEas+2Ka0FtJAyGJcE/lAwD9qrntaAeneDM8uoLIWIbPbZRnn1OattYWcmP+Hi9/L/WuJ0aygOqN7mA6sgwzFdxTJelXDHVB1q/iPYMwIHyosiPXpVlENSwqf5VW6jJZdOgciCFpAMhTj02qWPpvWIpRInVGkGRksudj68/alL0aKZEE9qbgkO8rhgCG7ADTggbc70ya+rTDyTvcSuZGB82TgY3p6qIyTttyfatYegWsoOYBEE2TMZ3HPbHeqs3Tbe2yWSJgcA6kfuSNsnnY103Ezusen/2pVof8Htf4rb/AOKelTuDSlfzCUxyLapDhcyICzZG25B4P86ZJ1OYdLewis1EbDGsqfPgY22xttjG4wa1lh8GdTjEcf4y0R5HB/DSSkZUkb6cA5AIPf8AL64zq2+H7q2sLZJpIMldxrKkHO4HII7f0rnPFY44/wC3i9t0+7kcBbSd/LnaMnO/vRiL4S6tIjEwKjY4eQAmvQZemXTp4LW8jH8yqlwXC4I9B3/X3qlMvWII4IJelzGJcBZmjK6SecjRgA85A57b114Vvjj/AGyEPwxfxyMk1q4835ta5b9aKQ/DMccKyyQMxG7KoBPy9KPCZ9QSSLTkhVQyBdxwPy8/L7VbmWfQXFpaqASP2sm4PYABe+/0q/LJTLCfQF/hq2e2eMwSqJkxhTgjI/Qisk/RWWSaw6kTDeKpa1m06RKvGCfQ8e1ejtcTxMni2Ep41PFb4U576mK+1BviqeGXpMjXlvPFNE2mB3VQdeM7ckH1HfPyqnLBvWOTH/DfR+n9YuhZv+JW71FUjXdm+WByD2op8L9Nke3aeKeSG8gldAHCsvABBU7/AFFL4Vt7gfF8xv43tp4of2gAAKagoBIyOxHfNHJYj0Caa76BdySrcsTL0+WI6ZCdyVYHYbnn1+lavkuU1b0OGMu5D+n9ffqV1cRPYjVGSJDFKMFwcbEjg/cURikVzrfQRG2yK2QDjl24J9Bio+m3Jv7VJF6dJAM40yqqqoHyGfqcU6e6ghdYvHXXwI4PKB255/UVmYz6UsczxsFnSKMOTuQASPbbLccgVZPVIyjRNarPnyjCBSPbc/04NAr9b9VDQ2/gxzDPiOh3+WDv896rlQLdfxsYOkjVITjvzleKZMZ8Wmh/xC6K6zb+ANIXGvA/SuNc3LoO4bbd2x/KsxNc+DEktneeKA/7zAg/Xg/Si1tcTtAjzIrBvMGU5/nWcpudLS0c5Oaicfl+VORtbHTxyaTYDA9hmvNZqo0b7nbFNc0nyvINMc8UFGealik0Nmoj69qWDkbGpJJCMjfuTTQdq4SD3FLBG1V/tHFqdqBGT9qjrmadpMXUsNjTdMTjDjbPBFMBrtUpS+FB/Av+oUqizSp2gvp9/OhWG5e6ZX/fL/k5wBkjHyJorb9ae0ZXjaZn1efIVgOwOBqNYCPo3U4o0ubi8WK14Zo85PO429McnuKbe9dnUmC2m/YISEXw0OB6nbmvZj5/JjNTX/HC+GfdvUYvia+CiAOqF2JaW4lKkfIYBx3780x/iLrwJ8Nbe5ZcaWwi5GR69/pXjdr1KGO6V72FrqNWyY/EI1e2cEgVbuOqia6Wa1tBDGi+WKVjKCM52J3HpsRWr5vJ9H4+Ntup9W+PS5L9OVFJwhjiBK+4wd/9640/xWVXxVvMLGUU/hQShxsTkHOM80K6L8YTWP7MRCE5yyhi0bj2H7p++fUVs+k/F1lfWymQCCbBJR9WGGedhx8qzc8r7rpPHjJ1A7ovSLq96akfXLeZ50c6muMnVjjfuKZJax9W+JY7fV/wllH4pVOHkO2P0Gf+mtI3U4ZPFMkE6hGxhY8hhyCNt/THag3WLe26nAjr48fn/Z4tyNDnk77jO3NYs3e28ZqKPSfDf4y6uGKh5FHhmV+cAaiPXiinX+sWXSUCvOJZdiEC8D1HbHuftWef4fu5Ga4gW8/GggxvK6rnnPBz+u9V7bpPXIL4Xl7ZvdOUIIcqVI53wfatSRbFI+q3XWY2iRmtcDXGWQEMo7bkeb296mW3jtXM8kBjlxkvgZz9/wDvNXbTqK39s0dz02ZZo8alCZHy9/50uowWF3apDDEMn8/hpocjjcY496NIy5ZJGPhu4UksqiTIx6c49MUKmupGCLZCUuDgkgYb2Y4271eaxj8I3NzFoiQaWVT5nXGMHHJ/WnjqfT7VPDCPbcDEsTDB3xgnb12O9JDYOmNaz+JMiSCTzaDGNKEjcenYb1d/ExppjhDrJwQTkD6nb6U91/FI8k8ii2x+VGJA9CSDTVZgrR2cIkQkZIHlP1NWkjy8Nyst1M7H/wDGhACfQ+tWh1O2ljZ/DmwudTIuoDFVBYqsmLiZ2B3Nv+6TzjfNRm7QsVtEy2dxwP7fOs3GVaX5OoQAplZyrjIbRtj71XPUEPmSCSQMNQAKg49gTv8AShHVRe/hGaJ08QtkIuSQP8pp9tZ3lkZIb+PXKAucebGQDg7bc457EVz/ADi0MWjzX2GtoRp0ltZlXCgeuMmole8JeOWKGGRdvM5b+R3qXpkVwbK6nlDJqj8NFA2BLAc85wDVWbpsqaZUhRsb5Ylsd+w5+tP5xCF5N+H6DHO0aLd+IymSNWYFcbHSTwDvQy3v5Vt4xJbiWCJQnip5pX/zED8303GOKK3KIOn2kc6yx4Dya4iTkE8Ab5449qGWI/EpcSQSBLkoxEe4AwQQMdthj60ZY9ahkXYpYZk1wuHGcZU53p/z2oA0oW7PjB7eY7l0GNYGCMgnzCiFpf6kJmCaQf8AnRHKYPGocr9a5caLF+lXM5AK7gjOfWkM1kHYpUs0qk8u6pfPcyFlTGr25qhJZztlwQFxk4O+KI2tuNEYYBc+ox/5qYgjJQAhdix9+K9M6Wle36erRx7AspG52BqwYVAfCg6Rtkbcjjv3qRTN4PiDGpWG++3OKc6PrZQw8+Rye52/pStI/BDxORtjT5c7dwaiikaPw3Q6SN1ONwRVlIy6SAAEaDnHzH9qgnGApPBfYbbUJp+jfGF5A8UN0yyISFDMnPpqxx23A+lak30l3CkxuUtWPmCx4c7bZz9fSvMXiaONCWGk5Ix9BvvUtneXcWgpMwVZcoccEDHf2Na2Xqkd1Iro/j6TqzInhN9cDgGormYtLoa4jWMLuqQEkHPJrL9D+LRLcCHqhliLbJcQscnfbUPpWvWbxwBZ9Rd4jw0YRtWfmNz8jTAqKEjhVZZbiSPc40kE/Qb5qG6vul2rRq5himcZ1ShmBXsc4/TO1XLiWUne5wjdyEGDjuf/ADVK8sr1UEtjM6SKcSJkMrj1PuPUYq6RG1e4VJYr9Q4bVGqE+G+37xzg/LY70PmmuLYrb+LBFKeA4B/Xb9R/euK93ZyNKYEXI8zQzeSUejI2Mn0wcj1oh49pPakyxHw5Dq8HQGKA8asZzSQxoZY9LzRRCQgs0KECM+4Gc5+X1qaSaSNNT64bfGTIqk6tsjAIPr6/SuJAjRhbaCa2RxjPiMhU54wWx/2KkigEIw1xLO4JKxtnY877+/fI9KPiRxXNrc6hZyPcyLlSzDYfPI96dFBcsTFI4hXJYgLnCAEn+WxqZWnmbwmRIfLy35hjnGB6Zz6UxTHDZT3MbuPEYQIXGpnXlvltp296Cj6TbR3PUrfy7O6qSecZ3J+mafeM0t3MyrhXdnIHO5Jz/wCcVN0JGLz3B5hglYZ23KkD9WFVYR5lXSz752AG9CGJUaGwtIlUsSWlbJABz5V5+RP1qCETmUHQikHzZKjarV1E5WGMAkLbop3AAOM8ke9ctoNfkIUnYEgjI9qQm6k7BvCeMHQAnbsN96F2kSf4jGfCXJOlmXk7d6I9WUG8uX8QfnbCttnf/aqPSgounOrSVjfHOSNDGhqegO8tEuIvw1x5d8xvwV/23NZ/Vd9D6zcJbjM0JIYNnzA7Y255FarxWXEM3Gk4DbnOPWpOoIjdRmdwDhiHbHmxqzvQr25aziRSVxG2d130k4BO3bc9quK2QCcDPoaaLREK4VeBvzn3qXwsen1NcLO2SyKVd0f9P3pUaDzVlKyqc4Gzbn7/ANaagbROO4wfsaa9n1GAqDC6gbeXIyKZ41xG8mtHwRtsD+lejcSzEStvKRvqOR7EY/vSaQl1f2H6YH865cF7a0heWWJzMCQsYzo2Gx2FV1ukCrnQDpOdjzTIl23ZfFZTudJA+XBH8qqySBlUZBw1NjvEEuoY3BHPt8qjMsW+XGdRNOltaMiyCFSDsMD33rsIOi2PAMrDf1ytccxK0Y/hLDn3yKUTDEAH7rljv7j+1WkjbSF50urjB7/T61f6f1y8sbeQI4kRxg6j/EP/ADvzVF4y2sArzkEntmumLTEVJhGdAx4i9gfepDvSfiY2kGm+gjuXbcSnDFvQY7YrW2sqXCR3M1pDBNIgAkRMjPuRuNq8xeDOkpJEpAA/ODnn0q5adYv7S1eJZxJExGpGJIIHoDt9ajt6K4hYyLHJaJ4ik4CZIxz7H6VA8kMJ0yXkQRlP5Bg4GO/+9eenrlul+jPC6IjZcxHzA9sBtjWmt1tJrZD0i/6fKuNSrLEqSD1zqJGeeTn7UXLj7M7FnWK5hDQs9+QeUcaSf8x2H1PrVLVPPdaIo1tYkAXVA4cknsrD0z2qGy6ZNdILu8l/4fGxTGqQnfygDAHG+PoaM29u0rnxIfBtYk1uqJoJXO49ck98dyaJdlCriz1rocGSLCM7aiEOzH3Y4x9SOKl6rCluLO1UsHEOpgRtrY6iftgfSm2dhPedR1tFgM+cdwOw9h2o61o15cyXTRtFqIILZwfkCK0Kp9EtjHa3TvG2ZECcH+IHPvxXbeyOC8jEnOW09sc4ok7rFCyqrHS2PKdyfTHv/Sh85eWUgZIwMrE3fbk0do65uYjKyo2ptgc8D68UyCeHxY0/GwKwYalRxtvXOszKvVJ41hZ0VuF/KNv96ZYSRvKpkhAbOT4i6iB7YNKN6mkL3Erl1wHbDA54J+1O6Xq8WfzBibeQgHB/dPpvUl/HCtxLhVUiU4xgb6jnnmmdKhdLhipXEiSKCu/Kng/0oXwIfw8HXoWMk4Odj/Y80up5i6g7jIjJBJ05xkcEfrmpZNUcgLDWjHJ1nn607qoEUNtIVYeJACcnbI2wfTYVNHxXWLWza4GhCpj1Kdsqf7EVbdQH0gAkc0HZ4j01kU48GUMEPYMAM5+en9KI215mwhZ2LaXMTHGSccH7ZH0rnlh9ZsS7ei/elVzwv8n/ANTSrGqERt4jzvUMnTbeTOuNCPcCrWs+gpE5HFZ5LQJ/g9pNcvayRAoqa0GTgHg1Xn+D7RzsAg9smjF04i6jay5I16o8dvar/sdzTysm1pip/gmEn9lKce61Sm+CZt9Ei47c16F5e9LC0zyUaeZyfB1+DlSO/wC9UD/DfVIlQBMhN9sHO9epHB9ftXCg/hH2pnlq08ifpHUo2c/hzluSU981DLa3qhtUDDOO2OM/3r2Axrzio3toXGCi/WtTyjTx/TcLo1RuNIA271zxJRkaCN9W4r1w2MBGPCQj5CoZel2jcwJz/DWv0i08iktpriZ5Io3OTkEDej/wj8OSXd673BaIxFdMZH/MJOBk9hntW6/AW6EaIQN+wq1apDA0oCH9lHqJUd9gBn/qZa1c5elJ2qy234FksYJWkitwI9TEY2GDyKIQW2Omabg7zShhGM6mVRwNx3Oc+1Q9PtMzCa4ONRKxFhuRxz6bHJop1O9t7CLx5nHiMuFIXLAbbCqVtJaWwh0NIyrLENSRxscR/XO59T2qnf8AVFgIWFiSOTuRqxwe5+W1CLTqV1f9Tt2DCGMToRGDn94YLHvv249a5exmPqF1jGiKVkVgQMDV6/7U6Q8bvw+hO2pUaWQKW07kYJI9M70MsZI5p4YlBw8qqSd9yflT7sr/AIDbmMlibt23UZ0hFHbHrUfSZVW8tg8bACZN2Y/xD3rVoP6nKkt28jxKzPK/5cqNmIHJptkJJLqONbbSNQ/KQc/Y028WaWYrBGpzcTblznGQf70+xaaCZZXTUVZXUkkjGd9j/SjSOvbYSyzBmKtKzc52+X/ntUHRV8G7WLJONWoMSCSFJzg/MDmrPWXmivrmMxkAO2WBOOedzt9qh6Q0pvYwzZRtWAwxgkHjaj6fikbiGXT4TDc6cjgn3p1wCLG3B3B1DGr8p9vvVK9R1YmLSsmMFBkav71Kkpn6Wyyx6WikB343HH6VHZ1hCHivQwUn8Oe/5SpVtvtUXTmd4bu1CeVozIPUFN+fXBP0qfozq3VIoWOBJqj27ahjP61Vt52tL2N5Dq0fnAHI3Df/AFqTv/qBv4h+lKjn/o2z/wD6C/6R/elV0Exz6V0GubGm557+4rxJT625itEnCMxhlVsKN+cURDBhqGMHcb5qj1FPGsJ05OgkD3G/9Kd0+Uy2MD5O6D9Nq18S7qFLUKizSy3b+VCSkjHf71zY/vH71Hv7frSIfOxQ+wNI2eceprmM8DNMw+fyt96kAkCH9kvpltqZKLXFRycLGrE9sEVKbVwP2lrn5SYpQiTPliib1z2/WrSalA/Iv/TCDXbDBm1W/CWxXMyXMZ93Uik8CxWbfg4vGaRw7oEAOFzjP1IP/wDmrJbfz6x/1IP6VVuZo442MkJOkEhVjOT8hXfhNCZBMt1+GAubtA91o/ZRNuUzn822223ApnX0J6iyrG0g0oxcsAfMikgb+vtVOziR7kzX6Rs18NSeGd4AM4Uj09x3yO4q51mylvJ3uVuCSwHl4AAAAwN+AKOOm5do+jM0fU7aMAHEyZPOMsKi6ndeH1CePxD5JnAwBknUc42/771TsroWN3A0qthZVJbWDtq5pnxD1eG261e+E0m87nEK8DPJxvQRq6lkHROnFA6jx5zlh5v3O1RdMupY7pJmUsI3VssMZ3Hehk3V1PSbC483hoJjKzOBpLSADO/fAx8qrDr0TEadKsCM76sD6D+3zp0txrfi2aO3v57csgVpXfd8ZBY9ufT7UMsOoNjTHKkqLnyxyasE8duKr/GF106a9juFmkvHmjDW6QnxGffBwQMEAg9/5VmRe39x1SLpvTreQ3Mp0LG0uCCBvkDABGO9Oht6P1uc/j5QzEudOxJGcqD/AFqv0ubHVrbVHgq4AwOxO9ee/EHxJfTXulQBcqDHPHIgIRkOnY5wSQN6ufDfVesR3Md5di0Fqo1FnbTtg7DGdzgdqtLfQ91O3WKd1MpOliARggb/AKcVH0txLJLbMVBnjbQ3IyNxn7VSl67FdzSLH5wGJZSoDL745x74x8qm6TLFLf28sTeXWMsCMc0aOzbecx3SuABobUpU84Of6Va68iQX80kZbwnbxEGCRhhkfoaHdTh/DTzAMSqOV2wQBn7j6UT6fBP1CGwZ0Ei25ZJRnDomA0efXlh8hVJv0uWgv8Tcfwn7tSrefgv8kn3NKn86v0irzXCSBpVm09x2puram6t6+fC45UAh8lW8px6Gh3Qlmt7MwXMbIY5CE3zlexq+xzTS2N618ScP6A05HbP5yPliqglY05S7cKaEIKXJB1SAZ9mrkx8pK4K99UeP1qKMYXcjPyBprzkHACkHsRXSRjaxZ63lwEjYEE4zTjLpJJXTtwHB3qrbzPGzP+XHbsfpT4tTzagGBO50jb+1axoq9FNgBfDzjvkVLkud0OPYj/elDp0AJEq/QCnDIJ7e9d5tmmsIgCCp/wBIqPC/u4P2qyS38e3yqGRVYHzGtjSnFbiGSUrHHpY5GU39668EbfniRvkKm0qNiSfka5t20/WrZ9Kb2Nm53twGyDstUZeg2zyMyxwMzHADIdv50ZIPt9KaCBvwwq6XKsXefC8EUrF7cqH7Jxt64+dMHSbVOnNal7mOM5yIQqBj/mPJFbxGkbYBD/1HNRPbE7mGI7/ugCjV+HlGAXpsFqT+H6jPBqQKSmFbG2eB3xRL4M6V07p/xNa3idRMpXUAskbYGQccgfz70bu7KQuWWEY/nQu7s2uI3iIliBG5Q6SPrWblZ8amgi+tZp/iXqI6f0yNp2upGa6ucMBufyqdvqQTRaH4ZlkGbi1lu5n2LyEFifYZ2qtbxRWCJHCXXSMKACT96Jfi4xEqxvMJhyxIwfb1rWOSYP4l6b1C36oXjhkQgAqRsUIGOfpXOldTv7G5SWSArJrXMyKAW35ZeCffn1JravaveSeI0scjAYAO5xV2x6TZAH8Ump+wU6T+o/rTq1m3TMTdQk6i0hhtJXaRyRhQTyRkj5mtT8LW1zZwsLmJo5ZTlmGDsBgfXFGEgt7SNI4QQMYC5BOPepEaQH8rAe4xW8ZoXLbmuT/3JPuKVS5Pon+qlWtsAWo1wsaVKvkx6TSxqJmI3GPqKVKlG+Mx7L9hViIFwCzduMClSrWPsVN4oXYqWz3ZqfGoc8AHHNKlXeMpPARU1tlgRxmoIv2iK8Y8MasaRSpU5ATjkdbdstkg4BG1SGZqVKumPpk7Wa4y6+dqVKkoHTRuCaj1Een1pUqk6DtqIFNkPlyNs0qVZoRPOyEAjOe42p6yvnYn70qVMSbxXdNOrnvUIhkOwnI+a5pUq6SBQuI2jlID999qmtbdXUsDj1BA3+2KVKumMg2nk6XbsolCIGzyFwfvVuG38FAFkcg85waVKq+w6zDWPIPtUqMMNhAPWlSrFJmE/gFKlSqL/9k="/>
          <p:cNvSpPr>
            <a:spLocks noChangeAspect="1" noChangeArrowheads="1"/>
          </p:cNvSpPr>
          <p:nvPr/>
        </p:nvSpPr>
        <p:spPr bwMode="auto">
          <a:xfrm>
            <a:off x="155575" y="-503238"/>
            <a:ext cx="1438275" cy="1057276"/>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34" name="AutoShape 10" descr="data:image/jpg;base64,/9j/4AAQSkZJRgABAQAAAQABAAD/2wBDAAkGBwgHBgkIBwgKCgkLDRYPDQwMDRsUFRAWIB0iIiAdHx8kKDQsJCYxJx8fLT0tMTU3Ojo6Iys/RD84QzQ5Ojf/2wBDAQoKCg0MDRoPDxo3JR8lNzc3Nzc3Nzc3Nzc3Nzc3Nzc3Nzc3Nzc3Nzc3Nzc3Nzc3Nzc3Nzc3Nzc3Nzc3Nzc3Nzf/wAARCAClAOEDASIAAhEBAxEB/8QAGwAAAQUBAQAAAAAAAAAAAAAABQACAwQGAQf/xABAEAACAQMDAgQEAwYEBQQDAQABAgMABBESITEFQRMiUWEGcYGRFDKhI0JSscHRFWKS4SQzcvDxFlOTokNUVYL/xAAZAQEBAQEBAQAAAAAAAAAAAAABAAIDBAX/xAAiEQEBAAICAwEAAgMAAAAAAAAAAQIREiEDMUETBFEiYZH/2gAMAwEAAhEDEQA/AB/TjNbhjIytEcO3DKQ2Avlz/wBmrMk0C2odHeW4CkR4QEjJ2GMc/LGOPWsqs008kcaJNpbzeMgLZHc53wPb9KLR28Phi4eNrgncpFIQ8hblu4zzsf618y4jaFrS3vrx/wARdiCbIWZCB5iP3gfXB9e3aht/09+mNI7OslsAB46ISJBjvnv8q1UVtCGWDSJEYETeJGNj2J+nfbufag0nRLySMxwIps1wVjLAMVO4G+4PsPfmrDLvVVZhpjJcyMAdSsG/aSbN9ew4ptpYz3Vtc3URIjXvg7nGdvtWt/wSytpH8SKGEEBpQ0pLkEZGkYwADtjH9cK5uoLOeOCAFESRcx4AAyD65znPJ4966/r1/jBoA6dYu1uX6ok4gjClQzYaQfwrncfP0HvUE5XWoyyKrFVKktkDgZzznP3rWwTdJuIFe8P4jKuoy58y+pXkcg/07UJuOmWd1HiIwQKT5U1BSQM+uTnONz70Tyd9oKjutU7yhAr4Ktx8t+wyNvWpFu1MNuEy6RnUyb9idvf55yM0MuoFS9NvBIGYEjXk4Pfv9aWsrI4WPwSqaih3GcEjt7iu+pZtDwuollilGVDrgKfzEDvzzucHfJq609m4lkZ7qG5VfO0MOBhR3Rs4Pvxt2rLpKNC6fFLYwFDbY75HejXTZJY0Sa6IKt+zZJTuVxtp8wP8vXPas2Q+xPp92JIZLXxklkBZFj0aWKnG+rOfU4HendRWGGxa5gR5WYAOfzKuMAnPqcA5+frQ/wCIDBDbRG1IjJOoAeXIwN8dsknvxih8/Vj+F/C6yuDqJGRqJBDA775zv/vWZjvtNP0a6hkQRS3CmQAFWKA7b7ke/qdhiit0pu7WN0t/FRX2RW06MDdiuRnb3wO1YzpnhpcW3hzI7ShhofIDDONOR8ifT70Yh61PdvKPEk1w5YyMMjSTg6scgHfGCcZyTWcsP6IhdylJhOIs+IuC7HUO2dsgY2+XvQ2WfTB4iW9uWYM0j7AdwcZ2G2MY/WoR1K5vWjjtXM0gkVxLoKCP7H8u+49OMVW6lclpTbEaJo2OoqNAB9weBud/5DaqYJctpIW28NpGD6m8QDBznkkbewrl7NHPdM8zFIFJfWIj5gATsDxvjYf1oMXR7RXKHxhk6Sdmxn7d8bU26uZpYkVyCVUDytyvf+Q3p4fUGdScPcuY3Yq2+WP5h3p8Cs5UB0Uplg0hwFxvj71CyguNsMzY83Ix61Z8NZDpedYowNRZ+B7bbnb0rsy61wiPmLzYGW1AgA+mPp9q6LhyoKrpznA+tRTwrGfK6uAd2Vs88fX1qWJQ2A4GABuBn/vtVJPpdwzIz50lRyPtUksSSIZE2YLnue+/6CnRqiJpIVVOQWZhv/3g1Ys445JdPjlQ+AWKgD7mjekVpFPE4iZPPLGNODjGeDmpltCtymlss55O2CccfrzV25it8owkDSHys224779++1WbOWKfH5R/mbBOr59645ZX2g78Fdf+1cf6KVHvxbfwN/pP96VZ5UBfRetWlzazWtwJAHJHgqwUH0xpIIwNgPbfim27KtzPHaSvoX/lpJDltA5yMDgY3x3oZDYxuYvCdYVjGuR+COBsOTnIxzyd96sRz38AuHWSWdWYElWOp/ck8bdts+lbuM300ItdxWEaKsLtGQBqKh332wSBsdjg75yB2qnddQv4ZrZLe2mtH8PIM0mXcbb4POSNsUNbqcnUrkQXlvGZBkF41/PgbBh6bHfsSatSX9694IemyvFb/ueIMsuc5BYjJGAPamYSe0s23xCDMYr+wgLjbIGGOO5Jydj6EVD1a/gubnXZzSabn80cuYyrDbfG2Nu1VfHvLx5Y7u8QSE+V5CWJKjYg+/vVPU+lJI5MOrEFVUZXy5JxjFM8cnoCSRNbXSOYuQrAlMhlxkAnO+cEHFWOpSz3ymK3ZtQclfCiO+2CMZO/H2oJcdUljLRQAwpIcsrDY+m1ELC7BtSIm1SZxrxjHfYdsYrc8W/aD36ZdlQxyM55R8kb+g9qimtpFZVMbacac4LAj5/OtfYX0F1FLYX9rAJZRmO58FQQ3GX04J7787Ci9n8PQvPOt5MIgoDJOIi8cmCcg4YHVjvsdiN+/XU9NTGMJFDPEkLSWj6GGuJtB8y777VYkhe4hQx2xODiSVl0KBjbc7DjtXoVndzdBt5G6TarfDT4c1wpZkAyT28yEZ7jbPapT0iA2KXU/TGN0AcJcapt9uxIJ2GzA1r85V6YCZ5pvCaaJWKLpjEEGp3TTjCsRhuPmN8VDc9BUReNDIgQnb8QQoJPHA8h34b71uLZYeoxPN/g72EpR0YySlU8XHlUptycb4zg4JqS06KI+lPd3s91E6RMqx2qt5lySNsk4z2BNHDUW4wdpHc2blvwcmUVgomjOdOxOCcD03HY0+wYSGTTGI5SMht+N87cDbHzxWp/B3dojm+is0tpVPhxO+tpGxkEKM+b3Gk/KqXU+nTRMkktqxgONi4UMo7qW27cbb1jLHRk2qdMltrFZDbQjONLzucGTJ/dGdhuMd6s9SW0u4WaQv8AjfD82xUORk79uPQdqjmWC1c+CJdekaiCBg8dgMdzn0pTPcQuELFS0YwTyw+tcuN21xBnxCpQWutsjBfOcAH75zUCgWwZyrYIHhKHGAwI3Yem1aFYGN/Ba30EgZwqLIrAlfMNmH17+tNvOhCBZCzockqdYwF3zgHjnbcit8azx0zzamaVtSsTsCHx3zv2NR3Vti2BkaKNlONKg5PvwR/aiEto0EWn9r4cuc4jzvxsRSSznYqqwOTkYV17Yzkn02+9UPHYGIirqCwxnSADV6PxX1KmSCpB9lH8qs3diLa3h/Z/tQzB8HIB2OKrwO6k6FAUnPtT7FhOkraQy6F7Fhs3vT7e3VHBn1FAd99vf9aRZ2kU6icVzznJwNzyadLS1K+x8uE5INSWMx8YlVYngeTP2qmfED5Pl2xue1Pe9KoUgUDPGnZiPes8Ypjse/Fzf/qr/oNKs1495/DP/wDJSq4Q8IJ2UN5fs/UZ5niiwxefGAAAeAMZ3224+wqwzR2pkeK8LAgvJJIpbI40sOMfKi8/Wra3jcRxAxKCPBTC6V/vj/esQ1xriKRxr4ZOndMEjcDPvXnx3le2E/4aATuxvkDMMMTGxJHG9SwW8B0xpLHJJyPDhOcb/rQ5HfWxAUDJxtVyC8midjqbAAxp7bGuuqdwS/wIwXD3F2yqiDzrG4D4IxwCd9xt7VnbyRJJZFhLeGGwrE7Ecb0cXqlw4xJpMTMC48Mebtv61Rl/DEkNbjc7Ebf0reN0tyg482kndhgb96ntJ5bTJj0srHzJnmiMEFhzNHKSP4G01pLGz+ELSD8Rdyy3cq82/jsmknjPGeDwTXfxY3O6jGeUwm6GWE9rdoXhgeFkGHLnOokkjH0/v3ozbPNLGwYrIoxkSDV7bem1Pteq/Ct05iXpwsE3OUkbJPzz/Os38SeNadUW36bJLNA4DxNyWB442Jrp5f4+eE5fGPH/ACMcrxkaVmaxR7m2YWkuNPioR+XfGSEOw48w9N+4n/xBxLDFcXqIJIsN4qmZpRncaSAMnkEHHqORVe36d1X/AAuJZIYRcv8A84TOfKc8aRt96ktum9T/AAdwk0scFwgzbywkDG+6kae/NeeZaejWxqxurImOa2F7JbFSBHIrLEu533AxwBvxtvir3T+m9PsGuus33VbqGR08T8MsqumjHfY77H3BB3rDW3QetxySFupataaGDOx8vp8qsXHw1fXBj/E3oOmAJgA7rnPr60/tFxaqBPhmBlne4vZ/Gh8RJpbgs2MjIGANJBK5Gx4pSfGXw7YW62kPi3SRnyAENp77E+vruaAH4XaaGJJp3kC/lwMcbHf609Pg6IbtazSDnJJx+lcrnLW50kW5sOvwSSW3T/BjQ4VZJC3btgDHIo9cRW72trD/AMK8kESrH4sJJjI9GB2qhYdJisIWRIDECdRBPJ9eamcDH5v1rFzqA7jp/UT1QTxm2AMoLKhO/mBI4+e1Ger2jBvHiGHbGuMHOod8A8/LNTK58ZGcjY5+dSTTI3mY7nYZNUzqZaGW2tZG0JJYnGNTW7IuTyWwxGeO1EIoYjYpd2ssM2mMqz/unHPbnOKKB1kGJSowDgEas+2Ka0FtJAyGJcE/lAwD9qrntaAeneDM8uoLIWIbPbZRnn1OattYWcmP+Hi9/L/WuJ0aygOqN7mA6sgwzFdxTJelXDHVB1q/iPYMwIHyosiPXpVlENSwqf5VW6jJZdOgciCFpAMhTj02qWPpvWIpRInVGkGRksudj68/alL0aKZEE9qbgkO8rhgCG7ADTggbc70ya+rTDyTvcSuZGB82TgY3p6qIyTttyfatYegWsoOYBEE2TMZ3HPbHeqs3Tbe2yWSJgcA6kfuSNsnnY103Ezusen/2pVof8Htf4rb/AOKelTuDSlfzCUxyLapDhcyICzZG25B4P86ZJ1OYdLewis1EbDGsqfPgY22xttjG4wa1lh8GdTjEcf4y0R5HB/DSSkZUkb6cA5AIPf8AL64zq2+H7q2sLZJpIMldxrKkHO4HII7f0rnPFY44/wC3i9t0+7kcBbSd/LnaMnO/vRiL4S6tIjEwKjY4eQAmvQZemXTp4LW8jH8yqlwXC4I9B3/X3qlMvWII4IJelzGJcBZmjK6SecjRgA85A57b114Vvjj/AGyEPwxfxyMk1q4835ta5b9aKQ/DMccKyyQMxG7KoBPy9KPCZ9QSSLTkhVQyBdxwPy8/L7VbmWfQXFpaqASP2sm4PYABe+/0q/LJTLCfQF/hq2e2eMwSqJkxhTgjI/Qisk/RWWSaw6kTDeKpa1m06RKvGCfQ8e1ejtcTxMni2Ep41PFb4U576mK+1BviqeGXpMjXlvPFNE2mB3VQdeM7ckH1HfPyqnLBvWOTH/DfR+n9YuhZv+JW71FUjXdm+WByD2op8L9Nke3aeKeSG8gldAHCsvABBU7/AFFL4Vt7gfF8xv43tp4of2gAAKagoBIyOxHfNHJYj0Caa76BdySrcsTL0+WI6ZCdyVYHYbnn1+lavkuU1b0OGMu5D+n9ffqV1cRPYjVGSJDFKMFwcbEjg/cURikVzrfQRG2yK2QDjl24J9Bio+m3Jv7VJF6dJAM40yqqqoHyGfqcU6e6ghdYvHXXwI4PKB255/UVmYz6UsczxsFnSKMOTuQASPbbLccgVZPVIyjRNarPnyjCBSPbc/04NAr9b9VDQ2/gxzDPiOh3+WDv896rlQLdfxsYOkjVITjvzleKZMZ8Wmh/xC6K6zb+ANIXGvA/SuNc3LoO4bbd2x/KsxNc+DEktneeKA/7zAg/Xg/Si1tcTtAjzIrBvMGU5/nWcpudLS0c5Oaicfl+VORtbHTxyaTYDA9hmvNZqo0b7nbFNc0nyvINMc8UFGealik0Nmoj69qWDkbGpJJCMjfuTTQdq4SD3FLBG1V/tHFqdqBGT9qjrmadpMXUsNjTdMTjDjbPBFMBrtUpS+FB/Av+oUqizSp2gvp9/OhWG5e6ZX/fL/k5wBkjHyJorb9ae0ZXjaZn1efIVgOwOBqNYCPo3U4o0ubi8WK14Zo85PO429McnuKbe9dnUmC2m/YISEXw0OB6nbmvZj5/JjNTX/HC+GfdvUYvia+CiAOqF2JaW4lKkfIYBx3780x/iLrwJ8Nbe5ZcaWwi5GR69/pXjdr1KGO6V72FrqNWyY/EI1e2cEgVbuOqia6Wa1tBDGi+WKVjKCM52J3HpsRWr5vJ9H4+Ntup9W+PS5L9OVFJwhjiBK+4wd/9640/xWVXxVvMLGUU/hQShxsTkHOM80K6L8YTWP7MRCE5yyhi0bj2H7p++fUVs+k/F1lfWymQCCbBJR9WGGedhx8qzc8r7rpPHjJ1A7ovSLq96akfXLeZ50c6muMnVjjfuKZJax9W+JY7fV/wllH4pVOHkO2P0Gf+mtI3U4ZPFMkE6hGxhY8hhyCNt/THag3WLe26nAjr48fn/Z4tyNDnk77jO3NYs3e28ZqKPSfDf4y6uGKh5FHhmV+cAaiPXiinX+sWXSUCvOJZdiEC8D1HbHuftWef4fu5Ga4gW8/GggxvK6rnnPBz+u9V7bpPXIL4Xl7ZvdOUIIcqVI53wfatSRbFI+q3XWY2iRmtcDXGWQEMo7bkeb296mW3jtXM8kBjlxkvgZz9/wDvNXbTqK39s0dz02ZZo8alCZHy9/50uowWF3apDDEMn8/hpocjjcY496NIy5ZJGPhu4UksqiTIx6c49MUKmupGCLZCUuDgkgYb2Y4271eaxj8I3NzFoiQaWVT5nXGMHHJ/WnjqfT7VPDCPbcDEsTDB3xgnb12O9JDYOmNaz+JMiSCTzaDGNKEjcenYb1d/ExppjhDrJwQTkD6nb6U91/FI8k8ii2x+VGJA9CSDTVZgrR2cIkQkZIHlP1NWkjy8Nyst1M7H/wDGhACfQ+tWh1O2ljZ/DmwudTIuoDFVBYqsmLiZ2B3Nv+6TzjfNRm7QsVtEy2dxwP7fOs3GVaX5OoQAplZyrjIbRtj71XPUEPmSCSQMNQAKg49gTv8AShHVRe/hGaJ08QtkIuSQP8pp9tZ3lkZIb+PXKAucebGQDg7bc457EVz/ADi0MWjzX2GtoRp0ltZlXCgeuMmole8JeOWKGGRdvM5b+R3qXpkVwbK6nlDJqj8NFA2BLAc85wDVWbpsqaZUhRsb5Ylsd+w5+tP5xCF5N+H6DHO0aLd+IymSNWYFcbHSTwDvQy3v5Vt4xJbiWCJQnip5pX/zED8303GOKK3KIOn2kc6yx4Dya4iTkE8Ab5449qGWI/EpcSQSBLkoxEe4AwQQMdthj60ZY9ahkXYpYZk1wuHGcZU53p/z2oA0oW7PjB7eY7l0GNYGCMgnzCiFpf6kJmCaQf8AnRHKYPGocr9a5caLF+lXM5AK7gjOfWkM1kHYpUs0qk8u6pfPcyFlTGr25qhJZztlwQFxk4O+KI2tuNEYYBc+ox/5qYgjJQAhdix9+K9M6Wle36erRx7AspG52BqwYVAfCg6Rtkbcjjv3qRTN4PiDGpWG++3OKc6PrZQw8+Rye52/pStI/BDxORtjT5c7dwaiikaPw3Q6SN1ONwRVlIy6SAAEaDnHzH9qgnGApPBfYbbUJp+jfGF5A8UN0yyISFDMnPpqxx23A+lak30l3CkxuUtWPmCx4c7bZz9fSvMXiaONCWGk5Ix9BvvUtneXcWgpMwVZcoccEDHf2Na2Xqkd1Iro/j6TqzInhN9cDgGormYtLoa4jWMLuqQEkHPJrL9D+LRLcCHqhliLbJcQscnfbUPpWvWbxwBZ9Rd4jw0YRtWfmNz8jTAqKEjhVZZbiSPc40kE/Qb5qG6vul2rRq5himcZ1ShmBXsc4/TO1XLiWUne5wjdyEGDjuf/ADVK8sr1UEtjM6SKcSJkMrj1PuPUYq6RG1e4VJYr9Q4bVGqE+G+37xzg/LY70PmmuLYrb+LBFKeA4B/Xb9R/euK93ZyNKYEXI8zQzeSUejI2Mn0wcj1oh49pPakyxHw5Dq8HQGKA8asZzSQxoZY9LzRRCQgs0KECM+4Gc5+X1qaSaSNNT64bfGTIqk6tsjAIPr6/SuJAjRhbaCa2RxjPiMhU54wWx/2KkigEIw1xLO4JKxtnY877+/fI9KPiRxXNrc6hZyPcyLlSzDYfPI96dFBcsTFI4hXJYgLnCAEn+WxqZWnmbwmRIfLy35hjnGB6Zz6UxTHDZT3MbuPEYQIXGpnXlvltp296Cj6TbR3PUrfy7O6qSecZ3J+mafeM0t3MyrhXdnIHO5Jz/wCcVN0JGLz3B5hglYZ23KkD9WFVYR5lXSz752AG9CGJUaGwtIlUsSWlbJABz5V5+RP1qCETmUHQikHzZKjarV1E5WGMAkLbop3AAOM8ke9ctoNfkIUnYEgjI9qQm6k7BvCeMHQAnbsN96F2kSf4jGfCXJOlmXk7d6I9WUG8uX8QfnbCttnf/aqPSgounOrSVjfHOSNDGhqegO8tEuIvw1x5d8xvwV/23NZ/Vd9D6zcJbjM0JIYNnzA7Y255FarxWXEM3Gk4DbnOPWpOoIjdRmdwDhiHbHmxqzvQr25aziRSVxG2d130k4BO3bc9quK2QCcDPoaaLREK4VeBvzn3qXwsen1NcLO2SyKVd0f9P3pUaDzVlKyqc4Gzbn7/ANaagbROO4wfsaa9n1GAqDC6gbeXIyKZ41xG8mtHwRtsD+lejcSzEStvKRvqOR7EY/vSaQl1f2H6YH865cF7a0heWWJzMCQsYzo2Gx2FV1ukCrnQDpOdjzTIl23ZfFZTudJA+XBH8qqySBlUZBw1NjvEEuoY3BHPt8qjMsW+XGdRNOltaMiyCFSDsMD33rsIOi2PAMrDf1ytccxK0Y/hLDn3yKUTDEAH7rljv7j+1WkjbSF50urjB7/T61f6f1y8sbeQI4kRxg6j/EP/ADvzVF4y2sArzkEntmumLTEVJhGdAx4i9gfepDvSfiY2kGm+gjuXbcSnDFvQY7YrW2sqXCR3M1pDBNIgAkRMjPuRuNq8xeDOkpJEpAA/ODnn0q5adYv7S1eJZxJExGpGJIIHoDt9ajt6K4hYyLHJaJ4ik4CZIxz7H6VA8kMJ0yXkQRlP5Bg4GO/+9eenrlul+jPC6IjZcxHzA9sBtjWmt1tJrZD0i/6fKuNSrLEqSD1zqJGeeTn7UXLj7M7FnWK5hDQs9+QeUcaSf8x2H1PrVLVPPdaIo1tYkAXVA4cknsrD0z2qGy6ZNdILu8l/4fGxTGqQnfygDAHG+PoaM29u0rnxIfBtYk1uqJoJXO49ck98dyaJdlCriz1rocGSLCM7aiEOzH3Y4x9SOKl6rCluLO1UsHEOpgRtrY6iftgfSm2dhPedR1tFgM+cdwOw9h2o61o15cyXTRtFqIILZwfkCK0Kp9EtjHa3TvG2ZECcH+IHPvxXbeyOC8jEnOW09sc4ok7rFCyqrHS2PKdyfTHv/Sh85eWUgZIwMrE3fbk0do65uYjKyo2ptgc8D68UyCeHxY0/GwKwYalRxtvXOszKvVJ41hZ0VuF/KNv96ZYSRvKpkhAbOT4i6iB7YNKN6mkL3Erl1wHbDA54J+1O6Xq8WfzBibeQgHB/dPpvUl/HCtxLhVUiU4xgb6jnnmmdKhdLhipXEiSKCu/Kng/0oXwIfw8HXoWMk4Odj/Y80up5i6g7jIjJBJ05xkcEfrmpZNUcgLDWjHJ1nn607qoEUNtIVYeJACcnbI2wfTYVNHxXWLWza4GhCpj1Kdsqf7EVbdQH0gAkc0HZ4j01kU48GUMEPYMAM5+en9KI215mwhZ2LaXMTHGSccH7ZH0rnlh9ZsS7ei/elVzwv8n/ANTSrGqERt4jzvUMnTbeTOuNCPcCrWs+gpE5HFZ5LQJ/g9pNcvayRAoqa0GTgHg1Xn+D7RzsAg9smjF04i6jay5I16o8dvar/sdzTysm1pip/gmEn9lKce61Sm+CZt9Ei47c16F5e9LC0zyUaeZyfB1+DlSO/wC9UD/DfVIlQBMhN9sHO9epHB9ftXCg/hH2pnlq08ifpHUo2c/hzluSU981DLa3qhtUDDOO2OM/3r2Axrzio3toXGCi/WtTyjTx/TcLo1RuNIA271zxJRkaCN9W4r1w2MBGPCQj5CoZel2jcwJz/DWv0i08iktpriZ5Io3OTkEDej/wj8OSXd673BaIxFdMZH/MJOBk9hntW6/AW6EaIQN+wq1apDA0oCH9lHqJUd9gBn/qZa1c5elJ2qy234FksYJWkitwI9TEY2GDyKIQW2Omabg7zShhGM6mVRwNx3Oc+1Q9PtMzCa4ONRKxFhuRxz6bHJop1O9t7CLx5nHiMuFIXLAbbCqVtJaWwh0NIyrLENSRxscR/XO59T2qnf8AVFgIWFiSOTuRqxwe5+W1CLTqV1f9Tt2DCGMToRGDn94YLHvv249a5exmPqF1jGiKVkVgQMDV6/7U6Q8bvw+hO2pUaWQKW07kYJI9M70MsZI5p4YlBw8qqSd9yflT7sr/AIDbmMlibt23UZ0hFHbHrUfSZVW8tg8bACZN2Y/xD3rVoP6nKkt28jxKzPK/5cqNmIHJptkJJLqONbbSNQ/KQc/Y028WaWYrBGpzcTblznGQf70+xaaCZZXTUVZXUkkjGd9j/SjSOvbYSyzBmKtKzc52+X/ntUHRV8G7WLJONWoMSCSFJzg/MDmrPWXmivrmMxkAO2WBOOedzt9qh6Q0pvYwzZRtWAwxgkHjaj6fikbiGXT4TDc6cjgn3p1wCLG3B3B1DGr8p9vvVK9R1YmLSsmMFBkav71Kkpn6Wyyx6WikB343HH6VHZ1hCHivQwUn8Oe/5SpVtvtUXTmd4bu1CeVozIPUFN+fXBP0qfozq3VIoWOBJqj27ahjP61Vt52tL2N5Dq0fnAHI3Df/AFqTv/qBv4h+lKjn/o2z/wD6C/6R/elV0Exz6V0GubGm557+4rxJT625itEnCMxhlVsKN+cURDBhqGMHcb5qj1FPGsJ05OgkD3G/9Kd0+Uy2MD5O6D9Nq18S7qFLUKizSy3b+VCSkjHf71zY/vH71Hv7frSIfOxQ+wNI2eceprmM8DNMw+fyt96kAkCH9kvpltqZKLXFRycLGrE9sEVKbVwP2lrn5SYpQiTPliib1z2/WrSalA/Iv/TCDXbDBm1W/CWxXMyXMZ93Uik8CxWbfg4vGaRw7oEAOFzjP1IP/wDmrJbfz6x/1IP6VVuZo442MkJOkEhVjOT8hXfhNCZBMt1+GAubtA91o/ZRNuUzn822223ApnX0J6iyrG0g0oxcsAfMikgb+vtVOziR7kzX6Rs18NSeGd4AM4Uj09x3yO4q51mylvJ3uVuCSwHl4AAAAwN+AKOOm5do+jM0fU7aMAHEyZPOMsKi6ndeH1CePxD5JnAwBknUc42/771TsroWN3A0qthZVJbWDtq5pnxD1eG261e+E0m87nEK8DPJxvQRq6lkHROnFA6jx5zlh5v3O1RdMupY7pJmUsI3VssMZ3Hehk3V1PSbC483hoJjKzOBpLSADO/fAx8qrDr0TEadKsCM76sD6D+3zp0txrfi2aO3v57csgVpXfd8ZBY9ufT7UMsOoNjTHKkqLnyxyasE8duKr/GF106a9juFmkvHmjDW6QnxGffBwQMEAg9/5VmRe39x1SLpvTreQ3Mp0LG0uCCBvkDABGO9Oht6P1uc/j5QzEudOxJGcqD/AFqv0ubHVrbVHgq4AwOxO9ee/EHxJfTXulQBcqDHPHIgIRkOnY5wSQN6ufDfVesR3Md5di0Fqo1FnbTtg7DGdzgdqtLfQ91O3WKd1MpOliARggb/AKcVH0txLJLbMVBnjbQ3IyNxn7VSl67FdzSLH5wGJZSoDL745x74x8qm6TLFLf28sTeXWMsCMc0aOzbecx3SuABobUpU84Of6Va68iQX80kZbwnbxEGCRhhkfoaHdTh/DTzAMSqOV2wQBn7j6UT6fBP1CGwZ0Ei25ZJRnDomA0efXlh8hVJv0uWgv8Tcfwn7tSrefgv8kn3NKn86v0irzXCSBpVm09x2puram6t6+fC45UAh8lW8px6Gh3Qlmt7MwXMbIY5CE3zlexq+xzTS2N618ScP6A05HbP5yPliqglY05S7cKaEIKXJB1SAZ9mrkx8pK4K99UeP1qKMYXcjPyBprzkHACkHsRXSRjaxZ63lwEjYEE4zTjLpJJXTtwHB3qrbzPGzP+XHbsfpT4tTzagGBO50jb+1axoq9FNgBfDzjvkVLkud0OPYj/elDp0AJEq/QCnDIJ7e9d5tmmsIgCCp/wBIqPC/u4P2qyS38e3yqGRVYHzGtjSnFbiGSUrHHpY5GU39668EbfniRvkKm0qNiSfka5t20/WrZ9Kb2Nm53twGyDstUZeg2zyMyxwMzHADIdv50ZIPt9KaCBvwwq6XKsXefC8EUrF7cqH7Jxt64+dMHSbVOnNal7mOM5yIQqBj/mPJFbxGkbYBD/1HNRPbE7mGI7/ugCjV+HlGAXpsFqT+H6jPBqQKSmFbG2eB3xRL4M6V07p/xNa3idRMpXUAskbYGQccgfz70bu7KQuWWEY/nQu7s2uI3iIliBG5Q6SPrWblZ8amgi+tZp/iXqI6f0yNp2upGa6ucMBufyqdvqQTRaH4ZlkGbi1lu5n2LyEFifYZ2qtbxRWCJHCXXSMKACT96Jfi4xEqxvMJhyxIwfb1rWOSYP4l6b1C36oXjhkQgAqRsUIGOfpXOldTv7G5SWSArJrXMyKAW35ZeCffn1JravaveSeI0scjAYAO5xV2x6TZAH8Ump+wU6T+o/rTq1m3TMTdQk6i0hhtJXaRyRhQTyRkj5mtT8LW1zZwsLmJo5ZTlmGDsBgfXFGEgt7SNI4QQMYC5BOPepEaQH8rAe4xW8ZoXLbmuT/3JPuKVS5Pon+qlWtsAWo1wsaVKvkx6TSxqJmI3GPqKVKlG+Mx7L9hViIFwCzduMClSrWPsVN4oXYqWz3ZqfGoc8AHHNKlXeMpPARU1tlgRxmoIv2iK8Y8MasaRSpU5ATjkdbdstkg4BG1SGZqVKumPpk7Wa4y6+dqVKkoHTRuCaj1Een1pUqk6DtqIFNkPlyNs0qVZoRPOyEAjOe42p6yvnYn70qVMSbxXdNOrnvUIhkOwnI+a5pUq6SBQuI2jlID999qmtbdXUsDj1BA3+2KVKumMg2nk6XbsolCIGzyFwfvVuG38FAFkcg85waVKq+w6zDWPIPtUqMMNhAPWlSrFJmE/gFKlSqL/9k="/>
          <p:cNvSpPr>
            <a:spLocks noChangeAspect="1" noChangeArrowheads="1"/>
          </p:cNvSpPr>
          <p:nvPr/>
        </p:nvSpPr>
        <p:spPr bwMode="auto">
          <a:xfrm>
            <a:off x="155575" y="-503238"/>
            <a:ext cx="1438275" cy="1057276"/>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1036" name="Picture 12" descr="http://www.radiosantafe.com/wp-content/uploads/2008/05/peores_inundaciones_decadas.jpg"/>
          <p:cNvPicPr>
            <a:picLocks noChangeAspect="1" noChangeArrowheads="1"/>
          </p:cNvPicPr>
          <p:nvPr/>
        </p:nvPicPr>
        <p:blipFill>
          <a:blip r:embed="rId4" cstate="print"/>
          <a:srcRect/>
          <a:stretch>
            <a:fillRect/>
          </a:stretch>
        </p:blipFill>
        <p:spPr bwMode="auto">
          <a:xfrm>
            <a:off x="6444208" y="1700809"/>
            <a:ext cx="2448272" cy="2160239"/>
          </a:xfrm>
          <a:prstGeom prst="rect">
            <a:avLst/>
          </a:prstGeom>
          <a:noFill/>
        </p:spPr>
      </p:pic>
      <p:pic>
        <p:nvPicPr>
          <p:cNvPr id="1038" name="Picture 14" descr="http://t1.gstatic.com/images?q=tbn:ANd9GcRiEIfL8yDuWNK-46yec-ClOJU2nyDBmdrHTSU4WPkaFYtVMLtS"/>
          <p:cNvPicPr>
            <a:picLocks noChangeAspect="1" noChangeArrowheads="1"/>
          </p:cNvPicPr>
          <p:nvPr/>
        </p:nvPicPr>
        <p:blipFill>
          <a:blip r:embed="rId5" cstate="print"/>
          <a:srcRect/>
          <a:stretch>
            <a:fillRect/>
          </a:stretch>
        </p:blipFill>
        <p:spPr bwMode="auto">
          <a:xfrm>
            <a:off x="395536" y="4365104"/>
            <a:ext cx="1944216" cy="1828800"/>
          </a:xfrm>
          <a:prstGeom prst="rect">
            <a:avLst/>
          </a:prstGeom>
          <a:noFill/>
        </p:spPr>
      </p:pic>
      <p:pic>
        <p:nvPicPr>
          <p:cNvPr id="1040" name="Picture 16" descr="http://t1.gstatic.com/images?q=tbn:ANd9GcQ3PcSwhCb-Z924n_gPmNJnZ1mz_n0VFbsCBLrrz2XztDy8mEKbcw"/>
          <p:cNvPicPr>
            <a:picLocks noChangeAspect="1" noChangeArrowheads="1"/>
          </p:cNvPicPr>
          <p:nvPr/>
        </p:nvPicPr>
        <p:blipFill>
          <a:blip r:embed="rId6" cstate="print"/>
          <a:srcRect/>
          <a:stretch>
            <a:fillRect/>
          </a:stretch>
        </p:blipFill>
        <p:spPr bwMode="auto">
          <a:xfrm>
            <a:off x="2555777" y="4293096"/>
            <a:ext cx="1872208" cy="1887092"/>
          </a:xfrm>
          <a:prstGeom prst="rect">
            <a:avLst/>
          </a:prstGeom>
          <a:noFill/>
        </p:spPr>
      </p:pic>
      <p:pic>
        <p:nvPicPr>
          <p:cNvPr id="1042" name="Picture 18" descr="http://t3.gstatic.com/images?q=tbn:ANd9GcSZu4aQLC5qsWKnVR3PcWYe_kuIdVh8pI92R2gWxi7f3l-CLO0T"/>
          <p:cNvPicPr>
            <a:picLocks noChangeAspect="1" noChangeArrowheads="1"/>
          </p:cNvPicPr>
          <p:nvPr/>
        </p:nvPicPr>
        <p:blipFill>
          <a:blip r:embed="rId7" cstate="print"/>
          <a:srcRect/>
          <a:stretch>
            <a:fillRect/>
          </a:stretch>
        </p:blipFill>
        <p:spPr bwMode="auto">
          <a:xfrm>
            <a:off x="6372200" y="4365104"/>
            <a:ext cx="2403351" cy="1887092"/>
          </a:xfrm>
          <a:prstGeom prst="rect">
            <a:avLst/>
          </a:prstGeom>
          <a:noFill/>
        </p:spPr>
      </p:pic>
      <p:pic>
        <p:nvPicPr>
          <p:cNvPr id="1044" name="Picture 20" descr="http://t3.gstatic.com/images?q=tbn:ANd9GcSOrt0gKRb2Fi2TWNr2E0MS8ukPXuqmCx9Nky1rGM4-MJXb7sHq-Ye-jEUNjg"/>
          <p:cNvPicPr>
            <a:picLocks noChangeAspect="1" noChangeArrowheads="1"/>
          </p:cNvPicPr>
          <p:nvPr/>
        </p:nvPicPr>
        <p:blipFill>
          <a:blip r:embed="rId8" cstate="print"/>
          <a:srcRect/>
          <a:stretch>
            <a:fillRect/>
          </a:stretch>
        </p:blipFill>
        <p:spPr bwMode="auto">
          <a:xfrm>
            <a:off x="4572000" y="1628800"/>
            <a:ext cx="1638300" cy="2175496"/>
          </a:xfrm>
          <a:prstGeom prst="rect">
            <a:avLst/>
          </a:prstGeom>
          <a:noFill/>
        </p:spPr>
      </p:pic>
      <p:pic>
        <p:nvPicPr>
          <p:cNvPr id="1046" name="Picture 22" descr="http://t3.gstatic.com/images?q=tbn:ANd9GcQgOSD_bf-TjCRH-YTM0PT5NophiNJeUHzT0F_PaDjYwFdssxmswQ"/>
          <p:cNvPicPr>
            <a:picLocks noChangeAspect="1" noChangeArrowheads="1"/>
          </p:cNvPicPr>
          <p:nvPr/>
        </p:nvPicPr>
        <p:blipFill>
          <a:blip r:embed="rId9" cstate="print"/>
          <a:srcRect/>
          <a:stretch>
            <a:fillRect/>
          </a:stretch>
        </p:blipFill>
        <p:spPr bwMode="auto">
          <a:xfrm>
            <a:off x="4572000" y="4293096"/>
            <a:ext cx="1611263" cy="1887092"/>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diamond(in)">
                                      <p:cBhvr>
                                        <p:cTn id="12" dur="2000"/>
                                        <p:tgtEl>
                                          <p:spTgt spid="1026"/>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1028"/>
                                        </p:tgtEl>
                                        <p:attrNameLst>
                                          <p:attrName>style.visibility</p:attrName>
                                        </p:attrNameLst>
                                      </p:cBhvr>
                                      <p:to>
                                        <p:strVal val="visible"/>
                                      </p:to>
                                    </p:set>
                                    <p:animEffect transition="in" filter="diamond(in)">
                                      <p:cBhvr>
                                        <p:cTn id="17" dur="2000"/>
                                        <p:tgtEl>
                                          <p:spTgt spid="1028"/>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1044"/>
                                        </p:tgtEl>
                                        <p:attrNameLst>
                                          <p:attrName>style.visibility</p:attrName>
                                        </p:attrNameLst>
                                      </p:cBhvr>
                                      <p:to>
                                        <p:strVal val="visible"/>
                                      </p:to>
                                    </p:set>
                                    <p:animEffect transition="in" filter="diamond(in)">
                                      <p:cBhvr>
                                        <p:cTn id="22" dur="2000"/>
                                        <p:tgtEl>
                                          <p:spTgt spid="1044"/>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nodeType="clickEffect">
                                  <p:stCondLst>
                                    <p:cond delay="0"/>
                                  </p:stCondLst>
                                  <p:childTnLst>
                                    <p:set>
                                      <p:cBhvr>
                                        <p:cTn id="26" dur="1" fill="hold">
                                          <p:stCondLst>
                                            <p:cond delay="0"/>
                                          </p:stCondLst>
                                        </p:cTn>
                                        <p:tgtEl>
                                          <p:spTgt spid="1036"/>
                                        </p:tgtEl>
                                        <p:attrNameLst>
                                          <p:attrName>style.visibility</p:attrName>
                                        </p:attrNameLst>
                                      </p:cBhvr>
                                      <p:to>
                                        <p:strVal val="visible"/>
                                      </p:to>
                                    </p:set>
                                    <p:animEffect transition="in" filter="diamond(in)">
                                      <p:cBhvr>
                                        <p:cTn id="27" dur="2000"/>
                                        <p:tgtEl>
                                          <p:spTgt spid="1036"/>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nodeType="clickEffect">
                                  <p:stCondLst>
                                    <p:cond delay="0"/>
                                  </p:stCondLst>
                                  <p:childTnLst>
                                    <p:set>
                                      <p:cBhvr>
                                        <p:cTn id="31" dur="1" fill="hold">
                                          <p:stCondLst>
                                            <p:cond delay="0"/>
                                          </p:stCondLst>
                                        </p:cTn>
                                        <p:tgtEl>
                                          <p:spTgt spid="1038"/>
                                        </p:tgtEl>
                                        <p:attrNameLst>
                                          <p:attrName>style.visibility</p:attrName>
                                        </p:attrNameLst>
                                      </p:cBhvr>
                                      <p:to>
                                        <p:strVal val="visible"/>
                                      </p:to>
                                    </p:set>
                                    <p:animEffect transition="in" filter="diamond(in)">
                                      <p:cBhvr>
                                        <p:cTn id="32" dur="2000"/>
                                        <p:tgtEl>
                                          <p:spTgt spid="1038"/>
                                        </p:tgtEl>
                                      </p:cBhvr>
                                    </p:animEffect>
                                  </p:childTnLst>
                                </p:cTn>
                              </p:par>
                            </p:childTnLst>
                          </p:cTn>
                        </p:par>
                      </p:childTnLst>
                    </p:cTn>
                  </p:par>
                  <p:par>
                    <p:cTn id="33" fill="hold">
                      <p:stCondLst>
                        <p:cond delay="indefinite"/>
                      </p:stCondLst>
                      <p:childTnLst>
                        <p:par>
                          <p:cTn id="34" fill="hold">
                            <p:stCondLst>
                              <p:cond delay="0"/>
                            </p:stCondLst>
                            <p:childTnLst>
                              <p:par>
                                <p:cTn id="35" presetID="8" presetClass="entr" presetSubtype="16" fill="hold" nodeType="clickEffect">
                                  <p:stCondLst>
                                    <p:cond delay="0"/>
                                  </p:stCondLst>
                                  <p:childTnLst>
                                    <p:set>
                                      <p:cBhvr>
                                        <p:cTn id="36" dur="1" fill="hold">
                                          <p:stCondLst>
                                            <p:cond delay="0"/>
                                          </p:stCondLst>
                                        </p:cTn>
                                        <p:tgtEl>
                                          <p:spTgt spid="1040"/>
                                        </p:tgtEl>
                                        <p:attrNameLst>
                                          <p:attrName>style.visibility</p:attrName>
                                        </p:attrNameLst>
                                      </p:cBhvr>
                                      <p:to>
                                        <p:strVal val="visible"/>
                                      </p:to>
                                    </p:set>
                                    <p:animEffect transition="in" filter="diamond(in)">
                                      <p:cBhvr>
                                        <p:cTn id="37" dur="2000"/>
                                        <p:tgtEl>
                                          <p:spTgt spid="1040"/>
                                        </p:tgtEl>
                                      </p:cBhvr>
                                    </p:animEffect>
                                  </p:childTnLst>
                                </p:cTn>
                              </p:par>
                            </p:childTnLst>
                          </p:cTn>
                        </p:par>
                      </p:childTnLst>
                    </p:cTn>
                  </p:par>
                  <p:par>
                    <p:cTn id="38" fill="hold">
                      <p:stCondLst>
                        <p:cond delay="indefinite"/>
                      </p:stCondLst>
                      <p:childTnLst>
                        <p:par>
                          <p:cTn id="39" fill="hold">
                            <p:stCondLst>
                              <p:cond delay="0"/>
                            </p:stCondLst>
                            <p:childTnLst>
                              <p:par>
                                <p:cTn id="40" presetID="8" presetClass="entr" presetSubtype="16" fill="hold" nodeType="clickEffect">
                                  <p:stCondLst>
                                    <p:cond delay="0"/>
                                  </p:stCondLst>
                                  <p:childTnLst>
                                    <p:set>
                                      <p:cBhvr>
                                        <p:cTn id="41" dur="1" fill="hold">
                                          <p:stCondLst>
                                            <p:cond delay="0"/>
                                          </p:stCondLst>
                                        </p:cTn>
                                        <p:tgtEl>
                                          <p:spTgt spid="1046"/>
                                        </p:tgtEl>
                                        <p:attrNameLst>
                                          <p:attrName>style.visibility</p:attrName>
                                        </p:attrNameLst>
                                      </p:cBhvr>
                                      <p:to>
                                        <p:strVal val="visible"/>
                                      </p:to>
                                    </p:set>
                                    <p:animEffect transition="in" filter="diamond(in)">
                                      <p:cBhvr>
                                        <p:cTn id="42" dur="2000"/>
                                        <p:tgtEl>
                                          <p:spTgt spid="1046"/>
                                        </p:tgtEl>
                                      </p:cBhvr>
                                    </p:animEffect>
                                  </p:childTnLst>
                                </p:cTn>
                              </p:par>
                            </p:childTnLst>
                          </p:cTn>
                        </p:par>
                      </p:childTnLst>
                    </p:cTn>
                  </p:par>
                  <p:par>
                    <p:cTn id="43" fill="hold">
                      <p:stCondLst>
                        <p:cond delay="indefinite"/>
                      </p:stCondLst>
                      <p:childTnLst>
                        <p:par>
                          <p:cTn id="44" fill="hold">
                            <p:stCondLst>
                              <p:cond delay="0"/>
                            </p:stCondLst>
                            <p:childTnLst>
                              <p:par>
                                <p:cTn id="45" presetID="8" presetClass="entr" presetSubtype="16" fill="hold" nodeType="clickEffect">
                                  <p:stCondLst>
                                    <p:cond delay="0"/>
                                  </p:stCondLst>
                                  <p:childTnLst>
                                    <p:set>
                                      <p:cBhvr>
                                        <p:cTn id="46" dur="1" fill="hold">
                                          <p:stCondLst>
                                            <p:cond delay="0"/>
                                          </p:stCondLst>
                                        </p:cTn>
                                        <p:tgtEl>
                                          <p:spTgt spid="1042"/>
                                        </p:tgtEl>
                                        <p:attrNameLst>
                                          <p:attrName>style.visibility</p:attrName>
                                        </p:attrNameLst>
                                      </p:cBhvr>
                                      <p:to>
                                        <p:strVal val="visible"/>
                                      </p:to>
                                    </p:set>
                                    <p:animEffect transition="in" filter="diamond(in)">
                                      <p:cBhvr>
                                        <p:cTn id="47" dur="2000"/>
                                        <p:tgtEl>
                                          <p:spTgt spid="10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Picture 2" descr="http://t0.gstatic.com/images?q=tbn:ANd9GcRzEp7VBZTUTeAjQfKuOOkrqReUlupKvgJ8XCvNFXVQrOy81r1gIg"/>
          <p:cNvPicPr>
            <a:picLocks noChangeAspect="1" noChangeArrowheads="1"/>
          </p:cNvPicPr>
          <p:nvPr/>
        </p:nvPicPr>
        <p:blipFill>
          <a:blip r:embed="rId2" cstate="print"/>
          <a:srcRect/>
          <a:stretch>
            <a:fillRect/>
          </a:stretch>
        </p:blipFill>
        <p:spPr bwMode="auto">
          <a:xfrm>
            <a:off x="539553" y="2060848"/>
            <a:ext cx="1728192" cy="1584176"/>
          </a:xfrm>
          <a:prstGeom prst="rect">
            <a:avLst/>
          </a:prstGeom>
          <a:noFill/>
        </p:spPr>
      </p:pic>
      <p:pic>
        <p:nvPicPr>
          <p:cNvPr id="167940" name="Picture 4" descr="http://t0.gstatic.com/images?q=tbn:ANd9GcTxD6h76togPM8WAC3lMy6WoYApKc9bbTz1_Cac-E2GYaQnwKU3Nyyrugvb7Q"/>
          <p:cNvPicPr>
            <a:picLocks noChangeAspect="1" noChangeArrowheads="1"/>
          </p:cNvPicPr>
          <p:nvPr/>
        </p:nvPicPr>
        <p:blipFill>
          <a:blip r:embed="rId3" cstate="print"/>
          <a:srcRect/>
          <a:stretch>
            <a:fillRect/>
          </a:stretch>
        </p:blipFill>
        <p:spPr bwMode="auto">
          <a:xfrm>
            <a:off x="2483768" y="1628800"/>
            <a:ext cx="1728192" cy="1777356"/>
          </a:xfrm>
          <a:prstGeom prst="rect">
            <a:avLst/>
          </a:prstGeom>
          <a:noFill/>
        </p:spPr>
      </p:pic>
      <p:pic>
        <p:nvPicPr>
          <p:cNvPr id="167942" name="Picture 6" descr="http://t1.gstatic.com/images?q=tbn:ANd9GcT6ofS5xxrCa21-YPS8lZtVuwUjaCk6BqedodoUzmSZ_4mN3RytEUpQUNY6"/>
          <p:cNvPicPr>
            <a:picLocks noChangeAspect="1" noChangeArrowheads="1"/>
          </p:cNvPicPr>
          <p:nvPr/>
        </p:nvPicPr>
        <p:blipFill>
          <a:blip r:embed="rId4" cstate="print"/>
          <a:srcRect/>
          <a:stretch>
            <a:fillRect/>
          </a:stretch>
        </p:blipFill>
        <p:spPr bwMode="auto">
          <a:xfrm>
            <a:off x="4427984" y="1700808"/>
            <a:ext cx="1728192" cy="1728192"/>
          </a:xfrm>
          <a:prstGeom prst="rect">
            <a:avLst/>
          </a:prstGeom>
          <a:noFill/>
        </p:spPr>
      </p:pic>
      <p:pic>
        <p:nvPicPr>
          <p:cNvPr id="167944" name="Picture 8" descr="http://t0.gstatic.com/images?q=tbn:ANd9GcQvl_gGrXMDQbjonqWwW807wEU6q3czkEtqmCNPRwM6-Gd4vJO8bwgwT_Lt"/>
          <p:cNvPicPr>
            <a:picLocks noChangeAspect="1" noChangeArrowheads="1"/>
          </p:cNvPicPr>
          <p:nvPr/>
        </p:nvPicPr>
        <p:blipFill>
          <a:blip r:embed="rId5" cstate="print"/>
          <a:srcRect/>
          <a:stretch>
            <a:fillRect/>
          </a:stretch>
        </p:blipFill>
        <p:spPr bwMode="auto">
          <a:xfrm>
            <a:off x="6300192" y="1700808"/>
            <a:ext cx="2304256" cy="1668388"/>
          </a:xfrm>
          <a:prstGeom prst="rect">
            <a:avLst/>
          </a:prstGeom>
          <a:noFill/>
        </p:spPr>
      </p:pic>
      <p:pic>
        <p:nvPicPr>
          <p:cNvPr id="167946" name="Picture 10" descr="http://t1.gstatic.com/images?q=tbn:ANd9GcRvGuvGrBX9iQ0UxqOYcVdOJ54DdHXcwIMP0_MeYlYMniNJ5j1t"/>
          <p:cNvPicPr>
            <a:picLocks noChangeAspect="1" noChangeArrowheads="1"/>
          </p:cNvPicPr>
          <p:nvPr/>
        </p:nvPicPr>
        <p:blipFill>
          <a:blip r:embed="rId6" cstate="print"/>
          <a:srcRect/>
          <a:stretch>
            <a:fillRect/>
          </a:stretch>
        </p:blipFill>
        <p:spPr bwMode="auto">
          <a:xfrm>
            <a:off x="251521" y="3861048"/>
            <a:ext cx="2016224" cy="1964432"/>
          </a:xfrm>
          <a:prstGeom prst="rect">
            <a:avLst/>
          </a:prstGeom>
          <a:noFill/>
        </p:spPr>
      </p:pic>
      <p:pic>
        <p:nvPicPr>
          <p:cNvPr id="167948" name="Picture 12" descr="http://t1.gstatic.com/images?q=tbn:ANd9GcTykMR3Yid4xZDxZDn7AHTnrNFwTHRcyvmUasN5jaiegozSq6EC_w"/>
          <p:cNvPicPr>
            <a:picLocks noChangeAspect="1" noChangeArrowheads="1"/>
          </p:cNvPicPr>
          <p:nvPr/>
        </p:nvPicPr>
        <p:blipFill>
          <a:blip r:embed="rId7" cstate="print"/>
          <a:srcRect/>
          <a:stretch>
            <a:fillRect/>
          </a:stretch>
        </p:blipFill>
        <p:spPr bwMode="auto">
          <a:xfrm>
            <a:off x="2411760" y="3789040"/>
            <a:ext cx="2016224" cy="2016249"/>
          </a:xfrm>
          <a:prstGeom prst="rect">
            <a:avLst/>
          </a:prstGeom>
          <a:noFill/>
        </p:spPr>
      </p:pic>
      <p:pic>
        <p:nvPicPr>
          <p:cNvPr id="167950" name="Picture 14" descr="http://t0.gstatic.com/images?q=tbn:ANd9GcT0bbyJgjhkBoMvILKU-nAwzt0SRAE3uwUykIo1k2tyA6P-g8NuqA"/>
          <p:cNvPicPr>
            <a:picLocks noChangeAspect="1" noChangeArrowheads="1"/>
          </p:cNvPicPr>
          <p:nvPr/>
        </p:nvPicPr>
        <p:blipFill>
          <a:blip r:embed="rId8" cstate="print"/>
          <a:srcRect/>
          <a:stretch>
            <a:fillRect/>
          </a:stretch>
        </p:blipFill>
        <p:spPr bwMode="auto">
          <a:xfrm>
            <a:off x="4644009" y="3789040"/>
            <a:ext cx="2088232" cy="2141216"/>
          </a:xfrm>
          <a:prstGeom prst="rect">
            <a:avLst/>
          </a:prstGeom>
          <a:noFill/>
        </p:spPr>
      </p:pic>
      <p:pic>
        <p:nvPicPr>
          <p:cNvPr id="167952" name="Picture 16" descr="http://t0.gstatic.com/images?q=tbn:ANd9GcR2N4n5vAkzLU_zzJ2U8wR6b7yQxhWzjNXAUbzajoqZsF9yrLPX9g"/>
          <p:cNvPicPr>
            <a:picLocks noChangeAspect="1" noChangeArrowheads="1"/>
          </p:cNvPicPr>
          <p:nvPr/>
        </p:nvPicPr>
        <p:blipFill>
          <a:blip r:embed="rId9" cstate="print"/>
          <a:srcRect/>
          <a:stretch>
            <a:fillRect/>
          </a:stretch>
        </p:blipFill>
        <p:spPr bwMode="auto">
          <a:xfrm>
            <a:off x="6948264" y="3717032"/>
            <a:ext cx="1944216" cy="2281040"/>
          </a:xfrm>
          <a:prstGeom prst="rect">
            <a:avLst/>
          </a:prstGeom>
          <a:noFill/>
        </p:spPr>
      </p:pic>
      <p:pic>
        <p:nvPicPr>
          <p:cNvPr id="167954" name="Picture 18" descr="http://t1.gstatic.com/images?q=tbn:ANd9GcSAH-RSNov6PoAYnvEChFo5mx5UNQ7sNnapHgrp03Dcf5gqqij-"/>
          <p:cNvPicPr>
            <a:picLocks noChangeAspect="1" noChangeArrowheads="1"/>
          </p:cNvPicPr>
          <p:nvPr/>
        </p:nvPicPr>
        <p:blipFill>
          <a:blip r:embed="rId10" cstate="print"/>
          <a:srcRect/>
          <a:stretch>
            <a:fillRect/>
          </a:stretch>
        </p:blipFill>
        <p:spPr bwMode="auto">
          <a:xfrm>
            <a:off x="251520" y="260648"/>
            <a:ext cx="1944216" cy="1512168"/>
          </a:xfrm>
          <a:prstGeom prst="rect">
            <a:avLst/>
          </a:prstGeom>
          <a:noFill/>
        </p:spPr>
      </p:pic>
      <p:pic>
        <p:nvPicPr>
          <p:cNvPr id="167956" name="Picture 20" descr="http://t3.gstatic.com/images?q=tbn:ANd9GcRK0edN5UOSvKo9ptm7V1TsFGm3azwnIUWN1AmP87PGHlSAD2Io2A"/>
          <p:cNvPicPr>
            <a:picLocks noChangeAspect="1" noChangeArrowheads="1"/>
          </p:cNvPicPr>
          <p:nvPr/>
        </p:nvPicPr>
        <p:blipFill>
          <a:blip r:embed="rId11" cstate="print"/>
          <a:srcRect/>
          <a:stretch>
            <a:fillRect/>
          </a:stretch>
        </p:blipFill>
        <p:spPr bwMode="auto">
          <a:xfrm>
            <a:off x="2411760" y="188640"/>
            <a:ext cx="1944216" cy="1306786"/>
          </a:xfrm>
          <a:prstGeom prst="rect">
            <a:avLst/>
          </a:prstGeom>
          <a:noFill/>
        </p:spPr>
      </p:pic>
      <p:pic>
        <p:nvPicPr>
          <p:cNvPr id="167958" name="Picture 22" descr="http://t1.gstatic.com/images?q=tbn:ANd9GcSqBCOyNp1R3Z_K3Wi2dzz509fu1q-fXeKjxfj0ADLDaAQ_TMKHpQ"/>
          <p:cNvPicPr>
            <a:picLocks noChangeAspect="1" noChangeArrowheads="1"/>
          </p:cNvPicPr>
          <p:nvPr/>
        </p:nvPicPr>
        <p:blipFill>
          <a:blip r:embed="rId12" cstate="print"/>
          <a:srcRect/>
          <a:stretch>
            <a:fillRect/>
          </a:stretch>
        </p:blipFill>
        <p:spPr bwMode="auto">
          <a:xfrm>
            <a:off x="4427984" y="260648"/>
            <a:ext cx="1872208" cy="1277120"/>
          </a:xfrm>
          <a:prstGeom prst="rect">
            <a:avLst/>
          </a:prstGeom>
          <a:noFill/>
        </p:spPr>
      </p:pic>
      <p:pic>
        <p:nvPicPr>
          <p:cNvPr id="167960" name="Picture 24" descr="http://t3.gstatic.com/images?q=tbn:ANd9GcQhhEs8ldNGNgth1yCjICgsTihpRRPgsa8kd9_7gyI6GC9CsBMKvg"/>
          <p:cNvPicPr>
            <a:picLocks noChangeAspect="1" noChangeArrowheads="1"/>
          </p:cNvPicPr>
          <p:nvPr/>
        </p:nvPicPr>
        <p:blipFill>
          <a:blip r:embed="rId13" cstate="print"/>
          <a:srcRect/>
          <a:stretch>
            <a:fillRect/>
          </a:stretch>
        </p:blipFill>
        <p:spPr bwMode="auto">
          <a:xfrm>
            <a:off x="6543675" y="188640"/>
            <a:ext cx="1988765" cy="1320552"/>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67954"/>
                                        </p:tgtEl>
                                        <p:attrNameLst>
                                          <p:attrName>style.visibility</p:attrName>
                                        </p:attrNameLst>
                                      </p:cBhvr>
                                      <p:to>
                                        <p:strVal val="visible"/>
                                      </p:to>
                                    </p:set>
                                    <p:animEffect transition="in" filter="blinds(horizontal)">
                                      <p:cBhvr>
                                        <p:cTn id="7" dur="500"/>
                                        <p:tgtEl>
                                          <p:spTgt spid="16795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67956"/>
                                        </p:tgtEl>
                                        <p:attrNameLst>
                                          <p:attrName>style.visibility</p:attrName>
                                        </p:attrNameLst>
                                      </p:cBhvr>
                                      <p:to>
                                        <p:strVal val="visible"/>
                                      </p:to>
                                    </p:set>
                                    <p:animEffect transition="in" filter="blinds(horizontal)">
                                      <p:cBhvr>
                                        <p:cTn id="12" dur="500"/>
                                        <p:tgtEl>
                                          <p:spTgt spid="167956"/>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167958"/>
                                        </p:tgtEl>
                                        <p:attrNameLst>
                                          <p:attrName>style.visibility</p:attrName>
                                        </p:attrNameLst>
                                      </p:cBhvr>
                                      <p:to>
                                        <p:strVal val="visible"/>
                                      </p:to>
                                    </p:set>
                                    <p:animEffect transition="in" filter="diamond(in)">
                                      <p:cBhvr>
                                        <p:cTn id="17" dur="2000"/>
                                        <p:tgtEl>
                                          <p:spTgt spid="167958"/>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67960"/>
                                        </p:tgtEl>
                                        <p:attrNameLst>
                                          <p:attrName>style.visibility</p:attrName>
                                        </p:attrNameLst>
                                      </p:cBhvr>
                                      <p:to>
                                        <p:strVal val="visible"/>
                                      </p:to>
                                    </p:set>
                                    <p:animEffect transition="in" filter="randombar(horizontal)">
                                      <p:cBhvr>
                                        <p:cTn id="22" dur="500"/>
                                        <p:tgtEl>
                                          <p:spTgt spid="167960"/>
                                        </p:tgtEl>
                                      </p:cBhvr>
                                    </p:animEffect>
                                  </p:childTnLst>
                                </p:cTn>
                              </p:par>
                            </p:childTnLst>
                          </p:cTn>
                        </p:par>
                      </p:childTnLst>
                    </p:cTn>
                  </p:par>
                  <p:par>
                    <p:cTn id="23" fill="hold">
                      <p:stCondLst>
                        <p:cond delay="indefinite"/>
                      </p:stCondLst>
                      <p:childTnLst>
                        <p:par>
                          <p:cTn id="24" fill="hold">
                            <p:stCondLst>
                              <p:cond delay="0"/>
                            </p:stCondLst>
                            <p:childTnLst>
                              <p:par>
                                <p:cTn id="25" presetID="55" presetClass="entr" presetSubtype="0" fill="hold" nodeType="clickEffect">
                                  <p:stCondLst>
                                    <p:cond delay="0"/>
                                  </p:stCondLst>
                                  <p:childTnLst>
                                    <p:set>
                                      <p:cBhvr>
                                        <p:cTn id="26" dur="1" fill="hold">
                                          <p:stCondLst>
                                            <p:cond delay="0"/>
                                          </p:stCondLst>
                                        </p:cTn>
                                        <p:tgtEl>
                                          <p:spTgt spid="167938"/>
                                        </p:tgtEl>
                                        <p:attrNameLst>
                                          <p:attrName>style.visibility</p:attrName>
                                        </p:attrNameLst>
                                      </p:cBhvr>
                                      <p:to>
                                        <p:strVal val="visible"/>
                                      </p:to>
                                    </p:set>
                                    <p:anim calcmode="lin" valueType="num">
                                      <p:cBhvr>
                                        <p:cTn id="27" dur="1000" fill="hold"/>
                                        <p:tgtEl>
                                          <p:spTgt spid="167938"/>
                                        </p:tgtEl>
                                        <p:attrNameLst>
                                          <p:attrName>ppt_w</p:attrName>
                                        </p:attrNameLst>
                                      </p:cBhvr>
                                      <p:tavLst>
                                        <p:tav tm="0">
                                          <p:val>
                                            <p:strVal val="#ppt_w*0.70"/>
                                          </p:val>
                                        </p:tav>
                                        <p:tav tm="100000">
                                          <p:val>
                                            <p:strVal val="#ppt_w"/>
                                          </p:val>
                                        </p:tav>
                                      </p:tavLst>
                                    </p:anim>
                                    <p:anim calcmode="lin" valueType="num">
                                      <p:cBhvr>
                                        <p:cTn id="28" dur="1000" fill="hold"/>
                                        <p:tgtEl>
                                          <p:spTgt spid="167938"/>
                                        </p:tgtEl>
                                        <p:attrNameLst>
                                          <p:attrName>ppt_h</p:attrName>
                                        </p:attrNameLst>
                                      </p:cBhvr>
                                      <p:tavLst>
                                        <p:tav tm="0">
                                          <p:val>
                                            <p:strVal val="#ppt_h"/>
                                          </p:val>
                                        </p:tav>
                                        <p:tav tm="100000">
                                          <p:val>
                                            <p:strVal val="#ppt_h"/>
                                          </p:val>
                                        </p:tav>
                                      </p:tavLst>
                                    </p:anim>
                                    <p:animEffect transition="in" filter="fade">
                                      <p:cBhvr>
                                        <p:cTn id="29" dur="1000"/>
                                        <p:tgtEl>
                                          <p:spTgt spid="167938"/>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nodeType="clickEffect">
                                  <p:stCondLst>
                                    <p:cond delay="0"/>
                                  </p:stCondLst>
                                  <p:childTnLst>
                                    <p:set>
                                      <p:cBhvr>
                                        <p:cTn id="33" dur="1" fill="hold">
                                          <p:stCondLst>
                                            <p:cond delay="0"/>
                                          </p:stCondLst>
                                        </p:cTn>
                                        <p:tgtEl>
                                          <p:spTgt spid="167940"/>
                                        </p:tgtEl>
                                        <p:attrNameLst>
                                          <p:attrName>style.visibility</p:attrName>
                                        </p:attrNameLst>
                                      </p:cBhvr>
                                      <p:to>
                                        <p:strVal val="visible"/>
                                      </p:to>
                                    </p:set>
                                    <p:animEffect transition="in" filter="blinds(horizontal)">
                                      <p:cBhvr>
                                        <p:cTn id="34" dur="500"/>
                                        <p:tgtEl>
                                          <p:spTgt spid="167940"/>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67942"/>
                                        </p:tgtEl>
                                        <p:attrNameLst>
                                          <p:attrName>style.visibility</p:attrName>
                                        </p:attrNameLst>
                                      </p:cBhvr>
                                      <p:to>
                                        <p:strVal val="visible"/>
                                      </p:to>
                                    </p:set>
                                    <p:anim calcmode="lin" valueType="num">
                                      <p:cBhvr additive="base">
                                        <p:cTn id="39" dur="500" fill="hold"/>
                                        <p:tgtEl>
                                          <p:spTgt spid="167942"/>
                                        </p:tgtEl>
                                        <p:attrNameLst>
                                          <p:attrName>ppt_x</p:attrName>
                                        </p:attrNameLst>
                                      </p:cBhvr>
                                      <p:tavLst>
                                        <p:tav tm="0">
                                          <p:val>
                                            <p:strVal val="#ppt_x"/>
                                          </p:val>
                                        </p:tav>
                                        <p:tav tm="100000">
                                          <p:val>
                                            <p:strVal val="#ppt_x"/>
                                          </p:val>
                                        </p:tav>
                                      </p:tavLst>
                                    </p:anim>
                                    <p:anim calcmode="lin" valueType="num">
                                      <p:cBhvr additive="base">
                                        <p:cTn id="40" dur="500" fill="hold"/>
                                        <p:tgtEl>
                                          <p:spTgt spid="167942"/>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6" presetClass="entr" presetSubtype="26" fill="hold" nodeType="clickEffect">
                                  <p:stCondLst>
                                    <p:cond delay="0"/>
                                  </p:stCondLst>
                                  <p:childTnLst>
                                    <p:set>
                                      <p:cBhvr>
                                        <p:cTn id="44" dur="1" fill="hold">
                                          <p:stCondLst>
                                            <p:cond delay="0"/>
                                          </p:stCondLst>
                                        </p:cTn>
                                        <p:tgtEl>
                                          <p:spTgt spid="167944"/>
                                        </p:tgtEl>
                                        <p:attrNameLst>
                                          <p:attrName>style.visibility</p:attrName>
                                        </p:attrNameLst>
                                      </p:cBhvr>
                                      <p:to>
                                        <p:strVal val="visible"/>
                                      </p:to>
                                    </p:set>
                                    <p:animEffect transition="in" filter="barn(inHorizontal)">
                                      <p:cBhvr>
                                        <p:cTn id="45" dur="500"/>
                                        <p:tgtEl>
                                          <p:spTgt spid="167944"/>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nodeType="clickEffect">
                                  <p:stCondLst>
                                    <p:cond delay="0"/>
                                  </p:stCondLst>
                                  <p:childTnLst>
                                    <p:set>
                                      <p:cBhvr>
                                        <p:cTn id="49" dur="1" fill="hold">
                                          <p:stCondLst>
                                            <p:cond delay="0"/>
                                          </p:stCondLst>
                                        </p:cTn>
                                        <p:tgtEl>
                                          <p:spTgt spid="167946"/>
                                        </p:tgtEl>
                                        <p:attrNameLst>
                                          <p:attrName>style.visibility</p:attrName>
                                        </p:attrNameLst>
                                      </p:cBhvr>
                                      <p:to>
                                        <p:strVal val="visible"/>
                                      </p:to>
                                    </p:set>
                                    <p:animEffect transition="in" filter="blinds(horizontal)">
                                      <p:cBhvr>
                                        <p:cTn id="50" dur="500"/>
                                        <p:tgtEl>
                                          <p:spTgt spid="167946"/>
                                        </p:tgtEl>
                                      </p:cBhvr>
                                    </p:animEffect>
                                  </p:childTnLst>
                                </p:cTn>
                              </p:par>
                            </p:childTnLst>
                          </p:cTn>
                        </p:par>
                      </p:childTnLst>
                    </p:cTn>
                  </p:par>
                  <p:par>
                    <p:cTn id="51" fill="hold">
                      <p:stCondLst>
                        <p:cond delay="indefinite"/>
                      </p:stCondLst>
                      <p:childTnLst>
                        <p:par>
                          <p:cTn id="52" fill="hold">
                            <p:stCondLst>
                              <p:cond delay="0"/>
                            </p:stCondLst>
                            <p:childTnLst>
                              <p:par>
                                <p:cTn id="53" presetID="8" presetClass="entr" presetSubtype="16" fill="hold" nodeType="clickEffect">
                                  <p:stCondLst>
                                    <p:cond delay="0"/>
                                  </p:stCondLst>
                                  <p:childTnLst>
                                    <p:set>
                                      <p:cBhvr>
                                        <p:cTn id="54" dur="1" fill="hold">
                                          <p:stCondLst>
                                            <p:cond delay="0"/>
                                          </p:stCondLst>
                                        </p:cTn>
                                        <p:tgtEl>
                                          <p:spTgt spid="167948"/>
                                        </p:tgtEl>
                                        <p:attrNameLst>
                                          <p:attrName>style.visibility</p:attrName>
                                        </p:attrNameLst>
                                      </p:cBhvr>
                                      <p:to>
                                        <p:strVal val="visible"/>
                                      </p:to>
                                    </p:set>
                                    <p:animEffect transition="in" filter="diamond(in)">
                                      <p:cBhvr>
                                        <p:cTn id="55" dur="2000"/>
                                        <p:tgtEl>
                                          <p:spTgt spid="167948"/>
                                        </p:tgtEl>
                                      </p:cBhvr>
                                    </p:animEffect>
                                  </p:childTnLst>
                                </p:cTn>
                              </p:par>
                            </p:childTnLst>
                          </p:cTn>
                        </p:par>
                      </p:childTnLst>
                    </p:cTn>
                  </p:par>
                  <p:par>
                    <p:cTn id="56" fill="hold">
                      <p:stCondLst>
                        <p:cond delay="indefinite"/>
                      </p:stCondLst>
                      <p:childTnLst>
                        <p:par>
                          <p:cTn id="57" fill="hold">
                            <p:stCondLst>
                              <p:cond delay="0"/>
                            </p:stCondLst>
                            <p:childTnLst>
                              <p:par>
                                <p:cTn id="58" presetID="55" presetClass="entr" presetSubtype="0" fill="hold" nodeType="clickEffect">
                                  <p:stCondLst>
                                    <p:cond delay="0"/>
                                  </p:stCondLst>
                                  <p:childTnLst>
                                    <p:set>
                                      <p:cBhvr>
                                        <p:cTn id="59" dur="1" fill="hold">
                                          <p:stCondLst>
                                            <p:cond delay="0"/>
                                          </p:stCondLst>
                                        </p:cTn>
                                        <p:tgtEl>
                                          <p:spTgt spid="167950"/>
                                        </p:tgtEl>
                                        <p:attrNameLst>
                                          <p:attrName>style.visibility</p:attrName>
                                        </p:attrNameLst>
                                      </p:cBhvr>
                                      <p:to>
                                        <p:strVal val="visible"/>
                                      </p:to>
                                    </p:set>
                                    <p:anim calcmode="lin" valueType="num">
                                      <p:cBhvr>
                                        <p:cTn id="60" dur="1000" fill="hold"/>
                                        <p:tgtEl>
                                          <p:spTgt spid="167950"/>
                                        </p:tgtEl>
                                        <p:attrNameLst>
                                          <p:attrName>ppt_w</p:attrName>
                                        </p:attrNameLst>
                                      </p:cBhvr>
                                      <p:tavLst>
                                        <p:tav tm="0">
                                          <p:val>
                                            <p:strVal val="#ppt_w*0.70"/>
                                          </p:val>
                                        </p:tav>
                                        <p:tav tm="100000">
                                          <p:val>
                                            <p:strVal val="#ppt_w"/>
                                          </p:val>
                                        </p:tav>
                                      </p:tavLst>
                                    </p:anim>
                                    <p:anim calcmode="lin" valueType="num">
                                      <p:cBhvr>
                                        <p:cTn id="61" dur="1000" fill="hold"/>
                                        <p:tgtEl>
                                          <p:spTgt spid="167950"/>
                                        </p:tgtEl>
                                        <p:attrNameLst>
                                          <p:attrName>ppt_h</p:attrName>
                                        </p:attrNameLst>
                                      </p:cBhvr>
                                      <p:tavLst>
                                        <p:tav tm="0">
                                          <p:val>
                                            <p:strVal val="#ppt_h"/>
                                          </p:val>
                                        </p:tav>
                                        <p:tav tm="100000">
                                          <p:val>
                                            <p:strVal val="#ppt_h"/>
                                          </p:val>
                                        </p:tav>
                                      </p:tavLst>
                                    </p:anim>
                                    <p:animEffect transition="in" filter="fade">
                                      <p:cBhvr>
                                        <p:cTn id="62" dur="1000"/>
                                        <p:tgtEl>
                                          <p:spTgt spid="167950"/>
                                        </p:tgtEl>
                                      </p:cBhvr>
                                    </p:animEffect>
                                  </p:childTnLst>
                                </p:cTn>
                              </p:par>
                            </p:childTnLst>
                          </p:cTn>
                        </p:par>
                      </p:childTnLst>
                    </p:cTn>
                  </p:par>
                  <p:par>
                    <p:cTn id="63" fill="hold">
                      <p:stCondLst>
                        <p:cond delay="indefinite"/>
                      </p:stCondLst>
                      <p:childTnLst>
                        <p:par>
                          <p:cTn id="64" fill="hold">
                            <p:stCondLst>
                              <p:cond delay="0"/>
                            </p:stCondLst>
                            <p:childTnLst>
                              <p:par>
                                <p:cTn id="65" presetID="8" presetClass="entr" presetSubtype="16" fill="hold" nodeType="clickEffect">
                                  <p:stCondLst>
                                    <p:cond delay="0"/>
                                  </p:stCondLst>
                                  <p:childTnLst>
                                    <p:set>
                                      <p:cBhvr>
                                        <p:cTn id="66" dur="1" fill="hold">
                                          <p:stCondLst>
                                            <p:cond delay="0"/>
                                          </p:stCondLst>
                                        </p:cTn>
                                        <p:tgtEl>
                                          <p:spTgt spid="167952"/>
                                        </p:tgtEl>
                                        <p:attrNameLst>
                                          <p:attrName>style.visibility</p:attrName>
                                        </p:attrNameLst>
                                      </p:cBhvr>
                                      <p:to>
                                        <p:strVal val="visible"/>
                                      </p:to>
                                    </p:set>
                                    <p:animEffect transition="in" filter="diamond(in)">
                                      <p:cBhvr>
                                        <p:cTn id="67" dur="2000"/>
                                        <p:tgtEl>
                                          <p:spTgt spid="1679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764704"/>
            <a:ext cx="9144000" cy="5256584"/>
          </a:xfrm>
          <a:solidFill>
            <a:srgbClr val="FFFF00"/>
          </a:solidFill>
        </p:spPr>
        <p:txBody>
          <a:bodyPr>
            <a:normAutofit/>
          </a:bodyPr>
          <a:lstStyle/>
          <a:p>
            <a:pPr marL="0" indent="0" algn="ctr">
              <a:buNone/>
            </a:pPr>
            <a:r>
              <a:rPr lang="es-CO" dirty="0" smtClean="0"/>
              <a:t>“</a:t>
            </a:r>
            <a:r>
              <a:rPr lang="es-CO" b="1" dirty="0" smtClean="0">
                <a:solidFill>
                  <a:srgbClr val="FF0000"/>
                </a:solidFill>
              </a:rPr>
              <a:t>[La misma tierra está convulsionada]</a:t>
            </a:r>
            <a:r>
              <a:rPr lang="es-CO" dirty="0" smtClean="0"/>
              <a:t>, el suelo se levanta entonces y se hincha como las olas de la mar, aparecen grandes</a:t>
            </a:r>
            <a:r>
              <a:rPr lang="es-CO" b="1" dirty="0" smtClean="0">
                <a:solidFill>
                  <a:srgbClr val="0070C0"/>
                </a:solidFill>
              </a:rPr>
              <a:t> grietas</a:t>
            </a:r>
            <a:r>
              <a:rPr lang="es-CO" dirty="0" smtClean="0"/>
              <a:t>, y algunas veces ciudades, aldeas, y montañas encendidas son tragadas por la tierra.</a:t>
            </a:r>
          </a:p>
          <a:p>
            <a:endParaRPr lang="es-CO" dirty="0" smtClean="0"/>
          </a:p>
          <a:p>
            <a:pPr marL="0" indent="0" algn="ctr">
              <a:buNone/>
            </a:pPr>
            <a:r>
              <a:rPr lang="es-CO" dirty="0" smtClean="0"/>
              <a:t>Estas maravillosas manifestaciones serán más frecuentes y terribles poco antes de la segunda venida de Cristo y del fin del mundo, como señales de su rápida destrucción.”</a:t>
            </a:r>
            <a:r>
              <a:rPr lang="es-CO" sz="2400" dirty="0" smtClean="0"/>
              <a:t>Patriarcas y Profetas, pág. 99. </a:t>
            </a:r>
            <a:endParaRPr lang="es-CO" sz="2400" dirty="0"/>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heel(1)">
                                      <p:cBhvr>
                                        <p:cTn id="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92D050"/>
          </a:solidFill>
        </p:spPr>
        <p:txBody>
          <a:bodyPr>
            <a:normAutofit fontScale="90000"/>
          </a:bodyPr>
          <a:lstStyle/>
          <a:p>
            <a:r>
              <a:rPr lang="es-CO" b="1" dirty="0" smtClean="0"/>
              <a:t>De la tierra sale candela y se agrieta en Colombia</a:t>
            </a:r>
            <a:endParaRPr lang="es-CO" b="1" dirty="0"/>
          </a:p>
        </p:txBody>
      </p:sp>
      <p:pic>
        <p:nvPicPr>
          <p:cNvPr id="168962" name="Picture 2" descr="http://t1.gstatic.com/images?q=tbn:ANd9GcQyqzBv3sh7LvL79J-SHLPWowSHw3lyyRzdenBgJasZRmoC1jh3"/>
          <p:cNvPicPr>
            <a:picLocks noChangeAspect="1" noChangeArrowheads="1"/>
          </p:cNvPicPr>
          <p:nvPr/>
        </p:nvPicPr>
        <p:blipFill>
          <a:blip r:embed="rId2" cstate="print"/>
          <a:srcRect/>
          <a:stretch>
            <a:fillRect/>
          </a:stretch>
        </p:blipFill>
        <p:spPr bwMode="auto">
          <a:xfrm>
            <a:off x="395536" y="1700808"/>
            <a:ext cx="1656184" cy="1983483"/>
          </a:xfrm>
          <a:prstGeom prst="rect">
            <a:avLst/>
          </a:prstGeom>
          <a:noFill/>
        </p:spPr>
      </p:pic>
      <p:sp>
        <p:nvSpPr>
          <p:cNvPr id="168964" name="AutoShape 4" descr="data:image/jpg;base64,/9j/4AAQSkZJRgABAQAAAQABAAD/2wBDAAkGBwgHBgkIBwgKCgkLDRYPDQwMDRsUFRAWIB0iIiAdHx8kKDQsJCYxJx8fLT0tMTU3Ojo6Iys/RD84QzQ5Ojf/2wBDAQoKCg0MDRoPDxo3JR8lNzc3Nzc3Nzc3Nzc3Nzc3Nzc3Nzc3Nzc3Nzc3Nzc3Nzc3Nzc3Nzc3Nzc3Nzc3Nzc3Nzf/wAARCACdAOwDASIAAhEBAxEB/8QAGwAAAgMBAQEAAAAAAAAAAAAABAUCAwYBBwD/xAA6EAACAQIFAgQEBQQCAgEFAAABAgMEEQAFEiExE0EiUWFxBhSBkSMyobHBQtHh8GLxFSRSFjNDU3L/xAAZAQADAQEBAAAAAAAAAAAAAAABAgMABAX/xAAiEQACAgIDAAMBAQEAAAAAAAAAAQIRAyESMUEEEyJRFDL/2gAMAwEAAhEDEQA/APPcuhnmnljWQLDv+Jbj0+uGkNCsbwxySsGCki+na3a5/nywtp3WCEMxGpTvpHJO4wynl68rSy3VdKrEAdOn3I77XxHZmfLVyzwSJp0Kt7sTt5ffvgyqqOpI0cVgEAJ1Dn0H3wDSsIqpYW/Ob+E773G/rxgwOkOp3iLSOTcjn2HrhWqZqO9Y1LLEZEGmy9RV+t1737eWNC9bDTQUkNJBEhiXVqCC99I+5vff0xnKSRAIeiQxuAFW47ef+nB+Wz3jGuVj1D4SBsOdh5d8Hk0qBxsPyqppuvrqI5ChIddwNr9/TGnzSvkzCkCR06nfUHMu7L3S3HY4zNLRTNKSgGuKw0E+PcHb07ffDdaIwvCcwm0U8oIt1NI1C/B87A4CnSC8Zmqqt0uxSNYo2bxKDsDfn/GBCYWpmURK5Kgc+np54eZrkUFLUSaZm8RBRZFtrv2NjYWxmKiCdSkatbfwDubG2n98a23ZatEVk12UsQb+IffYemC40LldiAo73F8CxTvLIWMf4hUkFRsRiUsoNcIo5DdUDHVuL+WKRZJqg1XqemYy8gSwUHax9L/U/fB0DlujpQE/1XNj/wBYhFPJHK6gIzx3RkHiA7e32xFi6BWVWBN7em3bF8b2Tk9D2FqYx0sHS3LlnZdy7dhvtt/k+rpoaWGkV0lEhViHZjuD5Ab3A+9zhFlwampmaWFWkdgFVrkhbE6vQf2x9TyMGa4RLbFSeBiydkXF1sMnkdlCoHRCBsTiiNDDJrV1cG52F8X6y7adtLcb8Yk8QIUwLZRtfYkX7e2N3om46Iu7uYhpa7E98HU9RVxwrHHMY0ZbaENyOO/bA9PAwkDdQrpNrWtbbnDCJGEDNZwSd7Lvf+cXUVRKyUNVHT08USwRbMbu/wDX6eY/jFk2aSVMawdKBEQbKF/MePawvgfSdDErcqL2POJrJZSuyyDcGw2wGoozsukrKiUlpT1drFPyrba4G+3GGlBVVVGgaSOCOI7kKpBHoScZyeQ6Rqa5NyTxfzwWZXljRpnJIAtfAcU+wLldpjTNfiCapiaGkQxj+pxyfbCWzf1A+e3846GAbZe/nj5iW3J0g4MVGPRRuT7OFSCQQQbcYrKE9j54qr6ynCmNZOozLyh4+uB4MwhSApFqBUG+rf8AXFHF1dC8ohRQjfjzOBzUwqzCzmx5BwLVZiyRHwEsOTfYYSyZsQ27FTbi5xJyfgTI0lM1Lmy0M707RLK9pZr6LjgnTueBsOSMM5crq6ulqGWeOKnBCku5QyknYjUOB9MQ+D4Wp4JKoTBZp36e5IIQAXG3G+NLHmgimT5iWGRALAlbkXG/bvjyJN2epSMpTZVP1o1hWOmRFu5lnF5dvew/fDOmytpZJYopAZtQ6TGzKDYbE82OH8mb0r07JpgbT+TTEAV9T54WyVcax6aewI3UqtifTf2wryUxeLYolgl6ASRo1IW5jjLAjm4IJw+y+jebLo6ZFVXqF8LNcHYmwv7k/wA46uZwy06x26bKLXNtIG/r6nBsHy01PCGkhlEYIAkgJABI2HptwMLzbewqkFUStFTMs8oJWQxiX+p2Ui++BM3zuuy74crI5yZ2FSqRhVUBEDXsQOQbWPfBlPHl7aerJCBE2zrqQqDyBuOftiuGgndZHElKzag+ou7DY3F9iOO/98PHjytmbsdZ2tDUZXHNpWRzEGiniAU3tfYE8dxucec1b1EdPTVsUjOjRhoZO8bA/oRYH6Y3lOuZQxpTUMdD8il0VGa6xqDsN/LCnN8tzCKJIaWGnqIhZFjRUuyk7iwOGi6bMxNnTVEiUtQz6nkuWAYkhj2HFhseNscOWww1MtR1FcmHdBvYnYknuPbBud0jGKjMqmGYoxCt2Yn8vb9MK6+GqomgLwSKWg6SiQ973Nj5WbC43oea2QhJ1xb2LNpJHG+C0hqpMyWniVXYHbQwFvcnjjk4NynIZ2pvmZhGiOl4/DdSb8XvzgJKmSLM53ewAj0jQQbbevH0x0wnfRKUdD+mqaWKBmWFJJmBtqO63uPzf1fscctHaOVC6IHVXA3IBO5F/qfphVQ1STARTKWCi40jk7/zhzQV0D0UZcxrUb3jUH0tc8c3xbcdoi96GCUwowvzMEw3NpCAAdjuPPHaU0xpnE6gyzRWQqNIVvM255wLNnUUsixSRCMKAjWUkNbbjF0s+Xhbxw7qBpsw5xSF+ojKl0ThJBdyGIvbnjFq1O62kCLq77hffzGKct01SzCU6WDahY7W7++JUlOk0j6msgbay3Pf+2Oi60RqwiOcSDps6x23UgbX9ccCq4nYyqmm6pf+v2+2C1pWUSRxRdVCbCRwRbv2wcKKAwKxaEP3j6Z/k+++JynQyhYrgoppoEk0h7jnQSNvpiWVywPmHRrYWCohDWYjg/m/U/YYdUmpqRIgxpnS2hbWFudidwTihMonYyVEaBpZU0krMCbXv7XxJZFuyqw1TQjExklboiFwZCkTsT4re2/rjmRQy5nSSyzTxwm+mNStzJtc38t8HvfL6hqqaGaGRixMxQOGY8nbFOSZpS0FBHSKzS9E7MYRe1z640s2qiH6re+jLZ3SDKqsU+p2Ux3BPbciwt7YoyqCeWoLrTySRHYjcAnbn64t+Msxjr8z8DhhBAD4YwvqRYf/ANYMyqCnqMry6Q1FPGYZTMyubH89xz7DHXLPxxJvtnMsNzdFGeVMNM1NDPTqk48EjHYk37ea2Oxx16anLkSUtTqWw1GjbxbA3/X9MI6+eDM85rWHTjhM7SttsVB2t5cfbGuXI6TMgKyqoI1mlALB30nYADYHyAxy58ixJN+nRihztI8noZUFJFaNiQm5vbBSut/DCNu/fDLLfgmoDGozOqWFR/8Ajja9/rjQpkuT00cT9KWpL7Hx2AFuSL486eSCdHoRi2rMJU1/R3NOLix35GLcvnrsxpnWlo26gJ0jplg23n/nG7ipfhxqsRRxwyOi7oFBt98NmpsuqI1EYaw/KQ1io+nb7YlPMo6oaOKzyOsGfUeiStpJIYQbAGEAD3OLaaszVqQOq1Mce5UxJuwG/wCa2PU3SjQsslUzwyLokRwCCO9/vgmJqbLnToN06IoFEcd7L/bG/wBMa2jfSzy+hqs8SgNZHFXS07At8xMPCbepHGDIcyq2XVUlVAU3Qxck+9segVESvKWhljp1DqOqpNwOT4PX2ti6tgy7NSGmf5tYyAHmV9Q89xtbBlnhXQv0swVLWySeJGkMkZuy7qB9ucS6tb1lnM0pkXcMx4ONS2S5VTzOaeokVHcsyKvF/U8WGJtkMJiMiTO6i4FgBbvf1wjyRe0MsNdgkypVVCJWQRTxUkNy05IBfbcAEau503A+2E9fFJXzjSXsd1B4Pbjt7emHi00VW8oiJjUP43vwotZR58A4qmyyohZXeNtIPhK2II7e2EjJIs0K6eOajhJikkAHa/8AGLIo4IHIVA+rfffDBMulnJeNXBsDqLWuPriv5SUBE0sJbhStvI74vCavsjODK5qSnifXFurblOwvisU0McuqKMxzPwNWxsfI4bUtCskpVnLKSLqnJ/3+MMZcqy9G8EchYrs0jG/B7ef746Y5KOd40I1ivGblhY2CE31fXBENOWB1Cx7YZxZeyRFmA6KLcta5G3lgjpUi6QWc3G2vb/rHZCaq7OacN0gXLx0CZI3IkItcc4LXwMSVWz3uLbnFr0SKqNG4IYEjgr9x9MFQpThVSZGueGMg/a18NPKmKsTXZVCsXqB5KbffHGeTUApIC3Clmva/l5YIijpHDFZrG3AW4wKKcSmxlYEG5VlsD9cJa9C4DClzqamRBJGhUCwsefrfEps0kdgYVgjUnfw7+m4P7YW1WlaRULKSP+WBZOp0yVdLC3e/PpiE6LQsaS1laacJ+BquALXHh9cYaryTN6mslmM9MFfewmKi532uMN5palg7FQF2JJewA9sL552Jv4tfFr3A9cJHI4dDOClpiWDLa2OLM3lctIYxFGbXMhuDZfoOcbERZU+VR0FRCiERqdUhCt+Xm/ocJ4qiRZgC7ABdxe/1xjc5LVXxKxgnE5ZwQFHpwfTFuX3PbqjRwyjuK7GcWURvnAhp5VmQMQxZCLKNz338sbX/AMnWISBKh3v4kBOEElXFTyUl3iZ9JjLSCz8fr22Pfjywe4yyrbrQ1zQKdjHKpLA9+Mb5UlJJ+Bjhlik4z0xaMyRFYyRmRdPrc9t8J6rMHqyIhDOkbsENgRrB8jhx/wCKkkivrcxgAbjtfv7eeF+c/DGZpGyxTRSqbC0Z3I9L27+2PNxyjy2dc1SpCqpFHk0H4VdH1+o4Ku2pgw4J9cG5BnvzFlqpgjatXiawKW+9v9GDKf4cj6EMdY5PT8UiqoJP/G/e58sMqygoqmkEPyUcZBsGiXSykDkWxbLkxv8ALEhDItltJmGXXAlrIptDHfZdPkP4wxjzHL1bdA91IF2uTfsDfyOMHUZFUw6nWVXGrSwlUhwe23B5xyVp8qpNFWuok2DqLn99vthl8PHLcZCv5Eo6aNxNm+U0MStUL0WsQrK9wT6ev7YvWJqyMSwVI8USlHYWNudyOTjzXLaHMs8cGjoppoY2sxJFuL9zj0aky+eNvmKkCmVUCtGSWKgjt24xD5Hx4Y1p7KYsspvoqeKriRlmUsoFlIS/i97fxiuRIjCyJrjaPwt4SL35J7X8sOKbMIqQmGngRwIyRJo3Jvb18sWCopqmqWtaiPUHhI0EBx32Gx7dscccvHVF5RbFdEkUVMkB/FXSHSXXpb6+mHFJlMk0UmqSKKMsCgmYjV6XH+cWqKSBWNPl81wO1vAf+J7/AExVvJp0/NBl2DnQSTfy/m/fATd2Z7QA2W11LW/KQNIgY3MLWcWt/Q3Fr+eJ1ELwsk7Ry1EgbQ4hXXpF+Ta3e30wxnq6hplWEhQdrBCWt7nEGzKrTTKIWYC4FkNx23vzhl2DdAQVpHlWOKqm0+HpAFbep9MMY1MEnWIYm2jRIQFX9r4HnzqsZkLULIn9Rv4lHY7eXriZrYJ1jbpKzadYbSQB628uecdWNtdkZJMJWpZ2KLCqxMf/ALaptfvbF/UC+Fgipztz7bf2wE0jyaWuAFN7bcYErGURvpcBzsrX4x6MIpnHNtbGK1MCi8Tiwe5LJup72/2+DFaGRDJCyOCdlBIxi4ywkaI31ILkgE3GCqapKaijMOQVtfHQ8MfDn+6XqNPMH1Way+h3til4IyhLaV8yBa+AY8zEelJW7/1Dge+Jz1UciB1cMOwxzSUo9nRFpnaqhjYLaR9PvsfQ4DhpUWdXhk1BOV4uLWsfbFqyKyhlPJ2N+cdWQEgSA3uQL9jiEpWUUS2WDrrZ40Yf/HnFLRmFLQxRH1PHpjpsSGOygfn/ANOAq6ZA5MzyaBse4P1wm2OkA1mbdakq46VnSojQ3Ji8K3uLt6E/XbGYWro6GORoqlKiea+upYaB9AB2w2iy7LYTUdGzdR9TKSSd/Q++MXLlFWk8ipHKpDHpyaxa29rjnf0OOvEsdvk9BXyMmOKUVs5V1oNU0klR1T+YGByoUegwfnUldRNRrl9FLKktKsjuzEEsSb9/IDDP4YytRJ1qqhh6kVyJJAT7ADcDvvzjVvTUtVpeTVcCw3Ow5/nG+T8qLShFaRHHCcpOc3thkMIiL6itzYgc2+oOK3aCC7NMSU8J07EG/fGJrPi6KUJTQLUyljbUhube3bFtDWzVMWmLLm6gFi0h029Sxx5qwurZ1Oe9GoevpXfaFpSANRje9r99jbb1xb1aXqmMgFSdthycB0srRPI1SELuuxSx0jtucXQ1yU6HpqIyot4Tcke+BKMfBk5MKMF4+qVdbEgNcA/rjnyNOzJNPKEQn8pOx9DfAT1n4Vh+Go3IJAtgdiJFkHU1KNhr44334+uCtGbDpMzoqNn0Txs+xK6LLb19cKcw+KHpZIpqeKleeV2uxFggHlc884QZ1PLNDUvl8KF4AXkdGBL+qDvbv7HHn01RUySN1Hl5IKsT/vbHXhwxl2Qnka6PUP8A6h+e6s9fmYijiOyJ4d/LtvhNVfEFFVT2SrnjlQmzy3Fwewt338sIsny9HpuvX0oeMgMHU3e1+wxo3+DEaCaaFB1AttJt4ePtiv1414JzkXZXmivqNLWz08ySCzAkIQdtg1xfGgGfVVPrNXJLIvAddj7cgHHn/wAOpOldJTmmqGjGosyprAHmf0xr6SIVThUaSSFR4FPYdz9Sd++I5MUVsrDI32P4s211C60Koy7AOb7YIcNKdXUDA7BnYmwt2sd8JRlkcItTylpCLkFidX0xOmWWNmuhkAbSyq+425xyySXR0x2HCCZmKiYPc8rJZvW4OCoCyEAxC4FtV7H74oWSF4brEQRYgl9/+8T+YuqDSouDte9tsPDZOdILD9PUsYe1zY9jgWsqenExg0uxP5Sb397YhV1LKF0WcgWtfjC+GoSbMlg6giZfDZtlLe+O7H/TiyPwYJUHSECtG8g2IC29Njb74HSuFVUpGisJ02Y6uQD3I/3fBtbLDTJ/7NXHPFvbRcuT5ADy5xS0lNDCZ6SdHWTxlgNz/wBYs5tbJcV0fTsYakHVYqAbFsDyTPNO3yTKiHlS4/N574DlqDVSfh6pGHOjuPfFiZdVzKFji5IBJtZQfW+ElPxjxh6hzQVEZYQyxNrWxLDgYY9ICxDau9jzbGcyyjqhSytHLaWIsisDqsRfY+Y/tiCZjXRyIjTgFbMdtQtv3xzZIeotCX9GmZZkKbUFjDgIW3Nj/bCrMM2UZezm7KxAQOL2wdHUyVKOk8SSGwIbTcEXtviNVSQzUIhqaRSgk1gRkqLjz++JRmovaKSg2tM5lzxQxLJLGXdwLBBcnc9u3bBE1bANmC6dRTewF/L3xWtJDFSdOClEQLX1hjcnz3wob4fjmrI6ypm6nT4j1kA/2thXxbtvQV1SG0kkAUBUVb8he3viRgLkss+kHtp/xic1Pak6FLURQSFbDXGWA9x/JwvkoK9muc7INrHTGoB/XC99B36LaXLPh2hq1hp+q9WyFgVdQR9SP0xnqn4izTLq2eGenVl3EaEEW9b25wXRUUWZRSzTA9RmIEhc8j/OLqPL4XqXFb0ZVp7yyXdmL+QFz3HpwMdLa9Iq0X5Dm9XWVAasPTMyL0KYrYafMEi5OGbzi7+JSTzp48u+EGbrPm0IliKxyKR03Q2aM+l+3pgbIpnyuGenriZyshu4H5fQjn1xNwT6KKTNIojAcM2nVsTe3bt2xls3+KpYJZKKkiUsCANQJv5++IZ78TfK6OhEW13Kuy2BH98IsmSorKyR08Wo62cjYNfkeZtg48dbYJT8QZl0tXRCORGYAyFTGvc+wwbVwU9bUCVvwCfC5MVtTd9v5wXLlriCVhInUWQ6rro1KBz6HY+n6YspIaiNEpquF2jnRZ0+YUMWDGwtbbt/jD80LxZynqa6lWntR08tNTspBUgtInlY9+cN6HNal6xquakaNGkN4gQvmPv6/TB0WXSHLAq5cKhm3aIjS0Xa6m4337WHO2B6bJ84rZKjMUaKEoNPSqGsWG2wA2vYeX1wFkiZwkfUy1EdQ3RqKeOheMkwITrUj18/bExlwyelWoSVzAzlijRjwA+o5HN+MTiyCqlk6lW6iTV4Akl/qfX0w0rSI6JoSJlqrauiFcgg9j2GA52HjQjTMetJ0xUxxxrctqJbST2H9r4OpqpdAkecSBtgQlj/AKMUQJIzG9BIgXxdJY+mNgBb32xbS0DCYVOorr5jZrBfXj0xpRiwqUkHQtBPLqhnLOT+Ti/3GLVppDM3UUCILcAHf7EYU5ms0MbTUyM1TGp0XI1EDntx/vbF2T55CYEeprNTSb2lOw9Bt2wFj1aM532MflkL/lNmNyS29/4xyDKKQCR3jVyw213+wxI5jljN+HV6XtwDq/YHEZ6uNR4GlcAhvDa33wylJdCtJgubZHSLAHpopE5LeLZ/IW9MK6L5aOkejimSokLlrXCaAe3G4wznercNadoQm941Fx9ycZyooIlk8U9pNr3BF/UYtGba2yTjT0hrQ5e8clzUC/8AUke9wO17WwZUV0kVPLDTuVZFJRGsA1u23phC7rTTXjkOpT+Vr7+x2w6y7OskGWrDW5c4qy1urExDMSdlFv8AOEmrdlIaVCan+KqhJikySXsBYEi59v0wVTUNZWSNV0XTCuPHHIxsTvtYD9sGUeRvVySPLFGpuCGWQg27k7b40NLRiHTHG4EYGkCMbW8/XBlkglpCqDvbFlBl1UrRS1MJeQDUNLgD6DbDBq4O9oImWxIdnuCv0xbJ/wCrqaV0cp3LXHPphVmWZRRsTPG6zabptYN5bHHO3b0WWjs0s9SdEk0qBHBHSFzJsP0xfBSxW1t1Ut+XV+b9cCUtb1FDSRqGG+wN/byxdLmbNKpWIsGYWZlve/PvtiEm26LRVIJmi17ll8I87X98AmdVNthbyBIxdLVGQnXpA3sS23ttycfEX3XYHfBViMwjV1TBTSilhjZ0bSAGsDc84CSrkhWoaolMk9QRrKHYaeB++DKmOGkpZkgRhTxE2Lj82/N+T23wn1KwF6mKw/KC9x77Y6iQ6oZKiWCWUjoRqpAlI5NtgPU4DkhmmedFeGTWUYqshY7bdtt/fF0M7PRpAm9O7+NtQDEDy8vfEslr4aSvpzKjBqfULCIHVe+4vxvbc/8AQCExUSHLkgqGCpbSOotgRa/hvyfXBUTxGJQs63jA/K2wNt/Iet7bW74X5/X11clNJXTKYrfgxKQvT3twPp9sdpBHUpDT9WngjDdR3kIDk76vU7+drYzTNYJWQTyzOvUnmBJ/IhuBbY40GQyUk5jHTtPCgiMZY2tudVzx9Lcdu4f/AIcOsrnN4IQVCvpYsDx5kfYYLy7J6Cm/9iSsEjqCTLC5jBHHYn9T3xKbUo0UhqVj4zyNUkyNKsSDTGNYHVJ9L3FvLBJkQA3ICKSLqQAPp7/vjG0q1MdSZ6DMfmoXYCWKeWxW3NvXDqIzussgimYk7XcMLc7D/vEHFx6KpqXg8oqqZSFhqTJKhbxkAEXB28uDziMJEZtJIXkGzFt97/fGXnjzuaUiFWAUXYMoCW2t6YlBX5nFFeoy+V9hcxhiAB59/p+uKJOuxHV6NbrCoNJJBJtcEbYn1lkXqdFgAew7dr/phLR16PFG6nUGGxAJFr9u532x9mdXUU1KJ4zUMWsipFyTftfj3tjRRmF1NfROxEjQqY/EVYrc2/44Q5hRx1NQJIJI+m58Aj2498BTZlLUVjNR0UckZ8BEkdmFhvdu3fA5pa1pUvKkYncgHXdQbXtYX9cdMfz6Qkr8GWWT0+W1bJVU+jSpGrlT7gH9cNKl3qIWFNMioVutwDpB2uLbWwhfIgtKzxVsLyKpLoEPibm1wffnCF6ieKo0rI66ri99IPmPbGf62mbpUaaV57CMSPG97BwtlB898VmGpDdZlDPca7jYYUt8QyU6LHNEXm0g7gAAX2t62w4y/wCLIJ6QrXUqL07XCvcsOb8YD5LYUovRTF8xWS6J4epG5KoSpuvsLb4b5T8N1SSJUtXQoyN4CEDEeV77A4IyTO8pzW8dJGY2UeIMRpF9gd8M2dounHLOAxsRY3JHlthHkl0tDcEFiOZZQwZZhbSWvp+tvLHZC/T1uikAWLRgNb++KOqJdKl2um5LNa+/NscllgiYlha4uXEhAJ8reWFs1AlZerhbQ9m5AZbb/wC2wj+Xlqs261WRFOth0yNRNu57C364cVU7shDusYOxQJc3v7+VsZN6urpqsSVsNRErttMEIBI4tisU2hG97NYGjjcaAQLHV3B39vbFLz6bAGRix3AOof76YXLVCSASrLqVlvbVcv8A6MLqipeUCmp45BOx3ZBc28hvv+mJqI/IfSVYEhKsQ4uSz24HOFcnxjQ0rmKUM7A8qikfe2K4skqImklqat9VibRmxPvfjF8XwpklQDJU3EhO+qdr/vgOWOP/AEzJye0YWZqmuLiSR5C9vw0GmwHsP3wXBk8BhD1MkcBXhSb/ALm+CsioIswiaUZhIoJs6RWBt6ngYeR5NluqKNINRXfVISWb333xWU0tCqLM5DW3leOuRpgF0KI5QiDy47Yu66tOJpi8SQL4OmWFj5An99saNxl1HTmKRKeFTsZFGkkeXnjM1tXRU9VJPQzxNCSbeG5Qk+duO+ApWGhhliUElXpd2klkAa1QNgfTffnB+YfDkdVJHLSyiN2UiQyWKee1hf8AtjP5Yonr4pY5BUFzcl42YDe1zt9cbaWheeNhVyhiHBW/gC8dvphZun2GK0Y6XJ0SMxpUtUyKSB01uoPkL722/nAgoJZH6SVBbdVAXexO/Ht9u+NhSZYiTa5a2R2UnTubaR2PniNbTUcBllpFtLcHVr1WF/LvjPLrQeD9JZRk6UOkIqoCgGo+Et6+u/fDrrlQE1Bhe11G9/Q4HpY1liBmiBYWJ27djfyxdVKi63BRWQcqPCD7nEJPk9jxVE3Zi1g1rn/5Edu+As0z2ny6GMqOpIzWAKkjYbn9vvgCor2aoSOjEc8rG1w9lXbffHH+F6mrmEte8WkjdIgWsT7c7+uCqW5GpvSCMjzKmzH8VejA67dI343tY+3bGjK07KAzWuLE7C7Dz+l8IDlmV0TxdMIjhSwLMd7A3J37Y7T5zB80YYz1XS48wN/y+v0wsmm7iFRpUwjNqqOnpG3sTsLgXJv/AN74TT1tNFKI5daO6kt4Nm43BB39+1+2CazMh0zGYYTqB6isu6Env388LqmipiDoEoXkSPtv2t2++LQqtiT10QkoYTKZ8vJRW20ghtR9sLK+lmeVNUgWRSbakKBRfYXHN8XyRSwuI3DayBY2I1cXFvPGmyGOKiVmqnHzeoaesdl7EhfPnc77/ejkooRJsW0fwk8lGz5yrQ1jrdI4iCEH/M9j/wAedje2GNH8LU6QiJI3VVu3UJAJB/5d/QY0MIeWNSjnw/0gni1+Djvj5UgaDfsdPbHO8kmyqgkDUeTZdlsSmlVFkYBWe5IP0vscGLRhNUkdunex3O4P2wLKJZrRRvpmJ3IOkr69/vgqGnkEaqToDDU0rEAG58rb4XkZoIVkiRI3ZOrba5UbYTiqbMMzeneD8OA3lc2tc72tcW23vg6rpz0kRWKFeTGdxbFKl6aEKLuCPxJLg7eZtisXom0EvJRwOVEEbMbXJNx9T54CrKmgndadiqTODp1gjj3xGTMVeYIiyNdb6iRYDe+/0GEuc1DGQyzSU6IikxyTb8newHJ9sGLvoDX9FGdwJlUpFGyqha2gsQF3tcbbj0wdktOlIJ5ZWZ2msyyP4QR209/5wkSoOeynrRvFEjWEyoCGK9rf72w3q3gYAShlgWMKBEvHe+3F/TDZHSo0I7I1zwh9McpDaSvTBI9dj54sSogiQK8zKebODfEYRDJKGgk6fhJuRck7bjBTOZgrsTISB4uP4xwt8+zqritGep2jQKYYjGW/qXctbzwbdp7mOTpyG13H84+TRrt0xrBsQCbD/bYsidddxspNrW4x2N+nPQlPw7XVspkqqjc3O769vKwAwyj+H6cQGGIyo5FmkUXv53Bw1SKIRa2Zkm38JsNrc/e+LEMcXi6jopBBYWN/T7YDmzUhdT5TBlztPTlustihZr2PoO1/LB9PVT9IHhmF21MAR98VVZlWjKQKHZ7AWazKO5B7G2PhLpRVAGgDwjV2wtN9jaDtPzFNqZFYKSDpNvrgHpwPpWbUemD4muCd77gdschk0OFZQyEeMarfrjjOVLFtiDso7D/fXCVQwc0mlBKjMCBpAY7EemFOcVkiRNTtcK51He+Ka6p/CDl2W0iuVufEL7jAlbXJPGqC7SBSzMRawG+1+2K44+iTl4HZBL0wUjkC1DRFy9zspa2m30BwZmHxG0UQWlqQZ1cAlk8JU8gHjy3I74yHz1LGjiJJGnbe6EArbyvxvv62wt6kzt1TVNqkPjFzcffi/GC8KlLkzRyUqNFU5nL82UmRnhbT1TObeLixbjA9PWLWk3tHEpbQy3uve43F7kEWxnJJKiSbpGXW5cEm+wt3/wB9caP4dy6oqpVaQ02w1HgEed7+2HkoxVgTcnQxpIK+lgQuI0WMq6OSf0v6tvv2wypqoTxF3SR5WUIVZbgEsD6G3PAxxMraULIatlpr3bSGZb+l+CBtzhvl1C7SNFCQUNiNDbDY/pzv74jyHqg2nyuFVRhLpcgMH38JO5AH+jDFFpumC1PFMLWtcBlF8UdSBFCLACdN0ZZNWnbn9f8AOOQuJSXjZWa3hOnbfgeuE5WGqDZaf5in000nRuNSByGIPNvY4D+aSi0RTTxmR10ux3UsLXsMFld00AM4AC2J2AHPOAJ6c1iVcEsbX09JXIBtcXJ9OdhjKN6FbD4hHZnTSreSm19vLvi1Nbta6He1wCB+oxgfhv4hJkOT1Amlq0maJVZhfY259gMauWnqHMfTmkiX8xGu9/T0wzhQOVhbtKS34K9NfzsDuB58c4ArayL5V2kjBf8ApVm8Qt6Y5WzVUMaxwTA7Ws76mdz3a/l5YRZpWAUsUkjxxSSagwXxXI5sdjb784y7Cj6tzUQwFQ0SnsCt9QNt9reuMxXyw5hUpBHLpIsNI4FtyF322tvhdWVBqqhpKaqCF9wST4R32t/OKcv6VK01SJFll0m5FxbcbgY6YxpEm7G1ZVGhiWOKCMLpsqsLgD0F8Ncpq+vRO8zhgHumlWU8dwcIRG9fFIZCfD4lI2288NckopY4Oq85kiYeDX+Ww5278bdt8Ty01Q8LTL4o1mLhVLEncM+5HoOPpguCBwhsrAXOzbHCjMoZwxkh1gg7bXt57Dt+2PoPiKZIlV3CsBY3Bw2PFFrQk8kkw2OJFVUldi/huWazeoA/X7euJRkrHzEGZyQSxvpG39sCZexmmRWJ8bFnN92t6+tr4reqkKzqLAIxsLfTC1uhhuKgNZy2tz6dsXoWkVtB35NiNsLRKXqFjsANN9h/xwN8KEZt8UtR1Zb5bS7NGjW1ALxf684DWrMi+rrqarqY6Sme8iyB2t6Wvx+xwfIWN2kNrDwg7C3e/wCmBPiDLKelWnrqCNKYyqF0IL6VuABf+cZRqupeOdZZ5GI0jVqI2NsaNTVoL/LNbJViKIHUt1JuQLXwNLm0EmrRIwNrHUhBvtffGfokQxAuuqxHfz5wJJVmVnUrY3Fjq4ucN9ZuQ0qq8VVatPEVays+pd77bAW5xWMpzGtjVoIPCJCranC6ibHbft54cfDfwnA1Y0z1DERpfTo5387+mNjT0sEBYLENEBVVX9R9sJPKoaQYQ5bZhJPh2ro6RFDQJPIGVtTK3UB4W/NyT7Ypj+DM5mbVJDFTuOY5Jl1uOdrEg7bb49DqlH/kFowFCt4gyqARfbfuePP0xRGkfXjZUAkLWDnfjE4/InQ7xI8/r/hyvyiSi+ZiiaaocoIUYeGwBufLv9sG5FK8tKGkpdCBxKJNIXX7X7C25Gx97Y3c1RKFCOyuhvcOgJO3G44wjqaaEZi/RToh5AJUjsFkAINiPLbgeZwXl5qmaMeO0NqJXaCEmpuJLkxAjURt+Y3FuRhjRQQ01ugqKQPzBuD5b3vzipZookCxU6oGAJCnax7YLpUUyFjdmKk3bf8ATAitCyey1I4ZJAfl4wSdmBa3Pv8Axi1mRHJhRA5P9Smw/e5/T074FdpGAHUYBXtt6m2LV/GdIGJG1gRbz8u+NSBybKanNApH4Ykb+prAA/TCuvzaZHZacqkjDz47b+ZHHlgjM4FpZAAA4sSQ/e2KFUyiMKemZNJcqBdr9vbf9MPoBnKP4aqZc6OYUyCNCWYz6tiT5Lz6eXljWXmSMpOHkOgAshNibb/58sXwR6I+jqYqt+T9cfON2jufED3+mC22AVyIjRkpqWRRcAm5PYc+fGEczsWqvmactD/+omx42+x8v2wZmU/VzKmomRRErOPDsSSAL/4wLTyzSF9Ul2hLaWIvsCRY+9v9tgMZHnlU/Qrp1glYhm8LcW9wNr4exZXBU05rCrq6WDsLKhv32G3Ha2BfiimijzsxafAwvZdrXFx/vfDFC9HAilzKJLqob8qbb7d8Xb0qJruhomjKqFJIIJGeQ2QoS4a44t52/TDCJKyQRSVyK0ZW6xgaSoB238rYj8IV5r456aphjeKilAiBF7WvY+/P3w6GmeFFmXWpNhqO4vzjlkny2WTpAJjh5SEISo2BO384XVGV0ckpZqcknk74ezoqCwHbbAZZr7NikU/6TbP/2Q=="/>
          <p:cNvSpPr>
            <a:spLocks noChangeAspect="1" noChangeArrowheads="1"/>
          </p:cNvSpPr>
          <p:nvPr/>
        </p:nvSpPr>
        <p:spPr bwMode="auto">
          <a:xfrm>
            <a:off x="155575" y="-571500"/>
            <a:ext cx="1800225" cy="1200150"/>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168966" name="Picture 6" descr="http://t2.gstatic.com/images?q=tbn:ANd9GcSjrfFRaRQ0xGc9zTrTJVz_esEXdUUG_RGHXMaYICcWObMWqyMKFA"/>
          <p:cNvPicPr>
            <a:picLocks noChangeAspect="1" noChangeArrowheads="1"/>
          </p:cNvPicPr>
          <p:nvPr/>
        </p:nvPicPr>
        <p:blipFill>
          <a:blip r:embed="rId3" cstate="print"/>
          <a:srcRect/>
          <a:stretch>
            <a:fillRect/>
          </a:stretch>
        </p:blipFill>
        <p:spPr bwMode="auto">
          <a:xfrm>
            <a:off x="2267744" y="1772816"/>
            <a:ext cx="1584175" cy="2031108"/>
          </a:xfrm>
          <a:prstGeom prst="rect">
            <a:avLst/>
          </a:prstGeom>
          <a:noFill/>
        </p:spPr>
      </p:pic>
      <p:pic>
        <p:nvPicPr>
          <p:cNvPr id="168968" name="Picture 8" descr="http://t0.gstatic.com/images?q=tbn:ANd9GcQbKvzI1bsissmsT47gqhMIGkkRJrSM5VacDnQ606gO2j3NueE_"/>
          <p:cNvPicPr>
            <a:picLocks noChangeAspect="1" noChangeArrowheads="1"/>
          </p:cNvPicPr>
          <p:nvPr/>
        </p:nvPicPr>
        <p:blipFill>
          <a:blip r:embed="rId4" cstate="print"/>
          <a:srcRect/>
          <a:stretch>
            <a:fillRect/>
          </a:stretch>
        </p:blipFill>
        <p:spPr bwMode="auto">
          <a:xfrm>
            <a:off x="4427984" y="1700808"/>
            <a:ext cx="1800200" cy="1983483"/>
          </a:xfrm>
          <a:prstGeom prst="rect">
            <a:avLst/>
          </a:prstGeom>
          <a:noFill/>
        </p:spPr>
      </p:pic>
      <p:pic>
        <p:nvPicPr>
          <p:cNvPr id="168970" name="Picture 10" descr="http://t3.gstatic.com/images?q=tbn:ANd9GcQz0MMD0oEa4SNDpmrU_3xB7wUJihJpIy7ClLpt2CKurOHpAa1Z"/>
          <p:cNvPicPr>
            <a:picLocks noChangeAspect="1" noChangeArrowheads="1"/>
          </p:cNvPicPr>
          <p:nvPr/>
        </p:nvPicPr>
        <p:blipFill>
          <a:blip r:embed="rId5" cstate="print"/>
          <a:srcRect/>
          <a:stretch>
            <a:fillRect/>
          </a:stretch>
        </p:blipFill>
        <p:spPr bwMode="auto">
          <a:xfrm>
            <a:off x="251521" y="4149080"/>
            <a:ext cx="1944215" cy="2088232"/>
          </a:xfrm>
          <a:prstGeom prst="rect">
            <a:avLst/>
          </a:prstGeom>
          <a:noFill/>
        </p:spPr>
      </p:pic>
      <p:pic>
        <p:nvPicPr>
          <p:cNvPr id="168972" name="Picture 12" descr="http://t3.gstatic.com/images?q=tbn:ANd9GcT4t3ik30UP44MrhGKWrLzTLhPQvua1TfJjy2rPOGLv2ZfGcWwnZA"/>
          <p:cNvPicPr>
            <a:picLocks noChangeAspect="1" noChangeArrowheads="1"/>
          </p:cNvPicPr>
          <p:nvPr/>
        </p:nvPicPr>
        <p:blipFill>
          <a:blip r:embed="rId6" cstate="print"/>
          <a:srcRect/>
          <a:stretch>
            <a:fillRect/>
          </a:stretch>
        </p:blipFill>
        <p:spPr bwMode="auto">
          <a:xfrm>
            <a:off x="2483769" y="4221087"/>
            <a:ext cx="1728192" cy="2016225"/>
          </a:xfrm>
          <a:prstGeom prst="rect">
            <a:avLst/>
          </a:prstGeom>
          <a:noFill/>
        </p:spPr>
      </p:pic>
      <p:pic>
        <p:nvPicPr>
          <p:cNvPr id="168974" name="Picture 14" descr="http://t1.gstatic.com/images?q=tbn:ANd9GcSkgq-V_FirxU-aVXrYRFEnS_7JVH5J49Wl_ThRBnpuPHEdyXUW"/>
          <p:cNvPicPr>
            <a:picLocks noChangeAspect="1" noChangeArrowheads="1"/>
          </p:cNvPicPr>
          <p:nvPr/>
        </p:nvPicPr>
        <p:blipFill>
          <a:blip r:embed="rId7" cstate="print"/>
          <a:srcRect/>
          <a:stretch>
            <a:fillRect/>
          </a:stretch>
        </p:blipFill>
        <p:spPr bwMode="auto">
          <a:xfrm>
            <a:off x="4499993" y="4077072"/>
            <a:ext cx="1872208" cy="2160240"/>
          </a:xfrm>
          <a:prstGeom prst="rect">
            <a:avLst/>
          </a:prstGeom>
          <a:noFill/>
        </p:spPr>
      </p:pic>
      <p:pic>
        <p:nvPicPr>
          <p:cNvPr id="168976" name="Picture 16" descr="http://t1.gstatic.com/images?q=tbn:ANd9GcTtkAc3ZDWYkmyLI6jJ3thzYL4jbrjcBfPAbrCuwdlTrCedv9iO"/>
          <p:cNvPicPr>
            <a:picLocks noChangeAspect="1" noChangeArrowheads="1"/>
          </p:cNvPicPr>
          <p:nvPr/>
        </p:nvPicPr>
        <p:blipFill>
          <a:blip r:embed="rId8" cstate="print"/>
          <a:srcRect/>
          <a:stretch>
            <a:fillRect/>
          </a:stretch>
        </p:blipFill>
        <p:spPr bwMode="auto">
          <a:xfrm>
            <a:off x="6588224" y="1772816"/>
            <a:ext cx="2178943" cy="1847851"/>
          </a:xfrm>
          <a:prstGeom prst="rect">
            <a:avLst/>
          </a:prstGeom>
          <a:noFill/>
        </p:spPr>
      </p:pic>
      <p:pic>
        <p:nvPicPr>
          <p:cNvPr id="168978" name="Picture 18" descr="http://t2.gstatic.com/images?q=tbn:ANd9GcQtlELvze_7k_vaasTK4_MQ9pfuMoZhujQRl568bG4CrKDiq5pvIw"/>
          <p:cNvPicPr>
            <a:picLocks noChangeAspect="1" noChangeArrowheads="1"/>
          </p:cNvPicPr>
          <p:nvPr/>
        </p:nvPicPr>
        <p:blipFill>
          <a:blip r:embed="rId9" cstate="print"/>
          <a:srcRect/>
          <a:stretch>
            <a:fillRect/>
          </a:stretch>
        </p:blipFill>
        <p:spPr bwMode="auto">
          <a:xfrm>
            <a:off x="6660232" y="4005064"/>
            <a:ext cx="2047875" cy="222885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168962"/>
                                        </p:tgtEl>
                                        <p:attrNameLst>
                                          <p:attrName>style.visibility</p:attrName>
                                        </p:attrNameLst>
                                      </p:cBhvr>
                                      <p:to>
                                        <p:strVal val="visible"/>
                                      </p:to>
                                    </p:set>
                                    <p:animEffect transition="in" filter="diamond(in)">
                                      <p:cBhvr>
                                        <p:cTn id="12" dur="2000"/>
                                        <p:tgtEl>
                                          <p:spTgt spid="168962"/>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168966"/>
                                        </p:tgtEl>
                                        <p:attrNameLst>
                                          <p:attrName>style.visibility</p:attrName>
                                        </p:attrNameLst>
                                      </p:cBhvr>
                                      <p:to>
                                        <p:strVal val="visible"/>
                                      </p:to>
                                    </p:set>
                                    <p:animEffect transition="in" filter="diamond(in)">
                                      <p:cBhvr>
                                        <p:cTn id="17" dur="2000"/>
                                        <p:tgtEl>
                                          <p:spTgt spid="168966"/>
                                        </p:tgtEl>
                                      </p:cBhvr>
                                    </p:animEffect>
                                  </p:childTnLst>
                                </p:cTn>
                              </p:par>
                            </p:childTnLst>
                          </p:cTn>
                        </p:par>
                      </p:childTnLst>
                    </p:cTn>
                  </p:par>
                  <p:par>
                    <p:cTn id="18" fill="hold">
                      <p:stCondLst>
                        <p:cond delay="indefinite"/>
                      </p:stCondLst>
                      <p:childTnLst>
                        <p:par>
                          <p:cTn id="19" fill="hold">
                            <p:stCondLst>
                              <p:cond delay="0"/>
                            </p:stCondLst>
                            <p:childTnLst>
                              <p:par>
                                <p:cTn id="20" presetID="55" presetClass="entr" presetSubtype="0" fill="hold" nodeType="clickEffect">
                                  <p:stCondLst>
                                    <p:cond delay="0"/>
                                  </p:stCondLst>
                                  <p:childTnLst>
                                    <p:set>
                                      <p:cBhvr>
                                        <p:cTn id="21" dur="1" fill="hold">
                                          <p:stCondLst>
                                            <p:cond delay="0"/>
                                          </p:stCondLst>
                                        </p:cTn>
                                        <p:tgtEl>
                                          <p:spTgt spid="168968"/>
                                        </p:tgtEl>
                                        <p:attrNameLst>
                                          <p:attrName>style.visibility</p:attrName>
                                        </p:attrNameLst>
                                      </p:cBhvr>
                                      <p:to>
                                        <p:strVal val="visible"/>
                                      </p:to>
                                    </p:set>
                                    <p:anim calcmode="lin" valueType="num">
                                      <p:cBhvr>
                                        <p:cTn id="22" dur="1000" fill="hold"/>
                                        <p:tgtEl>
                                          <p:spTgt spid="168968"/>
                                        </p:tgtEl>
                                        <p:attrNameLst>
                                          <p:attrName>ppt_w</p:attrName>
                                        </p:attrNameLst>
                                      </p:cBhvr>
                                      <p:tavLst>
                                        <p:tav tm="0">
                                          <p:val>
                                            <p:strVal val="#ppt_w*0.70"/>
                                          </p:val>
                                        </p:tav>
                                        <p:tav tm="100000">
                                          <p:val>
                                            <p:strVal val="#ppt_w"/>
                                          </p:val>
                                        </p:tav>
                                      </p:tavLst>
                                    </p:anim>
                                    <p:anim calcmode="lin" valueType="num">
                                      <p:cBhvr>
                                        <p:cTn id="23" dur="1000" fill="hold"/>
                                        <p:tgtEl>
                                          <p:spTgt spid="168968"/>
                                        </p:tgtEl>
                                        <p:attrNameLst>
                                          <p:attrName>ppt_h</p:attrName>
                                        </p:attrNameLst>
                                      </p:cBhvr>
                                      <p:tavLst>
                                        <p:tav tm="0">
                                          <p:val>
                                            <p:strVal val="#ppt_h"/>
                                          </p:val>
                                        </p:tav>
                                        <p:tav tm="100000">
                                          <p:val>
                                            <p:strVal val="#ppt_h"/>
                                          </p:val>
                                        </p:tav>
                                      </p:tavLst>
                                    </p:anim>
                                    <p:animEffect transition="in" filter="fade">
                                      <p:cBhvr>
                                        <p:cTn id="24" dur="1000"/>
                                        <p:tgtEl>
                                          <p:spTgt spid="168968"/>
                                        </p:tgtEl>
                                      </p:cBhvr>
                                    </p:animEffect>
                                  </p:childTnLst>
                                </p:cTn>
                              </p:par>
                            </p:childTnLst>
                          </p:cTn>
                        </p:par>
                      </p:childTnLst>
                    </p:cTn>
                  </p:par>
                  <p:par>
                    <p:cTn id="25" fill="hold">
                      <p:stCondLst>
                        <p:cond delay="indefinite"/>
                      </p:stCondLst>
                      <p:childTnLst>
                        <p:par>
                          <p:cTn id="26" fill="hold">
                            <p:stCondLst>
                              <p:cond delay="0"/>
                            </p:stCondLst>
                            <p:childTnLst>
                              <p:par>
                                <p:cTn id="27" presetID="55" presetClass="entr" presetSubtype="0" fill="hold" nodeType="clickEffect">
                                  <p:stCondLst>
                                    <p:cond delay="0"/>
                                  </p:stCondLst>
                                  <p:childTnLst>
                                    <p:set>
                                      <p:cBhvr>
                                        <p:cTn id="28" dur="1" fill="hold">
                                          <p:stCondLst>
                                            <p:cond delay="0"/>
                                          </p:stCondLst>
                                        </p:cTn>
                                        <p:tgtEl>
                                          <p:spTgt spid="168976"/>
                                        </p:tgtEl>
                                        <p:attrNameLst>
                                          <p:attrName>style.visibility</p:attrName>
                                        </p:attrNameLst>
                                      </p:cBhvr>
                                      <p:to>
                                        <p:strVal val="visible"/>
                                      </p:to>
                                    </p:set>
                                    <p:anim calcmode="lin" valueType="num">
                                      <p:cBhvr>
                                        <p:cTn id="29" dur="1000" fill="hold"/>
                                        <p:tgtEl>
                                          <p:spTgt spid="168976"/>
                                        </p:tgtEl>
                                        <p:attrNameLst>
                                          <p:attrName>ppt_w</p:attrName>
                                        </p:attrNameLst>
                                      </p:cBhvr>
                                      <p:tavLst>
                                        <p:tav tm="0">
                                          <p:val>
                                            <p:strVal val="#ppt_w*0.70"/>
                                          </p:val>
                                        </p:tav>
                                        <p:tav tm="100000">
                                          <p:val>
                                            <p:strVal val="#ppt_w"/>
                                          </p:val>
                                        </p:tav>
                                      </p:tavLst>
                                    </p:anim>
                                    <p:anim calcmode="lin" valueType="num">
                                      <p:cBhvr>
                                        <p:cTn id="30" dur="1000" fill="hold"/>
                                        <p:tgtEl>
                                          <p:spTgt spid="168976"/>
                                        </p:tgtEl>
                                        <p:attrNameLst>
                                          <p:attrName>ppt_h</p:attrName>
                                        </p:attrNameLst>
                                      </p:cBhvr>
                                      <p:tavLst>
                                        <p:tav tm="0">
                                          <p:val>
                                            <p:strVal val="#ppt_h"/>
                                          </p:val>
                                        </p:tav>
                                        <p:tav tm="100000">
                                          <p:val>
                                            <p:strVal val="#ppt_h"/>
                                          </p:val>
                                        </p:tav>
                                      </p:tavLst>
                                    </p:anim>
                                    <p:animEffect transition="in" filter="fade">
                                      <p:cBhvr>
                                        <p:cTn id="31" dur="1000"/>
                                        <p:tgtEl>
                                          <p:spTgt spid="168976"/>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168970"/>
                                        </p:tgtEl>
                                        <p:attrNameLst>
                                          <p:attrName>style.visibility</p:attrName>
                                        </p:attrNameLst>
                                      </p:cBhvr>
                                      <p:to>
                                        <p:strVal val="visible"/>
                                      </p:to>
                                    </p:set>
                                    <p:animEffect transition="in" filter="blinds(horizontal)">
                                      <p:cBhvr>
                                        <p:cTn id="36" dur="500"/>
                                        <p:tgtEl>
                                          <p:spTgt spid="168970"/>
                                        </p:tgtEl>
                                      </p:cBhvr>
                                    </p:animEffect>
                                  </p:childTnLst>
                                </p:cTn>
                              </p:par>
                            </p:childTnLst>
                          </p:cTn>
                        </p:par>
                      </p:childTnLst>
                    </p:cTn>
                  </p:par>
                  <p:par>
                    <p:cTn id="37" fill="hold">
                      <p:stCondLst>
                        <p:cond delay="indefinite"/>
                      </p:stCondLst>
                      <p:childTnLst>
                        <p:par>
                          <p:cTn id="38" fill="hold">
                            <p:stCondLst>
                              <p:cond delay="0"/>
                            </p:stCondLst>
                            <p:childTnLst>
                              <p:par>
                                <p:cTn id="39" presetID="55" presetClass="entr" presetSubtype="0" fill="hold" nodeType="clickEffect">
                                  <p:stCondLst>
                                    <p:cond delay="0"/>
                                  </p:stCondLst>
                                  <p:childTnLst>
                                    <p:set>
                                      <p:cBhvr>
                                        <p:cTn id="40" dur="1" fill="hold">
                                          <p:stCondLst>
                                            <p:cond delay="0"/>
                                          </p:stCondLst>
                                        </p:cTn>
                                        <p:tgtEl>
                                          <p:spTgt spid="168972"/>
                                        </p:tgtEl>
                                        <p:attrNameLst>
                                          <p:attrName>style.visibility</p:attrName>
                                        </p:attrNameLst>
                                      </p:cBhvr>
                                      <p:to>
                                        <p:strVal val="visible"/>
                                      </p:to>
                                    </p:set>
                                    <p:anim calcmode="lin" valueType="num">
                                      <p:cBhvr>
                                        <p:cTn id="41" dur="1000" fill="hold"/>
                                        <p:tgtEl>
                                          <p:spTgt spid="168972"/>
                                        </p:tgtEl>
                                        <p:attrNameLst>
                                          <p:attrName>ppt_w</p:attrName>
                                        </p:attrNameLst>
                                      </p:cBhvr>
                                      <p:tavLst>
                                        <p:tav tm="0">
                                          <p:val>
                                            <p:strVal val="#ppt_w*0.70"/>
                                          </p:val>
                                        </p:tav>
                                        <p:tav tm="100000">
                                          <p:val>
                                            <p:strVal val="#ppt_w"/>
                                          </p:val>
                                        </p:tav>
                                      </p:tavLst>
                                    </p:anim>
                                    <p:anim calcmode="lin" valueType="num">
                                      <p:cBhvr>
                                        <p:cTn id="42" dur="1000" fill="hold"/>
                                        <p:tgtEl>
                                          <p:spTgt spid="168972"/>
                                        </p:tgtEl>
                                        <p:attrNameLst>
                                          <p:attrName>ppt_h</p:attrName>
                                        </p:attrNameLst>
                                      </p:cBhvr>
                                      <p:tavLst>
                                        <p:tav tm="0">
                                          <p:val>
                                            <p:strVal val="#ppt_h"/>
                                          </p:val>
                                        </p:tav>
                                        <p:tav tm="100000">
                                          <p:val>
                                            <p:strVal val="#ppt_h"/>
                                          </p:val>
                                        </p:tav>
                                      </p:tavLst>
                                    </p:anim>
                                    <p:animEffect transition="in" filter="fade">
                                      <p:cBhvr>
                                        <p:cTn id="43" dur="1000"/>
                                        <p:tgtEl>
                                          <p:spTgt spid="168972"/>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6" fill="hold" nodeType="clickEffect">
                                  <p:stCondLst>
                                    <p:cond delay="0"/>
                                  </p:stCondLst>
                                  <p:childTnLst>
                                    <p:set>
                                      <p:cBhvr>
                                        <p:cTn id="47" dur="1" fill="hold">
                                          <p:stCondLst>
                                            <p:cond delay="0"/>
                                          </p:stCondLst>
                                        </p:cTn>
                                        <p:tgtEl>
                                          <p:spTgt spid="168974"/>
                                        </p:tgtEl>
                                        <p:attrNameLst>
                                          <p:attrName>style.visibility</p:attrName>
                                        </p:attrNameLst>
                                      </p:cBhvr>
                                      <p:to>
                                        <p:strVal val="visible"/>
                                      </p:to>
                                    </p:set>
                                    <p:animEffect transition="in" filter="barn(inHorizontal)">
                                      <p:cBhvr>
                                        <p:cTn id="48" dur="500"/>
                                        <p:tgtEl>
                                          <p:spTgt spid="168974"/>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168978"/>
                                        </p:tgtEl>
                                        <p:attrNameLst>
                                          <p:attrName>style.visibility</p:attrName>
                                        </p:attrNameLst>
                                      </p:cBhvr>
                                      <p:to>
                                        <p:strVal val="visible"/>
                                      </p:to>
                                    </p:set>
                                    <p:anim calcmode="lin" valueType="num">
                                      <p:cBhvr additive="base">
                                        <p:cTn id="53" dur="500" fill="hold"/>
                                        <p:tgtEl>
                                          <p:spTgt spid="168978"/>
                                        </p:tgtEl>
                                        <p:attrNameLst>
                                          <p:attrName>ppt_x</p:attrName>
                                        </p:attrNameLst>
                                      </p:cBhvr>
                                      <p:tavLst>
                                        <p:tav tm="0">
                                          <p:val>
                                            <p:strVal val="#ppt_x"/>
                                          </p:val>
                                        </p:tav>
                                        <p:tav tm="100000">
                                          <p:val>
                                            <p:strVal val="#ppt_x"/>
                                          </p:val>
                                        </p:tav>
                                      </p:tavLst>
                                    </p:anim>
                                    <p:anim calcmode="lin" valueType="num">
                                      <p:cBhvr additive="base">
                                        <p:cTn id="54" dur="500" fill="hold"/>
                                        <p:tgtEl>
                                          <p:spTgt spid="1689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sz="2800" b="1" dirty="0" smtClean="0">
                <a:solidFill>
                  <a:srgbClr val="FF0000"/>
                </a:solidFill>
                <a:latin typeface="Arial" pitchFamily="34" charset="0"/>
                <a:cs typeface="Arial" pitchFamily="34" charset="0"/>
              </a:rPr>
              <a:t>¿Qué condiciones prevalecerán entre los profesos cristianos justo antes del retorno de Jesús?</a:t>
            </a:r>
            <a:endParaRPr lang="es-CO" sz="2800" b="1" dirty="0">
              <a:solidFill>
                <a:srgbClr val="FF0000"/>
              </a:solidFill>
              <a:latin typeface="Arial" pitchFamily="34" charset="0"/>
              <a:cs typeface="Arial" pitchFamily="34" charset="0"/>
            </a:endParaRPr>
          </a:p>
        </p:txBody>
      </p:sp>
      <p:sp>
        <p:nvSpPr>
          <p:cNvPr id="3" name="2 Marcador de contenido"/>
          <p:cNvSpPr>
            <a:spLocks noGrp="1"/>
          </p:cNvSpPr>
          <p:nvPr>
            <p:ph idx="1"/>
          </p:nvPr>
        </p:nvSpPr>
        <p:spPr>
          <a:xfrm>
            <a:off x="0" y="1600200"/>
            <a:ext cx="9144000" cy="4925144"/>
          </a:xfrm>
          <a:solidFill>
            <a:schemeClr val="accent6">
              <a:lumMod val="40000"/>
              <a:lumOff val="60000"/>
            </a:schemeClr>
          </a:solidFill>
        </p:spPr>
        <p:txBody>
          <a:bodyPr>
            <a:normAutofit fontScale="92500" lnSpcReduction="10000"/>
          </a:bodyPr>
          <a:lstStyle/>
          <a:p>
            <a:pPr algn="ctr">
              <a:buNone/>
            </a:pPr>
            <a:r>
              <a:rPr lang="es-CO" dirty="0" smtClean="0"/>
              <a:t>    </a:t>
            </a:r>
            <a:r>
              <a:rPr lang="es-CO" sz="3300" b="1" dirty="0" smtClean="0">
                <a:solidFill>
                  <a:srgbClr val="002060"/>
                </a:solidFill>
              </a:rPr>
              <a:t>2 Timoteo 3:1-5; Lucas 18:8(última parte); </a:t>
            </a:r>
            <a:r>
              <a:rPr lang="es-CO" sz="3300" b="1" u="sng" dirty="0" smtClean="0">
                <a:solidFill>
                  <a:srgbClr val="002060"/>
                </a:solidFill>
              </a:rPr>
              <a:t>Mateo 24:10–12.</a:t>
            </a:r>
            <a:r>
              <a:rPr lang="es-CO" sz="3300" b="1" dirty="0" smtClean="0">
                <a:solidFill>
                  <a:srgbClr val="002060"/>
                </a:solidFill>
              </a:rPr>
              <a:t> </a:t>
            </a:r>
          </a:p>
          <a:p>
            <a:endParaRPr lang="es-CO" dirty="0" smtClean="0"/>
          </a:p>
          <a:p>
            <a:pPr algn="ctr"/>
            <a:r>
              <a:rPr lang="es-CO" dirty="0" smtClean="0"/>
              <a:t>“Los avivamientos populares son provocados demasiado a menudo por llamamientos a la </a:t>
            </a:r>
            <a:r>
              <a:rPr lang="es-CO" b="1" dirty="0" smtClean="0">
                <a:solidFill>
                  <a:srgbClr val="0070C0"/>
                </a:solidFill>
              </a:rPr>
              <a:t>imaginación</a:t>
            </a:r>
            <a:r>
              <a:rPr lang="es-CO" dirty="0" smtClean="0"/>
              <a:t>, que excitan las </a:t>
            </a:r>
            <a:r>
              <a:rPr lang="es-CO" b="1" dirty="0" smtClean="0">
                <a:solidFill>
                  <a:srgbClr val="0070C0"/>
                </a:solidFill>
              </a:rPr>
              <a:t>emociones</a:t>
            </a:r>
            <a:r>
              <a:rPr lang="es-CO" dirty="0" smtClean="0"/>
              <a:t> y satisfacen la inclinación por lo nuevo y extraordinario. </a:t>
            </a:r>
          </a:p>
          <a:p>
            <a:pPr algn="ctr"/>
            <a:r>
              <a:rPr lang="es-CO" dirty="0" smtClean="0"/>
              <a:t>Los conversos ganados de este modo manifiestan </a:t>
            </a:r>
            <a:r>
              <a:rPr lang="es-CO" b="1" dirty="0" smtClean="0">
                <a:solidFill>
                  <a:srgbClr val="0070C0"/>
                </a:solidFill>
              </a:rPr>
              <a:t>poco deseo de escuchar la verdad bíblica</a:t>
            </a:r>
            <a:r>
              <a:rPr lang="es-CO" dirty="0" smtClean="0"/>
              <a:t>, y poco interés en el testimonio de los profetas y apóstoles.” </a:t>
            </a:r>
            <a:r>
              <a:rPr lang="es-CO" sz="2200" dirty="0" smtClean="0"/>
              <a:t>El Conflicto de los Siglos, pág. 516. </a:t>
            </a:r>
          </a:p>
          <a:p>
            <a:endParaRPr lang="es-CO"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p:cTn id="12"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4" dur="500"/>
                                        <p:tgtEl>
                                          <p:spTgt spid="3">
                                            <p:txEl>
                                              <p:pRg st="2" end="2"/>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p:cTn id="17"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19"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457200" y="188640"/>
            <a:ext cx="8229600" cy="936104"/>
          </a:xfrm>
          <a:solidFill>
            <a:srgbClr val="FFFF00"/>
          </a:solidFill>
        </p:spPr>
        <p:txBody>
          <a:bodyPr>
            <a:normAutofit fontScale="90000"/>
          </a:bodyPr>
          <a:lstStyle/>
          <a:p>
            <a:r>
              <a:rPr lang="es-CO" b="1" dirty="0" smtClean="0">
                <a:solidFill>
                  <a:srgbClr val="FF0000"/>
                </a:solidFill>
                <a:latin typeface="Algerian" pitchFamily="82" charset="0"/>
              </a:rPr>
              <a:t/>
            </a:r>
            <a:br>
              <a:rPr lang="es-CO" b="1" dirty="0" smtClean="0">
                <a:solidFill>
                  <a:srgbClr val="FF0000"/>
                </a:solidFill>
                <a:latin typeface="Algerian" pitchFamily="82" charset="0"/>
              </a:rPr>
            </a:br>
            <a:r>
              <a:rPr lang="es-CO" b="1" dirty="0" smtClean="0">
                <a:solidFill>
                  <a:srgbClr val="FF0000"/>
                </a:solidFill>
                <a:latin typeface="Algerian" pitchFamily="82" charset="0"/>
              </a:rPr>
              <a:t>“ENTONCES VENDRÁ EL FIN” </a:t>
            </a:r>
            <a:br>
              <a:rPr lang="es-CO" b="1" dirty="0" smtClean="0">
                <a:solidFill>
                  <a:srgbClr val="FF0000"/>
                </a:solidFill>
                <a:latin typeface="Algerian" pitchFamily="82" charset="0"/>
              </a:rPr>
            </a:br>
            <a:endParaRPr lang="es-CO" dirty="0"/>
          </a:p>
        </p:txBody>
      </p:sp>
      <p:sp>
        <p:nvSpPr>
          <p:cNvPr id="3" name="2 Marcador de contenido"/>
          <p:cNvSpPr>
            <a:spLocks noGrp="1"/>
          </p:cNvSpPr>
          <p:nvPr>
            <p:ph idx="1"/>
          </p:nvPr>
        </p:nvSpPr>
        <p:spPr>
          <a:xfrm>
            <a:off x="0" y="1600200"/>
            <a:ext cx="9144000" cy="4525963"/>
          </a:xfrm>
          <a:solidFill>
            <a:schemeClr val="accent3">
              <a:lumMod val="40000"/>
              <a:lumOff val="60000"/>
            </a:schemeClr>
          </a:solidFill>
        </p:spPr>
        <p:txBody>
          <a:bodyPr>
            <a:normAutofit fontScale="92500" lnSpcReduction="20000"/>
          </a:bodyPr>
          <a:lstStyle/>
          <a:p>
            <a:pPr algn="ctr">
              <a:buNone/>
            </a:pPr>
            <a:r>
              <a:rPr lang="es-CO" dirty="0" smtClean="0"/>
              <a:t>   </a:t>
            </a:r>
            <a:r>
              <a:rPr lang="es-CO" sz="4000" b="1" dirty="0" smtClean="0">
                <a:solidFill>
                  <a:srgbClr val="002060"/>
                </a:solidFill>
              </a:rPr>
              <a:t> ¿Qué mandato dado a los discípulos también es aplicable a nosotros en estos últimos días?</a:t>
            </a:r>
          </a:p>
          <a:p>
            <a:endParaRPr lang="es-CO" dirty="0" smtClean="0"/>
          </a:p>
          <a:p>
            <a:pPr>
              <a:buNone/>
            </a:pPr>
            <a:r>
              <a:rPr lang="es-CO" dirty="0" smtClean="0"/>
              <a:t>  </a:t>
            </a:r>
            <a:r>
              <a:rPr lang="es-CO" sz="3400" b="1" dirty="0" smtClean="0">
                <a:solidFill>
                  <a:srgbClr val="FF0000"/>
                </a:solidFill>
              </a:rPr>
              <a:t>Marcos 16:15; Romanos 10:15; Lucas 9:59, 60. </a:t>
            </a:r>
          </a:p>
          <a:p>
            <a:pPr>
              <a:buNone/>
            </a:pPr>
            <a:r>
              <a:rPr lang="es-CO" dirty="0" smtClean="0"/>
              <a:t>    </a:t>
            </a:r>
          </a:p>
          <a:p>
            <a:pPr algn="ctr">
              <a:buNone/>
            </a:pPr>
            <a:r>
              <a:rPr lang="es-CO" dirty="0" smtClean="0"/>
              <a:t>    “El mundo a nuestro alrededor es conmovido desde abajo con ferviente actividad en </a:t>
            </a:r>
            <a:r>
              <a:rPr lang="es-CO" b="1" dirty="0" smtClean="0">
                <a:solidFill>
                  <a:srgbClr val="0070C0"/>
                </a:solidFill>
              </a:rPr>
              <a:t>malas obras</a:t>
            </a:r>
            <a:r>
              <a:rPr lang="es-CO" dirty="0" smtClean="0"/>
              <a:t>, pero por lo visto,</a:t>
            </a:r>
            <a:r>
              <a:rPr lang="es-CO" b="1" u="sng" dirty="0" smtClean="0">
                <a:solidFill>
                  <a:srgbClr val="0070C0"/>
                </a:solidFill>
              </a:rPr>
              <a:t> muerto para todo lo que atañe a sus intereses eternos.</a:t>
            </a:r>
            <a:endParaRPr lang="es-CO" b="1" u="sng" dirty="0">
              <a:solidFill>
                <a:srgbClr val="0070C0"/>
              </a:solidFill>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circle(in)">
                                      <p:cBhvr>
                                        <p:cTn id="10" dur="2000"/>
                                        <p:tgtEl>
                                          <p:spTgt spid="3">
                                            <p:txEl>
                                              <p:pRg st="2" end="2"/>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circle(in)">
                                      <p:cBhvr>
                                        <p:cTn id="13" dur="2000"/>
                                        <p:tgtEl>
                                          <p:spTgt spid="3">
                                            <p:txEl>
                                              <p:pRg st="3" end="3"/>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circle(in)">
                                      <p:cBhvr>
                                        <p:cTn id="16"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4906888" cy="5793507"/>
          </a:xfrm>
        </p:spPr>
        <p:txBody>
          <a:bodyPr>
            <a:normAutofit fontScale="92500" lnSpcReduction="20000"/>
          </a:bodyPr>
          <a:lstStyle/>
          <a:p>
            <a:pPr algn="ctr">
              <a:buNone/>
            </a:pPr>
            <a:r>
              <a:rPr lang="es-CO" dirty="0" smtClean="0"/>
              <a:t>    Pero aunque parezca que ésta sea la condición de los que están a nuestro alrededor, y poco vemos que nos anime a esperar la conversión de las almas, </a:t>
            </a:r>
            <a:r>
              <a:rPr lang="es-CO" b="1" dirty="0" smtClean="0">
                <a:solidFill>
                  <a:srgbClr val="0070C0"/>
                </a:solidFill>
              </a:rPr>
              <a:t>Dios requiere de aquellos a quien Él ha destinado su verdad para estos últimos días, que presenten la palabra a los hijos caídos de Adán.”         </a:t>
            </a:r>
          </a:p>
          <a:p>
            <a:pPr>
              <a:buNone/>
            </a:pPr>
            <a:endParaRPr lang="es-CO" sz="2600" dirty="0" smtClean="0"/>
          </a:p>
          <a:p>
            <a:pPr algn="r">
              <a:buNone/>
            </a:pPr>
            <a:r>
              <a:rPr lang="es-CO" sz="2600" dirty="0" smtClean="0"/>
              <a:t>The Review and Herald, 17 de enero de 1893</a:t>
            </a:r>
          </a:p>
          <a:p>
            <a:endParaRPr lang="es-CO" dirty="0" smtClean="0"/>
          </a:p>
          <a:p>
            <a:endParaRPr lang="es-CO" dirty="0"/>
          </a:p>
        </p:txBody>
      </p:sp>
      <p:pic>
        <p:nvPicPr>
          <p:cNvPr id="1026" name="Picture 2" descr="http://t0.gstatic.com/images?q=tbn:ANd9GcQLfVKbEEpQ9RXVEK0QFMlqvgVqytrQ5p6FCPjS7rQvSOFe3WA8"/>
          <p:cNvPicPr>
            <a:picLocks noChangeAspect="1" noChangeArrowheads="1"/>
          </p:cNvPicPr>
          <p:nvPr/>
        </p:nvPicPr>
        <p:blipFill>
          <a:blip r:embed="rId2" cstate="print"/>
          <a:srcRect/>
          <a:stretch>
            <a:fillRect/>
          </a:stretch>
        </p:blipFill>
        <p:spPr bwMode="auto">
          <a:xfrm>
            <a:off x="5940152" y="1052736"/>
            <a:ext cx="2644130" cy="2448272"/>
          </a:xfrm>
          <a:prstGeom prst="rect">
            <a:avLst/>
          </a:prstGeom>
          <a:noFill/>
        </p:spPr>
      </p:pic>
      <p:pic>
        <p:nvPicPr>
          <p:cNvPr id="1028" name="Picture 4" descr="http://t1.gstatic.com/images?q=tbn:ANd9GcTTmEF6MA9xihgc64-HK5z_n_KjlsgvJG3VbmcnaIKJV5hrf8wq6dINXvwx"/>
          <p:cNvPicPr>
            <a:picLocks noChangeAspect="1" noChangeArrowheads="1"/>
          </p:cNvPicPr>
          <p:nvPr/>
        </p:nvPicPr>
        <p:blipFill>
          <a:blip r:embed="rId3" cstate="print"/>
          <a:srcRect/>
          <a:stretch>
            <a:fillRect/>
          </a:stretch>
        </p:blipFill>
        <p:spPr bwMode="auto">
          <a:xfrm>
            <a:off x="6012160" y="3933056"/>
            <a:ext cx="2664296" cy="2376264"/>
          </a:xfrm>
          <a:prstGeom prst="rect">
            <a:avLst/>
          </a:prstGeom>
          <a:noFill/>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arn(inHorizontal)">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amond(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amond(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028"/>
                                        </p:tgtEl>
                                        <p:attrNameLst>
                                          <p:attrName>style.visibility</p:attrName>
                                        </p:attrNameLst>
                                      </p:cBhvr>
                                      <p:to>
                                        <p:strVal val="visible"/>
                                      </p:to>
                                    </p:set>
                                    <p:animEffect transition="in" filter="blinds(horizontal)">
                                      <p:cBhvr>
                                        <p:cTn id="22"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274638"/>
            <a:ext cx="8496944" cy="1143000"/>
          </a:xfrm>
          <a:solidFill>
            <a:srgbClr val="0070C0"/>
          </a:solidFill>
        </p:spPr>
        <p:txBody>
          <a:bodyPr>
            <a:noAutofit/>
          </a:bodyPr>
          <a:lstStyle/>
          <a:p>
            <a:r>
              <a:rPr lang="es-CO" sz="2400" b="1" dirty="0" smtClean="0">
                <a:solidFill>
                  <a:srgbClr val="FFFF00"/>
                </a:solidFill>
                <a:latin typeface="Algerian" pitchFamily="82" charset="0"/>
              </a:rPr>
              <a:t>¿Cuál es una de las últimas señales que se cumplirán antes de que terminen los 2.000 años?</a:t>
            </a:r>
            <a:endParaRPr lang="es-CO" sz="2400" b="1" dirty="0">
              <a:solidFill>
                <a:srgbClr val="FFFF00"/>
              </a:solidFill>
              <a:latin typeface="Algerian" pitchFamily="82" charset="0"/>
            </a:endParaRPr>
          </a:p>
        </p:txBody>
      </p:sp>
      <p:sp>
        <p:nvSpPr>
          <p:cNvPr id="3" name="2 Marcador de contenido"/>
          <p:cNvSpPr>
            <a:spLocks noGrp="1"/>
          </p:cNvSpPr>
          <p:nvPr>
            <p:ph idx="1"/>
          </p:nvPr>
        </p:nvSpPr>
        <p:spPr>
          <a:xfrm>
            <a:off x="0" y="1600200"/>
            <a:ext cx="9144000" cy="4925144"/>
          </a:xfrm>
          <a:solidFill>
            <a:srgbClr val="FFCCCC"/>
          </a:solidFill>
        </p:spPr>
        <p:txBody>
          <a:bodyPr>
            <a:normAutofit fontScale="92500" lnSpcReduction="20000"/>
          </a:bodyPr>
          <a:lstStyle/>
          <a:p>
            <a:pPr>
              <a:buNone/>
            </a:pPr>
            <a:r>
              <a:rPr lang="es-CO" sz="3500" b="1" dirty="0" smtClean="0">
                <a:solidFill>
                  <a:srgbClr val="FF0000"/>
                </a:solidFill>
              </a:rPr>
              <a:t>      Mateo 24:14. </a:t>
            </a:r>
          </a:p>
          <a:p>
            <a:pPr algn="ctr">
              <a:buNone/>
            </a:pPr>
            <a:r>
              <a:rPr lang="es-CO" dirty="0" smtClean="0"/>
              <a:t>    “Largo tiempo ha esperado Dios que el espíritu de </a:t>
            </a:r>
            <a:r>
              <a:rPr lang="es-CO" b="1" dirty="0" smtClean="0">
                <a:solidFill>
                  <a:srgbClr val="0070C0"/>
                </a:solidFill>
              </a:rPr>
              <a:t>servicio</a:t>
            </a:r>
            <a:r>
              <a:rPr lang="es-CO" dirty="0" smtClean="0"/>
              <a:t> se posesione de la iglesia entera, de suerte que </a:t>
            </a:r>
            <a:r>
              <a:rPr lang="es-CO" b="1" dirty="0" smtClean="0">
                <a:solidFill>
                  <a:srgbClr val="0070C0"/>
                </a:solidFill>
              </a:rPr>
              <a:t>cada miembro trabaje por Él según su capacidad</a:t>
            </a:r>
            <a:r>
              <a:rPr lang="es-CO" dirty="0" smtClean="0"/>
              <a:t>. </a:t>
            </a:r>
          </a:p>
          <a:p>
            <a:pPr>
              <a:buNone/>
            </a:pPr>
            <a:endParaRPr lang="es-CO" dirty="0" smtClean="0"/>
          </a:p>
          <a:p>
            <a:pPr algn="ctr">
              <a:buNone/>
            </a:pPr>
            <a:r>
              <a:rPr lang="es-CO" dirty="0" smtClean="0"/>
              <a:t>     Cuando los miembros de la iglesia de Dios efectúen su labor señalada en los campos menesterosos de su país y del extranjero, en cumplimiento de la comisión evangélica, </a:t>
            </a:r>
            <a:r>
              <a:rPr lang="es-CO" b="1" dirty="0" smtClean="0">
                <a:solidFill>
                  <a:srgbClr val="0070C0"/>
                </a:solidFill>
              </a:rPr>
              <a:t>pronto será amonestado el mundo entero, y el Señor Jesús volverá a la tierra con poder y grande gloria.”</a:t>
            </a:r>
            <a:r>
              <a:rPr lang="es-CO" dirty="0" smtClean="0"/>
              <a:t>                                   </a:t>
            </a:r>
          </a:p>
          <a:p>
            <a:pPr>
              <a:buNone/>
            </a:pPr>
            <a:r>
              <a:rPr lang="es-CO" dirty="0" smtClean="0"/>
              <a:t>                                                      </a:t>
            </a:r>
            <a:r>
              <a:rPr lang="es-CO" sz="2400" dirty="0" smtClean="0"/>
              <a:t>Los Hechos de los Apóstoles, pág. 91. </a:t>
            </a:r>
          </a:p>
          <a:p>
            <a:endParaRPr lang="es-CO" dirty="0"/>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80">
                                          <p:stCondLst>
                                            <p:cond delay="0"/>
                                          </p:stCondLst>
                                        </p:cTn>
                                        <p:tgtEl>
                                          <p:spTgt spid="3">
                                            <p:txEl>
                                              <p:pRg st="1" end="1"/>
                                            </p:txEl>
                                          </p:spTgt>
                                        </p:tgtEl>
                                      </p:cBhvr>
                                    </p:animEffect>
                                    <p:anim calcmode="lin" valueType="num">
                                      <p:cBhvr>
                                        <p:cTn id="2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1" end="1"/>
                                            </p:txEl>
                                          </p:spTgt>
                                        </p:tgtEl>
                                      </p:cBhvr>
                                      <p:to x="100000" y="60000"/>
                                    </p:animScale>
                                    <p:animScale>
                                      <p:cBhvr>
                                        <p:cTn id="30" dur="166" decel="50000">
                                          <p:stCondLst>
                                            <p:cond delay="676"/>
                                          </p:stCondLst>
                                        </p:cTn>
                                        <p:tgtEl>
                                          <p:spTgt spid="3">
                                            <p:txEl>
                                              <p:pRg st="1" end="1"/>
                                            </p:txEl>
                                          </p:spTgt>
                                        </p:tgtEl>
                                      </p:cBhvr>
                                      <p:to x="100000" y="100000"/>
                                    </p:animScale>
                                    <p:animScale>
                                      <p:cBhvr>
                                        <p:cTn id="31" dur="26">
                                          <p:stCondLst>
                                            <p:cond delay="1312"/>
                                          </p:stCondLst>
                                        </p:cTn>
                                        <p:tgtEl>
                                          <p:spTgt spid="3">
                                            <p:txEl>
                                              <p:pRg st="1" end="1"/>
                                            </p:txEl>
                                          </p:spTgt>
                                        </p:tgtEl>
                                      </p:cBhvr>
                                      <p:to x="100000" y="80000"/>
                                    </p:animScale>
                                    <p:animScale>
                                      <p:cBhvr>
                                        <p:cTn id="32" dur="166" decel="50000">
                                          <p:stCondLst>
                                            <p:cond delay="1338"/>
                                          </p:stCondLst>
                                        </p:cTn>
                                        <p:tgtEl>
                                          <p:spTgt spid="3">
                                            <p:txEl>
                                              <p:pRg st="1" end="1"/>
                                            </p:txEl>
                                          </p:spTgt>
                                        </p:tgtEl>
                                      </p:cBhvr>
                                      <p:to x="100000" y="100000"/>
                                    </p:animScale>
                                    <p:animScale>
                                      <p:cBhvr>
                                        <p:cTn id="33" dur="26">
                                          <p:stCondLst>
                                            <p:cond delay="1642"/>
                                          </p:stCondLst>
                                        </p:cTn>
                                        <p:tgtEl>
                                          <p:spTgt spid="3">
                                            <p:txEl>
                                              <p:pRg st="1" end="1"/>
                                            </p:txEl>
                                          </p:spTgt>
                                        </p:tgtEl>
                                      </p:cBhvr>
                                      <p:to x="100000" y="90000"/>
                                    </p:animScale>
                                    <p:animScale>
                                      <p:cBhvr>
                                        <p:cTn id="34" dur="166" decel="50000">
                                          <p:stCondLst>
                                            <p:cond delay="1668"/>
                                          </p:stCondLst>
                                        </p:cTn>
                                        <p:tgtEl>
                                          <p:spTgt spid="3">
                                            <p:txEl>
                                              <p:pRg st="1" end="1"/>
                                            </p:txEl>
                                          </p:spTgt>
                                        </p:tgtEl>
                                      </p:cBhvr>
                                      <p:to x="100000" y="100000"/>
                                    </p:animScale>
                                    <p:animScale>
                                      <p:cBhvr>
                                        <p:cTn id="35" dur="26">
                                          <p:stCondLst>
                                            <p:cond delay="1808"/>
                                          </p:stCondLst>
                                        </p:cTn>
                                        <p:tgtEl>
                                          <p:spTgt spid="3">
                                            <p:txEl>
                                              <p:pRg st="1" end="1"/>
                                            </p:txEl>
                                          </p:spTgt>
                                        </p:tgtEl>
                                      </p:cBhvr>
                                      <p:to x="100000" y="95000"/>
                                    </p:animScale>
                                    <p:animScale>
                                      <p:cBhvr>
                                        <p:cTn id="36" dur="166" decel="50000">
                                          <p:stCondLst>
                                            <p:cond delay="1834"/>
                                          </p:stCondLst>
                                        </p:cTn>
                                        <p:tgtEl>
                                          <p:spTgt spid="3">
                                            <p:txEl>
                                              <p:pRg st="1" end="1"/>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Effect transition="in" filter="wipe(down)">
                                      <p:cBhvr>
                                        <p:cTn id="39" dur="580">
                                          <p:stCondLst>
                                            <p:cond delay="0"/>
                                          </p:stCondLst>
                                        </p:cTn>
                                        <p:tgtEl>
                                          <p:spTgt spid="3">
                                            <p:txEl>
                                              <p:pRg st="3" end="3"/>
                                            </p:txEl>
                                          </p:spTgt>
                                        </p:tgtEl>
                                      </p:cBhvr>
                                    </p:animEffect>
                                    <p:anim calcmode="lin" valueType="num">
                                      <p:cBhvr>
                                        <p:cTn id="40"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3" end="3"/>
                                            </p:txEl>
                                          </p:spTgt>
                                        </p:tgtEl>
                                      </p:cBhvr>
                                      <p:to x="100000" y="60000"/>
                                    </p:animScale>
                                    <p:animScale>
                                      <p:cBhvr>
                                        <p:cTn id="46" dur="166" decel="50000">
                                          <p:stCondLst>
                                            <p:cond delay="676"/>
                                          </p:stCondLst>
                                        </p:cTn>
                                        <p:tgtEl>
                                          <p:spTgt spid="3">
                                            <p:txEl>
                                              <p:pRg st="3" end="3"/>
                                            </p:txEl>
                                          </p:spTgt>
                                        </p:tgtEl>
                                      </p:cBhvr>
                                      <p:to x="100000" y="100000"/>
                                    </p:animScale>
                                    <p:animScale>
                                      <p:cBhvr>
                                        <p:cTn id="47" dur="26">
                                          <p:stCondLst>
                                            <p:cond delay="1312"/>
                                          </p:stCondLst>
                                        </p:cTn>
                                        <p:tgtEl>
                                          <p:spTgt spid="3">
                                            <p:txEl>
                                              <p:pRg st="3" end="3"/>
                                            </p:txEl>
                                          </p:spTgt>
                                        </p:tgtEl>
                                      </p:cBhvr>
                                      <p:to x="100000" y="80000"/>
                                    </p:animScale>
                                    <p:animScale>
                                      <p:cBhvr>
                                        <p:cTn id="48" dur="166" decel="50000">
                                          <p:stCondLst>
                                            <p:cond delay="1338"/>
                                          </p:stCondLst>
                                        </p:cTn>
                                        <p:tgtEl>
                                          <p:spTgt spid="3">
                                            <p:txEl>
                                              <p:pRg st="3" end="3"/>
                                            </p:txEl>
                                          </p:spTgt>
                                        </p:tgtEl>
                                      </p:cBhvr>
                                      <p:to x="100000" y="100000"/>
                                    </p:animScale>
                                    <p:animScale>
                                      <p:cBhvr>
                                        <p:cTn id="49" dur="26">
                                          <p:stCondLst>
                                            <p:cond delay="1642"/>
                                          </p:stCondLst>
                                        </p:cTn>
                                        <p:tgtEl>
                                          <p:spTgt spid="3">
                                            <p:txEl>
                                              <p:pRg st="3" end="3"/>
                                            </p:txEl>
                                          </p:spTgt>
                                        </p:tgtEl>
                                      </p:cBhvr>
                                      <p:to x="100000" y="90000"/>
                                    </p:animScale>
                                    <p:animScale>
                                      <p:cBhvr>
                                        <p:cTn id="50" dur="166" decel="50000">
                                          <p:stCondLst>
                                            <p:cond delay="1668"/>
                                          </p:stCondLst>
                                        </p:cTn>
                                        <p:tgtEl>
                                          <p:spTgt spid="3">
                                            <p:txEl>
                                              <p:pRg st="3" end="3"/>
                                            </p:txEl>
                                          </p:spTgt>
                                        </p:tgtEl>
                                      </p:cBhvr>
                                      <p:to x="100000" y="100000"/>
                                    </p:animScale>
                                    <p:animScale>
                                      <p:cBhvr>
                                        <p:cTn id="51" dur="26">
                                          <p:stCondLst>
                                            <p:cond delay="1808"/>
                                          </p:stCondLst>
                                        </p:cTn>
                                        <p:tgtEl>
                                          <p:spTgt spid="3">
                                            <p:txEl>
                                              <p:pRg st="3" end="3"/>
                                            </p:txEl>
                                          </p:spTgt>
                                        </p:tgtEl>
                                      </p:cBhvr>
                                      <p:to x="100000" y="95000"/>
                                    </p:animScale>
                                    <p:animScale>
                                      <p:cBhvr>
                                        <p:cTn id="52" dur="166" decel="50000">
                                          <p:stCondLst>
                                            <p:cond delay="1834"/>
                                          </p:stCondLst>
                                        </p:cTn>
                                        <p:tgtEl>
                                          <p:spTgt spid="3">
                                            <p:txEl>
                                              <p:pRg st="3" end="3"/>
                                            </p:txEl>
                                          </p:spTgt>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Effect transition="in" filter="wipe(down)">
                                      <p:cBhvr>
                                        <p:cTn id="55" dur="580">
                                          <p:stCondLst>
                                            <p:cond delay="0"/>
                                          </p:stCondLst>
                                        </p:cTn>
                                        <p:tgtEl>
                                          <p:spTgt spid="3">
                                            <p:txEl>
                                              <p:pRg st="4" end="4"/>
                                            </p:txEl>
                                          </p:spTgt>
                                        </p:tgtEl>
                                      </p:cBhvr>
                                    </p:animEffect>
                                    <p:anim calcmode="lin" valueType="num">
                                      <p:cBhvr>
                                        <p:cTn id="56"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61" dur="26">
                                          <p:stCondLst>
                                            <p:cond delay="650"/>
                                          </p:stCondLst>
                                        </p:cTn>
                                        <p:tgtEl>
                                          <p:spTgt spid="3">
                                            <p:txEl>
                                              <p:pRg st="4" end="4"/>
                                            </p:txEl>
                                          </p:spTgt>
                                        </p:tgtEl>
                                      </p:cBhvr>
                                      <p:to x="100000" y="60000"/>
                                    </p:animScale>
                                    <p:animScale>
                                      <p:cBhvr>
                                        <p:cTn id="62" dur="166" decel="50000">
                                          <p:stCondLst>
                                            <p:cond delay="676"/>
                                          </p:stCondLst>
                                        </p:cTn>
                                        <p:tgtEl>
                                          <p:spTgt spid="3">
                                            <p:txEl>
                                              <p:pRg st="4" end="4"/>
                                            </p:txEl>
                                          </p:spTgt>
                                        </p:tgtEl>
                                      </p:cBhvr>
                                      <p:to x="100000" y="100000"/>
                                    </p:animScale>
                                    <p:animScale>
                                      <p:cBhvr>
                                        <p:cTn id="63" dur="26">
                                          <p:stCondLst>
                                            <p:cond delay="1312"/>
                                          </p:stCondLst>
                                        </p:cTn>
                                        <p:tgtEl>
                                          <p:spTgt spid="3">
                                            <p:txEl>
                                              <p:pRg st="4" end="4"/>
                                            </p:txEl>
                                          </p:spTgt>
                                        </p:tgtEl>
                                      </p:cBhvr>
                                      <p:to x="100000" y="80000"/>
                                    </p:animScale>
                                    <p:animScale>
                                      <p:cBhvr>
                                        <p:cTn id="64" dur="166" decel="50000">
                                          <p:stCondLst>
                                            <p:cond delay="1338"/>
                                          </p:stCondLst>
                                        </p:cTn>
                                        <p:tgtEl>
                                          <p:spTgt spid="3">
                                            <p:txEl>
                                              <p:pRg st="4" end="4"/>
                                            </p:txEl>
                                          </p:spTgt>
                                        </p:tgtEl>
                                      </p:cBhvr>
                                      <p:to x="100000" y="100000"/>
                                    </p:animScale>
                                    <p:animScale>
                                      <p:cBhvr>
                                        <p:cTn id="65" dur="26">
                                          <p:stCondLst>
                                            <p:cond delay="1642"/>
                                          </p:stCondLst>
                                        </p:cTn>
                                        <p:tgtEl>
                                          <p:spTgt spid="3">
                                            <p:txEl>
                                              <p:pRg st="4" end="4"/>
                                            </p:txEl>
                                          </p:spTgt>
                                        </p:tgtEl>
                                      </p:cBhvr>
                                      <p:to x="100000" y="90000"/>
                                    </p:animScale>
                                    <p:animScale>
                                      <p:cBhvr>
                                        <p:cTn id="66" dur="166" decel="50000">
                                          <p:stCondLst>
                                            <p:cond delay="1668"/>
                                          </p:stCondLst>
                                        </p:cTn>
                                        <p:tgtEl>
                                          <p:spTgt spid="3">
                                            <p:txEl>
                                              <p:pRg st="4" end="4"/>
                                            </p:txEl>
                                          </p:spTgt>
                                        </p:tgtEl>
                                      </p:cBhvr>
                                      <p:to x="100000" y="100000"/>
                                    </p:animScale>
                                    <p:animScale>
                                      <p:cBhvr>
                                        <p:cTn id="67" dur="26">
                                          <p:stCondLst>
                                            <p:cond delay="1808"/>
                                          </p:stCondLst>
                                        </p:cTn>
                                        <p:tgtEl>
                                          <p:spTgt spid="3">
                                            <p:txEl>
                                              <p:pRg st="4" end="4"/>
                                            </p:txEl>
                                          </p:spTgt>
                                        </p:tgtEl>
                                      </p:cBhvr>
                                      <p:to x="100000" y="95000"/>
                                    </p:animScale>
                                    <p:animScale>
                                      <p:cBhvr>
                                        <p:cTn id="68" dur="166" decel="50000">
                                          <p:stCondLst>
                                            <p:cond delay="1834"/>
                                          </p:stCondLst>
                                        </p:cTn>
                                        <p:tgtEl>
                                          <p:spTgt spid="3">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4978896" cy="5721499"/>
          </a:xfrm>
          <a:solidFill>
            <a:schemeClr val="accent2">
              <a:lumMod val="20000"/>
              <a:lumOff val="80000"/>
            </a:schemeClr>
          </a:solidFill>
        </p:spPr>
        <p:txBody>
          <a:bodyPr>
            <a:normAutofit lnSpcReduction="10000"/>
          </a:bodyPr>
          <a:lstStyle/>
          <a:p>
            <a:pPr marL="0" indent="0">
              <a:buNone/>
            </a:pPr>
            <a:r>
              <a:rPr lang="es-CO" dirty="0" smtClean="0"/>
              <a:t>“[Cristo] no afirma que todo el mundo se convertirá, sino que </a:t>
            </a:r>
            <a:r>
              <a:rPr lang="es-CO" b="1" dirty="0" smtClean="0">
                <a:solidFill>
                  <a:srgbClr val="0070C0"/>
                </a:solidFill>
              </a:rPr>
              <a:t>'será predicado este evangelio del reino en todo el mundo, por testimonio a todos los Gentiles; y entonces vendrá el fin.'</a:t>
            </a:r>
            <a:r>
              <a:rPr lang="es-CO" dirty="0" smtClean="0"/>
              <a:t> Mediante la proclamación del Evangelio al mundo, está a nuestro alcance </a:t>
            </a:r>
            <a:r>
              <a:rPr lang="es-CO" b="1" dirty="0" smtClean="0">
                <a:solidFill>
                  <a:srgbClr val="0070C0"/>
                </a:solidFill>
              </a:rPr>
              <a:t>apresurar</a:t>
            </a:r>
            <a:r>
              <a:rPr lang="es-CO" dirty="0" smtClean="0"/>
              <a:t> la venida de nuestro Señor.”</a:t>
            </a:r>
          </a:p>
          <a:p>
            <a:r>
              <a:rPr lang="es-CO" sz="2000" dirty="0" smtClean="0"/>
              <a:t>El Deseado de Todas las Gentes, pág. 587</a:t>
            </a:r>
          </a:p>
          <a:p>
            <a:endParaRPr lang="es-CO" dirty="0"/>
          </a:p>
        </p:txBody>
      </p:sp>
      <p:pic>
        <p:nvPicPr>
          <p:cNvPr id="73730" name="Picture 2" descr="http://t1.gstatic.com/images?q=tbn:ANd9GcRvAd2dh8SDfG7ttTW1RL_3kmyB862ZgkFdDgqcaApXbzqNkkGCFw"/>
          <p:cNvPicPr>
            <a:picLocks noChangeAspect="1" noChangeArrowheads="1"/>
          </p:cNvPicPr>
          <p:nvPr/>
        </p:nvPicPr>
        <p:blipFill>
          <a:blip r:embed="rId2" cstate="print"/>
          <a:srcRect/>
          <a:stretch>
            <a:fillRect/>
          </a:stretch>
        </p:blipFill>
        <p:spPr bwMode="auto">
          <a:xfrm>
            <a:off x="5940152" y="476672"/>
            <a:ext cx="2682999" cy="2520280"/>
          </a:xfrm>
          <a:prstGeom prst="rect">
            <a:avLst/>
          </a:prstGeom>
          <a:noFill/>
        </p:spPr>
      </p:pic>
      <p:pic>
        <p:nvPicPr>
          <p:cNvPr id="73734" name="Picture 6" descr="http://t2.gstatic.com/images?q=tbn:ANd9GcT9CR2Fp-6QhyNXwX8JjQkNbyCvYiB6-EK2i4KoqybY7YEzP1PZ"/>
          <p:cNvPicPr>
            <a:picLocks noChangeAspect="1" noChangeArrowheads="1"/>
          </p:cNvPicPr>
          <p:nvPr/>
        </p:nvPicPr>
        <p:blipFill>
          <a:blip r:embed="rId3" cstate="print"/>
          <a:srcRect/>
          <a:stretch>
            <a:fillRect/>
          </a:stretch>
        </p:blipFill>
        <p:spPr bwMode="auto">
          <a:xfrm>
            <a:off x="5652120" y="3429000"/>
            <a:ext cx="3187055" cy="2855963"/>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3730"/>
                                        </p:tgtEl>
                                        <p:attrNameLst>
                                          <p:attrName>style.visibility</p:attrName>
                                        </p:attrNameLst>
                                      </p:cBhvr>
                                      <p:to>
                                        <p:strVal val="visible"/>
                                      </p:to>
                                    </p:set>
                                    <p:animEffect transition="in" filter="fade">
                                      <p:cBhvr>
                                        <p:cTn id="7" dur="1000"/>
                                        <p:tgtEl>
                                          <p:spTgt spid="73730"/>
                                        </p:tgtEl>
                                      </p:cBhvr>
                                    </p:animEffect>
                                    <p:anim calcmode="lin" valueType="num">
                                      <p:cBhvr>
                                        <p:cTn id="8" dur="1000" fill="hold"/>
                                        <p:tgtEl>
                                          <p:spTgt spid="73730"/>
                                        </p:tgtEl>
                                        <p:attrNameLst>
                                          <p:attrName>ppt_x</p:attrName>
                                        </p:attrNameLst>
                                      </p:cBhvr>
                                      <p:tavLst>
                                        <p:tav tm="0">
                                          <p:val>
                                            <p:strVal val="#ppt_x"/>
                                          </p:val>
                                        </p:tav>
                                        <p:tav tm="100000">
                                          <p:val>
                                            <p:strVal val="#ppt_x"/>
                                          </p:val>
                                        </p:tav>
                                      </p:tavLst>
                                    </p:anim>
                                    <p:anim calcmode="lin" valueType="num">
                                      <p:cBhvr>
                                        <p:cTn id="9" dur="1000" fill="hold"/>
                                        <p:tgtEl>
                                          <p:spTgt spid="7373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3734"/>
                                        </p:tgtEl>
                                        <p:attrNameLst>
                                          <p:attrName>style.visibility</p:attrName>
                                        </p:attrNameLst>
                                      </p:cBhvr>
                                      <p:to>
                                        <p:strVal val="visible"/>
                                      </p:to>
                                    </p:set>
                                    <p:animEffect transition="in" filter="fade">
                                      <p:cBhvr>
                                        <p:cTn id="12" dur="1000"/>
                                        <p:tgtEl>
                                          <p:spTgt spid="73734"/>
                                        </p:tgtEl>
                                      </p:cBhvr>
                                    </p:animEffect>
                                    <p:anim calcmode="lin" valueType="num">
                                      <p:cBhvr>
                                        <p:cTn id="13" dur="1000" fill="hold"/>
                                        <p:tgtEl>
                                          <p:spTgt spid="73734"/>
                                        </p:tgtEl>
                                        <p:attrNameLst>
                                          <p:attrName>ppt_x</p:attrName>
                                        </p:attrNameLst>
                                      </p:cBhvr>
                                      <p:tavLst>
                                        <p:tav tm="0">
                                          <p:val>
                                            <p:strVal val="#ppt_x"/>
                                          </p:val>
                                        </p:tav>
                                        <p:tav tm="100000">
                                          <p:val>
                                            <p:strVal val="#ppt_x"/>
                                          </p:val>
                                        </p:tav>
                                      </p:tavLst>
                                    </p:anim>
                                    <p:anim calcmode="lin" valueType="num">
                                      <p:cBhvr>
                                        <p:cTn id="14" dur="1000" fill="hold"/>
                                        <p:tgtEl>
                                          <p:spTgt spid="737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1">
              <a:lumMod val="20000"/>
              <a:lumOff val="80000"/>
            </a:schemeClr>
          </a:solidFill>
        </p:spPr>
        <p:txBody>
          <a:bodyPr>
            <a:normAutofit fontScale="90000"/>
          </a:bodyPr>
          <a:lstStyle/>
          <a:p>
            <a:r>
              <a:rPr lang="es-CO" dirty="0" smtClean="0"/>
              <a:t/>
            </a:r>
            <a:br>
              <a:rPr lang="es-CO" dirty="0" smtClean="0"/>
            </a:br>
            <a:r>
              <a:rPr lang="es-CO" dirty="0" smtClean="0">
                <a:latin typeface="Algerian" pitchFamily="82" charset="0"/>
              </a:rPr>
              <a:t>El Tiempo de Angustia </a:t>
            </a:r>
            <a:br>
              <a:rPr lang="es-CO" dirty="0" smtClean="0">
                <a:latin typeface="Algerian" pitchFamily="82" charset="0"/>
              </a:rPr>
            </a:br>
            <a:endParaRPr lang="es-CO" dirty="0">
              <a:latin typeface="Algerian" pitchFamily="82" charset="0"/>
            </a:endParaRPr>
          </a:p>
        </p:txBody>
      </p:sp>
      <p:sp>
        <p:nvSpPr>
          <p:cNvPr id="3" name="2 Marcador de contenido"/>
          <p:cNvSpPr>
            <a:spLocks noGrp="1"/>
          </p:cNvSpPr>
          <p:nvPr>
            <p:ph idx="1"/>
          </p:nvPr>
        </p:nvSpPr>
        <p:spPr>
          <a:xfrm>
            <a:off x="0" y="1600200"/>
            <a:ext cx="9144000" cy="4525963"/>
          </a:xfrm>
          <a:solidFill>
            <a:schemeClr val="bg2">
              <a:lumMod val="90000"/>
            </a:schemeClr>
          </a:solidFill>
        </p:spPr>
        <p:txBody>
          <a:bodyPr>
            <a:normAutofit fontScale="92500" lnSpcReduction="10000"/>
          </a:bodyPr>
          <a:lstStyle/>
          <a:p>
            <a:pPr marL="0" indent="0" algn="ctr">
              <a:buNone/>
            </a:pPr>
            <a:r>
              <a:rPr lang="es-CO" sz="3600" b="1" dirty="0" smtClean="0">
                <a:solidFill>
                  <a:srgbClr val="FF0000"/>
                </a:solidFill>
              </a:rPr>
              <a:t>“¡Ah, cuán grande es aquel día! tanto, que no hay otro semejante a él; tiempo de angustia para Jacob; pero de ella será</a:t>
            </a:r>
            <a:r>
              <a:rPr lang="es-CO" sz="3600" b="1" u="sng" dirty="0" smtClean="0">
                <a:solidFill>
                  <a:srgbClr val="FF0000"/>
                </a:solidFill>
              </a:rPr>
              <a:t> librado</a:t>
            </a:r>
            <a:r>
              <a:rPr lang="es-CO" sz="3600" b="1" dirty="0" smtClean="0">
                <a:solidFill>
                  <a:srgbClr val="FF0000"/>
                </a:solidFill>
              </a:rPr>
              <a:t>” </a:t>
            </a:r>
            <a:r>
              <a:rPr lang="es-CO" dirty="0" smtClean="0"/>
              <a:t>(Jeremías 30:7). </a:t>
            </a:r>
          </a:p>
          <a:p>
            <a:endParaRPr lang="es-CO" dirty="0" smtClean="0"/>
          </a:p>
          <a:p>
            <a:pPr marL="0" indent="0" algn="ctr">
              <a:buNone/>
            </a:pPr>
            <a:r>
              <a:rPr lang="es-CO" dirty="0" smtClean="0"/>
              <a:t>“Sucede muchas veces que los peligros que se esperan no resultan tan grandes como uno se los había imaginado; pero éste no es el caso respecto de la </a:t>
            </a:r>
            <a:r>
              <a:rPr lang="es-CO" b="1" dirty="0" smtClean="0">
                <a:solidFill>
                  <a:srgbClr val="0070C0"/>
                </a:solidFill>
              </a:rPr>
              <a:t>crisis que nos espera</a:t>
            </a:r>
            <a:r>
              <a:rPr lang="es-CO" dirty="0" smtClean="0"/>
              <a:t>. La imaginación más fecunda no alcanza a darse cuenta de la magnitud de tan dolorosa prueba.”     </a:t>
            </a:r>
            <a:r>
              <a:rPr lang="es-CO" sz="2400" dirty="0" smtClean="0"/>
              <a:t>El Conflicto de los Siglos, pág. 680. </a:t>
            </a:r>
          </a:p>
          <a:p>
            <a:endParaRPr lang="es-CO" dirty="0"/>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heel(1)">
                                      <p:cBhvr>
                                        <p:cTn id="10"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1">
              <a:lumMod val="60000"/>
              <a:lumOff val="40000"/>
            </a:schemeClr>
          </a:solidFill>
        </p:spPr>
        <p:txBody>
          <a:bodyPr>
            <a:normAutofit fontScale="90000"/>
          </a:bodyPr>
          <a:lstStyle/>
          <a:p>
            <a:r>
              <a:rPr lang="es-CO" dirty="0" smtClean="0"/>
              <a:t>¿Qué tendrá que hacer el pueblo de Dios es ese tiempo?</a:t>
            </a:r>
            <a:endParaRPr lang="es-CO" dirty="0"/>
          </a:p>
        </p:txBody>
      </p:sp>
      <p:sp>
        <p:nvSpPr>
          <p:cNvPr id="3" name="2 Marcador de contenido"/>
          <p:cNvSpPr>
            <a:spLocks noGrp="1"/>
          </p:cNvSpPr>
          <p:nvPr>
            <p:ph idx="1"/>
          </p:nvPr>
        </p:nvSpPr>
        <p:spPr>
          <a:solidFill>
            <a:srgbClr val="FFFF00"/>
          </a:solidFill>
        </p:spPr>
        <p:txBody>
          <a:bodyPr>
            <a:normAutofit fontScale="77500" lnSpcReduction="20000"/>
          </a:bodyPr>
          <a:lstStyle/>
          <a:p>
            <a:r>
              <a:rPr lang="es-CO" dirty="0" smtClean="0"/>
              <a:t>“Entonces…, huyan a los montes” (Mateo 24:16). “Orad que vuestra huida no sea en </a:t>
            </a:r>
            <a:r>
              <a:rPr lang="es-CO" b="1" dirty="0" smtClean="0">
                <a:solidFill>
                  <a:srgbClr val="0070C0"/>
                </a:solidFill>
              </a:rPr>
              <a:t>invierno </a:t>
            </a:r>
            <a:r>
              <a:rPr lang="es-CO" dirty="0" smtClean="0"/>
              <a:t>ni en </a:t>
            </a:r>
            <a:r>
              <a:rPr lang="es-CO" b="1" dirty="0" smtClean="0">
                <a:solidFill>
                  <a:srgbClr val="0070C0"/>
                </a:solidFill>
              </a:rPr>
              <a:t>sábado</a:t>
            </a:r>
            <a:r>
              <a:rPr lang="es-CO" dirty="0" smtClean="0"/>
              <a:t>” (vers.20).</a:t>
            </a:r>
          </a:p>
          <a:p>
            <a:endParaRPr lang="es-CO" dirty="0" smtClean="0"/>
          </a:p>
          <a:p>
            <a:r>
              <a:rPr lang="es-CO" dirty="0" smtClean="0"/>
              <a:t>La Biblia registra tres “huidas” del pueblos de Dios en el N. Testamento:</a:t>
            </a:r>
          </a:p>
          <a:p>
            <a:pPr marL="514350" indent="-514350">
              <a:buAutoNum type="arabicParenR"/>
            </a:pPr>
            <a:r>
              <a:rPr lang="es-CO" b="1" dirty="0" smtClean="0">
                <a:solidFill>
                  <a:srgbClr val="FF0000"/>
                </a:solidFill>
              </a:rPr>
              <a:t>En el año 70 con la destrucción de Jerusalén.</a:t>
            </a:r>
          </a:p>
          <a:p>
            <a:pPr marL="514350" indent="-514350">
              <a:buAutoNum type="arabicParenR"/>
            </a:pPr>
            <a:r>
              <a:rPr lang="es-CO" b="1" dirty="0" smtClean="0">
                <a:solidFill>
                  <a:srgbClr val="0070C0"/>
                </a:solidFill>
              </a:rPr>
              <a:t>Durante el periodo de los 1.260 años ( Apoc.12:17; del 538 al 1.798).</a:t>
            </a:r>
          </a:p>
          <a:p>
            <a:pPr marL="514350" indent="-514350">
              <a:buAutoNum type="arabicParenR"/>
            </a:pPr>
            <a:r>
              <a:rPr lang="es-CO" b="1" dirty="0" smtClean="0">
                <a:solidFill>
                  <a:srgbClr val="7030A0"/>
                </a:solidFill>
              </a:rPr>
              <a:t>Cuando se imponga la ley dominical, poco antes del regreso de Jesús (Apoc.13: 15-18). Recuerde que hacia ese objetivo apunta el ecumenismo que se está realizando actualmente. Bea el tema 458, «ecumenismo».</a:t>
            </a:r>
            <a:endParaRPr lang="es-CO" b="1" dirty="0">
              <a:solidFill>
                <a:srgbClr val="7030A0"/>
              </a:solidFill>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p:cTn id="12"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4" dur="500"/>
                                        <p:tgtEl>
                                          <p:spTgt spid="3">
                                            <p:txEl>
                                              <p:pRg st="2" end="2"/>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p:cTn id="17"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19" dur="500"/>
                                        <p:tgtEl>
                                          <p:spTgt spid="3">
                                            <p:txEl>
                                              <p:pRg st="3" end="3"/>
                                            </p:txEl>
                                          </p:spTgt>
                                        </p:tgtEl>
                                      </p:cBhvr>
                                    </p:animEffect>
                                  </p:childTnLst>
                                </p:cTn>
                              </p:par>
                              <p:par>
                                <p:cTn id="20" presetID="53" presetClass="entr" presetSubtype="16"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 calcmode="lin" valueType="num">
                                      <p:cBhvr>
                                        <p:cTn id="2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24" dur="500"/>
                                        <p:tgtEl>
                                          <p:spTgt spid="3">
                                            <p:txEl>
                                              <p:pRg st="4" end="4"/>
                                            </p:txEl>
                                          </p:spTgt>
                                        </p:tgtEl>
                                      </p:cBhvr>
                                    </p:animEffect>
                                  </p:childTnLst>
                                </p:cTn>
                              </p:par>
                              <p:par>
                                <p:cTn id="25" presetID="53" presetClass="entr" presetSubtype="16"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p:cTn id="27"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8"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29"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404664"/>
            <a:ext cx="9144000" cy="6192688"/>
          </a:xfrm>
          <a:solidFill>
            <a:schemeClr val="accent2">
              <a:lumMod val="20000"/>
              <a:lumOff val="80000"/>
            </a:schemeClr>
          </a:solidFill>
        </p:spPr>
        <p:txBody>
          <a:bodyPr>
            <a:normAutofit fontScale="92500" lnSpcReduction="10000"/>
          </a:bodyPr>
          <a:lstStyle/>
          <a:p>
            <a:pPr algn="ctr">
              <a:buNone/>
            </a:pPr>
            <a:r>
              <a:rPr lang="es-CO" dirty="0" smtClean="0"/>
              <a:t>    Refiriéndose a la persecución que vendrá por causa de la imposición de la ley dominical, el profeta Jeremías dice. «¡</a:t>
            </a:r>
            <a:r>
              <a:rPr lang="es-CO" dirty="0"/>
              <a:t>Ah, cuán grande es aquel día! tanto, que no hay otro semejante a él; tiempo de angustia para Jacob; pero de ella será </a:t>
            </a:r>
            <a:r>
              <a:rPr lang="es-CO" dirty="0" smtClean="0"/>
              <a:t>librado» (Jeremías 30:7).</a:t>
            </a:r>
          </a:p>
          <a:p>
            <a:pPr algn="ctr">
              <a:buNone/>
            </a:pPr>
            <a:endParaRPr lang="es-CO" dirty="0" smtClean="0"/>
          </a:p>
          <a:p>
            <a:pPr algn="ctr">
              <a:buNone/>
            </a:pPr>
            <a:r>
              <a:rPr lang="es-CO" dirty="0" smtClean="0"/>
              <a:t>La sierva del Señor, aplica la experiencia de Elías cuando Dios lo sostuvo con agua del arroyo, pan y carne que le traían los cuervos dos veces al día. “</a:t>
            </a:r>
            <a:r>
              <a:rPr lang="es-CO" b="1" dirty="0" smtClean="0">
                <a:solidFill>
                  <a:srgbClr val="0070C0"/>
                </a:solidFill>
              </a:rPr>
              <a:t>Vi que nuestro pan y nuestra agua nos estarían asegurados en aquel tiempo,  y no sufriríamos escasez ni hambre; porque Dios puede preparar mesa para nosotros en el desierto. Si fuera necesario, mandaría cuervos para que nos alimentasen, como alimentó a Elías</a:t>
            </a:r>
            <a:r>
              <a:rPr lang="es-CO" b="1" dirty="0" smtClean="0"/>
              <a:t>”</a:t>
            </a:r>
            <a:r>
              <a:rPr lang="es-CO" dirty="0" smtClean="0"/>
              <a:t> (PE 56).</a:t>
            </a:r>
          </a:p>
          <a:p>
            <a:endParaRPr lang="es-CO" dirty="0"/>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92D050"/>
          </a:solidFill>
        </p:spPr>
        <p:txBody>
          <a:bodyPr>
            <a:normAutofit fontScale="90000"/>
          </a:bodyPr>
          <a:lstStyle/>
          <a:p>
            <a:r>
              <a:rPr lang="es-CO" dirty="0" smtClean="0"/>
              <a:t/>
            </a:r>
            <a:br>
              <a:rPr lang="es-CO" dirty="0" smtClean="0"/>
            </a:br>
            <a:r>
              <a:rPr lang="es-CO" b="1" dirty="0" smtClean="0">
                <a:latin typeface="Algerian" pitchFamily="82" charset="0"/>
              </a:rPr>
              <a:t>¿Qué motivo</a:t>
            </a:r>
            <a:r>
              <a:rPr lang="es-CO" dirty="0" smtClean="0"/>
              <a:t> </a:t>
            </a:r>
            <a:r>
              <a:rPr lang="es-CO" b="1" dirty="0" smtClean="0">
                <a:latin typeface="Algerian" pitchFamily="82" charset="0"/>
              </a:rPr>
              <a:t>LA ANGUSTIA DE JACOB? </a:t>
            </a:r>
            <a:br>
              <a:rPr lang="es-CO" b="1" dirty="0" smtClean="0">
                <a:latin typeface="Algerian" pitchFamily="82" charset="0"/>
              </a:rPr>
            </a:br>
            <a:endParaRPr lang="es-CO" b="1" dirty="0">
              <a:latin typeface="Algerian" pitchFamily="82" charset="0"/>
            </a:endParaRPr>
          </a:p>
        </p:txBody>
      </p:sp>
      <p:sp>
        <p:nvSpPr>
          <p:cNvPr id="3" name="2 Marcador de contenido"/>
          <p:cNvSpPr>
            <a:spLocks noGrp="1"/>
          </p:cNvSpPr>
          <p:nvPr>
            <p:ph idx="1"/>
          </p:nvPr>
        </p:nvSpPr>
        <p:spPr>
          <a:xfrm>
            <a:off x="457200" y="1600201"/>
            <a:ext cx="4906888" cy="3340968"/>
          </a:xfrm>
          <a:solidFill>
            <a:schemeClr val="accent2">
              <a:lumMod val="20000"/>
              <a:lumOff val="80000"/>
            </a:schemeClr>
          </a:solidFill>
        </p:spPr>
        <p:txBody>
          <a:bodyPr>
            <a:normAutofit fontScale="85000" lnSpcReduction="20000"/>
          </a:bodyPr>
          <a:lstStyle/>
          <a:p>
            <a:pPr algn="ctr">
              <a:buNone/>
            </a:pPr>
            <a:r>
              <a:rPr lang="es-CO" dirty="0" smtClean="0"/>
              <a:t>   Su hermano Esaú venía con 400 hombres armados. Gén. 32:6 (u, parte -8</a:t>
            </a:r>
            <a:r>
              <a:rPr lang="es-CO" dirty="0"/>
              <a:t>). </a:t>
            </a:r>
            <a:endParaRPr lang="es-CO" dirty="0" smtClean="0"/>
          </a:p>
          <a:p>
            <a:pPr algn="ctr">
              <a:buNone/>
            </a:pPr>
            <a:r>
              <a:rPr lang="es-CO" dirty="0" smtClean="0"/>
              <a:t>Aquí </a:t>
            </a:r>
            <a:r>
              <a:rPr lang="es-CO" dirty="0"/>
              <a:t>la lucha entre dos hermanos se repite, primero se realizó entre Caín y Abel, ahora entre Esaú y Jacob, siempre el mayor contra el menor, y en ambos casos por motivos religiosos</a:t>
            </a:r>
            <a:r>
              <a:rPr lang="es-CO" dirty="0" smtClean="0"/>
              <a:t>. </a:t>
            </a:r>
          </a:p>
          <a:p>
            <a:endParaRPr lang="es-CO" dirty="0"/>
          </a:p>
        </p:txBody>
      </p:sp>
      <p:pic>
        <p:nvPicPr>
          <p:cNvPr id="71682" name="Picture 2" descr="http://t0.gstatic.com/images?q=tbn:ANd9GcRKD9-7MfVALBHetooggL3QfT8NgF60DzfnOHc-eLWK5nYa0ioHYw"/>
          <p:cNvPicPr>
            <a:picLocks noChangeAspect="1" noChangeArrowheads="1"/>
          </p:cNvPicPr>
          <p:nvPr/>
        </p:nvPicPr>
        <p:blipFill>
          <a:blip r:embed="rId2" cstate="print"/>
          <a:srcRect/>
          <a:stretch>
            <a:fillRect/>
          </a:stretch>
        </p:blipFill>
        <p:spPr bwMode="auto">
          <a:xfrm>
            <a:off x="5364088" y="1628800"/>
            <a:ext cx="3168352" cy="3312368"/>
          </a:xfrm>
          <a:prstGeom prst="rect">
            <a:avLst/>
          </a:prstGeom>
          <a:noFill/>
        </p:spPr>
      </p:pic>
      <p:sp>
        <p:nvSpPr>
          <p:cNvPr id="5" name="4 Rectángulo"/>
          <p:cNvSpPr/>
          <p:nvPr/>
        </p:nvSpPr>
        <p:spPr>
          <a:xfrm>
            <a:off x="323528" y="5373216"/>
            <a:ext cx="8496944" cy="1384995"/>
          </a:xfrm>
          <a:prstGeom prst="rect">
            <a:avLst/>
          </a:prstGeom>
        </p:spPr>
        <p:txBody>
          <a:bodyPr wrap="square">
            <a:spAutoFit/>
          </a:bodyPr>
          <a:lstStyle/>
          <a:p>
            <a:pPr algn="ctr"/>
            <a:r>
              <a:rPr lang="es-CO" sz="2800" b="1" dirty="0">
                <a:solidFill>
                  <a:srgbClr val="FF0000"/>
                </a:solidFill>
              </a:rPr>
              <a:t>¿Cual fue la reacción de Jacob ante el inminente peligro? </a:t>
            </a:r>
          </a:p>
          <a:p>
            <a:pPr algn="ctr"/>
            <a:r>
              <a:rPr lang="es-CO" sz="2800" b="1" dirty="0">
                <a:solidFill>
                  <a:srgbClr val="FF0000"/>
                </a:solidFill>
              </a:rPr>
              <a:t>Génesis 32:22–28</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5770984" cy="6120680"/>
          </a:xfrm>
          <a:solidFill>
            <a:schemeClr val="accent2">
              <a:lumMod val="40000"/>
              <a:lumOff val="60000"/>
            </a:schemeClr>
          </a:solidFill>
        </p:spPr>
        <p:txBody>
          <a:bodyPr>
            <a:normAutofit fontScale="92500" lnSpcReduction="10000"/>
          </a:bodyPr>
          <a:lstStyle/>
          <a:p>
            <a:pPr marL="0" indent="0" algn="ctr">
              <a:buNone/>
            </a:pPr>
            <a:r>
              <a:rPr lang="es-CO" dirty="0" smtClean="0"/>
              <a:t>“Cuando la muerte parecía inminente, Jacob había comprendido lo vano que es el auxilio humano, lo </a:t>
            </a:r>
            <a:r>
              <a:rPr lang="es-CO" b="1" dirty="0" smtClean="0">
                <a:solidFill>
                  <a:srgbClr val="0070C0"/>
                </a:solidFill>
              </a:rPr>
              <a:t>mal fundada que está toda confianza en el poder del hombre</a:t>
            </a:r>
            <a:r>
              <a:rPr lang="es-CO" dirty="0" smtClean="0"/>
              <a:t>.</a:t>
            </a:r>
          </a:p>
          <a:p>
            <a:endParaRPr lang="es-CO" dirty="0" smtClean="0"/>
          </a:p>
          <a:p>
            <a:pPr marL="0" indent="0" algn="ctr">
              <a:buNone/>
            </a:pPr>
            <a:r>
              <a:rPr lang="es-CO" dirty="0" smtClean="0"/>
              <a:t>Vio que su única ayuda había de venir de Aquel contra quien había pecado tan gravemente. Desamparado e indigno, invocó la divina promesa de misericordia hacia el pecador arrepentido.”                      </a:t>
            </a:r>
            <a:r>
              <a:rPr lang="es-CO" sz="2000" dirty="0" smtClean="0"/>
              <a:t>Patriarcas y Profetas, pág. 198. </a:t>
            </a:r>
            <a:endParaRPr lang="es-CO" sz="2000" dirty="0"/>
          </a:p>
        </p:txBody>
      </p:sp>
      <p:sp>
        <p:nvSpPr>
          <p:cNvPr id="70658" name="AutoShape 2" descr="data:image/jpg;base64,/9j/4AAQSkZJRgABAQAAAQABAAD/2wBDAAkGBwgHBgkIBwgKCgkLDRYPDQwMDRsUFRAWIB0iIiAdHx8kKDQsJCYxJx8fLT0tMTU3Ojo6Iys/RD84QzQ5Ojf/2wBDAQoKCg0MDRoPDxo3JR8lNzc3Nzc3Nzc3Nzc3Nzc3Nzc3Nzc3Nzc3Nzc3Nzc3Nzc3Nzc3Nzc3Nzc3Nzc3Nzc3Nzf/wAARCAC7AJUDASIAAhEBAxEB/8QAGwAAAgMBAQEAAAAAAAAAAAAABAUCAwYABwH/xAA8EAACAQMCBAQEAwcDBAMBAAABAgMABBESIQUxQVETImGBBjJxkRSh0RUjM0KxwfAH4fFSYnKCFlOSwv/EABkBAAMBAQEAAAAAAAAAAAAAAAABAgMEBf/EACMRAQEBAQACAgEEAwAAAAAAAAABEQIhMRJBAyJRYXEEEzL/2gAMAwEAAhEDEQA/APO4YpGIHMUdBBtuK+RIQRy9qKhQgHOedOJqHgb50EjvXKhx8je9Eqmccufero4yTyA9quJoRQcYCkfQ1MRZXA1c+9HLEc8j7Cp+EF8xB39KZKI0woGWqzBCjTk98mrEYNuRnFVOXGQARRg1wJO9fGUMPNn33qaqSCG3qxYV2PejC0GwMedjiqQ/Lyk+9NTahlzqP13qqS1YKcFsg7GjD0v8Q5bysPTVVbxsRkg796LlhdScs29QaI6R/Y1PgF8kecZB9KpaPej5IvLnVyoWRGH8tKgvkjDMcFfeqH8g2XejZU05yMbd6GdWYc8e1IaEJbPlAPfpXVfDHsevsa6pPY0EONiRt0250SqalPbNfY7dlAAA39aujiZYzsuc960kLVaoQMZFWZcNjy4xyzV4jJGSoz3FfFjJYZBz2q8LUo3fHL7VYoBBJG+OtWCFwB5T7CrYoWJ/hn7UD2EaIltSg/bFS8LXsp81HPFoOWQjPLpUPDU8t/blRqaESEgHNWCLG2N+maPjhQqPKSe+9QNu2TojbAp6eK1XQmdyT2qJKgeYgA9+ZowJI0ejSdqiljKwyRgfWotipC9/DPYn0OaFliG5yd+4p3+BYtllGB3zVVxabHSAfcmo08Z+RD2GnHP1qmRAzHPTlTifh8gGVA1fQ0LLZTgbpmgip4AwJ2IFC+ADqGgZPI5plJG65GPaq40G/l3OaVIuFoB6fnXUcF3PL866lpC4S0mNvL3zsaKVfPuowPrQFvcYYjDAfSjIZF1ZGnJ7itIoWrBFIAyfQnFE2pVidW4J75qEAVwRqXP0oqKEhwCm/cVacGwW6SdB7HFFixAUYxnH/VUbWEK42dRnfPT60V4e+Q5555CgKI7MnbPcYqX4J05qcfSrwNhpZvNvt9aLhcthWz70DQCWjFjhM+3+1XG1YDGNvpTaCPSfJj6YpIfAs/jNmnuHkjlUCaNQT4a6fLt9fT+tZ9dY1/HxevS/8E+zNpO2NhViWTlcY0gdcU/t7W0mXVbyRyAc9Jzj69qhdvbWEQklcjJwkaDLP9KzvUipzb4Kmsv3WygkDJB5/ahf2Y7McqM9ARSu/wCL2N9xCUAy2Uvl0z5VtLgH5ivLkNjmmfDOM+N4cN2ojuSuY3XGicY/lPLI7e47Up1LD64s9lV9+FSURC5QS9EORk/XlS+4gk1lZNz2I5U149YieJbVmCxElkYDdR1H3x7Y9aTLc/sy4isOKOjrKALe6BJx0Ct+v+C8uIBzW5IYE7jsKCazLfMh5ZBArQzWqDOiTO3PNCmPcAMDipTkIxw/USQTj1NdTnwC+eRx6V1BYTQIjb4GaLt4g58oyKqs4QFGRnPemVtAmdgQee2TWhxYkDEjT5T3o22il1KPEAB7ivkAZfLg4PWjIVXPXfn1xVRS4NcpgIYmGN9QPL2qkS34PywFemFP60QmgajkgnpjnTC2CgDK5PQHamml8JvH3kt4mbns5GPai4BMX2jYEdF3FMIY9ZIKHHM4BH3o38EhQeGSDz586E+IW3fEZLOwmlOnUi+XWvMnl1pL8AtJfWnEeIzwmX8Tc6Q7jJKx8iD/AORb3pp8VpEnCGNyoCBwSScb74+vTavFLz4h4qCsUVxdQJbufCRHZRECxJAx3696w6/6x1/i5/Rsey8ZDcKia9RAYmyrDWVbkT0xyAO/pyqHiXPGLdHvtJkhZzBPG2jmcAMMHtnI/Wk/wLxniPxT8M39lxOMyT2iLJHI6YaRNxgnqcA79c1fwa2niiNveTFFtmZC2/mIIUH/APIJ/wDapsmKl63+Wd+IuDcTSwikTiRumlXxHULyGeW+436cs1CO1voOGwq9zE7mVZkeOZiA+cDY7Bhnpg5OMVouMcZtbSKcW37syEeZdIPXkRuOvXqaxUd9LPdSLb5DsupW1dR0PflzP/C4i+/W16m1zb3tpY4U+NNCzvjkvJT+YI9jXn/Hbdb26MJLjScQ923O/pufbHrV3w9xeBLSRrmdppGU+IEbdRpODn0ONvSut5YLq70xykjURGSNOkBNj+Va8393PeZ9D/h24F/wxUlOLmD93KG5kjkfcfnmiHt08Qktg4pD8LT44tFGwwlzGwfbA1Dce9a+eBGwTuOX12p2MbPJbDbvg6SpGa6jYHjQFfC26Y3rqnDZmyB04ZGH/lGab2iAyiKKCV5CPKEUnP2oC0lkVsmKXHTO2Pz9aa2nFnhGktIEJAYeIN/sc1eaNmC/wt8rKDwybvlpFAx9c0RFDPGAZIFBPMCdMipxcStiVAtpTk7EIWA/KnNnOsya47CaU/8Aamn8jirkTbQMEcskY0WkvchdLZ+xolYZUOVt8vjZXZV/vR0FyYmDDhVyMbblMA/QGjVumJUfh1UsfKjOF/qKVOeS6GXCAm3aP1LBv70S04C7jmM7UYoabdrMw4GSWZSM+xqMlkCvmbSOeA3P2o1Nnl51/qBdLxDitvw55WjtIIvFm0AhpCRso7Eg8+2axF9+EuOJQW89wllaagrSmMtoPQgL0HLmO9bf/U62bh08F9G3nmgVMEg5KuN9vQgfesA3FoLkiO8ETIrZKSDBP9+9clt+T1uOef8AXMbae0bglxYDgXGNUHEo444b7XnS2dLZ7qe3QnHTNGy8IlsLr8Jxa/luE063ES6PEGQTucnln7V58Z0W1htrElh4peOPJIQkj5c8uWa9T47dQv8AEJW9m3SLwUUIT5zkH7lsDPdR1qp5YdW83xWU+I+H2QvJbW3sVCRnKyYLOTuQSSSSOhHuKyUvD5xcyxuGLPiNFV+YIJBz2/4r0DijzSXbokMcTCLxopZHJYsMdgQMDbHrnO9Z17eS8vsW0JjlQBDAMEnUehX747AkbYq4i7SX4asJJXmt7V8yFcSLkADOx5/Qij77gF5Z28E7Z8KeQFAGwQpAH6f4a0HwJw1bTjVxGyMYJbVvnG5w4/3p98TxJdWvhplPw7q6YBHIjA+mKtl6rBfDMhj4xw+TSMGbTz5Fsj9K390GKagBncjzb1hoE8HiduIkLrFfR42wD5lOf87V6PdNqJQ25B3BA6UqmwjhXUD5yvoK6ro4cajoOCe1dSGM9Z3VnHGC04xnchaZWHF7aGTSkqlOuEb9KzccFoFGoyyjcHM2f61dEeGI38C6CbZ0yCtJUZzHoXD+N8FQDxJAzDbQI8ffam1v8V8GTdGRPXRufyrziE8GATXBetg80uAMe1HW8HBpNTC1vt+YN0D+VPN9jx9Rvl+LuCZJ8VQT1MZ/SrP/AJdwMDz3irnllSM1iE/YkSqDZXbHP/2xmi45+CzfwrK7kA2OJARt9KmyKn9NMPij4dZmK3yKcYLYb9Ktj4rw2RgY+IRkEYyXIH51iZrrhkbEJwu98u40zYP2xV9pxGyuAoXhPEsg7gu5/wD4pyizTD484VDx/ghisJ4Zb2Jh4OmYAlTsw9e4HcV5Fx2xn4ZeNY3kkUk8DlGYcm7EDnvXrq8WsbK1M93YXdvboceZfmPYalGTXnXx1fQ317+KMPhXBUBgDkpjkvt17nNYfk+O7Hof4l7sy+mZ+H+IS8E41bXsR1LFKHMZ3DAHcYP+b17F8Z3sD8esLiIIf3KMGAzqPiZG/tXhc5kjY45jzHHQ/X8vavSfhy7tr1uBeAWOiGRZw/mKuoJx+YqufSPy8z5eGj4/EsVtBdWznwgARvy32z9AMe3rSXhL2tnxOG+kt1cKx8gbCg91I5MN9uRyRtWgkuILxWtJcCNgRtyH0/I+1ZsW5t5TbXBRiNSMeY8pIP8AnrSZXw1V1dcPh45a31vNrheB42KhjzJbtzz9qjecUtH8Qxvk7EEq2M5+lI/h5hOLu24ipHhq0tupfABRgCM9SQwp1LB8NxeYxSNk4A/FYAP2q5WXX8Mrxd0h4ZbSQyDxFlSWRs758TI+uxrS3/xLYQzgq7MSN8FcH86XcWtbC9hSC2iVVdtJHiB9sHH5gfehrOw4MbaCS6t2EjIA4GM6hs2w355/Ki4VHQ8dtpVzrZOuG/2rqHgTgcYYRFU7hY8/nXUZE7/DzOG24g/iFGuimcavEVce2odc0dDw3isqBVjDqcrl3TOMf+Wa1nA+JcCRxbGe3gmKZZG2IHbJA+1O7nifB7C2ab8TFg7hYlBdvpvms+b5VZY8+teB36Rkm3k+2dvvV8fAeImMPFttuPmP2HOvQLBbS5ma9PEr8xSrq8NSWVBjopU4/tQlxD8NcRlzDxfiMryFVdPHKnTnA8uBgZGxqpBtZCx4bcGO41QOPMcKoOS+/eieE8DYiSC7vIIJGZmZXkXJA6+YjanUfCuB2bTSvxe8QKpkR47hmJGNz5azF9b8ICLLaSTX80rZUKrk7gZ1EnY5J235diDTvhXM2nMXwpcpAUa5jaJmBXTGuc5wMb7jb3om6gk4ZO9wLzFkoBkUBCoO2cBc4+nes/cyXljZxwrcXkSykk2glDNoH8xUHHfbPQ0qjnij1ww3OqOYacAFG9wNu1Re/DWfj8zTXi3HP2pxoXKFlsIJSttC2S3lHzEdMkg7/SlPEriSSTxWOpifICduWxNWS289paRzGCIsTpAb+UY225d6V3VyWbw5EBYb/Lg+3Ycqy5/VdelvPHHxgZiSrBj/ACnJPff/AGrVf6cKsvGpgZQiLG0iDuchT7Yas1b2L3TPJKGitgMCQoSGbfCjpnn9N81sP9O7OH8dfzEbRQBU6Fctzz38tbRy9tFxONob9zEcMFDkE8wfT/OdCy8SdZh48KzAbq6th8e/zdt99udHXbB2NzEu8IIdR/PHudh0K88ds9hSeIrcBo30qAfI4OwJ/tRXP7MrLiEFnxGOZGlB0sgQPp1A4yMgDc4G/pT3iXE+E2Fsl0Z7iVXwAsUhZj13zyIrz9J/OhKgqCSzs+nQVG/vnbH0pLJxJ3md1mZo8jSsnMDGOn2p/TO8TW0ufieESFrWzSQaiczS+Y9dxVDfGkiRmMcMjVSSxKu3zE7tgfWs1BOmllusFewxn70LcTosjMmGB6nNT8b+4nxjV2nxSiIVmiGrnjWV2+mDXVkrVfxCsz/MDg711GIpBDBcSy4VJDIxJAwct+tHKvEddz+9ZXTAdTgY29dhy9KjZcba2y6wwmTJ0krkjO+2+1HxfF3ELWRmt2iYOc+eJSN+ewA3qvK/pGyn4vaIYY7mTSTqwkwyDv2JxRdvIieK5iIuHQrIwk3Orn5eu3b6+lfG+LLm70NcQWobfLJGytn1KsM1K1uk0m4EUMxZ9fndwQT/AO3+d6SpasjkukRIvFZbeLUqo40AA5yDtuPm2/2qMUQimSdZ1eFt1K5YD09KrvuIzXMoaQ7LuqZLAfT02/XNUcPtGabLoVVnGSp3AJ359aKuWtRa8PuONTDwGnEjqoijVAU9SfQ7HflVcnCl4Vdqb+L8Ndo/8N12GxOrIODvjlmt1wTi/DhGLYWv7OOQEh5ahnAyTz3A5/YUu+MLD9p8b4XYPK0cLsFZxsRq3OcddgPXNc3y8425lnmg+GcOhv7dr3iCgWifwI5Dp8Y/9R9M7Addz2qq64Jwu6vpOJT27O4XzDoQOpHfA6Vddt+yXFog8azVNMc6KToA23HbuR74qds5wz59dQPzDp161fJXq7rJy3X7d4slosqWttEPIqgAKBzCDlk8/b2rT8IituC8GuykbM2tUwD5pCcY39+W2N6+8SsLe/wtxDrAUlSrYcHHLP61GaC4hsorThdtHGkQzrmmXOrOdWAeefSqK2WLuH39qlveTQLIZo0KhH5Lq65HMbEjYUssEe2gjPgs2g6jlc5A5DPvigJLHidqzTxlSzLktHIGH2678tjQCvxG1uJJo5zBJIQGPh/Nt2Od/WtPbH0onvliikBXx7l5DlMEBWzuf0pXNL+InyIxEOq6s7jrTFbZHQs4ZpS/zMcZ351Q3iByIwVbGVytVE26HKDDK76Tg79qpUEAIwwDyIFEmORgQyYA5Ebc6HJKgrKv0Pp3o1AhF/DgASEZ7jnXVS+JjnUAQP5jXUgCgskkyFGVO4aj14QukBg2o46dKpmka1Ro4pSpVcR6TU4bmRoNbzsSudi2N6i2300mL7SxtmkddBJGx9KMjtLaNA0UZab1xjNBcOlihhUh31sMvg8u1MLCaW6KeCHZ2fSAf7bUXVxOHhn4h/JC5cnbQgwT7D60xbgV/a6pRZzB48ADK+ccthnOfXlRUU0llcJJAGAZQksbtpBI7emeXPcmml3xKG1sllUa2JMahVznY/17VnbfprzzgOy4TfT8RjmvJDHDEquhbZge3M5+vrV3xbd3Ihiktg6MGxIEYYfAxnbcHf8AL7mTyMGXQ7hmGEHell9ohi/eyPDJKDpY7ry3JpSedVbcUQcQea3H7sBSAT5wCDjqB/mK4NNbIHgymvGYmzg+o7HfpmhbOOHUAsqO6tkqGOMZ6EU0jVFLeEq6gvTbG2f09q0xGvtpxlndo9D5UZKFeX1HUev/ABRC8TRixmYKxOwIyBnP+d6BeOMxs9wgBA1B1OkgdxSwXOA2GXmSGK4Bzz1D+U7jfkfSj+02T6P7mcumtUQgbtoOR069/ShWJVgyhZEYb5wcZ+lKEvZYpykpCtjGg9R/nSiTPIcqj6AMncc/frVTlnap4gIo5/LbgqRyGSAO/PcUtunKHVghc5G5IyaYSITGQ8isp2LKd89sUDcOiMPxEbhVyNSE4J70/Kbn0F1oyjxXftnHKh5mAfBUDJI23HpUWnWNiWJKnrnlQYnWRg2TnJBH96eJ1dISkhAZAcDO1dXB2JJY4bO+wNdTSXRu4ZGGVcEaSeSiiAI2uGCMGwMnxOR9xV58a/iiZxkICCRjnz339OdUBViX5v3xbIHTv/maGkGhY5I/3UC4RQdgMActyfUj719hvZIo0e3ZopiSPMPKFxtj670LZTeFMfMqrICJEIyCuRz/AK+1EareR1RtUcakEqvUdcYNKw5TaPVOEiukGoDJbOog4z9QKNhnj1vaHzKqgozsdz2pGJYfGJgJ168jB+ccv1/3o278KENEPFDlco7kL4m42yNiOXKosazobJFfLom8bxDGcoyA6wvXO2Bt/SqrC/uUs5I/wmVyCrA4Gcb5yd/ahouLzJHpit0zIjLl/TYnGNj6ev3GHEJ1C6yy5PlBzgDNE50uujf8U4WR5WQB8ERL3xu2eeapF5PErjDYHytqwVFBJdWwm1rrzjGSNvavpkXxSXJL7507etazlF6pt+0WfKZWQlNg6/370vmLRPpLkbZA6EY5ZqhjB4YdWfxC3XmarW8Z2CyEDQQFPX607zC3RXjRzRomdCjZVbbSfQ9Oux2q23na3Q/vw8a48jHSRk8yOe3pSi4KygyL/E/nA67cwKgl0uMFstp2YkjA7bVOC05a88Q6VdTtuoI839ts0u4hKCzBGYjO4bv/AIK61nVZwQ3k/mwRkih5pVLaQiqFbG9CNCyOXySp0+oNQj0BjnGoHA6URI5BAUKc/wAudvrQmVMgwcgnpsQaZLzI0R8q6g2/PBrq5ZQM4QnuRvXUJVvBCIQ0UxkJ+VAMGP6npzqEfkc6l1uoGTzAquNLhGBAwdgPMPYUQ8VyMypbLEuklwm4OP6UmsfEUPI4b5lOARvkn+1Hxu1rbmGaHxIA+wVvMjHbI588DalVu+lyuGBbc/8ANaC0ntocvJblnIBD6PlP9R96LRgSQTW2Ha2HhyKCQy7/AFyORq20u7VovCnR2xnSDknV0x09KYNfwXjFJsCPcbsCdIHL+lITCfxDiIl4z5sgb6e/+etT7OUcLHIMyTakONClfNrPMEdCD987USvDLm7dvxAMEsYEb9QADjOOXb8+9VRtdpGks0TvCq/umaNwAOeQc0xt+IR3aKrxW7SnI0nC6lyM7HryPt3pbYr6BLZQJcosN213qTOylNPQZ557UFmSJ5oyut1fSMnIx3HruK0RuLCK8jjFtHbuh8uQCAfUjOxB3+3Oqb5rFpJwXTxHJxKhJUjGNz2O2T9O1OdUrCBrlo/4isuflD5GPvUQkksujGhsaiW2I/vRznLabaSNHch8CPmcZyOhHb71KOIazJM5diNydqvdL0BjtUV8RSSGYHOcf2qScNmdv37JgDcKQDTaFAGzqATqMfr/AJ+WSmaMxsDgMcDOORoTaQy8L0kGJxDnYNnIJ9d6CkFxbsRcIdGc6wMqaaXzDQy+IjYGTEAM+1L7q8eN3giYBP5ivXvRpBxgSkv5ojyJGKpL4VmHM8j71Gf91IADgMM8tqqL7d6aV1vPoU5GSTzrq+RAuuQfyrqYG20sajVKRgnAB3qqe+lkUIjEJgZAzuapbPgFsnOkHn1JwamqgMAB/IKhrEknWKUPEc43J6inMd1aadNxGrg58qbE7/5zrPzfP70dGxS2j04Gr5tue9AxdOkSXQkgTTBJsV6jv350ysprCFFwqTFWyAc6l+vQ47Hn96T3BKPGE2ypJ9dyP7VO0GSgJPmVs7nfn+gpWaZ5e8bC3KorFmVg+o5xuMgfTBxy78xihri3Anae2t5Hj2IIXWNx8uOfQ71zRJccHglmUPIpUBj0GTQdtcSxJII3IGkj6VOZ6MReQvPMCbYWo04YH+bHp0oYRNbSF2lKuBn6jsKpmldnlLOxIxgk18MjmfQWJUsBg/aqgMY7iF4ljW2UnkzDbbnkduX5e1CvIw1W8aeYnBYNt6b1O5RYnvEjGBERo/7d6Ac5bc96ZYbRSRwIkc8y+JyxknH1xvQcstwZMo2lGPbC4z+QqvQqvJpGNLHT6b1CWRyIiWJJO+eu2aZWKclXLSMSSef/AFdzUHjGNWRjtV7AEkYGNWMe1QmALxqR5QnKhGBp38RQoHLvVAwu/ryoqQAA4GNv1oV/mH1NUlNjj5CQPSur5FyNdQT/2Q=="/>
          <p:cNvSpPr>
            <a:spLocks noChangeAspect="1" noChangeArrowheads="1"/>
          </p:cNvSpPr>
          <p:nvPr/>
        </p:nvSpPr>
        <p:spPr bwMode="auto">
          <a:xfrm>
            <a:off x="155575" y="-647700"/>
            <a:ext cx="1085850" cy="1362075"/>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70660" name="Picture 4" descr="http://t0.gstatic.com/images?q=tbn:ANd9GcRcwbT5F2uRvsN6wzU31-gC_G2QwkVYK7JMde_FTkrHSnaUCchMJw"/>
          <p:cNvPicPr>
            <a:picLocks noChangeAspect="1" noChangeArrowheads="1"/>
          </p:cNvPicPr>
          <p:nvPr/>
        </p:nvPicPr>
        <p:blipFill>
          <a:blip r:embed="rId2" cstate="print"/>
          <a:srcRect/>
          <a:stretch>
            <a:fillRect/>
          </a:stretch>
        </p:blipFill>
        <p:spPr bwMode="auto">
          <a:xfrm>
            <a:off x="6228184" y="332656"/>
            <a:ext cx="2592288" cy="2880320"/>
          </a:xfrm>
          <a:prstGeom prst="rect">
            <a:avLst/>
          </a:prstGeom>
          <a:noFill/>
        </p:spPr>
      </p:pic>
      <p:pic>
        <p:nvPicPr>
          <p:cNvPr id="70662" name="Picture 6" descr="http://t2.gstatic.com/images?q=tbn:ANd9GcT36KzlAwpPXux7Tk0lkVV8ILlbm1soFPy9z4-jENccksl0Y043"/>
          <p:cNvPicPr>
            <a:picLocks noChangeAspect="1" noChangeArrowheads="1"/>
          </p:cNvPicPr>
          <p:nvPr/>
        </p:nvPicPr>
        <p:blipFill>
          <a:blip r:embed="rId3" cstate="print"/>
          <a:srcRect/>
          <a:stretch>
            <a:fillRect/>
          </a:stretch>
        </p:blipFill>
        <p:spPr bwMode="auto">
          <a:xfrm>
            <a:off x="6372200" y="3573016"/>
            <a:ext cx="2266950" cy="252028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692696"/>
            <a:ext cx="9144000" cy="5433467"/>
          </a:xfrm>
          <a:solidFill>
            <a:schemeClr val="accent3">
              <a:lumMod val="40000"/>
              <a:lumOff val="60000"/>
            </a:schemeClr>
          </a:solidFill>
        </p:spPr>
        <p:txBody>
          <a:bodyPr>
            <a:normAutofit/>
          </a:bodyPr>
          <a:lstStyle/>
          <a:p>
            <a:pPr algn="ctr">
              <a:buNone/>
            </a:pPr>
            <a:r>
              <a:rPr lang="es-CO" sz="4000" b="1" dirty="0" smtClean="0">
                <a:solidFill>
                  <a:srgbClr val="FF0000"/>
                </a:solidFill>
              </a:rPr>
              <a:t>¿Qué predijeron los profetas Jeremías y Daniel acerca del tiempo de angustia, y cuándo comenzará este?</a:t>
            </a:r>
            <a:r>
              <a:rPr lang="es-CO" dirty="0" smtClean="0"/>
              <a:t> </a:t>
            </a:r>
          </a:p>
          <a:p>
            <a:pPr algn="ctr">
              <a:buNone/>
            </a:pPr>
            <a:endParaRPr lang="es-CO" dirty="0" smtClean="0"/>
          </a:p>
          <a:p>
            <a:pPr algn="ctr">
              <a:buNone/>
            </a:pPr>
            <a:r>
              <a:rPr lang="es-CO" sz="3600" b="1" u="sng" dirty="0" smtClean="0">
                <a:solidFill>
                  <a:srgbClr val="002060"/>
                </a:solidFill>
              </a:rPr>
              <a:t>Jeremías 30:6, 7; Daniel 12:1.</a:t>
            </a:r>
          </a:p>
          <a:p>
            <a:pPr algn="ctr">
              <a:buNone/>
            </a:pPr>
            <a:r>
              <a:rPr lang="es-CO" sz="2600" dirty="0" smtClean="0">
                <a:solidFill>
                  <a:srgbClr val="002060"/>
                </a:solidFill>
              </a:rPr>
              <a:t>Esto sucederá después que Jesús se “levante” del Santuario.</a:t>
            </a:r>
          </a:p>
          <a:p>
            <a:pPr>
              <a:buNone/>
            </a:pPr>
            <a:endParaRPr lang="es-CO" dirty="0" smtClean="0"/>
          </a:p>
          <a:p>
            <a:pPr>
              <a:buNone/>
            </a:pPr>
            <a:r>
              <a:rPr lang="es-CO" dirty="0" smtClean="0"/>
              <a:t>  </a:t>
            </a:r>
            <a:r>
              <a:rPr lang="es-CO" b="1" dirty="0" smtClean="0">
                <a:solidFill>
                  <a:srgbClr val="FF0000"/>
                </a:solidFill>
              </a:rPr>
              <a:t>¿Qué declaración divina será hecha entonces? </a:t>
            </a:r>
          </a:p>
          <a:p>
            <a:pPr algn="ctr">
              <a:buNone/>
            </a:pPr>
            <a:r>
              <a:rPr lang="es-CO" b="1" dirty="0" smtClean="0">
                <a:solidFill>
                  <a:srgbClr val="FF0000"/>
                </a:solidFill>
              </a:rPr>
              <a:t>Apocalipsis 22:11. </a:t>
            </a:r>
            <a:endParaRPr lang="es-CO"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80">
                                          <p:stCondLst>
                                            <p:cond delay="0"/>
                                          </p:stCondLst>
                                        </p:cTn>
                                        <p:tgtEl>
                                          <p:spTgt spid="3">
                                            <p:txEl>
                                              <p:pRg st="2" end="2"/>
                                            </p:txEl>
                                          </p:spTgt>
                                        </p:tgtEl>
                                      </p:cBhvr>
                                    </p:animEffect>
                                    <p:anim calcmode="lin" valueType="num">
                                      <p:cBhvr>
                                        <p:cTn id="8"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2" end="2"/>
                                            </p:txEl>
                                          </p:spTgt>
                                        </p:tgtEl>
                                      </p:cBhvr>
                                      <p:to x="100000" y="60000"/>
                                    </p:animScale>
                                    <p:animScale>
                                      <p:cBhvr>
                                        <p:cTn id="14" dur="166" decel="50000">
                                          <p:stCondLst>
                                            <p:cond delay="676"/>
                                          </p:stCondLst>
                                        </p:cTn>
                                        <p:tgtEl>
                                          <p:spTgt spid="3">
                                            <p:txEl>
                                              <p:pRg st="2" end="2"/>
                                            </p:txEl>
                                          </p:spTgt>
                                        </p:tgtEl>
                                      </p:cBhvr>
                                      <p:to x="100000" y="100000"/>
                                    </p:animScale>
                                    <p:animScale>
                                      <p:cBhvr>
                                        <p:cTn id="15" dur="26">
                                          <p:stCondLst>
                                            <p:cond delay="1312"/>
                                          </p:stCondLst>
                                        </p:cTn>
                                        <p:tgtEl>
                                          <p:spTgt spid="3">
                                            <p:txEl>
                                              <p:pRg st="2" end="2"/>
                                            </p:txEl>
                                          </p:spTgt>
                                        </p:tgtEl>
                                      </p:cBhvr>
                                      <p:to x="100000" y="80000"/>
                                    </p:animScale>
                                    <p:animScale>
                                      <p:cBhvr>
                                        <p:cTn id="16" dur="166" decel="50000">
                                          <p:stCondLst>
                                            <p:cond delay="1338"/>
                                          </p:stCondLst>
                                        </p:cTn>
                                        <p:tgtEl>
                                          <p:spTgt spid="3">
                                            <p:txEl>
                                              <p:pRg st="2" end="2"/>
                                            </p:txEl>
                                          </p:spTgt>
                                        </p:tgtEl>
                                      </p:cBhvr>
                                      <p:to x="100000" y="100000"/>
                                    </p:animScale>
                                    <p:animScale>
                                      <p:cBhvr>
                                        <p:cTn id="17" dur="26">
                                          <p:stCondLst>
                                            <p:cond delay="1642"/>
                                          </p:stCondLst>
                                        </p:cTn>
                                        <p:tgtEl>
                                          <p:spTgt spid="3">
                                            <p:txEl>
                                              <p:pRg st="2" end="2"/>
                                            </p:txEl>
                                          </p:spTgt>
                                        </p:tgtEl>
                                      </p:cBhvr>
                                      <p:to x="100000" y="90000"/>
                                    </p:animScale>
                                    <p:animScale>
                                      <p:cBhvr>
                                        <p:cTn id="18" dur="166" decel="50000">
                                          <p:stCondLst>
                                            <p:cond delay="1668"/>
                                          </p:stCondLst>
                                        </p:cTn>
                                        <p:tgtEl>
                                          <p:spTgt spid="3">
                                            <p:txEl>
                                              <p:pRg st="2" end="2"/>
                                            </p:txEl>
                                          </p:spTgt>
                                        </p:tgtEl>
                                      </p:cBhvr>
                                      <p:to x="100000" y="100000"/>
                                    </p:animScale>
                                    <p:animScale>
                                      <p:cBhvr>
                                        <p:cTn id="19" dur="26">
                                          <p:stCondLst>
                                            <p:cond delay="1808"/>
                                          </p:stCondLst>
                                        </p:cTn>
                                        <p:tgtEl>
                                          <p:spTgt spid="3">
                                            <p:txEl>
                                              <p:pRg st="2" end="2"/>
                                            </p:txEl>
                                          </p:spTgt>
                                        </p:tgtEl>
                                      </p:cBhvr>
                                      <p:to x="100000" y="95000"/>
                                    </p:animScale>
                                    <p:animScale>
                                      <p:cBhvr>
                                        <p:cTn id="20" dur="166" decel="50000">
                                          <p:stCondLst>
                                            <p:cond delay="1834"/>
                                          </p:stCondLst>
                                        </p:cTn>
                                        <p:tgtEl>
                                          <p:spTgt spid="3">
                                            <p:txEl>
                                              <p:pRg st="2" end="2"/>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wipe(down)">
                                      <p:cBhvr>
                                        <p:cTn id="23" dur="580">
                                          <p:stCondLst>
                                            <p:cond delay="0"/>
                                          </p:stCondLst>
                                        </p:cTn>
                                        <p:tgtEl>
                                          <p:spTgt spid="3">
                                            <p:txEl>
                                              <p:pRg st="3" end="3"/>
                                            </p:txEl>
                                          </p:spTgt>
                                        </p:tgtEl>
                                      </p:cBhvr>
                                    </p:animEffect>
                                    <p:anim calcmode="lin" valueType="num">
                                      <p:cBhvr>
                                        <p:cTn id="24"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3" end="3"/>
                                            </p:txEl>
                                          </p:spTgt>
                                        </p:tgtEl>
                                      </p:cBhvr>
                                      <p:to x="100000" y="60000"/>
                                    </p:animScale>
                                    <p:animScale>
                                      <p:cBhvr>
                                        <p:cTn id="30" dur="166" decel="50000">
                                          <p:stCondLst>
                                            <p:cond delay="676"/>
                                          </p:stCondLst>
                                        </p:cTn>
                                        <p:tgtEl>
                                          <p:spTgt spid="3">
                                            <p:txEl>
                                              <p:pRg st="3" end="3"/>
                                            </p:txEl>
                                          </p:spTgt>
                                        </p:tgtEl>
                                      </p:cBhvr>
                                      <p:to x="100000" y="100000"/>
                                    </p:animScale>
                                    <p:animScale>
                                      <p:cBhvr>
                                        <p:cTn id="31" dur="26">
                                          <p:stCondLst>
                                            <p:cond delay="1312"/>
                                          </p:stCondLst>
                                        </p:cTn>
                                        <p:tgtEl>
                                          <p:spTgt spid="3">
                                            <p:txEl>
                                              <p:pRg st="3" end="3"/>
                                            </p:txEl>
                                          </p:spTgt>
                                        </p:tgtEl>
                                      </p:cBhvr>
                                      <p:to x="100000" y="80000"/>
                                    </p:animScale>
                                    <p:animScale>
                                      <p:cBhvr>
                                        <p:cTn id="32" dur="166" decel="50000">
                                          <p:stCondLst>
                                            <p:cond delay="1338"/>
                                          </p:stCondLst>
                                        </p:cTn>
                                        <p:tgtEl>
                                          <p:spTgt spid="3">
                                            <p:txEl>
                                              <p:pRg st="3" end="3"/>
                                            </p:txEl>
                                          </p:spTgt>
                                        </p:tgtEl>
                                      </p:cBhvr>
                                      <p:to x="100000" y="100000"/>
                                    </p:animScale>
                                    <p:animScale>
                                      <p:cBhvr>
                                        <p:cTn id="33" dur="26">
                                          <p:stCondLst>
                                            <p:cond delay="1642"/>
                                          </p:stCondLst>
                                        </p:cTn>
                                        <p:tgtEl>
                                          <p:spTgt spid="3">
                                            <p:txEl>
                                              <p:pRg st="3" end="3"/>
                                            </p:txEl>
                                          </p:spTgt>
                                        </p:tgtEl>
                                      </p:cBhvr>
                                      <p:to x="100000" y="90000"/>
                                    </p:animScale>
                                    <p:animScale>
                                      <p:cBhvr>
                                        <p:cTn id="34" dur="166" decel="50000">
                                          <p:stCondLst>
                                            <p:cond delay="1668"/>
                                          </p:stCondLst>
                                        </p:cTn>
                                        <p:tgtEl>
                                          <p:spTgt spid="3">
                                            <p:txEl>
                                              <p:pRg st="3" end="3"/>
                                            </p:txEl>
                                          </p:spTgt>
                                        </p:tgtEl>
                                      </p:cBhvr>
                                      <p:to x="100000" y="100000"/>
                                    </p:animScale>
                                    <p:animScale>
                                      <p:cBhvr>
                                        <p:cTn id="35" dur="26">
                                          <p:stCondLst>
                                            <p:cond delay="1808"/>
                                          </p:stCondLst>
                                        </p:cTn>
                                        <p:tgtEl>
                                          <p:spTgt spid="3">
                                            <p:txEl>
                                              <p:pRg st="3" end="3"/>
                                            </p:txEl>
                                          </p:spTgt>
                                        </p:tgtEl>
                                      </p:cBhvr>
                                      <p:to x="100000" y="95000"/>
                                    </p:animScale>
                                    <p:animScale>
                                      <p:cBhvr>
                                        <p:cTn id="36" dur="166" decel="50000">
                                          <p:stCondLst>
                                            <p:cond delay="1834"/>
                                          </p:stCondLst>
                                        </p:cTn>
                                        <p:tgtEl>
                                          <p:spTgt spid="3">
                                            <p:txEl>
                                              <p:pRg st="3" end="3"/>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wipe(down)">
                                      <p:cBhvr>
                                        <p:cTn id="39" dur="580">
                                          <p:stCondLst>
                                            <p:cond delay="0"/>
                                          </p:stCondLst>
                                        </p:cTn>
                                        <p:tgtEl>
                                          <p:spTgt spid="3">
                                            <p:txEl>
                                              <p:pRg st="5" end="5"/>
                                            </p:txEl>
                                          </p:spTgt>
                                        </p:tgtEl>
                                      </p:cBhvr>
                                    </p:animEffect>
                                    <p:anim calcmode="lin" valueType="num">
                                      <p:cBhvr>
                                        <p:cTn id="40"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5" end="5"/>
                                            </p:txEl>
                                          </p:spTgt>
                                        </p:tgtEl>
                                      </p:cBhvr>
                                      <p:to x="100000" y="60000"/>
                                    </p:animScale>
                                    <p:animScale>
                                      <p:cBhvr>
                                        <p:cTn id="46" dur="166" decel="50000">
                                          <p:stCondLst>
                                            <p:cond delay="676"/>
                                          </p:stCondLst>
                                        </p:cTn>
                                        <p:tgtEl>
                                          <p:spTgt spid="3">
                                            <p:txEl>
                                              <p:pRg st="5" end="5"/>
                                            </p:txEl>
                                          </p:spTgt>
                                        </p:tgtEl>
                                      </p:cBhvr>
                                      <p:to x="100000" y="100000"/>
                                    </p:animScale>
                                    <p:animScale>
                                      <p:cBhvr>
                                        <p:cTn id="47" dur="26">
                                          <p:stCondLst>
                                            <p:cond delay="1312"/>
                                          </p:stCondLst>
                                        </p:cTn>
                                        <p:tgtEl>
                                          <p:spTgt spid="3">
                                            <p:txEl>
                                              <p:pRg st="5" end="5"/>
                                            </p:txEl>
                                          </p:spTgt>
                                        </p:tgtEl>
                                      </p:cBhvr>
                                      <p:to x="100000" y="80000"/>
                                    </p:animScale>
                                    <p:animScale>
                                      <p:cBhvr>
                                        <p:cTn id="48" dur="166" decel="50000">
                                          <p:stCondLst>
                                            <p:cond delay="1338"/>
                                          </p:stCondLst>
                                        </p:cTn>
                                        <p:tgtEl>
                                          <p:spTgt spid="3">
                                            <p:txEl>
                                              <p:pRg st="5" end="5"/>
                                            </p:txEl>
                                          </p:spTgt>
                                        </p:tgtEl>
                                      </p:cBhvr>
                                      <p:to x="100000" y="100000"/>
                                    </p:animScale>
                                    <p:animScale>
                                      <p:cBhvr>
                                        <p:cTn id="49" dur="26">
                                          <p:stCondLst>
                                            <p:cond delay="1642"/>
                                          </p:stCondLst>
                                        </p:cTn>
                                        <p:tgtEl>
                                          <p:spTgt spid="3">
                                            <p:txEl>
                                              <p:pRg st="5" end="5"/>
                                            </p:txEl>
                                          </p:spTgt>
                                        </p:tgtEl>
                                      </p:cBhvr>
                                      <p:to x="100000" y="90000"/>
                                    </p:animScale>
                                    <p:animScale>
                                      <p:cBhvr>
                                        <p:cTn id="50" dur="166" decel="50000">
                                          <p:stCondLst>
                                            <p:cond delay="1668"/>
                                          </p:stCondLst>
                                        </p:cTn>
                                        <p:tgtEl>
                                          <p:spTgt spid="3">
                                            <p:txEl>
                                              <p:pRg st="5" end="5"/>
                                            </p:txEl>
                                          </p:spTgt>
                                        </p:tgtEl>
                                      </p:cBhvr>
                                      <p:to x="100000" y="100000"/>
                                    </p:animScale>
                                    <p:animScale>
                                      <p:cBhvr>
                                        <p:cTn id="51" dur="26">
                                          <p:stCondLst>
                                            <p:cond delay="1808"/>
                                          </p:stCondLst>
                                        </p:cTn>
                                        <p:tgtEl>
                                          <p:spTgt spid="3">
                                            <p:txEl>
                                              <p:pRg st="5" end="5"/>
                                            </p:txEl>
                                          </p:spTgt>
                                        </p:tgtEl>
                                      </p:cBhvr>
                                      <p:to x="100000" y="95000"/>
                                    </p:animScale>
                                    <p:animScale>
                                      <p:cBhvr>
                                        <p:cTn id="52" dur="166" decel="50000">
                                          <p:stCondLst>
                                            <p:cond delay="1834"/>
                                          </p:stCondLst>
                                        </p:cTn>
                                        <p:tgtEl>
                                          <p:spTgt spid="3">
                                            <p:txEl>
                                              <p:pRg st="5" end="5"/>
                                            </p:txEl>
                                          </p:spTgt>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Effect transition="in" filter="wipe(down)">
                                      <p:cBhvr>
                                        <p:cTn id="55" dur="580">
                                          <p:stCondLst>
                                            <p:cond delay="0"/>
                                          </p:stCondLst>
                                        </p:cTn>
                                        <p:tgtEl>
                                          <p:spTgt spid="3">
                                            <p:txEl>
                                              <p:pRg st="6" end="6"/>
                                            </p:txEl>
                                          </p:spTgt>
                                        </p:tgtEl>
                                      </p:cBhvr>
                                    </p:animEffect>
                                    <p:anim calcmode="lin" valueType="num">
                                      <p:cBhvr>
                                        <p:cTn id="56"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61" dur="26">
                                          <p:stCondLst>
                                            <p:cond delay="650"/>
                                          </p:stCondLst>
                                        </p:cTn>
                                        <p:tgtEl>
                                          <p:spTgt spid="3">
                                            <p:txEl>
                                              <p:pRg st="6" end="6"/>
                                            </p:txEl>
                                          </p:spTgt>
                                        </p:tgtEl>
                                      </p:cBhvr>
                                      <p:to x="100000" y="60000"/>
                                    </p:animScale>
                                    <p:animScale>
                                      <p:cBhvr>
                                        <p:cTn id="62" dur="166" decel="50000">
                                          <p:stCondLst>
                                            <p:cond delay="676"/>
                                          </p:stCondLst>
                                        </p:cTn>
                                        <p:tgtEl>
                                          <p:spTgt spid="3">
                                            <p:txEl>
                                              <p:pRg st="6" end="6"/>
                                            </p:txEl>
                                          </p:spTgt>
                                        </p:tgtEl>
                                      </p:cBhvr>
                                      <p:to x="100000" y="100000"/>
                                    </p:animScale>
                                    <p:animScale>
                                      <p:cBhvr>
                                        <p:cTn id="63" dur="26">
                                          <p:stCondLst>
                                            <p:cond delay="1312"/>
                                          </p:stCondLst>
                                        </p:cTn>
                                        <p:tgtEl>
                                          <p:spTgt spid="3">
                                            <p:txEl>
                                              <p:pRg st="6" end="6"/>
                                            </p:txEl>
                                          </p:spTgt>
                                        </p:tgtEl>
                                      </p:cBhvr>
                                      <p:to x="100000" y="80000"/>
                                    </p:animScale>
                                    <p:animScale>
                                      <p:cBhvr>
                                        <p:cTn id="64" dur="166" decel="50000">
                                          <p:stCondLst>
                                            <p:cond delay="1338"/>
                                          </p:stCondLst>
                                        </p:cTn>
                                        <p:tgtEl>
                                          <p:spTgt spid="3">
                                            <p:txEl>
                                              <p:pRg st="6" end="6"/>
                                            </p:txEl>
                                          </p:spTgt>
                                        </p:tgtEl>
                                      </p:cBhvr>
                                      <p:to x="100000" y="100000"/>
                                    </p:animScale>
                                    <p:animScale>
                                      <p:cBhvr>
                                        <p:cTn id="65" dur="26">
                                          <p:stCondLst>
                                            <p:cond delay="1642"/>
                                          </p:stCondLst>
                                        </p:cTn>
                                        <p:tgtEl>
                                          <p:spTgt spid="3">
                                            <p:txEl>
                                              <p:pRg st="6" end="6"/>
                                            </p:txEl>
                                          </p:spTgt>
                                        </p:tgtEl>
                                      </p:cBhvr>
                                      <p:to x="100000" y="90000"/>
                                    </p:animScale>
                                    <p:animScale>
                                      <p:cBhvr>
                                        <p:cTn id="66" dur="166" decel="50000">
                                          <p:stCondLst>
                                            <p:cond delay="1668"/>
                                          </p:stCondLst>
                                        </p:cTn>
                                        <p:tgtEl>
                                          <p:spTgt spid="3">
                                            <p:txEl>
                                              <p:pRg st="6" end="6"/>
                                            </p:txEl>
                                          </p:spTgt>
                                        </p:tgtEl>
                                      </p:cBhvr>
                                      <p:to x="100000" y="100000"/>
                                    </p:animScale>
                                    <p:animScale>
                                      <p:cBhvr>
                                        <p:cTn id="67" dur="26">
                                          <p:stCondLst>
                                            <p:cond delay="1808"/>
                                          </p:stCondLst>
                                        </p:cTn>
                                        <p:tgtEl>
                                          <p:spTgt spid="3">
                                            <p:txEl>
                                              <p:pRg st="6" end="6"/>
                                            </p:txEl>
                                          </p:spTgt>
                                        </p:tgtEl>
                                      </p:cBhvr>
                                      <p:to x="100000" y="95000"/>
                                    </p:animScale>
                                    <p:animScale>
                                      <p:cBhvr>
                                        <p:cTn id="68" dur="166" decel="50000">
                                          <p:stCondLst>
                                            <p:cond delay="1834"/>
                                          </p:stCondLst>
                                        </p:cTn>
                                        <p:tgtEl>
                                          <p:spTgt spid="3">
                                            <p:txEl>
                                              <p:pRg st="6" end="6"/>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148064" y="404664"/>
            <a:ext cx="3538736" cy="6120680"/>
          </a:xfrm>
          <a:solidFill>
            <a:schemeClr val="accent2">
              <a:lumMod val="40000"/>
              <a:lumOff val="60000"/>
            </a:schemeClr>
          </a:solidFill>
        </p:spPr>
        <p:txBody>
          <a:bodyPr>
            <a:normAutofit/>
          </a:bodyPr>
          <a:lstStyle/>
          <a:p>
            <a:pPr marL="0" indent="0" algn="ctr">
              <a:buNone/>
            </a:pPr>
            <a:r>
              <a:rPr lang="es-CO" dirty="0" smtClean="0"/>
              <a:t>“La experiencia de Jacob durante aquella noche de lucha y angustia representa la prueba que habrá de soportar el pueblo de Dios inmediatamente antes de la segunda venida de Cristo. . . </a:t>
            </a:r>
          </a:p>
          <a:p>
            <a:endParaRPr lang="es-CO" dirty="0" smtClean="0"/>
          </a:p>
        </p:txBody>
      </p:sp>
      <p:pic>
        <p:nvPicPr>
          <p:cNvPr id="4" name="Picture 6" descr="http://t2.gstatic.com/images?q=tbn:ANd9GcT36KzlAwpPXux7Tk0lkVV8ILlbm1soFPy9z4-jENccksl0Y043"/>
          <p:cNvPicPr>
            <a:picLocks noChangeAspect="1" noChangeArrowheads="1"/>
          </p:cNvPicPr>
          <p:nvPr/>
        </p:nvPicPr>
        <p:blipFill>
          <a:blip r:embed="rId2" cstate="print"/>
          <a:srcRect/>
          <a:stretch>
            <a:fillRect/>
          </a:stretch>
        </p:blipFill>
        <p:spPr bwMode="auto">
          <a:xfrm>
            <a:off x="827584" y="1052736"/>
            <a:ext cx="3600400" cy="4464496"/>
          </a:xfrm>
          <a:prstGeom prst="rect">
            <a:avLst/>
          </a:prstGeom>
          <a:noFill/>
        </p:spPr>
      </p:pic>
    </p:spTree>
  </p:cSld>
  <p:clrMapOvr>
    <a:masterClrMapping/>
  </p:clrMapOvr>
  <p:transition spd="slow">
    <p:push dir="u"/>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4474840" cy="5505475"/>
          </a:xfrm>
          <a:solidFill>
            <a:schemeClr val="accent1">
              <a:lumMod val="20000"/>
              <a:lumOff val="80000"/>
            </a:schemeClr>
          </a:solidFill>
        </p:spPr>
        <p:txBody>
          <a:bodyPr>
            <a:normAutofit lnSpcReduction="10000"/>
          </a:bodyPr>
          <a:lstStyle/>
          <a:p>
            <a:pPr marL="0" indent="0" algn="ctr">
              <a:buNone/>
            </a:pPr>
            <a:r>
              <a:rPr lang="es-CO" dirty="0" smtClean="0"/>
              <a:t>Cuando Cristo acabe su obra mediadora en favor del hombre, entonces empezará ese tiempo de aflicción.</a:t>
            </a:r>
          </a:p>
          <a:p>
            <a:pPr algn="ctr"/>
            <a:endParaRPr lang="es-CO" dirty="0" smtClean="0"/>
          </a:p>
          <a:p>
            <a:pPr marL="0" indent="0" algn="ctr">
              <a:buNone/>
            </a:pPr>
            <a:r>
              <a:rPr lang="es-CO" dirty="0" smtClean="0"/>
              <a:t> Entonces la suerte de cada alma habrá sido decidida, y ya no habrá sangre expiatorio para limpiarnos del pecado.” </a:t>
            </a:r>
            <a:r>
              <a:rPr lang="es-CO" sz="2000" dirty="0" smtClean="0"/>
              <a:t>Patriarcas y Profetas, pág. 199. </a:t>
            </a:r>
          </a:p>
          <a:p>
            <a:endParaRPr lang="es-CO" dirty="0" smtClean="0"/>
          </a:p>
          <a:p>
            <a:endParaRPr lang="es-CO" dirty="0"/>
          </a:p>
        </p:txBody>
      </p:sp>
      <p:pic>
        <p:nvPicPr>
          <p:cNvPr id="174082" name="Picture 2" descr="http://t0.gstatic.com/images?q=tbn:ANd9GcR73Vq_kbYkjKJNa1GEso28FKV7OTigyyP4bo6KmAluQ1GhjZlVKw"/>
          <p:cNvPicPr>
            <a:picLocks noChangeAspect="1" noChangeArrowheads="1"/>
          </p:cNvPicPr>
          <p:nvPr/>
        </p:nvPicPr>
        <p:blipFill>
          <a:blip r:embed="rId2" cstate="print"/>
          <a:srcRect/>
          <a:stretch>
            <a:fillRect/>
          </a:stretch>
        </p:blipFill>
        <p:spPr bwMode="auto">
          <a:xfrm>
            <a:off x="5508104" y="1700808"/>
            <a:ext cx="2880320" cy="3456384"/>
          </a:xfrm>
          <a:prstGeom prst="rect">
            <a:avLst/>
          </a:prstGeom>
          <a:noFill/>
        </p:spPr>
      </p:pic>
    </p:spTree>
  </p:cSld>
  <p:clrMapOvr>
    <a:masterClrMapping/>
  </p:clrMapOvr>
  <p:transition spd="slow">
    <p:push dir="u"/>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332656"/>
            <a:ext cx="9144000" cy="6192688"/>
          </a:xfrm>
          <a:solidFill>
            <a:schemeClr val="accent3">
              <a:lumMod val="20000"/>
              <a:lumOff val="80000"/>
            </a:schemeClr>
          </a:solidFill>
        </p:spPr>
        <p:txBody>
          <a:bodyPr>
            <a:normAutofit fontScale="77500" lnSpcReduction="20000"/>
          </a:bodyPr>
          <a:lstStyle/>
          <a:p>
            <a:pPr>
              <a:buNone/>
            </a:pPr>
            <a:r>
              <a:rPr lang="es-CO" sz="4500" b="1" dirty="0" smtClean="0"/>
              <a:t>                  </a:t>
            </a:r>
            <a:r>
              <a:rPr lang="es-CO" sz="4500" b="1" u="sng" dirty="0" smtClean="0">
                <a:solidFill>
                  <a:srgbClr val="FF0000"/>
                </a:solidFill>
              </a:rPr>
              <a:t>ANGUSTIA ESPIRITUAL </a:t>
            </a:r>
          </a:p>
          <a:p>
            <a:pPr>
              <a:buNone/>
            </a:pPr>
            <a:endParaRPr lang="es-CO" dirty="0" smtClean="0"/>
          </a:p>
          <a:p>
            <a:pPr algn="ctr">
              <a:buNone/>
            </a:pPr>
            <a:r>
              <a:rPr lang="es-CO" sz="4500" dirty="0" smtClean="0">
                <a:solidFill>
                  <a:srgbClr val="FF0000"/>
                </a:solidFill>
              </a:rPr>
              <a:t> ¿Qué causó temor y profunda angustia en Jacob?</a:t>
            </a:r>
          </a:p>
          <a:p>
            <a:pPr>
              <a:buNone/>
            </a:pPr>
            <a:r>
              <a:rPr lang="es-CO" sz="4500" dirty="0" smtClean="0">
                <a:solidFill>
                  <a:srgbClr val="FF0000"/>
                </a:solidFill>
              </a:rPr>
              <a:t>                              </a:t>
            </a:r>
            <a:r>
              <a:rPr lang="es-CO" sz="3800" u="sng" dirty="0" smtClean="0">
                <a:solidFill>
                  <a:srgbClr val="FF0000"/>
                </a:solidFill>
              </a:rPr>
              <a:t>Génesis 32:9–11.</a:t>
            </a:r>
          </a:p>
          <a:p>
            <a:endParaRPr lang="es-CO" dirty="0" smtClean="0"/>
          </a:p>
          <a:p>
            <a:pPr algn="ctr">
              <a:buNone/>
            </a:pPr>
            <a:r>
              <a:rPr lang="es-CO" dirty="0" smtClean="0"/>
              <a:t>      </a:t>
            </a:r>
            <a:r>
              <a:rPr lang="es-CO" sz="3800" dirty="0" smtClean="0">
                <a:solidFill>
                  <a:srgbClr val="FF0000"/>
                </a:solidFill>
              </a:rPr>
              <a:t> </a:t>
            </a:r>
            <a:r>
              <a:rPr lang="es-CO" sz="3600" dirty="0" smtClean="0">
                <a:solidFill>
                  <a:srgbClr val="002060"/>
                </a:solidFill>
              </a:rPr>
              <a:t>¿Qué experimentará el pueblo de Dios en el tiempo de angustia de Jacob? </a:t>
            </a:r>
            <a:endParaRPr lang="es-CO" sz="3800" dirty="0" smtClean="0">
              <a:solidFill>
                <a:srgbClr val="002060"/>
              </a:solidFill>
            </a:endParaRPr>
          </a:p>
          <a:p>
            <a:endParaRPr lang="es-CO" dirty="0" smtClean="0"/>
          </a:p>
          <a:p>
            <a:pPr marL="0" indent="0">
              <a:buNone/>
            </a:pPr>
            <a:r>
              <a:rPr lang="es-CO" dirty="0" smtClean="0"/>
              <a:t>“La noche de la aflicción de Jacob, cuando luchó en oración para ser librado de manos de Esaú (Génesis 32:24–30), </a:t>
            </a:r>
            <a:r>
              <a:rPr lang="es-CO" b="1" dirty="0" smtClean="0">
                <a:solidFill>
                  <a:srgbClr val="0070C0"/>
                </a:solidFill>
              </a:rPr>
              <a:t>representa la prueba por la que pasará el pueblo de Dios en el tiempo de angustia</a:t>
            </a:r>
            <a:r>
              <a:rPr lang="es-CO" dirty="0" smtClean="0"/>
              <a:t>. . . [Jacob] se llenó de terror al tener noticia de que Esaú se acercaba al frente de una compañía de guerreros, sin duda para vengarse de él.</a:t>
            </a:r>
          </a:p>
          <a:p>
            <a:endParaRPr lang="es-CO" dirty="0" smtClean="0"/>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circle(in)">
                                      <p:cBhvr>
                                        <p:cTn id="7" dur="2000"/>
                                        <p:tgtEl>
                                          <p:spTgt spid="3">
                                            <p:txEl>
                                              <p:pRg st="5" end="5"/>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7" end="7"/>
                                            </p:txEl>
                                          </p:spTgt>
                                        </p:tgtEl>
                                        <p:attrNameLst>
                                          <p:attrName>style.visibility</p:attrName>
                                        </p:attrNameLst>
                                      </p:cBhvr>
                                      <p:to>
                                        <p:strVal val="visible"/>
                                      </p:to>
                                    </p:set>
                                    <p:animEffect transition="in" filter="circle(in)">
                                      <p:cBhvr>
                                        <p:cTn id="10"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4690864" cy="5976664"/>
          </a:xfrm>
          <a:solidFill>
            <a:srgbClr val="FFFF00"/>
          </a:solidFill>
        </p:spPr>
        <p:txBody>
          <a:bodyPr>
            <a:normAutofit/>
          </a:bodyPr>
          <a:lstStyle/>
          <a:p>
            <a:pPr algn="ctr">
              <a:buNone/>
            </a:pPr>
            <a:r>
              <a:rPr lang="es-CO" dirty="0" smtClean="0"/>
              <a:t> </a:t>
            </a:r>
          </a:p>
          <a:p>
            <a:pPr algn="ctr"/>
            <a:endParaRPr lang="es-CO" dirty="0" smtClean="0"/>
          </a:p>
          <a:p>
            <a:pPr algn="ctr">
              <a:buNone/>
            </a:pPr>
            <a:r>
              <a:rPr lang="es-CO" dirty="0" smtClean="0"/>
              <a:t>  Los que acompañaban a Jacob, sin</a:t>
            </a:r>
            <a:r>
              <a:rPr lang="es-CO" b="1" dirty="0" smtClean="0">
                <a:solidFill>
                  <a:srgbClr val="0070C0"/>
                </a:solidFill>
              </a:rPr>
              <a:t> armas e indefensos</a:t>
            </a:r>
            <a:r>
              <a:rPr lang="es-CO" dirty="0" smtClean="0"/>
              <a:t>, parecían destinados a caer irremisiblemente víctimas de la violencia y la matanza.</a:t>
            </a:r>
          </a:p>
          <a:p>
            <a:endParaRPr lang="es-CO" dirty="0" smtClean="0"/>
          </a:p>
          <a:p>
            <a:endParaRPr lang="es-CO" dirty="0"/>
          </a:p>
        </p:txBody>
      </p:sp>
      <p:pic>
        <p:nvPicPr>
          <p:cNvPr id="67586" name="Picture 2" descr="http://t2.gstatic.com/images?q=tbn:ANd9GcRGkTrYYPLdhVTxunxviYbEpgH3AGDfzEOzoDAaHcZrBhaA4fiQsg"/>
          <p:cNvPicPr>
            <a:picLocks noChangeAspect="1" noChangeArrowheads="1"/>
          </p:cNvPicPr>
          <p:nvPr/>
        </p:nvPicPr>
        <p:blipFill>
          <a:blip r:embed="rId2" cstate="print"/>
          <a:srcRect/>
          <a:stretch>
            <a:fillRect/>
          </a:stretch>
        </p:blipFill>
        <p:spPr bwMode="auto">
          <a:xfrm>
            <a:off x="5436096" y="1556792"/>
            <a:ext cx="2736304" cy="3888432"/>
          </a:xfrm>
          <a:prstGeom prst="rect">
            <a:avLst/>
          </a:prstGeom>
          <a:noFill/>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4906888" cy="5976664"/>
          </a:xfrm>
          <a:solidFill>
            <a:schemeClr val="accent6">
              <a:lumMod val="60000"/>
              <a:lumOff val="40000"/>
            </a:schemeClr>
          </a:solidFill>
        </p:spPr>
        <p:txBody>
          <a:bodyPr>
            <a:normAutofit fontScale="92500" lnSpcReduction="20000"/>
          </a:bodyPr>
          <a:lstStyle/>
          <a:p>
            <a:pPr algn="ctr">
              <a:buNone/>
            </a:pPr>
            <a:r>
              <a:rPr lang="es-CO" dirty="0" smtClean="0"/>
              <a:t>    A esta angustia y a este temor que lo tenían abatido se agregaba el peso abrumador de los reproches que se hacía a sí mismo; pues era su propio </a:t>
            </a:r>
            <a:r>
              <a:rPr lang="es-CO" b="1" dirty="0" smtClean="0">
                <a:solidFill>
                  <a:srgbClr val="0070C0"/>
                </a:solidFill>
              </a:rPr>
              <a:t>pecado</a:t>
            </a:r>
            <a:r>
              <a:rPr lang="es-CO" dirty="0" smtClean="0"/>
              <a:t> el que le había puesto a él y a los suyos en semejante trance.</a:t>
            </a:r>
          </a:p>
          <a:p>
            <a:pPr algn="ctr">
              <a:buNone/>
            </a:pPr>
            <a:endParaRPr lang="es-CO" dirty="0" smtClean="0"/>
          </a:p>
          <a:p>
            <a:pPr algn="ctr">
              <a:buNone/>
            </a:pPr>
            <a:r>
              <a:rPr lang="es-CO" dirty="0" smtClean="0"/>
              <a:t> Su única esperanza se cifraba en la misericordia de Dios; su único amparo debía ser la oración.”</a:t>
            </a:r>
            <a:r>
              <a:rPr lang="es-CO" sz="2200" dirty="0" smtClean="0"/>
              <a:t>El Conflicto de los Siglos, pág. 674. </a:t>
            </a:r>
          </a:p>
          <a:p>
            <a:endParaRPr lang="es-CO" dirty="0"/>
          </a:p>
        </p:txBody>
      </p:sp>
      <p:pic>
        <p:nvPicPr>
          <p:cNvPr id="176130" name="Picture 2" descr="http://t0.gstatic.com/images?q=tbn:ANd9GcQ09UKGY_S8fyAVla_9Q_k65X3Em_FdmB5Yn3W8n4SdoRHQjFvzlQ"/>
          <p:cNvPicPr>
            <a:picLocks noChangeAspect="1" noChangeArrowheads="1"/>
          </p:cNvPicPr>
          <p:nvPr/>
        </p:nvPicPr>
        <p:blipFill>
          <a:blip r:embed="rId2" cstate="print"/>
          <a:srcRect/>
          <a:stretch>
            <a:fillRect/>
          </a:stretch>
        </p:blipFill>
        <p:spPr bwMode="auto">
          <a:xfrm>
            <a:off x="6228184" y="260648"/>
            <a:ext cx="2232248" cy="1584176"/>
          </a:xfrm>
          <a:prstGeom prst="rect">
            <a:avLst/>
          </a:prstGeom>
          <a:noFill/>
        </p:spPr>
      </p:pic>
      <p:pic>
        <p:nvPicPr>
          <p:cNvPr id="176132" name="Picture 4" descr="http://t3.gstatic.com/images?q=tbn:ANd9GcQxXeuIaixtr79TpFCB_Moy9FnuuL6r4QHhre-26kTzrkPOVZyc"/>
          <p:cNvPicPr>
            <a:picLocks noChangeAspect="1" noChangeArrowheads="1"/>
          </p:cNvPicPr>
          <p:nvPr/>
        </p:nvPicPr>
        <p:blipFill>
          <a:blip r:embed="rId3" cstate="print"/>
          <a:srcRect/>
          <a:stretch>
            <a:fillRect/>
          </a:stretch>
        </p:blipFill>
        <p:spPr bwMode="auto">
          <a:xfrm>
            <a:off x="5796136" y="2060848"/>
            <a:ext cx="2880320" cy="2284091"/>
          </a:xfrm>
          <a:prstGeom prst="rect">
            <a:avLst/>
          </a:prstGeom>
          <a:noFill/>
        </p:spPr>
      </p:pic>
      <p:pic>
        <p:nvPicPr>
          <p:cNvPr id="176134" name="Picture 6" descr="http://t1.gstatic.com/images?q=tbn:ANd9GcTUAwM_rmz31Q6p_cC5vuIk98FVzh8UsYM36YANvQRirrBDyv4G"/>
          <p:cNvPicPr>
            <a:picLocks noChangeAspect="1" noChangeArrowheads="1"/>
          </p:cNvPicPr>
          <p:nvPr/>
        </p:nvPicPr>
        <p:blipFill>
          <a:blip r:embed="rId4" cstate="print"/>
          <a:srcRect/>
          <a:stretch>
            <a:fillRect/>
          </a:stretch>
        </p:blipFill>
        <p:spPr bwMode="auto">
          <a:xfrm>
            <a:off x="6588224" y="4797152"/>
            <a:ext cx="1656184" cy="1656184"/>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76130"/>
                                        </p:tgtEl>
                                        <p:attrNameLst>
                                          <p:attrName>style.visibility</p:attrName>
                                        </p:attrNameLst>
                                      </p:cBhvr>
                                      <p:to>
                                        <p:strVal val="visible"/>
                                      </p:to>
                                    </p:set>
                                    <p:animEffect transition="in" filter="wipe(down)">
                                      <p:cBhvr>
                                        <p:cTn id="7" dur="580">
                                          <p:stCondLst>
                                            <p:cond delay="0"/>
                                          </p:stCondLst>
                                        </p:cTn>
                                        <p:tgtEl>
                                          <p:spTgt spid="176130"/>
                                        </p:tgtEl>
                                      </p:cBhvr>
                                    </p:animEffect>
                                    <p:anim calcmode="lin" valueType="num">
                                      <p:cBhvr>
                                        <p:cTn id="8" dur="1822" tmFilter="0,0; 0.14,0.36; 0.43,0.73; 0.71,0.91; 1.0,1.0">
                                          <p:stCondLst>
                                            <p:cond delay="0"/>
                                          </p:stCondLst>
                                        </p:cTn>
                                        <p:tgtEl>
                                          <p:spTgt spid="17613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7613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7613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7613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76130"/>
                                        </p:tgtEl>
                                        <p:attrNameLst>
                                          <p:attrName>ppt_y</p:attrName>
                                        </p:attrNameLst>
                                      </p:cBhvr>
                                      <p:tavLst>
                                        <p:tav tm="0" fmla="#ppt_y-sin(pi*$)/81">
                                          <p:val>
                                            <p:fltVal val="0"/>
                                          </p:val>
                                        </p:tav>
                                        <p:tav tm="100000">
                                          <p:val>
                                            <p:fltVal val="1"/>
                                          </p:val>
                                        </p:tav>
                                      </p:tavLst>
                                    </p:anim>
                                    <p:animScale>
                                      <p:cBhvr>
                                        <p:cTn id="13" dur="26">
                                          <p:stCondLst>
                                            <p:cond delay="650"/>
                                          </p:stCondLst>
                                        </p:cTn>
                                        <p:tgtEl>
                                          <p:spTgt spid="176130"/>
                                        </p:tgtEl>
                                      </p:cBhvr>
                                      <p:to x="100000" y="60000"/>
                                    </p:animScale>
                                    <p:animScale>
                                      <p:cBhvr>
                                        <p:cTn id="14" dur="166" decel="50000">
                                          <p:stCondLst>
                                            <p:cond delay="676"/>
                                          </p:stCondLst>
                                        </p:cTn>
                                        <p:tgtEl>
                                          <p:spTgt spid="176130"/>
                                        </p:tgtEl>
                                      </p:cBhvr>
                                      <p:to x="100000" y="100000"/>
                                    </p:animScale>
                                    <p:animScale>
                                      <p:cBhvr>
                                        <p:cTn id="15" dur="26">
                                          <p:stCondLst>
                                            <p:cond delay="1312"/>
                                          </p:stCondLst>
                                        </p:cTn>
                                        <p:tgtEl>
                                          <p:spTgt spid="176130"/>
                                        </p:tgtEl>
                                      </p:cBhvr>
                                      <p:to x="100000" y="80000"/>
                                    </p:animScale>
                                    <p:animScale>
                                      <p:cBhvr>
                                        <p:cTn id="16" dur="166" decel="50000">
                                          <p:stCondLst>
                                            <p:cond delay="1338"/>
                                          </p:stCondLst>
                                        </p:cTn>
                                        <p:tgtEl>
                                          <p:spTgt spid="176130"/>
                                        </p:tgtEl>
                                      </p:cBhvr>
                                      <p:to x="100000" y="100000"/>
                                    </p:animScale>
                                    <p:animScale>
                                      <p:cBhvr>
                                        <p:cTn id="17" dur="26">
                                          <p:stCondLst>
                                            <p:cond delay="1642"/>
                                          </p:stCondLst>
                                        </p:cTn>
                                        <p:tgtEl>
                                          <p:spTgt spid="176130"/>
                                        </p:tgtEl>
                                      </p:cBhvr>
                                      <p:to x="100000" y="90000"/>
                                    </p:animScale>
                                    <p:animScale>
                                      <p:cBhvr>
                                        <p:cTn id="18" dur="166" decel="50000">
                                          <p:stCondLst>
                                            <p:cond delay="1668"/>
                                          </p:stCondLst>
                                        </p:cTn>
                                        <p:tgtEl>
                                          <p:spTgt spid="176130"/>
                                        </p:tgtEl>
                                      </p:cBhvr>
                                      <p:to x="100000" y="100000"/>
                                    </p:animScale>
                                    <p:animScale>
                                      <p:cBhvr>
                                        <p:cTn id="19" dur="26">
                                          <p:stCondLst>
                                            <p:cond delay="1808"/>
                                          </p:stCondLst>
                                        </p:cTn>
                                        <p:tgtEl>
                                          <p:spTgt spid="176130"/>
                                        </p:tgtEl>
                                      </p:cBhvr>
                                      <p:to x="100000" y="95000"/>
                                    </p:animScale>
                                    <p:animScale>
                                      <p:cBhvr>
                                        <p:cTn id="20" dur="166" decel="50000">
                                          <p:stCondLst>
                                            <p:cond delay="1834"/>
                                          </p:stCondLst>
                                        </p:cTn>
                                        <p:tgtEl>
                                          <p:spTgt spid="176130"/>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176132"/>
                                        </p:tgtEl>
                                        <p:attrNameLst>
                                          <p:attrName>style.visibility</p:attrName>
                                        </p:attrNameLst>
                                      </p:cBhvr>
                                      <p:to>
                                        <p:strVal val="visible"/>
                                      </p:to>
                                    </p:set>
                                    <p:animEffect transition="in" filter="wipe(down)">
                                      <p:cBhvr>
                                        <p:cTn id="23" dur="580">
                                          <p:stCondLst>
                                            <p:cond delay="0"/>
                                          </p:stCondLst>
                                        </p:cTn>
                                        <p:tgtEl>
                                          <p:spTgt spid="176132"/>
                                        </p:tgtEl>
                                      </p:cBhvr>
                                    </p:animEffect>
                                    <p:anim calcmode="lin" valueType="num">
                                      <p:cBhvr>
                                        <p:cTn id="24" dur="1822" tmFilter="0,0; 0.14,0.36; 0.43,0.73; 0.71,0.91; 1.0,1.0">
                                          <p:stCondLst>
                                            <p:cond delay="0"/>
                                          </p:stCondLst>
                                        </p:cTn>
                                        <p:tgtEl>
                                          <p:spTgt spid="176132"/>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76132"/>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76132"/>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76132"/>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76132"/>
                                        </p:tgtEl>
                                        <p:attrNameLst>
                                          <p:attrName>ppt_y</p:attrName>
                                        </p:attrNameLst>
                                      </p:cBhvr>
                                      <p:tavLst>
                                        <p:tav tm="0" fmla="#ppt_y-sin(pi*$)/81">
                                          <p:val>
                                            <p:fltVal val="0"/>
                                          </p:val>
                                        </p:tav>
                                        <p:tav tm="100000">
                                          <p:val>
                                            <p:fltVal val="1"/>
                                          </p:val>
                                        </p:tav>
                                      </p:tavLst>
                                    </p:anim>
                                    <p:animScale>
                                      <p:cBhvr>
                                        <p:cTn id="29" dur="26">
                                          <p:stCondLst>
                                            <p:cond delay="650"/>
                                          </p:stCondLst>
                                        </p:cTn>
                                        <p:tgtEl>
                                          <p:spTgt spid="176132"/>
                                        </p:tgtEl>
                                      </p:cBhvr>
                                      <p:to x="100000" y="60000"/>
                                    </p:animScale>
                                    <p:animScale>
                                      <p:cBhvr>
                                        <p:cTn id="30" dur="166" decel="50000">
                                          <p:stCondLst>
                                            <p:cond delay="676"/>
                                          </p:stCondLst>
                                        </p:cTn>
                                        <p:tgtEl>
                                          <p:spTgt spid="176132"/>
                                        </p:tgtEl>
                                      </p:cBhvr>
                                      <p:to x="100000" y="100000"/>
                                    </p:animScale>
                                    <p:animScale>
                                      <p:cBhvr>
                                        <p:cTn id="31" dur="26">
                                          <p:stCondLst>
                                            <p:cond delay="1312"/>
                                          </p:stCondLst>
                                        </p:cTn>
                                        <p:tgtEl>
                                          <p:spTgt spid="176132"/>
                                        </p:tgtEl>
                                      </p:cBhvr>
                                      <p:to x="100000" y="80000"/>
                                    </p:animScale>
                                    <p:animScale>
                                      <p:cBhvr>
                                        <p:cTn id="32" dur="166" decel="50000">
                                          <p:stCondLst>
                                            <p:cond delay="1338"/>
                                          </p:stCondLst>
                                        </p:cTn>
                                        <p:tgtEl>
                                          <p:spTgt spid="176132"/>
                                        </p:tgtEl>
                                      </p:cBhvr>
                                      <p:to x="100000" y="100000"/>
                                    </p:animScale>
                                    <p:animScale>
                                      <p:cBhvr>
                                        <p:cTn id="33" dur="26">
                                          <p:stCondLst>
                                            <p:cond delay="1642"/>
                                          </p:stCondLst>
                                        </p:cTn>
                                        <p:tgtEl>
                                          <p:spTgt spid="176132"/>
                                        </p:tgtEl>
                                      </p:cBhvr>
                                      <p:to x="100000" y="90000"/>
                                    </p:animScale>
                                    <p:animScale>
                                      <p:cBhvr>
                                        <p:cTn id="34" dur="166" decel="50000">
                                          <p:stCondLst>
                                            <p:cond delay="1668"/>
                                          </p:stCondLst>
                                        </p:cTn>
                                        <p:tgtEl>
                                          <p:spTgt spid="176132"/>
                                        </p:tgtEl>
                                      </p:cBhvr>
                                      <p:to x="100000" y="100000"/>
                                    </p:animScale>
                                    <p:animScale>
                                      <p:cBhvr>
                                        <p:cTn id="35" dur="26">
                                          <p:stCondLst>
                                            <p:cond delay="1808"/>
                                          </p:stCondLst>
                                        </p:cTn>
                                        <p:tgtEl>
                                          <p:spTgt spid="176132"/>
                                        </p:tgtEl>
                                      </p:cBhvr>
                                      <p:to x="100000" y="95000"/>
                                    </p:animScale>
                                    <p:animScale>
                                      <p:cBhvr>
                                        <p:cTn id="36" dur="166" decel="50000">
                                          <p:stCondLst>
                                            <p:cond delay="1834"/>
                                          </p:stCondLst>
                                        </p:cTn>
                                        <p:tgtEl>
                                          <p:spTgt spid="176132"/>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176134"/>
                                        </p:tgtEl>
                                        <p:attrNameLst>
                                          <p:attrName>style.visibility</p:attrName>
                                        </p:attrNameLst>
                                      </p:cBhvr>
                                      <p:to>
                                        <p:strVal val="visible"/>
                                      </p:to>
                                    </p:set>
                                    <p:animEffect transition="in" filter="wipe(down)">
                                      <p:cBhvr>
                                        <p:cTn id="39" dur="580">
                                          <p:stCondLst>
                                            <p:cond delay="0"/>
                                          </p:stCondLst>
                                        </p:cTn>
                                        <p:tgtEl>
                                          <p:spTgt spid="176134"/>
                                        </p:tgtEl>
                                      </p:cBhvr>
                                    </p:animEffect>
                                    <p:anim calcmode="lin" valueType="num">
                                      <p:cBhvr>
                                        <p:cTn id="40" dur="1822" tmFilter="0,0; 0.14,0.36; 0.43,0.73; 0.71,0.91; 1.0,1.0">
                                          <p:stCondLst>
                                            <p:cond delay="0"/>
                                          </p:stCondLst>
                                        </p:cTn>
                                        <p:tgtEl>
                                          <p:spTgt spid="176134"/>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76134"/>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76134"/>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76134"/>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76134"/>
                                        </p:tgtEl>
                                        <p:attrNameLst>
                                          <p:attrName>ppt_y</p:attrName>
                                        </p:attrNameLst>
                                      </p:cBhvr>
                                      <p:tavLst>
                                        <p:tav tm="0" fmla="#ppt_y-sin(pi*$)/81">
                                          <p:val>
                                            <p:fltVal val="0"/>
                                          </p:val>
                                        </p:tav>
                                        <p:tav tm="100000">
                                          <p:val>
                                            <p:fltVal val="1"/>
                                          </p:val>
                                        </p:tav>
                                      </p:tavLst>
                                    </p:anim>
                                    <p:animScale>
                                      <p:cBhvr>
                                        <p:cTn id="45" dur="26">
                                          <p:stCondLst>
                                            <p:cond delay="650"/>
                                          </p:stCondLst>
                                        </p:cTn>
                                        <p:tgtEl>
                                          <p:spTgt spid="176134"/>
                                        </p:tgtEl>
                                      </p:cBhvr>
                                      <p:to x="100000" y="60000"/>
                                    </p:animScale>
                                    <p:animScale>
                                      <p:cBhvr>
                                        <p:cTn id="46" dur="166" decel="50000">
                                          <p:stCondLst>
                                            <p:cond delay="676"/>
                                          </p:stCondLst>
                                        </p:cTn>
                                        <p:tgtEl>
                                          <p:spTgt spid="176134"/>
                                        </p:tgtEl>
                                      </p:cBhvr>
                                      <p:to x="100000" y="100000"/>
                                    </p:animScale>
                                    <p:animScale>
                                      <p:cBhvr>
                                        <p:cTn id="47" dur="26">
                                          <p:stCondLst>
                                            <p:cond delay="1312"/>
                                          </p:stCondLst>
                                        </p:cTn>
                                        <p:tgtEl>
                                          <p:spTgt spid="176134"/>
                                        </p:tgtEl>
                                      </p:cBhvr>
                                      <p:to x="100000" y="80000"/>
                                    </p:animScale>
                                    <p:animScale>
                                      <p:cBhvr>
                                        <p:cTn id="48" dur="166" decel="50000">
                                          <p:stCondLst>
                                            <p:cond delay="1338"/>
                                          </p:stCondLst>
                                        </p:cTn>
                                        <p:tgtEl>
                                          <p:spTgt spid="176134"/>
                                        </p:tgtEl>
                                      </p:cBhvr>
                                      <p:to x="100000" y="100000"/>
                                    </p:animScale>
                                    <p:animScale>
                                      <p:cBhvr>
                                        <p:cTn id="49" dur="26">
                                          <p:stCondLst>
                                            <p:cond delay="1642"/>
                                          </p:stCondLst>
                                        </p:cTn>
                                        <p:tgtEl>
                                          <p:spTgt spid="176134"/>
                                        </p:tgtEl>
                                      </p:cBhvr>
                                      <p:to x="100000" y="90000"/>
                                    </p:animScale>
                                    <p:animScale>
                                      <p:cBhvr>
                                        <p:cTn id="50" dur="166" decel="50000">
                                          <p:stCondLst>
                                            <p:cond delay="1668"/>
                                          </p:stCondLst>
                                        </p:cTn>
                                        <p:tgtEl>
                                          <p:spTgt spid="176134"/>
                                        </p:tgtEl>
                                      </p:cBhvr>
                                      <p:to x="100000" y="100000"/>
                                    </p:animScale>
                                    <p:animScale>
                                      <p:cBhvr>
                                        <p:cTn id="51" dur="26">
                                          <p:stCondLst>
                                            <p:cond delay="1808"/>
                                          </p:stCondLst>
                                        </p:cTn>
                                        <p:tgtEl>
                                          <p:spTgt spid="176134"/>
                                        </p:tgtEl>
                                      </p:cBhvr>
                                      <p:to x="100000" y="95000"/>
                                    </p:animScale>
                                    <p:animScale>
                                      <p:cBhvr>
                                        <p:cTn id="52" dur="166" decel="50000">
                                          <p:stCondLst>
                                            <p:cond delay="1834"/>
                                          </p:stCondLst>
                                        </p:cTn>
                                        <p:tgtEl>
                                          <p:spTgt spid="17613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457200" y="413792"/>
            <a:ext cx="8229600" cy="1143000"/>
          </a:xfrm>
        </p:spPr>
        <p:txBody>
          <a:bodyPr>
            <a:noAutofit/>
          </a:bodyPr>
          <a:lstStyle/>
          <a:p>
            <a:r>
              <a:rPr lang="es-CO" sz="2800" dirty="0" smtClean="0">
                <a:latin typeface="Algerian" pitchFamily="82" charset="0"/>
              </a:rPr>
              <a:t>¿Cuál era la otra causa de la angustia de Jacob, similar a la aflicción del rey David?</a:t>
            </a:r>
            <a:endParaRPr lang="es-CO" sz="2800" dirty="0">
              <a:latin typeface="Algerian" pitchFamily="82" charset="0"/>
            </a:endParaRPr>
          </a:p>
        </p:txBody>
      </p:sp>
      <p:sp>
        <p:nvSpPr>
          <p:cNvPr id="3" name="2 Marcador de contenido"/>
          <p:cNvSpPr>
            <a:spLocks noGrp="1"/>
          </p:cNvSpPr>
          <p:nvPr>
            <p:ph idx="1"/>
          </p:nvPr>
        </p:nvSpPr>
        <p:spPr>
          <a:xfrm>
            <a:off x="0" y="1600200"/>
            <a:ext cx="9144000" cy="4925144"/>
          </a:xfrm>
          <a:solidFill>
            <a:schemeClr val="accent1">
              <a:lumMod val="20000"/>
              <a:lumOff val="80000"/>
            </a:schemeClr>
          </a:solidFill>
        </p:spPr>
        <p:txBody>
          <a:bodyPr>
            <a:normAutofit fontScale="85000" lnSpcReduction="10000"/>
          </a:bodyPr>
          <a:lstStyle/>
          <a:p>
            <a:pPr algn="ctr">
              <a:buNone/>
            </a:pPr>
            <a:r>
              <a:rPr lang="es-CO" sz="3300" b="1" dirty="0" smtClean="0">
                <a:solidFill>
                  <a:srgbClr val="FF0000"/>
                </a:solidFill>
              </a:rPr>
              <a:t>Lea Salmos 32:4, 5.</a:t>
            </a:r>
          </a:p>
          <a:p>
            <a:pPr algn="ctr">
              <a:buNone/>
            </a:pPr>
            <a:r>
              <a:rPr lang="es-CO" sz="4000" b="1" dirty="0" smtClean="0">
                <a:solidFill>
                  <a:srgbClr val="FF0000"/>
                </a:solidFill>
              </a:rPr>
              <a:t>¿Cuál será el estado de los que serán librados en el tiempo de angustia? </a:t>
            </a:r>
          </a:p>
          <a:p>
            <a:endParaRPr lang="es-CO" dirty="0" smtClean="0"/>
          </a:p>
          <a:p>
            <a:pPr algn="ctr">
              <a:buNone/>
            </a:pPr>
            <a:r>
              <a:rPr lang="es-CO" sz="3400" b="1" dirty="0" smtClean="0">
                <a:solidFill>
                  <a:srgbClr val="FF0000"/>
                </a:solidFill>
              </a:rPr>
              <a:t>Lea 2 Pedro 3:14. </a:t>
            </a:r>
          </a:p>
          <a:p>
            <a:pPr marL="0" indent="0" algn="ctr">
              <a:buNone/>
            </a:pPr>
            <a:r>
              <a:rPr lang="es-CO" dirty="0" smtClean="0"/>
              <a:t>“Como Jacob estuvo bajo la amenaza de muerte de su airado hermano, así también el pueblo de Dios estará en peligro de los impíos que tratarán de destruirlo. Y como el patriarca luchó toda la noche pidiendo ser librado de la mano de Esaú, así clamarán los justos a Dios día y noche que los libre de los enemigos que los rodean.”</a:t>
            </a:r>
            <a:r>
              <a:rPr lang="es-CO" sz="2300" dirty="0" smtClean="0"/>
              <a:t>Patriarcas y Profetas, pág. 199. </a:t>
            </a:r>
            <a:endParaRPr lang="es-CO" dirty="0" smtClean="0"/>
          </a:p>
          <a:p>
            <a:endParaRPr lang="es-CO" dirty="0"/>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80">
                                          <p:stCondLst>
                                            <p:cond delay="0"/>
                                          </p:stCondLst>
                                        </p:cTn>
                                        <p:tgtEl>
                                          <p:spTgt spid="3">
                                            <p:txEl>
                                              <p:pRg st="1" end="1"/>
                                            </p:txEl>
                                          </p:spTgt>
                                        </p:tgtEl>
                                      </p:cBhvr>
                                    </p:animEffect>
                                    <p:anim calcmode="lin" valueType="num">
                                      <p:cBhvr>
                                        <p:cTn id="13"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xEl>
                                              <p:pRg st="1" end="1"/>
                                            </p:txEl>
                                          </p:spTgt>
                                        </p:tgtEl>
                                      </p:cBhvr>
                                      <p:to x="100000" y="60000"/>
                                    </p:animScale>
                                    <p:animScale>
                                      <p:cBhvr>
                                        <p:cTn id="19" dur="166" decel="50000">
                                          <p:stCondLst>
                                            <p:cond delay="676"/>
                                          </p:stCondLst>
                                        </p:cTn>
                                        <p:tgtEl>
                                          <p:spTgt spid="3">
                                            <p:txEl>
                                              <p:pRg st="1" end="1"/>
                                            </p:txEl>
                                          </p:spTgt>
                                        </p:tgtEl>
                                      </p:cBhvr>
                                      <p:to x="100000" y="100000"/>
                                    </p:animScale>
                                    <p:animScale>
                                      <p:cBhvr>
                                        <p:cTn id="20" dur="26">
                                          <p:stCondLst>
                                            <p:cond delay="1312"/>
                                          </p:stCondLst>
                                        </p:cTn>
                                        <p:tgtEl>
                                          <p:spTgt spid="3">
                                            <p:txEl>
                                              <p:pRg st="1" end="1"/>
                                            </p:txEl>
                                          </p:spTgt>
                                        </p:tgtEl>
                                      </p:cBhvr>
                                      <p:to x="100000" y="80000"/>
                                    </p:animScale>
                                    <p:animScale>
                                      <p:cBhvr>
                                        <p:cTn id="21" dur="166" decel="50000">
                                          <p:stCondLst>
                                            <p:cond delay="1338"/>
                                          </p:stCondLst>
                                        </p:cTn>
                                        <p:tgtEl>
                                          <p:spTgt spid="3">
                                            <p:txEl>
                                              <p:pRg st="1" end="1"/>
                                            </p:txEl>
                                          </p:spTgt>
                                        </p:tgtEl>
                                      </p:cBhvr>
                                      <p:to x="100000" y="100000"/>
                                    </p:animScale>
                                    <p:animScale>
                                      <p:cBhvr>
                                        <p:cTn id="22" dur="26">
                                          <p:stCondLst>
                                            <p:cond delay="1642"/>
                                          </p:stCondLst>
                                        </p:cTn>
                                        <p:tgtEl>
                                          <p:spTgt spid="3">
                                            <p:txEl>
                                              <p:pRg st="1" end="1"/>
                                            </p:txEl>
                                          </p:spTgt>
                                        </p:tgtEl>
                                      </p:cBhvr>
                                      <p:to x="100000" y="90000"/>
                                    </p:animScale>
                                    <p:animScale>
                                      <p:cBhvr>
                                        <p:cTn id="23" dur="166" decel="50000">
                                          <p:stCondLst>
                                            <p:cond delay="1668"/>
                                          </p:stCondLst>
                                        </p:cTn>
                                        <p:tgtEl>
                                          <p:spTgt spid="3">
                                            <p:txEl>
                                              <p:pRg st="1" end="1"/>
                                            </p:txEl>
                                          </p:spTgt>
                                        </p:tgtEl>
                                      </p:cBhvr>
                                      <p:to x="100000" y="100000"/>
                                    </p:animScale>
                                    <p:animScale>
                                      <p:cBhvr>
                                        <p:cTn id="24" dur="26">
                                          <p:stCondLst>
                                            <p:cond delay="1808"/>
                                          </p:stCondLst>
                                        </p:cTn>
                                        <p:tgtEl>
                                          <p:spTgt spid="3">
                                            <p:txEl>
                                              <p:pRg st="1" end="1"/>
                                            </p:txEl>
                                          </p:spTgt>
                                        </p:tgtEl>
                                      </p:cBhvr>
                                      <p:to x="100000" y="95000"/>
                                    </p:animScale>
                                    <p:animScale>
                                      <p:cBhvr>
                                        <p:cTn id="25" dur="166" decel="50000">
                                          <p:stCondLst>
                                            <p:cond delay="1834"/>
                                          </p:stCondLst>
                                        </p:cTn>
                                        <p:tgtEl>
                                          <p:spTgt spid="3">
                                            <p:txEl>
                                              <p:pRg st="1" end="1"/>
                                            </p:txEl>
                                          </p:spTgt>
                                        </p:tgtEl>
                                      </p:cBhvr>
                                      <p:to x="100000" y="100000"/>
                                    </p:animScale>
                                  </p:childTnLst>
                                </p:cTn>
                              </p:par>
                              <p:par>
                                <p:cTn id="26" presetID="26" presetClass="entr" presetSubtype="0" fill="hold" nodeType="with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wipe(down)">
                                      <p:cBhvr>
                                        <p:cTn id="28" dur="580">
                                          <p:stCondLst>
                                            <p:cond delay="0"/>
                                          </p:stCondLst>
                                        </p:cTn>
                                        <p:tgtEl>
                                          <p:spTgt spid="3">
                                            <p:txEl>
                                              <p:pRg st="3" end="3"/>
                                            </p:txEl>
                                          </p:spTgt>
                                        </p:tgtEl>
                                      </p:cBhvr>
                                    </p:animEffect>
                                    <p:anim calcmode="lin" valueType="num">
                                      <p:cBhvr>
                                        <p:cTn id="29"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34" dur="26">
                                          <p:stCondLst>
                                            <p:cond delay="650"/>
                                          </p:stCondLst>
                                        </p:cTn>
                                        <p:tgtEl>
                                          <p:spTgt spid="3">
                                            <p:txEl>
                                              <p:pRg st="3" end="3"/>
                                            </p:txEl>
                                          </p:spTgt>
                                        </p:tgtEl>
                                      </p:cBhvr>
                                      <p:to x="100000" y="60000"/>
                                    </p:animScale>
                                    <p:animScale>
                                      <p:cBhvr>
                                        <p:cTn id="35" dur="166" decel="50000">
                                          <p:stCondLst>
                                            <p:cond delay="676"/>
                                          </p:stCondLst>
                                        </p:cTn>
                                        <p:tgtEl>
                                          <p:spTgt spid="3">
                                            <p:txEl>
                                              <p:pRg st="3" end="3"/>
                                            </p:txEl>
                                          </p:spTgt>
                                        </p:tgtEl>
                                      </p:cBhvr>
                                      <p:to x="100000" y="100000"/>
                                    </p:animScale>
                                    <p:animScale>
                                      <p:cBhvr>
                                        <p:cTn id="36" dur="26">
                                          <p:stCondLst>
                                            <p:cond delay="1312"/>
                                          </p:stCondLst>
                                        </p:cTn>
                                        <p:tgtEl>
                                          <p:spTgt spid="3">
                                            <p:txEl>
                                              <p:pRg st="3" end="3"/>
                                            </p:txEl>
                                          </p:spTgt>
                                        </p:tgtEl>
                                      </p:cBhvr>
                                      <p:to x="100000" y="80000"/>
                                    </p:animScale>
                                    <p:animScale>
                                      <p:cBhvr>
                                        <p:cTn id="37" dur="166" decel="50000">
                                          <p:stCondLst>
                                            <p:cond delay="1338"/>
                                          </p:stCondLst>
                                        </p:cTn>
                                        <p:tgtEl>
                                          <p:spTgt spid="3">
                                            <p:txEl>
                                              <p:pRg st="3" end="3"/>
                                            </p:txEl>
                                          </p:spTgt>
                                        </p:tgtEl>
                                      </p:cBhvr>
                                      <p:to x="100000" y="100000"/>
                                    </p:animScale>
                                    <p:animScale>
                                      <p:cBhvr>
                                        <p:cTn id="38" dur="26">
                                          <p:stCondLst>
                                            <p:cond delay="1642"/>
                                          </p:stCondLst>
                                        </p:cTn>
                                        <p:tgtEl>
                                          <p:spTgt spid="3">
                                            <p:txEl>
                                              <p:pRg st="3" end="3"/>
                                            </p:txEl>
                                          </p:spTgt>
                                        </p:tgtEl>
                                      </p:cBhvr>
                                      <p:to x="100000" y="90000"/>
                                    </p:animScale>
                                    <p:animScale>
                                      <p:cBhvr>
                                        <p:cTn id="39" dur="166" decel="50000">
                                          <p:stCondLst>
                                            <p:cond delay="1668"/>
                                          </p:stCondLst>
                                        </p:cTn>
                                        <p:tgtEl>
                                          <p:spTgt spid="3">
                                            <p:txEl>
                                              <p:pRg st="3" end="3"/>
                                            </p:txEl>
                                          </p:spTgt>
                                        </p:tgtEl>
                                      </p:cBhvr>
                                      <p:to x="100000" y="100000"/>
                                    </p:animScale>
                                    <p:animScale>
                                      <p:cBhvr>
                                        <p:cTn id="40" dur="26">
                                          <p:stCondLst>
                                            <p:cond delay="1808"/>
                                          </p:stCondLst>
                                        </p:cTn>
                                        <p:tgtEl>
                                          <p:spTgt spid="3">
                                            <p:txEl>
                                              <p:pRg st="3" end="3"/>
                                            </p:txEl>
                                          </p:spTgt>
                                        </p:tgtEl>
                                      </p:cBhvr>
                                      <p:to x="100000" y="95000"/>
                                    </p:animScale>
                                    <p:animScale>
                                      <p:cBhvr>
                                        <p:cTn id="41" dur="166" decel="50000">
                                          <p:stCondLst>
                                            <p:cond delay="1834"/>
                                          </p:stCondLst>
                                        </p:cTn>
                                        <p:tgtEl>
                                          <p:spTgt spid="3">
                                            <p:txEl>
                                              <p:pRg st="3" end="3"/>
                                            </p:txEl>
                                          </p:spTgt>
                                        </p:tgtEl>
                                      </p:cBhvr>
                                      <p:to x="100000" y="100000"/>
                                    </p:animScale>
                                  </p:childTnLst>
                                </p:cTn>
                              </p:par>
                            </p:childTnLst>
                          </p:cTn>
                        </p:par>
                      </p:childTnLst>
                    </p:cTn>
                  </p:par>
                  <p:par>
                    <p:cTn id="42" fill="hold">
                      <p:stCondLst>
                        <p:cond delay="indefinite"/>
                      </p:stCondLst>
                      <p:childTnLst>
                        <p:par>
                          <p:cTn id="43" fill="hold">
                            <p:stCondLst>
                              <p:cond delay="0"/>
                            </p:stCondLst>
                            <p:childTnLst>
                              <p:par>
                                <p:cTn id="44" presetID="31" presetClass="entr" presetSubtype="0" fill="hold" nodeType="clickEffect">
                                  <p:stCondLst>
                                    <p:cond delay="0"/>
                                  </p:stCondLst>
                                  <p:childTnLst>
                                    <p:set>
                                      <p:cBhvr>
                                        <p:cTn id="45" dur="1" fill="hold">
                                          <p:stCondLst>
                                            <p:cond delay="0"/>
                                          </p:stCondLst>
                                        </p:cTn>
                                        <p:tgtEl>
                                          <p:spTgt spid="3">
                                            <p:txEl>
                                              <p:pRg st="4" end="4"/>
                                            </p:txEl>
                                          </p:spTgt>
                                        </p:tgtEl>
                                        <p:attrNameLst>
                                          <p:attrName>style.visibility</p:attrName>
                                        </p:attrNameLst>
                                      </p:cBhvr>
                                      <p:to>
                                        <p:strVal val="visible"/>
                                      </p:to>
                                    </p:set>
                                    <p:anim calcmode="lin" valueType="num">
                                      <p:cBhvr>
                                        <p:cTn id="46"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7"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8"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9"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2664296"/>
          </a:xfrm>
          <a:solidFill>
            <a:schemeClr val="accent2">
              <a:lumMod val="20000"/>
              <a:lumOff val="80000"/>
            </a:schemeClr>
          </a:solidFill>
        </p:spPr>
        <p:txBody>
          <a:bodyPr>
            <a:normAutofit fontScale="92500"/>
          </a:bodyPr>
          <a:lstStyle/>
          <a:p>
            <a:pPr marL="0" indent="0" algn="ctr">
              <a:buNone/>
            </a:pPr>
            <a:r>
              <a:rPr lang="es-CO" dirty="0" smtClean="0"/>
              <a:t>“Si Jacob no se hubiese arrepentido </a:t>
            </a:r>
            <a:r>
              <a:rPr lang="es-CO" b="1" dirty="0" smtClean="0">
                <a:solidFill>
                  <a:srgbClr val="0070C0"/>
                </a:solidFill>
              </a:rPr>
              <a:t>PREVIAMENTE</a:t>
            </a:r>
            <a:r>
              <a:rPr lang="es-CO" dirty="0" smtClean="0"/>
              <a:t> del pecado que cometió al adueñarse fraudulentamente del derecho de primogenitura, Dios </a:t>
            </a:r>
            <a:r>
              <a:rPr lang="es-CO" b="1" u="sng" dirty="0" smtClean="0"/>
              <a:t>NO</a:t>
            </a:r>
            <a:r>
              <a:rPr lang="es-CO" dirty="0" smtClean="0"/>
              <a:t> habría escuchado su oración ni le hubiese salvado la vida misericordiosamente. </a:t>
            </a:r>
            <a:endParaRPr lang="es-CO" dirty="0"/>
          </a:p>
        </p:txBody>
      </p:sp>
      <p:pic>
        <p:nvPicPr>
          <p:cNvPr id="65538" name="Picture 2" descr="http://t0.gstatic.com/images?q=tbn:ANd9GcS2nqeRrtGKFwPdrLVPjjNhqxvI9883J4ZJsOuBj_G1iE47LOnIHQ"/>
          <p:cNvPicPr>
            <a:picLocks noChangeAspect="1" noChangeArrowheads="1"/>
          </p:cNvPicPr>
          <p:nvPr/>
        </p:nvPicPr>
        <p:blipFill>
          <a:blip r:embed="rId2" cstate="print"/>
          <a:srcRect/>
          <a:stretch>
            <a:fillRect/>
          </a:stretch>
        </p:blipFill>
        <p:spPr bwMode="auto">
          <a:xfrm>
            <a:off x="2627784" y="3284984"/>
            <a:ext cx="3672408" cy="324036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4762872" cy="6264696"/>
          </a:xfrm>
          <a:solidFill>
            <a:schemeClr val="accent2">
              <a:lumMod val="20000"/>
              <a:lumOff val="80000"/>
            </a:schemeClr>
          </a:solidFill>
        </p:spPr>
        <p:txBody>
          <a:bodyPr>
            <a:normAutofit/>
          </a:bodyPr>
          <a:lstStyle/>
          <a:p>
            <a:pPr marL="0" indent="0" algn="ctr">
              <a:buNone/>
            </a:pPr>
            <a:endParaRPr lang="es-CO" dirty="0" smtClean="0"/>
          </a:p>
          <a:p>
            <a:pPr marL="0" indent="0" algn="ctr">
              <a:buNone/>
            </a:pPr>
            <a:r>
              <a:rPr lang="es-CO" dirty="0" smtClean="0"/>
              <a:t>Así, en el tiempo de angustia, si el pueblo de Dios conservase pecados aún </a:t>
            </a:r>
            <a:r>
              <a:rPr lang="es-CO" b="1" dirty="0" smtClean="0">
                <a:solidFill>
                  <a:srgbClr val="0070C0"/>
                </a:solidFill>
              </a:rPr>
              <a:t>inconfesos</a:t>
            </a:r>
            <a:r>
              <a:rPr lang="es-CO" dirty="0" smtClean="0"/>
              <a:t> cuando lo atormenten el temor y la angustia, sería aniquilado; la desesperación acabaría con su fe y no podría tener confianza para rogar a Dios que le librase.</a:t>
            </a:r>
            <a:endParaRPr lang="es-CO" dirty="0"/>
          </a:p>
        </p:txBody>
      </p:sp>
      <p:sp>
        <p:nvSpPr>
          <p:cNvPr id="177154" name="AutoShape 2" descr="data:image/jpg;base64,/9j/4AAQSkZJRgABAQAAAQABAAD/2wCEAAkGBhMSERQTExQWFRQWFhsaGBgWGRwaGhceFx8aHhgXGhwgHSYeHBojGR0YHy8iJCcpLS0sHh4xNTIsNSYrLSwBCQoKDgwOGg8PGiwkHyQqLCwuLC40LDAsLSwsLCwsLywsLCwsLCkpLCwsLCwsKSwsLCwsLCwsKSwsKSwsKSwsLP/AABEIAJYAuAMBIgACEQEDEQH/xAAcAAABBQEBAQAAAAAAAAAAAAAGAAMEBQcBAgj/xABEEAABAwIDBQYDBwICCAcAAAABAgMRACEEEjEFBkFRYQcTInGBkTKhsRQjQlLB0fAzYsLhJCVDcoKSovEVFjRjg7Li/8QAGgEAAwEBAQEAAAAAAAAAAAAAAgMEBQEABv/EACsRAAICAQQBAwMDBQAAAAAAAAECABEDBBIhMUEiUWETcYEFMrEUI5HB8P/aAAwDAQACEQMRAD8AqO3JjNtNRGoYb/xVnqljL8IB5/5VqPbAj/WaiZjuWxpbjxrLYlccK9c5c8pTOulWyEIy+HQcecc6k4rYeVIKkKSNJIImLHyPn7VOwQYywpKgYvrwAsI/MekARUuTKK4i2fzK/BYZCpTcT0zG/D31tXMbgWm1QheZZ+FKLkzESB8Pr7U+nZv2jE91hlQkDxLuEg8Y4i9uMmnMTs1zAqzBIWkgEOAc4IIM84EzBoN3PfPtB/P4le/shxIUpxJHCdY/WBeoIQUm386/Oi93bSVsypcKFi2UykpJTIudfLrYTNV6H8NkcISAoZSlJk6E2AnSImTxNeGVh2J7dxyJWYfZrikFQCZ4BRAJ0uE63kefWnMOju471EJUI8Wo8uRnjVg/tJsIcISiIRCBImLwkgg2Ub/Lp3DhXejwrcDjeZAEA3I8RkH6GOvHm5jdjicsnsSp2htTvfu0JAQDbnA0HMDmJiastn4yGjoAkic0eLXS2aCLEX9Kd25sUJaU6hWYiyklAQUyYKjc5uFxxNU2D2k4EhLSQk3zKgEqBsAZERHLU0QRciUscUG0AS7xuMIWl5strSlOYIKkAifw5BqQTwv7Xh7I2O7ihJBypN1GTygW4Cp2x9x3FELc8I1vb2GtGTGzWmxlQ7kERGZJnmSOetxFW4dAzqSBQ/7qTZtRjwDsFv4+8pVbAUlBGVtOSwCSLgKAMgTPhuc1/SrDdvYykvrSXEKTBygzYmSbfCokEp8RETNoFWbqwBoF6mwVmFoMajTmrgKpcDt9hToQWnEqEkFYy3J+Eiw1Np8qVj/T8iFWcgST+o3A7Rckp2H98srhXhKkJklJgFMWMeFQEgn9aiYzd9LQRlUpXhzLSUkAFUEJzAwnUW970RtuLVJCQk31PPWQm3LjUfGYNwp/qSb+ECAZIta+k3rVy/pwYFhyZGuqINdQXw+7SMSCXFpbIEZlEyr+7SInUza9tKHdrbqKaSpaTmA15jrbpWjjZTSGwFSQIJvMqTPi0kHLNtPrVXtZLZSuAr4CAZGXxJMk28h61mPpH0wBZh9poYNZucKORMsCZk8qbqQw3KV9I+v7TTFEDNM9TlKlSooM0rtyeKdqWJH3CPnNZ5hUZlgEhI4k2A/nlR/27D/Wv/wt/wCKs+YQCYJgUPieMI2dsu5EoKlOz4oVBKIBMgTmFpM8q7tXepxxCUBQByhGYQSU+Kb/ABCZveT6VQYh2T4QEmPEE/CY4607h2E85URb6RFyaT9MdxQQA3CjZi8MGEi6FpEhSTBPRXMzYRpeoWP2m6oKlZIUZJP4pgX+sm9zVVg3PGBqJGvnFEjmzFNL/Npok6m6hxBCVCBzmhGIXyYt6Tkyi2e42rMlaTICiLyPDcC9zMEcNTVfiH5IIEcLegq129g3GHypJIJB8Ugk5hCpjmCbW1qnI08zTdoBsR+OmFiJpJPqB/PrRJuds0uPkiAEpUoqIHhEfF6VQMJ+lG+DZ7nZ77tgSju7f3K/g96RnahQ8yvGoPJkDZGxjtDGZEeFF4jghOsDiSB61qezOzgNoSpttCDwzfHH5iq9z0jyoV7GcKA+pw2CWzJ4X+grbkRAqjS5DiJIriT6pRlNEzOMRuwUKlxKUozQVqiL8b3NEWzdgMqZIiSJGZJF40Ijw3EU9vpgXXmFNtstugiYWspKVD4VJGQhRBvEjlWU4baO1cQ25g8KyttKIS7JS2QVDRRBBukaCDz4Vbk1mV6H8TOXSoh9x8ym3l3ixHeONRkIzBSJkpAsZib+tV+ysUUtnxKAUkJJglShMmOhjjyq4wHY9tJwLW5lZKAcqVHMpwwT4csi54kjWiDZHYop3DJU+840spnuglMggQAVTcf2iPOpHDvZY8ykYcaLtSDDe9yUFKSM1yCpUkm/hgkzYWsKNMCha20L8bZUAShUKyzwNtf+1CW7nZRiV4haHUONFoJUJT8eYmAlclIUAJMExWqYndVxtGYEKtdPEfvWjoXCfvb4AmdrMBr+2PkymDS4/DJFjcesGapNtbOIZWtQEpB05EER9KONh7KLipWPCnhzPLpUftK2e21s7ELSmCQkDlcgV7XPiaw3JitDpsrMrigLnzowg5Hf+EH31+Q96iGp2FI7t7rH1J+sVCNZqz6A9TzSropUcCaZ244UnaWb8PdNjrPirNcpmBzitT7cP/XA/wBjf+KszwCJdT5z7UN8T046yU26A+dWDGyFAByApCSCT/uxMiZykqAOnCncayCD5Vf7LeCcOjwgk6yLRJF+Z9KVuPETkelsQawWHKnYQCbyI4AGSZ5AcTWj7LwbhIKWg/EQhUKJEEDOkGSYJNtSKjbobvd4hQbABzKzkx+ZQSL8gk/WrdvBrYWlaVJyhXjLZzJAtClESAOEgdOMVDl1LBzQlR0oyoGkPb2yvtGFWqEoLSVKiAFAgTw1/wD17ZQB7T+/7Cvo/H4dLuDxDqQk/cOEnw/EELkxHXhHlWMbhbv/AGjEpKwS2341cjHwJPRSvcA1aHAx7jEafEVtfmEm4/ZT9paS7iFrRnAKUIgHLwWoqB11AjS/GKXaFu19haSyCVNqVmSo6kXJB4SCB6Vs2xsLlRm4qod7UNlB/BOhQ8TaS62RwKPiH/LNvLlSlBddxlu/a1CDfYvh/C6qZsBHuSP1o8xO3GcMoJUsSrRAOkWJHJMke9uVAHZWwv7M53WULKhBUJ4omRIkRMiaKWuzBkuqeedccWuc4Se7TJiyckEJ1sSeHKiwk+ofMmzKS3EIsM+H5KXBAMHJqD+Uk6ewNN7N2EGkufDmcdU4opBElVhMkmQkJEzw4aV43e2Th8KFtMAjxlSpJNyBxPIQKtftCZiRPKb+1Uh4v6fpppCLkca9jGjiaZxmDWVym45VBfw6gYyn0qtVVvMyXfLiJoS0O0UgwZiPi/D5E8PW1LFY9r4FLEqFki6iBrCRJPoKC9ubJxS+8CXw0hQTlgHvOIUmygI4yQTwpbsbFcwq1EvKcTACUxlAjVSoPiUTP/elnC1+mOXWCqeHmHy5QUiAekfI3oG7acRGzFD8ziB7Sf0omO1Dy+dZn227TKmGETHjWY5lIAH1PvS8uNgtmU4NTjdwqzH2ifGBxH/eoyqlYVUJcP8AbHuRUU0sdy49TlKlSo4E1Tt2TGMB5tp+WagndjBZhiFkAhDfHmowI+tGfbw7/pyRyZSfcmhvdgRg8UYmcgn1JPyAoG4gkkC5J3swaUZcogKKpHPS/tFquN2HFLw4SkA5JkqTKQTJA6k6xULf1AAbAPFfCNIHnV3uDh1Lw6EpGYl1QA0vlb9+c8qPMyswKnjiRN6sNkXz/uPdmiVLexYNwkwBHFwmT/06dTRUw4pEZxBLakKAsYIgEdbirXc/cUYIuLK8y3VZjAsnpOp11t5U8/s1TgAEBzQrgaiypI4RNZuXES1/M3dLkCptMe2JspLGFW04AoqK+8CbznkAGNJRHKqfdLdBvC5kNg5SqSVEEn8osAIAsPU8aM8NhghMD1J1JOpPWvZZGsQeY1pr4iwAviTq+26kNx8ITOmvsIt0NeX3gtJCkgpUL8bGxHqDp+9QcVtJkKU288htSbeJaUyFg5Dc8b13CY1CzIIIm8GQRIMgix11HI04VUVfMB+ydlTTr7Kv9m4UEeR19RPnWrist2KjutsYoZozOSBpOZNhHMaVpvecqVjIVmv4hsOoMbfxjjSMW438YEIiLlWVIjqCTQFi9ku4VfepdWpxHiUlQMyDJKiJEEgxJE61puMwYQ2c0KKiJkWBBzBUeYmKE2cEMViljvSlMiSJJUOSdCDdXivGt6jyMSwXzLcWNSrMRYAh7s58qZbWsQooSSORIBI97U2w+XFTokH3qG64VlLKPCgADjMD+cantFLYSkC05fU1V9TeRXX8yLbtHM87QwSSkkC/SqdtkmwE0QYjEISDnISNPFYH96aw+FROZOnDpWnjzbVqZWo0f1HBH5lavAqFyKyLtqeAOHR0Ufcj9q3kivnntydH25KRYJbTbzkn6igyZSy0YzDpFw5Ny+xmfQck8yflTBqZim8rTX9wKvcmodLE0DFSpUqKDNK7dXP9ZR/7KP8AFS2Hszu9muhRjP4h1ypMj6V3tvXl2qlUTDTZ9iassO+HdnKcyi0nnBCTmT5GEyOM1PkZgy17xeT9hlLv6n+n5r+cVonYxsYpwnfLEBSld35HKFK90wPXnQpjtiL2g9hEIF1jMtQFkJhBUon+XIra8BgUMtoabGVCEhKQOAFOccj7RenHo/Jj8V5QyBJAif1r2KU0HHcokbH4sNIK4JjQDUk6AVU7P3hU4otrR3bhBKAeMecdKd3sX/oywIK7FKSYzQZKT0KZBoKcbcUEZAW1BQUTAzCPivobWsDYDSs/U5ijijK8ONWQ33AraXZ8p37xTq/tC1LUvOmUBQV95J4CbC/Djw9dju1nW8Z9lP8ATVmJSqxCk/iF7G0EcaIdqY19Lq4SqHFAAEoiYKjlk5kkzMRxMzU7d3dFZxjGKdKSG5SlvJHjVKiueQNzN/Wiw5XLbT0eRDzYkOLeOxI2JaWnbqgkElXdqvyywT7An3rTe+4cIT63VNUTW70Y9/FLH+ybbbPMkHOr5ge9Dm3t5doN/eJS2ls/CkwohMwlSzMiZ1EReYpecncQICY/qdQz2vtLDpQUuuJTMWPiP/KL6TXrY6GQjO0UqCvxDUxwPG3I6UJYzAJIDiozrNzw5T8rVZbkOkylWhkp00BEe6SPlUyZSz7SOZRkwbMW4NC9Ri/HSuNt3J/gry25ObobfKuxIgkjyMVorW4XM4ieHtltLUVLSFHreOFhoJqQRAsNBYC2mg6U2zh0tJOUGNeKifqSacL4CcxsOtqsgRlhLhJK4A4Afr1/kV85ds2IzbVeH5Qkf9Ir6Wr5T35xn2jaOIWDOZ4pB6AwPkBQnsQh1K3bCI7kTMMo+YmPnULD4ZSzlSJNS9tf1ikaJASPJIgfSmHUFuOcTIIP0NeB44nHiVhwFFOYaxNKvKVk/wCVKi5gzSe3VidoZuTKflNc3O2gX2FYeU3bKf7iYVlA9Y96su3JiX0r/KlAPkc37ms23c2gpnEIKfzCfTj6UGVSRY7E4DuufSu5G7xwuGbDgHfFCQqPwxomenHrRGKrtg4wu4dpZ1UkE1YTQo+8Aw6qcBpE0MHtE2ehxTRxLebMdJUNYjMAUz60Rs4hKxmQoKB4pMj3Fcu5wGBu+eKUpa0IkqCIEWg6kgm03H8sYeCdyJEgqykAybkm3LxHraiHe7AgMOPITDqQIV6jUaG1Cv8A5gQ22IH3p56SdSePn0FZOpVt9+8txFdvMhbcwQXilrnKRlyG0oJQnMUjQWEGtC2DhcjLUkrOQHMqMxKxJUTxOvvWU4naBS1nMLUokyNDmkyOkaCaMcNvK4hvDJIGjYMSDoAREmvpxp6xIPNTK+oS7Hx4hdiVHNHVPzn9qCtsYrDuBxJIbQTlVmTc65sqQSVZlXkwLC54Ee8O0wz4zNk6JEq+JI5jSTbU2rPt58UXX1nLcHKSfxFISJ0kWisTVquM7vJ8TV0ds0vC9mYUpsEgD7sFN1QmEyATJzTNLdphxspcXlINhCtQe7jjY+A2MfEOVX+ytlNttNJT4ghOv5puZ6STantoE93I+I3McY/asnHm2uT8x2R942+JbNfCbzOh87/rXQqNa8oclAPEpB9wP3psEkVosxBkSixPbG1W1LLc+Maj9uccakN4hKgCCCOYNqo3MCoYlCkzlOvIWIV72t51dKHAimY9Ua9U7kQCtvtI+28f3OHedP4G1K9gY+dfKGzjnxKCfzFR9JV+lfQna/tfudmrSNXVBsesk/IVg+y8CpsOrcBSAjJfXx8hxMA1SHuzAFcCNYpn7sryTmUfHMxBNunCfMVUEyamKbUpE5gEDQEyfKwteeVOu7NShMySoAFQsLHlrfrpejVgvBiLAPPvIKVUqkOlITGXKSZkzMXAA6cdKVM/EOa52yuJLjiLZ+7Qr0EiT86x7vSleZJgg2rV+2bHJGNU2RCiwiVcImcp9b1kizc15R3FYwRf3n0z2X7ZOJwWdWoUUngPT0iq7to2i6jBoaazDvlEKyzJSkSU+RtPQUG7g7xnBsNnN/UWYQZhUABZEAwBAvw9aP8AenfBk4FakQXSAEIIBKSrRUctb1KjBAR/idGZd21uJ8+7T2K6w5kcSUmEm9iJE/5VsPYZi3AjEsLtlUlUGQUk2Mg6TY09jNpYd7BpccTASslIWJIIvCZuQOnCuYFf2R8vNqBW7lSePexASnpAkmNAOlcXI2Rgu0/eXthQ4/qKw+00jG4UOoUg6KEGNfSsT3k+zM4ktM4lDoMpIzlRRwUlaoy8+PtWq7aC8Xgn22VZHVtkawUk8J5ESJFYXjezp9spC0qudUzBg3kxb2iuOqjh+JzAXu0l7tEZGkIMSnS40AICvIiING+ztmqcfai4bOZU806T6/rWQY/YhzNoQlaymQTrlhZHiMRGsG1oreNj4pkIVBhQGZWa3GJBmw0159a1U1m5Ap76kbadlJauOZzbWzVPHKYQTxAuCCnQ8j0PzAoU3hwuZIJSe9Sru1/D95E5V883A8/SjTAqDkuxYqCU66AiTrz+lQd7wnuCfhIUDIHU39prB12QHLXtL9Gaoe8h7r7ZSnDsJWFBYRlKSkyIJA1PKKvnUSkiI1seFZnsXbrbTqhiHHDEKQQEkRxCgBMzPoZtVltbtKYSIbQtxRkQRkTbUzM8RwrPbTs5sR2X6aNSk/maRgnPu0H+0fS3yp1Wsk2FD+5G3ji8Ih1SQlWZSSBp4TY+xFX+emNm2EhzIu+o4kRJGvWou03HQkFpCVrmIUSAAdbgWqQHelQds7VRhsO48uyW0yf0HqapGpUrtWCVJmQdpG8Ljj7bboCC0AVJPwpUonKJmZyEE8eFA+IWlDAGpcKlcheADHQD5muYvaS8ZiVrWZSpZW4dIBN/0SPSoWPWt9xRGgFpMABPD2i1WpjqrnNoW2Mjhk92VgeAEAqPM8h/PSmlYpRvJpOOlUIGnAAannzJ11ptTZGoNVge8DvudcWVGSZPUzSpz7MrJnixMfz2pUU7c0TtvZCtq3VA7luTwHxUEs7MaUlRDtxAggJmdSATw5Xo+7aXMu0SRMlluTbS9r0DYZ1YFmgpFzEjrcnX0NCTEuT4l/s10IbbaWA93ZWQEplQC4PAyAFJTqONXba1KA0CVxcp0POSBIPX/OhfZe0kN4plRTDaiG1gqIgKjS9o1BBo8dbYY7xzvAEiTAMmREnWSbKHDzFZ+cerjzM3PZIlkdjlWzbqhQeVPLxJAIMiYkDlUnA4QNkZiSpIIknNJVY3gZZi1tLUOr7TmXGXMOWnEnMCkzebDKRfpfzq1b2u0+2pTfiObKbKSZknhqL6xpfjWvohtxgHuaOMnYFMv2MallxLgJgGFRJkGeEnQSdOHWoe9T/3qkoSciSnMYkQu6oP4REG8amh9G+CEjI8cjgazSfxKGgSLCSi8H5xUJrf9nFAd4kNKS3kV8RzZB4TYcZIMzAA8qTrFRzQEs0znG265alkkgpEEEpAWD4shBUkgQAoi4+fCqOMSt7MrI2nRNlLMTIGkA+ZtVPvHvcRCWVeFSUqzDUkCBmHBQHh+d5qhwe2CpULeWmeIk38qjTFtO8dy18+4bCeJsTO8rgQlPeJAAFst5HE21m9O4veUONltYSrr4pt5Jisqb2pikiW8QFj+6QfWRNcVvNiRZSEOeV/oaS2ls35it4B4hi9u5g5Ue9dSpSio+FJgq4Xy1HRuS05OXEOJm/jQiJgDUOW4UIP7ywZVh0p6SsD5GKRxiXpyNBKo1Q46nKeuaUelEuFx5iXIPM2jc3BpwDK0OOpKCQQowkTEGPFe0VeN7z4dQJSvPGoQkqI9BevnPC7eew4I+1LB/IkZ0+5tVphd4cXGd5QDZ0URBPVKbE+Zgdany6LcdzcwUrqby/vOwhvvFqKEAEkrSpMAayDcVjPaBvu5tM90wC3hEK+Ncp7w8FHprCRJ/Qc2jvQ44AhCfCDa2Y9DEZQfT1qnxS3T/UX0gqmOkCY8rU7T6MId1czzECTO9RlDLZhI8SlnVRAuqOQFgJt607h8Gp4ENgtsm6lEakSCE8xc8eN+Fc2Ju+XPvHZS0RIgXcjWOSeaulXKsWdLJaSIQB+lXBRc8ELGz1IDQDSSlpIHNw6n+fKqfF4gEkR8+fEnnUx50uKI0QP56k1AxigowkRFriDTx1ZnX+J5U6FED4U++nPSfalTIEAn+edKhuI2zR+3B4jadtO6QdY50C/bMwAmDI+ITBGl+I9KPe3AD/xK8x3KNPWs7aV4omR7e3WgiyAZPdWlPiCkJJF0oKgTzBGUgGdOGvGvB2qk2jUDMpQkmJgRwER7VXvc5B8vpz96lYNhCozCQZmCJAteBfWZ6V1V94GwAWYyw4EqtPnNxPTp85qUNsOhchakyAI1+dpqN3CQoCT+/kNafxCABmHnHKZI+doJ4UdnxCNXHsXtfOrvCc6ibpUOkQLHw9JqEWL5uklKZBE24iIpAZ1ZjAH+XAU68vgkkgjU8fyjrA9q9d9zwEiOqiwHAa8+NeEIKjABJPAa04zh1rUEpBKidKPti7KRhkzYuH4lzHmE8Y+tAzVK8aboNYXdHHkjKytJOmZaUHp8ShT726W0zYsuL8lIX/9VGjbD7SUkfdmNb2HzqvxG9PiyIKnXTohoSfVfAeXvU+9z0BGtiA8wJOxsQ26GnWHgon4CCkn1IqTitnIR4S4GVcUhanD5EJAE/8AEdKKRgcTiFD7QtSW4u02o3/3lk5R71dYPE4PDiE903H5RmUfNR4+9C2Yjoc/EEYj5meYdxhgZktOOKj4nEWSeaUwQPMz6VX4rEKdOdxRg6c1eXlzo33j30zJUlucukn6AGgxTJcX4rZUlSoMQAfhHCbx605LPLCAwC8XFg8K6+e7ZTCQPEZhI6qP8NEOzN1GEnxZn1DWPChPPzva5HlUIbfS3DbaUhoXhPGJgrJE5oInXpXraW8juQAJQEgC4Ub9YkR7GiowQR3LrEFSv6rqEp0CGxwT8IUbSAOAAFD+1YvDnyg+WtVT+KJ1VJ/tm+tgrlpUIuE63pu1R1PDJJasZoNAOA+ZrhWlUCI5Ea+UcfeohrqHCDIr0Fjc9lkyAePE/WuV4Usn0pV6DNJ7cFn/AMUKeBYb/wAVBbGABJgzb8QH+YrlKuqIDdRorBCikZcvxJ/CbxblUZL5t5z/AD5UqVcInBPS1kmfkLATwFSsM1nSlMCCCZOs8f0pUq5CrmO4XZfeXER1MedoP1pvE4DuwTa2vrpFKlQmNoVJW72DbcxDbLveDOoDM2qDChaxGs0V7wbpNsN94xiMQFBQBCyCkjoRBB96VKlMfVBQ8ymwWGdxSw2t0hCkhVrkJnQaDMefDrV+jEtYJspZRlnVVitXmr9qVKvECVoPModobXddiTA1gE1VYjGd2JiaVKujucJ4uVy3lOnWAOFPPrJusJV1Eg/KlSptRAFizIiFXBgHnNwfS1orjipOulvauUq7FeZ4NcNKlXYU6kUgKVKvT06oRSpUq9PT/9k="/>
          <p:cNvSpPr>
            <a:spLocks noChangeAspect="1" noChangeArrowheads="1"/>
          </p:cNvSpPr>
          <p:nvPr/>
        </p:nvSpPr>
        <p:spPr bwMode="auto">
          <a:xfrm>
            <a:off x="155575" y="-685800"/>
            <a:ext cx="1752600" cy="1428750"/>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77156" name="AutoShape 4" descr="data:image/jpg;base64,/9j/4AAQSkZJRgABAQAAAQABAAD/2wCEAAkGBhMSERQTExQWFRQWFhsaGBgWGRwaGhceFx8aHhgXGhwgHSYeHBojGR0YHy8iJCcpLS0sHh4xNTIsNSYrLSwBCQoKDgwOGg8PGiwkHyQqLCwuLC40LDAsLSwsLCwsLywsLCwsLCkpLCwsLCwsKSwsLCwsLCwsKSwsKSwsKSwsLP/AABEIAJYAuAMBIgACEQEDEQH/xAAcAAABBQEBAQAAAAAAAAAAAAAGAAMEBQcBAgj/xABEEAABAwIDBQYDBwICCAcAAAABAgMRACEEEjEFBkFRYQcTInGBkTKhsRQjQlLB0fAzYsLhJCVDcoKSovEVFjRjg7Li/8QAGgEAAwEBAQEAAAAAAAAAAAAAAgMEBQEABv/EACsRAAICAQQBAwMDBQAAAAAAAAECABEDBBIhMUEiUWETcYEFMrEUI5HB8P/aAAwDAQACEQMRAD8AqO3JjNtNRGoYb/xVnqljL8IB5/5VqPbAj/WaiZjuWxpbjxrLYlccK9c5c8pTOulWyEIy+HQcecc6k4rYeVIKkKSNJIImLHyPn7VOwQYywpKgYvrwAsI/MekARUuTKK4i2fzK/BYZCpTcT0zG/D31tXMbgWm1QheZZ+FKLkzESB8Pr7U+nZv2jE91hlQkDxLuEg8Y4i9uMmnMTs1zAqzBIWkgEOAc4IIM84EzBoN3PfPtB/P4le/shxIUpxJHCdY/WBeoIQUm386/Oi93bSVsypcKFi2UykpJTIudfLrYTNV6H8NkcISAoZSlJk6E2AnSImTxNeGVh2J7dxyJWYfZrikFQCZ4BRAJ0uE63kefWnMOju471EJUI8Wo8uRnjVg/tJsIcISiIRCBImLwkgg2Ub/Lp3DhXejwrcDjeZAEA3I8RkH6GOvHm5jdjicsnsSp2htTvfu0JAQDbnA0HMDmJiastn4yGjoAkic0eLXS2aCLEX9Kd25sUJaU6hWYiyklAQUyYKjc5uFxxNU2D2k4EhLSQk3zKgEqBsAZERHLU0QRciUscUG0AS7xuMIWl5strSlOYIKkAifw5BqQTwv7Xh7I2O7ihJBypN1GTygW4Cp2x9x3FELc8I1vb2GtGTGzWmxlQ7kERGZJnmSOetxFW4dAzqSBQ/7qTZtRjwDsFv4+8pVbAUlBGVtOSwCSLgKAMgTPhuc1/SrDdvYykvrSXEKTBygzYmSbfCokEp8RETNoFWbqwBoF6mwVmFoMajTmrgKpcDt9hToQWnEqEkFYy3J+Eiw1Np8qVj/T8iFWcgST+o3A7Rckp2H98srhXhKkJklJgFMWMeFQEgn9aiYzd9LQRlUpXhzLSUkAFUEJzAwnUW970RtuLVJCQk31PPWQm3LjUfGYNwp/qSb+ECAZIta+k3rVy/pwYFhyZGuqINdQXw+7SMSCXFpbIEZlEyr+7SInUza9tKHdrbqKaSpaTmA15jrbpWjjZTSGwFSQIJvMqTPi0kHLNtPrVXtZLZSuAr4CAZGXxJMk28h61mPpH0wBZh9poYNZucKORMsCZk8qbqQw3KV9I+v7TTFEDNM9TlKlSooM0rtyeKdqWJH3CPnNZ5hUZlgEhI4k2A/nlR/27D/Wv/wt/wCKs+YQCYJgUPieMI2dsu5EoKlOz4oVBKIBMgTmFpM8q7tXepxxCUBQByhGYQSU+Kb/ABCZveT6VQYh2T4QEmPEE/CY4607h2E85URb6RFyaT9MdxQQA3CjZi8MGEi6FpEhSTBPRXMzYRpeoWP2m6oKlZIUZJP4pgX+sm9zVVg3PGBqJGvnFEjmzFNL/Npok6m6hxBCVCBzmhGIXyYt6Tkyi2e42rMlaTICiLyPDcC9zMEcNTVfiH5IIEcLegq129g3GHypJIJB8Ugk5hCpjmCbW1qnI08zTdoBsR+OmFiJpJPqB/PrRJuds0uPkiAEpUoqIHhEfF6VQMJ+lG+DZ7nZ77tgSju7f3K/g96RnahQ8yvGoPJkDZGxjtDGZEeFF4jghOsDiSB61qezOzgNoSpttCDwzfHH5iq9z0jyoV7GcKA+pw2CWzJ4X+grbkRAqjS5DiJIriT6pRlNEzOMRuwUKlxKUozQVqiL8b3NEWzdgMqZIiSJGZJF40Ijw3EU9vpgXXmFNtstugiYWspKVD4VJGQhRBvEjlWU4baO1cQ25g8KyttKIS7JS2QVDRRBBukaCDz4Vbk1mV6H8TOXSoh9x8ym3l3ixHeONRkIzBSJkpAsZib+tV+ysUUtnxKAUkJJglShMmOhjjyq4wHY9tJwLW5lZKAcqVHMpwwT4csi54kjWiDZHYop3DJU+840spnuglMggQAVTcf2iPOpHDvZY8ykYcaLtSDDe9yUFKSM1yCpUkm/hgkzYWsKNMCha20L8bZUAShUKyzwNtf+1CW7nZRiV4haHUONFoJUJT8eYmAlclIUAJMExWqYndVxtGYEKtdPEfvWjoXCfvb4AmdrMBr+2PkymDS4/DJFjcesGapNtbOIZWtQEpB05EER9KONh7KLipWPCnhzPLpUftK2e21s7ELSmCQkDlcgV7XPiaw3JitDpsrMrigLnzowg5Hf+EH31+Q96iGp2FI7t7rH1J+sVCNZqz6A9TzSropUcCaZ244UnaWb8PdNjrPirNcpmBzitT7cP/XA/wBjf+KszwCJdT5z7UN8T046yU26A+dWDGyFAByApCSCT/uxMiZykqAOnCncayCD5Vf7LeCcOjwgk6yLRJF+Z9KVuPETkelsQawWHKnYQCbyI4AGSZ5AcTWj7LwbhIKWg/EQhUKJEEDOkGSYJNtSKjbobvd4hQbABzKzkx+ZQSL8gk/WrdvBrYWlaVJyhXjLZzJAtClESAOEgdOMVDl1LBzQlR0oyoGkPb2yvtGFWqEoLSVKiAFAgTw1/wD17ZQB7T+/7Cvo/H4dLuDxDqQk/cOEnw/EELkxHXhHlWMbhbv/AGjEpKwS2341cjHwJPRSvcA1aHAx7jEafEVtfmEm4/ZT9paS7iFrRnAKUIgHLwWoqB11AjS/GKXaFu19haSyCVNqVmSo6kXJB4SCB6Vs2xsLlRm4qod7UNlB/BOhQ8TaS62RwKPiH/LNvLlSlBddxlu/a1CDfYvh/C6qZsBHuSP1o8xO3GcMoJUsSrRAOkWJHJMke9uVAHZWwv7M53WULKhBUJ4omRIkRMiaKWuzBkuqeedccWuc4Se7TJiyckEJ1sSeHKiwk+ofMmzKS3EIsM+H5KXBAMHJqD+Uk6ewNN7N2EGkufDmcdU4opBElVhMkmQkJEzw4aV43e2Th8KFtMAjxlSpJNyBxPIQKtftCZiRPKb+1Uh4v6fpppCLkca9jGjiaZxmDWVym45VBfw6gYyn0qtVVvMyXfLiJoS0O0UgwZiPi/D5E8PW1LFY9r4FLEqFki6iBrCRJPoKC9ubJxS+8CXw0hQTlgHvOIUmygI4yQTwpbsbFcwq1EvKcTACUxlAjVSoPiUTP/elnC1+mOXWCqeHmHy5QUiAekfI3oG7acRGzFD8ziB7Sf0omO1Dy+dZn227TKmGETHjWY5lIAH1PvS8uNgtmU4NTjdwqzH2ifGBxH/eoyqlYVUJcP8AbHuRUU0sdy49TlKlSo4E1Tt2TGMB5tp+WagndjBZhiFkAhDfHmowI+tGfbw7/pyRyZSfcmhvdgRg8UYmcgn1JPyAoG4gkkC5J3swaUZcogKKpHPS/tFquN2HFLw4SkA5JkqTKQTJA6k6xULf1AAbAPFfCNIHnV3uDh1Lw6EpGYl1QA0vlb9+c8qPMyswKnjiRN6sNkXz/uPdmiVLexYNwkwBHFwmT/06dTRUw4pEZxBLakKAsYIgEdbirXc/cUYIuLK8y3VZjAsnpOp11t5U8/s1TgAEBzQrgaiypI4RNZuXES1/M3dLkCptMe2JspLGFW04AoqK+8CbznkAGNJRHKqfdLdBvC5kNg5SqSVEEn8osAIAsPU8aM8NhghMD1J1JOpPWvZZGsQeY1pr4iwAviTq+26kNx8ITOmvsIt0NeX3gtJCkgpUL8bGxHqDp+9QcVtJkKU288htSbeJaUyFg5Dc8b13CY1CzIIIm8GQRIMgix11HI04VUVfMB+ydlTTr7Kv9m4UEeR19RPnWrist2KjutsYoZozOSBpOZNhHMaVpvecqVjIVmv4hsOoMbfxjjSMW438YEIiLlWVIjqCTQFi9ku4VfepdWpxHiUlQMyDJKiJEEgxJE61puMwYQ2c0KKiJkWBBzBUeYmKE2cEMViljvSlMiSJJUOSdCDdXivGt6jyMSwXzLcWNSrMRYAh7s58qZbWsQooSSORIBI97U2w+XFTokH3qG64VlLKPCgADjMD+cantFLYSkC05fU1V9TeRXX8yLbtHM87QwSSkkC/SqdtkmwE0QYjEISDnISNPFYH96aw+FROZOnDpWnjzbVqZWo0f1HBH5lavAqFyKyLtqeAOHR0Ufcj9q3kivnntydH25KRYJbTbzkn6igyZSy0YzDpFw5Ny+xmfQck8yflTBqZim8rTX9wKvcmodLE0DFSpUqKDNK7dXP9ZR/7KP8AFS2Hszu9muhRjP4h1ypMj6V3tvXl2qlUTDTZ9iassO+HdnKcyi0nnBCTmT5GEyOM1PkZgy17xeT9hlLv6n+n5r+cVonYxsYpwnfLEBSld35HKFK90wPXnQpjtiL2g9hEIF1jMtQFkJhBUon+XIra8BgUMtoabGVCEhKQOAFOccj7RenHo/Jj8V5QyBJAif1r2KU0HHcokbH4sNIK4JjQDUk6AVU7P3hU4otrR3bhBKAeMecdKd3sX/oywIK7FKSYzQZKT0KZBoKcbcUEZAW1BQUTAzCPivobWsDYDSs/U5ijijK8ONWQ33AraXZ8p37xTq/tC1LUvOmUBQV95J4CbC/Djw9dju1nW8Z9lP8ATVmJSqxCk/iF7G0EcaIdqY19Lq4SqHFAAEoiYKjlk5kkzMRxMzU7d3dFZxjGKdKSG5SlvJHjVKiueQNzN/Wiw5XLbT0eRDzYkOLeOxI2JaWnbqgkElXdqvyywT7An3rTe+4cIT63VNUTW70Y9/FLH+ybbbPMkHOr5ge9Dm3t5doN/eJS2ls/CkwohMwlSzMiZ1EReYpecncQICY/qdQz2vtLDpQUuuJTMWPiP/KL6TXrY6GQjO0UqCvxDUxwPG3I6UJYzAJIDiozrNzw5T8rVZbkOkylWhkp00BEe6SPlUyZSz7SOZRkwbMW4NC9Ri/HSuNt3J/gry25ObobfKuxIgkjyMVorW4XM4ieHtltLUVLSFHreOFhoJqQRAsNBYC2mg6U2zh0tJOUGNeKifqSacL4CcxsOtqsgRlhLhJK4A4Afr1/kV85ds2IzbVeH5Qkf9Ir6Wr5T35xn2jaOIWDOZ4pB6AwPkBQnsQh1K3bCI7kTMMo+YmPnULD4ZSzlSJNS9tf1ikaJASPJIgfSmHUFuOcTIIP0NeB44nHiVhwFFOYaxNKvKVk/wCVKi5gzSe3VidoZuTKflNc3O2gX2FYeU3bKf7iYVlA9Y96su3JiX0r/KlAPkc37ms23c2gpnEIKfzCfTj6UGVSRY7E4DuufSu5G7xwuGbDgHfFCQqPwxomenHrRGKrtg4wu4dpZ1UkE1YTQo+8Aw6qcBpE0MHtE2ehxTRxLebMdJUNYjMAUz60Rs4hKxmQoKB4pMj3Fcu5wGBu+eKUpa0IkqCIEWg6kgm03H8sYeCdyJEgqykAybkm3LxHraiHe7AgMOPITDqQIV6jUaG1Cv8A5gQ22IH3p56SdSePn0FZOpVt9+8txFdvMhbcwQXilrnKRlyG0oJQnMUjQWEGtC2DhcjLUkrOQHMqMxKxJUTxOvvWU4naBS1nMLUokyNDmkyOkaCaMcNvK4hvDJIGjYMSDoAREmvpxp6xIPNTK+oS7Hx4hdiVHNHVPzn9qCtsYrDuBxJIbQTlVmTc65sqQSVZlXkwLC54Ee8O0wz4zNk6JEq+JI5jSTbU2rPt58UXX1nLcHKSfxFISJ0kWisTVquM7vJ8TV0ds0vC9mYUpsEgD7sFN1QmEyATJzTNLdphxspcXlINhCtQe7jjY+A2MfEOVX+ytlNttNJT4ghOv5puZ6STantoE93I+I3McY/asnHm2uT8x2R942+JbNfCbzOh87/rXQqNa8oclAPEpB9wP3psEkVosxBkSixPbG1W1LLc+Maj9uccakN4hKgCCCOYNqo3MCoYlCkzlOvIWIV72t51dKHAimY9Ua9U7kQCtvtI+28f3OHedP4G1K9gY+dfKGzjnxKCfzFR9JV+lfQna/tfudmrSNXVBsesk/IVg+y8CpsOrcBSAjJfXx8hxMA1SHuzAFcCNYpn7sryTmUfHMxBNunCfMVUEyamKbUpE5gEDQEyfKwteeVOu7NShMySoAFQsLHlrfrpejVgvBiLAPPvIKVUqkOlITGXKSZkzMXAA6cdKVM/EOa52yuJLjiLZ+7Qr0EiT86x7vSleZJgg2rV+2bHJGNU2RCiwiVcImcp9b1kizc15R3FYwRf3n0z2X7ZOJwWdWoUUngPT0iq7to2i6jBoaazDvlEKyzJSkSU+RtPQUG7g7xnBsNnN/UWYQZhUABZEAwBAvw9aP8AenfBk4FakQXSAEIIBKSrRUctb1KjBAR/idGZd21uJ8+7T2K6w5kcSUmEm9iJE/5VsPYZi3AjEsLtlUlUGQUk2Mg6TY09jNpYd7BpccTASslIWJIIvCZuQOnCuYFf2R8vNqBW7lSePexASnpAkmNAOlcXI2Rgu0/eXthQ4/qKw+00jG4UOoUg6KEGNfSsT3k+zM4ktM4lDoMpIzlRRwUlaoy8+PtWq7aC8Xgn22VZHVtkawUk8J5ESJFYXjezp9spC0qudUzBg3kxb2iuOqjh+JzAXu0l7tEZGkIMSnS40AICvIiING+ztmqcfai4bOZU806T6/rWQY/YhzNoQlaymQTrlhZHiMRGsG1oreNj4pkIVBhQGZWa3GJBmw0159a1U1m5Ap76kbadlJauOZzbWzVPHKYQTxAuCCnQ8j0PzAoU3hwuZIJSe9Sru1/D95E5V883A8/SjTAqDkuxYqCU66AiTrz+lQd7wnuCfhIUDIHU39prB12QHLXtL9Gaoe8h7r7ZSnDsJWFBYRlKSkyIJA1PKKvnUSkiI1seFZnsXbrbTqhiHHDEKQQEkRxCgBMzPoZtVltbtKYSIbQtxRkQRkTbUzM8RwrPbTs5sR2X6aNSk/maRgnPu0H+0fS3yp1Wsk2FD+5G3ji8Ih1SQlWZSSBp4TY+xFX+emNm2EhzIu+o4kRJGvWou03HQkFpCVrmIUSAAdbgWqQHelQds7VRhsO48uyW0yf0HqapGpUrtWCVJmQdpG8Ljj7bboCC0AVJPwpUonKJmZyEE8eFA+IWlDAGpcKlcheADHQD5muYvaS8ZiVrWZSpZW4dIBN/0SPSoWPWt9xRGgFpMABPD2i1WpjqrnNoW2Mjhk92VgeAEAqPM8h/PSmlYpRvJpOOlUIGnAAannzJ11ptTZGoNVge8DvudcWVGSZPUzSpz7MrJnixMfz2pUU7c0TtvZCtq3VA7luTwHxUEs7MaUlRDtxAggJmdSATw5Xo+7aXMu0SRMlluTbS9r0DYZ1YFmgpFzEjrcnX0NCTEuT4l/s10IbbaWA93ZWQEplQC4PAyAFJTqONXba1KA0CVxcp0POSBIPX/OhfZe0kN4plRTDaiG1gqIgKjS9o1BBo8dbYY7xzvAEiTAMmREnWSbKHDzFZ+cerjzM3PZIlkdjlWzbqhQeVPLxJAIMiYkDlUnA4QNkZiSpIIknNJVY3gZZi1tLUOr7TmXGXMOWnEnMCkzebDKRfpfzq1b2u0+2pTfiObKbKSZknhqL6xpfjWvohtxgHuaOMnYFMv2MallxLgJgGFRJkGeEnQSdOHWoe9T/3qkoSciSnMYkQu6oP4REG8amh9G+CEjI8cjgazSfxKGgSLCSi8H5xUJrf9nFAd4kNKS3kV8RzZB4TYcZIMzAA8qTrFRzQEs0znG265alkkgpEEEpAWD4shBUkgQAoi4+fCqOMSt7MrI2nRNlLMTIGkA+ZtVPvHvcRCWVeFSUqzDUkCBmHBQHh+d5qhwe2CpULeWmeIk38qjTFtO8dy18+4bCeJsTO8rgQlPeJAAFst5HE21m9O4veUONltYSrr4pt5Jisqb2pikiW8QFj+6QfWRNcVvNiRZSEOeV/oaS2ls35it4B4hi9u5g5Ue9dSpSio+FJgq4Xy1HRuS05OXEOJm/jQiJgDUOW4UIP7ywZVh0p6SsD5GKRxiXpyNBKo1Q46nKeuaUelEuFx5iXIPM2jc3BpwDK0OOpKCQQowkTEGPFe0VeN7z4dQJSvPGoQkqI9BevnPC7eew4I+1LB/IkZ0+5tVphd4cXGd5QDZ0URBPVKbE+Zgdany6LcdzcwUrqby/vOwhvvFqKEAEkrSpMAayDcVjPaBvu5tM90wC3hEK+Ncp7w8FHprCRJ/Qc2jvQ44AhCfCDa2Y9DEZQfT1qnxS3T/UX0gqmOkCY8rU7T6MId1czzECTO9RlDLZhI8SlnVRAuqOQFgJt607h8Gp4ENgtsm6lEakSCE8xc8eN+Fc2Ju+XPvHZS0RIgXcjWOSeaulXKsWdLJaSIQB+lXBRc8ELGz1IDQDSSlpIHNw6n+fKqfF4gEkR8+fEnnUx50uKI0QP56k1AxigowkRFriDTx1ZnX+J5U6FED4U++nPSfalTIEAn+edKhuI2zR+3B4jadtO6QdY50C/bMwAmDI+ITBGl+I9KPe3AD/xK8x3KNPWs7aV4omR7e3WgiyAZPdWlPiCkJJF0oKgTzBGUgGdOGvGvB2qk2jUDMpQkmJgRwER7VXvc5B8vpz96lYNhCozCQZmCJAteBfWZ6V1V94GwAWYyw4EqtPnNxPTp85qUNsOhchakyAI1+dpqN3CQoCT+/kNafxCABmHnHKZI+doJ4UdnxCNXHsXtfOrvCc6ibpUOkQLHw9JqEWL5uklKZBE24iIpAZ1ZjAH+XAU68vgkkgjU8fyjrA9q9d9zwEiOqiwHAa8+NeEIKjABJPAa04zh1rUEpBKidKPti7KRhkzYuH4lzHmE8Y+tAzVK8aboNYXdHHkjKytJOmZaUHp8ShT726W0zYsuL8lIX/9VGjbD7SUkfdmNb2HzqvxG9PiyIKnXTohoSfVfAeXvU+9z0BGtiA8wJOxsQ26GnWHgon4CCkn1IqTitnIR4S4GVcUhanD5EJAE/8AEdKKRgcTiFD7QtSW4u02o3/3lk5R71dYPE4PDiE903H5RmUfNR4+9C2Yjoc/EEYj5meYdxhgZktOOKj4nEWSeaUwQPMz6VX4rEKdOdxRg6c1eXlzo33j30zJUlucukn6AGgxTJcX4rZUlSoMQAfhHCbx605LPLCAwC8XFg8K6+e7ZTCQPEZhI6qP8NEOzN1GEnxZn1DWPChPPzva5HlUIbfS3DbaUhoXhPGJgrJE5oInXpXraW8juQAJQEgC4Ub9YkR7GiowQR3LrEFSv6rqEp0CGxwT8IUbSAOAAFD+1YvDnyg+WtVT+KJ1VJ/tm+tgrlpUIuE63pu1R1PDJJasZoNAOA+ZrhWlUCI5Ea+UcfeohrqHCDIr0Fjc9lkyAePE/WuV4Usn0pV6DNJ7cFn/AMUKeBYb/wAVBbGABJgzb8QH+YrlKuqIDdRorBCikZcvxJ/CbxblUZL5t5z/AD5UqVcInBPS1kmfkLATwFSsM1nSlMCCCZOs8f0pUq5CrmO4XZfeXER1MedoP1pvE4DuwTa2vrpFKlQmNoVJW72DbcxDbLveDOoDM2qDChaxGs0V7wbpNsN94xiMQFBQBCyCkjoRBB96VKlMfVBQ8ymwWGdxSw2t0hCkhVrkJnQaDMefDrV+jEtYJspZRlnVVitXmr9qVKvECVoPModobXddiTA1gE1VYjGd2JiaVKujucJ4uVy3lOnWAOFPPrJusJV1Eg/KlSptRAFizIiFXBgHnNwfS1orjipOulvauUq7FeZ4NcNKlXYU6kUgKVKvT06oRSpUq9PT/9k="/>
          <p:cNvSpPr>
            <a:spLocks noChangeAspect="1" noChangeArrowheads="1"/>
          </p:cNvSpPr>
          <p:nvPr/>
        </p:nvSpPr>
        <p:spPr bwMode="auto">
          <a:xfrm>
            <a:off x="155575" y="-685800"/>
            <a:ext cx="1752600" cy="1428750"/>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77158" name="AutoShape 6" descr="data:image/jpg;base64,/9j/4AAQSkZJRgABAQAAAQABAAD/2wCEAAkGBhMSERQTExQWFRQWFhsaGBgWGRwaGhceFx8aHhgXGhwgHSYeHBojGR0YHy8iJCcpLS0sHh4xNTIsNSYrLSwBCQoKDgwOGg8PGiwkHyQqLCwuLC40LDAsLSwsLCwsLywsLCwsLCkpLCwsLCwsKSwsLCwsLCwsKSwsKSwsKSwsLP/AABEIAJYAuAMBIgACEQEDEQH/xAAcAAABBQEBAQAAAAAAAAAAAAAGAAMEBQcBAgj/xABEEAABAwIDBQYDBwICCAcAAAABAgMRACEEEjEFBkFRYQcTInGBkTKhsRQjQlLB0fAzYsLhJCVDcoKSovEVFjRjg7Li/8QAGgEAAwEBAQEAAAAAAAAAAAAAAgMEBQEABv/EACsRAAICAQQBAwMDBQAAAAAAAAECABEDBBIhMUEiUWETcYEFMrEUI5HB8P/aAAwDAQACEQMRAD8AqO3JjNtNRGoYb/xVnqljL8IB5/5VqPbAj/WaiZjuWxpbjxrLYlccK9c5c8pTOulWyEIy+HQcecc6k4rYeVIKkKSNJIImLHyPn7VOwQYywpKgYvrwAsI/MekARUuTKK4i2fzK/BYZCpTcT0zG/D31tXMbgWm1QheZZ+FKLkzESB8Pr7U+nZv2jE91hlQkDxLuEg8Y4i9uMmnMTs1zAqzBIWkgEOAc4IIM84EzBoN3PfPtB/P4le/shxIUpxJHCdY/WBeoIQUm386/Oi93bSVsypcKFi2UykpJTIudfLrYTNV6H8NkcISAoZSlJk6E2AnSImTxNeGVh2J7dxyJWYfZrikFQCZ4BRAJ0uE63kefWnMOju471EJUI8Wo8uRnjVg/tJsIcISiIRCBImLwkgg2Ub/Lp3DhXejwrcDjeZAEA3I8RkH6GOvHm5jdjicsnsSp2htTvfu0JAQDbnA0HMDmJiastn4yGjoAkic0eLXS2aCLEX9Kd25sUJaU6hWYiyklAQUyYKjc5uFxxNU2D2k4EhLSQk3zKgEqBsAZERHLU0QRciUscUG0AS7xuMIWl5strSlOYIKkAifw5BqQTwv7Xh7I2O7ihJBypN1GTygW4Cp2x9x3FELc8I1vb2GtGTGzWmxlQ7kERGZJnmSOetxFW4dAzqSBQ/7qTZtRjwDsFv4+8pVbAUlBGVtOSwCSLgKAMgTPhuc1/SrDdvYykvrSXEKTBygzYmSbfCokEp8RETNoFWbqwBoF6mwVmFoMajTmrgKpcDt9hToQWnEqEkFYy3J+Eiw1Np8qVj/T8iFWcgST+o3A7Rckp2H98srhXhKkJklJgFMWMeFQEgn9aiYzd9LQRlUpXhzLSUkAFUEJzAwnUW970RtuLVJCQk31PPWQm3LjUfGYNwp/qSb+ECAZIta+k3rVy/pwYFhyZGuqINdQXw+7SMSCXFpbIEZlEyr+7SInUza9tKHdrbqKaSpaTmA15jrbpWjjZTSGwFSQIJvMqTPi0kHLNtPrVXtZLZSuAr4CAZGXxJMk28h61mPpH0wBZh9poYNZucKORMsCZk8qbqQw3KV9I+v7TTFEDNM9TlKlSooM0rtyeKdqWJH3CPnNZ5hUZlgEhI4k2A/nlR/27D/Wv/wt/wCKs+YQCYJgUPieMI2dsu5EoKlOz4oVBKIBMgTmFpM8q7tXepxxCUBQByhGYQSU+Kb/ABCZveT6VQYh2T4QEmPEE/CY4607h2E85URb6RFyaT9MdxQQA3CjZi8MGEi6FpEhSTBPRXMzYRpeoWP2m6oKlZIUZJP4pgX+sm9zVVg3PGBqJGvnFEjmzFNL/Npok6m6hxBCVCBzmhGIXyYt6Tkyi2e42rMlaTICiLyPDcC9zMEcNTVfiH5IIEcLegq129g3GHypJIJB8Ugk5hCpjmCbW1qnI08zTdoBsR+OmFiJpJPqB/PrRJuds0uPkiAEpUoqIHhEfF6VQMJ+lG+DZ7nZ77tgSju7f3K/g96RnahQ8yvGoPJkDZGxjtDGZEeFF4jghOsDiSB61qezOzgNoSpttCDwzfHH5iq9z0jyoV7GcKA+pw2CWzJ4X+grbkRAqjS5DiJIriT6pRlNEzOMRuwUKlxKUozQVqiL8b3NEWzdgMqZIiSJGZJF40Ijw3EU9vpgXXmFNtstugiYWspKVD4VJGQhRBvEjlWU4baO1cQ25g8KyttKIS7JS2QVDRRBBukaCDz4Vbk1mV6H8TOXSoh9x8ym3l3ixHeONRkIzBSJkpAsZib+tV+ysUUtnxKAUkJJglShMmOhjjyq4wHY9tJwLW5lZKAcqVHMpwwT4csi54kjWiDZHYop3DJU+840spnuglMggQAVTcf2iPOpHDvZY8ykYcaLtSDDe9yUFKSM1yCpUkm/hgkzYWsKNMCha20L8bZUAShUKyzwNtf+1CW7nZRiV4haHUONFoJUJT8eYmAlclIUAJMExWqYndVxtGYEKtdPEfvWjoXCfvb4AmdrMBr+2PkymDS4/DJFjcesGapNtbOIZWtQEpB05EER9KONh7KLipWPCnhzPLpUftK2e21s7ELSmCQkDlcgV7XPiaw3JitDpsrMrigLnzowg5Hf+EH31+Q96iGp2FI7t7rH1J+sVCNZqz6A9TzSropUcCaZ244UnaWb8PdNjrPirNcpmBzitT7cP/XA/wBjf+KszwCJdT5z7UN8T046yU26A+dWDGyFAByApCSCT/uxMiZykqAOnCncayCD5Vf7LeCcOjwgk6yLRJF+Z9KVuPETkelsQawWHKnYQCbyI4AGSZ5AcTWj7LwbhIKWg/EQhUKJEEDOkGSYJNtSKjbobvd4hQbABzKzkx+ZQSL8gk/WrdvBrYWlaVJyhXjLZzJAtClESAOEgdOMVDl1LBzQlR0oyoGkPb2yvtGFWqEoLSVKiAFAgTw1/wD17ZQB7T+/7Cvo/H4dLuDxDqQk/cOEnw/EELkxHXhHlWMbhbv/AGjEpKwS2341cjHwJPRSvcA1aHAx7jEafEVtfmEm4/ZT9paS7iFrRnAKUIgHLwWoqB11AjS/GKXaFu19haSyCVNqVmSo6kXJB4SCB6Vs2xsLlRm4qod7UNlB/BOhQ8TaS62RwKPiH/LNvLlSlBddxlu/a1CDfYvh/C6qZsBHuSP1o8xO3GcMoJUsSrRAOkWJHJMke9uVAHZWwv7M53WULKhBUJ4omRIkRMiaKWuzBkuqeedccWuc4Se7TJiyckEJ1sSeHKiwk+ofMmzKS3EIsM+H5KXBAMHJqD+Uk6ewNN7N2EGkufDmcdU4opBElVhMkmQkJEzw4aV43e2Th8KFtMAjxlSpJNyBxPIQKtftCZiRPKb+1Uh4v6fpppCLkca9jGjiaZxmDWVym45VBfw6gYyn0qtVVvMyXfLiJoS0O0UgwZiPi/D5E8PW1LFY9r4FLEqFki6iBrCRJPoKC9ubJxS+8CXw0hQTlgHvOIUmygI4yQTwpbsbFcwq1EvKcTACUxlAjVSoPiUTP/elnC1+mOXWCqeHmHy5QUiAekfI3oG7acRGzFD8ziB7Sf0omO1Dy+dZn227TKmGETHjWY5lIAH1PvS8uNgtmU4NTjdwqzH2ifGBxH/eoyqlYVUJcP8AbHuRUU0sdy49TlKlSo4E1Tt2TGMB5tp+WagndjBZhiFkAhDfHmowI+tGfbw7/pyRyZSfcmhvdgRg8UYmcgn1JPyAoG4gkkC5J3swaUZcogKKpHPS/tFquN2HFLw4SkA5JkqTKQTJA6k6xULf1AAbAPFfCNIHnV3uDh1Lw6EpGYl1QA0vlb9+c8qPMyswKnjiRN6sNkXz/uPdmiVLexYNwkwBHFwmT/06dTRUw4pEZxBLakKAsYIgEdbirXc/cUYIuLK8y3VZjAsnpOp11t5U8/s1TgAEBzQrgaiypI4RNZuXES1/M3dLkCptMe2JspLGFW04AoqK+8CbznkAGNJRHKqfdLdBvC5kNg5SqSVEEn8osAIAsPU8aM8NhghMD1J1JOpPWvZZGsQeY1pr4iwAviTq+26kNx8ITOmvsIt0NeX3gtJCkgpUL8bGxHqDp+9QcVtJkKU288htSbeJaUyFg5Dc8b13CY1CzIIIm8GQRIMgix11HI04VUVfMB+ydlTTr7Kv9m4UEeR19RPnWrist2KjutsYoZozOSBpOZNhHMaVpvecqVjIVmv4hsOoMbfxjjSMW438YEIiLlWVIjqCTQFi9ku4VfepdWpxHiUlQMyDJKiJEEgxJE61puMwYQ2c0KKiJkWBBzBUeYmKE2cEMViljvSlMiSJJUOSdCDdXivGt6jyMSwXzLcWNSrMRYAh7s58qZbWsQooSSORIBI97U2w+XFTokH3qG64VlLKPCgADjMD+cantFLYSkC05fU1V9TeRXX8yLbtHM87QwSSkkC/SqdtkmwE0QYjEISDnISNPFYH96aw+FROZOnDpWnjzbVqZWo0f1HBH5lavAqFyKyLtqeAOHR0Ufcj9q3kivnntydH25KRYJbTbzkn6igyZSy0YzDpFw5Ny+xmfQck8yflTBqZim8rTX9wKvcmodLE0DFSpUqKDNK7dXP9ZR/7KP8AFS2Hszu9muhRjP4h1ypMj6V3tvXl2qlUTDTZ9iassO+HdnKcyi0nnBCTmT5GEyOM1PkZgy17xeT9hlLv6n+n5r+cVonYxsYpwnfLEBSld35HKFK90wPXnQpjtiL2g9hEIF1jMtQFkJhBUon+XIra8BgUMtoabGVCEhKQOAFOccj7RenHo/Jj8V5QyBJAif1r2KU0HHcokbH4sNIK4JjQDUk6AVU7P3hU4otrR3bhBKAeMecdKd3sX/oywIK7FKSYzQZKT0KZBoKcbcUEZAW1BQUTAzCPivobWsDYDSs/U5ijijK8ONWQ33AraXZ8p37xTq/tC1LUvOmUBQV95J4CbC/Djw9dju1nW8Z9lP8ATVmJSqxCk/iF7G0EcaIdqY19Lq4SqHFAAEoiYKjlk5kkzMRxMzU7d3dFZxjGKdKSG5SlvJHjVKiueQNzN/Wiw5XLbT0eRDzYkOLeOxI2JaWnbqgkElXdqvyywT7An3rTe+4cIT63VNUTW70Y9/FLH+ybbbPMkHOr5ge9Dm3t5doN/eJS2ls/CkwohMwlSzMiZ1EReYpecncQICY/qdQz2vtLDpQUuuJTMWPiP/KL6TXrY6GQjO0UqCvxDUxwPG3I6UJYzAJIDiozrNzw5T8rVZbkOkylWhkp00BEe6SPlUyZSz7SOZRkwbMW4NC9Ri/HSuNt3J/gry25ObobfKuxIgkjyMVorW4XM4ieHtltLUVLSFHreOFhoJqQRAsNBYC2mg6U2zh0tJOUGNeKifqSacL4CcxsOtqsgRlhLhJK4A4Afr1/kV85ds2IzbVeH5Qkf9Ir6Wr5T35xn2jaOIWDOZ4pB6AwPkBQnsQh1K3bCI7kTMMo+YmPnULD4ZSzlSJNS9tf1ikaJASPJIgfSmHUFuOcTIIP0NeB44nHiVhwFFOYaxNKvKVk/wCVKi5gzSe3VidoZuTKflNc3O2gX2FYeU3bKf7iYVlA9Y96su3JiX0r/KlAPkc37ms23c2gpnEIKfzCfTj6UGVSRY7E4DuufSu5G7xwuGbDgHfFCQqPwxomenHrRGKrtg4wu4dpZ1UkE1YTQo+8Aw6qcBpE0MHtE2ehxTRxLebMdJUNYjMAUz60Rs4hKxmQoKB4pMj3Fcu5wGBu+eKUpa0IkqCIEWg6kgm03H8sYeCdyJEgqykAybkm3LxHraiHe7AgMOPITDqQIV6jUaG1Cv8A5gQ22IH3p56SdSePn0FZOpVt9+8txFdvMhbcwQXilrnKRlyG0oJQnMUjQWEGtC2DhcjLUkrOQHMqMxKxJUTxOvvWU4naBS1nMLUokyNDmkyOkaCaMcNvK4hvDJIGjYMSDoAREmvpxp6xIPNTK+oS7Hx4hdiVHNHVPzn9qCtsYrDuBxJIbQTlVmTc65sqQSVZlXkwLC54Ee8O0wz4zNk6JEq+JI5jSTbU2rPt58UXX1nLcHKSfxFISJ0kWisTVquM7vJ8TV0ds0vC9mYUpsEgD7sFN1QmEyATJzTNLdphxspcXlINhCtQe7jjY+A2MfEOVX+ytlNttNJT4ghOv5puZ6STantoE93I+I3McY/asnHm2uT8x2R942+JbNfCbzOh87/rXQqNa8oclAPEpB9wP3psEkVosxBkSixPbG1W1LLc+Maj9uccakN4hKgCCCOYNqo3MCoYlCkzlOvIWIV72t51dKHAimY9Ua9U7kQCtvtI+28f3OHedP4G1K9gY+dfKGzjnxKCfzFR9JV+lfQna/tfudmrSNXVBsesk/IVg+y8CpsOrcBSAjJfXx8hxMA1SHuzAFcCNYpn7sryTmUfHMxBNunCfMVUEyamKbUpE5gEDQEyfKwteeVOu7NShMySoAFQsLHlrfrpejVgvBiLAPPvIKVUqkOlITGXKSZkzMXAA6cdKVM/EOa52yuJLjiLZ+7Qr0EiT86x7vSleZJgg2rV+2bHJGNU2RCiwiVcImcp9b1kizc15R3FYwRf3n0z2X7ZOJwWdWoUUngPT0iq7to2i6jBoaazDvlEKyzJSkSU+RtPQUG7g7xnBsNnN/UWYQZhUABZEAwBAvw9aP8AenfBk4FakQXSAEIIBKSrRUctb1KjBAR/idGZd21uJ8+7T2K6w5kcSUmEm9iJE/5VsPYZi3AjEsLtlUlUGQUk2Mg6TY09jNpYd7BpccTASslIWJIIvCZuQOnCuYFf2R8vNqBW7lSePexASnpAkmNAOlcXI2Rgu0/eXthQ4/qKw+00jG4UOoUg6KEGNfSsT3k+zM4ktM4lDoMpIzlRRwUlaoy8+PtWq7aC8Xgn22VZHVtkawUk8J5ESJFYXjezp9spC0qudUzBg3kxb2iuOqjh+JzAXu0l7tEZGkIMSnS40AICvIiING+ztmqcfai4bOZU806T6/rWQY/YhzNoQlaymQTrlhZHiMRGsG1oreNj4pkIVBhQGZWa3GJBmw0159a1U1m5Ap76kbadlJauOZzbWzVPHKYQTxAuCCnQ8j0PzAoU3hwuZIJSe9Sru1/D95E5V883A8/SjTAqDkuxYqCU66AiTrz+lQd7wnuCfhIUDIHU39prB12QHLXtL9Gaoe8h7r7ZSnDsJWFBYRlKSkyIJA1PKKvnUSkiI1seFZnsXbrbTqhiHHDEKQQEkRxCgBMzPoZtVltbtKYSIbQtxRkQRkTbUzM8RwrPbTs5sR2X6aNSk/maRgnPu0H+0fS3yp1Wsk2FD+5G3ji8Ih1SQlWZSSBp4TY+xFX+emNm2EhzIu+o4kRJGvWou03HQkFpCVrmIUSAAdbgWqQHelQds7VRhsO48uyW0yf0HqapGpUrtWCVJmQdpG8Ljj7bboCC0AVJPwpUonKJmZyEE8eFA+IWlDAGpcKlcheADHQD5muYvaS8ZiVrWZSpZW4dIBN/0SPSoWPWt9xRGgFpMABPD2i1WpjqrnNoW2Mjhk92VgeAEAqPM8h/PSmlYpRvJpOOlUIGnAAannzJ11ptTZGoNVge8DvudcWVGSZPUzSpz7MrJnixMfz2pUU7c0TtvZCtq3VA7luTwHxUEs7MaUlRDtxAggJmdSATw5Xo+7aXMu0SRMlluTbS9r0DYZ1YFmgpFzEjrcnX0NCTEuT4l/s10IbbaWA93ZWQEplQC4PAyAFJTqONXba1KA0CVxcp0POSBIPX/OhfZe0kN4plRTDaiG1gqIgKjS9o1BBo8dbYY7xzvAEiTAMmREnWSbKHDzFZ+cerjzM3PZIlkdjlWzbqhQeVPLxJAIMiYkDlUnA4QNkZiSpIIknNJVY3gZZi1tLUOr7TmXGXMOWnEnMCkzebDKRfpfzq1b2u0+2pTfiObKbKSZknhqL6xpfjWvohtxgHuaOMnYFMv2MallxLgJgGFRJkGeEnQSdOHWoe9T/3qkoSciSnMYkQu6oP4REG8amh9G+CEjI8cjgazSfxKGgSLCSi8H5xUJrf9nFAd4kNKS3kV8RzZB4TYcZIMzAA8qTrFRzQEs0znG265alkkgpEEEpAWD4shBUkgQAoi4+fCqOMSt7MrI2nRNlLMTIGkA+ZtVPvHvcRCWVeFSUqzDUkCBmHBQHh+d5qhwe2CpULeWmeIk38qjTFtO8dy18+4bCeJsTO8rgQlPeJAAFst5HE21m9O4veUONltYSrr4pt5Jisqb2pikiW8QFj+6QfWRNcVvNiRZSEOeV/oaS2ls35it4B4hi9u5g5Ue9dSpSio+FJgq4Xy1HRuS05OXEOJm/jQiJgDUOW4UIP7ywZVh0p6SsD5GKRxiXpyNBKo1Q46nKeuaUelEuFx5iXIPM2jc3BpwDK0OOpKCQQowkTEGPFe0VeN7z4dQJSvPGoQkqI9BevnPC7eew4I+1LB/IkZ0+5tVphd4cXGd5QDZ0URBPVKbE+Zgdany6LcdzcwUrqby/vOwhvvFqKEAEkrSpMAayDcVjPaBvu5tM90wC3hEK+Ncp7w8FHprCRJ/Qc2jvQ44AhCfCDa2Y9DEZQfT1qnxS3T/UX0gqmOkCY8rU7T6MId1czzECTO9RlDLZhI8SlnVRAuqOQFgJt607h8Gp4ENgtsm6lEakSCE8xc8eN+Fc2Ju+XPvHZS0RIgXcjWOSeaulXKsWdLJaSIQB+lXBRc8ELGz1IDQDSSlpIHNw6n+fKqfF4gEkR8+fEnnUx50uKI0QP56k1AxigowkRFriDTx1ZnX+J5U6FED4U++nPSfalTIEAn+edKhuI2zR+3B4jadtO6QdY50C/bMwAmDI+ITBGl+I9KPe3AD/xK8x3KNPWs7aV4omR7e3WgiyAZPdWlPiCkJJF0oKgTzBGUgGdOGvGvB2qk2jUDMpQkmJgRwER7VXvc5B8vpz96lYNhCozCQZmCJAteBfWZ6V1V94GwAWYyw4EqtPnNxPTp85qUNsOhchakyAI1+dpqN3CQoCT+/kNafxCABmHnHKZI+doJ4UdnxCNXHsXtfOrvCc6ibpUOkQLHw9JqEWL5uklKZBE24iIpAZ1ZjAH+XAU68vgkkgjU8fyjrA9q9d9zwEiOqiwHAa8+NeEIKjABJPAa04zh1rUEpBKidKPti7KRhkzYuH4lzHmE8Y+tAzVK8aboNYXdHHkjKytJOmZaUHp8ShT726W0zYsuL8lIX/9VGjbD7SUkfdmNb2HzqvxG9PiyIKnXTohoSfVfAeXvU+9z0BGtiA8wJOxsQ26GnWHgon4CCkn1IqTitnIR4S4GVcUhanD5EJAE/8AEdKKRgcTiFD7QtSW4u02o3/3lk5R71dYPE4PDiE903H5RmUfNR4+9C2Yjoc/EEYj5meYdxhgZktOOKj4nEWSeaUwQPMz6VX4rEKdOdxRg6c1eXlzo33j30zJUlucukn6AGgxTJcX4rZUlSoMQAfhHCbx605LPLCAwC8XFg8K6+e7ZTCQPEZhI6qP8NEOzN1GEnxZn1DWPChPPzva5HlUIbfS3DbaUhoXhPGJgrJE5oInXpXraW8juQAJQEgC4Ub9YkR7GiowQR3LrEFSv6rqEp0CGxwT8IUbSAOAAFD+1YvDnyg+WtVT+KJ1VJ/tm+tgrlpUIuE63pu1R1PDJJasZoNAOA+ZrhWlUCI5Ea+UcfeohrqHCDIr0Fjc9lkyAePE/WuV4Usn0pV6DNJ7cFn/AMUKeBYb/wAVBbGABJgzb8QH+YrlKuqIDdRorBCikZcvxJ/CbxblUZL5t5z/AD5UqVcInBPS1kmfkLATwFSsM1nSlMCCCZOs8f0pUq5CrmO4XZfeXER1MedoP1pvE4DuwTa2vrpFKlQmNoVJW72DbcxDbLveDOoDM2qDChaxGs0V7wbpNsN94xiMQFBQBCyCkjoRBB96VKlMfVBQ8ymwWGdxSw2t0hCkhVrkJnQaDMefDrV+jEtYJspZRlnVVitXmr9qVKvECVoPModobXddiTA1gE1VYjGd2JiaVKujucJ4uVy3lOnWAOFPPrJusJV1Eg/KlSptRAFizIiFXBgHnNwfS1orjipOulvauUq7FeZ4NcNKlXYU6kUgKVKvT06oRSpUq9PT/9k="/>
          <p:cNvSpPr>
            <a:spLocks noChangeAspect="1" noChangeArrowheads="1"/>
          </p:cNvSpPr>
          <p:nvPr/>
        </p:nvSpPr>
        <p:spPr bwMode="auto">
          <a:xfrm>
            <a:off x="155575" y="-685800"/>
            <a:ext cx="1752600" cy="1428750"/>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77160" name="AutoShape 8" descr="data:image/jpg;base64,/9j/4AAQSkZJRgABAQAAAQABAAD/2wCEAAkGBhMSERQTExQWFRQWFhsaGBgWGRwaGhceFx8aHhgXGhwgHSYeHBojGR0YHy8iJCcpLS0sHh4xNTIsNSYrLSwBCQoKDgwOGg8PGiwkHyQqLCwuLC40LDAsLSwsLCwsLywsLCwsLCkpLCwsLCwsKSwsLCwsLCwsKSwsKSwsKSwsLP/AABEIAJYAuAMBIgACEQEDEQH/xAAcAAABBQEBAQAAAAAAAAAAAAAGAAMEBQcBAgj/xABEEAABAwIDBQYDBwICCAcAAAABAgMRACEEEjEFBkFRYQcTInGBkTKhsRQjQlLB0fAzYsLhJCVDcoKSovEVFjRjg7Li/8QAGgEAAwEBAQEAAAAAAAAAAAAAAgMEBQEABv/EACsRAAICAQQBAwMDBQAAAAAAAAECABEDBBIhMUEiUWETcYEFMrEUI5HB8P/aAAwDAQACEQMRAD8AqO3JjNtNRGoYb/xVnqljL8IB5/5VqPbAj/WaiZjuWxpbjxrLYlccK9c5c8pTOulWyEIy+HQcecc6k4rYeVIKkKSNJIImLHyPn7VOwQYywpKgYvrwAsI/MekARUuTKK4i2fzK/BYZCpTcT0zG/D31tXMbgWm1QheZZ+FKLkzESB8Pr7U+nZv2jE91hlQkDxLuEg8Y4i9uMmnMTs1zAqzBIWkgEOAc4IIM84EzBoN3PfPtB/P4le/shxIUpxJHCdY/WBeoIQUm386/Oi93bSVsypcKFi2UykpJTIudfLrYTNV6H8NkcISAoZSlJk6E2AnSImTxNeGVh2J7dxyJWYfZrikFQCZ4BRAJ0uE63kefWnMOju471EJUI8Wo8uRnjVg/tJsIcISiIRCBImLwkgg2Ub/Lp3DhXejwrcDjeZAEA3I8RkH6GOvHm5jdjicsnsSp2htTvfu0JAQDbnA0HMDmJiastn4yGjoAkic0eLXS2aCLEX9Kd25sUJaU6hWYiyklAQUyYKjc5uFxxNU2D2k4EhLSQk3zKgEqBsAZERHLU0QRciUscUG0AS7xuMIWl5strSlOYIKkAifw5BqQTwv7Xh7I2O7ihJBypN1GTygW4Cp2x9x3FELc8I1vb2GtGTGzWmxlQ7kERGZJnmSOetxFW4dAzqSBQ/7qTZtRjwDsFv4+8pVbAUlBGVtOSwCSLgKAMgTPhuc1/SrDdvYykvrSXEKTBygzYmSbfCokEp8RETNoFWbqwBoF6mwVmFoMajTmrgKpcDt9hToQWnEqEkFYy3J+Eiw1Np8qVj/T8iFWcgST+o3A7Rckp2H98srhXhKkJklJgFMWMeFQEgn9aiYzd9LQRlUpXhzLSUkAFUEJzAwnUW970RtuLVJCQk31PPWQm3LjUfGYNwp/qSb+ECAZIta+k3rVy/pwYFhyZGuqINdQXw+7SMSCXFpbIEZlEyr+7SInUza9tKHdrbqKaSpaTmA15jrbpWjjZTSGwFSQIJvMqTPi0kHLNtPrVXtZLZSuAr4CAZGXxJMk28h61mPpH0wBZh9poYNZucKORMsCZk8qbqQw3KV9I+v7TTFEDNM9TlKlSooM0rtyeKdqWJH3CPnNZ5hUZlgEhI4k2A/nlR/27D/Wv/wt/wCKs+YQCYJgUPieMI2dsu5EoKlOz4oVBKIBMgTmFpM8q7tXepxxCUBQByhGYQSU+Kb/ABCZveT6VQYh2T4QEmPEE/CY4607h2E85URb6RFyaT9MdxQQA3CjZi8MGEi6FpEhSTBPRXMzYRpeoWP2m6oKlZIUZJP4pgX+sm9zVVg3PGBqJGvnFEjmzFNL/Npok6m6hxBCVCBzmhGIXyYt6Tkyi2e42rMlaTICiLyPDcC9zMEcNTVfiH5IIEcLegq129g3GHypJIJB8Ugk5hCpjmCbW1qnI08zTdoBsR+OmFiJpJPqB/PrRJuds0uPkiAEpUoqIHhEfF6VQMJ+lG+DZ7nZ77tgSju7f3K/g96RnahQ8yvGoPJkDZGxjtDGZEeFF4jghOsDiSB61qezOzgNoSpttCDwzfHH5iq9z0jyoV7GcKA+pw2CWzJ4X+grbkRAqjS5DiJIriT6pRlNEzOMRuwUKlxKUozQVqiL8b3NEWzdgMqZIiSJGZJF40Ijw3EU9vpgXXmFNtstugiYWspKVD4VJGQhRBvEjlWU4baO1cQ25g8KyttKIS7JS2QVDRRBBukaCDz4Vbk1mV6H8TOXSoh9x8ym3l3ixHeONRkIzBSJkpAsZib+tV+ysUUtnxKAUkJJglShMmOhjjyq4wHY9tJwLW5lZKAcqVHMpwwT4csi54kjWiDZHYop3DJU+840spnuglMggQAVTcf2iPOpHDvZY8ykYcaLtSDDe9yUFKSM1yCpUkm/hgkzYWsKNMCha20L8bZUAShUKyzwNtf+1CW7nZRiV4haHUONFoJUJT8eYmAlclIUAJMExWqYndVxtGYEKtdPEfvWjoXCfvb4AmdrMBr+2PkymDS4/DJFjcesGapNtbOIZWtQEpB05EER9KONh7KLipWPCnhzPLpUftK2e21s7ELSmCQkDlcgV7XPiaw3JitDpsrMrigLnzowg5Hf+EH31+Q96iGp2FI7t7rH1J+sVCNZqz6A9TzSropUcCaZ244UnaWb8PdNjrPirNcpmBzitT7cP/XA/wBjf+KszwCJdT5z7UN8T046yU26A+dWDGyFAByApCSCT/uxMiZykqAOnCncayCD5Vf7LeCcOjwgk6yLRJF+Z9KVuPETkelsQawWHKnYQCbyI4AGSZ5AcTWj7LwbhIKWg/EQhUKJEEDOkGSYJNtSKjbobvd4hQbABzKzkx+ZQSL8gk/WrdvBrYWlaVJyhXjLZzJAtClESAOEgdOMVDl1LBzQlR0oyoGkPb2yvtGFWqEoLSVKiAFAgTw1/wD17ZQB7T+/7Cvo/H4dLuDxDqQk/cOEnw/EELkxHXhHlWMbhbv/AGjEpKwS2341cjHwJPRSvcA1aHAx7jEafEVtfmEm4/ZT9paS7iFrRnAKUIgHLwWoqB11AjS/GKXaFu19haSyCVNqVmSo6kXJB4SCB6Vs2xsLlRm4qod7UNlB/BOhQ8TaS62RwKPiH/LNvLlSlBddxlu/a1CDfYvh/C6qZsBHuSP1o8xO3GcMoJUsSrRAOkWJHJMke9uVAHZWwv7M53WULKhBUJ4omRIkRMiaKWuzBkuqeedccWuc4Se7TJiyckEJ1sSeHKiwk+ofMmzKS3EIsM+H5KXBAMHJqD+Uk6ewNN7N2EGkufDmcdU4opBElVhMkmQkJEzw4aV43e2Th8KFtMAjxlSpJNyBxPIQKtftCZiRPKb+1Uh4v6fpppCLkca9jGjiaZxmDWVym45VBfw6gYyn0qtVVvMyXfLiJoS0O0UgwZiPi/D5E8PW1LFY9r4FLEqFki6iBrCRJPoKC9ubJxS+8CXw0hQTlgHvOIUmygI4yQTwpbsbFcwq1EvKcTACUxlAjVSoPiUTP/elnC1+mOXWCqeHmHy5QUiAekfI3oG7acRGzFD8ziB7Sf0omO1Dy+dZn227TKmGETHjWY5lIAH1PvS8uNgtmU4NTjdwqzH2ifGBxH/eoyqlYVUJcP8AbHuRUU0sdy49TlKlSo4E1Tt2TGMB5tp+WagndjBZhiFkAhDfHmowI+tGfbw7/pyRyZSfcmhvdgRg8UYmcgn1JPyAoG4gkkC5J3swaUZcogKKpHPS/tFquN2HFLw4SkA5JkqTKQTJA6k6xULf1AAbAPFfCNIHnV3uDh1Lw6EpGYl1QA0vlb9+c8qPMyswKnjiRN6sNkXz/uPdmiVLexYNwkwBHFwmT/06dTRUw4pEZxBLakKAsYIgEdbirXc/cUYIuLK8y3VZjAsnpOp11t5U8/s1TgAEBzQrgaiypI4RNZuXES1/M3dLkCptMe2JspLGFW04AoqK+8CbznkAGNJRHKqfdLdBvC5kNg5SqSVEEn8osAIAsPU8aM8NhghMD1J1JOpPWvZZGsQeY1pr4iwAviTq+26kNx8ITOmvsIt0NeX3gtJCkgpUL8bGxHqDp+9QcVtJkKU288htSbeJaUyFg5Dc8b13CY1CzIIIm8GQRIMgix11HI04VUVfMB+ydlTTr7Kv9m4UEeR19RPnWrist2KjutsYoZozOSBpOZNhHMaVpvecqVjIVmv4hsOoMbfxjjSMW438YEIiLlWVIjqCTQFi9ku4VfepdWpxHiUlQMyDJKiJEEgxJE61puMwYQ2c0KKiJkWBBzBUeYmKE2cEMViljvSlMiSJJUOSdCDdXivGt6jyMSwXzLcWNSrMRYAh7s58qZbWsQooSSORIBI97U2w+XFTokH3qG64VlLKPCgADjMD+cantFLYSkC05fU1V9TeRXX8yLbtHM87QwSSkkC/SqdtkmwE0QYjEISDnISNPFYH96aw+FROZOnDpWnjzbVqZWo0f1HBH5lavAqFyKyLtqeAOHR0Ufcj9q3kivnntydH25KRYJbTbzkn6igyZSy0YzDpFw5Ny+xmfQck8yflTBqZim8rTX9wKvcmodLE0DFSpUqKDNK7dXP9ZR/7KP8AFS2Hszu9muhRjP4h1ypMj6V3tvXl2qlUTDTZ9iassO+HdnKcyi0nnBCTmT5GEyOM1PkZgy17xeT9hlLv6n+n5r+cVonYxsYpwnfLEBSld35HKFK90wPXnQpjtiL2g9hEIF1jMtQFkJhBUon+XIra8BgUMtoabGVCEhKQOAFOccj7RenHo/Jj8V5QyBJAif1r2KU0HHcokbH4sNIK4JjQDUk6AVU7P3hU4otrR3bhBKAeMecdKd3sX/oywIK7FKSYzQZKT0KZBoKcbcUEZAW1BQUTAzCPivobWsDYDSs/U5ijijK8ONWQ33AraXZ8p37xTq/tC1LUvOmUBQV95J4CbC/Djw9dju1nW8Z9lP8ATVmJSqxCk/iF7G0EcaIdqY19Lq4SqHFAAEoiYKjlk5kkzMRxMzU7d3dFZxjGKdKSG5SlvJHjVKiueQNzN/Wiw5XLbT0eRDzYkOLeOxI2JaWnbqgkElXdqvyywT7An3rTe+4cIT63VNUTW70Y9/FLH+ybbbPMkHOr5ge9Dm3t5doN/eJS2ls/CkwohMwlSzMiZ1EReYpecncQICY/qdQz2vtLDpQUuuJTMWPiP/KL6TXrY6GQjO0UqCvxDUxwPG3I6UJYzAJIDiozrNzw5T8rVZbkOkylWhkp00BEe6SPlUyZSz7SOZRkwbMW4NC9Ri/HSuNt3J/gry25ObobfKuxIgkjyMVorW4XM4ieHtltLUVLSFHreOFhoJqQRAsNBYC2mg6U2zh0tJOUGNeKifqSacL4CcxsOtqsgRlhLhJK4A4Afr1/kV85ds2IzbVeH5Qkf9Ir6Wr5T35xn2jaOIWDOZ4pB6AwPkBQnsQh1K3bCI7kTMMo+YmPnULD4ZSzlSJNS9tf1ikaJASPJIgfSmHUFuOcTIIP0NeB44nHiVhwFFOYaxNKvKVk/wCVKi5gzSe3VidoZuTKflNc3O2gX2FYeU3bKf7iYVlA9Y96su3JiX0r/KlAPkc37ms23c2gpnEIKfzCfTj6UGVSRY7E4DuufSu5G7xwuGbDgHfFCQqPwxomenHrRGKrtg4wu4dpZ1UkE1YTQo+8Aw6qcBpE0MHtE2ehxTRxLebMdJUNYjMAUz60Rs4hKxmQoKB4pMj3Fcu5wGBu+eKUpa0IkqCIEWg6kgm03H8sYeCdyJEgqykAybkm3LxHraiHe7AgMOPITDqQIV6jUaG1Cv8A5gQ22IH3p56SdSePn0FZOpVt9+8txFdvMhbcwQXilrnKRlyG0oJQnMUjQWEGtC2DhcjLUkrOQHMqMxKxJUTxOvvWU4naBS1nMLUokyNDmkyOkaCaMcNvK4hvDJIGjYMSDoAREmvpxp6xIPNTK+oS7Hx4hdiVHNHVPzn9qCtsYrDuBxJIbQTlVmTc65sqQSVZlXkwLC54Ee8O0wz4zNk6JEq+JI5jSTbU2rPt58UXX1nLcHKSfxFISJ0kWisTVquM7vJ8TV0ds0vC9mYUpsEgD7sFN1QmEyATJzTNLdphxspcXlINhCtQe7jjY+A2MfEOVX+ytlNttNJT4ghOv5puZ6STantoE93I+I3McY/asnHm2uT8x2R942+JbNfCbzOh87/rXQqNa8oclAPEpB9wP3psEkVosxBkSixPbG1W1LLc+Maj9uccakN4hKgCCCOYNqo3MCoYlCkzlOvIWIV72t51dKHAimY9Ua9U7kQCtvtI+28f3OHedP4G1K9gY+dfKGzjnxKCfzFR9JV+lfQna/tfudmrSNXVBsesk/IVg+y8CpsOrcBSAjJfXx8hxMA1SHuzAFcCNYpn7sryTmUfHMxBNunCfMVUEyamKbUpE5gEDQEyfKwteeVOu7NShMySoAFQsLHlrfrpejVgvBiLAPPvIKVUqkOlITGXKSZkzMXAA6cdKVM/EOa52yuJLjiLZ+7Qr0EiT86x7vSleZJgg2rV+2bHJGNU2RCiwiVcImcp9b1kizc15R3FYwRf3n0z2X7ZOJwWdWoUUngPT0iq7to2i6jBoaazDvlEKyzJSkSU+RtPQUG7g7xnBsNnN/UWYQZhUABZEAwBAvw9aP8AenfBk4FakQXSAEIIBKSrRUctb1KjBAR/idGZd21uJ8+7T2K6w5kcSUmEm9iJE/5VsPYZi3AjEsLtlUlUGQUk2Mg6TY09jNpYd7BpccTASslIWJIIvCZuQOnCuYFf2R8vNqBW7lSePexASnpAkmNAOlcXI2Rgu0/eXthQ4/qKw+00jG4UOoUg6KEGNfSsT3k+zM4ktM4lDoMpIzlRRwUlaoy8+PtWq7aC8Xgn22VZHVtkawUk8J5ESJFYXjezp9spC0qudUzBg3kxb2iuOqjh+JzAXu0l7tEZGkIMSnS40AICvIiING+ztmqcfai4bOZU806T6/rWQY/YhzNoQlaymQTrlhZHiMRGsG1oreNj4pkIVBhQGZWa3GJBmw0159a1U1m5Ap76kbadlJauOZzbWzVPHKYQTxAuCCnQ8j0PzAoU3hwuZIJSe9Sru1/D95E5V883A8/SjTAqDkuxYqCU66AiTrz+lQd7wnuCfhIUDIHU39prB12QHLXtL9Gaoe8h7r7ZSnDsJWFBYRlKSkyIJA1PKKvnUSkiI1seFZnsXbrbTqhiHHDEKQQEkRxCgBMzPoZtVltbtKYSIbQtxRkQRkTbUzM8RwrPbTs5sR2X6aNSk/maRgnPu0H+0fS3yp1Wsk2FD+5G3ji8Ih1SQlWZSSBp4TY+xFX+emNm2EhzIu+o4kRJGvWou03HQkFpCVrmIUSAAdbgWqQHelQds7VRhsO48uyW0yf0HqapGpUrtWCVJmQdpG8Ljj7bboCC0AVJPwpUonKJmZyEE8eFA+IWlDAGpcKlcheADHQD5muYvaS8ZiVrWZSpZW4dIBN/0SPSoWPWt9xRGgFpMABPD2i1WpjqrnNoW2Mjhk92VgeAEAqPM8h/PSmlYpRvJpOOlUIGnAAannzJ11ptTZGoNVge8DvudcWVGSZPUzSpz7MrJnixMfz2pUU7c0TtvZCtq3VA7luTwHxUEs7MaUlRDtxAggJmdSATw5Xo+7aXMu0SRMlluTbS9r0DYZ1YFmgpFzEjrcnX0NCTEuT4l/s10IbbaWA93ZWQEplQC4PAyAFJTqONXba1KA0CVxcp0POSBIPX/OhfZe0kN4plRTDaiG1gqIgKjS9o1BBo8dbYY7xzvAEiTAMmREnWSbKHDzFZ+cerjzM3PZIlkdjlWzbqhQeVPLxJAIMiYkDlUnA4QNkZiSpIIknNJVY3gZZi1tLUOr7TmXGXMOWnEnMCkzebDKRfpfzq1b2u0+2pTfiObKbKSZknhqL6xpfjWvohtxgHuaOMnYFMv2MallxLgJgGFRJkGeEnQSdOHWoe9T/3qkoSciSnMYkQu6oP4REG8amh9G+CEjI8cjgazSfxKGgSLCSi8H5xUJrf9nFAd4kNKS3kV8RzZB4TYcZIMzAA8qTrFRzQEs0znG265alkkgpEEEpAWD4shBUkgQAoi4+fCqOMSt7MrI2nRNlLMTIGkA+ZtVPvHvcRCWVeFSUqzDUkCBmHBQHh+d5qhwe2CpULeWmeIk38qjTFtO8dy18+4bCeJsTO8rgQlPeJAAFst5HE21m9O4veUONltYSrr4pt5Jisqb2pikiW8QFj+6QfWRNcVvNiRZSEOeV/oaS2ls35it4B4hi9u5g5Ue9dSpSio+FJgq4Xy1HRuS05OXEOJm/jQiJgDUOW4UIP7ywZVh0p6SsD5GKRxiXpyNBKo1Q46nKeuaUelEuFx5iXIPM2jc3BpwDK0OOpKCQQowkTEGPFe0VeN7z4dQJSvPGoQkqI9BevnPC7eew4I+1LB/IkZ0+5tVphd4cXGd5QDZ0URBPVKbE+Zgdany6LcdzcwUrqby/vOwhvvFqKEAEkrSpMAayDcVjPaBvu5tM90wC3hEK+Ncp7w8FHprCRJ/Qc2jvQ44AhCfCDa2Y9DEZQfT1qnxS3T/UX0gqmOkCY8rU7T6MId1czzECTO9RlDLZhI8SlnVRAuqOQFgJt607h8Gp4ENgtsm6lEakSCE8xc8eN+Fc2Ju+XPvHZS0RIgXcjWOSeaulXKsWdLJaSIQB+lXBRc8ELGz1IDQDSSlpIHNw6n+fKqfF4gEkR8+fEnnUx50uKI0QP56k1AxigowkRFriDTx1ZnX+J5U6FED4U++nPSfalTIEAn+edKhuI2zR+3B4jadtO6QdY50C/bMwAmDI+ITBGl+I9KPe3AD/xK8x3KNPWs7aV4omR7e3WgiyAZPdWlPiCkJJF0oKgTzBGUgGdOGvGvB2qk2jUDMpQkmJgRwER7VXvc5B8vpz96lYNhCozCQZmCJAteBfWZ6V1V94GwAWYyw4EqtPnNxPTp85qUNsOhchakyAI1+dpqN3CQoCT+/kNafxCABmHnHKZI+doJ4UdnxCNXHsXtfOrvCc6ibpUOkQLHw9JqEWL5uklKZBE24iIpAZ1ZjAH+XAU68vgkkgjU8fyjrA9q9d9zwEiOqiwHAa8+NeEIKjABJPAa04zh1rUEpBKidKPti7KRhkzYuH4lzHmE8Y+tAzVK8aboNYXdHHkjKytJOmZaUHp8ShT726W0zYsuL8lIX/9VGjbD7SUkfdmNb2HzqvxG9PiyIKnXTohoSfVfAeXvU+9z0BGtiA8wJOxsQ26GnWHgon4CCkn1IqTitnIR4S4GVcUhanD5EJAE/8AEdKKRgcTiFD7QtSW4u02o3/3lk5R71dYPE4PDiE903H5RmUfNR4+9C2Yjoc/EEYj5meYdxhgZktOOKj4nEWSeaUwQPMz6VX4rEKdOdxRg6c1eXlzo33j30zJUlucukn6AGgxTJcX4rZUlSoMQAfhHCbx605LPLCAwC8XFg8K6+e7ZTCQPEZhI6qP8NEOzN1GEnxZn1DWPChPPzva5HlUIbfS3DbaUhoXhPGJgrJE5oInXpXraW8juQAJQEgC4Ub9YkR7GiowQR3LrEFSv6rqEp0CGxwT8IUbSAOAAFD+1YvDnyg+WtVT+KJ1VJ/tm+tgrlpUIuE63pu1R1PDJJasZoNAOA+ZrhWlUCI5Ea+UcfeohrqHCDIr0Fjc9lkyAePE/WuV4Usn0pV6DNJ7cFn/AMUKeBYb/wAVBbGABJgzb8QH+YrlKuqIDdRorBCikZcvxJ/CbxblUZL5t5z/AD5UqVcInBPS1kmfkLATwFSsM1nSlMCCCZOs8f0pUq5CrmO4XZfeXER1MedoP1pvE4DuwTa2vrpFKlQmNoVJW72DbcxDbLveDOoDM2qDChaxGs0V7wbpNsN94xiMQFBQBCyCkjoRBB96VKlMfVBQ8ymwWGdxSw2t0hCkhVrkJnQaDMefDrV+jEtYJspZRlnVVitXmr9qVKvECVoPModobXddiTA1gE1VYjGd2JiaVKujucJ4uVy3lOnWAOFPPrJusJV1Eg/KlSptRAFizIiFXBgHnNwfS1orjipOulvauUq7FeZ4NcNKlXYU6kUgKVKvT06oRSpUq9PT/9k="/>
          <p:cNvSpPr>
            <a:spLocks noChangeAspect="1" noChangeArrowheads="1"/>
          </p:cNvSpPr>
          <p:nvPr/>
        </p:nvSpPr>
        <p:spPr bwMode="auto">
          <a:xfrm>
            <a:off x="155575" y="-685800"/>
            <a:ext cx="1752600" cy="1428750"/>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77162" name="AutoShape 10" descr="data:image/jpg;base64,/9j/4AAQSkZJRgABAQAAAQABAAD/2wCEAAkGBhMSERQTExQWFRQWFhsaGBgWGRwaGhceFx8aHhgXGhwgHSYeHBojGR0YHy8iJCcpLS0sHh4xNTIsNSYrLSwBCQoKDgwOGg8PGiwkHyQqLCwuLC40LDAsLSwsLCwsLywsLCwsLCkpLCwsLCwsKSwsLCwsLCwsKSwsKSwsKSwsLP/AABEIAJYAuAMBIgACEQEDEQH/xAAcAAABBQEBAQAAAAAAAAAAAAAGAAMEBQcBAgj/xABEEAABAwIDBQYDBwICCAcAAAABAgMRACEEEjEFBkFRYQcTInGBkTKhsRQjQlLB0fAzYsLhJCVDcoKSovEVFjRjg7Li/8QAGgEAAwEBAQEAAAAAAAAAAAAAAgMEBQEABv/EACsRAAICAQQBAwMDBQAAAAAAAAECABEDBBIhMUEiUWETcYEFMrEUI5HB8P/aAAwDAQACEQMRAD8AqO3JjNtNRGoYb/xVnqljL8IB5/5VqPbAj/WaiZjuWxpbjxrLYlccK9c5c8pTOulWyEIy+HQcecc6k4rYeVIKkKSNJIImLHyPn7VOwQYywpKgYvrwAsI/MekARUuTKK4i2fzK/BYZCpTcT0zG/D31tXMbgWm1QheZZ+FKLkzESB8Pr7U+nZv2jE91hlQkDxLuEg8Y4i9uMmnMTs1zAqzBIWkgEOAc4IIM84EzBoN3PfPtB/P4le/shxIUpxJHCdY/WBeoIQUm386/Oi93bSVsypcKFi2UykpJTIudfLrYTNV6H8NkcISAoZSlJk6E2AnSImTxNeGVh2J7dxyJWYfZrikFQCZ4BRAJ0uE63kefWnMOju471EJUI8Wo8uRnjVg/tJsIcISiIRCBImLwkgg2Ub/Lp3DhXejwrcDjeZAEA3I8RkH6GOvHm5jdjicsnsSp2htTvfu0JAQDbnA0HMDmJiastn4yGjoAkic0eLXS2aCLEX9Kd25sUJaU6hWYiyklAQUyYKjc5uFxxNU2D2k4EhLSQk3zKgEqBsAZERHLU0QRciUscUG0AS7xuMIWl5strSlOYIKkAifw5BqQTwv7Xh7I2O7ihJBypN1GTygW4Cp2x9x3FELc8I1vb2GtGTGzWmxlQ7kERGZJnmSOetxFW4dAzqSBQ/7qTZtRjwDsFv4+8pVbAUlBGVtOSwCSLgKAMgTPhuc1/SrDdvYykvrSXEKTBygzYmSbfCokEp8RETNoFWbqwBoF6mwVmFoMajTmrgKpcDt9hToQWnEqEkFYy3J+Eiw1Np8qVj/T8iFWcgST+o3A7Rckp2H98srhXhKkJklJgFMWMeFQEgn9aiYzd9LQRlUpXhzLSUkAFUEJzAwnUW970RtuLVJCQk31PPWQm3LjUfGYNwp/qSb+ECAZIta+k3rVy/pwYFhyZGuqINdQXw+7SMSCXFpbIEZlEyr+7SInUza9tKHdrbqKaSpaTmA15jrbpWjjZTSGwFSQIJvMqTPi0kHLNtPrVXtZLZSuAr4CAZGXxJMk28h61mPpH0wBZh9poYNZucKORMsCZk8qbqQw3KV9I+v7TTFEDNM9TlKlSooM0rtyeKdqWJH3CPnNZ5hUZlgEhI4k2A/nlR/27D/Wv/wt/wCKs+YQCYJgUPieMI2dsu5EoKlOz4oVBKIBMgTmFpM8q7tXepxxCUBQByhGYQSU+Kb/ABCZveT6VQYh2T4QEmPEE/CY4607h2E85URb6RFyaT9MdxQQA3CjZi8MGEi6FpEhSTBPRXMzYRpeoWP2m6oKlZIUZJP4pgX+sm9zVVg3PGBqJGvnFEjmzFNL/Npok6m6hxBCVCBzmhGIXyYt6Tkyi2e42rMlaTICiLyPDcC9zMEcNTVfiH5IIEcLegq129g3GHypJIJB8Ugk5hCpjmCbW1qnI08zTdoBsR+OmFiJpJPqB/PrRJuds0uPkiAEpUoqIHhEfF6VQMJ+lG+DZ7nZ77tgSju7f3K/g96RnahQ8yvGoPJkDZGxjtDGZEeFF4jghOsDiSB61qezOzgNoSpttCDwzfHH5iq9z0jyoV7GcKA+pw2CWzJ4X+grbkRAqjS5DiJIriT6pRlNEzOMRuwUKlxKUozQVqiL8b3NEWzdgMqZIiSJGZJF40Ijw3EU9vpgXXmFNtstugiYWspKVD4VJGQhRBvEjlWU4baO1cQ25g8KyttKIS7JS2QVDRRBBukaCDz4Vbk1mV6H8TOXSoh9x8ym3l3ixHeONRkIzBSJkpAsZib+tV+ysUUtnxKAUkJJglShMmOhjjyq4wHY9tJwLW5lZKAcqVHMpwwT4csi54kjWiDZHYop3DJU+840spnuglMggQAVTcf2iPOpHDvZY8ykYcaLtSDDe9yUFKSM1yCpUkm/hgkzYWsKNMCha20L8bZUAShUKyzwNtf+1CW7nZRiV4haHUONFoJUJT8eYmAlclIUAJMExWqYndVxtGYEKtdPEfvWjoXCfvb4AmdrMBr+2PkymDS4/DJFjcesGapNtbOIZWtQEpB05EER9KONh7KLipWPCnhzPLpUftK2e21s7ELSmCQkDlcgV7XPiaw3JitDpsrMrigLnzowg5Hf+EH31+Q96iGp2FI7t7rH1J+sVCNZqz6A9TzSropUcCaZ244UnaWb8PdNjrPirNcpmBzitT7cP/XA/wBjf+KszwCJdT5z7UN8T046yU26A+dWDGyFAByApCSCT/uxMiZykqAOnCncayCD5Vf7LeCcOjwgk6yLRJF+Z9KVuPETkelsQawWHKnYQCbyI4AGSZ5AcTWj7LwbhIKWg/EQhUKJEEDOkGSYJNtSKjbobvd4hQbABzKzkx+ZQSL8gk/WrdvBrYWlaVJyhXjLZzJAtClESAOEgdOMVDl1LBzQlR0oyoGkPb2yvtGFWqEoLSVKiAFAgTw1/wD17ZQB7T+/7Cvo/H4dLuDxDqQk/cOEnw/EELkxHXhHlWMbhbv/AGjEpKwS2341cjHwJPRSvcA1aHAx7jEafEVtfmEm4/ZT9paS7iFrRnAKUIgHLwWoqB11AjS/GKXaFu19haSyCVNqVmSo6kXJB4SCB6Vs2xsLlRm4qod7UNlB/BOhQ8TaS62RwKPiH/LNvLlSlBddxlu/a1CDfYvh/C6qZsBHuSP1o8xO3GcMoJUsSrRAOkWJHJMke9uVAHZWwv7M53WULKhBUJ4omRIkRMiaKWuzBkuqeedccWuc4Se7TJiyckEJ1sSeHKiwk+ofMmzKS3EIsM+H5KXBAMHJqD+Uk6ewNN7N2EGkufDmcdU4opBElVhMkmQkJEzw4aV43e2Th8KFtMAjxlSpJNyBxPIQKtftCZiRPKb+1Uh4v6fpppCLkca9jGjiaZxmDWVym45VBfw6gYyn0qtVVvMyXfLiJoS0O0UgwZiPi/D5E8PW1LFY9r4FLEqFki6iBrCRJPoKC9ubJxS+8CXw0hQTlgHvOIUmygI4yQTwpbsbFcwq1EvKcTACUxlAjVSoPiUTP/elnC1+mOXWCqeHmHy5QUiAekfI3oG7acRGzFD8ziB7Sf0omO1Dy+dZn227TKmGETHjWY5lIAH1PvS8uNgtmU4NTjdwqzH2ifGBxH/eoyqlYVUJcP8AbHuRUU0sdy49TlKlSo4E1Tt2TGMB5tp+WagndjBZhiFkAhDfHmowI+tGfbw7/pyRyZSfcmhvdgRg8UYmcgn1JPyAoG4gkkC5J3swaUZcogKKpHPS/tFquN2HFLw4SkA5JkqTKQTJA6k6xULf1AAbAPFfCNIHnV3uDh1Lw6EpGYl1QA0vlb9+c8qPMyswKnjiRN6sNkXz/uPdmiVLexYNwkwBHFwmT/06dTRUw4pEZxBLakKAsYIgEdbirXc/cUYIuLK8y3VZjAsnpOp11t5U8/s1TgAEBzQrgaiypI4RNZuXES1/M3dLkCptMe2JspLGFW04AoqK+8CbznkAGNJRHKqfdLdBvC5kNg5SqSVEEn8osAIAsPU8aM8NhghMD1J1JOpPWvZZGsQeY1pr4iwAviTq+26kNx8ITOmvsIt0NeX3gtJCkgpUL8bGxHqDp+9QcVtJkKU288htSbeJaUyFg5Dc8b13CY1CzIIIm8GQRIMgix11HI04VUVfMB+ydlTTr7Kv9m4UEeR19RPnWrist2KjutsYoZozOSBpOZNhHMaVpvecqVjIVmv4hsOoMbfxjjSMW438YEIiLlWVIjqCTQFi9ku4VfepdWpxHiUlQMyDJKiJEEgxJE61puMwYQ2c0KKiJkWBBzBUeYmKE2cEMViljvSlMiSJJUOSdCDdXivGt6jyMSwXzLcWNSrMRYAh7s58qZbWsQooSSORIBI97U2w+XFTokH3qG64VlLKPCgADjMD+cantFLYSkC05fU1V9TeRXX8yLbtHM87QwSSkkC/SqdtkmwE0QYjEISDnISNPFYH96aw+FROZOnDpWnjzbVqZWo0f1HBH5lavAqFyKyLtqeAOHR0Ufcj9q3kivnntydH25KRYJbTbzkn6igyZSy0YzDpFw5Ny+xmfQck8yflTBqZim8rTX9wKvcmodLE0DFSpUqKDNK7dXP9ZR/7KP8AFS2Hszu9muhRjP4h1ypMj6V3tvXl2qlUTDTZ9iassO+HdnKcyi0nnBCTmT5GEyOM1PkZgy17xeT9hlLv6n+n5r+cVonYxsYpwnfLEBSld35HKFK90wPXnQpjtiL2g9hEIF1jMtQFkJhBUon+XIra8BgUMtoabGVCEhKQOAFOccj7RenHo/Jj8V5QyBJAif1r2KU0HHcokbH4sNIK4JjQDUk6AVU7P3hU4otrR3bhBKAeMecdKd3sX/oywIK7FKSYzQZKT0KZBoKcbcUEZAW1BQUTAzCPivobWsDYDSs/U5ijijK8ONWQ33AraXZ8p37xTq/tC1LUvOmUBQV95J4CbC/Djw9dju1nW8Z9lP8ATVmJSqxCk/iF7G0EcaIdqY19Lq4SqHFAAEoiYKjlk5kkzMRxMzU7d3dFZxjGKdKSG5SlvJHjVKiueQNzN/Wiw5XLbT0eRDzYkOLeOxI2JaWnbqgkElXdqvyywT7An3rTe+4cIT63VNUTW70Y9/FLH+ybbbPMkHOr5ge9Dm3t5doN/eJS2ls/CkwohMwlSzMiZ1EReYpecncQICY/qdQz2vtLDpQUuuJTMWPiP/KL6TXrY6GQjO0UqCvxDUxwPG3I6UJYzAJIDiozrNzw5T8rVZbkOkylWhkp00BEe6SPlUyZSz7SOZRkwbMW4NC9Ri/HSuNt3J/gry25ObobfKuxIgkjyMVorW4XM4ieHtltLUVLSFHreOFhoJqQRAsNBYC2mg6U2zh0tJOUGNeKifqSacL4CcxsOtqsgRlhLhJK4A4Afr1/kV85ds2IzbVeH5Qkf9Ir6Wr5T35xn2jaOIWDOZ4pB6AwPkBQnsQh1K3bCI7kTMMo+YmPnULD4ZSzlSJNS9tf1ikaJASPJIgfSmHUFuOcTIIP0NeB44nHiVhwFFOYaxNKvKVk/wCVKi5gzSe3VidoZuTKflNc3O2gX2FYeU3bKf7iYVlA9Y96su3JiX0r/KlAPkc37ms23c2gpnEIKfzCfTj6UGVSRY7E4DuufSu5G7xwuGbDgHfFCQqPwxomenHrRGKrtg4wu4dpZ1UkE1YTQo+8Aw6qcBpE0MHtE2ehxTRxLebMdJUNYjMAUz60Rs4hKxmQoKB4pMj3Fcu5wGBu+eKUpa0IkqCIEWg6kgm03H8sYeCdyJEgqykAybkm3LxHraiHe7AgMOPITDqQIV6jUaG1Cv8A5gQ22IH3p56SdSePn0FZOpVt9+8txFdvMhbcwQXilrnKRlyG0oJQnMUjQWEGtC2DhcjLUkrOQHMqMxKxJUTxOvvWU4naBS1nMLUokyNDmkyOkaCaMcNvK4hvDJIGjYMSDoAREmvpxp6xIPNTK+oS7Hx4hdiVHNHVPzn9qCtsYrDuBxJIbQTlVmTc65sqQSVZlXkwLC54Ee8O0wz4zNk6JEq+JI5jSTbU2rPt58UXX1nLcHKSfxFISJ0kWisTVquM7vJ8TV0ds0vC9mYUpsEgD7sFN1QmEyATJzTNLdphxspcXlINhCtQe7jjY+A2MfEOVX+ytlNttNJT4ghOv5puZ6STantoE93I+I3McY/asnHm2uT8x2R942+JbNfCbzOh87/rXQqNa8oclAPEpB9wP3psEkVosxBkSixPbG1W1LLc+Maj9uccakN4hKgCCCOYNqo3MCoYlCkzlOvIWIV72t51dKHAimY9Ua9U7kQCtvtI+28f3OHedP4G1K9gY+dfKGzjnxKCfzFR9JV+lfQna/tfudmrSNXVBsesk/IVg+y8CpsOrcBSAjJfXx8hxMA1SHuzAFcCNYpn7sryTmUfHMxBNunCfMVUEyamKbUpE5gEDQEyfKwteeVOu7NShMySoAFQsLHlrfrpejVgvBiLAPPvIKVUqkOlITGXKSZkzMXAA6cdKVM/EOa52yuJLjiLZ+7Qr0EiT86x7vSleZJgg2rV+2bHJGNU2RCiwiVcImcp9b1kizc15R3FYwRf3n0z2X7ZOJwWdWoUUngPT0iq7to2i6jBoaazDvlEKyzJSkSU+RtPQUG7g7xnBsNnN/UWYQZhUABZEAwBAvw9aP8AenfBk4FakQXSAEIIBKSrRUctb1KjBAR/idGZd21uJ8+7T2K6w5kcSUmEm9iJE/5VsPYZi3AjEsLtlUlUGQUk2Mg6TY09jNpYd7BpccTASslIWJIIvCZuQOnCuYFf2R8vNqBW7lSePexASnpAkmNAOlcXI2Rgu0/eXthQ4/qKw+00jG4UOoUg6KEGNfSsT3k+zM4ktM4lDoMpIzlRRwUlaoy8+PtWq7aC8Xgn22VZHVtkawUk8J5ESJFYXjezp9spC0qudUzBg3kxb2iuOqjh+JzAXu0l7tEZGkIMSnS40AICvIiING+ztmqcfai4bOZU806T6/rWQY/YhzNoQlaymQTrlhZHiMRGsG1oreNj4pkIVBhQGZWa3GJBmw0159a1U1m5Ap76kbadlJauOZzbWzVPHKYQTxAuCCnQ8j0PzAoU3hwuZIJSe9Sru1/D95E5V883A8/SjTAqDkuxYqCU66AiTrz+lQd7wnuCfhIUDIHU39prB12QHLXtL9Gaoe8h7r7ZSnDsJWFBYRlKSkyIJA1PKKvnUSkiI1seFZnsXbrbTqhiHHDEKQQEkRxCgBMzPoZtVltbtKYSIbQtxRkQRkTbUzM8RwrPbTs5sR2X6aNSk/maRgnPu0H+0fS3yp1Wsk2FD+5G3ji8Ih1SQlWZSSBp4TY+xFX+emNm2EhzIu+o4kRJGvWou03HQkFpCVrmIUSAAdbgWqQHelQds7VRhsO48uyW0yf0HqapGpUrtWCVJmQdpG8Ljj7bboCC0AVJPwpUonKJmZyEE8eFA+IWlDAGpcKlcheADHQD5muYvaS8ZiVrWZSpZW4dIBN/0SPSoWPWt9xRGgFpMABPD2i1WpjqrnNoW2Mjhk92VgeAEAqPM8h/PSmlYpRvJpOOlUIGnAAannzJ11ptTZGoNVge8DvudcWVGSZPUzSpz7MrJnixMfz2pUU7c0TtvZCtq3VA7luTwHxUEs7MaUlRDtxAggJmdSATw5Xo+7aXMu0SRMlluTbS9r0DYZ1YFmgpFzEjrcnX0NCTEuT4l/s10IbbaWA93ZWQEplQC4PAyAFJTqONXba1KA0CVxcp0POSBIPX/OhfZe0kN4plRTDaiG1gqIgKjS9o1BBo8dbYY7xzvAEiTAMmREnWSbKHDzFZ+cerjzM3PZIlkdjlWzbqhQeVPLxJAIMiYkDlUnA4QNkZiSpIIknNJVY3gZZi1tLUOr7TmXGXMOWnEnMCkzebDKRfpfzq1b2u0+2pTfiObKbKSZknhqL6xpfjWvohtxgHuaOMnYFMv2MallxLgJgGFRJkGeEnQSdOHWoe9T/3qkoSciSnMYkQu6oP4REG8amh9G+CEjI8cjgazSfxKGgSLCSi8H5xUJrf9nFAd4kNKS3kV8RzZB4TYcZIMzAA8qTrFRzQEs0znG265alkkgpEEEpAWD4shBUkgQAoi4+fCqOMSt7MrI2nRNlLMTIGkA+ZtVPvHvcRCWVeFSUqzDUkCBmHBQHh+d5qhwe2CpULeWmeIk38qjTFtO8dy18+4bCeJsTO8rgQlPeJAAFst5HE21m9O4veUONltYSrr4pt5Jisqb2pikiW8QFj+6QfWRNcVvNiRZSEOeV/oaS2ls35it4B4hi9u5g5Ue9dSpSio+FJgq4Xy1HRuS05OXEOJm/jQiJgDUOW4UIP7ywZVh0p6SsD5GKRxiXpyNBKo1Q46nKeuaUelEuFx5iXIPM2jc3BpwDK0OOpKCQQowkTEGPFe0VeN7z4dQJSvPGoQkqI9BevnPC7eew4I+1LB/IkZ0+5tVphd4cXGd5QDZ0URBPVKbE+Zgdany6LcdzcwUrqby/vOwhvvFqKEAEkrSpMAayDcVjPaBvu5tM90wC3hEK+Ncp7w8FHprCRJ/Qc2jvQ44AhCfCDa2Y9DEZQfT1qnxS3T/UX0gqmOkCY8rU7T6MId1czzECTO9RlDLZhI8SlnVRAuqOQFgJt607h8Gp4ENgtsm6lEakSCE8xc8eN+Fc2Ju+XPvHZS0RIgXcjWOSeaulXKsWdLJaSIQB+lXBRc8ELGz1IDQDSSlpIHNw6n+fKqfF4gEkR8+fEnnUx50uKI0QP56k1AxigowkRFriDTx1ZnX+J5U6FED4U++nPSfalTIEAn+edKhuI2zR+3B4jadtO6QdY50C/bMwAmDI+ITBGl+I9KPe3AD/xK8x3KNPWs7aV4omR7e3WgiyAZPdWlPiCkJJF0oKgTzBGUgGdOGvGvB2qk2jUDMpQkmJgRwER7VXvc5B8vpz96lYNhCozCQZmCJAteBfWZ6V1V94GwAWYyw4EqtPnNxPTp85qUNsOhchakyAI1+dpqN3CQoCT+/kNafxCABmHnHKZI+doJ4UdnxCNXHsXtfOrvCc6ibpUOkQLHw9JqEWL5uklKZBE24iIpAZ1ZjAH+XAU68vgkkgjU8fyjrA9q9d9zwEiOqiwHAa8+NeEIKjABJPAa04zh1rUEpBKidKPti7KRhkzYuH4lzHmE8Y+tAzVK8aboNYXdHHkjKytJOmZaUHp8ShT726W0zYsuL8lIX/9VGjbD7SUkfdmNb2HzqvxG9PiyIKnXTohoSfVfAeXvU+9z0BGtiA8wJOxsQ26GnWHgon4CCkn1IqTitnIR4S4GVcUhanD5EJAE/8AEdKKRgcTiFD7QtSW4u02o3/3lk5R71dYPE4PDiE903H5RmUfNR4+9C2Yjoc/EEYj5meYdxhgZktOOKj4nEWSeaUwQPMz6VX4rEKdOdxRg6c1eXlzo33j30zJUlucukn6AGgxTJcX4rZUlSoMQAfhHCbx605LPLCAwC8XFg8K6+e7ZTCQPEZhI6qP8NEOzN1GEnxZn1DWPChPPzva5HlUIbfS3DbaUhoXhPGJgrJE5oInXpXraW8juQAJQEgC4Ub9YkR7GiowQR3LrEFSv6rqEp0CGxwT8IUbSAOAAFD+1YvDnyg+WtVT+KJ1VJ/tm+tgrlpUIuE63pu1R1PDJJasZoNAOA+ZrhWlUCI5Ea+UcfeohrqHCDIr0Fjc9lkyAePE/WuV4Usn0pV6DNJ7cFn/AMUKeBYb/wAVBbGABJgzb8QH+YrlKuqIDdRorBCikZcvxJ/CbxblUZL5t5z/AD5UqVcInBPS1kmfkLATwFSsM1nSlMCCCZOs8f0pUq5CrmO4XZfeXER1MedoP1pvE4DuwTa2vrpFKlQmNoVJW72DbcxDbLveDOoDM2qDChaxGs0V7wbpNsN94xiMQFBQBCyCkjoRBB96VKlMfVBQ8ymwWGdxSw2t0hCkhVrkJnQaDMefDrV+jEtYJspZRlnVVitXmr9qVKvECVoPModobXddiTA1gE1VYjGd2JiaVKujucJ4uVy3lOnWAOFPPrJusJV1Eg/KlSptRAFizIiFXBgHnNwfS1orjipOulvauUq7FeZ4NcNKlXYU6kUgKVKvT06oRSpUq9PT/9k="/>
          <p:cNvSpPr>
            <a:spLocks noChangeAspect="1" noChangeArrowheads="1"/>
          </p:cNvSpPr>
          <p:nvPr/>
        </p:nvSpPr>
        <p:spPr bwMode="auto">
          <a:xfrm>
            <a:off x="155575" y="-685800"/>
            <a:ext cx="1752600" cy="1428750"/>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77164" name="AutoShape 12" descr="data:image/jpg;base64,/9j/4AAQSkZJRgABAQAAAQABAAD/2wCEAAkGBhMSERQTExQWFRQWFhsaGBgWGRwaGhceFx8aHhgXGhwgHSYeHBojGR0YHy8iJCcpLS0sHh4xNTIsNSYrLSwBCQoKDgwOGg8PGiwkHyQqLCwuLC40LDAsLSwsLCwsLywsLCwsLCkpLCwsLCwsKSwsLCwsLCwsKSwsKSwsKSwsLP/AABEIAJYAuAMBIgACEQEDEQH/xAAcAAABBQEBAQAAAAAAAAAAAAAGAAMEBQcBAgj/xABEEAABAwIDBQYDBwICCAcAAAABAgMRACEEEjEFBkFRYQcTInGBkTKhsRQjQlLB0fAzYsLhJCVDcoKSovEVFjRjg7Li/8QAGgEAAwEBAQEAAAAAAAAAAAAAAgMEBQEABv/EACsRAAICAQQBAwMDBQAAAAAAAAECABEDBBIhMUEiUWETcYEFMrEUI5HB8P/aAAwDAQACEQMRAD8AqO3JjNtNRGoYb/xVnqljL8IB5/5VqPbAj/WaiZjuWxpbjxrLYlccK9c5c8pTOulWyEIy+HQcecc6k4rYeVIKkKSNJIImLHyPn7VOwQYywpKgYvrwAsI/MekARUuTKK4i2fzK/BYZCpTcT0zG/D31tXMbgWm1QheZZ+FKLkzESB8Pr7U+nZv2jE91hlQkDxLuEg8Y4i9uMmnMTs1zAqzBIWkgEOAc4IIM84EzBoN3PfPtB/P4le/shxIUpxJHCdY/WBeoIQUm386/Oi93bSVsypcKFi2UykpJTIudfLrYTNV6H8NkcISAoZSlJk6E2AnSImTxNeGVh2J7dxyJWYfZrikFQCZ4BRAJ0uE63kefWnMOju471EJUI8Wo8uRnjVg/tJsIcISiIRCBImLwkgg2Ub/Lp3DhXejwrcDjeZAEA3I8RkH6GOvHm5jdjicsnsSp2htTvfu0JAQDbnA0HMDmJiastn4yGjoAkic0eLXS2aCLEX9Kd25sUJaU6hWYiyklAQUyYKjc5uFxxNU2D2k4EhLSQk3zKgEqBsAZERHLU0QRciUscUG0AS7xuMIWl5strSlOYIKkAifw5BqQTwv7Xh7I2O7ihJBypN1GTygW4Cp2x9x3FELc8I1vb2GtGTGzWmxlQ7kERGZJnmSOetxFW4dAzqSBQ/7qTZtRjwDsFv4+8pVbAUlBGVtOSwCSLgKAMgTPhuc1/SrDdvYykvrSXEKTBygzYmSbfCokEp8RETNoFWbqwBoF6mwVmFoMajTmrgKpcDt9hToQWnEqEkFYy3J+Eiw1Np8qVj/T8iFWcgST+o3A7Rckp2H98srhXhKkJklJgFMWMeFQEgn9aiYzd9LQRlUpXhzLSUkAFUEJzAwnUW970RtuLVJCQk31PPWQm3LjUfGYNwp/qSb+ECAZIta+k3rVy/pwYFhyZGuqINdQXw+7SMSCXFpbIEZlEyr+7SInUza9tKHdrbqKaSpaTmA15jrbpWjjZTSGwFSQIJvMqTPi0kHLNtPrVXtZLZSuAr4CAZGXxJMk28h61mPpH0wBZh9poYNZucKORMsCZk8qbqQw3KV9I+v7TTFEDNM9TlKlSooM0rtyeKdqWJH3CPnNZ5hUZlgEhI4k2A/nlR/27D/Wv/wt/wCKs+YQCYJgUPieMI2dsu5EoKlOz4oVBKIBMgTmFpM8q7tXepxxCUBQByhGYQSU+Kb/ABCZveT6VQYh2T4QEmPEE/CY4607h2E85URb6RFyaT9MdxQQA3CjZi8MGEi6FpEhSTBPRXMzYRpeoWP2m6oKlZIUZJP4pgX+sm9zVVg3PGBqJGvnFEjmzFNL/Npok6m6hxBCVCBzmhGIXyYt6Tkyi2e42rMlaTICiLyPDcC9zMEcNTVfiH5IIEcLegq129g3GHypJIJB8Ugk5hCpjmCbW1qnI08zTdoBsR+OmFiJpJPqB/PrRJuds0uPkiAEpUoqIHhEfF6VQMJ+lG+DZ7nZ77tgSju7f3K/g96RnahQ8yvGoPJkDZGxjtDGZEeFF4jghOsDiSB61qezOzgNoSpttCDwzfHH5iq9z0jyoV7GcKA+pw2CWzJ4X+grbkRAqjS5DiJIriT6pRlNEzOMRuwUKlxKUozQVqiL8b3NEWzdgMqZIiSJGZJF40Ijw3EU9vpgXXmFNtstugiYWspKVD4VJGQhRBvEjlWU4baO1cQ25g8KyttKIS7JS2QVDRRBBukaCDz4Vbk1mV6H8TOXSoh9x8ym3l3ixHeONRkIzBSJkpAsZib+tV+ysUUtnxKAUkJJglShMmOhjjyq4wHY9tJwLW5lZKAcqVHMpwwT4csi54kjWiDZHYop3DJU+840spnuglMggQAVTcf2iPOpHDvZY8ykYcaLtSDDe9yUFKSM1yCpUkm/hgkzYWsKNMCha20L8bZUAShUKyzwNtf+1CW7nZRiV4haHUONFoJUJT8eYmAlclIUAJMExWqYndVxtGYEKtdPEfvWjoXCfvb4AmdrMBr+2PkymDS4/DJFjcesGapNtbOIZWtQEpB05EER9KONh7KLipWPCnhzPLpUftK2e21s7ELSmCQkDlcgV7XPiaw3JitDpsrMrigLnzowg5Hf+EH31+Q96iGp2FI7t7rH1J+sVCNZqz6A9TzSropUcCaZ244UnaWb8PdNjrPirNcpmBzitT7cP/XA/wBjf+KszwCJdT5z7UN8T046yU26A+dWDGyFAByApCSCT/uxMiZykqAOnCncayCD5Vf7LeCcOjwgk6yLRJF+Z9KVuPETkelsQawWHKnYQCbyI4AGSZ5AcTWj7LwbhIKWg/EQhUKJEEDOkGSYJNtSKjbobvd4hQbABzKzkx+ZQSL8gk/WrdvBrYWlaVJyhXjLZzJAtClESAOEgdOMVDl1LBzQlR0oyoGkPb2yvtGFWqEoLSVKiAFAgTw1/wD17ZQB7T+/7Cvo/H4dLuDxDqQk/cOEnw/EELkxHXhHlWMbhbv/AGjEpKwS2341cjHwJPRSvcA1aHAx7jEafEVtfmEm4/ZT9paS7iFrRnAKUIgHLwWoqB11AjS/GKXaFu19haSyCVNqVmSo6kXJB4SCB6Vs2xsLlRm4qod7UNlB/BOhQ8TaS62RwKPiH/LNvLlSlBddxlu/a1CDfYvh/C6qZsBHuSP1o8xO3GcMoJUsSrRAOkWJHJMke9uVAHZWwv7M53WULKhBUJ4omRIkRMiaKWuzBkuqeedccWuc4Se7TJiyckEJ1sSeHKiwk+ofMmzKS3EIsM+H5KXBAMHJqD+Uk6ewNN7N2EGkufDmcdU4opBElVhMkmQkJEzw4aV43e2Th8KFtMAjxlSpJNyBxPIQKtftCZiRPKb+1Uh4v6fpppCLkca9jGjiaZxmDWVym45VBfw6gYyn0qtVVvMyXfLiJoS0O0UgwZiPi/D5E8PW1LFY9r4FLEqFki6iBrCRJPoKC9ubJxS+8CXw0hQTlgHvOIUmygI4yQTwpbsbFcwq1EvKcTACUxlAjVSoPiUTP/elnC1+mOXWCqeHmHy5QUiAekfI3oG7acRGzFD8ziB7Sf0omO1Dy+dZn227TKmGETHjWY5lIAH1PvS8uNgtmU4NTjdwqzH2ifGBxH/eoyqlYVUJcP8AbHuRUU0sdy49TlKlSo4E1Tt2TGMB5tp+WagndjBZhiFkAhDfHmowI+tGfbw7/pyRyZSfcmhvdgRg8UYmcgn1JPyAoG4gkkC5J3swaUZcogKKpHPS/tFquN2HFLw4SkA5JkqTKQTJA6k6xULf1AAbAPFfCNIHnV3uDh1Lw6EpGYl1QA0vlb9+c8qPMyswKnjiRN6sNkXz/uPdmiVLexYNwkwBHFwmT/06dTRUw4pEZxBLakKAsYIgEdbirXc/cUYIuLK8y3VZjAsnpOp11t5U8/s1TgAEBzQrgaiypI4RNZuXES1/M3dLkCptMe2JspLGFW04AoqK+8CbznkAGNJRHKqfdLdBvC5kNg5SqSVEEn8osAIAsPU8aM8NhghMD1J1JOpPWvZZGsQeY1pr4iwAviTq+26kNx8ITOmvsIt0NeX3gtJCkgpUL8bGxHqDp+9QcVtJkKU288htSbeJaUyFg5Dc8b13CY1CzIIIm8GQRIMgix11HI04VUVfMB+ydlTTr7Kv9m4UEeR19RPnWrist2KjutsYoZozOSBpOZNhHMaVpvecqVjIVmv4hsOoMbfxjjSMW438YEIiLlWVIjqCTQFi9ku4VfepdWpxHiUlQMyDJKiJEEgxJE61puMwYQ2c0KKiJkWBBzBUeYmKE2cEMViljvSlMiSJJUOSdCDdXivGt6jyMSwXzLcWNSrMRYAh7s58qZbWsQooSSORIBI97U2w+XFTokH3qG64VlLKPCgADjMD+cantFLYSkC05fU1V9TeRXX8yLbtHM87QwSSkkC/SqdtkmwE0QYjEISDnISNPFYH96aw+FROZOnDpWnjzbVqZWo0f1HBH5lavAqFyKyLtqeAOHR0Ufcj9q3kivnntydH25KRYJbTbzkn6igyZSy0YzDpFw5Ny+xmfQck8yflTBqZim8rTX9wKvcmodLE0DFSpUqKDNK7dXP9ZR/7KP8AFS2Hszu9muhRjP4h1ypMj6V3tvXl2qlUTDTZ9iassO+HdnKcyi0nnBCTmT5GEyOM1PkZgy17xeT9hlLv6n+n5r+cVonYxsYpwnfLEBSld35HKFK90wPXnQpjtiL2g9hEIF1jMtQFkJhBUon+XIra8BgUMtoabGVCEhKQOAFOccj7RenHo/Jj8V5QyBJAif1r2KU0HHcokbH4sNIK4JjQDUk6AVU7P3hU4otrR3bhBKAeMecdKd3sX/oywIK7FKSYzQZKT0KZBoKcbcUEZAW1BQUTAzCPivobWsDYDSs/U5ijijK8ONWQ33AraXZ8p37xTq/tC1LUvOmUBQV95J4CbC/Djw9dju1nW8Z9lP8ATVmJSqxCk/iF7G0EcaIdqY19Lq4SqHFAAEoiYKjlk5kkzMRxMzU7d3dFZxjGKdKSG5SlvJHjVKiueQNzN/Wiw5XLbT0eRDzYkOLeOxI2JaWnbqgkElXdqvyywT7An3rTe+4cIT63VNUTW70Y9/FLH+ybbbPMkHOr5ge9Dm3t5doN/eJS2ls/CkwohMwlSzMiZ1EReYpecncQICY/qdQz2vtLDpQUuuJTMWPiP/KL6TXrY6GQjO0UqCvxDUxwPG3I6UJYzAJIDiozrNzw5T8rVZbkOkylWhkp00BEe6SPlUyZSz7SOZRkwbMW4NC9Ri/HSuNt3J/gry25ObobfKuxIgkjyMVorW4XM4ieHtltLUVLSFHreOFhoJqQRAsNBYC2mg6U2zh0tJOUGNeKifqSacL4CcxsOtqsgRlhLhJK4A4Afr1/kV85ds2IzbVeH5Qkf9Ir6Wr5T35xn2jaOIWDOZ4pB6AwPkBQnsQh1K3bCI7kTMMo+YmPnULD4ZSzlSJNS9tf1ikaJASPJIgfSmHUFuOcTIIP0NeB44nHiVhwFFOYaxNKvKVk/wCVKi5gzSe3VidoZuTKflNc3O2gX2FYeU3bKf7iYVlA9Y96su3JiX0r/KlAPkc37ms23c2gpnEIKfzCfTj6UGVSRY7E4DuufSu5G7xwuGbDgHfFCQqPwxomenHrRGKrtg4wu4dpZ1UkE1YTQo+8Aw6qcBpE0MHtE2ehxTRxLebMdJUNYjMAUz60Rs4hKxmQoKB4pMj3Fcu5wGBu+eKUpa0IkqCIEWg6kgm03H8sYeCdyJEgqykAybkm3LxHraiHe7AgMOPITDqQIV6jUaG1Cv8A5gQ22IH3p56SdSePn0FZOpVt9+8txFdvMhbcwQXilrnKRlyG0oJQnMUjQWEGtC2DhcjLUkrOQHMqMxKxJUTxOvvWU4naBS1nMLUokyNDmkyOkaCaMcNvK4hvDJIGjYMSDoAREmvpxp6xIPNTK+oS7Hx4hdiVHNHVPzn9qCtsYrDuBxJIbQTlVmTc65sqQSVZlXkwLC54Ee8O0wz4zNk6JEq+JI5jSTbU2rPt58UXX1nLcHKSfxFISJ0kWisTVquM7vJ8TV0ds0vC9mYUpsEgD7sFN1QmEyATJzTNLdphxspcXlINhCtQe7jjY+A2MfEOVX+ytlNttNJT4ghOv5puZ6STantoE93I+I3McY/asnHm2uT8x2R942+JbNfCbzOh87/rXQqNa8oclAPEpB9wP3psEkVosxBkSixPbG1W1LLc+Maj9uccakN4hKgCCCOYNqo3MCoYlCkzlOvIWIV72t51dKHAimY9Ua9U7kQCtvtI+28f3OHedP4G1K9gY+dfKGzjnxKCfzFR9JV+lfQna/tfudmrSNXVBsesk/IVg+y8CpsOrcBSAjJfXx8hxMA1SHuzAFcCNYpn7sryTmUfHMxBNunCfMVUEyamKbUpE5gEDQEyfKwteeVOu7NShMySoAFQsLHlrfrpejVgvBiLAPPvIKVUqkOlITGXKSZkzMXAA6cdKVM/EOa52yuJLjiLZ+7Qr0EiT86x7vSleZJgg2rV+2bHJGNU2RCiwiVcImcp9b1kizc15R3FYwRf3n0z2X7ZOJwWdWoUUngPT0iq7to2i6jBoaazDvlEKyzJSkSU+RtPQUG7g7xnBsNnN/UWYQZhUABZEAwBAvw9aP8AenfBk4FakQXSAEIIBKSrRUctb1KjBAR/idGZd21uJ8+7T2K6w5kcSUmEm9iJE/5VsPYZi3AjEsLtlUlUGQUk2Mg6TY09jNpYd7BpccTASslIWJIIvCZuQOnCuYFf2R8vNqBW7lSePexASnpAkmNAOlcXI2Rgu0/eXthQ4/qKw+00jG4UOoUg6KEGNfSsT3k+zM4ktM4lDoMpIzlRRwUlaoy8+PtWq7aC8Xgn22VZHVtkawUk8J5ESJFYXjezp9spC0qudUzBg3kxb2iuOqjh+JzAXu0l7tEZGkIMSnS40AICvIiING+ztmqcfai4bOZU806T6/rWQY/YhzNoQlaymQTrlhZHiMRGsG1oreNj4pkIVBhQGZWa3GJBmw0159a1U1m5Ap76kbadlJauOZzbWzVPHKYQTxAuCCnQ8j0PzAoU3hwuZIJSe9Sru1/D95E5V883A8/SjTAqDkuxYqCU66AiTrz+lQd7wnuCfhIUDIHU39prB12QHLXtL9Gaoe8h7r7ZSnDsJWFBYRlKSkyIJA1PKKvnUSkiI1seFZnsXbrbTqhiHHDEKQQEkRxCgBMzPoZtVltbtKYSIbQtxRkQRkTbUzM8RwrPbTs5sR2X6aNSk/maRgnPu0H+0fS3yp1Wsk2FD+5G3ji8Ih1SQlWZSSBp4TY+xFX+emNm2EhzIu+o4kRJGvWou03HQkFpCVrmIUSAAdbgWqQHelQds7VRhsO48uyW0yf0HqapGpUrtWCVJmQdpG8Ljj7bboCC0AVJPwpUonKJmZyEE8eFA+IWlDAGpcKlcheADHQD5muYvaS8ZiVrWZSpZW4dIBN/0SPSoWPWt9xRGgFpMABPD2i1WpjqrnNoW2Mjhk92VgeAEAqPM8h/PSmlYpRvJpOOlUIGnAAannzJ11ptTZGoNVge8DvudcWVGSZPUzSpz7MrJnixMfz2pUU7c0TtvZCtq3VA7luTwHxUEs7MaUlRDtxAggJmdSATw5Xo+7aXMu0SRMlluTbS9r0DYZ1YFmgpFzEjrcnX0NCTEuT4l/s10IbbaWA93ZWQEplQC4PAyAFJTqONXba1KA0CVxcp0POSBIPX/OhfZe0kN4plRTDaiG1gqIgKjS9o1BBo8dbYY7xzvAEiTAMmREnWSbKHDzFZ+cerjzM3PZIlkdjlWzbqhQeVPLxJAIMiYkDlUnA4QNkZiSpIIknNJVY3gZZi1tLUOr7TmXGXMOWnEnMCkzebDKRfpfzq1b2u0+2pTfiObKbKSZknhqL6xpfjWvohtxgHuaOMnYFMv2MallxLgJgGFRJkGeEnQSdOHWoe9T/3qkoSciSnMYkQu6oP4REG8amh9G+CEjI8cjgazSfxKGgSLCSi8H5xUJrf9nFAd4kNKS3kV8RzZB4TYcZIMzAA8qTrFRzQEs0znG265alkkgpEEEpAWD4shBUkgQAoi4+fCqOMSt7MrI2nRNlLMTIGkA+ZtVPvHvcRCWVeFSUqzDUkCBmHBQHh+d5qhwe2CpULeWmeIk38qjTFtO8dy18+4bCeJsTO8rgQlPeJAAFst5HE21m9O4veUONltYSrr4pt5Jisqb2pikiW8QFj+6QfWRNcVvNiRZSEOeV/oaS2ls35it4B4hi9u5g5Ue9dSpSio+FJgq4Xy1HRuS05OXEOJm/jQiJgDUOW4UIP7ywZVh0p6SsD5GKRxiXpyNBKo1Q46nKeuaUelEuFx5iXIPM2jc3BpwDK0OOpKCQQowkTEGPFe0VeN7z4dQJSvPGoQkqI9BevnPC7eew4I+1LB/IkZ0+5tVphd4cXGd5QDZ0URBPVKbE+Zgdany6LcdzcwUrqby/vOwhvvFqKEAEkrSpMAayDcVjPaBvu5tM90wC3hEK+Ncp7w8FHprCRJ/Qc2jvQ44AhCfCDa2Y9DEZQfT1qnxS3T/UX0gqmOkCY8rU7T6MId1czzECTO9RlDLZhI8SlnVRAuqOQFgJt607h8Gp4ENgtsm6lEakSCE8xc8eN+Fc2Ju+XPvHZS0RIgXcjWOSeaulXKsWdLJaSIQB+lXBRc8ELGz1IDQDSSlpIHNw6n+fKqfF4gEkR8+fEnnUx50uKI0QP56k1AxigowkRFriDTx1ZnX+J5U6FED4U++nPSfalTIEAn+edKhuI2zR+3B4jadtO6QdY50C/bMwAmDI+ITBGl+I9KPe3AD/xK8x3KNPWs7aV4omR7e3WgiyAZPdWlPiCkJJF0oKgTzBGUgGdOGvGvB2qk2jUDMpQkmJgRwER7VXvc5B8vpz96lYNhCozCQZmCJAteBfWZ6V1V94GwAWYyw4EqtPnNxPTp85qUNsOhchakyAI1+dpqN3CQoCT+/kNafxCABmHnHKZI+doJ4UdnxCNXHsXtfOrvCc6ibpUOkQLHw9JqEWL5uklKZBE24iIpAZ1ZjAH+XAU68vgkkgjU8fyjrA9q9d9zwEiOqiwHAa8+NeEIKjABJPAa04zh1rUEpBKidKPti7KRhkzYuH4lzHmE8Y+tAzVK8aboNYXdHHkjKytJOmZaUHp8ShT726W0zYsuL8lIX/9VGjbD7SUkfdmNb2HzqvxG9PiyIKnXTohoSfVfAeXvU+9z0BGtiA8wJOxsQ26GnWHgon4CCkn1IqTitnIR4S4GVcUhanD5EJAE/8AEdKKRgcTiFD7QtSW4u02o3/3lk5R71dYPE4PDiE903H5RmUfNR4+9C2Yjoc/EEYj5meYdxhgZktOOKj4nEWSeaUwQPMz6VX4rEKdOdxRg6c1eXlzo33j30zJUlucukn6AGgxTJcX4rZUlSoMQAfhHCbx605LPLCAwC8XFg8K6+e7ZTCQPEZhI6qP8NEOzN1GEnxZn1DWPChPPzva5HlUIbfS3DbaUhoXhPGJgrJE5oInXpXraW8juQAJQEgC4Ub9YkR7GiowQR3LrEFSv6rqEp0CGxwT8IUbSAOAAFD+1YvDnyg+WtVT+KJ1VJ/tm+tgrlpUIuE63pu1R1PDJJasZoNAOA+ZrhWlUCI5Ea+UcfeohrqHCDIr0Fjc9lkyAePE/WuV4Usn0pV6DNJ7cFn/AMUKeBYb/wAVBbGABJgzb8QH+YrlKuqIDdRorBCikZcvxJ/CbxblUZL5t5z/AD5UqVcInBPS1kmfkLATwFSsM1nSlMCCCZOs8f0pUq5CrmO4XZfeXER1MedoP1pvE4DuwTa2vrpFKlQmNoVJW72DbcxDbLveDOoDM2qDChaxGs0V7wbpNsN94xiMQFBQBCyCkjoRBB96VKlMfVBQ8ymwWGdxSw2t0hCkhVrkJnQaDMefDrV+jEtYJspZRlnVVitXmr9qVKvECVoPModobXddiTA1gE1VYjGd2JiaVKujucJ4uVy3lOnWAOFPPrJusJV1Eg/KlSptRAFizIiFXBgHnNwfS1orjipOulvauUq7FeZ4NcNKlXYU6kUgKVKvT06oRSpUq9PT/9k="/>
          <p:cNvSpPr>
            <a:spLocks noChangeAspect="1" noChangeArrowheads="1"/>
          </p:cNvSpPr>
          <p:nvPr/>
        </p:nvSpPr>
        <p:spPr bwMode="auto">
          <a:xfrm>
            <a:off x="155575" y="-685800"/>
            <a:ext cx="1752600" cy="1428750"/>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77166" name="AutoShape 14" descr="data:image/jpg;base64,/9j/4AAQSkZJRgABAQAAAQABAAD/2wCEAAkGBhMSERQTExQWFRQWFhsaGBgWGRwaGhceFx8aHhgXGhwgHSYeHBojGR0YHy8iJCcpLS0sHh4xNTIsNSYrLSwBCQoKDgwOGg8PGiwkHyQqLCwuLC40LDAsLSwsLCwsLywsLCwsLCkpLCwsLCwsKSwsLCwsLCwsKSwsKSwsKSwsLP/AABEIAJYAuAMBIgACEQEDEQH/xAAcAAABBQEBAQAAAAAAAAAAAAAGAAMEBQcBAgj/xABEEAABAwIDBQYDBwICCAcAAAABAgMRACEEEjEFBkFRYQcTInGBkTKhsRQjQlLB0fAzYsLhJCVDcoKSovEVFjRjg7Li/8QAGgEAAwEBAQEAAAAAAAAAAAAAAgMEBQEABv/EACsRAAICAQQBAwMDBQAAAAAAAAECABEDBBIhMUEiUWETcYEFMrEUI5HB8P/aAAwDAQACEQMRAD8AqO3JjNtNRGoYb/xVnqljL8IB5/5VqPbAj/WaiZjuWxpbjxrLYlccK9c5c8pTOulWyEIy+HQcecc6k4rYeVIKkKSNJIImLHyPn7VOwQYywpKgYvrwAsI/MekARUuTKK4i2fzK/BYZCpTcT0zG/D31tXMbgWm1QheZZ+FKLkzESB8Pr7U+nZv2jE91hlQkDxLuEg8Y4i9uMmnMTs1zAqzBIWkgEOAc4IIM84EzBoN3PfPtB/P4le/shxIUpxJHCdY/WBeoIQUm386/Oi93bSVsypcKFi2UykpJTIudfLrYTNV6H8NkcISAoZSlJk6E2AnSImTxNeGVh2J7dxyJWYfZrikFQCZ4BRAJ0uE63kefWnMOju471EJUI8Wo8uRnjVg/tJsIcISiIRCBImLwkgg2Ub/Lp3DhXejwrcDjeZAEA3I8RkH6GOvHm5jdjicsnsSp2htTvfu0JAQDbnA0HMDmJiastn4yGjoAkic0eLXS2aCLEX9Kd25sUJaU6hWYiyklAQUyYKjc5uFxxNU2D2k4EhLSQk3zKgEqBsAZERHLU0QRciUscUG0AS7xuMIWl5strSlOYIKkAifw5BqQTwv7Xh7I2O7ihJBypN1GTygW4Cp2x9x3FELc8I1vb2GtGTGzWmxlQ7kERGZJnmSOetxFW4dAzqSBQ/7qTZtRjwDsFv4+8pVbAUlBGVtOSwCSLgKAMgTPhuc1/SrDdvYykvrSXEKTBygzYmSbfCokEp8RETNoFWbqwBoF6mwVmFoMajTmrgKpcDt9hToQWnEqEkFYy3J+Eiw1Np8qVj/T8iFWcgST+o3A7Rckp2H98srhXhKkJklJgFMWMeFQEgn9aiYzd9LQRlUpXhzLSUkAFUEJzAwnUW970RtuLVJCQk31PPWQm3LjUfGYNwp/qSb+ECAZIta+k3rVy/pwYFhyZGuqINdQXw+7SMSCXFpbIEZlEyr+7SInUza9tKHdrbqKaSpaTmA15jrbpWjjZTSGwFSQIJvMqTPi0kHLNtPrVXtZLZSuAr4CAZGXxJMk28h61mPpH0wBZh9poYNZucKORMsCZk8qbqQw3KV9I+v7TTFEDNM9TlKlSooM0rtyeKdqWJH3CPnNZ5hUZlgEhI4k2A/nlR/27D/Wv/wt/wCKs+YQCYJgUPieMI2dsu5EoKlOz4oVBKIBMgTmFpM8q7tXepxxCUBQByhGYQSU+Kb/ABCZveT6VQYh2T4QEmPEE/CY4607h2E85URb6RFyaT9MdxQQA3CjZi8MGEi6FpEhSTBPRXMzYRpeoWP2m6oKlZIUZJP4pgX+sm9zVVg3PGBqJGvnFEjmzFNL/Npok6m6hxBCVCBzmhGIXyYt6Tkyi2e42rMlaTICiLyPDcC9zMEcNTVfiH5IIEcLegq129g3GHypJIJB8Ugk5hCpjmCbW1qnI08zTdoBsR+OmFiJpJPqB/PrRJuds0uPkiAEpUoqIHhEfF6VQMJ+lG+DZ7nZ77tgSju7f3K/g96RnahQ8yvGoPJkDZGxjtDGZEeFF4jghOsDiSB61qezOzgNoSpttCDwzfHH5iq9z0jyoV7GcKA+pw2CWzJ4X+grbkRAqjS5DiJIriT6pRlNEzOMRuwUKlxKUozQVqiL8b3NEWzdgMqZIiSJGZJF40Ijw3EU9vpgXXmFNtstugiYWspKVD4VJGQhRBvEjlWU4baO1cQ25g8KyttKIS7JS2QVDRRBBukaCDz4Vbk1mV6H8TOXSoh9x8ym3l3ixHeONRkIzBSJkpAsZib+tV+ysUUtnxKAUkJJglShMmOhjjyq4wHY9tJwLW5lZKAcqVHMpwwT4csi54kjWiDZHYop3DJU+840spnuglMggQAVTcf2iPOpHDvZY8ykYcaLtSDDe9yUFKSM1yCpUkm/hgkzYWsKNMCha20L8bZUAShUKyzwNtf+1CW7nZRiV4haHUONFoJUJT8eYmAlclIUAJMExWqYndVxtGYEKtdPEfvWjoXCfvb4AmdrMBr+2PkymDS4/DJFjcesGapNtbOIZWtQEpB05EER9KONh7KLipWPCnhzPLpUftK2e21s7ELSmCQkDlcgV7XPiaw3JitDpsrMrigLnzowg5Hf+EH31+Q96iGp2FI7t7rH1J+sVCNZqz6A9TzSropUcCaZ244UnaWb8PdNjrPirNcpmBzitT7cP/XA/wBjf+KszwCJdT5z7UN8T046yU26A+dWDGyFAByApCSCT/uxMiZykqAOnCncayCD5Vf7LeCcOjwgk6yLRJF+Z9KVuPETkelsQawWHKnYQCbyI4AGSZ5AcTWj7LwbhIKWg/EQhUKJEEDOkGSYJNtSKjbobvd4hQbABzKzkx+ZQSL8gk/WrdvBrYWlaVJyhXjLZzJAtClESAOEgdOMVDl1LBzQlR0oyoGkPb2yvtGFWqEoLSVKiAFAgTw1/wD17ZQB7T+/7Cvo/H4dLuDxDqQk/cOEnw/EELkxHXhHlWMbhbv/AGjEpKwS2341cjHwJPRSvcA1aHAx7jEafEVtfmEm4/ZT9paS7iFrRnAKUIgHLwWoqB11AjS/GKXaFu19haSyCVNqVmSo6kXJB4SCB6Vs2xsLlRm4qod7UNlB/BOhQ8TaS62RwKPiH/LNvLlSlBddxlu/a1CDfYvh/C6qZsBHuSP1o8xO3GcMoJUsSrRAOkWJHJMke9uVAHZWwv7M53WULKhBUJ4omRIkRMiaKWuzBkuqeedccWuc4Se7TJiyckEJ1sSeHKiwk+ofMmzKS3EIsM+H5KXBAMHJqD+Uk6ewNN7N2EGkufDmcdU4opBElVhMkmQkJEzw4aV43e2Th8KFtMAjxlSpJNyBxPIQKtftCZiRPKb+1Uh4v6fpppCLkca9jGjiaZxmDWVym45VBfw6gYyn0qtVVvMyXfLiJoS0O0UgwZiPi/D5E8PW1LFY9r4FLEqFki6iBrCRJPoKC9ubJxS+8CXw0hQTlgHvOIUmygI4yQTwpbsbFcwq1EvKcTACUxlAjVSoPiUTP/elnC1+mOXWCqeHmHy5QUiAekfI3oG7acRGzFD8ziB7Sf0omO1Dy+dZn227TKmGETHjWY5lIAH1PvS8uNgtmU4NTjdwqzH2ifGBxH/eoyqlYVUJcP8AbHuRUU0sdy49TlKlSo4E1Tt2TGMB5tp+WagndjBZhiFkAhDfHmowI+tGfbw7/pyRyZSfcmhvdgRg8UYmcgn1JPyAoG4gkkC5J3swaUZcogKKpHPS/tFquN2HFLw4SkA5JkqTKQTJA6k6xULf1AAbAPFfCNIHnV3uDh1Lw6EpGYl1QA0vlb9+c8qPMyswKnjiRN6sNkXz/uPdmiVLexYNwkwBHFwmT/06dTRUw4pEZxBLakKAsYIgEdbirXc/cUYIuLK8y3VZjAsnpOp11t5U8/s1TgAEBzQrgaiypI4RNZuXES1/M3dLkCptMe2JspLGFW04AoqK+8CbznkAGNJRHKqfdLdBvC5kNg5SqSVEEn8osAIAsPU8aM8NhghMD1J1JOpPWvZZGsQeY1pr4iwAviTq+26kNx8ITOmvsIt0NeX3gtJCkgpUL8bGxHqDp+9QcVtJkKU288htSbeJaUyFg5Dc8b13CY1CzIIIm8GQRIMgix11HI04VUVfMB+ydlTTr7Kv9m4UEeR19RPnWrist2KjutsYoZozOSBpOZNhHMaVpvecqVjIVmv4hsOoMbfxjjSMW438YEIiLlWVIjqCTQFi9ku4VfepdWpxHiUlQMyDJKiJEEgxJE61puMwYQ2c0KKiJkWBBzBUeYmKE2cEMViljvSlMiSJJUOSdCDdXivGt6jyMSwXzLcWNSrMRYAh7s58qZbWsQooSSORIBI97U2w+XFTokH3qG64VlLKPCgADjMD+cantFLYSkC05fU1V9TeRXX8yLbtHM87QwSSkkC/SqdtkmwE0QYjEISDnISNPFYH96aw+FROZOnDpWnjzbVqZWo0f1HBH5lavAqFyKyLtqeAOHR0Ufcj9q3kivnntydH25KRYJbTbzkn6igyZSy0YzDpFw5Ny+xmfQck8yflTBqZim8rTX9wKvcmodLE0DFSpUqKDNK7dXP9ZR/7KP8AFS2Hszu9muhRjP4h1ypMj6V3tvXl2qlUTDTZ9iassO+HdnKcyi0nnBCTmT5GEyOM1PkZgy17xeT9hlLv6n+n5r+cVonYxsYpwnfLEBSld35HKFK90wPXnQpjtiL2g9hEIF1jMtQFkJhBUon+XIra8BgUMtoabGVCEhKQOAFOccj7RenHo/Jj8V5QyBJAif1r2KU0HHcokbH4sNIK4JjQDUk6AVU7P3hU4otrR3bhBKAeMecdKd3sX/oywIK7FKSYzQZKT0KZBoKcbcUEZAW1BQUTAzCPivobWsDYDSs/U5ijijK8ONWQ33AraXZ8p37xTq/tC1LUvOmUBQV95J4CbC/Djw9dju1nW8Z9lP8ATVmJSqxCk/iF7G0EcaIdqY19Lq4SqHFAAEoiYKjlk5kkzMRxMzU7d3dFZxjGKdKSG5SlvJHjVKiueQNzN/Wiw5XLbT0eRDzYkOLeOxI2JaWnbqgkElXdqvyywT7An3rTe+4cIT63VNUTW70Y9/FLH+ybbbPMkHOr5ge9Dm3t5doN/eJS2ls/CkwohMwlSzMiZ1EReYpecncQICY/qdQz2vtLDpQUuuJTMWPiP/KL6TXrY6GQjO0UqCvxDUxwPG3I6UJYzAJIDiozrNzw5T8rVZbkOkylWhkp00BEe6SPlUyZSz7SOZRkwbMW4NC9Ri/HSuNt3J/gry25ObobfKuxIgkjyMVorW4XM4ieHtltLUVLSFHreOFhoJqQRAsNBYC2mg6U2zh0tJOUGNeKifqSacL4CcxsOtqsgRlhLhJK4A4Afr1/kV85ds2IzbVeH5Qkf9Ir6Wr5T35xn2jaOIWDOZ4pB6AwPkBQnsQh1K3bCI7kTMMo+YmPnULD4ZSzlSJNS9tf1ikaJASPJIgfSmHUFuOcTIIP0NeB44nHiVhwFFOYaxNKvKVk/wCVKi5gzSe3VidoZuTKflNc3O2gX2FYeU3bKf7iYVlA9Y96su3JiX0r/KlAPkc37ms23c2gpnEIKfzCfTj6UGVSRY7E4DuufSu5G7xwuGbDgHfFCQqPwxomenHrRGKrtg4wu4dpZ1UkE1YTQo+8Aw6qcBpE0MHtE2ehxTRxLebMdJUNYjMAUz60Rs4hKxmQoKB4pMj3Fcu5wGBu+eKUpa0IkqCIEWg6kgm03H8sYeCdyJEgqykAybkm3LxHraiHe7AgMOPITDqQIV6jUaG1Cv8A5gQ22IH3p56SdSePn0FZOpVt9+8txFdvMhbcwQXilrnKRlyG0oJQnMUjQWEGtC2DhcjLUkrOQHMqMxKxJUTxOvvWU4naBS1nMLUokyNDmkyOkaCaMcNvK4hvDJIGjYMSDoAREmvpxp6xIPNTK+oS7Hx4hdiVHNHVPzn9qCtsYrDuBxJIbQTlVmTc65sqQSVZlXkwLC54Ee8O0wz4zNk6JEq+JI5jSTbU2rPt58UXX1nLcHKSfxFISJ0kWisTVquM7vJ8TV0ds0vC9mYUpsEgD7sFN1QmEyATJzTNLdphxspcXlINhCtQe7jjY+A2MfEOVX+ytlNttNJT4ghOv5puZ6STantoE93I+I3McY/asnHm2uT8x2R942+JbNfCbzOh87/rXQqNa8oclAPEpB9wP3psEkVosxBkSixPbG1W1LLc+Maj9uccakN4hKgCCCOYNqo3MCoYlCkzlOvIWIV72t51dKHAimY9Ua9U7kQCtvtI+28f3OHedP4G1K9gY+dfKGzjnxKCfzFR9JV+lfQna/tfudmrSNXVBsesk/IVg+y8CpsOrcBSAjJfXx8hxMA1SHuzAFcCNYpn7sryTmUfHMxBNunCfMVUEyamKbUpE5gEDQEyfKwteeVOu7NShMySoAFQsLHlrfrpejVgvBiLAPPvIKVUqkOlITGXKSZkzMXAA6cdKVM/EOa52yuJLjiLZ+7Qr0EiT86x7vSleZJgg2rV+2bHJGNU2RCiwiVcImcp9b1kizc15R3FYwRf3n0z2X7ZOJwWdWoUUngPT0iq7to2i6jBoaazDvlEKyzJSkSU+RtPQUG7g7xnBsNnN/UWYQZhUABZEAwBAvw9aP8AenfBk4FakQXSAEIIBKSrRUctb1KjBAR/idGZd21uJ8+7T2K6w5kcSUmEm9iJE/5VsPYZi3AjEsLtlUlUGQUk2Mg6TY09jNpYd7BpccTASslIWJIIvCZuQOnCuYFf2R8vNqBW7lSePexASnpAkmNAOlcXI2Rgu0/eXthQ4/qKw+00jG4UOoUg6KEGNfSsT3k+zM4ktM4lDoMpIzlRRwUlaoy8+PtWq7aC8Xgn22VZHVtkawUk8J5ESJFYXjezp9spC0qudUzBg3kxb2iuOqjh+JzAXu0l7tEZGkIMSnS40AICvIiING+ztmqcfai4bOZU806T6/rWQY/YhzNoQlaymQTrlhZHiMRGsG1oreNj4pkIVBhQGZWa3GJBmw0159a1U1m5Ap76kbadlJauOZzbWzVPHKYQTxAuCCnQ8j0PzAoU3hwuZIJSe9Sru1/D95E5V883A8/SjTAqDkuxYqCU66AiTrz+lQd7wnuCfhIUDIHU39prB12QHLXtL9Gaoe8h7r7ZSnDsJWFBYRlKSkyIJA1PKKvnUSkiI1seFZnsXbrbTqhiHHDEKQQEkRxCgBMzPoZtVltbtKYSIbQtxRkQRkTbUzM8RwrPbTs5sR2X6aNSk/maRgnPu0H+0fS3yp1Wsk2FD+5G3ji8Ih1SQlWZSSBp4TY+xFX+emNm2EhzIu+o4kRJGvWou03HQkFpCVrmIUSAAdbgWqQHelQds7VRhsO48uyW0yf0HqapGpUrtWCVJmQdpG8Ljj7bboCC0AVJPwpUonKJmZyEE8eFA+IWlDAGpcKlcheADHQD5muYvaS8ZiVrWZSpZW4dIBN/0SPSoWPWt9xRGgFpMABPD2i1WpjqrnNoW2Mjhk92VgeAEAqPM8h/PSmlYpRvJpOOlUIGnAAannzJ11ptTZGoNVge8DvudcWVGSZPUzSpz7MrJnixMfz2pUU7c0TtvZCtq3VA7luTwHxUEs7MaUlRDtxAggJmdSATw5Xo+7aXMu0SRMlluTbS9r0DYZ1YFmgpFzEjrcnX0NCTEuT4l/s10IbbaWA93ZWQEplQC4PAyAFJTqONXba1KA0CVxcp0POSBIPX/OhfZe0kN4plRTDaiG1gqIgKjS9o1BBo8dbYY7xzvAEiTAMmREnWSbKHDzFZ+cerjzM3PZIlkdjlWzbqhQeVPLxJAIMiYkDlUnA4QNkZiSpIIknNJVY3gZZi1tLUOr7TmXGXMOWnEnMCkzebDKRfpfzq1b2u0+2pTfiObKbKSZknhqL6xpfjWvohtxgHuaOMnYFMv2MallxLgJgGFRJkGeEnQSdOHWoe9T/3qkoSciSnMYkQu6oP4REG8amh9G+CEjI8cjgazSfxKGgSLCSi8H5xUJrf9nFAd4kNKS3kV8RzZB4TYcZIMzAA8qTrFRzQEs0znG265alkkgpEEEpAWD4shBUkgQAoi4+fCqOMSt7MrI2nRNlLMTIGkA+ZtVPvHvcRCWVeFSUqzDUkCBmHBQHh+d5qhwe2CpULeWmeIk38qjTFtO8dy18+4bCeJsTO8rgQlPeJAAFst5HE21m9O4veUONltYSrr4pt5Jisqb2pikiW8QFj+6QfWRNcVvNiRZSEOeV/oaS2ls35it4B4hi9u5g5Ue9dSpSio+FJgq4Xy1HRuS05OXEOJm/jQiJgDUOW4UIP7ywZVh0p6SsD5GKRxiXpyNBKo1Q46nKeuaUelEuFx5iXIPM2jc3BpwDK0OOpKCQQowkTEGPFe0VeN7z4dQJSvPGoQkqI9BevnPC7eew4I+1LB/IkZ0+5tVphd4cXGd5QDZ0URBPVKbE+Zgdany6LcdzcwUrqby/vOwhvvFqKEAEkrSpMAayDcVjPaBvu5tM90wC3hEK+Ncp7w8FHprCRJ/Qc2jvQ44AhCfCDa2Y9DEZQfT1qnxS3T/UX0gqmOkCY8rU7T6MId1czzECTO9RlDLZhI8SlnVRAuqOQFgJt607h8Gp4ENgtsm6lEakSCE8xc8eN+Fc2Ju+XPvHZS0RIgXcjWOSeaulXKsWdLJaSIQB+lXBRc8ELGz1IDQDSSlpIHNw6n+fKqfF4gEkR8+fEnnUx50uKI0QP56k1AxigowkRFriDTx1ZnX+J5U6FED4U++nPSfalTIEAn+edKhuI2zR+3B4jadtO6QdY50C/bMwAmDI+ITBGl+I9KPe3AD/xK8x3KNPWs7aV4omR7e3WgiyAZPdWlPiCkJJF0oKgTzBGUgGdOGvGvB2qk2jUDMpQkmJgRwER7VXvc5B8vpz96lYNhCozCQZmCJAteBfWZ6V1V94GwAWYyw4EqtPnNxPTp85qUNsOhchakyAI1+dpqN3CQoCT+/kNafxCABmHnHKZI+doJ4UdnxCNXHsXtfOrvCc6ibpUOkQLHw9JqEWL5uklKZBE24iIpAZ1ZjAH+XAU68vgkkgjU8fyjrA9q9d9zwEiOqiwHAa8+NeEIKjABJPAa04zh1rUEpBKidKPti7KRhkzYuH4lzHmE8Y+tAzVK8aboNYXdHHkjKytJOmZaUHp8ShT726W0zYsuL8lIX/9VGjbD7SUkfdmNb2HzqvxG9PiyIKnXTohoSfVfAeXvU+9z0BGtiA8wJOxsQ26GnWHgon4CCkn1IqTitnIR4S4GVcUhanD5EJAE/8AEdKKRgcTiFD7QtSW4u02o3/3lk5R71dYPE4PDiE903H5RmUfNR4+9C2Yjoc/EEYj5meYdxhgZktOOKj4nEWSeaUwQPMz6VX4rEKdOdxRg6c1eXlzo33j30zJUlucukn6AGgxTJcX4rZUlSoMQAfhHCbx605LPLCAwC8XFg8K6+e7ZTCQPEZhI6qP8NEOzN1GEnxZn1DWPChPPzva5HlUIbfS3DbaUhoXhPGJgrJE5oInXpXraW8juQAJQEgC4Ub9YkR7GiowQR3LrEFSv6rqEp0CGxwT8IUbSAOAAFD+1YvDnyg+WtVT+KJ1VJ/tm+tgrlpUIuE63pu1R1PDJJasZoNAOA+ZrhWlUCI5Ea+UcfeohrqHCDIr0Fjc9lkyAePE/WuV4Usn0pV6DNJ7cFn/AMUKeBYb/wAVBbGABJgzb8QH+YrlKuqIDdRorBCikZcvxJ/CbxblUZL5t5z/AD5UqVcInBPS1kmfkLATwFSsM1nSlMCCCZOs8f0pUq5CrmO4XZfeXER1MedoP1pvE4DuwTa2vrpFKlQmNoVJW72DbcxDbLveDOoDM2qDChaxGs0V7wbpNsN94xiMQFBQBCyCkjoRBB96VKlMfVBQ8ymwWGdxSw2t0hCkhVrkJnQaDMefDrV+jEtYJspZRlnVVitXmr9qVKvECVoPModobXddiTA1gE1VYjGd2JiaVKujucJ4uVy3lOnWAOFPPrJusJV1Eg/KlSptRAFizIiFXBgHnNwfS1orjipOulvauUq7FeZ4NcNKlXYU6kUgKVKvT06oRSpUq9PT/9k="/>
          <p:cNvSpPr>
            <a:spLocks noChangeAspect="1" noChangeArrowheads="1"/>
          </p:cNvSpPr>
          <p:nvPr/>
        </p:nvSpPr>
        <p:spPr bwMode="auto">
          <a:xfrm>
            <a:off x="155575" y="-685800"/>
            <a:ext cx="1752600" cy="1428750"/>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177168" name="Picture 16" descr="http://t0.gstatic.com/images?q=tbn:oPAwcy3QDVuxCM:http://iglesia_militante.tripod.com/221e6bc0.jpg&amp;t=1"/>
          <p:cNvPicPr>
            <a:picLocks noChangeAspect="1" noChangeArrowheads="1"/>
          </p:cNvPicPr>
          <p:nvPr/>
        </p:nvPicPr>
        <p:blipFill>
          <a:blip r:embed="rId2" cstate="print"/>
          <a:srcRect/>
          <a:stretch>
            <a:fillRect/>
          </a:stretch>
        </p:blipFill>
        <p:spPr bwMode="auto">
          <a:xfrm>
            <a:off x="5580113" y="1124744"/>
            <a:ext cx="3096343" cy="504056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332656"/>
            <a:ext cx="8363272" cy="2952328"/>
          </a:xfrm>
          <a:solidFill>
            <a:srgbClr val="FFFF00"/>
          </a:solidFill>
        </p:spPr>
        <p:txBody>
          <a:bodyPr>
            <a:normAutofit/>
          </a:bodyPr>
          <a:lstStyle/>
          <a:p>
            <a:pPr marL="0" indent="0" algn="ctr">
              <a:buNone/>
            </a:pPr>
            <a:r>
              <a:rPr lang="es-CO" dirty="0" smtClean="0"/>
              <a:t>Pero por muy profundo que sea el sentimiento que tiene de su indignidad, </a:t>
            </a:r>
            <a:r>
              <a:rPr lang="es-CO" b="1" dirty="0" smtClean="0">
                <a:solidFill>
                  <a:srgbClr val="0070C0"/>
                </a:solidFill>
              </a:rPr>
              <a:t>no tiene culpas escondidas que revelar</a:t>
            </a:r>
            <a:r>
              <a:rPr lang="es-CO" dirty="0" smtClean="0"/>
              <a:t>. Sus pecados han sido examinados y borrados en el juicio; y no puede recordarlos.”</a:t>
            </a:r>
            <a:r>
              <a:rPr lang="es-CO" sz="2400" dirty="0" smtClean="0"/>
              <a:t>El Conflicto de los Siglos, págs. 677, 678. </a:t>
            </a:r>
            <a:endParaRPr lang="es-CO" dirty="0" smtClean="0"/>
          </a:p>
          <a:p>
            <a:endParaRPr lang="es-CO" dirty="0" smtClean="0"/>
          </a:p>
        </p:txBody>
      </p:sp>
      <p:sp>
        <p:nvSpPr>
          <p:cNvPr id="4" name="3 Rectángulo"/>
          <p:cNvSpPr/>
          <p:nvPr/>
        </p:nvSpPr>
        <p:spPr>
          <a:xfrm>
            <a:off x="323528" y="3717032"/>
            <a:ext cx="8352928" cy="27363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2800" dirty="0" smtClean="0">
              <a:solidFill>
                <a:schemeClr val="tx1"/>
              </a:solidFill>
            </a:endParaRPr>
          </a:p>
          <a:p>
            <a:pPr algn="ctr"/>
            <a:r>
              <a:rPr lang="es-CO" sz="2800" dirty="0" smtClean="0">
                <a:solidFill>
                  <a:schemeClr val="tx1"/>
                </a:solidFill>
              </a:rPr>
              <a:t>“Muchos ignoran lo que deben ser a fin de vivir a la vista del Señor durante el tiempo de angustia, cuando </a:t>
            </a:r>
            <a:r>
              <a:rPr lang="es-CO" sz="2800" b="1" dirty="0" smtClean="0">
                <a:solidFill>
                  <a:srgbClr val="0070C0"/>
                </a:solidFill>
              </a:rPr>
              <a:t>no haya Sumo Sacerdote en el santuario</a:t>
            </a:r>
            <a:r>
              <a:rPr lang="es-CO" sz="2800" dirty="0" smtClean="0">
                <a:solidFill>
                  <a:schemeClr val="tx1"/>
                </a:solidFill>
              </a:rPr>
              <a:t>. Los que reciban el sello del Dios vivo y sean protegidos en el tiempo de angustia deben </a:t>
            </a:r>
            <a:r>
              <a:rPr lang="es-CO" sz="2800" b="1" dirty="0" smtClean="0">
                <a:solidFill>
                  <a:srgbClr val="0070C0"/>
                </a:solidFill>
              </a:rPr>
              <a:t>reflejar plenamente la imagen de Jesús.”</a:t>
            </a:r>
            <a:r>
              <a:rPr lang="es-CO" sz="2000" dirty="0" smtClean="0">
                <a:solidFill>
                  <a:schemeClr val="tx1"/>
                </a:solidFill>
              </a:rPr>
              <a:t>Primeros Escritos, págs. 70, 71. </a:t>
            </a:r>
          </a:p>
          <a:p>
            <a:endParaRPr lang="es-CO" dirty="0" smtClean="0"/>
          </a:p>
          <a:p>
            <a:endParaRPr lang="es-CO"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diamond(in)">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amond(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amond(in)">
                                      <p:cBhvr>
                                        <p:cTn id="1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solidFill>
            <a:srgbClr val="FFC000"/>
          </a:solidFill>
        </p:spPr>
        <p:txBody>
          <a:bodyPr>
            <a:normAutofit fontScale="90000"/>
          </a:bodyPr>
          <a:lstStyle/>
          <a:p>
            <a:r>
              <a:rPr lang="es-CO" sz="3100" b="1" dirty="0" smtClean="0">
                <a:latin typeface="Algerian" pitchFamily="82" charset="0"/>
              </a:rPr>
              <a:t/>
            </a:r>
            <a:br>
              <a:rPr lang="es-CO" sz="3100" b="1" dirty="0" smtClean="0">
                <a:latin typeface="Algerian" pitchFamily="82" charset="0"/>
              </a:rPr>
            </a:br>
            <a:r>
              <a:rPr lang="es-CO" sz="4000" b="1" dirty="0" smtClean="0">
                <a:latin typeface="Algerian" pitchFamily="82" charset="0"/>
              </a:rPr>
              <a:t>Concluye  EL  TIEMPO DE  GRACIA   </a:t>
            </a:r>
            <a:br>
              <a:rPr lang="es-CO" sz="4000" b="1" dirty="0" smtClean="0">
                <a:latin typeface="Algerian" pitchFamily="82" charset="0"/>
              </a:rPr>
            </a:br>
            <a:endParaRPr lang="es-CO" b="1" dirty="0">
              <a:latin typeface="Algerian" pitchFamily="82" charset="0"/>
            </a:endParaRPr>
          </a:p>
        </p:txBody>
      </p:sp>
      <p:sp>
        <p:nvSpPr>
          <p:cNvPr id="3" name="2 Marcador de contenido"/>
          <p:cNvSpPr>
            <a:spLocks noGrp="1"/>
          </p:cNvSpPr>
          <p:nvPr>
            <p:ph idx="1"/>
          </p:nvPr>
        </p:nvSpPr>
        <p:spPr>
          <a:xfrm>
            <a:off x="0" y="1600200"/>
            <a:ext cx="9144000" cy="4925144"/>
          </a:xfrm>
          <a:solidFill>
            <a:schemeClr val="accent2">
              <a:lumMod val="20000"/>
              <a:lumOff val="80000"/>
            </a:schemeClr>
          </a:solidFill>
        </p:spPr>
        <p:txBody>
          <a:bodyPr>
            <a:normAutofit/>
          </a:bodyPr>
          <a:lstStyle/>
          <a:p>
            <a:pPr algn="ctr">
              <a:buNone/>
            </a:pPr>
            <a:r>
              <a:rPr lang="es-CO" dirty="0" smtClean="0"/>
              <a:t> </a:t>
            </a:r>
          </a:p>
          <a:p>
            <a:pPr algn="ctr">
              <a:buNone/>
            </a:pPr>
            <a:r>
              <a:rPr lang="es-CO" sz="3600" b="1" dirty="0" smtClean="0">
                <a:solidFill>
                  <a:srgbClr val="002060"/>
                </a:solidFill>
              </a:rPr>
              <a:t>Después del fin del tiempo de gracia, </a:t>
            </a:r>
            <a:r>
              <a:rPr lang="es-CO" sz="3600" b="1" u="sng" dirty="0" smtClean="0">
                <a:solidFill>
                  <a:srgbClr val="FF0000"/>
                </a:solidFill>
              </a:rPr>
              <a:t>¿cuál será la condición de los que no son salvos? </a:t>
            </a:r>
          </a:p>
          <a:p>
            <a:pPr>
              <a:buNone/>
            </a:pPr>
            <a:endParaRPr lang="es-CO" sz="1800" dirty="0" smtClean="0"/>
          </a:p>
          <a:p>
            <a:pPr algn="ctr">
              <a:buNone/>
            </a:pPr>
            <a:r>
              <a:rPr lang="es-CO" sz="1800" dirty="0" smtClean="0"/>
              <a:t>       </a:t>
            </a:r>
            <a:r>
              <a:rPr lang="es-CO" b="1" dirty="0" smtClean="0">
                <a:solidFill>
                  <a:srgbClr val="FF0000"/>
                </a:solidFill>
              </a:rPr>
              <a:t>Amos 8:11-12. </a:t>
            </a:r>
          </a:p>
          <a:p>
            <a:pPr algn="ctr">
              <a:buNone/>
            </a:pPr>
            <a:r>
              <a:rPr lang="es-CO" sz="2400" dirty="0" smtClean="0"/>
              <a:t>He aquí vienen días, dice el Señor Jehová, en los cuales enviaré </a:t>
            </a:r>
            <a:r>
              <a:rPr lang="es-CO" sz="2400" b="1" dirty="0" smtClean="0">
                <a:solidFill>
                  <a:srgbClr val="0070C0"/>
                </a:solidFill>
              </a:rPr>
              <a:t>hambre</a:t>
            </a:r>
            <a:r>
              <a:rPr lang="es-CO" sz="2400" dirty="0" smtClean="0"/>
              <a:t> á la tierra, no hambre de pan, ni sed de agua, sino de</a:t>
            </a:r>
            <a:r>
              <a:rPr lang="es-CO" sz="2400" b="1" dirty="0" smtClean="0">
                <a:solidFill>
                  <a:srgbClr val="0070C0"/>
                </a:solidFill>
              </a:rPr>
              <a:t> oír palabra de Jehová</a:t>
            </a:r>
            <a:r>
              <a:rPr lang="es-CO" sz="2400" dirty="0" smtClean="0"/>
              <a:t>. 12 E irán errantes de mar á mar: desde el norte hasta el oriente discurrirán buscando palabra de Jehová, y </a:t>
            </a:r>
            <a:r>
              <a:rPr lang="es-CO" sz="2400" b="1" dirty="0" smtClean="0">
                <a:solidFill>
                  <a:srgbClr val="0070C0"/>
                </a:solidFill>
              </a:rPr>
              <a:t>no la hallarán</a:t>
            </a:r>
            <a:r>
              <a:rPr lang="es-CO" sz="2400" dirty="0" smtClean="0"/>
              <a:t>. </a:t>
            </a:r>
            <a:endParaRPr lang="es-CO" sz="2400" dirty="0"/>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p:cTn id="1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0" dur="1000"/>
                                        <p:tgtEl>
                                          <p:spTgt spid="3">
                                            <p:txEl>
                                              <p:pRg st="3" end="3"/>
                                            </p:txEl>
                                          </p:spTgt>
                                        </p:tgtEl>
                                      </p:cBhvr>
                                    </p:animEffect>
                                  </p:childTnLst>
                                </p:cTn>
                              </p:par>
                              <p:par>
                                <p:cTn id="21" presetID="31"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p:cTn id="2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4762872" cy="6192688"/>
          </a:xfrm>
          <a:solidFill>
            <a:schemeClr val="accent3">
              <a:lumMod val="20000"/>
              <a:lumOff val="80000"/>
            </a:schemeClr>
          </a:solidFill>
        </p:spPr>
        <p:txBody>
          <a:bodyPr>
            <a:normAutofit lnSpcReduction="10000"/>
          </a:bodyPr>
          <a:lstStyle/>
          <a:p>
            <a:pPr algn="ctr"/>
            <a:endParaRPr lang="es-CO" dirty="0" smtClean="0"/>
          </a:p>
          <a:p>
            <a:pPr marL="0" indent="0" algn="ctr">
              <a:buNone/>
            </a:pPr>
            <a:r>
              <a:rPr lang="es-CO" dirty="0" smtClean="0"/>
              <a:t>“Satanás induce a muchos a creer que Dios no se fija en la</a:t>
            </a:r>
            <a:r>
              <a:rPr lang="es-CO" b="1" dirty="0" smtClean="0">
                <a:solidFill>
                  <a:srgbClr val="0070C0"/>
                </a:solidFill>
              </a:rPr>
              <a:t> infidelidad de ellos respecto a los asuntos menudos de la vida</a:t>
            </a:r>
            <a:r>
              <a:rPr lang="es-CO" dirty="0" smtClean="0"/>
              <a:t>;</a:t>
            </a:r>
          </a:p>
          <a:p>
            <a:pPr algn="ctr"/>
            <a:endParaRPr lang="es-CO" dirty="0" smtClean="0"/>
          </a:p>
          <a:p>
            <a:pPr marL="0" indent="0" algn="ctr">
              <a:buNone/>
            </a:pPr>
            <a:r>
              <a:rPr lang="es-CO" dirty="0" smtClean="0"/>
              <a:t> pero, en su actitud con Jacob,</a:t>
            </a:r>
            <a:r>
              <a:rPr lang="es-CO" b="1" dirty="0" smtClean="0">
                <a:solidFill>
                  <a:srgbClr val="0070C0"/>
                </a:solidFill>
              </a:rPr>
              <a:t> el Señor demuestra que en manera alguna sancionará ni tolerará el mal. </a:t>
            </a:r>
          </a:p>
        </p:txBody>
      </p:sp>
      <p:pic>
        <p:nvPicPr>
          <p:cNvPr id="2050" name="Picture 2" descr="http://t1.gstatic.com/images?q=tbn:ANd9GcSQxOrZG_GOB5r6CBq9fQzZVL416ZFrLy7ttxKqR1IAphH6xJ2bRw"/>
          <p:cNvPicPr>
            <a:picLocks noChangeAspect="1" noChangeArrowheads="1"/>
          </p:cNvPicPr>
          <p:nvPr/>
        </p:nvPicPr>
        <p:blipFill>
          <a:blip r:embed="rId2" cstate="print"/>
          <a:srcRect/>
          <a:stretch>
            <a:fillRect/>
          </a:stretch>
        </p:blipFill>
        <p:spPr bwMode="auto">
          <a:xfrm>
            <a:off x="5724128" y="332656"/>
            <a:ext cx="2952328" cy="2880320"/>
          </a:xfrm>
          <a:prstGeom prst="rect">
            <a:avLst/>
          </a:prstGeom>
          <a:noFill/>
        </p:spPr>
      </p:pic>
      <p:sp>
        <p:nvSpPr>
          <p:cNvPr id="2052" name="AutoShape 4" descr="http://t1.gstatic.com/images?q=tbn:ANd9GcRUadXhiEWV_S_K0-tuHhw-AB48Oq52EtuAq8Om42gvzxU77WtP"/>
          <p:cNvSpPr>
            <a:spLocks noChangeAspect="1" noChangeArrowheads="1"/>
          </p:cNvSpPr>
          <p:nvPr/>
        </p:nvSpPr>
        <p:spPr bwMode="auto">
          <a:xfrm>
            <a:off x="155575" y="-623888"/>
            <a:ext cx="923925" cy="131445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10" name="Picture 4" descr="http://t3.gstatic.com/images?q=tbn:ANd9GcQxXeuIaixtr79TpFCB_Moy9FnuuL6r4QHhre-26kTzrkPOVZyc"/>
          <p:cNvPicPr>
            <a:picLocks noChangeAspect="1" noChangeArrowheads="1"/>
          </p:cNvPicPr>
          <p:nvPr/>
        </p:nvPicPr>
        <p:blipFill>
          <a:blip r:embed="rId3" cstate="print"/>
          <a:srcRect/>
          <a:stretch>
            <a:fillRect/>
          </a:stretch>
        </p:blipFill>
        <p:spPr bwMode="auto">
          <a:xfrm>
            <a:off x="5868144" y="3501008"/>
            <a:ext cx="2880320" cy="2860155"/>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ppt_x"/>
                                          </p:val>
                                        </p:tav>
                                        <p:tav tm="100000">
                                          <p:val>
                                            <p:strVal val="#ppt_x"/>
                                          </p:val>
                                        </p:tav>
                                      </p:tavLst>
                                    </p:anim>
                                    <p:anim calcmode="lin" valueType="num">
                                      <p:cBhvr additive="base">
                                        <p:cTn id="8"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6" fill="hold" grpId="0" nodeType="clickEffect">
                                  <p:stCondLst>
                                    <p:cond delay="0"/>
                                  </p:stCondLst>
                                  <p:childTnLst>
                                    <p:set>
                                      <p:cBhvr>
                                        <p:cTn id="12" dur="1" fill="hold">
                                          <p:stCondLst>
                                            <p:cond delay="0"/>
                                          </p:stCondLst>
                                        </p:cTn>
                                        <p:tgtEl>
                                          <p:spTgt spid="3">
                                            <p:bg/>
                                          </p:spTgt>
                                        </p:tgtEl>
                                        <p:attrNameLst>
                                          <p:attrName>style.visibility</p:attrName>
                                        </p:attrNameLst>
                                      </p:cBhvr>
                                      <p:to>
                                        <p:strVal val="visible"/>
                                      </p:to>
                                    </p:set>
                                    <p:animEffect transition="in" filter="barn(inHorizontal)">
                                      <p:cBhvr>
                                        <p:cTn id="13" dur="500"/>
                                        <p:tgtEl>
                                          <p:spTgt spid="3">
                                            <p:bg/>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6"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barn(inHorizontal)">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linds(horizontal)">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4834880" cy="5649491"/>
          </a:xfrm>
        </p:spPr>
        <p:txBody>
          <a:bodyPr>
            <a:normAutofit/>
          </a:bodyPr>
          <a:lstStyle/>
          <a:p>
            <a:endParaRPr lang="es-CO" dirty="0" smtClean="0"/>
          </a:p>
          <a:p>
            <a:endParaRPr lang="es-CO" dirty="0" smtClean="0"/>
          </a:p>
          <a:p>
            <a:pPr marL="0" indent="0" algn="ctr">
              <a:buNone/>
            </a:pPr>
            <a:r>
              <a:rPr lang="es-CO" dirty="0" smtClean="0"/>
              <a:t>Todos los que tratan de excusar u ocultar sus pecados, dejándolos sin confesar y sin haber sido perdonados en los registros del cielo, serán vencidos por Satanás.</a:t>
            </a:r>
          </a:p>
          <a:p>
            <a:pPr>
              <a:buNone/>
            </a:pPr>
            <a:r>
              <a:rPr lang="es-CO" dirty="0" smtClean="0"/>
              <a:t> </a:t>
            </a:r>
            <a:endParaRPr lang="es-CO" dirty="0"/>
          </a:p>
        </p:txBody>
      </p:sp>
      <p:sp>
        <p:nvSpPr>
          <p:cNvPr id="1028" name="AutoShape 4" descr="data:image/jpg;base64,/9j/4AAQSkZJRgABAQAAAQABAAD/2wCEAAkGBhQSEBUSExQUFRUWFhgaFhUXFxUXGBwaGBgcGBgdGBgXHiYeFxojHBcUIDAgJScpLC0sFx4xNTAqNSYrLCkBCQoKDgwOGg8PGi0fHCQ0NCwsKiwwKSosLCwsLCksLCksKSwtLCwsLCwqLCwpKSksKSkpLCksLCksLCwsLCkpLP/AABEIAI8AoAMBIgACEQEDEQH/xAAbAAACAwEBAQAAAAAAAAAAAAAFBgMEBwIBAP/EAEkQAAEDAgMDBwcIBgoDAQAAAAECAxEABAUSIQYxQRMiUWFxgZEHMlJyocHSFCNCU4KSsdFik6LC4fAVJCUzVGODlLLxQ3PiFv/EABoBAAMBAQEBAAAAAAAAAAAAAAIDBAEFAAb/xAAqEQACAgEDAwQBBAMAAAAAAAAAAQIRAxIhMQQiQRNRYfCBQpGx8TJxof/aAAwDAQACEQMRAD8AzZQ5p9b3V84Pmld341ecttPte6vLliGj2e+u0+DnIAwa9FSluK8KKW4hqR6hUU57G4jlcFJkUSwa7yLFA47UGmbFtm//AGPcR0Nx+sTWQ4PZh5xKSJyyVDpA/kU+4ziJcwp1O+cnsWD7qUNi0/1gnfDatO8UiMdKY+T1NDlh7SssRzDppECOobori4tBqlSQQdCFDQ+NW0tlMAQRJI+0I/CPCrAuuVbI/SJmeiARqOkGo9WVS42LdMGjPndmVG4U2kwgQcx9FW4etvHdTBZ7MMFBbVnM7lE7j2bqYWQAoSBBIzTru/k+Nci1ECTBkyQYEEGPAgHvo59S4+H+BccCZnWO4Aq3VvzIJgK4z0H86o4fjT1qvlWHFNq3SI1G+CDoRoNK0jHLUOMOJ3wiQTHASN1ZdfIhPfT4z9THYmcNEqHnDvLNdJ0ebZe64LavFGnso4jypWj6IdadaPHKEuD2ZT7Kx5KqlbXBkUEIWbKTNqsdorBalKbuW0qKcsLzNnr88AVNiZabtuWcfa5GUozBWcZlbp5OY3caxJxE6jvHRXXKEMrTJAKkyBuJEwSOMU305LyK1p+DY9nXWc7jjLrbqoEZFAlIO8kbx/3Ue0YU7vAOsA8YnprF2cRcZOZpxbZOhKFKSSOuN46qKWu3t8jdcrPrhC/+QNeTalb3Me6o13DdhmLVk3OIc470szpPAKjzldW4ddR4hsnZoSq7vQGGlQUWrZhStPEE+iN3Eij+IXSU57+51Smfk7Z3JA3OFPpKI0ms+f5S+cXd3JJbTJA4BPADrOlApyfc399kG4pbIBbSJtl5F2zBYSc3NLhXIBASSD5qpzbiRS263FMd2M6iYA6ANwHADsoXc2tWw2VMlcfIKr4LirK2KrLTWsxDJa4uVWq0er7CKIbHsAvLUOLZ8ZTNKmHE5iOlJp02Hb+cc/8AX+8KVk2ix+PeSGJVsskwqNOaNf4g+FQ2RWRzCkiSNwiePBJ3615cuqS6YJAGXjA3dnvqRt4hPN5vE6aa8SSD+NQWy7yT3iihvMNTpwJE9nRVBeJFS06SUpVoFwDMRKSJJHvozlSpsFYBBTJkTwncPdQ95xvOkJCChQEkLjLJA83s1+yaDUMojfdz2zigCnmLEHfoKzjGEy2FR9LXwrUsRaSGHMoAGRW6InL1Vl+LaND1vdT8T7WT5l3IDJFTNI1rhtM1ftreTVGNeSab8HLLcVNd2QDJUNUlSe4wdKut2tWru1i3JO4rSD4GmNoXQnXbcAdtRIRRLFLeAI3Toe6qrLVDptm3SNS2uxpV3ei3Blts6jgVfkN1E8cayW6WU6DKkmOJOo8AfbSts4j5xJJ1W4AT1rVr+JrR8SwwqcfUlOYtJcUhEiVLTPJgA79QJ7KkyTUK9kPxrXfuwTY4BZN25XcFSnB5yQuAkncAE6qVS3tXgLbLieSXnStObKSCpBmMqinQ0AtW3xcBq4zpI1Un6QkaEx1keNM19hYQhtGspQJ3nUkqPeZmpemzZHlqT2Luo6aEcWqInXTMcKGvIpjvrWg1yxXYTs5TiRYW3LncafdimPnF+p+8KSMFb+eA6jWhbGo+cX6nvFKyvtYeJd6LlyiHiesaiZ0AjcRpXiYAG45gevpncDpp00SfebzlKkgq0+iknUaddU7QJIPL5UncCM6REa79BrXN1HRoIZSlAgSQkQBv3dJNDn0OF2SFFsmShTYVoAOgKkyD40dLJygJA0AiSYjtHVQt61dzlaSoCQcoWFAjSQAYy7j96hsOji7Cfk7uUQnIoRlKdY6IFZfjrUNJ9f3GtYvjmZclJTzVaGCd3UazTaNiGU+v7jVGHdMnz8oW2k8fGjuHsyJFCmG4M00YRZ7o3VatkRPkt2mHTwqxi+HRbkRrmSfYaaMJw6Ek5AshJIQTlBIEgE8KV8Exp2+Q7yjSEcmpIBQCkSQqQRJ1GWe81L6vfpHen26hOv7WAmd0+6qqbSOFNOMYfoO33VXZswRB7qt1UifSUMSuFoWAk5cpB7CN3up0x3bS2urDlRLd4lQCwFKSo5tFFB3KQTqU76U8Vtj0b+iosE2Yeul8my2pRnWNwHSo7hQPHCUVr4MjOcZdo2eT/D2HUucrlDjgyoU4rzzIJSJMzoOdRzEbAyR0ademlXsC8lqGQDcOkq05jcRpr5539woljyGkuISknM4V80n0QFH8T4VDNQU7xouhKco1NmeYhYEUuXzG+tExK1EGlDFraKfjyWLnCgJgbX9YHqqrQNk2eev1R/ypIwFP9Y09FVaDss1z1+r76PM+xgYV3oJPYalapKoV0SN3YeyqljYlwEgqTB+knLM66ZTr/Gpb2eVV29R+j17qjJ00njEgpPXu4VzLOnQUuX+TSCNdQNT+XUKG3CkqcS6UmU6DnEDSeCkjTnHXsouSnICvLEDVURqBxPbVVtKFOaJaLZT5wKZzTu0O6Nd1CpGuJC+4FsOECOaoRIO4dWlZztM38ykR9P3GtRubYJacA3QriTw66z7ae3+ZT6/uNU9OybqELuHWmbTiN1N2zltrFAcOtoI9lO2DWwkKH8mqsjJIqy5tbiqrDDg+0ElwupQCtOZIBTJlMjUwayFO2Nwm5VcpKApYhSAgBtQAgS2IHAa79N9ab5WniMMbRlBCrgc4nUFLZOg4yJHVWNKTUfLsoeyo1C0d+VWrb+UJK80pSTAIOUxMnhUQsoq35P2s2GI6nHR7QffRF206u2qY5dkL9Pck2c8nS7iHrgqbbPmpiFqHf5o6zrWgsobtmw2yhKEjgkces8T11Le3saflSdtXtWm2RmVqo+aOn+FZ3ZWeUVjVlvaLa1FsgrdVHQkecT0Ae+gGydq9eOfLnQUggpt2hOidxUemd3j1UM2Q2PcxN35deyGJ+bb9OOgfV9fHWnvH9q2LJneEJAgQNTGgAA/Csnt2xCjK+6R47s8Il1eXqEFXfOgpUxt3CUyhy4czTHMIXHaAmI76RtqvKC/eEpTLbXog6q61EfgKDYRh3Kr50hCdVkdHQOs7qyGN+5k8g0YXh4bvlICgoAKhQ3KSYKVDtEHvp42daha+z30oYGorvSogCUq0G4aAADqAAHdTbbPKbJKY10Miiz8UZi/ysu3NqsrUcpInQg9AHhVdbCgJyqBiPNO/w7KlTjbg3pT7fzqT+nFegPE1z3GRepwZPdJ+bREyMu7NPm8cs0NcQI1O4biJ109Mb6vN43+h+1/CpRjIP0VeIoKkhmqL8kVoAbdYBSYzDTL3+bpNKG0jHzSfXH4GnN3EklJEKkiOFLm0rMsp9cfgap6d77kvUcbADDLadPCnHA2oIoHhVmSJpswy2p2WW4jHETfLPdnLbMgGOe4dNJMITr2BWnXWW5K2jypYVNi48CokFlJSTzQlK1HmjpJUKynBcML1yw1uDriUgnUQVBJ06taRFjZqnRsuxuCcjhrCFDnKRyiu1znf8Smu37eDTbf2sJEfRAHgIoHcsTXtQaRJiuIpaSVuEQJM0sYRsab175deyGSZZtzvWngV+iknhvPUN7MzgYfUHnx82kyhs/TI3KUPR6uNR7R48hltTizASOz+Y99W3+mJI993wV9rdrW7VvMYAGiEJjWNAAOArD9odo3Lx0uL0A81PAD8+uotpNoV3bxcM5foJ6B+dU7O3UtQSkEqJAAG8k17jZAOV7sI4Hgbl04G2xJ+keCRxJNaGnZsNNJaQCekxzlK6dPYOAq/scGbVkMBl9TqzK1BKTKt0DXzRw8adGEttLAn51Scx3cxPSeudO6k5M0ca3HY8TmLeyvk8cDnLOqDYggIiVa8TrCaYcTwNhpBJWsH0jEd+6k7HfKrLpathoDGc8SOgVeucaHySbtfJpUNCM2bwG+uXn6yb2S/0X4ej/U3sfW60LWUJUCoCQBrKelPSOnoqwbQis+fu2mXEXNtctrWhUhCkrST0gzpqNK03DcetHrZu4U6hrlB5qzGVQMKE8YPsiqMcpSXyBlhGEtuCom1qQW1EWsTsjuu7c/6iB+JqcPWp1+U2/61v86OmAnEEJtarY3ZS0B+kPfTMhDB3PMn/UR+dev4ahYgLQdZ85P51sbTMlTQqYXZxFMtixBqe3wSOI7jNEmbCKKe4MajyJ3lOY/sq4ggf3ZPWOUTpWVeT2TidiCnQO6ab/OM9cH8K1ryvDLhL2/VTQ/bHsrPvJ9Yf2ph4BBi3LhA4Typ169RQJUgZyvc3B4CKCXVvB6qPrb0qq7ZTXhsGqB2LYhHVGgFYR5QtrTcPFlB+bQqD+kR7hTn5RdqywgoSeeuQnqHE1jszrxNXxjpj8kE5W6O208a1vyPbPMhQuHhmcUDyLYB0TJBWe0ggHoBrMMHsOWeS3uBkqO+EpGZZ7kg084Xtd8lvnF5k8kMoQlKQZbyw2Afownf1zU3UZHjitI7p8aySdmkbabXosk5UoGY+bET3Cku2x9aGXX3lAOvyBJkITGkgceqrOOJssQbL7erwHm548ZOlZjiNwsnISISdwMie3jXGUXmlu/vwduOnDDj+y7hu0SrcnkUoKjvWtIUT3HdVnEdqrm4GV0oOmkNoBA6jGlB7W3cbWhUROonUHgdKO2+HlagEpJJ3xVctCdszBjlNO3XwQbObOm4fS2QdTrHR20+Yrh1sw0i2TyhQ3m10USVGVHeOPsFXNlcMbCVOAIWGkJykAEcqSZIUNTlA6Yk1BeuuKVIaQe0LP4KFP6aTlc/2IesUYS0LxyLimLf0HfuD4qpXmGsqSQjOFcCUab+o00KS99Q0e5wfvVFDvG3b+85+dUNsljs7EG5skoVlKxunzFVGlCfrAPsr9wp0xDAuVVnUyQQIhLhA07Umk9S2xpyR/WHh9mktHUwuM18/k+SY3Pgd7o91TIvHB5t0R/qOiqxca+rX+sHwVwVtei4PtoP7teKdC+2XHsRfUMpusw6C8ojwVUNu+62sONvBKwCAtLqUqg8AQQYquVtdDviivJZ/wA3wQffWG+nFrcLN7eX6DpePadLmYe2RV1nyn4lIAuST1hr3iKVXuT+iVk9aUj8FGodOivAehD2X38Fza3FflN24sapByo7BoKDz7KtBrq1NVnU766ckfLJ2NHk4si/cutII5RVs8Gp3Zyndr0jMO+qOJ7OXDS8jjS21kxlIIJk8OnXooRhmKLYdQ80opWggpV1j+fbWl3/AJZBdW/IvNJlSYVIzJn0kneg8dN1JaUtmNTrdCG3cqZBbhTbgJk84KI3ZTPCu8MYK1yZIGpPXwqC4xNTqsyjmI0k74HT00bwC4TMGAFaKmMpH6QP47xSJ9PzpZTj6imnJDZaeTm5uWk3IW2jmgtoWScwOsymcgPXTNs7skllvNcwlUzlCgZ6iU/R/GjmCXTabJohSEoQlKJnQQOk8T11NYpt7lZSl9KlDehJ19u8dlSvFjVKT4LX1OVqTXDA2K4o2JSlTTYJmEgJExE80b6WX7RKzPylA7HFCtVt9m7dBnkkE9KucfbQ/Fti2HZUhIbX1eae0cO6qdSWyIavdmcf0fG67H68/nXwslf4tP8AuP8A6orfYG00vI6rIroKVkdxAgiq3yK2+tT91fw1tnqKgsl/4sf7hPxUNxvDHA2C26las30XWpiDr51GlWVqf/Mj7rnw1GbC0+tR91z4axu/6DhJwla/kSDb3O7lO4uNA+BNcm3ufST+sZ/Oi2PYIhTuZpxspgD6cyBroU0DVh6Prmv2/gpbR28U1NJp/wDT5Vi/M80/aZPvrk2tx6I8GjXC7Bv61rwc+Co1Ycj65rwX8FYPSf1khtLj0B91o1WdsHQCpSSBx0AFfHD2/rmv2/grz+j0fXNft/DXgqf1kbyecZMCP+gO2hzytfdVy6cAUYFUHla11ZHxMeSOK9FczUqKSlbGl+wtCtQSN5/nvpzs7BhkhGTlXDwOsdvAUH2WbABXGo0HcJozszqpbh1UZHvrZR2Nixpwa+S2VtqGVpQSFhGh13EdChvBohbbKvqeAbLuRCv712AoH0mlakjQGNx3GlhLhzOHqnwrVMPxKbdqDMISD6wABqHJiTdsvw5ZLtQYQ4QkBRkgamIk9McKjdu0jeaFO3R6a9trJbmqQAPSJ/k1iN2ie4gpt0ZVCeg8R2UnY3cIaBQ02px70SAEgcFKIO48Bv7KbL4ckYDfKmCVLUrKhIG8kCVK7AKrbAYk26HWyEFYWoqWAfnOJVBHNGoATwoYzTlR6UXp1UKuGvoDY5cOKcMk5GEJSJ3Ac4SB01Obi19C4/Vo+KnfFdmAvnNZUHiCJSezooGcBXOq0fdNMYuO/AALtr9Vcn7DfxUnYns62nMtPL5dSQptAIEzwWZrU0YCo/8AkR9yurjZYuIUhTgKVCDzI0PWNaByRRhlLG7Rh6kMdL33EfFUS02/S991HxVoOPeShaAVsuZ0jUpMBQ7CdCPA0pnZyd7hHdWKSZ3sN5VcKf7AY8h/nfdR8Vcwx0P+Df50Z/8Aywn+9P3RXZ2TR9arwFbZT6OT2/g//9k="/>
          <p:cNvSpPr>
            <a:spLocks noChangeAspect="1" noChangeArrowheads="1"/>
          </p:cNvSpPr>
          <p:nvPr/>
        </p:nvSpPr>
        <p:spPr bwMode="auto">
          <a:xfrm>
            <a:off x="155575" y="-647700"/>
            <a:ext cx="1524000" cy="1362075"/>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30" name="AutoShape 6" descr="data:image/jpg;base64,/9j/4AAQSkZJRgABAQAAAQABAAD/2wCEAAkGBhQSEBUSExQUFRUWFhgaFhUXFxUXGBwaGBgcGBgdGBgXHiYeFxojHBcUIDAgJScpLC0sFx4xNTAqNSYrLCkBCQoKDgwOGg8PGi0fHCQ0NCwsKiwwKSosLCwsLCksLCksKSwtLCwsLCwqLCwpKSksKSkpLCksLCksLCwsLCkpLP/AABEIAI8AoAMBIgACEQEDEQH/xAAbAAACAwEBAQAAAAAAAAAAAAAFBgMEBwIBAP/EAEkQAAEDAgMDBwcIBgoDAQAAAAECAxEABAUSIQYxQRMiUWFxgZEHMlJyocHSFCNCU4KSsdFik6LC4fAVJCUzVGODlLLxQ3PiFv/EABoBAAMBAQEBAAAAAAAAAAAAAAIDBAEFAAb/xAAqEQACAgEDAwQBBAMAAAAAAAAAAQIRAxIhMQQiQRNRYfCBQpGx8TJxof/aAAwDAQACEQMRAD8AzZQ5p9b3V84Pmld341ecttPte6vLliGj2e+u0+DnIAwa9FSluK8KKW4hqR6hUU57G4jlcFJkUSwa7yLFA47UGmbFtm//AGPcR0Nx+sTWQ4PZh5xKSJyyVDpA/kU+4ziJcwp1O+cnsWD7qUNi0/1gnfDatO8UiMdKY+T1NDlh7SssRzDppECOobori4tBqlSQQdCFDQ+NW0tlMAQRJI+0I/CPCrAuuVbI/SJmeiARqOkGo9WVS42LdMGjPndmVG4U2kwgQcx9FW4etvHdTBZ7MMFBbVnM7lE7j2bqYWQAoSBBIzTru/k+Nci1ECTBkyQYEEGPAgHvo59S4+H+BccCZnWO4Aq3VvzIJgK4z0H86o4fjT1qvlWHFNq3SI1G+CDoRoNK0jHLUOMOJ3wiQTHASN1ZdfIhPfT4z9THYmcNEqHnDvLNdJ0ebZe64LavFGnso4jypWj6IdadaPHKEuD2ZT7Kx5KqlbXBkUEIWbKTNqsdorBalKbuW0qKcsLzNnr88AVNiZabtuWcfa5GUozBWcZlbp5OY3caxJxE6jvHRXXKEMrTJAKkyBuJEwSOMU305LyK1p+DY9nXWc7jjLrbqoEZFAlIO8kbx/3Ue0YU7vAOsA8YnprF2cRcZOZpxbZOhKFKSSOuN46qKWu3t8jdcrPrhC/+QNeTalb3Me6o13DdhmLVk3OIc470szpPAKjzldW4ddR4hsnZoSq7vQGGlQUWrZhStPEE+iN3Eij+IXSU57+51Smfk7Z3JA3OFPpKI0ms+f5S+cXd3JJbTJA4BPADrOlApyfc399kG4pbIBbSJtl5F2zBYSc3NLhXIBASSD5qpzbiRS263FMd2M6iYA6ANwHADsoXc2tWw2VMlcfIKr4LirK2KrLTWsxDJa4uVWq0er7CKIbHsAvLUOLZ8ZTNKmHE5iOlJp02Hb+cc/8AX+8KVk2ix+PeSGJVsskwqNOaNf4g+FQ2RWRzCkiSNwiePBJ3615cuqS6YJAGXjA3dnvqRt4hPN5vE6aa8SSD+NQWy7yT3iihvMNTpwJE9nRVBeJFS06SUpVoFwDMRKSJJHvozlSpsFYBBTJkTwncPdQ95xvOkJCChQEkLjLJA83s1+yaDUMojfdz2zigCnmLEHfoKzjGEy2FR9LXwrUsRaSGHMoAGRW6InL1Vl+LaND1vdT8T7WT5l3IDJFTNI1rhtM1ftreTVGNeSab8HLLcVNd2QDJUNUlSe4wdKut2tWru1i3JO4rSD4GmNoXQnXbcAdtRIRRLFLeAI3Toe6qrLVDptm3SNS2uxpV3ei3Blts6jgVfkN1E8cayW6WU6DKkmOJOo8AfbSts4j5xJJ1W4AT1rVr+JrR8SwwqcfUlOYtJcUhEiVLTPJgA79QJ7KkyTUK9kPxrXfuwTY4BZN25XcFSnB5yQuAkncAE6qVS3tXgLbLieSXnStObKSCpBmMqinQ0AtW3xcBq4zpI1Un6QkaEx1keNM19hYQhtGspQJ3nUkqPeZmpemzZHlqT2Luo6aEcWqInXTMcKGvIpjvrWg1yxXYTs5TiRYW3LncafdimPnF+p+8KSMFb+eA6jWhbGo+cX6nvFKyvtYeJd6LlyiHiesaiZ0AjcRpXiYAG45gevpncDpp00SfebzlKkgq0+iknUaddU7QJIPL5UncCM6REa79BrXN1HRoIZSlAgSQkQBv3dJNDn0OF2SFFsmShTYVoAOgKkyD40dLJygJA0AiSYjtHVQt61dzlaSoCQcoWFAjSQAYy7j96hsOji7Cfk7uUQnIoRlKdY6IFZfjrUNJ9f3GtYvjmZclJTzVaGCd3UazTaNiGU+v7jVGHdMnz8oW2k8fGjuHsyJFCmG4M00YRZ7o3VatkRPkt2mHTwqxi+HRbkRrmSfYaaMJw6Ek5AshJIQTlBIEgE8KV8Exp2+Q7yjSEcmpIBQCkSQqQRJ1GWe81L6vfpHen26hOv7WAmd0+6qqbSOFNOMYfoO33VXZswRB7qt1UifSUMSuFoWAk5cpB7CN3up0x3bS2urDlRLd4lQCwFKSo5tFFB3KQTqU76U8Vtj0b+iosE2Yeul8my2pRnWNwHSo7hQPHCUVr4MjOcZdo2eT/D2HUucrlDjgyoU4rzzIJSJMzoOdRzEbAyR0ademlXsC8lqGQDcOkq05jcRpr5539woljyGkuISknM4V80n0QFH8T4VDNQU7xouhKco1NmeYhYEUuXzG+tExK1EGlDFraKfjyWLnCgJgbX9YHqqrQNk2eev1R/ypIwFP9Y09FVaDss1z1+r76PM+xgYV3oJPYalapKoV0SN3YeyqljYlwEgqTB+knLM66ZTr/Gpb2eVV29R+j17qjJ00njEgpPXu4VzLOnQUuX+TSCNdQNT+XUKG3CkqcS6UmU6DnEDSeCkjTnHXsouSnICvLEDVURqBxPbVVtKFOaJaLZT5wKZzTu0O6Nd1CpGuJC+4FsOECOaoRIO4dWlZztM38ykR9P3GtRubYJacA3QriTw66z7ae3+ZT6/uNU9OybqELuHWmbTiN1N2zltrFAcOtoI9lO2DWwkKH8mqsjJIqy5tbiqrDDg+0ElwupQCtOZIBTJlMjUwayFO2Nwm5VcpKApYhSAgBtQAgS2IHAa79N9ab5WniMMbRlBCrgc4nUFLZOg4yJHVWNKTUfLsoeyo1C0d+VWrb+UJK80pSTAIOUxMnhUQsoq35P2s2GI6nHR7QffRF206u2qY5dkL9Pck2c8nS7iHrgqbbPmpiFqHf5o6zrWgsobtmw2yhKEjgkces8T11Le3saflSdtXtWm2RmVqo+aOn+FZ3ZWeUVjVlvaLa1FsgrdVHQkecT0Ae+gGydq9eOfLnQUggpt2hOidxUemd3j1UM2Q2PcxN35deyGJ+bb9OOgfV9fHWnvH9q2LJneEJAgQNTGgAA/Csnt2xCjK+6R47s8Il1eXqEFXfOgpUxt3CUyhy4czTHMIXHaAmI76RtqvKC/eEpTLbXog6q61EfgKDYRh3Kr50hCdVkdHQOs7qyGN+5k8g0YXh4bvlICgoAKhQ3KSYKVDtEHvp42daha+z30oYGorvSogCUq0G4aAADqAAHdTbbPKbJKY10Miiz8UZi/ysu3NqsrUcpInQg9AHhVdbCgJyqBiPNO/w7KlTjbg3pT7fzqT+nFegPE1z3GRepwZPdJ+bREyMu7NPm8cs0NcQI1O4biJ109Mb6vN43+h+1/CpRjIP0VeIoKkhmqL8kVoAbdYBSYzDTL3+bpNKG0jHzSfXH4GnN3EklJEKkiOFLm0rMsp9cfgap6d77kvUcbADDLadPCnHA2oIoHhVmSJpswy2p2WW4jHETfLPdnLbMgGOe4dNJMITr2BWnXWW5K2jypYVNi48CokFlJSTzQlK1HmjpJUKynBcML1yw1uDriUgnUQVBJ06taRFjZqnRsuxuCcjhrCFDnKRyiu1znf8Smu37eDTbf2sJEfRAHgIoHcsTXtQaRJiuIpaSVuEQJM0sYRsab175deyGSZZtzvWngV+iknhvPUN7MzgYfUHnx82kyhs/TI3KUPR6uNR7R48hltTizASOz+Y99W3+mJI993wV9rdrW7VvMYAGiEJjWNAAOArD9odo3Lx0uL0A81PAD8+uotpNoV3bxcM5foJ6B+dU7O3UtQSkEqJAAG8k17jZAOV7sI4Hgbl04G2xJ+keCRxJNaGnZsNNJaQCekxzlK6dPYOAq/scGbVkMBl9TqzK1BKTKt0DXzRw8adGEttLAn51Scx3cxPSeudO6k5M0ca3HY8TmLeyvk8cDnLOqDYggIiVa8TrCaYcTwNhpBJWsH0jEd+6k7HfKrLpathoDGc8SOgVeucaHySbtfJpUNCM2bwG+uXn6yb2S/0X4ej/U3sfW60LWUJUCoCQBrKelPSOnoqwbQis+fu2mXEXNtctrWhUhCkrST0gzpqNK03DcetHrZu4U6hrlB5qzGVQMKE8YPsiqMcpSXyBlhGEtuCom1qQW1EWsTsjuu7c/6iB+JqcPWp1+U2/61v86OmAnEEJtarY3ZS0B+kPfTMhDB3PMn/UR+dev4ahYgLQdZ85P51sbTMlTQqYXZxFMtixBqe3wSOI7jNEmbCKKe4MajyJ3lOY/sq4ggf3ZPWOUTpWVeT2TidiCnQO6ab/OM9cH8K1ryvDLhL2/VTQ/bHsrPvJ9Yf2ph4BBi3LhA4Typ169RQJUgZyvc3B4CKCXVvB6qPrb0qq7ZTXhsGqB2LYhHVGgFYR5QtrTcPFlB+bQqD+kR7hTn5RdqywgoSeeuQnqHE1jszrxNXxjpj8kE5W6O208a1vyPbPMhQuHhmcUDyLYB0TJBWe0ggHoBrMMHsOWeS3uBkqO+EpGZZ7kg084Xtd8lvnF5k8kMoQlKQZbyw2Afownf1zU3UZHjitI7p8aySdmkbabXosk5UoGY+bET3Cku2x9aGXX3lAOvyBJkITGkgceqrOOJssQbL7erwHm548ZOlZjiNwsnISISdwMie3jXGUXmlu/vwduOnDDj+y7hu0SrcnkUoKjvWtIUT3HdVnEdqrm4GV0oOmkNoBA6jGlB7W3cbWhUROonUHgdKO2+HlagEpJJ3xVctCdszBjlNO3XwQbObOm4fS2QdTrHR20+Yrh1sw0i2TyhQ3m10USVGVHeOPsFXNlcMbCVOAIWGkJykAEcqSZIUNTlA6Yk1BeuuKVIaQe0LP4KFP6aTlc/2IesUYS0LxyLimLf0HfuD4qpXmGsqSQjOFcCUab+o00KS99Q0e5wfvVFDvG3b+85+dUNsljs7EG5skoVlKxunzFVGlCfrAPsr9wp0xDAuVVnUyQQIhLhA07Umk9S2xpyR/WHh9mktHUwuM18/k+SY3Pgd7o91TIvHB5t0R/qOiqxca+rX+sHwVwVtei4PtoP7teKdC+2XHsRfUMpusw6C8ojwVUNu+62sONvBKwCAtLqUqg8AQQYquVtdDviivJZ/wA3wQffWG+nFrcLN7eX6DpePadLmYe2RV1nyn4lIAuST1hr3iKVXuT+iVk9aUj8FGodOivAehD2X38Fza3FflN24sapByo7BoKDz7KtBrq1NVnU766ckfLJ2NHk4si/cutII5RVs8Gp3Zyndr0jMO+qOJ7OXDS8jjS21kxlIIJk8OnXooRhmKLYdQ80opWggpV1j+fbWl3/AJZBdW/IvNJlSYVIzJn0kneg8dN1JaUtmNTrdCG3cqZBbhTbgJk84KI3ZTPCu8MYK1yZIGpPXwqC4xNTqsyjmI0k74HT00bwC4TMGAFaKmMpH6QP47xSJ9PzpZTj6imnJDZaeTm5uWk3IW2jmgtoWScwOsymcgPXTNs7skllvNcwlUzlCgZ6iU/R/GjmCXTabJohSEoQlKJnQQOk8T11NYpt7lZSl9KlDehJ19u8dlSvFjVKT4LX1OVqTXDA2K4o2JSlTTYJmEgJExE80b6WX7RKzPylA7HFCtVt9m7dBnkkE9KucfbQ/Fti2HZUhIbX1eae0cO6qdSWyIavdmcf0fG67H68/nXwslf4tP8AuP8A6orfYG00vI6rIroKVkdxAgiq3yK2+tT91fw1tnqKgsl/4sf7hPxUNxvDHA2C26las30XWpiDr51GlWVqf/Mj7rnw1GbC0+tR91z4axu/6DhJwla/kSDb3O7lO4uNA+BNcm3ufST+sZ/Oi2PYIhTuZpxspgD6cyBroU0DVh6Prmv2/gpbR28U1NJp/wDT5Vi/M80/aZPvrk2tx6I8GjXC7Bv61rwc+Co1Ycj65rwX8FYPSf1khtLj0B91o1WdsHQCpSSBx0AFfHD2/rmv2/grz+j0fXNft/DXgqf1kbyecZMCP+gO2hzytfdVy6cAUYFUHla11ZHxMeSOK9FczUqKSlbGl+wtCtQSN5/nvpzs7BhkhGTlXDwOsdvAUH2WbABXGo0HcJozszqpbh1UZHvrZR2Nixpwa+S2VtqGVpQSFhGh13EdChvBohbbKvqeAbLuRCv712AoH0mlakjQGNx3GlhLhzOHqnwrVMPxKbdqDMISD6wABqHJiTdsvw5ZLtQYQ4QkBRkgamIk9McKjdu0jeaFO3R6a9trJbmqQAPSJ/k1iN2ie4gpt0ZVCeg8R2UnY3cIaBQ02px70SAEgcFKIO48Bv7KbL4ckYDfKmCVLUrKhIG8kCVK7AKrbAYk26HWyEFYWoqWAfnOJVBHNGoATwoYzTlR6UXp1UKuGvoDY5cOKcMk5GEJSJ3Ac4SB01Obi19C4/Vo+KnfFdmAvnNZUHiCJSezooGcBXOq0fdNMYuO/AALtr9Vcn7DfxUnYns62nMtPL5dSQptAIEzwWZrU0YCo/8AkR9yurjZYuIUhTgKVCDzI0PWNaByRRhlLG7Rh6kMdL33EfFUS02/S991HxVoOPeShaAVsuZ0jUpMBQ7CdCPA0pnZyd7hHdWKSZ3sN5VcKf7AY8h/nfdR8Vcwx0P+Df50Z/8Aywn+9P3RXZ2TR9arwFbZT6OT2/g//9k="/>
          <p:cNvSpPr>
            <a:spLocks noChangeAspect="1" noChangeArrowheads="1"/>
          </p:cNvSpPr>
          <p:nvPr/>
        </p:nvSpPr>
        <p:spPr bwMode="auto">
          <a:xfrm>
            <a:off x="155575" y="-647700"/>
            <a:ext cx="1524000" cy="1362075"/>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1032" name="Picture 8" descr="http://t0.gstatic.com/images?q=tbn:ANd9GcQKON2mRAyM6m0t-X9BWQFAphu5h4K4YpO5o1DsJWBsLchXZ50e"/>
          <p:cNvPicPr>
            <a:picLocks noChangeAspect="1" noChangeArrowheads="1"/>
          </p:cNvPicPr>
          <p:nvPr/>
        </p:nvPicPr>
        <p:blipFill>
          <a:blip r:embed="rId2" cstate="print"/>
          <a:srcRect/>
          <a:stretch>
            <a:fillRect/>
          </a:stretch>
        </p:blipFill>
        <p:spPr bwMode="auto">
          <a:xfrm>
            <a:off x="5796136" y="1412776"/>
            <a:ext cx="2952328" cy="3672408"/>
          </a:xfrm>
          <a:prstGeom prst="rect">
            <a:avLst/>
          </a:prstGeom>
          <a:noFill/>
        </p:spPr>
      </p:pic>
    </p:spTree>
  </p:cSld>
  <p:clrMapOvr>
    <a:masterClrMapping/>
  </p:clrMapOvr>
  <p:transition spd="slow">
    <p:push dir="u"/>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5050904" cy="6192688"/>
          </a:xfrm>
          <a:solidFill>
            <a:srgbClr val="92D050"/>
          </a:solidFill>
        </p:spPr>
        <p:txBody>
          <a:bodyPr>
            <a:normAutofit fontScale="92500" lnSpcReduction="20000"/>
          </a:bodyPr>
          <a:lstStyle/>
          <a:p>
            <a:pPr marL="0" indent="0" algn="ctr">
              <a:buNone/>
            </a:pPr>
            <a:r>
              <a:rPr lang="es-CO" dirty="0" smtClean="0"/>
              <a:t>Cuanto más exaltada sea su profesión y honroso el puesto que desempeñen, tanto más graves aparecen sus faltas a la vista de Dios, y tanto más seguro es el triunfo de su gran adversario. </a:t>
            </a:r>
          </a:p>
          <a:p>
            <a:endParaRPr lang="es-CO" dirty="0" smtClean="0"/>
          </a:p>
          <a:p>
            <a:pPr marL="0" indent="0" algn="ctr">
              <a:buNone/>
            </a:pPr>
            <a:r>
              <a:rPr lang="es-CO" dirty="0" smtClean="0"/>
              <a:t>Los que tardan en prepararse para el día del Señor, no podrán hacerlo en el tiempo de la angustia ni en ningún momento subsiguiente. El caso de los tales es desesperado.”</a:t>
            </a:r>
            <a:r>
              <a:rPr lang="es-CO" sz="2400" dirty="0" smtClean="0"/>
              <a:t>El Conflicto de los Siglos, pág. 678. </a:t>
            </a:r>
            <a:endParaRPr lang="es-CO" dirty="0" smtClean="0"/>
          </a:p>
          <a:p>
            <a:endParaRPr lang="es-CO" dirty="0" smtClean="0"/>
          </a:p>
          <a:p>
            <a:endParaRPr lang="es-CO" dirty="0"/>
          </a:p>
        </p:txBody>
      </p:sp>
      <p:pic>
        <p:nvPicPr>
          <p:cNvPr id="181250" name="Picture 2" descr="http://t3.gstatic.com/images?q=tbn:ANd9GcT3ndHBV63nrPt9z_okshCA0CRz19lT6o3i6LyMZKXFhyqkcqECzQ"/>
          <p:cNvPicPr>
            <a:picLocks noChangeAspect="1" noChangeArrowheads="1"/>
          </p:cNvPicPr>
          <p:nvPr/>
        </p:nvPicPr>
        <p:blipFill>
          <a:blip r:embed="rId2" cstate="print"/>
          <a:srcRect/>
          <a:stretch>
            <a:fillRect/>
          </a:stretch>
        </p:blipFill>
        <p:spPr bwMode="auto">
          <a:xfrm>
            <a:off x="5724128" y="260648"/>
            <a:ext cx="3187055" cy="4680520"/>
          </a:xfrm>
          <a:prstGeom prst="rect">
            <a:avLst/>
          </a:prstGeom>
          <a:noFill/>
        </p:spPr>
      </p:pic>
      <p:sp>
        <p:nvSpPr>
          <p:cNvPr id="6" name="5 Terminador"/>
          <p:cNvSpPr/>
          <p:nvPr/>
        </p:nvSpPr>
        <p:spPr>
          <a:xfrm>
            <a:off x="5868144" y="5641382"/>
            <a:ext cx="3275856" cy="811953"/>
          </a:xfrm>
          <a:prstGeom prst="flowChartTerminator">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000" b="1" dirty="0" smtClean="0"/>
              <a:t>Léase Mateo 5:17-19. </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125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grpId="1"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80">
                                          <p:stCondLst>
                                            <p:cond delay="0"/>
                                          </p:stCondLst>
                                        </p:cTn>
                                        <p:tgtEl>
                                          <p:spTgt spid="6"/>
                                        </p:tgtEl>
                                      </p:cBhvr>
                                    </p:animEffect>
                                    <p:anim calcmode="lin" valueType="num">
                                      <p:cBhvr>
                                        <p:cTn id="1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9" dur="26">
                                          <p:stCondLst>
                                            <p:cond delay="650"/>
                                          </p:stCondLst>
                                        </p:cTn>
                                        <p:tgtEl>
                                          <p:spTgt spid="6"/>
                                        </p:tgtEl>
                                      </p:cBhvr>
                                      <p:to x="100000" y="60000"/>
                                    </p:animScale>
                                    <p:animScale>
                                      <p:cBhvr>
                                        <p:cTn id="20" dur="166" decel="50000">
                                          <p:stCondLst>
                                            <p:cond delay="676"/>
                                          </p:stCondLst>
                                        </p:cTn>
                                        <p:tgtEl>
                                          <p:spTgt spid="6"/>
                                        </p:tgtEl>
                                      </p:cBhvr>
                                      <p:to x="100000" y="100000"/>
                                    </p:animScale>
                                    <p:animScale>
                                      <p:cBhvr>
                                        <p:cTn id="21" dur="26">
                                          <p:stCondLst>
                                            <p:cond delay="1312"/>
                                          </p:stCondLst>
                                        </p:cTn>
                                        <p:tgtEl>
                                          <p:spTgt spid="6"/>
                                        </p:tgtEl>
                                      </p:cBhvr>
                                      <p:to x="100000" y="80000"/>
                                    </p:animScale>
                                    <p:animScale>
                                      <p:cBhvr>
                                        <p:cTn id="22" dur="166" decel="50000">
                                          <p:stCondLst>
                                            <p:cond delay="1338"/>
                                          </p:stCondLst>
                                        </p:cTn>
                                        <p:tgtEl>
                                          <p:spTgt spid="6"/>
                                        </p:tgtEl>
                                      </p:cBhvr>
                                      <p:to x="100000" y="100000"/>
                                    </p:animScale>
                                    <p:animScale>
                                      <p:cBhvr>
                                        <p:cTn id="23" dur="26">
                                          <p:stCondLst>
                                            <p:cond delay="1642"/>
                                          </p:stCondLst>
                                        </p:cTn>
                                        <p:tgtEl>
                                          <p:spTgt spid="6"/>
                                        </p:tgtEl>
                                      </p:cBhvr>
                                      <p:to x="100000" y="90000"/>
                                    </p:animScale>
                                    <p:animScale>
                                      <p:cBhvr>
                                        <p:cTn id="24" dur="166" decel="50000">
                                          <p:stCondLst>
                                            <p:cond delay="1668"/>
                                          </p:stCondLst>
                                        </p:cTn>
                                        <p:tgtEl>
                                          <p:spTgt spid="6"/>
                                        </p:tgtEl>
                                      </p:cBhvr>
                                      <p:to x="100000" y="100000"/>
                                    </p:animScale>
                                    <p:animScale>
                                      <p:cBhvr>
                                        <p:cTn id="25" dur="26">
                                          <p:stCondLst>
                                            <p:cond delay="1808"/>
                                          </p:stCondLst>
                                        </p:cTn>
                                        <p:tgtEl>
                                          <p:spTgt spid="6"/>
                                        </p:tgtEl>
                                      </p:cBhvr>
                                      <p:to x="100000" y="95000"/>
                                    </p:animScale>
                                    <p:animScale>
                                      <p:cBhvr>
                                        <p:cTn id="26"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1"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FFFF00"/>
          </a:solidFill>
        </p:spPr>
        <p:txBody>
          <a:bodyPr>
            <a:noAutofit/>
          </a:bodyPr>
          <a:lstStyle/>
          <a:p>
            <a:r>
              <a:rPr lang="es-CO" sz="2800" dirty="0" smtClean="0">
                <a:latin typeface="Algerian" pitchFamily="82" charset="0"/>
              </a:rPr>
              <a:t>¿Qué condición existirá en muchas familias así como en las iglesias caídas?</a:t>
            </a:r>
            <a:endParaRPr lang="es-CO" sz="2800" dirty="0">
              <a:latin typeface="Algerian" pitchFamily="82" charset="0"/>
            </a:endParaRPr>
          </a:p>
        </p:txBody>
      </p:sp>
      <p:sp>
        <p:nvSpPr>
          <p:cNvPr id="3" name="2 Marcador de contenido"/>
          <p:cNvSpPr>
            <a:spLocks noGrp="1"/>
          </p:cNvSpPr>
          <p:nvPr>
            <p:ph idx="1"/>
          </p:nvPr>
        </p:nvSpPr>
        <p:spPr>
          <a:xfrm>
            <a:off x="457200" y="1600200"/>
            <a:ext cx="5410944" cy="4925144"/>
          </a:xfrm>
        </p:spPr>
        <p:txBody>
          <a:bodyPr>
            <a:normAutofit fontScale="92500" lnSpcReduction="20000"/>
          </a:bodyPr>
          <a:lstStyle/>
          <a:p>
            <a:pPr algn="ctr">
              <a:buNone/>
            </a:pPr>
            <a:r>
              <a:rPr lang="es-CO" sz="4000" b="1" dirty="0" smtClean="0">
                <a:solidFill>
                  <a:srgbClr val="FF0000"/>
                </a:solidFill>
              </a:rPr>
              <a:t>   Lucas 12:53. </a:t>
            </a:r>
            <a:br>
              <a:rPr lang="es-CO" sz="4000" b="1" dirty="0" smtClean="0">
                <a:solidFill>
                  <a:srgbClr val="FF0000"/>
                </a:solidFill>
              </a:rPr>
            </a:br>
            <a:r>
              <a:rPr lang="es-CO" dirty="0" smtClean="0"/>
              <a:t>“Muchos de los impíos se enfurecieron grandemente al sufrir los efectos de las plagas. Ofrecían un espectáculo de terrible agonía. </a:t>
            </a:r>
          </a:p>
          <a:p>
            <a:endParaRPr lang="es-CO" dirty="0" smtClean="0"/>
          </a:p>
          <a:p>
            <a:pPr algn="ctr">
              <a:buNone/>
            </a:pPr>
            <a:r>
              <a:rPr lang="es-CO" dirty="0" smtClean="0"/>
              <a:t>   Los padres recriminaban amargamente a sus hijos y los hijos a sus padres, los hermanos a sus hermanas y las hermanas a sus hermanos.</a:t>
            </a:r>
            <a:endParaRPr lang="es-CO" dirty="0"/>
          </a:p>
        </p:txBody>
      </p:sp>
      <p:pic>
        <p:nvPicPr>
          <p:cNvPr id="105474" name="Picture 2" descr="http://t0.gstatic.com/images?q=tbn:ANd9GcR4QVsqcaX3Kn7-oJRKbBeMt41VGi_KWvuu16Z8ehOSTKB29CZHCg"/>
          <p:cNvPicPr>
            <a:picLocks noChangeAspect="1" noChangeArrowheads="1"/>
          </p:cNvPicPr>
          <p:nvPr/>
        </p:nvPicPr>
        <p:blipFill>
          <a:blip r:embed="rId2" cstate="print"/>
          <a:srcRect/>
          <a:stretch>
            <a:fillRect/>
          </a:stretch>
        </p:blipFill>
        <p:spPr bwMode="auto">
          <a:xfrm>
            <a:off x="6012160" y="2420888"/>
            <a:ext cx="2736304" cy="3312368"/>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heel(1)">
                                      <p:cBhvr>
                                        <p:cTn id="12" dur="2000"/>
                                        <p:tgtEl>
                                          <p:spTgt spid="3">
                                            <p:txEl>
                                              <p:pRg st="2" end="2"/>
                                            </p:txEl>
                                          </p:spTgt>
                                        </p:tgtEl>
                                      </p:cBhvr>
                                    </p:animEffect>
                                  </p:childTnLst>
                                </p:cTn>
                              </p:par>
                              <p:par>
                                <p:cTn id="13" presetID="21" presetClass="entr" presetSubtype="1" fill="hold" nodeType="withEffect">
                                  <p:stCondLst>
                                    <p:cond delay="0"/>
                                  </p:stCondLst>
                                  <p:childTnLst>
                                    <p:set>
                                      <p:cBhvr>
                                        <p:cTn id="14" dur="1" fill="hold">
                                          <p:stCondLst>
                                            <p:cond delay="0"/>
                                          </p:stCondLst>
                                        </p:cTn>
                                        <p:tgtEl>
                                          <p:spTgt spid="105474"/>
                                        </p:tgtEl>
                                        <p:attrNameLst>
                                          <p:attrName>style.visibility</p:attrName>
                                        </p:attrNameLst>
                                      </p:cBhvr>
                                      <p:to>
                                        <p:strVal val="visible"/>
                                      </p:to>
                                    </p:set>
                                    <p:animEffect transition="in" filter="wheel(1)">
                                      <p:cBhvr>
                                        <p:cTn id="15" dur="2000"/>
                                        <p:tgtEl>
                                          <p:spTgt spid="1054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476672"/>
            <a:ext cx="9144000" cy="6048672"/>
          </a:xfrm>
          <a:solidFill>
            <a:schemeClr val="accent2">
              <a:lumMod val="20000"/>
              <a:lumOff val="80000"/>
            </a:schemeClr>
          </a:solidFill>
        </p:spPr>
        <p:txBody>
          <a:bodyPr>
            <a:normAutofit fontScale="92500" lnSpcReduction="20000"/>
          </a:bodyPr>
          <a:lstStyle/>
          <a:p>
            <a:pPr marL="0" indent="0" algn="ctr">
              <a:buNone/>
            </a:pPr>
            <a:r>
              <a:rPr lang="es-CO" dirty="0" smtClean="0"/>
              <a:t> Por todas partes se oían llantos y gritos como éstos: </a:t>
            </a:r>
            <a:r>
              <a:rPr lang="es-CO" b="1" dirty="0" smtClean="0">
                <a:solidFill>
                  <a:srgbClr val="0070C0"/>
                </a:solidFill>
              </a:rPr>
              <a:t>¡Tú me impediste recibir la verdad que me hubiera salvado de esta terrible hora!</a:t>
            </a:r>
          </a:p>
          <a:p>
            <a:pPr>
              <a:buNone/>
            </a:pPr>
            <a:r>
              <a:rPr lang="es-CO" b="1" dirty="0" smtClean="0">
                <a:solidFill>
                  <a:srgbClr val="0070C0"/>
                </a:solidFill>
              </a:rPr>
              <a:t> </a:t>
            </a:r>
          </a:p>
          <a:p>
            <a:pPr marL="0" indent="0" algn="ctr">
              <a:buNone/>
            </a:pPr>
            <a:r>
              <a:rPr lang="es-CO" b="1" dirty="0" smtClean="0">
                <a:solidFill>
                  <a:srgbClr val="FF0000"/>
                </a:solidFill>
              </a:rPr>
              <a:t>La gente se volvía contra sus </a:t>
            </a:r>
            <a:r>
              <a:rPr lang="es-CO" b="1" u="sng" dirty="0" smtClean="0">
                <a:solidFill>
                  <a:srgbClr val="FF0000"/>
                </a:solidFill>
              </a:rPr>
              <a:t>ministros</a:t>
            </a:r>
            <a:r>
              <a:rPr lang="es-CO" b="1" dirty="0" smtClean="0">
                <a:solidFill>
                  <a:srgbClr val="FF0000"/>
                </a:solidFill>
              </a:rPr>
              <a:t> con acerbo odio y los reconvenía diciendo: 'Vosotros no nos advertisteis. Nos dijisteis que el mundo entero se iba a convertir, y clamasteis: '¡Paz, paz!' para disipar nuestros temores. Nada nos enseñasteis acerca de esta hora, y a los que nos precavían contra ella los tildabais de fanáticos y malignos que querían arruinarnos. </a:t>
            </a:r>
          </a:p>
          <a:p>
            <a:endParaRPr lang="es-CO" dirty="0" smtClean="0"/>
          </a:p>
          <a:p>
            <a:pPr marL="0" indent="0" algn="ctr">
              <a:buNone/>
            </a:pPr>
            <a:r>
              <a:rPr lang="es-CO" dirty="0" smtClean="0"/>
              <a:t>Pero vi que los ministros no se libraron de la ira de Dios. Sus sufrimientos eran</a:t>
            </a:r>
            <a:r>
              <a:rPr lang="es-CO" b="1" u="sng" dirty="0" smtClean="0">
                <a:solidFill>
                  <a:srgbClr val="0070C0"/>
                </a:solidFill>
              </a:rPr>
              <a:t> diez veces mayores que los de sus feligreses.</a:t>
            </a:r>
            <a:r>
              <a:rPr lang="es-CO" dirty="0" smtClean="0"/>
              <a:t>”</a:t>
            </a:r>
            <a:r>
              <a:rPr lang="es-CO" sz="2200" dirty="0" smtClean="0"/>
              <a:t>Primeros Escritos, págs. 281, 282.</a:t>
            </a:r>
          </a:p>
          <a:p>
            <a:endParaRPr lang="es-CO" dirty="0"/>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476672"/>
            <a:ext cx="9144000" cy="5976664"/>
          </a:xfrm>
          <a:solidFill>
            <a:schemeClr val="accent2">
              <a:lumMod val="60000"/>
              <a:lumOff val="40000"/>
            </a:schemeClr>
          </a:solidFill>
        </p:spPr>
        <p:txBody>
          <a:bodyPr>
            <a:normAutofit/>
          </a:bodyPr>
          <a:lstStyle/>
          <a:p>
            <a:pPr algn="ctr">
              <a:buNone/>
            </a:pPr>
            <a:r>
              <a:rPr lang="es-CO" dirty="0" smtClean="0"/>
              <a:t>    “Cuando Él [Cristo] abandone el santuario, las tinieblas envolverán a los habitantes de la tierra. Durante ese tiempo terrible, los justos deben vivir sin intercesor, a la vista del santo Dios.</a:t>
            </a:r>
          </a:p>
          <a:p>
            <a:endParaRPr lang="es-CO" dirty="0" smtClean="0"/>
          </a:p>
          <a:p>
            <a:pPr algn="ctr">
              <a:buNone/>
            </a:pPr>
            <a:r>
              <a:rPr lang="es-CO" dirty="0" smtClean="0"/>
              <a:t>    Nada refrena ya a los malos y Satanás domina por completo a los impenitentes empedernidos. La paciencia de Dios ha concluido. El mundo ha rechazado su misericordia, despreciado su amor y pisoteado su Ley.”</a:t>
            </a:r>
            <a:r>
              <a:rPr lang="es-CO" sz="2000" dirty="0" smtClean="0"/>
              <a:t>El Conflicto de los Siglos, págs. 671, 672. </a:t>
            </a:r>
            <a:endParaRPr lang="es-CO"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80">
                                          <p:stCondLst>
                                            <p:cond delay="0"/>
                                          </p:stCondLst>
                                        </p:cTn>
                                        <p:tgtEl>
                                          <p:spTgt spid="3">
                                            <p:txEl>
                                              <p:pRg st="2" end="2"/>
                                            </p:txEl>
                                          </p:spTgt>
                                        </p:tgtEl>
                                      </p:cBhvr>
                                    </p:animEffect>
                                    <p:anim calcmode="lin" valueType="num">
                                      <p:cBhvr>
                                        <p:cTn id="8"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2" end="2"/>
                                            </p:txEl>
                                          </p:spTgt>
                                        </p:tgtEl>
                                      </p:cBhvr>
                                      <p:to x="100000" y="60000"/>
                                    </p:animScale>
                                    <p:animScale>
                                      <p:cBhvr>
                                        <p:cTn id="14" dur="166" decel="50000">
                                          <p:stCondLst>
                                            <p:cond delay="676"/>
                                          </p:stCondLst>
                                        </p:cTn>
                                        <p:tgtEl>
                                          <p:spTgt spid="3">
                                            <p:txEl>
                                              <p:pRg st="2" end="2"/>
                                            </p:txEl>
                                          </p:spTgt>
                                        </p:tgtEl>
                                      </p:cBhvr>
                                      <p:to x="100000" y="100000"/>
                                    </p:animScale>
                                    <p:animScale>
                                      <p:cBhvr>
                                        <p:cTn id="15" dur="26">
                                          <p:stCondLst>
                                            <p:cond delay="1312"/>
                                          </p:stCondLst>
                                        </p:cTn>
                                        <p:tgtEl>
                                          <p:spTgt spid="3">
                                            <p:txEl>
                                              <p:pRg st="2" end="2"/>
                                            </p:txEl>
                                          </p:spTgt>
                                        </p:tgtEl>
                                      </p:cBhvr>
                                      <p:to x="100000" y="80000"/>
                                    </p:animScale>
                                    <p:animScale>
                                      <p:cBhvr>
                                        <p:cTn id="16" dur="166" decel="50000">
                                          <p:stCondLst>
                                            <p:cond delay="1338"/>
                                          </p:stCondLst>
                                        </p:cTn>
                                        <p:tgtEl>
                                          <p:spTgt spid="3">
                                            <p:txEl>
                                              <p:pRg st="2" end="2"/>
                                            </p:txEl>
                                          </p:spTgt>
                                        </p:tgtEl>
                                      </p:cBhvr>
                                      <p:to x="100000" y="100000"/>
                                    </p:animScale>
                                    <p:animScale>
                                      <p:cBhvr>
                                        <p:cTn id="17" dur="26">
                                          <p:stCondLst>
                                            <p:cond delay="1642"/>
                                          </p:stCondLst>
                                        </p:cTn>
                                        <p:tgtEl>
                                          <p:spTgt spid="3">
                                            <p:txEl>
                                              <p:pRg st="2" end="2"/>
                                            </p:txEl>
                                          </p:spTgt>
                                        </p:tgtEl>
                                      </p:cBhvr>
                                      <p:to x="100000" y="90000"/>
                                    </p:animScale>
                                    <p:animScale>
                                      <p:cBhvr>
                                        <p:cTn id="18" dur="166" decel="50000">
                                          <p:stCondLst>
                                            <p:cond delay="1668"/>
                                          </p:stCondLst>
                                        </p:cTn>
                                        <p:tgtEl>
                                          <p:spTgt spid="3">
                                            <p:txEl>
                                              <p:pRg st="2" end="2"/>
                                            </p:txEl>
                                          </p:spTgt>
                                        </p:tgtEl>
                                      </p:cBhvr>
                                      <p:to x="100000" y="100000"/>
                                    </p:animScale>
                                    <p:animScale>
                                      <p:cBhvr>
                                        <p:cTn id="19" dur="26">
                                          <p:stCondLst>
                                            <p:cond delay="1808"/>
                                          </p:stCondLst>
                                        </p:cTn>
                                        <p:tgtEl>
                                          <p:spTgt spid="3">
                                            <p:txEl>
                                              <p:pRg st="2" end="2"/>
                                            </p:txEl>
                                          </p:spTgt>
                                        </p:tgtEl>
                                      </p:cBhvr>
                                      <p:to x="100000" y="95000"/>
                                    </p:animScale>
                                    <p:animScale>
                                      <p:cBhvr>
                                        <p:cTn id="20"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88640"/>
            <a:ext cx="8229600" cy="1008112"/>
          </a:xfrm>
          <a:solidFill>
            <a:schemeClr val="bg1"/>
          </a:solidFill>
        </p:spPr>
        <p:txBody>
          <a:bodyPr>
            <a:normAutofit fontScale="90000"/>
          </a:bodyPr>
          <a:lstStyle/>
          <a:p>
            <a:r>
              <a:rPr lang="es-CO" dirty="0" smtClean="0"/>
              <a:t/>
            </a:r>
            <a:br>
              <a:rPr lang="es-CO" dirty="0" smtClean="0"/>
            </a:br>
            <a:r>
              <a:rPr lang="es-CO" sz="3100" dirty="0" smtClean="0">
                <a:latin typeface="Arial Black" pitchFamily="34" charset="0"/>
              </a:rPr>
              <a:t>LOS ENEMIGOS DEL PUEBLO DE DIOS </a:t>
            </a:r>
            <a:br>
              <a:rPr lang="es-CO" sz="3100" dirty="0" smtClean="0">
                <a:latin typeface="Arial Black" pitchFamily="34" charset="0"/>
              </a:rPr>
            </a:br>
            <a:endParaRPr lang="es-CO" dirty="0">
              <a:latin typeface="Arial Black" pitchFamily="34" charset="0"/>
            </a:endParaRPr>
          </a:p>
        </p:txBody>
      </p:sp>
      <p:sp>
        <p:nvSpPr>
          <p:cNvPr id="3" name="2 Marcador de contenido"/>
          <p:cNvSpPr>
            <a:spLocks noGrp="1"/>
          </p:cNvSpPr>
          <p:nvPr>
            <p:ph idx="1"/>
          </p:nvPr>
        </p:nvSpPr>
        <p:spPr>
          <a:xfrm>
            <a:off x="251520" y="1600200"/>
            <a:ext cx="8640960" cy="4997152"/>
          </a:xfrm>
          <a:solidFill>
            <a:schemeClr val="accent3">
              <a:lumMod val="20000"/>
              <a:lumOff val="80000"/>
            </a:schemeClr>
          </a:solidFill>
        </p:spPr>
        <p:txBody>
          <a:bodyPr>
            <a:normAutofit fontScale="62500" lnSpcReduction="20000"/>
          </a:bodyPr>
          <a:lstStyle/>
          <a:p>
            <a:pPr algn="ctr">
              <a:buNone/>
            </a:pPr>
            <a:r>
              <a:rPr lang="es-CO" sz="5800" dirty="0" smtClean="0">
                <a:solidFill>
                  <a:srgbClr val="FF0000"/>
                </a:solidFill>
              </a:rPr>
              <a:t> ¿Qué inventarán los impíos contra el pueblo de Dios y por qué?</a:t>
            </a:r>
          </a:p>
          <a:p>
            <a:pPr>
              <a:buNone/>
            </a:pPr>
            <a:endParaRPr lang="es-CO" dirty="0" smtClean="0"/>
          </a:p>
          <a:p>
            <a:pPr>
              <a:buNone/>
            </a:pPr>
            <a:r>
              <a:rPr lang="es-CO" dirty="0" smtClean="0"/>
              <a:t>                                               </a:t>
            </a:r>
            <a:r>
              <a:rPr lang="es-CO" sz="5100" b="1" dirty="0" smtClean="0">
                <a:solidFill>
                  <a:srgbClr val="FF0000"/>
                </a:solidFill>
              </a:rPr>
              <a:t>Mateo 10:22; Salmos 37:12. </a:t>
            </a:r>
          </a:p>
          <a:p>
            <a:pPr algn="ctr">
              <a:buNone/>
            </a:pPr>
            <a:r>
              <a:rPr lang="es-CO" sz="5100" b="1" dirty="0" smtClean="0"/>
              <a:t>    “Seréis odiados de todos por mi Nombre”.  “El impío maquina contra el justo,  cruje contra él sus dientes”.</a:t>
            </a:r>
          </a:p>
          <a:p>
            <a:endParaRPr lang="es-CO" dirty="0" smtClean="0"/>
          </a:p>
          <a:p>
            <a:pPr marL="0" indent="0" algn="ctr">
              <a:buNone/>
            </a:pPr>
            <a:r>
              <a:rPr lang="es-CO" sz="3800" dirty="0" smtClean="0"/>
              <a:t>“Vi un edicto del que se repartieron ejemplares por distintas partes de la tierra, el cual ordenaba que si dentro de determinado plazo no renunciaban los santos a su fe peculiar y prescindían del </a:t>
            </a:r>
            <a:r>
              <a:rPr lang="es-CO" sz="3800" b="1" u="sng" dirty="0" smtClean="0">
                <a:solidFill>
                  <a:srgbClr val="0070C0"/>
                </a:solidFill>
              </a:rPr>
              <a:t>sábado</a:t>
            </a:r>
            <a:r>
              <a:rPr lang="es-CO" sz="3800" dirty="0" smtClean="0"/>
              <a:t> para observar el primer día de la semana, quedaría la gente en libertad para matarlos.</a:t>
            </a:r>
            <a:endParaRPr lang="es-CO" sz="3800" dirty="0"/>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80">
                                          <p:stCondLst>
                                            <p:cond delay="0"/>
                                          </p:stCondLst>
                                        </p:cTn>
                                        <p:tgtEl>
                                          <p:spTgt spid="3">
                                            <p:txEl>
                                              <p:pRg st="2" end="2"/>
                                            </p:txEl>
                                          </p:spTgt>
                                        </p:tgtEl>
                                      </p:cBhvr>
                                    </p:animEffect>
                                    <p:anim calcmode="lin" valueType="num">
                                      <p:cBhvr>
                                        <p:cTn id="13"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xEl>
                                              <p:pRg st="2" end="2"/>
                                            </p:txEl>
                                          </p:spTgt>
                                        </p:tgtEl>
                                      </p:cBhvr>
                                      <p:to x="100000" y="60000"/>
                                    </p:animScale>
                                    <p:animScale>
                                      <p:cBhvr>
                                        <p:cTn id="19" dur="166" decel="50000">
                                          <p:stCondLst>
                                            <p:cond delay="676"/>
                                          </p:stCondLst>
                                        </p:cTn>
                                        <p:tgtEl>
                                          <p:spTgt spid="3">
                                            <p:txEl>
                                              <p:pRg st="2" end="2"/>
                                            </p:txEl>
                                          </p:spTgt>
                                        </p:tgtEl>
                                      </p:cBhvr>
                                      <p:to x="100000" y="100000"/>
                                    </p:animScale>
                                    <p:animScale>
                                      <p:cBhvr>
                                        <p:cTn id="20" dur="26">
                                          <p:stCondLst>
                                            <p:cond delay="1312"/>
                                          </p:stCondLst>
                                        </p:cTn>
                                        <p:tgtEl>
                                          <p:spTgt spid="3">
                                            <p:txEl>
                                              <p:pRg st="2" end="2"/>
                                            </p:txEl>
                                          </p:spTgt>
                                        </p:tgtEl>
                                      </p:cBhvr>
                                      <p:to x="100000" y="80000"/>
                                    </p:animScale>
                                    <p:animScale>
                                      <p:cBhvr>
                                        <p:cTn id="21" dur="166" decel="50000">
                                          <p:stCondLst>
                                            <p:cond delay="1338"/>
                                          </p:stCondLst>
                                        </p:cTn>
                                        <p:tgtEl>
                                          <p:spTgt spid="3">
                                            <p:txEl>
                                              <p:pRg st="2" end="2"/>
                                            </p:txEl>
                                          </p:spTgt>
                                        </p:tgtEl>
                                      </p:cBhvr>
                                      <p:to x="100000" y="100000"/>
                                    </p:animScale>
                                    <p:animScale>
                                      <p:cBhvr>
                                        <p:cTn id="22" dur="26">
                                          <p:stCondLst>
                                            <p:cond delay="1642"/>
                                          </p:stCondLst>
                                        </p:cTn>
                                        <p:tgtEl>
                                          <p:spTgt spid="3">
                                            <p:txEl>
                                              <p:pRg st="2" end="2"/>
                                            </p:txEl>
                                          </p:spTgt>
                                        </p:tgtEl>
                                      </p:cBhvr>
                                      <p:to x="100000" y="90000"/>
                                    </p:animScale>
                                    <p:animScale>
                                      <p:cBhvr>
                                        <p:cTn id="23" dur="166" decel="50000">
                                          <p:stCondLst>
                                            <p:cond delay="1668"/>
                                          </p:stCondLst>
                                        </p:cTn>
                                        <p:tgtEl>
                                          <p:spTgt spid="3">
                                            <p:txEl>
                                              <p:pRg st="2" end="2"/>
                                            </p:txEl>
                                          </p:spTgt>
                                        </p:tgtEl>
                                      </p:cBhvr>
                                      <p:to x="100000" y="100000"/>
                                    </p:animScale>
                                    <p:animScale>
                                      <p:cBhvr>
                                        <p:cTn id="24" dur="26">
                                          <p:stCondLst>
                                            <p:cond delay="1808"/>
                                          </p:stCondLst>
                                        </p:cTn>
                                        <p:tgtEl>
                                          <p:spTgt spid="3">
                                            <p:txEl>
                                              <p:pRg st="2" end="2"/>
                                            </p:txEl>
                                          </p:spTgt>
                                        </p:tgtEl>
                                      </p:cBhvr>
                                      <p:to x="100000" y="95000"/>
                                    </p:animScale>
                                    <p:animScale>
                                      <p:cBhvr>
                                        <p:cTn id="25" dur="166" decel="50000">
                                          <p:stCondLst>
                                            <p:cond delay="1834"/>
                                          </p:stCondLst>
                                        </p:cTn>
                                        <p:tgtEl>
                                          <p:spTgt spid="3">
                                            <p:txEl>
                                              <p:pRg st="2" end="2"/>
                                            </p:txEl>
                                          </p:spTgt>
                                        </p:tgtEl>
                                      </p:cBhvr>
                                      <p:to x="100000" y="100000"/>
                                    </p:animScale>
                                  </p:childTnLst>
                                </p:cTn>
                              </p:par>
                              <p:par>
                                <p:cTn id="26" presetID="26" presetClass="entr" presetSubtype="0" fill="hold" nodeType="with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wipe(down)">
                                      <p:cBhvr>
                                        <p:cTn id="28" dur="580">
                                          <p:stCondLst>
                                            <p:cond delay="0"/>
                                          </p:stCondLst>
                                        </p:cTn>
                                        <p:tgtEl>
                                          <p:spTgt spid="3">
                                            <p:txEl>
                                              <p:pRg st="3" end="3"/>
                                            </p:txEl>
                                          </p:spTgt>
                                        </p:tgtEl>
                                      </p:cBhvr>
                                    </p:animEffect>
                                    <p:anim calcmode="lin" valueType="num">
                                      <p:cBhvr>
                                        <p:cTn id="29"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34" dur="26">
                                          <p:stCondLst>
                                            <p:cond delay="650"/>
                                          </p:stCondLst>
                                        </p:cTn>
                                        <p:tgtEl>
                                          <p:spTgt spid="3">
                                            <p:txEl>
                                              <p:pRg st="3" end="3"/>
                                            </p:txEl>
                                          </p:spTgt>
                                        </p:tgtEl>
                                      </p:cBhvr>
                                      <p:to x="100000" y="60000"/>
                                    </p:animScale>
                                    <p:animScale>
                                      <p:cBhvr>
                                        <p:cTn id="35" dur="166" decel="50000">
                                          <p:stCondLst>
                                            <p:cond delay="676"/>
                                          </p:stCondLst>
                                        </p:cTn>
                                        <p:tgtEl>
                                          <p:spTgt spid="3">
                                            <p:txEl>
                                              <p:pRg st="3" end="3"/>
                                            </p:txEl>
                                          </p:spTgt>
                                        </p:tgtEl>
                                      </p:cBhvr>
                                      <p:to x="100000" y="100000"/>
                                    </p:animScale>
                                    <p:animScale>
                                      <p:cBhvr>
                                        <p:cTn id="36" dur="26">
                                          <p:stCondLst>
                                            <p:cond delay="1312"/>
                                          </p:stCondLst>
                                        </p:cTn>
                                        <p:tgtEl>
                                          <p:spTgt spid="3">
                                            <p:txEl>
                                              <p:pRg st="3" end="3"/>
                                            </p:txEl>
                                          </p:spTgt>
                                        </p:tgtEl>
                                      </p:cBhvr>
                                      <p:to x="100000" y="80000"/>
                                    </p:animScale>
                                    <p:animScale>
                                      <p:cBhvr>
                                        <p:cTn id="37" dur="166" decel="50000">
                                          <p:stCondLst>
                                            <p:cond delay="1338"/>
                                          </p:stCondLst>
                                        </p:cTn>
                                        <p:tgtEl>
                                          <p:spTgt spid="3">
                                            <p:txEl>
                                              <p:pRg st="3" end="3"/>
                                            </p:txEl>
                                          </p:spTgt>
                                        </p:tgtEl>
                                      </p:cBhvr>
                                      <p:to x="100000" y="100000"/>
                                    </p:animScale>
                                    <p:animScale>
                                      <p:cBhvr>
                                        <p:cTn id="38" dur="26">
                                          <p:stCondLst>
                                            <p:cond delay="1642"/>
                                          </p:stCondLst>
                                        </p:cTn>
                                        <p:tgtEl>
                                          <p:spTgt spid="3">
                                            <p:txEl>
                                              <p:pRg st="3" end="3"/>
                                            </p:txEl>
                                          </p:spTgt>
                                        </p:tgtEl>
                                      </p:cBhvr>
                                      <p:to x="100000" y="90000"/>
                                    </p:animScale>
                                    <p:animScale>
                                      <p:cBhvr>
                                        <p:cTn id="39" dur="166" decel="50000">
                                          <p:stCondLst>
                                            <p:cond delay="1668"/>
                                          </p:stCondLst>
                                        </p:cTn>
                                        <p:tgtEl>
                                          <p:spTgt spid="3">
                                            <p:txEl>
                                              <p:pRg st="3" end="3"/>
                                            </p:txEl>
                                          </p:spTgt>
                                        </p:tgtEl>
                                      </p:cBhvr>
                                      <p:to x="100000" y="100000"/>
                                    </p:animScale>
                                    <p:animScale>
                                      <p:cBhvr>
                                        <p:cTn id="40" dur="26">
                                          <p:stCondLst>
                                            <p:cond delay="1808"/>
                                          </p:stCondLst>
                                        </p:cTn>
                                        <p:tgtEl>
                                          <p:spTgt spid="3">
                                            <p:txEl>
                                              <p:pRg st="3" end="3"/>
                                            </p:txEl>
                                          </p:spTgt>
                                        </p:tgtEl>
                                      </p:cBhvr>
                                      <p:to x="100000" y="95000"/>
                                    </p:animScale>
                                    <p:animScale>
                                      <p:cBhvr>
                                        <p:cTn id="41" dur="166" decel="50000">
                                          <p:stCondLst>
                                            <p:cond delay="1834"/>
                                          </p:stCondLst>
                                        </p:cTn>
                                        <p:tgtEl>
                                          <p:spTgt spid="3">
                                            <p:txEl>
                                              <p:pRg st="3" end="3"/>
                                            </p:txEl>
                                          </p:spTgt>
                                        </p:tgtEl>
                                      </p:cBhvr>
                                      <p:to x="100000" y="100000"/>
                                    </p:animScale>
                                  </p:childTnLst>
                                </p:cTn>
                              </p:par>
                              <p:par>
                                <p:cTn id="42" presetID="26" presetClass="entr" presetSubtype="0" fill="hold" nodeType="withEffect">
                                  <p:stCondLst>
                                    <p:cond delay="0"/>
                                  </p:stCondLst>
                                  <p:childTnLst>
                                    <p:set>
                                      <p:cBhvr>
                                        <p:cTn id="43" dur="1" fill="hold">
                                          <p:stCondLst>
                                            <p:cond delay="0"/>
                                          </p:stCondLst>
                                        </p:cTn>
                                        <p:tgtEl>
                                          <p:spTgt spid="3">
                                            <p:txEl>
                                              <p:pRg st="5" end="5"/>
                                            </p:txEl>
                                          </p:spTgt>
                                        </p:tgtEl>
                                        <p:attrNameLst>
                                          <p:attrName>style.visibility</p:attrName>
                                        </p:attrNameLst>
                                      </p:cBhvr>
                                      <p:to>
                                        <p:strVal val="visible"/>
                                      </p:to>
                                    </p:set>
                                    <p:animEffect transition="in" filter="wipe(down)">
                                      <p:cBhvr>
                                        <p:cTn id="44" dur="580">
                                          <p:stCondLst>
                                            <p:cond delay="0"/>
                                          </p:stCondLst>
                                        </p:cTn>
                                        <p:tgtEl>
                                          <p:spTgt spid="3">
                                            <p:txEl>
                                              <p:pRg st="5" end="5"/>
                                            </p:txEl>
                                          </p:spTgt>
                                        </p:tgtEl>
                                      </p:cBhvr>
                                    </p:animEffect>
                                    <p:anim calcmode="lin" valueType="num">
                                      <p:cBhvr>
                                        <p:cTn id="45"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46"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47"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48"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49"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50" dur="26">
                                          <p:stCondLst>
                                            <p:cond delay="650"/>
                                          </p:stCondLst>
                                        </p:cTn>
                                        <p:tgtEl>
                                          <p:spTgt spid="3">
                                            <p:txEl>
                                              <p:pRg st="5" end="5"/>
                                            </p:txEl>
                                          </p:spTgt>
                                        </p:tgtEl>
                                      </p:cBhvr>
                                      <p:to x="100000" y="60000"/>
                                    </p:animScale>
                                    <p:animScale>
                                      <p:cBhvr>
                                        <p:cTn id="51" dur="166" decel="50000">
                                          <p:stCondLst>
                                            <p:cond delay="676"/>
                                          </p:stCondLst>
                                        </p:cTn>
                                        <p:tgtEl>
                                          <p:spTgt spid="3">
                                            <p:txEl>
                                              <p:pRg st="5" end="5"/>
                                            </p:txEl>
                                          </p:spTgt>
                                        </p:tgtEl>
                                      </p:cBhvr>
                                      <p:to x="100000" y="100000"/>
                                    </p:animScale>
                                    <p:animScale>
                                      <p:cBhvr>
                                        <p:cTn id="52" dur="26">
                                          <p:stCondLst>
                                            <p:cond delay="1312"/>
                                          </p:stCondLst>
                                        </p:cTn>
                                        <p:tgtEl>
                                          <p:spTgt spid="3">
                                            <p:txEl>
                                              <p:pRg st="5" end="5"/>
                                            </p:txEl>
                                          </p:spTgt>
                                        </p:tgtEl>
                                      </p:cBhvr>
                                      <p:to x="100000" y="80000"/>
                                    </p:animScale>
                                    <p:animScale>
                                      <p:cBhvr>
                                        <p:cTn id="53" dur="166" decel="50000">
                                          <p:stCondLst>
                                            <p:cond delay="1338"/>
                                          </p:stCondLst>
                                        </p:cTn>
                                        <p:tgtEl>
                                          <p:spTgt spid="3">
                                            <p:txEl>
                                              <p:pRg st="5" end="5"/>
                                            </p:txEl>
                                          </p:spTgt>
                                        </p:tgtEl>
                                      </p:cBhvr>
                                      <p:to x="100000" y="100000"/>
                                    </p:animScale>
                                    <p:animScale>
                                      <p:cBhvr>
                                        <p:cTn id="54" dur="26">
                                          <p:stCondLst>
                                            <p:cond delay="1642"/>
                                          </p:stCondLst>
                                        </p:cTn>
                                        <p:tgtEl>
                                          <p:spTgt spid="3">
                                            <p:txEl>
                                              <p:pRg st="5" end="5"/>
                                            </p:txEl>
                                          </p:spTgt>
                                        </p:tgtEl>
                                      </p:cBhvr>
                                      <p:to x="100000" y="90000"/>
                                    </p:animScale>
                                    <p:animScale>
                                      <p:cBhvr>
                                        <p:cTn id="55" dur="166" decel="50000">
                                          <p:stCondLst>
                                            <p:cond delay="1668"/>
                                          </p:stCondLst>
                                        </p:cTn>
                                        <p:tgtEl>
                                          <p:spTgt spid="3">
                                            <p:txEl>
                                              <p:pRg st="5" end="5"/>
                                            </p:txEl>
                                          </p:spTgt>
                                        </p:tgtEl>
                                      </p:cBhvr>
                                      <p:to x="100000" y="100000"/>
                                    </p:animScale>
                                    <p:animScale>
                                      <p:cBhvr>
                                        <p:cTn id="56" dur="26">
                                          <p:stCondLst>
                                            <p:cond delay="1808"/>
                                          </p:stCondLst>
                                        </p:cTn>
                                        <p:tgtEl>
                                          <p:spTgt spid="3">
                                            <p:txEl>
                                              <p:pRg st="5" end="5"/>
                                            </p:txEl>
                                          </p:spTgt>
                                        </p:tgtEl>
                                      </p:cBhvr>
                                      <p:to x="100000" y="95000"/>
                                    </p:animScale>
                                    <p:animScale>
                                      <p:cBhvr>
                                        <p:cTn id="57" dur="166" decel="50000">
                                          <p:stCondLst>
                                            <p:cond delay="1834"/>
                                          </p:stCondLst>
                                        </p:cTn>
                                        <p:tgtEl>
                                          <p:spTgt spid="3">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4762872" cy="6264696"/>
          </a:xfrm>
          <a:solidFill>
            <a:schemeClr val="tx2">
              <a:lumMod val="20000"/>
              <a:lumOff val="80000"/>
            </a:schemeClr>
          </a:solidFill>
        </p:spPr>
        <p:txBody>
          <a:bodyPr>
            <a:normAutofit fontScale="92500" lnSpcReduction="20000"/>
          </a:bodyPr>
          <a:lstStyle/>
          <a:p>
            <a:pPr marL="0" indent="0" algn="ctr">
              <a:buNone/>
            </a:pPr>
            <a:r>
              <a:rPr lang="es-CO" b="1" dirty="0" smtClean="0">
                <a:solidFill>
                  <a:srgbClr val="FF0000"/>
                </a:solidFill>
              </a:rPr>
              <a:t>Pero en aquella hora de prueba estaban los santos tranquilos y serenos, esperando en Dios y apoyados en su promesa de que se les abriría un camino de salvación</a:t>
            </a:r>
            <a:r>
              <a:rPr lang="es-CO" dirty="0" smtClean="0"/>
              <a:t>. </a:t>
            </a:r>
          </a:p>
          <a:p>
            <a:pPr algn="ctr"/>
            <a:endParaRPr lang="es-CO" dirty="0" smtClean="0"/>
          </a:p>
          <a:p>
            <a:pPr marL="0" indent="0" algn="ctr">
              <a:buNone/>
            </a:pPr>
            <a:r>
              <a:rPr lang="es-CO" dirty="0" smtClean="0"/>
              <a:t>En algunos puntos los malvados se precipitaron contra los santos para matarlos antes de que venciese el plazo señalado en el edicto; pero ángeles en la persona de guerreros pelearon por ellos. </a:t>
            </a:r>
            <a:endParaRPr lang="es-CO" dirty="0"/>
          </a:p>
        </p:txBody>
      </p:sp>
      <p:pic>
        <p:nvPicPr>
          <p:cNvPr id="4" name="Picture 16" descr="http://t0.gstatic.com/images?q=tbn:oPAwcy3QDVuxCM:http://iglesia_militante.tripod.com/221e6bc0.jpg&amp;t=1"/>
          <p:cNvPicPr>
            <a:picLocks noChangeAspect="1" noChangeArrowheads="1"/>
          </p:cNvPicPr>
          <p:nvPr/>
        </p:nvPicPr>
        <p:blipFill>
          <a:blip r:embed="rId2" cstate="print"/>
          <a:srcRect/>
          <a:stretch>
            <a:fillRect/>
          </a:stretch>
        </p:blipFill>
        <p:spPr bwMode="auto">
          <a:xfrm>
            <a:off x="5652120" y="3501008"/>
            <a:ext cx="3096343" cy="2664296"/>
          </a:xfrm>
          <a:prstGeom prst="rect">
            <a:avLst/>
          </a:prstGeom>
          <a:noFill/>
        </p:spPr>
      </p:pic>
      <p:pic>
        <p:nvPicPr>
          <p:cNvPr id="5" name="Picture 6" descr="http://t2.gstatic.com/images?q=tbn:ANd9GcT36KzlAwpPXux7Tk0lkVV8ILlbm1soFPy9z4-jENccksl0Y043"/>
          <p:cNvPicPr>
            <a:picLocks noChangeAspect="1" noChangeArrowheads="1"/>
          </p:cNvPicPr>
          <p:nvPr/>
        </p:nvPicPr>
        <p:blipFill>
          <a:blip r:embed="rId3" cstate="print"/>
          <a:srcRect/>
          <a:stretch>
            <a:fillRect/>
          </a:stretch>
        </p:blipFill>
        <p:spPr bwMode="auto">
          <a:xfrm>
            <a:off x="5652120" y="476672"/>
            <a:ext cx="3168352" cy="280831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80">
                                          <p:stCondLst>
                                            <p:cond delay="0"/>
                                          </p:stCondLst>
                                        </p:cTn>
                                        <p:tgtEl>
                                          <p:spTgt spid="4"/>
                                        </p:tgtEl>
                                      </p:cBhvr>
                                    </p:animEffect>
                                    <p:anim calcmode="lin" valueType="num">
                                      <p:cBhvr>
                                        <p:cTn id="13"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8" dur="26">
                                          <p:stCondLst>
                                            <p:cond delay="650"/>
                                          </p:stCondLst>
                                        </p:cTn>
                                        <p:tgtEl>
                                          <p:spTgt spid="4"/>
                                        </p:tgtEl>
                                      </p:cBhvr>
                                      <p:to x="100000" y="60000"/>
                                    </p:animScale>
                                    <p:animScale>
                                      <p:cBhvr>
                                        <p:cTn id="19" dur="166" decel="50000">
                                          <p:stCondLst>
                                            <p:cond delay="676"/>
                                          </p:stCondLst>
                                        </p:cTn>
                                        <p:tgtEl>
                                          <p:spTgt spid="4"/>
                                        </p:tgtEl>
                                      </p:cBhvr>
                                      <p:to x="100000" y="100000"/>
                                    </p:animScale>
                                    <p:animScale>
                                      <p:cBhvr>
                                        <p:cTn id="20" dur="26">
                                          <p:stCondLst>
                                            <p:cond delay="1312"/>
                                          </p:stCondLst>
                                        </p:cTn>
                                        <p:tgtEl>
                                          <p:spTgt spid="4"/>
                                        </p:tgtEl>
                                      </p:cBhvr>
                                      <p:to x="100000" y="80000"/>
                                    </p:animScale>
                                    <p:animScale>
                                      <p:cBhvr>
                                        <p:cTn id="21" dur="166" decel="50000">
                                          <p:stCondLst>
                                            <p:cond delay="1338"/>
                                          </p:stCondLst>
                                        </p:cTn>
                                        <p:tgtEl>
                                          <p:spTgt spid="4"/>
                                        </p:tgtEl>
                                      </p:cBhvr>
                                      <p:to x="100000" y="100000"/>
                                    </p:animScale>
                                    <p:animScale>
                                      <p:cBhvr>
                                        <p:cTn id="22" dur="26">
                                          <p:stCondLst>
                                            <p:cond delay="1642"/>
                                          </p:stCondLst>
                                        </p:cTn>
                                        <p:tgtEl>
                                          <p:spTgt spid="4"/>
                                        </p:tgtEl>
                                      </p:cBhvr>
                                      <p:to x="100000" y="90000"/>
                                    </p:animScale>
                                    <p:animScale>
                                      <p:cBhvr>
                                        <p:cTn id="23" dur="166" decel="50000">
                                          <p:stCondLst>
                                            <p:cond delay="1668"/>
                                          </p:stCondLst>
                                        </p:cTn>
                                        <p:tgtEl>
                                          <p:spTgt spid="4"/>
                                        </p:tgtEl>
                                      </p:cBhvr>
                                      <p:to x="100000" y="100000"/>
                                    </p:animScale>
                                    <p:animScale>
                                      <p:cBhvr>
                                        <p:cTn id="24" dur="26">
                                          <p:stCondLst>
                                            <p:cond delay="1808"/>
                                          </p:stCondLst>
                                        </p:cTn>
                                        <p:tgtEl>
                                          <p:spTgt spid="4"/>
                                        </p:tgtEl>
                                      </p:cBhvr>
                                      <p:to x="100000" y="95000"/>
                                    </p:animScale>
                                    <p:animScale>
                                      <p:cBhvr>
                                        <p:cTn id="25"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4618856" cy="6120680"/>
          </a:xfrm>
          <a:solidFill>
            <a:schemeClr val="accent3">
              <a:lumMod val="20000"/>
              <a:lumOff val="80000"/>
            </a:schemeClr>
          </a:solidFill>
        </p:spPr>
        <p:txBody>
          <a:bodyPr>
            <a:normAutofit fontScale="92500" lnSpcReduction="20000"/>
          </a:bodyPr>
          <a:lstStyle/>
          <a:p>
            <a:pPr marL="0" indent="0" algn="ctr">
              <a:buNone/>
            </a:pPr>
            <a:r>
              <a:rPr lang="es-CO" dirty="0" smtClean="0"/>
              <a:t>Satanás quería tener el privilegio de exterminar a los santos del Altísimo; pero Jesús ordenó a sus ángeles que velaran por ellos. </a:t>
            </a:r>
          </a:p>
          <a:p>
            <a:pPr marL="0" indent="0" algn="ctr">
              <a:buNone/>
            </a:pPr>
            <a:r>
              <a:rPr lang="es-CO" dirty="0" smtClean="0"/>
              <a:t>Dios tendría a honra hacer un pacto con quienes habían guardado su Ley a la vista de los paganos circundantes; y Jesús recibiría honra al trasladar sin que vieran la muerte a los fieles expectantes que durante tanto tiempo le habían aguardado. </a:t>
            </a:r>
          </a:p>
          <a:p>
            <a:endParaRPr lang="es-CO" dirty="0" smtClean="0"/>
          </a:p>
        </p:txBody>
      </p:sp>
      <p:pic>
        <p:nvPicPr>
          <p:cNvPr id="183298" name="Picture 2" descr="http://t2.gstatic.com/images?q=tbn:ANd9GcRucHCsb1VtFTempLOqtxJtLCwyEXWvQk9lhLPv61B8RJjdfULxrA"/>
          <p:cNvPicPr>
            <a:picLocks noChangeAspect="1" noChangeArrowheads="1"/>
          </p:cNvPicPr>
          <p:nvPr/>
        </p:nvPicPr>
        <p:blipFill>
          <a:blip r:embed="rId2" cstate="print"/>
          <a:srcRect/>
          <a:stretch>
            <a:fillRect/>
          </a:stretch>
        </p:blipFill>
        <p:spPr bwMode="auto">
          <a:xfrm rot="20617205">
            <a:off x="5908225" y="845932"/>
            <a:ext cx="2718611" cy="4067656"/>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4906888" cy="6264696"/>
          </a:xfrm>
          <a:solidFill>
            <a:srgbClr val="00B0F0"/>
          </a:solidFill>
        </p:spPr>
        <p:txBody>
          <a:bodyPr>
            <a:normAutofit fontScale="85000" lnSpcReduction="20000"/>
          </a:bodyPr>
          <a:lstStyle/>
          <a:p>
            <a:pPr algn="ctr">
              <a:buNone/>
            </a:pPr>
            <a:r>
              <a:rPr lang="es-CO" sz="3500" dirty="0" smtClean="0"/>
              <a:t>Pronto vi que los santos sufrían gran angustia mental. </a:t>
            </a:r>
          </a:p>
          <a:p>
            <a:pPr algn="ctr">
              <a:buNone/>
            </a:pPr>
            <a:endParaRPr lang="es-CO" sz="3500" dirty="0" smtClean="0"/>
          </a:p>
          <a:p>
            <a:pPr algn="ctr">
              <a:buNone/>
            </a:pPr>
            <a:endParaRPr lang="es-CO" sz="3500" dirty="0" smtClean="0"/>
          </a:p>
          <a:p>
            <a:pPr algn="ctr">
              <a:buNone/>
            </a:pPr>
            <a:r>
              <a:rPr lang="es-CO" sz="3500" dirty="0" smtClean="0"/>
              <a:t>Parecían rodeados por los malvados moradores de la tierra. Todas las apariencias estaban en su contra, y algunos empezaron a temer que Dios los hubiese abandonado al fin para dejarlos perecer a manos de los malos.</a:t>
            </a:r>
            <a:endParaRPr lang="es-CO" dirty="0" smtClean="0"/>
          </a:p>
          <a:p>
            <a:pPr>
              <a:buNone/>
            </a:pPr>
            <a:r>
              <a:rPr lang="es-CO" dirty="0" smtClean="0"/>
              <a:t> </a:t>
            </a:r>
            <a:endParaRPr lang="es-CO" dirty="0"/>
          </a:p>
        </p:txBody>
      </p:sp>
      <p:pic>
        <p:nvPicPr>
          <p:cNvPr id="61442" name="Picture 2" descr="http://t3.gstatic.com/images?q=tbn:ANd9GcTtIgrau7JSBZ5dNEzVSEQsdXWgMJbJY_ZvXp_FSRVjQd7NmwisZw"/>
          <p:cNvPicPr>
            <a:picLocks noChangeAspect="1" noChangeArrowheads="1"/>
          </p:cNvPicPr>
          <p:nvPr/>
        </p:nvPicPr>
        <p:blipFill>
          <a:blip r:embed="rId2" cstate="print"/>
          <a:srcRect/>
          <a:stretch>
            <a:fillRect/>
          </a:stretch>
        </p:blipFill>
        <p:spPr bwMode="auto">
          <a:xfrm>
            <a:off x="5796136" y="260649"/>
            <a:ext cx="2880320" cy="2592288"/>
          </a:xfrm>
          <a:prstGeom prst="rect">
            <a:avLst/>
          </a:prstGeom>
          <a:noFill/>
        </p:spPr>
      </p:pic>
      <p:pic>
        <p:nvPicPr>
          <p:cNvPr id="61444" name="Picture 4" descr="http://t1.gstatic.com/images?q=tbn:ANd9GcSSYV5-h6Tkbwexq2XTpmuyB8RPuR73SdvSM5aePqCsE35y2WUENQ"/>
          <p:cNvPicPr>
            <a:picLocks noChangeAspect="1" noChangeArrowheads="1"/>
          </p:cNvPicPr>
          <p:nvPr/>
        </p:nvPicPr>
        <p:blipFill>
          <a:blip r:embed="rId3" cstate="print"/>
          <a:srcRect/>
          <a:stretch>
            <a:fillRect/>
          </a:stretch>
        </p:blipFill>
        <p:spPr bwMode="auto">
          <a:xfrm>
            <a:off x="5724128" y="3068961"/>
            <a:ext cx="3024336" cy="2448272"/>
          </a:xfrm>
          <a:prstGeom prst="rect">
            <a:avLst/>
          </a:prstGeom>
          <a:noFill/>
        </p:spPr>
      </p:pic>
      <p:sp>
        <p:nvSpPr>
          <p:cNvPr id="5" name="4 Terminador"/>
          <p:cNvSpPr/>
          <p:nvPr/>
        </p:nvSpPr>
        <p:spPr>
          <a:xfrm>
            <a:off x="5652120" y="5733256"/>
            <a:ext cx="3312368" cy="864096"/>
          </a:xfrm>
          <a:prstGeom prst="flowChartTerminator">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s-CO" dirty="0" smtClean="0"/>
              <a:t> Aparentemente, todo estará en su contra, pero no es así, porque Dios vela a su lado.</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2000"/>
                                        <p:tgtEl>
                                          <p:spTgt spid="3">
                                            <p:txEl>
                                              <p:pRg st="3" end="3"/>
                                            </p:txEl>
                                          </p:spTgt>
                                        </p:tgtEl>
                                      </p:cBhvr>
                                    </p:animEffect>
                                    <p:anim calcmode="lin" valueType="num">
                                      <p:cBhvr>
                                        <p:cTn id="8"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randombar(horizontal)">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692696"/>
            <a:ext cx="9144000" cy="5616624"/>
          </a:xfrm>
          <a:solidFill>
            <a:schemeClr val="bg2">
              <a:lumMod val="75000"/>
            </a:schemeClr>
          </a:solidFill>
        </p:spPr>
        <p:txBody>
          <a:bodyPr>
            <a:normAutofit lnSpcReduction="10000"/>
          </a:bodyPr>
          <a:lstStyle/>
          <a:p>
            <a:pPr marL="0" indent="0" algn="ctr">
              <a:buNone/>
            </a:pPr>
            <a:r>
              <a:rPr lang="es-CO" dirty="0" smtClean="0"/>
              <a:t>Pero si sus ojos hubiesen podido abrirse, se hubieran visto circundados por los ángeles de Dios. Después llegó la multitud de los impíos airados, y a poco una masa de ángeles malignos que excitaban a los impíos a que matasen a los santos.</a:t>
            </a:r>
          </a:p>
          <a:p>
            <a:endParaRPr lang="es-CO" dirty="0" smtClean="0"/>
          </a:p>
          <a:p>
            <a:pPr marL="0" indent="0" algn="ctr">
              <a:buNone/>
            </a:pPr>
            <a:r>
              <a:rPr lang="es-CO" dirty="0" smtClean="0"/>
              <a:t>Mas para acercarse al pueblo de Dios era preciso que atravesasen por entre la cohorte de ángeles santos y poderosos, lo cual era imposible. Los ángeles de Dios los hacían retroceder y también rechazaban a los ángeles malos que rodeaban a los malvados.”</a:t>
            </a:r>
            <a:r>
              <a:rPr lang="es-CO" sz="2400" dirty="0" smtClean="0"/>
              <a:t>Primeros Escritos, págs. 282, 283. </a:t>
            </a:r>
            <a:endParaRPr lang="es-CO" dirty="0" smtClean="0"/>
          </a:p>
          <a:p>
            <a:endParaRPr lang="es-CO" dirty="0"/>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20680"/>
          </a:xfrm>
          <a:solidFill>
            <a:schemeClr val="bg1"/>
          </a:solidFill>
        </p:spPr>
        <p:txBody>
          <a:bodyPr>
            <a:normAutofit fontScale="92500" lnSpcReduction="20000"/>
          </a:bodyPr>
          <a:lstStyle/>
          <a:p>
            <a:pPr algn="ctr">
              <a:buNone/>
            </a:pPr>
            <a:r>
              <a:rPr lang="es-CO" dirty="0" smtClean="0"/>
              <a:t> </a:t>
            </a:r>
            <a:r>
              <a:rPr lang="es-CO" sz="4200" dirty="0" smtClean="0">
                <a:solidFill>
                  <a:srgbClr val="FF0000"/>
                </a:solidFill>
                <a:latin typeface="Aharoni" pitchFamily="2" charset="-79"/>
                <a:cs typeface="Aharoni" pitchFamily="2" charset="-79"/>
              </a:rPr>
              <a:t>¿Qué pretexto usarán los impíos para justificar su maligno plan de destruir a los santos? </a:t>
            </a:r>
          </a:p>
          <a:p>
            <a:endParaRPr lang="es-CO" dirty="0" smtClean="0"/>
          </a:p>
          <a:p>
            <a:pPr>
              <a:buNone/>
            </a:pPr>
            <a:r>
              <a:rPr lang="es-CO" sz="3800" b="1" dirty="0" smtClean="0">
                <a:solidFill>
                  <a:srgbClr val="002060"/>
                </a:solidFill>
              </a:rPr>
              <a:t>                   </a:t>
            </a:r>
            <a:r>
              <a:rPr lang="es-CO" sz="3800" b="1" u="sng" dirty="0" smtClean="0">
                <a:solidFill>
                  <a:srgbClr val="FF0000"/>
                </a:solidFill>
              </a:rPr>
              <a:t>Ester 3:8;</a:t>
            </a:r>
            <a:r>
              <a:rPr lang="es-CO" sz="3800" b="1" dirty="0" smtClean="0">
                <a:solidFill>
                  <a:srgbClr val="FF0000"/>
                </a:solidFill>
              </a:rPr>
              <a:t> Lamentaciones 2:16.</a:t>
            </a:r>
          </a:p>
          <a:p>
            <a:pPr algn="ctr">
              <a:buNone/>
            </a:pPr>
            <a:r>
              <a:rPr lang="es-CO" sz="3800" b="1" dirty="0" smtClean="0">
                <a:solidFill>
                  <a:srgbClr val="002060"/>
                </a:solidFill>
              </a:rPr>
              <a:t>  Y Amán dijo al rey Asuero: “Ay un pueblo esparcido y disperso entre los pueblos por todas las provincias de tu reino, que se mantiene </a:t>
            </a:r>
            <a:r>
              <a:rPr lang="es-CO" sz="3800" b="1" dirty="0" smtClean="0">
                <a:solidFill>
                  <a:srgbClr val="FF0000"/>
                </a:solidFill>
              </a:rPr>
              <a:t>separado</a:t>
            </a:r>
            <a:r>
              <a:rPr lang="es-CO" sz="3800" b="1" dirty="0" smtClean="0">
                <a:solidFill>
                  <a:srgbClr val="002060"/>
                </a:solidFill>
              </a:rPr>
              <a:t>. Sus leyes son </a:t>
            </a:r>
            <a:r>
              <a:rPr lang="es-CO" sz="3800" b="1" dirty="0" smtClean="0">
                <a:solidFill>
                  <a:srgbClr val="FF0000"/>
                </a:solidFill>
              </a:rPr>
              <a:t>diferentes</a:t>
            </a:r>
            <a:r>
              <a:rPr lang="es-CO" sz="3800" b="1" dirty="0" smtClean="0">
                <a:solidFill>
                  <a:srgbClr val="002060"/>
                </a:solidFill>
              </a:rPr>
              <a:t> de las de todo el pueblo, y no observan las leyes del rey. Y el rey no se beneficia con dejarlos”. </a:t>
            </a:r>
          </a:p>
          <a:p>
            <a:endParaRPr lang="es-CO" dirty="0"/>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anim calcmode="lin" valueType="num">
                                      <p:cBhvr>
                                        <p:cTn id="8"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2" end="2"/>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2000"/>
                                        <p:tgtEl>
                                          <p:spTgt spid="3">
                                            <p:txEl>
                                              <p:pRg st="3" end="3"/>
                                            </p:txEl>
                                          </p:spTgt>
                                        </p:tgtEl>
                                      </p:cBhvr>
                                    </p:animEffect>
                                    <p:anim calcmode="lin" valueType="num">
                                      <p:cBhvr>
                                        <p:cTn id="13"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14" dur="20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404664"/>
            <a:ext cx="9144000" cy="6048672"/>
          </a:xfrm>
          <a:solidFill>
            <a:schemeClr val="tx2">
              <a:lumMod val="50000"/>
            </a:schemeClr>
          </a:solidFill>
        </p:spPr>
        <p:txBody>
          <a:bodyPr>
            <a:normAutofit/>
          </a:bodyPr>
          <a:lstStyle/>
          <a:p>
            <a:pPr marL="0" indent="0" algn="ctr">
              <a:buNone/>
            </a:pPr>
            <a:r>
              <a:rPr lang="es-CO" b="1" dirty="0" smtClean="0">
                <a:solidFill>
                  <a:srgbClr val="FFFF00"/>
                </a:solidFill>
              </a:rPr>
              <a:t>“Los cuatro ángeles iban a retener los vientos mientras no estuviese hecha la obra de Jesús en el santuario, y que entonces caerían las siete postreras plagas.</a:t>
            </a:r>
          </a:p>
          <a:p>
            <a:pPr marL="0" indent="0" algn="ctr">
              <a:buNone/>
            </a:pPr>
            <a:r>
              <a:rPr lang="es-CO" b="1" dirty="0" smtClean="0">
                <a:solidFill>
                  <a:schemeClr val="bg1"/>
                </a:solidFill>
              </a:rPr>
              <a:t>Estas enfurecieron a los malvados contra los justos, pues los primeros pensaron que habíamos atraído los juicios de Dios sobre ellos, y que si podían raernos de la tierra las plagas se detendrían. </a:t>
            </a:r>
          </a:p>
          <a:p>
            <a:pPr marL="0" indent="0" algn="ctr">
              <a:buNone/>
            </a:pPr>
            <a:r>
              <a:rPr lang="es-CO" b="1" dirty="0" smtClean="0">
                <a:solidFill>
                  <a:srgbClr val="FFFF00"/>
                </a:solidFill>
              </a:rPr>
              <a:t>Se promulgó un decreto para matar a los santos, lo cual los hizo clamar día y noche por su libramiento. Éste fue el tiempo de la angustia de Jacob.”</a:t>
            </a:r>
            <a:r>
              <a:rPr lang="es-CO" sz="2600" b="1" dirty="0" smtClean="0">
                <a:solidFill>
                  <a:srgbClr val="FFFF00"/>
                </a:solidFill>
              </a:rPr>
              <a:t>Primeros Escritos, págs. 36, 37. </a:t>
            </a:r>
          </a:p>
          <a:p>
            <a:endParaRPr lang="es-CO" dirty="0"/>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strVal val="#ppt_w*0.70"/>
                                          </p:val>
                                        </p:tav>
                                        <p:tav tm="100000">
                                          <p:val>
                                            <p:strVal val="#ppt_w"/>
                                          </p:val>
                                        </p:tav>
                                      </p:tavLst>
                                    </p:anim>
                                    <p:anim calcmode="lin" valueType="num">
                                      <p:cBhvr>
                                        <p:cTn id="8" dur="1000" fill="hold"/>
                                        <p:tgtEl>
                                          <p:spTgt spid="3">
                                            <p:bg/>
                                          </p:spTgt>
                                        </p:tgtEl>
                                        <p:attrNameLst>
                                          <p:attrName>ppt_h</p:attrName>
                                        </p:attrNameLst>
                                      </p:cBhvr>
                                      <p:tavLst>
                                        <p:tav tm="0">
                                          <p:val>
                                            <p:strVal val="#ppt_h"/>
                                          </p:val>
                                        </p:tav>
                                        <p:tav tm="100000">
                                          <p:val>
                                            <p:strVal val="#ppt_h"/>
                                          </p:val>
                                        </p:tav>
                                      </p:tavLst>
                                    </p:anim>
                                    <p:animEffect transition="in" filter="fade">
                                      <p:cBhvr>
                                        <p:cTn id="9" dur="10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bg1"/>
          </a:solidFill>
        </p:spPr>
        <p:txBody>
          <a:bodyPr>
            <a:normAutofit fontScale="90000"/>
          </a:bodyPr>
          <a:lstStyle/>
          <a:p>
            <a:r>
              <a:rPr lang="es-CO" dirty="0" smtClean="0"/>
              <a:t/>
            </a:r>
            <a:br>
              <a:rPr lang="es-CO" dirty="0" smtClean="0"/>
            </a:br>
            <a:r>
              <a:rPr lang="es-CO" b="1" dirty="0" smtClean="0">
                <a:solidFill>
                  <a:srgbClr val="FF0000"/>
                </a:solidFill>
              </a:rPr>
              <a:t>EL PUEBLO DE DIOS LIBERADO </a:t>
            </a:r>
            <a:br>
              <a:rPr lang="es-CO" b="1" dirty="0" smtClean="0">
                <a:solidFill>
                  <a:srgbClr val="FF0000"/>
                </a:solidFill>
              </a:rPr>
            </a:br>
            <a:endParaRPr lang="es-CO" b="1" dirty="0">
              <a:solidFill>
                <a:srgbClr val="FF0000"/>
              </a:solidFill>
            </a:endParaRPr>
          </a:p>
        </p:txBody>
      </p:sp>
      <p:sp>
        <p:nvSpPr>
          <p:cNvPr id="3" name="2 Marcador de contenido"/>
          <p:cNvSpPr>
            <a:spLocks noGrp="1"/>
          </p:cNvSpPr>
          <p:nvPr>
            <p:ph idx="1"/>
          </p:nvPr>
        </p:nvSpPr>
        <p:spPr>
          <a:xfrm>
            <a:off x="457200" y="1600200"/>
            <a:ext cx="8229600" cy="4853136"/>
          </a:xfrm>
          <a:solidFill>
            <a:srgbClr val="92D050"/>
          </a:solidFill>
        </p:spPr>
        <p:txBody>
          <a:bodyPr>
            <a:normAutofit lnSpcReduction="10000"/>
          </a:bodyPr>
          <a:lstStyle/>
          <a:p>
            <a:pPr algn="ctr">
              <a:buNone/>
            </a:pPr>
            <a:r>
              <a:rPr lang="es-CO" b="1" u="sng" dirty="0" smtClean="0">
                <a:solidFill>
                  <a:srgbClr val="002060"/>
                </a:solidFill>
              </a:rPr>
              <a:t>¿Qué promesa es dada en la palabra de Dios para los que sirven al Señor? </a:t>
            </a:r>
          </a:p>
          <a:p>
            <a:pPr>
              <a:buNone/>
            </a:pPr>
            <a:r>
              <a:rPr lang="es-CO" b="1" dirty="0" smtClean="0">
                <a:solidFill>
                  <a:srgbClr val="FF0000"/>
                </a:solidFill>
              </a:rPr>
              <a:t>                              </a:t>
            </a:r>
          </a:p>
          <a:p>
            <a:pPr algn="ctr">
              <a:buNone/>
            </a:pPr>
            <a:r>
              <a:rPr lang="es-CO" b="1" dirty="0" smtClean="0">
                <a:solidFill>
                  <a:srgbClr val="FF0000"/>
                </a:solidFill>
              </a:rPr>
              <a:t> Salmo 91:1–6, 15. </a:t>
            </a:r>
          </a:p>
          <a:p>
            <a:pPr marL="0" indent="0" algn="ctr">
              <a:buNone/>
            </a:pPr>
            <a:r>
              <a:rPr lang="es-CO" dirty="0" smtClean="0"/>
              <a:t>El que habita al abrigo del Altísimo, morará bajo la sombra del Todopoderoso. El te librará del lazo del cazador, de la plaga destructora. No temerás el espanto nocturno, ni saeta que vuela de día, ni plaga que ande en oscuridad, ni peste que al mediodía destruya.</a:t>
            </a:r>
            <a:endParaRPr lang="es-CO"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2" end="2"/>
                                            </p:txEl>
                                          </p:spTgt>
                                        </p:tgtEl>
                                      </p:cBhvr>
                                    </p:animEffect>
                                  </p:childTnLst>
                                </p:cTn>
                              </p:par>
                              <p:par>
                                <p:cTn id="18" presetID="31" presetClass="entr" presetSubtype="0"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 calcmode="lin" valueType="num">
                                      <p:cBhvr>
                                        <p:cTn id="20"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1"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2"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3"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5338936" cy="5505475"/>
          </a:xfrm>
          <a:solidFill>
            <a:schemeClr val="accent1">
              <a:lumMod val="60000"/>
              <a:lumOff val="40000"/>
            </a:schemeClr>
          </a:solidFill>
        </p:spPr>
        <p:txBody>
          <a:bodyPr>
            <a:normAutofit/>
          </a:bodyPr>
          <a:lstStyle/>
          <a:p>
            <a:pPr marL="0" indent="0" algn="ctr">
              <a:buNone/>
            </a:pPr>
            <a:r>
              <a:rPr lang="es-CO" dirty="0" smtClean="0"/>
              <a:t>“Dios tendría a honra hacer un pacto con quienes habían guardado su Ley a la vista de los paganos circundantes; y Jesús recibiría honra al trasladar sin que vieran la muerte a los fieles expectantes que durante tanto tiempo le habían aguardado.”</a:t>
            </a:r>
            <a:r>
              <a:rPr lang="es-CO" sz="2000" dirty="0" smtClean="0"/>
              <a:t>Primeros Escritos, pág. 283. </a:t>
            </a:r>
            <a:endParaRPr lang="es-CO" dirty="0" smtClean="0"/>
          </a:p>
          <a:p>
            <a:endParaRPr lang="es-CO" dirty="0"/>
          </a:p>
        </p:txBody>
      </p:sp>
      <p:pic>
        <p:nvPicPr>
          <p:cNvPr id="56322" name="Picture 2" descr="http://t0.gstatic.com/images?q=tbn:ANd9GcRllAeuHNu-bGpNqk8dM8v6zBmTcgIlrI-DhFb6TkfN7KWsDPFC"/>
          <p:cNvPicPr>
            <a:picLocks noChangeAspect="1" noChangeArrowheads="1"/>
          </p:cNvPicPr>
          <p:nvPr/>
        </p:nvPicPr>
        <p:blipFill>
          <a:blip r:embed="rId2" cstate="print"/>
          <a:srcRect/>
          <a:stretch>
            <a:fillRect/>
          </a:stretch>
        </p:blipFill>
        <p:spPr bwMode="auto">
          <a:xfrm>
            <a:off x="6156176" y="2708920"/>
            <a:ext cx="2590800" cy="2376264"/>
          </a:xfrm>
          <a:prstGeom prst="rect">
            <a:avLst/>
          </a:prstGeom>
          <a:noFill/>
        </p:spPr>
      </p:pic>
      <p:pic>
        <p:nvPicPr>
          <p:cNvPr id="56324" name="Picture 4" descr="http://t1.gstatic.com/images?q=tbn:ANd9GcRDp__FfANWNgGPJkxgd8MdvvMEoSC6MCELlORBePJ-J54wirving"/>
          <p:cNvPicPr>
            <a:picLocks noChangeAspect="1" noChangeArrowheads="1"/>
          </p:cNvPicPr>
          <p:nvPr/>
        </p:nvPicPr>
        <p:blipFill>
          <a:blip r:embed="rId3" cstate="print"/>
          <a:srcRect/>
          <a:stretch>
            <a:fillRect/>
          </a:stretch>
        </p:blipFill>
        <p:spPr bwMode="auto">
          <a:xfrm>
            <a:off x="6012160" y="476672"/>
            <a:ext cx="2736304" cy="2016224"/>
          </a:xfrm>
          <a:prstGeom prst="rect">
            <a:avLst/>
          </a:prstGeom>
          <a:noFill/>
        </p:spPr>
      </p:pic>
      <p:sp>
        <p:nvSpPr>
          <p:cNvPr id="5" name="4 Terminador"/>
          <p:cNvSpPr/>
          <p:nvPr/>
        </p:nvSpPr>
        <p:spPr>
          <a:xfrm>
            <a:off x="5940152" y="5301208"/>
            <a:ext cx="3024336" cy="1556792"/>
          </a:xfrm>
          <a:prstGeom prst="flowChartTerminator">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Dios permite que pasen por esta prueba con el propósito de que sus hijos sean purificados.  </a:t>
            </a:r>
            <a:r>
              <a:rPr lang="es-CO" b="1" u="sng" dirty="0" smtClean="0"/>
              <a:t>Léase Apoc.21:27:</a:t>
            </a:r>
            <a:endParaRPr lang="es-CO" b="1" u="sng" dirty="0"/>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6322"/>
                                        </p:tgtEl>
                                        <p:attrNameLst>
                                          <p:attrName>style.visibility</p:attrName>
                                        </p:attrNameLst>
                                      </p:cBhvr>
                                      <p:to>
                                        <p:strVal val="visible"/>
                                      </p:to>
                                    </p:set>
                                    <p:animEffect transition="in" filter="randombar(horizontal)">
                                      <p:cBhvr>
                                        <p:cTn id="7" dur="500"/>
                                        <p:tgtEl>
                                          <p:spTgt spid="56322"/>
                                        </p:tgtEl>
                                      </p:cBhvr>
                                    </p:animEffect>
                                  </p:childTnLst>
                                </p:cTn>
                              </p:par>
                              <p:par>
                                <p:cTn id="8" presetID="14" presetClass="entr" presetSubtype="10" fill="hold" nodeType="withEffect">
                                  <p:stCondLst>
                                    <p:cond delay="0"/>
                                  </p:stCondLst>
                                  <p:childTnLst>
                                    <p:set>
                                      <p:cBhvr>
                                        <p:cTn id="9" dur="1" fill="hold">
                                          <p:stCondLst>
                                            <p:cond delay="0"/>
                                          </p:stCondLst>
                                        </p:cTn>
                                        <p:tgtEl>
                                          <p:spTgt spid="56324"/>
                                        </p:tgtEl>
                                        <p:attrNameLst>
                                          <p:attrName>style.visibility</p:attrName>
                                        </p:attrNameLst>
                                      </p:cBhvr>
                                      <p:to>
                                        <p:strVal val="visible"/>
                                      </p:to>
                                    </p:set>
                                    <p:animEffect transition="in" filter="randombar(horizontal)">
                                      <p:cBhvr>
                                        <p:cTn id="10" dur="500"/>
                                        <p:tgtEl>
                                          <p:spTgt spid="5632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style.rotation</p:attrName>
                                        </p:attrNameLst>
                                      </p:cBhvr>
                                      <p:tavLst>
                                        <p:tav tm="0">
                                          <p:val>
                                            <p:fltVal val="90"/>
                                          </p:val>
                                        </p:tav>
                                        <p:tav tm="100000">
                                          <p:val>
                                            <p:fltVal val="0"/>
                                          </p:val>
                                        </p:tav>
                                      </p:tavLst>
                                    </p:anim>
                                    <p:animEffect transition="in" filter="fade">
                                      <p:cBhvr>
                                        <p:cTn id="1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88640"/>
            <a:ext cx="8229600" cy="6336704"/>
          </a:xfrm>
          <a:solidFill>
            <a:schemeClr val="accent3">
              <a:lumMod val="20000"/>
              <a:lumOff val="80000"/>
            </a:schemeClr>
          </a:solidFill>
        </p:spPr>
        <p:txBody>
          <a:bodyPr>
            <a:normAutofit fontScale="92500" lnSpcReduction="20000"/>
          </a:bodyPr>
          <a:lstStyle/>
          <a:p>
            <a:pPr algn="ctr">
              <a:buNone/>
            </a:pPr>
            <a:r>
              <a:rPr lang="es-CO" dirty="0" smtClean="0"/>
              <a:t>   </a:t>
            </a:r>
          </a:p>
          <a:p>
            <a:pPr algn="ctr">
              <a:buNone/>
            </a:pPr>
            <a:r>
              <a:rPr lang="es-CO" dirty="0" smtClean="0"/>
              <a:t> </a:t>
            </a:r>
            <a:r>
              <a:rPr lang="es-CO" sz="3900" b="1" dirty="0" smtClean="0">
                <a:solidFill>
                  <a:srgbClr val="FF0000"/>
                </a:solidFill>
              </a:rPr>
              <a:t>Aunque el pueblo de Dios sea librado del decreto de muerte, </a:t>
            </a:r>
            <a:r>
              <a:rPr lang="es-CO" sz="3900" b="1" u="sng" dirty="0" smtClean="0">
                <a:solidFill>
                  <a:srgbClr val="FF0000"/>
                </a:solidFill>
              </a:rPr>
              <a:t>¿cuándo solamente serán libres de toda angustia?</a:t>
            </a:r>
          </a:p>
          <a:p>
            <a:endParaRPr lang="es-CO" dirty="0" smtClean="0"/>
          </a:p>
          <a:p>
            <a:pPr>
              <a:buNone/>
            </a:pPr>
            <a:r>
              <a:rPr lang="es-CO" dirty="0" smtClean="0"/>
              <a:t>                                </a:t>
            </a:r>
            <a:r>
              <a:rPr lang="es-CO" sz="3300" b="1" dirty="0" smtClean="0">
                <a:solidFill>
                  <a:srgbClr val="FF0000"/>
                </a:solidFill>
              </a:rPr>
              <a:t>2 Tesalonicenses 1:7.</a:t>
            </a:r>
            <a:endParaRPr lang="es-CO" b="1" dirty="0" smtClean="0">
              <a:solidFill>
                <a:srgbClr val="FF0000"/>
              </a:solidFill>
            </a:endParaRPr>
          </a:p>
          <a:p>
            <a:pPr algn="ctr">
              <a:buNone/>
            </a:pPr>
            <a:r>
              <a:rPr lang="es-CO" dirty="0" smtClean="0"/>
              <a:t>    </a:t>
            </a:r>
            <a:r>
              <a:rPr lang="es-CO" b="1" dirty="0" smtClean="0"/>
              <a:t>“Esto sucederá cuando el señor Jesús aparezca desde el cielo con sus poderosos ángeles”.</a:t>
            </a:r>
          </a:p>
          <a:p>
            <a:pPr algn="just"/>
            <a:endParaRPr lang="es-CO" dirty="0" smtClean="0"/>
          </a:p>
          <a:p>
            <a:pPr algn="ctr">
              <a:buNone/>
            </a:pPr>
            <a:r>
              <a:rPr lang="es-CO" dirty="0" smtClean="0"/>
              <a:t>    </a:t>
            </a:r>
            <a:r>
              <a:rPr lang="es-CO" b="1" u="sng" dirty="0" smtClean="0">
                <a:solidFill>
                  <a:srgbClr val="FF0000"/>
                </a:solidFill>
              </a:rPr>
              <a:t>¿Cómo deberíamos prepararnos para la hora de prueba que vendrá?</a:t>
            </a:r>
          </a:p>
          <a:p>
            <a:pPr algn="just">
              <a:buNone/>
            </a:pPr>
            <a:endParaRPr lang="es-CO" dirty="0" smtClean="0"/>
          </a:p>
          <a:p>
            <a:pPr algn="just">
              <a:buNone/>
            </a:pPr>
            <a:r>
              <a:rPr lang="es-CO" dirty="0" smtClean="0"/>
              <a:t>                              </a:t>
            </a:r>
            <a:r>
              <a:rPr lang="es-CO" b="1" dirty="0" smtClean="0">
                <a:solidFill>
                  <a:srgbClr val="FF0000"/>
                </a:solidFill>
              </a:rPr>
              <a:t> Léase 2 Pedro 1:4–10. </a:t>
            </a:r>
          </a:p>
          <a:p>
            <a:endParaRPr lang="es-CO" dirty="0"/>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7" dur="500"/>
                                        <p:tgtEl>
                                          <p:spTgt spid="3">
                                            <p:txEl>
                                              <p:pRg st="3" end="3"/>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0" dur="500"/>
                                        <p:tgtEl>
                                          <p:spTgt spid="3">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 calcmode="lin" valueType="num">
                                      <p:cBhvr>
                                        <p:cTn id="15"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6" end="6"/>
                                            </p:txEl>
                                          </p:spTgt>
                                        </p:tgtEl>
                                      </p:cBhvr>
                                    </p:animEffect>
                                  </p:childTnLst>
                                </p:cTn>
                              </p:par>
                              <p:par>
                                <p:cTn id="19" presetID="3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 calcmode="lin" valueType="num">
                                      <p:cBhvr>
                                        <p:cTn id="21"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404664"/>
            <a:ext cx="9144000" cy="6048672"/>
          </a:xfrm>
          <a:solidFill>
            <a:schemeClr val="accent3">
              <a:lumMod val="20000"/>
              <a:lumOff val="80000"/>
            </a:schemeClr>
          </a:solidFill>
        </p:spPr>
        <p:txBody>
          <a:bodyPr>
            <a:normAutofit/>
          </a:bodyPr>
          <a:lstStyle/>
          <a:p>
            <a:pPr algn="ctr">
              <a:buNone/>
            </a:pPr>
            <a:r>
              <a:rPr lang="es-CO" dirty="0" smtClean="0"/>
              <a:t>“Los justos gritan temblando: </a:t>
            </a:r>
            <a:r>
              <a:rPr lang="es-CO" b="1" dirty="0" smtClean="0">
                <a:solidFill>
                  <a:srgbClr val="FF0000"/>
                </a:solidFill>
              </a:rPr>
              <a:t>¿Quién podrá estar firme?</a:t>
            </a:r>
          </a:p>
          <a:p>
            <a:endParaRPr lang="es-CO" dirty="0" smtClean="0"/>
          </a:p>
          <a:p>
            <a:pPr algn="ctr">
              <a:buNone/>
            </a:pPr>
            <a:r>
              <a:rPr lang="es-CO" dirty="0" smtClean="0"/>
              <a:t>    Termina el canto de los ángeles, y sigue un momento de silencio aterrador.</a:t>
            </a:r>
          </a:p>
          <a:p>
            <a:pPr>
              <a:buNone/>
            </a:pPr>
            <a:endParaRPr lang="es-CO" dirty="0" smtClean="0"/>
          </a:p>
          <a:p>
            <a:pPr algn="ctr">
              <a:buNone/>
            </a:pPr>
            <a:r>
              <a:rPr lang="es-CO" dirty="0" smtClean="0"/>
              <a:t> Entonces se oye la voz de Jesús, que dice:</a:t>
            </a:r>
            <a:r>
              <a:rPr lang="es-CO" b="1" dirty="0" smtClean="0">
                <a:solidFill>
                  <a:srgbClr val="FF0000"/>
                </a:solidFill>
              </a:rPr>
              <a:t> ¡Bastaos mi gracia!</a:t>
            </a:r>
          </a:p>
          <a:p>
            <a:pPr>
              <a:buNone/>
            </a:pPr>
            <a:endParaRPr lang="es-CO" dirty="0" smtClean="0"/>
          </a:p>
          <a:p>
            <a:pPr>
              <a:buNone/>
            </a:pPr>
            <a:r>
              <a:rPr lang="es-CO" dirty="0" smtClean="0"/>
              <a:t> Los rostros de los justos se iluminan y el corazón de todos se llena de gozo.”</a:t>
            </a:r>
            <a:r>
              <a:rPr lang="es-CO" sz="2200" dirty="0" smtClean="0"/>
              <a:t>El Conflicto de los Siglos, pág. 699. </a:t>
            </a:r>
            <a:endParaRPr lang="es-CO" dirty="0" smtClean="0"/>
          </a:p>
          <a:p>
            <a:endParaRPr lang="es-CO" dirty="0"/>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404664"/>
            <a:ext cx="9144000" cy="5976664"/>
          </a:xfrm>
          <a:solidFill>
            <a:srgbClr val="92D050"/>
          </a:solidFill>
        </p:spPr>
        <p:txBody>
          <a:bodyPr>
            <a:normAutofit lnSpcReduction="10000"/>
          </a:bodyPr>
          <a:lstStyle/>
          <a:p>
            <a:pPr algn="ctr">
              <a:buNone/>
            </a:pPr>
            <a:r>
              <a:rPr lang="es-CO" dirty="0" smtClean="0"/>
              <a:t>   </a:t>
            </a:r>
            <a:r>
              <a:rPr lang="es-CO" sz="3600" dirty="0" smtClean="0"/>
              <a:t>“Nuestro Salvador no pudo ser inducido a ceder a la tentación ni siquiera en pensamiento. </a:t>
            </a:r>
          </a:p>
          <a:p>
            <a:pPr>
              <a:buNone/>
            </a:pPr>
            <a:endParaRPr lang="es-CO" sz="3600" dirty="0" smtClean="0"/>
          </a:p>
          <a:p>
            <a:pPr algn="ctr">
              <a:buNone/>
            </a:pPr>
            <a:r>
              <a:rPr lang="es-CO" sz="3600" dirty="0" smtClean="0"/>
              <a:t>     Satanás encuentra en los corazones humanos algún </a:t>
            </a:r>
            <a:r>
              <a:rPr lang="es-CO" sz="3600" b="1" dirty="0" smtClean="0">
                <a:solidFill>
                  <a:srgbClr val="FF0000"/>
                </a:solidFill>
              </a:rPr>
              <a:t>asidero</a:t>
            </a:r>
            <a:r>
              <a:rPr lang="es-CO" sz="3600" dirty="0" smtClean="0"/>
              <a:t> en que hacerse firme; es tal vez algún deseo pecaminoso que se acaricia, por medio del cual la tentación se fortalece. Pero Cristo declaró al hablar de sí mismo: </a:t>
            </a:r>
            <a:r>
              <a:rPr lang="es-CO" sz="3600" b="1" dirty="0" smtClean="0"/>
              <a:t>'Viene el príncipe de este mundo; mas no tiene nada en mí'</a:t>
            </a:r>
            <a:r>
              <a:rPr lang="es-CO" sz="3600" dirty="0" smtClean="0"/>
              <a:t> (Juan 14: 30).</a:t>
            </a: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heel(1)">
                                      <p:cBhvr>
                                        <p:cTn id="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8229600" cy="5289451"/>
          </a:xfrm>
          <a:solidFill>
            <a:srgbClr val="FFFF00"/>
          </a:solidFill>
        </p:spPr>
        <p:txBody>
          <a:bodyPr>
            <a:normAutofit lnSpcReduction="10000"/>
          </a:bodyPr>
          <a:lstStyle/>
          <a:p>
            <a:pPr algn="ctr">
              <a:buNone/>
            </a:pPr>
            <a:r>
              <a:rPr lang="es-CO" dirty="0" smtClean="0"/>
              <a:t>    Satanás no pudo encontrar nada en el Hijo de Dios que le permitiese ganar la victoria. </a:t>
            </a:r>
          </a:p>
          <a:p>
            <a:pPr>
              <a:buNone/>
            </a:pPr>
            <a:endParaRPr lang="es-CO" dirty="0" smtClean="0"/>
          </a:p>
          <a:p>
            <a:pPr algn="ctr">
              <a:buNone/>
            </a:pPr>
            <a:r>
              <a:rPr lang="es-CO" dirty="0" smtClean="0"/>
              <a:t>     Cristo guardó los mandamientos de su Padre y no hubo en Él ningún pecado de que Satanás pudiese sacar ventaja. </a:t>
            </a:r>
          </a:p>
          <a:p>
            <a:pPr algn="ctr">
              <a:buNone/>
            </a:pPr>
            <a:endParaRPr lang="es-CO" dirty="0" smtClean="0"/>
          </a:p>
          <a:p>
            <a:pPr algn="ctr">
              <a:buNone/>
            </a:pPr>
            <a:r>
              <a:rPr lang="es-CO" b="1" dirty="0" smtClean="0"/>
              <a:t>Esta es la condición en que deben encontrarse los que han de poder subsistir en el tiempo de angustia</a:t>
            </a:r>
            <a:r>
              <a:rPr lang="es-CO" dirty="0" smtClean="0"/>
              <a:t>.”</a:t>
            </a:r>
            <a:r>
              <a:rPr lang="es-CO" sz="2400" dirty="0" smtClean="0"/>
              <a:t>Ídem., págs. 680, 681. </a:t>
            </a:r>
            <a:endParaRPr lang="es-CO" dirty="0" smtClean="0"/>
          </a:p>
          <a:p>
            <a:endParaRPr lang="es-CO" dirty="0" smtClean="0"/>
          </a:p>
          <a:p>
            <a:endParaRPr lang="es-CO"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p:cTn id="1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92D050"/>
          </a:solidFill>
        </p:spPr>
        <p:txBody>
          <a:bodyPr>
            <a:normAutofit fontScale="90000"/>
          </a:bodyPr>
          <a:lstStyle/>
          <a:p>
            <a:r>
              <a:rPr lang="es-CO" dirty="0" smtClean="0"/>
              <a:t/>
            </a:r>
            <a:br>
              <a:rPr lang="es-CO" dirty="0" smtClean="0"/>
            </a:br>
            <a:r>
              <a:rPr lang="es-CO" b="1" dirty="0" smtClean="0">
                <a:solidFill>
                  <a:srgbClr val="7030A0"/>
                </a:solidFill>
              </a:rPr>
              <a:t>MÁS SEÑALES EN LA NATURALEZA </a:t>
            </a:r>
            <a:br>
              <a:rPr lang="es-CO" b="1" dirty="0" smtClean="0">
                <a:solidFill>
                  <a:srgbClr val="7030A0"/>
                </a:solidFill>
              </a:rPr>
            </a:br>
            <a:endParaRPr lang="es-CO" b="1" dirty="0">
              <a:solidFill>
                <a:srgbClr val="7030A0"/>
              </a:solidFill>
            </a:endParaRPr>
          </a:p>
        </p:txBody>
      </p:sp>
      <p:sp>
        <p:nvSpPr>
          <p:cNvPr id="3" name="2 Marcador de contenido"/>
          <p:cNvSpPr>
            <a:spLocks noGrp="1"/>
          </p:cNvSpPr>
          <p:nvPr>
            <p:ph idx="1"/>
          </p:nvPr>
        </p:nvSpPr>
        <p:spPr>
          <a:xfrm>
            <a:off x="0" y="2060848"/>
            <a:ext cx="9144000" cy="4065315"/>
          </a:xfrm>
          <a:solidFill>
            <a:srgbClr val="FFFF00"/>
          </a:solidFill>
        </p:spPr>
        <p:txBody>
          <a:bodyPr>
            <a:noAutofit/>
          </a:bodyPr>
          <a:lstStyle/>
          <a:p>
            <a:pPr algn="ctr">
              <a:buNone/>
            </a:pPr>
            <a:r>
              <a:rPr lang="es-CO" sz="2800" b="1" dirty="0" smtClean="0">
                <a:solidFill>
                  <a:srgbClr val="FF0000"/>
                </a:solidFill>
              </a:rPr>
              <a:t>¿Qué señales aparecieron en los cielos antes de la destrucción de Jerusalén en el año 70 d.C.?</a:t>
            </a:r>
          </a:p>
          <a:p>
            <a:pPr algn="ctr">
              <a:buNone/>
            </a:pPr>
            <a:endParaRPr lang="es-CO" sz="2800" dirty="0" smtClean="0"/>
          </a:p>
          <a:p>
            <a:pPr algn="ctr">
              <a:buNone/>
            </a:pPr>
            <a:r>
              <a:rPr lang="es-CO" sz="2800" dirty="0" smtClean="0"/>
              <a:t>Aparecieron muchas señales y maravillas como síntomas precursores del desastre y de la condenación. A la media noche una luz extraña brillaba sobre el templo y el altar. En las nubes, a la puesta del sol, se veían como carros y hombres de guerra que se reunían para la batalla.”</a:t>
            </a:r>
            <a:r>
              <a:rPr lang="es-CO" sz="2000" dirty="0" smtClean="0"/>
              <a:t>El Conflicto de los Siglos, págs. 32, 33. </a:t>
            </a:r>
            <a:endParaRPr lang="es-CO" sz="2800" dirty="0" smtClean="0"/>
          </a:p>
          <a:p>
            <a:pPr algn="ctr">
              <a:buNone/>
            </a:pPr>
            <a:r>
              <a:rPr lang="es-CO" sz="2800" b="1" dirty="0" smtClean="0">
                <a:solidFill>
                  <a:srgbClr val="FF0000"/>
                </a:solidFill>
              </a:rPr>
              <a:t> </a:t>
            </a:r>
          </a:p>
          <a:p>
            <a:pPr>
              <a:buNone/>
            </a:pPr>
            <a:endParaRPr lang="es-CO" sz="2800" b="1" dirty="0" smtClean="0">
              <a:solidFill>
                <a:srgbClr val="FF0000"/>
              </a:solidFill>
            </a:endParaRPr>
          </a:p>
          <a:p>
            <a:pPr>
              <a:buNone/>
            </a:pPr>
            <a:r>
              <a:rPr lang="es-CO" sz="2800" dirty="0" smtClean="0"/>
              <a:t>           </a:t>
            </a:r>
            <a:endParaRPr lang="es-CO" sz="2800" dirty="0"/>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anim calcmode="lin" valueType="num">
                                      <p:cBhvr>
                                        <p:cTn id="13"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14"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solidFill>
            <a:srgbClr val="92D050"/>
          </a:solidFill>
        </p:spPr>
        <p:txBody>
          <a:bodyPr>
            <a:normAutofit fontScale="90000"/>
          </a:bodyPr>
          <a:lstStyle/>
          <a:p>
            <a:r>
              <a:rPr lang="es-CO" dirty="0" smtClean="0">
                <a:solidFill>
                  <a:srgbClr val="002060"/>
                </a:solidFill>
              </a:rPr>
              <a:t/>
            </a:r>
            <a:br>
              <a:rPr lang="es-CO" dirty="0" smtClean="0">
                <a:solidFill>
                  <a:srgbClr val="002060"/>
                </a:solidFill>
              </a:rPr>
            </a:br>
            <a:r>
              <a:rPr lang="es-CO" dirty="0" smtClean="0">
                <a:solidFill>
                  <a:srgbClr val="002060"/>
                </a:solidFill>
              </a:rPr>
              <a:t> </a:t>
            </a:r>
            <a:r>
              <a:rPr lang="es-CO" b="1" dirty="0" smtClean="0">
                <a:solidFill>
                  <a:srgbClr val="002060"/>
                </a:solidFill>
                <a:latin typeface="Algerian" pitchFamily="82" charset="0"/>
              </a:rPr>
              <a:t>La destrucción de Jerusalén</a:t>
            </a:r>
            <a:br>
              <a:rPr lang="es-CO" b="1" dirty="0" smtClean="0">
                <a:solidFill>
                  <a:srgbClr val="002060"/>
                </a:solidFill>
                <a:latin typeface="Algerian" pitchFamily="82" charset="0"/>
              </a:rPr>
            </a:br>
            <a:endParaRPr lang="es-CO" dirty="0"/>
          </a:p>
        </p:txBody>
      </p:sp>
      <p:sp>
        <p:nvSpPr>
          <p:cNvPr id="3" name="2 Marcador de contenido"/>
          <p:cNvSpPr>
            <a:spLocks noGrp="1"/>
          </p:cNvSpPr>
          <p:nvPr>
            <p:ph idx="1"/>
          </p:nvPr>
        </p:nvSpPr>
        <p:spPr>
          <a:xfrm>
            <a:off x="457200" y="1700808"/>
            <a:ext cx="4906888" cy="4824536"/>
          </a:xfrm>
          <a:solidFill>
            <a:srgbClr val="FFFF00"/>
          </a:solidFill>
        </p:spPr>
        <p:txBody>
          <a:bodyPr>
            <a:normAutofit/>
          </a:bodyPr>
          <a:lstStyle/>
          <a:p>
            <a:pPr>
              <a:buNone/>
            </a:pPr>
            <a:r>
              <a:rPr lang="es-CO" dirty="0" smtClean="0"/>
              <a:t>         </a:t>
            </a:r>
            <a:endParaRPr lang="es-CO" b="1" u="sng" dirty="0" smtClean="0">
              <a:latin typeface="Algerian" pitchFamily="82" charset="0"/>
            </a:endParaRPr>
          </a:p>
          <a:p>
            <a:pPr algn="ctr">
              <a:buNone/>
            </a:pPr>
            <a:r>
              <a:rPr lang="es-CO" b="1" dirty="0" smtClean="0">
                <a:solidFill>
                  <a:srgbClr val="FF0000"/>
                </a:solidFill>
                <a:latin typeface="Arial" pitchFamily="34" charset="0"/>
                <a:cs typeface="Arial" pitchFamily="34" charset="0"/>
              </a:rPr>
              <a:t>Mateo 24:15-22</a:t>
            </a:r>
          </a:p>
          <a:p>
            <a:pPr algn="ctr">
              <a:buNone/>
            </a:pPr>
            <a:r>
              <a:rPr lang="es-CO" dirty="0" smtClean="0">
                <a:latin typeface="Arial" pitchFamily="34" charset="0"/>
                <a:cs typeface="Arial" pitchFamily="34" charset="0"/>
              </a:rPr>
              <a:t>“Entonces los que estén en Judea, </a:t>
            </a:r>
            <a:r>
              <a:rPr lang="es-CO" u="sng" dirty="0" smtClean="0">
                <a:latin typeface="Arial" pitchFamily="34" charset="0"/>
                <a:cs typeface="Arial" pitchFamily="34" charset="0"/>
              </a:rPr>
              <a:t>huyan</a:t>
            </a:r>
            <a:r>
              <a:rPr lang="es-CO" dirty="0" smtClean="0">
                <a:latin typeface="Arial" pitchFamily="34" charset="0"/>
                <a:cs typeface="Arial" pitchFamily="34" charset="0"/>
              </a:rPr>
              <a:t> a los montes…. </a:t>
            </a:r>
            <a:r>
              <a:rPr lang="es-CO" b="1" u="sng" dirty="0" smtClean="0">
                <a:solidFill>
                  <a:srgbClr val="0070C0"/>
                </a:solidFill>
                <a:latin typeface="Arial" pitchFamily="34" charset="0"/>
                <a:cs typeface="Arial" pitchFamily="34" charset="0"/>
              </a:rPr>
              <a:t>Orad que vuestra huida no sea en invierno ni en sábado</a:t>
            </a:r>
            <a:r>
              <a:rPr lang="es-CO" b="1" dirty="0" smtClean="0">
                <a:solidFill>
                  <a:srgbClr val="0070C0"/>
                </a:solidFill>
                <a:latin typeface="Arial" pitchFamily="34" charset="0"/>
                <a:cs typeface="Arial" pitchFamily="34" charset="0"/>
              </a:rPr>
              <a:t>”. </a:t>
            </a:r>
          </a:p>
          <a:p>
            <a:pPr algn="ctr">
              <a:buNone/>
            </a:pPr>
            <a:r>
              <a:rPr lang="es-CO" dirty="0" smtClean="0">
                <a:latin typeface="Arial" pitchFamily="34" charset="0"/>
                <a:cs typeface="Arial" pitchFamily="34" charset="0"/>
              </a:rPr>
              <a:t> </a:t>
            </a:r>
            <a:endParaRPr lang="es-CO" dirty="0">
              <a:latin typeface="Arial" pitchFamily="34" charset="0"/>
              <a:cs typeface="Arial" pitchFamily="34" charset="0"/>
            </a:endParaRPr>
          </a:p>
        </p:txBody>
      </p:sp>
      <p:pic>
        <p:nvPicPr>
          <p:cNvPr id="37890" name="Picture 2" descr="http://t1.gstatic.com/images?q=tbn:ANd9GcRSQf71TmdN11S8qrdvWznrcmugpJjkONNVeOIEqZDJ6Lplr6CWMw"/>
          <p:cNvPicPr>
            <a:picLocks noChangeAspect="1" noChangeArrowheads="1"/>
          </p:cNvPicPr>
          <p:nvPr/>
        </p:nvPicPr>
        <p:blipFill>
          <a:blip r:embed="rId2" cstate="print"/>
          <a:srcRect/>
          <a:stretch>
            <a:fillRect/>
          </a:stretch>
        </p:blipFill>
        <p:spPr bwMode="auto">
          <a:xfrm>
            <a:off x="5652120" y="1628800"/>
            <a:ext cx="3168352" cy="3312368"/>
          </a:xfrm>
          <a:prstGeom prst="rect">
            <a:avLst/>
          </a:prstGeom>
          <a:noFill/>
        </p:spPr>
      </p:pic>
      <p:sp>
        <p:nvSpPr>
          <p:cNvPr id="6" name="5 Terminador"/>
          <p:cNvSpPr/>
          <p:nvPr/>
        </p:nvSpPr>
        <p:spPr>
          <a:xfrm>
            <a:off x="5508104" y="5157192"/>
            <a:ext cx="3240360" cy="1440160"/>
          </a:xfrm>
          <a:prstGeom prst="flowChartTerminator">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s-CO" b="1" dirty="0" smtClean="0">
                <a:solidFill>
                  <a:srgbClr val="0070C0"/>
                </a:solidFill>
                <a:latin typeface="Arial" pitchFamily="34" charset="0"/>
                <a:cs typeface="Arial" pitchFamily="34" charset="0"/>
              </a:rPr>
              <a:t>La observancia del domingo se basa en la tradición, pero el sábado se basa en la Biblia (Exo.20:8-11).</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heel(1)">
                                      <p:cBhvr>
                                        <p:cTn id="7" dur="2000"/>
                                        <p:tgtEl>
                                          <p:spTgt spid="3">
                                            <p:txEl>
                                              <p:pRg st="1" end="1"/>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heel(1)">
                                      <p:cBhvr>
                                        <p:cTn id="10" dur="20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37890"/>
                                        </p:tgtEl>
                                        <p:attrNameLst>
                                          <p:attrName>style.visibility</p:attrName>
                                        </p:attrNameLst>
                                      </p:cBhvr>
                                      <p:to>
                                        <p:strVal val="visible"/>
                                      </p:to>
                                    </p:set>
                                    <p:animEffect transition="in" filter="randombar(horizontal)">
                                      <p:cBhvr>
                                        <p:cTn id="15" dur="500"/>
                                        <p:tgtEl>
                                          <p:spTgt spid="37890"/>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randombar(horizontal)">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827584" y="404664"/>
            <a:ext cx="7859216" cy="2160240"/>
          </a:xfrm>
          <a:solidFill>
            <a:srgbClr val="FFC000"/>
          </a:solidFill>
        </p:spPr>
        <p:txBody>
          <a:bodyPr>
            <a:normAutofit fontScale="25000" lnSpcReduction="20000"/>
          </a:bodyPr>
          <a:lstStyle/>
          <a:p>
            <a:pPr algn="ctr">
              <a:buNone/>
            </a:pPr>
            <a:r>
              <a:rPr lang="es-CO" sz="2800" dirty="0" smtClean="0">
                <a:latin typeface="Arial" pitchFamily="34" charset="0"/>
                <a:cs typeface="Arial" pitchFamily="34" charset="0"/>
              </a:rPr>
              <a:t>  </a:t>
            </a:r>
          </a:p>
          <a:p>
            <a:pPr algn="ctr">
              <a:buNone/>
            </a:pPr>
            <a:r>
              <a:rPr lang="es-CO" sz="12800" dirty="0" smtClean="0">
                <a:latin typeface="Arial" pitchFamily="34" charset="0"/>
                <a:cs typeface="Arial" pitchFamily="34" charset="0"/>
              </a:rPr>
              <a:t> Nota. La destrucción de Jerusalén ocurrió en el año 70, por lo tanto Jesús esperaba que su iglesia continuara santificando el sábado aún después de su muerte.</a:t>
            </a:r>
            <a:endParaRPr lang="es-CO" sz="5600" dirty="0" smtClean="0">
              <a:latin typeface="Arial" pitchFamily="34" charset="0"/>
              <a:cs typeface="Arial" pitchFamily="34" charset="0"/>
            </a:endParaRPr>
          </a:p>
          <a:p>
            <a:pPr algn="ctr">
              <a:buNone/>
            </a:pPr>
            <a:endParaRPr lang="es-CO" sz="4400" dirty="0" smtClean="0"/>
          </a:p>
          <a:p>
            <a:pPr algn="ctr">
              <a:buNone/>
            </a:pPr>
            <a:endParaRPr lang="es-CO" sz="4400" dirty="0" smtClean="0"/>
          </a:p>
          <a:p>
            <a:pPr algn="ctr">
              <a:buNone/>
            </a:pPr>
            <a:endParaRPr lang="es-CO" sz="4400" dirty="0" smtClean="0"/>
          </a:p>
          <a:p>
            <a:pPr algn="ctr">
              <a:buNone/>
            </a:pPr>
            <a:endParaRPr lang="es-CO" sz="2000" dirty="0" smtClean="0"/>
          </a:p>
          <a:p>
            <a:pPr algn="ctr">
              <a:buNone/>
            </a:pPr>
            <a:endParaRPr lang="es-CO" sz="2000" dirty="0" smtClean="0"/>
          </a:p>
          <a:p>
            <a:pPr algn="ctr">
              <a:buNone/>
            </a:pPr>
            <a:endParaRPr lang="es-CO" sz="2800" dirty="0" smtClean="0">
              <a:latin typeface="Arial" pitchFamily="34" charset="0"/>
              <a:cs typeface="Arial" pitchFamily="34" charset="0"/>
            </a:endParaRPr>
          </a:p>
          <a:p>
            <a:pPr algn="ctr">
              <a:buNone/>
            </a:pPr>
            <a:endParaRPr lang="es-CO" sz="2800" dirty="0" smtClean="0">
              <a:latin typeface="Arial" pitchFamily="34" charset="0"/>
              <a:cs typeface="Arial" pitchFamily="34" charset="0"/>
            </a:endParaRPr>
          </a:p>
          <a:p>
            <a:pPr algn="ctr">
              <a:buNone/>
            </a:pPr>
            <a:endParaRPr lang="es-CO" sz="2800" dirty="0" smtClean="0">
              <a:latin typeface="Arial" pitchFamily="34" charset="0"/>
              <a:cs typeface="Arial" pitchFamily="34" charset="0"/>
            </a:endParaRPr>
          </a:p>
          <a:p>
            <a:pPr algn="ctr">
              <a:buNone/>
            </a:pPr>
            <a:endParaRPr lang="es-CO" sz="2800" dirty="0" smtClean="0">
              <a:latin typeface="Arial" pitchFamily="34" charset="0"/>
              <a:cs typeface="Arial" pitchFamily="34" charset="0"/>
            </a:endParaRPr>
          </a:p>
          <a:p>
            <a:pPr algn="ctr">
              <a:buNone/>
            </a:pPr>
            <a:endParaRPr lang="es-CO" sz="2800" dirty="0" smtClean="0">
              <a:latin typeface="Arial" pitchFamily="34" charset="0"/>
              <a:cs typeface="Arial" pitchFamily="34" charset="0"/>
            </a:endParaRPr>
          </a:p>
          <a:p>
            <a:pPr algn="ctr">
              <a:buNone/>
            </a:pPr>
            <a:endParaRPr lang="es-CO" sz="2800" dirty="0" smtClean="0">
              <a:latin typeface="Arial" pitchFamily="34" charset="0"/>
              <a:cs typeface="Arial" pitchFamily="34" charset="0"/>
            </a:endParaRPr>
          </a:p>
          <a:p>
            <a:pPr algn="ctr">
              <a:buNone/>
            </a:pPr>
            <a:endParaRPr lang="es-CO" sz="2800" dirty="0" smtClean="0">
              <a:latin typeface="Arial" pitchFamily="34" charset="0"/>
              <a:cs typeface="Arial" pitchFamily="34" charset="0"/>
            </a:endParaRPr>
          </a:p>
          <a:p>
            <a:pPr algn="ctr">
              <a:buNone/>
            </a:pPr>
            <a:endParaRPr lang="es-CO" sz="2800" dirty="0" smtClean="0">
              <a:latin typeface="Arial" pitchFamily="34" charset="0"/>
              <a:cs typeface="Arial" pitchFamily="34" charset="0"/>
            </a:endParaRPr>
          </a:p>
        </p:txBody>
      </p:sp>
      <p:sp>
        <p:nvSpPr>
          <p:cNvPr id="1026" name="AutoShape 2" descr="data:image/jpg;base64,/9j/4AAQSkZJRgABAQAAAQABAAD/2wCEAAkGBhQSERQUEhQUExUWGB8aGBcYFxscFhobFxoXGBodGRUcHSceGhkkIBgVHy8gIycpLCwtGB8xNTAqNSYrLCkBCQoKDgwOGg8PGikkHyQsKSwpKiopLCosLCkqKSwpKSwsLCwpLCksKSksKSksLywsKSwpLCksLCwpKSksKSwsLP/AABEIAJIAoAMBIgACEQEDEQH/xAAcAAACAwEBAQEAAAAAAAAAAAAEBQIDBgABBwj/xABKEAACAQIEBAMEBAgMBAcAAAABAhEDIQAEEjEFIkFRBhNhMnGBkRSh0dIjJDNCk7Hh8BVDUlNicoOSsrPB8TRkc8IHNVRjdIKi/8QAGgEAAgMBAQAAAAAAAAAAAAAAAgMAAQQFBv/EACoRAAMAAgEEAAUDBQAAAAAAAAABAgMRIQQSMUETUWFxkTKBsRQiQlLw/9oADAMBAAIRAxEAPwDQcC8L5R8plmbL0JahSJJooSSaSEknTJvN/XEM14Sy35tCj8aKD/txqPDuX1cPyemJ+jUff+STBNThzWlfrxjyw34GyYOr4Zoi/wBHy/6JPu4rpcCoHfL5f4Uaf3cbmvlREMuABwoTYYxvHfzD4MrU8O5eSfIoR/0k/VpxE+G8v0o0P0Sfdxq6mVA6YpbJjoBivh18ynozB8M0P5ih+iT7uKX8PUAPyFL9Gn3caWtQwHXyxwu4vXDZE0Z6rwXL/wAzRH9mn3ce0+C0B/E0T/ZpH+HB2bQ74rpVgF7e/HPqrT1tj1oo/gOh1oUfhTT7uLqfh7LH+Jo/o0t9UYj5zXIg+v24upZ3uQDhPxci8UxqhP0et4YoxalR/RU/u3GIjw3Sdb0aCOJiKNPS0emnB9PNjBq1ZuI/1wp9TkX+TGLEmIch4ZoCNVGkXvq1UkKx/RGn3HBp4Bl7fi+XJm8UkA37ae0YbU02P7/LFnlAAYW8+Sue5/kNY5XoQvwDL/zFD9CnT/64inBsuD+Qy/u8in93Gh8jVttO5xXmsnAtHzxePNe+af5YNQvkALwjLQs5bL/oKX3cA8b4VlFy+YP0ajPkVdJFFOVtBKkQBcEb9MFZhrAdh9eFvGKZ+jV9R/iqkfo2xrx9VbtJP2hdY1o+m+D6IPD8kf8AlqP+UmGtalhd4M/8uyX/AMaj/lJhwwx62jmJgYpgzPTFT5Rbm4wY9KcR0WxlGbE1ajbvgNqPuw6q08BVqeDSIxPUpT6YGr5Ykbfsw0emJxA0rYqp2ihDmMtG+BTlhBBE9jh9UpzgGvQja5xzcuEanoTnJRsAQdxgLN8P7dviNsOCnNI2jbFaZeSY677fDHKyY6l7NMMVpQK3Ez9X68SXNFjoIKk2B9Y64a18raY6/LAGZy0RI6/L3YRvb5HLgZ5bOGBO8C/e2+L6ebwioVivUaYJi8+6e2CKGdBM9MLyY+Akx0c/FhGPcxnAR+/bCpTJkYlUQ4yuUFsh9IEy0knbCnj2a/AVoEDy3/wNh89IEDCTjtLTlq//AEn/AMDY1dO08k/dAZPB9Q8HVPxDJj/lqP8AlJhucxjK+HOJKvD8oA3N9GpACOvlU+uGGX4mx3Un1EfCRuDj29PZyUPRUGPNYwnbicG4juMRHFZNj8xY+mF9uyxnUIwLUob74GfiE9unU9PjiNbiSk3UEmBY/ssMTtC7iuqVU6SwBMQPftiD0sA5jigL6lUWgruTy3M/PF7caQ20MPiLYW+/0Wqn2QdRP24GzawO37cFnOoSDpb5jt39/wBWKM9mQ5BIOw2j16DfpjLayJeOQ04fsUVv3tiqk/NY/wC+GVBkViSNwRfe9pg4XLlQOvxxkuMuk3Iac74Y0onX0jt78U18nIEqPl19cV0M2UIkTH774b0c5SM+YSLA7EkzO0b7HGLJhruSXs0za1yZDN8KZZNowBTrFGYXEi4I92/yGNVxfN0vzNXyOM7mOGhmLyZJJv64qYttzS8FO0lwMOHsGJIm36j/ALHB7UAdsKeGQWABuLkdSADIjr3+Bxdl+I85PNpiAL/q6ftxzckPu4GyxlTypPSf3GFXiTK/i2YnpSqH/wDD4b5TiSqwmPcTBvgPxZn6b5Wvp38mp2/m29cF061c/Pa/klvhlvAdf0TKgWH0eltE3pJhmtZwCGJ27fUCNsC+GaevK5RZhvo9GI2I8pLN64e0MrrAlCTNz1t3aR6jHtmuTkoVU6zDoxnaTI+s4noYm7L8B9gjBh4fEa2KRFtQi4vaSQJkYhTy4JEN+c03myiwmdzIvgeQtA9VGEiV3jsPXpjnHKOaTsVN7xsD3Fz8MXZimyKTuJAESIE7MZufhbCnNa2IIljsoE9OwG5vvg4TfLKpr0XUxPUEk2PujftvjyrVAaCegBAIj4x1/ZjqlPQxYGFAAYn1uRePS2IigaoYgElSZ03uSLWuWgWIwnJke+Apk6oZmxF95H+uBqjdv146rTqlrU1P9IrdrC4WdzPbFFVaimCL+ogAfbjJ/Va4Ybx78Htye3w92DKWWwqRnBEgDsQd++/X34ZU89KgyI7z16zjTh6mK8iqxtBf0RTAZT8LYlWoEAaZBA67z1v1wZlXBAnp33x7mKN+vocFn6aMi2i4up4M9ULEERt0wRlMqHpkNuNsFVUC1BqBv2FsOspwyU2ifmP98cPpqePM5vx9TXlScpo+cZnJ6ajQGFvdHe/TBXDKagcxMfM4J4plz5jiJubH3/bhRXby46b/ALzirrHbcgLuXI6en1Ugj9/dhVx8fi9bv5VT3gaGxbR4oBA1b9OhGLOO0dWVrMsEGjUO/am837DGVYuzLLXja/k0zfcjX+GaEZLKMJn6PR/NP80nY/rwfSYsL/hDMgqRMbQdO/X5+mEfhdHGTypBDDyKUBoP8Uh9+CKmY8gEuSUaoSZIJXXLEKxBbQIACAAgdSceoqnLZzl4JVayIpdXBQmw0Bl30mTJkAgjvb34pp8XJBFOnqYiCYKq0WWBOwMSO3vwCeKMoppTVIdoCbgqxaNJItJuYG8zhdU4rWeQpqyRpFQEQGMASCCoGqJtaNsZLzv/AGGLS9GxzfFqNHUuYqKiusAQxqE2uEAJMAg+nWMAcEp060+WfN031GVA2toYakbS4+Bwh43nzmqK06mk1FfzfwcwQRpAgyS8MewPQDAHB+K/R6NXK1aJ0MXYurCdTkAroMArYXDE22xa6qeVsnYma/iKVAtRlKqFlizByulVGo8ovcMbDqcK8tmKNVnQPWBK6SGKkEHU425pEMZMWEYQ5PibimlIOSikqq6VVQSSW1ETIOttyQOmBxSdHLhSakEbwYMn2gQRAG3UjGa8jv8AT4Qeu3hmzrUizQM0KmvZfZA3kFkMCAOsTGIPT0gQ7uIuUGoW6KSBHuJJ3wmNIsKTVNGocmpmAqahqFukmQe9seMtPRrQXi5bUBpHcGy3AMiN8Z7vfGuf3GTP4L85n2M6V09CzyGE3kKI0i252kYrymc5ANCOCDDD2hJBEsDBA7+hvhVUeuVAUFDcSE1C8mQYg9LnsMRr5tw+qDTd2sdtXJo06Y2Biw/lemBXd6GtL2anh+cRKgDFFdxy09Y1QZ9lDeDpO3bF2d8S0hVakTzgcwIAC2kKesxB2i4xgzTetUrOpDEsGLCIeNKlhAgmIMx1wz4Tl10lG0tyIYNxKssEk7x8/hhyzZInSpmd6b4Q7pZ5qlVYk6jC/wBFR7TP7iQB13w/8U+JlyGXU6SXqSlIRKh/LdlLwQdHLeDOM5w3iRpsAFLdAe0kke8TN/djNePfEq5taAp1EdEaozDrqAREMkXWGq7WO+K6aay33UDm1M6RuPDFQcRy3n1Ai1dTIdEheRmjlYkiQQd+uFfH/D7gkkSB2uPtGMJwvjVTJVA6PokhSDZGvs3X3HeT0vj6NS8VrmFj8m/UHcGBI93rscJ6nA8V98rgrFXctbMXmAEBGkkzaD+vCrjHF2bLOhJHK1iSfzT9eNtmqOoHUgPu+0bHGR8QZFvJrWsFbfcQrYdgyy2ky3DN5wLO+VlMqSf4ijb30069O+HlTPBihYEhG1zZR7LJEztzEz/RxmeE5krlcoV1NVNCkqIAN/LQTqFxIgSdgYm9veFZS606zEaRBAKtUNzEuGKiNXqf9NuTI5prfAjg0+Yy+Xqrq0EQZsu5gdeu4+fpjNZikaY85QCupQEAAiQsy5k9b/CDirNcWq0q4JqKyrIVU1MAL6A6aQBHKTUPNaCcW5nM+dlmLHS0BWAFvMBDOQABqX2AvoSJm+MHULu1SGzehHTzphnBsFXc7MqiQCbzMg/PC3M8ehdCyCSBMmTF40bEzFrzguY0qsKVcsoje531C40zPpONKuSywcVadJUYWGlYIDyGEj2bE+/5YB3OP9S2Em68MxOQ4sS8LJ0wWO4EG89uq37+7FNXxe4qmSqhqyLEaglLQQ8WMkkiTe4MRh2OBU6q+ealQVayKXOoFZElYQiYFrThPmfCcRoYGnfnurg7XUyYJmIONeLPh20BUsvz3FKYEhqlT1MAR3AjfFKcVpMpVXIm0MLx16kTB74Eo8EVdZrNrgfgwjMRUMwDBU6SzEIAYi5IwnzPBK4qWpVKam86dQCnaJux36zF7DDoxRfGyfEa8D7N8UK025lgXAnfTAAPQfbgDO+JjWK+Y+kiZME3PoB27YzlSkYJJcCJAMAEE2Nu/aJt6YMynhyvUppVFOo9Mnm8tWd0Ag6nUA6VYGQx9oAxjVPTRPliqyUzV8K8SZdGXnqWBBZUiCSDsbEHTpidjbEuJ+PaNIKcvS11CCra+UGwMhVckmZ37m++MDT4TULOoQ6kbSw6hi2lVv1JkfC+H9LwFmCI0QZgk2WbGFO7EAyYB3Hrhd9Jg3u3+WNnqbU9soccV/8AFIn/AIeilPqHdi57yE0qoIMbyJBscZDN8SsQDBI0jSIsIHpAgHDLM+BcxcLpaATOtAPeWLbdr/PGi4p4QVE8uiAFGh2LEwQ60y8ggkDTSJ0zbUbQLHNdPi0o/wC+4uu/JzRgqfFHEyZkqYJ6r133M40PBK9UIKmpr3B363+Fhi2h4YVLOFOqQrBJWRb8qywJiYjt/KOHw8OJl0g0mULqsWfmKhJJkjS0uDtBn0wOfqMVLtXsvHOq2GZDxHqAV7Hp2wLx/iINCqIkFGjvJU4oznD0QEatEeg1ExPtA3vNxhNnsx+L1HHslWgk3gHQZA2ILD5jHPx4JdKp+Zu759n1fw+6Jk8vpddTZajylgL+UpJYzcSQIMAYHRUFXzCCzwQCH5Nz+aEEQDuSbnbrj3gDKMtldaa1OXpS1jbyktp2HX34a1Qjeyupf6KnbvaIGNHU9Pb3owzSYpyOfKnQHbXUJLFCBeICoIgQosWMCDa8Y7NcQKKEppNR5PMS77AamqM19yNRiIxLMZCiSx2JHQ+7svu3woqVwn5I7GYhiJMczkm8el+gxhaqeGgvIJW4KPIIzFVaRMVDpAeqCGXbYbaVsQNtwLzz9aqop+UWryx1NogtI9q1lgltrDTMrsVXG86lAAU71AdTuy66siW9q/MZ1SLQCBAE4F4VTzDE0q1BxTBBIblAAmoNzcGJIE/ndjD3jdz3PwVL5GlXP1aVQUzTeyEWFixJm8ESBYESB8sC1nYDUQSd4CxEmQD2sbn02wVSSsJNdtLEKdCzB1WGqBdogSDFt43x/iHiTjMvTJfRIFNQZGlgGEX3M7nvi8ODvrS19Q6elyNGzyeXpaoZ1lmAQwADqCgm5A69vjcJtDWRwT0UyB1lg4awMEe+CbTjqXAA4h2RNIuvMxJiCTAiBE6QTJAiJnF2S4bl2r5Y1gPKqGmrooZSsnTBaZnaSJiLtecbZmF4YpoB8utWIFPzqrmW00y9RjptMKDa4Gra4vcY+ieHvpD5QU86cyhQlKdOrTSmvkhEHPq0kieXVBgWgzOH3h3hWXpBhlsulLWBqKayYuQpLEsSNyFtPffDKpw+xhZMHccvxmbTvvae2GPtqdIFcPaMdw7KNRR2q06dtRVELVKpKhiD1UkIqhj+coIEkjFOYDGnl8w7VgVSodUwUVnVEZabmegOllYnzANdiA0fMLpra6Djyqwouy0GcU2IBFRl1aXUFlJ0nl5twVJHy+SQqddMU6yVUoVKbODTLKPNC06ljJ1LMD2mIG5lVz2ctfQtMqzDxWoEV2Ip1h5gdSFrMqinUXTAQVC5UjYjWDeAceZ7LLQSm7Kacq9M6tLLqasUYBWMldXNLmOcARrlfeK516NDmUBCXElGQLUK2BJGr+jGxSoxkGmAEWS4/pq09aVX81VWnlygYsOSkFFoLBVZtQCjVUuCsHEnE6TT/YNWkPs3xRpBZXllQ+0HWapXSPMZZhZST/7kCBi7+E8u1IOa41Mhd+TTpSTRDXDrYhD1NxNjOFYyf0ZhTbNhArsiwXJdaWgWVQSoCLBLNpJgLJDFpZNihJ8ynVLUwaIUHzDzMwsobQHEvMyQqqJJgZK6VLaC7/YjzedqZhagQE6FLvqgQqgCdB5oEg6QbapIwqND8WqqIfQtSWIbQoqaGA2GmpNNoBIBiRMRhxX4k4LK5Wo1qbny1BVagQM6uJKuCxLkypZjYGITcUyPkivSs4iVZgAVanqFQFZGjUGEMQCwURExjbihLhC3vZt+DcbpnJ0GVjApojAiCHREBETBFwQeoI9Rgurx1VVdd6cTcqVW+9jI+Ef6Y+d+GOJeXTCMYUy0aNmKoAZnYhexucM6/EVBk6rXBQCbd562OF5JpW9Ap7Rs874jpqoNQezG6tIJ2AcCehsduuF68do1AbsPR0FhcWawjcTcT9WQzOf0XVzyklQSwktuYF5sDN+kYGTjhRhoVFAjpMkTIkwQGJabz6jBKHS55L8Gzr8cp04WmUYuDLU2UlRpN2E3k8hE3BfYbhji1MrHma21QFIAYsSAuqlEgCpGkS+waJEjHVKlI6mCdbCNIjVPsgnmidySfTE24/UaxbkAsoJABgAkN7WrYSdQERg/gKvBXxNeTVNndOnXIkkMAVXQqhed3J0hRKAqxDSAB0xiuPcSp12VgDK2JiAy3IsTNvXocX5/PlqbKAWDgEkgbqFVOUAKNIkAgDc4RReO97x+/bDsGFS9+wavfCDkLETqIB6SYt19/pi+nmwE51N1MQxWOxAsLGD8LnC+kx6SY9eX0thgLgap3iJm98OaSEVTR9L8P+JxmgqB35o16gFcuoOrSwAVpEna03Hfb5PNUtIVdTtMnzCzoReeeyhoDLI2n2TbH57y3EGoVg9O7Kdul5XpvIMY+gcL8Webyr7TAsUAmy7yQLQS14jvFsJcdvKGTXBr+F+HqlDzGoVwNbahTYltKrIpBKxcAELqWSokGGJInCFjWy+cKVvYILpqZVRmqPoYpVLXCKzT5gBB6AaRjhxUiCrmm14uB6ke4wLemKW8a11pVZqVGeD7IVdC7KVAW7kzJbvjPWTb5Ww1foPp5vK5yjRFWrU1o9Vm1VSXrgM2qjRrmPMUSpKqtweUi5CDiWZyeVz0oatbSsLqF6RAAdV0kFjplJaAhJAJjG1yvGKdSmtU0kqXLUwKZZ1MMIUKpKmdckibkmZxUPDeXrKxqZfLpqfUdFjsSSWW4Ml+Ww5iSJnDXkl8Mn2MhS4SazK/mLUyqVnqHKQWXU34R1F1CqWVo1MJVTYyylhw3IV81moq0Kr5dSpal+YQoJA0kx7SoIqASo2HNh9nuEim1GhlxTIW4V3JSlF9USWNTSphSYi5BIEXZmigVpIMRNyO1jpv2MAbYW790X9DA8b8PO+dqLShlHlgM5GlgTBUlVLuxKgaRcEEdVg3xcaVM1qdZKodUr+VUB1TrDMyMWYxBaCL7WIxpm8zy/LWtImU0BSUQmYBEg6iJZjJYgwRuMx4m4VUOWadVYIrnS7OdKaWspBklZUxEWvZRge5XSWy09eDIZNPZI2NJTI6EKs32EXtvi98xqAkBgRuOw2uML8vUJpoFF4AKjYqVEk3sflg/IcMJT2gFS0dYke1G5xotJszzWuAauBqmI737fHC4gauWbeu3uvGNK+RJuBy9DP1DHlbg6lgSAAes/rEz9uJNNFukzPila9xYmN/lixqC3gM1hAmN7mfX0w6fhIAtt6i287jAFfJsh9PS/yxO/ZWyjMORIC6VIHLJgnabmzfH9eFxy8sb2v+898G1NWomxsN+s/64ty1Jn6QVEx1O9/2YYq0tgMCXJyZXaNv3vi/K5do2j4z9fQ/twfl0BiE1NeSupdt56W7xhtk8hpKE0xoP8qslOR1IqtY3gCJ3AjFttgt+mZrKBkJi7swCgCTOoEQIJkmIIvY7zh1SVlDUjUywVTqqaajM5edR5UcM3TUQSilWvMSLxClEaFa52VtQUdgRebX2iDY7gQVhYFUmI55IvsBLAL8owL/ALlyEqNJQ4gXBXVlwAxGmrqNUEA3tyzIACgSNXtAjDDw/wAbeiz0vMVSSXQ06hKyVAIkxpaywCBadtjj6mYNVkUMXqKpEodbHSWIgjmJUBecyYAHTD3hHh/OO4dKVRTvqqNTSSxkuVqspi+wED44TWFaaYap+jeZTjjPUqF2DpTSQCSFksRT5ewCufUtJnSsMq2cUhQAhZrBQo6kCwPsqCYvBMyY6Z/hfgypTWt5lRyryBSoPTUkqN2qMeU3aFFo3N4w2TJUPNao6KGQDm895B6EBn8rvspvAwrSVaYxbC+IcSFZnahTVW5annPUIQyXpK6g8pICtIEH2Q0hrLF4bXLHnvr8wmpWVmbYKWp0hYkc2sHsALA4nmOJIz8lF6o0gaTJpgASNNNKegE8skCCAOgkncOVyhDZd0JdhNRQsqDKMb6435SNxiZIVvnkJP0JszkSLVDpiAH1ik7lQZUg7gkmALbX3JE4wagy1d/L5TRqLopEFRKNzs7ESoj2dIIIb2umvWkwudIO2oWNr77i97R9WE/iSn+K5i/8TU6m/wCDeOl8LmailoL0fn3L5p19l2HuYjpgj+Eav85U2/lH7ce47HXa5EnicSqyPwtS23O324vHFq0D8NV6/nt9uOx2JpFlb8VrGZq1f77fbiP8I1YP4Sp/fP247HYrSIUpm3As7f3jjz6Y8e2+/wDKPrjsdiaITTP1LfhH/vH7cX0uKVtX5Wp1/Pb7cdjsEwWjz+E6sMPNqXF+dr3U3vi7hfEqoYxVqD3O3249x2KIkMn49mBBGYrA7SKjzBEEb7Y8y3ibNqLZrMC/Ss42P9bHY7FNIYjm8WZwj/i8z+mqdv62JDxPm2MNmswRtes5t/ex2OxekWWHxjnhYZzNAAWAr1I3/rYg3i3O/wDq81+nqfex2OxNE9EH8W50zObzR/t6n3sUv4jzTBlbM5hgVYEGq5BBUyCCbjHY7EaKP//Z"/>
          <p:cNvSpPr>
            <a:spLocks noChangeAspect="1" noChangeArrowheads="1"/>
          </p:cNvSpPr>
          <p:nvPr/>
        </p:nvSpPr>
        <p:spPr bwMode="auto">
          <a:xfrm>
            <a:off x="155575" y="-661988"/>
            <a:ext cx="1524000" cy="139065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28" name="AutoShape 4" descr="data:image/jpg;base64,/9j/4AAQSkZJRgABAQAAAQABAAD/2wCEAAkGBhQSERQUEhQUExUWGB8aGBcYFxscFhobFxoXGBodGRUcHSceGhkkIBgVHy8gIycpLCwtGB8xNTAqNSYrLCkBCQoKDgwOGg8PGikkHyQsKSwpKiopLCosLCkqKSwpKSwsLCwpLCksKSksKSksLywsKSwpLCksLCwpKSksKSwsLP/AABEIAJIAoAMBIgACEQEDEQH/xAAcAAACAwEBAQEAAAAAAAAAAAAEBQIDBgABBwj/xABKEAACAQIEBAMEBAgMBAcAAAABAhEDIQAEEjEFIkFRBhNhMnGBkRSh0dIjJDNCk7Hh8BVDUlNicoOSsrPB8TRkc8IHNVRjdIKi/8QAGgEAAgMBAQAAAAAAAAAAAAAAAgMAAQQFBv/EACoRAAMAAgEEAAUDBQAAAAAAAAABAgMRIQQSMUETUWFxkTKBsRQiQlLw/9oADAMBAAIRAxEAPwDQcC8L5R8plmbL0JahSJJooSSaSEknTJvN/XEM14Sy35tCj8aKD/txqPDuX1cPyemJ+jUff+STBNThzWlfrxjyw34GyYOr4Zoi/wBHy/6JPu4rpcCoHfL5f4Uaf3cbmvlREMuABwoTYYxvHfzD4MrU8O5eSfIoR/0k/VpxE+G8v0o0P0Sfdxq6mVA6YpbJjoBivh18ynozB8M0P5ih+iT7uKX8PUAPyFL9Gn3caWtQwHXyxwu4vXDZE0Z6rwXL/wAzRH9mn3ce0+C0B/E0T/ZpH+HB2bQ74rpVgF7e/HPqrT1tj1oo/gOh1oUfhTT7uLqfh7LH+Jo/o0t9UYj5zXIg+v24upZ3uQDhPxci8UxqhP0et4YoxalR/RU/u3GIjw3Sdb0aCOJiKNPS0emnB9PNjBq1ZuI/1wp9TkX+TGLEmIch4ZoCNVGkXvq1UkKx/RGn3HBp4Bl7fi+XJm8UkA37ae0YbU02P7/LFnlAAYW8+Sue5/kNY5XoQvwDL/zFD9CnT/64inBsuD+Qy/u8in93Gh8jVttO5xXmsnAtHzxePNe+af5YNQvkALwjLQs5bL/oKX3cA8b4VlFy+YP0ajPkVdJFFOVtBKkQBcEb9MFZhrAdh9eFvGKZ+jV9R/iqkfo2xrx9VbtJP2hdY1o+m+D6IPD8kf8AlqP+UmGtalhd4M/8uyX/AMaj/lJhwwx62jmJgYpgzPTFT5Rbm4wY9KcR0WxlGbE1ajbvgNqPuw6q08BVqeDSIxPUpT6YGr5Ykbfsw0emJxA0rYqp2ihDmMtG+BTlhBBE9jh9UpzgGvQja5xzcuEanoTnJRsAQdxgLN8P7dviNsOCnNI2jbFaZeSY677fDHKyY6l7NMMVpQK3Ez9X68SXNFjoIKk2B9Y64a18raY6/LAGZy0RI6/L3YRvb5HLgZ5bOGBO8C/e2+L6ebwioVivUaYJi8+6e2CKGdBM9MLyY+Akx0c/FhGPcxnAR+/bCpTJkYlUQ4yuUFsh9IEy0knbCnj2a/AVoEDy3/wNh89IEDCTjtLTlq//AEn/AMDY1dO08k/dAZPB9Q8HVPxDJj/lqP8AlJhucxjK+HOJKvD8oA3N9GpACOvlU+uGGX4mx3Un1EfCRuDj29PZyUPRUGPNYwnbicG4juMRHFZNj8xY+mF9uyxnUIwLUob74GfiE9unU9PjiNbiSk3UEmBY/ssMTtC7iuqVU6SwBMQPftiD0sA5jigL6lUWgruTy3M/PF7caQ20MPiLYW+/0Wqn2QdRP24GzawO37cFnOoSDpb5jt39/wBWKM9mQ5BIOw2j16DfpjLayJeOQ04fsUVv3tiqk/NY/wC+GVBkViSNwRfe9pg4XLlQOvxxkuMuk3Iac74Y0onX0jt78U18nIEqPl19cV0M2UIkTH774b0c5SM+YSLA7EkzO0b7HGLJhruSXs0za1yZDN8KZZNowBTrFGYXEi4I92/yGNVxfN0vzNXyOM7mOGhmLyZJJv64qYttzS8FO0lwMOHsGJIm36j/ALHB7UAdsKeGQWABuLkdSADIjr3+Bxdl+I85PNpiAL/q6ftxzckPu4GyxlTypPSf3GFXiTK/i2YnpSqH/wDD4b5TiSqwmPcTBvgPxZn6b5Wvp38mp2/m29cF061c/Pa/klvhlvAdf0TKgWH0eltE3pJhmtZwCGJ27fUCNsC+GaevK5RZhvo9GI2I8pLN64e0MrrAlCTNz1t3aR6jHtmuTkoVU6zDoxnaTI+s4noYm7L8B9gjBh4fEa2KRFtQi4vaSQJkYhTy4JEN+c03myiwmdzIvgeQtA9VGEiV3jsPXpjnHKOaTsVN7xsD3Fz8MXZimyKTuJAESIE7MZufhbCnNa2IIljsoE9OwG5vvg4TfLKpr0XUxPUEk2PujftvjyrVAaCegBAIj4x1/ZjqlPQxYGFAAYn1uRePS2IigaoYgElSZ03uSLWuWgWIwnJke+Apk6oZmxF95H+uBqjdv146rTqlrU1P9IrdrC4WdzPbFFVaimCL+ogAfbjJ/Va4Ybx78Htye3w92DKWWwqRnBEgDsQd++/X34ZU89KgyI7z16zjTh6mK8iqxtBf0RTAZT8LYlWoEAaZBA67z1v1wZlXBAnp33x7mKN+vocFn6aMi2i4up4M9ULEERt0wRlMqHpkNuNsFVUC1BqBv2FsOspwyU2ifmP98cPpqePM5vx9TXlScpo+cZnJ6ajQGFvdHe/TBXDKagcxMfM4J4plz5jiJubH3/bhRXby46b/ALzirrHbcgLuXI6en1Ugj9/dhVx8fi9bv5VT3gaGxbR4oBA1b9OhGLOO0dWVrMsEGjUO/am837DGVYuzLLXja/k0zfcjX+GaEZLKMJn6PR/NP80nY/rwfSYsL/hDMgqRMbQdO/X5+mEfhdHGTypBDDyKUBoP8Uh9+CKmY8gEuSUaoSZIJXXLEKxBbQIACAAgdSceoqnLZzl4JVayIpdXBQmw0Bl30mTJkAgjvb34pp8XJBFOnqYiCYKq0WWBOwMSO3vwCeKMoppTVIdoCbgqxaNJItJuYG8zhdU4rWeQpqyRpFQEQGMASCCoGqJtaNsZLzv/AGGLS9GxzfFqNHUuYqKiusAQxqE2uEAJMAg+nWMAcEp060+WfN031GVA2toYakbS4+Bwh43nzmqK06mk1FfzfwcwQRpAgyS8MewPQDAHB+K/R6NXK1aJ0MXYurCdTkAroMArYXDE22xa6qeVsnYma/iKVAtRlKqFlizByulVGo8ovcMbDqcK8tmKNVnQPWBK6SGKkEHU425pEMZMWEYQ5PibimlIOSikqq6VVQSSW1ETIOttyQOmBxSdHLhSakEbwYMn2gQRAG3UjGa8jv8AT4Qeu3hmzrUizQM0KmvZfZA3kFkMCAOsTGIPT0gQ7uIuUGoW6KSBHuJJ3wmNIsKTVNGocmpmAqahqFukmQe9seMtPRrQXi5bUBpHcGy3AMiN8Z7vfGuf3GTP4L85n2M6V09CzyGE3kKI0i252kYrymc5ANCOCDDD2hJBEsDBA7+hvhVUeuVAUFDcSE1C8mQYg9LnsMRr5tw+qDTd2sdtXJo06Y2Biw/lemBXd6GtL2anh+cRKgDFFdxy09Y1QZ9lDeDpO3bF2d8S0hVakTzgcwIAC2kKesxB2i4xgzTetUrOpDEsGLCIeNKlhAgmIMx1wz4Tl10lG0tyIYNxKssEk7x8/hhyzZInSpmd6b4Q7pZ5qlVYk6jC/wBFR7TP7iQB13w/8U+JlyGXU6SXqSlIRKh/LdlLwQdHLeDOM5w3iRpsAFLdAe0kke8TN/djNePfEq5taAp1EdEaozDrqAREMkXWGq7WO+K6aay33UDm1M6RuPDFQcRy3n1Ai1dTIdEheRmjlYkiQQd+uFfH/D7gkkSB2uPtGMJwvjVTJVA6PokhSDZGvs3X3HeT0vj6NS8VrmFj8m/UHcGBI93rscJ6nA8V98rgrFXctbMXmAEBGkkzaD+vCrjHF2bLOhJHK1iSfzT9eNtmqOoHUgPu+0bHGR8QZFvJrWsFbfcQrYdgyy2ky3DN5wLO+VlMqSf4ijb30069O+HlTPBihYEhG1zZR7LJEztzEz/RxmeE5krlcoV1NVNCkqIAN/LQTqFxIgSdgYm9veFZS606zEaRBAKtUNzEuGKiNXqf9NuTI5prfAjg0+Yy+Xqrq0EQZsu5gdeu4+fpjNZikaY85QCupQEAAiQsy5k9b/CDirNcWq0q4JqKyrIVU1MAL6A6aQBHKTUPNaCcW5nM+dlmLHS0BWAFvMBDOQABqX2AvoSJm+MHULu1SGzehHTzphnBsFXc7MqiQCbzMg/PC3M8ehdCyCSBMmTF40bEzFrzguY0qsKVcsoje531C40zPpONKuSywcVadJUYWGlYIDyGEj2bE+/5YB3OP9S2Em68MxOQ4sS8LJ0wWO4EG89uq37+7FNXxe4qmSqhqyLEaglLQQ8WMkkiTe4MRh2OBU6q+ealQVayKXOoFZElYQiYFrThPmfCcRoYGnfnurg7XUyYJmIONeLPh20BUsvz3FKYEhqlT1MAR3AjfFKcVpMpVXIm0MLx16kTB74Eo8EVdZrNrgfgwjMRUMwDBU6SzEIAYi5IwnzPBK4qWpVKam86dQCnaJux36zF7DDoxRfGyfEa8D7N8UK025lgXAnfTAAPQfbgDO+JjWK+Y+kiZME3PoB27YzlSkYJJcCJAMAEE2Nu/aJt6YMynhyvUppVFOo9Mnm8tWd0Ag6nUA6VYGQx9oAxjVPTRPliqyUzV8K8SZdGXnqWBBZUiCSDsbEHTpidjbEuJ+PaNIKcvS11CCra+UGwMhVckmZ37m++MDT4TULOoQ6kbSw6hi2lVv1JkfC+H9LwFmCI0QZgk2WbGFO7EAyYB3Hrhd9Jg3u3+WNnqbU9soccV/8AFIn/AIeilPqHdi57yE0qoIMbyJBscZDN8SsQDBI0jSIsIHpAgHDLM+BcxcLpaATOtAPeWLbdr/PGi4p4QVE8uiAFGh2LEwQ60y8ggkDTSJ0zbUbQLHNdPi0o/wC+4uu/JzRgqfFHEyZkqYJ6r133M40PBK9UIKmpr3B363+Fhi2h4YVLOFOqQrBJWRb8qywJiYjt/KOHw8OJl0g0mULqsWfmKhJJkjS0uDtBn0wOfqMVLtXsvHOq2GZDxHqAV7Hp2wLx/iINCqIkFGjvJU4oznD0QEatEeg1ExPtA3vNxhNnsx+L1HHslWgk3gHQZA2ILD5jHPx4JdKp+Zu759n1fw+6Jk8vpddTZajylgL+UpJYzcSQIMAYHRUFXzCCzwQCH5Nz+aEEQDuSbnbrj3gDKMtldaa1OXpS1jbyktp2HX34a1Qjeyupf6KnbvaIGNHU9Pb3owzSYpyOfKnQHbXUJLFCBeICoIgQosWMCDa8Y7NcQKKEppNR5PMS77AamqM19yNRiIxLMZCiSx2JHQ+7svu3woqVwn5I7GYhiJMczkm8el+gxhaqeGgvIJW4KPIIzFVaRMVDpAeqCGXbYbaVsQNtwLzz9aqop+UWryx1NogtI9q1lgltrDTMrsVXG86lAAU71AdTuy66siW9q/MZ1SLQCBAE4F4VTzDE0q1BxTBBIblAAmoNzcGJIE/ndjD3jdz3PwVL5GlXP1aVQUzTeyEWFixJm8ESBYESB8sC1nYDUQSd4CxEmQD2sbn02wVSSsJNdtLEKdCzB1WGqBdogSDFt43x/iHiTjMvTJfRIFNQZGlgGEX3M7nvi8ODvrS19Q6elyNGzyeXpaoZ1lmAQwADqCgm5A69vjcJtDWRwT0UyB1lg4awMEe+CbTjqXAA4h2RNIuvMxJiCTAiBE6QTJAiJnF2S4bl2r5Y1gPKqGmrooZSsnTBaZnaSJiLtecbZmF4YpoB8utWIFPzqrmW00y9RjptMKDa4Gra4vcY+ieHvpD5QU86cyhQlKdOrTSmvkhEHPq0kieXVBgWgzOH3h3hWXpBhlsulLWBqKayYuQpLEsSNyFtPffDKpw+xhZMHccvxmbTvvae2GPtqdIFcPaMdw7KNRR2q06dtRVELVKpKhiD1UkIqhj+coIEkjFOYDGnl8w7VgVSodUwUVnVEZabmegOllYnzANdiA0fMLpra6Djyqwouy0GcU2IBFRl1aXUFlJ0nl5twVJHy+SQqddMU6yVUoVKbODTLKPNC06ljJ1LMD2mIG5lVz2ctfQtMqzDxWoEV2Ip1h5gdSFrMqinUXTAQVC5UjYjWDeAceZ7LLQSm7Kacq9M6tLLqasUYBWMldXNLmOcARrlfeK516NDmUBCXElGQLUK2BJGr+jGxSoxkGmAEWS4/pq09aVX81VWnlygYsOSkFFoLBVZtQCjVUuCsHEnE6TT/YNWkPs3xRpBZXllQ+0HWapXSPMZZhZST/7kCBi7+E8u1IOa41Mhd+TTpSTRDXDrYhD1NxNjOFYyf0ZhTbNhArsiwXJdaWgWVQSoCLBLNpJgLJDFpZNihJ8ynVLUwaIUHzDzMwsobQHEvMyQqqJJgZK6VLaC7/YjzedqZhagQE6FLvqgQqgCdB5oEg6QbapIwqND8WqqIfQtSWIbQoqaGA2GmpNNoBIBiRMRhxX4k4LK5Wo1qbny1BVagQM6uJKuCxLkypZjYGITcUyPkivSs4iVZgAVanqFQFZGjUGEMQCwURExjbihLhC3vZt+DcbpnJ0GVjApojAiCHREBETBFwQeoI9Rgurx1VVdd6cTcqVW+9jI+Ef6Y+d+GOJeXTCMYUy0aNmKoAZnYhexucM6/EVBk6rXBQCbd562OF5JpW9Ap7Rs874jpqoNQezG6tIJ2AcCehsduuF68do1AbsPR0FhcWawjcTcT9WQzOf0XVzyklQSwktuYF5sDN+kYGTjhRhoVFAjpMkTIkwQGJabz6jBKHS55L8Gzr8cp04WmUYuDLU2UlRpN2E3k8hE3BfYbhji1MrHma21QFIAYsSAuqlEgCpGkS+waJEjHVKlI6mCdbCNIjVPsgnmidySfTE24/UaxbkAsoJABgAkN7WrYSdQERg/gKvBXxNeTVNndOnXIkkMAVXQqhed3J0hRKAqxDSAB0xiuPcSp12VgDK2JiAy3IsTNvXocX5/PlqbKAWDgEkgbqFVOUAKNIkAgDc4RReO97x+/bDsGFS9+wavfCDkLETqIB6SYt19/pi+nmwE51N1MQxWOxAsLGD8LnC+kx6SY9eX0thgLgap3iJm98OaSEVTR9L8P+JxmgqB35o16gFcuoOrSwAVpEna03Hfb5PNUtIVdTtMnzCzoReeeyhoDLI2n2TbH57y3EGoVg9O7Kdul5XpvIMY+gcL8Webyr7TAsUAmy7yQLQS14jvFsJcdvKGTXBr+F+HqlDzGoVwNbahTYltKrIpBKxcAELqWSokGGJInCFjWy+cKVvYILpqZVRmqPoYpVLXCKzT5gBB6AaRjhxUiCrmm14uB6ke4wLemKW8a11pVZqVGeD7IVdC7KVAW7kzJbvjPWTb5Ww1foPp5vK5yjRFWrU1o9Vm1VSXrgM2qjRrmPMUSpKqtweUi5CDiWZyeVz0oatbSsLqF6RAAdV0kFjplJaAhJAJjG1yvGKdSmtU0kqXLUwKZZ1MMIUKpKmdckibkmZxUPDeXrKxqZfLpqfUdFjsSSWW4Ml+Ww5iSJnDXkl8Mn2MhS4SazK/mLUyqVnqHKQWXU34R1F1CqWVo1MJVTYyylhw3IV81moq0Kr5dSpal+YQoJA0kx7SoIqASo2HNh9nuEim1GhlxTIW4V3JSlF9USWNTSphSYi5BIEXZmigVpIMRNyO1jpv2MAbYW790X9DA8b8PO+dqLShlHlgM5GlgTBUlVLuxKgaRcEEdVg3xcaVM1qdZKodUr+VUB1TrDMyMWYxBaCL7WIxpm8zy/LWtImU0BSUQmYBEg6iJZjJYgwRuMx4m4VUOWadVYIrnS7OdKaWspBklZUxEWvZRge5XSWy09eDIZNPZI2NJTI6EKs32EXtvi98xqAkBgRuOw2uML8vUJpoFF4AKjYqVEk3sflg/IcMJT2gFS0dYke1G5xotJszzWuAauBqmI737fHC4gauWbeu3uvGNK+RJuBy9DP1DHlbg6lgSAAes/rEz9uJNNFukzPila9xYmN/lixqC3gM1hAmN7mfX0w6fhIAtt6i287jAFfJsh9PS/yxO/ZWyjMORIC6VIHLJgnabmzfH9eFxy8sb2v+898G1NWomxsN+s/64ty1Jn6QVEx1O9/2YYq0tgMCXJyZXaNv3vi/K5do2j4z9fQ/twfl0BiE1NeSupdt56W7xhtk8hpKE0xoP8qslOR1IqtY3gCJ3AjFttgt+mZrKBkJi7swCgCTOoEQIJkmIIvY7zh1SVlDUjUywVTqqaajM5edR5UcM3TUQSilWvMSLxClEaFa52VtQUdgRebX2iDY7gQVhYFUmI55IvsBLAL8owL/ALlyEqNJQ4gXBXVlwAxGmrqNUEA3tyzIACgSNXtAjDDw/wAbeiz0vMVSSXQ06hKyVAIkxpaywCBadtjj6mYNVkUMXqKpEodbHSWIgjmJUBecyYAHTD3hHh/OO4dKVRTvqqNTSSxkuVqspi+wED44TWFaaYap+jeZTjjPUqF2DpTSQCSFksRT5ewCufUtJnSsMq2cUhQAhZrBQo6kCwPsqCYvBMyY6Z/hfgypTWt5lRyryBSoPTUkqN2qMeU3aFFo3N4w2TJUPNao6KGQDm895B6EBn8rvspvAwrSVaYxbC+IcSFZnahTVW5annPUIQyXpK6g8pICtIEH2Q0hrLF4bXLHnvr8wmpWVmbYKWp0hYkc2sHsALA4nmOJIz8lF6o0gaTJpgASNNNKegE8skCCAOgkncOVyhDZd0JdhNRQsqDKMb6435SNxiZIVvnkJP0JszkSLVDpiAH1ik7lQZUg7gkmALbX3JE4wagy1d/L5TRqLopEFRKNzs7ESoj2dIIIb2umvWkwudIO2oWNr77i97R9WE/iSn+K5i/8TU6m/wCDeOl8LmailoL0fn3L5p19l2HuYjpgj+Eav85U2/lH7ce47HXa5EnicSqyPwtS23O324vHFq0D8NV6/nt9uOx2JpFlb8VrGZq1f77fbiP8I1YP4Sp/fP247HYrSIUpm3As7f3jjz6Y8e2+/wDKPrjsdiaITTP1LfhH/vH7cX0uKVtX5Wp1/Pb7cdjsEwWjz+E6sMPNqXF+dr3U3vi7hfEqoYxVqD3O3249x2KIkMn49mBBGYrA7SKjzBEEb7Y8y3ibNqLZrMC/Ss42P9bHY7FNIYjm8WZwj/i8z+mqdv62JDxPm2MNmswRtes5t/ex2OxekWWHxjnhYZzNAAWAr1I3/rYg3i3O/wDq81+nqfex2OxNE9EH8W50zObzR/t6n3sUv4jzTBlbM5hgVYEGq5BBUyCCbjHY7EaKP//Z"/>
          <p:cNvSpPr>
            <a:spLocks noChangeAspect="1" noChangeArrowheads="1"/>
          </p:cNvSpPr>
          <p:nvPr/>
        </p:nvSpPr>
        <p:spPr bwMode="auto">
          <a:xfrm>
            <a:off x="155575" y="-661988"/>
            <a:ext cx="1524000" cy="139065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30" name="AutoShape 6" descr="data:image/jpg;base64,/9j/4AAQSkZJRgABAQAAAQABAAD/2wCEAAkGBhQSERQUEhQUExUWGB8aGBcYFxscFhobFxoXGBodGRUcHSceGhkkIBgVHy8gIycpLCwtGB8xNTAqNSYrLCkBCQoKDgwOGg8PGikkHyQsKSwpKiopLCosLCkqKSwpKSwsLCwpLCksKSksKSksLywsKSwpLCksLCwpKSksKSwsLP/AABEIAJIAoAMBIgACEQEDEQH/xAAcAAACAwEBAQEAAAAAAAAAAAAEBQIDBgABBwj/xABKEAACAQIEBAMEBAgMBAcAAAABAhEDIQAEEjEFIkFRBhNhMnGBkRSh0dIjJDNCk7Hh8BVDUlNicoOSsrPB8TRkc8IHNVRjdIKi/8QAGgEAAgMBAQAAAAAAAAAAAAAAAgMAAQQFBv/EACoRAAMAAgEEAAUDBQAAAAAAAAABAgMRIQQSMUETUWFxkTKBsRQiQlLw/9oADAMBAAIRAxEAPwDQcC8L5R8plmbL0JahSJJooSSaSEknTJvN/XEM14Sy35tCj8aKD/txqPDuX1cPyemJ+jUff+STBNThzWlfrxjyw34GyYOr4Zoi/wBHy/6JPu4rpcCoHfL5f4Uaf3cbmvlREMuABwoTYYxvHfzD4MrU8O5eSfIoR/0k/VpxE+G8v0o0P0Sfdxq6mVA6YpbJjoBivh18ynozB8M0P5ih+iT7uKX8PUAPyFL9Gn3caWtQwHXyxwu4vXDZE0Z6rwXL/wAzRH9mn3ce0+C0B/E0T/ZpH+HB2bQ74rpVgF7e/HPqrT1tj1oo/gOh1oUfhTT7uLqfh7LH+Jo/o0t9UYj5zXIg+v24upZ3uQDhPxci8UxqhP0et4YoxalR/RU/u3GIjw3Sdb0aCOJiKNPS0emnB9PNjBq1ZuI/1wp9TkX+TGLEmIch4ZoCNVGkXvq1UkKx/RGn3HBp4Bl7fi+XJm8UkA37ae0YbU02P7/LFnlAAYW8+Sue5/kNY5XoQvwDL/zFD9CnT/64inBsuD+Qy/u8in93Gh8jVttO5xXmsnAtHzxePNe+af5YNQvkALwjLQs5bL/oKX3cA8b4VlFy+YP0ajPkVdJFFOVtBKkQBcEb9MFZhrAdh9eFvGKZ+jV9R/iqkfo2xrx9VbtJP2hdY1o+m+D6IPD8kf8AlqP+UmGtalhd4M/8uyX/AMaj/lJhwwx62jmJgYpgzPTFT5Rbm4wY9KcR0WxlGbE1ajbvgNqPuw6q08BVqeDSIxPUpT6YGr5Ykbfsw0emJxA0rYqp2ihDmMtG+BTlhBBE9jh9UpzgGvQja5xzcuEanoTnJRsAQdxgLN8P7dviNsOCnNI2jbFaZeSY677fDHKyY6l7NMMVpQK3Ez9X68SXNFjoIKk2B9Y64a18raY6/LAGZy0RI6/L3YRvb5HLgZ5bOGBO8C/e2+L6ebwioVivUaYJi8+6e2CKGdBM9MLyY+Akx0c/FhGPcxnAR+/bCpTJkYlUQ4yuUFsh9IEy0knbCnj2a/AVoEDy3/wNh89IEDCTjtLTlq//AEn/AMDY1dO08k/dAZPB9Q8HVPxDJj/lqP8AlJhucxjK+HOJKvD8oA3N9GpACOvlU+uGGX4mx3Un1EfCRuDj29PZyUPRUGPNYwnbicG4juMRHFZNj8xY+mF9uyxnUIwLUob74GfiE9unU9PjiNbiSk3UEmBY/ssMTtC7iuqVU6SwBMQPftiD0sA5jigL6lUWgruTy3M/PF7caQ20MPiLYW+/0Wqn2QdRP24GzawO37cFnOoSDpb5jt39/wBWKM9mQ5BIOw2j16DfpjLayJeOQ04fsUVv3tiqk/NY/wC+GVBkViSNwRfe9pg4XLlQOvxxkuMuk3Iac74Y0onX0jt78U18nIEqPl19cV0M2UIkTH774b0c5SM+YSLA7EkzO0b7HGLJhruSXs0za1yZDN8KZZNowBTrFGYXEi4I92/yGNVxfN0vzNXyOM7mOGhmLyZJJv64qYttzS8FO0lwMOHsGJIm36j/ALHB7UAdsKeGQWABuLkdSADIjr3+Bxdl+I85PNpiAL/q6ftxzckPu4GyxlTypPSf3GFXiTK/i2YnpSqH/wDD4b5TiSqwmPcTBvgPxZn6b5Wvp38mp2/m29cF061c/Pa/klvhlvAdf0TKgWH0eltE3pJhmtZwCGJ27fUCNsC+GaevK5RZhvo9GI2I8pLN64e0MrrAlCTNz1t3aR6jHtmuTkoVU6zDoxnaTI+s4noYm7L8B9gjBh4fEa2KRFtQi4vaSQJkYhTy4JEN+c03myiwmdzIvgeQtA9VGEiV3jsPXpjnHKOaTsVN7xsD3Fz8MXZimyKTuJAESIE7MZufhbCnNa2IIljsoE9OwG5vvg4TfLKpr0XUxPUEk2PujftvjyrVAaCegBAIj4x1/ZjqlPQxYGFAAYn1uRePS2IigaoYgElSZ03uSLWuWgWIwnJke+Apk6oZmxF95H+uBqjdv146rTqlrU1P9IrdrC4WdzPbFFVaimCL+ogAfbjJ/Va4Ybx78Htye3w92DKWWwqRnBEgDsQd++/X34ZU89KgyI7z16zjTh6mK8iqxtBf0RTAZT8LYlWoEAaZBA67z1v1wZlXBAnp33x7mKN+vocFn6aMi2i4up4M9ULEERt0wRlMqHpkNuNsFVUC1BqBv2FsOspwyU2ifmP98cPpqePM5vx9TXlScpo+cZnJ6ajQGFvdHe/TBXDKagcxMfM4J4plz5jiJubH3/bhRXby46b/ALzirrHbcgLuXI6en1Ugj9/dhVx8fi9bv5VT3gaGxbR4oBA1b9OhGLOO0dWVrMsEGjUO/am837DGVYuzLLXja/k0zfcjX+GaEZLKMJn6PR/NP80nY/rwfSYsL/hDMgqRMbQdO/X5+mEfhdHGTypBDDyKUBoP8Uh9+CKmY8gEuSUaoSZIJXXLEKxBbQIACAAgdSceoqnLZzl4JVayIpdXBQmw0Bl30mTJkAgjvb34pp8XJBFOnqYiCYKq0WWBOwMSO3vwCeKMoppTVIdoCbgqxaNJItJuYG8zhdU4rWeQpqyRpFQEQGMASCCoGqJtaNsZLzv/AGGLS9GxzfFqNHUuYqKiusAQxqE2uEAJMAg+nWMAcEp060+WfN031GVA2toYakbS4+Bwh43nzmqK06mk1FfzfwcwQRpAgyS8MewPQDAHB+K/R6NXK1aJ0MXYurCdTkAroMArYXDE22xa6qeVsnYma/iKVAtRlKqFlizByulVGo8ovcMbDqcK8tmKNVnQPWBK6SGKkEHU425pEMZMWEYQ5PibimlIOSikqq6VVQSSW1ETIOttyQOmBxSdHLhSakEbwYMn2gQRAG3UjGa8jv8AT4Qeu3hmzrUizQM0KmvZfZA3kFkMCAOsTGIPT0gQ7uIuUGoW6KSBHuJJ3wmNIsKTVNGocmpmAqahqFukmQe9seMtPRrQXi5bUBpHcGy3AMiN8Z7vfGuf3GTP4L85n2M6V09CzyGE3kKI0i252kYrymc5ANCOCDDD2hJBEsDBA7+hvhVUeuVAUFDcSE1C8mQYg9LnsMRr5tw+qDTd2sdtXJo06Y2Biw/lemBXd6GtL2anh+cRKgDFFdxy09Y1QZ9lDeDpO3bF2d8S0hVakTzgcwIAC2kKesxB2i4xgzTetUrOpDEsGLCIeNKlhAgmIMx1wz4Tl10lG0tyIYNxKssEk7x8/hhyzZInSpmd6b4Q7pZ5qlVYk6jC/wBFR7TP7iQB13w/8U+JlyGXU6SXqSlIRKh/LdlLwQdHLeDOM5w3iRpsAFLdAe0kke8TN/djNePfEq5taAp1EdEaozDrqAREMkXWGq7WO+K6aay33UDm1M6RuPDFQcRy3n1Ai1dTIdEheRmjlYkiQQd+uFfH/D7gkkSB2uPtGMJwvjVTJVA6PokhSDZGvs3X3HeT0vj6NS8VrmFj8m/UHcGBI93rscJ6nA8V98rgrFXctbMXmAEBGkkzaD+vCrjHF2bLOhJHK1iSfzT9eNtmqOoHUgPu+0bHGR8QZFvJrWsFbfcQrYdgyy2ky3DN5wLO+VlMqSf4ijb30069O+HlTPBihYEhG1zZR7LJEztzEz/RxmeE5krlcoV1NVNCkqIAN/LQTqFxIgSdgYm9veFZS606zEaRBAKtUNzEuGKiNXqf9NuTI5prfAjg0+Yy+Xqrq0EQZsu5gdeu4+fpjNZikaY85QCupQEAAiQsy5k9b/CDirNcWq0q4JqKyrIVU1MAL6A6aQBHKTUPNaCcW5nM+dlmLHS0BWAFvMBDOQABqX2AvoSJm+MHULu1SGzehHTzphnBsFXc7MqiQCbzMg/PC3M8ehdCyCSBMmTF40bEzFrzguY0qsKVcsoje531C40zPpONKuSywcVadJUYWGlYIDyGEj2bE+/5YB3OP9S2Em68MxOQ4sS8LJ0wWO4EG89uq37+7FNXxe4qmSqhqyLEaglLQQ8WMkkiTe4MRh2OBU6q+ealQVayKXOoFZElYQiYFrThPmfCcRoYGnfnurg7XUyYJmIONeLPh20BUsvz3FKYEhqlT1MAR3AjfFKcVpMpVXIm0MLx16kTB74Eo8EVdZrNrgfgwjMRUMwDBU6SzEIAYi5IwnzPBK4qWpVKam86dQCnaJux36zF7DDoxRfGyfEa8D7N8UK025lgXAnfTAAPQfbgDO+JjWK+Y+kiZME3PoB27YzlSkYJJcCJAMAEE2Nu/aJt6YMynhyvUppVFOo9Mnm8tWd0Ag6nUA6VYGQx9oAxjVPTRPliqyUzV8K8SZdGXnqWBBZUiCSDsbEHTpidjbEuJ+PaNIKcvS11CCra+UGwMhVckmZ37m++MDT4TULOoQ6kbSw6hi2lVv1JkfC+H9LwFmCI0QZgk2WbGFO7EAyYB3Hrhd9Jg3u3+WNnqbU9soccV/8AFIn/AIeilPqHdi57yE0qoIMbyJBscZDN8SsQDBI0jSIsIHpAgHDLM+BcxcLpaATOtAPeWLbdr/PGi4p4QVE8uiAFGh2LEwQ60y8ggkDTSJ0zbUbQLHNdPi0o/wC+4uu/JzRgqfFHEyZkqYJ6r133M40PBK9UIKmpr3B363+Fhi2h4YVLOFOqQrBJWRb8qywJiYjt/KOHw8OJl0g0mULqsWfmKhJJkjS0uDtBn0wOfqMVLtXsvHOq2GZDxHqAV7Hp2wLx/iINCqIkFGjvJU4oznD0QEatEeg1ExPtA3vNxhNnsx+L1HHslWgk3gHQZA2ILD5jHPx4JdKp+Zu759n1fw+6Jk8vpddTZajylgL+UpJYzcSQIMAYHRUFXzCCzwQCH5Nz+aEEQDuSbnbrj3gDKMtldaa1OXpS1jbyktp2HX34a1Qjeyupf6KnbvaIGNHU9Pb3owzSYpyOfKnQHbXUJLFCBeICoIgQosWMCDa8Y7NcQKKEppNR5PMS77AamqM19yNRiIxLMZCiSx2JHQ+7svu3woqVwn5I7GYhiJMczkm8el+gxhaqeGgvIJW4KPIIzFVaRMVDpAeqCGXbYbaVsQNtwLzz9aqop+UWryx1NogtI9q1lgltrDTMrsVXG86lAAU71AdTuy66siW9q/MZ1SLQCBAE4F4VTzDE0q1BxTBBIblAAmoNzcGJIE/ndjD3jdz3PwVL5GlXP1aVQUzTeyEWFixJm8ESBYESB8sC1nYDUQSd4CxEmQD2sbn02wVSSsJNdtLEKdCzB1WGqBdogSDFt43x/iHiTjMvTJfRIFNQZGlgGEX3M7nvi8ODvrS19Q6elyNGzyeXpaoZ1lmAQwADqCgm5A69vjcJtDWRwT0UyB1lg4awMEe+CbTjqXAA4h2RNIuvMxJiCTAiBE6QTJAiJnF2S4bl2r5Y1gPKqGmrooZSsnTBaZnaSJiLtecbZmF4YpoB8utWIFPzqrmW00y9RjptMKDa4Gra4vcY+ieHvpD5QU86cyhQlKdOrTSmvkhEHPq0kieXVBgWgzOH3h3hWXpBhlsulLWBqKayYuQpLEsSNyFtPffDKpw+xhZMHccvxmbTvvae2GPtqdIFcPaMdw7KNRR2q06dtRVELVKpKhiD1UkIqhj+coIEkjFOYDGnl8w7VgVSodUwUVnVEZabmegOllYnzANdiA0fMLpra6Djyqwouy0GcU2IBFRl1aXUFlJ0nl5twVJHy+SQqddMU6yVUoVKbODTLKPNC06ljJ1LMD2mIG5lVz2ctfQtMqzDxWoEV2Ip1h5gdSFrMqinUXTAQVC5UjYjWDeAceZ7LLQSm7Kacq9M6tLLqasUYBWMldXNLmOcARrlfeK516NDmUBCXElGQLUK2BJGr+jGxSoxkGmAEWS4/pq09aVX81VWnlygYsOSkFFoLBVZtQCjVUuCsHEnE6TT/YNWkPs3xRpBZXllQ+0HWapXSPMZZhZST/7kCBi7+E8u1IOa41Mhd+TTpSTRDXDrYhD1NxNjOFYyf0ZhTbNhArsiwXJdaWgWVQSoCLBLNpJgLJDFpZNihJ8ynVLUwaIUHzDzMwsobQHEvMyQqqJJgZK6VLaC7/YjzedqZhagQE6FLvqgQqgCdB5oEg6QbapIwqND8WqqIfQtSWIbQoqaGA2GmpNNoBIBiRMRhxX4k4LK5Wo1qbny1BVagQM6uJKuCxLkypZjYGITcUyPkivSs4iVZgAVanqFQFZGjUGEMQCwURExjbihLhC3vZt+DcbpnJ0GVjApojAiCHREBETBFwQeoI9Rgurx1VVdd6cTcqVW+9jI+Ef6Y+d+GOJeXTCMYUy0aNmKoAZnYhexucM6/EVBk6rXBQCbd562OF5JpW9Ap7Rs874jpqoNQezG6tIJ2AcCehsduuF68do1AbsPR0FhcWawjcTcT9WQzOf0XVzyklQSwktuYF5sDN+kYGTjhRhoVFAjpMkTIkwQGJabz6jBKHS55L8Gzr8cp04WmUYuDLU2UlRpN2E3k8hE3BfYbhji1MrHma21QFIAYsSAuqlEgCpGkS+waJEjHVKlI6mCdbCNIjVPsgnmidySfTE24/UaxbkAsoJABgAkN7WrYSdQERg/gKvBXxNeTVNndOnXIkkMAVXQqhed3J0hRKAqxDSAB0xiuPcSp12VgDK2JiAy3IsTNvXocX5/PlqbKAWDgEkgbqFVOUAKNIkAgDc4RReO97x+/bDsGFS9+wavfCDkLETqIB6SYt19/pi+nmwE51N1MQxWOxAsLGD8LnC+kx6SY9eX0thgLgap3iJm98OaSEVTR9L8P+JxmgqB35o16gFcuoOrSwAVpEna03Hfb5PNUtIVdTtMnzCzoReeeyhoDLI2n2TbH57y3EGoVg9O7Kdul5XpvIMY+gcL8Webyr7TAsUAmy7yQLQS14jvFsJcdvKGTXBr+F+HqlDzGoVwNbahTYltKrIpBKxcAELqWSokGGJInCFjWy+cKVvYILpqZVRmqPoYpVLXCKzT5gBB6AaRjhxUiCrmm14uB6ke4wLemKW8a11pVZqVGeD7IVdC7KVAW7kzJbvjPWTb5Ww1foPp5vK5yjRFWrU1o9Vm1VSXrgM2qjRrmPMUSpKqtweUi5CDiWZyeVz0oatbSsLqF6RAAdV0kFjplJaAhJAJjG1yvGKdSmtU0kqXLUwKZZ1MMIUKpKmdckibkmZxUPDeXrKxqZfLpqfUdFjsSSWW4Ml+Ww5iSJnDXkl8Mn2MhS4SazK/mLUyqVnqHKQWXU34R1F1CqWVo1MJVTYyylhw3IV81moq0Kr5dSpal+YQoJA0kx7SoIqASo2HNh9nuEim1GhlxTIW4V3JSlF9USWNTSphSYi5BIEXZmigVpIMRNyO1jpv2MAbYW790X9DA8b8PO+dqLShlHlgM5GlgTBUlVLuxKgaRcEEdVg3xcaVM1qdZKodUr+VUB1TrDMyMWYxBaCL7WIxpm8zy/LWtImU0BSUQmYBEg6iJZjJYgwRuMx4m4VUOWadVYIrnS7OdKaWspBklZUxEWvZRge5XSWy09eDIZNPZI2NJTI6EKs32EXtvi98xqAkBgRuOw2uML8vUJpoFF4AKjYqVEk3sflg/IcMJT2gFS0dYke1G5xotJszzWuAauBqmI737fHC4gauWbeu3uvGNK+RJuBy9DP1DHlbg6lgSAAes/rEz9uJNNFukzPila9xYmN/lixqC3gM1hAmN7mfX0w6fhIAtt6i287jAFfJsh9PS/yxO/ZWyjMORIC6VIHLJgnabmzfH9eFxy8sb2v+898G1NWomxsN+s/64ty1Jn6QVEx1O9/2YYq0tgMCXJyZXaNv3vi/K5do2j4z9fQ/twfl0BiE1NeSupdt56W7xhtk8hpKE0xoP8qslOR1IqtY3gCJ3AjFttgt+mZrKBkJi7swCgCTOoEQIJkmIIvY7zh1SVlDUjUywVTqqaajM5edR5UcM3TUQSilWvMSLxClEaFa52VtQUdgRebX2iDY7gQVhYFUmI55IvsBLAL8owL/ALlyEqNJQ4gXBXVlwAxGmrqNUEA3tyzIACgSNXtAjDDw/wAbeiz0vMVSSXQ06hKyVAIkxpaywCBadtjj6mYNVkUMXqKpEodbHSWIgjmJUBecyYAHTD3hHh/OO4dKVRTvqqNTSSxkuVqspi+wED44TWFaaYap+jeZTjjPUqF2DpTSQCSFksRT5ewCufUtJnSsMq2cUhQAhZrBQo6kCwPsqCYvBMyY6Z/hfgypTWt5lRyryBSoPTUkqN2qMeU3aFFo3N4w2TJUPNao6KGQDm895B6EBn8rvspvAwrSVaYxbC+IcSFZnahTVW5annPUIQyXpK6g8pICtIEH2Q0hrLF4bXLHnvr8wmpWVmbYKWp0hYkc2sHsALA4nmOJIz8lF6o0gaTJpgASNNNKegE8skCCAOgkncOVyhDZd0JdhNRQsqDKMb6435SNxiZIVvnkJP0JszkSLVDpiAH1ik7lQZUg7gkmALbX3JE4wagy1d/L5TRqLopEFRKNzs7ESoj2dIIIb2umvWkwudIO2oWNr77i97R9WE/iSn+K5i/8TU6m/wCDeOl8LmailoL0fn3L5p19l2HuYjpgj+Eav85U2/lH7ce47HXa5EnicSqyPwtS23O324vHFq0D8NV6/nt9uOx2JpFlb8VrGZq1f77fbiP8I1YP4Sp/fP247HYrSIUpm3As7f3jjz6Y8e2+/wDKPrjsdiaITTP1LfhH/vH7cX0uKVtX5Wp1/Pb7cdjsEwWjz+E6sMPNqXF+dr3U3vi7hfEqoYxVqD3O3249x2KIkMn49mBBGYrA7SKjzBEEb7Y8y3ibNqLZrMC/Ss42P9bHY7FNIYjm8WZwj/i8z+mqdv62JDxPm2MNmswRtes5t/ex2OxekWWHxjnhYZzNAAWAr1I3/rYg3i3O/wDq81+nqfex2OxNE9EH8W50zObzR/t6n3sUv4jzTBlbM5hgVYEGq5BBUyCCbjHY7EaKP//Z"/>
          <p:cNvSpPr>
            <a:spLocks noChangeAspect="1" noChangeArrowheads="1"/>
          </p:cNvSpPr>
          <p:nvPr/>
        </p:nvSpPr>
        <p:spPr bwMode="auto">
          <a:xfrm>
            <a:off x="155575" y="-661988"/>
            <a:ext cx="1524000" cy="139065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1032" name="Picture 8" descr="http://t1.gstatic.com/images?q=tbn:ANd9GcTyO6R7WCfnnk3ytNmP_FQvaOXvR_ES3DI_wv3T_uOaK9mPFtR7"/>
          <p:cNvPicPr>
            <a:picLocks noChangeAspect="1" noChangeArrowheads="1"/>
          </p:cNvPicPr>
          <p:nvPr/>
        </p:nvPicPr>
        <p:blipFill>
          <a:blip r:embed="rId2" cstate="print"/>
          <a:srcRect/>
          <a:stretch>
            <a:fillRect/>
          </a:stretch>
        </p:blipFill>
        <p:spPr bwMode="auto">
          <a:xfrm>
            <a:off x="3563888" y="2886157"/>
            <a:ext cx="5230399" cy="3477875"/>
          </a:xfrm>
          <a:prstGeom prst="rect">
            <a:avLst/>
          </a:prstGeom>
          <a:noFill/>
        </p:spPr>
      </p:pic>
      <p:sp>
        <p:nvSpPr>
          <p:cNvPr id="2" name="1 CuadroTexto"/>
          <p:cNvSpPr txBox="1"/>
          <p:nvPr/>
        </p:nvSpPr>
        <p:spPr>
          <a:xfrm>
            <a:off x="139053" y="3040044"/>
            <a:ext cx="3408313" cy="3170099"/>
          </a:xfrm>
          <a:prstGeom prst="rect">
            <a:avLst/>
          </a:prstGeom>
          <a:noFill/>
        </p:spPr>
        <p:txBody>
          <a:bodyPr wrap="square" rtlCol="0">
            <a:spAutoFit/>
          </a:bodyPr>
          <a:lstStyle/>
          <a:p>
            <a:pPr algn="ctr"/>
            <a:r>
              <a:rPr lang="es-CO" sz="2000" b="1" dirty="0">
                <a:solidFill>
                  <a:srgbClr val="FF0000"/>
                </a:solidFill>
                <a:latin typeface="Arial" pitchFamily="34" charset="0"/>
                <a:cs typeface="Arial" pitchFamily="34" charset="0"/>
              </a:rPr>
              <a:t>El sábado </a:t>
            </a:r>
            <a:r>
              <a:rPr lang="es-CO" sz="2000" b="1" dirty="0" smtClean="0">
                <a:solidFill>
                  <a:srgbClr val="FF0000"/>
                </a:solidFill>
                <a:latin typeface="Arial" pitchFamily="34" charset="0"/>
                <a:cs typeface="Arial" pitchFamily="34" charset="0"/>
              </a:rPr>
              <a:t>comenzó </a:t>
            </a:r>
            <a:r>
              <a:rPr lang="es-CO" sz="2000" b="1" dirty="0">
                <a:solidFill>
                  <a:srgbClr val="FF0000"/>
                </a:solidFill>
                <a:latin typeface="Arial" pitchFamily="34" charset="0"/>
                <a:cs typeface="Arial" pitchFamily="34" charset="0"/>
              </a:rPr>
              <a:t>a </a:t>
            </a:r>
            <a:r>
              <a:rPr lang="es-CO" sz="2000" b="1" dirty="0" smtClean="0">
                <a:solidFill>
                  <a:srgbClr val="FF0000"/>
                </a:solidFill>
                <a:latin typeface="Arial" pitchFamily="34" charset="0"/>
                <a:cs typeface="Arial" pitchFamily="34" charset="0"/>
              </a:rPr>
              <a:t>cambiarse por el domingo, día dedicado al sol, a </a:t>
            </a:r>
            <a:r>
              <a:rPr lang="es-CO" sz="2000" b="1" dirty="0">
                <a:solidFill>
                  <a:srgbClr val="FF0000"/>
                </a:solidFill>
                <a:latin typeface="Arial" pitchFamily="34" charset="0"/>
                <a:cs typeface="Arial" pitchFamily="34" charset="0"/>
              </a:rPr>
              <a:t>partir del año 325 por el emperador </a:t>
            </a:r>
            <a:r>
              <a:rPr lang="es-CO" sz="2000" b="1" dirty="0" smtClean="0">
                <a:solidFill>
                  <a:srgbClr val="FF0000"/>
                </a:solidFill>
                <a:latin typeface="Arial" pitchFamily="34" charset="0"/>
                <a:cs typeface="Arial" pitchFamily="34" charset="0"/>
              </a:rPr>
              <a:t>Constantino, y </a:t>
            </a:r>
            <a:r>
              <a:rPr lang="es-CO" sz="2000" b="1" dirty="0">
                <a:solidFill>
                  <a:srgbClr val="FF0000"/>
                </a:solidFill>
                <a:latin typeface="Arial" pitchFamily="34" charset="0"/>
                <a:cs typeface="Arial" pitchFamily="34" charset="0"/>
              </a:rPr>
              <a:t>la iglesia lo fue aceptando poco a poco, sin la aprobación de la Biblia hasta el día de hoy.</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4690864" cy="5289451"/>
          </a:xfrm>
        </p:spPr>
        <p:txBody>
          <a:bodyPr>
            <a:normAutofit/>
          </a:bodyPr>
          <a:lstStyle/>
          <a:p>
            <a:endParaRPr lang="es-CO" dirty="0" smtClean="0">
              <a:latin typeface="Arial" pitchFamily="34" charset="0"/>
              <a:cs typeface="Arial" pitchFamily="34" charset="0"/>
            </a:endParaRPr>
          </a:p>
          <a:p>
            <a:pPr marL="0" indent="0" algn="ctr">
              <a:buNone/>
            </a:pPr>
            <a:r>
              <a:rPr lang="es-CO" dirty="0" smtClean="0">
                <a:latin typeface="Arial" pitchFamily="34" charset="0"/>
                <a:cs typeface="Arial" pitchFamily="34" charset="0"/>
              </a:rPr>
              <a:t>Pa Palabra de Dios menciona dos huidas más dentro del periodo de los 2.000 años, ambas relacionadas con la observancia a los Mandamientos de Dios. </a:t>
            </a:r>
            <a:endParaRPr lang="es-CO" dirty="0"/>
          </a:p>
        </p:txBody>
      </p:sp>
      <p:pic>
        <p:nvPicPr>
          <p:cNvPr id="121858" name="Picture 2" descr="http://t2.gstatic.com/images?q=tbn:ANd9GcRDGGlaAo7vo9tpRjdlY7R5zpQmKxCM-ZeALDtmQiqD-EPEwCY_"/>
          <p:cNvPicPr>
            <a:picLocks noChangeAspect="1" noChangeArrowheads="1"/>
          </p:cNvPicPr>
          <p:nvPr/>
        </p:nvPicPr>
        <p:blipFill>
          <a:blip r:embed="rId2" cstate="print"/>
          <a:srcRect/>
          <a:stretch>
            <a:fillRect/>
          </a:stretch>
        </p:blipFill>
        <p:spPr bwMode="auto">
          <a:xfrm>
            <a:off x="5148064" y="980728"/>
            <a:ext cx="3600400" cy="3816424"/>
          </a:xfrm>
          <a:prstGeom prst="rect">
            <a:avLst/>
          </a:prstGeom>
          <a:noFill/>
        </p:spPr>
      </p:pic>
      <p:sp>
        <p:nvSpPr>
          <p:cNvPr id="5" name="4 Terminador"/>
          <p:cNvSpPr/>
          <p:nvPr/>
        </p:nvSpPr>
        <p:spPr>
          <a:xfrm>
            <a:off x="5220072" y="5013176"/>
            <a:ext cx="3672408" cy="1296144"/>
          </a:xfrm>
          <a:prstGeom prst="flowChartTermina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latin typeface="Arial" pitchFamily="34" charset="0"/>
                <a:cs typeface="Arial" pitchFamily="34" charset="0"/>
              </a:rPr>
              <a:t>Jesús había dicho “El cielo y la tierra pasarán, pero mis Palabras nunca pasarán” (Mat.24:35).</a:t>
            </a:r>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1"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1"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5915000" cy="6192688"/>
          </a:xfrm>
          <a:solidFill>
            <a:schemeClr val="accent5">
              <a:lumMod val="20000"/>
              <a:lumOff val="80000"/>
            </a:schemeClr>
          </a:solidFill>
        </p:spPr>
        <p:txBody>
          <a:bodyPr>
            <a:normAutofit fontScale="70000" lnSpcReduction="20000"/>
          </a:bodyPr>
          <a:lstStyle/>
          <a:p>
            <a:pPr algn="ctr">
              <a:buNone/>
            </a:pPr>
            <a:r>
              <a:rPr lang="es-CO" dirty="0" smtClean="0">
                <a:latin typeface="Arial" pitchFamily="34" charset="0"/>
                <a:cs typeface="Arial" pitchFamily="34" charset="0"/>
              </a:rPr>
              <a:t>  </a:t>
            </a:r>
            <a:r>
              <a:rPr lang="es-CO" sz="4000" b="1" dirty="0" smtClean="0">
                <a:solidFill>
                  <a:srgbClr val="FF0000"/>
                </a:solidFill>
                <a:latin typeface="Arial" pitchFamily="34" charset="0"/>
                <a:cs typeface="Arial" pitchFamily="34" charset="0"/>
              </a:rPr>
              <a:t> Apoc.12:17; 14:12.</a:t>
            </a:r>
          </a:p>
          <a:p>
            <a:pPr algn="ctr">
              <a:buNone/>
            </a:pPr>
            <a:r>
              <a:rPr lang="es-CO" dirty="0" smtClean="0">
                <a:latin typeface="Arial" pitchFamily="34" charset="0"/>
                <a:cs typeface="Arial" pitchFamily="34" charset="0"/>
              </a:rPr>
              <a:t>   </a:t>
            </a:r>
          </a:p>
          <a:p>
            <a:pPr algn="ctr">
              <a:buNone/>
            </a:pPr>
            <a:r>
              <a:rPr lang="es-CO" dirty="0" smtClean="0">
                <a:latin typeface="Arial" pitchFamily="34" charset="0"/>
                <a:cs typeface="Arial" pitchFamily="34" charset="0"/>
              </a:rPr>
              <a:t>Entonces el dragón (el diablo) se airó contra la mujer (la iglesia), y fue a </a:t>
            </a:r>
            <a:r>
              <a:rPr lang="es-CO" b="1" dirty="0" smtClean="0">
                <a:solidFill>
                  <a:srgbClr val="0070C0"/>
                </a:solidFill>
                <a:latin typeface="Arial" pitchFamily="34" charset="0"/>
                <a:cs typeface="Arial" pitchFamily="34" charset="0"/>
              </a:rPr>
              <a:t>combatir</a:t>
            </a:r>
            <a:r>
              <a:rPr lang="es-CO" dirty="0" smtClean="0">
                <a:latin typeface="Arial" pitchFamily="34" charset="0"/>
                <a:cs typeface="Arial" pitchFamily="34" charset="0"/>
              </a:rPr>
              <a:t> al resto de sus hijos, </a:t>
            </a:r>
            <a:r>
              <a:rPr lang="es-CO" b="1" dirty="0" smtClean="0">
                <a:latin typeface="Arial" pitchFamily="34" charset="0"/>
                <a:cs typeface="Arial" pitchFamily="34" charset="0"/>
              </a:rPr>
              <a:t>los que guardan los Mandamientos de Dios y tienen el testimonio de Jesús</a:t>
            </a:r>
            <a:r>
              <a:rPr lang="es-CO" dirty="0" smtClean="0">
                <a:latin typeface="Arial" pitchFamily="34" charset="0"/>
                <a:cs typeface="Arial" pitchFamily="34" charset="0"/>
              </a:rPr>
              <a:t>.</a:t>
            </a:r>
          </a:p>
          <a:p>
            <a:pPr>
              <a:buNone/>
            </a:pPr>
            <a:endParaRPr lang="es-CO" dirty="0" smtClean="0">
              <a:latin typeface="Arial" pitchFamily="34" charset="0"/>
              <a:cs typeface="Arial" pitchFamily="34" charset="0"/>
            </a:endParaRPr>
          </a:p>
          <a:p>
            <a:pPr>
              <a:buNone/>
            </a:pPr>
            <a:r>
              <a:rPr lang="es-CO" dirty="0" smtClean="0">
                <a:latin typeface="Arial" pitchFamily="34" charset="0"/>
                <a:cs typeface="Arial" pitchFamily="34" charset="0"/>
              </a:rPr>
              <a:t>   Esta persecución sucedió dentro del periodo de “tiempo, tiempos y medio tiempo.</a:t>
            </a:r>
          </a:p>
          <a:p>
            <a:pPr>
              <a:buNone/>
            </a:pPr>
            <a:r>
              <a:rPr lang="es-CO" dirty="0" smtClean="0">
                <a:latin typeface="Arial" pitchFamily="34" charset="0"/>
                <a:cs typeface="Arial" pitchFamily="34" charset="0"/>
              </a:rPr>
              <a:t>  Un tiempo, un año               360 años.</a:t>
            </a:r>
          </a:p>
          <a:p>
            <a:pPr>
              <a:buNone/>
            </a:pPr>
            <a:r>
              <a:rPr lang="es-CO" dirty="0" smtClean="0">
                <a:latin typeface="Arial" pitchFamily="34" charset="0"/>
                <a:cs typeface="Arial" pitchFamily="34" charset="0"/>
              </a:rPr>
              <a:t>  Dos tiempos, dos años        720 años.</a:t>
            </a:r>
          </a:p>
          <a:p>
            <a:pPr>
              <a:buNone/>
            </a:pPr>
            <a:r>
              <a:rPr lang="es-CO" dirty="0" smtClean="0">
                <a:latin typeface="Arial" pitchFamily="34" charset="0"/>
                <a:cs typeface="Arial" pitchFamily="34" charset="0"/>
              </a:rPr>
              <a:t>  Medio tiempo, medio año    180 días.</a:t>
            </a:r>
          </a:p>
          <a:p>
            <a:pPr>
              <a:buNone/>
            </a:pPr>
            <a:r>
              <a:rPr lang="es-CO" dirty="0" smtClean="0">
                <a:latin typeface="Arial" pitchFamily="34" charset="0"/>
                <a:cs typeface="Arial" pitchFamily="34" charset="0"/>
              </a:rPr>
              <a:t>                                            1.260 años.</a:t>
            </a:r>
          </a:p>
          <a:p>
            <a:pPr>
              <a:buNone/>
            </a:pPr>
            <a:endParaRPr lang="es-CO" dirty="0" smtClean="0">
              <a:latin typeface="Arial" pitchFamily="34" charset="0"/>
              <a:cs typeface="Arial" pitchFamily="34" charset="0"/>
            </a:endParaRPr>
          </a:p>
          <a:p>
            <a:pPr>
              <a:buNone/>
            </a:pPr>
            <a:r>
              <a:rPr lang="es-CO" dirty="0" smtClean="0">
                <a:latin typeface="Arial" pitchFamily="34" charset="0"/>
                <a:cs typeface="Arial" pitchFamily="34" charset="0"/>
              </a:rPr>
              <a:t>    Esta persecución se realizó del año 538 al 1.798. La tercera sucederá al finalizar los 2.000 años de pecado.   </a:t>
            </a:r>
            <a:endParaRPr lang="es-CO" dirty="0" smtClean="0"/>
          </a:p>
          <a:p>
            <a:endParaRPr lang="es-CO" dirty="0"/>
          </a:p>
        </p:txBody>
      </p:sp>
      <p:sp>
        <p:nvSpPr>
          <p:cNvPr id="1026" name="AutoShape 2" descr="data:image/jpg;base64,/9j/4AAQSkZJRgABAQAAAQABAAD/2wCEAAkGBhQSERUUExQWFBUVGBgYGBgYFhccGBwaGBcWGBYYFxgYHCYeFxolGRUYHy8gIycpLCwsFR4xNTAqNSYrLCkBCQoKDgwOGg8PGiwkHyQtLCwpLSksLCwpKSwpLCksLCwsLCwsLCwsLCwsLCksLCwsKSwsLCwpLCksLCwsKSwsLP/AABEIAJQAxQMBIgACEQEDEQH/xAAcAAABBQEBAQAAAAAAAAAAAAADAAIEBQYBBwj/xABAEAABAgMFAwkFBwMFAQEAAAABAhEAAyEEEjFBUQVhcQYTIlKBkaGx8BQywdHSB0JygsLh8SNishYkM5KiYxX/xAAaAQADAQEBAQAAAAAAAAAAAAABAgMEAAUG/8QAKBEAAgICAgEDBAIDAAAAAAAAAAECEQMhEjFBBBMiMlFhcYGxkfDx/9oADAMBAAIRAxEAPwA/2hfajNVPmWayqMuXLJSpaSylqBZQBHuoBpSpIOUYGdaOdcrUq91rxJ8akVim5/pOTiS544k+cSCpsCDiARgWik48eiuNpqmFnSlJd3IOYJ9CIxmHFzjqp4mSrU2OHg0cXIQr3aHvhFKL7Ke2/GyFzx1PeY6Jp1OOpgq9nqyY9sCXIIxENwsm3Wmd50jM95+cdE06nvMRyujaF4QeCoi2TBMOp7zBQsnM95gCIIDGiGOxGzswHU95jqQpWB7Aa72DuYEtXrtrwhImXlZJJNKs2ldKRPJBroMX9yXs/Zs2deKErVdDnGrEOBqpi7aAnKO+xEunpXk1UbzJS2qiWHDGBm0zLyrhUPdve9Us7KAPSrri+EPXOBl3Vu4TeAF0AqJISoNVVAcWqcGEY5N2WSRCUhTGrtmCfI4x2Us6k9p+cSObBooXFUIelMOzjAVOFXSK+edd8VxtOXFnSg1HkgqFHU95iRJSo0DmtA5zyiMmOh1KZJICavk/xjXNRxK2RjFzdIsFzBMmKVfIBchyaEfc0YBq8IlqtbSinm0G9W86yp6gEG9RgS2UVqLbdSoJAdiCzh7xDlhqOjDF20CUzHQFlNhhewJrhGNfJ7K1x0Osm0bnOJJKryClIelSKngzw1U4tiajMndXH08ClTLwKluSKk5nSuVABui+2TsxKpXOquocgALWHrgBea8fg8Xjk9uNy8i8OTpFEi9j0mcBy7V1OH8RN2TyitFmWFSZ0xBBwCiUltUvdUOyJ1qtZSlUrnOj1Q1f7SRUnjpFDMks7VDBo7G+b6Okkj6M5BcsBtGzXyAmag3ZiRg+IUl8iPIjKFHjnIbaEySZ1wlN7m37OcbzMcjnid6EMGsV09b4kWCYkBSVAl6gvgQfGkNUl++OKlYRaWO9oVSJKgOHa0OTLzBgKFFt4xh6FmMbjTo1qSqyUhS2xfjDva1ChAPaIiBT0Ed9nfGkCqGc70gyranOWnvHyjqVpNebSBveBBKUh4jzZxU2jsPWkHm15A0vJNWtBQWSQpwQxowxcHv7ICQ2WOFNdO6IqZzEHJ4tJABQ5xHlkY2eikpTcZ/wRz9KUV/ggTVEGAGZEu1KSCQTWlAHx17ICiy3jQGO9TmSk0hMeNyROsEpK5d10oUm8odK6cACBUNeCU6jHAwC3Tk3wEYISEpUHALEnA/ijhkISwxV3jGG82Tw0A84wcvJp4NKjQ3xaJASXK01SrC6S14q6zszeUUM5TgviKHjTLhEjZtoSgsp9z1HA7oftKUVTSpIe8B3ilNKNSGe9oFtaZAM1wE0d8YLzjC6MVY/CBpsK3ZjhpBk7OLOfHdxwgTnydsbFjkl8SZMsyRKYXCXdw17fV3AamkVc5BCmAFahOWADtgMMe2FOs7Y0O7HtaBWebdJcV17mhuSrrZNxfKmWJsrVJrkAcP2ifPtbKlsu5ebMUOGPnxgOzLO5vLyqASP/QJESNoJE9YUq6AMLoSHbMtD48Usj12dlyRj1pD/AP8AekpkmXzSQpJKUlrqgSVOokAlVR4irAxXovLF4hnywpgIspkxKJZFwKJIKVPUF3D564amIJmv6743+l9M8cm5GXLl5pcS55MgPMY9TP8AHCh/JVI/qP8A2frhRrajZHZjEGHAvEcgiCBNfWcY1LZTiTJEi8TwPgH+EAIAxPYPiflD5KSFULRLtNiC61BOjAHeQ2MTy4ZT3EeGRR1IhCeTQQ8KYVLw2ZLbD5ftA0gqPDGMc4OPZpjK/pCS5ZVU+76pA11JP5R8YLaJ1ABhlveGzAAANB45xId60AXLcAb/ADi3nbKmyaLUJagHrWlQSADVO8iuUVqi7RLlWoS0FKmN4knB8KB8TWA21tC+aGS7IgreWVzR0iXSElks5ZzSvGOTZxKXAupen924HP8AeApupdSQCOORxpD5tpVMuDG4lkpAwGQAHfvgV5Cp0qR2zy3JLcdP4h6phKgEgvoBXDdjSOlJEvAs9aHLI0xziVs63JkpBA6a6k7qsAcgQfCDH5PZWT4JJALLZyuYEKBGRd6d8ekWCx2azpTzykBmcrWlKWN6l44KdIpoYqrHZJapRnzegiSLxWQ5CXAalcSG3mMmjaUvaO0r89E5VmHRShDlSU3QlD3dVAEkfCOyxaWnoipW6ez0rauxUKlJUEjph0rSoKSuii6FJDMwFCXLnqx5fbkKQoggxtJ2wE2HaEqZIkTkWda/ZlpJvOooJkzZdS6SoXtRdOrQLldtOVJmLlpl31HEqLJSeAqaE5jHOJ4Xcbbso21oxvOXg2mEQ0sJgJ9NhEidMeZeACQWLDAHNt2fbArYnpDj6eK9HSfJWWR2khmFSaYAfOAK2i7Uw74B7MFBxjxEI2JSaqpv45mLLPJKlojLFW3sPL2g4ulPa5dx4NAVzi+DQyWlhl/EGlkcR5RbHnktN6FlBPaRo+Sc3/k/J+uFEnknZwRMIr7uf48oUa3P8kuBjVyKwT2ZhFjzFDDFywHivAz8yCl9/dEpMz182gQSXEEnTGDZnypC2oq2GnJ0AWXxgZnEMAS3GJdpsZlm6om8ALwoyXD3d51iMpoR/JDLXQyWyi508fhA7QDerxgyD6+UJSvX7xlngXgssj6ZGCvXrL4QWXNDgs1Xod4ZnyGLQ5EpJLPdwFcO04wxcq64MQcHFbG5WNmsqYcgok01L4RqbDKFxMu6EqDgElQUxJKkNTrUBBOkZNEur92/9o0WzbGqcQlKL86YsXAEnIOVO10AMSavR4zZI3orjlW2RLbZiVEOo3SUtXE4cWo5gUuUApII3HspFntRAlzLiQysTTWmlKl+yAWKz35gAx11rSGw2HI7LblPaVS9lgS5ZIXMRfN10gIN4BdM1Nph2Rn/ALNbVNTbFKQDWVMK7tGAF4UFKkBIBpWPX9nyfZbJemJSecIRdUAUkMVLKgcQEpNDGpsWxLOgLly5UuSxvkS0hKVA4LYUOh0I4Qub5qUI9gg/blHJLq/67/swuz7s+TZkpC1pTPvKK0nomVLmKQ1wAPeW4enQapjJ8oNmlU9S1VUTmY9Y2HLkhahLWkpKmKAKqVrdxAFTe7NRAuWGxZSJKpoTUZUqS7VOAhfSv4bRT1U17zryeI7clEc2FAAkU3hmFOKQIFZrAma7kAiVMUkVDlIapAoAHV2DWAW4rmTFFRdX8sBui62PLShAnhYcBRu1YlSgBLLVqAVdgGcXu5WCLtNFIUBAdLsQk1Ys+hG6DSklYC+kEZuHY1zbOkSbRYBIKUvfLOoNQKo4bV3gInqSD1FOSKNSpccIWadgTJ9qI9mYJl9Ag3gCVhz0qlVCaPkwigCrqiDlj+0X1ns8tSgSLommqUFkigLpbi8RZlhuqKVBJKei7aYeENhVtxsEtbLbkiof1K9T9cKJHJixgGY1Pc0b7+EKNHGQpUjF4atAIhpmwxU2PTs81I6hLGmIq/CO7OkpVaen7qakOzhOQpm8WNlsAShK1gOo9AHDGrvjjhhFRbZxTPWQRUvTCoAI7GjLlfX7LQXYTak/nJq1kveL/LhhFetG+DzZziscSzVf1njpDtHIjhPp45chy+MPCieiK1Pi3blCtBsGJMSpMlyb1UpDlxXcBoSTDpEwEsOD5nhoIfPtCaITgMTqd8ZJZ10kao+nk1yY02VkXzR8A1KNgdK+EEsW2JiEmWlRCSSprxAvMQFOCDQE55tES02t8+iMOG4cYFJWXvAYVrnGeF3bK5mtKPRe23ZakVK03lEFgoFRejgAm6Gxc4mNvyH5HgsuYQE6k+CRnHnFgmJE5JqUkgjGm6uYPhHoM3k1eUq00KLksJG8gAgaAJBP5oLfHRJrkaPlvXmJYoCJygNEhAQkcS5PbFZtHllaJYuTFIkpTdAI6UxTh1AB2CWIF4sRdVRw8T+WWyrTbTZF2Nk3kqCnIAQksQ+bUamgjIr5Ic3PRzy+cSVsTUFYCLyily4TewzIS+YEZHCbm2npmxTwrDFT21ev2wUvlOoKSZV4IvJCZqwsIHTZkqZiSxpRyNzRvLftxNok8wOk8kTRMc1AUENhVbve0cCsD2jsqxzLGuQU3QACebQOcF3pJmIujp8WOZIjHck7XOlL5taFczNTOKCsOAwU6kLAapSkEUBcOMIaOP2mlHp9nSyL1MZOaSkraMbtKzXFlnJvHDTTziy2JOInICUdGhU5TdBSKLBNUi7VTVxAd6A28f6p/FHNmzSDLKLrqDOoOAWIJbUBiPxRsyQSkjJjlcWgU1yb2pLHX+dMoF7KzhrwVWoJao07YOACQ1AKBxVnxO84w4AuKPGh41JCJtM5zAlJMtSb3vEMtmIFC4BcOdN0O5gAuCSCBia4DGg8IIpBUQ5J41iSizACkCMFHZRJyLLk0n/kw+7+uFErkzLbnPy/qhQ1h4fkxK0Hx9CJ1istekHIctVg1XJGPDviXZpAQFLLEgEMWzwbGvyiOhgok4a5Rtezz6aJm0dolS0pILS2SDSgcFmTTERnbWjpF8XMWSlE1OINdSTrrEO1qCanwr27uMJKKrfQVd6IRcevjjD0zQ1aPnl3x0WoUI/yD+EDXasUtUlyBg4GO6Mjnwfwlf4NCjy+pUOWg1p2Z8BD5nRQ2asiGKQcX3nDGI0u0sd24PrXeXasDnTSrGg0x3VeJzzylodY4rYVU8ppgaQLni/R6RzardsSbFs9SwSEgJzUQ5xOAMSZljBoxyYnyLZROOPQ8srb0QpVnq6qnQVA4wp62IdJw0o0WKLG3vCuojs+SeiAxxLHcKV4xWqWia29kKVNql3AcA5s7vwwAMes7Kmrn2US0q6SlIFespQS/ZeJ/iPKl2VKVXQWKg4q5d2LHjVo9g+z+wrRJVMmEOMKNUi6G4AExnku7KTpJUXQt9yaQiiQObTwYBPzin5QLBmlqCSENu1+HdBJM17QkfjX/wBRSKi3Wp0WlZzp5tEYsTJXRCRtETFmUpVxST0FOzVoCfuh+i+VDhG3t1hJ2cAQoTKveJvFXSBBJ1YNwEeWbZQ6pa0VKgkEan3SO2nfHpdhmKVskXlFRSDWrslYDOa0qPyw8JU7J+VZ4xbkXlF9dfXoRFRZa4lqUy6JDeUTrcllnUYQwY6jfXvEenSltjLSHc56p3xJQQDpETGOlT4mGcRozLCbMSVgpG6LSyynFRhFLIRp+8WdktWRoM4Ro1wlbLvYKWv/AJf1QoLsSWnpsSfd/VCidjOJjLTNameP85CGpUboGpfDuqeJgQQ5OGPotBpp1DeqxupnkOjqm0DuHzHDcwiHaEJdRZ8XetBhjuiQF1PrwgU+W+rHLucQX+BbKmcg+8GSSwoN2A7MTnDVAMye35dg8Ys7UlkKOQDhxnl4mIFkspXR2A947sxxjzs0ODpds1Y5KSt9IFZ7MVkACmF7IP5xeWTZyUMQnpjG9VzqnIQ9NnYMKaAmnYcwYKlLC8osgZunsABxc0gRioBbch4UXdLjcfTQl2BR+6RvNB2GK6btyYCyBzaUkgpYX+1QzfRoiz7YFEtV8VFyThQE1+MHmpLv+BuNOv8Aha89JFDNTwR0jvyZoSlS1B0XlF2ckJSAS14s5LHzipXZSkPTfQOP7h8RFhyeUZkwYNuJrqX0cCkHjSqd2Bzv6aottj7IVNWlKSGf7oxyxqY9c9kFns6ZeeKvxEfARF5KbElyECaopBLXQMAVUBLYOSBXURO2sCrjGXLL7Cx+Uv0ZSzTP9xPVlLkMOK1geSTFPtFX+ymq1UfCLydIuy7SRmZaO4KJ/wAhFLypFywpSPvV7SYzxBkKWx2XnpDb/wDJIj0jY5nq2asWg3lJSplADpI6BQS3vEhyTnnWMVsSXckuMU82f/L+Yjc7MtivZp8u6TLCQqUrK5NF4I/KSfQh4dneLPFtsWh5qylN5I95nvDi2IoatAJVpSsdHHMEMXFdahj+0Tdq2D+spSSQQaDImrXtzGI/MA3VBLUwzIIz4fCPRxqUdWPJxYkjj63aQSUljuw0jvcaQ6UkeHjFxUvsHlmDolscDAZflEyUQTAZWLsu+T6Gv16v6o7BeT9036ZJ1/ujkTsq4mRl2ch+/wAawhJvdvzrEzmqefwjglgHMGPQo8TkQhKrXXtgU4OYsZ5c1D1xiMUCrhmy4/zC9Me7IFqTeQsZsMtCH8IfZpN1IoQrElwccKZhh5waa1Bjr2wRXuoLJNG6qgzAgjA10+MZPURqdl8UtUOlzXbA8AfjQRB2/ayJstBHRQBMUA3SKhQtuFO+JkgNUOeLRzatnVNQCkuuWCw1SchSqnNB2RnndWjRHymV81KJnSlqSFAVegVxfBWVYhFFagJIq4UBu1hhKSapG/LPQx0TEhqDhlEJSt3x2WjGlXLQRE9QLXycRQA+cStlzihSSAAneaY6lhENFpJPRFdw+UGk2aYpgBrizPj5QOWSWjlHHHZ7Byd21KVLKlFN5qU7/EQ6zctZfOc2TeY5nyOIjzWw2OakEKWEjt313YRJ2PsxKpwIXeqDRQLOc2jnjbJrino9UttkHswYUmTirso3+MZLluj+jIT1rx7BHofsY9llaJ6XeFH4xkOVNjvLsyP/AJqPnC8KM0pX/v5KfZhaWsaCXF/ye2vess6SUvzfSSdEKV7r7iS3GKWxIor+6UO9MX2w9n3bHaJxwmBKUjcg1PefCFjfuJDqnCzzvaqumrPHXVmO8tFecG8P4idtA9M5esYhN68o9eqQqYMDGOhPhD2344+fnBkyaPCcqNEYcloYnDf6d4NLc+vVY4lOIg8lDFoZs6Mdmg5Nyvf4J/VCifyasoIU7j3f1boUSNPGyiVYqHfiQYg+zM+ekX+2NlKs05cpeAJunrJJ6J7vIxTTjjHo2mrR88k06IwZqjtiOqVXw/mDqPh67YCvSAUI81OdPW6HptIAuqSFJJdj5pP3TCILEa/OBlMI6ZRDhISfdIG4lj4mvZB+YUAzsc6xHaElMQeKJVZGSFShgq6aAVAcAAjHHOBmXLvXmGT0GUcaE3dA9tIZSbCiekYJ+A1+UCVb1j7rfhrpVzV44QIeUMOyA4IdNkPnb56V5RfOvbWLLY00JmghJBo5wfjDrFs9Uyic41my+QyikzFkJQmpUohKQBiSo0aIyUY9se7N7sq2JnWe5eF5mZ8gBrFVyjsTWiQWpcKBxAwjE2/7TbDYnRIK7WsZo6EoHdMU5V+VPbEfbXLmZMsarWi1hM482tMjnELQkXgkoCFCqgCFGgLgxinkjFr8gjgc7afWzQIshliWVBgAqWo5CrOewgxotuL5ixIlOHSkXmL5GvAlzHk+xPtimXgm0S1TgaEJEupNHCbgL6B92cen7e2UtdnFxBSlQCgCGIvAFlDFJ3HCGhXKxXFrVqjyyfMcl/HKA3YNbtmTEEuSO8+GERglT4jew+Zj0lIDjQ5KYRX3aPHUyFGt7sAHzjpsytfD94FWNyceh8sV9d0XWxrKFKDkcYqrnrziXY55TugOOi+OezZ7OUlK1hJvME8fvd8KLfkTsATJSps1JF5gneEu6uDqb8sKM7kkUeVI1m19hSbSm7NS7YEUUOBjz3afImShRSFzW3lH0QoUdhnJaTPPnFEE8j5XXmd6PogK+RkrrzO9H0QoUXc5fcmoo7/oyV15nej6IYeRUnrze9H0QoUDnL7j0hDkTJ683vR9EO/0VJ683vR9EdhQOcvuFJCTyKk9eb3o+iF/oqT15vej6IUKBzYyErkZK68zvR9EFTyLk9eb3o+iFChHJlUzW8leS8lAJ6Sm6zN2sA8ZTl8ldtJkTJsxElJ/45dxKVEYXnSSptHbdChRle5AZhz9mtn687/sj6I6Ps1s/Xnf9pf0QoUEU0PInYaLBaErkkqKix5xMpRzHRVcCkY/dIj21KKcYUKB5A0ZTlVyWkrALFL9Vm8QYx55FSX9+Z3o+iOQovCToKC/6PldaZ3o+iEOR0rrzO9H0R2FFFJhfYxPI6UPvze9H0RpOTv2eWWkxd+YRW6pQu9oSkP2woUCc5V2BG5RLAAADAUAGkKFCjMcf//Z"/>
          <p:cNvSpPr>
            <a:spLocks noChangeAspect="1" noChangeArrowheads="1"/>
          </p:cNvSpPr>
          <p:nvPr/>
        </p:nvSpPr>
        <p:spPr bwMode="auto">
          <a:xfrm>
            <a:off x="155575" y="-669925"/>
            <a:ext cx="1876425" cy="1409700"/>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28" name="AutoShape 4" descr="data:image/jpg;base64,/9j/4AAQSkZJRgABAQAAAQABAAD/2wCEAAkGBhQSERUUExQWFBUVGBgYGBgYFhccGBwaGBcWGBYYFxgYHCYeFxolGRUYHy8gIycpLCwsFR4xNTAqNSYrLCkBCQoKDgwOGg8PGiwkHyQtLCwpLSksLCwpKSwpLCksLCwsLCwsLCwsLCwsLCksLCwsKSwsLCwpLCksLCwsKSwsLP/AABEIAJQAxQMBIgACEQEDEQH/xAAcAAABBQEBAQAAAAAAAAAAAAADAAIEBQYBBwj/xABAEAABAgMFAwkFBwMFAQEAAAABAhEAAyEEEjFBUQVhcQYTIlKBkaGx8BQywdHSB0JygsLh8SNishYkM5KiYxX/xAAaAQADAQEBAQAAAAAAAAAAAAABAgMEAAUG/8QAKBEAAgICAgEDBAIDAAAAAAAAAAECEQMhEjFBBBMiMlFhcYGxkfDx/9oADAMBAAIRAxEAPwA/2hfajNVPmWayqMuXLJSpaSylqBZQBHuoBpSpIOUYGdaOdcrUq91rxJ8akVim5/pOTiS544k+cSCpsCDiARgWik48eiuNpqmFnSlJd3IOYJ9CIxmHFzjqp4mSrU2OHg0cXIQr3aHvhFKL7Ke2/GyFzx1PeY6Jp1OOpgq9nqyY9sCXIIxENwsm3Wmd50jM95+cdE06nvMRyujaF4QeCoi2TBMOp7zBQsnM95gCIIDGiGOxGzswHU95jqQpWB7Aa72DuYEtXrtrwhImXlZJJNKs2ldKRPJBroMX9yXs/Zs2deKErVdDnGrEOBqpi7aAnKO+xEunpXk1UbzJS2qiWHDGBm0zLyrhUPdve9Us7KAPSrri+EPXOBl3Vu4TeAF0AqJISoNVVAcWqcGEY5N2WSRCUhTGrtmCfI4x2Us6k9p+cSObBooXFUIelMOzjAVOFXSK+edd8VxtOXFnSg1HkgqFHU95iRJSo0DmtA5zyiMmOh1KZJICavk/xjXNRxK2RjFzdIsFzBMmKVfIBchyaEfc0YBq8IlqtbSinm0G9W86yp6gEG9RgS2UVqLbdSoJAdiCzh7xDlhqOjDF20CUzHQFlNhhewJrhGNfJ7K1x0Osm0bnOJJKryClIelSKngzw1U4tiajMndXH08ClTLwKluSKk5nSuVABui+2TsxKpXOquocgALWHrgBea8fg8Xjk9uNy8i8OTpFEi9j0mcBy7V1OH8RN2TyitFmWFSZ0xBBwCiUltUvdUOyJ1qtZSlUrnOj1Q1f7SRUnjpFDMks7VDBo7G+b6Okkj6M5BcsBtGzXyAmag3ZiRg+IUl8iPIjKFHjnIbaEySZ1wlN7m37OcbzMcjnid6EMGsV09b4kWCYkBSVAl6gvgQfGkNUl++OKlYRaWO9oVSJKgOHa0OTLzBgKFFt4xh6FmMbjTo1qSqyUhS2xfjDva1ChAPaIiBT0Ed9nfGkCqGc70gyranOWnvHyjqVpNebSBveBBKUh4jzZxU2jsPWkHm15A0vJNWtBQWSQpwQxowxcHv7ICQ2WOFNdO6IqZzEHJ4tJABQ5xHlkY2eikpTcZ/wRz9KUV/ggTVEGAGZEu1KSCQTWlAHx17ICiy3jQGO9TmSk0hMeNyROsEpK5d10oUm8odK6cACBUNeCU6jHAwC3Tk3wEYISEpUHALEnA/ijhkISwxV3jGG82Tw0A84wcvJp4NKjQ3xaJASXK01SrC6S14q6zszeUUM5TgviKHjTLhEjZtoSgsp9z1HA7oftKUVTSpIe8B3ilNKNSGe9oFtaZAM1wE0d8YLzjC6MVY/CBpsK3ZjhpBk7OLOfHdxwgTnydsbFjkl8SZMsyRKYXCXdw17fV3AamkVc5BCmAFahOWADtgMMe2FOs7Y0O7HtaBWebdJcV17mhuSrrZNxfKmWJsrVJrkAcP2ifPtbKlsu5ebMUOGPnxgOzLO5vLyqASP/QJESNoJE9YUq6AMLoSHbMtD48Usj12dlyRj1pD/AP8AekpkmXzSQpJKUlrqgSVOokAlVR4irAxXovLF4hnywpgIspkxKJZFwKJIKVPUF3D564amIJmv6743+l9M8cm5GXLl5pcS55MgPMY9TP8AHCh/JVI/qP8A2frhRrajZHZjEGHAvEcgiCBNfWcY1LZTiTJEi8TwPgH+EAIAxPYPiflD5KSFULRLtNiC61BOjAHeQ2MTy4ZT3EeGRR1IhCeTQQ8KYVLw2ZLbD5ftA0gqPDGMc4OPZpjK/pCS5ZVU+76pA11JP5R8YLaJ1ABhlveGzAAANB45xId60AXLcAb/ADi3nbKmyaLUJagHrWlQSADVO8iuUVqi7RLlWoS0FKmN4knB8KB8TWA21tC+aGS7IgreWVzR0iXSElks5ZzSvGOTZxKXAupen924HP8AeApupdSQCOORxpD5tpVMuDG4lkpAwGQAHfvgV5Cp0qR2zy3JLcdP4h6phKgEgvoBXDdjSOlJEvAs9aHLI0xziVs63JkpBA6a6k7qsAcgQfCDH5PZWT4JJALLZyuYEKBGRd6d8ekWCx2azpTzykBmcrWlKWN6l44KdIpoYqrHZJapRnzegiSLxWQ5CXAalcSG3mMmjaUvaO0r89E5VmHRShDlSU3QlD3dVAEkfCOyxaWnoipW6ez0rauxUKlJUEjph0rSoKSuii6FJDMwFCXLnqx5fbkKQoggxtJ2wE2HaEqZIkTkWda/ZlpJvOooJkzZdS6SoXtRdOrQLldtOVJmLlpl31HEqLJSeAqaE5jHOJ4Xcbbso21oxvOXg2mEQ0sJgJ9NhEidMeZeACQWLDAHNt2fbArYnpDj6eK9HSfJWWR2khmFSaYAfOAK2i7Uw74B7MFBxjxEI2JSaqpv45mLLPJKlojLFW3sPL2g4ulPa5dx4NAVzi+DQyWlhl/EGlkcR5RbHnktN6FlBPaRo+Sc3/k/J+uFEnknZwRMIr7uf48oUa3P8kuBjVyKwT2ZhFjzFDDFywHivAz8yCl9/dEpMz182gQSXEEnTGDZnypC2oq2GnJ0AWXxgZnEMAS3GJdpsZlm6om8ALwoyXD3d51iMpoR/JDLXQyWyi508fhA7QDerxgyD6+UJSvX7xlngXgssj6ZGCvXrL4QWXNDgs1Xod4ZnyGLQ5EpJLPdwFcO04wxcq64MQcHFbG5WNmsqYcgok01L4RqbDKFxMu6EqDgElQUxJKkNTrUBBOkZNEur92/9o0WzbGqcQlKL86YsXAEnIOVO10AMSavR4zZI3orjlW2RLbZiVEOo3SUtXE4cWo5gUuUApII3HspFntRAlzLiQysTTWmlKl+yAWKz35gAx11rSGw2HI7LblPaVS9lgS5ZIXMRfN10gIN4BdM1Nph2Rn/ALNbVNTbFKQDWVMK7tGAF4UFKkBIBpWPX9nyfZbJemJSecIRdUAUkMVLKgcQEpNDGpsWxLOgLly5UuSxvkS0hKVA4LYUOh0I4Qub5qUI9gg/blHJLq/67/swuz7s+TZkpC1pTPvKK0nomVLmKQ1wAPeW4enQapjJ8oNmlU9S1VUTmY9Y2HLkhahLWkpKmKAKqVrdxAFTe7NRAuWGxZSJKpoTUZUqS7VOAhfSv4bRT1U17zryeI7clEc2FAAkU3hmFOKQIFZrAma7kAiVMUkVDlIapAoAHV2DWAW4rmTFFRdX8sBui62PLShAnhYcBRu1YlSgBLLVqAVdgGcXu5WCLtNFIUBAdLsQk1Ys+hG6DSklYC+kEZuHY1zbOkSbRYBIKUvfLOoNQKo4bV3gInqSD1FOSKNSpccIWadgTJ9qI9mYJl9Ag3gCVhz0qlVCaPkwigCrqiDlj+0X1ns8tSgSLommqUFkigLpbi8RZlhuqKVBJKei7aYeENhVtxsEtbLbkiof1K9T9cKJHJixgGY1Pc0b7+EKNHGQpUjF4atAIhpmwxU2PTs81I6hLGmIq/CO7OkpVaen7qakOzhOQpm8WNlsAShK1gOo9AHDGrvjjhhFRbZxTPWQRUvTCoAI7GjLlfX7LQXYTak/nJq1kveL/LhhFetG+DzZziscSzVf1njpDtHIjhPp45chy+MPCieiK1Pi3blCtBsGJMSpMlyb1UpDlxXcBoSTDpEwEsOD5nhoIfPtCaITgMTqd8ZJZ10kao+nk1yY02VkXzR8A1KNgdK+EEsW2JiEmWlRCSSprxAvMQFOCDQE55tES02t8+iMOG4cYFJWXvAYVrnGeF3bK5mtKPRe23ZakVK03lEFgoFRejgAm6Gxc4mNvyH5HgsuYQE6k+CRnHnFgmJE5JqUkgjGm6uYPhHoM3k1eUq00KLksJG8gAgaAJBP5oLfHRJrkaPlvXmJYoCJygNEhAQkcS5PbFZtHllaJYuTFIkpTdAI6UxTh1AB2CWIF4sRdVRw8T+WWyrTbTZF2Nk3kqCnIAQksQ+bUamgjIr5Ic3PRzy+cSVsTUFYCLyily4TewzIS+YEZHCbm2npmxTwrDFT21ev2wUvlOoKSZV4IvJCZqwsIHTZkqZiSxpRyNzRvLftxNok8wOk8kTRMc1AUENhVbve0cCsD2jsqxzLGuQU3QACebQOcF3pJmIujp8WOZIjHck7XOlL5taFczNTOKCsOAwU6kLAapSkEUBcOMIaOP2mlHp9nSyL1MZOaSkraMbtKzXFlnJvHDTTziy2JOInICUdGhU5TdBSKLBNUi7VTVxAd6A28f6p/FHNmzSDLKLrqDOoOAWIJbUBiPxRsyQSkjJjlcWgU1yb2pLHX+dMoF7KzhrwVWoJao07YOACQ1AKBxVnxO84w4AuKPGh41JCJtM5zAlJMtSb3vEMtmIFC4BcOdN0O5gAuCSCBia4DGg8IIpBUQ5J41iSizACkCMFHZRJyLLk0n/kw+7+uFErkzLbnPy/qhQ1h4fkxK0Hx9CJ1istekHIctVg1XJGPDviXZpAQFLLEgEMWzwbGvyiOhgok4a5Rtezz6aJm0dolS0pILS2SDSgcFmTTERnbWjpF8XMWSlE1OINdSTrrEO1qCanwr27uMJKKrfQVd6IRcevjjD0zQ1aPnl3x0WoUI/yD+EDXasUtUlyBg4GO6Mjnwfwlf4NCjy+pUOWg1p2Z8BD5nRQ2asiGKQcX3nDGI0u0sd24PrXeXasDnTSrGg0x3VeJzzylodY4rYVU8ppgaQLni/R6RzardsSbFs9SwSEgJzUQ5xOAMSZljBoxyYnyLZROOPQ8srb0QpVnq6qnQVA4wp62IdJw0o0WKLG3vCuojs+SeiAxxLHcKV4xWqWia29kKVNql3AcA5s7vwwAMes7Kmrn2US0q6SlIFespQS/ZeJ/iPKl2VKVXQWKg4q5d2LHjVo9g+z+wrRJVMmEOMKNUi6G4AExnku7KTpJUXQt9yaQiiQObTwYBPzin5QLBmlqCSENu1+HdBJM17QkfjX/wBRSKi3Wp0WlZzp5tEYsTJXRCRtETFmUpVxST0FOzVoCfuh+i+VDhG3t1hJ2cAQoTKveJvFXSBBJ1YNwEeWbZQ6pa0VKgkEan3SO2nfHpdhmKVskXlFRSDWrslYDOa0qPyw8JU7J+VZ4xbkXlF9dfXoRFRZa4lqUy6JDeUTrcllnUYQwY6jfXvEenSltjLSHc56p3xJQQDpETGOlT4mGcRozLCbMSVgpG6LSyynFRhFLIRp+8WdktWRoM4Ro1wlbLvYKWv/AJf1QoLsSWnpsSfd/VCidjOJjLTNameP85CGpUboGpfDuqeJgQQ5OGPotBpp1DeqxupnkOjqm0DuHzHDcwiHaEJdRZ8XetBhjuiQF1PrwgU+W+rHLucQX+BbKmcg+8GSSwoN2A7MTnDVAMye35dg8Ys7UlkKOQDhxnl4mIFkspXR2A947sxxjzs0ODpds1Y5KSt9IFZ7MVkACmF7IP5xeWTZyUMQnpjG9VzqnIQ9NnYMKaAmnYcwYKlLC8osgZunsABxc0gRioBbch4UXdLjcfTQl2BR+6RvNB2GK6btyYCyBzaUkgpYX+1QzfRoiz7YFEtV8VFyThQE1+MHmpLv+BuNOv8Aha89JFDNTwR0jvyZoSlS1B0XlF2ckJSAS14s5LHzipXZSkPTfQOP7h8RFhyeUZkwYNuJrqX0cCkHjSqd2Bzv6aottj7IVNWlKSGf7oxyxqY9c9kFns6ZeeKvxEfARF5KbElyECaopBLXQMAVUBLYOSBXURO2sCrjGXLL7Cx+Uv0ZSzTP9xPVlLkMOK1geSTFPtFX+ymq1UfCLydIuy7SRmZaO4KJ/wAhFLypFywpSPvV7SYzxBkKWx2XnpDb/wDJIj0jY5nq2asWg3lJSplADpI6BQS3vEhyTnnWMVsSXckuMU82f/L+Yjc7MtivZp8u6TLCQqUrK5NF4I/KSfQh4dneLPFtsWh5qylN5I95nvDi2IoatAJVpSsdHHMEMXFdahj+0Tdq2D+spSSQQaDImrXtzGI/MA3VBLUwzIIz4fCPRxqUdWPJxYkjj63aQSUljuw0jvcaQ6UkeHjFxUvsHlmDolscDAZflEyUQTAZWLsu+T6Gv16v6o7BeT9036ZJ1/ujkTsq4mRl2ch+/wAawhJvdvzrEzmqefwjglgHMGPQo8TkQhKrXXtgU4OYsZ5c1D1xiMUCrhmy4/zC9Me7IFqTeQsZsMtCH8IfZpN1IoQrElwccKZhh5waa1Bjr2wRXuoLJNG6qgzAgjA10+MZPURqdl8UtUOlzXbA8AfjQRB2/ayJstBHRQBMUA3SKhQtuFO+JkgNUOeLRzatnVNQCkuuWCw1SchSqnNB2RnndWjRHymV81KJnSlqSFAVegVxfBWVYhFFagJIq4UBu1hhKSapG/LPQx0TEhqDhlEJSt3x2WjGlXLQRE9QLXycRQA+cStlzihSSAAneaY6lhENFpJPRFdw+UGk2aYpgBrizPj5QOWSWjlHHHZ7Byd21KVLKlFN5qU7/EQ6zctZfOc2TeY5nyOIjzWw2OakEKWEjt313YRJ2PsxKpwIXeqDRQLOc2jnjbJrino9UttkHswYUmTirso3+MZLluj+jIT1rx7BHofsY9llaJ6XeFH4xkOVNjvLsyP/AJqPnC8KM0pX/v5KfZhaWsaCXF/ye2vess6SUvzfSSdEKV7r7iS3GKWxIor+6UO9MX2w9n3bHaJxwmBKUjcg1PefCFjfuJDqnCzzvaqumrPHXVmO8tFecG8P4idtA9M5esYhN68o9eqQqYMDGOhPhD2344+fnBkyaPCcqNEYcloYnDf6d4NLc+vVY4lOIg8lDFoZs6Mdmg5Nyvf4J/VCifyasoIU7j3f1boUSNPGyiVYqHfiQYg+zM+ekX+2NlKs05cpeAJunrJJ6J7vIxTTjjHo2mrR88k06IwZqjtiOqVXw/mDqPh67YCvSAUI81OdPW6HptIAuqSFJJdj5pP3TCILEa/OBlMI6ZRDhISfdIG4lj4mvZB+YUAzsc6xHaElMQeKJVZGSFShgq6aAVAcAAjHHOBmXLvXmGT0GUcaE3dA9tIZSbCiekYJ+A1+UCVb1j7rfhrpVzV44QIeUMOyA4IdNkPnb56V5RfOvbWLLY00JmghJBo5wfjDrFs9Uyic41my+QyikzFkJQmpUohKQBiSo0aIyUY9se7N7sq2JnWe5eF5mZ8gBrFVyjsTWiQWpcKBxAwjE2/7TbDYnRIK7WsZo6EoHdMU5V+VPbEfbXLmZMsarWi1hM482tMjnELQkXgkoCFCqgCFGgLgxinkjFr8gjgc7afWzQIshliWVBgAqWo5CrOewgxotuL5ixIlOHSkXmL5GvAlzHk+xPtimXgm0S1TgaEJEupNHCbgL6B92cen7e2UtdnFxBSlQCgCGIvAFlDFJ3HCGhXKxXFrVqjyyfMcl/HKA3YNbtmTEEuSO8+GERglT4jew+Zj0lIDjQ5KYRX3aPHUyFGt7sAHzjpsytfD94FWNyceh8sV9d0XWxrKFKDkcYqrnrziXY55TugOOi+OezZ7OUlK1hJvME8fvd8KLfkTsATJSps1JF5gneEu6uDqb8sKM7kkUeVI1m19hSbSm7NS7YEUUOBjz3afImShRSFzW3lH0QoUdhnJaTPPnFEE8j5XXmd6PogK+RkrrzO9H0QoUXc5fcmoo7/oyV15nej6IYeRUnrze9H0QoUDnL7j0hDkTJ683vR9EO/0VJ683vR9EdhQOcvuFJCTyKk9eb3o+iF/oqT15vej6IUKBzYyErkZK68zvR9EFTyLk9eb3o+iFChHJlUzW8leS8lAJ6Sm6zN2sA8ZTl8ldtJkTJsxElJ/45dxKVEYXnSSptHbdChRle5AZhz9mtn687/sj6I6Ps1s/Xnf9pf0QoUEU0PInYaLBaErkkqKix5xMpRzHRVcCkY/dIj21KKcYUKB5A0ZTlVyWkrALFL9Vm8QYx55FSX9+Z3o+iOQovCToKC/6PldaZ3o+iEOR0rrzO9H0R2FFFJhfYxPI6UPvze9H0RpOTv2eWWkxd+YRW6pQu9oSkP2woUCc5V2BG5RLAAADAUAGkKFCjMcf//Z"/>
          <p:cNvSpPr>
            <a:spLocks noChangeAspect="1" noChangeArrowheads="1"/>
          </p:cNvSpPr>
          <p:nvPr/>
        </p:nvSpPr>
        <p:spPr bwMode="auto">
          <a:xfrm>
            <a:off x="155575" y="-669925"/>
            <a:ext cx="1876425" cy="1409700"/>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30" name="AutoShape 6" descr="data:image/jpg;base64,/9j/4AAQSkZJRgABAQAAAQABAAD/2wCEAAkGBhQSERUUExQWFBUVGBgYGBgYFhccGBwaGBcWGBYYFxgYHCYeFxolGRUYHy8gIycpLCwsFR4xNTAqNSYrLCkBCQoKDgwOGg8PGiwkHyQtLCwpLSksLCwpKSwpLCksLCwsLCwsLCwsLCwsLCksLCwsKSwsLCwpLCksLCwsKSwsLP/AABEIAJQAxQMBIgACEQEDEQH/xAAcAAABBQEBAQAAAAAAAAAAAAADAAIEBQYBBwj/xABAEAABAgMFAwkFBwMFAQEAAAABAhEAAyEEEjFBUQVhcQYTIlKBkaGx8BQywdHSB0JygsLh8SNishYkM5KiYxX/xAAaAQADAQEBAQAAAAAAAAAAAAABAgMEAAUG/8QAKBEAAgICAgEDBAIDAAAAAAAAAAECEQMhEjFBBBMiMlFhcYGxkfDx/9oADAMBAAIRAxEAPwA/2hfajNVPmWayqMuXLJSpaSylqBZQBHuoBpSpIOUYGdaOdcrUq91rxJ8akVim5/pOTiS544k+cSCpsCDiARgWik48eiuNpqmFnSlJd3IOYJ9CIxmHFzjqp4mSrU2OHg0cXIQr3aHvhFKL7Ke2/GyFzx1PeY6Jp1OOpgq9nqyY9sCXIIxENwsm3Wmd50jM95+cdE06nvMRyujaF4QeCoi2TBMOp7zBQsnM95gCIIDGiGOxGzswHU95jqQpWB7Aa72DuYEtXrtrwhImXlZJJNKs2ldKRPJBroMX9yXs/Zs2deKErVdDnGrEOBqpi7aAnKO+xEunpXk1UbzJS2qiWHDGBm0zLyrhUPdve9Us7KAPSrri+EPXOBl3Vu4TeAF0AqJISoNVVAcWqcGEY5N2WSRCUhTGrtmCfI4x2Us6k9p+cSObBooXFUIelMOzjAVOFXSK+edd8VxtOXFnSg1HkgqFHU95iRJSo0DmtA5zyiMmOh1KZJICavk/xjXNRxK2RjFzdIsFzBMmKVfIBchyaEfc0YBq8IlqtbSinm0G9W86yp6gEG9RgS2UVqLbdSoJAdiCzh7xDlhqOjDF20CUzHQFlNhhewJrhGNfJ7K1x0Osm0bnOJJKryClIelSKngzw1U4tiajMndXH08ClTLwKluSKk5nSuVABui+2TsxKpXOquocgALWHrgBea8fg8Xjk9uNy8i8OTpFEi9j0mcBy7V1OH8RN2TyitFmWFSZ0xBBwCiUltUvdUOyJ1qtZSlUrnOj1Q1f7SRUnjpFDMks7VDBo7G+b6Okkj6M5BcsBtGzXyAmag3ZiRg+IUl8iPIjKFHjnIbaEySZ1wlN7m37OcbzMcjnid6EMGsV09b4kWCYkBSVAl6gvgQfGkNUl++OKlYRaWO9oVSJKgOHa0OTLzBgKFFt4xh6FmMbjTo1qSqyUhS2xfjDva1ChAPaIiBT0Ed9nfGkCqGc70gyranOWnvHyjqVpNebSBveBBKUh4jzZxU2jsPWkHm15A0vJNWtBQWSQpwQxowxcHv7ICQ2WOFNdO6IqZzEHJ4tJABQ5xHlkY2eikpTcZ/wRz9KUV/ggTVEGAGZEu1KSCQTWlAHx17ICiy3jQGO9TmSk0hMeNyROsEpK5d10oUm8odK6cACBUNeCU6jHAwC3Tk3wEYISEpUHALEnA/ijhkISwxV3jGG82Tw0A84wcvJp4NKjQ3xaJASXK01SrC6S14q6zszeUUM5TgviKHjTLhEjZtoSgsp9z1HA7oftKUVTSpIe8B3ilNKNSGe9oFtaZAM1wE0d8YLzjC6MVY/CBpsK3ZjhpBk7OLOfHdxwgTnydsbFjkl8SZMsyRKYXCXdw17fV3AamkVc5BCmAFahOWADtgMMe2FOs7Y0O7HtaBWebdJcV17mhuSrrZNxfKmWJsrVJrkAcP2ifPtbKlsu5ebMUOGPnxgOzLO5vLyqASP/QJESNoJE9YUq6AMLoSHbMtD48Usj12dlyRj1pD/AP8AekpkmXzSQpJKUlrqgSVOokAlVR4irAxXovLF4hnywpgIspkxKJZFwKJIKVPUF3D564amIJmv6743+l9M8cm5GXLl5pcS55MgPMY9TP8AHCh/JVI/qP8A2frhRrajZHZjEGHAvEcgiCBNfWcY1LZTiTJEi8TwPgH+EAIAxPYPiflD5KSFULRLtNiC61BOjAHeQ2MTy4ZT3EeGRR1IhCeTQQ8KYVLw2ZLbD5ftA0gqPDGMc4OPZpjK/pCS5ZVU+76pA11JP5R8YLaJ1ABhlveGzAAANB45xId60AXLcAb/ADi3nbKmyaLUJagHrWlQSADVO8iuUVqi7RLlWoS0FKmN4knB8KB8TWA21tC+aGS7IgreWVzR0iXSElks5ZzSvGOTZxKXAupen924HP8AeApupdSQCOORxpD5tpVMuDG4lkpAwGQAHfvgV5Cp0qR2zy3JLcdP4h6phKgEgvoBXDdjSOlJEvAs9aHLI0xziVs63JkpBA6a6k7qsAcgQfCDH5PZWT4JJALLZyuYEKBGRd6d8ekWCx2azpTzykBmcrWlKWN6l44KdIpoYqrHZJapRnzegiSLxWQ5CXAalcSG3mMmjaUvaO0r89E5VmHRShDlSU3QlD3dVAEkfCOyxaWnoipW6ez0rauxUKlJUEjph0rSoKSuii6FJDMwFCXLnqx5fbkKQoggxtJ2wE2HaEqZIkTkWda/ZlpJvOooJkzZdS6SoXtRdOrQLldtOVJmLlpl31HEqLJSeAqaE5jHOJ4Xcbbso21oxvOXg2mEQ0sJgJ9NhEidMeZeACQWLDAHNt2fbArYnpDj6eK9HSfJWWR2khmFSaYAfOAK2i7Uw74B7MFBxjxEI2JSaqpv45mLLPJKlojLFW3sPL2g4ulPa5dx4NAVzi+DQyWlhl/EGlkcR5RbHnktN6FlBPaRo+Sc3/k/J+uFEnknZwRMIr7uf48oUa3P8kuBjVyKwT2ZhFjzFDDFywHivAz8yCl9/dEpMz182gQSXEEnTGDZnypC2oq2GnJ0AWXxgZnEMAS3GJdpsZlm6om8ALwoyXD3d51iMpoR/JDLXQyWyi508fhA7QDerxgyD6+UJSvX7xlngXgssj6ZGCvXrL4QWXNDgs1Xod4ZnyGLQ5EpJLPdwFcO04wxcq64MQcHFbG5WNmsqYcgok01L4RqbDKFxMu6EqDgElQUxJKkNTrUBBOkZNEur92/9o0WzbGqcQlKL86YsXAEnIOVO10AMSavR4zZI3orjlW2RLbZiVEOo3SUtXE4cWo5gUuUApII3HspFntRAlzLiQysTTWmlKl+yAWKz35gAx11rSGw2HI7LblPaVS9lgS5ZIXMRfN10gIN4BdM1Nph2Rn/ALNbVNTbFKQDWVMK7tGAF4UFKkBIBpWPX9nyfZbJemJSecIRdUAUkMVLKgcQEpNDGpsWxLOgLly5UuSxvkS0hKVA4LYUOh0I4Qub5qUI9gg/blHJLq/67/swuz7s+TZkpC1pTPvKK0nomVLmKQ1wAPeW4enQapjJ8oNmlU9S1VUTmY9Y2HLkhahLWkpKmKAKqVrdxAFTe7NRAuWGxZSJKpoTUZUqS7VOAhfSv4bRT1U17zryeI7clEc2FAAkU3hmFOKQIFZrAma7kAiVMUkVDlIapAoAHV2DWAW4rmTFFRdX8sBui62PLShAnhYcBRu1YlSgBLLVqAVdgGcXu5WCLtNFIUBAdLsQk1Ys+hG6DSklYC+kEZuHY1zbOkSbRYBIKUvfLOoNQKo4bV3gInqSD1FOSKNSpccIWadgTJ9qI9mYJl9Ag3gCVhz0qlVCaPkwigCrqiDlj+0X1ns8tSgSLommqUFkigLpbi8RZlhuqKVBJKei7aYeENhVtxsEtbLbkiof1K9T9cKJHJixgGY1Pc0b7+EKNHGQpUjF4atAIhpmwxU2PTs81I6hLGmIq/CO7OkpVaen7qakOzhOQpm8WNlsAShK1gOo9AHDGrvjjhhFRbZxTPWQRUvTCoAI7GjLlfX7LQXYTak/nJq1kveL/LhhFetG+DzZziscSzVf1njpDtHIjhPp45chy+MPCieiK1Pi3blCtBsGJMSpMlyb1UpDlxXcBoSTDpEwEsOD5nhoIfPtCaITgMTqd8ZJZ10kao+nk1yY02VkXzR8A1KNgdK+EEsW2JiEmWlRCSSprxAvMQFOCDQE55tES02t8+iMOG4cYFJWXvAYVrnGeF3bK5mtKPRe23ZakVK03lEFgoFRejgAm6Gxc4mNvyH5HgsuYQE6k+CRnHnFgmJE5JqUkgjGm6uYPhHoM3k1eUq00KLksJG8gAgaAJBP5oLfHRJrkaPlvXmJYoCJygNEhAQkcS5PbFZtHllaJYuTFIkpTdAI6UxTh1AB2CWIF4sRdVRw8T+WWyrTbTZF2Nk3kqCnIAQksQ+bUamgjIr5Ic3PRzy+cSVsTUFYCLyily4TewzIS+YEZHCbm2npmxTwrDFT21ev2wUvlOoKSZV4IvJCZqwsIHTZkqZiSxpRyNzRvLftxNok8wOk8kTRMc1AUENhVbve0cCsD2jsqxzLGuQU3QACebQOcF3pJmIujp8WOZIjHck7XOlL5taFczNTOKCsOAwU6kLAapSkEUBcOMIaOP2mlHp9nSyL1MZOaSkraMbtKzXFlnJvHDTTziy2JOInICUdGhU5TdBSKLBNUi7VTVxAd6A28f6p/FHNmzSDLKLrqDOoOAWIJbUBiPxRsyQSkjJjlcWgU1yb2pLHX+dMoF7KzhrwVWoJao07YOACQ1AKBxVnxO84w4AuKPGh41JCJtM5zAlJMtSb3vEMtmIFC4BcOdN0O5gAuCSCBia4DGg8IIpBUQ5J41iSizACkCMFHZRJyLLk0n/kw+7+uFErkzLbnPy/qhQ1h4fkxK0Hx9CJ1istekHIctVg1XJGPDviXZpAQFLLEgEMWzwbGvyiOhgok4a5Rtezz6aJm0dolS0pILS2SDSgcFmTTERnbWjpF8XMWSlE1OINdSTrrEO1qCanwr27uMJKKrfQVd6IRcevjjD0zQ1aPnl3x0WoUI/yD+EDXasUtUlyBg4GO6Mjnwfwlf4NCjy+pUOWg1p2Z8BD5nRQ2asiGKQcX3nDGI0u0sd24PrXeXasDnTSrGg0x3VeJzzylodY4rYVU8ppgaQLni/R6RzardsSbFs9SwSEgJzUQ5xOAMSZljBoxyYnyLZROOPQ8srb0QpVnq6qnQVA4wp62IdJw0o0WKLG3vCuojs+SeiAxxLHcKV4xWqWia29kKVNql3AcA5s7vwwAMes7Kmrn2US0q6SlIFespQS/ZeJ/iPKl2VKVXQWKg4q5d2LHjVo9g+z+wrRJVMmEOMKNUi6G4AExnku7KTpJUXQt9yaQiiQObTwYBPzin5QLBmlqCSENu1+HdBJM17QkfjX/wBRSKi3Wp0WlZzp5tEYsTJXRCRtETFmUpVxST0FOzVoCfuh+i+VDhG3t1hJ2cAQoTKveJvFXSBBJ1YNwEeWbZQ6pa0VKgkEan3SO2nfHpdhmKVskXlFRSDWrslYDOa0qPyw8JU7J+VZ4xbkXlF9dfXoRFRZa4lqUy6JDeUTrcllnUYQwY6jfXvEenSltjLSHc56p3xJQQDpETGOlT4mGcRozLCbMSVgpG6LSyynFRhFLIRp+8WdktWRoM4Ro1wlbLvYKWv/AJf1QoLsSWnpsSfd/VCidjOJjLTNameP85CGpUboGpfDuqeJgQQ5OGPotBpp1DeqxupnkOjqm0DuHzHDcwiHaEJdRZ8XetBhjuiQF1PrwgU+W+rHLucQX+BbKmcg+8GSSwoN2A7MTnDVAMye35dg8Ys7UlkKOQDhxnl4mIFkspXR2A947sxxjzs0ODpds1Y5KSt9IFZ7MVkACmF7IP5xeWTZyUMQnpjG9VzqnIQ9NnYMKaAmnYcwYKlLC8osgZunsABxc0gRioBbch4UXdLjcfTQl2BR+6RvNB2GK6btyYCyBzaUkgpYX+1QzfRoiz7YFEtV8VFyThQE1+MHmpLv+BuNOv8Aha89JFDNTwR0jvyZoSlS1B0XlF2ckJSAS14s5LHzipXZSkPTfQOP7h8RFhyeUZkwYNuJrqX0cCkHjSqd2Bzv6aottj7IVNWlKSGf7oxyxqY9c9kFns6ZeeKvxEfARF5KbElyECaopBLXQMAVUBLYOSBXURO2sCrjGXLL7Cx+Uv0ZSzTP9xPVlLkMOK1geSTFPtFX+ymq1UfCLydIuy7SRmZaO4KJ/wAhFLypFywpSPvV7SYzxBkKWx2XnpDb/wDJIj0jY5nq2asWg3lJSplADpI6BQS3vEhyTnnWMVsSXckuMU82f/L+Yjc7MtivZp8u6TLCQqUrK5NF4I/KSfQh4dneLPFtsWh5qylN5I95nvDi2IoatAJVpSsdHHMEMXFdahj+0Tdq2D+spSSQQaDImrXtzGI/MA3VBLUwzIIz4fCPRxqUdWPJxYkjj63aQSUljuw0jvcaQ6UkeHjFxUvsHlmDolscDAZflEyUQTAZWLsu+T6Gv16v6o7BeT9036ZJ1/ujkTsq4mRl2ch+/wAawhJvdvzrEzmqefwjglgHMGPQo8TkQhKrXXtgU4OYsZ5c1D1xiMUCrhmy4/zC9Me7IFqTeQsZsMtCH8IfZpN1IoQrElwccKZhh5waa1Bjr2wRXuoLJNG6qgzAgjA10+MZPURqdl8UtUOlzXbA8AfjQRB2/ayJstBHRQBMUA3SKhQtuFO+JkgNUOeLRzatnVNQCkuuWCw1SchSqnNB2RnndWjRHymV81KJnSlqSFAVegVxfBWVYhFFagJIq4UBu1hhKSapG/LPQx0TEhqDhlEJSt3x2WjGlXLQRE9QLXycRQA+cStlzihSSAAneaY6lhENFpJPRFdw+UGk2aYpgBrizPj5QOWSWjlHHHZ7Byd21KVLKlFN5qU7/EQ6zctZfOc2TeY5nyOIjzWw2OakEKWEjt313YRJ2PsxKpwIXeqDRQLOc2jnjbJrino9UttkHswYUmTirso3+MZLluj+jIT1rx7BHofsY9llaJ6XeFH4xkOVNjvLsyP/AJqPnC8KM0pX/v5KfZhaWsaCXF/ye2vess6SUvzfSSdEKV7r7iS3GKWxIor+6UO9MX2w9n3bHaJxwmBKUjcg1PefCFjfuJDqnCzzvaqumrPHXVmO8tFecG8P4idtA9M5esYhN68o9eqQqYMDGOhPhD2344+fnBkyaPCcqNEYcloYnDf6d4NLc+vVY4lOIg8lDFoZs6Mdmg5Nyvf4J/VCifyasoIU7j3f1boUSNPGyiVYqHfiQYg+zM+ekX+2NlKs05cpeAJunrJJ6J7vIxTTjjHo2mrR88k06IwZqjtiOqVXw/mDqPh67YCvSAUI81OdPW6HptIAuqSFJJdj5pP3TCILEa/OBlMI6ZRDhISfdIG4lj4mvZB+YUAzsc6xHaElMQeKJVZGSFShgq6aAVAcAAjHHOBmXLvXmGT0GUcaE3dA9tIZSbCiekYJ+A1+UCVb1j7rfhrpVzV44QIeUMOyA4IdNkPnb56V5RfOvbWLLY00JmghJBo5wfjDrFs9Uyic41my+QyikzFkJQmpUohKQBiSo0aIyUY9se7N7sq2JnWe5eF5mZ8gBrFVyjsTWiQWpcKBxAwjE2/7TbDYnRIK7WsZo6EoHdMU5V+VPbEfbXLmZMsarWi1hM482tMjnELQkXgkoCFCqgCFGgLgxinkjFr8gjgc7afWzQIshliWVBgAqWo5CrOewgxotuL5ixIlOHSkXmL5GvAlzHk+xPtimXgm0S1TgaEJEupNHCbgL6B92cen7e2UtdnFxBSlQCgCGIvAFlDFJ3HCGhXKxXFrVqjyyfMcl/HKA3YNbtmTEEuSO8+GERglT4jew+Zj0lIDjQ5KYRX3aPHUyFGt7sAHzjpsytfD94FWNyceh8sV9d0XWxrKFKDkcYqrnrziXY55TugOOi+OezZ7OUlK1hJvME8fvd8KLfkTsATJSps1JF5gneEu6uDqb8sKM7kkUeVI1m19hSbSm7NS7YEUUOBjz3afImShRSFzW3lH0QoUdhnJaTPPnFEE8j5XXmd6PogK+RkrrzO9H0QoUXc5fcmoo7/oyV15nej6IYeRUnrze9H0QoUDnL7j0hDkTJ683vR9EO/0VJ683vR9EdhQOcvuFJCTyKk9eb3o+iF/oqT15vej6IUKBzYyErkZK68zvR9EFTyLk9eb3o+iFChHJlUzW8leS8lAJ6Sm6zN2sA8ZTl8ldtJkTJsxElJ/45dxKVEYXnSSptHbdChRle5AZhz9mtn687/sj6I6Ps1s/Xnf9pf0QoUEU0PInYaLBaErkkqKix5xMpRzHRVcCkY/dIj21KKcYUKB5A0ZTlVyWkrALFL9Vm8QYx55FSX9+Z3o+iOQovCToKC/6PldaZ3o+iEOR0rrzO9H0R2FFFJhfYxPI6UPvze9H0RpOTv2eWWkxd+YRW6pQu9oSkP2woUCc5V2BG5RLAAADAUAGkKFCjMcf//Z"/>
          <p:cNvSpPr>
            <a:spLocks noChangeAspect="1" noChangeArrowheads="1"/>
          </p:cNvSpPr>
          <p:nvPr/>
        </p:nvSpPr>
        <p:spPr bwMode="auto">
          <a:xfrm>
            <a:off x="155575" y="-669925"/>
            <a:ext cx="1876425" cy="1409700"/>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32" name="AutoShape 8" descr="data:image/jpg;base64,/9j/4AAQSkZJRgABAQAAAQABAAD/2wCEAAkGBhQSERUUExQWFBUVGBgYGBgYFhccGBwaGBcWGBYYFxgYHCYeFxolGRUYHy8gIycpLCwsFR4xNTAqNSYrLCkBCQoKDgwOGg8PGiwkHyQtLCwpLSksLCwpKSwpLCksLCwsLCwsLCwsLCwsLCksLCwsKSwsLCwpLCksLCwsKSwsLP/AABEIAJQAxQMBIgACEQEDEQH/xAAcAAABBQEBAQAAAAAAAAAAAAADAAIEBQYBBwj/xABAEAABAgMFAwkFBwMFAQEAAAABAhEAAyEEEjFBUQVhcQYTIlKBkaGx8BQywdHSB0JygsLh8SNishYkM5KiYxX/xAAaAQADAQEBAQAAAAAAAAAAAAABAgMEAAUG/8QAKBEAAgICAgEDBAIDAAAAAAAAAAECEQMhEjFBBBMiMlFhcYGxkfDx/9oADAMBAAIRAxEAPwA/2hfajNVPmWayqMuXLJSpaSylqBZQBHuoBpSpIOUYGdaOdcrUq91rxJ8akVim5/pOTiS544k+cSCpsCDiARgWik48eiuNpqmFnSlJd3IOYJ9CIxmHFzjqp4mSrU2OHg0cXIQr3aHvhFKL7Ke2/GyFzx1PeY6Jp1OOpgq9nqyY9sCXIIxENwsm3Wmd50jM95+cdE06nvMRyujaF4QeCoi2TBMOp7zBQsnM95gCIIDGiGOxGzswHU95jqQpWB7Aa72DuYEtXrtrwhImXlZJJNKs2ldKRPJBroMX9yXs/Zs2deKErVdDnGrEOBqpi7aAnKO+xEunpXk1UbzJS2qiWHDGBm0zLyrhUPdve9Us7KAPSrri+EPXOBl3Vu4TeAF0AqJISoNVVAcWqcGEY5N2WSRCUhTGrtmCfI4x2Us6k9p+cSObBooXFUIelMOzjAVOFXSK+edd8VxtOXFnSg1HkgqFHU95iRJSo0DmtA5zyiMmOh1KZJICavk/xjXNRxK2RjFzdIsFzBMmKVfIBchyaEfc0YBq8IlqtbSinm0G9W86yp6gEG9RgS2UVqLbdSoJAdiCzh7xDlhqOjDF20CUzHQFlNhhewJrhGNfJ7K1x0Osm0bnOJJKryClIelSKngzw1U4tiajMndXH08ClTLwKluSKk5nSuVABui+2TsxKpXOquocgALWHrgBea8fg8Xjk9uNy8i8OTpFEi9j0mcBy7V1OH8RN2TyitFmWFSZ0xBBwCiUltUvdUOyJ1qtZSlUrnOj1Q1f7SRUnjpFDMks7VDBo7G+b6Okkj6M5BcsBtGzXyAmag3ZiRg+IUl8iPIjKFHjnIbaEySZ1wlN7m37OcbzMcjnid6EMGsV09b4kWCYkBSVAl6gvgQfGkNUl++OKlYRaWO9oVSJKgOHa0OTLzBgKFFt4xh6FmMbjTo1qSqyUhS2xfjDva1ChAPaIiBT0Ed9nfGkCqGc70gyranOWnvHyjqVpNebSBveBBKUh4jzZxU2jsPWkHm15A0vJNWtBQWSQpwQxowxcHv7ICQ2WOFNdO6IqZzEHJ4tJABQ5xHlkY2eikpTcZ/wRz9KUV/ggTVEGAGZEu1KSCQTWlAHx17ICiy3jQGO9TmSk0hMeNyROsEpK5d10oUm8odK6cACBUNeCU6jHAwC3Tk3wEYISEpUHALEnA/ijhkISwxV3jGG82Tw0A84wcvJp4NKjQ3xaJASXK01SrC6S14q6zszeUUM5TgviKHjTLhEjZtoSgsp9z1HA7oftKUVTSpIe8B3ilNKNSGe9oFtaZAM1wE0d8YLzjC6MVY/CBpsK3ZjhpBk7OLOfHdxwgTnydsbFjkl8SZMsyRKYXCXdw17fV3AamkVc5BCmAFahOWADtgMMe2FOs7Y0O7HtaBWebdJcV17mhuSrrZNxfKmWJsrVJrkAcP2ifPtbKlsu5ebMUOGPnxgOzLO5vLyqASP/QJESNoJE9YUq6AMLoSHbMtD48Usj12dlyRj1pD/AP8AekpkmXzSQpJKUlrqgSVOokAlVR4irAxXovLF4hnywpgIspkxKJZFwKJIKVPUF3D564amIJmv6743+l9M8cm5GXLl5pcS55MgPMY9TP8AHCh/JVI/qP8A2frhRrajZHZjEGHAvEcgiCBNfWcY1LZTiTJEi8TwPgH+EAIAxPYPiflD5KSFULRLtNiC61BOjAHeQ2MTy4ZT3EeGRR1IhCeTQQ8KYVLw2ZLbD5ftA0gqPDGMc4OPZpjK/pCS5ZVU+76pA11JP5R8YLaJ1ABhlveGzAAANB45xId60AXLcAb/ADi3nbKmyaLUJagHrWlQSADVO8iuUVqi7RLlWoS0FKmN4knB8KB8TWA21tC+aGS7IgreWVzR0iXSElks5ZzSvGOTZxKXAupen924HP8AeApupdSQCOORxpD5tpVMuDG4lkpAwGQAHfvgV5Cp0qR2zy3JLcdP4h6phKgEgvoBXDdjSOlJEvAs9aHLI0xziVs63JkpBA6a6k7qsAcgQfCDH5PZWT4JJALLZyuYEKBGRd6d8ekWCx2azpTzykBmcrWlKWN6l44KdIpoYqrHZJapRnzegiSLxWQ5CXAalcSG3mMmjaUvaO0r89E5VmHRShDlSU3QlD3dVAEkfCOyxaWnoipW6ez0rauxUKlJUEjph0rSoKSuii6FJDMwFCXLnqx5fbkKQoggxtJ2wE2HaEqZIkTkWda/ZlpJvOooJkzZdS6SoXtRdOrQLldtOVJmLlpl31HEqLJSeAqaE5jHOJ4Xcbbso21oxvOXg2mEQ0sJgJ9NhEidMeZeACQWLDAHNt2fbArYnpDj6eK9HSfJWWR2khmFSaYAfOAK2i7Uw74B7MFBxjxEI2JSaqpv45mLLPJKlojLFW3sPL2g4ulPa5dx4NAVzi+DQyWlhl/EGlkcR5RbHnktN6FlBPaRo+Sc3/k/J+uFEnknZwRMIr7uf48oUa3P8kuBjVyKwT2ZhFjzFDDFywHivAz8yCl9/dEpMz182gQSXEEnTGDZnypC2oq2GnJ0AWXxgZnEMAS3GJdpsZlm6om8ALwoyXD3d51iMpoR/JDLXQyWyi508fhA7QDerxgyD6+UJSvX7xlngXgssj6ZGCvXrL4QWXNDgs1Xod4ZnyGLQ5EpJLPdwFcO04wxcq64MQcHFbG5WNmsqYcgok01L4RqbDKFxMu6EqDgElQUxJKkNTrUBBOkZNEur92/9o0WzbGqcQlKL86YsXAEnIOVO10AMSavR4zZI3orjlW2RLbZiVEOo3SUtXE4cWo5gUuUApII3HspFntRAlzLiQysTTWmlKl+yAWKz35gAx11rSGw2HI7LblPaVS9lgS5ZIXMRfN10gIN4BdM1Nph2Rn/ALNbVNTbFKQDWVMK7tGAF4UFKkBIBpWPX9nyfZbJemJSecIRdUAUkMVLKgcQEpNDGpsWxLOgLly5UuSxvkS0hKVA4LYUOh0I4Qub5qUI9gg/blHJLq/67/swuz7s+TZkpC1pTPvKK0nomVLmKQ1wAPeW4enQapjJ8oNmlU9S1VUTmY9Y2HLkhahLWkpKmKAKqVrdxAFTe7NRAuWGxZSJKpoTUZUqS7VOAhfSv4bRT1U17zryeI7clEc2FAAkU3hmFOKQIFZrAma7kAiVMUkVDlIapAoAHV2DWAW4rmTFFRdX8sBui62PLShAnhYcBRu1YlSgBLLVqAVdgGcXu5WCLtNFIUBAdLsQk1Ys+hG6DSklYC+kEZuHY1zbOkSbRYBIKUvfLOoNQKo4bV3gInqSD1FOSKNSpccIWadgTJ9qI9mYJl9Ag3gCVhz0qlVCaPkwigCrqiDlj+0X1ns8tSgSLommqUFkigLpbi8RZlhuqKVBJKei7aYeENhVtxsEtbLbkiof1K9T9cKJHJixgGY1Pc0b7+EKNHGQpUjF4atAIhpmwxU2PTs81I6hLGmIq/CO7OkpVaen7qakOzhOQpm8WNlsAShK1gOo9AHDGrvjjhhFRbZxTPWQRUvTCoAI7GjLlfX7LQXYTak/nJq1kveL/LhhFetG+DzZziscSzVf1njpDtHIjhPp45chy+MPCieiK1Pi3blCtBsGJMSpMlyb1UpDlxXcBoSTDpEwEsOD5nhoIfPtCaITgMTqd8ZJZ10kao+nk1yY02VkXzR8A1KNgdK+EEsW2JiEmWlRCSSprxAvMQFOCDQE55tES02t8+iMOG4cYFJWXvAYVrnGeF3bK5mtKPRe23ZakVK03lEFgoFRejgAm6Gxc4mNvyH5HgsuYQE6k+CRnHnFgmJE5JqUkgjGm6uYPhHoM3k1eUq00KLksJG8gAgaAJBP5oLfHRJrkaPlvXmJYoCJygNEhAQkcS5PbFZtHllaJYuTFIkpTdAI6UxTh1AB2CWIF4sRdVRw8T+WWyrTbTZF2Nk3kqCnIAQksQ+bUamgjIr5Ic3PRzy+cSVsTUFYCLyily4TewzIS+YEZHCbm2npmxTwrDFT21ev2wUvlOoKSZV4IvJCZqwsIHTZkqZiSxpRyNzRvLftxNok8wOk8kTRMc1AUENhVbve0cCsD2jsqxzLGuQU3QACebQOcF3pJmIujp8WOZIjHck7XOlL5taFczNTOKCsOAwU6kLAapSkEUBcOMIaOP2mlHp9nSyL1MZOaSkraMbtKzXFlnJvHDTTziy2JOInICUdGhU5TdBSKLBNUi7VTVxAd6A28f6p/FHNmzSDLKLrqDOoOAWIJbUBiPxRsyQSkjJjlcWgU1yb2pLHX+dMoF7KzhrwVWoJao07YOACQ1AKBxVnxO84w4AuKPGh41JCJtM5zAlJMtSb3vEMtmIFC4BcOdN0O5gAuCSCBia4DGg8IIpBUQ5J41iSizACkCMFHZRJyLLk0n/kw+7+uFErkzLbnPy/qhQ1h4fkxK0Hx9CJ1istekHIctVg1XJGPDviXZpAQFLLEgEMWzwbGvyiOhgok4a5Rtezz6aJm0dolS0pILS2SDSgcFmTTERnbWjpF8XMWSlE1OINdSTrrEO1qCanwr27uMJKKrfQVd6IRcevjjD0zQ1aPnl3x0WoUI/yD+EDXasUtUlyBg4GO6Mjnwfwlf4NCjy+pUOWg1p2Z8BD5nRQ2asiGKQcX3nDGI0u0sd24PrXeXasDnTSrGg0x3VeJzzylodY4rYVU8ppgaQLni/R6RzardsSbFs9SwSEgJzUQ5xOAMSZljBoxyYnyLZROOPQ8srb0QpVnq6qnQVA4wp62IdJw0o0WKLG3vCuojs+SeiAxxLHcKV4xWqWia29kKVNql3AcA5s7vwwAMes7Kmrn2US0q6SlIFespQS/ZeJ/iPKl2VKVXQWKg4q5d2LHjVo9g+z+wrRJVMmEOMKNUi6G4AExnku7KTpJUXQt9yaQiiQObTwYBPzin5QLBmlqCSENu1+HdBJM17QkfjX/wBRSKi3Wp0WlZzp5tEYsTJXRCRtETFmUpVxST0FOzVoCfuh+i+VDhG3t1hJ2cAQoTKveJvFXSBBJ1YNwEeWbZQ6pa0VKgkEan3SO2nfHpdhmKVskXlFRSDWrslYDOa0qPyw8JU7J+VZ4xbkXlF9dfXoRFRZa4lqUy6JDeUTrcllnUYQwY6jfXvEenSltjLSHc56p3xJQQDpETGOlT4mGcRozLCbMSVgpG6LSyynFRhFLIRp+8WdktWRoM4Ro1wlbLvYKWv/AJf1QoLsSWnpsSfd/VCidjOJjLTNameP85CGpUboGpfDuqeJgQQ5OGPotBpp1DeqxupnkOjqm0DuHzHDcwiHaEJdRZ8XetBhjuiQF1PrwgU+W+rHLucQX+BbKmcg+8GSSwoN2A7MTnDVAMye35dg8Ys7UlkKOQDhxnl4mIFkspXR2A947sxxjzs0ODpds1Y5KSt9IFZ7MVkACmF7IP5xeWTZyUMQnpjG9VzqnIQ9NnYMKaAmnYcwYKlLC8osgZunsABxc0gRioBbch4UXdLjcfTQl2BR+6RvNB2GK6btyYCyBzaUkgpYX+1QzfRoiz7YFEtV8VFyThQE1+MHmpLv+BuNOv8Aha89JFDNTwR0jvyZoSlS1B0XlF2ckJSAS14s5LHzipXZSkPTfQOP7h8RFhyeUZkwYNuJrqX0cCkHjSqd2Bzv6aottj7IVNWlKSGf7oxyxqY9c9kFns6ZeeKvxEfARF5KbElyECaopBLXQMAVUBLYOSBXURO2sCrjGXLL7Cx+Uv0ZSzTP9xPVlLkMOK1geSTFPtFX+ymq1UfCLydIuy7SRmZaO4KJ/wAhFLypFywpSPvV7SYzxBkKWx2XnpDb/wDJIj0jY5nq2asWg3lJSplADpI6BQS3vEhyTnnWMVsSXckuMU82f/L+Yjc7MtivZp8u6TLCQqUrK5NF4I/KSfQh4dneLPFtsWh5qylN5I95nvDi2IoatAJVpSsdHHMEMXFdahj+0Tdq2D+spSSQQaDImrXtzGI/MA3VBLUwzIIz4fCPRxqUdWPJxYkjj63aQSUljuw0jvcaQ6UkeHjFxUvsHlmDolscDAZflEyUQTAZWLsu+T6Gv16v6o7BeT9036ZJ1/ujkTsq4mRl2ch+/wAawhJvdvzrEzmqefwjglgHMGPQo8TkQhKrXXtgU4OYsZ5c1D1xiMUCrhmy4/zC9Me7IFqTeQsZsMtCH8IfZpN1IoQrElwccKZhh5waa1Bjr2wRXuoLJNG6qgzAgjA10+MZPURqdl8UtUOlzXbA8AfjQRB2/ayJstBHRQBMUA3SKhQtuFO+JkgNUOeLRzatnVNQCkuuWCw1SchSqnNB2RnndWjRHymV81KJnSlqSFAVegVxfBWVYhFFagJIq4UBu1hhKSapG/LPQx0TEhqDhlEJSt3x2WjGlXLQRE9QLXycRQA+cStlzihSSAAneaY6lhENFpJPRFdw+UGk2aYpgBrizPj5QOWSWjlHHHZ7Byd21KVLKlFN5qU7/EQ6zctZfOc2TeY5nyOIjzWw2OakEKWEjt313YRJ2PsxKpwIXeqDRQLOc2jnjbJrino9UttkHswYUmTirso3+MZLluj+jIT1rx7BHofsY9llaJ6XeFH4xkOVNjvLsyP/AJqPnC8KM0pX/v5KfZhaWsaCXF/ye2vess6SUvzfSSdEKV7r7iS3GKWxIor+6UO9MX2w9n3bHaJxwmBKUjcg1PefCFjfuJDqnCzzvaqumrPHXVmO8tFecG8P4idtA9M5esYhN68o9eqQqYMDGOhPhD2344+fnBkyaPCcqNEYcloYnDf6d4NLc+vVY4lOIg8lDFoZs6Mdmg5Nyvf4J/VCifyasoIU7j3f1boUSNPGyiVYqHfiQYg+zM+ekX+2NlKs05cpeAJunrJJ6J7vIxTTjjHo2mrR88k06IwZqjtiOqVXw/mDqPh67YCvSAUI81OdPW6HptIAuqSFJJdj5pP3TCILEa/OBlMI6ZRDhISfdIG4lj4mvZB+YUAzsc6xHaElMQeKJVZGSFShgq6aAVAcAAjHHOBmXLvXmGT0GUcaE3dA9tIZSbCiekYJ+A1+UCVb1j7rfhrpVzV44QIeUMOyA4IdNkPnb56V5RfOvbWLLY00JmghJBo5wfjDrFs9Uyic41my+QyikzFkJQmpUohKQBiSo0aIyUY9se7N7sq2JnWe5eF5mZ8gBrFVyjsTWiQWpcKBxAwjE2/7TbDYnRIK7WsZo6EoHdMU5V+VPbEfbXLmZMsarWi1hM482tMjnELQkXgkoCFCqgCFGgLgxinkjFr8gjgc7afWzQIshliWVBgAqWo5CrOewgxotuL5ixIlOHSkXmL5GvAlzHk+xPtimXgm0S1TgaEJEupNHCbgL6B92cen7e2UtdnFxBSlQCgCGIvAFlDFJ3HCGhXKxXFrVqjyyfMcl/HKA3YNbtmTEEuSO8+GERglT4jew+Zj0lIDjQ5KYRX3aPHUyFGt7sAHzjpsytfD94FWNyceh8sV9d0XWxrKFKDkcYqrnrziXY55TugOOi+OezZ7OUlK1hJvME8fvd8KLfkTsATJSps1JF5gneEu6uDqb8sKM7kkUeVI1m19hSbSm7NS7YEUUOBjz3afImShRSFzW3lH0QoUdhnJaTPPnFEE8j5XXmd6PogK+RkrrzO9H0QoUXc5fcmoo7/oyV15nej6IYeRUnrze9H0QoUDnL7j0hDkTJ683vR9EO/0VJ683vR9EdhQOcvuFJCTyKk9eb3o+iF/oqT15vej6IUKBzYyErkZK68zvR9EFTyLk9eb3o+iFChHJlUzW8leS8lAJ6Sm6zN2sA8ZTl8ldtJkTJsxElJ/45dxKVEYXnSSptHbdChRle5AZhz9mtn687/sj6I6Ps1s/Xnf9pf0QoUEU0PInYaLBaErkkqKix5xMpRzHRVcCkY/dIj21KKcYUKB5A0ZTlVyWkrALFL9Vm8QYx55FSX9+Z3o+iOQovCToKC/6PldaZ3o+iEOR0rrzO9H0R2FFFJhfYxPI6UPvze9H0RpOTv2eWWkxd+YRW6pQu9oSkP2woUCc5V2BG5RLAAADAUAGkKFCjMcf//Z"/>
          <p:cNvSpPr>
            <a:spLocks noChangeAspect="1" noChangeArrowheads="1"/>
          </p:cNvSpPr>
          <p:nvPr/>
        </p:nvSpPr>
        <p:spPr bwMode="auto">
          <a:xfrm>
            <a:off x="155575" y="-669925"/>
            <a:ext cx="1876425" cy="1409700"/>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034" name="AutoShape 10" descr="data:image/jpg;base64,/9j/4AAQSkZJRgABAQAAAQABAAD/2wCEAAkGBhQSERUUExQWFBUVGBgYGBgYFhccGBwaGBcWGBYYFxgYHCYeFxolGRUYHy8gIycpLCwsFR4xNTAqNSYrLCkBCQoKDgwOGg8PGiwkHyQtLCwpLSksLCwpKSwpLCksLCwsLCwsLCwsLCwsLCksLCwsKSwsLCwpLCksLCwsKSwsLP/AABEIAJQAxQMBIgACEQEDEQH/xAAcAAABBQEBAQAAAAAAAAAAAAADAAIEBQYBBwj/xABAEAABAgMFAwkFBwMFAQEAAAABAhEAAyEEEjFBUQVhcQYTIlKBkaGx8BQywdHSB0JygsLh8SNishYkM5KiYxX/xAAaAQADAQEBAQAAAAAAAAAAAAABAgMEAAUG/8QAKBEAAgICAgEDBAIDAAAAAAAAAAECEQMhEjFBBBMiMlFhcYGxkfDx/9oADAMBAAIRAxEAPwA/2hfajNVPmWayqMuXLJSpaSylqBZQBHuoBpSpIOUYGdaOdcrUq91rxJ8akVim5/pOTiS544k+cSCpsCDiARgWik48eiuNpqmFnSlJd3IOYJ9CIxmHFzjqp4mSrU2OHg0cXIQr3aHvhFKL7Ke2/GyFzx1PeY6Jp1OOpgq9nqyY9sCXIIxENwsm3Wmd50jM95+cdE06nvMRyujaF4QeCoi2TBMOp7zBQsnM95gCIIDGiGOxGzswHU95jqQpWB7Aa72DuYEtXrtrwhImXlZJJNKs2ldKRPJBroMX9yXs/Zs2deKErVdDnGrEOBqpi7aAnKO+xEunpXk1UbzJS2qiWHDGBm0zLyrhUPdve9Us7KAPSrri+EPXOBl3Vu4TeAF0AqJISoNVVAcWqcGEY5N2WSRCUhTGrtmCfI4x2Us6k9p+cSObBooXFUIelMOzjAVOFXSK+edd8VxtOXFnSg1HkgqFHU95iRJSo0DmtA5zyiMmOh1KZJICavk/xjXNRxK2RjFzdIsFzBMmKVfIBchyaEfc0YBq8IlqtbSinm0G9W86yp6gEG9RgS2UVqLbdSoJAdiCzh7xDlhqOjDF20CUzHQFlNhhewJrhGNfJ7K1x0Osm0bnOJJKryClIelSKngzw1U4tiajMndXH08ClTLwKluSKk5nSuVABui+2TsxKpXOquocgALWHrgBea8fg8Xjk9uNy8i8OTpFEi9j0mcBy7V1OH8RN2TyitFmWFSZ0xBBwCiUltUvdUOyJ1qtZSlUrnOj1Q1f7SRUnjpFDMks7VDBo7G+b6Okkj6M5BcsBtGzXyAmag3ZiRg+IUl8iPIjKFHjnIbaEySZ1wlN7m37OcbzMcjnid6EMGsV09b4kWCYkBSVAl6gvgQfGkNUl++OKlYRaWO9oVSJKgOHa0OTLzBgKFFt4xh6FmMbjTo1qSqyUhS2xfjDva1ChAPaIiBT0Ed9nfGkCqGc70gyranOWnvHyjqVpNebSBveBBKUh4jzZxU2jsPWkHm15A0vJNWtBQWSQpwQxowxcHv7ICQ2WOFNdO6IqZzEHJ4tJABQ5xHlkY2eikpTcZ/wRz9KUV/ggTVEGAGZEu1KSCQTWlAHx17ICiy3jQGO9TmSk0hMeNyROsEpK5d10oUm8odK6cACBUNeCU6jHAwC3Tk3wEYISEpUHALEnA/ijhkISwxV3jGG82Tw0A84wcvJp4NKjQ3xaJASXK01SrC6S14q6zszeUUM5TgviKHjTLhEjZtoSgsp9z1HA7oftKUVTSpIe8B3ilNKNSGe9oFtaZAM1wE0d8YLzjC6MVY/CBpsK3ZjhpBk7OLOfHdxwgTnydsbFjkl8SZMsyRKYXCXdw17fV3AamkVc5BCmAFahOWADtgMMe2FOs7Y0O7HtaBWebdJcV17mhuSrrZNxfKmWJsrVJrkAcP2ifPtbKlsu5ebMUOGPnxgOzLO5vLyqASP/QJESNoJE9YUq6AMLoSHbMtD48Usj12dlyRj1pD/AP8AekpkmXzSQpJKUlrqgSVOokAlVR4irAxXovLF4hnywpgIspkxKJZFwKJIKVPUF3D564amIJmv6743+l9M8cm5GXLl5pcS55MgPMY9TP8AHCh/JVI/qP8A2frhRrajZHZjEGHAvEcgiCBNfWcY1LZTiTJEi8TwPgH+EAIAxPYPiflD5KSFULRLtNiC61BOjAHeQ2MTy4ZT3EeGRR1IhCeTQQ8KYVLw2ZLbD5ftA0gqPDGMc4OPZpjK/pCS5ZVU+76pA11JP5R8YLaJ1ABhlveGzAAANB45xId60AXLcAb/ADi3nbKmyaLUJagHrWlQSADVO8iuUVqi7RLlWoS0FKmN4knB8KB8TWA21tC+aGS7IgreWVzR0iXSElks5ZzSvGOTZxKXAupen924HP8AeApupdSQCOORxpD5tpVMuDG4lkpAwGQAHfvgV5Cp0qR2zy3JLcdP4h6phKgEgvoBXDdjSOlJEvAs9aHLI0xziVs63JkpBA6a6k7qsAcgQfCDH5PZWT4JJALLZyuYEKBGRd6d8ekWCx2azpTzykBmcrWlKWN6l44KdIpoYqrHZJapRnzegiSLxWQ5CXAalcSG3mMmjaUvaO0r89E5VmHRShDlSU3QlD3dVAEkfCOyxaWnoipW6ez0rauxUKlJUEjph0rSoKSuii6FJDMwFCXLnqx5fbkKQoggxtJ2wE2HaEqZIkTkWda/ZlpJvOooJkzZdS6SoXtRdOrQLldtOVJmLlpl31HEqLJSeAqaE5jHOJ4Xcbbso21oxvOXg2mEQ0sJgJ9NhEidMeZeACQWLDAHNt2fbArYnpDj6eK9HSfJWWR2khmFSaYAfOAK2i7Uw74B7MFBxjxEI2JSaqpv45mLLPJKlojLFW3sPL2g4ulPa5dx4NAVzi+DQyWlhl/EGlkcR5RbHnktN6FlBPaRo+Sc3/k/J+uFEnknZwRMIr7uf48oUa3P8kuBjVyKwT2ZhFjzFDDFywHivAz8yCl9/dEpMz182gQSXEEnTGDZnypC2oq2GnJ0AWXxgZnEMAS3GJdpsZlm6om8ALwoyXD3d51iMpoR/JDLXQyWyi508fhA7QDerxgyD6+UJSvX7xlngXgssj6ZGCvXrL4QWXNDgs1Xod4ZnyGLQ5EpJLPdwFcO04wxcq64MQcHFbG5WNmsqYcgok01L4RqbDKFxMu6EqDgElQUxJKkNTrUBBOkZNEur92/9o0WzbGqcQlKL86YsXAEnIOVO10AMSavR4zZI3orjlW2RLbZiVEOo3SUtXE4cWo5gUuUApII3HspFntRAlzLiQysTTWmlKl+yAWKz35gAx11rSGw2HI7LblPaVS9lgS5ZIXMRfN10gIN4BdM1Nph2Rn/ALNbVNTbFKQDWVMK7tGAF4UFKkBIBpWPX9nyfZbJemJSecIRdUAUkMVLKgcQEpNDGpsWxLOgLly5UuSxvkS0hKVA4LYUOh0I4Qub5qUI9gg/blHJLq/67/swuz7s+TZkpC1pTPvKK0nomVLmKQ1wAPeW4enQapjJ8oNmlU9S1VUTmY9Y2HLkhahLWkpKmKAKqVrdxAFTe7NRAuWGxZSJKpoTUZUqS7VOAhfSv4bRT1U17zryeI7clEc2FAAkU3hmFOKQIFZrAma7kAiVMUkVDlIapAoAHV2DWAW4rmTFFRdX8sBui62PLShAnhYcBRu1YlSgBLLVqAVdgGcXu5WCLtNFIUBAdLsQk1Ys+hG6DSklYC+kEZuHY1zbOkSbRYBIKUvfLOoNQKo4bV3gInqSD1FOSKNSpccIWadgTJ9qI9mYJl9Ag3gCVhz0qlVCaPkwigCrqiDlj+0X1ns8tSgSLommqUFkigLpbi8RZlhuqKVBJKei7aYeENhVtxsEtbLbkiof1K9T9cKJHJixgGY1Pc0b7+EKNHGQpUjF4atAIhpmwxU2PTs81I6hLGmIq/CO7OkpVaen7qakOzhOQpm8WNlsAShK1gOo9AHDGrvjjhhFRbZxTPWQRUvTCoAI7GjLlfX7LQXYTak/nJq1kveL/LhhFetG+DzZziscSzVf1njpDtHIjhPp45chy+MPCieiK1Pi3blCtBsGJMSpMlyb1UpDlxXcBoSTDpEwEsOD5nhoIfPtCaITgMTqd8ZJZ10kao+nk1yY02VkXzR8A1KNgdK+EEsW2JiEmWlRCSSprxAvMQFOCDQE55tES02t8+iMOG4cYFJWXvAYVrnGeF3bK5mtKPRe23ZakVK03lEFgoFRejgAm6Gxc4mNvyH5HgsuYQE6k+CRnHnFgmJE5JqUkgjGm6uYPhHoM3k1eUq00KLksJG8gAgaAJBP5oLfHRJrkaPlvXmJYoCJygNEhAQkcS5PbFZtHllaJYuTFIkpTdAI6UxTh1AB2CWIF4sRdVRw8T+WWyrTbTZF2Nk3kqCnIAQksQ+bUamgjIr5Ic3PRzy+cSVsTUFYCLyily4TewzIS+YEZHCbm2npmxTwrDFT21ev2wUvlOoKSZV4IvJCZqwsIHTZkqZiSxpRyNzRvLftxNok8wOk8kTRMc1AUENhVbve0cCsD2jsqxzLGuQU3QACebQOcF3pJmIujp8WOZIjHck7XOlL5taFczNTOKCsOAwU6kLAapSkEUBcOMIaOP2mlHp9nSyL1MZOaSkraMbtKzXFlnJvHDTTziy2JOInICUdGhU5TdBSKLBNUi7VTVxAd6A28f6p/FHNmzSDLKLrqDOoOAWIJbUBiPxRsyQSkjJjlcWgU1yb2pLHX+dMoF7KzhrwVWoJao07YOACQ1AKBxVnxO84w4AuKPGh41JCJtM5zAlJMtSb3vEMtmIFC4BcOdN0O5gAuCSCBia4DGg8IIpBUQ5J41iSizACkCMFHZRJyLLk0n/kw+7+uFErkzLbnPy/qhQ1h4fkxK0Hx9CJ1istekHIctVg1XJGPDviXZpAQFLLEgEMWzwbGvyiOhgok4a5Rtezz6aJm0dolS0pILS2SDSgcFmTTERnbWjpF8XMWSlE1OINdSTrrEO1qCanwr27uMJKKrfQVd6IRcevjjD0zQ1aPnl3x0WoUI/yD+EDXasUtUlyBg4GO6Mjnwfwlf4NCjy+pUOWg1p2Z8BD5nRQ2asiGKQcX3nDGI0u0sd24PrXeXasDnTSrGg0x3VeJzzylodY4rYVU8ppgaQLni/R6RzardsSbFs9SwSEgJzUQ5xOAMSZljBoxyYnyLZROOPQ8srb0QpVnq6qnQVA4wp62IdJw0o0WKLG3vCuojs+SeiAxxLHcKV4xWqWia29kKVNql3AcA5s7vwwAMes7Kmrn2US0q6SlIFespQS/ZeJ/iPKl2VKVXQWKg4q5d2LHjVo9g+z+wrRJVMmEOMKNUi6G4AExnku7KTpJUXQt9yaQiiQObTwYBPzin5QLBmlqCSENu1+HdBJM17QkfjX/wBRSKi3Wp0WlZzp5tEYsTJXRCRtETFmUpVxST0FOzVoCfuh+i+VDhG3t1hJ2cAQoTKveJvFXSBBJ1YNwEeWbZQ6pa0VKgkEan3SO2nfHpdhmKVskXlFRSDWrslYDOa0qPyw8JU7J+VZ4xbkXlF9dfXoRFRZa4lqUy6JDeUTrcllnUYQwY6jfXvEenSltjLSHc56p3xJQQDpETGOlT4mGcRozLCbMSVgpG6LSyynFRhFLIRp+8WdktWRoM4Ro1wlbLvYKWv/AJf1QoLsSWnpsSfd/VCidjOJjLTNameP85CGpUboGpfDuqeJgQQ5OGPotBpp1DeqxupnkOjqm0DuHzHDcwiHaEJdRZ8XetBhjuiQF1PrwgU+W+rHLucQX+BbKmcg+8GSSwoN2A7MTnDVAMye35dg8Ys7UlkKOQDhxnl4mIFkspXR2A947sxxjzs0ODpds1Y5KSt9IFZ7MVkACmF7IP5xeWTZyUMQnpjG9VzqnIQ9NnYMKaAmnYcwYKlLC8osgZunsABxc0gRioBbch4UXdLjcfTQl2BR+6RvNB2GK6btyYCyBzaUkgpYX+1QzfRoiz7YFEtV8VFyThQE1+MHmpLv+BuNOv8Aha89JFDNTwR0jvyZoSlS1B0XlF2ckJSAS14s5LHzipXZSkPTfQOP7h8RFhyeUZkwYNuJrqX0cCkHjSqd2Bzv6aottj7IVNWlKSGf7oxyxqY9c9kFns6ZeeKvxEfARF5KbElyECaopBLXQMAVUBLYOSBXURO2sCrjGXLL7Cx+Uv0ZSzTP9xPVlLkMOK1geSTFPtFX+ymq1UfCLydIuy7SRmZaO4KJ/wAhFLypFywpSPvV7SYzxBkKWx2XnpDb/wDJIj0jY5nq2asWg3lJSplADpI6BQS3vEhyTnnWMVsSXckuMU82f/L+Yjc7MtivZp8u6TLCQqUrK5NF4I/KSfQh4dneLPFtsWh5qylN5I95nvDi2IoatAJVpSsdHHMEMXFdahj+0Tdq2D+spSSQQaDImrXtzGI/MA3VBLUwzIIz4fCPRxqUdWPJxYkjj63aQSUljuw0jvcaQ6UkeHjFxUvsHlmDolscDAZflEyUQTAZWLsu+T6Gv16v6o7BeT9036ZJ1/ujkTsq4mRl2ch+/wAawhJvdvzrEzmqefwjglgHMGPQo8TkQhKrXXtgU4OYsZ5c1D1xiMUCrhmy4/zC9Me7IFqTeQsZsMtCH8IfZpN1IoQrElwccKZhh5waa1Bjr2wRXuoLJNG6qgzAgjA10+MZPURqdl8UtUOlzXbA8AfjQRB2/ayJstBHRQBMUA3SKhQtuFO+JkgNUOeLRzatnVNQCkuuWCw1SchSqnNB2RnndWjRHymV81KJnSlqSFAVegVxfBWVYhFFagJIq4UBu1hhKSapG/LPQx0TEhqDhlEJSt3x2WjGlXLQRE9QLXycRQA+cStlzihSSAAneaY6lhENFpJPRFdw+UGk2aYpgBrizPj5QOWSWjlHHHZ7Byd21KVLKlFN5qU7/EQ6zctZfOc2TeY5nyOIjzWw2OakEKWEjt313YRJ2PsxKpwIXeqDRQLOc2jnjbJrino9UttkHswYUmTirso3+MZLluj+jIT1rx7BHofsY9llaJ6XeFH4xkOVNjvLsyP/AJqPnC8KM0pX/v5KfZhaWsaCXF/ye2vess6SUvzfSSdEKV7r7iS3GKWxIor+6UO9MX2w9n3bHaJxwmBKUjcg1PefCFjfuJDqnCzzvaqumrPHXVmO8tFecG8P4idtA9M5esYhN68o9eqQqYMDGOhPhD2344+fnBkyaPCcqNEYcloYnDf6d4NLc+vVY4lOIg8lDFoZs6Mdmg5Nyvf4J/VCifyasoIU7j3f1boUSNPGyiVYqHfiQYg+zM+ekX+2NlKs05cpeAJunrJJ6J7vIxTTjjHo2mrR88k06IwZqjtiOqVXw/mDqPh67YCvSAUI81OdPW6HptIAuqSFJJdj5pP3TCILEa/OBlMI6ZRDhISfdIG4lj4mvZB+YUAzsc6xHaElMQeKJVZGSFShgq6aAVAcAAjHHOBmXLvXmGT0GUcaE3dA9tIZSbCiekYJ+A1+UCVb1j7rfhrpVzV44QIeUMOyA4IdNkPnb56V5RfOvbWLLY00JmghJBo5wfjDrFs9Uyic41my+QyikzFkJQmpUohKQBiSo0aIyUY9se7N7sq2JnWe5eF5mZ8gBrFVyjsTWiQWpcKBxAwjE2/7TbDYnRIK7WsZo6EoHdMU5V+VPbEfbXLmZMsarWi1hM482tMjnELQkXgkoCFCqgCFGgLgxinkjFr8gjgc7afWzQIshliWVBgAqWo5CrOewgxotuL5ixIlOHSkXmL5GvAlzHk+xPtimXgm0S1TgaEJEupNHCbgL6B92cen7e2UtdnFxBSlQCgCGIvAFlDFJ3HCGhXKxXFrVqjyyfMcl/HKA3YNbtmTEEuSO8+GERglT4jew+Zj0lIDjQ5KYRX3aPHUyFGt7sAHzjpsytfD94FWNyceh8sV9d0XWxrKFKDkcYqrnrziXY55TugOOi+OezZ7OUlK1hJvME8fvd8KLfkTsATJSps1JF5gneEu6uDqb8sKM7kkUeVI1m19hSbSm7NS7YEUUOBjz3afImShRSFzW3lH0QoUdhnJaTPPnFEE8j5XXmd6PogK+RkrrzO9H0QoUXc5fcmoo7/oyV15nej6IYeRUnrze9H0QoUDnL7j0hDkTJ683vR9EO/0VJ683vR9EdhQOcvuFJCTyKk9eb3o+iF/oqT15vej6IUKBzYyErkZK68zvR9EFTyLk9eb3o+iFChHJlUzW8leS8lAJ6Sm6zN2sA8ZTl8ldtJkTJsxElJ/45dxKVEYXnSSptHbdChRle5AZhz9mtn687/sj6I6Ps1s/Xnf9pf0QoUEU0PInYaLBaErkkqKix5xMpRzHRVcCkY/dIj21KKcYUKB5A0ZTlVyWkrALFL9Vm8QYx55FSX9+Z3o+iOQovCToKC/6PldaZ3o+iEOR0rrzO9H0R2FFFJhfYxPI6UPvze9H0RpOTv2eWWkxd+YRW6pQu9oSkP2woUCc5V2BG5RLAAADAUAGkKFCjMcf//Z"/>
          <p:cNvSpPr>
            <a:spLocks noChangeAspect="1" noChangeArrowheads="1"/>
          </p:cNvSpPr>
          <p:nvPr/>
        </p:nvSpPr>
        <p:spPr bwMode="auto">
          <a:xfrm>
            <a:off x="155575" y="-669925"/>
            <a:ext cx="1876425" cy="1409700"/>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1035" name="Picture 11" descr="C:\Users\FAMILIA FIERRO CH\Pictures\el dragón.bmp"/>
          <p:cNvPicPr>
            <a:picLocks noChangeAspect="1" noChangeArrowheads="1"/>
          </p:cNvPicPr>
          <p:nvPr/>
        </p:nvPicPr>
        <p:blipFill>
          <a:blip r:embed="rId2" cstate="print"/>
          <a:srcRect/>
          <a:stretch>
            <a:fillRect/>
          </a:stretch>
        </p:blipFill>
        <p:spPr bwMode="auto">
          <a:xfrm>
            <a:off x="6660232" y="1340768"/>
            <a:ext cx="2160240" cy="2808312"/>
          </a:xfrm>
          <a:prstGeom prst="rect">
            <a:avLst/>
          </a:prstGeom>
          <a:noFill/>
        </p:spPr>
      </p:pic>
      <p:sp>
        <p:nvSpPr>
          <p:cNvPr id="9" name="8 Terminador"/>
          <p:cNvSpPr/>
          <p:nvPr/>
        </p:nvSpPr>
        <p:spPr>
          <a:xfrm>
            <a:off x="6444208" y="4509120"/>
            <a:ext cx="2699792" cy="2088232"/>
          </a:xfrm>
          <a:prstGeom prst="flowChartTermina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s-CO" dirty="0" smtClean="0"/>
              <a:t> El dragón es el Diablo (Apoc.12:9), la mujer la iglesia que guardaba el Sábado, el dragón trabajo por medio de la iglesia Católica durante el periodo de la inquisición.   </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1052736"/>
            <a:ext cx="9144000" cy="5073427"/>
          </a:xfrm>
          <a:solidFill>
            <a:srgbClr val="FFFF00"/>
          </a:solidFill>
        </p:spPr>
        <p:txBody>
          <a:bodyPr>
            <a:normAutofit/>
          </a:bodyPr>
          <a:lstStyle/>
          <a:p>
            <a:pPr algn="ctr"/>
            <a:endParaRPr lang="es-CO" dirty="0" smtClean="0"/>
          </a:p>
          <a:p>
            <a:pPr algn="ctr">
              <a:buNone/>
            </a:pPr>
            <a:r>
              <a:rPr lang="es-CO" dirty="0" smtClean="0"/>
              <a:t>  “Todas las predicciones de Cristo acerca de la destrucción de Jerusalén se cumplieron al pie de la letra.</a:t>
            </a:r>
          </a:p>
          <a:p>
            <a:pPr algn="ctr">
              <a:buNone/>
            </a:pPr>
            <a:endParaRPr lang="es-CO" dirty="0" smtClean="0"/>
          </a:p>
          <a:p>
            <a:pPr algn="ctr">
              <a:buNone/>
            </a:pPr>
            <a:r>
              <a:rPr lang="es-CO" b="1" dirty="0" smtClean="0">
                <a:solidFill>
                  <a:srgbClr val="FF0000"/>
                </a:solidFill>
              </a:rPr>
              <a:t>¿Que le hace pensar que las predicciones del futuro no se cumplirán? </a:t>
            </a:r>
          </a:p>
          <a:p>
            <a:endParaRPr lang="es-CO" dirty="0"/>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850106"/>
          </a:xfrm>
          <a:solidFill>
            <a:srgbClr val="FFFF00"/>
          </a:solidFill>
        </p:spPr>
        <p:txBody>
          <a:bodyPr>
            <a:normAutofit fontScale="90000"/>
          </a:bodyPr>
          <a:lstStyle/>
          <a:p>
            <a:r>
              <a:rPr lang="es-CO" b="1" dirty="0" smtClean="0">
                <a:solidFill>
                  <a:srgbClr val="FF0000"/>
                </a:solidFill>
              </a:rPr>
              <a:t/>
            </a:r>
            <a:br>
              <a:rPr lang="es-CO" b="1" dirty="0" smtClean="0">
                <a:solidFill>
                  <a:srgbClr val="FF0000"/>
                </a:solidFill>
              </a:rPr>
            </a:br>
            <a:r>
              <a:rPr lang="es-CO" b="1" dirty="0" smtClean="0">
                <a:solidFill>
                  <a:srgbClr val="FF0000"/>
                </a:solidFill>
              </a:rPr>
              <a:t>¿Qué aparecerá en los últimos días?</a:t>
            </a:r>
            <a:br>
              <a:rPr lang="es-CO" b="1" dirty="0" smtClean="0">
                <a:solidFill>
                  <a:srgbClr val="FF0000"/>
                </a:solidFill>
              </a:rPr>
            </a:br>
            <a:endParaRPr lang="es-CO" dirty="0"/>
          </a:p>
        </p:txBody>
      </p:sp>
      <p:sp>
        <p:nvSpPr>
          <p:cNvPr id="3" name="2 Marcador de contenido"/>
          <p:cNvSpPr>
            <a:spLocks noGrp="1"/>
          </p:cNvSpPr>
          <p:nvPr>
            <p:ph idx="1"/>
          </p:nvPr>
        </p:nvSpPr>
        <p:spPr>
          <a:xfrm>
            <a:off x="457200" y="1600200"/>
            <a:ext cx="4834880" cy="4525963"/>
          </a:xfrm>
        </p:spPr>
        <p:txBody>
          <a:bodyPr>
            <a:normAutofit fontScale="92500"/>
          </a:bodyPr>
          <a:lstStyle/>
          <a:p>
            <a:pPr>
              <a:buNone/>
            </a:pPr>
            <a:r>
              <a:rPr lang="es-CO" sz="3000" dirty="0" smtClean="0"/>
              <a:t> </a:t>
            </a:r>
            <a:r>
              <a:rPr lang="es-CO" sz="3000" b="1" u="sng" dirty="0" smtClean="0">
                <a:solidFill>
                  <a:srgbClr val="FF0000"/>
                </a:solidFill>
              </a:rPr>
              <a:t>Lucas 21:11(última parte), 26; </a:t>
            </a:r>
          </a:p>
          <a:p>
            <a:pPr algn="ctr">
              <a:buNone/>
            </a:pPr>
            <a:r>
              <a:rPr lang="es-CO" dirty="0" smtClean="0"/>
              <a:t>    </a:t>
            </a:r>
          </a:p>
          <a:p>
            <a:pPr algn="ctr">
              <a:buNone/>
            </a:pPr>
            <a:r>
              <a:rPr lang="es-CO" dirty="0" smtClean="0"/>
              <a:t>“Habrá espantos y grandes señales del cielo”. “Los hombres desfallecerán por el temor y la ansiedad de lo que vendrá sobre la tierra, porque las virtudes del cielo serán conmovidas”.</a:t>
            </a:r>
          </a:p>
          <a:p>
            <a:pPr>
              <a:buNone/>
            </a:pPr>
            <a:endParaRPr lang="es-CO" dirty="0" smtClean="0"/>
          </a:p>
          <a:p>
            <a:endParaRPr lang="es-CO" dirty="0"/>
          </a:p>
        </p:txBody>
      </p:sp>
      <p:pic>
        <p:nvPicPr>
          <p:cNvPr id="50178" name="Picture 2" descr="http://t1.gstatic.com/images?q=tbn:ANd9GcQJrQlCstLPSGqF7ih4dAvp_yJ4ADMdOHSds1Zgzc7FT3RW4xmc"/>
          <p:cNvPicPr>
            <a:picLocks noChangeAspect="1" noChangeArrowheads="1"/>
          </p:cNvPicPr>
          <p:nvPr/>
        </p:nvPicPr>
        <p:blipFill>
          <a:blip r:embed="rId2" cstate="print"/>
          <a:srcRect/>
          <a:stretch>
            <a:fillRect/>
          </a:stretch>
        </p:blipFill>
        <p:spPr bwMode="auto">
          <a:xfrm>
            <a:off x="6012160" y="1412776"/>
            <a:ext cx="2162175" cy="1656184"/>
          </a:xfrm>
          <a:prstGeom prst="rect">
            <a:avLst/>
          </a:prstGeom>
          <a:noFill/>
        </p:spPr>
      </p:pic>
      <p:pic>
        <p:nvPicPr>
          <p:cNvPr id="50180" name="Picture 4" descr="http://t0.gstatic.com/images?q=tbn:ANd9GcQ01ODFwvhe5yWF5ok3CuoVKBGBD-JmFpd2ijX6ICaej74SEooBow"/>
          <p:cNvPicPr>
            <a:picLocks noChangeAspect="1" noChangeArrowheads="1"/>
          </p:cNvPicPr>
          <p:nvPr/>
        </p:nvPicPr>
        <p:blipFill>
          <a:blip r:embed="rId3" cstate="print"/>
          <a:srcRect/>
          <a:stretch>
            <a:fillRect/>
          </a:stretch>
        </p:blipFill>
        <p:spPr bwMode="auto">
          <a:xfrm>
            <a:off x="5292080" y="3212976"/>
            <a:ext cx="1584176" cy="1743076"/>
          </a:xfrm>
          <a:prstGeom prst="rect">
            <a:avLst/>
          </a:prstGeom>
          <a:noFill/>
        </p:spPr>
      </p:pic>
      <p:pic>
        <p:nvPicPr>
          <p:cNvPr id="50182" name="Picture 6" descr="http://t3.gstatic.com/images?q=tbn:ANd9GcQhbfMC44M95wm2YlEmJsEyDiicSWQA6--W9vHUnmUUpIaUDq_RLQ"/>
          <p:cNvPicPr>
            <a:picLocks noChangeAspect="1" noChangeArrowheads="1"/>
          </p:cNvPicPr>
          <p:nvPr/>
        </p:nvPicPr>
        <p:blipFill>
          <a:blip r:embed="rId4" cstate="print"/>
          <a:srcRect/>
          <a:stretch>
            <a:fillRect/>
          </a:stretch>
        </p:blipFill>
        <p:spPr bwMode="auto">
          <a:xfrm>
            <a:off x="7020272" y="3140968"/>
            <a:ext cx="1656184" cy="1743076"/>
          </a:xfrm>
          <a:prstGeom prst="rect">
            <a:avLst/>
          </a:prstGeom>
          <a:noFill/>
        </p:spPr>
      </p:pic>
      <p:pic>
        <p:nvPicPr>
          <p:cNvPr id="50184" name="Picture 8" descr="http://t0.gstatic.com/images?q=tbn:ANd9GcSxbOwk-eLUaslu44Rq0TaDO6XDwBFAK9ve8YmtIZUp59Gb0gJ1cw"/>
          <p:cNvPicPr>
            <a:picLocks noChangeAspect="1" noChangeArrowheads="1"/>
          </p:cNvPicPr>
          <p:nvPr/>
        </p:nvPicPr>
        <p:blipFill>
          <a:blip r:embed="rId5" cstate="print"/>
          <a:srcRect/>
          <a:stretch>
            <a:fillRect/>
          </a:stretch>
        </p:blipFill>
        <p:spPr bwMode="auto">
          <a:xfrm>
            <a:off x="5580112" y="5157192"/>
            <a:ext cx="2880320" cy="1296144"/>
          </a:xfrm>
          <a:prstGeom prst="rect">
            <a:avLst/>
          </a:prstGeom>
          <a:noFill/>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0178"/>
                                        </p:tgtEl>
                                        <p:attrNameLst>
                                          <p:attrName>style.visibility</p:attrName>
                                        </p:attrNameLst>
                                      </p:cBhvr>
                                      <p:to>
                                        <p:strVal val="visible"/>
                                      </p:to>
                                    </p:set>
                                    <p:animEffect transition="in" filter="randombar(horizontal)">
                                      <p:cBhvr>
                                        <p:cTn id="7" dur="500"/>
                                        <p:tgtEl>
                                          <p:spTgt spid="50178"/>
                                        </p:tgtEl>
                                      </p:cBhvr>
                                    </p:animEffect>
                                  </p:childTnLst>
                                </p:cTn>
                              </p:par>
                              <p:par>
                                <p:cTn id="8" presetID="14" presetClass="entr" presetSubtype="10" fill="hold" nodeType="withEffect">
                                  <p:stCondLst>
                                    <p:cond delay="0"/>
                                  </p:stCondLst>
                                  <p:childTnLst>
                                    <p:set>
                                      <p:cBhvr>
                                        <p:cTn id="9" dur="1" fill="hold">
                                          <p:stCondLst>
                                            <p:cond delay="0"/>
                                          </p:stCondLst>
                                        </p:cTn>
                                        <p:tgtEl>
                                          <p:spTgt spid="50180"/>
                                        </p:tgtEl>
                                        <p:attrNameLst>
                                          <p:attrName>style.visibility</p:attrName>
                                        </p:attrNameLst>
                                      </p:cBhvr>
                                      <p:to>
                                        <p:strVal val="visible"/>
                                      </p:to>
                                    </p:set>
                                    <p:animEffect transition="in" filter="randombar(horizontal)">
                                      <p:cBhvr>
                                        <p:cTn id="10" dur="500"/>
                                        <p:tgtEl>
                                          <p:spTgt spid="50180"/>
                                        </p:tgtEl>
                                      </p:cBhvr>
                                    </p:animEffect>
                                  </p:childTnLst>
                                </p:cTn>
                              </p:par>
                              <p:par>
                                <p:cTn id="11" presetID="14" presetClass="entr" presetSubtype="10" fill="hold" nodeType="withEffect">
                                  <p:stCondLst>
                                    <p:cond delay="0"/>
                                  </p:stCondLst>
                                  <p:childTnLst>
                                    <p:set>
                                      <p:cBhvr>
                                        <p:cTn id="12" dur="1" fill="hold">
                                          <p:stCondLst>
                                            <p:cond delay="0"/>
                                          </p:stCondLst>
                                        </p:cTn>
                                        <p:tgtEl>
                                          <p:spTgt spid="50182"/>
                                        </p:tgtEl>
                                        <p:attrNameLst>
                                          <p:attrName>style.visibility</p:attrName>
                                        </p:attrNameLst>
                                      </p:cBhvr>
                                      <p:to>
                                        <p:strVal val="visible"/>
                                      </p:to>
                                    </p:set>
                                    <p:animEffect transition="in" filter="randombar(horizontal)">
                                      <p:cBhvr>
                                        <p:cTn id="13" dur="500"/>
                                        <p:tgtEl>
                                          <p:spTgt spid="50182"/>
                                        </p:tgtEl>
                                      </p:cBhvr>
                                    </p:animEffect>
                                  </p:childTnLst>
                                </p:cTn>
                              </p:par>
                              <p:par>
                                <p:cTn id="14" presetID="14" presetClass="entr" presetSubtype="10" fill="hold" nodeType="withEffect">
                                  <p:stCondLst>
                                    <p:cond delay="0"/>
                                  </p:stCondLst>
                                  <p:childTnLst>
                                    <p:set>
                                      <p:cBhvr>
                                        <p:cTn id="15" dur="1" fill="hold">
                                          <p:stCondLst>
                                            <p:cond delay="0"/>
                                          </p:stCondLst>
                                        </p:cTn>
                                        <p:tgtEl>
                                          <p:spTgt spid="50184"/>
                                        </p:tgtEl>
                                        <p:attrNameLst>
                                          <p:attrName>style.visibility</p:attrName>
                                        </p:attrNameLst>
                                      </p:cBhvr>
                                      <p:to>
                                        <p:strVal val="visible"/>
                                      </p:to>
                                    </p:set>
                                    <p:animEffect transition="in" filter="randombar(horizontal)">
                                      <p:cBhvr>
                                        <p:cTn id="16" dur="500"/>
                                        <p:tgtEl>
                                          <p:spTgt spid="501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5482952" cy="5505475"/>
          </a:xfrm>
        </p:spPr>
        <p:txBody>
          <a:bodyPr>
            <a:normAutofit/>
          </a:bodyPr>
          <a:lstStyle/>
          <a:p>
            <a:pPr>
              <a:buNone/>
            </a:pPr>
            <a:r>
              <a:rPr lang="es-CO" dirty="0" smtClean="0"/>
              <a:t>                   </a:t>
            </a:r>
            <a:r>
              <a:rPr lang="es-CO" sz="3600" b="1" dirty="0" smtClean="0">
                <a:solidFill>
                  <a:srgbClr val="FF0000"/>
                </a:solidFill>
              </a:rPr>
              <a:t>Joel 2:30, 31.</a:t>
            </a:r>
            <a:r>
              <a:rPr lang="es-CO" dirty="0" smtClean="0"/>
              <a:t> </a:t>
            </a:r>
          </a:p>
          <a:p>
            <a:pPr algn="ctr"/>
            <a:endParaRPr lang="es-CO" dirty="0" smtClean="0"/>
          </a:p>
          <a:p>
            <a:pPr algn="ctr">
              <a:buNone/>
            </a:pPr>
            <a:r>
              <a:rPr lang="es-CO" dirty="0" smtClean="0"/>
              <a:t>   “Y mostraré prodigios en el cielo y en la tierra, sangre y fuego, y columnas de humo. El sol se volverá en tinieblas, y la luna en sangre, antes que venga el día grande y espantoso del Eterno”. </a:t>
            </a:r>
          </a:p>
          <a:p>
            <a:endParaRPr lang="es-CO" dirty="0"/>
          </a:p>
        </p:txBody>
      </p:sp>
      <p:sp>
        <p:nvSpPr>
          <p:cNvPr id="192514" name="AutoShape 2" descr="data:image/jpg;base64,/9j/4AAQSkZJRgABAQAAAQABAAD/2wCEAAkGBhAQEBANDRAPDQ0NDw8NDw0PDQ8NDQ0QFBAVFBQQEhIXGyYeFxkmGRISHy8gIyc1LSwsFR49NTAqNSYsLykBCQoKDgwOFA8PFCkYFBgpKSkpKSk2KTYpKSwpKSkpKSkuMykpMikqNispKSkpLCkpKSkpKSopKSkpKSkpKSkpKf/AABEIALAAuAMBIgACEQEDEQH/xAAcAAABBAMBAAAAAAAAAAAAAAAAAQMFBgIEBwj/xAA6EAACAQQBAQYDBgQEBwAAAAAAAQIDBAURITEGBxJBUWETcYEUIkJikaEVIzKCscHC0SQzQ1JzkqL/xAAYAQEBAQEBAAAAAAAAAAAAAAAAAQIDBP/EACERAQEAAgICAQUAAAAAAAAAAAABAhESMSFBUQMTIjJh/9oADAMBAAIRAxEAPwDhwABQAAAAAAAAaFKhAFF0XSsdAZqIjiNDEBdCEAAaAIAANEUAAAAAAAAAAAIACgAoAjLwgkOKJoNqIOI8og4F0shpRM40x2lS2btC0NaNNJURJUSajZ+xlKwfoVdK7KmYOJMV7E0J0GiaTTW0Koj3whfhmdJox4QaHnAxlElXRgDKSMTKAAEAXYgAQAqEFKAVCGcYmpBnCJswo7G6MOSWtrXZtY0VbmStiUhZvejbp4xvyDSKtbXkmrPG78tm5YYZt9C2Y3s/0ei7S1XrbDN+Q+8I/Qu9tg3roO1MM1zrgxyTk5tdYN+hA3mM0+h1+5w/t1K3k8Fzwi8mtudfw72GqllryLt/BGvLqad1iNcpBVNqW+jXqQLBd2WiKr0SWCLmhs2K0DXZKxQAAZQMQViEAKIKUKh2nEbibNCB0xG5ZUNtFpx1jtLghsdb7aLxhrPaXBarWWG3ppcknj8I9ra4ZYbHGb1wWCyxMIRlUquNOnCLnOpJqMIRS25SfkjFyS1B2PZro0upM11bWcFO+r0bWPVfFmoykvyw/qf0Rz3td3xSXitsN/JpLcZX04p1qn/hi/6F7vn5HLrm8nUm6tWc6tSb3KpUk51JP1cnyJLeyTbvVfvaw1J6hK5uNedK2ai/rJoxod8WKm9SpXtP8zowkl/6yOBfEY7TrsvCNzGPR9p2wxNw1CF5ThKXSNaLov5blx+5uXHZ9SaktSg1tSTUov5NdTzdC49Szdle2N3YyX2aq1T3uVvPc7eX9v4fmiXFeEt/F1267OrXC6EFe4PSltaLh2X7T0cjS3GPwq8VupQb3r80H+KI7lMfx0J0zZljdVxTM41xb0isXdHWzqXaHGNb4KBlLXW+De9tdqncx6mnJEpeUyNqIlZyNgAGGQxAAgUAAoygSVnT2RsCXxi55OuJE/iaPK2dH7P2nC0VDC229JnSOz1n04+pMqVP47F70ck71u3juZvH2s2rG3l4akk9fa6sXy36wTWkvN8+h0bvGz7scdJU34a92/s1Np6cYtbqTXyjx9UedLup5dNeXp7GcZ7XH+tepUGnISUjBs6FrPxGUZDaYqYWVtU6hvW9Ui4yNmlUDpjVuwmcqUZRnSk4Tg9xknymd17L9o4ZC2+JxGvT+7WpryflJezPNltWLl2F7SuzuqdZvVGT+FXW+HSk+W17PT+jM5Tbt9S/cmvcdQztlF+RzvO4rq0jr2UtlLeuU+U/VPoUXPWDWzEryY1yLKWWmyv3FMvWYtuWVO/pdTo3UQxBypEbMWOYAAMAFQgqNQO04kvjuNbREQZMYvqjrCL/ANltNpdV+51HBUOml6P2Oa9nFrXCOmYCryvQ55Jk5r335JyvaVsn922t4vXl46jcm/0UTk9xLbZfe9243l7xP8LoxX0pR/3Of1manTfozJmIrEKyyTFTMBdgOKQ5GYxsziytSpG3qEtZ1fL14IOgyTtHyR1xuno7sreOvjbWtJ+KapqlJ+rg3H/SjSzVsmmN91z3i4L0uKyX6m9llwzk45fs5R2hstN/MpGRoa2dI7SJcnO8pPlnadNRX6yGWbFc12jNYIAAcwCoQCwOwZKY2fJFQZIWNQ6wjomAu1xzov8Ag7p8f4nKMPd615l7w+Q1r39DOUKpnfHbuOVq1Pw3NC3rxfr9zwP94soNQ7J3u4f49lb38FudlN0a2uvwKr3GXyU1/wDRxyaEqzowxDNoxYQgBoUIDOJiZRRRs0GStl1RFUepPYCwncVqVtSW6lepGlH22+X9Ft/QOkrv3d9bfCxVsmtOp8Ss/wC6b0/00Y5qstMm6tOFGnChD+ijThSj8opJf4FUzNbrycvbn3VK7R1Vyc7ystt6Lxnp72UjIQ6nadOkQdQaY9WGGZrAAAOYAEFAVG1bz0zUQ7TkbxosmOuta5Lfgr1uS5OfWlUsmHu/C1ydFdfxjp1Kc6FdKpQr05UasH+KElp/Xz+aOH9suydTHXU7apuVN/zLetr7tei3xJP1XR+jOqYbIppclky+Gtsna/ZLpNJfepVo/wDNt6mv64+q9YvhnHqpLp5mlEbcS0druxF1janguYbpTf8AJuoJuhWXs/wy/K+Suypm55XXwZ0GhzwCeAuk0x0ZRQvgHIU+nu0l5tv0QDtGPn0/yO19z3ZF0YPLXMXGdWLhZwktSjTfEq7Xvwl7fMhu77urcnC9y0HSoRanSspfdq131Uqy6xh+XqzqF9lIr0SXCS4SS6JL0MWlvoX16uSrZe4XPJlk8ult7Klls310McSRG5qutvkqV7zs3sjkG2yCr3LfmdWmrXRrsdqT2NHPJkAAGAgABAplBmKFRqJW5QnyTNpX6EFSJC1qHVqL1hL/AFrku2OymtaZy2wu/DombfNa1ySzZY6vRyUKsJUa8IVqNRanSqRU6cl7pr9ysZXuZx9xudlVq2M3/wBN/wDEW+/ZN+KP6sjsdmuOvLLJjs37nPVjPmdKBfdx2Rg/5U7O4j5NV3Sb/tmuDUo9y+Xk9O3owX/dK7peH9tnX4ZXfU2Y5Vev7jlV5X4cyxvcPW4d7d0KC84UISr1P1eki3Ybstjca/Fa0nVuUtfarhqrWXvBa8MPoiQvM1pPn9ypZTMafUeaeal8jnm225PfXqyAve0D55IW/wApvb3yQN3kPc6TFZE3e5rfmQN7fb3yaFW89zRrXRVZ3VfZHVJGdSpsYlIlqVixBRGc6hAADIAFAAFQgpuB2DNqlU0aUWOxmbglIXWh+nee5DqoZxqsrS1WeTa1yTlnndeZQqd0bVK89wOl0M/x1NqGb45Zzq3yTRtfxj3JqJpbL3N+5Wcjk975I24yTZG3F5vzLqQ03qt7s0atc1PtA3OrsKcq1TWnMJSG5Mzam2LZiwYhi1AAAQIArEIFAAKAAAoUyTMRTSM0zNSG0KUOqZnGqMbFUi7absLkyd0aKkL4xsbM7nYxOoNuQjY2MvEI5GOw2RA2YNmTMGZoQAAyAAAAAAA//9k="/>
          <p:cNvSpPr>
            <a:spLocks noChangeAspect="1" noChangeArrowheads="1"/>
          </p:cNvSpPr>
          <p:nvPr/>
        </p:nvSpPr>
        <p:spPr bwMode="auto">
          <a:xfrm>
            <a:off x="155575" y="-800100"/>
            <a:ext cx="1752600" cy="1676400"/>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192516" name="AutoShape 4" descr="data:image/jpg;base64,/9j/4AAQSkZJRgABAQAAAQABAAD/2wCEAAkGBhAQEBANDRAPDQ0NDw8NDw0PDQ8NDQ0QFBAVFBQQEhIXGyYeFxkmGRISHy8gIyc1LSwsFR49NTAqNSYsLykBCQoKDgwOFA8PFCkYFBgpKSkpKSk2KTYpKSwpKSkpKSkuMykpMikqNispKSkpLCkpKSkpKSopKSkpKSkpKSkpKf/AABEIALAAuAMBIgACEQEDEQH/xAAcAAABBAMBAAAAAAAAAAAAAAAAAQMFBgIEBwj/xAA6EAACAQQBAQYDBgQEBwAAAAAAAQIDBAURITEGBxJBUWETcYEUIkJikaEVIzKCscHC0SQzQ1JzkqL/xAAYAQEBAQEBAAAAAAAAAAAAAAAAAQIDBP/EACERAQEAAgICAQUAAAAAAAAAAAABAhESMSFBUQMTIjJh/9oADAMBAAIRAxEAPwDhwABQAAAAAAAAaFKhAFF0XSsdAZqIjiNDEBdCEAAaAIAANEUAAAAAAAAAAAIACgAoAjLwgkOKJoNqIOI8og4F0shpRM40x2lS2btC0NaNNJURJUSajZ+xlKwfoVdK7KmYOJMV7E0J0GiaTTW0Koj3whfhmdJox4QaHnAxlElXRgDKSMTKAAEAXYgAQAqEFKAVCGcYmpBnCJswo7G6MOSWtrXZtY0VbmStiUhZvejbp4xvyDSKtbXkmrPG78tm5YYZt9C2Y3s/0ei7S1XrbDN+Q+8I/Qu9tg3roO1MM1zrgxyTk5tdYN+hA3mM0+h1+5w/t1K3k8Fzwi8mtudfw72GqllryLt/BGvLqad1iNcpBVNqW+jXqQLBd2WiKr0SWCLmhs2K0DXZKxQAAZQMQViEAKIKUKh2nEbibNCB0xG5ZUNtFpx1jtLghsdb7aLxhrPaXBarWWG3ppcknj8I9ra4ZYbHGb1wWCyxMIRlUquNOnCLnOpJqMIRS25SfkjFyS1B2PZro0upM11bWcFO+r0bWPVfFmoykvyw/qf0Rz3td3xSXitsN/JpLcZX04p1qn/hi/6F7vn5HLrm8nUm6tWc6tSb3KpUk51JP1cnyJLeyTbvVfvaw1J6hK5uNedK2ai/rJoxod8WKm9SpXtP8zowkl/6yOBfEY7TrsvCNzGPR9p2wxNw1CF5ThKXSNaLov5blx+5uXHZ9SaktSg1tSTUov5NdTzdC49Szdle2N3YyX2aq1T3uVvPc7eX9v4fmiXFeEt/F1267OrXC6EFe4PSltaLh2X7T0cjS3GPwq8VupQb3r80H+KI7lMfx0J0zZljdVxTM41xb0isXdHWzqXaHGNb4KBlLXW+De9tdqncx6mnJEpeUyNqIlZyNgAGGQxAAgUAAoygSVnT2RsCXxi55OuJE/iaPK2dH7P2nC0VDC229JnSOz1n04+pMqVP47F70ck71u3juZvH2s2rG3l4akk9fa6sXy36wTWkvN8+h0bvGz7scdJU34a92/s1Np6cYtbqTXyjx9UedLup5dNeXp7GcZ7XH+tepUGnISUjBs6FrPxGUZDaYqYWVtU6hvW9Ui4yNmlUDpjVuwmcqUZRnSk4Tg9xknymd17L9o4ZC2+JxGvT+7WpryflJezPNltWLl2F7SuzuqdZvVGT+FXW+HSk+W17PT+jM5Tbt9S/cmvcdQztlF+RzvO4rq0jr2UtlLeuU+U/VPoUXPWDWzEryY1yLKWWmyv3FMvWYtuWVO/pdTo3UQxBypEbMWOYAAMAFQgqNQO04kvjuNbREQZMYvqjrCL/ANltNpdV+51HBUOml6P2Oa9nFrXCOmYCryvQ55Jk5r335JyvaVsn922t4vXl46jcm/0UTk9xLbZfe9243l7xP8LoxX0pR/3Of1manTfozJmIrEKyyTFTMBdgOKQ5GYxsziytSpG3qEtZ1fL14IOgyTtHyR1xuno7sreOvjbWtJ+KapqlJ+rg3H/SjSzVsmmN91z3i4L0uKyX6m9llwzk45fs5R2hstN/MpGRoa2dI7SJcnO8pPlnadNRX6yGWbFc12jNYIAAcwCoQCwOwZKY2fJFQZIWNQ6wjomAu1xzov8Ag7p8f4nKMPd615l7w+Q1r39DOUKpnfHbuOVq1Pw3NC3rxfr9zwP94soNQ7J3u4f49lb38FudlN0a2uvwKr3GXyU1/wDRxyaEqzowxDNoxYQgBoUIDOJiZRRRs0GStl1RFUepPYCwncVqVtSW6lepGlH22+X9Ft/QOkrv3d9bfCxVsmtOp8Ss/wC6b0/00Y5qstMm6tOFGnChD+ijThSj8opJf4FUzNbrycvbn3VK7R1Vyc7ystt6Lxnp72UjIQ6nadOkQdQaY9WGGZrAAAOYAEFAVG1bz0zUQ7TkbxosmOuta5Lfgr1uS5OfWlUsmHu/C1ydFdfxjp1Kc6FdKpQr05UasH+KElp/Xz+aOH9suydTHXU7apuVN/zLetr7tei3xJP1XR+jOqYbIppclky+Gtsna/ZLpNJfepVo/wDNt6mv64+q9YvhnHqpLp5mlEbcS0druxF1janguYbpTf8AJuoJuhWXs/wy/K+Suypm55XXwZ0GhzwCeAuk0x0ZRQvgHIU+nu0l5tv0QDtGPn0/yO19z3ZF0YPLXMXGdWLhZwktSjTfEq7Xvwl7fMhu77urcnC9y0HSoRanSspfdq131Uqy6xh+XqzqF9lIr0SXCS4SS6JL0MWlvoX16uSrZe4XPJlk8ult7Klls310McSRG5qutvkqV7zs3sjkG2yCr3LfmdWmrXRrsdqT2NHPJkAAGAgABAplBmKFRqJW5QnyTNpX6EFSJC1qHVqL1hL/AFrku2OymtaZy2wu/DombfNa1ySzZY6vRyUKsJUa8IVqNRanSqRU6cl7pr9ysZXuZx9xudlVq2M3/wBN/wDEW+/ZN+KP6sjsdmuOvLLJjs37nPVjPmdKBfdx2Rg/5U7O4j5NV3Sb/tmuDUo9y+Xk9O3owX/dK7peH9tnX4ZXfU2Y5Vev7jlV5X4cyxvcPW4d7d0KC84UISr1P1eki3Ybstjca/Fa0nVuUtfarhqrWXvBa8MPoiQvM1pPn9ypZTMafUeaeal8jnm225PfXqyAve0D55IW/wApvb3yQN3kPc6TFZE3e5rfmQN7fb3yaFW89zRrXRVZ3VfZHVJGdSpsYlIlqVixBRGc6hAADIAFAAFQgpuB2DNqlU0aUWOxmbglIXWh+nee5DqoZxqsrS1WeTa1yTlnndeZQqd0bVK89wOl0M/x1NqGb45Zzq3yTRtfxj3JqJpbL3N+5Wcjk975I24yTZG3F5vzLqQ03qt7s0atc1PtA3OrsKcq1TWnMJSG5Mzam2LZiwYhi1AAAQIArEIFAAKAAAoUyTMRTSM0zNSG0KUOqZnGqMbFUi7absLkyd0aKkL4xsbM7nYxOoNuQjY2MvEI5GOw2RA2YNmTMGZoQAAyAAAAAAA//9k="/>
          <p:cNvSpPr>
            <a:spLocks noChangeAspect="1" noChangeArrowheads="1"/>
          </p:cNvSpPr>
          <p:nvPr/>
        </p:nvSpPr>
        <p:spPr bwMode="auto">
          <a:xfrm>
            <a:off x="155575" y="-800100"/>
            <a:ext cx="1752600" cy="1676400"/>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192518" name="Picture 6" descr="http://t2.gstatic.com/images?q=tbn:ANd9GcR8gV1SFqe1yE15k_PiNWBiMpBUEZgEcL5U7I4xHxvkp1DYLslO"/>
          <p:cNvPicPr>
            <a:picLocks noChangeAspect="1" noChangeArrowheads="1"/>
          </p:cNvPicPr>
          <p:nvPr/>
        </p:nvPicPr>
        <p:blipFill>
          <a:blip r:embed="rId2" cstate="print"/>
          <a:srcRect/>
          <a:stretch>
            <a:fillRect/>
          </a:stretch>
        </p:blipFill>
        <p:spPr bwMode="auto">
          <a:xfrm>
            <a:off x="6228184" y="260648"/>
            <a:ext cx="2171700" cy="1800200"/>
          </a:xfrm>
          <a:prstGeom prst="rect">
            <a:avLst/>
          </a:prstGeom>
          <a:noFill/>
        </p:spPr>
      </p:pic>
      <p:pic>
        <p:nvPicPr>
          <p:cNvPr id="192520" name="Picture 8" descr="http://t3.gstatic.com/images?q=tbn:ANd9GcTqvuUsVcvVqZpq6bADT6NQe2BWAFaFE87YEJ4g2aFjqHhMykAJyg"/>
          <p:cNvPicPr>
            <a:picLocks noChangeAspect="1" noChangeArrowheads="1"/>
          </p:cNvPicPr>
          <p:nvPr/>
        </p:nvPicPr>
        <p:blipFill>
          <a:blip r:embed="rId3" cstate="print"/>
          <a:srcRect/>
          <a:stretch>
            <a:fillRect/>
          </a:stretch>
        </p:blipFill>
        <p:spPr bwMode="auto">
          <a:xfrm>
            <a:off x="6300192" y="2204864"/>
            <a:ext cx="2160240" cy="1656184"/>
          </a:xfrm>
          <a:prstGeom prst="rect">
            <a:avLst/>
          </a:prstGeom>
          <a:noFill/>
        </p:spPr>
      </p:pic>
      <p:sp>
        <p:nvSpPr>
          <p:cNvPr id="8" name="7 Terminador"/>
          <p:cNvSpPr/>
          <p:nvPr/>
        </p:nvSpPr>
        <p:spPr>
          <a:xfrm>
            <a:off x="5940152" y="5949280"/>
            <a:ext cx="3074640" cy="720080"/>
          </a:xfrm>
          <a:prstGeom prst="flowChartTerminator">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Léase Isaías 30:26. </a:t>
            </a:r>
            <a:endParaRPr lang="es-CO" dirty="0"/>
          </a:p>
        </p:txBody>
      </p:sp>
      <p:pic>
        <p:nvPicPr>
          <p:cNvPr id="192524" name="Picture 12" descr="http://t2.gstatic.com/images?q=tbn:ANd9GcTSbX2a072mteenLWi5qYMrEMvvEqpeYFr0Xwz0uJCDAQEELCwC"/>
          <p:cNvPicPr>
            <a:picLocks noChangeAspect="1" noChangeArrowheads="1"/>
          </p:cNvPicPr>
          <p:nvPr/>
        </p:nvPicPr>
        <p:blipFill>
          <a:blip r:embed="rId4" cstate="print"/>
          <a:srcRect/>
          <a:stretch>
            <a:fillRect/>
          </a:stretch>
        </p:blipFill>
        <p:spPr bwMode="auto">
          <a:xfrm>
            <a:off x="5940152" y="4005064"/>
            <a:ext cx="1296144" cy="1743076"/>
          </a:xfrm>
          <a:prstGeom prst="rect">
            <a:avLst/>
          </a:prstGeom>
          <a:noFill/>
        </p:spPr>
      </p:pic>
      <p:pic>
        <p:nvPicPr>
          <p:cNvPr id="192526" name="Picture 14" descr="http://t2.gstatic.com/images?q=tbn:ANd9GcQRhNa9NKQivL59iUQIWZhMttJzohSbjpFOhfHmhqIWdZxPMzbd"/>
          <p:cNvPicPr>
            <a:picLocks noChangeAspect="1" noChangeArrowheads="1"/>
          </p:cNvPicPr>
          <p:nvPr/>
        </p:nvPicPr>
        <p:blipFill>
          <a:blip r:embed="rId5" cstate="print"/>
          <a:srcRect/>
          <a:stretch>
            <a:fillRect/>
          </a:stretch>
        </p:blipFill>
        <p:spPr bwMode="auto">
          <a:xfrm>
            <a:off x="7452320" y="4005064"/>
            <a:ext cx="1440160" cy="1828800"/>
          </a:xfrm>
          <a:prstGeom prst="rect">
            <a:avLst/>
          </a:prstGeom>
          <a:noFill/>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92518"/>
                                        </p:tgtEl>
                                        <p:attrNameLst>
                                          <p:attrName>style.visibility</p:attrName>
                                        </p:attrNameLst>
                                      </p:cBhvr>
                                      <p:to>
                                        <p:strVal val="visible"/>
                                      </p:to>
                                    </p:set>
                                    <p:animEffect transition="in" filter="blinds(horizontal)">
                                      <p:cBhvr>
                                        <p:cTn id="7" dur="500"/>
                                        <p:tgtEl>
                                          <p:spTgt spid="192518"/>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192520"/>
                                        </p:tgtEl>
                                        <p:attrNameLst>
                                          <p:attrName>style.visibility</p:attrName>
                                        </p:attrNameLst>
                                      </p:cBhvr>
                                      <p:to>
                                        <p:strVal val="visible"/>
                                      </p:to>
                                    </p:set>
                                    <p:animEffect transition="in" filter="diamond(in)">
                                      <p:cBhvr>
                                        <p:cTn id="12" dur="2000"/>
                                        <p:tgtEl>
                                          <p:spTgt spid="192520"/>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192524"/>
                                        </p:tgtEl>
                                        <p:attrNameLst>
                                          <p:attrName>style.visibility</p:attrName>
                                        </p:attrNameLst>
                                      </p:cBhvr>
                                      <p:to>
                                        <p:strVal val="visible"/>
                                      </p:to>
                                    </p:set>
                                    <p:animEffect transition="in" filter="diamond(in)">
                                      <p:cBhvr>
                                        <p:cTn id="17" dur="2000"/>
                                        <p:tgtEl>
                                          <p:spTgt spid="192524"/>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192526"/>
                                        </p:tgtEl>
                                        <p:attrNameLst>
                                          <p:attrName>style.visibility</p:attrName>
                                        </p:attrNameLst>
                                      </p:cBhvr>
                                      <p:to>
                                        <p:strVal val="visible"/>
                                      </p:to>
                                    </p:set>
                                    <p:animEffect transition="in" filter="diamond(in)">
                                      <p:cBhvr>
                                        <p:cTn id="22" dur="2000"/>
                                        <p:tgtEl>
                                          <p:spTgt spid="192526"/>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diamond(in)">
                                      <p:cBhvr>
                                        <p:cTn id="2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3"/>
            <a:ext cx="8229600" cy="2304255"/>
          </a:xfrm>
          <a:solidFill>
            <a:srgbClr val="FFFF00"/>
          </a:solidFill>
        </p:spPr>
        <p:txBody>
          <a:bodyPr>
            <a:normAutofit lnSpcReduction="10000"/>
          </a:bodyPr>
          <a:lstStyle/>
          <a:p>
            <a:pPr algn="ctr">
              <a:buNone/>
            </a:pPr>
            <a:r>
              <a:rPr lang="es-CO" dirty="0" smtClean="0"/>
              <a:t>     “La venida del Señor debe ser </a:t>
            </a:r>
            <a:r>
              <a:rPr lang="es-CO" b="1" dirty="0" smtClean="0">
                <a:solidFill>
                  <a:srgbClr val="0070C0"/>
                </a:solidFill>
              </a:rPr>
              <a:t>precedida</a:t>
            </a:r>
            <a:r>
              <a:rPr lang="es-CO" dirty="0" smtClean="0"/>
              <a:t> de la 'operación de Satanás, con todo poder, y con señales, y con maravillas</a:t>
            </a:r>
            <a:r>
              <a:rPr lang="es-CO" b="1" dirty="0" smtClean="0">
                <a:solidFill>
                  <a:srgbClr val="0070C0"/>
                </a:solidFill>
              </a:rPr>
              <a:t> mentirosas</a:t>
            </a:r>
            <a:r>
              <a:rPr lang="es-CO" dirty="0" smtClean="0"/>
              <a:t>, y con todo el artificio de la </a:t>
            </a:r>
            <a:r>
              <a:rPr lang="es-CO" b="1" dirty="0" smtClean="0">
                <a:solidFill>
                  <a:srgbClr val="0070C0"/>
                </a:solidFill>
              </a:rPr>
              <a:t>injusticia</a:t>
            </a:r>
            <a:r>
              <a:rPr lang="es-CO" dirty="0" smtClean="0"/>
              <a:t>' (2 Tesalonicenses 2:9, 10).</a:t>
            </a:r>
          </a:p>
          <a:p>
            <a:endParaRPr lang="es-CO" dirty="0" smtClean="0"/>
          </a:p>
        </p:txBody>
      </p:sp>
      <p:pic>
        <p:nvPicPr>
          <p:cNvPr id="49154" name="Picture 2" descr="http://t2.gstatic.com/images?q=tbn:ANd9GcTp8317HYRDQYaOSQrfVmIAAn-aqkXkUMzSiQDJbYiPkZ8rQKJ4"/>
          <p:cNvPicPr>
            <a:picLocks noChangeAspect="1" noChangeArrowheads="1"/>
          </p:cNvPicPr>
          <p:nvPr/>
        </p:nvPicPr>
        <p:blipFill>
          <a:blip r:embed="rId2" cstate="print"/>
          <a:srcRect/>
          <a:stretch>
            <a:fillRect/>
          </a:stretch>
        </p:blipFill>
        <p:spPr bwMode="auto">
          <a:xfrm>
            <a:off x="5292080" y="2996952"/>
            <a:ext cx="1728192" cy="1847851"/>
          </a:xfrm>
          <a:prstGeom prst="rect">
            <a:avLst/>
          </a:prstGeom>
          <a:noFill/>
        </p:spPr>
      </p:pic>
      <p:pic>
        <p:nvPicPr>
          <p:cNvPr id="49156" name="Picture 4" descr="http://t1.gstatic.com/images?q=tbn:ANd9GcSAUMR7FrTJXgBjtaIUQ6CTlsK98W9F6hOq6MfqmWXsOXJlGXQO"/>
          <p:cNvPicPr>
            <a:picLocks noChangeAspect="1" noChangeArrowheads="1"/>
          </p:cNvPicPr>
          <p:nvPr/>
        </p:nvPicPr>
        <p:blipFill>
          <a:blip r:embed="rId3" cstate="print"/>
          <a:srcRect/>
          <a:stretch>
            <a:fillRect/>
          </a:stretch>
        </p:blipFill>
        <p:spPr bwMode="auto">
          <a:xfrm>
            <a:off x="3131841" y="3068960"/>
            <a:ext cx="1800200" cy="1800200"/>
          </a:xfrm>
          <a:prstGeom prst="rect">
            <a:avLst/>
          </a:prstGeom>
          <a:noFill/>
        </p:spPr>
      </p:pic>
      <p:pic>
        <p:nvPicPr>
          <p:cNvPr id="49158" name="Picture 6" descr="http://t0.gstatic.com/images?q=tbn:ANd9GcRdHIBOEXy7TvgM3UUSlE8DI2crBWK1iutKG1eGSxZLDM-ueaCNJg"/>
          <p:cNvPicPr>
            <a:picLocks noChangeAspect="1" noChangeArrowheads="1"/>
          </p:cNvPicPr>
          <p:nvPr/>
        </p:nvPicPr>
        <p:blipFill>
          <a:blip r:embed="rId4" cstate="print"/>
          <a:srcRect/>
          <a:stretch>
            <a:fillRect/>
          </a:stretch>
        </p:blipFill>
        <p:spPr bwMode="auto">
          <a:xfrm>
            <a:off x="683569" y="2924944"/>
            <a:ext cx="1728192" cy="2016224"/>
          </a:xfrm>
          <a:prstGeom prst="rect">
            <a:avLst/>
          </a:prstGeom>
          <a:noFill/>
        </p:spPr>
      </p:pic>
      <p:pic>
        <p:nvPicPr>
          <p:cNvPr id="49160" name="Picture 8" descr="http://t2.gstatic.com/images?q=tbn:ANd9GcTjTQy_y9q6AWuZz-mxZkqskjnse6p1iHPyrBaCY2ErNGYgPc7j"/>
          <p:cNvPicPr>
            <a:picLocks noChangeAspect="1" noChangeArrowheads="1"/>
          </p:cNvPicPr>
          <p:nvPr/>
        </p:nvPicPr>
        <p:blipFill>
          <a:blip r:embed="rId5" cstate="print"/>
          <a:srcRect/>
          <a:stretch>
            <a:fillRect/>
          </a:stretch>
        </p:blipFill>
        <p:spPr bwMode="auto">
          <a:xfrm>
            <a:off x="6660232" y="5085184"/>
            <a:ext cx="2286000" cy="1562100"/>
          </a:xfrm>
          <a:prstGeom prst="rect">
            <a:avLst/>
          </a:prstGeom>
          <a:noFill/>
        </p:spPr>
      </p:pic>
      <p:pic>
        <p:nvPicPr>
          <p:cNvPr id="49162" name="Picture 10" descr="http://t1.gstatic.com/images?q=tbn:ANd9GcTtChpzTtGPMTLzBY607lM_jVwIQJ4FjW_b-_aWBIVkAz857ONB"/>
          <p:cNvPicPr>
            <a:picLocks noChangeAspect="1" noChangeArrowheads="1"/>
          </p:cNvPicPr>
          <p:nvPr/>
        </p:nvPicPr>
        <p:blipFill>
          <a:blip r:embed="rId6" cstate="print"/>
          <a:srcRect/>
          <a:stretch>
            <a:fillRect/>
          </a:stretch>
        </p:blipFill>
        <p:spPr bwMode="auto">
          <a:xfrm>
            <a:off x="3203848" y="5133975"/>
            <a:ext cx="2657475" cy="1724025"/>
          </a:xfrm>
          <a:prstGeom prst="rect">
            <a:avLst/>
          </a:prstGeom>
          <a:noFill/>
        </p:spPr>
      </p:pic>
      <p:pic>
        <p:nvPicPr>
          <p:cNvPr id="49164" name="Picture 12" descr="http://t2.gstatic.com/images?q=tbn:ANd9GcTfi8u0q2vpOZfGOrCaaBbvQSxBWc1RkGxn_onxvahaRKgSKPuHYA"/>
          <p:cNvPicPr>
            <a:picLocks noChangeAspect="1" noChangeArrowheads="1"/>
          </p:cNvPicPr>
          <p:nvPr/>
        </p:nvPicPr>
        <p:blipFill>
          <a:blip r:embed="rId7" cstate="print"/>
          <a:srcRect/>
          <a:stretch>
            <a:fillRect/>
          </a:stretch>
        </p:blipFill>
        <p:spPr bwMode="auto">
          <a:xfrm>
            <a:off x="539552" y="5157192"/>
            <a:ext cx="2304256" cy="1700808"/>
          </a:xfrm>
          <a:prstGeom prst="rect">
            <a:avLst/>
          </a:prstGeom>
          <a:noFill/>
        </p:spPr>
      </p:pic>
      <p:sp>
        <p:nvSpPr>
          <p:cNvPr id="49166" name="AutoShape 14" descr="http://t3.gstatic.com/images?q=tbn:ANd9GcS9c48co4PPvzUppoUAXUWEs0XvqL2kYooApwNKaoSikLZdos1Q"/>
          <p:cNvSpPr>
            <a:spLocks noChangeAspect="1" noChangeArrowheads="1"/>
          </p:cNvSpPr>
          <p:nvPr/>
        </p:nvSpPr>
        <p:spPr bwMode="auto">
          <a:xfrm>
            <a:off x="155575" y="-617538"/>
            <a:ext cx="1009650" cy="1285876"/>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49168" name="Picture 16" descr="http://t2.gstatic.com/images?q=tbn:ANd9GcRcCem-Oxs85y8wCC9T0anzR05MMo99pes4g7w4izAqDSdZK5Ww5w"/>
          <p:cNvPicPr>
            <a:picLocks noChangeAspect="1" noChangeArrowheads="1"/>
          </p:cNvPicPr>
          <p:nvPr/>
        </p:nvPicPr>
        <p:blipFill>
          <a:blip r:embed="rId8" cstate="print"/>
          <a:srcRect/>
          <a:stretch>
            <a:fillRect/>
          </a:stretch>
        </p:blipFill>
        <p:spPr bwMode="auto">
          <a:xfrm>
            <a:off x="7236297" y="2924944"/>
            <a:ext cx="1584176" cy="1847851"/>
          </a:xfrm>
          <a:prstGeom prst="rect">
            <a:avLst/>
          </a:prstGeom>
          <a:noFill/>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9156"/>
                                        </p:tgtEl>
                                        <p:attrNameLst>
                                          <p:attrName>style.visibility</p:attrName>
                                        </p:attrNameLst>
                                      </p:cBhvr>
                                      <p:to>
                                        <p:strVal val="visible"/>
                                      </p:to>
                                    </p:set>
                                    <p:animEffect transition="in" filter="diamond(in)">
                                      <p:cBhvr>
                                        <p:cTn id="7" dur="2000"/>
                                        <p:tgtEl>
                                          <p:spTgt spid="4915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9158"/>
                                        </p:tgtEl>
                                        <p:attrNameLst>
                                          <p:attrName>style.visibility</p:attrName>
                                        </p:attrNameLst>
                                      </p:cBhvr>
                                      <p:to>
                                        <p:strVal val="visible"/>
                                      </p:to>
                                    </p:set>
                                    <p:animEffect transition="in" filter="blinds(horizontal)">
                                      <p:cBhvr>
                                        <p:cTn id="12" dur="500"/>
                                        <p:tgtEl>
                                          <p:spTgt spid="49158"/>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49154"/>
                                        </p:tgtEl>
                                        <p:attrNameLst>
                                          <p:attrName>style.visibility</p:attrName>
                                        </p:attrNameLst>
                                      </p:cBhvr>
                                      <p:to>
                                        <p:strVal val="visible"/>
                                      </p:to>
                                    </p:set>
                                    <p:animEffect transition="in" filter="diamond(in)">
                                      <p:cBhvr>
                                        <p:cTn id="17" dur="2000"/>
                                        <p:tgtEl>
                                          <p:spTgt spid="49154"/>
                                        </p:tgtEl>
                                      </p:cBhvr>
                                    </p:animEffect>
                                  </p:childTnLst>
                                </p:cTn>
                              </p:par>
                            </p:childTnLst>
                          </p:cTn>
                        </p:par>
                      </p:childTnLst>
                    </p:cTn>
                  </p:par>
                  <p:par>
                    <p:cTn id="18" fill="hold">
                      <p:stCondLst>
                        <p:cond delay="indefinite"/>
                      </p:stCondLst>
                      <p:childTnLst>
                        <p:par>
                          <p:cTn id="19" fill="hold">
                            <p:stCondLst>
                              <p:cond delay="0"/>
                            </p:stCondLst>
                            <p:childTnLst>
                              <p:par>
                                <p:cTn id="20" presetID="55" presetClass="entr" presetSubtype="0" fill="hold" nodeType="clickEffect">
                                  <p:stCondLst>
                                    <p:cond delay="0"/>
                                  </p:stCondLst>
                                  <p:childTnLst>
                                    <p:set>
                                      <p:cBhvr>
                                        <p:cTn id="21" dur="1" fill="hold">
                                          <p:stCondLst>
                                            <p:cond delay="0"/>
                                          </p:stCondLst>
                                        </p:cTn>
                                        <p:tgtEl>
                                          <p:spTgt spid="49160"/>
                                        </p:tgtEl>
                                        <p:attrNameLst>
                                          <p:attrName>style.visibility</p:attrName>
                                        </p:attrNameLst>
                                      </p:cBhvr>
                                      <p:to>
                                        <p:strVal val="visible"/>
                                      </p:to>
                                    </p:set>
                                    <p:anim calcmode="lin" valueType="num">
                                      <p:cBhvr>
                                        <p:cTn id="22" dur="1000" fill="hold"/>
                                        <p:tgtEl>
                                          <p:spTgt spid="49160"/>
                                        </p:tgtEl>
                                        <p:attrNameLst>
                                          <p:attrName>ppt_w</p:attrName>
                                        </p:attrNameLst>
                                      </p:cBhvr>
                                      <p:tavLst>
                                        <p:tav tm="0">
                                          <p:val>
                                            <p:strVal val="#ppt_w*0.70"/>
                                          </p:val>
                                        </p:tav>
                                        <p:tav tm="100000">
                                          <p:val>
                                            <p:strVal val="#ppt_w"/>
                                          </p:val>
                                        </p:tav>
                                      </p:tavLst>
                                    </p:anim>
                                    <p:anim calcmode="lin" valueType="num">
                                      <p:cBhvr>
                                        <p:cTn id="23" dur="1000" fill="hold"/>
                                        <p:tgtEl>
                                          <p:spTgt spid="49160"/>
                                        </p:tgtEl>
                                        <p:attrNameLst>
                                          <p:attrName>ppt_h</p:attrName>
                                        </p:attrNameLst>
                                      </p:cBhvr>
                                      <p:tavLst>
                                        <p:tav tm="0">
                                          <p:val>
                                            <p:strVal val="#ppt_h"/>
                                          </p:val>
                                        </p:tav>
                                        <p:tav tm="100000">
                                          <p:val>
                                            <p:strVal val="#ppt_h"/>
                                          </p:val>
                                        </p:tav>
                                      </p:tavLst>
                                    </p:anim>
                                    <p:animEffect transition="in" filter="fade">
                                      <p:cBhvr>
                                        <p:cTn id="24" dur="1000"/>
                                        <p:tgtEl>
                                          <p:spTgt spid="49160"/>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49162"/>
                                        </p:tgtEl>
                                        <p:attrNameLst>
                                          <p:attrName>style.visibility</p:attrName>
                                        </p:attrNameLst>
                                      </p:cBhvr>
                                      <p:to>
                                        <p:strVal val="visible"/>
                                      </p:to>
                                    </p:set>
                                    <p:animEffect transition="in" filter="blinds(horizontal)">
                                      <p:cBhvr>
                                        <p:cTn id="29" dur="500"/>
                                        <p:tgtEl>
                                          <p:spTgt spid="49162"/>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nodeType="clickEffect">
                                  <p:stCondLst>
                                    <p:cond delay="0"/>
                                  </p:stCondLst>
                                  <p:childTnLst>
                                    <p:set>
                                      <p:cBhvr>
                                        <p:cTn id="33" dur="1" fill="hold">
                                          <p:stCondLst>
                                            <p:cond delay="0"/>
                                          </p:stCondLst>
                                        </p:cTn>
                                        <p:tgtEl>
                                          <p:spTgt spid="49164"/>
                                        </p:tgtEl>
                                        <p:attrNameLst>
                                          <p:attrName>style.visibility</p:attrName>
                                        </p:attrNameLst>
                                      </p:cBhvr>
                                      <p:to>
                                        <p:strVal val="visible"/>
                                      </p:to>
                                    </p:set>
                                    <p:animEffect transition="in" filter="blinds(horizontal)">
                                      <p:cBhvr>
                                        <p:cTn id="34" dur="500"/>
                                        <p:tgtEl>
                                          <p:spTgt spid="49164"/>
                                        </p:tgtEl>
                                      </p:cBhvr>
                                    </p:animEffect>
                                  </p:childTnLst>
                                </p:cTn>
                              </p:par>
                            </p:childTnLst>
                          </p:cTn>
                        </p:par>
                      </p:childTnLst>
                    </p:cTn>
                  </p:par>
                  <p:par>
                    <p:cTn id="35" fill="hold">
                      <p:stCondLst>
                        <p:cond delay="indefinite"/>
                      </p:stCondLst>
                      <p:childTnLst>
                        <p:par>
                          <p:cTn id="36" fill="hold">
                            <p:stCondLst>
                              <p:cond delay="0"/>
                            </p:stCondLst>
                            <p:childTnLst>
                              <p:par>
                                <p:cTn id="37" presetID="8" presetClass="entr" presetSubtype="16" fill="hold" nodeType="clickEffect">
                                  <p:stCondLst>
                                    <p:cond delay="0"/>
                                  </p:stCondLst>
                                  <p:childTnLst>
                                    <p:set>
                                      <p:cBhvr>
                                        <p:cTn id="38" dur="1" fill="hold">
                                          <p:stCondLst>
                                            <p:cond delay="0"/>
                                          </p:stCondLst>
                                        </p:cTn>
                                        <p:tgtEl>
                                          <p:spTgt spid="49168"/>
                                        </p:tgtEl>
                                        <p:attrNameLst>
                                          <p:attrName>style.visibility</p:attrName>
                                        </p:attrNameLst>
                                      </p:cBhvr>
                                      <p:to>
                                        <p:strVal val="visible"/>
                                      </p:to>
                                    </p:set>
                                    <p:animEffect transition="in" filter="diamond(in)">
                                      <p:cBhvr>
                                        <p:cTn id="39" dur="2000"/>
                                        <p:tgtEl>
                                          <p:spTgt spid="491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260648"/>
            <a:ext cx="4464496" cy="6336704"/>
          </a:xfrm>
          <a:solidFill>
            <a:srgbClr val="92D050"/>
          </a:solidFill>
        </p:spPr>
        <p:txBody>
          <a:bodyPr>
            <a:normAutofit fontScale="92500" lnSpcReduction="20000"/>
          </a:bodyPr>
          <a:lstStyle/>
          <a:p>
            <a:pPr algn="ctr">
              <a:buNone/>
            </a:pPr>
            <a:r>
              <a:rPr lang="es-CO" dirty="0" smtClean="0"/>
              <a:t> Y el apóstol San Juan, describiendo el poder milagroso que se ha de dar a conocer en los últimos días, declara: 'Obra grandes </a:t>
            </a:r>
            <a:r>
              <a:rPr lang="es-CO" b="1" dirty="0" smtClean="0">
                <a:solidFill>
                  <a:srgbClr val="0070C0"/>
                </a:solidFill>
              </a:rPr>
              <a:t>prodigios</a:t>
            </a:r>
            <a:r>
              <a:rPr lang="es-CO" dirty="0" smtClean="0"/>
              <a:t>, de tal modo que hace descender fuego del cielo a la tierra, a la vista de los hombres.</a:t>
            </a:r>
          </a:p>
          <a:p>
            <a:endParaRPr lang="es-CO" dirty="0" smtClean="0"/>
          </a:p>
          <a:p>
            <a:pPr algn="ctr">
              <a:buNone/>
            </a:pPr>
            <a:r>
              <a:rPr lang="es-CO" dirty="0" smtClean="0"/>
              <a:t> Y</a:t>
            </a:r>
            <a:r>
              <a:rPr lang="es-CO" b="1" dirty="0" smtClean="0">
                <a:solidFill>
                  <a:srgbClr val="0070C0"/>
                </a:solidFill>
              </a:rPr>
              <a:t> engaña</a:t>
            </a:r>
            <a:r>
              <a:rPr lang="es-CO" dirty="0" smtClean="0"/>
              <a:t> a los que habitan sobre la tierra, por medio de las </a:t>
            </a:r>
            <a:r>
              <a:rPr lang="es-CO" b="1" dirty="0" smtClean="0">
                <a:solidFill>
                  <a:srgbClr val="0070C0"/>
                </a:solidFill>
              </a:rPr>
              <a:t>señales</a:t>
            </a:r>
            <a:r>
              <a:rPr lang="es-CO" dirty="0" smtClean="0"/>
              <a:t> que se le ha dado poder de hacer' Apocalipsis 13:13, 14.</a:t>
            </a:r>
          </a:p>
          <a:p>
            <a:endParaRPr lang="es-CO" dirty="0" smtClean="0"/>
          </a:p>
        </p:txBody>
      </p:sp>
      <p:sp>
        <p:nvSpPr>
          <p:cNvPr id="4" name="3 Terminador"/>
          <p:cNvSpPr/>
          <p:nvPr/>
        </p:nvSpPr>
        <p:spPr>
          <a:xfrm>
            <a:off x="4788024" y="3429000"/>
            <a:ext cx="4176464" cy="3240360"/>
          </a:xfrm>
          <a:prstGeom prst="flowChartTermina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000" b="1" dirty="0" smtClean="0"/>
              <a:t>“ </a:t>
            </a:r>
          </a:p>
          <a:p>
            <a:pPr algn="ctr"/>
            <a:r>
              <a:rPr lang="es-CO" sz="2000" b="1" u="sng" dirty="0" smtClean="0"/>
              <a:t>Muchos me dirán en aquel </a:t>
            </a:r>
          </a:p>
          <a:p>
            <a:pPr algn="ctr"/>
            <a:r>
              <a:rPr lang="es-CO" sz="2000" b="1" u="sng" dirty="0" smtClean="0"/>
              <a:t>día</a:t>
            </a:r>
            <a:r>
              <a:rPr lang="es-CO" sz="2000" b="1" dirty="0" smtClean="0"/>
              <a:t>: </a:t>
            </a:r>
            <a:r>
              <a:rPr lang="es-CO" b="1" dirty="0" smtClean="0"/>
              <a:t>Señor, Señor, ¿</a:t>
            </a:r>
            <a:r>
              <a:rPr lang="es-CO" b="1" u="sng" dirty="0" smtClean="0"/>
              <a:t>no profetizamos en tu nombre</a:t>
            </a:r>
            <a:r>
              <a:rPr lang="es-CO" b="1" dirty="0" smtClean="0"/>
              <a:t>, y en tu nombre </a:t>
            </a:r>
            <a:r>
              <a:rPr lang="es-CO" b="1" u="sng" dirty="0" smtClean="0"/>
              <a:t>echamos fuera demonios</a:t>
            </a:r>
            <a:r>
              <a:rPr lang="es-CO" b="1" dirty="0" smtClean="0"/>
              <a:t>, y en tu nombre </a:t>
            </a:r>
            <a:r>
              <a:rPr lang="es-CO" b="1" u="sng" dirty="0" smtClean="0"/>
              <a:t>hicimos muchos milagros? </a:t>
            </a:r>
            <a:r>
              <a:rPr lang="es-CO" b="1" dirty="0" smtClean="0"/>
              <a:t> Y entonces </a:t>
            </a:r>
            <a:r>
              <a:rPr lang="es-CO" b="1" u="sng" dirty="0" smtClean="0"/>
              <a:t>les declararé:  Nunca os conocí; apartaos de mí,</a:t>
            </a:r>
            <a:r>
              <a:rPr lang="es-CO" sz="2000" b="1" u="sng" dirty="0" smtClean="0">
                <a:solidFill>
                  <a:schemeClr val="tx1"/>
                </a:solidFill>
              </a:rPr>
              <a:t> hacedores de Maldad”</a:t>
            </a:r>
            <a:r>
              <a:rPr lang="es-CO" b="1" dirty="0" smtClean="0"/>
              <a:t> (Mateo 7:22-23) </a:t>
            </a:r>
          </a:p>
          <a:p>
            <a:pPr algn="ctr"/>
            <a:endParaRPr lang="es-CO" b="1" dirty="0" smtClean="0"/>
          </a:p>
          <a:p>
            <a:pPr algn="ctr"/>
            <a:r>
              <a:rPr lang="es-CO" b="1" dirty="0" smtClean="0"/>
              <a:t>El profe se identifica por la obediencia, más no por los milagros.</a:t>
            </a:r>
            <a:br>
              <a:rPr lang="es-CO" b="1" dirty="0" smtClean="0"/>
            </a:br>
            <a:r>
              <a:rPr lang="es-CO" b="1" dirty="0" smtClean="0"/>
              <a:t/>
            </a:r>
            <a:br>
              <a:rPr lang="es-CO" b="1" dirty="0" smtClean="0"/>
            </a:br>
            <a:endParaRPr lang="es-CO" dirty="0"/>
          </a:p>
        </p:txBody>
      </p:sp>
      <p:sp>
        <p:nvSpPr>
          <p:cNvPr id="6" name="5 Terminador"/>
          <p:cNvSpPr/>
          <p:nvPr/>
        </p:nvSpPr>
        <p:spPr>
          <a:xfrm>
            <a:off x="5004048" y="188640"/>
            <a:ext cx="3888432" cy="3096344"/>
          </a:xfrm>
          <a:prstGeom prst="flowChartTermina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smtClean="0"/>
              <a:t>El mayor  milagro, tanto en el tiempo como en la eternidad, es una vida transformada según la semejanza divina. </a:t>
            </a:r>
          </a:p>
          <a:p>
            <a:pPr algn="ctr"/>
            <a:endParaRPr lang="es-CO" b="1" dirty="0" smtClean="0"/>
          </a:p>
          <a:p>
            <a:pPr algn="ctr"/>
            <a:r>
              <a:rPr lang="es-CO" b="1" dirty="0" smtClean="0"/>
              <a:t> Quienes profesan ser profetas han de ser probados por su vida obediente a los Mandamientos de Dios </a:t>
            </a:r>
            <a:r>
              <a:rPr lang="es-CO" b="1" dirty="0" smtClean="0">
                <a:solidFill>
                  <a:schemeClr val="tx1"/>
                </a:solidFill>
              </a:rPr>
              <a:t>(Mat. 7: 16) La</a:t>
            </a:r>
            <a:endParaRPr lang="es-CO"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476672"/>
            <a:ext cx="5148064" cy="5832648"/>
          </a:xfrm>
          <a:solidFill>
            <a:schemeClr val="accent2">
              <a:lumMod val="20000"/>
              <a:lumOff val="80000"/>
            </a:schemeClr>
          </a:solidFill>
        </p:spPr>
        <p:txBody>
          <a:bodyPr>
            <a:normAutofit fontScale="92500"/>
          </a:bodyPr>
          <a:lstStyle/>
          <a:p>
            <a:pPr marL="0" indent="0" algn="ctr">
              <a:buNone/>
            </a:pPr>
            <a:r>
              <a:rPr lang="es-CO" sz="3600" dirty="0" smtClean="0"/>
              <a:t>Lo que se predice aquí no es una simple impostura. </a:t>
            </a:r>
          </a:p>
          <a:p>
            <a:pPr marL="0" indent="0" algn="ctr">
              <a:buNone/>
            </a:pPr>
            <a:endParaRPr lang="es-CO" sz="3600" dirty="0"/>
          </a:p>
          <a:p>
            <a:pPr marL="0" indent="0" algn="ctr">
              <a:buNone/>
            </a:pPr>
            <a:r>
              <a:rPr lang="es-CO" sz="3600" dirty="0" smtClean="0"/>
              <a:t>Los hombres serán engañados por los milagros que los agentes de Satanás no sólo </a:t>
            </a:r>
            <a:r>
              <a:rPr lang="es-CO" sz="3600" b="1" dirty="0" smtClean="0">
                <a:solidFill>
                  <a:srgbClr val="0070C0"/>
                </a:solidFill>
              </a:rPr>
              <a:t>pretenderán hacer</a:t>
            </a:r>
            <a:r>
              <a:rPr lang="es-CO" sz="3600" dirty="0" smtClean="0"/>
              <a:t>, sino que de hecho </a:t>
            </a:r>
            <a:r>
              <a:rPr lang="es-CO" sz="3600" b="1" dirty="0" smtClean="0">
                <a:solidFill>
                  <a:srgbClr val="0070C0"/>
                </a:solidFill>
              </a:rPr>
              <a:t>tendrán poder para realizar.</a:t>
            </a:r>
            <a:r>
              <a:rPr lang="es-CO" sz="3600" dirty="0" smtClean="0"/>
              <a:t>”</a:t>
            </a:r>
            <a:r>
              <a:rPr lang="es-CO" sz="2800" dirty="0" smtClean="0"/>
              <a:t>Conflicto de los Siglos., págs. 609, 610. </a:t>
            </a:r>
            <a:endParaRPr lang="es-CO" sz="3600" dirty="0" smtClean="0"/>
          </a:p>
          <a:p>
            <a:endParaRPr lang="es-CO"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54347" y="1124744"/>
            <a:ext cx="2965537" cy="4248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5122912" cy="6192688"/>
          </a:xfrm>
        </p:spPr>
        <p:txBody>
          <a:bodyPr>
            <a:normAutofit fontScale="92500" lnSpcReduction="20000"/>
          </a:bodyPr>
          <a:lstStyle/>
          <a:p>
            <a:pPr marL="0" indent="0" algn="ctr">
              <a:buNone/>
            </a:pPr>
            <a:r>
              <a:rPr lang="es-CO" dirty="0" smtClean="0"/>
              <a:t>“En su conversación con los discípulos en el Monte de los Olivos, después de describir el largo período de prueba por el que debía pasar la iglesia, es decir, los mil doscientos sesenta años de la persecución papal, acerca de los cuales había prometido que la tribulación sería acortada.</a:t>
            </a:r>
          </a:p>
          <a:p>
            <a:pPr algn="ctr"/>
            <a:endParaRPr lang="es-CO" dirty="0" smtClean="0"/>
          </a:p>
          <a:p>
            <a:pPr algn="ctr">
              <a:buNone/>
            </a:pPr>
            <a:r>
              <a:rPr lang="es-CO" dirty="0" smtClean="0"/>
              <a:t> El Salvador mencionó ciertos acontecimientos que debían preceder su venida y fijó además el tiempo en que se realizaría el primero de éstos:</a:t>
            </a:r>
            <a:endParaRPr lang="es-CO" dirty="0"/>
          </a:p>
        </p:txBody>
      </p:sp>
      <p:pic>
        <p:nvPicPr>
          <p:cNvPr id="45058" name="Picture 2" descr="http://t2.gstatic.com/images?q=tbn:ANd9GcQslEkCwD8OcCXHe4KTD76QEJnOmauJzCVfRGT_rFfbIjRCYaV07Q"/>
          <p:cNvPicPr>
            <a:picLocks noChangeAspect="1" noChangeArrowheads="1"/>
          </p:cNvPicPr>
          <p:nvPr/>
        </p:nvPicPr>
        <p:blipFill>
          <a:blip r:embed="rId2" cstate="print"/>
          <a:srcRect/>
          <a:stretch>
            <a:fillRect/>
          </a:stretch>
        </p:blipFill>
        <p:spPr bwMode="auto">
          <a:xfrm>
            <a:off x="5580112" y="476672"/>
            <a:ext cx="3312368" cy="3600400"/>
          </a:xfrm>
          <a:prstGeom prst="rect">
            <a:avLst/>
          </a:prstGeom>
          <a:noFill/>
        </p:spPr>
      </p:pic>
      <p:sp>
        <p:nvSpPr>
          <p:cNvPr id="5" name="4 Terminador"/>
          <p:cNvSpPr/>
          <p:nvPr/>
        </p:nvSpPr>
        <p:spPr>
          <a:xfrm>
            <a:off x="5652120" y="4221088"/>
            <a:ext cx="3312368" cy="2636912"/>
          </a:xfrm>
          <a:prstGeom prst="flowChartTerminator">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000" b="1" dirty="0" smtClean="0"/>
              <a:t>Jesús, fijo su mirada a través del tiempo, y seguramente hablo de usted y de mi, que formamos parte de la última generación que verá su segunda venida.</a:t>
            </a:r>
            <a:endParaRPr lang="es-CO" sz="2000" b="1"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heel(1)">
                                      <p:cBhvr>
                                        <p:cTn id="7" dur="2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4258816" cy="5793507"/>
          </a:xfrm>
          <a:solidFill>
            <a:schemeClr val="accent1">
              <a:lumMod val="20000"/>
              <a:lumOff val="80000"/>
            </a:schemeClr>
          </a:solidFill>
        </p:spPr>
        <p:txBody>
          <a:bodyPr>
            <a:normAutofit/>
          </a:bodyPr>
          <a:lstStyle/>
          <a:p>
            <a:pPr>
              <a:buNone/>
            </a:pPr>
            <a:r>
              <a:rPr lang="es-CO" dirty="0" smtClean="0"/>
              <a:t>        </a:t>
            </a:r>
            <a:r>
              <a:rPr lang="es-CO" b="1" dirty="0" smtClean="0">
                <a:solidFill>
                  <a:srgbClr val="FF0000"/>
                </a:solidFill>
              </a:rPr>
              <a:t>Marcos 13:24.</a:t>
            </a:r>
          </a:p>
          <a:p>
            <a:pPr algn="ctr"/>
            <a:endParaRPr lang="es-CO" dirty="0" smtClean="0"/>
          </a:p>
          <a:p>
            <a:pPr algn="ctr">
              <a:buNone/>
            </a:pPr>
            <a:r>
              <a:rPr lang="es-CO" dirty="0" smtClean="0"/>
              <a:t>     'En aquellos días, </a:t>
            </a:r>
            <a:r>
              <a:rPr lang="es-CO" b="1" u="sng" dirty="0" smtClean="0"/>
              <a:t>después de aquella aflicción</a:t>
            </a:r>
            <a:r>
              <a:rPr lang="es-CO" dirty="0" smtClean="0"/>
              <a:t>, el sol se obscurecerá, y la luna no dará su resplandor‘.</a:t>
            </a:r>
          </a:p>
        </p:txBody>
      </p:sp>
      <p:pic>
        <p:nvPicPr>
          <p:cNvPr id="40962" name="Picture 2" descr="http://t0.gstatic.com/images?q=tbn:ANd9GcSmRwafLHWdb-RvlZCdyJs3YRFfULnpt127_EZrUsbHdLHGtbvCmg"/>
          <p:cNvPicPr>
            <a:picLocks noChangeAspect="1" noChangeArrowheads="1"/>
          </p:cNvPicPr>
          <p:nvPr/>
        </p:nvPicPr>
        <p:blipFill>
          <a:blip r:embed="rId2" cstate="print"/>
          <a:srcRect/>
          <a:stretch>
            <a:fillRect/>
          </a:stretch>
        </p:blipFill>
        <p:spPr bwMode="auto">
          <a:xfrm>
            <a:off x="5580112" y="404665"/>
            <a:ext cx="3024336" cy="2376264"/>
          </a:xfrm>
          <a:prstGeom prst="rect">
            <a:avLst/>
          </a:prstGeom>
          <a:noFill/>
        </p:spPr>
      </p:pic>
      <p:pic>
        <p:nvPicPr>
          <p:cNvPr id="40964" name="Picture 4" descr="http://t3.gstatic.com/images?q=tbn:ANd9GcSaPMKXmAjBcvbSLIeDZv7mxqyHhGc7pR2FEUjk2tsN4NK4Z_XXvA"/>
          <p:cNvPicPr>
            <a:picLocks noChangeAspect="1" noChangeArrowheads="1"/>
          </p:cNvPicPr>
          <p:nvPr/>
        </p:nvPicPr>
        <p:blipFill>
          <a:blip r:embed="rId3" cstate="print"/>
          <a:srcRect/>
          <a:stretch>
            <a:fillRect/>
          </a:stretch>
        </p:blipFill>
        <p:spPr bwMode="auto">
          <a:xfrm>
            <a:off x="5580112" y="3573016"/>
            <a:ext cx="3168352" cy="2232248"/>
          </a:xfrm>
          <a:prstGeom prst="rect">
            <a:avLst/>
          </a:prstGeom>
          <a:noFill/>
        </p:spPr>
      </p:pic>
      <p:sp>
        <p:nvSpPr>
          <p:cNvPr id="6" name="5 Terminador"/>
          <p:cNvSpPr/>
          <p:nvPr/>
        </p:nvSpPr>
        <p:spPr>
          <a:xfrm>
            <a:off x="5076056" y="2924944"/>
            <a:ext cx="3816424" cy="504056"/>
          </a:xfrm>
          <a:prstGeom prst="flowChartTermina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latin typeface="Arial" pitchFamily="34" charset="0"/>
                <a:cs typeface="Arial" pitchFamily="34" charset="0"/>
              </a:rPr>
              <a:t>El día oscuro, sucedió el 19 de mayo de 1.780.</a:t>
            </a:r>
            <a:endParaRPr lang="es-CO" dirty="0"/>
          </a:p>
        </p:txBody>
      </p:sp>
      <p:sp>
        <p:nvSpPr>
          <p:cNvPr id="7" name="6 Terminador"/>
          <p:cNvSpPr/>
          <p:nvPr/>
        </p:nvSpPr>
        <p:spPr>
          <a:xfrm>
            <a:off x="5364088" y="5949280"/>
            <a:ext cx="3456384" cy="733800"/>
          </a:xfrm>
          <a:prstGeom prst="flowChartTermina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gn="ctr"/>
            <a:r>
              <a:rPr lang="es-CO" dirty="0" smtClean="0">
                <a:latin typeface="Arial" pitchFamily="34" charset="0"/>
                <a:cs typeface="Arial" pitchFamily="34" charset="0"/>
              </a:rPr>
              <a:t> Por la noche, sucedió el 19 de mayo de 1.780.</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0962"/>
                                        </p:tgtEl>
                                        <p:attrNameLst>
                                          <p:attrName>style.visibility</p:attrName>
                                        </p:attrNameLst>
                                      </p:cBhvr>
                                      <p:to>
                                        <p:strVal val="visible"/>
                                      </p:to>
                                    </p:set>
                                    <p:animEffect transition="in" filter="randombar(horizontal)">
                                      <p:cBhvr>
                                        <p:cTn id="7" dur="500"/>
                                        <p:tgtEl>
                                          <p:spTgt spid="40962"/>
                                        </p:tgtEl>
                                      </p:cBhvr>
                                    </p:animEffect>
                                  </p:childTnLst>
                                </p:cTn>
                              </p:par>
                              <p:par>
                                <p:cTn id="8" presetID="14" presetClass="entr" presetSubtype="10" fill="hold" nodeType="withEffect">
                                  <p:stCondLst>
                                    <p:cond delay="0"/>
                                  </p:stCondLst>
                                  <p:childTnLst>
                                    <p:set>
                                      <p:cBhvr>
                                        <p:cTn id="9" dur="1" fill="hold">
                                          <p:stCondLst>
                                            <p:cond delay="0"/>
                                          </p:stCondLst>
                                        </p:cTn>
                                        <p:tgtEl>
                                          <p:spTgt spid="40964"/>
                                        </p:tgtEl>
                                        <p:attrNameLst>
                                          <p:attrName>style.visibility</p:attrName>
                                        </p:attrNameLst>
                                      </p:cBhvr>
                                      <p:to>
                                        <p:strVal val="visible"/>
                                      </p:to>
                                    </p:set>
                                    <p:animEffect transition="in" filter="randombar(horizontal)">
                                      <p:cBhvr>
                                        <p:cTn id="10" dur="500"/>
                                        <p:tgtEl>
                                          <p:spTgt spid="40964"/>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FFFF00"/>
          </a:solidFill>
        </p:spPr>
        <p:txBody>
          <a:bodyPr>
            <a:noAutofit/>
          </a:bodyPr>
          <a:lstStyle/>
          <a:p>
            <a:r>
              <a:rPr lang="es-CO" sz="2400" dirty="0" smtClean="0">
                <a:latin typeface="Algerian" pitchFamily="82" charset="0"/>
              </a:rPr>
              <a:t>Cincuenta y tres años después “del día oscuro”, ¿qué otra señal del fin se cumplió?</a:t>
            </a:r>
            <a:endParaRPr lang="es-CO" sz="2400" dirty="0">
              <a:latin typeface="Algerian" pitchFamily="82" charset="0"/>
            </a:endParaRPr>
          </a:p>
        </p:txBody>
      </p:sp>
      <p:sp>
        <p:nvSpPr>
          <p:cNvPr id="3" name="2 Marcador de contenido"/>
          <p:cNvSpPr>
            <a:spLocks noGrp="1"/>
          </p:cNvSpPr>
          <p:nvPr>
            <p:ph idx="1"/>
          </p:nvPr>
        </p:nvSpPr>
        <p:spPr>
          <a:xfrm>
            <a:off x="457200" y="1600200"/>
            <a:ext cx="5482952" cy="4525963"/>
          </a:xfrm>
          <a:solidFill>
            <a:schemeClr val="accent2">
              <a:lumMod val="20000"/>
              <a:lumOff val="80000"/>
            </a:schemeClr>
          </a:solidFill>
        </p:spPr>
        <p:txBody>
          <a:bodyPr>
            <a:normAutofit fontScale="85000" lnSpcReduction="10000"/>
          </a:bodyPr>
          <a:lstStyle/>
          <a:p>
            <a:pPr>
              <a:buNone/>
            </a:pPr>
            <a:r>
              <a:rPr lang="es-CO" sz="3300" b="1" dirty="0" smtClean="0">
                <a:solidFill>
                  <a:srgbClr val="FF0000"/>
                </a:solidFill>
              </a:rPr>
              <a:t>      </a:t>
            </a:r>
            <a:r>
              <a:rPr lang="es-CO" sz="3300" b="1" u="sng" dirty="0" smtClean="0">
                <a:solidFill>
                  <a:srgbClr val="FF0000"/>
                </a:solidFill>
              </a:rPr>
              <a:t>Marcos 13:25</a:t>
            </a:r>
            <a:r>
              <a:rPr lang="es-CO" sz="3300" b="1" dirty="0" smtClean="0">
                <a:solidFill>
                  <a:srgbClr val="FF0000"/>
                </a:solidFill>
              </a:rPr>
              <a:t>; Apocalipsis 6:13.</a:t>
            </a:r>
          </a:p>
          <a:p>
            <a:pPr>
              <a:buNone/>
            </a:pPr>
            <a:r>
              <a:rPr lang="es-CO" dirty="0" smtClean="0"/>
              <a:t>       “Las estrellas caerán del cielo”</a:t>
            </a:r>
          </a:p>
          <a:p>
            <a:endParaRPr lang="es-CO" dirty="0" smtClean="0"/>
          </a:p>
          <a:p>
            <a:pPr algn="ctr">
              <a:buNone/>
            </a:pPr>
            <a:r>
              <a:rPr lang="es-CO" dirty="0" smtClean="0"/>
              <a:t>     “En 1833, dos años después de haber principiado Miller a presentar en público las pruebas de la próxima venida de Cristo, apareció la última de las señales que habían sido anunciadas por el Salvador como precursoras de su segundo advenimiento.</a:t>
            </a:r>
            <a:endParaRPr lang="es-CO" dirty="0"/>
          </a:p>
        </p:txBody>
      </p:sp>
      <p:pic>
        <p:nvPicPr>
          <p:cNvPr id="1026" name="Picture 2" descr="http://t0.gstatic.com/images?q=tbn:ANd9GcQpigrxu4QOlZAINqlRKXHOfu0dr0bhCACxC43nih_35PesLTiUyw"/>
          <p:cNvPicPr>
            <a:picLocks noChangeAspect="1" noChangeArrowheads="1"/>
          </p:cNvPicPr>
          <p:nvPr/>
        </p:nvPicPr>
        <p:blipFill>
          <a:blip r:embed="rId2" cstate="print"/>
          <a:srcRect/>
          <a:stretch>
            <a:fillRect/>
          </a:stretch>
        </p:blipFill>
        <p:spPr bwMode="auto">
          <a:xfrm>
            <a:off x="6228184" y="1844824"/>
            <a:ext cx="2915816" cy="3168352"/>
          </a:xfrm>
          <a:prstGeom prst="rect">
            <a:avLst/>
          </a:prstGeom>
          <a:noFill/>
        </p:spPr>
      </p:pic>
      <p:sp>
        <p:nvSpPr>
          <p:cNvPr id="5" name="4 Terminador"/>
          <p:cNvSpPr/>
          <p:nvPr/>
        </p:nvSpPr>
        <p:spPr>
          <a:xfrm>
            <a:off x="6156176" y="5157192"/>
            <a:ext cx="2987824" cy="1440160"/>
          </a:xfrm>
          <a:prstGeom prst="flowChartTermina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Esta profecía se cumplió de modo sorprendente y pasmoso con la gran lluvia meteórica del 13 de noviembre de 1833.</a:t>
            </a:r>
            <a:endParaRPr lang="es-CO" dirty="0"/>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0" dur="500"/>
                                        <p:tgtEl>
                                          <p:spTgt spid="3">
                                            <p:txEl>
                                              <p:pRg st="1" end="1"/>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3" dur="500"/>
                                        <p:tgtEl>
                                          <p:spTgt spid="3">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6"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80">
                                          <p:stCondLst>
                                            <p:cond delay="0"/>
                                          </p:stCondLst>
                                        </p:cTn>
                                        <p:tgtEl>
                                          <p:spTgt spid="5"/>
                                        </p:tgtEl>
                                      </p:cBhvr>
                                    </p:animEffect>
                                    <p:anim calcmode="lin" valueType="num">
                                      <p:cBhvr>
                                        <p:cTn id="19"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4" dur="26">
                                          <p:stCondLst>
                                            <p:cond delay="650"/>
                                          </p:stCondLst>
                                        </p:cTn>
                                        <p:tgtEl>
                                          <p:spTgt spid="5"/>
                                        </p:tgtEl>
                                      </p:cBhvr>
                                      <p:to x="100000" y="60000"/>
                                    </p:animScale>
                                    <p:animScale>
                                      <p:cBhvr>
                                        <p:cTn id="25" dur="166" decel="50000">
                                          <p:stCondLst>
                                            <p:cond delay="676"/>
                                          </p:stCondLst>
                                        </p:cTn>
                                        <p:tgtEl>
                                          <p:spTgt spid="5"/>
                                        </p:tgtEl>
                                      </p:cBhvr>
                                      <p:to x="100000" y="100000"/>
                                    </p:animScale>
                                    <p:animScale>
                                      <p:cBhvr>
                                        <p:cTn id="26" dur="26">
                                          <p:stCondLst>
                                            <p:cond delay="1312"/>
                                          </p:stCondLst>
                                        </p:cTn>
                                        <p:tgtEl>
                                          <p:spTgt spid="5"/>
                                        </p:tgtEl>
                                      </p:cBhvr>
                                      <p:to x="100000" y="80000"/>
                                    </p:animScale>
                                    <p:animScale>
                                      <p:cBhvr>
                                        <p:cTn id="27" dur="166" decel="50000">
                                          <p:stCondLst>
                                            <p:cond delay="1338"/>
                                          </p:stCondLst>
                                        </p:cTn>
                                        <p:tgtEl>
                                          <p:spTgt spid="5"/>
                                        </p:tgtEl>
                                      </p:cBhvr>
                                      <p:to x="100000" y="100000"/>
                                    </p:animScale>
                                    <p:animScale>
                                      <p:cBhvr>
                                        <p:cTn id="28" dur="26">
                                          <p:stCondLst>
                                            <p:cond delay="1642"/>
                                          </p:stCondLst>
                                        </p:cTn>
                                        <p:tgtEl>
                                          <p:spTgt spid="5"/>
                                        </p:tgtEl>
                                      </p:cBhvr>
                                      <p:to x="100000" y="90000"/>
                                    </p:animScale>
                                    <p:animScale>
                                      <p:cBhvr>
                                        <p:cTn id="29" dur="166" decel="50000">
                                          <p:stCondLst>
                                            <p:cond delay="1668"/>
                                          </p:stCondLst>
                                        </p:cTn>
                                        <p:tgtEl>
                                          <p:spTgt spid="5"/>
                                        </p:tgtEl>
                                      </p:cBhvr>
                                      <p:to x="100000" y="100000"/>
                                    </p:animScale>
                                    <p:animScale>
                                      <p:cBhvr>
                                        <p:cTn id="30" dur="26">
                                          <p:stCondLst>
                                            <p:cond delay="1808"/>
                                          </p:stCondLst>
                                        </p:cTn>
                                        <p:tgtEl>
                                          <p:spTgt spid="5"/>
                                        </p:tgtEl>
                                      </p:cBhvr>
                                      <p:to x="100000" y="95000"/>
                                    </p:animScale>
                                    <p:animScale>
                                      <p:cBhvr>
                                        <p:cTn id="31"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7"/>
            <a:ext cx="8229600" cy="1080120"/>
          </a:xfrm>
          <a:solidFill>
            <a:schemeClr val="bg1"/>
          </a:solidFill>
        </p:spPr>
        <p:txBody>
          <a:bodyPr>
            <a:normAutofit/>
          </a:bodyPr>
          <a:lstStyle/>
          <a:p>
            <a:pPr algn="ctr">
              <a:buNone/>
            </a:pPr>
            <a:r>
              <a:rPr lang="es-CO" dirty="0" smtClean="0"/>
              <a:t>  Jesús había dicho: </a:t>
            </a:r>
            <a:r>
              <a:rPr lang="es-CO" b="1" dirty="0" smtClean="0"/>
              <a:t>'Las estrellas caerán del cielo'</a:t>
            </a:r>
            <a:r>
              <a:rPr lang="es-CO" dirty="0" smtClean="0"/>
              <a:t> (Mateo 24:29) </a:t>
            </a:r>
          </a:p>
          <a:p>
            <a:endParaRPr lang="es-CO" dirty="0" smtClean="0"/>
          </a:p>
          <a:p>
            <a:endParaRPr lang="es-CO" dirty="0"/>
          </a:p>
        </p:txBody>
      </p:sp>
      <p:pic>
        <p:nvPicPr>
          <p:cNvPr id="39938" name="Picture 2" descr="http://t3.gstatic.com/images?q=tbn:ANd9GcTcD0p_Vutt1svqiIrPbUcuoJM_4pGzh75EwEeGNy5scMy2_HgZ"/>
          <p:cNvPicPr>
            <a:picLocks noChangeAspect="1" noChangeArrowheads="1"/>
          </p:cNvPicPr>
          <p:nvPr/>
        </p:nvPicPr>
        <p:blipFill>
          <a:blip r:embed="rId2" cstate="print"/>
          <a:srcRect/>
          <a:stretch>
            <a:fillRect/>
          </a:stretch>
        </p:blipFill>
        <p:spPr bwMode="auto">
          <a:xfrm>
            <a:off x="6156176" y="2564904"/>
            <a:ext cx="2664296" cy="3528392"/>
          </a:xfrm>
          <a:prstGeom prst="rect">
            <a:avLst/>
          </a:prstGeom>
          <a:noFill/>
        </p:spPr>
      </p:pic>
      <p:sp>
        <p:nvSpPr>
          <p:cNvPr id="6" name="5 Pergamino vertical"/>
          <p:cNvSpPr/>
          <p:nvPr/>
        </p:nvSpPr>
        <p:spPr>
          <a:xfrm>
            <a:off x="179512" y="1844824"/>
            <a:ext cx="6228184" cy="4536504"/>
          </a:xfrm>
          <a:prstGeom prst="verticalScroll">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s-CO" sz="4000" dirty="0" smtClean="0"/>
              <a:t> Fue éste el más dilatado y admirable espectáculo de estrellas fugaces que se haya registrado.”</a:t>
            </a:r>
            <a:r>
              <a:rPr lang="es-CO" sz="2800" dirty="0" smtClean="0">
                <a:solidFill>
                  <a:schemeClr val="tx1"/>
                </a:solidFill>
              </a:rPr>
              <a:t>El Conflicto de los Siglos, págs. 380, 381. </a:t>
            </a:r>
            <a:endParaRPr lang="es-CO" sz="4000" dirty="0" smtClean="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gradFill>
          <a:gsLst>
            <a:gs pos="0">
              <a:srgbClr val="DDEBCF"/>
            </a:gs>
            <a:gs pos="50000">
              <a:srgbClr val="9CB86E"/>
            </a:gs>
            <a:gs pos="100000">
              <a:srgbClr val="156B13"/>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433954"/>
            <a:ext cx="9144000" cy="2274966"/>
          </a:xfrm>
          <a:blipFill>
            <a:blip r:embed="rId2" cstate="print"/>
            <a:tile tx="0" ty="0" sx="100000" sy="100000" flip="none" algn="tl"/>
          </a:blipFill>
        </p:spPr>
        <p:txBody>
          <a:bodyPr>
            <a:normAutofit/>
          </a:bodyPr>
          <a:lstStyle/>
          <a:p>
            <a:pPr marL="0" indent="0" algn="ctr">
              <a:buNone/>
            </a:pPr>
            <a:r>
              <a:rPr lang="es-CO" sz="2800" dirty="0" smtClean="0"/>
              <a:t>Así se cumplió la última de estas señales de la venida del Señor, concerniente a las cuales Jesús les había dicho a sus discípulos: </a:t>
            </a:r>
            <a:r>
              <a:rPr lang="es-CO" sz="2800" b="1" dirty="0" smtClean="0"/>
              <a:t>“Cuando veáis todas estas cosas, conoced que está cerca, a las puertas”</a:t>
            </a:r>
            <a:r>
              <a:rPr lang="es-CO" sz="2800" dirty="0" smtClean="0"/>
              <a:t> Mat. 24:33. </a:t>
            </a:r>
          </a:p>
          <a:p>
            <a:endParaRPr lang="es-CO" dirty="0" smtClean="0"/>
          </a:p>
          <a:p>
            <a:endParaRPr lang="es-CO" dirty="0"/>
          </a:p>
        </p:txBody>
      </p:sp>
      <p:pic>
        <p:nvPicPr>
          <p:cNvPr id="36870" name="Picture 6" descr="http://t0.gstatic.com/images?q=tbn:ANd9GcRNd0LuBxe7aABf7XrUZn_plvmMuym2w5yGhA4HAFjAd-HIRBRcjA"/>
          <p:cNvPicPr>
            <a:picLocks noChangeAspect="1" noChangeArrowheads="1"/>
          </p:cNvPicPr>
          <p:nvPr/>
        </p:nvPicPr>
        <p:blipFill>
          <a:blip r:embed="rId3" cstate="print"/>
          <a:srcRect/>
          <a:stretch>
            <a:fillRect/>
          </a:stretch>
        </p:blipFill>
        <p:spPr bwMode="auto">
          <a:xfrm>
            <a:off x="809328" y="2996953"/>
            <a:ext cx="2376264" cy="2016225"/>
          </a:xfrm>
          <a:prstGeom prst="rect">
            <a:avLst/>
          </a:prstGeom>
          <a:noFill/>
        </p:spPr>
      </p:pic>
      <p:sp>
        <p:nvSpPr>
          <p:cNvPr id="7" name="6 Terminador"/>
          <p:cNvSpPr/>
          <p:nvPr/>
        </p:nvSpPr>
        <p:spPr>
          <a:xfrm>
            <a:off x="323528" y="5013178"/>
            <a:ext cx="8568952" cy="1728190"/>
          </a:xfrm>
          <a:prstGeom prst="flowChartTerminator">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000" dirty="0" smtClean="0"/>
              <a:t>Aunque es necesario trabajar para ganar el sustento diario, Dios nos dice: </a:t>
            </a:r>
            <a:r>
              <a:rPr lang="es-CO" sz="2000" b="1" u="sng" dirty="0" smtClean="0"/>
              <a:t>“Buscad primeramente el reino de Dios y su justicia”</a:t>
            </a:r>
            <a:r>
              <a:rPr lang="es-CO" sz="2000" dirty="0" smtClean="0">
                <a:solidFill>
                  <a:schemeClr val="tx1"/>
                </a:solidFill>
              </a:rPr>
              <a:t> (Mat.6:33).</a:t>
            </a:r>
            <a:r>
              <a:rPr lang="es-CO" sz="2000" dirty="0" smtClean="0"/>
              <a:t> Las evidencias nos dicen que el hombre por el ansia de trabajar, ha </a:t>
            </a:r>
            <a:r>
              <a:rPr lang="es-CO" sz="2000" b="1" u="sng" dirty="0" smtClean="0"/>
              <a:t>descuidado esta orden expresa de Dios.</a:t>
            </a:r>
            <a:r>
              <a:rPr lang="es-CO" sz="2000" dirty="0" smtClean="0"/>
              <a:t> </a:t>
            </a:r>
            <a:r>
              <a:rPr lang="es-CO" sz="2000" dirty="0" smtClean="0">
                <a:solidFill>
                  <a:schemeClr val="tx1"/>
                </a:solidFill>
              </a:rPr>
              <a:t>(Léase Éxodo 20:8-11).   </a:t>
            </a:r>
          </a:p>
          <a:p>
            <a:endParaRPr lang="es-CO" sz="2000" dirty="0" smtClean="0"/>
          </a:p>
        </p:txBody>
      </p:sp>
      <p:pic>
        <p:nvPicPr>
          <p:cNvPr id="36874" name="Picture 10" descr="http://t0.gstatic.com/images?q=tbn:ANd9GcQiq5ds9Fw76z5Tu6jIbndIb5eAnrz6Ui4SuCDdB4AFliuAbSUM9Q"/>
          <p:cNvPicPr>
            <a:picLocks noChangeAspect="1" noChangeArrowheads="1"/>
          </p:cNvPicPr>
          <p:nvPr/>
        </p:nvPicPr>
        <p:blipFill>
          <a:blip r:embed="rId4" cstate="print"/>
          <a:srcRect/>
          <a:stretch>
            <a:fillRect/>
          </a:stretch>
        </p:blipFill>
        <p:spPr bwMode="auto">
          <a:xfrm>
            <a:off x="3707904" y="2996952"/>
            <a:ext cx="2466975" cy="1991867"/>
          </a:xfrm>
          <a:prstGeom prst="rect">
            <a:avLst/>
          </a:prstGeom>
          <a:noFill/>
        </p:spPr>
      </p:pic>
      <p:pic>
        <p:nvPicPr>
          <p:cNvPr id="36876" name="Picture 12" descr="http://t1.gstatic.com/images?q=tbn:ANd9GcQvQvDX7cqd_QTAnGH7wwuhvDgciP0v8dIifKpOE5YkUjMSaL5e"/>
          <p:cNvPicPr>
            <a:picLocks noChangeAspect="1" noChangeArrowheads="1"/>
          </p:cNvPicPr>
          <p:nvPr/>
        </p:nvPicPr>
        <p:blipFill>
          <a:blip r:embed="rId5" cstate="print"/>
          <a:srcRect/>
          <a:stretch>
            <a:fillRect/>
          </a:stretch>
        </p:blipFill>
        <p:spPr bwMode="auto">
          <a:xfrm>
            <a:off x="6444208" y="2996953"/>
            <a:ext cx="2016224" cy="2016224"/>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6870"/>
                                        </p:tgtEl>
                                        <p:attrNameLst>
                                          <p:attrName>style.visibility</p:attrName>
                                        </p:attrNameLst>
                                      </p:cBhvr>
                                      <p:to>
                                        <p:strVal val="visible"/>
                                      </p:to>
                                    </p:set>
                                    <p:animEffect transition="in" filter="diamond(in)">
                                      <p:cBhvr>
                                        <p:cTn id="7" dur="2000"/>
                                        <p:tgtEl>
                                          <p:spTgt spid="3687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6874"/>
                                        </p:tgtEl>
                                        <p:attrNameLst>
                                          <p:attrName>style.visibility</p:attrName>
                                        </p:attrNameLst>
                                      </p:cBhvr>
                                      <p:to>
                                        <p:strVal val="visible"/>
                                      </p:to>
                                    </p:set>
                                    <p:animEffect transition="in" filter="blinds(horizontal)">
                                      <p:cBhvr>
                                        <p:cTn id="12" dur="500"/>
                                        <p:tgtEl>
                                          <p:spTgt spid="36874"/>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36876"/>
                                        </p:tgtEl>
                                        <p:attrNameLst>
                                          <p:attrName>style.visibility</p:attrName>
                                        </p:attrNameLst>
                                      </p:cBhvr>
                                      <p:to>
                                        <p:strVal val="visible"/>
                                      </p:to>
                                    </p:set>
                                    <p:animEffect transition="in" filter="diamond(in)">
                                      <p:cBhvr>
                                        <p:cTn id="17" dur="2000"/>
                                        <p:tgtEl>
                                          <p:spTgt spid="36876"/>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diamond(in)">
                                      <p:cBhvr>
                                        <p:cTn id="2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548680"/>
            <a:ext cx="9144000" cy="5760640"/>
          </a:xfrm>
          <a:solidFill>
            <a:schemeClr val="tx1">
              <a:lumMod val="85000"/>
              <a:lumOff val="15000"/>
            </a:schemeClr>
          </a:solidFill>
        </p:spPr>
        <p:txBody>
          <a:bodyPr>
            <a:normAutofit/>
          </a:bodyPr>
          <a:lstStyle/>
          <a:p>
            <a:pPr algn="ctr">
              <a:buNone/>
            </a:pPr>
            <a:r>
              <a:rPr lang="es-CO" dirty="0" smtClean="0">
                <a:solidFill>
                  <a:srgbClr val="FFFF00"/>
                </a:solidFill>
              </a:rPr>
              <a:t>    “Muchos de los que presenciaron la caída de las estrellas la consideraron como un anuncio del juicio venidero -'como un signo precursor espantoso, un presagio </a:t>
            </a:r>
            <a:r>
              <a:rPr lang="es-CO" b="1" u="sng" dirty="0" smtClean="0">
                <a:solidFill>
                  <a:srgbClr val="FFFF00"/>
                </a:solidFill>
              </a:rPr>
              <a:t>misericordioso</a:t>
            </a:r>
            <a:r>
              <a:rPr lang="es-CO" dirty="0" smtClean="0">
                <a:solidFill>
                  <a:srgbClr val="FFFF00"/>
                </a:solidFill>
              </a:rPr>
              <a:t>, de aquel grande y terrible día.'</a:t>
            </a:r>
            <a:r>
              <a:rPr lang="es-CO" sz="2200" dirty="0" smtClean="0">
                <a:solidFill>
                  <a:srgbClr val="FFFF00"/>
                </a:solidFill>
              </a:rPr>
              <a:t> 'The Old Countryman,' en el Evening Advertiser de Portland, 26 de nov. de 1833.</a:t>
            </a:r>
            <a:r>
              <a:rPr lang="es-CO" dirty="0" smtClean="0">
                <a:solidFill>
                  <a:srgbClr val="FFFF00"/>
                </a:solidFill>
              </a:rPr>
              <a:t> </a:t>
            </a:r>
          </a:p>
          <a:p>
            <a:endParaRPr lang="es-CO" dirty="0" smtClean="0">
              <a:solidFill>
                <a:srgbClr val="FFFF00"/>
              </a:solidFill>
            </a:endParaRPr>
          </a:p>
          <a:p>
            <a:pPr algn="ctr">
              <a:buNone/>
            </a:pPr>
            <a:r>
              <a:rPr lang="es-CO" b="1" dirty="0" smtClean="0">
                <a:solidFill>
                  <a:srgbClr val="FFFF00"/>
                </a:solidFill>
              </a:rPr>
              <a:t>    </a:t>
            </a:r>
            <a:r>
              <a:rPr lang="es-CO" b="1" dirty="0" smtClean="0">
                <a:solidFill>
                  <a:schemeClr val="bg1"/>
                </a:solidFill>
              </a:rPr>
              <a:t>Así fue dirigida la atención del pueblo hacia el cumplimiento de la profecía, y muchos fueron inducidos a hacer caso del aviso del segundo advenimiento</a:t>
            </a:r>
            <a:r>
              <a:rPr lang="es-CO" dirty="0" smtClean="0">
                <a:solidFill>
                  <a:schemeClr val="bg1"/>
                </a:solidFill>
              </a:rPr>
              <a:t>.”  </a:t>
            </a:r>
            <a:r>
              <a:rPr lang="es-CO" sz="2000" dirty="0" smtClean="0">
                <a:solidFill>
                  <a:schemeClr val="bg1"/>
                </a:solidFill>
              </a:rPr>
              <a:t>Ídem., pág. 382. </a:t>
            </a:r>
            <a:endParaRPr lang="es-CO" sz="20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diamond(in)">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amond(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amond(in)">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90.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sz="3200" dirty="0" smtClean="0">
                <a:latin typeface="Agency FB" pitchFamily="34" charset="0"/>
              </a:rPr>
              <a:t>¿Recuerda la comisión dada por Cristo a su iglesia de predicar el Evangelio a todo el mundo en la diapositiva N° 7?</a:t>
            </a:r>
            <a:endParaRPr lang="es-CO" sz="3200" dirty="0">
              <a:latin typeface="Agency FB" pitchFamily="34" charset="0"/>
            </a:endParaRPr>
          </a:p>
        </p:txBody>
      </p:sp>
      <p:sp>
        <p:nvSpPr>
          <p:cNvPr id="3" name="2 Marcador de contenido"/>
          <p:cNvSpPr>
            <a:spLocks noGrp="1"/>
          </p:cNvSpPr>
          <p:nvPr>
            <p:ph idx="1"/>
          </p:nvPr>
        </p:nvSpPr>
        <p:spPr>
          <a:xfrm>
            <a:off x="457200" y="1600200"/>
            <a:ext cx="8229600" cy="4997152"/>
          </a:xfrm>
        </p:spPr>
        <p:txBody>
          <a:bodyPr>
            <a:normAutofit fontScale="77500" lnSpcReduction="20000"/>
          </a:bodyPr>
          <a:lstStyle/>
          <a:p>
            <a:pPr marL="0" indent="0" algn="ctr">
              <a:buNone/>
            </a:pPr>
            <a:r>
              <a:rPr lang="es-CO" dirty="0" smtClean="0"/>
              <a:t>Una ves que se predique el Evangelio a la última persona, sucede lo siguiente:</a:t>
            </a:r>
          </a:p>
          <a:p>
            <a:pPr marL="0" indent="0">
              <a:buNone/>
            </a:pPr>
            <a:r>
              <a:rPr lang="es-CO" dirty="0" smtClean="0"/>
              <a:t>1). </a:t>
            </a:r>
            <a:r>
              <a:rPr lang="es-CO" dirty="0" smtClean="0">
                <a:solidFill>
                  <a:srgbClr val="FF0000"/>
                </a:solidFill>
              </a:rPr>
              <a:t>Una vez que cada persona que viva en el mundo, haya hecho su decisión de aceptar la salvación o rechazarla, </a:t>
            </a:r>
            <a:r>
              <a:rPr lang="es-CO" b="1" u="sng" dirty="0" smtClean="0">
                <a:solidFill>
                  <a:srgbClr val="FF0000"/>
                </a:solidFill>
              </a:rPr>
              <a:t>se termina el tiempo de gracia.</a:t>
            </a:r>
          </a:p>
          <a:p>
            <a:pPr marL="0" indent="0">
              <a:buNone/>
            </a:pPr>
            <a:r>
              <a:rPr lang="es-CO" dirty="0" smtClean="0"/>
              <a:t>2). </a:t>
            </a:r>
            <a:r>
              <a:rPr lang="es-CO" dirty="0" smtClean="0">
                <a:solidFill>
                  <a:srgbClr val="0070C0"/>
                </a:solidFill>
              </a:rPr>
              <a:t>Cristo deja de interceder en el </a:t>
            </a:r>
            <a:r>
              <a:rPr lang="es-CO" dirty="0">
                <a:solidFill>
                  <a:srgbClr val="0070C0"/>
                </a:solidFill>
              </a:rPr>
              <a:t>S</a:t>
            </a:r>
            <a:r>
              <a:rPr lang="es-CO" dirty="0" smtClean="0">
                <a:solidFill>
                  <a:srgbClr val="0070C0"/>
                </a:solidFill>
              </a:rPr>
              <a:t>antuario celestial.</a:t>
            </a:r>
          </a:p>
          <a:p>
            <a:pPr marL="0" indent="0">
              <a:buNone/>
            </a:pPr>
            <a:r>
              <a:rPr lang="es-CO" dirty="0" smtClean="0"/>
              <a:t>3). </a:t>
            </a:r>
            <a:r>
              <a:rPr lang="es-CO" dirty="0" smtClean="0">
                <a:solidFill>
                  <a:srgbClr val="00B0F0"/>
                </a:solidFill>
              </a:rPr>
              <a:t>El Espíritu Santo se retira de la tierra.</a:t>
            </a:r>
          </a:p>
          <a:p>
            <a:pPr marL="0" indent="0">
              <a:buNone/>
            </a:pPr>
            <a:r>
              <a:rPr lang="es-CO" dirty="0" smtClean="0"/>
              <a:t>4). </a:t>
            </a:r>
            <a:r>
              <a:rPr lang="es-CO" dirty="0" smtClean="0">
                <a:solidFill>
                  <a:srgbClr val="C00000"/>
                </a:solidFill>
              </a:rPr>
              <a:t>Los santos han sido sellados en sus frentes, lo que los capacita para soportar la prueba final. </a:t>
            </a:r>
          </a:p>
          <a:p>
            <a:pPr marL="0" indent="0">
              <a:buNone/>
            </a:pPr>
            <a:r>
              <a:rPr lang="es-CO" dirty="0" smtClean="0"/>
              <a:t>5). </a:t>
            </a:r>
            <a:r>
              <a:rPr lang="es-CO" dirty="0" smtClean="0">
                <a:solidFill>
                  <a:srgbClr val="002060"/>
                </a:solidFill>
              </a:rPr>
              <a:t>Las plagas son derramadas sin ninguna restricción sobre los que depreciaron el amor de Dios y no se acogieron al plan de salvación. Es decir, sobre los que despreciaron al Salvador, y se adhirieron al pecado en todas sus formas. De esta forma nadie tendrá disculpa de no haberse podido salvar.</a:t>
            </a:r>
          </a:p>
          <a:p>
            <a:pPr marL="0" indent="0">
              <a:buNone/>
            </a:pPr>
            <a:endParaRPr lang="es-CO" dirty="0">
              <a:solidFill>
                <a:srgbClr val="002060"/>
              </a:solidFill>
            </a:endParaRPr>
          </a:p>
        </p:txBody>
      </p:sp>
    </p:spTree>
    <p:extLst>
      <p:ext uri="{BB962C8B-B14F-4D97-AF65-F5344CB8AC3E}">
        <p14:creationId xmlns:p14="http://schemas.microsoft.com/office/powerpoint/2010/main" val="2998969216"/>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p:cTn id="47"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404664"/>
            <a:ext cx="9144000" cy="6120680"/>
          </a:xfrm>
          <a:solidFill>
            <a:schemeClr val="accent2">
              <a:lumMod val="75000"/>
            </a:schemeClr>
          </a:solidFill>
        </p:spPr>
        <p:txBody>
          <a:bodyPr>
            <a:normAutofit lnSpcReduction="10000"/>
          </a:bodyPr>
          <a:lstStyle/>
          <a:p>
            <a:pPr marL="0" indent="0" algn="ctr">
              <a:buNone/>
            </a:pPr>
            <a:r>
              <a:rPr lang="es-CO" b="1" dirty="0" smtClean="0">
                <a:solidFill>
                  <a:srgbClr val="FFFF00"/>
                </a:solidFill>
              </a:rPr>
              <a:t>El hecho culminante que marcará el fin de los dos mil años de pecado lo describe el mismo Señor Jesucristo </a:t>
            </a:r>
            <a:r>
              <a:rPr lang="es-CO" b="1" dirty="0">
                <a:solidFill>
                  <a:srgbClr val="FFFF00"/>
                </a:solidFill>
              </a:rPr>
              <a:t>en </a:t>
            </a:r>
            <a:r>
              <a:rPr lang="es-CO" b="1" u="sng" dirty="0" smtClean="0">
                <a:solidFill>
                  <a:srgbClr val="FFFF00"/>
                </a:solidFill>
              </a:rPr>
              <a:t>Mateo </a:t>
            </a:r>
            <a:r>
              <a:rPr lang="es-CO" b="1" u="sng" dirty="0">
                <a:solidFill>
                  <a:srgbClr val="FFFF00"/>
                </a:solidFill>
              </a:rPr>
              <a:t>24:30</a:t>
            </a:r>
            <a:r>
              <a:rPr lang="es-CO" b="1" dirty="0">
                <a:solidFill>
                  <a:srgbClr val="FFFF00"/>
                </a:solidFill>
              </a:rPr>
              <a:t> así</a:t>
            </a:r>
            <a:r>
              <a:rPr lang="es-CO" b="1" dirty="0" smtClean="0">
                <a:solidFill>
                  <a:srgbClr val="FFFF00"/>
                </a:solidFill>
              </a:rPr>
              <a:t>:</a:t>
            </a:r>
          </a:p>
          <a:p>
            <a:pPr marL="0" indent="0" algn="ctr">
              <a:buNone/>
            </a:pPr>
            <a:endParaRPr lang="es-CO" dirty="0" smtClean="0"/>
          </a:p>
          <a:p>
            <a:pPr marL="0" indent="0" algn="ctr">
              <a:buNone/>
            </a:pPr>
            <a:r>
              <a:rPr lang="es-CO" b="1" dirty="0" smtClean="0">
                <a:solidFill>
                  <a:schemeClr val="bg1"/>
                </a:solidFill>
              </a:rPr>
              <a:t>«</a:t>
            </a:r>
            <a:r>
              <a:rPr lang="es-CO" b="1" dirty="0" smtClean="0">
                <a:solidFill>
                  <a:schemeClr val="bg1"/>
                </a:solidFill>
                <a:latin typeface="Agency FB" pitchFamily="34" charset="0"/>
              </a:rPr>
              <a:t>Entonces </a:t>
            </a:r>
            <a:r>
              <a:rPr lang="es-CO" b="1" dirty="0" smtClean="0">
                <a:solidFill>
                  <a:schemeClr val="bg1"/>
                </a:solidFill>
                <a:latin typeface="Agency FB" pitchFamily="34" charset="0"/>
              </a:rPr>
              <a:t>– </a:t>
            </a:r>
            <a:r>
              <a:rPr lang="es-CO" b="1" u="sng" dirty="0" smtClean="0">
                <a:solidFill>
                  <a:schemeClr val="bg1"/>
                </a:solidFill>
                <a:latin typeface="Agency FB" pitchFamily="34" charset="0"/>
              </a:rPr>
              <a:t>o sea para darle culminación a los dos mil años de pecado</a:t>
            </a:r>
            <a:r>
              <a:rPr lang="es-CO" b="1" dirty="0" smtClean="0">
                <a:solidFill>
                  <a:schemeClr val="bg1"/>
                </a:solidFill>
                <a:latin typeface="Agency FB" pitchFamily="34" charset="0"/>
              </a:rPr>
              <a:t>- aparecerá </a:t>
            </a:r>
            <a:r>
              <a:rPr lang="es-CO" b="1" dirty="0">
                <a:solidFill>
                  <a:schemeClr val="bg1"/>
                </a:solidFill>
                <a:latin typeface="Agency FB" pitchFamily="34" charset="0"/>
              </a:rPr>
              <a:t>la señal del Hijo del Hombre en el cielo; y entonces </a:t>
            </a:r>
            <a:r>
              <a:rPr lang="es-CO" b="1" dirty="0" smtClean="0">
                <a:solidFill>
                  <a:schemeClr val="bg1"/>
                </a:solidFill>
                <a:latin typeface="Agency FB" pitchFamily="34" charset="0"/>
              </a:rPr>
              <a:t>LAMENTARÁN </a:t>
            </a:r>
            <a:r>
              <a:rPr lang="es-CO" b="1" dirty="0">
                <a:solidFill>
                  <a:schemeClr val="bg1"/>
                </a:solidFill>
                <a:latin typeface="Agency FB" pitchFamily="34" charset="0"/>
              </a:rPr>
              <a:t>todas las tribus de la tierra, y verán al Hijo del Hombre viniendo sobre las nubes del cielo, con poder y gran </a:t>
            </a:r>
            <a:r>
              <a:rPr lang="es-CO" b="1" dirty="0" smtClean="0">
                <a:solidFill>
                  <a:schemeClr val="bg1"/>
                </a:solidFill>
                <a:latin typeface="Agency FB" pitchFamily="34" charset="0"/>
              </a:rPr>
              <a:t>gloria</a:t>
            </a:r>
            <a:r>
              <a:rPr lang="es-CO" b="1" dirty="0" smtClean="0">
                <a:solidFill>
                  <a:schemeClr val="bg1"/>
                </a:solidFill>
              </a:rPr>
              <a:t>».</a:t>
            </a:r>
          </a:p>
          <a:p>
            <a:pPr marL="0" indent="0" algn="ctr">
              <a:buNone/>
            </a:pPr>
            <a:r>
              <a:rPr lang="es-CO" b="1" dirty="0" smtClean="0">
                <a:solidFill>
                  <a:schemeClr val="bg1"/>
                </a:solidFill>
              </a:rPr>
              <a:t>«</a:t>
            </a:r>
            <a:r>
              <a:rPr lang="es-CO" b="1" dirty="0" smtClean="0">
                <a:solidFill>
                  <a:schemeClr val="bg1"/>
                </a:solidFill>
                <a:latin typeface="Agency FB" pitchFamily="34" charset="0"/>
              </a:rPr>
              <a:t>Y </a:t>
            </a:r>
            <a:r>
              <a:rPr lang="es-CO" b="1" dirty="0">
                <a:solidFill>
                  <a:schemeClr val="bg1"/>
                </a:solidFill>
                <a:latin typeface="Agency FB" pitchFamily="34" charset="0"/>
              </a:rPr>
              <a:t>enviará sus ángeles con gran voz de trompeta, y juntarán a sus </a:t>
            </a:r>
            <a:r>
              <a:rPr lang="es-CO" b="1" dirty="0" smtClean="0">
                <a:solidFill>
                  <a:schemeClr val="bg1"/>
                </a:solidFill>
                <a:latin typeface="Agency FB" pitchFamily="34" charset="0"/>
              </a:rPr>
              <a:t>ESCOGIDOS, </a:t>
            </a:r>
            <a:r>
              <a:rPr lang="es-CO" b="1" dirty="0">
                <a:solidFill>
                  <a:schemeClr val="bg1"/>
                </a:solidFill>
                <a:latin typeface="Agency FB" pitchFamily="34" charset="0"/>
              </a:rPr>
              <a:t>de los cuatro vientos, desde un extremo del cielo hasta el </a:t>
            </a:r>
            <a:r>
              <a:rPr lang="es-CO" b="1" dirty="0" smtClean="0">
                <a:solidFill>
                  <a:schemeClr val="bg1"/>
                </a:solidFill>
                <a:latin typeface="Agency FB" pitchFamily="34" charset="0"/>
              </a:rPr>
              <a:t>otro</a:t>
            </a:r>
            <a:r>
              <a:rPr lang="es-CO" b="1" dirty="0" smtClean="0">
                <a:solidFill>
                  <a:schemeClr val="bg1"/>
                </a:solidFill>
              </a:rPr>
              <a:t>» </a:t>
            </a:r>
            <a:r>
              <a:rPr lang="es-CO" b="1" u="sng" dirty="0" smtClean="0">
                <a:solidFill>
                  <a:schemeClr val="bg1"/>
                </a:solidFill>
              </a:rPr>
              <a:t>Verso 31</a:t>
            </a:r>
            <a:r>
              <a:rPr lang="es-CO" dirty="0" smtClean="0">
                <a:solidFill>
                  <a:srgbClr val="FF0000"/>
                </a:solidFill>
              </a:rPr>
              <a:t>.</a:t>
            </a:r>
            <a:endParaRPr lang="es-CO" dirty="0">
              <a:solidFill>
                <a:srgbClr val="FF0000"/>
              </a:solidFill>
            </a:endParaRPr>
          </a:p>
        </p:txBody>
      </p:sp>
    </p:spTree>
    <p:extLst>
      <p:ext uri="{BB962C8B-B14F-4D97-AF65-F5344CB8AC3E}">
        <p14:creationId xmlns:p14="http://schemas.microsoft.com/office/powerpoint/2010/main" val="1366710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5574899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5">
              <a:lumMod val="20000"/>
              <a:lumOff val="80000"/>
            </a:schemeClr>
          </a:solidFill>
        </p:spPr>
        <p:txBody>
          <a:bodyPr/>
          <a:lstStyle/>
          <a:p>
            <a:r>
              <a:rPr lang="es-CO" dirty="0" smtClean="0"/>
              <a:t>El apóstol Pablo la describe así:</a:t>
            </a:r>
            <a:endParaRPr lang="es-CO" dirty="0"/>
          </a:p>
        </p:txBody>
      </p:sp>
      <p:sp>
        <p:nvSpPr>
          <p:cNvPr id="3" name="2 Marcador de contenido"/>
          <p:cNvSpPr>
            <a:spLocks noGrp="1"/>
          </p:cNvSpPr>
          <p:nvPr>
            <p:ph idx="1"/>
          </p:nvPr>
        </p:nvSpPr>
        <p:spPr>
          <a:xfrm>
            <a:off x="457200" y="1600200"/>
            <a:ext cx="4834880" cy="4997152"/>
          </a:xfrm>
        </p:spPr>
        <p:txBody>
          <a:bodyPr>
            <a:normAutofit fontScale="92500" lnSpcReduction="10000"/>
          </a:bodyPr>
          <a:lstStyle/>
          <a:p>
            <a:pPr marL="0" indent="0" algn="ctr">
              <a:buNone/>
            </a:pPr>
            <a:r>
              <a:rPr lang="es-CO" dirty="0" smtClean="0"/>
              <a:t>«</a:t>
            </a:r>
            <a:r>
              <a:rPr lang="es-CO" dirty="0" smtClean="0">
                <a:latin typeface="Agency FB" pitchFamily="34" charset="0"/>
              </a:rPr>
              <a:t>Porque </a:t>
            </a:r>
            <a:r>
              <a:rPr lang="es-CO" dirty="0">
                <a:latin typeface="Agency FB" pitchFamily="34" charset="0"/>
              </a:rPr>
              <a:t>el Señor mismo con voz de mando, con voz de arcángel, y con trompeta de Dios, descenderá del cielo; y los muertos en Cristo resucitarán primero. </a:t>
            </a:r>
            <a:r>
              <a:rPr lang="es-CO" dirty="0" smtClean="0">
                <a:latin typeface="Agency FB" pitchFamily="34" charset="0"/>
              </a:rPr>
              <a:t>17 </a:t>
            </a:r>
            <a:r>
              <a:rPr lang="es-CO" dirty="0">
                <a:latin typeface="Agency FB" pitchFamily="34" charset="0"/>
              </a:rPr>
              <a:t>Luego nosotros los que vivimos, los que hayamos quedado, seremos arrebatados juntamente con ellos en las nubes para recibir al Señor en el aire, y así estaremos siempre con el </a:t>
            </a:r>
            <a:r>
              <a:rPr lang="es-CO" dirty="0" smtClean="0">
                <a:latin typeface="Agency FB" pitchFamily="34" charset="0"/>
              </a:rPr>
              <a:t>Señor</a:t>
            </a:r>
            <a:r>
              <a:rPr lang="es-CO" dirty="0" smtClean="0"/>
              <a:t>». </a:t>
            </a:r>
            <a:r>
              <a:rPr lang="es-CO" dirty="0" smtClean="0">
                <a:solidFill>
                  <a:srgbClr val="FF0000"/>
                </a:solidFill>
              </a:rPr>
              <a:t>1Tes.4:16,17. </a:t>
            </a:r>
            <a:endParaRPr lang="es-CO" dirty="0">
              <a:solidFill>
                <a:srgbClr val="FF0000"/>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9165" y="1412776"/>
            <a:ext cx="3600400"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5113405" y="4303455"/>
            <a:ext cx="3851920" cy="2554545"/>
          </a:xfrm>
          <a:prstGeom prst="rect">
            <a:avLst/>
          </a:prstGeom>
        </p:spPr>
        <p:txBody>
          <a:bodyPr wrap="square">
            <a:spAutoFit/>
          </a:bodyPr>
          <a:lstStyle/>
          <a:p>
            <a:pPr algn="ctr"/>
            <a:r>
              <a:rPr lang="es-CO" sz="2000" b="1" dirty="0">
                <a:solidFill>
                  <a:srgbClr val="FF0000"/>
                </a:solidFill>
              </a:rPr>
              <a:t>Note que el apóstol Pablo, no menciona sino a los «muertos en Cristo», y «nosotros</a:t>
            </a:r>
            <a:r>
              <a:rPr lang="es-CO" sz="2000" b="1" dirty="0" smtClean="0">
                <a:solidFill>
                  <a:srgbClr val="FF0000"/>
                </a:solidFill>
              </a:rPr>
              <a:t>», </a:t>
            </a:r>
            <a:r>
              <a:rPr lang="es-CO" sz="2000" b="1" dirty="0">
                <a:solidFill>
                  <a:srgbClr val="FF0000"/>
                </a:solidFill>
              </a:rPr>
              <a:t>los que </a:t>
            </a:r>
            <a:r>
              <a:rPr lang="es-CO" sz="2000" b="1" dirty="0" smtClean="0">
                <a:solidFill>
                  <a:srgbClr val="FF0000"/>
                </a:solidFill>
              </a:rPr>
              <a:t>estén vivos y hayan </a:t>
            </a:r>
            <a:r>
              <a:rPr lang="es-CO" sz="2000" b="1" dirty="0">
                <a:solidFill>
                  <a:srgbClr val="FF0000"/>
                </a:solidFill>
              </a:rPr>
              <a:t>aceptado a Cristo como su </a:t>
            </a:r>
            <a:r>
              <a:rPr lang="es-CO" sz="2000" b="1" dirty="0" smtClean="0">
                <a:solidFill>
                  <a:srgbClr val="FF0000"/>
                </a:solidFill>
              </a:rPr>
              <a:t>Salvador,  tendrán </a:t>
            </a:r>
            <a:r>
              <a:rPr lang="es-CO" sz="2000" b="1" dirty="0">
                <a:solidFill>
                  <a:srgbClr val="FF0000"/>
                </a:solidFill>
              </a:rPr>
              <a:t>el privilegio de </a:t>
            </a:r>
            <a:r>
              <a:rPr lang="es-CO" sz="2000" b="1" dirty="0" smtClean="0">
                <a:solidFill>
                  <a:srgbClr val="FF0000"/>
                </a:solidFill>
              </a:rPr>
              <a:t>gozar </a:t>
            </a:r>
            <a:r>
              <a:rPr lang="es-CO" sz="2000" b="1" dirty="0">
                <a:solidFill>
                  <a:srgbClr val="FF0000"/>
                </a:solidFill>
              </a:rPr>
              <a:t>de esta experiencia de encontrarse </a:t>
            </a:r>
            <a:r>
              <a:rPr lang="es-CO" sz="2000" b="1" dirty="0" smtClean="0">
                <a:solidFill>
                  <a:srgbClr val="FF0000"/>
                </a:solidFill>
              </a:rPr>
              <a:t>con </a:t>
            </a:r>
            <a:r>
              <a:rPr lang="es-CO" sz="2000" b="1" dirty="0">
                <a:solidFill>
                  <a:srgbClr val="FF0000"/>
                </a:solidFill>
              </a:rPr>
              <a:t>el Señor. </a:t>
            </a:r>
          </a:p>
        </p:txBody>
      </p:sp>
    </p:spTree>
    <p:extLst>
      <p:ext uri="{BB962C8B-B14F-4D97-AF65-F5344CB8AC3E}">
        <p14:creationId xmlns:p14="http://schemas.microsoft.com/office/powerpoint/2010/main" val="185970051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1000"/>
                                        <p:tgtEl>
                                          <p:spTgt spid="2050"/>
                                        </p:tgtEl>
                                      </p:cBhvr>
                                    </p:animEffect>
                                    <p:anim calcmode="lin" valueType="num">
                                      <p:cBhvr>
                                        <p:cTn id="8" dur="1000" fill="hold"/>
                                        <p:tgtEl>
                                          <p:spTgt spid="2050"/>
                                        </p:tgtEl>
                                        <p:attrNameLst>
                                          <p:attrName>ppt_x</p:attrName>
                                        </p:attrNameLst>
                                      </p:cBhvr>
                                      <p:tavLst>
                                        <p:tav tm="0">
                                          <p:val>
                                            <p:strVal val="#ppt_x"/>
                                          </p:val>
                                        </p:tav>
                                        <p:tav tm="100000">
                                          <p:val>
                                            <p:strVal val="#ppt_x"/>
                                          </p:val>
                                        </p:tav>
                                      </p:tavLst>
                                    </p:anim>
                                    <p:anim calcmode="lin" valueType="num">
                                      <p:cBhvr>
                                        <p:cTn id="9" dur="1000" fill="hold"/>
                                        <p:tgtEl>
                                          <p:spTgt spid="205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4.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u="sng" dirty="0" smtClean="0"/>
              <a:t>Esta generación</a:t>
            </a:r>
            <a:r>
              <a:rPr lang="es-CO" b="1" dirty="0" smtClean="0"/>
              <a:t> </a:t>
            </a:r>
            <a:r>
              <a:rPr lang="es-CO" dirty="0" smtClean="0"/>
              <a:t>se enfrenta a la transición de un nuevo milenio.</a:t>
            </a:r>
            <a:endParaRPr lang="es-CO" dirty="0"/>
          </a:p>
        </p:txBody>
      </p:sp>
      <p:sp>
        <p:nvSpPr>
          <p:cNvPr id="3" name="2 Marcador de contenido"/>
          <p:cNvSpPr>
            <a:spLocks noGrp="1"/>
          </p:cNvSpPr>
          <p:nvPr>
            <p:ph idx="1"/>
          </p:nvPr>
        </p:nvSpPr>
        <p:spPr>
          <a:xfrm>
            <a:off x="251520" y="1988840"/>
            <a:ext cx="5050904" cy="4525963"/>
          </a:xfrm>
        </p:spPr>
        <p:txBody>
          <a:bodyPr>
            <a:normAutofit lnSpcReduction="10000"/>
          </a:bodyPr>
          <a:lstStyle/>
          <a:p>
            <a:pPr marL="0" indent="0" algn="ctr">
              <a:buNone/>
            </a:pPr>
            <a:r>
              <a:rPr lang="es-CO" sz="4400" b="1" u="sng" dirty="0" smtClean="0">
                <a:solidFill>
                  <a:srgbClr val="0070C0"/>
                </a:solidFill>
              </a:rPr>
              <a:t>El séptimo y ultimo milenio de “un día es como mil años”</a:t>
            </a:r>
            <a:r>
              <a:rPr lang="es-CO" dirty="0" smtClean="0"/>
              <a:t> mencionados en el A. Testamento en el  </a:t>
            </a:r>
            <a:r>
              <a:rPr lang="es-CO" dirty="0" smtClean="0">
                <a:solidFill>
                  <a:srgbClr val="FF0000"/>
                </a:solidFill>
              </a:rPr>
              <a:t>Salmo 90:4</a:t>
            </a:r>
            <a:r>
              <a:rPr lang="es-CO" dirty="0" smtClean="0"/>
              <a:t>; y en el N. Testamento en  </a:t>
            </a:r>
            <a:r>
              <a:rPr lang="es-CO" dirty="0" smtClean="0">
                <a:solidFill>
                  <a:srgbClr val="FF0000"/>
                </a:solidFill>
              </a:rPr>
              <a:t>2 de Pedro 3:8</a:t>
            </a:r>
            <a:r>
              <a:rPr lang="es-CO" dirty="0" smtClean="0"/>
              <a:t>.</a:t>
            </a:r>
            <a:br>
              <a:rPr lang="es-CO" dirty="0" smtClean="0"/>
            </a:br>
            <a:endParaRPr lang="es-CO" dirty="0"/>
          </a:p>
        </p:txBody>
      </p:sp>
      <p:pic>
        <p:nvPicPr>
          <p:cNvPr id="9218" name="Picture 2" descr="http://t0.gstatic.com/images?q=tbn:ANd9GcSvYdIcUSsFVXfJ1Ya9Pb8_kSjdtUFImMumFMn00brbMHVENUY2aA"/>
          <p:cNvPicPr>
            <a:picLocks noChangeAspect="1" noChangeArrowheads="1"/>
          </p:cNvPicPr>
          <p:nvPr/>
        </p:nvPicPr>
        <p:blipFill>
          <a:blip r:embed="rId2" cstate="print"/>
          <a:srcRect/>
          <a:stretch>
            <a:fillRect/>
          </a:stretch>
        </p:blipFill>
        <p:spPr bwMode="auto">
          <a:xfrm>
            <a:off x="5736754" y="2060848"/>
            <a:ext cx="3096344" cy="4032448"/>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9218"/>
                                        </p:tgtEl>
                                        <p:attrNameLst>
                                          <p:attrName>style.visibility</p:attrName>
                                        </p:attrNameLst>
                                      </p:cBhvr>
                                      <p:to>
                                        <p:strVal val="visible"/>
                                      </p:to>
                                    </p:set>
                                    <p:anim calcmode="lin" valueType="num">
                                      <p:cBhvr>
                                        <p:cTn id="13" dur="1000" fill="hold"/>
                                        <p:tgtEl>
                                          <p:spTgt spid="9218"/>
                                        </p:tgtEl>
                                        <p:attrNameLst>
                                          <p:attrName>ppt_w</p:attrName>
                                        </p:attrNameLst>
                                      </p:cBhvr>
                                      <p:tavLst>
                                        <p:tav tm="0">
                                          <p:val>
                                            <p:fltVal val="0"/>
                                          </p:val>
                                        </p:tav>
                                        <p:tav tm="100000">
                                          <p:val>
                                            <p:strVal val="#ppt_w"/>
                                          </p:val>
                                        </p:tav>
                                      </p:tavLst>
                                    </p:anim>
                                    <p:anim calcmode="lin" valueType="num">
                                      <p:cBhvr>
                                        <p:cTn id="14" dur="1000" fill="hold"/>
                                        <p:tgtEl>
                                          <p:spTgt spid="9218"/>
                                        </p:tgtEl>
                                        <p:attrNameLst>
                                          <p:attrName>ppt_h</p:attrName>
                                        </p:attrNameLst>
                                      </p:cBhvr>
                                      <p:tavLst>
                                        <p:tav tm="0">
                                          <p:val>
                                            <p:fltVal val="0"/>
                                          </p:val>
                                        </p:tav>
                                        <p:tav tm="100000">
                                          <p:val>
                                            <p:strVal val="#ppt_h"/>
                                          </p:val>
                                        </p:tav>
                                      </p:tavLst>
                                    </p:anim>
                                    <p:anim calcmode="lin" valueType="num">
                                      <p:cBhvr>
                                        <p:cTn id="15" dur="1000" fill="hold"/>
                                        <p:tgtEl>
                                          <p:spTgt spid="9218"/>
                                        </p:tgtEl>
                                        <p:attrNameLst>
                                          <p:attrName>style.rotation</p:attrName>
                                        </p:attrNameLst>
                                      </p:cBhvr>
                                      <p:tavLst>
                                        <p:tav tm="0">
                                          <p:val>
                                            <p:fltVal val="90"/>
                                          </p:val>
                                        </p:tav>
                                        <p:tav tm="100000">
                                          <p:val>
                                            <p:fltVal val="0"/>
                                          </p:val>
                                        </p:tav>
                                      </p:tavLst>
                                    </p:anim>
                                    <p:animEffect transition="in" filter="fade">
                                      <p:cBhvr>
                                        <p:cTn id="16" dur="10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2">
              <a:lumMod val="20000"/>
              <a:lumOff val="80000"/>
            </a:schemeClr>
          </a:solidFill>
        </p:spPr>
        <p:txBody>
          <a:bodyPr/>
          <a:lstStyle/>
          <a:p>
            <a:r>
              <a:rPr lang="es-CO" dirty="0" smtClean="0">
                <a:latin typeface="Algerian" pitchFamily="82" charset="0"/>
              </a:rPr>
              <a:t>Conclusión</a:t>
            </a:r>
            <a:endParaRPr lang="es-CO" dirty="0">
              <a:latin typeface="Algerian" pitchFamily="82" charset="0"/>
            </a:endParaRPr>
          </a:p>
        </p:txBody>
      </p:sp>
      <p:sp>
        <p:nvSpPr>
          <p:cNvPr id="3" name="2 Marcador de contenido"/>
          <p:cNvSpPr>
            <a:spLocks noGrp="1"/>
          </p:cNvSpPr>
          <p:nvPr>
            <p:ph idx="1"/>
          </p:nvPr>
        </p:nvSpPr>
        <p:spPr>
          <a:xfrm>
            <a:off x="0" y="1600200"/>
            <a:ext cx="9144000" cy="4853136"/>
          </a:xfrm>
          <a:solidFill>
            <a:schemeClr val="accent5">
              <a:lumMod val="20000"/>
              <a:lumOff val="80000"/>
            </a:schemeClr>
          </a:solidFill>
        </p:spPr>
        <p:txBody>
          <a:bodyPr>
            <a:normAutofit fontScale="85000" lnSpcReduction="10000"/>
          </a:bodyPr>
          <a:lstStyle/>
          <a:p>
            <a:pPr marL="0" indent="0" algn="ctr">
              <a:buNone/>
            </a:pPr>
            <a:r>
              <a:rPr lang="es-CO" dirty="0" smtClean="0"/>
              <a:t>De esta forma, conforme a la profecía de los «</a:t>
            </a:r>
            <a:r>
              <a:rPr lang="es-CO" b="1" dirty="0" smtClean="0">
                <a:latin typeface="Agency FB" pitchFamily="34" charset="0"/>
              </a:rPr>
              <a:t>seis mil años de pecado</a:t>
            </a:r>
            <a:r>
              <a:rPr lang="es-CO" dirty="0" smtClean="0"/>
              <a:t>» mencionados  por la Palabra de Dios, y el Espíritu de Profecía, y conforme a las señales que lo anuncian, y que palpablemente usted y yo somos testigos, según lo  indican, terminarán en torno al año 2,031, puede ser un poco antes o un poco después. </a:t>
            </a:r>
          </a:p>
          <a:p>
            <a:pPr marL="0" indent="0" algn="ctr">
              <a:buNone/>
            </a:pPr>
            <a:r>
              <a:rPr lang="es-CO" b="1" dirty="0" smtClean="0">
                <a:solidFill>
                  <a:srgbClr val="FF0000"/>
                </a:solidFill>
              </a:rPr>
              <a:t>Lo importante es que usted y yo, estemos constantemente preparados, y no esperar esa fecha, porque recuerda, somos mortales. </a:t>
            </a:r>
          </a:p>
          <a:p>
            <a:pPr marL="0" indent="0" algn="ctr">
              <a:buNone/>
            </a:pPr>
            <a:r>
              <a:rPr lang="es-CO" dirty="0" smtClean="0"/>
              <a:t>Los amo mucho, estaré orando por usted, y mi deseo es que este tema despierte en nuestros corazones el deseo ferviente de prepáranos para encontrarnos con el Señor. Amen.</a:t>
            </a:r>
            <a:endParaRPr lang="es-CO" dirty="0"/>
          </a:p>
        </p:txBody>
      </p:sp>
    </p:spTree>
    <p:extLst>
      <p:ext uri="{BB962C8B-B14F-4D97-AF65-F5344CB8AC3E}">
        <p14:creationId xmlns:p14="http://schemas.microsoft.com/office/powerpoint/2010/main" val="7005303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1" end="1"/>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5721499"/>
          </a:xfrm>
          <a:solidFill>
            <a:schemeClr val="bg1"/>
          </a:solidFill>
        </p:spPr>
        <p:txBody>
          <a:bodyPr/>
          <a:lstStyle/>
          <a:p>
            <a:pPr algn="ctr">
              <a:buNone/>
            </a:pPr>
            <a:r>
              <a:rPr lang="es-CO" dirty="0" smtClean="0"/>
              <a:t>    </a:t>
            </a:r>
          </a:p>
          <a:p>
            <a:pPr algn="ctr">
              <a:buNone/>
            </a:pPr>
            <a:r>
              <a:rPr lang="es-CO" dirty="0" smtClean="0"/>
              <a:t>En el siguiente segmento veremos el desarrollo de la ultima  parte de este importante tema, </a:t>
            </a:r>
            <a:r>
              <a:rPr lang="es-CO" b="1" u="sng" dirty="0" smtClean="0"/>
              <a:t>el milenio.</a:t>
            </a:r>
          </a:p>
          <a:p>
            <a:endParaRPr lang="es-CO" dirty="0" smtClean="0"/>
          </a:p>
          <a:p>
            <a:pPr algn="ctr">
              <a:buNone/>
            </a:pPr>
            <a:r>
              <a:rPr lang="es-CO" dirty="0" smtClean="0"/>
              <a:t>   Espero que haya sido de bendición para usted el compartirlo, y espero su opinión, no dude en escribir al  correo “todoesjesus @hotmail.com temas de fe”. </a:t>
            </a:r>
            <a:endParaRPr lang="es-CO"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729</TotalTime>
  <Words>7050</Words>
  <Application>Microsoft Office PowerPoint</Application>
  <PresentationFormat>Presentación en pantalla (4:3)</PresentationFormat>
  <Paragraphs>395</Paragraphs>
  <Slides>96</Slides>
  <Notes>0</Notes>
  <HiddenSlides>0</HiddenSlides>
  <MMClips>0</MMClips>
  <ScaleCrop>false</ScaleCrop>
  <HeadingPairs>
    <vt:vector size="4" baseType="variant">
      <vt:variant>
        <vt:lpstr>Tema</vt:lpstr>
      </vt:variant>
      <vt:variant>
        <vt:i4>1</vt:i4>
      </vt:variant>
      <vt:variant>
        <vt:lpstr>Títulos de diapositiva</vt:lpstr>
      </vt:variant>
      <vt:variant>
        <vt:i4>96</vt:i4>
      </vt:variant>
    </vt:vector>
  </HeadingPairs>
  <TitlesOfParts>
    <vt:vector size="97" baseType="lpstr">
      <vt:lpstr>Tema de Office</vt:lpstr>
      <vt:lpstr>Presentación de PowerPoint</vt:lpstr>
      <vt:lpstr>Introducción.</vt:lpstr>
      <vt:lpstr>Presentación de PowerPoint</vt:lpstr>
      <vt:lpstr>Presentación de PowerPoint</vt:lpstr>
      <vt:lpstr>Presentación de PowerPoint</vt:lpstr>
      <vt:lpstr>¿Cuando se inician y concluirán los 2.000 años  y que sucederá dentro de ellos ?</vt:lpstr>
      <vt:lpstr>Dios extiende su misericordia a toda la humanidad</vt:lpstr>
      <vt:lpstr>Presentación de PowerPoint</vt:lpstr>
      <vt:lpstr>Presentación de PowerPoint</vt:lpstr>
      <vt:lpstr>Presentación de PowerPoint</vt:lpstr>
      <vt:lpstr>Presentación de PowerPoint</vt:lpstr>
      <vt:lpstr>Las señales del regreso de Jesús suceden en el transcurso de los 2.000 años </vt:lpstr>
      <vt:lpstr> SEÑALES EN EL MUNDO RELIGIOSO:  El aumento de las religiones llamadas «cristianas» es un indicio de que la venida del Señor esta cerca.   </vt:lpstr>
      <vt:lpstr>Presentación de PowerPoint</vt:lpstr>
      <vt:lpstr>Presentación de PowerPoint</vt:lpstr>
      <vt:lpstr>Presentación de PowerPoint</vt:lpstr>
      <vt:lpstr>Presentación de PowerPoint</vt:lpstr>
      <vt:lpstr>Presentación de PowerPoint</vt:lpstr>
      <vt:lpstr>¿Qué es lo que el pueblo de Dios tiene que conocer hoy?</vt:lpstr>
      <vt:lpstr>Presentación de PowerPoint</vt:lpstr>
      <vt:lpstr>Presentación de PowerPoint</vt:lpstr>
      <vt:lpstr>¿De que manera descubrió Jesús a Satanás en el desierto de la tentación?</vt:lpstr>
      <vt:lpstr>Presentación de PowerPoint</vt:lpstr>
      <vt:lpstr>Presentación de PowerPoint</vt:lpstr>
      <vt:lpstr>¿CUÁLES SON UNAS DE LAS SEÑALES DEL FIN MENCIONADA POR JESÚS?</vt:lpstr>
      <vt:lpstr>¿De quién es el plan llevado a cabo por las naciones al luchar unas contra otras? </vt:lpstr>
      <vt:lpstr>¿Qué fenómenos naturales deben ocurrir justo antes de la segunda venida de Cristo?</vt:lpstr>
      <vt:lpstr>Presentación de PowerPoint</vt:lpstr>
      <vt:lpstr>Inundaciones en Colombia año 2010</vt:lpstr>
      <vt:lpstr>Presentación de PowerPoint</vt:lpstr>
      <vt:lpstr>Presentación de PowerPoint</vt:lpstr>
      <vt:lpstr>De la tierra sale candela y se agrieta en Colombia</vt:lpstr>
      <vt:lpstr>¿Qué condiciones prevalecerán entre los profesos cristianos justo antes del retorno de Jesús?</vt:lpstr>
      <vt:lpstr> “ENTONCES VENDRÁ EL FIN”  </vt:lpstr>
      <vt:lpstr>Presentación de PowerPoint</vt:lpstr>
      <vt:lpstr>¿Cuál es una de las últimas señales que se cumplirán antes de que terminen los 2.000 años?</vt:lpstr>
      <vt:lpstr>Presentación de PowerPoint</vt:lpstr>
      <vt:lpstr> El Tiempo de Angustia  </vt:lpstr>
      <vt:lpstr>¿Qué tendrá que hacer el pueblo de Dios es ese tiempo?</vt:lpstr>
      <vt:lpstr>Presentación de PowerPoint</vt:lpstr>
      <vt:lpstr> ¿Qué motivo LA ANGUSTIA DE JACOB?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¿Cuál era la otra causa de la angustia de Jacob, similar a la aflicción del rey David?</vt:lpstr>
      <vt:lpstr>Presentación de PowerPoint</vt:lpstr>
      <vt:lpstr>Presentación de PowerPoint</vt:lpstr>
      <vt:lpstr>Presentación de PowerPoint</vt:lpstr>
      <vt:lpstr> Concluye  EL  TIEMPO DE  GRACIA    </vt:lpstr>
      <vt:lpstr>Presentación de PowerPoint</vt:lpstr>
      <vt:lpstr>Presentación de PowerPoint</vt:lpstr>
      <vt:lpstr>Presentación de PowerPoint</vt:lpstr>
      <vt:lpstr>¿Qué condición existirá en muchas familias así como en las iglesias caídas?</vt:lpstr>
      <vt:lpstr>Presentación de PowerPoint</vt:lpstr>
      <vt:lpstr>Presentación de PowerPoint</vt:lpstr>
      <vt:lpstr> LOS ENEMIGOS DEL PUEBLO DE DIOS  </vt:lpstr>
      <vt:lpstr>Presentación de PowerPoint</vt:lpstr>
      <vt:lpstr>Presentación de PowerPoint</vt:lpstr>
      <vt:lpstr>Presentación de PowerPoint</vt:lpstr>
      <vt:lpstr>Presentación de PowerPoint</vt:lpstr>
      <vt:lpstr>Presentación de PowerPoint</vt:lpstr>
      <vt:lpstr>Presentación de PowerPoint</vt:lpstr>
      <vt:lpstr> EL PUEBLO DE DIOS LIBERADO  </vt:lpstr>
      <vt:lpstr>Presentación de PowerPoint</vt:lpstr>
      <vt:lpstr>Presentación de PowerPoint</vt:lpstr>
      <vt:lpstr>Presentación de PowerPoint</vt:lpstr>
      <vt:lpstr>Presentación de PowerPoint</vt:lpstr>
      <vt:lpstr>Presentación de PowerPoint</vt:lpstr>
      <vt:lpstr> MÁS SEÑALES EN LA NATURALEZA  </vt:lpstr>
      <vt:lpstr>  La destrucción de Jerusalén </vt:lpstr>
      <vt:lpstr>Presentación de PowerPoint</vt:lpstr>
      <vt:lpstr>Presentación de PowerPoint</vt:lpstr>
      <vt:lpstr>Presentación de PowerPoint</vt:lpstr>
      <vt:lpstr>Presentación de PowerPoint</vt:lpstr>
      <vt:lpstr> ¿Qué aparecerá en los últimos días? </vt:lpstr>
      <vt:lpstr>Presentación de PowerPoint</vt:lpstr>
      <vt:lpstr>Presentación de PowerPoint</vt:lpstr>
      <vt:lpstr>Presentación de PowerPoint</vt:lpstr>
      <vt:lpstr>Presentación de PowerPoint</vt:lpstr>
      <vt:lpstr>Presentación de PowerPoint</vt:lpstr>
      <vt:lpstr>Presentación de PowerPoint</vt:lpstr>
      <vt:lpstr>Cincuenta y tres años después “del día oscuro”, ¿qué otra señal del fin se cumplió?</vt:lpstr>
      <vt:lpstr>Presentación de PowerPoint</vt:lpstr>
      <vt:lpstr>Presentación de PowerPoint</vt:lpstr>
      <vt:lpstr>Presentación de PowerPoint</vt:lpstr>
      <vt:lpstr>¿Recuerda la comisión dada por Cristo a su iglesia de predicar el Evangelio a todo el mundo en la diapositiva N° 7?</vt:lpstr>
      <vt:lpstr>Presentación de PowerPoint</vt:lpstr>
      <vt:lpstr>Presentación de PowerPoint</vt:lpstr>
      <vt:lpstr>El apóstol Pablo la describe así:</vt:lpstr>
      <vt:lpstr>Esta generación se enfrenta a la transición de un nuevo milenio.</vt:lpstr>
      <vt:lpstr>Conclusión</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FAMILIA FIERRO CH</dc:creator>
  <cp:lastModifiedBy>FAMILIA FIERRO CH</cp:lastModifiedBy>
  <cp:revision>120</cp:revision>
  <dcterms:created xsi:type="dcterms:W3CDTF">2011-02-01T12:55:45Z</dcterms:created>
  <dcterms:modified xsi:type="dcterms:W3CDTF">2014-09-03T10:44:53Z</dcterms:modified>
</cp:coreProperties>
</file>