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activeX/activeX1.xml" ContentType="application/vnd.ms-office.activeX+xml"/>
  <Override PartName="/ppt/activeX/activeX2.xml" ContentType="application/vnd.ms-office.activeX+xml"/>
  <Override PartName="/ppt/activeX/activeX3.xml" ContentType="application/vnd.ms-office.activeX+xml"/>
  <Override PartName="/ppt/activeX/activeX4.xml" ContentType="application/vnd.ms-office.activeX+xml"/>
  <Override PartName="/ppt/activeX/activeX5.xml" ContentType="application/vnd.ms-office.activeX+xml"/>
  <Override PartName="/ppt/activeX/activeX6.xml" ContentType="application/vnd.ms-office.activeX+xml"/>
  <Override PartName="/ppt/activeX/activeX7.xml" ContentType="application/vnd.ms-office.activeX+xml"/>
  <Override PartName="/ppt/activeX/activeX8.xml" ContentType="application/vnd.ms-office.activeX+xml"/>
  <Override PartName="/ppt/activeX/activeX9.xml" ContentType="application/vnd.ms-office.activeX+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346" r:id="rId2"/>
    <p:sldId id="347" r:id="rId3"/>
    <p:sldId id="258" r:id="rId4"/>
    <p:sldId id="259" r:id="rId5"/>
    <p:sldId id="260" r:id="rId6"/>
    <p:sldId id="261" r:id="rId7"/>
    <p:sldId id="262" r:id="rId8"/>
    <p:sldId id="348"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49" r:id="rId48"/>
    <p:sldId id="301" r:id="rId49"/>
    <p:sldId id="303" r:id="rId50"/>
    <p:sldId id="304" r:id="rId51"/>
    <p:sldId id="305" r:id="rId52"/>
    <p:sldId id="306" r:id="rId53"/>
    <p:sldId id="307"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50" r:id="rId71"/>
    <p:sldId id="325" r:id="rId72"/>
    <p:sldId id="326" r:id="rId73"/>
    <p:sldId id="327" r:id="rId74"/>
    <p:sldId id="351" r:id="rId75"/>
    <p:sldId id="328" r:id="rId76"/>
    <p:sldId id="329" r:id="rId77"/>
    <p:sldId id="330" r:id="rId78"/>
    <p:sldId id="331" r:id="rId79"/>
    <p:sldId id="332" r:id="rId80"/>
    <p:sldId id="333" r:id="rId81"/>
    <p:sldId id="334" r:id="rId82"/>
    <p:sldId id="335" r:id="rId83"/>
    <p:sldId id="336" r:id="rId84"/>
    <p:sldId id="337" r:id="rId85"/>
    <p:sldId id="352" r:id="rId86"/>
    <p:sldId id="338" r:id="rId87"/>
    <p:sldId id="339" r:id="rId88"/>
    <p:sldId id="340" r:id="rId89"/>
    <p:sldId id="341" r:id="rId90"/>
    <p:sldId id="342" r:id="rId91"/>
    <p:sldId id="343" r:id="rId92"/>
    <p:sldId id="344" r:id="rId93"/>
    <p:sldId id="353" r:id="rId94"/>
    <p:sldId id="345" r:id="rId95"/>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_rels/activeX7.xml.rels><?xml version="1.0" encoding="UTF-8" standalone="yes"?>
<Relationships xmlns="http://schemas.openxmlformats.org/package/2006/relationships"><Relationship Id="rId1" Type="http://schemas.microsoft.com/office/2006/relationships/activeXControlBinary" Target="activeX7.bin"/></Relationships>
</file>

<file path=ppt/activeX/_rels/activeX8.xml.rels><?xml version="1.0" encoding="UTF-8" standalone="yes"?>
<Relationships xmlns="http://schemas.openxmlformats.org/package/2006/relationships"><Relationship Id="rId1" Type="http://schemas.microsoft.com/office/2006/relationships/activeXControlBinary" Target="activeX8.bin"/></Relationships>
</file>

<file path=ppt/activeX/_rels/activeX9.xml.rels><?xml version="1.0" encoding="UTF-8" standalone="yes"?>
<Relationships xmlns="http://schemas.openxmlformats.org/package/2006/relationships"><Relationship Id="rId1" Type="http://schemas.microsoft.com/office/2006/relationships/activeXControlBinary" Target="activeX9.bin"/></Relationships>
</file>

<file path=ppt/activeX/activeX1.xml><?xml version="1.0" encoding="utf-8"?>
<ax:ocx xmlns:ax="http://schemas.microsoft.com/office/2006/activeX" xmlns:r="http://schemas.openxmlformats.org/officeDocument/2006/relationships" ax:classid="{5512D110-5CC6-11CF-8D67-00AA00BDCE1D}" ax:persistence="persistStream" r:id="rId1"/>
</file>

<file path=ppt/activeX/activeX2.xml><?xml version="1.0" encoding="utf-8"?>
<ax:ocx xmlns:ax="http://schemas.microsoft.com/office/2006/activeX" xmlns:r="http://schemas.openxmlformats.org/officeDocument/2006/relationships" ax:classid="{5512D11C-5CC6-11CF-8D67-00AA00BDCE1D}" ax:persistence="persistStream" r:id="rId1"/>
</file>

<file path=ppt/activeX/activeX3.xml><?xml version="1.0" encoding="utf-8"?>
<ax:ocx xmlns:ax="http://schemas.microsoft.com/office/2006/activeX" xmlns:r="http://schemas.openxmlformats.org/officeDocument/2006/relationships" ax:classid="{5512D11C-5CC6-11CF-8D67-00AA00BDCE1D}" ax:persistence="persistStream" r:id="rId1"/>
</file>

<file path=ppt/activeX/activeX4.xml><?xml version="1.0" encoding="utf-8"?>
<ax:ocx xmlns:ax="http://schemas.microsoft.com/office/2006/activeX" xmlns:r="http://schemas.openxmlformats.org/officeDocument/2006/relationships" ax:classid="{5512D11C-5CC6-11CF-8D67-00AA00BDCE1D}" ax:persistence="persistStream" r:id="rId1"/>
</file>

<file path=ppt/activeX/activeX5.xml><?xml version="1.0" encoding="utf-8"?>
<ax:ocx xmlns:ax="http://schemas.microsoft.com/office/2006/activeX" xmlns:r="http://schemas.openxmlformats.org/officeDocument/2006/relationships" ax:classid="{5512D11C-5CC6-11CF-8D67-00AA00BDCE1D}" ax:persistence="persistStream" r:id="rId1"/>
</file>

<file path=ppt/activeX/activeX6.xml><?xml version="1.0" encoding="utf-8"?>
<ax:ocx xmlns:ax="http://schemas.microsoft.com/office/2006/activeX" xmlns:r="http://schemas.openxmlformats.org/officeDocument/2006/relationships" ax:classid="{5512D11C-5CC6-11CF-8D67-00AA00BDCE1D}" ax:persistence="persistStream" r:id="rId1"/>
</file>

<file path=ppt/activeX/activeX7.xml><?xml version="1.0" encoding="utf-8"?>
<ax:ocx xmlns:ax="http://schemas.microsoft.com/office/2006/activeX" xmlns:r="http://schemas.openxmlformats.org/officeDocument/2006/relationships" ax:classid="{5512D11C-5CC6-11CF-8D67-00AA00BDCE1D}" ax:persistence="persistStream" r:id="rId1"/>
</file>

<file path=ppt/activeX/activeX8.xml><?xml version="1.0" encoding="utf-8"?>
<ax:ocx xmlns:ax="http://schemas.microsoft.com/office/2006/activeX" xmlns:r="http://schemas.openxmlformats.org/officeDocument/2006/relationships" ax:classid="{5512D11C-5CC6-11CF-8D67-00AA00BDCE1D}" ax:persistence="persistStream" r:id="rId1"/>
</file>

<file path=ppt/activeX/activeX9.xml><?xml version="1.0" encoding="utf-8"?>
<ax:ocx xmlns:ax="http://schemas.microsoft.com/office/2006/activeX" xmlns:r="http://schemas.openxmlformats.org/officeDocument/2006/relationships" ax:classid="{5512D11C-5CC6-11CF-8D67-00AA00BDCE1D}" ax:persistence="persistStream" r:id="rId1"/>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B8AC94-75D0-4720-B3BF-7E2BB045217D}"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30C12082-EC81-4CA2-BF99-5B5A8D068256}">
      <dgm:prSet custT="1"/>
      <dgm:spPr/>
      <dgm:t>
        <a:bodyPr/>
        <a:lstStyle/>
        <a:p>
          <a:pPr rtl="0"/>
          <a:r>
            <a:rPr lang="es-CO" sz="2000" dirty="0" smtClean="0"/>
            <a:t>Como te darás cuenta, el milenio que es la última parte de la profecía, «un día es como mil años, y mil años como u  día», se inicia con la segunda venida del Señor Jesús por su iglesia. </a:t>
          </a:r>
          <a:endParaRPr lang="es-CO" sz="2000" dirty="0"/>
        </a:p>
      </dgm:t>
    </dgm:pt>
    <dgm:pt modelId="{1539C35D-CC15-4CE6-B5D0-A85707F74726}" type="parTrans" cxnId="{C29C2119-C379-4B44-8E83-10CD115D61D1}">
      <dgm:prSet/>
      <dgm:spPr/>
      <dgm:t>
        <a:bodyPr/>
        <a:lstStyle/>
        <a:p>
          <a:endParaRPr lang="es-CO"/>
        </a:p>
      </dgm:t>
    </dgm:pt>
    <dgm:pt modelId="{0F37A81A-1D36-47A7-B467-0AC8B89BEB49}" type="sibTrans" cxnId="{C29C2119-C379-4B44-8E83-10CD115D61D1}">
      <dgm:prSet/>
      <dgm:spPr/>
      <dgm:t>
        <a:bodyPr/>
        <a:lstStyle/>
        <a:p>
          <a:endParaRPr lang="es-CO"/>
        </a:p>
      </dgm:t>
    </dgm:pt>
    <dgm:pt modelId="{B6787616-CDFD-4E7D-8232-005C210F4519}" type="pres">
      <dgm:prSet presAssocID="{01B8AC94-75D0-4720-B3BF-7E2BB045217D}" presName="compositeShape" presStyleCnt="0">
        <dgm:presLayoutVars>
          <dgm:dir/>
          <dgm:resizeHandles/>
        </dgm:presLayoutVars>
      </dgm:prSet>
      <dgm:spPr/>
      <dgm:t>
        <a:bodyPr/>
        <a:lstStyle/>
        <a:p>
          <a:endParaRPr lang="es-CO"/>
        </a:p>
      </dgm:t>
    </dgm:pt>
    <dgm:pt modelId="{65E43DC8-30E6-4575-B82C-38763E50312F}" type="pres">
      <dgm:prSet presAssocID="{01B8AC94-75D0-4720-B3BF-7E2BB045217D}" presName="pyramid" presStyleLbl="node1" presStyleIdx="0" presStyleCnt="1"/>
      <dgm:spPr/>
    </dgm:pt>
    <dgm:pt modelId="{E4E7163D-8671-4DF8-956D-95008C209B3B}" type="pres">
      <dgm:prSet presAssocID="{01B8AC94-75D0-4720-B3BF-7E2BB045217D}" presName="theList" presStyleCnt="0"/>
      <dgm:spPr/>
    </dgm:pt>
    <dgm:pt modelId="{869ED395-C521-4C1D-AC35-1CFD5C0C4272}" type="pres">
      <dgm:prSet presAssocID="{30C12082-EC81-4CA2-BF99-5B5A8D068256}" presName="aNode" presStyleLbl="fgAcc1" presStyleIdx="0" presStyleCnt="1" custScaleX="164360" custScaleY="173442">
        <dgm:presLayoutVars>
          <dgm:bulletEnabled val="1"/>
        </dgm:presLayoutVars>
      </dgm:prSet>
      <dgm:spPr/>
      <dgm:t>
        <a:bodyPr/>
        <a:lstStyle/>
        <a:p>
          <a:endParaRPr lang="es-CO"/>
        </a:p>
      </dgm:t>
    </dgm:pt>
    <dgm:pt modelId="{2DAE26DA-F170-4D56-BE95-6F690B1329E5}" type="pres">
      <dgm:prSet presAssocID="{30C12082-EC81-4CA2-BF99-5B5A8D068256}" presName="aSpace" presStyleCnt="0"/>
      <dgm:spPr/>
    </dgm:pt>
  </dgm:ptLst>
  <dgm:cxnLst>
    <dgm:cxn modelId="{2C84FF68-E4F1-4601-B61C-8D0D91C4C4C4}" type="presOf" srcId="{30C12082-EC81-4CA2-BF99-5B5A8D068256}" destId="{869ED395-C521-4C1D-AC35-1CFD5C0C4272}" srcOrd="0" destOrd="0" presId="urn:microsoft.com/office/officeart/2005/8/layout/pyramid2"/>
    <dgm:cxn modelId="{C29C2119-C379-4B44-8E83-10CD115D61D1}" srcId="{01B8AC94-75D0-4720-B3BF-7E2BB045217D}" destId="{30C12082-EC81-4CA2-BF99-5B5A8D068256}" srcOrd="0" destOrd="0" parTransId="{1539C35D-CC15-4CE6-B5D0-A85707F74726}" sibTransId="{0F37A81A-1D36-47A7-B467-0AC8B89BEB49}"/>
    <dgm:cxn modelId="{986749CA-F2CC-45EB-B2DC-168759CEAA29}" type="presOf" srcId="{01B8AC94-75D0-4720-B3BF-7E2BB045217D}" destId="{B6787616-CDFD-4E7D-8232-005C210F4519}" srcOrd="0" destOrd="0" presId="urn:microsoft.com/office/officeart/2005/8/layout/pyramid2"/>
    <dgm:cxn modelId="{4D135DF6-1FDC-492D-A4A3-631FD8AD56AA}" type="presParOf" srcId="{B6787616-CDFD-4E7D-8232-005C210F4519}" destId="{65E43DC8-30E6-4575-B82C-38763E50312F}" srcOrd="0" destOrd="0" presId="urn:microsoft.com/office/officeart/2005/8/layout/pyramid2"/>
    <dgm:cxn modelId="{3B2FEEF2-334A-4119-904B-32C1D8B36EEB}" type="presParOf" srcId="{B6787616-CDFD-4E7D-8232-005C210F4519}" destId="{E4E7163D-8671-4DF8-956D-95008C209B3B}" srcOrd="1" destOrd="0" presId="urn:microsoft.com/office/officeart/2005/8/layout/pyramid2"/>
    <dgm:cxn modelId="{0B7E27A2-4F0C-4D80-9CED-DC84982274CA}" type="presParOf" srcId="{E4E7163D-8671-4DF8-956D-95008C209B3B}" destId="{869ED395-C521-4C1D-AC35-1CFD5C0C4272}" srcOrd="0" destOrd="0" presId="urn:microsoft.com/office/officeart/2005/8/layout/pyramid2"/>
    <dgm:cxn modelId="{714F712D-241C-4762-84F8-7DD19D94AFBE}" type="presParOf" srcId="{E4E7163D-8671-4DF8-956D-95008C209B3B}" destId="{2DAE26DA-F170-4D56-BE95-6F690B1329E5}"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1F2AD3-B69D-41C1-B157-F3420C57C140}"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5FFD49FB-E665-4779-AE7A-7C1914E99E01}">
      <dgm:prSet/>
      <dgm:spPr/>
      <dgm:t>
        <a:bodyPr/>
        <a:lstStyle/>
        <a:p>
          <a:pPr rtl="0"/>
          <a:r>
            <a:rPr lang="es-CO" dirty="0" smtClean="0"/>
            <a:t>Y como en los dos casos anteriores, a medida que avancemos en su estudio, la misma Biblia nos dirá cundo termina,</a:t>
          </a:r>
          <a:endParaRPr lang="es-CO" dirty="0"/>
        </a:p>
      </dgm:t>
    </dgm:pt>
    <dgm:pt modelId="{A155DF5F-9A7E-4128-8EF3-C5B0050F6E8F}" type="parTrans" cxnId="{FF1A775E-15E7-4734-B1E3-BD80C1ED251B}">
      <dgm:prSet/>
      <dgm:spPr/>
      <dgm:t>
        <a:bodyPr/>
        <a:lstStyle/>
        <a:p>
          <a:endParaRPr lang="es-CO"/>
        </a:p>
      </dgm:t>
    </dgm:pt>
    <dgm:pt modelId="{4251D3A7-C82D-470F-9CB5-0998CDED5AF3}" type="sibTrans" cxnId="{FF1A775E-15E7-4734-B1E3-BD80C1ED251B}">
      <dgm:prSet/>
      <dgm:spPr/>
      <dgm:t>
        <a:bodyPr/>
        <a:lstStyle/>
        <a:p>
          <a:endParaRPr lang="es-CO"/>
        </a:p>
      </dgm:t>
    </dgm:pt>
    <dgm:pt modelId="{6FC1B4EB-13C8-4B9F-9A2E-F9A086F74C2A}" type="pres">
      <dgm:prSet presAssocID="{AD1F2AD3-B69D-41C1-B157-F3420C57C140}" presName="compositeShape" presStyleCnt="0">
        <dgm:presLayoutVars>
          <dgm:dir/>
          <dgm:resizeHandles/>
        </dgm:presLayoutVars>
      </dgm:prSet>
      <dgm:spPr/>
      <dgm:t>
        <a:bodyPr/>
        <a:lstStyle/>
        <a:p>
          <a:endParaRPr lang="es-CO"/>
        </a:p>
      </dgm:t>
    </dgm:pt>
    <dgm:pt modelId="{CC22D58E-619B-4684-86B2-DEFAFEE6ED92}" type="pres">
      <dgm:prSet presAssocID="{AD1F2AD3-B69D-41C1-B157-F3420C57C140}" presName="pyramid" presStyleLbl="node1" presStyleIdx="0" presStyleCnt="1"/>
      <dgm:spPr/>
    </dgm:pt>
    <dgm:pt modelId="{2FAB020D-DFA7-424F-9709-A862B5A05A43}" type="pres">
      <dgm:prSet presAssocID="{AD1F2AD3-B69D-41C1-B157-F3420C57C140}" presName="theList" presStyleCnt="0"/>
      <dgm:spPr/>
    </dgm:pt>
    <dgm:pt modelId="{9E09ACBD-8DB2-48AD-9DC8-8254DF494B8C}" type="pres">
      <dgm:prSet presAssocID="{5FFD49FB-E665-4779-AE7A-7C1914E99E01}" presName="aNode" presStyleLbl="fgAcc1" presStyleIdx="0" presStyleCnt="1" custScaleX="606961">
        <dgm:presLayoutVars>
          <dgm:bulletEnabled val="1"/>
        </dgm:presLayoutVars>
      </dgm:prSet>
      <dgm:spPr/>
      <dgm:t>
        <a:bodyPr/>
        <a:lstStyle/>
        <a:p>
          <a:endParaRPr lang="es-CO"/>
        </a:p>
      </dgm:t>
    </dgm:pt>
    <dgm:pt modelId="{D2435CFE-948F-42C9-9999-B0E4F6DDE4F9}" type="pres">
      <dgm:prSet presAssocID="{5FFD49FB-E665-4779-AE7A-7C1914E99E01}" presName="aSpace" presStyleCnt="0"/>
      <dgm:spPr/>
    </dgm:pt>
  </dgm:ptLst>
  <dgm:cxnLst>
    <dgm:cxn modelId="{FF1A775E-15E7-4734-B1E3-BD80C1ED251B}" srcId="{AD1F2AD3-B69D-41C1-B157-F3420C57C140}" destId="{5FFD49FB-E665-4779-AE7A-7C1914E99E01}" srcOrd="0" destOrd="0" parTransId="{A155DF5F-9A7E-4128-8EF3-C5B0050F6E8F}" sibTransId="{4251D3A7-C82D-470F-9CB5-0998CDED5AF3}"/>
    <dgm:cxn modelId="{128DF47E-91B2-4F49-9BBA-998C842DEDAA}" type="presOf" srcId="{AD1F2AD3-B69D-41C1-B157-F3420C57C140}" destId="{6FC1B4EB-13C8-4B9F-9A2E-F9A086F74C2A}" srcOrd="0" destOrd="0" presId="urn:microsoft.com/office/officeart/2005/8/layout/pyramid2"/>
    <dgm:cxn modelId="{63367431-56E6-4774-9742-4E74F755AC53}" type="presOf" srcId="{5FFD49FB-E665-4779-AE7A-7C1914E99E01}" destId="{9E09ACBD-8DB2-48AD-9DC8-8254DF494B8C}" srcOrd="0" destOrd="0" presId="urn:microsoft.com/office/officeart/2005/8/layout/pyramid2"/>
    <dgm:cxn modelId="{FB309CEE-9737-4D75-B2E5-62C770F18037}" type="presParOf" srcId="{6FC1B4EB-13C8-4B9F-9A2E-F9A086F74C2A}" destId="{CC22D58E-619B-4684-86B2-DEFAFEE6ED92}" srcOrd="0" destOrd="0" presId="urn:microsoft.com/office/officeart/2005/8/layout/pyramid2"/>
    <dgm:cxn modelId="{52248756-CF75-4A86-9FA4-AEC4D1035749}" type="presParOf" srcId="{6FC1B4EB-13C8-4B9F-9A2E-F9A086F74C2A}" destId="{2FAB020D-DFA7-424F-9709-A862B5A05A43}" srcOrd="1" destOrd="0" presId="urn:microsoft.com/office/officeart/2005/8/layout/pyramid2"/>
    <dgm:cxn modelId="{781E025F-82AA-485A-B318-88C6C8DECEF5}" type="presParOf" srcId="{2FAB020D-DFA7-424F-9709-A862B5A05A43}" destId="{9E09ACBD-8DB2-48AD-9DC8-8254DF494B8C}" srcOrd="0" destOrd="0" presId="urn:microsoft.com/office/officeart/2005/8/layout/pyramid2"/>
    <dgm:cxn modelId="{6B98B0CC-1EFF-413A-A725-C3A52CACC77B}" type="presParOf" srcId="{2FAB020D-DFA7-424F-9709-A862B5A05A43}" destId="{D2435CFE-948F-42C9-9999-B0E4F6DDE4F9}" srcOrd="1"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05B71B-7EB1-4DB6-B86E-120632CC037B}"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7823CAE4-85A7-447D-8805-8C53A998187F}">
      <dgm:prSet/>
      <dgm:spPr/>
      <dgm:t>
        <a:bodyPr/>
        <a:lstStyle/>
        <a:p>
          <a:pPr rtl="0"/>
          <a:r>
            <a:rPr lang="es-CO" dirty="0" smtClean="0"/>
            <a:t>La Santa Biblia es clara cuando dice que el séptimo milenio es el reinado de Cristo en el cielo con sus santos durante mil años, dentro del periodo que va entre la segunda venida y la tercera, o sea, entre la  resurrección, de los justos y la de los impíos. </a:t>
          </a:r>
          <a:endParaRPr lang="es-CO" dirty="0"/>
        </a:p>
      </dgm:t>
    </dgm:pt>
    <dgm:pt modelId="{A26CAED2-2C3A-4460-B0DD-F813C251C46E}" type="parTrans" cxnId="{9440D819-18EC-40A9-BC35-212CD1595F0B}">
      <dgm:prSet/>
      <dgm:spPr/>
      <dgm:t>
        <a:bodyPr/>
        <a:lstStyle/>
        <a:p>
          <a:endParaRPr lang="es-CO"/>
        </a:p>
      </dgm:t>
    </dgm:pt>
    <dgm:pt modelId="{53FD27B5-4547-4BA5-9E02-A90340B08823}" type="sibTrans" cxnId="{9440D819-18EC-40A9-BC35-212CD1595F0B}">
      <dgm:prSet/>
      <dgm:spPr/>
      <dgm:t>
        <a:bodyPr/>
        <a:lstStyle/>
        <a:p>
          <a:endParaRPr lang="es-CO"/>
        </a:p>
      </dgm:t>
    </dgm:pt>
    <dgm:pt modelId="{319A50A2-2A9E-431A-BF8F-AB61330B18EA}" type="pres">
      <dgm:prSet presAssocID="{BA05B71B-7EB1-4DB6-B86E-120632CC037B}" presName="compositeShape" presStyleCnt="0">
        <dgm:presLayoutVars>
          <dgm:dir/>
          <dgm:resizeHandles/>
        </dgm:presLayoutVars>
      </dgm:prSet>
      <dgm:spPr/>
      <dgm:t>
        <a:bodyPr/>
        <a:lstStyle/>
        <a:p>
          <a:endParaRPr lang="es-CO"/>
        </a:p>
      </dgm:t>
    </dgm:pt>
    <dgm:pt modelId="{DB6DE77E-CE90-4E06-AB28-0748C03560E5}" type="pres">
      <dgm:prSet presAssocID="{BA05B71B-7EB1-4DB6-B86E-120632CC037B}" presName="pyramid" presStyleLbl="node1" presStyleIdx="0" presStyleCnt="1"/>
      <dgm:spPr/>
    </dgm:pt>
    <dgm:pt modelId="{45624253-E933-48FB-9902-A6A455D9A6AC}" type="pres">
      <dgm:prSet presAssocID="{BA05B71B-7EB1-4DB6-B86E-120632CC037B}" presName="theList" presStyleCnt="0"/>
      <dgm:spPr/>
    </dgm:pt>
    <dgm:pt modelId="{6121A4F5-4090-4869-BFE7-4A7FBC55FFE2}" type="pres">
      <dgm:prSet presAssocID="{7823CAE4-85A7-447D-8805-8C53A998187F}" presName="aNode" presStyleLbl="fgAcc1" presStyleIdx="0" presStyleCnt="1" custScaleX="213860">
        <dgm:presLayoutVars>
          <dgm:bulletEnabled val="1"/>
        </dgm:presLayoutVars>
      </dgm:prSet>
      <dgm:spPr/>
      <dgm:t>
        <a:bodyPr/>
        <a:lstStyle/>
        <a:p>
          <a:endParaRPr lang="es-CO"/>
        </a:p>
      </dgm:t>
    </dgm:pt>
    <dgm:pt modelId="{3B90D8A0-6497-4549-9D2D-1A3E1B45E357}" type="pres">
      <dgm:prSet presAssocID="{7823CAE4-85A7-447D-8805-8C53A998187F}" presName="aSpace" presStyleCnt="0"/>
      <dgm:spPr/>
    </dgm:pt>
  </dgm:ptLst>
  <dgm:cxnLst>
    <dgm:cxn modelId="{9440D819-18EC-40A9-BC35-212CD1595F0B}" srcId="{BA05B71B-7EB1-4DB6-B86E-120632CC037B}" destId="{7823CAE4-85A7-447D-8805-8C53A998187F}" srcOrd="0" destOrd="0" parTransId="{A26CAED2-2C3A-4460-B0DD-F813C251C46E}" sibTransId="{53FD27B5-4547-4BA5-9E02-A90340B08823}"/>
    <dgm:cxn modelId="{2A89286F-D333-4701-B6CE-3C8E363A2F93}" type="presOf" srcId="{BA05B71B-7EB1-4DB6-B86E-120632CC037B}" destId="{319A50A2-2A9E-431A-BF8F-AB61330B18EA}" srcOrd="0" destOrd="0" presId="urn:microsoft.com/office/officeart/2005/8/layout/pyramid2"/>
    <dgm:cxn modelId="{A16FCB63-3140-4686-BE25-5182BBDA9960}" type="presOf" srcId="{7823CAE4-85A7-447D-8805-8C53A998187F}" destId="{6121A4F5-4090-4869-BFE7-4A7FBC55FFE2}" srcOrd="0" destOrd="0" presId="urn:microsoft.com/office/officeart/2005/8/layout/pyramid2"/>
    <dgm:cxn modelId="{1906DB6E-A4BC-4EEB-A22D-55C15005EFB5}" type="presParOf" srcId="{319A50A2-2A9E-431A-BF8F-AB61330B18EA}" destId="{DB6DE77E-CE90-4E06-AB28-0748C03560E5}" srcOrd="0" destOrd="0" presId="urn:microsoft.com/office/officeart/2005/8/layout/pyramid2"/>
    <dgm:cxn modelId="{244408B6-7783-49D0-8D08-5FDA60F8BB5A}" type="presParOf" srcId="{319A50A2-2A9E-431A-BF8F-AB61330B18EA}" destId="{45624253-E933-48FB-9902-A6A455D9A6AC}" srcOrd="1" destOrd="0" presId="urn:microsoft.com/office/officeart/2005/8/layout/pyramid2"/>
    <dgm:cxn modelId="{F2ABFA63-3AF8-420B-9214-89EDA91C254C}" type="presParOf" srcId="{45624253-E933-48FB-9902-A6A455D9A6AC}" destId="{6121A4F5-4090-4869-BFE7-4A7FBC55FFE2}" srcOrd="0" destOrd="0" presId="urn:microsoft.com/office/officeart/2005/8/layout/pyramid2"/>
    <dgm:cxn modelId="{D3DB3C0F-CD03-49FE-A980-03E7E7FEE9B3}" type="presParOf" srcId="{45624253-E933-48FB-9902-A6A455D9A6AC}" destId="{3B90D8A0-6497-4549-9D2D-1A3E1B45E357}"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885BBD-6FEA-45CB-9B89-2CC82ECBB5AC}"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0C492054-4B6C-4375-BACA-DD3BAB388E68}">
      <dgm:prSet/>
      <dgm:spPr/>
      <dgm:t>
        <a:bodyPr/>
        <a:lstStyle/>
        <a:p>
          <a:pPr rtl="0"/>
          <a:r>
            <a:rPr lang="es-CO" dirty="0" smtClean="0"/>
            <a:t>Apoc.20:1-3. Entonces vi un ángel que descendió del cielo, con la llave del abismo y una gran cadena en su mano. 2 Prendió al dragón, esa serpiente antigua, que es el diablo y Satanás, y lo ató por mil años. </a:t>
          </a:r>
          <a:endParaRPr lang="es-CO" dirty="0"/>
        </a:p>
      </dgm:t>
    </dgm:pt>
    <dgm:pt modelId="{09460E74-5F95-4D11-8ADB-90893E513084}" type="parTrans" cxnId="{23DEA309-4782-42DF-8800-820BC15C60DD}">
      <dgm:prSet/>
      <dgm:spPr/>
      <dgm:t>
        <a:bodyPr/>
        <a:lstStyle/>
        <a:p>
          <a:endParaRPr lang="es-CO"/>
        </a:p>
      </dgm:t>
    </dgm:pt>
    <dgm:pt modelId="{A4CF661F-A74E-4A9C-BA82-96358DB2E37D}" type="sibTrans" cxnId="{23DEA309-4782-42DF-8800-820BC15C60DD}">
      <dgm:prSet/>
      <dgm:spPr/>
      <dgm:t>
        <a:bodyPr/>
        <a:lstStyle/>
        <a:p>
          <a:endParaRPr lang="es-CO"/>
        </a:p>
      </dgm:t>
    </dgm:pt>
    <dgm:pt modelId="{FAD00273-C4D3-4EAD-9CE7-E2792DA47A79}" type="pres">
      <dgm:prSet presAssocID="{C7885BBD-6FEA-45CB-9B89-2CC82ECBB5AC}" presName="compositeShape" presStyleCnt="0">
        <dgm:presLayoutVars>
          <dgm:dir/>
          <dgm:resizeHandles/>
        </dgm:presLayoutVars>
      </dgm:prSet>
      <dgm:spPr/>
      <dgm:t>
        <a:bodyPr/>
        <a:lstStyle/>
        <a:p>
          <a:endParaRPr lang="es-CO"/>
        </a:p>
      </dgm:t>
    </dgm:pt>
    <dgm:pt modelId="{61DCF004-C465-470C-B9B5-E337260399DD}" type="pres">
      <dgm:prSet presAssocID="{C7885BBD-6FEA-45CB-9B89-2CC82ECBB5AC}" presName="pyramid" presStyleLbl="node1" presStyleIdx="0" presStyleCnt="1"/>
      <dgm:spPr/>
    </dgm:pt>
    <dgm:pt modelId="{9F737D80-E4E5-4F4F-BB8A-9FC48D0806C2}" type="pres">
      <dgm:prSet presAssocID="{C7885BBD-6FEA-45CB-9B89-2CC82ECBB5AC}" presName="theList" presStyleCnt="0"/>
      <dgm:spPr/>
    </dgm:pt>
    <dgm:pt modelId="{788CBDB1-9A8B-46DD-B312-55F5A3713FA4}" type="pres">
      <dgm:prSet presAssocID="{0C492054-4B6C-4375-BACA-DD3BAB388E68}" presName="aNode" presStyleLbl="fgAcc1" presStyleIdx="0" presStyleCnt="1" custScaleX="179277">
        <dgm:presLayoutVars>
          <dgm:bulletEnabled val="1"/>
        </dgm:presLayoutVars>
      </dgm:prSet>
      <dgm:spPr/>
      <dgm:t>
        <a:bodyPr/>
        <a:lstStyle/>
        <a:p>
          <a:endParaRPr lang="es-CO"/>
        </a:p>
      </dgm:t>
    </dgm:pt>
    <dgm:pt modelId="{C426B4C1-61FF-4AF3-A91C-C366B05C032A}" type="pres">
      <dgm:prSet presAssocID="{0C492054-4B6C-4375-BACA-DD3BAB388E68}" presName="aSpace" presStyleCnt="0"/>
      <dgm:spPr/>
    </dgm:pt>
  </dgm:ptLst>
  <dgm:cxnLst>
    <dgm:cxn modelId="{9E77D0C8-FA4A-45AE-9944-804A41EC6369}" type="presOf" srcId="{0C492054-4B6C-4375-BACA-DD3BAB388E68}" destId="{788CBDB1-9A8B-46DD-B312-55F5A3713FA4}" srcOrd="0" destOrd="0" presId="urn:microsoft.com/office/officeart/2005/8/layout/pyramid2"/>
    <dgm:cxn modelId="{D8AB42BE-AD57-4959-8E24-46E040B62DB6}" type="presOf" srcId="{C7885BBD-6FEA-45CB-9B89-2CC82ECBB5AC}" destId="{FAD00273-C4D3-4EAD-9CE7-E2792DA47A79}" srcOrd="0" destOrd="0" presId="urn:microsoft.com/office/officeart/2005/8/layout/pyramid2"/>
    <dgm:cxn modelId="{23DEA309-4782-42DF-8800-820BC15C60DD}" srcId="{C7885BBD-6FEA-45CB-9B89-2CC82ECBB5AC}" destId="{0C492054-4B6C-4375-BACA-DD3BAB388E68}" srcOrd="0" destOrd="0" parTransId="{09460E74-5F95-4D11-8ADB-90893E513084}" sibTransId="{A4CF661F-A74E-4A9C-BA82-96358DB2E37D}"/>
    <dgm:cxn modelId="{A9017057-3669-417E-90D9-A328A5692434}" type="presParOf" srcId="{FAD00273-C4D3-4EAD-9CE7-E2792DA47A79}" destId="{61DCF004-C465-470C-B9B5-E337260399DD}" srcOrd="0" destOrd="0" presId="urn:microsoft.com/office/officeart/2005/8/layout/pyramid2"/>
    <dgm:cxn modelId="{9E203931-0148-40FC-A433-E8155939AA8C}" type="presParOf" srcId="{FAD00273-C4D3-4EAD-9CE7-E2792DA47A79}" destId="{9F737D80-E4E5-4F4F-BB8A-9FC48D0806C2}" srcOrd="1" destOrd="0" presId="urn:microsoft.com/office/officeart/2005/8/layout/pyramid2"/>
    <dgm:cxn modelId="{45BE2B25-9482-4626-8E1D-0923C1DA28E3}" type="presParOf" srcId="{9F737D80-E4E5-4F4F-BB8A-9FC48D0806C2}" destId="{788CBDB1-9A8B-46DD-B312-55F5A3713FA4}" srcOrd="0" destOrd="0" presId="urn:microsoft.com/office/officeart/2005/8/layout/pyramid2"/>
    <dgm:cxn modelId="{5DEE2FE6-FC58-4ADA-8911-056AD1F0A45D}" type="presParOf" srcId="{9F737D80-E4E5-4F4F-BB8A-9FC48D0806C2}" destId="{C426B4C1-61FF-4AF3-A91C-C366B05C032A}"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12A705-EE53-4CB2-9F53-09A3E092838E}"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D8B6E5EF-6F22-4485-8D7C-C69D8782E7D4}">
      <dgm:prSet custT="1"/>
      <dgm:spPr/>
      <dgm:t>
        <a:bodyPr/>
        <a:lstStyle/>
        <a:p>
          <a:pPr rtl="0"/>
          <a:r>
            <a:rPr lang="es-CO" sz="2400" b="1" u="sng" dirty="0" smtClean="0"/>
            <a:t>Apoc.20:1-4</a:t>
          </a:r>
          <a:r>
            <a:rPr lang="es-CO" sz="2400" dirty="0" smtClean="0"/>
            <a:t>. Entonces vi un ángel que descendió del cielo, con la llave del abismo y una gran cadena en la mano. 2 Prendió al dragón, esa serpiente antigua, que es el diablo y Satanás, y lo ató por</a:t>
          </a:r>
          <a:r>
            <a:rPr lang="es-CO" sz="2400" b="1" dirty="0" smtClean="0"/>
            <a:t> mil años</a:t>
          </a:r>
          <a:r>
            <a:rPr lang="es-CO" sz="2400" dirty="0" smtClean="0"/>
            <a:t>. 3 Lo arrojó al abismo, lo encerró, y selló, para que no engañe más a las naciones, hasta que se cumplan mil años. Después tiene que ser suelto por un poco de tiempo.</a:t>
          </a:r>
          <a:endParaRPr lang="es-CO" sz="2400" dirty="0"/>
        </a:p>
      </dgm:t>
    </dgm:pt>
    <dgm:pt modelId="{8A4E6880-7B5B-4154-8D4C-2E65BFEE46DA}" type="parTrans" cxnId="{BD16A690-9248-4FA5-9D61-3F80795EB284}">
      <dgm:prSet/>
      <dgm:spPr/>
      <dgm:t>
        <a:bodyPr/>
        <a:lstStyle/>
        <a:p>
          <a:endParaRPr lang="es-CO"/>
        </a:p>
      </dgm:t>
    </dgm:pt>
    <dgm:pt modelId="{309E6945-3CDF-460C-BE54-1ED39B0EF24B}" type="sibTrans" cxnId="{BD16A690-9248-4FA5-9D61-3F80795EB284}">
      <dgm:prSet/>
      <dgm:spPr/>
      <dgm:t>
        <a:bodyPr/>
        <a:lstStyle/>
        <a:p>
          <a:endParaRPr lang="es-CO"/>
        </a:p>
      </dgm:t>
    </dgm:pt>
    <dgm:pt modelId="{64475049-5B77-4E2B-BD45-09C918769BEC}" type="pres">
      <dgm:prSet presAssocID="{6312A705-EE53-4CB2-9F53-09A3E092838E}" presName="compositeShape" presStyleCnt="0">
        <dgm:presLayoutVars>
          <dgm:dir/>
          <dgm:resizeHandles/>
        </dgm:presLayoutVars>
      </dgm:prSet>
      <dgm:spPr/>
      <dgm:t>
        <a:bodyPr/>
        <a:lstStyle/>
        <a:p>
          <a:endParaRPr lang="es-CO"/>
        </a:p>
      </dgm:t>
    </dgm:pt>
    <dgm:pt modelId="{5E7B4F37-D065-45DD-8784-D062F193F95D}" type="pres">
      <dgm:prSet presAssocID="{6312A705-EE53-4CB2-9F53-09A3E092838E}" presName="pyramid" presStyleLbl="node1" presStyleIdx="0" presStyleCnt="1"/>
      <dgm:spPr/>
    </dgm:pt>
    <dgm:pt modelId="{5F72B31E-A97C-4317-8260-09C0D01F6E89}" type="pres">
      <dgm:prSet presAssocID="{6312A705-EE53-4CB2-9F53-09A3E092838E}" presName="theList" presStyleCnt="0"/>
      <dgm:spPr/>
    </dgm:pt>
    <dgm:pt modelId="{21268DE3-5AB2-49CA-B7B3-5DB633D80933}" type="pres">
      <dgm:prSet presAssocID="{D8B6E5EF-6F22-4485-8D7C-C69D8782E7D4}" presName="aNode" presStyleLbl="fgAcc1" presStyleIdx="0" presStyleCnt="1" custScaleX="250977" custScaleY="136344">
        <dgm:presLayoutVars>
          <dgm:bulletEnabled val="1"/>
        </dgm:presLayoutVars>
      </dgm:prSet>
      <dgm:spPr/>
      <dgm:t>
        <a:bodyPr/>
        <a:lstStyle/>
        <a:p>
          <a:endParaRPr lang="es-CO"/>
        </a:p>
      </dgm:t>
    </dgm:pt>
    <dgm:pt modelId="{F2733CBC-7C45-49D0-90B6-43A2B722909B}" type="pres">
      <dgm:prSet presAssocID="{D8B6E5EF-6F22-4485-8D7C-C69D8782E7D4}" presName="aSpace" presStyleCnt="0"/>
      <dgm:spPr/>
    </dgm:pt>
  </dgm:ptLst>
  <dgm:cxnLst>
    <dgm:cxn modelId="{F0F49809-3A4E-4795-8DB6-4A611F76E4A2}" type="presOf" srcId="{D8B6E5EF-6F22-4485-8D7C-C69D8782E7D4}" destId="{21268DE3-5AB2-49CA-B7B3-5DB633D80933}" srcOrd="0" destOrd="0" presId="urn:microsoft.com/office/officeart/2005/8/layout/pyramid2"/>
    <dgm:cxn modelId="{E108DC31-22A4-48A3-95C9-FE61B545A2D1}" type="presOf" srcId="{6312A705-EE53-4CB2-9F53-09A3E092838E}" destId="{64475049-5B77-4E2B-BD45-09C918769BEC}" srcOrd="0" destOrd="0" presId="urn:microsoft.com/office/officeart/2005/8/layout/pyramid2"/>
    <dgm:cxn modelId="{BD16A690-9248-4FA5-9D61-3F80795EB284}" srcId="{6312A705-EE53-4CB2-9F53-09A3E092838E}" destId="{D8B6E5EF-6F22-4485-8D7C-C69D8782E7D4}" srcOrd="0" destOrd="0" parTransId="{8A4E6880-7B5B-4154-8D4C-2E65BFEE46DA}" sibTransId="{309E6945-3CDF-460C-BE54-1ED39B0EF24B}"/>
    <dgm:cxn modelId="{3F6C4D41-3118-456F-ACEC-CC8B0EF3F071}" type="presParOf" srcId="{64475049-5B77-4E2B-BD45-09C918769BEC}" destId="{5E7B4F37-D065-45DD-8784-D062F193F95D}" srcOrd="0" destOrd="0" presId="urn:microsoft.com/office/officeart/2005/8/layout/pyramid2"/>
    <dgm:cxn modelId="{8A8356A7-3BAB-4B04-9298-D8D313022802}" type="presParOf" srcId="{64475049-5B77-4E2B-BD45-09C918769BEC}" destId="{5F72B31E-A97C-4317-8260-09C0D01F6E89}" srcOrd="1" destOrd="0" presId="urn:microsoft.com/office/officeart/2005/8/layout/pyramid2"/>
    <dgm:cxn modelId="{7F0E7EE7-2BF4-4D0C-853C-09DE420FD761}" type="presParOf" srcId="{5F72B31E-A97C-4317-8260-09C0D01F6E89}" destId="{21268DE3-5AB2-49CA-B7B3-5DB633D80933}" srcOrd="0" destOrd="0" presId="urn:microsoft.com/office/officeart/2005/8/layout/pyramid2"/>
    <dgm:cxn modelId="{D1875414-6D53-4A3C-BE97-A38CDD352523}" type="presParOf" srcId="{5F72B31E-A97C-4317-8260-09C0D01F6E89}" destId="{F2733CBC-7C45-49D0-90B6-43A2B722909B}"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EA4E19-AC02-4FFA-A4BA-0E6AEDB9413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21EF6129-FBEF-4673-84C8-CDE297175DFA}">
      <dgm:prSet custT="1"/>
      <dgm:spPr/>
      <dgm:t>
        <a:bodyPr/>
        <a:lstStyle/>
        <a:p>
          <a:pPr rtl="0"/>
          <a:r>
            <a:rPr lang="es-CO" sz="2400" b="1" dirty="0" smtClean="0"/>
            <a:t>1Tes.4:17</a:t>
          </a:r>
          <a:r>
            <a:rPr lang="es-CO" sz="2200" dirty="0" smtClean="0"/>
            <a:t>.</a:t>
          </a:r>
        </a:p>
        <a:p>
          <a:pPr rtl="0"/>
          <a:r>
            <a:rPr lang="es-CO" sz="2200" dirty="0" smtClean="0"/>
            <a:t>Luego nosotros, los que vivimos, los que hayamos quedado, seremos </a:t>
          </a:r>
          <a:r>
            <a:rPr lang="es-CO" sz="2200" b="1" dirty="0" smtClean="0"/>
            <a:t>arrebatados </a:t>
          </a:r>
          <a:r>
            <a:rPr lang="es-CO" sz="2200" dirty="0" smtClean="0"/>
            <a:t>junto con ellos</a:t>
          </a:r>
          <a:r>
            <a:rPr lang="es-CO" sz="2200" b="1" dirty="0" smtClean="0"/>
            <a:t> en las nubes</a:t>
          </a:r>
          <a:r>
            <a:rPr lang="es-CO" sz="2200" dirty="0" smtClean="0"/>
            <a:t>, a </a:t>
          </a:r>
          <a:r>
            <a:rPr lang="es-CO" sz="2200" b="1" dirty="0" smtClean="0"/>
            <a:t>recibir al Señor. </a:t>
          </a:r>
          <a:endParaRPr lang="es-CO" sz="2200" dirty="0"/>
        </a:p>
      </dgm:t>
    </dgm:pt>
    <dgm:pt modelId="{4506F60B-0F7B-4C45-9551-9D44443CDDDB}" type="parTrans" cxnId="{0B85515B-A0FE-476C-9930-E0E216634BBB}">
      <dgm:prSet/>
      <dgm:spPr/>
      <dgm:t>
        <a:bodyPr/>
        <a:lstStyle/>
        <a:p>
          <a:endParaRPr lang="es-CO"/>
        </a:p>
      </dgm:t>
    </dgm:pt>
    <dgm:pt modelId="{F4DCDD82-8FEC-40DF-8628-D9C59F540C67}" type="sibTrans" cxnId="{0B85515B-A0FE-476C-9930-E0E216634BBB}">
      <dgm:prSet/>
      <dgm:spPr/>
      <dgm:t>
        <a:bodyPr/>
        <a:lstStyle/>
        <a:p>
          <a:endParaRPr lang="es-CO"/>
        </a:p>
      </dgm:t>
    </dgm:pt>
    <dgm:pt modelId="{733B0C32-F792-4811-8B7B-F5ABA52E94E0}" type="pres">
      <dgm:prSet presAssocID="{66EA4E19-AC02-4FFA-A4BA-0E6AEDB94135}" presName="compositeShape" presStyleCnt="0">
        <dgm:presLayoutVars>
          <dgm:dir/>
          <dgm:resizeHandles/>
        </dgm:presLayoutVars>
      </dgm:prSet>
      <dgm:spPr/>
      <dgm:t>
        <a:bodyPr/>
        <a:lstStyle/>
        <a:p>
          <a:endParaRPr lang="es-CO"/>
        </a:p>
      </dgm:t>
    </dgm:pt>
    <dgm:pt modelId="{9BCC0C64-E482-4D4F-BA67-5B4118F2ED5B}" type="pres">
      <dgm:prSet presAssocID="{66EA4E19-AC02-4FFA-A4BA-0E6AEDB94135}" presName="pyramid" presStyleLbl="node1" presStyleIdx="0" presStyleCnt="1"/>
      <dgm:spPr/>
    </dgm:pt>
    <dgm:pt modelId="{B9EA63B9-E872-4F13-B472-0C28C080E2B8}" type="pres">
      <dgm:prSet presAssocID="{66EA4E19-AC02-4FFA-A4BA-0E6AEDB94135}" presName="theList" presStyleCnt="0"/>
      <dgm:spPr/>
    </dgm:pt>
    <dgm:pt modelId="{B01F8466-4979-411E-B100-5EEB3A102F0A}" type="pres">
      <dgm:prSet presAssocID="{21EF6129-FBEF-4673-84C8-CDE297175DFA}" presName="aNode" presStyleLbl="fgAcc1" presStyleIdx="0" presStyleCnt="1">
        <dgm:presLayoutVars>
          <dgm:bulletEnabled val="1"/>
        </dgm:presLayoutVars>
      </dgm:prSet>
      <dgm:spPr/>
      <dgm:t>
        <a:bodyPr/>
        <a:lstStyle/>
        <a:p>
          <a:endParaRPr lang="es-CO"/>
        </a:p>
      </dgm:t>
    </dgm:pt>
    <dgm:pt modelId="{D2F538AD-4DC6-4B4C-A725-589DC00FC7F1}" type="pres">
      <dgm:prSet presAssocID="{21EF6129-FBEF-4673-84C8-CDE297175DFA}" presName="aSpace" presStyleCnt="0"/>
      <dgm:spPr/>
    </dgm:pt>
  </dgm:ptLst>
  <dgm:cxnLst>
    <dgm:cxn modelId="{CE0C2C2D-95E6-4209-BED3-996BEA274F95}" type="presOf" srcId="{66EA4E19-AC02-4FFA-A4BA-0E6AEDB94135}" destId="{733B0C32-F792-4811-8B7B-F5ABA52E94E0}" srcOrd="0" destOrd="0" presId="urn:microsoft.com/office/officeart/2005/8/layout/pyramid2"/>
    <dgm:cxn modelId="{F5A7CDCA-C822-4030-9BC9-D5F04731C914}" type="presOf" srcId="{21EF6129-FBEF-4673-84C8-CDE297175DFA}" destId="{B01F8466-4979-411E-B100-5EEB3A102F0A}" srcOrd="0" destOrd="0" presId="urn:microsoft.com/office/officeart/2005/8/layout/pyramid2"/>
    <dgm:cxn modelId="{0B85515B-A0FE-476C-9930-E0E216634BBB}" srcId="{66EA4E19-AC02-4FFA-A4BA-0E6AEDB94135}" destId="{21EF6129-FBEF-4673-84C8-CDE297175DFA}" srcOrd="0" destOrd="0" parTransId="{4506F60B-0F7B-4C45-9551-9D44443CDDDB}" sibTransId="{F4DCDD82-8FEC-40DF-8628-D9C59F540C67}"/>
    <dgm:cxn modelId="{BF7C68A2-C017-4AA9-B028-E433C3D8819E}" type="presParOf" srcId="{733B0C32-F792-4811-8B7B-F5ABA52E94E0}" destId="{9BCC0C64-E482-4D4F-BA67-5B4118F2ED5B}" srcOrd="0" destOrd="0" presId="urn:microsoft.com/office/officeart/2005/8/layout/pyramid2"/>
    <dgm:cxn modelId="{343DBA97-C8D1-4022-A47C-0F22F8BC7E0D}" type="presParOf" srcId="{733B0C32-F792-4811-8B7B-F5ABA52E94E0}" destId="{B9EA63B9-E872-4F13-B472-0C28C080E2B8}" srcOrd="1" destOrd="0" presId="urn:microsoft.com/office/officeart/2005/8/layout/pyramid2"/>
    <dgm:cxn modelId="{3C1788E2-04F4-480D-959D-FF400A401B39}" type="presParOf" srcId="{B9EA63B9-E872-4F13-B472-0C28C080E2B8}" destId="{B01F8466-4979-411E-B100-5EEB3A102F0A}" srcOrd="0" destOrd="0" presId="urn:microsoft.com/office/officeart/2005/8/layout/pyramid2"/>
    <dgm:cxn modelId="{B9800DE2-7199-4D1D-A7A2-80E2B0FB8B74}" type="presParOf" srcId="{B9EA63B9-E872-4F13-B472-0C28C080E2B8}" destId="{D2F538AD-4DC6-4B4C-A725-589DC00FC7F1}"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621E5B-BF10-47B5-BD05-69C787A66273}"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s-CO"/>
        </a:p>
      </dgm:t>
    </dgm:pt>
    <dgm:pt modelId="{17F15D36-FAE4-46CA-9F9D-9758C0929446}">
      <dgm:prSet custT="1"/>
      <dgm:spPr/>
      <dgm:t>
        <a:bodyPr/>
        <a:lstStyle/>
        <a:p>
          <a:pPr rtl="0"/>
          <a:r>
            <a:rPr lang="es-CO" sz="2400" b="1" dirty="0" smtClean="0"/>
            <a:t>1 Corintios 15:51,52.</a:t>
          </a:r>
          <a:endParaRPr lang="es-CO" sz="2400" dirty="0"/>
        </a:p>
      </dgm:t>
    </dgm:pt>
    <dgm:pt modelId="{C13A7A70-DF56-4206-8C37-612186385960}" type="parTrans" cxnId="{CEE3CF01-84FC-48C5-A8DC-368071041CA9}">
      <dgm:prSet/>
      <dgm:spPr/>
      <dgm:t>
        <a:bodyPr/>
        <a:lstStyle/>
        <a:p>
          <a:endParaRPr lang="es-CO"/>
        </a:p>
      </dgm:t>
    </dgm:pt>
    <dgm:pt modelId="{4E9707DE-8DEB-4E5E-87AE-7B400E9A52DD}" type="sibTrans" cxnId="{CEE3CF01-84FC-48C5-A8DC-368071041CA9}">
      <dgm:prSet/>
      <dgm:spPr/>
      <dgm:t>
        <a:bodyPr/>
        <a:lstStyle/>
        <a:p>
          <a:endParaRPr lang="es-CO"/>
        </a:p>
      </dgm:t>
    </dgm:pt>
    <dgm:pt modelId="{40FCCDA3-D4C5-4C74-8CFF-B558E797BC85}">
      <dgm:prSet custT="1"/>
      <dgm:spPr/>
      <dgm:t>
        <a:bodyPr/>
        <a:lstStyle/>
        <a:p>
          <a:pPr rtl="0"/>
          <a:r>
            <a:rPr lang="es-CO" sz="1800" dirty="0" smtClean="0"/>
            <a:t>Os voy a decir un misterio. No todos dormiremos, pero todos seremos </a:t>
          </a:r>
          <a:r>
            <a:rPr lang="es-CO" sz="1800" b="1" dirty="0" smtClean="0"/>
            <a:t>TRANSFOMADOS.</a:t>
          </a:r>
          <a:endParaRPr lang="es-CO" sz="1800" dirty="0"/>
        </a:p>
      </dgm:t>
    </dgm:pt>
    <dgm:pt modelId="{5B8E4731-6329-4353-872F-03A0CF95DECA}" type="parTrans" cxnId="{09F57839-EBF6-4760-94C8-82873ADD3513}">
      <dgm:prSet/>
      <dgm:spPr/>
      <dgm:t>
        <a:bodyPr/>
        <a:lstStyle/>
        <a:p>
          <a:endParaRPr lang="es-CO"/>
        </a:p>
      </dgm:t>
    </dgm:pt>
    <dgm:pt modelId="{88E31DDB-4E35-47FF-B287-0295DC023D78}" type="sibTrans" cxnId="{09F57839-EBF6-4760-94C8-82873ADD3513}">
      <dgm:prSet/>
      <dgm:spPr/>
      <dgm:t>
        <a:bodyPr/>
        <a:lstStyle/>
        <a:p>
          <a:endParaRPr lang="es-CO"/>
        </a:p>
      </dgm:t>
    </dgm:pt>
    <dgm:pt modelId="{B66819B4-50E6-4409-8D8E-19D33DF7667D}">
      <dgm:prSet custT="1"/>
      <dgm:spPr/>
      <dgm:t>
        <a:bodyPr/>
        <a:lstStyle/>
        <a:p>
          <a:pPr rtl="0"/>
          <a:r>
            <a:rPr lang="es-CO" sz="1600" dirty="0" smtClean="0"/>
            <a:t>En un instante, en un abrir de ojos, a la final trompeta; … los muertos serán resucitados </a:t>
          </a:r>
          <a:r>
            <a:rPr lang="es-CO" sz="1600" b="1" dirty="0" smtClean="0"/>
            <a:t>INCORRUPTIBLES</a:t>
          </a:r>
          <a:r>
            <a:rPr lang="es-CO" sz="1600" dirty="0" smtClean="0"/>
            <a:t>, y nosotros seremos </a:t>
          </a:r>
          <a:r>
            <a:rPr lang="es-CO" sz="1600" b="1" dirty="0" smtClean="0"/>
            <a:t>TRASFORMADOS.</a:t>
          </a:r>
          <a:endParaRPr lang="es-CO" sz="1600" dirty="0"/>
        </a:p>
      </dgm:t>
    </dgm:pt>
    <dgm:pt modelId="{6E9A1ABB-1270-4B13-8E45-0A817FA428ED}" type="parTrans" cxnId="{0C09597D-F0D4-4E83-8914-D6A830192F9A}">
      <dgm:prSet/>
      <dgm:spPr/>
      <dgm:t>
        <a:bodyPr/>
        <a:lstStyle/>
        <a:p>
          <a:endParaRPr lang="es-CO"/>
        </a:p>
      </dgm:t>
    </dgm:pt>
    <dgm:pt modelId="{771CE8C9-623C-44DA-838E-96CA5F588B72}" type="sibTrans" cxnId="{0C09597D-F0D4-4E83-8914-D6A830192F9A}">
      <dgm:prSet/>
      <dgm:spPr/>
      <dgm:t>
        <a:bodyPr/>
        <a:lstStyle/>
        <a:p>
          <a:endParaRPr lang="es-CO"/>
        </a:p>
      </dgm:t>
    </dgm:pt>
    <dgm:pt modelId="{8A4D87EE-F0F5-46FD-9A8D-39CB651EF599}" type="pres">
      <dgm:prSet presAssocID="{CF621E5B-BF10-47B5-BD05-69C787A66273}" presName="compositeShape" presStyleCnt="0">
        <dgm:presLayoutVars>
          <dgm:dir/>
          <dgm:resizeHandles/>
        </dgm:presLayoutVars>
      </dgm:prSet>
      <dgm:spPr/>
      <dgm:t>
        <a:bodyPr/>
        <a:lstStyle/>
        <a:p>
          <a:endParaRPr lang="es-CO"/>
        </a:p>
      </dgm:t>
    </dgm:pt>
    <dgm:pt modelId="{0F8ECEA9-DA1F-492F-A6FC-D445BBBA6C89}" type="pres">
      <dgm:prSet presAssocID="{CF621E5B-BF10-47B5-BD05-69C787A66273}" presName="pyramid" presStyleLbl="node1" presStyleIdx="0" presStyleCnt="1"/>
      <dgm:spPr/>
    </dgm:pt>
    <dgm:pt modelId="{C8E788D1-F156-4C18-8E56-612D206A1209}" type="pres">
      <dgm:prSet presAssocID="{CF621E5B-BF10-47B5-BD05-69C787A66273}" presName="theList" presStyleCnt="0"/>
      <dgm:spPr/>
    </dgm:pt>
    <dgm:pt modelId="{D3A52A08-F329-4708-881C-55F7B9FD7B42}" type="pres">
      <dgm:prSet presAssocID="{17F15D36-FAE4-46CA-9F9D-9758C0929446}" presName="aNode" presStyleLbl="fgAcc1" presStyleIdx="0" presStyleCnt="3">
        <dgm:presLayoutVars>
          <dgm:bulletEnabled val="1"/>
        </dgm:presLayoutVars>
      </dgm:prSet>
      <dgm:spPr/>
      <dgm:t>
        <a:bodyPr/>
        <a:lstStyle/>
        <a:p>
          <a:endParaRPr lang="es-CO"/>
        </a:p>
      </dgm:t>
    </dgm:pt>
    <dgm:pt modelId="{22230DDD-220F-4AD7-B0A7-6FD02A7C5C77}" type="pres">
      <dgm:prSet presAssocID="{17F15D36-FAE4-46CA-9F9D-9758C0929446}" presName="aSpace" presStyleCnt="0"/>
      <dgm:spPr/>
    </dgm:pt>
    <dgm:pt modelId="{8B12A319-A138-40CA-95FF-752660069213}" type="pres">
      <dgm:prSet presAssocID="{40FCCDA3-D4C5-4C74-8CFF-B558E797BC85}" presName="aNode" presStyleLbl="fgAcc1" presStyleIdx="1" presStyleCnt="3">
        <dgm:presLayoutVars>
          <dgm:bulletEnabled val="1"/>
        </dgm:presLayoutVars>
      </dgm:prSet>
      <dgm:spPr/>
      <dgm:t>
        <a:bodyPr/>
        <a:lstStyle/>
        <a:p>
          <a:endParaRPr lang="es-CO"/>
        </a:p>
      </dgm:t>
    </dgm:pt>
    <dgm:pt modelId="{04007FAF-90B5-46C3-9EF5-D45F5BCE79EE}" type="pres">
      <dgm:prSet presAssocID="{40FCCDA3-D4C5-4C74-8CFF-B558E797BC85}" presName="aSpace" presStyleCnt="0"/>
      <dgm:spPr/>
    </dgm:pt>
    <dgm:pt modelId="{DD41452F-DBC6-47A3-B0F7-12C4ACDED476}" type="pres">
      <dgm:prSet presAssocID="{B66819B4-50E6-4409-8D8E-19D33DF7667D}" presName="aNode" presStyleLbl="fgAcc1" presStyleIdx="2" presStyleCnt="3">
        <dgm:presLayoutVars>
          <dgm:bulletEnabled val="1"/>
        </dgm:presLayoutVars>
      </dgm:prSet>
      <dgm:spPr/>
      <dgm:t>
        <a:bodyPr/>
        <a:lstStyle/>
        <a:p>
          <a:endParaRPr lang="es-CO"/>
        </a:p>
      </dgm:t>
    </dgm:pt>
    <dgm:pt modelId="{D90FB862-CC9B-44EA-9085-9C35A5331E09}" type="pres">
      <dgm:prSet presAssocID="{B66819B4-50E6-4409-8D8E-19D33DF7667D}" presName="aSpace" presStyleCnt="0"/>
      <dgm:spPr/>
    </dgm:pt>
  </dgm:ptLst>
  <dgm:cxnLst>
    <dgm:cxn modelId="{0C09597D-F0D4-4E83-8914-D6A830192F9A}" srcId="{CF621E5B-BF10-47B5-BD05-69C787A66273}" destId="{B66819B4-50E6-4409-8D8E-19D33DF7667D}" srcOrd="2" destOrd="0" parTransId="{6E9A1ABB-1270-4B13-8E45-0A817FA428ED}" sibTransId="{771CE8C9-623C-44DA-838E-96CA5F588B72}"/>
    <dgm:cxn modelId="{84FFF979-2EAD-4AFE-8AF1-09EDF97E13F7}" type="presOf" srcId="{17F15D36-FAE4-46CA-9F9D-9758C0929446}" destId="{D3A52A08-F329-4708-881C-55F7B9FD7B42}" srcOrd="0" destOrd="0" presId="urn:microsoft.com/office/officeart/2005/8/layout/pyramid2"/>
    <dgm:cxn modelId="{CEE3CF01-84FC-48C5-A8DC-368071041CA9}" srcId="{CF621E5B-BF10-47B5-BD05-69C787A66273}" destId="{17F15D36-FAE4-46CA-9F9D-9758C0929446}" srcOrd="0" destOrd="0" parTransId="{C13A7A70-DF56-4206-8C37-612186385960}" sibTransId="{4E9707DE-8DEB-4E5E-87AE-7B400E9A52DD}"/>
    <dgm:cxn modelId="{9BED5FBD-F19C-4C5D-817D-6BDFE943DD5E}" type="presOf" srcId="{B66819B4-50E6-4409-8D8E-19D33DF7667D}" destId="{DD41452F-DBC6-47A3-B0F7-12C4ACDED476}" srcOrd="0" destOrd="0" presId="urn:microsoft.com/office/officeart/2005/8/layout/pyramid2"/>
    <dgm:cxn modelId="{0188B9A0-DDF0-4093-93FC-D232CC786A47}" type="presOf" srcId="{40FCCDA3-D4C5-4C74-8CFF-B558E797BC85}" destId="{8B12A319-A138-40CA-95FF-752660069213}" srcOrd="0" destOrd="0" presId="urn:microsoft.com/office/officeart/2005/8/layout/pyramid2"/>
    <dgm:cxn modelId="{09F57839-EBF6-4760-94C8-82873ADD3513}" srcId="{CF621E5B-BF10-47B5-BD05-69C787A66273}" destId="{40FCCDA3-D4C5-4C74-8CFF-B558E797BC85}" srcOrd="1" destOrd="0" parTransId="{5B8E4731-6329-4353-872F-03A0CF95DECA}" sibTransId="{88E31DDB-4E35-47FF-B287-0295DC023D78}"/>
    <dgm:cxn modelId="{CE52D2D1-B55B-45B4-8854-6CD416B2D375}" type="presOf" srcId="{CF621E5B-BF10-47B5-BD05-69C787A66273}" destId="{8A4D87EE-F0F5-46FD-9A8D-39CB651EF599}" srcOrd="0" destOrd="0" presId="urn:microsoft.com/office/officeart/2005/8/layout/pyramid2"/>
    <dgm:cxn modelId="{B1ACDA5D-3F40-45BA-A994-F30734AEF0B8}" type="presParOf" srcId="{8A4D87EE-F0F5-46FD-9A8D-39CB651EF599}" destId="{0F8ECEA9-DA1F-492F-A6FC-D445BBBA6C89}" srcOrd="0" destOrd="0" presId="urn:microsoft.com/office/officeart/2005/8/layout/pyramid2"/>
    <dgm:cxn modelId="{D88718ED-09D0-4D2F-A5C4-240AD9AC708B}" type="presParOf" srcId="{8A4D87EE-F0F5-46FD-9A8D-39CB651EF599}" destId="{C8E788D1-F156-4C18-8E56-612D206A1209}" srcOrd="1" destOrd="0" presId="urn:microsoft.com/office/officeart/2005/8/layout/pyramid2"/>
    <dgm:cxn modelId="{F6B65BC5-62FC-4095-A6EC-A43FDF8BD792}" type="presParOf" srcId="{C8E788D1-F156-4C18-8E56-612D206A1209}" destId="{D3A52A08-F329-4708-881C-55F7B9FD7B42}" srcOrd="0" destOrd="0" presId="urn:microsoft.com/office/officeart/2005/8/layout/pyramid2"/>
    <dgm:cxn modelId="{27A8FD1E-29F2-4544-93E2-AF1498D6402F}" type="presParOf" srcId="{C8E788D1-F156-4C18-8E56-612D206A1209}" destId="{22230DDD-220F-4AD7-B0A7-6FD02A7C5C77}" srcOrd="1" destOrd="0" presId="urn:microsoft.com/office/officeart/2005/8/layout/pyramid2"/>
    <dgm:cxn modelId="{CEBE99B1-A5AE-4DFF-9DE0-BA2E2DACAE2A}" type="presParOf" srcId="{C8E788D1-F156-4C18-8E56-612D206A1209}" destId="{8B12A319-A138-40CA-95FF-752660069213}" srcOrd="2" destOrd="0" presId="urn:microsoft.com/office/officeart/2005/8/layout/pyramid2"/>
    <dgm:cxn modelId="{F4746A42-BBAF-4417-8F80-DEBD5D7CF1A5}" type="presParOf" srcId="{C8E788D1-F156-4C18-8E56-612D206A1209}" destId="{04007FAF-90B5-46C3-9EF5-D45F5BCE79EE}" srcOrd="3" destOrd="0" presId="urn:microsoft.com/office/officeart/2005/8/layout/pyramid2"/>
    <dgm:cxn modelId="{720E4389-7E95-4E87-836C-96F09A9805D5}" type="presParOf" srcId="{C8E788D1-F156-4C18-8E56-612D206A1209}" destId="{DD41452F-DBC6-47A3-B0F7-12C4ACDED476}" srcOrd="4" destOrd="0" presId="urn:microsoft.com/office/officeart/2005/8/layout/pyramid2"/>
    <dgm:cxn modelId="{A5498BE4-7858-4441-B7F8-7164930B5398}" type="presParOf" srcId="{C8E788D1-F156-4C18-8E56-612D206A1209}" destId="{D90FB862-CC9B-44EA-9085-9C35A5331E09}"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549692E-40ED-462B-8306-82DCDED23784}"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EFAA716A-5041-474F-9724-FDCF05786F12}">
      <dgm:prSet/>
      <dgm:spPr>
        <a:solidFill>
          <a:schemeClr val="tx2">
            <a:lumMod val="20000"/>
            <a:lumOff val="80000"/>
            <a:alpha val="90000"/>
          </a:schemeClr>
        </a:solidFill>
      </dgm:spPr>
      <dgm:t>
        <a:bodyPr/>
        <a:lstStyle/>
        <a:p>
          <a:pPr rtl="0"/>
          <a:r>
            <a:rPr lang="es-CO" b="1" dirty="0" smtClean="0"/>
            <a:t>Apoc.1:7. </a:t>
          </a:r>
          <a:r>
            <a:rPr lang="es-CO" dirty="0" smtClean="0"/>
            <a:t>Mirad que viene con las nubes; y todo ojo lo verá, </a:t>
          </a:r>
          <a:r>
            <a:rPr lang="es-CO" b="1" dirty="0" smtClean="0"/>
            <a:t>AUN LOS QUE LO TRASPASARON.</a:t>
          </a:r>
          <a:endParaRPr lang="es-CO" dirty="0"/>
        </a:p>
      </dgm:t>
    </dgm:pt>
    <dgm:pt modelId="{E10AE0B3-17EB-408D-9F9C-BC6F1DD651C5}" type="parTrans" cxnId="{D8FEED40-B2D9-4EED-9582-A85C80D7B4EA}">
      <dgm:prSet/>
      <dgm:spPr/>
      <dgm:t>
        <a:bodyPr/>
        <a:lstStyle/>
        <a:p>
          <a:endParaRPr lang="es-CO"/>
        </a:p>
      </dgm:t>
    </dgm:pt>
    <dgm:pt modelId="{E3C0BFB8-7703-4638-A5E5-75A730FCAF87}" type="sibTrans" cxnId="{D8FEED40-B2D9-4EED-9582-A85C80D7B4EA}">
      <dgm:prSet/>
      <dgm:spPr/>
      <dgm:t>
        <a:bodyPr/>
        <a:lstStyle/>
        <a:p>
          <a:endParaRPr lang="es-CO"/>
        </a:p>
      </dgm:t>
    </dgm:pt>
    <dgm:pt modelId="{1E7E5DDB-6764-4020-803B-ED89AB1BAB5D}">
      <dgm:prSet/>
      <dgm:spPr>
        <a:solidFill>
          <a:srgbClr val="FFC000">
            <a:alpha val="90000"/>
          </a:srgbClr>
        </a:solidFill>
      </dgm:spPr>
      <dgm:t>
        <a:bodyPr/>
        <a:lstStyle/>
        <a:p>
          <a:pPr rtl="0"/>
          <a:r>
            <a:rPr lang="es-CO" dirty="0" smtClean="0"/>
            <a:t>Este texto claramente implica que los responsables de la muerte de Cristo serán levantados de entre los muertos para presenciar su venida en gloria.</a:t>
          </a:r>
          <a:endParaRPr lang="es-CO" dirty="0"/>
        </a:p>
      </dgm:t>
    </dgm:pt>
    <dgm:pt modelId="{D94F8FE8-9A5D-4BE8-87E7-DA13A63D0E91}" type="parTrans" cxnId="{32B90308-D192-44DE-97B6-49A51E1ACAE0}">
      <dgm:prSet/>
      <dgm:spPr/>
      <dgm:t>
        <a:bodyPr/>
        <a:lstStyle/>
        <a:p>
          <a:endParaRPr lang="es-CO"/>
        </a:p>
      </dgm:t>
    </dgm:pt>
    <dgm:pt modelId="{4EB04374-B761-41A0-9D33-6DAC811EBA46}" type="sibTrans" cxnId="{32B90308-D192-44DE-97B6-49A51E1ACAE0}">
      <dgm:prSet/>
      <dgm:spPr/>
      <dgm:t>
        <a:bodyPr/>
        <a:lstStyle/>
        <a:p>
          <a:endParaRPr lang="es-CO"/>
        </a:p>
      </dgm:t>
    </dgm:pt>
    <dgm:pt modelId="{7979D3FD-5DC1-4E43-BC97-B0A6D9F5E1B6}" type="pres">
      <dgm:prSet presAssocID="{4549692E-40ED-462B-8306-82DCDED23784}" presName="compositeShape" presStyleCnt="0">
        <dgm:presLayoutVars>
          <dgm:dir/>
          <dgm:resizeHandles/>
        </dgm:presLayoutVars>
      </dgm:prSet>
      <dgm:spPr/>
      <dgm:t>
        <a:bodyPr/>
        <a:lstStyle/>
        <a:p>
          <a:endParaRPr lang="es-CO"/>
        </a:p>
      </dgm:t>
    </dgm:pt>
    <dgm:pt modelId="{108ACC40-C5DB-4A0E-9639-EAB1E7C3AAC7}" type="pres">
      <dgm:prSet presAssocID="{4549692E-40ED-462B-8306-82DCDED23784}" presName="pyramid" presStyleLbl="node1" presStyleIdx="0" presStyleCnt="1"/>
      <dgm:spPr/>
    </dgm:pt>
    <dgm:pt modelId="{3FBC5D45-8EC8-480F-859D-354AD7BF3D5D}" type="pres">
      <dgm:prSet presAssocID="{4549692E-40ED-462B-8306-82DCDED23784}" presName="theList" presStyleCnt="0"/>
      <dgm:spPr/>
    </dgm:pt>
    <dgm:pt modelId="{6C2BB521-F163-48E7-99B6-3F72FFAD3B9F}" type="pres">
      <dgm:prSet presAssocID="{EFAA716A-5041-474F-9724-FDCF05786F12}" presName="aNode" presStyleLbl="fgAcc1" presStyleIdx="0" presStyleCnt="2" custScaleX="187428">
        <dgm:presLayoutVars>
          <dgm:bulletEnabled val="1"/>
        </dgm:presLayoutVars>
      </dgm:prSet>
      <dgm:spPr/>
      <dgm:t>
        <a:bodyPr/>
        <a:lstStyle/>
        <a:p>
          <a:endParaRPr lang="es-CO"/>
        </a:p>
      </dgm:t>
    </dgm:pt>
    <dgm:pt modelId="{08602B1F-2683-426B-84C3-D89EF7A7B4D5}" type="pres">
      <dgm:prSet presAssocID="{EFAA716A-5041-474F-9724-FDCF05786F12}" presName="aSpace" presStyleCnt="0"/>
      <dgm:spPr/>
    </dgm:pt>
    <dgm:pt modelId="{4764A860-7195-4152-B4DB-F7C51EBEAA0F}" type="pres">
      <dgm:prSet presAssocID="{1E7E5DDB-6764-4020-803B-ED89AB1BAB5D}" presName="aNode" presStyleLbl="fgAcc1" presStyleIdx="1" presStyleCnt="2" custScaleX="260341">
        <dgm:presLayoutVars>
          <dgm:bulletEnabled val="1"/>
        </dgm:presLayoutVars>
      </dgm:prSet>
      <dgm:spPr/>
      <dgm:t>
        <a:bodyPr/>
        <a:lstStyle/>
        <a:p>
          <a:endParaRPr lang="es-CO"/>
        </a:p>
      </dgm:t>
    </dgm:pt>
    <dgm:pt modelId="{955E012B-5BBE-4BA8-B406-EEEE7D548A4A}" type="pres">
      <dgm:prSet presAssocID="{1E7E5DDB-6764-4020-803B-ED89AB1BAB5D}" presName="aSpace" presStyleCnt="0"/>
      <dgm:spPr/>
    </dgm:pt>
  </dgm:ptLst>
  <dgm:cxnLst>
    <dgm:cxn modelId="{D8FEED40-B2D9-4EED-9582-A85C80D7B4EA}" srcId="{4549692E-40ED-462B-8306-82DCDED23784}" destId="{EFAA716A-5041-474F-9724-FDCF05786F12}" srcOrd="0" destOrd="0" parTransId="{E10AE0B3-17EB-408D-9F9C-BC6F1DD651C5}" sibTransId="{E3C0BFB8-7703-4638-A5E5-75A730FCAF87}"/>
    <dgm:cxn modelId="{5CD1E3DC-877E-47BB-8B7B-DCA6F88102A5}" type="presOf" srcId="{EFAA716A-5041-474F-9724-FDCF05786F12}" destId="{6C2BB521-F163-48E7-99B6-3F72FFAD3B9F}" srcOrd="0" destOrd="0" presId="urn:microsoft.com/office/officeart/2005/8/layout/pyramid2"/>
    <dgm:cxn modelId="{634157D2-83C7-43B8-ABC2-DE1C3D71A11D}" type="presOf" srcId="{4549692E-40ED-462B-8306-82DCDED23784}" destId="{7979D3FD-5DC1-4E43-BC97-B0A6D9F5E1B6}" srcOrd="0" destOrd="0" presId="urn:microsoft.com/office/officeart/2005/8/layout/pyramid2"/>
    <dgm:cxn modelId="{32B90308-D192-44DE-97B6-49A51E1ACAE0}" srcId="{4549692E-40ED-462B-8306-82DCDED23784}" destId="{1E7E5DDB-6764-4020-803B-ED89AB1BAB5D}" srcOrd="1" destOrd="0" parTransId="{D94F8FE8-9A5D-4BE8-87E7-DA13A63D0E91}" sibTransId="{4EB04374-B761-41A0-9D33-6DAC811EBA46}"/>
    <dgm:cxn modelId="{2F227336-9054-41E9-B43F-2F659A2DEFE1}" type="presOf" srcId="{1E7E5DDB-6764-4020-803B-ED89AB1BAB5D}" destId="{4764A860-7195-4152-B4DB-F7C51EBEAA0F}" srcOrd="0" destOrd="0" presId="urn:microsoft.com/office/officeart/2005/8/layout/pyramid2"/>
    <dgm:cxn modelId="{BECA0A13-D11E-4C0F-AD46-C7FBB53FB9FC}" type="presParOf" srcId="{7979D3FD-5DC1-4E43-BC97-B0A6D9F5E1B6}" destId="{108ACC40-C5DB-4A0E-9639-EAB1E7C3AAC7}" srcOrd="0" destOrd="0" presId="urn:microsoft.com/office/officeart/2005/8/layout/pyramid2"/>
    <dgm:cxn modelId="{68E77EF5-BB0F-49E7-9F4E-07FDF553CB63}" type="presParOf" srcId="{7979D3FD-5DC1-4E43-BC97-B0A6D9F5E1B6}" destId="{3FBC5D45-8EC8-480F-859D-354AD7BF3D5D}" srcOrd="1" destOrd="0" presId="urn:microsoft.com/office/officeart/2005/8/layout/pyramid2"/>
    <dgm:cxn modelId="{4BE015CB-4A51-4FE1-BCB9-2D115F917D77}" type="presParOf" srcId="{3FBC5D45-8EC8-480F-859D-354AD7BF3D5D}" destId="{6C2BB521-F163-48E7-99B6-3F72FFAD3B9F}" srcOrd="0" destOrd="0" presId="urn:microsoft.com/office/officeart/2005/8/layout/pyramid2"/>
    <dgm:cxn modelId="{E0B8B79A-7C66-4FF5-B898-5E115AEC0D2E}" type="presParOf" srcId="{3FBC5D45-8EC8-480F-859D-354AD7BF3D5D}" destId="{08602B1F-2683-426B-84C3-D89EF7A7B4D5}" srcOrd="1" destOrd="0" presId="urn:microsoft.com/office/officeart/2005/8/layout/pyramid2"/>
    <dgm:cxn modelId="{04B6A344-4CA7-4671-85EE-593357737F53}" type="presParOf" srcId="{3FBC5D45-8EC8-480F-859D-354AD7BF3D5D}" destId="{4764A860-7195-4152-B4DB-F7C51EBEAA0F}" srcOrd="2" destOrd="0" presId="urn:microsoft.com/office/officeart/2005/8/layout/pyramid2"/>
    <dgm:cxn modelId="{ECF3ED5B-C006-4F42-9ABF-799D77179098}" type="presParOf" srcId="{3FBC5D45-8EC8-480F-859D-354AD7BF3D5D}" destId="{955E012B-5BBE-4BA8-B406-EEEE7D548A4A}"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E8016DD-6F43-4DB5-AAE8-DA98C0C2B344}"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0ED47E04-72F1-4C56-91D2-0AE4AA7EF704}">
      <dgm:prSet/>
      <dgm:spPr>
        <a:solidFill>
          <a:schemeClr val="accent1">
            <a:lumMod val="20000"/>
            <a:lumOff val="80000"/>
            <a:alpha val="90000"/>
          </a:schemeClr>
        </a:solidFill>
      </dgm:spPr>
      <dgm:t>
        <a:bodyPr/>
        <a:lstStyle/>
        <a:p>
          <a:pPr rtl="0"/>
          <a:r>
            <a:rPr lang="es-CO" dirty="0" smtClean="0"/>
            <a:t>Durante su enjuiciamiento Jesús advirtió a los dirigentes judíos en cuanto a este temible suceso: “</a:t>
          </a:r>
          <a:r>
            <a:rPr lang="es-CO" b="1" dirty="0" smtClean="0"/>
            <a:t>Os digo que en el futuro veréis al Hijo del Hombre sentado a la diestra del Todopoderoso, y que </a:t>
          </a:r>
          <a:r>
            <a:rPr lang="es-CO" b="1" u="sng" dirty="0" smtClean="0"/>
            <a:t>viene en las nubes del cielos</a:t>
          </a:r>
          <a:r>
            <a:rPr lang="es-CO" b="1" dirty="0" smtClean="0"/>
            <a:t> </a:t>
          </a:r>
          <a:r>
            <a:rPr lang="es-CO" dirty="0" smtClean="0"/>
            <a:t>(Mateo 26:64).</a:t>
          </a:r>
          <a:endParaRPr lang="es-CO" dirty="0"/>
        </a:p>
      </dgm:t>
    </dgm:pt>
    <dgm:pt modelId="{6D7C306B-E9E3-4179-B927-07FC53F7A6DE}" type="parTrans" cxnId="{FB08D50D-1D65-48EB-A064-1E761A414900}">
      <dgm:prSet/>
      <dgm:spPr/>
      <dgm:t>
        <a:bodyPr/>
        <a:lstStyle/>
        <a:p>
          <a:endParaRPr lang="es-CO"/>
        </a:p>
      </dgm:t>
    </dgm:pt>
    <dgm:pt modelId="{688E4150-80A9-4933-815A-99AB29AB1DD1}" type="sibTrans" cxnId="{FB08D50D-1D65-48EB-A064-1E761A414900}">
      <dgm:prSet/>
      <dgm:spPr/>
      <dgm:t>
        <a:bodyPr/>
        <a:lstStyle/>
        <a:p>
          <a:endParaRPr lang="es-CO"/>
        </a:p>
      </dgm:t>
    </dgm:pt>
    <dgm:pt modelId="{EA1358E9-A8FA-4697-8578-74CD3B2350BC}">
      <dgm:prSet custT="1"/>
      <dgm:spPr>
        <a:solidFill>
          <a:schemeClr val="accent2">
            <a:lumMod val="20000"/>
            <a:lumOff val="80000"/>
            <a:alpha val="90000"/>
          </a:schemeClr>
        </a:solidFill>
      </dgm:spPr>
      <dgm:t>
        <a:bodyPr/>
        <a:lstStyle/>
        <a:p>
          <a:pPr rtl="0"/>
          <a:r>
            <a:rPr lang="es-CO" sz="2400" dirty="0" smtClean="0"/>
            <a:t>Más de 2.567 años antes, Daniel lo había profetizado diciendo: “</a:t>
          </a:r>
          <a:r>
            <a:rPr lang="es-CO" sz="2400" b="1" dirty="0" smtClean="0"/>
            <a:t>Muchos de los que duermen en el polvo de la tierra serás despertados, unos para vida eterna, y </a:t>
          </a:r>
          <a:r>
            <a:rPr lang="es-CO" sz="2400" b="1" u="sng" dirty="0" smtClean="0"/>
            <a:t>otros para vergüenza y confusión eterna</a:t>
          </a:r>
          <a:r>
            <a:rPr lang="es-CO" sz="2400" dirty="0" smtClean="0"/>
            <a:t>” (Daniel 12:2).</a:t>
          </a:r>
          <a:endParaRPr lang="es-CO" sz="2400" dirty="0"/>
        </a:p>
      </dgm:t>
    </dgm:pt>
    <dgm:pt modelId="{606A4839-5132-4598-AC4A-4B2C674CA2B0}" type="parTrans" cxnId="{AFA8BACB-2569-4E58-9BE2-650896280D0B}">
      <dgm:prSet/>
      <dgm:spPr/>
      <dgm:t>
        <a:bodyPr/>
        <a:lstStyle/>
        <a:p>
          <a:endParaRPr lang="es-CO"/>
        </a:p>
      </dgm:t>
    </dgm:pt>
    <dgm:pt modelId="{FD01C1B5-843A-4682-A421-A3761F57A62B}" type="sibTrans" cxnId="{AFA8BACB-2569-4E58-9BE2-650896280D0B}">
      <dgm:prSet/>
      <dgm:spPr/>
      <dgm:t>
        <a:bodyPr/>
        <a:lstStyle/>
        <a:p>
          <a:endParaRPr lang="es-CO"/>
        </a:p>
      </dgm:t>
    </dgm:pt>
    <dgm:pt modelId="{123BEF92-829C-4A98-90DA-5EE87945995C}" type="pres">
      <dgm:prSet presAssocID="{EE8016DD-6F43-4DB5-AAE8-DA98C0C2B344}" presName="compositeShape" presStyleCnt="0">
        <dgm:presLayoutVars>
          <dgm:dir/>
          <dgm:resizeHandles/>
        </dgm:presLayoutVars>
      </dgm:prSet>
      <dgm:spPr/>
      <dgm:t>
        <a:bodyPr/>
        <a:lstStyle/>
        <a:p>
          <a:endParaRPr lang="es-CO"/>
        </a:p>
      </dgm:t>
    </dgm:pt>
    <dgm:pt modelId="{130924C9-CCF1-4789-ABE6-EFC7CCE9A1D4}" type="pres">
      <dgm:prSet presAssocID="{EE8016DD-6F43-4DB5-AAE8-DA98C0C2B344}" presName="pyramid" presStyleLbl="node1" presStyleIdx="0" presStyleCnt="1"/>
      <dgm:spPr/>
    </dgm:pt>
    <dgm:pt modelId="{31C5DCDC-610C-480E-B09D-FB0C9A1A27CE}" type="pres">
      <dgm:prSet presAssocID="{EE8016DD-6F43-4DB5-AAE8-DA98C0C2B344}" presName="theList" presStyleCnt="0"/>
      <dgm:spPr/>
    </dgm:pt>
    <dgm:pt modelId="{E0DE689D-6C34-494C-85C2-6BFBAA741016}" type="pres">
      <dgm:prSet presAssocID="{0ED47E04-72F1-4C56-91D2-0AE4AA7EF704}" presName="aNode" presStyleLbl="fgAcc1" presStyleIdx="0" presStyleCnt="2" custScaleX="164143">
        <dgm:presLayoutVars>
          <dgm:bulletEnabled val="1"/>
        </dgm:presLayoutVars>
      </dgm:prSet>
      <dgm:spPr/>
      <dgm:t>
        <a:bodyPr/>
        <a:lstStyle/>
        <a:p>
          <a:endParaRPr lang="es-CO"/>
        </a:p>
      </dgm:t>
    </dgm:pt>
    <dgm:pt modelId="{18D67225-6FC0-41BC-8BB0-445D76503FD4}" type="pres">
      <dgm:prSet presAssocID="{0ED47E04-72F1-4C56-91D2-0AE4AA7EF704}" presName="aSpace" presStyleCnt="0"/>
      <dgm:spPr/>
    </dgm:pt>
    <dgm:pt modelId="{2D05A8C2-C33E-4D14-A66E-CACFB3796E9F}" type="pres">
      <dgm:prSet presAssocID="{EA1358E9-A8FA-4697-8578-74CD3B2350BC}" presName="aNode" presStyleLbl="fgAcc1" presStyleIdx="1" presStyleCnt="2" custScaleX="171469">
        <dgm:presLayoutVars>
          <dgm:bulletEnabled val="1"/>
        </dgm:presLayoutVars>
      </dgm:prSet>
      <dgm:spPr/>
      <dgm:t>
        <a:bodyPr/>
        <a:lstStyle/>
        <a:p>
          <a:endParaRPr lang="es-CO"/>
        </a:p>
      </dgm:t>
    </dgm:pt>
    <dgm:pt modelId="{D73517D9-0C9E-45C3-979C-35E468D1F443}" type="pres">
      <dgm:prSet presAssocID="{EA1358E9-A8FA-4697-8578-74CD3B2350BC}" presName="aSpace" presStyleCnt="0"/>
      <dgm:spPr/>
    </dgm:pt>
  </dgm:ptLst>
  <dgm:cxnLst>
    <dgm:cxn modelId="{2F032985-6A06-4B4F-8B6D-27E97F8A5F31}" type="presOf" srcId="{EA1358E9-A8FA-4697-8578-74CD3B2350BC}" destId="{2D05A8C2-C33E-4D14-A66E-CACFB3796E9F}" srcOrd="0" destOrd="0" presId="urn:microsoft.com/office/officeart/2005/8/layout/pyramid2"/>
    <dgm:cxn modelId="{B237043C-32DA-41C6-9519-D5F2D1580188}" type="presOf" srcId="{EE8016DD-6F43-4DB5-AAE8-DA98C0C2B344}" destId="{123BEF92-829C-4A98-90DA-5EE87945995C}" srcOrd="0" destOrd="0" presId="urn:microsoft.com/office/officeart/2005/8/layout/pyramid2"/>
    <dgm:cxn modelId="{AFA8BACB-2569-4E58-9BE2-650896280D0B}" srcId="{EE8016DD-6F43-4DB5-AAE8-DA98C0C2B344}" destId="{EA1358E9-A8FA-4697-8578-74CD3B2350BC}" srcOrd="1" destOrd="0" parTransId="{606A4839-5132-4598-AC4A-4B2C674CA2B0}" sibTransId="{FD01C1B5-843A-4682-A421-A3761F57A62B}"/>
    <dgm:cxn modelId="{7BFC0F65-129D-4B72-B7EB-8FE7DDB6B7AB}" type="presOf" srcId="{0ED47E04-72F1-4C56-91D2-0AE4AA7EF704}" destId="{E0DE689D-6C34-494C-85C2-6BFBAA741016}" srcOrd="0" destOrd="0" presId="urn:microsoft.com/office/officeart/2005/8/layout/pyramid2"/>
    <dgm:cxn modelId="{FB08D50D-1D65-48EB-A064-1E761A414900}" srcId="{EE8016DD-6F43-4DB5-AAE8-DA98C0C2B344}" destId="{0ED47E04-72F1-4C56-91D2-0AE4AA7EF704}" srcOrd="0" destOrd="0" parTransId="{6D7C306B-E9E3-4179-B927-07FC53F7A6DE}" sibTransId="{688E4150-80A9-4933-815A-99AB29AB1DD1}"/>
    <dgm:cxn modelId="{E765F90E-A9BE-40AD-ADEF-D8E669883AF0}" type="presParOf" srcId="{123BEF92-829C-4A98-90DA-5EE87945995C}" destId="{130924C9-CCF1-4789-ABE6-EFC7CCE9A1D4}" srcOrd="0" destOrd="0" presId="urn:microsoft.com/office/officeart/2005/8/layout/pyramid2"/>
    <dgm:cxn modelId="{34BC09F0-4624-4592-A715-3668E2D7F4CA}" type="presParOf" srcId="{123BEF92-829C-4A98-90DA-5EE87945995C}" destId="{31C5DCDC-610C-480E-B09D-FB0C9A1A27CE}" srcOrd="1" destOrd="0" presId="urn:microsoft.com/office/officeart/2005/8/layout/pyramid2"/>
    <dgm:cxn modelId="{1F9B0E38-4C12-4FFC-9014-42F6B9E16526}" type="presParOf" srcId="{31C5DCDC-610C-480E-B09D-FB0C9A1A27CE}" destId="{E0DE689D-6C34-494C-85C2-6BFBAA741016}" srcOrd="0" destOrd="0" presId="urn:microsoft.com/office/officeart/2005/8/layout/pyramid2"/>
    <dgm:cxn modelId="{441D4ED6-6308-4869-967E-4CC6AFF6920D}" type="presParOf" srcId="{31C5DCDC-610C-480E-B09D-FB0C9A1A27CE}" destId="{18D67225-6FC0-41BC-8BB0-445D76503FD4}" srcOrd="1" destOrd="0" presId="urn:microsoft.com/office/officeart/2005/8/layout/pyramid2"/>
    <dgm:cxn modelId="{7A7AC527-9BE8-4DB2-8D63-F64244C7FF50}" type="presParOf" srcId="{31C5DCDC-610C-480E-B09D-FB0C9A1A27CE}" destId="{2D05A8C2-C33E-4D14-A66E-CACFB3796E9F}" srcOrd="2" destOrd="0" presId="urn:microsoft.com/office/officeart/2005/8/layout/pyramid2"/>
    <dgm:cxn modelId="{91151EF7-73CA-4BF2-A2B2-C268C6FEF854}" type="presParOf" srcId="{31C5DCDC-610C-480E-B09D-FB0C9A1A27CE}" destId="{D73517D9-0C9E-45C3-979C-35E468D1F443}"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9310703-5DDD-4261-9D2E-6A754795998E}"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0C32B99E-DB7C-4EA7-974B-78221C0B6071}">
      <dgm:prSet custT="1"/>
      <dgm:spPr/>
      <dgm:t>
        <a:bodyPr/>
        <a:lstStyle/>
        <a:p>
          <a:pPr rtl="0"/>
          <a:r>
            <a:rPr lang="es-CO" sz="2400" b="1" u="sng" dirty="0" smtClean="0"/>
            <a:t>Los justos van al cielo</a:t>
          </a:r>
          <a:endParaRPr lang="es-CO" sz="2400" dirty="0"/>
        </a:p>
      </dgm:t>
    </dgm:pt>
    <dgm:pt modelId="{C1D3D059-F0C1-4973-B219-3DA0136FE349}" type="parTrans" cxnId="{C5F89DCF-5777-40EA-AFE3-A25F6A1D69C1}">
      <dgm:prSet/>
      <dgm:spPr/>
      <dgm:t>
        <a:bodyPr/>
        <a:lstStyle/>
        <a:p>
          <a:endParaRPr lang="es-CO"/>
        </a:p>
      </dgm:t>
    </dgm:pt>
    <dgm:pt modelId="{B7921344-3F03-4328-BF20-14FED3B420EA}" type="sibTrans" cxnId="{C5F89DCF-5777-40EA-AFE3-A25F6A1D69C1}">
      <dgm:prSet/>
      <dgm:spPr/>
      <dgm:t>
        <a:bodyPr/>
        <a:lstStyle/>
        <a:p>
          <a:endParaRPr lang="es-CO"/>
        </a:p>
      </dgm:t>
    </dgm:pt>
    <dgm:pt modelId="{22E068BA-3B3C-411C-A287-453B31C33917}">
      <dgm:prSet custT="1"/>
      <dgm:spPr/>
      <dgm:t>
        <a:bodyPr/>
        <a:lstStyle/>
        <a:p>
          <a:pPr rtl="0"/>
          <a:r>
            <a:rPr lang="es-CO" sz="2400" dirty="0" smtClean="0"/>
            <a:t>Entonces se cumplirá la promesa del Señor dicha 2.000 años antes: “Voy pues a preparar lugar para vosotros. Y cuando me vaya y os prepare lugar, </a:t>
          </a:r>
          <a:r>
            <a:rPr lang="es-CO" sz="2400" b="1" dirty="0" smtClean="0"/>
            <a:t>vendré otra vez</a:t>
          </a:r>
          <a:r>
            <a:rPr lang="es-CO" sz="2400" dirty="0" smtClean="0"/>
            <a:t>, y os </a:t>
          </a:r>
          <a:r>
            <a:rPr lang="es-CO" sz="2400" b="1" dirty="0" smtClean="0"/>
            <a:t>llevaré conmigo</a:t>
          </a:r>
          <a:r>
            <a:rPr lang="es-CO" sz="2400" dirty="0" smtClean="0"/>
            <a:t>, para que donde yo esté,</a:t>
          </a:r>
          <a:r>
            <a:rPr lang="es-CO" sz="2400" b="1" dirty="0" smtClean="0"/>
            <a:t> vosotros también estéis</a:t>
          </a:r>
          <a:r>
            <a:rPr lang="es-CO" sz="2400" dirty="0" smtClean="0"/>
            <a:t>” (Jn.14:2,3).</a:t>
          </a:r>
          <a:endParaRPr lang="es-CO" sz="2400" dirty="0"/>
        </a:p>
      </dgm:t>
    </dgm:pt>
    <dgm:pt modelId="{EF2EADF5-682D-416F-B1AA-B8B8A807EF8F}" type="parTrans" cxnId="{5002564A-20B6-41C7-A412-99EF4FCA6DC7}">
      <dgm:prSet/>
      <dgm:spPr/>
      <dgm:t>
        <a:bodyPr/>
        <a:lstStyle/>
        <a:p>
          <a:endParaRPr lang="es-CO"/>
        </a:p>
      </dgm:t>
    </dgm:pt>
    <dgm:pt modelId="{FCC7B2C7-E959-44EC-B857-A122937CFE83}" type="sibTrans" cxnId="{5002564A-20B6-41C7-A412-99EF4FCA6DC7}">
      <dgm:prSet/>
      <dgm:spPr/>
      <dgm:t>
        <a:bodyPr/>
        <a:lstStyle/>
        <a:p>
          <a:endParaRPr lang="es-CO"/>
        </a:p>
      </dgm:t>
    </dgm:pt>
    <dgm:pt modelId="{E1E62E3C-9A37-4F2C-839C-3D1B0DFAFAF7}" type="pres">
      <dgm:prSet presAssocID="{29310703-5DDD-4261-9D2E-6A754795998E}" presName="compositeShape" presStyleCnt="0">
        <dgm:presLayoutVars>
          <dgm:dir/>
          <dgm:resizeHandles/>
        </dgm:presLayoutVars>
      </dgm:prSet>
      <dgm:spPr/>
      <dgm:t>
        <a:bodyPr/>
        <a:lstStyle/>
        <a:p>
          <a:endParaRPr lang="es-CO"/>
        </a:p>
      </dgm:t>
    </dgm:pt>
    <dgm:pt modelId="{F69B906F-7F44-4AFE-AFC6-B6F1C4F87298}" type="pres">
      <dgm:prSet presAssocID="{29310703-5DDD-4261-9D2E-6A754795998E}" presName="pyramid" presStyleLbl="node1" presStyleIdx="0" presStyleCnt="1"/>
      <dgm:spPr/>
    </dgm:pt>
    <dgm:pt modelId="{D583258E-2848-4964-9ABB-BF17D99A30B4}" type="pres">
      <dgm:prSet presAssocID="{29310703-5DDD-4261-9D2E-6A754795998E}" presName="theList" presStyleCnt="0"/>
      <dgm:spPr/>
    </dgm:pt>
    <dgm:pt modelId="{D30A62EA-EFE6-4557-8995-727193C0CE7A}" type="pres">
      <dgm:prSet presAssocID="{0C32B99E-DB7C-4EA7-974B-78221C0B6071}" presName="aNode" presStyleLbl="fgAcc1" presStyleIdx="0" presStyleCnt="2" custScaleY="25266" custLinFactY="-2562" custLinFactNeighborX="-1129" custLinFactNeighborY="-100000">
        <dgm:presLayoutVars>
          <dgm:bulletEnabled val="1"/>
        </dgm:presLayoutVars>
      </dgm:prSet>
      <dgm:spPr/>
      <dgm:t>
        <a:bodyPr/>
        <a:lstStyle/>
        <a:p>
          <a:endParaRPr lang="es-CO"/>
        </a:p>
      </dgm:t>
    </dgm:pt>
    <dgm:pt modelId="{DEA3737D-7EAC-4E4E-B093-10DB6A6292EC}" type="pres">
      <dgm:prSet presAssocID="{0C32B99E-DB7C-4EA7-974B-78221C0B6071}" presName="aSpace" presStyleCnt="0"/>
      <dgm:spPr/>
    </dgm:pt>
    <dgm:pt modelId="{C77BF363-A05B-471B-9928-3A1DA9CC7ED8}" type="pres">
      <dgm:prSet presAssocID="{22E068BA-3B3C-411C-A287-453B31C33917}" presName="aNode" presStyleLbl="fgAcc1" presStyleIdx="1" presStyleCnt="2" custScaleX="235063" custLinFactY="-7827" custLinFactNeighborX="-3607" custLinFactNeighborY="-100000">
        <dgm:presLayoutVars>
          <dgm:bulletEnabled val="1"/>
        </dgm:presLayoutVars>
      </dgm:prSet>
      <dgm:spPr/>
      <dgm:t>
        <a:bodyPr/>
        <a:lstStyle/>
        <a:p>
          <a:endParaRPr lang="es-CO"/>
        </a:p>
      </dgm:t>
    </dgm:pt>
    <dgm:pt modelId="{09C917A3-A2E6-4924-922C-522F448AC2CB}" type="pres">
      <dgm:prSet presAssocID="{22E068BA-3B3C-411C-A287-453B31C33917}" presName="aSpace" presStyleCnt="0"/>
      <dgm:spPr/>
    </dgm:pt>
  </dgm:ptLst>
  <dgm:cxnLst>
    <dgm:cxn modelId="{AAD0E9B8-3E42-434A-B5E5-BD0A2D36F0DE}" type="presOf" srcId="{0C32B99E-DB7C-4EA7-974B-78221C0B6071}" destId="{D30A62EA-EFE6-4557-8995-727193C0CE7A}" srcOrd="0" destOrd="0" presId="urn:microsoft.com/office/officeart/2005/8/layout/pyramid2"/>
    <dgm:cxn modelId="{C5F89DCF-5777-40EA-AFE3-A25F6A1D69C1}" srcId="{29310703-5DDD-4261-9D2E-6A754795998E}" destId="{0C32B99E-DB7C-4EA7-974B-78221C0B6071}" srcOrd="0" destOrd="0" parTransId="{C1D3D059-F0C1-4973-B219-3DA0136FE349}" sibTransId="{B7921344-3F03-4328-BF20-14FED3B420EA}"/>
    <dgm:cxn modelId="{2DBB96EE-E6AE-473C-8C5C-218D26FA06E2}" type="presOf" srcId="{29310703-5DDD-4261-9D2E-6A754795998E}" destId="{E1E62E3C-9A37-4F2C-839C-3D1B0DFAFAF7}" srcOrd="0" destOrd="0" presId="urn:microsoft.com/office/officeart/2005/8/layout/pyramid2"/>
    <dgm:cxn modelId="{5002564A-20B6-41C7-A412-99EF4FCA6DC7}" srcId="{29310703-5DDD-4261-9D2E-6A754795998E}" destId="{22E068BA-3B3C-411C-A287-453B31C33917}" srcOrd="1" destOrd="0" parTransId="{EF2EADF5-682D-416F-B1AA-B8B8A807EF8F}" sibTransId="{FCC7B2C7-E959-44EC-B857-A122937CFE83}"/>
    <dgm:cxn modelId="{824A63DC-0A5B-43E0-94A6-499252F0BC98}" type="presOf" srcId="{22E068BA-3B3C-411C-A287-453B31C33917}" destId="{C77BF363-A05B-471B-9928-3A1DA9CC7ED8}" srcOrd="0" destOrd="0" presId="urn:microsoft.com/office/officeart/2005/8/layout/pyramid2"/>
    <dgm:cxn modelId="{14E5411C-96F1-488B-B460-76FC97172C2F}" type="presParOf" srcId="{E1E62E3C-9A37-4F2C-839C-3D1B0DFAFAF7}" destId="{F69B906F-7F44-4AFE-AFC6-B6F1C4F87298}" srcOrd="0" destOrd="0" presId="urn:microsoft.com/office/officeart/2005/8/layout/pyramid2"/>
    <dgm:cxn modelId="{0BC03DAB-B7BF-441B-B6C7-C8D5C1B6F600}" type="presParOf" srcId="{E1E62E3C-9A37-4F2C-839C-3D1B0DFAFAF7}" destId="{D583258E-2848-4964-9ABB-BF17D99A30B4}" srcOrd="1" destOrd="0" presId="urn:microsoft.com/office/officeart/2005/8/layout/pyramid2"/>
    <dgm:cxn modelId="{38DDB66F-70CC-4F69-84FE-C72058182669}" type="presParOf" srcId="{D583258E-2848-4964-9ABB-BF17D99A30B4}" destId="{D30A62EA-EFE6-4557-8995-727193C0CE7A}" srcOrd="0" destOrd="0" presId="urn:microsoft.com/office/officeart/2005/8/layout/pyramid2"/>
    <dgm:cxn modelId="{50F70AFB-05F9-417B-901A-FD306B9B5529}" type="presParOf" srcId="{D583258E-2848-4964-9ABB-BF17D99A30B4}" destId="{DEA3737D-7EAC-4E4E-B093-10DB6A6292EC}" srcOrd="1" destOrd="0" presId="urn:microsoft.com/office/officeart/2005/8/layout/pyramid2"/>
    <dgm:cxn modelId="{1E9FD96F-3386-4FD0-AC2B-80331B6B41B3}" type="presParOf" srcId="{D583258E-2848-4964-9ABB-BF17D99A30B4}" destId="{C77BF363-A05B-471B-9928-3A1DA9CC7ED8}" srcOrd="2" destOrd="0" presId="urn:microsoft.com/office/officeart/2005/8/layout/pyramid2"/>
    <dgm:cxn modelId="{61D0B380-4C35-4B02-9198-ACA75C963266}" type="presParOf" srcId="{D583258E-2848-4964-9ABB-BF17D99A30B4}" destId="{09C917A3-A2E6-4924-922C-522F448AC2CB}"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00FB5EB-A955-4EA3-823F-3C0B50FC6436}"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s-CO"/>
        </a:p>
      </dgm:t>
    </dgm:pt>
    <dgm:pt modelId="{2A02D39A-A919-47F6-A945-C074570B89E0}">
      <dgm:prSet/>
      <dgm:spPr/>
      <dgm:t>
        <a:bodyPr/>
        <a:lstStyle/>
        <a:p>
          <a:pPr rtl="0"/>
          <a:r>
            <a:rPr lang="es-CO" dirty="0" smtClean="0"/>
            <a:t>Cristo comparó su regreso con lo que sucedió en el diluvio y en Sodoma y Gomorra (Mat.24:37-39; Luc.17:28-30) </a:t>
          </a:r>
          <a:endParaRPr lang="es-CO" dirty="0"/>
        </a:p>
      </dgm:t>
    </dgm:pt>
    <dgm:pt modelId="{6EF00293-BD4A-4B19-B9B4-3CB3D8D10494}" type="parTrans" cxnId="{8C0B1CD7-5559-499D-A59D-7283B1D64078}">
      <dgm:prSet/>
      <dgm:spPr/>
      <dgm:t>
        <a:bodyPr/>
        <a:lstStyle/>
        <a:p>
          <a:endParaRPr lang="es-CO"/>
        </a:p>
      </dgm:t>
    </dgm:pt>
    <dgm:pt modelId="{C8836967-8420-4AD6-8D99-04A722DB3BF8}" type="sibTrans" cxnId="{8C0B1CD7-5559-499D-A59D-7283B1D64078}">
      <dgm:prSet/>
      <dgm:spPr/>
      <dgm:t>
        <a:bodyPr/>
        <a:lstStyle/>
        <a:p>
          <a:endParaRPr lang="es-CO"/>
        </a:p>
      </dgm:t>
    </dgm:pt>
    <dgm:pt modelId="{885917FF-E4F1-4E00-BE84-A9A58B86C838}" type="pres">
      <dgm:prSet presAssocID="{000FB5EB-A955-4EA3-823F-3C0B50FC6436}" presName="compositeShape" presStyleCnt="0">
        <dgm:presLayoutVars>
          <dgm:dir/>
          <dgm:resizeHandles/>
        </dgm:presLayoutVars>
      </dgm:prSet>
      <dgm:spPr/>
      <dgm:t>
        <a:bodyPr/>
        <a:lstStyle/>
        <a:p>
          <a:endParaRPr lang="es-CO"/>
        </a:p>
      </dgm:t>
    </dgm:pt>
    <dgm:pt modelId="{BFE15544-BE77-4894-BB81-042EF3BCAB8A}" type="pres">
      <dgm:prSet presAssocID="{000FB5EB-A955-4EA3-823F-3C0B50FC6436}" presName="pyramid" presStyleLbl="node1" presStyleIdx="0" presStyleCnt="1"/>
      <dgm:spPr/>
    </dgm:pt>
    <dgm:pt modelId="{58774436-9EAB-4D6E-9856-84246EEB2FC7}" type="pres">
      <dgm:prSet presAssocID="{000FB5EB-A955-4EA3-823F-3C0B50FC6436}" presName="theList" presStyleCnt="0"/>
      <dgm:spPr/>
    </dgm:pt>
    <dgm:pt modelId="{056E2B0C-EEAC-4419-8797-3D78F31834E0}" type="pres">
      <dgm:prSet presAssocID="{2A02D39A-A919-47F6-A945-C074570B89E0}" presName="aNode" presStyleLbl="fgAcc1" presStyleIdx="0" presStyleCnt="1">
        <dgm:presLayoutVars>
          <dgm:bulletEnabled val="1"/>
        </dgm:presLayoutVars>
      </dgm:prSet>
      <dgm:spPr/>
      <dgm:t>
        <a:bodyPr/>
        <a:lstStyle/>
        <a:p>
          <a:endParaRPr lang="es-CO"/>
        </a:p>
      </dgm:t>
    </dgm:pt>
    <dgm:pt modelId="{87160B49-BDCA-4119-A5E3-C894EC3CA978}" type="pres">
      <dgm:prSet presAssocID="{2A02D39A-A919-47F6-A945-C074570B89E0}" presName="aSpace" presStyleCnt="0"/>
      <dgm:spPr/>
    </dgm:pt>
  </dgm:ptLst>
  <dgm:cxnLst>
    <dgm:cxn modelId="{EA55DCBC-12CA-4D6B-88FA-FD8E81DCDDE6}" type="presOf" srcId="{2A02D39A-A919-47F6-A945-C074570B89E0}" destId="{056E2B0C-EEAC-4419-8797-3D78F31834E0}" srcOrd="0" destOrd="0" presId="urn:microsoft.com/office/officeart/2005/8/layout/pyramid2"/>
    <dgm:cxn modelId="{0D10245F-D5B6-4097-842F-8898DDE059E7}" type="presOf" srcId="{000FB5EB-A955-4EA3-823F-3C0B50FC6436}" destId="{885917FF-E4F1-4E00-BE84-A9A58B86C838}" srcOrd="0" destOrd="0" presId="urn:microsoft.com/office/officeart/2005/8/layout/pyramid2"/>
    <dgm:cxn modelId="{8C0B1CD7-5559-499D-A59D-7283B1D64078}" srcId="{000FB5EB-A955-4EA3-823F-3C0B50FC6436}" destId="{2A02D39A-A919-47F6-A945-C074570B89E0}" srcOrd="0" destOrd="0" parTransId="{6EF00293-BD4A-4B19-B9B4-3CB3D8D10494}" sibTransId="{C8836967-8420-4AD6-8D99-04A722DB3BF8}"/>
    <dgm:cxn modelId="{6ECA70BB-FEC1-4C99-8EEF-6AA3079C7C37}" type="presParOf" srcId="{885917FF-E4F1-4E00-BE84-A9A58B86C838}" destId="{BFE15544-BE77-4894-BB81-042EF3BCAB8A}" srcOrd="0" destOrd="0" presId="urn:microsoft.com/office/officeart/2005/8/layout/pyramid2"/>
    <dgm:cxn modelId="{0DD731D0-CA4C-4CC6-846B-65571DC156CA}" type="presParOf" srcId="{885917FF-E4F1-4E00-BE84-A9A58B86C838}" destId="{58774436-9EAB-4D6E-9856-84246EEB2FC7}" srcOrd="1" destOrd="0" presId="urn:microsoft.com/office/officeart/2005/8/layout/pyramid2"/>
    <dgm:cxn modelId="{DE867C92-AD9D-4DB3-A136-7732AD1A9FB7}" type="presParOf" srcId="{58774436-9EAB-4D6E-9856-84246EEB2FC7}" destId="{056E2B0C-EEAC-4419-8797-3D78F31834E0}" srcOrd="0" destOrd="0" presId="urn:microsoft.com/office/officeart/2005/8/layout/pyramid2"/>
    <dgm:cxn modelId="{E148ABF8-0AC9-4C16-8F78-B6BF4F111003}" type="presParOf" srcId="{58774436-9EAB-4D6E-9856-84246EEB2FC7}" destId="{87160B49-BDCA-4119-A5E3-C894EC3CA978}"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DDE38DC-05C4-4797-A9F8-D6BB48627AF8}"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s-CO"/>
        </a:p>
      </dgm:t>
    </dgm:pt>
    <dgm:pt modelId="{6C0499D5-3D1B-42D8-8CE6-A9E9588D509F}">
      <dgm:prSet/>
      <dgm:spPr/>
      <dgm:t>
        <a:bodyPr/>
        <a:lstStyle/>
        <a:p>
          <a:pPr rtl="0"/>
          <a:r>
            <a:rPr lang="es-CO" dirty="0" smtClean="0"/>
            <a:t>El profeta Jeremías dice que la tierra estaba, </a:t>
          </a:r>
          <a:r>
            <a:rPr lang="es-CO" b="1" u="sng" dirty="0" smtClean="0"/>
            <a:t>desordenada</a:t>
          </a:r>
          <a:r>
            <a:rPr lang="es-CO" dirty="0" smtClean="0"/>
            <a:t> y </a:t>
          </a:r>
          <a:r>
            <a:rPr lang="es-CO" b="1" u="sng" dirty="0" smtClean="0"/>
            <a:t>vacía</a:t>
          </a:r>
          <a:r>
            <a:rPr lang="es-CO" dirty="0" smtClean="0"/>
            <a:t>, esto indica que la tierra quedará tan caótica como estaba al </a:t>
          </a:r>
          <a:r>
            <a:rPr lang="es-CO" b="1" dirty="0" smtClean="0"/>
            <a:t>principio de la creación </a:t>
          </a:r>
          <a:r>
            <a:rPr lang="es-CO" dirty="0" smtClean="0"/>
            <a:t>Gén.1:2. </a:t>
          </a:r>
          <a:br>
            <a:rPr lang="es-CO" dirty="0" smtClean="0"/>
          </a:br>
          <a:endParaRPr lang="es-CO" dirty="0"/>
        </a:p>
      </dgm:t>
    </dgm:pt>
    <dgm:pt modelId="{54223A6C-EFAD-4072-97C8-C3F4940C304E}" type="parTrans" cxnId="{32FC0545-C794-43C7-BDF2-47C241DA6828}">
      <dgm:prSet/>
      <dgm:spPr/>
      <dgm:t>
        <a:bodyPr/>
        <a:lstStyle/>
        <a:p>
          <a:endParaRPr lang="es-CO"/>
        </a:p>
      </dgm:t>
    </dgm:pt>
    <dgm:pt modelId="{17EEA584-CDFE-4999-A606-23AC070B5A63}" type="sibTrans" cxnId="{32FC0545-C794-43C7-BDF2-47C241DA6828}">
      <dgm:prSet/>
      <dgm:spPr/>
      <dgm:t>
        <a:bodyPr/>
        <a:lstStyle/>
        <a:p>
          <a:endParaRPr lang="es-CO"/>
        </a:p>
      </dgm:t>
    </dgm:pt>
    <dgm:pt modelId="{EE9D3353-8806-4570-BB8B-E077FDF46809}" type="pres">
      <dgm:prSet presAssocID="{DDDE38DC-05C4-4797-A9F8-D6BB48627AF8}" presName="compositeShape" presStyleCnt="0">
        <dgm:presLayoutVars>
          <dgm:dir/>
          <dgm:resizeHandles/>
        </dgm:presLayoutVars>
      </dgm:prSet>
      <dgm:spPr/>
      <dgm:t>
        <a:bodyPr/>
        <a:lstStyle/>
        <a:p>
          <a:endParaRPr lang="es-CO"/>
        </a:p>
      </dgm:t>
    </dgm:pt>
    <dgm:pt modelId="{86765983-8621-4812-BC78-9FC33C749467}" type="pres">
      <dgm:prSet presAssocID="{DDDE38DC-05C4-4797-A9F8-D6BB48627AF8}" presName="pyramid" presStyleLbl="node1" presStyleIdx="0" presStyleCnt="1"/>
      <dgm:spPr/>
    </dgm:pt>
    <dgm:pt modelId="{7BB694B9-FCB3-44B5-B2B1-5007C8E3C4BD}" type="pres">
      <dgm:prSet presAssocID="{DDDE38DC-05C4-4797-A9F8-D6BB48627AF8}" presName="theList" presStyleCnt="0"/>
      <dgm:spPr/>
    </dgm:pt>
    <dgm:pt modelId="{624C2354-5055-4733-BB01-8F0C90BA3AB2}" type="pres">
      <dgm:prSet presAssocID="{6C0499D5-3D1B-42D8-8CE6-A9E9588D509F}" presName="aNode" presStyleLbl="fgAcc1" presStyleIdx="0" presStyleCnt="1">
        <dgm:presLayoutVars>
          <dgm:bulletEnabled val="1"/>
        </dgm:presLayoutVars>
      </dgm:prSet>
      <dgm:spPr/>
      <dgm:t>
        <a:bodyPr/>
        <a:lstStyle/>
        <a:p>
          <a:endParaRPr lang="es-CO"/>
        </a:p>
      </dgm:t>
    </dgm:pt>
    <dgm:pt modelId="{801FF552-521A-4A51-BFA7-34549689C9BF}" type="pres">
      <dgm:prSet presAssocID="{6C0499D5-3D1B-42D8-8CE6-A9E9588D509F}" presName="aSpace" presStyleCnt="0"/>
      <dgm:spPr/>
    </dgm:pt>
  </dgm:ptLst>
  <dgm:cxnLst>
    <dgm:cxn modelId="{F3B97C3C-B280-4579-810A-D16A15403630}" type="presOf" srcId="{DDDE38DC-05C4-4797-A9F8-D6BB48627AF8}" destId="{EE9D3353-8806-4570-BB8B-E077FDF46809}" srcOrd="0" destOrd="0" presId="urn:microsoft.com/office/officeart/2005/8/layout/pyramid2"/>
    <dgm:cxn modelId="{F94CCDA0-58FC-42FD-B671-2052B4C402FB}" type="presOf" srcId="{6C0499D5-3D1B-42D8-8CE6-A9E9588D509F}" destId="{624C2354-5055-4733-BB01-8F0C90BA3AB2}" srcOrd="0" destOrd="0" presId="urn:microsoft.com/office/officeart/2005/8/layout/pyramid2"/>
    <dgm:cxn modelId="{32FC0545-C794-43C7-BDF2-47C241DA6828}" srcId="{DDDE38DC-05C4-4797-A9F8-D6BB48627AF8}" destId="{6C0499D5-3D1B-42D8-8CE6-A9E9588D509F}" srcOrd="0" destOrd="0" parTransId="{54223A6C-EFAD-4072-97C8-C3F4940C304E}" sibTransId="{17EEA584-CDFE-4999-A606-23AC070B5A63}"/>
    <dgm:cxn modelId="{371E51B2-5867-43F7-ADA6-67637FE464E6}" type="presParOf" srcId="{EE9D3353-8806-4570-BB8B-E077FDF46809}" destId="{86765983-8621-4812-BC78-9FC33C749467}" srcOrd="0" destOrd="0" presId="urn:microsoft.com/office/officeart/2005/8/layout/pyramid2"/>
    <dgm:cxn modelId="{EE458A52-C362-40E5-ADED-8839ED9650D3}" type="presParOf" srcId="{EE9D3353-8806-4570-BB8B-E077FDF46809}" destId="{7BB694B9-FCB3-44B5-B2B1-5007C8E3C4BD}" srcOrd="1" destOrd="0" presId="urn:microsoft.com/office/officeart/2005/8/layout/pyramid2"/>
    <dgm:cxn modelId="{3A084E3F-5328-48CB-91E5-6B7BB9296DCD}" type="presParOf" srcId="{7BB694B9-FCB3-44B5-B2B1-5007C8E3C4BD}" destId="{624C2354-5055-4733-BB01-8F0C90BA3AB2}" srcOrd="0" destOrd="0" presId="urn:microsoft.com/office/officeart/2005/8/layout/pyramid2"/>
    <dgm:cxn modelId="{E6BBC55D-16FA-47F0-8169-2B1A80265A66}" type="presParOf" srcId="{7BB694B9-FCB3-44B5-B2B1-5007C8E3C4BD}" destId="{801FF552-521A-4A51-BFA7-34549689C9BF}"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C1223F2-D786-4FF2-96C1-44434EF55D8B}"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s-CO"/>
        </a:p>
      </dgm:t>
    </dgm:pt>
    <dgm:pt modelId="{62DEE448-68B4-48C6-A59B-BF9841EC9A02}">
      <dgm:prSet/>
      <dgm:spPr/>
      <dgm:t>
        <a:bodyPr/>
        <a:lstStyle/>
        <a:p>
          <a:pPr rtl="0"/>
          <a:r>
            <a:rPr lang="es-CO" dirty="0" smtClean="0"/>
            <a:t>22 Ese macho cabrío llevará sobre  si todas las iniquidades de ellos a tierra deshabitada. Y el hombre soltará el macho cabrío por el desierto.  </a:t>
          </a:r>
          <a:endParaRPr lang="es-CO" dirty="0"/>
        </a:p>
      </dgm:t>
    </dgm:pt>
    <dgm:pt modelId="{05D048E2-C664-4529-AF08-997176CFB54D}" type="parTrans" cxnId="{74EDBE62-791D-413C-B95A-8B673300410E}">
      <dgm:prSet/>
      <dgm:spPr/>
      <dgm:t>
        <a:bodyPr/>
        <a:lstStyle/>
        <a:p>
          <a:endParaRPr lang="es-CO"/>
        </a:p>
      </dgm:t>
    </dgm:pt>
    <dgm:pt modelId="{37201F78-5405-4171-8C6A-9633068848E9}" type="sibTrans" cxnId="{74EDBE62-791D-413C-B95A-8B673300410E}">
      <dgm:prSet/>
      <dgm:spPr/>
      <dgm:t>
        <a:bodyPr/>
        <a:lstStyle/>
        <a:p>
          <a:endParaRPr lang="es-CO"/>
        </a:p>
      </dgm:t>
    </dgm:pt>
    <dgm:pt modelId="{A2B2E97F-C339-4AD5-8156-7CE244059B55}" type="pres">
      <dgm:prSet presAssocID="{9C1223F2-D786-4FF2-96C1-44434EF55D8B}" presName="compositeShape" presStyleCnt="0">
        <dgm:presLayoutVars>
          <dgm:dir/>
          <dgm:resizeHandles/>
        </dgm:presLayoutVars>
      </dgm:prSet>
      <dgm:spPr/>
      <dgm:t>
        <a:bodyPr/>
        <a:lstStyle/>
        <a:p>
          <a:endParaRPr lang="es-CO"/>
        </a:p>
      </dgm:t>
    </dgm:pt>
    <dgm:pt modelId="{23481A53-475D-4E3E-B4DC-0EB573BBE211}" type="pres">
      <dgm:prSet presAssocID="{9C1223F2-D786-4FF2-96C1-44434EF55D8B}" presName="pyramid" presStyleLbl="node1" presStyleIdx="0" presStyleCnt="1"/>
      <dgm:spPr/>
    </dgm:pt>
    <dgm:pt modelId="{457433C7-8144-4565-BF5B-1A9A41FE4298}" type="pres">
      <dgm:prSet presAssocID="{9C1223F2-D786-4FF2-96C1-44434EF55D8B}" presName="theList" presStyleCnt="0"/>
      <dgm:spPr/>
    </dgm:pt>
    <dgm:pt modelId="{1BB81D42-C481-49F9-94AB-07850004122C}" type="pres">
      <dgm:prSet presAssocID="{62DEE448-68B4-48C6-A59B-BF9841EC9A02}" presName="aNode" presStyleLbl="fgAcc1" presStyleIdx="0" presStyleCnt="1">
        <dgm:presLayoutVars>
          <dgm:bulletEnabled val="1"/>
        </dgm:presLayoutVars>
      </dgm:prSet>
      <dgm:spPr/>
      <dgm:t>
        <a:bodyPr/>
        <a:lstStyle/>
        <a:p>
          <a:endParaRPr lang="es-CO"/>
        </a:p>
      </dgm:t>
    </dgm:pt>
    <dgm:pt modelId="{04434F23-9020-4236-868E-D44A1828890A}" type="pres">
      <dgm:prSet presAssocID="{62DEE448-68B4-48C6-A59B-BF9841EC9A02}" presName="aSpace" presStyleCnt="0"/>
      <dgm:spPr/>
    </dgm:pt>
  </dgm:ptLst>
  <dgm:cxnLst>
    <dgm:cxn modelId="{255D3D91-4D8E-43AE-8D12-D4B23DB8DBC7}" type="presOf" srcId="{62DEE448-68B4-48C6-A59B-BF9841EC9A02}" destId="{1BB81D42-C481-49F9-94AB-07850004122C}" srcOrd="0" destOrd="0" presId="urn:microsoft.com/office/officeart/2005/8/layout/pyramid2"/>
    <dgm:cxn modelId="{DA804590-B8DA-41E6-9F99-3214103DA79F}" type="presOf" srcId="{9C1223F2-D786-4FF2-96C1-44434EF55D8B}" destId="{A2B2E97F-C339-4AD5-8156-7CE244059B55}" srcOrd="0" destOrd="0" presId="urn:microsoft.com/office/officeart/2005/8/layout/pyramid2"/>
    <dgm:cxn modelId="{74EDBE62-791D-413C-B95A-8B673300410E}" srcId="{9C1223F2-D786-4FF2-96C1-44434EF55D8B}" destId="{62DEE448-68B4-48C6-A59B-BF9841EC9A02}" srcOrd="0" destOrd="0" parTransId="{05D048E2-C664-4529-AF08-997176CFB54D}" sibTransId="{37201F78-5405-4171-8C6A-9633068848E9}"/>
    <dgm:cxn modelId="{659D5497-44E7-49AB-B1A8-4930AD000EE4}" type="presParOf" srcId="{A2B2E97F-C339-4AD5-8156-7CE244059B55}" destId="{23481A53-475D-4E3E-B4DC-0EB573BBE211}" srcOrd="0" destOrd="0" presId="urn:microsoft.com/office/officeart/2005/8/layout/pyramid2"/>
    <dgm:cxn modelId="{BBBE43E5-8663-4E57-B788-BEBE6131D421}" type="presParOf" srcId="{A2B2E97F-C339-4AD5-8156-7CE244059B55}" destId="{457433C7-8144-4565-BF5B-1A9A41FE4298}" srcOrd="1" destOrd="0" presId="urn:microsoft.com/office/officeart/2005/8/layout/pyramid2"/>
    <dgm:cxn modelId="{E37CBBC2-8E0B-4097-B53F-7FA8A3170719}" type="presParOf" srcId="{457433C7-8144-4565-BF5B-1A9A41FE4298}" destId="{1BB81D42-C481-49F9-94AB-07850004122C}" srcOrd="0" destOrd="0" presId="urn:microsoft.com/office/officeart/2005/8/layout/pyramid2"/>
    <dgm:cxn modelId="{524B01D3-E42E-4521-A134-094C9BC6C71E}" type="presParOf" srcId="{457433C7-8144-4565-BF5B-1A9A41FE4298}" destId="{04434F23-9020-4236-868E-D44A1828890A}"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F297BD4-ABED-43C8-86E1-21F8B1CC9BF6}"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2252289A-5813-4EC6-A235-D2E001069D6A}">
      <dgm:prSet/>
      <dgm:spPr/>
      <dgm:t>
        <a:bodyPr/>
        <a:lstStyle/>
        <a:p>
          <a:pPr rtl="0"/>
          <a:r>
            <a:rPr lang="es-CO" dirty="0" smtClean="0"/>
            <a:t>Satanás debe llevar la responsabilidad de todo el pecado que a causado a los que son </a:t>
          </a:r>
          <a:r>
            <a:rPr lang="es-CO" b="1" dirty="0" smtClean="0"/>
            <a:t>salvados</a:t>
          </a:r>
          <a:r>
            <a:rPr lang="es-CO" dirty="0" smtClean="0"/>
            <a:t>. Y como el macho cabrío era enviado a la tierra deshabitada, así, Dios desterrará a Satanás a la tierra desolada y vacía.</a:t>
          </a:r>
          <a:br>
            <a:rPr lang="es-CO" dirty="0" smtClean="0"/>
          </a:br>
          <a:endParaRPr lang="es-CO" dirty="0"/>
        </a:p>
      </dgm:t>
    </dgm:pt>
    <dgm:pt modelId="{2BD38DFF-A426-4376-9329-00A01AD9CB2E}" type="parTrans" cxnId="{B5D2DAD2-D2B7-4EC8-86EB-916DA9ECED7B}">
      <dgm:prSet/>
      <dgm:spPr/>
      <dgm:t>
        <a:bodyPr/>
        <a:lstStyle/>
        <a:p>
          <a:endParaRPr lang="es-CO"/>
        </a:p>
      </dgm:t>
    </dgm:pt>
    <dgm:pt modelId="{18E89021-336E-48E4-987D-87B5BF02C557}" type="sibTrans" cxnId="{B5D2DAD2-D2B7-4EC8-86EB-916DA9ECED7B}">
      <dgm:prSet/>
      <dgm:spPr/>
      <dgm:t>
        <a:bodyPr/>
        <a:lstStyle/>
        <a:p>
          <a:endParaRPr lang="es-CO"/>
        </a:p>
      </dgm:t>
    </dgm:pt>
    <dgm:pt modelId="{50D85E4C-10F6-4FE7-934D-7BE3350A05B4}" type="pres">
      <dgm:prSet presAssocID="{5F297BD4-ABED-43C8-86E1-21F8B1CC9BF6}" presName="compositeShape" presStyleCnt="0">
        <dgm:presLayoutVars>
          <dgm:dir/>
          <dgm:resizeHandles/>
        </dgm:presLayoutVars>
      </dgm:prSet>
      <dgm:spPr/>
      <dgm:t>
        <a:bodyPr/>
        <a:lstStyle/>
        <a:p>
          <a:endParaRPr lang="es-CO"/>
        </a:p>
      </dgm:t>
    </dgm:pt>
    <dgm:pt modelId="{6549F7B9-882B-4832-A9E3-30DA6FF2BDC4}" type="pres">
      <dgm:prSet presAssocID="{5F297BD4-ABED-43C8-86E1-21F8B1CC9BF6}" presName="pyramid" presStyleLbl="node1" presStyleIdx="0" presStyleCnt="1"/>
      <dgm:spPr/>
    </dgm:pt>
    <dgm:pt modelId="{78C73855-3EF7-4E68-AC63-9F687218C92E}" type="pres">
      <dgm:prSet presAssocID="{5F297BD4-ABED-43C8-86E1-21F8B1CC9BF6}" presName="theList" presStyleCnt="0"/>
      <dgm:spPr/>
    </dgm:pt>
    <dgm:pt modelId="{BD6EB724-CBFE-4DBB-BD1D-385BEE0B2582}" type="pres">
      <dgm:prSet presAssocID="{2252289A-5813-4EC6-A235-D2E001069D6A}" presName="aNode" presStyleLbl="fgAcc1" presStyleIdx="0" presStyleCnt="1" custScaleX="252367">
        <dgm:presLayoutVars>
          <dgm:bulletEnabled val="1"/>
        </dgm:presLayoutVars>
      </dgm:prSet>
      <dgm:spPr/>
      <dgm:t>
        <a:bodyPr/>
        <a:lstStyle/>
        <a:p>
          <a:endParaRPr lang="es-CO"/>
        </a:p>
      </dgm:t>
    </dgm:pt>
    <dgm:pt modelId="{FB6212AA-D0D7-4BAC-BC48-219AD6AC9CA6}" type="pres">
      <dgm:prSet presAssocID="{2252289A-5813-4EC6-A235-D2E001069D6A}" presName="aSpace" presStyleCnt="0"/>
      <dgm:spPr/>
    </dgm:pt>
  </dgm:ptLst>
  <dgm:cxnLst>
    <dgm:cxn modelId="{86D3DB89-E628-4FA6-A275-670D74A4B3F0}" type="presOf" srcId="{2252289A-5813-4EC6-A235-D2E001069D6A}" destId="{BD6EB724-CBFE-4DBB-BD1D-385BEE0B2582}" srcOrd="0" destOrd="0" presId="urn:microsoft.com/office/officeart/2005/8/layout/pyramid2"/>
    <dgm:cxn modelId="{B5D2DAD2-D2B7-4EC8-86EB-916DA9ECED7B}" srcId="{5F297BD4-ABED-43C8-86E1-21F8B1CC9BF6}" destId="{2252289A-5813-4EC6-A235-D2E001069D6A}" srcOrd="0" destOrd="0" parTransId="{2BD38DFF-A426-4376-9329-00A01AD9CB2E}" sibTransId="{18E89021-336E-48E4-987D-87B5BF02C557}"/>
    <dgm:cxn modelId="{957BF581-A8A3-462E-A4F2-09F792D5D0B9}" type="presOf" srcId="{5F297BD4-ABED-43C8-86E1-21F8B1CC9BF6}" destId="{50D85E4C-10F6-4FE7-934D-7BE3350A05B4}" srcOrd="0" destOrd="0" presId="urn:microsoft.com/office/officeart/2005/8/layout/pyramid2"/>
    <dgm:cxn modelId="{CAB95E4D-833E-4699-B331-06A151BEC32E}" type="presParOf" srcId="{50D85E4C-10F6-4FE7-934D-7BE3350A05B4}" destId="{6549F7B9-882B-4832-A9E3-30DA6FF2BDC4}" srcOrd="0" destOrd="0" presId="urn:microsoft.com/office/officeart/2005/8/layout/pyramid2"/>
    <dgm:cxn modelId="{26B39189-D8D0-4B9F-98A7-8063ECE70979}" type="presParOf" srcId="{50D85E4C-10F6-4FE7-934D-7BE3350A05B4}" destId="{78C73855-3EF7-4E68-AC63-9F687218C92E}" srcOrd="1" destOrd="0" presId="urn:microsoft.com/office/officeart/2005/8/layout/pyramid2"/>
    <dgm:cxn modelId="{B138EC24-2947-4C3B-9076-6357B1E38953}" type="presParOf" srcId="{78C73855-3EF7-4E68-AC63-9F687218C92E}" destId="{BD6EB724-CBFE-4DBB-BD1D-385BEE0B2582}" srcOrd="0" destOrd="0" presId="urn:microsoft.com/office/officeart/2005/8/layout/pyramid2"/>
    <dgm:cxn modelId="{AC61F3E9-E1AB-4CC3-9D48-38F4D24B7943}" type="presParOf" srcId="{78C73855-3EF7-4E68-AC63-9F687218C92E}" destId="{FB6212AA-D0D7-4BAC-BC48-219AD6AC9CA6}"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B9E26F3-246B-44EE-AB37-EA3AA052FFBD}"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7442CC5B-8376-4C32-ACEC-2BBEE40A7005}">
      <dgm:prSet custT="1"/>
      <dgm:spPr/>
      <dgm:t>
        <a:bodyPr/>
        <a:lstStyle/>
        <a:p>
          <a:pPr rtl="0"/>
          <a:r>
            <a:rPr lang="es-CO" sz="2000" dirty="0" smtClean="0"/>
            <a:t>Note que Dios ha hecho todo lo necesario para nuestra salvación. Dio hasta su propio Hijo. Lea Isaías 5:4 pp.</a:t>
          </a:r>
          <a:endParaRPr lang="es-CO" sz="2000" dirty="0"/>
        </a:p>
      </dgm:t>
    </dgm:pt>
    <dgm:pt modelId="{88E7EC2E-C8E3-4555-8702-85445D66DA67}" type="parTrans" cxnId="{40DD4CF2-5041-4D5E-90F5-AF35DC7F6B34}">
      <dgm:prSet/>
      <dgm:spPr/>
      <dgm:t>
        <a:bodyPr/>
        <a:lstStyle/>
        <a:p>
          <a:endParaRPr lang="es-CO"/>
        </a:p>
      </dgm:t>
    </dgm:pt>
    <dgm:pt modelId="{A2A92D8F-8021-43A4-B622-6C8B0155D615}" type="sibTrans" cxnId="{40DD4CF2-5041-4D5E-90F5-AF35DC7F6B34}">
      <dgm:prSet/>
      <dgm:spPr/>
      <dgm:t>
        <a:bodyPr/>
        <a:lstStyle/>
        <a:p>
          <a:endParaRPr lang="es-CO"/>
        </a:p>
      </dgm:t>
    </dgm:pt>
    <dgm:pt modelId="{6D380167-69E9-4F6F-BB53-E365E6E0989A}">
      <dgm:prSet/>
      <dgm:spPr/>
      <dgm:t>
        <a:bodyPr/>
        <a:lstStyle/>
        <a:p>
          <a:pPr rtl="0"/>
          <a:r>
            <a:rPr lang="es-CO" dirty="0" smtClean="0"/>
            <a:t>Apoc.20:13.Y cada uno fue juzgado según </a:t>
          </a:r>
          <a:r>
            <a:rPr lang="es-CO" b="1" dirty="0" smtClean="0"/>
            <a:t>SUS OBRAS</a:t>
          </a:r>
          <a:r>
            <a:rPr lang="es-CO" dirty="0" smtClean="0"/>
            <a:t>. “Yo vengo pronto y mi galardón conmigo, para dar a cada uno según </a:t>
          </a:r>
          <a:r>
            <a:rPr lang="es-CO" b="1" dirty="0" smtClean="0"/>
            <a:t>SUS OBRAS</a:t>
          </a:r>
          <a:r>
            <a:rPr lang="es-CO" dirty="0" smtClean="0"/>
            <a:t>” (Apoc.22:12).</a:t>
          </a:r>
          <a:endParaRPr lang="es-CO" dirty="0"/>
        </a:p>
      </dgm:t>
    </dgm:pt>
    <dgm:pt modelId="{42E296CB-45D7-4EEE-BA68-43FDC2A68113}" type="parTrans" cxnId="{916414E9-EB61-4D19-A610-06F22C5AC698}">
      <dgm:prSet/>
      <dgm:spPr/>
      <dgm:t>
        <a:bodyPr/>
        <a:lstStyle/>
        <a:p>
          <a:endParaRPr lang="es-CO"/>
        </a:p>
      </dgm:t>
    </dgm:pt>
    <dgm:pt modelId="{152B6F2E-6080-4302-B0DB-922313B74774}" type="sibTrans" cxnId="{916414E9-EB61-4D19-A610-06F22C5AC698}">
      <dgm:prSet/>
      <dgm:spPr/>
      <dgm:t>
        <a:bodyPr/>
        <a:lstStyle/>
        <a:p>
          <a:endParaRPr lang="es-CO"/>
        </a:p>
      </dgm:t>
    </dgm:pt>
    <dgm:pt modelId="{030D27D6-ED16-4F97-B53C-02BE5C60E0F7}" type="pres">
      <dgm:prSet presAssocID="{AB9E26F3-246B-44EE-AB37-EA3AA052FFBD}" presName="compositeShape" presStyleCnt="0">
        <dgm:presLayoutVars>
          <dgm:dir/>
          <dgm:resizeHandles/>
        </dgm:presLayoutVars>
      </dgm:prSet>
      <dgm:spPr/>
      <dgm:t>
        <a:bodyPr/>
        <a:lstStyle/>
        <a:p>
          <a:endParaRPr lang="es-CO"/>
        </a:p>
      </dgm:t>
    </dgm:pt>
    <dgm:pt modelId="{51768EDC-029C-4AB2-BF46-EA7F693FD633}" type="pres">
      <dgm:prSet presAssocID="{AB9E26F3-246B-44EE-AB37-EA3AA052FFBD}" presName="pyramid" presStyleLbl="node1" presStyleIdx="0" presStyleCnt="1"/>
      <dgm:spPr/>
    </dgm:pt>
    <dgm:pt modelId="{79F561B8-7B93-496F-90BC-48FA3AC7A843}" type="pres">
      <dgm:prSet presAssocID="{AB9E26F3-246B-44EE-AB37-EA3AA052FFBD}" presName="theList" presStyleCnt="0"/>
      <dgm:spPr/>
    </dgm:pt>
    <dgm:pt modelId="{429D9824-D708-4347-8F62-D20CF839F68D}" type="pres">
      <dgm:prSet presAssocID="{7442CC5B-8376-4C32-ACEC-2BBEE40A7005}" presName="aNode" presStyleLbl="fgAcc1" presStyleIdx="0" presStyleCnt="2" custScaleX="176923" custLinFactNeighborX="-8510" custLinFactNeighborY="-71861">
        <dgm:presLayoutVars>
          <dgm:bulletEnabled val="1"/>
        </dgm:presLayoutVars>
      </dgm:prSet>
      <dgm:spPr/>
      <dgm:t>
        <a:bodyPr/>
        <a:lstStyle/>
        <a:p>
          <a:endParaRPr lang="es-CO"/>
        </a:p>
      </dgm:t>
    </dgm:pt>
    <dgm:pt modelId="{A4F65DB6-8A3C-4DE3-ACF5-D01BB67C3968}" type="pres">
      <dgm:prSet presAssocID="{7442CC5B-8376-4C32-ACEC-2BBEE40A7005}" presName="aSpace" presStyleCnt="0"/>
      <dgm:spPr/>
    </dgm:pt>
    <dgm:pt modelId="{E50C1906-78B9-45DC-81BD-3DD6459B4474}" type="pres">
      <dgm:prSet presAssocID="{6D380167-69E9-4F6F-BB53-E365E6E0989A}" presName="aNode" presStyleLbl="fgAcc1" presStyleIdx="1" presStyleCnt="2" custScaleX="248140">
        <dgm:presLayoutVars>
          <dgm:bulletEnabled val="1"/>
        </dgm:presLayoutVars>
      </dgm:prSet>
      <dgm:spPr/>
      <dgm:t>
        <a:bodyPr/>
        <a:lstStyle/>
        <a:p>
          <a:endParaRPr lang="es-CO"/>
        </a:p>
      </dgm:t>
    </dgm:pt>
    <dgm:pt modelId="{6C71BFFF-D04E-4269-92EE-E672FD0DF29E}" type="pres">
      <dgm:prSet presAssocID="{6D380167-69E9-4F6F-BB53-E365E6E0989A}" presName="aSpace" presStyleCnt="0"/>
      <dgm:spPr/>
    </dgm:pt>
  </dgm:ptLst>
  <dgm:cxnLst>
    <dgm:cxn modelId="{916414E9-EB61-4D19-A610-06F22C5AC698}" srcId="{AB9E26F3-246B-44EE-AB37-EA3AA052FFBD}" destId="{6D380167-69E9-4F6F-BB53-E365E6E0989A}" srcOrd="1" destOrd="0" parTransId="{42E296CB-45D7-4EEE-BA68-43FDC2A68113}" sibTransId="{152B6F2E-6080-4302-B0DB-922313B74774}"/>
    <dgm:cxn modelId="{40DD4CF2-5041-4D5E-90F5-AF35DC7F6B34}" srcId="{AB9E26F3-246B-44EE-AB37-EA3AA052FFBD}" destId="{7442CC5B-8376-4C32-ACEC-2BBEE40A7005}" srcOrd="0" destOrd="0" parTransId="{88E7EC2E-C8E3-4555-8702-85445D66DA67}" sibTransId="{A2A92D8F-8021-43A4-B622-6C8B0155D615}"/>
    <dgm:cxn modelId="{8615652E-6D83-4C07-97BA-FC5858BC48A8}" type="presOf" srcId="{AB9E26F3-246B-44EE-AB37-EA3AA052FFBD}" destId="{030D27D6-ED16-4F97-B53C-02BE5C60E0F7}" srcOrd="0" destOrd="0" presId="urn:microsoft.com/office/officeart/2005/8/layout/pyramid2"/>
    <dgm:cxn modelId="{7F18294E-1966-4FB9-9094-4AA3FBE144BE}" type="presOf" srcId="{6D380167-69E9-4F6F-BB53-E365E6E0989A}" destId="{E50C1906-78B9-45DC-81BD-3DD6459B4474}" srcOrd="0" destOrd="0" presId="urn:microsoft.com/office/officeart/2005/8/layout/pyramid2"/>
    <dgm:cxn modelId="{E58AB299-1392-4361-9A12-1D1D6B07839A}" type="presOf" srcId="{7442CC5B-8376-4C32-ACEC-2BBEE40A7005}" destId="{429D9824-D708-4347-8F62-D20CF839F68D}" srcOrd="0" destOrd="0" presId="urn:microsoft.com/office/officeart/2005/8/layout/pyramid2"/>
    <dgm:cxn modelId="{8E12903D-5C48-4408-8290-476E7945BC0F}" type="presParOf" srcId="{030D27D6-ED16-4F97-B53C-02BE5C60E0F7}" destId="{51768EDC-029C-4AB2-BF46-EA7F693FD633}" srcOrd="0" destOrd="0" presId="urn:microsoft.com/office/officeart/2005/8/layout/pyramid2"/>
    <dgm:cxn modelId="{D9C80284-67BA-4464-8AD3-2AA7C3CA8F59}" type="presParOf" srcId="{030D27D6-ED16-4F97-B53C-02BE5C60E0F7}" destId="{79F561B8-7B93-496F-90BC-48FA3AC7A843}" srcOrd="1" destOrd="0" presId="urn:microsoft.com/office/officeart/2005/8/layout/pyramid2"/>
    <dgm:cxn modelId="{94B18CC6-21C3-47B2-B656-B01030A5D150}" type="presParOf" srcId="{79F561B8-7B93-496F-90BC-48FA3AC7A843}" destId="{429D9824-D708-4347-8F62-D20CF839F68D}" srcOrd="0" destOrd="0" presId="urn:microsoft.com/office/officeart/2005/8/layout/pyramid2"/>
    <dgm:cxn modelId="{B3685FE0-8E66-4D51-8639-A843895E1F24}" type="presParOf" srcId="{79F561B8-7B93-496F-90BC-48FA3AC7A843}" destId="{A4F65DB6-8A3C-4DE3-ACF5-D01BB67C3968}" srcOrd="1" destOrd="0" presId="urn:microsoft.com/office/officeart/2005/8/layout/pyramid2"/>
    <dgm:cxn modelId="{67D3CBA6-FAEB-48D0-B012-0C79E9362855}" type="presParOf" srcId="{79F561B8-7B93-496F-90BC-48FA3AC7A843}" destId="{E50C1906-78B9-45DC-81BD-3DD6459B4474}" srcOrd="2" destOrd="0" presId="urn:microsoft.com/office/officeart/2005/8/layout/pyramid2"/>
    <dgm:cxn modelId="{5BA21812-F1E0-475A-9163-10EC2CE62A85}" type="presParOf" srcId="{79F561B8-7B93-496F-90BC-48FA3AC7A843}" destId="{6C71BFFF-D04E-4269-92EE-E672FD0DF29E}"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DF72C61-09EC-405E-8BC1-1B969D2755F7}"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B05F31D8-A7C6-43F0-AA5E-9758D6175B8B}">
      <dgm:prSet/>
      <dgm:spPr/>
      <dgm:t>
        <a:bodyPr/>
        <a:lstStyle/>
        <a:p>
          <a:pPr rtl="0"/>
          <a:r>
            <a:rPr lang="es-CO" dirty="0" smtClean="0"/>
            <a:t>Apoc.20:12. Y los muertos fueron juzgados, según SUS OBRAS, por las cosas que estaban </a:t>
          </a:r>
          <a:r>
            <a:rPr lang="es-CO" b="1" dirty="0" smtClean="0"/>
            <a:t>ESCRITAS EN LOS LIBROS. </a:t>
          </a:r>
          <a:r>
            <a:rPr lang="es-CO" dirty="0" smtClean="0"/>
            <a:t>Teniendo como base la </a:t>
          </a:r>
          <a:r>
            <a:rPr lang="es-CO" b="1" u="sng" dirty="0" smtClean="0"/>
            <a:t>Santa Ley de Dios </a:t>
          </a:r>
          <a:r>
            <a:rPr lang="es-CO" dirty="0" smtClean="0"/>
            <a:t>(Léase Santiago 2:12).</a:t>
          </a:r>
          <a:endParaRPr lang="es-CO" dirty="0"/>
        </a:p>
      </dgm:t>
    </dgm:pt>
    <dgm:pt modelId="{B6C206AA-8670-4209-9305-65409BF50DE5}" type="parTrans" cxnId="{FE7DBD5F-3455-46F8-B16A-9FD09CCC8857}">
      <dgm:prSet/>
      <dgm:spPr/>
      <dgm:t>
        <a:bodyPr/>
        <a:lstStyle/>
        <a:p>
          <a:endParaRPr lang="es-CO"/>
        </a:p>
      </dgm:t>
    </dgm:pt>
    <dgm:pt modelId="{93BFB88B-D758-409E-BED1-468819AAF757}" type="sibTrans" cxnId="{FE7DBD5F-3455-46F8-B16A-9FD09CCC8857}">
      <dgm:prSet/>
      <dgm:spPr/>
      <dgm:t>
        <a:bodyPr/>
        <a:lstStyle/>
        <a:p>
          <a:endParaRPr lang="es-CO"/>
        </a:p>
      </dgm:t>
    </dgm:pt>
    <dgm:pt modelId="{AAA13114-C35D-4CE4-917C-D8F6600CD515}" type="pres">
      <dgm:prSet presAssocID="{EDF72C61-09EC-405E-8BC1-1B969D2755F7}" presName="compositeShape" presStyleCnt="0">
        <dgm:presLayoutVars>
          <dgm:dir/>
          <dgm:resizeHandles/>
        </dgm:presLayoutVars>
      </dgm:prSet>
      <dgm:spPr/>
      <dgm:t>
        <a:bodyPr/>
        <a:lstStyle/>
        <a:p>
          <a:endParaRPr lang="es-CO"/>
        </a:p>
      </dgm:t>
    </dgm:pt>
    <dgm:pt modelId="{F9DA39D4-EB9C-41D4-A9AC-854E87D688C6}" type="pres">
      <dgm:prSet presAssocID="{EDF72C61-09EC-405E-8BC1-1B969D2755F7}" presName="pyramid" presStyleLbl="node1" presStyleIdx="0" presStyleCnt="1"/>
      <dgm:spPr/>
    </dgm:pt>
    <dgm:pt modelId="{7375A352-2ADE-4574-9EA6-779A43124974}" type="pres">
      <dgm:prSet presAssocID="{EDF72C61-09EC-405E-8BC1-1B969D2755F7}" presName="theList" presStyleCnt="0"/>
      <dgm:spPr/>
    </dgm:pt>
    <dgm:pt modelId="{FAA390C7-7311-417C-A19E-998A0828F58D}" type="pres">
      <dgm:prSet presAssocID="{B05F31D8-A7C6-43F0-AA5E-9758D6175B8B}" presName="aNode" presStyleLbl="fgAcc1" presStyleIdx="0" presStyleCnt="1" custScaleX="240960">
        <dgm:presLayoutVars>
          <dgm:bulletEnabled val="1"/>
        </dgm:presLayoutVars>
      </dgm:prSet>
      <dgm:spPr/>
      <dgm:t>
        <a:bodyPr/>
        <a:lstStyle/>
        <a:p>
          <a:endParaRPr lang="es-CO"/>
        </a:p>
      </dgm:t>
    </dgm:pt>
    <dgm:pt modelId="{4E808E61-FB85-4DD4-B241-18C868BEE856}" type="pres">
      <dgm:prSet presAssocID="{B05F31D8-A7C6-43F0-AA5E-9758D6175B8B}" presName="aSpace" presStyleCnt="0"/>
      <dgm:spPr/>
    </dgm:pt>
  </dgm:ptLst>
  <dgm:cxnLst>
    <dgm:cxn modelId="{FB611192-527C-4B15-ABAE-A433DE71E76E}" type="presOf" srcId="{EDF72C61-09EC-405E-8BC1-1B969D2755F7}" destId="{AAA13114-C35D-4CE4-917C-D8F6600CD515}" srcOrd="0" destOrd="0" presId="urn:microsoft.com/office/officeart/2005/8/layout/pyramid2"/>
    <dgm:cxn modelId="{FE7DBD5F-3455-46F8-B16A-9FD09CCC8857}" srcId="{EDF72C61-09EC-405E-8BC1-1B969D2755F7}" destId="{B05F31D8-A7C6-43F0-AA5E-9758D6175B8B}" srcOrd="0" destOrd="0" parTransId="{B6C206AA-8670-4209-9305-65409BF50DE5}" sibTransId="{93BFB88B-D758-409E-BED1-468819AAF757}"/>
    <dgm:cxn modelId="{E62B6FA8-AE92-4F6B-8D27-111F974E73F3}" type="presOf" srcId="{B05F31D8-A7C6-43F0-AA5E-9758D6175B8B}" destId="{FAA390C7-7311-417C-A19E-998A0828F58D}" srcOrd="0" destOrd="0" presId="urn:microsoft.com/office/officeart/2005/8/layout/pyramid2"/>
    <dgm:cxn modelId="{1E7E1D4A-9764-4340-AEA3-3A7CE286AD61}" type="presParOf" srcId="{AAA13114-C35D-4CE4-917C-D8F6600CD515}" destId="{F9DA39D4-EB9C-41D4-A9AC-854E87D688C6}" srcOrd="0" destOrd="0" presId="urn:microsoft.com/office/officeart/2005/8/layout/pyramid2"/>
    <dgm:cxn modelId="{D2A1441A-5481-41F9-AADE-8F02E5924AAC}" type="presParOf" srcId="{AAA13114-C35D-4CE4-917C-D8F6600CD515}" destId="{7375A352-2ADE-4574-9EA6-779A43124974}" srcOrd="1" destOrd="0" presId="urn:microsoft.com/office/officeart/2005/8/layout/pyramid2"/>
    <dgm:cxn modelId="{70F54ACA-25CD-4660-BDB8-919885905ABF}" type="presParOf" srcId="{7375A352-2ADE-4574-9EA6-779A43124974}" destId="{FAA390C7-7311-417C-A19E-998A0828F58D}" srcOrd="0" destOrd="0" presId="urn:microsoft.com/office/officeart/2005/8/layout/pyramid2"/>
    <dgm:cxn modelId="{70BC3B81-C634-46F4-AF50-E08766606D0A}" type="presParOf" srcId="{7375A352-2ADE-4574-9EA6-779A43124974}" destId="{4E808E61-FB85-4DD4-B241-18C868BEE856}"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7B68EC5-C7A3-4797-BD34-7979262BC718}"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980A7A69-0DEB-4252-8EB6-B98F66C18D66}">
      <dgm:prSet/>
      <dgm:spPr/>
      <dgm:t>
        <a:bodyPr/>
        <a:lstStyle/>
        <a:p>
          <a:pPr rtl="0"/>
          <a:r>
            <a:rPr lang="es-CO" dirty="0" smtClean="0"/>
            <a:t>1). Apoc.20:5,7.Pero los otros muertos no volvieron a vivir </a:t>
          </a:r>
          <a:r>
            <a:rPr lang="es-CO" b="1" dirty="0" smtClean="0"/>
            <a:t>hasta que se cumplieron los Mil años.</a:t>
          </a:r>
          <a:endParaRPr lang="es-CO" dirty="0"/>
        </a:p>
      </dgm:t>
    </dgm:pt>
    <dgm:pt modelId="{E4C0FCE3-C52A-4EC2-9D13-CBC2FAD29190}" type="parTrans" cxnId="{5F9A0C11-6570-47AA-9C66-85A12B2086E3}">
      <dgm:prSet/>
      <dgm:spPr/>
      <dgm:t>
        <a:bodyPr/>
        <a:lstStyle/>
        <a:p>
          <a:endParaRPr lang="es-CO"/>
        </a:p>
      </dgm:t>
    </dgm:pt>
    <dgm:pt modelId="{30A8DE8D-D02F-4A70-B9D0-B131E537EB56}" type="sibTrans" cxnId="{5F9A0C11-6570-47AA-9C66-85A12B2086E3}">
      <dgm:prSet/>
      <dgm:spPr/>
      <dgm:t>
        <a:bodyPr/>
        <a:lstStyle/>
        <a:p>
          <a:endParaRPr lang="es-CO"/>
        </a:p>
      </dgm:t>
    </dgm:pt>
    <dgm:pt modelId="{333D1396-77E0-4D69-87C2-743C08B3A527}">
      <dgm:prSet/>
      <dgm:spPr/>
      <dgm:t>
        <a:bodyPr/>
        <a:lstStyle/>
        <a:p>
          <a:pPr rtl="0"/>
          <a:r>
            <a:rPr lang="es-CO" dirty="0" smtClean="0"/>
            <a:t>2)  Vers.7.  Cuando se cumplan los Mil años,</a:t>
          </a:r>
          <a:r>
            <a:rPr lang="es-CO" b="1" dirty="0" smtClean="0"/>
            <a:t> Satanás será suelto de su prisión.</a:t>
          </a:r>
          <a:endParaRPr lang="es-CO" dirty="0"/>
        </a:p>
      </dgm:t>
    </dgm:pt>
    <dgm:pt modelId="{89C07E34-5751-4AA1-8358-AC24D70B29B6}" type="parTrans" cxnId="{28F1A617-7A0D-4939-8ACB-832AE3EEC8C7}">
      <dgm:prSet/>
      <dgm:spPr/>
      <dgm:t>
        <a:bodyPr/>
        <a:lstStyle/>
        <a:p>
          <a:endParaRPr lang="es-CO"/>
        </a:p>
      </dgm:t>
    </dgm:pt>
    <dgm:pt modelId="{7BFDB625-29C4-4911-954C-1FE8A6F78F7B}" type="sibTrans" cxnId="{28F1A617-7A0D-4939-8ACB-832AE3EEC8C7}">
      <dgm:prSet/>
      <dgm:spPr/>
      <dgm:t>
        <a:bodyPr/>
        <a:lstStyle/>
        <a:p>
          <a:endParaRPr lang="es-CO"/>
        </a:p>
      </dgm:t>
    </dgm:pt>
    <dgm:pt modelId="{1894A721-B938-4018-925B-FD8702D327AB}" type="pres">
      <dgm:prSet presAssocID="{B7B68EC5-C7A3-4797-BD34-7979262BC718}" presName="compositeShape" presStyleCnt="0">
        <dgm:presLayoutVars>
          <dgm:dir/>
          <dgm:resizeHandles/>
        </dgm:presLayoutVars>
      </dgm:prSet>
      <dgm:spPr/>
      <dgm:t>
        <a:bodyPr/>
        <a:lstStyle/>
        <a:p>
          <a:endParaRPr lang="es-CO"/>
        </a:p>
      </dgm:t>
    </dgm:pt>
    <dgm:pt modelId="{9159CB94-DD5B-4ECA-A274-3037DBA64AC6}" type="pres">
      <dgm:prSet presAssocID="{B7B68EC5-C7A3-4797-BD34-7979262BC718}" presName="pyramid" presStyleLbl="node1" presStyleIdx="0" presStyleCnt="1"/>
      <dgm:spPr/>
    </dgm:pt>
    <dgm:pt modelId="{CE77207F-20A6-4054-91D0-00D65C92CF05}" type="pres">
      <dgm:prSet presAssocID="{B7B68EC5-C7A3-4797-BD34-7979262BC718}" presName="theList" presStyleCnt="0"/>
      <dgm:spPr/>
    </dgm:pt>
    <dgm:pt modelId="{06E44FE0-701F-4559-94B9-3EEFE9319F4E}" type="pres">
      <dgm:prSet presAssocID="{980A7A69-0DEB-4252-8EB6-B98F66C18D66}" presName="aNode" presStyleLbl="fgAcc1" presStyleIdx="0" presStyleCnt="2" custScaleX="243240" custLinFactNeighborX="-5662" custLinFactNeighborY="-2297">
        <dgm:presLayoutVars>
          <dgm:bulletEnabled val="1"/>
        </dgm:presLayoutVars>
      </dgm:prSet>
      <dgm:spPr/>
      <dgm:t>
        <a:bodyPr/>
        <a:lstStyle/>
        <a:p>
          <a:endParaRPr lang="es-CO"/>
        </a:p>
      </dgm:t>
    </dgm:pt>
    <dgm:pt modelId="{9B847038-5436-41EE-8194-E665614C6D45}" type="pres">
      <dgm:prSet presAssocID="{980A7A69-0DEB-4252-8EB6-B98F66C18D66}" presName="aSpace" presStyleCnt="0"/>
      <dgm:spPr/>
    </dgm:pt>
    <dgm:pt modelId="{6D3BEF39-56D9-4512-B824-F238B98C8C63}" type="pres">
      <dgm:prSet presAssocID="{333D1396-77E0-4D69-87C2-743C08B3A527}" presName="aNode" presStyleLbl="fgAcc1" presStyleIdx="1" presStyleCnt="2" custScaleX="161403" custLinFactNeighborX="9801" custLinFactNeighborY="54448">
        <dgm:presLayoutVars>
          <dgm:bulletEnabled val="1"/>
        </dgm:presLayoutVars>
      </dgm:prSet>
      <dgm:spPr/>
      <dgm:t>
        <a:bodyPr/>
        <a:lstStyle/>
        <a:p>
          <a:endParaRPr lang="es-CO"/>
        </a:p>
      </dgm:t>
    </dgm:pt>
    <dgm:pt modelId="{792567D1-A078-49BE-A860-453C3F578145}" type="pres">
      <dgm:prSet presAssocID="{333D1396-77E0-4D69-87C2-743C08B3A527}" presName="aSpace" presStyleCnt="0"/>
      <dgm:spPr/>
    </dgm:pt>
  </dgm:ptLst>
  <dgm:cxnLst>
    <dgm:cxn modelId="{23497B70-4572-49E3-8F5A-97B6998D9D94}" type="presOf" srcId="{333D1396-77E0-4D69-87C2-743C08B3A527}" destId="{6D3BEF39-56D9-4512-B824-F238B98C8C63}" srcOrd="0" destOrd="0" presId="urn:microsoft.com/office/officeart/2005/8/layout/pyramid2"/>
    <dgm:cxn modelId="{7480E3EB-8FDC-4249-8EB7-1F85800D2E7D}" type="presOf" srcId="{B7B68EC5-C7A3-4797-BD34-7979262BC718}" destId="{1894A721-B938-4018-925B-FD8702D327AB}" srcOrd="0" destOrd="0" presId="urn:microsoft.com/office/officeart/2005/8/layout/pyramid2"/>
    <dgm:cxn modelId="{28F1A617-7A0D-4939-8ACB-832AE3EEC8C7}" srcId="{B7B68EC5-C7A3-4797-BD34-7979262BC718}" destId="{333D1396-77E0-4D69-87C2-743C08B3A527}" srcOrd="1" destOrd="0" parTransId="{89C07E34-5751-4AA1-8358-AC24D70B29B6}" sibTransId="{7BFDB625-29C4-4911-954C-1FE8A6F78F7B}"/>
    <dgm:cxn modelId="{5F9A0C11-6570-47AA-9C66-85A12B2086E3}" srcId="{B7B68EC5-C7A3-4797-BD34-7979262BC718}" destId="{980A7A69-0DEB-4252-8EB6-B98F66C18D66}" srcOrd="0" destOrd="0" parTransId="{E4C0FCE3-C52A-4EC2-9D13-CBC2FAD29190}" sibTransId="{30A8DE8D-D02F-4A70-B9D0-B131E537EB56}"/>
    <dgm:cxn modelId="{045FA5A7-DE33-4883-B41B-96D344036402}" type="presOf" srcId="{980A7A69-0DEB-4252-8EB6-B98F66C18D66}" destId="{06E44FE0-701F-4559-94B9-3EEFE9319F4E}" srcOrd="0" destOrd="0" presId="urn:microsoft.com/office/officeart/2005/8/layout/pyramid2"/>
    <dgm:cxn modelId="{72943314-76B2-4F63-9CA9-25C8B469A306}" type="presParOf" srcId="{1894A721-B938-4018-925B-FD8702D327AB}" destId="{9159CB94-DD5B-4ECA-A274-3037DBA64AC6}" srcOrd="0" destOrd="0" presId="urn:microsoft.com/office/officeart/2005/8/layout/pyramid2"/>
    <dgm:cxn modelId="{54F7D0D9-4510-4792-ADE8-AD6C43C75253}" type="presParOf" srcId="{1894A721-B938-4018-925B-FD8702D327AB}" destId="{CE77207F-20A6-4054-91D0-00D65C92CF05}" srcOrd="1" destOrd="0" presId="urn:microsoft.com/office/officeart/2005/8/layout/pyramid2"/>
    <dgm:cxn modelId="{82D1D786-DFDF-423B-9EDA-421DE04F7108}" type="presParOf" srcId="{CE77207F-20A6-4054-91D0-00D65C92CF05}" destId="{06E44FE0-701F-4559-94B9-3EEFE9319F4E}" srcOrd="0" destOrd="0" presId="urn:microsoft.com/office/officeart/2005/8/layout/pyramid2"/>
    <dgm:cxn modelId="{3B63CA7F-B598-4274-9609-601048CD7221}" type="presParOf" srcId="{CE77207F-20A6-4054-91D0-00D65C92CF05}" destId="{9B847038-5436-41EE-8194-E665614C6D45}" srcOrd="1" destOrd="0" presId="urn:microsoft.com/office/officeart/2005/8/layout/pyramid2"/>
    <dgm:cxn modelId="{75A227A3-0C34-4419-8297-A3A4696B23C0}" type="presParOf" srcId="{CE77207F-20A6-4054-91D0-00D65C92CF05}" destId="{6D3BEF39-56D9-4512-B824-F238B98C8C63}" srcOrd="2" destOrd="0" presId="urn:microsoft.com/office/officeart/2005/8/layout/pyramid2"/>
    <dgm:cxn modelId="{D5EB25A5-26BC-4257-9F7D-C8B77A7F64A3}" type="presParOf" srcId="{CE77207F-20A6-4054-91D0-00D65C92CF05}" destId="{792567D1-A078-49BE-A860-453C3F578145}"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645FFEA-CF55-4365-9E50-B26324EF28B9}"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D9D4DAF4-FB0E-4226-A0FC-179A8FD9F4B2}">
      <dgm:prSet/>
      <dgm:spPr/>
      <dgm:t>
        <a:bodyPr/>
        <a:lstStyle/>
        <a:p>
          <a:pPr rtl="0"/>
          <a:r>
            <a:rPr lang="es-CO" b="1" dirty="0" smtClean="0"/>
            <a:t>4) Apoc.21:2.</a:t>
          </a:r>
          <a:endParaRPr lang="es-CO" dirty="0"/>
        </a:p>
      </dgm:t>
    </dgm:pt>
    <dgm:pt modelId="{2930FA49-6684-48BE-A4A7-7EF2C623172A}" type="parTrans" cxnId="{74D3CF42-0C98-4725-8C21-DAE61F691432}">
      <dgm:prSet/>
      <dgm:spPr/>
      <dgm:t>
        <a:bodyPr/>
        <a:lstStyle/>
        <a:p>
          <a:endParaRPr lang="es-CO"/>
        </a:p>
      </dgm:t>
    </dgm:pt>
    <dgm:pt modelId="{939AE282-3C4D-4517-B8EC-10F831602F26}" type="sibTrans" cxnId="{74D3CF42-0C98-4725-8C21-DAE61F691432}">
      <dgm:prSet/>
      <dgm:spPr/>
      <dgm:t>
        <a:bodyPr/>
        <a:lstStyle/>
        <a:p>
          <a:endParaRPr lang="es-CO"/>
        </a:p>
      </dgm:t>
    </dgm:pt>
    <dgm:pt modelId="{D4EFC5CE-4499-4622-B8AE-7E4E8DCEBB8F}">
      <dgm:prSet/>
      <dgm:spPr/>
      <dgm:t>
        <a:bodyPr/>
        <a:lstStyle/>
        <a:p>
          <a:pPr rtl="0"/>
          <a:r>
            <a:rPr lang="es-CO" dirty="0" smtClean="0"/>
            <a:t>Y yo, Juan, vi la santa ciudad, la </a:t>
          </a:r>
          <a:r>
            <a:rPr lang="es-CO" b="1" dirty="0" smtClean="0"/>
            <a:t>Nueva Jerusalén, que descendía del cielo</a:t>
          </a:r>
          <a:r>
            <a:rPr lang="es-CO" dirty="0" smtClean="0"/>
            <a:t>, de Dios, engalanada como una novia para su marido.</a:t>
          </a:r>
          <a:endParaRPr lang="es-CO" dirty="0"/>
        </a:p>
      </dgm:t>
    </dgm:pt>
    <dgm:pt modelId="{31FCA20E-5C71-463E-9DB7-20C9B83A34F9}" type="parTrans" cxnId="{70C0D6CA-CEDA-4672-8DFE-9FDACF7A8655}">
      <dgm:prSet/>
      <dgm:spPr/>
      <dgm:t>
        <a:bodyPr/>
        <a:lstStyle/>
        <a:p>
          <a:endParaRPr lang="es-CO"/>
        </a:p>
      </dgm:t>
    </dgm:pt>
    <dgm:pt modelId="{5947939B-93C4-4E12-A237-96E414D9F16E}" type="sibTrans" cxnId="{70C0D6CA-CEDA-4672-8DFE-9FDACF7A8655}">
      <dgm:prSet/>
      <dgm:spPr/>
      <dgm:t>
        <a:bodyPr/>
        <a:lstStyle/>
        <a:p>
          <a:endParaRPr lang="es-CO"/>
        </a:p>
      </dgm:t>
    </dgm:pt>
    <dgm:pt modelId="{E79D0EBD-943D-4CA7-A235-DFA5BFEB9BF5}" type="pres">
      <dgm:prSet presAssocID="{1645FFEA-CF55-4365-9E50-B26324EF28B9}" presName="compositeShape" presStyleCnt="0">
        <dgm:presLayoutVars>
          <dgm:dir/>
          <dgm:resizeHandles/>
        </dgm:presLayoutVars>
      </dgm:prSet>
      <dgm:spPr/>
      <dgm:t>
        <a:bodyPr/>
        <a:lstStyle/>
        <a:p>
          <a:endParaRPr lang="es-CO"/>
        </a:p>
      </dgm:t>
    </dgm:pt>
    <dgm:pt modelId="{F15C4A9C-DF55-4148-BEAC-DAF8E025CCD4}" type="pres">
      <dgm:prSet presAssocID="{1645FFEA-CF55-4365-9E50-B26324EF28B9}" presName="pyramid" presStyleLbl="node1" presStyleIdx="0" presStyleCnt="1"/>
      <dgm:spPr/>
    </dgm:pt>
    <dgm:pt modelId="{FB21452B-2EE9-4D31-92F8-BC92B5CA7FDA}" type="pres">
      <dgm:prSet presAssocID="{1645FFEA-CF55-4365-9E50-B26324EF28B9}" presName="theList" presStyleCnt="0"/>
      <dgm:spPr/>
    </dgm:pt>
    <dgm:pt modelId="{B04A937A-C76A-4992-A13B-DF760C4523FC}" type="pres">
      <dgm:prSet presAssocID="{D9D4DAF4-FB0E-4226-A0FC-179A8FD9F4B2}" presName="aNode" presStyleLbl="fgAcc1" presStyleIdx="0" presStyleCnt="2" custScaleX="176923" custLinFactNeighborX="-3511" custLinFactNeighborY="6228">
        <dgm:presLayoutVars>
          <dgm:bulletEnabled val="1"/>
        </dgm:presLayoutVars>
      </dgm:prSet>
      <dgm:spPr/>
      <dgm:t>
        <a:bodyPr/>
        <a:lstStyle/>
        <a:p>
          <a:endParaRPr lang="es-CO"/>
        </a:p>
      </dgm:t>
    </dgm:pt>
    <dgm:pt modelId="{53F79DE2-24A1-41AB-88CC-B794F8D59DD5}" type="pres">
      <dgm:prSet presAssocID="{D9D4DAF4-FB0E-4226-A0FC-179A8FD9F4B2}" presName="aSpace" presStyleCnt="0"/>
      <dgm:spPr/>
    </dgm:pt>
    <dgm:pt modelId="{A71017F6-B25A-4864-9A75-E366D21179A2}" type="pres">
      <dgm:prSet presAssocID="{D4EFC5CE-4499-4622-B8AE-7E4E8DCEBB8F}" presName="aNode" presStyleLbl="fgAcc1" presStyleIdx="1" presStyleCnt="2" custScaleX="235937">
        <dgm:presLayoutVars>
          <dgm:bulletEnabled val="1"/>
        </dgm:presLayoutVars>
      </dgm:prSet>
      <dgm:spPr/>
      <dgm:t>
        <a:bodyPr/>
        <a:lstStyle/>
        <a:p>
          <a:endParaRPr lang="es-CO"/>
        </a:p>
      </dgm:t>
    </dgm:pt>
    <dgm:pt modelId="{C5B0F47A-BC3B-4E50-A304-0CE9FE453BE6}" type="pres">
      <dgm:prSet presAssocID="{D4EFC5CE-4499-4622-B8AE-7E4E8DCEBB8F}" presName="aSpace" presStyleCnt="0"/>
      <dgm:spPr/>
    </dgm:pt>
  </dgm:ptLst>
  <dgm:cxnLst>
    <dgm:cxn modelId="{70C0D6CA-CEDA-4672-8DFE-9FDACF7A8655}" srcId="{1645FFEA-CF55-4365-9E50-B26324EF28B9}" destId="{D4EFC5CE-4499-4622-B8AE-7E4E8DCEBB8F}" srcOrd="1" destOrd="0" parTransId="{31FCA20E-5C71-463E-9DB7-20C9B83A34F9}" sibTransId="{5947939B-93C4-4E12-A237-96E414D9F16E}"/>
    <dgm:cxn modelId="{74D3CF42-0C98-4725-8C21-DAE61F691432}" srcId="{1645FFEA-CF55-4365-9E50-B26324EF28B9}" destId="{D9D4DAF4-FB0E-4226-A0FC-179A8FD9F4B2}" srcOrd="0" destOrd="0" parTransId="{2930FA49-6684-48BE-A4A7-7EF2C623172A}" sibTransId="{939AE282-3C4D-4517-B8EC-10F831602F26}"/>
    <dgm:cxn modelId="{050FA6D7-E837-454B-88DB-E358EC00FC7F}" type="presOf" srcId="{D9D4DAF4-FB0E-4226-A0FC-179A8FD9F4B2}" destId="{B04A937A-C76A-4992-A13B-DF760C4523FC}" srcOrd="0" destOrd="0" presId="urn:microsoft.com/office/officeart/2005/8/layout/pyramid2"/>
    <dgm:cxn modelId="{95B93EB0-FA74-415C-8F38-4BD5A6803C5A}" type="presOf" srcId="{1645FFEA-CF55-4365-9E50-B26324EF28B9}" destId="{E79D0EBD-943D-4CA7-A235-DFA5BFEB9BF5}" srcOrd="0" destOrd="0" presId="urn:microsoft.com/office/officeart/2005/8/layout/pyramid2"/>
    <dgm:cxn modelId="{9D3A18D3-F47E-423F-BDC0-F9A97489E506}" type="presOf" srcId="{D4EFC5CE-4499-4622-B8AE-7E4E8DCEBB8F}" destId="{A71017F6-B25A-4864-9A75-E366D21179A2}" srcOrd="0" destOrd="0" presId="urn:microsoft.com/office/officeart/2005/8/layout/pyramid2"/>
    <dgm:cxn modelId="{EA9F9658-9213-4D21-9E7F-F346B9C67806}" type="presParOf" srcId="{E79D0EBD-943D-4CA7-A235-DFA5BFEB9BF5}" destId="{F15C4A9C-DF55-4148-BEAC-DAF8E025CCD4}" srcOrd="0" destOrd="0" presId="urn:microsoft.com/office/officeart/2005/8/layout/pyramid2"/>
    <dgm:cxn modelId="{D5F7A766-846D-47E9-8D52-592A36DA9072}" type="presParOf" srcId="{E79D0EBD-943D-4CA7-A235-DFA5BFEB9BF5}" destId="{FB21452B-2EE9-4D31-92F8-BC92B5CA7FDA}" srcOrd="1" destOrd="0" presId="urn:microsoft.com/office/officeart/2005/8/layout/pyramid2"/>
    <dgm:cxn modelId="{5AF8BC49-2BF7-42E1-B84F-B0D1823A759E}" type="presParOf" srcId="{FB21452B-2EE9-4D31-92F8-BC92B5CA7FDA}" destId="{B04A937A-C76A-4992-A13B-DF760C4523FC}" srcOrd="0" destOrd="0" presId="urn:microsoft.com/office/officeart/2005/8/layout/pyramid2"/>
    <dgm:cxn modelId="{C7DE7143-E640-44C4-B2F5-548FE19EE48A}" type="presParOf" srcId="{FB21452B-2EE9-4D31-92F8-BC92B5CA7FDA}" destId="{53F79DE2-24A1-41AB-88CC-B794F8D59DD5}" srcOrd="1" destOrd="0" presId="urn:microsoft.com/office/officeart/2005/8/layout/pyramid2"/>
    <dgm:cxn modelId="{01368D47-EB5A-4B95-8A72-D372F09BD002}" type="presParOf" srcId="{FB21452B-2EE9-4D31-92F8-BC92B5CA7FDA}" destId="{A71017F6-B25A-4864-9A75-E366D21179A2}" srcOrd="2" destOrd="0" presId="urn:microsoft.com/office/officeart/2005/8/layout/pyramid2"/>
    <dgm:cxn modelId="{D6E80E97-9624-478E-AC5F-6D6F4F666A36}" type="presParOf" srcId="{FB21452B-2EE9-4D31-92F8-BC92B5CA7FDA}" destId="{C5B0F47A-BC3B-4E50-A304-0CE9FE453BE6}"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0EC1FC4-61E5-4F01-8C37-C6884A2857D4}"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0B95B4DD-54BA-4823-896B-F9010EB56BC9}">
      <dgm:prSet/>
      <dgm:spPr/>
      <dgm:t>
        <a:bodyPr/>
        <a:lstStyle/>
        <a:p>
          <a:pPr rtl="0"/>
          <a:r>
            <a:rPr lang="es-CO" dirty="0" smtClean="0"/>
            <a:t>6) Apoc.20:9 u.p.</a:t>
          </a:r>
        </a:p>
        <a:p>
          <a:pPr rtl="0"/>
          <a:r>
            <a:rPr lang="es-CO" dirty="0" smtClean="0"/>
            <a:t>Pero descendió fuego del cielo, y los devoró.</a:t>
          </a:r>
          <a:endParaRPr lang="es-CO" dirty="0"/>
        </a:p>
      </dgm:t>
    </dgm:pt>
    <dgm:pt modelId="{744144AE-ACD0-48BE-A209-EBD6DD27AC65}" type="parTrans" cxnId="{9F921C61-16C4-4CF2-8747-FDB35D6411A6}">
      <dgm:prSet/>
      <dgm:spPr/>
      <dgm:t>
        <a:bodyPr/>
        <a:lstStyle/>
        <a:p>
          <a:endParaRPr lang="es-CO"/>
        </a:p>
      </dgm:t>
    </dgm:pt>
    <dgm:pt modelId="{F635C544-19BF-4B6E-9E49-F1F04C70EBB1}" type="sibTrans" cxnId="{9F921C61-16C4-4CF2-8747-FDB35D6411A6}">
      <dgm:prSet/>
      <dgm:spPr/>
      <dgm:t>
        <a:bodyPr/>
        <a:lstStyle/>
        <a:p>
          <a:endParaRPr lang="es-CO"/>
        </a:p>
      </dgm:t>
    </dgm:pt>
    <dgm:pt modelId="{27727CA9-EF6F-48E2-809D-4A8C319878AA}" type="pres">
      <dgm:prSet presAssocID="{E0EC1FC4-61E5-4F01-8C37-C6884A2857D4}" presName="compositeShape" presStyleCnt="0">
        <dgm:presLayoutVars>
          <dgm:dir/>
          <dgm:resizeHandles/>
        </dgm:presLayoutVars>
      </dgm:prSet>
      <dgm:spPr/>
      <dgm:t>
        <a:bodyPr/>
        <a:lstStyle/>
        <a:p>
          <a:endParaRPr lang="es-CO"/>
        </a:p>
      </dgm:t>
    </dgm:pt>
    <dgm:pt modelId="{E163CCF6-6504-4452-8794-613A8FA6BA4A}" type="pres">
      <dgm:prSet presAssocID="{E0EC1FC4-61E5-4F01-8C37-C6884A2857D4}" presName="pyramid" presStyleLbl="node1" presStyleIdx="0" presStyleCnt="1"/>
      <dgm:spPr/>
    </dgm:pt>
    <dgm:pt modelId="{6056B777-4565-43E8-9EF8-1358269A27DF}" type="pres">
      <dgm:prSet presAssocID="{E0EC1FC4-61E5-4F01-8C37-C6884A2857D4}" presName="theList" presStyleCnt="0"/>
      <dgm:spPr/>
    </dgm:pt>
    <dgm:pt modelId="{0FF7E9EF-201D-4B8F-A998-0E1BEE5F16E4}" type="pres">
      <dgm:prSet presAssocID="{0B95B4DD-54BA-4823-896B-F9010EB56BC9}" presName="aNode" presStyleLbl="fgAcc1" presStyleIdx="0" presStyleCnt="1" custScaleX="225973">
        <dgm:presLayoutVars>
          <dgm:bulletEnabled val="1"/>
        </dgm:presLayoutVars>
      </dgm:prSet>
      <dgm:spPr/>
      <dgm:t>
        <a:bodyPr/>
        <a:lstStyle/>
        <a:p>
          <a:endParaRPr lang="es-CO"/>
        </a:p>
      </dgm:t>
    </dgm:pt>
    <dgm:pt modelId="{EBD6FE7A-B85E-4DDF-9767-EF0CD2DCF59B}" type="pres">
      <dgm:prSet presAssocID="{0B95B4DD-54BA-4823-896B-F9010EB56BC9}" presName="aSpace" presStyleCnt="0"/>
      <dgm:spPr/>
    </dgm:pt>
  </dgm:ptLst>
  <dgm:cxnLst>
    <dgm:cxn modelId="{6A53F7E8-D579-475B-A10E-79C7391B9CD3}" type="presOf" srcId="{E0EC1FC4-61E5-4F01-8C37-C6884A2857D4}" destId="{27727CA9-EF6F-48E2-809D-4A8C319878AA}" srcOrd="0" destOrd="0" presId="urn:microsoft.com/office/officeart/2005/8/layout/pyramid2"/>
    <dgm:cxn modelId="{9F921C61-16C4-4CF2-8747-FDB35D6411A6}" srcId="{E0EC1FC4-61E5-4F01-8C37-C6884A2857D4}" destId="{0B95B4DD-54BA-4823-896B-F9010EB56BC9}" srcOrd="0" destOrd="0" parTransId="{744144AE-ACD0-48BE-A209-EBD6DD27AC65}" sibTransId="{F635C544-19BF-4B6E-9E49-F1F04C70EBB1}"/>
    <dgm:cxn modelId="{32089985-6F7D-4039-BF03-7CA6A895FEE4}" type="presOf" srcId="{0B95B4DD-54BA-4823-896B-F9010EB56BC9}" destId="{0FF7E9EF-201D-4B8F-A998-0E1BEE5F16E4}" srcOrd="0" destOrd="0" presId="urn:microsoft.com/office/officeart/2005/8/layout/pyramid2"/>
    <dgm:cxn modelId="{8F3744B7-3106-4269-B9F4-AB0C044CB5FC}" type="presParOf" srcId="{27727CA9-EF6F-48E2-809D-4A8C319878AA}" destId="{E163CCF6-6504-4452-8794-613A8FA6BA4A}" srcOrd="0" destOrd="0" presId="urn:microsoft.com/office/officeart/2005/8/layout/pyramid2"/>
    <dgm:cxn modelId="{15E16C03-61B8-4094-8BD5-19E040CC86AE}" type="presParOf" srcId="{27727CA9-EF6F-48E2-809D-4A8C319878AA}" destId="{6056B777-4565-43E8-9EF8-1358269A27DF}" srcOrd="1" destOrd="0" presId="urn:microsoft.com/office/officeart/2005/8/layout/pyramid2"/>
    <dgm:cxn modelId="{757F5695-97F0-452B-ADFB-2338BC990363}" type="presParOf" srcId="{6056B777-4565-43E8-9EF8-1358269A27DF}" destId="{0FF7E9EF-201D-4B8F-A998-0E1BEE5F16E4}" srcOrd="0" destOrd="0" presId="urn:microsoft.com/office/officeart/2005/8/layout/pyramid2"/>
    <dgm:cxn modelId="{64052FDE-01CE-4B26-8C4F-F518B7729413}" type="presParOf" srcId="{6056B777-4565-43E8-9EF8-1358269A27DF}" destId="{EBD6FE7A-B85E-4DDF-9767-EF0CD2DCF59B}"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B965CB4-BB6D-4B76-859E-3F56F047C6CE}"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1A4B7CB3-94D7-41C9-AED7-29D910415545}">
      <dgm:prSet custT="1"/>
      <dgm:spPr/>
      <dgm:t>
        <a:bodyPr/>
        <a:lstStyle/>
        <a:p>
          <a:pPr rtl="0"/>
          <a:r>
            <a:rPr lang="es-CO" sz="2000" dirty="0" smtClean="0"/>
            <a:t>¿Realmente será que el diablo, el falso profeta, la bestia y los que adoraron a la bestia y a su imagen, y los que reciben la marca de su nombre, no tienen reposo ni de</a:t>
          </a:r>
          <a:r>
            <a:rPr lang="es-CO" sz="2000" b="1" dirty="0" smtClean="0"/>
            <a:t> día ni de noche,</a:t>
          </a:r>
          <a:r>
            <a:rPr lang="es-CO" sz="2000" dirty="0" smtClean="0"/>
            <a:t> Y serán atormentados para</a:t>
          </a:r>
          <a:r>
            <a:rPr lang="es-CO" sz="2000" b="1" dirty="0" smtClean="0"/>
            <a:t> siempre jamás?</a:t>
          </a:r>
          <a:endParaRPr lang="es-CO" sz="2000" dirty="0"/>
        </a:p>
      </dgm:t>
    </dgm:pt>
    <dgm:pt modelId="{D5D3F55E-8788-4FCE-8E0F-96D7F4EBCB07}" type="parTrans" cxnId="{2A37DE43-A472-4A9E-80A4-F8D1CB85D136}">
      <dgm:prSet/>
      <dgm:spPr/>
      <dgm:t>
        <a:bodyPr/>
        <a:lstStyle/>
        <a:p>
          <a:endParaRPr lang="es-CO"/>
        </a:p>
      </dgm:t>
    </dgm:pt>
    <dgm:pt modelId="{6319E4CE-694B-4FFB-9870-B51ABA3B8E9E}" type="sibTrans" cxnId="{2A37DE43-A472-4A9E-80A4-F8D1CB85D136}">
      <dgm:prSet/>
      <dgm:spPr/>
      <dgm:t>
        <a:bodyPr/>
        <a:lstStyle/>
        <a:p>
          <a:endParaRPr lang="es-CO"/>
        </a:p>
      </dgm:t>
    </dgm:pt>
    <dgm:pt modelId="{B6F3CAD2-A768-4DDB-8830-5E3678933D3B}">
      <dgm:prSet custT="1"/>
      <dgm:spPr/>
      <dgm:t>
        <a:bodyPr/>
        <a:lstStyle/>
        <a:p>
          <a:pPr rtl="0"/>
          <a:r>
            <a:rPr lang="es-CO" sz="2800" b="1" dirty="0" smtClean="0"/>
            <a:t>Recordemos que la Biblia no se contradice en ninguna parte, porque ella es la revelación del carácter de Dios. </a:t>
          </a:r>
          <a:endParaRPr lang="es-CO" sz="2800" dirty="0"/>
        </a:p>
      </dgm:t>
    </dgm:pt>
    <dgm:pt modelId="{36B44AA9-7463-41B7-A353-2F77B7C4CE66}" type="parTrans" cxnId="{4E6FEAF7-EBBA-473F-85BC-6570A4392852}">
      <dgm:prSet/>
      <dgm:spPr/>
      <dgm:t>
        <a:bodyPr/>
        <a:lstStyle/>
        <a:p>
          <a:endParaRPr lang="es-CO"/>
        </a:p>
      </dgm:t>
    </dgm:pt>
    <dgm:pt modelId="{AF4BC12D-92DF-4A28-AA47-AA16A2702E5F}" type="sibTrans" cxnId="{4E6FEAF7-EBBA-473F-85BC-6570A4392852}">
      <dgm:prSet/>
      <dgm:spPr/>
      <dgm:t>
        <a:bodyPr/>
        <a:lstStyle/>
        <a:p>
          <a:endParaRPr lang="es-CO"/>
        </a:p>
      </dgm:t>
    </dgm:pt>
    <dgm:pt modelId="{74FFC948-861E-4711-9854-EEBB368B0476}" type="pres">
      <dgm:prSet presAssocID="{7B965CB4-BB6D-4B76-859E-3F56F047C6CE}" presName="compositeShape" presStyleCnt="0">
        <dgm:presLayoutVars>
          <dgm:dir/>
          <dgm:resizeHandles/>
        </dgm:presLayoutVars>
      </dgm:prSet>
      <dgm:spPr/>
    </dgm:pt>
    <dgm:pt modelId="{5A16469A-BAC4-4787-B7B0-477147F3F1E5}" type="pres">
      <dgm:prSet presAssocID="{7B965CB4-BB6D-4B76-859E-3F56F047C6CE}" presName="pyramid" presStyleLbl="node1" presStyleIdx="0" presStyleCnt="1"/>
      <dgm:spPr/>
    </dgm:pt>
    <dgm:pt modelId="{D1982058-1A56-4C9E-A3B0-AB9C27993445}" type="pres">
      <dgm:prSet presAssocID="{7B965CB4-BB6D-4B76-859E-3F56F047C6CE}" presName="theList" presStyleCnt="0"/>
      <dgm:spPr/>
    </dgm:pt>
    <dgm:pt modelId="{3CCDA762-0CC6-4F46-AB9D-EE83FF9DAD4D}" type="pres">
      <dgm:prSet presAssocID="{1A4B7CB3-94D7-41C9-AED7-29D910415545}" presName="aNode" presStyleLbl="fgAcc1" presStyleIdx="0" presStyleCnt="2" custScaleX="190987" custScaleY="96715">
        <dgm:presLayoutVars>
          <dgm:bulletEnabled val="1"/>
        </dgm:presLayoutVars>
      </dgm:prSet>
      <dgm:spPr/>
    </dgm:pt>
    <dgm:pt modelId="{7B0479E7-BC30-44D1-A72A-AC948F5D4A95}" type="pres">
      <dgm:prSet presAssocID="{1A4B7CB3-94D7-41C9-AED7-29D910415545}" presName="aSpace" presStyleCnt="0"/>
      <dgm:spPr/>
    </dgm:pt>
    <dgm:pt modelId="{C74EE26D-C988-43D4-BE66-7F97E890A44F}" type="pres">
      <dgm:prSet presAssocID="{B6F3CAD2-A768-4DDB-8830-5E3678933D3B}" presName="aNode" presStyleLbl="fgAcc1" presStyleIdx="1" presStyleCnt="2" custScaleX="253846">
        <dgm:presLayoutVars>
          <dgm:bulletEnabled val="1"/>
        </dgm:presLayoutVars>
      </dgm:prSet>
      <dgm:spPr/>
    </dgm:pt>
    <dgm:pt modelId="{9CB024EE-CE13-4295-8D25-EF9ECC06A80D}" type="pres">
      <dgm:prSet presAssocID="{B6F3CAD2-A768-4DDB-8830-5E3678933D3B}" presName="aSpace" presStyleCnt="0"/>
      <dgm:spPr/>
    </dgm:pt>
  </dgm:ptLst>
  <dgm:cxnLst>
    <dgm:cxn modelId="{C70E2A74-FD49-4010-8FBD-61B724EBA329}" type="presOf" srcId="{1A4B7CB3-94D7-41C9-AED7-29D910415545}" destId="{3CCDA762-0CC6-4F46-AB9D-EE83FF9DAD4D}" srcOrd="0" destOrd="0" presId="urn:microsoft.com/office/officeart/2005/8/layout/pyramid2"/>
    <dgm:cxn modelId="{2A37DE43-A472-4A9E-80A4-F8D1CB85D136}" srcId="{7B965CB4-BB6D-4B76-859E-3F56F047C6CE}" destId="{1A4B7CB3-94D7-41C9-AED7-29D910415545}" srcOrd="0" destOrd="0" parTransId="{D5D3F55E-8788-4FCE-8E0F-96D7F4EBCB07}" sibTransId="{6319E4CE-694B-4FFB-9870-B51ABA3B8E9E}"/>
    <dgm:cxn modelId="{D1B10621-36D2-40C2-A3DB-1CB7A7452931}" type="presOf" srcId="{B6F3CAD2-A768-4DDB-8830-5E3678933D3B}" destId="{C74EE26D-C988-43D4-BE66-7F97E890A44F}" srcOrd="0" destOrd="0" presId="urn:microsoft.com/office/officeart/2005/8/layout/pyramid2"/>
    <dgm:cxn modelId="{EE3B299D-B675-491C-8F5B-0FB2BA51AF60}" type="presOf" srcId="{7B965CB4-BB6D-4B76-859E-3F56F047C6CE}" destId="{74FFC948-861E-4711-9854-EEBB368B0476}" srcOrd="0" destOrd="0" presId="urn:microsoft.com/office/officeart/2005/8/layout/pyramid2"/>
    <dgm:cxn modelId="{4E6FEAF7-EBBA-473F-85BC-6570A4392852}" srcId="{7B965CB4-BB6D-4B76-859E-3F56F047C6CE}" destId="{B6F3CAD2-A768-4DDB-8830-5E3678933D3B}" srcOrd="1" destOrd="0" parTransId="{36B44AA9-7463-41B7-A353-2F77B7C4CE66}" sibTransId="{AF4BC12D-92DF-4A28-AA47-AA16A2702E5F}"/>
    <dgm:cxn modelId="{FA755F0F-1E9B-49FA-8449-4F5E38CAF6FD}" type="presParOf" srcId="{74FFC948-861E-4711-9854-EEBB368B0476}" destId="{5A16469A-BAC4-4787-B7B0-477147F3F1E5}" srcOrd="0" destOrd="0" presId="urn:microsoft.com/office/officeart/2005/8/layout/pyramid2"/>
    <dgm:cxn modelId="{6C773966-30ED-4D8D-BA15-F3BBC3A38729}" type="presParOf" srcId="{74FFC948-861E-4711-9854-EEBB368B0476}" destId="{D1982058-1A56-4C9E-A3B0-AB9C27993445}" srcOrd="1" destOrd="0" presId="urn:microsoft.com/office/officeart/2005/8/layout/pyramid2"/>
    <dgm:cxn modelId="{84AA28A0-2220-4276-9473-881FF7BD8B94}" type="presParOf" srcId="{D1982058-1A56-4C9E-A3B0-AB9C27993445}" destId="{3CCDA762-0CC6-4F46-AB9D-EE83FF9DAD4D}" srcOrd="0" destOrd="0" presId="urn:microsoft.com/office/officeart/2005/8/layout/pyramid2"/>
    <dgm:cxn modelId="{426B6707-9992-4405-AA88-A650D3460293}" type="presParOf" srcId="{D1982058-1A56-4C9E-A3B0-AB9C27993445}" destId="{7B0479E7-BC30-44D1-A72A-AC948F5D4A95}" srcOrd="1" destOrd="0" presId="urn:microsoft.com/office/officeart/2005/8/layout/pyramid2"/>
    <dgm:cxn modelId="{0C35D9C0-B5D3-4419-A431-2B2A238A96E4}" type="presParOf" srcId="{D1982058-1A56-4C9E-A3B0-AB9C27993445}" destId="{C74EE26D-C988-43D4-BE66-7F97E890A44F}" srcOrd="2" destOrd="0" presId="urn:microsoft.com/office/officeart/2005/8/layout/pyramid2"/>
    <dgm:cxn modelId="{4CACC9A3-222A-42B8-A6FC-0640A4F17AB5}" type="presParOf" srcId="{D1982058-1A56-4C9E-A3B0-AB9C27993445}" destId="{9CB024EE-CE13-4295-8D25-EF9ECC06A80D}"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D3D8DB5-1CB5-4AE3-A5E2-31F2D09773DA}"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50DF94F6-C39A-46BB-B391-A8A54DEBD09C}">
      <dgm:prSet/>
      <dgm:spPr/>
      <dgm:t>
        <a:bodyPr/>
        <a:lstStyle/>
        <a:p>
          <a:pPr rtl="0"/>
          <a:r>
            <a:rPr lang="es-CO" b="1" dirty="0" smtClean="0"/>
            <a:t>Isaías 66:23.</a:t>
          </a:r>
          <a:endParaRPr lang="es-CO" dirty="0"/>
        </a:p>
      </dgm:t>
    </dgm:pt>
    <dgm:pt modelId="{D59E6322-7CEE-4257-A3BA-1D6D82D2F6F4}" type="parTrans" cxnId="{7EE31BAE-FEC7-4CFB-A130-4A52947DDB4B}">
      <dgm:prSet/>
      <dgm:spPr/>
      <dgm:t>
        <a:bodyPr/>
        <a:lstStyle/>
        <a:p>
          <a:endParaRPr lang="es-CO"/>
        </a:p>
      </dgm:t>
    </dgm:pt>
    <dgm:pt modelId="{3C156227-2B2B-4F78-94E2-84C02FF804B1}" type="sibTrans" cxnId="{7EE31BAE-FEC7-4CFB-A130-4A52947DDB4B}">
      <dgm:prSet/>
      <dgm:spPr/>
      <dgm:t>
        <a:bodyPr/>
        <a:lstStyle/>
        <a:p>
          <a:endParaRPr lang="es-CO"/>
        </a:p>
      </dgm:t>
    </dgm:pt>
    <dgm:pt modelId="{03F32558-9119-4D07-928F-EE4090D7F96B}">
      <dgm:prSet/>
      <dgm:spPr/>
      <dgm:t>
        <a:bodyPr/>
        <a:lstStyle/>
        <a:p>
          <a:pPr rtl="0"/>
          <a:r>
            <a:rPr lang="es-CO" dirty="0" smtClean="0"/>
            <a:t>“Y de mes en mes, y de </a:t>
          </a:r>
          <a:r>
            <a:rPr lang="es-CO" b="1" dirty="0" smtClean="0"/>
            <a:t>SÁBADO</a:t>
          </a:r>
          <a:r>
            <a:rPr lang="es-CO" dirty="0" smtClean="0"/>
            <a:t> en </a:t>
          </a:r>
          <a:r>
            <a:rPr lang="es-CO" b="1" dirty="0" smtClean="0"/>
            <a:t>SÁBADO</a:t>
          </a:r>
          <a:r>
            <a:rPr lang="es-CO" dirty="0" smtClean="0"/>
            <a:t>, vendrán todos a </a:t>
          </a:r>
          <a:r>
            <a:rPr lang="es-CO" b="1" dirty="0" smtClean="0"/>
            <a:t>ADORAR</a:t>
          </a:r>
          <a:r>
            <a:rPr lang="es-CO" dirty="0" smtClean="0"/>
            <a:t> ante mí _dice el Eterno. </a:t>
          </a:r>
          <a:endParaRPr lang="es-CO" dirty="0"/>
        </a:p>
      </dgm:t>
    </dgm:pt>
    <dgm:pt modelId="{B1501754-46BD-47D8-B063-30DCA4142B5F}" type="parTrans" cxnId="{95F8EECC-1DBD-484B-9AC1-BA1640259437}">
      <dgm:prSet/>
      <dgm:spPr/>
      <dgm:t>
        <a:bodyPr/>
        <a:lstStyle/>
        <a:p>
          <a:endParaRPr lang="es-CO"/>
        </a:p>
      </dgm:t>
    </dgm:pt>
    <dgm:pt modelId="{F7E3A86A-0B72-4485-BEF6-A86096741498}" type="sibTrans" cxnId="{95F8EECC-1DBD-484B-9AC1-BA1640259437}">
      <dgm:prSet/>
      <dgm:spPr/>
      <dgm:t>
        <a:bodyPr/>
        <a:lstStyle/>
        <a:p>
          <a:endParaRPr lang="es-CO"/>
        </a:p>
      </dgm:t>
    </dgm:pt>
    <dgm:pt modelId="{1B655E32-7913-465E-BB87-436DE1D96807}" type="pres">
      <dgm:prSet presAssocID="{DD3D8DB5-1CB5-4AE3-A5E2-31F2D09773DA}" presName="compositeShape" presStyleCnt="0">
        <dgm:presLayoutVars>
          <dgm:dir/>
          <dgm:resizeHandles/>
        </dgm:presLayoutVars>
      </dgm:prSet>
      <dgm:spPr/>
    </dgm:pt>
    <dgm:pt modelId="{E2535204-465F-4ADB-A57C-AFE6882F7373}" type="pres">
      <dgm:prSet presAssocID="{DD3D8DB5-1CB5-4AE3-A5E2-31F2D09773DA}" presName="pyramid" presStyleLbl="node1" presStyleIdx="0" presStyleCnt="1"/>
      <dgm:spPr/>
    </dgm:pt>
    <dgm:pt modelId="{604FE17D-78B0-4AFA-9775-2499CE1155E1}" type="pres">
      <dgm:prSet presAssocID="{DD3D8DB5-1CB5-4AE3-A5E2-31F2D09773DA}" presName="theList" presStyleCnt="0"/>
      <dgm:spPr/>
    </dgm:pt>
    <dgm:pt modelId="{FC2F8B39-0AC7-4050-A834-81B048348157}" type="pres">
      <dgm:prSet presAssocID="{50DF94F6-C39A-46BB-B391-A8A54DEBD09C}" presName="aNode" presStyleLbl="fgAcc1" presStyleIdx="0" presStyleCnt="2" custScaleX="190221">
        <dgm:presLayoutVars>
          <dgm:bulletEnabled val="1"/>
        </dgm:presLayoutVars>
      </dgm:prSet>
      <dgm:spPr/>
    </dgm:pt>
    <dgm:pt modelId="{0B5D0AD6-279B-4A35-A54B-CDDAD285FCA4}" type="pres">
      <dgm:prSet presAssocID="{50DF94F6-C39A-46BB-B391-A8A54DEBD09C}" presName="aSpace" presStyleCnt="0"/>
      <dgm:spPr/>
    </dgm:pt>
    <dgm:pt modelId="{E3535D18-403B-4469-B4E6-722542598B5D}" type="pres">
      <dgm:prSet presAssocID="{03F32558-9119-4D07-928F-EE4090D7F96B}" presName="aNode" presStyleLbl="fgAcc1" presStyleIdx="1" presStyleCnt="2" custScaleX="237942">
        <dgm:presLayoutVars>
          <dgm:bulletEnabled val="1"/>
        </dgm:presLayoutVars>
      </dgm:prSet>
      <dgm:spPr/>
    </dgm:pt>
    <dgm:pt modelId="{86C7E593-A2FA-4F2D-9754-4F575A290709}" type="pres">
      <dgm:prSet presAssocID="{03F32558-9119-4D07-928F-EE4090D7F96B}" presName="aSpace" presStyleCnt="0"/>
      <dgm:spPr/>
    </dgm:pt>
  </dgm:ptLst>
  <dgm:cxnLst>
    <dgm:cxn modelId="{4F378023-99A0-4294-B87E-12AF41A3FBEF}" type="presOf" srcId="{03F32558-9119-4D07-928F-EE4090D7F96B}" destId="{E3535D18-403B-4469-B4E6-722542598B5D}" srcOrd="0" destOrd="0" presId="urn:microsoft.com/office/officeart/2005/8/layout/pyramid2"/>
    <dgm:cxn modelId="{1BE7D471-03FC-4DC7-AD03-AFAC820C42BE}" type="presOf" srcId="{50DF94F6-C39A-46BB-B391-A8A54DEBD09C}" destId="{FC2F8B39-0AC7-4050-A834-81B048348157}" srcOrd="0" destOrd="0" presId="urn:microsoft.com/office/officeart/2005/8/layout/pyramid2"/>
    <dgm:cxn modelId="{95F8EECC-1DBD-484B-9AC1-BA1640259437}" srcId="{DD3D8DB5-1CB5-4AE3-A5E2-31F2D09773DA}" destId="{03F32558-9119-4D07-928F-EE4090D7F96B}" srcOrd="1" destOrd="0" parTransId="{B1501754-46BD-47D8-B063-30DCA4142B5F}" sibTransId="{F7E3A86A-0B72-4485-BEF6-A86096741498}"/>
    <dgm:cxn modelId="{0BA8AD91-8649-4C70-9340-912676F78A1C}" type="presOf" srcId="{DD3D8DB5-1CB5-4AE3-A5E2-31F2D09773DA}" destId="{1B655E32-7913-465E-BB87-436DE1D96807}" srcOrd="0" destOrd="0" presId="urn:microsoft.com/office/officeart/2005/8/layout/pyramid2"/>
    <dgm:cxn modelId="{7EE31BAE-FEC7-4CFB-A130-4A52947DDB4B}" srcId="{DD3D8DB5-1CB5-4AE3-A5E2-31F2D09773DA}" destId="{50DF94F6-C39A-46BB-B391-A8A54DEBD09C}" srcOrd="0" destOrd="0" parTransId="{D59E6322-7CEE-4257-A3BA-1D6D82D2F6F4}" sibTransId="{3C156227-2B2B-4F78-94E2-84C02FF804B1}"/>
    <dgm:cxn modelId="{B54599BA-E189-486E-9C0D-9B6BDA52060A}" type="presParOf" srcId="{1B655E32-7913-465E-BB87-436DE1D96807}" destId="{E2535204-465F-4ADB-A57C-AFE6882F7373}" srcOrd="0" destOrd="0" presId="urn:microsoft.com/office/officeart/2005/8/layout/pyramid2"/>
    <dgm:cxn modelId="{8F063559-7DE8-4F35-AFB3-3E4C57AA13BF}" type="presParOf" srcId="{1B655E32-7913-465E-BB87-436DE1D96807}" destId="{604FE17D-78B0-4AFA-9775-2499CE1155E1}" srcOrd="1" destOrd="0" presId="urn:microsoft.com/office/officeart/2005/8/layout/pyramid2"/>
    <dgm:cxn modelId="{4C92183F-5340-490E-B538-0CC9F13C5B0B}" type="presParOf" srcId="{604FE17D-78B0-4AFA-9775-2499CE1155E1}" destId="{FC2F8B39-0AC7-4050-A834-81B048348157}" srcOrd="0" destOrd="0" presId="urn:microsoft.com/office/officeart/2005/8/layout/pyramid2"/>
    <dgm:cxn modelId="{87E95618-5626-4A90-B12C-B63DC742872A}" type="presParOf" srcId="{604FE17D-78B0-4AFA-9775-2499CE1155E1}" destId="{0B5D0AD6-279B-4A35-A54B-CDDAD285FCA4}" srcOrd="1" destOrd="0" presId="urn:microsoft.com/office/officeart/2005/8/layout/pyramid2"/>
    <dgm:cxn modelId="{FD7AB794-4429-4959-B998-98996DFAA73F}" type="presParOf" srcId="{604FE17D-78B0-4AFA-9775-2499CE1155E1}" destId="{E3535D18-403B-4469-B4E6-722542598B5D}" srcOrd="2" destOrd="0" presId="urn:microsoft.com/office/officeart/2005/8/layout/pyramid2"/>
    <dgm:cxn modelId="{80F4FBE2-01AA-4616-B651-8CBE5A1B386B}" type="presParOf" srcId="{604FE17D-78B0-4AFA-9775-2499CE1155E1}" destId="{86C7E593-A2FA-4F2D-9754-4F575A290709}"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E43DC8-30E6-4575-B82C-38763E50312F}">
      <dsp:nvSpPr>
        <dsp:cNvPr id="0" name=""/>
        <dsp:cNvSpPr/>
      </dsp:nvSpPr>
      <dsp:spPr>
        <a:xfrm>
          <a:off x="346424" y="0"/>
          <a:ext cx="3312368" cy="3312368"/>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9ED395-C521-4C1D-AC35-1CFD5C0C4272}">
      <dsp:nvSpPr>
        <dsp:cNvPr id="0" name=""/>
        <dsp:cNvSpPr/>
      </dsp:nvSpPr>
      <dsp:spPr>
        <a:xfrm>
          <a:off x="1309760" y="332943"/>
          <a:ext cx="3538735" cy="24685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dirty="0" smtClean="0"/>
            <a:t>Como te darás cuenta, el milenio que es la última parte de la profecía, «un día es como mil años, y mil años como u  día», se inicia con la segunda venida del Señor Jesús por su iglesia. </a:t>
          </a:r>
          <a:endParaRPr lang="es-CO" sz="2000" kern="1200" dirty="0"/>
        </a:p>
      </dsp:txBody>
      <dsp:txXfrm>
        <a:off x="1430266" y="453449"/>
        <a:ext cx="3297723" cy="22275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22D58E-619B-4684-86B2-DEFAFEE6ED92}">
      <dsp:nvSpPr>
        <dsp:cNvPr id="0" name=""/>
        <dsp:cNvSpPr/>
      </dsp:nvSpPr>
      <dsp:spPr>
        <a:xfrm>
          <a:off x="2089406" y="0"/>
          <a:ext cx="1569660" cy="156966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09ACBD-8DB2-48AD-9DC8-8254DF494B8C}">
      <dsp:nvSpPr>
        <dsp:cNvPr id="0" name=""/>
        <dsp:cNvSpPr/>
      </dsp:nvSpPr>
      <dsp:spPr>
        <a:xfrm>
          <a:off x="288028" y="157119"/>
          <a:ext cx="6192695" cy="111593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dirty="0" smtClean="0"/>
            <a:t>Y como en los dos casos anteriores, a medida que avancemos en su estudio, la misma Biblia nos dirá cundo termina,</a:t>
          </a:r>
          <a:endParaRPr lang="es-CO" sz="2000" kern="1200" dirty="0"/>
        </a:p>
      </dsp:txBody>
      <dsp:txXfrm>
        <a:off x="342503" y="211594"/>
        <a:ext cx="6083745" cy="10069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DE77E-CE90-4E06-AB28-0748C03560E5}">
      <dsp:nvSpPr>
        <dsp:cNvPr id="0" name=""/>
        <dsp:cNvSpPr/>
      </dsp:nvSpPr>
      <dsp:spPr>
        <a:xfrm>
          <a:off x="111969" y="0"/>
          <a:ext cx="3412402" cy="4853136"/>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21A4F5-4090-4869-BFE7-4A7FBC55FFE2}">
      <dsp:nvSpPr>
        <dsp:cNvPr id="0" name=""/>
        <dsp:cNvSpPr/>
      </dsp:nvSpPr>
      <dsp:spPr>
        <a:xfrm>
          <a:off x="555428" y="485787"/>
          <a:ext cx="4743546" cy="345027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kern="1200" dirty="0" smtClean="0"/>
            <a:t>La Santa Biblia es clara cuando dice que el séptimo milenio es el reinado de Cristo en el cielo con sus santos durante mil años, dentro del periodo que va entre la segunda venida y la tercera, o sea, entre la  resurrección, de los justos y la de los impíos. </a:t>
          </a:r>
          <a:endParaRPr lang="es-CO" sz="2500" kern="1200" dirty="0"/>
        </a:p>
      </dsp:txBody>
      <dsp:txXfrm>
        <a:off x="723857" y="654216"/>
        <a:ext cx="4406688" cy="31134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DCF004-C465-470C-B9B5-E337260399DD}">
      <dsp:nvSpPr>
        <dsp:cNvPr id="0" name=""/>
        <dsp:cNvSpPr/>
      </dsp:nvSpPr>
      <dsp:spPr>
        <a:xfrm>
          <a:off x="-67308" y="0"/>
          <a:ext cx="3888432" cy="3888432"/>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8CBDB1-9A8B-46DD-B312-55F5A3713FA4}">
      <dsp:nvSpPr>
        <dsp:cNvPr id="0" name=""/>
        <dsp:cNvSpPr/>
      </dsp:nvSpPr>
      <dsp:spPr>
        <a:xfrm>
          <a:off x="875052" y="389222"/>
          <a:ext cx="4531191" cy="276443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kern="1200" dirty="0" smtClean="0"/>
            <a:t>Apoc.20:1-3. Entonces vi un ángel que descendió del cielo, con la llave del abismo y una gran cadena en su mano. 2 Prendió al dragón, esa serpiente antigua, que es el diablo y Satanás, y lo ató por mil años. </a:t>
          </a:r>
          <a:endParaRPr lang="es-CO" sz="2300" kern="1200" dirty="0"/>
        </a:p>
      </dsp:txBody>
      <dsp:txXfrm>
        <a:off x="1010000" y="524170"/>
        <a:ext cx="4261295" cy="24945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B4F37-D065-45DD-8784-D062F193F95D}">
      <dsp:nvSpPr>
        <dsp:cNvPr id="0" name=""/>
        <dsp:cNvSpPr/>
      </dsp:nvSpPr>
      <dsp:spPr>
        <a:xfrm>
          <a:off x="-94447" y="0"/>
          <a:ext cx="3464683" cy="4925144"/>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268DE3-5AB2-49CA-B7B3-5DB633D80933}">
      <dsp:nvSpPr>
        <dsp:cNvPr id="0" name=""/>
        <dsp:cNvSpPr/>
      </dsp:nvSpPr>
      <dsp:spPr>
        <a:xfrm>
          <a:off x="94447" y="495288"/>
          <a:ext cx="5338936" cy="360414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b="1" u="sng" kern="1200" dirty="0" smtClean="0"/>
            <a:t>Apoc.20:1-4</a:t>
          </a:r>
          <a:r>
            <a:rPr lang="es-CO" sz="2400" kern="1200" dirty="0" smtClean="0"/>
            <a:t>. Entonces vi un ángel que descendió del cielo, con la llave del abismo y una gran cadena en la mano. 2 Prendió al dragón, esa serpiente antigua, que es el diablo y Satanás, y lo ató por</a:t>
          </a:r>
          <a:r>
            <a:rPr lang="es-CO" sz="2400" b="1" kern="1200" dirty="0" smtClean="0"/>
            <a:t> mil años</a:t>
          </a:r>
          <a:r>
            <a:rPr lang="es-CO" sz="2400" kern="1200" dirty="0" smtClean="0"/>
            <a:t>. 3 Lo arrojó al abismo, lo encerró, y selló, para que no engañe más a las naciones, hasta que se cumplan mil años. Después tiene que ser suelto por un poco de tiempo.</a:t>
          </a:r>
          <a:endParaRPr lang="es-CO" sz="2400" kern="1200" dirty="0"/>
        </a:p>
      </dsp:txBody>
      <dsp:txXfrm>
        <a:off x="270387" y="671228"/>
        <a:ext cx="4987056" cy="32522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6469A-BAC4-4787-B7B0-477147F3F1E5}">
      <dsp:nvSpPr>
        <dsp:cNvPr id="0" name=""/>
        <dsp:cNvSpPr/>
      </dsp:nvSpPr>
      <dsp:spPr>
        <a:xfrm>
          <a:off x="-693087" y="0"/>
          <a:ext cx="4566800" cy="5721499"/>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CDA762-0CC6-4F46-AB9D-EE83FF9DAD4D}">
      <dsp:nvSpPr>
        <dsp:cNvPr id="0" name=""/>
        <dsp:cNvSpPr/>
      </dsp:nvSpPr>
      <dsp:spPr>
        <a:xfrm>
          <a:off x="693087" y="573904"/>
          <a:ext cx="4762872" cy="199510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dirty="0" smtClean="0"/>
            <a:t>¿Realmente será que el diablo, el falso profeta, la bestia y los que adoraron a la bestia y a su imagen, y los que reciben la marca de su nombre, no tienen reposo ni de</a:t>
          </a:r>
          <a:r>
            <a:rPr lang="es-CO" sz="2000" b="1" kern="1200" dirty="0" smtClean="0"/>
            <a:t> día ni de noche,</a:t>
          </a:r>
          <a:r>
            <a:rPr lang="es-CO" sz="2000" kern="1200" dirty="0" smtClean="0"/>
            <a:t> Y serán atormentados para</a:t>
          </a:r>
          <a:r>
            <a:rPr lang="es-CO" sz="2000" b="1" kern="1200" dirty="0" smtClean="0"/>
            <a:t> siempre jamás?</a:t>
          </a:r>
          <a:endParaRPr lang="es-CO" sz="2000" kern="1200" dirty="0"/>
        </a:p>
      </dsp:txBody>
      <dsp:txXfrm>
        <a:off x="790480" y="671297"/>
        <a:ext cx="4568086" cy="1800317"/>
      </dsp:txXfrm>
    </dsp:sp>
    <dsp:sp modelId="{C74EE26D-C988-43D4-BE66-7F97E890A44F}">
      <dsp:nvSpPr>
        <dsp:cNvPr id="0" name=""/>
        <dsp:cNvSpPr/>
      </dsp:nvSpPr>
      <dsp:spPr>
        <a:xfrm>
          <a:off x="693087" y="2826866"/>
          <a:ext cx="4762872" cy="206286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t>Recordemos que la Biblia no se contradice en ninguna parte, porque ella es la revelación del carácter de Dios. </a:t>
          </a:r>
          <a:endParaRPr lang="es-CO" sz="2800" kern="1200" dirty="0"/>
        </a:p>
      </dsp:txBody>
      <dsp:txXfrm>
        <a:off x="793788" y="2927567"/>
        <a:ext cx="4561470" cy="186146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35204-465F-4ADB-A57C-AFE6882F7373}">
      <dsp:nvSpPr>
        <dsp:cNvPr id="0" name=""/>
        <dsp:cNvSpPr/>
      </dsp:nvSpPr>
      <dsp:spPr>
        <a:xfrm>
          <a:off x="-81486" y="0"/>
          <a:ext cx="2822284" cy="5433467"/>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2F8B39-0AC7-4050-A834-81B048348157}">
      <dsp:nvSpPr>
        <dsp:cNvPr id="0" name=""/>
        <dsp:cNvSpPr/>
      </dsp:nvSpPr>
      <dsp:spPr>
        <a:xfrm>
          <a:off x="502110" y="543877"/>
          <a:ext cx="3489575" cy="193142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s-CO" sz="2700" b="1" kern="1200" dirty="0" smtClean="0"/>
            <a:t>Isaías 66:23.</a:t>
          </a:r>
          <a:endParaRPr lang="es-CO" sz="2700" kern="1200" dirty="0"/>
        </a:p>
      </dsp:txBody>
      <dsp:txXfrm>
        <a:off x="596394" y="638161"/>
        <a:ext cx="3301007" cy="1742859"/>
      </dsp:txXfrm>
    </dsp:sp>
    <dsp:sp modelId="{E3535D18-403B-4469-B4E6-722542598B5D}">
      <dsp:nvSpPr>
        <dsp:cNvPr id="0" name=""/>
        <dsp:cNvSpPr/>
      </dsp:nvSpPr>
      <dsp:spPr>
        <a:xfrm>
          <a:off x="81486" y="2716733"/>
          <a:ext cx="4330824" cy="193142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s-CO" sz="2700" kern="1200" dirty="0" smtClean="0"/>
            <a:t>“Y de mes en mes, y de </a:t>
          </a:r>
          <a:r>
            <a:rPr lang="es-CO" sz="2700" b="1" kern="1200" dirty="0" smtClean="0"/>
            <a:t>SÁBADO</a:t>
          </a:r>
          <a:r>
            <a:rPr lang="es-CO" sz="2700" kern="1200" dirty="0" smtClean="0"/>
            <a:t> en </a:t>
          </a:r>
          <a:r>
            <a:rPr lang="es-CO" sz="2700" b="1" kern="1200" dirty="0" smtClean="0"/>
            <a:t>SÁBADO</a:t>
          </a:r>
          <a:r>
            <a:rPr lang="es-CO" sz="2700" kern="1200" dirty="0" smtClean="0"/>
            <a:t>, vendrán todos a </a:t>
          </a:r>
          <a:r>
            <a:rPr lang="es-CO" sz="2700" b="1" kern="1200" dirty="0" smtClean="0"/>
            <a:t>ADORAR</a:t>
          </a:r>
          <a:r>
            <a:rPr lang="es-CO" sz="2700" kern="1200" dirty="0" smtClean="0"/>
            <a:t> ante mí _dice el Eterno. </a:t>
          </a:r>
          <a:endParaRPr lang="es-CO" sz="2700" kern="1200" dirty="0"/>
        </a:p>
      </dsp:txBody>
      <dsp:txXfrm>
        <a:off x="175770" y="2811017"/>
        <a:ext cx="4142256" cy="1742859"/>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5" Type="http://schemas.openxmlformats.org/officeDocument/2006/relationships/image" Target="../media/image53.wmf"/><Relationship Id="rId4" Type="http://schemas.openxmlformats.org/officeDocument/2006/relationships/image" Target="../media/image5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5A594C-7A5E-44A2-92BE-32C287F3E41A}" type="datetimeFigureOut">
              <a:rPr lang="es-CO" smtClean="0"/>
              <a:t>04/09/2014</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A4C422-2BFC-4154-A88F-2F20BF73D9D3}" type="slidenum">
              <a:rPr lang="es-CO" smtClean="0"/>
              <a:t>‹Nº›</a:t>
            </a:fld>
            <a:endParaRPr lang="es-CO" dirty="0"/>
          </a:p>
        </p:txBody>
      </p:sp>
    </p:spTree>
    <p:extLst>
      <p:ext uri="{BB962C8B-B14F-4D97-AF65-F5344CB8AC3E}">
        <p14:creationId xmlns:p14="http://schemas.microsoft.com/office/powerpoint/2010/main" val="3185597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O" dirty="0"/>
          </a:p>
        </p:txBody>
      </p:sp>
      <p:sp>
        <p:nvSpPr>
          <p:cNvPr id="4" name="3 Marcador de número de diapositiva"/>
          <p:cNvSpPr>
            <a:spLocks noGrp="1"/>
          </p:cNvSpPr>
          <p:nvPr>
            <p:ph type="sldNum" sz="quarter" idx="10"/>
          </p:nvPr>
        </p:nvSpPr>
        <p:spPr/>
        <p:txBody>
          <a:bodyPr/>
          <a:lstStyle/>
          <a:p>
            <a:fld id="{D9FD2A54-E219-4D15-BAA9-CC12BDFE573E}" type="slidenum">
              <a:rPr lang="es-CO" smtClean="0"/>
              <a:pPr/>
              <a:t>34</a:t>
            </a:fld>
            <a:endParaRPr lang="es-CO"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44A4C422-2BFC-4154-A88F-2F20BF73D9D3}" type="slidenum">
              <a:rPr lang="es-CO" smtClean="0"/>
              <a:t>88</a:t>
            </a:fld>
            <a:endParaRPr lang="es-CO" dirty="0"/>
          </a:p>
        </p:txBody>
      </p:sp>
    </p:spTree>
    <p:extLst>
      <p:ext uri="{BB962C8B-B14F-4D97-AF65-F5344CB8AC3E}">
        <p14:creationId xmlns:p14="http://schemas.microsoft.com/office/powerpoint/2010/main" val="3020555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CB40535-5527-4D37-BAF5-4E0F3F66BA2E}" type="datetimeFigureOut">
              <a:rPr lang="es-CO" smtClean="0"/>
              <a:t>04/09/2014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11E678E6-E899-45A4-8AD4-19F1D0C3AC1E}" type="slidenum">
              <a:rPr lang="es-CO" smtClean="0"/>
              <a:t>‹Nº›</a:t>
            </a:fld>
            <a:endParaRPr lang="es-CO"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40535-5527-4D37-BAF5-4E0F3F66BA2E}" type="datetimeFigureOut">
              <a:rPr lang="es-CO" smtClean="0"/>
              <a:t>04/09/2014</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E678E6-E899-45A4-8AD4-19F1D0C3AC1E}" type="slidenum">
              <a:rPr lang="es-CO" smtClean="0"/>
              <a:t>‹Nº›</a:t>
            </a:fld>
            <a:endParaRPr lang="es-CO"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Layout" Target="../diagrams/layout1.xml"/><Relationship Id="rId7" Type="http://schemas.openxmlformats.org/officeDocument/2006/relationships/image" Target="../media/image2.png"/><Relationship Id="rId12" Type="http://schemas.microsoft.com/office/2007/relationships/diagramDrawing" Target="../diagrams/drawing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0.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2.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3.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4.jpe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11.xml"/><Relationship Id="rId7" Type="http://schemas.openxmlformats.org/officeDocument/2006/relationships/image" Target="../media/image15.jpe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18.jpe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Layout" Target="../diagrams/layout13.xml"/><Relationship Id="rId7" Type="http://schemas.openxmlformats.org/officeDocument/2006/relationships/image" Target="../media/image20.jpe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6.jpe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34.jpe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35.jpe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Layout" Target="../diagrams/layout17.xml"/><Relationship Id="rId7" Type="http://schemas.openxmlformats.org/officeDocument/2006/relationships/image" Target="../media/image4.jpe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7.jpe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38.pn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es.wikipedia.org/wiki/Jerusal%C3%A9n" TargetMode="External"/><Relationship Id="rId2" Type="http://schemas.openxmlformats.org/officeDocument/2006/relationships/hyperlink" Target="http://es.wikipedia.org/wiki/Incineraci%C3%B3n" TargetMode="Externa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control" Target="../activeX/activeX7.xml"/><Relationship Id="rId13" Type="http://schemas.openxmlformats.org/officeDocument/2006/relationships/image" Target="../media/image55.wmf"/><Relationship Id="rId3" Type="http://schemas.openxmlformats.org/officeDocument/2006/relationships/control" Target="../activeX/activeX2.xml"/><Relationship Id="rId7" Type="http://schemas.openxmlformats.org/officeDocument/2006/relationships/control" Target="../activeX/activeX6.xml"/><Relationship Id="rId12" Type="http://schemas.openxmlformats.org/officeDocument/2006/relationships/image" Target="../media/image54.png"/><Relationship Id="rId17" Type="http://schemas.openxmlformats.org/officeDocument/2006/relationships/image" Target="../media/image59.wmf"/><Relationship Id="rId2" Type="http://schemas.openxmlformats.org/officeDocument/2006/relationships/control" Target="../activeX/activeX1.xml"/><Relationship Id="rId16" Type="http://schemas.openxmlformats.org/officeDocument/2006/relationships/image" Target="../media/image58.wmf"/><Relationship Id="rId1" Type="http://schemas.openxmlformats.org/officeDocument/2006/relationships/vmlDrawing" Target="../drawings/vmlDrawing1.vml"/><Relationship Id="rId6" Type="http://schemas.openxmlformats.org/officeDocument/2006/relationships/control" Target="../activeX/activeX5.xml"/><Relationship Id="rId11" Type="http://schemas.openxmlformats.org/officeDocument/2006/relationships/slideLayout" Target="../slideLayouts/slideLayout2.xml"/><Relationship Id="rId5" Type="http://schemas.openxmlformats.org/officeDocument/2006/relationships/control" Target="../activeX/activeX4.xml"/><Relationship Id="rId15" Type="http://schemas.openxmlformats.org/officeDocument/2006/relationships/image" Target="../media/image57.wmf"/><Relationship Id="rId10" Type="http://schemas.openxmlformats.org/officeDocument/2006/relationships/control" Target="../activeX/activeX9.xml"/><Relationship Id="rId4" Type="http://schemas.openxmlformats.org/officeDocument/2006/relationships/control" Target="../activeX/activeX3.xml"/><Relationship Id="rId9" Type="http://schemas.openxmlformats.org/officeDocument/2006/relationships/control" Target="../activeX/activeX8.xml"/><Relationship Id="rId14" Type="http://schemas.openxmlformats.org/officeDocument/2006/relationships/image" Target="../media/image56.w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google.cl/imgres?imgurl=http://3.bp.blogspot.com/_U1gOf14I7mg/SXtBQm9TAgI/AAAAAAAAABI/Nt7nsXcEc_A/s400/Cristo+mismo+establecer%C3%A1+el+Milenio+en+la+Tierra+y+el+cielo.jpg&amp;imgrefurl=http://jhs-777.blogspot.com/2009/01/nuevos-cielos-y-nueva-tierra.html&amp;h=400&amp;w=280&amp;sz=36&amp;tbnid=efx9VG0n5xiPlM:&amp;tbnh=268&amp;tbnw=188&amp;prev=/images?q=la+tierra+nueva&amp;zoom=1&amp;q=la+tierra+nueva&amp;hl=es&amp;usg=__1A4F8nX0UyFoYWRzvTroTY5kq7w=&amp;sa=X&amp;ei=BtQlTf6dOoK88gbk7cjfAQ&amp;ved=0CB4Q9QEwAQ" TargetMode="External"/><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png"/></Relationships>
</file>

<file path=ppt/slides/_rels/slide7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67.jpe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70.pn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0" y="188640"/>
            <a:ext cx="9144000" cy="2736304"/>
          </a:xfrm>
        </p:spPr>
        <p:txBody>
          <a:bodyPr>
            <a:normAutofit fontScale="90000"/>
          </a:bodyPr>
          <a:lstStyle/>
          <a:p>
            <a:r>
              <a:rPr lang="es-CO" dirty="0" smtClean="0">
                <a:latin typeface="Algerian" pitchFamily="82" charset="0"/>
              </a:rPr>
              <a:t>Fe en medo de la tormenta N°3</a:t>
            </a:r>
            <a:br>
              <a:rPr lang="es-CO" dirty="0" smtClean="0">
                <a:latin typeface="Algerian" pitchFamily="82" charset="0"/>
              </a:rPr>
            </a:br>
            <a:r>
              <a:rPr lang="es-CO" dirty="0" smtClean="0">
                <a:latin typeface="Algerian" pitchFamily="82" charset="0"/>
              </a:rPr>
              <a:t/>
            </a:r>
            <a:br>
              <a:rPr lang="es-CO" dirty="0" smtClean="0">
                <a:latin typeface="Algerian" pitchFamily="82" charset="0"/>
              </a:rPr>
            </a:br>
            <a:r>
              <a:rPr lang="es-CO" sz="5300" b="1" dirty="0" smtClean="0">
                <a:solidFill>
                  <a:srgbClr val="FF0000"/>
                </a:solidFill>
                <a:latin typeface="Algerian" pitchFamily="82" charset="0"/>
              </a:rPr>
              <a:t>El milenio</a:t>
            </a:r>
            <a:br>
              <a:rPr lang="es-CO" sz="5300" b="1" dirty="0" smtClean="0">
                <a:solidFill>
                  <a:srgbClr val="FF0000"/>
                </a:solidFill>
                <a:latin typeface="Algerian" pitchFamily="82" charset="0"/>
              </a:rPr>
            </a:br>
            <a:r>
              <a:rPr lang="es-CO" sz="5300" b="1" dirty="0" smtClean="0">
                <a:solidFill>
                  <a:srgbClr val="FF0000"/>
                </a:solidFill>
                <a:latin typeface="Algerian" pitchFamily="82" charset="0"/>
              </a:rPr>
              <a:t> y el séptimo día de reposo</a:t>
            </a:r>
            <a:endParaRPr lang="es-CO" sz="5300" b="1" dirty="0">
              <a:solidFill>
                <a:srgbClr val="FF0000"/>
              </a:solidFill>
              <a:latin typeface="Algerian" pitchFamily="82"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9" y="3284984"/>
            <a:ext cx="4824536"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2705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297577892"/>
              </p:ext>
            </p:extLst>
          </p:nvPr>
        </p:nvGraphicFramePr>
        <p:xfrm>
          <a:off x="457200" y="260649"/>
          <a:ext cx="5194920" cy="3312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6136" y="332656"/>
            <a:ext cx="3043039"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4 Diagrama"/>
          <p:cNvGraphicFramePr/>
          <p:nvPr>
            <p:extLst>
              <p:ext uri="{D42A27DB-BD31-4B8C-83A1-F6EECF244321}">
                <p14:modId xmlns:p14="http://schemas.microsoft.com/office/powerpoint/2010/main" val="580625807"/>
              </p:ext>
            </p:extLst>
          </p:nvPr>
        </p:nvGraphicFramePr>
        <p:xfrm>
          <a:off x="1187624" y="4581128"/>
          <a:ext cx="6768752" cy="15696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929525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solidFill>
        </p:spPr>
        <p:txBody>
          <a:bodyPr>
            <a:normAutofit fontScale="90000"/>
          </a:bodyPr>
          <a:lstStyle/>
          <a:p>
            <a:r>
              <a:rPr lang="es-CO" b="1" dirty="0" smtClean="0"/>
              <a:t/>
            </a:r>
            <a:br>
              <a:rPr lang="es-CO" b="1" dirty="0" smtClean="0"/>
            </a:br>
            <a:r>
              <a:rPr lang="es-CO" b="1" dirty="0" smtClean="0">
                <a:solidFill>
                  <a:srgbClr val="FFFF00"/>
                </a:solidFill>
                <a:latin typeface="Algerian" pitchFamily="82" charset="0"/>
              </a:rPr>
              <a:t>El Milenio y el Fin del Pecado</a:t>
            </a:r>
            <a:r>
              <a:rPr lang="es-CO" dirty="0" smtClean="0">
                <a:solidFill>
                  <a:srgbClr val="FFFF00"/>
                </a:solidFill>
                <a:latin typeface="Algerian" pitchFamily="82" charset="0"/>
              </a:rPr>
              <a:t/>
            </a:r>
            <a:br>
              <a:rPr lang="es-CO" dirty="0" smtClean="0">
                <a:solidFill>
                  <a:srgbClr val="FFFF00"/>
                </a:solidFill>
                <a:latin typeface="Algerian" pitchFamily="82" charset="0"/>
              </a:rPr>
            </a:br>
            <a:endParaRPr lang="es-CO" dirty="0">
              <a:solidFill>
                <a:srgbClr val="FFFF00"/>
              </a:solidFill>
              <a:latin typeface="Algerian"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461554088"/>
              </p:ext>
            </p:extLst>
          </p:nvPr>
        </p:nvGraphicFramePr>
        <p:xfrm>
          <a:off x="457200" y="1600200"/>
          <a:ext cx="5410944" cy="4853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194" name="AutoShape 2" descr="data:image/jpg;base64,/9j/4AAQSkZJRgABAQAAAQABAAD/2wCEAAkGBhQSERUSExMWFRUWFx4YGBgYFx0fHBwZGh8aGhsXGxwgHSceIBklGR8gHy8gIycpMCwsGx8xNTAqNSYrLCkBCQoKDgwOGg8PGjIkHyUyLCosKSwsLCw0LCwsMDQsKTUsLC8pLCwsLCwtNS0sLCwpLCwsLCwsLCwsLC0sKiwpLP/AABEIAJkAvQMBIgACEQEDEQH/xAAcAAACAwEBAQEAAAAAAAAAAAAFBgMEBwIBAAj/xABBEAABAgQEAwUGBAUCBQUAAAABAhEAAyExBAUSQQZRYRMicYHwBzKRobHBFELR4RUjM3LxkrIIQ1KCwhYkYqLD/8QAGgEAAwEBAQEAAAAAAAAAAAAAAgMEAQAFBv/EACsRAAICAgICAgIBAgcAAAAAAAABAhEDIRIxBEFRYRMicTLRBUKBobHh8P/aAAwDAQACEQMRAD8AYeNMeoYwywkFTjSWrUCvUDn4Wi3g8UrDpQColae8vp0JtHueYYKzHVQEWJtt84q5pjAuaZcsAgsFKJuomw8KPEU8nqPZ9Dh8aUoxT6av/QnwEjt5hUpNxQFNBe1YQs0xJRiJhVRQUUlL02qLmNRyyWQJqX0hCQX2FwT8vlGdokjG4ozD/wAybUj/AKQ7mtKgNFHjPgpcvWyPypxyZFGHXQ6TkBKJASAAJaadSPCJMqlKIUVUCUHobXJsN7D4xQxOPTqCwl+z7qRX3qAC7+fSLOIlL/CqLAO2og7fQ3+USYI85/yXeTN4cNfCL2AQpUiWx7pSD1alH/Vo7y6QQDMV3RUqJbyq/wBLv4Rb4aVqwyAXpQ6t6sA19rcor54oqIkS+85dW2mByybk8a7b2edGTmlXSRFgMvExRWtip1F9m2AFjSrwZmYRC5KEPpSkgkD6FooYCWEsH+BF7+cXZi+8AQQkF/jyHhFM24Vij38/2JlDlbfRewKEg0SwA2f6erxPiwyLODRXgaPFBWKBoBR7czzPPnF7COUaVUPLkIogmopsXJJdCbjpBQSi6atQ0dy3KL2S5yqWWV7hU17Gpflyi9mWXu70Fb2PXm/hAeZJKU7g+fwpQUpVotUlKOzpNVoeEqBDixiNMljAbhvHFuzUXI8fhXpWDpiLLhXJX66FpnE0kpLFj6eKObYMzQAFJSX7par3v4fSCANY+UgFn2qIKLp2YxaxErs5naAf1BonJA/MBRQFq/SK0nJFHXLYBKzq0gslxQ6f90NU/DBYIIBBv1iHHY5GHlubCgH2h0MnpLYL+ynl2ERhJZ1KuXZ9+g5+EC8xzSZOok6JZ+Jb9eXjEInKmzO0mF9gliwBcENY8vJ4uYbCkgufPbZtvlDnDi+UuwFtHGGGkAB3G5v6/WC2BmqLv0+8U+0CL15bv5XgnhEKLlTVt84jk/fyURSozbivPAcTihpV/JZ+oLCnmflFHhvHpxKlqLykpBUAKnSAxDf9UUuMJoONxx7oPuvY2T96v0gBw7iigzAZiuTjcE1BPKC8fxcb3JFr/wAQzxgoxfSNKnZuhcvElAIAlhFaEllCu1YBcIBJw4mHvFALAH8xPq8V8LjpSJMxHaJdaUsHFxfpaB+Q5qqTKUEm6mNKcmMMnhU+UI66J8WVxam9hnA4dcyYpAQo6STVhSm9ttucF82KhhFEqorSprOaFg3L5wJxONEiWFSJyFFgO7etwR4xDjcZMXhkJnagUqJFAxSW0sbHeJ/HwW1P7PR8/wAq4fj07X/I1ZPm5RhkmjuUuRatPkRBPsdCDQFRGp61Ud/0vCdkTrks+pSVhQTu1Ba7OxflBufjlaAkuNIepFQOXPwcXgV40pZnJrV9ks8sIePFX+z7QQkIJVqSkqYNfdg9NovLlGUkrWW38KV6woTM/nS0yky1aTXVbU1Ge7b1iXH57MXhXUSVqUw2oWc9R+sdLHb/ACX9IBTcV+NL1bLuX5sVTA7sDUlqb9BSGjLceFV6t4+Pq0KUjLdMoE2FW5mgd3+o+kHsib3ioJKiaOWfzr8IqeNcbb2S8t0ug3jsAJqWJI8IUMdIW+mpYgEkcien+KVh0lqvV4FcR5apadaPeALtv0O/+YzFPi6ZjXoW8NjOzLpJJBc0tWvNtx5/F5ws7WgK5iEFStiCKEaXAruWs7+fSGXhzGf8twbkeVPo0MyrkrOp9B6Po5Kw7OHO0dRKYRz5wQkqNgITMVmRmL1FYNW025sG6cz+kF+KMcUgITXdQerVb5wCyfCliskMos3gb84swx4rkwGuRcw84fGo82t8vjFxU06WbyBbwNIhweBsl/XrakFV4FMtBUpQAFz0/wAx2SSbDjGiPBSWGpSevj6vSCWDql+Z5wNzGdplJShyq3hTU/K0EMvW8tLkEgMW5x53Nzyv4WkUShWPl8mOcamR+LxaTP0zFLFFCgIA615VhXk5IsLKFkuUkhks9HSR0MVPaLOH8TxJp/VU/havygj26yMIxNZKUitfeVZukWYfQmq2cSMFNlywrQGTdWlJLWB5gtEiTpkElINQ720ncV/y5jjHlaQo2HUevQPSOST2KksVEnmC7xW6A7jZcw0pS0gIlVZgAHJfkd/KLEvFhKBLWSmajV3WALu/iI5m5ars0TXOgJFWoS1h9YC5/PdaCpRLy0GqiC5DP9KQtqUezIyUug3kWczULTNSnUpyHUCxAA3G+0WcdmZnF1pSk1ok0ttT5NAPBTFJDImMBdid3gri8UVYWSsk69SnUakgdbne8aprsyYQyrMJcwplqTWW7mrl7uedKQ4Suz/DqlpoEl6kPyqTQCkJHD8+SUFSpjTHpYAg0c8ucG8PNBlTpeoMopI8jXeojWl6FOb6YbkhS2Uoplh+66gxAawFz4+Ud4XGkTkoKGYmrnxcHbb4wAxQKVMC2mj+TXNqN8IM5MvUmUFbTCoUuAkUHnBLHHsH8rbocMHJKSClVFc7P4bmCIVCxnU2cuQ8gOpKnWAAVMLFPUHlBHJM8RiEBSVAqSO+lmINnI2tEE7t2VRX68kRZ3kyFJ1gs1WG/wDmBWCm9itFwBd2r+n7wezDCKYrHePIm3Mjy+kDJeAUvvFWhD3PN2oPV4fja47Z32InFmOmDNEzXWmX2glulbO3dO9B0hy9nWcdrInIK1L7CapGtRJJTcV6W8oD8ZcLpnqRLw5ZX9RZ2csNXyekMPC/C0vB4VUqS2tYKlF7rZnqSwidRpbHycfx6AmOHbYhSySyiyX2IswubNWgeCCAyXF3qA1fTvAlOEXLXomoc9KE7ApNyPCGjLMH3QoM21AavUdPF4vyNJfWiaCdHOCXLkyFTp6mCBVZf4tzt5xmGW8SzsVi+yXiCqWpYYmjpSp00a+8aT7Q+0/AzOzDuGUyX7u/lGP8N4PviYC+hiTYh3+PSJE7uQ/GlOaX8GzzkBABJo25+Y8hHuQTn1kvUgh60qB9IGypnapQmYVEM9TsKNRvHyaLmSkqKykMnugdW1R4mC3JN/Z6mXHxxST7/wCzAfaUgjMsSoAVmqt8P3ifE6yjD9n3WkprS1Sw+MTcd5eVZhiXSp+3UQxuHLeUe5fOUEAFk6UgAKFwB849vGtI8iT1opqxU1ST2leRqz2FbV5dIl/EEIlqu706i1/XSPsXMWoaToASX0poagMevKKypxokuQKsfmCYoTVU9gboPcM49aJglj3VagoPQpY3BdLvSPMwy4LTLJQVumpBFGNj6MDMmnq7V7nSrfdvQiSfxFP7AYYpSAm5Jcv47QL12dW9EEwhCmDgNYio39PBObPJwqUgGiiBTybn5mAeHlTZhBI1ONzt4wdkYYpQlJSWAYhyWJ2faOXwDNqiphZGHSHmJPUitDy+lIP5VOkCZqlUSRU0oT97criBZQk3Ifnfyb1eKS02SlJNXoWvGx06MVSHabi5ZOsTAoHmanxg5w7OGhK0lxqLsQGcD/u+DQjYLLSRWaAEigIBDuSRZ/QhyybBgKDzEGlgG6PytBxmmqbEPGou0OGBV3iQQH68vW8Sfhpcuf2wSErWNCyBRQ2J5kHfqYEImFAdrUBT9nbaCP8AEEqYE1cGvwPl4c4XLE+0OjNWX52boSgKNQflzfakA8zzLtpqEoqlLl3pv8v8RbxGXGYlWhQGoW23Fuh3irhcGMPKXqUCtVyK05RuOMI7XYT3/BDipwCtKCxuTR2F/Cn0gxkcwBIDd5Va8hvC1OmODXVX61Yc6tUgX6xbyqTiVzDMSBpBZipnHJwHp84fmh+lNmRbbCXFMnUhKkp1MrTaz/mHnBbLsCJUsITt9Tf5xOqUCliKco7jznNuKiMBvEWbIw2HXNWHADNzJoBGNcHYbXiOzAHeXaoo/J41jjkI/BTTM2Yj+56Rj3DICpwNQNbHw5fF4PHHlFoZibjLkvRr+NwqNHcBGl0UIDtQxzlGDmOslQAZISGFAH+5iLIsPLEpMwqOouXKjzI06XgjhVAqV3moKA/3RLLx4wla9aKI+RJ4nF/3MV44SPx+JClEfzDa58N4H4SQi1TpHOgewAtevns8HeKpSRj8RSpmKPowPw+WpLsS6rh3c8+g/SKYv9UefKRUxGEQ1EVcWLPy8omRwxPnOqXLBF9II1UFXS79LbmIc3CUEAEpZLebi3K8E+CXVjZLGhVs9OVbH7VhsNq/QUFy6YHyWT2c9pncIcMRT1f4QS/g6NZIBY87W/Q7RNxVkA7ebO1lJ1nus4FW68nizhcI8tGtZG5PN6W9NCvyJqxcpK/9ilmeDMmW6CbNfm1mgPlOOmS8QhlKBKki9CDd3oaQYz2QnQtnJfcv6FIB4CaNcoGh1BiLXDfpDIOwsbvsac0lJRPmMwAUpLNS+/OKaNRIKUAgOxLc9x4QQxaB2y1CpKj6bqYnwiCohIDdPCvowrnx+wX9IqYTCaktpZXizg39D7RLKmYbDqC58/Qa6QASTtb9Wi42lbpHg9KdeUZl7QZE5GNmGYCAplINSCja/XnvHKc2+Rqduj9B5AcLjJQmSlpmJFCKhj1F+sEp2SJJHRmoCRy5Rl3/AA/48/zUFVF2BO6Q7tdmjZisbQbzTT0zZYlCirh8KAKFw/7MYW81LzTLS+lFyQ9T0hrlqLl7c4WMeBKKiS4cqrQ8wkdHhvju5uwKTQDzeeqUEpQFN+YOQ5NX1NcCnmIIcB55MVOXImHu6XQDcEXD70+kD5uFVMUQ9blz8dqBvpFdXFOEy0omzipcw6tKUV7vu6i5oCXvDs0IcXJ9jITl16NSj5amBMKXB3tLwuYqKJZKJgchCiHIFHBt5Q0zUvTbePOquwn0Zz7Qc7XNw5llBQOR6GigaUhCyV0VCu8nwZwTGx8ThE1IlrT5/YRn+ZcMS5Z1ImUupxV+nRmEWRpJOqAhOmy6tUxRlkApNFANQPWgvvDfkOM1GY6T+WvP3vpCBhJy6NNNAwCnPQ72a0NfCcickzSvSQoIKSHr77/aFZFB7TGxbSoTeLQDjsRdws2HpzAYYtaVFq0a1m2JgrxRiE/jsTqLATFb+RfyijhcywxcqxaEMbFCy78iEwEa4oTWwfmetQdTOxPgXFBFrhfNpeHnyZ00mWhCtSjswqfMv5/OCQ4Z/GsMNicNNN9KVkLb+1QBhZ4ryZSZapbnWhTKlm5Nh8IPpUNh9B/G8aYXGT1y5fad4kpJSK3L0r1jqXl2ssZ1Hegv6tCRwhIRKxQWtKzoD0SWDbLG6SLt84akZshMxYCgE6qFu6A5YCmwPjCoRfSBniXFMu4/ICZZCZjk1qQXtRr0eKWB4KWqYlQUpLVoxrSh2peGfBLE5ISmbK1EsAZgSonkAWesVM3nrwSXxAUirAG6jzTsfERrc0hEXPZKuTpoTUe8eZ5xxIdz9X8vp9Ypy8cZkpM7ZSty56uA9a2MEsKoeL7fQu43jOOgG5Re/Zcy4B9Sjo03dmqzdH8eW8LntE4gwmIlJkoHaLCtQWbJ5gEVI+UWuJMrxU6UkSZS1jUSoJD/ANrgVNX2pCHmmT4mSP50pcsOKKQpPzIhsW+NDMWP/MzQvZNm2AkIAW0vEuQ6tWliAGez3q28arLx5UNaSlSXZ0KCg/j8o/LKWBDbVv8Ac1jS/Y9npSudLJB1pcMTTc9OjxqSb6Hzjy2bPKm0ruPVITeJJurEaB+UBw9yQ9fLlDLhscFO2wenp3gHmMsfiNZuQAR5fp6rDPHTjkbEWVAoUAAdQdjsD+Uct4xj2oYeYMVqUkhJT3aUYBlN/wB1/GNn7QrSpQoSWFDzpsekLfFua4X8McMZaZ8yo1rBaWr/AODVceMN8n+lL2HiTb0ZXwHLmrx+HEsHUJiRTaoc3frH6yWihj838D5scuxJnolpWFDSQb6XcsdjaNwyXjTDYwhEqY0wpfQXBHnZ/tEMkUTi1HojzLEaiUmyelrP5QvLwaJhXV3uORvzY0+kXM9zXRMCT7ij3jprT8zWijiZeHUpOmay1DTZSTXnRqxZGaqkjzqb2gQjGS2KWKFA05eQhm4Rx5V2nIBDH/XCTiVplrmDQKbkkjxHO14YPZ/inViNRAP8unL34jlEsi7EvjJZVi8WHqJqgAKE1O/KEfFyVFbAlg3dFt/tDnxuWxeILP8Azpg2uTQdKPCykchU08usMirigl7GT2Y4gSsxlLUaaS5qAAEqq/owVzaZLnYufPCQpBmKUk82rUPCXgJytdHBFH3INC0MmFxZKCPd1BjSrdPH7QbxMyd0KcriSepZAmKZboIBpoP5TVvXOLYlMXtX6eECkytM8obToUQOVGYdYLkgu9ib9fGCxrVBqumeSQoTJYBfvgdRWjU6+UOn/EEVJ/BK2EtTg21DSfXOFLK5o7eSSKCYktSzh4fPb1P0owoKQpBCqkOHGkgPC8idqzpdKvkSOE8VOOExDIWtCmdQTSWoFwQWNxtHiksSQol/3AB6x7wt7Ql4MGXJ/ly1EhnChqIbXpapF/hHSnZZKwoqUS4HmT6tDMUaTf8A6wm7rRGvFqQypa1IVehbyptGn5djpmIyHFqnKMwhKwNVWASkgD9Yyns3q9WrzazdRtGn8KunIcWW2mf7R9oHKko6BaVNmGzMUoskWuLiz9Yb+DsZ2M4HUApRSHa1Q7/v0hPly3XSjmu+/K8M0/DDDYyWlSDLlr0L0qDnSwJruN/TwMDkvk3rKQygHfYvuI+ztIK17UDN4XbeKeXZuhc0TEF0KAWjnpO3JwqkS5wFFZ0Fr3+8U49zUvoibaVFGaoiWoj8qCr5Uvbe0Ypise7qBclX7E79bitOcbTi8pXPw06Wn3ig1fep2tGLKyhSUlRCaHQLO7X0+YgPI/r0U+LqNlnCoBZgDsxb4X9Uh3y/MpkluzmpQSAe7LQ4pv3TtvCRhUBOlncF+j1+1YZphB0kFzR2pyHr9oZ48Y07GZ21SQe/9Y4hKQTOSsG6VoSrydnbziHE5sFqlTexSh/eEtwKGhY0B/SAOJH5gbks9/OGLBz5YwksKlFXvEKSsApD8jeOy4+nFbERerFniPETlzVmWlkqVsDaGT2YYeYn8RqBc9ne/wDzOvKBcyYlE/skvz/QGG7gpZKp1Goj/wA94jbpNAwk7ozjjc/+7xL1/mrI/wBR+H7wsSka3Fju7bb8vNoOcWY7XmGKls382bWuym8rQHl4VRYpD3sbc39bwWPpUUWkTZdIK5oSk0YkE9A/O/7Qx5JMQoaVL0UABAs9Qfj/AJiHgTIZ6sdh1Kl/ytTL5EF3vs28fcZZBMyrEdr2kmbLmEjs3cgD3dSSHG1Q/wBIcp8XTOatC5neE0YxSSvWQakBq3t8otFJNAKMDW5u3KnWKCAqZNM5veUSQRStgCamLomkVDk+EDG9mpa2c6iVpN2I9DeHn2zZh+IkYZCaaTWoNSmx3EZ9qLBzV36P8fTwd4lzztZaUFNRp8iGccmMMeOLi2wZbpIUMPhStQBsS3Vwa/XflDXOlJTqSCTpOl+fhWFyROCdRBDu1OfjygvKmUBc0/3dOfnWvSFpJdBnk5IFnqKk2flT6CNA4dxpRkuKSagpmbX7op93jPpyiRYGrXFPDx/WGvh2ar+Hz0khilYtvpeo+8FxUk0/gx3WjLETGNKMXZV3qHPypDNMlrxkkLloUpUgAqJBPddz8qtCzLwgdlGpJoBy9fSGfh3ileClEoTq1nSC3IUpvf5QmFezK1of/Z3j9eFSCzylaOqXcinU0hzkZihatGoPyLc+f2jEMvz7RMnLUshcxGkgBgS4IPLUCAR4Q5cF4Fc+ZLVMWtLl35vvbfqfjDsM9UwJ4ldo1LK1IkklakpCjQksCfO8CsdwJlqlLnTCO8SontWAfkxaFX2oYHsZckCYVAFVHfwd4zkzFE3Lcn518OsLnHk+SZuNNLQ8ys5wGFxgVIk65STpXrVqKnP9RINKdbxoUzg7BYlpyE91Yd0K0jxbY8xGFKSGO3h65/eCeXcTYnDjTKmrSk1oaObU+u8Fwdaew5J0aRn3svT2RVhlKKx+RZBCvAsPgYTMyxJkJlSl901SpNi5UW+kT8OcfY1cxSe0UslJbVUU+NYscSZYcQUTJ7maUOW+NhYdBBcp40nJiZa76KmIwoM3tXagHyF4aeCgdc+rhkNVm/qUhVkLUS2lm+jfrDjwWpzN8ED/AHxJJgR27ZjPGE4/xLFVJPbzO6NwVq+HjEf8IUwISpAOwJ2+YH3g5xTKfHYrTtPX0bvlz4OxeI5Et+6Te9S5v1I6efhDoRpKxspV0D5kuejS05QCb94mnlW1LRWxuKeYoLBWTdTvezPcdYLY6SHZSkpD2sen+G3ijJwiC6StILdbbF/KG02jY9WD0TC9CUjken2/SPcRi1JYaiORrQ1tDHheD6agNSeYuG5jl4R5N4WCX1qCuVRu20Z+yfdHPJFC3/FVBOoUI5jYeHq0Vp+MWQNVHuG25O/r6mcYlEtQf3d+fi3wiCXk07EhS5GFWqWgOSASKHny6fKFtv5DVsiyrFykuFIBZjWw3ff0Y7xGNTqPdUA9Ws/Mb3gfh8tUtQCZZUeiXPw5covYbJJmrs2YvUG4P19NHRk60c17JMNMllRCypIBuGJ+D+caZwPNwEuTMQVmcblKkaU2oDWsKWH4FUnSpagzgkA7G30ibHYAYcKMsFSTuztsRB48qk6YDafQJ40wchU0qwo0AOFIBOkdQatA6bls3EyZAkoWtQCkqZPdv/1WsT5QynG4eUlKka+8AVIUxD8nH/kDEGO42XLkhMlQRoIISgBLHqwrGyguzYv0eZdwP2EszcahZCASUC55Mqzc36iG7h7jiWZShISZMtFAFsaMKP4whjiLGzJSmUyS+7ODtpeocvEOYTCUIl9oJhIdWkN/qjHXaR23pjFxvn4xeIcKdCEBqC5clw7f561CgF+gpar9dxFPCSnmK2BoBvb4fCLiVBLuKX8etfVIJfAcVS0ezkqDVorkYimhhQlvGtnixNxDABJLuaeXyinMUXIcbn43Fvl4Rqs12N3s/wAUEzdWkOEKu9iee1aPGn4qVLSFYubpUjsxoSVMXDuCTfp6MZz7N0JUVyyAomUVFw9QafK8VuN8VO7MoVNIl6+6bpI/ME8rO30gsqUopiHqVfQfn4vDmb2upSULFEAhx4UryvWCvBczvTwHIGhv/vGS4nHCXIR75JI0qJAsQ7VLgdY0j2VZgZ0uco3BSPEDWxI5xJkpaR3DdiXxMCMdidJAees0Dl9R+1fjFbDhXZm7gUdqnlW8bJiP66v7z94lTYeUcslLaDaMMnyCFOT3t33Pgxb9YrJwqj3kh73p4MeW71jdsTt63ERy/XwMF+S/Rt10Y/kOezMLNBACkEkLB5U+Ct4IZsiZOmdwJRrq5olKeZJoB4840xVvM/aDM7+mf7P0jPy6M4xu6MYwvCXaTO/OlzGqtiWA3IUzcrQxSM5/Ck4eUpIlpSVAJllaFqIsXLuRew6Q95d7qvAx6iOll1SQ5ZOK0jIMrzxcqauecPpSpyQgFLVcJLKFH5WgvP4pm4lKpolJEtDEslyk2CtZD1IArzjTcy93y/SPsL/Qm/2iBWT5Rn5X7M7wmboWkGbKSkPRRWyjvQOxpBZEyWxY60WTqZ7ctobsx9yV4mJsH7nrlC8jUwMlS6VGSZllMmcp0SQC5BAcV/eFbO+FFSVakJfVZLhx4Hl0j9DYe/8A2iIMVt5/WN5aoWk17MHyjKO0QakLBZuj716W+8Usfks2QtlWVzNwR6Eb9lXvK9c4+zW48B9TBPJ6C9mE5bhO8SwLDdi/6x7NwqyrSXv8ByjccPb4/UxzOsfGD/MwrSMSm4JYU1aM1b9fia+cRpkk/lpt+5a31jb8Nfz+xic28o5ZflGqRl/s7Cxi2BroUOY3JcXcX+EF+OMtVPkS0INUEhSA35t6BvXx0DJP658PsIIp98+Ijp5rSVCpK3aPz1i8pUEpBQe69R4M/Py6Q5+zFC0nE7P2f/6Ro833Ikym6vL7wuU7VBrZ/9k="/>
          <p:cNvSpPr>
            <a:spLocks noChangeAspect="1" noChangeArrowheads="1"/>
          </p:cNvSpPr>
          <p:nvPr/>
        </p:nvSpPr>
        <p:spPr bwMode="auto">
          <a:xfrm>
            <a:off x="155575" y="-693738"/>
            <a:ext cx="1800225" cy="145732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8196" name="AutoShape 4" descr="data:image/jpg;base64,/9j/4AAQSkZJRgABAQAAAQABAAD/2wCEAAkGBhQSERUSExMWFRUWFx4YGBgYFx0fHBwZGh8aGhsXGxwgHSceIBklGR8gHy8gIycpMCwsGx8xNTAqNSYrLCkBCQoKDgwOGg8PGjIkHyUyLCosKSwsLCw0LCwsMDQsKTUsLC8pLCwsLCwtNS0sLCwpLCwsLCwsLCwsLC0sKiwpLP/AABEIAJkAvQMBIgACEQEDEQH/xAAcAAACAwEBAQEAAAAAAAAAAAAFBgMEBwIBAAj/xABBEAABAgQEAwUGBAUCBQUAAAABAhEAAyExBAUSQQZRYRMicYHwBzKRobHBFELR4RUjM3LxkrIIQ1KCwhYkYqLD/8QAGgEAAwEBAQEAAAAAAAAAAAAAAgMEAQAFBv/EACsRAAICAgICAgIBAgcAAAAAAAABAhEDIRIxBEFRYRMicTLRBUKBobHh8P/aAAwDAQACEQMRAD8AYeNMeoYwywkFTjSWrUCvUDn4Wi3g8UrDpQColae8vp0JtHueYYKzHVQEWJtt84q5pjAuaZcsAgsFKJuomw8KPEU8nqPZ9Dh8aUoxT6av/QnwEjt5hUpNxQFNBe1YQs0xJRiJhVRQUUlL02qLmNRyyWQJqX0hCQX2FwT8vlGdokjG4ozD/wAybUj/AKQ7mtKgNFHjPgpcvWyPypxyZFGHXQ6TkBKJASAAJaadSPCJMqlKIUVUCUHobXJsN7D4xQxOPTqCwl+z7qRX3qAC7+fSLOIlL/CqLAO2og7fQ3+USYI85/yXeTN4cNfCL2AQpUiWx7pSD1alH/Vo7y6QQDMV3RUqJbyq/wBLv4Rb4aVqwyAXpQ6t6sA19rcor54oqIkS+85dW2mByybk8a7b2edGTmlXSRFgMvExRWtip1F9m2AFjSrwZmYRC5KEPpSkgkD6FooYCWEsH+BF7+cXZi+8AQQkF/jyHhFM24Vij38/2JlDlbfRewKEg0SwA2f6erxPiwyLODRXgaPFBWKBoBR7czzPPnF7COUaVUPLkIogmopsXJJdCbjpBQSi6atQ0dy3KL2S5yqWWV7hU17Gpflyi9mWXu70Fb2PXm/hAeZJKU7g+fwpQUpVotUlKOzpNVoeEqBDixiNMljAbhvHFuzUXI8fhXpWDpiLLhXJX66FpnE0kpLFj6eKObYMzQAFJSX7par3v4fSCANY+UgFn2qIKLp2YxaxErs5naAf1BonJA/MBRQFq/SK0nJFHXLYBKzq0gslxQ6f90NU/DBYIIBBv1iHHY5GHlubCgH2h0MnpLYL+ynl2ERhJZ1KuXZ9+g5+EC8xzSZOok6JZ+Jb9eXjEInKmzO0mF9gliwBcENY8vJ4uYbCkgufPbZtvlDnDi+UuwFtHGGGkAB3G5v6/WC2BmqLv0+8U+0CL15bv5XgnhEKLlTVt84jk/fyURSozbivPAcTihpV/JZ+oLCnmflFHhvHpxKlqLykpBUAKnSAxDf9UUuMJoONxx7oPuvY2T96v0gBw7iigzAZiuTjcE1BPKC8fxcb3JFr/wAQzxgoxfSNKnZuhcvElAIAlhFaEllCu1YBcIBJw4mHvFALAH8xPq8V8LjpSJMxHaJdaUsHFxfpaB+Q5qqTKUEm6mNKcmMMnhU+UI66J8WVxam9hnA4dcyYpAQo6STVhSm9ttucF82KhhFEqorSprOaFg3L5wJxONEiWFSJyFFgO7etwR4xDjcZMXhkJnagUqJFAxSW0sbHeJ/HwW1P7PR8/wAq4fj07X/I1ZPm5RhkmjuUuRatPkRBPsdCDQFRGp61Ud/0vCdkTrks+pSVhQTu1Ba7OxflBufjlaAkuNIepFQOXPwcXgV40pZnJrV9ks8sIePFX+z7QQkIJVqSkqYNfdg9NovLlGUkrWW38KV6woTM/nS0yky1aTXVbU1Ge7b1iXH57MXhXUSVqUw2oWc9R+sdLHb/ACX9IBTcV+NL1bLuX5sVTA7sDUlqb9BSGjLceFV6t4+Pq0KUjLdMoE2FW5mgd3+o+kHsib3ioJKiaOWfzr8IqeNcbb2S8t0ug3jsAJqWJI8IUMdIW+mpYgEkcien+KVh0lqvV4FcR5apadaPeALtv0O/+YzFPi6ZjXoW8NjOzLpJJBc0tWvNtx5/F5ws7WgK5iEFStiCKEaXAruWs7+fSGXhzGf8twbkeVPo0MyrkrOp9B6Po5Kw7OHO0dRKYRz5wQkqNgITMVmRmL1FYNW025sG6cz+kF+KMcUgITXdQerVb5wCyfCliskMos3gb84swx4rkwGuRcw84fGo82t8vjFxU06WbyBbwNIhweBsl/XrakFV4FMtBUpQAFz0/wAx2SSbDjGiPBSWGpSevj6vSCWDql+Z5wNzGdplJShyq3hTU/K0EMvW8tLkEgMW5x53Nzyv4WkUShWPl8mOcamR+LxaTP0zFLFFCgIA615VhXk5IsLKFkuUkhks9HSR0MVPaLOH8TxJp/VU/havygj26yMIxNZKUitfeVZukWYfQmq2cSMFNlywrQGTdWlJLWB5gtEiTpkElINQ720ncV/y5jjHlaQo2HUevQPSOST2KksVEnmC7xW6A7jZcw0pS0gIlVZgAHJfkd/KLEvFhKBLWSmajV3WALu/iI5m5ars0TXOgJFWoS1h9YC5/PdaCpRLy0GqiC5DP9KQtqUezIyUug3kWczULTNSnUpyHUCxAA3G+0WcdmZnF1pSk1ok0ttT5NAPBTFJDImMBdid3gri8UVYWSsk69SnUakgdbne8aprsyYQyrMJcwplqTWW7mrl7uedKQ4Suz/DqlpoEl6kPyqTQCkJHD8+SUFSpjTHpYAg0c8ucG8PNBlTpeoMopI8jXeojWl6FOb6YbkhS2Uoplh+66gxAawFz4+Ud4XGkTkoKGYmrnxcHbb4wAxQKVMC2mj+TXNqN8IM5MvUmUFbTCoUuAkUHnBLHHsH8rbocMHJKSClVFc7P4bmCIVCxnU2cuQ8gOpKnWAAVMLFPUHlBHJM8RiEBSVAqSO+lmINnI2tEE7t2VRX68kRZ3kyFJ1gs1WG/wDmBWCm9itFwBd2r+n7wezDCKYrHePIm3Mjy+kDJeAUvvFWhD3PN2oPV4fja47Z32InFmOmDNEzXWmX2glulbO3dO9B0hy9nWcdrInIK1L7CapGtRJJTcV6W8oD8ZcLpnqRLw5ZX9RZ2csNXyekMPC/C0vB4VUqS2tYKlF7rZnqSwidRpbHycfx6AmOHbYhSySyiyX2IswubNWgeCCAyXF3qA1fTvAlOEXLXomoc9KE7ApNyPCGjLMH3QoM21AavUdPF4vyNJfWiaCdHOCXLkyFTp6mCBVZf4tzt5xmGW8SzsVi+yXiCqWpYYmjpSp00a+8aT7Q+0/AzOzDuGUyX7u/lGP8N4PviYC+hiTYh3+PSJE7uQ/GlOaX8GzzkBABJo25+Y8hHuQTn1kvUgh60qB9IGypnapQmYVEM9TsKNRvHyaLmSkqKykMnugdW1R4mC3JN/Z6mXHxxST7/wCzAfaUgjMsSoAVmqt8P3ifE6yjD9n3WkprS1Sw+MTcd5eVZhiXSp+3UQxuHLeUe5fOUEAFk6UgAKFwB849vGtI8iT1opqxU1ST2leRqz2FbV5dIl/EEIlqu706i1/XSPsXMWoaToASX0poagMevKKypxokuQKsfmCYoTVU9gboPcM49aJglj3VagoPQpY3BdLvSPMwy4LTLJQVumpBFGNj6MDMmnq7V7nSrfdvQiSfxFP7AYYpSAm5Jcv47QL12dW9EEwhCmDgNYio39PBObPJwqUgGiiBTybn5mAeHlTZhBI1ONzt4wdkYYpQlJSWAYhyWJ2faOXwDNqiphZGHSHmJPUitDy+lIP5VOkCZqlUSRU0oT97criBZQk3Ifnfyb1eKS02SlJNXoWvGx06MVSHabi5ZOsTAoHmanxg5w7OGhK0lxqLsQGcD/u+DQjYLLSRWaAEigIBDuSRZ/QhyybBgKDzEGlgG6PytBxmmqbEPGou0OGBV3iQQH68vW8Sfhpcuf2wSErWNCyBRQ2J5kHfqYEImFAdrUBT9nbaCP8AEEqYE1cGvwPl4c4XLE+0OjNWX52boSgKNQflzfakA8zzLtpqEoqlLl3pv8v8RbxGXGYlWhQGoW23Fuh3irhcGMPKXqUCtVyK05RuOMI7XYT3/BDipwCtKCxuTR2F/Cn0gxkcwBIDd5Va8hvC1OmODXVX61Yc6tUgX6xbyqTiVzDMSBpBZipnHJwHp84fmh+lNmRbbCXFMnUhKkp1MrTaz/mHnBbLsCJUsITt9Tf5xOqUCliKco7jznNuKiMBvEWbIw2HXNWHADNzJoBGNcHYbXiOzAHeXaoo/J41jjkI/BTTM2Yj+56Rj3DICpwNQNbHw5fF4PHHlFoZibjLkvRr+NwqNHcBGl0UIDtQxzlGDmOslQAZISGFAH+5iLIsPLEpMwqOouXKjzI06XgjhVAqV3moKA/3RLLx4wla9aKI+RJ4nF/3MV44SPx+JClEfzDa58N4H4SQi1TpHOgewAtevns8HeKpSRj8RSpmKPowPw+WpLsS6rh3c8+g/SKYv9UefKRUxGEQ1EVcWLPy8omRwxPnOqXLBF9II1UFXS79LbmIc3CUEAEpZLebi3K8E+CXVjZLGhVs9OVbH7VhsNq/QUFy6YHyWT2c9pncIcMRT1f4QS/g6NZIBY87W/Q7RNxVkA7ebO1lJ1nus4FW68nizhcI8tGtZG5PN6W9NCvyJqxcpK/9ilmeDMmW6CbNfm1mgPlOOmS8QhlKBKki9CDd3oaQYz2QnQtnJfcv6FIB4CaNcoGh1BiLXDfpDIOwsbvsac0lJRPmMwAUpLNS+/OKaNRIKUAgOxLc9x4QQxaB2y1CpKj6bqYnwiCohIDdPCvowrnx+wX9IqYTCaktpZXizg39D7RLKmYbDqC58/Qa6QASTtb9Wi42lbpHg9KdeUZl7QZE5GNmGYCAplINSCja/XnvHKc2+Rqduj9B5AcLjJQmSlpmJFCKhj1F+sEp2SJJHRmoCRy5Rl3/AA/48/zUFVF2BO6Q7tdmjZisbQbzTT0zZYlCirh8KAKFw/7MYW81LzTLS+lFyQ9T0hrlqLl7c4WMeBKKiS4cqrQ8wkdHhvju5uwKTQDzeeqUEpQFN+YOQ5NX1NcCnmIIcB55MVOXImHu6XQDcEXD70+kD5uFVMUQ9blz8dqBvpFdXFOEy0omzipcw6tKUV7vu6i5oCXvDs0IcXJ9jITl16NSj5amBMKXB3tLwuYqKJZKJgchCiHIFHBt5Q0zUvTbePOquwn0Zz7Qc7XNw5llBQOR6GigaUhCyV0VCu8nwZwTGx8ThE1IlrT5/YRn+ZcMS5Z1ImUupxV+nRmEWRpJOqAhOmy6tUxRlkApNFANQPWgvvDfkOM1GY6T+WvP3vpCBhJy6NNNAwCnPQ72a0NfCcickzSvSQoIKSHr77/aFZFB7TGxbSoTeLQDjsRdws2HpzAYYtaVFq0a1m2JgrxRiE/jsTqLATFb+RfyijhcywxcqxaEMbFCy78iEwEa4oTWwfmetQdTOxPgXFBFrhfNpeHnyZ00mWhCtSjswqfMv5/OCQ4Z/GsMNicNNN9KVkLb+1QBhZ4ryZSZapbnWhTKlm5Nh8IPpUNh9B/G8aYXGT1y5fad4kpJSK3L0r1jqXl2ssZ1Hegv6tCRwhIRKxQWtKzoD0SWDbLG6SLt84akZshMxYCgE6qFu6A5YCmwPjCoRfSBniXFMu4/ICZZCZjk1qQXtRr0eKWB4KWqYlQUpLVoxrSh2peGfBLE5ISmbK1EsAZgSonkAWesVM3nrwSXxAUirAG6jzTsfERrc0hEXPZKuTpoTUe8eZ5xxIdz9X8vp9Ypy8cZkpM7ZSty56uA9a2MEsKoeL7fQu43jOOgG5Re/Zcy4B9Sjo03dmqzdH8eW8LntE4gwmIlJkoHaLCtQWbJ5gEVI+UWuJMrxU6UkSZS1jUSoJD/ANrgVNX2pCHmmT4mSP50pcsOKKQpPzIhsW+NDMWP/MzQvZNm2AkIAW0vEuQ6tWliAGez3q28arLx5UNaSlSXZ0KCg/j8o/LKWBDbVv8Ac1jS/Y9npSudLJB1pcMTTc9OjxqSb6Hzjy2bPKm0ruPVITeJJurEaB+UBw9yQ9fLlDLhscFO2wenp3gHmMsfiNZuQAR5fp6rDPHTjkbEWVAoUAAdQdjsD+Uct4xj2oYeYMVqUkhJT3aUYBlN/wB1/GNn7QrSpQoSWFDzpsekLfFua4X8McMZaZ8yo1rBaWr/AODVceMN8n+lL2HiTb0ZXwHLmrx+HEsHUJiRTaoc3frH6yWihj838D5scuxJnolpWFDSQb6XcsdjaNwyXjTDYwhEqY0wpfQXBHnZ/tEMkUTi1HojzLEaiUmyelrP5QvLwaJhXV3uORvzY0+kXM9zXRMCT7ij3jprT8zWijiZeHUpOmay1DTZSTXnRqxZGaqkjzqb2gQjGS2KWKFA05eQhm4Rx5V2nIBDH/XCTiVplrmDQKbkkjxHO14YPZ/inViNRAP8unL34jlEsi7EvjJZVi8WHqJqgAKE1O/KEfFyVFbAlg3dFt/tDnxuWxeILP8Azpg2uTQdKPCykchU08usMirigl7GT2Y4gSsxlLUaaS5qAAEqq/owVzaZLnYufPCQpBmKUk82rUPCXgJytdHBFH3INC0MmFxZKCPd1BjSrdPH7QbxMyd0KcriSepZAmKZboIBpoP5TVvXOLYlMXtX6eECkytM8obToUQOVGYdYLkgu9ib9fGCxrVBqumeSQoTJYBfvgdRWjU6+UOn/EEVJ/BK2EtTg21DSfXOFLK5o7eSSKCYktSzh4fPb1P0owoKQpBCqkOHGkgPC8idqzpdKvkSOE8VOOExDIWtCmdQTSWoFwQWNxtHiksSQol/3AB6x7wt7Ql4MGXJ/ly1EhnChqIbXpapF/hHSnZZKwoqUS4HmT6tDMUaTf8A6wm7rRGvFqQypa1IVehbyptGn5djpmIyHFqnKMwhKwNVWASkgD9Yyns3q9WrzazdRtGn8KunIcWW2mf7R9oHKko6BaVNmGzMUoskWuLiz9Yb+DsZ2M4HUApRSHa1Q7/v0hPly3XSjmu+/K8M0/DDDYyWlSDLlr0L0qDnSwJruN/TwMDkvk3rKQygHfYvuI+ztIK17UDN4XbeKeXZuhc0TEF0KAWjnpO3JwqkS5wFFZ0Fr3+8U49zUvoibaVFGaoiWoj8qCr5Uvbe0Ypise7qBclX7E79bitOcbTi8pXPw06Wn3ig1fep2tGLKyhSUlRCaHQLO7X0+YgPI/r0U+LqNlnCoBZgDsxb4X9Uh3y/MpkluzmpQSAe7LQ4pv3TtvCRhUBOlncF+j1+1YZphB0kFzR2pyHr9oZ48Y07GZ21SQe/9Y4hKQTOSsG6VoSrydnbziHE5sFqlTexSh/eEtwKGhY0B/SAOJH5gbks9/OGLBz5YwksKlFXvEKSsApD8jeOy4+nFbERerFniPETlzVmWlkqVsDaGT2YYeYn8RqBc9ne/wDzOvKBcyYlE/skvz/QGG7gpZKp1Goj/wA94jbpNAwk7ozjjc/+7xL1/mrI/wBR+H7wsSka3Fju7bb8vNoOcWY7XmGKls382bWuym8rQHl4VRYpD3sbc39bwWPpUUWkTZdIK5oSk0YkE9A/O/7Qx5JMQoaVL0UABAs9Qfj/AJiHgTIZ6sdh1Kl/ytTL5EF3vs28fcZZBMyrEdr2kmbLmEjs3cgD3dSSHG1Q/wBIcp8XTOatC5neE0YxSSvWQakBq3t8otFJNAKMDW5u3KnWKCAqZNM5veUSQRStgCamLomkVDk+EDG9mpa2c6iVpN2I9DeHn2zZh+IkYZCaaTWoNSmx3EZ9qLBzV36P8fTwd4lzztZaUFNRp8iGccmMMeOLi2wZbpIUMPhStQBsS3Vwa/XflDXOlJTqSCTpOl+fhWFyROCdRBDu1OfjygvKmUBc0/3dOfnWvSFpJdBnk5IFnqKk2flT6CNA4dxpRkuKSagpmbX7op93jPpyiRYGrXFPDx/WGvh2ar+Hz0khilYtvpeo+8FxUk0/gx3WjLETGNKMXZV3qHPypDNMlrxkkLloUpUgAqJBPddz8qtCzLwgdlGpJoBy9fSGfh3ileClEoTq1nSC3IUpvf5QmFezK1of/Z3j9eFSCzylaOqXcinU0hzkZihatGoPyLc+f2jEMvz7RMnLUshcxGkgBgS4IPLUCAR4Q5cF4Fc+ZLVMWtLl35vvbfqfjDsM9UwJ4ldo1LK1IkklakpCjQksCfO8CsdwJlqlLnTCO8SontWAfkxaFX2oYHsZckCYVAFVHfwd4zkzFE3Lcn518OsLnHk+SZuNNLQ8ys5wGFxgVIk65STpXrVqKnP9RINKdbxoUzg7BYlpyE91Yd0K0jxbY8xGFKSGO3h65/eCeXcTYnDjTKmrSk1oaObU+u8Fwdaew5J0aRn3svT2RVhlKKx+RZBCvAsPgYTMyxJkJlSl901SpNi5UW+kT8OcfY1cxSe0UslJbVUU+NYscSZYcQUTJ7maUOW+NhYdBBcp40nJiZa76KmIwoM3tXagHyF4aeCgdc+rhkNVm/qUhVkLUS2lm+jfrDjwWpzN8ED/AHxJJgR27ZjPGE4/xLFVJPbzO6NwVq+HjEf8IUwISpAOwJ2+YH3g5xTKfHYrTtPX0bvlz4OxeI5Et+6Te9S5v1I6efhDoRpKxspV0D5kuejS05QCb94mnlW1LRWxuKeYoLBWTdTvezPcdYLY6SHZSkpD2sen+G3ijJwiC6StILdbbF/KG02jY9WD0TC9CUjken2/SPcRi1JYaiORrQ1tDHheD6agNSeYuG5jl4R5N4WCX1qCuVRu20Z+yfdHPJFC3/FVBOoUI5jYeHq0Vp+MWQNVHuG25O/r6mcYlEtQf3d+fi3wiCXk07EhS5GFWqWgOSASKHny6fKFtv5DVsiyrFykuFIBZjWw3ff0Y7xGNTqPdUA9Ws/Mb3gfh8tUtQCZZUeiXPw5covYbJJmrs2YvUG4P19NHRk60c17JMNMllRCypIBuGJ+D+caZwPNwEuTMQVmcblKkaU2oDWsKWH4FUnSpagzgkA7G30ibHYAYcKMsFSTuztsRB48qk6YDafQJ40wchU0qwo0AOFIBOkdQatA6bls3EyZAkoWtQCkqZPdv/1WsT5QynG4eUlKka+8AVIUxD8nH/kDEGO42XLkhMlQRoIISgBLHqwrGyguzYv0eZdwP2EszcahZCASUC55Mqzc36iG7h7jiWZShISZMtFAFsaMKP4whjiLGzJSmUyS+7ODtpeocvEOYTCUIl9oJhIdWkN/qjHXaR23pjFxvn4xeIcKdCEBqC5clw7f561CgF+gpar9dxFPCSnmK2BoBvb4fCLiVBLuKX8etfVIJfAcVS0ezkqDVorkYimhhQlvGtnixNxDABJLuaeXyinMUXIcbn43Fvl4Rqs12N3s/wAUEzdWkOEKu9iee1aPGn4qVLSFYubpUjsxoSVMXDuCTfp6MZz7N0JUVyyAomUVFw9QafK8VuN8VO7MoVNIl6+6bpI/ME8rO30gsqUopiHqVfQfn4vDmb2upSULFEAhx4UryvWCvBczvTwHIGhv/vGS4nHCXIR75JI0qJAsQ7VLgdY0j2VZgZ0uco3BSPEDWxI5xJkpaR3DdiXxMCMdidJAees0Dl9R+1fjFbDhXZm7gUdqnlW8bJiP66v7z94lTYeUcslLaDaMMnyCFOT3t33Pgxb9YrJwqj3kh73p4MeW71jdsTt63ERy/XwMF+S/Rt10Y/kOezMLNBACkEkLB5U+Ct4IZsiZOmdwJRrq5olKeZJoB4840xVvM/aDM7+mf7P0jPy6M4xu6MYwvCXaTO/OlzGqtiWA3IUzcrQxSM5/Ck4eUpIlpSVAJllaFqIsXLuRew6Q95d7qvAx6iOll1SQ5ZOK0jIMrzxcqauecPpSpyQgFLVcJLKFH5WgvP4pm4lKpolJEtDEslyk2CtZD1IArzjTcy93y/SPsL/Qm/2iBWT5Rn5X7M7wmboWkGbKSkPRRWyjvQOxpBZEyWxY60WTqZ7ctobsx9yV4mJsH7nrlC8jUwMlS6VGSZllMmcp0SQC5BAcV/eFbO+FFSVakJfVZLhx4Hl0j9DYe/8A2iIMVt5/WN5aoWk17MHyjKO0QakLBZuj716W+8Usfks2QtlWVzNwR6Eb9lXvK9c4+zW48B9TBPJ6C9mE5bhO8SwLDdi/6x7NwqyrSXv8ByjccPb4/UxzOsfGD/MwrSMSm4JYU1aM1b9fia+cRpkk/lpt+5a31jb8Nfz+xic28o5ZflGqRl/s7Cxi2BroUOY3JcXcX+EF+OMtVPkS0INUEhSA35t6BvXx0DJP658PsIIp98+Ijp5rSVCpK3aPz1i8pUEpBQe69R4M/Py6Q5+zFC0nE7P2f/6Ro833Ikym6vL7wuU7VBrZ/9k="/>
          <p:cNvSpPr>
            <a:spLocks noChangeAspect="1" noChangeArrowheads="1"/>
          </p:cNvSpPr>
          <p:nvPr/>
        </p:nvSpPr>
        <p:spPr bwMode="auto">
          <a:xfrm>
            <a:off x="155575" y="-693738"/>
            <a:ext cx="1800225" cy="145732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8198" name="AutoShape 6" descr="data:image/jpg;base64,/9j/4AAQSkZJRgABAQAAAQABAAD/2wCEAAkGBhQSERUSExMWFRUWFx4YGBgYFx0fHBwZGh8aGhsXGxwgHSceIBklGR8gHy8gIycpMCwsGx8xNTAqNSYrLCkBCQoKDgwOGg8PGjIkHyUyLCosKSwsLCw0LCwsMDQsKTUsLC8pLCwsLCwtNS0sLCwpLCwsLCwsLCwsLC0sKiwpLP/AABEIAJkAvQMBIgACEQEDEQH/xAAcAAACAwEBAQEAAAAAAAAAAAAFBgMEBwIBAAj/xABBEAABAgQEAwUGBAUCBQUAAAABAhEAAyExBAUSQQZRYRMicYHwBzKRobHBFELR4RUjM3LxkrIIQ1KCwhYkYqLD/8QAGgEAAwEBAQEAAAAAAAAAAAAAAgMEAQAFBv/EACsRAAICAgICAgIBAgcAAAAAAAABAhEDIRIxBEFRYRMicTLRBUKBobHh8P/aAAwDAQACEQMRAD8AYeNMeoYwywkFTjSWrUCvUDn4Wi3g8UrDpQColae8vp0JtHueYYKzHVQEWJtt84q5pjAuaZcsAgsFKJuomw8KPEU8nqPZ9Dh8aUoxT6av/QnwEjt5hUpNxQFNBe1YQs0xJRiJhVRQUUlL02qLmNRyyWQJqX0hCQX2FwT8vlGdokjG4ozD/wAybUj/AKQ7mtKgNFHjPgpcvWyPypxyZFGHXQ6TkBKJASAAJaadSPCJMqlKIUVUCUHobXJsN7D4xQxOPTqCwl+z7qRX3qAC7+fSLOIlL/CqLAO2og7fQ3+USYI85/yXeTN4cNfCL2AQpUiWx7pSD1alH/Vo7y6QQDMV3RUqJbyq/wBLv4Rb4aVqwyAXpQ6t6sA19rcor54oqIkS+85dW2mByybk8a7b2edGTmlXSRFgMvExRWtip1F9m2AFjSrwZmYRC5KEPpSkgkD6FooYCWEsH+BF7+cXZi+8AQQkF/jyHhFM24Vij38/2JlDlbfRewKEg0SwA2f6erxPiwyLODRXgaPFBWKBoBR7czzPPnF7COUaVUPLkIogmopsXJJdCbjpBQSi6atQ0dy3KL2S5yqWWV7hU17Gpflyi9mWXu70Fb2PXm/hAeZJKU7g+fwpQUpVotUlKOzpNVoeEqBDixiNMljAbhvHFuzUXI8fhXpWDpiLLhXJX66FpnE0kpLFj6eKObYMzQAFJSX7par3v4fSCANY+UgFn2qIKLp2YxaxErs5naAf1BonJA/MBRQFq/SK0nJFHXLYBKzq0gslxQ6f90NU/DBYIIBBv1iHHY5GHlubCgH2h0MnpLYL+ynl2ERhJZ1KuXZ9+g5+EC8xzSZOok6JZ+Jb9eXjEInKmzO0mF9gliwBcENY8vJ4uYbCkgufPbZtvlDnDi+UuwFtHGGGkAB3G5v6/WC2BmqLv0+8U+0CL15bv5XgnhEKLlTVt84jk/fyURSozbivPAcTihpV/JZ+oLCnmflFHhvHpxKlqLykpBUAKnSAxDf9UUuMJoONxx7oPuvY2T96v0gBw7iigzAZiuTjcE1BPKC8fxcb3JFr/wAQzxgoxfSNKnZuhcvElAIAlhFaEllCu1YBcIBJw4mHvFALAH8xPq8V8LjpSJMxHaJdaUsHFxfpaB+Q5qqTKUEm6mNKcmMMnhU+UI66J8WVxam9hnA4dcyYpAQo6STVhSm9ttucF82KhhFEqorSprOaFg3L5wJxONEiWFSJyFFgO7etwR4xDjcZMXhkJnagUqJFAxSW0sbHeJ/HwW1P7PR8/wAq4fj07X/I1ZPm5RhkmjuUuRatPkRBPsdCDQFRGp61Ud/0vCdkTrks+pSVhQTu1Ba7OxflBufjlaAkuNIepFQOXPwcXgV40pZnJrV9ks8sIePFX+z7QQkIJVqSkqYNfdg9NovLlGUkrWW38KV6woTM/nS0yky1aTXVbU1Ge7b1iXH57MXhXUSVqUw2oWc9R+sdLHb/ACX9IBTcV+NL1bLuX5sVTA7sDUlqb9BSGjLceFV6t4+Pq0KUjLdMoE2FW5mgd3+o+kHsib3ioJKiaOWfzr8IqeNcbb2S8t0ug3jsAJqWJI8IUMdIW+mpYgEkcien+KVh0lqvV4FcR5apadaPeALtv0O/+YzFPi6ZjXoW8NjOzLpJJBc0tWvNtx5/F5ws7WgK5iEFStiCKEaXAruWs7+fSGXhzGf8twbkeVPo0MyrkrOp9B6Po5Kw7OHO0dRKYRz5wQkqNgITMVmRmL1FYNW025sG6cz+kF+KMcUgITXdQerVb5wCyfCliskMos3gb84swx4rkwGuRcw84fGo82t8vjFxU06WbyBbwNIhweBsl/XrakFV4FMtBUpQAFz0/wAx2SSbDjGiPBSWGpSevj6vSCWDql+Z5wNzGdplJShyq3hTU/K0EMvW8tLkEgMW5x53Nzyv4WkUShWPl8mOcamR+LxaTP0zFLFFCgIA615VhXk5IsLKFkuUkhks9HSR0MVPaLOH8TxJp/VU/havygj26yMIxNZKUitfeVZukWYfQmq2cSMFNlywrQGTdWlJLWB5gtEiTpkElINQ720ncV/y5jjHlaQo2HUevQPSOST2KksVEnmC7xW6A7jZcw0pS0gIlVZgAHJfkd/KLEvFhKBLWSmajV3WALu/iI5m5ars0TXOgJFWoS1h9YC5/PdaCpRLy0GqiC5DP9KQtqUezIyUug3kWczULTNSnUpyHUCxAA3G+0WcdmZnF1pSk1ok0ttT5NAPBTFJDImMBdid3gri8UVYWSsk69SnUakgdbne8aprsyYQyrMJcwplqTWW7mrl7uedKQ4Suz/DqlpoEl6kPyqTQCkJHD8+SUFSpjTHpYAg0c8ucG8PNBlTpeoMopI8jXeojWl6FOb6YbkhS2Uoplh+66gxAawFz4+Ud4XGkTkoKGYmrnxcHbb4wAxQKVMC2mj+TXNqN8IM5MvUmUFbTCoUuAkUHnBLHHsH8rbocMHJKSClVFc7P4bmCIVCxnU2cuQ8gOpKnWAAVMLFPUHlBHJM8RiEBSVAqSO+lmINnI2tEE7t2VRX68kRZ3kyFJ1gs1WG/wDmBWCm9itFwBd2r+n7wezDCKYrHePIm3Mjy+kDJeAUvvFWhD3PN2oPV4fja47Z32InFmOmDNEzXWmX2glulbO3dO9B0hy9nWcdrInIK1L7CapGtRJJTcV6W8oD8ZcLpnqRLw5ZX9RZ2csNXyekMPC/C0vB4VUqS2tYKlF7rZnqSwidRpbHycfx6AmOHbYhSySyiyX2IswubNWgeCCAyXF3qA1fTvAlOEXLXomoc9KE7ApNyPCGjLMH3QoM21AavUdPF4vyNJfWiaCdHOCXLkyFTp6mCBVZf4tzt5xmGW8SzsVi+yXiCqWpYYmjpSp00a+8aT7Q+0/AzOzDuGUyX7u/lGP8N4PviYC+hiTYh3+PSJE7uQ/GlOaX8GzzkBABJo25+Y8hHuQTn1kvUgh60qB9IGypnapQmYVEM9TsKNRvHyaLmSkqKykMnugdW1R4mC3JN/Z6mXHxxST7/wCzAfaUgjMsSoAVmqt8P3ifE6yjD9n3WkprS1Sw+MTcd5eVZhiXSp+3UQxuHLeUe5fOUEAFk6UgAKFwB849vGtI8iT1opqxU1ST2leRqz2FbV5dIl/EEIlqu706i1/XSPsXMWoaToASX0poagMevKKypxokuQKsfmCYoTVU9gboPcM49aJglj3VagoPQpY3BdLvSPMwy4LTLJQVumpBFGNj6MDMmnq7V7nSrfdvQiSfxFP7AYYpSAm5Jcv47QL12dW9EEwhCmDgNYio39PBObPJwqUgGiiBTybn5mAeHlTZhBI1ONzt4wdkYYpQlJSWAYhyWJ2faOXwDNqiphZGHSHmJPUitDy+lIP5VOkCZqlUSRU0oT97criBZQk3Ifnfyb1eKS02SlJNXoWvGx06MVSHabi5ZOsTAoHmanxg5w7OGhK0lxqLsQGcD/u+DQjYLLSRWaAEigIBDuSRZ/QhyybBgKDzEGlgG6PytBxmmqbEPGou0OGBV3iQQH68vW8Sfhpcuf2wSErWNCyBRQ2J5kHfqYEImFAdrUBT9nbaCP8AEEqYE1cGvwPl4c4XLE+0OjNWX52boSgKNQflzfakA8zzLtpqEoqlLl3pv8v8RbxGXGYlWhQGoW23Fuh3irhcGMPKXqUCtVyK05RuOMI7XYT3/BDipwCtKCxuTR2F/Cn0gxkcwBIDd5Va8hvC1OmODXVX61Yc6tUgX6xbyqTiVzDMSBpBZipnHJwHp84fmh+lNmRbbCXFMnUhKkp1MrTaz/mHnBbLsCJUsITt9Tf5xOqUCliKco7jznNuKiMBvEWbIw2HXNWHADNzJoBGNcHYbXiOzAHeXaoo/J41jjkI/BTTM2Yj+56Rj3DICpwNQNbHw5fF4PHHlFoZibjLkvRr+NwqNHcBGl0UIDtQxzlGDmOslQAZISGFAH+5iLIsPLEpMwqOouXKjzI06XgjhVAqV3moKA/3RLLx4wla9aKI+RJ4nF/3MV44SPx+JClEfzDa58N4H4SQi1TpHOgewAtevns8HeKpSRj8RSpmKPowPw+WpLsS6rh3c8+g/SKYv9UefKRUxGEQ1EVcWLPy8omRwxPnOqXLBF9II1UFXS79LbmIc3CUEAEpZLebi3K8E+CXVjZLGhVs9OVbH7VhsNq/QUFy6YHyWT2c9pncIcMRT1f4QS/g6NZIBY87W/Q7RNxVkA7ebO1lJ1nus4FW68nizhcI8tGtZG5PN6W9NCvyJqxcpK/9ilmeDMmW6CbNfm1mgPlOOmS8QhlKBKki9CDd3oaQYz2QnQtnJfcv6FIB4CaNcoGh1BiLXDfpDIOwsbvsac0lJRPmMwAUpLNS+/OKaNRIKUAgOxLc9x4QQxaB2y1CpKj6bqYnwiCohIDdPCvowrnx+wX9IqYTCaktpZXizg39D7RLKmYbDqC58/Qa6QASTtb9Wi42lbpHg9KdeUZl7QZE5GNmGYCAplINSCja/XnvHKc2+Rqduj9B5AcLjJQmSlpmJFCKhj1F+sEp2SJJHRmoCRy5Rl3/AA/48/zUFVF2BO6Q7tdmjZisbQbzTT0zZYlCirh8KAKFw/7MYW81LzTLS+lFyQ9T0hrlqLl7c4WMeBKKiS4cqrQ8wkdHhvju5uwKTQDzeeqUEpQFN+YOQ5NX1NcCnmIIcB55MVOXImHu6XQDcEXD70+kD5uFVMUQ9blz8dqBvpFdXFOEy0omzipcw6tKUV7vu6i5oCXvDs0IcXJ9jITl16NSj5amBMKXB3tLwuYqKJZKJgchCiHIFHBt5Q0zUvTbePOquwn0Zz7Qc7XNw5llBQOR6GigaUhCyV0VCu8nwZwTGx8ThE1IlrT5/YRn+ZcMS5Z1ImUupxV+nRmEWRpJOqAhOmy6tUxRlkApNFANQPWgvvDfkOM1GY6T+WvP3vpCBhJy6NNNAwCnPQ72a0NfCcickzSvSQoIKSHr77/aFZFB7TGxbSoTeLQDjsRdws2HpzAYYtaVFq0a1m2JgrxRiE/jsTqLATFb+RfyijhcywxcqxaEMbFCy78iEwEa4oTWwfmetQdTOxPgXFBFrhfNpeHnyZ00mWhCtSjswqfMv5/OCQ4Z/GsMNicNNN9KVkLb+1QBhZ4ryZSZapbnWhTKlm5Nh8IPpUNh9B/G8aYXGT1y5fad4kpJSK3L0r1jqXl2ssZ1Hegv6tCRwhIRKxQWtKzoD0SWDbLG6SLt84akZshMxYCgE6qFu6A5YCmwPjCoRfSBniXFMu4/ICZZCZjk1qQXtRr0eKWB4KWqYlQUpLVoxrSh2peGfBLE5ISmbK1EsAZgSonkAWesVM3nrwSXxAUirAG6jzTsfERrc0hEXPZKuTpoTUe8eZ5xxIdz9X8vp9Ypy8cZkpM7ZSty56uA9a2MEsKoeL7fQu43jOOgG5Re/Zcy4B9Sjo03dmqzdH8eW8LntE4gwmIlJkoHaLCtQWbJ5gEVI+UWuJMrxU6UkSZS1jUSoJD/ANrgVNX2pCHmmT4mSP50pcsOKKQpPzIhsW+NDMWP/MzQvZNm2AkIAW0vEuQ6tWliAGez3q28arLx5UNaSlSXZ0KCg/j8o/LKWBDbVv8Ac1jS/Y9npSudLJB1pcMTTc9OjxqSb6Hzjy2bPKm0ruPVITeJJurEaB+UBw9yQ9fLlDLhscFO2wenp3gHmMsfiNZuQAR5fp6rDPHTjkbEWVAoUAAdQdjsD+Uct4xj2oYeYMVqUkhJT3aUYBlN/wB1/GNn7QrSpQoSWFDzpsekLfFua4X8McMZaZ8yo1rBaWr/AODVceMN8n+lL2HiTb0ZXwHLmrx+HEsHUJiRTaoc3frH6yWihj838D5scuxJnolpWFDSQb6XcsdjaNwyXjTDYwhEqY0wpfQXBHnZ/tEMkUTi1HojzLEaiUmyelrP5QvLwaJhXV3uORvzY0+kXM9zXRMCT7ij3jprT8zWijiZeHUpOmay1DTZSTXnRqxZGaqkjzqb2gQjGS2KWKFA05eQhm4Rx5V2nIBDH/XCTiVplrmDQKbkkjxHO14YPZ/inViNRAP8unL34jlEsi7EvjJZVi8WHqJqgAKE1O/KEfFyVFbAlg3dFt/tDnxuWxeILP8Azpg2uTQdKPCykchU08usMirigl7GT2Y4gSsxlLUaaS5qAAEqq/owVzaZLnYufPCQpBmKUk82rUPCXgJytdHBFH3INC0MmFxZKCPd1BjSrdPH7QbxMyd0KcriSepZAmKZboIBpoP5TVvXOLYlMXtX6eECkytM8obToUQOVGYdYLkgu9ib9fGCxrVBqumeSQoTJYBfvgdRWjU6+UOn/EEVJ/BK2EtTg21DSfXOFLK5o7eSSKCYktSzh4fPb1P0owoKQpBCqkOHGkgPC8idqzpdKvkSOE8VOOExDIWtCmdQTSWoFwQWNxtHiksSQol/3AB6x7wt7Ql4MGXJ/ly1EhnChqIbXpapF/hHSnZZKwoqUS4HmT6tDMUaTf8A6wm7rRGvFqQypa1IVehbyptGn5djpmIyHFqnKMwhKwNVWASkgD9Yyns3q9WrzazdRtGn8KunIcWW2mf7R9oHKko6BaVNmGzMUoskWuLiz9Yb+DsZ2M4HUApRSHa1Q7/v0hPly3XSjmu+/K8M0/DDDYyWlSDLlr0L0qDnSwJruN/TwMDkvk3rKQygHfYvuI+ztIK17UDN4XbeKeXZuhc0TEF0KAWjnpO3JwqkS5wFFZ0Fr3+8U49zUvoibaVFGaoiWoj8qCr5Uvbe0Ypise7qBclX7E79bitOcbTi8pXPw06Wn3ig1fep2tGLKyhSUlRCaHQLO7X0+YgPI/r0U+LqNlnCoBZgDsxb4X9Uh3y/MpkluzmpQSAe7LQ4pv3TtvCRhUBOlncF+j1+1YZphB0kFzR2pyHr9oZ48Y07GZ21SQe/9Y4hKQTOSsG6VoSrydnbziHE5sFqlTexSh/eEtwKGhY0B/SAOJH5gbks9/OGLBz5YwksKlFXvEKSsApD8jeOy4+nFbERerFniPETlzVmWlkqVsDaGT2YYeYn8RqBc9ne/wDzOvKBcyYlE/skvz/QGG7gpZKp1Goj/wA94jbpNAwk7ozjjc/+7xL1/mrI/wBR+H7wsSka3Fju7bb8vNoOcWY7XmGKls382bWuym8rQHl4VRYpD3sbc39bwWPpUUWkTZdIK5oSk0YkE9A/O/7Qx5JMQoaVL0UABAs9Qfj/AJiHgTIZ6sdh1Kl/ytTL5EF3vs28fcZZBMyrEdr2kmbLmEjs3cgD3dSSHG1Q/wBIcp8XTOatC5neE0YxSSvWQakBq3t8otFJNAKMDW5u3KnWKCAqZNM5veUSQRStgCamLomkVDk+EDG9mpa2c6iVpN2I9DeHn2zZh+IkYZCaaTWoNSmx3EZ9qLBzV36P8fTwd4lzztZaUFNRp8iGccmMMeOLi2wZbpIUMPhStQBsS3Vwa/XflDXOlJTqSCTpOl+fhWFyROCdRBDu1OfjygvKmUBc0/3dOfnWvSFpJdBnk5IFnqKk2flT6CNA4dxpRkuKSagpmbX7op93jPpyiRYGrXFPDx/WGvh2ar+Hz0khilYtvpeo+8FxUk0/gx3WjLETGNKMXZV3qHPypDNMlrxkkLloUpUgAqJBPddz8qtCzLwgdlGpJoBy9fSGfh3ileClEoTq1nSC3IUpvf5QmFezK1of/Z3j9eFSCzylaOqXcinU0hzkZihatGoPyLc+f2jEMvz7RMnLUshcxGkgBgS4IPLUCAR4Q5cF4Fc+ZLVMWtLl35vvbfqfjDsM9UwJ4ldo1LK1IkklakpCjQksCfO8CsdwJlqlLnTCO8SontWAfkxaFX2oYHsZckCYVAFVHfwd4zkzFE3Lcn518OsLnHk+SZuNNLQ8ys5wGFxgVIk65STpXrVqKnP9RINKdbxoUzg7BYlpyE91Yd0K0jxbY8xGFKSGO3h65/eCeXcTYnDjTKmrSk1oaObU+u8Fwdaew5J0aRn3svT2RVhlKKx+RZBCvAsPgYTMyxJkJlSl901SpNi5UW+kT8OcfY1cxSe0UslJbVUU+NYscSZYcQUTJ7maUOW+NhYdBBcp40nJiZa76KmIwoM3tXagHyF4aeCgdc+rhkNVm/qUhVkLUS2lm+jfrDjwWpzN8ED/AHxJJgR27ZjPGE4/xLFVJPbzO6NwVq+HjEf8IUwISpAOwJ2+YH3g5xTKfHYrTtPX0bvlz4OxeI5Et+6Te9S5v1I6efhDoRpKxspV0D5kuejS05QCb94mnlW1LRWxuKeYoLBWTdTvezPcdYLY6SHZSkpD2sen+G3ijJwiC6StILdbbF/KG02jY9WD0TC9CUjken2/SPcRi1JYaiORrQ1tDHheD6agNSeYuG5jl4R5N4WCX1qCuVRu20Z+yfdHPJFC3/FVBOoUI5jYeHq0Vp+MWQNVHuG25O/r6mcYlEtQf3d+fi3wiCXk07EhS5GFWqWgOSASKHny6fKFtv5DVsiyrFykuFIBZjWw3ff0Y7xGNTqPdUA9Ws/Mb3gfh8tUtQCZZUeiXPw5covYbJJmrs2YvUG4P19NHRk60c17JMNMllRCypIBuGJ+D+caZwPNwEuTMQVmcblKkaU2oDWsKWH4FUnSpagzgkA7G30ibHYAYcKMsFSTuztsRB48qk6YDafQJ40wchU0qwo0AOFIBOkdQatA6bls3EyZAkoWtQCkqZPdv/1WsT5QynG4eUlKka+8AVIUxD8nH/kDEGO42XLkhMlQRoIISgBLHqwrGyguzYv0eZdwP2EszcahZCASUC55Mqzc36iG7h7jiWZShISZMtFAFsaMKP4whjiLGzJSmUyS+7ODtpeocvEOYTCUIl9oJhIdWkN/qjHXaR23pjFxvn4xeIcKdCEBqC5clw7f561CgF+gpar9dxFPCSnmK2BoBvb4fCLiVBLuKX8etfVIJfAcVS0ezkqDVorkYimhhQlvGtnixNxDABJLuaeXyinMUXIcbn43Fvl4Rqs12N3s/wAUEzdWkOEKu9iee1aPGn4qVLSFYubpUjsxoSVMXDuCTfp6MZz7N0JUVyyAomUVFw9QafK8VuN8VO7MoVNIl6+6bpI/ME8rO30gsqUopiHqVfQfn4vDmb2upSULFEAhx4UryvWCvBczvTwHIGhv/vGS4nHCXIR75JI0qJAsQ7VLgdY0j2VZgZ0uco3BSPEDWxI5xJkpaR3DdiXxMCMdidJAees0Dl9R+1fjFbDhXZm7gUdqnlW8bJiP66v7z94lTYeUcslLaDaMMnyCFOT3t33Pgxb9YrJwqj3kh73p4MeW71jdsTt63ERy/XwMF+S/Rt10Y/kOezMLNBACkEkLB5U+Ct4IZsiZOmdwJRrq5olKeZJoB4840xVvM/aDM7+mf7P0jPy6M4xu6MYwvCXaTO/OlzGqtiWA3IUzcrQxSM5/Ck4eUpIlpSVAJllaFqIsXLuRew6Q95d7qvAx6iOll1SQ5ZOK0jIMrzxcqauecPpSpyQgFLVcJLKFH5WgvP4pm4lKpolJEtDEslyk2CtZD1IArzjTcy93y/SPsL/Qm/2iBWT5Rn5X7M7wmboWkGbKSkPRRWyjvQOxpBZEyWxY60WTqZ7ctobsx9yV4mJsH7nrlC8jUwMlS6VGSZllMmcp0SQC5BAcV/eFbO+FFSVakJfVZLhx4Hl0j9DYe/8A2iIMVt5/WN5aoWk17MHyjKO0QakLBZuj716W+8Usfks2QtlWVzNwR6Eb9lXvK9c4+zW48B9TBPJ6C9mE5bhO8SwLDdi/6x7NwqyrSXv8ByjccPb4/UxzOsfGD/MwrSMSm4JYU1aM1b9fia+cRpkk/lpt+5a31jb8Nfz+xic28o5ZflGqRl/s7Cxi2BroUOY3JcXcX+EF+OMtVPkS0INUEhSA35t6BvXx0DJP658PsIIp98+Ijp5rSVCpK3aPz1i8pUEpBQe69R4M/Py6Q5+zFC0nE7P2f/6Ro833Ikym6vL7wuU7VBrZ/9k="/>
          <p:cNvSpPr>
            <a:spLocks noChangeAspect="1" noChangeArrowheads="1"/>
          </p:cNvSpPr>
          <p:nvPr/>
        </p:nvSpPr>
        <p:spPr bwMode="auto">
          <a:xfrm>
            <a:off x="155575" y="-693738"/>
            <a:ext cx="1800225" cy="145732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8199" name="Picture 7" descr="C:\Users\FAMILIA FIERRO CH\Pictures\primera resurrección.bmp"/>
          <p:cNvPicPr>
            <a:picLocks noChangeAspect="1" noChangeArrowheads="1"/>
          </p:cNvPicPr>
          <p:nvPr/>
        </p:nvPicPr>
        <p:blipFill>
          <a:blip r:embed="rId7" cstate="print"/>
          <a:srcRect/>
          <a:stretch>
            <a:fillRect/>
          </a:stretch>
        </p:blipFill>
        <p:spPr bwMode="auto">
          <a:xfrm>
            <a:off x="6156176" y="1628801"/>
            <a:ext cx="2448272" cy="1440160"/>
          </a:xfrm>
          <a:prstGeom prst="rect">
            <a:avLst/>
          </a:prstGeom>
          <a:noFill/>
        </p:spPr>
      </p:pic>
      <p:pic>
        <p:nvPicPr>
          <p:cNvPr id="8201" name="Picture 9" descr="http://t1.gstatic.com/images?q=tbn:ANd9GcSGgrYDwCFpj9Fj-QaFoF8AOB1cVwxrK7l6m9Rd1X0TOc4L76Mi5A"/>
          <p:cNvPicPr>
            <a:picLocks noChangeAspect="1" noChangeArrowheads="1"/>
          </p:cNvPicPr>
          <p:nvPr/>
        </p:nvPicPr>
        <p:blipFill>
          <a:blip r:embed="rId8" cstate="print"/>
          <a:srcRect/>
          <a:stretch>
            <a:fillRect/>
          </a:stretch>
        </p:blipFill>
        <p:spPr bwMode="auto">
          <a:xfrm>
            <a:off x="6012160" y="3212976"/>
            <a:ext cx="2808312" cy="1584176"/>
          </a:xfrm>
          <a:prstGeom prst="rect">
            <a:avLst/>
          </a:prstGeom>
          <a:noFill/>
        </p:spPr>
      </p:pic>
      <p:sp>
        <p:nvSpPr>
          <p:cNvPr id="9" name="8 Terminador"/>
          <p:cNvSpPr/>
          <p:nvPr/>
        </p:nvSpPr>
        <p:spPr>
          <a:xfrm>
            <a:off x="5868144" y="4941168"/>
            <a:ext cx="3275856" cy="1728192"/>
          </a:xfrm>
          <a:prstGeom prst="flowChartTermina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b="1" dirty="0" smtClean="0"/>
              <a:t>Note que en la primera resurrección salen de las tumbas unos cuantos muertos, y se inicia un periodo de 1.000 años, mientras que en la segunda resurrección salen todos los muertos de sus tumbas. </a:t>
            </a: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8199"/>
                                        </p:tgtEl>
                                        <p:attrNameLst>
                                          <p:attrName>style.visibility</p:attrName>
                                        </p:attrNameLst>
                                      </p:cBhvr>
                                      <p:to>
                                        <p:strVal val="visible"/>
                                      </p:to>
                                    </p:set>
                                    <p:animEffect transition="in" filter="wipe(down)">
                                      <p:cBhvr>
                                        <p:cTn id="15" dur="580">
                                          <p:stCondLst>
                                            <p:cond delay="0"/>
                                          </p:stCondLst>
                                        </p:cTn>
                                        <p:tgtEl>
                                          <p:spTgt spid="8199"/>
                                        </p:tgtEl>
                                      </p:cBhvr>
                                    </p:animEffect>
                                    <p:anim calcmode="lin" valueType="num">
                                      <p:cBhvr>
                                        <p:cTn id="16" dur="1822" tmFilter="0,0; 0.14,0.36; 0.43,0.73; 0.71,0.91; 1.0,1.0">
                                          <p:stCondLst>
                                            <p:cond delay="0"/>
                                          </p:stCondLst>
                                        </p:cTn>
                                        <p:tgtEl>
                                          <p:spTgt spid="8199"/>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8199"/>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8199"/>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8199"/>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8199"/>
                                        </p:tgtEl>
                                        <p:attrNameLst>
                                          <p:attrName>ppt_y</p:attrName>
                                        </p:attrNameLst>
                                      </p:cBhvr>
                                      <p:tavLst>
                                        <p:tav tm="0" fmla="#ppt_y-sin(pi*$)/81">
                                          <p:val>
                                            <p:fltVal val="0"/>
                                          </p:val>
                                        </p:tav>
                                        <p:tav tm="100000">
                                          <p:val>
                                            <p:fltVal val="1"/>
                                          </p:val>
                                        </p:tav>
                                      </p:tavLst>
                                    </p:anim>
                                    <p:animScale>
                                      <p:cBhvr>
                                        <p:cTn id="21" dur="26">
                                          <p:stCondLst>
                                            <p:cond delay="650"/>
                                          </p:stCondLst>
                                        </p:cTn>
                                        <p:tgtEl>
                                          <p:spTgt spid="8199"/>
                                        </p:tgtEl>
                                      </p:cBhvr>
                                      <p:to x="100000" y="60000"/>
                                    </p:animScale>
                                    <p:animScale>
                                      <p:cBhvr>
                                        <p:cTn id="22" dur="166" decel="50000">
                                          <p:stCondLst>
                                            <p:cond delay="676"/>
                                          </p:stCondLst>
                                        </p:cTn>
                                        <p:tgtEl>
                                          <p:spTgt spid="8199"/>
                                        </p:tgtEl>
                                      </p:cBhvr>
                                      <p:to x="100000" y="100000"/>
                                    </p:animScale>
                                    <p:animScale>
                                      <p:cBhvr>
                                        <p:cTn id="23" dur="26">
                                          <p:stCondLst>
                                            <p:cond delay="1312"/>
                                          </p:stCondLst>
                                        </p:cTn>
                                        <p:tgtEl>
                                          <p:spTgt spid="8199"/>
                                        </p:tgtEl>
                                      </p:cBhvr>
                                      <p:to x="100000" y="80000"/>
                                    </p:animScale>
                                    <p:animScale>
                                      <p:cBhvr>
                                        <p:cTn id="24" dur="166" decel="50000">
                                          <p:stCondLst>
                                            <p:cond delay="1338"/>
                                          </p:stCondLst>
                                        </p:cTn>
                                        <p:tgtEl>
                                          <p:spTgt spid="8199"/>
                                        </p:tgtEl>
                                      </p:cBhvr>
                                      <p:to x="100000" y="100000"/>
                                    </p:animScale>
                                    <p:animScale>
                                      <p:cBhvr>
                                        <p:cTn id="25" dur="26">
                                          <p:stCondLst>
                                            <p:cond delay="1642"/>
                                          </p:stCondLst>
                                        </p:cTn>
                                        <p:tgtEl>
                                          <p:spTgt spid="8199"/>
                                        </p:tgtEl>
                                      </p:cBhvr>
                                      <p:to x="100000" y="90000"/>
                                    </p:animScale>
                                    <p:animScale>
                                      <p:cBhvr>
                                        <p:cTn id="26" dur="166" decel="50000">
                                          <p:stCondLst>
                                            <p:cond delay="1668"/>
                                          </p:stCondLst>
                                        </p:cTn>
                                        <p:tgtEl>
                                          <p:spTgt spid="8199"/>
                                        </p:tgtEl>
                                      </p:cBhvr>
                                      <p:to x="100000" y="100000"/>
                                    </p:animScale>
                                    <p:animScale>
                                      <p:cBhvr>
                                        <p:cTn id="27" dur="26">
                                          <p:stCondLst>
                                            <p:cond delay="1808"/>
                                          </p:stCondLst>
                                        </p:cTn>
                                        <p:tgtEl>
                                          <p:spTgt spid="8199"/>
                                        </p:tgtEl>
                                      </p:cBhvr>
                                      <p:to x="100000" y="95000"/>
                                    </p:animScale>
                                    <p:animScale>
                                      <p:cBhvr>
                                        <p:cTn id="28" dur="166" decel="50000">
                                          <p:stCondLst>
                                            <p:cond delay="1834"/>
                                          </p:stCondLst>
                                        </p:cTn>
                                        <p:tgtEl>
                                          <p:spTgt spid="8199"/>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8201"/>
                                        </p:tgtEl>
                                        <p:attrNameLst>
                                          <p:attrName>style.visibility</p:attrName>
                                        </p:attrNameLst>
                                      </p:cBhvr>
                                      <p:to>
                                        <p:strVal val="visible"/>
                                      </p:to>
                                    </p:set>
                                    <p:animEffect transition="in" filter="wipe(down)">
                                      <p:cBhvr>
                                        <p:cTn id="31" dur="580">
                                          <p:stCondLst>
                                            <p:cond delay="0"/>
                                          </p:stCondLst>
                                        </p:cTn>
                                        <p:tgtEl>
                                          <p:spTgt spid="8201"/>
                                        </p:tgtEl>
                                      </p:cBhvr>
                                    </p:animEffect>
                                    <p:anim calcmode="lin" valueType="num">
                                      <p:cBhvr>
                                        <p:cTn id="32" dur="1822" tmFilter="0,0; 0.14,0.36; 0.43,0.73; 0.71,0.91; 1.0,1.0">
                                          <p:stCondLst>
                                            <p:cond delay="0"/>
                                          </p:stCondLst>
                                        </p:cTn>
                                        <p:tgtEl>
                                          <p:spTgt spid="8201"/>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201"/>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201"/>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201"/>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201"/>
                                        </p:tgtEl>
                                        <p:attrNameLst>
                                          <p:attrName>ppt_y</p:attrName>
                                        </p:attrNameLst>
                                      </p:cBhvr>
                                      <p:tavLst>
                                        <p:tav tm="0" fmla="#ppt_y-sin(pi*$)/81">
                                          <p:val>
                                            <p:fltVal val="0"/>
                                          </p:val>
                                        </p:tav>
                                        <p:tav tm="100000">
                                          <p:val>
                                            <p:fltVal val="1"/>
                                          </p:val>
                                        </p:tav>
                                      </p:tavLst>
                                    </p:anim>
                                    <p:animScale>
                                      <p:cBhvr>
                                        <p:cTn id="37" dur="26">
                                          <p:stCondLst>
                                            <p:cond delay="650"/>
                                          </p:stCondLst>
                                        </p:cTn>
                                        <p:tgtEl>
                                          <p:spTgt spid="8201"/>
                                        </p:tgtEl>
                                      </p:cBhvr>
                                      <p:to x="100000" y="60000"/>
                                    </p:animScale>
                                    <p:animScale>
                                      <p:cBhvr>
                                        <p:cTn id="38" dur="166" decel="50000">
                                          <p:stCondLst>
                                            <p:cond delay="676"/>
                                          </p:stCondLst>
                                        </p:cTn>
                                        <p:tgtEl>
                                          <p:spTgt spid="8201"/>
                                        </p:tgtEl>
                                      </p:cBhvr>
                                      <p:to x="100000" y="100000"/>
                                    </p:animScale>
                                    <p:animScale>
                                      <p:cBhvr>
                                        <p:cTn id="39" dur="26">
                                          <p:stCondLst>
                                            <p:cond delay="1312"/>
                                          </p:stCondLst>
                                        </p:cTn>
                                        <p:tgtEl>
                                          <p:spTgt spid="8201"/>
                                        </p:tgtEl>
                                      </p:cBhvr>
                                      <p:to x="100000" y="80000"/>
                                    </p:animScale>
                                    <p:animScale>
                                      <p:cBhvr>
                                        <p:cTn id="40" dur="166" decel="50000">
                                          <p:stCondLst>
                                            <p:cond delay="1338"/>
                                          </p:stCondLst>
                                        </p:cTn>
                                        <p:tgtEl>
                                          <p:spTgt spid="8201"/>
                                        </p:tgtEl>
                                      </p:cBhvr>
                                      <p:to x="100000" y="100000"/>
                                    </p:animScale>
                                    <p:animScale>
                                      <p:cBhvr>
                                        <p:cTn id="41" dur="26">
                                          <p:stCondLst>
                                            <p:cond delay="1642"/>
                                          </p:stCondLst>
                                        </p:cTn>
                                        <p:tgtEl>
                                          <p:spTgt spid="8201"/>
                                        </p:tgtEl>
                                      </p:cBhvr>
                                      <p:to x="100000" y="90000"/>
                                    </p:animScale>
                                    <p:animScale>
                                      <p:cBhvr>
                                        <p:cTn id="42" dur="166" decel="50000">
                                          <p:stCondLst>
                                            <p:cond delay="1668"/>
                                          </p:stCondLst>
                                        </p:cTn>
                                        <p:tgtEl>
                                          <p:spTgt spid="8201"/>
                                        </p:tgtEl>
                                      </p:cBhvr>
                                      <p:to x="100000" y="100000"/>
                                    </p:animScale>
                                    <p:animScale>
                                      <p:cBhvr>
                                        <p:cTn id="43" dur="26">
                                          <p:stCondLst>
                                            <p:cond delay="1808"/>
                                          </p:stCondLst>
                                        </p:cTn>
                                        <p:tgtEl>
                                          <p:spTgt spid="8201"/>
                                        </p:tgtEl>
                                      </p:cBhvr>
                                      <p:to x="100000" y="95000"/>
                                    </p:animScale>
                                    <p:animScale>
                                      <p:cBhvr>
                                        <p:cTn id="44" dur="166" decel="50000">
                                          <p:stCondLst>
                                            <p:cond delay="1834"/>
                                          </p:stCondLst>
                                        </p:cTn>
                                        <p:tgtEl>
                                          <p:spTgt spid="8201"/>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down)">
                                      <p:cBhvr>
                                        <p:cTn id="49" dur="580">
                                          <p:stCondLst>
                                            <p:cond delay="0"/>
                                          </p:stCondLst>
                                        </p:cTn>
                                        <p:tgtEl>
                                          <p:spTgt spid="9"/>
                                        </p:tgtEl>
                                      </p:cBhvr>
                                    </p:animEffect>
                                    <p:anim calcmode="lin" valueType="num">
                                      <p:cBhvr>
                                        <p:cTn id="5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5" dur="26">
                                          <p:stCondLst>
                                            <p:cond delay="650"/>
                                          </p:stCondLst>
                                        </p:cTn>
                                        <p:tgtEl>
                                          <p:spTgt spid="9"/>
                                        </p:tgtEl>
                                      </p:cBhvr>
                                      <p:to x="100000" y="60000"/>
                                    </p:animScale>
                                    <p:animScale>
                                      <p:cBhvr>
                                        <p:cTn id="56" dur="166" decel="50000">
                                          <p:stCondLst>
                                            <p:cond delay="676"/>
                                          </p:stCondLst>
                                        </p:cTn>
                                        <p:tgtEl>
                                          <p:spTgt spid="9"/>
                                        </p:tgtEl>
                                      </p:cBhvr>
                                      <p:to x="100000" y="100000"/>
                                    </p:animScale>
                                    <p:animScale>
                                      <p:cBhvr>
                                        <p:cTn id="57" dur="26">
                                          <p:stCondLst>
                                            <p:cond delay="1312"/>
                                          </p:stCondLst>
                                        </p:cTn>
                                        <p:tgtEl>
                                          <p:spTgt spid="9"/>
                                        </p:tgtEl>
                                      </p:cBhvr>
                                      <p:to x="100000" y="80000"/>
                                    </p:animScale>
                                    <p:animScale>
                                      <p:cBhvr>
                                        <p:cTn id="58" dur="166" decel="50000">
                                          <p:stCondLst>
                                            <p:cond delay="1338"/>
                                          </p:stCondLst>
                                        </p:cTn>
                                        <p:tgtEl>
                                          <p:spTgt spid="9"/>
                                        </p:tgtEl>
                                      </p:cBhvr>
                                      <p:to x="100000" y="100000"/>
                                    </p:animScale>
                                    <p:animScale>
                                      <p:cBhvr>
                                        <p:cTn id="59" dur="26">
                                          <p:stCondLst>
                                            <p:cond delay="1642"/>
                                          </p:stCondLst>
                                        </p:cTn>
                                        <p:tgtEl>
                                          <p:spTgt spid="9"/>
                                        </p:tgtEl>
                                      </p:cBhvr>
                                      <p:to x="100000" y="90000"/>
                                    </p:animScale>
                                    <p:animScale>
                                      <p:cBhvr>
                                        <p:cTn id="60" dur="166" decel="50000">
                                          <p:stCondLst>
                                            <p:cond delay="1668"/>
                                          </p:stCondLst>
                                        </p:cTn>
                                        <p:tgtEl>
                                          <p:spTgt spid="9"/>
                                        </p:tgtEl>
                                      </p:cBhvr>
                                      <p:to x="100000" y="100000"/>
                                    </p:animScale>
                                    <p:animScale>
                                      <p:cBhvr>
                                        <p:cTn id="61" dur="26">
                                          <p:stCondLst>
                                            <p:cond delay="1808"/>
                                          </p:stCondLst>
                                        </p:cTn>
                                        <p:tgtEl>
                                          <p:spTgt spid="9"/>
                                        </p:tgtEl>
                                      </p:cBhvr>
                                      <p:to x="100000" y="95000"/>
                                    </p:animScale>
                                    <p:animScale>
                                      <p:cBhvr>
                                        <p:cTn id="62"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267895878"/>
              </p:ext>
            </p:extLst>
          </p:nvPr>
        </p:nvGraphicFramePr>
        <p:xfrm>
          <a:off x="251520" y="372975"/>
          <a:ext cx="5338936"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71010" name="Picture 2" descr="http://1.bp.blogspot.com/_tHRmGq6OtL0/TNJzwZCzaEI/AAAAAAAABaw/qc4abzJNSEo/s1600/%C3%81ngel+con+cadena+en+la+mano-Apocalipsis+(XX).jpg"/>
          <p:cNvPicPr>
            <a:picLocks noChangeAspect="1" noChangeArrowheads="1"/>
          </p:cNvPicPr>
          <p:nvPr/>
        </p:nvPicPr>
        <p:blipFill>
          <a:blip r:embed="rId7" cstate="print"/>
          <a:srcRect/>
          <a:stretch>
            <a:fillRect/>
          </a:stretch>
        </p:blipFill>
        <p:spPr bwMode="auto">
          <a:xfrm>
            <a:off x="5796135" y="404664"/>
            <a:ext cx="2994021" cy="3543300"/>
          </a:xfrm>
          <a:prstGeom prst="rect">
            <a:avLst/>
          </a:prstGeom>
          <a:noFill/>
        </p:spPr>
      </p:pic>
      <p:sp>
        <p:nvSpPr>
          <p:cNvPr id="2" name="1 Rectángulo"/>
          <p:cNvSpPr/>
          <p:nvPr/>
        </p:nvSpPr>
        <p:spPr>
          <a:xfrm>
            <a:off x="539552" y="4365104"/>
            <a:ext cx="8250604" cy="2246769"/>
          </a:xfrm>
          <a:prstGeom prst="rect">
            <a:avLst/>
          </a:prstGeom>
        </p:spPr>
        <p:txBody>
          <a:bodyPr wrap="square">
            <a:spAutoFit/>
          </a:bodyPr>
          <a:lstStyle/>
          <a:p>
            <a:pPr algn="ctr"/>
            <a:r>
              <a:rPr lang="es-CO" sz="2800" dirty="0">
                <a:solidFill>
                  <a:srgbClr val="FF0000"/>
                </a:solidFill>
              </a:rPr>
              <a:t>3 Lo arrojó al abismo, lo encerró, y selló, para que no engañe más a las naciones, hasta que se cumplan mil años</a:t>
            </a:r>
            <a:r>
              <a:rPr lang="es-CO" sz="2800" dirty="0" smtClean="0">
                <a:solidFill>
                  <a:srgbClr val="FF0000"/>
                </a:solidFill>
              </a:rPr>
              <a:t>. </a:t>
            </a:r>
          </a:p>
          <a:p>
            <a:pPr algn="ctr"/>
            <a:r>
              <a:rPr lang="es-CO" sz="2800" dirty="0" smtClean="0"/>
              <a:t>Nota: El abismo es la tierra en un estado de desolación total, ala cual quedará confinado Satanás por mil años.</a:t>
            </a:r>
            <a:endParaRPr lang="es-CO" sz="28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088232"/>
          </a:xfrm>
          <a:solidFill>
            <a:schemeClr val="accent2">
              <a:lumMod val="20000"/>
              <a:lumOff val="80000"/>
            </a:schemeClr>
          </a:solidFill>
        </p:spPr>
        <p:txBody>
          <a:bodyPr>
            <a:normAutofit/>
          </a:bodyPr>
          <a:lstStyle/>
          <a:p>
            <a:pPr algn="ctr">
              <a:buNone/>
            </a:pPr>
            <a:r>
              <a:rPr lang="es-CO" dirty="0" smtClean="0"/>
              <a:t>Durante este tiempo los impíos muertos serán juzgados; </a:t>
            </a:r>
            <a:r>
              <a:rPr lang="es-CO" b="1" dirty="0" smtClean="0">
                <a:solidFill>
                  <a:srgbClr val="0070C0"/>
                </a:solidFill>
              </a:rPr>
              <a:t>la tierra estará completamente desolada,</a:t>
            </a:r>
            <a:r>
              <a:rPr lang="es-CO" dirty="0" smtClean="0"/>
              <a:t> </a:t>
            </a:r>
            <a:r>
              <a:rPr lang="es-CO" b="1" u="sng" dirty="0" smtClean="0">
                <a:solidFill>
                  <a:srgbClr val="0070C0"/>
                </a:solidFill>
              </a:rPr>
              <a:t>sin habitantes humanos</a:t>
            </a:r>
            <a:r>
              <a:rPr lang="es-CO" dirty="0" smtClean="0"/>
              <a:t>, pero ocupada por Satanás y sus ángeles.</a:t>
            </a:r>
          </a:p>
          <a:p>
            <a:endParaRPr lang="es-CO" dirty="0" smtClean="0"/>
          </a:p>
        </p:txBody>
      </p:sp>
      <p:pic>
        <p:nvPicPr>
          <p:cNvPr id="168962" name="Picture 2" descr="http://t0.gstatic.com/images?q=tbn:ANd9GcT9socXsf6GRFclfL1QHXEZ3YAH9Q4jErGdnCcgYLXkohe0cWDP-Q"/>
          <p:cNvPicPr>
            <a:picLocks noChangeAspect="1" noChangeArrowheads="1"/>
          </p:cNvPicPr>
          <p:nvPr/>
        </p:nvPicPr>
        <p:blipFill>
          <a:blip r:embed="rId2" cstate="print"/>
          <a:srcRect/>
          <a:stretch>
            <a:fillRect/>
          </a:stretch>
        </p:blipFill>
        <p:spPr bwMode="auto">
          <a:xfrm>
            <a:off x="5148064" y="3079374"/>
            <a:ext cx="3816424" cy="3168352"/>
          </a:xfrm>
          <a:prstGeom prst="rect">
            <a:avLst/>
          </a:prstGeom>
          <a:noFill/>
        </p:spPr>
      </p:pic>
      <p:sp>
        <p:nvSpPr>
          <p:cNvPr id="5" name="4 Terminador"/>
          <p:cNvSpPr/>
          <p:nvPr/>
        </p:nvSpPr>
        <p:spPr>
          <a:xfrm>
            <a:off x="1115616" y="3140968"/>
            <a:ext cx="3528392" cy="792088"/>
          </a:xfrm>
          <a:prstGeom prst="flowChartTermina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smtClean="0">
                <a:solidFill>
                  <a:srgbClr val="FF0000"/>
                </a:solidFill>
              </a:rPr>
              <a:t>Los santos en el cielo</a:t>
            </a:r>
            <a:endParaRPr lang="es-CO" sz="2400" b="1" dirty="0">
              <a:solidFill>
                <a:srgbClr val="FF0000"/>
              </a:solidFill>
            </a:endParaRPr>
          </a:p>
        </p:txBody>
      </p:sp>
      <p:sp>
        <p:nvSpPr>
          <p:cNvPr id="6" name="5 Terminador"/>
          <p:cNvSpPr/>
          <p:nvPr/>
        </p:nvSpPr>
        <p:spPr>
          <a:xfrm>
            <a:off x="1084881" y="4509120"/>
            <a:ext cx="3415111" cy="864096"/>
          </a:xfrm>
          <a:prstGeom prst="flowChartTermina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smtClean="0">
                <a:solidFill>
                  <a:srgbClr val="FF0000"/>
                </a:solidFill>
              </a:rPr>
              <a:t> Y los impíos en sus tumbas.</a:t>
            </a:r>
            <a:endParaRPr lang="es-CO" sz="24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474840" cy="5721499"/>
          </a:xfrm>
          <a:solidFill>
            <a:schemeClr val="accent1">
              <a:lumMod val="20000"/>
              <a:lumOff val="80000"/>
            </a:schemeClr>
          </a:solidFill>
        </p:spPr>
        <p:txBody>
          <a:bodyPr>
            <a:normAutofit fontScale="85000" lnSpcReduction="10000"/>
          </a:bodyPr>
          <a:lstStyle/>
          <a:p>
            <a:pPr marL="0" indent="0" algn="ctr">
              <a:buNone/>
            </a:pPr>
            <a:r>
              <a:rPr lang="es-CO" dirty="0" smtClean="0"/>
              <a:t> Al final, Cristo con sus santos y la Ciudad Santa descenderán del cielo a la tierra.</a:t>
            </a:r>
          </a:p>
          <a:p>
            <a:endParaRPr lang="es-CO" dirty="0" smtClean="0"/>
          </a:p>
          <a:p>
            <a:pPr marL="0" indent="0" algn="ctr">
              <a:buNone/>
            </a:pPr>
            <a:r>
              <a:rPr lang="es-CO" dirty="0" smtClean="0"/>
              <a:t>Entonces resucitarán los muertos en pecado, y junto con Satanás y sus ángeles rodearán la ciudad; pero el fuego de Dios los consumirá y purificará la tierra.</a:t>
            </a:r>
          </a:p>
          <a:p>
            <a:endParaRPr lang="es-CO" dirty="0" smtClean="0"/>
          </a:p>
          <a:p>
            <a:pPr marL="0" indent="0" algn="ctr">
              <a:buNone/>
            </a:pPr>
            <a:r>
              <a:rPr lang="es-CO" dirty="0" smtClean="0"/>
              <a:t>Así el universo será librado del pecado y de los pecadores para siempre.</a:t>
            </a:r>
          </a:p>
          <a:p>
            <a:endParaRPr lang="es-CO" dirty="0" smtClean="0"/>
          </a:p>
          <a:p>
            <a:endParaRPr lang="es-CO" dirty="0" smtClean="0"/>
          </a:p>
          <a:p>
            <a:endParaRPr lang="es-CO" dirty="0"/>
          </a:p>
        </p:txBody>
      </p:sp>
      <p:pic>
        <p:nvPicPr>
          <p:cNvPr id="169986" name="Picture 2" descr="http://t3.gstatic.com/images?q=tbn:ANd9GcSQiNOqo-TNiqjW_YWXfZKABe6QzDP8ySD_s3ixwEmjE_rhYuPnow"/>
          <p:cNvPicPr>
            <a:picLocks noChangeAspect="1" noChangeArrowheads="1"/>
          </p:cNvPicPr>
          <p:nvPr/>
        </p:nvPicPr>
        <p:blipFill>
          <a:blip r:embed="rId2" cstate="print"/>
          <a:srcRect/>
          <a:stretch>
            <a:fillRect/>
          </a:stretch>
        </p:blipFill>
        <p:spPr bwMode="auto">
          <a:xfrm>
            <a:off x="5292080" y="188640"/>
            <a:ext cx="3312368" cy="2354535"/>
          </a:xfrm>
          <a:prstGeom prst="rect">
            <a:avLst/>
          </a:prstGeom>
          <a:noFill/>
        </p:spPr>
      </p:pic>
      <p:pic>
        <p:nvPicPr>
          <p:cNvPr id="169988" name="Picture 4" descr="http://t3.gstatic.com/images?q=tbn:ANd9GcRyWr31qNO0IBo6Q2H_1kKjJiSTxAQf0r7WpPDpFQYJeZRNMf0RBQ"/>
          <p:cNvPicPr>
            <a:picLocks noChangeAspect="1" noChangeArrowheads="1"/>
          </p:cNvPicPr>
          <p:nvPr/>
        </p:nvPicPr>
        <p:blipFill>
          <a:blip r:embed="rId3" cstate="print"/>
          <a:srcRect/>
          <a:stretch>
            <a:fillRect/>
          </a:stretch>
        </p:blipFill>
        <p:spPr bwMode="auto">
          <a:xfrm>
            <a:off x="7308304" y="2780928"/>
            <a:ext cx="1584176" cy="1872208"/>
          </a:xfrm>
          <a:prstGeom prst="rect">
            <a:avLst/>
          </a:prstGeom>
          <a:noFill/>
        </p:spPr>
      </p:pic>
      <p:pic>
        <p:nvPicPr>
          <p:cNvPr id="169990" name="Picture 6" descr="http://t3.gstatic.com/images?q=tbn:ANd9GcSSaGojuOa_lmWubO1I97RVJbQdajAapnk4owZXwntc-kUqN1AQ"/>
          <p:cNvPicPr>
            <a:picLocks noChangeAspect="1" noChangeArrowheads="1"/>
          </p:cNvPicPr>
          <p:nvPr/>
        </p:nvPicPr>
        <p:blipFill>
          <a:blip r:embed="rId4" cstate="print"/>
          <a:srcRect/>
          <a:stretch>
            <a:fillRect/>
          </a:stretch>
        </p:blipFill>
        <p:spPr bwMode="auto">
          <a:xfrm>
            <a:off x="5652120" y="4797152"/>
            <a:ext cx="2736304" cy="1728192"/>
          </a:xfrm>
          <a:prstGeom prst="rect">
            <a:avLst/>
          </a:prstGeom>
          <a:noFill/>
        </p:spPr>
      </p:pic>
      <p:pic>
        <p:nvPicPr>
          <p:cNvPr id="7" name="Picture 9" descr="http://t1.gstatic.com/images?q=tbn:ANd9GcSGgrYDwCFpj9Fj-QaFoF8AOB1cVwxrK7l6m9Rd1X0TOc4L76Mi5A"/>
          <p:cNvPicPr>
            <a:picLocks noChangeAspect="1" noChangeArrowheads="1"/>
          </p:cNvPicPr>
          <p:nvPr/>
        </p:nvPicPr>
        <p:blipFill>
          <a:blip r:embed="rId5" cstate="print"/>
          <a:srcRect/>
          <a:stretch>
            <a:fillRect/>
          </a:stretch>
        </p:blipFill>
        <p:spPr bwMode="auto">
          <a:xfrm>
            <a:off x="5292080" y="2780928"/>
            <a:ext cx="1872208" cy="187220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dirty="0" smtClean="0"/>
              <a:t/>
            </a:r>
            <a:br>
              <a:rPr lang="es-CO" dirty="0" smtClean="0"/>
            </a:br>
            <a:r>
              <a:rPr lang="es-CO" sz="3600" dirty="0" smtClean="0">
                <a:latin typeface="Algerian" pitchFamily="82" charset="0"/>
              </a:rPr>
              <a:t>¿Qué sucesos se realizan al Comienzo del séptimo milenio? </a:t>
            </a:r>
            <a:br>
              <a:rPr lang="es-CO" sz="3600" dirty="0" smtClean="0">
                <a:latin typeface="Algerian" pitchFamily="82" charset="0"/>
              </a:rPr>
            </a:br>
            <a:endParaRPr lang="es-CO" dirty="0">
              <a:latin typeface="Algerian"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3967683"/>
              </p:ext>
            </p:extLst>
          </p:nvPr>
        </p:nvGraphicFramePr>
        <p:xfrm>
          <a:off x="457200" y="1600200"/>
          <a:ext cx="5338936"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descr="http://t3.gstatic.com/images?q=tbn:ANd9GcRBbbDk4EtOFkHWt85IxWG-Gcjffp1SWuUsoaiWBsBQklBlLU17"/>
          <p:cNvPicPr>
            <a:picLocks noChangeAspect="1" noChangeArrowheads="1"/>
          </p:cNvPicPr>
          <p:nvPr/>
        </p:nvPicPr>
        <p:blipFill>
          <a:blip r:embed="rId7" cstate="print"/>
          <a:srcRect/>
          <a:stretch>
            <a:fillRect/>
          </a:stretch>
        </p:blipFill>
        <p:spPr bwMode="auto">
          <a:xfrm>
            <a:off x="6012160" y="2132856"/>
            <a:ext cx="2880320" cy="2304256"/>
          </a:xfrm>
          <a:prstGeom prst="rect">
            <a:avLst/>
          </a:prstGeom>
          <a:noFill/>
        </p:spPr>
      </p:pic>
      <p:sp>
        <p:nvSpPr>
          <p:cNvPr id="5" name="4 Terminador"/>
          <p:cNvSpPr/>
          <p:nvPr/>
        </p:nvSpPr>
        <p:spPr>
          <a:xfrm>
            <a:off x="6012160" y="4437112"/>
            <a:ext cx="2880320" cy="2160240"/>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2000" b="1" dirty="0" smtClean="0"/>
              <a:t> El “abismo” es esta tierra en su estado de soledad, en la cual permanecerá Satanás por mil años sin poder salir de ella.</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8194"/>
                                        </p:tgtEl>
                                        <p:attrNameLst>
                                          <p:attrName>style.visibility</p:attrName>
                                        </p:attrNameLst>
                                      </p:cBhvr>
                                      <p:to>
                                        <p:strVal val="visible"/>
                                      </p:to>
                                    </p:set>
                                    <p:anim calcmode="lin" valueType="num">
                                      <p:cBhvr>
                                        <p:cTn id="25" dur="1000" fill="hold"/>
                                        <p:tgtEl>
                                          <p:spTgt spid="8194"/>
                                        </p:tgtEl>
                                        <p:attrNameLst>
                                          <p:attrName>ppt_w</p:attrName>
                                        </p:attrNameLst>
                                      </p:cBhvr>
                                      <p:tavLst>
                                        <p:tav tm="0">
                                          <p:val>
                                            <p:fltVal val="0"/>
                                          </p:val>
                                        </p:tav>
                                        <p:tav tm="100000">
                                          <p:val>
                                            <p:strVal val="#ppt_w"/>
                                          </p:val>
                                        </p:tav>
                                      </p:tavLst>
                                    </p:anim>
                                    <p:anim calcmode="lin" valueType="num">
                                      <p:cBhvr>
                                        <p:cTn id="26" dur="1000" fill="hold"/>
                                        <p:tgtEl>
                                          <p:spTgt spid="8194"/>
                                        </p:tgtEl>
                                        <p:attrNameLst>
                                          <p:attrName>ppt_h</p:attrName>
                                        </p:attrNameLst>
                                      </p:cBhvr>
                                      <p:tavLst>
                                        <p:tav tm="0">
                                          <p:val>
                                            <p:fltVal val="0"/>
                                          </p:val>
                                        </p:tav>
                                        <p:tav tm="100000">
                                          <p:val>
                                            <p:strVal val="#ppt_h"/>
                                          </p:val>
                                        </p:tav>
                                      </p:tavLst>
                                    </p:anim>
                                    <p:anim calcmode="lin" valueType="num">
                                      <p:cBhvr>
                                        <p:cTn id="27" dur="1000" fill="hold"/>
                                        <p:tgtEl>
                                          <p:spTgt spid="8194"/>
                                        </p:tgtEl>
                                        <p:attrNameLst>
                                          <p:attrName>style.rotation</p:attrName>
                                        </p:attrNameLst>
                                      </p:cBhvr>
                                      <p:tavLst>
                                        <p:tav tm="0">
                                          <p:val>
                                            <p:fltVal val="90"/>
                                          </p:val>
                                        </p:tav>
                                        <p:tav tm="100000">
                                          <p:val>
                                            <p:fltVal val="0"/>
                                          </p:val>
                                        </p:tav>
                                      </p:tavLst>
                                    </p:anim>
                                    <p:animEffect transition="in" filter="fade">
                                      <p:cBhvr>
                                        <p:cTn id="28" dur="1000"/>
                                        <p:tgtEl>
                                          <p:spTgt spid="819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192688"/>
          </a:xfrm>
          <a:blipFill>
            <a:blip r:embed="rId2"/>
            <a:tile tx="0" ty="0" sx="100000" sy="100000" flip="none" algn="tl"/>
          </a:blipFill>
        </p:spPr>
        <p:txBody>
          <a:bodyPr>
            <a:normAutofit lnSpcReduction="10000"/>
          </a:bodyPr>
          <a:lstStyle/>
          <a:p>
            <a:pPr marL="0" indent="0" algn="ctr">
              <a:buNone/>
            </a:pPr>
            <a:r>
              <a:rPr lang="es-CO" b="1" dirty="0">
                <a:solidFill>
                  <a:srgbClr val="FFFF00"/>
                </a:solidFill>
              </a:rPr>
              <a:t>Durante el milenio la influencia que Satanás obtuvo durante 6.000 años será restringida</a:t>
            </a:r>
            <a:r>
              <a:rPr lang="es-CO" b="1" dirty="0" smtClean="0">
                <a:solidFill>
                  <a:srgbClr val="FFFF00"/>
                </a:solidFill>
              </a:rPr>
              <a:t>.</a:t>
            </a:r>
          </a:p>
          <a:p>
            <a:pPr marL="0" indent="0">
              <a:buNone/>
            </a:pPr>
            <a:endParaRPr lang="es-CO" b="1" dirty="0" smtClean="0">
              <a:solidFill>
                <a:srgbClr val="FFFF00"/>
              </a:solidFill>
            </a:endParaRPr>
          </a:p>
          <a:p>
            <a:pPr marL="0" indent="0" algn="ctr">
              <a:buNone/>
            </a:pPr>
            <a:r>
              <a:rPr lang="es-CO" b="1" dirty="0" smtClean="0">
                <a:solidFill>
                  <a:schemeClr val="bg1"/>
                </a:solidFill>
              </a:rPr>
              <a:t>Con la venida del Señor muchas familias, esposos y amigos serán separados para siempre. </a:t>
            </a:r>
          </a:p>
          <a:p>
            <a:pPr marL="0" indent="0" algn="ctr">
              <a:buNone/>
            </a:pPr>
            <a:endParaRPr lang="es-CO" b="1" dirty="0">
              <a:solidFill>
                <a:srgbClr val="FFFF00"/>
              </a:solidFill>
            </a:endParaRPr>
          </a:p>
          <a:p>
            <a:pPr marL="0" indent="0" algn="ctr">
              <a:buNone/>
            </a:pPr>
            <a:r>
              <a:rPr lang="es-CO" b="1" dirty="0" smtClean="0">
                <a:solidFill>
                  <a:srgbClr val="FFFF00"/>
                </a:solidFill>
              </a:rPr>
              <a:t>Los que aceptaron a Cristo como su salvados, y lo demostraron obedeciendo sus Mandamientos, serán llevados al cielo, mientras que los que no lo hicieron,  morirán con el resplandor de su venida, y de esta forma la tierra quedara totalmente desocupada y vacía de seres humanos. </a:t>
            </a:r>
            <a:endParaRPr lang="es-CO" b="1" dirty="0">
              <a:solidFill>
                <a:srgbClr val="FFFF00"/>
              </a:solidFill>
            </a:endParaRPr>
          </a:p>
          <a:p>
            <a:endParaRPr lang="es-CO" dirty="0"/>
          </a:p>
        </p:txBody>
      </p:sp>
    </p:spTree>
    <p:extLst>
      <p:ext uri="{BB962C8B-B14F-4D97-AF65-F5344CB8AC3E}">
        <p14:creationId xmlns:p14="http://schemas.microsoft.com/office/powerpoint/2010/main" val="397882312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a:solidFill>
            <a:srgbClr val="FFFF00"/>
          </a:solidFill>
        </p:spPr>
        <p:txBody>
          <a:bodyPr>
            <a:normAutofit lnSpcReduction="10000"/>
          </a:bodyPr>
          <a:lstStyle/>
          <a:p>
            <a:pPr algn="ctr">
              <a:buNone/>
            </a:pPr>
            <a:r>
              <a:rPr lang="es-CO" dirty="0" smtClean="0"/>
              <a:t>   </a:t>
            </a:r>
          </a:p>
          <a:p>
            <a:pPr algn="ctr">
              <a:buNone/>
            </a:pPr>
            <a:r>
              <a:rPr lang="es-CO" sz="4200" b="1" u="sng" dirty="0" smtClean="0">
                <a:solidFill>
                  <a:srgbClr val="FF0000"/>
                </a:solidFill>
                <a:latin typeface="Algerian" pitchFamily="82" charset="0"/>
              </a:rPr>
              <a:t>El segundo Advenimiento:</a:t>
            </a:r>
          </a:p>
          <a:p>
            <a:pPr algn="ctr"/>
            <a:endParaRPr lang="es-CO" dirty="0" smtClean="0"/>
          </a:p>
          <a:p>
            <a:pPr algn="ctr">
              <a:buNone/>
            </a:pPr>
            <a:r>
              <a:rPr lang="es-CO" dirty="0" smtClean="0"/>
              <a:t>      Los capítulos 19 y 20 de Apocalipsis van unidos, no hay interrupción alguna entre ellos. </a:t>
            </a:r>
          </a:p>
          <a:p>
            <a:pPr algn="ctr"/>
            <a:endParaRPr lang="es-CO" dirty="0" smtClean="0"/>
          </a:p>
          <a:p>
            <a:pPr algn="ctr">
              <a:buNone/>
            </a:pPr>
            <a:r>
              <a:rPr lang="es-CO" dirty="0" smtClean="0"/>
              <a:t>   Apoc.19:11-21 Describen la venida de Cristo e inmediatamente continúa con el milenio; esta secuencia indica que el</a:t>
            </a:r>
            <a:r>
              <a:rPr lang="es-CO" sz="4200" b="1" u="sng" dirty="0" smtClean="0">
                <a:solidFill>
                  <a:srgbClr val="0070C0"/>
                </a:solidFill>
              </a:rPr>
              <a:t> séptimo milenio comienza cuando Cristo vuelve. </a:t>
            </a:r>
            <a:endParaRPr lang="es-CO" dirty="0" smtClean="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3" end="3"/>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2000"/>
                                        <p:tgtEl>
                                          <p:spTgt spid="3">
                                            <p:txEl>
                                              <p:pRg st="5" end="5"/>
                                            </p:txEl>
                                          </p:spTgt>
                                        </p:tgtEl>
                                      </p:cBhvr>
                                    </p:animEffect>
                                    <p:anim calcmode="lin" valueType="num">
                                      <p:cBhvr>
                                        <p:cTn id="1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1"/>
          </a:solidFill>
        </p:spPr>
        <p:txBody>
          <a:bodyPr>
            <a:normAutofit/>
          </a:bodyPr>
          <a:lstStyle/>
          <a:p>
            <a:r>
              <a:rPr lang="es-CO" sz="4800" b="1" dirty="0" smtClean="0">
                <a:latin typeface="Algerian" pitchFamily="82" charset="0"/>
              </a:rPr>
              <a:t>La primera resurrección</a:t>
            </a:r>
            <a:endParaRPr lang="es-CO" sz="4800" b="1" dirty="0">
              <a:latin typeface="Algerian" pitchFamily="82" charset="0"/>
            </a:endParaRPr>
          </a:p>
        </p:txBody>
      </p:sp>
      <p:sp>
        <p:nvSpPr>
          <p:cNvPr id="3" name="2 Marcador de contenido"/>
          <p:cNvSpPr>
            <a:spLocks noGrp="1"/>
          </p:cNvSpPr>
          <p:nvPr>
            <p:ph idx="1"/>
          </p:nvPr>
        </p:nvSpPr>
        <p:spPr>
          <a:xfrm>
            <a:off x="457200" y="1639341"/>
            <a:ext cx="8229600" cy="4525963"/>
          </a:xfrm>
          <a:gradFill>
            <a:gsLst>
              <a:gs pos="0">
                <a:srgbClr val="8488C4"/>
              </a:gs>
              <a:gs pos="53000">
                <a:srgbClr val="D4DEFF"/>
              </a:gs>
              <a:gs pos="83000">
                <a:srgbClr val="D4DEFF"/>
              </a:gs>
              <a:gs pos="100000">
                <a:srgbClr val="96AB94"/>
              </a:gs>
            </a:gsLst>
            <a:lin ang="5400000" scaled="0"/>
          </a:gradFill>
        </p:spPr>
        <p:txBody>
          <a:bodyPr>
            <a:normAutofit fontScale="77500" lnSpcReduction="20000"/>
          </a:bodyPr>
          <a:lstStyle/>
          <a:p>
            <a:pPr>
              <a:buNone/>
            </a:pPr>
            <a:r>
              <a:rPr lang="es-CO" sz="3600" dirty="0" smtClean="0">
                <a:solidFill>
                  <a:srgbClr val="FF0000"/>
                </a:solidFill>
                <a:latin typeface="Arial Black" pitchFamily="34" charset="0"/>
              </a:rPr>
              <a:t>                      </a:t>
            </a:r>
          </a:p>
          <a:p>
            <a:pPr>
              <a:buNone/>
            </a:pPr>
            <a:r>
              <a:rPr lang="es-CO" sz="3600" dirty="0" smtClean="0">
                <a:solidFill>
                  <a:srgbClr val="FF0000"/>
                </a:solidFill>
                <a:latin typeface="Arial Black" pitchFamily="34" charset="0"/>
              </a:rPr>
              <a:t>                      </a:t>
            </a:r>
            <a:r>
              <a:rPr lang="es-CO" sz="4100" dirty="0" smtClean="0">
                <a:solidFill>
                  <a:srgbClr val="FF0000"/>
                </a:solidFill>
                <a:latin typeface="Arial Black" pitchFamily="34" charset="0"/>
              </a:rPr>
              <a:t>Apoc.20:6.</a:t>
            </a:r>
            <a:endParaRPr lang="es-CO" sz="3600" dirty="0" smtClean="0">
              <a:solidFill>
                <a:srgbClr val="FF0000"/>
              </a:solidFill>
              <a:latin typeface="Arial Black" pitchFamily="34" charset="0"/>
            </a:endParaRPr>
          </a:p>
          <a:p>
            <a:pPr algn="ctr">
              <a:buNone/>
            </a:pPr>
            <a:r>
              <a:rPr lang="es-CO" sz="2800" dirty="0" smtClean="0">
                <a:latin typeface="+mj-lt"/>
              </a:rPr>
              <a:t>     ¡Dichoso y santo el que tiene parte en la </a:t>
            </a:r>
            <a:r>
              <a:rPr lang="es-CO" sz="3100" b="1" u="sng" dirty="0" smtClean="0">
                <a:latin typeface="+mj-lt"/>
              </a:rPr>
              <a:t>primera resurrección</a:t>
            </a:r>
            <a:r>
              <a:rPr lang="es-CO" sz="3100" dirty="0" smtClean="0">
                <a:latin typeface="+mj-lt"/>
              </a:rPr>
              <a:t>!</a:t>
            </a:r>
            <a:r>
              <a:rPr lang="es-CO" sz="2800" dirty="0" smtClean="0">
                <a:latin typeface="+mj-lt"/>
              </a:rPr>
              <a:t>. La segunda muerte no tiene poder sobre éstos, sino que serán sacerdotes de Dios y de Cristo, y reinarán con él durante </a:t>
            </a:r>
            <a:r>
              <a:rPr lang="es-CO" sz="3100" b="1" u="sng" dirty="0" smtClean="0">
                <a:latin typeface="+mj-lt"/>
              </a:rPr>
              <a:t>mil años.</a:t>
            </a:r>
          </a:p>
          <a:p>
            <a:endParaRPr lang="es-CO" sz="2800" dirty="0" smtClean="0">
              <a:latin typeface="+mj-lt"/>
            </a:endParaRPr>
          </a:p>
          <a:p>
            <a:pPr>
              <a:buNone/>
            </a:pPr>
            <a:r>
              <a:rPr lang="es-CO" sz="4200" b="1" dirty="0" smtClean="0">
                <a:solidFill>
                  <a:srgbClr val="FF0000"/>
                </a:solidFill>
                <a:latin typeface="+mj-lt"/>
              </a:rPr>
              <a:t>                           </a:t>
            </a:r>
            <a:r>
              <a:rPr lang="es-CO" sz="4600" b="1" dirty="0" smtClean="0">
                <a:solidFill>
                  <a:srgbClr val="FF0000"/>
                </a:solidFill>
                <a:latin typeface="+mj-lt"/>
              </a:rPr>
              <a:t> 1Tes.4:16</a:t>
            </a:r>
          </a:p>
          <a:p>
            <a:pPr algn="ctr">
              <a:buNone/>
            </a:pPr>
            <a:r>
              <a:rPr lang="es-CO" sz="2800" dirty="0" smtClean="0">
                <a:latin typeface="+mj-lt"/>
              </a:rPr>
              <a:t>      Porque el mismo Señor descenderá del cielo con aclamación, con voz de arcángel, y con trompeta de Dios, y los</a:t>
            </a:r>
            <a:r>
              <a:rPr lang="es-CO" sz="3100" b="1" dirty="0" smtClean="0">
                <a:latin typeface="+mj-lt"/>
              </a:rPr>
              <a:t> </a:t>
            </a:r>
            <a:r>
              <a:rPr lang="es-CO" sz="3100" b="1" u="sng" dirty="0" smtClean="0">
                <a:latin typeface="+mj-lt"/>
              </a:rPr>
              <a:t>muertos en Cristo resucitarán primero. </a:t>
            </a:r>
            <a:r>
              <a:rPr lang="es-CO" sz="2800" dirty="0" smtClean="0">
                <a:latin typeface="Arial Black" pitchFamily="34" charset="0"/>
              </a:rPr>
              <a:t/>
            </a:r>
            <a:br>
              <a:rPr lang="es-CO" sz="2800" dirty="0" smtClean="0">
                <a:latin typeface="Arial Black" pitchFamily="34" charset="0"/>
              </a:rPr>
            </a:br>
            <a:r>
              <a:rPr lang="es-CO" dirty="0" smtClean="0"/>
              <a:t/>
            </a:r>
            <a:br>
              <a:rPr lang="es-CO" dirty="0" smtClean="0"/>
            </a:b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down)">
                                      <p:cBhvr>
                                        <p:cTn id="39" dur="580">
                                          <p:stCondLst>
                                            <p:cond delay="0"/>
                                          </p:stCondLst>
                                        </p:cTn>
                                        <p:tgtEl>
                                          <p:spTgt spid="3">
                                            <p:txEl>
                                              <p:pRg st="4" end="4"/>
                                            </p:txEl>
                                          </p:spTgt>
                                        </p:tgtEl>
                                      </p:cBhvr>
                                    </p:animEffect>
                                    <p:anim calcmode="lin" valueType="num">
                                      <p:cBhvr>
                                        <p:cTn id="4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4" end="4"/>
                                            </p:txEl>
                                          </p:spTgt>
                                        </p:tgtEl>
                                      </p:cBhvr>
                                      <p:to x="100000" y="60000"/>
                                    </p:animScale>
                                    <p:animScale>
                                      <p:cBhvr>
                                        <p:cTn id="46" dur="166" decel="50000">
                                          <p:stCondLst>
                                            <p:cond delay="676"/>
                                          </p:stCondLst>
                                        </p:cTn>
                                        <p:tgtEl>
                                          <p:spTgt spid="3">
                                            <p:txEl>
                                              <p:pRg st="4" end="4"/>
                                            </p:txEl>
                                          </p:spTgt>
                                        </p:tgtEl>
                                      </p:cBhvr>
                                      <p:to x="100000" y="100000"/>
                                    </p:animScale>
                                    <p:animScale>
                                      <p:cBhvr>
                                        <p:cTn id="47" dur="26">
                                          <p:stCondLst>
                                            <p:cond delay="1312"/>
                                          </p:stCondLst>
                                        </p:cTn>
                                        <p:tgtEl>
                                          <p:spTgt spid="3">
                                            <p:txEl>
                                              <p:pRg st="4" end="4"/>
                                            </p:txEl>
                                          </p:spTgt>
                                        </p:tgtEl>
                                      </p:cBhvr>
                                      <p:to x="100000" y="80000"/>
                                    </p:animScale>
                                    <p:animScale>
                                      <p:cBhvr>
                                        <p:cTn id="48" dur="166" decel="50000">
                                          <p:stCondLst>
                                            <p:cond delay="1338"/>
                                          </p:stCondLst>
                                        </p:cTn>
                                        <p:tgtEl>
                                          <p:spTgt spid="3">
                                            <p:txEl>
                                              <p:pRg st="4" end="4"/>
                                            </p:txEl>
                                          </p:spTgt>
                                        </p:tgtEl>
                                      </p:cBhvr>
                                      <p:to x="100000" y="100000"/>
                                    </p:animScale>
                                    <p:animScale>
                                      <p:cBhvr>
                                        <p:cTn id="49" dur="26">
                                          <p:stCondLst>
                                            <p:cond delay="1642"/>
                                          </p:stCondLst>
                                        </p:cTn>
                                        <p:tgtEl>
                                          <p:spTgt spid="3">
                                            <p:txEl>
                                              <p:pRg st="4" end="4"/>
                                            </p:txEl>
                                          </p:spTgt>
                                        </p:tgtEl>
                                      </p:cBhvr>
                                      <p:to x="100000" y="90000"/>
                                    </p:animScale>
                                    <p:animScale>
                                      <p:cBhvr>
                                        <p:cTn id="50" dur="166" decel="50000">
                                          <p:stCondLst>
                                            <p:cond delay="1668"/>
                                          </p:stCondLst>
                                        </p:cTn>
                                        <p:tgtEl>
                                          <p:spTgt spid="3">
                                            <p:txEl>
                                              <p:pRg st="4" end="4"/>
                                            </p:txEl>
                                          </p:spTgt>
                                        </p:tgtEl>
                                      </p:cBhvr>
                                      <p:to x="100000" y="100000"/>
                                    </p:animScale>
                                    <p:animScale>
                                      <p:cBhvr>
                                        <p:cTn id="51" dur="26">
                                          <p:stCondLst>
                                            <p:cond delay="1808"/>
                                          </p:stCondLst>
                                        </p:cTn>
                                        <p:tgtEl>
                                          <p:spTgt spid="3">
                                            <p:txEl>
                                              <p:pRg st="4" end="4"/>
                                            </p:txEl>
                                          </p:spTgt>
                                        </p:tgtEl>
                                      </p:cBhvr>
                                      <p:to x="100000" y="95000"/>
                                    </p:animScale>
                                    <p:animScale>
                                      <p:cBhvr>
                                        <p:cTn id="52" dur="166" decel="50000">
                                          <p:stCondLst>
                                            <p:cond delay="1834"/>
                                          </p:stCondLst>
                                        </p:cTn>
                                        <p:tgtEl>
                                          <p:spTgt spid="3">
                                            <p:txEl>
                                              <p:pRg st="4" end="4"/>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wipe(down)">
                                      <p:cBhvr>
                                        <p:cTn id="55" dur="580">
                                          <p:stCondLst>
                                            <p:cond delay="0"/>
                                          </p:stCondLst>
                                        </p:cTn>
                                        <p:tgtEl>
                                          <p:spTgt spid="3">
                                            <p:txEl>
                                              <p:pRg st="5" end="5"/>
                                            </p:txEl>
                                          </p:spTgt>
                                        </p:tgtEl>
                                      </p:cBhvr>
                                    </p:animEffect>
                                    <p:anim calcmode="lin" valueType="num">
                                      <p:cBhvr>
                                        <p:cTn id="5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5" end="5"/>
                                            </p:txEl>
                                          </p:spTgt>
                                        </p:tgtEl>
                                      </p:cBhvr>
                                      <p:to x="100000" y="60000"/>
                                    </p:animScale>
                                    <p:animScale>
                                      <p:cBhvr>
                                        <p:cTn id="62" dur="166" decel="50000">
                                          <p:stCondLst>
                                            <p:cond delay="676"/>
                                          </p:stCondLst>
                                        </p:cTn>
                                        <p:tgtEl>
                                          <p:spTgt spid="3">
                                            <p:txEl>
                                              <p:pRg st="5" end="5"/>
                                            </p:txEl>
                                          </p:spTgt>
                                        </p:tgtEl>
                                      </p:cBhvr>
                                      <p:to x="100000" y="100000"/>
                                    </p:animScale>
                                    <p:animScale>
                                      <p:cBhvr>
                                        <p:cTn id="63" dur="26">
                                          <p:stCondLst>
                                            <p:cond delay="1312"/>
                                          </p:stCondLst>
                                        </p:cTn>
                                        <p:tgtEl>
                                          <p:spTgt spid="3">
                                            <p:txEl>
                                              <p:pRg st="5" end="5"/>
                                            </p:txEl>
                                          </p:spTgt>
                                        </p:tgtEl>
                                      </p:cBhvr>
                                      <p:to x="100000" y="80000"/>
                                    </p:animScale>
                                    <p:animScale>
                                      <p:cBhvr>
                                        <p:cTn id="64" dur="166" decel="50000">
                                          <p:stCondLst>
                                            <p:cond delay="1338"/>
                                          </p:stCondLst>
                                        </p:cTn>
                                        <p:tgtEl>
                                          <p:spTgt spid="3">
                                            <p:txEl>
                                              <p:pRg st="5" end="5"/>
                                            </p:txEl>
                                          </p:spTgt>
                                        </p:tgtEl>
                                      </p:cBhvr>
                                      <p:to x="100000" y="100000"/>
                                    </p:animScale>
                                    <p:animScale>
                                      <p:cBhvr>
                                        <p:cTn id="65" dur="26">
                                          <p:stCondLst>
                                            <p:cond delay="1642"/>
                                          </p:stCondLst>
                                        </p:cTn>
                                        <p:tgtEl>
                                          <p:spTgt spid="3">
                                            <p:txEl>
                                              <p:pRg st="5" end="5"/>
                                            </p:txEl>
                                          </p:spTgt>
                                        </p:tgtEl>
                                      </p:cBhvr>
                                      <p:to x="100000" y="90000"/>
                                    </p:animScale>
                                    <p:animScale>
                                      <p:cBhvr>
                                        <p:cTn id="66" dur="166" decel="50000">
                                          <p:stCondLst>
                                            <p:cond delay="1668"/>
                                          </p:stCondLst>
                                        </p:cTn>
                                        <p:tgtEl>
                                          <p:spTgt spid="3">
                                            <p:txEl>
                                              <p:pRg st="5" end="5"/>
                                            </p:txEl>
                                          </p:spTgt>
                                        </p:tgtEl>
                                      </p:cBhvr>
                                      <p:to x="100000" y="100000"/>
                                    </p:animScale>
                                    <p:animScale>
                                      <p:cBhvr>
                                        <p:cTn id="67" dur="26">
                                          <p:stCondLst>
                                            <p:cond delay="1808"/>
                                          </p:stCondLst>
                                        </p:cTn>
                                        <p:tgtEl>
                                          <p:spTgt spid="3">
                                            <p:txEl>
                                              <p:pRg st="5" end="5"/>
                                            </p:txEl>
                                          </p:spTgt>
                                        </p:tgtEl>
                                      </p:cBhvr>
                                      <p:to x="100000" y="95000"/>
                                    </p:animScale>
                                    <p:animScale>
                                      <p:cBhvr>
                                        <p:cTn id="68"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3600" b="1" dirty="0" smtClean="0">
                <a:latin typeface="Algerian" pitchFamily="82" charset="0"/>
              </a:rPr>
              <a:t>¿Qué sucederá con los justos resucitados y los vivos justos?</a:t>
            </a:r>
            <a:endParaRPr lang="es-CO" sz="3600" b="1" dirty="0">
              <a:latin typeface="Algerian"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76074572"/>
              </p:ext>
            </p:extLst>
          </p:nvPr>
        </p:nvGraphicFramePr>
        <p:xfrm>
          <a:off x="457200" y="1600200"/>
          <a:ext cx="483488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219" name="Rectangle 3"/>
          <p:cNvSpPr>
            <a:spLocks noChangeArrowheads="1"/>
          </p:cNvSpPr>
          <p:nvPr/>
        </p:nvSpPr>
        <p:spPr bwMode="auto">
          <a:xfrm>
            <a:off x="0" y="0"/>
            <a:ext cx="9144000" cy="0"/>
          </a:xfrm>
          <a:prstGeom prst="rect">
            <a:avLst/>
          </a:prstGeom>
          <a:solidFill>
            <a:srgbClr val="FFFFFF"/>
          </a:solidFill>
          <a:ln w="9525">
            <a:noFill/>
            <a:miter lim="800000"/>
            <a:headEnd/>
            <a:tailEnd/>
          </a:ln>
          <a:effectLst/>
        </p:spPr>
        <p:txBody>
          <a:bodyPr vert="horz" wrap="none" lIns="91440" tIns="196788" rIns="91440" bIns="45720" numCol="1" anchor="ctr" anchorCtr="0" compatLnSpc="1">
            <a:prstTxWarp prst="textNoShape">
              <a:avLst/>
            </a:prstTxWarp>
            <a:spAutoFit/>
          </a:bodyPr>
          <a:lstStyle/>
          <a:p>
            <a:endParaRPr lang="es-CO" dirty="0"/>
          </a:p>
        </p:txBody>
      </p:sp>
      <p:pic>
        <p:nvPicPr>
          <p:cNvPr id="9221" name="Picture 5" descr="http://t1.gstatic.com/images?q=tbn:ANd9GcSobRhrvcdAs3og--5_v-F9v0MtvwNeP_KAwmLxPK4MgKk4-D3cRg"/>
          <p:cNvPicPr>
            <a:picLocks noChangeAspect="1" noChangeArrowheads="1"/>
          </p:cNvPicPr>
          <p:nvPr/>
        </p:nvPicPr>
        <p:blipFill>
          <a:blip r:embed="rId7" cstate="print"/>
          <a:srcRect/>
          <a:stretch>
            <a:fillRect/>
          </a:stretch>
        </p:blipFill>
        <p:spPr bwMode="auto">
          <a:xfrm>
            <a:off x="5508104" y="1988840"/>
            <a:ext cx="2952328" cy="345638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Autofit/>
          </a:bodyPr>
          <a:lstStyle/>
          <a:p>
            <a:r>
              <a:rPr lang="es-CO" sz="2400" dirty="0" smtClean="0">
                <a:solidFill>
                  <a:srgbClr val="FF0000"/>
                </a:solidFill>
                <a:latin typeface="Algerian" pitchFamily="82" charset="0"/>
              </a:rPr>
              <a:t>¿Qué se debe realizar en los justos muertos y los vivos antes de ser arrebatados?</a:t>
            </a:r>
            <a:endParaRPr lang="es-CO" sz="2400" dirty="0">
              <a:solidFill>
                <a:srgbClr val="FF0000"/>
              </a:solidFill>
              <a:latin typeface="Algerian"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953219018"/>
              </p:ext>
            </p:extLst>
          </p:nvPr>
        </p:nvGraphicFramePr>
        <p:xfrm>
          <a:off x="457200" y="1600200"/>
          <a:ext cx="519492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Terminador"/>
          <p:cNvSpPr/>
          <p:nvPr/>
        </p:nvSpPr>
        <p:spPr>
          <a:xfrm>
            <a:off x="5796136" y="4077072"/>
            <a:ext cx="2880320" cy="2448272"/>
          </a:xfrm>
          <a:prstGeom prst="flowChartTerminato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La “transformación” que trata aquí es física, porque la “transformación” espiritual se debe realizar antes a través de la relación que mantengamos con Jesús,  </a:t>
            </a:r>
            <a:br>
              <a:rPr lang="es-CO" dirty="0" smtClean="0"/>
            </a:br>
            <a:endParaRPr lang="es-CO" dirty="0"/>
          </a:p>
        </p:txBody>
      </p:sp>
      <p:pic>
        <p:nvPicPr>
          <p:cNvPr id="6" name="Picture 12" descr="http://t1.gstatic.com/images?q=tbn:ANd9GcQvQvDX7cqd_QTAnGH7wwuhvDgciP0v8dIifKpOE5YkUjMSaL5e"/>
          <p:cNvPicPr>
            <a:picLocks noChangeAspect="1" noChangeArrowheads="1"/>
          </p:cNvPicPr>
          <p:nvPr/>
        </p:nvPicPr>
        <p:blipFill>
          <a:blip r:embed="rId7" cstate="print"/>
          <a:srcRect/>
          <a:stretch>
            <a:fillRect/>
          </a:stretch>
        </p:blipFill>
        <p:spPr bwMode="auto">
          <a:xfrm>
            <a:off x="5940152" y="1628800"/>
            <a:ext cx="2952328" cy="23042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80">
                                          <p:stCondLst>
                                            <p:cond delay="0"/>
                                          </p:stCondLst>
                                        </p:cTn>
                                        <p:tgtEl>
                                          <p:spTgt spid="5"/>
                                        </p:tgtEl>
                                      </p:cBhvr>
                                    </p:animEffect>
                                    <p:anim calcmode="lin" valueType="num">
                                      <p:cBhvr>
                                        <p:cTn id="1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gtEl>
                                      </p:cBhvr>
                                      <p:to x="100000" y="60000"/>
                                    </p:animScale>
                                    <p:animScale>
                                      <p:cBhvr>
                                        <p:cTn id="22" dur="166" decel="50000">
                                          <p:stCondLst>
                                            <p:cond delay="676"/>
                                          </p:stCondLst>
                                        </p:cTn>
                                        <p:tgtEl>
                                          <p:spTgt spid="5"/>
                                        </p:tgtEl>
                                      </p:cBhvr>
                                      <p:to x="100000" y="100000"/>
                                    </p:animScale>
                                    <p:animScale>
                                      <p:cBhvr>
                                        <p:cTn id="23" dur="26">
                                          <p:stCondLst>
                                            <p:cond delay="1312"/>
                                          </p:stCondLst>
                                        </p:cTn>
                                        <p:tgtEl>
                                          <p:spTgt spid="5"/>
                                        </p:tgtEl>
                                      </p:cBhvr>
                                      <p:to x="100000" y="80000"/>
                                    </p:animScale>
                                    <p:animScale>
                                      <p:cBhvr>
                                        <p:cTn id="24" dur="166" decel="50000">
                                          <p:stCondLst>
                                            <p:cond delay="1338"/>
                                          </p:stCondLst>
                                        </p:cTn>
                                        <p:tgtEl>
                                          <p:spTgt spid="5"/>
                                        </p:tgtEl>
                                      </p:cBhvr>
                                      <p:to x="100000" y="100000"/>
                                    </p:animScale>
                                    <p:animScale>
                                      <p:cBhvr>
                                        <p:cTn id="25" dur="26">
                                          <p:stCondLst>
                                            <p:cond delay="1642"/>
                                          </p:stCondLst>
                                        </p:cTn>
                                        <p:tgtEl>
                                          <p:spTgt spid="5"/>
                                        </p:tgtEl>
                                      </p:cBhvr>
                                      <p:to x="100000" y="90000"/>
                                    </p:animScale>
                                    <p:animScale>
                                      <p:cBhvr>
                                        <p:cTn id="26" dur="166" decel="50000">
                                          <p:stCondLst>
                                            <p:cond delay="1668"/>
                                          </p:stCondLst>
                                        </p:cTn>
                                        <p:tgtEl>
                                          <p:spTgt spid="5"/>
                                        </p:tgtEl>
                                      </p:cBhvr>
                                      <p:to x="100000" y="100000"/>
                                    </p:animScale>
                                    <p:animScale>
                                      <p:cBhvr>
                                        <p:cTn id="27" dur="26">
                                          <p:stCondLst>
                                            <p:cond delay="1808"/>
                                          </p:stCondLst>
                                        </p:cTn>
                                        <p:tgtEl>
                                          <p:spTgt spid="5"/>
                                        </p:tgtEl>
                                      </p:cBhvr>
                                      <p:to x="100000" y="95000"/>
                                    </p:animScale>
                                    <p:animScale>
                                      <p:cBhvr>
                                        <p:cTn id="2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C000"/>
          </a:solidFill>
        </p:spPr>
        <p:txBody>
          <a:bodyPr>
            <a:normAutofit fontScale="90000"/>
          </a:bodyPr>
          <a:lstStyle/>
          <a:p>
            <a:r>
              <a:rPr lang="es-CO" b="1" dirty="0" smtClean="0">
                <a:latin typeface="Agency FB" pitchFamily="34" charset="0"/>
              </a:rPr>
              <a:t>¿Quiénes más resucitarán cuando Cristo vuelva por segunda ves?</a:t>
            </a:r>
            <a:endParaRPr lang="es-CO" b="1" dirty="0">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42600068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2813187995"/>
              </p:ext>
            </p:extLst>
          </p:nvPr>
        </p:nvGraphicFramePr>
        <p:xfrm>
          <a:off x="457200" y="404664"/>
          <a:ext cx="82296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2">
              <a:lumMod val="40000"/>
              <a:lumOff val="60000"/>
            </a:schemeClr>
          </a:solidFill>
        </p:spPr>
        <p:txBody>
          <a:bodyPr>
            <a:noAutofit/>
          </a:bodyPr>
          <a:lstStyle/>
          <a:p>
            <a:r>
              <a:rPr lang="es-CO" sz="3200" dirty="0" smtClean="0">
                <a:latin typeface="Algerian" pitchFamily="82" charset="0"/>
              </a:rPr>
              <a:t>¿Conque propósito resucitan estos?</a:t>
            </a:r>
            <a:endParaRPr lang="es-CO" sz="3200" dirty="0">
              <a:latin typeface="Algerian" pitchFamily="82" charset="0"/>
            </a:endParaRPr>
          </a:p>
        </p:txBody>
      </p:sp>
      <p:sp>
        <p:nvSpPr>
          <p:cNvPr id="3" name="2 Marcador de contenido"/>
          <p:cNvSpPr>
            <a:spLocks noGrp="1"/>
          </p:cNvSpPr>
          <p:nvPr>
            <p:ph idx="1"/>
          </p:nvPr>
        </p:nvSpPr>
        <p:spPr>
          <a:xfrm>
            <a:off x="0" y="1772816"/>
            <a:ext cx="9144000" cy="4525963"/>
          </a:xfrm>
          <a:solidFill>
            <a:schemeClr val="accent5">
              <a:lumMod val="60000"/>
              <a:lumOff val="40000"/>
            </a:schemeClr>
          </a:solidFill>
        </p:spPr>
        <p:txBody>
          <a:bodyPr>
            <a:normAutofit/>
          </a:bodyPr>
          <a:lstStyle/>
          <a:p>
            <a:pPr algn="ctr">
              <a:buNone/>
            </a:pPr>
            <a:r>
              <a:rPr lang="es-CO" dirty="0" smtClean="0"/>
              <a:t>   </a:t>
            </a:r>
          </a:p>
          <a:p>
            <a:pPr algn="ctr">
              <a:buNone/>
            </a:pPr>
            <a:r>
              <a:rPr lang="es-CO" dirty="0" smtClean="0"/>
              <a:t>Por supuesto que estos resucitan no para ser salvos, sino  para presenciar la segunda venida de Cristo, para sentir amargo remordimientos por sus actos, tuvieron la salvación a su alcance y la despreciaron, y </a:t>
            </a:r>
            <a:r>
              <a:rPr lang="es-CO" b="1" u="sng" dirty="0" smtClean="0">
                <a:solidFill>
                  <a:srgbClr val="FF0000"/>
                </a:solidFill>
              </a:rPr>
              <a:t>morirán nuevamente con todos los impíos</a:t>
            </a:r>
            <a:r>
              <a:rPr lang="es-CO" dirty="0" smtClean="0"/>
              <a:t>.</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a:solidFill>
            <a:srgbClr val="FFFF00"/>
          </a:solidFill>
        </p:spPr>
        <p:txBody>
          <a:bodyPr>
            <a:normAutofit fontScale="90000"/>
          </a:bodyPr>
          <a:lstStyle/>
          <a:p>
            <a:r>
              <a:rPr lang="es-CO" b="1" dirty="0" smtClean="0"/>
              <a:t>Jesús siempre cumple sus promesas</a:t>
            </a:r>
            <a:endParaRPr lang="es-CO" b="1" dirty="0"/>
          </a:p>
        </p:txBody>
      </p:sp>
      <p:graphicFrame>
        <p:nvGraphicFramePr>
          <p:cNvPr id="2" name="1 Marcador de contenido"/>
          <p:cNvGraphicFramePr>
            <a:graphicFrameLocks noGrp="1"/>
          </p:cNvGraphicFramePr>
          <p:nvPr>
            <p:ph idx="1"/>
            <p:extLst>
              <p:ext uri="{D42A27DB-BD31-4B8C-83A1-F6EECF244321}">
                <p14:modId xmlns:p14="http://schemas.microsoft.com/office/powerpoint/2010/main" val="3182225645"/>
              </p:ext>
            </p:extLst>
          </p:nvPr>
        </p:nvGraphicFramePr>
        <p:xfrm>
          <a:off x="457200" y="1600200"/>
          <a:ext cx="5482952"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0" name="AutoShape 2" descr="data:image/jpeg;base64,/9j/4AAQSkZJRgABAQAAAQABAAD/2wCEAAMCAgMCAgMDAwMEAwMEBQgFBQQEBQoHBwYIDAoMDAsKCwsNDhIQDQ4RDgsLEBYQERMUFRUVDA8XGBYUGBIUFRQBAwQEBQQFCQUFCRQNCw0UFBQUFBQUFBQUFBQUFBQUFBQUFBQUFBQUFBQUFBQUFBQUFBQUFBQUFBQUFBQUFBQUFP/AABEIADwAUAMBIgACEQEDEQH/xAAfAAABBQEBAQEBAQAAAAAAAAAAAQIDBAUGBwgJCgv/xAC1EAACAQMDAgQDBQUEBAAAAX0BAgMABBEFEiExQQYTUWEHInEUMoGRoQgjQrHBFVLR8CQzYnKCCQoWFxgZGiUmJygpKjQ1Njc4OTpDREVGR0hJSlNUVVZXWFlaY2RlZmdoaWpzdHV2d3h5eoOEhYaHiImKkpOUlZaXmJmaoqOkpaanqKmqsrO0tba3uLm6wsPExcbHyMnK0tPU1dbX2Nna4eLj5OXm5+jp6vHy8/T19vf4+fr/xAAfAQADAQEBAQEBAQEBAAAAAAAAAQIDBAUGBwgJCgv/xAC1EQACAQIEBAMEBwUEBAABAncAAQIDEQQFITEGEkFRB2FxEyIygQgUQpGhscEJIzNS8BVictEKFiQ04SXxFxgZGiYnKCkqNTY3ODk6Q0RFRkdISUpTVFVWV1hZWmNkZWZnaGlqc3R1dnd4eXqCg4SFhoeIiYqSk5SVlpeYmZqio6Slpqeoqaqys7S1tre4ubrCw8TFxsfIycrS09TV1tfY2dri4+Tl5ufo6ery8/T19vf4+fr/2gAMAwEAAhEDEQA/APJ9Y/4QLwTFGt94d0y+v7h3FvZRWkO9iOmSVOAfUA16D4D+FyfEnT7G1g+F2naTcSXG8TXEMMsThVIPIjDKvzDrnJqL4hfDbwy3i+x1aDWLK6urcyOsKBhGm7qm5xyATlSOcV2Pws106AurQ20JnvfsxeJId5IVfmzvJOAG54x1NLGTx88xUad/YtX2Vl/we/c9eEaCwrl9o63w58B/C7eI4bbUfCmgCx0dj5zppsJ+0XXRl+5yq+nsK9Qvvgf4In0u2vB4D8MKqDawTRrcY9CfkrK8G6tqVxo9lLfO9xdz5Z2JAUcnBUe/JOepr0n/AIS20tbDy7pWCOoRwp4PvUQwUsNfXmbZNSp7RKVrHJ6V8I/h4VUnwD4YlPp/Y1tn/wBApvjb4OfDgaeuzwP4atMFN8kWiW+QCwGB8nU7v0roLG/t0vUEDlicupxwB71ieNPGj2+i38FtqcUeoRRrfTwNGBvi3MQinBDHCHj3zxXLOLp62M5NOSR5npvw18A6JPealqPhPw42niRoY4ho8JfcATlspgDAHI9RXaWXwe+GOsfZ7mPwV4X2BBKIhpdv+9XHbC9Ky/B3gk6h4K1W1klGoarboz7tx2/MiOAc4OeB+HFUPhhr0tlpMul+JL6ztdZW4dLG1mcI80KAFdpHTByMnPTFTHms76Cmk5No7Of4VfC2OEXb/DnwuLlflRBpEAT1yRtwa851rwH4Gl1By3gjw4CSeI9It1H5BK9Pu72bWGtLeSPy5PKLFogQjdu/cBRn61L4K0NbTW1vr62DwrEzRu65G48D6mu6jH2a5pbh7kVoj598eauvjPVjezzfLyqeVAEAwOgI9ge1dr8JNBs7HQvEN+EBLafNH833sFSpPr1OPxNUPhp4r8Na94N1/Rr2a10q+1N2NqJM/JcKNwbe2cDcRxwODWP8PPEd4vh2ytpFZf7Q1j+yLqSM4a3MY3EY5zk9+nFexJTq3hfbcwTVvh3OstddXw/BFYoI5JI4wAEVgSepBDc5/SresrfzCzuIZDJaXpHkxE/ccj7v8/yNZ+ixSpq0trcWUl1fpIR5q9G5yGJPAB4ruGQQusD3C8AsNwDBSB/CCpweWrepKOHUeRGiV9Gxvh+CW6sobQBv3UjQvPg/OnfBHT5vWqN7qXhbVtevLu2u0lMVsun3AkYmNfMDLGc9PmWUkH88Uvwj+Ia/ELQZNZNu2n2dvLLaFbiVdzbccKo9jz71wmqeA9Okkugt3OI5ViG3yl5IAVvpgAflXztaUqte8I3RSXQ+jPD2n3j/AGo3EcNnbXCoXdE+Z8KFH6CvB/G3w0tX8e2upvNJNFaTO5OCWYGRm4OfQgfnXquleLLRNGsLCO4IKQJFkkkjAA5/I1o6h4Z0u602fy7qQTyxsm/gjlTn8OlcaqxpSvW6j5bPQ8yg+K+gXeuy2WmX8CXMB3G3z5gClVJOM85DjBB659DXUeIfG/lC+jS3kgjQIkQI6bsBAB79q+UvD/wZu/DXxPa/ElvDYiS0kMwTawYKglAHfDA8n3r6Cn1l7pba4V4E06NQUlZjIQeiFSgIYfP68V6VLWSk0Nxs2r7fieJ+NfAJ8GeLk1bQLg27wMZUtpBuVj3GeozxXZ+DdIk1HwRcX+lQrbyN4kt74RTDiEbW3qcehLDimfFk/wCnrj7oH3q6HTvDfiLwzqdvYT2TP4d1C0gnVh9xLjYCxb35b/vmta81RlTxfWfuy810f33N4fvIOlfbVf5EXifxjL4P1qK0gNvcXt/++EUlwC5ddgAVScqrKHI7DY2TjJDpfijpeoXbW13LZyxuhRri1l2n7toCU6byDdSL0wTCehBA8f8AFaWvhn9pa81q7vmhmtrW0khMrqnDTQRsgLAjaI5JmK+xJPWvT7z4+nwv4Wtze31gJb5rSO3u54QkUu9MPI5JAAD5B2hjg7gpGRXnKq5OUWtF5nM7rW5B8G7qy+HVtJou+xudO+1Fi2oPiWJpJkQ7xwo+/lSScgdsMB13iHxHpEg8NXkUtro1trVkblXmfMcLhIG2EE5OfOYDGBwM9OPLdD+KF7qEOhX11eWkVxcR3zXUenLIYom+zwmAMjnP+tyqrx8xxjJqTxn8Y/Dmly6guv6xpMeqwk2ISa7V9ySlVZgFYgL/AKnPsrbvu1VGoqq9pRf3E1OalPlqaMwtM+LGqXOt6LqN1qlmtlfRzrLosMkavY3KW0zqssmSZNzom3aBgsO+A3vGh/Fa81bV5tKC2Cz285hlhWdWGwbiXXBJY7AhwQMFsZOMn5oWDw54aC61ZXdlJLp6pcRSvfQCE5ilAy23D/NGqryoO8c9DXtvg74l+GtbtILbSvEFpqsyM8SYuopJZtjMgk+U9/LJ4AHIxxiuanTq1ov2sdjSfJGSVOTa8zE/anh8zwXay2kktteXN3HAn2UDe7Z3DHBwcgHPriuR/ZXtNX174dakNXvprqC2SIWUVwpcwFoUlQg+g3DA96+lIseJrC2gtrFWS2mS4aSUAZdecEn69q0vA3hXSPhv4XeC2t4rWJkDzRu4OSi7VJP+6APoBWuHm6Mnz69vImd73R4x400qXX/GfhvTk63V4iuB/c6n9Aa9q+NHia38L6Fp0KMhkluUt4oz1LbGbA/MGvzz0n9srxnD4ystU/snQJLi2ikMavbzlQdp5x53X8aofGz9tDx74ttdOWe20az+z30s6m0glG47duCGlYYAHHf3r1Iy5qdNPojjnJ83Mj6t8R3+jrjW/Ek9hZMxES/aE3OzY+6BgnpXAftYeBNT8c/CbwnN4dudKTTNOvorlY3uPLWZWIC7BwG5PQHPHrxXyx4o/aU8TajoGm6bLYaS1tbt5qF4ppH3c9WeUk9f0FYPjb9oPxVr+laL5xtIV0xEW3SBXCDDEglS5GeK+cnj8RVoJzjG7bXU9HBqNaqoSZ9CatqEuq+H2gudYks5bRIxd3lgFkEEkTrhWU9MsvfPtXyb8aNNudI8cXTza4viGO7zPHeRqQuGJO3BJwRnkA17doP7Quqt4YyfDnh77Vf5a8uxBOJLg/7YE2z+EdFHSvIPij45k8R+CdB05tI0uwh0+8uDE9lE6ufMwzBizndzjHpgVxZTSrYWpy82jPQzN0q65le6Oam+JGqXXhW50GV99tMLVPcJAJNi/wDkTP8AwEV61pHhe1+D1z4O8QSQajHr8Ma3z7JV2RyI5LIU/iQqQOCD19a+bI75xIp2ocHOCK9n8ZfGnXPF/hzSWvbawikiVsSWsTxk/L3w2O2elejmc6qnCNJ2TevmeVgI0pKcqqu+h+smg69/bnhTStWsVdbLUII7qPPGA6gj+tch8V11vV9Bl0qzul0+2u0Md1e78ypEQdwiX++emTwOvOK/PPwF+1f8QtB8OWWmxajHPZQ2c0UcM3mFU+ZsMMOMFc4HoK6KT9rrx1LDoTyDT3khcb3ZJiZ/3eP3n73n17c1mqrpySqK5l7W7skf/9k="/>
          <p:cNvSpPr>
            <a:spLocks noChangeAspect="1" noChangeArrowheads="1"/>
          </p:cNvSpPr>
          <p:nvPr/>
        </p:nvSpPr>
        <p:spPr bwMode="auto">
          <a:xfrm>
            <a:off x="155575" y="-274638"/>
            <a:ext cx="762000" cy="5715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7172" name="Picture 4" descr="http://t3.gstatic.com/images?q=tbn:ANd9GcR0GRNUShXP3cNVMYafuw40Co4Q28Bz9fQPV_-jmQrejlufKEfAbA"/>
          <p:cNvPicPr>
            <a:picLocks noChangeAspect="1" noChangeArrowheads="1"/>
          </p:cNvPicPr>
          <p:nvPr/>
        </p:nvPicPr>
        <p:blipFill>
          <a:blip r:embed="rId7" cstate="print"/>
          <a:srcRect/>
          <a:stretch>
            <a:fillRect/>
          </a:stretch>
        </p:blipFill>
        <p:spPr bwMode="auto">
          <a:xfrm>
            <a:off x="5796136" y="1844824"/>
            <a:ext cx="3168352" cy="45365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836712"/>
            <a:ext cx="9144000" cy="5289451"/>
          </a:xfrm>
          <a:solidFill>
            <a:srgbClr val="002060"/>
          </a:solidFill>
        </p:spPr>
        <p:txBody>
          <a:bodyPr>
            <a:normAutofit lnSpcReduction="10000"/>
          </a:bodyPr>
          <a:lstStyle/>
          <a:p>
            <a:pPr algn="ctr">
              <a:buNone/>
            </a:pPr>
            <a:r>
              <a:rPr lang="es-CO" dirty="0" smtClean="0"/>
              <a:t>    </a:t>
            </a:r>
            <a:r>
              <a:rPr lang="es-CO" b="1" dirty="0" smtClean="0">
                <a:solidFill>
                  <a:schemeClr val="bg1"/>
                </a:solidFill>
              </a:rPr>
              <a:t>Después de la resurrección de los muertos justos, ellos y los santos vivos serán arrebatados para recibir al Señor en el aire y ascenderán al cielo durante un recorrido que durará siete días. </a:t>
            </a:r>
          </a:p>
          <a:p>
            <a:pPr>
              <a:buNone/>
            </a:pPr>
            <a:endParaRPr lang="es-CO" b="1" dirty="0" smtClean="0">
              <a:solidFill>
                <a:schemeClr val="bg1"/>
              </a:solidFill>
            </a:endParaRPr>
          </a:p>
          <a:p>
            <a:pPr algn="ctr">
              <a:buNone/>
            </a:pPr>
            <a:r>
              <a:rPr lang="es-CO" b="1" dirty="0" smtClean="0">
                <a:solidFill>
                  <a:schemeClr val="bg1"/>
                </a:solidFill>
              </a:rPr>
              <a:t>    </a:t>
            </a:r>
            <a:r>
              <a:rPr lang="es-CO" b="1" dirty="0" smtClean="0">
                <a:solidFill>
                  <a:srgbClr val="FFFF00"/>
                </a:solidFill>
              </a:rPr>
              <a:t>Cristo no establecerá su reino de gloria en la tierra en esta ocasión como lo predican muchos.</a:t>
            </a:r>
          </a:p>
          <a:p>
            <a:pPr algn="ctr">
              <a:buNone/>
            </a:pPr>
            <a:endParaRPr lang="es-CO" b="1" dirty="0" smtClean="0">
              <a:solidFill>
                <a:schemeClr val="bg1"/>
              </a:solidFill>
            </a:endParaRPr>
          </a:p>
          <a:p>
            <a:pPr algn="ctr">
              <a:buNone/>
            </a:pPr>
            <a:r>
              <a:rPr lang="es-CO" sz="3600" b="1" u="sng" dirty="0" smtClean="0">
                <a:solidFill>
                  <a:schemeClr val="bg1"/>
                </a:solidFill>
              </a:rPr>
              <a:t>¿Entonces cuando lo hará?</a:t>
            </a:r>
          </a:p>
          <a:p>
            <a:pPr algn="ctr">
              <a:buNone/>
            </a:pPr>
            <a:r>
              <a:rPr lang="es-CO" b="1" dirty="0" smtClean="0">
                <a:solidFill>
                  <a:schemeClr val="bg1"/>
                </a:solidFill>
              </a:rPr>
              <a:t>Lo veremos más adelante.</a:t>
            </a:r>
            <a:endParaRPr lang="es-CO"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1"/>
          </a:solidFill>
        </p:spPr>
        <p:txBody>
          <a:bodyPr>
            <a:noAutofit/>
          </a:bodyPr>
          <a:lstStyle/>
          <a:p>
            <a:r>
              <a:rPr lang="es-CO" sz="3200" dirty="0" smtClean="0">
                <a:solidFill>
                  <a:srgbClr val="FF0000"/>
                </a:solidFill>
                <a:latin typeface="Algerian" pitchFamily="82" charset="0"/>
              </a:rPr>
              <a:t>Los enemigos de Cristo son ejecutados</a:t>
            </a:r>
            <a:endParaRPr lang="es-CO" sz="3200" dirty="0">
              <a:solidFill>
                <a:srgbClr val="FF0000"/>
              </a:solidFill>
              <a:latin typeface="Algerian"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196155984"/>
              </p:ext>
            </p:extLst>
          </p:nvPr>
        </p:nvGraphicFramePr>
        <p:xfrm>
          <a:off x="457200" y="1600200"/>
          <a:ext cx="4114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http://t0.gstatic.com/images?q=tbn:ANd9GcSjUk0Zi8FdtuBwk6uANyVlTvn7Ct_mOFKxZg2h9vhEAUaXLzjr"/>
          <p:cNvPicPr>
            <a:picLocks noChangeAspect="1" noChangeArrowheads="1"/>
          </p:cNvPicPr>
          <p:nvPr/>
        </p:nvPicPr>
        <p:blipFill>
          <a:blip r:embed="rId7" cstate="print"/>
          <a:srcRect/>
          <a:stretch>
            <a:fillRect/>
          </a:stretch>
        </p:blipFill>
        <p:spPr bwMode="auto">
          <a:xfrm>
            <a:off x="5220072" y="1556792"/>
            <a:ext cx="3240360" cy="1728192"/>
          </a:xfrm>
          <a:prstGeom prst="rect">
            <a:avLst/>
          </a:prstGeom>
          <a:noFill/>
        </p:spPr>
      </p:pic>
      <p:pic>
        <p:nvPicPr>
          <p:cNvPr id="6148" name="Picture 4" descr="http://t0.gstatic.com/images?q=tbn:ANd9GcT6mvQogQJXzk_-yFCBAz6ZPYALsdB07SM8K_bV60ayFaeQzu4D3Q"/>
          <p:cNvPicPr>
            <a:picLocks noChangeAspect="1" noChangeArrowheads="1"/>
          </p:cNvPicPr>
          <p:nvPr/>
        </p:nvPicPr>
        <p:blipFill>
          <a:blip r:embed="rId8" cstate="print"/>
          <a:stretch>
            <a:fillRect/>
          </a:stretch>
        </p:blipFill>
        <p:spPr bwMode="auto">
          <a:xfrm>
            <a:off x="5292080" y="3501009"/>
            <a:ext cx="3168352" cy="1656183"/>
          </a:xfrm>
          <a:prstGeom prst="rect">
            <a:avLst/>
          </a:prstGeom>
          <a:noFill/>
        </p:spPr>
      </p:pic>
      <p:sp>
        <p:nvSpPr>
          <p:cNvPr id="6" name="5 Terminador"/>
          <p:cNvSpPr/>
          <p:nvPr/>
        </p:nvSpPr>
        <p:spPr>
          <a:xfrm>
            <a:off x="4860032" y="5373216"/>
            <a:ext cx="3888432" cy="1152128"/>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En ambos casos, antes de enviar los castigos sobre los impíos, Dios sacó a sus hijos fuera,  a un lugar seguro</a:t>
            </a:r>
            <a:r>
              <a:rPr lang="es-CO" dirty="0" smtClean="0"/>
              <a:t>. </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146"/>
                                        </p:tgtEl>
                                        <p:attrNameLst>
                                          <p:attrName>style.visibility</p:attrName>
                                        </p:attrNameLst>
                                      </p:cBhvr>
                                      <p:to>
                                        <p:strVal val="visible"/>
                                      </p:to>
                                    </p:set>
                                    <p:animEffect transition="in" filter="barn(inVertical)">
                                      <p:cBhvr>
                                        <p:cTn id="25" dur="500"/>
                                        <p:tgtEl>
                                          <p:spTgt spid="6146"/>
                                        </p:tgtEl>
                                      </p:cBhvr>
                                    </p:animEffect>
                                  </p:childTnLst>
                                </p:cTn>
                              </p:par>
                              <p:par>
                                <p:cTn id="26" presetID="16" presetClass="entr" presetSubtype="21" fill="hold" nodeType="withEffect">
                                  <p:stCondLst>
                                    <p:cond delay="0"/>
                                  </p:stCondLst>
                                  <p:childTnLst>
                                    <p:set>
                                      <p:cBhvr>
                                        <p:cTn id="27" dur="1" fill="hold">
                                          <p:stCondLst>
                                            <p:cond delay="0"/>
                                          </p:stCondLst>
                                        </p:cTn>
                                        <p:tgtEl>
                                          <p:spTgt spid="6148"/>
                                        </p:tgtEl>
                                        <p:attrNameLst>
                                          <p:attrName>style.visibility</p:attrName>
                                        </p:attrNameLst>
                                      </p:cBhvr>
                                      <p:to>
                                        <p:strVal val="visible"/>
                                      </p:to>
                                    </p:set>
                                    <p:animEffect transition="in" filter="barn(inVertical)">
                                      <p:cBhvr>
                                        <p:cTn id="28" dur="500"/>
                                        <p:tgtEl>
                                          <p:spTgt spid="6148"/>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112568"/>
          </a:xfrm>
          <a:blipFill>
            <a:blip r:embed="rId2"/>
            <a:tile tx="0" ty="0" sx="100000" sy="100000" flip="none" algn="tl"/>
          </a:blipFill>
        </p:spPr>
        <p:txBody>
          <a:bodyPr>
            <a:normAutofit fontScale="77500" lnSpcReduction="20000"/>
          </a:bodyPr>
          <a:lstStyle/>
          <a:p>
            <a:pPr>
              <a:buNone/>
            </a:pPr>
            <a:r>
              <a:rPr lang="es-CO" dirty="0" smtClean="0"/>
              <a:t>  </a:t>
            </a:r>
            <a:r>
              <a:rPr lang="es-CO" sz="4600" b="1" dirty="0" smtClean="0"/>
              <a:t>Fuera de eso, Su comparación señala dos puntos:</a:t>
            </a:r>
          </a:p>
          <a:p>
            <a:pPr>
              <a:buNone/>
            </a:pPr>
            <a:endParaRPr lang="es-CO" dirty="0" smtClean="0"/>
          </a:p>
          <a:p>
            <a:pPr marL="514350" indent="-514350">
              <a:buAutoNum type="arabicParenR"/>
            </a:pPr>
            <a:r>
              <a:rPr lang="es-CO" dirty="0" smtClean="0"/>
              <a:t>El diluvio tomó de </a:t>
            </a:r>
            <a:r>
              <a:rPr lang="es-CO" b="1" u="sng" dirty="0" smtClean="0"/>
              <a:t>SORPRESA</a:t>
            </a:r>
            <a:r>
              <a:rPr lang="es-CO" dirty="0" smtClean="0"/>
              <a:t> a los malos a pesar de que avían sido advertidos suficientemente durante 120 años. </a:t>
            </a:r>
            <a:r>
              <a:rPr lang="es-CO" dirty="0" smtClean="0">
                <a:solidFill>
                  <a:srgbClr val="FF0000"/>
                </a:solidFill>
              </a:rPr>
              <a:t>(Mat.24:14).</a:t>
            </a:r>
          </a:p>
          <a:p>
            <a:pPr marL="514350" indent="-514350">
              <a:buAutoNum type="arabicParenR"/>
            </a:pPr>
            <a:endParaRPr lang="es-CO" dirty="0" smtClean="0"/>
          </a:p>
          <a:p>
            <a:pPr marL="514350" indent="-514350">
              <a:buAutoNum type="arabicParenR" startAt="2"/>
            </a:pPr>
            <a:r>
              <a:rPr lang="es-CO" dirty="0" smtClean="0"/>
              <a:t>Lo que vino fue destrucción, y todos los que estaban dentro del arca perca  perecieron. </a:t>
            </a:r>
          </a:p>
          <a:p>
            <a:pPr marL="514350" indent="-514350">
              <a:buNone/>
            </a:pPr>
            <a:r>
              <a:rPr lang="es-CO" dirty="0" smtClean="0"/>
              <a:t>      </a:t>
            </a:r>
          </a:p>
          <a:p>
            <a:pPr marL="514350" indent="-514350">
              <a:buNone/>
            </a:pPr>
            <a:r>
              <a:rPr lang="es-CO" dirty="0" smtClean="0"/>
              <a:t>      De la misma forma, en su segunda venida Cristo trae destrucción  sobre los impíos, a pesar de que han sido advertidos duran dos mil años. </a:t>
            </a:r>
            <a:r>
              <a:rPr lang="es-CO" dirty="0" smtClean="0">
                <a:solidFill>
                  <a:srgbClr val="FF0000"/>
                </a:solidFill>
              </a:rPr>
              <a:t>(Apoc.19:21; Isa.26:21) </a:t>
            </a:r>
            <a:endParaRPr lang="es-CO" dirty="0" smtClean="0"/>
          </a:p>
          <a:p>
            <a:endParaRPr lang="es-CO" dirty="0" smtClean="0"/>
          </a:p>
          <a:p>
            <a:endParaRPr lang="es-CO" dirty="0" smtClean="0"/>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80">
                                          <p:stCondLst>
                                            <p:cond delay="0"/>
                                          </p:stCondLst>
                                        </p:cTn>
                                        <p:tgtEl>
                                          <p:spTgt spid="3">
                                            <p:txEl>
                                              <p:pRg st="4" end="4"/>
                                            </p:txEl>
                                          </p:spTgt>
                                        </p:tgtEl>
                                      </p:cBhvr>
                                    </p:animEffect>
                                    <p:anim calcmode="lin" valueType="num">
                                      <p:cBhvr>
                                        <p:cTn id="2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4" end="4"/>
                                            </p:txEl>
                                          </p:spTgt>
                                        </p:tgtEl>
                                      </p:cBhvr>
                                      <p:to x="100000" y="60000"/>
                                    </p:animScale>
                                    <p:animScale>
                                      <p:cBhvr>
                                        <p:cTn id="30" dur="166" decel="50000">
                                          <p:stCondLst>
                                            <p:cond delay="676"/>
                                          </p:stCondLst>
                                        </p:cTn>
                                        <p:tgtEl>
                                          <p:spTgt spid="3">
                                            <p:txEl>
                                              <p:pRg st="4" end="4"/>
                                            </p:txEl>
                                          </p:spTgt>
                                        </p:tgtEl>
                                      </p:cBhvr>
                                      <p:to x="100000" y="100000"/>
                                    </p:animScale>
                                    <p:animScale>
                                      <p:cBhvr>
                                        <p:cTn id="31" dur="26">
                                          <p:stCondLst>
                                            <p:cond delay="1312"/>
                                          </p:stCondLst>
                                        </p:cTn>
                                        <p:tgtEl>
                                          <p:spTgt spid="3">
                                            <p:txEl>
                                              <p:pRg st="4" end="4"/>
                                            </p:txEl>
                                          </p:spTgt>
                                        </p:tgtEl>
                                      </p:cBhvr>
                                      <p:to x="100000" y="80000"/>
                                    </p:animScale>
                                    <p:animScale>
                                      <p:cBhvr>
                                        <p:cTn id="32" dur="166" decel="50000">
                                          <p:stCondLst>
                                            <p:cond delay="1338"/>
                                          </p:stCondLst>
                                        </p:cTn>
                                        <p:tgtEl>
                                          <p:spTgt spid="3">
                                            <p:txEl>
                                              <p:pRg st="4" end="4"/>
                                            </p:txEl>
                                          </p:spTgt>
                                        </p:tgtEl>
                                      </p:cBhvr>
                                      <p:to x="100000" y="100000"/>
                                    </p:animScale>
                                    <p:animScale>
                                      <p:cBhvr>
                                        <p:cTn id="33" dur="26">
                                          <p:stCondLst>
                                            <p:cond delay="1642"/>
                                          </p:stCondLst>
                                        </p:cTn>
                                        <p:tgtEl>
                                          <p:spTgt spid="3">
                                            <p:txEl>
                                              <p:pRg st="4" end="4"/>
                                            </p:txEl>
                                          </p:spTgt>
                                        </p:tgtEl>
                                      </p:cBhvr>
                                      <p:to x="100000" y="90000"/>
                                    </p:animScale>
                                    <p:animScale>
                                      <p:cBhvr>
                                        <p:cTn id="34" dur="166" decel="50000">
                                          <p:stCondLst>
                                            <p:cond delay="1668"/>
                                          </p:stCondLst>
                                        </p:cTn>
                                        <p:tgtEl>
                                          <p:spTgt spid="3">
                                            <p:txEl>
                                              <p:pRg st="4" end="4"/>
                                            </p:txEl>
                                          </p:spTgt>
                                        </p:tgtEl>
                                      </p:cBhvr>
                                      <p:to x="100000" y="100000"/>
                                    </p:animScale>
                                    <p:animScale>
                                      <p:cBhvr>
                                        <p:cTn id="35" dur="26">
                                          <p:stCondLst>
                                            <p:cond delay="1808"/>
                                          </p:stCondLst>
                                        </p:cTn>
                                        <p:tgtEl>
                                          <p:spTgt spid="3">
                                            <p:txEl>
                                              <p:pRg st="4" end="4"/>
                                            </p:txEl>
                                          </p:spTgt>
                                        </p:tgtEl>
                                      </p:cBhvr>
                                      <p:to x="100000" y="95000"/>
                                    </p:animScale>
                                    <p:animScale>
                                      <p:cBhvr>
                                        <p:cTn id="36" dur="166" decel="50000">
                                          <p:stCondLst>
                                            <p:cond delay="1834"/>
                                          </p:stCondLst>
                                        </p:cTn>
                                        <p:tgtEl>
                                          <p:spTgt spid="3">
                                            <p:txEl>
                                              <p:pRg st="4" end="4"/>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wipe(down)">
                                      <p:cBhvr>
                                        <p:cTn id="39" dur="580">
                                          <p:stCondLst>
                                            <p:cond delay="0"/>
                                          </p:stCondLst>
                                        </p:cTn>
                                        <p:tgtEl>
                                          <p:spTgt spid="3">
                                            <p:txEl>
                                              <p:pRg st="6" end="6"/>
                                            </p:txEl>
                                          </p:spTgt>
                                        </p:tgtEl>
                                      </p:cBhvr>
                                    </p:animEffect>
                                    <p:anim calcmode="lin" valueType="num">
                                      <p:cBhvr>
                                        <p:cTn id="40"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6" end="6"/>
                                            </p:txEl>
                                          </p:spTgt>
                                        </p:tgtEl>
                                      </p:cBhvr>
                                      <p:to x="100000" y="60000"/>
                                    </p:animScale>
                                    <p:animScale>
                                      <p:cBhvr>
                                        <p:cTn id="46" dur="166" decel="50000">
                                          <p:stCondLst>
                                            <p:cond delay="676"/>
                                          </p:stCondLst>
                                        </p:cTn>
                                        <p:tgtEl>
                                          <p:spTgt spid="3">
                                            <p:txEl>
                                              <p:pRg st="6" end="6"/>
                                            </p:txEl>
                                          </p:spTgt>
                                        </p:tgtEl>
                                      </p:cBhvr>
                                      <p:to x="100000" y="100000"/>
                                    </p:animScale>
                                    <p:animScale>
                                      <p:cBhvr>
                                        <p:cTn id="47" dur="26">
                                          <p:stCondLst>
                                            <p:cond delay="1312"/>
                                          </p:stCondLst>
                                        </p:cTn>
                                        <p:tgtEl>
                                          <p:spTgt spid="3">
                                            <p:txEl>
                                              <p:pRg st="6" end="6"/>
                                            </p:txEl>
                                          </p:spTgt>
                                        </p:tgtEl>
                                      </p:cBhvr>
                                      <p:to x="100000" y="80000"/>
                                    </p:animScale>
                                    <p:animScale>
                                      <p:cBhvr>
                                        <p:cTn id="48" dur="166" decel="50000">
                                          <p:stCondLst>
                                            <p:cond delay="1338"/>
                                          </p:stCondLst>
                                        </p:cTn>
                                        <p:tgtEl>
                                          <p:spTgt spid="3">
                                            <p:txEl>
                                              <p:pRg st="6" end="6"/>
                                            </p:txEl>
                                          </p:spTgt>
                                        </p:tgtEl>
                                      </p:cBhvr>
                                      <p:to x="100000" y="100000"/>
                                    </p:animScale>
                                    <p:animScale>
                                      <p:cBhvr>
                                        <p:cTn id="49" dur="26">
                                          <p:stCondLst>
                                            <p:cond delay="1642"/>
                                          </p:stCondLst>
                                        </p:cTn>
                                        <p:tgtEl>
                                          <p:spTgt spid="3">
                                            <p:txEl>
                                              <p:pRg st="6" end="6"/>
                                            </p:txEl>
                                          </p:spTgt>
                                        </p:tgtEl>
                                      </p:cBhvr>
                                      <p:to x="100000" y="90000"/>
                                    </p:animScale>
                                    <p:animScale>
                                      <p:cBhvr>
                                        <p:cTn id="50" dur="166" decel="50000">
                                          <p:stCondLst>
                                            <p:cond delay="1668"/>
                                          </p:stCondLst>
                                        </p:cTn>
                                        <p:tgtEl>
                                          <p:spTgt spid="3">
                                            <p:txEl>
                                              <p:pRg st="6" end="6"/>
                                            </p:txEl>
                                          </p:spTgt>
                                        </p:tgtEl>
                                      </p:cBhvr>
                                      <p:to x="100000" y="100000"/>
                                    </p:animScale>
                                    <p:animScale>
                                      <p:cBhvr>
                                        <p:cTn id="51" dur="26">
                                          <p:stCondLst>
                                            <p:cond delay="1808"/>
                                          </p:stCondLst>
                                        </p:cTn>
                                        <p:tgtEl>
                                          <p:spTgt spid="3">
                                            <p:txEl>
                                              <p:pRg st="6" end="6"/>
                                            </p:txEl>
                                          </p:spTgt>
                                        </p:tgtEl>
                                      </p:cBhvr>
                                      <p:to x="100000" y="95000"/>
                                    </p:animScale>
                                    <p:animScale>
                                      <p:cBhvr>
                                        <p:cTn id="52"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a:solidFill>
            <a:schemeClr val="accent2">
              <a:lumMod val="20000"/>
              <a:lumOff val="80000"/>
            </a:schemeClr>
          </a:solidFill>
        </p:spPr>
        <p:txBody>
          <a:bodyPr>
            <a:normAutofit fontScale="92500" lnSpcReduction="20000"/>
          </a:bodyPr>
          <a:lstStyle/>
          <a:p>
            <a:pPr algn="ctr">
              <a:buNone/>
            </a:pPr>
            <a:r>
              <a:rPr lang="es-CO" dirty="0" smtClean="0"/>
              <a:t>   Como sucedió en el diluvio y en Sodoma y Gomorra, mientras los justos ascienden para estar con el Señor y los malos son destruidos en el momento de su venida, la tierra queda desolada.</a:t>
            </a:r>
          </a:p>
          <a:p>
            <a:endParaRPr lang="es-CO" dirty="0" smtClean="0"/>
          </a:p>
          <a:p>
            <a:pPr>
              <a:buNone/>
            </a:pPr>
            <a:r>
              <a:rPr lang="es-CO" dirty="0" smtClean="0"/>
              <a:t>                                          </a:t>
            </a:r>
            <a:r>
              <a:rPr lang="es-CO" sz="3300" b="1" dirty="0" smtClean="0">
                <a:solidFill>
                  <a:srgbClr val="FF0000"/>
                </a:solidFill>
              </a:rPr>
              <a:t> Jer.4:23-26 dice:</a:t>
            </a:r>
            <a:endParaRPr lang="es-CO" b="1" dirty="0" smtClean="0">
              <a:solidFill>
                <a:srgbClr val="FF0000"/>
              </a:solidFill>
            </a:endParaRPr>
          </a:p>
          <a:p>
            <a:pPr algn="ctr">
              <a:buNone/>
            </a:pPr>
            <a:r>
              <a:rPr lang="es-CO" dirty="0" smtClean="0"/>
              <a:t>     Miré la tierra , y estaba sin forma y </a:t>
            </a:r>
            <a:r>
              <a:rPr lang="es-CO" b="1" dirty="0" smtClean="0">
                <a:solidFill>
                  <a:srgbClr val="0070C0"/>
                </a:solidFill>
              </a:rPr>
              <a:t>vacía</a:t>
            </a:r>
            <a:r>
              <a:rPr lang="es-CO" dirty="0" smtClean="0"/>
              <a:t>, y el cielo estaba sin</a:t>
            </a:r>
            <a:r>
              <a:rPr lang="es-CO" b="1" dirty="0" smtClean="0">
                <a:solidFill>
                  <a:srgbClr val="0070C0"/>
                </a:solidFill>
              </a:rPr>
              <a:t> luz</a:t>
            </a:r>
            <a:r>
              <a:rPr lang="es-CO" dirty="0" smtClean="0"/>
              <a:t>. 24 Miré los montes y estaban temblando, y todos los collados se estremecían. 25 Miré y no había ni un solo </a:t>
            </a:r>
            <a:r>
              <a:rPr lang="es-CO" b="1" dirty="0" smtClean="0">
                <a:solidFill>
                  <a:srgbClr val="0070C0"/>
                </a:solidFill>
              </a:rPr>
              <a:t>hombre</a:t>
            </a:r>
            <a:r>
              <a:rPr lang="es-CO" dirty="0" smtClean="0"/>
              <a:t>, y todas las aves del cielo se habían </a:t>
            </a:r>
            <a:r>
              <a:rPr lang="es-CO" b="1" dirty="0" smtClean="0">
                <a:solidFill>
                  <a:srgbClr val="0070C0"/>
                </a:solidFill>
              </a:rPr>
              <a:t>ido.</a:t>
            </a:r>
            <a:r>
              <a:rPr lang="es-CO" dirty="0" smtClean="0"/>
              <a:t> 26 Miré, y la tierra fértil era un </a:t>
            </a:r>
            <a:r>
              <a:rPr lang="es-CO" b="1" dirty="0" smtClean="0">
                <a:solidFill>
                  <a:srgbClr val="0070C0"/>
                </a:solidFill>
              </a:rPr>
              <a:t>desierto</a:t>
            </a:r>
            <a:r>
              <a:rPr lang="es-CO" dirty="0" smtClean="0"/>
              <a:t>, y  todas las ciudades  estaban en </a:t>
            </a:r>
            <a:r>
              <a:rPr lang="es-CO" b="1" dirty="0" smtClean="0">
                <a:solidFill>
                  <a:srgbClr val="0070C0"/>
                </a:solidFill>
              </a:rPr>
              <a:t>ruinas</a:t>
            </a:r>
            <a:r>
              <a:rPr lang="es-CO" dirty="0" smtClean="0"/>
              <a:t> ante la presencia del Eterno, ante el furor de su ira. </a:t>
            </a:r>
            <a:br>
              <a:rPr lang="es-CO" dirty="0" smtClean="0"/>
            </a:b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965254012"/>
              </p:ext>
            </p:extLst>
          </p:nvPr>
        </p:nvGraphicFramePr>
        <p:xfrm>
          <a:off x="457200" y="620688"/>
          <a:ext cx="4762872" cy="5505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0226" name="Picture 2" descr="http://t0.gstatic.com/images?q=tbn:ANd9GcTatdBh5_k6axUT5CaGFj-fN595CCMWJ65HtQoDo9GKua6zip3cmg"/>
          <p:cNvPicPr>
            <a:picLocks noChangeAspect="1" noChangeArrowheads="1"/>
          </p:cNvPicPr>
          <p:nvPr/>
        </p:nvPicPr>
        <p:blipFill>
          <a:blip r:embed="rId7" cstate="print"/>
          <a:srcRect/>
          <a:stretch>
            <a:fillRect/>
          </a:stretch>
        </p:blipFill>
        <p:spPr bwMode="auto">
          <a:xfrm>
            <a:off x="5796136" y="1700809"/>
            <a:ext cx="2952328" cy="345638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1"/>
          </a:solidFill>
          <a:effectLst>
            <a:outerShdw sx="1000" sy="1000" algn="ctr" rotWithShape="0">
              <a:srgbClr val="FFFF00"/>
            </a:outerShdw>
          </a:effectLst>
        </p:spPr>
        <p:txBody>
          <a:bodyPr>
            <a:normAutofit/>
          </a:bodyPr>
          <a:lstStyle/>
          <a:p>
            <a:r>
              <a:rPr lang="es-CO" sz="4800" b="1" dirty="0" smtClean="0">
                <a:effectLst>
                  <a:outerShdw blurRad="38100" dist="38100" dir="2700000" algn="tl">
                    <a:srgbClr val="000000">
                      <a:alpha val="43137"/>
                    </a:srgbClr>
                  </a:outerShdw>
                </a:effectLst>
                <a:latin typeface="Algerian" pitchFamily="82" charset="0"/>
              </a:rPr>
              <a:t>Satanás es atado</a:t>
            </a:r>
            <a:endParaRPr lang="es-CO" sz="4800" b="1" dirty="0">
              <a:effectLst>
                <a:outerShdw blurRad="38100" dist="38100" dir="2700000" algn="tl">
                  <a:srgbClr val="000000">
                    <a:alpha val="43137"/>
                  </a:srgbClr>
                </a:outerShdw>
              </a:effectLst>
              <a:latin typeface="Algerian" pitchFamily="82" charset="0"/>
            </a:endParaRPr>
          </a:p>
        </p:txBody>
      </p:sp>
      <p:sp>
        <p:nvSpPr>
          <p:cNvPr id="3" name="2 Marcador de contenido"/>
          <p:cNvSpPr>
            <a:spLocks noGrp="1"/>
          </p:cNvSpPr>
          <p:nvPr>
            <p:ph idx="1"/>
          </p:nvPr>
        </p:nvSpPr>
        <p:spPr>
          <a:xfrm>
            <a:off x="251520" y="1600200"/>
            <a:ext cx="5544616" cy="4997152"/>
          </a:xfrm>
        </p:spPr>
        <p:txBody>
          <a:bodyPr>
            <a:normAutofit/>
          </a:bodyPr>
          <a:lstStyle/>
          <a:p>
            <a:pPr>
              <a:buNone/>
            </a:pPr>
            <a:r>
              <a:rPr lang="es-CO" dirty="0" smtClean="0"/>
              <a:t>                </a:t>
            </a:r>
            <a:r>
              <a:rPr lang="es-CO" sz="2800" b="1" dirty="0" smtClean="0">
                <a:solidFill>
                  <a:srgbClr val="FF0000"/>
                </a:solidFill>
              </a:rPr>
              <a:t>Léase Apoc.20:2,3.</a:t>
            </a:r>
          </a:p>
          <a:p>
            <a:pPr algn="ctr">
              <a:buNone/>
            </a:pPr>
            <a:r>
              <a:rPr lang="es-CO" sz="2400" dirty="0" smtClean="0"/>
              <a:t>Tal como en el Día de la Expiación, que se realizaba en el santuario, lo cual era un símbolo de lo que sucederá con Satanás durante el milenio.</a:t>
            </a:r>
          </a:p>
          <a:p>
            <a:pPr algn="ctr">
              <a:buNone/>
            </a:pPr>
            <a:endParaRPr lang="es-CO" sz="2400" dirty="0">
              <a:solidFill>
                <a:srgbClr val="FF0000"/>
              </a:solidFill>
            </a:endParaRPr>
          </a:p>
          <a:p>
            <a:pPr algn="ctr">
              <a:buNone/>
            </a:pPr>
            <a:r>
              <a:rPr lang="es-CO" sz="2400" dirty="0" smtClean="0">
                <a:solidFill>
                  <a:srgbClr val="FF0000"/>
                </a:solidFill>
              </a:rPr>
              <a:t>Levítico 16:21-22</a:t>
            </a:r>
            <a:r>
              <a:rPr lang="es-CO" sz="2400" dirty="0" smtClean="0"/>
              <a:t>. “Aarón pondrá sus dos manos sobre la cabeza del macho cabrío vivo, y confesará sobre él las iniquidades, rebeliones y pecados de los israelitas, y los pondrá sobre la cabeza del macho cabrío».</a:t>
            </a:r>
            <a:endParaRPr lang="es-CO" sz="2400" dirty="0"/>
          </a:p>
        </p:txBody>
      </p:sp>
      <p:pic>
        <p:nvPicPr>
          <p:cNvPr id="181250" name="Picture 2" descr="http://t3.gstatic.com/images?q=tbn:ANd9GcRpYPvJUZEwH8NXbSfQwaYZGk4B0FEZihG3RF1E6CwHanb2dx7EGA"/>
          <p:cNvPicPr>
            <a:picLocks noChangeAspect="1" noChangeArrowheads="1"/>
          </p:cNvPicPr>
          <p:nvPr/>
        </p:nvPicPr>
        <p:blipFill>
          <a:blip r:embed="rId2" cstate="print"/>
          <a:srcRect/>
          <a:stretch>
            <a:fillRect/>
          </a:stretch>
        </p:blipFill>
        <p:spPr bwMode="auto">
          <a:xfrm>
            <a:off x="5796136" y="1844824"/>
            <a:ext cx="2952328" cy="4176464"/>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heel(1)">
                                      <p:cBhvr>
                                        <p:cTn id="13" dur="20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181250"/>
                                        </p:tgtEl>
                                        <p:attrNameLst>
                                          <p:attrName>style.visibility</p:attrName>
                                        </p:attrNameLst>
                                      </p:cBhvr>
                                      <p:to>
                                        <p:strVal val="visible"/>
                                      </p:to>
                                    </p:set>
                                    <p:animEffect transition="in" filter="wipe(down)">
                                      <p:cBhvr>
                                        <p:cTn id="18" dur="580">
                                          <p:stCondLst>
                                            <p:cond delay="0"/>
                                          </p:stCondLst>
                                        </p:cTn>
                                        <p:tgtEl>
                                          <p:spTgt spid="181250"/>
                                        </p:tgtEl>
                                      </p:cBhvr>
                                    </p:animEffect>
                                    <p:anim calcmode="lin" valueType="num">
                                      <p:cBhvr>
                                        <p:cTn id="19" dur="1822" tmFilter="0,0; 0.14,0.36; 0.43,0.73; 0.71,0.91; 1.0,1.0">
                                          <p:stCondLst>
                                            <p:cond delay="0"/>
                                          </p:stCondLst>
                                        </p:cTn>
                                        <p:tgtEl>
                                          <p:spTgt spid="181250"/>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181250"/>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181250"/>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181250"/>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181250"/>
                                        </p:tgtEl>
                                        <p:attrNameLst>
                                          <p:attrName>ppt_y</p:attrName>
                                        </p:attrNameLst>
                                      </p:cBhvr>
                                      <p:tavLst>
                                        <p:tav tm="0" fmla="#ppt_y-sin(pi*$)/81">
                                          <p:val>
                                            <p:fltVal val="0"/>
                                          </p:val>
                                        </p:tav>
                                        <p:tav tm="100000">
                                          <p:val>
                                            <p:fltVal val="1"/>
                                          </p:val>
                                        </p:tav>
                                      </p:tavLst>
                                    </p:anim>
                                    <p:animScale>
                                      <p:cBhvr>
                                        <p:cTn id="24" dur="26">
                                          <p:stCondLst>
                                            <p:cond delay="650"/>
                                          </p:stCondLst>
                                        </p:cTn>
                                        <p:tgtEl>
                                          <p:spTgt spid="181250"/>
                                        </p:tgtEl>
                                      </p:cBhvr>
                                      <p:to x="100000" y="60000"/>
                                    </p:animScale>
                                    <p:animScale>
                                      <p:cBhvr>
                                        <p:cTn id="25" dur="166" decel="50000">
                                          <p:stCondLst>
                                            <p:cond delay="676"/>
                                          </p:stCondLst>
                                        </p:cTn>
                                        <p:tgtEl>
                                          <p:spTgt spid="181250"/>
                                        </p:tgtEl>
                                      </p:cBhvr>
                                      <p:to x="100000" y="100000"/>
                                    </p:animScale>
                                    <p:animScale>
                                      <p:cBhvr>
                                        <p:cTn id="26" dur="26">
                                          <p:stCondLst>
                                            <p:cond delay="1312"/>
                                          </p:stCondLst>
                                        </p:cTn>
                                        <p:tgtEl>
                                          <p:spTgt spid="181250"/>
                                        </p:tgtEl>
                                      </p:cBhvr>
                                      <p:to x="100000" y="80000"/>
                                    </p:animScale>
                                    <p:animScale>
                                      <p:cBhvr>
                                        <p:cTn id="27" dur="166" decel="50000">
                                          <p:stCondLst>
                                            <p:cond delay="1338"/>
                                          </p:stCondLst>
                                        </p:cTn>
                                        <p:tgtEl>
                                          <p:spTgt spid="181250"/>
                                        </p:tgtEl>
                                      </p:cBhvr>
                                      <p:to x="100000" y="100000"/>
                                    </p:animScale>
                                    <p:animScale>
                                      <p:cBhvr>
                                        <p:cTn id="28" dur="26">
                                          <p:stCondLst>
                                            <p:cond delay="1642"/>
                                          </p:stCondLst>
                                        </p:cTn>
                                        <p:tgtEl>
                                          <p:spTgt spid="181250"/>
                                        </p:tgtEl>
                                      </p:cBhvr>
                                      <p:to x="100000" y="90000"/>
                                    </p:animScale>
                                    <p:animScale>
                                      <p:cBhvr>
                                        <p:cTn id="29" dur="166" decel="50000">
                                          <p:stCondLst>
                                            <p:cond delay="1668"/>
                                          </p:stCondLst>
                                        </p:cTn>
                                        <p:tgtEl>
                                          <p:spTgt spid="181250"/>
                                        </p:tgtEl>
                                      </p:cBhvr>
                                      <p:to x="100000" y="100000"/>
                                    </p:animScale>
                                    <p:animScale>
                                      <p:cBhvr>
                                        <p:cTn id="30" dur="26">
                                          <p:stCondLst>
                                            <p:cond delay="1808"/>
                                          </p:stCondLst>
                                        </p:cTn>
                                        <p:tgtEl>
                                          <p:spTgt spid="181250"/>
                                        </p:tgtEl>
                                      </p:cBhvr>
                                      <p:to x="100000" y="95000"/>
                                    </p:animScale>
                                    <p:animScale>
                                      <p:cBhvr>
                                        <p:cTn id="31" dur="166" decel="50000">
                                          <p:stCondLst>
                                            <p:cond delay="1834"/>
                                          </p:stCondLst>
                                        </p:cTn>
                                        <p:tgtEl>
                                          <p:spTgt spid="1812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690508800"/>
              </p:ext>
            </p:extLst>
          </p:nvPr>
        </p:nvGraphicFramePr>
        <p:xfrm>
          <a:off x="755576" y="964294"/>
          <a:ext cx="4258816" cy="52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http://t3.gstatic.com/images?q=tbn:ANd9GcRTyXihyifaL-_aPq9yZ2m6Oiqwo0AdwuU7pmT1J-eO5JY0xnNj"/>
          <p:cNvPicPr>
            <a:picLocks noChangeAspect="1" noChangeArrowheads="1"/>
          </p:cNvPicPr>
          <p:nvPr/>
        </p:nvPicPr>
        <p:blipFill>
          <a:blip r:embed="rId7" cstate="print"/>
          <a:srcRect/>
          <a:stretch>
            <a:fillRect/>
          </a:stretch>
        </p:blipFill>
        <p:spPr bwMode="auto">
          <a:xfrm>
            <a:off x="5148064" y="1196752"/>
            <a:ext cx="3744416" cy="4824536"/>
          </a:xfrm>
          <a:prstGeom prst="rect">
            <a:avLst/>
          </a:prstGeom>
          <a:noFill/>
        </p:spPr>
      </p:pic>
      <p:sp>
        <p:nvSpPr>
          <p:cNvPr id="7172" name="AutoShape 4" descr="data:image/jpg;base64,/9j/4AAQSkZJRgABAQAAAQABAAD/2wCEAAkGBhQSERUUExQWFRUWGRgYGRYYGBkYGhodHBoYGB0bGx4YICceGBsjGRsaHy8hJCcqLSwsGCAxNjAqNSYrLSkBCQoKDgwOGg8PGiwkHyQsLCwsLCwsLCwsLCwsLCwsLCwsLCwsLCwsLCwsLCksLCwsLCwsLCwsLCwsLCwsLCwsLP/AABEIAJEAvwMBIgACEQEDEQH/xAAbAAACAgMBAAAAAAAAAAAAAAADBAIFAAEGB//EAD0QAAECBAQDBgUCBAYCAwAAAAECEQADITEEEkFRYXGBBSKRobHwBhMywdFC8RQzwuEVUmJygrIjcwckkv/EABkBAAMBAQEAAAAAAAAAAAAAAAABAgMEBf/EACMRAAMAAgIBBAMBAAAAAAAAAAABEQIhAxIxEzJBUQQiYUL/2gAMAwEAAhEDEQA/ABJQokkBxepbe4Fyb8HhiYhORyX1ro7lg1ywJhlePTkZmrQ7E3Yb8eNICtSTUCgemj214MfCPKNwSJ2VL2bi+uvrGI7wLhuJLANdwz7Nz1eGZI+YQlhU0Dksze2D3tB5nZvczOg31J1BccOJh9WxeBWXKdtnrStGdtqco3IoCpRck0FbMKnx8oNLwyln5aAanQnKK3JqW1ptvAsZhloWEmlyzXtvV3LEdIXVyipIS8wKph/uX04X9IAvDJdjQAe+f9o2zsaNT9V8rVY3PeGsQTPVmPOl22uGJJoaRMY0wvyqkl2LDjwrpQ25xtcsMAA4qHdg7326REJFCom1rqPHxPG/WAqnDKAKMSTwc2bxh7H2JIwI1Sxu7AitAOFBtq8HOCTSrgXNhVn3Z63gCJtS1hbUMQwr7sYaTzalrlzqG4e9YWwpFSEqBcMNGdncX3jBgQxJIAFeV606c+kRSnViLM4enS597xA4rMKaM5PCnjeKrG2Hl4YEtmLDhR2tfQawEy3UXI2ep0tvrApSlPq5a3Hraj1iaJSiqp3PlvYcyYVYJhJyNNQA4qeXA/aMAIWf8z/5qvd+BtS9ImhwlgQltS29y0CXRwCT5HhTR/xCoWjE0gAl2qS429QXb20DkrZ31Lv9nv1gUpClFiFACpLej+RPhEZktVhqQwNn18mEMWkNS5CUhJANaPmI4B/F/YiZnJAfKKE8bjWldoVAIvRje7W01NuRHCMEsrKiAyUt+AOJJb2IKPsFXNUolRKWdy9trXJG3CMMkkkBYAADk/q2pxvyiAkBRCi4DVrYhyesYoNWijsKj8deUFCihlADepr1AqfTrG5rBLMAzve37QfELdL1O1GA5Nx0jSMmUBi7vS51Hs8IpAgIms9xvuNqabQRMx3cmrACxvYdfYg0yWnvEEEE6OAaPbQjaIiQA75nq1KePWEDoXBY9UtTihJBa1rE1rWtqdYDj8X82YVO6a0PN6AUu0YcOLkU4v1AI4VjbgJsLWqwANW5wVrRMASwCQSW3LPbRrPW1qxMTaghLJBoDXV7sHLU66UiSUgqAcAGx/G8bTJZmYi7PrzPunOE0OAlpdmNdXt5/aBlDAh3IDAAh30PEPpzh75YAzEjT7/i8TmfKCtWIBBGtOW/5eHsaEDMCWKu6OrdDz53HUgmpLDMl60FONiASXq/DaDYiSQNq3LigD2velYV/ghMYFmBoSap17pFQXhxDgYKoTfcPoNtteEaUFPQBtVMw3qTQUit7STiZYeSRMBsQxW2jhmPOEj2Ji55BxM0pA0KgTyYd0RSwU2xTZ1mG7NmGvdA07wVtUs7wSd2cuWXyLKQHKwlRSUgEvQMzRL4U7NwqaSZwIB76UqKuQJsVFjbRJjqviHtgSkibRwgsklqs/obb0jVcKhHb6PO/wCOpmLJCk0BIcEtff8AaGkzyztQ60r1F+fPpy0gyp61KxCiFTHCWLMpzXnFbi8FicGrMhSlS75kgt/yTpztxgy4knENZU7oYosAH98N+EaE1RLnvN0alqWiv+GO0Js5GdQQhFRmuSRU5Uvf8wbEdlfMU8xSvlhmloJT1WQxWo8GHOMXhHsoZ+Y5oDWpfxpE89wQBfkPe77WgGEwqZaWBUQagKUVNSwJL5Te+8FmS3ABOxqeY9GhQIYZ9H8POtRxiK575RQDweCCUE0oTSvul41MwwDFQbrw9T+ImQIQKCosk1AI5UqBtrzaNIvuLn+28ClFr0NGcMLE+DxiUqdId3NRU0F3pqPWK2IOkPYb310HNo03Ctal2H31eCYdRBFQLtR2BpWnH3rCWr9GV+RD2Iuxo/lDHQ5WGYPpc9CW6AQEF7C9b1033PusEwuCXMW21z0aLY/D9Xzgtdm2HhAk29BSnwuHSEkrORCbl7u1BzYDpFB2z2x8xkSu6kai/M69If8Ai3DkLTL+bkSwGUa+MLYX4aCavmLByQXHhSOvjwS2Z5Ma7Jn5pYE1R6WIZuFobUR+ljW7itmFqc/xVafglBg/oB5+kLzcELAkNW58tYnPiWTo1lCyVMCaEl6AAVYOTvXrDeHwKpjmjadSSbNv5RHsPsxyCrwKnrxjr1SMoFBmG37MesJcNe2DzOL7ZV8ghIrSrau/29I3JwKsVKVLlrSFqoSt3AN2DXIF+F6xPtNGecx7xFgX5Vbj1JsI6j4d7KyqSalql9G04cvSNeuPiEV+Tj8L/wDHiuzcRhlCb81M5TLBdICtKPUVYcdIj8dyFZZiybNTeuXnHZ/EeK+bMTLTVSFBQ5uPBnBjjP8A5E+LkkmR8kAFTBWqglVxtoW2MJZbKhw2F7FmTmGbIGDK4vF18OdmYnDqZU2mapzFToIJLAjuqfXiYsOzJQIDDl603MWICsuZr76E+QOsZcnI7C1igigE/SCH5MB4RGVlLE7s5o/hpUCmkDVLJ91o1eFS3SMKSKCtn8d34xzQoZVKCQFEMDUjfTmwoI0mZTMGJFi/E34M3GvOACcQLk+dtojLmgIpetdXd7aUh0HsKhBtT9qnpeMzaE8/7ODwESnLLgEkDX1NuBaAlZUco6PSwhURsZSWLAW1O5er118okUpYsyhuHGqnvUCgvxiMiVS1ebNbhvp50qRKQEkEjc0BAtZg5F3iwagRSgR9WUhmpVgHfY132MClENUlrmju7gDlWz+kRIc3DUI5A24Et58YEhszJU/2NG4NWBgtjPa85UvAlcskLUtKM22b9RN4t/hyQJMlKXzFu8o3Ubk7geFIr8IhBkLEwgglISl3q75m0sWHAw1JK1ED6WqfLKD61+0dOHtM8vIv2v2aZuIC0DSqmFG0S9Bu8EQpknKAAkXr5EVix7Kw5U4r3nqaUs/m8JYzBlAyk1fWvj0fll4xoiSrMkFWZTaF+9XwMHShJLgE6gX8jUftCZmAFxYPUguQGsLJf7w7IxSTlSQz1NuLPqdd+kUIvezwE5SxzHT1OvlFp2hOzBgG38HaKqXPZJLCjJZyRsz6mztQNwpa4NQmJPHg1CKevnCYFOjAZpiJihy4Fn6U+8X3ZZCU0DBhr1jJ+GHyykXy/f718YrxiC6g5pfwb1B8RGdKKmZiSnEqUbZV/wDVhHkfxJi1GeUkmhbp9o9I+JcUyiQaMR5/n0jzzt+WkpEzVVDzoQfD7xOPk1y8HT9gYgKw6FC7ka6cuYi2+bR+T+7O/pHL/BaVGSoXAmW4kA+YHkN46ZMsU0ptr9qe9sc9ZMETmzS9nOtach4gdaRFKnvbnfT1jc7CqIKQxfX1dqD3yiPyFAeYr12rZmFedHgcZNMpiCaUDCx3FuMaC8r5RrdvwbP7pApWGJdyzGzcLEm3tuJZMoWJL6jjRjuA2sDCMwzRRrcfy2v3iBKbgePnGfIdRuRXapc6Es3rSNpR3qVAFPu9YUAIEUa2167kWf8AvG04RLEFRd9GH3IBrXkOMASSzuKavWuw1J10jBMdu8zcaDWpsHJ9YlMSYU4F1MKMGYFnpcvqQdLnZomcFmSDQVJuAaUcgVbb9oHMCQb2qS9ddtyCIEud3nzP+oAPagubWigbIzphQzGoOavgD70i9wWOStGgdvVmO9/MxUY2UfluWJBamt69TaKLAdpkKIYkAi3RuZ/Lx28ftMsts9I+HcSFZnqQb8/toOUZ24Qk5t05qXpRudh1in+HcSv5jCtMx109HMS7fnl0mrhxfqx8PKGBR46UnNUChSosaMnOroHHkNoEnFsErzXAIuC5cJAawdLvsngXXxuIzf8A5DvdtPX1iuVi2UkOLADW3vzMUEOjl9qgJrbbqHJ4MQANa9eo+GMdmcauB1apPgejR5RJ7RyKSTUFQfoE/b0jv/hVYSjM9WCn5v8AYmGyYdljcxJI2pxO8czP7QAM0aFAHB2Ibx9Yu8Vjf/Hm69Lt4PHn3bOOOdQ4n7GMTRIq+3e2CozNlktw9/eI4Ds9M1BSuiVJ8LMel4TUjPMJNhF/2HKBcqoGA/tpCy0jQh2B2cZHzJd3IIaxJ7oPh7tFqiWwoGNKMR7N4IFZSBXjyDeFXgqJ4UGJ4AuLjfz8OMczyu2MVE11CvjWritLn3pBJNK0NdaGutK73vGsRNAoElzyIFavStdOPSCJoagGgoWDb3O9Oj7wJ0RH5jhzvfx8bRsEPsWtf9z+Yktbtctq1A/nEsSRcai5INXv7pE2jpLODUXbhc6cdfHSAuE94PerFvS+vt4BKckBJqNX8fIRp2uqh/fpSKQUiqSKgWIrevGtmHOAysMgUArxc2r3npcAU/vE14nMUkijpOupf8+EYZjksBcHcN+KvpaJn0Z/0mJKA7hRDc3Zxz35vA1t53oHs3pyiakHKSA3AijcxTw2MCwstQU+VmPpc77CCMIM4rEgSXch3Ff9KdN6n3SObwqM6qWcuWZ3LAdAAYve0MKZglJQ7oK85b6VW11bzHCFsJh+9lsNtgwMduL64kpVltL+KEYaXO+WxnFAAOgIILc2r4Rz3Z3xlO+Zmm5ZlCliLbHi0C+J8IoBM6QkmVMdDgGqkgAq5KLsf9JhPsXBZlAqo3eVw1aG3FRpJke1MWo1SAnUtbfpFSmYSRSO3lyUKCgcoYFJBIDkUp5GI4bBiUjK2ruXJ2NdK7agaRn6zngejkBKOr+BjuvgqcZiFIH1JQabgEM3KoiXyFEd0KSAKP1INakX8Hh34VR/9lJ/yhRPJSSwfWI9ZsbSG+2sUuQnKuymrzpXh+RHDY/MVdY7n4yxeYLQbqQljsQu3h6COJmTChTEPvw0i78lL+mSZLA9PvF/2ZJyoZXd1NH1Fhc7RW4SQVEto1dq+kWMvMA4VQna7gWHQ2GvGMs2LLQyvEIDEJzauptRZrBuVH8F5mIGgLFmc6O1I1MmqA/SlNy3PXe7chBFYhJBSmWCd1HM+5LEAeHpGcAGcTkUDqDd6VO4jfzH5E7ub/uawATiKqRulTMXrYgWBDV5twjMlgfT1BI4vU236nhA1BMemz2dmuyRo2+u/ONLWnnS9gTajO/KF5qFHvD6X6vW/iYIrCKsbXBewow1u7OYUFslLXlcJDElw+hDU6uPE7QzKmpAVmYkFgzNpcsa+9YUlS3SxJcf2H1D3SCLQQpmqK7XApw6Q2UnAGEkFWUl92oKWr4CvEWhmXJQVfVlLioD6Acn3p4wdUj9CgRaoLnuscxFGe7CwiY7OU7nuli1lM+prW543gtNVghMT0yy57ybFJUpOZgoiwoPyLVEInF0UiX3ZqyAlZUWSd2F8oNOLm8XpwoSn6UvlO5qxu41F2ii+JZByy0SyAXUpNGPdSRUk6HTgIvDeSJywi2WnZ8w5v4eSxTKSkzJhJIJYZr/AFEktzMUnxEk5xLlnvT1pRRyWDgtpUdYN2NhynDnLMPeqVM5OVVQWqxYnnAe0JC5SUqzlTlQCgDmBKTc6l6U2jT1LnCOn6lv2zMQGkJLiWkBge6D929Q+sU+Cw4lLJJdJDe94V+HZ2ZKz9SwoCrUobvQfSb7GOlly0KUlu5lGwo4cfqBNftrY5MtwfGr4FlJSe+kBJFzoeBF9xG0q7r/AKjUtStQ1NwfEGthBjOVKHcYilaPwt/2484X+dnoXyq7pKTq4I0sCNnp0jAqVxgp3aTHWga5Oj2e1RXeu0XXYmJT8wANZQcW+l2rWhHVuEUWGyiY6UzaAnOoEB2Zu8M1bBw1Icws8oVRJyBV3dwa0CeDtDY1xsn8SYkGZLUbEtw0N9BURyOMJE5QJCqioIIO5zCh5iD9ofEsuZOlyzUZkoNWBcZXpYZsvSCdtSgiQZjELGVIBLs5Udqi4r9xG+CeLSZD2qiy7Emd1bhy4DsSwYkkAVetOu0OoxJAyqobu2hYD8UZq3im+Fe1FLwzt3gtQuznu/005iLCWkksEPqCLM5DFqGzhv2yz9zDFPIss6HbNVJYkkCz1YimtOUTKUAEile73mNEh70GvnCqcV3QQgE1dRYsXu7/APIf7oDPxU2Ye6zJBoyWI7t6F+nKlYg3kWx2QUhKh3sxJGZ6EEBhoS4B/aBLnDMpmBIsGdw4rw9aViE9M1bFXdNA7oBI1sNTo2lonjJicpIoWJ7qQP8AKQ2qmFqtXjCYmqQRLBKcqWdqs5Gh4EUdrivRiepYOhYB2ozGluJB89oAcS7MQXY5joKBnuzv4xBM4ktQsC+Znq5fjv1h2mZCWooAA6NWjMb20gomBCiogkWqG0fXmLcIhInAlRV0A4MXNdQaDd4IvEILZqDkpm0ByvqfegxJJsFL7SIU9ibNf9LVuzPTcCHE4yYoslSUhiWB3r+rYDf9Jo5hLCynIJDtVKSGCmv3TUOWF/F4hLbvJqGDuGLs7cMtSd7dAnsywPaSnCVEqfMglgDxoDybUveK3tLALm5lpL5EzEgkpS6lM1bAAV6Rilju5XF7NStBxNb87QdaiqXMS4SFJyvQuSlVHJsGI/aNONftQybaFOxX/h5Sa1loHiH5hn83ifbqTNlTAO6kAqTYHMO9UAkDuginoYB2aHw6U90kJCXQczm1X2QXDWLcYcmYkMlKg6iQEnM/dL5gx3oelHrEyZUG9Q534ekLlzVBu7Ol5hSlDV2/0knhHRlTEkHOAGcD6XDhOYUduQipxLjKS8tKCEAqDgUY0F6d1zqWAcGHMN2i4BCXRWjuSz6H3WK5NuoMcmtFhMkk3LAsPqFydtAL13hbtOSUAqK091QU9i1b6EgJJLEu52gH8WHGrqJKCClyD+Sxa7DekMRikLSQEkFWUZgl6sRlYEAu/VhsImg4WYmqX3XKqAijEp0Jynu6O71IruTArQ4USv5bEsO8olLkAWu1dtaW4jC9qzZby2UWdu8zAuCORST4xdycVnAMsMCya6JBcgsxGZQY6WveKeOwWeocn2XhCvG5Mv8AKWpRehIQp0g6u7PwBi9+NMQVSxUVdy2VxQinCw5xW9mADtCaMxJUlbKBZy4J6Xiw7TQhUlaipgmiHLvmDjzZ42d7ohNxll8LYJKMJKCkKLozEsWdRzUrqCeFOcWhWARlyhSs2Y1FAHejOW34RT9ldof+CQrMGTLSk0r3SaKpWzDgIexeJBCQ4cuq2jDyFb1tGGS/Zmizig2jF94ZbjvJLhxXVqAkRGbikhRKc1CxqACakGxvxubxWqnAgAEgBqgtVxXpBMRiUsAx7ooXfcEV58LkvEwOzGCHAeYo2ajs1La0dra7VllDKygOWFg6RV241fgwhFGJJUSWSSnNs7c9AkWgjgEXqAaNqWpShYV5iJYPKjM6Z3mSHTUWvzar0J13gcsklVu8liSSxu3gPTxLIsWIA1PCjvqHe+rwKRJCaJqVKcDQs+uwLeFoB0GmblBU4dizseAvpU83h3ClhmVVLlNaAkbUL9Ps8KTnSgnKOGpAGarirH72qI1MWpeUAOEUJyhLc1OXBL3YObakSJRCUhRSGB1TV6U08W622YmyFP8AUSTdiBQAli7A3I1862KsH/lQl2FSdQ93qdukaOAmswUlhXKmu5fzbrBToXAl5F5EtR0y3cOBRspGoqHcRuZKQEpQCohLFKXcUNglW+7dC8al9nzUl0orzUQC5ILHu62PjpGp7oZU1ax/pSL9AGPjXWHfotcSYp/DkLWc2QTFZqjWpUxcBiC2XXarQTGYcsod0irEHMwJLWqksQCHBL7AsWWQaMskEtmAUQC5JowB2EGTh2olDmr5xldhTjcivO8LsTl+P9MrMWpCpTKJKVMFFI1Sosb8dL+LlwksSw0pbywyspIclzSlHLkvegAEWMnCywrvFlMO6g2AGwZItBFJQO8GcXcM/NhwG8PsJcH2V8uSQq9ikjMnM9Lm9wa8yIrcR2YtmMwMxoH0/wCNKAcax0mHW92dQBow0uxdx5eEanYFCw1W29m7QuxXo6OOldjsoKNgSXIzADukaAk0P5hiThzLJQlJyqcCyWemYtdr13G0dDLnyUkDMTYHukFmqCwDa1H4gS5SFUloBZg2cpvTV6ivlWK9Rkv8Y4vtTCGSszJkpQzuEKJIDkvTUhnFecNdoSAkJExBShKVrIbKXJo7WYDcmojpO0cCmapKZqcyAXGgFwSGIzKsOFbiD/4cj/UpwxGZSg2xHjUCvrq+ZOMzX47h5thsctCUgUSXIYmlTcC1RFp/GzWzVILB3Y8h714x1P8Ag0ojvABJZJAoCBagLH3aGMTgZYURUKAs277i9LcGhvlxfwT6D+zlh2g0sKPfzJrSqSClgWpao5mDI7RK2UlKu4CRVi2cA+F9WfnFp/BSQ5S7k1q6SkG497iFMJMly6JsXJArRq34hnhdk/gzyTxNS8cotmS1WJu1A1L39RD3aEtMpRSCSgA5ifqFqAG4JALs28L4SYpeYhOUJ7xVYcy7Es58Y3llkKJUVLJcVp9WY6WBJLO3m8OUSbNjtUBDIUEhVHJNQCGcDdiweJqnZSUkhJGUAvV2Lhhcu7mtmgMtDJNXU4UCQC9QQSQL34gttQP+BJKcyS9P81HZ9nVWHEPbGf8AFAgqOZTsFKKS1CWGVy+jaQeXiwVNlGWiiFaqI1ps/hCZwkz/AMRmBOVBGYMkhQDKSARfuliH0F3gkzGzUNlCQA7qUEl1b66EDrwgiA6pdj70MIdnfzk+9TGRkYnpvwW2I/lH3tE5X0Hn9lRkZCASlWPP7w5K+iMjIkoocH/NVyEHn2T/AOw/aMjIphl4FkfzU/7f6lQ3O+gf7h94yMgGgKvr/wCSv+qIGu6f9i/6YyMhIr4FsTfoP6oLgbjmn1jcZFEvwKL+hX+5X2i/n/y+v9JjIyGcfH/o5LE/VM5n7QOZ/OH/AK0+sZGRojnx9xJF/wDmP+yoVwlz1+8ZGRQl5LXC2PL7xLC/Wnn+Y1GQsjT5CYz+Wn/Z/VCsyw5j/qqMjIRnj7j/2Q=="/>
          <p:cNvSpPr>
            <a:spLocks noChangeAspect="1" noChangeArrowheads="1"/>
          </p:cNvSpPr>
          <p:nvPr/>
        </p:nvSpPr>
        <p:spPr bwMode="auto">
          <a:xfrm>
            <a:off x="155575" y="-661988"/>
            <a:ext cx="1819275" cy="138112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7174" name="AutoShape 6" descr="data:image/jpg;base64,/9j/4AAQSkZJRgABAQAAAQABAAD/2wCEAAkGBhQSERUUExQWFRUWGRgYGRYYGBkYGhodHBoYGB0bGx4YICceGBsjGRsaHy8hJCcqLSwsGCAxNjAqNSYrLSkBCQoKDgwOGg8PGiwkHyQsLCwsLCwsLCwsLCwsLCwsLCwsLCwsLCwsLCwsLCksLCwsLCwsLCwsLCwsLCwsLCwsLP/AABEIAJEAvwMBIgACEQEDEQH/xAAbAAACAgMBAAAAAAAAAAAAAAADBAIFAAEGB//EAD0QAAECBAQDBgUCBAYCAwAAAAECEQADITEEEkFRYXGBBSKRobHwBhMywdFC8RQzwuEVUmJygrIjcwckkv/EABkBAAMBAQEAAAAAAAAAAAAAAAABAgMEBf/EACMRAAMAAgIBBAMBAAAAAAAAAAABEQIhAxIxEzJBUQQiYUL/2gAMAwEAAhEDEQA/ABJQokkBxepbe4Fyb8HhiYhORyX1ro7lg1ywJhlePTkZmrQ7E3Yb8eNICtSTUCgemj214MfCPKNwSJ2VL2bi+uvrGI7wLhuJLANdwz7Nz1eGZI+YQlhU0Dksze2D3tB5nZvczOg31J1BccOJh9WxeBWXKdtnrStGdtqco3IoCpRck0FbMKnx8oNLwyln5aAanQnKK3JqW1ptvAsZhloWEmlyzXtvV3LEdIXVyipIS8wKph/uX04X9IAvDJdjQAe+f9o2zsaNT9V8rVY3PeGsQTPVmPOl22uGJJoaRMY0wvyqkl2LDjwrpQ25xtcsMAA4qHdg7326REJFCom1rqPHxPG/WAqnDKAKMSTwc2bxh7H2JIwI1Sxu7AitAOFBtq8HOCTSrgXNhVn3Z63gCJtS1hbUMQwr7sYaTzalrlzqG4e9YWwpFSEqBcMNGdncX3jBgQxJIAFeV606c+kRSnViLM4enS597xA4rMKaM5PCnjeKrG2Hl4YEtmLDhR2tfQawEy3UXI2ep0tvrApSlPq5a3Hraj1iaJSiqp3PlvYcyYVYJhJyNNQA4qeXA/aMAIWf8z/5qvd+BtS9ImhwlgQltS29y0CXRwCT5HhTR/xCoWjE0gAl2qS429QXb20DkrZ31Lv9nv1gUpClFiFACpLej+RPhEZktVhqQwNn18mEMWkNS5CUhJANaPmI4B/F/YiZnJAfKKE8bjWldoVAIvRje7W01NuRHCMEsrKiAyUt+AOJJb2IKPsFXNUolRKWdy9trXJG3CMMkkkBYAADk/q2pxvyiAkBRCi4DVrYhyesYoNWijsKj8deUFCihlADepr1AqfTrG5rBLMAzve37QfELdL1O1GA5Nx0jSMmUBi7vS51Hs8IpAgIms9xvuNqabQRMx3cmrACxvYdfYg0yWnvEEEE6OAaPbQjaIiQA75nq1KePWEDoXBY9UtTihJBa1rE1rWtqdYDj8X82YVO6a0PN6AUu0YcOLkU4v1AI4VjbgJsLWqwANW5wVrRMASwCQSW3LPbRrPW1qxMTaghLJBoDXV7sHLU66UiSUgqAcAGx/G8bTJZmYi7PrzPunOE0OAlpdmNdXt5/aBlDAh3IDAAh30PEPpzh75YAzEjT7/i8TmfKCtWIBBGtOW/5eHsaEDMCWKu6OrdDz53HUgmpLDMl60FONiASXq/DaDYiSQNq3LigD2velYV/ghMYFmBoSap17pFQXhxDgYKoTfcPoNtteEaUFPQBtVMw3qTQUit7STiZYeSRMBsQxW2jhmPOEj2Ji55BxM0pA0KgTyYd0RSwU2xTZ1mG7NmGvdA07wVtUs7wSd2cuWXyLKQHKwlRSUgEvQMzRL4U7NwqaSZwIB76UqKuQJsVFjbRJjqviHtgSkibRwgsklqs/obb0jVcKhHb6PO/wCOpmLJCk0BIcEtff8AaGkzyztQ60r1F+fPpy0gyp61KxCiFTHCWLMpzXnFbi8FicGrMhSlS75kgt/yTpztxgy4knENZU7oYosAH98N+EaE1RLnvN0alqWiv+GO0Js5GdQQhFRmuSRU5Uvf8wbEdlfMU8xSvlhmloJT1WQxWo8GHOMXhHsoZ+Y5oDWpfxpE89wQBfkPe77WgGEwqZaWBUQagKUVNSwJL5Te+8FmS3ABOxqeY9GhQIYZ9H8POtRxiK575RQDweCCUE0oTSvul41MwwDFQbrw9T+ImQIQKCosk1AI5UqBtrzaNIvuLn+28ClFr0NGcMLE+DxiUqdId3NRU0F3pqPWK2IOkPYb310HNo03Ctal2H31eCYdRBFQLtR2BpWnH3rCWr9GV+RD2Iuxo/lDHQ5WGYPpc9CW6AQEF7C9b1033PusEwuCXMW21z0aLY/D9Xzgtdm2HhAk29BSnwuHSEkrORCbl7u1BzYDpFB2z2x8xkSu6kai/M69If8Ai3DkLTL+bkSwGUa+MLYX4aCavmLByQXHhSOvjwS2Z5Ma7Jn5pYE1R6WIZuFobUR+ljW7itmFqc/xVafglBg/oB5+kLzcELAkNW58tYnPiWTo1lCyVMCaEl6AAVYOTvXrDeHwKpjmjadSSbNv5RHsPsxyCrwKnrxjr1SMoFBmG37MesJcNe2DzOL7ZV8ghIrSrau/29I3JwKsVKVLlrSFqoSt3AN2DXIF+F6xPtNGecx7xFgX5Vbj1JsI6j4d7KyqSalql9G04cvSNeuPiEV+Tj8L/wDHiuzcRhlCb81M5TLBdICtKPUVYcdIj8dyFZZiybNTeuXnHZ/EeK+bMTLTVSFBQ5uPBnBjjP8A5E+LkkmR8kAFTBWqglVxtoW2MJZbKhw2F7FmTmGbIGDK4vF18OdmYnDqZU2mapzFToIJLAjuqfXiYsOzJQIDDl603MWICsuZr76E+QOsZcnI7C1igigE/SCH5MB4RGVlLE7s5o/hpUCmkDVLJ91o1eFS3SMKSKCtn8d34xzQoZVKCQFEMDUjfTmwoI0mZTMGJFi/E34M3GvOACcQLk+dtojLmgIpetdXd7aUh0HsKhBtT9qnpeMzaE8/7ODwESnLLgEkDX1NuBaAlZUco6PSwhURsZSWLAW1O5er118okUpYsyhuHGqnvUCgvxiMiVS1ebNbhvp50qRKQEkEjc0BAtZg5F3iwagRSgR9WUhmpVgHfY132MClENUlrmju7gDlWz+kRIc3DUI5A24Et58YEhszJU/2NG4NWBgtjPa85UvAlcskLUtKM22b9RN4t/hyQJMlKXzFu8o3Ubk7geFIr8IhBkLEwgglISl3q75m0sWHAw1JK1ED6WqfLKD61+0dOHtM8vIv2v2aZuIC0DSqmFG0S9Bu8EQpknKAAkXr5EVix7Kw5U4r3nqaUs/m8JYzBlAyk1fWvj0fll4xoiSrMkFWZTaF+9XwMHShJLgE6gX8jUftCZmAFxYPUguQGsLJf7w7IxSTlSQz1NuLPqdd+kUIvezwE5SxzHT1OvlFp2hOzBgG38HaKqXPZJLCjJZyRsz6mztQNwpa4NQmJPHg1CKevnCYFOjAZpiJihy4Fn6U+8X3ZZCU0DBhr1jJ+GHyykXy/f718YrxiC6g5pfwb1B8RGdKKmZiSnEqUbZV/wDVhHkfxJi1GeUkmhbp9o9I+JcUyiQaMR5/n0jzzt+WkpEzVVDzoQfD7xOPk1y8HT9gYgKw6FC7ka6cuYi2+bR+T+7O/pHL/BaVGSoXAmW4kA+YHkN46ZMsU0ptr9qe9sc9ZMETmzS9nOtach4gdaRFKnvbnfT1jc7CqIKQxfX1dqD3yiPyFAeYr12rZmFedHgcZNMpiCaUDCx3FuMaC8r5RrdvwbP7pApWGJdyzGzcLEm3tuJZMoWJL6jjRjuA2sDCMwzRRrcfy2v3iBKbgePnGfIdRuRXapc6Es3rSNpR3qVAFPu9YUAIEUa2167kWf8AvG04RLEFRd9GH3IBrXkOMASSzuKavWuw1J10jBMdu8zcaDWpsHJ9YlMSYU4F1MKMGYFnpcvqQdLnZomcFmSDQVJuAaUcgVbb9oHMCQb2qS9ddtyCIEud3nzP+oAPagubWigbIzphQzGoOavgD70i9wWOStGgdvVmO9/MxUY2UfluWJBamt69TaKLAdpkKIYkAi3RuZ/Lx28ftMsts9I+HcSFZnqQb8/toOUZ24Qk5t05qXpRudh1in+HcSv5jCtMx109HMS7fnl0mrhxfqx8PKGBR46UnNUChSosaMnOroHHkNoEnFsErzXAIuC5cJAawdLvsngXXxuIzf8A5DvdtPX1iuVi2UkOLADW3vzMUEOjl9qgJrbbqHJ4MQANa9eo+GMdmcauB1apPgejR5RJ7RyKSTUFQfoE/b0jv/hVYSjM9WCn5v8AYmGyYdljcxJI2pxO8czP7QAM0aFAHB2Ibx9Yu8Vjf/Hm69Lt4PHn3bOOOdQ4n7GMTRIq+3e2CozNlktw9/eI4Ds9M1BSuiVJ8LMel4TUjPMJNhF/2HKBcqoGA/tpCy0jQh2B2cZHzJd3IIaxJ7oPh7tFqiWwoGNKMR7N4IFZSBXjyDeFXgqJ4UGJ4AuLjfz8OMczyu2MVE11CvjWritLn3pBJNK0NdaGutK73vGsRNAoElzyIFavStdOPSCJoagGgoWDb3O9Oj7wJ0RH5jhzvfx8bRsEPsWtf9z+Yktbtctq1A/nEsSRcai5INXv7pE2jpLODUXbhc6cdfHSAuE94PerFvS+vt4BKckBJqNX8fIRp2uqh/fpSKQUiqSKgWIrevGtmHOAysMgUArxc2r3npcAU/vE14nMUkijpOupf8+EYZjksBcHcN+KvpaJn0Z/0mJKA7hRDc3Zxz35vA1t53oHs3pyiakHKSA3AijcxTw2MCwstQU+VmPpc77CCMIM4rEgSXch3Ff9KdN6n3SObwqM6qWcuWZ3LAdAAYve0MKZglJQ7oK85b6VW11bzHCFsJh+9lsNtgwMduL64kpVltL+KEYaXO+WxnFAAOgIILc2r4Rz3Z3xlO+Zmm5ZlCliLbHi0C+J8IoBM6QkmVMdDgGqkgAq5KLsf9JhPsXBZlAqo3eVw1aG3FRpJke1MWo1SAnUtbfpFSmYSRSO3lyUKCgcoYFJBIDkUp5GI4bBiUjK2ruXJ2NdK7agaRn6zngejkBKOr+BjuvgqcZiFIH1JQabgEM3KoiXyFEd0KSAKP1INakX8Hh34VR/9lJ/yhRPJSSwfWI9ZsbSG+2sUuQnKuymrzpXh+RHDY/MVdY7n4yxeYLQbqQljsQu3h6COJmTChTEPvw0i78lL+mSZLA9PvF/2ZJyoZXd1NH1Fhc7RW4SQVEto1dq+kWMvMA4VQna7gWHQ2GvGMs2LLQyvEIDEJzauptRZrBuVH8F5mIGgLFmc6O1I1MmqA/SlNy3PXe7chBFYhJBSmWCd1HM+5LEAeHpGcAGcTkUDqDd6VO4jfzH5E7ub/uawATiKqRulTMXrYgWBDV5twjMlgfT1BI4vU236nhA1BMemz2dmuyRo2+u/ONLWnnS9gTajO/KF5qFHvD6X6vW/iYIrCKsbXBewow1u7OYUFslLXlcJDElw+hDU6uPE7QzKmpAVmYkFgzNpcsa+9YUlS3SxJcf2H1D3SCLQQpmqK7XApw6Q2UnAGEkFWUl92oKWr4CvEWhmXJQVfVlLioD6Acn3p4wdUj9CgRaoLnuscxFGe7CwiY7OU7nuli1lM+prW543gtNVghMT0yy57ybFJUpOZgoiwoPyLVEInF0UiX3ZqyAlZUWSd2F8oNOLm8XpwoSn6UvlO5qxu41F2ii+JZByy0SyAXUpNGPdSRUk6HTgIvDeSJywi2WnZ8w5v4eSxTKSkzJhJIJYZr/AFEktzMUnxEk5xLlnvT1pRRyWDgtpUdYN2NhynDnLMPeqVM5OVVQWqxYnnAe0JC5SUqzlTlQCgDmBKTc6l6U2jT1LnCOn6lv2zMQGkJLiWkBge6D929Q+sU+Cw4lLJJdJDe94V+HZ2ZKz9SwoCrUobvQfSb7GOlly0KUlu5lGwo4cfqBNftrY5MtwfGr4FlJSe+kBJFzoeBF9xG0q7r/AKjUtStQ1NwfEGthBjOVKHcYilaPwt/2484X+dnoXyq7pKTq4I0sCNnp0jAqVxgp3aTHWga5Oj2e1RXeu0XXYmJT8wANZQcW+l2rWhHVuEUWGyiY6UzaAnOoEB2Zu8M1bBw1Icws8oVRJyBV3dwa0CeDtDY1xsn8SYkGZLUbEtw0N9BURyOMJE5QJCqioIIO5zCh5iD9ofEsuZOlyzUZkoNWBcZXpYZsvSCdtSgiQZjELGVIBLs5Udqi4r9xG+CeLSZD2qiy7Emd1bhy4DsSwYkkAVetOu0OoxJAyqobu2hYD8UZq3im+Fe1FLwzt3gtQuznu/005iLCWkksEPqCLM5DFqGzhv2yz9zDFPIss6HbNVJYkkCz1YimtOUTKUAEile73mNEh70GvnCqcV3QQgE1dRYsXu7/APIf7oDPxU2Ye6zJBoyWI7t6F+nKlYg3kWx2QUhKh3sxJGZ6EEBhoS4B/aBLnDMpmBIsGdw4rw9aViE9M1bFXdNA7oBI1sNTo2lonjJicpIoWJ7qQP8AKQ2qmFqtXjCYmqQRLBKcqWdqs5Gh4EUdrivRiepYOhYB2ozGluJB89oAcS7MQXY5joKBnuzv4xBM4ktQsC+Znq5fjv1h2mZCWooAA6NWjMb20gomBCiogkWqG0fXmLcIhInAlRV0A4MXNdQaDd4IvEILZqDkpm0ByvqfegxJJsFL7SIU9ibNf9LVuzPTcCHE4yYoslSUhiWB3r+rYDf9Jo5hLCynIJDtVKSGCmv3TUOWF/F4hLbvJqGDuGLs7cMtSd7dAnsywPaSnCVEqfMglgDxoDybUveK3tLALm5lpL5EzEgkpS6lM1bAAV6Rilju5XF7NStBxNb87QdaiqXMS4SFJyvQuSlVHJsGI/aNONftQybaFOxX/h5Sa1loHiH5hn83ifbqTNlTAO6kAqTYHMO9UAkDuginoYB2aHw6U90kJCXQczm1X2QXDWLcYcmYkMlKg6iQEnM/dL5gx3oelHrEyZUG9Q534ekLlzVBu7Ol5hSlDV2/0knhHRlTEkHOAGcD6XDhOYUduQipxLjKS8tKCEAqDgUY0F6d1zqWAcGHMN2i4BCXRWjuSz6H3WK5NuoMcmtFhMkk3LAsPqFydtAL13hbtOSUAqK091QU9i1b6EgJJLEu52gH8WHGrqJKCClyD+Sxa7DekMRikLSQEkFWUZgl6sRlYEAu/VhsImg4WYmqX3XKqAijEp0Jynu6O71IruTArQ4USv5bEsO8olLkAWu1dtaW4jC9qzZby2UWdu8zAuCORST4xdycVnAMsMCya6JBcgsxGZQY6WveKeOwWeocn2XhCvG5Mv8AKWpRehIQp0g6u7PwBi9+NMQVSxUVdy2VxQinCw5xW9mADtCaMxJUlbKBZy4J6Xiw7TQhUlaipgmiHLvmDjzZ42d7ohNxll8LYJKMJKCkKLozEsWdRzUrqCeFOcWhWARlyhSs2Y1FAHejOW34RT9ldof+CQrMGTLSk0r3SaKpWzDgIexeJBCQ4cuq2jDyFb1tGGS/Zmizig2jF94ZbjvJLhxXVqAkRGbikhRKc1CxqACakGxvxubxWqnAgAEgBqgtVxXpBMRiUsAx7ooXfcEV58LkvEwOzGCHAeYo2ajs1La0dra7VllDKygOWFg6RV241fgwhFGJJUSWSSnNs7c9AkWgjgEXqAaNqWpShYV5iJYPKjM6Z3mSHTUWvzar0J13gcsklVu8liSSxu3gPTxLIsWIA1PCjvqHe+rwKRJCaJqVKcDQs+uwLeFoB0GmblBU4dizseAvpU83h3ClhmVVLlNaAkbUL9Ps8KTnSgnKOGpAGarirH72qI1MWpeUAOEUJyhLc1OXBL3YObakSJRCUhRSGB1TV6U08W622YmyFP8AUSTdiBQAli7A3I1862KsH/lQl2FSdQ93qdukaOAmswUlhXKmu5fzbrBToXAl5F5EtR0y3cOBRspGoqHcRuZKQEpQCohLFKXcUNglW+7dC8al9nzUl0orzUQC5ILHu62PjpGp7oZU1ax/pSL9AGPjXWHfotcSYp/DkLWc2QTFZqjWpUxcBiC2XXarQTGYcsod0irEHMwJLWqksQCHBL7AsWWQaMskEtmAUQC5JowB2EGTh2olDmr5xldhTjcivO8LsTl+P9MrMWpCpTKJKVMFFI1Sosb8dL+LlwksSw0pbywyspIclzSlHLkvegAEWMnCywrvFlMO6g2AGwZItBFJQO8GcXcM/NhwG8PsJcH2V8uSQq9ikjMnM9Lm9wa8yIrcR2YtmMwMxoH0/wCNKAcax0mHW92dQBow0uxdx5eEanYFCw1W29m7QuxXo6OOldjsoKNgSXIzADukaAk0P5hiThzLJQlJyqcCyWemYtdr13G0dDLnyUkDMTYHukFmqCwDa1H4gS5SFUloBZg2cpvTV6ivlWK9Rkv8Y4vtTCGSszJkpQzuEKJIDkvTUhnFecNdoSAkJExBShKVrIbKXJo7WYDcmojpO0cCmapKZqcyAXGgFwSGIzKsOFbiD/4cj/UpwxGZSg2xHjUCvrq+ZOMzX47h5thsctCUgUSXIYmlTcC1RFp/GzWzVILB3Y8h714x1P8Ag0ojvABJZJAoCBagLH3aGMTgZYURUKAs277i9LcGhvlxfwT6D+zlh2g0sKPfzJrSqSClgWpao5mDI7RK2UlKu4CRVi2cA+F9WfnFp/BSQ5S7k1q6SkG497iFMJMly6JsXJArRq34hnhdk/gzyTxNS8cotmS1WJu1A1L39RD3aEtMpRSCSgA5ifqFqAG4JALs28L4SYpeYhOUJ7xVYcy7Es58Y3llkKJUVLJcVp9WY6WBJLO3m8OUSbNjtUBDIUEhVHJNQCGcDdiweJqnZSUkhJGUAvV2Lhhcu7mtmgMtDJNXU4UCQC9QQSQL34gttQP+BJKcyS9P81HZ9nVWHEPbGf8AFAgqOZTsFKKS1CWGVy+jaQeXiwVNlGWiiFaqI1ps/hCZwkz/AMRmBOVBGYMkhQDKSARfuliH0F3gkzGzUNlCQA7qUEl1b66EDrwgiA6pdj70MIdnfzk+9TGRkYnpvwW2I/lH3tE5X0Hn9lRkZCASlWPP7w5K+iMjIkoocH/NVyEHn2T/AOw/aMjIphl4FkfzU/7f6lQ3O+gf7h94yMgGgKvr/wCSv+qIGu6f9i/6YyMhIr4FsTfoP6oLgbjmn1jcZFEvwKL+hX+5X2i/n/y+v9JjIyGcfH/o5LE/VM5n7QOZ/OH/AK0+sZGRojnx9xJF/wDmP+yoVwlz1+8ZGRQl5LXC2PL7xLC/Wnn+Y1GQsjT5CYz+Wn/Z/VCsyw5j/qqMjIRnj7j/2Q=="/>
          <p:cNvSpPr>
            <a:spLocks noChangeAspect="1" noChangeArrowheads="1"/>
          </p:cNvSpPr>
          <p:nvPr/>
        </p:nvSpPr>
        <p:spPr bwMode="auto">
          <a:xfrm>
            <a:off x="155575" y="-661988"/>
            <a:ext cx="1819275" cy="138112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7176" name="Picture 8" descr="http://t3.gstatic.com/images?q=tbn:ANd9GcSkhChDTPfrxfCM1Y-sENfQzryxFsLMsJgADIZrMgEji2_t2bZ1"/>
          <p:cNvPicPr>
            <a:picLocks noChangeAspect="1" noChangeArrowheads="1"/>
          </p:cNvPicPr>
          <p:nvPr/>
        </p:nvPicPr>
        <p:blipFill>
          <a:blip r:embed="rId8" cstate="print"/>
          <a:srcRect/>
          <a:stretch>
            <a:fillRect/>
          </a:stretch>
        </p:blipFill>
        <p:spPr bwMode="auto">
          <a:xfrm>
            <a:off x="5724128" y="2852936"/>
            <a:ext cx="2419350" cy="1885950"/>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p:spPr>
        <p:txBody>
          <a:bodyPr>
            <a:normAutofit fontScale="90000"/>
          </a:bodyPr>
          <a:lstStyle/>
          <a:p>
            <a:r>
              <a:rPr lang="es-CO" b="1" dirty="0">
                <a:latin typeface="Agency FB" pitchFamily="34" charset="0"/>
              </a:rPr>
              <a:t>Cristo colocará los pecados de su pueblo sobre Satanás, el originador e instigador del mal. </a:t>
            </a: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3187816599"/>
              </p:ext>
            </p:extLst>
          </p:nvPr>
        </p:nvGraphicFramePr>
        <p:xfrm>
          <a:off x="971600" y="1628800"/>
          <a:ext cx="5050904"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http://t0.gstatic.com/images?q=tbn:ANd9GcT9socXsf6GRFclfL1QHXEZ3YAH9Q4jErGdnCcgYLXkohe0cWDP-Q"/>
          <p:cNvPicPr>
            <a:picLocks noChangeAspect="1" noChangeArrowheads="1"/>
          </p:cNvPicPr>
          <p:nvPr/>
        </p:nvPicPr>
        <p:blipFill>
          <a:blip r:embed="rId7" cstate="print"/>
          <a:srcRect/>
          <a:stretch>
            <a:fillRect/>
          </a:stretch>
        </p:blipFill>
        <p:spPr bwMode="auto">
          <a:xfrm>
            <a:off x="6156176" y="1916832"/>
            <a:ext cx="2736304" cy="374441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a:solidFill>
            <a:srgbClr val="FFFF00"/>
          </a:solidFill>
        </p:spPr>
        <p:txBody>
          <a:bodyPr>
            <a:normAutofit fontScale="92500" lnSpcReduction="20000"/>
          </a:bodyPr>
          <a:lstStyle/>
          <a:p>
            <a:pPr algn="ctr">
              <a:buNone/>
            </a:pPr>
            <a:r>
              <a:rPr lang="es-CO" dirty="0" smtClean="0"/>
              <a:t>    El término abismo que usa Juan (en griego abussos), describe en forma apropiada la condición de la tierra en esta época.</a:t>
            </a:r>
          </a:p>
          <a:p>
            <a:pPr algn="ctr">
              <a:buNone/>
            </a:pPr>
            <a:endParaRPr lang="es-CO" dirty="0" smtClean="0"/>
          </a:p>
          <a:p>
            <a:pPr algn="ctr">
              <a:buNone/>
            </a:pPr>
            <a:r>
              <a:rPr lang="es-CO" b="1" u="sng" dirty="0" smtClean="0">
                <a:solidFill>
                  <a:srgbClr val="FF0000"/>
                </a:solidFill>
              </a:rPr>
              <a:t>¿Qué provoca que la tierra esté en esta situación?</a:t>
            </a:r>
          </a:p>
          <a:p>
            <a:pPr>
              <a:buNone/>
            </a:pPr>
            <a:r>
              <a:rPr lang="es-CO" b="1" u="sng" dirty="0" smtClean="0">
                <a:solidFill>
                  <a:srgbClr val="FF0000"/>
                </a:solidFill>
              </a:rPr>
              <a:t> </a:t>
            </a:r>
          </a:p>
          <a:p>
            <a:pPr>
              <a:buNone/>
            </a:pPr>
            <a:r>
              <a:rPr lang="es-CO" dirty="0" smtClean="0"/>
              <a:t>   1. Afligida por las 7 plagas que preceden a la segunda venida</a:t>
            </a:r>
            <a:r>
              <a:rPr lang="es-CO" dirty="0"/>
              <a:t>.</a:t>
            </a:r>
            <a:endParaRPr lang="es-CO" dirty="0" smtClean="0"/>
          </a:p>
          <a:p>
            <a:pPr algn="ctr">
              <a:buNone/>
            </a:pPr>
            <a:r>
              <a:rPr lang="es-CO" dirty="0" smtClean="0"/>
              <a:t> 2. Y cubierta con los miles de millones de cuerpos de los malvados, la tierra es una escena de terrible asolación. </a:t>
            </a:r>
          </a:p>
          <a:p>
            <a:pPr algn="ctr">
              <a:buNone/>
            </a:pPr>
            <a:r>
              <a:rPr lang="es-CO" dirty="0" smtClean="0"/>
              <a:t>Confinado a esta tierra, Satanás es atado por una cadena de </a:t>
            </a:r>
            <a:r>
              <a:rPr lang="es-CO" b="1" dirty="0" smtClean="0">
                <a:solidFill>
                  <a:srgbClr val="0070C0"/>
                </a:solidFill>
              </a:rPr>
              <a:t>circunstancias</a:t>
            </a:r>
            <a:r>
              <a:rPr lang="es-CO" dirty="0" smtClean="0"/>
              <a:t>. Satanás no tendrá a nadie para tentar. </a:t>
            </a:r>
          </a:p>
          <a:p>
            <a:endParaRPr lang="es-CO" dirty="0" smtClean="0"/>
          </a:p>
          <a:p>
            <a:endParaRPr lang="es-CO" dirty="0" smtClean="0"/>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80">
                                          <p:stCondLst>
                                            <p:cond delay="0"/>
                                          </p:stCondLst>
                                        </p:cTn>
                                        <p:tgtEl>
                                          <p:spTgt spid="3">
                                            <p:txEl>
                                              <p:pRg st="4" end="4"/>
                                            </p:txEl>
                                          </p:spTgt>
                                        </p:tgtEl>
                                      </p:cBhvr>
                                    </p:animEffect>
                                    <p:anim calcmode="lin" valueType="num">
                                      <p:cBhvr>
                                        <p:cTn id="13"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4" end="4"/>
                                            </p:txEl>
                                          </p:spTgt>
                                        </p:tgtEl>
                                      </p:cBhvr>
                                      <p:to x="100000" y="60000"/>
                                    </p:animScale>
                                    <p:animScale>
                                      <p:cBhvr>
                                        <p:cTn id="19" dur="166" decel="50000">
                                          <p:stCondLst>
                                            <p:cond delay="676"/>
                                          </p:stCondLst>
                                        </p:cTn>
                                        <p:tgtEl>
                                          <p:spTgt spid="3">
                                            <p:txEl>
                                              <p:pRg st="4" end="4"/>
                                            </p:txEl>
                                          </p:spTgt>
                                        </p:tgtEl>
                                      </p:cBhvr>
                                      <p:to x="100000" y="100000"/>
                                    </p:animScale>
                                    <p:animScale>
                                      <p:cBhvr>
                                        <p:cTn id="20" dur="26">
                                          <p:stCondLst>
                                            <p:cond delay="1312"/>
                                          </p:stCondLst>
                                        </p:cTn>
                                        <p:tgtEl>
                                          <p:spTgt spid="3">
                                            <p:txEl>
                                              <p:pRg st="4" end="4"/>
                                            </p:txEl>
                                          </p:spTgt>
                                        </p:tgtEl>
                                      </p:cBhvr>
                                      <p:to x="100000" y="80000"/>
                                    </p:animScale>
                                    <p:animScale>
                                      <p:cBhvr>
                                        <p:cTn id="21" dur="166" decel="50000">
                                          <p:stCondLst>
                                            <p:cond delay="1338"/>
                                          </p:stCondLst>
                                        </p:cTn>
                                        <p:tgtEl>
                                          <p:spTgt spid="3">
                                            <p:txEl>
                                              <p:pRg st="4" end="4"/>
                                            </p:txEl>
                                          </p:spTgt>
                                        </p:tgtEl>
                                      </p:cBhvr>
                                      <p:to x="100000" y="100000"/>
                                    </p:animScale>
                                    <p:animScale>
                                      <p:cBhvr>
                                        <p:cTn id="22" dur="26">
                                          <p:stCondLst>
                                            <p:cond delay="1642"/>
                                          </p:stCondLst>
                                        </p:cTn>
                                        <p:tgtEl>
                                          <p:spTgt spid="3">
                                            <p:txEl>
                                              <p:pRg st="4" end="4"/>
                                            </p:txEl>
                                          </p:spTgt>
                                        </p:tgtEl>
                                      </p:cBhvr>
                                      <p:to x="100000" y="90000"/>
                                    </p:animScale>
                                    <p:animScale>
                                      <p:cBhvr>
                                        <p:cTn id="23" dur="166" decel="50000">
                                          <p:stCondLst>
                                            <p:cond delay="1668"/>
                                          </p:stCondLst>
                                        </p:cTn>
                                        <p:tgtEl>
                                          <p:spTgt spid="3">
                                            <p:txEl>
                                              <p:pRg st="4" end="4"/>
                                            </p:txEl>
                                          </p:spTgt>
                                        </p:tgtEl>
                                      </p:cBhvr>
                                      <p:to x="100000" y="100000"/>
                                    </p:animScale>
                                    <p:animScale>
                                      <p:cBhvr>
                                        <p:cTn id="24" dur="26">
                                          <p:stCondLst>
                                            <p:cond delay="1808"/>
                                          </p:stCondLst>
                                        </p:cTn>
                                        <p:tgtEl>
                                          <p:spTgt spid="3">
                                            <p:txEl>
                                              <p:pRg st="4" end="4"/>
                                            </p:txEl>
                                          </p:spTgt>
                                        </p:tgtEl>
                                      </p:cBhvr>
                                      <p:to x="100000" y="95000"/>
                                    </p:animScale>
                                    <p:animScale>
                                      <p:cBhvr>
                                        <p:cTn id="25" dur="166" decel="50000">
                                          <p:stCondLst>
                                            <p:cond delay="1834"/>
                                          </p:stCondLst>
                                        </p:cTn>
                                        <p:tgtEl>
                                          <p:spTgt spid="3">
                                            <p:txEl>
                                              <p:pRg st="4" end="4"/>
                                            </p:txEl>
                                          </p:spTgt>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80">
                                          <p:stCondLst>
                                            <p:cond delay="0"/>
                                          </p:stCondLst>
                                        </p:cTn>
                                        <p:tgtEl>
                                          <p:spTgt spid="3">
                                            <p:txEl>
                                              <p:pRg st="5" end="5"/>
                                            </p:txEl>
                                          </p:spTgt>
                                        </p:tgtEl>
                                      </p:cBhvr>
                                    </p:animEffect>
                                    <p:anim calcmode="lin" valueType="num">
                                      <p:cBhvr>
                                        <p:cTn id="29"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5" end="5"/>
                                            </p:txEl>
                                          </p:spTgt>
                                        </p:tgtEl>
                                      </p:cBhvr>
                                      <p:to x="100000" y="60000"/>
                                    </p:animScale>
                                    <p:animScale>
                                      <p:cBhvr>
                                        <p:cTn id="35" dur="166" decel="50000">
                                          <p:stCondLst>
                                            <p:cond delay="676"/>
                                          </p:stCondLst>
                                        </p:cTn>
                                        <p:tgtEl>
                                          <p:spTgt spid="3">
                                            <p:txEl>
                                              <p:pRg st="5" end="5"/>
                                            </p:txEl>
                                          </p:spTgt>
                                        </p:tgtEl>
                                      </p:cBhvr>
                                      <p:to x="100000" y="100000"/>
                                    </p:animScale>
                                    <p:animScale>
                                      <p:cBhvr>
                                        <p:cTn id="36" dur="26">
                                          <p:stCondLst>
                                            <p:cond delay="1312"/>
                                          </p:stCondLst>
                                        </p:cTn>
                                        <p:tgtEl>
                                          <p:spTgt spid="3">
                                            <p:txEl>
                                              <p:pRg st="5" end="5"/>
                                            </p:txEl>
                                          </p:spTgt>
                                        </p:tgtEl>
                                      </p:cBhvr>
                                      <p:to x="100000" y="80000"/>
                                    </p:animScale>
                                    <p:animScale>
                                      <p:cBhvr>
                                        <p:cTn id="37" dur="166" decel="50000">
                                          <p:stCondLst>
                                            <p:cond delay="1338"/>
                                          </p:stCondLst>
                                        </p:cTn>
                                        <p:tgtEl>
                                          <p:spTgt spid="3">
                                            <p:txEl>
                                              <p:pRg st="5" end="5"/>
                                            </p:txEl>
                                          </p:spTgt>
                                        </p:tgtEl>
                                      </p:cBhvr>
                                      <p:to x="100000" y="100000"/>
                                    </p:animScale>
                                    <p:animScale>
                                      <p:cBhvr>
                                        <p:cTn id="38" dur="26">
                                          <p:stCondLst>
                                            <p:cond delay="1642"/>
                                          </p:stCondLst>
                                        </p:cTn>
                                        <p:tgtEl>
                                          <p:spTgt spid="3">
                                            <p:txEl>
                                              <p:pRg st="5" end="5"/>
                                            </p:txEl>
                                          </p:spTgt>
                                        </p:tgtEl>
                                      </p:cBhvr>
                                      <p:to x="100000" y="90000"/>
                                    </p:animScale>
                                    <p:animScale>
                                      <p:cBhvr>
                                        <p:cTn id="39" dur="166" decel="50000">
                                          <p:stCondLst>
                                            <p:cond delay="1668"/>
                                          </p:stCondLst>
                                        </p:cTn>
                                        <p:tgtEl>
                                          <p:spTgt spid="3">
                                            <p:txEl>
                                              <p:pRg st="5" end="5"/>
                                            </p:txEl>
                                          </p:spTgt>
                                        </p:tgtEl>
                                      </p:cBhvr>
                                      <p:to x="100000" y="100000"/>
                                    </p:animScale>
                                    <p:animScale>
                                      <p:cBhvr>
                                        <p:cTn id="40" dur="26">
                                          <p:stCondLst>
                                            <p:cond delay="1808"/>
                                          </p:stCondLst>
                                        </p:cTn>
                                        <p:tgtEl>
                                          <p:spTgt spid="3">
                                            <p:txEl>
                                              <p:pRg st="5" end="5"/>
                                            </p:txEl>
                                          </p:spTgt>
                                        </p:tgtEl>
                                      </p:cBhvr>
                                      <p:to x="100000" y="95000"/>
                                    </p:animScale>
                                    <p:animScale>
                                      <p:cBhvr>
                                        <p:cTn id="41" dur="166" decel="50000">
                                          <p:stCondLst>
                                            <p:cond delay="1834"/>
                                          </p:stCondLst>
                                        </p:cTn>
                                        <p:tgtEl>
                                          <p:spTgt spid="3">
                                            <p:txEl>
                                              <p:pRg st="5" end="5"/>
                                            </p:txEl>
                                          </p:spTgt>
                                        </p:tgtEl>
                                      </p:cBhvr>
                                      <p:to x="100000" y="100000"/>
                                    </p:animScale>
                                  </p:childTnLst>
                                </p:cTn>
                              </p:par>
                              <p:par>
                                <p:cTn id="42" presetID="26" presetClass="entr" presetSubtype="0" fill="hold"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wipe(down)">
                                      <p:cBhvr>
                                        <p:cTn id="44" dur="580">
                                          <p:stCondLst>
                                            <p:cond delay="0"/>
                                          </p:stCondLst>
                                        </p:cTn>
                                        <p:tgtEl>
                                          <p:spTgt spid="3">
                                            <p:txEl>
                                              <p:pRg st="6" end="6"/>
                                            </p:txEl>
                                          </p:spTgt>
                                        </p:tgtEl>
                                      </p:cBhvr>
                                    </p:animEffect>
                                    <p:anim calcmode="lin" valueType="num">
                                      <p:cBhvr>
                                        <p:cTn id="45"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6" end="6"/>
                                            </p:txEl>
                                          </p:spTgt>
                                        </p:tgtEl>
                                      </p:cBhvr>
                                      <p:to x="100000" y="60000"/>
                                    </p:animScale>
                                    <p:animScale>
                                      <p:cBhvr>
                                        <p:cTn id="51" dur="166" decel="50000">
                                          <p:stCondLst>
                                            <p:cond delay="676"/>
                                          </p:stCondLst>
                                        </p:cTn>
                                        <p:tgtEl>
                                          <p:spTgt spid="3">
                                            <p:txEl>
                                              <p:pRg st="6" end="6"/>
                                            </p:txEl>
                                          </p:spTgt>
                                        </p:tgtEl>
                                      </p:cBhvr>
                                      <p:to x="100000" y="100000"/>
                                    </p:animScale>
                                    <p:animScale>
                                      <p:cBhvr>
                                        <p:cTn id="52" dur="26">
                                          <p:stCondLst>
                                            <p:cond delay="1312"/>
                                          </p:stCondLst>
                                        </p:cTn>
                                        <p:tgtEl>
                                          <p:spTgt spid="3">
                                            <p:txEl>
                                              <p:pRg st="6" end="6"/>
                                            </p:txEl>
                                          </p:spTgt>
                                        </p:tgtEl>
                                      </p:cBhvr>
                                      <p:to x="100000" y="80000"/>
                                    </p:animScale>
                                    <p:animScale>
                                      <p:cBhvr>
                                        <p:cTn id="53" dur="166" decel="50000">
                                          <p:stCondLst>
                                            <p:cond delay="1338"/>
                                          </p:stCondLst>
                                        </p:cTn>
                                        <p:tgtEl>
                                          <p:spTgt spid="3">
                                            <p:txEl>
                                              <p:pRg st="6" end="6"/>
                                            </p:txEl>
                                          </p:spTgt>
                                        </p:tgtEl>
                                      </p:cBhvr>
                                      <p:to x="100000" y="100000"/>
                                    </p:animScale>
                                    <p:animScale>
                                      <p:cBhvr>
                                        <p:cTn id="54" dur="26">
                                          <p:stCondLst>
                                            <p:cond delay="1642"/>
                                          </p:stCondLst>
                                        </p:cTn>
                                        <p:tgtEl>
                                          <p:spTgt spid="3">
                                            <p:txEl>
                                              <p:pRg st="6" end="6"/>
                                            </p:txEl>
                                          </p:spTgt>
                                        </p:tgtEl>
                                      </p:cBhvr>
                                      <p:to x="100000" y="90000"/>
                                    </p:animScale>
                                    <p:animScale>
                                      <p:cBhvr>
                                        <p:cTn id="55" dur="166" decel="50000">
                                          <p:stCondLst>
                                            <p:cond delay="1668"/>
                                          </p:stCondLst>
                                        </p:cTn>
                                        <p:tgtEl>
                                          <p:spTgt spid="3">
                                            <p:txEl>
                                              <p:pRg st="6" end="6"/>
                                            </p:txEl>
                                          </p:spTgt>
                                        </p:tgtEl>
                                      </p:cBhvr>
                                      <p:to x="100000" y="100000"/>
                                    </p:animScale>
                                    <p:animScale>
                                      <p:cBhvr>
                                        <p:cTn id="56" dur="26">
                                          <p:stCondLst>
                                            <p:cond delay="1808"/>
                                          </p:stCondLst>
                                        </p:cTn>
                                        <p:tgtEl>
                                          <p:spTgt spid="3">
                                            <p:txEl>
                                              <p:pRg st="6" end="6"/>
                                            </p:txEl>
                                          </p:spTgt>
                                        </p:tgtEl>
                                      </p:cBhvr>
                                      <p:to x="100000" y="95000"/>
                                    </p:animScale>
                                    <p:animScale>
                                      <p:cBhvr>
                                        <p:cTn id="57"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b="1" dirty="0" smtClean="0">
                <a:latin typeface="Vivaldi" pitchFamily="66" charset="0"/>
              </a:rPr>
              <a:t>¿Qué beneficio recibe la tierra durante el milenio?</a:t>
            </a:r>
            <a:endParaRPr lang="es-CO" b="1" dirty="0">
              <a:latin typeface="Vivaldi" pitchFamily="66" charset="0"/>
            </a:endParaRPr>
          </a:p>
        </p:txBody>
      </p:sp>
      <p:sp>
        <p:nvSpPr>
          <p:cNvPr id="3" name="2 Marcador de contenido"/>
          <p:cNvSpPr>
            <a:spLocks noGrp="1"/>
          </p:cNvSpPr>
          <p:nvPr>
            <p:ph idx="1"/>
          </p:nvPr>
        </p:nvSpPr>
        <p:spPr>
          <a:xfrm>
            <a:off x="0" y="1628800"/>
            <a:ext cx="9036496" cy="4525963"/>
          </a:xfrm>
          <a:solidFill>
            <a:schemeClr val="accent6">
              <a:lumMod val="40000"/>
              <a:lumOff val="60000"/>
            </a:schemeClr>
          </a:solidFill>
        </p:spPr>
        <p:txBody>
          <a:bodyPr>
            <a:normAutofit fontScale="92500"/>
          </a:bodyPr>
          <a:lstStyle/>
          <a:p>
            <a:pPr algn="ctr">
              <a:buNone/>
            </a:pPr>
            <a:r>
              <a:rPr lang="es-CO" dirty="0" smtClean="0"/>
              <a:t>   La tierra disfrutó sus SÁBADOS. Porque todo el tiempo de su asolamiento REPOSÓ, hasta que se cumplieron los setenta años </a:t>
            </a:r>
            <a:r>
              <a:rPr lang="es-CO" u="sng" dirty="0" smtClean="0"/>
              <a:t>2 Crónicas 36:21</a:t>
            </a:r>
            <a:r>
              <a:rPr lang="es-CO" dirty="0" smtClean="0"/>
              <a:t>.</a:t>
            </a:r>
          </a:p>
          <a:p>
            <a:endParaRPr lang="es-CO" dirty="0" smtClean="0"/>
          </a:p>
          <a:p>
            <a:pPr algn="ctr">
              <a:buNone/>
            </a:pPr>
            <a:r>
              <a:rPr lang="es-CO" dirty="0" smtClean="0"/>
              <a:t>    De la misma manera, que la tierra de Israel reposó durante el tiempo que sus habitantes fueron llevados como esclavos a Babilonia, durante el milenio la tierra reposará los sábados de 6.000 años de transgresión que sus habitantes no la dejaron descansar.  </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dirty="0" smtClean="0"/>
              <a:t/>
            </a:r>
            <a:br>
              <a:rPr lang="es-CO" dirty="0" smtClean="0"/>
            </a:br>
            <a:r>
              <a:rPr lang="es-CO" sz="3100" b="1" dirty="0" smtClean="0">
                <a:solidFill>
                  <a:srgbClr val="FF0000"/>
                </a:solidFill>
                <a:latin typeface="Algerian" pitchFamily="82" charset="0"/>
              </a:rPr>
              <a:t>¿Qué sucesos se realizan durante el Milenio? </a:t>
            </a:r>
            <a:br>
              <a:rPr lang="es-CO" sz="3100" b="1" dirty="0" smtClean="0">
                <a:solidFill>
                  <a:srgbClr val="FF0000"/>
                </a:solidFill>
                <a:latin typeface="Algerian" pitchFamily="82" charset="0"/>
              </a:rPr>
            </a:br>
            <a:endParaRPr lang="es-CO" b="1" dirty="0">
              <a:solidFill>
                <a:srgbClr val="FF0000"/>
              </a:solidFill>
              <a:latin typeface="Algerian" pitchFamily="82" charset="0"/>
            </a:endParaRPr>
          </a:p>
        </p:txBody>
      </p:sp>
      <p:sp>
        <p:nvSpPr>
          <p:cNvPr id="3" name="2 Marcador de contenido"/>
          <p:cNvSpPr>
            <a:spLocks noGrp="1"/>
          </p:cNvSpPr>
          <p:nvPr>
            <p:ph idx="1"/>
          </p:nvPr>
        </p:nvSpPr>
        <p:spPr>
          <a:xfrm>
            <a:off x="457200" y="1600200"/>
            <a:ext cx="8229600" cy="4925144"/>
          </a:xfrm>
        </p:spPr>
        <p:txBody>
          <a:bodyPr>
            <a:normAutofit fontScale="85000" lnSpcReduction="20000"/>
          </a:bodyPr>
          <a:lstStyle/>
          <a:p>
            <a:pPr>
              <a:buNone/>
            </a:pPr>
            <a:r>
              <a:rPr lang="es-CO" dirty="0" smtClean="0"/>
              <a:t>             </a:t>
            </a:r>
            <a:r>
              <a:rPr lang="es-CO" sz="5200" b="1" dirty="0" smtClean="0"/>
              <a:t> (1). </a:t>
            </a:r>
            <a:r>
              <a:rPr lang="es-CO" sz="3800" b="1" u="sng" dirty="0" smtClean="0">
                <a:solidFill>
                  <a:srgbClr val="FF0000"/>
                </a:solidFill>
              </a:rPr>
              <a:t>Cristo en el cielo con los redimidos: </a:t>
            </a:r>
          </a:p>
          <a:p>
            <a:pPr marL="0" indent="0">
              <a:buNone/>
            </a:pPr>
            <a:endParaRPr lang="es-CO" dirty="0" smtClean="0"/>
          </a:p>
          <a:p>
            <a:pPr>
              <a:buNone/>
            </a:pPr>
            <a:r>
              <a:rPr lang="es-CO" dirty="0" smtClean="0"/>
              <a:t>                                    </a:t>
            </a:r>
            <a:r>
              <a:rPr lang="es-CO" sz="3300" b="1" dirty="0" smtClean="0">
                <a:solidFill>
                  <a:srgbClr val="FF0000"/>
                </a:solidFill>
              </a:rPr>
              <a:t> Apoc.15:2,3.</a:t>
            </a:r>
            <a:endParaRPr lang="es-CO" b="1" dirty="0" smtClean="0">
              <a:solidFill>
                <a:srgbClr val="FF0000"/>
              </a:solidFill>
            </a:endParaRPr>
          </a:p>
          <a:p>
            <a:pPr algn="ctr">
              <a:buNone/>
            </a:pPr>
            <a:r>
              <a:rPr lang="es-CO" dirty="0" smtClean="0"/>
              <a:t>    Y los que habían alcanzado la victoria sobre la bestia, su imagen, su marca y el numero de su nombre, estaban sobre el mar de vidrio, con las arpas de Dios. 3 Y cantaban el canto de Moisés siervo de Dios (Exo.15:1-21,  y el canto del cordero, diciendo: “¡Grandes y maravillosas son tus obras, Señor Dios Todopoderoso! ¡Justos y verdaderos son tus caminos, Rey de las naciones!</a:t>
            </a:r>
            <a:br>
              <a:rPr lang="es-CO" dirty="0" smtClean="0"/>
            </a:br>
            <a:r>
              <a:rPr lang="es-CO" dirty="0" smtClean="0"/>
              <a:t/>
            </a:r>
            <a:br>
              <a:rPr lang="es-CO" dirty="0" smtClean="0"/>
            </a:b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arn(inVertical)">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4464496"/>
          </a:xfrm>
        </p:spPr>
        <p:txBody>
          <a:bodyPr>
            <a:normAutofit/>
          </a:bodyPr>
          <a:lstStyle/>
          <a:p>
            <a:pPr algn="ctr">
              <a:buNone/>
            </a:pPr>
            <a:r>
              <a:rPr lang="es-CO" dirty="0" smtClean="0"/>
              <a:t>    </a:t>
            </a:r>
            <a:r>
              <a:rPr lang="es-CO" b="1" dirty="0" smtClean="0">
                <a:solidFill>
                  <a:srgbClr val="FF0000"/>
                </a:solidFill>
              </a:rPr>
              <a:t>Ese canto celebró la liberación del poder opresivo de los egipcios; el nuevo cantico celebra la liberación del poder de la tiranía de “Babilonia la brande” (Apoc.17:5).</a:t>
            </a:r>
          </a:p>
          <a:p>
            <a:endParaRPr lang="es-CO" dirty="0" smtClean="0"/>
          </a:p>
          <a:p>
            <a:endParaRPr lang="es-CO" dirty="0" smtClean="0"/>
          </a:p>
          <a:p>
            <a:endParaRPr lang="es-CO" dirty="0" smtClean="0"/>
          </a:p>
          <a:p>
            <a:pPr>
              <a:buNone/>
            </a:pPr>
            <a:r>
              <a:rPr lang="es-CO" sz="2000" dirty="0" smtClean="0"/>
              <a:t>               Babel,                   Babilonia Lit.         Babilonias Esp.           Hijas.</a:t>
            </a:r>
            <a:endParaRPr lang="es-CO" sz="2000" dirty="0"/>
          </a:p>
        </p:txBody>
      </p:sp>
      <p:pic>
        <p:nvPicPr>
          <p:cNvPr id="6146" name="Picture 2" descr="http://t2.gstatic.com/images?q=tbn:ANd9GcR-oeq0AiJwwtuDttQT1x1URbHd4c8zQA7rEsk5AVS_iGg2dlx6ZQ"/>
          <p:cNvPicPr>
            <a:picLocks noChangeAspect="1" noChangeArrowheads="1"/>
          </p:cNvPicPr>
          <p:nvPr/>
        </p:nvPicPr>
        <p:blipFill>
          <a:blip r:embed="rId2" cstate="print"/>
          <a:srcRect/>
          <a:stretch>
            <a:fillRect/>
          </a:stretch>
        </p:blipFill>
        <p:spPr bwMode="auto">
          <a:xfrm>
            <a:off x="611560" y="2420888"/>
            <a:ext cx="1905000" cy="1512168"/>
          </a:xfrm>
          <a:prstGeom prst="rect">
            <a:avLst/>
          </a:prstGeom>
          <a:noFill/>
        </p:spPr>
      </p:pic>
      <p:pic>
        <p:nvPicPr>
          <p:cNvPr id="6148" name="Picture 4" descr="http://t1.gstatic.com/images?q=tbn:ANd9GcTP3iTaSVDNRF7D5t7PtwSTSmvpZwT5saBvhTnlCnPxKFhQaul7"/>
          <p:cNvPicPr>
            <a:picLocks noChangeAspect="1" noChangeArrowheads="1"/>
          </p:cNvPicPr>
          <p:nvPr/>
        </p:nvPicPr>
        <p:blipFill>
          <a:blip r:embed="rId3" cstate="print"/>
          <a:srcRect/>
          <a:stretch>
            <a:fillRect/>
          </a:stretch>
        </p:blipFill>
        <p:spPr bwMode="auto">
          <a:xfrm>
            <a:off x="2915817" y="2348880"/>
            <a:ext cx="1728192" cy="1584176"/>
          </a:xfrm>
          <a:prstGeom prst="rect">
            <a:avLst/>
          </a:prstGeom>
          <a:noFill/>
        </p:spPr>
      </p:pic>
      <p:pic>
        <p:nvPicPr>
          <p:cNvPr id="6150" name="Picture 6" descr="http://t0.gstatic.com/images?q=tbn:ANd9GcRoKGjKUvDuAsfJG4Q_eO4n8kOqjUz7nknyU1EGp1gGV6dnwND34Q"/>
          <p:cNvPicPr>
            <a:picLocks noChangeAspect="1" noChangeArrowheads="1"/>
          </p:cNvPicPr>
          <p:nvPr/>
        </p:nvPicPr>
        <p:blipFill>
          <a:blip r:embed="rId4" cstate="print"/>
          <a:srcRect/>
          <a:stretch>
            <a:fillRect/>
          </a:stretch>
        </p:blipFill>
        <p:spPr bwMode="auto">
          <a:xfrm>
            <a:off x="4860033" y="2420888"/>
            <a:ext cx="1800200" cy="1512168"/>
          </a:xfrm>
          <a:prstGeom prst="rect">
            <a:avLst/>
          </a:prstGeom>
          <a:noFill/>
        </p:spPr>
      </p:pic>
      <p:sp>
        <p:nvSpPr>
          <p:cNvPr id="8" name="7 Terminador"/>
          <p:cNvSpPr/>
          <p:nvPr/>
        </p:nvSpPr>
        <p:spPr>
          <a:xfrm>
            <a:off x="467544" y="4725144"/>
            <a:ext cx="8136904" cy="1944216"/>
          </a:xfrm>
          <a:prstGeom prst="flowChartTermina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 </a:t>
            </a:r>
            <a:r>
              <a:rPr lang="es-CO" sz="2400" dirty="0" smtClean="0"/>
              <a:t>Nata. Se le llama : “Babilonia,</a:t>
            </a:r>
            <a:r>
              <a:rPr lang="es-CO" sz="2400" b="1" u="sng" dirty="0" smtClean="0"/>
              <a:t> madre de las rameras</a:t>
            </a:r>
            <a:r>
              <a:rPr lang="es-CO" sz="2400" dirty="0" smtClean="0"/>
              <a:t>”, porque es la madre de todas las iglesias que guardan el domingo como día de reposo instituido por ella, pero que no esta sancionado en la Palabra de Dios </a:t>
            </a:r>
            <a:r>
              <a:rPr lang="es-CO" sz="2400" dirty="0" smtClean="0">
                <a:solidFill>
                  <a:schemeClr val="tx1"/>
                </a:solidFill>
              </a:rPr>
              <a:t>(Sant.2:10-12).</a:t>
            </a:r>
            <a:endParaRPr lang="es-CO" sz="2400" dirty="0">
              <a:solidFill>
                <a:schemeClr val="tx1"/>
              </a:solidFill>
            </a:endParaRPr>
          </a:p>
        </p:txBody>
      </p:sp>
      <p:pic>
        <p:nvPicPr>
          <p:cNvPr id="2" name="Picture 2" descr="http://t2.gstatic.com/images?q=tbn:ANd9GcRQxUpNoWNsjXlKLGEQJAGGhIN5X0QHMgauS2Jc8mfmdLUnfe6N"/>
          <p:cNvPicPr>
            <a:picLocks noChangeAspect="1" noChangeArrowheads="1"/>
          </p:cNvPicPr>
          <p:nvPr/>
        </p:nvPicPr>
        <p:blipFill>
          <a:blip r:embed="rId5" cstate="print"/>
          <a:srcRect/>
          <a:stretch>
            <a:fillRect/>
          </a:stretch>
        </p:blipFill>
        <p:spPr bwMode="auto">
          <a:xfrm>
            <a:off x="6804248" y="2420888"/>
            <a:ext cx="1872208" cy="1512168"/>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474840" cy="6264696"/>
          </a:xfrm>
          <a:solidFill>
            <a:schemeClr val="bg1">
              <a:lumMod val="95000"/>
            </a:schemeClr>
          </a:solidFill>
        </p:spPr>
        <p:txBody>
          <a:bodyPr>
            <a:normAutofit fontScale="85000" lnSpcReduction="10000"/>
          </a:bodyPr>
          <a:lstStyle/>
          <a:p>
            <a:pPr algn="ctr">
              <a:buNone/>
            </a:pPr>
            <a:r>
              <a:rPr lang="es-CO" sz="2800" dirty="0" smtClean="0"/>
              <a:t>     </a:t>
            </a:r>
            <a:r>
              <a:rPr lang="es-CO" sz="4700" b="1" dirty="0" smtClean="0"/>
              <a:t>(2)</a:t>
            </a:r>
            <a:r>
              <a:rPr lang="es-CO" sz="4700" b="1" dirty="0" smtClean="0">
                <a:solidFill>
                  <a:srgbClr val="FF0000"/>
                </a:solidFill>
              </a:rPr>
              <a:t>. </a:t>
            </a:r>
            <a:r>
              <a:rPr lang="es-CO" sz="4000" b="1" u="sng" dirty="0" smtClean="0">
                <a:solidFill>
                  <a:srgbClr val="FF0000"/>
                </a:solidFill>
              </a:rPr>
              <a:t>Los santos reinarán con Cristo. </a:t>
            </a:r>
          </a:p>
          <a:p>
            <a:endParaRPr lang="es-CO" dirty="0" smtClean="0"/>
          </a:p>
          <a:p>
            <a:pPr algn="ctr">
              <a:buNone/>
            </a:pPr>
            <a:r>
              <a:rPr lang="es-CO" dirty="0" smtClean="0"/>
              <a:t>                                             </a:t>
            </a:r>
            <a:r>
              <a:rPr lang="es-CO" sz="3800" b="1" dirty="0" smtClean="0">
                <a:solidFill>
                  <a:srgbClr val="FF0000"/>
                </a:solidFill>
              </a:rPr>
              <a:t>Dan.7:26,27.</a:t>
            </a:r>
            <a:r>
              <a:rPr lang="es-CO" sz="3800" dirty="0" smtClean="0"/>
              <a:t> </a:t>
            </a:r>
          </a:p>
          <a:p>
            <a:pPr algn="ctr">
              <a:buNone/>
            </a:pPr>
            <a:r>
              <a:rPr lang="es-CO" dirty="0" smtClean="0"/>
              <a:t>     “Pero se sentará el </a:t>
            </a:r>
            <a:r>
              <a:rPr lang="es-CO" b="1" dirty="0" smtClean="0">
                <a:solidFill>
                  <a:srgbClr val="0070C0"/>
                </a:solidFill>
              </a:rPr>
              <a:t>tribunal en juicio</a:t>
            </a:r>
            <a:r>
              <a:rPr lang="es-CO" dirty="0" smtClean="0"/>
              <a:t>, y le quitarán su dominio, para que sea destruido por completo y para siempre. 27 Y el reino, el dominio y la majestad de los reinos debajo de todo el cielo, </a:t>
            </a:r>
            <a:r>
              <a:rPr lang="es-CO" b="1" dirty="0" smtClean="0">
                <a:solidFill>
                  <a:srgbClr val="0070C0"/>
                </a:solidFill>
              </a:rPr>
              <a:t>serán dados al pueblo de los santos del Altísimo”. </a:t>
            </a:r>
            <a:r>
              <a:rPr lang="es-CO" dirty="0" smtClean="0"/>
              <a:t/>
            </a:r>
            <a:br>
              <a:rPr lang="es-CO" dirty="0" smtClean="0"/>
            </a:br>
            <a:endParaRPr lang="es-CO" dirty="0"/>
          </a:p>
        </p:txBody>
      </p:sp>
      <p:sp>
        <p:nvSpPr>
          <p:cNvPr id="5" name="4 Terminador"/>
          <p:cNvSpPr/>
          <p:nvPr/>
        </p:nvSpPr>
        <p:spPr>
          <a:xfrm>
            <a:off x="5148064" y="4437112"/>
            <a:ext cx="3816424" cy="2232248"/>
          </a:xfrm>
          <a:prstGeom prst="flowChartTermina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solidFill>
                  <a:srgbClr val="0070C0"/>
                </a:solidFill>
              </a:rPr>
              <a:t> </a:t>
            </a:r>
            <a:r>
              <a:rPr lang="es-CO" b="1" dirty="0" smtClean="0">
                <a:solidFill>
                  <a:schemeClr val="tx1"/>
                </a:solidFill>
              </a:rPr>
              <a:t>Los santos revisarán, los libros de la vida de todos aquellos que no quisieron aceptar el plan de salvación establecido por Dios, y verán que el castigo impuesto para ellos es justo.</a:t>
            </a:r>
            <a:br>
              <a:rPr lang="es-CO" b="1" dirty="0" smtClean="0">
                <a:solidFill>
                  <a:schemeClr val="tx1"/>
                </a:solidFill>
              </a:rPr>
            </a:br>
            <a:endParaRPr lang="es-CO" dirty="0">
              <a:solidFill>
                <a:schemeClr val="tx1"/>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980728"/>
            <a:ext cx="3528392" cy="307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par>
                                <p:cTn id="19" presetID="31" presetClass="entr" presetSubtype="0" fill="hold" nodeType="withEffect">
                                  <p:stCondLst>
                                    <p:cond delay="0"/>
                                  </p:stCondLst>
                                  <p:childTnLst>
                                    <p:set>
                                      <p:cBhvr>
                                        <p:cTn id="20" dur="1" fill="hold">
                                          <p:stCondLst>
                                            <p:cond delay="0"/>
                                          </p:stCondLst>
                                        </p:cTn>
                                        <p:tgtEl>
                                          <p:spTgt spid="2051"/>
                                        </p:tgtEl>
                                        <p:attrNameLst>
                                          <p:attrName>style.visibility</p:attrName>
                                        </p:attrNameLst>
                                      </p:cBhvr>
                                      <p:to>
                                        <p:strVal val="visible"/>
                                      </p:to>
                                    </p:set>
                                    <p:anim calcmode="lin" valueType="num">
                                      <p:cBhvr>
                                        <p:cTn id="21" dur="1000" fill="hold"/>
                                        <p:tgtEl>
                                          <p:spTgt spid="2051"/>
                                        </p:tgtEl>
                                        <p:attrNameLst>
                                          <p:attrName>ppt_w</p:attrName>
                                        </p:attrNameLst>
                                      </p:cBhvr>
                                      <p:tavLst>
                                        <p:tav tm="0">
                                          <p:val>
                                            <p:fltVal val="0"/>
                                          </p:val>
                                        </p:tav>
                                        <p:tav tm="100000">
                                          <p:val>
                                            <p:strVal val="#ppt_w"/>
                                          </p:val>
                                        </p:tav>
                                      </p:tavLst>
                                    </p:anim>
                                    <p:anim calcmode="lin" valueType="num">
                                      <p:cBhvr>
                                        <p:cTn id="22" dur="1000" fill="hold"/>
                                        <p:tgtEl>
                                          <p:spTgt spid="2051"/>
                                        </p:tgtEl>
                                        <p:attrNameLst>
                                          <p:attrName>ppt_h</p:attrName>
                                        </p:attrNameLst>
                                      </p:cBhvr>
                                      <p:tavLst>
                                        <p:tav tm="0">
                                          <p:val>
                                            <p:fltVal val="0"/>
                                          </p:val>
                                        </p:tav>
                                        <p:tav tm="100000">
                                          <p:val>
                                            <p:strVal val="#ppt_h"/>
                                          </p:val>
                                        </p:tav>
                                      </p:tavLst>
                                    </p:anim>
                                    <p:anim calcmode="lin" valueType="num">
                                      <p:cBhvr>
                                        <p:cTn id="23" dur="1000" fill="hold"/>
                                        <p:tgtEl>
                                          <p:spTgt spid="2051"/>
                                        </p:tgtEl>
                                        <p:attrNameLst>
                                          <p:attrName>style.rotation</p:attrName>
                                        </p:attrNameLst>
                                      </p:cBhvr>
                                      <p:tavLst>
                                        <p:tav tm="0">
                                          <p:val>
                                            <p:fltVal val="90"/>
                                          </p:val>
                                        </p:tav>
                                        <p:tav tm="100000">
                                          <p:val>
                                            <p:fltVal val="0"/>
                                          </p:val>
                                        </p:tav>
                                      </p:tavLst>
                                    </p:anim>
                                    <p:animEffect transition="in" filter="fade">
                                      <p:cBhvr>
                                        <p:cTn id="24" dur="1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40000"/>
              <a:lumOff val="60000"/>
            </a:schemeClr>
          </a:solidFill>
        </p:spPr>
        <p:txBody>
          <a:bodyPr>
            <a:noAutofit/>
          </a:bodyPr>
          <a:lstStyle/>
          <a:p>
            <a:r>
              <a:rPr lang="es-CO" sz="3200" b="1" dirty="0" smtClean="0">
                <a:latin typeface="Algerian" pitchFamily="82" charset="0"/>
              </a:rPr>
              <a:t>¿A quienes es dado este privilegio?</a:t>
            </a:r>
            <a:endParaRPr lang="es-CO" sz="3200" b="1" dirty="0">
              <a:latin typeface="Algerian" pitchFamily="82" charset="0"/>
            </a:endParaRPr>
          </a:p>
        </p:txBody>
      </p:sp>
      <p:sp>
        <p:nvSpPr>
          <p:cNvPr id="3" name="2 Marcador de contenido"/>
          <p:cNvSpPr>
            <a:spLocks noGrp="1"/>
          </p:cNvSpPr>
          <p:nvPr>
            <p:ph idx="1"/>
          </p:nvPr>
        </p:nvSpPr>
        <p:spPr>
          <a:xfrm>
            <a:off x="457200" y="1600200"/>
            <a:ext cx="8229600" cy="4925144"/>
          </a:xfrm>
          <a:solidFill>
            <a:srgbClr val="92D050"/>
          </a:solidFill>
        </p:spPr>
        <p:txBody>
          <a:bodyPr>
            <a:normAutofit fontScale="85000" lnSpcReduction="20000"/>
          </a:bodyPr>
          <a:lstStyle/>
          <a:p>
            <a:pPr>
              <a:buNone/>
            </a:pPr>
            <a:r>
              <a:rPr lang="es-CO" dirty="0" smtClean="0"/>
              <a:t>                                            </a:t>
            </a:r>
            <a:r>
              <a:rPr lang="es-CO" sz="3600" b="1" dirty="0" smtClean="0">
                <a:solidFill>
                  <a:srgbClr val="FF0000"/>
                </a:solidFill>
              </a:rPr>
              <a:t>Apoc.2:26.</a:t>
            </a:r>
            <a:endParaRPr lang="es-CO" b="1" dirty="0" smtClean="0">
              <a:solidFill>
                <a:srgbClr val="FF0000"/>
              </a:solidFill>
            </a:endParaRPr>
          </a:p>
          <a:p>
            <a:pPr algn="ctr">
              <a:buNone/>
            </a:pPr>
            <a:r>
              <a:rPr lang="es-CO" dirty="0" smtClean="0"/>
              <a:t>     “Al que </a:t>
            </a:r>
            <a:r>
              <a:rPr lang="es-CO" b="1" u="sng" dirty="0" smtClean="0"/>
              <a:t>VENZA</a:t>
            </a:r>
            <a:r>
              <a:rPr lang="es-CO" dirty="0" smtClean="0"/>
              <a:t> y guarde mis obras hasta el fin, le daré autoridad sobre las naciones”.</a:t>
            </a:r>
          </a:p>
          <a:p>
            <a:pPr>
              <a:buNone/>
            </a:pPr>
            <a:endParaRPr lang="es-CO" dirty="0" smtClean="0"/>
          </a:p>
          <a:p>
            <a:pPr algn="ctr">
              <a:buNone/>
            </a:pPr>
            <a:r>
              <a:rPr lang="es-CO" dirty="0" smtClean="0"/>
              <a:t>      </a:t>
            </a:r>
            <a:r>
              <a:rPr lang="es-CO" sz="3800" b="1" dirty="0" smtClean="0">
                <a:solidFill>
                  <a:srgbClr val="FF0000"/>
                </a:solidFill>
              </a:rPr>
              <a:t>Apoc.20:4</a:t>
            </a:r>
            <a:r>
              <a:rPr lang="es-CO" dirty="0" smtClean="0"/>
              <a:t> P.P.</a:t>
            </a:r>
          </a:p>
          <a:p>
            <a:pPr algn="ctr">
              <a:buNone/>
            </a:pPr>
            <a:r>
              <a:rPr lang="es-CO" dirty="0" smtClean="0"/>
              <a:t>Y vi</a:t>
            </a:r>
            <a:r>
              <a:rPr lang="es-CO" b="1" dirty="0" smtClean="0">
                <a:solidFill>
                  <a:srgbClr val="0070C0"/>
                </a:solidFill>
              </a:rPr>
              <a:t> tronos.</a:t>
            </a:r>
            <a:r>
              <a:rPr lang="es-CO" dirty="0" smtClean="0"/>
              <a:t> Y se sentaron sobre ellos los que recibieron autoridad para </a:t>
            </a:r>
            <a:r>
              <a:rPr lang="es-CO" b="1" dirty="0" smtClean="0">
                <a:solidFill>
                  <a:srgbClr val="0070C0"/>
                </a:solidFill>
              </a:rPr>
              <a:t>juzgar</a:t>
            </a:r>
          </a:p>
          <a:p>
            <a:pPr algn="ctr">
              <a:buNone/>
            </a:pPr>
            <a:r>
              <a:rPr lang="es-CO" b="1" dirty="0" smtClean="0">
                <a:solidFill>
                  <a:srgbClr val="0070C0"/>
                </a:solidFill>
              </a:rPr>
              <a:t>     </a:t>
            </a:r>
          </a:p>
          <a:p>
            <a:pPr algn="ctr">
              <a:buNone/>
            </a:pPr>
            <a:r>
              <a:rPr lang="es-CO" dirty="0" smtClean="0"/>
              <a:t>    Es durante el</a:t>
            </a:r>
            <a:r>
              <a:rPr lang="es-CO" b="1" dirty="0" smtClean="0">
                <a:solidFill>
                  <a:srgbClr val="0070C0"/>
                </a:solidFill>
              </a:rPr>
              <a:t> milenio</a:t>
            </a:r>
            <a:r>
              <a:rPr lang="es-CO" dirty="0" smtClean="0"/>
              <a:t> cuando Cristo cumple su promesa de dar a los vencedores autoridad sobre las naciones. Su reinado consistirá en la</a:t>
            </a:r>
            <a:r>
              <a:rPr lang="es-CO" b="1" dirty="0" smtClean="0">
                <a:solidFill>
                  <a:srgbClr val="0070C0"/>
                </a:solidFill>
              </a:rPr>
              <a:t> participación de una fase importante del gobierno de Cristo.</a:t>
            </a:r>
            <a:endParaRPr lang="es-CO" b="1" dirty="0">
              <a:solidFill>
                <a:srgbClr val="0070C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00"/>
                                        <p:tgtEl>
                                          <p:spTgt spid="3">
                                            <p:txEl>
                                              <p:pRg st="5" end="5"/>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down)">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7978" y="385172"/>
            <a:ext cx="4762872" cy="4752528"/>
          </a:xfrm>
          <a:solidFill>
            <a:schemeClr val="accent2">
              <a:lumMod val="20000"/>
              <a:lumOff val="80000"/>
            </a:schemeClr>
          </a:solidFill>
        </p:spPr>
        <p:txBody>
          <a:bodyPr>
            <a:normAutofit fontScale="70000" lnSpcReduction="20000"/>
          </a:bodyPr>
          <a:lstStyle/>
          <a:p>
            <a:pPr algn="ctr">
              <a:buNone/>
            </a:pPr>
            <a:r>
              <a:rPr lang="es-CO" sz="4500" dirty="0" smtClean="0"/>
              <a:t> </a:t>
            </a:r>
            <a:r>
              <a:rPr lang="es-CO" sz="5100" b="1" dirty="0" smtClean="0"/>
              <a:t>(3). </a:t>
            </a:r>
            <a:r>
              <a:rPr lang="es-CO" sz="4000" b="1" u="sng" dirty="0" smtClean="0">
                <a:solidFill>
                  <a:srgbClr val="FF0000"/>
                </a:solidFill>
              </a:rPr>
              <a:t>El juicio de los malos.</a:t>
            </a:r>
          </a:p>
          <a:p>
            <a:endParaRPr lang="es-CO" dirty="0" smtClean="0"/>
          </a:p>
          <a:p>
            <a:pPr>
              <a:buNone/>
            </a:pPr>
            <a:r>
              <a:rPr lang="es-CO" dirty="0" smtClean="0"/>
              <a:t>                     </a:t>
            </a:r>
            <a:r>
              <a:rPr lang="es-CO" sz="3500" b="1" dirty="0" smtClean="0">
                <a:solidFill>
                  <a:srgbClr val="FF0000"/>
                </a:solidFill>
              </a:rPr>
              <a:t>Apoc.20:4</a:t>
            </a:r>
          </a:p>
          <a:p>
            <a:pPr algn="ctr">
              <a:buNone/>
            </a:pPr>
            <a:r>
              <a:rPr lang="es-CO" sz="3500" dirty="0" smtClean="0"/>
              <a:t>        Y vi las almas (o sea las personas) de los decapitados por el testimonio de Jesús y por la Palabra de Dios, que no habían adorado a la bestia ni a su imagen, y no habían recibido la marca en su frente ni en su mano. </a:t>
            </a:r>
          </a:p>
          <a:p>
            <a:pPr algn="ctr">
              <a:buNone/>
            </a:pPr>
            <a:r>
              <a:rPr lang="es-CO" sz="3500" dirty="0" smtClean="0"/>
              <a:t>Estos volvieron a vivir, y </a:t>
            </a:r>
            <a:r>
              <a:rPr lang="es-CO" sz="3500" b="1" dirty="0" smtClean="0">
                <a:solidFill>
                  <a:srgbClr val="0070C0"/>
                </a:solidFill>
              </a:rPr>
              <a:t>reinaron con Cristo mil años.</a:t>
            </a:r>
            <a:r>
              <a:rPr lang="es-CO" dirty="0" smtClean="0"/>
              <a:t/>
            </a:r>
            <a:br>
              <a:rPr lang="es-CO" dirty="0" smtClean="0"/>
            </a:br>
            <a:endParaRPr lang="es-CO" dirty="0"/>
          </a:p>
        </p:txBody>
      </p:sp>
      <p:pic>
        <p:nvPicPr>
          <p:cNvPr id="188418" name="Picture 2" descr="http://t2.gstatic.com/images?q=tbn:ANd9GcQEfK83YCmJ3B2TYr7Xm9RlwfxK26tqtHs3B4WULKkGkynCE44E"/>
          <p:cNvPicPr>
            <a:picLocks noChangeAspect="1" noChangeArrowheads="1"/>
          </p:cNvPicPr>
          <p:nvPr/>
        </p:nvPicPr>
        <p:blipFill>
          <a:blip r:embed="rId2" cstate="print"/>
          <a:srcRect/>
          <a:stretch>
            <a:fillRect/>
          </a:stretch>
        </p:blipFill>
        <p:spPr bwMode="auto">
          <a:xfrm>
            <a:off x="7020272" y="404664"/>
            <a:ext cx="1800200" cy="1728192"/>
          </a:xfrm>
          <a:prstGeom prst="rect">
            <a:avLst/>
          </a:prstGeom>
          <a:noFill/>
        </p:spPr>
      </p:pic>
      <p:pic>
        <p:nvPicPr>
          <p:cNvPr id="188420" name="Picture 4" descr="http://t1.gstatic.com/images?q=tbn:ANd9GcRfXPw6p1Au0GwSf79kOCAyO3ASe5KXuBXG6R8fZNd9Jgu0YOIRxA"/>
          <p:cNvPicPr>
            <a:picLocks noChangeAspect="1" noChangeArrowheads="1"/>
          </p:cNvPicPr>
          <p:nvPr/>
        </p:nvPicPr>
        <p:blipFill>
          <a:blip r:embed="rId3" cstate="print"/>
          <a:srcRect/>
          <a:stretch>
            <a:fillRect/>
          </a:stretch>
        </p:blipFill>
        <p:spPr bwMode="auto">
          <a:xfrm>
            <a:off x="5364088" y="404664"/>
            <a:ext cx="1362075" cy="1740025"/>
          </a:xfrm>
          <a:prstGeom prst="rect">
            <a:avLst/>
          </a:prstGeom>
          <a:noFill/>
        </p:spPr>
      </p:pic>
      <p:pic>
        <p:nvPicPr>
          <p:cNvPr id="188422" name="Picture 6" descr="http://html.rincondelvago.com/000353281.jpg"/>
          <p:cNvPicPr>
            <a:picLocks noChangeAspect="1" noChangeArrowheads="1"/>
          </p:cNvPicPr>
          <p:nvPr/>
        </p:nvPicPr>
        <p:blipFill>
          <a:blip r:embed="rId4" cstate="print"/>
          <a:srcRect/>
          <a:stretch>
            <a:fillRect/>
          </a:stretch>
        </p:blipFill>
        <p:spPr bwMode="auto">
          <a:xfrm>
            <a:off x="7236296" y="2420889"/>
            <a:ext cx="1707282" cy="1440159"/>
          </a:xfrm>
          <a:prstGeom prst="rect">
            <a:avLst/>
          </a:prstGeom>
          <a:noFill/>
        </p:spPr>
      </p:pic>
      <p:pic>
        <p:nvPicPr>
          <p:cNvPr id="188424" name="Picture 8" descr="http://t2.gstatic.com/images?q=tbn:ANd9GcR2iXQLoXrUqxxQaAH0Iu4GFYMYpLrtD13Hqh_vKgjpKGPqbOxotA"/>
          <p:cNvPicPr>
            <a:picLocks noChangeAspect="1" noChangeArrowheads="1"/>
          </p:cNvPicPr>
          <p:nvPr/>
        </p:nvPicPr>
        <p:blipFill>
          <a:blip r:embed="rId5" cstate="print"/>
          <a:srcRect/>
          <a:stretch>
            <a:fillRect/>
          </a:stretch>
        </p:blipFill>
        <p:spPr bwMode="auto">
          <a:xfrm>
            <a:off x="5292081" y="2276872"/>
            <a:ext cx="1728192" cy="1584176"/>
          </a:xfrm>
          <a:prstGeom prst="rect">
            <a:avLst/>
          </a:prstGeom>
          <a:noFill/>
        </p:spPr>
      </p:pic>
      <p:pic>
        <p:nvPicPr>
          <p:cNvPr id="188426" name="Picture 10" descr="http://t0.gstatic.com/images?q=tbn:ANd9GcQC1kE53PUjw9W40UTJo2ZgOz2HX1DXvH-3cf-fiilopeYIlNEu"/>
          <p:cNvPicPr>
            <a:picLocks noChangeAspect="1" noChangeArrowheads="1"/>
          </p:cNvPicPr>
          <p:nvPr/>
        </p:nvPicPr>
        <p:blipFill>
          <a:blip r:embed="rId6" cstate="print"/>
          <a:srcRect/>
          <a:stretch>
            <a:fillRect/>
          </a:stretch>
        </p:blipFill>
        <p:spPr bwMode="auto">
          <a:xfrm>
            <a:off x="5436096" y="4077072"/>
            <a:ext cx="1584176" cy="1224136"/>
          </a:xfrm>
          <a:prstGeom prst="rect">
            <a:avLst/>
          </a:prstGeom>
          <a:noFill/>
        </p:spPr>
      </p:pic>
      <p:pic>
        <p:nvPicPr>
          <p:cNvPr id="188428" name="Picture 12" descr="http://t1.gstatic.com/images?q=tbn:ANd9GcTc481-48TjEmfIM93caUSyxxsXEz8tAdwQs_mNbjrGUFxZ1_DNYA"/>
          <p:cNvPicPr>
            <a:picLocks noChangeAspect="1" noChangeArrowheads="1"/>
          </p:cNvPicPr>
          <p:nvPr/>
        </p:nvPicPr>
        <p:blipFill>
          <a:blip r:embed="rId7" cstate="print"/>
          <a:srcRect/>
          <a:stretch>
            <a:fillRect/>
          </a:stretch>
        </p:blipFill>
        <p:spPr bwMode="auto">
          <a:xfrm>
            <a:off x="7164289" y="4077072"/>
            <a:ext cx="1728191" cy="1224136"/>
          </a:xfrm>
          <a:prstGeom prst="rect">
            <a:avLst/>
          </a:prstGeom>
          <a:noFill/>
        </p:spPr>
      </p:pic>
      <p:sp>
        <p:nvSpPr>
          <p:cNvPr id="10" name="9 Terminador"/>
          <p:cNvSpPr/>
          <p:nvPr/>
        </p:nvSpPr>
        <p:spPr>
          <a:xfrm>
            <a:off x="251520" y="5373216"/>
            <a:ext cx="8640960" cy="1224136"/>
          </a:xfrm>
          <a:prstGeom prst="flowChartTerminato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Ahí estaban desde el justo Abel, hasta el último que será sacrificado por causa de la Palabra de Dios. Los que fueron atormentados en la inquisición, método que se volverá a practicar poco antes de la venida de Jesús, para tratar de intimidar a los santos para que dejen de observar el sábado.</a:t>
            </a:r>
            <a:endParaRPr lang="es-CO" b="1"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20000"/>
              <a:lumOff val="80000"/>
            </a:schemeClr>
          </a:solidFill>
        </p:spPr>
        <p:txBody>
          <a:bodyPr>
            <a:noAutofit/>
          </a:bodyPr>
          <a:lstStyle/>
          <a:p>
            <a:r>
              <a:rPr lang="es-CO" sz="3200" dirty="0" smtClean="0">
                <a:latin typeface="Algerian" pitchFamily="82" charset="0"/>
              </a:rPr>
              <a:t>¿Quién será juzgado principalmente durante este periodo?</a:t>
            </a:r>
            <a:endParaRPr lang="es-CO" sz="3200" dirty="0">
              <a:latin typeface="Algerian" pitchFamily="82" charset="0"/>
            </a:endParaRPr>
          </a:p>
        </p:txBody>
      </p:sp>
      <p:sp>
        <p:nvSpPr>
          <p:cNvPr id="3" name="2 Marcador de contenido"/>
          <p:cNvSpPr>
            <a:spLocks noGrp="1"/>
          </p:cNvSpPr>
          <p:nvPr>
            <p:ph idx="1"/>
          </p:nvPr>
        </p:nvSpPr>
        <p:spPr>
          <a:xfrm>
            <a:off x="179512" y="1600200"/>
            <a:ext cx="8670020" cy="4997152"/>
          </a:xfrm>
          <a:solidFill>
            <a:schemeClr val="bg1"/>
          </a:solidFill>
        </p:spPr>
        <p:txBody>
          <a:bodyPr>
            <a:normAutofit fontScale="77500" lnSpcReduction="20000"/>
          </a:bodyPr>
          <a:lstStyle/>
          <a:p>
            <a:pPr>
              <a:buNone/>
            </a:pPr>
            <a:r>
              <a:rPr lang="es-CO" sz="3300" b="1" dirty="0" smtClean="0">
                <a:solidFill>
                  <a:srgbClr val="FF0000"/>
                </a:solidFill>
              </a:rPr>
              <a:t>2 Ped.2:4.</a:t>
            </a:r>
          </a:p>
          <a:p>
            <a:r>
              <a:rPr lang="es-CO" dirty="0" smtClean="0"/>
              <a:t> Porque si Dios no perdonó a los ángeles que pecaron, sino que los arrojó al</a:t>
            </a:r>
            <a:r>
              <a:rPr lang="es-CO" b="1" dirty="0" smtClean="0">
                <a:solidFill>
                  <a:srgbClr val="0070C0"/>
                </a:solidFill>
              </a:rPr>
              <a:t> ABISMO</a:t>
            </a:r>
            <a:r>
              <a:rPr lang="es-CO" dirty="0" smtClean="0"/>
              <a:t>, a </a:t>
            </a:r>
            <a:r>
              <a:rPr lang="es-CO" b="1" dirty="0" smtClean="0">
                <a:solidFill>
                  <a:srgbClr val="0070C0"/>
                </a:solidFill>
              </a:rPr>
              <a:t>PRICIONES</a:t>
            </a:r>
            <a:r>
              <a:rPr lang="es-CO" dirty="0" smtClean="0"/>
              <a:t> tenebrosas, para ser reservados para el </a:t>
            </a:r>
            <a:r>
              <a:rPr lang="es-CO" b="1" dirty="0" smtClean="0">
                <a:solidFill>
                  <a:srgbClr val="0070C0"/>
                </a:solidFill>
              </a:rPr>
              <a:t>JUICIO</a:t>
            </a:r>
            <a:r>
              <a:rPr lang="es-CO" dirty="0" smtClean="0"/>
              <a:t>. </a:t>
            </a:r>
            <a:r>
              <a:rPr lang="es-CO" u="sng" dirty="0" smtClean="0"/>
              <a:t>Note que se refiere al tiempo del milenio, Satanás no esta hoy en el “abismo”, ni en “prisión”.</a:t>
            </a:r>
          </a:p>
          <a:p>
            <a:endParaRPr lang="es-CO" dirty="0" smtClean="0"/>
          </a:p>
          <a:p>
            <a:pPr>
              <a:buNone/>
            </a:pPr>
            <a:r>
              <a:rPr lang="es-CO" sz="3300" b="1" dirty="0" smtClean="0">
                <a:solidFill>
                  <a:srgbClr val="FF0000"/>
                </a:solidFill>
              </a:rPr>
              <a:t> Jud.6;</a:t>
            </a:r>
          </a:p>
          <a:p>
            <a:r>
              <a:rPr lang="es-CO" dirty="0" smtClean="0"/>
              <a:t>También a los ángeles que no guardaron su dignidad, los ha reservado en </a:t>
            </a:r>
            <a:r>
              <a:rPr lang="es-CO" b="1" dirty="0" smtClean="0">
                <a:solidFill>
                  <a:srgbClr val="0070C0"/>
                </a:solidFill>
              </a:rPr>
              <a:t>OSCURIDAD</a:t>
            </a:r>
            <a:r>
              <a:rPr lang="es-CO" dirty="0" smtClean="0"/>
              <a:t>, en</a:t>
            </a:r>
            <a:r>
              <a:rPr lang="es-CO" b="1" dirty="0" smtClean="0">
                <a:solidFill>
                  <a:srgbClr val="0070C0"/>
                </a:solidFill>
              </a:rPr>
              <a:t> PRISIONES </a:t>
            </a:r>
            <a:r>
              <a:rPr lang="es-CO" dirty="0" smtClean="0"/>
              <a:t>eternas, para el </a:t>
            </a:r>
            <a:r>
              <a:rPr lang="es-CO" b="1" dirty="0" smtClean="0">
                <a:solidFill>
                  <a:srgbClr val="0070C0"/>
                </a:solidFill>
              </a:rPr>
              <a:t>JUICIO</a:t>
            </a:r>
            <a:r>
              <a:rPr lang="es-CO" dirty="0" smtClean="0"/>
              <a:t> del gran día.</a:t>
            </a:r>
          </a:p>
          <a:p>
            <a:endParaRPr lang="es-CO" dirty="0" smtClean="0"/>
          </a:p>
          <a:p>
            <a:pPr>
              <a:buNone/>
            </a:pPr>
            <a:r>
              <a:rPr lang="es-CO" sz="3300" b="1" dirty="0" smtClean="0">
                <a:solidFill>
                  <a:srgbClr val="FF0000"/>
                </a:solidFill>
              </a:rPr>
              <a:t>1Cor.6:2,3.</a:t>
            </a:r>
          </a:p>
          <a:p>
            <a:r>
              <a:rPr lang="es-CO" dirty="0" smtClean="0"/>
              <a:t>¿No sabéis que los santos han de</a:t>
            </a:r>
            <a:r>
              <a:rPr lang="es-CO" b="1" dirty="0" smtClean="0">
                <a:solidFill>
                  <a:srgbClr val="0070C0"/>
                </a:solidFill>
              </a:rPr>
              <a:t> </a:t>
            </a:r>
            <a:r>
              <a:rPr lang="es-CO" dirty="0" smtClean="0"/>
              <a:t>juzgar al mundo?</a:t>
            </a:r>
            <a:r>
              <a:rPr lang="es-CO" b="1" dirty="0" smtClean="0">
                <a:solidFill>
                  <a:srgbClr val="0070C0"/>
                </a:solidFill>
              </a:rPr>
              <a:t>.</a:t>
            </a:r>
            <a:r>
              <a:rPr lang="es-CO" dirty="0" smtClean="0"/>
              <a:t>... 3¿No sabéis que hemos de</a:t>
            </a:r>
            <a:r>
              <a:rPr lang="es-CO" sz="3600" b="1" dirty="0" smtClean="0">
                <a:solidFill>
                  <a:srgbClr val="0070C0"/>
                </a:solidFill>
              </a:rPr>
              <a:t> juzgar a los ángeles?</a:t>
            </a:r>
            <a:endParaRPr lang="es-CO" sz="3600" b="1"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down)">
                                      <p:cBhvr>
                                        <p:cTn id="55" dur="580">
                                          <p:stCondLst>
                                            <p:cond delay="0"/>
                                          </p:stCondLst>
                                        </p:cTn>
                                        <p:tgtEl>
                                          <p:spTgt spid="3">
                                            <p:txEl>
                                              <p:pRg st="4" end="4"/>
                                            </p:txEl>
                                          </p:spTgt>
                                        </p:tgtEl>
                                      </p:cBhvr>
                                    </p:animEffect>
                                    <p:anim calcmode="lin" valueType="num">
                                      <p:cBhvr>
                                        <p:cTn id="5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4" end="4"/>
                                            </p:txEl>
                                          </p:spTgt>
                                        </p:tgtEl>
                                      </p:cBhvr>
                                      <p:to x="100000" y="60000"/>
                                    </p:animScale>
                                    <p:animScale>
                                      <p:cBhvr>
                                        <p:cTn id="62" dur="166" decel="50000">
                                          <p:stCondLst>
                                            <p:cond delay="676"/>
                                          </p:stCondLst>
                                        </p:cTn>
                                        <p:tgtEl>
                                          <p:spTgt spid="3">
                                            <p:txEl>
                                              <p:pRg st="4" end="4"/>
                                            </p:txEl>
                                          </p:spTgt>
                                        </p:tgtEl>
                                      </p:cBhvr>
                                      <p:to x="100000" y="100000"/>
                                    </p:animScale>
                                    <p:animScale>
                                      <p:cBhvr>
                                        <p:cTn id="63" dur="26">
                                          <p:stCondLst>
                                            <p:cond delay="1312"/>
                                          </p:stCondLst>
                                        </p:cTn>
                                        <p:tgtEl>
                                          <p:spTgt spid="3">
                                            <p:txEl>
                                              <p:pRg st="4" end="4"/>
                                            </p:txEl>
                                          </p:spTgt>
                                        </p:tgtEl>
                                      </p:cBhvr>
                                      <p:to x="100000" y="80000"/>
                                    </p:animScale>
                                    <p:animScale>
                                      <p:cBhvr>
                                        <p:cTn id="64" dur="166" decel="50000">
                                          <p:stCondLst>
                                            <p:cond delay="1338"/>
                                          </p:stCondLst>
                                        </p:cTn>
                                        <p:tgtEl>
                                          <p:spTgt spid="3">
                                            <p:txEl>
                                              <p:pRg st="4" end="4"/>
                                            </p:txEl>
                                          </p:spTgt>
                                        </p:tgtEl>
                                      </p:cBhvr>
                                      <p:to x="100000" y="100000"/>
                                    </p:animScale>
                                    <p:animScale>
                                      <p:cBhvr>
                                        <p:cTn id="65" dur="26">
                                          <p:stCondLst>
                                            <p:cond delay="1642"/>
                                          </p:stCondLst>
                                        </p:cTn>
                                        <p:tgtEl>
                                          <p:spTgt spid="3">
                                            <p:txEl>
                                              <p:pRg st="4" end="4"/>
                                            </p:txEl>
                                          </p:spTgt>
                                        </p:tgtEl>
                                      </p:cBhvr>
                                      <p:to x="100000" y="90000"/>
                                    </p:animScale>
                                    <p:animScale>
                                      <p:cBhvr>
                                        <p:cTn id="66" dur="166" decel="50000">
                                          <p:stCondLst>
                                            <p:cond delay="1668"/>
                                          </p:stCondLst>
                                        </p:cTn>
                                        <p:tgtEl>
                                          <p:spTgt spid="3">
                                            <p:txEl>
                                              <p:pRg st="4" end="4"/>
                                            </p:txEl>
                                          </p:spTgt>
                                        </p:tgtEl>
                                      </p:cBhvr>
                                      <p:to x="100000" y="100000"/>
                                    </p:animScale>
                                    <p:animScale>
                                      <p:cBhvr>
                                        <p:cTn id="67" dur="26">
                                          <p:stCondLst>
                                            <p:cond delay="1808"/>
                                          </p:stCondLst>
                                        </p:cTn>
                                        <p:tgtEl>
                                          <p:spTgt spid="3">
                                            <p:txEl>
                                              <p:pRg st="4" end="4"/>
                                            </p:txEl>
                                          </p:spTgt>
                                        </p:tgtEl>
                                      </p:cBhvr>
                                      <p:to x="100000" y="95000"/>
                                    </p:animScale>
                                    <p:animScale>
                                      <p:cBhvr>
                                        <p:cTn id="68" dur="166" decel="50000">
                                          <p:stCondLst>
                                            <p:cond delay="1834"/>
                                          </p:stCondLst>
                                        </p:cTn>
                                        <p:tgtEl>
                                          <p:spTgt spid="3">
                                            <p:txEl>
                                              <p:pRg st="4" end="4"/>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Effect transition="in" filter="wipe(down)">
                                      <p:cBhvr>
                                        <p:cTn id="71" dur="580">
                                          <p:stCondLst>
                                            <p:cond delay="0"/>
                                          </p:stCondLst>
                                        </p:cTn>
                                        <p:tgtEl>
                                          <p:spTgt spid="3">
                                            <p:txEl>
                                              <p:pRg st="6" end="6"/>
                                            </p:txEl>
                                          </p:spTgt>
                                        </p:tgtEl>
                                      </p:cBhvr>
                                    </p:animEffect>
                                    <p:anim calcmode="lin" valueType="num">
                                      <p:cBhvr>
                                        <p:cTn id="72"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6" end="6"/>
                                            </p:txEl>
                                          </p:spTgt>
                                        </p:tgtEl>
                                      </p:cBhvr>
                                      <p:to x="100000" y="60000"/>
                                    </p:animScale>
                                    <p:animScale>
                                      <p:cBhvr>
                                        <p:cTn id="78" dur="166" decel="50000">
                                          <p:stCondLst>
                                            <p:cond delay="676"/>
                                          </p:stCondLst>
                                        </p:cTn>
                                        <p:tgtEl>
                                          <p:spTgt spid="3">
                                            <p:txEl>
                                              <p:pRg st="6" end="6"/>
                                            </p:txEl>
                                          </p:spTgt>
                                        </p:tgtEl>
                                      </p:cBhvr>
                                      <p:to x="100000" y="100000"/>
                                    </p:animScale>
                                    <p:animScale>
                                      <p:cBhvr>
                                        <p:cTn id="79" dur="26">
                                          <p:stCondLst>
                                            <p:cond delay="1312"/>
                                          </p:stCondLst>
                                        </p:cTn>
                                        <p:tgtEl>
                                          <p:spTgt spid="3">
                                            <p:txEl>
                                              <p:pRg st="6" end="6"/>
                                            </p:txEl>
                                          </p:spTgt>
                                        </p:tgtEl>
                                      </p:cBhvr>
                                      <p:to x="100000" y="80000"/>
                                    </p:animScale>
                                    <p:animScale>
                                      <p:cBhvr>
                                        <p:cTn id="80" dur="166" decel="50000">
                                          <p:stCondLst>
                                            <p:cond delay="1338"/>
                                          </p:stCondLst>
                                        </p:cTn>
                                        <p:tgtEl>
                                          <p:spTgt spid="3">
                                            <p:txEl>
                                              <p:pRg st="6" end="6"/>
                                            </p:txEl>
                                          </p:spTgt>
                                        </p:tgtEl>
                                      </p:cBhvr>
                                      <p:to x="100000" y="100000"/>
                                    </p:animScale>
                                    <p:animScale>
                                      <p:cBhvr>
                                        <p:cTn id="81" dur="26">
                                          <p:stCondLst>
                                            <p:cond delay="1642"/>
                                          </p:stCondLst>
                                        </p:cTn>
                                        <p:tgtEl>
                                          <p:spTgt spid="3">
                                            <p:txEl>
                                              <p:pRg st="6" end="6"/>
                                            </p:txEl>
                                          </p:spTgt>
                                        </p:tgtEl>
                                      </p:cBhvr>
                                      <p:to x="100000" y="90000"/>
                                    </p:animScale>
                                    <p:animScale>
                                      <p:cBhvr>
                                        <p:cTn id="82" dur="166" decel="50000">
                                          <p:stCondLst>
                                            <p:cond delay="1668"/>
                                          </p:stCondLst>
                                        </p:cTn>
                                        <p:tgtEl>
                                          <p:spTgt spid="3">
                                            <p:txEl>
                                              <p:pRg st="6" end="6"/>
                                            </p:txEl>
                                          </p:spTgt>
                                        </p:tgtEl>
                                      </p:cBhvr>
                                      <p:to x="100000" y="100000"/>
                                    </p:animScale>
                                    <p:animScale>
                                      <p:cBhvr>
                                        <p:cTn id="83" dur="26">
                                          <p:stCondLst>
                                            <p:cond delay="1808"/>
                                          </p:stCondLst>
                                        </p:cTn>
                                        <p:tgtEl>
                                          <p:spTgt spid="3">
                                            <p:txEl>
                                              <p:pRg st="6" end="6"/>
                                            </p:txEl>
                                          </p:spTgt>
                                        </p:tgtEl>
                                      </p:cBhvr>
                                      <p:to x="100000" y="95000"/>
                                    </p:animScale>
                                    <p:animScale>
                                      <p:cBhvr>
                                        <p:cTn id="84" dur="166" decel="50000">
                                          <p:stCondLst>
                                            <p:cond delay="1834"/>
                                          </p:stCondLst>
                                        </p:cTn>
                                        <p:tgtEl>
                                          <p:spTgt spid="3">
                                            <p:txEl>
                                              <p:pRg st="6" end="6"/>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7" end="7"/>
                                            </p:txEl>
                                          </p:spTgt>
                                        </p:tgtEl>
                                        <p:attrNameLst>
                                          <p:attrName>style.visibility</p:attrName>
                                        </p:attrNameLst>
                                      </p:cBhvr>
                                      <p:to>
                                        <p:strVal val="visible"/>
                                      </p:to>
                                    </p:set>
                                    <p:animEffect transition="in" filter="wipe(down)">
                                      <p:cBhvr>
                                        <p:cTn id="87" dur="580">
                                          <p:stCondLst>
                                            <p:cond delay="0"/>
                                          </p:stCondLst>
                                        </p:cTn>
                                        <p:tgtEl>
                                          <p:spTgt spid="3">
                                            <p:txEl>
                                              <p:pRg st="7" end="7"/>
                                            </p:txEl>
                                          </p:spTgt>
                                        </p:tgtEl>
                                      </p:cBhvr>
                                    </p:animEffect>
                                    <p:anim calcmode="lin" valueType="num">
                                      <p:cBhvr>
                                        <p:cTn id="8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7" end="7"/>
                                            </p:txEl>
                                          </p:spTgt>
                                        </p:tgtEl>
                                      </p:cBhvr>
                                      <p:to x="100000" y="60000"/>
                                    </p:animScale>
                                    <p:animScale>
                                      <p:cBhvr>
                                        <p:cTn id="94" dur="166" decel="50000">
                                          <p:stCondLst>
                                            <p:cond delay="676"/>
                                          </p:stCondLst>
                                        </p:cTn>
                                        <p:tgtEl>
                                          <p:spTgt spid="3">
                                            <p:txEl>
                                              <p:pRg st="7" end="7"/>
                                            </p:txEl>
                                          </p:spTgt>
                                        </p:tgtEl>
                                      </p:cBhvr>
                                      <p:to x="100000" y="100000"/>
                                    </p:animScale>
                                    <p:animScale>
                                      <p:cBhvr>
                                        <p:cTn id="95" dur="26">
                                          <p:stCondLst>
                                            <p:cond delay="1312"/>
                                          </p:stCondLst>
                                        </p:cTn>
                                        <p:tgtEl>
                                          <p:spTgt spid="3">
                                            <p:txEl>
                                              <p:pRg st="7" end="7"/>
                                            </p:txEl>
                                          </p:spTgt>
                                        </p:tgtEl>
                                      </p:cBhvr>
                                      <p:to x="100000" y="80000"/>
                                    </p:animScale>
                                    <p:animScale>
                                      <p:cBhvr>
                                        <p:cTn id="96" dur="166" decel="50000">
                                          <p:stCondLst>
                                            <p:cond delay="1338"/>
                                          </p:stCondLst>
                                        </p:cTn>
                                        <p:tgtEl>
                                          <p:spTgt spid="3">
                                            <p:txEl>
                                              <p:pRg st="7" end="7"/>
                                            </p:txEl>
                                          </p:spTgt>
                                        </p:tgtEl>
                                      </p:cBhvr>
                                      <p:to x="100000" y="100000"/>
                                    </p:animScale>
                                    <p:animScale>
                                      <p:cBhvr>
                                        <p:cTn id="97" dur="26">
                                          <p:stCondLst>
                                            <p:cond delay="1642"/>
                                          </p:stCondLst>
                                        </p:cTn>
                                        <p:tgtEl>
                                          <p:spTgt spid="3">
                                            <p:txEl>
                                              <p:pRg st="7" end="7"/>
                                            </p:txEl>
                                          </p:spTgt>
                                        </p:tgtEl>
                                      </p:cBhvr>
                                      <p:to x="100000" y="90000"/>
                                    </p:animScale>
                                    <p:animScale>
                                      <p:cBhvr>
                                        <p:cTn id="98" dur="166" decel="50000">
                                          <p:stCondLst>
                                            <p:cond delay="1668"/>
                                          </p:stCondLst>
                                        </p:cTn>
                                        <p:tgtEl>
                                          <p:spTgt spid="3">
                                            <p:txEl>
                                              <p:pRg st="7" end="7"/>
                                            </p:txEl>
                                          </p:spTgt>
                                        </p:tgtEl>
                                      </p:cBhvr>
                                      <p:to x="100000" y="100000"/>
                                    </p:animScale>
                                    <p:animScale>
                                      <p:cBhvr>
                                        <p:cTn id="99" dur="26">
                                          <p:stCondLst>
                                            <p:cond delay="1808"/>
                                          </p:stCondLst>
                                        </p:cTn>
                                        <p:tgtEl>
                                          <p:spTgt spid="3">
                                            <p:txEl>
                                              <p:pRg st="7" end="7"/>
                                            </p:txEl>
                                          </p:spTgt>
                                        </p:tgtEl>
                                      </p:cBhvr>
                                      <p:to x="100000" y="95000"/>
                                    </p:animScale>
                                    <p:animScale>
                                      <p:cBhvr>
                                        <p:cTn id="100"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a:solidFill>
            <a:schemeClr val="accent1">
              <a:lumMod val="20000"/>
              <a:lumOff val="80000"/>
            </a:schemeClr>
          </a:solidFill>
        </p:spPr>
        <p:txBody>
          <a:bodyPr>
            <a:normAutofit fontScale="85000" lnSpcReduction="20000"/>
          </a:bodyPr>
          <a:lstStyle/>
          <a:p>
            <a:pPr algn="ctr">
              <a:buNone/>
            </a:pPr>
            <a:r>
              <a:rPr lang="es-CO" dirty="0" smtClean="0"/>
              <a:t>    Este es el tiempo del juicio de Satanás y sus ángeles que mencionan los apóstoles Pablo, Judas y Pedro 2.000 años atrás.</a:t>
            </a:r>
          </a:p>
          <a:p>
            <a:pPr>
              <a:buNone/>
            </a:pPr>
            <a:endParaRPr lang="es-CO" dirty="0" smtClean="0"/>
          </a:p>
          <a:p>
            <a:pPr algn="ctr">
              <a:buNone/>
            </a:pPr>
            <a:r>
              <a:rPr lang="es-CO" sz="3900" b="1" dirty="0" smtClean="0">
                <a:solidFill>
                  <a:srgbClr val="FF0000"/>
                </a:solidFill>
              </a:rPr>
              <a:t>¿El juicio del milenio decide quién se perderá o se salvará?</a:t>
            </a:r>
          </a:p>
          <a:p>
            <a:endParaRPr lang="es-CO" dirty="0" smtClean="0"/>
          </a:p>
          <a:p>
            <a:pPr algn="ctr">
              <a:buNone/>
            </a:pPr>
            <a:r>
              <a:rPr lang="es-CO" dirty="0" smtClean="0"/>
              <a:t>   El juicio del milenio no decide quién se salvará o se perderá.</a:t>
            </a:r>
          </a:p>
          <a:p>
            <a:pPr algn="ctr">
              <a:buNone/>
            </a:pPr>
            <a:endParaRPr lang="es-CO" dirty="0" smtClean="0"/>
          </a:p>
          <a:p>
            <a:pPr algn="ctr">
              <a:buNone/>
            </a:pPr>
            <a:r>
              <a:rPr lang="es-CO" sz="4100" b="1" dirty="0" smtClean="0">
                <a:solidFill>
                  <a:srgbClr val="FF0000"/>
                </a:solidFill>
              </a:rPr>
              <a:t>Entonces: ¿Quién toma la decisión y cuando?</a:t>
            </a:r>
          </a:p>
          <a:p>
            <a:pPr algn="ctr">
              <a:buNone/>
            </a:pPr>
            <a:endParaRPr lang="es-CO" dirty="0" smtClean="0"/>
          </a:p>
          <a:p>
            <a:pPr algn="ctr">
              <a:buNone/>
            </a:pPr>
            <a:r>
              <a:rPr lang="es-CO" dirty="0" smtClean="0"/>
              <a:t> Dios hace esa decisión antes de la segunda venida de Cristo. </a:t>
            </a:r>
          </a:p>
          <a:p>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wipe(down)">
                                      <p:cBhvr>
                                        <p:cTn id="21" dur="580">
                                          <p:stCondLst>
                                            <p:cond delay="0"/>
                                          </p:stCondLst>
                                        </p:cTn>
                                        <p:tgtEl>
                                          <p:spTgt spid="3">
                                            <p:txEl>
                                              <p:pRg st="6" end="6"/>
                                            </p:txEl>
                                          </p:spTgt>
                                        </p:tgtEl>
                                      </p:cBhvr>
                                    </p:animEffect>
                                    <p:anim calcmode="lin" valueType="num">
                                      <p:cBhvr>
                                        <p:cTn id="22"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6" end="6"/>
                                            </p:txEl>
                                          </p:spTgt>
                                        </p:tgtEl>
                                      </p:cBhvr>
                                      <p:to x="100000" y="60000"/>
                                    </p:animScale>
                                    <p:animScale>
                                      <p:cBhvr>
                                        <p:cTn id="28" dur="166" decel="50000">
                                          <p:stCondLst>
                                            <p:cond delay="676"/>
                                          </p:stCondLst>
                                        </p:cTn>
                                        <p:tgtEl>
                                          <p:spTgt spid="3">
                                            <p:txEl>
                                              <p:pRg st="6" end="6"/>
                                            </p:txEl>
                                          </p:spTgt>
                                        </p:tgtEl>
                                      </p:cBhvr>
                                      <p:to x="100000" y="100000"/>
                                    </p:animScale>
                                    <p:animScale>
                                      <p:cBhvr>
                                        <p:cTn id="29" dur="26">
                                          <p:stCondLst>
                                            <p:cond delay="1312"/>
                                          </p:stCondLst>
                                        </p:cTn>
                                        <p:tgtEl>
                                          <p:spTgt spid="3">
                                            <p:txEl>
                                              <p:pRg st="6" end="6"/>
                                            </p:txEl>
                                          </p:spTgt>
                                        </p:tgtEl>
                                      </p:cBhvr>
                                      <p:to x="100000" y="80000"/>
                                    </p:animScale>
                                    <p:animScale>
                                      <p:cBhvr>
                                        <p:cTn id="30" dur="166" decel="50000">
                                          <p:stCondLst>
                                            <p:cond delay="1338"/>
                                          </p:stCondLst>
                                        </p:cTn>
                                        <p:tgtEl>
                                          <p:spTgt spid="3">
                                            <p:txEl>
                                              <p:pRg st="6" end="6"/>
                                            </p:txEl>
                                          </p:spTgt>
                                        </p:tgtEl>
                                      </p:cBhvr>
                                      <p:to x="100000" y="100000"/>
                                    </p:animScale>
                                    <p:animScale>
                                      <p:cBhvr>
                                        <p:cTn id="31" dur="26">
                                          <p:stCondLst>
                                            <p:cond delay="1642"/>
                                          </p:stCondLst>
                                        </p:cTn>
                                        <p:tgtEl>
                                          <p:spTgt spid="3">
                                            <p:txEl>
                                              <p:pRg st="6" end="6"/>
                                            </p:txEl>
                                          </p:spTgt>
                                        </p:tgtEl>
                                      </p:cBhvr>
                                      <p:to x="100000" y="90000"/>
                                    </p:animScale>
                                    <p:animScale>
                                      <p:cBhvr>
                                        <p:cTn id="32" dur="166" decel="50000">
                                          <p:stCondLst>
                                            <p:cond delay="1668"/>
                                          </p:stCondLst>
                                        </p:cTn>
                                        <p:tgtEl>
                                          <p:spTgt spid="3">
                                            <p:txEl>
                                              <p:pRg st="6" end="6"/>
                                            </p:txEl>
                                          </p:spTgt>
                                        </p:tgtEl>
                                      </p:cBhvr>
                                      <p:to x="100000" y="100000"/>
                                    </p:animScale>
                                    <p:animScale>
                                      <p:cBhvr>
                                        <p:cTn id="33" dur="26">
                                          <p:stCondLst>
                                            <p:cond delay="1808"/>
                                          </p:stCondLst>
                                        </p:cTn>
                                        <p:tgtEl>
                                          <p:spTgt spid="3">
                                            <p:txEl>
                                              <p:pRg st="6" end="6"/>
                                            </p:txEl>
                                          </p:spTgt>
                                        </p:tgtEl>
                                      </p:cBhvr>
                                      <p:to x="100000" y="95000"/>
                                    </p:animScale>
                                    <p:animScale>
                                      <p:cBhvr>
                                        <p:cTn id="34" dur="166" decel="50000">
                                          <p:stCondLst>
                                            <p:cond delay="1834"/>
                                          </p:stCondLst>
                                        </p:cTn>
                                        <p:tgtEl>
                                          <p:spTgt spid="3">
                                            <p:txEl>
                                              <p:pRg st="6" end="6"/>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down)">
                                      <p:cBhvr>
                                        <p:cTn id="37" dur="580">
                                          <p:stCondLst>
                                            <p:cond delay="0"/>
                                          </p:stCondLst>
                                        </p:cTn>
                                        <p:tgtEl>
                                          <p:spTgt spid="3">
                                            <p:txEl>
                                              <p:pRg st="8" end="8"/>
                                            </p:txEl>
                                          </p:spTgt>
                                        </p:tgtEl>
                                      </p:cBhvr>
                                    </p:animEffect>
                                    <p:anim calcmode="lin" valueType="num">
                                      <p:cBhvr>
                                        <p:cTn id="38"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3">
                                            <p:txEl>
                                              <p:pRg st="8" end="8"/>
                                            </p:txEl>
                                          </p:spTgt>
                                        </p:tgtEl>
                                      </p:cBhvr>
                                      <p:to x="100000" y="60000"/>
                                    </p:animScale>
                                    <p:animScale>
                                      <p:cBhvr>
                                        <p:cTn id="44" dur="166" decel="50000">
                                          <p:stCondLst>
                                            <p:cond delay="676"/>
                                          </p:stCondLst>
                                        </p:cTn>
                                        <p:tgtEl>
                                          <p:spTgt spid="3">
                                            <p:txEl>
                                              <p:pRg st="8" end="8"/>
                                            </p:txEl>
                                          </p:spTgt>
                                        </p:tgtEl>
                                      </p:cBhvr>
                                      <p:to x="100000" y="100000"/>
                                    </p:animScale>
                                    <p:animScale>
                                      <p:cBhvr>
                                        <p:cTn id="45" dur="26">
                                          <p:stCondLst>
                                            <p:cond delay="1312"/>
                                          </p:stCondLst>
                                        </p:cTn>
                                        <p:tgtEl>
                                          <p:spTgt spid="3">
                                            <p:txEl>
                                              <p:pRg st="8" end="8"/>
                                            </p:txEl>
                                          </p:spTgt>
                                        </p:tgtEl>
                                      </p:cBhvr>
                                      <p:to x="100000" y="80000"/>
                                    </p:animScale>
                                    <p:animScale>
                                      <p:cBhvr>
                                        <p:cTn id="46" dur="166" decel="50000">
                                          <p:stCondLst>
                                            <p:cond delay="1338"/>
                                          </p:stCondLst>
                                        </p:cTn>
                                        <p:tgtEl>
                                          <p:spTgt spid="3">
                                            <p:txEl>
                                              <p:pRg st="8" end="8"/>
                                            </p:txEl>
                                          </p:spTgt>
                                        </p:tgtEl>
                                      </p:cBhvr>
                                      <p:to x="100000" y="100000"/>
                                    </p:animScale>
                                    <p:animScale>
                                      <p:cBhvr>
                                        <p:cTn id="47" dur="26">
                                          <p:stCondLst>
                                            <p:cond delay="1642"/>
                                          </p:stCondLst>
                                        </p:cTn>
                                        <p:tgtEl>
                                          <p:spTgt spid="3">
                                            <p:txEl>
                                              <p:pRg st="8" end="8"/>
                                            </p:txEl>
                                          </p:spTgt>
                                        </p:tgtEl>
                                      </p:cBhvr>
                                      <p:to x="100000" y="90000"/>
                                    </p:animScale>
                                    <p:animScale>
                                      <p:cBhvr>
                                        <p:cTn id="48" dur="166" decel="50000">
                                          <p:stCondLst>
                                            <p:cond delay="1668"/>
                                          </p:stCondLst>
                                        </p:cTn>
                                        <p:tgtEl>
                                          <p:spTgt spid="3">
                                            <p:txEl>
                                              <p:pRg st="8" end="8"/>
                                            </p:txEl>
                                          </p:spTgt>
                                        </p:tgtEl>
                                      </p:cBhvr>
                                      <p:to x="100000" y="100000"/>
                                    </p:animScale>
                                    <p:animScale>
                                      <p:cBhvr>
                                        <p:cTn id="49" dur="26">
                                          <p:stCondLst>
                                            <p:cond delay="1808"/>
                                          </p:stCondLst>
                                        </p:cTn>
                                        <p:tgtEl>
                                          <p:spTgt spid="3">
                                            <p:txEl>
                                              <p:pRg st="8" end="8"/>
                                            </p:txEl>
                                          </p:spTgt>
                                        </p:tgtEl>
                                      </p:cBhvr>
                                      <p:to x="100000" y="95000"/>
                                    </p:animScale>
                                    <p:animScale>
                                      <p:cBhvr>
                                        <p:cTn id="50"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a:ln>
            <a:solidFill>
              <a:schemeClr val="accent1"/>
            </a:solidFill>
          </a:ln>
        </p:spPr>
        <p:txBody>
          <a:bodyPr>
            <a:noAutofit/>
          </a:bodyPr>
          <a:lstStyle/>
          <a:p>
            <a:r>
              <a:rPr lang="es-CO" sz="3200" b="1" dirty="0" smtClean="0">
                <a:solidFill>
                  <a:srgbClr val="FF0000"/>
                </a:solidFill>
                <a:latin typeface="Castellar" pitchFamily="18" charset="0"/>
              </a:rPr>
              <a:t>¿Sobre que base toma</a:t>
            </a:r>
            <a:r>
              <a:rPr lang="es-CO" sz="3600" b="1" dirty="0" smtClean="0">
                <a:solidFill>
                  <a:srgbClr val="FF0000"/>
                </a:solidFill>
                <a:latin typeface="Castellar" pitchFamily="18" charset="0"/>
              </a:rPr>
              <a:t> </a:t>
            </a:r>
            <a:r>
              <a:rPr lang="es-CO" sz="3200" b="1" dirty="0" smtClean="0">
                <a:solidFill>
                  <a:srgbClr val="FF0000"/>
                </a:solidFill>
                <a:latin typeface="Castellar" pitchFamily="18" charset="0"/>
              </a:rPr>
              <a:t>Dios esa decisión?</a:t>
            </a:r>
            <a:endParaRPr lang="es-CO" sz="3200" b="1" dirty="0">
              <a:solidFill>
                <a:srgbClr val="FF0000"/>
              </a:solidFill>
              <a:latin typeface="Castellar" pitchFamily="18" charset="0"/>
            </a:endParaRPr>
          </a:p>
        </p:txBody>
      </p:sp>
      <p:sp>
        <p:nvSpPr>
          <p:cNvPr id="3" name="2 Marcador de contenido"/>
          <p:cNvSpPr>
            <a:spLocks noGrp="1"/>
          </p:cNvSpPr>
          <p:nvPr>
            <p:ph idx="1"/>
          </p:nvPr>
        </p:nvSpPr>
        <p:spPr>
          <a:xfrm>
            <a:off x="323528" y="1600200"/>
            <a:ext cx="8568952" cy="4853136"/>
          </a:xfrm>
          <a:solidFill>
            <a:schemeClr val="accent6">
              <a:lumMod val="20000"/>
              <a:lumOff val="80000"/>
            </a:schemeClr>
          </a:solidFill>
        </p:spPr>
        <p:txBody>
          <a:bodyPr>
            <a:normAutofit fontScale="85000" lnSpcReduction="10000"/>
          </a:bodyPr>
          <a:lstStyle/>
          <a:p>
            <a:pPr>
              <a:buNone/>
            </a:pPr>
            <a:r>
              <a:rPr lang="es-CO" sz="3600" b="1" dirty="0" smtClean="0">
                <a:solidFill>
                  <a:srgbClr val="FF0000"/>
                </a:solidFill>
              </a:rPr>
              <a:t>Juan 3:16.</a:t>
            </a:r>
          </a:p>
          <a:p>
            <a:pPr>
              <a:buNone/>
            </a:pPr>
            <a:r>
              <a:rPr lang="es-CO" dirty="0" smtClean="0"/>
              <a:t>    “Porque tanto amó Dios al mundo  que dio a su Hijo único, para que todo el que </a:t>
            </a:r>
            <a:r>
              <a:rPr lang="es-CO" b="1" dirty="0" smtClean="0">
                <a:solidFill>
                  <a:srgbClr val="0070C0"/>
                </a:solidFill>
              </a:rPr>
              <a:t>crea en él</a:t>
            </a:r>
            <a:r>
              <a:rPr lang="es-CO" dirty="0" smtClean="0"/>
              <a:t> no </a:t>
            </a:r>
            <a:r>
              <a:rPr lang="es-CO" b="1" dirty="0" smtClean="0">
                <a:solidFill>
                  <a:srgbClr val="0070C0"/>
                </a:solidFill>
              </a:rPr>
              <a:t>perezca</a:t>
            </a:r>
            <a:r>
              <a:rPr lang="es-CO" dirty="0" smtClean="0"/>
              <a:t>, sino tenga </a:t>
            </a:r>
            <a:r>
              <a:rPr lang="es-CO" b="1" dirty="0" smtClean="0">
                <a:solidFill>
                  <a:srgbClr val="0070C0"/>
                </a:solidFill>
              </a:rPr>
              <a:t>vida</a:t>
            </a:r>
            <a:r>
              <a:rPr lang="es-CO" dirty="0" smtClean="0"/>
              <a:t> eterna”.</a:t>
            </a:r>
          </a:p>
          <a:p>
            <a:pPr>
              <a:buNone/>
            </a:pPr>
            <a:endParaRPr lang="es-CO" dirty="0" smtClean="0"/>
          </a:p>
          <a:p>
            <a:pPr>
              <a:buNone/>
            </a:pPr>
            <a:r>
              <a:rPr lang="es-CO" sz="3300" b="1" dirty="0" smtClean="0">
                <a:solidFill>
                  <a:srgbClr val="FF0000"/>
                </a:solidFill>
              </a:rPr>
              <a:t>Juan 14:15.</a:t>
            </a:r>
          </a:p>
          <a:p>
            <a:pPr>
              <a:buNone/>
            </a:pPr>
            <a:r>
              <a:rPr lang="es-CO" dirty="0" smtClean="0"/>
              <a:t>    “Si me amáis, </a:t>
            </a:r>
            <a:r>
              <a:rPr lang="es-CO" b="1" dirty="0" smtClean="0">
                <a:solidFill>
                  <a:srgbClr val="0070C0"/>
                </a:solidFill>
              </a:rPr>
              <a:t>guardad mis Mandamientos”.</a:t>
            </a:r>
          </a:p>
          <a:p>
            <a:pPr>
              <a:buNone/>
            </a:pPr>
            <a:endParaRPr lang="es-CO" dirty="0" smtClean="0"/>
          </a:p>
          <a:p>
            <a:pPr>
              <a:buNone/>
            </a:pPr>
            <a:r>
              <a:rPr lang="es-CO" sz="3300" b="1" dirty="0" smtClean="0">
                <a:solidFill>
                  <a:srgbClr val="FF0000"/>
                </a:solidFill>
              </a:rPr>
              <a:t> 1 Juan 2:4.</a:t>
            </a:r>
          </a:p>
          <a:p>
            <a:pPr>
              <a:buNone/>
            </a:pPr>
            <a:r>
              <a:rPr lang="es-CO" dirty="0" smtClean="0"/>
              <a:t>     El que dice: “Yo lo conozco”, y no</a:t>
            </a:r>
            <a:r>
              <a:rPr lang="es-CO" b="1" dirty="0" smtClean="0">
                <a:solidFill>
                  <a:srgbClr val="0070C0"/>
                </a:solidFill>
              </a:rPr>
              <a:t> guarda sus Mandamientos</a:t>
            </a:r>
            <a:r>
              <a:rPr lang="es-CO" dirty="0" smtClean="0"/>
              <a:t>, es mentiroso, y la verdad no está en él”.</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heel(1)">
                                      <p:cBhvr>
                                        <p:cTn id="15" dur="2000"/>
                                        <p:tgtEl>
                                          <p:spTgt spid="3">
                                            <p:txEl>
                                              <p:pRg st="3" end="3"/>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heel(1)">
                                      <p:cBhvr>
                                        <p:cTn id="18" dur="20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down)">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048672"/>
          </a:xfrm>
          <a:blipFill>
            <a:blip r:embed="rId2"/>
            <a:tile tx="0" ty="0" sx="100000" sy="100000" flip="none" algn="tl"/>
          </a:blipFill>
        </p:spPr>
        <p:txBody>
          <a:bodyPr>
            <a:normAutofit fontScale="92500" lnSpcReduction="20000"/>
          </a:bodyPr>
          <a:lstStyle/>
          <a:p>
            <a:endParaRPr lang="es-CO" dirty="0" smtClean="0"/>
          </a:p>
          <a:p>
            <a:pPr algn="ctr">
              <a:buNone/>
            </a:pPr>
            <a:r>
              <a:rPr lang="es-CO" dirty="0" smtClean="0"/>
              <a:t>De acuerdo a lo que dice la Sagrada Escritura, encontramos que Dios no es un Dios arbitrario, Él juzga al hombre en base a dos puntos:</a:t>
            </a:r>
          </a:p>
          <a:p>
            <a:endParaRPr lang="es-CO" dirty="0" smtClean="0"/>
          </a:p>
          <a:p>
            <a:pPr marL="514350" indent="-514350">
              <a:buAutoNum type="arabicParenR"/>
            </a:pPr>
            <a:r>
              <a:rPr lang="es-CO" dirty="0" smtClean="0">
                <a:solidFill>
                  <a:srgbClr val="C00000"/>
                </a:solidFill>
              </a:rPr>
              <a:t>Que hayamos aceptado a su Hijo como nuestro único salvador</a:t>
            </a:r>
            <a:r>
              <a:rPr lang="es-CO" dirty="0" smtClean="0"/>
              <a:t>. Y</a:t>
            </a:r>
          </a:p>
          <a:p>
            <a:pPr marL="514350" indent="-514350">
              <a:buAutoNum type="arabicParenR"/>
            </a:pPr>
            <a:endParaRPr lang="es-CO" dirty="0" smtClean="0"/>
          </a:p>
          <a:p>
            <a:pPr marL="514350" indent="-514350">
              <a:buAutoNum type="arabicParenR"/>
            </a:pPr>
            <a:r>
              <a:rPr lang="es-CO" dirty="0" smtClean="0">
                <a:solidFill>
                  <a:srgbClr val="0070C0"/>
                </a:solidFill>
              </a:rPr>
              <a:t>Que a partir de ahí, hayamos obedecido sus santos Mandamientos, tal como él los escribió en las tablas de piedra, porque de lo contrario seguiremos siendo desobedientes a su voluntad, y como consecuencia, no tendremos derecho al “árbol de la vida”, y a entrar por “las puertas en la ciudad”</a:t>
            </a:r>
            <a:r>
              <a:rPr lang="es-CO" dirty="0" smtClean="0"/>
              <a:t> (Apoc.22:14). </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20000"/>
              <a:lumOff val="80000"/>
            </a:schemeClr>
          </a:solidFill>
        </p:spPr>
        <p:txBody>
          <a:bodyPr>
            <a:noAutofit/>
          </a:bodyPr>
          <a:lstStyle/>
          <a:p>
            <a:r>
              <a:rPr lang="es-CO" sz="3200" b="1" dirty="0" smtClean="0">
                <a:solidFill>
                  <a:srgbClr val="FF0000"/>
                </a:solidFill>
                <a:latin typeface="Algerian" pitchFamily="82" charset="0"/>
              </a:rPr>
              <a:t>¿Quién será el único responsable de su perdición o de su salvación?</a:t>
            </a:r>
            <a:endParaRPr lang="es-CO" sz="3200" b="1" dirty="0">
              <a:solidFill>
                <a:srgbClr val="FF0000"/>
              </a:solidFill>
              <a:latin typeface="Algerian"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24377602"/>
              </p:ext>
            </p:extLst>
          </p:nvPr>
        </p:nvGraphicFramePr>
        <p:xfrm>
          <a:off x="457200" y="1916832"/>
          <a:ext cx="4474840" cy="4392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http://t2.gstatic.com/images?q=tbn:ANd9GcQN72wsvC6ls84UpcLCDAo04OVOPwjmZaDkN6AWb_q3jIRi_e0D"/>
          <p:cNvPicPr>
            <a:picLocks noChangeAspect="1" noChangeArrowheads="1"/>
          </p:cNvPicPr>
          <p:nvPr/>
        </p:nvPicPr>
        <p:blipFill>
          <a:blip r:embed="rId7" cstate="print"/>
          <a:srcRect/>
          <a:stretch>
            <a:fillRect/>
          </a:stretch>
        </p:blipFill>
        <p:spPr bwMode="auto">
          <a:xfrm>
            <a:off x="5220072" y="1556792"/>
            <a:ext cx="3672408" cy="2880320"/>
          </a:xfrm>
          <a:prstGeom prst="rect">
            <a:avLst/>
          </a:prstGeom>
          <a:noFill/>
        </p:spPr>
      </p:pic>
      <p:sp>
        <p:nvSpPr>
          <p:cNvPr id="6" name="5 Terminador"/>
          <p:cNvSpPr/>
          <p:nvPr/>
        </p:nvSpPr>
        <p:spPr>
          <a:xfrm>
            <a:off x="5292080" y="4653136"/>
            <a:ext cx="3600400" cy="2204864"/>
          </a:xfrm>
          <a:prstGeom prst="flowChartTerminato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t> </a:t>
            </a:r>
            <a:r>
              <a:rPr lang="es-CO" sz="2400" dirty="0" smtClean="0"/>
              <a:t>Diariamente se lleva un registro de todo lo que hacemos, bueno o malo (Ecle.12:14), y cuando morimos, el libro nuestro se cierra. </a:t>
            </a:r>
            <a:endParaRPr lang="es-CO" sz="24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down)">
                                      <p:cBhvr>
                                        <p:cTn id="12" dur="580">
                                          <p:stCondLst>
                                            <p:cond delay="0"/>
                                          </p:stCondLst>
                                        </p:cTn>
                                        <p:tgtEl>
                                          <p:spTgt spid="1026"/>
                                        </p:tgtEl>
                                      </p:cBhvr>
                                    </p:animEffect>
                                    <p:anim calcmode="lin" valueType="num">
                                      <p:cBhvr>
                                        <p:cTn id="13"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8" dur="26">
                                          <p:stCondLst>
                                            <p:cond delay="650"/>
                                          </p:stCondLst>
                                        </p:cTn>
                                        <p:tgtEl>
                                          <p:spTgt spid="1026"/>
                                        </p:tgtEl>
                                      </p:cBhvr>
                                      <p:to x="100000" y="60000"/>
                                    </p:animScale>
                                    <p:animScale>
                                      <p:cBhvr>
                                        <p:cTn id="19" dur="166" decel="50000">
                                          <p:stCondLst>
                                            <p:cond delay="676"/>
                                          </p:stCondLst>
                                        </p:cTn>
                                        <p:tgtEl>
                                          <p:spTgt spid="1026"/>
                                        </p:tgtEl>
                                      </p:cBhvr>
                                      <p:to x="100000" y="100000"/>
                                    </p:animScale>
                                    <p:animScale>
                                      <p:cBhvr>
                                        <p:cTn id="20" dur="26">
                                          <p:stCondLst>
                                            <p:cond delay="1312"/>
                                          </p:stCondLst>
                                        </p:cTn>
                                        <p:tgtEl>
                                          <p:spTgt spid="1026"/>
                                        </p:tgtEl>
                                      </p:cBhvr>
                                      <p:to x="100000" y="80000"/>
                                    </p:animScale>
                                    <p:animScale>
                                      <p:cBhvr>
                                        <p:cTn id="21" dur="166" decel="50000">
                                          <p:stCondLst>
                                            <p:cond delay="1338"/>
                                          </p:stCondLst>
                                        </p:cTn>
                                        <p:tgtEl>
                                          <p:spTgt spid="1026"/>
                                        </p:tgtEl>
                                      </p:cBhvr>
                                      <p:to x="100000" y="100000"/>
                                    </p:animScale>
                                    <p:animScale>
                                      <p:cBhvr>
                                        <p:cTn id="22" dur="26">
                                          <p:stCondLst>
                                            <p:cond delay="1642"/>
                                          </p:stCondLst>
                                        </p:cTn>
                                        <p:tgtEl>
                                          <p:spTgt spid="1026"/>
                                        </p:tgtEl>
                                      </p:cBhvr>
                                      <p:to x="100000" y="90000"/>
                                    </p:animScale>
                                    <p:animScale>
                                      <p:cBhvr>
                                        <p:cTn id="23" dur="166" decel="50000">
                                          <p:stCondLst>
                                            <p:cond delay="1668"/>
                                          </p:stCondLst>
                                        </p:cTn>
                                        <p:tgtEl>
                                          <p:spTgt spid="1026"/>
                                        </p:tgtEl>
                                      </p:cBhvr>
                                      <p:to x="100000" y="100000"/>
                                    </p:animScale>
                                    <p:animScale>
                                      <p:cBhvr>
                                        <p:cTn id="24" dur="26">
                                          <p:stCondLst>
                                            <p:cond delay="1808"/>
                                          </p:stCondLst>
                                        </p:cTn>
                                        <p:tgtEl>
                                          <p:spTgt spid="1026"/>
                                        </p:tgtEl>
                                      </p:cBhvr>
                                      <p:to x="100000" y="95000"/>
                                    </p:animScale>
                                    <p:animScale>
                                      <p:cBhvr>
                                        <p:cTn id="25" dur="166" decel="50000">
                                          <p:stCondLst>
                                            <p:cond delay="1834"/>
                                          </p:stCondLst>
                                        </p:cTn>
                                        <p:tgtEl>
                                          <p:spTgt spid="1026"/>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80">
                                          <p:stCondLst>
                                            <p:cond delay="0"/>
                                          </p:stCondLst>
                                        </p:cTn>
                                        <p:tgtEl>
                                          <p:spTgt spid="6"/>
                                        </p:tgtEl>
                                      </p:cBhvr>
                                    </p:animEffect>
                                    <p:anim calcmode="lin" valueType="num">
                                      <p:cBhvr>
                                        <p:cTn id="2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4" dur="26">
                                          <p:stCondLst>
                                            <p:cond delay="650"/>
                                          </p:stCondLst>
                                        </p:cTn>
                                        <p:tgtEl>
                                          <p:spTgt spid="6"/>
                                        </p:tgtEl>
                                      </p:cBhvr>
                                      <p:to x="100000" y="60000"/>
                                    </p:animScale>
                                    <p:animScale>
                                      <p:cBhvr>
                                        <p:cTn id="35" dur="166" decel="50000">
                                          <p:stCondLst>
                                            <p:cond delay="676"/>
                                          </p:stCondLst>
                                        </p:cTn>
                                        <p:tgtEl>
                                          <p:spTgt spid="6"/>
                                        </p:tgtEl>
                                      </p:cBhvr>
                                      <p:to x="100000" y="100000"/>
                                    </p:animScale>
                                    <p:animScale>
                                      <p:cBhvr>
                                        <p:cTn id="36" dur="26">
                                          <p:stCondLst>
                                            <p:cond delay="1312"/>
                                          </p:stCondLst>
                                        </p:cTn>
                                        <p:tgtEl>
                                          <p:spTgt spid="6"/>
                                        </p:tgtEl>
                                      </p:cBhvr>
                                      <p:to x="100000" y="80000"/>
                                    </p:animScale>
                                    <p:animScale>
                                      <p:cBhvr>
                                        <p:cTn id="37" dur="166" decel="50000">
                                          <p:stCondLst>
                                            <p:cond delay="1338"/>
                                          </p:stCondLst>
                                        </p:cTn>
                                        <p:tgtEl>
                                          <p:spTgt spid="6"/>
                                        </p:tgtEl>
                                      </p:cBhvr>
                                      <p:to x="100000" y="100000"/>
                                    </p:animScale>
                                    <p:animScale>
                                      <p:cBhvr>
                                        <p:cTn id="38" dur="26">
                                          <p:stCondLst>
                                            <p:cond delay="1642"/>
                                          </p:stCondLst>
                                        </p:cTn>
                                        <p:tgtEl>
                                          <p:spTgt spid="6"/>
                                        </p:tgtEl>
                                      </p:cBhvr>
                                      <p:to x="100000" y="90000"/>
                                    </p:animScale>
                                    <p:animScale>
                                      <p:cBhvr>
                                        <p:cTn id="39" dur="166" decel="50000">
                                          <p:stCondLst>
                                            <p:cond delay="1668"/>
                                          </p:stCondLst>
                                        </p:cTn>
                                        <p:tgtEl>
                                          <p:spTgt spid="6"/>
                                        </p:tgtEl>
                                      </p:cBhvr>
                                      <p:to x="100000" y="100000"/>
                                    </p:animScale>
                                    <p:animScale>
                                      <p:cBhvr>
                                        <p:cTn id="40" dur="26">
                                          <p:stCondLst>
                                            <p:cond delay="1808"/>
                                          </p:stCondLst>
                                        </p:cTn>
                                        <p:tgtEl>
                                          <p:spTgt spid="6"/>
                                        </p:tgtEl>
                                      </p:cBhvr>
                                      <p:to x="100000" y="95000"/>
                                    </p:animScale>
                                    <p:animScale>
                                      <p:cBhvr>
                                        <p:cTn id="41"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985997522"/>
              </p:ext>
            </p:extLst>
          </p:nvPr>
        </p:nvGraphicFramePr>
        <p:xfrm>
          <a:off x="457200" y="1163885"/>
          <a:ext cx="4330824" cy="5073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8" descr="http://t0.gstatic.com/images?q=tbn:ANd9GcQKON2mRAyM6m0t-X9BWQFAphu5h4K4YpO5o1DsJWBsLchXZ50e"/>
          <p:cNvPicPr>
            <a:picLocks noChangeAspect="1" noChangeArrowheads="1"/>
          </p:cNvPicPr>
          <p:nvPr/>
        </p:nvPicPr>
        <p:blipFill>
          <a:blip r:embed="rId7" cstate="print"/>
          <a:srcRect/>
          <a:stretch>
            <a:fillRect/>
          </a:stretch>
        </p:blipFill>
        <p:spPr bwMode="auto">
          <a:xfrm>
            <a:off x="5212319" y="116632"/>
            <a:ext cx="3528392" cy="3168352"/>
          </a:xfrm>
          <a:prstGeom prst="rect">
            <a:avLst/>
          </a:prstGeom>
          <a:noFill/>
        </p:spPr>
      </p:pic>
      <p:sp>
        <p:nvSpPr>
          <p:cNvPr id="6" name="5 Terminador"/>
          <p:cNvSpPr/>
          <p:nvPr/>
        </p:nvSpPr>
        <p:spPr>
          <a:xfrm>
            <a:off x="4860032" y="3429000"/>
            <a:ext cx="4283968" cy="3168352"/>
          </a:xfrm>
          <a:prstGeom prst="flowChartTerminato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  </a:t>
            </a:r>
            <a:r>
              <a:rPr lang="es-CO" sz="2000" b="1" dirty="0" smtClean="0"/>
              <a:t>En 1.844 comenzó el juicio en el cielo (Dan.8:14). Y el libro fue abierto Dan.7:9-10; Apoc.20: 12),  mientras que las personas estaban muertas o vivas, estaban siendo juzgadas.  </a:t>
            </a:r>
          </a:p>
          <a:p>
            <a:pPr algn="ctr"/>
            <a:r>
              <a:rPr lang="es-CO" sz="2000" b="1" dirty="0" smtClean="0"/>
              <a:t>Si la persona había entregado su vida a Jesús, </a:t>
            </a:r>
            <a:r>
              <a:rPr lang="es-CO" sz="2000" b="1" u="sng" dirty="0" smtClean="0"/>
              <a:t>Él será su defensor en el juicio</a:t>
            </a:r>
            <a:r>
              <a:rPr lang="es-CO" sz="2000" b="1" dirty="0" smtClean="0"/>
              <a:t>, si no lo hizo ¿Quién lo defenderá?</a:t>
            </a:r>
          </a:p>
        </p:txBody>
      </p:sp>
      <p:sp>
        <p:nvSpPr>
          <p:cNvPr id="4" name="3 Rectángulo"/>
          <p:cNvSpPr/>
          <p:nvPr/>
        </p:nvSpPr>
        <p:spPr>
          <a:xfrm>
            <a:off x="288032" y="125306"/>
            <a:ext cx="4572000" cy="707886"/>
          </a:xfrm>
          <a:prstGeom prst="rect">
            <a:avLst/>
          </a:prstGeom>
          <a:solidFill>
            <a:srgbClr val="FFFF00"/>
          </a:solidFill>
        </p:spPr>
        <p:txBody>
          <a:bodyPr>
            <a:spAutoFit/>
          </a:bodyPr>
          <a:lstStyle/>
          <a:p>
            <a:r>
              <a:rPr lang="es-CO" sz="4000" dirty="0"/>
              <a:t>El juicio </a:t>
            </a:r>
            <a:r>
              <a:rPr lang="es-CO" sz="4000" dirty="0" smtClean="0"/>
              <a:t>investigativo</a:t>
            </a:r>
            <a:endParaRPr lang="es-CO" sz="40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noAutofit/>
          </a:bodyPr>
          <a:lstStyle/>
          <a:p>
            <a:r>
              <a:rPr lang="es-CO" b="1" dirty="0" smtClean="0">
                <a:solidFill>
                  <a:srgbClr val="FF0000"/>
                </a:solidFill>
                <a:latin typeface="Aharoni" pitchFamily="2" charset="-79"/>
                <a:cs typeface="Aharoni" pitchFamily="2" charset="-79"/>
              </a:rPr>
              <a:t>Entonces ¿Conque propósito realizan los santos el juicio?</a:t>
            </a:r>
            <a:endParaRPr lang="es-CO" b="1" dirty="0">
              <a:solidFill>
                <a:srgbClr val="FF0000"/>
              </a:solidFill>
              <a:latin typeface="Aharoni" pitchFamily="2" charset="-79"/>
              <a:cs typeface="Aharoni" pitchFamily="2" charset="-79"/>
            </a:endParaRPr>
          </a:p>
        </p:txBody>
      </p:sp>
      <p:sp>
        <p:nvSpPr>
          <p:cNvPr id="3" name="2 Marcador de contenido"/>
          <p:cNvSpPr>
            <a:spLocks noGrp="1"/>
          </p:cNvSpPr>
          <p:nvPr>
            <p:ph idx="1"/>
          </p:nvPr>
        </p:nvSpPr>
        <p:spPr>
          <a:xfrm>
            <a:off x="0" y="1556792"/>
            <a:ext cx="9144000" cy="4525963"/>
          </a:xfrm>
          <a:solidFill>
            <a:schemeClr val="accent2">
              <a:lumMod val="20000"/>
              <a:lumOff val="80000"/>
            </a:schemeClr>
          </a:solidFill>
        </p:spPr>
        <p:txBody>
          <a:bodyPr/>
          <a:lstStyle/>
          <a:p>
            <a:pPr algn="ctr">
              <a:buNone/>
            </a:pPr>
            <a:r>
              <a:rPr lang="es-CO" dirty="0" smtClean="0"/>
              <a:t>    </a:t>
            </a:r>
          </a:p>
          <a:p>
            <a:pPr algn="ctr">
              <a:buNone/>
            </a:pPr>
            <a:endParaRPr lang="es-CO" dirty="0" smtClean="0"/>
          </a:p>
          <a:p>
            <a:pPr algn="ctr">
              <a:buNone/>
            </a:pPr>
            <a:r>
              <a:rPr lang="es-CO" dirty="0" smtClean="0"/>
              <a:t>Es un juicio de </a:t>
            </a:r>
            <a:r>
              <a:rPr lang="es-CO" b="1" dirty="0" smtClean="0">
                <a:solidFill>
                  <a:srgbClr val="0070C0"/>
                </a:solidFill>
              </a:rPr>
              <a:t>confirmación</a:t>
            </a:r>
            <a:r>
              <a:rPr lang="es-CO" dirty="0" smtClean="0"/>
              <a:t>, para despejar cualquier duda que hubiera en cuanto al trato que Dios da a sus criaturas.</a:t>
            </a:r>
          </a:p>
          <a:p>
            <a:pPr algn="ctr">
              <a:buNone/>
            </a:pPr>
            <a:endParaRPr lang="es-CO" dirty="0" smtClean="0"/>
          </a:p>
          <a:p>
            <a:pPr algn="ctr">
              <a:buNone/>
            </a:pPr>
            <a:r>
              <a:rPr lang="es-CO" dirty="0" smtClean="0"/>
              <a:t>Quedara plenamente confirmado que “Dios es amor”(1 Juan 4:8).</a:t>
            </a:r>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4896544" cy="6120680"/>
          </a:xfrm>
          <a:solidFill>
            <a:srgbClr val="FFFF00"/>
          </a:solidFill>
        </p:spPr>
        <p:txBody>
          <a:bodyPr>
            <a:normAutofit fontScale="92500" lnSpcReduction="20000"/>
          </a:bodyPr>
          <a:lstStyle/>
          <a:p>
            <a:pPr algn="ctr">
              <a:buNone/>
            </a:pPr>
            <a:r>
              <a:rPr lang="es-CO" sz="4000" b="1" dirty="0" smtClean="0"/>
              <a:t>(4). </a:t>
            </a:r>
            <a:r>
              <a:rPr lang="es-CO" sz="4000" b="1" u="sng" dirty="0" smtClean="0">
                <a:solidFill>
                  <a:srgbClr val="FF0000"/>
                </a:solidFill>
              </a:rPr>
              <a:t>Tiempo de reflexión para Satanás.</a:t>
            </a:r>
            <a:endParaRPr lang="es-CO" u="sng" dirty="0" smtClean="0"/>
          </a:p>
          <a:p>
            <a:pPr algn="ctr">
              <a:buNone/>
            </a:pPr>
            <a:r>
              <a:rPr lang="es-CO" dirty="0" smtClean="0"/>
              <a:t>   </a:t>
            </a:r>
          </a:p>
          <a:p>
            <a:pPr algn="ctr">
              <a:buNone/>
            </a:pPr>
            <a:r>
              <a:rPr lang="es-CO" dirty="0" smtClean="0"/>
              <a:t>Durante el milenio Satanás sufrirá en forma intensa. Será forzado a ver los resultados de su rebelión contra Dios y su Ley. </a:t>
            </a:r>
          </a:p>
          <a:p>
            <a:pPr algn="ctr">
              <a:buNone/>
            </a:pPr>
            <a:endParaRPr lang="es-CO" dirty="0" smtClean="0"/>
          </a:p>
          <a:p>
            <a:pPr algn="ctr">
              <a:buNone/>
            </a:pPr>
            <a:r>
              <a:rPr lang="es-CO" dirty="0" smtClean="0"/>
              <a:t>    Sólo podrá mirar hacía el futuro con temor por el terrible castigo que debe sufrir por todo el mal que causó. </a:t>
            </a:r>
            <a:br>
              <a:rPr lang="es-CO" dirty="0" smtClean="0"/>
            </a:br>
            <a:endParaRPr lang="es-CO" dirty="0"/>
          </a:p>
        </p:txBody>
      </p:sp>
      <p:pic>
        <p:nvPicPr>
          <p:cNvPr id="4" name="Picture 2" descr="http://t0.gstatic.com/images?q=tbn:ANd9GcT9socXsf6GRFclfL1QHXEZ3YAH9Q4jErGdnCcgYLXkohe0cWDP-Q"/>
          <p:cNvPicPr>
            <a:picLocks noChangeAspect="1" noChangeArrowheads="1"/>
          </p:cNvPicPr>
          <p:nvPr/>
        </p:nvPicPr>
        <p:blipFill>
          <a:blip r:embed="rId2" cstate="print"/>
          <a:srcRect/>
          <a:stretch>
            <a:fillRect/>
          </a:stretch>
        </p:blipFill>
        <p:spPr bwMode="auto">
          <a:xfrm>
            <a:off x="5508104" y="476672"/>
            <a:ext cx="3384376" cy="2088232"/>
          </a:xfrm>
          <a:prstGeom prst="rect">
            <a:avLst/>
          </a:prstGeom>
          <a:noFill/>
        </p:spPr>
      </p:pic>
      <p:pic>
        <p:nvPicPr>
          <p:cNvPr id="6146" name="Picture 2" descr="http://t3.gstatic.com/images?q=tbn:ANd9GcQYPxvIBtb4b8Fs0cd85j1oEGZzxYl4PE2cCAezXhZpQgTDoygCsQ"/>
          <p:cNvPicPr>
            <a:picLocks noChangeAspect="1" noChangeArrowheads="1"/>
          </p:cNvPicPr>
          <p:nvPr/>
        </p:nvPicPr>
        <p:blipFill>
          <a:blip r:embed="rId3" cstate="print"/>
          <a:srcRect/>
          <a:stretch>
            <a:fillRect/>
          </a:stretch>
        </p:blipFill>
        <p:spPr bwMode="auto">
          <a:xfrm>
            <a:off x="5508104" y="2924945"/>
            <a:ext cx="3456384" cy="1944215"/>
          </a:xfrm>
          <a:prstGeom prst="rect">
            <a:avLst/>
          </a:prstGeom>
          <a:noFill/>
        </p:spPr>
      </p:pic>
      <p:sp>
        <p:nvSpPr>
          <p:cNvPr id="7" name="6 Terminador"/>
          <p:cNvSpPr/>
          <p:nvPr/>
        </p:nvSpPr>
        <p:spPr>
          <a:xfrm>
            <a:off x="5436096" y="5013176"/>
            <a:ext cx="3456384" cy="1512168"/>
          </a:xfrm>
          <a:prstGeom prst="flowChartTerminator">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b="1" dirty="0" smtClean="0"/>
          </a:p>
          <a:p>
            <a:pPr algn="ctr"/>
            <a:r>
              <a:rPr lang="es-CO" b="1" dirty="0" smtClean="0"/>
              <a:t>Fue Satanás el que indujo al hombre a cambiar la Santa Ley de Dios</a:t>
            </a:r>
            <a:r>
              <a:rPr lang="es-CO" b="1" dirty="0" smtClean="0">
                <a:solidFill>
                  <a:schemeClr val="tx1"/>
                </a:solidFill>
              </a:rPr>
              <a:t> (compare la ley según el catecismo con la de la Biblia según  Exo.20.3-17).</a:t>
            </a:r>
            <a:br>
              <a:rPr lang="es-CO" b="1" dirty="0" smtClean="0">
                <a:solidFill>
                  <a:schemeClr val="tx1"/>
                </a:solidFill>
              </a:rPr>
            </a:br>
            <a:endParaRPr lang="es-CO"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7030A0"/>
          </a:solidFill>
        </p:spPr>
        <p:txBody>
          <a:bodyPr>
            <a:noAutofit/>
          </a:bodyPr>
          <a:lstStyle/>
          <a:p>
            <a:pPr algn="r"/>
            <a:r>
              <a:rPr lang="es-CO" sz="3200" dirty="0" smtClean="0">
                <a:solidFill>
                  <a:srgbClr val="FFFF00"/>
                </a:solidFill>
                <a:latin typeface="Algerian" pitchFamily="82" charset="0"/>
              </a:rPr>
              <a:t>¿Qué eventos señalan el fin del Milenio?</a:t>
            </a:r>
            <a:endParaRPr lang="es-CO" sz="3200" dirty="0">
              <a:solidFill>
                <a:srgbClr val="FFFF00"/>
              </a:solidFill>
              <a:latin typeface="Algerian" pitchFamily="82" charset="0"/>
            </a:endParaRPr>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2950487478"/>
              </p:ext>
            </p:extLst>
          </p:nvPr>
        </p:nvGraphicFramePr>
        <p:xfrm>
          <a:off x="251520" y="1844824"/>
          <a:ext cx="5184576"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9" descr="http://t1.gstatic.com/images?q=tbn:ANd9GcSGgrYDwCFpj9Fj-QaFoF8AOB1cVwxrK7l6m9Rd1X0TOc4L76Mi5A"/>
          <p:cNvPicPr>
            <a:picLocks noChangeAspect="1" noChangeArrowheads="1"/>
          </p:cNvPicPr>
          <p:nvPr/>
        </p:nvPicPr>
        <p:blipFill>
          <a:blip r:embed="rId7" cstate="print"/>
          <a:srcRect/>
          <a:stretch>
            <a:fillRect/>
          </a:stretch>
        </p:blipFill>
        <p:spPr bwMode="auto">
          <a:xfrm>
            <a:off x="5796136" y="1556792"/>
            <a:ext cx="2808312" cy="2448272"/>
          </a:xfrm>
          <a:prstGeom prst="rect">
            <a:avLst/>
          </a:prstGeom>
          <a:noFill/>
        </p:spPr>
      </p:pic>
      <p:pic>
        <p:nvPicPr>
          <p:cNvPr id="5" name="Picture 2" descr="http://t0.gstatic.com/images?q=tbn:ANd9GcT9socXsf6GRFclfL1QHXEZ3YAH9Q4jErGdnCcgYLXkohe0cWDP-Q"/>
          <p:cNvPicPr>
            <a:picLocks noChangeAspect="1" noChangeArrowheads="1"/>
          </p:cNvPicPr>
          <p:nvPr/>
        </p:nvPicPr>
        <p:blipFill>
          <a:blip r:embed="rId8" cstate="print"/>
          <a:srcRect/>
          <a:stretch>
            <a:fillRect/>
          </a:stretch>
        </p:blipFill>
        <p:spPr bwMode="auto">
          <a:xfrm>
            <a:off x="5796136" y="4365104"/>
            <a:ext cx="3096344" cy="208823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88313"/>
            <a:ext cx="4906888" cy="6040481"/>
          </a:xfrm>
        </p:spPr>
        <p:txBody>
          <a:bodyPr>
            <a:normAutofit fontScale="92500" lnSpcReduction="20000"/>
          </a:bodyPr>
          <a:lstStyle/>
          <a:p>
            <a:pPr algn="ctr">
              <a:buNone/>
            </a:pPr>
            <a:r>
              <a:rPr lang="es-CO" dirty="0" smtClean="0"/>
              <a:t>    3)  </a:t>
            </a:r>
            <a:r>
              <a:rPr lang="es-CO" sz="3600" b="1" dirty="0" smtClean="0">
                <a:solidFill>
                  <a:srgbClr val="FF0000"/>
                </a:solidFill>
              </a:rPr>
              <a:t>Zacarías 14:4.</a:t>
            </a:r>
          </a:p>
          <a:p>
            <a:pPr algn="ctr">
              <a:buNone/>
            </a:pPr>
            <a:r>
              <a:rPr lang="es-CO" dirty="0" smtClean="0"/>
              <a:t>    -Cuando Cristo regrese por tercera vez-: “Afirmará sus pies en aquel día sobre el monte de los </a:t>
            </a:r>
            <a:r>
              <a:rPr lang="es-CO" b="1" dirty="0" smtClean="0">
                <a:solidFill>
                  <a:srgbClr val="0070C0"/>
                </a:solidFill>
              </a:rPr>
              <a:t>Olivos</a:t>
            </a:r>
            <a:r>
              <a:rPr lang="es-CO" dirty="0" smtClean="0"/>
              <a:t> que está al oriente de Jerusalén a la parte de oriente. </a:t>
            </a:r>
          </a:p>
          <a:p>
            <a:pPr algn="ctr">
              <a:buNone/>
            </a:pPr>
            <a:r>
              <a:rPr lang="es-CO" dirty="0" smtClean="0"/>
              <a:t>El monte de los olivos se partirá por medio hacia el oriente, y hará un </a:t>
            </a:r>
            <a:r>
              <a:rPr lang="es-CO" b="1" dirty="0" smtClean="0">
                <a:solidFill>
                  <a:srgbClr val="0070C0"/>
                </a:solidFill>
              </a:rPr>
              <a:t>valle muy grande.” </a:t>
            </a:r>
          </a:p>
          <a:p>
            <a:pPr algn="ctr">
              <a:buNone/>
            </a:pPr>
            <a:r>
              <a:rPr lang="es-CO" b="1" dirty="0" smtClean="0"/>
              <a:t>Nota. </a:t>
            </a:r>
            <a:r>
              <a:rPr lang="es-CO" b="1" dirty="0" smtClean="0">
                <a:solidFill>
                  <a:srgbClr val="0070C0"/>
                </a:solidFill>
              </a:rPr>
              <a:t>Lo hace para preparar el terreno donde se asentará la Santa Ciudad de Jerusalén.</a:t>
            </a:r>
          </a:p>
        </p:txBody>
      </p:sp>
      <p:pic>
        <p:nvPicPr>
          <p:cNvPr id="198658" name="Picture 2" descr="http://t3.gstatic.com/images?q=tbn:ANd9GcTkY_pKjEHseemqqMXqrELGphSXoKwOuJT6w14qUKDM0bEWwyQ-"/>
          <p:cNvPicPr>
            <a:picLocks noChangeAspect="1" noChangeArrowheads="1"/>
          </p:cNvPicPr>
          <p:nvPr/>
        </p:nvPicPr>
        <p:blipFill>
          <a:blip r:embed="rId2" cstate="print"/>
          <a:srcRect/>
          <a:stretch>
            <a:fillRect/>
          </a:stretch>
        </p:blipFill>
        <p:spPr bwMode="auto">
          <a:xfrm>
            <a:off x="5580112" y="764704"/>
            <a:ext cx="3456384" cy="3816424"/>
          </a:xfrm>
          <a:prstGeom prst="rect">
            <a:avLst/>
          </a:prstGeom>
          <a:noFill/>
        </p:spPr>
      </p:pic>
      <p:sp>
        <p:nvSpPr>
          <p:cNvPr id="2" name="1 Rectángulo"/>
          <p:cNvSpPr/>
          <p:nvPr/>
        </p:nvSpPr>
        <p:spPr>
          <a:xfrm>
            <a:off x="5580111" y="4589802"/>
            <a:ext cx="3439045" cy="1938992"/>
          </a:xfrm>
          <a:prstGeom prst="rect">
            <a:avLst/>
          </a:prstGeom>
        </p:spPr>
        <p:txBody>
          <a:bodyPr wrap="square">
            <a:spAutoFit/>
          </a:bodyPr>
          <a:lstStyle/>
          <a:p>
            <a:pPr algn="ctr"/>
            <a:r>
              <a:rPr lang="es-CO" sz="2400" b="1" dirty="0">
                <a:solidFill>
                  <a:srgbClr val="FF0000"/>
                </a:solidFill>
              </a:rPr>
              <a:t>Note que en este tema, como en todos los </a:t>
            </a:r>
            <a:r>
              <a:rPr lang="es-CO" sz="2400" b="1" dirty="0" smtClean="0">
                <a:solidFill>
                  <a:srgbClr val="FF0000"/>
                </a:solidFill>
              </a:rPr>
              <a:t>demás </a:t>
            </a:r>
            <a:r>
              <a:rPr lang="es-CO" sz="2400" b="1" dirty="0">
                <a:solidFill>
                  <a:srgbClr val="FF0000"/>
                </a:solidFill>
              </a:rPr>
              <a:t>temas, </a:t>
            </a:r>
            <a:r>
              <a:rPr lang="es-CO" sz="2400" b="1" dirty="0" smtClean="0">
                <a:solidFill>
                  <a:srgbClr val="FF0000"/>
                </a:solidFill>
              </a:rPr>
              <a:t>siempre me baso en lo que dice la Biblia y el Espíritu de Profecía.</a:t>
            </a:r>
            <a:endParaRPr lang="es-CO" sz="24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374967343"/>
              </p:ext>
            </p:extLst>
          </p:nvPr>
        </p:nvGraphicFramePr>
        <p:xfrm>
          <a:off x="179512" y="404664"/>
          <a:ext cx="4464496"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0706" name="AutoShape 2" descr="data:image/jpg;base64,/9j/4AAQSkZJRgABAQAAAQABAAD/2wCEAAkGBhMSERUUExQWFRQWFxoYGBgYGR4YIBwdHxkXGh0aGBggICYgGBojGxwbHy8kIycpLCwsGB8xNTAqNScrLCkBCQoKDgwOGg8PGikkHyUsLCwuLC8pLCosLCwsLDIsLC0sLCwsLC8vLCwsKikpLCosKiwsKSwsLCwsLCwsLCwsLP/AABEIAJQAxQMBIgACEQEDEQH/xAAcAAACAgMBAQAAAAAAAAAAAAAEBQMGAAECBwj/xABCEAACAQMDAgMFBQQJAwQDAAABAhEAAyEEEjEFQSJRYQYTMnGBB0KRobEjUsHwFGJyksLR0tPhFTNTQ4Ky8RckNP/EABoBAAIDAQEAAAAAAAAAAAAAAAMEAQIFAAb/xAA0EQACAgEDAgIIBQQDAQAAAAABAgARAxIhMQRBUWETInGBkaHh8AUyscHxI0KS0RUzUhT/2gAMAwEAAhEDEQA/AL3132kuvcdLB8FuQ/ILQYMMOAPTOKW9L1F224dvEokMCTPlDTn/AOqr/SdcAxDGUYw+JPJgjvIOas/SNM5AbxMjSDJyYkBl7mF5BjitJkCLQmycQxKVr6xpprituE43SpH07ccfpU1mxs+KQODB4I71CbIIMp4gfiHeBntkkUfYvbgQRG4ARHl/Gk8mQCA3AhPTro+HOc+n/FEBpBHMGD/PqKh93A48PnUf9IgPAAO0tI+U80s+ZRFiuo2IS1wKMeUZ5/5rgeJQCMz+XrUd3UjwzkmNvAyTB+lSWSGEmZIzH8zQxnBNTtNC5Hp+ynK+vPzBrF8LMrZU8H/OhdNqnN0grtVSQMeXEnyPNHreD4jMbvpJH8KqvUhuJdwVO8jGgGQMBhk8zjBpYl1rZBMzkfPPMU4W4AI4OYmh9YgME89x/GKZTKDORjdHvOdRbt+XOVEwD/PlQnUrImWDKCsGM7TxkURqpKACBHBqFbzHDLvSPEP0z6dqKrkb3CKpFGL10OQEuMCMiREn+qex9DTLUXbdxU96hgzJzgg947d6612jDKWUBSVkNHEfKotEWKlbuZ+n18jRCQRqEm9W57fGCdZ9nTs32QdwPHBjykc1T7wuFlQgg7gM8gzHPBr0nSXNsIJB7TkHnANV32h9nmuuNmGMbp/zHHz+VM4M/wDax98Jgy6Tpb4yk9f6WBejIeMjj6fMmkh072pNtyDzg8+hHevQ9N0Y3luPdAa4hKEzBx3B74/Q1XtX0UkNcUmVz9Ae47fOtPDmH5bjuPKv5TEHXOjPc09rVKI3yGAJ5UwZ8jiaX9DS6LpCuEG0yHyDOIj1/KrVoNe1ke7KLcsM25kZiNvmyEfiQaXdU6A1u7v2brLlvcuJh1+JSCO4EfhRwf7W93+vdLKSCQZWOpaNlbv+P6VvpXtFqdMwazddCDwGJB/tKcH6iitTdOQ3elV+1mRwaY03s28LkQMJ9BewPtkvUdPvIC3bZ23VHE8hh/VYfoRWV4/7Ca17LX9jbd3u5jvHvI/Wsrz2foP6h08TCfpW1GpcNF00bVfaAjjlSTtaTG792aY6TUOi7UHcNj4vKQP1pD0jXG0RBba2GH881ZLaiAdsgyBEbht/jHnzNWyLNLJYNNuI+i6wkZAOSR8QOQR6iSDUrXFtKTmBwVHP1mhNFfYSN0qqDYex3Z48wJo2zbDLDFYOSJFYfVOb0DmJgV+bjykVnqIuKJIEk4JJMAE/LgVvYzWQ4RQpRiSTJIKHgeuKH1mssacbiVngfezzwBFF6DReE7gSXQsIYhYPCjykZxxSKksdJNmu3yl2pRqAoefz8JHrbu1rPjjcU8AAOMTnkCan6bqHNtMCI+It6/MUDffTvcU+8CvaMbQ6n4SMEGD2qbTWLSqB7+YkwACcmYgEx9KEpbWT29vs8ZDAaAO/s9vhI20BVnuu6QCX8IJMCTyCBx51Hb6qGfLMPeWxsGOz3ABIjsKU9b9oQLosrJT4XnnuGAxAAB5/yplqrujtWluw1zaoRBMTliJPAyTzS4YFmCEADmzz97xgodILgknih9+UcNE7i0RH/wARySaFu9QAkzKqAJaOSygQB2qv6D2qZrhV1tpvI2kruVfQnkj1x+FWW5aa5b2b2Dkjc+0Dj90EEAUZMoyglD/PbvAPiOIgP5fXtMfXDxKQIBiQK2b+0SDEkj8qQarWvbK27nhMypY2yCJiQoZQP+aK+IADfcJDElY2SFOZBPJiBVf/AKHut5f0KgA9oz0tzxUcqrtBniTH44pGmvDDdwQgLdsyogg98/lRmn1m5ecdiKdw9YK0k3BZcR5hGptY3Ce0T2IrWm1/vABcXaSSoPYkfpXN8kE9xj68HiubVsbgBkEg5/E/XkTT6ZAeIPSNO8g9yLW9T97mgeqEMuRA27d4OVBwZ8xx+NPNfpw4BHiBI+g/jS9+mF1ZZ8oP1nPpxTeLMt7mSrA+t3nnuq0zZO2Np2xEfOpbes93aFsKCqeMyJ2kkwc/CZJHarle6ertc7sUOO24Rk+RA4NVz/oDsjsrFdxCEzzy0H5QK10zpkG8d9KHFNtxKb1EWnBcEAn9e+KQFJ/CrF1TpDaZzA3owgyP49vnQGmW2bLAwLqsCpPdSGkEehAz6/KtNWoWNxGUYETfssCGujy2f461U3s2NrXcfuf46ylcw9cxduZZemPyInGV88nj1+VMFvHb4MHcMnyjgnz7VXNLqTacN2BMHkESR+PpVl0nUZETMmGQ8EEwIHY9waznOwl8iEG4+0OshfdP8PI75M8egmp7uhWA285HYTEziJqvaDVbWYXGYBcfDumMQBIg1YNJrVRyzIG2YtyQsYLsxk/FHl2Fef8AxHGusMe8HpZb0/z8YLqNDavKFLORM4CgyAfMnFH2dcguSEyqpBLeQZew5x+dG/8AVwF3wqqrgHxCMiPEwEDJH41M3XFHe2P/AHMfvhP3R94gfWs8Y0U3qo+zw9sC+RzsVNe3/UqHV9HYVmulAu8t8TsJYlT4QRxDElogRXL9dW2qqRcXYwUgXAcbXAiAARMGaj9vdeXu2Z2sAFIInu1wR8pUfhTzo/UGFi3Fu0fBy0zgkQYU8Y70iVBykA151zHLIxKxF+V8Sustu89x1N1SzFo90HyzDgjtzTDXacto7dmQCr7puApuALE7VOSY8qdjr14kAG0smANjnvGcivPdZ1q7cZjc8TMTJJMwDgDyAjER580Jxjx2QbJ8q/cy+IPlIsUBvzf7CN7PQL6Mj+53ISrSpVgVweJzinNzqNwNGwCcgQDiBt+WBFC6TrLvp7O5iG3yW2FpChoGD+7JnvHzoTUL739oWUlSpWVcFSfEsGJG5RPceYqpCp/1k7+yT6zn+oBtt3knU9WTdssyTC3ARgD4x6R2/OmHs+y2lvb9yH3pXarbeBxj1MfWoPZHpLNfN1nJtgzCsWVmaSJGAAJ3cdxQ2oR/ekC6VBuncAJgliw9eMTHapAZKynvt8quUOl7xDtX63D7Ookah1jbbdVDTJIkEZPeduY7USmq/Z7jMkE5gn4mGSMd/wAqks6Oz7u4lzeRcaWj08jA8hWdW1FqzYgb8kou8kKMZkLk4NGCFRqscH43A6gW0gHn5VC31cAxwMfgQP1ok60jawgiJ9R9PmKr1tg737fvFDlyoBn98cefFS2tSo95IfcNwxtICzAP5j8aIvUEffhKNgBH33jnSXW8RHIJn8YomyQbkqRkZH60n0esKG7PBdxkEY3cjzijoAG9YK9mHmKbwZqgMmOifOZrg1u7vtmAZDAiQaga+LUnZ+ychiOI/rD0ijv6Uu3P3pPpUGrsC5aaeOAPIR+kVsYsytQlABww8pXusdJ+Pk91PpJgjzxFeadU0W1jAAYcj/KvTdBqSwa0wbwCEIMg5OGHb0qn+2Gj/buzTtcAqwwMKoKj+zx54r0HSZqOkxpNSHSYF7OaWd/IICz27vWUd7Mndv7kbf8AFFZRcu7GXY7wnpCoNTb2jDnc6jC8kHcvw4Hi9Kn1ZW25IEW2e5sK5MKYImYxx8oqtez3UFF0pBUkgBhODDCR27/WKsOkDHSorwypcOe6j4Z+U/pFZz3sYZ00td+X6w7T6jbI2gwMnLAeuIzxT/SJZZAGCs2Z+IDKFcZ8pFJxduktb3eNgDt53LghrZHf0+dS9J1oLBDJLMBntPIj8R9ayPxDSEG3fvKBC9kHjw++IV7RX0XTXNqoCCC0iRl9plS0NMAfSlXQdS+oDqBO0KJVO3vA5GJ5KzR9vpnv0uJcuFVYgMTAODuAUE+fNNOgdJsaPds1I8QEhinaY7+tYGg5WDcD3CS7riQqNzz3Mq/tXpiz2gnj2KgMRgh7hIImQcijtM1xLSrtYEKYjdiST2xyZom57KdPd2dtWJZixAe2OST+pqHWezfTVX/+mTgYuJ+OB6UN8DklrH+QllzppCb/AOJnWs1N7372bFv3ps7WuMzx2mE8uYmSTVQdH+MKxV5YEAnuZEjAg4q4aXU6e1ce7avFt4RXEq0ACB5EcCkX/TPdCUvubYGdvA/tAOI+YoOUIfn9IbASu1eHj7406Jba7asoNgHi3Fl3R4Tk5Hnt+tOOqaK0mnOxouJDExAYqm2IZoUbcUm6feA3K19mG0KVYMYJKnjeYmJ+tEXtOtxCnvFAKFe85EDkAfnVkdQlbEnz+sE6sXvcD2frtJvZrWkKgUkTq0VsgyvuWgSCQeF/Cg+kFbi3feMxB1TEeIdjcAEkjaMdqY9O0y2VUWVB2wSVVXO4CC0BzDc9qrPWrht3CJdFY79vugBPiEkSIMz+Nc7aVVSOJKKHdq717dpY9CgGpuqY8LSykxEmYGSNskAme4EVG/VEe/fsXEDAXCyBlI2YAYErg9oJqD2c093Ui7cMMGiWKBCW322Pi74XjtNB6nq3/wC24AaRduiQP3rqmJH9VSK4nTjLAcnw55/SVCashF7gePHEf9PYDewCbjeuGSpJw/YgYofrutuJZ3rc2t7xRKgrIO7EHnt+FCae67XjbtuZ99ckCYH7VmBMcCMVrS6tdXCPJX30kZWBtuEZk9xzUFybA9nvkDGAdR9vuhQ6ky3LqB1j3tyBtBMkkY9SKkRfdjaz8naAPmAJ7ef4VJcuJataq+ir763ecAkbo/aKJ2k+RP4UNZ1JVy4uK25iTCkd3BIkkCdh7dxViCp9Y3+wv2zlOoeqK/c/A+Ma6e2VA4O3HmD8/I0TY1p2seRBO2OM4g95pcvUrhVmcEbQ3IgmFJmO+BWtBqyWEZBH494p7DnCMK4gWxFgS1QXrFz3bh1tqU3Dcp7xkZHrxS7XW1u2tgunawFwHnkTDAESRkHyIqy9VQHaImYlfwxVd1WnW1e8KjkSfrMBePrXpsWUEAjmXxgOo8ZX+i6S5Ze4pBBhDA/93pmt016lqY1VwDA93bIHeC10iR2MGI9BWVqWzbyhYHeU7p2lAuMeCvkJ+voJq6+ytpjacuBDKzMD90nj6EZ+lVLp13df/ZwGDDlo5MQPPH6U7u6i3YsGWJa4HBXMsfhljwETsP5CznYsYXMddIO9Rp0PVI1ouwCNb8Sx+4DtIkzEs0570y6Rp7Stcd1ZzClIWZBBhzmPSPMGk3RWF6bQUFWVCx7kCZyIAUHEfOrBp1UbVcAQkFVwB3g+UVmdbQxb+72yhJ1sBe/6cxfoLimQ6qWJCyVnkwIzgkHNTrqLanPu8f1QIyvr6fkfOnNlrSiBbWJ4zyO/NKOo+0dhGZRY8SgGCghtxO2G7gwc9oNeXfDoX8w+BhPSF22UzhrgDHw2plTBC5BWceIdj+dLPaLVB7Sge7w64AEiCwg54gUNa6wffA3TuLMjAgBdpkABZB/Zxx5bSO9ddVZbiPCvua6CR8i/ELwCeaVLDt3hwpBFyS77P+6t3nZIRrqonYbdxIdiThZgedCpoUNtR7vcTO4WrigjL9zuEbRP1qx+1mlf3F/cxCMbcbpjDyfPmqz0S3tuqsq+8qPBkQYBBERMVfKoRgK+7nYXLoWv7oQ7UdIG1CAyEuXJNxGZWkKq7V5G0TmOa3oOmsAlx7irbPImGgsHmDgGOJqD2x6+mlsxH7W4rbAoVCARt94Tt4ncAIznio/Zbr/9I0yZDPaAV1KgkDAUztgqYOeR38658W3pCNpAdiKkt60oeFKXVZ2YAMu4AgwvPM8f80d/TLthh47ltRZRs5loLMGVpkgmPlFLPafVugtlH2NufKqqmMDsPU0oJvNuG4P90+EEmW2YxMkxQ9hZU0T99oUY9YGqqnoGm9o2yXVbkAfASjQ2R4Z28Z+hrtVS+ZsX3t3ZkI6iQeOO/wA5NVu6GtaYbLbnUO67iSFVFQbRPmpBM+pntROgu9r6hkS0sEEE7gYO0gzJFG9I4oPv38x7x9YocK7sm37+4/SE67T660WMJc3TJRB4hBBDjl/PvQHTdVfEsmmUMI2stojIYSCeI5q1PfZPBcJuAkBST8QKsRI7sNpBPeRQGq67es+JPEoztJkgDyJwRnM5ABz2rnVQw9Y/rKo7EVpH6XAUW/cN0to8vkwHG47hyDjInNQNcFvcLlgKwIIXc0/e8+D/AJ1YOo+0txbdsAeO6PjWGA/eCyRLD1+dKb6rd2BVcbsSSOdu7cPFyRkg4PODQ8yqPymz5gd5fC7H8woeRPaE6Q+906wG3XGclY3fCAsbp4gn51LdsXUEsrwOSRHJ7eXYfSpdVaaEUOy+7gqAiEAiQTG4HJDd6F6lfe5sBuOdhniIzAaATJnHpTBYKu93t4SEJY7VVnx+/KGo7LflThgCPkVFB39KvvWuXPCozzwoHxfOePWK7S6wQJM+KI9DnBHAmcVFrTcuqga2rI2LikH4QZBwRGR51p9HnOrT4yNLDiuKlM6eQ9+8xdmJ2Zbn74zWU00+mm/eZbKJbOwLsUAEjdu5GTJit16E5SO8EwW/4lM6TpD7wtkOPEiwcQ4/7gGdpEnzxinHXNUL1xYBDKFUsDuWdpYMvmp8Q7HjyNDN1l2ViAocclcHbjPrBqbT3Uv2L1wIUu7dpKcOPD4iB8JAkH0NMEWDcO3IaOPY/WsQjTCIIIBwZJ/Fj2BxNPrugvLbD7GBJ4InEHJHz86qfs3qntowABVgSQRiFBiR3rOuoXYtnxy6mTkHxEH5ExnkVg/iXSscWsXQ+V9/dJGQ+lrbf51/MYa/rtyxaN26Lm2YG0AEzjwzgUt9l9emtuax7tzZaRFj3sAW1LELtYNAgxM8zVY12kYKZoIBwj21+G5tLAd9skA+knisLCiaSDvL5SeRtL5/0x942pvFt9ocZV18xBOOOKa29TqGEtaYeLOHBhgA0fIceVeSafpzTHH5V0+jcHJP4zXHp0vZpByk1YnrWos379l127Q1ySDIwNsfEfDMV5n7VazULrbyreuBVeFC3SABA4g0utW4ORNb1yl7jNESR+QA/hRsKDGxN3Bu1rUgvam+/wAV643lNxj+Bmp+mXLi3E8b/GuN7Z8QxzXoPs99mi6jTM29g+zcvG2YkA4nPoaoioAyk9iD8siijOXW+0EVGqh2nu3Xeqaa1+z1DWUd1YpvYfluWOfMiqJ0y1BVjctEblJi7bnFwMcbvKaqvtP1JtbqHutMcJPZc7R/H6mlaaDzFLuiuASTcNhBxrQ7z1vUdcuujq7ptKMMMgmRcHIP9ikGh0YndcuoqqQSNwJMRhVB/wCKpKdMXyGfSu26eAKC2NWO7EwytpFKKnqCdfQsHe7aTaCttTcUlQeWMHLt+XAqne0Htt7zdb926gPlluwSFJx8GFnMfKq8NLBEDyNTnR7t3qW/MzV1RFOpjf7Sq+U9X6l1DSpaW098JdK2r21sZZCCZAgFuTxkVD0/qGn94C2oshQOzqZ8GyBnGP0rz3XM11zcfLNH4AQB8gBFHdI6KzZic0vkOMU3hKKprTcv2p6sGuD3cOnDeNcqS0gEAEHxE96k1+rVSP6NbBaPE1x+BzCjufWh+kdOCLJWGH4/OjTozyU7EiCI47jmQM1CekcUBz5cf6lT6NTufnzBkuHGVDGPDPec5+VHdQuWxpma6+0G3LHkDIByO45gZqqdf9rhaizp3Iuf+o6FSBnhWydwAAwYG5u/CjrXUNT/AEObjm6LwNssxJ2hW3Y/rcZ8hXoui/DnQhsnJ7SjsXII2Fxt0TqlmbnuibowSSCgEluFPBxn6VlV72JuEC7z9z/HWVq5VAYiS+7XZlZbXNuKmIPh8u/nTTpWqvC6BbJABIYDsnfjkEc+eKqN++xkqe+cQaK6X1xgyhoEGd3Bx2JnIPFegGEAUIg3V21N9Je9P1Btqbd0+IN2wIhf1pu+v37RcG7bAgYgY49YqudHdLq3QDscAESZETIE9xEdp9TRNjrJXBG88Y+Rg1n5cdAqeIe9faE9X0WDHag7PTcAj+eKJ0euLMRgjJ9ZGTB+Xammji4IVlkjiYn0+fpXj+r/AAzKjepuPKNenGmm5ldOkjtxUFzR7qsF3REnAJrn+hQR/P41nN0+VNxKh17yuL0Y1PZ6MWaAJJMfX/KrELPbz7UZb0nuRxLmfp6D5d6Y6bBkyZKc0IPNlCrYl16RfWzYVB91AD89oFeJ39F4WxnP8a9LtayEAnt+PmaqP/TztnsRVOsyejcKvA4k9GtqWPJio9PxIHIFRDp58pq02ungj+fOpV6YAOM+lINldORG1AIlataGBmpRpJinN7ST8orpdB5c0A5jCaYiPTsGpm0BxHpTzTdPJ3eQ5P8AmaMuaMTyOPxx2rvSue0igIh0XRyyhvWrT0nRgbRIXzPYRyai6dpYtxgxPpTW3bU7dvfEbYz5D96mcWBsjWYDJkCioRqbe0eEEgmNzED8AD39a3o9KGssHICZ3djCyzEMODBUCfKl13UBHCc8DaCCfLxADBPzoDqftOSLllDbh9ykJEKoJWC3c95r1fTdME2A47zPyBmEpnTuhHcTICCSScAAZ+pp+92ydHl0YM4EcHdPALYTwDJ5zQvV9bbtadEfcrMpuKkBtx8QBb91Yz5n6VWL2tLKnv7kLyoHxQxEkgCIxxMxW+qFwCZK2ZYOgoFu3wg8ErtkjibncYNZXPst1O2DcCHw+HLKCebgznH/ADWUjmQ6zGHoH808xN7buXzNaENECD3zj5itXQJPeuFubTIr0Sc2ZgOTweI66HqzbvLADEyIYkcgiAexg4pu3USrAiRGB5geh7/OqxZuq7+KFBkyTjiYiPpRGiuKDKeKJMGeO4gZj1oeVVMdxZq4lstayWVhg/vQMnzbyNOdNdNxQ0SRJ8OPofIjma84XrbSdwBkgmMEDyHarborihwm0ujiUa2ZLd/DJicwVOQfzQy42SM48q5RtyJa9Hq0L7Xkgkw0wR/AmpdSsNhldZgNjPz8mzSRmTaSDaCEiM5/sMpPxggjHNGafrTWWVbnulUiUZbbEOD4SrwQykGD+8pGeRSeTo1ftzBkb+qY56fbVRvPxdvT1PrW77zLTz+S/wCZp3rLFo2ke4seBNz7pRpxG4ZBB+8QPWq91iz7uTulDBmRIB43AceU8GMViv0uVG248ZZXVh5yXdIx6D6RW1sALFLR1DwSGnv4c49RyKk0/XEbBkNMelDyfh7ZK08+YhkyFRuIfbSKItrg5Ej8aCt6oPABycRPfjn6Vyt8TkgZjOIoI6NrOsTmzAVphbFQOxY/WPkK3b0zNJRAojJJ4+tK16vuJAOAeYBB8/UVmp6ncVSrSV58PB+Rqf8Ai2dqNV5cw3pqG3MboQFYFlefXAPbxRzzUhuIZgyfTP8A9fOq/pdVuHiB2YJIK48twJGc0T/S1PgXdxzAEnHbsv1ptvwvEihaP7zkdmjTR6+1MFivbIifrOPrXfXesMqqLd0CRAtqNzQQPEPI9+00i1GpeIABKqQCYkA+vf8A5qra7V3FWfeKPF4zO4gYIxz9D5U90fQqu6iQ6gm7jLVnbaclng/CxMFVzuJUH4iYWPWkun1gUsUt+FQXO4gTEQW9J7DOaTNcYtE4P0nyNFG2FL23klhEkwJwR24BraREG1QOQtWxlr0+nGrvC63jFtGIAAMlVkHb+5IwPID1NUg3d7bnaTAHyAAAx8hVg9ltW9u4DJRVPiYZheD85GB5yKX+3GmS26f0ZvCQS0chjyCecAgR6etcuosVk6xjUNViMfZK2hN2T2Tt/brVJvYcmb3P3P8AHWUnk6d2YkGLnrUY2UleZYMgck1E1sjkU49sPZ+7oNXd07ggBiUJ+8hJ2sPORz6gikovVqDMjAEcTLNcTbJWKSpBBgjgitsfLisM0YqDKcTtxIB3AkzI7jPf50XpOruiqkKVWYBHmZOeZoQ6VhmoZNQQFHrCWtlNjYy2anRWbtj39uYkIVPKsVkAH7wkH6RVk6N7Ur/Rwl7YXtDxB5AKiFlWyRciJjmJql+zOoh2WV2uhDBuCeVIPmDkH0jvW9XoGDsZjE/PyIoTKvB47R7HqZQ4EvbdcezbG3ebeTauKQ4KlhuRhBUjzUxmubvtZ7pCUdGYgyjLtKAncQhWVYek/SqOetOxBJIA+6vhGIJO0QMkSfOtdT1iX2LhgrmCQFIBOAe0KcT60JcGptJ4hWygJqFXLinWLV22royC5kMvHHBE8ggwR5igLutyex7Qf4VVNC4WHMkZETH6UWep3HxiO2I/OoPShG9U/GWTqNS+sPhH9jXQyifE3AmJo09SaDvYqOPECfzFV7RdL3QxaW/nvTe/pbjLtPI4x/lSrqgao9ix6lsxtotQFGQGBHhIiD6/z3qPqNwPDFGIGIyBHzEelItPrrtsbQQQCRmIBPI9KC6h1dlcby8kfdbbAmI4yDAo+Lpt7Bg8jKnrGPTrWViBjHwdiI7juAPOi9F1mJm2SkQChnx8fF8IHOD5VTLnUyRtQEA/F6+noP1raWHIjO3mPX9KYfp1r15QZNR9QSz9R6rc2MFuuEbkFdp9RE8/wpT/AEwMi2yq7ZmADMnhnP3yOKV3Ll1jtYkR9KsPs50J7jAE7QRMnmBPC8scHihEDGKWXU696gFjSQpuPgKpb1PkAPKcTS1uv7mBuKIH7pzxxPFPfafQ+794xEkqEUIZCz91miSwUScDmPlRHFS1qLEU6rKUICy39L9oQwuDaq7rToRPKkZzHOKRXuokzuYuSZJ8zSsGugKhMhA4ijdSxAlx9hob3xI/c/x1ur59ivsPv01y/fUhbrKLQjkLulvkS0D+zWUnm6hQ5EoG856f7Uexul6hbCam3uidrDwsvntYZE+XBryTqP2O6O25UXdRHq1v/brKys/G7DYGUgo+yfS/+S//AHk/26lX7J9JB/aX/wC8n+itVlNLmyAcmcALm7f2VaUD/uX+f3k/26N0X2SaNg25rxxjxIIM84Tn8qysqRnyD+4wg4g1z7LdMhZVu3wJ87f6+7miF+znTwB7y8eMzbnnz93NZWVYZnI3MhWKnYzlvsw00/8Adv5zyn+3XD/ZTpOfeX/7yf6KysqMefIDzCsbG8l0f2WaTYwL3iJByy4wRiEH8isT7LtKFJ33jmMlP9FZWVdsznvIQkCG6P7OdOACLl7HaUj/AOFHan2FsupHvLwgfdZR+PhrKygHI13cY9K+kC4ivfZhpmYlrt8k8yyf6K4//Fuln/uX/wC8n+isrKL6fJ/6MDC9H9mOlBHjvHPmn+itaz7PrBKxdvLAxBQf4K1WVAzP4wzZXGOgZrTewtpYHvbxg/eNtjmMSbcx8qmuexds7ovXxIiQbYMTMbvdzEgYmsrKsMr3zADK9VZnHVvs/s3tqvev7VAAUG2BwBMe7yT3NKm+ybSf+S//AHk/0VlZXHK/jBZNzZnI+ybSf+S//eT/AG6tXsn9i/T5Fy4Lt6MhLjDb9QqrPyJit1lLvkfTzB1PU7VkKAqgAAQAMAAcADsK1WVlJy0//9k="/>
          <p:cNvSpPr>
            <a:spLocks noChangeAspect="1" noChangeArrowheads="1"/>
          </p:cNvSpPr>
          <p:nvPr/>
        </p:nvSpPr>
        <p:spPr bwMode="auto">
          <a:xfrm>
            <a:off x="155575" y="-669925"/>
            <a:ext cx="1876425" cy="140970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200708" name="AutoShape 4" descr="data:image/jpg;base64,/9j/4AAQSkZJRgABAQAAAQABAAD/2wCEAAkGBhMSERUUExQWFRQWFxoYGBgYGR4YIBwdHxkXGh0aGBggICYgGBojGxwbHy8kIycpLCwsGB8xNTAqNScrLCkBCQoKDgwOGg8PGikkHyUsLCwuLC8pLCosLCwsLDIsLC0sLCwsLC8vLCwsKikpLCosKiwsKSwsLCwsLCwsLCwsLP/AABEIAJQAxQMBIgACEQEDEQH/xAAcAAACAgMBAQAAAAAAAAAAAAAEBQMGAAECBwj/xABCEAACAQMDAgMFBQQJAwQDAAABAhEAAyEEEjEFQSJRYQYTMnGBB0KRobEjUsHwFGJyksLR0tPhFTNTQ4Ky8RckNP/EABoBAAIDAQEAAAAAAAAAAAAAAAMEAQIFAAb/xAA0EQACAgEDAgIIBQQDAQAAAAABAgARAxIhMQRBUWETInGBkaHh8AUyscHxI0KS0RUzUhT/2gAMAwEAAhEDEQA/AL3132kuvcdLB8FuQ/ILQYMMOAPTOKW9L1F224dvEokMCTPlDTn/AOqr/SdcAxDGUYw+JPJgjvIOas/SNM5AbxMjSDJyYkBl7mF5BjitJkCLQmycQxKVr6xpprituE43SpH07ccfpU1mxs+KQODB4I71CbIIMp4gfiHeBntkkUfYvbgQRG4ARHl/Gk8mQCA3AhPTro+HOc+n/FEBpBHMGD/PqKh93A48PnUf9IgPAAO0tI+U80s+ZRFiuo2IS1wKMeUZ5/5rgeJQCMz+XrUd3UjwzkmNvAyTB+lSWSGEmZIzH8zQxnBNTtNC5Hp+ynK+vPzBrF8LMrZU8H/OhdNqnN0grtVSQMeXEnyPNHreD4jMbvpJH8KqvUhuJdwVO8jGgGQMBhk8zjBpYl1rZBMzkfPPMU4W4AI4OYmh9YgME89x/GKZTKDORjdHvOdRbt+XOVEwD/PlQnUrImWDKCsGM7TxkURqpKACBHBqFbzHDLvSPEP0z6dqKrkb3CKpFGL10OQEuMCMiREn+qex9DTLUXbdxU96hgzJzgg947d6612jDKWUBSVkNHEfKotEWKlbuZ+n18jRCQRqEm9W57fGCdZ9nTs32QdwPHBjykc1T7wuFlQgg7gM8gzHPBr0nSXNsIJB7TkHnANV32h9nmuuNmGMbp/zHHz+VM4M/wDax98Jgy6Tpb4yk9f6WBejIeMjj6fMmkh072pNtyDzg8+hHevQ9N0Y3luPdAa4hKEzBx3B74/Q1XtX0UkNcUmVz9Ae47fOtPDmH5bjuPKv5TEHXOjPc09rVKI3yGAJ5UwZ8jiaX9DS6LpCuEG0yHyDOIj1/KrVoNe1ke7KLcsM25kZiNvmyEfiQaXdU6A1u7v2brLlvcuJh1+JSCO4EfhRwf7W93+vdLKSCQZWOpaNlbv+P6VvpXtFqdMwazddCDwGJB/tKcH6iitTdOQ3elV+1mRwaY03s28LkQMJ9BewPtkvUdPvIC3bZ23VHE8hh/VYfoRWV4/7Ca17LX9jbd3u5jvHvI/Wsrz2foP6h08TCfpW1GpcNF00bVfaAjjlSTtaTG792aY6TUOi7UHcNj4vKQP1pD0jXG0RBba2GH881ZLaiAdsgyBEbht/jHnzNWyLNLJYNNuI+i6wkZAOSR8QOQR6iSDUrXFtKTmBwVHP1mhNFfYSN0qqDYex3Z48wJo2zbDLDFYOSJFYfVOb0DmJgV+bjykVnqIuKJIEk4JJMAE/LgVvYzWQ4RQpRiSTJIKHgeuKH1mssacbiVngfezzwBFF6DReE7gSXQsIYhYPCjykZxxSKksdJNmu3yl2pRqAoefz8JHrbu1rPjjcU8AAOMTnkCan6bqHNtMCI+It6/MUDffTvcU+8CvaMbQ6n4SMEGD2qbTWLSqB7+YkwACcmYgEx9KEpbWT29vs8ZDAaAO/s9vhI20BVnuu6QCX8IJMCTyCBx51Hb6qGfLMPeWxsGOz3ABIjsKU9b9oQLosrJT4XnnuGAxAAB5/yplqrujtWluw1zaoRBMTliJPAyTzS4YFmCEADmzz97xgodILgknih9+UcNE7i0RH/wARySaFu9QAkzKqAJaOSygQB2qv6D2qZrhV1tpvI2kruVfQnkj1x+FWW5aa5b2b2Dkjc+0Dj90EEAUZMoyglD/PbvAPiOIgP5fXtMfXDxKQIBiQK2b+0SDEkj8qQarWvbK27nhMypY2yCJiQoZQP+aK+IADfcJDElY2SFOZBPJiBVf/AKHut5f0KgA9oz0tzxUcqrtBniTH44pGmvDDdwQgLdsyogg98/lRmn1m5ecdiKdw9YK0k3BZcR5hGptY3Ce0T2IrWm1/vABcXaSSoPYkfpXN8kE9xj68HiubVsbgBkEg5/E/XkTT6ZAeIPSNO8g9yLW9T97mgeqEMuRA27d4OVBwZ8xx+NPNfpw4BHiBI+g/jS9+mF1ZZ8oP1nPpxTeLMt7mSrA+t3nnuq0zZO2Np2xEfOpbes93aFsKCqeMyJ2kkwc/CZJHarle6ertc7sUOO24Rk+RA4NVz/oDsjsrFdxCEzzy0H5QK10zpkG8d9KHFNtxKb1EWnBcEAn9e+KQFJ/CrF1TpDaZzA3owgyP49vnQGmW2bLAwLqsCpPdSGkEehAz6/KtNWoWNxGUYETfssCGujy2f461U3s2NrXcfuf46ylcw9cxduZZemPyInGV88nj1+VMFvHb4MHcMnyjgnz7VXNLqTacN2BMHkESR+PpVl0nUZETMmGQ8EEwIHY9waznOwl8iEG4+0OshfdP8PI75M8egmp7uhWA285HYTEziJqvaDVbWYXGYBcfDumMQBIg1YNJrVRyzIG2YtyQsYLsxk/FHl2Fef8AxHGusMe8HpZb0/z8YLqNDavKFLORM4CgyAfMnFH2dcguSEyqpBLeQZew5x+dG/8AVwF3wqqrgHxCMiPEwEDJH41M3XFHe2P/AHMfvhP3R94gfWs8Y0U3qo+zw9sC+RzsVNe3/UqHV9HYVmulAu8t8TsJYlT4QRxDElogRXL9dW2qqRcXYwUgXAcbXAiAARMGaj9vdeXu2Z2sAFIInu1wR8pUfhTzo/UGFi3Fu0fBy0zgkQYU8Y70iVBykA151zHLIxKxF+V8Sustu89x1N1SzFo90HyzDgjtzTDXacto7dmQCr7puApuALE7VOSY8qdjr14kAG0smANjnvGcivPdZ1q7cZjc8TMTJJMwDgDyAjER580Jxjx2QbJ8q/cy+IPlIsUBvzf7CN7PQL6Mj+53ISrSpVgVweJzinNzqNwNGwCcgQDiBt+WBFC6TrLvp7O5iG3yW2FpChoGD+7JnvHzoTUL739oWUlSpWVcFSfEsGJG5RPceYqpCp/1k7+yT6zn+oBtt3knU9WTdssyTC3ARgD4x6R2/OmHs+y2lvb9yH3pXarbeBxj1MfWoPZHpLNfN1nJtgzCsWVmaSJGAAJ3cdxQ2oR/ekC6VBuncAJgliw9eMTHapAZKynvt8quUOl7xDtX63D7Ookah1jbbdVDTJIkEZPeduY7USmq/Z7jMkE5gn4mGSMd/wAqks6Oz7u4lzeRcaWj08jA8hWdW1FqzYgb8kou8kKMZkLk4NGCFRqscH43A6gW0gHn5VC31cAxwMfgQP1ok60jawgiJ9R9PmKr1tg737fvFDlyoBn98cefFS2tSo95IfcNwxtICzAP5j8aIvUEffhKNgBH33jnSXW8RHIJn8YomyQbkqRkZH60n0esKG7PBdxkEY3cjzijoAG9YK9mHmKbwZqgMmOifOZrg1u7vtmAZDAiQaga+LUnZ+ychiOI/rD0ijv6Uu3P3pPpUGrsC5aaeOAPIR+kVsYsytQlABww8pXusdJ+Pk91PpJgjzxFeadU0W1jAAYcj/KvTdBqSwa0wbwCEIMg5OGHb0qn+2Gj/buzTtcAqwwMKoKj+zx54r0HSZqOkxpNSHSYF7OaWd/IICz27vWUd7Mndv7kbf8AFFZRcu7GXY7wnpCoNTb2jDnc6jC8kHcvw4Hi9Kn1ZW25IEW2e5sK5MKYImYxx8oqtez3UFF0pBUkgBhODDCR27/WKsOkDHSorwypcOe6j4Z+U/pFZz3sYZ00td+X6w7T6jbI2gwMnLAeuIzxT/SJZZAGCs2Z+IDKFcZ8pFJxduktb3eNgDt53LghrZHf0+dS9J1oLBDJLMBntPIj8R9ayPxDSEG3fvKBC9kHjw++IV7RX0XTXNqoCCC0iRl9plS0NMAfSlXQdS+oDqBO0KJVO3vA5GJ5KzR9vpnv0uJcuFVYgMTAODuAUE+fNNOgdJsaPds1I8QEhinaY7+tYGg5WDcD3CS7riQqNzz3Mq/tXpiz2gnj2KgMRgh7hIImQcijtM1xLSrtYEKYjdiST2xyZom57KdPd2dtWJZixAe2OST+pqHWezfTVX/+mTgYuJ+OB6UN8DklrH+QllzppCb/AOJnWs1N7372bFv3ps7WuMzx2mE8uYmSTVQdH+MKxV5YEAnuZEjAg4q4aXU6e1ce7avFt4RXEq0ACB5EcCkX/TPdCUvubYGdvA/tAOI+YoOUIfn9IbASu1eHj7406Jba7asoNgHi3Fl3R4Tk5Hnt+tOOqaK0mnOxouJDExAYqm2IZoUbcUm6feA3K19mG0KVYMYJKnjeYmJ+tEXtOtxCnvFAKFe85EDkAfnVkdQlbEnz+sE6sXvcD2frtJvZrWkKgUkTq0VsgyvuWgSCQeF/Cg+kFbi3feMxB1TEeIdjcAEkjaMdqY9O0y2VUWVB2wSVVXO4CC0BzDc9qrPWrht3CJdFY79vugBPiEkSIMz+Nc7aVVSOJKKHdq717dpY9CgGpuqY8LSykxEmYGSNskAme4EVG/VEe/fsXEDAXCyBlI2YAYErg9oJqD2c093Ui7cMMGiWKBCW322Pi74XjtNB6nq3/wC24AaRduiQP3rqmJH9VSK4nTjLAcnw55/SVCashF7gePHEf9PYDewCbjeuGSpJw/YgYofrutuJZ3rc2t7xRKgrIO7EHnt+FCae67XjbtuZ99ckCYH7VmBMcCMVrS6tdXCPJX30kZWBtuEZk9xzUFybA9nvkDGAdR9vuhQ6ky3LqB1j3tyBtBMkkY9SKkRfdjaz8naAPmAJ7ef4VJcuJataq+ir763ecAkbo/aKJ2k+RP4UNZ1JVy4uK25iTCkd3BIkkCdh7dxViCp9Y3+wv2zlOoeqK/c/A+Ma6e2VA4O3HmD8/I0TY1p2seRBO2OM4g95pcvUrhVmcEbQ3IgmFJmO+BWtBqyWEZBH494p7DnCMK4gWxFgS1QXrFz3bh1tqU3Dcp7xkZHrxS7XW1u2tgunawFwHnkTDAESRkHyIqy9VQHaImYlfwxVd1WnW1e8KjkSfrMBePrXpsWUEAjmXxgOo8ZX+i6S5Ze4pBBhDA/93pmt016lqY1VwDA93bIHeC10iR2MGI9BWVqWzbyhYHeU7p2lAuMeCvkJ+voJq6+ytpjacuBDKzMD90nj6EZ+lVLp13df/ZwGDDlo5MQPPH6U7u6i3YsGWJa4HBXMsfhljwETsP5CznYsYXMddIO9Rp0PVI1ouwCNb8Sx+4DtIkzEs0570y6Rp7Stcd1ZzClIWZBBhzmPSPMGk3RWF6bQUFWVCx7kCZyIAUHEfOrBp1UbVcAQkFVwB3g+UVmdbQxb+72yhJ1sBe/6cxfoLimQ6qWJCyVnkwIzgkHNTrqLanPu8f1QIyvr6fkfOnNlrSiBbWJ4zyO/NKOo+0dhGZRY8SgGCghtxO2G7gwc9oNeXfDoX8w+BhPSF22UzhrgDHw2plTBC5BWceIdj+dLPaLVB7Sge7w64AEiCwg54gUNa6wffA3TuLMjAgBdpkABZB/Zxx5bSO9ddVZbiPCvua6CR8i/ELwCeaVLDt3hwpBFyS77P+6t3nZIRrqonYbdxIdiThZgedCpoUNtR7vcTO4WrigjL9zuEbRP1qx+1mlf3F/cxCMbcbpjDyfPmqz0S3tuqsq+8qPBkQYBBERMVfKoRgK+7nYXLoWv7oQ7UdIG1CAyEuXJNxGZWkKq7V5G0TmOa3oOmsAlx7irbPImGgsHmDgGOJqD2x6+mlsxH7W4rbAoVCARt94Tt4ncAIznio/Zbr/9I0yZDPaAV1KgkDAUztgqYOeR38658W3pCNpAdiKkt60oeFKXVZ2YAMu4AgwvPM8f80d/TLthh47ltRZRs5loLMGVpkgmPlFLPafVugtlH2NufKqqmMDsPU0oJvNuG4P90+EEmW2YxMkxQ9hZU0T99oUY9YGqqnoGm9o2yXVbkAfASjQ2R4Z28Z+hrtVS+ZsX3t3ZkI6iQeOO/wA5NVu6GtaYbLbnUO67iSFVFQbRPmpBM+pntROgu9r6hkS0sEEE7gYO0gzJFG9I4oPv38x7x9YocK7sm37+4/SE67T660WMJc3TJRB4hBBDjl/PvQHTdVfEsmmUMI2stojIYSCeI5q1PfZPBcJuAkBST8QKsRI7sNpBPeRQGq67es+JPEoztJkgDyJwRnM5ABz2rnVQw9Y/rKo7EVpH6XAUW/cN0to8vkwHG47hyDjInNQNcFvcLlgKwIIXc0/e8+D/AJ1YOo+0txbdsAeO6PjWGA/eCyRLD1+dKb6rd2BVcbsSSOdu7cPFyRkg4PODQ8yqPymz5gd5fC7H8woeRPaE6Q+906wG3XGclY3fCAsbp4gn51LdsXUEsrwOSRHJ7eXYfSpdVaaEUOy+7gqAiEAiQTG4HJDd6F6lfe5sBuOdhniIzAaATJnHpTBYKu93t4SEJY7VVnx+/KGo7LflThgCPkVFB39KvvWuXPCozzwoHxfOePWK7S6wQJM+KI9DnBHAmcVFrTcuqga2rI2LikH4QZBwRGR51p9HnOrT4yNLDiuKlM6eQ9+8xdmJ2Zbn74zWU00+mm/eZbKJbOwLsUAEjdu5GTJit16E5SO8EwW/4lM6TpD7wtkOPEiwcQ4/7gGdpEnzxinHXNUL1xYBDKFUsDuWdpYMvmp8Q7HjyNDN1l2ViAocclcHbjPrBqbT3Uv2L1wIUu7dpKcOPD4iB8JAkH0NMEWDcO3IaOPY/WsQjTCIIIBwZJ/Fj2BxNPrugvLbD7GBJ4InEHJHz86qfs3qntowABVgSQRiFBiR3rOuoXYtnxy6mTkHxEH5ExnkVg/iXSscWsXQ+V9/dJGQ+lrbf51/MYa/rtyxaN26Lm2YG0AEzjwzgUt9l9emtuax7tzZaRFj3sAW1LELtYNAgxM8zVY12kYKZoIBwj21+G5tLAd9skA+knisLCiaSDvL5SeRtL5/0x942pvFt9ocZV18xBOOOKa29TqGEtaYeLOHBhgA0fIceVeSafpzTHH5V0+jcHJP4zXHp0vZpByk1YnrWos379l127Q1ySDIwNsfEfDMV5n7VazULrbyreuBVeFC3SABA4g0utW4ORNb1yl7jNESR+QA/hRsKDGxN3Bu1rUgvam+/wAV643lNxj+Bmp+mXLi3E8b/GuN7Z8QxzXoPs99mi6jTM29g+zcvG2YkA4nPoaoioAyk9iD8siijOXW+0EVGqh2nu3Xeqaa1+z1DWUd1YpvYfluWOfMiqJ0y1BVjctEblJi7bnFwMcbvKaqvtP1JtbqHutMcJPZc7R/H6mlaaDzFLuiuASTcNhBxrQ7z1vUdcuujq7ptKMMMgmRcHIP9ikGh0YndcuoqqQSNwJMRhVB/wCKpKdMXyGfSu26eAKC2NWO7EwytpFKKnqCdfQsHe7aTaCttTcUlQeWMHLt+XAqne0Htt7zdb926gPlluwSFJx8GFnMfKq8NLBEDyNTnR7t3qW/MzV1RFOpjf7Sq+U9X6l1DSpaW098JdK2r21sZZCCZAgFuTxkVD0/qGn94C2oshQOzqZ8GyBnGP0rz3XM11zcfLNH4AQB8gBFHdI6KzZic0vkOMU3hKKprTcv2p6sGuD3cOnDeNcqS0gEAEHxE96k1+rVSP6NbBaPE1x+BzCjufWh+kdOCLJWGH4/OjTozyU7EiCI47jmQM1CekcUBz5cf6lT6NTufnzBkuHGVDGPDPec5+VHdQuWxpma6+0G3LHkDIByO45gZqqdf9rhaizp3Iuf+o6FSBnhWydwAAwYG5u/CjrXUNT/AEObjm6LwNssxJ2hW3Y/rcZ8hXoui/DnQhsnJ7SjsXII2Fxt0TqlmbnuibowSSCgEluFPBxn6VlV72JuEC7z9z/HWVq5VAYiS+7XZlZbXNuKmIPh8u/nTTpWqvC6BbJABIYDsnfjkEc+eKqN++xkqe+cQaK6X1xgyhoEGd3Bx2JnIPFegGEAUIg3V21N9Je9P1Btqbd0+IN2wIhf1pu+v37RcG7bAgYgY49YqudHdLq3QDscAESZETIE9xEdp9TRNjrJXBG88Y+Rg1n5cdAqeIe9faE9X0WDHag7PTcAj+eKJ0euLMRgjJ9ZGTB+Xammji4IVlkjiYn0+fpXj+r/AAzKjepuPKNenGmm5ldOkjtxUFzR7qsF3REnAJrn+hQR/P41nN0+VNxKh17yuL0Y1PZ6MWaAJJMfX/KrELPbz7UZb0nuRxLmfp6D5d6Y6bBkyZKc0IPNlCrYl16RfWzYVB91AD89oFeJ39F4WxnP8a9LtayEAnt+PmaqP/TztnsRVOsyejcKvA4k9GtqWPJio9PxIHIFRDp58pq02ungj+fOpV6YAOM+lINldORG1AIlataGBmpRpJinN7ST8orpdB5c0A5jCaYiPTsGpm0BxHpTzTdPJ3eQ5P8AmaMuaMTyOPxx2rvSue0igIh0XRyyhvWrT0nRgbRIXzPYRyai6dpYtxgxPpTW3bU7dvfEbYz5D96mcWBsjWYDJkCioRqbe0eEEgmNzED8AD39a3o9KGssHICZ3djCyzEMODBUCfKl13UBHCc8DaCCfLxADBPzoDqftOSLllDbh9ykJEKoJWC3c95r1fTdME2A47zPyBmEpnTuhHcTICCSScAAZ+pp+92ydHl0YM4EcHdPALYTwDJ5zQvV9bbtadEfcrMpuKkBtx8QBb91Yz5n6VWL2tLKnv7kLyoHxQxEkgCIxxMxW+qFwCZK2ZYOgoFu3wg8ErtkjibncYNZXPst1O2DcCHw+HLKCebgznH/ADWUjmQ6zGHoH808xN7buXzNaENECD3zj5itXQJPeuFubTIr0Sc2ZgOTweI66HqzbvLADEyIYkcgiAexg4pu3USrAiRGB5geh7/OqxZuq7+KFBkyTjiYiPpRGiuKDKeKJMGeO4gZj1oeVVMdxZq4lstayWVhg/vQMnzbyNOdNdNxQ0SRJ8OPofIjma84XrbSdwBkgmMEDyHarborihwm0ujiUa2ZLd/DJicwVOQfzQy42SM48q5RtyJa9Hq0L7Xkgkw0wR/AmpdSsNhldZgNjPz8mzSRmTaSDaCEiM5/sMpPxggjHNGafrTWWVbnulUiUZbbEOD4SrwQykGD+8pGeRSeTo1ftzBkb+qY56fbVRvPxdvT1PrW77zLTz+S/wCZp3rLFo2ke4seBNz7pRpxG4ZBB+8QPWq91iz7uTulDBmRIB43AceU8GMViv0uVG248ZZXVh5yXdIx6D6RW1sALFLR1DwSGnv4c49RyKk0/XEbBkNMelDyfh7ZK08+YhkyFRuIfbSKItrg5Ej8aCt6oPABycRPfjn6Vyt8TkgZjOIoI6NrOsTmzAVphbFQOxY/WPkK3b0zNJRAojJJ4+tK16vuJAOAeYBB8/UVmp6ncVSrSV58PB+Rqf8Ai2dqNV5cw3pqG3MboQFYFlefXAPbxRzzUhuIZgyfTP8A9fOq/pdVuHiB2YJIK48twJGc0T/S1PgXdxzAEnHbsv1ptvwvEihaP7zkdmjTR6+1MFivbIifrOPrXfXesMqqLd0CRAtqNzQQPEPI9+00i1GpeIABKqQCYkA+vf8A5qra7V3FWfeKPF4zO4gYIxz9D5U90fQqu6iQ6gm7jLVnbaclng/CxMFVzuJUH4iYWPWkun1gUsUt+FQXO4gTEQW9J7DOaTNcYtE4P0nyNFG2FL23klhEkwJwR24BraREG1QOQtWxlr0+nGrvC63jFtGIAAMlVkHb+5IwPID1NUg3d7bnaTAHyAAAx8hVg9ltW9u4DJRVPiYZheD85GB5yKX+3GmS26f0ZvCQS0chjyCecAgR6etcuosVk6xjUNViMfZK2hN2T2Tt/brVJvYcmb3P3P8AHWUnk6d2YkGLnrUY2UleZYMgck1E1sjkU49sPZ+7oNXd07ggBiUJ+8hJ2sPORz6gikovVqDMjAEcTLNcTbJWKSpBBgjgitsfLisM0YqDKcTtxIB3AkzI7jPf50XpOruiqkKVWYBHmZOeZoQ6VhmoZNQQFHrCWtlNjYy2anRWbtj39uYkIVPKsVkAH7wkH6RVk6N7Ur/Rwl7YXtDxB5AKiFlWyRciJjmJql+zOoh2WV2uhDBuCeVIPmDkH0jvW9XoGDsZjE/PyIoTKvB47R7HqZQ4EvbdcezbG3ebeTauKQ4KlhuRhBUjzUxmubvtZ7pCUdGYgyjLtKAncQhWVYek/SqOetOxBJIA+6vhGIJO0QMkSfOtdT1iX2LhgrmCQFIBOAe0KcT60JcGptJ4hWygJqFXLinWLV22royC5kMvHHBE8ggwR5igLutyex7Qf4VVNC4WHMkZETH6UWep3HxiO2I/OoPShG9U/GWTqNS+sPhH9jXQyifE3AmJo09SaDvYqOPECfzFV7RdL3QxaW/nvTe/pbjLtPI4x/lSrqgao9ix6lsxtotQFGQGBHhIiD6/z3qPqNwPDFGIGIyBHzEelItPrrtsbQQQCRmIBPI9KC6h1dlcby8kfdbbAmI4yDAo+Lpt7Bg8jKnrGPTrWViBjHwdiI7juAPOi9F1mJm2SkQChnx8fF8IHOD5VTLnUyRtQEA/F6+noP1raWHIjO3mPX9KYfp1r15QZNR9QSz9R6rc2MFuuEbkFdp9RE8/wpT/AEwMi2yq7ZmADMnhnP3yOKV3Ll1jtYkR9KsPs50J7jAE7QRMnmBPC8scHihEDGKWXU696gFjSQpuPgKpb1PkAPKcTS1uv7mBuKIH7pzxxPFPfafQ+794xEkqEUIZCz91miSwUScDmPlRHFS1qLEU6rKUICy39L9oQwuDaq7rToRPKkZzHOKRXuokzuYuSZJ8zSsGugKhMhA4ijdSxAlx9hob3xI/c/x1ur59ivsPv01y/fUhbrKLQjkLulvkS0D+zWUnm6hQ5EoG856f7Uexul6hbCam3uidrDwsvntYZE+XBryTqP2O6O25UXdRHq1v/brKys/G7DYGUgo+yfS/+S//AHk/26lX7J9JB/aX/wC8n+itVlNLmyAcmcALm7f2VaUD/uX+f3k/26N0X2SaNg25rxxjxIIM84Tn8qysqRnyD+4wg4g1z7LdMhZVu3wJ87f6+7miF+znTwB7y8eMzbnnz93NZWVYZnI3MhWKnYzlvsw00/8Adv5zyn+3XD/ZTpOfeX/7yf6KysqMefIDzCsbG8l0f2WaTYwL3iJByy4wRiEH8isT7LtKFJ33jmMlP9FZWVdsznvIQkCG6P7OdOACLl7HaUj/AOFHan2FsupHvLwgfdZR+PhrKygHI13cY9K+kC4ivfZhpmYlrt8k8yyf6K4//Fuln/uX/wC8n+isrKL6fJ/6MDC9H9mOlBHjvHPmn+itaz7PrBKxdvLAxBQf4K1WVAzP4wzZXGOgZrTewtpYHvbxg/eNtjmMSbcx8qmuexds7ovXxIiQbYMTMbvdzEgYmsrKsMr3zADK9VZnHVvs/s3tqvev7VAAUG2BwBMe7yT3NKm+ybSf+S//AHk/0VlZXHK/jBZNzZnI+ybSf+S//eT/AG6tXsn9i/T5Fy4Lt6MhLjDb9QqrPyJit1lLvkfTzB1PU7VkKAqgAAQAMAAcADsK1WVlJy0//9k="/>
          <p:cNvSpPr>
            <a:spLocks noChangeAspect="1" noChangeArrowheads="1"/>
          </p:cNvSpPr>
          <p:nvPr/>
        </p:nvSpPr>
        <p:spPr bwMode="auto">
          <a:xfrm>
            <a:off x="155575" y="-669925"/>
            <a:ext cx="1876425" cy="140970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00710" name="Picture 6" descr="http://t3.gstatic.com/images?q=tbn:ANd9GcSQiNOqo-TNiqjW_YWXfZKABe6QzDP8ySD_s3ixwEmjE_rhYuPnow"/>
          <p:cNvPicPr>
            <a:picLocks noChangeAspect="1" noChangeArrowheads="1"/>
          </p:cNvPicPr>
          <p:nvPr/>
        </p:nvPicPr>
        <p:blipFill>
          <a:blip r:embed="rId7" cstate="print"/>
          <a:srcRect/>
          <a:stretch>
            <a:fillRect/>
          </a:stretch>
        </p:blipFill>
        <p:spPr bwMode="auto">
          <a:xfrm>
            <a:off x="4788024" y="260648"/>
            <a:ext cx="3888432" cy="583264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5328592" cy="4464495"/>
          </a:xfrm>
          <a:solidFill>
            <a:schemeClr val="bg2">
              <a:lumMod val="90000"/>
            </a:schemeClr>
          </a:solidFill>
        </p:spPr>
        <p:txBody>
          <a:bodyPr>
            <a:normAutofit/>
          </a:bodyPr>
          <a:lstStyle/>
          <a:p>
            <a:pPr>
              <a:buNone/>
            </a:pPr>
            <a:r>
              <a:rPr lang="es-CO" sz="3600" b="1" dirty="0" smtClean="0"/>
              <a:t>5)</a:t>
            </a:r>
            <a:r>
              <a:rPr lang="es-CO" dirty="0" smtClean="0"/>
              <a:t> </a:t>
            </a:r>
            <a:r>
              <a:rPr lang="es-CO" sz="4100" b="1" dirty="0" smtClean="0">
                <a:solidFill>
                  <a:srgbClr val="FF0000"/>
                </a:solidFill>
              </a:rPr>
              <a:t>Apoc.20:8,9.</a:t>
            </a:r>
          </a:p>
          <a:p>
            <a:pPr algn="ctr">
              <a:buNone/>
            </a:pPr>
            <a:r>
              <a:rPr lang="es-CO" sz="4100" b="1" dirty="0" smtClean="0">
                <a:solidFill>
                  <a:srgbClr val="FF0000"/>
                </a:solidFill>
              </a:rPr>
              <a:t>   </a:t>
            </a:r>
            <a:r>
              <a:rPr lang="es-CO" sz="2400" dirty="0" smtClean="0"/>
              <a:t> Y saldrá (Satanás) a engañar a las naciones que están sobre los cuatro ángulos de la tierra…., a fin de reunirlos para la batalla. </a:t>
            </a:r>
            <a:r>
              <a:rPr lang="es-CO" sz="2400" b="1" dirty="0" smtClean="0">
                <a:solidFill>
                  <a:srgbClr val="0070C0"/>
                </a:solidFill>
              </a:rPr>
              <a:t>Su numero es como la arena del mar. </a:t>
            </a:r>
            <a:r>
              <a:rPr lang="es-CO" sz="2400" b="1" dirty="0">
                <a:solidFill>
                  <a:srgbClr val="0070C0"/>
                </a:solidFill>
              </a:rPr>
              <a:t>9. Subieron a través de la anchura de la tierra, y cercaron el campamento de los santos y la ciudad amada</a:t>
            </a:r>
            <a:r>
              <a:rPr lang="es-CO" sz="2400" b="1" dirty="0" smtClean="0">
                <a:solidFill>
                  <a:srgbClr val="0070C0"/>
                </a:solidFill>
              </a:rPr>
              <a:t>.</a:t>
            </a:r>
            <a:endParaRPr lang="es-CO" sz="2400" dirty="0" smtClean="0"/>
          </a:p>
        </p:txBody>
      </p:sp>
      <p:pic>
        <p:nvPicPr>
          <p:cNvPr id="4" name="Picture 4" descr="http://t3.gstatic.com/images?q=tbn:ANd9GcRyWr31qNO0IBo6Q2H_1kKjJiSTxAQf0r7WpPDpFQYJeZRNMf0RBQ"/>
          <p:cNvPicPr>
            <a:picLocks noChangeAspect="1" noChangeArrowheads="1"/>
          </p:cNvPicPr>
          <p:nvPr/>
        </p:nvPicPr>
        <p:blipFill>
          <a:blip r:embed="rId2" cstate="print"/>
          <a:srcRect/>
          <a:stretch>
            <a:fillRect/>
          </a:stretch>
        </p:blipFill>
        <p:spPr bwMode="auto">
          <a:xfrm>
            <a:off x="5796136" y="692696"/>
            <a:ext cx="3096344" cy="4104456"/>
          </a:xfrm>
          <a:prstGeom prst="rect">
            <a:avLst/>
          </a:prstGeom>
          <a:noFill/>
        </p:spPr>
      </p:pic>
      <p:sp>
        <p:nvSpPr>
          <p:cNvPr id="5" name="4 Rectángulo"/>
          <p:cNvSpPr/>
          <p:nvPr/>
        </p:nvSpPr>
        <p:spPr>
          <a:xfrm>
            <a:off x="539552" y="5085184"/>
            <a:ext cx="7920880" cy="1569660"/>
          </a:xfrm>
          <a:prstGeom prst="rect">
            <a:avLst/>
          </a:prstGeom>
          <a:solidFill>
            <a:schemeClr val="accent1">
              <a:lumMod val="40000"/>
              <a:lumOff val="60000"/>
            </a:schemeClr>
          </a:solidFill>
        </p:spPr>
        <p:txBody>
          <a:bodyPr wrap="square">
            <a:spAutoFit/>
          </a:bodyPr>
          <a:lstStyle/>
          <a:p>
            <a:pPr algn="ctr"/>
            <a:r>
              <a:rPr lang="es-CO" sz="2400" dirty="0"/>
              <a:t>Nota. Imagínese los </a:t>
            </a:r>
            <a:r>
              <a:rPr lang="es-CO" sz="2400" b="1" u="sng" dirty="0" smtClean="0"/>
              <a:t>BILLONES</a:t>
            </a:r>
            <a:r>
              <a:rPr lang="es-CO" sz="2400" dirty="0" smtClean="0"/>
              <a:t> </a:t>
            </a:r>
            <a:r>
              <a:rPr lang="es-CO" sz="2400" dirty="0"/>
              <a:t>de impíos de todos los tiempos, acumulados durante los 6.000 años de pecado, desde </a:t>
            </a:r>
            <a:r>
              <a:rPr lang="es-CO" sz="2400" dirty="0" smtClean="0"/>
              <a:t>Caín hasta el último pecador </a:t>
            </a:r>
            <a:r>
              <a:rPr lang="es-CO" sz="2400" dirty="0"/>
              <a:t>que rechazaron el plan de salvación establecido por Dios (Léase </a:t>
            </a:r>
            <a:r>
              <a:rPr lang="es-CO" sz="2400" dirty="0">
                <a:solidFill>
                  <a:srgbClr val="FF0000"/>
                </a:solidFill>
              </a:rPr>
              <a:t>Apoc.20:12, 13).</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3577871372"/>
              </p:ext>
            </p:extLst>
          </p:nvPr>
        </p:nvGraphicFramePr>
        <p:xfrm>
          <a:off x="0" y="476672"/>
          <a:ext cx="385192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2754" name="AutoShape 2" descr="data:image/jpg;base64,/9j/4AAQSkZJRgABAQAAAQABAAD/2wCEAAkGBhQSERQUExMWFBUVGRoYGBgYFxoXHBsYFxcVFxUaGBcXHCYeGBojGhgXHy8gIycpLCwsFR8xNTAqNSYrLCkBCQoKDgwOGg8PGiwlHyQsLC8pLC8tLCwsLCosNSwpLCwsLywsKSwsLCksLCwpLCksLCwsLCwpLCwsLCwsLCwsLP/AABEIAKMA2QMBIgACEQEDEQH/xAAcAAADAAMBAQEAAAAAAAAAAAAEBQYCAwcAAQj/xABBEAABAgQEAwUFBQYFBQEAAAABAhEAAwQhBRIxQVFhcQYTIoGRMqGxwdEUI0JS8BVicoLh8QcWM1OSQ2OissKj/8QAGwEAAgMBAQEAAAAAAAAAAAAABAUBAgMGAAf/xAAzEQABBAEDAgQFAwIHAAAAAAABAAIDEQQSITETQQUiUXEUMmGBkSOhwTOxNEJDYtHh8f/aAAwDAQACEQMRAD8AT9pKfMlM0Dkf11hMisJyhNmOvOKoSQtC5Z0IJHX9ARM0FJ4wlQ4/SOcY8aV9QiBvT6Kmw6nSlNidNy/N76RIYtXomTlGWLEMSfxEWcCKascU87LqQQOgDW8niOpFKQkKSkHW5D+kaQUQXIeS9dBG4bTTEOsS8wZlWOnyO78oLky86QU6HTqNR1g2nkqK5ZE0BCgkkFQLKIGaxPGG1HhXc1RQQDKnhwG0WAT5b+see6/daRZHw424SOUpaLKBbm8GSpwJivODtYO3DWAqrC22gUutajOjk7JTQnLM5GA8VkNMV6wdMlFJvqLx7G5ThKxuI8Duto31ID6pRKRDSjTC+SmHeHyXaLErTIfQ3TRZzISdxYxmiQCLx8VJKByMMKSVmSGjIGnUkD36RYSmZQQNUSCUgM7HXlFIaRtowOGhRuIlzbUNyq3KXUNLYBoaS6AAaQVTUTGGKaeJBQM2VZ2SY0cC1FFewilVTQLNkcYvazjyTan5klxAxkMYdTJTG4gT7P4rxOpHMmSZch1RqWhrcflDg0zF9oCq6MqII2Puj2pGMmBS6ZTmNKpTQ7+zvAdRJvF7RDJr2Shcp4w+zDlDI08YZIhECQLCoV43T+uMLjI++B0fXrH3vpiJuRYuLPxA0I5wwVThTKGsDOJZsVSGQALVTSyCoKLgm3JheJqekImKlJbKS6b6A6jqLiKua6WYa2/T/q0T9bg6VBgfvVeNKND/ANwDe+rco2x3WTaxkJBsJdRzwJjJIDGxbMSLavaLOtnNU0UtJGXO/K3DgLn1iSGEDwzJTliy06kPZ/qIvJGEyJq5XfKIMtPhAJHAkkjpBLyEJMXAHUq7uo1z6UEQSFAs2kfCLQIRSSB5BUtjWHMMwGmvSFC5WeURumLKvp3SrmIk5SWVfQ2MZk0U9xJi5n1CT00uwh9gqBnKDqbjpvCmZLyFuB+cPsOKRUSCbOlUWu0blvtl/Qqh/Z2ZBSd/dAeAUsxM1aFpOUaHYnaKWlQCAdjpG0yo9S5I5ZAcz1Qf2bhHwSGg0S4+5IkhD9UoSUgwRkjIS42JTEAKjn2sFCBpsqDSI1LTFlDXUklRKjVLpwokHbX5eekH1akp14gesKawL7yalAJBZwNrRZoTKMl4obIbDKkTApOZ1SyxJtmT+FXmNecEplBYdJBB3EI8PBl1DLScpBHQG3xjPsdPJXNSSyAkFjxBZ/SNjGCC4KhnMbtKbrpmFoXTae8UE2XZxeF89EYXSOhmKSVKG0gJ4OrhC3vIuCnMW7UonVCZkoF2mIb/AI7fSN+DYpmsdd/rErhk3vlMl0liQ+7bAw1owUzA/mOUXmioEFaY/TkZbDsqzE0JEsKOgIPHQvEvitShK6epQdVAn+HQhjyeHc2cJqFJzafpurRPYsEIkGWOJynVgFOxeKYjdOx5/hL8iwK7JnUJUVrMqy3BQTuDdjxtA5xmZMUlKkmWtD+JyNL/AChlJV4JSjvLT7ngXEEZpKlgamxF9OcX1U7TSNa0PaHH0VJhOMGWkePMgswIfKW5bEMfWKGTieYZmzDfKX9xYxyugxIqkmWlJKwUkHZrguOF4Y0lbMSNCIhzSOUO7BZNZad106XVoWLKHQ2PoYnMbw0hRKLg3tsYnZmKq3cxu/bBNzbpb4RgW2oh8Pkhdqadlt7hSkLUoXCSryBEbcBkGqnykaBLv0ck/SNAx5QQtAYhQIuLh+B1jf2SxFEidnWVCzMA7/0iQEVK2UQvNb/5fwuqolsABGRieHa9JBUmWpQHMP6QVR9qJMwXJRyVF9lxTsWYblpTZo+ERlLWFBwXB4RhOmZYkofvS+5Y80eEwW5xqnVDENeIpWAJWc1bQFiNVlCSOMZTqsKSrV/6QmnVWYBzd+OhiAQDSKghJNlbcQVnSHISxe8GKrMqXAudW3txicr5qggIVclT8gBBlPiwEoFOqSza6fKPa0c7HOgdxa11q+8AJRexSQebXbb6RqkpTKmqygtosndru/4dDaMv2iHCijY6RgiqQpE0fnTuGJixeeFd0O16Vqw6cRNBDplKExZdRykDcJ/CAfjDWZlWMyCFByHF7wqlzEJTqxEtYbkdADpy8oRJnGUrPIP4VZkqLZdR5mNtAfzsgvNE+humeLJGYiEWXnAk7GVJUVl1nLlINi77/reNH7e/7avURUwO7LoMbKYGU4qRoq4GpVMUyXByhOjswttxhvhFYSlGdgGOYkOWuQx2ES3hSs5XIBIBO44+kOqCe6CCvIzOTwJsLXMMJmAjZLMCbS46iqjEq9MuQtUtL572DZSQEknh/WJ5WX7OnMSVkKIa9yprvsw2hviDIpgtKrzSEhhYpSHJ8V9YWmWg5ZYS6syQFPtuG5mBoW6AmEg6h2TXEpy+5koQD/phz1J+UDSaxVOgJIzIJcjgd/WKKtyZMgYrskDgEhj84n56MxUnyL8t4x1WaPCaQxgs+vZNv8OpAmYikpHhAUW8tPfHWavDpOq5aDf8o3tEb/hPgeVC6gi6jkT0HtH1ivx+W0hZFylleigYhxtcvnSa8rSDxt91qquylNMS3dBPNNjE1iHYRAzlExgjXMPPURTHHU94hI/E/uSFD4wgRjPehY/PMQD0Sl1f+sZkqcWTLZuHGvyo0YVmm92guc2Xf1htW9h5ssOFBXIWPvgjs7SNMVPUWAJy8ySYZ4jiiiCHsYqE9ly5uoGRnYDf3UmszUnL4gOhf1EUfZXCO9OaaFZRo5NzvrtAP28izwzosU4raIKrlukdGQ0V9VVUNNLkH7t2OozOPQxrxDE0gsSIWpxRA3KowRiBUfDKHU3iC8LnhjO1anBHIqiohnj6iWywWtd4CXNmlQsE24RhNkzTqo+v0iGk9lp0h6gI6fOD3UG4PCKZMSCpOYEHTl0jcrDze8K62Vl3iHajyjceFt1azM9B1ckQXhdUlKyALG8IKg31j1PNL6xFFMnYwcwi0TiM8matnHiOkek1yxuSObQdTU6VagF4YDDEEXSI1DXLF00bBpIUvX583+mhQ4uQfcY1y59iDKWlg9lZh/5D5xUSqBBFxpaB6jD0J0t+t4Ia5xFUlro4Q7VZtc+rKiyjmuSXKks9uItAf2jmn1iuxPDgz7GEX7NH7vujZsgHIW7INrDlBykP03hnQSM6mOwzH5CBE5Qj959Ib9nZCUzRNnEBCfFe7kXAbeDXGwlkbdBW6orVTFpQQyZdgOnKGODpEyoCsrJlpzHmRufMwqFcFzZkxSbLKiwsz6NrpD/BZPdyXNjMI/4j+vwgSU6Qn+KzXQWEqqAmKWoubgeesBFZdZ0f5w/xXDEGWhYLKLuzNby3hGuQ0CWE5hAeLC7d2UpO6o5KR+UE9VX+cMZyQoEHQ29YncB7SIVSy7usJCcr/i0EZUOIEqWpagQ7DYFtWvoNOcWAXCS48nUcXDeyppSu5qkZixQrIf4S4SfQt5QGip7qoWnbMsjrlUB8YddqZSJwzp9tIbqIiaieVFzrvGbm0V1GFH12WfSiFSTKoolSQDqgE9TC+qrVHeNdJU5wEnZLeka6lLbRQcoqOEMNEbobvS5g+gBUekKiu8NMMmM0WpEzimbKopaYBJJuwhvSL8AYbQnkVByaMIe0c0BAAaIoDhcpk339VrnE94gcjBKpNrwBU5jNQT4eEMxJUobn3RUO3KDfsGoCewET2KLeK79nvY68oQ47h2QaxkZGk6UXiTM1gd1K1gLRjTh4LqJeZBYXEaUDKL6xOqwuiD7bSdUQs/CHskWBF4SYSxS2sH4bUZV92drCNtVJJktJJ+i8olK1MNbj5wNOCnLMYcYhS6K3BhcqU4Ox4RAkpxah2FrxaSV8p06v+uEJcnIfrzh/VrYHYwuy9Is2T1TSKKwuWU4BT7Pi4nRoJ797bQrE3yjfJJNh6w7IAXPxvLqCb0p71aU2CUByW0D3JI14CHUmoUJnjfJoAPwgaN04b3gWip0pQEDYd5MVxayB0gxChlKtvpC6V9ldThQkN3RVY4SCDmSdCm4/p0MCy0mYbDqeAjflMtVlFJIDsW14jeNqVKUFeIlrkaa9IGsJq0uaP5TXCZKVJYKyLS7HiIZypim1FrWicTOLZhfKPEBw0BENsKxFMwFBUBuC3x5x66S3Iidu7n+ExQSrnE/jVAZa32MOzOQjRQPlAGIVqJgZyr5RBdapjuc19gbJRRTsqwfWGGIS3DiE8yWQWMN8OJKWV0+kZO28wTCYURIEnmawXST7jhG3EsPYFQ2gOkluecXDrFrbW2RlqtoqlCmdXlFHRV6WISw5xGYZlGoeH6agJS+S4033jPva5vMhBNJwqcFrSxzNvtpDakqEm/eJI0ZOrxGJxaeouAEJB0bT5wVIrMgayXLlWjvvxEYU5riTwlk2G4iv+1aiYAzDWFmL4N324HCNWGYg7eINuXcnoNfOHlMkFULXGQzNY3lyVnVjuschc9qMGXJXlVorQiEGLHKtjHWsbCJaStTBuIeOTdo0OvMNPrB8XUbK6OTkLpfCcp2Q63LdhdblIOx1hlJDzSUm4L++J+lXoOENZM1iL23jdxNo/Ii3JCef5jA8E4FGUPflw4vtG2YtMxOeUoLB4cYGnYrTJ7uXUKTmm+FAZydG5gElv7QuoMSpZs5UqnmqStGjWCglgSkFwoW4PGxiLhqpc7rY19DYr5jclw7kKtbY/wBYV9+r8nvEfO1mLLKimUr/AE2Ciz+IG46wDmn/AJk/8YlsbiLTiCZobRXNpVNdjtrBCFgWAtx4xupqQqmZN1afWNNZLCFKSNiR6Q6uzSUNZ0xqCayMQ+7yj2lF1HkLJH64wdPmtLSkbsPnE3KmXhoqpLyxwD/T4e+BXx7p1i5Y00foE/8AbX1giQoJmlJ/L73gHCZzqL6x9rp2WeOYHvgMjchPHPDqHZM5LZ7aGx5wFUSzKXa3CPtMu4iiThqZ6Q9lN/aKcKskggNu47oehlInIzKUXBuIMEpADJTcXbjCHC1GXPMtWvppFGrKl1KKrC+UXPIcoo40aKAnOl1A2OyHrqEKS7MdRA8k6EHkRBEnEM7MghLEueAfc6mNVTIynMNDrGO7fKVDHGtLlvJBsYQTpRQvoYpKWUCkHhvygLFqLxAjeKxvp2laQShry1L5tQoMEnWKXs3KmLfxEjXR78vOJickpXbg4is7KzBKkLnLJCzZBfTy+sbOOyy8QNQ+Ubnj7plMw+blJTLUpTjUN1111+MYUeBzVnxDK+yg1vLflFHRlc6SlSxlChfV/KFPaTtH9lICJTrVYLVYeTXMKXTyvd0xVrmop5nu6TANS1qwRMhlTlJI6hIHUquegEZo7TJc5VsE2GVNuV1RH1falM1TzpIN7lK1A8LBRI8o2omSyjPJcge0NFDmQPiIJOGTTnmyEx+AeReRd/ak+xXHzPQ35T6xPTx3iDxH9xBNCsE20VA1MrLPyHQ2HyjWNoaUXBE2EEMHG6Co5TAmDEzRe903O+1rbmMp0vKojg5iUmYp4sxCjmCnYtr4RfcgGCYmGQrTJyGtGo91LY7Pm1M9S2US4AtoBZItp0j2EVU+mnS5pJT3bqBPS484ddpO0SJcpUuQrxTV51kEeEDRI4cvOI5dYtZ8RKnDOdvM6R0MQcW0RsuPyXwgkgku/ZXVBiqTMSZs1Cu9UoskuA+jvdnLXimyK/If+J+sc37HYIJ9SkLOVCXU7HxZGOUc46B/mVP51ep+kL8mEB3lTLAy36CSpbC5RCkk6y/ekwl7QSyioVwJzDobxVClyzFW3Un5iEva5s8q34b+6Jgfcn2RviEWiLb1SygpytXLc8BBUyeDOJGmg6AMIPwrAkqWqUrUsxGrEOI+Y7gaKeYJaFlag5Jt5afq0bF4LiFlGxzGNd918w+ayg0F4vO+9S2wHuhQiYpKgzvDWolBKwkHMpnUTxgdzadaeQyiRmn0KOpJrmHdBieWYgC7axKTQWdOm7fHpHqDEsir6Rg6IncImSZj/K5VvafCVJnJmm+ZlDhY6GDMKqO8lsdUnKR8+QMMaAJraQpcZkBwfhEtgwMiYpBdyfUh3by/Qgd7dbPqEpbKbMbuQncylAKi22UC51PDi/xjCnm53QqymNuTkabbQVJqCSRoTcEaG2oMLqOW00jM+RJBseNg5jAG2kHlbNJN2s8KWpKlS1dRDJcjOG3BcQNNssPyvwfSHFBJdyeEDPdR1Kk8ledSmPU+VQbcfOPlHVTJhSgrJAv0bnrtDvFsGmTlju5ZU1jw9dIpcD7MSpCAZiUmYfzF25B/pES5scTBe59FM3iEUcIDt3eib4LnElKZqsyhqW13HW0c87b1R+0qZaVgMANWYXBBtFPj/aeZImFJR4Mqgj95RsCeQ5RHVeKylFLyklCAyhoVL1UskczYaR7Fg1O6xrcbJd4ZA9snXLbBvilM1lbfQA8gw9IXpx1ctQUhTEfpiNxyh52v7PoShM+nJVKX7QdzLUdAeIPGIKpURraOihia4IzL8SJbQ2C6ZhuNCYlM5FkKUErSP+lNazfuKZx5jaHFVLzTELZn+IjlPZfG+5ngLP3U3wTByOiuqVMfKOt4Se9kpf2kKIPVJYHoRfzgDPh6J1DhCYuXrG/I2+yxr0OS3BvpHMe0eITCuZLlyyl1ZCRdwkliH9l92tHV62TZ/KJPGsMPjWhKVBKPEArKbqzFRTuksz38or4fM0O3Vc5pkgGkrloolEIYe2SB5FvjDmdhqKZLLnS5pVZaEOrL/O2VXlxgrtDhpRJkEpMu63B1GZQI1u1/SJecToRdze/pHRtd1BYXMvaITuN1U9m1hGVScyyl2KX0IuLDXU/2h99vVx//ADMSHZbF5kiY6SSlVloGpGtuY1Bi/wD8wyP9z4QHPG7Um2Jkw9MB+xW7EpOitN/d/WEeOYehS+53KDlLu0wOWfnpFjiSWQVNs7Diz/GIvGkqVVJShSUqSymNnOuvH6QsxXEu9k9yZA+MWt9NT92pEw2+6Q/UD+kKsipijMWoJSovmJAtoABv5RR9p1NT2DKUUpG+uvWF9bgPfSUiUCpSFBIfgr5DlxgmGQVrd32QuQCAI29t0vk0BSuYp3KcwSTuQ176skv5xs/Z6u9mclBIHEnT6xU4Xga1TzlRmSmWEpUH1IAUcvEkO55Q0V2GnKqO9ICUJVmAUQA7anVy7XPCMJM2NrqcRwtBI2Ot6+653Tzz3mUAliX36/CBp4GYta/946LR/wCHyAo5quWH9oJUD6j6xpmdiqMFRNbLueZ+ER8fCOL/AAVXqh793fsf+Ei7K4qqlnJznwLDHod4sq4BLKICg+oDkA3BgWVgOGIGddUVAakBhYaXB9IrMNxGkUjJLQVhKQWVc5diQTaApcgP3aw/ilEuQ1rrYCftX90noKEqACA41DX1+UMZHZInMVEJCi7QQrHShPhlJRyFwPRoUzsXmTlZVKs2gsIVXkPca2H7rMHIk3bTR+VnVyqOXNZc1alEAMkBtfjDqRXSUpGRDvueUR9bhWZaF/iSR6Q4UnuaYrOp06k/SNn4zXVbiVaaEODQXEk7crcjt4O9ymX4dBluX21gntF2c+0DvQspITZKtBv1SYlezVMiZVpEwgjYF7ngG3i57TVypNOSiyiQkHg+pHlAM7GwTsbCKJ5WeTGMbIYzHFOP43XNptQosCona5JsLsOVonq7EshWCCA4LM1tHDxT1lKUrzKSzaO4cEXPnxiW7RzGkMoAqJJzDQAuWBGu0dTjAOoUnE82iPUxZyMQKGvnlrH8qknUX4acmhV2q7NqlpTNluqSr2V8P3V8FD36xo7KzRMWZClBIXdBOy+XXhv6QxxeZPpZc2RNYy5qQAXsClQUFJ52I84YgdOTSP8A1c/NKMiHUocqjp3Y/H8kuRMuQs9xM4Ao/wBIn+Ut5GOXKi07ESe9pqlJVlCFypgLsynUmCcuNr4iHJPhyES0uvTZwKesS9bQvPKlAhICUhQJv3hKVpLHQWMMcHmEpUe8C02IGhFtvzAkO2oeM69ST1bNrfwl9PnHKRtMD9IXUtbflKm51JkpcqilapCjlfxjKkpIF9PDtEzhPZkTFGXMLuT4uBULG/URUUtSmZKUlftXSedsoPVmvyj1JS5cqrvYF+ItDNuQ5jSO9qx8ObIbeO1LntNRTKedcEsdvxDducXf2ak4f+MF1+FoXc+EkuFc9WPL3h4D/Yk39ERs/KbKATsUHF4V07BP8roacGK5abpBZPPYbCElT/hzIVN72dMVfeyA/IqPyh5R4msoSnMzpToAPwjhziWxlCp2Ys+UHxOcyJoBy23S7PCGITl5GvSs9UjW+Y7e1pvNqsOkjI4mlLeEErL6CwYekbaftdICFKlU/spfROxbYH4xzHBMJqKiZ3plhKlMCpSSEpyhs4DupRueEVU6g+zTEf7ahlI1NrFydTvBc2DEwaS8uPfda4jPirDwfpZ5/sn+NdppvcFVkeEkAW2dr+UTJ76ZTkKKlTJgt4iGuOL72bnFFOwsTVy3cg2bjofkIU9o8bVTqMoSClRAGdQYBBd8u+bTTjEY0Y4Y36rdxjjb028lSS6/uJkyUnxFKWJBHttcvwB9WiKRXKBcG8dA7rMnIlAu6hpvrHP58pkA/mWr0Sw+KvdHR4xDwdkn8Shfi6fPZN8JhQTFz1pzKJCSBfYEuwHqY6PhVaULTf2/wg5RfXrEpgOFFMpHhckZlElrrbIB0Q5/nEOsOnZlDxPduDE2LRhlkUQtvDI3TP8AN7rohT3kkqG6XHKE+GOqYTxBYfOH9NJyScgGazH5xPT6wU4UdZi7DgkaWjl4jdgJtAS7UxvfhNTNSZhlpUFEC5Glowxy8uW75buP4R/aMOxcgzAQEhh7SuugEP8AEsPlhASslWoF8uvEkPGT52xSaUPJK2GYM5IUv2IoJiqgTAnwpdydLjbnDztfSGYUZVAtdSc12BuQHvDJFcJUpglICRo+Qeqrn0iZxHEJc5NspUSUpUgEAC5UH/EzXLb84wZ1Jsjq1QGwVOs/IyetVAbKQxjEwCyszKcM5sOAbi8TOMTFzUEZShIPgSbE2YMNeMPcXnDvBK8QcHIt39m3tDXQ63ETsqqVLnkznWboJ4AixT1vHXYzNI43W2a6x/tOymFEpVcM0WeFdphUS/s9UykqslZ9wUdj+96vsvrKeXMLLsAbqAuAdFjininiI3SuxE5CtUTJag4UFMW2LFr8oPkLHt83KQxxyMk0t3BSvHOzS6dSQoOgqZKuIJ34EaGHGGy/s2GzlKDGdPQE21TKCnItpmUPSKbDMOFTTfZ575kZSlSfaZPXkG/tDaokSp6RKDpKEskNmTlvZhqbF9y8B/HbaXC6O/siHeGvjfY29PdTWAYorKFbFvdvFHPxUMksCNzw5hveIXT8CCRkksFABadcqkqZ3GzH4xtoZKxTzCtLKSTbVJs4ML5WtcdYXSMnifG0SfMOUJNovFnRrqR73htTSwWBbxC3P+0SlTjEynKVZBoCUlyGPA6iDcKxZFUux7spuCC9zoCG0JZz8Is6B5bq7Ksuc1tRjnsqMUKkBWa6P00CdxK/3B6qigw6nBlqC/aWAVMXSFb5XuOLacGjD9iS+fqfrC/qgEgrL4qQn0WFMssP4EHzKATGKRf+Jirm0fI9F3fM73QjvlHsh8ZLKWASAnIzHR9YwxkPKc6v/wDREfY9Fhw1FYx/UCf4NdMsnl8Iey5SZgKVpCxwUAr4x6PRGP8AMUszfmKV452UpZMiaqVKCFFCiWUrXKouzsPKPzMtZIAewdvPWPR6Onxu6QTuJaL+q672ZkJFCkgByFX9R8h6QoPhVa2h849HoWS/MV2nhg/RHsumiaRLFzcD4QqpQDKmLKUlaZhAUUgkBja4j7HoQcA0huAa9QrTDk/dSz+6Da17bC0Ke2FWtCUBKinMFO1uG8fY9C+EAzC0txgDlAH1K572lmEU5UCXUSCSXJGQ2c9YbT5Yl0roGXLJDcvuyr/2vHyPR0zgAxvunEv9QhRGHTTlKX8LFTcFMbjh5QViclJQpwLMR1ynfyEej0Hf6gQjN8Z1qeWfC+4UAOhd/hFNWTSmnl5S3gHxI+Eej0EP7IBndHYAs55Be5CX8xAfaFZTUTgktpp/NHo9C1g/VPsnXiPysP0CtB/0TupBJ5kpSDBvcJAAax1H8sej0LHFYNUJ2skjvMreHuU26FY+QhH/AIcygZ05+Q8iov8ACPR6Hkf+Hd7BZTf14furymnq71ns5Hxg37SrjHo9CKTlN5QLX//Z"/>
          <p:cNvSpPr>
            <a:spLocks noChangeAspect="1" noChangeArrowheads="1"/>
          </p:cNvSpPr>
          <p:nvPr/>
        </p:nvSpPr>
        <p:spPr bwMode="auto">
          <a:xfrm>
            <a:off x="155575" y="-738188"/>
            <a:ext cx="2066925" cy="15525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202756" name="AutoShape 4" descr="data:image/jpg;base64,/9j/4AAQSkZJRgABAQAAAQABAAD/2wCEAAkGBhQSERQUExMWFBUVGRoYGBgYFxoXHBsYFxcVFxUaGBcXHCYeGBojGhgXHy8gIycpLCwsFR8xNTAqNSYrLCkBCQoKDgwOGg8PGiwlHyQsLC8pLC8tLCwsLCosNSwpLCwsLywsKSwsLCksLCwpLCksLCwsLCwpLCwsLCwsLCwsLP/AABEIAKMA2QMBIgACEQEDEQH/xAAcAAADAAMBAQEAAAAAAAAAAAAEBQYCAwcAAQj/xABBEAABAgQEAwUFBQYFBQEAAAABAhEAAwQhBRIxQVFhcQYTIoGRMqGxwdEUI0JS8BVicoLh8QcWM1OSQ2OissKj/8QAGwEAAgMBAQEAAAAAAAAAAAAABAUBAgMGAAf/xAAzEQABBAEDAgQFAwIHAAAAAAABAAIDEQQSITETQQUiUXEUMmGBkSOhwTOxNEJDYtHh8f/aAAwDAQACEQMRAD8AT9pKfMlM0Dkf11hMisJyhNmOvOKoSQtC5Z0IJHX9ARM0FJ4wlQ4/SOcY8aV9QiBvT6Kmw6nSlNidNy/N76RIYtXomTlGWLEMSfxEWcCKascU87LqQQOgDW8niOpFKQkKSkHW5D+kaQUQXIeS9dBG4bTTEOsS8wZlWOnyO78oLky86QU6HTqNR1g2nkqK5ZE0BCgkkFQLKIGaxPGG1HhXc1RQQDKnhwG0WAT5b+see6/daRZHw424SOUpaLKBbm8GSpwJivODtYO3DWAqrC22gUutajOjk7JTQnLM5GA8VkNMV6wdMlFJvqLx7G5ThKxuI8Duto31ID6pRKRDSjTC+SmHeHyXaLErTIfQ3TRZzISdxYxmiQCLx8VJKByMMKSVmSGjIGnUkD36RYSmZQQNUSCUgM7HXlFIaRtowOGhRuIlzbUNyq3KXUNLYBoaS6AAaQVTUTGGKaeJBQM2VZ2SY0cC1FFewilVTQLNkcYvazjyTan5klxAxkMYdTJTG4gT7P4rxOpHMmSZch1RqWhrcflDg0zF9oCq6MqII2Puj2pGMmBS6ZTmNKpTQ7+zvAdRJvF7RDJr2Shcp4w+zDlDI08YZIhECQLCoV43T+uMLjI++B0fXrH3vpiJuRYuLPxA0I5wwVThTKGsDOJZsVSGQALVTSyCoKLgm3JheJqekImKlJbKS6b6A6jqLiKua6WYa2/T/q0T9bg6VBgfvVeNKND/ANwDe+rco2x3WTaxkJBsJdRzwJjJIDGxbMSLavaLOtnNU0UtJGXO/K3DgLn1iSGEDwzJTliy06kPZ/qIvJGEyJq5XfKIMtPhAJHAkkjpBLyEJMXAHUq7uo1z6UEQSFAs2kfCLQIRSSB5BUtjWHMMwGmvSFC5WeURumLKvp3SrmIk5SWVfQ2MZk0U9xJi5n1CT00uwh9gqBnKDqbjpvCmZLyFuB+cPsOKRUSCbOlUWu0blvtl/Qqh/Z2ZBSd/dAeAUsxM1aFpOUaHYnaKWlQCAdjpG0yo9S5I5ZAcz1Qf2bhHwSGg0S4+5IkhD9UoSUgwRkjIS42JTEAKjn2sFCBpsqDSI1LTFlDXUklRKjVLpwokHbX5eekH1akp14gesKawL7yalAJBZwNrRZoTKMl4obIbDKkTApOZ1SyxJtmT+FXmNecEplBYdJBB3EI8PBl1DLScpBHQG3xjPsdPJXNSSyAkFjxBZ/SNjGCC4KhnMbtKbrpmFoXTae8UE2XZxeF89EYXSOhmKSVKG0gJ4OrhC3vIuCnMW7UonVCZkoF2mIb/AI7fSN+DYpmsdd/rErhk3vlMl0liQ+7bAw1owUzA/mOUXmioEFaY/TkZbDsqzE0JEsKOgIPHQvEvitShK6epQdVAn+HQhjyeHc2cJqFJzafpurRPYsEIkGWOJynVgFOxeKYjdOx5/hL8iwK7JnUJUVrMqy3BQTuDdjxtA5xmZMUlKkmWtD+JyNL/AChlJV4JSjvLT7ngXEEZpKlgamxF9OcX1U7TSNa0PaHH0VJhOMGWkePMgswIfKW5bEMfWKGTieYZmzDfKX9xYxyugxIqkmWlJKwUkHZrguOF4Y0lbMSNCIhzSOUO7BZNZad106XVoWLKHQ2PoYnMbw0hRKLg3tsYnZmKq3cxu/bBNzbpb4RgW2oh8Pkhdqadlt7hSkLUoXCSryBEbcBkGqnykaBLv0ck/SNAx5QQtAYhQIuLh+B1jf2SxFEidnWVCzMA7/0iQEVK2UQvNb/5fwuqolsABGRieHa9JBUmWpQHMP6QVR9qJMwXJRyVF9lxTsWYblpTZo+ERlLWFBwXB4RhOmZYkofvS+5Y80eEwW5xqnVDENeIpWAJWc1bQFiNVlCSOMZTqsKSrV/6QmnVWYBzd+OhiAQDSKghJNlbcQVnSHISxe8GKrMqXAudW3txicr5qggIVclT8gBBlPiwEoFOqSza6fKPa0c7HOgdxa11q+8AJRexSQebXbb6RqkpTKmqygtosndru/4dDaMv2iHCijY6RgiqQpE0fnTuGJixeeFd0O16Vqw6cRNBDplKExZdRykDcJ/CAfjDWZlWMyCFByHF7wqlzEJTqxEtYbkdADpy8oRJnGUrPIP4VZkqLZdR5mNtAfzsgvNE+humeLJGYiEWXnAk7GVJUVl1nLlINi77/reNH7e/7avURUwO7LoMbKYGU4qRoq4GpVMUyXByhOjswttxhvhFYSlGdgGOYkOWuQx2ES3hSs5XIBIBO44+kOqCe6CCvIzOTwJsLXMMJmAjZLMCbS46iqjEq9MuQtUtL572DZSQEknh/WJ5WX7OnMSVkKIa9yprvsw2hviDIpgtKrzSEhhYpSHJ8V9YWmWg5ZYS6syQFPtuG5mBoW6AmEg6h2TXEpy+5koQD/phz1J+UDSaxVOgJIzIJcjgd/WKKtyZMgYrskDgEhj84n56MxUnyL8t4x1WaPCaQxgs+vZNv8OpAmYikpHhAUW8tPfHWavDpOq5aDf8o3tEb/hPgeVC6gi6jkT0HtH1ivx+W0hZFylleigYhxtcvnSa8rSDxt91qquylNMS3dBPNNjE1iHYRAzlExgjXMPPURTHHU94hI/E/uSFD4wgRjPehY/PMQD0Sl1f+sZkqcWTLZuHGvyo0YVmm92guc2Xf1htW9h5ssOFBXIWPvgjs7SNMVPUWAJy8ySYZ4jiiiCHsYqE9ly5uoGRnYDf3UmszUnL4gOhf1EUfZXCO9OaaFZRo5NzvrtAP28izwzosU4raIKrlukdGQ0V9VVUNNLkH7t2OozOPQxrxDE0gsSIWpxRA3KowRiBUfDKHU3iC8LnhjO1anBHIqiohnj6iWywWtd4CXNmlQsE24RhNkzTqo+v0iGk9lp0h6gI6fOD3UG4PCKZMSCpOYEHTl0jcrDze8K62Vl3iHajyjceFt1azM9B1ckQXhdUlKyALG8IKg31j1PNL6xFFMnYwcwi0TiM8matnHiOkek1yxuSObQdTU6VagF4YDDEEXSI1DXLF00bBpIUvX583+mhQ4uQfcY1y59iDKWlg9lZh/5D5xUSqBBFxpaB6jD0J0t+t4Ia5xFUlro4Q7VZtc+rKiyjmuSXKks9uItAf2jmn1iuxPDgz7GEX7NH7vujZsgHIW7INrDlBykP03hnQSM6mOwzH5CBE5Qj959Ib9nZCUzRNnEBCfFe7kXAbeDXGwlkbdBW6orVTFpQQyZdgOnKGODpEyoCsrJlpzHmRufMwqFcFzZkxSbLKiwsz6NrpD/BZPdyXNjMI/4j+vwgSU6Qn+KzXQWEqqAmKWoubgeesBFZdZ0f5w/xXDEGWhYLKLuzNby3hGuQ0CWE5hAeLC7d2UpO6o5KR+UE9VX+cMZyQoEHQ29YncB7SIVSy7usJCcr/i0EZUOIEqWpagQ7DYFtWvoNOcWAXCS48nUcXDeyppSu5qkZixQrIf4S4SfQt5QGip7qoWnbMsjrlUB8YddqZSJwzp9tIbqIiaieVFzrvGbm0V1GFH12WfSiFSTKoolSQDqgE9TC+qrVHeNdJU5wEnZLeka6lLbRQcoqOEMNEbobvS5g+gBUekKiu8NMMmM0WpEzimbKopaYBJJuwhvSL8AYbQnkVByaMIe0c0BAAaIoDhcpk339VrnE94gcjBKpNrwBU5jNQT4eEMxJUobn3RUO3KDfsGoCewET2KLeK79nvY68oQ47h2QaxkZGk6UXiTM1gd1K1gLRjTh4LqJeZBYXEaUDKL6xOqwuiD7bSdUQs/CHskWBF4SYSxS2sH4bUZV92drCNtVJJktJJ+i8olK1MNbj5wNOCnLMYcYhS6K3BhcqU4Ox4RAkpxah2FrxaSV8p06v+uEJcnIfrzh/VrYHYwuy9Is2T1TSKKwuWU4BT7Pi4nRoJ797bQrE3yjfJJNh6w7IAXPxvLqCb0p71aU2CUByW0D3JI14CHUmoUJnjfJoAPwgaN04b3gWip0pQEDYd5MVxayB0gxChlKtvpC6V9ldThQkN3RVY4SCDmSdCm4/p0MCy0mYbDqeAjflMtVlFJIDsW14jeNqVKUFeIlrkaa9IGsJq0uaP5TXCZKVJYKyLS7HiIZypim1FrWicTOLZhfKPEBw0BENsKxFMwFBUBuC3x5x66S3Iidu7n+ExQSrnE/jVAZa32MOzOQjRQPlAGIVqJgZyr5RBdapjuc19gbJRRTsqwfWGGIS3DiE8yWQWMN8OJKWV0+kZO28wTCYURIEnmawXST7jhG3EsPYFQ2gOkluecXDrFrbW2RlqtoqlCmdXlFHRV6WISw5xGYZlGoeH6agJS+S4033jPva5vMhBNJwqcFrSxzNvtpDakqEm/eJI0ZOrxGJxaeouAEJB0bT5wVIrMgayXLlWjvvxEYU5riTwlk2G4iv+1aiYAzDWFmL4N324HCNWGYg7eINuXcnoNfOHlMkFULXGQzNY3lyVnVjuschc9qMGXJXlVorQiEGLHKtjHWsbCJaStTBuIeOTdo0OvMNPrB8XUbK6OTkLpfCcp2Q63LdhdblIOx1hlJDzSUm4L++J+lXoOENZM1iL23jdxNo/Ii3JCef5jA8E4FGUPflw4vtG2YtMxOeUoLB4cYGnYrTJ7uXUKTmm+FAZydG5gElv7QuoMSpZs5UqnmqStGjWCglgSkFwoW4PGxiLhqpc7rY19DYr5jclw7kKtbY/wBYV9+r8nvEfO1mLLKimUr/AE2Ciz+IG46wDmn/AJk/8YlsbiLTiCZobRXNpVNdjtrBCFgWAtx4xupqQqmZN1afWNNZLCFKSNiR6Q6uzSUNZ0xqCayMQ+7yj2lF1HkLJH64wdPmtLSkbsPnE3KmXhoqpLyxwD/T4e+BXx7p1i5Y00foE/8AbX1giQoJmlJ/L73gHCZzqL6x9rp2WeOYHvgMjchPHPDqHZM5LZ7aGx5wFUSzKXa3CPtMu4iiThqZ6Q9lN/aKcKskggNu47oehlInIzKUXBuIMEpADJTcXbjCHC1GXPMtWvppFGrKl1KKrC+UXPIcoo40aKAnOl1A2OyHrqEKS7MdRA8k6EHkRBEnEM7MghLEueAfc6mNVTIynMNDrGO7fKVDHGtLlvJBsYQTpRQvoYpKWUCkHhvygLFqLxAjeKxvp2laQShry1L5tQoMEnWKXs3KmLfxEjXR78vOJickpXbg4is7KzBKkLnLJCzZBfTy+sbOOyy8QNQ+Ubnj7plMw+blJTLUpTjUN1111+MYUeBzVnxDK+yg1vLflFHRlc6SlSxlChfV/KFPaTtH9lICJTrVYLVYeTXMKXTyvd0xVrmop5nu6TANS1qwRMhlTlJI6hIHUquegEZo7TJc5VsE2GVNuV1RH1falM1TzpIN7lK1A8LBRI8o2omSyjPJcge0NFDmQPiIJOGTTnmyEx+AeReRd/ak+xXHzPQ35T6xPTx3iDxH9xBNCsE20VA1MrLPyHQ2HyjWNoaUXBE2EEMHG6Co5TAmDEzRe903O+1rbmMp0vKojg5iUmYp4sxCjmCnYtr4RfcgGCYmGQrTJyGtGo91LY7Pm1M9S2US4AtoBZItp0j2EVU+mnS5pJT3bqBPS484ddpO0SJcpUuQrxTV51kEeEDRI4cvOI5dYtZ8RKnDOdvM6R0MQcW0RsuPyXwgkgku/ZXVBiqTMSZs1Cu9UoskuA+jvdnLXimyK/If+J+sc37HYIJ9SkLOVCXU7HxZGOUc46B/mVP51ep+kL8mEB3lTLAy36CSpbC5RCkk6y/ekwl7QSyioVwJzDobxVClyzFW3Un5iEva5s8q34b+6Jgfcn2RviEWiLb1SygpytXLc8BBUyeDOJGmg6AMIPwrAkqWqUrUsxGrEOI+Y7gaKeYJaFlag5Jt5afq0bF4LiFlGxzGNd918w+ayg0F4vO+9S2wHuhQiYpKgzvDWolBKwkHMpnUTxgdzadaeQyiRmn0KOpJrmHdBieWYgC7axKTQWdOm7fHpHqDEsir6Rg6IncImSZj/K5VvafCVJnJmm+ZlDhY6GDMKqO8lsdUnKR8+QMMaAJraQpcZkBwfhEtgwMiYpBdyfUh3by/Qgd7dbPqEpbKbMbuQncylAKi22UC51PDi/xjCnm53QqymNuTkabbQVJqCSRoTcEaG2oMLqOW00jM+RJBseNg5jAG2kHlbNJN2s8KWpKlS1dRDJcjOG3BcQNNssPyvwfSHFBJdyeEDPdR1Kk8ledSmPU+VQbcfOPlHVTJhSgrJAv0bnrtDvFsGmTlju5ZU1jw9dIpcD7MSpCAZiUmYfzF25B/pES5scTBe59FM3iEUcIDt3eib4LnElKZqsyhqW13HW0c87b1R+0qZaVgMANWYXBBtFPj/aeZImFJR4Mqgj95RsCeQ5RHVeKylFLyklCAyhoVL1UskczYaR7Fg1O6xrcbJd4ZA9snXLbBvilM1lbfQA8gw9IXpx1ctQUhTEfpiNxyh52v7PoShM+nJVKX7QdzLUdAeIPGIKpURraOihia4IzL8SJbQ2C6ZhuNCYlM5FkKUErSP+lNazfuKZx5jaHFVLzTELZn+IjlPZfG+5ngLP3U3wTByOiuqVMfKOt4Se9kpf2kKIPVJYHoRfzgDPh6J1DhCYuXrG/I2+yxr0OS3BvpHMe0eITCuZLlyyl1ZCRdwkliH9l92tHV62TZ/KJPGsMPjWhKVBKPEArKbqzFRTuksz38or4fM0O3Vc5pkgGkrloolEIYe2SB5FvjDmdhqKZLLnS5pVZaEOrL/O2VXlxgrtDhpRJkEpMu63B1GZQI1u1/SJecToRdze/pHRtd1BYXMvaITuN1U9m1hGVScyyl2KX0IuLDXU/2h99vVx//ADMSHZbF5kiY6SSlVloGpGtuY1Bi/wD8wyP9z4QHPG7Um2Jkw9MB+xW7EpOitN/d/WEeOYehS+53KDlLu0wOWfnpFjiSWQVNs7Diz/GIvGkqVVJShSUqSymNnOuvH6QsxXEu9k9yZA+MWt9NT92pEw2+6Q/UD+kKsipijMWoJSovmJAtoABv5RR9p1NT2DKUUpG+uvWF9bgPfSUiUCpSFBIfgr5DlxgmGQVrd32QuQCAI29t0vk0BSuYp3KcwSTuQ176skv5xs/Z6u9mclBIHEnT6xU4Xga1TzlRmSmWEpUH1IAUcvEkO55Q0V2GnKqO9ICUJVmAUQA7anVy7XPCMJM2NrqcRwtBI2Ot6+653Tzz3mUAliX36/CBp4GYta/946LR/wCHyAo5quWH9oJUD6j6xpmdiqMFRNbLueZ+ER8fCOL/AAVXqh793fsf+Ei7K4qqlnJznwLDHod4sq4BLKICg+oDkA3BgWVgOGIGddUVAakBhYaXB9IrMNxGkUjJLQVhKQWVc5diQTaApcgP3aw/ilEuQ1rrYCftX90noKEqACA41DX1+UMZHZInMVEJCi7QQrHShPhlJRyFwPRoUzsXmTlZVKs2gsIVXkPca2H7rMHIk3bTR+VnVyqOXNZc1alEAMkBtfjDqRXSUpGRDvueUR9bhWZaF/iSR6Q4UnuaYrOp06k/SNn4zXVbiVaaEODQXEk7crcjt4O9ymX4dBluX21gntF2c+0DvQspITZKtBv1SYlezVMiZVpEwgjYF7ngG3i57TVypNOSiyiQkHg+pHlAM7GwTsbCKJ5WeTGMbIYzHFOP43XNptQosCona5JsLsOVonq7EshWCCA4LM1tHDxT1lKUrzKSzaO4cEXPnxiW7RzGkMoAqJJzDQAuWBGu0dTjAOoUnE82iPUxZyMQKGvnlrH8qknUX4acmhV2q7NqlpTNluqSr2V8P3V8FD36xo7KzRMWZClBIXdBOy+XXhv6QxxeZPpZc2RNYy5qQAXsClQUFJ52I84YgdOTSP8A1c/NKMiHUocqjp3Y/H8kuRMuQs9xM4Ao/wBIn+Ut5GOXKi07ESe9pqlJVlCFypgLsynUmCcuNr4iHJPhyES0uvTZwKesS9bQvPKlAhICUhQJv3hKVpLHQWMMcHmEpUe8C02IGhFtvzAkO2oeM69ST1bNrfwl9PnHKRtMD9IXUtbflKm51JkpcqilapCjlfxjKkpIF9PDtEzhPZkTFGXMLuT4uBULG/URUUtSmZKUlftXSedsoPVmvyj1JS5cqrvYF+ItDNuQ5jSO9qx8ObIbeO1LntNRTKedcEsdvxDducXf2ak4f+MF1+FoXc+EkuFc9WPL3h4D/Yk39ERs/KbKATsUHF4V07BP8roacGK5abpBZPPYbCElT/hzIVN72dMVfeyA/IqPyh5R4msoSnMzpToAPwjhziWxlCp2Ys+UHxOcyJoBy23S7PCGITl5GvSs9UjW+Y7e1pvNqsOkjI4mlLeEErL6CwYekbaftdICFKlU/spfROxbYH4xzHBMJqKiZ3plhKlMCpSSEpyhs4DupRueEVU6g+zTEf7ahlI1NrFydTvBc2DEwaS8uPfda4jPirDwfpZ5/sn+NdppvcFVkeEkAW2dr+UTJ76ZTkKKlTJgt4iGuOL72bnFFOwsTVy3cg2bjofkIU9o8bVTqMoSClRAGdQYBBd8u+bTTjEY0Y4Y36rdxjjb028lSS6/uJkyUnxFKWJBHttcvwB9WiKRXKBcG8dA7rMnIlAu6hpvrHP58pkA/mWr0Sw+KvdHR4xDwdkn8Shfi6fPZN8JhQTFz1pzKJCSBfYEuwHqY6PhVaULTf2/wg5RfXrEpgOFFMpHhckZlElrrbIB0Q5/nEOsOnZlDxPduDE2LRhlkUQtvDI3TP8AN7rohT3kkqG6XHKE+GOqYTxBYfOH9NJyScgGazH5xPT6wU4UdZi7DgkaWjl4jdgJtAS7UxvfhNTNSZhlpUFEC5Glowxy8uW75buP4R/aMOxcgzAQEhh7SuugEP8AEsPlhASslWoF8uvEkPGT52xSaUPJK2GYM5IUv2IoJiqgTAnwpdydLjbnDztfSGYUZVAtdSc12BuQHvDJFcJUpglICRo+Qeqrn0iZxHEJc5NspUSUpUgEAC5UH/EzXLb84wZ1Jsjq1QGwVOs/IyetVAbKQxjEwCyszKcM5sOAbi8TOMTFzUEZShIPgSbE2YMNeMPcXnDvBK8QcHIt39m3tDXQ63ETsqqVLnkznWboJ4AixT1vHXYzNI43W2a6x/tOymFEpVcM0WeFdphUS/s9UykqslZ9wUdj+96vsvrKeXMLLsAbqAuAdFjininiI3SuxE5CtUTJag4UFMW2LFr8oPkLHt83KQxxyMk0t3BSvHOzS6dSQoOgqZKuIJ34EaGHGGy/s2GzlKDGdPQE21TKCnItpmUPSKbDMOFTTfZ575kZSlSfaZPXkG/tDaokSp6RKDpKEskNmTlvZhqbF9y8B/HbaXC6O/siHeGvjfY29PdTWAYorKFbFvdvFHPxUMksCNzw5hveIXT8CCRkksFABadcqkqZ3GzH4xtoZKxTzCtLKSTbVJs4ML5WtcdYXSMnifG0SfMOUJNovFnRrqR73htTSwWBbxC3P+0SlTjEynKVZBoCUlyGPA6iDcKxZFUux7spuCC9zoCG0JZz8Is6B5bq7Ksuc1tRjnsqMUKkBWa6P00CdxK/3B6qigw6nBlqC/aWAVMXSFb5XuOLacGjD9iS+fqfrC/qgEgrL4qQn0WFMssP4EHzKATGKRf+Jirm0fI9F3fM73QjvlHsh8ZLKWASAnIzHR9YwxkPKc6v/wDREfY9Fhw1FYx/UCf4NdMsnl8Iey5SZgKVpCxwUAr4x6PRGP8AMUszfmKV452UpZMiaqVKCFFCiWUrXKouzsPKPzMtZIAewdvPWPR6Onxu6QTuJaL+q672ZkJFCkgByFX9R8h6QoPhVa2h849HoWS/MV2nhg/RHsumiaRLFzcD4QqpQDKmLKUlaZhAUUgkBja4j7HoQcA0huAa9QrTDk/dSz+6Da17bC0Ke2FWtCUBKinMFO1uG8fY9C+EAzC0txgDlAH1K572lmEU5UCXUSCSXJGQ2c9YbT5Yl0roGXLJDcvuyr/2vHyPR0zgAxvunEv9QhRGHTTlKX8LFTcFMbjh5QViclJQpwLMR1ynfyEej0Hf6gQjN8Z1qeWfC+4UAOhd/hFNWTSmnl5S3gHxI+Eej0EP7IBndHYAs55Be5CX8xAfaFZTUTgktpp/NHo9C1g/VPsnXiPysP0CtB/0TupBJ5kpSDBvcJAAax1H8sej0LHFYNUJ2skjvMreHuU26FY+QhH/AIcygZ05+Q8iov8ACPR6Hkf+Hd7BZTf14furymnq71ns5Hxg37SrjHo9CKTlN5QLX//Z"/>
          <p:cNvSpPr>
            <a:spLocks noChangeAspect="1" noChangeArrowheads="1"/>
          </p:cNvSpPr>
          <p:nvPr/>
        </p:nvSpPr>
        <p:spPr bwMode="auto">
          <a:xfrm>
            <a:off x="155575" y="-738188"/>
            <a:ext cx="2066925" cy="15525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202758" name="AutoShape 6" descr="data:image/jpg;base64,/9j/4AAQSkZJRgABAQAAAQABAAD/2wCEAAkGBhQSERQUExMWFBUVGRoYGBgYFxoXHBsYFxcVFxUaGBcXHCYeGBojGhgXHy8gIycpLCwsFR8xNTAqNSYrLCkBCQoKDgwOGg8PGiwlHyQsLC8pLC8tLCwsLCosNSwpLCwsLywsKSwsLCksLCwpLCksLCwsLCwpLCwsLCwsLCwsLP/AABEIAKMA2QMBIgACEQEDEQH/xAAcAAADAAMBAQEAAAAAAAAAAAAEBQYCAwcAAQj/xABBEAABAgQEAwUFBQYFBQEAAAABAhEAAwQhBRIxQVFhcQYTIoGRMqGxwdEUI0JS8BVicoLh8QcWM1OSQ2OissKj/8QAGwEAAgMBAQEAAAAAAAAAAAAABAUBAgMGAAf/xAAzEQABBAEDAgQFAwIHAAAAAAABAAIDEQQSITETQQUiUXEUMmGBkSOhwTOxNEJDYtHh8f/aAAwDAQACEQMRAD8AT9pKfMlM0Dkf11hMisJyhNmOvOKoSQtC5Z0IJHX9ARM0FJ4wlQ4/SOcY8aV9QiBvT6Kmw6nSlNidNy/N76RIYtXomTlGWLEMSfxEWcCKascU87LqQQOgDW8niOpFKQkKSkHW5D+kaQUQXIeS9dBG4bTTEOsS8wZlWOnyO78oLky86QU6HTqNR1g2nkqK5ZE0BCgkkFQLKIGaxPGG1HhXc1RQQDKnhwG0WAT5b+see6/daRZHw424SOUpaLKBbm8GSpwJivODtYO3DWAqrC22gUutajOjk7JTQnLM5GA8VkNMV6wdMlFJvqLx7G5ThKxuI8Duto31ID6pRKRDSjTC+SmHeHyXaLErTIfQ3TRZzISdxYxmiQCLx8VJKByMMKSVmSGjIGnUkD36RYSmZQQNUSCUgM7HXlFIaRtowOGhRuIlzbUNyq3KXUNLYBoaS6AAaQVTUTGGKaeJBQM2VZ2SY0cC1FFewilVTQLNkcYvazjyTan5klxAxkMYdTJTG4gT7P4rxOpHMmSZch1RqWhrcflDg0zF9oCq6MqII2Puj2pGMmBS6ZTmNKpTQ7+zvAdRJvF7RDJr2Shcp4w+zDlDI08YZIhECQLCoV43T+uMLjI++B0fXrH3vpiJuRYuLPxA0I5wwVThTKGsDOJZsVSGQALVTSyCoKLgm3JheJqekImKlJbKS6b6A6jqLiKua6WYa2/T/q0T9bg6VBgfvVeNKND/ANwDe+rco2x3WTaxkJBsJdRzwJjJIDGxbMSLavaLOtnNU0UtJGXO/K3DgLn1iSGEDwzJTliy06kPZ/qIvJGEyJq5XfKIMtPhAJHAkkjpBLyEJMXAHUq7uo1z6UEQSFAs2kfCLQIRSSB5BUtjWHMMwGmvSFC5WeURumLKvp3SrmIk5SWVfQ2MZk0U9xJi5n1CT00uwh9gqBnKDqbjpvCmZLyFuB+cPsOKRUSCbOlUWu0blvtl/Qqh/Z2ZBSd/dAeAUsxM1aFpOUaHYnaKWlQCAdjpG0yo9S5I5ZAcz1Qf2bhHwSGg0S4+5IkhD9UoSUgwRkjIS42JTEAKjn2sFCBpsqDSI1LTFlDXUklRKjVLpwokHbX5eekH1akp14gesKawL7yalAJBZwNrRZoTKMl4obIbDKkTApOZ1SyxJtmT+FXmNecEplBYdJBB3EI8PBl1DLScpBHQG3xjPsdPJXNSSyAkFjxBZ/SNjGCC4KhnMbtKbrpmFoXTae8UE2XZxeF89EYXSOhmKSVKG0gJ4OrhC3vIuCnMW7UonVCZkoF2mIb/AI7fSN+DYpmsdd/rErhk3vlMl0liQ+7bAw1owUzA/mOUXmioEFaY/TkZbDsqzE0JEsKOgIPHQvEvitShK6epQdVAn+HQhjyeHc2cJqFJzafpurRPYsEIkGWOJynVgFOxeKYjdOx5/hL8iwK7JnUJUVrMqy3BQTuDdjxtA5xmZMUlKkmWtD+JyNL/AChlJV4JSjvLT7ngXEEZpKlgamxF9OcX1U7TSNa0PaHH0VJhOMGWkePMgswIfKW5bEMfWKGTieYZmzDfKX9xYxyugxIqkmWlJKwUkHZrguOF4Y0lbMSNCIhzSOUO7BZNZad106XVoWLKHQ2PoYnMbw0hRKLg3tsYnZmKq3cxu/bBNzbpb4RgW2oh8Pkhdqadlt7hSkLUoXCSryBEbcBkGqnykaBLv0ck/SNAx5QQtAYhQIuLh+B1jf2SxFEidnWVCzMA7/0iQEVK2UQvNb/5fwuqolsABGRieHa9JBUmWpQHMP6QVR9qJMwXJRyVF9lxTsWYblpTZo+ERlLWFBwXB4RhOmZYkofvS+5Y80eEwW5xqnVDENeIpWAJWc1bQFiNVlCSOMZTqsKSrV/6QmnVWYBzd+OhiAQDSKghJNlbcQVnSHISxe8GKrMqXAudW3txicr5qggIVclT8gBBlPiwEoFOqSza6fKPa0c7HOgdxa11q+8AJRexSQebXbb6RqkpTKmqygtosndru/4dDaMv2iHCijY6RgiqQpE0fnTuGJixeeFd0O16Vqw6cRNBDplKExZdRykDcJ/CAfjDWZlWMyCFByHF7wqlzEJTqxEtYbkdADpy8oRJnGUrPIP4VZkqLZdR5mNtAfzsgvNE+humeLJGYiEWXnAk7GVJUVl1nLlINi77/reNH7e/7avURUwO7LoMbKYGU4qRoq4GpVMUyXByhOjswttxhvhFYSlGdgGOYkOWuQx2ES3hSs5XIBIBO44+kOqCe6CCvIzOTwJsLXMMJmAjZLMCbS46iqjEq9MuQtUtL572DZSQEknh/WJ5WX7OnMSVkKIa9yprvsw2hviDIpgtKrzSEhhYpSHJ8V9YWmWg5ZYS6syQFPtuG5mBoW6AmEg6h2TXEpy+5koQD/phz1J+UDSaxVOgJIzIJcjgd/WKKtyZMgYrskDgEhj84n56MxUnyL8t4x1WaPCaQxgs+vZNv8OpAmYikpHhAUW8tPfHWavDpOq5aDf8o3tEb/hPgeVC6gi6jkT0HtH1ivx+W0hZFylleigYhxtcvnSa8rSDxt91qquylNMS3dBPNNjE1iHYRAzlExgjXMPPURTHHU94hI/E/uSFD4wgRjPehY/PMQD0Sl1f+sZkqcWTLZuHGvyo0YVmm92guc2Xf1htW9h5ssOFBXIWPvgjs7SNMVPUWAJy8ySYZ4jiiiCHsYqE9ly5uoGRnYDf3UmszUnL4gOhf1EUfZXCO9OaaFZRo5NzvrtAP28izwzosU4raIKrlukdGQ0V9VVUNNLkH7t2OozOPQxrxDE0gsSIWpxRA3KowRiBUfDKHU3iC8LnhjO1anBHIqiohnj6iWywWtd4CXNmlQsE24RhNkzTqo+v0iGk9lp0h6gI6fOD3UG4PCKZMSCpOYEHTl0jcrDze8K62Vl3iHajyjceFt1azM9B1ckQXhdUlKyALG8IKg31j1PNL6xFFMnYwcwi0TiM8matnHiOkek1yxuSObQdTU6VagF4YDDEEXSI1DXLF00bBpIUvX583+mhQ4uQfcY1y59iDKWlg9lZh/5D5xUSqBBFxpaB6jD0J0t+t4Ia5xFUlro4Q7VZtc+rKiyjmuSXKks9uItAf2jmn1iuxPDgz7GEX7NH7vujZsgHIW7INrDlBykP03hnQSM6mOwzH5CBE5Qj959Ib9nZCUzRNnEBCfFe7kXAbeDXGwlkbdBW6orVTFpQQyZdgOnKGODpEyoCsrJlpzHmRufMwqFcFzZkxSbLKiwsz6NrpD/BZPdyXNjMI/4j+vwgSU6Qn+KzXQWEqqAmKWoubgeesBFZdZ0f5w/xXDEGWhYLKLuzNby3hGuQ0CWE5hAeLC7d2UpO6o5KR+UE9VX+cMZyQoEHQ29YncB7SIVSy7usJCcr/i0EZUOIEqWpagQ7DYFtWvoNOcWAXCS48nUcXDeyppSu5qkZixQrIf4S4SfQt5QGip7qoWnbMsjrlUB8YddqZSJwzp9tIbqIiaieVFzrvGbm0V1GFH12WfSiFSTKoolSQDqgE9TC+qrVHeNdJU5wEnZLeka6lLbRQcoqOEMNEbobvS5g+gBUekKiu8NMMmM0WpEzimbKopaYBJJuwhvSL8AYbQnkVByaMIe0c0BAAaIoDhcpk339VrnE94gcjBKpNrwBU5jNQT4eEMxJUobn3RUO3KDfsGoCewET2KLeK79nvY68oQ47h2QaxkZGk6UXiTM1gd1K1gLRjTh4LqJeZBYXEaUDKL6xOqwuiD7bSdUQs/CHskWBF4SYSxS2sH4bUZV92drCNtVJJktJJ+i8olK1MNbj5wNOCnLMYcYhS6K3BhcqU4Ox4RAkpxah2FrxaSV8p06v+uEJcnIfrzh/VrYHYwuy9Is2T1TSKKwuWU4BT7Pi4nRoJ797bQrE3yjfJJNh6w7IAXPxvLqCb0p71aU2CUByW0D3JI14CHUmoUJnjfJoAPwgaN04b3gWip0pQEDYd5MVxayB0gxChlKtvpC6V9ldThQkN3RVY4SCDmSdCm4/p0MCy0mYbDqeAjflMtVlFJIDsW14jeNqVKUFeIlrkaa9IGsJq0uaP5TXCZKVJYKyLS7HiIZypim1FrWicTOLZhfKPEBw0BENsKxFMwFBUBuC3x5x66S3Iidu7n+ExQSrnE/jVAZa32MOzOQjRQPlAGIVqJgZyr5RBdapjuc19gbJRRTsqwfWGGIS3DiE8yWQWMN8OJKWV0+kZO28wTCYURIEnmawXST7jhG3EsPYFQ2gOkluecXDrFrbW2RlqtoqlCmdXlFHRV6WISw5xGYZlGoeH6agJS+S4033jPva5vMhBNJwqcFrSxzNvtpDakqEm/eJI0ZOrxGJxaeouAEJB0bT5wVIrMgayXLlWjvvxEYU5riTwlk2G4iv+1aiYAzDWFmL4N324HCNWGYg7eINuXcnoNfOHlMkFULXGQzNY3lyVnVjuschc9qMGXJXlVorQiEGLHKtjHWsbCJaStTBuIeOTdo0OvMNPrB8XUbK6OTkLpfCcp2Q63LdhdblIOx1hlJDzSUm4L++J+lXoOENZM1iL23jdxNo/Ii3JCef5jA8E4FGUPflw4vtG2YtMxOeUoLB4cYGnYrTJ7uXUKTmm+FAZydG5gElv7QuoMSpZs5UqnmqStGjWCglgSkFwoW4PGxiLhqpc7rY19DYr5jclw7kKtbY/wBYV9+r8nvEfO1mLLKimUr/AE2Ciz+IG46wDmn/AJk/8YlsbiLTiCZobRXNpVNdjtrBCFgWAtx4xupqQqmZN1afWNNZLCFKSNiR6Q6uzSUNZ0xqCayMQ+7yj2lF1HkLJH64wdPmtLSkbsPnE3KmXhoqpLyxwD/T4e+BXx7p1i5Y00foE/8AbX1giQoJmlJ/L73gHCZzqL6x9rp2WeOYHvgMjchPHPDqHZM5LZ7aGx5wFUSzKXa3CPtMu4iiThqZ6Q9lN/aKcKskggNu47oehlInIzKUXBuIMEpADJTcXbjCHC1GXPMtWvppFGrKl1KKrC+UXPIcoo40aKAnOl1A2OyHrqEKS7MdRA8k6EHkRBEnEM7MghLEueAfc6mNVTIynMNDrGO7fKVDHGtLlvJBsYQTpRQvoYpKWUCkHhvygLFqLxAjeKxvp2laQShry1L5tQoMEnWKXs3KmLfxEjXR78vOJickpXbg4is7KzBKkLnLJCzZBfTy+sbOOyy8QNQ+Ubnj7plMw+blJTLUpTjUN1111+MYUeBzVnxDK+yg1vLflFHRlc6SlSxlChfV/KFPaTtH9lICJTrVYLVYeTXMKXTyvd0xVrmop5nu6TANS1qwRMhlTlJI6hIHUquegEZo7TJc5VsE2GVNuV1RH1falM1TzpIN7lK1A8LBRI8o2omSyjPJcge0NFDmQPiIJOGTTnmyEx+AeReRd/ak+xXHzPQ35T6xPTx3iDxH9xBNCsE20VA1MrLPyHQ2HyjWNoaUXBE2EEMHG6Co5TAmDEzRe903O+1rbmMp0vKojg5iUmYp4sxCjmCnYtr4RfcgGCYmGQrTJyGtGo91LY7Pm1M9S2US4AtoBZItp0j2EVU+mnS5pJT3bqBPS484ddpO0SJcpUuQrxTV51kEeEDRI4cvOI5dYtZ8RKnDOdvM6R0MQcW0RsuPyXwgkgku/ZXVBiqTMSZs1Cu9UoskuA+jvdnLXimyK/If+J+sc37HYIJ9SkLOVCXU7HxZGOUc46B/mVP51ep+kL8mEB3lTLAy36CSpbC5RCkk6y/ekwl7QSyioVwJzDobxVClyzFW3Un5iEva5s8q34b+6Jgfcn2RviEWiLb1SygpytXLc8BBUyeDOJGmg6AMIPwrAkqWqUrUsxGrEOI+Y7gaKeYJaFlag5Jt5afq0bF4LiFlGxzGNd918w+ayg0F4vO+9S2wHuhQiYpKgzvDWolBKwkHMpnUTxgdzadaeQyiRmn0KOpJrmHdBieWYgC7axKTQWdOm7fHpHqDEsir6Rg6IncImSZj/K5VvafCVJnJmm+ZlDhY6GDMKqO8lsdUnKR8+QMMaAJraQpcZkBwfhEtgwMiYpBdyfUh3by/Qgd7dbPqEpbKbMbuQncylAKi22UC51PDi/xjCnm53QqymNuTkabbQVJqCSRoTcEaG2oMLqOW00jM+RJBseNg5jAG2kHlbNJN2s8KWpKlS1dRDJcjOG3BcQNNssPyvwfSHFBJdyeEDPdR1Kk8ledSmPU+VQbcfOPlHVTJhSgrJAv0bnrtDvFsGmTlju5ZU1jw9dIpcD7MSpCAZiUmYfzF25B/pES5scTBe59FM3iEUcIDt3eib4LnElKZqsyhqW13HW0c87b1R+0qZaVgMANWYXBBtFPj/aeZImFJR4Mqgj95RsCeQ5RHVeKylFLyklCAyhoVL1UskczYaR7Fg1O6xrcbJd4ZA9snXLbBvilM1lbfQA8gw9IXpx1ctQUhTEfpiNxyh52v7PoShM+nJVKX7QdzLUdAeIPGIKpURraOihia4IzL8SJbQ2C6ZhuNCYlM5FkKUErSP+lNazfuKZx5jaHFVLzTELZn+IjlPZfG+5ngLP3U3wTByOiuqVMfKOt4Se9kpf2kKIPVJYHoRfzgDPh6J1DhCYuXrG/I2+yxr0OS3BvpHMe0eITCuZLlyyl1ZCRdwkliH9l92tHV62TZ/KJPGsMPjWhKVBKPEArKbqzFRTuksz38or4fM0O3Vc5pkgGkrloolEIYe2SB5FvjDmdhqKZLLnS5pVZaEOrL/O2VXlxgrtDhpRJkEpMu63B1GZQI1u1/SJecToRdze/pHRtd1BYXMvaITuN1U9m1hGVScyyl2KX0IuLDXU/2h99vVx//ADMSHZbF5kiY6SSlVloGpGtuY1Bi/wD8wyP9z4QHPG7Um2Jkw9MB+xW7EpOitN/d/WEeOYehS+53KDlLu0wOWfnpFjiSWQVNs7Diz/GIvGkqVVJShSUqSymNnOuvH6QsxXEu9k9yZA+MWt9NT92pEw2+6Q/UD+kKsipijMWoJSovmJAtoABv5RR9p1NT2DKUUpG+uvWF9bgPfSUiUCpSFBIfgr5DlxgmGQVrd32QuQCAI29t0vk0BSuYp3KcwSTuQ176skv5xs/Z6u9mclBIHEnT6xU4Xga1TzlRmSmWEpUH1IAUcvEkO55Q0V2GnKqO9ICUJVmAUQA7anVy7XPCMJM2NrqcRwtBI2Ot6+653Tzz3mUAliX36/CBp4GYta/946LR/wCHyAo5quWH9oJUD6j6xpmdiqMFRNbLueZ+ER8fCOL/AAVXqh793fsf+Ei7K4qqlnJznwLDHod4sq4BLKICg+oDkA3BgWVgOGIGddUVAakBhYaXB9IrMNxGkUjJLQVhKQWVc5diQTaApcgP3aw/ilEuQ1rrYCftX90noKEqACA41DX1+UMZHZInMVEJCi7QQrHShPhlJRyFwPRoUzsXmTlZVKs2gsIVXkPca2H7rMHIk3bTR+VnVyqOXNZc1alEAMkBtfjDqRXSUpGRDvueUR9bhWZaF/iSR6Q4UnuaYrOp06k/SNn4zXVbiVaaEODQXEk7crcjt4O9ymX4dBluX21gntF2c+0DvQspITZKtBv1SYlezVMiZVpEwgjYF7ngG3i57TVypNOSiyiQkHg+pHlAM7GwTsbCKJ5WeTGMbIYzHFOP43XNptQosCona5JsLsOVonq7EshWCCA4LM1tHDxT1lKUrzKSzaO4cEXPnxiW7RzGkMoAqJJzDQAuWBGu0dTjAOoUnE82iPUxZyMQKGvnlrH8qknUX4acmhV2q7NqlpTNluqSr2V8P3V8FD36xo7KzRMWZClBIXdBOy+XXhv6QxxeZPpZc2RNYy5qQAXsClQUFJ52I84YgdOTSP8A1c/NKMiHUocqjp3Y/H8kuRMuQs9xM4Ao/wBIn+Ut5GOXKi07ESe9pqlJVlCFypgLsynUmCcuNr4iHJPhyES0uvTZwKesS9bQvPKlAhICUhQJv3hKVpLHQWMMcHmEpUe8C02IGhFtvzAkO2oeM69ST1bNrfwl9PnHKRtMD9IXUtbflKm51JkpcqilapCjlfxjKkpIF9PDtEzhPZkTFGXMLuT4uBULG/URUUtSmZKUlftXSedsoPVmvyj1JS5cqrvYF+ItDNuQ5jSO9qx8ObIbeO1LntNRTKedcEsdvxDducXf2ak4f+MF1+FoXc+EkuFc9WPL3h4D/Yk39ERs/KbKATsUHF4V07BP8roacGK5abpBZPPYbCElT/hzIVN72dMVfeyA/IqPyh5R4msoSnMzpToAPwjhziWxlCp2Ys+UHxOcyJoBy23S7PCGITl5GvSs9UjW+Y7e1pvNqsOkjI4mlLeEErL6CwYekbaftdICFKlU/spfROxbYH4xzHBMJqKiZ3plhKlMCpSSEpyhs4DupRueEVU6g+zTEf7ahlI1NrFydTvBc2DEwaS8uPfda4jPirDwfpZ5/sn+NdppvcFVkeEkAW2dr+UTJ76ZTkKKlTJgt4iGuOL72bnFFOwsTVy3cg2bjofkIU9o8bVTqMoSClRAGdQYBBd8u+bTTjEY0Y4Y36rdxjjb028lSS6/uJkyUnxFKWJBHttcvwB9WiKRXKBcG8dA7rMnIlAu6hpvrHP58pkA/mWr0Sw+KvdHR4xDwdkn8Shfi6fPZN8JhQTFz1pzKJCSBfYEuwHqY6PhVaULTf2/wg5RfXrEpgOFFMpHhckZlElrrbIB0Q5/nEOsOnZlDxPduDE2LRhlkUQtvDI3TP8AN7rohT3kkqG6XHKE+GOqYTxBYfOH9NJyScgGazH5xPT6wU4UdZi7DgkaWjl4jdgJtAS7UxvfhNTNSZhlpUFEC5Glowxy8uW75buP4R/aMOxcgzAQEhh7SuugEP8AEsPlhASslWoF8uvEkPGT52xSaUPJK2GYM5IUv2IoJiqgTAnwpdydLjbnDztfSGYUZVAtdSc12BuQHvDJFcJUpglICRo+Qeqrn0iZxHEJc5NspUSUpUgEAC5UH/EzXLb84wZ1Jsjq1QGwVOs/IyetVAbKQxjEwCyszKcM5sOAbi8TOMTFzUEZShIPgSbE2YMNeMPcXnDvBK8QcHIt39m3tDXQ63ETsqqVLnkznWboJ4AixT1vHXYzNI43W2a6x/tOymFEpVcM0WeFdphUS/s9UykqslZ9wUdj+96vsvrKeXMLLsAbqAuAdFjininiI3SuxE5CtUTJag4UFMW2LFr8oPkLHt83KQxxyMk0t3BSvHOzS6dSQoOgqZKuIJ34EaGHGGy/s2GzlKDGdPQE21TKCnItpmUPSKbDMOFTTfZ575kZSlSfaZPXkG/tDaokSp6RKDpKEskNmTlvZhqbF9y8B/HbaXC6O/siHeGvjfY29PdTWAYorKFbFvdvFHPxUMksCNzw5hveIXT8CCRkksFABadcqkqZ3GzH4xtoZKxTzCtLKSTbVJs4ML5WtcdYXSMnifG0SfMOUJNovFnRrqR73htTSwWBbxC3P+0SlTjEynKVZBoCUlyGPA6iDcKxZFUux7spuCC9zoCG0JZz8Is6B5bq7Ksuc1tRjnsqMUKkBWa6P00CdxK/3B6qigw6nBlqC/aWAVMXSFb5XuOLacGjD9iS+fqfrC/qgEgrL4qQn0WFMssP4EHzKATGKRf+Jirm0fI9F3fM73QjvlHsh8ZLKWASAnIzHR9YwxkPKc6v/wDREfY9Fhw1FYx/UCf4NdMsnl8Iey5SZgKVpCxwUAr4x6PRGP8AMUszfmKV452UpZMiaqVKCFFCiWUrXKouzsPKPzMtZIAewdvPWPR6Onxu6QTuJaL+q672ZkJFCkgByFX9R8h6QoPhVa2h849HoWS/MV2nhg/RHsumiaRLFzcD4QqpQDKmLKUlaZhAUUgkBja4j7HoQcA0huAa9QrTDk/dSz+6Da17bC0Ke2FWtCUBKinMFO1uG8fY9C+EAzC0txgDlAH1K572lmEU5UCXUSCSXJGQ2c9YbT5Yl0roGXLJDcvuyr/2vHyPR0zgAxvunEv9QhRGHTTlKX8LFTcFMbjh5QViclJQpwLMR1ynfyEej0Hf6gQjN8Z1qeWfC+4UAOhd/hFNWTSmnl5S3gHxI+Eej0EP7IBndHYAs55Be5CX8xAfaFZTUTgktpp/NHo9C1g/VPsnXiPysP0CtB/0TupBJ5kpSDBvcJAAax1H8sej0LHFYNUJ2skjvMreHuU26FY+QhH/AIcygZ05+Q8iov8ACPR6Hkf+Hd7BZTf14furymnq71ns5Hxg37SrjHo9CKTlN5QLX//Z"/>
          <p:cNvSpPr>
            <a:spLocks noChangeAspect="1" noChangeArrowheads="1"/>
          </p:cNvSpPr>
          <p:nvPr/>
        </p:nvSpPr>
        <p:spPr bwMode="auto">
          <a:xfrm>
            <a:off x="155575" y="-738188"/>
            <a:ext cx="2066925" cy="15525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02759" name="Picture 7" descr="C:\Users\FAMILIA FIERRO CH\Pictures\descendio.bmp"/>
          <p:cNvPicPr>
            <a:picLocks noChangeAspect="1" noChangeArrowheads="1"/>
          </p:cNvPicPr>
          <p:nvPr/>
        </p:nvPicPr>
        <p:blipFill>
          <a:blip r:embed="rId7" cstate="print"/>
          <a:srcRect/>
          <a:stretch>
            <a:fillRect/>
          </a:stretch>
        </p:blipFill>
        <p:spPr bwMode="auto">
          <a:xfrm>
            <a:off x="4427984" y="980728"/>
            <a:ext cx="4392488" cy="482453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b="1" dirty="0" smtClean="0">
                <a:solidFill>
                  <a:srgbClr val="FF0000"/>
                </a:solidFill>
                <a:latin typeface="Haettenschweiler" pitchFamily="34" charset="0"/>
              </a:rPr>
              <a:t>¿Con qué propósito desciende Cristo a la tierra esta tercera vez?</a:t>
            </a:r>
            <a:endParaRPr lang="es-CO" b="1" dirty="0">
              <a:solidFill>
                <a:srgbClr val="FF0000"/>
              </a:solidFill>
              <a:latin typeface="Haettenschweiler" pitchFamily="34" charset="0"/>
            </a:endParaRPr>
          </a:p>
        </p:txBody>
      </p:sp>
      <p:sp>
        <p:nvSpPr>
          <p:cNvPr id="3" name="2 Marcador de contenido"/>
          <p:cNvSpPr>
            <a:spLocks noGrp="1"/>
          </p:cNvSpPr>
          <p:nvPr>
            <p:ph idx="1"/>
          </p:nvPr>
        </p:nvSpPr>
        <p:spPr>
          <a:xfrm>
            <a:off x="0" y="1916832"/>
            <a:ext cx="9144000" cy="4464496"/>
          </a:xfrm>
          <a:solidFill>
            <a:schemeClr val="accent2">
              <a:lumMod val="40000"/>
              <a:lumOff val="60000"/>
            </a:schemeClr>
          </a:solidFill>
        </p:spPr>
        <p:txBody>
          <a:bodyPr>
            <a:normAutofit fontScale="92500" lnSpcReduction="20000"/>
          </a:bodyPr>
          <a:lstStyle/>
          <a:p>
            <a:pPr>
              <a:buNone/>
            </a:pPr>
            <a:r>
              <a:rPr lang="es-CO" dirty="0" smtClean="0"/>
              <a:t>    </a:t>
            </a:r>
          </a:p>
          <a:p>
            <a:pPr>
              <a:buNone/>
            </a:pPr>
            <a:r>
              <a:rPr lang="es-CO" dirty="0"/>
              <a:t> </a:t>
            </a:r>
            <a:r>
              <a:rPr lang="es-CO" dirty="0" smtClean="0"/>
              <a:t>   Cristo desciende a la tierra para cumplir cuatro propósitos: </a:t>
            </a:r>
          </a:p>
          <a:p>
            <a:pPr>
              <a:buNone/>
            </a:pPr>
            <a:endParaRPr lang="es-CO" dirty="0" smtClean="0"/>
          </a:p>
          <a:p>
            <a:pPr marL="514350" indent="-514350">
              <a:buAutoNum type="alphaLcParenR"/>
            </a:pPr>
            <a:r>
              <a:rPr lang="es-CO" dirty="0" smtClean="0"/>
              <a:t>Terminar la gran </a:t>
            </a:r>
            <a:r>
              <a:rPr lang="es-CO" b="1" dirty="0" smtClean="0">
                <a:solidFill>
                  <a:srgbClr val="0070C0"/>
                </a:solidFill>
              </a:rPr>
              <a:t>controversia</a:t>
            </a:r>
            <a:r>
              <a:rPr lang="es-CO" dirty="0" smtClean="0"/>
              <a:t> iniciada en el cielo entre Lucifer y Dios, ejecutando las decisiones del juicio del milenio.</a:t>
            </a:r>
          </a:p>
          <a:p>
            <a:pPr marL="514350" indent="-514350">
              <a:buNone/>
            </a:pPr>
            <a:r>
              <a:rPr lang="es-CO" dirty="0" smtClean="0"/>
              <a:t>b)  </a:t>
            </a:r>
            <a:r>
              <a:rPr lang="es-CO" b="1" dirty="0" smtClean="0">
                <a:solidFill>
                  <a:srgbClr val="0070C0"/>
                </a:solidFill>
              </a:rPr>
              <a:t> Purificar</a:t>
            </a:r>
            <a:r>
              <a:rPr lang="es-CO" dirty="0" smtClean="0"/>
              <a:t> y </a:t>
            </a:r>
            <a:r>
              <a:rPr lang="es-CO" b="1" dirty="0" smtClean="0">
                <a:solidFill>
                  <a:srgbClr val="0070C0"/>
                </a:solidFill>
              </a:rPr>
              <a:t>renovar </a:t>
            </a:r>
            <a:r>
              <a:rPr lang="es-CO" dirty="0" smtClean="0"/>
              <a:t>la tierra para poder establecer su reino eterno. </a:t>
            </a:r>
            <a:br>
              <a:rPr lang="es-CO" dirty="0" smtClean="0"/>
            </a:b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a:solidFill>
            <a:srgbClr val="92D050"/>
          </a:solidFill>
        </p:spPr>
        <p:txBody>
          <a:bodyPr>
            <a:normAutofit lnSpcReduction="10000"/>
          </a:bodyPr>
          <a:lstStyle/>
          <a:p>
            <a:pPr>
              <a:buNone/>
            </a:pPr>
            <a:r>
              <a:rPr lang="es-CO" dirty="0" smtClean="0"/>
              <a:t>    </a:t>
            </a:r>
            <a:r>
              <a:rPr lang="es-CO" sz="3300" b="1" dirty="0" smtClean="0">
                <a:solidFill>
                  <a:srgbClr val="FF0000"/>
                </a:solidFill>
              </a:rPr>
              <a:t>Zac.14:9.</a:t>
            </a:r>
          </a:p>
          <a:p>
            <a:pPr marL="0" indent="0">
              <a:buNone/>
            </a:pPr>
            <a:r>
              <a:rPr lang="es-CO" dirty="0" smtClean="0"/>
              <a:t>Y el Eterno será rey sobre toda la tierra. En aquel día el Señor será uno, y uno su Nombre. </a:t>
            </a:r>
          </a:p>
          <a:p>
            <a:endParaRPr lang="es-CO" dirty="0" smtClean="0"/>
          </a:p>
          <a:p>
            <a:r>
              <a:rPr lang="es-CO" dirty="0" smtClean="0"/>
              <a:t>Entonces se cumplirá lo que dijo Jesús: “Y habrá un </a:t>
            </a:r>
            <a:r>
              <a:rPr lang="es-CO" b="1" dirty="0" smtClean="0">
                <a:solidFill>
                  <a:srgbClr val="0070C0"/>
                </a:solidFill>
              </a:rPr>
              <a:t>REBAÑO</a:t>
            </a:r>
            <a:r>
              <a:rPr lang="es-CO" dirty="0" smtClean="0"/>
              <a:t> y un </a:t>
            </a:r>
            <a:r>
              <a:rPr lang="es-CO" b="1" dirty="0" smtClean="0">
                <a:solidFill>
                  <a:srgbClr val="0070C0"/>
                </a:solidFill>
              </a:rPr>
              <a:t>PASTOR</a:t>
            </a:r>
            <a:r>
              <a:rPr lang="es-CO" dirty="0" smtClean="0"/>
              <a:t>” (Juan 10:16).</a:t>
            </a:r>
          </a:p>
          <a:p>
            <a:endParaRPr lang="es-CO" dirty="0" smtClean="0"/>
          </a:p>
          <a:p>
            <a:pPr>
              <a:buNone/>
            </a:pPr>
            <a:r>
              <a:rPr lang="es-CO" dirty="0" smtClean="0"/>
              <a:t>                   </a:t>
            </a:r>
            <a:r>
              <a:rPr lang="es-CO" sz="3300" b="1" u="sng" dirty="0" smtClean="0">
                <a:solidFill>
                  <a:srgbClr val="FF0000"/>
                </a:solidFill>
              </a:rPr>
              <a:t>Actualmente,  hay dos rebaños:</a:t>
            </a:r>
            <a:endParaRPr lang="es-CO" b="1" u="sng" dirty="0" smtClean="0">
              <a:solidFill>
                <a:srgbClr val="FF0000"/>
              </a:solidFill>
            </a:endParaRPr>
          </a:p>
          <a:p>
            <a:r>
              <a:rPr lang="es-CO" dirty="0" smtClean="0"/>
              <a:t>Los que obedecen los Mandamientos de Dios (Apoc.14:12).</a:t>
            </a:r>
          </a:p>
          <a:p>
            <a:r>
              <a:rPr lang="es-CO" dirty="0" smtClean="0"/>
              <a:t>Los desobedientes a los Mandamientos de Dios (Juan 8:44; 1 Juan 2:4).</a:t>
            </a:r>
          </a:p>
          <a:p>
            <a:endParaRPr lang="es-CO" dirty="0" smtClean="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5" end="5"/>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p:cTn id="1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6" end="6"/>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p:cTn id="1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p:txBody>
          <a:bodyPr>
            <a:noAutofit/>
          </a:bodyPr>
          <a:lstStyle/>
          <a:p>
            <a:r>
              <a:rPr lang="es-CO" b="1" i="1" dirty="0" smtClean="0"/>
              <a:t>Cada uno de estos «rebaños» tiene su pastor.</a:t>
            </a:r>
            <a:endParaRPr lang="es-CO" b="1" i="1" dirty="0"/>
          </a:p>
        </p:txBody>
      </p:sp>
      <p:sp>
        <p:nvSpPr>
          <p:cNvPr id="3" name="2 Marcador de contenido"/>
          <p:cNvSpPr>
            <a:spLocks noGrp="1"/>
          </p:cNvSpPr>
          <p:nvPr>
            <p:ph idx="1"/>
          </p:nvPr>
        </p:nvSpPr>
        <p:spPr/>
        <p:txBody>
          <a:bodyPr>
            <a:normAutofit lnSpcReduction="10000"/>
          </a:bodyPr>
          <a:lstStyle/>
          <a:p>
            <a:pPr marL="0" indent="0">
              <a:buNone/>
            </a:pPr>
            <a:endParaRPr lang="es-CO" dirty="0"/>
          </a:p>
          <a:p>
            <a:pPr marL="0" indent="0">
              <a:buNone/>
            </a:pPr>
            <a:r>
              <a:rPr lang="es-CO" b="1" u="sng" dirty="0"/>
              <a:t>Jesús, </a:t>
            </a:r>
            <a:r>
              <a:rPr lang="es-CO" b="1" u="sng" dirty="0" smtClean="0"/>
              <a:t>es el Pastor de la «manada pequeña» de los que guardan sus mandamientos, y tienen el testimonio de Jesús</a:t>
            </a:r>
            <a:r>
              <a:rPr lang="es-CO" dirty="0" smtClean="0"/>
              <a:t>: “Yo </a:t>
            </a:r>
            <a:r>
              <a:rPr lang="es-CO" dirty="0"/>
              <a:t>soy el buen pastor</a:t>
            </a:r>
            <a:r>
              <a:rPr lang="es-CO" dirty="0" smtClean="0"/>
              <a:t>”, dijo Jesús en </a:t>
            </a:r>
            <a:r>
              <a:rPr lang="es-CO" dirty="0">
                <a:solidFill>
                  <a:srgbClr val="FF0000"/>
                </a:solidFill>
              </a:rPr>
              <a:t>(Juan 10:11).  </a:t>
            </a:r>
            <a:r>
              <a:rPr lang="es-CO" dirty="0"/>
              <a:t/>
            </a:r>
            <a:br>
              <a:rPr lang="es-CO" dirty="0"/>
            </a:br>
            <a:endParaRPr lang="es-CO" dirty="0" smtClean="0"/>
          </a:p>
          <a:p>
            <a:pPr marL="0" indent="0">
              <a:buNone/>
            </a:pPr>
            <a:r>
              <a:rPr lang="es-CO" b="1" u="sng" dirty="0" smtClean="0"/>
              <a:t>El </a:t>
            </a:r>
            <a:r>
              <a:rPr lang="es-CO" b="1" u="sng" dirty="0"/>
              <a:t>diablo es </a:t>
            </a:r>
            <a:r>
              <a:rPr lang="es-CO" b="1" u="sng" dirty="0" smtClean="0"/>
              <a:t>el pastor de los desobedientes a los mandamientos de Dios, cuyo numero es «como la arena del mar» </a:t>
            </a:r>
            <a:r>
              <a:rPr lang="es-CO" dirty="0" smtClean="0"/>
              <a:t>: </a:t>
            </a:r>
            <a:r>
              <a:rPr lang="es-CO" dirty="0">
                <a:solidFill>
                  <a:srgbClr val="FF0000"/>
                </a:solidFill>
              </a:rPr>
              <a:t>(Juan 8:44).</a:t>
            </a:r>
          </a:p>
        </p:txBody>
      </p:sp>
    </p:spTree>
    <p:extLst>
      <p:ext uri="{BB962C8B-B14F-4D97-AF65-F5344CB8AC3E}">
        <p14:creationId xmlns:p14="http://schemas.microsoft.com/office/powerpoint/2010/main" val="37675057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120679"/>
          </a:xfrm>
          <a:solidFill>
            <a:srgbClr val="FFFF00"/>
          </a:solidFill>
        </p:spPr>
        <p:txBody>
          <a:bodyPr>
            <a:normAutofit fontScale="92500"/>
          </a:bodyPr>
          <a:lstStyle/>
          <a:p>
            <a:pPr>
              <a:buNone/>
            </a:pPr>
            <a:r>
              <a:rPr lang="es-CO" dirty="0" smtClean="0"/>
              <a:t>    C). Viene a cumplir su promesa</a:t>
            </a:r>
            <a:r>
              <a:rPr lang="es-CO" dirty="0"/>
              <a:t> </a:t>
            </a:r>
            <a:r>
              <a:rPr lang="es-CO" dirty="0" smtClean="0"/>
              <a:t>hecha en </a:t>
            </a:r>
            <a:r>
              <a:rPr lang="es-CO" b="1" dirty="0" smtClean="0">
                <a:solidFill>
                  <a:srgbClr val="FF0000"/>
                </a:solidFill>
              </a:rPr>
              <a:t>Juan 5:28,29</a:t>
            </a:r>
            <a:r>
              <a:rPr lang="es-CO" dirty="0" smtClean="0"/>
              <a:t>. “Vendrá la hora, cuando </a:t>
            </a:r>
            <a:r>
              <a:rPr lang="es-CO" b="1" dirty="0" smtClean="0">
                <a:solidFill>
                  <a:srgbClr val="0070C0"/>
                </a:solidFill>
              </a:rPr>
              <a:t>TODOS</a:t>
            </a:r>
            <a:r>
              <a:rPr lang="es-CO" dirty="0" smtClean="0"/>
              <a:t> los que están en los sepulcros</a:t>
            </a:r>
            <a:r>
              <a:rPr lang="es-CO" b="1" dirty="0" smtClean="0">
                <a:solidFill>
                  <a:srgbClr val="0070C0"/>
                </a:solidFill>
              </a:rPr>
              <a:t> OIRÁN SU VOZ. </a:t>
            </a:r>
            <a:r>
              <a:rPr lang="es-CO" dirty="0" smtClean="0"/>
              <a:t>Y lo que hicieron </a:t>
            </a:r>
            <a:r>
              <a:rPr lang="es-CO" b="1" dirty="0" smtClean="0">
                <a:solidFill>
                  <a:srgbClr val="0070C0"/>
                </a:solidFill>
              </a:rPr>
              <a:t>BIEN</a:t>
            </a:r>
            <a:r>
              <a:rPr lang="es-CO" dirty="0" smtClean="0"/>
              <a:t>, resucitarán para vivir, pero los que hicieron el</a:t>
            </a:r>
            <a:r>
              <a:rPr lang="es-CO" b="1" dirty="0" smtClean="0">
                <a:solidFill>
                  <a:srgbClr val="0070C0"/>
                </a:solidFill>
              </a:rPr>
              <a:t> MAL</a:t>
            </a:r>
            <a:r>
              <a:rPr lang="es-CO" dirty="0" smtClean="0"/>
              <a:t>, resucitarán para ser condenados”. (Léase </a:t>
            </a:r>
            <a:r>
              <a:rPr lang="es-CO" b="1" dirty="0" smtClean="0">
                <a:solidFill>
                  <a:srgbClr val="FF0000"/>
                </a:solidFill>
              </a:rPr>
              <a:t>Apoc.20:5).</a:t>
            </a:r>
          </a:p>
          <a:p>
            <a:pPr algn="ctr">
              <a:buNone/>
            </a:pPr>
            <a:endParaRPr lang="es-CO" dirty="0" smtClean="0"/>
          </a:p>
          <a:p>
            <a:pPr algn="ctr">
              <a:buNone/>
            </a:pPr>
            <a:r>
              <a:rPr lang="es-CO" dirty="0" smtClean="0"/>
              <a:t>Note que entre estas dos resurrecciones anunciadas por el Señor Jesús, hay un intervalo de mil años.</a:t>
            </a:r>
          </a:p>
          <a:p>
            <a:pPr algn="ctr">
              <a:buNone/>
            </a:pPr>
            <a:endParaRPr lang="es-CO" dirty="0" smtClean="0"/>
          </a:p>
          <a:p>
            <a:pPr algn="ctr">
              <a:buNone/>
            </a:pPr>
            <a:r>
              <a:rPr lang="es-CO" dirty="0" smtClean="0"/>
              <a:t>D</a:t>
            </a:r>
            <a:r>
              <a:rPr lang="es-CO" dirty="0"/>
              <a:t>) Viene a poner fin a la cautividad de Satanás lo cual se realiza con la resurrección de todos los impíos: </a:t>
            </a:r>
            <a:r>
              <a:rPr lang="es-CO" b="1" dirty="0">
                <a:solidFill>
                  <a:srgbClr val="FF0000"/>
                </a:solidFill>
              </a:rPr>
              <a:t>Apoc.20.3,8 </a:t>
            </a:r>
          </a:p>
          <a:p>
            <a:pPr algn="ctr">
              <a:buNone/>
            </a:pPr>
            <a:endParaRPr lang="es-CO" dirty="0" smtClean="0"/>
          </a:p>
          <a:p>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354162"/>
          </a:xfrm>
          <a:solidFill>
            <a:schemeClr val="bg1">
              <a:lumMod val="95000"/>
            </a:schemeClr>
          </a:solidFill>
        </p:spPr>
        <p:txBody>
          <a:bodyPr>
            <a:noAutofit/>
          </a:bodyPr>
          <a:lstStyle/>
          <a:p>
            <a:r>
              <a:rPr lang="es-CO" sz="4800" b="1" i="1" dirty="0" smtClean="0">
                <a:solidFill>
                  <a:srgbClr val="0070C0"/>
                </a:solidFill>
                <a:latin typeface="Agency FB" pitchFamily="34" charset="0"/>
              </a:rPr>
              <a:t>¿La muerte cambia el carácter de las personas?</a:t>
            </a:r>
            <a:endParaRPr lang="es-CO" sz="4800" b="1" i="1" dirty="0">
              <a:solidFill>
                <a:srgbClr val="0070C0"/>
              </a:solidFill>
              <a:latin typeface="Agency FB" pitchFamily="34" charset="0"/>
            </a:endParaRPr>
          </a:p>
        </p:txBody>
      </p:sp>
      <p:sp>
        <p:nvSpPr>
          <p:cNvPr id="3" name="2 Marcador de contenido"/>
          <p:cNvSpPr>
            <a:spLocks noGrp="1"/>
          </p:cNvSpPr>
          <p:nvPr>
            <p:ph idx="1"/>
          </p:nvPr>
        </p:nvSpPr>
        <p:spPr>
          <a:xfrm>
            <a:off x="457200" y="1916832"/>
            <a:ext cx="8229600" cy="4941168"/>
          </a:xfrm>
          <a:solidFill>
            <a:schemeClr val="bg1"/>
          </a:solidFill>
        </p:spPr>
        <p:txBody>
          <a:bodyPr>
            <a:normAutofit fontScale="77500" lnSpcReduction="20000"/>
          </a:bodyPr>
          <a:lstStyle/>
          <a:p>
            <a:pPr>
              <a:buNone/>
            </a:pPr>
            <a:r>
              <a:rPr lang="es-CO" dirty="0" smtClean="0"/>
              <a:t>     De la resurrección de los impíos podemos sacar dos conclusiones:</a:t>
            </a:r>
          </a:p>
          <a:p>
            <a:pPr>
              <a:buNone/>
            </a:pPr>
            <a:endParaRPr lang="es-CO" dirty="0" smtClean="0"/>
          </a:p>
          <a:p>
            <a:pPr>
              <a:buNone/>
            </a:pPr>
            <a:r>
              <a:rPr lang="es-CO" b="1" dirty="0" smtClean="0">
                <a:solidFill>
                  <a:srgbClr val="FF0000"/>
                </a:solidFill>
              </a:rPr>
              <a:t>Primero</a:t>
            </a:r>
            <a:r>
              <a:rPr lang="es-CO" dirty="0" smtClean="0"/>
              <a:t>. Que al resucitar, la persona </a:t>
            </a:r>
            <a:r>
              <a:rPr lang="es-CO" b="1" dirty="0" smtClean="0">
                <a:solidFill>
                  <a:srgbClr val="0070C0"/>
                </a:solidFill>
              </a:rPr>
              <a:t>continúa con la vida que llevaba al morir</a:t>
            </a:r>
            <a:r>
              <a:rPr lang="es-CO" dirty="0" smtClean="0"/>
              <a:t>, ya que los impíos, después de resucitar </a:t>
            </a:r>
            <a:r>
              <a:rPr lang="es-CO" sz="3400" b="1" dirty="0" smtClean="0"/>
              <a:t>“cercaron el campamento de los santos y la ciudad amada”</a:t>
            </a:r>
            <a:r>
              <a:rPr lang="es-CO" dirty="0" smtClean="0"/>
              <a:t>. Por lo tanto, la muerte no cambia el carácter, de desobediente a obediente, de impío a piadoso.  Y</a:t>
            </a:r>
          </a:p>
          <a:p>
            <a:pPr>
              <a:buNone/>
            </a:pPr>
            <a:endParaRPr lang="es-CO" b="1" dirty="0" smtClean="0">
              <a:solidFill>
                <a:srgbClr val="FF0000"/>
              </a:solidFill>
            </a:endParaRPr>
          </a:p>
          <a:p>
            <a:pPr>
              <a:buNone/>
            </a:pPr>
            <a:r>
              <a:rPr lang="es-CO" b="1" dirty="0" smtClean="0">
                <a:solidFill>
                  <a:srgbClr val="FF0000"/>
                </a:solidFill>
              </a:rPr>
              <a:t>Segundo</a:t>
            </a:r>
            <a:r>
              <a:rPr lang="es-CO" dirty="0" smtClean="0"/>
              <a:t>. Que todo lo que se haga por el muerto para que se salve es </a:t>
            </a:r>
            <a:r>
              <a:rPr lang="es-CO" b="1" dirty="0" smtClean="0">
                <a:solidFill>
                  <a:srgbClr val="0070C0"/>
                </a:solidFill>
              </a:rPr>
              <a:t>totalmente en vano</a:t>
            </a:r>
            <a:r>
              <a:rPr lang="es-CO" dirty="0" smtClean="0"/>
              <a:t>. Pues Dios dice: </a:t>
            </a:r>
            <a:r>
              <a:rPr lang="es-CO" sz="3400" b="1" dirty="0" smtClean="0"/>
              <a:t>“Para que todo aquel que en él </a:t>
            </a:r>
            <a:r>
              <a:rPr lang="es-CO" sz="3400" b="1" dirty="0" smtClean="0">
                <a:solidFill>
                  <a:srgbClr val="0070C0"/>
                </a:solidFill>
              </a:rPr>
              <a:t>creé</a:t>
            </a:r>
            <a:r>
              <a:rPr lang="es-CO" sz="3400" b="1" dirty="0" smtClean="0"/>
              <a:t> no se pierda, más tenga vida eterna” </a:t>
            </a:r>
            <a:r>
              <a:rPr lang="es-CO" dirty="0" smtClean="0"/>
              <a:t>(Juan 3:16). Lo que quiere decir que la persona tiene que “creer” personalmente en “</a:t>
            </a:r>
            <a:r>
              <a:rPr lang="es-CO" b="1" dirty="0" smtClean="0">
                <a:solidFill>
                  <a:srgbClr val="0070C0"/>
                </a:solidFill>
              </a:rPr>
              <a:t>Él</a:t>
            </a:r>
            <a:r>
              <a:rPr lang="es-CO" dirty="0" smtClean="0"/>
              <a:t>”, antes de morir.</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4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052736"/>
            <a:ext cx="9144000" cy="4896544"/>
          </a:xfrm>
          <a:solidFill>
            <a:srgbClr val="FFFF00"/>
          </a:solidFill>
        </p:spPr>
        <p:txBody>
          <a:bodyPr>
            <a:normAutofit/>
          </a:bodyPr>
          <a:lstStyle/>
          <a:p>
            <a:pPr algn="ctr">
              <a:buNone/>
            </a:pPr>
            <a:r>
              <a:rPr lang="es-CO" dirty="0" smtClean="0"/>
              <a:t>  Además, en la orden dada por Jesús a los discípulos “</a:t>
            </a:r>
            <a:r>
              <a:rPr lang="es-CO" b="1" dirty="0" smtClean="0"/>
              <a:t>Id por todo el mundo, y predicad el evangelio a toda criatura. El que crea y sea bautizado, será salvo</a:t>
            </a:r>
            <a:r>
              <a:rPr lang="es-CO" dirty="0" smtClean="0"/>
              <a:t>” </a:t>
            </a:r>
            <a:r>
              <a:rPr lang="es-CO" dirty="0" smtClean="0">
                <a:solidFill>
                  <a:srgbClr val="FF0000"/>
                </a:solidFill>
              </a:rPr>
              <a:t>(Mar.16:15-16)</a:t>
            </a:r>
            <a:r>
              <a:rPr lang="es-CO" dirty="0" smtClean="0"/>
              <a:t>, </a:t>
            </a:r>
          </a:p>
          <a:p>
            <a:pPr algn="ctr">
              <a:buNone/>
            </a:pPr>
            <a:r>
              <a:rPr lang="es-CO" dirty="0" smtClean="0"/>
              <a:t>Por ello entendemos que la predicación debe ser dada a los vivos </a:t>
            </a:r>
            <a:r>
              <a:rPr lang="es-CO" b="1" dirty="0" smtClean="0">
                <a:solidFill>
                  <a:srgbClr val="0070C0"/>
                </a:solidFill>
              </a:rPr>
              <a:t>muertos espiritualmente</a:t>
            </a:r>
            <a:r>
              <a:rPr lang="es-CO" dirty="0" smtClean="0"/>
              <a:t>,  y no a los muertos </a:t>
            </a:r>
            <a:r>
              <a:rPr lang="es-CO" b="1" dirty="0" smtClean="0">
                <a:solidFill>
                  <a:srgbClr val="0070C0"/>
                </a:solidFill>
              </a:rPr>
              <a:t>física y espiritualmente</a:t>
            </a:r>
            <a:r>
              <a:rPr lang="es-CO" dirty="0" smtClean="0"/>
              <a:t>, porque “</a:t>
            </a:r>
            <a:r>
              <a:rPr lang="es-CO" b="1" dirty="0" smtClean="0">
                <a:solidFill>
                  <a:srgbClr val="0070C0"/>
                </a:solidFill>
              </a:rPr>
              <a:t>LOS MUERTOS NADA SABEN</a:t>
            </a:r>
            <a:r>
              <a:rPr lang="es-CO" dirty="0" smtClean="0"/>
              <a:t>” (Eclesiastés 9:5-6).</a:t>
            </a:r>
            <a:endParaRPr lang="es-CO" dirty="0"/>
          </a:p>
        </p:txBody>
      </p:sp>
    </p:spTree>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04665"/>
            <a:ext cx="4968552" cy="4176463"/>
          </a:xfrm>
          <a:solidFill>
            <a:srgbClr val="92D050"/>
          </a:solidFill>
        </p:spPr>
        <p:txBody>
          <a:bodyPr>
            <a:normAutofit fontScale="92500"/>
          </a:bodyPr>
          <a:lstStyle/>
          <a:p>
            <a:pPr>
              <a:buNone/>
            </a:pPr>
            <a:r>
              <a:rPr lang="es-CO" dirty="0" smtClean="0"/>
              <a:t>       </a:t>
            </a:r>
            <a:r>
              <a:rPr lang="es-CO" sz="3900" b="1" dirty="0" smtClean="0">
                <a:solidFill>
                  <a:srgbClr val="FF0000"/>
                </a:solidFill>
              </a:rPr>
              <a:t>El ataque a la ciudad:</a:t>
            </a:r>
          </a:p>
          <a:p>
            <a:pPr algn="ctr">
              <a:buNone/>
            </a:pPr>
            <a:r>
              <a:rPr lang="es-CO" dirty="0" smtClean="0"/>
              <a:t>    </a:t>
            </a:r>
            <a:r>
              <a:rPr lang="es-CO" b="1" dirty="0" smtClean="0">
                <a:solidFill>
                  <a:srgbClr val="FF0000"/>
                </a:solidFill>
              </a:rPr>
              <a:t>Apoc.20:8,9</a:t>
            </a:r>
            <a:r>
              <a:rPr lang="es-CO" dirty="0" smtClean="0"/>
              <a:t> El hecho de que los malos, tan pronto como Dios les da vida otra vez, se vuelven contra él e intentan derribar su trono confirma la decisión que él ha hecho acerca de su destino.</a:t>
            </a:r>
          </a:p>
          <a:p>
            <a:pPr>
              <a:buNone/>
            </a:pPr>
            <a:endParaRPr lang="es-CO" dirty="0" smtClean="0"/>
          </a:p>
          <a:p>
            <a:pPr algn="ctr">
              <a:buNone/>
            </a:pPr>
            <a:endParaRPr lang="es-CO" dirty="0"/>
          </a:p>
        </p:txBody>
      </p:sp>
      <p:pic>
        <p:nvPicPr>
          <p:cNvPr id="4" name="Picture 4" descr="http://t3.gstatic.com/images?q=tbn:ANd9GcRyWr31qNO0IBo6Q2H_1kKjJiSTxAQf0r7WpPDpFQYJeZRNMf0RBQ"/>
          <p:cNvPicPr>
            <a:picLocks noChangeAspect="1" noChangeArrowheads="1"/>
          </p:cNvPicPr>
          <p:nvPr/>
        </p:nvPicPr>
        <p:blipFill>
          <a:blip r:embed="rId2" cstate="print"/>
          <a:srcRect/>
          <a:stretch>
            <a:fillRect/>
          </a:stretch>
        </p:blipFill>
        <p:spPr bwMode="auto">
          <a:xfrm>
            <a:off x="5436096" y="692696"/>
            <a:ext cx="3456384" cy="3888432"/>
          </a:xfrm>
          <a:prstGeom prst="rect">
            <a:avLst/>
          </a:prstGeom>
          <a:noFill/>
        </p:spPr>
      </p:pic>
      <p:sp>
        <p:nvSpPr>
          <p:cNvPr id="2" name="1 Rectángulo"/>
          <p:cNvSpPr/>
          <p:nvPr/>
        </p:nvSpPr>
        <p:spPr>
          <a:xfrm>
            <a:off x="683568" y="4869160"/>
            <a:ext cx="7632848" cy="1569660"/>
          </a:xfrm>
          <a:prstGeom prst="rect">
            <a:avLst/>
          </a:prstGeom>
          <a:solidFill>
            <a:schemeClr val="accent1">
              <a:lumMod val="40000"/>
              <a:lumOff val="60000"/>
            </a:schemeClr>
          </a:solidFill>
        </p:spPr>
        <p:txBody>
          <a:bodyPr wrap="square">
            <a:spAutoFit/>
          </a:bodyPr>
          <a:lstStyle/>
          <a:p>
            <a:pPr algn="ctr"/>
            <a:r>
              <a:rPr lang="es-CO" sz="3200" dirty="0"/>
              <a:t>En esta forma su nombre y su carácter que Satanás procuró difamar, serán vindicados completamente ante todo el universo. </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b="1" dirty="0" smtClean="0">
                <a:latin typeface="Agency FB" pitchFamily="34" charset="0"/>
              </a:rPr>
              <a:t>¿Cuándo se establecerá el juicio del gran trono blanco?</a:t>
            </a:r>
            <a:endParaRPr lang="es-CO" b="1" dirty="0">
              <a:latin typeface="Agency FB" pitchFamily="34" charset="0"/>
            </a:endParaRPr>
          </a:p>
        </p:txBody>
      </p:sp>
      <p:sp>
        <p:nvSpPr>
          <p:cNvPr id="3" name="2 Marcador de contenido"/>
          <p:cNvSpPr>
            <a:spLocks noGrp="1"/>
          </p:cNvSpPr>
          <p:nvPr>
            <p:ph idx="1"/>
          </p:nvPr>
        </p:nvSpPr>
        <p:spPr>
          <a:xfrm>
            <a:off x="457200" y="1600200"/>
            <a:ext cx="5410944" cy="5069160"/>
          </a:xfrm>
          <a:solidFill>
            <a:schemeClr val="accent6">
              <a:lumMod val="20000"/>
              <a:lumOff val="80000"/>
            </a:schemeClr>
          </a:solidFill>
        </p:spPr>
        <p:txBody>
          <a:bodyPr>
            <a:normAutofit fontScale="47500" lnSpcReduction="20000"/>
          </a:bodyPr>
          <a:lstStyle/>
          <a:p>
            <a:pPr algn="ctr">
              <a:buNone/>
            </a:pPr>
            <a:r>
              <a:rPr lang="es-CO" sz="3800" dirty="0" smtClean="0"/>
              <a:t>     </a:t>
            </a:r>
            <a:r>
              <a:rPr lang="es-CO" sz="5100" dirty="0" smtClean="0"/>
              <a:t> </a:t>
            </a:r>
            <a:r>
              <a:rPr lang="es-CO" sz="5900" b="1" dirty="0" smtClean="0">
                <a:solidFill>
                  <a:srgbClr val="FF0000"/>
                </a:solidFill>
              </a:rPr>
              <a:t>Apoc.20:11-15.</a:t>
            </a:r>
            <a:endParaRPr lang="es-CO" sz="5100" b="1" dirty="0" smtClean="0">
              <a:solidFill>
                <a:srgbClr val="FF0000"/>
              </a:solidFill>
            </a:endParaRPr>
          </a:p>
          <a:p>
            <a:pPr algn="ctr">
              <a:buNone/>
            </a:pPr>
            <a:r>
              <a:rPr lang="es-CO" sz="5100" dirty="0" smtClean="0"/>
              <a:t>    </a:t>
            </a:r>
            <a:r>
              <a:rPr lang="es-CO" sz="3800" dirty="0" smtClean="0"/>
              <a:t> </a:t>
            </a:r>
            <a:r>
              <a:rPr lang="es-CO" sz="5900" dirty="0" smtClean="0"/>
              <a:t>Entonces vi un gran trono blanco y al que estaba sentado sobre él. 12 Y vi también a los muertos, grandes y pequeños, de pie ante el trono. Los </a:t>
            </a:r>
            <a:r>
              <a:rPr lang="es-CO" sz="5900" b="1" dirty="0" smtClean="0">
                <a:solidFill>
                  <a:srgbClr val="0070C0"/>
                </a:solidFill>
              </a:rPr>
              <a:t>LIBROS FUERON ABIERTOS</a:t>
            </a:r>
            <a:r>
              <a:rPr lang="es-CO" sz="5900" dirty="0" smtClean="0"/>
              <a:t>, y otro libro fue abierto, el </a:t>
            </a:r>
            <a:r>
              <a:rPr lang="es-CO" sz="5900" b="1" dirty="0" smtClean="0">
                <a:solidFill>
                  <a:srgbClr val="0070C0"/>
                </a:solidFill>
              </a:rPr>
              <a:t>LIBRO DE LA VIDA</a:t>
            </a:r>
            <a:r>
              <a:rPr lang="es-CO" sz="5900" dirty="0" smtClean="0"/>
              <a:t>.</a:t>
            </a:r>
          </a:p>
          <a:p>
            <a:pPr algn="ctr">
              <a:buNone/>
            </a:pPr>
            <a:r>
              <a:rPr lang="es-CO" sz="5900" dirty="0" smtClean="0"/>
              <a:t>     Y los muertos fueron juzgados, según sus obras, por las cosas que estaban escritas en ellos. 15 El que no fue hallado escrito en el </a:t>
            </a:r>
            <a:r>
              <a:rPr lang="es-CO" sz="5900" b="1" dirty="0" smtClean="0">
                <a:solidFill>
                  <a:srgbClr val="0070C0"/>
                </a:solidFill>
              </a:rPr>
              <a:t>LIBRO DE LA VIDA</a:t>
            </a:r>
            <a:r>
              <a:rPr lang="es-CO" sz="5900" dirty="0" smtClean="0"/>
              <a:t>, fue lanzado en el</a:t>
            </a:r>
            <a:r>
              <a:rPr lang="es-CO" sz="5900" b="1" dirty="0" smtClean="0">
                <a:solidFill>
                  <a:srgbClr val="0070C0"/>
                </a:solidFill>
              </a:rPr>
              <a:t> LAGO DE FUEGO.</a:t>
            </a:r>
            <a:endParaRPr lang="es-CO" sz="3800" dirty="0" smtClean="0"/>
          </a:p>
        </p:txBody>
      </p:sp>
      <p:pic>
        <p:nvPicPr>
          <p:cNvPr id="7170" name="Picture 2" descr="http://t2.gstatic.com/images?q=tbn:ANd9GcTBCG7rK64sAITUM4MyQcyhZaNYOEcNjdmOOToOIdotD_IAI2DE"/>
          <p:cNvPicPr>
            <a:picLocks noChangeAspect="1" noChangeArrowheads="1"/>
          </p:cNvPicPr>
          <p:nvPr/>
        </p:nvPicPr>
        <p:blipFill>
          <a:blip r:embed="rId2" cstate="print"/>
          <a:srcRect/>
          <a:stretch>
            <a:fillRect/>
          </a:stretch>
        </p:blipFill>
        <p:spPr bwMode="auto">
          <a:xfrm>
            <a:off x="6084168" y="1700808"/>
            <a:ext cx="2752725" cy="2448272"/>
          </a:xfrm>
          <a:prstGeom prst="rect">
            <a:avLst/>
          </a:prstGeom>
          <a:noFill/>
        </p:spPr>
      </p:pic>
      <p:pic>
        <p:nvPicPr>
          <p:cNvPr id="7172" name="Picture 4" descr="http://t3.gstatic.com/images?q=tbn:ANd9GcR7c0TUBdPb3U-xUv75DvcP8Sub3My9p1XKfKv_lGpTr0tTOgnv"/>
          <p:cNvPicPr>
            <a:picLocks noChangeAspect="1" noChangeArrowheads="1"/>
          </p:cNvPicPr>
          <p:nvPr/>
        </p:nvPicPr>
        <p:blipFill>
          <a:blip r:embed="rId3" cstate="print"/>
          <a:srcRect/>
          <a:stretch>
            <a:fillRect/>
          </a:stretch>
        </p:blipFill>
        <p:spPr bwMode="auto">
          <a:xfrm>
            <a:off x="6084168" y="4293097"/>
            <a:ext cx="2876550" cy="2564904"/>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286421"/>
            <a:ext cx="4680520" cy="4150691"/>
          </a:xfrm>
        </p:spPr>
        <p:txBody>
          <a:bodyPr>
            <a:normAutofit lnSpcReduction="10000"/>
          </a:bodyPr>
          <a:lstStyle/>
          <a:p>
            <a:pPr algn="ctr">
              <a:buNone/>
            </a:pPr>
            <a:r>
              <a:rPr lang="es-CO" dirty="0" smtClean="0"/>
              <a:t>      </a:t>
            </a:r>
            <a:r>
              <a:rPr lang="es-CO" sz="4400" b="1" dirty="0" smtClean="0">
                <a:solidFill>
                  <a:srgbClr val="FF0000"/>
                </a:solidFill>
              </a:rPr>
              <a:t>Luc.13.28 </a:t>
            </a:r>
            <a:r>
              <a:rPr lang="es-CO" dirty="0" smtClean="0"/>
              <a:t>“Allí será el</a:t>
            </a:r>
            <a:r>
              <a:rPr lang="es-CO" b="1" dirty="0" smtClean="0">
                <a:solidFill>
                  <a:srgbClr val="0070C0"/>
                </a:solidFill>
              </a:rPr>
              <a:t> LLANTO</a:t>
            </a:r>
            <a:r>
              <a:rPr lang="es-CO" dirty="0" smtClean="0"/>
              <a:t> y el</a:t>
            </a:r>
            <a:r>
              <a:rPr lang="es-CO" b="1" dirty="0" smtClean="0">
                <a:solidFill>
                  <a:srgbClr val="0070C0"/>
                </a:solidFill>
              </a:rPr>
              <a:t> CRUJIR DE DIENTES</a:t>
            </a:r>
            <a:r>
              <a:rPr lang="es-CO" dirty="0" smtClean="0"/>
              <a:t>, cuando veáis a Abrahán, a Isaac, a Jacob y a todos los profetas en el reino de Dios, y vosotros </a:t>
            </a:r>
            <a:r>
              <a:rPr lang="es-CO" b="1" dirty="0" smtClean="0">
                <a:solidFill>
                  <a:srgbClr val="0070C0"/>
                </a:solidFill>
              </a:rPr>
              <a:t>EXCLUIDOS”.</a:t>
            </a:r>
          </a:p>
          <a:p>
            <a:endParaRPr lang="es-CO" dirty="0"/>
          </a:p>
        </p:txBody>
      </p:sp>
      <p:pic>
        <p:nvPicPr>
          <p:cNvPr id="1026" name="Picture 2" descr="http://t1.gstatic.com/images?q=tbn:ANd9GcRyCcKHJHPgbXuKcGhkWAbzk5f1FfOR3wGnTWPwkb_Y0hIadkL2"/>
          <p:cNvPicPr>
            <a:picLocks noChangeAspect="1" noChangeArrowheads="1"/>
          </p:cNvPicPr>
          <p:nvPr/>
        </p:nvPicPr>
        <p:blipFill>
          <a:blip r:embed="rId2" cstate="print"/>
          <a:srcRect/>
          <a:stretch>
            <a:fillRect/>
          </a:stretch>
        </p:blipFill>
        <p:spPr bwMode="auto">
          <a:xfrm rot="20978840">
            <a:off x="5529693" y="368821"/>
            <a:ext cx="3144647" cy="3730724"/>
          </a:xfrm>
          <a:prstGeom prst="rect">
            <a:avLst/>
          </a:prstGeom>
          <a:noFill/>
        </p:spPr>
      </p:pic>
      <p:sp>
        <p:nvSpPr>
          <p:cNvPr id="2" name="1 Rectángulo"/>
          <p:cNvSpPr/>
          <p:nvPr/>
        </p:nvSpPr>
        <p:spPr>
          <a:xfrm>
            <a:off x="467544" y="4581128"/>
            <a:ext cx="7848871" cy="1569660"/>
          </a:xfrm>
          <a:prstGeom prst="rect">
            <a:avLst/>
          </a:prstGeom>
        </p:spPr>
        <p:txBody>
          <a:bodyPr wrap="square">
            <a:spAutoFit/>
          </a:bodyPr>
          <a:lstStyle/>
          <a:p>
            <a:pPr algn="ctr"/>
            <a:r>
              <a:rPr lang="es-CO" sz="3200" b="1" dirty="0"/>
              <a:t>Cuando los enemigos de Dios hayan rodeado la ciudad y estén listos para atacarla, Dios establecerá su gran trono blanco. </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1"/>
          </a:solidFill>
        </p:spPr>
        <p:txBody>
          <a:bodyPr>
            <a:noAutofit/>
          </a:bodyPr>
          <a:lstStyle/>
          <a:p>
            <a:r>
              <a:rPr lang="es-CO" sz="3600" b="1" u="sng" dirty="0" smtClean="0">
                <a:solidFill>
                  <a:srgbClr val="FF0000"/>
                </a:solidFill>
                <a:latin typeface="Impact" pitchFamily="34" charset="0"/>
              </a:rPr>
              <a:t>En el juicio ejecutivo </a:t>
            </a:r>
            <a:br>
              <a:rPr lang="es-CO" sz="3600" b="1" u="sng" dirty="0" smtClean="0">
                <a:solidFill>
                  <a:srgbClr val="FF0000"/>
                </a:solidFill>
                <a:latin typeface="Impact" pitchFamily="34" charset="0"/>
              </a:rPr>
            </a:br>
            <a:r>
              <a:rPr lang="es-CO" sz="3600" b="1" dirty="0" smtClean="0">
                <a:solidFill>
                  <a:srgbClr val="FF0000"/>
                </a:solidFill>
                <a:latin typeface="Impact" pitchFamily="34" charset="0"/>
              </a:rPr>
              <a:t>los impíos reconocerán la justicia de Dios</a:t>
            </a:r>
            <a:endParaRPr lang="es-CO" sz="3600" b="1" dirty="0">
              <a:solidFill>
                <a:srgbClr val="FF0000"/>
              </a:solidFill>
              <a:latin typeface="Impact" pitchFamily="34" charset="0"/>
            </a:endParaRPr>
          </a:p>
        </p:txBody>
      </p:sp>
      <p:sp>
        <p:nvSpPr>
          <p:cNvPr id="3" name="2 Marcador de contenido"/>
          <p:cNvSpPr>
            <a:spLocks noGrp="1"/>
          </p:cNvSpPr>
          <p:nvPr>
            <p:ph idx="1"/>
          </p:nvPr>
        </p:nvSpPr>
        <p:spPr>
          <a:xfrm>
            <a:off x="457200" y="1600201"/>
            <a:ext cx="8229600" cy="1252736"/>
          </a:xfrm>
        </p:spPr>
        <p:txBody>
          <a:bodyPr>
            <a:normAutofit fontScale="40000" lnSpcReduction="20000"/>
          </a:bodyPr>
          <a:lstStyle/>
          <a:p>
            <a:pPr algn="ctr">
              <a:buNone/>
            </a:pPr>
            <a:r>
              <a:rPr lang="es-CO" sz="8600" dirty="0" smtClean="0"/>
              <a:t>Para poder llevar a cabo esta fase </a:t>
            </a:r>
            <a:r>
              <a:rPr lang="es-CO" sz="8600" b="1" u="sng" dirty="0" smtClean="0">
                <a:solidFill>
                  <a:srgbClr val="0070C0"/>
                </a:solidFill>
              </a:rPr>
              <a:t>ejecutiva</a:t>
            </a:r>
            <a:r>
              <a:rPr lang="es-CO" sz="8600" dirty="0" smtClean="0"/>
              <a:t> del juicio, los libros serán abiertos.</a:t>
            </a:r>
            <a:endParaRPr lang="es-CO" dirty="0" smtClean="0"/>
          </a:p>
          <a:p>
            <a:pPr>
              <a:buNone/>
            </a:pPr>
            <a:r>
              <a:rPr lang="es-CO" dirty="0" smtClean="0"/>
              <a:t>   </a:t>
            </a:r>
            <a:r>
              <a:rPr lang="es-CO" sz="3600" b="1" dirty="0" smtClean="0">
                <a:solidFill>
                  <a:srgbClr val="FF0000"/>
                </a:solidFill>
              </a:rPr>
              <a:t> </a:t>
            </a:r>
            <a:r>
              <a:rPr lang="es-CO" dirty="0" smtClean="0"/>
              <a:t> </a:t>
            </a:r>
          </a:p>
          <a:p>
            <a:endParaRPr lang="es-CO" dirty="0"/>
          </a:p>
        </p:txBody>
      </p:sp>
      <p:sp>
        <p:nvSpPr>
          <p:cNvPr id="215042" name="AutoShape 2" descr="data:image/jpg;base64,/9j/4AAQSkZJRgABAQAAAQABAAD/2wCEAAkGBhQSEBUSExQUFRUWFhgaFhUXFxUXGBwaGBgcGBgdGBgXHiYeFxojHBcUIDAgJScpLC0sFx4xNTAqNSYrLCkBCQoKDgwOGg8PGi0fHCQ0NCwsKiwwKSosLCwsLCksLCksKSwtLCwsLCwqLCwpKSksKSkpLCksLCksLCwsLCkpLP/AABEIAI8AoAMBIgACEQEDEQH/xAAbAAACAwEBAQAAAAAAAAAAAAAFBgMEBwIBAP/EAEkQAAEDAgMDBwcIBgoDAQAAAAECAxEABAUSIQYxQRMiUWFxgZEHMlJyocHSFCNCU4KSsdFik6LC4fAVJCUzVGODlLLxQ3PiFv/EABoBAAMBAQEBAAAAAAAAAAAAAAIDBAEFAAb/xAAqEQACAgEDAwQBBAMAAAAAAAAAAQIRAxIhMQQiQRNRYfCBQpGx8TJxof/aAAwDAQACEQMRAD8AzZQ5p9b3V84Pmld341ecttPte6vLliGj2e+u0+DnIAwa9FSluK8KKW4hqR6hUU57G4jlcFJkUSwa7yLFA47UGmbFtm//AGPcR0Nx+sTWQ4PZh5xKSJyyVDpA/kU+4ziJcwp1O+cnsWD7qUNi0/1gnfDatO8UiMdKY+T1NDlh7SssRzDppECOobori4tBqlSQQdCFDQ+NW0tlMAQRJI+0I/CPCrAuuVbI/SJmeiARqOkGo9WVS42LdMGjPndmVG4U2kwgQcx9FW4etvHdTBZ7MMFBbVnM7lE7j2bqYWQAoSBBIzTru/k+Nci1ECTBkyQYEEGPAgHvo59S4+H+BccCZnWO4Aq3VvzIJgK4z0H86o4fjT1qvlWHFNq3SI1G+CDoRoNK0jHLUOMOJ3wiQTHASN1ZdfIhPfT4z9THYmcNEqHnDvLNdJ0ebZe64LavFGnso4jypWj6IdadaPHKEuD2ZT7Kx5KqlbXBkUEIWbKTNqsdorBalKbuW0qKcsLzNnr88AVNiZabtuWcfa5GUozBWcZlbp5OY3caxJxE6jvHRXXKEMrTJAKkyBuJEwSOMU305LyK1p+DY9nXWc7jjLrbqoEZFAlIO8kbx/3Ue0YU7vAOsA8YnprF2cRcZOZpxbZOhKFKSSOuN46qKWu3t8jdcrPrhC/+QNeTalb3Me6o13DdhmLVk3OIc470szpPAKjzldW4ddR4hsnZoSq7vQGGlQUWrZhStPEE+iN3Eij+IXSU57+51Smfk7Z3JA3OFPpKI0ms+f5S+cXd3JJbTJA4BPADrOlApyfc399kG4pbIBbSJtl5F2zBYSc3NLhXIBASSD5qpzbiRS263FMd2M6iYA6ANwHADsoXc2tWw2VMlcfIKr4LirK2KrLTWsxDJa4uVWq0er7CKIbHsAvLUOLZ8ZTNKmHE5iOlJp02Hb+cc/8AX+8KVk2ix+PeSGJVsskwqNOaNf4g+FQ2RWRzCkiSNwiePBJ3615cuqS6YJAGXjA3dnvqRt4hPN5vE6aa8SSD+NQWy7yT3iihvMNTpwJE9nRVBeJFS06SUpVoFwDMRKSJJHvozlSpsFYBBTJkTwncPdQ95xvOkJCChQEkLjLJA83s1+yaDUMojfdz2zigCnmLEHfoKzjGEy2FR9LXwrUsRaSGHMoAGRW6InL1Vl+LaND1vdT8T7WT5l3IDJFTNI1rhtM1ftreTVGNeSab8HLLcVNd2QDJUNUlSe4wdKut2tWru1i3JO4rSD4GmNoXQnXbcAdtRIRRLFLeAI3Toe6qrLVDptm3SNS2uxpV3ei3Blts6jgVfkN1E8cayW6WU6DKkmOJOo8AfbSts4j5xJJ1W4AT1rVr+JrR8SwwqcfUlOYtJcUhEiVLTPJgA79QJ7KkyTUK9kPxrXfuwTY4BZN25XcFSnB5yQuAkncAE6qVS3tXgLbLieSXnStObKSCpBmMqinQ0AtW3xcBq4zpI1Un6QkaEx1keNM19hYQhtGspQJ3nUkqPeZmpemzZHlqT2Luo6aEcWqInXTMcKGvIpjvrWg1yxXYTs5TiRYW3LncafdimPnF+p+8KSMFb+eA6jWhbGo+cX6nvFKyvtYeJd6LlyiHiesaiZ0AjcRpXiYAG45gevpncDpp00SfebzlKkgq0+iknUaddU7QJIPL5UncCM6REa79BrXN1HRoIZSlAgSQkQBv3dJNDn0OF2SFFsmShTYVoAOgKkyD40dLJygJA0AiSYjtHVQt61dzlaSoCQcoWFAjSQAYy7j96hsOji7Cfk7uUQnIoRlKdY6IFZfjrUNJ9f3GtYvjmZclJTzVaGCd3UazTaNiGU+v7jVGHdMnz8oW2k8fGjuHsyJFCmG4M00YRZ7o3VatkRPkt2mHTwqxi+HRbkRrmSfYaaMJw6Ek5AshJIQTlBIEgE8KV8Exp2+Q7yjSEcmpIBQCkSQqQRJ1GWe81L6vfpHen26hOv7WAmd0+6qqbSOFNOMYfoO33VXZswRB7qt1UifSUMSuFoWAk5cpB7CN3up0x3bS2urDlRLd4lQCwFKSo5tFFB3KQTqU76U8Vtj0b+iosE2Yeul8my2pRnWNwHSo7hQPHCUVr4MjOcZdo2eT/D2HUucrlDjgyoU4rzzIJSJMzoOdRzEbAyR0ademlXsC8lqGQDcOkq05jcRpr5539woljyGkuISknM4V80n0QFH8T4VDNQU7xouhKco1NmeYhYEUuXzG+tExK1EGlDFraKfjyWLnCgJgbX9YHqqrQNk2eev1R/ypIwFP9Y09FVaDss1z1+r76PM+xgYV3oJPYalapKoV0SN3YeyqljYlwEgqTB+knLM66ZTr/Gpb2eVV29R+j17qjJ00njEgpPXu4VzLOnQUuX+TSCNdQNT+XUKG3CkqcS6UmU6DnEDSeCkjTnHXsouSnICvLEDVURqBxPbVVtKFOaJaLZT5wKZzTu0O6Nd1CpGuJC+4FsOECOaoRIO4dWlZztM38ykR9P3GtRubYJacA3QriTw66z7ae3+ZT6/uNU9OybqELuHWmbTiN1N2zltrFAcOtoI9lO2DWwkKH8mqsjJIqy5tbiqrDDg+0ElwupQCtOZIBTJlMjUwayFO2Nwm5VcpKApYhSAgBtQAgS2IHAa79N9ab5WniMMbRlBCrgc4nUFLZOg4yJHVWNKTUfLsoeyo1C0d+VWrb+UJK80pSTAIOUxMnhUQsoq35P2s2GI6nHR7QffRF206u2qY5dkL9Pck2c8nS7iHrgqbbPmpiFqHf5o6zrWgsobtmw2yhKEjgkces8T11Le3saflSdtXtWm2RmVqo+aOn+FZ3ZWeUVjVlvaLa1FsgrdVHQkecT0Ae+gGydq9eOfLnQUggpt2hOidxUemd3j1UM2Q2PcxN35deyGJ+bb9OOgfV9fHWnvH9q2LJneEJAgQNTGgAA/Csnt2xCjK+6R47s8Il1eXqEFXfOgpUxt3CUyhy4czTHMIXHaAmI76RtqvKC/eEpTLbXog6q61EfgKDYRh3Kr50hCdVkdHQOs7qyGN+5k8g0YXh4bvlICgoAKhQ3KSYKVDtEHvp42daha+z30oYGorvSogCUq0G4aAADqAAHdTbbPKbJKY10Miiz8UZi/ysu3NqsrUcpInQg9AHhVdbCgJyqBiPNO/w7KlTjbg3pT7fzqT+nFegPE1z3GRepwZPdJ+bREyMu7NPm8cs0NcQI1O4biJ109Mb6vN43+h+1/CpRjIP0VeIoKkhmqL8kVoAbdYBSYzDTL3+bpNKG0jHzSfXH4GnN3EklJEKkiOFLm0rMsp9cfgap6d77kvUcbADDLadPCnHA2oIoHhVmSJpswy2p2WW4jHETfLPdnLbMgGOe4dNJMITr2BWnXWW5K2jypYVNi48CokFlJSTzQlK1HmjpJUKynBcML1yw1uDriUgnUQVBJ06taRFjZqnRsuxuCcjhrCFDnKRyiu1znf8Smu37eDTbf2sJEfRAHgIoHcsTXtQaRJiuIpaSVuEQJM0sYRsab175deyGSZZtzvWngV+iknhvPUN7MzgYfUHnx82kyhs/TI3KUPR6uNR7R48hltTizASOz+Y99W3+mJI993wV9rdrW7VvMYAGiEJjWNAAOArD9odo3Lx0uL0A81PAD8+uotpNoV3bxcM5foJ6B+dU7O3UtQSkEqJAAG8k17jZAOV7sI4Hgbl04G2xJ+keCRxJNaGnZsNNJaQCekxzlK6dPYOAq/scGbVkMBl9TqzK1BKTKt0DXzRw8adGEttLAn51Scx3cxPSeudO6k5M0ca3HY8TmLeyvk8cDnLOqDYggIiVa8TrCaYcTwNhpBJWsH0jEd+6k7HfKrLpathoDGc8SOgVeucaHySbtfJpUNCM2bwG+uXn6yb2S/0X4ej/U3sfW60LWUJUCoCQBrKelPSOnoqwbQis+fu2mXEXNtctrWhUhCkrST0gzpqNK03DcetHrZu4U6hrlB5qzGVQMKE8YPsiqMcpSXyBlhGEtuCom1qQW1EWsTsjuu7c/6iB+JqcPWp1+U2/61v86OmAnEEJtarY3ZS0B+kPfTMhDB3PMn/UR+dev4ahYgLQdZ85P51sbTMlTQqYXZxFMtixBqe3wSOI7jNEmbCKKe4MajyJ3lOY/sq4ggf3ZPWOUTpWVeT2TidiCnQO6ab/OM9cH8K1ryvDLhL2/VTQ/bHsrPvJ9Yf2ph4BBi3LhA4Typ169RQJUgZyvc3B4CKCXVvB6qPrb0qq7ZTXhsGqB2LYhHVGgFYR5QtrTcPFlB+bQqD+kR7hTn5RdqywgoSeeuQnqHE1jszrxNXxjpj8kE5W6O208a1vyPbPMhQuHhmcUDyLYB0TJBWe0ggHoBrMMHsOWeS3uBkqO+EpGZZ7kg084Xtd8lvnF5k8kMoQlKQZbyw2Afownf1zU3UZHjitI7p8aySdmkbabXosk5UoGY+bET3Cku2x9aGXX3lAOvyBJkITGkgceqrOOJssQbL7erwHm548ZOlZjiNwsnISISdwMie3jXGUXmlu/vwduOnDDj+y7hu0SrcnkUoKjvWtIUT3HdVnEdqrm4GV0oOmkNoBA6jGlB7W3cbWhUROonUHgdKO2+HlagEpJJ3xVctCdszBjlNO3XwQbObOm4fS2QdTrHR20+Yrh1sw0i2TyhQ3m10USVGVHeOPsFXNlcMbCVOAIWGkJykAEcqSZIUNTlA6Yk1BeuuKVIaQe0LP4KFP6aTlc/2IesUYS0LxyLimLf0HfuD4qpXmGsqSQjOFcCUab+o00KS99Q0e5wfvVFDvG3b+85+dUNsljs7EG5skoVlKxunzFVGlCfrAPsr9wp0xDAuVVnUyQQIhLhA07Umk9S2xpyR/WHh9mktHUwuM18/k+SY3Pgd7o91TIvHB5t0R/qOiqxca+rX+sHwVwVtei4PtoP7teKdC+2XHsRfUMpusw6C8ojwVUNu+62sONvBKwCAtLqUqg8AQQYquVtdDviivJZ/wA3wQffWG+nFrcLN7eX6DpePadLmYe2RV1nyn4lIAuST1hr3iKVXuT+iVk9aUj8FGodOivAehD2X38Fza3FflN24sapByo7BoKDz7KtBrq1NVnU766ckfLJ2NHk4si/cutII5RVs8Gp3Zyndr0jMO+qOJ7OXDS8jjS21kxlIIJk8OnXooRhmKLYdQ80opWggpV1j+fbWl3/AJZBdW/IvNJlSYVIzJn0kneg8dN1JaUtmNTrdCG3cqZBbhTbgJk84KI3ZTPCu8MYK1yZIGpPXwqC4xNTqsyjmI0k74HT00bwC4TMGAFaKmMpH6QP47xSJ9PzpZTj6imnJDZaeTm5uWk3IW2jmgtoWScwOsymcgPXTNs7skllvNcwlUzlCgZ6iU/R/GjmCXTabJohSEoQlKJnQQOk8T11NYpt7lZSl9KlDehJ19u8dlSvFjVKT4LX1OVqTXDA2K4o2JSlTTYJmEgJExE80b6WX7RKzPylA7HFCtVt9m7dBnkkE9KucfbQ/Fti2HZUhIbX1eae0cO6qdSWyIavdmcf0fG67H68/nXwslf4tP8AuP8A6orfYG00vI6rIroKVkdxAgiq3yK2+tT91fw1tnqKgsl/4sf7hPxUNxvDHA2C26las30XWpiDr51GlWVqf/Mj7rnw1GbC0+tR91z4axu/6DhJwla/kSDb3O7lO4uNA+BNcm3ufST+sZ/Oi2PYIhTuZpxspgD6cyBroU0DVh6Prmv2/gpbR28U1NJp/wDT5Vi/M80/aZPvrk2tx6I8GjXC7Bv61rwc+Co1Ycj65rwX8FYPSf1khtLj0B91o1WdsHQCpSSBx0AFfHD2/rmv2/grz+j0fXNft/DXgqf1kbyecZMCP+gO2hzytfdVy6cAUYFUHla11ZHxMeSOK9FczUqKSlbGl+wtCtQSN5/nvpzs7BhkhGTlXDwOsdvAUH2WbABXGo0HcJozszqpbh1UZHvrZR2Nixpwa+S2VtqGVpQSFhGh13EdChvBohbbKvqeAbLuRCv712AoH0mlakjQGNx3GlhLhzOHqnwrVMPxKbdqDMISD6wABqHJiTdsvw5ZLtQYQ4QkBRkgamIk9McKjdu0jeaFO3R6a9trJbmqQAPSJ/k1iN2ie4gpt0ZVCeg8R2UnY3cIaBQ02px70SAEgcFKIO48Bv7KbL4ckYDfKmCVLUrKhIG8kCVK7AKrbAYk26HWyEFYWoqWAfnOJVBHNGoATwoYzTlR6UXp1UKuGvoDY5cOKcMk5GEJSJ3Ac4SB01Obi19C4/Vo+KnfFdmAvnNZUHiCJSezooGcBXOq0fdNMYuO/AALtr9Vcn7DfxUnYns62nMtPL5dSQptAIEzwWZrU0YCo/8AkR9yurjZYuIUhTgKVCDzI0PWNaByRRhlLG7Rh6kMdL33EfFUS02/S991HxVoOPeShaAVsuZ0jUpMBQ7CdCPA0pnZyd7hHdWKSZ3sN5VcKf7AY8h/nfdR8Vcwx0P+Df50Z/8Aywn+9P3RXZ2TR9arwFbZT6OT2/g//9k="/>
          <p:cNvSpPr>
            <a:spLocks noChangeAspect="1" noChangeArrowheads="1"/>
          </p:cNvSpPr>
          <p:nvPr/>
        </p:nvSpPr>
        <p:spPr bwMode="auto">
          <a:xfrm>
            <a:off x="155575" y="-647700"/>
            <a:ext cx="1524000" cy="1362075"/>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15043" name="Picture 3" descr="C:\Users\FAMILIA FIERRO CH\Pictures\juicio.bmp"/>
          <p:cNvPicPr>
            <a:picLocks noChangeAspect="1" noChangeArrowheads="1"/>
          </p:cNvPicPr>
          <p:nvPr/>
        </p:nvPicPr>
        <p:blipFill>
          <a:blip r:embed="rId2" cstate="print"/>
          <a:srcRect/>
          <a:stretch>
            <a:fillRect/>
          </a:stretch>
        </p:blipFill>
        <p:spPr bwMode="auto">
          <a:xfrm>
            <a:off x="4860032" y="2852936"/>
            <a:ext cx="3600400" cy="3168352"/>
          </a:xfrm>
          <a:prstGeom prst="rect">
            <a:avLst/>
          </a:prstGeom>
          <a:noFill/>
        </p:spPr>
      </p:pic>
      <p:sp>
        <p:nvSpPr>
          <p:cNvPr id="6" name="5 Elipse"/>
          <p:cNvSpPr/>
          <p:nvPr/>
        </p:nvSpPr>
        <p:spPr>
          <a:xfrm>
            <a:off x="539552" y="2780928"/>
            <a:ext cx="3672408" cy="3744416"/>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s-CO" sz="3200" b="1" dirty="0" smtClean="0">
                <a:solidFill>
                  <a:srgbClr val="FF0000"/>
                </a:solidFill>
              </a:rPr>
              <a:t>Rom.14:10.</a:t>
            </a:r>
          </a:p>
          <a:p>
            <a:pPr algn="ctr">
              <a:buNone/>
            </a:pPr>
            <a:r>
              <a:rPr lang="es-CO" sz="2800" dirty="0" smtClean="0"/>
              <a:t>    Porque</a:t>
            </a:r>
            <a:r>
              <a:rPr lang="es-CO" sz="2800" b="1" dirty="0" smtClean="0">
                <a:solidFill>
                  <a:srgbClr val="0070C0"/>
                </a:solidFill>
              </a:rPr>
              <a:t> todos </a:t>
            </a:r>
            <a:r>
              <a:rPr lang="es-CO" sz="2800" dirty="0" smtClean="0"/>
              <a:t>hemos de comparecer ante el tribunal de Cristo. </a:t>
            </a:r>
          </a:p>
          <a:p>
            <a:pPr>
              <a:buNone/>
            </a:pPr>
            <a:endParaRPr lang="es-CO" dirty="0" smtClean="0"/>
          </a:p>
          <a:p>
            <a:pPr>
              <a:buNone/>
            </a:pPr>
            <a:r>
              <a:rPr lang="es-CO" dirty="0" smtClean="0"/>
              <a:t> </a:t>
            </a:r>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215043"/>
                                        </p:tgtEl>
                                        <p:attrNameLst>
                                          <p:attrName>style.visibility</p:attrName>
                                        </p:attrNameLst>
                                      </p:cBhvr>
                                      <p:to>
                                        <p:strVal val="visible"/>
                                      </p:to>
                                    </p:set>
                                    <p:animEffect transition="in" filter="wheel(1)">
                                      <p:cBhvr>
                                        <p:cTn id="15" dur="2000"/>
                                        <p:tgtEl>
                                          <p:spTgt spid="215043"/>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a:solidFill>
            <a:srgbClr val="FFFF00"/>
          </a:solidFill>
        </p:spPr>
        <p:txBody>
          <a:bodyPr>
            <a:normAutofit fontScale="85000" lnSpcReduction="10000"/>
          </a:bodyPr>
          <a:lstStyle/>
          <a:p>
            <a:pPr>
              <a:buNone/>
            </a:pPr>
            <a:r>
              <a:rPr lang="es-CO" dirty="0" smtClean="0"/>
              <a:t>    </a:t>
            </a:r>
          </a:p>
          <a:p>
            <a:pPr>
              <a:buNone/>
            </a:pPr>
            <a:r>
              <a:rPr lang="es-CO" dirty="0" smtClean="0"/>
              <a:t>    </a:t>
            </a:r>
            <a:r>
              <a:rPr lang="es-CO" sz="3300" b="1" dirty="0" smtClean="0">
                <a:solidFill>
                  <a:srgbClr val="FF0000"/>
                </a:solidFill>
              </a:rPr>
              <a:t>Fil.2:10,11.</a:t>
            </a:r>
          </a:p>
          <a:p>
            <a:pPr>
              <a:buNone/>
            </a:pPr>
            <a:r>
              <a:rPr lang="es-CO" sz="3300" b="1" dirty="0" smtClean="0">
                <a:solidFill>
                  <a:srgbClr val="FF0000"/>
                </a:solidFill>
              </a:rPr>
              <a:t>    </a:t>
            </a:r>
            <a:r>
              <a:rPr lang="es-CO" dirty="0" smtClean="0"/>
              <a:t>Para que en el Nombre de Jesús se doble</a:t>
            </a:r>
            <a:r>
              <a:rPr lang="es-CO" b="1" dirty="0" smtClean="0">
                <a:solidFill>
                  <a:srgbClr val="0070C0"/>
                </a:solidFill>
              </a:rPr>
              <a:t> toda</a:t>
            </a:r>
            <a:r>
              <a:rPr lang="es-CO" dirty="0" smtClean="0"/>
              <a:t> rodilla de los que están en el cielo, en la tierra, y debajo de la tierra, y</a:t>
            </a:r>
            <a:r>
              <a:rPr lang="es-CO" b="1" dirty="0" smtClean="0">
                <a:solidFill>
                  <a:srgbClr val="0070C0"/>
                </a:solidFill>
              </a:rPr>
              <a:t> toda</a:t>
            </a:r>
            <a:r>
              <a:rPr lang="es-CO" dirty="0" smtClean="0"/>
              <a:t> lengua confiese que Jesucristo es el Señor, para la Gloria de Dios el Padre.</a:t>
            </a:r>
          </a:p>
          <a:p>
            <a:pPr>
              <a:buNone/>
            </a:pPr>
            <a:endParaRPr lang="es-CO" dirty="0" smtClean="0"/>
          </a:p>
          <a:p>
            <a:pPr>
              <a:buNone/>
            </a:pPr>
            <a:r>
              <a:rPr lang="es-CO" dirty="0" smtClean="0"/>
              <a:t>    </a:t>
            </a:r>
            <a:r>
              <a:rPr lang="es-CO" sz="3300" b="1" dirty="0" smtClean="0">
                <a:solidFill>
                  <a:srgbClr val="FF0000"/>
                </a:solidFill>
              </a:rPr>
              <a:t> Isa.45:22,23.</a:t>
            </a:r>
          </a:p>
          <a:p>
            <a:pPr>
              <a:buNone/>
            </a:pPr>
            <a:r>
              <a:rPr lang="es-CO" sz="3300" b="1" dirty="0" smtClean="0">
                <a:solidFill>
                  <a:srgbClr val="FF0000"/>
                </a:solidFill>
              </a:rPr>
              <a:t>    </a:t>
            </a:r>
            <a:r>
              <a:rPr lang="es-CO" dirty="0" smtClean="0"/>
              <a:t>  “Yo Soy Dios, y no existe ningún otro. Por mi mismo he jurado….. Que a mi se </a:t>
            </a:r>
            <a:r>
              <a:rPr lang="es-CO" b="1" dirty="0" smtClean="0">
                <a:solidFill>
                  <a:srgbClr val="0070C0"/>
                </a:solidFill>
              </a:rPr>
              <a:t>doblará</a:t>
            </a:r>
            <a:r>
              <a:rPr lang="es-CO" dirty="0" smtClean="0"/>
              <a:t> </a:t>
            </a:r>
            <a:r>
              <a:rPr lang="es-CO" b="1" dirty="0" smtClean="0">
                <a:solidFill>
                  <a:srgbClr val="0070C0"/>
                </a:solidFill>
              </a:rPr>
              <a:t>toda rodilla”. </a:t>
            </a:r>
            <a:br>
              <a:rPr lang="es-CO" b="1" dirty="0" smtClean="0">
                <a:solidFill>
                  <a:srgbClr val="0070C0"/>
                </a:solidFill>
              </a:rPr>
            </a:br>
            <a:r>
              <a:rPr lang="es-CO" dirty="0" smtClean="0"/>
              <a:t/>
            </a:r>
            <a:br>
              <a:rPr lang="es-CO" dirty="0" smtClean="0"/>
            </a:br>
            <a:r>
              <a:rPr lang="es-CO" dirty="0" smtClean="0"/>
              <a:t>El propósito de este juicio es mostrar a</a:t>
            </a:r>
            <a:r>
              <a:rPr lang="es-CO" b="1" dirty="0" smtClean="0">
                <a:solidFill>
                  <a:srgbClr val="0070C0"/>
                </a:solidFill>
              </a:rPr>
              <a:t> toda</a:t>
            </a:r>
            <a:r>
              <a:rPr lang="es-CO" dirty="0" smtClean="0"/>
              <a:t> la humanidad el por qué de la paga de cada uno. </a:t>
            </a:r>
            <a:br>
              <a:rPr lang="es-CO" dirty="0" smtClean="0"/>
            </a:br>
            <a:r>
              <a:rPr lang="es-CO" dirty="0" smtClean="0"/>
              <a:t/>
            </a:r>
            <a:br>
              <a:rPr lang="es-CO" dirty="0" smtClean="0"/>
            </a:br>
            <a:endParaRPr lang="es-CO" dirty="0" smtClean="0"/>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00"/>
                                        <p:tgtEl>
                                          <p:spTgt spid="3">
                                            <p:txEl>
                                              <p:pRg st="4" end="4"/>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ipe(down)">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3200" dirty="0" smtClean="0">
                <a:latin typeface="Agency FB" pitchFamily="34" charset="0"/>
                <a:cs typeface="Andalus" pitchFamily="18" charset="-78"/>
              </a:rPr>
              <a:t>Satanás y los pecadores no arderán por la eternidad como enseñan algunos, sino que serán destruidos para siempre</a:t>
            </a:r>
            <a:endParaRPr lang="es-CO" sz="3200" dirty="0">
              <a:latin typeface="Agency FB" pitchFamily="34" charset="0"/>
              <a:cs typeface="Andalus" pitchFamily="18" charset="-78"/>
            </a:endParaRPr>
          </a:p>
        </p:txBody>
      </p:sp>
      <p:sp>
        <p:nvSpPr>
          <p:cNvPr id="3" name="2 Marcador de contenido"/>
          <p:cNvSpPr>
            <a:spLocks noGrp="1"/>
          </p:cNvSpPr>
          <p:nvPr>
            <p:ph idx="1"/>
          </p:nvPr>
        </p:nvSpPr>
        <p:spPr>
          <a:xfrm>
            <a:off x="457200" y="1600201"/>
            <a:ext cx="5554960" cy="2548880"/>
          </a:xfrm>
          <a:solidFill>
            <a:schemeClr val="bg1"/>
          </a:solidFill>
        </p:spPr>
        <p:txBody>
          <a:bodyPr>
            <a:normAutofit fontScale="92500" lnSpcReduction="20000"/>
          </a:bodyPr>
          <a:lstStyle/>
          <a:p>
            <a:pPr>
              <a:buNone/>
            </a:pPr>
            <a:r>
              <a:rPr lang="es-CO" dirty="0" smtClean="0"/>
              <a:t>    </a:t>
            </a:r>
            <a:r>
              <a:rPr lang="es-CO" sz="3300" b="1" dirty="0" smtClean="0">
                <a:solidFill>
                  <a:srgbClr val="FF0000"/>
                </a:solidFill>
              </a:rPr>
              <a:t>Apoc.20:9.</a:t>
            </a:r>
          </a:p>
          <a:p>
            <a:pPr>
              <a:buNone/>
            </a:pPr>
            <a:r>
              <a:rPr lang="es-CO" sz="3300" b="1" dirty="0" smtClean="0">
                <a:solidFill>
                  <a:srgbClr val="FF0000"/>
                </a:solidFill>
              </a:rPr>
              <a:t> </a:t>
            </a:r>
            <a:r>
              <a:rPr lang="es-CO" dirty="0" smtClean="0"/>
              <a:t>   Subieron a través de la ancha tierra, y cercaron el campamento de los santos y la ciudad amada. Pero descendió</a:t>
            </a:r>
            <a:r>
              <a:rPr lang="es-CO" b="1" dirty="0" smtClean="0">
                <a:solidFill>
                  <a:srgbClr val="0070C0"/>
                </a:solidFill>
              </a:rPr>
              <a:t> fuego</a:t>
            </a:r>
            <a:r>
              <a:rPr lang="es-CO" dirty="0" smtClean="0"/>
              <a:t> del cielo, y los </a:t>
            </a:r>
            <a:r>
              <a:rPr lang="es-CO" b="1" dirty="0" smtClean="0">
                <a:solidFill>
                  <a:srgbClr val="0070C0"/>
                </a:solidFill>
              </a:rPr>
              <a:t>devoró.</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695450"/>
            <a:ext cx="2638425" cy="2453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11560" y="4509120"/>
            <a:ext cx="7992888" cy="1877437"/>
          </a:xfrm>
          <a:prstGeom prst="rect">
            <a:avLst/>
          </a:prstGeom>
          <a:solidFill>
            <a:schemeClr val="tx2">
              <a:lumMod val="20000"/>
              <a:lumOff val="80000"/>
            </a:schemeClr>
          </a:solidFill>
        </p:spPr>
        <p:txBody>
          <a:bodyPr wrap="square">
            <a:spAutoFit/>
          </a:bodyPr>
          <a:lstStyle/>
          <a:p>
            <a:r>
              <a:rPr lang="es-CO" sz="3200" b="1" dirty="0">
                <a:solidFill>
                  <a:srgbClr val="FF0000"/>
                </a:solidFill>
              </a:rPr>
              <a:t>2Ped.3:7.</a:t>
            </a:r>
          </a:p>
          <a:p>
            <a:r>
              <a:rPr lang="es-CO" sz="2800" dirty="0" smtClean="0"/>
              <a:t>Y </a:t>
            </a:r>
            <a:r>
              <a:rPr lang="es-CO" sz="2800" dirty="0"/>
              <a:t>los cielos y la tierra de ahora son conservados por la misma Palabra, guardados para el fuego del día del juicio, y de la destrucción de los hombres impíos. </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124745"/>
            <a:ext cx="9144000" cy="4680520"/>
          </a:xfrm>
          <a:blipFill>
            <a:blip r:embed="rId2"/>
            <a:tile tx="0" ty="0" sx="100000" sy="100000" flip="none" algn="tl"/>
          </a:blipFill>
        </p:spPr>
        <p:txBody>
          <a:bodyPr>
            <a:normAutofit/>
          </a:bodyPr>
          <a:lstStyle/>
          <a:p>
            <a:pPr>
              <a:buNone/>
            </a:pPr>
            <a:r>
              <a:rPr lang="es-CO" dirty="0" smtClean="0">
                <a:solidFill>
                  <a:schemeClr val="bg1"/>
                </a:solidFill>
              </a:rPr>
              <a:t>   </a:t>
            </a:r>
            <a:r>
              <a:rPr lang="es-CO" sz="3500" b="1" dirty="0" smtClean="0">
                <a:solidFill>
                  <a:schemeClr val="bg1"/>
                </a:solidFill>
              </a:rPr>
              <a:t> Isaías 34:8.</a:t>
            </a:r>
          </a:p>
          <a:p>
            <a:pPr>
              <a:buNone/>
            </a:pPr>
            <a:r>
              <a:rPr lang="es-CO" dirty="0" smtClean="0">
                <a:solidFill>
                  <a:schemeClr val="bg1"/>
                </a:solidFill>
              </a:rPr>
              <a:t>    Porque es día de </a:t>
            </a:r>
            <a:r>
              <a:rPr lang="es-CO" b="1" dirty="0" smtClean="0">
                <a:solidFill>
                  <a:schemeClr val="bg1"/>
                </a:solidFill>
              </a:rPr>
              <a:t>VENGANZA</a:t>
            </a:r>
            <a:r>
              <a:rPr lang="es-CO" dirty="0" smtClean="0">
                <a:solidFill>
                  <a:schemeClr val="bg1"/>
                </a:solidFill>
              </a:rPr>
              <a:t> del Eterno, año de </a:t>
            </a:r>
            <a:r>
              <a:rPr lang="es-CO" b="1" dirty="0" smtClean="0">
                <a:solidFill>
                  <a:schemeClr val="bg1"/>
                </a:solidFill>
              </a:rPr>
              <a:t>RETRIBUCIÓN</a:t>
            </a:r>
            <a:r>
              <a:rPr lang="es-CO" dirty="0" smtClean="0">
                <a:solidFill>
                  <a:schemeClr val="bg1"/>
                </a:solidFill>
              </a:rPr>
              <a:t> en el</a:t>
            </a:r>
            <a:r>
              <a:rPr lang="es-CO" b="1" dirty="0" smtClean="0">
                <a:solidFill>
                  <a:schemeClr val="bg1"/>
                </a:solidFill>
              </a:rPr>
              <a:t> PLEITO</a:t>
            </a:r>
            <a:r>
              <a:rPr lang="es-CO" dirty="0" smtClean="0">
                <a:solidFill>
                  <a:schemeClr val="bg1"/>
                </a:solidFill>
              </a:rPr>
              <a:t> de Sión. </a:t>
            </a:r>
          </a:p>
          <a:p>
            <a:endParaRPr lang="es-CO" dirty="0" smtClean="0">
              <a:solidFill>
                <a:schemeClr val="bg1"/>
              </a:solidFill>
            </a:endParaRPr>
          </a:p>
          <a:p>
            <a:pPr>
              <a:buNone/>
            </a:pPr>
            <a:r>
              <a:rPr lang="es-CO" dirty="0" smtClean="0">
                <a:solidFill>
                  <a:schemeClr val="bg1"/>
                </a:solidFill>
              </a:rPr>
              <a:t>   </a:t>
            </a:r>
            <a:r>
              <a:rPr lang="es-CO" sz="3500" b="1" dirty="0" smtClean="0">
                <a:solidFill>
                  <a:schemeClr val="bg1"/>
                </a:solidFill>
              </a:rPr>
              <a:t> Isaías 28:21.</a:t>
            </a:r>
          </a:p>
          <a:p>
            <a:pPr>
              <a:buNone/>
            </a:pPr>
            <a:r>
              <a:rPr lang="es-CO" sz="3500" b="1" dirty="0" smtClean="0">
                <a:solidFill>
                  <a:schemeClr val="bg1"/>
                </a:solidFill>
              </a:rPr>
              <a:t>   </a:t>
            </a:r>
            <a:r>
              <a:rPr lang="es-CO" dirty="0" smtClean="0">
                <a:solidFill>
                  <a:schemeClr val="bg1"/>
                </a:solidFill>
              </a:rPr>
              <a:t> Porque el Eterno se levantará ……se </a:t>
            </a:r>
            <a:r>
              <a:rPr lang="es-CO" b="1" dirty="0" smtClean="0">
                <a:solidFill>
                  <a:schemeClr val="bg1"/>
                </a:solidFill>
              </a:rPr>
              <a:t>enojará</a:t>
            </a:r>
            <a:r>
              <a:rPr lang="es-CO" dirty="0" smtClean="0">
                <a:solidFill>
                  <a:schemeClr val="bg1"/>
                </a:solidFill>
              </a:rPr>
              <a:t>; para hacer su</a:t>
            </a:r>
            <a:r>
              <a:rPr lang="es-CO" b="1" dirty="0" smtClean="0">
                <a:solidFill>
                  <a:schemeClr val="bg1"/>
                </a:solidFill>
              </a:rPr>
              <a:t> obra</a:t>
            </a:r>
            <a:r>
              <a:rPr lang="es-CO" dirty="0" smtClean="0">
                <a:solidFill>
                  <a:schemeClr val="bg1"/>
                </a:solidFill>
              </a:rPr>
              <a:t>, su</a:t>
            </a:r>
            <a:r>
              <a:rPr lang="es-CO" b="1" dirty="0" smtClean="0">
                <a:solidFill>
                  <a:schemeClr val="bg1"/>
                </a:solidFill>
              </a:rPr>
              <a:t> extraña</a:t>
            </a:r>
            <a:r>
              <a:rPr lang="es-CO" dirty="0" smtClean="0">
                <a:solidFill>
                  <a:schemeClr val="bg1"/>
                </a:solidFill>
              </a:rPr>
              <a:t> obra, para hacer su </a:t>
            </a:r>
            <a:r>
              <a:rPr lang="es-CO" b="1" dirty="0" smtClean="0">
                <a:solidFill>
                  <a:schemeClr val="bg1"/>
                </a:solidFill>
              </a:rPr>
              <a:t>operación</a:t>
            </a:r>
            <a:r>
              <a:rPr lang="es-CO" dirty="0" smtClean="0">
                <a:solidFill>
                  <a:schemeClr val="bg1"/>
                </a:solidFill>
              </a:rPr>
              <a:t>, su </a:t>
            </a:r>
            <a:r>
              <a:rPr lang="es-CO" b="1" dirty="0" smtClean="0">
                <a:solidFill>
                  <a:schemeClr val="bg1"/>
                </a:solidFill>
              </a:rPr>
              <a:t>extraña</a:t>
            </a:r>
            <a:r>
              <a:rPr lang="es-CO" dirty="0" smtClean="0">
                <a:solidFill>
                  <a:schemeClr val="bg1"/>
                </a:solidFill>
              </a:rPr>
              <a:t> operación.  </a:t>
            </a:r>
            <a:r>
              <a:rPr lang="es-CO" u="sng" dirty="0" smtClean="0">
                <a:solidFill>
                  <a:schemeClr val="bg1"/>
                </a:solidFill>
              </a:rPr>
              <a:t>Apoc.20:10,15) </a:t>
            </a:r>
            <a:endParaRPr lang="es-CO" u="sng" dirty="0">
              <a:solidFill>
                <a:schemeClr val="bg1"/>
              </a:solidFill>
            </a:endParaRPr>
          </a:p>
        </p:txBody>
      </p:sp>
    </p:spTree>
  </p:cSld>
  <p:clrMapOvr>
    <a:masterClrMapping/>
  </p:clrMapOvr>
  <p:transition spd="slow">
    <p:push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7092280" cy="1143000"/>
          </a:xfrm>
          <a:solidFill>
            <a:srgbClr val="FFFF00"/>
          </a:solidFill>
        </p:spPr>
        <p:txBody>
          <a:bodyPr>
            <a:noAutofit/>
          </a:bodyPr>
          <a:lstStyle/>
          <a:p>
            <a:r>
              <a:rPr lang="es-CO" sz="4000" b="1" dirty="0" smtClean="0">
                <a:solidFill>
                  <a:srgbClr val="FF0000"/>
                </a:solidFill>
              </a:rPr>
              <a:t>¿Fue destruida totalmente la tierra por el agua en el diluvio?</a:t>
            </a:r>
            <a:endParaRPr lang="es-CO" sz="4000" b="1" dirty="0">
              <a:solidFill>
                <a:srgbClr val="FF0000"/>
              </a:solidFill>
            </a:endParaRPr>
          </a:p>
        </p:txBody>
      </p:sp>
      <p:sp>
        <p:nvSpPr>
          <p:cNvPr id="3" name="2 Marcador de contenido"/>
          <p:cNvSpPr>
            <a:spLocks noGrp="1"/>
          </p:cNvSpPr>
          <p:nvPr>
            <p:ph idx="1"/>
          </p:nvPr>
        </p:nvSpPr>
        <p:spPr>
          <a:xfrm>
            <a:off x="0" y="2132855"/>
            <a:ext cx="9144000" cy="864097"/>
          </a:xfrm>
          <a:solidFill>
            <a:schemeClr val="bg1"/>
          </a:solidFill>
        </p:spPr>
        <p:txBody>
          <a:bodyPr>
            <a:normAutofit/>
          </a:bodyPr>
          <a:lstStyle/>
          <a:p>
            <a:pPr>
              <a:buNone/>
            </a:pPr>
            <a:r>
              <a:rPr lang="es-CO" dirty="0" smtClean="0"/>
              <a:t>       </a:t>
            </a:r>
            <a:r>
              <a:rPr lang="es-CO" b="1" u="sng" dirty="0" smtClean="0">
                <a:solidFill>
                  <a:srgbClr val="FF0000"/>
                </a:solidFill>
                <a:latin typeface="Algerian" pitchFamily="82" charset="0"/>
              </a:rPr>
              <a:t>¿Cuál fue el propósito del diluvio</a:t>
            </a:r>
            <a:r>
              <a:rPr lang="es-CO" b="1" u="sng" dirty="0">
                <a:solidFill>
                  <a:srgbClr val="FF0000"/>
                </a:solidFill>
                <a:latin typeface="Algerian" pitchFamily="82" charset="0"/>
              </a:rPr>
              <a:t>?</a:t>
            </a:r>
            <a:endParaRPr lang="es-CO" b="1" u="sng" dirty="0" smtClean="0">
              <a:solidFill>
                <a:srgbClr val="FF0000"/>
              </a:solidFill>
              <a:latin typeface="Algerian" pitchFamily="82"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340" y="0"/>
            <a:ext cx="1924050" cy="16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79512" y="3212976"/>
            <a:ext cx="8352928" cy="3416320"/>
          </a:xfrm>
          <a:prstGeom prst="rect">
            <a:avLst/>
          </a:prstGeom>
        </p:spPr>
        <p:txBody>
          <a:bodyPr wrap="square">
            <a:spAutoFit/>
          </a:bodyPr>
          <a:lstStyle/>
          <a:p>
            <a:pPr algn="ctr"/>
            <a:r>
              <a:rPr lang="es-CO" sz="2000" dirty="0"/>
              <a:t> </a:t>
            </a:r>
            <a:r>
              <a:rPr lang="es-CO" sz="2800" dirty="0"/>
              <a:t>Léase </a:t>
            </a:r>
            <a:r>
              <a:rPr lang="es-CO" sz="2800" b="1" dirty="0">
                <a:solidFill>
                  <a:srgbClr val="FF0000"/>
                </a:solidFill>
              </a:rPr>
              <a:t>Gen.7:17-24.</a:t>
            </a:r>
          </a:p>
          <a:p>
            <a:pPr algn="ctr"/>
            <a:r>
              <a:rPr lang="es-CO" sz="2800" dirty="0"/>
              <a:t>             Note que el propósito del diluvio fue:</a:t>
            </a:r>
          </a:p>
          <a:p>
            <a:endParaRPr lang="es-CO" sz="2800" dirty="0"/>
          </a:p>
          <a:p>
            <a:pPr algn="ctr"/>
            <a:r>
              <a:rPr lang="es-CO" sz="3600" b="1" dirty="0"/>
              <a:t>1) </a:t>
            </a:r>
            <a:r>
              <a:rPr lang="es-CO" sz="2800" b="1" dirty="0">
                <a:solidFill>
                  <a:srgbClr val="FF0000"/>
                </a:solidFill>
              </a:rPr>
              <a:t>Quitar todo lo que tuviera vida en la tierra. </a:t>
            </a:r>
          </a:p>
          <a:p>
            <a:pPr algn="ctr"/>
            <a:r>
              <a:rPr lang="es-CO" sz="4000" b="1" dirty="0" smtClean="0"/>
              <a:t>2</a:t>
            </a:r>
            <a:r>
              <a:rPr lang="es-CO" sz="4000" b="1" dirty="0"/>
              <a:t>) </a:t>
            </a:r>
            <a:r>
              <a:rPr lang="es-CO" sz="2800" b="1" dirty="0">
                <a:solidFill>
                  <a:srgbClr val="0070C0"/>
                </a:solidFill>
              </a:rPr>
              <a:t>Purificar la tierra de pecado durante el periodo de 150 días que duró el diluvio. Pero esta no fue </a:t>
            </a:r>
            <a:r>
              <a:rPr lang="es-CO" sz="2800" b="1" u="sng" dirty="0" smtClean="0">
                <a:solidFill>
                  <a:srgbClr val="0070C0"/>
                </a:solidFill>
              </a:rPr>
              <a:t>DESTRUIDA</a:t>
            </a:r>
            <a:r>
              <a:rPr lang="es-CO" sz="2800" b="1" dirty="0" smtClean="0">
                <a:solidFill>
                  <a:srgbClr val="0070C0"/>
                </a:solidFill>
              </a:rPr>
              <a:t>. </a:t>
            </a:r>
            <a:endParaRPr lang="es-CO" sz="2800" b="1"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20000"/>
              <a:lumOff val="80000"/>
            </a:schemeClr>
          </a:solidFill>
        </p:spPr>
        <p:txBody>
          <a:bodyPr>
            <a:normAutofit fontScale="90000"/>
          </a:bodyPr>
          <a:lstStyle/>
          <a:p>
            <a:r>
              <a:rPr lang="es-CO" dirty="0" smtClean="0"/>
              <a:t/>
            </a:r>
            <a:br>
              <a:rPr lang="es-CO" dirty="0" smtClean="0"/>
            </a:br>
            <a:r>
              <a:rPr lang="es-CO" b="1" dirty="0" smtClean="0">
                <a:solidFill>
                  <a:srgbClr val="FF0000"/>
                </a:solidFill>
                <a:latin typeface="FrankRuehl" pitchFamily="34" charset="-79"/>
                <a:cs typeface="FrankRuehl" pitchFamily="34" charset="-79"/>
              </a:rPr>
              <a:t>¿Qué del concepto de un infierno eterno? </a:t>
            </a:r>
            <a:br>
              <a:rPr lang="es-CO" b="1" dirty="0" smtClean="0">
                <a:solidFill>
                  <a:srgbClr val="FF0000"/>
                </a:solidFill>
                <a:latin typeface="FrankRuehl" pitchFamily="34" charset="-79"/>
                <a:cs typeface="FrankRuehl" pitchFamily="34" charset="-79"/>
              </a:rPr>
            </a:br>
            <a:endParaRPr lang="es-CO" b="1" dirty="0">
              <a:solidFill>
                <a:srgbClr val="FF0000"/>
              </a:solidFill>
              <a:latin typeface="FrankRuehl" pitchFamily="34" charset="-79"/>
              <a:cs typeface="FrankRuehl" pitchFamily="34" charset="-79"/>
            </a:endParaRPr>
          </a:p>
        </p:txBody>
      </p:sp>
      <p:sp>
        <p:nvSpPr>
          <p:cNvPr id="3" name="2 Marcador de contenido"/>
          <p:cNvSpPr>
            <a:spLocks noGrp="1"/>
          </p:cNvSpPr>
          <p:nvPr>
            <p:ph idx="1"/>
          </p:nvPr>
        </p:nvSpPr>
        <p:spPr>
          <a:xfrm>
            <a:off x="457200" y="1600200"/>
            <a:ext cx="8229600" cy="5069160"/>
          </a:xfrm>
        </p:spPr>
        <p:txBody>
          <a:bodyPr>
            <a:normAutofit fontScale="85000" lnSpcReduction="20000"/>
          </a:bodyPr>
          <a:lstStyle/>
          <a:p>
            <a:pPr algn="ctr">
              <a:buNone/>
            </a:pPr>
            <a:r>
              <a:rPr lang="es-CO" dirty="0" smtClean="0"/>
              <a:t>  </a:t>
            </a:r>
          </a:p>
          <a:p>
            <a:pPr algn="ctr">
              <a:buNone/>
            </a:pPr>
            <a:r>
              <a:rPr lang="es-CO" dirty="0" smtClean="0"/>
              <a:t>  Bíblicamente, el infierno es el lugar y el estado de castigo y destrucción, con fuego eterno en la segunda muerte,</a:t>
            </a:r>
            <a:r>
              <a:rPr lang="es-CO" b="1" u="sng" dirty="0" smtClean="0">
                <a:solidFill>
                  <a:srgbClr val="0070C0"/>
                </a:solidFill>
              </a:rPr>
              <a:t> para los que rechazan a Dios</a:t>
            </a:r>
            <a:r>
              <a:rPr lang="es-CO" dirty="0" smtClean="0"/>
              <a:t>, como lo fue el </a:t>
            </a:r>
            <a:r>
              <a:rPr lang="es-CO" b="1" u="sng" dirty="0" smtClean="0">
                <a:solidFill>
                  <a:srgbClr val="0070C0"/>
                </a:solidFill>
              </a:rPr>
              <a:t>diluvio para los que rechazaron a Dios,</a:t>
            </a:r>
            <a:r>
              <a:rPr lang="es-CO" dirty="0" smtClean="0"/>
              <a:t> el cual duro 150 días. </a:t>
            </a:r>
            <a:r>
              <a:rPr lang="es-CO" b="1" u="sng" dirty="0" smtClean="0">
                <a:solidFill>
                  <a:srgbClr val="0070C0"/>
                </a:solidFill>
              </a:rPr>
              <a:t/>
            </a:r>
            <a:br>
              <a:rPr lang="es-CO" b="1" u="sng" dirty="0" smtClean="0">
                <a:solidFill>
                  <a:srgbClr val="0070C0"/>
                </a:solidFill>
              </a:rPr>
            </a:br>
            <a:endParaRPr lang="es-CO" b="1" u="sng" dirty="0" smtClean="0">
              <a:solidFill>
                <a:srgbClr val="0070C0"/>
              </a:solidFill>
            </a:endParaRPr>
          </a:p>
          <a:p>
            <a:endParaRPr lang="es-CO" dirty="0" smtClean="0"/>
          </a:p>
          <a:p>
            <a:pPr marL="0" indent="0" algn="ctr">
              <a:buNone/>
            </a:pPr>
            <a:r>
              <a:rPr lang="es-CO" dirty="0" smtClean="0"/>
              <a:t>Algunas versiones de la Biblia con frecuencia usan la palabra infierno para traducir la palabra hebrea </a:t>
            </a:r>
            <a:r>
              <a:rPr lang="es-CO" b="1" dirty="0" smtClean="0">
                <a:solidFill>
                  <a:srgbClr val="0070C0"/>
                </a:solidFill>
              </a:rPr>
              <a:t>seol</a:t>
            </a:r>
            <a:r>
              <a:rPr lang="es-CO" dirty="0" smtClean="0"/>
              <a:t> y el griego </a:t>
            </a:r>
            <a:r>
              <a:rPr lang="es-CO" b="1" dirty="0" smtClean="0">
                <a:solidFill>
                  <a:srgbClr val="0070C0"/>
                </a:solidFill>
              </a:rPr>
              <a:t>hades</a:t>
            </a:r>
            <a:r>
              <a:rPr lang="es-CO" dirty="0" smtClean="0"/>
              <a:t> (sepulcro) </a:t>
            </a:r>
            <a:br>
              <a:rPr lang="es-CO" dirty="0" smtClean="0"/>
            </a:br>
            <a:r>
              <a:rPr lang="es-CO" dirty="0" smtClean="0"/>
              <a:t/>
            </a:r>
            <a:br>
              <a:rPr lang="es-CO" dirty="0" smtClean="0"/>
            </a:b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3312367"/>
          </a:xfrm>
          <a:solidFill>
            <a:srgbClr val="92D050"/>
          </a:solidFill>
        </p:spPr>
        <p:txBody>
          <a:bodyPr>
            <a:normAutofit fontScale="77500" lnSpcReduction="20000"/>
          </a:bodyPr>
          <a:lstStyle/>
          <a:p>
            <a:pPr algn="ctr">
              <a:buNone/>
            </a:pPr>
            <a:r>
              <a:rPr lang="es-CO" dirty="0" smtClean="0"/>
              <a:t>    </a:t>
            </a:r>
            <a:r>
              <a:rPr lang="es-CO" sz="4700" dirty="0" smtClean="0"/>
              <a:t> </a:t>
            </a:r>
            <a:r>
              <a:rPr lang="es-CO" sz="4200" dirty="0" smtClean="0"/>
              <a:t>En contraste, la palabra griego geenna, que algunas versiones del Nuevo Testamento también lo traducen como infierno, no siempre tiene el mismo significado. </a:t>
            </a:r>
            <a:br>
              <a:rPr lang="es-CO" sz="4200" dirty="0" smtClean="0"/>
            </a:br>
            <a:r>
              <a:rPr lang="es-CO" sz="4200" dirty="0" smtClean="0"/>
              <a:t>Geenna se deriva del hebreo Ge Hinnom, Valle de Hinom.</a:t>
            </a:r>
          </a:p>
          <a:p>
            <a:pPr algn="ctr">
              <a:buNone/>
            </a:pPr>
            <a:endParaRPr lang="es-CO" dirty="0" smtClean="0"/>
          </a:p>
          <a:p>
            <a:pPr algn="ctr">
              <a:buNone/>
            </a:pPr>
            <a:r>
              <a:rPr lang="es-CO" dirty="0" smtClean="0"/>
              <a:t> </a:t>
            </a:r>
          </a:p>
          <a:p>
            <a:endParaRPr lang="es-CO" dirty="0" smtClean="0"/>
          </a:p>
          <a:p>
            <a:endParaRPr lang="es-CO" dirty="0"/>
          </a:p>
        </p:txBody>
      </p:sp>
      <p:sp>
        <p:nvSpPr>
          <p:cNvPr id="4" name="3 Proceso"/>
          <p:cNvSpPr/>
          <p:nvPr/>
        </p:nvSpPr>
        <p:spPr>
          <a:xfrm>
            <a:off x="395536" y="4077072"/>
            <a:ext cx="3312368" cy="2376264"/>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2800" dirty="0" smtClean="0"/>
              <a:t>El nombre derivó del </a:t>
            </a:r>
            <a:r>
              <a:rPr lang="es-CO" sz="2800" dirty="0" smtClean="0">
                <a:solidFill>
                  <a:srgbClr val="FFFF00"/>
                </a:solidFill>
                <a:hlinkClick r:id="rId2" action="ppaction://hlinkfile" tooltip="Incineración"/>
              </a:rPr>
              <a:t>incinerador</a:t>
            </a:r>
            <a:r>
              <a:rPr lang="es-CO" sz="2800" dirty="0" smtClean="0"/>
              <a:t> de basuras cercano a </a:t>
            </a:r>
            <a:r>
              <a:rPr lang="es-CO" sz="2800" dirty="0" smtClean="0">
                <a:hlinkClick r:id="rId3" action="ppaction://hlinkfile" tooltip="Jerusalén"/>
              </a:rPr>
              <a:t>Jerusalén</a:t>
            </a:r>
            <a:r>
              <a:rPr lang="es-CO" sz="2800" dirty="0" smtClean="0"/>
              <a:t>, </a:t>
            </a:r>
          </a:p>
        </p:txBody>
      </p:sp>
      <p:pic>
        <p:nvPicPr>
          <p:cNvPr id="2050" name="Picture 2" descr="http://t1.gstatic.com/images?q=tbn:ANd9GcRR0KlLfoJmkXn59n4WTRc96tMEJ0Qk77jJcAC07oPaqUonY8t_Qg"/>
          <p:cNvPicPr>
            <a:picLocks noChangeAspect="1" noChangeArrowheads="1"/>
          </p:cNvPicPr>
          <p:nvPr/>
        </p:nvPicPr>
        <p:blipFill>
          <a:blip r:embed="rId4" cstate="print"/>
          <a:srcRect/>
          <a:stretch>
            <a:fillRect/>
          </a:stretch>
        </p:blipFill>
        <p:spPr bwMode="auto">
          <a:xfrm>
            <a:off x="5436096" y="4077072"/>
            <a:ext cx="3384376" cy="2376264"/>
          </a:xfrm>
          <a:prstGeom prst="rect">
            <a:avLst/>
          </a:prstGeom>
          <a:noFill/>
        </p:spPr>
      </p:pic>
      <p:sp>
        <p:nvSpPr>
          <p:cNvPr id="2" name="1 Flecha derecha"/>
          <p:cNvSpPr/>
          <p:nvPr/>
        </p:nvSpPr>
        <p:spPr>
          <a:xfrm>
            <a:off x="3848452" y="5031178"/>
            <a:ext cx="1440160" cy="4680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lumMod val="90000"/>
            </a:schemeClr>
          </a:solidFill>
        </p:spPr>
        <p:txBody>
          <a:bodyPr>
            <a:noAutofit/>
          </a:bodyPr>
          <a:lstStyle/>
          <a:p>
            <a:r>
              <a:rPr lang="es-CO" sz="4000" dirty="0" smtClean="0">
                <a:solidFill>
                  <a:srgbClr val="002060"/>
                </a:solidFill>
                <a:latin typeface="Andalus" pitchFamily="18" charset="-78"/>
                <a:cs typeface="Andalus" pitchFamily="18" charset="-78"/>
              </a:rPr>
              <a:t>¿Qué había hecho Israel inicialmente en este lugar?</a:t>
            </a:r>
            <a:endParaRPr lang="es-CO" sz="4000" dirty="0">
              <a:solidFill>
                <a:srgbClr val="002060"/>
              </a:solidFill>
              <a:latin typeface="Andalus" pitchFamily="18" charset="-78"/>
              <a:cs typeface="Andalus" pitchFamily="18" charset="-78"/>
            </a:endParaRPr>
          </a:p>
        </p:txBody>
      </p:sp>
      <p:sp>
        <p:nvSpPr>
          <p:cNvPr id="3" name="2 Marcador de contenido"/>
          <p:cNvSpPr>
            <a:spLocks noGrp="1"/>
          </p:cNvSpPr>
          <p:nvPr>
            <p:ph idx="1"/>
          </p:nvPr>
        </p:nvSpPr>
        <p:spPr>
          <a:xfrm>
            <a:off x="457200" y="1600200"/>
            <a:ext cx="5050904" cy="4525963"/>
          </a:xfrm>
        </p:spPr>
        <p:txBody>
          <a:bodyPr>
            <a:normAutofit fontScale="92500" lnSpcReduction="20000"/>
          </a:bodyPr>
          <a:lstStyle/>
          <a:p>
            <a:pPr algn="ctr">
              <a:buNone/>
            </a:pPr>
            <a:r>
              <a:rPr lang="es-CO" sz="3600" b="1" dirty="0" smtClean="0">
                <a:solidFill>
                  <a:srgbClr val="FF0000"/>
                </a:solidFill>
              </a:rPr>
              <a:t>2 Crón.28:3; 33:1,6.</a:t>
            </a:r>
          </a:p>
          <a:p>
            <a:pPr algn="ctr">
              <a:buNone/>
            </a:pPr>
            <a:r>
              <a:rPr lang="es-CO" dirty="0" smtClean="0"/>
              <a:t>Acaz. Quemó también incienso en el valle de </a:t>
            </a:r>
            <a:r>
              <a:rPr lang="es-CO" b="1" dirty="0" smtClean="0">
                <a:solidFill>
                  <a:srgbClr val="0070C0"/>
                </a:solidFill>
              </a:rPr>
              <a:t>Hinóm.</a:t>
            </a:r>
            <a:r>
              <a:rPr lang="es-CO" dirty="0" smtClean="0"/>
              <a:t> Y quemó a sus hijos por fuego.</a:t>
            </a:r>
          </a:p>
          <a:p>
            <a:pPr algn="ctr">
              <a:buNone/>
            </a:pPr>
            <a:endParaRPr lang="es-CO" dirty="0" smtClean="0"/>
          </a:p>
          <a:p>
            <a:pPr algn="ctr">
              <a:buNone/>
            </a:pPr>
            <a:r>
              <a:rPr lang="es-CO" dirty="0" smtClean="0"/>
              <a:t>Manasés, Pasó a sus hijos por fuego en el valle de </a:t>
            </a:r>
            <a:r>
              <a:rPr lang="es-CO" b="1" dirty="0" smtClean="0">
                <a:solidFill>
                  <a:srgbClr val="0070C0"/>
                </a:solidFill>
              </a:rPr>
              <a:t>Ben Hinom.</a:t>
            </a:r>
          </a:p>
          <a:p>
            <a:pPr algn="ctr">
              <a:buNone/>
            </a:pPr>
            <a:r>
              <a:rPr lang="es-CO" dirty="0" smtClean="0"/>
              <a:t>   Aquí Israel había perpetrado el rito pagano de quemar niños a Moloc en este lugar.</a:t>
            </a:r>
          </a:p>
          <a:p>
            <a:endParaRPr lang="es-CO" dirty="0"/>
          </a:p>
        </p:txBody>
      </p:sp>
      <p:pic>
        <p:nvPicPr>
          <p:cNvPr id="1026" name="Picture 2" descr="http://t0.gstatic.com/images?q=tbn:ANd9GcQiXZh4v3dx--JIyGTL3H_f4yigjv7pGI9ETZxn812cIrWoVx-8Hw"/>
          <p:cNvPicPr>
            <a:picLocks noChangeAspect="1" noChangeArrowheads="1"/>
          </p:cNvPicPr>
          <p:nvPr/>
        </p:nvPicPr>
        <p:blipFill>
          <a:blip r:embed="rId2" cstate="print"/>
          <a:srcRect/>
          <a:stretch>
            <a:fillRect/>
          </a:stretch>
        </p:blipFill>
        <p:spPr bwMode="auto">
          <a:xfrm>
            <a:off x="5502226" y="1988840"/>
            <a:ext cx="3462262" cy="3888432"/>
          </a:xfrm>
          <a:prstGeom prst="rect">
            <a:avLst/>
          </a:prstGeom>
          <a:noFill/>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2564904"/>
            <a:ext cx="2794248"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down)">
                                      <p:cBhvr>
                                        <p:cTn id="55" dur="580">
                                          <p:stCondLst>
                                            <p:cond delay="0"/>
                                          </p:stCondLst>
                                        </p:cTn>
                                        <p:tgtEl>
                                          <p:spTgt spid="3">
                                            <p:txEl>
                                              <p:pRg st="4" end="4"/>
                                            </p:txEl>
                                          </p:spTgt>
                                        </p:tgtEl>
                                      </p:cBhvr>
                                    </p:animEffect>
                                    <p:anim calcmode="lin" valueType="num">
                                      <p:cBhvr>
                                        <p:cTn id="5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4" end="4"/>
                                            </p:txEl>
                                          </p:spTgt>
                                        </p:tgtEl>
                                      </p:cBhvr>
                                      <p:to x="100000" y="60000"/>
                                    </p:animScale>
                                    <p:animScale>
                                      <p:cBhvr>
                                        <p:cTn id="62" dur="166" decel="50000">
                                          <p:stCondLst>
                                            <p:cond delay="676"/>
                                          </p:stCondLst>
                                        </p:cTn>
                                        <p:tgtEl>
                                          <p:spTgt spid="3">
                                            <p:txEl>
                                              <p:pRg st="4" end="4"/>
                                            </p:txEl>
                                          </p:spTgt>
                                        </p:tgtEl>
                                      </p:cBhvr>
                                      <p:to x="100000" y="100000"/>
                                    </p:animScale>
                                    <p:animScale>
                                      <p:cBhvr>
                                        <p:cTn id="63" dur="26">
                                          <p:stCondLst>
                                            <p:cond delay="1312"/>
                                          </p:stCondLst>
                                        </p:cTn>
                                        <p:tgtEl>
                                          <p:spTgt spid="3">
                                            <p:txEl>
                                              <p:pRg st="4" end="4"/>
                                            </p:txEl>
                                          </p:spTgt>
                                        </p:tgtEl>
                                      </p:cBhvr>
                                      <p:to x="100000" y="80000"/>
                                    </p:animScale>
                                    <p:animScale>
                                      <p:cBhvr>
                                        <p:cTn id="64" dur="166" decel="50000">
                                          <p:stCondLst>
                                            <p:cond delay="1338"/>
                                          </p:stCondLst>
                                        </p:cTn>
                                        <p:tgtEl>
                                          <p:spTgt spid="3">
                                            <p:txEl>
                                              <p:pRg st="4" end="4"/>
                                            </p:txEl>
                                          </p:spTgt>
                                        </p:tgtEl>
                                      </p:cBhvr>
                                      <p:to x="100000" y="100000"/>
                                    </p:animScale>
                                    <p:animScale>
                                      <p:cBhvr>
                                        <p:cTn id="65" dur="26">
                                          <p:stCondLst>
                                            <p:cond delay="1642"/>
                                          </p:stCondLst>
                                        </p:cTn>
                                        <p:tgtEl>
                                          <p:spTgt spid="3">
                                            <p:txEl>
                                              <p:pRg st="4" end="4"/>
                                            </p:txEl>
                                          </p:spTgt>
                                        </p:tgtEl>
                                      </p:cBhvr>
                                      <p:to x="100000" y="90000"/>
                                    </p:animScale>
                                    <p:animScale>
                                      <p:cBhvr>
                                        <p:cTn id="66" dur="166" decel="50000">
                                          <p:stCondLst>
                                            <p:cond delay="1668"/>
                                          </p:stCondLst>
                                        </p:cTn>
                                        <p:tgtEl>
                                          <p:spTgt spid="3">
                                            <p:txEl>
                                              <p:pRg st="4" end="4"/>
                                            </p:txEl>
                                          </p:spTgt>
                                        </p:tgtEl>
                                      </p:cBhvr>
                                      <p:to x="100000" y="100000"/>
                                    </p:animScale>
                                    <p:animScale>
                                      <p:cBhvr>
                                        <p:cTn id="67" dur="26">
                                          <p:stCondLst>
                                            <p:cond delay="1808"/>
                                          </p:stCondLst>
                                        </p:cTn>
                                        <p:tgtEl>
                                          <p:spTgt spid="3">
                                            <p:txEl>
                                              <p:pRg st="4" end="4"/>
                                            </p:txEl>
                                          </p:spTgt>
                                        </p:tgtEl>
                                      </p:cBhvr>
                                      <p:to x="100000" y="95000"/>
                                    </p:animScale>
                                    <p:animScale>
                                      <p:cBhvr>
                                        <p:cTn id="6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332656"/>
            <a:ext cx="9144000" cy="6264696"/>
          </a:xfrm>
          <a:solidFill>
            <a:srgbClr val="FFFF00"/>
          </a:solidFill>
        </p:spPr>
        <p:txBody>
          <a:bodyPr>
            <a:normAutofit lnSpcReduction="10000"/>
          </a:bodyPr>
          <a:lstStyle/>
          <a:p>
            <a:pPr algn="ctr">
              <a:buNone/>
            </a:pPr>
            <a:r>
              <a:rPr lang="es-CO" dirty="0" smtClean="0"/>
              <a:t>    Jeremías predijo que por causa de este pecado el Señor haría de este lugar el Valle de la matanza, donde los cuerpos de los israelitas serían enterrados hasta que no hubiera lugar para ellos.</a:t>
            </a:r>
          </a:p>
          <a:p>
            <a:pPr algn="ctr">
              <a:buNone/>
            </a:pPr>
            <a:endParaRPr lang="es-CO" dirty="0" smtClean="0"/>
          </a:p>
          <a:p>
            <a:pPr algn="ctr">
              <a:buNone/>
            </a:pPr>
            <a:r>
              <a:rPr lang="es-CO" sz="3500" b="1" dirty="0" smtClean="0">
                <a:solidFill>
                  <a:srgbClr val="FF0000"/>
                </a:solidFill>
              </a:rPr>
              <a:t>    Leamos Jer.7:32,33.</a:t>
            </a:r>
            <a:endParaRPr lang="es-CO" b="1" dirty="0" smtClean="0">
              <a:solidFill>
                <a:srgbClr val="FF0000"/>
              </a:solidFill>
            </a:endParaRPr>
          </a:p>
          <a:p>
            <a:pPr algn="ctr">
              <a:buNone/>
            </a:pPr>
            <a:r>
              <a:rPr lang="es-CO" dirty="0" smtClean="0"/>
              <a:t> “Por tanto, vendrán días –</a:t>
            </a:r>
            <a:r>
              <a:rPr lang="es-CO" b="1" dirty="0" smtClean="0">
                <a:solidFill>
                  <a:srgbClr val="0070C0"/>
                </a:solidFill>
              </a:rPr>
              <a:t>dice el Eterno</a:t>
            </a:r>
            <a:r>
              <a:rPr lang="es-CO" dirty="0" smtClean="0"/>
              <a:t>-, que no se llamará más .. Valle de Hinóm, sino valle de la </a:t>
            </a:r>
            <a:r>
              <a:rPr lang="es-CO" b="1" dirty="0" smtClean="0">
                <a:solidFill>
                  <a:srgbClr val="0070C0"/>
                </a:solidFill>
              </a:rPr>
              <a:t>Matanza</a:t>
            </a:r>
            <a:r>
              <a:rPr lang="es-CO" dirty="0" smtClean="0"/>
              <a:t>; porque enterrarán a sus muertos, por falta de lugar. 33 Los cuerpos restantes serían comida de las aves del cielo y de las bestias de la tierra, y no habrá quien espante”.</a:t>
            </a:r>
          </a:p>
          <a:p>
            <a:pPr algn="ctr">
              <a:buNone/>
            </a:pPr>
            <a:endParaRPr lang="es-CO" dirty="0" smtClean="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332656"/>
            <a:ext cx="9144000" cy="6264696"/>
          </a:xfrm>
          <a:solidFill>
            <a:schemeClr val="accent3">
              <a:lumMod val="20000"/>
              <a:lumOff val="80000"/>
            </a:schemeClr>
          </a:solidFill>
        </p:spPr>
        <p:txBody>
          <a:bodyPr>
            <a:normAutofit lnSpcReduction="10000"/>
          </a:bodyPr>
          <a:lstStyle/>
          <a:p>
            <a:pPr algn="ctr">
              <a:buNone/>
            </a:pPr>
            <a:r>
              <a:rPr lang="es-CO" dirty="0" smtClean="0"/>
              <a:t>     </a:t>
            </a:r>
            <a:r>
              <a:rPr lang="es-CO" sz="3800" b="1" dirty="0" smtClean="0">
                <a:solidFill>
                  <a:srgbClr val="FF0000"/>
                </a:solidFill>
              </a:rPr>
              <a:t> En </a:t>
            </a:r>
            <a:r>
              <a:rPr lang="es-CO" sz="3500" b="1" dirty="0" smtClean="0">
                <a:solidFill>
                  <a:srgbClr val="FF0000"/>
                </a:solidFill>
              </a:rPr>
              <a:t>Isa.30:33</a:t>
            </a:r>
            <a:r>
              <a:rPr lang="es-CO" sz="3500" b="1" dirty="0">
                <a:solidFill>
                  <a:srgbClr val="FF0000"/>
                </a:solidFill>
              </a:rPr>
              <a:t> </a:t>
            </a:r>
            <a:r>
              <a:rPr lang="es-CO" sz="3500" b="1" dirty="0" smtClean="0">
                <a:solidFill>
                  <a:srgbClr val="FF0000"/>
                </a:solidFill>
              </a:rPr>
              <a:t>dice:</a:t>
            </a:r>
          </a:p>
          <a:p>
            <a:pPr algn="ctr">
              <a:buNone/>
            </a:pPr>
            <a:r>
              <a:rPr lang="es-CO" sz="2800" dirty="0" smtClean="0"/>
              <a:t>Porque hace</a:t>
            </a:r>
            <a:r>
              <a:rPr lang="es-CO" sz="2800" b="1" dirty="0" smtClean="0">
                <a:solidFill>
                  <a:srgbClr val="0070C0"/>
                </a:solidFill>
              </a:rPr>
              <a:t> tiempo</a:t>
            </a:r>
            <a:r>
              <a:rPr lang="es-CO" sz="2800" dirty="0" smtClean="0"/>
              <a:t> que hay un lugar de incendio, </a:t>
            </a:r>
            <a:r>
              <a:rPr lang="es-CO" sz="2800" b="1" dirty="0" smtClean="0">
                <a:solidFill>
                  <a:srgbClr val="0070C0"/>
                </a:solidFill>
              </a:rPr>
              <a:t>dispuesto</a:t>
            </a:r>
            <a:r>
              <a:rPr lang="es-CO" sz="2800" dirty="0" smtClean="0"/>
              <a:t> y</a:t>
            </a:r>
            <a:r>
              <a:rPr lang="es-CO" sz="2800" b="1" dirty="0" smtClean="0">
                <a:solidFill>
                  <a:srgbClr val="0070C0"/>
                </a:solidFill>
              </a:rPr>
              <a:t> preparado</a:t>
            </a:r>
            <a:r>
              <a:rPr lang="es-CO" sz="2800" dirty="0" smtClean="0"/>
              <a:t> para el rey,</a:t>
            </a:r>
            <a:r>
              <a:rPr lang="es-CO" sz="2800" b="1" dirty="0" smtClean="0">
                <a:solidFill>
                  <a:srgbClr val="0070C0"/>
                </a:solidFill>
              </a:rPr>
              <a:t> profundo y ancho,</a:t>
            </a:r>
            <a:r>
              <a:rPr lang="es-CO" sz="2800" dirty="0" smtClean="0"/>
              <a:t> cuya hoguera es de fuego y mucha leña. </a:t>
            </a:r>
            <a:r>
              <a:rPr lang="es-CO" sz="2800" b="1" dirty="0" smtClean="0">
                <a:solidFill>
                  <a:srgbClr val="0070C0"/>
                </a:solidFill>
              </a:rPr>
              <a:t>EL SOPLO DEL ETERNO, LA ENCENDERÁ COMO TORRENTE DE AZUFRE</a:t>
            </a:r>
            <a:r>
              <a:rPr lang="es-CO" sz="2800" dirty="0" smtClean="0"/>
              <a:t>.</a:t>
            </a:r>
          </a:p>
          <a:p>
            <a:pPr algn="ctr">
              <a:buNone/>
            </a:pPr>
            <a:endParaRPr lang="es-CO" sz="2800" dirty="0" smtClean="0"/>
          </a:p>
          <a:p>
            <a:pPr algn="ctr">
              <a:buNone/>
            </a:pPr>
            <a:r>
              <a:rPr lang="es-CO" sz="2800" dirty="0" smtClean="0"/>
              <a:t>    La profecía de Jeremías sin duda condujo a Israel a considerar Ge Hinnom como un lugar de juicio para los malos, un lugar de aborrecimiento, castigo y vergüenza.</a:t>
            </a:r>
          </a:p>
          <a:p>
            <a:pPr algn="ctr">
              <a:buNone/>
            </a:pPr>
            <a:endParaRPr lang="es-CO" sz="2800" dirty="0" smtClean="0"/>
          </a:p>
          <a:p>
            <a:pPr algn="ctr">
              <a:buNone/>
            </a:pPr>
            <a:r>
              <a:rPr lang="es-CO" sz="2800" dirty="0" smtClean="0"/>
              <a:t> Más tarde la tradición rabínica dedicó ese lugar como un lugar para </a:t>
            </a:r>
            <a:r>
              <a:rPr lang="es-CO" sz="2800" b="1" dirty="0" smtClean="0">
                <a:solidFill>
                  <a:srgbClr val="0070C0"/>
                </a:solidFill>
              </a:rPr>
              <a:t>QUEMAR</a:t>
            </a:r>
            <a:r>
              <a:rPr lang="es-CO" sz="2800" dirty="0" smtClean="0"/>
              <a:t> animales muertos; y </a:t>
            </a:r>
            <a:r>
              <a:rPr lang="es-CO" sz="2800" b="1" dirty="0" smtClean="0">
                <a:solidFill>
                  <a:srgbClr val="0070C0"/>
                </a:solidFill>
              </a:rPr>
              <a:t>BASURA.</a:t>
            </a:r>
            <a:r>
              <a:rPr lang="es-CO" sz="2800" dirty="0" smtClean="0"/>
              <a:t> </a:t>
            </a:r>
            <a:r>
              <a:rPr lang="es-CO" sz="2800" b="1" u="sng" dirty="0" smtClean="0"/>
              <a:t>Recordemos que la basura se incinera hasta que desaparece por completo.</a:t>
            </a:r>
            <a:endParaRPr lang="es-CO" sz="2800" b="1" u="sng"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dirty="0" smtClean="0">
                <a:latin typeface="Andalus" pitchFamily="18" charset="-78"/>
                <a:cs typeface="Andalus" pitchFamily="18" charset="-78"/>
              </a:rPr>
              <a:t>¿Conque ilustro Jesús el juego del infierno?</a:t>
            </a:r>
            <a:endParaRPr lang="es-CO" dirty="0">
              <a:latin typeface="Andalus" pitchFamily="18" charset="-78"/>
              <a:cs typeface="Andalus" pitchFamily="18" charset="-78"/>
            </a:endParaRPr>
          </a:p>
        </p:txBody>
      </p:sp>
      <p:sp>
        <p:nvSpPr>
          <p:cNvPr id="3" name="2 Marcador de contenido"/>
          <p:cNvSpPr>
            <a:spLocks noGrp="1"/>
          </p:cNvSpPr>
          <p:nvPr>
            <p:ph idx="1"/>
          </p:nvPr>
        </p:nvSpPr>
        <p:spPr>
          <a:xfrm>
            <a:off x="457200" y="1600200"/>
            <a:ext cx="8229600" cy="4925144"/>
          </a:xfrm>
          <a:solidFill>
            <a:schemeClr val="bg1"/>
          </a:solidFill>
        </p:spPr>
        <p:txBody>
          <a:bodyPr>
            <a:normAutofit fontScale="92500" lnSpcReduction="10000"/>
          </a:bodyPr>
          <a:lstStyle/>
          <a:p>
            <a:pPr algn="ctr">
              <a:buNone/>
            </a:pPr>
            <a:r>
              <a:rPr lang="es-CO" dirty="0" smtClean="0"/>
              <a:t>     Jesús usó los fuegos de Hinom como representación del fuego del infierno, de modo que los fuegos de Hinom simbolizan el fuego consumidor del último juicio. </a:t>
            </a:r>
          </a:p>
          <a:p>
            <a:endParaRPr lang="es-CO" dirty="0" smtClean="0"/>
          </a:p>
          <a:p>
            <a:pPr algn="ctr">
              <a:buNone/>
            </a:pPr>
            <a:r>
              <a:rPr lang="es-CO" dirty="0" smtClean="0"/>
              <a:t>      </a:t>
            </a:r>
            <a:r>
              <a:rPr lang="es-CO" sz="3500" b="1" dirty="0" smtClean="0">
                <a:solidFill>
                  <a:srgbClr val="FF0000"/>
                </a:solidFill>
              </a:rPr>
              <a:t>Mat.18:9.</a:t>
            </a:r>
          </a:p>
          <a:p>
            <a:pPr marL="0" indent="0" algn="ctr">
              <a:buNone/>
            </a:pPr>
            <a:r>
              <a:rPr lang="es-CO" dirty="0" smtClean="0"/>
              <a:t>“Si tu ojo te fuera ocasión de caer, sácalo, y échalo de ti. Mejor te es entrar con un solo ojo en la vida, que tener dos ojos y ser echado en el fuego del infierno”. </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4680520"/>
          </a:xfrm>
          <a:solidFill>
            <a:srgbClr val="FFFF00"/>
          </a:solidFill>
        </p:spPr>
        <p:txBody>
          <a:bodyPr>
            <a:normAutofit fontScale="92500" lnSpcReduction="20000"/>
          </a:bodyPr>
          <a:lstStyle/>
          <a:p>
            <a:pPr marL="0" indent="0">
              <a:buNone/>
            </a:pPr>
            <a:endParaRPr lang="es-CO" dirty="0" smtClean="0"/>
          </a:p>
          <a:p>
            <a:pPr marL="0" indent="0">
              <a:buNone/>
            </a:pPr>
            <a:r>
              <a:rPr lang="es-CO" dirty="0" smtClean="0"/>
              <a:t>En </a:t>
            </a:r>
            <a:r>
              <a:rPr lang="es-CO" u="sng" dirty="0" smtClean="0">
                <a:solidFill>
                  <a:srgbClr val="FF0000"/>
                </a:solidFill>
              </a:rPr>
              <a:t>Luc.12:5</a:t>
            </a:r>
            <a:r>
              <a:rPr lang="es-CO" dirty="0" smtClean="0"/>
              <a:t> Él declaró que era una experiencia que iba más allá de la muerte: “Os diré a quien temer. Temed a Aquel que después de haber quitado la vida. Tiene poder de </a:t>
            </a:r>
            <a:r>
              <a:rPr lang="es-CO" b="1" dirty="0" smtClean="0">
                <a:solidFill>
                  <a:srgbClr val="0070C0"/>
                </a:solidFill>
              </a:rPr>
              <a:t>echar en el infierno”.</a:t>
            </a:r>
          </a:p>
          <a:p>
            <a:endParaRPr lang="es-CO" dirty="0" smtClean="0"/>
          </a:p>
          <a:p>
            <a:pPr marL="0" indent="0">
              <a:buNone/>
            </a:pPr>
            <a:r>
              <a:rPr lang="es-CO" dirty="0" smtClean="0"/>
              <a:t>“Antes temed a Aquel que puede destruir  el </a:t>
            </a:r>
            <a:r>
              <a:rPr lang="es-CO" b="1" dirty="0" smtClean="0">
                <a:solidFill>
                  <a:srgbClr val="0070C0"/>
                </a:solidFill>
              </a:rPr>
              <a:t>alma</a:t>
            </a:r>
            <a:r>
              <a:rPr lang="es-CO" dirty="0" smtClean="0"/>
              <a:t> y el </a:t>
            </a:r>
            <a:r>
              <a:rPr lang="es-CO" b="1" dirty="0" smtClean="0">
                <a:solidFill>
                  <a:srgbClr val="0070C0"/>
                </a:solidFill>
              </a:rPr>
              <a:t>cuerpo en el infierno</a:t>
            </a:r>
            <a:r>
              <a:rPr lang="es-CO" dirty="0" smtClean="0"/>
              <a:t>” </a:t>
            </a:r>
            <a:r>
              <a:rPr lang="es-CO" b="1" dirty="0" smtClean="0">
                <a:solidFill>
                  <a:srgbClr val="FF0000"/>
                </a:solidFill>
              </a:rPr>
              <a:t>(Mat.10:28). </a:t>
            </a:r>
            <a:r>
              <a:rPr lang="es-CO" dirty="0" smtClean="0"/>
              <a:t>Es decir DESTRUIR a la persona. </a:t>
            </a:r>
            <a:br>
              <a:rPr lang="es-CO" dirty="0" smtClean="0"/>
            </a:br>
            <a:r>
              <a:rPr lang="es-CO" dirty="0" smtClean="0"/>
              <a:t/>
            </a:r>
            <a:br>
              <a:rPr lang="es-CO" dirty="0" smtClean="0"/>
            </a:b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a:bodyPr>
          <a:lstStyle/>
          <a:p>
            <a:r>
              <a:rPr lang="es-CO" sz="6000" b="1" dirty="0" smtClean="0">
                <a:latin typeface="Edwardian Script ITC" pitchFamily="66" charset="0"/>
              </a:rPr>
              <a:t> ¿Cuál será el destino de los malos?</a:t>
            </a:r>
            <a:endParaRPr lang="es-CO" sz="6000" b="1" dirty="0">
              <a:latin typeface="Edwardian Script ITC" pitchFamily="66" charset="0"/>
            </a:endParaRPr>
          </a:p>
        </p:txBody>
      </p:sp>
      <p:sp>
        <p:nvSpPr>
          <p:cNvPr id="3" name="2 Marcador de contenido"/>
          <p:cNvSpPr>
            <a:spLocks noGrp="1"/>
          </p:cNvSpPr>
          <p:nvPr>
            <p:ph idx="1"/>
          </p:nvPr>
        </p:nvSpPr>
        <p:spPr>
          <a:xfrm>
            <a:off x="457200" y="1600200"/>
            <a:ext cx="8229600" cy="4925144"/>
          </a:xfrm>
          <a:solidFill>
            <a:schemeClr val="accent3">
              <a:lumMod val="60000"/>
              <a:lumOff val="40000"/>
            </a:schemeClr>
          </a:solidFill>
        </p:spPr>
        <p:txBody>
          <a:bodyPr>
            <a:normAutofit fontScale="85000" lnSpcReduction="20000"/>
          </a:bodyPr>
          <a:lstStyle/>
          <a:p>
            <a:pPr marL="514350" indent="-514350">
              <a:buNone/>
            </a:pPr>
            <a:r>
              <a:rPr lang="es-CO" sz="4100" b="1" dirty="0" smtClean="0">
                <a:solidFill>
                  <a:srgbClr val="FF0000"/>
                </a:solidFill>
              </a:rPr>
              <a:t>                 </a:t>
            </a:r>
            <a:r>
              <a:rPr lang="es-CO" sz="4100" b="1" dirty="0" smtClean="0"/>
              <a:t>1) </a:t>
            </a:r>
            <a:r>
              <a:rPr lang="es-CO" sz="4100" b="1" u="sng" dirty="0" smtClean="0">
                <a:solidFill>
                  <a:srgbClr val="FF0000"/>
                </a:solidFill>
              </a:rPr>
              <a:t>Exterminados para siempre.</a:t>
            </a:r>
          </a:p>
          <a:p>
            <a:pPr marL="514350" indent="-514350" algn="ctr">
              <a:buNone/>
            </a:pPr>
            <a:r>
              <a:rPr lang="es-CO" sz="4100" b="1" dirty="0" smtClean="0">
                <a:solidFill>
                  <a:srgbClr val="FF0000"/>
                </a:solidFill>
              </a:rPr>
              <a:t>     </a:t>
            </a:r>
          </a:p>
          <a:p>
            <a:pPr marL="514350" indent="-514350" algn="ctr">
              <a:buNone/>
            </a:pPr>
            <a:r>
              <a:rPr lang="es-CO" sz="4100" b="1" dirty="0" smtClean="0">
                <a:solidFill>
                  <a:srgbClr val="FF0000"/>
                </a:solidFill>
              </a:rPr>
              <a:t> Rom.6:23</a:t>
            </a:r>
            <a:r>
              <a:rPr lang="es-CO" dirty="0"/>
              <a:t>.</a:t>
            </a:r>
            <a:endParaRPr lang="es-CO" dirty="0" smtClean="0"/>
          </a:p>
          <a:p>
            <a:pPr marL="514350" indent="-514350" algn="ctr">
              <a:buNone/>
            </a:pPr>
            <a:r>
              <a:rPr lang="es-CO" dirty="0" smtClean="0"/>
              <a:t>      Porque la paga del pecado es la muerte.</a:t>
            </a:r>
          </a:p>
          <a:p>
            <a:pPr marL="514350" indent="-514350">
              <a:buNone/>
            </a:pPr>
            <a:r>
              <a:rPr lang="es-CO" dirty="0" smtClean="0"/>
              <a:t>             </a:t>
            </a:r>
          </a:p>
          <a:p>
            <a:pPr marL="514350" indent="-514350" algn="ctr">
              <a:buNone/>
            </a:pPr>
            <a:r>
              <a:rPr lang="es-CO" dirty="0" smtClean="0"/>
              <a:t>    </a:t>
            </a:r>
            <a:r>
              <a:rPr lang="es-CO" sz="3600" b="1" dirty="0" smtClean="0">
                <a:solidFill>
                  <a:srgbClr val="FF0000"/>
                </a:solidFill>
              </a:rPr>
              <a:t> Sal.37:9,20,34;</a:t>
            </a:r>
            <a:r>
              <a:rPr lang="es-CO" dirty="0" smtClean="0"/>
              <a:t> </a:t>
            </a:r>
          </a:p>
          <a:p>
            <a:pPr marL="514350" indent="-514350" algn="ctr">
              <a:buNone/>
            </a:pPr>
            <a:r>
              <a:rPr lang="es-CO" dirty="0" smtClean="0"/>
              <a:t>     Porque los malhechores serán EXTERMINADOS. 20 Los impíos perecerán, y los enemigos del Eterno se desvanecerán… se disiparán como humo. Él te exaltará para heredar la tierra.</a:t>
            </a:r>
            <a:r>
              <a:rPr lang="es-CO" u="sng" dirty="0" smtClean="0"/>
              <a:t> </a:t>
            </a:r>
            <a:r>
              <a:rPr lang="es-CO" b="1" u="sng" dirty="0" smtClean="0"/>
              <a:t>Cuando los pecadores sean destruidos los verá</a:t>
            </a:r>
            <a:r>
              <a:rPr lang="es-CO" u="sng" dirty="0" smtClean="0"/>
              <a:t>s. </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Effect transition="in" filter="wipe(down)">
                                      <p:cBhvr>
                                        <p:cTn id="87" dur="580">
                                          <p:stCondLst>
                                            <p:cond delay="0"/>
                                          </p:stCondLst>
                                        </p:cTn>
                                        <p:tgtEl>
                                          <p:spTgt spid="3">
                                            <p:txEl>
                                              <p:pRg st="5" end="5"/>
                                            </p:txEl>
                                          </p:spTgt>
                                        </p:tgtEl>
                                      </p:cBhvr>
                                    </p:animEffect>
                                    <p:anim calcmode="lin" valueType="num">
                                      <p:cBhvr>
                                        <p:cTn id="8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5" end="5"/>
                                            </p:txEl>
                                          </p:spTgt>
                                        </p:tgtEl>
                                      </p:cBhvr>
                                      <p:to x="100000" y="60000"/>
                                    </p:animScale>
                                    <p:animScale>
                                      <p:cBhvr>
                                        <p:cTn id="94" dur="166" decel="50000">
                                          <p:stCondLst>
                                            <p:cond delay="676"/>
                                          </p:stCondLst>
                                        </p:cTn>
                                        <p:tgtEl>
                                          <p:spTgt spid="3">
                                            <p:txEl>
                                              <p:pRg st="5" end="5"/>
                                            </p:txEl>
                                          </p:spTgt>
                                        </p:tgtEl>
                                      </p:cBhvr>
                                      <p:to x="100000" y="100000"/>
                                    </p:animScale>
                                    <p:animScale>
                                      <p:cBhvr>
                                        <p:cTn id="95" dur="26">
                                          <p:stCondLst>
                                            <p:cond delay="1312"/>
                                          </p:stCondLst>
                                        </p:cTn>
                                        <p:tgtEl>
                                          <p:spTgt spid="3">
                                            <p:txEl>
                                              <p:pRg st="5" end="5"/>
                                            </p:txEl>
                                          </p:spTgt>
                                        </p:tgtEl>
                                      </p:cBhvr>
                                      <p:to x="100000" y="80000"/>
                                    </p:animScale>
                                    <p:animScale>
                                      <p:cBhvr>
                                        <p:cTn id="96" dur="166" decel="50000">
                                          <p:stCondLst>
                                            <p:cond delay="1338"/>
                                          </p:stCondLst>
                                        </p:cTn>
                                        <p:tgtEl>
                                          <p:spTgt spid="3">
                                            <p:txEl>
                                              <p:pRg st="5" end="5"/>
                                            </p:txEl>
                                          </p:spTgt>
                                        </p:tgtEl>
                                      </p:cBhvr>
                                      <p:to x="100000" y="100000"/>
                                    </p:animScale>
                                    <p:animScale>
                                      <p:cBhvr>
                                        <p:cTn id="97" dur="26">
                                          <p:stCondLst>
                                            <p:cond delay="1642"/>
                                          </p:stCondLst>
                                        </p:cTn>
                                        <p:tgtEl>
                                          <p:spTgt spid="3">
                                            <p:txEl>
                                              <p:pRg st="5" end="5"/>
                                            </p:txEl>
                                          </p:spTgt>
                                        </p:tgtEl>
                                      </p:cBhvr>
                                      <p:to x="100000" y="90000"/>
                                    </p:animScale>
                                    <p:animScale>
                                      <p:cBhvr>
                                        <p:cTn id="98" dur="166" decel="50000">
                                          <p:stCondLst>
                                            <p:cond delay="1668"/>
                                          </p:stCondLst>
                                        </p:cTn>
                                        <p:tgtEl>
                                          <p:spTgt spid="3">
                                            <p:txEl>
                                              <p:pRg st="5" end="5"/>
                                            </p:txEl>
                                          </p:spTgt>
                                        </p:tgtEl>
                                      </p:cBhvr>
                                      <p:to x="100000" y="100000"/>
                                    </p:animScale>
                                    <p:animScale>
                                      <p:cBhvr>
                                        <p:cTn id="99" dur="26">
                                          <p:stCondLst>
                                            <p:cond delay="1808"/>
                                          </p:stCondLst>
                                        </p:cTn>
                                        <p:tgtEl>
                                          <p:spTgt spid="3">
                                            <p:txEl>
                                              <p:pRg st="5" end="5"/>
                                            </p:txEl>
                                          </p:spTgt>
                                        </p:tgtEl>
                                      </p:cBhvr>
                                      <p:to x="100000" y="95000"/>
                                    </p:animScale>
                                    <p:animScale>
                                      <p:cBhvr>
                                        <p:cTn id="100" dur="166" decel="50000">
                                          <p:stCondLst>
                                            <p:cond delay="1834"/>
                                          </p:stCondLst>
                                        </p:cTn>
                                        <p:tgtEl>
                                          <p:spTgt spid="3">
                                            <p:txEl>
                                              <p:pRg st="5" end="5"/>
                                            </p:txEl>
                                          </p:spTgt>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animEffect transition="in" filter="wipe(down)">
                                      <p:cBhvr>
                                        <p:cTn id="103" dur="580">
                                          <p:stCondLst>
                                            <p:cond delay="0"/>
                                          </p:stCondLst>
                                        </p:cTn>
                                        <p:tgtEl>
                                          <p:spTgt spid="3">
                                            <p:txEl>
                                              <p:pRg st="6" end="6"/>
                                            </p:txEl>
                                          </p:spTgt>
                                        </p:tgtEl>
                                      </p:cBhvr>
                                    </p:animEffect>
                                    <p:anim calcmode="lin" valueType="num">
                                      <p:cBhvr>
                                        <p:cTn id="10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9" dur="26">
                                          <p:stCondLst>
                                            <p:cond delay="650"/>
                                          </p:stCondLst>
                                        </p:cTn>
                                        <p:tgtEl>
                                          <p:spTgt spid="3">
                                            <p:txEl>
                                              <p:pRg st="6" end="6"/>
                                            </p:txEl>
                                          </p:spTgt>
                                        </p:tgtEl>
                                      </p:cBhvr>
                                      <p:to x="100000" y="60000"/>
                                    </p:animScale>
                                    <p:animScale>
                                      <p:cBhvr>
                                        <p:cTn id="110" dur="166" decel="50000">
                                          <p:stCondLst>
                                            <p:cond delay="676"/>
                                          </p:stCondLst>
                                        </p:cTn>
                                        <p:tgtEl>
                                          <p:spTgt spid="3">
                                            <p:txEl>
                                              <p:pRg st="6" end="6"/>
                                            </p:txEl>
                                          </p:spTgt>
                                        </p:tgtEl>
                                      </p:cBhvr>
                                      <p:to x="100000" y="100000"/>
                                    </p:animScale>
                                    <p:animScale>
                                      <p:cBhvr>
                                        <p:cTn id="111" dur="26">
                                          <p:stCondLst>
                                            <p:cond delay="1312"/>
                                          </p:stCondLst>
                                        </p:cTn>
                                        <p:tgtEl>
                                          <p:spTgt spid="3">
                                            <p:txEl>
                                              <p:pRg st="6" end="6"/>
                                            </p:txEl>
                                          </p:spTgt>
                                        </p:tgtEl>
                                      </p:cBhvr>
                                      <p:to x="100000" y="80000"/>
                                    </p:animScale>
                                    <p:animScale>
                                      <p:cBhvr>
                                        <p:cTn id="112" dur="166" decel="50000">
                                          <p:stCondLst>
                                            <p:cond delay="1338"/>
                                          </p:stCondLst>
                                        </p:cTn>
                                        <p:tgtEl>
                                          <p:spTgt spid="3">
                                            <p:txEl>
                                              <p:pRg st="6" end="6"/>
                                            </p:txEl>
                                          </p:spTgt>
                                        </p:tgtEl>
                                      </p:cBhvr>
                                      <p:to x="100000" y="100000"/>
                                    </p:animScale>
                                    <p:animScale>
                                      <p:cBhvr>
                                        <p:cTn id="113" dur="26">
                                          <p:stCondLst>
                                            <p:cond delay="1642"/>
                                          </p:stCondLst>
                                        </p:cTn>
                                        <p:tgtEl>
                                          <p:spTgt spid="3">
                                            <p:txEl>
                                              <p:pRg st="6" end="6"/>
                                            </p:txEl>
                                          </p:spTgt>
                                        </p:tgtEl>
                                      </p:cBhvr>
                                      <p:to x="100000" y="90000"/>
                                    </p:animScale>
                                    <p:animScale>
                                      <p:cBhvr>
                                        <p:cTn id="114" dur="166" decel="50000">
                                          <p:stCondLst>
                                            <p:cond delay="1668"/>
                                          </p:stCondLst>
                                        </p:cTn>
                                        <p:tgtEl>
                                          <p:spTgt spid="3">
                                            <p:txEl>
                                              <p:pRg st="6" end="6"/>
                                            </p:txEl>
                                          </p:spTgt>
                                        </p:tgtEl>
                                      </p:cBhvr>
                                      <p:to x="100000" y="100000"/>
                                    </p:animScale>
                                    <p:animScale>
                                      <p:cBhvr>
                                        <p:cTn id="115" dur="26">
                                          <p:stCondLst>
                                            <p:cond delay="1808"/>
                                          </p:stCondLst>
                                        </p:cTn>
                                        <p:tgtEl>
                                          <p:spTgt spid="3">
                                            <p:txEl>
                                              <p:pRg st="6" end="6"/>
                                            </p:txEl>
                                          </p:spTgt>
                                        </p:tgtEl>
                                      </p:cBhvr>
                                      <p:to x="100000" y="95000"/>
                                    </p:animScale>
                                    <p:animScale>
                                      <p:cBhvr>
                                        <p:cTn id="116"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836712"/>
            <a:ext cx="8291264" cy="5328591"/>
          </a:xfrm>
          <a:solidFill>
            <a:schemeClr val="bg1"/>
          </a:solidFill>
        </p:spPr>
        <p:txBody>
          <a:bodyPr>
            <a:normAutofit fontScale="92500" lnSpcReduction="20000"/>
          </a:bodyPr>
          <a:lstStyle/>
          <a:p>
            <a:pPr algn="ctr">
              <a:buNone/>
            </a:pPr>
            <a:r>
              <a:rPr lang="es-CO" dirty="0" smtClean="0"/>
              <a:t>         </a:t>
            </a:r>
            <a:r>
              <a:rPr lang="es-CO" sz="3300" b="1" dirty="0" smtClean="0">
                <a:solidFill>
                  <a:srgbClr val="FF0000"/>
                </a:solidFill>
              </a:rPr>
              <a:t>Salmo 68:2.</a:t>
            </a:r>
          </a:p>
          <a:p>
            <a:pPr algn="ctr">
              <a:buNone/>
            </a:pPr>
            <a:r>
              <a:rPr lang="es-CO" dirty="0" smtClean="0"/>
              <a:t>      Como se derrite la cera  ante el fuego, así PERECERÁN los impíos delante de Dios.</a:t>
            </a:r>
          </a:p>
          <a:p>
            <a:endParaRPr lang="es-CO" dirty="0" smtClean="0"/>
          </a:p>
          <a:p>
            <a:pPr algn="ctr">
              <a:buNone/>
            </a:pPr>
            <a:r>
              <a:rPr lang="es-CO" dirty="0" smtClean="0"/>
              <a:t>        </a:t>
            </a:r>
            <a:r>
              <a:rPr lang="es-CO" sz="3300" b="1" dirty="0" smtClean="0">
                <a:solidFill>
                  <a:srgbClr val="FF0000"/>
                </a:solidFill>
              </a:rPr>
              <a:t>Mal.4:1.</a:t>
            </a:r>
          </a:p>
          <a:p>
            <a:pPr algn="ctr">
              <a:buNone/>
            </a:pPr>
            <a:r>
              <a:rPr lang="es-CO" dirty="0" smtClean="0"/>
              <a:t>   “Viene el día ardiente como un horno. Y todos los soberbios, todos los malhechores serán ESTOPA. Y ese día que esta por llegar los abrazará, </a:t>
            </a:r>
            <a:r>
              <a:rPr lang="es-CO" b="1" dirty="0" smtClean="0"/>
              <a:t>Y NO QUEDARÁ DE ELLOS NI RAÍZ NI RAMA</a:t>
            </a:r>
            <a:r>
              <a:rPr lang="es-CO" dirty="0" smtClean="0"/>
              <a:t> – dice el Eterno Todopoderoso”. </a:t>
            </a:r>
          </a:p>
          <a:p>
            <a:pPr algn="ctr">
              <a:buNone/>
            </a:pPr>
            <a:r>
              <a:rPr lang="es-CO" dirty="0" smtClean="0"/>
              <a:t>(Léase además </a:t>
            </a:r>
            <a:r>
              <a:rPr lang="es-CO" dirty="0" smtClean="0">
                <a:solidFill>
                  <a:srgbClr val="FF0000"/>
                </a:solidFill>
              </a:rPr>
              <a:t>Mat.13:30,40;   2Ped.3:10; Sal.145:20; 2Tes.1:9; Heb.2:14; Sal.104:35). </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0" dur="500"/>
                                        <p:tgtEl>
                                          <p:spTgt spid="3">
                                            <p:txEl>
                                              <p:pRg st="4" end="4"/>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solidFill>
            <a:schemeClr val="accent6">
              <a:lumMod val="20000"/>
              <a:lumOff val="80000"/>
            </a:schemeClr>
          </a:solidFill>
        </p:spPr>
        <p:txBody>
          <a:bodyPr>
            <a:normAutofit fontScale="85000" lnSpcReduction="10000"/>
          </a:bodyPr>
          <a:lstStyle/>
          <a:p>
            <a:pPr marL="514350" indent="-514350">
              <a:buNone/>
            </a:pPr>
            <a:endParaRPr lang="es-CO" dirty="0" smtClean="0"/>
          </a:p>
          <a:p>
            <a:pPr marL="514350" indent="-514350">
              <a:buNone/>
            </a:pPr>
            <a:r>
              <a:rPr lang="es-CO" dirty="0" smtClean="0"/>
              <a:t>                           </a:t>
            </a:r>
            <a:r>
              <a:rPr lang="es-CO" sz="4200" b="1" dirty="0" smtClean="0"/>
              <a:t>2)</a:t>
            </a:r>
            <a:r>
              <a:rPr lang="es-CO" dirty="0" smtClean="0"/>
              <a:t> </a:t>
            </a:r>
            <a:r>
              <a:rPr lang="es-CO" sz="4200" b="1" u="sng" dirty="0" smtClean="0">
                <a:solidFill>
                  <a:srgbClr val="FF0000"/>
                </a:solidFill>
              </a:rPr>
              <a:t>Castigo eterno:</a:t>
            </a:r>
          </a:p>
          <a:p>
            <a:pPr marL="514350" indent="-514350">
              <a:buNone/>
            </a:pPr>
            <a:endParaRPr lang="es-CO" dirty="0" smtClean="0"/>
          </a:p>
          <a:p>
            <a:pPr marL="514350" indent="-514350" algn="ctr">
              <a:buNone/>
            </a:pPr>
            <a:r>
              <a:rPr lang="es-CO" dirty="0" smtClean="0"/>
              <a:t>  Para siempre, eterno (griego: aionios) Su significado es determinado por el objeto que lo modifica.</a:t>
            </a:r>
          </a:p>
          <a:p>
            <a:pPr marL="514350" indent="-514350">
              <a:buNone/>
            </a:pPr>
            <a:endParaRPr lang="es-CO" dirty="0" smtClean="0"/>
          </a:p>
          <a:p>
            <a:pPr marL="514350" indent="-514350" algn="ctr">
              <a:buNone/>
            </a:pPr>
            <a:r>
              <a:rPr lang="es-CO" dirty="0" smtClean="0"/>
              <a:t>       Cuando se refiere a Dios, quiere decir que él posee </a:t>
            </a:r>
            <a:r>
              <a:rPr lang="es-CO" b="1" dirty="0" smtClean="0">
                <a:solidFill>
                  <a:srgbClr val="0070C0"/>
                </a:solidFill>
              </a:rPr>
              <a:t>EXISTENCIA INFINITA</a:t>
            </a:r>
            <a:r>
              <a:rPr lang="es-CO" dirty="0" smtClean="0"/>
              <a:t>; pero cuando se refiere a los seres humanos o cosas perecederas, significa</a:t>
            </a:r>
            <a:r>
              <a:rPr lang="es-CO" b="1" u="sng" dirty="0" smtClean="0">
                <a:solidFill>
                  <a:srgbClr val="0070C0"/>
                </a:solidFill>
              </a:rPr>
              <a:t> MIENTRAS LA PERSONA VIVA O EXISTA.</a:t>
            </a:r>
          </a:p>
          <a:p>
            <a:pPr marL="514350" indent="-514350">
              <a:buNone/>
            </a:pPr>
            <a:endParaRPr lang="es-CO" b="1" u="sng" dirty="0" smtClean="0">
              <a:solidFill>
                <a:srgbClr val="0070C0"/>
              </a:solidFill>
            </a:endParaRPr>
          </a:p>
          <a:p>
            <a:pPr marL="514350" indent="-514350">
              <a:buNone/>
            </a:pPr>
            <a:endParaRPr lang="es-CO" b="1" u="sng" dirty="0" smtClean="0">
              <a:solidFill>
                <a:srgbClr val="0070C0"/>
              </a:solidFill>
            </a:endParaRPr>
          </a:p>
          <a:p>
            <a:pPr marL="514350" indent="-514350">
              <a:buNone/>
            </a:pPr>
            <a:r>
              <a:rPr lang="es-CO" dirty="0" smtClean="0"/>
              <a:t/>
            </a:r>
            <a:br>
              <a:rPr lang="es-CO" dirty="0" smtClean="0"/>
            </a:b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Autofit/>
          </a:bodyPr>
          <a:lstStyle/>
          <a:p>
            <a:r>
              <a:rPr lang="es-CO" sz="7200" b="1" dirty="0" smtClean="0">
                <a:latin typeface="Informal Roman" pitchFamily="66" charset="0"/>
              </a:rPr>
              <a:t>Léanos algunos ejemplos</a:t>
            </a:r>
            <a:endParaRPr lang="es-CO" sz="7200" b="1" dirty="0">
              <a:latin typeface="Informal Roman" pitchFamily="66" charset="0"/>
            </a:endParaRPr>
          </a:p>
        </p:txBody>
      </p:sp>
      <p:sp>
        <p:nvSpPr>
          <p:cNvPr id="3" name="2 Marcador de contenido"/>
          <p:cNvSpPr>
            <a:spLocks noGrp="1"/>
          </p:cNvSpPr>
          <p:nvPr>
            <p:ph idx="1"/>
          </p:nvPr>
        </p:nvSpPr>
        <p:spPr>
          <a:xfrm>
            <a:off x="457200" y="1600200"/>
            <a:ext cx="5698976" cy="2980928"/>
          </a:xfrm>
        </p:spPr>
        <p:txBody>
          <a:bodyPr>
            <a:normAutofit fontScale="92500"/>
          </a:bodyPr>
          <a:lstStyle/>
          <a:p>
            <a:pPr>
              <a:buNone/>
            </a:pPr>
            <a:r>
              <a:rPr lang="es-CO" dirty="0" smtClean="0"/>
              <a:t> </a:t>
            </a:r>
            <a:r>
              <a:rPr lang="es-CO" sz="4800" b="1" dirty="0" smtClean="0"/>
              <a:t> 1).   </a:t>
            </a:r>
            <a:r>
              <a:rPr lang="es-CO" sz="4000" b="1" dirty="0" smtClean="0">
                <a:solidFill>
                  <a:srgbClr val="FF0000"/>
                </a:solidFill>
              </a:rPr>
              <a:t>Judas.7. </a:t>
            </a:r>
          </a:p>
          <a:p>
            <a:pPr>
              <a:buNone/>
            </a:pPr>
            <a:r>
              <a:rPr lang="es-CO" sz="4000" b="1" dirty="0" smtClean="0">
                <a:solidFill>
                  <a:srgbClr val="FF0000"/>
                </a:solidFill>
              </a:rPr>
              <a:t>    </a:t>
            </a:r>
            <a:r>
              <a:rPr lang="es-CO" sz="3400" b="1" dirty="0" smtClean="0">
                <a:solidFill>
                  <a:srgbClr val="0070C0"/>
                </a:solidFill>
              </a:rPr>
              <a:t>Sodoma y Gomorra</a:t>
            </a:r>
            <a:r>
              <a:rPr lang="es-CO" sz="3400" dirty="0" smtClean="0"/>
              <a:t>, y las ciudades vecinas….sufrieron el castigo del fuego </a:t>
            </a:r>
            <a:r>
              <a:rPr lang="es-CO" sz="3400" b="1" dirty="0" smtClean="0">
                <a:solidFill>
                  <a:srgbClr val="0070C0"/>
                </a:solidFill>
              </a:rPr>
              <a:t>ETERNO</a:t>
            </a:r>
            <a:r>
              <a:rPr lang="es-CO" sz="3400" dirty="0" smtClean="0"/>
              <a:t>, y fueron puestas como ejemplo.</a:t>
            </a:r>
          </a:p>
        </p:txBody>
      </p:sp>
      <p:sp>
        <p:nvSpPr>
          <p:cNvPr id="2049" name="Rectangle 1"/>
          <p:cNvSpPr>
            <a:spLocks noChangeArrowheads="1"/>
          </p:cNvSpPr>
          <p:nvPr/>
        </p:nvSpPr>
        <p:spPr bwMode="auto">
          <a:xfrm>
            <a:off x="0" y="0"/>
            <a:ext cx="9144000" cy="0"/>
          </a:xfrm>
          <a:prstGeom prst="rect">
            <a:avLst/>
          </a:prstGeom>
          <a:solidFill>
            <a:srgbClr val="EEEEEE"/>
          </a:solidFill>
          <a:ln w="9525">
            <a:noFill/>
            <a:miter lim="800000"/>
            <a:headEnd/>
            <a:tailEnd/>
          </a:ln>
          <a:effectLst/>
        </p:spPr>
        <p:txBody>
          <a:bodyPr vert="horz" wrap="none" lIns="1499715" tIns="45720" rIns="2428110" bIns="45720" numCol="1" anchor="ctr" anchorCtr="0" compatLnSpc="1">
            <a:prstTxWarp prst="textNoShape">
              <a:avLst/>
            </a:prstTxWarp>
            <a:spAutoFit/>
          </a:bodyPr>
          <a:lstStyle/>
          <a:p>
            <a:endParaRPr lang="es-CO" dirty="0"/>
          </a:p>
        </p:txBody>
      </p:sp>
      <p:sp>
        <p:nvSpPr>
          <p:cNvPr id="2056" name="Rectangle 8"/>
          <p:cNvSpPr>
            <a:spLocks noChangeArrowheads="1"/>
          </p:cNvSpPr>
          <p:nvPr/>
        </p:nvSpPr>
        <p:spPr bwMode="auto">
          <a:xfrm>
            <a:off x="0" y="0"/>
            <a:ext cx="9144000" cy="0"/>
          </a:xfrm>
          <a:prstGeom prst="rect">
            <a:avLst/>
          </a:prstGeom>
          <a:solidFill>
            <a:srgbClr val="EEEEEE"/>
          </a:solidFill>
          <a:ln w="9525">
            <a:noFill/>
            <a:miter lim="800000"/>
            <a:headEnd/>
            <a:tailEnd/>
          </a:ln>
          <a:effectLst/>
        </p:spPr>
        <p:txBody>
          <a:bodyPr vert="horz" wrap="none" lIns="1499715" tIns="45720" rIns="2428110" bIns="45720" numCol="1" anchor="ctr" anchorCtr="0" compatLnSpc="1">
            <a:prstTxWarp prst="textNoShape">
              <a:avLst/>
            </a:prstTxWarp>
            <a:spAutoFit/>
          </a:bodyPr>
          <a:lstStyle/>
          <a:p>
            <a:endParaRPr lang="es-CO" dirty="0"/>
          </a:p>
        </p:txBody>
      </p:sp>
      <p:pic>
        <p:nvPicPr>
          <p:cNvPr id="1074" name="Picture 5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6176" y="1772816"/>
            <a:ext cx="2730624"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411760" y="4765119"/>
            <a:ext cx="6475040" cy="369332"/>
          </a:xfrm>
          <a:prstGeom prst="rect">
            <a:avLst/>
          </a:prstGeom>
        </p:spPr>
        <p:txBody>
          <a:bodyPr wrap="square">
            <a:spAutoFit/>
          </a:bodyPr>
          <a:lstStyle/>
          <a:p>
            <a:pPr algn="ctr"/>
            <a:r>
              <a:rPr lang="es-CO" dirty="0"/>
              <a:t> </a:t>
            </a:r>
            <a:endParaRPr lang="es-CO" sz="1600" dirty="0"/>
          </a:p>
        </p:txBody>
      </p:sp>
      <p:sp>
        <p:nvSpPr>
          <p:cNvPr id="5" name="4 Rectángulo"/>
          <p:cNvSpPr/>
          <p:nvPr/>
        </p:nvSpPr>
        <p:spPr>
          <a:xfrm>
            <a:off x="611560" y="4582465"/>
            <a:ext cx="7848872" cy="954107"/>
          </a:xfrm>
          <a:prstGeom prst="rect">
            <a:avLst/>
          </a:prstGeom>
        </p:spPr>
        <p:txBody>
          <a:bodyPr wrap="square">
            <a:spAutoFit/>
          </a:bodyPr>
          <a:lstStyle/>
          <a:p>
            <a:r>
              <a:rPr lang="es-CO" sz="2800" b="1" dirty="0">
                <a:solidFill>
                  <a:srgbClr val="FF0000"/>
                </a:solidFill>
              </a:rPr>
              <a:t>Yo pregunto: ¿Sodoma y Gomorra están ardiendo todavía</a:t>
            </a:r>
            <a:r>
              <a:rPr lang="es-CO" sz="2800" b="1" dirty="0" smtClean="0">
                <a:solidFill>
                  <a:srgbClr val="FF0000"/>
                </a:solidFill>
              </a:rPr>
              <a:t>? </a:t>
            </a:r>
            <a:endParaRPr lang="es-CO" sz="2800" b="1" dirty="0">
              <a:solidFill>
                <a:srgbClr val="FF0000"/>
              </a:solidFill>
            </a:endParaRPr>
          </a:p>
        </p:txBody>
      </p:sp>
      <p:sp>
        <p:nvSpPr>
          <p:cNvPr id="6" name="5 Rectángulo"/>
          <p:cNvSpPr/>
          <p:nvPr/>
        </p:nvSpPr>
        <p:spPr>
          <a:xfrm>
            <a:off x="2267744" y="5536572"/>
            <a:ext cx="6613874" cy="1384995"/>
          </a:xfrm>
          <a:prstGeom prst="rect">
            <a:avLst/>
          </a:prstGeom>
        </p:spPr>
        <p:txBody>
          <a:bodyPr wrap="square">
            <a:spAutoFit/>
          </a:bodyPr>
          <a:lstStyle/>
          <a:p>
            <a:pPr algn="r"/>
            <a:r>
              <a:rPr lang="es-CO" sz="2800" b="1" dirty="0">
                <a:solidFill>
                  <a:srgbClr val="FF0000"/>
                </a:solidFill>
              </a:rPr>
              <a:t>¿Y por que no están ardiendo, si allí dice que sufrieron el castigo del fuego eterno</a:t>
            </a:r>
            <a:r>
              <a:rPr lang="es-CO" sz="2800" b="1" dirty="0" smtClean="0">
                <a:solidFill>
                  <a:srgbClr val="FF0000"/>
                </a:solidFill>
              </a:rPr>
              <a:t>?</a:t>
            </a:r>
          </a:p>
          <a:p>
            <a:pPr algn="r"/>
            <a:r>
              <a:rPr lang="es-CO" sz="2800" b="1" dirty="0" smtClean="0">
                <a:solidFill>
                  <a:srgbClr val="FF0000"/>
                </a:solidFill>
              </a:rPr>
              <a:t>Lea la respuesta más adelante. </a:t>
            </a:r>
            <a:endParaRPr lang="es-CO" sz="2800" b="1" dirty="0">
              <a:solidFill>
                <a:srgbClr val="FF0000"/>
              </a:solidFill>
            </a:endParaRPr>
          </a:p>
        </p:txBody>
      </p:sp>
    </p:spTree>
    <p:controls>
      <mc:AlternateContent xmlns:mc="http://schemas.openxmlformats.org/markup-compatibility/2006">
        <mc:Choice xmlns:v="urn:schemas-microsoft-com:vml" Requires="v">
          <p:control spid="1081" name="DefaultOcx" r:id="rId2" imgW="693360" imgH="335160"/>
        </mc:Choice>
        <mc:Fallback>
          <p:control name="DefaultOcx" r:id="rId2" imgW="693360" imgH="335160">
            <p:pic>
              <p:nvPicPr>
                <p:cNvPr id="0" name="DefaultOcx"/>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 cy="304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82" name="HTMLHidden1" r:id="rId3" imgW="914400" imgH="228600"/>
        </mc:Choice>
        <mc:Fallback>
          <p:control name="HTMLHidden1" r:id="rId3" imgW="914400" imgH="228600">
            <p:pic>
              <p:nvPicPr>
                <p:cNvPr id="0" name="HTML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83" name="HTMLHidden2" r:id="rId4" imgW="914400" imgH="228600"/>
        </mc:Choice>
        <mc:Fallback>
          <p:control name="HTMLHidden2" r:id="rId4" imgW="914400" imgH="228600">
            <p:pic>
              <p:nvPicPr>
                <p:cNvPr id="0" name="HTMLHidden2"/>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84" name="HTMLHidden3" r:id="rId5" imgW="914400" imgH="228600"/>
        </mc:Choice>
        <mc:Fallback>
          <p:control name="HTMLHidden3" r:id="rId5" imgW="914400" imgH="228600">
            <p:pic>
              <p:nvPicPr>
                <p:cNvPr id="0" name="HTMLHidden3"/>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85" name="HTMLHidden4" r:id="rId6" imgW="914400" imgH="228600"/>
        </mc:Choice>
        <mc:Fallback>
          <p:control name="HTMLHidden4" r:id="rId6" imgW="914400" imgH="228600">
            <p:pic>
              <p:nvPicPr>
                <p:cNvPr id="0" name="HTMLHidden4"/>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86" name="HTMLHidden5" r:id="rId7" imgW="914400" imgH="228600"/>
        </mc:Choice>
        <mc:Fallback>
          <p:control name="HTMLHidden5" r:id="rId7" imgW="914400" imgH="228600">
            <p:pic>
              <p:nvPicPr>
                <p:cNvPr id="0" name="HTMLHidden5"/>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87" name="HTMLHidden6" r:id="rId8" imgW="914400" imgH="228600"/>
        </mc:Choice>
        <mc:Fallback>
          <p:control name="HTMLHidden6" r:id="rId8" imgW="914400" imgH="228600">
            <p:pic>
              <p:nvPicPr>
                <p:cNvPr id="0" name="HTMLHidden6"/>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88" name="HTMLHidden7" r:id="rId9" imgW="914400" imgH="228600"/>
        </mc:Choice>
        <mc:Fallback>
          <p:control name="HTMLHidden7" r:id="rId9" imgW="914400" imgH="228600">
            <p:pic>
              <p:nvPicPr>
                <p:cNvPr id="0" name="HTMLHidden7"/>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89" name="HTMLHidden8" r:id="rId10" imgW="914400" imgH="228600"/>
        </mc:Choice>
        <mc:Fallback>
          <p:control name="HTMLHidden8" r:id="rId10" imgW="914400" imgH="228600">
            <p:pic>
              <p:nvPicPr>
                <p:cNvPr id="0" name="HTMLHidden8"/>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74"/>
                                        </p:tgtEl>
                                        <p:attrNameLst>
                                          <p:attrName>style.visibility</p:attrName>
                                        </p:attrNameLst>
                                      </p:cBhvr>
                                      <p:to>
                                        <p:strVal val="visible"/>
                                      </p:to>
                                    </p:set>
                                    <p:anim calcmode="lin" valueType="num">
                                      <p:cBhvr>
                                        <p:cTn id="15" dur="1000" fill="hold"/>
                                        <p:tgtEl>
                                          <p:spTgt spid="1074"/>
                                        </p:tgtEl>
                                        <p:attrNameLst>
                                          <p:attrName>ppt_w</p:attrName>
                                        </p:attrNameLst>
                                      </p:cBhvr>
                                      <p:tavLst>
                                        <p:tav tm="0">
                                          <p:val>
                                            <p:fltVal val="0"/>
                                          </p:val>
                                        </p:tav>
                                        <p:tav tm="100000">
                                          <p:val>
                                            <p:strVal val="#ppt_w"/>
                                          </p:val>
                                        </p:tav>
                                      </p:tavLst>
                                    </p:anim>
                                    <p:anim calcmode="lin" valueType="num">
                                      <p:cBhvr>
                                        <p:cTn id="16" dur="1000" fill="hold"/>
                                        <p:tgtEl>
                                          <p:spTgt spid="1074"/>
                                        </p:tgtEl>
                                        <p:attrNameLst>
                                          <p:attrName>ppt_h</p:attrName>
                                        </p:attrNameLst>
                                      </p:cBhvr>
                                      <p:tavLst>
                                        <p:tav tm="0">
                                          <p:val>
                                            <p:fltVal val="0"/>
                                          </p:val>
                                        </p:tav>
                                        <p:tav tm="100000">
                                          <p:val>
                                            <p:strVal val="#ppt_h"/>
                                          </p:val>
                                        </p:tav>
                                      </p:tavLst>
                                    </p:anim>
                                    <p:anim calcmode="lin" valueType="num">
                                      <p:cBhvr>
                                        <p:cTn id="17" dur="1000" fill="hold"/>
                                        <p:tgtEl>
                                          <p:spTgt spid="1074"/>
                                        </p:tgtEl>
                                        <p:attrNameLst>
                                          <p:attrName>style.rotation</p:attrName>
                                        </p:attrNameLst>
                                      </p:cBhvr>
                                      <p:tavLst>
                                        <p:tav tm="0">
                                          <p:val>
                                            <p:fltVal val="90"/>
                                          </p:val>
                                        </p:tav>
                                        <p:tav tm="100000">
                                          <p:val>
                                            <p:fltVal val="0"/>
                                          </p:val>
                                        </p:tav>
                                      </p:tavLst>
                                    </p:anim>
                                    <p:animEffect transition="in" filter="fade">
                                      <p:cBhvr>
                                        <p:cTn id="18" dur="1000"/>
                                        <p:tgtEl>
                                          <p:spTgt spid="107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2000"/>
                                        <p:tgtEl>
                                          <p:spTgt spid="5"/>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heel(1)">
                                      <p:cBhvr>
                                        <p:cTn id="2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692696"/>
            <a:ext cx="9144000" cy="5433467"/>
          </a:xfrm>
          <a:solidFill>
            <a:schemeClr val="tx1"/>
          </a:solidFill>
        </p:spPr>
        <p:txBody>
          <a:bodyPr/>
          <a:lstStyle/>
          <a:p>
            <a:pPr marL="0" indent="0" algn="ctr">
              <a:buNone/>
            </a:pPr>
            <a:endParaRPr lang="es-CO" sz="3600" dirty="0" smtClean="0"/>
          </a:p>
          <a:p>
            <a:pPr marL="0" indent="0" algn="ctr">
              <a:buNone/>
            </a:pPr>
            <a:endParaRPr lang="es-CO" sz="3600" dirty="0">
              <a:solidFill>
                <a:schemeClr val="bg1"/>
              </a:solidFill>
            </a:endParaRPr>
          </a:p>
          <a:p>
            <a:pPr marL="0" indent="0" algn="ctr">
              <a:buNone/>
            </a:pPr>
            <a:r>
              <a:rPr lang="es-CO" sz="4000" dirty="0" smtClean="0">
                <a:solidFill>
                  <a:schemeClr val="bg1"/>
                </a:solidFill>
              </a:rPr>
              <a:t>El apóstol Pedro hablando de esto dice en 2 </a:t>
            </a:r>
            <a:r>
              <a:rPr lang="es-CO" sz="4000" dirty="0">
                <a:solidFill>
                  <a:schemeClr val="bg1"/>
                </a:solidFill>
              </a:rPr>
              <a:t>Ped.2:6</a:t>
            </a:r>
            <a:r>
              <a:rPr lang="es-CO" sz="3600" dirty="0">
                <a:solidFill>
                  <a:schemeClr val="bg1"/>
                </a:solidFill>
              </a:rPr>
              <a:t>.</a:t>
            </a:r>
          </a:p>
          <a:p>
            <a:pPr marL="0" indent="0" algn="ctr">
              <a:buNone/>
            </a:pPr>
            <a:r>
              <a:rPr lang="es-CO" dirty="0" smtClean="0">
                <a:solidFill>
                  <a:schemeClr val="bg1"/>
                </a:solidFill>
              </a:rPr>
              <a:t> «Y </a:t>
            </a:r>
            <a:r>
              <a:rPr lang="es-CO" dirty="0">
                <a:solidFill>
                  <a:schemeClr val="bg1"/>
                </a:solidFill>
              </a:rPr>
              <a:t>si condenó a la destrucción  las ciudades de Sodoma y Gomorra, las redujo a </a:t>
            </a:r>
            <a:r>
              <a:rPr lang="es-CO" b="1" dirty="0">
                <a:solidFill>
                  <a:srgbClr val="FFFF00"/>
                </a:solidFill>
              </a:rPr>
              <a:t>CENIZA</a:t>
            </a:r>
            <a:r>
              <a:rPr lang="es-CO" dirty="0">
                <a:solidFill>
                  <a:schemeClr val="bg1"/>
                </a:solidFill>
              </a:rPr>
              <a:t>, y las puso de ejemplo  de lo que </a:t>
            </a:r>
            <a:r>
              <a:rPr lang="es-CO" b="1" u="sng" dirty="0" smtClean="0">
                <a:solidFill>
                  <a:srgbClr val="FFFF00"/>
                </a:solidFill>
              </a:rPr>
              <a:t>HA DE SUCEDER A LOS IMPÍOS</a:t>
            </a:r>
            <a:r>
              <a:rPr lang="es-CO" dirty="0" smtClean="0">
                <a:solidFill>
                  <a:schemeClr val="bg1"/>
                </a:solidFill>
              </a:rPr>
              <a:t>».</a:t>
            </a:r>
            <a:endParaRPr lang="es-CO" dirty="0">
              <a:solidFill>
                <a:schemeClr val="bg1"/>
              </a:solidFill>
            </a:endParaRPr>
          </a:p>
          <a:p>
            <a:endParaRPr lang="es-CO" dirty="0">
              <a:solidFill>
                <a:schemeClr val="bg1"/>
              </a:solidFill>
            </a:endParaRPr>
          </a:p>
        </p:txBody>
      </p:sp>
    </p:spTree>
    <p:extLst>
      <p:ext uri="{BB962C8B-B14F-4D97-AF65-F5344CB8AC3E}">
        <p14:creationId xmlns:p14="http://schemas.microsoft.com/office/powerpoint/2010/main" val="211092768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1026" name="Picture 2" descr="http://t1.gstatic.com/images?q=tbn:ANd9GcTkW_qkxehdqqKMvuHqBoRI3cqemnH7ITxe8fSV__92HapQH8W1Uw"/>
          <p:cNvPicPr>
            <a:picLocks noChangeAspect="1" noChangeArrowheads="1"/>
          </p:cNvPicPr>
          <p:nvPr/>
        </p:nvPicPr>
        <p:blipFill>
          <a:blip r:embed="rId2" cstate="print"/>
          <a:srcRect/>
          <a:stretch>
            <a:fillRect/>
          </a:stretch>
        </p:blipFill>
        <p:spPr bwMode="auto">
          <a:xfrm>
            <a:off x="386827" y="404664"/>
            <a:ext cx="3096344" cy="3096344"/>
          </a:xfrm>
          <a:prstGeom prst="rect">
            <a:avLst/>
          </a:prstGeom>
          <a:noFill/>
        </p:spPr>
      </p:pic>
      <p:sp>
        <p:nvSpPr>
          <p:cNvPr id="2" name="1 Rectángulo"/>
          <p:cNvSpPr/>
          <p:nvPr/>
        </p:nvSpPr>
        <p:spPr>
          <a:xfrm>
            <a:off x="4067944" y="752507"/>
            <a:ext cx="4572000" cy="3108543"/>
          </a:xfrm>
          <a:prstGeom prst="rect">
            <a:avLst/>
          </a:prstGeom>
        </p:spPr>
        <p:txBody>
          <a:bodyPr>
            <a:spAutoFit/>
          </a:bodyPr>
          <a:lstStyle/>
          <a:p>
            <a:pPr algn="ctr"/>
            <a:r>
              <a:rPr lang="es-CO" sz="2800" dirty="0"/>
              <a:t>La respuesta es porque ardieron ETERNAMENTE, hasta que se EXTINGUIERON, no hubo más materia que se extinguiera. y se apagó el </a:t>
            </a:r>
            <a:r>
              <a:rPr lang="es-CO" sz="2800" dirty="0" smtClean="0"/>
              <a:t>fuego, convirtiéndose en «cenizas»</a:t>
            </a:r>
            <a:endParaRPr lang="es-CO" sz="28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4365104"/>
            <a:ext cx="3672408" cy="2066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467544" y="4562477"/>
            <a:ext cx="4572000" cy="1569660"/>
          </a:xfrm>
          <a:prstGeom prst="rect">
            <a:avLst/>
          </a:prstGeom>
        </p:spPr>
        <p:txBody>
          <a:bodyPr>
            <a:spAutoFit/>
          </a:bodyPr>
          <a:lstStyle/>
          <a:p>
            <a:pPr algn="ctr"/>
            <a:r>
              <a:rPr lang="es-CO" sz="3200" b="1" dirty="0">
                <a:solidFill>
                  <a:srgbClr val="FF0000"/>
                </a:solidFill>
              </a:rPr>
              <a:t>Y hoy se encuentran cubiertas por el agua del mar muerto. </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192688"/>
          </a:xfrm>
          <a:solidFill>
            <a:schemeClr val="accent3">
              <a:lumMod val="20000"/>
              <a:lumOff val="80000"/>
            </a:schemeClr>
          </a:solidFill>
        </p:spPr>
        <p:txBody>
          <a:bodyPr>
            <a:normAutofit/>
          </a:bodyPr>
          <a:lstStyle/>
          <a:p>
            <a:pPr>
              <a:buNone/>
            </a:pPr>
            <a:r>
              <a:rPr lang="es-CO" dirty="0" smtClean="0"/>
              <a:t>      </a:t>
            </a:r>
            <a:r>
              <a:rPr lang="es-CO" b="1" dirty="0" smtClean="0">
                <a:solidFill>
                  <a:srgbClr val="FF0000"/>
                </a:solidFill>
              </a:rPr>
              <a:t>                                </a:t>
            </a:r>
            <a:r>
              <a:rPr lang="es-CO" sz="4800" b="1" dirty="0" smtClean="0"/>
              <a:t>2).</a:t>
            </a:r>
            <a:r>
              <a:rPr lang="es-CO" b="1" dirty="0" smtClean="0">
                <a:solidFill>
                  <a:srgbClr val="FF0000"/>
                </a:solidFill>
              </a:rPr>
              <a:t>  Jer.17:27.</a:t>
            </a:r>
          </a:p>
          <a:p>
            <a:pPr algn="ctr">
              <a:buNone/>
            </a:pPr>
            <a:r>
              <a:rPr lang="es-CO" sz="2800" dirty="0" smtClean="0"/>
              <a:t>    “Pero si no me obedecéis para santificar el </a:t>
            </a:r>
            <a:r>
              <a:rPr lang="es-CO" sz="2800" u="sng" dirty="0" smtClean="0"/>
              <a:t>sábado</a:t>
            </a:r>
            <a:r>
              <a:rPr lang="es-CO" sz="2800" dirty="0" smtClean="0"/>
              <a:t>, y no traer cargas ni pasarlas  por las puertas de Jerusalén en sábado, </a:t>
            </a:r>
            <a:r>
              <a:rPr lang="es-CO" sz="2800" b="1" dirty="0" smtClean="0">
                <a:solidFill>
                  <a:srgbClr val="0070C0"/>
                </a:solidFill>
              </a:rPr>
              <a:t>YO ENCENDERÉ FUEGO EN SUS PUERTAS</a:t>
            </a:r>
            <a:r>
              <a:rPr lang="es-CO" sz="2800" dirty="0" smtClean="0"/>
              <a:t>, y consumirá los palacios de Jerusalén, y no se</a:t>
            </a:r>
            <a:r>
              <a:rPr lang="es-CO" b="1" u="sng" dirty="0" smtClean="0">
                <a:solidFill>
                  <a:srgbClr val="0070C0"/>
                </a:solidFill>
              </a:rPr>
              <a:t> APAGARÁ”</a:t>
            </a:r>
            <a:r>
              <a:rPr lang="es-CO" b="1" dirty="0" smtClean="0">
                <a:solidFill>
                  <a:srgbClr val="0070C0"/>
                </a:solidFill>
              </a:rPr>
              <a:t>.  </a:t>
            </a:r>
          </a:p>
          <a:p>
            <a:endParaRPr lang="es-CO" sz="2800" dirty="0" smtClean="0"/>
          </a:p>
          <a:p>
            <a:pPr>
              <a:buNone/>
            </a:pPr>
            <a:r>
              <a:rPr lang="es-CO" sz="2800" dirty="0" smtClean="0"/>
              <a:t>                                         </a:t>
            </a:r>
            <a:r>
              <a:rPr lang="es-CO" b="1" dirty="0" smtClean="0">
                <a:solidFill>
                  <a:srgbClr val="FF0000"/>
                </a:solidFill>
              </a:rPr>
              <a:t>2 Crónicas 36:19.</a:t>
            </a:r>
          </a:p>
          <a:p>
            <a:pPr algn="ctr">
              <a:buNone/>
            </a:pPr>
            <a:r>
              <a:rPr lang="es-CO" sz="2800" dirty="0" smtClean="0"/>
              <a:t> Y </a:t>
            </a:r>
            <a:r>
              <a:rPr lang="es-CO" b="1" dirty="0" smtClean="0">
                <a:solidFill>
                  <a:srgbClr val="0070C0"/>
                </a:solidFill>
              </a:rPr>
              <a:t>quemaron la casa de Dios</a:t>
            </a:r>
            <a:r>
              <a:rPr lang="es-CO" sz="2800" dirty="0" smtClean="0"/>
              <a:t>, rompieron la muralla de Jerusalén, consumieron a </a:t>
            </a:r>
            <a:r>
              <a:rPr lang="es-CO" b="1" dirty="0" smtClean="0">
                <a:solidFill>
                  <a:srgbClr val="0070C0"/>
                </a:solidFill>
              </a:rPr>
              <a:t>fuego</a:t>
            </a:r>
            <a:r>
              <a:rPr lang="es-CO" sz="2800" dirty="0" smtClean="0"/>
              <a:t> todos sus palacios y destruyeron  todos los objetos deseables.</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688632"/>
          </a:xfrm>
          <a:solidFill>
            <a:schemeClr val="accent2">
              <a:lumMod val="20000"/>
              <a:lumOff val="80000"/>
            </a:schemeClr>
          </a:solidFill>
        </p:spPr>
        <p:txBody>
          <a:bodyPr>
            <a:normAutofit lnSpcReduction="10000"/>
          </a:bodyPr>
          <a:lstStyle/>
          <a:p>
            <a:pPr algn="ctr">
              <a:buNone/>
            </a:pPr>
            <a:r>
              <a:rPr lang="es-CO" dirty="0" smtClean="0"/>
              <a:t>    </a:t>
            </a:r>
            <a:r>
              <a:rPr lang="es-CO" sz="3600" b="1" dirty="0" smtClean="0">
                <a:solidFill>
                  <a:srgbClr val="FF0000"/>
                </a:solidFill>
              </a:rPr>
              <a:t>Pregunto:  ¿Esta quemándose la ciudad de Jerusalén todavía?</a:t>
            </a:r>
            <a:endParaRPr lang="es-CO" sz="2800" b="1" dirty="0" smtClean="0">
              <a:solidFill>
                <a:srgbClr val="FF0000"/>
              </a:solidFill>
            </a:endParaRPr>
          </a:p>
          <a:p>
            <a:endParaRPr lang="es-CO" sz="2800" dirty="0" smtClean="0"/>
          </a:p>
          <a:p>
            <a:pPr algn="ctr">
              <a:buNone/>
            </a:pPr>
            <a:r>
              <a:rPr lang="es-CO" sz="2800" dirty="0" smtClean="0"/>
              <a:t>     </a:t>
            </a:r>
            <a:r>
              <a:rPr lang="es-CO" sz="2800" b="1" dirty="0" smtClean="0">
                <a:solidFill>
                  <a:srgbClr val="002060"/>
                </a:solidFill>
              </a:rPr>
              <a:t>¿Por qué no? Si la Palabra de Dios decía:  </a:t>
            </a:r>
            <a:r>
              <a:rPr lang="es-CO" sz="2800" b="1" u="sng" dirty="0" smtClean="0">
                <a:solidFill>
                  <a:srgbClr val="002060"/>
                </a:solidFill>
              </a:rPr>
              <a:t>“No se apagará”</a:t>
            </a:r>
          </a:p>
          <a:p>
            <a:endParaRPr lang="es-CO" sz="2800" dirty="0" smtClean="0"/>
          </a:p>
          <a:p>
            <a:pPr algn="ctr">
              <a:buNone/>
            </a:pPr>
            <a:r>
              <a:rPr lang="es-CO" sz="2800" dirty="0" smtClean="0"/>
              <a:t>     Lo que la Biblia está diciendo es que tanto Sodoma, Gomorra y Jerusalén que fueron quemadas con fuego eterno, hasta convertirse en cenizas, que por tanto no están ardiente actualmente, del mismo modo cuando se habla del castigo </a:t>
            </a:r>
            <a:r>
              <a:rPr lang="es-CO" sz="2800" b="1" u="sng" dirty="0" smtClean="0"/>
              <a:t>eterno </a:t>
            </a:r>
            <a:r>
              <a:rPr lang="es-CO" sz="2800" dirty="0" smtClean="0"/>
              <a:t>de los malos, </a:t>
            </a:r>
            <a:r>
              <a:rPr lang="es-CO" sz="2800" b="1" u="sng" dirty="0" smtClean="0">
                <a:solidFill>
                  <a:srgbClr val="0070C0"/>
                </a:solidFill>
              </a:rPr>
              <a:t>el fuego se apagará sólo cuando ya no quede nada más por quemarse. </a:t>
            </a:r>
          </a:p>
          <a:p>
            <a:endParaRPr lang="es-CO" sz="24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980728"/>
            <a:ext cx="9144000" cy="5145435"/>
          </a:xfrm>
          <a:solidFill>
            <a:schemeClr val="bg2">
              <a:lumMod val="25000"/>
            </a:schemeClr>
          </a:solidFill>
        </p:spPr>
        <p:txBody>
          <a:bodyPr>
            <a:normAutofit/>
          </a:bodyPr>
          <a:lstStyle/>
          <a:p>
            <a:pPr marL="0" indent="0" algn="ctr">
              <a:buNone/>
            </a:pPr>
            <a:r>
              <a:rPr lang="es-CO" b="1" dirty="0" smtClean="0">
                <a:solidFill>
                  <a:schemeClr val="bg1"/>
                </a:solidFill>
              </a:rPr>
              <a:t>¿Cómo lograr que haya armonía entre lo que dice al A. Testamento con lo que dice el N. Testamento sobre este tema? </a:t>
            </a:r>
          </a:p>
          <a:p>
            <a:pPr marL="0" indent="0" algn="ctr">
              <a:buNone/>
            </a:pPr>
            <a:endParaRPr lang="es-CO" b="1" dirty="0">
              <a:solidFill>
                <a:schemeClr val="bg1"/>
              </a:solidFill>
            </a:endParaRPr>
          </a:p>
          <a:p>
            <a:pPr marL="0" indent="0" algn="ctr">
              <a:buNone/>
            </a:pPr>
            <a:r>
              <a:rPr lang="es-CO" b="1" dirty="0" smtClean="0">
                <a:solidFill>
                  <a:schemeClr val="bg1"/>
                </a:solidFill>
              </a:rPr>
              <a:t>¿Será que el A. testamento se contradice con el N. Testamento, siendo que «</a:t>
            </a:r>
            <a:r>
              <a:rPr lang="es-CO" b="1" dirty="0" smtClean="0">
                <a:solidFill>
                  <a:schemeClr val="bg1"/>
                </a:solidFill>
                <a:latin typeface="Agency FB" pitchFamily="34" charset="0"/>
              </a:rPr>
              <a:t>en el Padre no hay mudanza ni sombra de variación</a:t>
            </a:r>
            <a:r>
              <a:rPr lang="es-CO" b="1" dirty="0" smtClean="0">
                <a:solidFill>
                  <a:schemeClr val="bg1"/>
                </a:solidFill>
              </a:rPr>
              <a:t>», y «</a:t>
            </a:r>
            <a:r>
              <a:rPr lang="es-CO" b="1" dirty="0" smtClean="0">
                <a:solidFill>
                  <a:schemeClr val="bg1"/>
                </a:solidFill>
                <a:latin typeface="Agency FB" pitchFamily="34" charset="0"/>
              </a:rPr>
              <a:t>Jesucristo es el mismo ayer, hoy y por los siglos</a:t>
            </a:r>
            <a:r>
              <a:rPr lang="es-CO" b="1" dirty="0" smtClean="0">
                <a:solidFill>
                  <a:schemeClr val="bg1"/>
                </a:solidFill>
              </a:rPr>
              <a:t>»? </a:t>
            </a:r>
            <a:r>
              <a:rPr lang="es-CO" b="1" u="sng" dirty="0" smtClean="0">
                <a:solidFill>
                  <a:schemeClr val="bg1"/>
                </a:solidFill>
              </a:rPr>
              <a:t>(Sant.1:17; Heb.13:8) </a:t>
            </a:r>
            <a:endParaRPr lang="es-CO" b="1" u="sng" dirty="0">
              <a:solidFill>
                <a:schemeClr val="bg1"/>
              </a:solidFill>
            </a:endParaRPr>
          </a:p>
        </p:txBody>
      </p:sp>
    </p:spTree>
    <p:extLst>
      <p:ext uri="{BB962C8B-B14F-4D97-AF65-F5344CB8AC3E}">
        <p14:creationId xmlns:p14="http://schemas.microsoft.com/office/powerpoint/2010/main" val="228437320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32656"/>
            <a:ext cx="8568952" cy="6264696"/>
          </a:xfrm>
          <a:solidFill>
            <a:schemeClr val="bg1"/>
          </a:solidFill>
        </p:spPr>
        <p:txBody>
          <a:bodyPr>
            <a:normAutofit fontScale="85000" lnSpcReduction="10000"/>
          </a:bodyPr>
          <a:lstStyle/>
          <a:p>
            <a:pPr>
              <a:buNone/>
            </a:pPr>
            <a:r>
              <a:rPr lang="es-CO" dirty="0" smtClean="0"/>
              <a:t>   </a:t>
            </a:r>
            <a:r>
              <a:rPr lang="es-CO" sz="4000" dirty="0" smtClean="0"/>
              <a:t>                       </a:t>
            </a:r>
            <a:r>
              <a:rPr lang="es-CO" sz="4000" b="1" dirty="0" smtClean="0">
                <a:solidFill>
                  <a:srgbClr val="FF0000"/>
                </a:solidFill>
              </a:rPr>
              <a:t>Mat.25:41,46.</a:t>
            </a:r>
          </a:p>
          <a:p>
            <a:pPr algn="ctr">
              <a:buNone/>
            </a:pPr>
            <a:r>
              <a:rPr lang="es-CO" sz="4000" dirty="0" smtClean="0"/>
              <a:t>    </a:t>
            </a:r>
            <a:r>
              <a:rPr lang="es-CO" sz="4000" dirty="0" smtClean="0">
                <a:latin typeface="Agency FB" pitchFamily="34" charset="0"/>
              </a:rPr>
              <a:t>“Entonces dirá a los de la izquierda: Apartaos de mí. Malditos,  al fuego </a:t>
            </a:r>
            <a:r>
              <a:rPr lang="es-CO" sz="4000" b="1" dirty="0" smtClean="0">
                <a:solidFill>
                  <a:srgbClr val="0070C0"/>
                </a:solidFill>
                <a:latin typeface="Agency FB" pitchFamily="34" charset="0"/>
              </a:rPr>
              <a:t>ETERNO</a:t>
            </a:r>
            <a:r>
              <a:rPr lang="es-CO" sz="4000" dirty="0" smtClean="0">
                <a:latin typeface="Agency FB" pitchFamily="34" charset="0"/>
              </a:rPr>
              <a:t>, preparado para el diablo y sus ángeles</a:t>
            </a:r>
            <a:r>
              <a:rPr lang="es-CO" sz="4000" dirty="0" smtClean="0"/>
              <a:t>”. 46 “</a:t>
            </a:r>
            <a:r>
              <a:rPr lang="es-CO" sz="4000" dirty="0" smtClean="0">
                <a:latin typeface="Agency FB" pitchFamily="34" charset="0"/>
              </a:rPr>
              <a:t>Estos irán al castigo </a:t>
            </a:r>
            <a:r>
              <a:rPr lang="es-CO" sz="4000" b="1" dirty="0" smtClean="0">
                <a:solidFill>
                  <a:srgbClr val="0070C0"/>
                </a:solidFill>
                <a:latin typeface="Agency FB" pitchFamily="34" charset="0"/>
              </a:rPr>
              <a:t>ETERNO</a:t>
            </a:r>
            <a:r>
              <a:rPr lang="es-CO" sz="4000" dirty="0" smtClean="0">
                <a:latin typeface="Agency FB" pitchFamily="34" charset="0"/>
              </a:rPr>
              <a:t>, y los justos a la vida </a:t>
            </a:r>
            <a:r>
              <a:rPr lang="es-CO" sz="4000" b="1" dirty="0" smtClean="0">
                <a:solidFill>
                  <a:srgbClr val="0070C0"/>
                </a:solidFill>
                <a:latin typeface="Agency FB" pitchFamily="34" charset="0"/>
              </a:rPr>
              <a:t>ETERNA</a:t>
            </a:r>
            <a:r>
              <a:rPr lang="es-CO" sz="4000" b="1" dirty="0" smtClean="0"/>
              <a:t>”.</a:t>
            </a:r>
          </a:p>
          <a:p>
            <a:pPr>
              <a:buNone/>
            </a:pPr>
            <a:endParaRPr lang="es-CO" sz="4000" dirty="0" smtClean="0"/>
          </a:p>
          <a:p>
            <a:pPr algn="ctr">
              <a:buNone/>
            </a:pPr>
            <a:r>
              <a:rPr lang="es-CO" sz="4000" dirty="0" smtClean="0"/>
              <a:t>   Note que los desobedientes y los justos tendrán “</a:t>
            </a:r>
            <a:r>
              <a:rPr lang="es-CO" sz="4000" b="1" u="sng" dirty="0" smtClean="0">
                <a:solidFill>
                  <a:srgbClr val="0070C0"/>
                </a:solidFill>
              </a:rPr>
              <a:t>vida eterna</a:t>
            </a:r>
            <a:r>
              <a:rPr lang="es-CO" sz="4000" dirty="0" smtClean="0"/>
              <a:t>”.</a:t>
            </a:r>
          </a:p>
          <a:p>
            <a:pPr algn="ctr">
              <a:buNone/>
            </a:pPr>
            <a:endParaRPr lang="es-CO" sz="4000" dirty="0" smtClean="0"/>
          </a:p>
          <a:p>
            <a:pPr algn="ctr">
              <a:buNone/>
            </a:pPr>
            <a:r>
              <a:rPr lang="es-CO" sz="4000" dirty="0" smtClean="0"/>
              <a:t>La pregunta es: ¿</a:t>
            </a:r>
            <a:r>
              <a:rPr lang="es-CO" sz="4000" b="1" dirty="0" smtClean="0">
                <a:solidFill>
                  <a:srgbClr val="FF0000"/>
                </a:solidFill>
                <a:latin typeface="Agency FB" pitchFamily="34" charset="0"/>
              </a:rPr>
              <a:t>Es esto lo que quiso decir Jesús, que tanto los desobedientes como los justos tendrán vida eterna</a:t>
            </a:r>
            <a:r>
              <a:rPr lang="es-CO" sz="4000" dirty="0" smtClean="0"/>
              <a:t>?</a:t>
            </a:r>
            <a:r>
              <a:rPr lang="es-CO" sz="4000" dirty="0" smtClean="0"/>
              <a:t> Veamos esto más adelante. </a:t>
            </a:r>
            <a:endParaRPr lang="es-CO" sz="4000" dirty="0" smtClean="0"/>
          </a:p>
          <a:p>
            <a:pPr>
              <a:buNone/>
            </a:pPr>
            <a:endParaRPr lang="es-CO" sz="4000" dirty="0" smtClean="0"/>
          </a:p>
          <a:p>
            <a:pPr algn="ctr">
              <a:buNone/>
            </a:pPr>
            <a:endParaRPr lang="es-CO" dirty="0" smtClean="0"/>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332656"/>
            <a:ext cx="9144000" cy="6264696"/>
          </a:xfrm>
          <a:blipFill>
            <a:blip r:embed="rId2"/>
            <a:tile tx="0" ty="0" sx="100000" sy="100000" flip="none" algn="tl"/>
          </a:blipFill>
        </p:spPr>
        <p:txBody>
          <a:bodyPr>
            <a:normAutofit fontScale="92500" lnSpcReduction="10000"/>
          </a:bodyPr>
          <a:lstStyle/>
          <a:p>
            <a:pPr algn="ctr">
              <a:buNone/>
            </a:pPr>
            <a:r>
              <a:rPr lang="es-CO" b="1" dirty="0" smtClean="0">
                <a:solidFill>
                  <a:srgbClr val="FF0000"/>
                </a:solidFill>
              </a:rPr>
              <a:t>¿Entonces los impíos vivirán por la eternidad quemándose </a:t>
            </a:r>
            <a:r>
              <a:rPr lang="es-CO" b="1" dirty="0" smtClean="0">
                <a:solidFill>
                  <a:srgbClr val="FF0000"/>
                </a:solidFill>
              </a:rPr>
              <a:t>y quemándose por </a:t>
            </a:r>
            <a:r>
              <a:rPr lang="es-CO" b="1" dirty="0" smtClean="0">
                <a:solidFill>
                  <a:srgbClr val="FF0000"/>
                </a:solidFill>
              </a:rPr>
              <a:t>los siglos de los siglos sin fin. </a:t>
            </a:r>
            <a:r>
              <a:rPr lang="es-CO" b="1" dirty="0" smtClean="0">
                <a:solidFill>
                  <a:srgbClr val="FF0000"/>
                </a:solidFill>
              </a:rPr>
              <a:t>Mientras </a:t>
            </a:r>
            <a:r>
              <a:rPr lang="es-CO" b="1" dirty="0" smtClean="0">
                <a:solidFill>
                  <a:srgbClr val="FF0000"/>
                </a:solidFill>
              </a:rPr>
              <a:t>los justos vivirán el mismo tiempo disfrutando de felicidad?</a:t>
            </a:r>
          </a:p>
          <a:p>
            <a:pPr algn="ctr">
              <a:buNone/>
            </a:pPr>
            <a:endParaRPr lang="es-CO" sz="2000" b="1" dirty="0" smtClean="0">
              <a:solidFill>
                <a:srgbClr val="FF0000"/>
              </a:solidFill>
            </a:endParaRPr>
          </a:p>
          <a:p>
            <a:pPr algn="ctr">
              <a:buNone/>
            </a:pPr>
            <a:endParaRPr lang="es-CO" sz="2800" dirty="0" smtClean="0"/>
          </a:p>
          <a:p>
            <a:pPr algn="ctr">
              <a:buNone/>
            </a:pPr>
            <a:endParaRPr lang="es-CO" sz="2800" dirty="0" smtClean="0"/>
          </a:p>
          <a:p>
            <a:pPr algn="ctr">
              <a:buNone/>
            </a:pPr>
            <a:endParaRPr lang="es-CO" sz="2800" dirty="0" smtClean="0"/>
          </a:p>
          <a:p>
            <a:pPr algn="ctr">
              <a:buNone/>
            </a:pPr>
            <a:endParaRPr lang="es-CO" sz="2800" b="1" u="sng" dirty="0" smtClean="0">
              <a:solidFill>
                <a:srgbClr val="002060"/>
              </a:solidFill>
            </a:endParaRPr>
          </a:p>
          <a:p>
            <a:pPr algn="ctr">
              <a:buNone/>
            </a:pPr>
            <a:r>
              <a:rPr lang="es-CO" sz="2800" b="1" u="sng" dirty="0" smtClean="0">
                <a:solidFill>
                  <a:srgbClr val="002060"/>
                </a:solidFill>
              </a:rPr>
              <a:t>¿</a:t>
            </a:r>
            <a:r>
              <a:rPr lang="es-CO" sz="2800" b="1" u="sng" dirty="0" smtClean="0">
                <a:solidFill>
                  <a:srgbClr val="002060"/>
                </a:solidFill>
              </a:rPr>
              <a:t>Está de acuerdo la teología popular con lo que enseña Dios en su Palabra?</a:t>
            </a:r>
          </a:p>
          <a:p>
            <a:pPr algn="ctr">
              <a:buNone/>
            </a:pPr>
            <a:endParaRPr lang="es-CO" sz="2800" dirty="0" smtClean="0"/>
          </a:p>
          <a:p>
            <a:pPr algn="ctr">
              <a:buNone/>
            </a:pPr>
            <a:r>
              <a:rPr lang="es-CO" sz="2800" b="1" dirty="0" smtClean="0">
                <a:solidFill>
                  <a:srgbClr val="0070C0"/>
                </a:solidFill>
              </a:rPr>
              <a:t>EL SENTIDO COMÚN NOS DICE QUE ESTO NO ARMONIZA CON EL CARÁCTER DE DIOS QUIEN ES “AMOR”</a:t>
            </a:r>
            <a:r>
              <a:rPr lang="es-CO" sz="2800" dirty="0" smtClean="0"/>
              <a:t> </a:t>
            </a:r>
            <a:r>
              <a:rPr lang="es-CO" sz="2800" dirty="0" smtClean="0"/>
              <a:t>(1 Juan 4:8).   </a:t>
            </a:r>
          </a:p>
          <a:p>
            <a:pPr algn="ctr">
              <a:buNone/>
            </a:pPr>
            <a:endParaRPr lang="es-CO" sz="2000" b="1" dirty="0" smtClean="0">
              <a:solidFill>
                <a:srgbClr val="FF0000"/>
              </a:solidFill>
            </a:endParaRPr>
          </a:p>
          <a:p>
            <a:pPr>
              <a:buNone/>
            </a:pPr>
            <a:endParaRPr lang="es-CO" dirty="0" smtClean="0"/>
          </a:p>
          <a:p>
            <a:pPr>
              <a:buNone/>
            </a:pPr>
            <a:endParaRPr lang="es-CO" dirty="0"/>
          </a:p>
        </p:txBody>
      </p:sp>
      <p:sp>
        <p:nvSpPr>
          <p:cNvPr id="234500" name="AutoShape 4" descr="data:image/jpg;base64,/9j/4AAQSkZJRgABAQAAAQABAAD/2wBDAAkGBwgHBgkIBwgKCgkLDRYPDQwMDRsUFRAWIB0iIiAdHx8kKDQsJCYxJx8fLT0tMTU3Ojo6Iys/RD84QzQ5Ojf/2wBDAQoKCg0MDRoPDxo3JR8lNzc3Nzc3Nzc3Nzc3Nzc3Nzc3Nzc3Nzc3Nzc3Nzc3Nzc3Nzc3Nzc3Nzc3Nzc3Nzc3Nzf/wAARCADEAIkDASIAAhEBAxEB/8QAHAAAAgIDAQEAAAAAAAAAAAAABAUDBgABAgcI/8QASRAAAgEDAwICBwMIBAwHAAAAAQIDAAQRBRIhMUETUQYiYXGBkaEUFTIjQlKSscHR8FNUguEHFiQzYmNyk5Sy0vElNENVosLi/8QAGgEAAwEBAQEAAAAAAAAAAAAAAgMEAQUABv/EACoRAAIDAAICAgEDAwUAAAAAAAECAAMRITEEEhNBIjNRYQUUsSMycYHx/9oADAMBAAIRAxEAPwBvJIexqMSHzzXTrzXKpXZnILToMamjciogldhSKAmErQotuWh5Cw71PECRitSQMcnFLDZGHkQXxDU8LGtLbOx6GiYbZx2rGdZigzp3OwZoctk0ZLC23GKg8E55oA4htsi3EU00bTheb5ZnIjQgbR1ao4tLuZE3hML5scZpykSadZ7UlIY4LMSOWqTyvLCIQp5jqKSzaw4irUrH7NMDCSYz1UnO2kWq6k8EYhVim1vzFBMnx8uCPhTW81BLhsmQPuYgkHoo6mlN9s8LBZGZx+TTGCCR3Hx+tcPyvPNqCsmXpQinRKvrHpBeRRxm1t0CpyMndxVYbW9TupRhCSBs2gEjk9MfKrbf2FuJlaSABlG0hHKr5DA6ds10I7OKKaOzgtzOYxuiRgRgd/fz8a2g0gcieKDeTKnHb3zqxQrtCjd62cezH89K6+zah+kv6xqw2sqo1xLDpyRtE7eoIznGPpyPh5UB953n9C/6y/wqsWg9iGAsvkietzWgvlTCe3zyMVAIsHpX0HvPn2QgyJUJqVICxxU8MBY8CiSpA2xjHHLYqa3yAvEYlZPcijjWPgnJ8q7dmK5RAMdzXcVuRyQfee9GR22eMVMbPbkmUBTmCK8z5/GQPYKIgMoPL5HtpsmlOy7gox76w6c0XVePZSiw2GtbCAZ3HlKIgtVcgouT3Bog2bceqRmiQghj2xnJ7mkvcy9GPSvTzNTN6oVlxgcCq/q1xA6PFNIMlTgf3U/MoIwR8fKkeshYVeVozgc7gQAMe+pLSGXRKV/HuVV750lHhwqkQTxDubgA8Zz24qvX/pDIJCYJI33MFBHLEeWPbxzUmtma8lMCruO4nGAdzHy9nQfClL+jU0YGCfGKFjE2QR05Hb6/Kp66qt9nmYfqDxX0k6SySzlSOWBOM4OTxXNjfbblyIp2bYSohGSGOOvfGP8AtTux9H7G2LSXsMisTlI3bLbcDPHvNOLa6CRiOzUQoq5Yldg56knqWJz8jRvci8KNmYYkRNXkgUx290IQG3IWwGDdePZzW/tGt/1a5/Ub+FN/F/JbzLLgYALN6zeWB2FZ9rk/oJ/+Iqf53/aez+Zc0fz6VKsIfkCoVXmjrddo3HoOa+rsOCcpOeDIzEyDauRnrTTS4Y/DIdclSMZ8qjt4hKw3d6YxW6xHI3ceVcy3nmW1JkguYRK6nYwAOCQKmhgWMgpk8967LZJrpPwnFIVjuR3qN2SZ4rgt2rAc1s4zjApmEzZFIxOOelDSMoJPxNEuhPTNQTQgKPaaUUbZoOTgoD3HNL7y2ErHO4kcjB6iiHdUXLM4I46ZGSeK5ecnbCAu4g7jg8CmBONntlS1RLa3kViB4xyF2KDt91VmT0knN4bfT0SSbJIc9/hwMVY9c0yGeUyR3AgTkKPfx8O3FIkistOiSO2EckjMcMy7m9p68VzbAnueNnmeVvUrq9lukthL4koOSI3PJ8gT1qRbu6mtUR8s2Dk85A5HPt4xR+maRfandPO4UAKdpkX1Qp5AUfKrTDa29tIz3EkBkI5jCKF6e34/OttuRFwDTAErE+nsBGBu8Q7Qx6qCx5OfcacfdX+pj+Z/hR9zq0EBV0RdhOC6kAfxxUv31a/0ifOpPltPSw9EfqnNGonqAeZqNVFEn8K19VdYMnOrSTWnqMDjNFmRs9DQayiNASO1dxys2C3GegrnWXEnAJfWmLCuvNSx8Iajkfw+AM1yJDt3Y9UnFeBEPJKemKzdz/Z/fWwMgkniteoe/sowDMmmJxkVxPzHkc8Vsq6Sgg+qfpUNxMqruJPQsB7qP3AHMwiL7i7W3dFeFZFYkZJxjigJtSTEi+GRyMAPnaPdj/a7mhnkupreNriAqEdcDoSuByfjmgNS0mS/3xxXQSOQkse6jsP+3lUV3kH/AGgwgBKvrvpDNcMy2jIpXgBOh8+cVmiaG9vALvU5dwlwxjUHk9cNx5fDB7U30jQ9PszczzGORoWx6wG1eM5+tcahqNs6iGK4hAdyoJG3AwT17kYxx3xxUrsfX1SCeZu+1Bo5Y7a2ZYwwGWH5o9/QD++qlqOtSSXUsCxxmVVJ38YGR193U1vWdVjdGXT5EgDSeupOXJ56kjgeQ93Sq79ma4ufHnXCEYGRkucft6H5e2qPG8VRy0w8Ri2pynRJVSTEiuQGTjf07fP296Wfe93/AFqb+fjWxDFJcDxJUW2lUFCFxnnG0+0Hjn99a+zWn9E/y/8A1Vyoi/Uwkz6D8VV7fIVj3JZFKgbs+dANMob1nxxk8VGLuMuQrDggdehpD2Me4tcHUYCdiRuUDHtphazoWHAPxpRDcJICVIIBxkCjbGFZWZSx3nlcdKnS0A8x6N9GNWl5z2IxW0cbAFXI3fL21A9rcertkUEKByOtTxLLHAFdlJznODTFsPOw8nUkqomWbaKFlvNn4VJ+td+CcZkIfBPWorhY4WVzjLZ69z2/fTVtUjTBIIkM2rqtufEYox6c9PfS2W/8VeHJUfo81y08M22C6hBdFxvZRhvPn99AXFtBAfGgErKoGY0kPAHXAz1I+Pzqb50LzQ3EJe7VEYh8DyU9DS99VgifcJsvtG7cpIHx7Ur0aGO6mvoZZWaOIoyAyHcFOc//AG6+ymWk6KHc3Sw7VZc7d24LwT3+FabAx9fWeNmcETaQbjLc2k7J4oBdQNy9McD49aqOr+jd1sh8KZZCr52NH6nLZ4Xt/Dip7v0w1axmZZNC3wqf85DIX4HHPGB9KsemanHrNlHeWagwuSCpGGUjqD7qFFsr/KTXOyHqecXPo1q0aPeSRssvg71SIgEDptznOR5Zz5VLYejtze2spnuZLaW0Jw8qdG5wAwPsHzFXm/vWt7y2RccSAHJxjIweew5ob0qk8JWjQOUxyAOPmen8805PKZh1DrDO2GUye1+1WghFq73zSyGSSIs27gEP7eQQec4oT7Jcf1a3/UqWG4NpemeAZkhYlWCnJx1/h8aF8K3/AKFv1zV/qYIs/eepXO+JSS3iKoy3J5HkffUSX9s0ssUEThkkwzt0xtU8eZ5xjtitpE7OSW9RWxx3oa8t7fSNPkniU4jVpGy2SepI+dQMjuNAhV1MV3I4W6JKiHIzgbT7qa28rQR5JCuAMg9zivLbH0l1/UUa5srKF4IBmRPMdeOeuKssevSTQxTxgfZ3jDLk8gHz8zUVnjOvMNkZQOJZJb2VpMvK2Qc/iNEQavOXEbNlemT3qnDVJZCGEe/HUeWTgfCjYL9WTcyhiCCATkH30o02L9wPYiW7x2YbmJGc/GgtVuZSEdSSVIyB1xWQNcXMKt4YjB/NJqpeNrE98JUuyVNx4Ytfs+E2byud3nx+6iVCezDQO4OfUb6tdtHpVxOv41jYg+VZaSltKt5ZcE+ErEnvwM0xh0e4uAc+H7mYVM2hTJDtLoVBztUkgGtrUD8jE1MxfWEpGoXM0Oo7YDtM0MsRKjOBwSfgM499HWvpFNaaIrKs35UOhdVBCbQfxE9u3TrRd/oDm4hlTc7JuB2jAGR8fdSXWLJ9P0FrZLhkjnlJnZlOQoUtjGOuVqwXVOcH3KwFNgP8yoX+s6rCDcwTTwM2G8N1BypPHUeeOlWP0D9IZ9QN5a3hQTqFcFV25AyDn2/hql395NK62kjmV02rvHGFHY+3+FWD/B/Al3q2okvtkRVCKTk7ckH39qfcipQxI5h+WQ3Kn/2WfV9Ne6gMssyR5IKY5JGf28moL/xZ7cePL4gChfEVT0GcEH+6nN9bf5CLeY7UAA39T18vfSa40tbiDwZryQqqkeqoBx8ua51Dpg2LRqU1j2ZXzCpu7uULtNurqV8Mjt3GffQP2mP9Bv1TVobRY3upZTNKXkVwxCjB3Dnt7T1qP7htf6S7/WX/AKa6P90n7xXvWfqXz7A+OYkbHbdW/utJkZHhQrIpVlOSCDx+/wCtTWxjlbLsQw7mnlkDBajA5kIz7QTx9Kn8cPb94JgLdbPKdM9HVtL9tNiMcqhyBKybgR2U58vqRVxX0et4okRYo0RAFVAOBVpjELSZ8NN2fxFRmuZ13I2cbgM5/dVNlGjdjrLmYADjJXBpVqq48EfAUqvdf9H9HvPs9zMFkVwsjLGWWInpuI6Uf6V6yNE0x7iNPGuJG8OCIAku5BxwPd/Oa8wTRZrn7Xdah4sd5cFnliU7TJvbIBBzjp/OKlrqB5c8QURrONns9ji4TxYZVMRAKsgBBB6Y99CW+hypqDXPiRsryFxx0z7P55rj0asfuL0as7F2PixYLZbOORuHuG4j4U/jdSgPHb9lProTMPM1SV0CQPAyEgtwe4FSQeGgC7Bj3ZqK6mKxhuOGIodbodefbUl9SI+CCGyHzWsUpUqO/PbNIPSrRLa50uWC8SWSJwM+HnIIOQc9qskLeHED0bGefpUN2wLqhJHHODz5n91WV+ImA/c97czwDU9FtrC53WDM8JC+szbmJOcjj3Gnf+DnRZRql7fsmHxhFOQQGOSSMewDPsr1SSKaZ9itg4BYjsTz270l1vVIdAsp3hAEvicv1MsntPcA9e2AQMDrSaSylSe4221bECgZkmeBPFX7RHvjB9dPMUE/o/eyahPOhzCrGONS5yV2jBx06n6VLpV5JeQ/5VKZJNgJJ656H+6rGk4VwM98gmkU+MqkoZNnrKpa+j86oUuRLE+84ZjncP2d8UV9wr/TN8qe3UviSgZGBn4VF/a+lR+SoR8glQSTBFAztUdfKnBcm5hjCvhEPPQdgPeaVaVGJZpGHKiMgHsCa7tItmrszPllRVwDwMny+FUf05cq9j9w/uNYiQ3J/ndXSSj7bsYjGGzn+fbQsk2Fcj80N9CDQk04TVFDHC7Xz7gRn6VYTNjO0t4lcK6KXG45Pbt+z9tAXOhaf47XQh/KlSo9YgDv0ziiILhhqLJKhU+EGIznyFESneuD3kZT9aFcAhcjgQK5chGSODMA/J7VOAOW5+gzUVrqEMrBYZkaM52yZ9UggYOa819I21HVvSW5s31S4tbC2VWRYCRl2AzkDqcnqe1P/RbSrubTYZpp2mhSRyF24D4Yjd8ePjQnNwRqpi6ZYtR1C3AktZJCsqMGZXRl555BPB+Fc6cDcTosbgrnrxgDzzVa9K9M1vVdr+JbgxgquAVJHBB575oTQZdW07WZ4b22KQizCtEHBU4ZcEeTd6ktq+S3vqMNKFdU8z05SXYDcG/KAFvPAJqG5JaZ9oyclQD7cfuoGwvbWScm2YLyWZC2SrYIOR8qJEoYySsQqbyCx7KOWPyrpDqTEYZHcXYtohGCBjh3PXpk/QD5ivO/SS4mu1mvOStsN58lOA3/AC/81WXWryO6Qucx22Scn9Acu3yH0FL9Ghjl0G7a9UILiNpZg35pfcfoMD4UwdTAIBoeqQLbIEYFU37W7jB6fI1ZLi/2zR4JxnHT315x6OSoLOyizlnOT7RjFei2mmWk9sk7KXZj67FyTkZHHPHPlS77RQAxHc8F9zkcaG0d0ZGdc5AANM/u+P8A0/mKj0y0itkbwDI3bJYtgfGjNv8Aq1rn3WozaZoSVax1m00y0mkuo5VXIJKR7vZjHxqXTJYpr6W5hk3xzOmxsdQOn1yfjS68sjNbtHMh2t1x3onRohbiBF4G8H6mt8Gwsvr+0UpBEavhllz23/szSy/uLe0u7e5u5fCiydzbS2BgH91M4xl3HmxH/wAaV6hHHPpyiWNJAGX1XGR/OM1W8YOO4cJla/aaKVZYmgyhU8ckZNGbiwU/ozEtg+01X57qDTIjIMqgUjp2/kVVtZ9PBbsXtcvuOdpPt4zUovB/FBHpWXHt9Tc/o5eJfXmufaFS0uCF2hzvwoAY7cYI48+1Wz0DW8XSJIr1mdUlZIiygHAwB093Wk3ovq0GtWAjcMoyGZcEAtjnpV3sQqC2VGOzGCOwxmiqfW54MK3QvrIdUjCpGykABcc+6k08QkkuZD+cFxjsMU+1XAhi4zn+FKpCDas+MEisH65iK2xpU5Afv63ihO15WKZ254PfqMdOtXC9X/IltYvwlQrHuQTkk/AZ+NLPR/TVuNRlvpVyYvVTPbOcn5Z+dOroquxQMtI24g9lzwPliqUQA+0Ox9/GU30ynSG1+yLvJuGEChFydgw0nT2YX+1VS1Mi10uZRPfP4qEYkZkx8zzR3pZqwb0jkjjlULZKYc78flDy5+Zx/ZpJqdw9+GhtXlvJSgDlRu5P5vTik2F2tAHUtqRVpJMtvon6KXiaZaaiEEhlj3wjOFQHoWJ7+QGfbnpVt0uPwbdLfxV8SIYJHfnrQHofrkA0FUuGGy0gCqG7BF64+B/ZSvVfSPTZLi5t1vxbyD8M0cQGWJ6DGP5Oc0fnVi1cMgrr+Toy+wXO9TEzBWGeh4Jx+2jMf6X1qqaJdaf92BrMRrCC27Ydy78+t6x689yeam+9LL+tw/rj+NcA1nYJsKnJiSuihXJOfMfwrds4E8Pt5HyNIF9LNGe9FgZ5Irhn2bZoWXDdgT057c02hfF0srkCKPncc+sfYBXS8MmvfcZF1oW6jiCUC5ZfKTB+VK2mElkwU98njtmgrn0hsLW4Zt7EhwXIOBkcYwM11azWUkTNHI8Ue3dktkEE56npT28pB3KDQ+dSnem+qs+qW1rDujReZNp61U7W2F9cyLcswlY+q46L7/4U99LltG1mNrafxYzECCchlx1+fHzNKNOhnu5fBi/zkjYOeAwJBwD5+z2CtqwJolVCYgDSxej1qNPsEliEkV2iGfxAwAcZ6EHIPf5Dzr1Gwv4PDtp3mULOvq5IA/nrXncFrdJoN5Y3iRw3EUiolwzYZlYqWUf2SD8egwac6wGezsLW38MvEdzbhkgY60j5fQkmB5RATiWq51e1vRFFazCSVB6wUHAxxQ7J4sQVn/C2SByTxQGlWpjigkZyzPHwgXgHP/aiSkE00sHiKZosFlD4OPPHl2z50hrbRZ753INI5Eb6XDi0UbQDJKScfogUNqF0Io7u+xu8L1Yx+k3QfUijVP2LSFYnOxGxnzJpSqG5l0+zY8km4k9w/D9f2V2aQfQbN0k8wC30e2X0VWJ4InmlDM0jICSzDOc++kGp2cdr6Q3qRgLFeRx3UQAwASNrjHsOTVwfK6NFn80qre4p/fVS15m+8LFieYowuf8ARdQcfPNOUA8Tx2K5Cy32pnBEBjy3lukxx+sxpt6N6Fay3Ul3LbRupUKN6AgtkHPPuFRXdjfXkFvZWcBaKSV2ldV5LZwgJ7AAn+QKu1tZ22k2Sws5RY8De79W78djnP0qS9iaMXuYNHU0lk7W7CMKrEkgEADOevkaE+5G/QtfnUOpeky29rv09bW7Ak2K5mOEYAk7gOnAPGcmt+Lqv9UH/Fj/AKa561VeoJPMWSCe5TLjT7XUpk1Q20iSyyAvIxy0TKBgHA9XHHyPUc0dqD3DQRxMi+F0fxQ2WbPC8ZYnGM49vwGsbwWGl2qXUzBYoBLPMzF2ViuST3PPAXPfjk0pm9LdLuTl7ae1Ryd7bVk5z5BgSOnuPniqwjk52J3xZWir7YIHrMKW5la3uVYxuVmhxIjJk8HDgHBpfJq9z4IjSTCk5K54/nijNfg+9Li0XT0knnkiDJ4QL70C56YB9wx5+ZpVd6VdwaelzJHKJmkIECxsSqAfibyz28wCactKt2Im7yAD6mBXdxKtwsxlLt3JqWK5ViAhwQ2c9M+z6UvUb3C5yTxmpGtpozv9UDtkjmnFFzDI1sfSQOJcLa5W5iV5EtraNCXYxKd7cdSxJJ78e2mmj6jcXkd5dyMBGGAVenHb93zrzomcKTIH2Hvj1c++rN6LatbQwNaXpfwGILIrYBA7eVQ3eMPUmG7NcPReJbINf8K0McrSLCGZQ+/a7f7II5JPYY4x3oe71O1kuxbASxXV0Y5jKg3AtyAGbkggKQR08qWXWnLFdC/0nUI5RJjC3cmxoyRyQBjP4jjB7nrR0Gk3jyTRxPshlUKJY5GDHdgeeG7+zr50ypawvrOc9FqH8xPRZ7hprTTLNi2XiV5Nx5AA7+2pNCIubua+YcNIIo/9kChp0/8AOXAH+atTHGPcNtG6fGLPTYEH5jp8eatIxRGJIbp410dlY4DyIv0Aqmau7S3UG/r4CA+9CV/dTrXrjw9LlXP4ZyKr19JlbCVj+PepPvYfxrymMKyx6Y0zWEot3VWyMErnHqgk4+dVe91rWo2Ih1C5iMG9lkkXZ45wMcHg8jjjoefbYNIuTZq5juUikZAFDqCckcH6dqQekFlPJqAmlaTUOMyCJM+GyjJCjBBHI6HPUc1zCv8ArtBREZ/yOR56N3GmatqL/bI0+2qkZxNcD8qwLqRjPrAEjGBwTxxxVs+z6f8ApH/fJXjKPDb2l5J4gjvpU8ONGX13QDJYHoMY593upL/i/d/oT/7r++qgiBQDF3BFchBokeu6tPqN0YUllWzyNkT4UZxzn4lvdn30wtLV82Mf2Qi21B44uctvfJBI6esMg49vtzR08St4arbTSMxDJ4K53Z2H1R2HTHfHFSDTL2zmilkjPhwzGcNlXK8c7gCDkefbHavfKCOoPyPbzychNo9t6Na5M11OJ7yGKOKHMBYxDaMEcEA/hx1OfKuvSWKPVLL7ZlLG+cB9kcrEyLk4ViOrhSnJzxSqe11OeZ3trcyQ5/E5Cq4655xzkde/nmmOnCb8qqSMyxOY3Rkwy5IIA7AnA9/bzoXuKLomm2wLrLxKm+jXccQuAhZU5ZkOcCmFi0Mcy74d8jY5PbPIr0OwtIRbp4McbEY9ZOcke/r1Nd3SRQIhjsRI65YYXny6Dnpnn9uai/vS/wCLCPo8k1dDZR4LiOaZVcSKpJ9WPgEjsfpRzyaaZNh0a38bb60jx7PjlSKtNvJayW+8adMinCg+GAAM4HPfjHT++up4Ejn8CXTZmHOGRN+/gjjHvHPSh+XD1GnzXY7glWhismQQ/ZJcA/8ApylsHPOMk4+I9mRVp9Ho7iOeIzFBGdh8NeoPTPv55Pfipoo41dP/AAu4TaDhmVAR7snPlXctjKjxXFvcSKBg7W8gSf2mvLcdEVf5T2jD1Hl2uIfABAZ5UQ/D1mrq6uBFFIAfwBGHzNCRytcXNtPKoXLZZVHAbYf4Ul1XUfU4P4oF6eddkMGGiZUOYN6SXe61u1HGyXj51Wb/AFFk07TvChLPGzZ5ABO8EDrn5UVqd5vW63dGb9hqvSXINvhiMZzyenTNeHEcw4hNtfx295bubSeNAN8lvJIrIRnGQCQMAkEY6kfGrfPqkuk6mdQ0u5SWaSBQ1szBhIu8AFTny3dPMnqTVJtZ5JfEWCJY2upVt2dFyWHJxxz2xgZzgVYvufVbLTFhhtpjd3DiVYk2MgONxDk/nDPq/tPSkFu1AkyBRZ7GFrdWGu6ZcxRr4TJJ4nrkhvFIAbdkc7gTx3x5igPuDUv6tdfz/bqb0cs1vddnutRUXNtCR9puIlYLbOvIUN0Yc5J5AHs5q3/46+jX/uUv+7b+FAUJzINqixywPEp+l20M8UEUinbI6wHDEYUhHyPblj8KM0KSae+uIpZpG8K/Fqjk5YR7x388cZrKykL9yrweGH/B/wASfSLSO7sfWLRgRxqojONuF6g9c8efuxgYM+7rQRkNFvOzBaQl2IHYk8msrKh8xmHAM3zCffP4H+JqwjWxJWMb1VwFVzkKC7A9P308s5fFIUogXbuwB3rKypzJQIUI0GcADHkKCnUBiQOR3rKyvL3MMBswcKS7kMqnaTwOe1cPcSExqTwWOf1c1lZTYuG6SxkkIYnhzj9R6QTQI1o7tksiYB9maysrseJ+nKKZW9XQDcATjJ7+0UmkhQjaRxj99ZWVZKY99H9sFzFEiLgkYYjlSQckHseTzVt0C4k1Oawh1HZcrHcMsfiop2EIMMOOvJ9nsrKyuVYT83/cis/UEqGp+luqaZcX+m6eLa3gN3IR4cCjaDkMMdMHGTkE8nGBxVf+77f9Efqr/CsrKus7i2PM/9k=">
            <a:hlinkClick r:id="rId3"/>
          </p:cNvPr>
          <p:cNvSpPr>
            <a:spLocks noChangeAspect="1" noChangeArrowheads="1"/>
          </p:cNvSpPr>
          <p:nvPr/>
        </p:nvSpPr>
        <p:spPr bwMode="auto">
          <a:xfrm>
            <a:off x="155575" y="-890588"/>
            <a:ext cx="1304925" cy="18669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234502" name="AutoShape 6" descr="data:image/jpg;base64,/9j/4AAQSkZJRgABAQAAAQABAAD/2wBDAAkGBwgHBgkIBwgKCgkLDRYPDQwMDRsUFRAWIB0iIiAdHx8kKDQsJCYxJx8fLT0tMTU3Ojo6Iys/RD84QzQ5Ojf/2wBDAQoKCg0MDRoPDxo3JR8lNzc3Nzc3Nzc3Nzc3Nzc3Nzc3Nzc3Nzc3Nzc3Nzc3Nzc3Nzc3Nzc3Nzc3Nzc3Nzc3Nzf/wAARCADEAIkDASIAAhEBAxEB/8QAHAAAAgIDAQEAAAAAAAAAAAAABAUDBgABAgcI/8QASRAAAgEDAwICBwMIBAwHAAAAAQIDAAQRBRIhMUETUQYiYXGBkaEUFTIjQlKSscHR8FNUguEHFiQzYmNyk5Sy0vElNENVosLi/8QAGgEAAwEBAQEAAAAAAAAAAAAAAgMEAQUABv/EACoRAAIDAAICAgEDAwUAAAAAAAECAAMRITEEEhNBIjNRYQUUsSMycYHx/9oADAMBAAIRAxEAPwBvJIexqMSHzzXTrzXKpXZnILToMamjciogldhSKAmErQotuWh5Cw71PECRitSQMcnFLDZGHkQXxDU8LGtLbOx6GiYbZx2rGdZigzp3OwZoctk0ZLC23GKg8E55oA4htsi3EU00bTheb5ZnIjQgbR1ao4tLuZE3hML5scZpykSadZ7UlIY4LMSOWqTyvLCIQp5jqKSzaw4irUrH7NMDCSYz1UnO2kWq6k8EYhVim1vzFBMnx8uCPhTW81BLhsmQPuYgkHoo6mlN9s8LBZGZx+TTGCCR3Hx+tcPyvPNqCsmXpQinRKvrHpBeRRxm1t0CpyMndxVYbW9TupRhCSBs2gEjk9MfKrbf2FuJlaSABlG0hHKr5DA6ds10I7OKKaOzgtzOYxuiRgRgd/fz8a2g0gcieKDeTKnHb3zqxQrtCjd62cezH89K6+zah+kv6xqw2sqo1xLDpyRtE7eoIznGPpyPh5UB953n9C/6y/wqsWg9iGAsvkietzWgvlTCe3zyMVAIsHpX0HvPn2QgyJUJqVICxxU8MBY8CiSpA2xjHHLYqa3yAvEYlZPcijjWPgnJ8q7dmK5RAMdzXcVuRyQfee9GR22eMVMbPbkmUBTmCK8z5/GQPYKIgMoPL5HtpsmlOy7gox76w6c0XVePZSiw2GtbCAZ3HlKIgtVcgouT3Bog2bceqRmiQghj2xnJ7mkvcy9GPSvTzNTN6oVlxgcCq/q1xA6PFNIMlTgf3U/MoIwR8fKkeshYVeVozgc7gQAMe+pLSGXRKV/HuVV750lHhwqkQTxDubgA8Zz24qvX/pDIJCYJI33MFBHLEeWPbxzUmtma8lMCruO4nGAdzHy9nQfClL+jU0YGCfGKFjE2QR05Hb6/Kp66qt9nmYfqDxX0k6SySzlSOWBOM4OTxXNjfbblyIp2bYSohGSGOOvfGP8AtTux9H7G2LSXsMisTlI3bLbcDPHvNOLa6CRiOzUQoq5Yldg56knqWJz8jRvci8KNmYYkRNXkgUx290IQG3IWwGDdePZzW/tGt/1a5/Ub+FN/F/JbzLLgYALN6zeWB2FZ9rk/oJ/+Iqf53/aez+Zc0fz6VKsIfkCoVXmjrddo3HoOa+rsOCcpOeDIzEyDauRnrTTS4Y/DIdclSMZ8qjt4hKw3d6YxW6xHI3ceVcy3nmW1JkguYRK6nYwAOCQKmhgWMgpk8967LZJrpPwnFIVjuR3qN2SZ4rgt2rAc1s4zjApmEzZFIxOOelDSMoJPxNEuhPTNQTQgKPaaUUbZoOTgoD3HNL7y2ErHO4kcjB6iiHdUXLM4I46ZGSeK5ecnbCAu4g7jg8CmBONntlS1RLa3kViB4xyF2KDt91VmT0knN4bfT0SSbJIc9/hwMVY9c0yGeUyR3AgTkKPfx8O3FIkistOiSO2EckjMcMy7m9p68VzbAnueNnmeVvUrq9lukthL4koOSI3PJ8gT1qRbu6mtUR8s2Dk85A5HPt4xR+maRfandPO4UAKdpkX1Qp5AUfKrTDa29tIz3EkBkI5jCKF6e34/OttuRFwDTAErE+nsBGBu8Q7Qx6qCx5OfcacfdX+pj+Z/hR9zq0EBV0RdhOC6kAfxxUv31a/0ifOpPltPSw9EfqnNGonqAeZqNVFEn8K19VdYMnOrSTWnqMDjNFmRs9DQayiNASO1dxys2C3GegrnWXEnAJfWmLCuvNSx8Iajkfw+AM1yJDt3Y9UnFeBEPJKemKzdz/Z/fWwMgkniteoe/sowDMmmJxkVxPzHkc8Vsq6Sgg+qfpUNxMqruJPQsB7qP3AHMwiL7i7W3dFeFZFYkZJxjigJtSTEi+GRyMAPnaPdj/a7mhnkupreNriAqEdcDoSuByfjmgNS0mS/3xxXQSOQkse6jsP+3lUV3kH/AGgwgBKvrvpDNcMy2jIpXgBOh8+cVmiaG9vALvU5dwlwxjUHk9cNx5fDB7U30jQ9PszczzGORoWx6wG1eM5+tcahqNs6iGK4hAdyoJG3AwT17kYxx3xxUrsfX1SCeZu+1Bo5Y7a2ZYwwGWH5o9/QD++qlqOtSSXUsCxxmVVJ38YGR193U1vWdVjdGXT5EgDSeupOXJ56kjgeQ93Sq79ma4ufHnXCEYGRkucft6H5e2qPG8VRy0w8Ri2pynRJVSTEiuQGTjf07fP296Wfe93/AFqb+fjWxDFJcDxJUW2lUFCFxnnG0+0Hjn99a+zWn9E/y/8A1Vyoi/Uwkz6D8VV7fIVj3JZFKgbs+dANMob1nxxk8VGLuMuQrDggdehpD2Me4tcHUYCdiRuUDHtphazoWHAPxpRDcJICVIIBxkCjbGFZWZSx3nlcdKnS0A8x6N9GNWl5z2IxW0cbAFXI3fL21A9rcertkUEKByOtTxLLHAFdlJznODTFsPOw8nUkqomWbaKFlvNn4VJ+td+CcZkIfBPWorhY4WVzjLZ69z2/fTVtUjTBIIkM2rqtufEYox6c9PfS2W/8VeHJUfo81y08M22C6hBdFxvZRhvPn99AXFtBAfGgErKoGY0kPAHXAz1I+Pzqb50LzQ3EJe7VEYh8DyU9DS99VgifcJsvtG7cpIHx7Ur0aGO6mvoZZWaOIoyAyHcFOc//AG6+ymWk6KHc3Sw7VZc7d24LwT3+FabAx9fWeNmcETaQbjLc2k7J4oBdQNy9McD49aqOr+jd1sh8KZZCr52NH6nLZ4Xt/Dip7v0w1axmZZNC3wqf85DIX4HHPGB9KsemanHrNlHeWagwuSCpGGUjqD7qFFsr/KTXOyHqecXPo1q0aPeSRssvg71SIgEDptznOR5Zz5VLYejtze2spnuZLaW0Jw8qdG5wAwPsHzFXm/vWt7y2RccSAHJxjIweew5ob0qk8JWjQOUxyAOPmen8805PKZh1DrDO2GUye1+1WghFq73zSyGSSIs27gEP7eQQec4oT7Jcf1a3/UqWG4NpemeAZkhYlWCnJx1/h8aF8K3/AKFv1zV/qYIs/eepXO+JSS3iKoy3J5HkffUSX9s0ssUEThkkwzt0xtU8eZ5xjtitpE7OSW9RWxx3oa8t7fSNPkniU4jVpGy2SepI+dQMjuNAhV1MV3I4W6JKiHIzgbT7qa28rQR5JCuAMg9zivLbH0l1/UUa5srKF4IBmRPMdeOeuKssevSTQxTxgfZ3jDLk8gHz8zUVnjOvMNkZQOJZJb2VpMvK2Qc/iNEQavOXEbNlemT3qnDVJZCGEe/HUeWTgfCjYL9WTcyhiCCATkH30o02L9wPYiW7x2YbmJGc/GgtVuZSEdSSVIyB1xWQNcXMKt4YjB/NJqpeNrE98JUuyVNx4Ytfs+E2byud3nx+6iVCezDQO4OfUb6tdtHpVxOv41jYg+VZaSltKt5ZcE+ErEnvwM0xh0e4uAc+H7mYVM2hTJDtLoVBztUkgGtrUD8jE1MxfWEpGoXM0Oo7YDtM0MsRKjOBwSfgM499HWvpFNaaIrKs35UOhdVBCbQfxE9u3TrRd/oDm4hlTc7JuB2jAGR8fdSXWLJ9P0FrZLhkjnlJnZlOQoUtjGOuVqwXVOcH3KwFNgP8yoX+s6rCDcwTTwM2G8N1BypPHUeeOlWP0D9IZ9QN5a3hQTqFcFV25AyDn2/hql395NK62kjmV02rvHGFHY+3+FWD/B/Al3q2okvtkRVCKTk7ckH39qfcipQxI5h+WQ3Kn/2WfV9Ne6gMssyR5IKY5JGf28moL/xZ7cePL4gChfEVT0GcEH+6nN9bf5CLeY7UAA39T18vfSa40tbiDwZryQqqkeqoBx8ua51Dpg2LRqU1j2ZXzCpu7uULtNurqV8Mjt3GffQP2mP9Bv1TVobRY3upZTNKXkVwxCjB3Dnt7T1qP7htf6S7/WX/AKa6P90n7xXvWfqXz7A+OYkbHbdW/utJkZHhQrIpVlOSCDx+/wCtTWxjlbLsQw7mnlkDBajA5kIz7QTx9Kn8cPb94JgLdbPKdM9HVtL9tNiMcqhyBKybgR2U58vqRVxX0et4okRYo0RAFVAOBVpjELSZ8NN2fxFRmuZ13I2cbgM5/dVNlGjdjrLmYADjJXBpVqq48EfAUqvdf9H9HvPs9zMFkVwsjLGWWInpuI6Uf6V6yNE0x7iNPGuJG8OCIAku5BxwPd/Oa8wTRZrn7Xdah4sd5cFnliU7TJvbIBBzjp/OKlrqB5c8QURrONns9ji4TxYZVMRAKsgBBB6Y99CW+hypqDXPiRsryFxx0z7P55rj0asfuL0as7F2PixYLZbOORuHuG4j4U/jdSgPHb9lProTMPM1SV0CQPAyEgtwe4FSQeGgC7Bj3ZqK6mKxhuOGIodbodefbUl9SI+CCGyHzWsUpUqO/PbNIPSrRLa50uWC8SWSJwM+HnIIOQc9qskLeHED0bGefpUN2wLqhJHHODz5n91WV+ImA/c97czwDU9FtrC53WDM8JC+szbmJOcjj3Gnf+DnRZRql7fsmHxhFOQQGOSSMewDPsr1SSKaZ9itg4BYjsTz270l1vVIdAsp3hAEvicv1MsntPcA9e2AQMDrSaSylSe4221bECgZkmeBPFX7RHvjB9dPMUE/o/eyahPOhzCrGONS5yV2jBx06n6VLpV5JeQ/5VKZJNgJJ656H+6rGk4VwM98gmkU+MqkoZNnrKpa+j86oUuRLE+84ZjncP2d8UV9wr/TN8qe3UviSgZGBn4VF/a+lR+SoR8glQSTBFAztUdfKnBcm5hjCvhEPPQdgPeaVaVGJZpGHKiMgHsCa7tItmrszPllRVwDwMny+FUf05cq9j9w/uNYiQ3J/ndXSSj7bsYjGGzn+fbQsk2Fcj80N9CDQk04TVFDHC7Xz7gRn6VYTNjO0t4lcK6KXG45Pbt+z9tAXOhaf47XQh/KlSo9YgDv0ziiILhhqLJKhU+EGIznyFESneuD3kZT9aFcAhcjgQK5chGSODMA/J7VOAOW5+gzUVrqEMrBYZkaM52yZ9UggYOa819I21HVvSW5s31S4tbC2VWRYCRl2AzkDqcnqe1P/RbSrubTYZpp2mhSRyF24D4Yjd8ePjQnNwRqpi6ZYtR1C3AktZJCsqMGZXRl555BPB+Fc6cDcTosbgrnrxgDzzVa9K9M1vVdr+JbgxgquAVJHBB575oTQZdW07WZ4b22KQizCtEHBU4ZcEeTd6ktq+S3vqMNKFdU8z05SXYDcG/KAFvPAJqG5JaZ9oyclQD7cfuoGwvbWScm2YLyWZC2SrYIOR8qJEoYySsQqbyCx7KOWPyrpDqTEYZHcXYtohGCBjh3PXpk/QD5ivO/SS4mu1mvOStsN58lOA3/AC/81WXWryO6Qucx22Scn9Acu3yH0FL9Ghjl0G7a9UILiNpZg35pfcfoMD4UwdTAIBoeqQLbIEYFU37W7jB6fI1ZLi/2zR4JxnHT315x6OSoLOyizlnOT7RjFei2mmWk9sk7KXZj67FyTkZHHPHPlS77RQAxHc8F9zkcaG0d0ZGdc5AANM/u+P8A0/mKj0y0itkbwDI3bJYtgfGjNv8Aq1rn3WozaZoSVax1m00y0mkuo5VXIJKR7vZjHxqXTJYpr6W5hk3xzOmxsdQOn1yfjS68sjNbtHMh2t1x3onRohbiBF4G8H6mt8Gwsvr+0UpBEavhllz23/szSy/uLe0u7e5u5fCiydzbS2BgH91M4xl3HmxH/wAaV6hHHPpyiWNJAGX1XGR/OM1W8YOO4cJla/aaKVZYmgyhU8ckZNGbiwU/ozEtg+01X57qDTIjIMqgUjp2/kVVtZ9PBbsXtcvuOdpPt4zUovB/FBHpWXHt9Tc/o5eJfXmufaFS0uCF2hzvwoAY7cYI48+1Wz0DW8XSJIr1mdUlZIiygHAwB093Wk3ovq0GtWAjcMoyGZcEAtjnpV3sQqC2VGOzGCOwxmiqfW54MK3QvrIdUjCpGykABcc+6k08QkkuZD+cFxjsMU+1XAhi4zn+FKpCDas+MEisH65iK2xpU5Afv63ihO15WKZ254PfqMdOtXC9X/IltYvwlQrHuQTkk/AZ+NLPR/TVuNRlvpVyYvVTPbOcn5Z+dOroquxQMtI24g9lzwPliqUQA+0Ox9/GU30ynSG1+yLvJuGEChFydgw0nT2YX+1VS1Mi10uZRPfP4qEYkZkx8zzR3pZqwb0jkjjlULZKYc78flDy5+Zx/ZpJqdw9+GhtXlvJSgDlRu5P5vTik2F2tAHUtqRVpJMtvon6KXiaZaaiEEhlj3wjOFQHoWJ7+QGfbnpVt0uPwbdLfxV8SIYJHfnrQHofrkA0FUuGGy0gCqG7BF64+B/ZSvVfSPTZLi5t1vxbyD8M0cQGWJ6DGP5Oc0fnVi1cMgrr+Toy+wXO9TEzBWGeh4Jx+2jMf6X1qqaJdaf92BrMRrCC27Ydy78+t6x689yeam+9LL+tw/rj+NcA1nYJsKnJiSuihXJOfMfwrds4E8Pt5HyNIF9LNGe9FgZ5Irhn2bZoWXDdgT057c02hfF0srkCKPncc+sfYBXS8MmvfcZF1oW6jiCUC5ZfKTB+VK2mElkwU98njtmgrn0hsLW4Zt7EhwXIOBkcYwM11azWUkTNHI8Ue3dktkEE56npT28pB3KDQ+dSnem+qs+qW1rDujReZNp61U7W2F9cyLcswlY+q46L7/4U99LltG1mNrafxYzECCchlx1+fHzNKNOhnu5fBi/zkjYOeAwJBwD5+z2CtqwJolVCYgDSxej1qNPsEliEkV2iGfxAwAcZ6EHIPf5Dzr1Gwv4PDtp3mULOvq5IA/nrXncFrdJoN5Y3iRw3EUiolwzYZlYqWUf2SD8egwac6wGezsLW38MvEdzbhkgY60j5fQkmB5RATiWq51e1vRFFazCSVB6wUHAxxQ7J4sQVn/C2SByTxQGlWpjigkZyzPHwgXgHP/aiSkE00sHiKZosFlD4OPPHl2z50hrbRZ753INI5Eb6XDi0UbQDJKScfogUNqF0Io7u+xu8L1Yx+k3QfUijVP2LSFYnOxGxnzJpSqG5l0+zY8km4k9w/D9f2V2aQfQbN0k8wC30e2X0VWJ4InmlDM0jICSzDOc++kGp2cdr6Q3qRgLFeRx3UQAwASNrjHsOTVwfK6NFn80qre4p/fVS15m+8LFieYowuf8ARdQcfPNOUA8Tx2K5Cy32pnBEBjy3lukxx+sxpt6N6Fay3Ul3LbRupUKN6AgtkHPPuFRXdjfXkFvZWcBaKSV2ldV5LZwgJ7AAn+QKu1tZ22k2Sws5RY8De79W78djnP0qS9iaMXuYNHU0lk7W7CMKrEkgEADOevkaE+5G/QtfnUOpeky29rv09bW7Ak2K5mOEYAk7gOnAPGcmt+Lqv9UH/Fj/AKa561VeoJPMWSCe5TLjT7XUpk1Q20iSyyAvIxy0TKBgHA9XHHyPUc0dqD3DQRxMi+F0fxQ2WbPC8ZYnGM49vwGsbwWGl2qXUzBYoBLPMzF2ViuST3PPAXPfjk0pm9LdLuTl7ae1Ryd7bVk5z5BgSOnuPniqwjk52J3xZWir7YIHrMKW5la3uVYxuVmhxIjJk8HDgHBpfJq9z4IjSTCk5K54/nijNfg+9Li0XT0knnkiDJ4QL70C56YB9wx5+ZpVd6VdwaelzJHKJmkIECxsSqAfibyz28wCactKt2Im7yAD6mBXdxKtwsxlLt3JqWK5ViAhwQ2c9M+z6UvUb3C5yTxmpGtpozv9UDtkjmnFFzDI1sfSQOJcLa5W5iV5EtraNCXYxKd7cdSxJJ78e2mmj6jcXkd5dyMBGGAVenHb93zrzomcKTIH2Hvj1c++rN6LatbQwNaXpfwGILIrYBA7eVQ3eMPUmG7NcPReJbINf8K0McrSLCGZQ+/a7f7II5JPYY4x3oe71O1kuxbASxXV0Y5jKg3AtyAGbkggKQR08qWXWnLFdC/0nUI5RJjC3cmxoyRyQBjP4jjB7nrR0Gk3jyTRxPshlUKJY5GDHdgeeG7+zr50ypawvrOc9FqH8xPRZ7hprTTLNi2XiV5Nx5AA7+2pNCIubua+YcNIIo/9kChp0/8AOXAH+atTHGPcNtG6fGLPTYEH5jp8eatIxRGJIbp410dlY4DyIv0Aqmau7S3UG/r4CA+9CV/dTrXrjw9LlXP4ZyKr19JlbCVj+PepPvYfxrymMKyx6Y0zWEot3VWyMErnHqgk4+dVe91rWo2Ih1C5iMG9lkkXZ45wMcHg8jjjoefbYNIuTZq5juUikZAFDqCckcH6dqQekFlPJqAmlaTUOMyCJM+GyjJCjBBHI6HPUc1zCv8ArtBREZ/yOR56N3GmatqL/bI0+2qkZxNcD8qwLqRjPrAEjGBwTxxxVs+z6f8ApH/fJXjKPDb2l5J4gjvpU8ONGX13QDJYHoMY593upL/i/d/oT/7r++qgiBQDF3BFchBokeu6tPqN0YUllWzyNkT4UZxzn4lvdn30wtLV82Mf2Qi21B44uctvfJBI6esMg49vtzR08St4arbTSMxDJ4K53Z2H1R2HTHfHFSDTL2zmilkjPhwzGcNlXK8c7gCDkefbHavfKCOoPyPbzychNo9t6Na5M11OJ7yGKOKHMBYxDaMEcEA/hx1OfKuvSWKPVLL7ZlLG+cB9kcrEyLk4ViOrhSnJzxSqe11OeZ3trcyQ5/E5Cq4655xzkde/nmmOnCb8qqSMyxOY3Rkwy5IIA7AnA9/bzoXuKLomm2wLrLxKm+jXccQuAhZU5ZkOcCmFi0Mcy74d8jY5PbPIr0OwtIRbp4McbEY9ZOcke/r1Nd3SRQIhjsRI65YYXny6Dnpnn9uai/vS/wCLCPo8k1dDZR4LiOaZVcSKpJ9WPgEjsfpRzyaaZNh0a38bb60jx7PjlSKtNvJayW+8adMinCg+GAAM4HPfjHT++up4Ejn8CXTZmHOGRN+/gjjHvHPSh+XD1GnzXY7glWhismQQ/ZJcA/8ApylsHPOMk4+I9mRVp9Ho7iOeIzFBGdh8NeoPTPv55Pfipoo41dP/AAu4TaDhmVAR7snPlXctjKjxXFvcSKBg7W8gSf2mvLcdEVf5T2jD1Hl2uIfABAZ5UQ/D1mrq6uBFFIAfwBGHzNCRytcXNtPKoXLZZVHAbYf4Ul1XUfU4P4oF6eddkMGGiZUOYN6SXe61u1HGyXj51Wb/AFFk07TvChLPGzZ5ABO8EDrn5UVqd5vW63dGb9hqvSXINvhiMZzyenTNeHEcw4hNtfx295bubSeNAN8lvJIrIRnGQCQMAkEY6kfGrfPqkuk6mdQ0u5SWaSBQ1szBhIu8AFTny3dPMnqTVJtZ5JfEWCJY2upVt2dFyWHJxxz2xgZzgVYvufVbLTFhhtpjd3DiVYk2MgONxDk/nDPq/tPSkFu1AkyBRZ7GFrdWGu6ZcxRr4TJJ4nrkhvFIAbdkc7gTx3x5igPuDUv6tdfz/bqb0cs1vddnutRUXNtCR9puIlYLbOvIUN0Yc5J5AHs5q3/46+jX/uUv+7b+FAUJzINqixywPEp+l20M8UEUinbI6wHDEYUhHyPblj8KM0KSae+uIpZpG8K/Fqjk5YR7x388cZrKykL9yrweGH/B/wASfSLSO7sfWLRgRxqojONuF6g9c8efuxgYM+7rQRkNFvOzBaQl2IHYk8msrKh8xmHAM3zCffP4H+JqwjWxJWMb1VwFVzkKC7A9P308s5fFIUogXbuwB3rKypzJQIUI0GcADHkKCnUBiQOR3rKyvL3MMBswcKS7kMqnaTwOe1cPcSExqTwWOf1c1lZTYuG6SxkkIYnhzj9R6QTQI1o7tksiYB9maysrseJ+nKKZW9XQDcATjJ7+0UmkhQjaRxj99ZWVZKY99H9sFzFEiLgkYYjlSQckHseTzVt0C4k1Oawh1HZcrHcMsfiop2EIMMOOvJ9nsrKyuVYT83/cis/UEqGp+luqaZcX+m6eLa3gN3IR4cCjaDkMMdMHGTkE8nGBxVf+77f9Efqr/CsrKus7i2PM/9k=">
            <a:hlinkClick r:id="rId3"/>
          </p:cNvPr>
          <p:cNvSpPr>
            <a:spLocks noChangeAspect="1" noChangeArrowheads="1"/>
          </p:cNvSpPr>
          <p:nvPr/>
        </p:nvSpPr>
        <p:spPr bwMode="auto">
          <a:xfrm>
            <a:off x="155575" y="-890588"/>
            <a:ext cx="1304925" cy="18669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34503" name="Picture 7" descr="C:\Users\FAMILIA FIERRO CH\Pictures\redimidos.bmp"/>
          <p:cNvPicPr>
            <a:picLocks noChangeAspect="1" noChangeArrowheads="1"/>
          </p:cNvPicPr>
          <p:nvPr/>
        </p:nvPicPr>
        <p:blipFill>
          <a:blip r:embed="rId4" cstate="print"/>
          <a:srcRect/>
          <a:stretch>
            <a:fillRect/>
          </a:stretch>
        </p:blipFill>
        <p:spPr bwMode="auto">
          <a:xfrm>
            <a:off x="5364088" y="2348880"/>
            <a:ext cx="2304256" cy="1656184"/>
          </a:xfrm>
          <a:prstGeom prst="rect">
            <a:avLst/>
          </a:prstGeom>
          <a:noFill/>
        </p:spPr>
      </p:pic>
      <p:pic>
        <p:nvPicPr>
          <p:cNvPr id="234505" name="Picture 9" descr="http://t3.gstatic.com/images?q=tbn:ANd9GcR8GmuMxzx6geBnUhlAwXqyfwsl2RSj3s0qvaE6u-2KMFDMdmSShA"/>
          <p:cNvPicPr>
            <a:picLocks noChangeAspect="1" noChangeArrowheads="1"/>
          </p:cNvPicPr>
          <p:nvPr/>
        </p:nvPicPr>
        <p:blipFill>
          <a:blip r:embed="rId5" cstate="print"/>
          <a:srcRect/>
          <a:stretch>
            <a:fillRect/>
          </a:stretch>
        </p:blipFill>
        <p:spPr bwMode="auto">
          <a:xfrm>
            <a:off x="1331640" y="2420888"/>
            <a:ext cx="2466975" cy="1584177"/>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wipe(down)">
                                      <p:cBhvr>
                                        <p:cTn id="7" dur="580">
                                          <p:stCondLst>
                                            <p:cond delay="0"/>
                                          </p:stCondLst>
                                        </p:cTn>
                                        <p:tgtEl>
                                          <p:spTgt spid="3">
                                            <p:txEl>
                                              <p:pRg st="6" end="6"/>
                                            </p:txEl>
                                          </p:spTgt>
                                        </p:tgtEl>
                                      </p:cBhvr>
                                    </p:animEffect>
                                    <p:anim calcmode="lin" valueType="num">
                                      <p:cBhvr>
                                        <p:cTn id="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6" end="6"/>
                                            </p:txEl>
                                          </p:spTgt>
                                        </p:tgtEl>
                                      </p:cBhvr>
                                      <p:to x="100000" y="60000"/>
                                    </p:animScale>
                                    <p:animScale>
                                      <p:cBhvr>
                                        <p:cTn id="14" dur="166" decel="50000">
                                          <p:stCondLst>
                                            <p:cond delay="676"/>
                                          </p:stCondLst>
                                        </p:cTn>
                                        <p:tgtEl>
                                          <p:spTgt spid="3">
                                            <p:txEl>
                                              <p:pRg st="6" end="6"/>
                                            </p:txEl>
                                          </p:spTgt>
                                        </p:tgtEl>
                                      </p:cBhvr>
                                      <p:to x="100000" y="100000"/>
                                    </p:animScale>
                                    <p:animScale>
                                      <p:cBhvr>
                                        <p:cTn id="15" dur="26">
                                          <p:stCondLst>
                                            <p:cond delay="1312"/>
                                          </p:stCondLst>
                                        </p:cTn>
                                        <p:tgtEl>
                                          <p:spTgt spid="3">
                                            <p:txEl>
                                              <p:pRg st="6" end="6"/>
                                            </p:txEl>
                                          </p:spTgt>
                                        </p:tgtEl>
                                      </p:cBhvr>
                                      <p:to x="100000" y="80000"/>
                                    </p:animScale>
                                    <p:animScale>
                                      <p:cBhvr>
                                        <p:cTn id="16" dur="166" decel="50000">
                                          <p:stCondLst>
                                            <p:cond delay="1338"/>
                                          </p:stCondLst>
                                        </p:cTn>
                                        <p:tgtEl>
                                          <p:spTgt spid="3">
                                            <p:txEl>
                                              <p:pRg st="6" end="6"/>
                                            </p:txEl>
                                          </p:spTgt>
                                        </p:tgtEl>
                                      </p:cBhvr>
                                      <p:to x="100000" y="100000"/>
                                    </p:animScale>
                                    <p:animScale>
                                      <p:cBhvr>
                                        <p:cTn id="17" dur="26">
                                          <p:stCondLst>
                                            <p:cond delay="1642"/>
                                          </p:stCondLst>
                                        </p:cTn>
                                        <p:tgtEl>
                                          <p:spTgt spid="3">
                                            <p:txEl>
                                              <p:pRg st="6" end="6"/>
                                            </p:txEl>
                                          </p:spTgt>
                                        </p:tgtEl>
                                      </p:cBhvr>
                                      <p:to x="100000" y="90000"/>
                                    </p:animScale>
                                    <p:animScale>
                                      <p:cBhvr>
                                        <p:cTn id="18" dur="166" decel="50000">
                                          <p:stCondLst>
                                            <p:cond delay="1668"/>
                                          </p:stCondLst>
                                        </p:cTn>
                                        <p:tgtEl>
                                          <p:spTgt spid="3">
                                            <p:txEl>
                                              <p:pRg st="6" end="6"/>
                                            </p:txEl>
                                          </p:spTgt>
                                        </p:tgtEl>
                                      </p:cBhvr>
                                      <p:to x="100000" y="100000"/>
                                    </p:animScale>
                                    <p:animScale>
                                      <p:cBhvr>
                                        <p:cTn id="19" dur="26">
                                          <p:stCondLst>
                                            <p:cond delay="1808"/>
                                          </p:stCondLst>
                                        </p:cTn>
                                        <p:tgtEl>
                                          <p:spTgt spid="3">
                                            <p:txEl>
                                              <p:pRg st="6" end="6"/>
                                            </p:txEl>
                                          </p:spTgt>
                                        </p:tgtEl>
                                      </p:cBhvr>
                                      <p:to x="100000" y="95000"/>
                                    </p:animScale>
                                    <p:animScale>
                                      <p:cBhvr>
                                        <p:cTn id="20" dur="166" decel="50000">
                                          <p:stCondLst>
                                            <p:cond delay="1834"/>
                                          </p:stCondLst>
                                        </p:cTn>
                                        <p:tgtEl>
                                          <p:spTgt spid="3">
                                            <p:txEl>
                                              <p:pRg st="6" end="6"/>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wipe(down)">
                                      <p:cBhvr>
                                        <p:cTn id="23" dur="580">
                                          <p:stCondLst>
                                            <p:cond delay="0"/>
                                          </p:stCondLst>
                                        </p:cTn>
                                        <p:tgtEl>
                                          <p:spTgt spid="3">
                                            <p:txEl>
                                              <p:pRg st="8" end="8"/>
                                            </p:txEl>
                                          </p:spTgt>
                                        </p:tgtEl>
                                      </p:cBhvr>
                                    </p:animEffect>
                                    <p:anim calcmode="lin" valueType="num">
                                      <p:cBhvr>
                                        <p:cTn id="24"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8" end="8"/>
                                            </p:txEl>
                                          </p:spTgt>
                                        </p:tgtEl>
                                      </p:cBhvr>
                                      <p:to x="100000" y="60000"/>
                                    </p:animScale>
                                    <p:animScale>
                                      <p:cBhvr>
                                        <p:cTn id="30" dur="166" decel="50000">
                                          <p:stCondLst>
                                            <p:cond delay="676"/>
                                          </p:stCondLst>
                                        </p:cTn>
                                        <p:tgtEl>
                                          <p:spTgt spid="3">
                                            <p:txEl>
                                              <p:pRg st="8" end="8"/>
                                            </p:txEl>
                                          </p:spTgt>
                                        </p:tgtEl>
                                      </p:cBhvr>
                                      <p:to x="100000" y="100000"/>
                                    </p:animScale>
                                    <p:animScale>
                                      <p:cBhvr>
                                        <p:cTn id="31" dur="26">
                                          <p:stCondLst>
                                            <p:cond delay="1312"/>
                                          </p:stCondLst>
                                        </p:cTn>
                                        <p:tgtEl>
                                          <p:spTgt spid="3">
                                            <p:txEl>
                                              <p:pRg st="8" end="8"/>
                                            </p:txEl>
                                          </p:spTgt>
                                        </p:tgtEl>
                                      </p:cBhvr>
                                      <p:to x="100000" y="80000"/>
                                    </p:animScale>
                                    <p:animScale>
                                      <p:cBhvr>
                                        <p:cTn id="32" dur="166" decel="50000">
                                          <p:stCondLst>
                                            <p:cond delay="1338"/>
                                          </p:stCondLst>
                                        </p:cTn>
                                        <p:tgtEl>
                                          <p:spTgt spid="3">
                                            <p:txEl>
                                              <p:pRg st="8" end="8"/>
                                            </p:txEl>
                                          </p:spTgt>
                                        </p:tgtEl>
                                      </p:cBhvr>
                                      <p:to x="100000" y="100000"/>
                                    </p:animScale>
                                    <p:animScale>
                                      <p:cBhvr>
                                        <p:cTn id="33" dur="26">
                                          <p:stCondLst>
                                            <p:cond delay="1642"/>
                                          </p:stCondLst>
                                        </p:cTn>
                                        <p:tgtEl>
                                          <p:spTgt spid="3">
                                            <p:txEl>
                                              <p:pRg st="8" end="8"/>
                                            </p:txEl>
                                          </p:spTgt>
                                        </p:tgtEl>
                                      </p:cBhvr>
                                      <p:to x="100000" y="90000"/>
                                    </p:animScale>
                                    <p:animScale>
                                      <p:cBhvr>
                                        <p:cTn id="34" dur="166" decel="50000">
                                          <p:stCondLst>
                                            <p:cond delay="1668"/>
                                          </p:stCondLst>
                                        </p:cTn>
                                        <p:tgtEl>
                                          <p:spTgt spid="3">
                                            <p:txEl>
                                              <p:pRg st="8" end="8"/>
                                            </p:txEl>
                                          </p:spTgt>
                                        </p:tgtEl>
                                      </p:cBhvr>
                                      <p:to x="100000" y="100000"/>
                                    </p:animScale>
                                    <p:animScale>
                                      <p:cBhvr>
                                        <p:cTn id="35" dur="26">
                                          <p:stCondLst>
                                            <p:cond delay="1808"/>
                                          </p:stCondLst>
                                        </p:cTn>
                                        <p:tgtEl>
                                          <p:spTgt spid="3">
                                            <p:txEl>
                                              <p:pRg st="8" end="8"/>
                                            </p:txEl>
                                          </p:spTgt>
                                        </p:tgtEl>
                                      </p:cBhvr>
                                      <p:to x="100000" y="95000"/>
                                    </p:animScale>
                                    <p:animScale>
                                      <p:cBhvr>
                                        <p:cTn id="36"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1944216"/>
          </a:xfrm>
          <a:solidFill>
            <a:srgbClr val="FFFF00"/>
          </a:solidFill>
        </p:spPr>
        <p:txBody>
          <a:bodyPr>
            <a:normAutofit fontScale="92500" lnSpcReduction="10000"/>
          </a:bodyPr>
          <a:lstStyle/>
          <a:p>
            <a:pPr>
              <a:buNone/>
            </a:pPr>
            <a:r>
              <a:rPr lang="es-CO" dirty="0" smtClean="0"/>
              <a:t>                                </a:t>
            </a:r>
            <a:r>
              <a:rPr lang="es-CO" b="1" dirty="0" smtClean="0">
                <a:solidFill>
                  <a:srgbClr val="FF0000"/>
                </a:solidFill>
              </a:rPr>
              <a:t> Mateo 3:12.</a:t>
            </a:r>
          </a:p>
          <a:p>
            <a:pPr algn="ctr">
              <a:buNone/>
            </a:pPr>
            <a:r>
              <a:rPr lang="es-CO" dirty="0" smtClean="0"/>
              <a:t>     “Limpiará su </a:t>
            </a:r>
            <a:r>
              <a:rPr lang="es-CO" b="1" dirty="0" smtClean="0">
                <a:solidFill>
                  <a:srgbClr val="0070C0"/>
                </a:solidFill>
              </a:rPr>
              <a:t>era</a:t>
            </a:r>
            <a:r>
              <a:rPr lang="es-CO" dirty="0" smtClean="0"/>
              <a:t> (la tierra), allegará su trigo en el granero, y quemará la paja en el fuego </a:t>
            </a:r>
            <a:r>
              <a:rPr lang="es-CO" b="1" dirty="0" smtClean="0">
                <a:solidFill>
                  <a:srgbClr val="0070C0"/>
                </a:solidFill>
              </a:rPr>
              <a:t>INAPAGABLE</a:t>
            </a:r>
            <a:r>
              <a:rPr lang="es-CO" b="1" dirty="0" smtClean="0">
                <a:solidFill>
                  <a:srgbClr val="0070C0"/>
                </a:solidFill>
              </a:rPr>
              <a:t>”.</a:t>
            </a:r>
            <a:endParaRPr lang="es-CO" b="1" dirty="0" smtClean="0">
              <a:solidFill>
                <a:srgbClr val="0070C0"/>
              </a:solidFill>
            </a:endParaRPr>
          </a:p>
        </p:txBody>
      </p:sp>
      <p:pic>
        <p:nvPicPr>
          <p:cNvPr id="235522" name="Picture 2" descr="http://t0.gstatic.com/images?q=tbn:ANd9GcRRSoBKUovdw4R9k_sukyBMdvPwmAqYzXWPflBUOulHGKWUU-VSig"/>
          <p:cNvPicPr>
            <a:picLocks noChangeAspect="1" noChangeArrowheads="1"/>
          </p:cNvPicPr>
          <p:nvPr/>
        </p:nvPicPr>
        <p:blipFill>
          <a:blip r:embed="rId2" cstate="print"/>
          <a:srcRect/>
          <a:stretch>
            <a:fillRect/>
          </a:stretch>
        </p:blipFill>
        <p:spPr bwMode="auto">
          <a:xfrm>
            <a:off x="4932040" y="2665113"/>
            <a:ext cx="3528392" cy="2520280"/>
          </a:xfrm>
          <a:prstGeom prst="rect">
            <a:avLst/>
          </a:prstGeom>
          <a:noFill/>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665114"/>
            <a:ext cx="3744416"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395536" y="5373216"/>
            <a:ext cx="8424936" cy="954107"/>
          </a:xfrm>
          <a:prstGeom prst="rect">
            <a:avLst/>
          </a:prstGeom>
          <a:solidFill>
            <a:srgbClr val="FFFF00"/>
          </a:solidFill>
        </p:spPr>
        <p:txBody>
          <a:bodyPr wrap="square">
            <a:spAutoFit/>
          </a:bodyPr>
          <a:lstStyle/>
          <a:p>
            <a:pPr algn="ctr"/>
            <a:r>
              <a:rPr lang="es-CO" sz="2800" dirty="0"/>
              <a:t>El fuego cumple dos funciones a semejanza de lo que hiso el diluvio: Extinguir a los impíos y “limpiar” la tierra.</a:t>
            </a: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35522"/>
                                        </p:tgtEl>
                                        <p:attrNameLst>
                                          <p:attrName>style.visibility</p:attrName>
                                        </p:attrNameLst>
                                      </p:cBhvr>
                                      <p:to>
                                        <p:strVal val="visible"/>
                                      </p:to>
                                    </p:set>
                                    <p:animEffect transition="in" filter="wipe(down)">
                                      <p:cBhvr>
                                        <p:cTn id="7" dur="580">
                                          <p:stCondLst>
                                            <p:cond delay="0"/>
                                          </p:stCondLst>
                                        </p:cTn>
                                        <p:tgtEl>
                                          <p:spTgt spid="235522"/>
                                        </p:tgtEl>
                                      </p:cBhvr>
                                    </p:animEffect>
                                    <p:anim calcmode="lin" valueType="num">
                                      <p:cBhvr>
                                        <p:cTn id="8" dur="1822" tmFilter="0,0; 0.14,0.36; 0.43,0.73; 0.71,0.91; 1.0,1.0">
                                          <p:stCondLst>
                                            <p:cond delay="0"/>
                                          </p:stCondLst>
                                        </p:cTn>
                                        <p:tgtEl>
                                          <p:spTgt spid="23552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3552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3552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3552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35522"/>
                                        </p:tgtEl>
                                        <p:attrNameLst>
                                          <p:attrName>ppt_y</p:attrName>
                                        </p:attrNameLst>
                                      </p:cBhvr>
                                      <p:tavLst>
                                        <p:tav tm="0" fmla="#ppt_y-sin(pi*$)/81">
                                          <p:val>
                                            <p:fltVal val="0"/>
                                          </p:val>
                                        </p:tav>
                                        <p:tav tm="100000">
                                          <p:val>
                                            <p:fltVal val="1"/>
                                          </p:val>
                                        </p:tav>
                                      </p:tavLst>
                                    </p:anim>
                                    <p:animScale>
                                      <p:cBhvr>
                                        <p:cTn id="13" dur="26">
                                          <p:stCondLst>
                                            <p:cond delay="650"/>
                                          </p:stCondLst>
                                        </p:cTn>
                                        <p:tgtEl>
                                          <p:spTgt spid="235522"/>
                                        </p:tgtEl>
                                      </p:cBhvr>
                                      <p:to x="100000" y="60000"/>
                                    </p:animScale>
                                    <p:animScale>
                                      <p:cBhvr>
                                        <p:cTn id="14" dur="166" decel="50000">
                                          <p:stCondLst>
                                            <p:cond delay="676"/>
                                          </p:stCondLst>
                                        </p:cTn>
                                        <p:tgtEl>
                                          <p:spTgt spid="235522"/>
                                        </p:tgtEl>
                                      </p:cBhvr>
                                      <p:to x="100000" y="100000"/>
                                    </p:animScale>
                                    <p:animScale>
                                      <p:cBhvr>
                                        <p:cTn id="15" dur="26">
                                          <p:stCondLst>
                                            <p:cond delay="1312"/>
                                          </p:stCondLst>
                                        </p:cTn>
                                        <p:tgtEl>
                                          <p:spTgt spid="235522"/>
                                        </p:tgtEl>
                                      </p:cBhvr>
                                      <p:to x="100000" y="80000"/>
                                    </p:animScale>
                                    <p:animScale>
                                      <p:cBhvr>
                                        <p:cTn id="16" dur="166" decel="50000">
                                          <p:stCondLst>
                                            <p:cond delay="1338"/>
                                          </p:stCondLst>
                                        </p:cTn>
                                        <p:tgtEl>
                                          <p:spTgt spid="235522"/>
                                        </p:tgtEl>
                                      </p:cBhvr>
                                      <p:to x="100000" y="100000"/>
                                    </p:animScale>
                                    <p:animScale>
                                      <p:cBhvr>
                                        <p:cTn id="17" dur="26">
                                          <p:stCondLst>
                                            <p:cond delay="1642"/>
                                          </p:stCondLst>
                                        </p:cTn>
                                        <p:tgtEl>
                                          <p:spTgt spid="235522"/>
                                        </p:tgtEl>
                                      </p:cBhvr>
                                      <p:to x="100000" y="90000"/>
                                    </p:animScale>
                                    <p:animScale>
                                      <p:cBhvr>
                                        <p:cTn id="18" dur="166" decel="50000">
                                          <p:stCondLst>
                                            <p:cond delay="1668"/>
                                          </p:stCondLst>
                                        </p:cTn>
                                        <p:tgtEl>
                                          <p:spTgt spid="235522"/>
                                        </p:tgtEl>
                                      </p:cBhvr>
                                      <p:to x="100000" y="100000"/>
                                    </p:animScale>
                                    <p:animScale>
                                      <p:cBhvr>
                                        <p:cTn id="19" dur="26">
                                          <p:stCondLst>
                                            <p:cond delay="1808"/>
                                          </p:stCondLst>
                                        </p:cTn>
                                        <p:tgtEl>
                                          <p:spTgt spid="235522"/>
                                        </p:tgtEl>
                                      </p:cBhvr>
                                      <p:to x="100000" y="95000"/>
                                    </p:animScale>
                                    <p:animScale>
                                      <p:cBhvr>
                                        <p:cTn id="20" dur="166" decel="50000">
                                          <p:stCondLst>
                                            <p:cond delay="1834"/>
                                          </p:stCondLst>
                                        </p:cTn>
                                        <p:tgtEl>
                                          <p:spTgt spid="23552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80">
                                          <p:stCondLst>
                                            <p:cond delay="0"/>
                                          </p:stCondLst>
                                        </p:cTn>
                                        <p:tgtEl>
                                          <p:spTgt spid="2"/>
                                        </p:tgtEl>
                                      </p:cBhvr>
                                    </p:animEffect>
                                    <p:anim calcmode="lin" valueType="num">
                                      <p:cBhvr>
                                        <p:cTn id="4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5" dur="26">
                                          <p:stCondLst>
                                            <p:cond delay="650"/>
                                          </p:stCondLst>
                                        </p:cTn>
                                        <p:tgtEl>
                                          <p:spTgt spid="2"/>
                                        </p:tgtEl>
                                      </p:cBhvr>
                                      <p:to x="100000" y="60000"/>
                                    </p:animScale>
                                    <p:animScale>
                                      <p:cBhvr>
                                        <p:cTn id="46" dur="166" decel="50000">
                                          <p:stCondLst>
                                            <p:cond delay="676"/>
                                          </p:stCondLst>
                                        </p:cTn>
                                        <p:tgtEl>
                                          <p:spTgt spid="2"/>
                                        </p:tgtEl>
                                      </p:cBhvr>
                                      <p:to x="100000" y="100000"/>
                                    </p:animScale>
                                    <p:animScale>
                                      <p:cBhvr>
                                        <p:cTn id="47" dur="26">
                                          <p:stCondLst>
                                            <p:cond delay="1312"/>
                                          </p:stCondLst>
                                        </p:cTn>
                                        <p:tgtEl>
                                          <p:spTgt spid="2"/>
                                        </p:tgtEl>
                                      </p:cBhvr>
                                      <p:to x="100000" y="80000"/>
                                    </p:animScale>
                                    <p:animScale>
                                      <p:cBhvr>
                                        <p:cTn id="48" dur="166" decel="50000">
                                          <p:stCondLst>
                                            <p:cond delay="1338"/>
                                          </p:stCondLst>
                                        </p:cTn>
                                        <p:tgtEl>
                                          <p:spTgt spid="2"/>
                                        </p:tgtEl>
                                      </p:cBhvr>
                                      <p:to x="100000" y="100000"/>
                                    </p:animScale>
                                    <p:animScale>
                                      <p:cBhvr>
                                        <p:cTn id="49" dur="26">
                                          <p:stCondLst>
                                            <p:cond delay="1642"/>
                                          </p:stCondLst>
                                        </p:cTn>
                                        <p:tgtEl>
                                          <p:spTgt spid="2"/>
                                        </p:tgtEl>
                                      </p:cBhvr>
                                      <p:to x="100000" y="90000"/>
                                    </p:animScale>
                                    <p:animScale>
                                      <p:cBhvr>
                                        <p:cTn id="50" dur="166" decel="50000">
                                          <p:stCondLst>
                                            <p:cond delay="1668"/>
                                          </p:stCondLst>
                                        </p:cTn>
                                        <p:tgtEl>
                                          <p:spTgt spid="2"/>
                                        </p:tgtEl>
                                      </p:cBhvr>
                                      <p:to x="100000" y="100000"/>
                                    </p:animScale>
                                    <p:animScale>
                                      <p:cBhvr>
                                        <p:cTn id="51" dur="26">
                                          <p:stCondLst>
                                            <p:cond delay="1808"/>
                                          </p:stCondLst>
                                        </p:cTn>
                                        <p:tgtEl>
                                          <p:spTgt spid="2"/>
                                        </p:tgtEl>
                                      </p:cBhvr>
                                      <p:to x="100000" y="95000"/>
                                    </p:animScale>
                                    <p:animScale>
                                      <p:cBhvr>
                                        <p:cTn id="5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a:solidFill>
            <a:schemeClr val="accent2">
              <a:lumMod val="20000"/>
              <a:lumOff val="80000"/>
            </a:schemeClr>
          </a:solidFill>
        </p:spPr>
        <p:txBody>
          <a:bodyPr>
            <a:normAutofit fontScale="85000" lnSpcReduction="20000"/>
          </a:bodyPr>
          <a:lstStyle/>
          <a:p>
            <a:pPr marL="514350" indent="-514350">
              <a:buNone/>
            </a:pPr>
            <a:r>
              <a:rPr lang="es-CO" sz="4200" b="1" dirty="0" smtClean="0"/>
              <a:t>3</a:t>
            </a:r>
            <a:r>
              <a:rPr lang="es-CO" sz="4200" b="1" dirty="0" smtClean="0"/>
              <a:t>)</a:t>
            </a:r>
            <a:r>
              <a:rPr lang="es-CO" sz="3800" b="1" dirty="0" smtClean="0">
                <a:solidFill>
                  <a:srgbClr val="FF0000"/>
                </a:solidFill>
              </a:rPr>
              <a:t>  </a:t>
            </a:r>
            <a:r>
              <a:rPr lang="es-CO" sz="4100" b="1" u="sng" dirty="0" smtClean="0">
                <a:solidFill>
                  <a:srgbClr val="FF0000"/>
                </a:solidFill>
              </a:rPr>
              <a:t>Atormentados por los siglos de los siglos</a:t>
            </a:r>
          </a:p>
          <a:p>
            <a:pPr marL="514350" indent="-514350">
              <a:buNone/>
            </a:pPr>
            <a:r>
              <a:rPr lang="es-CO" sz="4100" b="1" u="sng" dirty="0" smtClean="0">
                <a:solidFill>
                  <a:srgbClr val="FF0000"/>
                </a:solidFill>
              </a:rPr>
              <a:t>      </a:t>
            </a:r>
          </a:p>
          <a:p>
            <a:pPr marL="514350" indent="-514350">
              <a:buNone/>
            </a:pPr>
            <a:r>
              <a:rPr lang="es-CO" dirty="0" smtClean="0"/>
              <a:t>        </a:t>
            </a:r>
            <a:r>
              <a:rPr lang="es-CO" sz="3600" b="1" dirty="0" smtClean="0">
                <a:solidFill>
                  <a:srgbClr val="FF0000"/>
                </a:solidFill>
              </a:rPr>
              <a:t> Apoc.14:11.</a:t>
            </a:r>
            <a:r>
              <a:rPr lang="es-CO" b="1" dirty="0" smtClean="0">
                <a:solidFill>
                  <a:srgbClr val="FF0000"/>
                </a:solidFill>
              </a:rPr>
              <a:t>  </a:t>
            </a:r>
            <a:r>
              <a:rPr lang="es-CO" dirty="0" smtClean="0"/>
              <a:t>“Y el humo de su tormento sube para </a:t>
            </a:r>
            <a:r>
              <a:rPr lang="es-CO" sz="3600" b="1" dirty="0" smtClean="0">
                <a:solidFill>
                  <a:srgbClr val="0070C0"/>
                </a:solidFill>
              </a:rPr>
              <a:t>siempre jamás</a:t>
            </a:r>
            <a:r>
              <a:rPr lang="es-CO" dirty="0" smtClean="0"/>
              <a:t>. Y los que adoran a la bestia y a su imagen, y los que reciben la marca de su nombre, no tienen reposo ni de</a:t>
            </a:r>
            <a:r>
              <a:rPr lang="es-CO" sz="3600" b="1" dirty="0" smtClean="0">
                <a:solidFill>
                  <a:srgbClr val="0070C0"/>
                </a:solidFill>
              </a:rPr>
              <a:t> día ni de noche.</a:t>
            </a:r>
            <a:endParaRPr lang="es-CO" b="1" dirty="0" smtClean="0">
              <a:solidFill>
                <a:srgbClr val="0070C0"/>
              </a:solidFill>
            </a:endParaRPr>
          </a:p>
          <a:p>
            <a:pPr marL="514350" indent="-514350">
              <a:buNone/>
            </a:pPr>
            <a:r>
              <a:rPr lang="es-CO" dirty="0" smtClean="0"/>
              <a:t> </a:t>
            </a:r>
          </a:p>
          <a:p>
            <a:pPr marL="514350" indent="-514350">
              <a:buNone/>
            </a:pPr>
            <a:r>
              <a:rPr lang="es-CO" dirty="0" smtClean="0"/>
              <a:t>        </a:t>
            </a:r>
            <a:r>
              <a:rPr lang="es-CO" sz="3600" b="1" dirty="0" smtClean="0">
                <a:solidFill>
                  <a:srgbClr val="FF0000"/>
                </a:solidFill>
              </a:rPr>
              <a:t> Apoc.19:3.</a:t>
            </a:r>
            <a:r>
              <a:rPr lang="es-CO" b="1" dirty="0" smtClean="0">
                <a:solidFill>
                  <a:srgbClr val="FF0000"/>
                </a:solidFill>
              </a:rPr>
              <a:t> </a:t>
            </a:r>
            <a:r>
              <a:rPr lang="es-CO" dirty="0" smtClean="0"/>
              <a:t>Y su humo subió para</a:t>
            </a:r>
            <a:r>
              <a:rPr lang="es-CO" sz="3600" b="1" dirty="0" smtClean="0">
                <a:solidFill>
                  <a:srgbClr val="0070C0"/>
                </a:solidFill>
              </a:rPr>
              <a:t> siempre</a:t>
            </a:r>
            <a:r>
              <a:rPr lang="es-CO" dirty="0" smtClean="0"/>
              <a:t>.</a:t>
            </a:r>
          </a:p>
          <a:p>
            <a:pPr marL="514350" indent="-514350">
              <a:buNone/>
            </a:pPr>
            <a:endParaRPr lang="es-CO" dirty="0" smtClean="0"/>
          </a:p>
          <a:p>
            <a:pPr marL="514350" indent="-514350">
              <a:buNone/>
            </a:pPr>
            <a:r>
              <a:rPr lang="es-CO" dirty="0" smtClean="0"/>
              <a:t>        </a:t>
            </a:r>
            <a:r>
              <a:rPr lang="es-CO" sz="3600" b="1" dirty="0" smtClean="0">
                <a:solidFill>
                  <a:srgbClr val="FF0000"/>
                </a:solidFill>
              </a:rPr>
              <a:t> Apoc. 20:10</a:t>
            </a:r>
            <a:r>
              <a:rPr lang="es-CO" dirty="0" smtClean="0"/>
              <a:t>. Y el diablo que los engañaba, fue lanzado en el lago de fuego y azufre, donde están también la bestia y el falso profeta. Y serán atormentados día y noche para</a:t>
            </a:r>
            <a:r>
              <a:rPr lang="es-CO" sz="3600" b="1" dirty="0" smtClean="0">
                <a:solidFill>
                  <a:srgbClr val="0070C0"/>
                </a:solidFill>
              </a:rPr>
              <a:t> siempre jamás. </a:t>
            </a:r>
            <a:br>
              <a:rPr lang="es-CO" sz="3600" b="1" dirty="0" smtClean="0">
                <a:solidFill>
                  <a:srgbClr val="0070C0"/>
                </a:solidFill>
              </a:rPr>
            </a:br>
            <a:endParaRPr lang="es-CO" b="1" dirty="0" smtClean="0">
              <a:solidFill>
                <a:srgbClr val="0070C0"/>
              </a:solidFill>
            </a:endParaRPr>
          </a:p>
          <a:p>
            <a:endParaRPr lang="es-CO" dirty="0" smtClean="0"/>
          </a:p>
          <a:p>
            <a:endParaRPr lang="es-CO" dirty="0" smtClean="0"/>
          </a:p>
          <a:p>
            <a:endParaRPr lang="es-CO" dirty="0" smtClean="0"/>
          </a:p>
          <a:p>
            <a:endParaRPr lang="es-CO" dirty="0"/>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wheel(1)">
                                      <p:cBhvr>
                                        <p:cTn id="10" dur="2000"/>
                                        <p:tgtEl>
                                          <p:spTgt spid="3">
                                            <p:txEl>
                                              <p:pRg st="4" end="4"/>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wheel(1)">
                                      <p:cBhvr>
                                        <p:cTn id="13"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722319448"/>
              </p:ext>
            </p:extLst>
          </p:nvPr>
        </p:nvGraphicFramePr>
        <p:xfrm>
          <a:off x="457200" y="404664"/>
          <a:ext cx="4762872"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34498" name="Picture 2" descr="http://t1.gstatic.com/images?q=tbn:ANd9GcQiT411UopJUZGwBXTVXTYqLSRXvUHvuDihiz5Wqwqs-O8eJScQzQ"/>
          <p:cNvPicPr>
            <a:picLocks noChangeAspect="1" noChangeArrowheads="1"/>
          </p:cNvPicPr>
          <p:nvPr/>
        </p:nvPicPr>
        <p:blipFill>
          <a:blip r:embed="rId7" cstate="print"/>
          <a:srcRect/>
          <a:stretch>
            <a:fillRect/>
          </a:stretch>
        </p:blipFill>
        <p:spPr bwMode="auto">
          <a:xfrm>
            <a:off x="6300192" y="908720"/>
            <a:ext cx="2448272" cy="3600400"/>
          </a:xfrm>
          <a:prstGeom prst="rect">
            <a:avLst/>
          </a:prstGeom>
          <a:noFill/>
        </p:spPr>
      </p:pic>
      <p:sp>
        <p:nvSpPr>
          <p:cNvPr id="5" name="4 Terminador"/>
          <p:cNvSpPr/>
          <p:nvPr/>
        </p:nvSpPr>
        <p:spPr>
          <a:xfrm>
            <a:off x="5796136" y="5082174"/>
            <a:ext cx="3240360" cy="1440160"/>
          </a:xfrm>
          <a:prstGeom prst="flowChartTerminator">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2400" b="1" dirty="0" smtClean="0">
                <a:solidFill>
                  <a:srgbClr val="FF0000"/>
                </a:solidFill>
              </a:rPr>
              <a:t>Jesucristo es el mismo ayer, hoy y por los siglos </a:t>
            </a:r>
            <a:r>
              <a:rPr lang="es-CO" sz="2400" b="1" dirty="0" smtClean="0">
                <a:solidFill>
                  <a:schemeClr val="tx1"/>
                </a:solidFill>
              </a:rPr>
              <a:t>(Heb.13:8).</a:t>
            </a:r>
            <a:endParaRPr lang="es-CO" sz="2400" dirty="0">
              <a:solidFill>
                <a:schemeClr val="tx1"/>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260648"/>
            <a:ext cx="9144000" cy="6264696"/>
          </a:xfrm>
          <a:gradFill>
            <a:gsLst>
              <a:gs pos="0">
                <a:srgbClr val="8488C4"/>
              </a:gs>
              <a:gs pos="53000">
                <a:srgbClr val="D4DEFF"/>
              </a:gs>
              <a:gs pos="83000">
                <a:srgbClr val="D4DEFF"/>
              </a:gs>
              <a:gs pos="100000">
                <a:srgbClr val="96AB94"/>
              </a:gs>
            </a:gsLst>
            <a:lin ang="5400000" scaled="0"/>
          </a:gradFill>
        </p:spPr>
        <p:txBody>
          <a:bodyPr>
            <a:normAutofit fontScale="62500" lnSpcReduction="20000"/>
          </a:bodyPr>
          <a:lstStyle/>
          <a:p>
            <a:pPr algn="ctr">
              <a:buNone/>
            </a:pPr>
            <a:r>
              <a:rPr lang="es-CO" dirty="0" smtClean="0"/>
              <a:t>   </a:t>
            </a:r>
            <a:r>
              <a:rPr lang="es-CO" sz="4000" dirty="0" smtClean="0"/>
              <a:t>Para </a:t>
            </a:r>
            <a:r>
              <a:rPr lang="es-CO" sz="4000" dirty="0" smtClean="0"/>
              <a:t>entender los pasajes anteriores leamos el siguiente ejemplo.</a:t>
            </a:r>
            <a:r>
              <a:rPr lang="es-CO" sz="4600" b="1" dirty="0" smtClean="0">
                <a:solidFill>
                  <a:srgbClr val="FF0000"/>
                </a:solidFill>
              </a:rPr>
              <a:t> Isa.34:9,10</a:t>
            </a:r>
            <a:r>
              <a:rPr lang="es-CO" sz="4000" dirty="0" smtClean="0"/>
              <a:t> donde habla sobre la destrucción de Edom.</a:t>
            </a:r>
          </a:p>
          <a:p>
            <a:endParaRPr lang="es-CO" sz="4000" dirty="0" smtClean="0"/>
          </a:p>
          <a:p>
            <a:pPr algn="ctr">
              <a:buNone/>
            </a:pPr>
            <a:r>
              <a:rPr lang="es-CO" sz="4000" dirty="0" smtClean="0"/>
              <a:t>     </a:t>
            </a:r>
            <a:r>
              <a:rPr lang="es-CO" sz="4000" dirty="0" smtClean="0"/>
              <a:t>«Sus arroyos </a:t>
            </a:r>
            <a:r>
              <a:rPr lang="es-CO" sz="4000" dirty="0" smtClean="0"/>
              <a:t>se convertirán en brea, su polvo en azufre, y su tierra en ardiente brea. 10 No será </a:t>
            </a:r>
            <a:r>
              <a:rPr lang="es-CO" sz="4000" b="1" u="sng" dirty="0" smtClean="0">
                <a:solidFill>
                  <a:srgbClr val="0070C0"/>
                </a:solidFill>
              </a:rPr>
              <a:t>APAGADA DE NOCHE NI DE DÍA, SU HUMO SUBIRÁ PARA </a:t>
            </a:r>
            <a:r>
              <a:rPr lang="es-CO" sz="4000" b="1" u="sng" dirty="0" smtClean="0">
                <a:solidFill>
                  <a:srgbClr val="0070C0"/>
                </a:solidFill>
              </a:rPr>
              <a:t>SIEMPRE». </a:t>
            </a:r>
          </a:p>
          <a:p>
            <a:pPr algn="ctr">
              <a:buNone/>
            </a:pPr>
            <a:endParaRPr lang="es-CO" sz="4500" b="1" u="sng" dirty="0" smtClean="0">
              <a:solidFill>
                <a:srgbClr val="FF0000"/>
              </a:solidFill>
            </a:endParaRPr>
          </a:p>
          <a:p>
            <a:pPr algn="ctr">
              <a:buNone/>
            </a:pPr>
            <a:r>
              <a:rPr lang="es-CO" sz="4500" b="1" u="sng" dirty="0" smtClean="0">
                <a:solidFill>
                  <a:srgbClr val="FF0000"/>
                </a:solidFill>
              </a:rPr>
              <a:t>Como en los casos anteriores:</a:t>
            </a:r>
          </a:p>
          <a:p>
            <a:pPr algn="ctr">
              <a:buNone/>
            </a:pPr>
            <a:r>
              <a:rPr lang="es-CO" sz="4500" b="1" u="sng" dirty="0" smtClean="0">
                <a:solidFill>
                  <a:srgbClr val="FF0000"/>
                </a:solidFill>
              </a:rPr>
              <a:t> ¿Será que </a:t>
            </a:r>
            <a:r>
              <a:rPr lang="es-CO" sz="4500" b="1" u="sng" dirty="0" err="1" smtClean="0">
                <a:solidFill>
                  <a:srgbClr val="FF0000"/>
                </a:solidFill>
              </a:rPr>
              <a:t>Edón</a:t>
            </a:r>
            <a:r>
              <a:rPr lang="es-CO" sz="4500" b="1" u="sng" dirty="0" smtClean="0">
                <a:solidFill>
                  <a:srgbClr val="FF0000"/>
                </a:solidFill>
              </a:rPr>
              <a:t> esta ardiendo </a:t>
            </a:r>
            <a:r>
              <a:rPr lang="es-CO" sz="4500" b="1" u="sng" dirty="0" err="1" smtClean="0">
                <a:solidFill>
                  <a:srgbClr val="FF0000"/>
                </a:solidFill>
              </a:rPr>
              <a:t>todabía</a:t>
            </a:r>
            <a:r>
              <a:rPr lang="es-CO" sz="4500" b="1" u="sng" dirty="0" smtClean="0">
                <a:solidFill>
                  <a:srgbClr val="FF0000"/>
                </a:solidFill>
              </a:rPr>
              <a:t>?</a:t>
            </a:r>
            <a:endParaRPr lang="es-CO" sz="4500" b="1" u="sng" dirty="0" smtClean="0">
              <a:solidFill>
                <a:srgbClr val="FF0000"/>
              </a:solidFill>
            </a:endParaRPr>
          </a:p>
          <a:p>
            <a:endParaRPr lang="es-CO" sz="4000" dirty="0" smtClean="0"/>
          </a:p>
          <a:p>
            <a:pPr algn="ctr">
              <a:buNone/>
            </a:pPr>
            <a:r>
              <a:rPr lang="es-CO" sz="4000" dirty="0" smtClean="0"/>
              <a:t>    Otros ejemplos</a:t>
            </a:r>
            <a:r>
              <a:rPr lang="es-CO" sz="4600" b="1" dirty="0" smtClean="0">
                <a:solidFill>
                  <a:srgbClr val="FF0000"/>
                </a:solidFill>
              </a:rPr>
              <a:t> Exo.21:6.</a:t>
            </a:r>
            <a:endParaRPr lang="es-CO" sz="4000" b="1" dirty="0" smtClean="0">
              <a:solidFill>
                <a:srgbClr val="FF0000"/>
              </a:solidFill>
            </a:endParaRPr>
          </a:p>
          <a:p>
            <a:pPr algn="ctr">
              <a:buNone/>
            </a:pPr>
            <a:r>
              <a:rPr lang="es-CO" sz="4000" dirty="0" smtClean="0"/>
              <a:t>     </a:t>
            </a:r>
            <a:r>
              <a:rPr lang="es-CO" sz="4000" dirty="0" smtClean="0"/>
              <a:t>«Entonces </a:t>
            </a:r>
            <a:r>
              <a:rPr lang="es-CO" sz="4000" dirty="0" smtClean="0"/>
              <a:t>su amo lo llevará ante los jueces, lo hará llegar a la puerta o al poste, le horadará la oreja con lezna, y será su siervo para </a:t>
            </a:r>
            <a:r>
              <a:rPr lang="es-CO" sz="4000" b="1" u="sng" dirty="0" smtClean="0">
                <a:solidFill>
                  <a:srgbClr val="0070C0"/>
                </a:solidFill>
              </a:rPr>
              <a:t>SIEMPRE».</a:t>
            </a:r>
          </a:p>
          <a:p>
            <a:pPr algn="ctr">
              <a:buNone/>
            </a:pPr>
            <a:r>
              <a:rPr lang="es-CO" sz="4000" b="1" u="sng" dirty="0" smtClean="0">
                <a:solidFill>
                  <a:srgbClr val="FF0000"/>
                </a:solidFill>
              </a:rPr>
              <a:t>¿Sería que el siervo nunca moriría?</a:t>
            </a:r>
            <a:r>
              <a:rPr lang="es-CO" sz="4000" dirty="0" smtClean="0">
                <a:solidFill>
                  <a:srgbClr val="FF0000"/>
                </a:solidFill>
              </a:rPr>
              <a:t/>
            </a:r>
            <a:br>
              <a:rPr lang="es-CO" sz="4000" dirty="0" smtClean="0">
                <a:solidFill>
                  <a:srgbClr val="FF0000"/>
                </a:solidFill>
              </a:rPr>
            </a:br>
            <a:endParaRPr lang="es-CO" sz="4000"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wheel(1)">
                                      <p:cBhvr>
                                        <p:cTn id="7" dur="2000"/>
                                        <p:tgtEl>
                                          <p:spTgt spid="3">
                                            <p:txEl>
                                              <p:pRg st="7" end="7"/>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wheel(1)">
                                      <p:cBhvr>
                                        <p:cTn id="10" dur="2000"/>
                                        <p:tgtEl>
                                          <p:spTgt spid="3">
                                            <p:txEl>
                                              <p:pRg st="8" end="8"/>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wheel(1)">
                                      <p:cBhvr>
                                        <p:cTn id="13"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a:solidFill>
            <a:schemeClr val="accent2">
              <a:lumMod val="20000"/>
              <a:lumOff val="80000"/>
            </a:schemeClr>
          </a:solidFill>
        </p:spPr>
        <p:txBody>
          <a:bodyPr>
            <a:normAutofit fontScale="92500" lnSpcReduction="10000"/>
          </a:bodyPr>
          <a:lstStyle/>
          <a:p>
            <a:pPr>
              <a:buNone/>
            </a:pPr>
            <a:r>
              <a:rPr lang="es-CO" dirty="0" smtClean="0"/>
              <a:t>    </a:t>
            </a:r>
            <a:r>
              <a:rPr lang="es-CO" b="1" dirty="0" smtClean="0">
                <a:solidFill>
                  <a:srgbClr val="FF0000"/>
                </a:solidFill>
              </a:rPr>
              <a:t>1 Sam.1:22.</a:t>
            </a:r>
          </a:p>
          <a:p>
            <a:pPr>
              <a:buNone/>
            </a:pPr>
            <a:r>
              <a:rPr lang="es-CO" b="1" dirty="0" smtClean="0">
                <a:solidFill>
                  <a:srgbClr val="FF0000"/>
                </a:solidFill>
              </a:rPr>
              <a:t>    </a:t>
            </a:r>
            <a:r>
              <a:rPr lang="es-CO" dirty="0" smtClean="0"/>
              <a:t>Pero Ana no subió, sino que dijo a su esposo: “Cuando el niño sea destetado, lo llevaré a presentar ante el Eterno, y a dejarlo allá para </a:t>
            </a:r>
            <a:r>
              <a:rPr lang="es-CO" b="1" u="sng" dirty="0" smtClean="0">
                <a:solidFill>
                  <a:srgbClr val="0070C0"/>
                </a:solidFill>
              </a:rPr>
              <a:t>SIEMPRE</a:t>
            </a:r>
            <a:r>
              <a:rPr lang="es-CO" b="1" dirty="0" smtClean="0">
                <a:solidFill>
                  <a:srgbClr val="0070C0"/>
                </a:solidFill>
              </a:rPr>
              <a:t>.  </a:t>
            </a:r>
            <a:r>
              <a:rPr lang="es-CO" b="1" u="sng" dirty="0" smtClean="0">
                <a:solidFill>
                  <a:srgbClr val="FF0000"/>
                </a:solidFill>
              </a:rPr>
              <a:t>¿Sería que Samuel nunca murió?</a:t>
            </a:r>
            <a:endParaRPr lang="es-CO" b="1" u="sng" dirty="0" smtClean="0">
              <a:solidFill>
                <a:srgbClr val="FF0000"/>
              </a:solidFill>
            </a:endParaRPr>
          </a:p>
          <a:p>
            <a:pPr>
              <a:buNone/>
            </a:pPr>
            <a:endParaRPr lang="es-CO" dirty="0" smtClean="0"/>
          </a:p>
          <a:p>
            <a:pPr>
              <a:buNone/>
            </a:pPr>
            <a:r>
              <a:rPr lang="es-CO" dirty="0" smtClean="0"/>
              <a:t>    </a:t>
            </a:r>
            <a:r>
              <a:rPr lang="es-CO" b="1" dirty="0" smtClean="0">
                <a:solidFill>
                  <a:srgbClr val="FF0000"/>
                </a:solidFill>
              </a:rPr>
              <a:t>Filem.15</a:t>
            </a:r>
            <a:r>
              <a:rPr lang="es-CO" dirty="0" smtClean="0"/>
              <a:t>. Quizá por eso se apartó de ti por un tiempo, para que lo recuperes para</a:t>
            </a:r>
            <a:r>
              <a:rPr lang="es-CO" b="1" u="sng" dirty="0" smtClean="0">
                <a:solidFill>
                  <a:srgbClr val="0070C0"/>
                </a:solidFill>
              </a:rPr>
              <a:t> SIEMPRE.</a:t>
            </a:r>
          </a:p>
          <a:p>
            <a:pPr>
              <a:buNone/>
            </a:pPr>
            <a:endParaRPr lang="es-CO" dirty="0" smtClean="0"/>
          </a:p>
          <a:p>
            <a:pPr>
              <a:buNone/>
            </a:pPr>
            <a:r>
              <a:rPr lang="es-CO" dirty="0" smtClean="0"/>
              <a:t>   La Biblia deja en claro que el </a:t>
            </a:r>
            <a:r>
              <a:rPr lang="es-CO" b="1" u="sng" dirty="0" smtClean="0">
                <a:solidFill>
                  <a:srgbClr val="0070C0"/>
                </a:solidFill>
              </a:rPr>
              <a:t>castigo</a:t>
            </a:r>
            <a:r>
              <a:rPr lang="es-CO" dirty="0" smtClean="0"/>
              <a:t>, no el acto de castigar, </a:t>
            </a:r>
            <a:r>
              <a:rPr lang="es-CO" b="1" u="sng" dirty="0" smtClean="0">
                <a:solidFill>
                  <a:srgbClr val="0070C0"/>
                </a:solidFill>
              </a:rPr>
              <a:t>es eterno. </a:t>
            </a:r>
            <a:br>
              <a:rPr lang="es-CO" b="1" u="sng" dirty="0" smtClean="0">
                <a:solidFill>
                  <a:srgbClr val="0070C0"/>
                </a:solidFill>
              </a:rPr>
            </a:br>
            <a:endParaRPr lang="es-CO" b="1" u="sng" dirty="0">
              <a:solidFill>
                <a:srgbClr val="0070C0"/>
              </a:solidFill>
            </a:endParaRPr>
          </a:p>
        </p:txBody>
      </p:sp>
    </p:spTree>
  </p:cSld>
  <p:clrMapOvr>
    <a:masterClrMapping/>
  </p:clrMapOvr>
  <p:transition spd="slow">
    <p:push dir="u"/>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a:solidFill>
            <a:schemeClr val="tx2">
              <a:lumMod val="20000"/>
              <a:lumOff val="80000"/>
            </a:schemeClr>
          </a:solidFill>
        </p:spPr>
        <p:txBody>
          <a:bodyPr>
            <a:normAutofit/>
          </a:bodyPr>
          <a:lstStyle/>
          <a:p>
            <a:pPr marL="514350" indent="-514350">
              <a:buNone/>
            </a:pPr>
            <a:r>
              <a:rPr lang="es-CO" sz="4400" b="1" dirty="0" smtClean="0">
                <a:solidFill>
                  <a:srgbClr val="FF0000"/>
                </a:solidFill>
              </a:rPr>
              <a:t>        </a:t>
            </a:r>
            <a:r>
              <a:rPr lang="es-CO" sz="4400" b="1" dirty="0" smtClean="0"/>
              <a:t> 4) </a:t>
            </a:r>
            <a:r>
              <a:rPr lang="es-CO" sz="4400" b="1" u="sng" dirty="0" smtClean="0">
                <a:solidFill>
                  <a:srgbClr val="FF0000"/>
                </a:solidFill>
              </a:rPr>
              <a:t>El principio del castigo:</a:t>
            </a:r>
          </a:p>
          <a:p>
            <a:pPr marL="514350" indent="-514350">
              <a:buNone/>
            </a:pPr>
            <a:r>
              <a:rPr lang="es-CO" sz="4400" b="1" dirty="0" smtClean="0">
                <a:solidFill>
                  <a:srgbClr val="FF0000"/>
                </a:solidFill>
              </a:rPr>
              <a:t>   </a:t>
            </a:r>
            <a:r>
              <a:rPr lang="es-CO" dirty="0" smtClean="0"/>
              <a:t> </a:t>
            </a:r>
            <a:r>
              <a:rPr lang="es-CO" b="1" u="sng" dirty="0" smtClean="0">
                <a:solidFill>
                  <a:srgbClr val="002060"/>
                </a:solidFill>
              </a:rPr>
              <a:t>Cada quien sufrirá de acuerdo a la luz que haya tenido.</a:t>
            </a:r>
          </a:p>
          <a:p>
            <a:pPr marL="514350" indent="-514350">
              <a:buNone/>
            </a:pPr>
            <a:endParaRPr lang="es-CO" sz="2400" dirty="0" smtClean="0"/>
          </a:p>
          <a:p>
            <a:pPr marL="514350" indent="-514350">
              <a:buNone/>
            </a:pPr>
            <a:r>
              <a:rPr lang="es-CO" sz="2400" dirty="0" smtClean="0"/>
              <a:t>      </a:t>
            </a:r>
            <a:r>
              <a:rPr lang="es-CO" sz="2800" b="1" dirty="0" smtClean="0">
                <a:solidFill>
                  <a:srgbClr val="FF0000"/>
                </a:solidFill>
              </a:rPr>
              <a:t>                                    Luc.12:47,48.</a:t>
            </a:r>
          </a:p>
          <a:p>
            <a:pPr marL="514350" indent="-514350" algn="ctr">
              <a:buNone/>
            </a:pPr>
            <a:r>
              <a:rPr lang="es-CO" sz="2800" b="1" dirty="0" smtClean="0">
                <a:solidFill>
                  <a:srgbClr val="FF0000"/>
                </a:solidFill>
              </a:rPr>
              <a:t>      </a:t>
            </a:r>
            <a:r>
              <a:rPr lang="es-CO" sz="2400" dirty="0" smtClean="0"/>
              <a:t>“El siervo que </a:t>
            </a:r>
            <a:r>
              <a:rPr lang="es-CO" sz="2400" b="1" dirty="0" smtClean="0">
                <a:solidFill>
                  <a:srgbClr val="0070C0"/>
                </a:solidFill>
              </a:rPr>
              <a:t>entendió</a:t>
            </a:r>
            <a:r>
              <a:rPr lang="es-CO" sz="2400" dirty="0" smtClean="0"/>
              <a:t> la voluntad de su señor, y no se preparó, ni hizo conforme a su voluntad, será azotado </a:t>
            </a:r>
            <a:r>
              <a:rPr lang="es-CO" sz="2400" b="1" dirty="0" smtClean="0">
                <a:solidFill>
                  <a:srgbClr val="0070C0"/>
                </a:solidFill>
              </a:rPr>
              <a:t>mucho</a:t>
            </a:r>
            <a:r>
              <a:rPr lang="es-CO" sz="2400" dirty="0" smtClean="0"/>
              <a:t>. Pero el que no</a:t>
            </a:r>
            <a:r>
              <a:rPr lang="es-CO" sz="2400" b="1" dirty="0" smtClean="0">
                <a:solidFill>
                  <a:srgbClr val="0070C0"/>
                </a:solidFill>
              </a:rPr>
              <a:t> entendió,</a:t>
            </a:r>
            <a:r>
              <a:rPr lang="es-CO" sz="2400" dirty="0" smtClean="0"/>
              <a:t> e hizo cosas dignas de azotes, será azotado </a:t>
            </a:r>
            <a:r>
              <a:rPr lang="es-CO" sz="2400" b="1" dirty="0" smtClean="0">
                <a:solidFill>
                  <a:srgbClr val="0070C0"/>
                </a:solidFill>
              </a:rPr>
              <a:t>poco</a:t>
            </a:r>
            <a:r>
              <a:rPr lang="es-CO" sz="2400" dirty="0" smtClean="0"/>
              <a:t>. </a:t>
            </a:r>
            <a:r>
              <a:rPr lang="es-CO" sz="2400" b="1" dirty="0" smtClean="0"/>
              <a:t>A quien se le dio mucho, mucho se le reclamará; y el que se le confió mucho, más se le pedirá”. </a:t>
            </a:r>
            <a:endParaRPr lang="es-CO" sz="2400" b="1" dirty="0"/>
          </a:p>
        </p:txBody>
      </p:sp>
      <p:pic>
        <p:nvPicPr>
          <p:cNvPr id="4" name="Picture 3" descr="C:\Users\FAMILIA FIERRO CH\Pictures\juicio.bmp"/>
          <p:cNvPicPr>
            <a:picLocks noChangeAspect="1" noChangeArrowheads="1"/>
          </p:cNvPicPr>
          <p:nvPr/>
        </p:nvPicPr>
        <p:blipFill>
          <a:blip r:embed="rId2" cstate="print"/>
          <a:srcRect/>
          <a:stretch>
            <a:fillRect/>
          </a:stretch>
        </p:blipFill>
        <p:spPr bwMode="auto">
          <a:xfrm>
            <a:off x="7020272" y="2060848"/>
            <a:ext cx="1440160" cy="1296144"/>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4800" b="1" dirty="0" smtClean="0">
                <a:latin typeface="Aparajita" pitchFamily="34" charset="0"/>
                <a:cs typeface="Aparajita" pitchFamily="34" charset="0"/>
              </a:rPr>
              <a:t>Lo que sembramos cosechamos</a:t>
            </a:r>
            <a:endParaRPr lang="es-CO" sz="4800" b="1" dirty="0">
              <a:latin typeface="Aparajita" pitchFamily="34" charset="0"/>
              <a:cs typeface="Aparajita" pitchFamily="34" charset="0"/>
            </a:endParaRPr>
          </a:p>
        </p:txBody>
      </p:sp>
      <p:sp>
        <p:nvSpPr>
          <p:cNvPr id="3" name="2 Marcador de contenido"/>
          <p:cNvSpPr>
            <a:spLocks noGrp="1"/>
          </p:cNvSpPr>
          <p:nvPr>
            <p:ph idx="1"/>
          </p:nvPr>
        </p:nvSpPr>
        <p:spPr>
          <a:solidFill>
            <a:srgbClr val="92D050"/>
          </a:solidFill>
        </p:spPr>
        <p:txBody>
          <a:bodyPr>
            <a:normAutofit fontScale="92500" lnSpcReduction="10000"/>
          </a:bodyPr>
          <a:lstStyle/>
          <a:p>
            <a:pPr>
              <a:buNone/>
            </a:pPr>
            <a:r>
              <a:rPr lang="es-CO" dirty="0" smtClean="0"/>
              <a:t>   </a:t>
            </a:r>
            <a:r>
              <a:rPr lang="es-CO" sz="3500" b="1" dirty="0" smtClean="0"/>
              <a:t>                     </a:t>
            </a:r>
            <a:r>
              <a:rPr lang="es-CO" sz="3500" b="1" u="sng" dirty="0" smtClean="0">
                <a:solidFill>
                  <a:srgbClr val="FF0000"/>
                </a:solidFill>
              </a:rPr>
              <a:t>Note la justicia de Dios:</a:t>
            </a:r>
          </a:p>
          <a:p>
            <a:pPr marL="514350" indent="-514350">
              <a:buAutoNum type="arabicParenR"/>
            </a:pPr>
            <a:r>
              <a:rPr lang="es-CO" dirty="0" smtClean="0"/>
              <a:t>Nosotros decimos donde queremos pasar la eternidad, si es con Dios, pues obedecemos lo que Él nos manda, Y si no le obedecemos, automáticamente pasaremos la eternidad con el diablo. y </a:t>
            </a:r>
          </a:p>
          <a:p>
            <a:pPr marL="514350" indent="-514350">
              <a:buAutoNum type="arabicParenR"/>
            </a:pPr>
            <a:endParaRPr lang="es-CO" dirty="0" smtClean="0"/>
          </a:p>
          <a:p>
            <a:pPr marL="514350" indent="-514350">
              <a:buAutoNum type="arabicParenR"/>
            </a:pPr>
            <a:r>
              <a:rPr lang="es-CO" dirty="0" smtClean="0"/>
              <a:t>Con nuestros actos decidimos segundo a segundo el grado de castigo que queremos recibir.</a:t>
            </a:r>
          </a:p>
          <a:p>
            <a:endParaRPr lang="es-CO" dirty="0"/>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4474840" cy="6120680"/>
          </a:xfrm>
          <a:solidFill>
            <a:schemeClr val="tx2">
              <a:lumMod val="20000"/>
              <a:lumOff val="80000"/>
            </a:schemeClr>
          </a:solidFill>
        </p:spPr>
        <p:txBody>
          <a:bodyPr>
            <a:normAutofit fontScale="92500" lnSpcReduction="20000"/>
          </a:bodyPr>
          <a:lstStyle/>
          <a:p>
            <a:pPr algn="ctr">
              <a:buNone/>
            </a:pPr>
            <a:r>
              <a:rPr lang="es-CO" dirty="0" smtClean="0"/>
              <a:t>    En la presencia de Dios, la culpa que sienten por causa de los pecados que han cometido les hará sentir una agonía indescriptible. </a:t>
            </a:r>
          </a:p>
          <a:p>
            <a:pPr algn="ctr">
              <a:buNone/>
            </a:pPr>
            <a:endParaRPr lang="es-CO" dirty="0" smtClean="0"/>
          </a:p>
          <a:p>
            <a:pPr algn="ctr">
              <a:buNone/>
            </a:pPr>
            <a:r>
              <a:rPr lang="es-CO" dirty="0" smtClean="0"/>
              <a:t>Y mientras más sea la culpa, mayor será la agonía.</a:t>
            </a:r>
          </a:p>
          <a:p>
            <a:pPr algn="ctr">
              <a:buNone/>
            </a:pPr>
            <a:endParaRPr lang="es-CO" dirty="0" smtClean="0"/>
          </a:p>
          <a:p>
            <a:pPr algn="ctr">
              <a:buNone/>
            </a:pPr>
            <a:r>
              <a:rPr lang="es-CO" dirty="0" smtClean="0"/>
              <a:t>Satanás, el instigador y promotor del pecado, sufrirá más que todos. </a:t>
            </a:r>
            <a:endParaRPr lang="es-CO" dirty="0"/>
          </a:p>
        </p:txBody>
      </p:sp>
      <p:pic>
        <p:nvPicPr>
          <p:cNvPr id="4" name="Picture 3" descr="C:\Users\FAMILIA FIERRO CH\Pictures\juicio.bmp"/>
          <p:cNvPicPr>
            <a:picLocks noChangeAspect="1" noChangeArrowheads="1"/>
          </p:cNvPicPr>
          <p:nvPr/>
        </p:nvPicPr>
        <p:blipFill>
          <a:blip r:embed="rId2" cstate="print"/>
          <a:srcRect/>
          <a:stretch>
            <a:fillRect/>
          </a:stretch>
        </p:blipFill>
        <p:spPr bwMode="auto">
          <a:xfrm>
            <a:off x="5940152" y="188640"/>
            <a:ext cx="2736304" cy="2088232"/>
          </a:xfrm>
          <a:prstGeom prst="rect">
            <a:avLst/>
          </a:prstGeom>
          <a:noFill/>
        </p:spPr>
      </p:pic>
      <p:pic>
        <p:nvPicPr>
          <p:cNvPr id="5" name="Picture 8" descr="http://t0.gstatic.com/images?q=tbn:ANd9GcQKON2mRAyM6m0t-X9BWQFAphu5h4K4YpO5o1DsJWBsLchXZ50e"/>
          <p:cNvPicPr>
            <a:picLocks noChangeAspect="1" noChangeArrowheads="1"/>
          </p:cNvPicPr>
          <p:nvPr/>
        </p:nvPicPr>
        <p:blipFill>
          <a:blip r:embed="rId3" cstate="print"/>
          <a:srcRect/>
          <a:stretch>
            <a:fillRect/>
          </a:stretch>
        </p:blipFill>
        <p:spPr bwMode="auto">
          <a:xfrm>
            <a:off x="5940152" y="3356992"/>
            <a:ext cx="2736304" cy="2448272"/>
          </a:xfrm>
          <a:prstGeom prst="rect">
            <a:avLst/>
          </a:prstGeom>
          <a:noFill/>
        </p:spPr>
      </p:pic>
      <p:sp>
        <p:nvSpPr>
          <p:cNvPr id="6" name="5 Terminador"/>
          <p:cNvSpPr/>
          <p:nvPr/>
        </p:nvSpPr>
        <p:spPr>
          <a:xfrm>
            <a:off x="5652120" y="2420888"/>
            <a:ext cx="3491880" cy="864096"/>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Por haber rechazado a Jesús, no tienen un abogado que los defienda en el juicio</a:t>
            </a:r>
            <a:endParaRPr lang="es-CO" dirty="0"/>
          </a:p>
        </p:txBody>
      </p:sp>
      <p:sp>
        <p:nvSpPr>
          <p:cNvPr id="8" name="7 Terminador"/>
          <p:cNvSpPr/>
          <p:nvPr/>
        </p:nvSpPr>
        <p:spPr>
          <a:xfrm>
            <a:off x="5652120" y="5877272"/>
            <a:ext cx="3491880" cy="980728"/>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dirty="0" smtClean="0"/>
              <a:t>Mientras que los que aceptaron a Jesús, él los defendió cuando fueron juzgados.</a:t>
            </a: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1"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20000"/>
              <a:lumOff val="80000"/>
            </a:schemeClr>
          </a:solidFill>
        </p:spPr>
        <p:txBody>
          <a:bodyPr>
            <a:normAutofit/>
          </a:bodyPr>
          <a:lstStyle/>
          <a:p>
            <a:r>
              <a:rPr lang="es-CO" b="1" i="1" dirty="0" smtClean="0">
                <a:latin typeface="Agency FB" pitchFamily="34" charset="0"/>
              </a:rPr>
              <a:t>Miremos como opera la justicia de Dios</a:t>
            </a:r>
            <a:endParaRPr lang="es-CO" b="1" i="1" dirty="0">
              <a:latin typeface="Agency FB" pitchFamily="34" charset="0"/>
            </a:endParaRPr>
          </a:p>
        </p:txBody>
      </p:sp>
      <p:sp>
        <p:nvSpPr>
          <p:cNvPr id="3" name="2 Marcador de contenido"/>
          <p:cNvSpPr>
            <a:spLocks noGrp="1"/>
          </p:cNvSpPr>
          <p:nvPr>
            <p:ph idx="1"/>
          </p:nvPr>
        </p:nvSpPr>
        <p:spPr>
          <a:xfrm>
            <a:off x="457200" y="1600200"/>
            <a:ext cx="5770984" cy="2737495"/>
          </a:xfrm>
        </p:spPr>
        <p:txBody>
          <a:bodyPr>
            <a:normAutofit fontScale="92500" lnSpcReduction="10000"/>
          </a:bodyPr>
          <a:lstStyle/>
          <a:p>
            <a:pPr marL="0" indent="0" algn="ctr">
              <a:buNone/>
            </a:pPr>
            <a:r>
              <a:rPr lang="es-CO" dirty="0" smtClean="0"/>
              <a:t>Como una ilustración, considera un árbol ardiendo, lo primero que se quema son las hojas pequeñas, y así sucesivamente de menos a mas, lo que más demora ardiendo y convertirse en ceniza en el trono. </a:t>
            </a:r>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556792"/>
            <a:ext cx="2582416" cy="2780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60608" y="4389270"/>
            <a:ext cx="8352928" cy="2246769"/>
          </a:xfrm>
          <a:prstGeom prst="rect">
            <a:avLst/>
          </a:prstGeom>
          <a:solidFill>
            <a:schemeClr val="accent1">
              <a:lumMod val="20000"/>
              <a:lumOff val="80000"/>
            </a:schemeClr>
          </a:solidFill>
        </p:spPr>
        <p:txBody>
          <a:bodyPr wrap="square">
            <a:spAutoFit/>
          </a:bodyPr>
          <a:lstStyle/>
          <a:p>
            <a:pPr algn="ctr"/>
            <a:r>
              <a:rPr lang="es-CO" sz="2800" dirty="0"/>
              <a:t>De la misma forma, los hombres que hayan pecado menos, se quemarán </a:t>
            </a:r>
            <a:r>
              <a:rPr lang="es-CO" sz="2800" dirty="0" smtClean="0"/>
              <a:t>rápidamente, </a:t>
            </a:r>
            <a:r>
              <a:rPr lang="es-CO" sz="2800" dirty="0"/>
              <a:t>y así </a:t>
            </a:r>
            <a:r>
              <a:rPr lang="es-CO" sz="2800" dirty="0" smtClean="0"/>
              <a:t>sucesivamente, de acuerdo a los pecados cometidos cada uno ira desapareciendo, </a:t>
            </a:r>
            <a:r>
              <a:rPr lang="es-CO" sz="2800" dirty="0"/>
              <a:t>el </a:t>
            </a:r>
            <a:r>
              <a:rPr lang="es-CO" sz="2800" dirty="0" smtClean="0"/>
              <a:t>que más tardará en desaparecer </a:t>
            </a:r>
            <a:r>
              <a:rPr lang="es-CO" sz="2800" dirty="0"/>
              <a:t>será satanás, </a:t>
            </a:r>
          </a:p>
        </p:txBody>
      </p:sp>
    </p:spTree>
    <p:extLst>
      <p:ext uri="{BB962C8B-B14F-4D97-AF65-F5344CB8AC3E}">
        <p14:creationId xmlns:p14="http://schemas.microsoft.com/office/powerpoint/2010/main" val="15806833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91264" cy="5721499"/>
          </a:xfrm>
        </p:spPr>
        <p:txBody>
          <a:bodyPr>
            <a:normAutofit/>
          </a:bodyPr>
          <a:lstStyle/>
          <a:p>
            <a:pPr>
              <a:buNone/>
            </a:pPr>
            <a:r>
              <a:rPr lang="es-CO" dirty="0" smtClean="0"/>
              <a:t>          </a:t>
            </a:r>
            <a:r>
              <a:rPr lang="es-CO" sz="4200" b="1" dirty="0" smtClean="0"/>
              <a:t>5) </a:t>
            </a:r>
            <a:r>
              <a:rPr lang="es-CO" sz="4200" b="1" dirty="0" smtClean="0">
                <a:solidFill>
                  <a:srgbClr val="FF0000"/>
                </a:solidFill>
              </a:rPr>
              <a:t>La purificación de la tierra.</a:t>
            </a:r>
            <a:endParaRPr lang="es-CO" b="1" dirty="0" smtClean="0">
              <a:solidFill>
                <a:srgbClr val="FF0000"/>
              </a:solidFill>
            </a:endParaRPr>
          </a:p>
          <a:p>
            <a:pPr>
              <a:buNone/>
            </a:pPr>
            <a:endParaRPr lang="es-CO" dirty="0" smtClean="0"/>
          </a:p>
          <a:p>
            <a:pPr>
              <a:buNone/>
            </a:pPr>
            <a:r>
              <a:rPr lang="es-CO" dirty="0" smtClean="0"/>
              <a:t>    </a:t>
            </a:r>
            <a:endParaRPr lang="es-CO" dirty="0"/>
          </a:p>
        </p:txBody>
      </p:sp>
      <p:sp>
        <p:nvSpPr>
          <p:cNvPr id="4" name="3 Rectángulo redondeado"/>
          <p:cNvSpPr/>
          <p:nvPr/>
        </p:nvSpPr>
        <p:spPr>
          <a:xfrm>
            <a:off x="395536" y="1484784"/>
            <a:ext cx="5472608" cy="4896544"/>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s-CO" sz="2400" dirty="0" smtClean="0">
                <a:solidFill>
                  <a:srgbClr val="FFFF00"/>
                </a:solidFill>
              </a:rPr>
              <a:t> </a:t>
            </a:r>
            <a:r>
              <a:rPr lang="es-CO" sz="3200" b="1" dirty="0" smtClean="0">
                <a:solidFill>
                  <a:srgbClr val="FFFF00"/>
                </a:solidFill>
              </a:rPr>
              <a:t>2 Ped.3:10.</a:t>
            </a:r>
          </a:p>
          <a:p>
            <a:pPr algn="ctr">
              <a:buNone/>
            </a:pPr>
            <a:r>
              <a:rPr lang="es-CO" sz="3200" b="1" dirty="0" smtClean="0">
                <a:solidFill>
                  <a:srgbClr val="FF0000"/>
                </a:solidFill>
              </a:rPr>
              <a:t>   </a:t>
            </a:r>
            <a:r>
              <a:rPr lang="es-CO" sz="2400" dirty="0" smtClean="0"/>
              <a:t>Pero el día del Señor vendrá como ladrón.  Entonces los cielos desaparecerán  con gran estruendo; los elementos serán destruidos por el fuego, y la tierra y todas sus obras serán quemadas.</a:t>
            </a:r>
          </a:p>
          <a:p>
            <a:pPr>
              <a:buNone/>
            </a:pPr>
            <a:r>
              <a:rPr lang="es-CO" sz="2400" dirty="0" smtClean="0"/>
              <a:t>     </a:t>
            </a:r>
          </a:p>
          <a:p>
            <a:pPr algn="ctr">
              <a:buNone/>
            </a:pPr>
            <a:r>
              <a:rPr lang="es-CO" sz="2400" dirty="0" smtClean="0"/>
              <a:t>     El fuego que destruye a los malos purifica la tierra de la contaminación del pecado.</a:t>
            </a:r>
            <a:endParaRPr lang="es-CO" sz="2400" dirty="0"/>
          </a:p>
        </p:txBody>
      </p:sp>
      <p:pic>
        <p:nvPicPr>
          <p:cNvPr id="5" name="Picture 7" descr="C:\Users\FAMILIA FIERRO CH\Pictures\descendio.bmp"/>
          <p:cNvPicPr>
            <a:picLocks noChangeAspect="1" noChangeArrowheads="1"/>
          </p:cNvPicPr>
          <p:nvPr/>
        </p:nvPicPr>
        <p:blipFill>
          <a:blip r:embed="rId2" cstate="print"/>
          <a:srcRect/>
          <a:stretch>
            <a:fillRect/>
          </a:stretch>
        </p:blipFill>
        <p:spPr bwMode="auto">
          <a:xfrm>
            <a:off x="6156176" y="1628800"/>
            <a:ext cx="2808312" cy="4464496"/>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rgbClr val="FFFF00"/>
          </a:solidFill>
        </p:spPr>
        <p:txBody>
          <a:bodyPr>
            <a:noAutofit/>
          </a:bodyPr>
          <a:lstStyle/>
          <a:p>
            <a:r>
              <a:rPr lang="es-CO" sz="4800" b="1" dirty="0" smtClean="0">
                <a:latin typeface="Vladimir Script" pitchFamily="66" charset="0"/>
              </a:rPr>
              <a:t>¿Quién será el último en ser destruido?</a:t>
            </a:r>
            <a:endParaRPr lang="es-CO" sz="4800" b="1" dirty="0">
              <a:latin typeface="Vladimir Script" pitchFamily="66" charset="0"/>
            </a:endParaRPr>
          </a:p>
        </p:txBody>
      </p:sp>
      <p:sp>
        <p:nvSpPr>
          <p:cNvPr id="3" name="2 Marcador de contenido"/>
          <p:cNvSpPr>
            <a:spLocks noGrp="1"/>
          </p:cNvSpPr>
          <p:nvPr>
            <p:ph idx="1"/>
          </p:nvPr>
        </p:nvSpPr>
        <p:spPr>
          <a:xfrm>
            <a:off x="0" y="1844824"/>
            <a:ext cx="9144000" cy="4525963"/>
          </a:xfrm>
          <a:blipFill>
            <a:blip r:embed="rId2"/>
            <a:tile tx="0" ty="0" sx="100000" sy="100000" flip="none" algn="tl"/>
          </a:blipFill>
        </p:spPr>
        <p:txBody>
          <a:bodyPr/>
          <a:lstStyle/>
          <a:p>
            <a:pPr algn="ctr">
              <a:buNone/>
            </a:pPr>
            <a:r>
              <a:rPr lang="es-CO" sz="3600" b="1" dirty="0" smtClean="0">
                <a:solidFill>
                  <a:srgbClr val="FF0000"/>
                </a:solidFill>
              </a:rPr>
              <a:t> I Corintios 15:25, 26.</a:t>
            </a:r>
            <a:r>
              <a:rPr lang="es-CO" dirty="0" smtClean="0"/>
              <a:t> </a:t>
            </a:r>
          </a:p>
          <a:p>
            <a:pPr algn="ctr">
              <a:buNone/>
            </a:pPr>
            <a:r>
              <a:rPr lang="es-CO" dirty="0" smtClean="0"/>
              <a:t>“Y el postrer enemigo que será deshecho, será la muerte”</a:t>
            </a:r>
          </a:p>
          <a:p>
            <a:endParaRPr lang="es-CO" dirty="0" smtClean="0"/>
          </a:p>
          <a:p>
            <a:pPr algn="ctr">
              <a:buNone/>
            </a:pPr>
            <a:r>
              <a:rPr lang="es-CO" sz="6000" b="1" u="sng" dirty="0" smtClean="0">
                <a:solidFill>
                  <a:srgbClr val="002060"/>
                </a:solidFill>
                <a:latin typeface="Vladimir Script" pitchFamily="66" charset="0"/>
              </a:rPr>
              <a:t>De las ruinas de esta tierra Dios creará un cielo y una tierra nueva</a:t>
            </a:r>
            <a:r>
              <a:rPr lang="es-CO" sz="6000" b="1" u="sng" dirty="0" smtClean="0">
                <a:solidFill>
                  <a:srgbClr val="002060"/>
                </a:solidFill>
                <a:latin typeface="Vladimir Script" pitchFamily="66" charset="0"/>
              </a:rPr>
              <a:t>.</a:t>
            </a:r>
            <a:endParaRPr lang="es-CO" sz="4400" dirty="0" smtClean="0"/>
          </a:p>
          <a:p>
            <a:endParaRPr lang="es-CO" dirty="0" smtClean="0"/>
          </a:p>
          <a:p>
            <a:endParaRPr lang="es-CO" dirty="0"/>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heel(1)">
                                      <p:cBhvr>
                                        <p:cTn id="1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618856" cy="3888432"/>
          </a:xfrm>
          <a:solidFill>
            <a:srgbClr val="FFFF00"/>
          </a:solidFill>
        </p:spPr>
        <p:txBody>
          <a:bodyPr>
            <a:normAutofit fontScale="92500" lnSpcReduction="20000"/>
          </a:bodyPr>
          <a:lstStyle/>
          <a:p>
            <a:pPr>
              <a:buNone/>
            </a:pPr>
            <a:r>
              <a:rPr lang="es-CO" dirty="0" smtClean="0"/>
              <a:t>                </a:t>
            </a:r>
            <a:r>
              <a:rPr lang="es-CO" sz="3600" b="1" dirty="0" smtClean="0">
                <a:solidFill>
                  <a:srgbClr val="FF0000"/>
                </a:solidFill>
              </a:rPr>
              <a:t>Apoc.21:1,4.</a:t>
            </a:r>
          </a:p>
          <a:p>
            <a:pPr>
              <a:buNone/>
            </a:pPr>
            <a:r>
              <a:rPr lang="es-CO" dirty="0" smtClean="0"/>
              <a:t>   Entonces vi un cielo nuevo y una tierra nueva, porque el primer cielo y la primera tierra habían desaparecido, y el mar ya no existía más.  Todas las secuelas del pecado serán destruidas para siempre</a:t>
            </a:r>
            <a:r>
              <a:rPr lang="es-CO" dirty="0" smtClean="0"/>
              <a:t>.</a:t>
            </a:r>
            <a:endParaRPr lang="es-CO" dirty="0" smtClean="0"/>
          </a:p>
        </p:txBody>
      </p:sp>
      <p:pic>
        <p:nvPicPr>
          <p:cNvPr id="4" name="Picture 7" descr="C:\Users\FAMILIA FIERRO CH\Pictures\redimidos.bmp"/>
          <p:cNvPicPr>
            <a:picLocks noChangeAspect="1" noChangeArrowheads="1"/>
          </p:cNvPicPr>
          <p:nvPr/>
        </p:nvPicPr>
        <p:blipFill>
          <a:blip r:embed="rId3" cstate="print"/>
          <a:srcRect/>
          <a:stretch>
            <a:fillRect/>
          </a:stretch>
        </p:blipFill>
        <p:spPr bwMode="auto">
          <a:xfrm>
            <a:off x="5148064" y="404664"/>
            <a:ext cx="3888432" cy="3888432"/>
          </a:xfrm>
          <a:prstGeom prst="rect">
            <a:avLst/>
          </a:prstGeom>
          <a:noFill/>
        </p:spPr>
      </p:pic>
      <p:sp>
        <p:nvSpPr>
          <p:cNvPr id="2" name="1 Rectángulo"/>
          <p:cNvSpPr/>
          <p:nvPr/>
        </p:nvSpPr>
        <p:spPr>
          <a:xfrm>
            <a:off x="611560" y="4509120"/>
            <a:ext cx="7992888" cy="2062103"/>
          </a:xfrm>
          <a:prstGeom prst="rect">
            <a:avLst/>
          </a:prstGeom>
          <a:solidFill>
            <a:schemeClr val="accent3">
              <a:lumMod val="40000"/>
              <a:lumOff val="60000"/>
            </a:schemeClr>
          </a:solidFill>
        </p:spPr>
        <p:txBody>
          <a:bodyPr wrap="square">
            <a:spAutoFit/>
          </a:bodyPr>
          <a:lstStyle/>
          <a:p>
            <a:pPr algn="ctr"/>
            <a:r>
              <a:rPr lang="es-CO" dirty="0"/>
              <a:t> </a:t>
            </a:r>
            <a:r>
              <a:rPr lang="es-CO" sz="3200" dirty="0"/>
              <a:t>“Y Dios enjugará toda lágrima de los ojos de ellos. Y no habrá más muerte, ni llanto, ni clamor, ni dolor, porque las primeras cosas pasaron</a:t>
            </a:r>
            <a:r>
              <a:rPr lang="es-CO" sz="3200" dirty="0" smtClean="0"/>
              <a:t>”.</a:t>
            </a:r>
            <a:endParaRPr lang="es-CO" dirty="0"/>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a:bodyPr>
          <a:lstStyle/>
          <a:p>
            <a:r>
              <a:rPr lang="es-CO" sz="3600" b="1" dirty="0" smtClean="0">
                <a:latin typeface="Agency FB" pitchFamily="34" charset="0"/>
              </a:rPr>
              <a:t>¿De qué disfrutará la tierra durante el milenio?</a:t>
            </a:r>
            <a:endParaRPr lang="es-CO" sz="3600" b="1" dirty="0">
              <a:latin typeface="Agency FB" pitchFamily="34" charset="0"/>
            </a:endParaRPr>
          </a:p>
        </p:txBody>
      </p:sp>
      <p:sp>
        <p:nvSpPr>
          <p:cNvPr id="3" name="2 Marcador de contenido"/>
          <p:cNvSpPr>
            <a:spLocks noGrp="1"/>
          </p:cNvSpPr>
          <p:nvPr>
            <p:ph idx="1"/>
          </p:nvPr>
        </p:nvSpPr>
        <p:spPr>
          <a:solidFill>
            <a:srgbClr val="FFFF00"/>
          </a:solidFill>
        </p:spPr>
        <p:txBody>
          <a:bodyPr>
            <a:normAutofit lnSpcReduction="10000"/>
          </a:bodyPr>
          <a:lstStyle/>
          <a:p>
            <a:pPr>
              <a:buNone/>
            </a:pPr>
            <a:r>
              <a:rPr lang="es-CO" b="1" dirty="0" smtClean="0"/>
              <a:t>    La tierra </a:t>
            </a:r>
            <a:r>
              <a:rPr lang="es-CO" b="1" dirty="0" smtClean="0">
                <a:solidFill>
                  <a:srgbClr val="0070C0"/>
                </a:solidFill>
              </a:rPr>
              <a:t>disfrutó</a:t>
            </a:r>
            <a:r>
              <a:rPr lang="es-CO" b="1" dirty="0" smtClean="0"/>
              <a:t> sus </a:t>
            </a:r>
            <a:r>
              <a:rPr lang="es-CO" b="1" u="sng" dirty="0" smtClean="0">
                <a:solidFill>
                  <a:srgbClr val="0070C0"/>
                </a:solidFill>
              </a:rPr>
              <a:t>sábados</a:t>
            </a:r>
            <a:r>
              <a:rPr lang="es-CO" b="1" dirty="0" smtClean="0"/>
              <a:t>. Porque todo el tiempo de su </a:t>
            </a:r>
            <a:r>
              <a:rPr lang="es-CO" b="1" u="sng" dirty="0" smtClean="0">
                <a:solidFill>
                  <a:srgbClr val="0070C0"/>
                </a:solidFill>
              </a:rPr>
              <a:t>asolamiento reposó</a:t>
            </a:r>
            <a:r>
              <a:rPr lang="es-CO" dirty="0" smtClean="0"/>
              <a:t> (2 Crónicas 36:21).</a:t>
            </a:r>
          </a:p>
          <a:p>
            <a:endParaRPr lang="es-CO" dirty="0" smtClean="0"/>
          </a:p>
          <a:p>
            <a:pPr>
              <a:buNone/>
            </a:pPr>
            <a:r>
              <a:rPr lang="es-CO" dirty="0" smtClean="0"/>
              <a:t>     La Biblia nos muestra en </a:t>
            </a:r>
            <a:r>
              <a:rPr lang="es-CO" b="1" u="sng" dirty="0" smtClean="0">
                <a:solidFill>
                  <a:srgbClr val="0070C0"/>
                </a:solidFill>
              </a:rPr>
              <a:t>miniatura</a:t>
            </a:r>
            <a:r>
              <a:rPr lang="es-CO" dirty="0" smtClean="0"/>
              <a:t> como los setenta años de asolamiento, son un ejemplo de lo que sucederá durante los mil años de asolamiento que la tierra reposará al final del tiempo profético. </a:t>
            </a:r>
            <a:endParaRPr lang="es-CO" dirty="0"/>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b="1" dirty="0" smtClean="0">
                <a:latin typeface="Arial Narrow" pitchFamily="34" charset="0"/>
              </a:rPr>
              <a:t>Como si fuera poco: ¿Qué más hará Dios por sus hijos obedientes?</a:t>
            </a:r>
            <a:endParaRPr lang="es-CO" b="1" dirty="0">
              <a:latin typeface="Arial Narrow" pitchFamily="34" charset="0"/>
            </a:endParaRPr>
          </a:p>
        </p:txBody>
      </p:sp>
      <p:sp>
        <p:nvSpPr>
          <p:cNvPr id="3" name="2 Marcador de contenido"/>
          <p:cNvSpPr>
            <a:spLocks noGrp="1"/>
          </p:cNvSpPr>
          <p:nvPr>
            <p:ph idx="1"/>
          </p:nvPr>
        </p:nvSpPr>
        <p:spPr>
          <a:xfrm>
            <a:off x="0" y="2071389"/>
            <a:ext cx="9144000" cy="4525963"/>
          </a:xfrm>
          <a:solidFill>
            <a:schemeClr val="accent5">
              <a:lumMod val="40000"/>
              <a:lumOff val="60000"/>
            </a:schemeClr>
          </a:solidFill>
        </p:spPr>
        <p:txBody>
          <a:bodyPr>
            <a:normAutofit fontScale="92500" lnSpcReduction="20000"/>
          </a:bodyPr>
          <a:lstStyle/>
          <a:p>
            <a:pPr>
              <a:buNone/>
            </a:pPr>
            <a:r>
              <a:rPr lang="es-CO" b="1" dirty="0" smtClean="0">
                <a:solidFill>
                  <a:srgbClr val="FF0000"/>
                </a:solidFill>
              </a:rPr>
              <a:t>    Apocalipsis 22:3.</a:t>
            </a:r>
          </a:p>
          <a:p>
            <a:pPr>
              <a:buNone/>
            </a:pPr>
            <a:r>
              <a:rPr lang="es-CO" dirty="0" smtClean="0"/>
              <a:t>    Y ya no habrá maldición alguna. El trono de Dios y del Cordero estará en ella, y sus siervos le servirán. </a:t>
            </a:r>
          </a:p>
          <a:p>
            <a:pPr>
              <a:buNone/>
            </a:pPr>
            <a:endParaRPr lang="es-CO" dirty="0" smtClean="0"/>
          </a:p>
          <a:p>
            <a:pPr>
              <a:buNone/>
            </a:pPr>
            <a:r>
              <a:rPr lang="es-CO" dirty="0" smtClean="0"/>
              <a:t>   Verán su rostro, y su Nombre estará en sus frentes.</a:t>
            </a:r>
          </a:p>
          <a:p>
            <a:pPr>
              <a:buNone/>
            </a:pPr>
            <a:endParaRPr lang="es-CO" dirty="0" smtClean="0"/>
          </a:p>
          <a:p>
            <a:pPr>
              <a:buNone/>
            </a:pPr>
            <a:r>
              <a:rPr lang="es-CO" dirty="0" smtClean="0"/>
              <a:t>Allí no habrá más noche. Y no necesitarán luz de lámpara, ni luz del sol, porque el Señor Dios los alumbrará. Y reinarán por los siglos de los siglos </a:t>
            </a:r>
            <a:r>
              <a:rPr lang="es-CO" b="1" dirty="0" smtClean="0"/>
              <a:t>(Apoc.22.4-5).</a:t>
            </a:r>
          </a:p>
          <a:p>
            <a:pPr algn="ctr">
              <a:buNone/>
            </a:pPr>
            <a:r>
              <a:rPr lang="es-CO" dirty="0" smtClean="0"/>
              <a:t>     </a:t>
            </a:r>
          </a:p>
          <a:p>
            <a:endParaRPr lang="es-CO" dirty="0"/>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wipe(down)">
                                      <p:cBhvr>
                                        <p:cTn id="55" dur="580">
                                          <p:stCondLst>
                                            <p:cond delay="0"/>
                                          </p:stCondLst>
                                        </p:cTn>
                                        <p:tgtEl>
                                          <p:spTgt spid="3">
                                            <p:txEl>
                                              <p:pRg st="5" end="5"/>
                                            </p:txEl>
                                          </p:spTgt>
                                        </p:tgtEl>
                                      </p:cBhvr>
                                    </p:animEffect>
                                    <p:anim calcmode="lin" valueType="num">
                                      <p:cBhvr>
                                        <p:cTn id="5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5" end="5"/>
                                            </p:txEl>
                                          </p:spTgt>
                                        </p:tgtEl>
                                      </p:cBhvr>
                                      <p:to x="100000" y="60000"/>
                                    </p:animScale>
                                    <p:animScale>
                                      <p:cBhvr>
                                        <p:cTn id="62" dur="166" decel="50000">
                                          <p:stCondLst>
                                            <p:cond delay="676"/>
                                          </p:stCondLst>
                                        </p:cTn>
                                        <p:tgtEl>
                                          <p:spTgt spid="3">
                                            <p:txEl>
                                              <p:pRg st="5" end="5"/>
                                            </p:txEl>
                                          </p:spTgt>
                                        </p:tgtEl>
                                      </p:cBhvr>
                                      <p:to x="100000" y="100000"/>
                                    </p:animScale>
                                    <p:animScale>
                                      <p:cBhvr>
                                        <p:cTn id="63" dur="26">
                                          <p:stCondLst>
                                            <p:cond delay="1312"/>
                                          </p:stCondLst>
                                        </p:cTn>
                                        <p:tgtEl>
                                          <p:spTgt spid="3">
                                            <p:txEl>
                                              <p:pRg st="5" end="5"/>
                                            </p:txEl>
                                          </p:spTgt>
                                        </p:tgtEl>
                                      </p:cBhvr>
                                      <p:to x="100000" y="80000"/>
                                    </p:animScale>
                                    <p:animScale>
                                      <p:cBhvr>
                                        <p:cTn id="64" dur="166" decel="50000">
                                          <p:stCondLst>
                                            <p:cond delay="1338"/>
                                          </p:stCondLst>
                                        </p:cTn>
                                        <p:tgtEl>
                                          <p:spTgt spid="3">
                                            <p:txEl>
                                              <p:pRg st="5" end="5"/>
                                            </p:txEl>
                                          </p:spTgt>
                                        </p:tgtEl>
                                      </p:cBhvr>
                                      <p:to x="100000" y="100000"/>
                                    </p:animScale>
                                    <p:animScale>
                                      <p:cBhvr>
                                        <p:cTn id="65" dur="26">
                                          <p:stCondLst>
                                            <p:cond delay="1642"/>
                                          </p:stCondLst>
                                        </p:cTn>
                                        <p:tgtEl>
                                          <p:spTgt spid="3">
                                            <p:txEl>
                                              <p:pRg st="5" end="5"/>
                                            </p:txEl>
                                          </p:spTgt>
                                        </p:tgtEl>
                                      </p:cBhvr>
                                      <p:to x="100000" y="90000"/>
                                    </p:animScale>
                                    <p:animScale>
                                      <p:cBhvr>
                                        <p:cTn id="66" dur="166" decel="50000">
                                          <p:stCondLst>
                                            <p:cond delay="1668"/>
                                          </p:stCondLst>
                                        </p:cTn>
                                        <p:tgtEl>
                                          <p:spTgt spid="3">
                                            <p:txEl>
                                              <p:pRg st="5" end="5"/>
                                            </p:txEl>
                                          </p:spTgt>
                                        </p:tgtEl>
                                      </p:cBhvr>
                                      <p:to x="100000" y="100000"/>
                                    </p:animScale>
                                    <p:animScale>
                                      <p:cBhvr>
                                        <p:cTn id="67" dur="26">
                                          <p:stCondLst>
                                            <p:cond delay="1808"/>
                                          </p:stCondLst>
                                        </p:cTn>
                                        <p:tgtEl>
                                          <p:spTgt spid="3">
                                            <p:txEl>
                                              <p:pRg st="5" end="5"/>
                                            </p:txEl>
                                          </p:spTgt>
                                        </p:tgtEl>
                                      </p:cBhvr>
                                      <p:to x="100000" y="95000"/>
                                    </p:animScale>
                                    <p:animScale>
                                      <p:cBhvr>
                                        <p:cTn id="68" dur="166" decel="50000">
                                          <p:stCondLst>
                                            <p:cond delay="1834"/>
                                          </p:stCondLst>
                                        </p:cTn>
                                        <p:tgtEl>
                                          <p:spTgt spid="3">
                                            <p:txEl>
                                              <p:pRg st="5" end="5"/>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Effect transition="in" filter="wipe(down)">
                                      <p:cBhvr>
                                        <p:cTn id="71" dur="580">
                                          <p:stCondLst>
                                            <p:cond delay="0"/>
                                          </p:stCondLst>
                                        </p:cTn>
                                        <p:tgtEl>
                                          <p:spTgt spid="3">
                                            <p:txEl>
                                              <p:pRg st="6" end="6"/>
                                            </p:txEl>
                                          </p:spTgt>
                                        </p:tgtEl>
                                      </p:cBhvr>
                                    </p:animEffect>
                                    <p:anim calcmode="lin" valueType="num">
                                      <p:cBhvr>
                                        <p:cTn id="72"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6" end="6"/>
                                            </p:txEl>
                                          </p:spTgt>
                                        </p:tgtEl>
                                      </p:cBhvr>
                                      <p:to x="100000" y="60000"/>
                                    </p:animScale>
                                    <p:animScale>
                                      <p:cBhvr>
                                        <p:cTn id="78" dur="166" decel="50000">
                                          <p:stCondLst>
                                            <p:cond delay="676"/>
                                          </p:stCondLst>
                                        </p:cTn>
                                        <p:tgtEl>
                                          <p:spTgt spid="3">
                                            <p:txEl>
                                              <p:pRg st="6" end="6"/>
                                            </p:txEl>
                                          </p:spTgt>
                                        </p:tgtEl>
                                      </p:cBhvr>
                                      <p:to x="100000" y="100000"/>
                                    </p:animScale>
                                    <p:animScale>
                                      <p:cBhvr>
                                        <p:cTn id="79" dur="26">
                                          <p:stCondLst>
                                            <p:cond delay="1312"/>
                                          </p:stCondLst>
                                        </p:cTn>
                                        <p:tgtEl>
                                          <p:spTgt spid="3">
                                            <p:txEl>
                                              <p:pRg st="6" end="6"/>
                                            </p:txEl>
                                          </p:spTgt>
                                        </p:tgtEl>
                                      </p:cBhvr>
                                      <p:to x="100000" y="80000"/>
                                    </p:animScale>
                                    <p:animScale>
                                      <p:cBhvr>
                                        <p:cTn id="80" dur="166" decel="50000">
                                          <p:stCondLst>
                                            <p:cond delay="1338"/>
                                          </p:stCondLst>
                                        </p:cTn>
                                        <p:tgtEl>
                                          <p:spTgt spid="3">
                                            <p:txEl>
                                              <p:pRg st="6" end="6"/>
                                            </p:txEl>
                                          </p:spTgt>
                                        </p:tgtEl>
                                      </p:cBhvr>
                                      <p:to x="100000" y="100000"/>
                                    </p:animScale>
                                    <p:animScale>
                                      <p:cBhvr>
                                        <p:cTn id="81" dur="26">
                                          <p:stCondLst>
                                            <p:cond delay="1642"/>
                                          </p:stCondLst>
                                        </p:cTn>
                                        <p:tgtEl>
                                          <p:spTgt spid="3">
                                            <p:txEl>
                                              <p:pRg st="6" end="6"/>
                                            </p:txEl>
                                          </p:spTgt>
                                        </p:tgtEl>
                                      </p:cBhvr>
                                      <p:to x="100000" y="90000"/>
                                    </p:animScale>
                                    <p:animScale>
                                      <p:cBhvr>
                                        <p:cTn id="82" dur="166" decel="50000">
                                          <p:stCondLst>
                                            <p:cond delay="1668"/>
                                          </p:stCondLst>
                                        </p:cTn>
                                        <p:tgtEl>
                                          <p:spTgt spid="3">
                                            <p:txEl>
                                              <p:pRg st="6" end="6"/>
                                            </p:txEl>
                                          </p:spTgt>
                                        </p:tgtEl>
                                      </p:cBhvr>
                                      <p:to x="100000" y="100000"/>
                                    </p:animScale>
                                    <p:animScale>
                                      <p:cBhvr>
                                        <p:cTn id="83" dur="26">
                                          <p:stCondLst>
                                            <p:cond delay="1808"/>
                                          </p:stCondLst>
                                        </p:cTn>
                                        <p:tgtEl>
                                          <p:spTgt spid="3">
                                            <p:txEl>
                                              <p:pRg st="6" end="6"/>
                                            </p:txEl>
                                          </p:spTgt>
                                        </p:tgtEl>
                                      </p:cBhvr>
                                      <p:to x="100000" y="95000"/>
                                    </p:animScale>
                                    <p:animScale>
                                      <p:cBhvr>
                                        <p:cTn id="84"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134598210"/>
              </p:ext>
            </p:extLst>
          </p:nvPr>
        </p:nvGraphicFramePr>
        <p:xfrm>
          <a:off x="457200" y="692696"/>
          <a:ext cx="4330824" cy="5433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056" y="260648"/>
            <a:ext cx="3835127"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0000"/>
          </a:solidFill>
        </p:spPr>
        <p:txBody>
          <a:bodyPr>
            <a:normAutofit/>
          </a:bodyPr>
          <a:lstStyle/>
          <a:p>
            <a:r>
              <a:rPr lang="es-CO" sz="6000" b="1" dirty="0" smtClean="0">
                <a:latin typeface="Vladimir Script" pitchFamily="66" charset="0"/>
              </a:rPr>
              <a:t>¿Qué no se volverá a levantar?</a:t>
            </a:r>
            <a:endParaRPr lang="es-CO" sz="6000" b="1" dirty="0">
              <a:latin typeface="Vladimir Script" pitchFamily="66" charset="0"/>
            </a:endParaRPr>
          </a:p>
        </p:txBody>
      </p:sp>
      <p:sp>
        <p:nvSpPr>
          <p:cNvPr id="3" name="2 Marcador de contenido"/>
          <p:cNvSpPr>
            <a:spLocks noGrp="1"/>
          </p:cNvSpPr>
          <p:nvPr>
            <p:ph idx="1"/>
          </p:nvPr>
        </p:nvSpPr>
        <p:spPr>
          <a:xfrm>
            <a:off x="0" y="1916832"/>
            <a:ext cx="9144000" cy="4525963"/>
          </a:xfrm>
          <a:solidFill>
            <a:schemeClr val="accent4">
              <a:lumMod val="60000"/>
              <a:lumOff val="40000"/>
            </a:schemeClr>
          </a:solidFill>
        </p:spPr>
        <p:txBody>
          <a:bodyPr/>
          <a:lstStyle/>
          <a:p>
            <a:pPr marL="0" indent="0" algn="ctr">
              <a:buNone/>
            </a:pPr>
            <a:r>
              <a:rPr lang="es-CO" dirty="0" smtClean="0"/>
              <a:t>El pecado no se volverá a levantar por que el Señor no tomará venganza dos veces de sus enemigos (Nah.1:9). </a:t>
            </a:r>
            <a:br>
              <a:rPr lang="es-CO" dirty="0" smtClean="0"/>
            </a:br>
            <a:endParaRPr lang="es-CO" dirty="0" smtClean="0"/>
          </a:p>
          <a:p>
            <a:pPr algn="ctr">
              <a:buNone/>
            </a:pPr>
            <a:r>
              <a:rPr lang="es-CO" dirty="0" smtClean="0"/>
              <a:t>   Por cuanto todos los pecadores han de ser destruidos, el señor nos invita a</a:t>
            </a:r>
            <a:r>
              <a:rPr lang="es-CO" b="1" u="sng" dirty="0" smtClean="0">
                <a:solidFill>
                  <a:srgbClr val="0070C0"/>
                </a:solidFill>
              </a:rPr>
              <a:t> vivir santa y piadosamente </a:t>
            </a:r>
            <a:r>
              <a:rPr lang="es-CO" dirty="0" smtClean="0"/>
              <a:t>( Léase 2Ped.3:11,13,14). </a:t>
            </a:r>
            <a:br>
              <a:rPr lang="es-CO" dirty="0" smtClean="0"/>
            </a:br>
            <a:endParaRPr lang="es-CO" dirty="0"/>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548680"/>
            <a:ext cx="9144000" cy="5904656"/>
          </a:xfrm>
          <a:solidFill>
            <a:schemeClr val="bg2">
              <a:lumMod val="25000"/>
            </a:schemeClr>
          </a:solidFill>
        </p:spPr>
        <p:txBody>
          <a:bodyPr>
            <a:normAutofit fontScale="85000" lnSpcReduction="20000"/>
          </a:bodyPr>
          <a:lstStyle/>
          <a:p>
            <a:pPr marL="0" indent="0" algn="ctr">
              <a:buNone/>
            </a:pPr>
            <a:endParaRPr lang="es-CO" b="1" dirty="0" smtClean="0">
              <a:solidFill>
                <a:schemeClr val="bg1"/>
              </a:solidFill>
            </a:endParaRPr>
          </a:p>
          <a:p>
            <a:pPr marL="0" indent="0" algn="ctr">
              <a:buNone/>
            </a:pPr>
            <a:r>
              <a:rPr lang="es-CO" b="1" dirty="0" smtClean="0">
                <a:solidFill>
                  <a:schemeClr val="bg1"/>
                </a:solidFill>
              </a:rPr>
              <a:t>De esta forma, los cuatro mil años de pecado iniciales, ya se cumplieron con la muerte de Nuestro Señor Jesucristo el 14 del mes de Nisán del año 31.</a:t>
            </a:r>
          </a:p>
          <a:p>
            <a:pPr marL="0" indent="0" algn="ctr">
              <a:buNone/>
            </a:pPr>
            <a:endParaRPr lang="es-CO" b="1" dirty="0" smtClean="0">
              <a:solidFill>
                <a:schemeClr val="bg1"/>
              </a:solidFill>
            </a:endParaRPr>
          </a:p>
          <a:p>
            <a:pPr marL="0" indent="0" algn="ctr">
              <a:buNone/>
            </a:pPr>
            <a:r>
              <a:rPr lang="es-CO" b="1" dirty="0" smtClean="0">
                <a:solidFill>
                  <a:srgbClr val="FFFF00"/>
                </a:solidFill>
              </a:rPr>
              <a:t>Los dos mil años restantes de acuerdo a la profecía, como vimos, se cumplirán en nuestro tiempo, en torno al año 31 del 2.031.</a:t>
            </a:r>
          </a:p>
          <a:p>
            <a:pPr marL="0" indent="0" algn="ctr">
              <a:buNone/>
            </a:pPr>
            <a:endParaRPr lang="es-CO" b="1" dirty="0" smtClean="0">
              <a:solidFill>
                <a:schemeClr val="bg1"/>
              </a:solidFill>
            </a:endParaRPr>
          </a:p>
          <a:p>
            <a:pPr marL="0" indent="0" algn="ctr">
              <a:buNone/>
            </a:pPr>
            <a:r>
              <a:rPr lang="es-CO" b="1" dirty="0" smtClean="0">
                <a:solidFill>
                  <a:schemeClr val="bg1"/>
                </a:solidFill>
              </a:rPr>
              <a:t>Y los mil años restantes se iniciarán cundo el Señor Jesucristo vuelva por su iglesia, y terminarán con la destrucción del pecado y todos los pecadores. Y de las ruinas de esta tierra, Dios hará nuevamente una tierra nueva, como la que existió al principio de la creación, en la cual usted y yo disfrutaremos por la eternidad, adorando a Nuestro bendito Creador y Salvador, Cada Sábado, Amen.  </a:t>
            </a:r>
            <a:endParaRPr lang="es-CO" b="1" dirty="0">
              <a:solidFill>
                <a:schemeClr val="bg1"/>
              </a:solidFill>
            </a:endParaRPr>
          </a:p>
        </p:txBody>
      </p:sp>
    </p:spTree>
    <p:extLst>
      <p:ext uri="{BB962C8B-B14F-4D97-AF65-F5344CB8AC3E}">
        <p14:creationId xmlns:p14="http://schemas.microsoft.com/office/powerpoint/2010/main" val="303018279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048672"/>
          </a:xfrm>
          <a:solidFill>
            <a:schemeClr val="accent2">
              <a:lumMod val="20000"/>
              <a:lumOff val="80000"/>
            </a:schemeClr>
          </a:solidFill>
        </p:spPr>
        <p:txBody>
          <a:bodyPr>
            <a:normAutofit fontScale="92500" lnSpcReduction="20000"/>
          </a:bodyPr>
          <a:lstStyle/>
          <a:p>
            <a:pPr algn="ctr">
              <a:buNone/>
            </a:pPr>
            <a:r>
              <a:rPr lang="es-CO" dirty="0" smtClean="0"/>
              <a:t>    </a:t>
            </a:r>
            <a:r>
              <a:rPr lang="es-CO" dirty="0" smtClean="0"/>
              <a:t> </a:t>
            </a:r>
          </a:p>
          <a:p>
            <a:pPr algn="ctr">
              <a:buNone/>
            </a:pPr>
            <a:r>
              <a:rPr lang="es-CO" dirty="0" smtClean="0"/>
              <a:t>Como </a:t>
            </a:r>
            <a:r>
              <a:rPr lang="es-CO" dirty="0" smtClean="0"/>
              <a:t>usted se habrá dado cuenta, es de suma importancia que prestemos atención a la Palabra de Dios, ya que de ello depende nuestro destino y felicidad eterna</a:t>
            </a:r>
            <a:r>
              <a:rPr lang="es-CO" dirty="0" smtClean="0"/>
              <a:t>.</a:t>
            </a:r>
          </a:p>
          <a:p>
            <a:pPr algn="ctr">
              <a:buNone/>
            </a:pPr>
            <a:r>
              <a:rPr lang="es-CO" dirty="0" smtClean="0"/>
              <a:t>Mi deseo y oración es que nos esforcemos por hacer la voluntad de Dios en este poco tiempo de gracia que nos queda. Oremos fervientemente, estudiemos su Palabra y hablemos de esto urgentemente con otras personas. </a:t>
            </a:r>
            <a:r>
              <a:rPr lang="es-CO" dirty="0"/>
              <a:t>A</a:t>
            </a:r>
            <a:r>
              <a:rPr lang="es-CO" dirty="0" smtClean="0"/>
              <a:t>men. Que Dios </a:t>
            </a:r>
            <a:r>
              <a:rPr lang="es-CO" smtClean="0"/>
              <a:t>le bendiga.</a:t>
            </a:r>
            <a:endParaRPr lang="es-CO" dirty="0" smtClean="0"/>
          </a:p>
          <a:p>
            <a:pPr algn="ctr">
              <a:buNone/>
            </a:pPr>
            <a:r>
              <a:rPr lang="es-CO" dirty="0" smtClean="0"/>
              <a:t>   </a:t>
            </a:r>
          </a:p>
          <a:p>
            <a:pPr algn="ctr">
              <a:buNone/>
            </a:pPr>
            <a:r>
              <a:rPr lang="es-CO" dirty="0" smtClean="0"/>
              <a:t>    Espero que haya sido de bendición para usted el </a:t>
            </a:r>
            <a:r>
              <a:rPr lang="es-CO" dirty="0" smtClean="0"/>
              <a:t>compartir este tema, </a:t>
            </a:r>
            <a:r>
              <a:rPr lang="es-CO" dirty="0" smtClean="0"/>
              <a:t>y espero su opinión, no dude en escribir al  correo “todoesjesus @hotmail.com temas de fe”. </a:t>
            </a:r>
            <a:endParaRPr lang="es-CO"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1165</TotalTime>
  <Words>7162</Words>
  <Application>Microsoft Office PowerPoint</Application>
  <PresentationFormat>Presentación en pantalla (4:3)</PresentationFormat>
  <Paragraphs>464</Paragraphs>
  <Slides>94</Slides>
  <Notes>2</Notes>
  <HiddenSlides>0</HiddenSlides>
  <MMClips>0</MMClips>
  <ScaleCrop>false</ScaleCrop>
  <HeadingPairs>
    <vt:vector size="4" baseType="variant">
      <vt:variant>
        <vt:lpstr>Tema</vt:lpstr>
      </vt:variant>
      <vt:variant>
        <vt:i4>1</vt:i4>
      </vt:variant>
      <vt:variant>
        <vt:lpstr>Títulos de diapositiva</vt:lpstr>
      </vt:variant>
      <vt:variant>
        <vt:i4>94</vt:i4>
      </vt:variant>
    </vt:vector>
  </HeadingPairs>
  <TitlesOfParts>
    <vt:vector size="95" baseType="lpstr">
      <vt:lpstr>Tema de Office</vt:lpstr>
      <vt:lpstr>Fe en medo de la tormenta N°3  El milenio  y el séptimo día de reposo</vt:lpstr>
      <vt:lpstr>Presentación de PowerPoint</vt:lpstr>
      <vt:lpstr> El Milenio y el Fin del Pecado </vt:lpstr>
      <vt:lpstr>Presentación de PowerPoint</vt:lpstr>
      <vt:lpstr>Presentación de PowerPoint</vt:lpstr>
      <vt:lpstr>Presentación de PowerPoint</vt:lpstr>
      <vt:lpstr> ¿Qué sucesos se realizan al Comienzo del séptimo milenio?  </vt:lpstr>
      <vt:lpstr>Presentación de PowerPoint</vt:lpstr>
      <vt:lpstr>Presentación de PowerPoint</vt:lpstr>
      <vt:lpstr>La primera resurrección</vt:lpstr>
      <vt:lpstr>¿Qué sucederá con los justos resucitados y los vivos justos?</vt:lpstr>
      <vt:lpstr>¿Qué se debe realizar en los justos muertos y los vivos antes de ser arrebatados?</vt:lpstr>
      <vt:lpstr>¿Quiénes más resucitarán cuando Cristo vuelva por segunda ves?</vt:lpstr>
      <vt:lpstr>Presentación de PowerPoint</vt:lpstr>
      <vt:lpstr>¿Conque propósito resucitan estos?</vt:lpstr>
      <vt:lpstr>Jesús siempre cumple sus promesas</vt:lpstr>
      <vt:lpstr>Presentación de PowerPoint</vt:lpstr>
      <vt:lpstr>Los enemigos de Cristo son ejecutados</vt:lpstr>
      <vt:lpstr>Presentación de PowerPoint</vt:lpstr>
      <vt:lpstr>Presentación de PowerPoint</vt:lpstr>
      <vt:lpstr>Presentación de PowerPoint</vt:lpstr>
      <vt:lpstr>Satanás es atado</vt:lpstr>
      <vt:lpstr>Presentación de PowerPoint</vt:lpstr>
      <vt:lpstr>Cristo colocará los pecados de su pueblo sobre Satanás, el originador e instigador del mal. </vt:lpstr>
      <vt:lpstr>Presentación de PowerPoint</vt:lpstr>
      <vt:lpstr>¿Qué beneficio recibe la tierra durante el milenio?</vt:lpstr>
      <vt:lpstr> ¿Qué sucesos se realizan durante el Milenio?  </vt:lpstr>
      <vt:lpstr>Presentación de PowerPoint</vt:lpstr>
      <vt:lpstr>Presentación de PowerPoint</vt:lpstr>
      <vt:lpstr>¿A quienes es dado este privilegio?</vt:lpstr>
      <vt:lpstr>Presentación de PowerPoint</vt:lpstr>
      <vt:lpstr>¿Quién será juzgado principalmente durante este periodo?</vt:lpstr>
      <vt:lpstr>Presentación de PowerPoint</vt:lpstr>
      <vt:lpstr>¿Sobre que base toma Dios esa decisión?</vt:lpstr>
      <vt:lpstr>Presentación de PowerPoint</vt:lpstr>
      <vt:lpstr>¿Quién será el único responsable de su perdición o de su salvación?</vt:lpstr>
      <vt:lpstr>Presentación de PowerPoint</vt:lpstr>
      <vt:lpstr>Entonces ¿Conque propósito realizan los santos el juicio?</vt:lpstr>
      <vt:lpstr>Presentación de PowerPoint</vt:lpstr>
      <vt:lpstr>¿Qué eventos señalan el fin del Milenio?</vt:lpstr>
      <vt:lpstr>Presentación de PowerPoint</vt:lpstr>
      <vt:lpstr>Presentación de PowerPoint</vt:lpstr>
      <vt:lpstr>Presentación de PowerPoint</vt:lpstr>
      <vt:lpstr>Presentación de PowerPoint</vt:lpstr>
      <vt:lpstr>¿Con qué propósito desciende Cristo a la tierra esta tercera vez?</vt:lpstr>
      <vt:lpstr>Presentación de PowerPoint</vt:lpstr>
      <vt:lpstr>Cada uno de estos «rebaños» tiene su pastor.</vt:lpstr>
      <vt:lpstr>Presentación de PowerPoint</vt:lpstr>
      <vt:lpstr>¿La muerte cambia el carácter de las personas?</vt:lpstr>
      <vt:lpstr>Presentación de PowerPoint</vt:lpstr>
      <vt:lpstr>Presentación de PowerPoint</vt:lpstr>
      <vt:lpstr>¿Cuándo se establecerá el juicio del gran trono blanco?</vt:lpstr>
      <vt:lpstr>Presentación de PowerPoint</vt:lpstr>
      <vt:lpstr>En el juicio ejecutivo  los impíos reconocerán la justicia de Dios</vt:lpstr>
      <vt:lpstr>Presentación de PowerPoint</vt:lpstr>
      <vt:lpstr>Satanás y los pecadores no arderán por la eternidad como enseñan algunos, sino que serán destruidos para siempre</vt:lpstr>
      <vt:lpstr>Presentación de PowerPoint</vt:lpstr>
      <vt:lpstr>¿Fue destruida totalmente la tierra por el agua en el diluvio?</vt:lpstr>
      <vt:lpstr> ¿Qué del concepto de un infierno eterno?  </vt:lpstr>
      <vt:lpstr>Presentación de PowerPoint</vt:lpstr>
      <vt:lpstr>¿Qué había hecho Israel inicialmente en este lugar?</vt:lpstr>
      <vt:lpstr>Presentación de PowerPoint</vt:lpstr>
      <vt:lpstr>Presentación de PowerPoint</vt:lpstr>
      <vt:lpstr>¿Conque ilustro Jesús el juego del infierno?</vt:lpstr>
      <vt:lpstr>Presentación de PowerPoint</vt:lpstr>
      <vt:lpstr> ¿Cuál será el destino de los malos?</vt:lpstr>
      <vt:lpstr>Presentación de PowerPoint</vt:lpstr>
      <vt:lpstr>Presentación de PowerPoint</vt:lpstr>
      <vt:lpstr>Léanos algunos ejemplos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 que sembramos cosechamos</vt:lpstr>
      <vt:lpstr>Presentación de PowerPoint</vt:lpstr>
      <vt:lpstr>Miremos como opera la justicia de Dios</vt:lpstr>
      <vt:lpstr>Presentación de PowerPoint</vt:lpstr>
      <vt:lpstr>¿Quién será el último en ser destruido?</vt:lpstr>
      <vt:lpstr>Presentación de PowerPoint</vt:lpstr>
      <vt:lpstr>¿De qué disfrutará la tierra durante el milenio?</vt:lpstr>
      <vt:lpstr>Como si fuera poco: ¿Qué más hará Dios por sus hijos obedientes?</vt:lpstr>
      <vt:lpstr>Presentación de PowerPoint</vt:lpstr>
      <vt:lpstr>¿Qué no se volverá a levantar?</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El Milenio y el Fin del Pecado </dc:title>
  <dc:creator>FAMILIA FIERRO CH</dc:creator>
  <cp:lastModifiedBy>FAMILIA FIERRO CH</cp:lastModifiedBy>
  <cp:revision>183</cp:revision>
  <dcterms:created xsi:type="dcterms:W3CDTF">2011-02-01T12:57:31Z</dcterms:created>
  <dcterms:modified xsi:type="dcterms:W3CDTF">2014-09-05T03:15:29Z</dcterms:modified>
</cp:coreProperties>
</file>