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62" r:id="rId4"/>
    <p:sldId id="257" r:id="rId5"/>
    <p:sldId id="258" r:id="rId6"/>
    <p:sldId id="273" r:id="rId7"/>
    <p:sldId id="275" r:id="rId8"/>
    <p:sldId id="259" r:id="rId9"/>
    <p:sldId id="274" r:id="rId10"/>
    <p:sldId id="276" r:id="rId11"/>
    <p:sldId id="260" r:id="rId12"/>
    <p:sldId id="277" r:id="rId13"/>
    <p:sldId id="261" r:id="rId14"/>
    <p:sldId id="265" r:id="rId15"/>
    <p:sldId id="287" r:id="rId16"/>
    <p:sldId id="288" r:id="rId17"/>
    <p:sldId id="278" r:id="rId18"/>
    <p:sldId id="289" r:id="rId19"/>
    <p:sldId id="290" r:id="rId20"/>
    <p:sldId id="263" r:id="rId21"/>
    <p:sldId id="264" r:id="rId22"/>
    <p:sldId id="266" r:id="rId23"/>
    <p:sldId id="279" r:id="rId24"/>
    <p:sldId id="280" r:id="rId25"/>
    <p:sldId id="267" r:id="rId26"/>
    <p:sldId id="283" r:id="rId27"/>
    <p:sldId id="284" r:id="rId28"/>
    <p:sldId id="282" r:id="rId29"/>
    <p:sldId id="268" r:id="rId30"/>
    <p:sldId id="269" r:id="rId31"/>
    <p:sldId id="285" r:id="rId32"/>
    <p:sldId id="270" r:id="rId33"/>
    <p:sldId id="286" r:id="rId34"/>
    <p:sldId id="271" r:id="rId3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14/08/2014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14/08/2014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331640" y="5805264"/>
            <a:ext cx="6400800" cy="816496"/>
          </a:xfrm>
        </p:spPr>
        <p:txBody>
          <a:bodyPr>
            <a:normAutofit fontScale="55000" lnSpcReduction="20000"/>
          </a:bodyPr>
          <a:lstStyle/>
          <a:p>
            <a:r>
              <a:rPr lang="es-CO" sz="4100" b="1" dirty="0" smtClean="0">
                <a:solidFill>
                  <a:schemeClr val="tx1"/>
                </a:solidFill>
              </a:rPr>
              <a:t>Texto base: </a:t>
            </a:r>
          </a:p>
          <a:p>
            <a:r>
              <a:rPr lang="es-CO" sz="4500" b="1" dirty="0" smtClean="0">
                <a:solidFill>
                  <a:srgbClr val="FF0000"/>
                </a:solidFill>
              </a:rPr>
              <a:t>Éxodo 34:6,7.</a:t>
            </a:r>
            <a:endParaRPr lang="es-CO" sz="4500" b="1" dirty="0">
              <a:solidFill>
                <a:srgbClr val="FF0000"/>
              </a:solidFill>
            </a:endParaRPr>
          </a:p>
        </p:txBody>
      </p:sp>
      <p:sp>
        <p:nvSpPr>
          <p:cNvPr id="4" name="3 Cinta hacia abajo"/>
          <p:cNvSpPr/>
          <p:nvPr/>
        </p:nvSpPr>
        <p:spPr>
          <a:xfrm>
            <a:off x="251520" y="764704"/>
            <a:ext cx="8712968" cy="2160240"/>
          </a:xfrm>
          <a:prstGeom prst="ribb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400" dirty="0" smtClean="0">
                <a:latin typeface="Algerian" pitchFamily="82" charset="0"/>
              </a:rPr>
              <a:t>incomparable bondad</a:t>
            </a:r>
            <a:endParaRPr lang="es-CO" sz="4400" dirty="0">
              <a:latin typeface="Algerian" pitchFamily="82"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068960"/>
            <a:ext cx="2808312" cy="25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437735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4" name="3 Cinta hacia abajo"/>
          <p:cNvSpPr/>
          <p:nvPr/>
        </p:nvSpPr>
        <p:spPr>
          <a:xfrm>
            <a:off x="539552" y="764704"/>
            <a:ext cx="8136904" cy="3960440"/>
          </a:xfrm>
          <a:prstGeom prst="ribb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000" dirty="0">
                <a:latin typeface="Algerian" pitchFamily="82" charset="0"/>
              </a:rPr>
              <a:t>incomparable bondad</a:t>
            </a:r>
          </a:p>
        </p:txBody>
      </p:sp>
      <p:sp>
        <p:nvSpPr>
          <p:cNvPr id="6" name="5 Rectángulo"/>
          <p:cNvSpPr/>
          <p:nvPr/>
        </p:nvSpPr>
        <p:spPr>
          <a:xfrm>
            <a:off x="2316334" y="4869160"/>
            <a:ext cx="4104456" cy="830997"/>
          </a:xfrm>
          <a:prstGeom prst="rect">
            <a:avLst/>
          </a:prstGeom>
        </p:spPr>
        <p:txBody>
          <a:bodyPr wrap="square">
            <a:spAutoFit/>
          </a:bodyPr>
          <a:lstStyle/>
          <a:p>
            <a:r>
              <a:rPr lang="es-CO" sz="4800" b="1" dirty="0">
                <a:solidFill>
                  <a:srgbClr val="FF0000"/>
                </a:solidFill>
              </a:rPr>
              <a:t>Amor y justicia</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5877272"/>
            <a:ext cx="3960440" cy="128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03596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908720"/>
            <a:ext cx="9144000" cy="5217443"/>
          </a:xfrm>
          <a:blipFill>
            <a:blip r:embed="rId2"/>
            <a:tile tx="0" ty="0" sx="100000" sy="100000" flip="none" algn="tl"/>
          </a:blipFill>
        </p:spPr>
        <p:txBody>
          <a:bodyPr>
            <a:normAutofit/>
          </a:bodyPr>
          <a:lstStyle/>
          <a:p>
            <a:pPr marL="0" indent="0" algn="ctr">
              <a:buNone/>
            </a:pPr>
            <a:r>
              <a:rPr lang="es-CO" b="1" dirty="0">
                <a:solidFill>
                  <a:schemeClr val="bg1"/>
                </a:solidFill>
              </a:rPr>
              <a:t>Jehová pasó por delante de él y exclamó: </a:t>
            </a:r>
            <a:r>
              <a:rPr lang="es-CO" b="1" dirty="0" smtClean="0">
                <a:solidFill>
                  <a:schemeClr val="bg1"/>
                </a:solidFill>
              </a:rPr>
              <a:t>¡</a:t>
            </a:r>
            <a:r>
              <a:rPr lang="es-CO" b="1" dirty="0">
                <a:solidFill>
                  <a:schemeClr val="bg1"/>
                </a:solidFill>
              </a:rPr>
              <a:t>Jehová! ¡Jehová! Dios fuerte, misericordioso y piadoso; tardo para la ira y grande en misericordia y </a:t>
            </a:r>
            <a:r>
              <a:rPr lang="es-CO" b="1" dirty="0" smtClean="0">
                <a:solidFill>
                  <a:schemeClr val="bg1"/>
                </a:solidFill>
              </a:rPr>
              <a:t>verdad,</a:t>
            </a:r>
            <a:r>
              <a:rPr lang="es-CO" b="1" dirty="0">
                <a:solidFill>
                  <a:schemeClr val="bg1"/>
                </a:solidFill>
              </a:rPr>
              <a:t> </a:t>
            </a:r>
            <a:r>
              <a:rPr lang="es-CO" b="1" baseline="30000" dirty="0" smtClean="0">
                <a:solidFill>
                  <a:schemeClr val="bg1"/>
                </a:solidFill>
              </a:rPr>
              <a:t>7 </a:t>
            </a:r>
            <a:r>
              <a:rPr lang="es-CO" b="1" dirty="0">
                <a:solidFill>
                  <a:schemeClr val="bg1"/>
                </a:solidFill>
              </a:rPr>
              <a:t>que guarda misericordia a millares, que perdona la iniquidad, la rebelión y el pecado, pero que de ningún modo tendrá por inocente al malvado; que castiga la maldad de los padres en los hijos y en los hijos de los hijos, hasta la tercera y cuarta generación</a:t>
            </a:r>
            <a:r>
              <a:rPr lang="es-CO" b="1" dirty="0" smtClean="0">
                <a:solidFill>
                  <a:schemeClr val="bg1"/>
                </a:solidFill>
              </a:rPr>
              <a:t>. </a:t>
            </a:r>
          </a:p>
          <a:p>
            <a:pPr marL="0" indent="0" algn="ctr">
              <a:buNone/>
            </a:pPr>
            <a:r>
              <a:rPr lang="es-CO" b="1" u="sng" dirty="0" smtClean="0">
                <a:solidFill>
                  <a:schemeClr val="bg1"/>
                </a:solidFill>
              </a:rPr>
              <a:t>Éxodo 34:6-7.</a:t>
            </a:r>
            <a:endParaRPr lang="es-CO" b="1" u="sng" dirty="0">
              <a:solidFill>
                <a:schemeClr val="bg1"/>
              </a:solidFill>
            </a:endParaRPr>
          </a:p>
        </p:txBody>
      </p:sp>
    </p:spTree>
    <p:extLst>
      <p:ext uri="{BB962C8B-B14F-4D97-AF65-F5344CB8AC3E}">
        <p14:creationId xmlns:p14="http://schemas.microsoft.com/office/powerpoint/2010/main" val="30448337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a:bodyPr>
          <a:lstStyle/>
          <a:p>
            <a:pPr marL="0" indent="0" algn="ctr">
              <a:buNone/>
            </a:pPr>
            <a:r>
              <a:rPr lang="es-CO" dirty="0" smtClean="0">
                <a:solidFill>
                  <a:srgbClr val="FF0000"/>
                </a:solidFill>
              </a:rPr>
              <a:t>Son innumerables los atributos de Dios, pero en  este tema estudiaremos los dos atributos principales de Dios, «amor y justicia». </a:t>
            </a:r>
          </a:p>
          <a:p>
            <a:pPr marL="0" indent="0">
              <a:buNone/>
            </a:pPr>
            <a:endParaRPr lang="es-CO" dirty="0" smtClean="0"/>
          </a:p>
          <a:p>
            <a:pPr marL="0" indent="0">
              <a:buNone/>
            </a:pPr>
            <a:endParaRPr lang="es-CO" dirty="0"/>
          </a:p>
          <a:p>
            <a:pPr marL="0" indent="0">
              <a:buNone/>
            </a:pPr>
            <a:endParaRPr lang="es-CO" dirty="0" smtClean="0"/>
          </a:p>
          <a:p>
            <a:pPr marL="0" indent="0">
              <a:buNone/>
            </a:pPr>
            <a:endParaRPr lang="es-CO" dirty="0"/>
          </a:p>
          <a:p>
            <a:pPr marL="0" indent="0">
              <a:buNone/>
            </a:pPr>
            <a:endParaRPr lang="es-CO" dirty="0" smtClean="0"/>
          </a:p>
          <a:p>
            <a:pPr marL="0" indent="0" algn="ctr">
              <a:buNone/>
            </a:pPr>
            <a:r>
              <a:rPr lang="es-CO" dirty="0" smtClean="0">
                <a:solidFill>
                  <a:srgbClr val="FF0000"/>
                </a:solidFill>
              </a:rPr>
              <a:t>Dios derrama sin medida su amor, con el fin de salvar su obra maestra, el hombre, sin quitarle ni un ápice de su justicia, su Ley.</a:t>
            </a:r>
            <a:endParaRPr lang="es-CO" dirty="0">
              <a:solidFill>
                <a:srgbClr val="FF0000"/>
              </a:solidFill>
            </a:endParaRPr>
          </a:p>
          <a:p>
            <a:endParaRPr lang="es-CO"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2060848"/>
            <a:ext cx="3024335"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82082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1656184"/>
          </a:xfrm>
          <a:solidFill>
            <a:schemeClr val="accent3">
              <a:lumMod val="20000"/>
              <a:lumOff val="80000"/>
            </a:schemeClr>
          </a:solidFill>
        </p:spPr>
        <p:txBody>
          <a:bodyPr>
            <a:normAutofit/>
          </a:bodyPr>
          <a:lstStyle/>
          <a:p>
            <a:pPr marL="0" indent="0" algn="ctr">
              <a:buNone/>
            </a:pPr>
            <a:r>
              <a:rPr lang="es-CO" dirty="0" smtClean="0"/>
              <a:t>Para tener mayor luz sobre este asunto tenemos que remontarnos a casi seis mil años atrás, a la creación, y ver cual es el origen del problema.</a:t>
            </a:r>
          </a:p>
        </p:txBody>
      </p:sp>
      <p:sp>
        <p:nvSpPr>
          <p:cNvPr id="4" name="3 Rectángulo"/>
          <p:cNvSpPr/>
          <p:nvPr/>
        </p:nvSpPr>
        <p:spPr>
          <a:xfrm>
            <a:off x="323528" y="2708920"/>
            <a:ext cx="4824536" cy="3416320"/>
          </a:xfrm>
          <a:prstGeom prst="rect">
            <a:avLst/>
          </a:prstGeom>
          <a:solidFill>
            <a:schemeClr val="accent3">
              <a:lumMod val="20000"/>
              <a:lumOff val="80000"/>
            </a:schemeClr>
          </a:solidFill>
        </p:spPr>
        <p:txBody>
          <a:bodyPr wrap="square">
            <a:spAutoFit/>
          </a:bodyPr>
          <a:lstStyle/>
          <a:p>
            <a:pPr algn="ctr"/>
            <a:r>
              <a:rPr lang="es-CO" sz="2400" dirty="0"/>
              <a:t>Observamos que Dios para crear las cosas, basto con decir «Haya luz» y hubo luz según lo dice </a:t>
            </a:r>
            <a:r>
              <a:rPr lang="es-CO" sz="2400" dirty="0">
                <a:solidFill>
                  <a:srgbClr val="FF0000"/>
                </a:solidFill>
              </a:rPr>
              <a:t>(Gén.1:3); </a:t>
            </a:r>
            <a:r>
              <a:rPr lang="es-CO" sz="2400" dirty="0"/>
              <a:t>y dijo Dios: «Haya un espacio entre las aguas, que separe un agua de la otra». Y así sucedió </a:t>
            </a:r>
            <a:r>
              <a:rPr lang="es-CO" sz="2400" dirty="0">
                <a:solidFill>
                  <a:srgbClr val="FF0000"/>
                </a:solidFill>
              </a:rPr>
              <a:t>(Versos 6,7); </a:t>
            </a:r>
            <a:r>
              <a:rPr lang="es-CO" sz="2400" dirty="0"/>
              <a:t>Entonces dijo Dios: «rebose el agua de seres vivientes, y vio Dios que era bueno </a:t>
            </a:r>
            <a:r>
              <a:rPr lang="es-CO" sz="2400" dirty="0">
                <a:solidFill>
                  <a:srgbClr val="FF0000"/>
                </a:solidFill>
              </a:rPr>
              <a:t>(verso 20-21). </a:t>
            </a:r>
            <a:r>
              <a:rPr lang="es-CO" sz="2400" dirty="0"/>
              <a:t>Etc. etc.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924944"/>
            <a:ext cx="3312368" cy="3119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2799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1584176"/>
          </a:xfrm>
        </p:spPr>
        <p:txBody>
          <a:bodyPr>
            <a:normAutofit/>
          </a:bodyPr>
          <a:lstStyle/>
          <a:p>
            <a:pPr marL="0" indent="0">
              <a:buNone/>
            </a:pPr>
            <a:r>
              <a:rPr lang="es-CO" dirty="0"/>
              <a:t>Pero cuando fue creado la corona de la creación, el hombre, Dios no dijo: «sea el hombre», </a:t>
            </a:r>
            <a:r>
              <a:rPr lang="es-CO" dirty="0">
                <a:solidFill>
                  <a:srgbClr val="FF0000"/>
                </a:solidFill>
              </a:rPr>
              <a:t>(Gén.2:7), </a:t>
            </a:r>
            <a:r>
              <a:rPr lang="es-CO" dirty="0"/>
              <a:t>dice: </a:t>
            </a:r>
            <a:endParaRPr lang="es-CO" dirty="0" smtClean="0"/>
          </a:p>
        </p:txBody>
      </p:sp>
      <p:sp>
        <p:nvSpPr>
          <p:cNvPr id="4" name="3 Rectángulo"/>
          <p:cNvSpPr/>
          <p:nvPr/>
        </p:nvSpPr>
        <p:spPr>
          <a:xfrm>
            <a:off x="3493634" y="2230413"/>
            <a:ext cx="5040560" cy="2677656"/>
          </a:xfrm>
          <a:prstGeom prst="rect">
            <a:avLst/>
          </a:prstGeom>
        </p:spPr>
        <p:txBody>
          <a:bodyPr wrap="square">
            <a:spAutoFit/>
          </a:bodyPr>
          <a:lstStyle/>
          <a:p>
            <a:r>
              <a:rPr lang="es-CO" sz="2800" dirty="0"/>
              <a:t>«Entonces Jehová Dios formó al hombre del polvo de la tierra, y sopló en su nariz aliento de vida, y fue el hombre un ser viviente». Dios lo hizo de una forma especial,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413338"/>
            <a:ext cx="2664296" cy="2311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580328" y="4964208"/>
            <a:ext cx="8096127" cy="1815882"/>
          </a:xfrm>
          <a:prstGeom prst="rect">
            <a:avLst/>
          </a:prstGeom>
        </p:spPr>
        <p:txBody>
          <a:bodyPr wrap="square">
            <a:spAutoFit/>
          </a:bodyPr>
          <a:lstStyle/>
          <a:p>
            <a:r>
              <a:rPr lang="es-CO" sz="2800" dirty="0"/>
              <a:t>Él mismo lo «formó», lo «modeló» con sus propias manos, </a:t>
            </a:r>
            <a:r>
              <a:rPr lang="es-CO" sz="2800" dirty="0" smtClean="0"/>
              <a:t>lo que quiere decir que, Él se embarró las manos para hacer Su </a:t>
            </a:r>
            <a:r>
              <a:rPr lang="es-CO" sz="2800" dirty="0"/>
              <a:t>obra maestra, </a:t>
            </a:r>
            <a:r>
              <a:rPr lang="es-CO" sz="2800" dirty="0" smtClean="0"/>
              <a:t>única, </a:t>
            </a:r>
            <a:r>
              <a:rPr lang="es-CO" sz="2800" dirty="0"/>
              <a:t>especial, a «imagen  y semejanza de Dios».</a:t>
            </a:r>
          </a:p>
        </p:txBody>
      </p:sp>
    </p:spTree>
    <p:extLst>
      <p:ext uri="{BB962C8B-B14F-4D97-AF65-F5344CB8AC3E}">
        <p14:creationId xmlns:p14="http://schemas.microsoft.com/office/powerpoint/2010/main" val="159000114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randombar(horizontal)">
                                      <p:cBhvr>
                                        <p:cTn id="10" dur="500"/>
                                        <p:tgtEl>
                                          <p:spTgt spid="102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latin typeface="Baskerville Old Face" pitchFamily="18" charset="0"/>
              </a:rPr>
              <a:t>Dios uso dos ingredientes para formar al hombre: Polvo + Soplo de vida.</a:t>
            </a:r>
            <a:endParaRPr lang="es-CO" b="1" dirty="0">
              <a:latin typeface="Baskerville Old Face"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700809"/>
            <a:ext cx="7992887"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15421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40000"/>
              <a:lumOff val="60000"/>
            </a:schemeClr>
          </a:solidFill>
        </p:spPr>
        <p:txBody>
          <a:bodyPr>
            <a:normAutofit fontScale="90000"/>
          </a:bodyPr>
          <a:lstStyle/>
          <a:p>
            <a:r>
              <a:rPr lang="es-CO" dirty="0">
                <a:latin typeface="Algerian" pitchFamily="82" charset="0"/>
              </a:rPr>
              <a:t>¿Qué dos cosas hace Dios con su obra maestra</a:t>
            </a:r>
            <a:r>
              <a:rPr lang="es-CO" dirty="0" smtClean="0">
                <a:latin typeface="Algerian" pitchFamily="82" charset="0"/>
              </a:rPr>
              <a:t>?</a:t>
            </a:r>
            <a:endParaRPr lang="es-CO" dirty="0">
              <a:latin typeface="Algerian" pitchFamily="82" charset="0"/>
            </a:endParaRPr>
          </a:p>
        </p:txBody>
      </p:sp>
      <p:sp>
        <p:nvSpPr>
          <p:cNvPr id="3" name="2 Marcador de contenido"/>
          <p:cNvSpPr>
            <a:spLocks noGrp="1"/>
          </p:cNvSpPr>
          <p:nvPr>
            <p:ph idx="1"/>
          </p:nvPr>
        </p:nvSpPr>
        <p:spPr>
          <a:xfrm>
            <a:off x="457200" y="1916832"/>
            <a:ext cx="5410944" cy="2520280"/>
          </a:xfrm>
        </p:spPr>
        <p:txBody>
          <a:bodyPr>
            <a:normAutofit lnSpcReduction="10000"/>
          </a:bodyPr>
          <a:lstStyle/>
          <a:p>
            <a:pPr marL="0" indent="0">
              <a:buNone/>
            </a:pPr>
            <a:endParaRPr lang="es-CO" dirty="0" smtClean="0"/>
          </a:p>
          <a:p>
            <a:pPr marL="0" indent="0">
              <a:buNone/>
            </a:pPr>
            <a:r>
              <a:rPr lang="es-CO" sz="3600" b="1" dirty="0" smtClean="0">
                <a:solidFill>
                  <a:srgbClr val="FF0000"/>
                </a:solidFill>
              </a:rPr>
              <a:t>1</a:t>
            </a:r>
            <a:r>
              <a:rPr lang="es-CO" dirty="0" smtClean="0"/>
              <a:t>). Lo nombra administrador de su creación, donde había de toda clase de árboles y frutas (Gén2:15).</a:t>
            </a:r>
          </a:p>
        </p:txBody>
      </p:sp>
      <p:sp>
        <p:nvSpPr>
          <p:cNvPr id="4" name="3 Rectángulo"/>
          <p:cNvSpPr/>
          <p:nvPr/>
        </p:nvSpPr>
        <p:spPr>
          <a:xfrm>
            <a:off x="539552" y="5229200"/>
            <a:ext cx="8064896" cy="1138773"/>
          </a:xfrm>
          <a:prstGeom prst="rect">
            <a:avLst/>
          </a:prstGeom>
        </p:spPr>
        <p:txBody>
          <a:bodyPr wrap="square">
            <a:spAutoFit/>
          </a:bodyPr>
          <a:lstStyle/>
          <a:p>
            <a:r>
              <a:rPr lang="es-CO" sz="3600" b="1" dirty="0">
                <a:solidFill>
                  <a:srgbClr val="FF0000"/>
                </a:solidFill>
              </a:rPr>
              <a:t>2</a:t>
            </a:r>
            <a:r>
              <a:rPr lang="es-CO" sz="3200" dirty="0"/>
              <a:t>). Le dicta unas normas sobre las cuales se debe regir (Gén.2:16,17). </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5" y="1988840"/>
            <a:ext cx="2810046"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112010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075"/>
                                        </p:tgtEl>
                                        <p:attrNameLst>
                                          <p:attrName>style.visibility</p:attrName>
                                        </p:attrNameLst>
                                      </p:cBhvr>
                                      <p:to>
                                        <p:strVal val="visible"/>
                                      </p:to>
                                    </p:set>
                                    <p:animEffect transition="in" filter="wipe(down)">
                                      <p:cBhvr>
                                        <p:cTn id="39" dur="580">
                                          <p:stCondLst>
                                            <p:cond delay="0"/>
                                          </p:stCondLst>
                                        </p:cTn>
                                        <p:tgtEl>
                                          <p:spTgt spid="3075"/>
                                        </p:tgtEl>
                                      </p:cBhvr>
                                    </p:animEffect>
                                    <p:anim calcmode="lin" valueType="num">
                                      <p:cBhvr>
                                        <p:cTn id="40"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45" dur="26">
                                          <p:stCondLst>
                                            <p:cond delay="650"/>
                                          </p:stCondLst>
                                        </p:cTn>
                                        <p:tgtEl>
                                          <p:spTgt spid="3075"/>
                                        </p:tgtEl>
                                      </p:cBhvr>
                                      <p:to x="100000" y="60000"/>
                                    </p:animScale>
                                    <p:animScale>
                                      <p:cBhvr>
                                        <p:cTn id="46" dur="166" decel="50000">
                                          <p:stCondLst>
                                            <p:cond delay="676"/>
                                          </p:stCondLst>
                                        </p:cTn>
                                        <p:tgtEl>
                                          <p:spTgt spid="3075"/>
                                        </p:tgtEl>
                                      </p:cBhvr>
                                      <p:to x="100000" y="100000"/>
                                    </p:animScale>
                                    <p:animScale>
                                      <p:cBhvr>
                                        <p:cTn id="47" dur="26">
                                          <p:stCondLst>
                                            <p:cond delay="1312"/>
                                          </p:stCondLst>
                                        </p:cTn>
                                        <p:tgtEl>
                                          <p:spTgt spid="3075"/>
                                        </p:tgtEl>
                                      </p:cBhvr>
                                      <p:to x="100000" y="80000"/>
                                    </p:animScale>
                                    <p:animScale>
                                      <p:cBhvr>
                                        <p:cTn id="48" dur="166" decel="50000">
                                          <p:stCondLst>
                                            <p:cond delay="1338"/>
                                          </p:stCondLst>
                                        </p:cTn>
                                        <p:tgtEl>
                                          <p:spTgt spid="3075"/>
                                        </p:tgtEl>
                                      </p:cBhvr>
                                      <p:to x="100000" y="100000"/>
                                    </p:animScale>
                                    <p:animScale>
                                      <p:cBhvr>
                                        <p:cTn id="49" dur="26">
                                          <p:stCondLst>
                                            <p:cond delay="1642"/>
                                          </p:stCondLst>
                                        </p:cTn>
                                        <p:tgtEl>
                                          <p:spTgt spid="3075"/>
                                        </p:tgtEl>
                                      </p:cBhvr>
                                      <p:to x="100000" y="90000"/>
                                    </p:animScale>
                                    <p:animScale>
                                      <p:cBhvr>
                                        <p:cTn id="50" dur="166" decel="50000">
                                          <p:stCondLst>
                                            <p:cond delay="1668"/>
                                          </p:stCondLst>
                                        </p:cTn>
                                        <p:tgtEl>
                                          <p:spTgt spid="3075"/>
                                        </p:tgtEl>
                                      </p:cBhvr>
                                      <p:to x="100000" y="100000"/>
                                    </p:animScale>
                                    <p:animScale>
                                      <p:cBhvr>
                                        <p:cTn id="51" dur="26">
                                          <p:stCondLst>
                                            <p:cond delay="1808"/>
                                          </p:stCondLst>
                                        </p:cTn>
                                        <p:tgtEl>
                                          <p:spTgt spid="3075"/>
                                        </p:tgtEl>
                                      </p:cBhvr>
                                      <p:to x="100000" y="95000"/>
                                    </p:animScale>
                                    <p:animScale>
                                      <p:cBhvr>
                                        <p:cTn id="52" dur="166" decel="50000">
                                          <p:stCondLst>
                                            <p:cond delay="1834"/>
                                          </p:stCondLst>
                                        </p:cTn>
                                        <p:tgtEl>
                                          <p:spTgt spid="307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40000"/>
              <a:lumOff val="60000"/>
            </a:schemeClr>
          </a:solidFill>
        </p:spPr>
        <p:txBody>
          <a:bodyPr>
            <a:noAutofit/>
          </a:bodyPr>
          <a:lstStyle/>
          <a:p>
            <a:r>
              <a:rPr lang="es-CO" sz="3200" dirty="0">
                <a:latin typeface="Algerian" pitchFamily="82" charset="0"/>
              </a:rPr>
              <a:t>¿Qué hace el hombre con la administración que Dios le confió?</a:t>
            </a:r>
          </a:p>
        </p:txBody>
      </p:sp>
      <p:sp>
        <p:nvSpPr>
          <p:cNvPr id="3" name="2 Marcador de contenido"/>
          <p:cNvSpPr>
            <a:spLocks noGrp="1"/>
          </p:cNvSpPr>
          <p:nvPr>
            <p:ph idx="1"/>
          </p:nvPr>
        </p:nvSpPr>
        <p:spPr>
          <a:xfrm>
            <a:off x="457200" y="1600201"/>
            <a:ext cx="5410944" cy="2116832"/>
          </a:xfrm>
        </p:spPr>
        <p:txBody>
          <a:bodyPr>
            <a:normAutofit/>
          </a:bodyPr>
          <a:lstStyle/>
          <a:p>
            <a:pPr marL="0" indent="0">
              <a:buNone/>
            </a:pPr>
            <a:r>
              <a:rPr lang="es-CO" sz="3600" b="1" dirty="0" smtClean="0">
                <a:solidFill>
                  <a:srgbClr val="FF0000"/>
                </a:solidFill>
              </a:rPr>
              <a:t>1</a:t>
            </a:r>
            <a:r>
              <a:rPr lang="es-CO" dirty="0"/>
              <a:t>). Eva oyó la voz del enemigo de Dios, desobedeciendo la norma que Dios le había dado</a:t>
            </a:r>
            <a:r>
              <a:rPr lang="es-CO" dirty="0" smtClean="0"/>
              <a:t>.</a:t>
            </a:r>
            <a:endParaRPr lang="es-CO" dirty="0"/>
          </a:p>
        </p:txBody>
      </p:sp>
      <p:sp>
        <p:nvSpPr>
          <p:cNvPr id="4" name="3 Rectángulo"/>
          <p:cNvSpPr/>
          <p:nvPr/>
        </p:nvSpPr>
        <p:spPr>
          <a:xfrm>
            <a:off x="2699792" y="3861048"/>
            <a:ext cx="6120680" cy="2616101"/>
          </a:xfrm>
          <a:prstGeom prst="rect">
            <a:avLst/>
          </a:prstGeom>
        </p:spPr>
        <p:txBody>
          <a:bodyPr wrap="square">
            <a:spAutoFit/>
          </a:bodyPr>
          <a:lstStyle/>
          <a:p>
            <a:r>
              <a:rPr lang="es-CO" sz="3600" b="1" dirty="0">
                <a:solidFill>
                  <a:srgbClr val="FF0000"/>
                </a:solidFill>
              </a:rPr>
              <a:t>2</a:t>
            </a:r>
            <a:r>
              <a:rPr lang="es-CO" sz="3200" dirty="0"/>
              <a:t>). Adán oyó la voz de Eva, y también desobedeció la norma por la cual se debía regir como administrador del planeta. Es decir, se separaron de Dios</a:t>
            </a:r>
            <a:r>
              <a:rPr lang="es-CO" sz="3200" dirty="0" smtClean="0"/>
              <a:t>.</a:t>
            </a:r>
            <a:endParaRPr lang="es-CO" sz="32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005064"/>
            <a:ext cx="1919461" cy="2311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556792"/>
            <a:ext cx="1876797"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167814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randombar(horizontal)">
                                      <p:cBhvr>
                                        <p:cTn id="13" dur="500"/>
                                        <p:tgtEl>
                                          <p:spTgt spid="4098"/>
                                        </p:tgtEl>
                                      </p:cBhvr>
                                    </p:animEffect>
                                  </p:childTnLst>
                                </p:cTn>
                              </p:par>
                              <p:par>
                                <p:cTn id="14" presetID="14" presetClass="entr" presetSubtype="10" fill="hold" nodeType="withEffect">
                                  <p:stCondLst>
                                    <p:cond delay="0"/>
                                  </p:stCondLst>
                                  <p:childTnLst>
                                    <p:set>
                                      <p:cBhvr>
                                        <p:cTn id="15" dur="1" fill="hold">
                                          <p:stCondLst>
                                            <p:cond delay="0"/>
                                          </p:stCondLst>
                                        </p:cTn>
                                        <p:tgtEl>
                                          <p:spTgt spid="4099"/>
                                        </p:tgtEl>
                                        <p:attrNameLst>
                                          <p:attrName>style.visibility</p:attrName>
                                        </p:attrNameLst>
                                      </p:cBhvr>
                                      <p:to>
                                        <p:strVal val="visible"/>
                                      </p:to>
                                    </p:set>
                                    <p:animEffect transition="in" filter="randombar(horizontal)">
                                      <p:cBhvr>
                                        <p:cTn id="16"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400600"/>
          </a:xfrm>
        </p:spPr>
        <p:txBody>
          <a:bodyPr>
            <a:normAutofit lnSpcReduction="10000"/>
          </a:bodyPr>
          <a:lstStyle/>
          <a:p>
            <a:pPr marL="0" indent="0" algn="ctr">
              <a:buNone/>
            </a:pPr>
            <a:r>
              <a:rPr lang="es-CO" sz="4800" dirty="0" smtClean="0"/>
              <a:t>La </a:t>
            </a:r>
            <a:r>
              <a:rPr lang="es-CO" sz="4800" dirty="0"/>
              <a:t>pregunta es: </a:t>
            </a:r>
            <a:endParaRPr lang="es-CO" sz="4800" dirty="0" smtClean="0"/>
          </a:p>
          <a:p>
            <a:pPr marL="0" indent="0" algn="ctr">
              <a:buNone/>
            </a:pPr>
            <a:r>
              <a:rPr lang="es-CO" sz="4800" dirty="0" smtClean="0"/>
              <a:t>¿</a:t>
            </a:r>
            <a:r>
              <a:rPr lang="es-CO" sz="4800" dirty="0"/>
              <a:t>Qué haría Dios con su obra maestra? </a:t>
            </a:r>
            <a:endParaRPr lang="es-CO" sz="4800" dirty="0" smtClean="0"/>
          </a:p>
          <a:p>
            <a:pPr marL="0" indent="0" algn="ctr">
              <a:buNone/>
            </a:pPr>
            <a:r>
              <a:rPr lang="es-CO" sz="4800" dirty="0" smtClean="0"/>
              <a:t>¿</a:t>
            </a:r>
            <a:r>
              <a:rPr lang="es-CO" sz="4800" dirty="0"/>
              <a:t>Decepcionado los abandonaría, para que se las arreglaran como pudieran, olvidándose de </a:t>
            </a:r>
            <a:r>
              <a:rPr lang="es-CO" sz="4800" dirty="0" smtClean="0"/>
              <a:t>ellos?</a:t>
            </a:r>
            <a:endParaRPr lang="es-CO" sz="4800" dirty="0"/>
          </a:p>
        </p:txBody>
      </p:sp>
    </p:spTree>
    <p:extLst>
      <p:ext uri="{BB962C8B-B14F-4D97-AF65-F5344CB8AC3E}">
        <p14:creationId xmlns:p14="http://schemas.microsoft.com/office/powerpoint/2010/main" val="64889445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1872208"/>
          </a:xfrm>
        </p:spPr>
        <p:txBody>
          <a:bodyPr>
            <a:normAutofit/>
          </a:bodyPr>
          <a:lstStyle/>
          <a:p>
            <a:pPr marL="0" indent="0" algn="ctr">
              <a:buNone/>
            </a:pPr>
            <a:r>
              <a:rPr lang="es-CO" sz="3600" b="1" dirty="0" smtClean="0">
                <a:solidFill>
                  <a:srgbClr val="FF0000"/>
                </a:solidFill>
              </a:rPr>
              <a:t>Génesis 3:9 </a:t>
            </a:r>
            <a:r>
              <a:rPr lang="es-CO" sz="3600" dirty="0" smtClean="0"/>
              <a:t>nos </a:t>
            </a:r>
            <a:r>
              <a:rPr lang="es-CO" dirty="0" smtClean="0"/>
              <a:t>dice lo que hiso Dios: </a:t>
            </a:r>
          </a:p>
          <a:p>
            <a:pPr marL="0" indent="0" algn="ctr">
              <a:buNone/>
            </a:pPr>
            <a:r>
              <a:rPr lang="es-CO" dirty="0" smtClean="0"/>
              <a:t>«Pero </a:t>
            </a:r>
            <a:r>
              <a:rPr lang="es-CO" dirty="0"/>
              <a:t>Jehová Dios llamó al hombre, y le preguntó: </a:t>
            </a:r>
            <a:r>
              <a:rPr lang="es-CO" dirty="0" smtClean="0"/>
              <a:t>¿</a:t>
            </a:r>
            <a:r>
              <a:rPr lang="es-CO" dirty="0"/>
              <a:t>Dónde </a:t>
            </a:r>
            <a:r>
              <a:rPr lang="es-CO" dirty="0" smtClean="0"/>
              <a:t>estás»?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616522"/>
            <a:ext cx="3168352" cy="3188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827584" y="2779732"/>
            <a:ext cx="4572000" cy="2862322"/>
          </a:xfrm>
          <a:prstGeom prst="rect">
            <a:avLst/>
          </a:prstGeom>
        </p:spPr>
        <p:txBody>
          <a:bodyPr>
            <a:spAutoFit/>
          </a:bodyPr>
          <a:lstStyle/>
          <a:p>
            <a:pPr algn="ctr"/>
            <a:r>
              <a:rPr lang="es-CO" sz="3600" dirty="0"/>
              <a:t>Aquí encontramos que es el hombre el que se separa de Dios, no es Dios el que se separa del </a:t>
            </a:r>
            <a:r>
              <a:rPr lang="es-CO" sz="3600" dirty="0" smtClean="0"/>
              <a:t>hombre.</a:t>
            </a:r>
            <a:endParaRPr lang="es-CO" dirty="0"/>
          </a:p>
        </p:txBody>
      </p:sp>
    </p:spTree>
    <p:extLst>
      <p:ext uri="{BB962C8B-B14F-4D97-AF65-F5344CB8AC3E}">
        <p14:creationId xmlns:p14="http://schemas.microsoft.com/office/powerpoint/2010/main" val="407984750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32648"/>
          </a:xfrm>
          <a:blipFill>
            <a:blip r:embed="rId2"/>
            <a:tile tx="0" ty="0" sx="100000" sy="100000" flip="none" algn="tl"/>
          </a:blipFill>
        </p:spPr>
        <p:txBody>
          <a:bodyPr>
            <a:normAutofit/>
          </a:bodyPr>
          <a:lstStyle/>
          <a:p>
            <a:pPr marL="0" indent="0" algn="ctr">
              <a:buNone/>
            </a:pPr>
            <a:r>
              <a:rPr lang="es-CO" dirty="0" smtClean="0">
                <a:solidFill>
                  <a:srgbClr val="FF0000"/>
                </a:solidFill>
              </a:rPr>
              <a:t>Isaías 59:1,2</a:t>
            </a:r>
            <a:r>
              <a:rPr lang="es-CO" dirty="0" smtClean="0"/>
              <a:t>.  «</a:t>
            </a:r>
            <a:r>
              <a:rPr lang="es-CO" dirty="0"/>
              <a:t>He aquí que no se ha acortado la mano de Jehová para salvar, ni se ha endurecido su oído para </a:t>
            </a:r>
            <a:r>
              <a:rPr lang="es-CO" dirty="0" smtClean="0"/>
              <a:t>oír; </a:t>
            </a:r>
            <a:r>
              <a:rPr lang="es-CO" dirty="0"/>
              <a:t>2 pero vuestras iniquidades han hecho división entre vosotros y vuestro Dios y vuestros pecados han hecho que oculte de vosotros su rostro  para no oíros».  </a:t>
            </a:r>
            <a:endParaRPr lang="es-CO" dirty="0" smtClean="0"/>
          </a:p>
          <a:p>
            <a:pPr marL="0" indent="0" algn="ctr">
              <a:buNone/>
            </a:pPr>
            <a:endParaRPr lang="es-CO" dirty="0" smtClean="0"/>
          </a:p>
          <a:p>
            <a:pPr marL="0" indent="0" algn="ctr">
              <a:buNone/>
            </a:pPr>
            <a:r>
              <a:rPr lang="es-CO" dirty="0" smtClean="0"/>
              <a:t>Pero </a:t>
            </a:r>
            <a:r>
              <a:rPr lang="es-CO" dirty="0"/>
              <a:t>aunque este se separe de Dios, Él nunca lo abandona, viene a buscarnos, y nos llama,…. ¿Dónde estas?», ¿donde estás?</a:t>
            </a:r>
          </a:p>
          <a:p>
            <a:endParaRPr lang="es-CO" dirty="0"/>
          </a:p>
        </p:txBody>
      </p:sp>
    </p:spTree>
    <p:extLst>
      <p:ext uri="{BB962C8B-B14F-4D97-AF65-F5344CB8AC3E}">
        <p14:creationId xmlns:p14="http://schemas.microsoft.com/office/powerpoint/2010/main" val="356684958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2592288"/>
          </a:xfrm>
        </p:spPr>
        <p:txBody>
          <a:bodyPr>
            <a:normAutofit fontScale="85000" lnSpcReduction="20000"/>
          </a:bodyPr>
          <a:lstStyle/>
          <a:p>
            <a:pPr marL="0" indent="0" algn="ctr">
              <a:buNone/>
            </a:pPr>
            <a:r>
              <a:rPr lang="es-CO" dirty="0" smtClean="0"/>
              <a:t>Recuerde que Dios le había dicho a </a:t>
            </a:r>
            <a:r>
              <a:rPr lang="es-CO" dirty="0"/>
              <a:t>A</a:t>
            </a:r>
            <a:r>
              <a:rPr lang="es-CO" dirty="0" smtClean="0"/>
              <a:t>dán y a Eva que si desobedecían, «morirían».  Por supuesto que se esperaría que su presencia en el Edén era con el fin de aplicar el castigo prometido. ¡Pero sorpréndase! </a:t>
            </a:r>
            <a:r>
              <a:rPr lang="es-CO" dirty="0" smtClean="0">
                <a:solidFill>
                  <a:srgbClr val="FF0000"/>
                </a:solidFill>
              </a:rPr>
              <a:t>(Gén.3:15), </a:t>
            </a:r>
            <a:r>
              <a:rPr lang="es-CO" dirty="0" smtClean="0"/>
              <a:t>nos dice que Dios les traía una buena noticia, El DESENDIENTE, o sea el Hijo de Dios sería ofrecido en sacrificio en su lugar.</a:t>
            </a:r>
          </a:p>
        </p:txBody>
      </p:sp>
      <p:sp>
        <p:nvSpPr>
          <p:cNvPr id="4" name="3 Rectángulo"/>
          <p:cNvSpPr/>
          <p:nvPr/>
        </p:nvSpPr>
        <p:spPr>
          <a:xfrm>
            <a:off x="0" y="3417838"/>
            <a:ext cx="6156176" cy="3416320"/>
          </a:xfrm>
          <a:prstGeom prst="rect">
            <a:avLst/>
          </a:prstGeom>
        </p:spPr>
        <p:txBody>
          <a:bodyPr wrap="square">
            <a:spAutoFit/>
          </a:bodyPr>
          <a:lstStyle/>
          <a:p>
            <a:pPr algn="ctr"/>
            <a:r>
              <a:rPr lang="es-CO" sz="2400" b="1" dirty="0">
                <a:solidFill>
                  <a:srgbClr val="FF0000"/>
                </a:solidFill>
              </a:rPr>
              <a:t>Y precisamente, </a:t>
            </a:r>
            <a:r>
              <a:rPr lang="es-CO" sz="2400" b="1" dirty="0" smtClean="0">
                <a:solidFill>
                  <a:srgbClr val="FF0000"/>
                </a:solidFill>
              </a:rPr>
              <a:t>cuando ellos esperaban que se les dictara sentencia, fue </a:t>
            </a:r>
            <a:r>
              <a:rPr lang="es-CO" sz="2400" b="1" dirty="0">
                <a:solidFill>
                  <a:srgbClr val="FF0000"/>
                </a:solidFill>
              </a:rPr>
              <a:t>sacrificado un cordero como símbolo del Hijo de Dios, y de esta forma se manifestó el amor incomparable de Dios para salvar su obra maestra, sin sacrificar los principios de la justicia de Dios. Es decir: Dios colocó el pecado de </a:t>
            </a:r>
            <a:r>
              <a:rPr lang="es-CO" sz="2400" b="1" dirty="0" smtClean="0">
                <a:solidFill>
                  <a:srgbClr val="FF0000"/>
                </a:solidFill>
              </a:rPr>
              <a:t>Adán </a:t>
            </a:r>
            <a:r>
              <a:rPr lang="es-CO" sz="2400" b="1" dirty="0">
                <a:solidFill>
                  <a:srgbClr val="FF0000"/>
                </a:solidFill>
              </a:rPr>
              <a:t>y </a:t>
            </a:r>
            <a:r>
              <a:rPr lang="es-CO" sz="2400" b="1" dirty="0" smtClean="0">
                <a:solidFill>
                  <a:srgbClr val="FF0000"/>
                </a:solidFill>
              </a:rPr>
              <a:t>Eva </a:t>
            </a:r>
            <a:r>
              <a:rPr lang="es-CO" sz="2400" b="1" dirty="0">
                <a:solidFill>
                  <a:srgbClr val="FF0000"/>
                </a:solidFill>
              </a:rPr>
              <a:t>sobre si mismo, su sentencia se </a:t>
            </a:r>
            <a:r>
              <a:rPr lang="es-CO" sz="2400" b="1" dirty="0" smtClean="0">
                <a:solidFill>
                  <a:srgbClr val="FF0000"/>
                </a:solidFill>
              </a:rPr>
              <a:t>cumplió, </a:t>
            </a:r>
            <a:r>
              <a:rPr lang="es-CO" sz="2400" b="1" dirty="0">
                <a:solidFill>
                  <a:srgbClr val="FF0000"/>
                </a:solidFill>
              </a:rPr>
              <a:t>y a la vez su </a:t>
            </a:r>
            <a:r>
              <a:rPr lang="es-CO" sz="2400" b="1" dirty="0" smtClean="0">
                <a:solidFill>
                  <a:srgbClr val="FF0000"/>
                </a:solidFill>
              </a:rPr>
              <a:t>Ley </a:t>
            </a:r>
            <a:r>
              <a:rPr lang="es-CO" sz="2400" b="1" dirty="0">
                <a:solidFill>
                  <a:srgbClr val="FF0000"/>
                </a:solidFill>
              </a:rPr>
              <a:t>quedó intacta.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3573016"/>
            <a:ext cx="2736304"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66376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ipe(down)">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2160240"/>
          </a:xfrm>
        </p:spPr>
        <p:txBody>
          <a:bodyPr>
            <a:normAutofit fontScale="92500" lnSpcReduction="10000"/>
          </a:bodyPr>
          <a:lstStyle/>
          <a:p>
            <a:pPr marL="0" indent="0" algn="ctr">
              <a:buNone/>
            </a:pPr>
            <a:r>
              <a:rPr lang="es-CO" dirty="0" smtClean="0"/>
              <a:t>Ahora, este era un pacto que habían hecho el Padre y el Hijo de Dios mucho antes de la creación del hombre; que cuando el hombre pecara, desobedeciera a Dios, el Hijo de Dios vendría a morir en lugar del hombre. </a:t>
            </a:r>
          </a:p>
        </p:txBody>
      </p:sp>
      <p:sp>
        <p:nvSpPr>
          <p:cNvPr id="4" name="3 Rectángulo"/>
          <p:cNvSpPr/>
          <p:nvPr/>
        </p:nvSpPr>
        <p:spPr>
          <a:xfrm>
            <a:off x="323528" y="3212976"/>
            <a:ext cx="4572000" cy="3046988"/>
          </a:xfrm>
          <a:prstGeom prst="rect">
            <a:avLst/>
          </a:prstGeom>
        </p:spPr>
        <p:txBody>
          <a:bodyPr>
            <a:spAutoFit/>
          </a:bodyPr>
          <a:lstStyle/>
          <a:p>
            <a:pPr algn="ctr"/>
            <a:r>
              <a:rPr lang="es-CO" sz="3200" dirty="0">
                <a:solidFill>
                  <a:srgbClr val="FF0000"/>
                </a:solidFill>
              </a:rPr>
              <a:t>Entonces cuando el hombre pecó, sencillamente nuestro Padre celestial y su Hijo </a:t>
            </a:r>
            <a:r>
              <a:rPr lang="es-CO" sz="3200" dirty="0" smtClean="0">
                <a:solidFill>
                  <a:srgbClr val="FF0000"/>
                </a:solidFill>
              </a:rPr>
              <a:t>pusieron </a:t>
            </a:r>
            <a:r>
              <a:rPr lang="es-CO" sz="3200" dirty="0">
                <a:solidFill>
                  <a:srgbClr val="FF0000"/>
                </a:solidFill>
              </a:rPr>
              <a:t>en ejecución su plan de salvación.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3249847"/>
            <a:ext cx="3528392" cy="3010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35807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bg2">
              <a:lumMod val="75000"/>
            </a:schemeClr>
          </a:solidFill>
        </p:spPr>
        <p:txBody>
          <a:bodyPr>
            <a:noAutofit/>
          </a:bodyPr>
          <a:lstStyle/>
          <a:p>
            <a:r>
              <a:rPr lang="es-CO" sz="4800" b="1" i="1" dirty="0" smtClean="0">
                <a:latin typeface="Agency FB" pitchFamily="34" charset="0"/>
              </a:rPr>
              <a:t>¿Qué se puso a prueba en ese momento?</a:t>
            </a:r>
            <a:endParaRPr lang="es-CO" sz="4800" b="1" i="1" dirty="0">
              <a:latin typeface="Agency FB" pitchFamily="34" charset="0"/>
            </a:endParaRPr>
          </a:p>
        </p:txBody>
      </p:sp>
      <p:sp>
        <p:nvSpPr>
          <p:cNvPr id="3" name="2 Marcador de contenido"/>
          <p:cNvSpPr>
            <a:spLocks noGrp="1"/>
          </p:cNvSpPr>
          <p:nvPr>
            <p:ph idx="1"/>
          </p:nvPr>
        </p:nvSpPr>
        <p:spPr>
          <a:xfrm>
            <a:off x="457200" y="1600200"/>
            <a:ext cx="8229600" cy="4853136"/>
          </a:xfrm>
        </p:spPr>
        <p:txBody>
          <a:bodyPr>
            <a:normAutofit fontScale="92500" lnSpcReduction="10000"/>
          </a:bodyPr>
          <a:lstStyle/>
          <a:p>
            <a:pPr marL="0" indent="0" algn="ctr">
              <a:buNone/>
            </a:pPr>
            <a:r>
              <a:rPr lang="es-CO" dirty="0" smtClean="0"/>
              <a:t>Fue en ese momento cuando se puso a prueba el </a:t>
            </a:r>
            <a:r>
              <a:rPr lang="es-CO" u="sng" dirty="0" smtClean="0"/>
              <a:t>CARÁCTER DE DIOS</a:t>
            </a:r>
            <a:r>
              <a:rPr lang="es-CO" dirty="0" smtClean="0"/>
              <a:t>, que a través del apóstol Pablo dice en </a:t>
            </a:r>
            <a:r>
              <a:rPr lang="es-CO" dirty="0" smtClean="0">
                <a:solidFill>
                  <a:srgbClr val="FF0000"/>
                </a:solidFill>
              </a:rPr>
              <a:t>(Heb.13:8). </a:t>
            </a:r>
          </a:p>
          <a:p>
            <a:pPr marL="0" indent="0" algn="ctr">
              <a:buNone/>
            </a:pPr>
            <a:endParaRPr lang="es-CO" dirty="0" smtClean="0"/>
          </a:p>
          <a:p>
            <a:pPr marL="0" indent="0" algn="ctr">
              <a:buNone/>
            </a:pPr>
            <a:r>
              <a:rPr lang="es-CO" dirty="0" smtClean="0"/>
              <a:t>«</a:t>
            </a:r>
            <a:r>
              <a:rPr lang="es-CO" b="1" dirty="0" smtClean="0">
                <a:latin typeface="Agency FB" pitchFamily="34" charset="0"/>
              </a:rPr>
              <a:t>Jesucristo </a:t>
            </a:r>
            <a:r>
              <a:rPr lang="es-CO" b="1" dirty="0">
                <a:latin typeface="Agency FB" pitchFamily="34" charset="0"/>
              </a:rPr>
              <a:t>es el mismo ayer, y hoy, y por los </a:t>
            </a:r>
            <a:r>
              <a:rPr lang="es-CO" b="1" dirty="0" smtClean="0">
                <a:latin typeface="Agency FB" pitchFamily="34" charset="0"/>
              </a:rPr>
              <a:t>siglos</a:t>
            </a:r>
            <a:r>
              <a:rPr lang="es-CO" dirty="0" smtClean="0"/>
              <a:t>». Y refiriéndose al Padre dice </a:t>
            </a:r>
            <a:r>
              <a:rPr lang="es-CO" dirty="0" smtClean="0">
                <a:solidFill>
                  <a:srgbClr val="FF0000"/>
                </a:solidFill>
              </a:rPr>
              <a:t>(Santiago </a:t>
            </a:r>
            <a:r>
              <a:rPr lang="es-CO" dirty="0">
                <a:solidFill>
                  <a:srgbClr val="FF0000"/>
                </a:solidFill>
              </a:rPr>
              <a:t>1:17</a:t>
            </a:r>
            <a:r>
              <a:rPr lang="es-CO" dirty="0" smtClean="0">
                <a:solidFill>
                  <a:srgbClr val="FF0000"/>
                </a:solidFill>
              </a:rPr>
              <a:t>).</a:t>
            </a:r>
          </a:p>
          <a:p>
            <a:pPr marL="0" indent="0" algn="ctr">
              <a:buNone/>
            </a:pPr>
            <a:r>
              <a:rPr lang="es-CO" dirty="0" smtClean="0">
                <a:solidFill>
                  <a:srgbClr val="FF0000"/>
                </a:solidFill>
              </a:rPr>
              <a:t> </a:t>
            </a:r>
          </a:p>
          <a:p>
            <a:pPr marL="0" indent="0" algn="ctr">
              <a:buNone/>
            </a:pPr>
            <a:r>
              <a:rPr lang="es-CO" dirty="0" smtClean="0"/>
              <a:t>«Toda </a:t>
            </a:r>
            <a:r>
              <a:rPr lang="es-CO" dirty="0"/>
              <a:t>buena dádiva y todo don perfecto desciende de lo alto, del Padre de las luces, en el cual no hay </a:t>
            </a:r>
            <a:r>
              <a:rPr lang="es-CO" b="1" dirty="0">
                <a:latin typeface="Agency FB" pitchFamily="34" charset="0"/>
              </a:rPr>
              <a:t>mudanza, ni sombra de </a:t>
            </a:r>
            <a:r>
              <a:rPr lang="es-CO" b="1" dirty="0" smtClean="0">
                <a:latin typeface="Agency FB" pitchFamily="34" charset="0"/>
              </a:rPr>
              <a:t>variación</a:t>
            </a:r>
            <a:r>
              <a:rPr lang="es-CO" dirty="0" smtClean="0"/>
              <a:t>». </a:t>
            </a:r>
            <a:endParaRPr lang="es-CO" dirty="0"/>
          </a:p>
        </p:txBody>
      </p:sp>
    </p:spTree>
    <p:extLst>
      <p:ext uri="{BB962C8B-B14F-4D97-AF65-F5344CB8AC3E}">
        <p14:creationId xmlns:p14="http://schemas.microsoft.com/office/powerpoint/2010/main" val="26634367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3">
                                            <p:txEl>
                                              <p:pRg st="3" end="3"/>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p:cTn id="2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9"/>
            <a:ext cx="8229600" cy="1872208"/>
          </a:xfrm>
          <a:solidFill>
            <a:srgbClr val="FFFF00"/>
          </a:solidFill>
        </p:spPr>
        <p:txBody>
          <a:bodyPr/>
          <a:lstStyle/>
          <a:p>
            <a:pPr marL="0" indent="0" algn="ctr">
              <a:buNone/>
            </a:pPr>
            <a:r>
              <a:rPr lang="es-CO" sz="4000" b="1" u="sng" dirty="0" smtClean="0"/>
              <a:t>Lo dice Isaías </a:t>
            </a:r>
            <a:r>
              <a:rPr lang="es-CO" sz="4000" b="1" u="sng" dirty="0"/>
              <a:t>42:21</a:t>
            </a:r>
            <a:r>
              <a:rPr lang="es-CO" sz="4000" b="1" u="sng" dirty="0" smtClean="0"/>
              <a:t>.</a:t>
            </a:r>
          </a:p>
          <a:p>
            <a:pPr marL="0" indent="0" algn="ctr">
              <a:buNone/>
            </a:pPr>
            <a:r>
              <a:rPr lang="es-CO" dirty="0" smtClean="0"/>
              <a:t>«</a:t>
            </a:r>
            <a:r>
              <a:rPr lang="es-CO" b="1" dirty="0" smtClean="0">
                <a:solidFill>
                  <a:srgbClr val="FF0000"/>
                </a:solidFill>
                <a:latin typeface="Agency FB" pitchFamily="34" charset="0"/>
              </a:rPr>
              <a:t>Jehová </a:t>
            </a:r>
            <a:r>
              <a:rPr lang="es-CO" b="1" dirty="0">
                <a:solidFill>
                  <a:srgbClr val="FF0000"/>
                </a:solidFill>
                <a:latin typeface="Agency FB" pitchFamily="34" charset="0"/>
              </a:rPr>
              <a:t>se complació por amor de su justicia en magnificar la ley y </a:t>
            </a:r>
            <a:r>
              <a:rPr lang="es-CO" b="1" dirty="0" smtClean="0">
                <a:solidFill>
                  <a:srgbClr val="FF0000"/>
                </a:solidFill>
                <a:latin typeface="Agency FB" pitchFamily="34" charset="0"/>
              </a:rPr>
              <a:t>engrandecerla</a:t>
            </a:r>
            <a:r>
              <a:rPr lang="es-CO" dirty="0" smtClean="0"/>
              <a:t>». </a:t>
            </a:r>
            <a:endParaRPr lang="es-CO"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421" y="2996952"/>
            <a:ext cx="2304257"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996952"/>
            <a:ext cx="353060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366" y="2996952"/>
            <a:ext cx="2376264"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39552" y="6098106"/>
            <a:ext cx="7848872" cy="523220"/>
          </a:xfrm>
          <a:prstGeom prst="rect">
            <a:avLst/>
          </a:prstGeom>
        </p:spPr>
        <p:txBody>
          <a:bodyPr wrap="square">
            <a:spAutoFit/>
          </a:bodyPr>
          <a:lstStyle/>
          <a:p>
            <a:pPr algn="ctr"/>
            <a:r>
              <a:rPr lang="es-CO" sz="2800" b="1" dirty="0" smtClean="0"/>
              <a:t>Cristo </a:t>
            </a:r>
            <a:r>
              <a:rPr lang="es-CO" sz="2800" b="1" dirty="0"/>
              <a:t>prefirió morir que sacrificar su Santa Ley.</a:t>
            </a:r>
          </a:p>
        </p:txBody>
      </p:sp>
    </p:spTree>
    <p:extLst>
      <p:ext uri="{BB962C8B-B14F-4D97-AF65-F5344CB8AC3E}">
        <p14:creationId xmlns:p14="http://schemas.microsoft.com/office/powerpoint/2010/main" val="65241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1000" fill="hold"/>
                                        <p:tgtEl>
                                          <p:spTgt spid="1027"/>
                                        </p:tgtEl>
                                        <p:attrNameLst>
                                          <p:attrName>ppt_w</p:attrName>
                                        </p:attrNameLst>
                                      </p:cBhvr>
                                      <p:tavLst>
                                        <p:tav tm="0">
                                          <p:val>
                                            <p:fltVal val="0"/>
                                          </p:val>
                                        </p:tav>
                                        <p:tav tm="100000">
                                          <p:val>
                                            <p:strVal val="#ppt_w"/>
                                          </p:val>
                                        </p:tav>
                                      </p:tavLst>
                                    </p:anim>
                                    <p:anim calcmode="lin" valueType="num">
                                      <p:cBhvr>
                                        <p:cTn id="8" dur="1000" fill="hold"/>
                                        <p:tgtEl>
                                          <p:spTgt spid="1027"/>
                                        </p:tgtEl>
                                        <p:attrNameLst>
                                          <p:attrName>ppt_h</p:attrName>
                                        </p:attrNameLst>
                                      </p:cBhvr>
                                      <p:tavLst>
                                        <p:tav tm="0">
                                          <p:val>
                                            <p:fltVal val="0"/>
                                          </p:val>
                                        </p:tav>
                                        <p:tav tm="100000">
                                          <p:val>
                                            <p:strVal val="#ppt_h"/>
                                          </p:val>
                                        </p:tav>
                                      </p:tavLst>
                                    </p:anim>
                                    <p:anim calcmode="lin" valueType="num">
                                      <p:cBhvr>
                                        <p:cTn id="9" dur="1000" fill="hold"/>
                                        <p:tgtEl>
                                          <p:spTgt spid="1027"/>
                                        </p:tgtEl>
                                        <p:attrNameLst>
                                          <p:attrName>style.rotation</p:attrName>
                                        </p:attrNameLst>
                                      </p:cBhvr>
                                      <p:tavLst>
                                        <p:tav tm="0">
                                          <p:val>
                                            <p:fltVal val="90"/>
                                          </p:val>
                                        </p:tav>
                                        <p:tav tm="100000">
                                          <p:val>
                                            <p:fltVal val="0"/>
                                          </p:val>
                                        </p:tav>
                                      </p:tavLst>
                                    </p:anim>
                                    <p:animEffect transition="in" filter="fade">
                                      <p:cBhvr>
                                        <p:cTn id="10" dur="1000"/>
                                        <p:tgtEl>
                                          <p:spTgt spid="1027"/>
                                        </p:tgtEl>
                                      </p:cBhvr>
                                    </p:animEffect>
                                  </p:childTnLst>
                                </p:cTn>
                              </p:par>
                              <p:par>
                                <p:cTn id="11" presetID="3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p:cTn id="13" dur="1000" fill="hold"/>
                                        <p:tgtEl>
                                          <p:spTgt spid="1028"/>
                                        </p:tgtEl>
                                        <p:attrNameLst>
                                          <p:attrName>ppt_w</p:attrName>
                                        </p:attrNameLst>
                                      </p:cBhvr>
                                      <p:tavLst>
                                        <p:tav tm="0">
                                          <p:val>
                                            <p:fltVal val="0"/>
                                          </p:val>
                                        </p:tav>
                                        <p:tav tm="100000">
                                          <p:val>
                                            <p:strVal val="#ppt_w"/>
                                          </p:val>
                                        </p:tav>
                                      </p:tavLst>
                                    </p:anim>
                                    <p:anim calcmode="lin" valueType="num">
                                      <p:cBhvr>
                                        <p:cTn id="14" dur="1000" fill="hold"/>
                                        <p:tgtEl>
                                          <p:spTgt spid="1028"/>
                                        </p:tgtEl>
                                        <p:attrNameLst>
                                          <p:attrName>ppt_h</p:attrName>
                                        </p:attrNameLst>
                                      </p:cBhvr>
                                      <p:tavLst>
                                        <p:tav tm="0">
                                          <p:val>
                                            <p:fltVal val="0"/>
                                          </p:val>
                                        </p:tav>
                                        <p:tav tm="100000">
                                          <p:val>
                                            <p:strVal val="#ppt_h"/>
                                          </p:val>
                                        </p:tav>
                                      </p:tavLst>
                                    </p:anim>
                                    <p:anim calcmode="lin" valueType="num">
                                      <p:cBhvr>
                                        <p:cTn id="15" dur="1000" fill="hold"/>
                                        <p:tgtEl>
                                          <p:spTgt spid="1028"/>
                                        </p:tgtEl>
                                        <p:attrNameLst>
                                          <p:attrName>style.rotation</p:attrName>
                                        </p:attrNameLst>
                                      </p:cBhvr>
                                      <p:tavLst>
                                        <p:tav tm="0">
                                          <p:val>
                                            <p:fltVal val="90"/>
                                          </p:val>
                                        </p:tav>
                                        <p:tav tm="100000">
                                          <p:val>
                                            <p:fltVal val="0"/>
                                          </p:val>
                                        </p:tav>
                                      </p:tavLst>
                                    </p:anim>
                                    <p:animEffect transition="in" filter="fade">
                                      <p:cBhvr>
                                        <p:cTn id="16" dur="1000"/>
                                        <p:tgtEl>
                                          <p:spTgt spid="1028"/>
                                        </p:tgtEl>
                                      </p:cBhvr>
                                    </p:animEffect>
                                  </p:childTnLst>
                                </p:cTn>
                              </p:par>
                              <p:par>
                                <p:cTn id="17" presetID="31" presetClass="entr" presetSubtype="0" fill="hold" nodeType="withEffect">
                                  <p:stCondLst>
                                    <p:cond delay="0"/>
                                  </p:stCondLst>
                                  <p:childTnLst>
                                    <p:set>
                                      <p:cBhvr>
                                        <p:cTn id="18" dur="1" fill="hold">
                                          <p:stCondLst>
                                            <p:cond delay="0"/>
                                          </p:stCondLst>
                                        </p:cTn>
                                        <p:tgtEl>
                                          <p:spTgt spid="1029"/>
                                        </p:tgtEl>
                                        <p:attrNameLst>
                                          <p:attrName>style.visibility</p:attrName>
                                        </p:attrNameLst>
                                      </p:cBhvr>
                                      <p:to>
                                        <p:strVal val="visible"/>
                                      </p:to>
                                    </p:set>
                                    <p:anim calcmode="lin" valueType="num">
                                      <p:cBhvr>
                                        <p:cTn id="19" dur="1000" fill="hold"/>
                                        <p:tgtEl>
                                          <p:spTgt spid="1029"/>
                                        </p:tgtEl>
                                        <p:attrNameLst>
                                          <p:attrName>ppt_w</p:attrName>
                                        </p:attrNameLst>
                                      </p:cBhvr>
                                      <p:tavLst>
                                        <p:tav tm="0">
                                          <p:val>
                                            <p:fltVal val="0"/>
                                          </p:val>
                                        </p:tav>
                                        <p:tav tm="100000">
                                          <p:val>
                                            <p:strVal val="#ppt_w"/>
                                          </p:val>
                                        </p:tav>
                                      </p:tavLst>
                                    </p:anim>
                                    <p:anim calcmode="lin" valueType="num">
                                      <p:cBhvr>
                                        <p:cTn id="20" dur="1000" fill="hold"/>
                                        <p:tgtEl>
                                          <p:spTgt spid="1029"/>
                                        </p:tgtEl>
                                        <p:attrNameLst>
                                          <p:attrName>ppt_h</p:attrName>
                                        </p:attrNameLst>
                                      </p:cBhvr>
                                      <p:tavLst>
                                        <p:tav tm="0">
                                          <p:val>
                                            <p:fltVal val="0"/>
                                          </p:val>
                                        </p:tav>
                                        <p:tav tm="100000">
                                          <p:val>
                                            <p:strVal val="#ppt_h"/>
                                          </p:val>
                                        </p:tav>
                                      </p:tavLst>
                                    </p:anim>
                                    <p:anim calcmode="lin" valueType="num">
                                      <p:cBhvr>
                                        <p:cTn id="21" dur="1000" fill="hold"/>
                                        <p:tgtEl>
                                          <p:spTgt spid="1029"/>
                                        </p:tgtEl>
                                        <p:attrNameLst>
                                          <p:attrName>style.rotation</p:attrName>
                                        </p:attrNameLst>
                                      </p:cBhvr>
                                      <p:tavLst>
                                        <p:tav tm="0">
                                          <p:val>
                                            <p:fltVal val="90"/>
                                          </p:val>
                                        </p:tav>
                                        <p:tav tm="100000">
                                          <p:val>
                                            <p:fltVal val="0"/>
                                          </p:val>
                                        </p:tav>
                                      </p:tavLst>
                                    </p:anim>
                                    <p:animEffect transition="in" filter="fade">
                                      <p:cBhvr>
                                        <p:cTn id="22" dur="1000"/>
                                        <p:tgtEl>
                                          <p:spTgt spid="102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967010"/>
          </a:xfrm>
          <a:solidFill>
            <a:schemeClr val="accent6">
              <a:lumMod val="40000"/>
              <a:lumOff val="60000"/>
            </a:schemeClr>
          </a:solidFill>
        </p:spPr>
        <p:txBody>
          <a:bodyPr>
            <a:noAutofit/>
          </a:bodyPr>
          <a:lstStyle/>
          <a:p>
            <a:r>
              <a:rPr lang="es-CO" sz="3200" dirty="0" smtClean="0">
                <a:latin typeface="Agency FB" pitchFamily="34" charset="0"/>
              </a:rPr>
              <a:t>En la cruz del calvario </a:t>
            </a:r>
            <a:r>
              <a:rPr lang="es-CO" sz="3200" dirty="0" smtClean="0">
                <a:latin typeface="Agency FB" pitchFamily="34" charset="0"/>
              </a:rPr>
              <a:t>fue ratificado lo que es el carácter de </a:t>
            </a:r>
            <a:r>
              <a:rPr lang="es-CO" sz="3200" dirty="0" smtClean="0">
                <a:latin typeface="Agency FB" pitchFamily="34" charset="0"/>
              </a:rPr>
              <a:t>Dios y de Su Hijo, realizado en el Edén, mostrando un perfecto</a:t>
            </a:r>
            <a:r>
              <a:rPr lang="es-CO" sz="3200" dirty="0" smtClean="0">
                <a:latin typeface="Agency FB" pitchFamily="34" charset="0"/>
              </a:rPr>
              <a:t> equilibrio entre el </a:t>
            </a:r>
            <a:r>
              <a:rPr lang="es-CO" sz="3200" dirty="0" smtClean="0">
                <a:latin typeface="Agency FB" pitchFamily="34" charset="0"/>
              </a:rPr>
              <a:t/>
            </a:r>
            <a:br>
              <a:rPr lang="es-CO" sz="3200" dirty="0" smtClean="0">
                <a:latin typeface="Agency FB" pitchFamily="34" charset="0"/>
              </a:rPr>
            </a:br>
            <a:r>
              <a:rPr lang="es-CO" sz="3200" dirty="0" smtClean="0">
                <a:latin typeface="Agency FB" pitchFamily="34" charset="0"/>
              </a:rPr>
              <a:t> Amor y </a:t>
            </a:r>
            <a:r>
              <a:rPr lang="es-CO" sz="3200" dirty="0" smtClean="0">
                <a:latin typeface="Agency FB" pitchFamily="34" charset="0"/>
              </a:rPr>
              <a:t>la justicia, su Ley</a:t>
            </a:r>
            <a:endParaRPr lang="es-CO" sz="3200" dirty="0">
              <a:latin typeface="Agency FB" pitchFamily="34" charset="0"/>
            </a:endParaRPr>
          </a:p>
        </p:txBody>
      </p:sp>
      <p:sp>
        <p:nvSpPr>
          <p:cNvPr id="3" name="2 Marcador de contenido"/>
          <p:cNvSpPr>
            <a:spLocks noGrp="1"/>
          </p:cNvSpPr>
          <p:nvPr>
            <p:ph idx="1"/>
          </p:nvPr>
        </p:nvSpPr>
        <p:spPr>
          <a:xfrm>
            <a:off x="323528" y="5229200"/>
            <a:ext cx="8568952" cy="925563"/>
          </a:xfrm>
          <a:solidFill>
            <a:schemeClr val="accent6">
              <a:lumMod val="40000"/>
              <a:lumOff val="60000"/>
            </a:schemeClr>
          </a:solidFill>
        </p:spPr>
        <p:txBody>
          <a:bodyPr>
            <a:normAutofit fontScale="70000" lnSpcReduction="20000"/>
          </a:bodyPr>
          <a:lstStyle/>
          <a:p>
            <a:pPr marL="0" indent="0" algn="ctr">
              <a:buNone/>
            </a:pPr>
            <a:r>
              <a:rPr lang="es-CO" dirty="0" smtClean="0"/>
              <a:t>La Santa Ley de Dios que es un reflejo de su carácter quedó intacta, ya que por ella seremos juzgados usted y yo. Lea </a:t>
            </a:r>
            <a:r>
              <a:rPr lang="es-CO" b="1" u="sng" dirty="0" smtClean="0"/>
              <a:t>Sant.2:10-12</a:t>
            </a:r>
            <a:r>
              <a:rPr lang="es-CO" dirty="0" smtClean="0"/>
              <a:t>.</a:t>
            </a:r>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708920"/>
            <a:ext cx="1295400"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420" y="2684625"/>
            <a:ext cx="1944216"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7461" y="2653394"/>
            <a:ext cx="2161004" cy="235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6478" y="2685063"/>
            <a:ext cx="2016225"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247253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0"/>
            <a:ext cx="9144000" cy="6858000"/>
          </a:xfrm>
        </p:spPr>
        <p:txBody>
          <a:bodyPr>
            <a:normAutofit fontScale="85000" lnSpcReduction="20000"/>
          </a:bodyPr>
          <a:lstStyle/>
          <a:p>
            <a:pPr marL="0" indent="0" algn="ctr">
              <a:buNone/>
            </a:pPr>
            <a:r>
              <a:rPr lang="es-CO" sz="3400" b="1" dirty="0" smtClean="0"/>
              <a:t>A los que pensaban y piensan hoy que el Mecías cambiaría Su Ley, dijo en </a:t>
            </a:r>
          </a:p>
          <a:p>
            <a:pPr marL="0" indent="0" algn="ctr">
              <a:buNone/>
            </a:pPr>
            <a:r>
              <a:rPr lang="es-CO" sz="3400" b="1" dirty="0" smtClean="0">
                <a:solidFill>
                  <a:srgbClr val="FF0000"/>
                </a:solidFill>
              </a:rPr>
              <a:t>Mateo 5:17-20.</a:t>
            </a:r>
          </a:p>
          <a:p>
            <a:pPr marL="0" indent="0" algn="ctr">
              <a:buNone/>
            </a:pPr>
            <a:r>
              <a:rPr lang="es-CO" dirty="0" smtClean="0"/>
              <a:t>No </a:t>
            </a:r>
            <a:r>
              <a:rPr lang="es-CO" dirty="0"/>
              <a:t>penséis que he venido para </a:t>
            </a:r>
            <a:r>
              <a:rPr lang="es-CO" b="1" u="sng" dirty="0"/>
              <a:t>abrogar la ley o los profetas</a:t>
            </a:r>
            <a:r>
              <a:rPr lang="es-CO" dirty="0"/>
              <a:t>; no he venido para abrogar, sino para </a:t>
            </a:r>
            <a:r>
              <a:rPr lang="es-CO" b="1" u="sng" dirty="0"/>
              <a:t>cumplir. </a:t>
            </a:r>
          </a:p>
          <a:p>
            <a:pPr marL="0" indent="0" algn="ctr">
              <a:buNone/>
            </a:pPr>
            <a:r>
              <a:rPr lang="es-CO" dirty="0"/>
              <a:t>18 Porque de cierto os digo que hasta que pasen el cielo y la tierra, ni una jota ni una tilde pasará </a:t>
            </a:r>
            <a:r>
              <a:rPr lang="es-CO" dirty="0" smtClean="0"/>
              <a:t>de </a:t>
            </a:r>
            <a:r>
              <a:rPr lang="es-CO" dirty="0"/>
              <a:t>la ley, hasta que todo se haya cumplido. </a:t>
            </a:r>
          </a:p>
          <a:p>
            <a:pPr marL="0" indent="0">
              <a:buNone/>
            </a:pPr>
            <a:endParaRPr lang="es-CO" dirty="0" smtClean="0"/>
          </a:p>
          <a:p>
            <a:pPr marL="0" indent="0" algn="ctr">
              <a:buNone/>
            </a:pPr>
            <a:r>
              <a:rPr lang="es-CO" dirty="0" smtClean="0"/>
              <a:t>19 </a:t>
            </a:r>
            <a:r>
              <a:rPr lang="es-CO" dirty="0"/>
              <a:t>De manera que cualquiera que quebrante uno de estos mandamientos muy pequeños, y así enseñe a los hombres, muy pequeño </a:t>
            </a:r>
            <a:r>
              <a:rPr lang="es-CO" dirty="0" smtClean="0"/>
              <a:t>será </a:t>
            </a:r>
            <a:r>
              <a:rPr lang="es-CO" dirty="0"/>
              <a:t>llamado en el reino de los cielos; mas cualquiera que los haga y los enseñe, éste será llamado grande en el reino de los cielos. </a:t>
            </a:r>
            <a:endParaRPr lang="es-CO" dirty="0" smtClean="0"/>
          </a:p>
          <a:p>
            <a:pPr marL="0" indent="0" algn="ctr">
              <a:buNone/>
            </a:pPr>
            <a:r>
              <a:rPr lang="es-CO" dirty="0" smtClean="0"/>
              <a:t>20 </a:t>
            </a:r>
            <a:r>
              <a:rPr lang="es-CO" dirty="0"/>
              <a:t>Porque os digo que si vuestra justicia </a:t>
            </a:r>
            <a:r>
              <a:rPr lang="es-CO" dirty="0" smtClean="0"/>
              <a:t> (obediencia) no </a:t>
            </a:r>
            <a:r>
              <a:rPr lang="es-CO" dirty="0"/>
              <a:t>fuere mayor que la de los escribas y fariseos, no entraréis en el reino de los </a:t>
            </a:r>
            <a:r>
              <a:rPr lang="es-CO" dirty="0" smtClean="0"/>
              <a:t>cielos</a:t>
            </a:r>
          </a:p>
          <a:p>
            <a:pPr marL="0" indent="0" algn="ctr">
              <a:buNone/>
            </a:pPr>
            <a:endParaRPr lang="es-CO" dirty="0" smtClean="0"/>
          </a:p>
        </p:txBody>
      </p:sp>
    </p:spTree>
    <p:extLst>
      <p:ext uri="{BB962C8B-B14F-4D97-AF65-F5344CB8AC3E}">
        <p14:creationId xmlns:p14="http://schemas.microsoft.com/office/powerpoint/2010/main" val="30694110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down)">
                                      <p:cBhvr>
                                        <p:cTn id="39" dur="580">
                                          <p:stCondLst>
                                            <p:cond delay="0"/>
                                          </p:stCondLst>
                                        </p:cTn>
                                        <p:tgtEl>
                                          <p:spTgt spid="3">
                                            <p:txEl>
                                              <p:pRg st="5" end="5"/>
                                            </p:txEl>
                                          </p:spTgt>
                                        </p:tgtEl>
                                      </p:cBhvr>
                                    </p:animEffect>
                                    <p:anim calcmode="lin" valueType="num">
                                      <p:cBhvr>
                                        <p:cTn id="4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5" end="5"/>
                                            </p:txEl>
                                          </p:spTgt>
                                        </p:tgtEl>
                                      </p:cBhvr>
                                      <p:to x="100000" y="60000"/>
                                    </p:animScale>
                                    <p:animScale>
                                      <p:cBhvr>
                                        <p:cTn id="46" dur="166" decel="50000">
                                          <p:stCondLst>
                                            <p:cond delay="676"/>
                                          </p:stCondLst>
                                        </p:cTn>
                                        <p:tgtEl>
                                          <p:spTgt spid="3">
                                            <p:txEl>
                                              <p:pRg st="5" end="5"/>
                                            </p:txEl>
                                          </p:spTgt>
                                        </p:tgtEl>
                                      </p:cBhvr>
                                      <p:to x="100000" y="100000"/>
                                    </p:animScale>
                                    <p:animScale>
                                      <p:cBhvr>
                                        <p:cTn id="47" dur="26">
                                          <p:stCondLst>
                                            <p:cond delay="1312"/>
                                          </p:stCondLst>
                                        </p:cTn>
                                        <p:tgtEl>
                                          <p:spTgt spid="3">
                                            <p:txEl>
                                              <p:pRg st="5" end="5"/>
                                            </p:txEl>
                                          </p:spTgt>
                                        </p:tgtEl>
                                      </p:cBhvr>
                                      <p:to x="100000" y="80000"/>
                                    </p:animScale>
                                    <p:animScale>
                                      <p:cBhvr>
                                        <p:cTn id="48" dur="166" decel="50000">
                                          <p:stCondLst>
                                            <p:cond delay="1338"/>
                                          </p:stCondLst>
                                        </p:cTn>
                                        <p:tgtEl>
                                          <p:spTgt spid="3">
                                            <p:txEl>
                                              <p:pRg st="5" end="5"/>
                                            </p:txEl>
                                          </p:spTgt>
                                        </p:tgtEl>
                                      </p:cBhvr>
                                      <p:to x="100000" y="100000"/>
                                    </p:animScale>
                                    <p:animScale>
                                      <p:cBhvr>
                                        <p:cTn id="49" dur="26">
                                          <p:stCondLst>
                                            <p:cond delay="1642"/>
                                          </p:stCondLst>
                                        </p:cTn>
                                        <p:tgtEl>
                                          <p:spTgt spid="3">
                                            <p:txEl>
                                              <p:pRg st="5" end="5"/>
                                            </p:txEl>
                                          </p:spTgt>
                                        </p:tgtEl>
                                      </p:cBhvr>
                                      <p:to x="100000" y="90000"/>
                                    </p:animScale>
                                    <p:animScale>
                                      <p:cBhvr>
                                        <p:cTn id="50" dur="166" decel="50000">
                                          <p:stCondLst>
                                            <p:cond delay="1668"/>
                                          </p:stCondLst>
                                        </p:cTn>
                                        <p:tgtEl>
                                          <p:spTgt spid="3">
                                            <p:txEl>
                                              <p:pRg st="5" end="5"/>
                                            </p:txEl>
                                          </p:spTgt>
                                        </p:tgtEl>
                                      </p:cBhvr>
                                      <p:to x="100000" y="100000"/>
                                    </p:animScale>
                                    <p:animScale>
                                      <p:cBhvr>
                                        <p:cTn id="51" dur="26">
                                          <p:stCondLst>
                                            <p:cond delay="1808"/>
                                          </p:stCondLst>
                                        </p:cTn>
                                        <p:tgtEl>
                                          <p:spTgt spid="3">
                                            <p:txEl>
                                              <p:pRg st="5" end="5"/>
                                            </p:txEl>
                                          </p:spTgt>
                                        </p:tgtEl>
                                      </p:cBhvr>
                                      <p:to x="100000" y="95000"/>
                                    </p:animScale>
                                    <p:animScale>
                                      <p:cBhvr>
                                        <p:cTn id="52" dur="166" decel="50000">
                                          <p:stCondLst>
                                            <p:cond delay="1834"/>
                                          </p:stCondLst>
                                        </p:cTn>
                                        <p:tgtEl>
                                          <p:spTgt spid="3">
                                            <p:txEl>
                                              <p:pRg st="5" end="5"/>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wipe(down)">
                                      <p:cBhvr>
                                        <p:cTn id="55" dur="580">
                                          <p:stCondLst>
                                            <p:cond delay="0"/>
                                          </p:stCondLst>
                                        </p:cTn>
                                        <p:tgtEl>
                                          <p:spTgt spid="3">
                                            <p:txEl>
                                              <p:pRg st="6" end="6"/>
                                            </p:txEl>
                                          </p:spTgt>
                                        </p:tgtEl>
                                      </p:cBhvr>
                                    </p:animEffect>
                                    <p:anim calcmode="lin" valueType="num">
                                      <p:cBhvr>
                                        <p:cTn id="5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6" end="6"/>
                                            </p:txEl>
                                          </p:spTgt>
                                        </p:tgtEl>
                                      </p:cBhvr>
                                      <p:to x="100000" y="60000"/>
                                    </p:animScale>
                                    <p:animScale>
                                      <p:cBhvr>
                                        <p:cTn id="62" dur="166" decel="50000">
                                          <p:stCondLst>
                                            <p:cond delay="676"/>
                                          </p:stCondLst>
                                        </p:cTn>
                                        <p:tgtEl>
                                          <p:spTgt spid="3">
                                            <p:txEl>
                                              <p:pRg st="6" end="6"/>
                                            </p:txEl>
                                          </p:spTgt>
                                        </p:tgtEl>
                                      </p:cBhvr>
                                      <p:to x="100000" y="100000"/>
                                    </p:animScale>
                                    <p:animScale>
                                      <p:cBhvr>
                                        <p:cTn id="63" dur="26">
                                          <p:stCondLst>
                                            <p:cond delay="1312"/>
                                          </p:stCondLst>
                                        </p:cTn>
                                        <p:tgtEl>
                                          <p:spTgt spid="3">
                                            <p:txEl>
                                              <p:pRg st="6" end="6"/>
                                            </p:txEl>
                                          </p:spTgt>
                                        </p:tgtEl>
                                      </p:cBhvr>
                                      <p:to x="100000" y="80000"/>
                                    </p:animScale>
                                    <p:animScale>
                                      <p:cBhvr>
                                        <p:cTn id="64" dur="166" decel="50000">
                                          <p:stCondLst>
                                            <p:cond delay="1338"/>
                                          </p:stCondLst>
                                        </p:cTn>
                                        <p:tgtEl>
                                          <p:spTgt spid="3">
                                            <p:txEl>
                                              <p:pRg st="6" end="6"/>
                                            </p:txEl>
                                          </p:spTgt>
                                        </p:tgtEl>
                                      </p:cBhvr>
                                      <p:to x="100000" y="100000"/>
                                    </p:animScale>
                                    <p:animScale>
                                      <p:cBhvr>
                                        <p:cTn id="65" dur="26">
                                          <p:stCondLst>
                                            <p:cond delay="1642"/>
                                          </p:stCondLst>
                                        </p:cTn>
                                        <p:tgtEl>
                                          <p:spTgt spid="3">
                                            <p:txEl>
                                              <p:pRg st="6" end="6"/>
                                            </p:txEl>
                                          </p:spTgt>
                                        </p:tgtEl>
                                      </p:cBhvr>
                                      <p:to x="100000" y="90000"/>
                                    </p:animScale>
                                    <p:animScale>
                                      <p:cBhvr>
                                        <p:cTn id="66" dur="166" decel="50000">
                                          <p:stCondLst>
                                            <p:cond delay="1668"/>
                                          </p:stCondLst>
                                        </p:cTn>
                                        <p:tgtEl>
                                          <p:spTgt spid="3">
                                            <p:txEl>
                                              <p:pRg st="6" end="6"/>
                                            </p:txEl>
                                          </p:spTgt>
                                        </p:tgtEl>
                                      </p:cBhvr>
                                      <p:to x="100000" y="100000"/>
                                    </p:animScale>
                                    <p:animScale>
                                      <p:cBhvr>
                                        <p:cTn id="67" dur="26">
                                          <p:stCondLst>
                                            <p:cond delay="1808"/>
                                          </p:stCondLst>
                                        </p:cTn>
                                        <p:tgtEl>
                                          <p:spTgt spid="3">
                                            <p:txEl>
                                              <p:pRg st="6" end="6"/>
                                            </p:txEl>
                                          </p:spTgt>
                                        </p:tgtEl>
                                      </p:cBhvr>
                                      <p:to x="100000" y="95000"/>
                                    </p:animScale>
                                    <p:animScale>
                                      <p:cBhvr>
                                        <p:cTn id="68"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41539"/>
            <a:ext cx="5410944" cy="2664296"/>
          </a:xfrm>
        </p:spPr>
        <p:txBody>
          <a:bodyPr>
            <a:normAutofit fontScale="92500" lnSpcReduction="20000"/>
          </a:bodyPr>
          <a:lstStyle/>
          <a:p>
            <a:pPr marL="0" indent="0" algn="ctr">
              <a:buNone/>
            </a:pPr>
            <a:r>
              <a:rPr lang="es-CO" dirty="0"/>
              <a:t>Nota: La «tierra y el </a:t>
            </a:r>
            <a:r>
              <a:rPr lang="es-CO" dirty="0" smtClean="0"/>
              <a:t>cielo atmosférico» </a:t>
            </a:r>
            <a:r>
              <a:rPr lang="es-CO" dirty="0"/>
              <a:t>no serán hechos de nuevo sino </a:t>
            </a:r>
            <a:r>
              <a:rPr lang="es-CO" u="sng" dirty="0" smtClean="0"/>
              <a:t>PURIFICADOS</a:t>
            </a:r>
            <a:r>
              <a:rPr lang="es-CO" dirty="0" smtClean="0"/>
              <a:t> </a:t>
            </a:r>
            <a:r>
              <a:rPr lang="es-CO" dirty="0"/>
              <a:t>con el fuego qua ha de destruir a los que no quisieron aceptar la salvación ofrecida por Dios a costa del sacrificio de su Hijo.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5688" y="389043"/>
            <a:ext cx="2383220"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822682" y="3356992"/>
            <a:ext cx="4572000" cy="1384995"/>
          </a:xfrm>
          <a:prstGeom prst="rect">
            <a:avLst/>
          </a:prstGeom>
        </p:spPr>
        <p:txBody>
          <a:bodyPr>
            <a:spAutoFit/>
          </a:bodyPr>
          <a:lstStyle/>
          <a:p>
            <a:pPr algn="ctr"/>
            <a:r>
              <a:rPr lang="es-CO" sz="2800" b="1" dirty="0">
                <a:solidFill>
                  <a:srgbClr val="FF0000"/>
                </a:solidFill>
              </a:rPr>
              <a:t>«los cielos atmosféricos y la tierra experimentarán cambios fundamentales», </a:t>
            </a:r>
          </a:p>
        </p:txBody>
      </p:sp>
      <p:sp>
        <p:nvSpPr>
          <p:cNvPr id="5" name="4 Rectángulo"/>
          <p:cNvSpPr/>
          <p:nvPr/>
        </p:nvSpPr>
        <p:spPr>
          <a:xfrm>
            <a:off x="1043608" y="4741987"/>
            <a:ext cx="6696744" cy="584775"/>
          </a:xfrm>
          <a:prstGeom prst="rect">
            <a:avLst/>
          </a:prstGeom>
        </p:spPr>
        <p:txBody>
          <a:bodyPr wrap="square">
            <a:spAutoFit/>
          </a:bodyPr>
          <a:lstStyle/>
          <a:p>
            <a:r>
              <a:rPr lang="es-CO" sz="3200" b="1" dirty="0"/>
              <a:t>(Extraido del C. B. A. sobre Heb.1:11).</a:t>
            </a:r>
          </a:p>
        </p:txBody>
      </p:sp>
      <p:sp>
        <p:nvSpPr>
          <p:cNvPr id="7" name="6 Rectángulo"/>
          <p:cNvSpPr/>
          <p:nvPr/>
        </p:nvSpPr>
        <p:spPr>
          <a:xfrm>
            <a:off x="436313" y="5326762"/>
            <a:ext cx="7560840" cy="1446550"/>
          </a:xfrm>
          <a:prstGeom prst="rect">
            <a:avLst/>
          </a:prstGeom>
          <a:solidFill>
            <a:schemeClr val="accent1">
              <a:lumMod val="40000"/>
              <a:lumOff val="60000"/>
            </a:schemeClr>
          </a:solidFill>
        </p:spPr>
        <p:txBody>
          <a:bodyPr wrap="square">
            <a:spAutoFit/>
          </a:bodyPr>
          <a:lstStyle/>
          <a:p>
            <a:pPr algn="ctr"/>
            <a:r>
              <a:rPr lang="es-CO" sz="3200" dirty="0" smtClean="0"/>
              <a:t>Heb.1:12. </a:t>
            </a:r>
            <a:r>
              <a:rPr lang="es-CO" sz="3200" i="1" dirty="0" smtClean="0">
                <a:latin typeface="Agency FB" pitchFamily="34" charset="0"/>
              </a:rPr>
              <a:t>Y </a:t>
            </a:r>
            <a:r>
              <a:rPr lang="es-CO" sz="3200" i="1" dirty="0">
                <a:latin typeface="Agency FB" pitchFamily="34" charset="0"/>
              </a:rPr>
              <a:t>como un vestido los envolverás, y serán mudados; </a:t>
            </a:r>
            <a:r>
              <a:rPr lang="es-CO" sz="3200" i="1" dirty="0" smtClean="0">
                <a:latin typeface="Agency FB" pitchFamily="34" charset="0"/>
              </a:rPr>
              <a:t> </a:t>
            </a:r>
            <a:r>
              <a:rPr lang="es-CO" sz="2400" i="1" dirty="0" smtClean="0"/>
              <a:t>Por ello, la Ley de Dios nunca perecerá, ya que esta es un reflejo del carácter de Dios. Amen.</a:t>
            </a:r>
            <a:endParaRPr lang="es-CO" sz="2400" i="1" dirty="0"/>
          </a:p>
        </p:txBody>
      </p:sp>
    </p:spTree>
    <p:extLst>
      <p:ext uri="{BB962C8B-B14F-4D97-AF65-F5344CB8AC3E}">
        <p14:creationId xmlns:p14="http://schemas.microsoft.com/office/powerpoint/2010/main" val="2098451484"/>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80">
                                          <p:stCondLst>
                                            <p:cond delay="0"/>
                                          </p:stCondLst>
                                        </p:cTn>
                                        <p:tgtEl>
                                          <p:spTgt spid="7"/>
                                        </p:tgtEl>
                                      </p:cBhvr>
                                    </p:animEffect>
                                    <p:anim calcmode="lin" valueType="num">
                                      <p:cBhvr>
                                        <p:cTn id="4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5" dur="26">
                                          <p:stCondLst>
                                            <p:cond delay="650"/>
                                          </p:stCondLst>
                                        </p:cTn>
                                        <p:tgtEl>
                                          <p:spTgt spid="7"/>
                                        </p:tgtEl>
                                      </p:cBhvr>
                                      <p:to x="100000" y="60000"/>
                                    </p:animScale>
                                    <p:animScale>
                                      <p:cBhvr>
                                        <p:cTn id="46" dur="166" decel="50000">
                                          <p:stCondLst>
                                            <p:cond delay="676"/>
                                          </p:stCondLst>
                                        </p:cTn>
                                        <p:tgtEl>
                                          <p:spTgt spid="7"/>
                                        </p:tgtEl>
                                      </p:cBhvr>
                                      <p:to x="100000" y="100000"/>
                                    </p:animScale>
                                    <p:animScale>
                                      <p:cBhvr>
                                        <p:cTn id="47" dur="26">
                                          <p:stCondLst>
                                            <p:cond delay="1312"/>
                                          </p:stCondLst>
                                        </p:cTn>
                                        <p:tgtEl>
                                          <p:spTgt spid="7"/>
                                        </p:tgtEl>
                                      </p:cBhvr>
                                      <p:to x="100000" y="80000"/>
                                    </p:animScale>
                                    <p:animScale>
                                      <p:cBhvr>
                                        <p:cTn id="48" dur="166" decel="50000">
                                          <p:stCondLst>
                                            <p:cond delay="1338"/>
                                          </p:stCondLst>
                                        </p:cTn>
                                        <p:tgtEl>
                                          <p:spTgt spid="7"/>
                                        </p:tgtEl>
                                      </p:cBhvr>
                                      <p:to x="100000" y="100000"/>
                                    </p:animScale>
                                    <p:animScale>
                                      <p:cBhvr>
                                        <p:cTn id="49" dur="26">
                                          <p:stCondLst>
                                            <p:cond delay="1642"/>
                                          </p:stCondLst>
                                        </p:cTn>
                                        <p:tgtEl>
                                          <p:spTgt spid="7"/>
                                        </p:tgtEl>
                                      </p:cBhvr>
                                      <p:to x="100000" y="90000"/>
                                    </p:animScale>
                                    <p:animScale>
                                      <p:cBhvr>
                                        <p:cTn id="50" dur="166" decel="50000">
                                          <p:stCondLst>
                                            <p:cond delay="1668"/>
                                          </p:stCondLst>
                                        </p:cTn>
                                        <p:tgtEl>
                                          <p:spTgt spid="7"/>
                                        </p:tgtEl>
                                      </p:cBhvr>
                                      <p:to x="100000" y="100000"/>
                                    </p:animScale>
                                    <p:animScale>
                                      <p:cBhvr>
                                        <p:cTn id="51" dur="26">
                                          <p:stCondLst>
                                            <p:cond delay="1808"/>
                                          </p:stCondLst>
                                        </p:cTn>
                                        <p:tgtEl>
                                          <p:spTgt spid="7"/>
                                        </p:tgtEl>
                                      </p:cBhvr>
                                      <p:to x="100000" y="95000"/>
                                    </p:animScale>
                                    <p:animScale>
                                      <p:cBhvr>
                                        <p:cTn id="5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2376264"/>
          </a:xfrm>
          <a:solidFill>
            <a:srgbClr val="002060"/>
          </a:solidFill>
        </p:spPr>
        <p:txBody>
          <a:bodyPr>
            <a:normAutofit fontScale="92500" lnSpcReduction="20000"/>
          </a:bodyPr>
          <a:lstStyle/>
          <a:p>
            <a:pPr marL="0" indent="0" algn="ctr">
              <a:buNone/>
            </a:pPr>
            <a:r>
              <a:rPr lang="es-CO" b="1" u="sng" dirty="0" smtClean="0">
                <a:solidFill>
                  <a:srgbClr val="FFFF00"/>
                </a:solidFill>
              </a:rPr>
              <a:t>2Cor.5.18,19</a:t>
            </a:r>
            <a:r>
              <a:rPr lang="es-CO" dirty="0" smtClean="0">
                <a:solidFill>
                  <a:schemeClr val="bg1"/>
                </a:solidFill>
              </a:rPr>
              <a:t>.</a:t>
            </a:r>
            <a:r>
              <a:rPr lang="es-CO" baseline="30000" dirty="0">
                <a:solidFill>
                  <a:schemeClr val="bg1"/>
                </a:solidFill>
              </a:rPr>
              <a:t> </a:t>
            </a:r>
            <a:r>
              <a:rPr lang="es-CO" baseline="30000" dirty="0" smtClean="0">
                <a:solidFill>
                  <a:schemeClr val="bg1"/>
                </a:solidFill>
              </a:rPr>
              <a:t>«</a:t>
            </a:r>
            <a:r>
              <a:rPr lang="es-CO" dirty="0" smtClean="0">
                <a:solidFill>
                  <a:schemeClr val="bg1"/>
                </a:solidFill>
              </a:rPr>
              <a:t>Y </a:t>
            </a:r>
            <a:r>
              <a:rPr lang="es-CO" dirty="0">
                <a:solidFill>
                  <a:schemeClr val="bg1"/>
                </a:solidFill>
              </a:rPr>
              <a:t>todo esto proviene de Dios, quien nos reconcilió consigo </a:t>
            </a:r>
            <a:r>
              <a:rPr lang="es-CO" dirty="0" smtClean="0">
                <a:solidFill>
                  <a:schemeClr val="bg1"/>
                </a:solidFill>
              </a:rPr>
              <a:t>mismo</a:t>
            </a:r>
            <a:r>
              <a:rPr lang="es-CO" baseline="30000" dirty="0">
                <a:solidFill>
                  <a:schemeClr val="bg1"/>
                </a:solidFill>
              </a:rPr>
              <a:t> </a:t>
            </a:r>
            <a:r>
              <a:rPr lang="es-CO" dirty="0" smtClean="0">
                <a:solidFill>
                  <a:schemeClr val="bg1"/>
                </a:solidFill>
              </a:rPr>
              <a:t>por </a:t>
            </a:r>
            <a:r>
              <a:rPr lang="es-CO" dirty="0">
                <a:solidFill>
                  <a:schemeClr val="bg1"/>
                </a:solidFill>
              </a:rPr>
              <a:t>Cristo, y nos dio el ministerio de la </a:t>
            </a:r>
            <a:r>
              <a:rPr lang="es-CO" dirty="0" smtClean="0">
                <a:solidFill>
                  <a:schemeClr val="bg1"/>
                </a:solidFill>
              </a:rPr>
              <a:t>reconciliación:</a:t>
            </a:r>
            <a:r>
              <a:rPr lang="es-CO" dirty="0">
                <a:solidFill>
                  <a:schemeClr val="bg1"/>
                </a:solidFill>
              </a:rPr>
              <a:t> </a:t>
            </a:r>
            <a:r>
              <a:rPr lang="es-CO" baseline="30000" dirty="0" smtClean="0">
                <a:solidFill>
                  <a:schemeClr val="bg1"/>
                </a:solidFill>
              </a:rPr>
              <a:t>19 </a:t>
            </a:r>
            <a:r>
              <a:rPr lang="es-CO" dirty="0">
                <a:solidFill>
                  <a:schemeClr val="bg1"/>
                </a:solidFill>
              </a:rPr>
              <a:t>Dios estaba en Cristo </a:t>
            </a:r>
            <a:r>
              <a:rPr lang="es-CO" dirty="0" smtClean="0">
                <a:solidFill>
                  <a:schemeClr val="bg1"/>
                </a:solidFill>
              </a:rPr>
              <a:t>reconciliando</a:t>
            </a:r>
            <a:r>
              <a:rPr lang="es-CO" baseline="30000" dirty="0">
                <a:solidFill>
                  <a:schemeClr val="bg1"/>
                </a:solidFill>
              </a:rPr>
              <a:t> </a:t>
            </a:r>
            <a:r>
              <a:rPr lang="es-CO" dirty="0" smtClean="0">
                <a:solidFill>
                  <a:schemeClr val="bg1"/>
                </a:solidFill>
              </a:rPr>
              <a:t>consigo </a:t>
            </a:r>
            <a:r>
              <a:rPr lang="es-CO" dirty="0">
                <a:solidFill>
                  <a:schemeClr val="bg1"/>
                </a:solidFill>
              </a:rPr>
              <a:t>al mundo, no tomándoles en cuenta a los hombres sus pecados</a:t>
            </a:r>
            <a:r>
              <a:rPr lang="es-CO" dirty="0" smtClean="0">
                <a:solidFill>
                  <a:schemeClr val="bg1"/>
                </a:solidFill>
              </a:rPr>
              <a:t>,…»</a:t>
            </a:r>
            <a:endParaRPr lang="es-CO" dirty="0">
              <a:solidFill>
                <a:schemeClr val="bg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1313" y="3502536"/>
            <a:ext cx="2543175" cy="2806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3502536"/>
            <a:ext cx="6191672" cy="3046988"/>
          </a:xfrm>
          <a:prstGeom prst="rect">
            <a:avLst/>
          </a:prstGeom>
        </p:spPr>
        <p:txBody>
          <a:bodyPr wrap="square">
            <a:spAutoFit/>
          </a:bodyPr>
          <a:lstStyle/>
          <a:p>
            <a:pPr algn="ctr"/>
            <a:r>
              <a:rPr lang="es-CO" sz="2400" dirty="0"/>
              <a:t>Es decir: el plan de salvación fue ideado por Dios, es Dios el que toma la iniciativa de salvar al hombre, no es el hombre el que busca la forma de salvarse. Es Dios quien pone a nuestro alcance los medios para que nos salvemos. Recuerda que es Dios quien llama a Adán: ¡Adán, donde estás</a:t>
            </a:r>
            <a:r>
              <a:rPr lang="es-CO" sz="2400" dirty="0" smtClean="0"/>
              <a:t>! ¡</a:t>
            </a:r>
            <a:r>
              <a:rPr lang="es-CO" sz="2400" dirty="0"/>
              <a:t>que bueno es Dios! Alabado sea su nombre. Amen.</a:t>
            </a:r>
          </a:p>
        </p:txBody>
      </p:sp>
    </p:spTree>
    <p:extLst>
      <p:ext uri="{BB962C8B-B14F-4D97-AF65-F5344CB8AC3E}">
        <p14:creationId xmlns:p14="http://schemas.microsoft.com/office/powerpoint/2010/main" val="9841773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a:blipFill>
            <a:blip r:embed="rId2"/>
            <a:tile tx="0" ty="0" sx="100000" sy="100000" flip="none" algn="tl"/>
          </a:blipFill>
        </p:spPr>
        <p:txBody>
          <a:bodyPr>
            <a:normAutofit fontScale="92500" lnSpcReduction="20000"/>
          </a:bodyPr>
          <a:lstStyle/>
          <a:p>
            <a:pPr marL="0" indent="0" algn="ctr">
              <a:buNone/>
            </a:pPr>
            <a:r>
              <a:rPr lang="es-CO" b="1" u="sng" dirty="0" smtClean="0">
                <a:solidFill>
                  <a:srgbClr val="FFFF00"/>
                </a:solidFill>
              </a:rPr>
              <a:t>Romanos 5:8-11</a:t>
            </a:r>
            <a:r>
              <a:rPr lang="es-CO" dirty="0" smtClean="0"/>
              <a:t>.</a:t>
            </a:r>
            <a:r>
              <a:rPr lang="es-CO" b="1" baseline="30000" dirty="0"/>
              <a:t> </a:t>
            </a:r>
            <a:r>
              <a:rPr lang="es-CO" b="1" baseline="30000" dirty="0" smtClean="0">
                <a:solidFill>
                  <a:schemeClr val="bg1"/>
                </a:solidFill>
              </a:rPr>
              <a:t>«</a:t>
            </a:r>
            <a:r>
              <a:rPr lang="es-CO" dirty="0" smtClean="0">
                <a:solidFill>
                  <a:schemeClr val="bg1"/>
                </a:solidFill>
              </a:rPr>
              <a:t>Pero </a:t>
            </a:r>
            <a:r>
              <a:rPr lang="es-CO" dirty="0">
                <a:solidFill>
                  <a:schemeClr val="bg1"/>
                </a:solidFill>
              </a:rPr>
              <a:t>Dios muestra su amor para con nosotros, en que siendo aún pecadores, Cristo murió por nosotros</a:t>
            </a:r>
            <a:r>
              <a:rPr lang="es-CO" dirty="0" smtClean="0">
                <a:solidFill>
                  <a:schemeClr val="bg1"/>
                </a:solidFill>
              </a:rPr>
              <a:t>.</a:t>
            </a:r>
            <a:r>
              <a:rPr lang="es-CO" baseline="30000" dirty="0" smtClean="0">
                <a:solidFill>
                  <a:schemeClr val="bg1"/>
                </a:solidFill>
              </a:rPr>
              <a:t> </a:t>
            </a:r>
            <a:r>
              <a:rPr lang="es-CO" b="1" baseline="30000" dirty="0" smtClean="0">
                <a:solidFill>
                  <a:schemeClr val="bg1"/>
                </a:solidFill>
              </a:rPr>
              <a:t>9 </a:t>
            </a:r>
            <a:r>
              <a:rPr lang="es-CO" dirty="0">
                <a:solidFill>
                  <a:schemeClr val="bg1"/>
                </a:solidFill>
              </a:rPr>
              <a:t>Con mucha más razón, habiendo sido ya justificados en su </a:t>
            </a:r>
            <a:r>
              <a:rPr lang="es-CO" dirty="0" smtClean="0">
                <a:solidFill>
                  <a:schemeClr val="bg1"/>
                </a:solidFill>
              </a:rPr>
              <a:t>sangre,</a:t>
            </a:r>
            <a:r>
              <a:rPr lang="es-CO" baseline="30000" dirty="0">
                <a:solidFill>
                  <a:schemeClr val="bg1"/>
                </a:solidFill>
              </a:rPr>
              <a:t> </a:t>
            </a:r>
            <a:r>
              <a:rPr lang="es-CO" dirty="0" smtClean="0">
                <a:solidFill>
                  <a:schemeClr val="bg1"/>
                </a:solidFill>
              </a:rPr>
              <a:t>por </a:t>
            </a:r>
            <a:r>
              <a:rPr lang="es-CO" dirty="0">
                <a:solidFill>
                  <a:schemeClr val="bg1"/>
                </a:solidFill>
              </a:rPr>
              <a:t>él seremos salvos de la </a:t>
            </a:r>
            <a:r>
              <a:rPr lang="es-CO" dirty="0" smtClean="0">
                <a:solidFill>
                  <a:schemeClr val="bg1"/>
                </a:solidFill>
              </a:rPr>
              <a:t>ira,</a:t>
            </a:r>
            <a:r>
              <a:rPr lang="es-CO" dirty="0">
                <a:solidFill>
                  <a:schemeClr val="bg1"/>
                </a:solidFill>
              </a:rPr>
              <a:t> </a:t>
            </a:r>
            <a:r>
              <a:rPr lang="es-CO" b="1" baseline="30000" dirty="0" smtClean="0">
                <a:solidFill>
                  <a:schemeClr val="bg1"/>
                </a:solidFill>
              </a:rPr>
              <a:t>10 </a:t>
            </a:r>
            <a:r>
              <a:rPr lang="es-CO" dirty="0">
                <a:solidFill>
                  <a:schemeClr val="bg1"/>
                </a:solidFill>
              </a:rPr>
              <a:t>porque, si siendo enemigos</a:t>
            </a:r>
            <a:r>
              <a:rPr lang="es-CO" dirty="0" smtClean="0">
                <a:solidFill>
                  <a:schemeClr val="bg1"/>
                </a:solidFill>
              </a:rPr>
              <a:t>, </a:t>
            </a:r>
            <a:r>
              <a:rPr lang="es-CO" dirty="0">
                <a:solidFill>
                  <a:schemeClr val="bg1"/>
                </a:solidFill>
              </a:rPr>
              <a:t>fuimos reconciliados con Dios por la muerte de su Hijo, mucho más, estando reconciliados, seremos salvos por su </a:t>
            </a:r>
            <a:r>
              <a:rPr lang="es-CO" dirty="0" smtClean="0">
                <a:solidFill>
                  <a:schemeClr val="bg1"/>
                </a:solidFill>
              </a:rPr>
              <a:t>vida.</a:t>
            </a:r>
            <a:r>
              <a:rPr lang="es-CO" dirty="0">
                <a:solidFill>
                  <a:schemeClr val="bg1"/>
                </a:solidFill>
              </a:rPr>
              <a:t> </a:t>
            </a:r>
            <a:r>
              <a:rPr lang="es-CO" b="1" baseline="30000" dirty="0" smtClean="0">
                <a:solidFill>
                  <a:schemeClr val="bg1"/>
                </a:solidFill>
              </a:rPr>
              <a:t>11 </a:t>
            </a:r>
            <a:r>
              <a:rPr lang="es-CO" dirty="0">
                <a:solidFill>
                  <a:schemeClr val="bg1"/>
                </a:solidFill>
              </a:rPr>
              <a:t>Y no solo esto, sino que también nos gloriamos en Dios por el Señor nuestro Jesucristo, por quien hemos recibido ahora la </a:t>
            </a:r>
            <a:r>
              <a:rPr lang="es-CO" dirty="0" smtClean="0">
                <a:solidFill>
                  <a:schemeClr val="bg1"/>
                </a:solidFill>
              </a:rPr>
              <a:t>reconciliación».</a:t>
            </a:r>
          </a:p>
          <a:p>
            <a:endParaRPr lang="es-CO" dirty="0"/>
          </a:p>
          <a:p>
            <a:pPr marL="0" indent="0" algn="ctr">
              <a:buNone/>
            </a:pPr>
            <a:r>
              <a:rPr lang="es-CO" b="1" dirty="0" smtClean="0">
                <a:solidFill>
                  <a:srgbClr val="FFFF00"/>
                </a:solidFill>
              </a:rPr>
              <a:t>Note que Dios por amor a nosotros los pecadores, dio lo máximo que tenía, su Hijo, no se reservó nada. ¡que impresionante es el amor de Dios! </a:t>
            </a:r>
            <a:endParaRPr lang="es-CO" b="1" dirty="0">
              <a:solidFill>
                <a:srgbClr val="FFFF00"/>
              </a:solidFill>
            </a:endParaRPr>
          </a:p>
        </p:txBody>
      </p:sp>
    </p:spTree>
    <p:extLst>
      <p:ext uri="{BB962C8B-B14F-4D97-AF65-F5344CB8AC3E}">
        <p14:creationId xmlns:p14="http://schemas.microsoft.com/office/powerpoint/2010/main" val="185197688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0"/>
            <a:ext cx="8229600" cy="6858000"/>
          </a:xfrm>
          <a:blipFill>
            <a:blip r:embed="rId2"/>
            <a:tile tx="0" ty="0" sx="100000" sy="100000" flip="none" algn="tl"/>
          </a:blipFill>
        </p:spPr>
        <p:txBody>
          <a:bodyPr>
            <a:normAutofit fontScale="85000" lnSpcReduction="20000"/>
          </a:bodyPr>
          <a:lstStyle/>
          <a:p>
            <a:pPr marL="0" indent="0" algn="ctr">
              <a:buNone/>
            </a:pPr>
            <a:r>
              <a:rPr lang="es-CO" dirty="0" smtClean="0"/>
              <a:t>Lo revela lo dicho por el mismo Señor en </a:t>
            </a:r>
            <a:r>
              <a:rPr lang="es-CO" dirty="0" smtClean="0">
                <a:solidFill>
                  <a:srgbClr val="FF0000"/>
                </a:solidFill>
              </a:rPr>
              <a:t>Juan 3:16</a:t>
            </a:r>
            <a:r>
              <a:rPr lang="es-CO" dirty="0" smtClean="0"/>
              <a:t>.</a:t>
            </a:r>
            <a:r>
              <a:rPr lang="es-CO" dirty="0"/>
              <a:t> </a:t>
            </a:r>
            <a:endParaRPr lang="es-CO" dirty="0" smtClean="0"/>
          </a:p>
          <a:p>
            <a:pPr marL="0" indent="0" algn="ctr">
              <a:buNone/>
            </a:pPr>
            <a:r>
              <a:rPr lang="es-CO" dirty="0" smtClean="0"/>
              <a:t>«</a:t>
            </a:r>
            <a:r>
              <a:rPr lang="es-CO" b="1" dirty="0" smtClean="0">
                <a:latin typeface="Agency FB" pitchFamily="34" charset="0"/>
              </a:rPr>
              <a:t>De </a:t>
            </a:r>
            <a:r>
              <a:rPr lang="es-CO" b="1" dirty="0">
                <a:latin typeface="Agency FB" pitchFamily="34" charset="0"/>
              </a:rPr>
              <a:t>tal manera amó Dios al mundo, que ha dado a su Hijo unigénito, para que todo aquel que en él </a:t>
            </a:r>
            <a:r>
              <a:rPr lang="es-CO" b="1" dirty="0" smtClean="0">
                <a:latin typeface="Agency FB" pitchFamily="34" charset="0"/>
              </a:rPr>
              <a:t>cree</a:t>
            </a:r>
            <a:r>
              <a:rPr lang="es-CO" b="1" baseline="30000" dirty="0">
                <a:latin typeface="Agency FB" pitchFamily="34" charset="0"/>
              </a:rPr>
              <a:t> </a:t>
            </a:r>
            <a:r>
              <a:rPr lang="es-CO" b="1" dirty="0" smtClean="0">
                <a:latin typeface="Agency FB" pitchFamily="34" charset="0"/>
              </a:rPr>
              <a:t>no </a:t>
            </a:r>
            <a:r>
              <a:rPr lang="es-CO" b="1" dirty="0">
                <a:latin typeface="Agency FB" pitchFamily="34" charset="0"/>
              </a:rPr>
              <a:t>se </a:t>
            </a:r>
            <a:r>
              <a:rPr lang="es-CO" b="1" dirty="0" smtClean="0">
                <a:latin typeface="Agency FB" pitchFamily="34" charset="0"/>
              </a:rPr>
              <a:t>pierda,</a:t>
            </a:r>
            <a:r>
              <a:rPr lang="es-CO" b="1" baseline="30000" dirty="0">
                <a:latin typeface="Agency FB" pitchFamily="34" charset="0"/>
              </a:rPr>
              <a:t> </a:t>
            </a:r>
            <a:r>
              <a:rPr lang="es-CO" b="1" dirty="0" smtClean="0">
                <a:latin typeface="Agency FB" pitchFamily="34" charset="0"/>
              </a:rPr>
              <a:t>sino </a:t>
            </a:r>
            <a:r>
              <a:rPr lang="es-CO" b="1" dirty="0">
                <a:latin typeface="Agency FB" pitchFamily="34" charset="0"/>
              </a:rPr>
              <a:t>que tenga vida </a:t>
            </a:r>
            <a:r>
              <a:rPr lang="es-CO" b="1" dirty="0" smtClean="0">
                <a:latin typeface="Agency FB" pitchFamily="34" charset="0"/>
              </a:rPr>
              <a:t>eterna</a:t>
            </a:r>
            <a:r>
              <a:rPr lang="es-CO" dirty="0" smtClean="0"/>
              <a:t>»</a:t>
            </a:r>
          </a:p>
          <a:p>
            <a:pPr marL="0" indent="0" algn="ctr">
              <a:buNone/>
            </a:pPr>
            <a:r>
              <a:rPr lang="es-CO" b="1" u="sng" dirty="0" smtClean="0">
                <a:solidFill>
                  <a:srgbClr val="FF0000"/>
                </a:solidFill>
              </a:rPr>
              <a:t>2Rey.17:9-18</a:t>
            </a:r>
            <a:r>
              <a:rPr lang="es-CO" dirty="0" smtClean="0"/>
              <a:t>.</a:t>
            </a:r>
            <a:r>
              <a:rPr lang="es-CO" b="1" baseline="30000" dirty="0"/>
              <a:t> 9 </a:t>
            </a:r>
            <a:r>
              <a:rPr lang="es-CO" dirty="0"/>
              <a:t>Los hijos de Israel hicieron secretamente cosas impropias contra Jehová, su Dios: se edificaron lugares altos en todas las ciudades, desde las torres de las atalayas hasta las ciudades </a:t>
            </a:r>
            <a:r>
              <a:rPr lang="es-CO" dirty="0" smtClean="0"/>
              <a:t>fortificadas,</a:t>
            </a:r>
            <a:r>
              <a:rPr lang="es-CO" b="1" baseline="30000" dirty="0" smtClean="0"/>
              <a:t>10 </a:t>
            </a:r>
            <a:r>
              <a:rPr lang="es-CO" dirty="0"/>
              <a:t>y levantaron estatuas e imágenes de </a:t>
            </a:r>
            <a:r>
              <a:rPr lang="es-CO" dirty="0" smtClean="0"/>
              <a:t>Asera </a:t>
            </a:r>
            <a:r>
              <a:rPr lang="es-CO" dirty="0"/>
              <a:t>en todo collado alto y debajo de todo árbol frondoso. </a:t>
            </a:r>
            <a:r>
              <a:rPr lang="es-CO" b="1" baseline="30000" dirty="0" smtClean="0"/>
              <a:t>11 </a:t>
            </a:r>
            <a:r>
              <a:rPr lang="es-CO" dirty="0"/>
              <a:t>Quemaron incienso en todos los lugares altos, a la manera de las naciones que Jehová había traspuesto de delante de ellos, e hicieron cosas muy malas para provocar a ira a Jehová. </a:t>
            </a:r>
            <a:r>
              <a:rPr lang="es-CO" b="1" baseline="30000" dirty="0" smtClean="0"/>
              <a:t>12 </a:t>
            </a:r>
            <a:r>
              <a:rPr lang="es-CO" dirty="0"/>
              <a:t>Servían además a los ídolos, acerca de los cuales Jehová les había dicho: "</a:t>
            </a:r>
            <a:r>
              <a:rPr lang="es-CO" b="1" dirty="0">
                <a:latin typeface="Agency FB" pitchFamily="34" charset="0"/>
              </a:rPr>
              <a:t>Vosotros no habéis de hacer tal cosa</a:t>
            </a:r>
            <a:r>
              <a:rPr lang="es-CO" b="1" dirty="0" smtClean="0">
                <a:latin typeface="Agency FB" pitchFamily="34" charset="0"/>
              </a:rPr>
              <a:t>".</a:t>
            </a:r>
            <a:r>
              <a:rPr lang="es-CO" b="1" baseline="30000" dirty="0" smtClean="0">
                <a:latin typeface="Agency FB" pitchFamily="34" charset="0"/>
              </a:rPr>
              <a:t>13 </a:t>
            </a:r>
            <a:r>
              <a:rPr lang="es-CO" b="1" dirty="0">
                <a:latin typeface="Agency FB" pitchFamily="34" charset="0"/>
              </a:rPr>
              <a:t>Jehová amonestó entonces a Israel y a Judá por medio de todos los profetas y de todos los videntes diciendo: "Volveos de vuestros malos </a:t>
            </a:r>
            <a:r>
              <a:rPr lang="es-CO" b="1" dirty="0" smtClean="0">
                <a:latin typeface="Agency FB" pitchFamily="34" charset="0"/>
              </a:rPr>
              <a:t>caminos</a:t>
            </a:r>
            <a:r>
              <a:rPr lang="es-CO" b="1" baseline="30000" dirty="0">
                <a:latin typeface="Agency FB" pitchFamily="34" charset="0"/>
              </a:rPr>
              <a:t> </a:t>
            </a:r>
            <a:r>
              <a:rPr lang="es-CO" b="1" dirty="0" smtClean="0">
                <a:latin typeface="Agency FB" pitchFamily="34" charset="0"/>
              </a:rPr>
              <a:t> </a:t>
            </a:r>
            <a:r>
              <a:rPr lang="es-CO" b="1" dirty="0">
                <a:latin typeface="Agency FB" pitchFamily="34" charset="0"/>
              </a:rPr>
              <a:t>y guardad mis mandamientos y mis ordenanzas, conforme a todas las leyes que yo prescribí a vuestros padres y que os he enviado por medio de mis siervos los profetas</a:t>
            </a:r>
            <a:r>
              <a:rPr lang="es-CO" dirty="0"/>
              <a:t>". </a:t>
            </a:r>
          </a:p>
          <a:p>
            <a:endParaRPr lang="es-CO" b="1" baseline="30000" dirty="0" smtClean="0"/>
          </a:p>
        </p:txBody>
      </p:sp>
    </p:spTree>
    <p:extLst>
      <p:ext uri="{BB962C8B-B14F-4D97-AF65-F5344CB8AC3E}">
        <p14:creationId xmlns:p14="http://schemas.microsoft.com/office/powerpoint/2010/main" val="322172971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0"/>
            <a:ext cx="8229600" cy="6858000"/>
          </a:xfrm>
          <a:blipFill>
            <a:blip r:embed="rId2"/>
            <a:tile tx="0" ty="0" sx="100000" sy="100000" flip="none" algn="tl"/>
          </a:blipFill>
        </p:spPr>
        <p:txBody>
          <a:bodyPr>
            <a:normAutofit/>
          </a:bodyPr>
          <a:lstStyle/>
          <a:p>
            <a:pPr marL="0" indent="0" algn="ctr">
              <a:buNone/>
            </a:pPr>
            <a:endParaRPr lang="es-CO" dirty="0" smtClean="0"/>
          </a:p>
          <a:p>
            <a:pPr marL="0" indent="0" algn="ctr">
              <a:buNone/>
            </a:pPr>
            <a:endParaRPr lang="es-CO" dirty="0"/>
          </a:p>
          <a:p>
            <a:pPr marL="0" indent="0" algn="ctr">
              <a:buNone/>
            </a:pPr>
            <a:r>
              <a:rPr lang="es-CO" dirty="0" smtClean="0"/>
              <a:t>14 </a:t>
            </a:r>
            <a:r>
              <a:rPr lang="es-CO" dirty="0"/>
              <a:t>Pero ellos no obedecieron, sino que se obstinaron tanto como sus padres, los cuales no creyeron en Jehová, su Dios. 15 Desecharon sus estatutos, el pacto que él había hecho con sus padres y los testimonios que él les había prescrito, siguiendo en pos de vanidades y haciéndose vanos ellos mismos, por imitar a las naciones que estaban alrededor de ellos, aunque Jehová les había mandado que no obraran como ellas.  </a:t>
            </a:r>
            <a:endParaRPr lang="es-CO" dirty="0" smtClean="0"/>
          </a:p>
        </p:txBody>
      </p:sp>
    </p:spTree>
    <p:extLst>
      <p:ext uri="{BB962C8B-B14F-4D97-AF65-F5344CB8AC3E}">
        <p14:creationId xmlns:p14="http://schemas.microsoft.com/office/powerpoint/2010/main" val="366646175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87824" y="476673"/>
            <a:ext cx="3672408" cy="2880320"/>
          </a:xfrm>
        </p:spPr>
        <p:txBody>
          <a:bodyPr>
            <a:normAutofit fontScale="77500" lnSpcReduction="20000"/>
          </a:bodyPr>
          <a:lstStyle/>
          <a:p>
            <a:pPr marL="0" indent="0" algn="ctr">
              <a:buNone/>
            </a:pPr>
            <a:r>
              <a:rPr lang="es-CO" dirty="0"/>
              <a:t>16 Dejaron todos los mandamientos de Jehová, su Dios; se hicieron imágenes fundidas de dos becerros, y también imágenes de Asera; adoraron a todo el ejército de los cielos y sirvieron a Baal;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476672"/>
            <a:ext cx="2304256"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0" y="3429000"/>
            <a:ext cx="9144000" cy="3108543"/>
          </a:xfrm>
          <a:prstGeom prst="rect">
            <a:avLst/>
          </a:prstGeom>
          <a:blipFill>
            <a:blip r:embed="rId3"/>
            <a:tile tx="0" ty="0" sx="100000" sy="100000" flip="none" algn="tl"/>
          </a:blipFill>
        </p:spPr>
        <p:txBody>
          <a:bodyPr wrap="square">
            <a:spAutoFit/>
          </a:bodyPr>
          <a:lstStyle/>
          <a:p>
            <a:pPr algn="ctr"/>
            <a:r>
              <a:rPr lang="es-CO" sz="2800" b="1" dirty="0">
                <a:solidFill>
                  <a:srgbClr val="FF0000"/>
                </a:solidFill>
              </a:rPr>
              <a:t>17 hicieron pasar a sus hijos y a sus hijas por el fuego, se dieron a adivinaciones y agüeros, y se entregaron a hacer lo malo ante los ojos de Jehová, provocando su ira. 18 Por lo tanto, Jehová se enfureció tanto contra Israel, que los quitó de delante de su rostro, y sólo quedó la tribu de Judá</a:t>
            </a:r>
            <a:r>
              <a:rPr lang="es-CO" sz="2800" b="1" dirty="0" smtClean="0">
                <a:solidFill>
                  <a:srgbClr val="FF0000"/>
                </a:solidFill>
              </a:rPr>
              <a:t>.</a:t>
            </a:r>
          </a:p>
          <a:p>
            <a:pPr algn="ctr"/>
            <a:r>
              <a:rPr lang="es-CO" sz="2800" b="1" dirty="0" smtClean="0">
                <a:solidFill>
                  <a:srgbClr val="FF0000"/>
                </a:solidFill>
              </a:rPr>
              <a:t>Nota: La adoración a estos dioses paganos, se realizaba el domingo, día destinado a la adoración al sol. </a:t>
            </a:r>
            <a:endParaRPr lang="es-CO" sz="2800" b="1" dirty="0">
              <a:solidFill>
                <a:srgbClr val="FF0000"/>
              </a:solidFill>
            </a:endParaRPr>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476672"/>
            <a:ext cx="2682999"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5653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blipFill>
            <a:blip r:embed="rId2"/>
            <a:tile tx="0" ty="0" sx="100000" sy="100000" flip="none" algn="tl"/>
          </a:blipFill>
        </p:spPr>
        <p:txBody>
          <a:bodyPr>
            <a:normAutofit fontScale="92500" lnSpcReduction="10000"/>
          </a:bodyPr>
          <a:lstStyle/>
          <a:p>
            <a:pPr marL="0" indent="0" algn="ctr">
              <a:buNone/>
            </a:pPr>
            <a:r>
              <a:rPr lang="es-CO" dirty="0" smtClean="0"/>
              <a:t>A pesar de todo el amor que Dios les había manifestado, la Biblia dice que se separaron de Dios.</a:t>
            </a:r>
          </a:p>
          <a:p>
            <a:endParaRPr lang="es-CO" dirty="0" smtClean="0"/>
          </a:p>
          <a:p>
            <a:pPr marL="0" indent="0" algn="ctr">
              <a:buNone/>
            </a:pPr>
            <a:r>
              <a:rPr lang="es-CO" b="1" u="sng" dirty="0" smtClean="0">
                <a:solidFill>
                  <a:srgbClr val="FF0000"/>
                </a:solidFill>
              </a:rPr>
              <a:t>Jer.2:13</a:t>
            </a:r>
            <a:r>
              <a:rPr lang="es-CO" dirty="0" smtClean="0"/>
              <a:t>. «</a:t>
            </a:r>
            <a:r>
              <a:rPr lang="es-CO" b="1" dirty="0" smtClean="0">
                <a:latin typeface="Agency FB" pitchFamily="34" charset="0"/>
              </a:rPr>
              <a:t>Porque </a:t>
            </a:r>
            <a:r>
              <a:rPr lang="es-CO" b="1" dirty="0">
                <a:latin typeface="Agency FB" pitchFamily="34" charset="0"/>
              </a:rPr>
              <a:t>dos males ha </a:t>
            </a:r>
            <a:r>
              <a:rPr lang="es-CO" b="1" dirty="0" smtClean="0">
                <a:latin typeface="Agency FB" pitchFamily="34" charset="0"/>
              </a:rPr>
              <a:t>hecho mi pueblo: me </a:t>
            </a:r>
            <a:r>
              <a:rPr lang="es-CO" b="1" dirty="0">
                <a:latin typeface="Agency FB" pitchFamily="34" charset="0"/>
              </a:rPr>
              <a:t>dejaron a mí, </a:t>
            </a:r>
            <a:r>
              <a:rPr lang="es-CO" b="1" dirty="0" smtClean="0">
                <a:latin typeface="Agency FB" pitchFamily="34" charset="0"/>
              </a:rPr>
              <a:t>fuente </a:t>
            </a:r>
            <a:r>
              <a:rPr lang="es-CO" b="1" dirty="0">
                <a:latin typeface="Agency FB" pitchFamily="34" charset="0"/>
              </a:rPr>
              <a:t>de agua </a:t>
            </a:r>
            <a:r>
              <a:rPr lang="es-CO" b="1" dirty="0" smtClean="0">
                <a:latin typeface="Agency FB" pitchFamily="34" charset="0"/>
              </a:rPr>
              <a:t>viva,</a:t>
            </a:r>
            <a:r>
              <a:rPr lang="es-CO" b="1" baseline="30000" dirty="0">
                <a:latin typeface="Agency FB" pitchFamily="34" charset="0"/>
              </a:rPr>
              <a:t> </a:t>
            </a:r>
            <a:r>
              <a:rPr lang="es-CO" b="1" dirty="0" smtClean="0">
                <a:latin typeface="Agency FB" pitchFamily="34" charset="0"/>
              </a:rPr>
              <a:t>y </a:t>
            </a:r>
            <a:r>
              <a:rPr lang="es-CO" b="1" dirty="0">
                <a:latin typeface="Agency FB" pitchFamily="34" charset="0"/>
              </a:rPr>
              <a:t>cavaron para sí cisternas, </a:t>
            </a:r>
            <a:r>
              <a:rPr lang="es-CO" b="1" dirty="0" smtClean="0">
                <a:latin typeface="Agency FB" pitchFamily="34" charset="0"/>
              </a:rPr>
              <a:t>cisternas rotas</a:t>
            </a:r>
            <a:r>
              <a:rPr lang="es-CO" b="1" baseline="30000" dirty="0">
                <a:latin typeface="Agency FB" pitchFamily="34" charset="0"/>
              </a:rPr>
              <a:t> </a:t>
            </a:r>
            <a:r>
              <a:rPr lang="es-CO" b="1" dirty="0" smtClean="0">
                <a:latin typeface="Agency FB" pitchFamily="34" charset="0"/>
              </a:rPr>
              <a:t>que </a:t>
            </a:r>
            <a:r>
              <a:rPr lang="es-CO" b="1" dirty="0">
                <a:latin typeface="Agency FB" pitchFamily="34" charset="0"/>
              </a:rPr>
              <a:t>no retienen el </a:t>
            </a:r>
            <a:r>
              <a:rPr lang="es-CO" b="1" dirty="0" smtClean="0">
                <a:latin typeface="Agency FB" pitchFamily="34" charset="0"/>
              </a:rPr>
              <a:t>agua</a:t>
            </a:r>
            <a:r>
              <a:rPr lang="es-CO" dirty="0" smtClean="0"/>
              <a:t>».</a:t>
            </a:r>
          </a:p>
          <a:p>
            <a:pPr marL="0" indent="0" algn="ctr">
              <a:buNone/>
            </a:pPr>
            <a:endParaRPr lang="es-CO" dirty="0" smtClean="0"/>
          </a:p>
          <a:p>
            <a:pPr marL="0" indent="0" algn="ctr">
              <a:buNone/>
            </a:pPr>
            <a:r>
              <a:rPr lang="es-CO" b="1" u="sng" dirty="0" smtClean="0"/>
              <a:t>Dos males ha hecho MI pueblo</a:t>
            </a:r>
            <a:r>
              <a:rPr lang="es-CO" dirty="0"/>
              <a:t>:</a:t>
            </a:r>
            <a:endParaRPr lang="es-CO" dirty="0" smtClean="0"/>
          </a:p>
          <a:p>
            <a:pPr marL="0" indent="0" algn="ctr">
              <a:buNone/>
            </a:pPr>
            <a:r>
              <a:rPr lang="es-CO" dirty="0" smtClean="0"/>
              <a:t>Pueden </a:t>
            </a:r>
            <a:r>
              <a:rPr lang="es-CO" dirty="0"/>
              <a:t>definirse los dos males de la siguiente forma: (</a:t>
            </a:r>
            <a:r>
              <a:rPr lang="es-CO" b="1" dirty="0">
                <a:solidFill>
                  <a:srgbClr val="FF0000"/>
                </a:solidFill>
              </a:rPr>
              <a:t>1</a:t>
            </a:r>
            <a:r>
              <a:rPr lang="es-CO" dirty="0"/>
              <a:t>) El rechazo de lo real y verdadero, y (</a:t>
            </a:r>
            <a:r>
              <a:rPr lang="es-CO" b="1" dirty="0">
                <a:solidFill>
                  <a:srgbClr val="FF0000"/>
                </a:solidFill>
              </a:rPr>
              <a:t>2</a:t>
            </a:r>
            <a:r>
              <a:rPr lang="es-CO" dirty="0"/>
              <a:t>) el preferir lo irreal y falso.  </a:t>
            </a:r>
            <a:endParaRPr lang="es-CO" dirty="0" smtClean="0"/>
          </a:p>
          <a:p>
            <a:pPr marL="0" indent="0" algn="ctr">
              <a:buNone/>
            </a:pPr>
            <a:r>
              <a:rPr lang="es-CO" dirty="0" smtClean="0"/>
              <a:t>Lo </a:t>
            </a:r>
            <a:r>
              <a:rPr lang="es-CO" dirty="0"/>
              <a:t>primero lleva naturalmente a lo segundo. </a:t>
            </a:r>
            <a:r>
              <a:rPr lang="es-CO" dirty="0" smtClean="0"/>
              <a:t> </a:t>
            </a:r>
          </a:p>
        </p:txBody>
      </p:sp>
    </p:spTree>
    <p:extLst>
      <p:ext uri="{BB962C8B-B14F-4D97-AF65-F5344CB8AC3E}">
        <p14:creationId xmlns:p14="http://schemas.microsoft.com/office/powerpoint/2010/main" val="222663189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936104"/>
          </a:xfrm>
        </p:spPr>
        <p:txBody>
          <a:bodyPr>
            <a:normAutofit/>
          </a:bodyPr>
          <a:lstStyle/>
          <a:p>
            <a:pPr marL="0" indent="0" algn="ctr">
              <a:buNone/>
            </a:pPr>
            <a:r>
              <a:rPr lang="es-CO" sz="3500" b="1" u="sng" dirty="0"/>
              <a:t>Me dejaron a </a:t>
            </a:r>
            <a:r>
              <a:rPr lang="es-CO" sz="3500" b="1" u="sng" dirty="0" smtClean="0"/>
              <a:t>mí, fuente de agua viva</a:t>
            </a:r>
            <a:r>
              <a:rPr lang="es-CO" dirty="0" smtClean="0"/>
              <a:t> </a:t>
            </a:r>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628800"/>
            <a:ext cx="3043411"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51520" y="1628800"/>
            <a:ext cx="5112568" cy="3539430"/>
          </a:xfrm>
          <a:prstGeom prst="rect">
            <a:avLst/>
          </a:prstGeom>
        </p:spPr>
        <p:txBody>
          <a:bodyPr wrap="square">
            <a:spAutoFit/>
          </a:bodyPr>
          <a:lstStyle/>
          <a:p>
            <a:pPr algn="ctr"/>
            <a:r>
              <a:rPr lang="es-CO" sz="2800" dirty="0"/>
              <a:t>Esto es, “aguas que fluyen”; “aguas vivas</a:t>
            </a:r>
            <a:r>
              <a:rPr lang="es-CO" sz="2800" dirty="0" smtClean="0"/>
              <a:t>”, agua transparente, limpia y que nunca deja de fluir. </a:t>
            </a:r>
          </a:p>
          <a:p>
            <a:pPr algn="ctr"/>
            <a:endParaRPr lang="es-CO" sz="2800" dirty="0"/>
          </a:p>
          <a:p>
            <a:pPr algn="ctr"/>
            <a:r>
              <a:rPr lang="es-CO" sz="2800" dirty="0" smtClean="0">
                <a:solidFill>
                  <a:srgbClr val="FF0000"/>
                </a:solidFill>
              </a:rPr>
              <a:t>Gen. 26:19</a:t>
            </a:r>
            <a:r>
              <a:rPr lang="es-CO" sz="1600" dirty="0" smtClean="0"/>
              <a:t>. </a:t>
            </a:r>
            <a:r>
              <a:rPr lang="es-CO" sz="2800" dirty="0" smtClean="0"/>
              <a:t>Pero </a:t>
            </a:r>
            <a:r>
              <a:rPr lang="es-CO" sz="2800" dirty="0"/>
              <a:t>cuando los siervos de Isaac cavaron en el valle, y hallaron allí un pozo de aguas </a:t>
            </a:r>
            <a:r>
              <a:rPr lang="es-CO" sz="2800" b="1" u="sng" dirty="0"/>
              <a:t>vivas</a:t>
            </a:r>
            <a:r>
              <a:rPr lang="es-CO" sz="2800" dirty="0"/>
              <a:t>,</a:t>
            </a:r>
          </a:p>
        </p:txBody>
      </p:sp>
      <p:sp>
        <p:nvSpPr>
          <p:cNvPr id="5" name="4 Rectángulo"/>
          <p:cNvSpPr/>
          <p:nvPr/>
        </p:nvSpPr>
        <p:spPr>
          <a:xfrm>
            <a:off x="395536" y="5517232"/>
            <a:ext cx="8568952" cy="830997"/>
          </a:xfrm>
          <a:prstGeom prst="rect">
            <a:avLst/>
          </a:prstGeom>
        </p:spPr>
        <p:txBody>
          <a:bodyPr wrap="square">
            <a:spAutoFit/>
          </a:bodyPr>
          <a:lstStyle/>
          <a:p>
            <a:pPr algn="ctr"/>
            <a:r>
              <a:rPr lang="es-CO" sz="2400" dirty="0" smtClean="0"/>
              <a:t>Si desea más información lea  </a:t>
            </a:r>
            <a:r>
              <a:rPr lang="es-CO" sz="2400" b="1" dirty="0" smtClean="0">
                <a:solidFill>
                  <a:srgbClr val="FF0000"/>
                </a:solidFill>
              </a:rPr>
              <a:t>(Lev.14:5; Jer.17:13</a:t>
            </a:r>
            <a:r>
              <a:rPr lang="es-CO" sz="2400" b="1" dirty="0">
                <a:solidFill>
                  <a:srgbClr val="FF0000"/>
                </a:solidFill>
              </a:rPr>
              <a:t>; </a:t>
            </a:r>
            <a:r>
              <a:rPr lang="es-CO" sz="2400" b="1" dirty="0" smtClean="0">
                <a:solidFill>
                  <a:srgbClr val="FF0000"/>
                </a:solidFill>
              </a:rPr>
              <a:t>Juan 4:10</a:t>
            </a:r>
            <a:r>
              <a:rPr lang="es-CO" sz="2400" b="1" dirty="0">
                <a:solidFill>
                  <a:srgbClr val="FF0000"/>
                </a:solidFill>
              </a:rPr>
              <a:t>; </a:t>
            </a:r>
            <a:r>
              <a:rPr lang="es-CO" sz="2400" b="1" dirty="0" smtClean="0">
                <a:solidFill>
                  <a:srgbClr val="FF0000"/>
                </a:solidFill>
              </a:rPr>
              <a:t>Juan 7:37</a:t>
            </a:r>
            <a:r>
              <a:rPr lang="es-CO" sz="2400" b="1" dirty="0">
                <a:solidFill>
                  <a:srgbClr val="FF0000"/>
                </a:solidFill>
              </a:rPr>
              <a:t>; </a:t>
            </a:r>
            <a:r>
              <a:rPr lang="es-CO" sz="2400" b="1" dirty="0" smtClean="0">
                <a:solidFill>
                  <a:srgbClr val="FF0000"/>
                </a:solidFill>
              </a:rPr>
              <a:t>Testimonios t3 p 467 y Patriarcas y Profetas p 438). </a:t>
            </a:r>
            <a:endParaRPr lang="es-CO" sz="2400" b="1" dirty="0">
              <a:solidFill>
                <a:srgbClr val="FF0000"/>
              </a:solidFill>
            </a:endParaRPr>
          </a:p>
        </p:txBody>
      </p:sp>
    </p:spTree>
    <p:extLst>
      <p:ext uri="{BB962C8B-B14F-4D97-AF65-F5344CB8AC3E}">
        <p14:creationId xmlns:p14="http://schemas.microsoft.com/office/powerpoint/2010/main" val="12623838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1296144"/>
          </a:xfrm>
        </p:spPr>
        <p:txBody>
          <a:bodyPr>
            <a:normAutofit lnSpcReduction="10000"/>
          </a:bodyPr>
          <a:lstStyle/>
          <a:p>
            <a:pPr marL="0" indent="0" algn="ctr">
              <a:buNone/>
            </a:pPr>
            <a:r>
              <a:rPr lang="es-CO" sz="3600" b="1" u="sng" dirty="0" smtClean="0"/>
              <a:t>Y </a:t>
            </a:r>
            <a:r>
              <a:rPr lang="es-CO" sz="3600" b="1" u="sng" dirty="0"/>
              <a:t>cavaron para sí cisternas</a:t>
            </a:r>
            <a:r>
              <a:rPr lang="es-CO" sz="3600" b="1" u="sng" dirty="0" smtClean="0"/>
              <a:t>,</a:t>
            </a:r>
          </a:p>
          <a:p>
            <a:pPr marL="0" indent="0" algn="ctr">
              <a:buNone/>
            </a:pPr>
            <a:r>
              <a:rPr lang="es-CO" sz="3600" b="1" u="sng" dirty="0" smtClean="0"/>
              <a:t> </a:t>
            </a:r>
            <a:r>
              <a:rPr lang="es-CO" sz="3600" b="1" u="sng" dirty="0"/>
              <a:t>cisternas rotas que no retienen el </a:t>
            </a:r>
            <a:r>
              <a:rPr lang="es-CO" sz="3600" b="1" u="sng" dirty="0" smtClean="0"/>
              <a:t>agua.</a:t>
            </a:r>
          </a:p>
        </p:txBody>
      </p:sp>
      <p:sp>
        <p:nvSpPr>
          <p:cNvPr id="4" name="3 Rectángulo"/>
          <p:cNvSpPr/>
          <p:nvPr/>
        </p:nvSpPr>
        <p:spPr>
          <a:xfrm>
            <a:off x="3131840" y="2142726"/>
            <a:ext cx="3312368" cy="1754326"/>
          </a:xfrm>
          <a:prstGeom prst="rect">
            <a:avLst/>
          </a:prstGeom>
        </p:spPr>
        <p:txBody>
          <a:bodyPr wrap="square">
            <a:spAutoFit/>
          </a:bodyPr>
          <a:lstStyle/>
          <a:p>
            <a:pPr algn="ctr"/>
            <a:r>
              <a:rPr lang="es-CO" dirty="0"/>
              <a:t>El agua siempre ha escaseado en el Cercano Oriente.  Cualquiera que poseyera un manantial de aguas vivas, sería necio de trocarlo por una cisterna rota, llena de agua estancada.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420888"/>
            <a:ext cx="2664296"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6404" y="5013176"/>
            <a:ext cx="2628900"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3105695" y="4204333"/>
            <a:ext cx="3338513" cy="830997"/>
          </a:xfrm>
          <a:prstGeom prst="rect">
            <a:avLst/>
          </a:prstGeom>
        </p:spPr>
        <p:txBody>
          <a:bodyPr wrap="square">
            <a:spAutoFit/>
          </a:bodyPr>
          <a:lstStyle/>
          <a:p>
            <a:pPr algn="ctr"/>
            <a:r>
              <a:rPr lang="es-CO" sz="1600" b="1" dirty="0">
                <a:solidFill>
                  <a:srgbClr val="FF0000"/>
                </a:solidFill>
              </a:rPr>
              <a:t>El poso de Isaac, aproximadamente 1.531 años después, todavía </a:t>
            </a:r>
            <a:r>
              <a:rPr lang="es-CO" sz="1600" b="1" dirty="0" smtClean="0">
                <a:solidFill>
                  <a:srgbClr val="FF0000"/>
                </a:solidFill>
              </a:rPr>
              <a:t>estaba fluyendo</a:t>
            </a:r>
            <a:endParaRPr lang="es-CO" sz="1600" b="1" dirty="0">
              <a:solidFill>
                <a:srgbClr val="FF0000"/>
              </a:solidFill>
            </a:endParaRPr>
          </a:p>
        </p:txBody>
      </p:sp>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2420888"/>
            <a:ext cx="2304256"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71942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randombar(horizontal)">
                                      <p:cBhvr>
                                        <p:cTn id="10" dur="500"/>
                                        <p:tgtEl>
                                          <p:spTgt spid="6146"/>
                                        </p:tgtEl>
                                      </p:cBhvr>
                                    </p:animEffect>
                                  </p:childTnLst>
                                </p:cTn>
                              </p:par>
                              <p:par>
                                <p:cTn id="11" presetID="14" presetClass="entr" presetSubtype="10" fill="hold" nodeType="withEffect">
                                  <p:stCondLst>
                                    <p:cond delay="0"/>
                                  </p:stCondLst>
                                  <p:childTnLst>
                                    <p:set>
                                      <p:cBhvr>
                                        <p:cTn id="12" dur="1" fill="hold">
                                          <p:stCondLst>
                                            <p:cond delay="0"/>
                                          </p:stCondLst>
                                        </p:cTn>
                                        <p:tgtEl>
                                          <p:spTgt spid="6147"/>
                                        </p:tgtEl>
                                        <p:attrNameLst>
                                          <p:attrName>style.visibility</p:attrName>
                                        </p:attrNameLst>
                                      </p:cBhvr>
                                      <p:to>
                                        <p:strVal val="visible"/>
                                      </p:to>
                                    </p:set>
                                    <p:animEffect transition="in" filter="randombar(horizontal)">
                                      <p:cBhvr>
                                        <p:cTn id="13" dur="500"/>
                                        <p:tgtEl>
                                          <p:spTgt spid="6147"/>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par>
                                <p:cTn id="17" presetID="14" presetClass="entr" presetSubtype="10" fill="hold" nodeType="withEffect">
                                  <p:stCondLst>
                                    <p:cond delay="0"/>
                                  </p:stCondLst>
                                  <p:childTnLst>
                                    <p:set>
                                      <p:cBhvr>
                                        <p:cTn id="18" dur="1" fill="hold">
                                          <p:stCondLst>
                                            <p:cond delay="0"/>
                                          </p:stCondLst>
                                        </p:cTn>
                                        <p:tgtEl>
                                          <p:spTgt spid="6149"/>
                                        </p:tgtEl>
                                        <p:attrNameLst>
                                          <p:attrName>style.visibility</p:attrName>
                                        </p:attrNameLst>
                                      </p:cBhvr>
                                      <p:to>
                                        <p:strVal val="visible"/>
                                      </p:to>
                                    </p:set>
                                    <p:animEffect transition="in" filter="randombar(horizontal)">
                                      <p:cBhvr>
                                        <p:cTn id="19" dur="5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5554960" cy="2736304"/>
          </a:xfrm>
          <a:solidFill>
            <a:schemeClr val="accent4">
              <a:lumMod val="20000"/>
              <a:lumOff val="80000"/>
            </a:schemeClr>
          </a:solidFill>
        </p:spPr>
        <p:txBody>
          <a:bodyPr>
            <a:normAutofit lnSpcReduction="10000"/>
          </a:bodyPr>
          <a:lstStyle/>
          <a:p>
            <a:pPr marL="0" indent="0">
              <a:buNone/>
            </a:pPr>
            <a:r>
              <a:rPr lang="es-CO" b="1" dirty="0">
                <a:solidFill>
                  <a:srgbClr val="FF0000"/>
                </a:solidFill>
              </a:rPr>
              <a:t>2Cron.36:15,16</a:t>
            </a:r>
            <a:r>
              <a:rPr lang="es-CO" dirty="0"/>
              <a:t>. Jehová, el Dios de sus padres, les envió constantemente avisos por medio de sus mensajeros, porque él tenía misericordia de su pueblo y de su morada.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260648"/>
            <a:ext cx="2686050"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771800" y="3429000"/>
            <a:ext cx="6012160" cy="2677656"/>
          </a:xfrm>
          <a:prstGeom prst="rect">
            <a:avLst/>
          </a:prstGeom>
          <a:solidFill>
            <a:schemeClr val="accent4">
              <a:lumMod val="20000"/>
              <a:lumOff val="80000"/>
            </a:schemeClr>
          </a:solidFill>
        </p:spPr>
        <p:txBody>
          <a:bodyPr wrap="square">
            <a:spAutoFit/>
          </a:bodyPr>
          <a:lstStyle/>
          <a:p>
            <a:pPr algn="ctr"/>
            <a:r>
              <a:rPr lang="es-CO" sz="2800" dirty="0"/>
              <a:t>16 Pero ellos se mofaban de los mensajeros de Dios, y menospreciaban sus palabras, burlándose de sus profetas, hasta que subió la ira de Jehová contra su pueblo, y no hubo ya remedio. </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520345"/>
            <a:ext cx="1714500" cy="27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24592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86927" y="476673"/>
            <a:ext cx="5266928" cy="2880320"/>
          </a:xfrm>
          <a:blipFill>
            <a:blip r:embed="rId2"/>
            <a:tile tx="0" ty="0" sx="100000" sy="100000" flip="none" algn="tl"/>
          </a:blipFill>
        </p:spPr>
        <p:txBody>
          <a:bodyPr>
            <a:normAutofit fontScale="77500" lnSpcReduction="20000"/>
          </a:bodyPr>
          <a:lstStyle/>
          <a:p>
            <a:pPr marL="0" indent="0" algn="ctr">
              <a:buNone/>
            </a:pPr>
            <a:r>
              <a:rPr lang="es-CO" b="1" u="sng" dirty="0" smtClean="0">
                <a:solidFill>
                  <a:srgbClr val="FF0000"/>
                </a:solidFill>
              </a:rPr>
              <a:t>Rom.3:24,25</a:t>
            </a:r>
            <a:r>
              <a:rPr lang="es-CO" dirty="0" smtClean="0"/>
              <a:t>. </a:t>
            </a:r>
            <a:r>
              <a:rPr lang="es-CO" dirty="0"/>
              <a:t>y son </a:t>
            </a:r>
            <a:r>
              <a:rPr lang="es-CO" dirty="0" smtClean="0"/>
              <a:t>justificados</a:t>
            </a:r>
            <a:r>
              <a:rPr lang="es-CO" baseline="30000" dirty="0"/>
              <a:t> </a:t>
            </a:r>
            <a:r>
              <a:rPr lang="es-CO" dirty="0" smtClean="0"/>
              <a:t>gratuitamente </a:t>
            </a:r>
            <a:r>
              <a:rPr lang="es-CO" dirty="0"/>
              <a:t>por su gracia, mediante la </a:t>
            </a:r>
            <a:r>
              <a:rPr lang="es-CO" dirty="0" smtClean="0"/>
              <a:t>redención </a:t>
            </a:r>
            <a:r>
              <a:rPr lang="es-CO" dirty="0"/>
              <a:t>que es en Cristo Jesús</a:t>
            </a:r>
            <a:r>
              <a:rPr lang="es-CO" dirty="0" smtClean="0"/>
              <a:t>, </a:t>
            </a:r>
            <a:r>
              <a:rPr lang="es-CO" b="1" baseline="30000" dirty="0" smtClean="0"/>
              <a:t>25 </a:t>
            </a:r>
            <a:r>
              <a:rPr lang="es-CO" dirty="0"/>
              <a:t>a quien Dios puso como propiciación por medio de la fe en su sangre</a:t>
            </a:r>
            <a:r>
              <a:rPr lang="es-CO" dirty="0" smtClean="0"/>
              <a:t>,</a:t>
            </a:r>
            <a:r>
              <a:rPr lang="es-CO" baseline="30000" dirty="0" smtClean="0"/>
              <a:t> </a:t>
            </a:r>
            <a:r>
              <a:rPr lang="es-CO" dirty="0" smtClean="0"/>
              <a:t> </a:t>
            </a:r>
            <a:r>
              <a:rPr lang="es-CO" dirty="0"/>
              <a:t>para manifestar su justicia, a causa de haber pasado por alto</a:t>
            </a:r>
            <a:r>
              <a:rPr lang="es-CO" dirty="0" smtClean="0"/>
              <a:t>, </a:t>
            </a:r>
            <a:r>
              <a:rPr lang="es-CO" dirty="0"/>
              <a:t>en su paciencia, los pecados pasados</a:t>
            </a:r>
            <a:r>
              <a:rPr lang="es-CO" dirty="0" smtClean="0"/>
              <a:t>,</a:t>
            </a:r>
          </a:p>
          <a:p>
            <a:pPr marL="0" indent="0" algn="ctr">
              <a:buNone/>
            </a:pPr>
            <a:endParaRPr lang="es-CO"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3855" y="476672"/>
            <a:ext cx="2816225" cy="2880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3195241" y="4016032"/>
            <a:ext cx="5511710" cy="2677656"/>
          </a:xfrm>
          <a:prstGeom prst="rect">
            <a:avLst/>
          </a:prstGeom>
          <a:solidFill>
            <a:schemeClr val="accent4">
              <a:lumMod val="20000"/>
              <a:lumOff val="80000"/>
            </a:schemeClr>
          </a:solidFill>
        </p:spPr>
        <p:txBody>
          <a:bodyPr wrap="square">
            <a:spAutoFit/>
          </a:bodyPr>
          <a:lstStyle/>
          <a:p>
            <a:r>
              <a:rPr lang="es-CO" sz="2800" b="1" u="sng" dirty="0">
                <a:solidFill>
                  <a:srgbClr val="FF0000"/>
                </a:solidFill>
              </a:rPr>
              <a:t>Efe.5:1,2</a:t>
            </a:r>
            <a:r>
              <a:rPr lang="es-CO" sz="2800" dirty="0"/>
              <a:t>. Sed, pues, imitadores de Dios como hijos amados. 2 Y andad en amor, como también Cristo nos amó[2] y se entregó a sí mismo por nosotros, ofrenda y sacrificio a Dios en olor fragante.</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4000406"/>
            <a:ext cx="2799705" cy="2668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3397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wipe(down)">
                                      <p:cBhvr>
                                        <p:cTn id="10"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a:blipFill>
            <a:blip r:embed="rId2"/>
            <a:tile tx="0" ty="0" sx="100000" sy="100000" flip="none" algn="tl"/>
          </a:blipFill>
        </p:spPr>
        <p:txBody>
          <a:bodyPr>
            <a:normAutofit fontScale="92500" lnSpcReduction="10000"/>
          </a:bodyPr>
          <a:lstStyle/>
          <a:p>
            <a:pPr marL="0" indent="0" algn="ctr">
              <a:buNone/>
            </a:pPr>
            <a:r>
              <a:rPr lang="es-CO" b="1" u="sng" dirty="0" smtClean="0">
                <a:solidFill>
                  <a:srgbClr val="FF0000"/>
                </a:solidFill>
              </a:rPr>
              <a:t>Gal.2:3,4</a:t>
            </a:r>
            <a:r>
              <a:rPr lang="es-CO" dirty="0" smtClean="0"/>
              <a:t>.</a:t>
            </a:r>
            <a:r>
              <a:rPr lang="es-CO" b="1" baseline="30000" dirty="0"/>
              <a:t> </a:t>
            </a:r>
            <a:r>
              <a:rPr lang="es-CO" dirty="0" smtClean="0"/>
              <a:t>Gracia </a:t>
            </a:r>
            <a:r>
              <a:rPr lang="es-CO" dirty="0"/>
              <a:t>y paz sean a vosotros, de Dios Padre y de nuestro Señor Jesucristo, </a:t>
            </a:r>
            <a:r>
              <a:rPr lang="es-CO" b="1" baseline="30000" dirty="0" smtClean="0"/>
              <a:t>4 </a:t>
            </a:r>
            <a:r>
              <a:rPr lang="es-CO" dirty="0"/>
              <a:t>el cual se dio a sí mismo por nuestros pecados para librarnos del presente siglo </a:t>
            </a:r>
            <a:r>
              <a:rPr lang="es-CO" dirty="0" smtClean="0"/>
              <a:t>malo,</a:t>
            </a:r>
            <a:r>
              <a:rPr lang="es-CO" baseline="30000" dirty="0"/>
              <a:t> </a:t>
            </a:r>
            <a:r>
              <a:rPr lang="es-CO" dirty="0" smtClean="0"/>
              <a:t>conforme </a:t>
            </a:r>
            <a:r>
              <a:rPr lang="es-CO" dirty="0"/>
              <a:t>a la voluntad de nuestro Dios y Padre, </a:t>
            </a:r>
            <a:endParaRPr lang="es-CO" dirty="0" smtClean="0"/>
          </a:p>
          <a:p>
            <a:pPr marL="0" indent="0" algn="ctr">
              <a:buNone/>
            </a:pPr>
            <a:endParaRPr lang="es-CO" b="1" u="sng" dirty="0" smtClean="0">
              <a:solidFill>
                <a:srgbClr val="FF0000"/>
              </a:solidFill>
            </a:endParaRPr>
          </a:p>
          <a:p>
            <a:pPr marL="0" indent="0" algn="ctr">
              <a:buNone/>
            </a:pPr>
            <a:r>
              <a:rPr lang="es-CO" b="1" u="sng" dirty="0" smtClean="0">
                <a:solidFill>
                  <a:srgbClr val="FF0000"/>
                </a:solidFill>
              </a:rPr>
              <a:t>2Cor.5:14-21</a:t>
            </a:r>
            <a:r>
              <a:rPr lang="es-CO" dirty="0"/>
              <a:t>. El amor de Cristo nos constriñe, pensando esto: que si </a:t>
            </a:r>
            <a:r>
              <a:rPr lang="es-CO" dirty="0" smtClean="0"/>
              <a:t>uno </a:t>
            </a:r>
            <a:r>
              <a:rPr lang="es-CO" dirty="0"/>
              <a:t>murió por todos, luego todos murieron; 15 y él por todos murió, para que los que viven ya no vivan para sí, sino para aquel que murió y resucitó por ellos. 16 De manera que nosotros de aquí en adelante a nadie conocemos según la carne; y aun si a Cristo conocimos según la carne</a:t>
            </a:r>
            <a:r>
              <a:rPr lang="es-CO" dirty="0" smtClean="0"/>
              <a:t>, </a:t>
            </a:r>
            <a:r>
              <a:rPr lang="es-CO" dirty="0"/>
              <a:t>ya no lo conocemos así. </a:t>
            </a:r>
          </a:p>
        </p:txBody>
      </p:sp>
    </p:spTree>
    <p:extLst>
      <p:ext uri="{BB962C8B-B14F-4D97-AF65-F5344CB8AC3E}">
        <p14:creationId xmlns:p14="http://schemas.microsoft.com/office/powerpoint/2010/main" val="6536509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40000"/>
              <a:lumOff val="60000"/>
            </a:schemeClr>
          </a:solidFill>
        </p:spPr>
        <p:txBody>
          <a:bodyPr/>
          <a:lstStyle/>
          <a:p>
            <a:r>
              <a:rPr lang="es-CO" dirty="0"/>
              <a:t>El amor de Cristo nos </a:t>
            </a:r>
            <a:r>
              <a:rPr lang="es-CO" dirty="0" smtClean="0"/>
              <a:t>constriñe,</a:t>
            </a:r>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628800"/>
            <a:ext cx="8496944"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7621962"/>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92500" lnSpcReduction="20000"/>
          </a:bodyPr>
          <a:lstStyle/>
          <a:p>
            <a:pPr marL="0" indent="0" algn="ctr">
              <a:buNone/>
            </a:pPr>
            <a:r>
              <a:rPr lang="es-CO" b="1" baseline="30000" dirty="0" smtClean="0"/>
              <a:t>17 </a:t>
            </a:r>
            <a:r>
              <a:rPr lang="es-CO" dirty="0"/>
              <a:t>De modo que si alguno está en Cristo, nueva </a:t>
            </a:r>
            <a:r>
              <a:rPr lang="es-CO" dirty="0" smtClean="0"/>
              <a:t>criatura </a:t>
            </a:r>
            <a:r>
              <a:rPr lang="es-CO" dirty="0"/>
              <a:t>es: las cosas viejas pasaron; todas son hechas nuevas. </a:t>
            </a:r>
            <a:r>
              <a:rPr lang="es-CO" b="1" baseline="30000" dirty="0" smtClean="0"/>
              <a:t>18 </a:t>
            </a:r>
            <a:r>
              <a:rPr lang="es-CO" dirty="0"/>
              <a:t>Y todo esto proviene de Dios, quien nos reconcilió consigo </a:t>
            </a:r>
            <a:r>
              <a:rPr lang="es-CO" dirty="0" smtClean="0"/>
              <a:t>mismo</a:t>
            </a:r>
            <a:r>
              <a:rPr lang="es-CO" baseline="30000" dirty="0"/>
              <a:t> </a:t>
            </a:r>
            <a:r>
              <a:rPr lang="es-CO" dirty="0" smtClean="0"/>
              <a:t> </a:t>
            </a:r>
            <a:r>
              <a:rPr lang="es-CO" dirty="0"/>
              <a:t>por Cristo, y nos dio el ministerio de la </a:t>
            </a:r>
            <a:r>
              <a:rPr lang="es-CO" dirty="0" smtClean="0"/>
              <a:t>reconciliación:</a:t>
            </a:r>
            <a:r>
              <a:rPr lang="es-CO" dirty="0"/>
              <a:t> </a:t>
            </a:r>
            <a:r>
              <a:rPr lang="es-CO" b="1" baseline="30000" dirty="0" smtClean="0"/>
              <a:t>19 </a:t>
            </a:r>
            <a:r>
              <a:rPr lang="es-CO" dirty="0"/>
              <a:t>Dios estaba en Cristo </a:t>
            </a:r>
            <a:r>
              <a:rPr lang="es-CO" dirty="0" smtClean="0"/>
              <a:t>reconciliando </a:t>
            </a:r>
            <a:r>
              <a:rPr lang="es-CO" dirty="0"/>
              <a:t>consigo al mundo, no tomándoles en cuenta a los hombres sus pecados, y nos encargó a nosotros la palabra de la reconciliación. </a:t>
            </a:r>
          </a:p>
          <a:p>
            <a:pPr marL="0" indent="0" algn="ctr">
              <a:buNone/>
            </a:pPr>
            <a:r>
              <a:rPr lang="es-CO" b="1" baseline="30000" dirty="0"/>
              <a:t>20 </a:t>
            </a:r>
            <a:r>
              <a:rPr lang="es-CO" dirty="0"/>
              <a:t>Así que, somos embajadores en nombre de Cristo, como si Dios rogara por medio de nosotros; os rogamos en nombre de Cristo: Reconciliaos con Dios. </a:t>
            </a:r>
            <a:r>
              <a:rPr lang="es-CO" b="1" baseline="30000" dirty="0" smtClean="0"/>
              <a:t>21 </a:t>
            </a:r>
            <a:r>
              <a:rPr lang="es-CO" dirty="0"/>
              <a:t>Al que no conoció </a:t>
            </a:r>
            <a:r>
              <a:rPr lang="es-CO" dirty="0" smtClean="0"/>
              <a:t>pecado,</a:t>
            </a:r>
            <a:r>
              <a:rPr lang="es-CO" baseline="30000" dirty="0"/>
              <a:t> </a:t>
            </a:r>
            <a:r>
              <a:rPr lang="es-CO" dirty="0" smtClean="0"/>
              <a:t>por </a:t>
            </a:r>
            <a:r>
              <a:rPr lang="es-CO" dirty="0"/>
              <a:t>nosotros lo hizo pecado</a:t>
            </a:r>
            <a:r>
              <a:rPr lang="es-CO" dirty="0" smtClean="0"/>
              <a:t>, </a:t>
            </a:r>
            <a:r>
              <a:rPr lang="es-CO" dirty="0"/>
              <a:t>para que nosotros seamos justicia de Dios en él</a:t>
            </a:r>
            <a:r>
              <a:rPr lang="es-CO" dirty="0" smtClean="0"/>
              <a:t>.</a:t>
            </a:r>
            <a:endParaRPr lang="es-CO" dirty="0"/>
          </a:p>
        </p:txBody>
      </p:sp>
    </p:spTree>
    <p:extLst>
      <p:ext uri="{BB962C8B-B14F-4D97-AF65-F5344CB8AC3E}">
        <p14:creationId xmlns:p14="http://schemas.microsoft.com/office/powerpoint/2010/main" val="411750934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60000"/>
              <a:lumOff val="40000"/>
            </a:schemeClr>
          </a:solidFill>
        </p:spPr>
        <p:txBody>
          <a:bodyPr>
            <a:noAutofit/>
          </a:bodyPr>
          <a:lstStyle/>
          <a:p>
            <a:r>
              <a:rPr lang="es-CO" sz="3600" i="1" dirty="0" smtClean="0">
                <a:effectLst>
                  <a:outerShdw blurRad="38100" dist="38100" dir="2700000" algn="tl">
                    <a:srgbClr val="000000">
                      <a:alpha val="43137"/>
                    </a:srgbClr>
                  </a:outerShdw>
                </a:effectLst>
                <a:latin typeface="Agency FB" pitchFamily="34" charset="0"/>
              </a:rPr>
              <a:t>De </a:t>
            </a:r>
            <a:r>
              <a:rPr lang="es-CO" sz="3600" i="1" dirty="0">
                <a:effectLst>
                  <a:outerShdw blurRad="38100" dist="38100" dir="2700000" algn="tl">
                    <a:srgbClr val="000000">
                      <a:alpha val="43137"/>
                    </a:srgbClr>
                  </a:outerShdw>
                </a:effectLst>
                <a:latin typeface="Agency FB" pitchFamily="34" charset="0"/>
              </a:rPr>
              <a:t>modo que si alguno está en Cristo, nueva criatura es: las cosas viejas pasaron; todas son hechas nuevas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44824"/>
            <a:ext cx="4176464" cy="4638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844824"/>
            <a:ext cx="4104456" cy="4638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91520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wheel(1)">
                                      <p:cBhvr>
                                        <p:cTn id="12"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8229600" cy="936104"/>
          </a:xfrm>
        </p:spPr>
        <p:txBody>
          <a:bodyPr>
            <a:normAutofit fontScale="90000"/>
          </a:bodyPr>
          <a:lstStyle/>
          <a:p>
            <a:r>
              <a:rPr lang="es-CO" sz="6000" b="1" i="1" dirty="0" smtClean="0"/>
              <a:t>Conclusión</a:t>
            </a:r>
            <a:endParaRPr lang="es-CO" sz="6000" b="1" i="1" dirty="0"/>
          </a:p>
        </p:txBody>
      </p:sp>
      <p:sp>
        <p:nvSpPr>
          <p:cNvPr id="3" name="2 Marcador de contenido"/>
          <p:cNvSpPr>
            <a:spLocks noGrp="1"/>
          </p:cNvSpPr>
          <p:nvPr>
            <p:ph idx="1"/>
          </p:nvPr>
        </p:nvSpPr>
        <p:spPr>
          <a:xfrm>
            <a:off x="467544" y="1196752"/>
            <a:ext cx="8229600" cy="1684784"/>
          </a:xfrm>
        </p:spPr>
        <p:txBody>
          <a:bodyPr>
            <a:normAutofit fontScale="92500"/>
          </a:bodyPr>
          <a:lstStyle/>
          <a:p>
            <a:pPr marL="0" indent="0" algn="ctr">
              <a:buNone/>
            </a:pPr>
            <a:r>
              <a:rPr lang="es-CO" dirty="0" smtClean="0"/>
              <a:t>Este texto nos hablo de Dos cosas muy importantes, la primera es la reconciliación con Dios. La segunda, la estudiaremos en el segundo tema.</a:t>
            </a:r>
          </a:p>
        </p:txBody>
      </p:sp>
      <p:sp>
        <p:nvSpPr>
          <p:cNvPr id="4" name="3 Rectángulo"/>
          <p:cNvSpPr/>
          <p:nvPr/>
        </p:nvSpPr>
        <p:spPr>
          <a:xfrm>
            <a:off x="0" y="2995205"/>
            <a:ext cx="6407696" cy="3046988"/>
          </a:xfrm>
          <a:prstGeom prst="rect">
            <a:avLst/>
          </a:prstGeom>
        </p:spPr>
        <p:txBody>
          <a:bodyPr wrap="square">
            <a:spAutoFit/>
          </a:bodyPr>
          <a:lstStyle/>
          <a:p>
            <a:pPr algn="ctr"/>
            <a:r>
              <a:rPr lang="es-CO" sz="2400" b="1" dirty="0">
                <a:solidFill>
                  <a:srgbClr val="FF0000"/>
                </a:solidFill>
              </a:rPr>
              <a:t>Mi deseo es que tengamos una profunda gratitud con nuestro Dios por ese AMOR INCOMPARABLE, su inmensa bondad al extendernos la mano para salvarnos, aprovechemos esta oportunidad, no lo dejemos con la mano extendida, extendamos la nuestra para que las dos manos se encuentren. </a:t>
            </a:r>
            <a:endParaRPr lang="es-CO" sz="2400" b="1" dirty="0" smtClean="0">
              <a:solidFill>
                <a:srgbClr val="FF0000"/>
              </a:solidFill>
            </a:endParaRPr>
          </a:p>
          <a:p>
            <a:pPr algn="ctr"/>
            <a:r>
              <a:rPr lang="es-CO" sz="2400" b="1" dirty="0" smtClean="0">
                <a:solidFill>
                  <a:srgbClr val="FF0000"/>
                </a:solidFill>
              </a:rPr>
              <a:t>Que </a:t>
            </a:r>
            <a:r>
              <a:rPr lang="es-CO" sz="2400" b="1" dirty="0">
                <a:solidFill>
                  <a:srgbClr val="FF0000"/>
                </a:solidFill>
              </a:rPr>
              <a:t>Dios le bendiga. Amen</a:t>
            </a:r>
            <a:r>
              <a:rPr lang="es-CO" sz="2400" b="1" dirty="0" smtClean="0">
                <a:solidFill>
                  <a:srgbClr val="FF0000"/>
                </a:solidFill>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7696" y="2956620"/>
            <a:ext cx="2736304"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323528" y="6065615"/>
            <a:ext cx="8496944" cy="830997"/>
          </a:xfrm>
          <a:prstGeom prst="rect">
            <a:avLst/>
          </a:prstGeom>
        </p:spPr>
        <p:txBody>
          <a:bodyPr wrap="square">
            <a:spAutoFit/>
          </a:bodyPr>
          <a:lstStyle/>
          <a:p>
            <a:pPr algn="ctr"/>
            <a:r>
              <a:rPr lang="es-CO" sz="2400" b="1" dirty="0"/>
              <a:t>Si desea </a:t>
            </a:r>
            <a:r>
              <a:rPr lang="es-CO" sz="2400" b="1" dirty="0" smtClean="0"/>
              <a:t>obtener este </a:t>
            </a:r>
            <a:r>
              <a:rPr lang="es-CO" sz="2400" b="1" dirty="0"/>
              <a:t>tema en un libro, solicítelo al correo que aparece al inicio del temario. </a:t>
            </a:r>
          </a:p>
        </p:txBody>
      </p:sp>
    </p:spTree>
    <p:extLst>
      <p:ext uri="{BB962C8B-B14F-4D97-AF65-F5344CB8AC3E}">
        <p14:creationId xmlns:p14="http://schemas.microsoft.com/office/powerpoint/2010/main" val="4209209046"/>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994</TotalTime>
  <Words>2824</Words>
  <Application>Microsoft Office PowerPoint</Application>
  <PresentationFormat>Presentación en pantalla (4:3)</PresentationFormat>
  <Paragraphs>108</Paragraphs>
  <Slides>34</Slides>
  <Notes>0</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Dios uso dos ingredientes para formar al hombre: Polvo + Soplo de vida.</vt:lpstr>
      <vt:lpstr>¿Qué dos cosas hace Dios con su obra maestra?</vt:lpstr>
      <vt:lpstr>¿Qué hace el hombre con la administración que Dios le confió?</vt:lpstr>
      <vt:lpstr>Presentación de PowerPoint</vt:lpstr>
      <vt:lpstr>Presentación de PowerPoint</vt:lpstr>
      <vt:lpstr>Presentación de PowerPoint</vt:lpstr>
      <vt:lpstr>Presentación de PowerPoint</vt:lpstr>
      <vt:lpstr>Presentación de PowerPoint</vt:lpstr>
      <vt:lpstr>¿Qué se puso a prueba en ese momento?</vt:lpstr>
      <vt:lpstr>Presentación de PowerPoint</vt:lpstr>
      <vt:lpstr>En la cruz del calvario fue ratificado lo que es el carácter de Dios y de Su Hijo, realizado en el Edén, mostrando un perfecto equilibrio entre el   Amor y la justicia, su Ley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amor de Cristo nos constriñe,</vt:lpstr>
      <vt:lpstr>Presentación de PowerPoint</vt:lpstr>
      <vt:lpstr>De modo que si alguno está en Cristo, nueva criatura es: las cosas viejas pasaron; todas son hechas nuevas</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INCOMPARABLE BONDAD</dc:title>
  <dc:creator>FAMILIA FIERRO CH</dc:creator>
  <cp:lastModifiedBy>FAMILIA FIERRO CH</cp:lastModifiedBy>
  <cp:revision>164</cp:revision>
  <dcterms:created xsi:type="dcterms:W3CDTF">2013-05-04T11:16:30Z</dcterms:created>
  <dcterms:modified xsi:type="dcterms:W3CDTF">2014-08-14T11:03:04Z</dcterms:modified>
</cp:coreProperties>
</file>