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1" r:id="rId5"/>
    <p:sldId id="259" r:id="rId6"/>
    <p:sldId id="260" r:id="rId7"/>
    <p:sldId id="273" r:id="rId8"/>
    <p:sldId id="261" r:id="rId9"/>
    <p:sldId id="262" r:id="rId10"/>
    <p:sldId id="263" r:id="rId11"/>
    <p:sldId id="264" r:id="rId12"/>
    <p:sldId id="276" r:id="rId13"/>
    <p:sldId id="277" r:id="rId14"/>
    <p:sldId id="278" r:id="rId15"/>
    <p:sldId id="279" r:id="rId16"/>
    <p:sldId id="280" r:id="rId17"/>
    <p:sldId id="275" r:id="rId18"/>
    <p:sldId id="282" r:id="rId19"/>
    <p:sldId id="284" r:id="rId20"/>
    <p:sldId id="283" r:id="rId21"/>
    <p:sldId id="287" r:id="rId22"/>
    <p:sldId id="286" r:id="rId23"/>
    <p:sldId id="285" r:id="rId24"/>
    <p:sldId id="288" r:id="rId25"/>
    <p:sldId id="281" r:id="rId26"/>
    <p:sldId id="289" r:id="rId27"/>
    <p:sldId id="265" r:id="rId28"/>
    <p:sldId id="290" r:id="rId29"/>
    <p:sldId id="293" r:id="rId30"/>
    <p:sldId id="294" r:id="rId31"/>
    <p:sldId id="291" r:id="rId32"/>
    <p:sldId id="266" r:id="rId33"/>
    <p:sldId id="295" r:id="rId34"/>
    <p:sldId id="267" r:id="rId35"/>
    <p:sldId id="296" r:id="rId36"/>
    <p:sldId id="268" r:id="rId37"/>
    <p:sldId id="297" r:id="rId38"/>
    <p:sldId id="298" r:id="rId39"/>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666"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F94F9D15-201B-467B-9657-7B41F4B45E46}" type="datetimeFigureOut">
              <a:rPr lang="es-CO" smtClean="0"/>
              <a:t>15/08/2014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76BE165F-F64B-4636-9F72-8292BBD0B5C4}" type="slidenum">
              <a:rPr lang="es-CO" smtClean="0"/>
              <a:t>‹Nº›</a:t>
            </a:fld>
            <a:endParaRPr lang="es-CO"/>
          </a:p>
        </p:txBody>
      </p:sp>
    </p:spTree>
    <p:extLst>
      <p:ext uri="{BB962C8B-B14F-4D97-AF65-F5344CB8AC3E}">
        <p14:creationId xmlns:p14="http://schemas.microsoft.com/office/powerpoint/2010/main" val="2110558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F94F9D15-201B-467B-9657-7B41F4B45E46}" type="datetimeFigureOut">
              <a:rPr lang="es-CO" smtClean="0"/>
              <a:t>15/08/2014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76BE165F-F64B-4636-9F72-8292BBD0B5C4}" type="slidenum">
              <a:rPr lang="es-CO" smtClean="0"/>
              <a:t>‹Nº›</a:t>
            </a:fld>
            <a:endParaRPr lang="es-CO"/>
          </a:p>
        </p:txBody>
      </p:sp>
    </p:spTree>
    <p:extLst>
      <p:ext uri="{BB962C8B-B14F-4D97-AF65-F5344CB8AC3E}">
        <p14:creationId xmlns:p14="http://schemas.microsoft.com/office/powerpoint/2010/main" val="15097917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F94F9D15-201B-467B-9657-7B41F4B45E46}" type="datetimeFigureOut">
              <a:rPr lang="es-CO" smtClean="0"/>
              <a:t>15/08/2014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76BE165F-F64B-4636-9F72-8292BBD0B5C4}" type="slidenum">
              <a:rPr lang="es-CO" smtClean="0"/>
              <a:t>‹Nº›</a:t>
            </a:fld>
            <a:endParaRPr lang="es-CO"/>
          </a:p>
        </p:txBody>
      </p:sp>
    </p:spTree>
    <p:extLst>
      <p:ext uri="{BB962C8B-B14F-4D97-AF65-F5344CB8AC3E}">
        <p14:creationId xmlns:p14="http://schemas.microsoft.com/office/powerpoint/2010/main" val="1880956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F94F9D15-201B-467B-9657-7B41F4B45E46}" type="datetimeFigureOut">
              <a:rPr lang="es-CO" smtClean="0"/>
              <a:t>15/08/2014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76BE165F-F64B-4636-9F72-8292BBD0B5C4}" type="slidenum">
              <a:rPr lang="es-CO" smtClean="0"/>
              <a:t>‹Nº›</a:t>
            </a:fld>
            <a:endParaRPr lang="es-CO"/>
          </a:p>
        </p:txBody>
      </p:sp>
    </p:spTree>
    <p:extLst>
      <p:ext uri="{BB962C8B-B14F-4D97-AF65-F5344CB8AC3E}">
        <p14:creationId xmlns:p14="http://schemas.microsoft.com/office/powerpoint/2010/main" val="27326241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F94F9D15-201B-467B-9657-7B41F4B45E46}" type="datetimeFigureOut">
              <a:rPr lang="es-CO" smtClean="0"/>
              <a:t>15/08/2014</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76BE165F-F64B-4636-9F72-8292BBD0B5C4}" type="slidenum">
              <a:rPr lang="es-CO" smtClean="0"/>
              <a:t>‹Nº›</a:t>
            </a:fld>
            <a:endParaRPr lang="es-CO"/>
          </a:p>
        </p:txBody>
      </p:sp>
    </p:spTree>
    <p:extLst>
      <p:ext uri="{BB962C8B-B14F-4D97-AF65-F5344CB8AC3E}">
        <p14:creationId xmlns:p14="http://schemas.microsoft.com/office/powerpoint/2010/main" val="36099122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F94F9D15-201B-467B-9657-7B41F4B45E46}" type="datetimeFigureOut">
              <a:rPr lang="es-CO" smtClean="0"/>
              <a:t>15/08/2014</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76BE165F-F64B-4636-9F72-8292BBD0B5C4}" type="slidenum">
              <a:rPr lang="es-CO" smtClean="0"/>
              <a:t>‹Nº›</a:t>
            </a:fld>
            <a:endParaRPr lang="es-CO"/>
          </a:p>
        </p:txBody>
      </p:sp>
    </p:spTree>
    <p:extLst>
      <p:ext uri="{BB962C8B-B14F-4D97-AF65-F5344CB8AC3E}">
        <p14:creationId xmlns:p14="http://schemas.microsoft.com/office/powerpoint/2010/main" val="1457051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94F9D15-201B-467B-9657-7B41F4B45E46}" type="datetimeFigureOut">
              <a:rPr lang="es-CO" smtClean="0"/>
              <a:t>15/08/2014</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76BE165F-F64B-4636-9F72-8292BBD0B5C4}" type="slidenum">
              <a:rPr lang="es-CO" smtClean="0"/>
              <a:t>‹Nº›</a:t>
            </a:fld>
            <a:endParaRPr lang="es-CO"/>
          </a:p>
        </p:txBody>
      </p:sp>
    </p:spTree>
    <p:extLst>
      <p:ext uri="{BB962C8B-B14F-4D97-AF65-F5344CB8AC3E}">
        <p14:creationId xmlns:p14="http://schemas.microsoft.com/office/powerpoint/2010/main" val="31953034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F94F9D15-201B-467B-9657-7B41F4B45E46}" type="datetimeFigureOut">
              <a:rPr lang="es-CO" smtClean="0"/>
              <a:t>15/08/2014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76BE165F-F64B-4636-9F72-8292BBD0B5C4}" type="slidenum">
              <a:rPr lang="es-CO" smtClean="0"/>
              <a:t>‹Nº›</a:t>
            </a:fld>
            <a:endParaRPr lang="es-CO"/>
          </a:p>
        </p:txBody>
      </p:sp>
    </p:spTree>
    <p:extLst>
      <p:ext uri="{BB962C8B-B14F-4D97-AF65-F5344CB8AC3E}">
        <p14:creationId xmlns:p14="http://schemas.microsoft.com/office/powerpoint/2010/main" val="3099052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F94F9D15-201B-467B-9657-7B41F4B45E46}" type="datetimeFigureOut">
              <a:rPr lang="es-CO" smtClean="0"/>
              <a:t>15/08/2014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76BE165F-F64B-4636-9F72-8292BBD0B5C4}" type="slidenum">
              <a:rPr lang="es-CO" smtClean="0"/>
              <a:t>‹Nº›</a:t>
            </a:fld>
            <a:endParaRPr lang="es-CO"/>
          </a:p>
        </p:txBody>
      </p:sp>
    </p:spTree>
    <p:extLst>
      <p:ext uri="{BB962C8B-B14F-4D97-AF65-F5344CB8AC3E}">
        <p14:creationId xmlns:p14="http://schemas.microsoft.com/office/powerpoint/2010/main" val="1728843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F94F9D15-201B-467B-9657-7B41F4B45E46}" type="datetimeFigureOut">
              <a:rPr lang="es-CO" smtClean="0"/>
              <a:t>15/08/2014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76BE165F-F64B-4636-9F72-8292BBD0B5C4}" type="slidenum">
              <a:rPr lang="es-CO" smtClean="0"/>
              <a:t>‹Nº›</a:t>
            </a:fld>
            <a:endParaRPr lang="es-CO"/>
          </a:p>
        </p:txBody>
      </p:sp>
    </p:spTree>
    <p:extLst>
      <p:ext uri="{BB962C8B-B14F-4D97-AF65-F5344CB8AC3E}">
        <p14:creationId xmlns:p14="http://schemas.microsoft.com/office/powerpoint/2010/main" val="395366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F94F9D15-201B-467B-9657-7B41F4B45E46}" type="datetimeFigureOut">
              <a:rPr lang="es-CO" smtClean="0"/>
              <a:t>15/08/2014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76BE165F-F64B-4636-9F72-8292BBD0B5C4}" type="slidenum">
              <a:rPr lang="es-CO" smtClean="0"/>
              <a:t>‹Nº›</a:t>
            </a:fld>
            <a:endParaRPr lang="es-CO"/>
          </a:p>
        </p:txBody>
      </p:sp>
    </p:spTree>
    <p:extLst>
      <p:ext uri="{BB962C8B-B14F-4D97-AF65-F5344CB8AC3E}">
        <p14:creationId xmlns:p14="http://schemas.microsoft.com/office/powerpoint/2010/main" val="4158791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4F9D15-201B-467B-9657-7B41F4B45E46}" type="datetimeFigureOut">
              <a:rPr lang="es-CO" smtClean="0"/>
              <a:t>15/08/2014</a:t>
            </a:fld>
            <a:endParaRPr lang="es-CO"/>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BE165F-F64B-4636-9F72-8292BBD0B5C4}" type="slidenum">
              <a:rPr lang="es-CO" smtClean="0"/>
              <a:t>‹Nº›</a:t>
            </a:fld>
            <a:endParaRPr lang="es-CO"/>
          </a:p>
        </p:txBody>
      </p:sp>
    </p:spTree>
    <p:extLst>
      <p:ext uri="{BB962C8B-B14F-4D97-AF65-F5344CB8AC3E}">
        <p14:creationId xmlns:p14="http://schemas.microsoft.com/office/powerpoint/2010/main" val="40959914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2" Type="http://schemas.openxmlformats.org/officeDocument/2006/relationships/image" Target="../media/image16.tmp"/><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tmp"/><Relationship Id="rId2" Type="http://schemas.openxmlformats.org/officeDocument/2006/relationships/image" Target="../media/image16.tmp"/><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tmp"/></Relationships>
</file>

<file path=ppt/slides/_rels/slide13.xml.rels><?xml version="1.0" encoding="UTF-8" standalone="yes"?>
<Relationships xmlns="http://schemas.openxmlformats.org/package/2006/relationships"><Relationship Id="rId3" Type="http://schemas.openxmlformats.org/officeDocument/2006/relationships/image" Target="../media/image20.tmp"/><Relationship Id="rId2" Type="http://schemas.openxmlformats.org/officeDocument/2006/relationships/image" Target="../media/image18.tmp"/><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1.tmp"/><Relationship Id="rId2" Type="http://schemas.openxmlformats.org/officeDocument/2006/relationships/image" Target="../media/image20.tmp"/><Relationship Id="rId1" Type="http://schemas.openxmlformats.org/officeDocument/2006/relationships/slideLayout" Target="../slideLayouts/slideLayout7.xml"/><Relationship Id="rId4" Type="http://schemas.openxmlformats.org/officeDocument/2006/relationships/image" Target="../media/image22.tmp"/></Relationships>
</file>

<file path=ppt/slides/_rels/slide15.xml.rels><?xml version="1.0" encoding="UTF-8" standalone="yes"?>
<Relationships xmlns="http://schemas.openxmlformats.org/package/2006/relationships"><Relationship Id="rId3" Type="http://schemas.openxmlformats.org/officeDocument/2006/relationships/image" Target="../media/image24.tmp"/><Relationship Id="rId2" Type="http://schemas.openxmlformats.org/officeDocument/2006/relationships/image" Target="../media/image23.tmp"/><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6.tmp"/><Relationship Id="rId2" Type="http://schemas.openxmlformats.org/officeDocument/2006/relationships/image" Target="../media/image25.tmp"/><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4.jpeg"/><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e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3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03D4A8"/>
            </a:gs>
            <a:gs pos="25000">
              <a:srgbClr val="21D6E0"/>
            </a:gs>
            <a:gs pos="75000">
              <a:srgbClr val="0087E6"/>
            </a:gs>
            <a:gs pos="100000">
              <a:srgbClr val="005CBF"/>
            </a:gs>
          </a:gsLst>
          <a:lin ang="5400000" scaled="0"/>
        </a:gradFill>
        <a:effectLst/>
      </p:bgPr>
    </p:bg>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1187624" y="5949280"/>
            <a:ext cx="6400800" cy="720080"/>
          </a:xfrm>
          <a:solidFill>
            <a:srgbClr val="FFFF00"/>
          </a:solidFill>
        </p:spPr>
        <p:txBody>
          <a:bodyPr>
            <a:normAutofit/>
          </a:bodyPr>
          <a:lstStyle/>
          <a:p>
            <a:r>
              <a:rPr lang="es-CO" sz="4000" b="1" dirty="0" smtClean="0">
                <a:solidFill>
                  <a:srgbClr val="FF0000"/>
                </a:solidFill>
              </a:rPr>
              <a:t>Texto base: 2Cor.5:14-21</a:t>
            </a:r>
            <a:endParaRPr lang="es-CO" sz="4000" b="1" dirty="0">
              <a:solidFill>
                <a:srgbClr val="FF0000"/>
              </a:solidFill>
            </a:endParaRPr>
          </a:p>
        </p:txBody>
      </p:sp>
      <p:sp>
        <p:nvSpPr>
          <p:cNvPr id="4" name="3 Cinta hacia abajo"/>
          <p:cNvSpPr/>
          <p:nvPr/>
        </p:nvSpPr>
        <p:spPr>
          <a:xfrm>
            <a:off x="179512" y="692696"/>
            <a:ext cx="8712968" cy="2520280"/>
          </a:xfrm>
          <a:prstGeom prst="ribbon">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4000" dirty="0">
                <a:latin typeface="Algerian" pitchFamily="82" charset="0"/>
              </a:rPr>
              <a:t>INCOMPARABLE BONDAD </a:t>
            </a:r>
            <a:endParaRPr lang="es-CO" sz="4000" dirty="0" smtClean="0">
              <a:latin typeface="Algerian" pitchFamily="82" charset="0"/>
            </a:endParaRPr>
          </a:p>
          <a:p>
            <a:pPr algn="ctr"/>
            <a:r>
              <a:rPr lang="es-CO" sz="4000" dirty="0" smtClean="0">
                <a:latin typeface="Algerian" pitchFamily="82" charset="0"/>
              </a:rPr>
              <a:t>PARTE </a:t>
            </a:r>
            <a:r>
              <a:rPr lang="es-CO" sz="4000" dirty="0">
                <a:latin typeface="Algerian" pitchFamily="82" charset="0"/>
              </a:rPr>
              <a:t>N° 2.</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3356992"/>
            <a:ext cx="3600400" cy="24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8220466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03D4A8"/>
            </a:gs>
            <a:gs pos="25000">
              <a:srgbClr val="21D6E0"/>
            </a:gs>
            <a:gs pos="75000">
              <a:srgbClr val="0087E6"/>
            </a:gs>
            <a:gs pos="100000">
              <a:srgbClr val="005CBF"/>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692696"/>
            <a:ext cx="4752528" cy="5361459"/>
          </a:xfrm>
        </p:spPr>
        <p:txBody>
          <a:bodyPr>
            <a:normAutofit/>
          </a:bodyPr>
          <a:lstStyle/>
          <a:p>
            <a:pPr marL="0" indent="0">
              <a:buNone/>
            </a:pPr>
            <a:endParaRPr lang="es-CO" sz="4800" dirty="0" smtClean="0">
              <a:latin typeface="Algerian" pitchFamily="82" charset="0"/>
            </a:endParaRPr>
          </a:p>
          <a:p>
            <a:pPr marL="0" indent="0">
              <a:buNone/>
            </a:pPr>
            <a:endParaRPr lang="es-CO" sz="4800" dirty="0">
              <a:latin typeface="Algerian" pitchFamily="82" charset="0"/>
            </a:endParaRPr>
          </a:p>
          <a:p>
            <a:pPr marL="0" indent="0">
              <a:buNone/>
            </a:pPr>
            <a:r>
              <a:rPr lang="es-CO" sz="4800" dirty="0" smtClean="0">
                <a:solidFill>
                  <a:schemeClr val="bg1"/>
                </a:solidFill>
                <a:latin typeface="Algerian" pitchFamily="82" charset="0"/>
              </a:rPr>
              <a:t>Incomparable bondad</a:t>
            </a:r>
            <a:endParaRPr lang="es-CO" sz="4800" dirty="0">
              <a:solidFill>
                <a:schemeClr val="bg1"/>
              </a:solidFill>
              <a:latin typeface="Algerian" pitchFamily="82"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58235" y="1196752"/>
            <a:ext cx="3597275" cy="4392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269280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59000">
              <a:srgbClr val="03D4A8"/>
            </a:gs>
            <a:gs pos="62000">
              <a:srgbClr val="21D6E0"/>
            </a:gs>
            <a:gs pos="96000">
              <a:srgbClr val="0087E6"/>
            </a:gs>
            <a:gs pos="100000">
              <a:srgbClr val="005CBF"/>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7"/>
            <a:ext cx="4978896" cy="1944216"/>
          </a:xfrm>
          <a:solidFill>
            <a:schemeClr val="accent5">
              <a:lumMod val="20000"/>
              <a:lumOff val="80000"/>
            </a:schemeClr>
          </a:solidFill>
        </p:spPr>
        <p:txBody>
          <a:bodyPr>
            <a:normAutofit/>
          </a:bodyPr>
          <a:lstStyle/>
          <a:p>
            <a:pPr marL="0" indent="0" algn="ctr">
              <a:buNone/>
            </a:pPr>
            <a:r>
              <a:rPr lang="es-CO" dirty="0" smtClean="0"/>
              <a:t>El texto Bíblico para este tema, se encuentra en </a:t>
            </a:r>
            <a:r>
              <a:rPr lang="es-CO" sz="3400" b="1" u="sng" dirty="0" smtClean="0">
                <a:solidFill>
                  <a:srgbClr val="FF0000"/>
                </a:solidFill>
              </a:rPr>
              <a:t>2Cor.5:14-21</a:t>
            </a:r>
            <a:r>
              <a:rPr lang="es-CO" dirty="0"/>
              <a:t>. </a:t>
            </a:r>
            <a:endParaRPr lang="es-CO" dirty="0" smtClean="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2160" y="404664"/>
            <a:ext cx="2486025" cy="1838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827584" y="2996952"/>
            <a:ext cx="7416824" cy="3539430"/>
          </a:xfrm>
          <a:prstGeom prst="rect">
            <a:avLst/>
          </a:prstGeom>
          <a:solidFill>
            <a:schemeClr val="accent4">
              <a:lumMod val="60000"/>
              <a:lumOff val="40000"/>
            </a:schemeClr>
          </a:solidFill>
        </p:spPr>
        <p:txBody>
          <a:bodyPr wrap="square">
            <a:spAutoFit/>
          </a:bodyPr>
          <a:lstStyle/>
          <a:p>
            <a:pPr algn="ctr"/>
            <a:r>
              <a:rPr lang="es-CO" sz="2800" dirty="0" smtClean="0"/>
              <a:t>14 El </a:t>
            </a:r>
            <a:r>
              <a:rPr lang="es-CO" sz="2800" dirty="0"/>
              <a:t>amor de Cristo nos constriñe, pensando esto: que si uno murió por todos, luego todos murieron; 15 y él por todos murió, para que los que viven ya no vivan para sí, sino para aquel que murió y resucitó por ellos. 16 De manera que nosotros de aquí en adelante a nadie conocemos según la carne; y aun si a Cristo conocimos según la carne, ya no lo conocemos así. </a:t>
            </a:r>
          </a:p>
        </p:txBody>
      </p:sp>
    </p:spTree>
    <p:extLst>
      <p:ext uri="{BB962C8B-B14F-4D97-AF65-F5344CB8AC3E}">
        <p14:creationId xmlns:p14="http://schemas.microsoft.com/office/powerpoint/2010/main" val="186073761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264696"/>
          </a:xfrm>
        </p:spPr>
        <p:txBody>
          <a:bodyPr>
            <a:normAutofit fontScale="92500" lnSpcReduction="20000"/>
          </a:bodyPr>
          <a:lstStyle/>
          <a:p>
            <a:pPr marL="0" indent="0">
              <a:buNone/>
            </a:pPr>
            <a:r>
              <a:rPr lang="es-CO" dirty="0"/>
              <a:t>17 De modo que si alguno está en Cristo, nueva criatura es: las cosas viejas pasaron; todas son hechas nuevas. 18 Y todo esto proviene de Dios, quien nos reconcilió consigo mismo  por Cristo, y nos dio el ministerio de la reconciliación: 19 Dios estaba en Cristo reconciliando consigo al mundo, no tomándoles en cuenta a los hombres sus pecados, y nos encargó a nosotros la palabra de la reconciliación. </a:t>
            </a:r>
          </a:p>
          <a:p>
            <a:pPr marL="0" indent="0" algn="r">
              <a:buNone/>
            </a:pPr>
            <a:endParaRPr lang="es-CO" dirty="0" smtClean="0"/>
          </a:p>
          <a:p>
            <a:pPr marL="0" indent="0" algn="r">
              <a:buNone/>
            </a:pPr>
            <a:r>
              <a:rPr lang="es-CO" dirty="0" smtClean="0"/>
              <a:t>20 </a:t>
            </a:r>
            <a:r>
              <a:rPr lang="es-CO" dirty="0"/>
              <a:t>Así que, somos embajadores en nombre de Cristo, como si Dios rogara por medio de nosotros; os rogamos en nombre de Cristo: Reconciliaos con Dios. 21 Al que no conoció pecado, por nosotros lo hizo pecado, para que nosotros seamos justicia de Dios en él.</a:t>
            </a:r>
          </a:p>
          <a:p>
            <a:endParaRPr lang="es-CO" dirty="0"/>
          </a:p>
        </p:txBody>
      </p:sp>
    </p:spTree>
    <p:extLst>
      <p:ext uri="{BB962C8B-B14F-4D97-AF65-F5344CB8AC3E}">
        <p14:creationId xmlns:p14="http://schemas.microsoft.com/office/powerpoint/2010/main" val="164689270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3"/>
            <a:ext cx="8229600" cy="2664296"/>
          </a:xfrm>
          <a:solidFill>
            <a:schemeClr val="accent4">
              <a:lumMod val="40000"/>
              <a:lumOff val="60000"/>
            </a:schemeClr>
          </a:solidFill>
        </p:spPr>
        <p:txBody>
          <a:bodyPr>
            <a:normAutofit fontScale="92500" lnSpcReduction="10000"/>
          </a:bodyPr>
          <a:lstStyle/>
          <a:p>
            <a:pPr marL="0" indent="0" algn="ctr">
              <a:buNone/>
            </a:pPr>
            <a:r>
              <a:rPr lang="es-CO" dirty="0" smtClean="0"/>
              <a:t>Los seres humanos por general, queremos llevar una vida fácil, haciendo lo que nos agrada, y así queremos llamarnos «cristianos», haciendo diferencia entre unos y otros.</a:t>
            </a:r>
          </a:p>
          <a:p>
            <a:pPr marL="0" indent="0" algn="ctr">
              <a:buNone/>
            </a:pPr>
            <a:r>
              <a:rPr lang="es-CO" dirty="0" smtClean="0"/>
              <a:t>Pero, la pregunta es: ¿</a:t>
            </a:r>
            <a:r>
              <a:rPr lang="es-CO" b="1" dirty="0" smtClean="0"/>
              <a:t>Esa es la vida que Dios quiere que llevemos</a:t>
            </a:r>
            <a:r>
              <a:rPr lang="es-CO" dirty="0" smtClean="0"/>
              <a:t>?</a:t>
            </a:r>
          </a:p>
        </p:txBody>
      </p:sp>
      <p:sp>
        <p:nvSpPr>
          <p:cNvPr id="4" name="3 Rectángulo"/>
          <p:cNvSpPr/>
          <p:nvPr/>
        </p:nvSpPr>
        <p:spPr>
          <a:xfrm>
            <a:off x="2195736" y="3565642"/>
            <a:ext cx="4824535" cy="3046988"/>
          </a:xfrm>
          <a:prstGeom prst="rect">
            <a:avLst/>
          </a:prstGeom>
          <a:solidFill>
            <a:schemeClr val="accent4">
              <a:lumMod val="40000"/>
              <a:lumOff val="60000"/>
            </a:schemeClr>
          </a:solidFill>
        </p:spPr>
        <p:txBody>
          <a:bodyPr wrap="square">
            <a:spAutoFit/>
          </a:bodyPr>
          <a:lstStyle/>
          <a:p>
            <a:pPr algn="ctr"/>
            <a:r>
              <a:rPr lang="es-CO" sz="2400" dirty="0" smtClean="0"/>
              <a:t>Quizá </a:t>
            </a:r>
            <a:r>
              <a:rPr lang="es-CO" sz="2400" dirty="0"/>
              <a:t>esta parte sea la más difícil para nosotros, el apóstol Juan dice:  «Si alguno dice: </a:t>
            </a:r>
            <a:endParaRPr lang="es-CO" sz="2400" dirty="0" smtClean="0"/>
          </a:p>
          <a:p>
            <a:pPr algn="ctr"/>
            <a:r>
              <a:rPr lang="es-CO" sz="2400" dirty="0" smtClean="0"/>
              <a:t>"</a:t>
            </a:r>
            <a:r>
              <a:rPr lang="es-CO" sz="2400" dirty="0"/>
              <a:t>Yo amo a Dios", pero odia a su hermano, es </a:t>
            </a:r>
            <a:r>
              <a:rPr lang="es-CO" sz="2400" b="1" u="sng" dirty="0"/>
              <a:t>mentiroso</a:t>
            </a:r>
            <a:r>
              <a:rPr lang="es-CO" sz="2400" dirty="0"/>
              <a:t>, pues el que no ama a su hermano a quien ha visto, ¿cómo puede amar a Dios a quien no ha visto»? </a:t>
            </a:r>
            <a:r>
              <a:rPr lang="es-CO" sz="2400" dirty="0">
                <a:solidFill>
                  <a:srgbClr val="FF0000"/>
                </a:solidFill>
              </a:rPr>
              <a:t>(1Juan 4:20).</a:t>
            </a:r>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3573016"/>
            <a:ext cx="2195735" cy="3096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0272" y="3573016"/>
            <a:ext cx="2123727" cy="3096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3954318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par>
                                <p:cTn id="11" presetID="31" presetClass="entr" presetSubtype="0" fill="hold" nodeType="withEffect">
                                  <p:stCondLst>
                                    <p:cond delay="0"/>
                                  </p:stCondLst>
                                  <p:childTnLst>
                                    <p:set>
                                      <p:cBhvr>
                                        <p:cTn id="12" dur="1" fill="hold">
                                          <p:stCondLst>
                                            <p:cond delay="0"/>
                                          </p:stCondLst>
                                        </p:cTn>
                                        <p:tgtEl>
                                          <p:spTgt spid="6147"/>
                                        </p:tgtEl>
                                        <p:attrNameLst>
                                          <p:attrName>style.visibility</p:attrName>
                                        </p:attrNameLst>
                                      </p:cBhvr>
                                      <p:to>
                                        <p:strVal val="visible"/>
                                      </p:to>
                                    </p:set>
                                    <p:anim calcmode="lin" valueType="num">
                                      <p:cBhvr>
                                        <p:cTn id="13" dur="1000" fill="hold"/>
                                        <p:tgtEl>
                                          <p:spTgt spid="6147"/>
                                        </p:tgtEl>
                                        <p:attrNameLst>
                                          <p:attrName>ppt_w</p:attrName>
                                        </p:attrNameLst>
                                      </p:cBhvr>
                                      <p:tavLst>
                                        <p:tav tm="0">
                                          <p:val>
                                            <p:fltVal val="0"/>
                                          </p:val>
                                        </p:tav>
                                        <p:tav tm="100000">
                                          <p:val>
                                            <p:strVal val="#ppt_w"/>
                                          </p:val>
                                        </p:tav>
                                      </p:tavLst>
                                    </p:anim>
                                    <p:anim calcmode="lin" valueType="num">
                                      <p:cBhvr>
                                        <p:cTn id="14" dur="1000" fill="hold"/>
                                        <p:tgtEl>
                                          <p:spTgt spid="6147"/>
                                        </p:tgtEl>
                                        <p:attrNameLst>
                                          <p:attrName>ppt_h</p:attrName>
                                        </p:attrNameLst>
                                      </p:cBhvr>
                                      <p:tavLst>
                                        <p:tav tm="0">
                                          <p:val>
                                            <p:fltVal val="0"/>
                                          </p:val>
                                        </p:tav>
                                        <p:tav tm="100000">
                                          <p:val>
                                            <p:strVal val="#ppt_h"/>
                                          </p:val>
                                        </p:tav>
                                      </p:tavLst>
                                    </p:anim>
                                    <p:anim calcmode="lin" valueType="num">
                                      <p:cBhvr>
                                        <p:cTn id="15" dur="1000" fill="hold"/>
                                        <p:tgtEl>
                                          <p:spTgt spid="6147"/>
                                        </p:tgtEl>
                                        <p:attrNameLst>
                                          <p:attrName>style.rotation</p:attrName>
                                        </p:attrNameLst>
                                      </p:cBhvr>
                                      <p:tavLst>
                                        <p:tav tm="0">
                                          <p:val>
                                            <p:fltVal val="90"/>
                                          </p:val>
                                        </p:tav>
                                        <p:tav tm="100000">
                                          <p:val>
                                            <p:fltVal val="0"/>
                                          </p:val>
                                        </p:tav>
                                      </p:tavLst>
                                    </p:anim>
                                    <p:animEffect transition="in" filter="fade">
                                      <p:cBhvr>
                                        <p:cTn id="16" dur="1000"/>
                                        <p:tgtEl>
                                          <p:spTgt spid="6147"/>
                                        </p:tgtEl>
                                      </p:cBhvr>
                                    </p:animEffect>
                                  </p:childTnLst>
                                </p:cTn>
                              </p:par>
                              <p:par>
                                <p:cTn id="17" presetID="31" presetClass="entr" presetSubtype="0" fill="hold" nodeType="withEffect">
                                  <p:stCondLst>
                                    <p:cond delay="0"/>
                                  </p:stCondLst>
                                  <p:childTnLst>
                                    <p:set>
                                      <p:cBhvr>
                                        <p:cTn id="18" dur="1" fill="hold">
                                          <p:stCondLst>
                                            <p:cond delay="0"/>
                                          </p:stCondLst>
                                        </p:cTn>
                                        <p:tgtEl>
                                          <p:spTgt spid="6148"/>
                                        </p:tgtEl>
                                        <p:attrNameLst>
                                          <p:attrName>style.visibility</p:attrName>
                                        </p:attrNameLst>
                                      </p:cBhvr>
                                      <p:to>
                                        <p:strVal val="visible"/>
                                      </p:to>
                                    </p:set>
                                    <p:anim calcmode="lin" valueType="num">
                                      <p:cBhvr>
                                        <p:cTn id="19" dur="1000" fill="hold"/>
                                        <p:tgtEl>
                                          <p:spTgt spid="6148"/>
                                        </p:tgtEl>
                                        <p:attrNameLst>
                                          <p:attrName>ppt_w</p:attrName>
                                        </p:attrNameLst>
                                      </p:cBhvr>
                                      <p:tavLst>
                                        <p:tav tm="0">
                                          <p:val>
                                            <p:fltVal val="0"/>
                                          </p:val>
                                        </p:tav>
                                        <p:tav tm="100000">
                                          <p:val>
                                            <p:strVal val="#ppt_w"/>
                                          </p:val>
                                        </p:tav>
                                      </p:tavLst>
                                    </p:anim>
                                    <p:anim calcmode="lin" valueType="num">
                                      <p:cBhvr>
                                        <p:cTn id="20" dur="1000" fill="hold"/>
                                        <p:tgtEl>
                                          <p:spTgt spid="6148"/>
                                        </p:tgtEl>
                                        <p:attrNameLst>
                                          <p:attrName>ppt_h</p:attrName>
                                        </p:attrNameLst>
                                      </p:cBhvr>
                                      <p:tavLst>
                                        <p:tav tm="0">
                                          <p:val>
                                            <p:fltVal val="0"/>
                                          </p:val>
                                        </p:tav>
                                        <p:tav tm="100000">
                                          <p:val>
                                            <p:strVal val="#ppt_h"/>
                                          </p:val>
                                        </p:tav>
                                      </p:tavLst>
                                    </p:anim>
                                    <p:anim calcmode="lin" valueType="num">
                                      <p:cBhvr>
                                        <p:cTn id="21" dur="1000" fill="hold"/>
                                        <p:tgtEl>
                                          <p:spTgt spid="6148"/>
                                        </p:tgtEl>
                                        <p:attrNameLst>
                                          <p:attrName>style.rotation</p:attrName>
                                        </p:attrNameLst>
                                      </p:cBhvr>
                                      <p:tavLst>
                                        <p:tav tm="0">
                                          <p:val>
                                            <p:fltVal val="90"/>
                                          </p:val>
                                        </p:tav>
                                        <p:tav tm="100000">
                                          <p:val>
                                            <p:fltVal val="0"/>
                                          </p:val>
                                        </p:tav>
                                      </p:tavLst>
                                    </p:anim>
                                    <p:animEffect transition="in" filter="fade">
                                      <p:cBhvr>
                                        <p:cTn id="22" dur="1000"/>
                                        <p:tgtEl>
                                          <p:spTgt spid="6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627784" y="404665"/>
            <a:ext cx="3888432" cy="4176464"/>
          </a:xfrm>
        </p:spPr>
        <p:txBody>
          <a:bodyPr>
            <a:normAutofit fontScale="92500" lnSpcReduction="20000"/>
          </a:bodyPr>
          <a:lstStyle/>
          <a:p>
            <a:pPr marL="0" indent="0" algn="ctr">
              <a:buNone/>
            </a:pPr>
            <a:r>
              <a:rPr lang="es-CO" dirty="0" smtClean="0"/>
              <a:t>La reconciliación con nuestro prójimo es tan necesaria como la reconciliación con nuestro Dios, porque si nos reconciliamos con Dios pero no nos renciliamos con la persona con quien estamos distanciados, Dios no nos acepta. </a:t>
            </a:r>
          </a:p>
          <a:p>
            <a:endParaRPr lang="es-CO" dirty="0"/>
          </a:p>
          <a:p>
            <a:endParaRPr lang="es-CO"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216" y="404664"/>
            <a:ext cx="2337048" cy="4176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404664"/>
            <a:ext cx="2376264" cy="4176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107504" y="4869160"/>
            <a:ext cx="8601744" cy="1815882"/>
          </a:xfrm>
          <a:prstGeom prst="rect">
            <a:avLst/>
          </a:prstGeom>
          <a:solidFill>
            <a:schemeClr val="accent4">
              <a:lumMod val="40000"/>
              <a:lumOff val="60000"/>
            </a:schemeClr>
          </a:solidFill>
        </p:spPr>
        <p:txBody>
          <a:bodyPr wrap="square">
            <a:spAutoFit/>
          </a:bodyPr>
          <a:lstStyle/>
          <a:p>
            <a:pPr algn="ctr"/>
            <a:r>
              <a:rPr lang="es-CO" sz="2800" b="1" dirty="0">
                <a:solidFill>
                  <a:srgbClr val="FF0000"/>
                </a:solidFill>
              </a:rPr>
              <a:t>Mat.5:23,24</a:t>
            </a:r>
            <a:r>
              <a:rPr lang="es-CO" sz="2800" dirty="0"/>
              <a:t>. «</a:t>
            </a:r>
            <a:r>
              <a:rPr lang="es-CO" sz="2800" b="1" dirty="0">
                <a:latin typeface="Agency FB" pitchFamily="34" charset="0"/>
              </a:rPr>
              <a:t>Por tanto, si traes tu ofrenda al altar, y allí te acuerdas de que tu hermano tiene algo contra ti, deja allí tu ofrenda delante del altar, y anda, reconcíliate con tu hermano, y entonces ven y presenta tu ofrenda</a:t>
            </a:r>
            <a:r>
              <a:rPr lang="es-CO" sz="2800" dirty="0"/>
              <a:t>»</a:t>
            </a:r>
          </a:p>
        </p:txBody>
      </p:sp>
    </p:spTree>
    <p:extLst>
      <p:ext uri="{BB962C8B-B14F-4D97-AF65-F5344CB8AC3E}">
        <p14:creationId xmlns:p14="http://schemas.microsoft.com/office/powerpoint/2010/main" val="410317114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2074242"/>
          </a:xfrm>
          <a:solidFill>
            <a:schemeClr val="accent5">
              <a:lumMod val="20000"/>
              <a:lumOff val="80000"/>
            </a:schemeClr>
          </a:solidFill>
        </p:spPr>
        <p:txBody>
          <a:bodyPr>
            <a:noAutofit/>
          </a:bodyPr>
          <a:lstStyle/>
          <a:p>
            <a:r>
              <a:rPr lang="es-CO" sz="3600" b="1" i="1" dirty="0">
                <a:latin typeface="Agency FB" pitchFamily="34" charset="0"/>
              </a:rPr>
              <a:t>La reconciliación es en doble sentido vertical y horizontal. Cristo </a:t>
            </a:r>
            <a:r>
              <a:rPr lang="es-CO" sz="3600" b="1" i="1" dirty="0" smtClean="0">
                <a:latin typeface="Agency FB" pitchFamily="34" charset="0"/>
              </a:rPr>
              <a:t>crucificado </a:t>
            </a:r>
            <a:r>
              <a:rPr lang="es-CO" sz="3600" b="1" i="1" dirty="0">
                <a:latin typeface="Agency FB" pitchFamily="34" charset="0"/>
              </a:rPr>
              <a:t>nos lo enseña, nos reconcilia con Dios y nuestro </a:t>
            </a:r>
            <a:r>
              <a:rPr lang="es-CO" sz="3600" b="1" i="1" dirty="0" smtClean="0">
                <a:latin typeface="Agency FB" pitchFamily="34" charset="0"/>
              </a:rPr>
              <a:t>prójimo.</a:t>
            </a:r>
            <a:endParaRPr lang="es-CO" sz="3600" b="1" i="1" dirty="0">
              <a:latin typeface="Agency FB" pitchFamily="34" charset="0"/>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4049" y="2636912"/>
            <a:ext cx="3430318" cy="3456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2636912"/>
            <a:ext cx="3528392" cy="3456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750940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6408712"/>
          </a:xfrm>
          <a:solidFill>
            <a:schemeClr val="accent4">
              <a:lumMod val="20000"/>
              <a:lumOff val="80000"/>
            </a:schemeClr>
          </a:solidFill>
        </p:spPr>
        <p:txBody>
          <a:bodyPr>
            <a:normAutofit/>
          </a:bodyPr>
          <a:lstStyle/>
          <a:p>
            <a:pPr marL="0" indent="0" algn="ctr">
              <a:buNone/>
            </a:pPr>
            <a:r>
              <a:rPr lang="es-CO" dirty="0" smtClean="0"/>
              <a:t>Por esa razón necesitamos entender </a:t>
            </a:r>
            <a:r>
              <a:rPr lang="es-CO" b="1" dirty="0" smtClean="0">
                <a:solidFill>
                  <a:srgbClr val="FF0000"/>
                </a:solidFill>
              </a:rPr>
              <a:t>Juan 17:3</a:t>
            </a:r>
            <a:r>
              <a:rPr lang="es-CO" dirty="0" smtClean="0"/>
              <a:t>.</a:t>
            </a:r>
            <a:r>
              <a:rPr lang="es-CO" b="1" baseline="30000" dirty="0"/>
              <a:t> </a:t>
            </a:r>
            <a:r>
              <a:rPr lang="es-CO" b="1" baseline="30000" dirty="0" smtClean="0"/>
              <a:t>«</a:t>
            </a:r>
            <a:r>
              <a:rPr lang="es-CO" i="1" dirty="0" smtClean="0">
                <a:latin typeface="Agency FB" pitchFamily="34" charset="0"/>
              </a:rPr>
              <a:t>Y </a:t>
            </a:r>
            <a:r>
              <a:rPr lang="es-CO" i="1" dirty="0">
                <a:latin typeface="Agency FB" pitchFamily="34" charset="0"/>
              </a:rPr>
              <a:t>esta es la vida eterna: que te conozcan a ti, el único Dios verdadero, y a Jesucristo, a quien has </a:t>
            </a:r>
            <a:r>
              <a:rPr lang="es-CO" i="1" dirty="0" smtClean="0">
                <a:latin typeface="Agency FB" pitchFamily="34" charset="0"/>
              </a:rPr>
              <a:t>enviado</a:t>
            </a:r>
            <a:r>
              <a:rPr lang="es-CO" dirty="0" smtClean="0"/>
              <a:t>». </a:t>
            </a:r>
          </a:p>
          <a:p>
            <a:pPr marL="0" indent="0">
              <a:buNone/>
            </a:pPr>
            <a:endParaRPr lang="es-CO" dirty="0" smtClean="0"/>
          </a:p>
          <a:p>
            <a:pPr marL="0" indent="0">
              <a:buNone/>
            </a:pPr>
            <a:endParaRPr lang="es-CO" dirty="0"/>
          </a:p>
          <a:p>
            <a:pPr marL="0" indent="0">
              <a:buNone/>
            </a:pPr>
            <a:endParaRPr lang="es-CO" dirty="0" smtClean="0"/>
          </a:p>
          <a:p>
            <a:pPr marL="0" indent="0">
              <a:buNone/>
            </a:pPr>
            <a:endParaRPr lang="es-CO" dirty="0"/>
          </a:p>
          <a:p>
            <a:pPr marL="0" indent="0">
              <a:buNone/>
            </a:pPr>
            <a:endParaRPr lang="es-CO" dirty="0" smtClean="0"/>
          </a:p>
          <a:p>
            <a:pPr marL="0" indent="0" algn="ctr">
              <a:buNone/>
            </a:pPr>
            <a:r>
              <a:rPr lang="es-CO" sz="2800" b="1" dirty="0" smtClean="0">
                <a:solidFill>
                  <a:srgbClr val="FF0000"/>
                </a:solidFill>
              </a:rPr>
              <a:t>Cristianismo no es solamente Teología, sino cristianismo práctico, amor a Dios y al prójimo. </a:t>
            </a:r>
          </a:p>
          <a:p>
            <a:pPr marL="0" indent="0" algn="ctr">
              <a:buNone/>
            </a:pPr>
            <a:r>
              <a:rPr lang="es-CO" sz="2800" b="1" dirty="0" smtClean="0"/>
              <a:t>Lea 1Cor.13:1-2. </a:t>
            </a:r>
            <a:endParaRPr lang="es-CO" sz="2800" b="1"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3887" y="2204864"/>
            <a:ext cx="2447925" cy="235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16216" y="2181007"/>
            <a:ext cx="2159124" cy="235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7275" y="2204864"/>
            <a:ext cx="2466975" cy="23526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1972748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120680"/>
          </a:xfrm>
        </p:spPr>
        <p:txBody>
          <a:bodyPr>
            <a:normAutofit fontScale="92500" lnSpcReduction="10000"/>
          </a:bodyPr>
          <a:lstStyle/>
          <a:p>
            <a:pPr marL="0" indent="0" algn="ctr">
              <a:buNone/>
            </a:pPr>
            <a:r>
              <a:rPr lang="es-CO" sz="3500" b="1" dirty="0" smtClean="0">
                <a:solidFill>
                  <a:srgbClr val="FF0000"/>
                </a:solidFill>
              </a:rPr>
              <a:t>Antes de continuar lea Mat.18:23-35.</a:t>
            </a:r>
            <a:endParaRPr lang="es-CO" b="1" dirty="0" smtClean="0">
              <a:solidFill>
                <a:srgbClr val="FF0000"/>
              </a:solidFill>
            </a:endParaRPr>
          </a:p>
          <a:p>
            <a:pPr marL="0" indent="0" algn="ctr">
              <a:buNone/>
            </a:pPr>
            <a:endParaRPr lang="es-CO" dirty="0" smtClean="0"/>
          </a:p>
          <a:p>
            <a:pPr marL="0" indent="0" algn="ctr">
              <a:buNone/>
            </a:pPr>
            <a:r>
              <a:rPr lang="es-CO" b="1" u="sng" dirty="0" smtClean="0"/>
              <a:t>¿Cuánto son diez mil talentos?</a:t>
            </a:r>
          </a:p>
          <a:p>
            <a:pPr marL="0" indent="0" algn="ctr">
              <a:buNone/>
            </a:pPr>
            <a:r>
              <a:rPr lang="es-CO" dirty="0"/>
              <a:t>Esta suma equivaldría a unos 340.000 kg de plata, lo que habría permitido emplear a </a:t>
            </a:r>
            <a:r>
              <a:rPr lang="es-CO" i="1" u="sng" dirty="0"/>
              <a:t>10.000 jornaleros durante unos 20 años.</a:t>
            </a:r>
            <a:endParaRPr lang="es-CO" i="1" u="sng" dirty="0" smtClean="0"/>
          </a:p>
          <a:p>
            <a:pPr marL="0" indent="0" algn="ctr">
              <a:buNone/>
            </a:pPr>
            <a:endParaRPr lang="es-CO" dirty="0" smtClean="0"/>
          </a:p>
          <a:p>
            <a:pPr marL="0" indent="0" algn="ctr">
              <a:buNone/>
            </a:pPr>
            <a:r>
              <a:rPr lang="es-CO" b="1" u="sng" dirty="0" smtClean="0"/>
              <a:t>¿Cuánto son cien denarios?</a:t>
            </a:r>
          </a:p>
          <a:p>
            <a:pPr marL="0" indent="0" algn="ctr">
              <a:buNone/>
            </a:pPr>
            <a:r>
              <a:rPr lang="es-CO" dirty="0"/>
              <a:t>En sí la deuda era de cierta importancia, pues </a:t>
            </a:r>
            <a:r>
              <a:rPr lang="es-CO" dirty="0" smtClean="0"/>
              <a:t>el </a:t>
            </a:r>
            <a:r>
              <a:rPr lang="es-CO" dirty="0"/>
              <a:t>denario representa el jornal de todo un día para el trabajador </a:t>
            </a:r>
            <a:r>
              <a:rPr lang="es-CO" dirty="0" smtClean="0"/>
              <a:t>común.  </a:t>
            </a:r>
            <a:r>
              <a:rPr lang="es-CO" dirty="0"/>
              <a:t>Sin embargo, en comparación con la primera </a:t>
            </a:r>
            <a:r>
              <a:rPr lang="es-CO" dirty="0" smtClean="0"/>
              <a:t>deuda </a:t>
            </a:r>
            <a:r>
              <a:rPr lang="es-CO" dirty="0"/>
              <a:t>ésta era </a:t>
            </a:r>
            <a:r>
              <a:rPr lang="es-CO" dirty="0" smtClean="0"/>
              <a:t>insignificante.  </a:t>
            </a:r>
            <a:r>
              <a:rPr lang="es-CO" i="1" u="sng" dirty="0" smtClean="0"/>
              <a:t>Pues sería pagada en 100 días de trabajo.</a:t>
            </a:r>
            <a:endParaRPr lang="es-CO" i="1" u="sng" dirty="0"/>
          </a:p>
        </p:txBody>
      </p:sp>
    </p:spTree>
    <p:extLst>
      <p:ext uri="{BB962C8B-B14F-4D97-AF65-F5344CB8AC3E}">
        <p14:creationId xmlns:p14="http://schemas.microsoft.com/office/powerpoint/2010/main" val="80236687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00"/>
                                        <p:tgtEl>
                                          <p:spTgt spid="3">
                                            <p:txEl>
                                              <p:pRg st="2" end="2"/>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wipe(down)">
                                      <p:cBhvr>
                                        <p:cTn id="10" dur="500"/>
                                        <p:tgtEl>
                                          <p:spTgt spid="3">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randombar(horizontal)">
                                      <p:cBhvr>
                                        <p:cTn id="15" dur="500"/>
                                        <p:tgtEl>
                                          <p:spTgt spid="3">
                                            <p:txEl>
                                              <p:pRg st="5" end="5"/>
                                            </p:txEl>
                                          </p:spTgt>
                                        </p:tgtEl>
                                      </p:cBhvr>
                                    </p:animEffect>
                                  </p:childTnLst>
                                </p:cTn>
                              </p:par>
                              <p:par>
                                <p:cTn id="16" presetID="14" presetClass="entr" presetSubtype="10" fill="hold" nodeType="with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randombar(horizontal)">
                                      <p:cBhvr>
                                        <p:cTn id="18"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3"/>
            <a:ext cx="8229600" cy="2088232"/>
          </a:xfrm>
        </p:spPr>
        <p:txBody>
          <a:bodyPr>
            <a:normAutofit lnSpcReduction="10000"/>
          </a:bodyPr>
          <a:lstStyle/>
          <a:p>
            <a:pPr marL="0" indent="0" algn="ctr">
              <a:buNone/>
            </a:pPr>
            <a:r>
              <a:rPr lang="es-CO" dirty="0" smtClean="0"/>
              <a:t>Apliquemos a esta parábola, las condiciones que impone Cristo en el Padre nuestro:</a:t>
            </a:r>
            <a:r>
              <a:rPr lang="es-CO" dirty="0"/>
              <a:t> </a:t>
            </a:r>
            <a:endParaRPr lang="es-CO" dirty="0" smtClean="0"/>
          </a:p>
          <a:p>
            <a:pPr marL="0" indent="0" algn="ctr">
              <a:buNone/>
            </a:pPr>
            <a:r>
              <a:rPr lang="es-CO" dirty="0" smtClean="0"/>
              <a:t>«</a:t>
            </a:r>
            <a:r>
              <a:rPr lang="es-CO" b="1" dirty="0" smtClean="0">
                <a:latin typeface="Agency FB" pitchFamily="34" charset="0"/>
              </a:rPr>
              <a:t>Perdónanos </a:t>
            </a:r>
            <a:r>
              <a:rPr lang="es-CO" b="1" dirty="0">
                <a:latin typeface="Agency FB" pitchFamily="34" charset="0"/>
              </a:rPr>
              <a:t>nuestras </a:t>
            </a:r>
            <a:r>
              <a:rPr lang="es-CO" b="1" dirty="0" smtClean="0">
                <a:latin typeface="Agency FB" pitchFamily="34" charset="0"/>
              </a:rPr>
              <a:t>deudas,</a:t>
            </a:r>
            <a:r>
              <a:rPr lang="es-CO" b="1" baseline="30000" dirty="0">
                <a:latin typeface="Agency FB" pitchFamily="34" charset="0"/>
              </a:rPr>
              <a:t> </a:t>
            </a:r>
            <a:r>
              <a:rPr lang="es-CO" b="1" u="sng" dirty="0" smtClean="0">
                <a:latin typeface="Agency FB" pitchFamily="34" charset="0"/>
              </a:rPr>
              <a:t>como</a:t>
            </a:r>
            <a:r>
              <a:rPr lang="es-CO" b="1" dirty="0" smtClean="0">
                <a:latin typeface="Agency FB" pitchFamily="34" charset="0"/>
              </a:rPr>
              <a:t> </a:t>
            </a:r>
            <a:r>
              <a:rPr lang="es-CO" b="1" dirty="0">
                <a:latin typeface="Agency FB" pitchFamily="34" charset="0"/>
              </a:rPr>
              <a:t>también nosotros </a:t>
            </a:r>
            <a:r>
              <a:rPr lang="es-CO" b="1" dirty="0" smtClean="0">
                <a:latin typeface="Agency FB" pitchFamily="34" charset="0"/>
              </a:rPr>
              <a:t>perdonamos a </a:t>
            </a:r>
            <a:r>
              <a:rPr lang="es-CO" b="1" dirty="0">
                <a:latin typeface="Agency FB" pitchFamily="34" charset="0"/>
              </a:rPr>
              <a:t>nuestros </a:t>
            </a:r>
            <a:r>
              <a:rPr lang="es-CO" b="1" dirty="0" smtClean="0">
                <a:latin typeface="Agency FB" pitchFamily="34" charset="0"/>
              </a:rPr>
              <a:t>deudores</a:t>
            </a:r>
            <a:r>
              <a:rPr lang="es-CO" dirty="0" smtClean="0"/>
              <a:t>». </a:t>
            </a:r>
            <a:r>
              <a:rPr lang="es-CO" b="1" dirty="0" smtClean="0">
                <a:solidFill>
                  <a:srgbClr val="FF0000"/>
                </a:solidFill>
              </a:rPr>
              <a:t>(Mat.6:12).</a:t>
            </a:r>
          </a:p>
        </p:txBody>
      </p:sp>
      <p:sp>
        <p:nvSpPr>
          <p:cNvPr id="2" name="1 Rectángulo"/>
          <p:cNvSpPr/>
          <p:nvPr/>
        </p:nvSpPr>
        <p:spPr>
          <a:xfrm>
            <a:off x="2699792" y="2636912"/>
            <a:ext cx="3779912" cy="1938992"/>
          </a:xfrm>
          <a:prstGeom prst="rect">
            <a:avLst/>
          </a:prstGeom>
        </p:spPr>
        <p:txBody>
          <a:bodyPr wrap="square">
            <a:spAutoFit/>
          </a:bodyPr>
          <a:lstStyle/>
          <a:p>
            <a:pPr algn="ctr"/>
            <a:r>
              <a:rPr lang="es-CO" dirty="0"/>
              <a:t>Versos 14,15. </a:t>
            </a:r>
            <a:r>
              <a:rPr lang="es-CO" sz="2000" b="1" dirty="0">
                <a:latin typeface="Agency FB" pitchFamily="34" charset="0"/>
              </a:rPr>
              <a:t>"Por tanto, si perdonáis a los hombres sus ofensas, os perdonará también a vosotros vuestro Padre celestial; 15 pero si no perdonáis sus ofensas a los hombres, tampoco vuestro Padre os perdonará vuestras ofensas</a:t>
            </a:r>
            <a:r>
              <a:rPr lang="es-CO" dirty="0"/>
              <a:t>».</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0232" y="3068960"/>
            <a:ext cx="2286000"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83659" y="4791075"/>
            <a:ext cx="3024336" cy="206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2962275"/>
            <a:ext cx="2581275"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166459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1027"/>
                                        </p:tgtEl>
                                        <p:attrNameLst>
                                          <p:attrName>style.visibility</p:attrName>
                                        </p:attrNameLst>
                                      </p:cBhvr>
                                      <p:to>
                                        <p:strVal val="visible"/>
                                      </p:to>
                                    </p:set>
                                    <p:anim calcmode="lin" valueType="num">
                                      <p:cBhvr>
                                        <p:cTn id="13" dur="1000" fill="hold"/>
                                        <p:tgtEl>
                                          <p:spTgt spid="1027"/>
                                        </p:tgtEl>
                                        <p:attrNameLst>
                                          <p:attrName>ppt_w</p:attrName>
                                        </p:attrNameLst>
                                      </p:cBhvr>
                                      <p:tavLst>
                                        <p:tav tm="0">
                                          <p:val>
                                            <p:fltVal val="0"/>
                                          </p:val>
                                        </p:tav>
                                        <p:tav tm="100000">
                                          <p:val>
                                            <p:strVal val="#ppt_w"/>
                                          </p:val>
                                        </p:tav>
                                      </p:tavLst>
                                    </p:anim>
                                    <p:anim calcmode="lin" valueType="num">
                                      <p:cBhvr>
                                        <p:cTn id="14" dur="1000" fill="hold"/>
                                        <p:tgtEl>
                                          <p:spTgt spid="1027"/>
                                        </p:tgtEl>
                                        <p:attrNameLst>
                                          <p:attrName>ppt_h</p:attrName>
                                        </p:attrNameLst>
                                      </p:cBhvr>
                                      <p:tavLst>
                                        <p:tav tm="0">
                                          <p:val>
                                            <p:fltVal val="0"/>
                                          </p:val>
                                        </p:tav>
                                        <p:tav tm="100000">
                                          <p:val>
                                            <p:strVal val="#ppt_h"/>
                                          </p:val>
                                        </p:tav>
                                      </p:tavLst>
                                    </p:anim>
                                    <p:anim calcmode="lin" valueType="num">
                                      <p:cBhvr>
                                        <p:cTn id="15" dur="1000" fill="hold"/>
                                        <p:tgtEl>
                                          <p:spTgt spid="1027"/>
                                        </p:tgtEl>
                                        <p:attrNameLst>
                                          <p:attrName>style.rotation</p:attrName>
                                        </p:attrNameLst>
                                      </p:cBhvr>
                                      <p:tavLst>
                                        <p:tav tm="0">
                                          <p:val>
                                            <p:fltVal val="90"/>
                                          </p:val>
                                        </p:tav>
                                        <p:tav tm="100000">
                                          <p:val>
                                            <p:fltVal val="0"/>
                                          </p:val>
                                        </p:tav>
                                      </p:tavLst>
                                    </p:anim>
                                    <p:animEffect transition="in" filter="fade">
                                      <p:cBhvr>
                                        <p:cTn id="16" dur="1000"/>
                                        <p:tgtEl>
                                          <p:spTgt spid="1027"/>
                                        </p:tgtEl>
                                      </p:cBhvr>
                                    </p:animEffect>
                                  </p:childTnLst>
                                </p:cTn>
                              </p:par>
                              <p:par>
                                <p:cTn id="17" presetID="31" presetClass="entr" presetSubtype="0" fill="hold" nodeType="withEffect">
                                  <p:stCondLst>
                                    <p:cond delay="0"/>
                                  </p:stCondLst>
                                  <p:childTnLst>
                                    <p:set>
                                      <p:cBhvr>
                                        <p:cTn id="18" dur="1" fill="hold">
                                          <p:stCondLst>
                                            <p:cond delay="0"/>
                                          </p:stCondLst>
                                        </p:cTn>
                                        <p:tgtEl>
                                          <p:spTgt spid="1029"/>
                                        </p:tgtEl>
                                        <p:attrNameLst>
                                          <p:attrName>style.visibility</p:attrName>
                                        </p:attrNameLst>
                                      </p:cBhvr>
                                      <p:to>
                                        <p:strVal val="visible"/>
                                      </p:to>
                                    </p:set>
                                    <p:anim calcmode="lin" valueType="num">
                                      <p:cBhvr>
                                        <p:cTn id="19" dur="1000" fill="hold"/>
                                        <p:tgtEl>
                                          <p:spTgt spid="1029"/>
                                        </p:tgtEl>
                                        <p:attrNameLst>
                                          <p:attrName>ppt_w</p:attrName>
                                        </p:attrNameLst>
                                      </p:cBhvr>
                                      <p:tavLst>
                                        <p:tav tm="0">
                                          <p:val>
                                            <p:fltVal val="0"/>
                                          </p:val>
                                        </p:tav>
                                        <p:tav tm="100000">
                                          <p:val>
                                            <p:strVal val="#ppt_w"/>
                                          </p:val>
                                        </p:tav>
                                      </p:tavLst>
                                    </p:anim>
                                    <p:anim calcmode="lin" valueType="num">
                                      <p:cBhvr>
                                        <p:cTn id="20" dur="1000" fill="hold"/>
                                        <p:tgtEl>
                                          <p:spTgt spid="1029"/>
                                        </p:tgtEl>
                                        <p:attrNameLst>
                                          <p:attrName>ppt_h</p:attrName>
                                        </p:attrNameLst>
                                      </p:cBhvr>
                                      <p:tavLst>
                                        <p:tav tm="0">
                                          <p:val>
                                            <p:fltVal val="0"/>
                                          </p:val>
                                        </p:tav>
                                        <p:tav tm="100000">
                                          <p:val>
                                            <p:strVal val="#ppt_h"/>
                                          </p:val>
                                        </p:tav>
                                      </p:tavLst>
                                    </p:anim>
                                    <p:anim calcmode="lin" valueType="num">
                                      <p:cBhvr>
                                        <p:cTn id="21" dur="1000" fill="hold"/>
                                        <p:tgtEl>
                                          <p:spTgt spid="1029"/>
                                        </p:tgtEl>
                                        <p:attrNameLst>
                                          <p:attrName>style.rotation</p:attrName>
                                        </p:attrNameLst>
                                      </p:cBhvr>
                                      <p:tavLst>
                                        <p:tav tm="0">
                                          <p:val>
                                            <p:fltVal val="90"/>
                                          </p:val>
                                        </p:tav>
                                        <p:tav tm="100000">
                                          <p:val>
                                            <p:fltVal val="0"/>
                                          </p:val>
                                        </p:tav>
                                      </p:tavLst>
                                    </p:anim>
                                    <p:animEffect transition="in" filter="fade">
                                      <p:cBhvr>
                                        <p:cTn id="22" dur="1000"/>
                                        <p:tgtEl>
                                          <p:spTgt spid="1029"/>
                                        </p:tgtEl>
                                      </p:cBhvr>
                                    </p:animEffect>
                                  </p:childTnLst>
                                </p:cTn>
                              </p:par>
                              <p:par>
                                <p:cTn id="23" presetID="31" presetClass="entr" presetSubtype="0" fill="hold" nodeType="withEffect">
                                  <p:stCondLst>
                                    <p:cond delay="0"/>
                                  </p:stCondLst>
                                  <p:childTnLst>
                                    <p:set>
                                      <p:cBhvr>
                                        <p:cTn id="24" dur="1" fill="hold">
                                          <p:stCondLst>
                                            <p:cond delay="0"/>
                                          </p:stCondLst>
                                        </p:cTn>
                                        <p:tgtEl>
                                          <p:spTgt spid="1030"/>
                                        </p:tgtEl>
                                        <p:attrNameLst>
                                          <p:attrName>style.visibility</p:attrName>
                                        </p:attrNameLst>
                                      </p:cBhvr>
                                      <p:to>
                                        <p:strVal val="visible"/>
                                      </p:to>
                                    </p:set>
                                    <p:anim calcmode="lin" valueType="num">
                                      <p:cBhvr>
                                        <p:cTn id="25" dur="1000" fill="hold"/>
                                        <p:tgtEl>
                                          <p:spTgt spid="1030"/>
                                        </p:tgtEl>
                                        <p:attrNameLst>
                                          <p:attrName>ppt_w</p:attrName>
                                        </p:attrNameLst>
                                      </p:cBhvr>
                                      <p:tavLst>
                                        <p:tav tm="0">
                                          <p:val>
                                            <p:fltVal val="0"/>
                                          </p:val>
                                        </p:tav>
                                        <p:tav tm="100000">
                                          <p:val>
                                            <p:strVal val="#ppt_w"/>
                                          </p:val>
                                        </p:tav>
                                      </p:tavLst>
                                    </p:anim>
                                    <p:anim calcmode="lin" valueType="num">
                                      <p:cBhvr>
                                        <p:cTn id="26" dur="1000" fill="hold"/>
                                        <p:tgtEl>
                                          <p:spTgt spid="1030"/>
                                        </p:tgtEl>
                                        <p:attrNameLst>
                                          <p:attrName>ppt_h</p:attrName>
                                        </p:attrNameLst>
                                      </p:cBhvr>
                                      <p:tavLst>
                                        <p:tav tm="0">
                                          <p:val>
                                            <p:fltVal val="0"/>
                                          </p:val>
                                        </p:tav>
                                        <p:tav tm="100000">
                                          <p:val>
                                            <p:strVal val="#ppt_h"/>
                                          </p:val>
                                        </p:tav>
                                      </p:tavLst>
                                    </p:anim>
                                    <p:anim calcmode="lin" valueType="num">
                                      <p:cBhvr>
                                        <p:cTn id="27" dur="1000" fill="hold"/>
                                        <p:tgtEl>
                                          <p:spTgt spid="1030"/>
                                        </p:tgtEl>
                                        <p:attrNameLst>
                                          <p:attrName>style.rotation</p:attrName>
                                        </p:attrNameLst>
                                      </p:cBhvr>
                                      <p:tavLst>
                                        <p:tav tm="0">
                                          <p:val>
                                            <p:fltVal val="90"/>
                                          </p:val>
                                        </p:tav>
                                        <p:tav tm="100000">
                                          <p:val>
                                            <p:fltVal val="0"/>
                                          </p:val>
                                        </p:tav>
                                      </p:tavLst>
                                    </p:anim>
                                    <p:animEffect transition="in" filter="fade">
                                      <p:cBhvr>
                                        <p:cTn id="28" dur="1000"/>
                                        <p:tgtEl>
                                          <p:spTgt spid="1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2">
              <a:lumMod val="20000"/>
              <a:lumOff val="80000"/>
            </a:schemeClr>
          </a:solidFill>
        </p:spPr>
        <p:txBody>
          <a:bodyPr>
            <a:normAutofit fontScale="90000"/>
          </a:bodyPr>
          <a:lstStyle/>
          <a:p>
            <a:r>
              <a:rPr lang="es-CO" b="1" i="1" dirty="0" smtClean="0">
                <a:latin typeface="Agency FB" pitchFamily="34" charset="0"/>
              </a:rPr>
              <a:t>¿Qué ejemplo de humildad nos da Dios, para que también nosotros nos humillemos?</a:t>
            </a:r>
            <a:endParaRPr lang="es-CO" b="1" i="1" dirty="0">
              <a:latin typeface="Agency FB" pitchFamily="34" charset="0"/>
            </a:endParaRPr>
          </a:p>
        </p:txBody>
      </p:sp>
      <p:sp>
        <p:nvSpPr>
          <p:cNvPr id="3" name="2 Marcador de contenido"/>
          <p:cNvSpPr>
            <a:spLocks noGrp="1"/>
          </p:cNvSpPr>
          <p:nvPr>
            <p:ph idx="1"/>
          </p:nvPr>
        </p:nvSpPr>
        <p:spPr/>
        <p:txBody>
          <a:bodyPr>
            <a:normAutofit/>
          </a:bodyPr>
          <a:lstStyle/>
          <a:p>
            <a:pPr marL="0" indent="0" algn="ctr">
              <a:buNone/>
            </a:pPr>
            <a:r>
              <a:rPr lang="es-CO" b="1" dirty="0" smtClean="0">
                <a:solidFill>
                  <a:srgbClr val="FF0000"/>
                </a:solidFill>
              </a:rPr>
              <a:t>Lo siguiente es Extraido del Deseado de Todas las Gentes  p13-15.</a:t>
            </a:r>
          </a:p>
        </p:txBody>
      </p:sp>
      <p:pic>
        <p:nvPicPr>
          <p:cNvPr id="4" name="3 Imagen" descr="http://www.iglesiaadventistaagape.org/Documents/El%20Deseado%20de%20Todas%20las%20Gentes.pdf - Windows Internet Explorer"/>
          <p:cNvPicPr>
            <a:picLocks noChangeAspect="1"/>
          </p:cNvPicPr>
          <p:nvPr/>
        </p:nvPicPr>
        <p:blipFill rotWithShape="1">
          <a:blip r:embed="rId2">
            <a:extLst>
              <a:ext uri="{28A0092B-C50C-407E-A947-70E740481C1C}">
                <a14:useLocalDpi xmlns:a14="http://schemas.microsoft.com/office/drawing/2010/main" val="0"/>
              </a:ext>
            </a:extLst>
          </a:blip>
          <a:srcRect l="11935" t="28920" r="10967" b="33330"/>
          <a:stretch/>
        </p:blipFill>
        <p:spPr>
          <a:xfrm>
            <a:off x="460569" y="2924944"/>
            <a:ext cx="8161159" cy="3672408"/>
          </a:xfrm>
          <a:prstGeom prst="rect">
            <a:avLst/>
          </a:prstGeom>
          <a:solidFill>
            <a:schemeClr val="accent5">
              <a:lumMod val="20000"/>
              <a:lumOff val="80000"/>
            </a:schemeClr>
          </a:solidFill>
        </p:spPr>
      </p:pic>
    </p:spTree>
    <p:extLst>
      <p:ext uri="{BB962C8B-B14F-4D97-AF65-F5344CB8AC3E}">
        <p14:creationId xmlns:p14="http://schemas.microsoft.com/office/powerpoint/2010/main" val="30514262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pic>
        <p:nvPicPr>
          <p:cNvPr id="4" name="3 Imagen" descr="http://www.iglesiaadventistaagape.org/Documents/El%20Deseado%20de%20Todas%20las%20Gentes.pdf - Windows Internet Explorer"/>
          <p:cNvPicPr>
            <a:picLocks noChangeAspect="1"/>
          </p:cNvPicPr>
          <p:nvPr/>
        </p:nvPicPr>
        <p:blipFill rotWithShape="1">
          <a:blip r:embed="rId2">
            <a:extLst>
              <a:ext uri="{28A0092B-C50C-407E-A947-70E740481C1C}">
                <a14:useLocalDpi xmlns:a14="http://schemas.microsoft.com/office/drawing/2010/main" val="0"/>
              </a:ext>
            </a:extLst>
          </a:blip>
          <a:srcRect l="11935" t="66881" r="10967" b="14490"/>
          <a:stretch/>
        </p:blipFill>
        <p:spPr>
          <a:xfrm>
            <a:off x="467545" y="404664"/>
            <a:ext cx="8208912" cy="1467445"/>
          </a:xfrm>
          <a:prstGeom prst="rect">
            <a:avLst/>
          </a:prstGeom>
        </p:spPr>
      </p:pic>
      <p:pic>
        <p:nvPicPr>
          <p:cNvPr id="5" name="4 Imagen" descr="http://www.iglesiaadventistaagape.org/Documents/El%20Deseado%20de%20Todas%20las%20Gentes.pdf - Windows Internet Explorer"/>
          <p:cNvPicPr>
            <a:picLocks noChangeAspect="1"/>
          </p:cNvPicPr>
          <p:nvPr/>
        </p:nvPicPr>
        <p:blipFill rotWithShape="1">
          <a:blip r:embed="rId3">
            <a:extLst>
              <a:ext uri="{28A0092B-C50C-407E-A947-70E740481C1C}">
                <a14:useLocalDpi xmlns:a14="http://schemas.microsoft.com/office/drawing/2010/main" val="0"/>
              </a:ext>
            </a:extLst>
          </a:blip>
          <a:srcRect l="14702" t="25240" r="10619" b="65516"/>
          <a:stretch/>
        </p:blipFill>
        <p:spPr>
          <a:xfrm>
            <a:off x="467544" y="1872110"/>
            <a:ext cx="8208912" cy="987650"/>
          </a:xfrm>
          <a:prstGeom prst="rect">
            <a:avLst/>
          </a:prstGeom>
        </p:spPr>
      </p:pic>
      <p:pic>
        <p:nvPicPr>
          <p:cNvPr id="8" name="7 Imagen" descr="http://www.iglesiaadventistaagape.org/Documents/El%20Deseado%20de%20Todas%20las%20Gentes.pdf - Windows Internet Explorer"/>
          <p:cNvPicPr>
            <a:picLocks noChangeAspect="1"/>
          </p:cNvPicPr>
          <p:nvPr/>
        </p:nvPicPr>
        <p:blipFill rotWithShape="1">
          <a:blip r:embed="rId4">
            <a:extLst>
              <a:ext uri="{28A0092B-C50C-407E-A947-70E740481C1C}">
                <a14:useLocalDpi xmlns:a14="http://schemas.microsoft.com/office/drawing/2010/main" val="0"/>
              </a:ext>
            </a:extLst>
          </a:blip>
          <a:srcRect l="14167" t="30629" r="10834" b="36585"/>
          <a:stretch/>
        </p:blipFill>
        <p:spPr>
          <a:xfrm>
            <a:off x="467544" y="3188590"/>
            <a:ext cx="5904656" cy="3120730"/>
          </a:xfrm>
          <a:prstGeom prst="rect">
            <a:avLst/>
          </a:prstGeom>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81750" y="3188590"/>
            <a:ext cx="2762250" cy="3117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5155240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par>
                                <p:cTn id="8" presetID="14" presetClass="entr" presetSubtype="10"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randombar(horizontal)">
                                      <p:cBhvr>
                                        <p:cTn id="10"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3399FF"/>
            </a:gs>
            <a:gs pos="16000">
              <a:srgbClr val="00CCCC"/>
            </a:gs>
            <a:gs pos="47000">
              <a:srgbClr val="9999FF"/>
            </a:gs>
            <a:gs pos="60001">
              <a:srgbClr val="2E6792"/>
            </a:gs>
            <a:gs pos="71001">
              <a:srgbClr val="3333CC"/>
            </a:gs>
            <a:gs pos="81000">
              <a:srgbClr val="1170FF"/>
            </a:gs>
            <a:gs pos="100000">
              <a:srgbClr val="006699"/>
            </a:gs>
          </a:gsLst>
          <a:lin ang="5400000" scaled="0"/>
        </a:gradFill>
        <a:effectLst/>
      </p:bgPr>
    </p:bg>
    <p:spTree>
      <p:nvGrpSpPr>
        <p:cNvPr id="1" name=""/>
        <p:cNvGrpSpPr/>
        <p:nvPr/>
      </p:nvGrpSpPr>
      <p:grpSpPr>
        <a:xfrm>
          <a:off x="0" y="0"/>
          <a:ext cx="0" cy="0"/>
          <a:chOff x="0" y="0"/>
          <a:chExt cx="0" cy="0"/>
        </a:xfrm>
      </p:grpSpPr>
      <p:pic>
        <p:nvPicPr>
          <p:cNvPr id="2" name="1 Imagen" descr="http://www.iglesiaadventistaagape.org/Documents/El%20Deseado%20de%20Todas%20las%20Gentes.pdf - Windows Internet Explorer"/>
          <p:cNvPicPr>
            <a:picLocks noChangeAspect="1"/>
          </p:cNvPicPr>
          <p:nvPr/>
        </p:nvPicPr>
        <p:blipFill rotWithShape="1">
          <a:blip r:embed="rId2">
            <a:extLst>
              <a:ext uri="{28A0092B-C50C-407E-A947-70E740481C1C}">
                <a14:useLocalDpi xmlns:a14="http://schemas.microsoft.com/office/drawing/2010/main" val="0"/>
              </a:ext>
            </a:extLst>
          </a:blip>
          <a:srcRect l="14167" t="64993" r="10834" b="7366"/>
          <a:stretch/>
        </p:blipFill>
        <p:spPr>
          <a:xfrm>
            <a:off x="337526" y="332656"/>
            <a:ext cx="8554953" cy="2232248"/>
          </a:xfrm>
          <a:prstGeom prst="rect">
            <a:avLst/>
          </a:prstGeom>
        </p:spPr>
      </p:pic>
      <p:pic>
        <p:nvPicPr>
          <p:cNvPr id="4" name="3 Imagen" descr="http://www.iglesiaadventistaagape.org/Documents/El%20Deseado%20de%20Todas%20las%20Gentes.pdf - Windows Internet Explorer"/>
          <p:cNvPicPr>
            <a:picLocks noChangeAspect="1"/>
          </p:cNvPicPr>
          <p:nvPr/>
        </p:nvPicPr>
        <p:blipFill rotWithShape="1">
          <a:blip r:embed="rId3">
            <a:extLst>
              <a:ext uri="{28A0092B-C50C-407E-A947-70E740481C1C}">
                <a14:useLocalDpi xmlns:a14="http://schemas.microsoft.com/office/drawing/2010/main" val="0"/>
              </a:ext>
            </a:extLst>
          </a:blip>
          <a:srcRect l="14758" t="20517" r="9596" b="37652"/>
          <a:stretch/>
        </p:blipFill>
        <p:spPr>
          <a:xfrm>
            <a:off x="337527" y="2924944"/>
            <a:ext cx="8554953" cy="3384376"/>
          </a:xfrm>
          <a:prstGeom prst="rect">
            <a:avLst/>
          </a:prstGeom>
        </p:spPr>
      </p:pic>
    </p:spTree>
    <p:extLst>
      <p:ext uri="{BB962C8B-B14F-4D97-AF65-F5344CB8AC3E}">
        <p14:creationId xmlns:p14="http://schemas.microsoft.com/office/powerpoint/2010/main" val="409291173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effectLst/>
      </p:bgPr>
    </p:bg>
    <p:spTree>
      <p:nvGrpSpPr>
        <p:cNvPr id="1" name=""/>
        <p:cNvGrpSpPr/>
        <p:nvPr/>
      </p:nvGrpSpPr>
      <p:grpSpPr>
        <a:xfrm>
          <a:off x="0" y="0"/>
          <a:ext cx="0" cy="0"/>
          <a:chOff x="0" y="0"/>
          <a:chExt cx="0" cy="0"/>
        </a:xfrm>
      </p:grpSpPr>
      <p:pic>
        <p:nvPicPr>
          <p:cNvPr id="2" name="1 Imagen" descr="http://www.iglesiaadventistaagape.org/Documents/El%20Deseado%20de%20Todas%20las%20Gentes.pdf - Windows Internet Explorer"/>
          <p:cNvPicPr>
            <a:picLocks noChangeAspect="1"/>
          </p:cNvPicPr>
          <p:nvPr/>
        </p:nvPicPr>
        <p:blipFill rotWithShape="1">
          <a:blip r:embed="rId2">
            <a:extLst>
              <a:ext uri="{28A0092B-C50C-407E-A947-70E740481C1C}">
                <a14:useLocalDpi xmlns:a14="http://schemas.microsoft.com/office/drawing/2010/main" val="0"/>
              </a:ext>
            </a:extLst>
          </a:blip>
          <a:srcRect l="14758" t="61898" r="9596" b="5862"/>
          <a:stretch/>
        </p:blipFill>
        <p:spPr>
          <a:xfrm>
            <a:off x="395536" y="404664"/>
            <a:ext cx="8362692" cy="2160240"/>
          </a:xfrm>
          <a:prstGeom prst="rect">
            <a:avLst/>
          </a:prstGeom>
        </p:spPr>
      </p:pic>
      <p:pic>
        <p:nvPicPr>
          <p:cNvPr id="3" name="2 Imagen" descr="http://www.iglesiaadventistaagape.org/Documents/El%20Deseado%20de%20Todas%20las%20Gentes.pdf - Windows Internet Explorer"/>
          <p:cNvPicPr>
            <a:picLocks noChangeAspect="1"/>
          </p:cNvPicPr>
          <p:nvPr/>
        </p:nvPicPr>
        <p:blipFill rotWithShape="1">
          <a:blip r:embed="rId3">
            <a:extLst>
              <a:ext uri="{28A0092B-C50C-407E-A947-70E740481C1C}">
                <a14:useLocalDpi xmlns:a14="http://schemas.microsoft.com/office/drawing/2010/main" val="0"/>
              </a:ext>
            </a:extLst>
          </a:blip>
          <a:srcRect l="16935" t="36360" r="10807" b="57705"/>
          <a:stretch/>
        </p:blipFill>
        <p:spPr>
          <a:xfrm>
            <a:off x="395536" y="2924944"/>
            <a:ext cx="8362692" cy="504056"/>
          </a:xfrm>
          <a:prstGeom prst="rect">
            <a:avLst/>
          </a:prstGeom>
        </p:spPr>
      </p:pic>
      <p:pic>
        <p:nvPicPr>
          <p:cNvPr id="4" name="3 Imagen" descr="http://www.iglesiaadventistaagape.org/Documents/El%20Deseado%20de%20Todas%20las%20Gentes.pdf - Windows Internet Explorer"/>
          <p:cNvPicPr>
            <a:picLocks noChangeAspect="1"/>
          </p:cNvPicPr>
          <p:nvPr/>
        </p:nvPicPr>
        <p:blipFill rotWithShape="1">
          <a:blip r:embed="rId4">
            <a:extLst>
              <a:ext uri="{28A0092B-C50C-407E-A947-70E740481C1C}">
                <a14:useLocalDpi xmlns:a14="http://schemas.microsoft.com/office/drawing/2010/main" val="0"/>
              </a:ext>
            </a:extLst>
          </a:blip>
          <a:srcRect l="13226" t="20514" r="11774" b="43800"/>
          <a:stretch/>
        </p:blipFill>
        <p:spPr>
          <a:xfrm>
            <a:off x="395536" y="3429000"/>
            <a:ext cx="8362692" cy="2895584"/>
          </a:xfrm>
          <a:prstGeom prst="rect">
            <a:avLst/>
          </a:prstGeom>
        </p:spPr>
      </p:pic>
    </p:spTree>
    <p:extLst>
      <p:ext uri="{BB962C8B-B14F-4D97-AF65-F5344CB8AC3E}">
        <p14:creationId xmlns:p14="http://schemas.microsoft.com/office/powerpoint/2010/main" val="417493341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effectLst/>
      </p:bgPr>
    </p:bg>
    <p:spTree>
      <p:nvGrpSpPr>
        <p:cNvPr id="1" name=""/>
        <p:cNvGrpSpPr/>
        <p:nvPr/>
      </p:nvGrpSpPr>
      <p:grpSpPr>
        <a:xfrm>
          <a:off x="0" y="0"/>
          <a:ext cx="0" cy="0"/>
          <a:chOff x="0" y="0"/>
          <a:chExt cx="0" cy="0"/>
        </a:xfrm>
      </p:grpSpPr>
      <p:pic>
        <p:nvPicPr>
          <p:cNvPr id="3" name="2 Imagen" descr="http://www.iglesiaadventistaagape.org/Documents/El%20Deseado%20de%20Todas%20las%20Gentes.pdf - Windows Internet Explorer"/>
          <p:cNvPicPr>
            <a:picLocks noChangeAspect="1"/>
          </p:cNvPicPr>
          <p:nvPr/>
        </p:nvPicPr>
        <p:blipFill rotWithShape="1">
          <a:blip r:embed="rId2">
            <a:extLst>
              <a:ext uri="{28A0092B-C50C-407E-A947-70E740481C1C}">
                <a14:useLocalDpi xmlns:a14="http://schemas.microsoft.com/office/drawing/2010/main" val="0"/>
              </a:ext>
            </a:extLst>
          </a:blip>
          <a:srcRect l="12742" t="36361" r="11936" b="14038"/>
          <a:stretch/>
        </p:blipFill>
        <p:spPr>
          <a:xfrm>
            <a:off x="251520" y="548680"/>
            <a:ext cx="8496944" cy="3240360"/>
          </a:xfrm>
          <a:prstGeom prst="rect">
            <a:avLst/>
          </a:prstGeom>
        </p:spPr>
      </p:pic>
      <p:pic>
        <p:nvPicPr>
          <p:cNvPr id="4" name="3 Imagen" descr="http://www.iglesiaadventistaagape.org/Documents/El%20Deseado%20de%20Todas%20las%20Gentes.pdf - Windows Internet Explorer"/>
          <p:cNvPicPr>
            <a:picLocks noChangeAspect="1"/>
          </p:cNvPicPr>
          <p:nvPr/>
        </p:nvPicPr>
        <p:blipFill rotWithShape="1">
          <a:blip r:embed="rId3">
            <a:extLst>
              <a:ext uri="{28A0092B-C50C-407E-A947-70E740481C1C}">
                <a14:useLocalDpi xmlns:a14="http://schemas.microsoft.com/office/drawing/2010/main" val="0"/>
              </a:ext>
            </a:extLst>
          </a:blip>
          <a:srcRect l="12904" t="22607" r="10967" b="48535"/>
          <a:stretch/>
        </p:blipFill>
        <p:spPr>
          <a:xfrm>
            <a:off x="251520" y="4149080"/>
            <a:ext cx="8496944" cy="2154548"/>
          </a:xfrm>
          <a:prstGeom prst="rect">
            <a:avLst/>
          </a:prstGeom>
        </p:spPr>
      </p:pic>
    </p:spTree>
    <p:extLst>
      <p:ext uri="{BB962C8B-B14F-4D97-AF65-F5344CB8AC3E}">
        <p14:creationId xmlns:p14="http://schemas.microsoft.com/office/powerpoint/2010/main" val="202424597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pic>
        <p:nvPicPr>
          <p:cNvPr id="2" name="1 Imagen" descr="http://www.iglesiaadventistaagape.org/Documents/El%20Deseado%20de%20Todas%20las%20Gentes.pdf - Windows Internet Explorer"/>
          <p:cNvPicPr>
            <a:picLocks noChangeAspect="1"/>
          </p:cNvPicPr>
          <p:nvPr/>
        </p:nvPicPr>
        <p:blipFill rotWithShape="1">
          <a:blip r:embed="rId2">
            <a:extLst>
              <a:ext uri="{28A0092B-C50C-407E-A947-70E740481C1C}">
                <a14:useLocalDpi xmlns:a14="http://schemas.microsoft.com/office/drawing/2010/main" val="0"/>
              </a:ext>
            </a:extLst>
          </a:blip>
          <a:srcRect l="13064" t="35683" r="12097" b="25087"/>
          <a:stretch/>
        </p:blipFill>
        <p:spPr>
          <a:xfrm>
            <a:off x="467544" y="260648"/>
            <a:ext cx="8280920" cy="3105346"/>
          </a:xfrm>
          <a:prstGeom prst="rect">
            <a:avLst/>
          </a:prstGeom>
        </p:spPr>
      </p:pic>
      <p:pic>
        <p:nvPicPr>
          <p:cNvPr id="3" name="2 Imagen" descr="http://www.iglesiaadventistaagape.org/Documents/El%20Deseado%20de%20Todas%20las%20Gentes.pdf - Windows Internet Explorer"/>
          <p:cNvPicPr>
            <a:picLocks noChangeAspect="1"/>
          </p:cNvPicPr>
          <p:nvPr/>
        </p:nvPicPr>
        <p:blipFill rotWithShape="1">
          <a:blip r:embed="rId3">
            <a:extLst>
              <a:ext uri="{28A0092B-C50C-407E-A947-70E740481C1C}">
                <a14:useLocalDpi xmlns:a14="http://schemas.microsoft.com/office/drawing/2010/main" val="0"/>
              </a:ext>
            </a:extLst>
          </a:blip>
          <a:srcRect l="14355" t="26168" r="10322" b="50563"/>
          <a:stretch/>
        </p:blipFill>
        <p:spPr>
          <a:xfrm>
            <a:off x="467544" y="3789040"/>
            <a:ext cx="8280920" cy="2509457"/>
          </a:xfrm>
          <a:prstGeom prst="rect">
            <a:avLst/>
          </a:prstGeom>
        </p:spPr>
      </p:pic>
    </p:spTree>
    <p:extLst>
      <p:ext uri="{BB962C8B-B14F-4D97-AF65-F5344CB8AC3E}">
        <p14:creationId xmlns:p14="http://schemas.microsoft.com/office/powerpoint/2010/main" val="250711359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2">
              <a:lumMod val="60000"/>
              <a:lumOff val="40000"/>
            </a:schemeClr>
          </a:solidFill>
        </p:spPr>
        <p:txBody>
          <a:bodyPr>
            <a:normAutofit fontScale="90000"/>
          </a:bodyPr>
          <a:lstStyle/>
          <a:p>
            <a:r>
              <a:rPr lang="es-CO" b="1" i="1" dirty="0" smtClean="0">
                <a:latin typeface="Agency FB" pitchFamily="34" charset="0"/>
              </a:rPr>
              <a:t>Antes de dictar sentencia por la transgreción de Adán, Dios promete un Salvador</a:t>
            </a:r>
            <a:r>
              <a:rPr lang="es-CO" dirty="0" smtClean="0"/>
              <a:t> </a:t>
            </a:r>
            <a:endParaRPr lang="es-CO" dirty="0"/>
          </a:p>
        </p:txBody>
      </p:sp>
      <p:sp>
        <p:nvSpPr>
          <p:cNvPr id="3" name="2 Marcador de contenido"/>
          <p:cNvSpPr>
            <a:spLocks noGrp="1"/>
          </p:cNvSpPr>
          <p:nvPr>
            <p:ph idx="1"/>
          </p:nvPr>
        </p:nvSpPr>
        <p:spPr>
          <a:xfrm>
            <a:off x="457200" y="1600200"/>
            <a:ext cx="8229600" cy="5257800"/>
          </a:xfrm>
        </p:spPr>
        <p:txBody>
          <a:bodyPr>
            <a:normAutofit fontScale="77500" lnSpcReduction="20000"/>
          </a:bodyPr>
          <a:lstStyle/>
          <a:p>
            <a:pPr marL="0" indent="0" algn="ctr">
              <a:buNone/>
            </a:pPr>
            <a:r>
              <a:rPr lang="es-CO" b="1" dirty="0">
                <a:solidFill>
                  <a:srgbClr val="FF0000"/>
                </a:solidFill>
              </a:rPr>
              <a:t>Gén.3:15</a:t>
            </a:r>
            <a:r>
              <a:rPr lang="es-CO" dirty="0"/>
              <a:t>. y enemistad pondré entre ti </a:t>
            </a:r>
            <a:r>
              <a:rPr lang="es-CO" dirty="0" smtClean="0"/>
              <a:t>(Satanás) y </a:t>
            </a:r>
            <a:r>
              <a:rPr lang="es-CO" dirty="0"/>
              <a:t>la </a:t>
            </a:r>
            <a:r>
              <a:rPr lang="es-CO" dirty="0" smtClean="0"/>
              <a:t>mujer (la iglesia), </a:t>
            </a:r>
            <a:r>
              <a:rPr lang="es-CO" dirty="0"/>
              <a:t>y entre tu simiente </a:t>
            </a:r>
            <a:r>
              <a:rPr lang="es-CO" dirty="0" smtClean="0"/>
              <a:t>(los seguidores de Satanás) y </a:t>
            </a:r>
            <a:r>
              <a:rPr lang="es-CO" dirty="0"/>
              <a:t>su </a:t>
            </a:r>
            <a:r>
              <a:rPr lang="es-CO" dirty="0" smtClean="0"/>
              <a:t>Simiente (Cristo); </a:t>
            </a:r>
            <a:r>
              <a:rPr lang="es-CO" dirty="0"/>
              <a:t>ella </a:t>
            </a:r>
            <a:r>
              <a:rPr lang="es-CO" dirty="0" smtClean="0"/>
              <a:t>(Cristo) te </a:t>
            </a:r>
            <a:r>
              <a:rPr lang="es-CO" dirty="0"/>
              <a:t>herirá la cabeza, y tú le herirás el calcañar</a:t>
            </a:r>
            <a:r>
              <a:rPr lang="es-CO" dirty="0" smtClean="0"/>
              <a:t>.</a:t>
            </a:r>
          </a:p>
          <a:p>
            <a:pPr marL="0" indent="0" algn="ctr">
              <a:buNone/>
            </a:pPr>
            <a:r>
              <a:rPr lang="es-CO" dirty="0" smtClean="0"/>
              <a:t>Este texto tiene dos frases muy importantes para tener en cuenta:</a:t>
            </a:r>
          </a:p>
          <a:p>
            <a:pPr marL="0" indent="0" algn="ctr">
              <a:buNone/>
            </a:pPr>
            <a:endParaRPr lang="es-CO" dirty="0" smtClean="0"/>
          </a:p>
          <a:p>
            <a:pPr marL="0" indent="0" algn="ctr">
              <a:buNone/>
            </a:pPr>
            <a:r>
              <a:rPr lang="es-CO" sz="3600" b="1" dirty="0" smtClean="0">
                <a:solidFill>
                  <a:srgbClr val="FF0000"/>
                </a:solidFill>
              </a:rPr>
              <a:t>1</a:t>
            </a:r>
            <a:r>
              <a:rPr lang="es-CO" dirty="0" smtClean="0"/>
              <a:t>. </a:t>
            </a:r>
            <a:r>
              <a:rPr lang="es-CO" sz="3600" b="1" u="sng" dirty="0" smtClean="0"/>
              <a:t>Entre </a:t>
            </a:r>
            <a:r>
              <a:rPr lang="es-CO" sz="3600" b="1" u="sng" dirty="0"/>
              <a:t>tu simiente y la simiente suya</a:t>
            </a:r>
            <a:r>
              <a:rPr lang="es-CO" dirty="0"/>
              <a:t>.</a:t>
            </a:r>
          </a:p>
          <a:p>
            <a:pPr marL="0" indent="0" algn="ctr">
              <a:buNone/>
            </a:pPr>
            <a:r>
              <a:rPr lang="es-CO" dirty="0"/>
              <a:t>   </a:t>
            </a:r>
            <a:r>
              <a:rPr lang="es-CO" dirty="0" smtClean="0"/>
              <a:t>Con estas palabras se </a:t>
            </a:r>
            <a:r>
              <a:rPr lang="es-CO" dirty="0"/>
              <a:t>hace referencia a la lucha secular entre la simiente de Satanás -</a:t>
            </a:r>
            <a:r>
              <a:rPr lang="es-CO" b="1" u="sng" dirty="0"/>
              <a:t>sus seguidores</a:t>
            </a:r>
            <a:r>
              <a:rPr lang="es-CO" dirty="0"/>
              <a:t>- </a:t>
            </a:r>
            <a:r>
              <a:rPr lang="es-CO" dirty="0" smtClean="0"/>
              <a:t>mencionados en </a:t>
            </a:r>
            <a:r>
              <a:rPr lang="es-CO" b="1" dirty="0" smtClean="0">
                <a:solidFill>
                  <a:srgbClr val="FF0000"/>
                </a:solidFill>
              </a:rPr>
              <a:t>(Juan 8:44</a:t>
            </a:r>
            <a:r>
              <a:rPr lang="es-CO" b="1" dirty="0">
                <a:solidFill>
                  <a:srgbClr val="FF0000"/>
                </a:solidFill>
              </a:rPr>
              <a:t>; </a:t>
            </a:r>
            <a:r>
              <a:rPr lang="es-CO" b="1" dirty="0" smtClean="0">
                <a:solidFill>
                  <a:srgbClr val="FF0000"/>
                </a:solidFill>
              </a:rPr>
              <a:t>Hech.13:10 y 1Juaan 3:10</a:t>
            </a:r>
            <a:r>
              <a:rPr lang="es-CO" b="1" dirty="0">
                <a:solidFill>
                  <a:srgbClr val="FF0000"/>
                </a:solidFill>
              </a:rPr>
              <a:t>) </a:t>
            </a:r>
            <a:r>
              <a:rPr lang="es-CO" dirty="0"/>
              <a:t>y la simiente de la mujer.  </a:t>
            </a:r>
            <a:r>
              <a:rPr lang="es-CO" dirty="0" smtClean="0"/>
              <a:t>El </a:t>
            </a:r>
            <a:r>
              <a:rPr lang="es-CO" dirty="0"/>
              <a:t>Señor Jesucristo es llamado </a:t>
            </a:r>
            <a:r>
              <a:rPr lang="es-CO" dirty="0" smtClean="0"/>
              <a:t>la </a:t>
            </a:r>
            <a:r>
              <a:rPr lang="es-CO" dirty="0"/>
              <a:t>"simiente" por antonomasia </a:t>
            </a:r>
            <a:r>
              <a:rPr lang="es-CO" dirty="0" smtClean="0"/>
              <a:t>–o sea  </a:t>
            </a:r>
            <a:r>
              <a:rPr lang="es-CO" b="1" u="sng" dirty="0" smtClean="0">
                <a:latin typeface="Agency FB" pitchFamily="34" charset="0"/>
              </a:rPr>
              <a:t>EL MÁS IMPORTANTE DE SU GRUPO </a:t>
            </a:r>
            <a:r>
              <a:rPr lang="es-CO" dirty="0" smtClean="0"/>
              <a:t>- (Apoc.12:1-5</a:t>
            </a:r>
            <a:r>
              <a:rPr lang="es-CO" dirty="0"/>
              <a:t>; </a:t>
            </a:r>
            <a:r>
              <a:rPr lang="es-CO" dirty="0" smtClean="0"/>
              <a:t>Gal.3:16</a:t>
            </a:r>
            <a:r>
              <a:rPr lang="es-CO" dirty="0"/>
              <a:t>, </a:t>
            </a:r>
            <a:r>
              <a:rPr lang="es-CO" dirty="0" smtClean="0"/>
              <a:t>19</a:t>
            </a:r>
            <a:r>
              <a:rPr lang="es-CO" dirty="0"/>
              <a:t>); fue él quien vino "para deshacer las obras del diablo" (</a:t>
            </a:r>
            <a:r>
              <a:rPr lang="es-CO" dirty="0" smtClean="0"/>
              <a:t>Heb.2:14</a:t>
            </a:r>
            <a:r>
              <a:rPr lang="es-CO" dirty="0"/>
              <a:t>; </a:t>
            </a:r>
            <a:r>
              <a:rPr lang="es-CO" dirty="0" smtClean="0"/>
              <a:t>1Juan 3:8</a:t>
            </a:r>
            <a:r>
              <a:rPr lang="es-CO" dirty="0"/>
              <a:t>).</a:t>
            </a:r>
          </a:p>
        </p:txBody>
      </p:sp>
    </p:spTree>
    <p:extLst>
      <p:ext uri="{BB962C8B-B14F-4D97-AF65-F5344CB8AC3E}">
        <p14:creationId xmlns:p14="http://schemas.microsoft.com/office/powerpoint/2010/main" val="314227459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1000"/>
                                        <p:tgtEl>
                                          <p:spTgt spid="3">
                                            <p:txEl>
                                              <p:pRg st="4" end="4"/>
                                            </p:txEl>
                                          </p:spTgt>
                                        </p:tgtEl>
                                      </p:cBhvr>
                                    </p:animEffect>
                                    <p:anim calcmode="lin" valueType="num">
                                      <p:cBhvr>
                                        <p:cTn id="2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20000">
              <a:srgbClr val="000040"/>
            </a:gs>
            <a:gs pos="50000">
              <a:srgbClr val="400040"/>
            </a:gs>
            <a:gs pos="75000">
              <a:srgbClr val="8F0040"/>
            </a:gs>
            <a:gs pos="89999">
              <a:srgbClr val="F27300"/>
            </a:gs>
            <a:gs pos="100000">
              <a:srgbClr val="FFBF00"/>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88640"/>
            <a:ext cx="8229600" cy="1224136"/>
          </a:xfrm>
          <a:solidFill>
            <a:schemeClr val="accent4">
              <a:lumMod val="40000"/>
              <a:lumOff val="60000"/>
            </a:schemeClr>
          </a:solidFill>
        </p:spPr>
        <p:txBody>
          <a:bodyPr>
            <a:noAutofit/>
          </a:bodyPr>
          <a:lstStyle/>
          <a:p>
            <a:pPr marL="0" indent="0" algn="ctr">
              <a:buNone/>
            </a:pPr>
            <a:r>
              <a:rPr lang="es-CO" sz="4000" b="1" dirty="0" smtClean="0">
                <a:solidFill>
                  <a:srgbClr val="FF0000"/>
                </a:solidFill>
              </a:rPr>
              <a:t>2</a:t>
            </a:r>
            <a:r>
              <a:rPr lang="es-CO" sz="3600" b="1" dirty="0" smtClean="0"/>
              <a:t>. </a:t>
            </a:r>
            <a:r>
              <a:rPr lang="es-CO" sz="3600" b="1" u="sng" dirty="0" smtClean="0"/>
              <a:t>Esta </a:t>
            </a:r>
            <a:r>
              <a:rPr lang="es-CO" sz="3600" b="1" u="sng" dirty="0"/>
              <a:t>te herirá en la </a:t>
            </a:r>
            <a:r>
              <a:rPr lang="es-CO" sz="3600" b="1" u="sng" dirty="0" smtClean="0"/>
              <a:t>cabeza, y </a:t>
            </a:r>
            <a:r>
              <a:rPr lang="es-CO" sz="3600" b="1" u="sng" dirty="0"/>
              <a:t>tú le herirás el calcañar</a:t>
            </a:r>
            <a:r>
              <a:rPr lang="es-CO" sz="3600" b="1" dirty="0" smtClean="0"/>
              <a:t>.</a:t>
            </a:r>
            <a:endParaRPr lang="es-CO" sz="3600" b="1" dirty="0"/>
          </a:p>
        </p:txBody>
      </p:sp>
      <p:sp>
        <p:nvSpPr>
          <p:cNvPr id="4" name="3 Rectángulo"/>
          <p:cNvSpPr/>
          <p:nvPr/>
        </p:nvSpPr>
        <p:spPr>
          <a:xfrm>
            <a:off x="610683" y="1772816"/>
            <a:ext cx="5544616" cy="3385542"/>
          </a:xfrm>
          <a:prstGeom prst="rect">
            <a:avLst/>
          </a:prstGeom>
        </p:spPr>
        <p:txBody>
          <a:bodyPr wrap="square">
            <a:spAutoFit/>
          </a:bodyPr>
          <a:lstStyle/>
          <a:p>
            <a:r>
              <a:rPr lang="es-CO" b="1" dirty="0">
                <a:solidFill>
                  <a:schemeClr val="bg1"/>
                </a:solidFill>
              </a:rPr>
              <a:t>"</a:t>
            </a:r>
            <a:r>
              <a:rPr lang="es-CO" sz="2800" b="1" dirty="0">
                <a:solidFill>
                  <a:schemeClr val="bg1"/>
                </a:solidFill>
              </a:rPr>
              <a:t>Herirá. Esta palabra significa "aplastar" o "estar al acecho de alguien".  Es evidente que aplastar la cabeza es mucho más grave que aplastar el talón.  Como represalia, la serpiente sólo ha podido herir el talón de la simiente de la mujer.</a:t>
            </a:r>
          </a:p>
          <a:p>
            <a:r>
              <a:rPr lang="es-CO" dirty="0"/>
              <a:t>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2199" y="1844824"/>
            <a:ext cx="2466975" cy="288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Rectángulo"/>
          <p:cNvSpPr/>
          <p:nvPr/>
        </p:nvSpPr>
        <p:spPr>
          <a:xfrm>
            <a:off x="876174" y="5299093"/>
            <a:ext cx="7344816" cy="1569660"/>
          </a:xfrm>
          <a:prstGeom prst="rect">
            <a:avLst/>
          </a:prstGeom>
        </p:spPr>
        <p:txBody>
          <a:bodyPr wrap="square">
            <a:spAutoFit/>
          </a:bodyPr>
          <a:lstStyle/>
          <a:p>
            <a:pPr algn="ctr"/>
            <a:r>
              <a:rPr lang="es-CO" sz="2400" b="1" dirty="0">
                <a:solidFill>
                  <a:schemeClr val="bg1"/>
                </a:solidFill>
              </a:rPr>
              <a:t>La "simiente" se expresa en singular, indicando que no es una multitud de descendientes de la mujer los que, en conjunto, se ocuparán de aplastar la cabeza de la serpiente, sino más bien que un solo individuo  </a:t>
            </a:r>
            <a:r>
              <a:rPr lang="es-CO" sz="2400" b="1" dirty="0" smtClean="0">
                <a:solidFill>
                  <a:schemeClr val="bg1"/>
                </a:solidFill>
              </a:rPr>
              <a:t>hará </a:t>
            </a:r>
            <a:r>
              <a:rPr lang="es-CO" sz="2400" b="1" dirty="0">
                <a:solidFill>
                  <a:schemeClr val="bg1"/>
                </a:solidFill>
              </a:rPr>
              <a:t>eso. </a:t>
            </a:r>
          </a:p>
        </p:txBody>
      </p:sp>
    </p:spTree>
    <p:extLst>
      <p:ext uri="{BB962C8B-B14F-4D97-AF65-F5344CB8AC3E}">
        <p14:creationId xmlns:p14="http://schemas.microsoft.com/office/powerpoint/2010/main" val="353124135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par>
                                <p:cTn id="11" presetID="31" presetClass="entr" presetSubtype="0" fill="hold" nodeType="withEffect">
                                  <p:stCondLst>
                                    <p:cond delay="0"/>
                                  </p:stCondLst>
                                  <p:childTnLst>
                                    <p:set>
                                      <p:cBhvr>
                                        <p:cTn id="12" dur="1" fill="hold">
                                          <p:stCondLst>
                                            <p:cond delay="0"/>
                                          </p:stCondLst>
                                        </p:cTn>
                                        <p:tgtEl>
                                          <p:spTgt spid="2050"/>
                                        </p:tgtEl>
                                        <p:attrNameLst>
                                          <p:attrName>style.visibility</p:attrName>
                                        </p:attrNameLst>
                                      </p:cBhvr>
                                      <p:to>
                                        <p:strVal val="visible"/>
                                      </p:to>
                                    </p:set>
                                    <p:anim calcmode="lin" valueType="num">
                                      <p:cBhvr>
                                        <p:cTn id="13" dur="1000" fill="hold"/>
                                        <p:tgtEl>
                                          <p:spTgt spid="2050"/>
                                        </p:tgtEl>
                                        <p:attrNameLst>
                                          <p:attrName>ppt_w</p:attrName>
                                        </p:attrNameLst>
                                      </p:cBhvr>
                                      <p:tavLst>
                                        <p:tav tm="0">
                                          <p:val>
                                            <p:fltVal val="0"/>
                                          </p:val>
                                        </p:tav>
                                        <p:tav tm="100000">
                                          <p:val>
                                            <p:strVal val="#ppt_w"/>
                                          </p:val>
                                        </p:tav>
                                      </p:tavLst>
                                    </p:anim>
                                    <p:anim calcmode="lin" valueType="num">
                                      <p:cBhvr>
                                        <p:cTn id="14" dur="1000" fill="hold"/>
                                        <p:tgtEl>
                                          <p:spTgt spid="2050"/>
                                        </p:tgtEl>
                                        <p:attrNameLst>
                                          <p:attrName>ppt_h</p:attrName>
                                        </p:attrNameLst>
                                      </p:cBhvr>
                                      <p:tavLst>
                                        <p:tav tm="0">
                                          <p:val>
                                            <p:fltVal val="0"/>
                                          </p:val>
                                        </p:tav>
                                        <p:tav tm="100000">
                                          <p:val>
                                            <p:strVal val="#ppt_h"/>
                                          </p:val>
                                        </p:tav>
                                      </p:tavLst>
                                    </p:anim>
                                    <p:anim calcmode="lin" valueType="num">
                                      <p:cBhvr>
                                        <p:cTn id="15" dur="1000" fill="hold"/>
                                        <p:tgtEl>
                                          <p:spTgt spid="2050"/>
                                        </p:tgtEl>
                                        <p:attrNameLst>
                                          <p:attrName>style.rotation</p:attrName>
                                        </p:attrNameLst>
                                      </p:cBhvr>
                                      <p:tavLst>
                                        <p:tav tm="0">
                                          <p:val>
                                            <p:fltVal val="90"/>
                                          </p:val>
                                        </p:tav>
                                        <p:tav tm="100000">
                                          <p:val>
                                            <p:fltVal val="0"/>
                                          </p:val>
                                        </p:tav>
                                      </p:tavLst>
                                    </p:anim>
                                    <p:animEffect transition="in" filter="fade">
                                      <p:cBhvr>
                                        <p:cTn id="16" dur="1000"/>
                                        <p:tgtEl>
                                          <p:spTgt spid="2050"/>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fltVal val="0"/>
                                          </p:val>
                                        </p:tav>
                                        <p:tav tm="100000">
                                          <p:val>
                                            <p:strVal val="#ppt_w"/>
                                          </p:val>
                                        </p:tav>
                                      </p:tavLst>
                                    </p:anim>
                                    <p:anim calcmode="lin" valueType="num">
                                      <p:cBhvr>
                                        <p:cTn id="20" dur="1000" fill="hold"/>
                                        <p:tgtEl>
                                          <p:spTgt spid="6"/>
                                        </p:tgtEl>
                                        <p:attrNameLst>
                                          <p:attrName>ppt_h</p:attrName>
                                        </p:attrNameLst>
                                      </p:cBhvr>
                                      <p:tavLst>
                                        <p:tav tm="0">
                                          <p:val>
                                            <p:fltVal val="0"/>
                                          </p:val>
                                        </p:tav>
                                        <p:tav tm="100000">
                                          <p:val>
                                            <p:strVal val="#ppt_h"/>
                                          </p:val>
                                        </p:tav>
                                      </p:tavLst>
                                    </p:anim>
                                    <p:anim calcmode="lin" valueType="num">
                                      <p:cBhvr>
                                        <p:cTn id="21" dur="1000" fill="hold"/>
                                        <p:tgtEl>
                                          <p:spTgt spid="6"/>
                                        </p:tgtEl>
                                        <p:attrNameLst>
                                          <p:attrName>style.rotation</p:attrName>
                                        </p:attrNameLst>
                                      </p:cBhvr>
                                      <p:tavLst>
                                        <p:tav tm="0">
                                          <p:val>
                                            <p:fltVal val="90"/>
                                          </p:val>
                                        </p:tav>
                                        <p:tav tm="100000">
                                          <p:val>
                                            <p:fltVal val="0"/>
                                          </p:val>
                                        </p:tav>
                                      </p:tavLst>
                                    </p:anim>
                                    <p:animEffect transition="in" filter="fade">
                                      <p:cBhvr>
                                        <p:cTn id="22"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20000">
              <a:srgbClr val="000040"/>
            </a:gs>
            <a:gs pos="50000">
              <a:srgbClr val="400040"/>
            </a:gs>
            <a:gs pos="75000">
              <a:srgbClr val="8F0040"/>
            </a:gs>
            <a:gs pos="89999">
              <a:srgbClr val="F27300"/>
            </a:gs>
            <a:gs pos="100000">
              <a:srgbClr val="FFBF00"/>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39552" y="476673"/>
            <a:ext cx="8229600" cy="3096344"/>
          </a:xfrm>
          <a:solidFill>
            <a:schemeClr val="accent5">
              <a:lumMod val="20000"/>
              <a:lumOff val="80000"/>
            </a:schemeClr>
          </a:solidFill>
        </p:spPr>
        <p:txBody>
          <a:bodyPr>
            <a:normAutofit fontScale="92500" lnSpcReduction="20000"/>
          </a:bodyPr>
          <a:lstStyle/>
          <a:p>
            <a:pPr marL="0" indent="0" algn="ctr">
              <a:buNone/>
            </a:pPr>
            <a:r>
              <a:rPr lang="es-CO" dirty="0" smtClean="0"/>
              <a:t>Estas </a:t>
            </a:r>
            <a:r>
              <a:rPr lang="es-CO" dirty="0"/>
              <a:t>observaciones muestran claramente que en este anuncio está condensada la relación del gran conflicto entre Cristo y Satanás, una batalla que comenzó en el cielo </a:t>
            </a:r>
            <a:r>
              <a:rPr lang="es-CO" dirty="0" smtClean="0"/>
              <a:t>según </a:t>
            </a:r>
            <a:r>
              <a:rPr lang="es-CO" b="1" u="sng" dirty="0" smtClean="0"/>
              <a:t>(Apoc.12:7-9</a:t>
            </a:r>
            <a:r>
              <a:rPr lang="es-CO" b="1" u="sng" dirty="0"/>
              <a:t>)</a:t>
            </a:r>
            <a:r>
              <a:rPr lang="es-CO" b="1" dirty="0"/>
              <a:t>, </a:t>
            </a:r>
            <a:r>
              <a:rPr lang="es-CO" dirty="0"/>
              <a:t>continuó en la tierra, donde Cristo otra vez derrotó a Satanás </a:t>
            </a:r>
            <a:r>
              <a:rPr lang="es-CO" dirty="0" smtClean="0"/>
              <a:t>según </a:t>
            </a:r>
            <a:r>
              <a:rPr lang="es-CO" b="1" u="sng" dirty="0" smtClean="0"/>
              <a:t>(Heb.2:14</a:t>
            </a:r>
            <a:r>
              <a:rPr lang="es-CO" b="1" u="sng" dirty="0"/>
              <a:t>)</a:t>
            </a:r>
            <a:r>
              <a:rPr lang="es-CO" b="1" dirty="0"/>
              <a:t>, </a:t>
            </a:r>
            <a:r>
              <a:rPr lang="es-CO" dirty="0"/>
              <a:t>y terminará finalmente con la destrucción del maligno al fin del milenio s</a:t>
            </a:r>
            <a:r>
              <a:rPr lang="es-CO" dirty="0" smtClean="0"/>
              <a:t>egún </a:t>
            </a:r>
            <a:r>
              <a:rPr lang="es-CO" b="1" u="sng" dirty="0" smtClean="0"/>
              <a:t>(Apoc.20:10</a:t>
            </a:r>
            <a:r>
              <a:rPr lang="es-CO" b="1" u="sng" dirty="0"/>
              <a:t>)</a:t>
            </a:r>
            <a:r>
              <a:rPr lang="es-CO" b="1" dirty="0"/>
              <a:t>.</a:t>
            </a:r>
            <a:r>
              <a:rPr lang="es-CO" b="1" u="sng" dirty="0"/>
              <a:t>  </a:t>
            </a:r>
            <a:endParaRPr lang="es-CO" b="1" u="sng" dirty="0" smtClean="0"/>
          </a:p>
        </p:txBody>
      </p:sp>
      <p:sp>
        <p:nvSpPr>
          <p:cNvPr id="4" name="3 Rectángulo"/>
          <p:cNvSpPr/>
          <p:nvPr/>
        </p:nvSpPr>
        <p:spPr>
          <a:xfrm>
            <a:off x="611560" y="3717032"/>
            <a:ext cx="5400600" cy="2677656"/>
          </a:xfrm>
          <a:prstGeom prst="rect">
            <a:avLst/>
          </a:prstGeom>
          <a:solidFill>
            <a:schemeClr val="accent5">
              <a:lumMod val="20000"/>
              <a:lumOff val="80000"/>
            </a:schemeClr>
          </a:solidFill>
        </p:spPr>
        <p:txBody>
          <a:bodyPr wrap="square">
            <a:spAutoFit/>
          </a:bodyPr>
          <a:lstStyle/>
          <a:p>
            <a:pPr algn="ctr"/>
            <a:r>
              <a:rPr lang="es-CO" sz="2400" dirty="0"/>
              <a:t>Cristo no salió ileso de esta batalla.  Las señales de los clavos en sus manos y pies y la cicatriz en su costado serán recordativos eternos de la fiera lucha en la cual la serpiente hirió a la simiente de la mujer </a:t>
            </a:r>
            <a:r>
              <a:rPr lang="es-CO" sz="2400" dirty="0" smtClean="0"/>
              <a:t>según lo dice </a:t>
            </a:r>
            <a:r>
              <a:rPr lang="es-CO" sz="2400" u="sng" dirty="0" smtClean="0">
                <a:solidFill>
                  <a:srgbClr val="FF0000"/>
                </a:solidFill>
              </a:rPr>
              <a:t>(Juan 20:25</a:t>
            </a:r>
            <a:r>
              <a:rPr lang="es-CO" sz="2400" u="sng" dirty="0">
                <a:solidFill>
                  <a:srgbClr val="FF0000"/>
                </a:solidFill>
              </a:rPr>
              <a:t>; </a:t>
            </a:r>
            <a:r>
              <a:rPr lang="es-CO" sz="2400" u="sng" dirty="0" smtClean="0">
                <a:solidFill>
                  <a:srgbClr val="FF0000"/>
                </a:solidFill>
              </a:rPr>
              <a:t>Zac. 13:6</a:t>
            </a:r>
            <a:r>
              <a:rPr lang="es-CO" sz="2400" u="sng" dirty="0">
                <a:solidFill>
                  <a:srgbClr val="FF0000"/>
                </a:solidFill>
              </a:rPr>
              <a:t>; </a:t>
            </a:r>
            <a:r>
              <a:rPr lang="es-CO" sz="2400" u="sng" dirty="0" smtClean="0">
                <a:solidFill>
                  <a:srgbClr val="FF0000"/>
                </a:solidFill>
              </a:rPr>
              <a:t>Primeros Escritos p53).</a:t>
            </a:r>
            <a:endParaRPr lang="es-CO" sz="2400" u="sng" dirty="0">
              <a:solidFill>
                <a:srgbClr val="FF0000"/>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8224" y="3717032"/>
            <a:ext cx="1990725" cy="24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1901667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3074"/>
                                        </p:tgtEl>
                                        <p:attrNameLst>
                                          <p:attrName>style.visibility</p:attrName>
                                        </p:attrNameLst>
                                      </p:cBhvr>
                                      <p:to>
                                        <p:strVal val="visible"/>
                                      </p:to>
                                    </p:set>
                                    <p:anim calcmode="lin" valueType="num">
                                      <p:cBhvr>
                                        <p:cTn id="12" dur="500" fill="hold"/>
                                        <p:tgtEl>
                                          <p:spTgt spid="3074"/>
                                        </p:tgtEl>
                                        <p:attrNameLst>
                                          <p:attrName>ppt_w</p:attrName>
                                        </p:attrNameLst>
                                      </p:cBhvr>
                                      <p:tavLst>
                                        <p:tav tm="0">
                                          <p:val>
                                            <p:fltVal val="0"/>
                                          </p:val>
                                        </p:tav>
                                        <p:tav tm="100000">
                                          <p:val>
                                            <p:strVal val="#ppt_w"/>
                                          </p:val>
                                        </p:tav>
                                      </p:tavLst>
                                    </p:anim>
                                    <p:anim calcmode="lin" valueType="num">
                                      <p:cBhvr>
                                        <p:cTn id="13" dur="500" fill="hold"/>
                                        <p:tgtEl>
                                          <p:spTgt spid="3074"/>
                                        </p:tgtEl>
                                        <p:attrNameLst>
                                          <p:attrName>ppt_h</p:attrName>
                                        </p:attrNameLst>
                                      </p:cBhvr>
                                      <p:tavLst>
                                        <p:tav tm="0">
                                          <p:val>
                                            <p:fltVal val="0"/>
                                          </p:val>
                                        </p:tav>
                                        <p:tav tm="100000">
                                          <p:val>
                                            <p:strVal val="#ppt_h"/>
                                          </p:val>
                                        </p:tav>
                                      </p:tavLst>
                                    </p:anim>
                                    <p:animEffect transition="in" filter="fade">
                                      <p:cBhvr>
                                        <p:cTn id="14"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048672"/>
          </a:xfrm>
        </p:spPr>
        <p:txBody>
          <a:bodyPr>
            <a:normAutofit lnSpcReduction="10000"/>
          </a:bodyPr>
          <a:lstStyle/>
          <a:p>
            <a:pPr marL="0" indent="0" algn="ctr">
              <a:buNone/>
            </a:pPr>
            <a:r>
              <a:rPr lang="es-CO" dirty="0" smtClean="0"/>
              <a:t>Sin duda, este </a:t>
            </a:r>
            <a:r>
              <a:rPr lang="es-CO" dirty="0"/>
              <a:t>anuncio debe haber producido gran consuelo en los dos desfallecientes transgresores que estaban delante de Dios, de cuyos preceptos se habían apartado.  </a:t>
            </a:r>
            <a:endParaRPr lang="es-CO" dirty="0" smtClean="0"/>
          </a:p>
          <a:p>
            <a:pPr marL="0" indent="0" algn="ctr">
              <a:buNone/>
            </a:pPr>
            <a:r>
              <a:rPr lang="es-CO" dirty="0" smtClean="0"/>
              <a:t>Adán</a:t>
            </a:r>
            <a:r>
              <a:rPr lang="es-CO" dirty="0"/>
              <a:t>, virrey de Dios en la tierra mientras permaneciera leal, había cedido su autoridad a Satanás al transferir su lealtad de Dios a la serpiente. </a:t>
            </a:r>
            <a:endParaRPr lang="es-CO" dirty="0" smtClean="0"/>
          </a:p>
          <a:p>
            <a:pPr marL="0" indent="0" algn="ctr">
              <a:buNone/>
            </a:pPr>
            <a:r>
              <a:rPr lang="es-CO" dirty="0" smtClean="0"/>
              <a:t>Satanás </a:t>
            </a:r>
            <a:r>
              <a:rPr lang="es-CO" dirty="0"/>
              <a:t>comprendía plenamente sus usurpados "derechos" sobre esta tierra, obtenidos al ganar la sumisión de Adán, es claro por su afirmación ante Cristo en el monte de la </a:t>
            </a:r>
            <a:r>
              <a:rPr lang="es-CO" dirty="0" smtClean="0"/>
              <a:t>tentación:</a:t>
            </a:r>
            <a:endParaRPr lang="es-CO" dirty="0"/>
          </a:p>
        </p:txBody>
      </p:sp>
    </p:spTree>
    <p:extLst>
      <p:ext uri="{BB962C8B-B14F-4D97-AF65-F5344CB8AC3E}">
        <p14:creationId xmlns:p14="http://schemas.microsoft.com/office/powerpoint/2010/main" val="123717495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1"/>
            <a:ext cx="5626968" cy="3888432"/>
          </a:xfrm>
        </p:spPr>
        <p:txBody>
          <a:bodyPr/>
          <a:lstStyle/>
          <a:p>
            <a:pPr marL="0" indent="0" algn="ctr">
              <a:buNone/>
            </a:pPr>
            <a:r>
              <a:rPr lang="es-CO" b="1" u="sng" dirty="0" smtClean="0"/>
              <a:t>Luc.4:5-7</a:t>
            </a:r>
            <a:r>
              <a:rPr lang="es-CO" dirty="0" smtClean="0"/>
              <a:t>.  </a:t>
            </a:r>
            <a:r>
              <a:rPr lang="es-CO" dirty="0"/>
              <a:t>le llevó el diablo </a:t>
            </a:r>
            <a:r>
              <a:rPr lang="es-CO" dirty="0" smtClean="0"/>
              <a:t>–a Jesús- a </a:t>
            </a:r>
            <a:r>
              <a:rPr lang="es-CO" dirty="0"/>
              <a:t>un alto monte, y le mostró todos los reinos de la redondez de la tierra en un momento de tiempo. </a:t>
            </a:r>
            <a:r>
              <a:rPr lang="es-CO" dirty="0" smtClean="0"/>
              <a:t>6 </a:t>
            </a:r>
            <a:r>
              <a:rPr lang="es-CO" dirty="0"/>
              <a:t>Y le dijo el diablo</a:t>
            </a:r>
            <a:r>
              <a:rPr lang="es-CO" dirty="0" smtClean="0"/>
              <a:t>:</a:t>
            </a:r>
            <a:endParaRPr lang="es-CO"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8183" y="260648"/>
            <a:ext cx="2619747" cy="4037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539552" y="4581128"/>
            <a:ext cx="8308378" cy="2062103"/>
          </a:xfrm>
          <a:prstGeom prst="rect">
            <a:avLst/>
          </a:prstGeom>
        </p:spPr>
        <p:txBody>
          <a:bodyPr wrap="square">
            <a:spAutoFit/>
          </a:bodyPr>
          <a:lstStyle/>
          <a:p>
            <a:pPr algn="ctr"/>
            <a:r>
              <a:rPr lang="es-CO" sz="3200" b="1" dirty="0"/>
              <a:t>«A ti te daré toda esta potestad, y la gloria de ellos; porque a mí es entregada, y a quien quiero la doy; 7 pues si tú adorares delante de mí, serán todos tuyos». </a:t>
            </a:r>
          </a:p>
        </p:txBody>
      </p:sp>
    </p:spTree>
    <p:extLst>
      <p:ext uri="{BB962C8B-B14F-4D97-AF65-F5344CB8AC3E}">
        <p14:creationId xmlns:p14="http://schemas.microsoft.com/office/powerpoint/2010/main" val="239248831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8229600" cy="5577483"/>
          </a:xfrm>
        </p:spPr>
        <p:txBody>
          <a:bodyPr>
            <a:normAutofit lnSpcReduction="10000"/>
          </a:bodyPr>
          <a:lstStyle/>
          <a:p>
            <a:pPr marL="0" indent="0">
              <a:buNone/>
            </a:pPr>
            <a:r>
              <a:rPr lang="es-CO" dirty="0" smtClean="0"/>
              <a:t>En ese momento, Adán </a:t>
            </a:r>
            <a:r>
              <a:rPr lang="es-CO" dirty="0"/>
              <a:t>empezó a comprender la magnitud de su pérdida: de gobernante de este mundo se había convertido en esclavo de Satanás.  </a:t>
            </a:r>
            <a:endParaRPr lang="es-CO" dirty="0" smtClean="0"/>
          </a:p>
          <a:p>
            <a:pPr marL="0" indent="0">
              <a:buNone/>
            </a:pPr>
            <a:r>
              <a:rPr lang="es-CO" dirty="0" smtClean="0"/>
              <a:t>Sin </a:t>
            </a:r>
            <a:r>
              <a:rPr lang="es-CO" dirty="0"/>
              <a:t>embargo, antes de oír el pronunciamiento de su propia sentencia, fue aplicado a su alma quebrantada el bálsamo sanador de la esperanza.  </a:t>
            </a:r>
            <a:endParaRPr lang="es-CO" dirty="0" smtClean="0"/>
          </a:p>
          <a:p>
            <a:pPr marL="0" indent="0">
              <a:buNone/>
            </a:pPr>
            <a:r>
              <a:rPr lang="es-CO" dirty="0" smtClean="0"/>
              <a:t>De </a:t>
            </a:r>
            <a:r>
              <a:rPr lang="es-CO" dirty="0"/>
              <a:t>ella, </a:t>
            </a:r>
            <a:r>
              <a:rPr lang="es-CO" dirty="0" smtClean="0"/>
              <a:t>-o sea de Eva- a </a:t>
            </a:r>
            <a:r>
              <a:rPr lang="es-CO" dirty="0"/>
              <a:t>quien había culpado por su caída, él debía esperar su liberación: </a:t>
            </a:r>
            <a:r>
              <a:rPr lang="es-CO" b="1" dirty="0"/>
              <a:t>la simiente prometida en quien habría poder para vencer al archienemigo de Dios y del hombre</a:t>
            </a:r>
            <a:r>
              <a:rPr lang="es-CO" dirty="0"/>
              <a:t>.</a:t>
            </a:r>
          </a:p>
          <a:p>
            <a:endParaRPr lang="es-CO" dirty="0"/>
          </a:p>
        </p:txBody>
      </p:sp>
    </p:spTree>
    <p:extLst>
      <p:ext uri="{BB962C8B-B14F-4D97-AF65-F5344CB8AC3E}">
        <p14:creationId xmlns:p14="http://schemas.microsoft.com/office/powerpoint/2010/main" val="274014552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404665"/>
            <a:ext cx="9144000" cy="2232247"/>
          </a:xfrm>
          <a:solidFill>
            <a:schemeClr val="bg2">
              <a:lumMod val="90000"/>
            </a:schemeClr>
          </a:solidFill>
        </p:spPr>
        <p:txBody>
          <a:bodyPr>
            <a:normAutofit fontScale="85000" lnSpcReduction="10000"/>
          </a:bodyPr>
          <a:lstStyle/>
          <a:p>
            <a:pPr marL="0" indent="0" algn="ctr">
              <a:buNone/>
            </a:pPr>
            <a:r>
              <a:rPr lang="es-CO" dirty="0" smtClean="0"/>
              <a:t>¡</a:t>
            </a:r>
            <a:r>
              <a:rPr lang="es-CO" dirty="0"/>
              <a:t>Cuán bondadoso fue Dios! </a:t>
            </a:r>
          </a:p>
          <a:p>
            <a:pPr marL="0" indent="0" algn="ctr">
              <a:buNone/>
            </a:pPr>
            <a:r>
              <a:rPr lang="es-CO" dirty="0" smtClean="0"/>
              <a:t> </a:t>
            </a:r>
            <a:r>
              <a:rPr lang="es-CO" dirty="0"/>
              <a:t>La justicia divina requería castigo para el pecado, pero la misericordia divina ya había hallado una forma para redimir a la raza humana caída: por el sacrificio voluntario del Hijo de Dios </a:t>
            </a:r>
            <a:r>
              <a:rPr lang="es-CO" dirty="0" smtClean="0"/>
              <a:t>según lo dice: </a:t>
            </a:r>
            <a:r>
              <a:rPr lang="es-CO" b="1" dirty="0" smtClean="0">
                <a:solidFill>
                  <a:srgbClr val="FF0000"/>
                </a:solidFill>
              </a:rPr>
              <a:t>(1Ped.1:20</a:t>
            </a:r>
            <a:r>
              <a:rPr lang="es-CO" b="1" dirty="0">
                <a:solidFill>
                  <a:srgbClr val="FF0000"/>
                </a:solidFill>
              </a:rPr>
              <a:t>; </a:t>
            </a:r>
            <a:r>
              <a:rPr lang="es-CO" b="1" dirty="0" smtClean="0">
                <a:solidFill>
                  <a:srgbClr val="FF0000"/>
                </a:solidFill>
              </a:rPr>
              <a:t>Efe.3:11</a:t>
            </a:r>
            <a:r>
              <a:rPr lang="es-CO" b="1" dirty="0">
                <a:solidFill>
                  <a:srgbClr val="FF0000"/>
                </a:solidFill>
              </a:rPr>
              <a:t>; </a:t>
            </a:r>
            <a:r>
              <a:rPr lang="es-CO" b="1" dirty="0" smtClean="0">
                <a:solidFill>
                  <a:srgbClr val="FF0000"/>
                </a:solidFill>
              </a:rPr>
              <a:t>2Tim.1:9</a:t>
            </a:r>
            <a:r>
              <a:rPr lang="es-CO" b="1" dirty="0">
                <a:solidFill>
                  <a:srgbClr val="FF0000"/>
                </a:solidFill>
              </a:rPr>
              <a:t>; </a:t>
            </a:r>
            <a:r>
              <a:rPr lang="es-CO" b="1" dirty="0" smtClean="0">
                <a:solidFill>
                  <a:srgbClr val="FF0000"/>
                </a:solidFill>
              </a:rPr>
              <a:t>y Apoc.13:8</a:t>
            </a:r>
            <a:r>
              <a:rPr lang="es-CO" b="1" dirty="0">
                <a:solidFill>
                  <a:srgbClr val="FF0000"/>
                </a:solidFill>
              </a:rPr>
              <a:t>). </a:t>
            </a:r>
            <a:endParaRPr lang="es-CO" b="1" dirty="0" smtClean="0">
              <a:solidFill>
                <a:srgbClr val="FF0000"/>
              </a:solidFill>
            </a:endParaRPr>
          </a:p>
        </p:txBody>
      </p:sp>
      <p:sp>
        <p:nvSpPr>
          <p:cNvPr id="4" name="3 Rectángulo"/>
          <p:cNvSpPr/>
          <p:nvPr/>
        </p:nvSpPr>
        <p:spPr>
          <a:xfrm>
            <a:off x="179512" y="2695805"/>
            <a:ext cx="6408712" cy="4154984"/>
          </a:xfrm>
          <a:prstGeom prst="rect">
            <a:avLst/>
          </a:prstGeom>
          <a:solidFill>
            <a:schemeClr val="accent5">
              <a:lumMod val="20000"/>
              <a:lumOff val="80000"/>
            </a:schemeClr>
          </a:solidFill>
        </p:spPr>
        <p:txBody>
          <a:bodyPr wrap="square">
            <a:spAutoFit/>
          </a:bodyPr>
          <a:lstStyle/>
          <a:p>
            <a:r>
              <a:rPr lang="es-CO" sz="2400" dirty="0"/>
              <a:t>Dios instituyó el ritual de los sacrificios para proporcionar al hombre una ayuda visual, a fin de que pudiera comprender algo del precio que se debía pagar para expiar su pecado.  </a:t>
            </a:r>
            <a:r>
              <a:rPr lang="es-CO" sz="2400" b="1" dirty="0"/>
              <a:t>El cordero inocente tenía que dar su sangre en lugar de la del hombre y su piel para cubrir la desnudez del pecador, a fin de que el hombre pudiera así recordar siempre por medio de los símbolos al Hijo de Dios, que tendría que entregar su vida para expiar la transgresión del hombre y cuya justicia sería lo único suficiente para cubrirlo.  </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8224" y="3089950"/>
            <a:ext cx="2371725" cy="3097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3505042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par>
                                <p:cTn id="8" presetID="6" presetClass="entr" presetSubtype="16" fill="hold" nodeType="withEffect">
                                  <p:stCondLst>
                                    <p:cond delay="0"/>
                                  </p:stCondLst>
                                  <p:childTnLst>
                                    <p:set>
                                      <p:cBhvr>
                                        <p:cTn id="9" dur="1" fill="hold">
                                          <p:stCondLst>
                                            <p:cond delay="0"/>
                                          </p:stCondLst>
                                        </p:cTn>
                                        <p:tgtEl>
                                          <p:spTgt spid="5122"/>
                                        </p:tgtEl>
                                        <p:attrNameLst>
                                          <p:attrName>style.visibility</p:attrName>
                                        </p:attrNameLst>
                                      </p:cBhvr>
                                      <p:to>
                                        <p:strVal val="visible"/>
                                      </p:to>
                                    </p:set>
                                    <p:animEffect transition="in" filter="circle(in)">
                                      <p:cBhvr>
                                        <p:cTn id="10" dur="20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7001">
              <a:srgbClr val="E6E6E6"/>
            </a:gs>
            <a:gs pos="32001">
              <a:srgbClr val="7D8496"/>
            </a:gs>
            <a:gs pos="47000">
              <a:srgbClr val="E6E6E6"/>
            </a:gs>
            <a:gs pos="85001">
              <a:srgbClr val="7D8496"/>
            </a:gs>
            <a:gs pos="100000">
              <a:srgbClr val="E6E6E6"/>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3024336"/>
          </a:xfrm>
          <a:blipFill>
            <a:blip r:embed="rId2"/>
            <a:tile tx="0" ty="0" sx="100000" sy="100000" flip="none" algn="tl"/>
          </a:blipFill>
        </p:spPr>
        <p:txBody>
          <a:bodyPr>
            <a:normAutofit fontScale="92500" lnSpcReduction="10000"/>
          </a:bodyPr>
          <a:lstStyle/>
          <a:p>
            <a:pPr marL="0" indent="0" algn="ctr">
              <a:buNone/>
            </a:pPr>
            <a:r>
              <a:rPr lang="es-CO" dirty="0"/>
              <a:t>No sabemos cuán clara fue la comprensión de Adán del plan de la redención, pero podemos estar seguros de que le fue revelado lo suficiente para asegurarle que el pecado no duraría para siempre, que de la simiente de la mujer nacería el Redentor, que sería recuperado el dominio perdido y que se restauraría la felicidad del Edén. </a:t>
            </a:r>
            <a:endParaRPr lang="es-CO" dirty="0" smtClean="0"/>
          </a:p>
        </p:txBody>
      </p:sp>
      <p:sp>
        <p:nvSpPr>
          <p:cNvPr id="2" name="1 Rectángulo"/>
          <p:cNvSpPr/>
          <p:nvPr/>
        </p:nvSpPr>
        <p:spPr>
          <a:xfrm>
            <a:off x="467544" y="3890665"/>
            <a:ext cx="5472608" cy="2062103"/>
          </a:xfrm>
          <a:prstGeom prst="rect">
            <a:avLst/>
          </a:prstGeom>
          <a:solidFill>
            <a:schemeClr val="accent2">
              <a:lumMod val="20000"/>
              <a:lumOff val="80000"/>
            </a:schemeClr>
          </a:solidFill>
        </p:spPr>
        <p:txBody>
          <a:bodyPr wrap="square">
            <a:spAutoFit/>
          </a:bodyPr>
          <a:lstStyle/>
          <a:p>
            <a:r>
              <a:rPr lang="es-CO" sz="3200" dirty="0"/>
              <a:t>De principio a fin, -o sea, de Génesis asta el Apocalipsis- el Evangelio de salvación es el tema de las Escrituras.</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192" y="3645024"/>
            <a:ext cx="2736304" cy="2903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349369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anim calcmode="lin" valueType="num">
                                      <p:cBhvr>
                                        <p:cTn id="13" dur="1000" fill="hold"/>
                                        <p:tgtEl>
                                          <p:spTgt spid="1026"/>
                                        </p:tgtEl>
                                        <p:attrNameLst>
                                          <p:attrName>ppt_w</p:attrName>
                                        </p:attrNameLst>
                                      </p:cBhvr>
                                      <p:tavLst>
                                        <p:tav tm="0">
                                          <p:val>
                                            <p:fltVal val="0"/>
                                          </p:val>
                                        </p:tav>
                                        <p:tav tm="100000">
                                          <p:val>
                                            <p:strVal val="#ppt_w"/>
                                          </p:val>
                                        </p:tav>
                                      </p:tavLst>
                                    </p:anim>
                                    <p:anim calcmode="lin" valueType="num">
                                      <p:cBhvr>
                                        <p:cTn id="14" dur="1000" fill="hold"/>
                                        <p:tgtEl>
                                          <p:spTgt spid="1026"/>
                                        </p:tgtEl>
                                        <p:attrNameLst>
                                          <p:attrName>ppt_h</p:attrName>
                                        </p:attrNameLst>
                                      </p:cBhvr>
                                      <p:tavLst>
                                        <p:tav tm="0">
                                          <p:val>
                                            <p:fltVal val="0"/>
                                          </p:val>
                                        </p:tav>
                                        <p:tav tm="100000">
                                          <p:val>
                                            <p:strVal val="#ppt_h"/>
                                          </p:val>
                                        </p:tav>
                                      </p:tavLst>
                                    </p:anim>
                                    <p:anim calcmode="lin" valueType="num">
                                      <p:cBhvr>
                                        <p:cTn id="15" dur="1000" fill="hold"/>
                                        <p:tgtEl>
                                          <p:spTgt spid="1026"/>
                                        </p:tgtEl>
                                        <p:attrNameLst>
                                          <p:attrName>style.rotation</p:attrName>
                                        </p:attrNameLst>
                                      </p:cBhvr>
                                      <p:tavLst>
                                        <p:tav tm="0">
                                          <p:val>
                                            <p:fltVal val="90"/>
                                          </p:val>
                                        </p:tav>
                                        <p:tav tm="100000">
                                          <p:val>
                                            <p:fltVal val="0"/>
                                          </p:val>
                                        </p:tav>
                                      </p:tavLst>
                                    </p:anim>
                                    <p:animEffect transition="in" filter="fade">
                                      <p:cBhvr>
                                        <p:cTn id="16" dur="1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5">
              <a:lumMod val="20000"/>
              <a:lumOff val="80000"/>
            </a:schemeClr>
          </a:solidFill>
        </p:spPr>
        <p:txBody>
          <a:bodyPr>
            <a:normAutofit fontScale="90000"/>
          </a:bodyPr>
          <a:lstStyle/>
          <a:p>
            <a:r>
              <a:rPr lang="es-CO" b="1" i="1" dirty="0" smtClean="0">
                <a:solidFill>
                  <a:srgbClr val="FF0000"/>
                </a:solidFill>
                <a:latin typeface="Agency FB" pitchFamily="34" charset="0"/>
              </a:rPr>
              <a:t>Miremos otros textos que nos hablan de lo que Cristo hiso por nosotros:</a:t>
            </a:r>
            <a:endParaRPr lang="es-CO" b="1" i="1" dirty="0">
              <a:solidFill>
                <a:srgbClr val="FF0000"/>
              </a:solidFill>
              <a:latin typeface="Agency FB" pitchFamily="34" charset="0"/>
            </a:endParaRPr>
          </a:p>
        </p:txBody>
      </p:sp>
      <p:sp>
        <p:nvSpPr>
          <p:cNvPr id="3" name="2 Marcador de contenido"/>
          <p:cNvSpPr>
            <a:spLocks noGrp="1"/>
          </p:cNvSpPr>
          <p:nvPr>
            <p:ph idx="1"/>
          </p:nvPr>
        </p:nvSpPr>
        <p:spPr>
          <a:xfrm>
            <a:off x="457200" y="1600201"/>
            <a:ext cx="8229600" cy="1108720"/>
          </a:xfrm>
        </p:spPr>
        <p:txBody>
          <a:bodyPr>
            <a:normAutofit/>
          </a:bodyPr>
          <a:lstStyle/>
          <a:p>
            <a:pPr marL="0" indent="0">
              <a:buNone/>
            </a:pPr>
            <a:r>
              <a:rPr lang="es-CO" b="1" u="sng" dirty="0"/>
              <a:t>Efe.1:7</a:t>
            </a:r>
            <a:r>
              <a:rPr lang="es-CO" dirty="0"/>
              <a:t>. </a:t>
            </a:r>
            <a:r>
              <a:rPr lang="es-CO" dirty="0" smtClean="0">
                <a:latin typeface="Agency FB" pitchFamily="34" charset="0"/>
              </a:rPr>
              <a:t>en </a:t>
            </a:r>
            <a:r>
              <a:rPr lang="es-CO" dirty="0">
                <a:latin typeface="Agency FB" pitchFamily="34" charset="0"/>
              </a:rPr>
              <a:t>el cual tenemos redención por su sangre, la remisión de pecados por las riquezas de su gracia</a:t>
            </a:r>
            <a:r>
              <a:rPr lang="es-CO" dirty="0" smtClean="0"/>
              <a:t>,</a:t>
            </a:r>
            <a:endParaRPr lang="es-CO" dirty="0"/>
          </a:p>
        </p:txBody>
      </p:sp>
      <p:sp>
        <p:nvSpPr>
          <p:cNvPr id="4" name="3 Rectángulo"/>
          <p:cNvSpPr/>
          <p:nvPr/>
        </p:nvSpPr>
        <p:spPr>
          <a:xfrm>
            <a:off x="323528" y="2996952"/>
            <a:ext cx="5688632" cy="3416320"/>
          </a:xfrm>
          <a:prstGeom prst="rect">
            <a:avLst/>
          </a:prstGeom>
        </p:spPr>
        <p:txBody>
          <a:bodyPr wrap="square">
            <a:spAutoFit/>
          </a:bodyPr>
          <a:lstStyle/>
          <a:p>
            <a:pPr algn="ctr"/>
            <a:r>
              <a:rPr lang="es-CO" sz="2400" b="1" dirty="0">
                <a:solidFill>
                  <a:srgbClr val="0070C0"/>
                </a:solidFill>
              </a:rPr>
              <a:t>La redención se efectúa por algo más que una cierta cooperación con Cristo o una simple unión mística con él.  Cristo es la “esfera viviente” de la redención; en su persona tiene lugar esa gran obra.  Cristo es el Arquitecto, el Constructor y la Piedra angular de la redención.  El es no sólo el Pastor sino también la Puerta del aprisco (</a:t>
            </a:r>
            <a:r>
              <a:rPr lang="es-CO" sz="2400" b="1" dirty="0" smtClean="0">
                <a:solidFill>
                  <a:srgbClr val="0070C0"/>
                </a:solidFill>
              </a:rPr>
              <a:t>Juan10:1-14</a:t>
            </a:r>
            <a:r>
              <a:rPr lang="es-CO" sz="2400" b="1" dirty="0">
                <a:solidFill>
                  <a:srgbClr val="0070C0"/>
                </a:solidFill>
              </a:rPr>
              <a:t>). </a:t>
            </a:r>
            <a:r>
              <a:rPr lang="es-CO" sz="2400" b="1" dirty="0" smtClean="0">
                <a:solidFill>
                  <a:srgbClr val="0070C0"/>
                </a:solidFill>
              </a:rPr>
              <a:t> </a:t>
            </a:r>
            <a:endParaRPr lang="es-CO" sz="2400" b="1" dirty="0">
              <a:solidFill>
                <a:srgbClr val="0070C0"/>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8184" y="2857262"/>
            <a:ext cx="2764532"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Rectángulo"/>
          <p:cNvSpPr/>
          <p:nvPr/>
        </p:nvSpPr>
        <p:spPr>
          <a:xfrm>
            <a:off x="6228184" y="4826675"/>
            <a:ext cx="2764532" cy="2031325"/>
          </a:xfrm>
          <a:prstGeom prst="rect">
            <a:avLst/>
          </a:prstGeom>
        </p:spPr>
        <p:txBody>
          <a:bodyPr wrap="square">
            <a:spAutoFit/>
          </a:bodyPr>
          <a:lstStyle/>
          <a:p>
            <a:pPr algn="ctr"/>
            <a:r>
              <a:rPr lang="es-CO" b="1" dirty="0">
                <a:solidFill>
                  <a:srgbClr val="FF0000"/>
                </a:solidFill>
              </a:rPr>
              <a:t>Él no solamente planificó nuestra </a:t>
            </a:r>
            <a:r>
              <a:rPr lang="es-CO" b="1" dirty="0" smtClean="0">
                <a:solidFill>
                  <a:srgbClr val="FF0000"/>
                </a:solidFill>
              </a:rPr>
              <a:t>salvación, como para </a:t>
            </a:r>
            <a:r>
              <a:rPr lang="es-CO" b="1" dirty="0" smtClean="0">
                <a:solidFill>
                  <a:srgbClr val="FF0000"/>
                </a:solidFill>
              </a:rPr>
              <a:t>que otro la realizara, sino </a:t>
            </a:r>
            <a:r>
              <a:rPr lang="es-CO" b="1" dirty="0">
                <a:solidFill>
                  <a:srgbClr val="FF0000"/>
                </a:solidFill>
              </a:rPr>
              <a:t>que </a:t>
            </a:r>
            <a:r>
              <a:rPr lang="es-CO" b="1" dirty="0" smtClean="0">
                <a:solidFill>
                  <a:srgbClr val="FF0000"/>
                </a:solidFill>
              </a:rPr>
              <a:t>Él mismo la </a:t>
            </a:r>
            <a:r>
              <a:rPr lang="es-CO" b="1" dirty="0">
                <a:solidFill>
                  <a:srgbClr val="FF0000"/>
                </a:solidFill>
              </a:rPr>
              <a:t>ejecutó, hasta darle pleno </a:t>
            </a:r>
            <a:r>
              <a:rPr lang="es-CO" b="1" dirty="0" smtClean="0">
                <a:solidFill>
                  <a:srgbClr val="FF0000"/>
                </a:solidFill>
              </a:rPr>
              <a:t>cumplimiento, en base a u muerte por nosotros.</a:t>
            </a:r>
            <a:endParaRPr lang="es-CO" b="1" dirty="0">
              <a:solidFill>
                <a:srgbClr val="FF0000"/>
              </a:solidFill>
            </a:endParaRPr>
          </a:p>
        </p:txBody>
      </p:sp>
    </p:spTree>
    <p:extLst>
      <p:ext uri="{BB962C8B-B14F-4D97-AF65-F5344CB8AC3E}">
        <p14:creationId xmlns:p14="http://schemas.microsoft.com/office/powerpoint/2010/main" val="395069482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nodeType="withEffect">
                                  <p:stCondLst>
                                    <p:cond delay="0"/>
                                  </p:stCondLst>
                                  <p:childTnLst>
                                    <p:set>
                                      <p:cBhvr>
                                        <p:cTn id="16" dur="1" fill="hold">
                                          <p:stCondLst>
                                            <p:cond delay="0"/>
                                          </p:stCondLst>
                                        </p:cTn>
                                        <p:tgtEl>
                                          <p:spTgt spid="2050"/>
                                        </p:tgtEl>
                                        <p:attrNameLst>
                                          <p:attrName>style.visibility</p:attrName>
                                        </p:attrNameLst>
                                      </p:cBhvr>
                                      <p:to>
                                        <p:strVal val="visible"/>
                                      </p:to>
                                    </p:set>
                                    <p:anim calcmode="lin" valueType="num">
                                      <p:cBhvr>
                                        <p:cTn id="17" dur="500" fill="hold"/>
                                        <p:tgtEl>
                                          <p:spTgt spid="2050"/>
                                        </p:tgtEl>
                                        <p:attrNameLst>
                                          <p:attrName>ppt_w</p:attrName>
                                        </p:attrNameLst>
                                      </p:cBhvr>
                                      <p:tavLst>
                                        <p:tav tm="0">
                                          <p:val>
                                            <p:fltVal val="0"/>
                                          </p:val>
                                        </p:tav>
                                        <p:tav tm="100000">
                                          <p:val>
                                            <p:strVal val="#ppt_w"/>
                                          </p:val>
                                        </p:tav>
                                      </p:tavLst>
                                    </p:anim>
                                    <p:anim calcmode="lin" valueType="num">
                                      <p:cBhvr>
                                        <p:cTn id="18" dur="500" fill="hold"/>
                                        <p:tgtEl>
                                          <p:spTgt spid="2050"/>
                                        </p:tgtEl>
                                        <p:attrNameLst>
                                          <p:attrName>ppt_h</p:attrName>
                                        </p:attrNameLst>
                                      </p:cBhvr>
                                      <p:tavLst>
                                        <p:tav tm="0">
                                          <p:val>
                                            <p:fltVal val="0"/>
                                          </p:val>
                                        </p:tav>
                                        <p:tav tm="100000">
                                          <p:val>
                                            <p:strVal val="#ppt_h"/>
                                          </p:val>
                                        </p:tav>
                                      </p:tavLst>
                                    </p:anim>
                                    <p:animEffect transition="in" filter="fade">
                                      <p:cBhvr>
                                        <p:cTn id="19" dur="500"/>
                                        <p:tgtEl>
                                          <p:spTgt spid="2050"/>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down)">
                                      <p:cBhvr>
                                        <p:cTn id="24" dur="580">
                                          <p:stCondLst>
                                            <p:cond delay="0"/>
                                          </p:stCondLst>
                                        </p:cTn>
                                        <p:tgtEl>
                                          <p:spTgt spid="5"/>
                                        </p:tgtEl>
                                      </p:cBhvr>
                                    </p:animEffect>
                                    <p:anim calcmode="lin" valueType="num">
                                      <p:cBhvr>
                                        <p:cTn id="25"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0" dur="26">
                                          <p:stCondLst>
                                            <p:cond delay="650"/>
                                          </p:stCondLst>
                                        </p:cTn>
                                        <p:tgtEl>
                                          <p:spTgt spid="5"/>
                                        </p:tgtEl>
                                      </p:cBhvr>
                                      <p:to x="100000" y="60000"/>
                                    </p:animScale>
                                    <p:animScale>
                                      <p:cBhvr>
                                        <p:cTn id="31" dur="166" decel="50000">
                                          <p:stCondLst>
                                            <p:cond delay="676"/>
                                          </p:stCondLst>
                                        </p:cTn>
                                        <p:tgtEl>
                                          <p:spTgt spid="5"/>
                                        </p:tgtEl>
                                      </p:cBhvr>
                                      <p:to x="100000" y="100000"/>
                                    </p:animScale>
                                    <p:animScale>
                                      <p:cBhvr>
                                        <p:cTn id="32" dur="26">
                                          <p:stCondLst>
                                            <p:cond delay="1312"/>
                                          </p:stCondLst>
                                        </p:cTn>
                                        <p:tgtEl>
                                          <p:spTgt spid="5"/>
                                        </p:tgtEl>
                                      </p:cBhvr>
                                      <p:to x="100000" y="80000"/>
                                    </p:animScale>
                                    <p:animScale>
                                      <p:cBhvr>
                                        <p:cTn id="33" dur="166" decel="50000">
                                          <p:stCondLst>
                                            <p:cond delay="1338"/>
                                          </p:stCondLst>
                                        </p:cTn>
                                        <p:tgtEl>
                                          <p:spTgt spid="5"/>
                                        </p:tgtEl>
                                      </p:cBhvr>
                                      <p:to x="100000" y="100000"/>
                                    </p:animScale>
                                    <p:animScale>
                                      <p:cBhvr>
                                        <p:cTn id="34" dur="26">
                                          <p:stCondLst>
                                            <p:cond delay="1642"/>
                                          </p:stCondLst>
                                        </p:cTn>
                                        <p:tgtEl>
                                          <p:spTgt spid="5"/>
                                        </p:tgtEl>
                                      </p:cBhvr>
                                      <p:to x="100000" y="90000"/>
                                    </p:animScale>
                                    <p:animScale>
                                      <p:cBhvr>
                                        <p:cTn id="35" dur="166" decel="50000">
                                          <p:stCondLst>
                                            <p:cond delay="1668"/>
                                          </p:stCondLst>
                                        </p:cTn>
                                        <p:tgtEl>
                                          <p:spTgt spid="5"/>
                                        </p:tgtEl>
                                      </p:cBhvr>
                                      <p:to x="100000" y="100000"/>
                                    </p:animScale>
                                    <p:animScale>
                                      <p:cBhvr>
                                        <p:cTn id="36" dur="26">
                                          <p:stCondLst>
                                            <p:cond delay="1808"/>
                                          </p:stCondLst>
                                        </p:cTn>
                                        <p:tgtEl>
                                          <p:spTgt spid="5"/>
                                        </p:tgtEl>
                                      </p:cBhvr>
                                      <p:to x="100000" y="95000"/>
                                    </p:animScale>
                                    <p:animScale>
                                      <p:cBhvr>
                                        <p:cTn id="37"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260648"/>
            <a:ext cx="8229600" cy="1728192"/>
          </a:xfrm>
          <a:solidFill>
            <a:schemeClr val="accent4">
              <a:lumMod val="20000"/>
              <a:lumOff val="80000"/>
            </a:schemeClr>
          </a:solidFill>
        </p:spPr>
        <p:txBody>
          <a:bodyPr/>
          <a:lstStyle/>
          <a:p>
            <a:pPr marL="0" indent="0">
              <a:buNone/>
            </a:pPr>
            <a:r>
              <a:rPr lang="es-CO" b="1" u="sng" dirty="0"/>
              <a:t>Tito 2:14. </a:t>
            </a:r>
            <a:r>
              <a:rPr lang="es-CO" b="1" i="1" dirty="0" smtClean="0">
                <a:latin typeface="Agency FB" pitchFamily="34" charset="0"/>
              </a:rPr>
              <a:t>Que </a:t>
            </a:r>
            <a:r>
              <a:rPr lang="es-CO" b="1" i="1" dirty="0">
                <a:latin typeface="Agency FB" pitchFamily="34" charset="0"/>
              </a:rPr>
              <a:t>se dio a sí mismo por nosotros para redimirnos de toda iniquidad, y limpiar para sí un pueblo propio, seguidor de buenas obras. </a:t>
            </a:r>
          </a:p>
          <a:p>
            <a:endParaRPr lang="es-CO" dirty="0"/>
          </a:p>
          <a:p>
            <a:endParaRPr lang="es-CO" dirty="0"/>
          </a:p>
        </p:txBody>
      </p:sp>
      <p:sp>
        <p:nvSpPr>
          <p:cNvPr id="4" name="3 Rectángulo"/>
          <p:cNvSpPr/>
          <p:nvPr/>
        </p:nvSpPr>
        <p:spPr>
          <a:xfrm>
            <a:off x="3059832" y="2132856"/>
            <a:ext cx="6084168" cy="4524315"/>
          </a:xfrm>
          <a:prstGeom prst="rect">
            <a:avLst/>
          </a:prstGeom>
          <a:blipFill>
            <a:blip r:embed="rId2"/>
            <a:tile tx="0" ty="0" sx="100000" sy="100000" flip="none" algn="tl"/>
          </a:blipFill>
        </p:spPr>
        <p:txBody>
          <a:bodyPr wrap="square">
            <a:spAutoFit/>
          </a:bodyPr>
          <a:lstStyle/>
          <a:p>
            <a:r>
              <a:rPr lang="es-CO" sz="2400" dirty="0"/>
              <a:t>El papel de Cristo como Salvador y Mediador de la humanidad perdida </a:t>
            </a:r>
            <a:r>
              <a:rPr lang="es-CO" sz="2400" b="1" u="sng" dirty="0"/>
              <a:t>no le fue impuesto por la voluntad arbitraria del Padre.  </a:t>
            </a:r>
            <a:r>
              <a:rPr lang="es-CO" sz="2400" dirty="0"/>
              <a:t>Cristo </a:t>
            </a:r>
            <a:r>
              <a:rPr lang="es-CO" sz="2400" dirty="0">
                <a:latin typeface="Agency FB" pitchFamily="34" charset="0"/>
              </a:rPr>
              <a:t>“se dio a sí mismo</a:t>
            </a:r>
            <a:r>
              <a:rPr lang="es-CO" sz="2400" dirty="0"/>
              <a:t>” como un sacrificio voluntario en favor de sus criaturas extraviadas (</a:t>
            </a:r>
            <a:r>
              <a:rPr lang="es-CO" sz="2400" u="sng" dirty="0" smtClean="0"/>
              <a:t>ver  Juan10:17,18</a:t>
            </a:r>
            <a:r>
              <a:rPr lang="es-CO" sz="2400" u="sng" dirty="0"/>
              <a:t>; </a:t>
            </a:r>
            <a:r>
              <a:rPr lang="es-CO" sz="2400" u="sng" dirty="0" smtClean="0"/>
              <a:t>Hech.3:15</a:t>
            </a:r>
            <a:r>
              <a:rPr lang="es-CO" sz="2400" dirty="0"/>
              <a:t>).  </a:t>
            </a:r>
            <a:endParaRPr lang="es-CO" sz="2400" dirty="0" smtClean="0"/>
          </a:p>
          <a:p>
            <a:endParaRPr lang="es-CO" sz="2400" dirty="0"/>
          </a:p>
          <a:p>
            <a:pPr algn="r"/>
            <a:r>
              <a:rPr lang="es-CO" sz="2400" dirty="0" smtClean="0"/>
              <a:t>Dios </a:t>
            </a:r>
            <a:r>
              <a:rPr lang="es-CO" sz="2400" dirty="0"/>
              <a:t>reveló su amor divino en la persona de Jesucristo.  Aunque sus hijos e hijas sufren las consecuencias de la transgresión moral y física, Dios ha manifestado su amor al compartir con el hombre el dolor causado por el pecado</a:t>
            </a:r>
            <a:r>
              <a:rPr lang="es-CO" sz="2400" dirty="0" smtClean="0"/>
              <a:t>..</a:t>
            </a:r>
            <a:endParaRPr lang="es-CO" sz="2400"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2276872"/>
            <a:ext cx="2667000" cy="171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Rectángulo"/>
          <p:cNvSpPr/>
          <p:nvPr/>
        </p:nvSpPr>
        <p:spPr>
          <a:xfrm>
            <a:off x="179512" y="4006121"/>
            <a:ext cx="2667000" cy="2585323"/>
          </a:xfrm>
          <a:prstGeom prst="rect">
            <a:avLst/>
          </a:prstGeom>
        </p:spPr>
        <p:txBody>
          <a:bodyPr wrap="square">
            <a:spAutoFit/>
          </a:bodyPr>
          <a:lstStyle/>
          <a:p>
            <a:pPr algn="ctr"/>
            <a:r>
              <a:rPr lang="es-CO" b="1" dirty="0">
                <a:solidFill>
                  <a:srgbClr val="FF0000"/>
                </a:solidFill>
              </a:rPr>
              <a:t>Los verdugos estaban acostumbrados a luchar con los sentenciados a muerte, que se negaban a ser crucificados. Pero Cristo mismo </a:t>
            </a:r>
            <a:r>
              <a:rPr lang="es-CO" b="1" dirty="0" smtClean="0">
                <a:solidFill>
                  <a:srgbClr val="FF0000"/>
                </a:solidFill>
              </a:rPr>
              <a:t>extendió </a:t>
            </a:r>
            <a:r>
              <a:rPr lang="es-CO" b="1" dirty="0">
                <a:solidFill>
                  <a:srgbClr val="FF0000"/>
                </a:solidFill>
              </a:rPr>
              <a:t>sus </a:t>
            </a:r>
            <a:r>
              <a:rPr lang="es-CO" b="1" dirty="0" smtClean="0">
                <a:solidFill>
                  <a:srgbClr val="FF0000"/>
                </a:solidFill>
              </a:rPr>
              <a:t>brazos </a:t>
            </a:r>
            <a:r>
              <a:rPr lang="es-CO" b="1" dirty="0">
                <a:solidFill>
                  <a:srgbClr val="FF0000"/>
                </a:solidFill>
              </a:rPr>
              <a:t>y pies sobre el madero, sin ofrecer ninguna resistencia</a:t>
            </a:r>
          </a:p>
        </p:txBody>
      </p:sp>
    </p:spTree>
    <p:extLst>
      <p:ext uri="{BB962C8B-B14F-4D97-AF65-F5344CB8AC3E}">
        <p14:creationId xmlns:p14="http://schemas.microsoft.com/office/powerpoint/2010/main" val="83347289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par>
                                <p:cTn id="8" presetID="21" presetClass="entr" presetSubtype="1" fill="hold" nodeType="withEffect">
                                  <p:stCondLst>
                                    <p:cond delay="0"/>
                                  </p:stCondLst>
                                  <p:childTnLst>
                                    <p:set>
                                      <p:cBhvr>
                                        <p:cTn id="9" dur="1" fill="hold">
                                          <p:stCondLst>
                                            <p:cond delay="0"/>
                                          </p:stCondLst>
                                        </p:cTn>
                                        <p:tgtEl>
                                          <p:spTgt spid="3074"/>
                                        </p:tgtEl>
                                        <p:attrNameLst>
                                          <p:attrName>style.visibility</p:attrName>
                                        </p:attrNameLst>
                                      </p:cBhvr>
                                      <p:to>
                                        <p:strVal val="visible"/>
                                      </p:to>
                                    </p:set>
                                    <p:animEffect transition="in" filter="wheel(1)">
                                      <p:cBhvr>
                                        <p:cTn id="10" dur="2000"/>
                                        <p:tgtEl>
                                          <p:spTgt spid="3074"/>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80">
                                          <p:stCondLst>
                                            <p:cond delay="0"/>
                                          </p:stCondLst>
                                        </p:cTn>
                                        <p:tgtEl>
                                          <p:spTgt spid="5"/>
                                        </p:tgtEl>
                                      </p:cBhvr>
                                    </p:animEffect>
                                    <p:anim calcmode="lin" valueType="num">
                                      <p:cBhvr>
                                        <p:cTn id="1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1" dur="26">
                                          <p:stCondLst>
                                            <p:cond delay="650"/>
                                          </p:stCondLst>
                                        </p:cTn>
                                        <p:tgtEl>
                                          <p:spTgt spid="5"/>
                                        </p:tgtEl>
                                      </p:cBhvr>
                                      <p:to x="100000" y="60000"/>
                                    </p:animScale>
                                    <p:animScale>
                                      <p:cBhvr>
                                        <p:cTn id="22" dur="166" decel="50000">
                                          <p:stCondLst>
                                            <p:cond delay="676"/>
                                          </p:stCondLst>
                                        </p:cTn>
                                        <p:tgtEl>
                                          <p:spTgt spid="5"/>
                                        </p:tgtEl>
                                      </p:cBhvr>
                                      <p:to x="100000" y="100000"/>
                                    </p:animScale>
                                    <p:animScale>
                                      <p:cBhvr>
                                        <p:cTn id="23" dur="26">
                                          <p:stCondLst>
                                            <p:cond delay="1312"/>
                                          </p:stCondLst>
                                        </p:cTn>
                                        <p:tgtEl>
                                          <p:spTgt spid="5"/>
                                        </p:tgtEl>
                                      </p:cBhvr>
                                      <p:to x="100000" y="80000"/>
                                    </p:animScale>
                                    <p:animScale>
                                      <p:cBhvr>
                                        <p:cTn id="24" dur="166" decel="50000">
                                          <p:stCondLst>
                                            <p:cond delay="1338"/>
                                          </p:stCondLst>
                                        </p:cTn>
                                        <p:tgtEl>
                                          <p:spTgt spid="5"/>
                                        </p:tgtEl>
                                      </p:cBhvr>
                                      <p:to x="100000" y="100000"/>
                                    </p:animScale>
                                    <p:animScale>
                                      <p:cBhvr>
                                        <p:cTn id="25" dur="26">
                                          <p:stCondLst>
                                            <p:cond delay="1642"/>
                                          </p:stCondLst>
                                        </p:cTn>
                                        <p:tgtEl>
                                          <p:spTgt spid="5"/>
                                        </p:tgtEl>
                                      </p:cBhvr>
                                      <p:to x="100000" y="90000"/>
                                    </p:animScale>
                                    <p:animScale>
                                      <p:cBhvr>
                                        <p:cTn id="26" dur="166" decel="50000">
                                          <p:stCondLst>
                                            <p:cond delay="1668"/>
                                          </p:stCondLst>
                                        </p:cTn>
                                        <p:tgtEl>
                                          <p:spTgt spid="5"/>
                                        </p:tgtEl>
                                      </p:cBhvr>
                                      <p:to x="100000" y="100000"/>
                                    </p:animScale>
                                    <p:animScale>
                                      <p:cBhvr>
                                        <p:cTn id="27" dur="26">
                                          <p:stCondLst>
                                            <p:cond delay="1808"/>
                                          </p:stCondLst>
                                        </p:cTn>
                                        <p:tgtEl>
                                          <p:spTgt spid="5"/>
                                        </p:tgtEl>
                                      </p:cBhvr>
                                      <p:to x="100000" y="95000"/>
                                    </p:animScale>
                                    <p:animScale>
                                      <p:cBhvr>
                                        <p:cTn id="28"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404665"/>
            <a:ext cx="8568952" cy="2160240"/>
          </a:xfrm>
          <a:blipFill>
            <a:blip r:embed="rId2"/>
            <a:tile tx="0" ty="0" sx="100000" sy="100000" flip="none" algn="tl"/>
          </a:blipFill>
        </p:spPr>
        <p:txBody>
          <a:bodyPr>
            <a:normAutofit fontScale="92500" lnSpcReduction="10000"/>
          </a:bodyPr>
          <a:lstStyle/>
          <a:p>
            <a:pPr marL="0" indent="0">
              <a:buNone/>
            </a:pPr>
            <a:r>
              <a:rPr lang="es-CO" b="1" u="sng" dirty="0" smtClean="0"/>
              <a:t>1Ped.1:18,19</a:t>
            </a:r>
            <a:r>
              <a:rPr lang="es-CO" dirty="0" smtClean="0"/>
              <a:t>.</a:t>
            </a:r>
            <a:r>
              <a:rPr lang="es-CO" b="1" baseline="30000" dirty="0"/>
              <a:t> </a:t>
            </a:r>
            <a:r>
              <a:rPr lang="es-CO" dirty="0" smtClean="0"/>
              <a:t>sabiendo </a:t>
            </a:r>
            <a:r>
              <a:rPr lang="es-CO" dirty="0"/>
              <a:t>que habéis sido rescatados de vuestra vana conversación (la cual recibisteis de vuestros padres), no con cosas corruptibles, [como] oro o plata; </a:t>
            </a:r>
            <a:r>
              <a:rPr lang="es-CO" b="1" baseline="30000" dirty="0" smtClean="0"/>
              <a:t>19 </a:t>
            </a:r>
            <a:r>
              <a:rPr lang="es-CO" dirty="0"/>
              <a:t>sino con la sangre preciosa del Cristo, como de un Cordero sin mancha y sin contaminación</a:t>
            </a:r>
            <a:r>
              <a:rPr lang="es-CO" dirty="0" smtClean="0"/>
              <a:t>,</a:t>
            </a:r>
          </a:p>
        </p:txBody>
      </p:sp>
      <p:sp>
        <p:nvSpPr>
          <p:cNvPr id="4" name="3 Rectángulo"/>
          <p:cNvSpPr/>
          <p:nvPr/>
        </p:nvSpPr>
        <p:spPr>
          <a:xfrm>
            <a:off x="222880" y="2757929"/>
            <a:ext cx="6408712" cy="1938992"/>
          </a:xfrm>
          <a:prstGeom prst="rect">
            <a:avLst/>
          </a:prstGeom>
        </p:spPr>
        <p:txBody>
          <a:bodyPr wrap="square">
            <a:spAutoFit/>
          </a:bodyPr>
          <a:lstStyle/>
          <a:p>
            <a:r>
              <a:rPr lang="es-CO" sz="2400" dirty="0"/>
              <a:t> El hombre no cristiano es impotente para erradicar los males personales y sociales.  No encuentra un significado satisfactorio en su vida presente, ni tampoco tiene una esperanza viva para el futuro. </a:t>
            </a:r>
          </a:p>
        </p:txBody>
      </p:sp>
      <p:sp>
        <p:nvSpPr>
          <p:cNvPr id="5" name="4 Rectángulo"/>
          <p:cNvSpPr/>
          <p:nvPr/>
        </p:nvSpPr>
        <p:spPr>
          <a:xfrm>
            <a:off x="1763688" y="4688174"/>
            <a:ext cx="7380312" cy="2308324"/>
          </a:xfrm>
          <a:prstGeom prst="rect">
            <a:avLst/>
          </a:prstGeom>
          <a:blipFill>
            <a:blip r:embed="rId3"/>
            <a:tile tx="0" ty="0" sx="100000" sy="100000" flip="none" algn="tl"/>
          </a:blipFill>
        </p:spPr>
        <p:txBody>
          <a:bodyPr wrap="square">
            <a:spAutoFit/>
          </a:bodyPr>
          <a:lstStyle/>
          <a:p>
            <a:r>
              <a:rPr lang="es-CO" sz="2400" dirty="0"/>
              <a:t>Los metales preciosos se comparan con las cosas “perecederas” porque no pueden pagar el precio de la redención de la raza humana.  Los esclavos eran comprados y liberados con oro o plata, pero el rescate espiritual del hombre depende de un pago infinitamente más </a:t>
            </a:r>
            <a:r>
              <a:rPr lang="es-CO" sz="2400" dirty="0" smtClean="0"/>
              <a:t>precioso. Lea </a:t>
            </a:r>
            <a:r>
              <a:rPr lang="es-CO" sz="2400" b="1" u="sng" dirty="0" smtClean="0"/>
              <a:t>(Apoc.12:11).</a:t>
            </a:r>
            <a:endParaRPr lang="es-CO" sz="2400" b="1" u="sng" dirty="0"/>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8224" y="2708920"/>
            <a:ext cx="2438400"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4826674"/>
            <a:ext cx="1763688"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4267370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par>
                                <p:cTn id="8" presetID="21" presetClass="entr" presetSubtype="1" fill="hold" nodeType="withEffect">
                                  <p:stCondLst>
                                    <p:cond delay="0"/>
                                  </p:stCondLst>
                                  <p:childTnLst>
                                    <p:set>
                                      <p:cBhvr>
                                        <p:cTn id="9" dur="1" fill="hold">
                                          <p:stCondLst>
                                            <p:cond delay="0"/>
                                          </p:stCondLst>
                                        </p:cTn>
                                        <p:tgtEl>
                                          <p:spTgt spid="4098"/>
                                        </p:tgtEl>
                                        <p:attrNameLst>
                                          <p:attrName>style.visibility</p:attrName>
                                        </p:attrNameLst>
                                      </p:cBhvr>
                                      <p:to>
                                        <p:strVal val="visible"/>
                                      </p:to>
                                    </p:set>
                                    <p:animEffect transition="in" filter="wheel(1)">
                                      <p:cBhvr>
                                        <p:cTn id="10" dur="2000"/>
                                        <p:tgtEl>
                                          <p:spTgt spid="4098"/>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par>
                                <p:cTn id="18" presetID="53" presetClass="entr" presetSubtype="16" fill="hold" nodeType="withEffect">
                                  <p:stCondLst>
                                    <p:cond delay="0"/>
                                  </p:stCondLst>
                                  <p:childTnLst>
                                    <p:set>
                                      <p:cBhvr>
                                        <p:cTn id="19" dur="1" fill="hold">
                                          <p:stCondLst>
                                            <p:cond delay="0"/>
                                          </p:stCondLst>
                                        </p:cTn>
                                        <p:tgtEl>
                                          <p:spTgt spid="4099"/>
                                        </p:tgtEl>
                                        <p:attrNameLst>
                                          <p:attrName>style.visibility</p:attrName>
                                        </p:attrNameLst>
                                      </p:cBhvr>
                                      <p:to>
                                        <p:strVal val="visible"/>
                                      </p:to>
                                    </p:set>
                                    <p:anim calcmode="lin" valueType="num">
                                      <p:cBhvr>
                                        <p:cTn id="20" dur="500" fill="hold"/>
                                        <p:tgtEl>
                                          <p:spTgt spid="4099"/>
                                        </p:tgtEl>
                                        <p:attrNameLst>
                                          <p:attrName>ppt_w</p:attrName>
                                        </p:attrNameLst>
                                      </p:cBhvr>
                                      <p:tavLst>
                                        <p:tav tm="0">
                                          <p:val>
                                            <p:fltVal val="0"/>
                                          </p:val>
                                        </p:tav>
                                        <p:tav tm="100000">
                                          <p:val>
                                            <p:strVal val="#ppt_w"/>
                                          </p:val>
                                        </p:tav>
                                      </p:tavLst>
                                    </p:anim>
                                    <p:anim calcmode="lin" valueType="num">
                                      <p:cBhvr>
                                        <p:cTn id="21" dur="500" fill="hold"/>
                                        <p:tgtEl>
                                          <p:spTgt spid="4099"/>
                                        </p:tgtEl>
                                        <p:attrNameLst>
                                          <p:attrName>ppt_h</p:attrName>
                                        </p:attrNameLst>
                                      </p:cBhvr>
                                      <p:tavLst>
                                        <p:tav tm="0">
                                          <p:val>
                                            <p:fltVal val="0"/>
                                          </p:val>
                                        </p:tav>
                                        <p:tav tm="100000">
                                          <p:val>
                                            <p:strVal val="#ppt_h"/>
                                          </p:val>
                                        </p:tav>
                                      </p:tavLst>
                                    </p:anim>
                                    <p:animEffect transition="in" filter="fade">
                                      <p:cBhvr>
                                        <p:cTn id="22" dur="500"/>
                                        <p:tgtEl>
                                          <p:spTgt spid="4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188640"/>
            <a:ext cx="8229600" cy="2016224"/>
          </a:xfrm>
          <a:solidFill>
            <a:schemeClr val="accent3">
              <a:lumMod val="20000"/>
              <a:lumOff val="80000"/>
            </a:schemeClr>
          </a:solidFill>
        </p:spPr>
        <p:txBody>
          <a:bodyPr>
            <a:normAutofit fontScale="92500" lnSpcReduction="20000"/>
          </a:bodyPr>
          <a:lstStyle/>
          <a:p>
            <a:pPr marL="0" indent="0">
              <a:buNone/>
            </a:pPr>
            <a:r>
              <a:rPr lang="es-CO" b="1" u="sng" dirty="0" smtClean="0"/>
              <a:t>1Ped.2:9. </a:t>
            </a:r>
            <a:r>
              <a:rPr lang="es-CO" dirty="0" smtClean="0">
                <a:latin typeface="Agency FB" pitchFamily="34" charset="0"/>
              </a:rPr>
              <a:t>Mas </a:t>
            </a:r>
            <a:r>
              <a:rPr lang="es-CO" dirty="0">
                <a:latin typeface="Agency FB" pitchFamily="34" charset="0"/>
              </a:rPr>
              <a:t>vosotros sois el linaje escogido, real sacerdocio, nación santa, pueblo adquirido, para que mostréis las virtudes de aquel que os ha llamado de las tinieblas a su luz admirable. Nota. No podemos mostrar las «virtudes de Dios» a menos que te reconcilies con tu hermano.</a:t>
            </a:r>
          </a:p>
          <a:p>
            <a:endParaRPr lang="es-CO" dirty="0"/>
          </a:p>
        </p:txBody>
      </p:sp>
      <p:sp>
        <p:nvSpPr>
          <p:cNvPr id="4" name="3 Rectángulo"/>
          <p:cNvSpPr/>
          <p:nvPr/>
        </p:nvSpPr>
        <p:spPr>
          <a:xfrm>
            <a:off x="199422" y="2420888"/>
            <a:ext cx="6480720" cy="2308324"/>
          </a:xfrm>
          <a:prstGeom prst="rect">
            <a:avLst/>
          </a:prstGeom>
        </p:spPr>
        <p:txBody>
          <a:bodyPr wrap="square">
            <a:spAutoFit/>
          </a:bodyPr>
          <a:lstStyle/>
          <a:p>
            <a:pPr algn="ctr"/>
            <a:r>
              <a:rPr lang="es-CO" sz="2400" dirty="0"/>
              <a:t>La nación judía fue una vez “escogida” para representar a Dios en la tierra  </a:t>
            </a:r>
            <a:r>
              <a:rPr lang="es-CO" sz="2400" dirty="0" smtClean="0"/>
              <a:t>según lo dice </a:t>
            </a:r>
            <a:r>
              <a:rPr lang="es-CO" sz="2400" b="1" u="sng" dirty="0" smtClean="0"/>
              <a:t>(Isa.43:10</a:t>
            </a:r>
            <a:r>
              <a:rPr lang="es-CO" sz="2400" b="1" u="sng" dirty="0"/>
              <a:t>)</a:t>
            </a:r>
            <a:r>
              <a:rPr lang="es-CO" sz="2400" b="1" dirty="0"/>
              <a:t>, </a:t>
            </a:r>
            <a:r>
              <a:rPr lang="es-CO" sz="2400" b="1" dirty="0" smtClean="0"/>
              <a:t> «</a:t>
            </a:r>
            <a:r>
              <a:rPr lang="es-CO" sz="2400" b="1" dirty="0" smtClean="0">
                <a:latin typeface="Agency FB" pitchFamily="34" charset="0"/>
              </a:rPr>
              <a:t>Vosotros </a:t>
            </a:r>
            <a:r>
              <a:rPr lang="es-CO" sz="2400" b="1" dirty="0">
                <a:latin typeface="Agency FB" pitchFamily="34" charset="0"/>
              </a:rPr>
              <a:t>sois mis testigos, dice Jehová, y mi siervo que yo escogí, para que me conozcáis y creáis, y entendáis que yo mismo soy; antes de mí no fue formado dios, ni lo será después de mí</a:t>
            </a:r>
            <a:r>
              <a:rPr lang="es-CO" sz="2400" b="1" dirty="0" smtClean="0">
                <a:latin typeface="Agency FB" pitchFamily="34" charset="0"/>
              </a:rPr>
              <a:t>.»</a:t>
            </a:r>
            <a:endParaRPr lang="es-CO" dirty="0">
              <a:latin typeface="Agency FB" pitchFamily="34" charset="0"/>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422" y="5048230"/>
            <a:ext cx="1852298" cy="16286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Rectángulo"/>
          <p:cNvSpPr/>
          <p:nvPr/>
        </p:nvSpPr>
        <p:spPr>
          <a:xfrm>
            <a:off x="2076892" y="4893042"/>
            <a:ext cx="7092280" cy="1938992"/>
          </a:xfrm>
          <a:prstGeom prst="rect">
            <a:avLst/>
          </a:prstGeom>
          <a:blipFill>
            <a:blip r:embed="rId3"/>
            <a:tile tx="0" ty="0" sx="100000" sy="100000" flip="none" algn="tl"/>
          </a:blipFill>
        </p:spPr>
        <p:txBody>
          <a:bodyPr wrap="square">
            <a:spAutoFit/>
          </a:bodyPr>
          <a:lstStyle/>
          <a:p>
            <a:pPr algn="ctr"/>
            <a:r>
              <a:rPr lang="es-CO" sz="2400" dirty="0"/>
              <a:t>P</a:t>
            </a:r>
            <a:r>
              <a:rPr lang="es-CO" sz="2400" dirty="0" smtClean="0"/>
              <a:t>ero </a:t>
            </a:r>
            <a:r>
              <a:rPr lang="es-CO" sz="2400" dirty="0"/>
              <a:t>debido a su incredulidad y dureza de corazón, perdió esa posición favorecida. Lea </a:t>
            </a:r>
            <a:r>
              <a:rPr lang="es-CO" sz="2400" b="1" u="sng" dirty="0"/>
              <a:t>2Cron.36:21) </a:t>
            </a:r>
            <a:r>
              <a:rPr lang="es-CO" sz="2400" dirty="0"/>
              <a:t>Violación del </a:t>
            </a:r>
            <a:r>
              <a:rPr lang="es-CO" sz="2400" dirty="0" smtClean="0"/>
              <a:t>sábado, </a:t>
            </a:r>
            <a:r>
              <a:rPr lang="es-CO" sz="2400" b="1" u="sng" dirty="0"/>
              <a:t>(Esdras 9:) </a:t>
            </a:r>
            <a:r>
              <a:rPr lang="es-CO" sz="2400" dirty="0"/>
              <a:t>casamiento con </a:t>
            </a:r>
            <a:r>
              <a:rPr lang="es-CO" sz="2400" dirty="0" smtClean="0"/>
              <a:t>incrédulos. </a:t>
            </a:r>
            <a:r>
              <a:rPr lang="es-CO" sz="2400" dirty="0"/>
              <a:t>Y otros como la </a:t>
            </a:r>
            <a:r>
              <a:rPr lang="es-CO" sz="2400" dirty="0" smtClean="0"/>
              <a:t>idolatría </a:t>
            </a:r>
            <a:r>
              <a:rPr lang="es-CO" sz="2400" b="1" u="sng" dirty="0" smtClean="0"/>
              <a:t>(Rom.1:23</a:t>
            </a:r>
            <a:r>
              <a:rPr lang="es-CO" sz="2400" dirty="0" smtClean="0"/>
              <a:t>). Y además rechazaron al Salvador </a:t>
            </a:r>
            <a:r>
              <a:rPr lang="es-CO" sz="2400" b="1" u="sng" dirty="0" smtClean="0"/>
              <a:t>(Juan 1:11).</a:t>
            </a:r>
            <a:endParaRPr lang="es-CO" sz="2400" b="1" u="sng"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16215" y="2420888"/>
            <a:ext cx="2466975" cy="2129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2179996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par>
                                <p:cTn id="8" presetID="21" presetClass="entr" presetSubtype="1"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wheel(1)">
                                      <p:cBhvr>
                                        <p:cTn id="10" dur="2000"/>
                                        <p:tgtEl>
                                          <p:spTgt spid="1026"/>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nodeType="clickEffect">
                                  <p:stCondLst>
                                    <p:cond delay="0"/>
                                  </p:stCondLst>
                                  <p:childTnLst>
                                    <p:set>
                                      <p:cBhvr>
                                        <p:cTn id="14" dur="1" fill="hold">
                                          <p:stCondLst>
                                            <p:cond delay="0"/>
                                          </p:stCondLst>
                                        </p:cTn>
                                        <p:tgtEl>
                                          <p:spTgt spid="5122"/>
                                        </p:tgtEl>
                                        <p:attrNameLst>
                                          <p:attrName>style.visibility</p:attrName>
                                        </p:attrNameLst>
                                      </p:cBhvr>
                                      <p:to>
                                        <p:strVal val="visible"/>
                                      </p:to>
                                    </p:set>
                                    <p:animEffect transition="in" filter="wipe(down)">
                                      <p:cBhvr>
                                        <p:cTn id="15" dur="580">
                                          <p:stCondLst>
                                            <p:cond delay="0"/>
                                          </p:stCondLst>
                                        </p:cTn>
                                        <p:tgtEl>
                                          <p:spTgt spid="5122"/>
                                        </p:tgtEl>
                                      </p:cBhvr>
                                    </p:animEffect>
                                    <p:anim calcmode="lin" valueType="num">
                                      <p:cBhvr>
                                        <p:cTn id="16" dur="1822" tmFilter="0,0; 0.14,0.36; 0.43,0.73; 0.71,0.91; 1.0,1.0">
                                          <p:stCondLst>
                                            <p:cond delay="0"/>
                                          </p:stCondLst>
                                        </p:cTn>
                                        <p:tgtEl>
                                          <p:spTgt spid="5122"/>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5122"/>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5122"/>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5122"/>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5122"/>
                                        </p:tgtEl>
                                        <p:attrNameLst>
                                          <p:attrName>ppt_y</p:attrName>
                                        </p:attrNameLst>
                                      </p:cBhvr>
                                      <p:tavLst>
                                        <p:tav tm="0" fmla="#ppt_y-sin(pi*$)/81">
                                          <p:val>
                                            <p:fltVal val="0"/>
                                          </p:val>
                                        </p:tav>
                                        <p:tav tm="100000">
                                          <p:val>
                                            <p:fltVal val="1"/>
                                          </p:val>
                                        </p:tav>
                                      </p:tavLst>
                                    </p:anim>
                                    <p:animScale>
                                      <p:cBhvr>
                                        <p:cTn id="21" dur="26">
                                          <p:stCondLst>
                                            <p:cond delay="650"/>
                                          </p:stCondLst>
                                        </p:cTn>
                                        <p:tgtEl>
                                          <p:spTgt spid="5122"/>
                                        </p:tgtEl>
                                      </p:cBhvr>
                                      <p:to x="100000" y="60000"/>
                                    </p:animScale>
                                    <p:animScale>
                                      <p:cBhvr>
                                        <p:cTn id="22" dur="166" decel="50000">
                                          <p:stCondLst>
                                            <p:cond delay="676"/>
                                          </p:stCondLst>
                                        </p:cTn>
                                        <p:tgtEl>
                                          <p:spTgt spid="5122"/>
                                        </p:tgtEl>
                                      </p:cBhvr>
                                      <p:to x="100000" y="100000"/>
                                    </p:animScale>
                                    <p:animScale>
                                      <p:cBhvr>
                                        <p:cTn id="23" dur="26">
                                          <p:stCondLst>
                                            <p:cond delay="1312"/>
                                          </p:stCondLst>
                                        </p:cTn>
                                        <p:tgtEl>
                                          <p:spTgt spid="5122"/>
                                        </p:tgtEl>
                                      </p:cBhvr>
                                      <p:to x="100000" y="80000"/>
                                    </p:animScale>
                                    <p:animScale>
                                      <p:cBhvr>
                                        <p:cTn id="24" dur="166" decel="50000">
                                          <p:stCondLst>
                                            <p:cond delay="1338"/>
                                          </p:stCondLst>
                                        </p:cTn>
                                        <p:tgtEl>
                                          <p:spTgt spid="5122"/>
                                        </p:tgtEl>
                                      </p:cBhvr>
                                      <p:to x="100000" y="100000"/>
                                    </p:animScale>
                                    <p:animScale>
                                      <p:cBhvr>
                                        <p:cTn id="25" dur="26">
                                          <p:stCondLst>
                                            <p:cond delay="1642"/>
                                          </p:stCondLst>
                                        </p:cTn>
                                        <p:tgtEl>
                                          <p:spTgt spid="5122"/>
                                        </p:tgtEl>
                                      </p:cBhvr>
                                      <p:to x="100000" y="90000"/>
                                    </p:animScale>
                                    <p:animScale>
                                      <p:cBhvr>
                                        <p:cTn id="26" dur="166" decel="50000">
                                          <p:stCondLst>
                                            <p:cond delay="1668"/>
                                          </p:stCondLst>
                                        </p:cTn>
                                        <p:tgtEl>
                                          <p:spTgt spid="5122"/>
                                        </p:tgtEl>
                                      </p:cBhvr>
                                      <p:to x="100000" y="100000"/>
                                    </p:animScale>
                                    <p:animScale>
                                      <p:cBhvr>
                                        <p:cTn id="27" dur="26">
                                          <p:stCondLst>
                                            <p:cond delay="1808"/>
                                          </p:stCondLst>
                                        </p:cTn>
                                        <p:tgtEl>
                                          <p:spTgt spid="5122"/>
                                        </p:tgtEl>
                                      </p:cBhvr>
                                      <p:to x="100000" y="95000"/>
                                    </p:animScale>
                                    <p:animScale>
                                      <p:cBhvr>
                                        <p:cTn id="28" dur="166" decel="50000">
                                          <p:stCondLst>
                                            <p:cond delay="1834"/>
                                          </p:stCondLst>
                                        </p:cTn>
                                        <p:tgtEl>
                                          <p:spTgt spid="5122"/>
                                        </p:tgtEl>
                                      </p:cBhvr>
                                      <p:to x="100000" y="100000"/>
                                    </p:animScale>
                                  </p:childTnLst>
                                </p:cTn>
                              </p:par>
                              <p:par>
                                <p:cTn id="29" presetID="26" presetClass="entr" presetSubtype="0" fill="hold" grpId="0" nodeType="with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down)">
                                      <p:cBhvr>
                                        <p:cTn id="31" dur="580">
                                          <p:stCondLst>
                                            <p:cond delay="0"/>
                                          </p:stCondLst>
                                        </p:cTn>
                                        <p:tgtEl>
                                          <p:spTgt spid="2"/>
                                        </p:tgtEl>
                                      </p:cBhvr>
                                    </p:animEffect>
                                    <p:anim calcmode="lin" valueType="num">
                                      <p:cBhvr>
                                        <p:cTn id="32"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37" dur="26">
                                          <p:stCondLst>
                                            <p:cond delay="650"/>
                                          </p:stCondLst>
                                        </p:cTn>
                                        <p:tgtEl>
                                          <p:spTgt spid="2"/>
                                        </p:tgtEl>
                                      </p:cBhvr>
                                      <p:to x="100000" y="60000"/>
                                    </p:animScale>
                                    <p:animScale>
                                      <p:cBhvr>
                                        <p:cTn id="38" dur="166" decel="50000">
                                          <p:stCondLst>
                                            <p:cond delay="676"/>
                                          </p:stCondLst>
                                        </p:cTn>
                                        <p:tgtEl>
                                          <p:spTgt spid="2"/>
                                        </p:tgtEl>
                                      </p:cBhvr>
                                      <p:to x="100000" y="100000"/>
                                    </p:animScale>
                                    <p:animScale>
                                      <p:cBhvr>
                                        <p:cTn id="39" dur="26">
                                          <p:stCondLst>
                                            <p:cond delay="1312"/>
                                          </p:stCondLst>
                                        </p:cTn>
                                        <p:tgtEl>
                                          <p:spTgt spid="2"/>
                                        </p:tgtEl>
                                      </p:cBhvr>
                                      <p:to x="100000" y="80000"/>
                                    </p:animScale>
                                    <p:animScale>
                                      <p:cBhvr>
                                        <p:cTn id="40" dur="166" decel="50000">
                                          <p:stCondLst>
                                            <p:cond delay="1338"/>
                                          </p:stCondLst>
                                        </p:cTn>
                                        <p:tgtEl>
                                          <p:spTgt spid="2"/>
                                        </p:tgtEl>
                                      </p:cBhvr>
                                      <p:to x="100000" y="100000"/>
                                    </p:animScale>
                                    <p:animScale>
                                      <p:cBhvr>
                                        <p:cTn id="41" dur="26">
                                          <p:stCondLst>
                                            <p:cond delay="1642"/>
                                          </p:stCondLst>
                                        </p:cTn>
                                        <p:tgtEl>
                                          <p:spTgt spid="2"/>
                                        </p:tgtEl>
                                      </p:cBhvr>
                                      <p:to x="100000" y="90000"/>
                                    </p:animScale>
                                    <p:animScale>
                                      <p:cBhvr>
                                        <p:cTn id="42" dur="166" decel="50000">
                                          <p:stCondLst>
                                            <p:cond delay="1668"/>
                                          </p:stCondLst>
                                        </p:cTn>
                                        <p:tgtEl>
                                          <p:spTgt spid="2"/>
                                        </p:tgtEl>
                                      </p:cBhvr>
                                      <p:to x="100000" y="100000"/>
                                    </p:animScale>
                                    <p:animScale>
                                      <p:cBhvr>
                                        <p:cTn id="43" dur="26">
                                          <p:stCondLst>
                                            <p:cond delay="1808"/>
                                          </p:stCondLst>
                                        </p:cTn>
                                        <p:tgtEl>
                                          <p:spTgt spid="2"/>
                                        </p:tgtEl>
                                      </p:cBhvr>
                                      <p:to x="100000" y="95000"/>
                                    </p:animScale>
                                    <p:animScale>
                                      <p:cBhvr>
                                        <p:cTn id="44"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39552" y="703237"/>
            <a:ext cx="4608512" cy="5750099"/>
          </a:xfrm>
          <a:blipFill>
            <a:blip r:embed="rId2"/>
            <a:tile tx="0" ty="0" sx="100000" sy="100000" flip="none" algn="tl"/>
          </a:blipFill>
        </p:spPr>
        <p:txBody>
          <a:bodyPr>
            <a:normAutofit lnSpcReduction="10000"/>
          </a:bodyPr>
          <a:lstStyle/>
          <a:p>
            <a:pPr marL="0" indent="0" algn="ctr">
              <a:buNone/>
            </a:pPr>
            <a:r>
              <a:rPr lang="es-CO" dirty="0"/>
              <a:t>Pedro declara aquí que ahora Dios ha concedido los privilegios y las responsabilidades de la nación judía a la comunidad cristiana, no como un grupo nacional sino como un pueblo llamado de toda nación para constituir un cuerpo espiritual, una gran familia en todo el </a:t>
            </a:r>
            <a:r>
              <a:rPr lang="es-CO" dirty="0" smtClean="0"/>
              <a:t>mundo. </a:t>
            </a:r>
            <a:endParaRPr lang="es-CO"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6096" y="692696"/>
            <a:ext cx="3528392" cy="4320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5436096" y="5157192"/>
            <a:ext cx="3528392" cy="1323439"/>
          </a:xfrm>
          <a:prstGeom prst="rect">
            <a:avLst/>
          </a:prstGeom>
        </p:spPr>
        <p:txBody>
          <a:bodyPr wrap="square">
            <a:spAutoFit/>
          </a:bodyPr>
          <a:lstStyle/>
          <a:p>
            <a:pPr algn="ctr"/>
            <a:r>
              <a:rPr lang="es-CO" sz="2000" b="1" dirty="0">
                <a:solidFill>
                  <a:srgbClr val="FF0000"/>
                </a:solidFill>
              </a:rPr>
              <a:t>El Israel espiritual </a:t>
            </a:r>
            <a:r>
              <a:rPr lang="es-CO" sz="2000" b="1" dirty="0" smtClean="0">
                <a:solidFill>
                  <a:srgbClr val="FF0000"/>
                </a:solidFill>
              </a:rPr>
              <a:t>comenzó </a:t>
            </a:r>
            <a:r>
              <a:rPr lang="es-CO" sz="2000" b="1" dirty="0">
                <a:solidFill>
                  <a:srgbClr val="FF0000"/>
                </a:solidFill>
              </a:rPr>
              <a:t>con los </a:t>
            </a:r>
            <a:r>
              <a:rPr lang="es-CO" sz="2000" b="1" dirty="0" smtClean="0">
                <a:solidFill>
                  <a:srgbClr val="FF0000"/>
                </a:solidFill>
              </a:rPr>
              <a:t>israelitas que recibieron </a:t>
            </a:r>
            <a:r>
              <a:rPr lang="es-CO" sz="2000" b="1" dirty="0">
                <a:solidFill>
                  <a:srgbClr val="FF0000"/>
                </a:solidFill>
              </a:rPr>
              <a:t>a Jesús como su Salvador </a:t>
            </a:r>
            <a:endParaRPr lang="es-CO" sz="2000" b="1" dirty="0" smtClean="0">
              <a:solidFill>
                <a:srgbClr val="FF0000"/>
              </a:solidFill>
            </a:endParaRPr>
          </a:p>
          <a:p>
            <a:pPr algn="ctr"/>
            <a:r>
              <a:rPr lang="es-CO" sz="2000" b="1" u="sng" dirty="0" smtClean="0"/>
              <a:t>(Juan 1:12).</a:t>
            </a:r>
            <a:endParaRPr lang="es-CO" sz="2000" b="1" u="sng" dirty="0"/>
          </a:p>
        </p:txBody>
      </p:sp>
    </p:spTree>
    <p:extLst>
      <p:ext uri="{BB962C8B-B14F-4D97-AF65-F5344CB8AC3E}">
        <p14:creationId xmlns:p14="http://schemas.microsoft.com/office/powerpoint/2010/main" val="1329052417"/>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tx2">
              <a:lumMod val="20000"/>
              <a:lumOff val="80000"/>
            </a:schemeClr>
          </a:solidFill>
        </p:spPr>
        <p:txBody>
          <a:bodyPr>
            <a:noAutofit/>
          </a:bodyPr>
          <a:lstStyle/>
          <a:p>
            <a:r>
              <a:rPr lang="es-CO" sz="3200" i="1" dirty="0" smtClean="0">
                <a:effectLst>
                  <a:outerShdw blurRad="38100" dist="38100" dir="2700000" algn="tl">
                    <a:srgbClr val="000000">
                      <a:alpha val="43137"/>
                    </a:srgbClr>
                  </a:outerShdw>
                </a:effectLst>
                <a:latin typeface="Agency FB" pitchFamily="34" charset="0"/>
              </a:rPr>
              <a:t>¿Quienes otros se agregaron a los israelitas que aceptaron a Jesús, con los que inició la iglesia del N. Testamento?</a:t>
            </a:r>
            <a:endParaRPr lang="es-CO" sz="3200" i="1" dirty="0">
              <a:effectLst>
                <a:outerShdw blurRad="38100" dist="38100" dir="2700000" algn="tl">
                  <a:srgbClr val="000000">
                    <a:alpha val="43137"/>
                  </a:srgbClr>
                </a:outerShdw>
              </a:effectLst>
              <a:latin typeface="Agency FB" pitchFamily="34" charset="0"/>
            </a:endParaRPr>
          </a:p>
        </p:txBody>
      </p:sp>
      <p:sp>
        <p:nvSpPr>
          <p:cNvPr id="3" name="2 Marcador de contenido"/>
          <p:cNvSpPr>
            <a:spLocks noGrp="1"/>
          </p:cNvSpPr>
          <p:nvPr>
            <p:ph idx="1"/>
          </p:nvPr>
        </p:nvSpPr>
        <p:spPr>
          <a:xfrm>
            <a:off x="457200" y="1600200"/>
            <a:ext cx="5338936" cy="2692896"/>
          </a:xfrm>
        </p:spPr>
        <p:txBody>
          <a:bodyPr>
            <a:normAutofit fontScale="92500" lnSpcReduction="10000"/>
          </a:bodyPr>
          <a:lstStyle/>
          <a:p>
            <a:pPr marL="0" indent="0" algn="ctr">
              <a:buNone/>
            </a:pPr>
            <a:r>
              <a:rPr lang="es-CO" b="1" u="sng" dirty="0" smtClean="0"/>
              <a:t>Gálatas </a:t>
            </a:r>
            <a:r>
              <a:rPr lang="es-CO" b="1" u="sng" dirty="0"/>
              <a:t>3:26-29 </a:t>
            </a:r>
            <a:r>
              <a:rPr lang="es-CO" dirty="0"/>
              <a:t>dice</a:t>
            </a:r>
            <a:r>
              <a:rPr lang="es-CO" dirty="0" smtClean="0"/>
              <a:t>: pues </a:t>
            </a:r>
            <a:r>
              <a:rPr lang="es-CO" dirty="0"/>
              <a:t>todos sois hijos de Dios por la fe en Cristo </a:t>
            </a:r>
            <a:r>
              <a:rPr lang="es-CO" dirty="0" smtClean="0"/>
              <a:t>Jesús, 27 </a:t>
            </a:r>
            <a:r>
              <a:rPr lang="es-CO" dirty="0"/>
              <a:t>porque todos los que habéis sido bautizados en Cristo, de Cristo estáis revestidos. </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176" y="1700808"/>
            <a:ext cx="2520280" cy="2160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Rectángulo"/>
          <p:cNvSpPr/>
          <p:nvPr/>
        </p:nvSpPr>
        <p:spPr>
          <a:xfrm>
            <a:off x="683568" y="4383658"/>
            <a:ext cx="7776864" cy="2246769"/>
          </a:xfrm>
          <a:prstGeom prst="rect">
            <a:avLst/>
          </a:prstGeom>
          <a:solidFill>
            <a:schemeClr val="tx2">
              <a:lumMod val="20000"/>
              <a:lumOff val="80000"/>
            </a:schemeClr>
          </a:solidFill>
        </p:spPr>
        <p:txBody>
          <a:bodyPr wrap="square">
            <a:spAutoFit/>
          </a:bodyPr>
          <a:lstStyle/>
          <a:p>
            <a:pPr algn="ctr"/>
            <a:r>
              <a:rPr lang="es-CO" sz="2800" b="1" dirty="0">
                <a:solidFill>
                  <a:srgbClr val="FF0000"/>
                </a:solidFill>
              </a:rPr>
              <a:t>28 Ya no hay judío ni griego; no hay esclavo ni libre; no hay varón ni mujer; porque todos vosotros sois uno en Cristo Jesús. 29 Y si vosotros sois de Cristo, ciertamente </a:t>
            </a:r>
            <a:r>
              <a:rPr lang="es-CO" sz="2800" b="1" u="sng" dirty="0">
                <a:solidFill>
                  <a:srgbClr val="FF0000"/>
                </a:solidFill>
              </a:rPr>
              <a:t>linaje de Abraham sois, y herederos según la promesa</a:t>
            </a:r>
            <a:r>
              <a:rPr lang="es-CO" sz="2800" b="1" dirty="0">
                <a:solidFill>
                  <a:srgbClr val="FF0000"/>
                </a:solidFill>
              </a:rPr>
              <a:t>. </a:t>
            </a:r>
          </a:p>
        </p:txBody>
      </p:sp>
    </p:spTree>
    <p:extLst>
      <p:ext uri="{BB962C8B-B14F-4D97-AF65-F5344CB8AC3E}">
        <p14:creationId xmlns:p14="http://schemas.microsoft.com/office/powerpoint/2010/main" val="1488227754"/>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7170"/>
                                        </p:tgtEl>
                                        <p:attrNameLst>
                                          <p:attrName>style.visibility</p:attrName>
                                        </p:attrNameLst>
                                      </p:cBhvr>
                                      <p:to>
                                        <p:strVal val="visible"/>
                                      </p:to>
                                    </p:set>
                                    <p:animEffect transition="in" filter="wipe(down)">
                                      <p:cBhvr>
                                        <p:cTn id="23" dur="580">
                                          <p:stCondLst>
                                            <p:cond delay="0"/>
                                          </p:stCondLst>
                                        </p:cTn>
                                        <p:tgtEl>
                                          <p:spTgt spid="7170"/>
                                        </p:tgtEl>
                                      </p:cBhvr>
                                    </p:animEffect>
                                    <p:anim calcmode="lin" valueType="num">
                                      <p:cBhvr>
                                        <p:cTn id="24" dur="1822" tmFilter="0,0; 0.14,0.36; 0.43,0.73; 0.71,0.91; 1.0,1.0">
                                          <p:stCondLst>
                                            <p:cond delay="0"/>
                                          </p:stCondLst>
                                        </p:cTn>
                                        <p:tgtEl>
                                          <p:spTgt spid="7170"/>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7170"/>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7170"/>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7170"/>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7170"/>
                                        </p:tgtEl>
                                        <p:attrNameLst>
                                          <p:attrName>ppt_y</p:attrName>
                                        </p:attrNameLst>
                                      </p:cBhvr>
                                      <p:tavLst>
                                        <p:tav tm="0" fmla="#ppt_y-sin(pi*$)/81">
                                          <p:val>
                                            <p:fltVal val="0"/>
                                          </p:val>
                                        </p:tav>
                                        <p:tav tm="100000">
                                          <p:val>
                                            <p:fltVal val="1"/>
                                          </p:val>
                                        </p:tav>
                                      </p:tavLst>
                                    </p:anim>
                                    <p:animScale>
                                      <p:cBhvr>
                                        <p:cTn id="29" dur="26">
                                          <p:stCondLst>
                                            <p:cond delay="650"/>
                                          </p:stCondLst>
                                        </p:cTn>
                                        <p:tgtEl>
                                          <p:spTgt spid="7170"/>
                                        </p:tgtEl>
                                      </p:cBhvr>
                                      <p:to x="100000" y="60000"/>
                                    </p:animScale>
                                    <p:animScale>
                                      <p:cBhvr>
                                        <p:cTn id="30" dur="166" decel="50000">
                                          <p:stCondLst>
                                            <p:cond delay="676"/>
                                          </p:stCondLst>
                                        </p:cTn>
                                        <p:tgtEl>
                                          <p:spTgt spid="7170"/>
                                        </p:tgtEl>
                                      </p:cBhvr>
                                      <p:to x="100000" y="100000"/>
                                    </p:animScale>
                                    <p:animScale>
                                      <p:cBhvr>
                                        <p:cTn id="31" dur="26">
                                          <p:stCondLst>
                                            <p:cond delay="1312"/>
                                          </p:stCondLst>
                                        </p:cTn>
                                        <p:tgtEl>
                                          <p:spTgt spid="7170"/>
                                        </p:tgtEl>
                                      </p:cBhvr>
                                      <p:to x="100000" y="80000"/>
                                    </p:animScale>
                                    <p:animScale>
                                      <p:cBhvr>
                                        <p:cTn id="32" dur="166" decel="50000">
                                          <p:stCondLst>
                                            <p:cond delay="1338"/>
                                          </p:stCondLst>
                                        </p:cTn>
                                        <p:tgtEl>
                                          <p:spTgt spid="7170"/>
                                        </p:tgtEl>
                                      </p:cBhvr>
                                      <p:to x="100000" y="100000"/>
                                    </p:animScale>
                                    <p:animScale>
                                      <p:cBhvr>
                                        <p:cTn id="33" dur="26">
                                          <p:stCondLst>
                                            <p:cond delay="1642"/>
                                          </p:stCondLst>
                                        </p:cTn>
                                        <p:tgtEl>
                                          <p:spTgt spid="7170"/>
                                        </p:tgtEl>
                                      </p:cBhvr>
                                      <p:to x="100000" y="90000"/>
                                    </p:animScale>
                                    <p:animScale>
                                      <p:cBhvr>
                                        <p:cTn id="34" dur="166" decel="50000">
                                          <p:stCondLst>
                                            <p:cond delay="1668"/>
                                          </p:stCondLst>
                                        </p:cTn>
                                        <p:tgtEl>
                                          <p:spTgt spid="7170"/>
                                        </p:tgtEl>
                                      </p:cBhvr>
                                      <p:to x="100000" y="100000"/>
                                    </p:animScale>
                                    <p:animScale>
                                      <p:cBhvr>
                                        <p:cTn id="35" dur="26">
                                          <p:stCondLst>
                                            <p:cond delay="1808"/>
                                          </p:stCondLst>
                                        </p:cTn>
                                        <p:tgtEl>
                                          <p:spTgt spid="7170"/>
                                        </p:tgtEl>
                                      </p:cBhvr>
                                      <p:to x="100000" y="95000"/>
                                    </p:animScale>
                                    <p:animScale>
                                      <p:cBhvr>
                                        <p:cTn id="36" dur="166" decel="50000">
                                          <p:stCondLst>
                                            <p:cond delay="1834"/>
                                          </p:stCondLst>
                                        </p:cTn>
                                        <p:tgtEl>
                                          <p:spTgt spid="7170"/>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ipe(down)">
                                      <p:cBhvr>
                                        <p:cTn id="39" dur="580">
                                          <p:stCondLst>
                                            <p:cond delay="0"/>
                                          </p:stCondLst>
                                        </p:cTn>
                                        <p:tgtEl>
                                          <p:spTgt spid="5"/>
                                        </p:tgtEl>
                                      </p:cBhvr>
                                    </p:animEffect>
                                    <p:anim calcmode="lin" valueType="num">
                                      <p:cBhvr>
                                        <p:cTn id="40"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45" dur="26">
                                          <p:stCondLst>
                                            <p:cond delay="650"/>
                                          </p:stCondLst>
                                        </p:cTn>
                                        <p:tgtEl>
                                          <p:spTgt spid="5"/>
                                        </p:tgtEl>
                                      </p:cBhvr>
                                      <p:to x="100000" y="60000"/>
                                    </p:animScale>
                                    <p:animScale>
                                      <p:cBhvr>
                                        <p:cTn id="46" dur="166" decel="50000">
                                          <p:stCondLst>
                                            <p:cond delay="676"/>
                                          </p:stCondLst>
                                        </p:cTn>
                                        <p:tgtEl>
                                          <p:spTgt spid="5"/>
                                        </p:tgtEl>
                                      </p:cBhvr>
                                      <p:to x="100000" y="100000"/>
                                    </p:animScale>
                                    <p:animScale>
                                      <p:cBhvr>
                                        <p:cTn id="47" dur="26">
                                          <p:stCondLst>
                                            <p:cond delay="1312"/>
                                          </p:stCondLst>
                                        </p:cTn>
                                        <p:tgtEl>
                                          <p:spTgt spid="5"/>
                                        </p:tgtEl>
                                      </p:cBhvr>
                                      <p:to x="100000" y="80000"/>
                                    </p:animScale>
                                    <p:animScale>
                                      <p:cBhvr>
                                        <p:cTn id="48" dur="166" decel="50000">
                                          <p:stCondLst>
                                            <p:cond delay="1338"/>
                                          </p:stCondLst>
                                        </p:cTn>
                                        <p:tgtEl>
                                          <p:spTgt spid="5"/>
                                        </p:tgtEl>
                                      </p:cBhvr>
                                      <p:to x="100000" y="100000"/>
                                    </p:animScale>
                                    <p:animScale>
                                      <p:cBhvr>
                                        <p:cTn id="49" dur="26">
                                          <p:stCondLst>
                                            <p:cond delay="1642"/>
                                          </p:stCondLst>
                                        </p:cTn>
                                        <p:tgtEl>
                                          <p:spTgt spid="5"/>
                                        </p:tgtEl>
                                      </p:cBhvr>
                                      <p:to x="100000" y="90000"/>
                                    </p:animScale>
                                    <p:animScale>
                                      <p:cBhvr>
                                        <p:cTn id="50" dur="166" decel="50000">
                                          <p:stCondLst>
                                            <p:cond delay="1668"/>
                                          </p:stCondLst>
                                        </p:cTn>
                                        <p:tgtEl>
                                          <p:spTgt spid="5"/>
                                        </p:tgtEl>
                                      </p:cBhvr>
                                      <p:to x="100000" y="100000"/>
                                    </p:animScale>
                                    <p:animScale>
                                      <p:cBhvr>
                                        <p:cTn id="51" dur="26">
                                          <p:stCondLst>
                                            <p:cond delay="1808"/>
                                          </p:stCondLst>
                                        </p:cTn>
                                        <p:tgtEl>
                                          <p:spTgt spid="5"/>
                                        </p:tgtEl>
                                      </p:cBhvr>
                                      <p:to x="100000" y="95000"/>
                                    </p:animScale>
                                    <p:animScale>
                                      <p:cBhvr>
                                        <p:cTn id="52"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786210"/>
          </a:xfrm>
          <a:blipFill>
            <a:blip r:embed="rId2"/>
            <a:tile tx="0" ty="0" sx="100000" sy="100000" flip="none" algn="tl"/>
          </a:blipFill>
        </p:spPr>
        <p:txBody>
          <a:bodyPr>
            <a:noAutofit/>
          </a:bodyPr>
          <a:lstStyle/>
          <a:p>
            <a:r>
              <a:rPr lang="es-CO" sz="3600" dirty="0" smtClean="0">
                <a:latin typeface="Agency FB" pitchFamily="34" charset="0"/>
              </a:rPr>
              <a:t>Todas las prerrogativas concedidas al pueblo de Israel, por su incredulidad y desobediencia fueron transferidas a la iglesia del N. Testamento.</a:t>
            </a:r>
            <a:endParaRPr lang="es-CO" sz="3600" dirty="0">
              <a:latin typeface="Agency FB" pitchFamily="34" charset="0"/>
            </a:endParaRPr>
          </a:p>
        </p:txBody>
      </p:sp>
      <p:sp>
        <p:nvSpPr>
          <p:cNvPr id="3" name="2 Marcador de contenido"/>
          <p:cNvSpPr>
            <a:spLocks noGrp="1"/>
          </p:cNvSpPr>
          <p:nvPr>
            <p:ph idx="1"/>
          </p:nvPr>
        </p:nvSpPr>
        <p:spPr>
          <a:xfrm>
            <a:off x="3275856" y="2420888"/>
            <a:ext cx="2736304" cy="3255442"/>
          </a:xfrm>
        </p:spPr>
        <p:txBody>
          <a:bodyPr>
            <a:normAutofit fontScale="62500" lnSpcReduction="20000"/>
          </a:bodyPr>
          <a:lstStyle/>
          <a:p>
            <a:pPr marL="0" indent="0" algn="ctr">
              <a:buNone/>
            </a:pPr>
            <a:r>
              <a:rPr lang="es-CO" dirty="0"/>
              <a:t>La iglesia cristiana tiene la responsabilidad de velar por la Ley de </a:t>
            </a:r>
            <a:r>
              <a:rPr lang="es-CO" dirty="0" smtClean="0"/>
              <a:t>Dios, los Dies Mandamientos, tal como Dios los escribió en </a:t>
            </a:r>
            <a:r>
              <a:rPr lang="es-CO" b="1" u="sng" dirty="0" smtClean="0"/>
              <a:t>(Éxo.20:3-17), </a:t>
            </a:r>
            <a:r>
              <a:rPr lang="es-CO" dirty="0" smtClean="0"/>
              <a:t>y que le fueron confiados a los Israelitas. Lea </a:t>
            </a:r>
            <a:r>
              <a:rPr lang="es-CO" b="1" u="sng" dirty="0" smtClean="0"/>
              <a:t>(Juan 14:15, 1Juan 2:3,4</a:t>
            </a:r>
            <a:r>
              <a:rPr lang="es-CO" b="1" u="sng" dirty="0" smtClean="0"/>
              <a:t>).</a:t>
            </a:r>
            <a:endParaRPr lang="es-CO" b="1" u="sng" dirty="0"/>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7352" y="2492896"/>
            <a:ext cx="3131840" cy="3183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492896"/>
            <a:ext cx="3134345" cy="3183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420689" y="5676330"/>
            <a:ext cx="8327776" cy="954107"/>
          </a:xfrm>
          <a:prstGeom prst="rect">
            <a:avLst/>
          </a:prstGeom>
          <a:blipFill>
            <a:blip r:embed="rId2"/>
            <a:tile tx="0" ty="0" sx="100000" sy="100000" flip="none" algn="tl"/>
          </a:blipFill>
        </p:spPr>
        <p:txBody>
          <a:bodyPr wrap="square">
            <a:spAutoFit/>
          </a:bodyPr>
          <a:lstStyle/>
          <a:p>
            <a:pPr algn="ctr"/>
            <a:r>
              <a:rPr lang="es-CO" sz="2800" dirty="0"/>
              <a:t>La condición especial que antes había tenido el Israel literal le fue </a:t>
            </a:r>
            <a:r>
              <a:rPr lang="es-CO" sz="2800" dirty="0" smtClean="0"/>
              <a:t>quitada, y transferida al Israel espiritual.</a:t>
            </a:r>
            <a:endParaRPr lang="es-CO" sz="2800" dirty="0"/>
          </a:p>
        </p:txBody>
      </p:sp>
    </p:spTree>
    <p:extLst>
      <p:ext uri="{BB962C8B-B14F-4D97-AF65-F5344CB8AC3E}">
        <p14:creationId xmlns:p14="http://schemas.microsoft.com/office/powerpoint/2010/main" val="2576536263"/>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6147"/>
                                        </p:tgtEl>
                                        <p:attrNameLst>
                                          <p:attrName>style.visibility</p:attrName>
                                        </p:attrNameLst>
                                      </p:cBhvr>
                                      <p:to>
                                        <p:strVal val="visible"/>
                                      </p:to>
                                    </p:set>
                                    <p:anim calcmode="lin" valueType="num">
                                      <p:cBhvr>
                                        <p:cTn id="13" dur="1000" fill="hold"/>
                                        <p:tgtEl>
                                          <p:spTgt spid="6147"/>
                                        </p:tgtEl>
                                        <p:attrNameLst>
                                          <p:attrName>ppt_w</p:attrName>
                                        </p:attrNameLst>
                                      </p:cBhvr>
                                      <p:tavLst>
                                        <p:tav tm="0">
                                          <p:val>
                                            <p:fltVal val="0"/>
                                          </p:val>
                                        </p:tav>
                                        <p:tav tm="100000">
                                          <p:val>
                                            <p:strVal val="#ppt_w"/>
                                          </p:val>
                                        </p:tav>
                                      </p:tavLst>
                                    </p:anim>
                                    <p:anim calcmode="lin" valueType="num">
                                      <p:cBhvr>
                                        <p:cTn id="14" dur="1000" fill="hold"/>
                                        <p:tgtEl>
                                          <p:spTgt spid="6147"/>
                                        </p:tgtEl>
                                        <p:attrNameLst>
                                          <p:attrName>ppt_h</p:attrName>
                                        </p:attrNameLst>
                                      </p:cBhvr>
                                      <p:tavLst>
                                        <p:tav tm="0">
                                          <p:val>
                                            <p:fltVal val="0"/>
                                          </p:val>
                                        </p:tav>
                                        <p:tav tm="100000">
                                          <p:val>
                                            <p:strVal val="#ppt_h"/>
                                          </p:val>
                                        </p:tav>
                                      </p:tavLst>
                                    </p:anim>
                                    <p:anim calcmode="lin" valueType="num">
                                      <p:cBhvr>
                                        <p:cTn id="15" dur="1000" fill="hold"/>
                                        <p:tgtEl>
                                          <p:spTgt spid="6147"/>
                                        </p:tgtEl>
                                        <p:attrNameLst>
                                          <p:attrName>style.rotation</p:attrName>
                                        </p:attrNameLst>
                                      </p:cBhvr>
                                      <p:tavLst>
                                        <p:tav tm="0">
                                          <p:val>
                                            <p:fltVal val="90"/>
                                          </p:val>
                                        </p:tav>
                                        <p:tav tm="100000">
                                          <p:val>
                                            <p:fltVal val="0"/>
                                          </p:val>
                                        </p:tav>
                                      </p:tavLst>
                                    </p:anim>
                                    <p:animEffect transition="in" filter="fade">
                                      <p:cBhvr>
                                        <p:cTn id="16" dur="1000"/>
                                        <p:tgtEl>
                                          <p:spTgt spid="6147"/>
                                        </p:tgtEl>
                                      </p:cBhvr>
                                    </p:animEffect>
                                  </p:childTnLst>
                                </p:cTn>
                              </p:par>
                              <p:par>
                                <p:cTn id="17" presetID="31" presetClass="entr" presetSubtype="0" fill="hold" nodeType="withEffect">
                                  <p:stCondLst>
                                    <p:cond delay="0"/>
                                  </p:stCondLst>
                                  <p:childTnLst>
                                    <p:set>
                                      <p:cBhvr>
                                        <p:cTn id="18" dur="1" fill="hold">
                                          <p:stCondLst>
                                            <p:cond delay="0"/>
                                          </p:stCondLst>
                                        </p:cTn>
                                        <p:tgtEl>
                                          <p:spTgt spid="1026"/>
                                        </p:tgtEl>
                                        <p:attrNameLst>
                                          <p:attrName>style.visibility</p:attrName>
                                        </p:attrNameLst>
                                      </p:cBhvr>
                                      <p:to>
                                        <p:strVal val="visible"/>
                                      </p:to>
                                    </p:set>
                                    <p:anim calcmode="lin" valueType="num">
                                      <p:cBhvr>
                                        <p:cTn id="19" dur="1000" fill="hold"/>
                                        <p:tgtEl>
                                          <p:spTgt spid="1026"/>
                                        </p:tgtEl>
                                        <p:attrNameLst>
                                          <p:attrName>ppt_w</p:attrName>
                                        </p:attrNameLst>
                                      </p:cBhvr>
                                      <p:tavLst>
                                        <p:tav tm="0">
                                          <p:val>
                                            <p:fltVal val="0"/>
                                          </p:val>
                                        </p:tav>
                                        <p:tav tm="100000">
                                          <p:val>
                                            <p:strVal val="#ppt_w"/>
                                          </p:val>
                                        </p:tav>
                                      </p:tavLst>
                                    </p:anim>
                                    <p:anim calcmode="lin" valueType="num">
                                      <p:cBhvr>
                                        <p:cTn id="20" dur="1000" fill="hold"/>
                                        <p:tgtEl>
                                          <p:spTgt spid="1026"/>
                                        </p:tgtEl>
                                        <p:attrNameLst>
                                          <p:attrName>ppt_h</p:attrName>
                                        </p:attrNameLst>
                                      </p:cBhvr>
                                      <p:tavLst>
                                        <p:tav tm="0">
                                          <p:val>
                                            <p:fltVal val="0"/>
                                          </p:val>
                                        </p:tav>
                                        <p:tav tm="100000">
                                          <p:val>
                                            <p:strVal val="#ppt_h"/>
                                          </p:val>
                                        </p:tav>
                                      </p:tavLst>
                                    </p:anim>
                                    <p:anim calcmode="lin" valueType="num">
                                      <p:cBhvr>
                                        <p:cTn id="21" dur="1000" fill="hold"/>
                                        <p:tgtEl>
                                          <p:spTgt spid="1026"/>
                                        </p:tgtEl>
                                        <p:attrNameLst>
                                          <p:attrName>style.rotation</p:attrName>
                                        </p:attrNameLst>
                                      </p:cBhvr>
                                      <p:tavLst>
                                        <p:tav tm="0">
                                          <p:val>
                                            <p:fltVal val="90"/>
                                          </p:val>
                                        </p:tav>
                                        <p:tav tm="100000">
                                          <p:val>
                                            <p:fltVal val="0"/>
                                          </p:val>
                                        </p:tav>
                                      </p:tavLst>
                                    </p:anim>
                                    <p:animEffect transition="in" filter="fade">
                                      <p:cBhvr>
                                        <p:cTn id="22" dur="1000"/>
                                        <p:tgtEl>
                                          <p:spTgt spid="1026"/>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1000" fill="hold"/>
                                        <p:tgtEl>
                                          <p:spTgt spid="4"/>
                                        </p:tgtEl>
                                        <p:attrNameLst>
                                          <p:attrName>ppt_w</p:attrName>
                                        </p:attrNameLst>
                                      </p:cBhvr>
                                      <p:tavLst>
                                        <p:tav tm="0">
                                          <p:val>
                                            <p:fltVal val="0"/>
                                          </p:val>
                                        </p:tav>
                                        <p:tav tm="100000">
                                          <p:val>
                                            <p:strVal val="#ppt_w"/>
                                          </p:val>
                                        </p:tav>
                                      </p:tavLst>
                                    </p:anim>
                                    <p:anim calcmode="lin" valueType="num">
                                      <p:cBhvr>
                                        <p:cTn id="26" dur="1000" fill="hold"/>
                                        <p:tgtEl>
                                          <p:spTgt spid="4"/>
                                        </p:tgtEl>
                                        <p:attrNameLst>
                                          <p:attrName>ppt_h</p:attrName>
                                        </p:attrNameLst>
                                      </p:cBhvr>
                                      <p:tavLst>
                                        <p:tav tm="0">
                                          <p:val>
                                            <p:fltVal val="0"/>
                                          </p:val>
                                        </p:tav>
                                        <p:tav tm="100000">
                                          <p:val>
                                            <p:strVal val="#ppt_h"/>
                                          </p:val>
                                        </p:tav>
                                      </p:tavLst>
                                    </p:anim>
                                    <p:anim calcmode="lin" valueType="num">
                                      <p:cBhvr>
                                        <p:cTn id="27" dur="1000" fill="hold"/>
                                        <p:tgtEl>
                                          <p:spTgt spid="4"/>
                                        </p:tgtEl>
                                        <p:attrNameLst>
                                          <p:attrName>style.rotation</p:attrName>
                                        </p:attrNameLst>
                                      </p:cBhvr>
                                      <p:tavLst>
                                        <p:tav tm="0">
                                          <p:val>
                                            <p:fltVal val="90"/>
                                          </p:val>
                                        </p:tav>
                                        <p:tav tm="100000">
                                          <p:val>
                                            <p:fltVal val="0"/>
                                          </p:val>
                                        </p:tav>
                                      </p:tavLst>
                                    </p:anim>
                                    <p:animEffect transition="in" filter="fade">
                                      <p:cBhvr>
                                        <p:cTn id="28"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3"/>
            <a:ext cx="8229600" cy="2664296"/>
          </a:xfrm>
          <a:solidFill>
            <a:schemeClr val="bg2">
              <a:lumMod val="90000"/>
            </a:schemeClr>
          </a:solidFill>
        </p:spPr>
        <p:txBody>
          <a:bodyPr>
            <a:normAutofit fontScale="92500" lnSpcReduction="10000"/>
          </a:bodyPr>
          <a:lstStyle/>
          <a:p>
            <a:pPr marL="0" indent="0" algn="ctr">
              <a:buNone/>
            </a:pPr>
            <a:r>
              <a:rPr lang="es-CO" b="1" u="sng" dirty="0" smtClean="0"/>
              <a:t>2Cor.5.18,19</a:t>
            </a:r>
            <a:r>
              <a:rPr lang="es-CO" dirty="0" smtClean="0"/>
              <a:t>.</a:t>
            </a:r>
            <a:r>
              <a:rPr lang="es-CO" dirty="0"/>
              <a:t> Y todo </a:t>
            </a:r>
            <a:r>
              <a:rPr lang="es-CO" dirty="0" smtClean="0"/>
              <a:t>esto proviene de Dios</a:t>
            </a:r>
            <a:r>
              <a:rPr lang="es-CO" dirty="0"/>
              <a:t>, el cual nos reconcilió a sí por Jesús el Cristo; y (nos) dio el ministerio de la </a:t>
            </a:r>
            <a:r>
              <a:rPr lang="es-CO" dirty="0" smtClean="0"/>
              <a:t>reconciliación.</a:t>
            </a:r>
            <a:r>
              <a:rPr lang="es-CO" b="1" baseline="30000" dirty="0" smtClean="0"/>
              <a:t>19 </a:t>
            </a:r>
            <a:r>
              <a:rPr lang="es-CO" dirty="0"/>
              <a:t>Porque ciertamente Dios estaba en Cristo reconciliando el mundo a sí [mismo], no imputándoles sus pecados, y puso en nosotros la palabra de la Reconciliación</a:t>
            </a:r>
            <a:r>
              <a:rPr lang="es-CO" dirty="0" smtClean="0"/>
              <a:t>.</a:t>
            </a:r>
            <a:endParaRPr lang="es-CO" dirty="0" smtClean="0"/>
          </a:p>
        </p:txBody>
      </p:sp>
      <p:sp>
        <p:nvSpPr>
          <p:cNvPr id="5" name="4 Rectángulo"/>
          <p:cNvSpPr/>
          <p:nvPr/>
        </p:nvSpPr>
        <p:spPr>
          <a:xfrm>
            <a:off x="683568" y="3356992"/>
            <a:ext cx="4608512" cy="2308324"/>
          </a:xfrm>
          <a:prstGeom prst="rect">
            <a:avLst/>
          </a:prstGeom>
        </p:spPr>
        <p:txBody>
          <a:bodyPr wrap="square">
            <a:spAutoFit/>
          </a:bodyPr>
          <a:lstStyle/>
          <a:p>
            <a:pPr algn="ctr"/>
            <a:r>
              <a:rPr lang="es-CO" sz="2400" b="1" dirty="0">
                <a:solidFill>
                  <a:schemeClr val="bg1"/>
                </a:solidFill>
              </a:rPr>
              <a:t>El pecado había causado una separación entre Dios y el hombre, y esa brecha fue salvada por Cristo, quien reconcilió no sólo al hombre con Dios sino también a Dios con el hombre. </a:t>
            </a:r>
          </a:p>
        </p:txBody>
      </p:sp>
      <p:sp>
        <p:nvSpPr>
          <p:cNvPr id="6" name="5 Rectángulo"/>
          <p:cNvSpPr/>
          <p:nvPr/>
        </p:nvSpPr>
        <p:spPr>
          <a:xfrm>
            <a:off x="251520" y="5935346"/>
            <a:ext cx="8640960" cy="954107"/>
          </a:xfrm>
          <a:prstGeom prst="rect">
            <a:avLst/>
          </a:prstGeom>
          <a:solidFill>
            <a:schemeClr val="accent5">
              <a:lumMod val="20000"/>
              <a:lumOff val="80000"/>
            </a:schemeClr>
          </a:solidFill>
        </p:spPr>
        <p:txBody>
          <a:bodyPr wrap="square">
            <a:spAutoFit/>
          </a:bodyPr>
          <a:lstStyle/>
          <a:p>
            <a:pPr algn="ctr"/>
            <a:r>
              <a:rPr lang="es-CO" sz="2800" dirty="0">
                <a:solidFill>
                  <a:srgbClr val="FF0000"/>
                </a:solidFill>
              </a:rPr>
              <a:t>N</a:t>
            </a:r>
            <a:r>
              <a:rPr lang="es-CO" sz="2800" dirty="0" smtClean="0">
                <a:solidFill>
                  <a:srgbClr val="FF0000"/>
                </a:solidFill>
              </a:rPr>
              <a:t>osotros </a:t>
            </a:r>
            <a:r>
              <a:rPr lang="es-CO" sz="2800" dirty="0">
                <a:solidFill>
                  <a:srgbClr val="FF0000"/>
                </a:solidFill>
              </a:rPr>
              <a:t>necesitamos </a:t>
            </a:r>
            <a:r>
              <a:rPr lang="es-CO" sz="2800" dirty="0" smtClean="0">
                <a:solidFill>
                  <a:srgbClr val="FF0000"/>
                </a:solidFill>
              </a:rPr>
              <a:t>reconciliarnos </a:t>
            </a:r>
            <a:r>
              <a:rPr lang="es-CO" sz="2800" dirty="0">
                <a:solidFill>
                  <a:srgbClr val="FF0000"/>
                </a:solidFill>
              </a:rPr>
              <a:t>con nuestro </a:t>
            </a:r>
            <a:r>
              <a:rPr lang="es-CO" sz="2800" dirty="0" smtClean="0">
                <a:solidFill>
                  <a:srgbClr val="FF0000"/>
                </a:solidFill>
              </a:rPr>
              <a:t>prójimo </a:t>
            </a:r>
            <a:r>
              <a:rPr lang="es-CO" sz="2800" dirty="0">
                <a:solidFill>
                  <a:srgbClr val="FF0000"/>
                </a:solidFill>
              </a:rPr>
              <a:t>y </a:t>
            </a:r>
            <a:r>
              <a:rPr lang="es-CO" sz="2800" dirty="0" smtClean="0">
                <a:solidFill>
                  <a:srgbClr val="FF0000"/>
                </a:solidFill>
              </a:rPr>
              <a:t>aceptar la reconciliación que Dios nos ofrece.</a:t>
            </a:r>
            <a:endParaRPr lang="es-CO" sz="2800" dirty="0">
              <a:solidFill>
                <a:srgbClr val="FF0000"/>
              </a:solidFill>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8144" y="3572147"/>
            <a:ext cx="2286000" cy="1878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78124850"/>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style.rotation</p:attrName>
                                        </p:attrNameLst>
                                      </p:cBhvr>
                                      <p:tavLst>
                                        <p:tav tm="0">
                                          <p:val>
                                            <p:fltVal val="90"/>
                                          </p:val>
                                        </p:tav>
                                        <p:tav tm="100000">
                                          <p:val>
                                            <p:fltVal val="0"/>
                                          </p:val>
                                        </p:tav>
                                      </p:tavLst>
                                    </p:anim>
                                    <p:animEffect transition="in" filter="fade">
                                      <p:cBhvr>
                                        <p:cTn id="16" dur="10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1027"/>
                                        </p:tgtEl>
                                        <p:attrNameLst>
                                          <p:attrName>style.visibility</p:attrName>
                                        </p:attrNameLst>
                                      </p:cBhvr>
                                      <p:to>
                                        <p:strVal val="visible"/>
                                      </p:to>
                                    </p:set>
                                    <p:anim calcmode="lin" valueType="num">
                                      <p:cBhvr>
                                        <p:cTn id="19" dur="1000" fill="hold"/>
                                        <p:tgtEl>
                                          <p:spTgt spid="1027"/>
                                        </p:tgtEl>
                                        <p:attrNameLst>
                                          <p:attrName>ppt_w</p:attrName>
                                        </p:attrNameLst>
                                      </p:cBhvr>
                                      <p:tavLst>
                                        <p:tav tm="0">
                                          <p:val>
                                            <p:fltVal val="0"/>
                                          </p:val>
                                        </p:tav>
                                        <p:tav tm="100000">
                                          <p:val>
                                            <p:strVal val="#ppt_w"/>
                                          </p:val>
                                        </p:tav>
                                      </p:tavLst>
                                    </p:anim>
                                    <p:anim calcmode="lin" valueType="num">
                                      <p:cBhvr>
                                        <p:cTn id="20" dur="1000" fill="hold"/>
                                        <p:tgtEl>
                                          <p:spTgt spid="1027"/>
                                        </p:tgtEl>
                                        <p:attrNameLst>
                                          <p:attrName>ppt_h</p:attrName>
                                        </p:attrNameLst>
                                      </p:cBhvr>
                                      <p:tavLst>
                                        <p:tav tm="0">
                                          <p:val>
                                            <p:fltVal val="0"/>
                                          </p:val>
                                        </p:tav>
                                        <p:tav tm="100000">
                                          <p:val>
                                            <p:strVal val="#ppt_h"/>
                                          </p:val>
                                        </p:tav>
                                      </p:tavLst>
                                    </p:anim>
                                    <p:anim calcmode="lin" valueType="num">
                                      <p:cBhvr>
                                        <p:cTn id="21" dur="1000" fill="hold"/>
                                        <p:tgtEl>
                                          <p:spTgt spid="1027"/>
                                        </p:tgtEl>
                                        <p:attrNameLst>
                                          <p:attrName>style.rotation</p:attrName>
                                        </p:attrNameLst>
                                      </p:cBhvr>
                                      <p:tavLst>
                                        <p:tav tm="0">
                                          <p:val>
                                            <p:fltVal val="90"/>
                                          </p:val>
                                        </p:tav>
                                        <p:tav tm="100000">
                                          <p:val>
                                            <p:fltVal val="0"/>
                                          </p:val>
                                        </p:tav>
                                      </p:tavLst>
                                    </p:anim>
                                    <p:animEffect transition="in" filter="fade">
                                      <p:cBhvr>
                                        <p:cTn id="22" dur="1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1"/>
            <a:ext cx="8229600" cy="2592288"/>
          </a:xfrm>
          <a:solidFill>
            <a:schemeClr val="accent1">
              <a:lumMod val="20000"/>
              <a:lumOff val="80000"/>
            </a:schemeClr>
          </a:solidFill>
        </p:spPr>
        <p:txBody>
          <a:bodyPr>
            <a:normAutofit/>
          </a:bodyPr>
          <a:lstStyle/>
          <a:p>
            <a:pPr marL="0" indent="0">
              <a:buNone/>
            </a:pPr>
            <a:r>
              <a:rPr lang="es-CO" b="1" u="sng" dirty="0"/>
              <a:t>Mat.5:23,24</a:t>
            </a:r>
            <a:r>
              <a:rPr lang="es-CO" dirty="0"/>
              <a:t>. Por tanto, si traes tu ofrenda al altar, y allí te acuerdas de que tu hermano tiene algo contra ti, </a:t>
            </a:r>
            <a:r>
              <a:rPr lang="es-CO" dirty="0" smtClean="0"/>
              <a:t>24 </a:t>
            </a:r>
            <a:r>
              <a:rPr lang="es-CO" dirty="0"/>
              <a:t>deja allí tu ofrenda delante del altar, y anda, reconcíliate </a:t>
            </a:r>
            <a:r>
              <a:rPr lang="es-CO" u="sng" dirty="0"/>
              <a:t>primero</a:t>
            </a:r>
            <a:r>
              <a:rPr lang="es-CO" dirty="0"/>
              <a:t> con tu hermano, y entonces ven y presenta tu ofrenda. </a:t>
            </a:r>
          </a:p>
        </p:txBody>
      </p:sp>
      <p:sp>
        <p:nvSpPr>
          <p:cNvPr id="4" name="3 Rectángulo"/>
          <p:cNvSpPr/>
          <p:nvPr/>
        </p:nvSpPr>
        <p:spPr>
          <a:xfrm>
            <a:off x="476214" y="3707865"/>
            <a:ext cx="5832648" cy="3139321"/>
          </a:xfrm>
          <a:prstGeom prst="rect">
            <a:avLst/>
          </a:prstGeom>
          <a:solidFill>
            <a:schemeClr val="accent1">
              <a:lumMod val="20000"/>
              <a:lumOff val="80000"/>
            </a:schemeClr>
          </a:solidFill>
        </p:spPr>
        <p:txBody>
          <a:bodyPr wrap="square">
            <a:spAutoFit/>
          </a:bodyPr>
          <a:lstStyle/>
          <a:p>
            <a:pPr algn="ctr"/>
            <a:r>
              <a:rPr lang="es-CO" sz="3600" dirty="0"/>
              <a:t>Recuerda, </a:t>
            </a:r>
            <a:r>
              <a:rPr lang="es-CO" sz="3600" b="1" dirty="0">
                <a:solidFill>
                  <a:srgbClr val="FF0000"/>
                </a:solidFill>
              </a:rPr>
              <a:t>si te reconciliaste con Dios, ahora </a:t>
            </a:r>
            <a:r>
              <a:rPr lang="es-CO" sz="3600" b="1" dirty="0" smtClean="0">
                <a:solidFill>
                  <a:srgbClr val="FF0000"/>
                </a:solidFill>
              </a:rPr>
              <a:t>reconcíliate </a:t>
            </a:r>
            <a:r>
              <a:rPr lang="es-CO" sz="3600" b="1" dirty="0">
                <a:solidFill>
                  <a:srgbClr val="FF0000"/>
                </a:solidFill>
              </a:rPr>
              <a:t>con tu hermano</a:t>
            </a:r>
            <a:r>
              <a:rPr lang="es-CO" sz="3600" b="1" dirty="0" smtClean="0">
                <a:solidFill>
                  <a:srgbClr val="FF0000"/>
                </a:solidFill>
              </a:rPr>
              <a:t>. Porque si no lo haces, estas en cero, el cristianismo es practico.</a:t>
            </a:r>
            <a:endParaRPr lang="es-CO" sz="3600" b="1" dirty="0">
              <a:solidFill>
                <a:srgbClr val="FF0000"/>
              </a:solidFill>
            </a:endParaRPr>
          </a:p>
          <a:p>
            <a:endParaRPr lang="es-CO"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8862" y="3707864"/>
            <a:ext cx="2655626" cy="2961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2426380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2050"/>
                                        </p:tgtEl>
                                        <p:attrNameLst>
                                          <p:attrName>style.visibility</p:attrName>
                                        </p:attrNameLst>
                                      </p:cBhvr>
                                      <p:to>
                                        <p:strVal val="visible"/>
                                      </p:to>
                                    </p:set>
                                    <p:animEffect transition="in" filter="wipe(down)">
                                      <p:cBhvr>
                                        <p:cTn id="23" dur="580">
                                          <p:stCondLst>
                                            <p:cond delay="0"/>
                                          </p:stCondLst>
                                        </p:cTn>
                                        <p:tgtEl>
                                          <p:spTgt spid="2050"/>
                                        </p:tgtEl>
                                      </p:cBhvr>
                                    </p:animEffect>
                                    <p:anim calcmode="lin" valueType="num">
                                      <p:cBhvr>
                                        <p:cTn id="24" dur="1822" tmFilter="0,0; 0.14,0.36; 0.43,0.73; 0.71,0.91; 1.0,1.0">
                                          <p:stCondLst>
                                            <p:cond delay="0"/>
                                          </p:stCondLst>
                                        </p:cTn>
                                        <p:tgtEl>
                                          <p:spTgt spid="2050"/>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2050"/>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2050"/>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2050"/>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2050"/>
                                        </p:tgtEl>
                                        <p:attrNameLst>
                                          <p:attrName>ppt_y</p:attrName>
                                        </p:attrNameLst>
                                      </p:cBhvr>
                                      <p:tavLst>
                                        <p:tav tm="0" fmla="#ppt_y-sin(pi*$)/81">
                                          <p:val>
                                            <p:fltVal val="0"/>
                                          </p:val>
                                        </p:tav>
                                        <p:tav tm="100000">
                                          <p:val>
                                            <p:fltVal val="1"/>
                                          </p:val>
                                        </p:tav>
                                      </p:tavLst>
                                    </p:anim>
                                    <p:animScale>
                                      <p:cBhvr>
                                        <p:cTn id="29" dur="26">
                                          <p:stCondLst>
                                            <p:cond delay="650"/>
                                          </p:stCondLst>
                                        </p:cTn>
                                        <p:tgtEl>
                                          <p:spTgt spid="2050"/>
                                        </p:tgtEl>
                                      </p:cBhvr>
                                      <p:to x="100000" y="60000"/>
                                    </p:animScale>
                                    <p:animScale>
                                      <p:cBhvr>
                                        <p:cTn id="30" dur="166" decel="50000">
                                          <p:stCondLst>
                                            <p:cond delay="676"/>
                                          </p:stCondLst>
                                        </p:cTn>
                                        <p:tgtEl>
                                          <p:spTgt spid="2050"/>
                                        </p:tgtEl>
                                      </p:cBhvr>
                                      <p:to x="100000" y="100000"/>
                                    </p:animScale>
                                    <p:animScale>
                                      <p:cBhvr>
                                        <p:cTn id="31" dur="26">
                                          <p:stCondLst>
                                            <p:cond delay="1312"/>
                                          </p:stCondLst>
                                        </p:cTn>
                                        <p:tgtEl>
                                          <p:spTgt spid="2050"/>
                                        </p:tgtEl>
                                      </p:cBhvr>
                                      <p:to x="100000" y="80000"/>
                                    </p:animScale>
                                    <p:animScale>
                                      <p:cBhvr>
                                        <p:cTn id="32" dur="166" decel="50000">
                                          <p:stCondLst>
                                            <p:cond delay="1338"/>
                                          </p:stCondLst>
                                        </p:cTn>
                                        <p:tgtEl>
                                          <p:spTgt spid="2050"/>
                                        </p:tgtEl>
                                      </p:cBhvr>
                                      <p:to x="100000" y="100000"/>
                                    </p:animScale>
                                    <p:animScale>
                                      <p:cBhvr>
                                        <p:cTn id="33" dur="26">
                                          <p:stCondLst>
                                            <p:cond delay="1642"/>
                                          </p:stCondLst>
                                        </p:cTn>
                                        <p:tgtEl>
                                          <p:spTgt spid="2050"/>
                                        </p:tgtEl>
                                      </p:cBhvr>
                                      <p:to x="100000" y="90000"/>
                                    </p:animScale>
                                    <p:animScale>
                                      <p:cBhvr>
                                        <p:cTn id="34" dur="166" decel="50000">
                                          <p:stCondLst>
                                            <p:cond delay="1668"/>
                                          </p:stCondLst>
                                        </p:cTn>
                                        <p:tgtEl>
                                          <p:spTgt spid="2050"/>
                                        </p:tgtEl>
                                      </p:cBhvr>
                                      <p:to x="100000" y="100000"/>
                                    </p:animScale>
                                    <p:animScale>
                                      <p:cBhvr>
                                        <p:cTn id="35" dur="26">
                                          <p:stCondLst>
                                            <p:cond delay="1808"/>
                                          </p:stCondLst>
                                        </p:cTn>
                                        <p:tgtEl>
                                          <p:spTgt spid="2050"/>
                                        </p:tgtEl>
                                      </p:cBhvr>
                                      <p:to x="100000" y="95000"/>
                                    </p:animScale>
                                    <p:animScale>
                                      <p:cBhvr>
                                        <p:cTn id="36" dur="166" decel="50000">
                                          <p:stCondLst>
                                            <p:cond delay="1834"/>
                                          </p:stCondLst>
                                        </p:cTn>
                                        <p:tgtEl>
                                          <p:spTgt spid="205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7001">
              <a:srgbClr val="E6E6E6"/>
            </a:gs>
            <a:gs pos="32001">
              <a:srgbClr val="7D8496"/>
            </a:gs>
            <a:gs pos="47000">
              <a:srgbClr val="E6E6E6"/>
            </a:gs>
            <a:gs pos="85001">
              <a:srgbClr val="7D8496"/>
            </a:gs>
            <a:gs pos="100000">
              <a:srgbClr val="E6E6E6"/>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3"/>
            <a:ext cx="8291264" cy="1944216"/>
          </a:xfrm>
        </p:spPr>
        <p:txBody>
          <a:bodyPr>
            <a:normAutofit fontScale="92500"/>
          </a:bodyPr>
          <a:lstStyle/>
          <a:p>
            <a:pPr marL="0" indent="0" algn="ctr">
              <a:buNone/>
            </a:pPr>
            <a:r>
              <a:rPr lang="es-CO" b="1" u="sng" dirty="0" smtClean="0"/>
              <a:t>Heb.2:17.</a:t>
            </a:r>
            <a:r>
              <a:rPr lang="es-CO" b="1" baseline="30000" dirty="0"/>
              <a:t> </a:t>
            </a:r>
            <a:r>
              <a:rPr lang="es-CO" dirty="0" smtClean="0"/>
              <a:t>Por </a:t>
            </a:r>
            <a:r>
              <a:rPr lang="es-CO" dirty="0"/>
              <a:t>lo cual, debía hacerse en todo semejante a los hermanos, ser hecho misericordioso y fiel Sumo sacerdote en lo que es para con Dios, para expiar los pecados del pueblo; </a:t>
            </a:r>
            <a:endParaRPr lang="es-CO" dirty="0" smtClean="0"/>
          </a:p>
        </p:txBody>
      </p:sp>
      <p:sp>
        <p:nvSpPr>
          <p:cNvPr id="4" name="3 Rectángulo"/>
          <p:cNvSpPr/>
          <p:nvPr/>
        </p:nvSpPr>
        <p:spPr>
          <a:xfrm>
            <a:off x="3491880" y="3105835"/>
            <a:ext cx="2520280" cy="3108543"/>
          </a:xfrm>
          <a:prstGeom prst="rect">
            <a:avLst/>
          </a:prstGeom>
        </p:spPr>
        <p:txBody>
          <a:bodyPr wrap="square">
            <a:spAutoFit/>
          </a:bodyPr>
          <a:lstStyle/>
          <a:p>
            <a:pPr algn="ctr"/>
            <a:r>
              <a:rPr lang="es-CO" sz="2800" dirty="0"/>
              <a:t>La obra que comenzó en la </a:t>
            </a:r>
            <a:r>
              <a:rPr lang="es-CO" sz="2800" dirty="0" smtClean="0"/>
              <a:t>cruz, prosigue </a:t>
            </a:r>
            <a:r>
              <a:rPr lang="es-CO" sz="2800" dirty="0"/>
              <a:t>ahora en el cielo</a:t>
            </a:r>
            <a:r>
              <a:rPr lang="es-CO" sz="2800" dirty="0" smtClean="0"/>
              <a:t>. </a:t>
            </a:r>
          </a:p>
          <a:p>
            <a:pPr algn="ctr"/>
            <a:r>
              <a:rPr lang="es-CO" sz="2800" dirty="0" smtClean="0"/>
              <a:t>Alabado sea Dios.</a:t>
            </a:r>
            <a:endParaRPr lang="es-CO" sz="28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3426618"/>
            <a:ext cx="1762125" cy="2466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7291" y="3426618"/>
            <a:ext cx="1847850" cy="2466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90168102"/>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nodeType="withEffect">
                                  <p:stCondLst>
                                    <p:cond delay="0"/>
                                  </p:stCondLst>
                                  <p:childTnLst>
                                    <p:set>
                                      <p:cBhvr>
                                        <p:cTn id="9" dur="1" fill="hold">
                                          <p:stCondLst>
                                            <p:cond delay="0"/>
                                          </p:stCondLst>
                                        </p:cTn>
                                        <p:tgtEl>
                                          <p:spTgt spid="3074"/>
                                        </p:tgtEl>
                                        <p:attrNameLst>
                                          <p:attrName>style.visibility</p:attrName>
                                        </p:attrNameLst>
                                      </p:cBhvr>
                                      <p:to>
                                        <p:strVal val="visible"/>
                                      </p:to>
                                    </p:set>
                                    <p:animEffect transition="in" filter="randombar(horizontal)">
                                      <p:cBhvr>
                                        <p:cTn id="10" dur="500"/>
                                        <p:tgtEl>
                                          <p:spTgt spid="3074"/>
                                        </p:tgtEl>
                                      </p:cBhvr>
                                    </p:animEffect>
                                  </p:childTnLst>
                                </p:cTn>
                              </p:par>
                              <p:par>
                                <p:cTn id="11" presetID="14" presetClass="entr" presetSubtype="10" fill="hold" nodeType="withEffect">
                                  <p:stCondLst>
                                    <p:cond delay="0"/>
                                  </p:stCondLst>
                                  <p:childTnLst>
                                    <p:set>
                                      <p:cBhvr>
                                        <p:cTn id="12" dur="1" fill="hold">
                                          <p:stCondLst>
                                            <p:cond delay="0"/>
                                          </p:stCondLst>
                                        </p:cTn>
                                        <p:tgtEl>
                                          <p:spTgt spid="3075"/>
                                        </p:tgtEl>
                                        <p:attrNameLst>
                                          <p:attrName>style.visibility</p:attrName>
                                        </p:attrNameLst>
                                      </p:cBhvr>
                                      <p:to>
                                        <p:strVal val="visible"/>
                                      </p:to>
                                    </p:set>
                                    <p:animEffect transition="in" filter="randombar(horizontal)">
                                      <p:cBhvr>
                                        <p:cTn id="13" dur="5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7001">
              <a:srgbClr val="E6E6E6"/>
            </a:gs>
            <a:gs pos="32001">
              <a:srgbClr val="7D8496"/>
            </a:gs>
            <a:gs pos="47000">
              <a:srgbClr val="E6E6E6"/>
            </a:gs>
            <a:gs pos="85001">
              <a:srgbClr val="7D8496"/>
            </a:gs>
            <a:gs pos="100000">
              <a:srgbClr val="E6E6E6"/>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2304257"/>
          </a:xfrm>
        </p:spPr>
        <p:txBody>
          <a:bodyPr>
            <a:normAutofit fontScale="92500" lnSpcReduction="10000"/>
          </a:bodyPr>
          <a:lstStyle/>
          <a:p>
            <a:pPr marL="0" indent="0" algn="ctr">
              <a:buNone/>
            </a:pPr>
            <a:r>
              <a:rPr lang="es-CO" b="1" u="sng" dirty="0" smtClean="0"/>
              <a:t>Heb.7:24,25</a:t>
            </a:r>
            <a:r>
              <a:rPr lang="es-CO" dirty="0"/>
              <a:t>. mas éste, por cuanto permanece para siempre, tiene el sacerdocio intransferible; </a:t>
            </a:r>
            <a:r>
              <a:rPr lang="es-CO" dirty="0" smtClean="0"/>
              <a:t>[25 </a:t>
            </a:r>
            <a:r>
              <a:rPr lang="es-CO" dirty="0"/>
              <a:t>por lo cual puede también salvar eternamente a los que por él se allegan a Dios, viviendo siempre para rogar por ellos. </a:t>
            </a:r>
          </a:p>
          <a:p>
            <a:endParaRPr lang="es-CO" dirty="0"/>
          </a:p>
        </p:txBody>
      </p:sp>
      <p:sp>
        <p:nvSpPr>
          <p:cNvPr id="4" name="3 Rectángulo"/>
          <p:cNvSpPr/>
          <p:nvPr/>
        </p:nvSpPr>
        <p:spPr>
          <a:xfrm>
            <a:off x="0" y="5733256"/>
            <a:ext cx="9144000" cy="954107"/>
          </a:xfrm>
          <a:prstGeom prst="rect">
            <a:avLst/>
          </a:prstGeom>
          <a:solidFill>
            <a:schemeClr val="accent1">
              <a:lumMod val="40000"/>
              <a:lumOff val="60000"/>
            </a:schemeClr>
          </a:solidFill>
        </p:spPr>
        <p:txBody>
          <a:bodyPr wrap="square">
            <a:spAutoFit/>
          </a:bodyPr>
          <a:lstStyle/>
          <a:p>
            <a:pPr algn="ctr"/>
            <a:r>
              <a:rPr lang="es-CO" dirty="0"/>
              <a:t> </a:t>
            </a:r>
            <a:r>
              <a:rPr lang="es-CO" sz="2800" dirty="0">
                <a:solidFill>
                  <a:srgbClr val="FF0000"/>
                </a:solidFill>
              </a:rPr>
              <a:t>Cristo salva completamente y también por todo el </a:t>
            </a:r>
            <a:r>
              <a:rPr lang="es-CO" sz="2800" dirty="0" smtClean="0">
                <a:solidFill>
                  <a:srgbClr val="FF0000"/>
                </a:solidFill>
              </a:rPr>
              <a:t>tiempo, siempre y cuando tu permanezcas en Él</a:t>
            </a:r>
            <a:r>
              <a:rPr lang="es-CO" sz="2800" dirty="0">
                <a:solidFill>
                  <a:srgbClr val="FF0000"/>
                </a:solidFill>
              </a:rPr>
              <a:t> </a:t>
            </a:r>
            <a:r>
              <a:rPr lang="es-CO" sz="2800" b="1" dirty="0" smtClean="0"/>
              <a:t>(Juan 15:1-6)</a:t>
            </a:r>
            <a:r>
              <a:rPr lang="es-CO" sz="2800" dirty="0" smtClean="0">
                <a:solidFill>
                  <a:srgbClr val="FF0000"/>
                </a:solidFill>
              </a:rPr>
              <a:t>.</a:t>
            </a:r>
            <a:endParaRPr lang="es-CO" sz="2800" dirty="0">
              <a:solidFill>
                <a:srgbClr val="FF0000"/>
              </a:solidFill>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1840" y="2890664"/>
            <a:ext cx="3168352" cy="280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5076391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par>
                                <p:cTn id="8" presetID="21" presetClass="entr" presetSubtype="1" fill="hold" nodeType="withEffect">
                                  <p:stCondLst>
                                    <p:cond delay="0"/>
                                  </p:stCondLst>
                                  <p:childTnLst>
                                    <p:set>
                                      <p:cBhvr>
                                        <p:cTn id="9" dur="1" fill="hold">
                                          <p:stCondLst>
                                            <p:cond delay="0"/>
                                          </p:stCondLst>
                                        </p:cTn>
                                        <p:tgtEl>
                                          <p:spTgt spid="4098"/>
                                        </p:tgtEl>
                                        <p:attrNameLst>
                                          <p:attrName>style.visibility</p:attrName>
                                        </p:attrNameLst>
                                      </p:cBhvr>
                                      <p:to>
                                        <p:strVal val="visible"/>
                                      </p:to>
                                    </p:set>
                                    <p:animEffect transition="in" filter="wheel(1)">
                                      <p:cBhvr>
                                        <p:cTn id="10" dur="20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9"/>
            <a:ext cx="8003232" cy="2376264"/>
          </a:xfrm>
        </p:spPr>
        <p:txBody>
          <a:bodyPr>
            <a:normAutofit/>
          </a:bodyPr>
          <a:lstStyle/>
          <a:p>
            <a:pPr marL="0" indent="0" algn="ctr">
              <a:buNone/>
            </a:pPr>
            <a:r>
              <a:rPr lang="es-CO" b="1" u="sng" dirty="0" smtClean="0"/>
              <a:t>Heb.4:15,16</a:t>
            </a:r>
            <a:r>
              <a:rPr lang="es-CO" dirty="0" smtClean="0"/>
              <a:t>.</a:t>
            </a:r>
            <a:r>
              <a:rPr lang="es-CO" dirty="0"/>
              <a:t> Porque no tenemos Sumo Sacerdote que no se pueda compadecer de nuestras flaquezas; [mas] tentado en todo según [nuestra] semejanza, PERO SIN PECADO. </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1712" y="2675820"/>
            <a:ext cx="2378075" cy="2170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323528" y="2852936"/>
            <a:ext cx="5760640" cy="1815882"/>
          </a:xfrm>
          <a:prstGeom prst="rect">
            <a:avLst/>
          </a:prstGeom>
        </p:spPr>
        <p:txBody>
          <a:bodyPr wrap="square">
            <a:spAutoFit/>
          </a:bodyPr>
          <a:lstStyle/>
          <a:p>
            <a:pPr algn="ctr"/>
            <a:r>
              <a:rPr lang="es-CO" sz="2800" dirty="0"/>
              <a:t>16 Lleguémonos pues confiadamente al trono de su gracia, para alcanzar misericordia, y hallar gracia para la ayuda oportuna. </a:t>
            </a:r>
          </a:p>
        </p:txBody>
      </p:sp>
      <p:sp>
        <p:nvSpPr>
          <p:cNvPr id="5" name="4 Rectángulo"/>
          <p:cNvSpPr/>
          <p:nvPr/>
        </p:nvSpPr>
        <p:spPr>
          <a:xfrm>
            <a:off x="0" y="4941168"/>
            <a:ext cx="9143999" cy="1938992"/>
          </a:xfrm>
          <a:prstGeom prst="rect">
            <a:avLst/>
          </a:prstGeom>
          <a:solidFill>
            <a:schemeClr val="accent3">
              <a:lumMod val="60000"/>
              <a:lumOff val="40000"/>
            </a:schemeClr>
          </a:solidFill>
        </p:spPr>
        <p:txBody>
          <a:bodyPr wrap="square">
            <a:spAutoFit/>
          </a:bodyPr>
          <a:lstStyle/>
          <a:p>
            <a:pPr algn="ctr"/>
            <a:r>
              <a:rPr lang="es-CO" dirty="0"/>
              <a:t> </a:t>
            </a:r>
            <a:r>
              <a:rPr lang="es-CO" sz="2400" dirty="0"/>
              <a:t>Necesitamos la gracia para soportar las penas y los sufrimientos, y también para vencer la tentación.  </a:t>
            </a:r>
            <a:r>
              <a:rPr lang="es-CO" sz="2400" b="1" u="sng" dirty="0"/>
              <a:t>El que cultiva el hábito de presentarse cada día ante el “trono de la gracia” para recibir una nueva y fresca porción de la misericordia y de la gracia de Dios, entra en el “reposo” del alma que Dios proporciona a todo creyente fiel</a:t>
            </a:r>
            <a:r>
              <a:rPr lang="es-CO" sz="2400" dirty="0"/>
              <a:t>. </a:t>
            </a:r>
          </a:p>
        </p:txBody>
      </p:sp>
    </p:spTree>
    <p:extLst>
      <p:ext uri="{BB962C8B-B14F-4D97-AF65-F5344CB8AC3E}">
        <p14:creationId xmlns:p14="http://schemas.microsoft.com/office/powerpoint/2010/main" val="1440716874"/>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7001">
              <a:srgbClr val="E6E6E6"/>
            </a:gs>
            <a:gs pos="32001">
              <a:srgbClr val="7D8496"/>
            </a:gs>
            <a:gs pos="47000">
              <a:srgbClr val="E6E6E6"/>
            </a:gs>
            <a:gs pos="85001">
              <a:srgbClr val="7D8496"/>
            </a:gs>
            <a:gs pos="100000">
              <a:srgbClr val="E6E6E6"/>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01216" y="836712"/>
            <a:ext cx="5194920" cy="2592287"/>
          </a:xfrm>
          <a:solidFill>
            <a:schemeClr val="accent3">
              <a:lumMod val="60000"/>
              <a:lumOff val="40000"/>
            </a:schemeClr>
          </a:solidFill>
        </p:spPr>
        <p:txBody>
          <a:bodyPr>
            <a:normAutofit fontScale="92500"/>
          </a:bodyPr>
          <a:lstStyle/>
          <a:p>
            <a:pPr marL="0" indent="0" algn="ctr">
              <a:buNone/>
            </a:pPr>
            <a:r>
              <a:rPr lang="es-CO" b="1" u="sng" dirty="0"/>
              <a:t>Judas 24,25</a:t>
            </a:r>
            <a:r>
              <a:rPr lang="es-CO" dirty="0"/>
              <a:t>. aquel, pues, que es poderoso para guardaros sin pecado, y presentaros delante de su gloria irreprensibles, con grande alegría, </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0152" y="332656"/>
            <a:ext cx="2808312" cy="36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1043608" y="4149080"/>
            <a:ext cx="6840760" cy="2554545"/>
          </a:xfrm>
          <a:prstGeom prst="rect">
            <a:avLst/>
          </a:prstGeom>
          <a:solidFill>
            <a:schemeClr val="accent3">
              <a:lumMod val="60000"/>
              <a:lumOff val="40000"/>
            </a:schemeClr>
          </a:solidFill>
        </p:spPr>
        <p:txBody>
          <a:bodyPr wrap="square">
            <a:spAutoFit/>
          </a:bodyPr>
          <a:lstStyle/>
          <a:p>
            <a:pPr algn="ctr"/>
            <a:r>
              <a:rPr lang="es-CO" sz="3200" dirty="0"/>
              <a:t>25 [al] Dios único sabio, nuestro Salvador, sea gloria y magnificencia, imperio y potencia, ahora y en todos los siglos. Amén. </a:t>
            </a:r>
          </a:p>
          <a:p>
            <a:pPr algn="ctr"/>
            <a:endParaRPr lang="es-CO" sz="3200" dirty="0"/>
          </a:p>
        </p:txBody>
      </p:sp>
    </p:spTree>
    <p:extLst>
      <p:ext uri="{BB962C8B-B14F-4D97-AF65-F5344CB8AC3E}">
        <p14:creationId xmlns:p14="http://schemas.microsoft.com/office/powerpoint/2010/main" val="4260108151"/>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3">
              <a:lumMod val="60000"/>
              <a:lumOff val="40000"/>
            </a:schemeClr>
          </a:solidFill>
        </p:spPr>
        <p:txBody>
          <a:bodyPr>
            <a:normAutofit/>
          </a:bodyPr>
          <a:lstStyle/>
          <a:p>
            <a:r>
              <a:rPr lang="es-CO" sz="6000" b="1" i="1" dirty="0" smtClean="0"/>
              <a:t>Conclusión</a:t>
            </a:r>
            <a:endParaRPr lang="es-CO" sz="6000" b="1" i="1" dirty="0"/>
          </a:p>
        </p:txBody>
      </p:sp>
      <p:sp>
        <p:nvSpPr>
          <p:cNvPr id="3" name="2 Marcador de contenido"/>
          <p:cNvSpPr>
            <a:spLocks noGrp="1"/>
          </p:cNvSpPr>
          <p:nvPr>
            <p:ph idx="1"/>
          </p:nvPr>
        </p:nvSpPr>
        <p:spPr>
          <a:xfrm>
            <a:off x="3203848" y="1634070"/>
            <a:ext cx="2952328" cy="4963282"/>
          </a:xfrm>
          <a:solidFill>
            <a:schemeClr val="accent4">
              <a:lumMod val="40000"/>
              <a:lumOff val="60000"/>
            </a:schemeClr>
          </a:solidFill>
        </p:spPr>
        <p:txBody>
          <a:bodyPr>
            <a:noAutofit/>
          </a:bodyPr>
          <a:lstStyle/>
          <a:p>
            <a:pPr marL="0" indent="0" algn="ctr">
              <a:buNone/>
            </a:pPr>
            <a:r>
              <a:rPr lang="es-CO" sz="2000" dirty="0" smtClean="0"/>
              <a:t>Si tu quieres aprovechar la «</a:t>
            </a:r>
            <a:r>
              <a:rPr lang="es-CO" sz="2000" b="1" dirty="0" smtClean="0"/>
              <a:t>incomparable bondad</a:t>
            </a:r>
            <a:r>
              <a:rPr lang="es-CO" sz="2000" dirty="0" smtClean="0"/>
              <a:t>» de Dios, yo te invito para que seas uno de los que se encuentran subidos en la cruz, que es único medio de salvación. </a:t>
            </a:r>
          </a:p>
          <a:p>
            <a:pPr marL="0" indent="0" algn="ctr">
              <a:buNone/>
            </a:pPr>
            <a:r>
              <a:rPr lang="es-CO" sz="2000" dirty="0" smtClean="0"/>
              <a:t>Ese es el vehículo que te llevará al reino de los cielos. Amen. </a:t>
            </a:r>
          </a:p>
          <a:p>
            <a:pPr marL="0" indent="0" algn="ctr">
              <a:buNone/>
            </a:pPr>
            <a:r>
              <a:rPr lang="es-CO" sz="2400" b="1" dirty="0" smtClean="0"/>
              <a:t>Si deseas obtener este tema por escrito, pídelo al correo que aparece al inicio del temario.</a:t>
            </a:r>
            <a:endParaRPr lang="es-CO" sz="2400" b="1"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204864"/>
            <a:ext cx="2491680" cy="3384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16216" y="2204864"/>
            <a:ext cx="2376264" cy="3384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74234810"/>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1608</TotalTime>
  <Words>3042</Words>
  <Application>Microsoft Office PowerPoint</Application>
  <PresentationFormat>Presentación en pantalla (4:3)</PresentationFormat>
  <Paragraphs>106</Paragraphs>
  <Slides>38</Slides>
  <Notes>0</Notes>
  <HiddenSlides>0</HiddenSlides>
  <MMClips>0</MMClips>
  <ScaleCrop>false</ScaleCrop>
  <HeadingPairs>
    <vt:vector size="4" baseType="variant">
      <vt:variant>
        <vt:lpstr>Tema</vt:lpstr>
      </vt:variant>
      <vt:variant>
        <vt:i4>1</vt:i4>
      </vt:variant>
      <vt:variant>
        <vt:lpstr>Títulos de diapositiva</vt:lpstr>
      </vt:variant>
      <vt:variant>
        <vt:i4>38</vt:i4>
      </vt:variant>
    </vt:vector>
  </HeadingPairs>
  <TitlesOfParts>
    <vt:vector size="39" baseType="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La reconciliación es en doble sentido vertical y horizontal. Cristo crucificado nos lo enseña, nos reconcilia con Dios y nuestro prójimo.</vt:lpstr>
      <vt:lpstr>Presentación de PowerPoint</vt:lpstr>
      <vt:lpstr>Presentación de PowerPoint</vt:lpstr>
      <vt:lpstr>Presentación de PowerPoint</vt:lpstr>
      <vt:lpstr>¿Qué ejemplo de humildad nos da Dios, para que también nosotros nos humillemos?</vt:lpstr>
      <vt:lpstr>Presentación de PowerPoint</vt:lpstr>
      <vt:lpstr>Presentación de PowerPoint</vt:lpstr>
      <vt:lpstr>Presentación de PowerPoint</vt:lpstr>
      <vt:lpstr>Presentación de PowerPoint</vt:lpstr>
      <vt:lpstr>Presentación de PowerPoint</vt:lpstr>
      <vt:lpstr>Antes de dictar sentencia por la transgreción de Adán, Dios promete un Salvador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Miremos otros textos que nos hablan de lo que Cristo hiso por nosotros:</vt:lpstr>
      <vt:lpstr>Presentación de PowerPoint</vt:lpstr>
      <vt:lpstr>Presentación de PowerPoint</vt:lpstr>
      <vt:lpstr>Presentación de PowerPoint</vt:lpstr>
      <vt:lpstr>Presentación de PowerPoint</vt:lpstr>
      <vt:lpstr>¿Quienes otros se agregaron a los israelitas que aceptaron a Jesús, con los que inició la iglesia del N. Testamento?</vt:lpstr>
      <vt:lpstr>Todas las prerrogativas concedidas al pueblo de Israel, por su incredulidad y desobediencia fueron transferidas a la iglesia del N. Testamento.</vt:lpstr>
      <vt:lpstr>Presentación de PowerPoint</vt:lpstr>
      <vt:lpstr>Presentación de PowerPoint</vt:lpstr>
      <vt:lpstr>Presentación de PowerPoint</vt:lpstr>
      <vt:lpstr>Presentación de PowerPoint</vt:lpstr>
      <vt:lpstr>Presentación de PowerPoint</vt:lpstr>
      <vt:lpstr>Presentación de PowerPoint</vt:lpstr>
      <vt:lpstr>Conclusión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FAMILIA FIERRO CH</dc:creator>
  <cp:lastModifiedBy>FAMILIA FIERRO CH</cp:lastModifiedBy>
  <cp:revision>148</cp:revision>
  <dcterms:created xsi:type="dcterms:W3CDTF">2013-05-06T13:29:54Z</dcterms:created>
  <dcterms:modified xsi:type="dcterms:W3CDTF">2014-08-16T00:04:04Z</dcterms:modified>
</cp:coreProperties>
</file>