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284" r:id="rId3"/>
    <p:sldId id="285" r:id="rId4"/>
    <p:sldId id="312" r:id="rId5"/>
    <p:sldId id="313" r:id="rId6"/>
    <p:sldId id="286" r:id="rId7"/>
    <p:sldId id="308" r:id="rId8"/>
    <p:sldId id="306" r:id="rId9"/>
    <p:sldId id="288" r:id="rId10"/>
    <p:sldId id="289" r:id="rId11"/>
    <p:sldId id="290" r:id="rId12"/>
    <p:sldId id="291" r:id="rId13"/>
    <p:sldId id="293" r:id="rId14"/>
    <p:sldId id="295" r:id="rId15"/>
    <p:sldId id="297" r:id="rId16"/>
    <p:sldId id="299" r:id="rId17"/>
    <p:sldId id="300" r:id="rId18"/>
    <p:sldId id="314" r:id="rId19"/>
    <p:sldId id="301" r:id="rId20"/>
    <p:sldId id="315" r:id="rId21"/>
    <p:sldId id="303" r:id="rId22"/>
    <p:sldId id="320" r:id="rId23"/>
    <p:sldId id="304" r:id="rId24"/>
    <p:sldId id="319" r:id="rId25"/>
    <p:sldId id="318" r:id="rId26"/>
    <p:sldId id="317" r:id="rId27"/>
    <p:sldId id="316" r:id="rId28"/>
    <p:sldId id="321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4D961E-9881-4283-9A1C-21F632FC0069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57DDCC7-FA24-4922-867B-FABC52CF953A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s-CO" dirty="0" smtClean="0"/>
            <a:t>SOLO LOS VALIENTES ARREBATAN EL REINO DE LOS CIELOS</a:t>
          </a:r>
          <a:endParaRPr lang="es-CO" dirty="0"/>
        </a:p>
      </dgm:t>
    </dgm:pt>
    <dgm:pt modelId="{424CD59B-1DFD-4396-B23A-089FF741A2D3}" type="parTrans" cxnId="{B8830CD5-78A8-4CE8-AD4B-512C7D240405}">
      <dgm:prSet/>
      <dgm:spPr/>
      <dgm:t>
        <a:bodyPr/>
        <a:lstStyle/>
        <a:p>
          <a:endParaRPr lang="es-CO"/>
        </a:p>
      </dgm:t>
    </dgm:pt>
    <dgm:pt modelId="{FF108AF2-E799-436C-A5C9-7CA48CD0DB1F}" type="sibTrans" cxnId="{B8830CD5-78A8-4CE8-AD4B-512C7D240405}">
      <dgm:prSet/>
      <dgm:spPr/>
      <dgm:t>
        <a:bodyPr/>
        <a:lstStyle/>
        <a:p>
          <a:endParaRPr lang="es-CO"/>
        </a:p>
      </dgm:t>
    </dgm:pt>
    <dgm:pt modelId="{13FF8398-1221-4AFA-8C03-77C810BC0B44}" type="pres">
      <dgm:prSet presAssocID="{F24D961E-9881-4283-9A1C-21F632FC006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s-CO"/>
        </a:p>
      </dgm:t>
    </dgm:pt>
    <dgm:pt modelId="{A27C7826-BC18-42C4-90C5-C0DCEC555A00}" type="pres">
      <dgm:prSet presAssocID="{F24D961E-9881-4283-9A1C-21F632FC0069}" presName="pyramid" presStyleLbl="node1" presStyleIdx="0" presStyleCnt="1"/>
      <dgm:spPr/>
    </dgm:pt>
    <dgm:pt modelId="{6AA6778E-5FF6-49A8-8F87-7B36BE31622C}" type="pres">
      <dgm:prSet presAssocID="{F24D961E-9881-4283-9A1C-21F632FC0069}" presName="theList" presStyleCnt="0"/>
      <dgm:spPr/>
    </dgm:pt>
    <dgm:pt modelId="{924C38F4-B92B-4E9D-BC0E-1135260CE6F3}" type="pres">
      <dgm:prSet presAssocID="{057DDCC7-FA24-4922-867B-FABC52CF953A}" presName="aNode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D128E0CC-BF04-4210-8287-F30D4594EDBF}" type="pres">
      <dgm:prSet presAssocID="{057DDCC7-FA24-4922-867B-FABC52CF953A}" presName="aSpace" presStyleCnt="0"/>
      <dgm:spPr/>
    </dgm:pt>
  </dgm:ptLst>
  <dgm:cxnLst>
    <dgm:cxn modelId="{B8830CD5-78A8-4CE8-AD4B-512C7D240405}" srcId="{F24D961E-9881-4283-9A1C-21F632FC0069}" destId="{057DDCC7-FA24-4922-867B-FABC52CF953A}" srcOrd="0" destOrd="0" parTransId="{424CD59B-1DFD-4396-B23A-089FF741A2D3}" sibTransId="{FF108AF2-E799-436C-A5C9-7CA48CD0DB1F}"/>
    <dgm:cxn modelId="{6BF729A8-3C89-4373-AC8E-F97EB9FA19DD}" type="presOf" srcId="{F24D961E-9881-4283-9A1C-21F632FC0069}" destId="{13FF8398-1221-4AFA-8C03-77C810BC0B44}" srcOrd="0" destOrd="0" presId="urn:microsoft.com/office/officeart/2005/8/layout/pyramid2"/>
    <dgm:cxn modelId="{912D84F2-14F0-4B28-A7C0-010031440038}" type="presOf" srcId="{057DDCC7-FA24-4922-867B-FABC52CF953A}" destId="{924C38F4-B92B-4E9D-BC0E-1135260CE6F3}" srcOrd="0" destOrd="0" presId="urn:microsoft.com/office/officeart/2005/8/layout/pyramid2"/>
    <dgm:cxn modelId="{A012B81A-1366-4BC5-AD7F-39C4C6175174}" type="presParOf" srcId="{13FF8398-1221-4AFA-8C03-77C810BC0B44}" destId="{A27C7826-BC18-42C4-90C5-C0DCEC555A00}" srcOrd="0" destOrd="0" presId="urn:microsoft.com/office/officeart/2005/8/layout/pyramid2"/>
    <dgm:cxn modelId="{9E9F927F-7564-4CF2-A37A-4CD1017A0405}" type="presParOf" srcId="{13FF8398-1221-4AFA-8C03-77C810BC0B44}" destId="{6AA6778E-5FF6-49A8-8F87-7B36BE31622C}" srcOrd="1" destOrd="0" presId="urn:microsoft.com/office/officeart/2005/8/layout/pyramid2"/>
    <dgm:cxn modelId="{C84CD77E-EED4-4E59-9347-026906EF87C6}" type="presParOf" srcId="{6AA6778E-5FF6-49A8-8F87-7B36BE31622C}" destId="{924C38F4-B92B-4E9D-BC0E-1135260CE6F3}" srcOrd="0" destOrd="0" presId="urn:microsoft.com/office/officeart/2005/8/layout/pyramid2"/>
    <dgm:cxn modelId="{BA89FDCB-5DBD-4A99-8F57-81965C407D43}" type="presParOf" srcId="{6AA6778E-5FF6-49A8-8F87-7B36BE31622C}" destId="{D128E0CC-BF04-4210-8287-F30D4594EDBF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12/09/2014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s-CO" sz="5400" b="1" dirty="0" smtClean="0"/>
              <a:t>INTRODUCCIÓN</a:t>
            </a:r>
            <a:endParaRPr lang="es-CO" sz="54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25144"/>
          </a:xfrm>
          <a:solidFill>
            <a:srgbClr val="002060"/>
          </a:solidFill>
        </p:spPr>
        <p:txBody>
          <a:bodyPr/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Aunque </a:t>
            </a:r>
            <a:r>
              <a:rPr lang="es-CO" dirty="0">
                <a:solidFill>
                  <a:schemeClr val="bg1"/>
                </a:solidFill>
              </a:rPr>
              <a:t>las imágenes que siguen </a:t>
            </a:r>
            <a:r>
              <a:rPr lang="es-CO" dirty="0" smtClean="0">
                <a:solidFill>
                  <a:schemeClr val="bg1"/>
                </a:solidFill>
              </a:rPr>
              <a:t>a continuación no </a:t>
            </a:r>
            <a:r>
              <a:rPr lang="es-CO" dirty="0">
                <a:solidFill>
                  <a:schemeClr val="bg1"/>
                </a:solidFill>
              </a:rPr>
              <a:t>son de </a:t>
            </a:r>
            <a:r>
              <a:rPr lang="es-CO" dirty="0" smtClean="0">
                <a:solidFill>
                  <a:schemeClr val="bg1"/>
                </a:solidFill>
              </a:rPr>
              <a:t>la  </a:t>
            </a:r>
            <a:r>
              <a:rPr lang="es-CO" dirty="0">
                <a:solidFill>
                  <a:schemeClr val="bg1"/>
                </a:solidFill>
              </a:rPr>
              <a:t>artista surcoreana Kung </a:t>
            </a:r>
            <a:r>
              <a:rPr lang="es-CO" dirty="0" smtClean="0">
                <a:solidFill>
                  <a:schemeClr val="bg1"/>
                </a:solidFill>
              </a:rPr>
              <a:t>Ya Sung, también contienen un mensaje para cada uno de nosotros. </a:t>
            </a:r>
          </a:p>
          <a:p>
            <a:pPr marL="0" indent="0" algn="ctr">
              <a:buNone/>
            </a:pPr>
            <a:endParaRPr lang="es-CO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FF00"/>
                </a:solidFill>
              </a:rPr>
              <a:t>Y al final encontrarás un tema relacionado con las imágenes, te invito para que lo leas, serás grandemente bendecido.</a:t>
            </a:r>
            <a:endParaRPr lang="es-CO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2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6672"/>
            <a:ext cx="5544616" cy="583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395536" y="260647"/>
            <a:ext cx="2304256" cy="6048697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Este es un puente de oro, para cruzar las lentas aguas del rio de la vida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0707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s-CO" sz="2800" dirty="0" smtClean="0">
                <a:latin typeface="Agency FB" pitchFamily="34" charset="0"/>
              </a:rPr>
              <a:t>Para ascender al reino de los cielos Dios a dispuesto una escalera suave, amplia</a:t>
            </a:r>
            <a:r>
              <a:rPr lang="es-CO" sz="2800" dirty="0">
                <a:latin typeface="Agency FB" pitchFamily="34" charset="0"/>
              </a:rPr>
              <a:t> </a:t>
            </a:r>
            <a:r>
              <a:rPr lang="es-CO" sz="2800" dirty="0" smtClean="0">
                <a:latin typeface="Agency FB" pitchFamily="34" charset="0"/>
              </a:rPr>
              <a:t>y segura la cual es Cristo Jesús: Lea Juan 14:6</a:t>
            </a:r>
            <a:r>
              <a:rPr lang="es-CO" sz="3600" dirty="0" smtClean="0">
                <a:latin typeface="Agency FB" pitchFamily="34" charset="0"/>
              </a:rPr>
              <a:t> y Mat.11:28-30</a:t>
            </a:r>
            <a:r>
              <a:rPr lang="es-CO" sz="4000" dirty="0" smtClean="0">
                <a:latin typeface="Agency FB" pitchFamily="34" charset="0"/>
              </a:rPr>
              <a:t>.</a:t>
            </a:r>
            <a:r>
              <a:rPr lang="es-CO" dirty="0" smtClean="0"/>
              <a:t>  </a:t>
            </a:r>
            <a:endParaRPr lang="es-CO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87166"/>
            <a:ext cx="5976664" cy="5023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44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34680" cy="6583362"/>
          </a:xfrm>
        </p:spPr>
        <p:txBody>
          <a:bodyPr>
            <a:noAutofit/>
          </a:bodyPr>
          <a:lstStyle/>
          <a:p>
            <a:r>
              <a:rPr lang="es-CO" dirty="0" smtClean="0">
                <a:latin typeface="Agency FB" pitchFamily="34" charset="0"/>
              </a:rPr>
              <a:t>Los redimidos vendrán de todos los extremos de la tierra cada sábado a rendirle adoración al Salvador según Isaías 66:22,23. 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392" y="0"/>
            <a:ext cx="5472608" cy="684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45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0648"/>
            <a:ext cx="3466728" cy="6408712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noAutofit/>
          </a:bodyPr>
          <a:lstStyle/>
          <a:p>
            <a:r>
              <a:rPr lang="es-CO" sz="2400" dirty="0" smtClean="0">
                <a:latin typeface="Agency FB" pitchFamily="34" charset="0"/>
              </a:rPr>
              <a:t>El sábado también será guardado en la tierra nueva conforme Dios lo había diseñado en la creación </a:t>
            </a:r>
            <a:r>
              <a:rPr lang="es-CO" sz="2400" dirty="0">
                <a:latin typeface="Agency FB" pitchFamily="34" charset="0"/>
              </a:rPr>
              <a:t>del mundo, </a:t>
            </a:r>
            <a:r>
              <a:rPr lang="es-CO" sz="2400" dirty="0" smtClean="0">
                <a:latin typeface="Agency FB" pitchFamily="34" charset="0"/>
              </a:rPr>
              <a:t>«</a:t>
            </a:r>
            <a:r>
              <a:rPr lang="es-CO" sz="2400" b="1" dirty="0" smtClean="0">
                <a:latin typeface="Agency FB" pitchFamily="34" charset="0"/>
              </a:rPr>
              <a:t>y </a:t>
            </a:r>
            <a:r>
              <a:rPr lang="es-CO" sz="2400" b="1" dirty="0">
                <a:latin typeface="Agency FB" pitchFamily="34" charset="0"/>
              </a:rPr>
              <a:t>reposó el día séptimo de toda la obra que hizo. </a:t>
            </a:r>
            <a:br>
              <a:rPr lang="es-CO" sz="2400" b="1" dirty="0">
                <a:latin typeface="Agency FB" pitchFamily="34" charset="0"/>
              </a:rPr>
            </a:br>
            <a:r>
              <a:rPr lang="es-CO" sz="2400" b="1" dirty="0" smtClean="0">
                <a:latin typeface="Agency FB" pitchFamily="34" charset="0"/>
              </a:rPr>
              <a:t>Y </a:t>
            </a:r>
            <a:r>
              <a:rPr lang="es-CO" sz="2400" b="1" dirty="0">
                <a:latin typeface="Agency FB" pitchFamily="34" charset="0"/>
              </a:rPr>
              <a:t>bendijo Dios al día séptimo, y lo santificó, porque en él reposó de toda la obra que había hecho en la </a:t>
            </a:r>
            <a:r>
              <a:rPr lang="es-CO" sz="2400" b="1" dirty="0" smtClean="0">
                <a:latin typeface="Agency FB" pitchFamily="34" charset="0"/>
              </a:rPr>
              <a:t>creación</a:t>
            </a:r>
            <a:r>
              <a:rPr lang="es-CO" sz="2400" dirty="0" smtClean="0">
                <a:latin typeface="Agency FB" pitchFamily="34" charset="0"/>
              </a:rPr>
              <a:t>», </a:t>
            </a:r>
            <a:r>
              <a:rPr lang="es-CO" sz="2400" u="sng" dirty="0" smtClean="0">
                <a:latin typeface="Agency FB" pitchFamily="34" charset="0"/>
              </a:rPr>
              <a:t>Gén.2:1-3.</a:t>
            </a:r>
            <a:br>
              <a:rPr lang="es-CO" sz="2400" u="sng" dirty="0" smtClean="0">
                <a:latin typeface="Agency FB" pitchFamily="34" charset="0"/>
              </a:rPr>
            </a:br>
            <a:r>
              <a:rPr lang="es-CO" sz="2000" dirty="0" smtClean="0">
                <a:latin typeface="+mn-lt"/>
              </a:rPr>
              <a:t>Por tola eternidad, los redimidos trabajarán seis días, y santificarán el sábado, séptimo día, será dedicado únicamente para adorar al Creador, así lo dice la Palabra de Dios. Amen.</a:t>
            </a:r>
            <a:br>
              <a:rPr lang="es-CO" sz="2000" dirty="0" smtClean="0">
                <a:latin typeface="+mn-lt"/>
              </a:rPr>
            </a:br>
            <a:endParaRPr lang="es-CO" sz="2000" dirty="0"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52200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767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2746648" cy="5962674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Al apóstol Juan se el mostró la Santa ciudad de Jerusalén cuando descendía del cielo Apoc.21:2.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0"/>
            <a:ext cx="5805487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005138" cy="6583362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No lo dudes: Cuando tu aceptas a Cristo como tu Salvador personal, tu nombre es registrado en el Libro de la Vida Luc.10:20 </a:t>
            </a:r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0"/>
            <a:ext cx="568166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78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Jesús te ama tanto que él mismo se encarga de escribir tu nombre allí.</a:t>
            </a:r>
            <a:endParaRPr lang="es-CO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56792"/>
            <a:ext cx="4067944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4860032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348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Jesús te está esperando, por favor, no le falles, no le dejes esperar más.</a:t>
            </a:r>
            <a:endParaRPr lang="es-CO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44000" cy="5301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78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El ya te tiene una cilla en el banquete y una casa en la Santa Jerusalén Juan 14:2,3 </a:t>
            </a:r>
            <a:endParaRPr lang="es-CO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177"/>
            <a:ext cx="4572000" cy="530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4355976" cy="530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09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gency FB" pitchFamily="34" charset="0"/>
              </a:rPr>
              <a:t>Mírale, sus manos fueron heridas por ti, por que te ama, entrégate a Él, ya casi regresa por su iglesia.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4139952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4716016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2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" y="274638"/>
            <a:ext cx="9141337" cy="1143000"/>
          </a:xfrm>
        </p:spPr>
        <p:txBody>
          <a:bodyPr>
            <a:noAutofit/>
          </a:bodyPr>
          <a:lstStyle/>
          <a:p>
            <a:r>
              <a:rPr lang="es-CO" sz="3200" dirty="0" smtClean="0">
                <a:latin typeface="Agency FB" pitchFamily="34" charset="0"/>
              </a:rPr>
              <a:t>Tu necesitas tener la fe de un niño, que todo lo cree, todo lo espera, deshazte de todo aquello que te impida obedecer su Palabra</a:t>
            </a:r>
            <a:endParaRPr lang="es-CO" sz="3200" dirty="0">
              <a:latin typeface="Agency FB" pitchFamily="34" charset="0"/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801"/>
            <a:ext cx="4499992" cy="52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628801"/>
            <a:ext cx="4497328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991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Tu no tienes nada que perder pero si mucho que ganar, la vida eterna</a:t>
            </a:r>
            <a:endParaRPr lang="es-CO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700808"/>
            <a:ext cx="451676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4499992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227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s-CO" sz="4000" b="1" dirty="0" smtClean="0">
                <a:solidFill>
                  <a:schemeClr val="bg1"/>
                </a:solidFill>
                <a:latin typeface="Agency FB" pitchFamily="34" charset="0"/>
              </a:rPr>
              <a:t>Si lo haces, serás uno de los que tocarán las arpas de oro en honor al Señor en el mar de vidrio</a:t>
            </a:r>
            <a:r>
              <a:rPr lang="es-CO" dirty="0" smtClean="0">
                <a:solidFill>
                  <a:schemeClr val="bg1"/>
                </a:solidFill>
              </a:rPr>
              <a:t> </a:t>
            </a:r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58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gency FB" pitchFamily="34" charset="0"/>
              </a:rPr>
              <a:t>Yo te aseguro que Cristo ya casi regresa, las señales así lo indican, prepárate</a:t>
            </a:r>
            <a:endParaRPr lang="es-CO" dirty="0">
              <a:latin typeface="Agency FB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00808"/>
            <a:ext cx="4427983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0809"/>
            <a:ext cx="4572000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844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95638" cy="6394722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CO" sz="2800" dirty="0" smtClean="0">
                <a:latin typeface="Agency FB" pitchFamily="34" charset="0"/>
              </a:rPr>
              <a:t>Pasada la temporada de 1.000 años en el cielo, la tierra será purificada con fuego, para convertirse en el edén restaurado, con la ciudad de Jerusalén como la capital, </a:t>
            </a:r>
            <a:r>
              <a:rPr lang="es-CO" sz="2800" u="sng" dirty="0" smtClean="0">
                <a:latin typeface="Agency FB" pitchFamily="34" charset="0"/>
              </a:rPr>
              <a:t>Apoc.21:1-4.</a:t>
            </a:r>
            <a:r>
              <a:rPr lang="es-CO" sz="2800" dirty="0" smtClean="0">
                <a:latin typeface="Agency FB" pitchFamily="34" charset="0"/>
              </a:rPr>
              <a:t/>
            </a:r>
            <a:br>
              <a:rPr lang="es-CO" sz="2800" dirty="0" smtClean="0">
                <a:latin typeface="Agency FB" pitchFamily="34" charset="0"/>
              </a:rPr>
            </a:br>
            <a:r>
              <a:rPr lang="es-CO" sz="2800" dirty="0">
                <a:latin typeface="Agency FB" pitchFamily="34" charset="0"/>
              </a:rPr>
              <a:t/>
            </a:r>
            <a:br>
              <a:rPr lang="es-CO" sz="2800" dirty="0">
                <a:latin typeface="Agency FB" pitchFamily="34" charset="0"/>
              </a:rPr>
            </a:br>
            <a:r>
              <a:rPr lang="es-CO" sz="2800" dirty="0" smtClean="0">
                <a:latin typeface="Agency FB" pitchFamily="34" charset="0"/>
              </a:rPr>
              <a:t> La Biblia </a:t>
            </a:r>
            <a:r>
              <a:rPr lang="es-CO" sz="2800" dirty="0">
                <a:latin typeface="Agency FB" pitchFamily="34" charset="0"/>
              </a:rPr>
              <a:t>dice que </a:t>
            </a:r>
            <a:r>
              <a:rPr lang="es-CO" sz="2800" dirty="0" smtClean="0">
                <a:latin typeface="Agency FB" pitchFamily="34" charset="0"/>
              </a:rPr>
              <a:t>«Edificarán </a:t>
            </a:r>
            <a:r>
              <a:rPr lang="es-CO" sz="2800" dirty="0">
                <a:latin typeface="Agency FB" pitchFamily="34" charset="0"/>
              </a:rPr>
              <a:t>casas, y morarán en ellas; plantarán viñas, y comerán el fruto de </a:t>
            </a:r>
            <a:r>
              <a:rPr lang="es-CO" sz="2800" dirty="0" smtClean="0">
                <a:latin typeface="Agency FB" pitchFamily="34" charset="0"/>
              </a:rPr>
              <a:t>ellas». </a:t>
            </a:r>
            <a:r>
              <a:rPr lang="es-CO" sz="2800" u="sng" dirty="0" smtClean="0">
                <a:latin typeface="Agency FB" pitchFamily="34" charset="0"/>
              </a:rPr>
              <a:t>Isaías 65:21</a:t>
            </a:r>
            <a:r>
              <a:rPr lang="es-CO" sz="2800" dirty="0" smtClean="0">
                <a:latin typeface="Agency FB" pitchFamily="34" charset="0"/>
              </a:rPr>
              <a:t>.</a:t>
            </a:r>
            <a:br>
              <a:rPr lang="es-CO" sz="2800" dirty="0" smtClean="0">
                <a:latin typeface="Agency FB" pitchFamily="34" charset="0"/>
              </a:rPr>
            </a:br>
            <a:r>
              <a:rPr lang="es-CO" sz="2800" dirty="0" smtClean="0">
                <a:latin typeface="Agency FB" pitchFamily="34" charset="0"/>
              </a:rPr>
              <a:t/>
            </a:r>
            <a:br>
              <a:rPr lang="es-CO" sz="2800" dirty="0" smtClean="0">
                <a:latin typeface="Agency FB" pitchFamily="34" charset="0"/>
              </a:rPr>
            </a:br>
            <a:r>
              <a:rPr lang="es-CO" sz="2800" dirty="0" smtClean="0">
                <a:latin typeface="Agency FB" pitchFamily="34" charset="0"/>
              </a:rPr>
              <a:t>Todo esto y mucho mas, lo ha preparado Dios para ti y para mi. Alabado sea Dios. Amen</a:t>
            </a:r>
            <a:endParaRPr lang="es-CO" sz="2800" dirty="0">
              <a:latin typeface="Agency FB" pitchFamily="34" charset="0"/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0"/>
            <a:ext cx="522007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15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692696"/>
            <a:ext cx="4464496" cy="522920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Jesús nos ama tanto que dejo su trono, su gloria, su cetro que lo identificaba como el Creador de todo el universo, y vino a este mundo vestido de humanidad, con el propósito de sembrar la semilla </a:t>
            </a:r>
            <a:r>
              <a:rPr lang="es-CO" dirty="0"/>
              <a:t>d</a:t>
            </a:r>
            <a:r>
              <a:rPr lang="es-CO" dirty="0" smtClean="0"/>
              <a:t>el evangelio en nuestros corazones. </a:t>
            </a:r>
          </a:p>
          <a:p>
            <a:pPr marL="0" indent="0" algn="ctr">
              <a:buNone/>
            </a:pPr>
            <a:r>
              <a:rPr lang="es-CO" dirty="0" smtClean="0"/>
              <a:t>Regresó a donde estaba, para interceder  por nosotros, pecadores, y un día ha de regresar para recoger la preciosa cosecha </a:t>
            </a:r>
            <a:endParaRPr lang="es-CO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2696"/>
            <a:ext cx="4014192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52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0"/>
            <a:ext cx="3707904" cy="6858000"/>
          </a:xfrm>
        </p:spPr>
        <p:txBody>
          <a:bodyPr>
            <a:normAutofit fontScale="90000"/>
          </a:bodyPr>
          <a:lstStyle/>
          <a:p>
            <a:r>
              <a:rPr lang="es-CO" sz="3200" dirty="0" smtClean="0"/>
              <a:t>A través de este mensaje, Él está tocando a la puerta de tu corazón, y espera que tu le abras, Él </a:t>
            </a:r>
            <a:r>
              <a:rPr lang="es-CO" sz="3200" dirty="0"/>
              <a:t>dice: </a:t>
            </a:r>
            <a:r>
              <a:rPr lang="es-CO" sz="3200" dirty="0" smtClean="0"/>
              <a:t/>
            </a:r>
            <a:br>
              <a:rPr lang="es-CO" sz="3200" dirty="0" smtClean="0"/>
            </a:br>
            <a:r>
              <a:rPr lang="es-CO" sz="3200" dirty="0" smtClean="0"/>
              <a:t>«</a:t>
            </a:r>
            <a:r>
              <a:rPr lang="es-CO" sz="3200" b="1" dirty="0" smtClean="0">
                <a:latin typeface="Agency FB" pitchFamily="34" charset="0"/>
              </a:rPr>
              <a:t>He </a:t>
            </a:r>
            <a:r>
              <a:rPr lang="es-CO" sz="3200" b="1" dirty="0">
                <a:latin typeface="Agency FB" pitchFamily="34" charset="0"/>
              </a:rPr>
              <a:t>aquí, yo estoy a la puerta y llamo; si </a:t>
            </a:r>
            <a:r>
              <a:rPr lang="es-CO" sz="3200" b="1" u="sng" dirty="0">
                <a:latin typeface="Agency FB" pitchFamily="34" charset="0"/>
              </a:rPr>
              <a:t>alguno oye mi voz y abre la puerta</a:t>
            </a:r>
            <a:r>
              <a:rPr lang="es-CO" sz="3200" b="1" dirty="0">
                <a:latin typeface="Agency FB" pitchFamily="34" charset="0"/>
              </a:rPr>
              <a:t>, entraré a él, y cenaré con él, y él </a:t>
            </a:r>
            <a:r>
              <a:rPr lang="es-CO" sz="3200" b="1" dirty="0" smtClean="0">
                <a:latin typeface="Agency FB" pitchFamily="34" charset="0"/>
              </a:rPr>
              <a:t>conmigo</a:t>
            </a:r>
            <a:r>
              <a:rPr lang="es-CO" sz="3200" dirty="0" smtClean="0"/>
              <a:t>». Apoc.3:20.</a:t>
            </a:r>
            <a:br>
              <a:rPr lang="es-CO" sz="3200" dirty="0" smtClean="0"/>
            </a:br>
            <a:r>
              <a:rPr lang="es-CO" sz="3200" dirty="0" smtClean="0"/>
              <a:t>Él viene a brindarte salvación gratis, no te obliga, tu tienes que escoger.</a:t>
            </a:r>
            <a:endParaRPr lang="es-CO" sz="3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016"/>
            <a:ext cx="5544616" cy="6833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90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8"/>
            <a:ext cx="4402832" cy="63367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Si abres la puerta de tu corazón, Él te estrecha entre sus brazos, y mira lo que dice: Dios te guarda como a la «</a:t>
            </a:r>
            <a:r>
              <a:rPr lang="es-CO" dirty="0" smtClean="0">
                <a:latin typeface="Agency FB" pitchFamily="34" charset="0"/>
              </a:rPr>
              <a:t>niña de sus ojos</a:t>
            </a:r>
            <a:r>
              <a:rPr lang="es-CO" dirty="0" smtClean="0"/>
              <a:t>», te «</a:t>
            </a:r>
            <a:r>
              <a:rPr lang="es-CO" dirty="0" smtClean="0">
                <a:latin typeface="Agency FB" pitchFamily="34" charset="0"/>
              </a:rPr>
              <a:t>esconde bajo la sombra de sus ala</a:t>
            </a:r>
            <a:r>
              <a:rPr lang="es-CO" dirty="0" smtClean="0"/>
              <a:t>», Sal.17:8.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Estará con tigo «</a:t>
            </a:r>
            <a:r>
              <a:rPr lang="es-CO" dirty="0" smtClean="0">
                <a:latin typeface="Agency FB" pitchFamily="34" charset="0"/>
              </a:rPr>
              <a:t>todos los días</a:t>
            </a:r>
            <a:r>
              <a:rPr lang="es-CO" dirty="0" smtClean="0"/>
              <a:t>» Mat.28:20. Te «</a:t>
            </a:r>
            <a:r>
              <a:rPr lang="es-CO" dirty="0" smtClean="0">
                <a:latin typeface="Agency FB" pitchFamily="34" charset="0"/>
              </a:rPr>
              <a:t>hará descansar</a:t>
            </a:r>
            <a:r>
              <a:rPr lang="es-CO" dirty="0" smtClean="0"/>
              <a:t>» 11:28.  Te </a:t>
            </a:r>
            <a:r>
              <a:rPr lang="es-CO" dirty="0"/>
              <a:t>d</a:t>
            </a:r>
            <a:r>
              <a:rPr lang="es-CO" dirty="0" smtClean="0"/>
              <a:t>ará «</a:t>
            </a:r>
            <a:r>
              <a:rPr lang="es-CO" dirty="0" smtClean="0">
                <a:latin typeface="Agency FB" pitchFamily="34" charset="0"/>
              </a:rPr>
              <a:t>vida eterna</a:t>
            </a:r>
            <a:r>
              <a:rPr lang="es-CO" dirty="0" smtClean="0"/>
              <a:t>», no «</a:t>
            </a:r>
            <a:r>
              <a:rPr lang="es-CO" dirty="0" smtClean="0">
                <a:latin typeface="Agency FB" pitchFamily="34" charset="0"/>
              </a:rPr>
              <a:t>perecerás jamás</a:t>
            </a:r>
            <a:r>
              <a:rPr lang="es-CO" dirty="0" smtClean="0"/>
              <a:t>» y «</a:t>
            </a:r>
            <a:r>
              <a:rPr lang="es-CO" dirty="0" smtClean="0">
                <a:latin typeface="Agency FB" pitchFamily="34" charset="0"/>
              </a:rPr>
              <a:t>nadie </a:t>
            </a:r>
            <a:r>
              <a:rPr lang="es-CO" dirty="0">
                <a:latin typeface="Agency FB" pitchFamily="34" charset="0"/>
              </a:rPr>
              <a:t>las arrebatará de </a:t>
            </a:r>
            <a:r>
              <a:rPr lang="es-CO" dirty="0" smtClean="0">
                <a:latin typeface="Agency FB" pitchFamily="34" charset="0"/>
              </a:rPr>
              <a:t>su mano</a:t>
            </a:r>
            <a:r>
              <a:rPr lang="es-CO" dirty="0" smtClean="0"/>
              <a:t>» Juan 10:28.</a:t>
            </a:r>
          </a:p>
          <a:p>
            <a:pPr marL="0" indent="0" algn="ctr">
              <a:buNone/>
            </a:pPr>
            <a:r>
              <a:rPr lang="es-CO" dirty="0" smtClean="0"/>
              <a:t>Alabado sea Dios.</a:t>
            </a:r>
          </a:p>
          <a:p>
            <a:pPr marL="0" indent="0">
              <a:buNone/>
            </a:pPr>
            <a:r>
              <a:rPr lang="es-CO" dirty="0" smtClean="0"/>
              <a:t> </a:t>
            </a:r>
            <a:endParaRPr lang="es-CO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3995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02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s-CO" dirty="0" smtClean="0"/>
              <a:t>La preguntas es: ¿Por qué hiso Dios todo esto?</a:t>
            </a:r>
            <a:endParaRPr lang="es-CO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3322712" cy="511378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La respuesta es: porque te ama, a Él no le interesa tu pasado, como te llamas, tu raza o tu genero. </a:t>
            </a:r>
          </a:p>
          <a:p>
            <a:pPr marL="0" indent="0" algn="ctr">
              <a:buNone/>
            </a:pPr>
            <a:r>
              <a:rPr lang="es-CO" dirty="0" smtClean="0"/>
              <a:t>A </a:t>
            </a:r>
            <a:r>
              <a:rPr lang="es-CO" dirty="0"/>
              <a:t>É</a:t>
            </a:r>
            <a:r>
              <a:rPr lang="es-CO" dirty="0" smtClean="0"/>
              <a:t>l solo le interesas tu, porque fuiste creado en Adán a su imagen y semejanza, y quiere restablecer en ti su imagen nuevamente. Por eso lo hiso. </a:t>
            </a:r>
          </a:p>
          <a:p>
            <a:pPr marL="0" indent="0" algn="ctr">
              <a:buNone/>
            </a:pPr>
            <a:r>
              <a:rPr lang="es-CO" dirty="0" smtClean="0"/>
              <a:t>Deberías de decir: «Gracias Señor, gracias Señor, por amarme». Y como dijo Saulo cuando recibió el llamado del Señor, deberías decir ¡Señor que quieres que haga! Hech.9:6.</a:t>
            </a:r>
            <a:endParaRPr lang="es-CO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484784"/>
            <a:ext cx="5100451" cy="5373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70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1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16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1571"/>
              </p:ext>
            </p:extLst>
          </p:nvPr>
        </p:nvGraphicFramePr>
        <p:xfrm>
          <a:off x="467544" y="836712"/>
          <a:ext cx="5194920" cy="5246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968" y="1484784"/>
            <a:ext cx="293598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06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dirty="0"/>
              <a:t>SOLO LOS VALIENTES ARREBATAN EL REINO DE LOS CIELOS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5338936" cy="26928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En </a:t>
            </a:r>
            <a:r>
              <a:rPr lang="es-CO" dirty="0"/>
              <a:t>este hermoso día les invito a estar con la mejor de las actitudes, porque El Señor  es bueno y  pase lo que pase siempre está en control. 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316835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67544" y="4653136"/>
            <a:ext cx="8208912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3200" dirty="0"/>
              <a:t>Iniciaremos diciendo que dice la palabra de Dios en </a:t>
            </a:r>
            <a:r>
              <a:rPr lang="es-CO" sz="3200" dirty="0">
                <a:solidFill>
                  <a:srgbClr val="FF0000"/>
                </a:solidFill>
              </a:rPr>
              <a:t>Mateo </a:t>
            </a:r>
            <a:r>
              <a:rPr lang="es-CO" sz="3200" dirty="0" smtClean="0">
                <a:solidFill>
                  <a:srgbClr val="FF0000"/>
                </a:solidFill>
              </a:rPr>
              <a:t>11:12</a:t>
            </a:r>
            <a:r>
              <a:rPr lang="es-CO" sz="3200" dirty="0" smtClean="0"/>
              <a:t>. Allí dice: «</a:t>
            </a:r>
            <a:r>
              <a:rPr lang="es-CO" sz="3200" b="1" dirty="0" smtClean="0">
                <a:latin typeface="Agency FB" pitchFamily="34" charset="0"/>
              </a:rPr>
              <a:t>Desde </a:t>
            </a:r>
            <a:r>
              <a:rPr lang="es-CO" sz="3200" b="1" dirty="0">
                <a:latin typeface="Agency FB" pitchFamily="34" charset="0"/>
              </a:rPr>
              <a:t>los días de Juan el Bautista hasta ahora, al Reino de los cielos se da vida; </a:t>
            </a:r>
            <a:r>
              <a:rPr lang="es-CO" sz="3200" b="1" dirty="0" smtClean="0">
                <a:latin typeface="Agency FB" pitchFamily="34" charset="0"/>
              </a:rPr>
              <a:t>(violencia) y </a:t>
            </a:r>
            <a:r>
              <a:rPr lang="es-CO" sz="3200" b="1" dirty="0">
                <a:latin typeface="Agency FB" pitchFamily="34" charset="0"/>
              </a:rPr>
              <a:t>los valientes lo </a:t>
            </a:r>
            <a:r>
              <a:rPr lang="es-CO" sz="3200" b="1" dirty="0" smtClean="0">
                <a:latin typeface="Agency FB" pitchFamily="34" charset="0"/>
              </a:rPr>
              <a:t>arrebatan</a:t>
            </a:r>
            <a:r>
              <a:rPr lang="es-CO" sz="3200" dirty="0" smtClean="0"/>
              <a:t>». </a:t>
            </a:r>
            <a:endParaRPr lang="es-CO" sz="3200" dirty="0"/>
          </a:p>
        </p:txBody>
      </p:sp>
    </p:spTree>
    <p:extLst>
      <p:ext uri="{BB962C8B-B14F-4D97-AF65-F5344CB8AC3E}">
        <p14:creationId xmlns:p14="http://schemas.microsoft.com/office/powerpoint/2010/main" val="269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58559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El texto dice que </a:t>
            </a:r>
            <a:r>
              <a:rPr lang="es-CO" dirty="0"/>
              <a:t>el cielo sufre violencia y sólo los valientes lo </a:t>
            </a:r>
            <a:r>
              <a:rPr lang="es-CO" dirty="0" smtClean="0"/>
              <a:t>arrebatan.</a:t>
            </a:r>
          </a:p>
          <a:p>
            <a:pPr marL="0" indent="0" algn="ctr">
              <a:buNone/>
            </a:pPr>
            <a:r>
              <a:rPr lang="es-CO" sz="3300" b="1" u="sng" dirty="0" smtClean="0"/>
              <a:t>La pregunta es, ¿Quién es un valiente?</a:t>
            </a:r>
          </a:p>
          <a:p>
            <a:pPr marL="0" indent="0">
              <a:buNone/>
            </a:pPr>
            <a:r>
              <a:rPr lang="es-CO" dirty="0">
                <a:solidFill>
                  <a:srgbClr val="FF0000"/>
                </a:solidFill>
              </a:rPr>
              <a:t>P</a:t>
            </a:r>
            <a:r>
              <a:rPr lang="es-CO" dirty="0" smtClean="0">
                <a:solidFill>
                  <a:srgbClr val="FF0000"/>
                </a:solidFill>
              </a:rPr>
              <a:t>or </a:t>
            </a:r>
            <a:r>
              <a:rPr lang="es-CO" dirty="0">
                <a:solidFill>
                  <a:srgbClr val="FF0000"/>
                </a:solidFill>
              </a:rPr>
              <a:t>lo que podemos decir que un valiente es aquel que  actúa aunque tenga miedo; mientras que  un  cobarde tiene miedo de actuar y por eso no lo </a:t>
            </a:r>
            <a:r>
              <a:rPr lang="es-CO" dirty="0" smtClean="0">
                <a:solidFill>
                  <a:srgbClr val="FF0000"/>
                </a:solidFill>
              </a:rPr>
              <a:t>hace. </a:t>
            </a:r>
          </a:p>
          <a:p>
            <a:pPr marL="0" indent="0">
              <a:buNone/>
            </a:pPr>
            <a:r>
              <a:rPr lang="es-CO" dirty="0">
                <a:solidFill>
                  <a:srgbClr val="0070C0"/>
                </a:solidFill>
              </a:rPr>
              <a:t>U</a:t>
            </a:r>
            <a:r>
              <a:rPr lang="es-CO" dirty="0" smtClean="0">
                <a:solidFill>
                  <a:srgbClr val="0070C0"/>
                </a:solidFill>
              </a:rPr>
              <a:t>n </a:t>
            </a:r>
            <a:r>
              <a:rPr lang="es-CO" dirty="0">
                <a:solidFill>
                  <a:srgbClr val="0070C0"/>
                </a:solidFill>
              </a:rPr>
              <a:t>valiente no se rinde ante el primer obstáculo; se levanta cuando  cae; ya que  no le importa lo que piensen los demás; sabe lo que quiere y hacia donde </a:t>
            </a:r>
            <a:r>
              <a:rPr lang="es-CO" dirty="0" smtClean="0">
                <a:solidFill>
                  <a:srgbClr val="0070C0"/>
                </a:solidFill>
              </a:rPr>
              <a:t>va</a:t>
            </a:r>
            <a:r>
              <a:rPr lang="es-CO" dirty="0">
                <a:solidFill>
                  <a:srgbClr val="0070C0"/>
                </a:solidFill>
              </a:rPr>
              <a:t>.</a:t>
            </a:r>
            <a:r>
              <a:rPr lang="es-CO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s-CO" dirty="0">
                <a:solidFill>
                  <a:srgbClr val="C00000"/>
                </a:solidFill>
              </a:rPr>
              <a:t>U</a:t>
            </a:r>
            <a:r>
              <a:rPr lang="es-CO" dirty="0" smtClean="0">
                <a:solidFill>
                  <a:srgbClr val="C00000"/>
                </a:solidFill>
              </a:rPr>
              <a:t>n </a:t>
            </a:r>
            <a:r>
              <a:rPr lang="es-CO" dirty="0">
                <a:solidFill>
                  <a:srgbClr val="C00000"/>
                </a:solidFill>
              </a:rPr>
              <a:t>valiente puede perder una batalla, pero sabe que aunque la pierda, aún está a tiempo de  ganar la </a:t>
            </a:r>
            <a:r>
              <a:rPr lang="es-CO" dirty="0" smtClean="0">
                <a:solidFill>
                  <a:srgbClr val="C00000"/>
                </a:solidFill>
              </a:rPr>
              <a:t>guerra.</a:t>
            </a:r>
          </a:p>
          <a:p>
            <a:pPr marL="0" indent="0">
              <a:buNone/>
            </a:pPr>
            <a:r>
              <a:rPr lang="es-CO" dirty="0">
                <a:solidFill>
                  <a:srgbClr val="7030A0"/>
                </a:solidFill>
              </a:rPr>
              <a:t>U</a:t>
            </a:r>
            <a:r>
              <a:rPr lang="es-CO" dirty="0" smtClean="0">
                <a:solidFill>
                  <a:srgbClr val="7030A0"/>
                </a:solidFill>
              </a:rPr>
              <a:t>n </a:t>
            </a:r>
            <a:r>
              <a:rPr lang="es-CO" dirty="0">
                <a:solidFill>
                  <a:srgbClr val="7030A0"/>
                </a:solidFill>
              </a:rPr>
              <a:t>valiente actúa aunque no tenga las suficientes fuerzas para levantarse, porque  como hacedor de la palabra, hace su parte y por lo demás, deja que  Dios actúe cuando no puede más; pues cuando le faltan las fuerzas humanas, sabe que Dios  interviene porque nunca le dejara en una situación que no pueda soportar. </a:t>
            </a:r>
          </a:p>
        </p:txBody>
      </p:sp>
    </p:spTree>
    <p:extLst>
      <p:ext uri="{BB962C8B-B14F-4D97-AF65-F5344CB8AC3E}">
        <p14:creationId xmlns:p14="http://schemas.microsoft.com/office/powerpoint/2010/main" val="333055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CO" b="1" i="1" dirty="0">
                <a:latin typeface="Agency FB" pitchFamily="34" charset="0"/>
              </a:rPr>
              <a:t>Ahora veremos algunas promesas que nos llenarán de fortaleza</a:t>
            </a:r>
            <a:r>
              <a:rPr lang="es-CO" b="1" i="1" dirty="0" smtClean="0">
                <a:latin typeface="Agency FB" pitchFamily="34" charset="0"/>
              </a:rPr>
              <a:t>:</a:t>
            </a: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b="1" dirty="0">
                <a:solidFill>
                  <a:srgbClr val="FF0000"/>
                </a:solidFill>
              </a:rPr>
              <a:t>Isaías 51:7 y 8 </a:t>
            </a:r>
            <a:endParaRPr lang="es-CO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s-CO" dirty="0"/>
              <a:t>D</a:t>
            </a:r>
            <a:r>
              <a:rPr lang="es-CO" dirty="0" smtClean="0"/>
              <a:t>ice </a:t>
            </a:r>
            <a:r>
              <a:rPr lang="es-CO" dirty="0"/>
              <a:t>así:  </a:t>
            </a:r>
            <a:r>
              <a:rPr lang="es-CO" dirty="0" smtClean="0"/>
              <a:t>«</a:t>
            </a:r>
            <a:r>
              <a:rPr lang="es-CO" b="1" dirty="0" smtClean="0">
                <a:latin typeface="Agency FB" pitchFamily="34" charset="0"/>
              </a:rPr>
              <a:t>Oídme </a:t>
            </a:r>
            <a:r>
              <a:rPr lang="es-CO" b="1" dirty="0">
                <a:latin typeface="Agency FB" pitchFamily="34" charset="0"/>
              </a:rPr>
              <a:t>los que conocéis justicia, pueblo en cuyo corazón  está mi ley;  no temáis afrenta de hombre, ni desmayéis por sus ultrajes, porque mi justicia permanecerá perpetuamente y mi salvación por siglos y </a:t>
            </a:r>
            <a:r>
              <a:rPr lang="es-CO" b="1" dirty="0" smtClean="0">
                <a:latin typeface="Agency FB" pitchFamily="34" charset="0"/>
              </a:rPr>
              <a:t>siglos</a:t>
            </a:r>
            <a:r>
              <a:rPr lang="es-CO" dirty="0" smtClean="0"/>
              <a:t>».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37112"/>
            <a:ext cx="3240360" cy="2076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39552" y="4653136"/>
            <a:ext cx="511256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Esta es una hermosa promesa, la cual nos ilustra que no debemos temer a nada, pues El Señor va delante de nosotros haciendo la parte que como humanos nos parece </a:t>
            </a:r>
            <a:r>
              <a:rPr lang="es-CO" sz="2400" dirty="0" smtClean="0"/>
              <a:t>imposible.</a:t>
            </a:r>
            <a:endParaRPr lang="es-CO" sz="2400" dirty="0"/>
          </a:p>
        </p:txBody>
      </p:sp>
      <p:sp>
        <p:nvSpPr>
          <p:cNvPr id="5" name="4 Conector"/>
          <p:cNvSpPr/>
          <p:nvPr/>
        </p:nvSpPr>
        <p:spPr>
          <a:xfrm>
            <a:off x="2483768" y="1628800"/>
            <a:ext cx="936104" cy="576064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2291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28083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Josué 1:9. </a:t>
            </a:r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Dice</a:t>
            </a:r>
            <a:r>
              <a:rPr lang="es-CO" dirty="0"/>
              <a:t>: </a:t>
            </a:r>
            <a:r>
              <a:rPr lang="es-CO" dirty="0" smtClean="0"/>
              <a:t>«</a:t>
            </a:r>
            <a:r>
              <a:rPr lang="es-CO" b="1" dirty="0" smtClean="0">
                <a:latin typeface="Agency FB" pitchFamily="34" charset="0"/>
              </a:rPr>
              <a:t>Mira </a:t>
            </a:r>
            <a:r>
              <a:rPr lang="es-CO" b="1" dirty="0">
                <a:latin typeface="Agency FB" pitchFamily="34" charset="0"/>
              </a:rPr>
              <a:t>que te mando a que te esfuerces y seas valiente, no temas  ni desmayes, porque Jehová tu Dios estará contigo, a dondequiera que </a:t>
            </a:r>
            <a:r>
              <a:rPr lang="es-CO" b="1" dirty="0" smtClean="0">
                <a:latin typeface="Agency FB" pitchFamily="34" charset="0"/>
              </a:rPr>
              <a:t>vayas</a:t>
            </a:r>
            <a:r>
              <a:rPr lang="es-CO" dirty="0" smtClean="0"/>
              <a:t>».  </a:t>
            </a:r>
          </a:p>
        </p:txBody>
      </p:sp>
      <p:sp>
        <p:nvSpPr>
          <p:cNvPr id="4" name="3 Conector"/>
          <p:cNvSpPr/>
          <p:nvPr/>
        </p:nvSpPr>
        <p:spPr>
          <a:xfrm>
            <a:off x="2483768" y="392088"/>
            <a:ext cx="1105272" cy="58864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b="1" dirty="0"/>
              <a:t>2</a:t>
            </a:r>
            <a:endParaRPr lang="es-CO" b="1" dirty="0"/>
          </a:p>
        </p:txBody>
      </p:sp>
      <p:sp>
        <p:nvSpPr>
          <p:cNvPr id="5" name="4 Rectángulo"/>
          <p:cNvSpPr/>
          <p:nvPr/>
        </p:nvSpPr>
        <p:spPr>
          <a:xfrm>
            <a:off x="467543" y="3861048"/>
            <a:ext cx="5472609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Esta hermosa promesa está disponible para todo aquel que   le crea a Dios; ya que  no  estamos solos, pues tenemos a nuestro señor que nunca duerme y día y noche nos acompaña.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3717032"/>
            <a:ext cx="3193936" cy="273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26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0162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/>
              <a:t>Finalmente por usted y por mi, si somos fieles a su palabra, El </a:t>
            </a:r>
            <a:r>
              <a:rPr lang="es-CO" dirty="0" smtClean="0"/>
              <a:t>Señor dice: «</a:t>
            </a:r>
            <a:r>
              <a:rPr lang="es-CO" b="1" dirty="0" smtClean="0">
                <a:latin typeface="Agency FB" pitchFamily="34" charset="0"/>
              </a:rPr>
              <a:t>Yo </a:t>
            </a:r>
            <a:r>
              <a:rPr lang="es-CO" b="1" dirty="0">
                <a:latin typeface="Agency FB" pitchFamily="34" charset="0"/>
              </a:rPr>
              <a:t>iré delante de ti y allanaré las montañas. Romperé las puertas de bronce y haré pedazos los cerrojos de </a:t>
            </a:r>
            <a:r>
              <a:rPr lang="es-CO" b="1" dirty="0" smtClean="0">
                <a:latin typeface="Agency FB" pitchFamily="34" charset="0"/>
              </a:rPr>
              <a:t>hierro</a:t>
            </a:r>
            <a:r>
              <a:rPr lang="es-CO" dirty="0" smtClean="0"/>
              <a:t>». </a:t>
            </a:r>
            <a:r>
              <a:rPr lang="es-CO" dirty="0">
                <a:solidFill>
                  <a:srgbClr val="FF0000"/>
                </a:solidFill>
              </a:rPr>
              <a:t>Isaías </a:t>
            </a:r>
            <a:r>
              <a:rPr lang="es-CO" dirty="0" smtClean="0">
                <a:solidFill>
                  <a:srgbClr val="FF0000"/>
                </a:solidFill>
              </a:rPr>
              <a:t>45:2. </a:t>
            </a:r>
            <a:endParaRPr lang="es-CO" dirty="0"/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395536" y="2924944"/>
            <a:ext cx="5256584" cy="341632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Como te das cuenta, la Palabra de Dios así lo avala; por tanto, cada mañana al levantarnos </a:t>
            </a:r>
            <a:r>
              <a:rPr lang="es-CO" sz="2400" dirty="0" smtClean="0"/>
              <a:t>pidámosle </a:t>
            </a:r>
            <a:r>
              <a:rPr lang="es-CO" sz="2400" dirty="0"/>
              <a:t>que nos  ayude a perseverar  firmes en la fe, ya que en la vida  lo más importante es nuestra salvación; y para lograr la vida eterna, tenemos que defenderla con amor y temblor. Dios es bueno, </a:t>
            </a:r>
            <a:r>
              <a:rPr lang="es-CO" sz="2400" dirty="0" smtClean="0"/>
              <a:t>y seguramente escuchará y no </a:t>
            </a:r>
            <a:r>
              <a:rPr lang="es-CO" sz="2400" dirty="0"/>
              <a:t>hay nadie como El.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2924944"/>
            <a:ext cx="3154238" cy="3002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22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6048672"/>
          </a:xfrm>
          <a:solidFill>
            <a:schemeClr val="accent4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Estos temas han sido preparados con mucho amor especialmente para ti.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Mi deseo y oración es Dios te prospere en todas las cosas, especialmente en lo espiritual. Amen.</a:t>
            </a:r>
          </a:p>
          <a:p>
            <a:pPr marL="0" indent="0" algn="ctr">
              <a:buNone/>
            </a:pPr>
            <a:endParaRPr lang="es-CO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s-CO" b="1" dirty="0" smtClean="0">
                <a:solidFill>
                  <a:srgbClr val="FFFF00"/>
                </a:solidFill>
              </a:rPr>
              <a:t>No te olvides que Cristo viene pronto a darle cumplimiento a todas estas imágenes que acabas de ver las cuales están inspiradas en las promesas de Dios. </a:t>
            </a:r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Si tienes alguna duda o consulta sobre cualquier tema, no dudes en escribir al correo que aparece al inicio del temario.  </a:t>
            </a: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28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1306</Words>
  <Application>Microsoft Office PowerPoint</Application>
  <PresentationFormat>Presentación en pantalla (4:3)</PresentationFormat>
  <Paragraphs>62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29" baseType="lpstr">
      <vt:lpstr>Tema de Office</vt:lpstr>
      <vt:lpstr>INTRODUCCIÓN</vt:lpstr>
      <vt:lpstr>Este es un puente de oro, para cruzar las lentas aguas del rio de la vida </vt:lpstr>
      <vt:lpstr>Para ascender al reino de los cielos Dios a dispuesto una escalera suave, amplia y segura la cual es Cristo Jesús: Lea Juan 14:6 y Mat.11:28-30.  </vt:lpstr>
      <vt:lpstr>Los redimidos vendrán de todos los extremos de la tierra cada sábado a rendirle adoración al Salvador según Isaías 66:22,23. </vt:lpstr>
      <vt:lpstr>El sábado también será guardado en la tierra nueva conforme Dios lo había diseñado en la creación del mundo, «y reposó el día séptimo de toda la obra que hizo.  Y bendijo Dios al día séptimo, y lo santificó, porque en él reposó de toda la obra que había hecho en la creación», Gén.2:1-3. Por tola eternidad, los redimidos trabajarán seis días, y santificarán el sábado, séptimo día, será dedicado únicamente para adorar al Creador, así lo dice la Palabra de Dios. Amen. </vt:lpstr>
      <vt:lpstr>Al apóstol Juan se el mostró la Santa ciudad de Jerusalén cuando descendía del cielo Apoc.21:2.</vt:lpstr>
      <vt:lpstr>No lo dudes: Cuando tu aceptas a Cristo como tu Salvador personal, tu nombre es registrado en el Libro de la Vida Luc.10:20 </vt:lpstr>
      <vt:lpstr>Jesús te ama tanto que él mismo se encarga de escribir tu nombre allí.</vt:lpstr>
      <vt:lpstr>Jesús te está esperando, por favor, no le falles, no le dejes esperar más.</vt:lpstr>
      <vt:lpstr>El ya te tiene una cilla en el banquete y una casa en la Santa Jerusalén Juan 14:2,3 </vt:lpstr>
      <vt:lpstr>Mírale, sus manos fueron heridas por ti, por que te ama, entrégate a Él, ya casi regresa por su iglesia.</vt:lpstr>
      <vt:lpstr>Tu necesitas tener la fe de un niño, que todo lo cree, todo lo espera, deshazte de todo aquello que te impida obedecer su Palabra</vt:lpstr>
      <vt:lpstr>Tu no tienes nada que perder pero si mucho que ganar, la vida eterna</vt:lpstr>
      <vt:lpstr>Si lo haces, serás uno de los que tocarán las arpas de oro en honor al Señor en el mar de vidrio </vt:lpstr>
      <vt:lpstr>Yo te aseguro que Cristo ya casi regresa, las señales así lo indican, prepárate</vt:lpstr>
      <vt:lpstr>Pasada la temporada de 1.000 años en el cielo, la tierra será purificada con fuego, para convertirse en el edén restaurado, con la ciudad de Jerusalén como la capital, Apoc.21:1-4.   La Biblia dice que «Edificarán casas, y morarán en ellas; plantarán viñas, y comerán el fruto de ellas». Isaías 65:21.  Todo esto y mucho mas, lo ha preparado Dios para ti y para mi. Alabado sea Dios. Amen</vt:lpstr>
      <vt:lpstr>Presentación de PowerPoint</vt:lpstr>
      <vt:lpstr>A través de este mensaje, Él está tocando a la puerta de tu corazón, y espera que tu le abras, Él dice:  «He aquí, yo estoy a la puerta y llamo; si alguno oye mi voz y abre la puerta, entraré a él, y cenaré con él, y él conmigo». Apoc.3:20. Él viene a brindarte salvación gratis, no te obliga, tu tienes que escoger.</vt:lpstr>
      <vt:lpstr>Presentación de PowerPoint</vt:lpstr>
      <vt:lpstr>La preguntas es: ¿Por qué hiso Dios todo esto?</vt:lpstr>
      <vt:lpstr>Presentación de PowerPoint</vt:lpstr>
      <vt:lpstr>Presentación de PowerPoint</vt:lpstr>
      <vt:lpstr>SOLO LOS VALIENTES ARREBATAN EL REINO DE LOS CIELOS</vt:lpstr>
      <vt:lpstr>Presentación de PowerPoint</vt:lpstr>
      <vt:lpstr>Ahora veremos algunas promesas que nos llenarán de fortaleza: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IMÁGENES SOBRE EL REINO DE LOS CIELOS</dc:title>
  <dc:creator>FAMILIA FIERRO CH</dc:creator>
  <cp:lastModifiedBy>FAMILIA FIERRO CH</cp:lastModifiedBy>
  <cp:revision>179</cp:revision>
  <dcterms:created xsi:type="dcterms:W3CDTF">2014-09-11T10:42:11Z</dcterms:created>
  <dcterms:modified xsi:type="dcterms:W3CDTF">2014-09-12T14:39:49Z</dcterms:modified>
</cp:coreProperties>
</file>