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419" r:id="rId3"/>
    <p:sldId id="366" r:id="rId4"/>
    <p:sldId id="367" r:id="rId5"/>
    <p:sldId id="368" r:id="rId6"/>
    <p:sldId id="257" r:id="rId7"/>
    <p:sldId id="370" r:id="rId8"/>
    <p:sldId id="371" r:id="rId9"/>
    <p:sldId id="258" r:id="rId10"/>
    <p:sldId id="372" r:id="rId11"/>
    <p:sldId id="373" r:id="rId12"/>
    <p:sldId id="259" r:id="rId1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535" autoAdjust="0"/>
    <p:restoredTop sz="94660"/>
  </p:normalViewPr>
  <p:slideViewPr>
    <p:cSldViewPr>
      <p:cViewPr>
        <p:scale>
          <a:sx n="62" d="100"/>
          <a:sy n="62" d="100"/>
        </p:scale>
        <p:origin x="-1416" y="-32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E5FE784-F83A-47C3-8370-EFD4F14543CB}" type="doc">
      <dgm:prSet loTypeId="urn:microsoft.com/office/officeart/2005/8/layout/pyramid2" loCatId="pyramid" qsTypeId="urn:microsoft.com/office/officeart/2005/8/quickstyle/simple1" qsCatId="simple" csTypeId="urn:microsoft.com/office/officeart/2005/8/colors/accent1_2" csCatId="accent1" phldr="1"/>
      <dgm:spPr/>
      <dgm:t>
        <a:bodyPr/>
        <a:lstStyle/>
        <a:p>
          <a:endParaRPr lang="es-CO"/>
        </a:p>
      </dgm:t>
    </dgm:pt>
    <dgm:pt modelId="{C45CBE50-1701-4929-A8AD-F13147312420}">
      <dgm:prSet/>
      <dgm:spPr/>
      <dgm:t>
        <a:bodyPr/>
        <a:lstStyle/>
        <a:p>
          <a:pPr rtl="0"/>
          <a:r>
            <a:rPr lang="es-CO" dirty="0" smtClean="0"/>
            <a:t>El tema de cómo afrontaron los apóstoles los momentos difíciles de su vida nos ayudará a reflexionar de que calibre es nuestra fe, si estaremos dispuestos a ofrendar nuestra vida en sacrificio por la verdad, o saldremos corriendo colocando en primer lugar nuestros intereses temporales, deshonrando al Maestro quien murió por nosotros. </a:t>
          </a:r>
          <a:endParaRPr lang="es-CO" dirty="0"/>
        </a:p>
      </dgm:t>
    </dgm:pt>
    <dgm:pt modelId="{FB1087B9-34E8-4FB6-9087-A4ED26874DBB}" type="parTrans" cxnId="{31187CD8-E399-4C09-8837-D35CD78B7E83}">
      <dgm:prSet/>
      <dgm:spPr/>
      <dgm:t>
        <a:bodyPr/>
        <a:lstStyle/>
        <a:p>
          <a:endParaRPr lang="es-CO"/>
        </a:p>
      </dgm:t>
    </dgm:pt>
    <dgm:pt modelId="{2EE8F52A-481F-40B6-BA4B-9DB1C385BA08}" type="sibTrans" cxnId="{31187CD8-E399-4C09-8837-D35CD78B7E83}">
      <dgm:prSet/>
      <dgm:spPr/>
      <dgm:t>
        <a:bodyPr/>
        <a:lstStyle/>
        <a:p>
          <a:endParaRPr lang="es-CO"/>
        </a:p>
      </dgm:t>
    </dgm:pt>
    <dgm:pt modelId="{203B7302-8381-4854-9EC4-38070A76C130}" type="pres">
      <dgm:prSet presAssocID="{3E5FE784-F83A-47C3-8370-EFD4F14543CB}" presName="compositeShape" presStyleCnt="0">
        <dgm:presLayoutVars>
          <dgm:dir/>
          <dgm:resizeHandles/>
        </dgm:presLayoutVars>
      </dgm:prSet>
      <dgm:spPr/>
      <dgm:t>
        <a:bodyPr/>
        <a:lstStyle/>
        <a:p>
          <a:endParaRPr lang="es-CO"/>
        </a:p>
      </dgm:t>
    </dgm:pt>
    <dgm:pt modelId="{8E289233-21BA-4033-8672-83E52FBCCB2E}" type="pres">
      <dgm:prSet presAssocID="{3E5FE784-F83A-47C3-8370-EFD4F14543CB}" presName="pyramid" presStyleLbl="node1" presStyleIdx="0" presStyleCnt="1"/>
      <dgm:spPr/>
    </dgm:pt>
    <dgm:pt modelId="{82B1AF33-EB8A-4685-8266-EAC297637258}" type="pres">
      <dgm:prSet presAssocID="{3E5FE784-F83A-47C3-8370-EFD4F14543CB}" presName="theList" presStyleCnt="0"/>
      <dgm:spPr/>
    </dgm:pt>
    <dgm:pt modelId="{D826AAE6-04EF-4021-9C38-F3E3D56FCDDB}" type="pres">
      <dgm:prSet presAssocID="{C45CBE50-1701-4929-A8AD-F13147312420}" presName="aNode" presStyleLbl="fgAcc1" presStyleIdx="0" presStyleCnt="1" custScaleX="238729">
        <dgm:presLayoutVars>
          <dgm:bulletEnabled val="1"/>
        </dgm:presLayoutVars>
      </dgm:prSet>
      <dgm:spPr/>
      <dgm:t>
        <a:bodyPr/>
        <a:lstStyle/>
        <a:p>
          <a:endParaRPr lang="es-CO"/>
        </a:p>
      </dgm:t>
    </dgm:pt>
    <dgm:pt modelId="{0288BBBE-6A8A-4B75-B275-E4AD8FA93D49}" type="pres">
      <dgm:prSet presAssocID="{C45CBE50-1701-4929-A8AD-F13147312420}" presName="aSpace" presStyleCnt="0"/>
      <dgm:spPr/>
    </dgm:pt>
  </dgm:ptLst>
  <dgm:cxnLst>
    <dgm:cxn modelId="{F9CAA19A-FA69-4ABF-9C62-88A7168995C9}" type="presOf" srcId="{C45CBE50-1701-4929-A8AD-F13147312420}" destId="{D826AAE6-04EF-4021-9C38-F3E3D56FCDDB}" srcOrd="0" destOrd="0" presId="urn:microsoft.com/office/officeart/2005/8/layout/pyramid2"/>
    <dgm:cxn modelId="{31187CD8-E399-4C09-8837-D35CD78B7E83}" srcId="{3E5FE784-F83A-47C3-8370-EFD4F14543CB}" destId="{C45CBE50-1701-4929-A8AD-F13147312420}" srcOrd="0" destOrd="0" parTransId="{FB1087B9-34E8-4FB6-9087-A4ED26874DBB}" sibTransId="{2EE8F52A-481F-40B6-BA4B-9DB1C385BA08}"/>
    <dgm:cxn modelId="{71C750E8-1663-44FA-96AE-25994F99178A}" type="presOf" srcId="{3E5FE784-F83A-47C3-8370-EFD4F14543CB}" destId="{203B7302-8381-4854-9EC4-38070A76C130}" srcOrd="0" destOrd="0" presId="urn:microsoft.com/office/officeart/2005/8/layout/pyramid2"/>
    <dgm:cxn modelId="{4082CC59-6EA7-4BD4-9DF1-442B9F95B109}" type="presParOf" srcId="{203B7302-8381-4854-9EC4-38070A76C130}" destId="{8E289233-21BA-4033-8672-83E52FBCCB2E}" srcOrd="0" destOrd="0" presId="urn:microsoft.com/office/officeart/2005/8/layout/pyramid2"/>
    <dgm:cxn modelId="{C690C0C5-4650-4A51-86F7-649CA9F1E5F7}" type="presParOf" srcId="{203B7302-8381-4854-9EC4-38070A76C130}" destId="{82B1AF33-EB8A-4685-8266-EAC297637258}" srcOrd="1" destOrd="0" presId="urn:microsoft.com/office/officeart/2005/8/layout/pyramid2"/>
    <dgm:cxn modelId="{84EBC1FE-BE3C-4FE4-A357-B02C987D1091}" type="presParOf" srcId="{82B1AF33-EB8A-4685-8266-EAC297637258}" destId="{D826AAE6-04EF-4021-9C38-F3E3D56FCDDB}" srcOrd="0" destOrd="0" presId="urn:microsoft.com/office/officeart/2005/8/layout/pyramid2"/>
    <dgm:cxn modelId="{DD824B65-C1E3-4935-8309-132C33A793D8}" type="presParOf" srcId="{82B1AF33-EB8A-4685-8266-EAC297637258}" destId="{0288BBBE-6A8A-4B75-B275-E4AD8FA93D49}" srcOrd="1"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289233-21BA-4033-8672-83E52FBCCB2E}">
      <dsp:nvSpPr>
        <dsp:cNvPr id="0" name=""/>
        <dsp:cNvSpPr/>
      </dsp:nvSpPr>
      <dsp:spPr>
        <a:xfrm>
          <a:off x="-117610" y="0"/>
          <a:ext cx="2997140" cy="5577483"/>
        </a:xfrm>
        <a:prstGeom prst="triangl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826AAE6-04EF-4021-9C38-F3E3D56FCDDB}">
      <dsp:nvSpPr>
        <dsp:cNvPr id="0" name=""/>
        <dsp:cNvSpPr/>
      </dsp:nvSpPr>
      <dsp:spPr>
        <a:xfrm>
          <a:off x="117610" y="558292"/>
          <a:ext cx="4474840" cy="3965241"/>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lvl="0" algn="ctr" defTabSz="933450" rtl="0">
            <a:lnSpc>
              <a:spcPct val="90000"/>
            </a:lnSpc>
            <a:spcBef>
              <a:spcPct val="0"/>
            </a:spcBef>
            <a:spcAft>
              <a:spcPct val="35000"/>
            </a:spcAft>
          </a:pPr>
          <a:r>
            <a:rPr lang="es-CO" sz="2100" kern="1200" dirty="0" smtClean="0"/>
            <a:t>El tema de cómo afrontaron los apóstoles los momentos difíciles de su vida nos ayudará a reflexionar de que calibre es nuestra fe, si estaremos dispuestos a ofrendar nuestra vida en sacrificio por la verdad, o saldremos corriendo colocando en primer lugar nuestros intereses temporales, deshonrando al Maestro quien murió por nosotros. </a:t>
          </a:r>
          <a:endParaRPr lang="es-CO" sz="2100" kern="1200" dirty="0"/>
        </a:p>
      </dsp:txBody>
      <dsp:txXfrm>
        <a:off x="311177" y="751859"/>
        <a:ext cx="4087706" cy="3578107"/>
      </dsp:txXfrm>
    </dsp:sp>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20/01/2015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20/01/2015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pPr/>
              <a:t>20/01/2015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pPr/>
              <a:t>20/01/2015</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pPr/>
              <a:t>20/01/2015</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pPr/>
              <a:t>20/01/2015</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pPr/>
              <a:t>20/01/2015</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pPr/>
              <a:t>20/01/2015</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pPr/>
              <a:t>20/01/2015</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20/01/2015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20/01/2015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pPr/>
              <a:t>20/01/2015</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pPr/>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0.jpe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F3399"/>
            </a:gs>
            <a:gs pos="25000">
              <a:srgbClr val="FF6633"/>
            </a:gs>
            <a:gs pos="50000">
              <a:srgbClr val="FFFF00"/>
            </a:gs>
            <a:gs pos="75000">
              <a:srgbClr val="01A78F"/>
            </a:gs>
            <a:gs pos="100000">
              <a:srgbClr val="3366F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611560" y="1484784"/>
            <a:ext cx="7774632" cy="1683618"/>
          </a:xfrm>
        </p:spPr>
        <p:txBody>
          <a:bodyPr>
            <a:normAutofit fontScale="90000"/>
          </a:bodyPr>
          <a:lstStyle/>
          <a:p>
            <a:pPr algn="l"/>
            <a:r>
              <a:rPr lang="es-ES" i="1" dirty="0" smtClean="0">
                <a:latin typeface="Algerian" pitchFamily="82" charset="0"/>
              </a:rPr>
              <a:t/>
            </a:r>
            <a:br>
              <a:rPr lang="es-ES" i="1" dirty="0" smtClean="0">
                <a:latin typeface="Algerian" pitchFamily="82" charset="0"/>
              </a:rPr>
            </a:br>
            <a:r>
              <a:rPr lang="es-ES" b="1" i="1" dirty="0" smtClean="0">
                <a:latin typeface="Algerian" pitchFamily="82" charset="0"/>
                <a:cs typeface="Aharoni" pitchFamily="2" charset="-79"/>
              </a:rPr>
              <a:t>biografía </a:t>
            </a:r>
            <a:br>
              <a:rPr lang="es-ES" b="1" i="1" dirty="0" smtClean="0">
                <a:latin typeface="Algerian" pitchFamily="82" charset="0"/>
                <a:cs typeface="Aharoni" pitchFamily="2" charset="-79"/>
              </a:rPr>
            </a:br>
            <a:r>
              <a:rPr lang="es-ES" b="1" i="1" dirty="0" smtClean="0">
                <a:latin typeface="Algerian" pitchFamily="82" charset="0"/>
                <a:cs typeface="Aharoni" pitchFamily="2" charset="-79"/>
              </a:rPr>
              <a:t>y muerte de los apóstoles</a:t>
            </a:r>
            <a:r>
              <a:rPr lang="es-ES" b="1" dirty="0" smtClean="0">
                <a:latin typeface="+mn-lt"/>
                <a:cs typeface="Aharoni" pitchFamily="2" charset="-79"/>
              </a:rPr>
              <a:t/>
            </a:r>
            <a:br>
              <a:rPr lang="es-ES" b="1" dirty="0" smtClean="0">
                <a:latin typeface="+mn-lt"/>
                <a:cs typeface="Aharoni" pitchFamily="2" charset="-79"/>
              </a:rPr>
            </a:br>
            <a:endParaRPr lang="es-ES" b="1" dirty="0">
              <a:latin typeface="+mn-lt"/>
              <a:cs typeface="Aharoni" pitchFamily="2" charset="-79"/>
            </a:endParaRPr>
          </a:p>
        </p:txBody>
      </p:sp>
      <p:sp>
        <p:nvSpPr>
          <p:cNvPr id="4" name="3 Rectángulo"/>
          <p:cNvSpPr/>
          <p:nvPr/>
        </p:nvSpPr>
        <p:spPr>
          <a:xfrm>
            <a:off x="-1" y="5411972"/>
            <a:ext cx="9144001" cy="1107996"/>
          </a:xfrm>
          <a:prstGeom prst="rect">
            <a:avLst/>
          </a:prstGeom>
          <a:solidFill>
            <a:schemeClr val="accent3">
              <a:lumMod val="20000"/>
              <a:lumOff val="80000"/>
            </a:schemeClr>
          </a:solidFill>
        </p:spPr>
        <p:txBody>
          <a:bodyPr wrap="square">
            <a:spAutoFit/>
          </a:bodyPr>
          <a:lstStyle/>
          <a:p>
            <a:r>
              <a:rPr lang="es-CO" sz="6600" b="1" dirty="0">
                <a:latin typeface="Palace Script MT" pitchFamily="66" charset="0"/>
              </a:rPr>
              <a:t>Humberto Fierro </a:t>
            </a:r>
            <a:r>
              <a:rPr lang="es-CO" sz="6600" b="1" dirty="0" smtClean="0">
                <a:latin typeface="Palace Script MT" pitchFamily="66" charset="0"/>
              </a:rPr>
              <a:t>G</a:t>
            </a:r>
            <a:endParaRPr lang="es-CO" sz="6600" b="1" dirty="0">
              <a:latin typeface="Palace Script MT" pitchFamily="66"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26434" y="3068960"/>
            <a:ext cx="3170237" cy="34380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pPr algn="l"/>
            <a:r>
              <a:rPr lang="es-CO" b="1" dirty="0" smtClean="0">
                <a:solidFill>
                  <a:srgbClr val="FF0000"/>
                </a:solidFill>
              </a:rPr>
              <a:t>Biografía</a:t>
            </a:r>
            <a:br>
              <a:rPr lang="es-CO" b="1" dirty="0" smtClean="0">
                <a:solidFill>
                  <a:srgbClr val="FF0000"/>
                </a:solidFill>
              </a:rPr>
            </a:br>
            <a:r>
              <a:rPr lang="es-CO" b="1" dirty="0" smtClean="0">
                <a:solidFill>
                  <a:srgbClr val="FF0000"/>
                </a:solidFill>
              </a:rPr>
              <a:t> y muerte de los apóstoles</a:t>
            </a:r>
            <a:endParaRPr lang="es-CO" b="1" dirty="0">
              <a:solidFill>
                <a:srgbClr val="FF0000"/>
              </a:solidFill>
            </a:endParaRPr>
          </a:p>
        </p:txBody>
      </p:sp>
      <p:sp>
        <p:nvSpPr>
          <p:cNvPr id="3" name="2 Marcador de contenido"/>
          <p:cNvSpPr>
            <a:spLocks noGrp="1"/>
          </p:cNvSpPr>
          <p:nvPr>
            <p:ph idx="1"/>
          </p:nvPr>
        </p:nvSpPr>
        <p:spPr/>
        <p:txBody>
          <a:bodyPr>
            <a:normAutofit fontScale="85000" lnSpcReduction="10000"/>
          </a:bodyPr>
          <a:lstStyle/>
          <a:p>
            <a:pPr marL="0" indent="0">
              <a:buNone/>
            </a:pPr>
            <a:endParaRPr lang="es-CO" b="1" dirty="0" smtClean="0"/>
          </a:p>
          <a:p>
            <a:pPr marL="0" indent="0">
              <a:buNone/>
            </a:pPr>
            <a:r>
              <a:rPr lang="es-CO" b="1" dirty="0" smtClean="0"/>
              <a:t>Introducción</a:t>
            </a:r>
          </a:p>
          <a:p>
            <a:pPr marL="0" indent="0">
              <a:buNone/>
            </a:pPr>
            <a:r>
              <a:rPr lang="es-CO" dirty="0"/>
              <a:t>En el Nuevo Testamento se narra la vida de los apóstoles, de cómo </a:t>
            </a:r>
            <a:r>
              <a:rPr lang="es-CO" dirty="0" smtClean="0"/>
              <a:t>llegaron a relacionarse con el Señor Jesús, se profetiza que ofrendarían </a:t>
            </a:r>
            <a:r>
              <a:rPr lang="es-CO" dirty="0"/>
              <a:t>sus vidas al servicio del </a:t>
            </a:r>
            <a:r>
              <a:rPr lang="es-CO" dirty="0" smtClean="0"/>
              <a:t>Señor, </a:t>
            </a:r>
            <a:r>
              <a:rPr lang="es-CO" dirty="0"/>
              <a:t>sus aportes, acciones y disposición a trabajar arduamente en el ministerio de </a:t>
            </a:r>
            <a:r>
              <a:rPr lang="es-CO" dirty="0" smtClean="0"/>
              <a:t>la expansión del evangelio por todo el mundo; </a:t>
            </a:r>
            <a:r>
              <a:rPr lang="es-CO" dirty="0"/>
              <a:t>pero llegó el momento en que sus </a:t>
            </a:r>
            <a:r>
              <a:rPr lang="es-CO" dirty="0" smtClean="0"/>
              <a:t>opositores </a:t>
            </a:r>
            <a:r>
              <a:rPr lang="es-CO" dirty="0"/>
              <a:t>tomaron las riendas de sus destinos y </a:t>
            </a:r>
            <a:r>
              <a:rPr lang="es-CO" dirty="0" smtClean="0"/>
              <a:t>les </a:t>
            </a:r>
            <a:r>
              <a:rPr lang="es-CO" dirty="0"/>
              <a:t>dieron muerte de diferentes formas, según </a:t>
            </a:r>
            <a:r>
              <a:rPr lang="es-CO" dirty="0" smtClean="0"/>
              <a:t>lo dice la </a:t>
            </a:r>
            <a:r>
              <a:rPr lang="es-CO" dirty="0"/>
              <a:t>Biblia y </a:t>
            </a:r>
            <a:r>
              <a:rPr lang="es-CO" dirty="0" smtClean="0"/>
              <a:t>tambien </a:t>
            </a:r>
            <a:r>
              <a:rPr lang="es-CO" dirty="0"/>
              <a:t>la tradición, veamos:</a:t>
            </a:r>
          </a:p>
          <a:p>
            <a:pPr marL="0" indent="0">
              <a:buNone/>
            </a:pPr>
            <a:endParaRPr lang="es-CO" b="1" dirty="0"/>
          </a:p>
        </p:txBody>
      </p:sp>
    </p:spTree>
    <p:extLst>
      <p:ext uri="{BB962C8B-B14F-4D97-AF65-F5344CB8AC3E}">
        <p14:creationId xmlns:p14="http://schemas.microsoft.com/office/powerpoint/2010/main" val="1989418765"/>
      </p:ext>
    </p:extLst>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4114800" cy="3831674"/>
          </a:xfrm>
        </p:spPr>
        <p:txBody>
          <a:bodyPr>
            <a:normAutofit lnSpcReduction="10000"/>
          </a:bodyPr>
          <a:lstStyle/>
          <a:p>
            <a:pPr algn="ctr">
              <a:buNone/>
            </a:pPr>
            <a:r>
              <a:rPr lang="es-CO" dirty="0" smtClean="0"/>
              <a:t>    Jesús, enfocando su mirada hacía el futuro anuncia a sus amados discípulos la forma como serían tratados por los hombres a quienes tratarían de salvar.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4048" y="620688"/>
            <a:ext cx="3816424" cy="3543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2843808" y="4437112"/>
            <a:ext cx="5976664" cy="2308324"/>
          </a:xfrm>
          <a:prstGeom prst="rect">
            <a:avLst/>
          </a:prstGeom>
          <a:blipFill>
            <a:blip r:embed="rId3"/>
            <a:tile tx="0" ty="0" sx="100000" sy="100000" flip="none" algn="tl"/>
          </a:blipFill>
        </p:spPr>
        <p:txBody>
          <a:bodyPr wrap="square">
            <a:spAutoFit/>
          </a:bodyPr>
          <a:lstStyle/>
          <a:p>
            <a:pPr algn="r"/>
            <a:r>
              <a:rPr lang="es-CO" sz="2400" dirty="0">
                <a:solidFill>
                  <a:srgbClr val="FF0000"/>
                </a:solidFill>
              </a:rPr>
              <a:t>Mateo 10:16.</a:t>
            </a:r>
          </a:p>
          <a:p>
            <a:pPr algn="r"/>
            <a:r>
              <a:rPr lang="es-CO" sz="2400" dirty="0"/>
              <a:t>    “Os envío como ovejas entre lobos”.</a:t>
            </a:r>
          </a:p>
          <a:p>
            <a:endParaRPr lang="es-CO" sz="2400" dirty="0"/>
          </a:p>
          <a:p>
            <a:pPr algn="r"/>
            <a:r>
              <a:rPr lang="es-CO" sz="2400" dirty="0">
                <a:solidFill>
                  <a:srgbClr val="FF0000"/>
                </a:solidFill>
              </a:rPr>
              <a:t>Mateo 10:22.</a:t>
            </a:r>
          </a:p>
          <a:p>
            <a:pPr algn="r"/>
            <a:r>
              <a:rPr lang="es-CO" sz="2400" dirty="0"/>
              <a:t>    “Seréis odiados por todos por causa de mi Nombre”.</a:t>
            </a:r>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4437112"/>
            <a:ext cx="2843809"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051"/>
                                        </p:tgtEl>
                                        <p:attrNameLst>
                                          <p:attrName>style.visibility</p:attrName>
                                        </p:attrNameLst>
                                      </p:cBhvr>
                                      <p:to>
                                        <p:strVal val="visible"/>
                                      </p:to>
                                    </p:set>
                                    <p:animEffect transition="in" filter="fade">
                                      <p:cBhvr>
                                        <p:cTn id="12" dur="1000"/>
                                        <p:tgtEl>
                                          <p:spTgt spid="2051"/>
                                        </p:tgtEl>
                                      </p:cBhvr>
                                    </p:animEffect>
                                    <p:anim calcmode="lin" valueType="num">
                                      <p:cBhvr>
                                        <p:cTn id="13" dur="1000" fill="hold"/>
                                        <p:tgtEl>
                                          <p:spTgt spid="2051"/>
                                        </p:tgtEl>
                                        <p:attrNameLst>
                                          <p:attrName>ppt_x</p:attrName>
                                        </p:attrNameLst>
                                      </p:cBhvr>
                                      <p:tavLst>
                                        <p:tav tm="0">
                                          <p:val>
                                            <p:strVal val="#ppt_x"/>
                                          </p:val>
                                        </p:tav>
                                        <p:tav tm="100000">
                                          <p:val>
                                            <p:strVal val="#ppt_x"/>
                                          </p:val>
                                        </p:tav>
                                      </p:tavLst>
                                    </p:anim>
                                    <p:anim calcmode="lin" valueType="num">
                                      <p:cBhvr>
                                        <p:cTn id="14" dur="1000" fill="hold"/>
                                        <p:tgtEl>
                                          <p:spTgt spid="205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4762872" cy="2736304"/>
          </a:xfrm>
          <a:blipFill>
            <a:blip r:embed="rId2"/>
            <a:tile tx="0" ty="0" sx="100000" sy="100000" flip="none" algn="tl"/>
          </a:blipFill>
        </p:spPr>
        <p:txBody>
          <a:bodyPr>
            <a:normAutofit/>
          </a:bodyPr>
          <a:lstStyle/>
          <a:p>
            <a:pPr marL="0" indent="0">
              <a:buNone/>
            </a:pPr>
            <a:r>
              <a:rPr lang="es-CO" dirty="0" smtClean="0">
                <a:solidFill>
                  <a:srgbClr val="FF0000"/>
                </a:solidFill>
              </a:rPr>
              <a:t>Mateo 10:17.</a:t>
            </a:r>
          </a:p>
          <a:p>
            <a:pPr marL="0" indent="0">
              <a:buNone/>
            </a:pPr>
            <a:r>
              <a:rPr lang="es-CO" dirty="0" smtClean="0"/>
              <a:t>“Guardaos de los hombres, porque os entregarán a los tribunales, y en sus sinagogas os azotarán”.</a:t>
            </a:r>
          </a:p>
        </p:txBody>
      </p:sp>
      <p:pic>
        <p:nvPicPr>
          <p:cNvPr id="113666" name="Picture 2" descr="http://t0.gstatic.com/images?q=tbn:ANd9GcRMZJjmyY1gbQGPuzUHStbf_X0Ku8CSP6VP-F9nrDj1NL9zqvfE3vMCGCwv"/>
          <p:cNvPicPr>
            <a:picLocks noChangeAspect="1" noChangeArrowheads="1"/>
          </p:cNvPicPr>
          <p:nvPr/>
        </p:nvPicPr>
        <p:blipFill>
          <a:blip r:embed="rId3" cstate="print"/>
          <a:srcRect/>
          <a:stretch>
            <a:fillRect/>
          </a:stretch>
        </p:blipFill>
        <p:spPr bwMode="auto">
          <a:xfrm>
            <a:off x="5220072" y="404664"/>
            <a:ext cx="3744416" cy="2736304"/>
          </a:xfrm>
          <a:prstGeom prst="rect">
            <a:avLst/>
          </a:prstGeom>
          <a:noFill/>
        </p:spPr>
      </p:pic>
      <p:sp>
        <p:nvSpPr>
          <p:cNvPr id="2" name="1 Rectángulo"/>
          <p:cNvSpPr/>
          <p:nvPr/>
        </p:nvSpPr>
        <p:spPr>
          <a:xfrm>
            <a:off x="467544" y="3861048"/>
            <a:ext cx="8496944" cy="2677656"/>
          </a:xfrm>
          <a:prstGeom prst="rect">
            <a:avLst/>
          </a:prstGeom>
          <a:blipFill>
            <a:blip r:embed="rId4"/>
            <a:tile tx="0" ty="0" sx="100000" sy="100000" flip="none" algn="tl"/>
          </a:blipFill>
        </p:spPr>
        <p:txBody>
          <a:bodyPr wrap="square">
            <a:spAutoFit/>
          </a:bodyPr>
          <a:lstStyle/>
          <a:p>
            <a:r>
              <a:rPr lang="es-CO" sz="2800" dirty="0">
                <a:solidFill>
                  <a:srgbClr val="FF0000"/>
                </a:solidFill>
              </a:rPr>
              <a:t>Mateo 10:28.</a:t>
            </a:r>
          </a:p>
          <a:p>
            <a:r>
              <a:rPr lang="es-CO" sz="2800" dirty="0"/>
              <a:t>“No temáis a los que matan el cuerpo, que no pueden matar el alma”.</a:t>
            </a:r>
          </a:p>
          <a:p>
            <a:endParaRPr lang="es-CO" sz="2800" dirty="0"/>
          </a:p>
          <a:p>
            <a:r>
              <a:rPr lang="es-CO" sz="2800" dirty="0">
                <a:solidFill>
                  <a:srgbClr val="FF0000"/>
                </a:solidFill>
              </a:rPr>
              <a:t>Mateo 10:30.</a:t>
            </a:r>
          </a:p>
          <a:p>
            <a:r>
              <a:rPr lang="es-CO" sz="2800" dirty="0"/>
              <a:t>“Aun vuestros cabellos están todos contados”.</a:t>
            </a:r>
          </a:p>
        </p:txBody>
      </p:sp>
    </p:spTree>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628800"/>
            <a:ext cx="4762872" cy="4497363"/>
          </a:xfrm>
        </p:spPr>
        <p:txBody>
          <a:bodyPr>
            <a:normAutofit fontScale="85000" lnSpcReduction="20000"/>
          </a:bodyPr>
          <a:lstStyle/>
          <a:p>
            <a:pPr>
              <a:buNone/>
            </a:pPr>
            <a:r>
              <a:rPr lang="es-CO" dirty="0" smtClean="0"/>
              <a:t>   </a:t>
            </a:r>
          </a:p>
          <a:p>
            <a:pPr>
              <a:buNone/>
            </a:pPr>
            <a:r>
              <a:rPr lang="es-CO" dirty="0" smtClean="0"/>
              <a:t>    Los discípulos escucharon esta advertencia de labios de su amado Jesús con toda atención, y usted puede leer Hechos de los Apóstoles y no encontrará que ninguno de los discípulos se haya </a:t>
            </a:r>
            <a:r>
              <a:rPr lang="es-CO" sz="3300" b="1" u="sng" dirty="0" smtClean="0"/>
              <a:t>retractado</a:t>
            </a:r>
            <a:r>
              <a:rPr lang="es-CO" sz="2400" b="1" u="sng" dirty="0" smtClean="0"/>
              <a:t> </a:t>
            </a:r>
            <a:r>
              <a:rPr lang="es-CO" dirty="0" smtClean="0"/>
              <a:t> de seguir en el camino del Señor. , porque sabían que sus “</a:t>
            </a:r>
            <a:r>
              <a:rPr lang="es-CO" b="1" dirty="0" smtClean="0"/>
              <a:t>nombres estaban escritos en el cielo</a:t>
            </a:r>
            <a:r>
              <a:rPr lang="es-CO" dirty="0" smtClean="0"/>
              <a:t>” </a:t>
            </a:r>
            <a:r>
              <a:rPr lang="es-CO" u="sng" dirty="0" smtClean="0"/>
              <a:t>(Lucas 10:20). </a:t>
            </a:r>
          </a:p>
          <a:p>
            <a:endParaRPr lang="es-CO" dirty="0" smtClean="0"/>
          </a:p>
          <a:p>
            <a:endParaRPr lang="es-CO" dirty="0"/>
          </a:p>
        </p:txBody>
      </p:sp>
      <p:sp>
        <p:nvSpPr>
          <p:cNvPr id="4" name="3 Terminador"/>
          <p:cNvSpPr/>
          <p:nvPr/>
        </p:nvSpPr>
        <p:spPr>
          <a:xfrm>
            <a:off x="395536" y="260648"/>
            <a:ext cx="8136904" cy="1152128"/>
          </a:xfrm>
          <a:prstGeom prst="flowChartTermina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200" dirty="0" smtClean="0"/>
              <a:t>“Pero el que persevere hasta el fin, ése será salvo” </a:t>
            </a:r>
            <a:r>
              <a:rPr lang="es-CO" sz="3200" b="1" dirty="0" smtClean="0">
                <a:solidFill>
                  <a:srgbClr val="FFFF00"/>
                </a:solidFill>
              </a:rPr>
              <a:t>(Mateo 10:22).</a:t>
            </a:r>
          </a:p>
        </p:txBody>
      </p:sp>
      <p:pic>
        <p:nvPicPr>
          <p:cNvPr id="112642" name="Picture 2" descr="http://t2.gstatic.com/images?q=tbn:ANd9GcTr689o8ZfexbNF3cC2hCniTxDONWzx8ueXDSioMS970Ls1ksvn"/>
          <p:cNvPicPr>
            <a:picLocks noChangeAspect="1" noChangeArrowheads="1"/>
          </p:cNvPicPr>
          <p:nvPr/>
        </p:nvPicPr>
        <p:blipFill>
          <a:blip r:embed="rId2" cstate="print"/>
          <a:srcRect/>
          <a:stretch>
            <a:fillRect/>
          </a:stretch>
        </p:blipFill>
        <p:spPr bwMode="auto">
          <a:xfrm>
            <a:off x="5364088" y="1772816"/>
            <a:ext cx="3528392" cy="4248472"/>
          </a:xfrm>
          <a:prstGeom prst="rect">
            <a:avLst/>
          </a:prstGeom>
          <a:noFill/>
        </p:spPr>
      </p:pic>
    </p:spTree>
  </p:cSld>
  <p:clrMapOvr>
    <a:masterClrMapping/>
  </p:clrMapOvr>
  <p:transition spd="slow">
    <p:cove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tx2">
              <a:lumMod val="20000"/>
              <a:lumOff val="80000"/>
            </a:schemeClr>
          </a:solidFill>
        </p:spPr>
        <p:txBody>
          <a:bodyPr>
            <a:normAutofit fontScale="90000"/>
          </a:bodyPr>
          <a:lstStyle/>
          <a:p>
            <a:r>
              <a:rPr lang="es-ES" b="1" dirty="0" smtClean="0"/>
              <a:t/>
            </a:r>
            <a:br>
              <a:rPr lang="es-ES" b="1" dirty="0" smtClean="0"/>
            </a:br>
            <a:r>
              <a:rPr lang="es-ES" sz="3100" b="1" dirty="0" smtClean="0">
                <a:latin typeface="Algerian" pitchFamily="82" charset="0"/>
              </a:rPr>
              <a:t>El camino de los apóstoles a la Patria celestial </a:t>
            </a:r>
            <a:br>
              <a:rPr lang="es-ES" sz="3100" b="1" dirty="0" smtClean="0">
                <a:latin typeface="Algerian" pitchFamily="82" charset="0"/>
              </a:rPr>
            </a:br>
            <a:endParaRPr lang="es-ES" dirty="0">
              <a:latin typeface="Algerian" pitchFamily="82" charset="0"/>
            </a:endParaRPr>
          </a:p>
        </p:txBody>
      </p:sp>
      <p:sp>
        <p:nvSpPr>
          <p:cNvPr id="3" name="2 Marcador de contenido"/>
          <p:cNvSpPr>
            <a:spLocks noGrp="1"/>
          </p:cNvSpPr>
          <p:nvPr>
            <p:ph idx="1"/>
          </p:nvPr>
        </p:nvSpPr>
        <p:spPr>
          <a:xfrm>
            <a:off x="457200" y="1772816"/>
            <a:ext cx="8229600" cy="4896544"/>
          </a:xfrm>
          <a:solidFill>
            <a:schemeClr val="accent3">
              <a:lumMod val="20000"/>
              <a:lumOff val="80000"/>
            </a:schemeClr>
          </a:solidFill>
        </p:spPr>
        <p:txBody>
          <a:bodyPr>
            <a:normAutofit/>
          </a:bodyPr>
          <a:lstStyle/>
          <a:p>
            <a:pPr>
              <a:buNone/>
            </a:pPr>
            <a:r>
              <a:rPr lang="es-ES" sz="2800" b="1" dirty="0" smtClean="0"/>
              <a:t>     </a:t>
            </a:r>
            <a:r>
              <a:rPr lang="es-ES" sz="3600" b="1" u="sng" dirty="0" smtClean="0">
                <a:solidFill>
                  <a:srgbClr val="FF0000"/>
                </a:solidFill>
              </a:rPr>
              <a:t>Advertencias de Jesús a sus discípulos</a:t>
            </a:r>
          </a:p>
          <a:p>
            <a:pPr>
              <a:buNone/>
            </a:pPr>
            <a:r>
              <a:rPr lang="es-ES" b="1" dirty="0" smtClean="0"/>
              <a:t>    </a:t>
            </a:r>
          </a:p>
          <a:p>
            <a:pPr algn="ctr">
              <a:buNone/>
            </a:pPr>
            <a:r>
              <a:rPr lang="es-ES" b="1" dirty="0" smtClean="0"/>
              <a:t>    </a:t>
            </a:r>
            <a:endParaRPr lang="es-ES" dirty="0"/>
          </a:p>
        </p:txBody>
      </p:sp>
      <p:sp>
        <p:nvSpPr>
          <p:cNvPr id="4" name="3 Pergamino vertical"/>
          <p:cNvSpPr/>
          <p:nvPr/>
        </p:nvSpPr>
        <p:spPr>
          <a:xfrm>
            <a:off x="467544" y="2564904"/>
            <a:ext cx="6048672" cy="3960440"/>
          </a:xfrm>
          <a:prstGeom prst="vertic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400" b="1" dirty="0" smtClean="0"/>
              <a:t>Para el lector probablemente se trate de un enigma de gran interés para resolver. Acompáñenos en nuestro recorrido por las últimas horas de vida de los santos escogidos por Jesús, de quienes tuvieron la honra de acompañar estrechamente al Divino Redentor integrando el grupo de “amigos” cercanos del Hijo de Dios. </a:t>
            </a:r>
            <a:endParaRPr lang="es-CO" sz="2400"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4" y="3356992"/>
            <a:ext cx="2879925" cy="26642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slow">
    <p:pull/>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4258816" cy="5577483"/>
          </a:xfr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lstStyle/>
          <a:p>
            <a:pPr algn="ctr">
              <a:buNone/>
            </a:pPr>
            <a:r>
              <a:rPr lang="es-ES" b="1" dirty="0" smtClean="0"/>
              <a:t> </a:t>
            </a:r>
          </a:p>
          <a:p>
            <a:pPr algn="ctr">
              <a:buNone/>
            </a:pPr>
            <a:r>
              <a:rPr lang="es-ES" b="1" dirty="0" smtClean="0"/>
              <a:t>    Nos hemos hecho muchas preguntas concernientes a nuestra fe, una de las más evidentes ha sido formulada con frecuencia, ¿cómo fue la muerte de los Apóstoles del Señor? </a:t>
            </a:r>
            <a:endParaRPr lang="es-CO" dirty="0"/>
          </a:p>
        </p:txBody>
      </p:sp>
      <p:pic>
        <p:nvPicPr>
          <p:cNvPr id="1026" name="Picture 2" descr="http://t1.gstatic.com/images?q=tbn:ANd9GcQOUgTYeNJPlNOlUDM4e-Ly79F5_l_gyx4CBqqTa_colx8opmAQ"/>
          <p:cNvPicPr>
            <a:picLocks noChangeAspect="1" noChangeArrowheads="1"/>
          </p:cNvPicPr>
          <p:nvPr/>
        </p:nvPicPr>
        <p:blipFill>
          <a:blip r:embed="rId2" cstate="print"/>
          <a:srcRect/>
          <a:stretch>
            <a:fillRect/>
          </a:stretch>
        </p:blipFill>
        <p:spPr bwMode="auto">
          <a:xfrm>
            <a:off x="5436096" y="908720"/>
            <a:ext cx="3312368" cy="4104456"/>
          </a:xfrm>
          <a:prstGeom prst="rect">
            <a:avLst/>
          </a:prstGeom>
          <a:noFill/>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additive="base">
                                        <p:cTn id="7" dur="500" fill="hold"/>
                                        <p:tgtEl>
                                          <p:spTgt spid="1026"/>
                                        </p:tgtEl>
                                        <p:attrNameLst>
                                          <p:attrName>ppt_x</p:attrName>
                                        </p:attrNameLst>
                                      </p:cBhvr>
                                      <p:tavLst>
                                        <p:tav tm="0">
                                          <p:val>
                                            <p:strVal val="#ppt_x"/>
                                          </p:val>
                                        </p:tav>
                                        <p:tav tm="100000">
                                          <p:val>
                                            <p:strVal val="#ppt_x"/>
                                          </p:val>
                                        </p:tav>
                                      </p:tavLst>
                                    </p:anim>
                                    <p:anim calcmode="lin" valueType="num">
                                      <p:cBhvr additive="base">
                                        <p:cTn id="8"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ntr" presetSubtype="16" fill="hold" grpId="0" nodeType="clickEffect">
                                  <p:stCondLst>
                                    <p:cond delay="0"/>
                                  </p:stCondLst>
                                  <p:childTnLst>
                                    <p:set>
                                      <p:cBhvr>
                                        <p:cTn id="12" dur="1" fill="hold">
                                          <p:stCondLst>
                                            <p:cond delay="0"/>
                                          </p:stCondLst>
                                        </p:cTn>
                                        <p:tgtEl>
                                          <p:spTgt spid="3">
                                            <p:bg/>
                                          </p:spTgt>
                                        </p:tgtEl>
                                        <p:attrNameLst>
                                          <p:attrName>style.visibility</p:attrName>
                                        </p:attrNameLst>
                                      </p:cBhvr>
                                      <p:to>
                                        <p:strVal val="visible"/>
                                      </p:to>
                                    </p:set>
                                    <p:animEffect transition="in" filter="diamond(in)">
                                      <p:cBhvr>
                                        <p:cTn id="13" dur="2000"/>
                                        <p:tgtEl>
                                          <p:spTgt spid="3">
                                            <p:bg/>
                                          </p:spTgt>
                                        </p:tgtEl>
                                      </p:cBhvr>
                                    </p:animEffect>
                                  </p:childTnLst>
                                </p:cTn>
                              </p:par>
                            </p:childTnLst>
                          </p:cTn>
                        </p:par>
                      </p:childTnLst>
                    </p:cTn>
                  </p:par>
                  <p:par>
                    <p:cTn id="14" fill="hold">
                      <p:stCondLst>
                        <p:cond delay="indefinite"/>
                      </p:stCondLst>
                      <p:childTnLst>
                        <p:par>
                          <p:cTn id="15" fill="hold">
                            <p:stCondLst>
                              <p:cond delay="0"/>
                            </p:stCondLst>
                            <p:childTnLst>
                              <p:par>
                                <p:cTn id="16" presetID="8" presetClass="entr" presetSubtype="16"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diamond(in)">
                                      <p:cBhvr>
                                        <p:cTn id="18"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41000">
              <a:srgbClr val="E6DCAC">
                <a:alpha val="0"/>
              </a:srgbClr>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graphicFrame>
        <p:nvGraphicFramePr>
          <p:cNvPr id="2" name="1 Marcador de contenido"/>
          <p:cNvGraphicFramePr>
            <a:graphicFrameLocks noGrp="1"/>
          </p:cNvGraphicFramePr>
          <p:nvPr>
            <p:ph idx="1"/>
            <p:extLst>
              <p:ext uri="{D42A27DB-BD31-4B8C-83A1-F6EECF244321}">
                <p14:modId xmlns:p14="http://schemas.microsoft.com/office/powerpoint/2010/main" val="996666202"/>
              </p:ext>
            </p:extLst>
          </p:nvPr>
        </p:nvGraphicFramePr>
        <p:xfrm>
          <a:off x="457200" y="548680"/>
          <a:ext cx="4474840" cy="55774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31074" name="Picture 2" descr="http://t3.gstatic.com/images?q=tbn:ANd9GcTLNRmsqRdpiyUxwahEXcH0wfI7Czs-VHpM1DZOQK6fONhJLg6b"/>
          <p:cNvPicPr>
            <a:picLocks noChangeAspect="1" noChangeArrowheads="1"/>
          </p:cNvPicPr>
          <p:nvPr/>
        </p:nvPicPr>
        <p:blipFill>
          <a:blip r:embed="rId7" cstate="print"/>
          <a:srcRect/>
          <a:stretch>
            <a:fillRect/>
          </a:stretch>
        </p:blipFill>
        <p:spPr bwMode="auto">
          <a:xfrm>
            <a:off x="5148064" y="1124744"/>
            <a:ext cx="3456384" cy="3456384"/>
          </a:xfrm>
          <a:prstGeom prst="rect">
            <a:avLst/>
          </a:prstGeom>
          <a:noFill/>
        </p:spPr>
      </p:pic>
      <p:sp>
        <p:nvSpPr>
          <p:cNvPr id="5" name="4 Terminador"/>
          <p:cNvSpPr/>
          <p:nvPr/>
        </p:nvSpPr>
        <p:spPr>
          <a:xfrm>
            <a:off x="5076056" y="4797152"/>
            <a:ext cx="3600400" cy="1512168"/>
          </a:xfrm>
          <a:prstGeom prst="flowChartTermina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400" dirty="0" smtClean="0"/>
              <a:t>“</a:t>
            </a:r>
            <a:r>
              <a:rPr lang="es-CO" sz="2400" b="1" dirty="0" smtClean="0"/>
              <a:t>El que no carga su cruz y viene en pos de mí, no puede ser mi discípulo</a:t>
            </a:r>
            <a:r>
              <a:rPr lang="es-CO" sz="2400" dirty="0" smtClean="0"/>
              <a:t>”</a:t>
            </a:r>
            <a:r>
              <a:rPr lang="es-CO" sz="2400" dirty="0" smtClean="0">
                <a:solidFill>
                  <a:schemeClr val="tx1"/>
                </a:solidFill>
              </a:rPr>
              <a:t> (Luc.14:27).   </a:t>
            </a:r>
            <a:endParaRPr lang="es-CO" sz="2400" dirty="0">
              <a:solidFill>
                <a:schemeClr val="tx1"/>
              </a:solidFill>
            </a:endParaRPr>
          </a:p>
        </p:txBody>
      </p:sp>
    </p:spTree>
  </p:cSld>
  <p:clrMapOvr>
    <a:masterClrMapping/>
  </p:clrMapOvr>
  <p:transition spd="slow">
    <p:wip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42000">
              <a:schemeClr val="accent1">
                <a:tint val="66000"/>
                <a:satMod val="160000"/>
                <a:alpha val="9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4762872" cy="5649491"/>
          </a:xfrm>
        </p:spPr>
        <p:txBody>
          <a:bodyPr>
            <a:normAutofit fontScale="92500" lnSpcReduction="10000"/>
          </a:bodyPr>
          <a:lstStyle/>
          <a:p>
            <a:pPr marL="0" indent="0" algn="ctr">
              <a:buNone/>
            </a:pPr>
            <a:r>
              <a:rPr lang="es-ES" dirty="0" smtClean="0"/>
              <a:t>Vendrá el momento en que nos daremos cuenta si valió la pena ser </a:t>
            </a:r>
            <a:r>
              <a:rPr lang="es-ES" b="1" dirty="0" smtClean="0">
                <a:solidFill>
                  <a:srgbClr val="0070C0"/>
                </a:solidFill>
              </a:rPr>
              <a:t>fiel</a:t>
            </a:r>
            <a:r>
              <a:rPr lang="es-ES" dirty="0" smtClean="0"/>
              <a:t> al Señor, porque solamente los que «</a:t>
            </a:r>
            <a:r>
              <a:rPr lang="es-ES" dirty="0" smtClean="0">
                <a:latin typeface="Agency FB" pitchFamily="34" charset="0"/>
              </a:rPr>
              <a:t>perseveren hasta el fin serán salvos</a:t>
            </a:r>
            <a:r>
              <a:rPr lang="es-ES" dirty="0" smtClean="0"/>
              <a:t>” </a:t>
            </a:r>
            <a:r>
              <a:rPr lang="es-ES" dirty="0" smtClean="0">
                <a:solidFill>
                  <a:srgbClr val="FF0000"/>
                </a:solidFill>
              </a:rPr>
              <a:t>(Mateo 16:24).</a:t>
            </a:r>
          </a:p>
          <a:p>
            <a:endParaRPr lang="es-ES" b="1" dirty="0" smtClean="0"/>
          </a:p>
          <a:p>
            <a:pPr marL="0" indent="0" algn="ctr">
              <a:buNone/>
            </a:pPr>
            <a:r>
              <a:rPr lang="es-ES" dirty="0" smtClean="0"/>
              <a:t>En ese día “</a:t>
            </a:r>
            <a:r>
              <a:rPr lang="es-ES" dirty="0" smtClean="0">
                <a:latin typeface="Agency FB" pitchFamily="34" charset="0"/>
              </a:rPr>
              <a:t>Entonces volveréis, y veréis que hay </a:t>
            </a:r>
            <a:r>
              <a:rPr lang="es-ES" b="1" dirty="0" smtClean="0">
                <a:solidFill>
                  <a:srgbClr val="0070C0"/>
                </a:solidFill>
                <a:latin typeface="Agency FB" pitchFamily="34" charset="0"/>
              </a:rPr>
              <a:t>diferencia</a:t>
            </a:r>
            <a:r>
              <a:rPr lang="es-ES" dirty="0" smtClean="0">
                <a:latin typeface="Agency FB" pitchFamily="34" charset="0"/>
              </a:rPr>
              <a:t> entre el justo y el malo, entre el que sirve a Dios, y el que no le sirve</a:t>
            </a:r>
            <a:r>
              <a:rPr lang="es-ES" dirty="0" smtClean="0"/>
              <a:t>” </a:t>
            </a:r>
            <a:r>
              <a:rPr lang="es-ES" dirty="0" smtClean="0">
                <a:solidFill>
                  <a:srgbClr val="FF0000"/>
                </a:solidFill>
              </a:rPr>
              <a:t>(Malaquías 3:18).</a:t>
            </a:r>
          </a:p>
          <a:p>
            <a:endParaRPr lang="es-ES" b="1" dirty="0" smtClean="0"/>
          </a:p>
        </p:txBody>
      </p:sp>
      <p:pic>
        <p:nvPicPr>
          <p:cNvPr id="111618" name="Picture 2" descr="http://t1.gstatic.com/images?q=tbn:ANd9GcRVbmByxr4Wxf-dzitIkSP27a5G-3D8BuU06fRKFC83xs841840hg"/>
          <p:cNvPicPr>
            <a:picLocks noChangeAspect="1" noChangeArrowheads="1"/>
          </p:cNvPicPr>
          <p:nvPr/>
        </p:nvPicPr>
        <p:blipFill>
          <a:blip r:embed="rId2" cstate="print"/>
          <a:srcRect/>
          <a:stretch>
            <a:fillRect/>
          </a:stretch>
        </p:blipFill>
        <p:spPr bwMode="auto">
          <a:xfrm>
            <a:off x="5364088" y="980728"/>
            <a:ext cx="3384376" cy="4680520"/>
          </a:xfrm>
          <a:prstGeom prst="rect">
            <a:avLst/>
          </a:prstGeom>
          <a:noFill/>
        </p:spPr>
      </p:pic>
    </p:spTree>
  </p:cSld>
  <p:clrMapOvr>
    <a:masterClrMapping/>
  </p:clrMapOvr>
  <p:transition spd="slow">
    <p:wip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4402832" cy="6192688"/>
          </a:xfr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fontScale="92500" lnSpcReduction="10000"/>
          </a:bodyPr>
          <a:lstStyle/>
          <a:p>
            <a:pPr marL="0" indent="0" algn="ctr">
              <a:buNone/>
            </a:pPr>
            <a:r>
              <a:rPr lang="es-ES" b="1" dirty="0" smtClean="0"/>
              <a:t>En ese día “saltaréis como becerros de la manada”, por haber sido fieles al señor aun a costa de perder la vida o nos reprobaremos por haberlo rechazado.</a:t>
            </a:r>
          </a:p>
          <a:p>
            <a:endParaRPr lang="es-ES" b="1" dirty="0" smtClean="0"/>
          </a:p>
          <a:p>
            <a:pPr marL="0" indent="0" algn="ctr">
              <a:buNone/>
            </a:pPr>
            <a:r>
              <a:rPr lang="es-ES" b="1" dirty="0" smtClean="0"/>
              <a:t>Y cuando meditamos en los modelos de virtud que fueron los santos apóstoles, nos sentimos atraídos a imitarlos. </a:t>
            </a:r>
            <a:endParaRPr lang="es-ES" dirty="0" smtClean="0"/>
          </a:p>
          <a:p>
            <a:endParaRPr lang="es-CO" dirty="0"/>
          </a:p>
        </p:txBody>
      </p:sp>
      <p:pic>
        <p:nvPicPr>
          <p:cNvPr id="1026" name="Picture 2" descr="http://t1.gstatic.com/images?q=tbn:ANd9GcSqj4dA_7h-VyI9N6xCK6W_Ytfj4JmDgqgvguyRMZuYTKvtZurdOg"/>
          <p:cNvPicPr>
            <a:picLocks noChangeAspect="1" noChangeArrowheads="1"/>
          </p:cNvPicPr>
          <p:nvPr/>
        </p:nvPicPr>
        <p:blipFill>
          <a:blip r:embed="rId2" cstate="print"/>
          <a:srcRect/>
          <a:stretch>
            <a:fillRect/>
          </a:stretch>
        </p:blipFill>
        <p:spPr bwMode="auto">
          <a:xfrm>
            <a:off x="5580112" y="476672"/>
            <a:ext cx="2952328" cy="2160240"/>
          </a:xfrm>
          <a:prstGeom prst="rect">
            <a:avLst/>
          </a:prstGeom>
          <a:noFill/>
        </p:spPr>
      </p:pic>
      <p:pic>
        <p:nvPicPr>
          <p:cNvPr id="1028" name="Picture 4" descr="http://t2.gstatic.com/images?q=tbn:ANd9GcT31Jd9u77t5KW_UlCFfkAGYkvJalDhhwgbWhpt5J1HNqUfuG36hA"/>
          <p:cNvPicPr>
            <a:picLocks noChangeAspect="1" noChangeArrowheads="1"/>
          </p:cNvPicPr>
          <p:nvPr/>
        </p:nvPicPr>
        <p:blipFill>
          <a:blip r:embed="rId3" cstate="print"/>
          <a:srcRect/>
          <a:stretch>
            <a:fillRect/>
          </a:stretch>
        </p:blipFill>
        <p:spPr bwMode="auto">
          <a:xfrm>
            <a:off x="5580112" y="2852936"/>
            <a:ext cx="3096344" cy="2520280"/>
          </a:xfrm>
          <a:prstGeom prst="rect">
            <a:avLst/>
          </a:prstGeom>
          <a:noFill/>
        </p:spPr>
      </p:pic>
      <p:sp>
        <p:nvSpPr>
          <p:cNvPr id="6" name="5 Terminador"/>
          <p:cNvSpPr/>
          <p:nvPr/>
        </p:nvSpPr>
        <p:spPr>
          <a:xfrm>
            <a:off x="5364088" y="5517232"/>
            <a:ext cx="3528392" cy="1152128"/>
          </a:xfrm>
          <a:prstGeom prst="flowChartTerminator">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400" b="1" dirty="0" smtClean="0"/>
              <a:t>¿Acaso  hay mayor gozo que pasar la eternidad con Jesús?</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1000"/>
                                        <p:tgtEl>
                                          <p:spTgt spid="1026"/>
                                        </p:tgtEl>
                                      </p:cBhvr>
                                    </p:animEffect>
                                    <p:anim calcmode="lin" valueType="num">
                                      <p:cBhvr>
                                        <p:cTn id="8" dur="1000" fill="hold"/>
                                        <p:tgtEl>
                                          <p:spTgt spid="1026"/>
                                        </p:tgtEl>
                                        <p:attrNameLst>
                                          <p:attrName>ppt_x</p:attrName>
                                        </p:attrNameLst>
                                      </p:cBhvr>
                                      <p:tavLst>
                                        <p:tav tm="0">
                                          <p:val>
                                            <p:strVal val="#ppt_x"/>
                                          </p:val>
                                        </p:tav>
                                        <p:tav tm="100000">
                                          <p:val>
                                            <p:strVal val="#ppt_x"/>
                                          </p:val>
                                        </p:tav>
                                      </p:tavLst>
                                    </p:anim>
                                    <p:anim calcmode="lin" valueType="num">
                                      <p:cBhvr>
                                        <p:cTn id="9" dur="1000" fill="hold"/>
                                        <p:tgtEl>
                                          <p:spTgt spid="1026"/>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028"/>
                                        </p:tgtEl>
                                        <p:attrNameLst>
                                          <p:attrName>style.visibility</p:attrName>
                                        </p:attrNameLst>
                                      </p:cBhvr>
                                      <p:to>
                                        <p:strVal val="visible"/>
                                      </p:to>
                                    </p:set>
                                    <p:animEffect transition="in" filter="fade">
                                      <p:cBhvr>
                                        <p:cTn id="12" dur="1000"/>
                                        <p:tgtEl>
                                          <p:spTgt spid="1028"/>
                                        </p:tgtEl>
                                      </p:cBhvr>
                                    </p:animEffect>
                                    <p:anim calcmode="lin" valueType="num">
                                      <p:cBhvr>
                                        <p:cTn id="13" dur="1000" fill="hold"/>
                                        <p:tgtEl>
                                          <p:spTgt spid="1028"/>
                                        </p:tgtEl>
                                        <p:attrNameLst>
                                          <p:attrName>ppt_x</p:attrName>
                                        </p:attrNameLst>
                                      </p:cBhvr>
                                      <p:tavLst>
                                        <p:tav tm="0">
                                          <p:val>
                                            <p:strVal val="#ppt_x"/>
                                          </p:val>
                                        </p:tav>
                                        <p:tav tm="100000">
                                          <p:val>
                                            <p:strVal val="#ppt_x"/>
                                          </p:val>
                                        </p:tav>
                                      </p:tavLst>
                                    </p:anim>
                                    <p:anim calcmode="lin" valueType="num">
                                      <p:cBhvr>
                                        <p:cTn id="14" dur="1000" fill="hold"/>
                                        <p:tgtEl>
                                          <p:spTgt spid="1028"/>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0070C0"/>
          </a:solidFill>
        </p:spPr>
        <p:txBody>
          <a:bodyPr>
            <a:noAutofit/>
          </a:bodyPr>
          <a:lstStyle/>
          <a:p>
            <a:r>
              <a:rPr lang="es-CO" sz="2800" dirty="0" smtClean="0">
                <a:solidFill>
                  <a:srgbClr val="FFFF00"/>
                </a:solidFill>
                <a:latin typeface="Algerian" pitchFamily="82" charset="0"/>
              </a:rPr>
              <a:t>¿Cómo hicieron los apóstoles para morir en la forma que murieron y ser fieles? </a:t>
            </a:r>
            <a:endParaRPr lang="es-CO" sz="2800" dirty="0">
              <a:solidFill>
                <a:srgbClr val="FFFF00"/>
              </a:solidFill>
              <a:latin typeface="Algerian" pitchFamily="82" charset="0"/>
            </a:endParaRPr>
          </a:p>
        </p:txBody>
      </p:sp>
      <p:sp>
        <p:nvSpPr>
          <p:cNvPr id="3" name="2 Marcador de contenido"/>
          <p:cNvSpPr>
            <a:spLocks noGrp="1"/>
          </p:cNvSpPr>
          <p:nvPr>
            <p:ph idx="1"/>
          </p:nvPr>
        </p:nvSpPr>
        <p:spPr>
          <a:xfrm>
            <a:off x="457200" y="1600200"/>
            <a:ext cx="5915000" cy="4997152"/>
          </a:xfrm>
        </p:spPr>
        <p:txBody>
          <a:bodyPr>
            <a:normAutofit fontScale="92500" lnSpcReduction="20000"/>
          </a:bodyPr>
          <a:lstStyle/>
          <a:p>
            <a:pPr algn="ctr">
              <a:buNone/>
            </a:pPr>
            <a:r>
              <a:rPr lang="es-CO" sz="2800" b="1" u="sng" dirty="0" smtClean="0">
                <a:solidFill>
                  <a:srgbClr val="002060"/>
                </a:solidFill>
              </a:rPr>
              <a:t>La Escritura nos dice que hicieron dos cosas.</a:t>
            </a:r>
          </a:p>
          <a:p>
            <a:pPr algn="ctr">
              <a:buNone/>
            </a:pPr>
            <a:r>
              <a:rPr lang="es-CO" sz="2400" dirty="0" smtClean="0"/>
              <a:t>.</a:t>
            </a:r>
          </a:p>
          <a:p>
            <a:pPr>
              <a:buNone/>
            </a:pPr>
            <a:r>
              <a:rPr lang="es-CO" sz="3000" b="1" dirty="0" smtClean="0"/>
              <a:t>1)   </a:t>
            </a:r>
            <a:r>
              <a:rPr lang="es-CO" sz="2400" dirty="0" smtClean="0"/>
              <a:t>Jesús, antes de ascender al cielo les dijo: </a:t>
            </a:r>
            <a:r>
              <a:rPr lang="es-CO" sz="2400" b="1" dirty="0" smtClean="0"/>
              <a:t>“Pero recibiréis el poder, cuando venga sobre vosotros el Espíritu Santo”</a:t>
            </a:r>
            <a:r>
              <a:rPr lang="es-CO" sz="2400" dirty="0" smtClean="0"/>
              <a:t> </a:t>
            </a:r>
            <a:r>
              <a:rPr lang="es-CO" sz="2400" dirty="0" smtClean="0">
                <a:solidFill>
                  <a:srgbClr val="FF0000"/>
                </a:solidFill>
              </a:rPr>
              <a:t>(Hechos 1:8).  </a:t>
            </a:r>
            <a:r>
              <a:rPr lang="es-CO" sz="2400" dirty="0" smtClean="0"/>
              <a:t>Y</a:t>
            </a:r>
          </a:p>
          <a:p>
            <a:pPr marL="457200" indent="-457200">
              <a:buNone/>
            </a:pPr>
            <a:r>
              <a:rPr lang="es-CO" sz="2800" b="1" dirty="0" smtClean="0"/>
              <a:t>2)</a:t>
            </a:r>
            <a:r>
              <a:rPr lang="es-CO" sz="2400" dirty="0" smtClean="0"/>
              <a:t>    El apóstol Pablo dice: “Fijos los ojos en Jesús,… quien en vista del gozo que le esperaba, sufrió la cruz” </a:t>
            </a:r>
            <a:r>
              <a:rPr lang="es-CO" sz="2400" dirty="0" smtClean="0">
                <a:solidFill>
                  <a:srgbClr val="FF0000"/>
                </a:solidFill>
              </a:rPr>
              <a:t>(Hebreos 12:2).</a:t>
            </a:r>
          </a:p>
          <a:p>
            <a:pPr marL="457200" indent="-457200">
              <a:buAutoNum type="arabicParenR"/>
            </a:pPr>
            <a:endParaRPr lang="es-CO" sz="2400" dirty="0" smtClean="0"/>
          </a:p>
          <a:p>
            <a:pPr marL="457200" indent="-457200" algn="ctr">
              <a:buNone/>
            </a:pPr>
            <a:r>
              <a:rPr lang="es-CO" sz="2400" dirty="0" smtClean="0"/>
              <a:t>          </a:t>
            </a:r>
            <a:r>
              <a:rPr lang="es-CO" sz="2400" b="1" dirty="0" smtClean="0">
                <a:solidFill>
                  <a:srgbClr val="002060"/>
                </a:solidFill>
              </a:rPr>
              <a:t> Ellos por si mismos no lo hubieran alcanzado. El Espíritu Santo los habilitó para soportar toda clase de vituperios, y su amor a Jesús hizo que mantuvieran su mirada solamente el él, en esos dos puntos radicaba el poder.  </a:t>
            </a:r>
            <a:endParaRPr lang="es-CO" sz="2400" b="1" dirty="0">
              <a:solidFill>
                <a:srgbClr val="002060"/>
              </a:solidFill>
            </a:endParaRPr>
          </a:p>
        </p:txBody>
      </p:sp>
      <p:pic>
        <p:nvPicPr>
          <p:cNvPr id="133122" name="Picture 2" descr="http://t0.gstatic.com/images?q=tbn:ANd9GcRZiu3ya8wug2_-pI7W8tCksyhuU2T7JFcESNnUBeH5uMOY4YcNXQ"/>
          <p:cNvPicPr>
            <a:picLocks noChangeAspect="1" noChangeArrowheads="1"/>
          </p:cNvPicPr>
          <p:nvPr/>
        </p:nvPicPr>
        <p:blipFill>
          <a:blip r:embed="rId2" cstate="print"/>
          <a:srcRect/>
          <a:stretch>
            <a:fillRect/>
          </a:stretch>
        </p:blipFill>
        <p:spPr bwMode="auto">
          <a:xfrm>
            <a:off x="6516216" y="1772816"/>
            <a:ext cx="2088232" cy="2001392"/>
          </a:xfrm>
          <a:prstGeom prst="rect">
            <a:avLst/>
          </a:prstGeom>
          <a:noFill/>
        </p:spPr>
      </p:pic>
      <p:pic>
        <p:nvPicPr>
          <p:cNvPr id="133124" name="Picture 4" descr="http://t1.gstatic.com/images?q=tbn:ANd9GcQ_lD3FnV46rCROq7hSm00qv8z2Uh5Fg2Of0y3CS_QDMkMZIyQdwJIYTpQw"/>
          <p:cNvPicPr>
            <a:picLocks noChangeAspect="1" noChangeArrowheads="1"/>
          </p:cNvPicPr>
          <p:nvPr/>
        </p:nvPicPr>
        <p:blipFill>
          <a:blip r:embed="rId3" cstate="print"/>
          <a:srcRect/>
          <a:stretch>
            <a:fillRect/>
          </a:stretch>
        </p:blipFill>
        <p:spPr bwMode="auto">
          <a:xfrm>
            <a:off x="6588224" y="4005064"/>
            <a:ext cx="2016224" cy="2109590"/>
          </a:xfrm>
          <a:prstGeom prst="rect">
            <a:avLst/>
          </a:prstGeom>
          <a:noFill/>
        </p:spPr>
      </p:pic>
    </p:spTree>
  </p:cSld>
  <p:clrMapOvr>
    <a:masterClrMapping/>
  </p:clrMapOvr>
  <p:transition spd="slow">
    <p:push di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79000">
              <a:srgbClr val="FC9FCB">
                <a:alpha val="87000"/>
              </a:srgbClr>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1600200"/>
            <a:ext cx="9144000" cy="2764903"/>
          </a:xfrm>
          <a:gradFill>
            <a:gsLst>
              <a:gs pos="0">
                <a:srgbClr val="FFEFD1"/>
              </a:gs>
              <a:gs pos="64999">
                <a:srgbClr val="F0EBD5"/>
              </a:gs>
              <a:gs pos="100000">
                <a:srgbClr val="D1C39F"/>
              </a:gs>
            </a:gsLst>
            <a:lin ang="5400000" scaled="0"/>
          </a:gradFill>
        </p:spPr>
        <p:txBody>
          <a:bodyPr>
            <a:normAutofit fontScale="92500"/>
          </a:bodyPr>
          <a:lstStyle/>
          <a:p>
            <a:pPr algn="ctr">
              <a:buNone/>
            </a:pPr>
            <a:r>
              <a:rPr lang="es-ES" b="1" dirty="0" smtClean="0"/>
              <a:t/>
            </a:r>
            <a:br>
              <a:rPr lang="es-ES" b="1" dirty="0" smtClean="0"/>
            </a:br>
            <a:r>
              <a:rPr lang="es-ES" sz="4300" b="1" dirty="0" smtClean="0"/>
              <a:t>Relataremos a continuación según la tradición, el momento previo a la muerte de estos grandes héroes de la fe.</a:t>
            </a:r>
            <a:endParaRPr lang="es-ES" sz="4300" dirty="0"/>
          </a:p>
        </p:txBody>
      </p:sp>
    </p:spTree>
  </p:cSld>
  <p:clrMapOvr>
    <a:masterClrMapping/>
  </p:clrMapOvr>
  <p:transition spd="slow">
    <p:cover/>
  </p:transition>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5402</TotalTime>
  <Words>724</Words>
  <Application>Microsoft Office PowerPoint</Application>
  <PresentationFormat>Presentación en pantalla (4:3)</PresentationFormat>
  <Paragraphs>46</Paragraphs>
  <Slides>12</Slides>
  <Notes>0</Notes>
  <HiddenSlides>0</HiddenSlides>
  <MMClips>0</MMClips>
  <ScaleCrop>false</ScaleCrop>
  <HeadingPairs>
    <vt:vector size="4" baseType="variant">
      <vt:variant>
        <vt:lpstr>Tema</vt:lpstr>
      </vt:variant>
      <vt:variant>
        <vt:i4>1</vt:i4>
      </vt:variant>
      <vt:variant>
        <vt:lpstr>Títulos de diapositiva</vt:lpstr>
      </vt:variant>
      <vt:variant>
        <vt:i4>12</vt:i4>
      </vt:variant>
    </vt:vector>
  </HeadingPairs>
  <TitlesOfParts>
    <vt:vector size="13" baseType="lpstr">
      <vt:lpstr>Tema de Office</vt:lpstr>
      <vt:lpstr> biografía  y muerte de los apóstoles </vt:lpstr>
      <vt:lpstr>Biografía  y muerte de los apóstoles</vt:lpstr>
      <vt:lpstr>Presentación de PowerPoint</vt:lpstr>
      <vt:lpstr>Presentación de PowerPoint</vt:lpstr>
      <vt:lpstr>Presentación de PowerPoint</vt:lpstr>
      <vt:lpstr> El camino de los apóstoles a la Patria celestial  </vt:lpstr>
      <vt:lpstr>Presentación de PowerPoint</vt:lpstr>
      <vt:lpstr>Presentación de PowerPoint</vt:lpstr>
      <vt:lpstr>Presentación de PowerPoint</vt:lpstr>
      <vt:lpstr>Presentación de PowerPoint</vt:lpstr>
      <vt:lpstr>¿Cómo hicieron los apóstoles para morir en la forma que murieron y ser fieles? </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HUMBERTO</dc:creator>
  <cp:lastModifiedBy>HUMBERTO</cp:lastModifiedBy>
  <cp:revision>633</cp:revision>
  <dcterms:created xsi:type="dcterms:W3CDTF">2010-01-03T03:22:49Z</dcterms:created>
  <dcterms:modified xsi:type="dcterms:W3CDTF">2015-01-20T14:01:02Z</dcterms:modified>
</cp:coreProperties>
</file>