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B35003-A763-4E2A-A44E-83E272E11D3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2ECECFC-F82C-47E3-BDB1-6922EB93609B}">
      <dgm:prSet/>
      <dgm:spPr/>
      <dgm:t>
        <a:bodyPr/>
        <a:lstStyle/>
        <a:p>
          <a:pPr rtl="0"/>
          <a:r>
            <a:rPr lang="es-CO" dirty="0" smtClean="0"/>
            <a:t>Cuando San Juan Bautista empezó a predicar, Andrés (cuyo nombre significa "varonil”) se hizo discípulo suyo</a:t>
          </a:r>
          <a:r>
            <a:rPr lang="es-CO" dirty="0" smtClean="0">
              <a:solidFill>
                <a:srgbClr val="FF0000"/>
              </a:solidFill>
            </a:rPr>
            <a:t>. (Juan 1:35, 40). </a:t>
          </a:r>
          <a:r>
            <a:rPr lang="es-CO" dirty="0" smtClean="0"/>
            <a:t>Precisamente estaba con su maestro, cuando Juan Bautista después de haber bautizado a Jesús, le vio pasar y exclamó: </a:t>
          </a:r>
          <a:r>
            <a:rPr lang="es-CO" b="1" dirty="0" smtClean="0"/>
            <a:t>"¡He ahí al cordero de Dios</a:t>
          </a:r>
          <a:r>
            <a:rPr lang="es-CO" b="1" dirty="0" smtClean="0">
              <a:solidFill>
                <a:schemeClr val="tx1"/>
              </a:solidFill>
            </a:rPr>
            <a:t>!</a:t>
          </a:r>
          <a:r>
            <a:rPr lang="es-CO" dirty="0" smtClean="0">
              <a:solidFill>
                <a:schemeClr val="tx1"/>
              </a:solidFill>
            </a:rPr>
            <a:t>“</a:t>
          </a:r>
          <a:r>
            <a:rPr lang="es-CO" dirty="0" smtClean="0">
              <a:solidFill>
                <a:srgbClr val="FF0000"/>
              </a:solidFill>
            </a:rPr>
            <a:t> (Juan 1:36).</a:t>
          </a:r>
          <a:endParaRPr lang="es-CO" dirty="0">
            <a:solidFill>
              <a:srgbClr val="FF0000"/>
            </a:solidFill>
          </a:endParaRPr>
        </a:p>
      </dgm:t>
    </dgm:pt>
    <dgm:pt modelId="{4BFFA94B-C754-4267-8E96-02C2A751C559}" type="parTrans" cxnId="{CDCC6AFD-EB40-42A6-B7D5-90DE6C3A887C}">
      <dgm:prSet/>
      <dgm:spPr/>
      <dgm:t>
        <a:bodyPr/>
        <a:lstStyle/>
        <a:p>
          <a:endParaRPr lang="es-CO"/>
        </a:p>
      </dgm:t>
    </dgm:pt>
    <dgm:pt modelId="{5C4BFA1D-23EE-4766-9B18-4BCD98B16A2A}" type="sibTrans" cxnId="{CDCC6AFD-EB40-42A6-B7D5-90DE6C3A887C}">
      <dgm:prSet/>
      <dgm:spPr/>
      <dgm:t>
        <a:bodyPr/>
        <a:lstStyle/>
        <a:p>
          <a:endParaRPr lang="es-CO"/>
        </a:p>
      </dgm:t>
    </dgm:pt>
    <dgm:pt modelId="{CB446DF8-2BC6-49C9-8958-79D84B152BF4}">
      <dgm:prSet custT="1"/>
      <dgm:spPr/>
      <dgm:t>
        <a:bodyPr/>
        <a:lstStyle/>
        <a:p>
          <a:pPr rtl="0"/>
          <a:r>
            <a:rPr lang="es-CO" sz="2800" dirty="0" smtClean="0"/>
            <a:t>Luego que Juan dio testimonio de Jesús, Andrés siguió a Jesús y fue su primer discípulo </a:t>
          </a:r>
          <a:r>
            <a:rPr lang="es-CO" sz="2800" dirty="0" smtClean="0">
              <a:solidFill>
                <a:srgbClr val="FF0000"/>
              </a:solidFill>
            </a:rPr>
            <a:t>(Juan 1:35). </a:t>
          </a:r>
          <a:endParaRPr lang="es-CO" sz="2800" dirty="0">
            <a:solidFill>
              <a:srgbClr val="FF0000"/>
            </a:solidFill>
          </a:endParaRPr>
        </a:p>
      </dgm:t>
    </dgm:pt>
    <dgm:pt modelId="{69A0C6F8-FF29-4C72-B902-FC414CB72D98}" type="parTrans" cxnId="{31873076-4CD2-493F-9343-8870461FA391}">
      <dgm:prSet/>
      <dgm:spPr/>
      <dgm:t>
        <a:bodyPr/>
        <a:lstStyle/>
        <a:p>
          <a:endParaRPr lang="es-CO"/>
        </a:p>
      </dgm:t>
    </dgm:pt>
    <dgm:pt modelId="{6E862527-C1D4-470A-BFDA-60D4E9931310}" type="sibTrans" cxnId="{31873076-4CD2-493F-9343-8870461FA391}">
      <dgm:prSet/>
      <dgm:spPr/>
      <dgm:t>
        <a:bodyPr/>
        <a:lstStyle/>
        <a:p>
          <a:endParaRPr lang="es-CO"/>
        </a:p>
      </dgm:t>
    </dgm:pt>
    <dgm:pt modelId="{E254715A-D546-4170-8F6B-64691061893E}" type="pres">
      <dgm:prSet presAssocID="{B7B35003-A763-4E2A-A44E-83E272E11D3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5998881B-3193-47FB-A3E3-DF77EA2F1720}" type="pres">
      <dgm:prSet presAssocID="{B7B35003-A763-4E2A-A44E-83E272E11D32}" presName="pyramid" presStyleLbl="node1" presStyleIdx="0" presStyleCnt="1"/>
      <dgm:spPr/>
    </dgm:pt>
    <dgm:pt modelId="{EB62B91F-61AB-4A11-83D2-F002B15B6A36}" type="pres">
      <dgm:prSet presAssocID="{B7B35003-A763-4E2A-A44E-83E272E11D32}" presName="theList" presStyleCnt="0"/>
      <dgm:spPr/>
    </dgm:pt>
    <dgm:pt modelId="{2CDBB6B7-90EF-4ED4-83B5-95E464B58C9D}" type="pres">
      <dgm:prSet presAssocID="{92ECECFC-F82C-47E3-BDB1-6922EB93609B}" presName="aNode" presStyleLbl="fgAcc1" presStyleIdx="0" presStyleCnt="2" custScaleX="25384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17DEED9-38E1-4285-B047-86B20B93A98B}" type="pres">
      <dgm:prSet presAssocID="{92ECECFC-F82C-47E3-BDB1-6922EB93609B}" presName="aSpace" presStyleCnt="0"/>
      <dgm:spPr/>
    </dgm:pt>
    <dgm:pt modelId="{591A6CA9-5556-4EE7-929F-C067F03AA69C}" type="pres">
      <dgm:prSet presAssocID="{CB446DF8-2BC6-49C9-8958-79D84B152BF4}" presName="aNode" presStyleLbl="fgAcc1" presStyleIdx="1" presStyleCnt="2" custScaleX="17692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DB18870-8B4B-4A12-B304-0FFC5DA2C89F}" type="pres">
      <dgm:prSet presAssocID="{CB446DF8-2BC6-49C9-8958-79D84B152BF4}" presName="aSpace" presStyleCnt="0"/>
      <dgm:spPr/>
    </dgm:pt>
  </dgm:ptLst>
  <dgm:cxnLst>
    <dgm:cxn modelId="{256D76D4-418B-4505-8C85-E9ECCF33B9C0}" type="presOf" srcId="{92ECECFC-F82C-47E3-BDB1-6922EB93609B}" destId="{2CDBB6B7-90EF-4ED4-83B5-95E464B58C9D}" srcOrd="0" destOrd="0" presId="urn:microsoft.com/office/officeart/2005/8/layout/pyramid2"/>
    <dgm:cxn modelId="{CDCC6AFD-EB40-42A6-B7D5-90DE6C3A887C}" srcId="{B7B35003-A763-4E2A-A44E-83E272E11D32}" destId="{92ECECFC-F82C-47E3-BDB1-6922EB93609B}" srcOrd="0" destOrd="0" parTransId="{4BFFA94B-C754-4267-8E96-02C2A751C559}" sibTransId="{5C4BFA1D-23EE-4766-9B18-4BCD98B16A2A}"/>
    <dgm:cxn modelId="{7E30C1E4-B30B-4A4C-8362-FA9A7DAB5395}" type="presOf" srcId="{CB446DF8-2BC6-49C9-8958-79D84B152BF4}" destId="{591A6CA9-5556-4EE7-929F-C067F03AA69C}" srcOrd="0" destOrd="0" presId="urn:microsoft.com/office/officeart/2005/8/layout/pyramid2"/>
    <dgm:cxn modelId="{6814C4A8-80D6-4318-B0C0-005CD8BBCA8D}" type="presOf" srcId="{B7B35003-A763-4E2A-A44E-83E272E11D32}" destId="{E254715A-D546-4170-8F6B-64691061893E}" srcOrd="0" destOrd="0" presId="urn:microsoft.com/office/officeart/2005/8/layout/pyramid2"/>
    <dgm:cxn modelId="{31873076-4CD2-493F-9343-8870461FA391}" srcId="{B7B35003-A763-4E2A-A44E-83E272E11D32}" destId="{CB446DF8-2BC6-49C9-8958-79D84B152BF4}" srcOrd="1" destOrd="0" parTransId="{69A0C6F8-FF29-4C72-B902-FC414CB72D98}" sibTransId="{6E862527-C1D4-470A-BFDA-60D4E9931310}"/>
    <dgm:cxn modelId="{CC0D8648-1E7F-45A2-BB9F-B64F569A7426}" type="presParOf" srcId="{E254715A-D546-4170-8F6B-64691061893E}" destId="{5998881B-3193-47FB-A3E3-DF77EA2F1720}" srcOrd="0" destOrd="0" presId="urn:microsoft.com/office/officeart/2005/8/layout/pyramid2"/>
    <dgm:cxn modelId="{34959F77-B5C9-4515-BDF1-44765F615BE6}" type="presParOf" srcId="{E254715A-D546-4170-8F6B-64691061893E}" destId="{EB62B91F-61AB-4A11-83D2-F002B15B6A36}" srcOrd="1" destOrd="0" presId="urn:microsoft.com/office/officeart/2005/8/layout/pyramid2"/>
    <dgm:cxn modelId="{FD798682-F3D5-4A17-9724-06369AB5D929}" type="presParOf" srcId="{EB62B91F-61AB-4A11-83D2-F002B15B6A36}" destId="{2CDBB6B7-90EF-4ED4-83B5-95E464B58C9D}" srcOrd="0" destOrd="0" presId="urn:microsoft.com/office/officeart/2005/8/layout/pyramid2"/>
    <dgm:cxn modelId="{D772BCFF-5A13-4EAC-8EEF-1EA48D3E84F8}" type="presParOf" srcId="{EB62B91F-61AB-4A11-83D2-F002B15B6A36}" destId="{117DEED9-38E1-4285-B047-86B20B93A98B}" srcOrd="1" destOrd="0" presId="urn:microsoft.com/office/officeart/2005/8/layout/pyramid2"/>
    <dgm:cxn modelId="{D2493ABE-CD38-4698-A266-6E174647DFE7}" type="presParOf" srcId="{EB62B91F-61AB-4A11-83D2-F002B15B6A36}" destId="{591A6CA9-5556-4EE7-929F-C067F03AA69C}" srcOrd="2" destOrd="0" presId="urn:microsoft.com/office/officeart/2005/8/layout/pyramid2"/>
    <dgm:cxn modelId="{9A360F43-5951-4C1C-ABF7-B5BDE2CB2961}" type="presParOf" srcId="{EB62B91F-61AB-4A11-83D2-F002B15B6A36}" destId="{3DB18870-8B4B-4A12-B304-0FFC5DA2C89F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67E0BB-0AFA-4009-A3DD-9ACDD0435B4F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A3A9752E-EA38-4240-B734-BCE6302D7AE7}">
      <dgm:prSet/>
      <dgm:spPr/>
      <dgm:t>
        <a:bodyPr/>
        <a:lstStyle/>
        <a:p>
          <a:pPr rtl="0"/>
          <a:r>
            <a:rPr lang="es-CO" dirty="0" smtClean="0"/>
            <a:t>AI año siguiente, El Señor </a:t>
          </a:r>
          <a:r>
            <a:rPr lang="es-CO" b="1" dirty="0" smtClean="0"/>
            <a:t>eligió a los doce Apóstoles</a:t>
          </a:r>
          <a:r>
            <a:rPr lang="es-CO" dirty="0" smtClean="0"/>
            <a:t>; el nombre de Andrés figura en segundo lugar en la lista de los doce.  </a:t>
          </a:r>
          <a:r>
            <a:rPr lang="es-CO" dirty="0" smtClean="0">
              <a:solidFill>
                <a:srgbClr val="FF0000"/>
              </a:solidFill>
            </a:rPr>
            <a:t>(Mat.10:1-4).</a:t>
          </a:r>
          <a:endParaRPr lang="es-CO" dirty="0">
            <a:solidFill>
              <a:srgbClr val="FF0000"/>
            </a:solidFill>
          </a:endParaRPr>
        </a:p>
      </dgm:t>
    </dgm:pt>
    <dgm:pt modelId="{F3A1EB77-B70B-4246-AC23-DB8672EA4E0B}" type="parTrans" cxnId="{3DAB912F-8427-4AB3-B9D3-F7B27D85C1C7}">
      <dgm:prSet/>
      <dgm:spPr/>
      <dgm:t>
        <a:bodyPr/>
        <a:lstStyle/>
        <a:p>
          <a:endParaRPr lang="es-CO"/>
        </a:p>
      </dgm:t>
    </dgm:pt>
    <dgm:pt modelId="{39F7822E-B29E-4D02-8B9A-CEE4F4113C9C}" type="sibTrans" cxnId="{3DAB912F-8427-4AB3-B9D3-F7B27D85C1C7}">
      <dgm:prSet/>
      <dgm:spPr/>
      <dgm:t>
        <a:bodyPr/>
        <a:lstStyle/>
        <a:p>
          <a:endParaRPr lang="es-CO"/>
        </a:p>
      </dgm:t>
    </dgm:pt>
    <dgm:pt modelId="{0E3A32B7-71E2-4BE6-89AD-A55C7A4B858A}" type="pres">
      <dgm:prSet presAssocID="{2C67E0BB-0AFA-4009-A3DD-9ACDD0435B4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19931177-3DE0-4A03-B001-E8D388986B3D}" type="pres">
      <dgm:prSet presAssocID="{2C67E0BB-0AFA-4009-A3DD-9ACDD0435B4F}" presName="pyramid" presStyleLbl="node1" presStyleIdx="0" presStyleCnt="1"/>
      <dgm:spPr/>
    </dgm:pt>
    <dgm:pt modelId="{E2E1E9C7-8B8E-49F3-9DFE-0BB244692B13}" type="pres">
      <dgm:prSet presAssocID="{2C67E0BB-0AFA-4009-A3DD-9ACDD0435B4F}" presName="theList" presStyleCnt="0"/>
      <dgm:spPr/>
    </dgm:pt>
    <dgm:pt modelId="{CA567DD0-2049-41A9-8FF6-92958ADA28FB}" type="pres">
      <dgm:prSet presAssocID="{A3A9752E-EA38-4240-B734-BCE6302D7AE7}" presName="aNode" presStyleLbl="fgAcc1" presStyleIdx="0" presStyleCnt="1" custScaleX="24475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0ECB3CD-4BE7-4BA8-8628-D39C97060138}" type="pres">
      <dgm:prSet presAssocID="{A3A9752E-EA38-4240-B734-BCE6302D7AE7}" presName="aSpace" presStyleCnt="0"/>
      <dgm:spPr/>
    </dgm:pt>
  </dgm:ptLst>
  <dgm:cxnLst>
    <dgm:cxn modelId="{3DAB912F-8427-4AB3-B9D3-F7B27D85C1C7}" srcId="{2C67E0BB-0AFA-4009-A3DD-9ACDD0435B4F}" destId="{A3A9752E-EA38-4240-B734-BCE6302D7AE7}" srcOrd="0" destOrd="0" parTransId="{F3A1EB77-B70B-4246-AC23-DB8672EA4E0B}" sibTransId="{39F7822E-B29E-4D02-8B9A-CEE4F4113C9C}"/>
    <dgm:cxn modelId="{AD47858E-FC97-4A69-82E2-30474788601D}" type="presOf" srcId="{A3A9752E-EA38-4240-B734-BCE6302D7AE7}" destId="{CA567DD0-2049-41A9-8FF6-92958ADA28FB}" srcOrd="0" destOrd="0" presId="urn:microsoft.com/office/officeart/2005/8/layout/pyramid2"/>
    <dgm:cxn modelId="{946A11C9-1158-4B90-B933-2DBC62A8FBD3}" type="presOf" srcId="{2C67E0BB-0AFA-4009-A3DD-9ACDD0435B4F}" destId="{0E3A32B7-71E2-4BE6-89AD-A55C7A4B858A}" srcOrd="0" destOrd="0" presId="urn:microsoft.com/office/officeart/2005/8/layout/pyramid2"/>
    <dgm:cxn modelId="{28322026-B7A6-4225-AC66-8C4AD30CCB65}" type="presParOf" srcId="{0E3A32B7-71E2-4BE6-89AD-A55C7A4B858A}" destId="{19931177-3DE0-4A03-B001-E8D388986B3D}" srcOrd="0" destOrd="0" presId="urn:microsoft.com/office/officeart/2005/8/layout/pyramid2"/>
    <dgm:cxn modelId="{5ABAC3D5-00A5-4969-A75B-CA7395DE157D}" type="presParOf" srcId="{0E3A32B7-71E2-4BE6-89AD-A55C7A4B858A}" destId="{E2E1E9C7-8B8E-49F3-9DFE-0BB244692B13}" srcOrd="1" destOrd="0" presId="urn:microsoft.com/office/officeart/2005/8/layout/pyramid2"/>
    <dgm:cxn modelId="{3C822A42-A8D8-4908-A922-6B7E1B01DE01}" type="presParOf" srcId="{E2E1E9C7-8B8E-49F3-9DFE-0BB244692B13}" destId="{CA567DD0-2049-41A9-8FF6-92958ADA28FB}" srcOrd="0" destOrd="0" presId="urn:microsoft.com/office/officeart/2005/8/layout/pyramid2"/>
    <dgm:cxn modelId="{E53A7551-4712-4B4B-855D-4580D2F9FDF0}" type="presParOf" srcId="{E2E1E9C7-8B8E-49F3-9DFE-0BB244692B13}" destId="{50ECB3CD-4BE7-4BA8-8628-D39C97060138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98881B-3193-47FB-A3E3-DF77EA2F1720}">
      <dsp:nvSpPr>
        <dsp:cNvPr id="0" name=""/>
        <dsp:cNvSpPr/>
      </dsp:nvSpPr>
      <dsp:spPr>
        <a:xfrm>
          <a:off x="-684376" y="0"/>
          <a:ext cx="4938453" cy="5649491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DBB6B7-90EF-4ED4-83B5-95E464B58C9D}">
      <dsp:nvSpPr>
        <dsp:cNvPr id="0" name=""/>
        <dsp:cNvSpPr/>
      </dsp:nvSpPr>
      <dsp:spPr>
        <a:xfrm>
          <a:off x="684376" y="565500"/>
          <a:ext cx="5410944" cy="20082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900" kern="1200" dirty="0" smtClean="0"/>
            <a:t>Cuando San Juan Bautista empezó a predicar, Andrés (cuyo nombre significa "varonil”) se hizo discípulo suyo</a:t>
          </a:r>
          <a:r>
            <a:rPr lang="es-CO" sz="1900" kern="1200" dirty="0" smtClean="0">
              <a:solidFill>
                <a:srgbClr val="FF0000"/>
              </a:solidFill>
            </a:rPr>
            <a:t>. (Juan 1:35, 40). </a:t>
          </a:r>
          <a:r>
            <a:rPr lang="es-CO" sz="1900" kern="1200" dirty="0" smtClean="0"/>
            <a:t>Precisamente estaba con su maestro, cuando Juan Bautista después de haber bautizado a Jesús, le vio pasar y exclamó: </a:t>
          </a:r>
          <a:r>
            <a:rPr lang="es-CO" sz="1900" b="1" kern="1200" dirty="0" smtClean="0"/>
            <a:t>"¡He ahí al cordero de Dios</a:t>
          </a:r>
          <a:r>
            <a:rPr lang="es-CO" sz="1900" b="1" kern="1200" dirty="0" smtClean="0">
              <a:solidFill>
                <a:schemeClr val="tx1"/>
              </a:solidFill>
            </a:rPr>
            <a:t>!</a:t>
          </a:r>
          <a:r>
            <a:rPr lang="es-CO" sz="1900" kern="1200" dirty="0" smtClean="0">
              <a:solidFill>
                <a:schemeClr val="tx1"/>
              </a:solidFill>
            </a:rPr>
            <a:t>“</a:t>
          </a:r>
          <a:r>
            <a:rPr lang="es-CO" sz="1900" kern="1200" dirty="0" smtClean="0">
              <a:solidFill>
                <a:srgbClr val="FF0000"/>
              </a:solidFill>
            </a:rPr>
            <a:t> (Juan 1:36).</a:t>
          </a:r>
          <a:endParaRPr lang="es-CO" sz="1900" kern="1200" dirty="0">
            <a:solidFill>
              <a:srgbClr val="FF0000"/>
            </a:solidFill>
          </a:endParaRPr>
        </a:p>
      </dsp:txBody>
      <dsp:txXfrm>
        <a:off x="782409" y="663533"/>
        <a:ext cx="5214878" cy="1812151"/>
      </dsp:txXfrm>
    </dsp:sp>
    <dsp:sp modelId="{591A6CA9-5556-4EE7-929F-C067F03AA69C}">
      <dsp:nvSpPr>
        <dsp:cNvPr id="0" name=""/>
        <dsp:cNvSpPr/>
      </dsp:nvSpPr>
      <dsp:spPr>
        <a:xfrm>
          <a:off x="684376" y="2824745"/>
          <a:ext cx="5410944" cy="200821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kern="1200" dirty="0" smtClean="0"/>
            <a:t>Luego que Juan dio testimonio de Jesús, Andrés siguió a Jesús y fue su primer discípulo </a:t>
          </a:r>
          <a:r>
            <a:rPr lang="es-CO" sz="2800" kern="1200" dirty="0" smtClean="0">
              <a:solidFill>
                <a:srgbClr val="FF0000"/>
              </a:solidFill>
            </a:rPr>
            <a:t>(Juan 1:35). </a:t>
          </a:r>
          <a:endParaRPr lang="es-CO" sz="2800" kern="1200" dirty="0">
            <a:solidFill>
              <a:srgbClr val="FF0000"/>
            </a:solidFill>
          </a:endParaRPr>
        </a:p>
      </dsp:txBody>
      <dsp:txXfrm>
        <a:off x="782409" y="2922778"/>
        <a:ext cx="5214878" cy="18121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931177-3DE0-4A03-B001-E8D388986B3D}">
      <dsp:nvSpPr>
        <dsp:cNvPr id="0" name=""/>
        <dsp:cNvSpPr/>
      </dsp:nvSpPr>
      <dsp:spPr>
        <a:xfrm>
          <a:off x="-93173" y="0"/>
          <a:ext cx="2806976" cy="452596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567DD0-2049-41A9-8FF6-92958ADA28FB}">
      <dsp:nvSpPr>
        <dsp:cNvPr id="0" name=""/>
        <dsp:cNvSpPr/>
      </dsp:nvSpPr>
      <dsp:spPr>
        <a:xfrm>
          <a:off x="93173" y="453038"/>
          <a:ext cx="4258816" cy="321767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kern="1200" dirty="0" smtClean="0"/>
            <a:t>AI año siguiente, El Señor </a:t>
          </a:r>
          <a:r>
            <a:rPr lang="es-CO" sz="2800" b="1" kern="1200" dirty="0" smtClean="0"/>
            <a:t>eligió a los doce Apóstoles</a:t>
          </a:r>
          <a:r>
            <a:rPr lang="es-CO" sz="2800" kern="1200" dirty="0" smtClean="0"/>
            <a:t>; el nombre de Andrés figura en segundo lugar en la lista de los doce.  </a:t>
          </a:r>
          <a:r>
            <a:rPr lang="es-CO" sz="2800" kern="1200" dirty="0" smtClean="0">
              <a:solidFill>
                <a:srgbClr val="FF0000"/>
              </a:solidFill>
            </a:rPr>
            <a:t>(Mat.10:1-4).</a:t>
          </a:r>
          <a:endParaRPr lang="es-CO" sz="2800" kern="1200" dirty="0">
            <a:solidFill>
              <a:srgbClr val="FF0000"/>
            </a:solidFill>
          </a:endParaRPr>
        </a:p>
      </dsp:txBody>
      <dsp:txXfrm>
        <a:off x="250247" y="610112"/>
        <a:ext cx="3944668" cy="29035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://www.1romanico.com/004/foto.asp?codf=00009176&amp;prov=060&amp;monumen=001964&amp;hoja=1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76672"/>
            <a:ext cx="9177468" cy="18002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sz="5400" dirty="0" smtClean="0">
                <a:latin typeface="Algerian" pitchFamily="82" charset="0"/>
              </a:rPr>
              <a:t>Biografía y muerte del apóstol Andrés</a:t>
            </a:r>
            <a:endParaRPr lang="es-CO" sz="5400" dirty="0"/>
          </a:p>
        </p:txBody>
      </p:sp>
      <p:sp>
        <p:nvSpPr>
          <p:cNvPr id="2" name="1 Rectángulo"/>
          <p:cNvSpPr/>
          <p:nvPr/>
        </p:nvSpPr>
        <p:spPr>
          <a:xfrm>
            <a:off x="0" y="5301208"/>
            <a:ext cx="9143999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8"/>
            <a:r>
              <a:rPr lang="es-CO" sz="5400" b="1" dirty="0">
                <a:latin typeface="Palace Script MT" pitchFamily="66" charset="0"/>
              </a:rPr>
              <a:t>Humberto Fierro G.</a:t>
            </a:r>
          </a:p>
        </p:txBody>
      </p:sp>
    </p:spTree>
    <p:extLst>
      <p:ext uri="{BB962C8B-B14F-4D97-AF65-F5344CB8AC3E}">
        <p14:creationId xmlns:p14="http://schemas.microsoft.com/office/powerpoint/2010/main" val="169673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5050904" cy="52174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Andrés </a:t>
            </a:r>
            <a:r>
              <a:rPr lang="es-CO" dirty="0" smtClean="0"/>
              <a:t>nació en Betsaida, población de Galilea, situada a orillas del lago Genesaret. Era hijo del pescador Jonás y hermano de Simón Pedro. La familia tenía una casa en Cafarnaúm, y en ella se hospedaba Jesús cuando predicaba en esta ciudad. </a:t>
            </a:r>
            <a:endParaRPr lang="es-CO" dirty="0"/>
          </a:p>
        </p:txBody>
      </p:sp>
      <p:pic>
        <p:nvPicPr>
          <p:cNvPr id="149506" name="Picture 2" descr="http://t0.gstatic.com/images?q=tbn:ANd9GcTt04obhi2Zj3t4izjkarXgiZhNCHnyC2fQPTfllHZ5AWL-sDkUX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196752"/>
            <a:ext cx="2808312" cy="4896544"/>
          </a:xfrm>
          <a:prstGeom prst="rect">
            <a:avLst/>
          </a:prstGeom>
          <a:noFill/>
        </p:spPr>
      </p:pic>
      <p:sp>
        <p:nvSpPr>
          <p:cNvPr id="9" name="8 Flecha derecha"/>
          <p:cNvSpPr/>
          <p:nvPr/>
        </p:nvSpPr>
        <p:spPr>
          <a:xfrm rot="18300004">
            <a:off x="4622369" y="5259405"/>
            <a:ext cx="2531985" cy="732188"/>
          </a:xfrm>
          <a:prstGeom prst="rightArrow">
            <a:avLst>
              <a:gd name="adj1" fmla="val 67228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Betsaida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172996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553265"/>
              </p:ext>
            </p:extLst>
          </p:nvPr>
        </p:nvGraphicFramePr>
        <p:xfrm>
          <a:off x="457200" y="476672"/>
          <a:ext cx="5410944" cy="564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9810" name="Picture 2" descr="Apostol San André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908720"/>
            <a:ext cx="1936362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02095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Andrés llevo a su hermano Simón a Jesús  </a:t>
            </a:r>
            <a:r>
              <a:rPr lang="es-CO" dirty="0" smtClean="0">
                <a:solidFill>
                  <a:srgbClr val="FF0000"/>
                </a:solidFill>
              </a:rPr>
              <a:t>(Juan 1:41). </a:t>
            </a:r>
          </a:p>
          <a:p>
            <a:pPr marL="0" indent="0" algn="ctr">
              <a:buNone/>
            </a:pPr>
            <a:r>
              <a:rPr lang="es-CO" dirty="0" smtClean="0"/>
              <a:t>Al principio no le seguían constantemente, como habían de hacerlo más tarde, pero iban a escucharle siempre que podían y luego regresaban al lado de su familia a ocuparse de sus negocios.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Cuando el Salvador volvió a Galilea, encontró a Pedro y Andrés pescando en el lago y los llamó definitivamente al ministerio apostólico, anunciándoles que haría de ellos pescadores de hombres. Abandonaron inmediatamente sus redes para seguirle y ya no volvieron a separarse de EI.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63093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es-CO" sz="3600" dirty="0" smtClean="0">
                <a:solidFill>
                  <a:srgbClr val="FFFF00"/>
                </a:solidFill>
                <a:latin typeface="Algerian" pitchFamily="82" charset="0"/>
              </a:rPr>
              <a:t>Andrés es elegido entre los doce</a:t>
            </a:r>
            <a:endParaRPr lang="es-CO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0348847"/>
              </p:ext>
            </p:extLst>
          </p:nvPr>
        </p:nvGraphicFramePr>
        <p:xfrm>
          <a:off x="457200" y="1600200"/>
          <a:ext cx="425881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t1.gstatic.com/images?q=tbn:ANd9GcRUYK55dTYu4zKsiaL701ZgoTGGyywKwOuxGc4C8j9inNcdvRO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1988840"/>
            <a:ext cx="3888432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999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solidFill>
                  <a:srgbClr val="FFFF00"/>
                </a:solidFill>
                <a:latin typeface="Algerian" pitchFamily="82" charset="0"/>
              </a:rPr>
              <a:t>¿Cuál fue la actividad de Andrés dentro del grupo de los apóstoles?</a:t>
            </a:r>
            <a:endParaRPr lang="es-CO" sz="3200" b="1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/>
          <a:lstStyle/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Se le menciona a propósito de la </a:t>
            </a:r>
            <a:r>
              <a:rPr lang="es-CO" b="1" dirty="0" smtClean="0"/>
              <a:t>multiplicación de los panes</a:t>
            </a:r>
            <a:r>
              <a:rPr lang="es-CO" dirty="0" smtClean="0">
                <a:solidFill>
                  <a:srgbClr val="FF0000"/>
                </a:solidFill>
              </a:rPr>
              <a:t> (Juan 6: 8-9).</a:t>
            </a:r>
          </a:p>
          <a:p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Él le informó a Jesús que los gentiles querían verlo </a:t>
            </a:r>
            <a:r>
              <a:rPr lang="es-CO" dirty="0" smtClean="0">
                <a:solidFill>
                  <a:srgbClr val="FF0000"/>
                </a:solidFill>
              </a:rPr>
              <a:t>(Juan 12: 20-22).</a:t>
            </a:r>
          </a:p>
        </p:txBody>
      </p:sp>
      <p:sp>
        <p:nvSpPr>
          <p:cNvPr id="7170" name="AutoShape 2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72" name="AutoShape 4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74" name="AutoShape 6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76" name="AutoShape 8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78" name="AutoShape 10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80" name="AutoShape 12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82" name="AutoShape 14" descr="data:image/jpg;base64,/9j/4AAQSkZJRgABAQAAAQABAAD/2wBDAAkGBwgHBgkIBwgKCgkLDRYPDQwMDRsUFRAWIB0iIiAdHx8kKDQsJCYxJx8fLT0tMTU3Ojo6Iys/RD84QzQ5Ojf/2wBDAQoKCg0MDRoPDxo3JR8lNzc3Nzc3Nzc3Nzc3Nzc3Nzc3Nzc3Nzc3Nzc3Nzc3Nzc3Nzc3Nzc3Nzc3Nzc3Nzc3Nzf/wAARCADEAI4DASIAAhEBAxEB/8QAHAAAAwADAQEBAAAAAAAAAAAABAUGAAMHAgEI/8QARhAAAgECBAMGAgkBBQcCBwAAAQIDBBEABRIhBjFBEyJRYXGBFJEHFSMyQqGxwdFSM3KT4fAWJDRic4KSQ7IXU2ODo8Li/8QAGQEAAgMBAAAAAAAAAAAAAAAAAwQAAQIF/8QAJxEAAgMAAgICAgICAwAAAAAAAQIAAxESIQQxE0EiUTJhI3EzUpH/2gAMAwEAAhEDEQA/AOl0VJSGCmJpaf8AsUP9inPSPLDAQUjX0UdMf/tLjnlNxVK1VWsssoRaZEp4WtaJlCqGPhqJJ38sU2T8RQjhSPM6t3meI9lLaMamfVYCw23uDflviyy5p+oAK3LqOXpqUkKaelBJsAYl/jHgUVJsfhae3/SX+Mc//wBoK/MuJqaqnpAtJl8ymYB9oVa6aj4m7b+Q8sdIB0ne1weVsVTatgPGS6tqyORg7pl8UixyQ0qlzZAYlux52G2CVo6K1/hoP8Jf4wg4qrIaFqJ2MYMbPJpfmWtYW9N/yw1ySsaqy+OeUHW3Ikcx0ONe9lkEAGFGgpbn/dKf/CX+Ma3oaUD/AISm/wAFf4wZqB88Y7gLvbGexMxb8DT32pab/BX+Mb/gKMqAKWmJ6kQp/GNzMqnfw9BiZi+kDh4ZzLlklUUZLfbsn2RJF7Bv52xC37lqpPqPmoKUEaaSnt/0U/jHx6ekiBZqWnJJsAYV/jBwKyIGUgqdwR1xKceQwNHQy1k7Q06SveUMRobQdJ28xtgNzlV2G8evnYFMZ1Jp1W6U9Kp5bwrb9MfMqnpKqVqWpoaZKhV1WES2ceI2xL8P539aIYZp43qY1N2Ud2dB+IDp5jod8eqSrehrxOAWSJ+8DuUBtcDxB/UYRTym5AkzpWeMvAjOxLr4Git/wlP69iv8Y8nL6Y8qWn/wV/jHpswo4wuudRcAjzB5Y1pnFA7aO3VSeWvu39L46Hz1f9pzPhtPeTzJQ0oG9LT7f/SX+MaBQ0usk01OBb/5S/xjdmVbHTUrTsy6FXUSN9vLE3Bn9PmOpqKpSRUNmUEEg+2L5y0oLDTIempGmy2lqZmQU5W8UB1ELptd+gABPXe+H/BFZliZVmFBXNGI5py0ccgJS4FrXPmoOHNPRJJldFTQ06mlSkWJizd5wyjUB436m+JcU/w9DLPlVOJZ4zazhtIB6AjbzwtZYVBmwg0EQataSkrar4JlVaiIB47izDmLjYdPbxvjoGQ5yldSRfGtBDUsO8glG/nvyxA0mXVtc/b1dPJTSKAoYspvYcx5YAqdayuksjQyi9kUaLjxDkb+OF/EdkJMZvWuxQDOtZ3Sx1WXhbqzaxYixuL77420JDZdTuzfdjAPttf8sQVFJmWX0KU1JKlQjEyEFdwxsBb5YIzDiMxZRDRVcYieRXWR0ay6+ikdN+Y8PLHRFmDTFmoJACy7oqqnrIhNSzJNGbgOhuCRzwUNxvjlEme1tBkkFFlRkpwtTJ9ozAMwJuu/3SN9+flizyHiqDMsmhrJFImPclRBcIwNufgefviuejYI1kHJr4+rGpcuSCNgpnuG8xtt8yuOfxzZf2b0Rpe3lnCnQqC5tCrC7HYHbkN8UX0iVj1ApWaN41i1gsDqIBAJNrcxz9sRtDVz0roIgslQ1OqLJGAxYqNIcH+kqEb3wLy1JpGfuPeFiMQZYfRlxFIFrMpzGQqlKqyQh21FVNwU8wO6R5N5Yos8r0zLLZ6KASB5FsGKCwPTY9MctoDUZfn0U8zKZXi0Tsqktpte5vfr573x0PhVfj6c1s8RQfdVTyJ/gYoaa9aUUUW6s5rmWZTHOqdqYmCemFrpYrqA3I25Hf54ocvz4ZkrzV2Xy01u7IyHVC5O23W/ztg2PhCnepM8uov27szkEM/T2XmfPD1criqtMUIVKWLYEC3aMNrDwHT545vHrMnRdgTFElaYyunu9owjieQWjPIDSOb+3zwNVzyy1kUdpL21hpUAJXcX2uLXA38G8sDCuLyijooG+sJQ0ZqKhizg2OwJ5AW8sFRq1XQQSwVTLLSgr2rJ9mxFgQG5MNudrYQZD3gjqqQRz62D1080eVZhljyGSLSZohyFlF2U++ENbPXwyI1BTmnV0VtSML7j7u3hj3VV5r51kjCOrjvCI3tc2JA+d/XAKxzx1DpG9TYKND7v3ei7bC3LDdTMFxoOykIT/cveGM3aqyAPWCV0DLSQkKPtDpv+Q5+eCcti7HMYaJjI1JIr7ISUvsR5XAXc+uEnEE9OOHsu4cy+KeomgWF6nsYm0x2ALEt5sx5csGfV8vwK1GZVywogSSeKGMNKFKaVDAG3e2Njz3x1bh7/AFOHUARxjuSjHw1QtXoiCh0LaraiF6edt8SOeogqoI5exkaKETWDh1NyW97eH+WHlPRzJTvHO8TR0ySNHVPAxZ4W37q3FzpsL+XPGmkoMuqYk7JmdZoKmnSSoYWhJQEAAC17n73PewwHxv8AGcyQ1cl6kDXZvXZ9PJKGmjU8oom7OOFByLt02F8MODm+samPLMx1SxVIvTVCFZdMlrlCduduRHMYGhymGqaHJ6eV4ypaWpnK7arbXPXny6XxiPT5Dxrl1ZRTM0KVIjmBAuQAFY7XvzY++CG0cuJjx8fK+vcos7y6fLgUjAAt2ccDWYKb3I2uo9Od74W0uZS5XTGCvgngmapM0igWupTSLAEWNiD7g4t6Wky50glHxTpFWMoYMLpIfxk+Zbe3U4AhXNdFSamJkNI7mmqJlF5FIspBPNve/LBEsb0REOAB0HuJ4pJJ6ELVPLpu0/byrYKQeS+Nha55bkdMIM3NTlpZaHShYm8MqaoxtfUh/CD8t8VWZQQ1vDNZmMpqIlbSt73vy1bW5ElifDfCzORJ8MxriKLL3AHZxP2lRVD8KL0QHyvhmo9YZGGHZFUTTVFQWnmM0yi50ksrOT1PIhbDyv447xlVHJS5fRUjMGaFAZHItqY7sf2xzjhDh9qzOY1WnEcccqvUIt9Mf9MfsoPuT4Y6klQRSvOkZkdnbSgPM6jYfpgHlWBRxE1WNOzXUTXmEK7O/ecj/wBNP5OPRkSkhDMo3sqra3Pl6fsBjVRLrLux7Qu51vb71trj32HkBib4vrZpo2EWptQ0xxob3F7XPkTYei+eOYr6dMaUacibOJqOfMKp8lGsTErLNG1rk3vY899+XTCGu+sYqVKGmrzHGbL2LJZNPgvMjlbBtBqy7Maykq6cxNApYsy2NidmPrcYWZjVxBwENwqC1vcYGAeR6jZPfvcjEZbRSUtHPl9EktqmRWhYm4YAMF97MLdduow1ZoXpIly95KenlYyxywmxH9UbddidvL0xJxZu1JXkxv8AZT6ZEvy7VOV/7wup/vA9MV+X1MEGayh4+ypKqBaldW6Ox2uPA22I8RiOGXCe5oE2grHXBeT0c6irliaZoFQosjlwGI52Pl+uN+aVeX5WK+aoRql60gywnewW3l5/6tgOpqJsnyqgoqCQR1mYFddRa4iVVBsPPe1/E43ZND9dcO09XnEra4pbubAmdQQFufYYd5kjj9zl0JwUFvRg2Z5/Vy1YgpKMw0cCrAwmXa7soueuwIsqnYkkmwF0NXnceX0TQoAYJDMygyEurA23236Wtzww4gjmjzSRWrqSopWDuQswLmwLLdem9hheaeX6woBU0rpFUoZYZZFt2UBu0ljfwBPjuMGrHI8wIR1WtgN37ijhvLM4fMKqtPaRy6QZlYXAugZQem4wBxbRV8NdS1jRgySkkIqBRYW3I8746Hwoz1+WVeZrGInnq0kKnojLfT7K9vbHzizL0iSlnEet3LKWY3ve1h+V/cYWKn5YyPIBQjIv4ZzLsJzFWAw1MaxuydoSGKjY+Z7xFvLfCvM80kqq9WqoHEpeQujMbJ/T6WHz38sbeF62kqM4qK+fvOyrGpIHcYLdz6kkD54b0WXZdW01RCsMlVmIlMqzoxftDq8ja1ufqcbdjo/qAqCKrE/coKahSPIYY4R2l1D2BuHJ5/xiNr6OWqWXMKWGWlkpjCgLkGRUe4Gnou9gTa9uuOgLAKaBUgHeTSkzsPvBVJDW5XuAL+GEuaZzQZRmM8FVFJUJURxqIYINZ21HceG/PFm1vQOQaqD3kPyGCPL8qmkhjCaVL23uzt+ZOw388ET1AghbQReGMIijfvk2JPvt88FoqU+VxkJpVFD6TubDcD9Biep6eSvkaKKXT2szHtbX7sfdva+4LljhO7cyEUAnY4qJ4oaUU8TrqKhbA7gfzzxpanjWSkQRq0rgSytbcIu6rf8AvafkcTsNFmRrYKWQGKKMnt3RLRhQb3FvEepvhJnvGktJmtYYZXhd5Aiu8ZMaxryU+tyTbxxVDE+xCNUPowj6QoQMxppzstVSzU0h5bgB1v7qcc/r4mjLLr7yEqQPAHHQc1zilzvJENUqRVUMqTab3V15Eqeos3LEZXJqnqov6JGAv13ODO35dQtI6wwLLyRXU5c7LPEbtuLagDsfDHQYkqvqqlNMyGeHUiaCCGjJvyPKxH54gOx+zZiQDa6nw/1tjo8EFPmdCPga4pDHIewmgF7KRup9xfAbjoAmwwQg/cU5bS1VZnNJSyTLNUypHa51AR6BsRfYAA+GOhTy0tBSGDse0p4dJVLblh90Dz2v5DEFktTW09THXQo0EPw0cTytGAIg2kHTtsDYf6ON2d5vPW1smXR3AUuWkckBVsTr267fphoALpzswFNfyuBv4iG1lZQVlWbCnZmuVjZgbi+4F9z7YBz3PlrKTMnKoKmhgaCwWyrqA+6P7ox44L4eTNM1mFaxdKVWLOANRLGwselwL7b7dMSmeSzU+aVOWxz6zUy6ZGAI1AuqrfwNkF/fB68+Oa8kf5SPoCdN+jSaOTKaqnYi8k7aUt91VRU/Ox+WPXGTU1XksEdZULTtHMpKiSzdVsLAnw3/AEwp4K4mo6DK3opg4cVMzIbruNXh6XG/hjxxFnWX1+TVYqNIqO/2RMJVrgCx1W689vAYyTvqL/EysGI6g1BleV5LlxmzSCnSnN9OlnLyDpck73B5eeLTLsxppuHGmy2nMFg0ZjjiEZVhtext0IOOb8PZbQ8QR0RzSrqhEoKMFuxZugUAbADcnFXlUwyrNKjKYXlmo2CqJnN9I/CSTz5keeF0QgnT3CWsDmCB5nPmyrNGkeZzPpuah9QWLzUDY3PywPlFFnhzjLIswDlK/XdpG74jQAtcedwPfFRRSNQ19Yx1KAYgELEgd9RYeXexr4oMsfEGQmm3ljSZhva51L+RsRiCpVOtMC4npRKHNar4ekleNQ7qBHEnQuxso+dsC0NKlErMrahBEsCt423Y+5N8DrW/G11AiwsAElqmQkbEHQo22+8xPthmKcRwRxMe81y5PieeAXN9iZHXRi6pkMGSzztcMys9j4ch+2OYZ4kNbFoqZpVSN2jCCQi552t43J2tjqecRCrDUoOmFELSW6bHSPYXNvTELl+RGOoY3SorS7ukpF2YDmL3+8Dz9b9MXSnJwAchflCITEuX8NVNVTiCjRgqEuqyuDe2zKpA5+R8/DAOYxtDUq8gIZ4V1ah+IDSfe6nHY8rkp6UvS6UQQIAz3sWPn4bn88cv47ZWz+0DF0u1nsbG55Db0+eGbaePclFpcxAzlZd9O4P64MoswrqWgFJFMyQa+0TsyEN7te567nbAh7NIge0BKE7Hpi14IyeKrR3zKk72jVBdt2jY89PLmv5+eAb9GMPnswwSHNpKNTVRyUsMcbSxxR6Y5hyG+9yGAXnbe55YGzSWnjnqTJCY2mZWZFtq/wCkoH4Sdz+m2CshqDXWSDtIlej7MXhGiNtGxG+5PP2OAKjhbiOlqJMxdoawMhCGM6WUW+9v12v88NIxKFvZiXQsC+h1DsizqmyHh+qqoKVHaSrKSdrKEEYvZV5EmwuenPEe2U1+ecWvnOWZfK2WfFkrMSFD2N7i/if28MUVbTZZDl1JltdXK1NHKss0uosJyzHUGA3tYC3tjdFmPDdJF2FNNTyah3YYWkjiQkm3dYN3vEnAktbDDMq8tJ9yhy3KKCo4eoYKqnjEpijjZ0FmW7d7cep8sIM4+j/K+2Zopao6yyxqulRfSxG4G+4GB6DNqGlpPh6rPpIqdGP2NBCygX6XIA/LfHo8W0sRVaNf93h7qNKJGYj+o9L+AtgqsCNImCzL+KNAPo2kVJSGUBYqJZmP9LFmUg/r7YKqYa//AGfXPEivSSwqYgrBja2xP/cTgGizrL8qraiSlCrTTrebVFbTZTpRRfcXYH3OCMszGOs4Ip6H4iQMNemLS1tIkNh7AYwrhXLZ76lupIH/ALKXheretrUvU9ujxWDNGBpZSGsRffYDf0xv4jY0WZpICZJIKF3jLn8TMRYeGynYYUcNTMnE8FHlixmgpKBviGO76yLXJ8SzD2GGfE7R1GetSS2ZViTULWsd3BB9zjTVHhxgTahcMPUecNQx/AxVAAuYgS2q/wCJjb0FycbpqxED1Um0aqXIP9I2HzOPAhNLlcFP2rMAt5GY7nqb+xwuMr1dfHTRKLJaeo8ATYRp+p9sc5/efqE9nlNtbOaDJpKmpGqZ1aeZT+JrXC28zpHvhcJqXLJMsocwI7eeSyOT/wCvsSL+ZOPeaVSycQUFF3nMhecINwEiW639XsfbCzivL48ymy+okJWKnrJCzA2OxH8E/LB69XGMnEN+JgnGuYJkXbyySMWZvskP3mv+wv8AljVkGf5RmcYp6iRXjK3WOdbG97E+vmMR+awS5hFNnFXK0hmqjEus3vsCfysMCmnC0dOygF4ZXIufEIf2OGb7FtA3qE8ekV+vuVjrlclTO9Nw9E5iHekMhIO+1iTa5Jt+uAM3zyWCuSq1sYmjKEK2lo2vcKWAsdh/q2BRxHNLSyQ1Ma3IN9I7tgpGkHpz8+QwpmleuneSVrKTcRg2Cn/QGFlU7+cZI3qdvyqhgpMrpIIxZyqSavFtPL/xFsEpXmnjNOy9sokCb/iDG1vPngBs7pYcl7dAO1p6RZAl7FtKA/tgWbM6aspoq2CX7PQJRc2tdbj9sdIqAepxeRzlMzPhzh6LL62spqCnV4Y3tzI1BSbAG/I+HnjhPwxfL5Jl/FUaR5aVG/54703azZDVPKrr2lNIsaAW06lO/r+lycciyeFPgmppFAbtze/jqX9sVZiDQIatiw0xtVwolPZk7qlB8r/xj5HH2gqrMSqrfy6/ximr6KI0M+tR3ZEIsOW5/nCyjolMM5ALCRmVQfIC3/uwP3AE4TIvNlMlPPO4W6TxEW/p0lf2GH+S5k9DwzDHATredwEbcMnOx/8AL98LuIVSHKi9jpdET0awI/RsectaQ5XSwmM2eWS0lulgNvS35jAyNUf7nRoxh3+p1XhClpafLq0Qvqqqmn+JmNxqUEXRT4WG/vhVxNqbNZczIGmSnjKm3htf/wDMPlj59F0aVUmbVTPcNGseq27BibG/oME8Wao6VYlvoFOsZewsuqOQA/NE9wMEcHciI/qVRlFTl8c7leydVa5Ox2Fx/wCVh88KYmeloO0DBa3MJSwZhuim5BP91Lt64HyCoao4boKVt9cnZOT/AE6SxI9jjzmk3xGZR02pft5FgAXopYa/T/8AnHNZcbqMoep6ocud84y3MtDAypIqhj/Zw6SEHyux8S2FfG9Y1PkkMZNi0khIvax+6P1xbzPHHWiZ7CJFCIPFjYBR4+GOVcUTyZwtXUzukS9voXSe6iKTcjx8b9bDB/Q7hahyeeuIaFKbhPh6JHjEjlp5AWAPf3BPtYYmqiTRCXUhgCDa217Hl8sW/FlBr4NSslYPPC8BUjkqDugfI7+ZxEQqs2X1C2F0Knf1t/8AtjRGZGK2HGJ6uQvJDrJINtj0wxgNgSRv5DC6uAFSgQ3AtzwzjJ7ML1xp/wCIyE9k7GNXnE8lKFuFMyCIEHcXWxPyvikhmKUtPT0kEShaSJJ1Vx3Ba/dHU2J92t0xGZTltfmEkemOZ3AAVFBIUHbfw9fXHS6mGioadKekdDVoFIYEa2CrpB9NuWDks7fjOW6pVWA3uMqWsqJ4NFRrYKBd2iIYqeV7cuWObz0vwslTGgsFzMqCw5LqWx/LFbQ59PS0RqauEGaEhOyA2cgDmeW1xiX+/QB5WLyNXoWued97/lgl5BTIDxj+WSxMZekrE09/Uh/XG6CkRKgoALapQABsNlt+2C8uVXepGkksg1Ajyxqppm+stPNmMoA87/5YGnY2CcflOfcVUjJw676e6KmIWA62cHDHhrKo14TXN2P2ka1Dm5uQFVlCjw7xHzxs4zieLIq8A2CtAwFr/jcH0+8N8LMszBv9i6CjDEK9ZKZLf0gbA+RZvyxB9D+44rcajkr/AKKIGhyGvmcBQ0iqP+wAn8mGCuKSfqHNEWwkXL4X876mONnAxSPh0wRqQDNOtrnmUUjf0GBuKpYzJnMSEkDLERvI6z+zYu7/AJNgqv4CbuFBKtOGDfZRQg2bazsAL39AcLMnjmk4tpaiRi0FOXmkZTe7lSFUezX9WGCsrqwMjqkGzSRwgG/IG9/ywVkdM0ddlAB/tdcsn/MxXV/HywmwwkiGrP4yili7GKbMKoASQxMyrqusRt0PU+eOV19IpoY1cvrnXUAzbW5X09MdN4xk7HIJ6eO5aVDfbniF4iy69FRCNip7Mx89wQOf54vAFhaCfkyUudUKVXDOaUqk2SnLrf8A5e8P0xyTL2Bp6yPe7REjfwIb9sde4fl+ssock/8AEUWhwT+KxU/njj2XxstSYzfUdURHmVK/vgr4VBhaAeLCB5hFpq1222wdTDW535D+MDZowL07Kdii/rjfSsAuo732GMntRGP3OjLLT5DkGW1UMxUzKBMQPuSXPMeAsR/2jE3U5zFSwzLD2sjS/ekYmz+N79dh7YcZwxqsijp62opWcxxqmiXU5sNQ2I25kH290E9HQnKqh4VKSxd0pMeZ8R/q1sMDR6nGbH/3BEzGWWmjjWe0TuXfWlxcne3sBg4d/LROqWUVaHf1cD9MB5PHNUGERx9qvdV1VQXG4sthfY+PphpxYDl1PUwLH2YdYpIoy97MurUAetifzwN25Yv3JQpSzDK6OqtVQdkTeRRc9CNsb5Y+xzyjZiANb2AHMknEdlXG2X00lN8XRVcpMWlCumxa9v2wWONYcx4oyqjjieKIue1ZwB3jfT7Wtja6Bk09LE7kM44pjLlmZWYgGlL7G1ysin9zhXwJRUVVwrOKwkX1Krj8BB1Ejzwz4+qEhyeqDuo7VSo35gkH9MJOAZGqMokRWIjWoL2U2PIdemMlgq8jI5K1y8yv4aiymaKllVmjVZjvut+6eXk35YWZ5F2keeAi7mnpk8wCRfBGXwxCvjiq1V4qhOxcHwvtf3AxszmCSKpzFmjcRu0B1H8SA77+Itv6YGLflAYTNJHGT0UjrSrFFYMy2APLlti4y6kWPMKAEd6JW/8AZb98SBXRICqWFxffl1xdIHSuidBdlidjfqbJjFvQJl1t9QLiUyGqgUC6nukeIPPEtxhM0cFBGpABRm5c7WFsVlfN8VmtPHpBRgzDxBAO35HEVx5fVToeXw7EdOTX/jAwdQx7xgPkGwj6NcxWofNICSTHK7pt+Bjf9b/PEZmyrRcUViILhKksNumrV++G30VSW4jrVN9Jpnv57rgfjenFPxRUSGw7VFcgeNrftgx/iRGFUCwj9iTVaqGnUKLaZCAfK+PtIQacE6r3I2GNdeWWonhU3CSm2NtEjCPvqbNuOuLzqa2dVyxWraUUa1lSsElOqkCAMB3dxufPwwDJwdmKzNcRuqrqMospffkAdyx8MJcr40EkMYes7OTswuyWYWAB6XHjfD+h4kgpUAmrKeRAdQZypf1FyfPphgtxnE79RfVcA1FfJ2McdXRT27QSJTA79LkHY+WH2WcOcQ1CGj4hpMtnoRDpDs5EjHxI35+Vjj2nGVLDCZGzGOS5BCIwZm3ta3+Xvhxlk+Y5vDHOrRU1K+5eQdpI/ovIe5PpimFdgwiWC3uTdbwRlk1CMtjkemENX2ztfWxIFitzy2xO5Hw5k9ZS5iMzpmaaFoyswkKMNQ2A38cdQr+HRUo702YzQTSJpLaVIPmRYb+mObZpleZ0uZGCoFgwCPIrHSSBuT5EWPucJvVan31GWsArIB7i+t4dOY1MdL8XIIo0Jikku17A2HyHPyx6SpiyeKKmpERGVAjaBza3eJPX1xRzUHw8cawyabxK6yEDunk1/ne3k2EGRZM57WatMZcSHZGJGw8+nLAflPE8oDyC1ir3HnDtW9TVQa1I7OZLE+Gr/L88VnEVVRRRFKuqjj2J7xAviXijAd46cIWTZiWuBc4l+M6wyVRpqcKyUu2pBtqPPf2xnx7SDxErxq+8Maw5jTSpJP2wKu5WMEbOQbX/ADGOoxkmrk2sQtr9Ryx+caOqkhrIVnGiNZo2Oq+wuCcfo5Kimnlm+GnilJGohWvsTthuwMRhmgAHORYYFfiKCUXGiKVmFufID33OJjjilE+XK+mzwtbV1UH/ADA+WGlRxDR5Rm9RNmTdlTNEIY2VdV2BueXr+WN9d2eYUdQ1MbxOmpGI6bHlgdSdYY1W3Fg05v8ARoWj4vK32eCRT8gf2ww+kgFsxo6ggDtIWUn0I/nGjhaklo+MqR7d2SNn2HQof3uMM/pBh15fRyqv3JSL+o/ywTloIjr9Xj/U51XF2qZZNJ77Xwyozp0AC5Kbg9OWAKqS7KnXSGJt5AfthjlcZlqG17hUsPmMXvqXmLsdUXBdW9PGY6VUWQbSObLbYAg8+uwxY1eTU0BbsqaoqENkkWCEOpsB3rWNjt0w6yynIpKZ5Z2ndY0Zn2Cg6RYAdAOg8d+uGqvHTxamISMcyTZR74LxJ3ucgsfcmHWg7KdqKkcTvFpkiePT2gHMabdR6YKynMoYqtKKIyMI4g6uzbBCBpN/+7n0s2Dps9oZn7Olp6rMW5fYRalHj3zsPnjzPk81eZX7OSj1oFOmVG252ItsD1scWoz0ZjNhOXZpPWBpEp0WjBKxM7ntJf8AmtyAPO2PmZRCrp0lRbVUTFbc9XkfHAFXWPldHPDAk3aQAaizWI2HI2ty8B74RZZXQ55Ts2YgQQUJaaOFHKhStxqJ5sSep/feCwMeMv4mzT6m6aCmq1MMrdg5NwAbC/mPHfe2A6Uiop27qREMVKjfURsSDgDMMxNPTGrmcEuNYMhvt6HflbAmRZjDU5vVU9OQ9wstr2sdIuBf/W+FLqgy/iO5RqYLso6aACCVC4eEEgqotY8jcdSRgCWginkaR4UAIF+6Lnw/XBQmhhkKliX13IB5CwI/U49NOnaTRabuGK+hBxzbAa2ImORk3neSRVdOrJEJHACuRto8fXYDD3huukydHijpVcSAWBe1rX8j449TLqjdRY87jlbyv6XxkNPHVOYqJT2zQtpNyQe7+Hz88aF76BNICfRkzxsZpJI5JZW3kLhTy5fycVVPxfQiiQtBKj6QWTTYAWvsfbEzXZZM8Us66JpUGlUkJa1wQPS1j8saIo616NQIlVGUIhZrEkX3HzPTDgtJA7nRr+Jqj+xKHJaOZM5oqlmDJ9qqMByBBNvUH8jgvjmEHh5mQNZHVl3t1scLuBmbTV0INqlHV0QtYEg97n154dcSXmyWqo1P2vY/dZTfx2wVUIBlrd8jK/6nKDAzPTueUmoAeh/zw2yfQtfNGDchLkeG4xkGVZjOtMfh5IkjctrcabXt05m1sXWVUqQyokdJpTstgToPTn1J3xtFLOBD22BVIiP/AOIVKqQpS1cJlEaoHZWcghQCFUenXnjXl1cM5qW+uM77Fma0UM0EjG3M2QC1/S+Ib6LqeCbjfLpayWKOCmZqhmkkVQSgJUXJA3bSMWcOdTQZ9mmcZlIaaSgyueamgkzha0GeUlRoINl220jkMM2VjkQNnGFpzMlMeMMmpIlho+JcrEaC2lIWVj7tcX+WB5fpGyx2WFKinI5azNdmP91dsc94Cocpkyuuq81ioKmpmraakpY6ySwXU/2khAYGwU874panK+EajM8qio4KClWXPZT2sVSb/CxA31ktsGcbctrW84VVTx7meRjqp4pyuSasFXI0FPGwiZpo3Qa9N7G4578jvtiRXjGmpFno6aeBqWTWHZluWDDYC/54fxHJ6/KKeJ6nL2immq81ekqZge0JYRxKS0i2YJY95tvA41Hhzhyoz/N/qLL8srJY6ilpoKaaciEBlBlkUaxrPQAHbfnywBa61Yk7DjyWC8cEiK2qgky7tGzaOplLaezZrMgHUX+WNnB2ZUFLmbz11YtPH2ZW4vck8sUnEEfCWVJmM8OWZZI0ucfBQRuzMKeGNAryaVYE3bUd+dxgLjeg4ay/Iq2Kkp8sjnWqjTK5aSq7aaeEDvySkMRY+g36YYVUIzD3KfyXZSspcrz7h6bQZ83pu2laxjRWZmPQWtuTsMET5xwfFUukmcGKVGswa4IYeIIwk+j2iyHL6HI81kGWTSXnqa2epqQJqcx37NI01DckA3sefoMaOIV4ZbhebMRS01XV1tIJ2rBVJ2y1cjXYadeqwJtp0cgTfpgB8eovhBMXHqOnzTKZIpWoc9gnEK62IR+4OWprAgeuE83FNHTP2iZpTyOt9MkUhvv7YC+jqPKI+G6yPN62GCPN8wgopdUoV1hS7t5qGNlJwzGWcMyV+XJV5Zk61aNUST0dHXro7HZYtbNJpZ7nVpDC4B5csUfFpUkYZD3PNHxXlEqVSVGYRRtKtwWuRfvfzj59e5A7KWzGnURgKqi9juPkOeEGbZPl9f8ASHl2T5X9XvTSvBHIaEFUNzd7jW9mA2OliNvXFXX5Lwo+ZRU5p8jo5o6uomjiSfWJqZEsqyfagBmbcDUtgNxsRjB8OkfZ77mlYj1FFfn+VJXdvR5hDcPqDqxvfx8sMDx5BPGsdVXwupsDIj2dbdSCNzjXmOXcJ0+d1tRFR5a8VHkiMaYTaopayRrKO6/S4vY/zgoZRwb9d538NS5bPNSmniipWqVETAqDK6apFB3NvvG1uW+5URFGDYSq41k9AzVJxtkissgqGcpbQqi5vbmb/wCt8E8N8e5dVZ1K+ZVlPSUwhYRmQksTdNr29cL6bLuFDkeZ1i0WVwXkqJIXqqpZhoBISNQsqurXGx0tfY45LuDhmtFJ0b1I17EZPp5e2PhxmMwzF59PI+WMHW/hfGYzFST6RbDHLs9zfLKZ6bLszrKWCRizRwTsikkAE2B52sL+WMxmNEDjJFrMdV77+OPJJxmMxUk+r6dMZfu3xmMxUky/PGA3IXpfGYzFyQqgrarLquOqoKiWmqE+5LE5VlvsbEctjgdiW7x3J3OMxmLIGyT4N9sZ0XzxmMxUkw7DbHk88ZjMQS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84" name="AutoShape 16" descr="data:image/jpg;base64,/9j/4AAQSkZJRgABAQAAAQABAAD/2wBDAAkGBwgHBgkIBwgKCgkLDRYPDQwMDRsUFRAWIB0iIiAdHx8kKDQsJCYxJx8fLT0tMTU3Ojo6Iys/RD84QzQ5Ojf/2wBDAQoKCg0MDRoPDxo3JR8lNzc3Nzc3Nzc3Nzc3Nzc3Nzc3Nzc3Nzc3Nzc3Nzc3Nzc3Nzc3Nzc3Nzc3Nzc3Nzc3Nzf/wAARCABeAGADASIAAhEBAxEB/8QAGwAAAgMBAQEAAAAAAAAAAAAABQYDBAcAAQL/xAA8EAACAQIEBAQEAwUHBQAAAAABAgMEEQAFEiEGEzFBIlFhcRSBkaEjMkIHFWKC0SRSksHC4fEWorGy8P/EABkBAAMBAQEAAAAAAAAAAAAAAAIDBAEABf/EACARAAICAgIDAQEAAAAAAAAAAAECAAMRIQQSEzFBIlH/2gAMAwEAAhEDEQA/ANXnrIVqYaeWdFnn1cqNju+kXNvOwGJAFDA2HsF6YzPKq3NKniRs0q6pHWhlRJYigBZHJj8IPQLqJ6DqcaaCV7Em9jfGUWi1ciJup8RAMhWugWrSlOrXIhkUEbEA2J9fpi6mk7Bb9sKXEk9VDmcS00Up5sSQhhYL1udyeu/2wz07usMSSW5ioAx8z3wXvU5l64kxTqMQyRnpoP0xOp1b45mIe3i6eWB9QCMyvFHZrta3XfEpQNv1v5YAcVcTR5BQNJHC1RWaC0UCnr6kjoMQ8McZJms6ZfmdFJl2ZaNXKkPhk89B799uvXGFwDgmMWpuvYDUY9BVTf63xRjzaCrjd6SoSRFYpeNgbEbHpgmyhtidjsbYyiaokyKt0pQ1EYp15VYBYRSi5IIIOzeR+RxJybCo1K+FUr5/sdZM4lopzI7iWEfnjI8SjuRhlUgjY7Yz2rnhq4qSppZQ8Mi3jl6aev8AwR74P5Jn0MOXLHUEmWJ+UQPLt19MLo5QTIc6juTx+2Cg3M7zUo2YuI3eN3UHUp6G1xv2t/W/W2HLK+LqOmgjizWeUyAWMzqBqPQd9zgBTZMKSnZ62oeosOojAIFgLe/rgM9Gy5jDSGFZ5JmBEsIuXBP6ienQ7j1wHDLAZEG50sADTTMwqKXM6KlqKVtakM0TWPt8uhxPned02T0Xxk6lyy6ljUgM2259AL9fUYzfNK7KKKoamfMfhjH4DFGSQtj6dN/uMSZpnVZXMt0aoo5owYnKq5HhI87N1N/WxttY3mwgRLUZxNVjnjLLGXRZXXWI2azafO2LI8+uMVzCvrkzFM2p6gyzUwQqyt4DpG4F99JW+1t73w9S8UoUDNUJDGUVxpUk3IuBcjc2Pb2xuTjJiRVk4EU+JswJzuuk/M8fNCLfc6PLy2T74DZ/NXyZelcxSnkjd5I4493UAgqwa979D07euJeIE5WcS1FRd1EpdpV3CqwIJYf3GVmBPYi/nijOFhpo5cwqbSiPl0yJJvJfuCDvc79CLHCeVUzWKyy/juq1lWmp0vFBqsspKiGJQZYUdy19iQCdh6+uEnj2WdBzozqfMdpI1S4YqRYr3B3+3piDgVzXz0lJSz/2ddRNwd0vewJ6gDYHph/zKgir5KedUULEGQediOg+pwPKXC4M7jFUfImZ8Mx50VSOgkjNAQDPHOmuMG25UdQ3sffDGtdLIAoWMTgnTCt5ZD6hR7dWIAPc4Y4qBFRaKNFjgAAkMe1x2Qf5n+uAXFjV2XVkcOWqyxVEYUaF2Uja1+gHQ4821CV2J6FJ7WYBxmETVQHLJZaWGaohmilZH1AKig2C338Xp6E9BhTz2SSWPMK+hWQQU9MjrKzauUbhNOq25Db2HTDZU5bBQLKEFOtdLAaiGHQDyXJAJVen52NvMttgfPXCfKHqMwUNzaaWKSOTYKOYSGPttckX2HsL6AUbAnmeNXAEzIRFaSLnmQS1ADRRKNBY3A1yPubnfw4bP2eVdMYc3pZWkNPBF8QkZjVpo3L2IQ2sQx072G/XFThnMKatr6qpmeJpYzy6bmqFChSbEE7fXFHh3NHo+LpJInRHkhMLlNgSbXO3bVvce+MFpLFZddUBVqMeaZFBXVckbzCjp41VuaVO7Ofy+huN+gAF/fxsszU1DtW1NG8SMhcfmaTSLjwgbgC1+hP2w0PMuaZNUpVTSQUzUYWoUoBpdSVYp67X/wAJwAaZZZKSky9KoTwMsRnkADP4SpUDtsR9cNV2H5JkAUHYGpVciSb4QGSSp5RlMxjv1YWBH8QPQdMJOdZX8PXzCKNJJFbxCB/BCzGwQr01nsvz88ajxHQtLmbMXnFEKblsIGKSEgkjxDexv2t0wp01M+ZVEdJRQxUwhccqjQXEJbYyyt0Mm5AG5HvitbFVN+oOCTqHv2ZZfohrKwhNVlpYmQWsouWA+g3+eHiqY0sQSAXma/LU72J6sfQXGKuWZfDlFLR0lO34UKNIzN3FgoP/AN5Yk0tNXK4JB0hiD+kbhB6dWY/7Y8zlXdm1G1rgSXwUdIZJWJSLa/d2/qSdvfCNnmfzZlULRRKDGpu0y2uXNwAAe1jb237jDXmwmqyKalQMUsEBbSAe7Hy0j7n0wjZ7kpy6go83NU7FakGfSAPw3cWYfK23rhOCy9RKqioOWlmuWD96u5qJayf4hCqzdNCE32vva569NRsATfAmagqc1mipEqESOVBDNIL6mfWbggnqFBu3SwuOuGHPaaSrzGZxDQQyujRNOIyrAt4bk3IOxOKHE1JSUTVdVl8ztGaHkRuz3vLJ+GzD3UsfQ74urwR2Ji7F8bAKPkn4fyKhfKjMob+0SSGImx/DD3HuwD9fngJmXDcDcSCaZWjQBCkYO522vbzPb1xoPDEMU/DVHNGFsk8t9+gMjqT9D9hha/aUs0VWhooSzyU4dZCwRUIbYkk9hbCQmHLTfOzL09ylRNUVfCtQ0+sU4cpEVJMk1mAHy1d+/wAsXeHctzKh4kjkrYG5kwLqXYEG69AR6jqfniPh2izWSgjpI2ozE4VWleXWg/w79bEdNz1w2ziHJKaF62aqqqgK0UbIv5b3J2v5dye2A7DPYGccqvTG5BxBQjMKV9M0tPIsZ5irJY20HZrHzscfFDk3LzRKmmQLBUwIRoPhVtFibevmPLFTNOLaWlDxGCVJJ4r7aXsSoALWOxsBtiXgJZah56qTMJ6lEUKsbm0cJ8lHbwgfXA9w+pnVkGSIXzeYwTNpAbmFIlQja1xb3uzD5A4Hfv6OGqrDqjYlmJJa50jw3AF9tjvta+Lmda2ro2WxEERqAvkwBVB82Yn+XHVuU00sdFRtdXjTRrXqFt4h9vviW4ktqahUe5SjzWH91GUOVesl+HRgN7E+Mj2BPztiPOhSZ9w5XU+XypLG0LImk/kZQbD03AwC40p1CRUdJJPCtHEREIlXUSbXBJ8+pPphSyCvzXL5JZeS8bhTaUrtIB1VwPQdcUVNhffqMNedj7DuT1Oa5vW8umhEyrGztEY7NYEWIN/D3Hr6nbASozETwSUZlaRqmvWSHV+mPXsPSwDfX2xoXBIpcuoauszGrpoHrKgwxXYDXZiDpHXdr29vXGWyljxjVLJIsnJMviDbEqrDY99zixD+MTLnVrWYTX+D0ReDqTmTSSxy0o1JYXS9ybAd7knfADjHMJ6VqKuaaGehZypjjj06gb7XJuR4SNgBbqN8ff8A0fX0NDFDllbz7oEEL+GxCgsfXe/cfPChxFQ8SLRL+8Y2jpYpIlTVNcg30KQtyf8AjAMvYYMEIo/atDM9Rn2ZVkhpqOopsuotpeQ6q0YtcN622NhfuNsONVPFmdBFVtdpBEVlEcpQgjcgEG1+pF/9sA8gq3g4ekqPiXWNXFPo12QbgSeHzJJN/a2K+R18VIfhY4JXSpVtQUanP6gw9hb064Uir1OtCDYzFh/YdybhXJqk0tRJFLK5VXkill1qxYtub7ndTtiXgSSBMpqKWGNYm+NlLAb3DObf+APYYvZAzPBDUwKzaowhRjZV0vIev83a/TC/kKrGKVadovi5TNOrOLFVYOFPruCcYzCsZH2CvZiQ0ZaAfEzNUXDCpnZ9t7Rx+FR8yCf5ji2EHOlqpW02QjU36R3OPaKmiy3L4IINykSxRse4AsPr1PviGZzO0NHGQVcCSS/9wHb6kfQYjbbzgZn3EjVkueKscBDzh5RzCSunTawt+oWN/fF7hnhyKoKz1VRqZWUBmXSWa4bwg9rW29TgzW6azMJkMvLhjiBMgNtDE3Q37bC/84x1dJNl8dHoijVk8ZMf5We4BNu3QfXF3ErVwcjcG+1hg/IsNluYy5RRUFIxpq2ap50pAu1MGLMgsNz0Psb4s0uRw5RlLIaahSQRtaeWjPxE5N/zKxuNzsL9htvifiHhaup8vqayoz2eVY4XkRUi5ZJVTYEg9N+3mcZbBm+bFqeQ5hMS9S8Ru5OwCj/M41arMbjmtGcibPR5nnFTTQvBl5idY/HUVb8sDaxOi3UgXtgfn89FnFHVUay6WlRBGUie3hfWDdgO9xf1OEmqp7yKrTSsqswIaRjcW9TiHlxpCjupIEhVrMbsLC+CHZRJzajN6h9KiOh4diickVVLmUc9QhXZnaXUUv7D/tHngxxPSNmHE9EIY0o1EbcyZTbwjckDa5t9b4yeommb4b8Q6DGs2n+K5B/9caBmchWdqClDJVsgIkaRmU8xvXcbi9hgQCHAP2Pc/kuPkduCsyhrOHZaqFJFUSTagwsdgPt1+eBnDFLK+Z0zjSYI4BGdyCgCkMCLb+Invgo9FDlXDcmXw3MYoJkLHqzXILH31k4GcCVjsJNRJPIDk28yhP3Y465R1kyuxOf7GSsqdcrO7ctEuAWP5VAu7fTFKmqQaOavsUNRbTq25cdrj28O/ucV85Q1M0VHqIWqm5DN/ALsw+dj9B8q3Ek8tVS1VBTkRB1MGs9ReMyOR/INI9T6Y8+sdjKcSGfx8NVlQjAS19PNO217XjGhQPRNA98KeZZ1nMeRZblAVDWCnYzVBN2C3P3AXrvfbDvQukWW0jlB+HloOkbA+C3+nCRQq9SOIK1ms9JlvLjHlq2/0n64sRip1NABG5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186" name="AutoShape 18" descr="data:image/jpg;base64,/9j/4AAQSkZJRgABAQAAAQABAAD/2wCEAAkGBhQSERITExMTFRMSGBoXGBgXGCAfHxofGyAcHBkaHRwaHiYeHyAvHxYcIS8hIycpLC0sHiA0NTAqNSYrLCkBCQoKDgwOGg8PGiokHCAsNTQpLDEsLCksKSwsLCwsLCosLCwsKSwsKSwsKSwsKSwsKSwsLCksLCksLCwpLCwsLP/AABEIAH0AgQMBIgACEQEDEQH/xAAbAAACAgMBAAAAAAAAAAAAAAAFBgQHAAIDAf/EAEQQAAICAAQCCAMEBwYEBwAAAAECAxEABBIhBTEGEyJBUWFxgTKRoRQjQmIHUlOCscHRFXKSouHwFjOy8RclNENUlNL/xAAaAQACAwEBAAAAAAAAAAAAAAADBAECBQAG/8QAKREAAgIBAwQBAgcAAAAAAAAAAQIAAxEEEiETIjFBUWGBFDIzUmKR8P/aAAwDAQACEQMRAD8At93Jxz0X3b+OK26bdPI3UxxPIijcuuzMdQG3goAYm+fliyFmDgMu4cBgfEHcfxx1VquTti9lLIAW9zZQKPIemMizCk6dQJHcDdeoG4xjRA0PEgbeuFqbPrFmcy9EEssai+ydK/FQN3ZOLtwZyKSMxsUD5Ywr4Y45OYPGr/rAGjiTqvFCJE5OuOEgHliWpx4avljhIIzIapviT1e1V6+GPANvTGkGajZygdS6iyoYEgHkSOYGOzOVfietH4HfGKNu/EisaEYoxlgOZxfNVsK2G+IWazz/AIW37r/7YSm4hmMu82YLPLH1zrJHvaqtAFB4rvYHPB5c0JFDgho2GpWU8x4g+PiMZb3knAm3Xp1QCFuE8c1t1Ug0yc/X5ehwZGK6TOMkiO3aKNaMfMbo2+1g7X44sHKzB1DC6YAj3w5pbtw2mJaugVtlfc7YzG3V4zDcT2mUzk1TL57VMgeMq/ZAAA1bWFO3eVFkXh46FZtWykarIHMVpzBNAnSa7uzWx3FYQ+O5gah2QbUM1Xzuhe9baRQPniVwXPLlnaRU1Ekn4gPYk8+fP5Yx9HcVOPU1dTUti59y0VWjfnhN47wTTmFLSSFSdRANACwa2F/ixIyn6SINlYHUKvSbq/Xc+14L8ZYO1czpoEeo/kfpjXLhpnJW1YIMIJDoAVRsvLHb+GIk/EFSFZHNDSvqSRsAOZJPdgd0X6RtmklkdVQRPp2PIaQTqJOxF78sSzAcQIUnJEYlxp1Zs7nHPK5pJFDo6up5FSCPmDiQMUJkRS6ZdIWy0bLGalIJ1fqjcAjzvl4UcV5F0Ubrp5xmJFzHWvpIO/ZNU247x8sGP0gZ37/MAmggr/JqWv3ifngd1k0mZkQNpgE7O1dklX3Ha5k9sADxOFtaWStSpmroVUk5Ec+g3TFpD9lzP/qUBIb9qF5+jDvHgLw5k4oFpPsmdy0qHWBOLOq970nfzUnFp5vj0jbhtIH6o7vW7vE1PvUGBv0+x+IE6Y8LH2wIk80Yntyqk0WIvbuHw3zwu8F6T/Zcw8LkiBjuT+BuWvwo9/zww9Jk15WSRizFKKkk2pJrY+Ne1YrfJwMzksGqQHTYPas9w9R6Yz70AsJ9TXp5qAMsyWDSxIAZJeTjdfAG8TMpxWWOFIr5EldJqgO4959PPChwLozNlkaTrXUHdYw3YB7y12DQ50MEoc0WAXrGaWqMUK25/MzHaIHwvw8cK2hgOwyUCN+fnEZ/t8vi3zb+uMwrfYsx/wDEf/7QxmF8N+8/3D7av8Jx4bwKb/3miIAULV2f72OXF8hpbVoMsS/EFI7LH4hXf9RhzyuVZmKFd1ajzqx/v6jAPjWSMcU50t1Zfq1axXaYE7c+fZvyxp6UZ5MwmsbHMCcDysUrm6ZVFgKKrf8AERvfdW3LBDMZFyTUtBjqotRruG55CsAs1x1spGYolUPmTQagCPFrHl8ueFh0MgZkMspSi7ghVFkAaS23M9940ynTODL07rBmWRxrpeyhFLCSIxlboatxRY+YoV3HEM59zl8wIyFikK9uPkSqhaNAFiR2mBHlgZ0QzHWyfYs0XR+cLOoJoC3UMOy19xHicGeJ8EMRDUyKvPWAurfYr3aidqG5xTHJJkWDbx7mnQXpC2XzBhY6o5wWpRsr89jz3VTfnh9fjjsSKVK3s0x/pfjio8txF1zMTzKxjibWWQVuL5Efw57HEyTiiyWivTNIxJCtWhmti499gNzR8cHZfiArA8kTv0y7U0jTWUZfvCo30sANYA50QL8RfhgWmYkQoVIZ2iVQw+FigKh7Io/d6T5m8H5CZ6Zb7HYQsCC45Uw2Gk1YsbYWeITtl7OXcKHYgwuBQP4igPwn054lqxqKx9IZGNbTbiHChHGqF3OsmgHsWKIYXWmicMXAsxLJJFGtE6Qrm/xCrY1zPaHZ8jeK4l612PXtpaQgGzelAbY/lXkPPliy/wBGGT7Usw/5Ua6EWqtn+Jj3nZRz8TiFqFVZktYWaO/GMir5dolXVpFhfEjbf5jA2DgSq4YruqhST+FR3D/Tuway4YBiR8VAe9sfqfpjjLIGfqhuFFyH15L/AL7vXGVbt3ZMaRiBiQ48mJyGYERL8KePme/xoYXOkfF5MtNIi0A5DBjXI/hUAb0fHzw7K4UFyaUC78B4/Tl4YVel8kDGN9KmbYgUSwU3pFDe78uQwGysMhzGtNYFs7hkRO/t7MeMnyP9MZid/bzfsm/wYzCO0fE1PxS/EYYc+7xtHOMwsqTEyItEyhAFQEijRAQ6l51jjm+BSuJ90RJQ8jGRiWirt6urQ86FbGwOWGKWCPLtlmdqnl0Rd7Fyq8xXJaUkmttjhdyYK5tibMMiysGvst1mkWrAkHcCu8DV4419uCBPNqeDFvpd0a1Pkli1CKSBdTHmTrpx5E6hsNgMDZeFy5ibqI11QRsqafwjSBbEjn34OdN+N6MssZb4UYR+J1Ab7chR+o8MROh3EoxAVvq2cknXZHpff74JqGKR/TIFQY9wZwCZ8nxLKpLfVLPQBOy7mPUvgN/esWTxDhMsq5oPKhLtub2i5hACbqgNwBzxT3FMwBPGuoEIaDAbHtXY8sWfwLipa9SGRMxHRW+TID2f3tV3e2KqvVABi+q7H3TvxN1yzwZaZImiloKQBu45sx53uBueRvEKHJQIQghjjZtZErG6K6dK2TyogURvZwV4vFCseWDx9fIFBUEm10Aaja16emF+bPPnGi+7Rd/uwneCABq53vvZ5csFRgSRk5EX2nG4+JvxrhspGXJddMsitIQdxQLVfhprfuo4HcQzqzM0cEYzczEhjpqOP8zORue/s+GG/pZwrrlhVez1W6D8JrSCtXvtfrhW6TZt1uMactAQAzKO23iiINySMPVtgQRHPEUxwVY5H0t1oiIUyfhkmbYKPyqCx/dvFudD+HdVlYlPxTs7k+NCvrz98LXRbo6kkiPoKZeNbjjY9oknZnrlZ3rn47Yf5IwJVA2EKH/NQHtQPywpfqFZe2XCEHJm+czOgALWtrC33d7MfID+Q78R8hlhpAF9vtknmQeV+Zu/fHLNjrAO4zdhfEJzYjzIF/LEqeTQhIG55D6KPf8AheMokM0PjAgnpJxQ7qlUtWTyLH4U9ALY+gxWrZoGbrHY65N1azuLom7JBNfyw/cT4YZI2ZmHVIpB8ZJG8O4WSo9NvHAHp30ajhyayRqBJlVCt+YCtV913ZsYNtayM1WKgxNvsMP6zf4sZjl/xLlP2P1xmFeg0nqSRxXhzNPIZp9YRGUKrMGaxqdL/CCQNQXcgVsMDHk+6J0KUTLLYuqcUNSqOe6nYdyg+pPpXw+LrQYs5GNb7RtzssTzPdfjiJNlJJY8xmIk1R5RnAINakO5od4Cbn0xropc+fEWtWusLt5z5i8/BZZ0aWUlRFB2ATbM7sqLrvYAljt3D0w4ZPouggBBGpxG5FVp1otmvmfXAPOZxxBCjG3zBmzL/wByLsZcehYlq9MWPmMjpaKzt1XVnzK0UP8A14HqVyDCVahg3wJVPS7o2HmQJelVNmqs6q27yaxJyg+xSwRrqfUEGkHckiyR4Hcr7Yb+mWU0GE7AC197BY/M16DCXwjioOZViF15ZWTyDFipfbnS6mvEJlVEpa/UPiGOkiussbkkO6tGsY3pa3JHeN9+WNeglrmBYLsNYPdvuQADXdvW3tgrPxaJcwkyaWkCFdB+IiwysBv3ahWx5crBwyZfIlpzmeq0qEBF7FnAFGue1n3wMdrcS9jDZjEziEInhuNyCVbS45gjy8eWFyPo4zRZ1W1PNUToxNsDROxPmvLDdmFtg7E6Sq9kmu1bWa8aIwtcX6S/ZczIY4pJ2kCLoXy1HVdGtjjixPGYFfnEK9Fct2V5kKTd87UAAG/Njjpn81oErNuJCdh+rGK+rGvfBDgeYZ4RIy6GkGrSea+R88B+L080UQ5GQBv7kX3kntq0jAX7UwJcctmb5riYGY7QJKIq6E3NtvQUd1Dn4XjXO8WDuAaB8LF+A/p6k4izcEM8DzB3WR2LrTEAi6Ckcq0gfPEPhnB26/r5FZYYxrramYbAAKOV7/LCQLZwDwYdNmMnzGHOyKZYcvYAjHXOP7ppB7tbfu4jcdyXXQTRHfrVKj3Br61iuOkPSGRZcwTHKwkZgXC7AbUFPLYUL9cT+ivTMoo1v1sK7avxx+F95GNJXPxxKNURwJW32Ob9U/LHuLe/tHJftI8Zg29ZaS8/KrvYBIslVNE+JHp64jy8dWOEZcqqKwagLt25GxzJ5csJ2Ry8mYljQdYrNKKCN2rAOoWdh478sTOlsD5fMQLMBrywM6sLIYUAoDd5DgDeji9IXYZfV56gQeAJw6R5isxJEo/5UCQpv4si37lD88XJmpl6ots3UkE6TY7HP254ovL5sTZkyEdkSZWKi1fDp1b9w7LHF3Dq44yI1UpXwqRR5gj1on5Y44iVi+xAHTrKdfl47YroYFjqVfiG4tjV8tueFXgXRZAz/cKUJJ61pWJYHnWyjy5fxwY6WZRJsrJKry9kM/aZghKbk6NxfNRX6uFQcXzU2VCx1Wvq9t3Y7nkBuBRJPn34WuDngeIfTsgXmWF0XzeUWVoour6xrbV+MkfF2jufH5496T8TYOFEzRBN32IsHSVIYitqIO+FDhnR/McPaN5hFu+uNwSSCB2gxIuiO7Dtms4HXrImABWwCdiRuUYdx9jeO2HbtzKFl37vUQs/0gJQLDLIXStc3WE6jW9A1t33tjTIZjM9bAGVy2abq43Yc+5jd7gA3v4YfuDJHLFEJY42LPJVoOYGsd3+6xA6Y5ho8zw1hVqJDXsoIHsSMUWkA8y/XzwBG5YwiIgGwAA9AP8AT64Bv95JmJV/CDl0Pndyn/EQv7pxOzvFVWKWcHZU1jfblsPc1zxzyGR0CCK76tdTnxY2x+bMTit5GOPtAgYm2e+6hWNfwqFFeNUBjjx1+qy7b1pAX3O1+tn64ntDqeyPhN/0wH6TK0gaOOiUGs33uN41+lnCq+zCLjIlecXgEyaS7hUJApmrcljW9VvgVw3gyRsSjSb9lttSnu+hIu/ptZHKcNeYSs5kVDJ2o12G/Kj3i7XauXnh36O8HhCa3AQMQiqTsQjAle8UWG/jh6mltnniWt1AD4ESP+AM5+yj/wAQxmLf/saL9mvzOMxfpCU67RK/R5w9nzc0rKF6qwR3CQ7fOrJH5hzwG/TQXUqd9LqPQG+XLwAOJvB+IuuUzn3jqiSOdUbBdZIUA66JoBb5j4sKUDf2o0MMmY6iHLxt25SWLMWtjZoajsKJ2AGL12DGBCW9RnLtPOiPAjm1hiB0mXMMxJsjTGldxF/PDTnuDZuBO0OsD7jTqIrzYHUNiO73x16NcNgyc2XVJpJaMiDsbWw3awKA87rDxNxJIWDyMoVUKgagTzFbDyFYnKt7krZZUcYyJTOa47mCvUqJSoUpSuWFG/L8xO/j3Y69CZXX4WKu19W3evbVXI9pG5YtbMMC8QDLRZtemuRSu6roi8Vb0UyzLm8pFuOqlzDMfyA3Z8iQBfpiXHaeZHUDtwMR16UTHqzA0jsqKrKXILFiSoWzV2AfQ1zGOXBuJxRgwEhY3UAMTyK0L89z31Yxvlsqua4lmIZmdViiidaIFmzZo8xT4A8Wj+y57QuiRQulVIv462rlfZwOv9H+UCV3WY9R04Q4ZI5FcaYpZHN99xUPM7tiN0ji67N5JaIChviFbAi3HlQ2usS+h8d9bY2tHF9zOCCAfHl6YjdK5gmaZ2NKMtpPlrZwTtv3jENnZ9ZBAWzAM8gyXXI8SJpjedHcjkUQByB6lVHv5YbaCBm/Edz/ACH8MLvQjLnqQGBsMGNn8iV37b3tgvnc0Cx/UTn+ZieyPmcZ5OE+svZy5xNnzfVozn8O5HiTyX1/riCyFYrbZ5SSxvle7H0AGNZwXlji7kPWufzG9K/xPsMQ+lMxkUwxntznqF8ge1M3sikX5jxxyqDxOkHK5V5I0mVbYE/dnbVGSGRT519QMSuK5sRlFQFQg1AEbEsbHf44HdM+PfYo4pYx8MujR3MoBJH/AE1jfpT0gy6QwytID1kZZF/Ew7JG3dua388a2kbACtF7q2xlfcL/APGv5Me4qv8A8QD+x+v+mMw9vrgfw13zGrOJl4st9m1K0AR2Y32i4AIO3i1ivIDvx3XpTkgiqcw7qgUCJoqUsKuQ0ASbPI/LBuf9HGS+IRnn8JdyviNtQ5Xtinuk2RVeKdWo0p11ADuC6aA+WM1dKw8nzHmuDeI8cW4/DmApM4ijQ192jsT5Uz6QPbvx7HxzhsZ1NHLNIRYLqK5bEClHPesV/wBDoR1kx8F//ODzwjWprdVP8MT0gDBWalh2w3J03cnWGK93ZgUUP1VI7V3+Kh5Yg5/pApk6yIyJO3YZ25BSQQabewyAb+eIMSdiXfZQNvngPnX1tKpGyZdv8pLA4ggk4zJpt54Ea+HdKY5OJNKdXVrA68rO3aIFcwCWr2wVhzEK5sZmiyoodSQR2+VgEcwa38jWEToJDebio0XVx8lLcvVeWGbiuceaSeFiAVfqw4G9E7beWs4oihbftC25NRMY/wBGPWn7VK7lo5ZVRPC11OxA9wPXEjj+ZDZyRNyAEjYMAQQU6wbd+/1GD2Wya5fLpHGKWCRAPOiFN+uok+uEzjx/8xnahsYf8jun1B+mGGIiIzHfg2SSLLkoFXrCXbSK8r+n1xFzGbWIEv8ADENbebH4F9eWOnBJby0F73Gb/dLfyGBfE4esfLRN8M76n87UsR8l0+5OMiw94xHE8SbwJHWLrZDckgMjeTSVpHsoA9sCcjmtXEJY1F/ZoBZ/NKy6vfSB88EeM8QKvprsxRyTkfrFNlU+Vm/bAno5kOqzch1Fnmy4kdj3s9OTXhvpA7gMFrAAJMtPelWQ+0Zdr+BZyxHeQAyr6dog+2FDN8NXM54xCtESWfCo1F+XNsOvGswRlAo21ypfzs/wws9CcsHj4lKfiWLSD4atTMfmB8sFHmXU9kTesTxX5Y9wMs+OMwSGwZ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7188" name="Picture 20" descr="http://t3.gstatic.com/images?q=tbn:ANd9GcThznXv7DlN4I5aUhwTCRCV8XuNysaGz0qMyMjkx_slKAFw_TPA2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060848"/>
            <a:ext cx="2304256" cy="4032448"/>
          </a:xfrm>
          <a:prstGeom prst="rect">
            <a:avLst/>
          </a:prstGeom>
          <a:noFill/>
        </p:spPr>
      </p:pic>
      <p:sp>
        <p:nvSpPr>
          <p:cNvPr id="14" name="13 Flecha derecha"/>
          <p:cNvSpPr/>
          <p:nvPr/>
        </p:nvSpPr>
        <p:spPr>
          <a:xfrm rot="1091684">
            <a:off x="5386824" y="1871085"/>
            <a:ext cx="2381561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A. Andrés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660327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194920" cy="5649491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A</a:t>
            </a:r>
            <a:r>
              <a:rPr lang="es-CO" dirty="0" smtClean="0"/>
              <a:t>parece de nuevo en una escena de intimidad, cuando, después de anunciar Jesús la destrucción del templo de Jerusalén, sentado en el monte de los Olivos frente a construcciones tan magníficas, le preguntan aparte Pedro, Santiago, Juan y</a:t>
            </a:r>
            <a:r>
              <a:rPr lang="es-CO" u="sng" dirty="0" smtClean="0"/>
              <a:t> Andrés</a:t>
            </a:r>
            <a:r>
              <a:rPr lang="es-CO" dirty="0" smtClean="0"/>
              <a:t>:</a:t>
            </a:r>
          </a:p>
          <a:p>
            <a:pPr algn="ctr"/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«Dinos, ¿cuándo sucederán estas cosas...?» </a:t>
            </a:r>
            <a:r>
              <a:rPr lang="es-CO" dirty="0" smtClean="0">
                <a:solidFill>
                  <a:srgbClr val="FF0000"/>
                </a:solidFill>
              </a:rPr>
              <a:t>(Mar. 13:4). </a:t>
            </a:r>
          </a:p>
          <a:p>
            <a:pPr algn="ctr"/>
            <a:endParaRPr lang="es-CO" dirty="0" smtClean="0"/>
          </a:p>
        </p:txBody>
      </p:sp>
      <p:pic>
        <p:nvPicPr>
          <p:cNvPr id="6146" name="Picture 2" descr="http://t3.gstatic.com/images?q=tbn:ANd9GcQk6qRQhHvpCEh3FUFRstRPrUwPNb-g3z-MfhMJqMWOTQb6_PuGE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268760"/>
            <a:ext cx="2880320" cy="38884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251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83562" y="1268760"/>
            <a:ext cx="4258816" cy="3312368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Andrés es mencionado por última vez después de la Ascensión en el aposento alto </a:t>
            </a:r>
            <a:r>
              <a:rPr lang="es-CO" b="1" dirty="0" smtClean="0"/>
              <a:t> </a:t>
            </a:r>
            <a:r>
              <a:rPr lang="es-CO" b="1" dirty="0" smtClean="0">
                <a:solidFill>
                  <a:srgbClr val="FF0000"/>
                </a:solidFill>
              </a:rPr>
              <a:t>(Hechos</a:t>
            </a:r>
            <a:r>
              <a:rPr lang="es-CO" dirty="0" smtClean="0">
                <a:solidFill>
                  <a:srgbClr val="FF0000"/>
                </a:solidFill>
              </a:rPr>
              <a:t> 1:13). </a:t>
            </a:r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92696"/>
            <a:ext cx="3691111" cy="36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47664" y="5021886"/>
            <a:ext cx="60011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dirty="0"/>
              <a:t>Y desaparece del escenario Bíblico.</a:t>
            </a:r>
          </a:p>
        </p:txBody>
      </p:sp>
      <p:sp>
        <p:nvSpPr>
          <p:cNvPr id="4" name="3 Flecha izquierda"/>
          <p:cNvSpPr/>
          <p:nvPr/>
        </p:nvSpPr>
        <p:spPr>
          <a:xfrm rot="1484102">
            <a:off x="8054057" y="2133397"/>
            <a:ext cx="1457454" cy="242316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53878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  <a:solidFill>
            <a:srgbClr val="FFFF00"/>
          </a:solidFill>
        </p:spPr>
        <p:txBody>
          <a:bodyPr/>
          <a:lstStyle/>
          <a:p>
            <a:pPr algn="ctr">
              <a:buNone/>
            </a:pPr>
            <a:r>
              <a:rPr lang="es-CO" sz="2800" dirty="0" smtClean="0"/>
              <a:t>Según el historiador Eusebio de Cesárea (Historia Eclesiástica 111, l), en el reparto del mundo para su evangelización, Andrés se encaminó hacia Acaya, una provincia romana.</a:t>
            </a:r>
          </a:p>
          <a:p>
            <a:endParaRPr lang="es-CO" i="1" dirty="0" smtClean="0"/>
          </a:p>
        </p:txBody>
      </p:sp>
      <p:pic>
        <p:nvPicPr>
          <p:cNvPr id="134146" name="Picture 2" descr="http://t3.gstatic.com/images?q=tbn:ANd9GcS0fZRtg2wivKpK82tw9REMdVepKBvYPm76lJdsJzAnrnkT9hx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76872"/>
            <a:ext cx="7992888" cy="4320480"/>
          </a:xfrm>
          <a:prstGeom prst="rect">
            <a:avLst/>
          </a:prstGeom>
          <a:noFill/>
        </p:spPr>
      </p:pic>
      <p:sp>
        <p:nvSpPr>
          <p:cNvPr id="6" name="5 Flecha izquierda"/>
          <p:cNvSpPr/>
          <p:nvPr/>
        </p:nvSpPr>
        <p:spPr>
          <a:xfrm rot="20836811">
            <a:off x="3121737" y="3337990"/>
            <a:ext cx="5344033" cy="1030937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El Espíritu Santo lo guió desde Jerusalén a esta región del mundo.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36382271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El </a:t>
            </a:r>
            <a:r>
              <a:rPr lang="es-ES" dirty="0" smtClean="0"/>
              <a:t>historiador dice: «Durante su estancia en Acaya el bienaventurado apóstol </a:t>
            </a:r>
            <a:r>
              <a:rPr lang="es-ES" dirty="0"/>
              <a:t> </a:t>
            </a:r>
            <a:r>
              <a:rPr lang="es-ES" dirty="0" smtClean="0"/>
              <a:t>Andrés </a:t>
            </a:r>
            <a:r>
              <a:rPr lang="es-ES" dirty="0" smtClean="0"/>
              <a:t>fundó muchas iglesias y convirtió a la fe de Cristo a numerosas personas, las adoctrinó y luego bautizó, entre ellas a la esposa del procónsul Egeas. </a:t>
            </a:r>
          </a:p>
          <a:p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Cuando éste se enteró de que su esposa se había convertido al cristianismo, acudió a la ciudad de Patras y trató de obligar a los cristianos a que ofreciesen sacrificios a los ídolos».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939003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690864" cy="5577483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Note que el historiador llama a Andrés “santo”.  Y </a:t>
            </a:r>
            <a:r>
              <a:rPr lang="es-CO" dirty="0" smtClean="0">
                <a:solidFill>
                  <a:srgbClr val="FF0000"/>
                </a:solidFill>
              </a:rPr>
              <a:t>Apoc.14:12</a:t>
            </a:r>
            <a:r>
              <a:rPr lang="es-CO" dirty="0" smtClean="0"/>
              <a:t>, llama “santos” a los que guardan los Mandamientos de Dios, incluyendo el sábado. </a:t>
            </a:r>
          </a:p>
          <a:p>
            <a:pPr algn="ctr"/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Andrés primero </a:t>
            </a:r>
            <a:r>
              <a:rPr lang="es-CO" u="sng" dirty="0" smtClean="0"/>
              <a:t>adoctrinaba</a:t>
            </a:r>
            <a:r>
              <a:rPr lang="es-CO" dirty="0" smtClean="0"/>
              <a:t> las personas y después las</a:t>
            </a:r>
            <a:r>
              <a:rPr lang="es-CO" u="sng" dirty="0" smtClean="0"/>
              <a:t> bautizaba</a:t>
            </a:r>
            <a:r>
              <a:rPr lang="es-CO" dirty="0" smtClean="0"/>
              <a:t> por inmersión </a:t>
            </a:r>
            <a:r>
              <a:rPr lang="es-CO" dirty="0" smtClean="0">
                <a:solidFill>
                  <a:srgbClr val="FF0000"/>
                </a:solidFill>
              </a:rPr>
              <a:t>(Romanos 6:3-5),  </a:t>
            </a:r>
            <a:r>
              <a:rPr lang="es-CO" dirty="0" smtClean="0"/>
              <a:t>cumplía fielmente la orden de Jesús </a:t>
            </a:r>
            <a:r>
              <a:rPr lang="es-CO" dirty="0" smtClean="0">
                <a:solidFill>
                  <a:srgbClr val="FF0000"/>
                </a:solidFill>
              </a:rPr>
              <a:t>(Mar.16:15-16). 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146434" name="AutoShape 2" descr="data:image/jpg;base64,/9j/4AAQSkZJRgABAQAAAQABAAD/2wCEAAkGBhQSERQTExQVFRUWGRgVGBcYGBoaHBgYGBgaFx0aFxcdHSYeGhojGhcXHy8gJCcpLCwsFR4xNTAqNSYrLCkBCQoKDgwOGg8PGiwlHx8qKi8sNC4tLCwsLCwsLDQsLCwsLC8sLCwsLCwsLCwsLCksLCwsKSwsLCwsLCwsLCksLP/AABEIAKUAgAMBIgACEQEDEQH/xAAbAAACAgMBAAAAAAAAAAAAAAAFBgMEAAIHAf/EADoQAAECAwUGBAQFBAIDAAAAAAECEQADIQQSMUFRBQYiYXGRE4GhsQcywdEXQlLh8BQVI3KS8RYzYv/EABkBAAMBAQEAAAAAAAAAAAAAAAIDBAEABf/EACYRAAICAgEEAwACAwAAAAAAAAABAhEDITEEEhRREzJBImEjM0L/2gAMAwEAAhEDEQA/AEbY2yDOLCDB3Noa1HvEG6SjeIciHRU0GgUkNjQOpQ+0XZ88oSpEOLFGUdiUndxJJD4OT0Ebyd0ipN4Ya+bQyThKQXdwRd1N52cHn9IJpnIKLqAx9KaU7wuPUTY2WCKQoI3IJzGuMey9yQQeLCHKySB4d28yi5LUPNuTRDNmhCbhUSeWFecF5EwfhiL8n4bqUHfJ4nR8L1HMQxbNtRQpxxBmoTl7w0WWelWeObNXpAeTMaumi1wc3/CxWsZ+Fi9Y6bNlBsSOb+8RJKg7qMd5M/Z3jQ9HNvwtVrHn4YHUR01FY8JTrGeTP2b40TmP4ZHWPT8MTqI6ZTr9YmQxFI7ypm+LA5cPherWFrePd02YsY7iZZThn2jl3xKPHDsGeUp02JzYIwhaBG6Es3nAUdQIYptnUtagUnNkjhIPLpChu/OUlXCojuH7Q2yRMQknPCp1zHOJ+qkvkphYLUE0VbZKNxBwUFBN0Pq794M2Kz8NMiCQc6ad4X1XyEMo/OkN54kweTabqVBw9WVV/MZwEKatDZSfDJrSkspQdjh9YElZutBCXNISkFjqx9Y8NjN5zwpLGhDx11oz+yzslc2WtJABBBd/ZsXg2jbMxAA8Fx1NK5BvOKlmTcDhK1nIukn2i2u0rKQLpOrh4Eapr2XpW10KLVDuPlNOpFI0TtBBaobARUlqUwTdYOcRrEnh8k+tOkdQSyR/S4bfRw0VDbhQnNzGoUBmn1iOYdClvOMN+SJYFsS2NNaxJZrYgKDln9YpLmAU5vQvXtG3jORQEjmx7xyRzyR/A0bamrVjlfxLWkr4e0dACXL3a1zjnHxCe/UNFHTRrIS553BgHYVpunB4OptyxQO6i/8A1FPcxAKqgGD+3NlKUb0sXVZ4D1frC+r/ANgPTtdtEFllTFUIeoVU1DF/OL8ydQpZLuMRzBI7e8VdkWKYmqgDkOIV6QelWOWU1Fc69PtCcdobJ7KU6fKJ+UA/aJ/EQprgUc+GPZ+xJa2ckaVEL+1bcUm4glMkOea1M5Uo+jR0nWwFb0NFos0xKRMUlZR+oF09S2XPCNBabw/9qwNAWizZ7baky5aJEpk3UgG6CnmkueENiWMU50pIWq4pOJdLPcOLPg2jQqGa9MdlwOG1wYEJehU+pMbCSojhU9cHaNVJvPVsGZo2WgJGJ6v+0N7midNA22SVpdRIcc4qjeG7QrBp+XAVZifrBCcEkgLKgFEB2csfWKO9kuTaEp8EhUtAuFCRddjielYX32x0Ytq0WP7qAkrvA5FqgdWjZO0VmrdsIRJ+2FVlkhgLpISAbuQJAc+cNW6sm9ZrylnEpZsk4F+kE1WwVKuQ6doLLNTpCTvjOWVccPshIYC8POEzf6WAqjeReKulknkAz/QW9mbSMouC3ODp3uvFrpqxFcaadoA7PQDQwTkSEhQLA07dIHq0nk2T4nUQ7Zt5kmqg2OLR7O3mS1GZ4GBCCMOcSCVKZmTCbRzdluRvChnUpPIlyfWF2ZbF3xVw7McC+vpBOaqRQMMYF22zutRT+pLAdP2jB2LTG/Ze8C5JaaapA+VV5JplrGHaaFSZijNuzCb4F1hhhjj0EVtn2QeGkKALYPo8X5m5E+cBNlS0rSaMFB0kags0S67tHqTTcN8MW5u9OF2/54emMSf+Uyy17xKtg7RPP2SpM3wVSlpmO1whiej4jnhElt3cVKu+JLPFgaGulM+UOuPDIHicdpEFh3jvTFeGCWQoihfJ6nA41EXbVt2QkX0S0XjS8HFRiLuAMSnc+0eGfCPg3mJfEtUUFR0gNK3VneIUzTV3N2rxjjG7KcTlGPakL9rlEJKlML6iQnMg6coMbE22mSgIN8EOqhYOcucFto7nO0wghKG4RmNdesR+BLUcjDHLQiWNJu2ZL3kDGqsXzJgLt7aBmEEnGsH/AAJYDcLwu7cIcRT0rvIifMoqGgZKW0Wpc86xtsyzy1H/ACLUnom9BE2SzjBUz/ikfWH9Qv5k8JUqIJdqUwF71EbG2FsY3VLR+W8eoA+sQrl6RPVBaCe7explsniWFBCBxLVol8uZjqVn+HdkSjwlJUX4r78RYNXo9CBnCN8NZlyfMcVKBlkFVx7x1mVMJNbpTkQdeUDJcFGJKgTszc6XLdKmWkHhdLlv/quONYP2azpQLqQANBGkuZ9o9n2gIBUcP5hCq2UW6oC72zgEoIa+CQ9HSD6gGAUnaZWUgs4Lmj1ODaGsDdpbSUStSqrWS406chrF3dmQJtnU1ZqFqLPUpKRVsyKtE8H35LZbJfHipBeyzVLNQwGeT6DpEyrOmpFDmcD30gWm3qIugNgANGx9Y8m2miL6qFfEkPxEUAT1JFM4qdWSxlS2XplnBwZvfzhB3n2UZE0FCU3F5MKK5dcYfZ14BszQNgB54wIXYRPUEKF66FHEirhj2JjeUBkSa0JEtah+RHoIC7bd8AOkdHmbvpr/AIz0qftCRvbZShTEMMg0U9NBqdkGW+0obDQsngAJ7wUXZZ2dPKK27FnCjX3aGpGxZSskjrfV2r9IZnVzFQWhXEhZxVGybKl3MwjoB94bBu/IauOoQ3vE0rYlnoLjtm32hXYxm/wD7uqky56FJnLUom4AQGLlhV9W7x1ewTABQ1LGrVB1bMYeUIipdnksRLDggjkxd4Z7Ha/NiWjJw1QzFKnsN2mYAxcUqf5nAXaNuMxQyAannHs+cSS+R+kD5sxg+pZI9IWo0V2QWnYCJ4mqciYlIIqAGB4nemBHaAVokTLIsXwyVDhWklj56jSGWRMqoULukg4EEYGAlqs5ISFKdAFAfV+3tAZcClsyHUuDpl2RtNM1PExJzGvM45V6mI7DZD4wmLFEpIDcQUXcdq15wo2if4SykuBro8FLFtpQAY3hyLxIu/Hor/x5akhoG1ErJAVxDFGBHNjiOkUrLYkzJkwqSTgAQSNTr0whU2lNXPUBLBKjmMzoIe9iy1iUDNpMNVDFqAY+UV4rlyTZmk2kQ/2VGi/+X3hB36swQoAfeOpEjWOa/EUC/F+FfyIMv1INw5YK6iOhGzA5H2hB+H/zGOjeHB5fsDj4K/8AQjQRouyN+ZI8ouJmgYj3jQWwmiUHqQBCbDoG2iyoxKh5IeLUudgQCzNUNgBHtrnrTggq6ZfeIbVPUmVeEtSlMS1Q5wblQE1jGddFubPJZ6jTP0jRMp1XjlgMhFPZG0fGReKbqhRSa0PaL5NGGMLaofGSktFVExgo6F4hmynJBxCiG+/JqxV27PAs8wIJwTxD/YO0bWa2gl8VpNxQbMAAEag0PKGLgmyNOWhX3vmgWgYB0JPvA7Z/hAkqUAMzVIbpnEu8SAbVNza7V3ZxhAtKEuNHr05c4nlEZFjtsjaEm/LWg1vXbrNRmdIxOI7GHRS/5WEzYtgTLtEtSWIuEHzSFJI0LEvDTfriYbjjSN77ZMmZ9sY5z8RFccPyCbx0Idy2IofpHPviD88UYOReXg13DWyuWOD4ZNDyuctYdKVAZFRuvzu4wk/Dw8ZjoUyUFDEjmDWBz25HY/qVJVnmY3gfNh7PEkxJGLdzFiSzfMepYxpOmnBIB1ekKUQ7IEIST8pJ1q3rFpLJSGDUIwbFQePJaZhzbp9Ig2gtMqUakqPC786kk4N9oJukCQ2O0jxC+BUX6HD3iK22o30pejkFs8R9IoTFMjEOXLgxX2jaGuFw4UBzzP1hbkcnqje1G8lY0dLaA4esJm3bcU2tCnLNLmEPm9X5sIa1TyFEhjeDtrkadRCVtuzkTyv8vM5ZPGt2gI/Y1VaVKmKmF7pLHlVk+jRsgMplHHCukVZa0hTguFUIOvNj8pGeWIwi/NsfCSVpKFUSTS6sEUWQGC7uYopn6Lv8HV6Dm7M9aZ5CnuKUVA90kdmpyh+UUhql+Uc52bOK5iQhV4oAWsIqFhJpjUnVqR0G8FBN1VwqD8WNcn8odDgXJ1weWqclJChUfmf3+8Ie/c11Ubyh2mWSigVOkg10Le0IW+IHD0Hdq+sPxakDNvt2TbhAXjewzjo8uYnIjpHNtxJl1dQSKYZeUdBuhTFJZ/L3jcv2Bg9EkwOfkfmDWLAlEMwipJXMF5IY3TTDBQf79okRaVOxKQev0hIyy1JlE4nLADIecC9t2PxEgJSxU6rz0DZHIPo8Xps1TfIFHvA5dslqZJSUkVIUlV30rGuNmOVaAK7I1HIFMG60EQ2my3jVZJ5pH0MX7VPllwAPUfSB1ob9gPvE0kGQz0FDswpi4gHtB1nj4wBQpAvDoM4KzjQ8A8z9IHLkrU4SEvyUkdnMKWg0gEuxuDdxGWBI+4i/saUpBKVpUuXNASsJqwxCv9kqr0cZxYnyJ0sf5AoDJRS7dP1DlFa0pmpIUm8AeKgpybUeVMIYqZrv8C+ztjpQAoTCiZxAiorT5S7KBxq2MMtisqJaVErvm65Lksa61YQB2OiZOSkqUXQeK9qwAIHQekEpUn5poU6kAkZAsTof2hsW/wDlClHe2E5VsCkEMXuli/zOPrCXvOrDv0OYMNn9ehSCQEpUgOoYBsYStuTbwHOveKcW5IHJqIS3JUQqmZAjpSVkUyjmG5U4Jmgk0Hu0P/8AdQ1FDvBzVyFxaSJJ+0AhZJTiBoMH+8aqtsmYgrUyWpXH+VirN2shRTeukVGR/mEZMlyZhBKpdPToYU4mdzvRJNlISQTPVcLcIUXPWIbcsEsm/d1BFfIkRaTbbvCRKUnJ6kexitbEJWxSUA5gE17mEyx1uhqleimuzAii1Uqxo/m8CrbbAklJ4T5n1gnOlo+VYPT949/oZJRwoStRxBmM386wFdwQti6oZkV0iKdLA6dMIIzJBchIQjoXiOVZUg8agrMadjAOEr0g1XsqWXa0xKg0xwPyBikj/TCNp+21KVRHhmoNzU56iCMvw8ARqGDODzxpFVUxKFkJQCVB8W698WglhrbO+T1sjsa1ISUklYVVLsSpQ05ZMYhtTtwy1pf5hgEjmxbGJpNvCVsQhicLxN1Wo6xdt1qli+Ha8gUSOepglWzrIrPJCAsJTxOACRqA/MhiYDbztf8Alu5NBux2lAvEkveFaORT7esAd4J6VkKBU51b0inCmpC8tUCJNoKcImG0l6mPIyK3ySo2O0l6x6naUz9RjIyORxt/dpn6jGp2nMP5jGRkcabo2xNTQLPeNv75N/VGRkdSOIVbRWTjGf169Y8jIIxHn9eulY0XalEhyYyMgWtBI18c4xIbYrB4yMjEkaam1K1jSZNKsYyMglyCz//Z"/>
          <p:cNvSpPr>
            <a:spLocks noChangeAspect="1" noChangeArrowheads="1"/>
          </p:cNvSpPr>
          <p:nvPr/>
        </p:nvSpPr>
        <p:spPr bwMode="auto">
          <a:xfrm>
            <a:off x="155575" y="-754063"/>
            <a:ext cx="1219200" cy="15716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46436" name="AutoShape 4" descr="data:image/jpg;base64,/9j/4AAQSkZJRgABAQAAAQABAAD/2wCEAAkGBhQSERQTExQVFRUWGRgVGBcYGBoaHBgYGBgaFx0aFxcdHSYeGhojGhcXHy8gJCcpLCwsFR4xNTAqNSYrLCkBCQoKDgwOGg8PGiwlHx8qKi8sNC4tLCwsLCwsLDQsLCwsLC8sLCwsLCwsLCwsLCksLCwsKSwsLCwsLCwsLCksLP/AABEIAKUAgAMBIgACEQEDEQH/xAAbAAACAgMBAAAAAAAAAAAAAAAFBgMEAAIHAf/EADoQAAECAwUGBAQFBAIDAAAAAAECEQADIQQSMUFRBQYiYXGRE4GhsQcywdEXQlLh8BQVI3KS8RYzYv/EABkBAAMBAQEAAAAAAAAAAAAAAAIDBAEABf/EACYRAAICAgEEAwACAwAAAAAAAAABAhEDITEEEhRREzJBImEjM0L/2gAMAwEAAhEDEQA/AEbY2yDOLCDB3Noa1HvEG6SjeIciHRU0GgUkNjQOpQ+0XZ88oSpEOLFGUdiUndxJJD4OT0Ebyd0ipN4Ya+bQyThKQXdwRd1N52cHn9IJpnIKLqAx9KaU7wuPUTY2WCKQoI3IJzGuMey9yQQeLCHKySB4d28yi5LUPNuTRDNmhCbhUSeWFecF5EwfhiL8n4bqUHfJ4nR8L1HMQxbNtRQpxxBmoTl7w0WWelWeObNXpAeTMaumi1wc3/CxWsZ+Fi9Y6bNlBsSOb+8RJKg7qMd5M/Z3jQ9HNvwtVrHn4YHUR01FY8JTrGeTP2b40TmP4ZHWPT8MTqI6ZTr9YmQxFI7ypm+LA5cPherWFrePd02YsY7iZZThn2jl3xKPHDsGeUp02JzYIwhaBG6Es3nAUdQIYptnUtagUnNkjhIPLpChu/OUlXCojuH7Q2yRMQknPCp1zHOJ+qkvkphYLUE0VbZKNxBwUFBN0Pq794M2Kz8NMiCQc6ad4X1XyEMo/OkN54kweTabqVBw9WVV/MZwEKatDZSfDJrSkspQdjh9YElZutBCXNISkFjqx9Y8NjN5zwpLGhDx11oz+yzslc2WtJABBBd/ZsXg2jbMxAA8Fx1NK5BvOKlmTcDhK1nIukn2i2u0rKQLpOrh4Eapr2XpW10KLVDuPlNOpFI0TtBBaobARUlqUwTdYOcRrEnh8k+tOkdQSyR/S4bfRw0VDbhQnNzGoUBmn1iOYdClvOMN+SJYFsS2NNaxJZrYgKDln9YpLmAU5vQvXtG3jORQEjmx7xyRzyR/A0bamrVjlfxLWkr4e0dACXL3a1zjnHxCe/UNFHTRrIS553BgHYVpunB4OptyxQO6i/8A1FPcxAKqgGD+3NlKUb0sXVZ4D1frC+r/ANgPTtdtEFllTFUIeoVU1DF/OL8ydQpZLuMRzBI7e8VdkWKYmqgDkOIV6QelWOWU1Fc69PtCcdobJ7KU6fKJ+UA/aJ/EQprgUc+GPZ+xJa2ckaVEL+1bcUm4glMkOea1M5Uo+jR0nWwFb0NFos0xKRMUlZR+oF09S2XPCNBabw/9qwNAWizZ7baky5aJEpk3UgG6CnmkueENiWMU50pIWq4pOJdLPcOLPg2jQqGa9MdlwOG1wYEJehU+pMbCSojhU9cHaNVJvPVsGZo2WgJGJ6v+0N7midNA22SVpdRIcc4qjeG7QrBp+XAVZifrBCcEkgLKgFEB2csfWKO9kuTaEp8EhUtAuFCRddjielYX32x0Ytq0WP7qAkrvA5FqgdWjZO0VmrdsIRJ+2FVlkhgLpISAbuQJAc+cNW6sm9ZrylnEpZsk4F+kE1WwVKuQ6doLLNTpCTvjOWVccPshIYC8POEzf6WAqjeReKulknkAz/QW9mbSMouC3ODp3uvFrpqxFcaadoA7PQDQwTkSEhQLA07dIHq0nk2T4nUQ7Zt5kmqg2OLR7O3mS1GZ4GBCCMOcSCVKZmTCbRzdluRvChnUpPIlyfWF2ZbF3xVw7McC+vpBOaqRQMMYF22zutRT+pLAdP2jB2LTG/Ze8C5JaaapA+VV5JplrGHaaFSZijNuzCb4F1hhhjj0EVtn2QeGkKALYPo8X5m5E+cBNlS0rSaMFB0kags0S67tHqTTcN8MW5u9OF2/54emMSf+Uyy17xKtg7RPP2SpM3wVSlpmO1whiej4jnhElt3cVKu+JLPFgaGulM+UOuPDIHicdpEFh3jvTFeGCWQoihfJ6nA41EXbVt2QkX0S0XjS8HFRiLuAMSnc+0eGfCPg3mJfEtUUFR0gNK3VneIUzTV3N2rxjjG7KcTlGPakL9rlEJKlML6iQnMg6coMbE22mSgIN8EOqhYOcucFto7nO0wghKG4RmNdesR+BLUcjDHLQiWNJu2ZL3kDGqsXzJgLt7aBmEEnGsH/AAJYDcLwu7cIcRT0rvIifMoqGgZKW0Wpc86xtsyzy1H/ACLUnom9BE2SzjBUz/ikfWH9Qv5k8JUqIJdqUwF71EbG2FsY3VLR+W8eoA+sQrl6RPVBaCe7explsniWFBCBxLVol8uZjqVn+HdkSjwlJUX4r78RYNXo9CBnCN8NZlyfMcVKBlkFVx7x1mVMJNbpTkQdeUDJcFGJKgTszc6XLdKmWkHhdLlv/quONYP2azpQLqQANBGkuZ9o9n2gIBUcP5hCq2UW6oC72zgEoIa+CQ9HSD6gGAUnaZWUgs4Lmj1ODaGsDdpbSUStSqrWS406chrF3dmQJtnU1ZqFqLPUpKRVsyKtE8H35LZbJfHipBeyzVLNQwGeT6DpEyrOmpFDmcD30gWm3qIugNgANGx9Y8m2miL6qFfEkPxEUAT1JFM4qdWSxlS2XplnBwZvfzhB3n2UZE0FCU3F5MKK5dcYfZ14BszQNgB54wIXYRPUEKF66FHEirhj2JjeUBkSa0JEtah+RHoIC7bd8AOkdHmbvpr/AIz0qftCRvbZShTEMMg0U9NBqdkGW+0obDQsngAJ7wUXZZ2dPKK27FnCjX3aGpGxZSskjrfV2r9IZnVzFQWhXEhZxVGybKl3MwjoB94bBu/IauOoQ3vE0rYlnoLjtm32hXYxm/wD7uqky56FJnLUom4AQGLlhV9W7x1ewTABQ1LGrVB1bMYeUIipdnksRLDggjkxd4Z7Ha/NiWjJw1QzFKnsN2mYAxcUqf5nAXaNuMxQyAannHs+cSS+R+kD5sxg+pZI9IWo0V2QWnYCJ4mqciYlIIqAGB4nemBHaAVokTLIsXwyVDhWklj56jSGWRMqoULukg4EEYGAlqs5ISFKdAFAfV+3tAZcClsyHUuDpl2RtNM1PExJzGvM45V6mI7DZD4wmLFEpIDcQUXcdq15wo2if4SykuBro8FLFtpQAY3hyLxIu/Hor/x5akhoG1ErJAVxDFGBHNjiOkUrLYkzJkwqSTgAQSNTr0whU2lNXPUBLBKjmMzoIe9iy1iUDNpMNVDFqAY+UV4rlyTZmk2kQ/2VGi/+X3hB36swQoAfeOpEjWOa/EUC/F+FfyIMv1INw5YK6iOhGzA5H2hB+H/zGOjeHB5fsDj4K/8AQjQRouyN+ZI8ouJmgYj3jQWwmiUHqQBCbDoG2iyoxKh5IeLUudgQCzNUNgBHtrnrTggq6ZfeIbVPUmVeEtSlMS1Q5wblQE1jGddFubPJZ6jTP0jRMp1XjlgMhFPZG0fGReKbqhRSa0PaL5NGGMLaofGSktFVExgo6F4hmynJBxCiG+/JqxV27PAs8wIJwTxD/YO0bWa2gl8VpNxQbMAAEag0PKGLgmyNOWhX3vmgWgYB0JPvA7Z/hAkqUAMzVIbpnEu8SAbVNza7V3ZxhAtKEuNHr05c4nlEZFjtsjaEm/LWg1vXbrNRmdIxOI7GHRS/5WEzYtgTLtEtSWIuEHzSFJI0LEvDTfriYbjjSN77ZMmZ9sY5z8RFccPyCbx0Idy2IofpHPviD88UYOReXg13DWyuWOD4ZNDyuctYdKVAZFRuvzu4wk/Dw8ZjoUyUFDEjmDWBz25HY/qVJVnmY3gfNh7PEkxJGLdzFiSzfMepYxpOmnBIB1ekKUQ7IEIST8pJ1q3rFpLJSGDUIwbFQePJaZhzbp9Ig2gtMqUakqPC786kk4N9oJukCQ2O0jxC+BUX6HD3iK22o30pejkFs8R9IoTFMjEOXLgxX2jaGuFw4UBzzP1hbkcnqje1G8lY0dLaA4esJm3bcU2tCnLNLmEPm9X5sIa1TyFEhjeDtrkadRCVtuzkTyv8vM5ZPGt2gI/Y1VaVKmKmF7pLHlVk+jRsgMplHHCukVZa0hTguFUIOvNj8pGeWIwi/NsfCSVpKFUSTS6sEUWQGC7uYopn6Lv8HV6Dm7M9aZ5CnuKUVA90kdmpyh+UUhql+Uc52bOK5iQhV4oAWsIqFhJpjUnVqR0G8FBN1VwqD8WNcn8odDgXJ1weWqclJChUfmf3+8Ie/c11Ubyh2mWSigVOkg10Le0IW+IHD0Hdq+sPxakDNvt2TbhAXjewzjo8uYnIjpHNtxJl1dQSKYZeUdBuhTFJZ/L3jcv2Bg9EkwOfkfmDWLAlEMwipJXMF5IY3TTDBQf79okRaVOxKQev0hIyy1JlE4nLADIecC9t2PxEgJSxU6rz0DZHIPo8Xps1TfIFHvA5dslqZJSUkVIUlV30rGuNmOVaAK7I1HIFMG60EQ2my3jVZJ5pH0MX7VPllwAPUfSB1ob9gPvE0kGQz0FDswpi4gHtB1nj4wBQpAvDoM4KzjQ8A8z9IHLkrU4SEvyUkdnMKWg0gEuxuDdxGWBI+4i/saUpBKVpUuXNASsJqwxCv9kqr0cZxYnyJ0sf5AoDJRS7dP1DlFa0pmpIUm8AeKgpybUeVMIYqZrv8C+ztjpQAoTCiZxAiorT5S7KBxq2MMtisqJaVErvm65Lksa61YQB2OiZOSkqUXQeK9qwAIHQekEpUn5poU6kAkZAsTof2hsW/wDlClHe2E5VsCkEMXuli/zOPrCXvOrDv0OYMNn9ehSCQEpUgOoYBsYStuTbwHOveKcW5IHJqIS3JUQqmZAjpSVkUyjmG5U4Jmgk0Hu0P/8AdQ1FDvBzVyFxaSJJ+0AhZJTiBoMH+8aqtsmYgrUyWpXH+VirN2shRTeukVGR/mEZMlyZhBKpdPToYU4mdzvRJNlISQTPVcLcIUXPWIbcsEsm/d1BFfIkRaTbbvCRKUnJ6kexitbEJWxSUA5gE17mEyx1uhqleimuzAii1Uqxo/m8CrbbAklJ4T5n1gnOlo+VYPT949/oZJRwoStRxBmM386wFdwQti6oZkV0iKdLA6dMIIzJBchIQjoXiOVZUg8agrMadjAOEr0g1XsqWXa0xKg0xwPyBikj/TCNp+21KVRHhmoNzU56iCMvw8ARqGDODzxpFVUxKFkJQCVB8W698WglhrbO+T1sjsa1ISUklYVVLsSpQ05ZMYhtTtwy1pf5hgEjmxbGJpNvCVsQhicLxN1Wo6xdt1qli+Ha8gUSOepglWzrIrPJCAsJTxOACRqA/MhiYDbztf8Alu5NBux2lAvEkveFaORT7esAd4J6VkKBU51b0inCmpC8tUCJNoKcImG0l6mPIyK3ySo2O0l6x6naUz9RjIyORxt/dpn6jGp2nMP5jGRkcabo2xNTQLPeNv75N/VGRkdSOIVbRWTjGf169Y8jIIxHn9eulY0XalEhyYyMgWtBI18c4xIbYrB4yMjEkaam1K1jSZNKsYyMglyCz//Z"/>
          <p:cNvSpPr>
            <a:spLocks noChangeAspect="1" noChangeArrowheads="1"/>
          </p:cNvSpPr>
          <p:nvPr/>
        </p:nvSpPr>
        <p:spPr bwMode="auto">
          <a:xfrm>
            <a:off x="155575" y="-754063"/>
            <a:ext cx="1219200" cy="15716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46438" name="AutoShape 6" descr="data:image/jpg;base64,/9j/4AAQSkZJRgABAQAAAQABAAD/2wCEAAkGBhQSERQTExQVFRUWGRgVGBcYGBoaHBgYGBgaFx0aFxcdHSYeGhojGhcXHy8gJCcpLCwsFR4xNTAqNSYrLCkBCQoKDgwOGg8PGiwlHx8qKi8sNC4tLCwsLCwsLDQsLCwsLC8sLCwsLCwsLCwsLCksLCwsKSwsLCwsLCwsLCksLP/AABEIAKUAgAMBIgACEQEDEQH/xAAbAAACAgMBAAAAAAAAAAAAAAAFBgMEAAIHAf/EADoQAAECAwUGBAQFBAIDAAAAAAECEQADIQQSMUFRBQYiYXGRE4GhsQcywdEXQlLh8BQVI3KS8RYzYv/EABkBAAMBAQEAAAAAAAAAAAAAAAIDBAEABf/EACYRAAICAgEEAwACAwAAAAAAAAABAhEDITEEEhRREzJBImEjM0L/2gAMAwEAAhEDEQA/AEbY2yDOLCDB3Noa1HvEG6SjeIciHRU0GgUkNjQOpQ+0XZ88oSpEOLFGUdiUndxJJD4OT0Ebyd0ipN4Ya+bQyThKQXdwRd1N52cHn9IJpnIKLqAx9KaU7wuPUTY2WCKQoI3IJzGuMey9yQQeLCHKySB4d28yi5LUPNuTRDNmhCbhUSeWFecF5EwfhiL8n4bqUHfJ4nR8L1HMQxbNtRQpxxBmoTl7w0WWelWeObNXpAeTMaumi1wc3/CxWsZ+Fi9Y6bNlBsSOb+8RJKg7qMd5M/Z3jQ9HNvwtVrHn4YHUR01FY8JTrGeTP2b40TmP4ZHWPT8MTqI6ZTr9YmQxFI7ypm+LA5cPherWFrePd02YsY7iZZThn2jl3xKPHDsGeUp02JzYIwhaBG6Es3nAUdQIYptnUtagUnNkjhIPLpChu/OUlXCojuH7Q2yRMQknPCp1zHOJ+qkvkphYLUE0VbZKNxBwUFBN0Pq794M2Kz8NMiCQc6ad4X1XyEMo/OkN54kweTabqVBw9WVV/MZwEKatDZSfDJrSkspQdjh9YElZutBCXNISkFjqx9Y8NjN5zwpLGhDx11oz+yzslc2WtJABBBd/ZsXg2jbMxAA8Fx1NK5BvOKlmTcDhK1nIukn2i2u0rKQLpOrh4Eapr2XpW10KLVDuPlNOpFI0TtBBaobARUlqUwTdYOcRrEnh8k+tOkdQSyR/S4bfRw0VDbhQnNzGoUBmn1iOYdClvOMN+SJYFsS2NNaxJZrYgKDln9YpLmAU5vQvXtG3jORQEjmx7xyRzyR/A0bamrVjlfxLWkr4e0dACXL3a1zjnHxCe/UNFHTRrIS553BgHYVpunB4OptyxQO6i/8A1FPcxAKqgGD+3NlKUb0sXVZ4D1frC+r/ANgPTtdtEFllTFUIeoVU1DF/OL8ydQpZLuMRzBI7e8VdkWKYmqgDkOIV6QelWOWU1Fc69PtCcdobJ7KU6fKJ+UA/aJ/EQprgUc+GPZ+xJa2ckaVEL+1bcUm4glMkOea1M5Uo+jR0nWwFb0NFos0xKRMUlZR+oF09S2XPCNBabw/9qwNAWizZ7baky5aJEpk3UgG6CnmkueENiWMU50pIWq4pOJdLPcOLPg2jQqGa9MdlwOG1wYEJehU+pMbCSojhU9cHaNVJvPVsGZo2WgJGJ6v+0N7midNA22SVpdRIcc4qjeG7QrBp+XAVZifrBCcEkgLKgFEB2csfWKO9kuTaEp8EhUtAuFCRddjielYX32x0Ytq0WP7qAkrvA5FqgdWjZO0VmrdsIRJ+2FVlkhgLpISAbuQJAc+cNW6sm9ZrylnEpZsk4F+kE1WwVKuQ6doLLNTpCTvjOWVccPshIYC8POEzf6WAqjeReKulknkAz/QW9mbSMouC3ODp3uvFrpqxFcaadoA7PQDQwTkSEhQLA07dIHq0nk2T4nUQ7Zt5kmqg2OLR7O3mS1GZ4GBCCMOcSCVKZmTCbRzdluRvChnUpPIlyfWF2ZbF3xVw7McC+vpBOaqRQMMYF22zutRT+pLAdP2jB2LTG/Ze8C5JaaapA+VV5JplrGHaaFSZijNuzCb4F1hhhjj0EVtn2QeGkKALYPo8X5m5E+cBNlS0rSaMFB0kags0S67tHqTTcN8MW5u9OF2/54emMSf+Uyy17xKtg7RPP2SpM3wVSlpmO1whiej4jnhElt3cVKu+JLPFgaGulM+UOuPDIHicdpEFh3jvTFeGCWQoihfJ6nA41EXbVt2QkX0S0XjS8HFRiLuAMSnc+0eGfCPg3mJfEtUUFR0gNK3VneIUzTV3N2rxjjG7KcTlGPakL9rlEJKlML6iQnMg6coMbE22mSgIN8EOqhYOcucFto7nO0wghKG4RmNdesR+BLUcjDHLQiWNJu2ZL3kDGqsXzJgLt7aBmEEnGsH/AAJYDcLwu7cIcRT0rvIifMoqGgZKW0Wpc86xtsyzy1H/ACLUnom9BE2SzjBUz/ikfWH9Qv5k8JUqIJdqUwF71EbG2FsY3VLR+W8eoA+sQrl6RPVBaCe7explsniWFBCBxLVol8uZjqVn+HdkSjwlJUX4r78RYNXo9CBnCN8NZlyfMcVKBlkFVx7x1mVMJNbpTkQdeUDJcFGJKgTszc6XLdKmWkHhdLlv/quONYP2azpQLqQANBGkuZ9o9n2gIBUcP5hCq2UW6oC72zgEoIa+CQ9HSD6gGAUnaZWUgs4Lmj1ODaGsDdpbSUStSqrWS406chrF3dmQJtnU1ZqFqLPUpKRVsyKtE8H35LZbJfHipBeyzVLNQwGeT6DpEyrOmpFDmcD30gWm3qIugNgANGx9Y8m2miL6qFfEkPxEUAT1JFM4qdWSxlS2XplnBwZvfzhB3n2UZE0FCU3F5MKK5dcYfZ14BszQNgB54wIXYRPUEKF66FHEirhj2JjeUBkSa0JEtah+RHoIC7bd8AOkdHmbvpr/AIz0qftCRvbZShTEMMg0U9NBqdkGW+0obDQsngAJ7wUXZZ2dPKK27FnCjX3aGpGxZSskjrfV2r9IZnVzFQWhXEhZxVGybKl3MwjoB94bBu/IauOoQ3vE0rYlnoLjtm32hXYxm/wD7uqky56FJnLUom4AQGLlhV9W7x1ewTABQ1LGrVB1bMYeUIipdnksRLDggjkxd4Z7Ha/NiWjJw1QzFKnsN2mYAxcUqf5nAXaNuMxQyAannHs+cSS+R+kD5sxg+pZI9IWo0V2QWnYCJ4mqciYlIIqAGB4nemBHaAVokTLIsXwyVDhWklj56jSGWRMqoULukg4EEYGAlqs5ISFKdAFAfV+3tAZcClsyHUuDpl2RtNM1PExJzGvM45V6mI7DZD4wmLFEpIDcQUXcdq15wo2if4SykuBro8FLFtpQAY3hyLxIu/Hor/x5akhoG1ErJAVxDFGBHNjiOkUrLYkzJkwqSTgAQSNTr0whU2lNXPUBLBKjmMzoIe9iy1iUDNpMNVDFqAY+UV4rlyTZmk2kQ/2VGi/+X3hB36swQoAfeOpEjWOa/EUC/F+FfyIMv1INw5YK6iOhGzA5H2hB+H/zGOjeHB5fsDj4K/8AQjQRouyN+ZI8ouJmgYj3jQWwmiUHqQBCbDoG2iyoxKh5IeLUudgQCzNUNgBHtrnrTggq6ZfeIbVPUmVeEtSlMS1Q5wblQE1jGddFubPJZ6jTP0jRMp1XjlgMhFPZG0fGReKbqhRSa0PaL5NGGMLaofGSktFVExgo6F4hmynJBxCiG+/JqxV27PAs8wIJwTxD/YO0bWa2gl8VpNxQbMAAEag0PKGLgmyNOWhX3vmgWgYB0JPvA7Z/hAkqUAMzVIbpnEu8SAbVNza7V3ZxhAtKEuNHr05c4nlEZFjtsjaEm/LWg1vXbrNRmdIxOI7GHRS/5WEzYtgTLtEtSWIuEHzSFJI0LEvDTfriYbjjSN77ZMmZ9sY5z8RFccPyCbx0Idy2IofpHPviD88UYOReXg13DWyuWOD4ZNDyuctYdKVAZFRuvzu4wk/Dw8ZjoUyUFDEjmDWBz25HY/qVJVnmY3gfNh7PEkxJGLdzFiSzfMepYxpOmnBIB1ekKUQ7IEIST8pJ1q3rFpLJSGDUIwbFQePJaZhzbp9Ig2gtMqUakqPC786kk4N9oJukCQ2O0jxC+BUX6HD3iK22o30pejkFs8R9IoTFMjEOXLgxX2jaGuFw4UBzzP1hbkcnqje1G8lY0dLaA4esJm3bcU2tCnLNLmEPm9X5sIa1TyFEhjeDtrkadRCVtuzkTyv8vM5ZPGt2gI/Y1VaVKmKmF7pLHlVk+jRsgMplHHCukVZa0hTguFUIOvNj8pGeWIwi/NsfCSVpKFUSTS6sEUWQGC7uYopn6Lv8HV6Dm7M9aZ5CnuKUVA90kdmpyh+UUhql+Uc52bOK5iQhV4oAWsIqFhJpjUnVqR0G8FBN1VwqD8WNcn8odDgXJ1weWqclJChUfmf3+8Ie/c11Ubyh2mWSigVOkg10Le0IW+IHD0Hdq+sPxakDNvt2TbhAXjewzjo8uYnIjpHNtxJl1dQSKYZeUdBuhTFJZ/L3jcv2Bg9EkwOfkfmDWLAlEMwipJXMF5IY3TTDBQf79okRaVOxKQev0hIyy1JlE4nLADIecC9t2PxEgJSxU6rz0DZHIPo8Xps1TfIFHvA5dslqZJSUkVIUlV30rGuNmOVaAK7I1HIFMG60EQ2my3jVZJ5pH0MX7VPllwAPUfSB1ob9gPvE0kGQz0FDswpi4gHtB1nj4wBQpAvDoM4KzjQ8A8z9IHLkrU4SEvyUkdnMKWg0gEuxuDdxGWBI+4i/saUpBKVpUuXNASsJqwxCv9kqr0cZxYnyJ0sf5AoDJRS7dP1DlFa0pmpIUm8AeKgpybUeVMIYqZrv8C+ztjpQAoTCiZxAiorT5S7KBxq2MMtisqJaVErvm65Lksa61YQB2OiZOSkqUXQeK9qwAIHQekEpUn5poU6kAkZAsTof2hsW/wDlClHe2E5VsCkEMXuli/zOPrCXvOrDv0OYMNn9ehSCQEpUgOoYBsYStuTbwHOveKcW5IHJqIS3JUQqmZAjpSVkUyjmG5U4Jmgk0Hu0P/8AdQ1FDvBzVyFxaSJJ+0AhZJTiBoMH+8aqtsmYgrUyWpXH+VirN2shRTeukVGR/mEZMlyZhBKpdPToYU4mdzvRJNlISQTPVcLcIUXPWIbcsEsm/d1BFfIkRaTbbvCRKUnJ6kexitbEJWxSUA5gE17mEyx1uhqleimuzAii1Uqxo/m8CrbbAklJ4T5n1gnOlo+VYPT949/oZJRwoStRxBmM386wFdwQti6oZkV0iKdLA6dMIIzJBchIQjoXiOVZUg8agrMadjAOEr0g1XsqWXa0xKg0xwPyBikj/TCNp+21KVRHhmoNzU56iCMvw8ARqGDODzxpFVUxKFkJQCVB8W698WglhrbO+T1sjsa1ISUklYVVLsSpQ05ZMYhtTtwy1pf5hgEjmxbGJpNvCVsQhicLxN1Wo6xdt1qli+Ha8gUSOepglWzrIrPJCAsJTxOACRqA/MhiYDbztf8Alu5NBux2lAvEkveFaORT7esAd4J6VkKBU51b0inCmpC8tUCJNoKcImG0l6mPIyK3ySo2O0l6x6naUz9RjIyORxt/dpn6jGp2nMP5jGRkcabo2xNTQLPeNv75N/VGRkdSOIVbRWTjGf169Y8jIIxHn9eulY0XalEhyYyMgWtBI18c4xIbYrB4yMjEkaam1K1jSZNKsYyMglyCz//Z"/>
          <p:cNvSpPr>
            <a:spLocks noChangeAspect="1" noChangeArrowheads="1"/>
          </p:cNvSpPr>
          <p:nvPr/>
        </p:nvSpPr>
        <p:spPr bwMode="auto">
          <a:xfrm>
            <a:off x="155575" y="-754063"/>
            <a:ext cx="1219200" cy="15716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46440" name="AutoShape 8" descr="data:image/jpg;base64,/9j/4AAQSkZJRgABAQAAAQABAAD/2wCEAAkGBhQSERQTExQVFRUWGRgVGBcYGBoaHBgYGBgaFx0aFxcdHSYeGhojGhcXHy8gJCcpLCwsFR4xNTAqNSYrLCkBCQoKDgwOGg8PGiwlHx8qKi8sNC4tLCwsLCwsLDQsLCwsLC8sLCwsLCwsLCwsLCksLCwsKSwsLCwsLCwsLCksLP/AABEIAKUAgAMBIgACEQEDEQH/xAAbAAACAgMBAAAAAAAAAAAAAAAFBgMEAAIHAf/EADoQAAECAwUGBAQFBAIDAAAAAAECEQADIQQSMUFRBQYiYXGRE4GhsQcywdEXQlLh8BQVI3KS8RYzYv/EABkBAAMBAQEAAAAAAAAAAAAAAAIDBAEABf/EACYRAAICAgEEAwACAwAAAAAAAAABAhEDITEEEhRREzJBImEjM0L/2gAMAwEAAhEDEQA/AEbY2yDOLCDB3Noa1HvEG6SjeIciHRU0GgUkNjQOpQ+0XZ88oSpEOLFGUdiUndxJJD4OT0Ebyd0ipN4Ya+bQyThKQXdwRd1N52cHn9IJpnIKLqAx9KaU7wuPUTY2WCKQoI3IJzGuMey9yQQeLCHKySB4d28yi5LUPNuTRDNmhCbhUSeWFecF5EwfhiL8n4bqUHfJ4nR8L1HMQxbNtRQpxxBmoTl7w0WWelWeObNXpAeTMaumi1wc3/CxWsZ+Fi9Y6bNlBsSOb+8RJKg7qMd5M/Z3jQ9HNvwtVrHn4YHUR01FY8JTrGeTP2b40TmP4ZHWPT8MTqI6ZTr9YmQxFI7ypm+LA5cPherWFrePd02YsY7iZZThn2jl3xKPHDsGeUp02JzYIwhaBG6Es3nAUdQIYptnUtagUnNkjhIPLpChu/OUlXCojuH7Q2yRMQknPCp1zHOJ+qkvkphYLUE0VbZKNxBwUFBN0Pq794M2Kz8NMiCQc6ad4X1XyEMo/OkN54kweTabqVBw9WVV/MZwEKatDZSfDJrSkspQdjh9YElZutBCXNISkFjqx9Y8NjN5zwpLGhDx11oz+yzslc2WtJABBBd/ZsXg2jbMxAA8Fx1NK5BvOKlmTcDhK1nIukn2i2u0rKQLpOrh4Eapr2XpW10KLVDuPlNOpFI0TtBBaobARUlqUwTdYOcRrEnh8k+tOkdQSyR/S4bfRw0VDbhQnNzGoUBmn1iOYdClvOMN+SJYFsS2NNaxJZrYgKDln9YpLmAU5vQvXtG3jORQEjmx7xyRzyR/A0bamrVjlfxLWkr4e0dACXL3a1zjnHxCe/UNFHTRrIS553BgHYVpunB4OptyxQO6i/8A1FPcxAKqgGD+3NlKUb0sXVZ4D1frC+r/ANgPTtdtEFllTFUIeoVU1DF/OL8ydQpZLuMRzBI7e8VdkWKYmqgDkOIV6QelWOWU1Fc69PtCcdobJ7KU6fKJ+UA/aJ/EQprgUc+GPZ+xJa2ckaVEL+1bcUm4glMkOea1M5Uo+jR0nWwFb0NFos0xKRMUlZR+oF09S2XPCNBabw/9qwNAWizZ7baky5aJEpk3UgG6CnmkueENiWMU50pIWq4pOJdLPcOLPg2jQqGa9MdlwOG1wYEJehU+pMbCSojhU9cHaNVJvPVsGZo2WgJGJ6v+0N7midNA22SVpdRIcc4qjeG7QrBp+XAVZifrBCcEkgLKgFEB2csfWKO9kuTaEp8EhUtAuFCRddjielYX32x0Ytq0WP7qAkrvA5FqgdWjZO0VmrdsIRJ+2FVlkhgLpISAbuQJAc+cNW6sm9ZrylnEpZsk4F+kE1WwVKuQ6doLLNTpCTvjOWVccPshIYC8POEzf6WAqjeReKulknkAz/QW9mbSMouC3ODp3uvFrpqxFcaadoA7PQDQwTkSEhQLA07dIHq0nk2T4nUQ7Zt5kmqg2OLR7O3mS1GZ4GBCCMOcSCVKZmTCbRzdluRvChnUpPIlyfWF2ZbF3xVw7McC+vpBOaqRQMMYF22zutRT+pLAdP2jB2LTG/Ze8C5JaaapA+VV5JplrGHaaFSZijNuzCb4F1hhhjj0EVtn2QeGkKALYPo8X5m5E+cBNlS0rSaMFB0kags0S67tHqTTcN8MW5u9OF2/54emMSf+Uyy17xKtg7RPP2SpM3wVSlpmO1whiej4jnhElt3cVKu+JLPFgaGulM+UOuPDIHicdpEFh3jvTFeGCWQoihfJ6nA41EXbVt2QkX0S0XjS8HFRiLuAMSnc+0eGfCPg3mJfEtUUFR0gNK3VneIUzTV3N2rxjjG7KcTlGPakL9rlEJKlML6iQnMg6coMbE22mSgIN8EOqhYOcucFto7nO0wghKG4RmNdesR+BLUcjDHLQiWNJu2ZL3kDGqsXzJgLt7aBmEEnGsH/AAJYDcLwu7cIcRT0rvIifMoqGgZKW0Wpc86xtsyzy1H/ACLUnom9BE2SzjBUz/ikfWH9Qv5k8JUqIJdqUwF71EbG2FsY3VLR+W8eoA+sQrl6RPVBaCe7explsniWFBCBxLVol8uZjqVn+HdkSjwlJUX4r78RYNXo9CBnCN8NZlyfMcVKBlkFVx7x1mVMJNbpTkQdeUDJcFGJKgTszc6XLdKmWkHhdLlv/quONYP2azpQLqQANBGkuZ9o9n2gIBUcP5hCq2UW6oC72zgEoIa+CQ9HSD6gGAUnaZWUgs4Lmj1ODaGsDdpbSUStSqrWS406chrF3dmQJtnU1ZqFqLPUpKRVsyKtE8H35LZbJfHipBeyzVLNQwGeT6DpEyrOmpFDmcD30gWm3qIugNgANGx9Y8m2miL6qFfEkPxEUAT1JFM4qdWSxlS2XplnBwZvfzhB3n2UZE0FCU3F5MKK5dcYfZ14BszQNgB54wIXYRPUEKF66FHEirhj2JjeUBkSa0JEtah+RHoIC7bd8AOkdHmbvpr/AIz0qftCRvbZShTEMMg0U9NBqdkGW+0obDQsngAJ7wUXZZ2dPKK27FnCjX3aGpGxZSskjrfV2r9IZnVzFQWhXEhZxVGybKl3MwjoB94bBu/IauOoQ3vE0rYlnoLjtm32hXYxm/wD7uqky56FJnLUom4AQGLlhV9W7x1ewTABQ1LGrVB1bMYeUIipdnksRLDggjkxd4Z7Ha/NiWjJw1QzFKnsN2mYAxcUqf5nAXaNuMxQyAannHs+cSS+R+kD5sxg+pZI9IWo0V2QWnYCJ4mqciYlIIqAGB4nemBHaAVokTLIsXwyVDhWklj56jSGWRMqoULukg4EEYGAlqs5ISFKdAFAfV+3tAZcClsyHUuDpl2RtNM1PExJzGvM45V6mI7DZD4wmLFEpIDcQUXcdq15wo2if4SykuBro8FLFtpQAY3hyLxIu/Hor/x5akhoG1ErJAVxDFGBHNjiOkUrLYkzJkwqSTgAQSNTr0whU2lNXPUBLBKjmMzoIe9iy1iUDNpMNVDFqAY+UV4rlyTZmk2kQ/2VGi/+X3hB36swQoAfeOpEjWOa/EUC/F+FfyIMv1INw5YK6iOhGzA5H2hB+H/zGOjeHB5fsDj4K/8AQjQRouyN+ZI8ouJmgYj3jQWwmiUHqQBCbDoG2iyoxKh5IeLUudgQCzNUNgBHtrnrTggq6ZfeIbVPUmVeEtSlMS1Q5wblQE1jGddFubPJZ6jTP0jRMp1XjlgMhFPZG0fGReKbqhRSa0PaL5NGGMLaofGSktFVExgo6F4hmynJBxCiG+/JqxV27PAs8wIJwTxD/YO0bWa2gl8VpNxQbMAAEag0PKGLgmyNOWhX3vmgWgYB0JPvA7Z/hAkqUAMzVIbpnEu8SAbVNza7V3ZxhAtKEuNHr05c4nlEZFjtsjaEm/LWg1vXbrNRmdIxOI7GHRS/5WEzYtgTLtEtSWIuEHzSFJI0LEvDTfriYbjjSN77ZMmZ9sY5z8RFccPyCbx0Idy2IofpHPviD88UYOReXg13DWyuWOD4ZNDyuctYdKVAZFRuvzu4wk/Dw8ZjoUyUFDEjmDWBz25HY/qVJVnmY3gfNh7PEkxJGLdzFiSzfMepYxpOmnBIB1ekKUQ7IEIST8pJ1q3rFpLJSGDUIwbFQePJaZhzbp9Ig2gtMqUakqPC786kk4N9oJukCQ2O0jxC+BUX6HD3iK22o30pejkFs8R9IoTFMjEOXLgxX2jaGuFw4UBzzP1hbkcnqje1G8lY0dLaA4esJm3bcU2tCnLNLmEPm9X5sIa1TyFEhjeDtrkadRCVtuzkTyv8vM5ZPGt2gI/Y1VaVKmKmF7pLHlVk+jRsgMplHHCukVZa0hTguFUIOvNj8pGeWIwi/NsfCSVpKFUSTS6sEUWQGC7uYopn6Lv8HV6Dm7M9aZ5CnuKUVA90kdmpyh+UUhql+Uc52bOK5iQhV4oAWsIqFhJpjUnVqR0G8FBN1VwqD8WNcn8odDgXJ1weWqclJChUfmf3+8Ie/c11Ubyh2mWSigVOkg10Le0IW+IHD0Hdq+sPxakDNvt2TbhAXjewzjo8uYnIjpHNtxJl1dQSKYZeUdBuhTFJZ/L3jcv2Bg9EkwOfkfmDWLAlEMwipJXMF5IY3TTDBQf79okRaVOxKQev0hIyy1JlE4nLADIecC9t2PxEgJSxU6rz0DZHIPo8Xps1TfIFHvA5dslqZJSUkVIUlV30rGuNmOVaAK7I1HIFMG60EQ2my3jVZJ5pH0MX7VPllwAPUfSB1ob9gPvE0kGQz0FDswpi4gHtB1nj4wBQpAvDoM4KzjQ8A8z9IHLkrU4SEvyUkdnMKWg0gEuxuDdxGWBI+4i/saUpBKVpUuXNASsJqwxCv9kqr0cZxYnyJ0sf5AoDJRS7dP1DlFa0pmpIUm8AeKgpybUeVMIYqZrv8C+ztjpQAoTCiZxAiorT5S7KBxq2MMtisqJaVErvm65Lksa61YQB2OiZOSkqUXQeK9qwAIHQekEpUn5poU6kAkZAsTof2hsW/wDlClHe2E5VsCkEMXuli/zOPrCXvOrDv0OYMNn9ehSCQEpUgOoYBsYStuTbwHOveKcW5IHJqIS3JUQqmZAjpSVkUyjmG5U4Jmgk0Hu0P/8AdQ1FDvBzVyFxaSJJ+0AhZJTiBoMH+8aqtsmYgrUyWpXH+VirN2shRTeukVGR/mEZMlyZhBKpdPToYU4mdzvRJNlISQTPVcLcIUXPWIbcsEsm/d1BFfIkRaTbbvCRKUnJ6kexitbEJWxSUA5gE17mEyx1uhqleimuzAii1Uqxo/m8CrbbAklJ4T5n1gnOlo+VYPT949/oZJRwoStRxBmM386wFdwQti6oZkV0iKdLA6dMIIzJBchIQjoXiOVZUg8agrMadjAOEr0g1XsqWXa0xKg0xwPyBikj/TCNp+21KVRHhmoNzU56iCMvw8ARqGDODzxpFVUxKFkJQCVB8W698WglhrbO+T1sjsa1ISUklYVVLsSpQ05ZMYhtTtwy1pf5hgEjmxbGJpNvCVsQhicLxN1Wo6xdt1qli+Ha8gUSOepglWzrIrPJCAsJTxOACRqA/MhiYDbztf8Alu5NBux2lAvEkveFaORT7esAd4J6VkKBU51b0inCmpC8tUCJNoKcImG0l6mPIyK3ySo2O0l6x6naUz9RjIyORxt/dpn6jGp2nMP5jGRkcabo2xNTQLPeNv75N/VGRkdSOIVbRWTjGf169Y8jIIxHn9eulY0XalEhyYyMgWtBI18c4xIbYrB4yMjEkaam1K1jSZNKsYyMglyCz//Z"/>
          <p:cNvSpPr>
            <a:spLocks noChangeAspect="1" noChangeArrowheads="1"/>
          </p:cNvSpPr>
          <p:nvPr/>
        </p:nvSpPr>
        <p:spPr bwMode="auto">
          <a:xfrm>
            <a:off x="155575" y="-754063"/>
            <a:ext cx="1219200" cy="15716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46442" name="Picture 10" descr="http://t3.gstatic.com/images?q=tbn:ANd9GcSZM6rmzo3UBmrC0pBpK5U0cEnxnELmCJkoe72q3fx8m8Xb5H6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501008"/>
            <a:ext cx="2016225" cy="1944216"/>
          </a:xfrm>
          <a:prstGeom prst="rect">
            <a:avLst/>
          </a:prstGeom>
          <a:noFill/>
        </p:spPr>
      </p:pic>
      <p:pic>
        <p:nvPicPr>
          <p:cNvPr id="146444" name="Picture 12" descr="http://t3.gstatic.com/images?q=tbn:ANd9GcS_DJfJsD4R71Yc7bu0OmTj1XVq3CVenI7kpVbijVZZa0zuVS-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501008"/>
            <a:ext cx="1584176" cy="1944216"/>
          </a:xfrm>
          <a:prstGeom prst="rect">
            <a:avLst/>
          </a:prstGeom>
          <a:noFill/>
        </p:spPr>
      </p:pic>
      <p:sp>
        <p:nvSpPr>
          <p:cNvPr id="10" name="9 Terminador"/>
          <p:cNvSpPr/>
          <p:nvPr/>
        </p:nvSpPr>
        <p:spPr>
          <a:xfrm>
            <a:off x="5148064" y="5445224"/>
            <a:ext cx="3995936" cy="1412776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Este descubrimiento demuestra que el apóstol Andrés bautizaba por inmersión. El bautismo de infantes, y por aspersión no es bíblico.</a:t>
            </a:r>
          </a:p>
        </p:txBody>
      </p:sp>
      <p:pic>
        <p:nvPicPr>
          <p:cNvPr id="146446" name="Picture 14" descr="Pincha en la foto para ampliarl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04664"/>
            <a:ext cx="3312368" cy="1944216"/>
          </a:xfrm>
          <a:prstGeom prst="rect">
            <a:avLst/>
          </a:prstGeom>
          <a:noFill/>
        </p:spPr>
      </p:pic>
      <p:sp>
        <p:nvSpPr>
          <p:cNvPr id="12" name="11 Terminador"/>
          <p:cNvSpPr/>
          <p:nvPr/>
        </p:nvSpPr>
        <p:spPr>
          <a:xfrm>
            <a:off x="5292080" y="2492896"/>
            <a:ext cx="3672408" cy="792088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Piscina bautismal del siglo III descubierto por arqueólogos en las afueras de Roma.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9005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6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6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6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6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6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6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6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6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6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3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s-ES" b="1" dirty="0" smtClean="0"/>
          </a:p>
          <a:p>
            <a:pPr algn="ctr">
              <a:buNone/>
            </a:pPr>
            <a:r>
              <a:rPr lang="es-ES" dirty="0" smtClean="0"/>
              <a:t>Pero </a:t>
            </a:r>
            <a:r>
              <a:rPr lang="es-ES" dirty="0" smtClean="0"/>
              <a:t>Andrés </a:t>
            </a:r>
            <a:r>
              <a:rPr lang="es-ES" dirty="0" smtClean="0"/>
              <a:t>se presentó ante el procónsul y le dijo: </a:t>
            </a:r>
          </a:p>
          <a:p>
            <a:pPr marL="0" indent="0"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  “Desiste de tu empeño. Tú, elevado a la categoría de juez de los hombres en la tierra, tú eres quien debes tratar de conocer a tu juez que está en los cielos; tú también debieras darle culto y apartar tu alma de los falsos dioses”. 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>
                <a:solidFill>
                  <a:srgbClr val="FF0000"/>
                </a:solidFill>
              </a:rPr>
              <a:t>Egeas replicó: </a:t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 “Resulta que eres Andrés, el predicador de esa secta supersticiosa, que no hace mucho los romanos mandaron exterminar”.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048260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b="1" dirty="0" smtClean="0">
                <a:solidFill>
                  <a:srgbClr val="FF0000"/>
                </a:solidFill>
              </a:rPr>
              <a:t>Respondióle Andrés: </a:t>
            </a:r>
            <a:br>
              <a:rPr lang="es-ES" b="1" dirty="0" smtClean="0">
                <a:solidFill>
                  <a:srgbClr val="FF0000"/>
                </a:solidFill>
              </a:rPr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dirty="0" smtClean="0"/>
              <a:t>“Los emperadores de Roma no saben que el Hijo de Dios ha venido a la tierra y que nos ha enseñado que los ídolos son demonios que instigan a los hombres a que ofendan al Dios verdadero para que éste, al sentirse ofendido, aparte de ellos sus ojos y sus oídos. </a:t>
            </a:r>
          </a:p>
          <a:p>
            <a:endParaRPr lang="es-ES" dirty="0" smtClean="0"/>
          </a:p>
          <a:p>
            <a:pPr marL="400050" lvl="1" indent="0">
              <a:buNone/>
            </a:pPr>
            <a:r>
              <a:rPr lang="es-ES" dirty="0" smtClean="0"/>
              <a:t>Lo que el diablo pretende es alejar a los pecadores de su Señor, porque de ese modo hace con ellos lo que quiere, los somete a su esclavitud</a:t>
            </a:r>
            <a:r>
              <a:rPr lang="es-ES" b="1" dirty="0" smtClean="0"/>
              <a:t>».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792191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11256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es-ES" b="1" dirty="0" smtClean="0"/>
          </a:p>
          <a:p>
            <a:pPr marL="0" indent="0" algn="ctr">
              <a:buNone/>
            </a:pPr>
            <a:r>
              <a:rPr lang="es-ES" b="1" dirty="0" smtClean="0"/>
              <a:t>Con estas palabras iniciaron un largo diálogo en que </a:t>
            </a:r>
            <a:r>
              <a:rPr lang="es-ES" b="1" dirty="0" smtClean="0"/>
              <a:t> </a:t>
            </a:r>
            <a:r>
              <a:rPr lang="es-ES" b="1" dirty="0" smtClean="0"/>
              <a:t>Andrés intentaba convertir un alma al cristianismo, y Egeas intentaba pervertir al santo. Y no logrando este último su objetivo, arrebatado de ira ordenó el encarcelamiento de Andrés.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 la mañana siguiente Egeas se sentó en su tribunal y mandó que condujeran al prisionero ante él; cuando lo vio en su presencia lo instó una vez más a que ofreciera sacrificios a los dioses, añadiendo: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79120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  <a:gradFill>
            <a:gsLst>
              <a:gs pos="18000">
                <a:srgbClr val="FBEAC7">
                  <a:lumMod val="70000"/>
                  <a:lumOff val="30000"/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0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ES" b="1" dirty="0" smtClean="0"/>
              <a:t>“Si no me obedeces te haré colgar en esa cruz de que tanto has hablado”.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 esta amenaza agregó el procónsul otras muchas más, en tono irritado.</a:t>
            </a:r>
          </a:p>
          <a:p>
            <a:endParaRPr lang="es-ES" b="1" dirty="0" smtClean="0"/>
          </a:p>
          <a:p>
            <a:pPr marL="0" indent="0" algn="ctr">
              <a:buNone/>
            </a:pPr>
            <a:r>
              <a:rPr lang="es-ES" b="1" dirty="0" smtClean="0"/>
              <a:t>Andrés, tras oírle respondió con calma:  “De todos esos suplicios que acabas de enumerar elige el que quieras; el mayor de ellos, por ejemplo; o todos juntos, si así lo prefieres. Cuanto mayores sean los tormentos que me hagas padecer por mi Rey, tanto más le agradaré”. </a:t>
            </a:r>
            <a:br>
              <a:rPr lang="es-ES" b="1" dirty="0" smtClean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265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476672"/>
            <a:ext cx="4690864" cy="2016224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ES" b="1" dirty="0" smtClean="0"/>
              <a:t>Seguidamente, siguiendo órdenes de su jefe, veintiún hombres azotaron al santo. </a:t>
            </a:r>
            <a:endParaRPr lang="es-ES" dirty="0"/>
          </a:p>
        </p:txBody>
      </p:sp>
      <p:sp>
        <p:nvSpPr>
          <p:cNvPr id="106500" name="AutoShape 4" descr="http://t2.gstatic.com/images?q=tbn:ANd9GcTBcCnULJVYxkYjgwHbg4hxzG8O4dEI0a9cOUEAPoUrWbIksMAT"/>
          <p:cNvSpPr>
            <a:spLocks noChangeAspect="1" noChangeArrowheads="1"/>
          </p:cNvSpPr>
          <p:nvPr/>
        </p:nvSpPr>
        <p:spPr bwMode="auto">
          <a:xfrm>
            <a:off x="155575" y="-936625"/>
            <a:ext cx="2333625" cy="1952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6502" name="AutoShape 6" descr="http://t2.gstatic.com/images?q=tbn:ANd9GcTBcCnULJVYxkYjgwHbg4hxzG8O4dEI0a9cOUEAPoUrWbIksMAT"/>
          <p:cNvSpPr>
            <a:spLocks noChangeAspect="1" noChangeArrowheads="1"/>
          </p:cNvSpPr>
          <p:nvPr/>
        </p:nvSpPr>
        <p:spPr bwMode="auto">
          <a:xfrm>
            <a:off x="155575" y="-936625"/>
            <a:ext cx="2333625" cy="1952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6504" name="AutoShape 8" descr="http://t2.gstatic.com/images?q=tbn:ANd9GcTBcCnULJVYxkYjgwHbg4hxzG8O4dEI0a9cOUEAPoUrWbIksMAT"/>
          <p:cNvSpPr>
            <a:spLocks noChangeAspect="1" noChangeArrowheads="1"/>
          </p:cNvSpPr>
          <p:nvPr/>
        </p:nvSpPr>
        <p:spPr bwMode="auto">
          <a:xfrm>
            <a:off x="155575" y="-936625"/>
            <a:ext cx="2333625" cy="1952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7522" name="Picture 2" descr="http://t2.gstatic.com/images?q=tbn:ANd9GcSyE7q3kRR6b6BhdkhxVGsOM7o8a3vVftE6ObhprBtqO4EmsOZ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260648"/>
            <a:ext cx="2664296" cy="281421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3501008"/>
            <a:ext cx="5472608" cy="267765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es-CO" sz="2800" dirty="0"/>
              <a:t>Cuando lo llevaban hacia el lugar donde habían preparado el patíbulo se incorporó mucha gente al cortejo. Algunos de los que formaban la trágica comitiva comenzaron a dar gritos, diciendo: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74866"/>
            <a:ext cx="2771800" cy="3433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29329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44824"/>
            <a:ext cx="4834880" cy="47525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es-ES" b="1" dirty="0" smtClean="0"/>
          </a:p>
          <a:p>
            <a:pPr algn="ctr">
              <a:buNone/>
            </a:pPr>
            <a:r>
              <a:rPr lang="es-ES" sz="3500" b="1" dirty="0" smtClean="0"/>
              <a:t>El apóstol les rogó que callaran y que no impidieran su martirio, y al divisar desde lejos la cruz en que iban a suspenderle, fue él quien gritó, saludándola de esta manera: </a:t>
            </a:r>
            <a:br>
              <a:rPr lang="es-ES" sz="3500" b="1" dirty="0" smtClean="0"/>
            </a:br>
            <a:endParaRPr lang="es-ES" sz="3500" dirty="0"/>
          </a:p>
        </p:txBody>
      </p:sp>
      <p:sp>
        <p:nvSpPr>
          <p:cNvPr id="4" name="3 Rectángulo redondeado"/>
          <p:cNvSpPr/>
          <p:nvPr/>
        </p:nvSpPr>
        <p:spPr>
          <a:xfrm>
            <a:off x="323528" y="188640"/>
            <a:ext cx="8568952" cy="1346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200" b="1" dirty="0" smtClean="0">
              <a:solidFill>
                <a:srgbClr val="FF0000"/>
              </a:solidFill>
            </a:endParaRPr>
          </a:p>
          <a:p>
            <a:pPr algn="ctr"/>
            <a:r>
              <a:rPr lang="es-ES" sz="3200" b="1" dirty="0" smtClean="0">
                <a:solidFill>
                  <a:srgbClr val="FFFF00"/>
                </a:solidFill>
              </a:rPr>
              <a:t>“Este hombre es inocente; estás derramando su sangre contra toda justicia”. </a:t>
            </a:r>
            <a:br>
              <a:rPr lang="es-ES" sz="3200" b="1" dirty="0" smtClean="0">
                <a:solidFill>
                  <a:srgbClr val="FFFF00"/>
                </a:solidFill>
              </a:rPr>
            </a:br>
            <a:endParaRPr lang="es-CO" sz="3200" dirty="0">
              <a:solidFill>
                <a:srgbClr val="FFFF00"/>
              </a:solidFill>
            </a:endParaRPr>
          </a:p>
        </p:txBody>
      </p:sp>
      <p:pic>
        <p:nvPicPr>
          <p:cNvPr id="6" name="Picture 2" descr="http://t3.gstatic.com/images?q=tbn:ANd9GcTfUPbaI6h0BZW2rNXcRtZCb2vcLvUo1_Bahr5vmXEeW7DQ7KKhO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132856"/>
            <a:ext cx="3456384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06612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338936" cy="5577483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ES" b="1" dirty="0" smtClean="0"/>
              <a:t>“¡Salve, oh Cruz gloriosa, santificada por el cuerpo de Cristo y adornada con sus miembros más ricamente que si hubieses sido decorada con piedras preciosas!”</a:t>
            </a:r>
          </a:p>
          <a:p>
            <a:endParaRPr lang="es-ES" b="1" dirty="0" smtClean="0"/>
          </a:p>
          <a:p>
            <a:pPr marL="0" indent="0" algn="ctr">
              <a:buNone/>
            </a:pPr>
            <a:r>
              <a:rPr lang="es-ES" b="1" dirty="0" smtClean="0"/>
              <a:t>“Antes de que el Señor te consagrara fuiste símbolo de oprobio, pero ya eres y serás siempre testimonio del amor divino y objeto deseable. Por eso yo ahora camino hacia ti con firmeza y alegría”.</a:t>
            </a:r>
            <a:endParaRPr lang="es-ES" dirty="0"/>
          </a:p>
        </p:txBody>
      </p:sp>
      <p:pic>
        <p:nvPicPr>
          <p:cNvPr id="125954" name="Picture 2" descr="http://3.bp.blogspot.com/_stg80Fonnfs/TFYdhRm9OII/AAAAAAAAAR4/ABPpxza9h0M/s1600/cru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6025" y="1556792"/>
            <a:ext cx="2847975" cy="38896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68886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48672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algn="ctr"/>
            <a:endParaRPr lang="es-ES" b="1" dirty="0" smtClean="0"/>
          </a:p>
          <a:p>
            <a:pPr marL="0" indent="0" algn="ctr">
              <a:buNone/>
            </a:pPr>
            <a:r>
              <a:rPr lang="es-ES" b="1" dirty="0" smtClean="0"/>
              <a:t>“Recíbeme tú también gozosamente y conviérteme en discípulo verdadero del que pendió de ti. ¡Oh Cruz santa, embellecida y ennoblecida desde que los miembros del Señor reposaron, clavados, sobre ti! </a:t>
            </a:r>
          </a:p>
          <a:p>
            <a:endParaRPr lang="es-ES" b="1" dirty="0" smtClean="0"/>
          </a:p>
          <a:p>
            <a:pPr marL="0" indent="0" algn="ctr">
              <a:buNone/>
            </a:pPr>
            <a:r>
              <a:rPr lang="es-ES" b="1" dirty="0" smtClean="0"/>
              <a:t>¡Oh Cruz bendita, tanto tiempo deseada, solícitamente amada, constantemente buscada y por fin, ya preparada! ¡A ti me llego con el deseo ardiente de que me acojas en tus brazos, me saques de este mundo y me lleves hasta mi Maestro y Señor! ¡El, que me redimió por ti, por ti y para siempre me reciba!”</a:t>
            </a:r>
          </a:p>
          <a:p>
            <a:pPr algn="ctr"/>
            <a:endParaRPr lang="es-ES" b="1" dirty="0" smtClean="0"/>
          </a:p>
          <a:p>
            <a:pPr marL="0" indent="0" algn="ctr">
              <a:buNone/>
            </a:pPr>
            <a:r>
              <a:rPr lang="es-ES" b="1" dirty="0" smtClean="0"/>
              <a:t>Dicho esto, se despojó de sus ropas y las regaló a los que iban a atormentarle.</a:t>
            </a:r>
          </a:p>
          <a:p>
            <a:pPr algn="ctr">
              <a:buNone/>
            </a:pPr>
            <a:r>
              <a:rPr lang="es-ES" b="1" dirty="0" smtClean="0"/>
              <a:t> </a:t>
            </a:r>
            <a:br>
              <a:rPr lang="es-ES" b="1" dirty="0" smtClean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7442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5266928" cy="309634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ES" b="1" dirty="0" smtClean="0"/>
              <a:t>    En seguida los verdugos cumplieron las órdenes que les habían dado, lo suspendieron del madero. </a:t>
            </a:r>
            <a:r>
              <a:rPr lang="es-CO" dirty="0" smtClean="0"/>
              <a:t>Como no fue clavado a la cruz, sino simplemente atado para que durara más tiempo en morir, pudo predicar al pueblo durante dos días antes de morir.</a:t>
            </a:r>
          </a:p>
        </p:txBody>
      </p:sp>
      <p:pic>
        <p:nvPicPr>
          <p:cNvPr id="2" name="Picture 2" descr="http://t0.gstatic.com/images?q=tbn:ANd9GcRhfljouobOzPjMQnyiOpxJAXNhCQWZtkSQdOYesdPSwkJXRTj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88640"/>
            <a:ext cx="2880320" cy="280831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3717032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Durante ellos no cesó de predicar desde aquel púlpito a una concurrencia de unas veinte mil personas, muchas de las cuales se amotinaron contra Egeas intentando matarle y diciendo que aquel santo varón tan justo y virtuoso no merecía el trato que le estaban dando. </a:t>
            </a:r>
          </a:p>
        </p:txBody>
      </p:sp>
    </p:spTree>
    <p:extLst>
      <p:ext uri="{BB962C8B-B14F-4D97-AF65-F5344CB8AC3E}">
        <p14:creationId xmlns:p14="http://schemas.microsoft.com/office/powerpoint/2010/main" val="2927240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6336704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es-ES" b="1" dirty="0" smtClean="0"/>
          </a:p>
          <a:p>
            <a:pPr marL="0" indent="0">
              <a:buNone/>
            </a:pPr>
            <a:r>
              <a:rPr lang="es-ES" dirty="0" smtClean="0"/>
              <a:t>Egeas, tal vez para liberarse de las amenazas del pueblo, acudió al lugar del suplicio decidido a indultar al mártir; pero Andrés al verle ante sí le dijo: </a:t>
            </a:r>
            <a:br>
              <a:rPr lang="es-ES" dirty="0" smtClean="0"/>
            </a:br>
            <a:endParaRPr lang="es-ES" dirty="0" smtClean="0"/>
          </a:p>
          <a:p>
            <a:pPr marL="400050" lvl="1" indent="0">
              <a:buNone/>
            </a:pPr>
            <a:r>
              <a:rPr lang="es-ES" b="1" dirty="0" smtClean="0"/>
              <a:t>¿A qué vienes?  “Si es para pedir perdón, lo obtendrás; pero si es para desatarme y dejarme libre, no te molestes; ya es tarde. Yo no bajaré vivo de aquí, ya veo a mi Rey que me está esperando”.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424968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4762872" cy="3528392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>
              <a:buNone/>
            </a:pPr>
            <a:r>
              <a:rPr lang="es-ES" sz="2800" b="1" dirty="0"/>
              <a:t> </a:t>
            </a:r>
            <a:r>
              <a:rPr lang="es-ES" sz="2800" b="1" dirty="0" smtClean="0"/>
              <a:t>   Pese a esto, </a:t>
            </a:r>
            <a:r>
              <a:rPr lang="es-ES" sz="2800" dirty="0" smtClean="0"/>
              <a:t>los</a:t>
            </a:r>
            <a:r>
              <a:rPr lang="es-ES" sz="2800" b="1" dirty="0" smtClean="0"/>
              <a:t> verdugos, por orden de Egeas, intentaron desatarle; pero no pudieron conseguirlo; más aún: cuantos osaron tocar las cuerdas quedaron repentinamente paralizados de manos y brazos. </a:t>
            </a:r>
          </a:p>
          <a:p>
            <a:endParaRPr lang="es-ES" sz="2800" b="1" dirty="0" smtClean="0"/>
          </a:p>
        </p:txBody>
      </p:sp>
      <p:pic>
        <p:nvPicPr>
          <p:cNvPr id="146434" name="Picture 2" descr="http://t0.gstatic.com/images?q=tbn:ANd9GcQ-DG3yPInebD3xCYGTwj4GAosOnP0xl6IBR15ZSnh59KRCLHT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88640"/>
            <a:ext cx="3024336" cy="367240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365104"/>
            <a:ext cx="8280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En vista de ello algunos de los que estaban de parte del apóstol decidieron desatarlo por sí mismos, </a:t>
            </a:r>
            <a:r>
              <a:rPr lang="es-CO" sz="2800" dirty="0" smtClean="0"/>
              <a:t>Andrés </a:t>
            </a:r>
            <a:r>
              <a:rPr lang="es-CO" sz="2800" dirty="0"/>
              <a:t>se lo prohibió y los invitó a que escucharan atentamente esta oración que pronunció desde la cruz. </a:t>
            </a:r>
          </a:p>
        </p:txBody>
      </p:sp>
    </p:spTree>
    <p:extLst>
      <p:ext uri="{BB962C8B-B14F-4D97-AF65-F5344CB8AC3E}">
        <p14:creationId xmlns:p14="http://schemas.microsoft.com/office/powerpoint/2010/main" val="8811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ES" dirty="0" smtClean="0">
                <a:solidFill>
                  <a:srgbClr val="FF0000"/>
                </a:solidFill>
              </a:rPr>
              <a:t>"No permitas, Señor, que me bajen vivo de aquí. Ya es hora de que mi cuerpo sea entregado a la tierra. Ya lo he tenido conmigo mucho tiempo. Ya he trabajado bastante y vigilado para conservarlo.</a:t>
            </a:r>
          </a:p>
          <a:p>
            <a:endParaRPr lang="es-ES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ES" dirty="0" smtClean="0">
                <a:solidFill>
                  <a:srgbClr val="FF0000"/>
                </a:solidFill>
              </a:rPr>
              <a:t>Ya es llegado el momento de que me vea libre de estos cuidados y aligerado de esta pesada vestimenta. Mucho esfuerzo me ha costado soportar tan fatigosa carga, domar su soberbia, fortalecer su debilidad y refrenar sus instintos”.</a:t>
            </a:r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96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ES" b="1" dirty="0" smtClean="0">
                <a:solidFill>
                  <a:srgbClr val="FF0000"/>
                </a:solidFill>
              </a:rPr>
              <a:t>¡Tú sabes, Señor, que esta carne frecuentemente trataba de apartarme de la contemplación y de enturbiar la placidez que en ella encontraba! ¡Tú conoces muy bien los dolores que me ha proporcionado! ¡Tú, oh Padre, no ignoras cómo siempre que pude, y gracias a tu ayuda, refrené sus embestidas! </a:t>
            </a: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ES" b="1" dirty="0" smtClean="0">
                <a:solidFill>
                  <a:srgbClr val="FF0000"/>
                </a:solidFill>
              </a:rPr>
              <a:t>Por eso te pido, oh justo y piadoso remunerador, que des esto por acabado. Yo te devuelvo el depósito que me confiaste; no me tengas más tiempo atado a él; confíalo a otro que lo conserve y guarde hasta que resucite y entre en el disfrute de los gozos obtenidos con los pasados trabajos.</a:t>
            </a: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ES" b="1" dirty="0" smtClean="0">
                <a:solidFill>
                  <a:srgbClr val="FF0000"/>
                </a:solidFill>
              </a:rPr>
              <a:t>Devuélvelo a la tierra; líbrame del afán que supone tener que vigilarlo y concede a mi alma agilidad e independencia para que sin trabas vuele hacia ti, fuente de felicidad eterna!". </a:t>
            </a:r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1071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es-ES" b="1" dirty="0" smtClean="0"/>
          </a:p>
          <a:p>
            <a:endParaRPr lang="es-ES" b="1" dirty="0" smtClean="0"/>
          </a:p>
          <a:p>
            <a:pPr marL="0" indent="0" algn="ctr">
              <a:buNone/>
            </a:pPr>
            <a:r>
              <a:rPr lang="es-ES" dirty="0" smtClean="0"/>
              <a:t>Acabada esta oración, el crucificado quedó durante media hora envuelto por una luz misteriosa venida del cielo, que ofuscaba la vista de los presentes y les impedía fijar los ojos en él. Después, y en el preciso momento en que la claridad aquella desapareció, el santo mártir entregó su espíritu al Señor. </a:t>
            </a:r>
          </a:p>
        </p:txBody>
      </p:sp>
    </p:spTree>
    <p:extLst>
      <p:ext uri="{BB962C8B-B14F-4D97-AF65-F5344CB8AC3E}">
        <p14:creationId xmlns:p14="http://schemas.microsoft.com/office/powerpoint/2010/main" val="34361329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410944" cy="60486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s-ES" b="1" dirty="0" smtClean="0"/>
          </a:p>
          <a:p>
            <a:pPr algn="ctr">
              <a:buNone/>
            </a:pPr>
            <a:r>
              <a:rPr lang="es-ES" dirty="0" smtClean="0"/>
              <a:t>Maximila, esposa de Egeas, se hizo cargo del cuerpo del bienaventurado apóstol y lo enterró piadosamente. 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Mientras esto ocurría, Egeas, cuando se dirigía de regreso a su casa, antes de que llegara a ella, en plena calle murió repentinamente. </a:t>
            </a:r>
            <a:endParaRPr lang="es-CO" dirty="0"/>
          </a:p>
        </p:txBody>
      </p:sp>
      <p:pic>
        <p:nvPicPr>
          <p:cNvPr id="148482" name="Picture 2" descr="http://t1.gstatic.com/images?q=tbn:ANd9GcQS3M53_boSMAW5qEW5QVlt6wtgPvqYZJAoeebkPcgmrAM5BhOh_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764704"/>
            <a:ext cx="2808312" cy="446449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5239138"/>
            <a:ext cx="3275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De esta forma </a:t>
            </a:r>
            <a:r>
              <a:rPr lang="es-CO" dirty="0" smtClean="0"/>
              <a:t>murió </a:t>
            </a:r>
            <a:r>
              <a:rPr lang="es-CO" dirty="0"/>
              <a:t>el apóstol </a:t>
            </a:r>
            <a:r>
              <a:rPr lang="es-CO" dirty="0" smtClean="0"/>
              <a:t>Andrés </a:t>
            </a:r>
            <a:r>
              <a:rPr lang="es-CO" dirty="0"/>
              <a:t>el 30 de Noviembre del año </a:t>
            </a:r>
            <a:r>
              <a:rPr lang="es-CO" dirty="0" smtClean="0"/>
              <a:t>60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0113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1457</Words>
  <Application>Microsoft Office PowerPoint</Application>
  <PresentationFormat>Presentación en pantalla (4:3)</PresentationFormat>
  <Paragraphs>85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Andrés es elegido entre los doce</vt:lpstr>
      <vt:lpstr>¿Cuál fue la actividad de Andrés dentro del grupo de los apóstoles?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HUMBERTO</dc:creator>
  <cp:lastModifiedBy>HUMBERTO</cp:lastModifiedBy>
  <cp:revision>4</cp:revision>
  <dcterms:created xsi:type="dcterms:W3CDTF">2015-01-19T19:46:49Z</dcterms:created>
  <dcterms:modified xsi:type="dcterms:W3CDTF">2015-01-20T14:21:29Z</dcterms:modified>
</cp:coreProperties>
</file>