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70" r:id="rId3"/>
    <p:sldId id="266" r:id="rId4"/>
    <p:sldId id="267" r:id="rId5"/>
    <p:sldId id="268" r:id="rId6"/>
    <p:sldId id="272" r:id="rId7"/>
    <p:sldId id="273" r:id="rId8"/>
    <p:sldId id="271" r:id="rId9"/>
    <p:sldId id="263" r:id="rId1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786634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09253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49007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1119473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4171400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3784668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945311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174911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945035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704543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72D93B9-F49B-49E8-BD70-09E063EB6FDC}" type="slidenum">
              <a:rPr lang="es-CO" smtClean="0"/>
              <a:t>‹Nº›</a:t>
            </a:fld>
            <a:endParaRPr lang="es-CO" dirty="0"/>
          </a:p>
        </p:txBody>
      </p:sp>
    </p:spTree>
    <p:extLst>
      <p:ext uri="{BB962C8B-B14F-4D97-AF65-F5344CB8AC3E}">
        <p14:creationId xmlns:p14="http://schemas.microsoft.com/office/powerpoint/2010/main" val="2533034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8E9C4-5963-48D7-9DB9-3D56223D2E85}" type="datetimeFigureOut">
              <a:rPr lang="es-CO" smtClean="0"/>
              <a:t>27/01/2015</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2D93B9-F49B-49E8-BD70-09E063EB6FDC}" type="slidenum">
              <a:rPr lang="es-CO" smtClean="0"/>
              <a:t>‹Nº›</a:t>
            </a:fld>
            <a:endParaRPr lang="es-CO" dirty="0"/>
          </a:p>
        </p:txBody>
      </p:sp>
    </p:spTree>
    <p:extLst>
      <p:ext uri="{BB962C8B-B14F-4D97-AF65-F5344CB8AC3E}">
        <p14:creationId xmlns:p14="http://schemas.microsoft.com/office/powerpoint/2010/main" val="39819860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760330"/>
            <a:ext cx="6984776" cy="1470025"/>
          </a:xfrm>
          <a:solidFill>
            <a:schemeClr val="accent6">
              <a:lumMod val="40000"/>
              <a:lumOff val="60000"/>
            </a:schemeClr>
          </a:solidFill>
        </p:spPr>
        <p:txBody>
          <a:bodyPr>
            <a:normAutofit fontScale="90000"/>
          </a:bodyPr>
          <a:lstStyle/>
          <a:p>
            <a:pPr algn="l"/>
            <a:r>
              <a:rPr lang="es-CO" sz="3600" dirty="0" smtClean="0">
                <a:latin typeface="Algerian" pitchFamily="82" charset="0"/>
              </a:rPr>
              <a:t>Biografía y </a:t>
            </a:r>
            <a:br>
              <a:rPr lang="es-CO" sz="3600" dirty="0" smtClean="0">
                <a:latin typeface="Algerian" pitchFamily="82" charset="0"/>
              </a:rPr>
            </a:br>
            <a:r>
              <a:rPr lang="es-CO" sz="3600" dirty="0" smtClean="0">
                <a:latin typeface="Algerian" pitchFamily="82" charset="0"/>
              </a:rPr>
              <a:t>muerte del apóstol Bartolomé</a:t>
            </a:r>
            <a:endParaRPr lang="es-CO" sz="3600" dirty="0">
              <a:latin typeface="Algerian" pitchFamily="82" charset="0"/>
            </a:endParaRPr>
          </a:p>
        </p:txBody>
      </p:sp>
      <p:sp>
        <p:nvSpPr>
          <p:cNvPr id="3" name="2 Subtítulo"/>
          <p:cNvSpPr>
            <a:spLocks noGrp="1"/>
          </p:cNvSpPr>
          <p:nvPr>
            <p:ph type="subTitle" idx="1"/>
          </p:nvPr>
        </p:nvSpPr>
        <p:spPr>
          <a:xfrm>
            <a:off x="0" y="4797152"/>
            <a:ext cx="9144000" cy="841648"/>
          </a:xfrm>
          <a:solidFill>
            <a:schemeClr val="accent6">
              <a:lumMod val="40000"/>
              <a:lumOff val="60000"/>
            </a:schemeClr>
          </a:solidFill>
        </p:spPr>
        <p:txBody>
          <a:bodyPr>
            <a:noAutofit/>
          </a:bodyPr>
          <a:lstStyle/>
          <a:p>
            <a:r>
              <a:rPr lang="es-CO" sz="6600" b="1" dirty="0" smtClean="0">
                <a:latin typeface="Palace Script MT" pitchFamily="66" charset="0"/>
              </a:rPr>
              <a:t>Humberto Fierro G.</a:t>
            </a:r>
            <a:endParaRPr lang="es-CO" sz="66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1375" y="2348880"/>
            <a:ext cx="238125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845530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a:bodyPr>
          <a:lstStyle/>
          <a:p>
            <a:r>
              <a:rPr lang="es-CO" sz="3200" b="1" dirty="0" smtClean="0"/>
              <a:t>Biografía</a:t>
            </a:r>
            <a:r>
              <a:rPr lang="es-CO" sz="3600" b="1" dirty="0" smtClean="0"/>
              <a:t> y muerte del apóstol Bartolomé</a:t>
            </a:r>
            <a:endParaRPr lang="es-CO" sz="3600" b="1" dirty="0"/>
          </a:p>
        </p:txBody>
      </p:sp>
      <p:sp>
        <p:nvSpPr>
          <p:cNvPr id="3" name="2 Marcador de contenido"/>
          <p:cNvSpPr>
            <a:spLocks noGrp="1"/>
          </p:cNvSpPr>
          <p:nvPr>
            <p:ph idx="1"/>
          </p:nvPr>
        </p:nvSpPr>
        <p:spPr>
          <a:xfrm>
            <a:off x="457200" y="1600200"/>
            <a:ext cx="8229600" cy="5069160"/>
          </a:xfrm>
        </p:spPr>
        <p:txBody>
          <a:bodyPr>
            <a:normAutofit fontScale="77500" lnSpcReduction="20000"/>
          </a:bodyPr>
          <a:lstStyle/>
          <a:p>
            <a:pPr marL="0" indent="0">
              <a:buNone/>
            </a:pPr>
            <a:r>
              <a:rPr lang="es-CO" sz="2800" dirty="0" smtClean="0"/>
              <a:t>Fue uno de los elegidos del Señor para ocupar el cargo de los doce apóstoles </a:t>
            </a:r>
            <a:r>
              <a:rPr lang="es-CO" sz="2800" dirty="0" smtClean="0">
                <a:solidFill>
                  <a:srgbClr val="FF0000"/>
                </a:solidFill>
              </a:rPr>
              <a:t>(Mat.10:3).</a:t>
            </a:r>
            <a:r>
              <a:rPr lang="es-CO" sz="2800" dirty="0" smtClean="0"/>
              <a:t> </a:t>
            </a:r>
          </a:p>
          <a:p>
            <a:pPr marL="0" indent="0">
              <a:buNone/>
            </a:pPr>
            <a:r>
              <a:rPr lang="es-CO" sz="2800" dirty="0" smtClean="0"/>
              <a:t>De Bartolomé igual que otros apóstoles, es muy poco lo que se le menciona en la Biblia. Es </a:t>
            </a:r>
            <a:r>
              <a:rPr lang="es-CO" sz="2800" dirty="0"/>
              <a:t>mencionado en los tres </a:t>
            </a:r>
            <a:r>
              <a:rPr lang="es-CO" sz="2800" dirty="0" smtClean="0"/>
              <a:t>evangelios de </a:t>
            </a:r>
            <a:r>
              <a:rPr lang="es-CO" sz="2800" dirty="0" smtClean="0">
                <a:solidFill>
                  <a:srgbClr val="FF0000"/>
                </a:solidFill>
              </a:rPr>
              <a:t>(Mateo </a:t>
            </a:r>
            <a:r>
              <a:rPr lang="es-CO" sz="2800" dirty="0">
                <a:solidFill>
                  <a:srgbClr val="FF0000"/>
                </a:solidFill>
              </a:rPr>
              <a:t>10:3; Marcos </a:t>
            </a:r>
            <a:r>
              <a:rPr lang="es-CO" sz="2800" dirty="0" smtClean="0">
                <a:solidFill>
                  <a:srgbClr val="FF0000"/>
                </a:solidFill>
              </a:rPr>
              <a:t>3:18 y </a:t>
            </a:r>
            <a:r>
              <a:rPr lang="es-CO" sz="2800" dirty="0">
                <a:solidFill>
                  <a:srgbClr val="FF0000"/>
                </a:solidFill>
              </a:rPr>
              <a:t>Lucas 6:14)</a:t>
            </a:r>
            <a:r>
              <a:rPr lang="es-CO" sz="2800" dirty="0"/>
              <a:t>. En el Evangelio de Juan, </a:t>
            </a:r>
            <a:r>
              <a:rPr lang="es-CO" sz="2800" dirty="0" smtClean="0"/>
              <a:t>se </a:t>
            </a:r>
            <a:r>
              <a:rPr lang="es-CO" sz="2800" dirty="0"/>
              <a:t>le ha identificado con </a:t>
            </a:r>
            <a:r>
              <a:rPr lang="es-CO" sz="2800" dirty="0" smtClean="0"/>
              <a:t>Natanael </a:t>
            </a:r>
            <a:r>
              <a:rPr lang="es-CO" sz="2800" dirty="0" smtClean="0">
                <a:solidFill>
                  <a:srgbClr val="FF0000"/>
                </a:solidFill>
              </a:rPr>
              <a:t>(Juan </a:t>
            </a:r>
            <a:r>
              <a:rPr lang="es-CO" sz="2800" dirty="0">
                <a:solidFill>
                  <a:srgbClr val="FF0000"/>
                </a:solidFill>
              </a:rPr>
              <a:t>21:2). </a:t>
            </a:r>
            <a:r>
              <a:rPr lang="es-CO" sz="2800" dirty="0"/>
              <a:t>Quizá su nombre personal era </a:t>
            </a:r>
            <a:r>
              <a:rPr lang="es-CO" sz="2800" dirty="0" smtClean="0"/>
              <a:t>Natanael</a:t>
            </a:r>
            <a:r>
              <a:rPr lang="es-CO" sz="2800" dirty="0"/>
              <a:t>, con el </a:t>
            </a:r>
            <a:r>
              <a:rPr lang="es-CO" sz="2800" dirty="0" smtClean="0"/>
              <a:t>significado: «Dios </a:t>
            </a:r>
            <a:r>
              <a:rPr lang="es-CO" sz="2800" dirty="0"/>
              <a:t>ha </a:t>
            </a:r>
            <a:r>
              <a:rPr lang="es-CO" sz="2800" dirty="0" smtClean="0"/>
              <a:t>dado». ver (</a:t>
            </a:r>
            <a:r>
              <a:rPr lang="es-CO" sz="2800" dirty="0" smtClean="0">
                <a:solidFill>
                  <a:srgbClr val="FF0000"/>
                </a:solidFill>
              </a:rPr>
              <a:t>C.B.A. </a:t>
            </a:r>
            <a:r>
              <a:rPr lang="es-CO" sz="2800" dirty="0" smtClean="0"/>
              <a:t>sobre </a:t>
            </a:r>
            <a:r>
              <a:rPr lang="es-CO" sz="2800" dirty="0" smtClean="0">
                <a:solidFill>
                  <a:srgbClr val="FF0000"/>
                </a:solidFill>
              </a:rPr>
              <a:t>Mar.3:18</a:t>
            </a:r>
            <a:r>
              <a:rPr lang="es-CO" sz="2800" dirty="0"/>
              <a:t>). Su nombre hace referencia al de su padre, de origen arameo, bar Talmay, que significa “hijo de Talmay</a:t>
            </a:r>
            <a:r>
              <a:rPr lang="es-CO" sz="2800" dirty="0" smtClean="0"/>
              <a:t>”. Provenía </a:t>
            </a:r>
            <a:r>
              <a:rPr lang="es-CO" sz="2800" dirty="0"/>
              <a:t>de </a:t>
            </a:r>
            <a:r>
              <a:rPr lang="es-CO" sz="2800" dirty="0" smtClean="0"/>
              <a:t>Caná </a:t>
            </a:r>
            <a:r>
              <a:rPr lang="es-CO" sz="2800" dirty="0"/>
              <a:t>y por tanto es posible testigo del milagro obrado por Jesús en aquel lugar.</a:t>
            </a:r>
          </a:p>
          <a:p>
            <a:pPr marL="0" indent="0">
              <a:buNone/>
            </a:pPr>
            <a:endParaRPr lang="es-CO" sz="2800" dirty="0" smtClean="0">
              <a:solidFill>
                <a:srgbClr val="FF0000"/>
              </a:solidFill>
            </a:endParaRPr>
          </a:p>
          <a:p>
            <a:pPr marL="0" indent="0">
              <a:buNone/>
            </a:pPr>
            <a:r>
              <a:rPr lang="es-CO" sz="3300" b="1" u="sng" dirty="0" smtClean="0"/>
              <a:t>¿Cómo se relacionó Bartolomé, o Natanael con Jesús?</a:t>
            </a:r>
          </a:p>
          <a:p>
            <a:pPr marL="0" indent="0">
              <a:buNone/>
            </a:pPr>
            <a:r>
              <a:rPr lang="es-CO" sz="2800" u="sng" dirty="0" smtClean="0">
                <a:solidFill>
                  <a:srgbClr val="FF0000"/>
                </a:solidFill>
              </a:rPr>
              <a:t>Juan </a:t>
            </a:r>
            <a:r>
              <a:rPr lang="es-CO" sz="2800" u="sng" dirty="0">
                <a:solidFill>
                  <a:srgbClr val="FF0000"/>
                </a:solidFill>
              </a:rPr>
              <a:t>1:45</a:t>
            </a:r>
            <a:r>
              <a:rPr lang="es-CO" sz="2800" u="sng" dirty="0"/>
              <a:t>. Felipe encontró a Natanael y le dijo: </a:t>
            </a:r>
            <a:r>
              <a:rPr lang="es-CO" sz="2800" u="sng" dirty="0" smtClean="0"/>
              <a:t> </a:t>
            </a:r>
            <a:r>
              <a:rPr lang="es-CO" sz="2800" dirty="0" smtClean="0"/>
              <a:t>«</a:t>
            </a:r>
            <a:r>
              <a:rPr lang="es-CO" sz="2800" dirty="0" smtClean="0">
                <a:latin typeface="Agency FB" pitchFamily="34" charset="0"/>
              </a:rPr>
              <a:t>Hemos </a:t>
            </a:r>
            <a:r>
              <a:rPr lang="es-CO" sz="2800" dirty="0">
                <a:latin typeface="Agency FB" pitchFamily="34" charset="0"/>
              </a:rPr>
              <a:t>encontrado a aquel de quien escribieron Moisés, en la Ley, y también los Profetas</a:t>
            </a:r>
            <a:r>
              <a:rPr lang="es-CO" sz="2800" dirty="0" smtClean="0">
                <a:latin typeface="Agency FB" pitchFamily="34" charset="0"/>
              </a:rPr>
              <a:t>: </a:t>
            </a:r>
            <a:r>
              <a:rPr lang="es-CO" sz="2800" dirty="0">
                <a:latin typeface="Agency FB" pitchFamily="34" charset="0"/>
              </a:rPr>
              <a:t>a Jesús hijo de </a:t>
            </a:r>
            <a:r>
              <a:rPr lang="es-CO" sz="2800" dirty="0" smtClean="0">
                <a:latin typeface="Agency FB" pitchFamily="34" charset="0"/>
              </a:rPr>
              <a:t>José, de Nazaret</a:t>
            </a:r>
            <a:r>
              <a:rPr lang="es-CO" sz="2800" dirty="0"/>
              <a:t>». </a:t>
            </a:r>
            <a:r>
              <a:rPr lang="es-CO" sz="2800" dirty="0" smtClean="0"/>
              <a:t>Esta cita está tomada de </a:t>
            </a:r>
            <a:r>
              <a:rPr lang="es-CO" sz="2800" dirty="0" smtClean="0">
                <a:solidFill>
                  <a:srgbClr val="FF0000"/>
                </a:solidFill>
              </a:rPr>
              <a:t>Deut.18:15.</a:t>
            </a:r>
            <a:r>
              <a:rPr lang="es-CO" sz="2800" dirty="0" smtClean="0"/>
              <a:t> </a:t>
            </a:r>
            <a:r>
              <a:rPr lang="es-CO" sz="2800" dirty="0"/>
              <a:t>"</a:t>
            </a:r>
            <a:r>
              <a:rPr lang="es-CO" sz="2800" dirty="0">
                <a:latin typeface="Agency FB" pitchFamily="34" charset="0"/>
              </a:rPr>
              <a:t>Jehovah tu Dios te levantará un profeta como yo de en medio de ti, de entre tus hermanos. A él </a:t>
            </a:r>
            <a:r>
              <a:rPr lang="es-CO" sz="2800" dirty="0" smtClean="0">
                <a:latin typeface="Agency FB" pitchFamily="34" charset="0"/>
              </a:rPr>
              <a:t>escucharéis». </a:t>
            </a:r>
            <a:endParaRPr lang="es-CO" sz="2800" dirty="0">
              <a:latin typeface="Agency FB" pitchFamily="34" charset="0"/>
            </a:endParaRPr>
          </a:p>
        </p:txBody>
      </p:sp>
    </p:spTree>
    <p:extLst>
      <p:ext uri="{BB962C8B-B14F-4D97-AF65-F5344CB8AC3E}">
        <p14:creationId xmlns:p14="http://schemas.microsoft.com/office/powerpoint/2010/main" val="240145808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26968" cy="2088232"/>
          </a:xfrm>
        </p:spPr>
        <p:txBody>
          <a:bodyPr>
            <a:normAutofit lnSpcReduction="10000"/>
          </a:bodyPr>
          <a:lstStyle/>
          <a:p>
            <a:pPr marL="0" indent="0">
              <a:buNone/>
            </a:pPr>
            <a:r>
              <a:rPr lang="es-CO" sz="2400" dirty="0"/>
              <a:t>Felipe dice a Natanael que han encontrado al Mesías esperado. Natanael al principio duda al saber que Jesús es de Nazaret. Felipe insistió: «Ven y lo verás.» (v.46). Es entonces que ocurre el encuentro entre Jesús y Natanael</a:t>
            </a:r>
            <a:r>
              <a:rPr lang="es-CO" sz="2400" dirty="0" smtClean="0"/>
              <a:t>.</a:t>
            </a:r>
          </a:p>
          <a:p>
            <a:pPr marL="0" indent="0">
              <a:buNone/>
            </a:pPr>
            <a:endParaRPr lang="es-CO" sz="2400"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8640"/>
            <a:ext cx="2523800" cy="226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2780928"/>
            <a:ext cx="8208912" cy="4431983"/>
          </a:xfrm>
          <a:prstGeom prst="rect">
            <a:avLst/>
          </a:prstGeom>
        </p:spPr>
        <p:txBody>
          <a:bodyPr wrap="square">
            <a:spAutoFit/>
          </a:bodyPr>
          <a:lstStyle/>
          <a:p>
            <a:r>
              <a:rPr lang="es-CO" sz="2400" dirty="0"/>
              <a:t>Vio Jesús que se acercaba Natanael y dijo de él: «Ahí tenéis a un israelita de verdad, en quien no hay engaño.», </a:t>
            </a:r>
            <a:r>
              <a:rPr lang="es-CO" sz="2400" dirty="0" smtClean="0"/>
              <a:t>Cita </a:t>
            </a:r>
            <a:r>
              <a:rPr lang="es-CO" sz="2400" dirty="0"/>
              <a:t>parecida a la </a:t>
            </a:r>
            <a:r>
              <a:rPr lang="es-CO" sz="2400" dirty="0" smtClean="0"/>
              <a:t>del </a:t>
            </a:r>
            <a:r>
              <a:rPr lang="es-CO" sz="2400" dirty="0" smtClean="0">
                <a:solidFill>
                  <a:srgbClr val="FF0000"/>
                </a:solidFill>
              </a:rPr>
              <a:t>(Sal.32:2) </a:t>
            </a:r>
            <a:r>
              <a:rPr lang="es-CO" sz="2400" dirty="0" smtClean="0"/>
              <a:t>donde </a:t>
            </a:r>
            <a:r>
              <a:rPr lang="es-CO" sz="2400" dirty="0"/>
              <a:t>se dice: “</a:t>
            </a:r>
            <a:r>
              <a:rPr lang="es-CO" sz="2400" b="1" u="sng" dirty="0">
                <a:latin typeface="Agency FB" pitchFamily="34" charset="0"/>
              </a:rPr>
              <a:t>Dichoso el hombre… es cuyo espíritu no hay fraude</a:t>
            </a:r>
            <a:r>
              <a:rPr lang="es-CO" sz="2400" dirty="0"/>
              <a:t>”-Le dice Natanael: «¿De qué me conoces?» -Le respondió Jesús: «Antes de que Felipe te llamara, cuando estabas debajo de la higuera, te vi.» -Le respondió Natanael: «Rabí, tú eres el Hijo de Dios, tú eres el Rey de Israel.» -Jesús le contestó: «¿Por haberte dicho que te vi debajo de la higuera, crees? Has de ver cosas mayores.» Y le añadió: «En verdad, en verdad os digo: veréis el cielo abierto y a los ángeles de Dios subir y bajar sobre el Hijo del hombre.» </a:t>
            </a:r>
            <a:r>
              <a:rPr lang="es-CO" sz="2400" dirty="0">
                <a:solidFill>
                  <a:srgbClr val="FF0000"/>
                </a:solidFill>
              </a:rPr>
              <a:t>(Jun. 1:47-51)</a:t>
            </a:r>
          </a:p>
          <a:p>
            <a:endParaRPr lang="es-CO" dirty="0"/>
          </a:p>
        </p:txBody>
      </p:sp>
    </p:spTree>
    <p:extLst>
      <p:ext uri="{BB962C8B-B14F-4D97-AF65-F5344CB8AC3E}">
        <p14:creationId xmlns:p14="http://schemas.microsoft.com/office/powerpoint/2010/main" val="3682276372"/>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427191"/>
            <a:ext cx="5842992" cy="2016224"/>
          </a:xfrm>
        </p:spPr>
        <p:txBody>
          <a:bodyPr>
            <a:normAutofit/>
          </a:bodyPr>
          <a:lstStyle/>
          <a:p>
            <a:pPr marL="0" indent="0">
              <a:buNone/>
            </a:pPr>
            <a:endParaRPr lang="es-CO" sz="2800" dirty="0" smtClean="0"/>
          </a:p>
          <a:p>
            <a:pPr marL="0" indent="0">
              <a:buNone/>
            </a:pPr>
            <a:r>
              <a:rPr lang="es-CO" sz="2400" dirty="0" smtClean="0"/>
              <a:t>Bartolomé es enviado a predicar con otro de los apóstoles </a:t>
            </a:r>
            <a:r>
              <a:rPr lang="es-CO" sz="2400" dirty="0" smtClean="0">
                <a:solidFill>
                  <a:srgbClr val="FF0000"/>
                </a:solidFill>
              </a:rPr>
              <a:t>(Luca. 9.1-6,10; 10:20).</a:t>
            </a:r>
            <a:endParaRPr lang="es-CO" sz="2400" dirty="0">
              <a:solidFill>
                <a:srgbClr val="FF0000"/>
              </a:solidFill>
            </a:endParaRPr>
          </a:p>
          <a:p>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60648"/>
            <a:ext cx="220980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987824" y="3284984"/>
            <a:ext cx="5040560" cy="2246769"/>
          </a:xfrm>
          <a:prstGeom prst="rect">
            <a:avLst/>
          </a:prstGeom>
        </p:spPr>
        <p:txBody>
          <a:bodyPr wrap="square">
            <a:spAutoFit/>
          </a:bodyPr>
          <a:lstStyle/>
          <a:p>
            <a:pPr algn="ctr"/>
            <a:r>
              <a:rPr lang="es-CO" sz="2000" dirty="0"/>
              <a:t>Después del ascenso del Señor, los Hechos de los Apóstoles mencionan también su presencia diez días antes del día de Pentecostés en </a:t>
            </a:r>
            <a:r>
              <a:rPr lang="es-CO" sz="2000" dirty="0">
                <a:solidFill>
                  <a:srgbClr val="FF0000"/>
                </a:solidFill>
              </a:rPr>
              <a:t>(Hech.1:13). </a:t>
            </a:r>
            <a:r>
              <a:rPr lang="es-CO" sz="2000" dirty="0"/>
              <a:t>«</a:t>
            </a:r>
            <a:r>
              <a:rPr lang="es-CO" sz="2000" dirty="0">
                <a:latin typeface="Agency FB" pitchFamily="34" charset="0"/>
              </a:rPr>
              <a:t>Cuando llegaron, subieron al aposento alto, donde se alojaban Pedro y Jacobo, Juan, Andrés, Felipe, Tomás, Bartolomé, Mateo, Jacobo hijo de Alfeo, Simón el Zelote y Judas hermano de Jacobo</a:t>
            </a:r>
            <a:r>
              <a:rPr lang="es-CO" dirty="0"/>
              <a:t>»</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501008"/>
            <a:ext cx="1944216" cy="1920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9792380"/>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r>
              <a:rPr lang="es-CO" dirty="0" smtClean="0"/>
              <a:t>Lugar donde Bartolomé predicó</a:t>
            </a:r>
            <a:endParaRPr lang="es-CO" dirty="0"/>
          </a:p>
        </p:txBody>
      </p:sp>
      <p:sp>
        <p:nvSpPr>
          <p:cNvPr id="3" name="2 Marcador de contenido"/>
          <p:cNvSpPr>
            <a:spLocks noGrp="1"/>
          </p:cNvSpPr>
          <p:nvPr>
            <p:ph idx="1"/>
          </p:nvPr>
        </p:nvSpPr>
        <p:spPr>
          <a:xfrm>
            <a:off x="3491880" y="1646993"/>
            <a:ext cx="2493467" cy="4860156"/>
          </a:xfrm>
        </p:spPr>
        <p:txBody>
          <a:bodyPr>
            <a:noAutofit/>
          </a:bodyPr>
          <a:lstStyle/>
          <a:p>
            <a:pPr marL="0" lvl="0" indent="0" algn="ctr">
              <a:spcBef>
                <a:spcPts val="0"/>
              </a:spcBef>
              <a:buNone/>
            </a:pPr>
            <a:endParaRPr lang="es-CO" sz="2400" dirty="0" smtClean="0"/>
          </a:p>
          <a:p>
            <a:pPr marL="0" lvl="0" indent="0" algn="ctr">
              <a:spcBef>
                <a:spcPts val="0"/>
              </a:spcBef>
              <a:buNone/>
            </a:pPr>
            <a:r>
              <a:rPr lang="es-CO" sz="2400" dirty="0" smtClean="0"/>
              <a:t>Así como los demás apóstoles, Bartolomé lleno del poder del Espíritu Santo, escogió como su lugar de trabajo según la tradición, la </a:t>
            </a:r>
            <a:r>
              <a:rPr lang="es-CO" sz="2400" dirty="0"/>
              <a:t>India </a:t>
            </a:r>
            <a:r>
              <a:rPr lang="es-CO" sz="2400" dirty="0" smtClean="0"/>
              <a:t>y Armenia.</a:t>
            </a:r>
            <a:endParaRPr lang="es-CO" sz="1800" dirty="0">
              <a:solidFill>
                <a:prstClr val="black"/>
              </a:solidFill>
            </a:endParaRPr>
          </a:p>
        </p:txBody>
      </p:sp>
      <p:sp>
        <p:nvSpPr>
          <p:cNvPr id="4" name="3 Rectángulo"/>
          <p:cNvSpPr/>
          <p:nvPr/>
        </p:nvSpPr>
        <p:spPr>
          <a:xfrm>
            <a:off x="467544" y="4005064"/>
            <a:ext cx="8280920" cy="646331"/>
          </a:xfrm>
          <a:prstGeom prst="rect">
            <a:avLst/>
          </a:prstGeom>
        </p:spPr>
        <p:txBody>
          <a:bodyPr wrap="square">
            <a:spAutoFit/>
          </a:bodyPr>
          <a:lstStyle/>
          <a:p>
            <a:endParaRPr lang="es-CO" dirty="0"/>
          </a:p>
          <a:p>
            <a:endParaRPr lang="es-CO" dirty="0"/>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3" y="1484783"/>
            <a:ext cx="2881107" cy="5184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484783"/>
            <a:ext cx="3312368" cy="550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0013657"/>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Autofit/>
          </a:bodyPr>
          <a:lstStyle/>
          <a:p>
            <a:pPr marL="0" indent="0" algn="ctr">
              <a:buNone/>
            </a:pPr>
            <a:r>
              <a:rPr lang="es-CO" sz="2400" b="1" u="sng" dirty="0"/>
              <a:t>Conversiones logradas por este siervo de </a:t>
            </a:r>
            <a:r>
              <a:rPr lang="es-CO" sz="2400" b="1" u="sng" dirty="0" smtClean="0"/>
              <a:t>Dios</a:t>
            </a:r>
          </a:p>
          <a:p>
            <a:pPr marL="0" indent="0">
              <a:buNone/>
            </a:pPr>
            <a:r>
              <a:rPr lang="es-CO" sz="2000" dirty="0" smtClean="0"/>
              <a:t>Muchísimos </a:t>
            </a:r>
            <a:r>
              <a:rPr lang="es-CO" sz="2000" dirty="0"/>
              <a:t>milagros operó </a:t>
            </a:r>
            <a:r>
              <a:rPr lang="es-CO" sz="2000" dirty="0" smtClean="0"/>
              <a:t>Dios a través de Bartolomé </a:t>
            </a:r>
            <a:r>
              <a:rPr lang="es-CO" sz="2000" dirty="0"/>
              <a:t>en aquellos lugares. Y por estos milagros, Polimio el rey se convirtió junto a su familia y renunció al trono, haciéndose discípulo del apóstol. A partir de entonces rigió los destinos del reino </a:t>
            </a:r>
            <a:r>
              <a:rPr lang="es-CO" sz="1800" dirty="0"/>
              <a:t>un</a:t>
            </a:r>
            <a:r>
              <a:rPr lang="es-CO" sz="2000" dirty="0"/>
              <a:t> hermano de Polimio, llamado Astiages.</a:t>
            </a:r>
          </a:p>
          <a:p>
            <a:pPr marL="400050" lvl="1" indent="0">
              <a:buNone/>
            </a:pPr>
            <a:r>
              <a:rPr lang="es-CO" sz="1800" dirty="0"/>
              <a:t>Poco después de que este iniciara su reinado, los pontífices de los templos paganos celebraron una asamblea y en ella acordaron quejarse ante el nuevo monarca por los daños inferidos a los dioses con la profanación del templo real y la destrucción de las imágenes de los ídolos; y, en efecto, se presentaron ante Astiages y acusaron al apóstol de haber ocasionado con sus artes mágicas los mencionados destrozos y de haber pervertido a Polimio. Astiages se hizo eco de la denuncia y, dejándose llevar de la cólera, ordenó que inmediatamente mil soldados, perfectamente armados, salieran en persecución de Bartolomé, al que sus perseguidores capturaron y condujeron ante el nuevo rey. </a:t>
            </a:r>
            <a:endParaRPr lang="es-CO" sz="1800" dirty="0" smtClean="0"/>
          </a:p>
          <a:p>
            <a:pPr marL="0" indent="0">
              <a:buNone/>
            </a:pPr>
            <a:r>
              <a:rPr lang="es-CO" sz="2000" dirty="0"/>
              <a:t>¡De modo, dijo el rey al apóstol, que tú eres el hombre que pervirtió a mi hermano! </a:t>
            </a:r>
            <a:r>
              <a:rPr lang="es-CO" sz="2000" dirty="0" smtClean="0"/>
              <a:t> ¡Yo </a:t>
            </a:r>
            <a:r>
              <a:rPr lang="es-CO" sz="2000" dirty="0"/>
              <a:t>no pervertí a tu hermano, sino que lo </a:t>
            </a:r>
            <a:r>
              <a:rPr lang="es-CO" sz="2000" dirty="0" smtClean="0"/>
              <a:t>convertí!, </a:t>
            </a:r>
            <a:r>
              <a:rPr lang="es-CO" sz="2000" dirty="0"/>
              <a:t>dijo Bartolomé. </a:t>
            </a:r>
            <a:r>
              <a:rPr lang="es-CO" sz="2000" dirty="0" smtClean="0"/>
              <a:t>A </a:t>
            </a:r>
            <a:r>
              <a:rPr lang="es-CO" sz="2000" dirty="0"/>
              <a:t>esto replicó Astiages: </a:t>
            </a:r>
            <a:r>
              <a:rPr lang="es-CO" sz="2000" dirty="0" smtClean="0"/>
              <a:t>¡Pues </a:t>
            </a:r>
            <a:r>
              <a:rPr lang="es-CO" sz="2000" dirty="0"/>
              <a:t>voy a hacer contigo lo que tú hiciste con él; como tú obligaste a Polimio a renegar de mi dios y a creer en el tuyo, yo te obligaré a ti a renegar del tuyo y a creer en el mío. </a:t>
            </a:r>
            <a:r>
              <a:rPr lang="es-CO" sz="2000" dirty="0" smtClean="0"/>
              <a:t> El </a:t>
            </a:r>
            <a:r>
              <a:rPr lang="es-CO" sz="2000" dirty="0"/>
              <a:t>apóstol </a:t>
            </a:r>
            <a:r>
              <a:rPr lang="es-CO" sz="2000" dirty="0" smtClean="0"/>
              <a:t>puntualizó:</a:t>
            </a:r>
            <a:endParaRPr lang="es-CO" sz="2000" dirty="0"/>
          </a:p>
          <a:p>
            <a:pPr marL="400050" lvl="1" indent="0">
              <a:buNone/>
            </a:pPr>
            <a:r>
              <a:rPr lang="es-CO" sz="1800" dirty="0"/>
              <a:t/>
            </a:r>
            <a:br>
              <a:rPr lang="es-CO" sz="1800" dirty="0"/>
            </a:br>
            <a:endParaRPr lang="es-CO" sz="1800" dirty="0"/>
          </a:p>
        </p:txBody>
      </p:sp>
    </p:spTree>
    <p:extLst>
      <p:ext uri="{BB962C8B-B14F-4D97-AF65-F5344CB8AC3E}">
        <p14:creationId xmlns:p14="http://schemas.microsoft.com/office/powerpoint/2010/main" val="226557639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92696"/>
            <a:ext cx="8229600" cy="2160240"/>
          </a:xfrm>
        </p:spPr>
        <p:txBody>
          <a:bodyPr>
            <a:normAutofit/>
          </a:bodyPr>
          <a:lstStyle/>
          <a:p>
            <a:pPr marL="0" indent="0">
              <a:buNone/>
            </a:pPr>
            <a:r>
              <a:rPr lang="es-CO" sz="2000" dirty="0" smtClean="0"/>
              <a:t>¡Yo </a:t>
            </a:r>
            <a:r>
              <a:rPr lang="es-CO" sz="2000" dirty="0"/>
              <a:t>lo que hice fue vencer al dios al que tu hermano adoraba, mostrarlo maniatado ante el público, y exigirle que rompiera las imágenes de los ídolos. Prueba tú a hacer lo mismo con el mío. Si consigues maniatar a mi Dios, te prometo que adoraré al tuyo; pero si no lo consigues, continuaré destruyendo las estatuas de tus falsas divinidades, y si tú fueses razonable te convertirías a mi religión como se convirtió tu </a:t>
            </a:r>
            <a:r>
              <a:rPr lang="es-CO" sz="2000" dirty="0" smtClean="0"/>
              <a:t>hermano!</a:t>
            </a:r>
            <a:endParaRPr lang="es-CO" sz="16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996952"/>
            <a:ext cx="228600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140968"/>
            <a:ext cx="5976664" cy="2862322"/>
          </a:xfrm>
          <a:prstGeom prst="rect">
            <a:avLst/>
          </a:prstGeom>
        </p:spPr>
        <p:txBody>
          <a:bodyPr wrap="square">
            <a:spAutoFit/>
          </a:bodyPr>
          <a:lstStyle/>
          <a:p>
            <a:endParaRPr lang="es-CO" sz="2000" dirty="0" smtClean="0"/>
          </a:p>
          <a:p>
            <a:r>
              <a:rPr lang="es-CO" sz="2000" dirty="0" smtClean="0"/>
              <a:t>Mientras </a:t>
            </a:r>
            <a:r>
              <a:rPr lang="es-CO" sz="2000" dirty="0"/>
              <a:t>esto sucedía, se realizaba la conversión de la hermana del rey. En esto alguien se presentó ante el rey y le comunicó que la imagen de Baldach, otro de sus ídolos, acababa de caer rodando por el suelo y de romperse en mil pedazos. El rey, al oír esta noticia, en un acceso de ira, rasgó su manto púrpura, mandó que apalearan al apóstol y que tras propinarle una enorme paliza lo desollaran vivo. </a:t>
            </a:r>
          </a:p>
        </p:txBody>
      </p:sp>
      <p:sp>
        <p:nvSpPr>
          <p:cNvPr id="5" name="4 Arco"/>
          <p:cNvSpPr/>
          <p:nvPr/>
        </p:nvSpPr>
        <p:spPr>
          <a:xfrm>
            <a:off x="9756576" y="1988840"/>
            <a:ext cx="914400" cy="914400"/>
          </a:xfrm>
          <a:prstGeom prst="arc">
            <a:avLst/>
          </a:prstGeom>
        </p:spPr>
        <p:style>
          <a:lnRef idx="1">
            <a:schemeClr val="accent1"/>
          </a:lnRef>
          <a:fillRef idx="0">
            <a:schemeClr val="accent1"/>
          </a:fillRef>
          <a:effectRef idx="0">
            <a:schemeClr val="accent1"/>
          </a:effectRef>
          <a:fontRef idx="minor">
            <a:schemeClr val="tx1"/>
          </a:fontRef>
        </p:style>
        <p:txBody>
          <a:bodyPr numCol="2" rtlCol="0" anchor="ctr"/>
          <a:lstStyle/>
          <a:p>
            <a:pPr algn="just"/>
            <a:endParaRPr lang="es-CO" dirty="0"/>
          </a:p>
        </p:txBody>
      </p:sp>
    </p:spTree>
    <p:extLst>
      <p:ext uri="{BB962C8B-B14F-4D97-AF65-F5344CB8AC3E}">
        <p14:creationId xmlns:p14="http://schemas.microsoft.com/office/powerpoint/2010/main" val="1903443940"/>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dirty="0" smtClean="0"/>
              <a:t>Lugar y motivos del martirio de Bartolomé </a:t>
            </a:r>
            <a:endParaRPr lang="es-CO" dirty="0"/>
          </a:p>
        </p:txBody>
      </p:sp>
      <p:sp>
        <p:nvSpPr>
          <p:cNvPr id="3" name="2 Marcador de contenido"/>
          <p:cNvSpPr>
            <a:spLocks noGrp="1"/>
          </p:cNvSpPr>
          <p:nvPr>
            <p:ph idx="1"/>
          </p:nvPr>
        </p:nvSpPr>
        <p:spPr>
          <a:xfrm>
            <a:off x="457200" y="1600201"/>
            <a:ext cx="8229600" cy="1252736"/>
          </a:xfrm>
        </p:spPr>
        <p:txBody>
          <a:bodyPr>
            <a:noAutofit/>
          </a:bodyPr>
          <a:lstStyle/>
          <a:p>
            <a:pPr marL="0" indent="0" algn="ctr">
              <a:buNone/>
            </a:pPr>
            <a:r>
              <a:rPr lang="es-CO" sz="2000" dirty="0" smtClean="0"/>
              <a:t>Así, Bartolomé es martirizado en Armenia</a:t>
            </a:r>
            <a:r>
              <a:rPr lang="es-CO" sz="2000" dirty="0"/>
              <a:t>, </a:t>
            </a:r>
            <a:r>
              <a:rPr lang="es-CO" sz="2000" dirty="0" smtClean="0"/>
              <a:t>Allí donde Bartolomé había predicado la fe en Areobanos, no lejos de Albak, y había convertido a la hermana del rey, quien, en un acceso de ira, le mandó desollar vivo y decapitarlo.</a:t>
            </a:r>
            <a:endParaRPr lang="es-CO"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429000"/>
            <a:ext cx="2038474" cy="2840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3084043"/>
            <a:ext cx="6552728" cy="2031325"/>
          </a:xfrm>
          <a:prstGeom prst="rect">
            <a:avLst/>
          </a:prstGeom>
        </p:spPr>
        <p:txBody>
          <a:bodyPr wrap="square">
            <a:spAutoFit/>
          </a:bodyPr>
          <a:lstStyle/>
          <a:p>
            <a:pPr algn="ctr"/>
            <a:r>
              <a:rPr lang="es-CO" dirty="0"/>
              <a:t>Todavía con vida le arrancaron la piel y fue decapitado por el Rey Astyages en Derbend. </a:t>
            </a:r>
            <a:r>
              <a:rPr lang="es-CO" dirty="0" smtClean="0"/>
              <a:t>El </a:t>
            </a:r>
            <a:r>
              <a:rPr lang="es-CO" dirty="0"/>
              <a:t>propio Miguel Ángel, pintó a San Bartolomé en la capilla Sixtina sujetando su propia piel, </a:t>
            </a:r>
            <a:r>
              <a:rPr lang="es-CO" dirty="0" smtClean="0"/>
              <a:t>y en la otra mano, el cuchillo con que fue desollado. lo </a:t>
            </a:r>
            <a:r>
              <a:rPr lang="es-CO" dirty="0"/>
              <a:t>cual aprovechó el artista para dejar su autorretrato. Según la tradición este martirio ocurrió en Abanopolis, en la costa occidental del Mar Caspio, después de haber predicado también en Mesopotamia, Persia y Egipto</a:t>
            </a:r>
            <a:r>
              <a:rPr lang="es-CO" dirty="0" smtClean="0"/>
              <a:t>.</a:t>
            </a:r>
            <a:endParaRPr lang="es-CO" dirty="0"/>
          </a:p>
        </p:txBody>
      </p:sp>
      <p:sp>
        <p:nvSpPr>
          <p:cNvPr id="5" name="4 Rectángulo"/>
          <p:cNvSpPr/>
          <p:nvPr/>
        </p:nvSpPr>
        <p:spPr>
          <a:xfrm>
            <a:off x="467544" y="5142369"/>
            <a:ext cx="5724128" cy="1477328"/>
          </a:xfrm>
          <a:prstGeom prst="rect">
            <a:avLst/>
          </a:prstGeom>
        </p:spPr>
        <p:txBody>
          <a:bodyPr wrap="square">
            <a:spAutoFit/>
          </a:bodyPr>
          <a:lstStyle/>
          <a:p>
            <a:pPr algn="ctr"/>
            <a:r>
              <a:rPr lang="es-CO" dirty="0"/>
              <a:t>Las reliquias de San Bartolomé, según una tradición, fueron enterradas en la isla de Lipara y eventualmente fueron trasladadas a Benevento, Italia y después a Roma donde ahora están en la Iglesia de San Bartolomé, en la "Isola San Bartolomeo" del río Tiber. </a:t>
            </a:r>
          </a:p>
        </p:txBody>
      </p:sp>
    </p:spTree>
    <p:extLst>
      <p:ext uri="{BB962C8B-B14F-4D97-AF65-F5344CB8AC3E}">
        <p14:creationId xmlns:p14="http://schemas.microsoft.com/office/powerpoint/2010/main" val="90822246"/>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9188" y="1096449"/>
            <a:ext cx="4258816" cy="3960440"/>
          </a:xfrm>
        </p:spPr>
        <p:txBody>
          <a:bodyPr>
            <a:noAutofit/>
          </a:bodyPr>
          <a:lstStyle/>
          <a:p>
            <a:pPr marL="0" indent="0" algn="ctr">
              <a:buNone/>
            </a:pPr>
            <a:r>
              <a:rPr lang="es-ES" sz="2000" dirty="0" smtClean="0"/>
              <a:t>Estas versiones, empero, no son necesariamente contradictorias, sino que, al contrario, todas ellas pueden ser verdaderas, conciliables entre sí y complementarias, puesto que bien pudo ocurrir que el santo apóstol fuese primeramente crucificado; luego, antes de morir, descolgado de la cruz y desollado vivo, para hacerle sufrir más; y, finalmente, estando todavía con vida, decapitado. </a:t>
            </a:r>
            <a:endParaRPr lang="es-ES" sz="2000" dirty="0"/>
          </a:p>
        </p:txBody>
      </p:sp>
      <p:sp>
        <p:nvSpPr>
          <p:cNvPr id="4" name="3 Rectángulo"/>
          <p:cNvSpPr/>
          <p:nvPr/>
        </p:nvSpPr>
        <p:spPr>
          <a:xfrm>
            <a:off x="611560" y="5085184"/>
            <a:ext cx="7992888" cy="1200329"/>
          </a:xfrm>
          <a:prstGeom prst="rect">
            <a:avLst/>
          </a:prstGeom>
        </p:spPr>
        <p:txBody>
          <a:bodyPr wrap="square">
            <a:spAutoFit/>
          </a:bodyPr>
          <a:lstStyle/>
          <a:p>
            <a:pPr algn="ctr"/>
            <a:r>
              <a:rPr lang="es-CO" dirty="0"/>
              <a:t>Ejecutada en todos sus extremos esta orden, </a:t>
            </a:r>
            <a:r>
              <a:rPr lang="es-CO" dirty="0" smtClean="0"/>
              <a:t>Bartolomé exhalo el espíritu, sin proferir ninguna queja o </a:t>
            </a:r>
            <a:r>
              <a:rPr lang="es-CO" smtClean="0"/>
              <a:t>suplica de </a:t>
            </a:r>
            <a:r>
              <a:rPr lang="es-CO" dirty="0" smtClean="0"/>
              <a:t>misericordia que demostrara cobardía, más bien cada acto de crueldad fortalecía cada vez más su fe, a semejanza de sus compañeros.</a:t>
            </a:r>
            <a:endParaRPr lang="es-CO" dirty="0"/>
          </a:p>
        </p:txBody>
      </p:sp>
      <p:sp>
        <p:nvSpPr>
          <p:cNvPr id="5" name="4 Rectángulo"/>
          <p:cNvSpPr/>
          <p:nvPr/>
        </p:nvSpPr>
        <p:spPr>
          <a:xfrm>
            <a:off x="251520" y="260648"/>
            <a:ext cx="8496944" cy="400110"/>
          </a:xfrm>
          <a:prstGeom prst="rect">
            <a:avLst/>
          </a:prstGeom>
        </p:spPr>
        <p:txBody>
          <a:bodyPr wrap="square">
            <a:spAutoFit/>
          </a:bodyPr>
          <a:lstStyle/>
          <a:p>
            <a:pPr algn="ctr"/>
            <a:r>
              <a:rPr lang="es-CO" sz="2000" dirty="0"/>
              <a:t>En otros muchos libros de historia se lee que este apóstol fue decapitado.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764705"/>
            <a:ext cx="2766880"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4658833"/>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674</TotalTime>
  <Words>1324</Words>
  <Application>Microsoft Office PowerPoint</Application>
  <PresentationFormat>Presentación en pantalla (4:3)</PresentationFormat>
  <Paragraphs>31</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Tema de Office</vt:lpstr>
      <vt:lpstr>Biografía y  muerte del apóstol Bartolomé</vt:lpstr>
      <vt:lpstr>Biografía y muerte del apóstol Bartolomé</vt:lpstr>
      <vt:lpstr>Presentación de PowerPoint</vt:lpstr>
      <vt:lpstr>Presentación de PowerPoint</vt:lpstr>
      <vt:lpstr>Lugar donde Bartolomé predicó</vt:lpstr>
      <vt:lpstr>Presentación de PowerPoint</vt:lpstr>
      <vt:lpstr>Presentación de PowerPoint</vt:lpstr>
      <vt:lpstr>Lugar y motivos del martirio de Bartolomé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Muerte de San Bartolomé</dc:title>
  <dc:creator>FAMILIA FIERRO CH</dc:creator>
  <cp:lastModifiedBy>HUMBERTO</cp:lastModifiedBy>
  <cp:revision>62</cp:revision>
  <dcterms:created xsi:type="dcterms:W3CDTF">2014-12-02T12:58:27Z</dcterms:created>
  <dcterms:modified xsi:type="dcterms:W3CDTF">2015-01-27T10:29:21Z</dcterms:modified>
</cp:coreProperties>
</file>