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6" r:id="rId3"/>
    <p:sldId id="271" r:id="rId4"/>
    <p:sldId id="277" r:id="rId5"/>
    <p:sldId id="272" r:id="rId6"/>
    <p:sldId id="280" r:id="rId7"/>
    <p:sldId id="285" r:id="rId8"/>
    <p:sldId id="286" r:id="rId9"/>
    <p:sldId id="281" r:id="rId10"/>
    <p:sldId id="287" r:id="rId11"/>
    <p:sldId id="288" r:id="rId12"/>
    <p:sldId id="289" r:id="rId13"/>
    <p:sldId id="291" r:id="rId14"/>
    <p:sldId id="292" r:id="rId15"/>
    <p:sldId id="293" r:id="rId16"/>
    <p:sldId id="294" r:id="rId17"/>
    <p:sldId id="290" r:id="rId18"/>
    <p:sldId id="295" r:id="rId19"/>
    <p:sldId id="274" r:id="rId20"/>
    <p:sldId id="275" r:id="rId21"/>
    <p:sldId id="278" r:id="rId22"/>
    <p:sldId id="296" r:id="rId2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4061156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2700408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1192389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1859470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2107391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1807731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114620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1207338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3315214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42311143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9E4E887-FDAD-4194-8CC0-0277E9B48CC3}" type="datetimeFigureOut">
              <a:rPr lang="es-CO" smtClean="0"/>
              <a:t>20/01/2015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E93E2D6-CD43-4E85-B3CD-EFDB8D4085D5}" type="slidenum">
              <a:rPr lang="es-CO" smtClean="0"/>
              <a:t>‹Nº›</a:t>
            </a:fld>
            <a:endParaRPr lang="es-CO" dirty="0"/>
          </a:p>
        </p:txBody>
      </p:sp>
    </p:spTree>
    <p:extLst>
      <p:ext uri="{BB962C8B-B14F-4D97-AF65-F5344CB8AC3E}">
        <p14:creationId xmlns:p14="http://schemas.microsoft.com/office/powerpoint/2010/main" val="2625881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4E887-FDAD-4194-8CC0-0277E9B48CC3}" type="datetimeFigureOut">
              <a:rPr lang="es-CO" smtClean="0"/>
              <a:t>20/01/2015</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93E2D6-CD43-4E85-B3CD-EFDB8D4085D5}" type="slidenum">
              <a:rPr lang="es-CO" smtClean="0"/>
              <a:t>‹Nº›</a:t>
            </a:fld>
            <a:endParaRPr lang="es-CO" dirty="0"/>
          </a:p>
        </p:txBody>
      </p:sp>
    </p:spTree>
    <p:extLst>
      <p:ext uri="{BB962C8B-B14F-4D97-AF65-F5344CB8AC3E}">
        <p14:creationId xmlns:p14="http://schemas.microsoft.com/office/powerpoint/2010/main" val="20124906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836712"/>
            <a:ext cx="7772400" cy="1470025"/>
          </a:xfrm>
          <a:solidFill>
            <a:schemeClr val="bg1"/>
          </a:solidFill>
        </p:spPr>
        <p:txBody>
          <a:bodyPr>
            <a:normAutofit fontScale="90000"/>
          </a:bodyPr>
          <a:lstStyle/>
          <a:p>
            <a:pPr algn="l"/>
            <a:r>
              <a:rPr lang="es-CO" dirty="0" smtClean="0">
                <a:latin typeface="Algerian" pitchFamily="82" charset="0"/>
              </a:rPr>
              <a:t>Biografía y </a:t>
            </a:r>
            <a:br>
              <a:rPr lang="es-CO" dirty="0" smtClean="0">
                <a:latin typeface="Algerian" pitchFamily="82" charset="0"/>
              </a:rPr>
            </a:br>
            <a:r>
              <a:rPr lang="es-CO" dirty="0" smtClean="0">
                <a:latin typeface="Algerian" pitchFamily="82" charset="0"/>
              </a:rPr>
              <a:t>muerte del apóstol Mateo</a:t>
            </a:r>
            <a:endParaRPr lang="es-CO" dirty="0">
              <a:latin typeface="Algerian" pitchFamily="82" charset="0"/>
            </a:endParaRPr>
          </a:p>
        </p:txBody>
      </p:sp>
      <p:sp>
        <p:nvSpPr>
          <p:cNvPr id="3" name="2 Subtítulo"/>
          <p:cNvSpPr>
            <a:spLocks noGrp="1"/>
          </p:cNvSpPr>
          <p:nvPr>
            <p:ph type="subTitle" idx="1"/>
          </p:nvPr>
        </p:nvSpPr>
        <p:spPr>
          <a:xfrm>
            <a:off x="0" y="5661248"/>
            <a:ext cx="9144000" cy="913656"/>
          </a:xfrm>
          <a:solidFill>
            <a:schemeClr val="bg1"/>
          </a:solidFill>
        </p:spPr>
        <p:txBody>
          <a:bodyPr>
            <a:noAutofit/>
          </a:bodyPr>
          <a:lstStyle/>
          <a:p>
            <a:r>
              <a:rPr lang="es-CO" sz="6000" b="1" dirty="0" smtClean="0">
                <a:latin typeface="Palace Script MT" pitchFamily="66" charset="0"/>
              </a:rPr>
              <a:t>Humberto Fierro G.</a:t>
            </a:r>
            <a:endParaRPr lang="es-CO" sz="6000" b="1" dirty="0">
              <a:latin typeface="Palace Script MT"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505074"/>
            <a:ext cx="3312368" cy="3012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5258019"/>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El nombre de cuna de este cobrador de impuestos era Leví</a:t>
            </a:r>
            <a:endParaRPr lang="es-CO" dirty="0"/>
          </a:p>
        </p:txBody>
      </p:sp>
      <p:sp>
        <p:nvSpPr>
          <p:cNvPr id="3" name="2 Marcador de contenido"/>
          <p:cNvSpPr>
            <a:spLocks noGrp="1"/>
          </p:cNvSpPr>
          <p:nvPr>
            <p:ph idx="1"/>
          </p:nvPr>
        </p:nvSpPr>
        <p:spPr>
          <a:xfrm>
            <a:off x="457200" y="1600201"/>
            <a:ext cx="8229600" cy="1900807"/>
          </a:xfrm>
        </p:spPr>
        <p:txBody>
          <a:bodyPr>
            <a:normAutofit/>
          </a:bodyPr>
          <a:lstStyle/>
          <a:p>
            <a:pPr marL="0" indent="0">
              <a:buNone/>
            </a:pPr>
            <a:endParaRPr lang="es-CO" sz="2000" dirty="0" smtClean="0"/>
          </a:p>
          <a:p>
            <a:pPr marL="0" indent="0">
              <a:buNone/>
            </a:pPr>
            <a:r>
              <a:rPr lang="es-CO" sz="2000" dirty="0" smtClean="0"/>
              <a:t>La </a:t>
            </a:r>
            <a:r>
              <a:rPr lang="es-CO" sz="2000" dirty="0"/>
              <a:t>llamada es un “</a:t>
            </a:r>
            <a:r>
              <a:rPr lang="es-CO" sz="2000" dirty="0">
                <a:latin typeface="Agency FB" pitchFamily="34" charset="0"/>
              </a:rPr>
              <a:t>don de Dios</a:t>
            </a:r>
            <a:r>
              <a:rPr lang="es-CO" sz="2000" dirty="0"/>
              <a:t>” tan grande, que llamarse </a:t>
            </a:r>
            <a:r>
              <a:rPr lang="es-CO" sz="2000" dirty="0" smtClean="0"/>
              <a:t>Mateo, lo cual significa “don </a:t>
            </a:r>
            <a:r>
              <a:rPr lang="es-CO" sz="2000" dirty="0"/>
              <a:t>de Dios” o Mateo, que es lo mismo, se hace con gozo. Es muy posible que cada vez que Mateo escuchase su nombre sintiese como el cosquilleo del agradecimiento de esa verdad: su vida es realmente un “regalo de Dios</a:t>
            </a:r>
            <a:r>
              <a:rPr lang="es-CO" sz="2000" dirty="0" smtClean="0"/>
              <a:t>”. </a:t>
            </a:r>
            <a:endParaRPr lang="es-CO"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861048"/>
            <a:ext cx="2573635" cy="2441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717032"/>
            <a:ext cx="5544616" cy="2862322"/>
          </a:xfrm>
          <a:prstGeom prst="rect">
            <a:avLst/>
          </a:prstGeom>
        </p:spPr>
        <p:txBody>
          <a:bodyPr wrap="square">
            <a:spAutoFit/>
          </a:bodyPr>
          <a:lstStyle/>
          <a:p>
            <a:r>
              <a:rPr lang="es-CO" sz="2000" dirty="0"/>
              <a:t>Mateo es el séptimo de los apóstoles escogidos por Jesús, y </a:t>
            </a:r>
            <a:r>
              <a:rPr lang="es-CO" sz="2000" dirty="0" smtClean="0"/>
              <a:t>el </a:t>
            </a:r>
            <a:r>
              <a:rPr lang="es-CO" sz="2000" dirty="0"/>
              <a:t>numero siete es el numero perfecto, los apóstoles que le preceden son simples pescadores. Mateo era publicano, del gremio odioso y despreciable de los que cobraban impuestos a favor del extranjero opresor. De hecho, en las listas de los doce apóstoles tanto Lucas como Marcos le llaman Leví con toda naturalidad, mientras que él se autodenomina Mateo. </a:t>
            </a:r>
          </a:p>
        </p:txBody>
      </p:sp>
    </p:spTree>
    <p:extLst>
      <p:ext uri="{BB962C8B-B14F-4D97-AF65-F5344CB8AC3E}">
        <p14:creationId xmlns:p14="http://schemas.microsoft.com/office/powerpoint/2010/main" val="260803519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09352" y="278736"/>
            <a:ext cx="8229600" cy="2592287"/>
          </a:xfrm>
        </p:spPr>
        <p:txBody>
          <a:bodyPr>
            <a:normAutofit/>
          </a:bodyPr>
          <a:lstStyle/>
          <a:p>
            <a:pPr marL="0" indent="0">
              <a:buNone/>
            </a:pPr>
            <a:r>
              <a:rPr lang="es-CO" sz="2400" dirty="0" smtClean="0"/>
              <a:t>Eran </a:t>
            </a:r>
            <a:r>
              <a:rPr lang="es-CO" sz="2400" dirty="0"/>
              <a:t>tan despreciables estos colaboracionistas con el poder de Roma que, cuando los fariseos quieren acusar a Jesús, dirán de El que come con publicanos y pecadores, que para ellos significaba lo mismo. Jesús les devolverá la acusación y les dirá a los fariseos que los publicanos y las prostitutas les precederán en el reino de los cielos</a:t>
            </a:r>
            <a:r>
              <a:rPr lang="es-CO" sz="2400" dirty="0" smtClean="0"/>
              <a:t>.</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140968"/>
            <a:ext cx="2118345" cy="2869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771800" y="2871023"/>
            <a:ext cx="5868144" cy="3785652"/>
          </a:xfrm>
          <a:prstGeom prst="rect">
            <a:avLst/>
          </a:prstGeom>
        </p:spPr>
        <p:txBody>
          <a:bodyPr wrap="square">
            <a:spAutoFit/>
          </a:bodyPr>
          <a:lstStyle/>
          <a:p>
            <a:r>
              <a:rPr lang="es-CO" sz="2000" dirty="0"/>
              <a:t>Uno de estos publicanos era Leví Mateo. </a:t>
            </a:r>
            <a:r>
              <a:rPr lang="es-CO" sz="2000" dirty="0">
                <a:solidFill>
                  <a:srgbClr val="FF0000"/>
                </a:solidFill>
              </a:rPr>
              <a:t>La elección sucedió en Cafarnaúm, cruce de caminos y punto estratégico, donde Leví tenía su mesa de recaudación. La escena es sugestiva por la rapidez de los movimientos. Pasaba por allí Jesús, vio sentado a Leví cobrando los impuestos y, sin preámbulos, le dijo: "Sígueme". Y él, </a:t>
            </a:r>
            <a:r>
              <a:rPr lang="es-CO" sz="2000" dirty="0" smtClean="0">
                <a:solidFill>
                  <a:srgbClr val="FF0000"/>
                </a:solidFill>
              </a:rPr>
              <a:t>DEJÁNDOLO TODO, SE LEVANTÓ Y ECHÓ A ANDAR EN POS DE JESÚS </a:t>
            </a:r>
            <a:r>
              <a:rPr lang="es-CO" sz="2000" b="1" u="sng" dirty="0" smtClean="0">
                <a:solidFill>
                  <a:srgbClr val="FF0000"/>
                </a:solidFill>
              </a:rPr>
              <a:t>(Mat.9:9)</a:t>
            </a:r>
            <a:r>
              <a:rPr lang="es-CO" sz="2000" b="1" dirty="0" smtClean="0">
                <a:solidFill>
                  <a:srgbClr val="FF0000"/>
                </a:solidFill>
              </a:rPr>
              <a:t>. </a:t>
            </a:r>
            <a:r>
              <a:rPr lang="es-CO" sz="2000" dirty="0"/>
              <a:t>Respuesta rápida, incondicional, definitiva. Dejaba una ganancia segura, pero conseguía otra mejor: la amistad con Jesús. Había que celebrarlo y lo celebró con un banquete presidido por el mismo Jesús.</a:t>
            </a:r>
          </a:p>
        </p:txBody>
      </p:sp>
    </p:spTree>
    <p:extLst>
      <p:ext uri="{BB962C8B-B14F-4D97-AF65-F5344CB8AC3E}">
        <p14:creationId xmlns:p14="http://schemas.microsoft.com/office/powerpoint/2010/main" val="11425080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600" b="1" dirty="0" smtClean="0">
                <a:latin typeface="Agency FB" pitchFamily="34" charset="0"/>
              </a:rPr>
              <a:t>Esto ratificaba que Jesús «no había venido a llamar a justos sino a pecadores» Luc.5:27-32.</a:t>
            </a:r>
            <a:r>
              <a:rPr lang="es-CO"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352928"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4236254"/>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474840" cy="2808312"/>
          </a:xfrm>
        </p:spPr>
        <p:txBody>
          <a:bodyPr>
            <a:normAutofit fontScale="92500" lnSpcReduction="10000"/>
          </a:bodyPr>
          <a:lstStyle/>
          <a:p>
            <a:pPr marL="0" indent="0">
              <a:buNone/>
            </a:pPr>
            <a:r>
              <a:rPr lang="es-CO" sz="2400" dirty="0"/>
              <a:t>El Maestro le había fascinado </a:t>
            </a:r>
            <a:r>
              <a:rPr lang="es-CO" sz="2400" dirty="0" smtClean="0"/>
              <a:t> en aquella corta entrevista de tal vez unos cuantos </a:t>
            </a:r>
            <a:r>
              <a:rPr lang="es-CO" sz="2400" b="1" dirty="0" smtClean="0"/>
              <a:t>segundos</a:t>
            </a:r>
            <a:r>
              <a:rPr lang="es-CO" sz="2400" dirty="0" smtClean="0"/>
              <a:t>, y </a:t>
            </a:r>
            <a:r>
              <a:rPr lang="es-CO" sz="2400" dirty="0"/>
              <a:t>en adelante ya no recogerá siclos y dracmas, sino palabras de vida y tesoros de verdad. Deja para siempre toda su vida pasada y cambia el nombre de Leví por Mateo, </a:t>
            </a:r>
            <a:r>
              <a:rPr lang="es-CO" sz="2400" dirty="0" smtClean="0"/>
              <a:t>«don </a:t>
            </a:r>
            <a:r>
              <a:rPr lang="es-CO" sz="2400" dirty="0"/>
              <a:t>de </a:t>
            </a:r>
            <a:r>
              <a:rPr lang="es-CO" sz="2400" dirty="0" smtClean="0"/>
              <a:t>Dios».</a:t>
            </a:r>
            <a:endParaRPr lang="es-CO" sz="2400"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88640"/>
            <a:ext cx="3147417"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6738" y="188640"/>
            <a:ext cx="866775"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188640"/>
            <a:ext cx="1141189"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40388" y="42714"/>
            <a:ext cx="1276350"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619672" y="3717032"/>
            <a:ext cx="5454128" cy="2246769"/>
          </a:xfrm>
          <a:prstGeom prst="rect">
            <a:avLst/>
          </a:prstGeom>
        </p:spPr>
        <p:txBody>
          <a:bodyPr wrap="square">
            <a:spAutoFit/>
          </a:bodyPr>
          <a:lstStyle/>
          <a:p>
            <a:r>
              <a:rPr lang="es-CO" sz="2000" dirty="0"/>
              <a:t>Toda su atención será ahora ser un verdadero discípulo del Maestro, escuchar atentamente sus palabras y rumiarlas para recordarlas. Luego las recogerá minuciosamente en un libro, en el que sólo le interesará la persona de Jesús. De sí sólo dirá que fue un publicano, para que resalte más la bondad del divino Maestro que un día lo llamó.</a:t>
            </a:r>
          </a:p>
        </p:txBody>
      </p:sp>
    </p:spTree>
    <p:extLst>
      <p:ext uri="{BB962C8B-B14F-4D97-AF65-F5344CB8AC3E}">
        <p14:creationId xmlns:p14="http://schemas.microsoft.com/office/powerpoint/2010/main" val="2496176972"/>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4">
              <a:lumMod val="20000"/>
              <a:lumOff val="80000"/>
            </a:schemeClr>
          </a:solidFill>
        </p:spPr>
        <p:txBody>
          <a:bodyPr>
            <a:noAutofit/>
          </a:bodyPr>
          <a:lstStyle/>
          <a:p>
            <a:r>
              <a:rPr lang="es-CO" sz="2400" b="1" i="1" dirty="0" smtClean="0">
                <a:latin typeface="Agency FB" pitchFamily="34" charset="0"/>
              </a:rPr>
              <a:t>¿Qué indujo a Leví a responder de una manera tan  súbita al llamado del Maestro?</a:t>
            </a:r>
            <a:endParaRPr lang="es-CO" sz="2400" b="1" i="1" dirty="0">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a:bodyPr>
          <a:lstStyle/>
          <a:p>
            <a:pPr marL="0" indent="0">
              <a:buNone/>
            </a:pPr>
            <a:r>
              <a:rPr lang="es-CO" sz="2200" b="1" dirty="0"/>
              <a:t>Pecador </a:t>
            </a:r>
            <a:r>
              <a:rPr lang="es-CO" sz="2200" b="1" dirty="0" smtClean="0"/>
              <a:t>Público</a:t>
            </a:r>
            <a:r>
              <a:rPr lang="es-CO" sz="2200" dirty="0" smtClean="0"/>
              <a:t>:</a:t>
            </a:r>
          </a:p>
          <a:p>
            <a:pPr marL="0" indent="0">
              <a:buNone/>
            </a:pPr>
            <a:r>
              <a:rPr lang="es-CO" sz="2200" dirty="0" smtClean="0"/>
              <a:t> Una </a:t>
            </a:r>
            <a:r>
              <a:rPr lang="es-CO" sz="2200" dirty="0"/>
              <a:t>conversión no suele ser algo súbito, sin historia previa. Sin duda Leví en su telonio </a:t>
            </a:r>
            <a:r>
              <a:rPr lang="es-CO" sz="2200" dirty="0" smtClean="0"/>
              <a:t>(oficina) llevaba </a:t>
            </a:r>
            <a:r>
              <a:rPr lang="es-CO" sz="2200" dirty="0"/>
              <a:t>tiempo agitado por inquietudes espirituales, mientras hacía cuentas y extendía recibos. Dentro de él la insatisfacción y la espera, sin saber de qué, habían abierto un agujero invisible. Las cifras cuadraban, pero algo en su interior no encajaba bien. Hasta que un día le llamó la voz que llenaba aquel vacío, y echó por la borda su negocio y sus costumbres de garantizada seguridad.</a:t>
            </a:r>
          </a:p>
          <a:p>
            <a:endParaRPr lang="es-CO" sz="2200" dirty="0"/>
          </a:p>
          <a:p>
            <a:pPr marL="400050" lvl="1" indent="0">
              <a:buNone/>
            </a:pPr>
            <a:r>
              <a:rPr lang="es-CO" sz="2400" dirty="0"/>
              <a:t>¿Cómo era Leví antes de </a:t>
            </a:r>
            <a:r>
              <a:rPr lang="es-CO" sz="2400" dirty="0" smtClean="0"/>
              <a:t>ser llamado? </a:t>
            </a:r>
            <a:r>
              <a:rPr lang="es-CO" sz="2400" dirty="0"/>
              <a:t>Sólo sabemos </a:t>
            </a:r>
            <a:r>
              <a:rPr lang="es-CO" sz="2400" dirty="0" smtClean="0"/>
              <a:t>que era </a:t>
            </a:r>
            <a:r>
              <a:rPr lang="es-CO" sz="2400" dirty="0"/>
              <a:t>publicano. En la actualidad decir publicano equivale a pecador público, pero la realidad tiene más matices. Veamos algunos.</a:t>
            </a:r>
          </a:p>
          <a:p>
            <a:endParaRPr lang="es-CO" dirty="0"/>
          </a:p>
          <a:p>
            <a:endParaRPr lang="es-CO" dirty="0"/>
          </a:p>
        </p:txBody>
      </p:sp>
    </p:spTree>
    <p:extLst>
      <p:ext uri="{BB962C8B-B14F-4D97-AF65-F5344CB8AC3E}">
        <p14:creationId xmlns:p14="http://schemas.microsoft.com/office/powerpoint/2010/main" val="327302816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70000" lnSpcReduction="20000"/>
          </a:bodyPr>
          <a:lstStyle/>
          <a:p>
            <a:pPr marL="0" indent="0">
              <a:buNone/>
            </a:pPr>
            <a:r>
              <a:rPr lang="es-CO" dirty="0"/>
              <a:t>La situación económica de Israel en tiempos de Jesús era desastrosa, existía una gran pobreza. Para muchos, una de las causas principales de la pobreza consistía en los pesadísimos impuestos con que estaba gravada Palestina. </a:t>
            </a:r>
            <a:r>
              <a:rPr lang="es-CO" dirty="0">
                <a:solidFill>
                  <a:srgbClr val="FF0000"/>
                </a:solidFill>
              </a:rPr>
              <a:t>Tanto los romanos como sus delegados y los sucesivos </a:t>
            </a:r>
            <a:r>
              <a:rPr lang="es-CO" dirty="0" smtClean="0">
                <a:solidFill>
                  <a:srgbClr val="FF0000"/>
                </a:solidFill>
              </a:rPr>
              <a:t>reyes </a:t>
            </a:r>
            <a:r>
              <a:rPr lang="es-CO" dirty="0">
                <a:solidFill>
                  <a:srgbClr val="FF0000"/>
                </a:solidFill>
              </a:rPr>
              <a:t>como Herodes rivalizaban en gravar </a:t>
            </a:r>
            <a:r>
              <a:rPr lang="es-CO" dirty="0" smtClean="0">
                <a:solidFill>
                  <a:srgbClr val="FF0000"/>
                </a:solidFill>
              </a:rPr>
              <a:t>más impuestos</a:t>
            </a:r>
            <a:r>
              <a:rPr lang="es-CO" dirty="0">
                <a:solidFill>
                  <a:srgbClr val="FF0000"/>
                </a:solidFill>
              </a:rPr>
              <a:t>, que se añadían a los que se tributaban al Templo según la Ley.</a:t>
            </a:r>
          </a:p>
          <a:p>
            <a:endParaRPr lang="es-CO" dirty="0">
              <a:solidFill>
                <a:srgbClr val="FF0000"/>
              </a:solidFill>
            </a:endParaRPr>
          </a:p>
          <a:p>
            <a:pPr marL="0" indent="0">
              <a:buNone/>
            </a:pPr>
            <a:r>
              <a:rPr lang="es-CO" b="1" dirty="0">
                <a:solidFill>
                  <a:srgbClr val="FF0000"/>
                </a:solidFill>
                <a:latin typeface="Agency FB" pitchFamily="34" charset="0"/>
              </a:rPr>
              <a:t>Pero lo que hacía más insoportables los impuestos era el modo de cobrarlos. Los distintos organismos arrendaban a ricos personajes, o a compañías, el cobro de dichas cargas</a:t>
            </a:r>
            <a:r>
              <a:rPr lang="es-CO" dirty="0"/>
              <a:t>. Éstos, para asegurarse el beneficio, reclamaban a los contribuyentes el pago de cantidades mayores. Así, de ordinario, hacían fortunas escandalosas. Los subalternos seguían el ejemplo de sus superiores y añadían sobretasas con lo que se agravaba la mala situación en una cascada difícil de controlar, pues nadie tenía autoridad, ni deseos, para establecer una justicia y una equidad en este terreno. </a:t>
            </a:r>
            <a:r>
              <a:rPr lang="es-CO" b="1" dirty="0">
                <a:solidFill>
                  <a:srgbClr val="FF0000"/>
                </a:solidFill>
                <a:latin typeface="Agency FB" pitchFamily="34" charset="0"/>
              </a:rPr>
              <a:t>Cuando los que ejercían este oficio eran judíos, eran muy mal vistos por sus compatriotas que los asimilaban a los pecadores de la peor ralea, </a:t>
            </a:r>
            <a:r>
              <a:rPr lang="es-CO" b="1" dirty="0" smtClean="0">
                <a:solidFill>
                  <a:srgbClr val="FF0000"/>
                </a:solidFill>
                <a:latin typeface="Agency FB" pitchFamily="34" charset="0"/>
              </a:rPr>
              <a:t>cobrar impuestos a sus mismos hermanos, para apoyar a sus opresores romanos</a:t>
            </a:r>
            <a:r>
              <a:rPr lang="es-CO" dirty="0" smtClean="0"/>
              <a:t>, y </a:t>
            </a:r>
            <a:r>
              <a:rPr lang="es-CO" dirty="0"/>
              <a:t>con frecuencia acertaban ante la cadena de pecados que suele darse en los que abandonan la Ley de Dios.</a:t>
            </a:r>
          </a:p>
          <a:p>
            <a:endParaRPr lang="es-CO" dirty="0"/>
          </a:p>
          <a:p>
            <a:endParaRPr lang="es-CO" dirty="0"/>
          </a:p>
          <a:p>
            <a:endParaRPr lang="es-CO" dirty="0"/>
          </a:p>
        </p:txBody>
      </p:sp>
    </p:spTree>
    <p:extLst>
      <p:ext uri="{BB962C8B-B14F-4D97-AF65-F5344CB8AC3E}">
        <p14:creationId xmlns:p14="http://schemas.microsoft.com/office/powerpoint/2010/main" val="368840671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p:spPr>
        <p:txBody>
          <a:bodyPr>
            <a:normAutofit fontScale="77500" lnSpcReduction="20000"/>
          </a:bodyPr>
          <a:lstStyle/>
          <a:p>
            <a:pPr marL="0" indent="0">
              <a:buNone/>
            </a:pPr>
            <a:endParaRPr lang="es-CO" b="1" u="sng" dirty="0" smtClean="0"/>
          </a:p>
          <a:p>
            <a:pPr marL="0" indent="0">
              <a:buNone/>
            </a:pPr>
            <a:r>
              <a:rPr lang="es-CO" b="1" u="sng" dirty="0" smtClean="0"/>
              <a:t>¿</a:t>
            </a:r>
            <a:r>
              <a:rPr lang="es-CO" b="1" u="sng" dirty="0"/>
              <a:t>Abusaba Mateo de su trabajo como publicano</a:t>
            </a:r>
            <a:r>
              <a:rPr lang="es-CO" b="1" u="sng" dirty="0" smtClean="0"/>
              <a:t>?</a:t>
            </a:r>
            <a:r>
              <a:rPr lang="es-CO" dirty="0" smtClean="0"/>
              <a:t> </a:t>
            </a:r>
          </a:p>
          <a:p>
            <a:pPr marL="0" indent="0">
              <a:buNone/>
            </a:pPr>
            <a:r>
              <a:rPr lang="es-CO" dirty="0" smtClean="0"/>
              <a:t>No </a:t>
            </a:r>
            <a:r>
              <a:rPr lang="es-CO" dirty="0"/>
              <a:t>lo sabemos. Pero sí es posible asegurar que recibiría el desprecio de los demás judíos que veían en él al típico </a:t>
            </a:r>
            <a:r>
              <a:rPr lang="es-CO" dirty="0" smtClean="0"/>
              <a:t>traidor, </a:t>
            </a:r>
            <a:r>
              <a:rPr lang="es-CO" dirty="0"/>
              <a:t>aunque no lo fuera, y le cubrirían con los más indelicados improperios, o, al menos, con el desprecio y el vacío. </a:t>
            </a:r>
            <a:endParaRPr lang="es-CO" dirty="0" smtClean="0"/>
          </a:p>
          <a:p>
            <a:pPr marL="0" indent="0">
              <a:buNone/>
            </a:pPr>
            <a:endParaRPr lang="es-CO" dirty="0" smtClean="0"/>
          </a:p>
          <a:p>
            <a:pPr marL="0" indent="0">
              <a:buNone/>
            </a:pPr>
            <a:r>
              <a:rPr lang="es-CO" dirty="0" smtClean="0"/>
              <a:t>Por </a:t>
            </a:r>
            <a:r>
              <a:rPr lang="es-CO" dirty="0"/>
              <a:t>otra parte, Levi percibe la vibración del ambiente ante Jesús. Está bien informado y muchas de las palabras del Señor caen en su alma como la semilla que crece poco a poco, pero imparable. Y ve cosas, sí, muchas cosas. Ve que algunos pecadores y pecadoras públicos rectifican y están alegres. Curiosa alegría a pesar de la pérdida de tantos gustos y placeres. Pero en sus rostros se leía que les importaba un comino lo perdido. Todo esto unido a la conciencia, que es la voz de Dios en el interior del hombre, va formando un clamor que de suave pasa a tempestad</a:t>
            </a:r>
          </a:p>
          <a:p>
            <a:endParaRPr lang="es-CO" dirty="0"/>
          </a:p>
        </p:txBody>
      </p:sp>
    </p:spTree>
    <p:extLst>
      <p:ext uri="{BB962C8B-B14F-4D97-AF65-F5344CB8AC3E}">
        <p14:creationId xmlns:p14="http://schemas.microsoft.com/office/powerpoint/2010/main" val="9511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56750" y="411722"/>
            <a:ext cx="4319506" cy="1793142"/>
          </a:xfrm>
        </p:spPr>
        <p:txBody>
          <a:bodyPr>
            <a:normAutofit/>
          </a:bodyPr>
          <a:lstStyle/>
          <a:p>
            <a:pPr marL="0" indent="0">
              <a:buNone/>
            </a:pPr>
            <a:endParaRPr lang="es-CO" sz="2400" dirty="0" smtClean="0"/>
          </a:p>
          <a:p>
            <a:pPr marL="0" indent="0" algn="ctr">
              <a:buNone/>
            </a:pPr>
            <a:r>
              <a:rPr lang="es-CO" sz="2400" dirty="0" smtClean="0"/>
              <a:t>Esta es la lucha interna en que se debate Levi en su interior, a semejanza de las olas del mar.</a:t>
            </a:r>
          </a:p>
          <a:p>
            <a:endParaRPr lang="es-CO" sz="2400"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4664"/>
            <a:ext cx="208823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60605" y="2780928"/>
            <a:ext cx="7986811" cy="3416320"/>
          </a:xfrm>
          <a:prstGeom prst="rect">
            <a:avLst/>
          </a:prstGeom>
        </p:spPr>
        <p:txBody>
          <a:bodyPr wrap="square">
            <a:spAutoFit/>
          </a:bodyPr>
          <a:lstStyle/>
          <a:p>
            <a:pPr algn="ctr"/>
            <a:r>
              <a:rPr lang="es-CO" sz="2400" b="1" dirty="0"/>
              <a:t>“¿Por qué no cambio de vida, pensaba Levi?” </a:t>
            </a:r>
            <a:r>
              <a:rPr lang="es-CO" sz="2400" dirty="0"/>
              <a:t>Pero una duda se hace en su interior: </a:t>
            </a:r>
            <a:r>
              <a:rPr lang="es-CO" sz="2400" b="1" dirty="0"/>
              <a:t>“¿Podré yo vivir sin todo lo que ahora me llena?</a:t>
            </a:r>
            <a:r>
              <a:rPr lang="es-CO" sz="2400" dirty="0"/>
              <a:t>” y “si me decido, </a:t>
            </a:r>
            <a:r>
              <a:rPr lang="es-CO" sz="2400" b="1" dirty="0"/>
              <a:t>¿ese Maestro me aceptará o me rechazará como hacen los demás maestros de Israel”? </a:t>
            </a:r>
            <a:r>
              <a:rPr lang="es-CO" sz="2400" dirty="0"/>
              <a:t>El sí y el no se convertían en una marea que sube y baja según las horas y los tiempos</a:t>
            </a:r>
            <a:r>
              <a:rPr lang="es-CO" sz="2400" dirty="0" smtClean="0"/>
              <a:t>.</a:t>
            </a:r>
          </a:p>
          <a:p>
            <a:pPr algn="ctr"/>
            <a:endParaRPr lang="es-CO" sz="2400" dirty="0" smtClean="0"/>
          </a:p>
          <a:p>
            <a:pPr algn="ctr"/>
            <a:r>
              <a:rPr lang="es-CO" sz="2400" dirty="0" smtClean="0"/>
              <a:t>En este caso especial, Levi un pecador </a:t>
            </a:r>
            <a:r>
              <a:rPr lang="es-CO" sz="2400" dirty="0"/>
              <a:t>o </a:t>
            </a:r>
            <a:r>
              <a:rPr lang="es-CO" sz="2400" dirty="0" smtClean="0"/>
              <a:t>no, </a:t>
            </a:r>
            <a:r>
              <a:rPr lang="es-CO" sz="2400" dirty="0"/>
              <a:t>necesitaba una </a:t>
            </a:r>
            <a:r>
              <a:rPr lang="es-CO" sz="2400" dirty="0" smtClean="0"/>
              <a:t>conversión, </a:t>
            </a:r>
            <a:r>
              <a:rPr lang="es-CO" sz="2400" dirty="0"/>
              <a:t>quizá vale para Leví el poema de Lope de Vega: </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404664"/>
            <a:ext cx="208823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06743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fontScale="62500" lnSpcReduction="20000"/>
          </a:bodyPr>
          <a:lstStyle/>
          <a:p>
            <a:pPr marL="400050" lvl="1" indent="0" algn="ctr">
              <a:buNone/>
            </a:pPr>
            <a:r>
              <a:rPr lang="es-CO" b="1" dirty="0">
                <a:solidFill>
                  <a:srgbClr val="FF0000"/>
                </a:solidFill>
              </a:rPr>
              <a:t>C</a:t>
            </a:r>
            <a:r>
              <a:rPr lang="es-CO" b="1" dirty="0" smtClean="0">
                <a:solidFill>
                  <a:srgbClr val="FF0000"/>
                </a:solidFill>
              </a:rPr>
              <a:t>onozco </a:t>
            </a:r>
            <a:r>
              <a:rPr lang="es-CO" b="1" dirty="0">
                <a:solidFill>
                  <a:srgbClr val="FF0000"/>
                </a:solidFill>
              </a:rPr>
              <a:t>que piedad del cielo ha sido</a:t>
            </a:r>
          </a:p>
          <a:p>
            <a:pPr marL="400050" lvl="1" indent="0" algn="ctr">
              <a:buNone/>
            </a:pPr>
            <a:r>
              <a:rPr lang="es-CO" b="1" dirty="0" smtClean="0">
                <a:solidFill>
                  <a:srgbClr val="FF0000"/>
                </a:solidFill>
              </a:rPr>
              <a:t>Cuando </a:t>
            </a:r>
            <a:r>
              <a:rPr lang="es-CO" b="1" dirty="0">
                <a:solidFill>
                  <a:srgbClr val="FF0000"/>
                </a:solidFill>
              </a:rPr>
              <a:t>me paro a contemplar mi </a:t>
            </a:r>
            <a:r>
              <a:rPr lang="es-CO" b="1" dirty="0" smtClean="0">
                <a:solidFill>
                  <a:srgbClr val="FF0000"/>
                </a:solidFill>
              </a:rPr>
              <a:t>estado</a:t>
            </a:r>
          </a:p>
          <a:p>
            <a:pPr marL="400050" lvl="1" indent="0" algn="ctr">
              <a:buNone/>
            </a:pPr>
            <a:r>
              <a:rPr lang="es-CO" b="1" dirty="0" smtClean="0">
                <a:solidFill>
                  <a:srgbClr val="FF0000"/>
                </a:solidFill>
              </a:rPr>
              <a:t>y </a:t>
            </a:r>
            <a:r>
              <a:rPr lang="es-CO" b="1" dirty="0">
                <a:solidFill>
                  <a:srgbClr val="FF0000"/>
                </a:solidFill>
              </a:rPr>
              <a:t>a ver los pasos por donde he venido,</a:t>
            </a:r>
          </a:p>
          <a:p>
            <a:pPr marL="400050" lvl="1" indent="0" algn="ctr">
              <a:buNone/>
            </a:pPr>
            <a:r>
              <a:rPr lang="es-CO" b="1" dirty="0" smtClean="0">
                <a:solidFill>
                  <a:srgbClr val="FF0000"/>
                </a:solidFill>
              </a:rPr>
              <a:t>me </a:t>
            </a:r>
            <a:r>
              <a:rPr lang="es-CO" b="1" dirty="0">
                <a:solidFill>
                  <a:srgbClr val="FF0000"/>
                </a:solidFill>
              </a:rPr>
              <a:t>espanto de que un hombre tan perdido</a:t>
            </a:r>
          </a:p>
          <a:p>
            <a:pPr marL="400050" lvl="1" indent="0" algn="ctr">
              <a:buNone/>
            </a:pPr>
            <a:r>
              <a:rPr lang="es-CO" b="1" dirty="0" smtClean="0">
                <a:solidFill>
                  <a:srgbClr val="FF0000"/>
                </a:solidFill>
              </a:rPr>
              <a:t>a </a:t>
            </a:r>
            <a:r>
              <a:rPr lang="es-CO" b="1" dirty="0">
                <a:solidFill>
                  <a:srgbClr val="FF0000"/>
                </a:solidFill>
              </a:rPr>
              <a:t>conocer su error haya llegado.</a:t>
            </a:r>
          </a:p>
          <a:p>
            <a:pPr marL="400050" lvl="1" indent="0" algn="ctr">
              <a:buNone/>
            </a:pPr>
            <a:r>
              <a:rPr lang="es-CO" b="1" dirty="0" smtClean="0">
                <a:solidFill>
                  <a:srgbClr val="FF0000"/>
                </a:solidFill>
              </a:rPr>
              <a:t>Cuando </a:t>
            </a:r>
            <a:r>
              <a:rPr lang="es-CO" b="1" dirty="0">
                <a:solidFill>
                  <a:srgbClr val="FF0000"/>
                </a:solidFill>
              </a:rPr>
              <a:t>miro los años que he pasado</a:t>
            </a:r>
          </a:p>
          <a:p>
            <a:pPr marL="400050" lvl="1" indent="0" algn="ctr">
              <a:buNone/>
            </a:pPr>
            <a:r>
              <a:rPr lang="es-CO" b="1" dirty="0" smtClean="0">
                <a:solidFill>
                  <a:srgbClr val="FF0000"/>
                </a:solidFill>
              </a:rPr>
              <a:t>la </a:t>
            </a:r>
            <a:r>
              <a:rPr lang="es-CO" b="1" dirty="0">
                <a:solidFill>
                  <a:srgbClr val="FF0000"/>
                </a:solidFill>
              </a:rPr>
              <a:t>divina razón puesta en </a:t>
            </a:r>
            <a:r>
              <a:rPr lang="es-CO" b="1" dirty="0" smtClean="0">
                <a:solidFill>
                  <a:srgbClr val="FF0000"/>
                </a:solidFill>
              </a:rPr>
              <a:t>olvido,</a:t>
            </a:r>
          </a:p>
          <a:p>
            <a:pPr marL="400050" lvl="1" indent="0" algn="ctr">
              <a:buNone/>
            </a:pPr>
            <a:r>
              <a:rPr lang="es-CO" b="1" dirty="0" smtClean="0">
                <a:solidFill>
                  <a:srgbClr val="FF0000"/>
                </a:solidFill>
              </a:rPr>
              <a:t>no </a:t>
            </a:r>
            <a:r>
              <a:rPr lang="es-CO" b="1" dirty="0">
                <a:solidFill>
                  <a:srgbClr val="FF0000"/>
                </a:solidFill>
              </a:rPr>
              <a:t>haberme en tanto mal precipitado.</a:t>
            </a:r>
          </a:p>
          <a:p>
            <a:pPr marL="400050" lvl="1" indent="0" algn="ctr">
              <a:buNone/>
            </a:pPr>
            <a:r>
              <a:rPr lang="es-CO" b="1" dirty="0" smtClean="0">
                <a:solidFill>
                  <a:srgbClr val="FF0000"/>
                </a:solidFill>
              </a:rPr>
              <a:t>Entré </a:t>
            </a:r>
            <a:r>
              <a:rPr lang="es-CO" b="1" dirty="0">
                <a:solidFill>
                  <a:srgbClr val="FF0000"/>
                </a:solidFill>
              </a:rPr>
              <a:t>por laberinto tan extraño</a:t>
            </a:r>
          </a:p>
          <a:p>
            <a:pPr marL="400050" lvl="1" indent="0" algn="ctr">
              <a:buNone/>
            </a:pPr>
            <a:r>
              <a:rPr lang="es-CO" b="1" dirty="0" smtClean="0">
                <a:solidFill>
                  <a:srgbClr val="FF0000"/>
                </a:solidFill>
              </a:rPr>
              <a:t>finando </a:t>
            </a:r>
            <a:r>
              <a:rPr lang="es-CO" b="1" dirty="0">
                <a:solidFill>
                  <a:srgbClr val="FF0000"/>
                </a:solidFill>
              </a:rPr>
              <a:t>el débil hilo de la vida</a:t>
            </a:r>
          </a:p>
          <a:p>
            <a:pPr marL="400050" lvl="1" indent="0" algn="ctr">
              <a:buNone/>
            </a:pPr>
            <a:r>
              <a:rPr lang="es-CO" b="1" dirty="0" smtClean="0">
                <a:solidFill>
                  <a:srgbClr val="FF0000"/>
                </a:solidFill>
              </a:rPr>
              <a:t>el </a:t>
            </a:r>
            <a:r>
              <a:rPr lang="es-CO" b="1" dirty="0">
                <a:solidFill>
                  <a:srgbClr val="FF0000"/>
                </a:solidFill>
              </a:rPr>
              <a:t>tarde conocido desengaño,</a:t>
            </a:r>
          </a:p>
          <a:p>
            <a:pPr marL="400050" lvl="1" indent="0" algn="ctr">
              <a:buNone/>
            </a:pPr>
            <a:r>
              <a:rPr lang="es-CO" b="1" dirty="0" smtClean="0">
                <a:solidFill>
                  <a:srgbClr val="FF0000"/>
                </a:solidFill>
              </a:rPr>
              <a:t>más </a:t>
            </a:r>
            <a:r>
              <a:rPr lang="es-CO" b="1" dirty="0">
                <a:solidFill>
                  <a:srgbClr val="FF0000"/>
                </a:solidFill>
              </a:rPr>
              <a:t>tu luz mi </a:t>
            </a:r>
            <a:r>
              <a:rPr lang="es-CO" b="1" dirty="0" smtClean="0">
                <a:solidFill>
                  <a:srgbClr val="FF0000"/>
                </a:solidFill>
              </a:rPr>
              <a:t>oscuridad </a:t>
            </a:r>
            <a:r>
              <a:rPr lang="es-CO" b="1" dirty="0">
                <a:solidFill>
                  <a:srgbClr val="FF0000"/>
                </a:solidFill>
              </a:rPr>
              <a:t>vencida,</a:t>
            </a:r>
          </a:p>
          <a:p>
            <a:pPr marL="400050" lvl="1" indent="0" algn="ctr">
              <a:buNone/>
            </a:pPr>
            <a:r>
              <a:rPr lang="es-CO" b="1" dirty="0" smtClean="0">
                <a:solidFill>
                  <a:srgbClr val="FF0000"/>
                </a:solidFill>
              </a:rPr>
              <a:t>el </a:t>
            </a:r>
            <a:r>
              <a:rPr lang="es-CO" b="1" dirty="0">
                <a:solidFill>
                  <a:srgbClr val="FF0000"/>
                </a:solidFill>
              </a:rPr>
              <a:t>mostro muerto de mi ciego engaño</a:t>
            </a:r>
          </a:p>
          <a:p>
            <a:pPr marL="400050" lvl="1" indent="0" algn="ctr">
              <a:buNone/>
            </a:pPr>
            <a:r>
              <a:rPr lang="es-CO" b="1" dirty="0" smtClean="0">
                <a:solidFill>
                  <a:srgbClr val="FF0000"/>
                </a:solidFill>
              </a:rPr>
              <a:t>vuelve </a:t>
            </a:r>
            <a:r>
              <a:rPr lang="es-CO" b="1" dirty="0">
                <a:solidFill>
                  <a:srgbClr val="FF0000"/>
                </a:solidFill>
              </a:rPr>
              <a:t>a la patria, la razón perdida.</a:t>
            </a:r>
          </a:p>
          <a:p>
            <a:endParaRPr lang="es-CO" b="1" dirty="0">
              <a:solidFill>
                <a:srgbClr val="FF0000"/>
              </a:solidFill>
            </a:endParaRPr>
          </a:p>
          <a:p>
            <a:pPr marL="0" indent="0" algn="ctr">
              <a:buNone/>
            </a:pPr>
            <a:r>
              <a:rPr lang="es-CO" dirty="0"/>
              <a:t>Es muy posible que sintiese un vacío en el alma que los bienes materiales no conseguían llenar. Muchas oraciones de los salmos brotarían en su alma espontáneas: “Desde lo hondo grito a </a:t>
            </a:r>
            <a:r>
              <a:rPr lang="es-CO" dirty="0" smtClean="0"/>
              <a:t>Ti </a:t>
            </a:r>
            <a:r>
              <a:rPr lang="es-CO" dirty="0"/>
              <a:t>grito, Señor; escucha mi voz; estén atentos a la voz de mi súplica. Si llevas la cuenta de los delitos, Señor, ¿quién podrá resistir? Pero de </a:t>
            </a:r>
            <a:r>
              <a:rPr lang="es-CO" dirty="0" smtClean="0"/>
              <a:t>ti </a:t>
            </a:r>
            <a:r>
              <a:rPr lang="es-CO" dirty="0"/>
              <a:t>procede el perdón y así infundes respeto. Mi alma espera en el Señor, espera en su palabra; mi alma aguarda al Señor más que el centinela la aurora” .</a:t>
            </a:r>
          </a:p>
        </p:txBody>
      </p:sp>
    </p:spTree>
    <p:extLst>
      <p:ext uri="{BB962C8B-B14F-4D97-AF65-F5344CB8AC3E}">
        <p14:creationId xmlns:p14="http://schemas.microsoft.com/office/powerpoint/2010/main" val="306916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5" end="15"/>
                                            </p:txEl>
                                          </p:spTgt>
                                        </p:tgtEl>
                                        <p:attrNameLst>
                                          <p:attrName>style.visibility</p:attrName>
                                        </p:attrNameLst>
                                      </p:cBhvr>
                                      <p:to>
                                        <p:strVal val="visible"/>
                                      </p:to>
                                    </p:set>
                                    <p:animEffect transition="in" filter="barn(inVertical)">
                                      <p:cBhvr>
                                        <p:cTn id="7" dur="50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pPr marL="0" indent="0">
              <a:buNone/>
            </a:pPr>
            <a:r>
              <a:rPr lang="es-CO" dirty="0"/>
              <a:t>Por supuesto que Jesús sabía todo esto, y es así que Mat.9:9, nos dice: </a:t>
            </a:r>
            <a:r>
              <a:rPr lang="es-CO" b="1" dirty="0">
                <a:latin typeface="Agency FB" pitchFamily="34" charset="0"/>
              </a:rPr>
              <a:t>Pasando Jesús de allí, vio a un hombre llamado Mateo, que estaba sentado al banco de los tributos públicos, y le dijo: Sígueme. Y se levantó y le siguió.</a:t>
            </a:r>
          </a:p>
          <a:p>
            <a:pPr marL="0" indent="0">
              <a:buNone/>
            </a:pPr>
            <a:r>
              <a:rPr lang="es-CO" dirty="0" smtClean="0"/>
              <a:t>Con </a:t>
            </a:r>
            <a:r>
              <a:rPr lang="es-CO" dirty="0"/>
              <a:t>esta preparación previa en el interior de Leví es más comprensible la rápida y generosa respuesta cuando es llamado. Responder era llenar el vacío, reparar los errores </a:t>
            </a:r>
            <a:r>
              <a:rPr lang="es-CO" dirty="0" smtClean="0"/>
              <a:t>si</a:t>
            </a:r>
            <a:r>
              <a:rPr lang="es-CO" dirty="0"/>
              <a:t>los hubo, salir de una vida sin sentido, aunque cómoda, para embarcarse en el </a:t>
            </a:r>
            <a:r>
              <a:rPr lang="es-CO" dirty="0" smtClean="0"/>
              <a:t> entusiasmo </a:t>
            </a:r>
            <a:r>
              <a:rPr lang="es-CO" dirty="0"/>
              <a:t>de lo divino. Era, por fin , saberse perdonado y querido por el mismo Mesías. </a:t>
            </a:r>
            <a:endParaRPr lang="es-CO" dirty="0" smtClean="0"/>
          </a:p>
          <a:p>
            <a:pPr marL="0" indent="0">
              <a:buNone/>
            </a:pPr>
            <a:r>
              <a:rPr lang="es-CO" dirty="0" smtClean="0">
                <a:solidFill>
                  <a:srgbClr val="FF0000"/>
                </a:solidFill>
              </a:rPr>
              <a:t>Leví </a:t>
            </a:r>
            <a:r>
              <a:rPr lang="es-CO" dirty="0">
                <a:solidFill>
                  <a:srgbClr val="FF0000"/>
                </a:solidFill>
              </a:rPr>
              <a:t>se siente como la oveja perdida que es buscada y hallada por el buen pastor; es la moneda de la viuda pobre que reúne a las amigas para celebrar su hallazgo; es el hijo pródigo que vuelve a casa con la lección bien aprendida de lo que vale la locura del pecado. </a:t>
            </a:r>
            <a:endParaRPr lang="es-CO" dirty="0" smtClean="0">
              <a:solidFill>
                <a:srgbClr val="FF0000"/>
              </a:solidFill>
            </a:endParaRPr>
          </a:p>
          <a:p>
            <a:pPr marL="0" indent="0">
              <a:buNone/>
            </a:pPr>
            <a:r>
              <a:rPr lang="es-CO" dirty="0" smtClean="0"/>
              <a:t>Pero </a:t>
            </a:r>
            <a:r>
              <a:rPr lang="es-CO" dirty="0"/>
              <a:t>algo muy difícil le quedaba a Leví después de ser perdonado y acogido por Dios. </a:t>
            </a:r>
            <a:r>
              <a:rPr lang="es-CO" b="1" dirty="0"/>
              <a:t>Ese algo era perdonarse a sí mismo</a:t>
            </a:r>
            <a:r>
              <a:rPr lang="es-CO" dirty="0"/>
              <a:t>. El pecado, como la vida frívola, dejan su huella y el recuerdo intenta intranquilizar con los anteriores desvaríos. Y sufre. A pesar de la sonrisa del Señor que le anima una y otra vez a olvidar la vida pasada, le cuesta. Hasta que se instale en su interior con hondas raíces la realidad de ser acogido y perdonado totalmente. Y se hace vida en su interior lo que dice </a:t>
            </a:r>
            <a:r>
              <a:rPr lang="es-CO" dirty="0" smtClean="0">
                <a:solidFill>
                  <a:srgbClr val="FF0000"/>
                </a:solidFill>
              </a:rPr>
              <a:t>Ezequiel</a:t>
            </a:r>
            <a:r>
              <a:rPr lang="es-CO" dirty="0">
                <a:solidFill>
                  <a:srgbClr val="FF0000"/>
                </a:solidFill>
              </a:rPr>
              <a:t> </a:t>
            </a:r>
            <a:r>
              <a:rPr lang="es-CO" dirty="0" smtClean="0">
                <a:solidFill>
                  <a:srgbClr val="FF0000"/>
                </a:solidFill>
              </a:rPr>
              <a:t>33:11</a:t>
            </a:r>
            <a:r>
              <a:rPr lang="es-CO" dirty="0" smtClean="0"/>
              <a:t>: “</a:t>
            </a:r>
            <a:r>
              <a:rPr lang="es-CO" b="1" dirty="0" smtClean="0">
                <a:latin typeface="Agency FB" pitchFamily="34" charset="0"/>
              </a:rPr>
              <a:t>Acércate </a:t>
            </a:r>
            <a:r>
              <a:rPr lang="es-CO" b="1" dirty="0">
                <a:latin typeface="Agency FB" pitchFamily="34" charset="0"/>
              </a:rPr>
              <a:t>confiadamente al Señor que no se complace en la muerte del pecador, sino en que se convierta y viva</a:t>
            </a:r>
            <a:r>
              <a:rPr lang="es-CO" dirty="0"/>
              <a:t>”</a:t>
            </a:r>
          </a:p>
          <a:p>
            <a:endParaRPr lang="es-CO" dirty="0"/>
          </a:p>
        </p:txBody>
      </p:sp>
    </p:spTree>
    <p:extLst>
      <p:ext uri="{BB962C8B-B14F-4D97-AF65-F5344CB8AC3E}">
        <p14:creationId xmlns:p14="http://schemas.microsoft.com/office/powerpoint/2010/main" val="42270962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20000"/>
              <a:lumOff val="80000"/>
            </a:schemeClr>
          </a:solidFill>
        </p:spPr>
        <p:txBody>
          <a:bodyPr/>
          <a:lstStyle/>
          <a:p>
            <a:r>
              <a:rPr lang="es-CO" dirty="0" smtClean="0"/>
              <a:t>El banquete en casa de Leví</a:t>
            </a:r>
            <a:endParaRPr lang="es-CO" dirty="0"/>
          </a:p>
        </p:txBody>
      </p:sp>
      <p:sp>
        <p:nvSpPr>
          <p:cNvPr id="3" name="2 Marcador de contenido"/>
          <p:cNvSpPr>
            <a:spLocks noGrp="1"/>
          </p:cNvSpPr>
          <p:nvPr>
            <p:ph idx="1"/>
          </p:nvPr>
        </p:nvSpPr>
        <p:spPr>
          <a:xfrm>
            <a:off x="457200" y="1600201"/>
            <a:ext cx="4546848" cy="3196952"/>
          </a:xfrm>
        </p:spPr>
        <p:txBody>
          <a:bodyPr>
            <a:normAutofit fontScale="92500"/>
          </a:bodyPr>
          <a:lstStyle/>
          <a:p>
            <a:pPr marL="0" indent="0">
              <a:buNone/>
            </a:pPr>
            <a:r>
              <a:rPr lang="es-CO" sz="2400" dirty="0" smtClean="0"/>
              <a:t>No </a:t>
            </a:r>
            <a:r>
              <a:rPr lang="es-CO" sz="2400" dirty="0"/>
              <a:t>es fácil describir lo que </a:t>
            </a:r>
            <a:r>
              <a:rPr lang="es-CO" sz="2400" dirty="0" smtClean="0"/>
              <a:t>sintió </a:t>
            </a:r>
            <a:r>
              <a:rPr lang="es-CO" sz="2400" dirty="0"/>
              <a:t>Leví al </a:t>
            </a:r>
            <a:r>
              <a:rPr lang="es-CO" sz="2400" dirty="0" smtClean="0"/>
              <a:t>entregarse al Señor, </a:t>
            </a:r>
            <a:r>
              <a:rPr lang="es-CO" sz="2400" dirty="0"/>
              <a:t>pero un dato nos revela su alegría: celebra una comida multitudinaria. </a:t>
            </a:r>
            <a:endParaRPr lang="es-CO" sz="2400" dirty="0" smtClean="0"/>
          </a:p>
          <a:p>
            <a:pPr marL="0" indent="0">
              <a:buNone/>
            </a:pPr>
            <a:r>
              <a:rPr lang="es-CO" sz="2400" dirty="0" smtClean="0"/>
              <a:t>Miremos la </a:t>
            </a:r>
            <a:r>
              <a:rPr lang="es-CO" sz="2400" dirty="0"/>
              <a:t>descripción </a:t>
            </a:r>
            <a:r>
              <a:rPr lang="es-CO" sz="2400" dirty="0" smtClean="0"/>
              <a:t>que hace el evangelio de Lucas: </a:t>
            </a:r>
            <a:r>
              <a:rPr lang="es-CO" sz="2400" dirty="0"/>
              <a:t>“</a:t>
            </a:r>
            <a:r>
              <a:rPr lang="es-CO" sz="2400" b="1" dirty="0">
                <a:latin typeface="Agency FB" pitchFamily="34" charset="0"/>
              </a:rPr>
              <a:t>Leví le </a:t>
            </a:r>
            <a:r>
              <a:rPr lang="es-CO" sz="2400" b="1" dirty="0" smtClean="0">
                <a:latin typeface="Agency FB" pitchFamily="34" charset="0"/>
              </a:rPr>
              <a:t>dio </a:t>
            </a:r>
            <a:r>
              <a:rPr lang="es-CO" sz="2400" b="1" dirty="0">
                <a:latin typeface="Agency FB" pitchFamily="34" charset="0"/>
              </a:rPr>
              <a:t>en su casa un gran banquete. Y asistían gran número de publicanos y otros que estaban sentados con ellos a la mesa</a:t>
            </a:r>
            <a:r>
              <a:rPr lang="es-CO" sz="2400" dirty="0" smtClean="0"/>
              <a:t>” </a:t>
            </a:r>
            <a:r>
              <a:rPr lang="es-CO" sz="2400" dirty="0" smtClean="0">
                <a:solidFill>
                  <a:srgbClr val="FF0000"/>
                </a:solidFill>
              </a:rPr>
              <a:t>(Luc.5:29) </a:t>
            </a:r>
            <a:r>
              <a:rPr lang="es-CO" sz="2400" dirty="0"/>
              <a:t>. </a:t>
            </a:r>
            <a:endParaRPr lang="es-CO" sz="24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628800"/>
            <a:ext cx="4032448" cy="3024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95456" y="4919008"/>
            <a:ext cx="8712967" cy="1938992"/>
          </a:xfrm>
          <a:prstGeom prst="rect">
            <a:avLst/>
          </a:prstGeom>
          <a:solidFill>
            <a:schemeClr val="accent4">
              <a:lumMod val="20000"/>
              <a:lumOff val="80000"/>
            </a:schemeClr>
          </a:solidFill>
        </p:spPr>
        <p:txBody>
          <a:bodyPr wrap="square">
            <a:spAutoFit/>
          </a:bodyPr>
          <a:lstStyle/>
          <a:p>
            <a:r>
              <a:rPr lang="es-CO" sz="2400" dirty="0"/>
              <a:t>Más que una comida familiar, es un gran banquete para muchos, no para unos pocos íntimos, pero todos amigos en un corazón que acababa de agrandarse para dar cabida al mundo entero. La alegría de </a:t>
            </a:r>
            <a:r>
              <a:rPr lang="es-CO" sz="2400" dirty="0" smtClean="0"/>
              <a:t>Leví </a:t>
            </a:r>
            <a:r>
              <a:rPr lang="es-CO" sz="2400" dirty="0"/>
              <a:t>es evidente y no puede dejar de comunicarlo a todos los vientos.</a:t>
            </a:r>
          </a:p>
        </p:txBody>
      </p:sp>
    </p:spTree>
    <p:extLst>
      <p:ext uri="{BB962C8B-B14F-4D97-AF65-F5344CB8AC3E}">
        <p14:creationId xmlns:p14="http://schemas.microsoft.com/office/powerpoint/2010/main" val="337977791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20680"/>
          </a:xfrm>
        </p:spPr>
        <p:txBody>
          <a:bodyPr>
            <a:normAutofit fontScale="55000" lnSpcReduction="20000"/>
          </a:bodyPr>
          <a:lstStyle/>
          <a:p>
            <a:pPr marL="0" indent="0">
              <a:buNone/>
            </a:pPr>
            <a:endParaRPr lang="es-CO" dirty="0" smtClean="0"/>
          </a:p>
          <a:p>
            <a:pPr marL="0" indent="0">
              <a:buNone/>
            </a:pPr>
            <a:r>
              <a:rPr lang="es-CO" dirty="0" smtClean="0"/>
              <a:t>La </a:t>
            </a:r>
            <a:r>
              <a:rPr lang="es-CO" dirty="0"/>
              <a:t>primera consideración ante este convite es mirar y admirar la alegría de Leví. Siempre que se vive con generosidad la alegría inunda el alma. Pero si la generosidad es una respuesta a una llamada divina, la alegría es desbordante. La vida de Leví es más libre, es una vida nueva. Los enamorados saben bien lo que se siente al descubrir el amor y saberse correspondido. Todo adquiere un nuevo color y una nueva luz. El enfoque es distinto. La palabra que mejor describe el estado de ánimo de Leví es entusiasmo, “lleno de Dios”, “lleno del amor divino”.</a:t>
            </a:r>
          </a:p>
          <a:p>
            <a:endParaRPr lang="es-CO" dirty="0"/>
          </a:p>
          <a:p>
            <a:pPr marL="400050" lvl="1" indent="0">
              <a:buNone/>
            </a:pPr>
            <a:r>
              <a:rPr lang="es-CO" sz="3200" dirty="0">
                <a:solidFill>
                  <a:srgbClr val="FF0000"/>
                </a:solidFill>
              </a:rPr>
              <a:t>Pero una alegría no comunicada a los amigos es rara y L</a:t>
            </a:r>
            <a:r>
              <a:rPr lang="es-CO" sz="3200" dirty="0" smtClean="0">
                <a:solidFill>
                  <a:srgbClr val="FF0000"/>
                </a:solidFill>
              </a:rPr>
              <a:t>eví </a:t>
            </a:r>
            <a:r>
              <a:rPr lang="es-CO" sz="3200" dirty="0">
                <a:solidFill>
                  <a:srgbClr val="FF0000"/>
                </a:solidFill>
              </a:rPr>
              <a:t>quiere comunicar su gozo a todos. No puede callar. Quiere celebrarlo. Ojalá hubiésemos podido </a:t>
            </a:r>
            <a:r>
              <a:rPr lang="es-CO" sz="3200" dirty="0" smtClean="0">
                <a:solidFill>
                  <a:srgbClr val="FF0000"/>
                </a:solidFill>
              </a:rPr>
              <a:t>escuchar </a:t>
            </a:r>
            <a:r>
              <a:rPr lang="es-CO" sz="3200" dirty="0">
                <a:solidFill>
                  <a:srgbClr val="FF0000"/>
                </a:solidFill>
              </a:rPr>
              <a:t>las palabras de Leví a sus amigos publicanos, los cuales quizá no acababan de creer que un rabí fiel a la Ley les tratase con tanta deferencia; tampoco que Leví estuviese dispuesto a dejar la vida fácil que llevaba hasta el momento</a:t>
            </a:r>
            <a:r>
              <a:rPr lang="es-CO" sz="3200" dirty="0" smtClean="0">
                <a:solidFill>
                  <a:srgbClr val="FF0000"/>
                </a:solidFill>
              </a:rPr>
              <a:t>.</a:t>
            </a:r>
          </a:p>
          <a:p>
            <a:pPr marL="0" indent="0">
              <a:buNone/>
            </a:pPr>
            <a:endParaRPr lang="es-CO" sz="3600" dirty="0" smtClean="0"/>
          </a:p>
          <a:p>
            <a:pPr marL="0" indent="0">
              <a:buNone/>
            </a:pPr>
            <a:r>
              <a:rPr lang="es-CO" sz="3600" dirty="0" smtClean="0"/>
              <a:t>Todo </a:t>
            </a:r>
            <a:r>
              <a:rPr lang="es-CO" sz="3600" dirty="0"/>
              <a:t>Cafarnaúm se conmovió. Los buenos se alegraban de la recuperación de un pecador; los malos critican mirando con malos ojos; los indiferentes no entienden nada, pues sus pensamientos giran en torno a sus egoísmos de horizontes pequeños. Leví les habla de que el Maestro era distinto de los demás rabís, pues comprendía y perdonaba. Les anima a situarse cara a cara con Dios. Es natural que las reacciones de los demás publicanos fuesen de lo más variado. Hasta que Leví les dice: venid y lo veréis. Podréis comprobar que no os rechaza.</a:t>
            </a:r>
          </a:p>
        </p:txBody>
      </p:sp>
    </p:spTree>
    <p:extLst>
      <p:ext uri="{BB962C8B-B14F-4D97-AF65-F5344CB8AC3E}">
        <p14:creationId xmlns:p14="http://schemas.microsoft.com/office/powerpoint/2010/main" val="291841857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Autofit/>
          </a:bodyPr>
          <a:lstStyle/>
          <a:p>
            <a:pPr marL="0" indent="0">
              <a:buNone/>
            </a:pPr>
            <a:r>
              <a:rPr lang="es-CO" sz="2000" dirty="0"/>
              <a:t>Y acudieron a la fiesta “en gran número”. La escena es digna de ser imaginada. Por una parte acudían los publicanos compañeros de trabajo y amigos de Leví. </a:t>
            </a:r>
            <a:r>
              <a:rPr lang="es-CO" sz="2000" b="1" dirty="0"/>
              <a:t>¿Cómo no acudir a una fiesta tan esplendida y tan rara?</a:t>
            </a:r>
            <a:r>
              <a:rPr lang="es-CO" sz="2000" dirty="0"/>
              <a:t>. </a:t>
            </a:r>
            <a:endParaRPr lang="es-CO" sz="2000" dirty="0" smtClean="0"/>
          </a:p>
          <a:p>
            <a:pPr marL="0" indent="0">
              <a:buNone/>
            </a:pPr>
            <a:r>
              <a:rPr lang="es-CO" sz="2000" dirty="0" smtClean="0"/>
              <a:t>Luego </a:t>
            </a:r>
            <a:r>
              <a:rPr lang="es-CO" sz="2000" dirty="0"/>
              <a:t>estaban los pecadores, que los Evangelios diferencian de los primeros. </a:t>
            </a:r>
            <a:r>
              <a:rPr lang="es-CO" sz="2000" dirty="0" smtClean="0"/>
              <a:t>Estaba compuesto por hombres </a:t>
            </a:r>
            <a:r>
              <a:rPr lang="es-CO" sz="2000" dirty="0"/>
              <a:t>y mujeres de mala vida, compañeros de los ricos a los cuales servían con su desvergüenza y de cuyo dinero se beneficiaban</a:t>
            </a:r>
            <a:r>
              <a:rPr lang="es-CO" sz="2000" dirty="0" smtClean="0"/>
              <a:t>.</a:t>
            </a:r>
          </a:p>
          <a:p>
            <a:pPr marL="400050" lvl="1" indent="0">
              <a:buNone/>
            </a:pPr>
            <a:endParaRPr lang="es-CO" sz="2000" dirty="0" smtClean="0"/>
          </a:p>
          <a:p>
            <a:pPr marL="400050" lvl="1" indent="0">
              <a:buNone/>
            </a:pPr>
            <a:r>
              <a:rPr lang="es-CO" sz="2000" dirty="0" smtClean="0">
                <a:solidFill>
                  <a:srgbClr val="0070C0"/>
                </a:solidFill>
              </a:rPr>
              <a:t>También </a:t>
            </a:r>
            <a:r>
              <a:rPr lang="es-CO" sz="2000" dirty="0">
                <a:solidFill>
                  <a:srgbClr val="0070C0"/>
                </a:solidFill>
              </a:rPr>
              <a:t>se encontraban otros muchos entre los cuales se contarían los primeros discípulos de Jesús y algunos de los beneficiados con milagros en Cafarnaúm y alrededores. Curados o no, ¿cómo no acudir?. Junto a ellos sus familiares más directos y amigos, también muchos de los que ya escuchaban y admiraban al Maestro. Algunos de éstos tendrían que hacer esfuerzo para acudir a casa de Leví, pues aunque la Ley no prohibiese expresamente acudir a casa de los publicanos y comer con ellos, ésta era la interpretación más corriente para evitar la ocasión de pecado que una mala amistad puede llevar consigo. Pero la presencia de Jesús les anima y acuden. Un grupo algo heterogéneo, pero digno de ser mirado de cerca. Al no saber dónde </a:t>
            </a:r>
            <a:r>
              <a:rPr lang="es-CO" sz="2000" dirty="0" smtClean="0">
                <a:solidFill>
                  <a:srgbClr val="0070C0"/>
                </a:solidFill>
              </a:rPr>
              <a:t>ubicarse, </a:t>
            </a:r>
            <a:r>
              <a:rPr lang="es-CO" sz="2000" dirty="0">
                <a:solidFill>
                  <a:srgbClr val="0070C0"/>
                </a:solidFill>
              </a:rPr>
              <a:t>lo harían con los más </a:t>
            </a:r>
            <a:r>
              <a:rPr lang="es-CO" sz="2000" dirty="0" smtClean="0">
                <a:solidFill>
                  <a:srgbClr val="0070C0"/>
                </a:solidFill>
              </a:rPr>
              <a:t>conocidos.</a:t>
            </a:r>
            <a:endParaRPr lang="es-CO" sz="2000" dirty="0">
              <a:solidFill>
                <a:srgbClr val="0070C0"/>
              </a:solidFill>
            </a:endParaRPr>
          </a:p>
        </p:txBody>
      </p:sp>
    </p:spTree>
    <p:extLst>
      <p:ext uri="{BB962C8B-B14F-4D97-AF65-F5344CB8AC3E}">
        <p14:creationId xmlns:p14="http://schemas.microsoft.com/office/powerpoint/2010/main" val="357760648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pPr marL="0" indent="0">
              <a:buNone/>
            </a:pPr>
            <a:r>
              <a:rPr lang="es-CO" sz="3100" smtClean="0"/>
              <a:t>La vocación de Leví fue rápida, como la de Juan y Santiago. Como ellos deja su vida anterior y su actividad al instante. Así lo cuenta Lucas: “</a:t>
            </a:r>
            <a:r>
              <a:rPr lang="es-CO" sz="3100" b="1" smtClean="0">
                <a:latin typeface="Agency FB" pitchFamily="34" charset="0"/>
              </a:rPr>
              <a:t>Salió Jesús después y miró a un publicano, por nombre Leví, que estaba sentado en la oficina del fisco. Y le dijo: “Sígueme”. El se levantó, dejó todas la cosas y le siguió</a:t>
            </a:r>
            <a:r>
              <a:rPr lang="es-CO" sz="3100" smtClean="0"/>
              <a:t>” . </a:t>
            </a:r>
          </a:p>
          <a:p>
            <a:pPr marL="0" indent="0">
              <a:buNone/>
            </a:pPr>
            <a:endParaRPr lang="es-CO" sz="3100" smtClean="0"/>
          </a:p>
          <a:p>
            <a:pPr marL="0" indent="0">
              <a:buNone/>
            </a:pPr>
            <a:r>
              <a:rPr lang="es-CO" sz="3100" smtClean="0"/>
              <a:t>Probablemente la invitación, «sígueme», fue precedida por las palabras de Jesús dichas en general y recibidas con buen espíritu por aquel buen hombre. Cuando le llama alguien que coincide con tus ideales, se decide con fuerza y generosidad, y la alegría llena su vida.</a:t>
            </a:r>
          </a:p>
          <a:p>
            <a:pPr marL="400050" lvl="1" indent="0">
              <a:buNone/>
            </a:pPr>
            <a:endParaRPr lang="es-CO" smtClean="0"/>
          </a:p>
          <a:p>
            <a:pPr marL="400050" lvl="1" indent="0">
              <a:buNone/>
            </a:pPr>
            <a:r>
              <a:rPr lang="es-CO" smtClean="0"/>
              <a:t>La alegría de Leví nos lleva a pensar que debió preparar a fondo el banquete. “</a:t>
            </a:r>
            <a:r>
              <a:rPr lang="es-CO" b="1" smtClean="0"/>
              <a:t>Seguiremos la Ley del modo más estricto, pero no quiero que falte nada</a:t>
            </a:r>
            <a:r>
              <a:rPr lang="es-CO" smtClean="0"/>
              <a:t>”, “</a:t>
            </a:r>
            <a:r>
              <a:rPr lang="es-CO" b="1" smtClean="0"/>
              <a:t>quiero que el Maestro esté contento</a:t>
            </a:r>
            <a:r>
              <a:rPr lang="es-CO" smtClean="0"/>
              <a:t>” y junto a este deseo principal el derivado de celebrar una despedida sonada: “</a:t>
            </a:r>
            <a:r>
              <a:rPr lang="es-CO" smtClean="0">
                <a:latin typeface="Agency FB" pitchFamily="34" charset="0"/>
              </a:rPr>
              <a:t>lo dejaba todo para seguir la voluntad de Dios</a:t>
            </a:r>
            <a:r>
              <a:rPr lang="es-CO" smtClean="0"/>
              <a:t>”. Y lo sirvientes prepararían una de las mejores comidas que se habían visto en aquella población. Lucas nos dice que fue “</a:t>
            </a:r>
            <a:r>
              <a:rPr lang="es-CO" smtClean="0">
                <a:latin typeface="Agency FB" pitchFamily="34" charset="0"/>
              </a:rPr>
              <a:t>un gran banquete</a:t>
            </a:r>
            <a:r>
              <a:rPr lang="es-CO" smtClean="0"/>
              <a:t>”. Sobrio, pero alegre y agradecido. Una antesala de los tiempos mesiánicos tantas veces anunciados. No pensemos sólo en la comida y la bebida, seguro que la decoración y la iluminación serían extraordinarias. No es posible saber si hubo música, pero sería extraña su falta dado lo aficionados que eran a ella los judíos y los galileos.</a:t>
            </a:r>
          </a:p>
          <a:p>
            <a:pPr marL="0" indent="0">
              <a:buNone/>
            </a:pPr>
            <a:endParaRPr lang="es-CO" sz="2400" dirty="0"/>
          </a:p>
        </p:txBody>
      </p:sp>
    </p:spTree>
    <p:extLst>
      <p:ext uri="{BB962C8B-B14F-4D97-AF65-F5344CB8AC3E}">
        <p14:creationId xmlns:p14="http://schemas.microsoft.com/office/powerpoint/2010/main" val="239109126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70000" lnSpcReduction="20000"/>
          </a:bodyPr>
          <a:lstStyle/>
          <a:p>
            <a:pPr marL="0" indent="0">
              <a:buNone/>
            </a:pPr>
            <a:r>
              <a:rPr lang="es-CO" sz="3100" dirty="0" smtClean="0"/>
              <a:t>Cuando </a:t>
            </a:r>
            <a:r>
              <a:rPr lang="es-CO" sz="3100" dirty="0"/>
              <a:t>llegó Jesús, se hizo un silencio expectante. La sencillez del Señor </a:t>
            </a:r>
            <a:r>
              <a:rPr lang="es-CO" sz="3100" dirty="0" smtClean="0"/>
              <a:t>hizo </a:t>
            </a:r>
            <a:r>
              <a:rPr lang="es-CO" sz="3100" dirty="0"/>
              <a:t>fácil y gratas las cosas. Se </a:t>
            </a:r>
            <a:r>
              <a:rPr lang="es-CO" sz="3100" dirty="0" smtClean="0"/>
              <a:t>veía </a:t>
            </a:r>
            <a:r>
              <a:rPr lang="es-CO" sz="3100" dirty="0"/>
              <a:t>que Jesús </a:t>
            </a:r>
            <a:r>
              <a:rPr lang="es-CO" sz="3100" dirty="0" smtClean="0"/>
              <a:t>estaba </a:t>
            </a:r>
            <a:r>
              <a:rPr lang="es-CO" sz="3100" dirty="0"/>
              <a:t>contento, sonríe, come poco, pero no rechaza el alimento. Todos fueron perdiendo poco a poco el </a:t>
            </a:r>
            <a:r>
              <a:rPr lang="es-CO" sz="3100" dirty="0" smtClean="0"/>
              <a:t>envaramiento (</a:t>
            </a:r>
            <a:r>
              <a:rPr lang="es-CO" sz="3100" dirty="0" smtClean="0">
                <a:latin typeface="Agency FB" pitchFamily="34" charset="0"/>
              </a:rPr>
              <a:t>Actitud </a:t>
            </a:r>
            <a:r>
              <a:rPr lang="es-CO" sz="3100" dirty="0">
                <a:latin typeface="Agency FB" pitchFamily="34" charset="0"/>
              </a:rPr>
              <a:t>de la persona orgullosa o </a:t>
            </a:r>
            <a:r>
              <a:rPr lang="es-CO" sz="3100" dirty="0" smtClean="0">
                <a:latin typeface="Agency FB" pitchFamily="34" charset="0"/>
              </a:rPr>
              <a:t>estirada</a:t>
            </a:r>
            <a:r>
              <a:rPr lang="es-CO" sz="3100" dirty="0" smtClean="0"/>
              <a:t>), </a:t>
            </a:r>
            <a:r>
              <a:rPr lang="es-CO" sz="3100" dirty="0"/>
              <a:t>comportándose con naturalidad. La alegría y el buen ambiente se hacen contagiosos, como en las bodas de </a:t>
            </a:r>
            <a:r>
              <a:rPr lang="es-CO" sz="3100" dirty="0" smtClean="0"/>
              <a:t>Cana. </a:t>
            </a:r>
          </a:p>
          <a:p>
            <a:pPr marL="400050" lvl="1" indent="0">
              <a:buNone/>
            </a:pPr>
            <a:endParaRPr lang="es-CO" sz="3100" dirty="0" smtClean="0"/>
          </a:p>
          <a:p>
            <a:pPr marL="400050" lvl="1" indent="0">
              <a:buNone/>
            </a:pPr>
            <a:r>
              <a:rPr lang="es-CO" sz="3100" dirty="0" smtClean="0">
                <a:solidFill>
                  <a:srgbClr val="C00000"/>
                </a:solidFill>
              </a:rPr>
              <a:t>Una </a:t>
            </a:r>
            <a:r>
              <a:rPr lang="es-CO" sz="3100" dirty="0">
                <a:solidFill>
                  <a:srgbClr val="C00000"/>
                </a:solidFill>
              </a:rPr>
              <a:t>vez pasado un tiempo prudente, la conversación se centra en escuchar al Maestro. </a:t>
            </a:r>
            <a:r>
              <a:rPr lang="es-CO" sz="3100" dirty="0" smtClean="0">
                <a:solidFill>
                  <a:srgbClr val="C00000"/>
                </a:solidFill>
              </a:rPr>
              <a:t>Zeffirelli, director de cine,  </a:t>
            </a:r>
            <a:r>
              <a:rPr lang="es-CO" sz="3100" dirty="0">
                <a:solidFill>
                  <a:srgbClr val="C00000"/>
                </a:solidFill>
              </a:rPr>
              <a:t>se imagina que fue allí donde </a:t>
            </a:r>
            <a:r>
              <a:rPr lang="es-CO" sz="3100" dirty="0" smtClean="0">
                <a:solidFill>
                  <a:srgbClr val="C00000"/>
                </a:solidFill>
              </a:rPr>
              <a:t>Jesús contó </a:t>
            </a:r>
            <a:r>
              <a:rPr lang="es-CO" sz="3100" dirty="0">
                <a:solidFill>
                  <a:srgbClr val="C00000"/>
                </a:solidFill>
              </a:rPr>
              <a:t>su parábola del hijo pródigo. No lo podemos asegurar, pero, si así fue, Leví casi lloraría de agradecimiento reconociéndose en el mal hijo que vuelve a la casa paterna, y donde sólo cabía esperar regaños, encuentra cariño y en mayor medida que anteriormente</a:t>
            </a:r>
            <a:r>
              <a:rPr lang="es-CO" sz="3100" dirty="0" smtClean="0">
                <a:solidFill>
                  <a:srgbClr val="C00000"/>
                </a:solidFill>
              </a:rPr>
              <a:t>.</a:t>
            </a:r>
          </a:p>
          <a:p>
            <a:pPr marL="0" indent="0">
              <a:buNone/>
            </a:pPr>
            <a:r>
              <a:rPr lang="es-CO" sz="3100" dirty="0" smtClean="0"/>
              <a:t> </a:t>
            </a:r>
          </a:p>
          <a:p>
            <a:pPr marL="0" indent="0">
              <a:buNone/>
            </a:pPr>
            <a:r>
              <a:rPr lang="es-CO" sz="3100" dirty="0" smtClean="0"/>
              <a:t>Los </a:t>
            </a:r>
            <a:r>
              <a:rPr lang="es-CO" sz="3100" dirty="0"/>
              <a:t>pecadores escuchan aquellas palabras como una invitación amable y paternal a cambiar de vida y no jugarse la eternidad por cuatro placeres vacíos y sin sustancia. ¿Se alargó la comida o la sobremesa? Seguramente, y quizá más de uno comenzó una vida nueva </a:t>
            </a:r>
            <a:r>
              <a:rPr lang="es-CO" sz="3100" dirty="0" smtClean="0"/>
              <a:t>en su relación con Dios</a:t>
            </a:r>
            <a:r>
              <a:rPr lang="es-CO" sz="3100" dirty="0"/>
              <a:t>.</a:t>
            </a:r>
          </a:p>
          <a:p>
            <a:endParaRPr lang="es-CO" dirty="0"/>
          </a:p>
        </p:txBody>
      </p:sp>
    </p:spTree>
    <p:extLst>
      <p:ext uri="{BB962C8B-B14F-4D97-AF65-F5344CB8AC3E}">
        <p14:creationId xmlns:p14="http://schemas.microsoft.com/office/powerpoint/2010/main" val="32360904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endParaRPr lang="es-CO" sz="2400" dirty="0" smtClean="0"/>
          </a:p>
          <a:p>
            <a:pPr marL="0" indent="0">
              <a:buNone/>
            </a:pPr>
            <a:r>
              <a:rPr lang="es-CO" sz="2400" dirty="0" smtClean="0"/>
              <a:t>Pero </a:t>
            </a:r>
            <a:r>
              <a:rPr lang="es-CO" sz="2400" dirty="0"/>
              <a:t>una sombra alteró el grato ambiente de la fiesta. La provocaron los </a:t>
            </a:r>
            <a:r>
              <a:rPr lang="es-CO" sz="2400" b="1" dirty="0"/>
              <a:t>escribas y fariseos</a:t>
            </a:r>
            <a:r>
              <a:rPr lang="es-CO" sz="2400" dirty="0"/>
              <a:t> </a:t>
            </a:r>
            <a:r>
              <a:rPr lang="es-CO" sz="2400" u="sng" dirty="0" smtClean="0"/>
              <a:t>quienes se consideraban justos</a:t>
            </a:r>
            <a:r>
              <a:rPr lang="es-CO" sz="2400" dirty="0" smtClean="0"/>
              <a:t> cuando </a:t>
            </a:r>
            <a:r>
              <a:rPr lang="es-CO" sz="2400" dirty="0"/>
              <a:t>se dirigieron a los discípulos de Jesús con un escándalo, que después hemos llamado farisaico, pero que podemos llamar sencillamente hipócrita, al </a:t>
            </a:r>
            <a:r>
              <a:rPr lang="es-CO" sz="2400" dirty="0" smtClean="0"/>
              <a:t>decirles: </a:t>
            </a:r>
            <a:r>
              <a:rPr lang="es-CO" sz="2400" dirty="0"/>
              <a:t>“¿</a:t>
            </a:r>
            <a:r>
              <a:rPr lang="es-CO" sz="2400" dirty="0">
                <a:latin typeface="Agency FB" pitchFamily="34" charset="0"/>
              </a:rPr>
              <a:t>Por qué come vuestro maestro con los publicanos y pecadores</a:t>
            </a:r>
            <a:r>
              <a:rPr lang="es-CO" sz="2400" dirty="0"/>
              <a:t>?”. </a:t>
            </a:r>
            <a:endParaRPr lang="es-CO" sz="2400" dirty="0" smtClean="0"/>
          </a:p>
          <a:p>
            <a:pPr marL="0" indent="0">
              <a:buNone/>
            </a:pPr>
            <a:endParaRPr lang="es-CO" sz="2400" dirty="0" smtClean="0"/>
          </a:p>
          <a:p>
            <a:pPr marL="0" indent="0">
              <a:buNone/>
            </a:pPr>
            <a:r>
              <a:rPr lang="es-CO" sz="2400" dirty="0" smtClean="0"/>
              <a:t>Quizá </a:t>
            </a:r>
            <a:r>
              <a:rPr lang="es-CO" sz="2400" dirty="0"/>
              <a:t>los discípulos no supieron contestar, llevaban poco tiempo con el Maestro. Y es Jesús mismo el que contesta en público a lo que decían aquellos pocos y todos pensaban diciéndoles: </a:t>
            </a:r>
            <a:r>
              <a:rPr lang="es-CO" sz="2400" dirty="0" smtClean="0"/>
              <a:t>“</a:t>
            </a:r>
            <a:r>
              <a:rPr lang="es-CO" sz="2400" dirty="0" smtClean="0">
                <a:latin typeface="Agency FB" pitchFamily="34" charset="0"/>
              </a:rPr>
              <a:t>Los </a:t>
            </a:r>
            <a:r>
              <a:rPr lang="es-CO" sz="2400" dirty="0">
                <a:latin typeface="Agency FB" pitchFamily="34" charset="0"/>
              </a:rPr>
              <a:t>sanos no tienen necesidad de médico, sino los enfermos</a:t>
            </a:r>
            <a:r>
              <a:rPr lang="es-CO" sz="2400" dirty="0" smtClean="0">
                <a:latin typeface="Agency FB" pitchFamily="34" charset="0"/>
              </a:rPr>
              <a:t>. </a:t>
            </a:r>
            <a:r>
              <a:rPr lang="es-CO" sz="2400" dirty="0">
                <a:latin typeface="Agency FB" pitchFamily="34" charset="0"/>
              </a:rPr>
              <a:t>13 Id, pues, y aprended lo que significa: "Misericordia quiero y no sacrificios</a:t>
            </a:r>
            <a:r>
              <a:rPr lang="es-CO" sz="2400" dirty="0" smtClean="0">
                <a:latin typeface="Agency FB" pitchFamily="34" charset="0"/>
              </a:rPr>
              <a:t>", </a:t>
            </a:r>
            <a:r>
              <a:rPr lang="es-CO" sz="2400" dirty="0">
                <a:latin typeface="Agency FB" pitchFamily="34" charset="0"/>
              </a:rPr>
              <a:t>porque no he venido a llamar a justos</a:t>
            </a:r>
            <a:r>
              <a:rPr lang="es-CO" sz="2400" dirty="0" smtClean="0">
                <a:latin typeface="Agency FB" pitchFamily="34" charset="0"/>
              </a:rPr>
              <a:t>, </a:t>
            </a:r>
            <a:r>
              <a:rPr lang="es-CO" sz="2400" dirty="0">
                <a:latin typeface="Agency FB" pitchFamily="34" charset="0"/>
              </a:rPr>
              <a:t>sino a pecadores al </a:t>
            </a:r>
            <a:r>
              <a:rPr lang="es-CO" sz="2400" dirty="0" smtClean="0">
                <a:latin typeface="Agency FB" pitchFamily="34" charset="0"/>
              </a:rPr>
              <a:t>arrepentimiento». </a:t>
            </a:r>
            <a:r>
              <a:rPr lang="es-CO" sz="2400" dirty="0" smtClean="0">
                <a:solidFill>
                  <a:srgbClr val="FF0000"/>
                </a:solidFill>
              </a:rPr>
              <a:t>(Mat.9:12 up, 13).</a:t>
            </a:r>
            <a:endParaRPr lang="es-CO" sz="2400" dirty="0">
              <a:solidFill>
                <a:srgbClr val="FF0000"/>
              </a:solidFill>
            </a:endParaRPr>
          </a:p>
          <a:p>
            <a:endParaRPr lang="es-CO" dirty="0"/>
          </a:p>
        </p:txBody>
      </p:sp>
    </p:spTree>
    <p:extLst>
      <p:ext uri="{BB962C8B-B14F-4D97-AF65-F5344CB8AC3E}">
        <p14:creationId xmlns:p14="http://schemas.microsoft.com/office/powerpoint/2010/main" val="580000775"/>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r>
              <a:rPr lang="es-CO" sz="2200" dirty="0" smtClean="0"/>
              <a:t>Leví </a:t>
            </a:r>
            <a:r>
              <a:rPr lang="es-CO" sz="2200" dirty="0"/>
              <a:t>escucha con gozo la respuesta de Jesús, aunque le apene haber sido ocasión de producir un disgusto al Señor. “</a:t>
            </a:r>
            <a:r>
              <a:rPr lang="es-CO" sz="2200" dirty="0">
                <a:latin typeface="Agency FB" pitchFamily="34" charset="0"/>
              </a:rPr>
              <a:t>Debí haber pensado en que le comprometía</a:t>
            </a:r>
            <a:r>
              <a:rPr lang="es-CO" sz="2200" dirty="0"/>
              <a:t>”, pero estaba tan contento, que ni pensó las críticas previsibles en aquellos </a:t>
            </a:r>
            <a:r>
              <a:rPr lang="es-CO" sz="2200" dirty="0" smtClean="0"/>
              <a:t>enredadores de problemas. </a:t>
            </a:r>
            <a:r>
              <a:rPr lang="es-CO" sz="2200" dirty="0"/>
              <a:t>Ya aprenderá, al pasar el tiempo, que aquello no era casi nada con lo que </a:t>
            </a:r>
            <a:r>
              <a:rPr lang="es-CO" sz="2200" dirty="0" smtClean="0"/>
              <a:t>le iba </a:t>
            </a:r>
            <a:r>
              <a:rPr lang="es-CO" sz="2200" dirty="0"/>
              <a:t>a suceder, pero de momento una sombra coexiste con la luz.</a:t>
            </a:r>
          </a:p>
          <a:p>
            <a:endParaRPr lang="es-CO" sz="2200" dirty="0"/>
          </a:p>
          <a:p>
            <a:pPr marL="400050" lvl="1" indent="0">
              <a:buNone/>
            </a:pPr>
            <a:r>
              <a:rPr lang="es-CO" sz="2400" dirty="0">
                <a:solidFill>
                  <a:srgbClr val="FF0000"/>
                </a:solidFill>
              </a:rPr>
              <a:t>Al acabar la comida todos vuelven a sus casas comentando lo sucedido. Debió ser entonces cuando Leví </a:t>
            </a:r>
            <a:r>
              <a:rPr lang="es-CO" sz="2400" dirty="0" smtClean="0">
                <a:solidFill>
                  <a:srgbClr val="FF0000"/>
                </a:solidFill>
              </a:rPr>
              <a:t>acoge </a:t>
            </a:r>
            <a:r>
              <a:rPr lang="es-CO" sz="2400" dirty="0">
                <a:solidFill>
                  <a:srgbClr val="FF0000"/>
                </a:solidFill>
              </a:rPr>
              <a:t>la labor de preparar las cosas para su nueva vida. Debió dar ordenes para vender las cosas del modo mejor posible; presentó su dimisión como publicano ante las autoridades competentes, preguntó que debía llevarse; quizás nada. Y así, con el saco vacío y el corazón </a:t>
            </a:r>
            <a:r>
              <a:rPr lang="es-CO" sz="2400" dirty="0" smtClean="0">
                <a:solidFill>
                  <a:srgbClr val="FF0000"/>
                </a:solidFill>
              </a:rPr>
              <a:t>lleno de gozo, </a:t>
            </a:r>
            <a:r>
              <a:rPr lang="es-CO" sz="2400" dirty="0">
                <a:solidFill>
                  <a:srgbClr val="FF0000"/>
                </a:solidFill>
              </a:rPr>
              <a:t>comenzó su nueva </a:t>
            </a:r>
            <a:r>
              <a:rPr lang="es-CO" sz="2400" dirty="0" smtClean="0">
                <a:solidFill>
                  <a:srgbClr val="FF0000"/>
                </a:solidFill>
              </a:rPr>
              <a:t>vida </a:t>
            </a:r>
            <a:r>
              <a:rPr lang="es-CO" sz="2400" dirty="0">
                <a:solidFill>
                  <a:srgbClr val="FF0000"/>
                </a:solidFill>
              </a:rPr>
              <a:t>más difícil que la anterior, y mucho más gozosa</a:t>
            </a:r>
            <a:r>
              <a:rPr lang="es-CO" sz="2400" dirty="0" smtClean="0">
                <a:solidFill>
                  <a:srgbClr val="FF0000"/>
                </a:solidFill>
              </a:rPr>
              <a:t>.</a:t>
            </a:r>
          </a:p>
          <a:p>
            <a:pPr marL="400050" lvl="1" indent="0">
              <a:buNone/>
            </a:pPr>
            <a:endParaRPr lang="es-CO" sz="2400" dirty="0">
              <a:solidFill>
                <a:srgbClr val="FF0000"/>
              </a:solidFill>
            </a:endParaRPr>
          </a:p>
          <a:p>
            <a:endParaRPr lang="es-CO" dirty="0"/>
          </a:p>
          <a:p>
            <a:endParaRPr lang="es-CO" dirty="0"/>
          </a:p>
        </p:txBody>
      </p:sp>
    </p:spTree>
    <p:extLst>
      <p:ext uri="{BB962C8B-B14F-4D97-AF65-F5344CB8AC3E}">
        <p14:creationId xmlns:p14="http://schemas.microsoft.com/office/powerpoint/2010/main" val="9955229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476673"/>
            <a:ext cx="5987007" cy="3384376"/>
          </a:xfrm>
        </p:spPr>
        <p:txBody>
          <a:bodyPr>
            <a:noAutofit/>
          </a:bodyPr>
          <a:lstStyle/>
          <a:p>
            <a:pPr marL="0" indent="0">
              <a:buNone/>
            </a:pPr>
            <a:r>
              <a:rPr lang="es-CO" sz="2000" dirty="0"/>
              <a:t>Por eso </a:t>
            </a:r>
            <a:r>
              <a:rPr lang="es-CO" sz="2000" dirty="0" smtClean="0"/>
              <a:t>Leví, el que ahora es Mateo</a:t>
            </a:r>
            <a:r>
              <a:rPr lang="es-CO" sz="2000" dirty="0"/>
              <a:t>, además de apóstol, es evangelista. Su Evangelio, posterior al de Marcos, sigue el mismo esquema que Marcos. Pero inserta también gran cantidad de material nuevo, la mitad de su Evangelio. El amable </a:t>
            </a:r>
            <a:r>
              <a:rPr lang="es-CO" sz="2000" dirty="0" smtClean="0"/>
              <a:t>ex recaudador </a:t>
            </a:r>
            <a:r>
              <a:rPr lang="es-CO" sz="2000" dirty="0"/>
              <a:t>supo ahora recoger con cariño y precisión las palabras de Jesús. Antes de alejarse, </a:t>
            </a:r>
            <a:r>
              <a:rPr lang="es-CO" sz="2000" dirty="0" smtClean="0"/>
              <a:t>después de ser investido de poder del Espíritu Santo, como </a:t>
            </a:r>
            <a:r>
              <a:rPr lang="es-CO" sz="2000" dirty="0"/>
              <a:t>los demás apóstoles, a predicar el Evangelio, quiso dejarnos escrito </a:t>
            </a:r>
            <a:r>
              <a:rPr lang="es-CO" sz="2000" dirty="0" smtClean="0"/>
              <a:t>antes del año 70, lo </a:t>
            </a:r>
            <a:r>
              <a:rPr lang="es-CO" sz="2000" dirty="0"/>
              <a:t>que él había visto y oído al Maestro</a:t>
            </a:r>
            <a:r>
              <a:rPr lang="es-CO" sz="2000" dirty="0" smtClean="0"/>
              <a:t>.</a:t>
            </a:r>
            <a:endParaRPr lang="es-CO"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7" y="404664"/>
            <a:ext cx="2429619"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87824" y="4077072"/>
            <a:ext cx="5688632" cy="3785652"/>
          </a:xfrm>
          <a:prstGeom prst="rect">
            <a:avLst/>
          </a:prstGeom>
        </p:spPr>
        <p:txBody>
          <a:bodyPr wrap="square">
            <a:spAutoFit/>
          </a:bodyPr>
          <a:lstStyle/>
          <a:p>
            <a:r>
              <a:rPr lang="es-CO" sz="2400" dirty="0"/>
              <a:t>Mateo escribió en arameo, la lengua de Jesús. Hoy sólo tenemos la traducción griega, pero aparece en muchos detalles su origen semita, como cuando habla de las tradiciones </a:t>
            </a:r>
            <a:r>
              <a:rPr lang="es-CO" sz="2400" dirty="0" smtClean="0"/>
              <a:t>y </a:t>
            </a:r>
            <a:r>
              <a:rPr lang="es-CO" sz="2400" dirty="0"/>
              <a:t>del templo donde se paga </a:t>
            </a:r>
            <a:r>
              <a:rPr lang="es-CO" sz="2400" dirty="0" smtClean="0"/>
              <a:t>el «</a:t>
            </a:r>
            <a:r>
              <a:rPr lang="es-CO" sz="2400" dirty="0" smtClean="0">
                <a:latin typeface="Agency FB" pitchFamily="34" charset="0"/>
              </a:rPr>
              <a:t>diezmo de la </a:t>
            </a:r>
            <a:r>
              <a:rPr lang="es-CO" sz="2400" dirty="0">
                <a:latin typeface="Agency FB" pitchFamily="34" charset="0"/>
              </a:rPr>
              <a:t>menta y el </a:t>
            </a:r>
            <a:r>
              <a:rPr lang="es-CO" sz="2400" dirty="0" smtClean="0">
                <a:latin typeface="Agency FB" pitchFamily="34" charset="0"/>
              </a:rPr>
              <a:t>comino</a:t>
            </a:r>
            <a:r>
              <a:rPr lang="es-CO" sz="2400" dirty="0" smtClean="0"/>
              <a:t>» </a:t>
            </a:r>
            <a:r>
              <a:rPr lang="es-CO" sz="2400" dirty="0" smtClean="0">
                <a:solidFill>
                  <a:srgbClr val="FF0000"/>
                </a:solidFill>
              </a:rPr>
              <a:t>(Mat.23:23), </a:t>
            </a:r>
            <a:r>
              <a:rPr lang="es-CO" sz="2400" dirty="0" smtClean="0"/>
              <a:t>y de «</a:t>
            </a:r>
            <a:r>
              <a:rPr lang="es-CO" sz="2400" dirty="0" smtClean="0">
                <a:latin typeface="Agency FB" pitchFamily="34" charset="0"/>
              </a:rPr>
              <a:t>ensanchar las filacterias</a:t>
            </a:r>
            <a:r>
              <a:rPr lang="es-CO" sz="2400" dirty="0" smtClean="0"/>
              <a:t>» </a:t>
            </a:r>
            <a:r>
              <a:rPr lang="es-CO" sz="2400" dirty="0" smtClean="0">
                <a:solidFill>
                  <a:srgbClr val="FF0000"/>
                </a:solidFill>
              </a:rPr>
              <a:t>(Mat:23:5), </a:t>
            </a:r>
            <a:r>
              <a:rPr lang="es-CO" sz="2400" dirty="0"/>
              <a:t>del gusto de los escribas </a:t>
            </a:r>
            <a:r>
              <a:rPr lang="es-CO" sz="2400" dirty="0" smtClean="0"/>
              <a:t>y fariseos por </a:t>
            </a:r>
            <a:r>
              <a:rPr lang="es-CO" sz="2400" dirty="0"/>
              <a:t>llamarse </a:t>
            </a:r>
            <a:r>
              <a:rPr lang="es-CO" sz="2400" dirty="0" smtClean="0"/>
              <a:t>Rabí</a:t>
            </a:r>
            <a:r>
              <a:rPr lang="es-CO" sz="2400" dirty="0" smtClean="0">
                <a:solidFill>
                  <a:srgbClr val="FF0000"/>
                </a:solidFill>
              </a:rPr>
              <a:t> (Mat.23:8)</a:t>
            </a:r>
            <a:r>
              <a:rPr lang="es-CO" sz="2400" dirty="0" smtClean="0"/>
              <a:t>, </a:t>
            </a:r>
            <a:r>
              <a:rPr lang="es-CO" sz="2400" dirty="0"/>
              <a:t>y por las palabras arameas raca, </a:t>
            </a:r>
            <a:r>
              <a:rPr lang="es-CO" sz="2400" dirty="0" smtClean="0"/>
              <a:t>corbona, gábata </a:t>
            </a:r>
            <a:r>
              <a:rPr lang="es-CO" sz="2400" dirty="0"/>
              <a:t>y otras.</a:t>
            </a:r>
          </a:p>
        </p:txBody>
      </p:sp>
    </p:spTree>
    <p:extLst>
      <p:ext uri="{BB962C8B-B14F-4D97-AF65-F5344CB8AC3E}">
        <p14:creationId xmlns:p14="http://schemas.microsoft.com/office/powerpoint/2010/main" val="23929011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800200"/>
          </a:xfrm>
        </p:spPr>
        <p:txBody>
          <a:bodyPr>
            <a:normAutofit fontScale="92500"/>
          </a:bodyPr>
          <a:lstStyle/>
          <a:p>
            <a:pPr marL="0" indent="0">
              <a:buNone/>
            </a:pPr>
            <a:r>
              <a:rPr lang="es-CO" sz="2600" dirty="0"/>
              <a:t>Escribiría su </a:t>
            </a:r>
            <a:r>
              <a:rPr lang="es-CO" sz="2600" dirty="0" smtClean="0"/>
              <a:t>Evangelio más o menos 38 </a:t>
            </a:r>
            <a:r>
              <a:rPr lang="es-CO" sz="2600" dirty="0"/>
              <a:t>años después de la muerte de Jesús. Como Marcos y Lucas, reproduce en su Evangelio la enseñanza apostólica que durante </a:t>
            </a:r>
            <a:r>
              <a:rPr lang="es-CO" sz="2600" dirty="0" smtClean="0"/>
              <a:t>casi ocho </a:t>
            </a:r>
            <a:r>
              <a:rPr lang="es-CO" sz="2600" dirty="0"/>
              <a:t>lustros </a:t>
            </a:r>
            <a:r>
              <a:rPr lang="es-CO" sz="2600" dirty="0" smtClean="0"/>
              <a:t>(40 años) han </a:t>
            </a:r>
            <a:r>
              <a:rPr lang="es-CO" sz="2600" dirty="0"/>
              <a:t>predicado los apóstoles acerca de Jesús</a:t>
            </a:r>
            <a:r>
              <a:rPr lang="es-CO" sz="2600" dirty="0" smtClean="0"/>
              <a:t>.</a:t>
            </a:r>
            <a:endParaRPr lang="es-CO" sz="2600" dirty="0"/>
          </a:p>
        </p:txBody>
      </p:sp>
      <p:sp>
        <p:nvSpPr>
          <p:cNvPr id="4" name="3 Rectángulo"/>
          <p:cNvSpPr/>
          <p:nvPr/>
        </p:nvSpPr>
        <p:spPr>
          <a:xfrm>
            <a:off x="3203848" y="2852936"/>
            <a:ext cx="5652120" cy="4339650"/>
          </a:xfrm>
          <a:prstGeom prst="rect">
            <a:avLst/>
          </a:prstGeom>
        </p:spPr>
        <p:txBody>
          <a:bodyPr wrap="square">
            <a:spAutoFit/>
          </a:bodyPr>
          <a:lstStyle/>
          <a:p>
            <a:r>
              <a:rPr lang="es-CO" sz="2400" dirty="0"/>
              <a:t>Mateo dirige su Evangelio a los israelitas convertidos. Por eso presenta a Jesús como el Mesías anunciando en el Antiguo Testamento, en el que se cumplen las profecías. Es el que ha conservado más palabras de Jesús. Utiliza mucho la expresión </a:t>
            </a:r>
            <a:r>
              <a:rPr lang="es-CO" sz="2400" dirty="0" smtClean="0"/>
              <a:t>«</a:t>
            </a:r>
            <a:r>
              <a:rPr lang="es-CO" sz="2400" dirty="0" smtClean="0">
                <a:latin typeface="Agency FB" pitchFamily="34" charset="0"/>
              </a:rPr>
              <a:t>reino </a:t>
            </a:r>
            <a:r>
              <a:rPr lang="es-CO" sz="2400" dirty="0">
                <a:latin typeface="Agency FB" pitchFamily="34" charset="0"/>
              </a:rPr>
              <a:t>de Dios o reino de los </a:t>
            </a:r>
            <a:r>
              <a:rPr lang="es-CO" sz="2400" dirty="0" smtClean="0">
                <a:latin typeface="Agency FB" pitchFamily="34" charset="0"/>
              </a:rPr>
              <a:t>cielos</a:t>
            </a:r>
            <a:r>
              <a:rPr lang="es-CO" sz="2400" dirty="0" smtClean="0"/>
              <a:t>»</a:t>
            </a:r>
            <a:r>
              <a:rPr lang="es-CO" sz="2400" dirty="0" smtClean="0">
                <a:solidFill>
                  <a:srgbClr val="FF0000"/>
                </a:solidFill>
              </a:rPr>
              <a:t> (Mat.13:43)</a:t>
            </a:r>
            <a:r>
              <a:rPr lang="es-CO" sz="2400" dirty="0" smtClean="0"/>
              <a:t>, </a:t>
            </a:r>
            <a:r>
              <a:rPr lang="es-CO" sz="2400" dirty="0"/>
              <a:t>y presenta a la Iglesia como poseedora de los privilegios que tenía Israel.</a:t>
            </a:r>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068960"/>
            <a:ext cx="2448272"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0883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a:bodyPr>
          <a:lstStyle/>
          <a:p>
            <a:pPr marL="0" indent="0">
              <a:buNone/>
            </a:pPr>
            <a:endParaRPr lang="es-CO" sz="2400" dirty="0" smtClean="0">
              <a:solidFill>
                <a:srgbClr val="FF0000"/>
              </a:solidFill>
            </a:endParaRPr>
          </a:p>
          <a:p>
            <a:pPr marL="0" indent="0">
              <a:buNone/>
            </a:pPr>
            <a:r>
              <a:rPr lang="es-CO" sz="2400" dirty="0" smtClean="0">
                <a:solidFill>
                  <a:srgbClr val="FF0000"/>
                </a:solidFill>
              </a:rPr>
              <a:t>Según la tradición,  </a:t>
            </a:r>
            <a:r>
              <a:rPr lang="es-CO" sz="2400" dirty="0">
                <a:solidFill>
                  <a:srgbClr val="FF0000"/>
                </a:solidFill>
              </a:rPr>
              <a:t>Mateo se trasladó </a:t>
            </a:r>
            <a:r>
              <a:rPr lang="es-CO" sz="2400" dirty="0" smtClean="0">
                <a:solidFill>
                  <a:srgbClr val="FF0000"/>
                </a:solidFill>
              </a:rPr>
              <a:t>después de «</a:t>
            </a:r>
            <a:r>
              <a:rPr lang="es-CO" sz="2400" dirty="0" smtClean="0">
                <a:solidFill>
                  <a:srgbClr val="FF0000"/>
                </a:solidFill>
                <a:latin typeface="Agency FB" pitchFamily="34" charset="0"/>
              </a:rPr>
              <a:t>recibir el poder del Espíritu Santo</a:t>
            </a:r>
            <a:r>
              <a:rPr lang="es-CO" sz="2400" dirty="0" smtClean="0">
                <a:solidFill>
                  <a:srgbClr val="FF0000"/>
                </a:solidFill>
              </a:rPr>
              <a:t>» a </a:t>
            </a:r>
            <a:r>
              <a:rPr lang="es-CO" sz="2400" dirty="0">
                <a:solidFill>
                  <a:srgbClr val="FF0000"/>
                </a:solidFill>
              </a:rPr>
              <a:t>Etiopía a predicar el Evangelio. Realizó muchos milagros y se convirtieron al cristianismo la familia real, </a:t>
            </a:r>
            <a:r>
              <a:rPr lang="es-CO" sz="2400" dirty="0" smtClean="0">
                <a:solidFill>
                  <a:srgbClr val="FF0000"/>
                </a:solidFill>
              </a:rPr>
              <a:t>miembros de la </a:t>
            </a:r>
            <a:r>
              <a:rPr lang="es-CO" sz="2400" dirty="0">
                <a:solidFill>
                  <a:srgbClr val="FF0000"/>
                </a:solidFill>
              </a:rPr>
              <a:t>corte y </a:t>
            </a:r>
            <a:r>
              <a:rPr lang="es-CO" sz="2400" dirty="0" smtClean="0">
                <a:solidFill>
                  <a:srgbClr val="FF0000"/>
                </a:solidFill>
              </a:rPr>
              <a:t>muchos creyentes del pueblo</a:t>
            </a:r>
            <a:r>
              <a:rPr lang="es-CO" sz="2400" dirty="0">
                <a:solidFill>
                  <a:srgbClr val="FF0000"/>
                </a:solidFill>
              </a:rPr>
              <a:t>. Probablemente predicó también en Persia. Según </a:t>
            </a:r>
            <a:r>
              <a:rPr lang="es-CO" sz="2400" dirty="0" smtClean="0">
                <a:solidFill>
                  <a:srgbClr val="FF0000"/>
                </a:solidFill>
              </a:rPr>
              <a:t>la tradición, </a:t>
            </a:r>
            <a:r>
              <a:rPr lang="es-CO" sz="2400" dirty="0">
                <a:solidFill>
                  <a:srgbClr val="FF0000"/>
                </a:solidFill>
              </a:rPr>
              <a:t>murió martirizado un 21 de septiembre. </a:t>
            </a:r>
            <a:endParaRPr lang="es-CO" sz="2400" dirty="0" smtClean="0">
              <a:solidFill>
                <a:srgbClr val="FF0000"/>
              </a:solidFill>
            </a:endParaRPr>
          </a:p>
          <a:p>
            <a:pPr marL="0" indent="0">
              <a:buNone/>
            </a:pPr>
            <a:endParaRPr lang="es-CO" sz="2400" dirty="0" smtClean="0"/>
          </a:p>
          <a:p>
            <a:pPr marL="0" indent="0">
              <a:buNone/>
            </a:pPr>
            <a:r>
              <a:rPr lang="es-CO" sz="2400" dirty="0" smtClean="0"/>
              <a:t>Unos </a:t>
            </a:r>
            <a:r>
              <a:rPr lang="es-CO" sz="2400" dirty="0"/>
              <a:t>le atribuyen la evangelización de Arabia, Persia y Etiopía. También se le cita con los pontos y los macedonios, e incluso que se libró de morir ante los </a:t>
            </a:r>
            <a:r>
              <a:rPr lang="es-CO" sz="2400" dirty="0" smtClean="0"/>
              <a:t>antropófagos (personas que comen carne humana). </a:t>
            </a:r>
            <a:r>
              <a:rPr lang="es-CO" sz="2400" dirty="0"/>
              <a:t>Unos dicen que murió </a:t>
            </a:r>
            <a:r>
              <a:rPr lang="es-CO" sz="2400" dirty="0" smtClean="0"/>
              <a:t>quemado </a:t>
            </a:r>
            <a:r>
              <a:rPr lang="es-CO" sz="2400" dirty="0"/>
              <a:t>en la hoguera -muchas leyendas coinciden en este punto- e incluso que fue decapitado. </a:t>
            </a:r>
            <a:endParaRPr lang="es-CO" sz="2400" dirty="0" smtClean="0"/>
          </a:p>
          <a:p>
            <a:endParaRPr lang="es-CO" dirty="0"/>
          </a:p>
        </p:txBody>
      </p:sp>
    </p:spTree>
    <p:extLst>
      <p:ext uri="{BB962C8B-B14F-4D97-AF65-F5344CB8AC3E}">
        <p14:creationId xmlns:p14="http://schemas.microsoft.com/office/powerpoint/2010/main" val="7411405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lstStyle/>
          <a:p>
            <a:r>
              <a:rPr lang="es-CO" b="1" i="1" dirty="0" smtClean="0">
                <a:latin typeface="Agency FB" pitchFamily="34" charset="0"/>
              </a:rPr>
              <a:t>Conclusión</a:t>
            </a:r>
            <a:endParaRPr lang="es-CO" b="1" i="1" dirty="0">
              <a:latin typeface="Agency FB" pitchFamily="34" charset="0"/>
            </a:endParaRPr>
          </a:p>
        </p:txBody>
      </p:sp>
      <p:sp>
        <p:nvSpPr>
          <p:cNvPr id="3" name="2 Marcador de contenido"/>
          <p:cNvSpPr>
            <a:spLocks noGrp="1"/>
          </p:cNvSpPr>
          <p:nvPr>
            <p:ph idx="1"/>
          </p:nvPr>
        </p:nvSpPr>
        <p:spPr>
          <a:xfrm>
            <a:off x="3203848" y="1600200"/>
            <a:ext cx="2880320" cy="4525963"/>
          </a:xfrm>
        </p:spPr>
        <p:txBody>
          <a:bodyPr>
            <a:normAutofit fontScale="70000" lnSpcReduction="20000"/>
          </a:bodyPr>
          <a:lstStyle/>
          <a:p>
            <a:pPr marL="400050" lvl="1" indent="0" algn="ctr">
              <a:buNone/>
            </a:pPr>
            <a:r>
              <a:rPr lang="es-CO" dirty="0"/>
              <a:t>Una vez más nos admiramos de los planes de Dios que permite que pasen de un modo tan oculto a los ojos de los hombres personajes tan heroicos, pues lo que realmente cuenta es cómo los ve Dios. </a:t>
            </a:r>
            <a:endParaRPr lang="es-CO" dirty="0" smtClean="0"/>
          </a:p>
          <a:p>
            <a:pPr marL="400050" lvl="1" indent="0" algn="ctr">
              <a:buNone/>
            </a:pPr>
            <a:r>
              <a:rPr lang="es-CO" dirty="0" smtClean="0"/>
              <a:t>El </a:t>
            </a:r>
            <a:r>
              <a:rPr lang="es-CO" dirty="0"/>
              <a:t>nombre ¡Mateo!, estará escrito por la eternidad en uno de los fundamentos de la muralla de la nueva Jerusalén </a:t>
            </a:r>
            <a:r>
              <a:rPr lang="es-CO" b="1" dirty="0">
                <a:solidFill>
                  <a:srgbClr val="FF0000"/>
                </a:solidFill>
              </a:rPr>
              <a:t>(Apoc.21:14).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4026" y="1628800"/>
            <a:ext cx="259228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628800"/>
            <a:ext cx="2304256"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3717032"/>
            <a:ext cx="2304256"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4026" y="3736302"/>
            <a:ext cx="2592288" cy="2429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147079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1037</TotalTime>
  <Words>3631</Words>
  <Application>Microsoft Office PowerPoint</Application>
  <PresentationFormat>Presentación en pantalla (4:3)</PresentationFormat>
  <Paragraphs>93</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Biografía y  muerte del apóstol Mateo</vt:lpstr>
      <vt:lpstr>El nombre de cuna de este cobrador de impuestos era Leví</vt:lpstr>
      <vt:lpstr>Presentación de PowerPoint</vt:lpstr>
      <vt:lpstr>Esto ratificaba que Jesús «no había venido a llamar a justos sino a pecadores» Luc.5:27-32. </vt:lpstr>
      <vt:lpstr>Presentación de PowerPoint</vt:lpstr>
      <vt:lpstr>¿Qué indujo a Leví a responder de una manera tan  súbita al llamado del Maestro?</vt:lpstr>
      <vt:lpstr>Presentación de PowerPoint</vt:lpstr>
      <vt:lpstr>Presentación de PowerPoint</vt:lpstr>
      <vt:lpstr>Presentación de PowerPoint</vt:lpstr>
      <vt:lpstr>Presentación de PowerPoint</vt:lpstr>
      <vt:lpstr>Presentación de PowerPoint</vt:lpstr>
      <vt:lpstr>El banquete en casa de Leví</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Muerte de San Mateo</dc:title>
  <dc:creator>FAMILIA FIERRO CH</dc:creator>
  <cp:lastModifiedBy>HUMBERTO</cp:lastModifiedBy>
  <cp:revision>111</cp:revision>
  <dcterms:created xsi:type="dcterms:W3CDTF">2014-12-02T12:59:43Z</dcterms:created>
  <dcterms:modified xsi:type="dcterms:W3CDTF">2015-01-20T13:13:54Z</dcterms:modified>
</cp:coreProperties>
</file>