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82" r:id="rId3"/>
    <p:sldId id="317" r:id="rId4"/>
    <p:sldId id="284" r:id="rId5"/>
    <p:sldId id="285" r:id="rId6"/>
    <p:sldId id="286" r:id="rId7"/>
    <p:sldId id="283" r:id="rId8"/>
    <p:sldId id="287" r:id="rId9"/>
    <p:sldId id="288" r:id="rId10"/>
    <p:sldId id="289" r:id="rId11"/>
    <p:sldId id="281" r:id="rId12"/>
    <p:sldId id="296" r:id="rId13"/>
    <p:sldId id="297" r:id="rId14"/>
    <p:sldId id="300" r:id="rId15"/>
    <p:sldId id="302" r:id="rId16"/>
    <p:sldId id="301" r:id="rId17"/>
    <p:sldId id="304" r:id="rId18"/>
    <p:sldId id="303" r:id="rId19"/>
    <p:sldId id="299" r:id="rId20"/>
    <p:sldId id="298" r:id="rId21"/>
    <p:sldId id="305" r:id="rId22"/>
    <p:sldId id="306" r:id="rId23"/>
    <p:sldId id="307" r:id="rId24"/>
    <p:sldId id="308" r:id="rId25"/>
    <p:sldId id="309" r:id="rId26"/>
    <p:sldId id="310" r:id="rId27"/>
    <p:sldId id="311" r:id="rId28"/>
    <p:sldId id="312" r:id="rId29"/>
    <p:sldId id="313" r:id="rId30"/>
    <p:sldId id="314" r:id="rId31"/>
    <p:sldId id="295" r:id="rId32"/>
    <p:sldId id="291" r:id="rId33"/>
    <p:sldId id="292" r:id="rId34"/>
    <p:sldId id="315" r:id="rId35"/>
    <p:sldId id="293" r:id="rId36"/>
    <p:sldId id="316" r:id="rId37"/>
    <p:sldId id="290" r:id="rId38"/>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4" d="100"/>
          <a:sy n="74" d="100"/>
        </p:scale>
        <p:origin x="-1044"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15931308-15AA-4F57-B788-1CEC4D2CA927}" type="datetimeFigureOut">
              <a:rPr lang="es-CO" smtClean="0"/>
              <a:t>20/01/2015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770E50D-811D-494C-B6B3-4D138B8490EF}" type="slidenum">
              <a:rPr lang="es-CO" smtClean="0"/>
              <a:t>‹Nº›</a:t>
            </a:fld>
            <a:endParaRPr lang="es-CO"/>
          </a:p>
        </p:txBody>
      </p:sp>
    </p:spTree>
    <p:extLst>
      <p:ext uri="{BB962C8B-B14F-4D97-AF65-F5344CB8AC3E}">
        <p14:creationId xmlns:p14="http://schemas.microsoft.com/office/powerpoint/2010/main" val="2313479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5931308-15AA-4F57-B788-1CEC4D2CA927}" type="datetimeFigureOut">
              <a:rPr lang="es-CO" smtClean="0"/>
              <a:t>20/01/2015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770E50D-811D-494C-B6B3-4D138B8490EF}" type="slidenum">
              <a:rPr lang="es-CO" smtClean="0"/>
              <a:t>‹Nº›</a:t>
            </a:fld>
            <a:endParaRPr lang="es-CO"/>
          </a:p>
        </p:txBody>
      </p:sp>
    </p:spTree>
    <p:extLst>
      <p:ext uri="{BB962C8B-B14F-4D97-AF65-F5344CB8AC3E}">
        <p14:creationId xmlns:p14="http://schemas.microsoft.com/office/powerpoint/2010/main" val="1147309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5931308-15AA-4F57-B788-1CEC4D2CA927}" type="datetimeFigureOut">
              <a:rPr lang="es-CO" smtClean="0"/>
              <a:t>20/01/2015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770E50D-811D-494C-B6B3-4D138B8490EF}" type="slidenum">
              <a:rPr lang="es-CO" smtClean="0"/>
              <a:t>‹Nº›</a:t>
            </a:fld>
            <a:endParaRPr lang="es-CO"/>
          </a:p>
        </p:txBody>
      </p:sp>
    </p:spTree>
    <p:extLst>
      <p:ext uri="{BB962C8B-B14F-4D97-AF65-F5344CB8AC3E}">
        <p14:creationId xmlns:p14="http://schemas.microsoft.com/office/powerpoint/2010/main" val="3432148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15931308-15AA-4F57-B788-1CEC4D2CA927}" type="datetimeFigureOut">
              <a:rPr lang="es-CO" smtClean="0"/>
              <a:t>20/01/2015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770E50D-811D-494C-B6B3-4D138B8490EF}" type="slidenum">
              <a:rPr lang="es-CO" smtClean="0"/>
              <a:t>‹Nº›</a:t>
            </a:fld>
            <a:endParaRPr lang="es-CO"/>
          </a:p>
        </p:txBody>
      </p:sp>
    </p:spTree>
    <p:extLst>
      <p:ext uri="{BB962C8B-B14F-4D97-AF65-F5344CB8AC3E}">
        <p14:creationId xmlns:p14="http://schemas.microsoft.com/office/powerpoint/2010/main" val="4241253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15931308-15AA-4F57-B788-1CEC4D2CA927}" type="datetimeFigureOut">
              <a:rPr lang="es-CO" smtClean="0"/>
              <a:t>20/01/2015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C770E50D-811D-494C-B6B3-4D138B8490EF}" type="slidenum">
              <a:rPr lang="es-CO" smtClean="0"/>
              <a:t>‹Nº›</a:t>
            </a:fld>
            <a:endParaRPr lang="es-CO"/>
          </a:p>
        </p:txBody>
      </p:sp>
    </p:spTree>
    <p:extLst>
      <p:ext uri="{BB962C8B-B14F-4D97-AF65-F5344CB8AC3E}">
        <p14:creationId xmlns:p14="http://schemas.microsoft.com/office/powerpoint/2010/main" val="3790847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15931308-15AA-4F57-B788-1CEC4D2CA927}" type="datetimeFigureOut">
              <a:rPr lang="es-CO" smtClean="0"/>
              <a:t>20/01/2015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C770E50D-811D-494C-B6B3-4D138B8490EF}" type="slidenum">
              <a:rPr lang="es-CO" smtClean="0"/>
              <a:t>‹Nº›</a:t>
            </a:fld>
            <a:endParaRPr lang="es-CO"/>
          </a:p>
        </p:txBody>
      </p:sp>
    </p:spTree>
    <p:extLst>
      <p:ext uri="{BB962C8B-B14F-4D97-AF65-F5344CB8AC3E}">
        <p14:creationId xmlns:p14="http://schemas.microsoft.com/office/powerpoint/2010/main" val="299716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5931308-15AA-4F57-B788-1CEC4D2CA927}" type="datetimeFigureOut">
              <a:rPr lang="es-CO" smtClean="0"/>
              <a:t>20/01/2015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C770E50D-811D-494C-B6B3-4D138B8490EF}" type="slidenum">
              <a:rPr lang="es-CO" smtClean="0"/>
              <a:t>‹Nº›</a:t>
            </a:fld>
            <a:endParaRPr lang="es-CO"/>
          </a:p>
        </p:txBody>
      </p:sp>
    </p:spTree>
    <p:extLst>
      <p:ext uri="{BB962C8B-B14F-4D97-AF65-F5344CB8AC3E}">
        <p14:creationId xmlns:p14="http://schemas.microsoft.com/office/powerpoint/2010/main" val="1215233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931308-15AA-4F57-B788-1CEC4D2CA927}" type="datetimeFigureOut">
              <a:rPr lang="es-CO" smtClean="0"/>
              <a:t>20/01/2015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770E50D-811D-494C-B6B3-4D138B8490EF}" type="slidenum">
              <a:rPr lang="es-CO" smtClean="0"/>
              <a:t>‹Nº›</a:t>
            </a:fld>
            <a:endParaRPr lang="es-CO"/>
          </a:p>
        </p:txBody>
      </p:sp>
    </p:spTree>
    <p:extLst>
      <p:ext uri="{BB962C8B-B14F-4D97-AF65-F5344CB8AC3E}">
        <p14:creationId xmlns:p14="http://schemas.microsoft.com/office/powerpoint/2010/main" val="4218010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931308-15AA-4F57-B788-1CEC4D2CA927}" type="datetimeFigureOut">
              <a:rPr lang="es-CO" smtClean="0"/>
              <a:t>20/01/2015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770E50D-811D-494C-B6B3-4D138B8490EF}" type="slidenum">
              <a:rPr lang="es-CO" smtClean="0"/>
              <a:t>‹Nº›</a:t>
            </a:fld>
            <a:endParaRPr lang="es-CO"/>
          </a:p>
        </p:txBody>
      </p:sp>
    </p:spTree>
    <p:extLst>
      <p:ext uri="{BB962C8B-B14F-4D97-AF65-F5344CB8AC3E}">
        <p14:creationId xmlns:p14="http://schemas.microsoft.com/office/powerpoint/2010/main" val="3759201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5931308-15AA-4F57-B788-1CEC4D2CA927}" type="datetimeFigureOut">
              <a:rPr lang="es-CO" smtClean="0"/>
              <a:t>20/01/2015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770E50D-811D-494C-B6B3-4D138B8490EF}" type="slidenum">
              <a:rPr lang="es-CO" smtClean="0"/>
              <a:t>‹Nº›</a:t>
            </a:fld>
            <a:endParaRPr lang="es-CO"/>
          </a:p>
        </p:txBody>
      </p:sp>
    </p:spTree>
    <p:extLst>
      <p:ext uri="{BB962C8B-B14F-4D97-AF65-F5344CB8AC3E}">
        <p14:creationId xmlns:p14="http://schemas.microsoft.com/office/powerpoint/2010/main" val="3754277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5931308-15AA-4F57-B788-1CEC4D2CA927}" type="datetimeFigureOut">
              <a:rPr lang="es-CO" smtClean="0"/>
              <a:t>20/01/2015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770E50D-811D-494C-B6B3-4D138B8490EF}" type="slidenum">
              <a:rPr lang="es-CO" smtClean="0"/>
              <a:t>‹Nº›</a:t>
            </a:fld>
            <a:endParaRPr lang="es-CO"/>
          </a:p>
        </p:txBody>
      </p:sp>
    </p:spTree>
    <p:extLst>
      <p:ext uri="{BB962C8B-B14F-4D97-AF65-F5344CB8AC3E}">
        <p14:creationId xmlns:p14="http://schemas.microsoft.com/office/powerpoint/2010/main" val="2309307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931308-15AA-4F57-B788-1CEC4D2CA927}" type="datetimeFigureOut">
              <a:rPr lang="es-CO" smtClean="0"/>
              <a:t>20/01/2015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0E50D-811D-494C-B6B3-4D138B8490EF}" type="slidenum">
              <a:rPr lang="es-CO" smtClean="0"/>
              <a:t>‹Nº›</a:t>
            </a:fld>
            <a:endParaRPr lang="es-CO"/>
          </a:p>
        </p:txBody>
      </p:sp>
    </p:spTree>
    <p:extLst>
      <p:ext uri="{BB962C8B-B14F-4D97-AF65-F5344CB8AC3E}">
        <p14:creationId xmlns:p14="http://schemas.microsoft.com/office/powerpoint/2010/main" val="2574426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0" y="548680"/>
            <a:ext cx="8964488" cy="1470025"/>
          </a:xfrm>
          <a:solidFill>
            <a:schemeClr val="accent5">
              <a:lumMod val="20000"/>
              <a:lumOff val="80000"/>
            </a:schemeClr>
          </a:solidFill>
        </p:spPr>
        <p:txBody>
          <a:bodyPr/>
          <a:lstStyle/>
          <a:p>
            <a:r>
              <a:rPr lang="es-CO" dirty="0" smtClean="0">
                <a:latin typeface="Algerian" pitchFamily="82" charset="0"/>
              </a:rPr>
              <a:t>Biografía y muerte del apóstol Pablo</a:t>
            </a:r>
            <a:endParaRPr lang="es-CO" dirty="0">
              <a:latin typeface="Algerian" pitchFamily="82" charset="0"/>
            </a:endParaRPr>
          </a:p>
        </p:txBody>
      </p:sp>
      <p:sp>
        <p:nvSpPr>
          <p:cNvPr id="3" name="2 Subtítulo"/>
          <p:cNvSpPr>
            <a:spLocks noGrp="1"/>
          </p:cNvSpPr>
          <p:nvPr>
            <p:ph type="subTitle" idx="1"/>
          </p:nvPr>
        </p:nvSpPr>
        <p:spPr>
          <a:xfrm>
            <a:off x="29886" y="5517232"/>
            <a:ext cx="9144000" cy="913656"/>
          </a:xfrm>
          <a:solidFill>
            <a:schemeClr val="accent5">
              <a:lumMod val="20000"/>
              <a:lumOff val="80000"/>
            </a:schemeClr>
          </a:solidFill>
        </p:spPr>
        <p:txBody>
          <a:bodyPr>
            <a:normAutofit/>
          </a:bodyPr>
          <a:lstStyle/>
          <a:p>
            <a:r>
              <a:rPr lang="es-CO" sz="4800" b="1" dirty="0" smtClean="0">
                <a:latin typeface="Palace Script MT" pitchFamily="66" charset="0"/>
              </a:rPr>
              <a:t>Humberto Fierro Galindo</a:t>
            </a:r>
            <a:endParaRPr lang="es-CO" sz="4800" b="1" dirty="0">
              <a:latin typeface="Palace Script MT"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2348880"/>
            <a:ext cx="3312368"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5458079"/>
      </p:ext>
    </p:extLst>
  </p:cSld>
  <p:clrMapOvr>
    <a:masterClrMapping/>
  </p:clrMapOvr>
  <p:transition spd="slow">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fontScale="90000"/>
          </a:bodyPr>
          <a:lstStyle/>
          <a:p>
            <a:r>
              <a:rPr lang="es-CO" b="1" dirty="0" smtClean="0"/>
              <a:t>Biografía y muerte del apóstol Pablo</a:t>
            </a:r>
            <a:endParaRPr lang="es-CO" b="1" dirty="0"/>
          </a:p>
        </p:txBody>
      </p:sp>
      <p:sp>
        <p:nvSpPr>
          <p:cNvPr id="3" name="2 Marcador de contenido"/>
          <p:cNvSpPr>
            <a:spLocks noGrp="1"/>
          </p:cNvSpPr>
          <p:nvPr>
            <p:ph idx="1"/>
          </p:nvPr>
        </p:nvSpPr>
        <p:spPr/>
        <p:txBody>
          <a:bodyPr>
            <a:normAutofit/>
          </a:bodyPr>
          <a:lstStyle/>
          <a:p>
            <a:pPr marL="0" indent="0">
              <a:buNone/>
            </a:pPr>
            <a:r>
              <a:rPr lang="es-CO" sz="2400" dirty="0" smtClean="0"/>
              <a:t>Introducción</a:t>
            </a:r>
          </a:p>
          <a:p>
            <a:pPr marL="0" indent="0">
              <a:buNone/>
            </a:pPr>
            <a:r>
              <a:rPr lang="es-CO" sz="2400" dirty="0"/>
              <a:t>O</a:t>
            </a:r>
            <a:r>
              <a:rPr lang="es-CO" sz="2400" dirty="0" smtClean="0"/>
              <a:t>riginalmente </a:t>
            </a:r>
            <a:r>
              <a:rPr lang="es-CO" sz="2400" dirty="0"/>
              <a:t>Saulo de Tarso </a:t>
            </a:r>
            <a:r>
              <a:rPr lang="es-CO" sz="2400" dirty="0" smtClean="0"/>
              <a:t>también </a:t>
            </a:r>
            <a:r>
              <a:rPr lang="es-CO" sz="2400" dirty="0"/>
              <a:t>llamado </a:t>
            </a:r>
            <a:r>
              <a:rPr lang="es-CO" sz="2400" dirty="0" smtClean="0"/>
              <a:t>Pablo</a:t>
            </a:r>
            <a:r>
              <a:rPr lang="es-CO" sz="2400" dirty="0"/>
              <a:t>, nacido entre los años 5 y 10 d. C</a:t>
            </a:r>
            <a:r>
              <a:rPr lang="es-CO" sz="2400" dirty="0" smtClean="0"/>
              <a:t>., </a:t>
            </a:r>
            <a:r>
              <a:rPr lang="es-CO" sz="2400" dirty="0"/>
              <a:t>en Tarso de Cilicia (actual Turquía centro-meridional) y muerto probablemente </a:t>
            </a:r>
            <a:r>
              <a:rPr lang="es-CO" sz="2400" dirty="0" smtClean="0"/>
              <a:t>en el año  68 </a:t>
            </a:r>
            <a:r>
              <a:rPr lang="es-CO" sz="2400" dirty="0"/>
              <a:t>en Roma, es conocido como el Apóstol de los gentiles, el Apóstol de las naciones, o simplemente el Apóstol, y constituye una de las personalidades </a:t>
            </a:r>
            <a:r>
              <a:rPr lang="es-CO" sz="2400" dirty="0" smtClean="0"/>
              <a:t>sobresalientes </a:t>
            </a:r>
            <a:r>
              <a:rPr lang="es-CO" sz="2400" dirty="0"/>
              <a:t>del cristianismo primitivo</a:t>
            </a:r>
            <a:r>
              <a:rPr lang="es-CO" sz="2400" dirty="0" smtClean="0"/>
              <a:t>.</a:t>
            </a:r>
          </a:p>
          <a:p>
            <a:pPr marL="0" indent="0">
              <a:buNone/>
            </a:pPr>
            <a:r>
              <a:rPr lang="es-CO" sz="2400" dirty="0" smtClean="0"/>
              <a:t>Donde por primer vez aparece  su nombre en el Registro sagrado es en relación con la muerte de Esteban primer mártir de la iglesia primitiva, en </a:t>
            </a:r>
            <a:r>
              <a:rPr lang="es-CO" sz="2400" dirty="0">
                <a:solidFill>
                  <a:srgbClr val="FF0000"/>
                </a:solidFill>
              </a:rPr>
              <a:t>(Hechos 7:58</a:t>
            </a:r>
            <a:r>
              <a:rPr lang="es-CO" sz="2400" b="1" dirty="0">
                <a:solidFill>
                  <a:srgbClr val="FF0000"/>
                </a:solidFill>
              </a:rPr>
              <a:t>). </a:t>
            </a:r>
            <a:endParaRPr lang="es-CO" dirty="0"/>
          </a:p>
        </p:txBody>
      </p:sp>
    </p:spTree>
    <p:extLst>
      <p:ext uri="{BB962C8B-B14F-4D97-AF65-F5344CB8AC3E}">
        <p14:creationId xmlns:p14="http://schemas.microsoft.com/office/powerpoint/2010/main" val="1187059816"/>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908720"/>
            <a:ext cx="3970784" cy="5184576"/>
          </a:xfrm>
        </p:spPr>
        <p:txBody>
          <a:bodyPr/>
          <a:lstStyle/>
          <a:p>
            <a:pPr marL="0" indent="0" algn="ctr">
              <a:buNone/>
            </a:pPr>
            <a:endParaRPr lang="es-CO" dirty="0" smtClean="0"/>
          </a:p>
          <a:p>
            <a:pPr marL="0" indent="0" algn="ctr">
              <a:buNone/>
            </a:pPr>
            <a:r>
              <a:rPr lang="es-CO" dirty="0" smtClean="0"/>
              <a:t>«</a:t>
            </a:r>
            <a:r>
              <a:rPr lang="es-CO" dirty="0"/>
              <a:t>Lo echaron fuera de la ciudad y lo apedrearon. Los testigos pusieron sus ropas a los pies de un joven que se llamaba Saulo»</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124744"/>
            <a:ext cx="4104456"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061187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fontScale="92500" lnSpcReduction="20000"/>
          </a:bodyPr>
          <a:lstStyle/>
          <a:p>
            <a:pPr marL="0" indent="0">
              <a:buNone/>
            </a:pPr>
            <a:r>
              <a:rPr lang="es-CO" sz="2400" dirty="0" smtClean="0"/>
              <a:t>El registro Sagrado nos dice que Saulo era un opositor a la fe </a:t>
            </a:r>
            <a:r>
              <a:rPr lang="es-CO" sz="2400" dirty="0"/>
              <a:t>cristiana pues </a:t>
            </a:r>
            <a:r>
              <a:rPr lang="es-CO" sz="2400" dirty="0" smtClean="0"/>
              <a:t>«</a:t>
            </a:r>
            <a:r>
              <a:rPr lang="es-CO" sz="2400" u="sng" dirty="0" smtClean="0">
                <a:latin typeface="Agency FB" pitchFamily="34" charset="0"/>
              </a:rPr>
              <a:t>Saulo </a:t>
            </a:r>
            <a:r>
              <a:rPr lang="es-CO" sz="2400" u="sng" dirty="0">
                <a:latin typeface="Agency FB" pitchFamily="34" charset="0"/>
              </a:rPr>
              <a:t>consentía en su muerte</a:t>
            </a:r>
            <a:r>
              <a:rPr lang="es-CO" sz="2400" dirty="0">
                <a:latin typeface="Agency FB" pitchFamily="34" charset="0"/>
              </a:rPr>
              <a:t>. </a:t>
            </a:r>
            <a:r>
              <a:rPr lang="es-CO" sz="2400" dirty="0" smtClean="0">
                <a:latin typeface="Agency FB" pitchFamily="34" charset="0"/>
              </a:rPr>
              <a:t>En </a:t>
            </a:r>
            <a:r>
              <a:rPr lang="es-CO" sz="2400" dirty="0">
                <a:latin typeface="Agency FB" pitchFamily="34" charset="0"/>
              </a:rPr>
              <a:t>aquel día hubo una gran persecución contra la iglesia que estaba en Jerusalén, y todos, salvo los apóstoles, fueron esparcidos por las tierras de Judea y de Samaria. </a:t>
            </a:r>
            <a:r>
              <a:rPr lang="es-CO" sz="2400" dirty="0" smtClean="0">
                <a:latin typeface="Agency FB" pitchFamily="34" charset="0"/>
              </a:rPr>
              <a:t>3 </a:t>
            </a:r>
            <a:r>
              <a:rPr lang="es-CO" sz="2400" u="sng" dirty="0">
                <a:latin typeface="Agency FB" pitchFamily="34" charset="0"/>
              </a:rPr>
              <a:t>Saulo, por su parte, asolaba la iglesia; entrando casa por casa, arrastraba a hombres y mujeres y los enviaba a la </a:t>
            </a:r>
            <a:r>
              <a:rPr lang="es-CO" sz="2400" u="sng" dirty="0" smtClean="0">
                <a:latin typeface="Agency FB" pitchFamily="34" charset="0"/>
              </a:rPr>
              <a:t>cárcel»</a:t>
            </a:r>
            <a:r>
              <a:rPr lang="es-CO" sz="2400" dirty="0" smtClean="0">
                <a:latin typeface="Agency FB" pitchFamily="34" charset="0"/>
              </a:rPr>
              <a:t>. </a:t>
            </a:r>
            <a:r>
              <a:rPr lang="es-CO" sz="2400" dirty="0" smtClean="0">
                <a:solidFill>
                  <a:srgbClr val="FF0000"/>
                </a:solidFill>
                <a:latin typeface="Agency FB" pitchFamily="34" charset="0"/>
              </a:rPr>
              <a:t>Hec.8:1,3.</a:t>
            </a:r>
          </a:p>
          <a:p>
            <a:pPr marL="0" indent="0">
              <a:buNone/>
            </a:pPr>
            <a:endParaRPr lang="es-CO" sz="2400" dirty="0" smtClean="0"/>
          </a:p>
          <a:p>
            <a:pPr marL="0" indent="0">
              <a:buNone/>
            </a:pPr>
            <a:r>
              <a:rPr lang="es-CO" sz="3000" b="1" u="sng" dirty="0" smtClean="0"/>
              <a:t>Encuentro de Saulo con Jesús:</a:t>
            </a:r>
          </a:p>
          <a:p>
            <a:pPr marL="0" indent="0">
              <a:buNone/>
            </a:pPr>
            <a:r>
              <a:rPr lang="es-CO" sz="2400" dirty="0" smtClean="0"/>
              <a:t>La Escritura nos habla nuevamente de Saulo en </a:t>
            </a:r>
            <a:r>
              <a:rPr lang="es-CO" sz="2400" dirty="0" smtClean="0">
                <a:solidFill>
                  <a:srgbClr val="FF0000"/>
                </a:solidFill>
              </a:rPr>
              <a:t>Hec.9:1-9</a:t>
            </a:r>
            <a:r>
              <a:rPr lang="es-CO" sz="2400" dirty="0">
                <a:solidFill>
                  <a:srgbClr val="FF0000"/>
                </a:solidFill>
                <a:latin typeface="Agency FB" pitchFamily="34" charset="0"/>
              </a:rPr>
              <a:t>. </a:t>
            </a:r>
            <a:r>
              <a:rPr lang="es-CO" sz="2400" dirty="0" smtClean="0">
                <a:latin typeface="Agency FB" pitchFamily="34" charset="0"/>
              </a:rPr>
              <a:t>«</a:t>
            </a:r>
            <a:r>
              <a:rPr lang="es-CO" sz="2400" u="sng" dirty="0" smtClean="0">
                <a:latin typeface="Agency FB" pitchFamily="34" charset="0"/>
              </a:rPr>
              <a:t>Saulo, </a:t>
            </a:r>
            <a:r>
              <a:rPr lang="es-CO" sz="2400" u="sng" dirty="0">
                <a:latin typeface="Agency FB" pitchFamily="34" charset="0"/>
              </a:rPr>
              <a:t>respirando aún amenazas y muerte contra los discípulos del Señor</a:t>
            </a:r>
            <a:r>
              <a:rPr lang="es-CO" sz="2400" dirty="0">
                <a:latin typeface="Agency FB" pitchFamily="34" charset="0"/>
              </a:rPr>
              <a:t>, vino al Sumo </a:t>
            </a:r>
            <a:r>
              <a:rPr lang="es-CO" sz="2400" dirty="0" smtClean="0">
                <a:latin typeface="Agency FB" pitchFamily="34" charset="0"/>
              </a:rPr>
              <a:t>sacerdote 2 </a:t>
            </a:r>
            <a:r>
              <a:rPr lang="es-CO" sz="2400" dirty="0">
                <a:latin typeface="Agency FB" pitchFamily="34" charset="0"/>
              </a:rPr>
              <a:t>y le pidió </a:t>
            </a:r>
            <a:r>
              <a:rPr lang="es-CO" sz="2400" dirty="0" smtClean="0">
                <a:latin typeface="Agency FB" pitchFamily="34" charset="0"/>
              </a:rPr>
              <a:t>cartas </a:t>
            </a:r>
            <a:r>
              <a:rPr lang="es-CO" sz="2400" dirty="0">
                <a:latin typeface="Agency FB" pitchFamily="34" charset="0"/>
              </a:rPr>
              <a:t>para las sinagogas de Damasco, a fin de que si hallaba algunos hombres o mujeres de este Camino</a:t>
            </a:r>
            <a:r>
              <a:rPr lang="es-CO" sz="2400" dirty="0" smtClean="0">
                <a:latin typeface="Agency FB" pitchFamily="34" charset="0"/>
              </a:rPr>
              <a:t>, </a:t>
            </a:r>
            <a:r>
              <a:rPr lang="es-CO" sz="2400" dirty="0">
                <a:latin typeface="Agency FB" pitchFamily="34" charset="0"/>
              </a:rPr>
              <a:t>los trajera presos a Jerusalén. </a:t>
            </a:r>
            <a:r>
              <a:rPr lang="es-CO" sz="2400" dirty="0" smtClean="0">
                <a:latin typeface="Agency FB" pitchFamily="34" charset="0"/>
              </a:rPr>
              <a:t>3 </a:t>
            </a:r>
            <a:r>
              <a:rPr lang="es-CO" sz="2400" dirty="0">
                <a:latin typeface="Agency FB" pitchFamily="34" charset="0"/>
              </a:rPr>
              <a:t>Pero, yendo por el camino, aconteció que, al llegar cerca de Damasco, repentinamente lo rodeó un resplandor de luz del cielo; </a:t>
            </a:r>
            <a:r>
              <a:rPr lang="es-CO" sz="2400" dirty="0" smtClean="0">
                <a:latin typeface="Agency FB" pitchFamily="34" charset="0"/>
              </a:rPr>
              <a:t>4 </a:t>
            </a:r>
            <a:r>
              <a:rPr lang="es-CO" sz="2400" dirty="0">
                <a:latin typeface="Agency FB" pitchFamily="34" charset="0"/>
              </a:rPr>
              <a:t>y cayendo en tierra oyó una voz que le decía: </a:t>
            </a:r>
          </a:p>
          <a:p>
            <a:pPr marL="0" indent="0">
              <a:buNone/>
            </a:pPr>
            <a:r>
              <a:rPr lang="es-CO" sz="2400" dirty="0">
                <a:latin typeface="Agency FB" pitchFamily="34" charset="0"/>
              </a:rPr>
              <a:t> --Saulo, Saulo, ¿por qué me persigues</a:t>
            </a:r>
            <a:r>
              <a:rPr lang="es-CO" sz="2400" dirty="0" smtClean="0">
                <a:latin typeface="Agency FB" pitchFamily="34" charset="0"/>
              </a:rPr>
              <a:t>? 5 </a:t>
            </a:r>
            <a:r>
              <a:rPr lang="es-CO" sz="2400" dirty="0">
                <a:latin typeface="Agency FB" pitchFamily="34" charset="0"/>
              </a:rPr>
              <a:t>Él dijo: </a:t>
            </a:r>
            <a:r>
              <a:rPr lang="es-CO" sz="2400" dirty="0" smtClean="0">
                <a:latin typeface="Agency FB" pitchFamily="34" charset="0"/>
              </a:rPr>
              <a:t>--¿</a:t>
            </a:r>
            <a:r>
              <a:rPr lang="es-CO" sz="2400" dirty="0">
                <a:latin typeface="Agency FB" pitchFamily="34" charset="0"/>
              </a:rPr>
              <a:t>Quién eres, Señor? </a:t>
            </a:r>
            <a:r>
              <a:rPr lang="es-CO" sz="2400" dirty="0" smtClean="0">
                <a:latin typeface="Agency FB" pitchFamily="34" charset="0"/>
              </a:rPr>
              <a:t>Y </a:t>
            </a:r>
            <a:r>
              <a:rPr lang="es-CO" sz="2400" dirty="0">
                <a:latin typeface="Agency FB" pitchFamily="34" charset="0"/>
              </a:rPr>
              <a:t>le dijo: </a:t>
            </a:r>
            <a:r>
              <a:rPr lang="es-CO" sz="2400" dirty="0" smtClean="0">
                <a:latin typeface="Agency FB" pitchFamily="34" charset="0"/>
              </a:rPr>
              <a:t>--</a:t>
            </a:r>
            <a:r>
              <a:rPr lang="es-CO" sz="2400" u="sng" dirty="0">
                <a:latin typeface="Agency FB" pitchFamily="34" charset="0"/>
              </a:rPr>
              <a:t>Yo soy Jesús, a quien tú persigues</a:t>
            </a:r>
            <a:r>
              <a:rPr lang="es-CO" sz="2400" dirty="0">
                <a:latin typeface="Agency FB" pitchFamily="34" charset="0"/>
              </a:rPr>
              <a:t>; dura cosa te es dar coces contra el aguijón</a:t>
            </a:r>
            <a:r>
              <a:rPr lang="es-CO" sz="2400" dirty="0" smtClean="0">
                <a:latin typeface="Agency FB" pitchFamily="34" charset="0"/>
              </a:rPr>
              <a:t>. 6 </a:t>
            </a:r>
            <a:r>
              <a:rPr lang="es-CO" sz="2400" dirty="0">
                <a:latin typeface="Agency FB" pitchFamily="34" charset="0"/>
              </a:rPr>
              <a:t>Él, temblando y temeroso, dijo: </a:t>
            </a:r>
            <a:r>
              <a:rPr lang="es-CO" sz="2400" dirty="0" smtClean="0">
                <a:latin typeface="Agency FB" pitchFamily="34" charset="0"/>
              </a:rPr>
              <a:t>--</a:t>
            </a:r>
            <a:r>
              <a:rPr lang="es-CO" sz="2400" b="1" u="sng" dirty="0">
                <a:latin typeface="Agency FB" pitchFamily="34" charset="0"/>
              </a:rPr>
              <a:t>Señor, ¿qué quieres que yo haga</a:t>
            </a:r>
            <a:r>
              <a:rPr lang="es-CO" sz="2400" dirty="0">
                <a:latin typeface="Agency FB" pitchFamily="34" charset="0"/>
              </a:rPr>
              <a:t>? </a:t>
            </a:r>
            <a:r>
              <a:rPr lang="es-CO" sz="2400" dirty="0" smtClean="0">
                <a:latin typeface="Agency FB" pitchFamily="34" charset="0"/>
              </a:rPr>
              <a:t>El </a:t>
            </a:r>
            <a:r>
              <a:rPr lang="es-CO" sz="2400" dirty="0">
                <a:latin typeface="Agency FB" pitchFamily="34" charset="0"/>
              </a:rPr>
              <a:t>Señor le dijo: </a:t>
            </a:r>
            <a:r>
              <a:rPr lang="es-CO" sz="2400" dirty="0" smtClean="0">
                <a:latin typeface="Agency FB" pitchFamily="34" charset="0"/>
              </a:rPr>
              <a:t>--</a:t>
            </a:r>
            <a:r>
              <a:rPr lang="es-CO" sz="2400" dirty="0">
                <a:latin typeface="Agency FB" pitchFamily="34" charset="0"/>
              </a:rPr>
              <a:t>Levántate y entra en la ciudad, y allí se te dirá lo que debes </a:t>
            </a:r>
            <a:r>
              <a:rPr lang="es-CO" sz="2400" dirty="0" smtClean="0">
                <a:latin typeface="Agency FB" pitchFamily="34" charset="0"/>
              </a:rPr>
              <a:t>hacer. 7 </a:t>
            </a:r>
            <a:r>
              <a:rPr lang="es-CO" sz="2400" dirty="0">
                <a:latin typeface="Agency FB" pitchFamily="34" charset="0"/>
              </a:rPr>
              <a:t>Los hombres que iban con Saulo se pararon atónitos, porque, a la verdad, oían la voz, pero no veían a nadie. </a:t>
            </a:r>
            <a:r>
              <a:rPr lang="es-CO" sz="2400" dirty="0" smtClean="0">
                <a:latin typeface="Agency FB" pitchFamily="34" charset="0"/>
              </a:rPr>
              <a:t>8 </a:t>
            </a:r>
            <a:r>
              <a:rPr lang="es-CO" sz="2400" dirty="0">
                <a:latin typeface="Agency FB" pitchFamily="34" charset="0"/>
              </a:rPr>
              <a:t>Entonces Saulo se levantó del suelo, y abriendo los ojos no veía a nadie. Así que, llevándolo de la mano, lo metieron en Damasco, </a:t>
            </a:r>
            <a:r>
              <a:rPr lang="es-CO" sz="2400" dirty="0" smtClean="0">
                <a:latin typeface="Agency FB" pitchFamily="34" charset="0"/>
              </a:rPr>
              <a:t>9 </a:t>
            </a:r>
            <a:r>
              <a:rPr lang="es-CO" sz="2400" dirty="0">
                <a:latin typeface="Agency FB" pitchFamily="34" charset="0"/>
              </a:rPr>
              <a:t>donde estuvo tres días sin ver, y no comió ni </a:t>
            </a:r>
            <a:r>
              <a:rPr lang="es-CO" sz="2400" dirty="0" smtClean="0">
                <a:latin typeface="Agency FB" pitchFamily="34" charset="0"/>
              </a:rPr>
              <a:t>bebió». </a:t>
            </a:r>
            <a:endParaRPr lang="es-CO" sz="2400" dirty="0">
              <a:latin typeface="Agency FB" pitchFamily="34" charset="0"/>
            </a:endParaRPr>
          </a:p>
        </p:txBody>
      </p:sp>
    </p:spTree>
    <p:extLst>
      <p:ext uri="{BB962C8B-B14F-4D97-AF65-F5344CB8AC3E}">
        <p14:creationId xmlns:p14="http://schemas.microsoft.com/office/powerpoint/2010/main" val="297166689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706090"/>
          </a:xfrm>
          <a:solidFill>
            <a:schemeClr val="accent4">
              <a:lumMod val="20000"/>
              <a:lumOff val="80000"/>
            </a:schemeClr>
          </a:solidFill>
        </p:spPr>
        <p:txBody>
          <a:bodyPr>
            <a:normAutofit fontScale="90000"/>
          </a:bodyPr>
          <a:lstStyle/>
          <a:p>
            <a:r>
              <a:rPr lang="es-CO" dirty="0" smtClean="0"/>
              <a:t>Conversión de Saulo</a:t>
            </a:r>
            <a:endParaRPr lang="es-CO" dirty="0"/>
          </a:p>
        </p:txBody>
      </p:sp>
      <p:sp>
        <p:nvSpPr>
          <p:cNvPr id="3" name="2 Marcador de contenido"/>
          <p:cNvSpPr>
            <a:spLocks noGrp="1"/>
          </p:cNvSpPr>
          <p:nvPr>
            <p:ph idx="1"/>
          </p:nvPr>
        </p:nvSpPr>
        <p:spPr>
          <a:xfrm>
            <a:off x="395536" y="1340768"/>
            <a:ext cx="8229600" cy="5184576"/>
          </a:xfrm>
        </p:spPr>
        <p:txBody>
          <a:bodyPr>
            <a:noAutofit/>
          </a:bodyPr>
          <a:lstStyle/>
          <a:p>
            <a:pPr marL="0" indent="0">
              <a:buNone/>
            </a:pPr>
            <a:endParaRPr lang="es-CO" sz="2000" dirty="0" smtClean="0"/>
          </a:p>
          <a:p>
            <a:pPr marL="0" indent="0">
              <a:buNone/>
            </a:pPr>
            <a:r>
              <a:rPr lang="es-CO" sz="2000" dirty="0" smtClean="0"/>
              <a:t>Había </a:t>
            </a:r>
            <a:r>
              <a:rPr lang="es-CO" sz="1800" dirty="0"/>
              <a:t>entonces</a:t>
            </a:r>
            <a:r>
              <a:rPr lang="es-CO" sz="2000" dirty="0"/>
              <a:t> en Damasco un discípulo llamado Ananías, a quien el Señor dijo en visión: </a:t>
            </a:r>
            <a:r>
              <a:rPr lang="es-CO" sz="2000" dirty="0" smtClean="0"/>
              <a:t> </a:t>
            </a:r>
            <a:r>
              <a:rPr lang="es-CO" sz="2000" dirty="0"/>
              <a:t>--Ananías. </a:t>
            </a:r>
            <a:r>
              <a:rPr lang="es-CO" sz="2000" dirty="0" smtClean="0"/>
              <a:t>Él </a:t>
            </a:r>
            <a:r>
              <a:rPr lang="es-CO" sz="2000" dirty="0"/>
              <a:t>respondió: </a:t>
            </a:r>
            <a:r>
              <a:rPr lang="es-CO" sz="2000" dirty="0" smtClean="0"/>
              <a:t>--</a:t>
            </a:r>
            <a:r>
              <a:rPr lang="es-CO" sz="2000" dirty="0"/>
              <a:t>Heme aquí, Señor. </a:t>
            </a:r>
            <a:r>
              <a:rPr lang="es-CO" sz="2000" dirty="0" smtClean="0"/>
              <a:t>11 </a:t>
            </a:r>
            <a:r>
              <a:rPr lang="es-CO" sz="2000" dirty="0"/>
              <a:t>El Señor le dijo: </a:t>
            </a:r>
            <a:r>
              <a:rPr lang="es-CO" sz="2000" dirty="0" smtClean="0"/>
              <a:t> </a:t>
            </a:r>
            <a:r>
              <a:rPr lang="es-CO" sz="2000" dirty="0"/>
              <a:t>--Levántate y ve a la calle que se llama Derecha</a:t>
            </a:r>
            <a:r>
              <a:rPr lang="es-CO" sz="2000" dirty="0" smtClean="0"/>
              <a:t>, </a:t>
            </a:r>
            <a:r>
              <a:rPr lang="es-CO" sz="2000" dirty="0"/>
              <a:t>y busca en casa de Judas a uno llamado Saulo, de Tarso</a:t>
            </a:r>
            <a:r>
              <a:rPr lang="es-CO" sz="2000" dirty="0" smtClean="0"/>
              <a:t>, </a:t>
            </a:r>
            <a:r>
              <a:rPr lang="es-CO" sz="2000" dirty="0"/>
              <a:t>porque él ora, </a:t>
            </a:r>
            <a:r>
              <a:rPr lang="es-CO" sz="2000" dirty="0" smtClean="0"/>
              <a:t>12 </a:t>
            </a:r>
            <a:r>
              <a:rPr lang="es-CO" sz="2000" dirty="0"/>
              <a:t>y ha visto en visión a un hombre llamado Ananías, que entra y pone las manos sobre él para que recobre la vista. </a:t>
            </a:r>
            <a:endParaRPr lang="es-CO" sz="2000" dirty="0" smtClean="0"/>
          </a:p>
          <a:p>
            <a:pPr marL="0" indent="0">
              <a:buNone/>
            </a:pPr>
            <a:r>
              <a:rPr lang="es-CO" sz="2000" dirty="0" smtClean="0"/>
              <a:t>13 </a:t>
            </a:r>
            <a:r>
              <a:rPr lang="es-CO" sz="2000" dirty="0"/>
              <a:t>Entonces Ananías respondió: </a:t>
            </a:r>
            <a:r>
              <a:rPr lang="es-CO" sz="2000" dirty="0" smtClean="0"/>
              <a:t>--</a:t>
            </a:r>
            <a:r>
              <a:rPr lang="es-CO" sz="2000" dirty="0"/>
              <a:t>Señor, he oído de muchos acerca de este hombre, cuántos males ha hecho a tus santos en Jerusalén; </a:t>
            </a:r>
            <a:r>
              <a:rPr lang="es-CO" sz="2000" dirty="0" smtClean="0"/>
              <a:t>14 </a:t>
            </a:r>
            <a:r>
              <a:rPr lang="es-CO" sz="2000" dirty="0"/>
              <a:t>y aun aquí tiene autoridad de los principales sacerdotes para prender a todos los que invocan tu nombre. </a:t>
            </a:r>
            <a:r>
              <a:rPr lang="es-CO" sz="2000" dirty="0" smtClean="0"/>
              <a:t>15 </a:t>
            </a:r>
            <a:r>
              <a:rPr lang="es-CO" sz="2000" dirty="0"/>
              <a:t>El Señor le dijo</a:t>
            </a:r>
            <a:r>
              <a:rPr lang="es-CO" sz="2000" dirty="0" smtClean="0"/>
              <a:t>:--</a:t>
            </a:r>
            <a:r>
              <a:rPr lang="es-CO" sz="2000" b="1" u="sng" dirty="0">
                <a:solidFill>
                  <a:srgbClr val="FF0000"/>
                </a:solidFill>
              </a:rPr>
              <a:t>Ve, porque instrumento escogido me es este para llevar mi nombre en presencia de los gentiles</a:t>
            </a:r>
            <a:r>
              <a:rPr lang="es-CO" sz="2000" b="1" u="sng" dirty="0" smtClean="0">
                <a:solidFill>
                  <a:srgbClr val="FF0000"/>
                </a:solidFill>
              </a:rPr>
              <a:t>, </a:t>
            </a:r>
            <a:r>
              <a:rPr lang="es-CO" sz="2000" b="1" u="sng" dirty="0">
                <a:solidFill>
                  <a:srgbClr val="FF0000"/>
                </a:solidFill>
              </a:rPr>
              <a:t>de reyes y de los hijos de Israel, </a:t>
            </a:r>
            <a:r>
              <a:rPr lang="es-CO" sz="2000" b="1" u="sng" dirty="0" smtClean="0">
                <a:solidFill>
                  <a:srgbClr val="FF0000"/>
                </a:solidFill>
              </a:rPr>
              <a:t>16 </a:t>
            </a:r>
            <a:r>
              <a:rPr lang="es-CO" sz="2000" b="1" u="sng" dirty="0">
                <a:solidFill>
                  <a:srgbClr val="FF0000"/>
                </a:solidFill>
              </a:rPr>
              <a:t>porque yo le mostraré cuánto le es necesario padecer por mi nombre</a:t>
            </a:r>
            <a:r>
              <a:rPr lang="es-CO" sz="2000" b="1" u="sng" dirty="0" smtClean="0">
                <a:solidFill>
                  <a:srgbClr val="FF0000"/>
                </a:solidFill>
              </a:rPr>
              <a:t>. </a:t>
            </a:r>
            <a:endParaRPr lang="es-CO" sz="2000" b="1" u="sng" dirty="0">
              <a:solidFill>
                <a:srgbClr val="FF0000"/>
              </a:solidFill>
            </a:endParaRPr>
          </a:p>
        </p:txBody>
      </p:sp>
    </p:spTree>
    <p:extLst>
      <p:ext uri="{BB962C8B-B14F-4D97-AF65-F5344CB8AC3E}">
        <p14:creationId xmlns:p14="http://schemas.microsoft.com/office/powerpoint/2010/main" val="4063395799"/>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482952" cy="2952328"/>
          </a:xfrm>
        </p:spPr>
        <p:txBody>
          <a:bodyPr>
            <a:normAutofit fontScale="92500" lnSpcReduction="20000"/>
          </a:bodyPr>
          <a:lstStyle/>
          <a:p>
            <a:pPr marL="0" indent="0">
              <a:buNone/>
            </a:pPr>
            <a:r>
              <a:rPr lang="es-CO" sz="2600" dirty="0"/>
              <a:t>17 Fue entonces Ananías y entró en la casa, y poniendo sobre él las manos, dijo:  --Hermano Saulo, el Señor Jesús, que se te apareció en el camino por donde venías, me ha enviado para que recibas la vista y seas lleno del Espíritu Santo 18 Al instante cayeron de sus ojos como escamas y recobró la vista. Se levantó y fue bautizado; </a:t>
            </a:r>
            <a:endParaRPr lang="es-CO" dirty="0"/>
          </a:p>
        </p:txBody>
      </p:sp>
      <p:sp>
        <p:nvSpPr>
          <p:cNvPr id="4" name="3 Rectángulo"/>
          <p:cNvSpPr/>
          <p:nvPr/>
        </p:nvSpPr>
        <p:spPr>
          <a:xfrm>
            <a:off x="611560" y="3429000"/>
            <a:ext cx="7992888" cy="3785652"/>
          </a:xfrm>
          <a:prstGeom prst="rect">
            <a:avLst/>
          </a:prstGeom>
        </p:spPr>
        <p:txBody>
          <a:bodyPr wrap="square">
            <a:spAutoFit/>
          </a:bodyPr>
          <a:lstStyle/>
          <a:p>
            <a:r>
              <a:rPr lang="es-CO" sz="2400" dirty="0"/>
              <a:t>19 y habiendo tomado alimento, recobró las fuerzas. Y estuvo Saulo por algunos días con los discípulos que estaban en Damasco. 20 </a:t>
            </a:r>
            <a:r>
              <a:rPr lang="es-CO" sz="2400" dirty="0">
                <a:solidFill>
                  <a:srgbClr val="FF0000"/>
                </a:solidFill>
              </a:rPr>
              <a:t>En seguida predicaba a Cristo en las sinagogas, diciendo que este era el Hijo de Dios</a:t>
            </a:r>
            <a:r>
              <a:rPr lang="es-CO" sz="2400" dirty="0"/>
              <a:t>. 21 Y todos los que lo oían estaban atónitos, y decían:  --¿No es este el que asolaba en Jerusalén a los que invocaban este nombre, y a eso vino acá, para llevarlos presos ante los principales sacerdotes?  22 </a:t>
            </a:r>
            <a:r>
              <a:rPr lang="es-CO" sz="2400" dirty="0">
                <a:solidFill>
                  <a:srgbClr val="FF0000"/>
                </a:solidFill>
              </a:rPr>
              <a:t>Pero Saulo mucho más se enardecía, y confundía a los judíos que vivían en Damasco, demostrando que Jesús era el Cristo</a:t>
            </a:r>
            <a:r>
              <a:rPr lang="es-CO" sz="2400" dirty="0"/>
              <a:t>.</a:t>
            </a:r>
          </a:p>
          <a:p>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476672"/>
            <a:ext cx="2448272"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6910990"/>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pPr marL="0" indent="0">
              <a:buNone/>
            </a:pPr>
            <a:r>
              <a:rPr lang="es-CO" sz="2600" dirty="0" smtClean="0"/>
              <a:t>Después de su conversión, Saulo de Tarso escribió 13 epístolas, o cartas, que son una </a:t>
            </a:r>
            <a:r>
              <a:rPr lang="es-CO" sz="2600" dirty="0"/>
              <a:t>fuente ineludible de pensamiento y de espiritualidad</a:t>
            </a:r>
            <a:r>
              <a:rPr lang="es-CO" sz="2600" dirty="0" smtClean="0"/>
              <a:t>.</a:t>
            </a:r>
          </a:p>
          <a:p>
            <a:pPr marL="0" indent="0">
              <a:buNone/>
            </a:pPr>
            <a:r>
              <a:rPr lang="es-CO" sz="2600" dirty="0" smtClean="0"/>
              <a:t>De </a:t>
            </a:r>
            <a:r>
              <a:rPr lang="es-CO" sz="2600" dirty="0"/>
              <a:t>sus epístolas </a:t>
            </a:r>
            <a:r>
              <a:rPr lang="es-CO" sz="2600" dirty="0" smtClean="0"/>
              <a:t>surge </a:t>
            </a:r>
            <a:r>
              <a:rPr lang="es-CO" sz="2600" dirty="0"/>
              <a:t>que </a:t>
            </a:r>
            <a:r>
              <a:rPr lang="es-CO" sz="2600" dirty="0" smtClean="0"/>
              <a:t>Saulo </a:t>
            </a:r>
            <a:r>
              <a:rPr lang="es-CO" sz="2600" dirty="0"/>
              <a:t>de Tarso reunió en su personalidad sus raíces judías, la gran influencia que sobre él tuvo la cultura helénica (</a:t>
            </a:r>
            <a:r>
              <a:rPr lang="es-CO" sz="2600" dirty="0">
                <a:latin typeface="Agency FB" pitchFamily="34" charset="0"/>
              </a:rPr>
              <a:t>Grupo de lenguas que comprende el macedonio y el </a:t>
            </a:r>
            <a:r>
              <a:rPr lang="es-CO" sz="2600" dirty="0" smtClean="0">
                <a:latin typeface="Agency FB" pitchFamily="34" charset="0"/>
              </a:rPr>
              <a:t>griego</a:t>
            </a:r>
            <a:r>
              <a:rPr lang="es-CO" sz="2600" dirty="0" smtClean="0"/>
              <a:t>), </a:t>
            </a:r>
            <a:r>
              <a:rPr lang="es-CO" sz="2600" dirty="0"/>
              <a:t>y su reconocida interacción con el Imperio romano cuya ciudadanía —en el decir del libro de los Hechos de los Apóstoles— ejerció.</a:t>
            </a:r>
            <a:r>
              <a:rPr lang="es-CO" dirty="0"/>
              <a:t> </a:t>
            </a:r>
            <a:endParaRPr lang="es-CO" dirty="0" smtClean="0"/>
          </a:p>
          <a:p>
            <a:pPr marL="400050" lvl="1" indent="0">
              <a:buNone/>
            </a:pPr>
            <a:endParaRPr lang="es-CO" dirty="0" smtClean="0"/>
          </a:p>
          <a:p>
            <a:pPr marL="400050" lvl="1" indent="0">
              <a:buNone/>
            </a:pPr>
            <a:r>
              <a:rPr lang="es-CO" sz="2600" dirty="0" smtClean="0"/>
              <a:t>Pablo </a:t>
            </a:r>
            <a:r>
              <a:rPr lang="es-CO" sz="2600" dirty="0"/>
              <a:t>no cambió su nombre al abrazar la fe en Jesucristo como </a:t>
            </a:r>
            <a:r>
              <a:rPr lang="es-CO" sz="2600" dirty="0" smtClean="0"/>
              <a:t>Mesías </a:t>
            </a:r>
            <a:r>
              <a:rPr lang="es-CO" sz="2600" dirty="0"/>
              <a:t>de Israel y </a:t>
            </a:r>
            <a:r>
              <a:rPr lang="es-CO" sz="2600" dirty="0" smtClean="0"/>
              <a:t>Salvador </a:t>
            </a:r>
            <a:r>
              <a:rPr lang="es-CO" sz="2600" dirty="0"/>
              <a:t>de los gentiles ya que, como todo romano de la época, tenía un praenomen relacionado con una característica familiar </a:t>
            </a:r>
            <a:r>
              <a:rPr lang="es-CO" sz="2600" u="sng" dirty="0"/>
              <a:t>(Saulo, su nombre judío, que etimológicamente significa ‘invocado’, ‘llamado’),</a:t>
            </a:r>
            <a:r>
              <a:rPr lang="es-CO" sz="2600" dirty="0"/>
              <a:t> </a:t>
            </a:r>
            <a:endParaRPr lang="es-CO" sz="2600" dirty="0" smtClean="0"/>
          </a:p>
          <a:p>
            <a:pPr marL="400050" lvl="1" indent="0">
              <a:buNone/>
            </a:pPr>
            <a:r>
              <a:rPr lang="es-CO" sz="2600" dirty="0" smtClean="0"/>
              <a:t>y </a:t>
            </a:r>
            <a:r>
              <a:rPr lang="es-CO" sz="2600" dirty="0"/>
              <a:t>un cognomen, el único usado en sus epístolas </a:t>
            </a:r>
            <a:r>
              <a:rPr lang="es-CO" sz="2600" u="sng" dirty="0"/>
              <a:t>(</a:t>
            </a:r>
            <a:r>
              <a:rPr lang="es-CO" sz="2600" u="sng" dirty="0" smtClean="0"/>
              <a:t>Paulo, </a:t>
            </a:r>
            <a:r>
              <a:rPr lang="es-CO" sz="2600" u="sng" dirty="0"/>
              <a:t>su nombre romano, que etimológicamente significa ‘pequeño’ o ‘poco</a:t>
            </a:r>
            <a:r>
              <a:rPr lang="es-CO" sz="2600" u="sng" dirty="0" smtClean="0"/>
              <a:t>’)</a:t>
            </a:r>
            <a:r>
              <a:rPr lang="es-CO" sz="2600" dirty="0" smtClean="0"/>
              <a:t>. </a:t>
            </a:r>
            <a:r>
              <a:rPr lang="es-CO" sz="2600" dirty="0" smtClean="0">
                <a:solidFill>
                  <a:srgbClr val="FF0000"/>
                </a:solidFill>
              </a:rPr>
              <a:t>Vea Rom.1:1; 1Cor.1:1; 2Cor.1:1, etc. etc.</a:t>
            </a:r>
            <a:endParaRPr lang="es-CO" sz="2600" dirty="0">
              <a:solidFill>
                <a:srgbClr val="FF0000"/>
              </a:solidFill>
            </a:endParaRPr>
          </a:p>
        </p:txBody>
      </p:sp>
    </p:spTree>
    <p:extLst>
      <p:ext uri="{BB962C8B-B14F-4D97-AF65-F5344CB8AC3E}">
        <p14:creationId xmlns:p14="http://schemas.microsoft.com/office/powerpoint/2010/main" val="2852097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62500" lnSpcReduction="20000"/>
          </a:bodyPr>
          <a:lstStyle/>
          <a:p>
            <a:pPr marL="0" indent="0">
              <a:buNone/>
            </a:pPr>
            <a:endParaRPr lang="es-CO" dirty="0" smtClean="0"/>
          </a:p>
          <a:p>
            <a:pPr marL="0" indent="0">
              <a:buNone/>
            </a:pPr>
            <a:r>
              <a:rPr lang="es-CO" dirty="0" smtClean="0"/>
              <a:t>Su </a:t>
            </a:r>
            <a:r>
              <a:rPr lang="es-CO" sz="3400" dirty="0"/>
              <a:t>conocimiento</a:t>
            </a:r>
            <a:r>
              <a:rPr lang="es-CO" dirty="0"/>
              <a:t> de la cultura helénica — hablaba fluidamente tanto el griego como el arameo  </a:t>
            </a:r>
            <a:r>
              <a:rPr lang="es-CO" dirty="0" smtClean="0"/>
              <a:t>(</a:t>
            </a:r>
            <a:r>
              <a:rPr lang="es-CO" dirty="0" smtClean="0">
                <a:latin typeface="Agency FB" pitchFamily="34" charset="0"/>
              </a:rPr>
              <a:t>de </a:t>
            </a:r>
            <a:r>
              <a:rPr lang="es-CO" dirty="0">
                <a:latin typeface="Agency FB" pitchFamily="34" charset="0"/>
              </a:rPr>
              <a:t>la tierra de Aram (Siria)») es una rama </a:t>
            </a:r>
            <a:r>
              <a:rPr lang="es-CO" dirty="0" smtClean="0">
                <a:latin typeface="Agency FB" pitchFamily="34" charset="0"/>
              </a:rPr>
              <a:t>de </a:t>
            </a:r>
            <a:r>
              <a:rPr lang="es-CO" dirty="0">
                <a:latin typeface="Agency FB" pitchFamily="34" charset="0"/>
              </a:rPr>
              <a:t>las lenguas semíticas con una historia de al menos 3000 </a:t>
            </a:r>
            <a:r>
              <a:rPr lang="es-CO" dirty="0" smtClean="0">
                <a:latin typeface="Agency FB" pitchFamily="34" charset="0"/>
              </a:rPr>
              <a:t>años</a:t>
            </a:r>
            <a:r>
              <a:rPr lang="es-CO" dirty="0" smtClean="0"/>
              <a:t>), con este conocimiento le permitió a Saulo predicar </a:t>
            </a:r>
            <a:r>
              <a:rPr lang="es-CO" dirty="0"/>
              <a:t>el Evangelio con ejemplos y comparaciones comunes de esta cultura por lo que su mensaje cosechó un pronto éxito en territorio </a:t>
            </a:r>
            <a:r>
              <a:rPr lang="es-CO" dirty="0" smtClean="0"/>
              <a:t>griego, lea </a:t>
            </a:r>
            <a:r>
              <a:rPr lang="es-CO" b="1" dirty="0" smtClean="0">
                <a:solidFill>
                  <a:srgbClr val="FF0000"/>
                </a:solidFill>
              </a:rPr>
              <a:t>(1Cor.14:18)</a:t>
            </a:r>
            <a:r>
              <a:rPr lang="es-CO" dirty="0" smtClean="0"/>
              <a:t>. </a:t>
            </a:r>
          </a:p>
          <a:p>
            <a:pPr marL="0" indent="0">
              <a:buNone/>
            </a:pPr>
            <a:r>
              <a:rPr lang="es-CO" dirty="0" smtClean="0"/>
              <a:t>Pero </a:t>
            </a:r>
            <a:r>
              <a:rPr lang="es-CO" dirty="0"/>
              <a:t>esta característica también dificultó por momentos la exacta comprensión de sus palabras, ya que Pablo recurrió en ocasiones a nociones helenísticas alejadas del judaísmo mientras que otras veces habló como un judío estricto y observante de la </a:t>
            </a:r>
            <a:r>
              <a:rPr lang="es-CO" dirty="0" smtClean="0"/>
              <a:t>Ley, ver  </a:t>
            </a:r>
            <a:r>
              <a:rPr lang="es-CO" dirty="0">
                <a:solidFill>
                  <a:srgbClr val="FF0000"/>
                </a:solidFill>
              </a:rPr>
              <a:t>(1Corintios 9:19-21). </a:t>
            </a:r>
            <a:endParaRPr lang="es-CO" dirty="0" smtClean="0">
              <a:solidFill>
                <a:srgbClr val="FF0000"/>
              </a:solidFill>
            </a:endParaRPr>
          </a:p>
          <a:p>
            <a:pPr marL="0" indent="0">
              <a:buNone/>
            </a:pPr>
            <a:r>
              <a:rPr lang="es-CO" dirty="0" smtClean="0"/>
              <a:t>De </a:t>
            </a:r>
            <a:r>
              <a:rPr lang="es-CO" dirty="0"/>
              <a:t>ahí que en la Antigüedad algunas de sus afirmaciones fueran calificadas como </a:t>
            </a:r>
            <a:r>
              <a:rPr lang="es-CO" dirty="0" smtClean="0"/>
              <a:t>‘</a:t>
            </a:r>
            <a:r>
              <a:rPr lang="es-CO" dirty="0"/>
              <a:t>difíciles de entender’; </a:t>
            </a:r>
            <a:r>
              <a:rPr lang="es-CO" dirty="0" smtClean="0"/>
              <a:t> </a:t>
            </a:r>
            <a:r>
              <a:rPr lang="es-CO" dirty="0" smtClean="0">
                <a:solidFill>
                  <a:srgbClr val="FF0000"/>
                </a:solidFill>
              </a:rPr>
              <a:t>(2Pedro </a:t>
            </a:r>
            <a:r>
              <a:rPr lang="es-CO" dirty="0">
                <a:solidFill>
                  <a:srgbClr val="FF0000"/>
                </a:solidFill>
              </a:rPr>
              <a:t>3:15-16) </a:t>
            </a:r>
            <a:r>
              <a:rPr lang="es-CO" dirty="0"/>
              <a:t>y que hasta hoy se susciten polémicas en la interpretación de ciertos pasajes y temas de las cartas paulinas, como por ejemplo la relación entre judíos y gentiles, entre gracia y Ley, etc. </a:t>
            </a:r>
            <a:endParaRPr lang="es-CO" dirty="0" smtClean="0"/>
          </a:p>
          <a:p>
            <a:pPr marL="0" indent="0">
              <a:buNone/>
            </a:pPr>
            <a:r>
              <a:rPr lang="es-CO" dirty="0" smtClean="0"/>
              <a:t>Por </a:t>
            </a:r>
            <a:r>
              <a:rPr lang="es-CO" dirty="0"/>
              <a:t>otra parte, es claro que sus epístolas fueron escritos de ocasión, respuestas a situaciones concretas. Por ello el análisis exegético moderno, más que esperar de cada una de ellas una formulación sistemática del pensamiento del Apóstol, examina las dificultades y particularidades que él presenta, analiza su evolución y debate sobre su integridad.</a:t>
            </a:r>
          </a:p>
          <a:p>
            <a:endParaRPr lang="es-CO" dirty="0"/>
          </a:p>
          <a:p>
            <a:endParaRPr lang="es-CO" dirty="0"/>
          </a:p>
        </p:txBody>
      </p:sp>
    </p:spTree>
    <p:extLst>
      <p:ext uri="{BB962C8B-B14F-4D97-AF65-F5344CB8AC3E}">
        <p14:creationId xmlns:p14="http://schemas.microsoft.com/office/powerpoint/2010/main" val="617523645"/>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92688"/>
          </a:xfrm>
        </p:spPr>
        <p:txBody>
          <a:bodyPr>
            <a:normAutofit fontScale="62500" lnSpcReduction="20000"/>
          </a:bodyPr>
          <a:lstStyle/>
          <a:p>
            <a:pPr marL="0" indent="0">
              <a:buNone/>
            </a:pPr>
            <a:r>
              <a:rPr lang="es-CO" sz="3800" dirty="0" smtClean="0"/>
              <a:t>Sin </a:t>
            </a:r>
            <a:r>
              <a:rPr lang="es-CO" sz="3800" dirty="0"/>
              <a:t>haber pertenecido al círculo inicial de los Doce Apóstoles, y recorriendo caminos jalonados de incomprensiones y adversidades </a:t>
            </a:r>
            <a:r>
              <a:rPr lang="es-CO" sz="3800" dirty="0">
                <a:solidFill>
                  <a:srgbClr val="FF0000"/>
                </a:solidFill>
              </a:rPr>
              <a:t>(2Corintios 11:23-29), </a:t>
            </a:r>
            <a:r>
              <a:rPr lang="es-CO" sz="3800" dirty="0"/>
              <a:t>Pablo se constituyó en el motor de construcción y expansión del cristianismo en el Imperio romano, merced a su talento, a su convicción y a su carácter indiscutiblemente </a:t>
            </a:r>
            <a:r>
              <a:rPr lang="es-CO" sz="3800" dirty="0" smtClean="0"/>
              <a:t>misionero. Su </a:t>
            </a:r>
            <a:r>
              <a:rPr lang="es-CO" sz="3800" dirty="0"/>
              <a:t>pensamiento conformó el llamado cristianismo paulino, una de las cuatro corrientes básicas del cristianismo primitivo que terminaron por integrar el canon bíblico</a:t>
            </a:r>
            <a:r>
              <a:rPr lang="es-CO" sz="3800" dirty="0" smtClean="0"/>
              <a:t>.</a:t>
            </a:r>
            <a:endParaRPr lang="es-CO" sz="3800" dirty="0"/>
          </a:p>
          <a:p>
            <a:endParaRPr lang="es-CO" dirty="0"/>
          </a:p>
          <a:p>
            <a:pPr marL="400050" lvl="1" indent="0">
              <a:buNone/>
            </a:pPr>
            <a:r>
              <a:rPr lang="es-CO" sz="3800" dirty="0"/>
              <a:t>De las llamadas epístolas paulinas, la Epístola a los R</a:t>
            </a:r>
            <a:r>
              <a:rPr lang="es-CO" sz="3800" dirty="0" smtClean="0"/>
              <a:t>omanos escrita por el año 58, </a:t>
            </a:r>
            <a:r>
              <a:rPr lang="es-CO" sz="3800" dirty="0"/>
              <a:t>la Primera </a:t>
            </a:r>
            <a:r>
              <a:rPr lang="es-CO" sz="3800" dirty="0" smtClean="0"/>
              <a:t>y </a:t>
            </a:r>
            <a:r>
              <a:rPr lang="es-CO" sz="3800" dirty="0"/>
              <a:t>Segunda </a:t>
            </a:r>
            <a:r>
              <a:rPr lang="es-CO" sz="3800" dirty="0" smtClean="0"/>
              <a:t>Epístola </a:t>
            </a:r>
            <a:r>
              <a:rPr lang="es-CO" sz="3800" dirty="0"/>
              <a:t>a los </a:t>
            </a:r>
            <a:r>
              <a:rPr lang="es-CO" sz="3800" dirty="0" smtClean="0"/>
              <a:t>Corintios</a:t>
            </a:r>
            <a:r>
              <a:rPr lang="es-CO" sz="3800" dirty="0"/>
              <a:t>, </a:t>
            </a:r>
            <a:r>
              <a:rPr lang="es-CO" sz="3800" dirty="0" smtClean="0"/>
              <a:t>años 57, la </a:t>
            </a:r>
            <a:r>
              <a:rPr lang="es-CO" sz="3800" dirty="0"/>
              <a:t>Epístola a los </a:t>
            </a:r>
            <a:r>
              <a:rPr lang="es-CO" sz="3800" dirty="0" smtClean="0"/>
              <a:t>Gálatas</a:t>
            </a:r>
            <a:r>
              <a:rPr lang="es-CO" sz="3800" dirty="0"/>
              <a:t>, </a:t>
            </a:r>
            <a:r>
              <a:rPr lang="es-CO" sz="3800" dirty="0" smtClean="0"/>
              <a:t>año 58, la </a:t>
            </a:r>
            <a:r>
              <a:rPr lang="es-CO" sz="3800" dirty="0"/>
              <a:t>Epístola a los </a:t>
            </a:r>
            <a:r>
              <a:rPr lang="es-CO" sz="3800" dirty="0" smtClean="0"/>
              <a:t>Efesios, año 62, Filipenses</a:t>
            </a:r>
            <a:r>
              <a:rPr lang="es-CO" sz="3800" dirty="0"/>
              <a:t>, </a:t>
            </a:r>
            <a:r>
              <a:rPr lang="es-CO" sz="3800" dirty="0" smtClean="0"/>
              <a:t>año 62, la </a:t>
            </a:r>
            <a:r>
              <a:rPr lang="es-CO" sz="3800" dirty="0"/>
              <a:t>Primera </a:t>
            </a:r>
            <a:r>
              <a:rPr lang="es-CO" sz="3800" dirty="0" smtClean="0"/>
              <a:t>Epístola </a:t>
            </a:r>
            <a:r>
              <a:rPr lang="es-CO" sz="3800" dirty="0"/>
              <a:t>a los </a:t>
            </a:r>
            <a:r>
              <a:rPr lang="es-CO" sz="3800" dirty="0" smtClean="0"/>
              <a:t>Colosenses, año 62, 1 y 2 A Tesalonicenses  año 51, 1 y 2 a Timoteo, año 64 y 66, Tito, año 65, A Filemón, año 62, todas tienen </a:t>
            </a:r>
            <a:r>
              <a:rPr lang="es-CO" sz="3800" dirty="0"/>
              <a:t>en Pablo de Tarso su autor </a:t>
            </a:r>
            <a:r>
              <a:rPr lang="es-CO" sz="3800" dirty="0" smtClean="0"/>
              <a:t>indiscutido</a:t>
            </a:r>
            <a:r>
              <a:rPr lang="es-CO" sz="3800" dirty="0"/>
              <a:t>. </a:t>
            </a:r>
            <a:r>
              <a:rPr lang="es-CO" sz="3800" dirty="0" smtClean="0"/>
              <a:t> </a:t>
            </a:r>
          </a:p>
          <a:p>
            <a:pPr marL="400050" lvl="1" indent="0">
              <a:buNone/>
            </a:pPr>
            <a:r>
              <a:rPr lang="es-CO" sz="3800" dirty="0" smtClean="0"/>
              <a:t>El Conflicto  De los Siglos  en el capitulo 24 p 6, dice que Pablo es el autor de la Epístola a los Hebreos escrita en el 63. </a:t>
            </a:r>
            <a:endParaRPr lang="es-CO" sz="2600" dirty="0"/>
          </a:p>
        </p:txBody>
      </p:sp>
    </p:spTree>
    <p:extLst>
      <p:ext uri="{BB962C8B-B14F-4D97-AF65-F5344CB8AC3E}">
        <p14:creationId xmlns:p14="http://schemas.microsoft.com/office/powerpoint/2010/main" val="350955784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194520"/>
          </a:xfrm>
        </p:spPr>
        <p:txBody>
          <a:bodyPr>
            <a:normAutofit lnSpcReduction="10000"/>
          </a:bodyPr>
          <a:lstStyle/>
          <a:p>
            <a:pPr marL="0" indent="0">
              <a:buNone/>
            </a:pPr>
            <a:r>
              <a:rPr lang="es-CO" sz="2400" dirty="0"/>
              <a:t>Ellas son, junto con el libro de los Hechos de los Apóstoles, las fuentes primarias independientes cuyo exhaustivo estudio científico-literario permitió fijar algunas fechas de su vida, establecer una cronología relativamente precisa de su actividad, y una semblanza bastante acabada de su apasionada personalidad. </a:t>
            </a:r>
            <a:endParaRPr lang="es-CO" sz="2400"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731192"/>
            <a:ext cx="2232248" cy="3578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2731192"/>
            <a:ext cx="6264696" cy="4154984"/>
          </a:xfrm>
          <a:prstGeom prst="rect">
            <a:avLst/>
          </a:prstGeom>
        </p:spPr>
        <p:txBody>
          <a:bodyPr wrap="square">
            <a:spAutoFit/>
          </a:bodyPr>
          <a:lstStyle/>
          <a:p>
            <a:r>
              <a:rPr lang="es-CO" sz="2400" dirty="0"/>
              <a:t>Sus escritos, de los que nos han llegado copias tan antiguas como el papiro 46 datado de los años 175-225, fueron aceptados unánimemente por todas las Iglesias cristianas. </a:t>
            </a:r>
            <a:r>
              <a:rPr lang="es-CO" sz="2400" dirty="0" smtClean="0"/>
              <a:t> Su </a:t>
            </a:r>
            <a:r>
              <a:rPr lang="es-CO" sz="2400" dirty="0"/>
              <a:t>figura, asociada con la cumbre de </a:t>
            </a:r>
            <a:r>
              <a:rPr lang="es-CO" sz="2400" dirty="0" smtClean="0"/>
              <a:t>la experiencia cristiana</a:t>
            </a:r>
            <a:r>
              <a:rPr lang="es-CO" sz="2400" dirty="0"/>
              <a:t>, resultó inspiradora en artes tan diversas como la arquitectura, la escultura, la pintura, la literatura, y la cinematografía y es para el cristianismo, ya desde sus primeros tiempos, una fuente ineludible de doctrina y de espiritualidad</a:t>
            </a:r>
            <a:r>
              <a:rPr lang="es-CO" sz="2400" dirty="0" smtClean="0"/>
              <a:t>.</a:t>
            </a:r>
            <a:endParaRPr lang="es-CO" sz="2400" dirty="0"/>
          </a:p>
        </p:txBody>
      </p:sp>
    </p:spTree>
    <p:extLst>
      <p:ext uri="{BB962C8B-B14F-4D97-AF65-F5344CB8AC3E}">
        <p14:creationId xmlns:p14="http://schemas.microsoft.com/office/powerpoint/2010/main" val="686056448"/>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922114"/>
          </a:xfrm>
          <a:solidFill>
            <a:schemeClr val="accent5">
              <a:lumMod val="20000"/>
              <a:lumOff val="80000"/>
            </a:schemeClr>
          </a:solidFill>
        </p:spPr>
        <p:txBody>
          <a:bodyPr>
            <a:normAutofit/>
          </a:bodyPr>
          <a:lstStyle/>
          <a:p>
            <a:r>
              <a:rPr lang="es-CO" sz="3600" b="1" dirty="0" smtClean="0">
                <a:latin typeface="Agency FB" pitchFamily="34" charset="0"/>
              </a:rPr>
              <a:t>Ministerio de Saulo después de su conversión</a:t>
            </a:r>
            <a:endParaRPr lang="es-CO" sz="3600" b="1" dirty="0">
              <a:latin typeface="Agency FB" pitchFamily="34" charset="0"/>
            </a:endParaRPr>
          </a:p>
        </p:txBody>
      </p:sp>
      <p:sp>
        <p:nvSpPr>
          <p:cNvPr id="3" name="2 Marcador de contenido"/>
          <p:cNvSpPr>
            <a:spLocks noGrp="1"/>
          </p:cNvSpPr>
          <p:nvPr>
            <p:ph idx="1"/>
          </p:nvPr>
        </p:nvSpPr>
        <p:spPr>
          <a:xfrm>
            <a:off x="251520" y="1412776"/>
            <a:ext cx="8712968" cy="5184576"/>
          </a:xfrm>
        </p:spPr>
        <p:txBody>
          <a:bodyPr>
            <a:noAutofit/>
          </a:bodyPr>
          <a:lstStyle/>
          <a:p>
            <a:pPr marL="0" indent="0">
              <a:buNone/>
            </a:pPr>
            <a:r>
              <a:rPr lang="es-CO" sz="2400" dirty="0" smtClean="0"/>
              <a:t>La </a:t>
            </a:r>
            <a:r>
              <a:rPr lang="es-CO" sz="2400" dirty="0"/>
              <a:t>vida y el ministerio del </a:t>
            </a:r>
            <a:r>
              <a:rPr lang="es-CO" sz="2400" dirty="0" smtClean="0"/>
              <a:t>Apóstol </a:t>
            </a:r>
            <a:r>
              <a:rPr lang="es-CO" sz="2400" dirty="0"/>
              <a:t>Pablo es de mucha edificación para cualquier cristiano hambriento de Dios. En general sus cartas son bastante </a:t>
            </a:r>
            <a:r>
              <a:rPr lang="es-CO" sz="2400" dirty="0" smtClean="0"/>
              <a:t>fácil </a:t>
            </a:r>
            <a:r>
              <a:rPr lang="es-CO" sz="2400" dirty="0"/>
              <a:t>de entender, aunque por momentos son profundas. Muchas de sus enseñanzas son debatidas aún actualmente en toda su profundidad exegética</a:t>
            </a:r>
            <a:r>
              <a:rPr lang="es-CO" sz="2400" dirty="0" smtClean="0"/>
              <a:t>.</a:t>
            </a:r>
          </a:p>
          <a:p>
            <a:pPr marL="0" indent="0">
              <a:buNone/>
            </a:pPr>
            <a:r>
              <a:rPr lang="es-CO" sz="2400" dirty="0" smtClean="0"/>
              <a:t>Antes de los sufrimientos finales de Pablo, él nos dice</a:t>
            </a:r>
            <a:r>
              <a:rPr lang="es-CO" sz="2400" dirty="0"/>
              <a:t>: </a:t>
            </a:r>
            <a:r>
              <a:rPr lang="es-CO" sz="2400" dirty="0" smtClean="0"/>
              <a:t>«</a:t>
            </a:r>
            <a:r>
              <a:rPr lang="es-CO" sz="2400" dirty="0" smtClean="0">
                <a:latin typeface="Agency FB" pitchFamily="34" charset="0"/>
              </a:rPr>
              <a:t>De </a:t>
            </a:r>
            <a:r>
              <a:rPr lang="es-CO" sz="2400" dirty="0">
                <a:latin typeface="Agency FB" pitchFamily="34" charset="0"/>
              </a:rPr>
              <a:t>los judíos cinco veces he recibido cuarenta azotes menos </a:t>
            </a:r>
            <a:r>
              <a:rPr lang="es-CO" sz="2400" dirty="0" smtClean="0">
                <a:latin typeface="Agency FB" pitchFamily="34" charset="0"/>
              </a:rPr>
              <a:t>uno. </a:t>
            </a:r>
            <a:r>
              <a:rPr lang="es-CO" sz="2400" dirty="0">
                <a:latin typeface="Agency FB" pitchFamily="34" charset="0"/>
              </a:rPr>
              <a:t>25 Tres veces he sido azotado con varas</a:t>
            </a:r>
            <a:r>
              <a:rPr lang="es-CO" sz="2400" dirty="0" smtClean="0">
                <a:latin typeface="Agency FB" pitchFamily="34" charset="0"/>
              </a:rPr>
              <a:t>; </a:t>
            </a:r>
            <a:r>
              <a:rPr lang="es-CO" sz="2400" dirty="0">
                <a:latin typeface="Agency FB" pitchFamily="34" charset="0"/>
              </a:rPr>
              <a:t>una vez apedreado</a:t>
            </a:r>
            <a:r>
              <a:rPr lang="es-CO" sz="2400" dirty="0" smtClean="0">
                <a:latin typeface="Agency FB" pitchFamily="34" charset="0"/>
              </a:rPr>
              <a:t>; </a:t>
            </a:r>
            <a:r>
              <a:rPr lang="es-CO" sz="2400" dirty="0">
                <a:latin typeface="Agency FB" pitchFamily="34" charset="0"/>
              </a:rPr>
              <a:t>tres veces he padecido naufragio; una noche y un día he sido náufrago en alta </a:t>
            </a:r>
            <a:r>
              <a:rPr lang="es-CO" sz="2400" dirty="0" smtClean="0">
                <a:latin typeface="Agency FB" pitchFamily="34" charset="0"/>
              </a:rPr>
              <a:t>mar; 26 </a:t>
            </a:r>
            <a:r>
              <a:rPr lang="es-CO" sz="2400" dirty="0">
                <a:latin typeface="Agency FB" pitchFamily="34" charset="0"/>
              </a:rPr>
              <a:t>en caminos, muchas veces; en peligros de ríos, peligros de ladrones, peligros de los de mi </a:t>
            </a:r>
            <a:r>
              <a:rPr lang="es-CO" sz="2400" dirty="0" smtClean="0">
                <a:latin typeface="Agency FB" pitchFamily="34" charset="0"/>
              </a:rPr>
              <a:t>nación</a:t>
            </a:r>
            <a:r>
              <a:rPr lang="es-CO" sz="2400" dirty="0">
                <a:latin typeface="Agency FB" pitchFamily="34" charset="0"/>
              </a:rPr>
              <a:t>,</a:t>
            </a:r>
            <a:r>
              <a:rPr lang="es-CO" sz="2400" dirty="0" smtClean="0">
                <a:latin typeface="Agency FB" pitchFamily="34" charset="0"/>
              </a:rPr>
              <a:t> </a:t>
            </a:r>
            <a:r>
              <a:rPr lang="es-CO" sz="2400" dirty="0">
                <a:latin typeface="Agency FB" pitchFamily="34" charset="0"/>
              </a:rPr>
              <a:t>peligros de los gentiles</a:t>
            </a:r>
            <a:r>
              <a:rPr lang="es-CO" sz="2400" dirty="0" smtClean="0">
                <a:latin typeface="Agency FB" pitchFamily="34" charset="0"/>
              </a:rPr>
              <a:t>, </a:t>
            </a:r>
            <a:r>
              <a:rPr lang="es-CO" sz="2400" dirty="0">
                <a:latin typeface="Agency FB" pitchFamily="34" charset="0"/>
              </a:rPr>
              <a:t>peligros en la ciudad, peligros en el desierto, peligros en el mar, peligros entre falsos hermanos; </a:t>
            </a:r>
            <a:r>
              <a:rPr lang="es-CO" sz="2400" dirty="0" smtClean="0">
                <a:latin typeface="Agency FB" pitchFamily="34" charset="0"/>
              </a:rPr>
              <a:t> </a:t>
            </a:r>
            <a:r>
              <a:rPr lang="es-CO" sz="2400" dirty="0">
                <a:latin typeface="Agency FB" pitchFamily="34" charset="0"/>
              </a:rPr>
              <a:t>27 en trabajo y fatiga, en muchos desvelos, en hambre y sed, en muchos ayunos, en frío y desnudez</a:t>
            </a:r>
            <a:r>
              <a:rPr lang="es-CO" sz="2400" dirty="0" smtClean="0">
                <a:latin typeface="Agency FB" pitchFamily="34" charset="0"/>
              </a:rPr>
              <a:t>. </a:t>
            </a:r>
            <a:r>
              <a:rPr lang="es-CO" sz="2400" dirty="0">
                <a:latin typeface="Agency FB" pitchFamily="34" charset="0"/>
              </a:rPr>
              <a:t>28 Y además de otras cosas, lo que sobre mí se añade cada día: la preocupación por todas las </a:t>
            </a:r>
            <a:r>
              <a:rPr lang="es-CO" sz="2400" dirty="0" smtClean="0">
                <a:latin typeface="Agency FB" pitchFamily="34" charset="0"/>
              </a:rPr>
              <a:t>iglesias». </a:t>
            </a:r>
          </a:p>
        </p:txBody>
      </p:sp>
    </p:spTree>
    <p:extLst>
      <p:ext uri="{BB962C8B-B14F-4D97-AF65-F5344CB8AC3E}">
        <p14:creationId xmlns:p14="http://schemas.microsoft.com/office/powerpoint/2010/main" val="8862493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4546848" cy="4525963"/>
          </a:xfrm>
        </p:spPr>
        <p:txBody>
          <a:bodyPr>
            <a:normAutofit/>
          </a:bodyPr>
          <a:lstStyle/>
          <a:p>
            <a:pPr marL="0" indent="0" algn="ctr">
              <a:buNone/>
            </a:pPr>
            <a:endParaRPr lang="es-CO" sz="2400" dirty="0" smtClean="0"/>
          </a:p>
          <a:p>
            <a:pPr marL="0" indent="0" algn="ctr">
              <a:buNone/>
            </a:pPr>
            <a:endParaRPr lang="es-CO" sz="2400" dirty="0"/>
          </a:p>
          <a:p>
            <a:pPr marL="0" indent="0" algn="ctr">
              <a:buNone/>
            </a:pPr>
            <a:r>
              <a:rPr lang="es-CO" sz="2400" b="1" dirty="0" smtClean="0">
                <a:solidFill>
                  <a:srgbClr val="FF0000"/>
                </a:solidFill>
              </a:rPr>
              <a:t>«Ve</a:t>
            </a:r>
            <a:r>
              <a:rPr lang="es-CO" sz="2400" b="1" dirty="0">
                <a:solidFill>
                  <a:srgbClr val="FF0000"/>
                </a:solidFill>
              </a:rPr>
              <a:t>, porque instrumento escogido me es este para llevar mi nombre en presencia de los gentiles, de reyes y de los hijos de Israel, 16 porque yo le mostraré cuánto le es necesario padecer por mi </a:t>
            </a:r>
            <a:r>
              <a:rPr lang="es-CO" sz="2400" b="1" dirty="0" smtClean="0">
                <a:solidFill>
                  <a:srgbClr val="FF0000"/>
                </a:solidFill>
              </a:rPr>
              <a:t>nombre». </a:t>
            </a:r>
            <a:endParaRPr lang="es-CO" sz="2400" b="1" dirty="0">
              <a:solidFill>
                <a:srgbClr val="FF0000"/>
              </a:solidFill>
            </a:endParaRPr>
          </a:p>
          <a:p>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916832"/>
            <a:ext cx="3405758"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87624" y="620688"/>
            <a:ext cx="6624736" cy="954107"/>
          </a:xfrm>
          <a:prstGeom prst="rect">
            <a:avLst/>
          </a:prstGeom>
        </p:spPr>
        <p:txBody>
          <a:bodyPr wrap="square">
            <a:spAutoFit/>
          </a:bodyPr>
          <a:lstStyle/>
          <a:p>
            <a:r>
              <a:rPr lang="es-CO" sz="2800" dirty="0"/>
              <a:t>Se estaba cumpliendo lo dicho por el Señor en </a:t>
            </a:r>
            <a:r>
              <a:rPr lang="es-CO" sz="2800" dirty="0">
                <a:solidFill>
                  <a:srgbClr val="FF0000"/>
                </a:solidFill>
              </a:rPr>
              <a:t>Hechos 9:15: </a:t>
            </a:r>
          </a:p>
        </p:txBody>
      </p:sp>
    </p:spTree>
    <p:extLst>
      <p:ext uri="{BB962C8B-B14F-4D97-AF65-F5344CB8AC3E}">
        <p14:creationId xmlns:p14="http://schemas.microsoft.com/office/powerpoint/2010/main" val="41223868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rmAutofit/>
          </a:bodyPr>
          <a:lstStyle/>
          <a:p>
            <a:r>
              <a:rPr lang="es-CO" sz="3200" dirty="0" smtClean="0">
                <a:latin typeface="Agency FB" pitchFamily="34" charset="0"/>
              </a:rPr>
              <a:t>Pablo se despide de la iglesia de Éfeso, y comienzan las tribulaciones:</a:t>
            </a:r>
            <a:endParaRPr lang="es-CO" sz="3200" dirty="0">
              <a:latin typeface="Agency FB" pitchFamily="34" charset="0"/>
            </a:endParaRPr>
          </a:p>
        </p:txBody>
      </p:sp>
      <p:sp>
        <p:nvSpPr>
          <p:cNvPr id="3" name="2 Marcador de contenido"/>
          <p:cNvSpPr>
            <a:spLocks noGrp="1"/>
          </p:cNvSpPr>
          <p:nvPr>
            <p:ph idx="1"/>
          </p:nvPr>
        </p:nvSpPr>
        <p:spPr>
          <a:xfrm>
            <a:off x="457200" y="1600200"/>
            <a:ext cx="8229600" cy="5069160"/>
          </a:xfrm>
        </p:spPr>
        <p:txBody>
          <a:bodyPr>
            <a:normAutofit fontScale="92500" lnSpcReduction="20000"/>
          </a:bodyPr>
          <a:lstStyle/>
          <a:p>
            <a:pPr marL="0" indent="0">
              <a:buNone/>
            </a:pPr>
            <a:r>
              <a:rPr lang="es-CO" sz="2400" b="1" dirty="0" smtClean="0">
                <a:solidFill>
                  <a:srgbClr val="FF0000"/>
                </a:solidFill>
              </a:rPr>
              <a:t>Hech.20:17-25</a:t>
            </a:r>
            <a:r>
              <a:rPr lang="es-CO" sz="2400" dirty="0"/>
              <a:t>. Y enviando desde Mileto a </a:t>
            </a:r>
            <a:r>
              <a:rPr lang="es-CO" sz="2400" dirty="0" smtClean="0"/>
              <a:t>Éfeso, </a:t>
            </a:r>
            <a:r>
              <a:rPr lang="es-CO" sz="2400" dirty="0"/>
              <a:t>hizo llamar a los ancianos de la Iglesia. </a:t>
            </a:r>
            <a:r>
              <a:rPr lang="es-CO" sz="2400" dirty="0" smtClean="0"/>
              <a:t>18 </a:t>
            </a:r>
            <a:r>
              <a:rPr lang="es-CO" sz="2400" dirty="0"/>
              <a:t>Y cuando vinieron a él, les dijo: Vosotros sabéis cómo, desde el primer día que entré en Asia, he estado con vosotros por todo el tiempo, </a:t>
            </a:r>
            <a:r>
              <a:rPr lang="es-CO" sz="2400" dirty="0" smtClean="0"/>
              <a:t>19 </a:t>
            </a:r>
            <a:r>
              <a:rPr lang="es-CO" sz="2400" dirty="0"/>
              <a:t>sirviendo al Señor con toda </a:t>
            </a:r>
            <a:r>
              <a:rPr lang="es-CO" sz="2400" b="1" u="sng" dirty="0"/>
              <a:t>humildad</a:t>
            </a:r>
            <a:r>
              <a:rPr lang="es-CO" sz="2400" dirty="0"/>
              <a:t>, y con muchas </a:t>
            </a:r>
            <a:r>
              <a:rPr lang="es-CO" sz="2400" b="1" u="sng" dirty="0"/>
              <a:t>lágrimas</a:t>
            </a:r>
            <a:r>
              <a:rPr lang="es-CO" sz="2400" dirty="0"/>
              <a:t>, y </a:t>
            </a:r>
            <a:r>
              <a:rPr lang="es-CO" sz="2400" b="1" u="sng" dirty="0"/>
              <a:t>tentaciones que me han venido por las asechanzas de los judíos</a:t>
            </a:r>
            <a:r>
              <a:rPr lang="es-CO" sz="2400" dirty="0"/>
              <a:t>; </a:t>
            </a:r>
            <a:r>
              <a:rPr lang="es-CO" sz="2400" dirty="0" smtClean="0"/>
              <a:t>20 </a:t>
            </a:r>
            <a:r>
              <a:rPr lang="es-CO" sz="2400" dirty="0"/>
              <a:t>como nada que fuese útil he rehuido de anunciaros y enseñaros, públicamente y por las casas, </a:t>
            </a:r>
            <a:r>
              <a:rPr lang="es-CO" sz="2400" dirty="0" smtClean="0"/>
              <a:t>21 </a:t>
            </a:r>
            <a:r>
              <a:rPr lang="es-CO" sz="2400" dirty="0"/>
              <a:t>testificando a los judíos y a los gentiles el arrepentimiento hacía Dios, y la fe en nuestro Señor Jesús, el Cristo. </a:t>
            </a:r>
            <a:r>
              <a:rPr lang="es-CO" sz="2400" dirty="0" smtClean="0"/>
              <a:t>22 </a:t>
            </a:r>
            <a:r>
              <a:rPr lang="es-CO" sz="2400" dirty="0"/>
              <a:t>Y ahora, he aquí, que yo </a:t>
            </a:r>
            <a:r>
              <a:rPr lang="es-CO" sz="2400" b="1" u="sng" dirty="0"/>
              <a:t>atado del Espíritu, voy a Jerusalén, sin saber lo que allá me ha de acontecer</a:t>
            </a:r>
            <a:r>
              <a:rPr lang="es-CO" sz="2400" dirty="0"/>
              <a:t>; </a:t>
            </a:r>
            <a:r>
              <a:rPr lang="es-CO" sz="2400" dirty="0" smtClean="0"/>
              <a:t>23 </a:t>
            </a:r>
            <a:r>
              <a:rPr lang="es-CO" sz="2400" dirty="0"/>
              <a:t>mas que el Espíritu Santo por todas las ciudades me da testimonio, diciendo que </a:t>
            </a:r>
            <a:r>
              <a:rPr lang="es-CO" sz="2400" b="1" u="sng" dirty="0"/>
              <a:t>prisiones y tribulaciones me esperan</a:t>
            </a:r>
            <a:r>
              <a:rPr lang="es-CO" sz="2400" dirty="0"/>
              <a:t>. </a:t>
            </a:r>
            <a:r>
              <a:rPr lang="es-CO" sz="2400" dirty="0" smtClean="0"/>
              <a:t>24 </a:t>
            </a:r>
            <a:r>
              <a:rPr lang="es-CO" sz="2400" dirty="0"/>
              <a:t>Mas </a:t>
            </a:r>
            <a:r>
              <a:rPr lang="es-CO" sz="2400" b="1" u="sng" dirty="0"/>
              <a:t>de ninguna cosa hago caso</a:t>
            </a:r>
            <a:r>
              <a:rPr lang="es-CO" sz="2400" dirty="0"/>
              <a:t>, </a:t>
            </a:r>
            <a:r>
              <a:rPr lang="es-CO" sz="2400" b="1" u="sng" dirty="0"/>
              <a:t>ni estimo mi vida preciosa para mí mismo</a:t>
            </a:r>
            <a:r>
              <a:rPr lang="es-CO" sz="2400" dirty="0"/>
              <a:t>; </a:t>
            </a:r>
            <a:r>
              <a:rPr lang="es-CO" sz="2400" b="1" u="sng" dirty="0"/>
              <a:t>solamente que acabe mi carrera con gozo, y el ministerio que recibí del Señor Jesús, para dar testimonio del Evangelio de la gracia de </a:t>
            </a:r>
            <a:r>
              <a:rPr lang="es-CO" sz="2400" b="1" u="sng" dirty="0" smtClean="0"/>
              <a:t>Dios</a:t>
            </a:r>
            <a:r>
              <a:rPr lang="es-CO" sz="2400" dirty="0" smtClean="0"/>
              <a:t>. 25 </a:t>
            </a:r>
            <a:r>
              <a:rPr lang="es-CO" sz="2400" b="1" u="sng" dirty="0"/>
              <a:t>Y ahora, he aquí, yo sé que ninguno de todos vosotros, por quienes he pasado predicando el Reino de Dios, verá más mi rostro</a:t>
            </a:r>
            <a:endParaRPr lang="es-CO" sz="2400" b="1" u="sng" dirty="0" smtClean="0"/>
          </a:p>
        </p:txBody>
      </p:sp>
    </p:spTree>
    <p:extLst>
      <p:ext uri="{BB962C8B-B14F-4D97-AF65-F5344CB8AC3E}">
        <p14:creationId xmlns:p14="http://schemas.microsoft.com/office/powerpoint/2010/main" val="158760785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6406" y="332656"/>
            <a:ext cx="8229600" cy="6408712"/>
          </a:xfrm>
        </p:spPr>
        <p:txBody>
          <a:bodyPr>
            <a:normAutofit fontScale="77500" lnSpcReduction="20000"/>
          </a:bodyPr>
          <a:lstStyle/>
          <a:p>
            <a:pPr marL="0" indent="0">
              <a:buNone/>
            </a:pPr>
            <a:r>
              <a:rPr lang="es-CO" b="1" dirty="0" smtClean="0">
                <a:solidFill>
                  <a:srgbClr val="FF0000"/>
                </a:solidFill>
              </a:rPr>
              <a:t>Hech.21:26-40</a:t>
            </a:r>
            <a:r>
              <a:rPr lang="es-CO" dirty="0" smtClean="0"/>
              <a:t>. </a:t>
            </a:r>
            <a:r>
              <a:rPr lang="es-CO" sz="3100" dirty="0"/>
              <a:t>Entonces</a:t>
            </a:r>
            <a:r>
              <a:rPr lang="es-CO" dirty="0"/>
              <a:t> Pablo tomó consigo aquellos hombres, (Estos cuatro hombres evidentemente eran miembros de la comunidad cristiana de origen </a:t>
            </a:r>
            <a:r>
              <a:rPr lang="es-CO" dirty="0" smtClean="0"/>
              <a:t>judío), y </a:t>
            </a:r>
            <a:r>
              <a:rPr lang="es-CO" dirty="0"/>
              <a:t>al día siguiente, habiéndose purificado con ellos, entró en el Templo, para anunciar el cumplimiento de los días de la purificación, hasta ser ofrecida ofrenda por cada uno de ellos. </a:t>
            </a:r>
            <a:r>
              <a:rPr lang="es-CO" dirty="0" smtClean="0"/>
              <a:t>27 </a:t>
            </a:r>
            <a:r>
              <a:rPr lang="es-CO" dirty="0"/>
              <a:t>Y cuando estaban para acabarse los siete días, unos judíos de Asia, como le vieron en el Templo, </a:t>
            </a:r>
            <a:r>
              <a:rPr lang="es-CO" u="sng" dirty="0"/>
              <a:t>alborotaron todo el pueblo y le echaron mano</a:t>
            </a:r>
            <a:r>
              <a:rPr lang="es-CO" dirty="0"/>
              <a:t>, </a:t>
            </a:r>
            <a:endParaRPr lang="es-CO" dirty="0" smtClean="0"/>
          </a:p>
          <a:p>
            <a:pPr marL="0" indent="0">
              <a:buNone/>
            </a:pPr>
            <a:r>
              <a:rPr lang="es-CO" dirty="0" smtClean="0"/>
              <a:t>28 </a:t>
            </a:r>
            <a:r>
              <a:rPr lang="es-CO" dirty="0"/>
              <a:t>Dando voces: Varones israelitas, ayudad. Este es el hombre que por todas partes enseña a todos </a:t>
            </a:r>
            <a:r>
              <a:rPr lang="es-CO" u="sng" dirty="0"/>
              <a:t>contra</a:t>
            </a:r>
            <a:r>
              <a:rPr lang="es-CO" dirty="0"/>
              <a:t> el pueblo, y la ley, y este lugar; y además de esto ha metido los gentiles en el Templo, y ha contaminado este lugar santo. </a:t>
            </a:r>
            <a:r>
              <a:rPr lang="es-CO" dirty="0" smtClean="0"/>
              <a:t>29 </a:t>
            </a:r>
            <a:r>
              <a:rPr lang="es-CO" dirty="0"/>
              <a:t>(Porque antes habían visto con él en la ciudad a Trófimo, efesio, al cual pensaban que Pablo había metido en el Templo.) </a:t>
            </a:r>
            <a:r>
              <a:rPr lang="es-CO" dirty="0" smtClean="0"/>
              <a:t>30 </a:t>
            </a:r>
            <a:r>
              <a:rPr lang="es-CO" dirty="0"/>
              <a:t>Así que, toda la ciudad se alborotó, y se agolpó el pueblo; y </a:t>
            </a:r>
            <a:r>
              <a:rPr lang="es-CO" u="sng" dirty="0"/>
              <a:t>tomando a Pablo, le arrastraron fuera del Templo</a:t>
            </a:r>
            <a:r>
              <a:rPr lang="es-CO" dirty="0"/>
              <a:t>; y luego las puertas fueron cerradas. </a:t>
            </a:r>
            <a:r>
              <a:rPr lang="es-CO" dirty="0" smtClean="0"/>
              <a:t>31 </a:t>
            </a:r>
            <a:r>
              <a:rPr lang="es-CO" dirty="0"/>
              <a:t>Y procurando ellos </a:t>
            </a:r>
            <a:r>
              <a:rPr lang="es-CO" u="sng" dirty="0"/>
              <a:t>matarle</a:t>
            </a:r>
            <a:r>
              <a:rPr lang="es-CO" dirty="0"/>
              <a:t>, fue dado aviso al tribuno de la compañía, que toda la ciudad de Jerusalén estaba alborotada; </a:t>
            </a:r>
          </a:p>
        </p:txBody>
      </p:sp>
    </p:spTree>
    <p:extLst>
      <p:ext uri="{BB962C8B-B14F-4D97-AF65-F5344CB8AC3E}">
        <p14:creationId xmlns:p14="http://schemas.microsoft.com/office/powerpoint/2010/main" val="37925459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6923112" cy="2016224"/>
          </a:xfrm>
        </p:spPr>
        <p:txBody>
          <a:bodyPr>
            <a:noAutofit/>
          </a:bodyPr>
          <a:lstStyle/>
          <a:p>
            <a:pPr marL="0" indent="0">
              <a:buNone/>
            </a:pPr>
            <a:r>
              <a:rPr lang="es-CO" sz="2400" dirty="0"/>
              <a:t>32 el cual tomando luego soldados y centuriones, corrió a ellos. Y ellos como vieron al tribuno y a los soldados, cesaron de </a:t>
            </a:r>
            <a:r>
              <a:rPr lang="es-CO" sz="2400" u="sng" dirty="0"/>
              <a:t>herir</a:t>
            </a:r>
            <a:r>
              <a:rPr lang="es-CO" sz="2400" dirty="0"/>
              <a:t> a Pablo. 33 Entonces llegando el tribuno, le prendió, y le mandó </a:t>
            </a:r>
            <a:r>
              <a:rPr lang="es-CO" sz="2400" u="sng" dirty="0"/>
              <a:t>atar con dos cadenas</a:t>
            </a:r>
            <a:r>
              <a:rPr lang="es-CO" sz="2400" dirty="0"/>
              <a:t>; y preguntó quién era, y qué había hecho.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404664"/>
            <a:ext cx="1623119"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2564904"/>
            <a:ext cx="8136904" cy="4370427"/>
          </a:xfrm>
          <a:prstGeom prst="rect">
            <a:avLst/>
          </a:prstGeom>
        </p:spPr>
        <p:txBody>
          <a:bodyPr wrap="square">
            <a:spAutoFit/>
          </a:bodyPr>
          <a:lstStyle/>
          <a:p>
            <a:r>
              <a:rPr lang="es-CO" sz="2000" dirty="0"/>
              <a:t>34 Y unos daban voces de una manera, y otros de otra manera en la multitud; y como no podía entender nada de cierto a causa del alboroto, mandó llevarle a la fortaleza. 35 Al llegar a las gradas, aconteció que fue llevado a </a:t>
            </a:r>
            <a:r>
              <a:rPr lang="es-CO" sz="2000" b="1" u="sng" dirty="0"/>
              <a:t>cuestas</a:t>
            </a:r>
            <a:r>
              <a:rPr lang="es-CO" sz="2000" b="1" dirty="0"/>
              <a:t> </a:t>
            </a:r>
            <a:r>
              <a:rPr lang="es-CO" sz="2000" dirty="0"/>
              <a:t>de los soldados a causa de la violencia del pueblo; 36 porque [la] multitud del pueblo venía detrás, gritando: </a:t>
            </a:r>
            <a:r>
              <a:rPr lang="es-CO" sz="2000" b="1" u="sng" dirty="0"/>
              <a:t>Mátale</a:t>
            </a:r>
            <a:r>
              <a:rPr lang="es-CO" sz="2000" dirty="0"/>
              <a:t>. 37 Cuando comenzaron a meter a Pablo en la fortaleza, dice al tribuno: ¿Me será lícito hablarte algo? Y él dijo: ¿Sabes griego? 38 ¿No eres tú aquel egipcio que levantaste una sedición antes de estos días, y sacaste al desierto cuatro mil hombres salteadores? 39 Entonces Pablo le dijo: Yo [de] cierto soy hombre judío, ciudadano de Tarso, ciudad conocida de Cilicia; pero te ruego que me permitas que hable al pueblo.; 40 Y cuando él se lo permitió, Pablo, estando en pie en las gradas, hizo señal con la mano al pueblo. Y hecho gran silencio, habló en lengua hebrea, diciendo:</a:t>
            </a:r>
          </a:p>
          <a:p>
            <a:endParaRPr lang="es-CO" sz="2000" dirty="0"/>
          </a:p>
        </p:txBody>
      </p:sp>
    </p:spTree>
    <p:extLst>
      <p:ext uri="{BB962C8B-B14F-4D97-AF65-F5344CB8AC3E}">
        <p14:creationId xmlns:p14="http://schemas.microsoft.com/office/powerpoint/2010/main" val="273281546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408712"/>
          </a:xfrm>
        </p:spPr>
        <p:txBody>
          <a:bodyPr>
            <a:noAutofit/>
          </a:bodyPr>
          <a:lstStyle/>
          <a:p>
            <a:pPr marL="0" indent="0">
              <a:buNone/>
            </a:pPr>
            <a:r>
              <a:rPr lang="es-CO" sz="2400" b="1" dirty="0" smtClean="0">
                <a:solidFill>
                  <a:srgbClr val="FF0000"/>
                </a:solidFill>
              </a:rPr>
              <a:t>23:10-13, 21</a:t>
            </a:r>
            <a:r>
              <a:rPr lang="es-CO" sz="2400" b="1" dirty="0">
                <a:solidFill>
                  <a:srgbClr val="FF0000"/>
                </a:solidFill>
              </a:rPr>
              <a:t>. </a:t>
            </a:r>
            <a:r>
              <a:rPr lang="es-CO" sz="2400" dirty="0"/>
              <a:t>Y habiendo grande disensión, el tribuno, teniendo temor de que Pablo fuese </a:t>
            </a:r>
            <a:r>
              <a:rPr lang="es-CO" sz="2400" b="1" u="sng" dirty="0"/>
              <a:t>despedazado</a:t>
            </a:r>
            <a:r>
              <a:rPr lang="es-CO" sz="2400" dirty="0"/>
              <a:t> de ellos, mandó venir una compañía de soldados, y arrebatarle de en medio de ellos, y llevarle a la fortaleza. </a:t>
            </a:r>
            <a:r>
              <a:rPr lang="es-CO" sz="2400" dirty="0" smtClean="0"/>
              <a:t>11 </a:t>
            </a:r>
            <a:r>
              <a:rPr lang="es-CO" sz="2400" u="sng" dirty="0">
                <a:solidFill>
                  <a:srgbClr val="FF0000"/>
                </a:solidFill>
              </a:rPr>
              <a:t>Y la noche siguiente, presentándosele el Señor, le dijo: Confía, Pablo; que como has testificado de mí en Jerusalén, así te conviene testificar también en Roma</a:t>
            </a:r>
            <a:r>
              <a:rPr lang="es-CO" sz="2400" dirty="0"/>
              <a:t>. </a:t>
            </a:r>
            <a:r>
              <a:rPr lang="es-CO" sz="2400" dirty="0" smtClean="0"/>
              <a:t>12 Y </a:t>
            </a:r>
            <a:r>
              <a:rPr lang="es-CO" sz="2400" dirty="0"/>
              <a:t>venido el día, algunos de los judíos se juntaron, e hicieron voto bajo maldición, diciendo que ni comerían ni beberían hasta que hubiesen </a:t>
            </a:r>
            <a:r>
              <a:rPr lang="es-CO" sz="2400" b="1" u="sng" dirty="0"/>
              <a:t>matado</a:t>
            </a:r>
            <a:r>
              <a:rPr lang="es-CO" sz="2400" dirty="0"/>
              <a:t> a Pablo. </a:t>
            </a:r>
            <a:r>
              <a:rPr lang="es-CO" sz="2400" dirty="0" smtClean="0"/>
              <a:t>13 </a:t>
            </a:r>
            <a:r>
              <a:rPr lang="es-CO" sz="2400" dirty="0"/>
              <a:t>Y eran más de cuarenta los que habían hecho esta conjuración; </a:t>
            </a:r>
            <a:r>
              <a:rPr lang="es-CO" sz="2400" dirty="0" smtClean="0"/>
              <a:t>14 </a:t>
            </a:r>
            <a:r>
              <a:rPr lang="es-CO" sz="2400" dirty="0"/>
              <a:t>los cuales se fueron al príncipe de los sacerdotes y a los ancianos, y dijeron: </a:t>
            </a:r>
            <a:r>
              <a:rPr lang="es-CO" sz="2400" dirty="0" smtClean="0"/>
              <a:t>«</a:t>
            </a:r>
            <a:r>
              <a:rPr lang="es-CO" sz="2400" dirty="0" smtClean="0">
                <a:latin typeface="Agency FB" pitchFamily="34" charset="0"/>
              </a:rPr>
              <a:t>Nosotros </a:t>
            </a:r>
            <a:r>
              <a:rPr lang="es-CO" sz="2400" dirty="0">
                <a:latin typeface="Agency FB" pitchFamily="34" charset="0"/>
              </a:rPr>
              <a:t>hemos hecho voto bajo maldición, que no hemos de gustar nada hasta que hayamos matado a </a:t>
            </a:r>
            <a:r>
              <a:rPr lang="es-CO" sz="2400" dirty="0" smtClean="0">
                <a:latin typeface="Agency FB" pitchFamily="34" charset="0"/>
              </a:rPr>
              <a:t>Pablo</a:t>
            </a:r>
            <a:r>
              <a:rPr lang="es-CO" sz="2400" dirty="0" smtClean="0"/>
              <a:t>». </a:t>
            </a:r>
            <a:r>
              <a:rPr lang="es-CO" sz="2400" dirty="0"/>
              <a:t>21  los cuales se fueron al príncipe de los sacerdotes y a los ancianos, y dijeron: </a:t>
            </a:r>
            <a:r>
              <a:rPr lang="es-CO" sz="2400" dirty="0">
                <a:latin typeface="Agency FB" pitchFamily="34" charset="0"/>
              </a:rPr>
              <a:t>Nosotros hemos hecho voto bajo maldición, que no hemos de gustar nada hasta que hayamos matado a Pablo</a:t>
            </a:r>
            <a:r>
              <a:rPr lang="es-CO" sz="2400" dirty="0" smtClean="0"/>
              <a:t>. </a:t>
            </a:r>
            <a:r>
              <a:rPr lang="es-CO" sz="2400" dirty="0"/>
              <a:t>15 Ahora pues, vosotros, con el concilio, requerid al tribuno que le saque mañana a vosotros como que queréis entender de él alguna cosa más cierta; y nosotros, antes que él llegue, estaremos aparejados para matarle. </a:t>
            </a:r>
          </a:p>
        </p:txBody>
      </p:sp>
    </p:spTree>
    <p:extLst>
      <p:ext uri="{BB962C8B-B14F-4D97-AF65-F5344CB8AC3E}">
        <p14:creationId xmlns:p14="http://schemas.microsoft.com/office/powerpoint/2010/main" val="27791185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Autofit/>
          </a:bodyPr>
          <a:lstStyle/>
          <a:p>
            <a:pPr marL="0" indent="0">
              <a:buNone/>
            </a:pPr>
            <a:r>
              <a:rPr lang="es-CO" sz="2400" dirty="0"/>
              <a:t>16 Entonces un hijo de la hermana de Pablo, oyendo las asechanzas, fue, y entró en la fortaleza, y dio aviso a Pablo. </a:t>
            </a:r>
            <a:r>
              <a:rPr lang="es-CO" sz="2400" dirty="0" smtClean="0"/>
              <a:t>17 </a:t>
            </a:r>
            <a:r>
              <a:rPr lang="es-CO" sz="2400" dirty="0"/>
              <a:t>Y Pablo, llamando a uno de los centuriones, dice: Lleva a este joven al tribuno, porque tiene cierto aviso que darle. </a:t>
            </a:r>
            <a:r>
              <a:rPr lang="es-CO" sz="2400" dirty="0" smtClean="0"/>
              <a:t>18 </a:t>
            </a:r>
            <a:r>
              <a:rPr lang="es-CO" sz="2400" dirty="0"/>
              <a:t>El entonces tomándole, le llevó al tribuno, y dijo: El preso Pablo, llamándome, me rogó que trajese a ti este joven, que tiene algo que hablarte. </a:t>
            </a:r>
            <a:r>
              <a:rPr lang="es-CO" sz="2400" dirty="0" smtClean="0"/>
              <a:t> </a:t>
            </a:r>
            <a:r>
              <a:rPr lang="es-CO" sz="2400" dirty="0"/>
              <a:t>19 Y el tribuno, tomándole de la mano y retirándose aparte, le preguntó: ¿Qué es lo que tienes que decirme? </a:t>
            </a:r>
            <a:endParaRPr lang="es-CO" sz="2400" dirty="0" smtClean="0"/>
          </a:p>
          <a:p>
            <a:pPr marL="0" indent="0">
              <a:buNone/>
            </a:pPr>
            <a:r>
              <a:rPr lang="es-CO" sz="2400" dirty="0" smtClean="0"/>
              <a:t> 20 </a:t>
            </a:r>
            <a:r>
              <a:rPr lang="es-CO" sz="2400" dirty="0"/>
              <a:t>Y él dijo: </a:t>
            </a:r>
            <a:r>
              <a:rPr lang="es-CO" sz="2400" dirty="0">
                <a:solidFill>
                  <a:srgbClr val="FF0000"/>
                </a:solidFill>
              </a:rPr>
              <a:t>Los judíos han concertado rogarte que mañana saques a Pablo al concilio, como que han de inquirir de él alguna cosa más cierta</a:t>
            </a:r>
            <a:r>
              <a:rPr lang="es-CO" sz="2400" dirty="0"/>
              <a:t>. </a:t>
            </a:r>
            <a:r>
              <a:rPr lang="es-CO" sz="2400" dirty="0" smtClean="0"/>
              <a:t> </a:t>
            </a:r>
            <a:r>
              <a:rPr lang="es-CO" sz="2400" dirty="0"/>
              <a:t>21 </a:t>
            </a:r>
            <a:r>
              <a:rPr lang="es-CO" sz="2400" dirty="0">
                <a:solidFill>
                  <a:srgbClr val="FF0000"/>
                </a:solidFill>
              </a:rPr>
              <a:t>Mas tú no los creas; porque más de cuarenta hombres de ellos le acechan, los cuales han hecho voto bajo maldición, de no comer ni beber hasta que le hayan muerto; y ahora están apercibidos esperando tu promesa</a:t>
            </a:r>
            <a:r>
              <a:rPr lang="es-CO" sz="2400" dirty="0"/>
              <a:t>.</a:t>
            </a:r>
          </a:p>
          <a:p>
            <a:endParaRPr lang="es-CO" sz="2400" dirty="0"/>
          </a:p>
        </p:txBody>
      </p:sp>
    </p:spTree>
    <p:extLst>
      <p:ext uri="{BB962C8B-B14F-4D97-AF65-F5344CB8AC3E}">
        <p14:creationId xmlns:p14="http://schemas.microsoft.com/office/powerpoint/2010/main" val="366354349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712968" cy="6480720"/>
          </a:xfrm>
        </p:spPr>
        <p:txBody>
          <a:bodyPr>
            <a:noAutofit/>
          </a:bodyPr>
          <a:lstStyle/>
          <a:p>
            <a:pPr marL="0" indent="0">
              <a:buNone/>
            </a:pPr>
            <a:r>
              <a:rPr lang="es-CO" sz="2400" b="1" dirty="0" smtClean="0">
                <a:solidFill>
                  <a:srgbClr val="FF0000"/>
                </a:solidFill>
              </a:rPr>
              <a:t>24:5</a:t>
            </a:r>
            <a:r>
              <a:rPr lang="es-CO" sz="2400" b="1" dirty="0">
                <a:solidFill>
                  <a:srgbClr val="FF0000"/>
                </a:solidFill>
              </a:rPr>
              <a:t>, </a:t>
            </a:r>
            <a:r>
              <a:rPr lang="es-CO" sz="2400" b="1" dirty="0" smtClean="0">
                <a:solidFill>
                  <a:srgbClr val="FF0000"/>
                </a:solidFill>
              </a:rPr>
              <a:t>11,13-15, 27</a:t>
            </a:r>
            <a:r>
              <a:rPr lang="es-CO" sz="2400" dirty="0" smtClean="0"/>
              <a:t>. Porque </a:t>
            </a:r>
            <a:r>
              <a:rPr lang="es-CO" sz="2400" dirty="0"/>
              <a:t>hemos hallado que este hombre es </a:t>
            </a:r>
            <a:r>
              <a:rPr lang="es-CO" sz="2400" u="sng" dirty="0"/>
              <a:t>pestilencial,</a:t>
            </a:r>
            <a:r>
              <a:rPr lang="es-CO" sz="2400" dirty="0"/>
              <a:t> y levantador de sediciones a todos los judíos por todo el mundo, y príncipe de la sediciosa secta de los nazarenos;</a:t>
            </a:r>
            <a:endParaRPr lang="es-CO" sz="2400" dirty="0" smtClean="0"/>
          </a:p>
          <a:p>
            <a:r>
              <a:rPr lang="es-CO" sz="2400" dirty="0"/>
              <a:t> 13 ni te pueden probar las cosas de que ahora me acusan. </a:t>
            </a:r>
            <a:r>
              <a:rPr lang="es-CO" sz="2400" dirty="0" smtClean="0"/>
              <a:t> 14 </a:t>
            </a:r>
            <a:r>
              <a:rPr lang="es-CO" sz="2400" dirty="0"/>
              <a:t>Pero esto te confieso, que conforme a aquel Camino que [ellos] llaman secta, </a:t>
            </a:r>
            <a:r>
              <a:rPr lang="es-CO" sz="2400" u="sng" dirty="0"/>
              <a:t>así sirvo al Dios de mi patria</a:t>
            </a:r>
            <a:r>
              <a:rPr lang="es-CO" sz="2400" dirty="0"/>
              <a:t>, creyendo todas las cosas que en la ley y en los profetas están escritas; </a:t>
            </a:r>
            <a:r>
              <a:rPr lang="es-CO" sz="2400" dirty="0" smtClean="0"/>
              <a:t> </a:t>
            </a:r>
            <a:r>
              <a:rPr lang="es-CO" sz="2400" dirty="0"/>
              <a:t>15 teniendo esperanza en Dios que ha de haber la resurrección de [los] muertos, así de justos como de injustos, que ellos esperan. </a:t>
            </a:r>
            <a:endParaRPr lang="es-CO" sz="2400" dirty="0" smtClean="0"/>
          </a:p>
          <a:p>
            <a:pPr marL="0" indent="0">
              <a:buNone/>
            </a:pPr>
            <a:r>
              <a:rPr lang="es-CO" sz="2400" dirty="0" smtClean="0"/>
              <a:t>Pero </a:t>
            </a:r>
            <a:r>
              <a:rPr lang="es-CO" sz="2400" dirty="0"/>
              <a:t>al cabo de </a:t>
            </a:r>
            <a:r>
              <a:rPr lang="es-CO" sz="2400" u="sng" dirty="0"/>
              <a:t>dos años</a:t>
            </a:r>
            <a:r>
              <a:rPr lang="es-CO" sz="2400" dirty="0"/>
              <a:t> recibió Félix por sucesor a Porcio Festo; y queriendo Félix ganar la gracia de los judíos, </a:t>
            </a:r>
            <a:r>
              <a:rPr lang="es-CO" sz="2400" u="sng" dirty="0"/>
              <a:t>dejó preso a Pablo</a:t>
            </a:r>
            <a:r>
              <a:rPr lang="es-CO" sz="2400" dirty="0"/>
              <a:t>. </a:t>
            </a:r>
            <a:endParaRPr lang="es-CO" sz="2400" dirty="0" smtClean="0"/>
          </a:p>
          <a:p>
            <a:pPr marL="0" indent="0">
              <a:buNone/>
            </a:pPr>
            <a:r>
              <a:rPr lang="es-CO" sz="2400" b="1" dirty="0">
                <a:solidFill>
                  <a:srgbClr val="FF0000"/>
                </a:solidFill>
              </a:rPr>
              <a:t>26:24,31,32. </a:t>
            </a:r>
            <a:r>
              <a:rPr lang="es-CO" sz="2400" dirty="0"/>
              <a:t>Y diciendo él estas cosas, (y dando razón de sí) Festo a gran voz dijo: Estás </a:t>
            </a:r>
            <a:r>
              <a:rPr lang="es-CO" sz="2400" u="sng" dirty="0"/>
              <a:t>loco</a:t>
            </a:r>
            <a:r>
              <a:rPr lang="es-CO" sz="2400" dirty="0"/>
              <a:t>, Pablo; las muchas letras te vuelven loco. 31 cuando se retiraron aparte, hablaban los unos a los otros, diciendo: </a:t>
            </a:r>
            <a:r>
              <a:rPr lang="es-CO" sz="2400" dirty="0">
                <a:solidFill>
                  <a:srgbClr val="FF0000"/>
                </a:solidFill>
                <a:latin typeface="Agency FB" pitchFamily="34" charset="0"/>
              </a:rPr>
              <a:t>Ninguna cosa digna ni de muerte, ni de prisión, hace este hombre. 32 Y Agripa dijo a Festo: Podía este hombre ser suelto, si no hubiera apelado a César</a:t>
            </a:r>
            <a:r>
              <a:rPr lang="es-CO" sz="2400" dirty="0"/>
              <a:t>.</a:t>
            </a:r>
          </a:p>
          <a:p>
            <a:pPr marL="0" indent="0">
              <a:buNone/>
            </a:pPr>
            <a:r>
              <a:rPr lang="es-CO" sz="2400" dirty="0" smtClean="0"/>
              <a:t> </a:t>
            </a:r>
            <a:endParaRPr lang="es-CO" sz="2400" dirty="0"/>
          </a:p>
        </p:txBody>
      </p:sp>
    </p:spTree>
    <p:extLst>
      <p:ext uri="{BB962C8B-B14F-4D97-AF65-F5344CB8AC3E}">
        <p14:creationId xmlns:p14="http://schemas.microsoft.com/office/powerpoint/2010/main" val="280215998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341784"/>
            <a:ext cx="9144000" cy="1143000"/>
          </a:xfrm>
          <a:solidFill>
            <a:schemeClr val="accent5">
              <a:lumMod val="20000"/>
              <a:lumOff val="80000"/>
            </a:schemeClr>
          </a:solidFill>
        </p:spPr>
        <p:txBody>
          <a:bodyPr>
            <a:normAutofit fontScale="90000"/>
          </a:bodyPr>
          <a:lstStyle/>
          <a:p>
            <a:r>
              <a:rPr lang="es-CO" sz="3600" b="1" dirty="0" smtClean="0">
                <a:latin typeface="Agency FB" pitchFamily="34" charset="0"/>
              </a:rPr>
              <a:t>Después de más de dos años de prisión en Jerusalén, Pablo es trasladado a Roma y es encarcelado en dos ocasiones</a:t>
            </a:r>
            <a:endParaRPr lang="es-CO" sz="3600" b="1" dirty="0">
              <a:latin typeface="Agency FB" pitchFamily="34" charset="0"/>
            </a:endParaRPr>
          </a:p>
        </p:txBody>
      </p:sp>
      <p:sp>
        <p:nvSpPr>
          <p:cNvPr id="3" name="2 Marcador de contenido"/>
          <p:cNvSpPr>
            <a:spLocks noGrp="1"/>
          </p:cNvSpPr>
          <p:nvPr>
            <p:ph idx="1"/>
          </p:nvPr>
        </p:nvSpPr>
        <p:spPr>
          <a:xfrm>
            <a:off x="457200" y="1600201"/>
            <a:ext cx="8229600" cy="1900808"/>
          </a:xfrm>
        </p:spPr>
        <p:txBody>
          <a:bodyPr>
            <a:normAutofit lnSpcReduction="10000"/>
          </a:bodyPr>
          <a:lstStyle/>
          <a:p>
            <a:pPr marL="0" indent="0">
              <a:buNone/>
            </a:pPr>
            <a:endParaRPr lang="es-CO" sz="2400" dirty="0" smtClean="0"/>
          </a:p>
          <a:p>
            <a:pPr marL="0" indent="0">
              <a:buNone/>
            </a:pPr>
            <a:r>
              <a:rPr lang="es-CO" sz="2400" dirty="0" smtClean="0"/>
              <a:t>Una </a:t>
            </a:r>
            <a:r>
              <a:rPr lang="es-CO" sz="2400" dirty="0"/>
              <a:t>parte importante de la vida del apóstol Pablo se encuentra entre el periodo transcurrido entre sus dos encarcelamientos en Roma, entre los años 62 y 67 D.C. </a:t>
            </a:r>
            <a:r>
              <a:rPr lang="es-CO" sz="2400" dirty="0">
                <a:solidFill>
                  <a:srgbClr val="FF0000"/>
                </a:solidFill>
              </a:rPr>
              <a:t>31 años después de la muerte del Señor. </a:t>
            </a:r>
            <a:endParaRPr lang="es-CO" sz="2400" dirty="0" smtClean="0">
              <a:solidFill>
                <a:srgbClr val="FF0000"/>
              </a:solidFill>
            </a:endParaRPr>
          </a:p>
        </p:txBody>
      </p:sp>
      <p:sp>
        <p:nvSpPr>
          <p:cNvPr id="4" name="3 Rectángulo"/>
          <p:cNvSpPr/>
          <p:nvPr/>
        </p:nvSpPr>
        <p:spPr>
          <a:xfrm>
            <a:off x="611560" y="3645024"/>
            <a:ext cx="5256584" cy="2677656"/>
          </a:xfrm>
          <a:prstGeom prst="rect">
            <a:avLst/>
          </a:prstGeom>
        </p:spPr>
        <p:txBody>
          <a:bodyPr wrap="square">
            <a:spAutoFit/>
          </a:bodyPr>
          <a:lstStyle/>
          <a:p>
            <a:r>
              <a:rPr lang="es-CO" sz="2400" dirty="0"/>
              <a:t>Por lo tanto, demos un vistazo a esta etapa particular de la vida de este gran hombre de Dios, sus últimos años como un apóstol y predicador.  De lo que aprendemos, podemos beneficiarnos grandemente para luego imitar el ejemplo de este apóstol del Señor.</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3509493"/>
            <a:ext cx="3429000"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626446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normAutofit/>
          </a:bodyPr>
          <a:lstStyle/>
          <a:p>
            <a:r>
              <a:rPr lang="es-CO" sz="2800" b="1" dirty="0" smtClean="0"/>
              <a:t>Primer </a:t>
            </a:r>
            <a:r>
              <a:rPr lang="es-CO" sz="2800" b="1" dirty="0"/>
              <a:t>Encarcelamiento, alrededor del 62 D.C.</a:t>
            </a:r>
          </a:p>
        </p:txBody>
      </p:sp>
      <p:sp>
        <p:nvSpPr>
          <p:cNvPr id="3" name="2 Marcador de contenido"/>
          <p:cNvSpPr>
            <a:spLocks noGrp="1"/>
          </p:cNvSpPr>
          <p:nvPr>
            <p:ph idx="1"/>
          </p:nvPr>
        </p:nvSpPr>
        <p:spPr>
          <a:xfrm>
            <a:off x="457200" y="1600200"/>
            <a:ext cx="8229600" cy="4925144"/>
          </a:xfrm>
        </p:spPr>
        <p:txBody>
          <a:bodyPr>
            <a:normAutofit lnSpcReduction="10000"/>
          </a:bodyPr>
          <a:lstStyle/>
          <a:p>
            <a:pPr marL="0" indent="0">
              <a:buNone/>
            </a:pPr>
            <a:r>
              <a:rPr lang="es-CO" sz="2400" b="1" dirty="0" smtClean="0">
                <a:solidFill>
                  <a:srgbClr val="FF0000"/>
                </a:solidFill>
              </a:rPr>
              <a:t>Hechos 28:16</a:t>
            </a:r>
            <a:r>
              <a:rPr lang="es-CO" sz="2400" dirty="0" smtClean="0"/>
              <a:t> dice: </a:t>
            </a:r>
            <a:r>
              <a:rPr lang="es-CO" sz="2400" dirty="0"/>
              <a:t>"</a:t>
            </a:r>
            <a:r>
              <a:rPr lang="es-CO" sz="2400" dirty="0">
                <a:latin typeface="Agency FB" pitchFamily="34" charset="0"/>
              </a:rPr>
              <a:t>Cuando llegamos a Roma, el centurión entregó los presos al </a:t>
            </a:r>
            <a:r>
              <a:rPr lang="es-CO" sz="2400" dirty="0" smtClean="0">
                <a:latin typeface="Agency FB" pitchFamily="34" charset="0"/>
              </a:rPr>
              <a:t>prefecto militar</a:t>
            </a:r>
            <a:r>
              <a:rPr lang="es-CO" sz="2400" dirty="0">
                <a:latin typeface="Agency FB" pitchFamily="34" charset="0"/>
              </a:rPr>
              <a:t>, pero a Pablo se le permitió vivir aparte, con un soldado que le custodiase… </a:t>
            </a:r>
            <a:endParaRPr lang="es-CO" sz="2400" dirty="0" smtClean="0">
              <a:latin typeface="Agency FB" pitchFamily="34" charset="0"/>
            </a:endParaRPr>
          </a:p>
          <a:p>
            <a:pPr marL="0" indent="0">
              <a:buNone/>
            </a:pPr>
            <a:r>
              <a:rPr lang="es-CO" sz="2400" dirty="0"/>
              <a:t>Lucas concluye su historia después de dos años de esta prisión </a:t>
            </a:r>
            <a:r>
              <a:rPr lang="es-CO" sz="2400" dirty="0" smtClean="0"/>
              <a:t>en </a:t>
            </a:r>
            <a:r>
              <a:rPr lang="es-CO" sz="2400" dirty="0" smtClean="0">
                <a:solidFill>
                  <a:srgbClr val="FF0000"/>
                </a:solidFill>
              </a:rPr>
              <a:t>(Hechos 28:30,31)</a:t>
            </a:r>
            <a:r>
              <a:rPr lang="es-CO" sz="2400" dirty="0" smtClean="0"/>
              <a:t>. </a:t>
            </a:r>
            <a:r>
              <a:rPr lang="es-CO" sz="2400" dirty="0" smtClean="0">
                <a:latin typeface="Agency FB" pitchFamily="34" charset="0"/>
              </a:rPr>
              <a:t>Y Pablo </a:t>
            </a:r>
            <a:r>
              <a:rPr lang="es-CO" sz="2400" dirty="0">
                <a:latin typeface="Agency FB" pitchFamily="34" charset="0"/>
              </a:rPr>
              <a:t>permaneció dos años enteros en una casa alquilada, y recibía a todos los que a </a:t>
            </a:r>
            <a:r>
              <a:rPr lang="es-CO" sz="2400" dirty="0" smtClean="0">
                <a:latin typeface="Agency FB" pitchFamily="34" charset="0"/>
              </a:rPr>
              <a:t>él venían</a:t>
            </a:r>
            <a:r>
              <a:rPr lang="es-CO" sz="2400" dirty="0">
                <a:latin typeface="Agency FB" pitchFamily="34" charset="0"/>
              </a:rPr>
              <a:t>, predicando el reino de Dios y enseñando acerca del Señor Jesucristo, </a:t>
            </a:r>
            <a:r>
              <a:rPr lang="es-CO" sz="2400" u="sng" dirty="0" smtClean="0">
                <a:latin typeface="Agency FB" pitchFamily="34" charset="0"/>
              </a:rPr>
              <a:t>abiertamente</a:t>
            </a:r>
            <a:r>
              <a:rPr lang="es-CO" sz="2400" dirty="0" smtClean="0">
                <a:latin typeface="Agency FB" pitchFamily="34" charset="0"/>
              </a:rPr>
              <a:t> y </a:t>
            </a:r>
            <a:r>
              <a:rPr lang="es-CO" sz="2400" dirty="0">
                <a:latin typeface="Agency FB" pitchFamily="34" charset="0"/>
              </a:rPr>
              <a:t>sin </a:t>
            </a:r>
            <a:r>
              <a:rPr lang="es-CO" sz="2400" u="sng" dirty="0">
                <a:latin typeface="Agency FB" pitchFamily="34" charset="0"/>
              </a:rPr>
              <a:t>impedimento</a:t>
            </a:r>
            <a:r>
              <a:rPr lang="es-CO" sz="2400" dirty="0" smtClean="0"/>
              <a:t>". Note que lo que no permitían los llamados «pueblo de Dios» predicar a Cristo  «abiertamente y sin impedimento»  lo permitían los gentiles.</a:t>
            </a:r>
          </a:p>
          <a:p>
            <a:pPr marL="0" indent="0">
              <a:buNone/>
            </a:pPr>
            <a:r>
              <a:rPr lang="es-CO" sz="2400" dirty="0" smtClean="0"/>
              <a:t>"</a:t>
            </a:r>
            <a:r>
              <a:rPr lang="es-CO" sz="2400" b="1" u="sng" dirty="0" smtClean="0"/>
              <a:t>Epístolas </a:t>
            </a:r>
            <a:r>
              <a:rPr lang="es-CO" sz="2400" b="1" u="sng" dirty="0"/>
              <a:t>de la </a:t>
            </a:r>
            <a:r>
              <a:rPr lang="es-CO" sz="2400" b="1" u="sng" dirty="0" smtClean="0"/>
              <a:t>prisión</a:t>
            </a:r>
            <a:r>
              <a:rPr lang="es-CO" sz="2400" dirty="0" smtClean="0"/>
              <a:t>«</a:t>
            </a:r>
          </a:p>
          <a:p>
            <a:pPr marL="0" indent="0">
              <a:buNone/>
            </a:pPr>
            <a:r>
              <a:rPr lang="es-CO" sz="2400" dirty="0" smtClean="0">
                <a:solidFill>
                  <a:srgbClr val="FF0000"/>
                </a:solidFill>
              </a:rPr>
              <a:t>Fue </a:t>
            </a:r>
            <a:r>
              <a:rPr lang="es-CO" sz="2400" dirty="0">
                <a:solidFill>
                  <a:srgbClr val="FF0000"/>
                </a:solidFill>
              </a:rPr>
              <a:t>durante estos dos años de su encarcelamiento en Roma, que Pablo escribió las </a:t>
            </a:r>
            <a:r>
              <a:rPr lang="es-CO" sz="2400" dirty="0" smtClean="0">
                <a:solidFill>
                  <a:srgbClr val="FF0000"/>
                </a:solidFill>
              </a:rPr>
              <a:t>llamadas "Epístolas </a:t>
            </a:r>
            <a:r>
              <a:rPr lang="es-CO" sz="2400" dirty="0">
                <a:solidFill>
                  <a:srgbClr val="FF0000"/>
                </a:solidFill>
              </a:rPr>
              <a:t>de la prisión" que son: Efesios, Colosenses, Filipenses, y Filemón</a:t>
            </a:r>
            <a:r>
              <a:rPr lang="es-CO" sz="2400" dirty="0" smtClean="0">
                <a:solidFill>
                  <a:srgbClr val="FF0000"/>
                </a:solidFill>
              </a:rPr>
              <a:t>.</a:t>
            </a:r>
            <a:endParaRPr lang="es-CO" sz="2400" dirty="0">
              <a:solidFill>
                <a:srgbClr val="FF0000"/>
              </a:solidFill>
            </a:endParaRPr>
          </a:p>
        </p:txBody>
      </p:sp>
    </p:spTree>
    <p:extLst>
      <p:ext uri="{BB962C8B-B14F-4D97-AF65-F5344CB8AC3E}">
        <p14:creationId xmlns:p14="http://schemas.microsoft.com/office/powerpoint/2010/main" val="283463190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5">
              <a:lumMod val="20000"/>
              <a:lumOff val="80000"/>
            </a:schemeClr>
          </a:solidFill>
        </p:spPr>
        <p:txBody>
          <a:bodyPr>
            <a:normAutofit/>
          </a:bodyPr>
          <a:lstStyle/>
          <a:p>
            <a:r>
              <a:rPr lang="es-CO" sz="3200" b="1" dirty="0">
                <a:latin typeface="Agency FB" pitchFamily="34" charset="0"/>
              </a:rPr>
              <a:t>Expectativas de su </a:t>
            </a:r>
            <a:r>
              <a:rPr lang="es-CO" sz="3200" b="1" dirty="0" smtClean="0">
                <a:latin typeface="Agency FB" pitchFamily="34" charset="0"/>
              </a:rPr>
              <a:t>liberación</a:t>
            </a:r>
            <a:endParaRPr lang="es-CO" sz="3200" b="1" dirty="0">
              <a:latin typeface="Agency FB" pitchFamily="34" charset="0"/>
            </a:endParaRPr>
          </a:p>
        </p:txBody>
      </p:sp>
      <p:sp>
        <p:nvSpPr>
          <p:cNvPr id="3" name="2 Marcador de contenido"/>
          <p:cNvSpPr>
            <a:spLocks noGrp="1"/>
          </p:cNvSpPr>
          <p:nvPr>
            <p:ph idx="1"/>
          </p:nvPr>
        </p:nvSpPr>
        <p:spPr>
          <a:xfrm>
            <a:off x="179512" y="1600200"/>
            <a:ext cx="8784976" cy="4997152"/>
          </a:xfrm>
        </p:spPr>
        <p:txBody>
          <a:bodyPr>
            <a:noAutofit/>
          </a:bodyPr>
          <a:lstStyle/>
          <a:p>
            <a:pPr marL="0" indent="0">
              <a:buNone/>
            </a:pPr>
            <a:endParaRPr lang="es-CO" sz="2400" dirty="0" smtClean="0"/>
          </a:p>
          <a:p>
            <a:pPr marL="0" indent="0">
              <a:buNone/>
            </a:pPr>
            <a:r>
              <a:rPr lang="es-CO" sz="2400" dirty="0" smtClean="0"/>
              <a:t>Hacia </a:t>
            </a:r>
            <a:r>
              <a:rPr lang="es-CO" sz="2400" dirty="0"/>
              <a:t>el final de este período de dos años, Pablo esperaba que pronto sería liberado. </a:t>
            </a:r>
            <a:r>
              <a:rPr lang="es-CO" sz="2400" dirty="0" smtClean="0"/>
              <a:t>Esto es </a:t>
            </a:r>
            <a:r>
              <a:rPr lang="es-CO" sz="2400" dirty="0"/>
              <a:t>lo que vemos en dos pasajes</a:t>
            </a:r>
            <a:r>
              <a:rPr lang="es-CO" sz="2400" dirty="0" smtClean="0"/>
              <a:t>:</a:t>
            </a:r>
          </a:p>
          <a:p>
            <a:pPr marL="0" indent="0">
              <a:buNone/>
            </a:pPr>
            <a:r>
              <a:rPr lang="es-CO" sz="2400" dirty="0" smtClean="0"/>
              <a:t>1</a:t>
            </a:r>
            <a:r>
              <a:rPr lang="es-CO" sz="2400" dirty="0"/>
              <a:t>. </a:t>
            </a:r>
            <a:r>
              <a:rPr lang="es-CO" sz="2400" dirty="0">
                <a:solidFill>
                  <a:srgbClr val="FF0000"/>
                </a:solidFill>
              </a:rPr>
              <a:t>Filipenses 2:24: </a:t>
            </a:r>
            <a:r>
              <a:rPr lang="es-CO" sz="2400" dirty="0"/>
              <a:t>“</a:t>
            </a:r>
            <a:r>
              <a:rPr lang="es-CO" sz="2400" dirty="0">
                <a:latin typeface="Agency FB" pitchFamily="34" charset="0"/>
              </a:rPr>
              <a:t>y confío en el Señor que yo también iré pronto a vosotros</a:t>
            </a:r>
            <a:r>
              <a:rPr lang="es-CO" sz="2400" dirty="0"/>
              <a:t>”</a:t>
            </a:r>
          </a:p>
          <a:p>
            <a:pPr marL="0" indent="0">
              <a:buNone/>
            </a:pPr>
            <a:r>
              <a:rPr lang="es-CO" sz="2400" dirty="0"/>
              <a:t>2. </a:t>
            </a:r>
            <a:r>
              <a:rPr lang="es-CO" sz="2400" dirty="0">
                <a:solidFill>
                  <a:srgbClr val="FF0000"/>
                </a:solidFill>
              </a:rPr>
              <a:t>Filemón </a:t>
            </a:r>
            <a:r>
              <a:rPr lang="es-CO" sz="2400" dirty="0" smtClean="0">
                <a:solidFill>
                  <a:srgbClr val="FF0000"/>
                </a:solidFill>
              </a:rPr>
              <a:t>22: </a:t>
            </a:r>
            <a:r>
              <a:rPr lang="es-CO" sz="2400" dirty="0"/>
              <a:t>“</a:t>
            </a:r>
            <a:r>
              <a:rPr lang="es-CO" sz="2400" dirty="0">
                <a:latin typeface="Agency FB" pitchFamily="34" charset="0"/>
              </a:rPr>
              <a:t>Prepárame también alojamiento; porque espero que por vuestras </a:t>
            </a:r>
            <a:r>
              <a:rPr lang="es-CO" sz="2400" dirty="0" smtClean="0">
                <a:latin typeface="Agency FB" pitchFamily="34" charset="0"/>
              </a:rPr>
              <a:t>oraciones os </a:t>
            </a:r>
            <a:r>
              <a:rPr lang="es-CO" sz="2400" dirty="0">
                <a:latin typeface="Agency FB" pitchFamily="34" charset="0"/>
              </a:rPr>
              <a:t>seré conced</a:t>
            </a:r>
            <a:r>
              <a:rPr lang="es-CO" sz="2400" dirty="0"/>
              <a:t>i</a:t>
            </a:r>
            <a:r>
              <a:rPr lang="es-CO" sz="2400" dirty="0">
                <a:latin typeface="Agency FB" pitchFamily="34" charset="0"/>
              </a:rPr>
              <a:t>do</a:t>
            </a:r>
            <a:r>
              <a:rPr lang="es-CO" sz="2400" dirty="0" smtClean="0"/>
              <a:t>".</a:t>
            </a:r>
          </a:p>
          <a:p>
            <a:pPr marL="0" indent="0">
              <a:buNone/>
            </a:pPr>
            <a:r>
              <a:rPr lang="es-CO" sz="2400" b="1" u="sng" dirty="0" smtClean="0"/>
              <a:t>Viajes </a:t>
            </a:r>
            <a:r>
              <a:rPr lang="es-CO" sz="2400" b="1" u="sng" dirty="0"/>
              <a:t>después del final del libro de los </a:t>
            </a:r>
            <a:r>
              <a:rPr lang="es-CO" sz="2400" b="1" u="sng" dirty="0" smtClean="0"/>
              <a:t>Hechos:</a:t>
            </a:r>
            <a:endParaRPr lang="es-CO" sz="2400" b="1" u="sng" dirty="0"/>
          </a:p>
          <a:p>
            <a:pPr marL="0" indent="0">
              <a:buNone/>
            </a:pPr>
            <a:r>
              <a:rPr lang="es-CO" sz="2400" dirty="0" smtClean="0"/>
              <a:t>Hay </a:t>
            </a:r>
            <a:r>
              <a:rPr lang="es-CO" sz="2400" dirty="0"/>
              <a:t>tres libros en el Nuevo Testamento que dan una breve visión de las cosas que </a:t>
            </a:r>
            <a:r>
              <a:rPr lang="es-CO" sz="2400" dirty="0" smtClean="0"/>
              <a:t>el apóstol </a:t>
            </a:r>
            <a:r>
              <a:rPr lang="es-CO" sz="2400" dirty="0"/>
              <a:t>Pablo hizo después que termina la narración en el libro de los Hechos</a:t>
            </a:r>
            <a:r>
              <a:rPr lang="es-CO" sz="2400" dirty="0" smtClean="0"/>
              <a:t>.</a:t>
            </a:r>
            <a:endParaRPr lang="es-CO" sz="2400" dirty="0"/>
          </a:p>
        </p:txBody>
      </p:sp>
    </p:spTree>
    <p:extLst>
      <p:ext uri="{BB962C8B-B14F-4D97-AF65-F5344CB8AC3E}">
        <p14:creationId xmlns:p14="http://schemas.microsoft.com/office/powerpoint/2010/main" val="263301402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p:spPr>
        <p:txBody>
          <a:bodyPr>
            <a:normAutofit/>
          </a:bodyPr>
          <a:lstStyle/>
          <a:p>
            <a:pPr marL="0" indent="0">
              <a:buNone/>
            </a:pPr>
            <a:r>
              <a:rPr lang="es-CO" sz="2800" dirty="0"/>
              <a:t>Los tres libros que mencionan los viajes de Pablo luego de “Hechos 28:31” son: </a:t>
            </a:r>
            <a:endParaRPr lang="es-CO" sz="2800" dirty="0" smtClean="0"/>
          </a:p>
          <a:p>
            <a:pPr marL="400050" lvl="1" indent="0">
              <a:buNone/>
            </a:pPr>
            <a:endParaRPr lang="es-CO" sz="2400" dirty="0" smtClean="0"/>
          </a:p>
          <a:p>
            <a:pPr marL="400050" lvl="1" indent="0">
              <a:buNone/>
            </a:pPr>
            <a:r>
              <a:rPr lang="es-CO" sz="2400" dirty="0" smtClean="0"/>
              <a:t>                            </a:t>
            </a:r>
            <a:r>
              <a:rPr lang="es-CO" sz="2400" dirty="0" smtClean="0">
                <a:solidFill>
                  <a:srgbClr val="FF0000"/>
                </a:solidFill>
              </a:rPr>
              <a:t>1 </a:t>
            </a:r>
            <a:r>
              <a:rPr lang="es-CO" sz="2400" dirty="0">
                <a:solidFill>
                  <a:srgbClr val="FF0000"/>
                </a:solidFill>
              </a:rPr>
              <a:t>Timoteo. año 64. </a:t>
            </a:r>
            <a:endParaRPr lang="es-CO" sz="2400" dirty="0" smtClean="0">
              <a:solidFill>
                <a:srgbClr val="FF0000"/>
              </a:solidFill>
            </a:endParaRPr>
          </a:p>
          <a:p>
            <a:pPr marL="400050" lvl="1" indent="0">
              <a:buNone/>
            </a:pPr>
            <a:r>
              <a:rPr lang="es-CO" sz="2400" dirty="0" smtClean="0">
                <a:solidFill>
                  <a:srgbClr val="FF0000"/>
                </a:solidFill>
              </a:rPr>
              <a:t>                            Tito</a:t>
            </a:r>
            <a:r>
              <a:rPr lang="es-CO" sz="2400" dirty="0">
                <a:solidFill>
                  <a:srgbClr val="FF0000"/>
                </a:solidFill>
              </a:rPr>
              <a:t>. Año 65. </a:t>
            </a:r>
            <a:endParaRPr lang="es-CO" sz="2400" dirty="0" smtClean="0">
              <a:solidFill>
                <a:srgbClr val="FF0000"/>
              </a:solidFill>
            </a:endParaRPr>
          </a:p>
          <a:p>
            <a:pPr marL="400050" lvl="1" indent="0">
              <a:buNone/>
            </a:pPr>
            <a:r>
              <a:rPr lang="es-CO" sz="2400" dirty="0" smtClean="0">
                <a:solidFill>
                  <a:srgbClr val="FF0000"/>
                </a:solidFill>
              </a:rPr>
              <a:t>                            2 </a:t>
            </a:r>
            <a:r>
              <a:rPr lang="es-CO" sz="2400" dirty="0">
                <a:solidFill>
                  <a:srgbClr val="FF0000"/>
                </a:solidFill>
              </a:rPr>
              <a:t>Timoteo. Año 66.</a:t>
            </a:r>
          </a:p>
          <a:p>
            <a:pPr marL="0" indent="0">
              <a:buNone/>
            </a:pPr>
            <a:r>
              <a:rPr lang="es-CO" sz="2800" dirty="0"/>
              <a:t>Este es el orden en que, probablemente, fueron escritas éstas epístolas.</a:t>
            </a:r>
          </a:p>
          <a:p>
            <a:pPr marL="0" indent="0">
              <a:buNone/>
            </a:pPr>
            <a:r>
              <a:rPr lang="es-CO" sz="2800" dirty="0"/>
              <a:t>Los viajes del apóstol Pablo durante este periodo son aproximadamente entre los </a:t>
            </a:r>
            <a:r>
              <a:rPr lang="es-CO" sz="2800" dirty="0" smtClean="0"/>
              <a:t>años 64 </a:t>
            </a:r>
            <a:r>
              <a:rPr lang="es-CO" sz="2800" dirty="0"/>
              <a:t>al 67.</a:t>
            </a:r>
          </a:p>
          <a:p>
            <a:endParaRPr lang="es-CO" dirty="0"/>
          </a:p>
        </p:txBody>
      </p:sp>
    </p:spTree>
    <p:extLst>
      <p:ext uri="{BB962C8B-B14F-4D97-AF65-F5344CB8AC3E}">
        <p14:creationId xmlns:p14="http://schemas.microsoft.com/office/powerpoint/2010/main" val="315660986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a:bodyPr>
          <a:lstStyle/>
          <a:p>
            <a:r>
              <a:rPr lang="es-CO" sz="3200" b="1" dirty="0" smtClean="0">
                <a:latin typeface="Agency FB" pitchFamily="34" charset="0"/>
              </a:rPr>
              <a:t>Segundo encarcelamiento de Pablo:</a:t>
            </a:r>
            <a:endParaRPr lang="es-CO" sz="3200" b="1" dirty="0">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77500" lnSpcReduction="20000"/>
          </a:bodyPr>
          <a:lstStyle/>
          <a:p>
            <a:pPr marL="0" indent="0">
              <a:buNone/>
            </a:pPr>
            <a:r>
              <a:rPr lang="es-CO" sz="2400" dirty="0" smtClean="0">
                <a:solidFill>
                  <a:srgbClr val="FF0000"/>
                </a:solidFill>
              </a:rPr>
              <a:t>En </a:t>
            </a:r>
            <a:r>
              <a:rPr lang="es-CO" sz="2400" dirty="0">
                <a:solidFill>
                  <a:srgbClr val="FF0000"/>
                </a:solidFill>
              </a:rPr>
              <a:t>el momento en que 2 Timoteo (su última epístola) fue escrita, Pablo había sido </a:t>
            </a:r>
            <a:r>
              <a:rPr lang="es-CO" sz="2400" dirty="0" smtClean="0">
                <a:solidFill>
                  <a:srgbClr val="FF0000"/>
                </a:solidFill>
              </a:rPr>
              <a:t>detenido nuevamente </a:t>
            </a:r>
            <a:r>
              <a:rPr lang="es-CO" sz="2400" dirty="0">
                <a:solidFill>
                  <a:srgbClr val="FF0000"/>
                </a:solidFill>
              </a:rPr>
              <a:t>y ya había pasado por un juicio.</a:t>
            </a:r>
          </a:p>
          <a:p>
            <a:pPr marL="0" indent="0">
              <a:buNone/>
            </a:pPr>
            <a:r>
              <a:rPr lang="es-CO" sz="2400" dirty="0" smtClean="0"/>
              <a:t>Pablo dice: “</a:t>
            </a:r>
            <a:r>
              <a:rPr lang="es-CO" sz="2400" dirty="0" smtClean="0">
                <a:latin typeface="Agency FB" pitchFamily="34" charset="0"/>
              </a:rPr>
              <a:t>En </a:t>
            </a:r>
            <a:r>
              <a:rPr lang="es-CO" sz="2400" dirty="0">
                <a:latin typeface="Agency FB" pitchFamily="34" charset="0"/>
              </a:rPr>
              <a:t>mi primera defensa ninguno estuvo a mi lado, sino que todos me desampararon; </a:t>
            </a:r>
            <a:r>
              <a:rPr lang="es-CO" sz="2400" dirty="0" smtClean="0">
                <a:latin typeface="Agency FB" pitchFamily="34" charset="0"/>
              </a:rPr>
              <a:t>no les </a:t>
            </a:r>
            <a:r>
              <a:rPr lang="es-CO" sz="2400" dirty="0">
                <a:latin typeface="Agency FB" pitchFamily="34" charset="0"/>
              </a:rPr>
              <a:t>sea tomado en cuenta. Pero el Señor estuvo a mi lado, y me dio fuerzas, para </a:t>
            </a:r>
            <a:r>
              <a:rPr lang="es-CO" sz="2400" dirty="0" smtClean="0">
                <a:latin typeface="Agency FB" pitchFamily="34" charset="0"/>
              </a:rPr>
              <a:t>que por </a:t>
            </a:r>
            <a:r>
              <a:rPr lang="es-CO" sz="2400" dirty="0">
                <a:latin typeface="Agency FB" pitchFamily="34" charset="0"/>
              </a:rPr>
              <a:t>mí fuese cumplida la predicación, y que todos los gentiles oyesen. Así fui librado </a:t>
            </a:r>
            <a:r>
              <a:rPr lang="es-CO" sz="2400" dirty="0" smtClean="0">
                <a:latin typeface="Agency FB" pitchFamily="34" charset="0"/>
              </a:rPr>
              <a:t>de la </a:t>
            </a:r>
            <a:r>
              <a:rPr lang="es-CO" sz="2400" dirty="0">
                <a:latin typeface="Agency FB" pitchFamily="34" charset="0"/>
              </a:rPr>
              <a:t>boca del león</a:t>
            </a:r>
            <a:r>
              <a:rPr lang="es-CO" sz="2400" dirty="0"/>
              <a:t>” </a:t>
            </a:r>
            <a:r>
              <a:rPr lang="es-CO" sz="2400" dirty="0">
                <a:solidFill>
                  <a:srgbClr val="FF0000"/>
                </a:solidFill>
              </a:rPr>
              <a:t>(2 Timoteo 4:16-17</a:t>
            </a:r>
            <a:r>
              <a:rPr lang="es-CO" sz="2400" dirty="0" smtClean="0">
                <a:solidFill>
                  <a:srgbClr val="FF0000"/>
                </a:solidFill>
              </a:rPr>
              <a:t>).</a:t>
            </a:r>
          </a:p>
          <a:p>
            <a:pPr marL="0" indent="0">
              <a:buNone/>
            </a:pPr>
            <a:r>
              <a:rPr lang="es-CO" sz="3100" dirty="0" smtClean="0"/>
              <a:t>La </a:t>
            </a:r>
            <a:r>
              <a:rPr lang="es-CO" sz="3100" dirty="0"/>
              <a:t>frase "</a:t>
            </a:r>
            <a:r>
              <a:rPr lang="es-CO" sz="3100" dirty="0">
                <a:latin typeface="Agency FB" pitchFamily="34" charset="0"/>
              </a:rPr>
              <a:t>fui librado de la boca del león</a:t>
            </a:r>
            <a:r>
              <a:rPr lang="es-CO" sz="3100" dirty="0"/>
              <a:t>" debe tomarse como una figura de liberación </a:t>
            </a:r>
            <a:r>
              <a:rPr lang="es-CO" sz="3100" dirty="0" smtClean="0"/>
              <a:t>de la </a:t>
            </a:r>
            <a:r>
              <a:rPr lang="es-CO" sz="3100" dirty="0"/>
              <a:t>muerte inmediata, la condena a muerte fue aplazada por un tiempo </a:t>
            </a:r>
            <a:r>
              <a:rPr lang="es-CO" sz="3100" dirty="0" smtClean="0"/>
              <a:t>corto. Está </a:t>
            </a:r>
            <a:r>
              <a:rPr lang="es-CO" sz="3100" dirty="0"/>
              <a:t>claro que Pablo creía que su caso estaba a punto de terminar, estaba muy </a:t>
            </a:r>
            <a:r>
              <a:rPr lang="es-CO" sz="3100" dirty="0" smtClean="0"/>
              <a:t>próxima su </a:t>
            </a:r>
            <a:r>
              <a:rPr lang="es-CO" sz="3100" dirty="0"/>
              <a:t>ejecución. </a:t>
            </a:r>
            <a:endParaRPr lang="es-CO" sz="3100" dirty="0" smtClean="0"/>
          </a:p>
          <a:p>
            <a:pPr marL="0" indent="0">
              <a:buNone/>
            </a:pPr>
            <a:endParaRPr lang="es-CO" sz="3100" dirty="0" smtClean="0"/>
          </a:p>
          <a:p>
            <a:pPr marL="0" indent="0">
              <a:buNone/>
            </a:pPr>
            <a:r>
              <a:rPr lang="es-CO" sz="3100" dirty="0" smtClean="0"/>
              <a:t>Él </a:t>
            </a:r>
            <a:r>
              <a:rPr lang="es-CO" sz="3100" dirty="0"/>
              <a:t>escribió: "</a:t>
            </a:r>
            <a:r>
              <a:rPr lang="es-CO" sz="3100" dirty="0">
                <a:latin typeface="Agency FB" pitchFamily="34" charset="0"/>
              </a:rPr>
              <a:t>yo ya estoy para ser sacrificado, y el tiempo de mi partida</a:t>
            </a:r>
          </a:p>
          <a:p>
            <a:pPr marL="0" indent="0">
              <a:buNone/>
            </a:pPr>
            <a:r>
              <a:rPr lang="es-CO" sz="3100" dirty="0">
                <a:latin typeface="Agency FB" pitchFamily="34" charset="0"/>
              </a:rPr>
              <a:t>está cercano…</a:t>
            </a:r>
            <a:r>
              <a:rPr lang="es-CO" sz="3100" dirty="0"/>
              <a:t>" </a:t>
            </a:r>
            <a:r>
              <a:rPr lang="es-CO" sz="3100" dirty="0">
                <a:solidFill>
                  <a:srgbClr val="FF0000"/>
                </a:solidFill>
              </a:rPr>
              <a:t>(2 Timoteo 4:6-8).</a:t>
            </a:r>
          </a:p>
          <a:p>
            <a:pPr marL="0" indent="0">
              <a:buNone/>
            </a:pPr>
            <a:r>
              <a:rPr lang="es-CO" sz="3100" dirty="0"/>
              <a:t>S</a:t>
            </a:r>
            <a:r>
              <a:rPr lang="es-CO" sz="3100" dirty="0" smtClean="0"/>
              <a:t>e </a:t>
            </a:r>
            <a:r>
              <a:rPr lang="es-CO" sz="3100" dirty="0"/>
              <a:t>cree que Pablo visitó España durante el breve período de libertad entre sus </a:t>
            </a:r>
            <a:r>
              <a:rPr lang="es-CO" sz="3100" dirty="0" smtClean="0"/>
              <a:t>dos prisiones </a:t>
            </a:r>
            <a:r>
              <a:rPr lang="es-CO" sz="3100" dirty="0"/>
              <a:t>en Roma.</a:t>
            </a:r>
          </a:p>
          <a:p>
            <a:pPr marL="0" indent="0">
              <a:buNone/>
            </a:pPr>
            <a:endParaRPr lang="es-CO" dirty="0"/>
          </a:p>
          <a:p>
            <a:endParaRPr lang="es-CO" dirty="0"/>
          </a:p>
        </p:txBody>
      </p:sp>
    </p:spTree>
    <p:extLst>
      <p:ext uri="{BB962C8B-B14F-4D97-AF65-F5344CB8AC3E}">
        <p14:creationId xmlns:p14="http://schemas.microsoft.com/office/powerpoint/2010/main" val="262280546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a:bodyPr>
          <a:lstStyle/>
          <a:p>
            <a:pPr marL="0" indent="0">
              <a:buNone/>
            </a:pPr>
            <a:r>
              <a:rPr lang="es-CO" sz="2600" dirty="0" smtClean="0"/>
              <a:t>Pablo </a:t>
            </a:r>
            <a:r>
              <a:rPr lang="es-CO" sz="2600" dirty="0"/>
              <a:t>tenía previsto hacerlo antes de su primer encarcelamiento en Roma</a:t>
            </a:r>
            <a:r>
              <a:rPr lang="es-CO" sz="2600" dirty="0" smtClean="0"/>
              <a:t>.</a:t>
            </a:r>
          </a:p>
          <a:p>
            <a:pPr marL="0" indent="0">
              <a:buNone/>
            </a:pPr>
            <a:r>
              <a:rPr lang="es-CO" sz="2600" dirty="0" smtClean="0"/>
              <a:t>Él dice: “</a:t>
            </a:r>
            <a:r>
              <a:rPr lang="es-CO" sz="2600" dirty="0" smtClean="0">
                <a:latin typeface="Agency FB" pitchFamily="34" charset="0"/>
              </a:rPr>
              <a:t>cuando </a:t>
            </a:r>
            <a:r>
              <a:rPr lang="es-CO" sz="2600" dirty="0">
                <a:latin typeface="Agency FB" pitchFamily="34" charset="0"/>
              </a:rPr>
              <a:t>vaya a España, iré a vosotros; porque espero veros al pasar, y ser </a:t>
            </a:r>
            <a:r>
              <a:rPr lang="es-CO" sz="2600" dirty="0" smtClean="0">
                <a:latin typeface="Agency FB" pitchFamily="34" charset="0"/>
              </a:rPr>
              <a:t>encaminado allá </a:t>
            </a:r>
            <a:r>
              <a:rPr lang="es-CO" sz="2600" dirty="0">
                <a:latin typeface="Agency FB" pitchFamily="34" charset="0"/>
              </a:rPr>
              <a:t>por vosotros, una vez que haya gozado con vosotros. Mas ahora voy a </a:t>
            </a:r>
            <a:r>
              <a:rPr lang="es-CO" sz="2600" dirty="0" smtClean="0">
                <a:latin typeface="Agency FB" pitchFamily="34" charset="0"/>
              </a:rPr>
              <a:t>Jerusalén para </a:t>
            </a:r>
            <a:r>
              <a:rPr lang="es-CO" sz="2600" dirty="0">
                <a:latin typeface="Agency FB" pitchFamily="34" charset="0"/>
              </a:rPr>
              <a:t>ministrar a los santos. Porque Macedonia y Acaya tuvieron a bien hacer una </a:t>
            </a:r>
            <a:r>
              <a:rPr lang="es-CO" sz="2600" dirty="0" smtClean="0">
                <a:latin typeface="Agency FB" pitchFamily="34" charset="0"/>
              </a:rPr>
              <a:t>ofrenda para </a:t>
            </a:r>
            <a:r>
              <a:rPr lang="es-CO" sz="2600" dirty="0">
                <a:latin typeface="Agency FB" pitchFamily="34" charset="0"/>
              </a:rPr>
              <a:t>los pobres que hay entre los santos que están en Jerusalén. Pues les </a:t>
            </a:r>
            <a:r>
              <a:rPr lang="es-CO" sz="2600" dirty="0" smtClean="0">
                <a:latin typeface="Agency FB" pitchFamily="34" charset="0"/>
              </a:rPr>
              <a:t>pareció bueno</a:t>
            </a:r>
            <a:r>
              <a:rPr lang="es-CO" sz="2600" dirty="0">
                <a:latin typeface="Agency FB" pitchFamily="34" charset="0"/>
              </a:rPr>
              <a:t>, y son deudores a ellos; porque si los gentiles han sido hechos participantes </a:t>
            </a:r>
            <a:r>
              <a:rPr lang="es-CO" sz="2600" dirty="0" smtClean="0">
                <a:latin typeface="Agency FB" pitchFamily="34" charset="0"/>
              </a:rPr>
              <a:t>de sus </a:t>
            </a:r>
            <a:r>
              <a:rPr lang="es-CO" sz="2600" dirty="0">
                <a:latin typeface="Agency FB" pitchFamily="34" charset="0"/>
              </a:rPr>
              <a:t>bienes espirituales, deben también ellos ministrarles de los materiales. Así </a:t>
            </a:r>
            <a:r>
              <a:rPr lang="es-CO" sz="2600" dirty="0" smtClean="0">
                <a:latin typeface="Agency FB" pitchFamily="34" charset="0"/>
              </a:rPr>
              <a:t>que, cuando </a:t>
            </a:r>
            <a:r>
              <a:rPr lang="es-CO" sz="2600" dirty="0">
                <a:latin typeface="Agency FB" pitchFamily="34" charset="0"/>
              </a:rPr>
              <a:t>haya concluido esto, y les haya entregado este fruto, pasaré entre </a:t>
            </a:r>
            <a:r>
              <a:rPr lang="es-CO" sz="2600" dirty="0" smtClean="0">
                <a:latin typeface="Agency FB" pitchFamily="34" charset="0"/>
              </a:rPr>
              <a:t>vosotros rumbo </a:t>
            </a:r>
            <a:r>
              <a:rPr lang="es-CO" sz="2600" dirty="0">
                <a:latin typeface="Agency FB" pitchFamily="34" charset="0"/>
              </a:rPr>
              <a:t>a España</a:t>
            </a:r>
            <a:r>
              <a:rPr lang="es-CO" sz="2600" dirty="0"/>
              <a:t>” </a:t>
            </a:r>
            <a:r>
              <a:rPr lang="es-CO" sz="2600" dirty="0">
                <a:solidFill>
                  <a:srgbClr val="FF0000"/>
                </a:solidFill>
              </a:rPr>
              <a:t>(Romanos 15:24-28).</a:t>
            </a:r>
          </a:p>
          <a:p>
            <a:pPr marL="0" indent="0">
              <a:buNone/>
            </a:pPr>
            <a:endParaRPr lang="es-CO" sz="2400" dirty="0" smtClean="0"/>
          </a:p>
          <a:p>
            <a:pPr marL="0" indent="0">
              <a:buNone/>
            </a:pPr>
            <a:r>
              <a:rPr lang="es-CO" sz="2400" dirty="0" smtClean="0"/>
              <a:t>Si </a:t>
            </a:r>
            <a:r>
              <a:rPr lang="es-CO" sz="2400" dirty="0"/>
              <a:t>Pablo viajó a España, fue entre los dos encarcelamientos en Roma (no antes). </a:t>
            </a:r>
          </a:p>
        </p:txBody>
      </p:sp>
    </p:spTree>
    <p:extLst>
      <p:ext uri="{BB962C8B-B14F-4D97-AF65-F5344CB8AC3E}">
        <p14:creationId xmlns:p14="http://schemas.microsoft.com/office/powerpoint/2010/main" val="222801687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62500" lnSpcReduction="20000"/>
          </a:bodyPr>
          <a:lstStyle/>
          <a:p>
            <a:pPr marL="0" indent="0" algn="ctr">
              <a:buNone/>
            </a:pPr>
            <a:r>
              <a:rPr lang="es-CO" dirty="0" smtClean="0"/>
              <a:t>El registro nos muestra que el </a:t>
            </a:r>
            <a:r>
              <a:rPr lang="es-CO" dirty="0"/>
              <a:t>apóstol Pablo siguió predicando hasta el final, a pesar </a:t>
            </a:r>
            <a:r>
              <a:rPr lang="es-CO" dirty="0" smtClean="0"/>
              <a:t>de cinco encarcelamiento:</a:t>
            </a:r>
          </a:p>
          <a:p>
            <a:pPr marL="0" indent="0" algn="ctr">
              <a:buNone/>
            </a:pPr>
            <a:endParaRPr lang="es-CO" dirty="0" smtClean="0"/>
          </a:p>
          <a:p>
            <a:pPr marL="0" indent="0" algn="ctr">
              <a:buNone/>
            </a:pPr>
            <a:r>
              <a:rPr lang="es-CO" dirty="0" smtClean="0"/>
              <a:t>Filopos </a:t>
            </a:r>
            <a:r>
              <a:rPr lang="es-CO" dirty="0">
                <a:solidFill>
                  <a:srgbClr val="FF0000"/>
                </a:solidFill>
              </a:rPr>
              <a:t>(</a:t>
            </a:r>
            <a:r>
              <a:rPr lang="es-CO" dirty="0" smtClean="0">
                <a:solidFill>
                  <a:srgbClr val="FF0000"/>
                </a:solidFill>
              </a:rPr>
              <a:t>Hechos 16:19-40)</a:t>
            </a:r>
            <a:r>
              <a:rPr lang="es-CO" dirty="0" smtClean="0"/>
              <a:t>.</a:t>
            </a:r>
          </a:p>
          <a:p>
            <a:pPr marL="0" indent="0" algn="ctr">
              <a:buNone/>
            </a:pPr>
            <a:r>
              <a:rPr lang="es-CO" dirty="0" smtClean="0"/>
              <a:t> Jerusalén </a:t>
            </a:r>
            <a:r>
              <a:rPr lang="es-CO" dirty="0" smtClean="0">
                <a:solidFill>
                  <a:srgbClr val="FF0000"/>
                </a:solidFill>
              </a:rPr>
              <a:t>(Hechos 22 - 23).</a:t>
            </a:r>
          </a:p>
          <a:p>
            <a:pPr marL="0" indent="0">
              <a:buNone/>
            </a:pPr>
            <a:r>
              <a:rPr lang="es-CO" dirty="0" smtClean="0"/>
              <a:t>                                              Cesara </a:t>
            </a:r>
            <a:r>
              <a:rPr lang="es-CO" dirty="0">
                <a:solidFill>
                  <a:srgbClr val="FF0000"/>
                </a:solidFill>
              </a:rPr>
              <a:t>(Hechos </a:t>
            </a:r>
            <a:r>
              <a:rPr lang="es-CO" dirty="0" smtClean="0">
                <a:solidFill>
                  <a:srgbClr val="FF0000"/>
                </a:solidFill>
              </a:rPr>
              <a:t>23</a:t>
            </a:r>
            <a:r>
              <a:rPr lang="es-CO" dirty="0"/>
              <a:t>.</a:t>
            </a:r>
          </a:p>
          <a:p>
            <a:pPr marL="0" indent="0">
              <a:buNone/>
            </a:pPr>
            <a:r>
              <a:rPr lang="es-CO" dirty="0"/>
              <a:t> </a:t>
            </a:r>
            <a:r>
              <a:rPr lang="es-CO" dirty="0" smtClean="0"/>
              <a:t>                                             Roma </a:t>
            </a:r>
            <a:r>
              <a:rPr lang="es-CO" dirty="0">
                <a:solidFill>
                  <a:srgbClr val="FF0000"/>
                </a:solidFill>
              </a:rPr>
              <a:t>(Hechos 27 - 28).</a:t>
            </a:r>
          </a:p>
          <a:p>
            <a:pPr marL="0" indent="0">
              <a:buNone/>
            </a:pPr>
            <a:r>
              <a:rPr lang="es-CO" dirty="0"/>
              <a:t> </a:t>
            </a:r>
            <a:r>
              <a:rPr lang="es-CO" dirty="0" smtClean="0"/>
              <a:t>                                             Roma</a:t>
            </a:r>
            <a:r>
              <a:rPr lang="es-CO" dirty="0"/>
              <a:t>, nuevamente </a:t>
            </a:r>
            <a:r>
              <a:rPr lang="es-CO" dirty="0">
                <a:solidFill>
                  <a:srgbClr val="FF0000"/>
                </a:solidFill>
              </a:rPr>
              <a:t>(2 Timoteo 4).</a:t>
            </a:r>
          </a:p>
          <a:p>
            <a:endParaRPr lang="es-CO" dirty="0" smtClean="0"/>
          </a:p>
          <a:p>
            <a:pPr marL="0" indent="0" algn="ctr">
              <a:buNone/>
            </a:pPr>
            <a:r>
              <a:rPr lang="es-CO" dirty="0" smtClean="0"/>
              <a:t>Y Los </a:t>
            </a:r>
            <a:r>
              <a:rPr lang="es-CO" dirty="0"/>
              <a:t>peligros y problemas mencionados en </a:t>
            </a:r>
            <a:r>
              <a:rPr lang="es-CO" dirty="0">
                <a:solidFill>
                  <a:srgbClr val="FF0000"/>
                </a:solidFill>
              </a:rPr>
              <a:t>2 Corintios 11:23-28</a:t>
            </a:r>
            <a:r>
              <a:rPr lang="es-CO" dirty="0"/>
              <a:t>: </a:t>
            </a:r>
            <a:endParaRPr lang="es-CO" dirty="0" smtClean="0"/>
          </a:p>
          <a:p>
            <a:pPr marL="0" indent="0" algn="ctr">
              <a:buNone/>
            </a:pPr>
            <a:r>
              <a:rPr lang="es-CO" dirty="0" smtClean="0"/>
              <a:t>“¿</a:t>
            </a:r>
            <a:r>
              <a:rPr lang="es-CO" dirty="0"/>
              <a:t>Son ministros de Cristo?</a:t>
            </a:r>
          </a:p>
          <a:p>
            <a:pPr marL="0" indent="0" algn="ctr">
              <a:buNone/>
            </a:pPr>
            <a:r>
              <a:rPr lang="es-CO" dirty="0"/>
              <a:t>(Como si estuviera loco hablo.) Yo más; en trabajos más abundante;  </a:t>
            </a:r>
            <a:r>
              <a:rPr lang="es-CO" dirty="0" smtClean="0"/>
              <a:t>en </a:t>
            </a:r>
            <a:r>
              <a:rPr lang="es-CO" dirty="0"/>
              <a:t>azotes </a:t>
            </a:r>
            <a:r>
              <a:rPr lang="es-CO" dirty="0" smtClean="0"/>
              <a:t>sin número</a:t>
            </a:r>
            <a:r>
              <a:rPr lang="es-CO" dirty="0"/>
              <a:t>; en cárceles más; en peligros de muerte muchas veces. De los judíos cinco </a:t>
            </a:r>
            <a:r>
              <a:rPr lang="es-CO" dirty="0" smtClean="0"/>
              <a:t>veces he </a:t>
            </a:r>
            <a:r>
              <a:rPr lang="es-CO" dirty="0"/>
              <a:t>recibido cuarenta azotes menos uno. Tres veces he sido azotado con varas; una </a:t>
            </a:r>
            <a:r>
              <a:rPr lang="es-CO" dirty="0" smtClean="0"/>
              <a:t>vez apedreado</a:t>
            </a:r>
            <a:r>
              <a:rPr lang="es-CO" dirty="0"/>
              <a:t>; tres veces he padecido naufragio; una noche y un día he estado como </a:t>
            </a:r>
            <a:r>
              <a:rPr lang="es-CO" dirty="0" smtClean="0"/>
              <a:t>náufrago en </a:t>
            </a:r>
            <a:r>
              <a:rPr lang="es-CO" dirty="0"/>
              <a:t>alta mar; en caminos muchas veces; en peligros de ríos, peligros de ladrones, </a:t>
            </a:r>
            <a:r>
              <a:rPr lang="es-CO" dirty="0" smtClean="0"/>
              <a:t>peligros de </a:t>
            </a:r>
            <a:r>
              <a:rPr lang="es-CO" dirty="0"/>
              <a:t>los de mi nación, peligros de los gentiles, peligros en la ciudad, peligros en el </a:t>
            </a:r>
            <a:r>
              <a:rPr lang="es-CO" dirty="0" smtClean="0"/>
              <a:t>desierto, peligros </a:t>
            </a:r>
            <a:r>
              <a:rPr lang="es-CO" dirty="0"/>
              <a:t>en el mar, peligros entre falsos hermanos; en trabajo y fatiga, en </a:t>
            </a:r>
            <a:r>
              <a:rPr lang="es-CO" dirty="0" smtClean="0"/>
              <a:t>muchos desvelos</a:t>
            </a:r>
            <a:r>
              <a:rPr lang="es-CO" dirty="0"/>
              <a:t>, en hambre y sed, en muchos ayunos, en frío y en desnudez; y además de </a:t>
            </a:r>
            <a:r>
              <a:rPr lang="es-CO" dirty="0" smtClean="0"/>
              <a:t>otras cosas</a:t>
            </a:r>
            <a:r>
              <a:rPr lang="es-CO" dirty="0"/>
              <a:t>, lo que sobre mí se agolpa cada día, la preocupación por todas las iglesias</a:t>
            </a:r>
            <a:r>
              <a:rPr lang="es-CO" dirty="0" smtClean="0"/>
              <a:t>”</a:t>
            </a:r>
            <a:endParaRPr lang="es-CO" dirty="0"/>
          </a:p>
        </p:txBody>
      </p:sp>
    </p:spTree>
    <p:extLst>
      <p:ext uri="{BB962C8B-B14F-4D97-AF65-F5344CB8AC3E}">
        <p14:creationId xmlns:p14="http://schemas.microsoft.com/office/powerpoint/2010/main" val="75694284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a:bodyPr>
          <a:lstStyle/>
          <a:p>
            <a:r>
              <a:rPr lang="es-CO" sz="3200" b="1" dirty="0" smtClean="0">
                <a:latin typeface="Agency FB" pitchFamily="34" charset="0"/>
              </a:rPr>
              <a:t>¿Porqué soportaba Pablo todo esto?</a:t>
            </a:r>
            <a:endParaRPr lang="es-CO" sz="3200" b="1" dirty="0">
              <a:latin typeface="Agency FB" pitchFamily="34" charset="0"/>
            </a:endParaRPr>
          </a:p>
        </p:txBody>
      </p:sp>
      <p:sp>
        <p:nvSpPr>
          <p:cNvPr id="3" name="2 Marcador de contenido"/>
          <p:cNvSpPr>
            <a:spLocks noGrp="1"/>
          </p:cNvSpPr>
          <p:nvPr>
            <p:ph idx="1"/>
          </p:nvPr>
        </p:nvSpPr>
        <p:spPr>
          <a:xfrm>
            <a:off x="457200" y="1600200"/>
            <a:ext cx="8229600" cy="4925144"/>
          </a:xfrm>
        </p:spPr>
        <p:txBody>
          <a:bodyPr>
            <a:normAutofit fontScale="77500" lnSpcReduction="20000"/>
          </a:bodyPr>
          <a:lstStyle/>
          <a:p>
            <a:pPr marL="0" indent="0">
              <a:buNone/>
            </a:pPr>
            <a:endParaRPr lang="es-CO" dirty="0" smtClean="0"/>
          </a:p>
          <a:p>
            <a:pPr marL="0" indent="0" algn="ctr">
              <a:buNone/>
            </a:pPr>
            <a:r>
              <a:rPr lang="es-CO" dirty="0" smtClean="0"/>
              <a:t>El dice: “</a:t>
            </a:r>
            <a:r>
              <a:rPr lang="es-CO" dirty="0" smtClean="0">
                <a:latin typeface="Agency FB" pitchFamily="34" charset="0"/>
              </a:rPr>
              <a:t>Porque </a:t>
            </a:r>
            <a:r>
              <a:rPr lang="es-CO" dirty="0">
                <a:latin typeface="Agency FB" pitchFamily="34" charset="0"/>
              </a:rPr>
              <a:t>para mí el vivir es Cristo, y el morir es ganancia. Mas si el vivir en la carne </a:t>
            </a:r>
            <a:r>
              <a:rPr lang="es-CO" dirty="0" smtClean="0">
                <a:latin typeface="Agency FB" pitchFamily="34" charset="0"/>
              </a:rPr>
              <a:t>resulta para </a:t>
            </a:r>
            <a:r>
              <a:rPr lang="es-CO" dirty="0">
                <a:latin typeface="Agency FB" pitchFamily="34" charset="0"/>
              </a:rPr>
              <a:t>mí en beneficio de la obra, no sé entonces qué escoger. Porque de ambas cosas </a:t>
            </a:r>
            <a:r>
              <a:rPr lang="es-CO" dirty="0" smtClean="0">
                <a:latin typeface="Agency FB" pitchFamily="34" charset="0"/>
              </a:rPr>
              <a:t>estoy puesto </a:t>
            </a:r>
            <a:r>
              <a:rPr lang="es-CO" dirty="0">
                <a:latin typeface="Agency FB" pitchFamily="34" charset="0"/>
              </a:rPr>
              <a:t>en estrecho, teniendo deseo de partir y estar con Cristo, lo cual es muchísimo </a:t>
            </a:r>
            <a:r>
              <a:rPr lang="es-CO" dirty="0" smtClean="0">
                <a:latin typeface="Agency FB" pitchFamily="34" charset="0"/>
              </a:rPr>
              <a:t>mejor; pero </a:t>
            </a:r>
            <a:r>
              <a:rPr lang="es-CO" dirty="0">
                <a:latin typeface="Agency FB" pitchFamily="34" charset="0"/>
              </a:rPr>
              <a:t>quedar en la carne es más necesario por causa de vosotros. Y confiado en </a:t>
            </a:r>
            <a:r>
              <a:rPr lang="es-CO" dirty="0" smtClean="0">
                <a:latin typeface="Agency FB" pitchFamily="34" charset="0"/>
              </a:rPr>
              <a:t>esto, sé </a:t>
            </a:r>
            <a:r>
              <a:rPr lang="es-CO" dirty="0">
                <a:latin typeface="Agency FB" pitchFamily="34" charset="0"/>
              </a:rPr>
              <a:t>que quedaré, que aún permaneceré con todos vosotros, para vuestro provecho y </a:t>
            </a:r>
            <a:r>
              <a:rPr lang="es-CO" dirty="0" smtClean="0">
                <a:latin typeface="Agency FB" pitchFamily="34" charset="0"/>
              </a:rPr>
              <a:t>gozo de </a:t>
            </a:r>
            <a:r>
              <a:rPr lang="es-CO" dirty="0">
                <a:latin typeface="Agency FB" pitchFamily="34" charset="0"/>
              </a:rPr>
              <a:t>la fe, para que abunde vuestra gloria de mí en Cristo Jesús por mi presencia otra </a:t>
            </a:r>
            <a:r>
              <a:rPr lang="es-CO" dirty="0" smtClean="0">
                <a:latin typeface="Agency FB" pitchFamily="34" charset="0"/>
              </a:rPr>
              <a:t>vez entre </a:t>
            </a:r>
            <a:r>
              <a:rPr lang="es-CO" dirty="0">
                <a:latin typeface="Agency FB" pitchFamily="34" charset="0"/>
              </a:rPr>
              <a:t>vosotros. Solamente que os comportéis como es digno del evangelio de Cristo, </a:t>
            </a:r>
            <a:r>
              <a:rPr lang="es-CO" dirty="0" smtClean="0">
                <a:latin typeface="Agency FB" pitchFamily="34" charset="0"/>
              </a:rPr>
              <a:t>para que </a:t>
            </a:r>
            <a:r>
              <a:rPr lang="es-CO" dirty="0">
                <a:latin typeface="Agency FB" pitchFamily="34" charset="0"/>
              </a:rPr>
              <a:t>o sea que vaya a veros, o que esté ausente, oiga de vosotros que estáis firmes en </a:t>
            </a:r>
            <a:r>
              <a:rPr lang="es-CO" dirty="0" smtClean="0">
                <a:latin typeface="Agency FB" pitchFamily="34" charset="0"/>
              </a:rPr>
              <a:t>un mismo </a:t>
            </a:r>
            <a:r>
              <a:rPr lang="es-CO" dirty="0">
                <a:latin typeface="Agency FB" pitchFamily="34" charset="0"/>
              </a:rPr>
              <a:t>espíritu, combatiendo unánimes por la fe del evangelio, y en nada intimidados </a:t>
            </a:r>
            <a:r>
              <a:rPr lang="es-CO" dirty="0" smtClean="0">
                <a:latin typeface="Agency FB" pitchFamily="34" charset="0"/>
              </a:rPr>
              <a:t>por los </a:t>
            </a:r>
            <a:r>
              <a:rPr lang="es-CO" dirty="0">
                <a:latin typeface="Agency FB" pitchFamily="34" charset="0"/>
              </a:rPr>
              <a:t>que se oponen, que para ellos ciertamente es indicio de perdición, mas para </a:t>
            </a:r>
            <a:r>
              <a:rPr lang="es-CO" dirty="0" smtClean="0">
                <a:latin typeface="Agency FB" pitchFamily="34" charset="0"/>
              </a:rPr>
              <a:t>vosotros de </a:t>
            </a:r>
            <a:r>
              <a:rPr lang="es-CO" dirty="0">
                <a:latin typeface="Agency FB" pitchFamily="34" charset="0"/>
              </a:rPr>
              <a:t>salvación; y esto de Dios. Porque a vosotros os es concedido a causa de Cristo, no </a:t>
            </a:r>
            <a:r>
              <a:rPr lang="es-CO" dirty="0" smtClean="0">
                <a:latin typeface="Agency FB" pitchFamily="34" charset="0"/>
              </a:rPr>
              <a:t>sólo que </a:t>
            </a:r>
            <a:r>
              <a:rPr lang="es-CO" dirty="0">
                <a:latin typeface="Agency FB" pitchFamily="34" charset="0"/>
              </a:rPr>
              <a:t>creáis en él, sino también que padezcáis por él</a:t>
            </a:r>
            <a:r>
              <a:rPr lang="es-CO" dirty="0"/>
              <a:t>" </a:t>
            </a:r>
            <a:r>
              <a:rPr lang="es-CO" dirty="0">
                <a:solidFill>
                  <a:srgbClr val="FF0000"/>
                </a:solidFill>
              </a:rPr>
              <a:t>(Filipenses 1:21-29</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329860232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p:spPr>
        <p:txBody>
          <a:bodyPr>
            <a:normAutofit fontScale="92500" lnSpcReduction="10000"/>
          </a:bodyPr>
          <a:lstStyle/>
          <a:p>
            <a:pPr marL="0" indent="0" algn="ctr">
              <a:buNone/>
            </a:pPr>
            <a:r>
              <a:rPr lang="es-CO" dirty="0"/>
              <a:t>“</a:t>
            </a:r>
            <a:r>
              <a:rPr lang="es-CO" sz="2400" dirty="0"/>
              <a:t>Con Cristo estoy juntamente crucificado, y ya no vivo yo, mas vive Cristo en mí; y </a:t>
            </a:r>
            <a:r>
              <a:rPr lang="es-CO" sz="2400" dirty="0" smtClean="0"/>
              <a:t>lo que </a:t>
            </a:r>
            <a:r>
              <a:rPr lang="es-CO" sz="2400" dirty="0"/>
              <a:t>ahora vivo en la carne, lo vivo en la fe del Hijo de Dios, el cual me amó y se entregó </a:t>
            </a:r>
            <a:r>
              <a:rPr lang="es-CO" sz="2400" dirty="0" smtClean="0"/>
              <a:t>a sí </a:t>
            </a:r>
            <a:r>
              <a:rPr lang="es-CO" sz="2400" dirty="0"/>
              <a:t>mismo por mí” </a:t>
            </a:r>
            <a:endParaRPr lang="es-CO" sz="2400" dirty="0" smtClean="0"/>
          </a:p>
          <a:p>
            <a:pPr marL="0" indent="0" algn="ctr">
              <a:buNone/>
            </a:pPr>
            <a:r>
              <a:rPr lang="es-CO" sz="2400" dirty="0" smtClean="0">
                <a:solidFill>
                  <a:srgbClr val="FF0000"/>
                </a:solidFill>
              </a:rPr>
              <a:t>(</a:t>
            </a:r>
            <a:r>
              <a:rPr lang="es-CO" sz="2400" dirty="0">
                <a:solidFill>
                  <a:srgbClr val="FF0000"/>
                </a:solidFill>
              </a:rPr>
              <a:t>Gálatas 2:20).</a:t>
            </a:r>
          </a:p>
          <a:p>
            <a:pPr marL="0" indent="0" algn="ctr">
              <a:buNone/>
            </a:pPr>
            <a:r>
              <a:rPr lang="es-CO" sz="2400" dirty="0" smtClean="0"/>
              <a:t>“</a:t>
            </a:r>
            <a:r>
              <a:rPr lang="es-CO" sz="2400" dirty="0"/>
              <a:t>Pero lejos esté de mí gloriarme, sino en la cruz de nuestro Señor Jesucristo, por quien </a:t>
            </a:r>
            <a:r>
              <a:rPr lang="es-CO" sz="2400" dirty="0" smtClean="0"/>
              <a:t>el mundo </a:t>
            </a:r>
            <a:r>
              <a:rPr lang="es-CO" sz="2400" dirty="0"/>
              <a:t>me es crucificado a mí, y yo al mundo</a:t>
            </a:r>
            <a:r>
              <a:rPr lang="es-CO" sz="2400" dirty="0" smtClean="0"/>
              <a:t>”</a:t>
            </a:r>
          </a:p>
          <a:p>
            <a:pPr marL="0" indent="0" algn="ctr">
              <a:buNone/>
            </a:pPr>
            <a:r>
              <a:rPr lang="es-CO" sz="2400" dirty="0" smtClean="0"/>
              <a:t> </a:t>
            </a:r>
            <a:r>
              <a:rPr lang="es-CO" sz="2400" dirty="0">
                <a:solidFill>
                  <a:srgbClr val="FF0000"/>
                </a:solidFill>
              </a:rPr>
              <a:t>(Gálatas 6:14</a:t>
            </a:r>
            <a:r>
              <a:rPr lang="es-CO" sz="2400" dirty="0" smtClean="0">
                <a:solidFill>
                  <a:srgbClr val="FF0000"/>
                </a:solidFill>
              </a:rPr>
              <a:t>).</a:t>
            </a:r>
          </a:p>
          <a:p>
            <a:pPr marL="0" indent="0" algn="ctr">
              <a:buNone/>
            </a:pPr>
            <a:endParaRPr lang="es-CO" sz="2400" b="1" u="sng" dirty="0" smtClean="0"/>
          </a:p>
          <a:p>
            <a:pPr marL="0" indent="0" algn="ctr">
              <a:buNone/>
            </a:pPr>
            <a:r>
              <a:rPr lang="es-CO" sz="2400" b="1" u="sng" dirty="0" smtClean="0"/>
              <a:t>Al </a:t>
            </a:r>
            <a:r>
              <a:rPr lang="es-CO" sz="2400" b="1" u="sng" dirty="0"/>
              <a:t>final de su vida terrenal dice</a:t>
            </a:r>
            <a:r>
              <a:rPr lang="es-CO" sz="2400" b="1" u="sng" dirty="0" smtClean="0"/>
              <a:t>:</a:t>
            </a:r>
          </a:p>
          <a:p>
            <a:pPr marL="0" indent="0" algn="ctr">
              <a:buNone/>
            </a:pPr>
            <a:r>
              <a:rPr lang="es-CO" sz="2400" dirty="0" smtClean="0"/>
              <a:t>«Porque </a:t>
            </a:r>
            <a:r>
              <a:rPr lang="es-CO" sz="2400" dirty="0"/>
              <a:t>yo ya estoy para ser sacrificado, y el tiempo de mi partida está cercano. He peleado</a:t>
            </a:r>
          </a:p>
          <a:p>
            <a:pPr marL="0" indent="0" algn="ctr">
              <a:buNone/>
            </a:pPr>
            <a:r>
              <a:rPr lang="es-CO" sz="2400" dirty="0"/>
              <a:t>la buena batalla, he acabado la carrera, he guardado la fe. Por lo demás, me está guardada</a:t>
            </a:r>
          </a:p>
          <a:p>
            <a:pPr marL="0" indent="0" algn="ctr">
              <a:buNone/>
            </a:pPr>
            <a:r>
              <a:rPr lang="es-CO" sz="2400" dirty="0"/>
              <a:t>la corona de justicia, la cual me dará el Señor, juez justo, en aquel día; y no sólo a</a:t>
            </a:r>
          </a:p>
          <a:p>
            <a:pPr marL="0" indent="0" algn="ctr">
              <a:buNone/>
            </a:pPr>
            <a:r>
              <a:rPr lang="es-CO" sz="2400" dirty="0"/>
              <a:t>mí, sino también a todos los que aman su venida” </a:t>
            </a:r>
            <a:endParaRPr lang="es-CO" sz="2400" dirty="0" smtClean="0"/>
          </a:p>
          <a:p>
            <a:pPr marL="0" indent="0" algn="ctr">
              <a:buNone/>
            </a:pPr>
            <a:r>
              <a:rPr lang="es-CO" sz="2400" dirty="0" smtClean="0">
                <a:solidFill>
                  <a:srgbClr val="FF0000"/>
                </a:solidFill>
              </a:rPr>
              <a:t>(</a:t>
            </a:r>
            <a:r>
              <a:rPr lang="es-CO" sz="2400" dirty="0">
                <a:solidFill>
                  <a:srgbClr val="FF0000"/>
                </a:solidFill>
              </a:rPr>
              <a:t>2 Timoteo 4:6-8)</a:t>
            </a:r>
          </a:p>
          <a:p>
            <a:pPr marL="0" indent="0" algn="ctr">
              <a:buNone/>
            </a:pPr>
            <a:endParaRPr lang="es-CO" sz="2400" dirty="0">
              <a:solidFill>
                <a:srgbClr val="FF0000"/>
              </a:solidFill>
            </a:endParaRPr>
          </a:p>
        </p:txBody>
      </p:sp>
    </p:spTree>
    <p:extLst>
      <p:ext uri="{BB962C8B-B14F-4D97-AF65-F5344CB8AC3E}">
        <p14:creationId xmlns:p14="http://schemas.microsoft.com/office/powerpoint/2010/main" val="135615799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a:solidFill>
            <a:schemeClr val="accent5">
              <a:lumMod val="20000"/>
              <a:lumOff val="80000"/>
            </a:schemeClr>
          </a:solidFill>
        </p:spPr>
        <p:txBody>
          <a:bodyPr>
            <a:normAutofit/>
          </a:bodyPr>
          <a:lstStyle/>
          <a:p>
            <a:r>
              <a:rPr lang="es-CO" sz="3600" b="1" dirty="0" smtClean="0">
                <a:latin typeface="Agency FB" pitchFamily="34" charset="0"/>
              </a:rPr>
              <a:t>Hemos </a:t>
            </a:r>
            <a:r>
              <a:rPr lang="es-CO" sz="3600" b="1" dirty="0">
                <a:latin typeface="Agency FB" pitchFamily="34" charset="0"/>
              </a:rPr>
              <a:t>de imitar a Pablo: </a:t>
            </a:r>
          </a:p>
        </p:txBody>
      </p:sp>
      <p:sp>
        <p:nvSpPr>
          <p:cNvPr id="3" name="2 Marcador de contenido"/>
          <p:cNvSpPr>
            <a:spLocks noGrp="1"/>
          </p:cNvSpPr>
          <p:nvPr>
            <p:ph idx="1"/>
          </p:nvPr>
        </p:nvSpPr>
        <p:spPr>
          <a:xfrm>
            <a:off x="457200" y="1412776"/>
            <a:ext cx="8229600" cy="5328592"/>
          </a:xfrm>
        </p:spPr>
        <p:txBody>
          <a:bodyPr>
            <a:normAutofit fontScale="25000" lnSpcReduction="20000"/>
          </a:bodyPr>
          <a:lstStyle/>
          <a:p>
            <a:pPr marL="0" indent="0" algn="ctr">
              <a:buNone/>
            </a:pPr>
            <a:r>
              <a:rPr lang="es-CO" dirty="0" smtClean="0"/>
              <a:t> </a:t>
            </a:r>
            <a:r>
              <a:rPr lang="es-CO" sz="9600" dirty="0" smtClean="0"/>
              <a:t>“</a:t>
            </a:r>
            <a:r>
              <a:rPr lang="es-CO" sz="9600" dirty="0"/>
              <a:t>Sed imitadores de mí, así como yo de Cristo” </a:t>
            </a:r>
            <a:r>
              <a:rPr lang="es-CO" sz="9600" b="1" dirty="0">
                <a:solidFill>
                  <a:srgbClr val="FF0000"/>
                </a:solidFill>
              </a:rPr>
              <a:t>(1 Corintios 11:1)</a:t>
            </a:r>
          </a:p>
          <a:p>
            <a:pPr marL="0" indent="0" algn="ctr">
              <a:buNone/>
            </a:pPr>
            <a:r>
              <a:rPr lang="es-CO" sz="9600" dirty="0" smtClean="0"/>
              <a:t> </a:t>
            </a:r>
            <a:r>
              <a:rPr lang="es-CO" sz="9600" dirty="0"/>
              <a:t>¿Qué sucede con la “carrera” de nuestra vida? ¿Estamos soportando penalidades por </a:t>
            </a:r>
            <a:r>
              <a:rPr lang="es-CO" sz="9600" dirty="0" smtClean="0"/>
              <a:t>la fe </a:t>
            </a:r>
            <a:r>
              <a:rPr lang="es-CO" sz="9600" dirty="0"/>
              <a:t>como él lo hizo?</a:t>
            </a:r>
          </a:p>
          <a:p>
            <a:pPr marL="0" indent="0" algn="ctr">
              <a:buNone/>
            </a:pPr>
            <a:endParaRPr lang="es-CO" sz="9600" dirty="0" smtClean="0"/>
          </a:p>
          <a:p>
            <a:pPr marL="0" indent="0" algn="ctr">
              <a:buNone/>
            </a:pPr>
            <a:r>
              <a:rPr lang="es-CO" sz="9600" dirty="0" smtClean="0"/>
              <a:t> </a:t>
            </a:r>
            <a:r>
              <a:rPr lang="es-CO" sz="9600" dirty="0"/>
              <a:t>¡Hagamos de </a:t>
            </a:r>
            <a:r>
              <a:rPr lang="es-CO" sz="9600" dirty="0">
                <a:solidFill>
                  <a:srgbClr val="FF0000"/>
                </a:solidFill>
              </a:rPr>
              <a:t>2 Timoteo 3</a:t>
            </a:r>
            <a:r>
              <a:rPr lang="es-CO" sz="9600" dirty="0"/>
              <a:t>, una carta de Pablo para nosotros!</a:t>
            </a:r>
          </a:p>
          <a:p>
            <a:pPr marL="0" indent="0">
              <a:buNone/>
            </a:pPr>
            <a:r>
              <a:rPr lang="es-CO" sz="9600" dirty="0"/>
              <a:t>“También debes saber esto: que en los postreros días vendrán tiempos peligrosos (</a:t>
            </a:r>
            <a:r>
              <a:rPr lang="es-CO" sz="9600" dirty="0" smtClean="0"/>
              <a:t>Estamos viviendo </a:t>
            </a:r>
            <a:r>
              <a:rPr lang="es-CO" sz="9600" dirty="0"/>
              <a:t>esos peligrosos días ahora). Porque habrá hombres amadores de </a:t>
            </a:r>
            <a:r>
              <a:rPr lang="es-CO" sz="9600" dirty="0" smtClean="0"/>
              <a:t>sí mismos</a:t>
            </a:r>
            <a:r>
              <a:rPr lang="es-CO" sz="9600" dirty="0"/>
              <a:t>, avaros, vanagloriosos, soberbios, blasfemos, desobedientes a los padres, </a:t>
            </a:r>
            <a:r>
              <a:rPr lang="es-CO" sz="9600" dirty="0" smtClean="0"/>
              <a:t>ingratos, impíos</a:t>
            </a:r>
            <a:r>
              <a:rPr lang="es-CO" sz="9600" dirty="0"/>
              <a:t>, sin afecto natural, implacables, calumniadores, intemperantes, </a:t>
            </a:r>
            <a:r>
              <a:rPr lang="es-CO" sz="9600" dirty="0" smtClean="0"/>
              <a:t>crueles, aborrecedores </a:t>
            </a:r>
            <a:r>
              <a:rPr lang="es-CO" sz="9600" dirty="0"/>
              <a:t>de lo bueno, traidores, impetuosos, infatuados, amadores de los </a:t>
            </a:r>
            <a:r>
              <a:rPr lang="es-CO" sz="9600" dirty="0" smtClean="0"/>
              <a:t>deleites más </a:t>
            </a:r>
            <a:r>
              <a:rPr lang="es-CO" sz="9600" dirty="0"/>
              <a:t>que de Dios (esto describe muy bien a la sociedad que nos rodea), que </a:t>
            </a:r>
            <a:r>
              <a:rPr lang="es-CO" sz="9600" dirty="0" smtClean="0"/>
              <a:t>tendrán apariencia </a:t>
            </a:r>
            <a:r>
              <a:rPr lang="es-CO" sz="9600" dirty="0"/>
              <a:t>de piedad (hipocresía, servicio de labios solamente), pero negarán la </a:t>
            </a:r>
            <a:r>
              <a:rPr lang="es-CO" sz="9600" dirty="0" smtClean="0"/>
              <a:t>eficacia de </a:t>
            </a:r>
            <a:r>
              <a:rPr lang="es-CO" sz="9600" dirty="0"/>
              <a:t>ella; a éstos evita. </a:t>
            </a:r>
          </a:p>
        </p:txBody>
      </p:sp>
    </p:spTree>
    <p:extLst>
      <p:ext uri="{BB962C8B-B14F-4D97-AF65-F5344CB8AC3E}">
        <p14:creationId xmlns:p14="http://schemas.microsoft.com/office/powerpoint/2010/main" val="363390786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lnSpcReduction="10000"/>
          </a:bodyPr>
          <a:lstStyle/>
          <a:p>
            <a:pPr marL="0" indent="0">
              <a:buNone/>
            </a:pPr>
            <a:r>
              <a:rPr lang="es-CO" sz="2400" dirty="0">
                <a:latin typeface="Agency FB" pitchFamily="34" charset="0"/>
              </a:rPr>
              <a:t>Porque de éstos son los que se meten en las casas y llevan cautivas a las mujercillas cargadas de pecados, arrastradas por diversas concupiscencias </a:t>
            </a:r>
            <a:r>
              <a:rPr lang="es-CO" sz="2400" dirty="0" smtClean="0"/>
              <a:t>(deseos carnales). </a:t>
            </a:r>
            <a:r>
              <a:rPr lang="es-CO" sz="2400" dirty="0">
                <a:latin typeface="Agency FB" pitchFamily="34" charset="0"/>
              </a:rPr>
              <a:t>Estas siempre están aprendiendo, y nunca pueden llegar al conocimiento de la verdad </a:t>
            </a:r>
            <a:r>
              <a:rPr lang="es-CO" sz="2400" dirty="0" smtClean="0"/>
              <a:t>(O sea, no </a:t>
            </a:r>
            <a:r>
              <a:rPr lang="es-CO" sz="2400" dirty="0"/>
              <a:t>se mantienen dentro del modelo divino, nunca llegan a la verdad). </a:t>
            </a:r>
            <a:r>
              <a:rPr lang="es-CO" sz="2400" dirty="0" smtClean="0"/>
              <a:t> </a:t>
            </a:r>
            <a:r>
              <a:rPr lang="es-CO" sz="2400" dirty="0" smtClean="0">
                <a:latin typeface="Agency FB" pitchFamily="34" charset="0"/>
              </a:rPr>
              <a:t>Y </a:t>
            </a:r>
            <a:r>
              <a:rPr lang="es-CO" sz="2400" dirty="0">
                <a:latin typeface="Agency FB" pitchFamily="34" charset="0"/>
              </a:rPr>
              <a:t>de la manera que Janes y Jambres resistieron a Moisés, así también éstos resisten a la verdad; hombres corruptos de entendimiento, réprobos en cuanto a la fe </a:t>
            </a:r>
            <a:r>
              <a:rPr lang="es-CO" sz="2400" dirty="0"/>
              <a:t>(la </a:t>
            </a:r>
            <a:r>
              <a:rPr lang="es-CO" sz="2400" dirty="0" smtClean="0"/>
              <a:t>Ley, es la norma </a:t>
            </a:r>
            <a:r>
              <a:rPr lang="es-CO" sz="2400" dirty="0"/>
              <a:t>absoluta por la cual todos los </a:t>
            </a:r>
            <a:r>
              <a:rPr lang="es-CO" sz="2400" dirty="0" smtClean="0"/>
              <a:t>hombres son juzgados, con mayor rigor los maestros, Lea </a:t>
            </a:r>
            <a:r>
              <a:rPr lang="es-CO" sz="2400" dirty="0" smtClean="0">
                <a:solidFill>
                  <a:srgbClr val="FF0000"/>
                </a:solidFill>
              </a:rPr>
              <a:t>(Sant.2:10-12). </a:t>
            </a:r>
            <a:endParaRPr lang="es-CO" sz="2400" dirty="0">
              <a:solidFill>
                <a:srgbClr val="FF0000"/>
              </a:solidFill>
            </a:endParaRPr>
          </a:p>
          <a:p>
            <a:endParaRPr lang="es-CO" sz="2400" dirty="0" smtClean="0">
              <a:latin typeface="Agency FB" pitchFamily="34" charset="0"/>
            </a:endParaRPr>
          </a:p>
          <a:p>
            <a:pPr marL="400050" lvl="1" indent="0">
              <a:buNone/>
            </a:pPr>
            <a:r>
              <a:rPr lang="es-CO" sz="2400" dirty="0" smtClean="0">
                <a:latin typeface="Agency FB" pitchFamily="34" charset="0"/>
              </a:rPr>
              <a:t>Mas </a:t>
            </a:r>
            <a:r>
              <a:rPr lang="es-CO" sz="2400" dirty="0">
                <a:latin typeface="Agency FB" pitchFamily="34" charset="0"/>
              </a:rPr>
              <a:t>no irán más adelante; porque su insensatez será manifiesta a todos, como también lo fue la de aquéllos </a:t>
            </a:r>
            <a:r>
              <a:rPr lang="es-CO" sz="2400" dirty="0"/>
              <a:t>(ahora el contraste, este es el mensaje para nosotros). </a:t>
            </a:r>
            <a:r>
              <a:rPr lang="es-CO" sz="2400" dirty="0">
                <a:latin typeface="Agency FB" pitchFamily="34" charset="0"/>
              </a:rPr>
              <a:t>Pero tú has seguido mi doctrina, conducta, propósito, fe, longanimidad, amor, paciencia, persecuciones, padecimientos, como los que me sobrevinieron en Antioquía, en Iconio, en Listra; persecuciones que he sufrido, y de todas me ha librado el Señor</a:t>
            </a:r>
            <a:r>
              <a:rPr lang="es-CO" sz="2400" dirty="0"/>
              <a:t> (¿Esto nos describe? ¿Hemos sido así realmente?). </a:t>
            </a:r>
          </a:p>
        </p:txBody>
      </p:sp>
    </p:spTree>
    <p:extLst>
      <p:ext uri="{BB962C8B-B14F-4D97-AF65-F5344CB8AC3E}">
        <p14:creationId xmlns:p14="http://schemas.microsoft.com/office/powerpoint/2010/main" val="253892226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976664"/>
          </a:xfrm>
        </p:spPr>
        <p:txBody>
          <a:bodyPr>
            <a:normAutofit/>
          </a:bodyPr>
          <a:lstStyle/>
          <a:p>
            <a:pPr marL="0" indent="0" algn="ctr">
              <a:buNone/>
            </a:pPr>
            <a:r>
              <a:rPr lang="es-CO" sz="2400" dirty="0" smtClean="0">
                <a:latin typeface="Agency FB" pitchFamily="34" charset="0"/>
              </a:rPr>
              <a:t>«Y </a:t>
            </a:r>
            <a:r>
              <a:rPr lang="es-CO" sz="2400" dirty="0">
                <a:latin typeface="Agency FB" pitchFamily="34" charset="0"/>
              </a:rPr>
              <a:t>también todos los que quieren vivir piadosamente en Cristo Jesús padecerán persecución </a:t>
            </a:r>
            <a:r>
              <a:rPr lang="es-CO" sz="2400" dirty="0"/>
              <a:t>(¿Acaso no es Cristo </a:t>
            </a:r>
            <a:r>
              <a:rPr lang="es-CO" sz="2400" dirty="0" smtClean="0"/>
              <a:t>y Pablo </a:t>
            </a:r>
            <a:r>
              <a:rPr lang="es-CO" sz="2400" dirty="0"/>
              <a:t>ejemplo de esta gran verdad?); </a:t>
            </a:r>
            <a:r>
              <a:rPr lang="es-CO" sz="2400" dirty="0">
                <a:latin typeface="Agency FB" pitchFamily="34" charset="0"/>
              </a:rPr>
              <a:t>mas los malos hombres y los engañadores irán de mal en peor, engañando y siendo engañados </a:t>
            </a:r>
            <a:r>
              <a:rPr lang="es-CO" sz="2400" dirty="0"/>
              <a:t>(el hombre no nace </a:t>
            </a:r>
            <a:r>
              <a:rPr lang="es-CO" sz="2400" dirty="0" smtClean="0"/>
              <a:t>«depravado”, sino con la tendencia al mal). </a:t>
            </a:r>
            <a:r>
              <a:rPr lang="es-CO" sz="2400" dirty="0">
                <a:latin typeface="Agency FB" pitchFamily="34" charset="0"/>
              </a:rPr>
              <a:t>Pero los malos hombres siempre van “de mal en peor</a:t>
            </a:r>
            <a:r>
              <a:rPr lang="es-CO" sz="2400" dirty="0" smtClean="0"/>
              <a:t>”. </a:t>
            </a:r>
            <a:r>
              <a:rPr lang="es-CO" sz="2400" dirty="0">
                <a:latin typeface="Agency FB" pitchFamily="34" charset="0"/>
              </a:rPr>
              <a:t>Pero persiste </a:t>
            </a:r>
            <a:r>
              <a:rPr lang="es-CO" sz="2400" dirty="0"/>
              <a:t>(aquí está la clave, permanecer, firme, inamovible, constante) </a:t>
            </a:r>
            <a:r>
              <a:rPr lang="es-CO" sz="2400" dirty="0">
                <a:latin typeface="Agency FB" pitchFamily="34" charset="0"/>
              </a:rPr>
              <a:t>tú en lo que has aprendido y te persuadiste, sabiendo de quién has aprendido; y que desde la niñez has sabido las </a:t>
            </a:r>
            <a:r>
              <a:rPr lang="es-CO" sz="2400" dirty="0" smtClean="0">
                <a:latin typeface="Agency FB" pitchFamily="34" charset="0"/>
              </a:rPr>
              <a:t>Sagradas </a:t>
            </a:r>
            <a:r>
              <a:rPr lang="es-CO" sz="2400" dirty="0">
                <a:latin typeface="Agency FB" pitchFamily="34" charset="0"/>
              </a:rPr>
              <a:t>Escrituras, las cuales te pueden hacer sabio para la salud por [la] fe que es en Cristo </a:t>
            </a:r>
            <a:r>
              <a:rPr lang="es-CO" sz="2400" dirty="0" smtClean="0">
                <a:latin typeface="Agency FB" pitchFamily="34" charset="0"/>
              </a:rPr>
              <a:t>Jesús». </a:t>
            </a:r>
          </a:p>
          <a:p>
            <a:pPr marL="0" indent="0" algn="ctr">
              <a:buNone/>
            </a:pPr>
            <a:r>
              <a:rPr lang="es-CO" sz="2400" dirty="0" smtClean="0">
                <a:latin typeface="Agency FB" pitchFamily="34" charset="0"/>
              </a:rPr>
              <a:t>«Toda </a:t>
            </a:r>
            <a:r>
              <a:rPr lang="es-CO" sz="2400" dirty="0">
                <a:latin typeface="Agency FB" pitchFamily="34" charset="0"/>
              </a:rPr>
              <a:t>Escritura [es] inspirada divinamente y [es] útil para enseñar, para redargüir, para corregir, para instituir en justicia, </a:t>
            </a:r>
            <a:r>
              <a:rPr lang="es-CO" sz="2400" dirty="0" smtClean="0">
                <a:latin typeface="Agency FB" pitchFamily="34" charset="0"/>
              </a:rPr>
              <a:t>17 </a:t>
            </a:r>
            <a:r>
              <a:rPr lang="es-CO" sz="2400" dirty="0">
                <a:latin typeface="Agency FB" pitchFamily="34" charset="0"/>
              </a:rPr>
              <a:t>para que el hombre de Dios sea perfecto, perfectamente equipado para toda buena obra</a:t>
            </a:r>
            <a:r>
              <a:rPr lang="es-CO" sz="2400" dirty="0" smtClean="0">
                <a:latin typeface="Agency FB" pitchFamily="34" charset="0"/>
              </a:rPr>
              <a:t>.». </a:t>
            </a:r>
          </a:p>
          <a:p>
            <a:pPr marL="0" indent="0" algn="ctr">
              <a:buNone/>
            </a:pPr>
            <a:r>
              <a:rPr lang="es-CO" sz="2400" dirty="0" smtClean="0">
                <a:solidFill>
                  <a:srgbClr val="FF0000"/>
                </a:solidFill>
                <a:latin typeface="+mj-lt"/>
              </a:rPr>
              <a:t>(Nota que una de las características del apóstol Pablo era que aceptaba todas las Escrituras, Antiguo y Nuevo Testamento, por tanto, están vigentes para nosotros hasta el día de hoy).  </a:t>
            </a:r>
            <a:endParaRPr lang="es-CO" sz="2400" dirty="0">
              <a:solidFill>
                <a:srgbClr val="FF0000"/>
              </a:solidFill>
              <a:latin typeface="+mj-lt"/>
            </a:endParaRPr>
          </a:p>
        </p:txBody>
      </p:sp>
    </p:spTree>
    <p:extLst>
      <p:ext uri="{BB962C8B-B14F-4D97-AF65-F5344CB8AC3E}">
        <p14:creationId xmlns:p14="http://schemas.microsoft.com/office/powerpoint/2010/main" val="72648914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936104"/>
          </a:xfrm>
        </p:spPr>
        <p:txBody>
          <a:bodyPr>
            <a:normAutofit/>
          </a:bodyPr>
          <a:lstStyle/>
          <a:p>
            <a:pPr marL="0" indent="0">
              <a:buNone/>
            </a:pPr>
            <a:r>
              <a:rPr lang="es-CO" sz="2400" dirty="0" smtClean="0"/>
              <a:t>Pablo aceptaba toda la Escritura como La </a:t>
            </a:r>
            <a:r>
              <a:rPr lang="es-CO" sz="2400" dirty="0"/>
              <a:t>perfecta y </a:t>
            </a:r>
            <a:r>
              <a:rPr lang="es-CO" sz="2400" dirty="0" smtClean="0"/>
              <a:t>revelada Palabra </a:t>
            </a:r>
            <a:r>
              <a:rPr lang="es-CO" sz="2400" dirty="0"/>
              <a:t>de </a:t>
            </a:r>
            <a:r>
              <a:rPr lang="es-CO" sz="2400" dirty="0" smtClean="0"/>
              <a:t>Dios.  lea </a:t>
            </a:r>
            <a:r>
              <a:rPr lang="es-CO" sz="2400" dirty="0" smtClean="0">
                <a:solidFill>
                  <a:srgbClr val="FF0000"/>
                </a:solidFill>
              </a:rPr>
              <a:t>(2 </a:t>
            </a:r>
            <a:r>
              <a:rPr lang="es-CO" sz="2400" dirty="0">
                <a:solidFill>
                  <a:srgbClr val="FF0000"/>
                </a:solidFill>
              </a:rPr>
              <a:t>Timoteo 3:1-17</a:t>
            </a:r>
            <a:r>
              <a:rPr lang="es-CO" sz="2400" dirty="0" smtClean="0">
                <a:solidFill>
                  <a:srgbClr val="FF0000"/>
                </a:solidFill>
              </a:rPr>
              <a:t>)</a:t>
            </a:r>
            <a:endParaRPr lang="es-CO" sz="2400" dirty="0">
              <a:solidFill>
                <a:srgbClr val="FF0000"/>
              </a:solidFill>
            </a:endParaRPr>
          </a:p>
        </p:txBody>
      </p:sp>
      <p:sp>
        <p:nvSpPr>
          <p:cNvPr id="4" name="3 Rectángulo"/>
          <p:cNvSpPr/>
          <p:nvPr/>
        </p:nvSpPr>
        <p:spPr>
          <a:xfrm>
            <a:off x="683568" y="2204864"/>
            <a:ext cx="4572000" cy="3046988"/>
          </a:xfrm>
          <a:prstGeom prst="rect">
            <a:avLst/>
          </a:prstGeom>
        </p:spPr>
        <p:txBody>
          <a:bodyPr>
            <a:spAutoFit/>
          </a:bodyPr>
          <a:lstStyle/>
          <a:p>
            <a:r>
              <a:rPr lang="es-CO" sz="2400" dirty="0"/>
              <a:t>¿Qué se dirá cuando se escriba el último capítulo en el libro de nuestra vida?</a:t>
            </a:r>
          </a:p>
          <a:p>
            <a:r>
              <a:rPr lang="es-CO" sz="2400" dirty="0"/>
              <a:t>1. </a:t>
            </a:r>
            <a:r>
              <a:rPr lang="es-CO" sz="2400" dirty="0">
                <a:solidFill>
                  <a:srgbClr val="FF0000"/>
                </a:solidFill>
              </a:rPr>
              <a:t>¿Se comparará nuestra vida con la vida de Pablo a quién debemos imitar?</a:t>
            </a:r>
          </a:p>
          <a:p>
            <a:r>
              <a:rPr lang="es-CO" sz="2400" dirty="0"/>
              <a:t>2. </a:t>
            </a:r>
            <a:r>
              <a:rPr lang="es-CO" sz="2400" dirty="0">
                <a:solidFill>
                  <a:srgbClr val="FF0000"/>
                </a:solidFill>
              </a:rPr>
              <a:t>Detengámonos a pensar en esta cuestión, con toda sobriedad</a:t>
            </a:r>
            <a:r>
              <a:rPr lang="es-CO" sz="2400" dirty="0" smtClean="0">
                <a:solidFill>
                  <a:srgbClr val="FF0000"/>
                </a:solidFill>
              </a:rPr>
              <a:t>.</a:t>
            </a:r>
            <a:endParaRPr lang="es-CO" sz="2400"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844824"/>
            <a:ext cx="3240360" cy="3888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647921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a:bodyPr>
          <a:lstStyle/>
          <a:p>
            <a:r>
              <a:rPr lang="es-CO" sz="3200" b="1" dirty="0" smtClean="0">
                <a:latin typeface="Agency FB" pitchFamily="34" charset="0"/>
              </a:rPr>
              <a:t>Muerte del apóstol Pablo</a:t>
            </a:r>
            <a:endParaRPr lang="es-CO" sz="3200" b="1" dirty="0">
              <a:latin typeface="Agency FB" pitchFamily="34" charset="0"/>
            </a:endParaRPr>
          </a:p>
        </p:txBody>
      </p:sp>
      <p:sp>
        <p:nvSpPr>
          <p:cNvPr id="3" name="2 Marcador de contenido"/>
          <p:cNvSpPr>
            <a:spLocks noGrp="1"/>
          </p:cNvSpPr>
          <p:nvPr>
            <p:ph idx="1"/>
          </p:nvPr>
        </p:nvSpPr>
        <p:spPr>
          <a:xfrm>
            <a:off x="457200" y="1600200"/>
            <a:ext cx="8229600" cy="5069160"/>
          </a:xfrm>
        </p:spPr>
        <p:txBody>
          <a:bodyPr>
            <a:normAutofit fontScale="55000" lnSpcReduction="20000"/>
          </a:bodyPr>
          <a:lstStyle/>
          <a:p>
            <a:pPr marL="0" indent="0">
              <a:buNone/>
            </a:pPr>
            <a:r>
              <a:rPr lang="es-CO" sz="4200" dirty="0"/>
              <a:t>Cuando el emperador Nerón, en el año 68, </a:t>
            </a:r>
            <a:r>
              <a:rPr lang="es-CO" sz="4200" dirty="0" smtClean="0"/>
              <a:t>emprendió </a:t>
            </a:r>
            <a:r>
              <a:rPr lang="es-CO" sz="4200" dirty="0"/>
              <a:t>contra los cristianos la más horrible de las persecuciones, Hay una leyenda piadosa de origen desconocida, que cuenta que Pedro trató de salir de Roma y, a las puertas de la ciudad, encontró al Salvador resucitado que iba a entrar en ella</a:t>
            </a:r>
            <a:r>
              <a:rPr lang="es-CO" sz="4200" dirty="0" smtClean="0"/>
              <a:t>.  «</a:t>
            </a:r>
            <a:r>
              <a:rPr lang="es-CO" sz="4200" dirty="0" smtClean="0">
                <a:latin typeface="Agency FB" pitchFamily="34" charset="0"/>
              </a:rPr>
              <a:t>Señor</a:t>
            </a:r>
            <a:r>
              <a:rPr lang="es-CO" sz="4200" dirty="0">
                <a:latin typeface="Agency FB" pitchFamily="34" charset="0"/>
              </a:rPr>
              <a:t>, ¿a dónde vais</a:t>
            </a:r>
            <a:r>
              <a:rPr lang="es-CO" sz="4200" dirty="0" smtClean="0"/>
              <a:t>?»,  </a:t>
            </a:r>
            <a:r>
              <a:rPr lang="es-CO" sz="4200" dirty="0"/>
              <a:t>le preguntó Pedro</a:t>
            </a:r>
            <a:r>
              <a:rPr lang="es-CO" sz="4200" dirty="0" smtClean="0"/>
              <a:t>.  ¡</a:t>
            </a:r>
            <a:r>
              <a:rPr lang="es-CO" sz="4200" dirty="0" smtClean="0">
                <a:latin typeface="Agency FB" pitchFamily="34" charset="0"/>
              </a:rPr>
              <a:t>Voy </a:t>
            </a:r>
            <a:r>
              <a:rPr lang="es-CO" sz="4200" dirty="0">
                <a:latin typeface="Agency FB" pitchFamily="34" charset="0"/>
              </a:rPr>
              <a:t>a Roma, a ser de nuevo </a:t>
            </a:r>
            <a:r>
              <a:rPr lang="es-CO" sz="4200" dirty="0" smtClean="0">
                <a:latin typeface="Agency FB" pitchFamily="34" charset="0"/>
              </a:rPr>
              <a:t>crucificado</a:t>
            </a:r>
            <a:r>
              <a:rPr lang="es-CO" sz="4200" dirty="0" smtClean="0"/>
              <a:t>!, </a:t>
            </a:r>
            <a:r>
              <a:rPr lang="es-CO" sz="4200" dirty="0"/>
              <a:t>le respondió Jesucristo. Comprendió el Apóstol lo que esto quería decir y, volviendo a la ciudad, se dispuso para el martirio. Aunque seguramente no es verídica, nos ilustra la piedad y el amor que Pedro le tenía al Señor Jesús.</a:t>
            </a:r>
          </a:p>
          <a:p>
            <a:endParaRPr lang="es-CO" sz="5100" dirty="0"/>
          </a:p>
          <a:p>
            <a:pPr marL="400050" lvl="1" indent="0">
              <a:buNone/>
            </a:pPr>
            <a:r>
              <a:rPr lang="es-CO" sz="3800" dirty="0"/>
              <a:t>Algunas tradiciones católicas romanas, que no están en la Biblia, </a:t>
            </a:r>
            <a:r>
              <a:rPr lang="es-CO" sz="3800" dirty="0" smtClean="0"/>
              <a:t>(por tanto, no </a:t>
            </a:r>
            <a:r>
              <a:rPr lang="es-CO" sz="3800" dirty="0"/>
              <a:t>son inspiradas por Dios) citan que mientras  trabajaba  Pedro en  Roma, </a:t>
            </a:r>
            <a:r>
              <a:rPr lang="es-CO" sz="3800" dirty="0" smtClean="0"/>
              <a:t> </a:t>
            </a:r>
            <a:r>
              <a:rPr lang="es-CO" sz="3800" dirty="0"/>
              <a:t>en  la extensión de la fe, llegó a la capital del mundo Pablo, con recíproco gozo de los dos. El que había sido gran perseguidor de los cristianos con el nombre de Saulo se convirtió después en uno de los mayores Apóstoles de Jesucristo</a:t>
            </a:r>
            <a:r>
              <a:rPr lang="es-CO" sz="3800" dirty="0" smtClean="0"/>
              <a:t>.</a:t>
            </a:r>
            <a:endParaRPr lang="es-CO" sz="3800" dirty="0"/>
          </a:p>
        </p:txBody>
      </p:sp>
    </p:spTree>
    <p:extLst>
      <p:ext uri="{BB962C8B-B14F-4D97-AF65-F5344CB8AC3E}">
        <p14:creationId xmlns:p14="http://schemas.microsoft.com/office/powerpoint/2010/main" val="161727187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266928" cy="3168352"/>
          </a:xfrm>
        </p:spPr>
        <p:txBody>
          <a:bodyPr>
            <a:noAutofit/>
          </a:bodyPr>
          <a:lstStyle/>
          <a:p>
            <a:pPr marL="0" indent="0">
              <a:buNone/>
            </a:pPr>
            <a:endParaRPr lang="es-CO" sz="2400" dirty="0" smtClean="0"/>
          </a:p>
          <a:p>
            <a:pPr marL="0" indent="0">
              <a:buNone/>
            </a:pPr>
            <a:r>
              <a:rPr lang="es-CO" sz="2400" dirty="0" smtClean="0"/>
              <a:t>Pedro </a:t>
            </a:r>
            <a:r>
              <a:rPr lang="es-CO" sz="2400" dirty="0"/>
              <a:t>y Pablo, que habían convertido a muchos oficiales del emperador y a algunos personajes  de  la  corte,  fueron  arrestados  y  </a:t>
            </a:r>
            <a:r>
              <a:rPr lang="es-CO" sz="2400" dirty="0" smtClean="0"/>
              <a:t>permanecieron  </a:t>
            </a:r>
            <a:r>
              <a:rPr lang="es-CO" sz="2400" dirty="0"/>
              <a:t>juntos  en  prisión durante un año. Como cabezas de la religión cristiana, les condenaron a muerte. </a:t>
            </a:r>
            <a:endParaRPr lang="es-CO" sz="2400"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9088" y="548680"/>
            <a:ext cx="3180184"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259632" y="4005064"/>
            <a:ext cx="6624736" cy="1938992"/>
          </a:xfrm>
          <a:prstGeom prst="rect">
            <a:avLst/>
          </a:prstGeom>
        </p:spPr>
        <p:txBody>
          <a:bodyPr wrap="square">
            <a:spAutoFit/>
          </a:bodyPr>
          <a:lstStyle/>
          <a:p>
            <a:r>
              <a:rPr lang="es-CO" sz="2400" dirty="0"/>
              <a:t>A Pedro le llevaron a la otra parte del Tíber, al que era entonces el barrio de los judíos, hoy llamado Monte de Oro. Cuando iban a crucificarle, pidió que le colocaran la cruz cabeza abajo, porque dijo que no merecía ser tratado como su divino maestro.</a:t>
            </a:r>
          </a:p>
        </p:txBody>
      </p:sp>
    </p:spTree>
    <p:extLst>
      <p:ext uri="{BB962C8B-B14F-4D97-AF65-F5344CB8AC3E}">
        <p14:creationId xmlns:p14="http://schemas.microsoft.com/office/powerpoint/2010/main" val="30869865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842992" cy="3384375"/>
          </a:xfrm>
        </p:spPr>
        <p:txBody>
          <a:bodyPr>
            <a:noAutofit/>
          </a:bodyPr>
          <a:lstStyle/>
          <a:p>
            <a:pPr marL="0" indent="0">
              <a:buNone/>
            </a:pPr>
            <a:r>
              <a:rPr lang="es-CO" sz="2000" dirty="0"/>
              <a:t>Pablo apaleado a su condición de ciudadano romano, fue decapitado y degollado: Llegados al sitio en que Pablo iba a ser decapitado, el apóstol se volvió hacía oriente, elevó sus manos al cielo y llorando de emoción oró y dio gracias a Dios durante un largo rato; luego se despidió de los cristianos que estaban presentes, se arrodilló con ambas rodillas en el suelo, se vendó los ojos con un velo, que caminando hacía el lugar del suplicio, pidió a una mujer llamada Plautila, que le prestase su velo para que el verdugo le tapase los ojos</a:t>
            </a:r>
            <a:r>
              <a:rPr lang="es-CO" sz="2000" dirty="0" smtClean="0"/>
              <a:t>. </a:t>
            </a:r>
            <a:endParaRPr lang="es-CO" sz="2000"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7672" y="404664"/>
            <a:ext cx="2667000"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15616" y="4365104"/>
            <a:ext cx="7416824" cy="1938992"/>
          </a:xfrm>
          <a:prstGeom prst="rect">
            <a:avLst/>
          </a:prstGeom>
        </p:spPr>
        <p:txBody>
          <a:bodyPr wrap="square">
            <a:spAutoFit/>
          </a:bodyPr>
          <a:lstStyle/>
          <a:p>
            <a:r>
              <a:rPr lang="es-CO" sz="2000" dirty="0"/>
              <a:t>Colocó su cuello sobre el </a:t>
            </a:r>
            <a:r>
              <a:rPr lang="es-CO" sz="2000" dirty="0" smtClean="0"/>
              <a:t>banco, </a:t>
            </a:r>
            <a:r>
              <a:rPr lang="es-CO" sz="2000" dirty="0"/>
              <a:t>e inmediatamente, en esa postura, fue decapitado; mas, en el mismo instante en que su cabeza salía despedida del tronco, su boca, con una voz enteramente clara, pronunció esta invocación tantas veces repetida dulcemente por él a lo largo de su vida:“¡Jesucristo¡”. Todo esto que cito, obviamente, no es mas que una leyenda piadosa.</a:t>
            </a:r>
          </a:p>
        </p:txBody>
      </p:sp>
    </p:spTree>
    <p:extLst>
      <p:ext uri="{BB962C8B-B14F-4D97-AF65-F5344CB8AC3E}">
        <p14:creationId xmlns:p14="http://schemas.microsoft.com/office/powerpoint/2010/main" val="5042622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88640"/>
            <a:ext cx="8352928" cy="2304256"/>
          </a:xfrm>
        </p:spPr>
        <p:txBody>
          <a:bodyPr>
            <a:normAutofit fontScale="77500" lnSpcReduction="20000"/>
          </a:bodyPr>
          <a:lstStyle/>
          <a:p>
            <a:pPr marL="0" indent="0" algn="ctr">
              <a:buNone/>
            </a:pPr>
            <a:r>
              <a:rPr lang="es-CO" dirty="0"/>
              <a:t>Sobre  sus respectivos  lugares  de martirio  se  alzaron discretos  memoriales  en recuerdo de los dos </a:t>
            </a:r>
            <a:r>
              <a:rPr lang="es-CO" dirty="0" smtClean="0"/>
              <a:t>mártires, </a:t>
            </a:r>
            <a:r>
              <a:rPr lang="es-CO" dirty="0"/>
              <a:t>memoriales que, cuando Constantino dio libertad a la Iglesia, mediante el Edicto de Milán en el 313, se convirtieron en sendas basílicas, las  cuales  han  llegado  hasta  nosotros,  tras  sucesivas  modificaciones,  en  los actuales templos del Vaticano y de San Pablo Extramuros</a:t>
            </a:r>
            <a:r>
              <a:rPr lang="es-CO" dirty="0" smtClean="0"/>
              <a:t>. </a:t>
            </a:r>
            <a:endParaRPr lang="es-CO" dirty="0"/>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276725"/>
            <a:ext cx="4572001" cy="3511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276725"/>
            <a:ext cx="4140325" cy="3511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2873860"/>
            <a:ext cx="8496944" cy="400110"/>
          </a:xfrm>
          <a:prstGeom prst="rect">
            <a:avLst/>
          </a:prstGeom>
        </p:spPr>
        <p:txBody>
          <a:bodyPr wrap="square">
            <a:spAutoFit/>
          </a:bodyPr>
          <a:lstStyle/>
          <a:p>
            <a:r>
              <a:rPr lang="es-CO" sz="2000" b="1" dirty="0" smtClean="0"/>
              <a:t>         Basílica </a:t>
            </a:r>
            <a:r>
              <a:rPr lang="es-CO" sz="2000" b="1" dirty="0"/>
              <a:t>de San </a:t>
            </a:r>
            <a:r>
              <a:rPr lang="es-CO" sz="2000" b="1" dirty="0" smtClean="0"/>
              <a:t>Pedro                                               Basílica </a:t>
            </a:r>
            <a:r>
              <a:rPr lang="es-CO" sz="2000" b="1" dirty="0"/>
              <a:t>de San Pablo</a:t>
            </a:r>
          </a:p>
        </p:txBody>
      </p:sp>
    </p:spTree>
    <p:extLst>
      <p:ext uri="{BB962C8B-B14F-4D97-AF65-F5344CB8AC3E}">
        <p14:creationId xmlns:p14="http://schemas.microsoft.com/office/powerpoint/2010/main" val="28911481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70000" lnSpcReduction="20000"/>
          </a:bodyPr>
          <a:lstStyle/>
          <a:p>
            <a:pPr marL="0" indent="0">
              <a:buNone/>
            </a:pPr>
            <a:r>
              <a:rPr lang="es-CO" dirty="0">
                <a:solidFill>
                  <a:srgbClr val="FF0000"/>
                </a:solidFill>
              </a:rPr>
              <a:t>Cuando Pablo conoció que  la hora de su muerte se  acercaba,  invitó  a los suyos a participar en el gozo que esa noticia le produjo, diciéndoles: “</a:t>
            </a:r>
            <a:r>
              <a:rPr lang="es-CO" dirty="0">
                <a:solidFill>
                  <a:srgbClr val="FF0000"/>
                </a:solidFill>
                <a:latin typeface="Agency FB" pitchFamily="34" charset="0"/>
              </a:rPr>
              <a:t>Alegraos conmigo y felicitadme</a:t>
            </a:r>
            <a:r>
              <a:rPr lang="es-CO" dirty="0">
                <a:solidFill>
                  <a:srgbClr val="FF0000"/>
                </a:solidFill>
              </a:rPr>
              <a:t>”. No sólo soporto con paciencia de las desazones e injusticias que tuvo </a:t>
            </a:r>
            <a:r>
              <a:rPr lang="es-CO" dirty="0" smtClean="0">
                <a:solidFill>
                  <a:srgbClr val="FF0000"/>
                </a:solidFill>
              </a:rPr>
              <a:t>que </a:t>
            </a:r>
            <a:r>
              <a:rPr lang="es-CO" dirty="0">
                <a:solidFill>
                  <a:srgbClr val="FF0000"/>
                </a:solidFill>
              </a:rPr>
              <a:t>padecer a consecuencia de sus predicaciones, sino que las deseaba y las acogía con mayor satisfacción que si lo colmaran de aplausos y honores. </a:t>
            </a:r>
            <a:endParaRPr lang="es-CO" dirty="0" smtClean="0">
              <a:solidFill>
                <a:srgbClr val="FF0000"/>
              </a:solidFill>
            </a:endParaRPr>
          </a:p>
          <a:p>
            <a:pPr marL="0" indent="0">
              <a:buNone/>
            </a:pPr>
            <a:r>
              <a:rPr lang="es-CO" dirty="0" smtClean="0"/>
              <a:t>Su </a:t>
            </a:r>
            <a:r>
              <a:rPr lang="es-CO" dirty="0"/>
              <a:t>deseo de morir era más fuerte que el de vivir. </a:t>
            </a:r>
            <a:r>
              <a:rPr lang="es-CO" dirty="0" smtClean="0"/>
              <a:t>Durante su vida de servicio había aprendido a vivir bajo cualquier circunstancia, él dice: «</a:t>
            </a:r>
            <a:r>
              <a:rPr lang="es-CO" dirty="0" smtClean="0">
                <a:latin typeface="Agency FB" pitchFamily="34" charset="0"/>
              </a:rPr>
              <a:t>Sé </a:t>
            </a:r>
            <a:r>
              <a:rPr lang="es-CO" dirty="0">
                <a:latin typeface="Agency FB" pitchFamily="34" charset="0"/>
              </a:rPr>
              <a:t>vivir en la pobreza, y sé vivir en la abundancia. En todo lugar y en todas las circunstancias, he aprendido el secreto de hacer frente tanto a la hartura como al hambre, tanto a la abundancia como a la </a:t>
            </a:r>
            <a:r>
              <a:rPr lang="es-CO" dirty="0" smtClean="0">
                <a:latin typeface="Agency FB" pitchFamily="34" charset="0"/>
              </a:rPr>
              <a:t>necesidad</a:t>
            </a:r>
            <a:r>
              <a:rPr lang="es-CO" dirty="0" smtClean="0"/>
              <a:t>» </a:t>
            </a:r>
            <a:r>
              <a:rPr lang="es-CO" dirty="0" smtClean="0">
                <a:solidFill>
                  <a:srgbClr val="FF0000"/>
                </a:solidFill>
              </a:rPr>
              <a:t>(Fil.4:12). </a:t>
            </a:r>
          </a:p>
          <a:p>
            <a:pPr marL="0" indent="0">
              <a:buNone/>
            </a:pPr>
            <a:r>
              <a:rPr lang="es-CO" dirty="0" smtClean="0">
                <a:solidFill>
                  <a:srgbClr val="FF0000"/>
                </a:solidFill>
              </a:rPr>
              <a:t>Prefirió </a:t>
            </a:r>
            <a:r>
              <a:rPr lang="es-CO" dirty="0">
                <a:solidFill>
                  <a:srgbClr val="FF0000"/>
                </a:solidFill>
              </a:rPr>
              <a:t>la pobreza a la opulencia, y el trabajo al descanso. Tendió a la austeridad con vehemencia mayor que la que otros ponen en la persecución de los placeres. Puso más empeño en servir a sus enemigos, y en orar por ellos, que otras personas ponen en maldecir a los suyos. Lo único que le preocupaba y realmente le horrorizaba era la mera idea de que pudiese ofender a </a:t>
            </a:r>
            <a:r>
              <a:rPr lang="es-CO" dirty="0" smtClean="0">
                <a:solidFill>
                  <a:srgbClr val="FF0000"/>
                </a:solidFill>
              </a:rPr>
              <a:t>Dios, violando uno de sus Mandamientos; pues él Dice: «</a:t>
            </a:r>
            <a:r>
              <a:rPr lang="es-CO" dirty="0" smtClean="0">
                <a:solidFill>
                  <a:srgbClr val="FF0000"/>
                </a:solidFill>
                <a:latin typeface="Agency FB" pitchFamily="34" charset="0"/>
              </a:rPr>
              <a:t>Lo que vale es guardar loa Mandamientos de Dios</a:t>
            </a:r>
            <a:r>
              <a:rPr lang="es-CO" dirty="0" smtClean="0">
                <a:solidFill>
                  <a:srgbClr val="FF0000"/>
                </a:solidFill>
              </a:rPr>
              <a:t>» </a:t>
            </a:r>
            <a:r>
              <a:rPr lang="es-CO" u="sng" dirty="0" smtClean="0">
                <a:solidFill>
                  <a:srgbClr val="FF0000"/>
                </a:solidFill>
              </a:rPr>
              <a:t>(1Cor.7:19), </a:t>
            </a:r>
            <a:r>
              <a:rPr lang="es-CO" dirty="0" smtClean="0">
                <a:solidFill>
                  <a:srgbClr val="FF0000"/>
                </a:solidFill>
              </a:rPr>
              <a:t>ni </a:t>
            </a:r>
            <a:r>
              <a:rPr lang="es-CO" dirty="0">
                <a:solidFill>
                  <a:srgbClr val="FF0000"/>
                </a:solidFill>
              </a:rPr>
              <a:t>alimentó otro deseo que el de agradarle siempre y en todo. No necesito afirmar que le tenían sin cuidado los bienes de la vida presente, e incluso los de la futura.</a:t>
            </a:r>
          </a:p>
          <a:p>
            <a:endParaRPr lang="es-CO" dirty="0"/>
          </a:p>
        </p:txBody>
      </p:sp>
    </p:spTree>
    <p:extLst>
      <p:ext uri="{BB962C8B-B14F-4D97-AF65-F5344CB8AC3E}">
        <p14:creationId xmlns:p14="http://schemas.microsoft.com/office/powerpoint/2010/main" val="768355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0000" lnSpcReduction="20000"/>
          </a:bodyPr>
          <a:lstStyle/>
          <a:p>
            <a:pPr marL="0" indent="0">
              <a:buNone/>
            </a:pPr>
            <a:r>
              <a:rPr lang="es-CO" dirty="0" smtClean="0"/>
              <a:t>Mediante </a:t>
            </a:r>
            <a:r>
              <a:rPr lang="es-CO" dirty="0"/>
              <a:t>una  experiencia mística, </a:t>
            </a:r>
            <a:r>
              <a:rPr lang="es-CO" dirty="0" smtClean="0"/>
              <a:t>(</a:t>
            </a:r>
            <a:r>
              <a:rPr lang="es-CO" u="sng" dirty="0" smtClean="0">
                <a:latin typeface="Agency FB" pitchFamily="34" charset="0"/>
              </a:rPr>
              <a:t>unión </a:t>
            </a:r>
            <a:r>
              <a:rPr lang="es-CO" u="sng" dirty="0">
                <a:latin typeface="Agency FB" pitchFamily="34" charset="0"/>
              </a:rPr>
              <a:t>del ser humano con </a:t>
            </a:r>
            <a:r>
              <a:rPr lang="es-CO" u="sng" dirty="0" smtClean="0">
                <a:latin typeface="Agency FB" pitchFamily="34" charset="0"/>
              </a:rPr>
              <a:t>Dios</a:t>
            </a:r>
            <a:r>
              <a:rPr lang="es-CO" dirty="0" smtClean="0"/>
              <a:t>), Dios </a:t>
            </a:r>
            <a:r>
              <a:rPr lang="es-CO" dirty="0"/>
              <a:t>lo hizo llegar hasta el tercer cielo; </a:t>
            </a:r>
            <a:r>
              <a:rPr lang="es-CO" dirty="0" smtClean="0">
                <a:solidFill>
                  <a:srgbClr val="FF0000"/>
                </a:solidFill>
              </a:rPr>
              <a:t>(2Cor.12:2-4), </a:t>
            </a:r>
            <a:r>
              <a:rPr lang="es-CO" dirty="0" smtClean="0"/>
              <a:t>y </a:t>
            </a:r>
            <a:r>
              <a:rPr lang="es-CO" dirty="0"/>
              <a:t>con razón, porque la vida que este apóstol llevaba en la tierra más se asemejaba a la de los ángeles que a la de los hombres, puesto que, aunque se hallara todavía amarrado a su cuerpo visible, </a:t>
            </a:r>
            <a:r>
              <a:rPr lang="es-CO" dirty="0" smtClean="0"/>
              <a:t>se parecía en </a:t>
            </a:r>
            <a:r>
              <a:rPr lang="es-CO" dirty="0"/>
              <a:t>todo </a:t>
            </a:r>
            <a:r>
              <a:rPr lang="es-CO" dirty="0" smtClean="0"/>
              <a:t>a la </a:t>
            </a:r>
            <a:r>
              <a:rPr lang="es-CO" dirty="0"/>
              <a:t>perfección de las criaturas angélicas; y a </a:t>
            </a:r>
            <a:r>
              <a:rPr lang="es-CO" dirty="0" smtClean="0"/>
              <a:t>pesar </a:t>
            </a:r>
            <a:r>
              <a:rPr lang="es-CO" dirty="0"/>
              <a:t>de estar sometido a las limitaciones propias de su naturaleza carnal luchaba contra las dificultades de tal manera que en nada se mostraba inferior a los espíritus celestiales de más alto rango.</a:t>
            </a:r>
          </a:p>
          <a:p>
            <a:endParaRPr lang="es-CO" dirty="0"/>
          </a:p>
          <a:p>
            <a:pPr marL="400050" lvl="1" indent="0">
              <a:buNone/>
            </a:pPr>
            <a:r>
              <a:rPr lang="es-CO" sz="3400" dirty="0"/>
              <a:t>Lo mismo que un padre soporta con inagotable paciencia los arrebatos de un hijo aquejado de frenesí y cuantos más golpes de él recibe más deplora la desgracia que pesa sobre su hijo y mayor es la compasión que siente hacia él, </a:t>
            </a:r>
            <a:r>
              <a:rPr lang="es-CO" sz="3400" dirty="0" smtClean="0"/>
              <a:t>Pablo </a:t>
            </a:r>
            <a:r>
              <a:rPr lang="es-CO" sz="3400" dirty="0"/>
              <a:t>prodigó exquisitos cuidados y distinguió con su generosidad y piedad a los que más le ultrajaban y maltrataban</a:t>
            </a:r>
            <a:r>
              <a:rPr lang="es-CO" sz="3400" dirty="0" smtClean="0"/>
              <a:t>. </a:t>
            </a:r>
          </a:p>
          <a:p>
            <a:endParaRPr lang="es-CO" dirty="0"/>
          </a:p>
          <a:p>
            <a:pPr marL="0" indent="0">
              <a:buNone/>
            </a:pPr>
            <a:r>
              <a:rPr lang="es-CO" dirty="0" smtClean="0"/>
              <a:t>Pablo Es el único de los ciervos de Dios que pudo decir:  «</a:t>
            </a:r>
            <a:r>
              <a:rPr lang="es-CO" dirty="0" smtClean="0">
                <a:latin typeface="Agency FB" pitchFamily="34" charset="0"/>
              </a:rPr>
              <a:t>Sed </a:t>
            </a:r>
            <a:r>
              <a:rPr lang="es-CO" dirty="0">
                <a:latin typeface="Agency FB" pitchFamily="34" charset="0"/>
              </a:rPr>
              <a:t>vosotros imitadores de mí; así como yo lo soy de </a:t>
            </a:r>
            <a:r>
              <a:rPr lang="es-CO" dirty="0" smtClean="0">
                <a:latin typeface="Agency FB" pitchFamily="34" charset="0"/>
              </a:rPr>
              <a:t>Cristo</a:t>
            </a:r>
            <a:r>
              <a:rPr lang="es-CO" dirty="0" smtClean="0"/>
              <a:t>».</a:t>
            </a:r>
            <a:r>
              <a:rPr lang="es-CO" dirty="0"/>
              <a:t> </a:t>
            </a:r>
            <a:r>
              <a:rPr lang="es-CO" dirty="0" smtClean="0">
                <a:solidFill>
                  <a:srgbClr val="FF0000"/>
                </a:solidFill>
              </a:rPr>
              <a:t>(1 </a:t>
            </a:r>
            <a:r>
              <a:rPr lang="es-CO" dirty="0">
                <a:solidFill>
                  <a:srgbClr val="FF0000"/>
                </a:solidFill>
              </a:rPr>
              <a:t>Corintios </a:t>
            </a:r>
            <a:r>
              <a:rPr lang="es-CO" dirty="0" smtClean="0">
                <a:solidFill>
                  <a:srgbClr val="FF0000"/>
                </a:solidFill>
              </a:rPr>
              <a:t>11:1).</a:t>
            </a:r>
          </a:p>
          <a:p>
            <a:pPr marL="0" indent="0">
              <a:buNone/>
            </a:pPr>
            <a:endParaRPr lang="es-CO" dirty="0"/>
          </a:p>
          <a:p>
            <a:endParaRPr lang="es-CO" dirty="0"/>
          </a:p>
        </p:txBody>
      </p:sp>
    </p:spTree>
    <p:extLst>
      <p:ext uri="{BB962C8B-B14F-4D97-AF65-F5344CB8AC3E}">
        <p14:creationId xmlns:p14="http://schemas.microsoft.com/office/powerpoint/2010/main" val="2130494003"/>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1640</TotalTime>
  <Words>6491</Words>
  <Application>Microsoft Office PowerPoint</Application>
  <PresentationFormat>Presentación en pantalla (4:3)</PresentationFormat>
  <Paragraphs>151</Paragraphs>
  <Slides>37</Slides>
  <Notes>0</Notes>
  <HiddenSlides>0</HiddenSlides>
  <MMClips>0</MMClips>
  <ScaleCrop>false</ScaleCrop>
  <HeadingPairs>
    <vt:vector size="4" baseType="variant">
      <vt:variant>
        <vt:lpstr>Tema</vt:lpstr>
      </vt:variant>
      <vt:variant>
        <vt:i4>1</vt:i4>
      </vt:variant>
      <vt:variant>
        <vt:lpstr>Títulos de diapositiva</vt:lpstr>
      </vt:variant>
      <vt:variant>
        <vt:i4>37</vt:i4>
      </vt:variant>
    </vt:vector>
  </HeadingPairs>
  <TitlesOfParts>
    <vt:vector size="38" baseType="lpstr">
      <vt:lpstr>Tema de Office</vt:lpstr>
      <vt:lpstr>Biografía y muerte del apóstol Pablo</vt:lpstr>
      <vt:lpstr>Biografía y muerte del apóstol Pablo</vt:lpstr>
      <vt:lpstr>Presentación de PowerPoint</vt:lpstr>
      <vt:lpstr>Presentación de PowerPoint</vt:lpstr>
      <vt:lpstr>Conversión de Saulo</vt:lpstr>
      <vt:lpstr>Presentación de PowerPoint</vt:lpstr>
      <vt:lpstr>Presentación de PowerPoint</vt:lpstr>
      <vt:lpstr>Presentación de PowerPoint</vt:lpstr>
      <vt:lpstr>Presentación de PowerPoint</vt:lpstr>
      <vt:lpstr>Presentación de PowerPoint</vt:lpstr>
      <vt:lpstr>Ministerio de Saulo después de su conversión</vt:lpstr>
      <vt:lpstr>Presentación de PowerPoint</vt:lpstr>
      <vt:lpstr>Pablo se despide de la iglesia de Éfeso, y comienzan las tribulaciones:</vt:lpstr>
      <vt:lpstr>Presentación de PowerPoint</vt:lpstr>
      <vt:lpstr>Presentación de PowerPoint</vt:lpstr>
      <vt:lpstr>Presentación de PowerPoint</vt:lpstr>
      <vt:lpstr>Presentación de PowerPoint</vt:lpstr>
      <vt:lpstr>Presentación de PowerPoint</vt:lpstr>
      <vt:lpstr>Después de más de dos años de prisión en Jerusalén, Pablo es trasladado a Roma y es encarcelado en dos ocasiones</vt:lpstr>
      <vt:lpstr>Primer Encarcelamiento, alrededor del 62 D.C.</vt:lpstr>
      <vt:lpstr>Expectativas de su liberación</vt:lpstr>
      <vt:lpstr>Presentación de PowerPoint</vt:lpstr>
      <vt:lpstr>Segundo encarcelamiento de Pablo:</vt:lpstr>
      <vt:lpstr>Presentación de PowerPoint</vt:lpstr>
      <vt:lpstr>Presentación de PowerPoint</vt:lpstr>
      <vt:lpstr>¿Porqué soportaba Pablo todo esto?</vt:lpstr>
      <vt:lpstr>Presentación de PowerPoint</vt:lpstr>
      <vt:lpstr>Hemos de imitar a Pablo: </vt:lpstr>
      <vt:lpstr>Presentación de PowerPoint</vt:lpstr>
      <vt:lpstr>Presentación de PowerPoint</vt:lpstr>
      <vt:lpstr>Presentación de PowerPoint</vt:lpstr>
      <vt:lpstr>Muerte del apóstol Pablo</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Muerte de San Pablo </dc:title>
  <dc:creator>FAMILIA FIERRO CH</dc:creator>
  <cp:lastModifiedBy>HUMBERTO</cp:lastModifiedBy>
  <cp:revision>160</cp:revision>
  <dcterms:created xsi:type="dcterms:W3CDTF">2014-12-02T12:56:05Z</dcterms:created>
  <dcterms:modified xsi:type="dcterms:W3CDTF">2015-01-20T13:59:38Z</dcterms:modified>
</cp:coreProperties>
</file>