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6" r:id="rId2"/>
    <p:sldId id="276" r:id="rId3"/>
    <p:sldId id="268" r:id="rId4"/>
    <p:sldId id="269" r:id="rId5"/>
    <p:sldId id="275" r:id="rId6"/>
    <p:sldId id="270" r:id="rId7"/>
    <p:sldId id="279" r:id="rId8"/>
    <p:sldId id="280" r:id="rId9"/>
    <p:sldId id="278" r:id="rId10"/>
    <p:sldId id="281" r:id="rId11"/>
    <p:sldId id="282" r:id="rId1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2987301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3368206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139118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270394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1909794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2084544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1679817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3337240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1711746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2363122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A37D71E9-4215-4007-935E-4A64A3EA20FC}" type="datetimeFigureOut">
              <a:rPr lang="es-CO" smtClean="0"/>
              <a:t>27/01/2015</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F5873024-8A83-4C54-86F8-E00AB393EF7C}" type="slidenum">
              <a:rPr lang="es-CO" smtClean="0"/>
              <a:t>‹Nº›</a:t>
            </a:fld>
            <a:endParaRPr lang="es-CO"/>
          </a:p>
        </p:txBody>
      </p:sp>
    </p:spTree>
    <p:extLst>
      <p:ext uri="{BB962C8B-B14F-4D97-AF65-F5344CB8AC3E}">
        <p14:creationId xmlns:p14="http://schemas.microsoft.com/office/powerpoint/2010/main" val="158540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7D71E9-4215-4007-935E-4A64A3EA20FC}" type="datetimeFigureOut">
              <a:rPr lang="es-CO" smtClean="0"/>
              <a:t>27/01/2015</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873024-8A83-4C54-86F8-E00AB393EF7C}" type="slidenum">
              <a:rPr lang="es-CO" smtClean="0"/>
              <a:t>‹Nº›</a:t>
            </a:fld>
            <a:endParaRPr lang="es-CO"/>
          </a:p>
        </p:txBody>
      </p:sp>
    </p:spTree>
    <p:extLst>
      <p:ext uri="{BB962C8B-B14F-4D97-AF65-F5344CB8AC3E}">
        <p14:creationId xmlns:p14="http://schemas.microsoft.com/office/powerpoint/2010/main" val="19710153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692696"/>
            <a:ext cx="7772400" cy="1470025"/>
          </a:xfrm>
          <a:solidFill>
            <a:schemeClr val="accent6">
              <a:lumMod val="20000"/>
              <a:lumOff val="80000"/>
            </a:schemeClr>
          </a:solidFill>
        </p:spPr>
        <p:txBody>
          <a:bodyPr/>
          <a:lstStyle/>
          <a:p>
            <a:r>
              <a:rPr lang="es-CO" dirty="0" smtClean="0">
                <a:latin typeface="Algerian" pitchFamily="82" charset="0"/>
              </a:rPr>
              <a:t>Biografía y Muerte </a:t>
            </a:r>
            <a:r>
              <a:rPr lang="es-CO" dirty="0">
                <a:latin typeface="Algerian" pitchFamily="82" charset="0"/>
              </a:rPr>
              <a:t>de Santiago el Mayor</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2492896"/>
            <a:ext cx="3528392" cy="316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9457958"/>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20000"/>
              <a:lumOff val="80000"/>
            </a:schemeClr>
          </a:solidFill>
        </p:spPr>
        <p:txBody>
          <a:bodyPr>
            <a:normAutofit/>
          </a:bodyPr>
          <a:lstStyle/>
          <a:p>
            <a:r>
              <a:rPr lang="es-CO" sz="3200" b="1" dirty="0" smtClean="0">
                <a:latin typeface="Agency FB" pitchFamily="34" charset="0"/>
              </a:rPr>
              <a:t>Biografía de Santiago, según la Santa Biblia</a:t>
            </a:r>
            <a:endParaRPr lang="es-CO" sz="3200" b="1" dirty="0">
              <a:latin typeface="Agency FB" pitchFamily="34" charset="0"/>
            </a:endParaRPr>
          </a:p>
        </p:txBody>
      </p:sp>
      <p:sp>
        <p:nvSpPr>
          <p:cNvPr id="3" name="2 Marcador de contenido"/>
          <p:cNvSpPr>
            <a:spLocks noGrp="1"/>
          </p:cNvSpPr>
          <p:nvPr>
            <p:ph idx="1"/>
          </p:nvPr>
        </p:nvSpPr>
        <p:spPr/>
        <p:txBody>
          <a:bodyPr>
            <a:normAutofit/>
          </a:bodyPr>
          <a:lstStyle/>
          <a:p>
            <a:pPr marL="0" indent="0">
              <a:buNone/>
            </a:pPr>
            <a:r>
              <a:rPr lang="es-CO" sz="2400" dirty="0" smtClean="0">
                <a:solidFill>
                  <a:srgbClr val="FF0000"/>
                </a:solidFill>
              </a:rPr>
              <a:t>Mateo 4:21 </a:t>
            </a:r>
            <a:r>
              <a:rPr lang="es-CO" sz="2400" dirty="0" smtClean="0"/>
              <a:t>dice que </a:t>
            </a:r>
            <a:r>
              <a:rPr lang="es-CO" sz="2400" dirty="0"/>
              <a:t>«Santiago el Mayor es hijo del pescador Zebedeo y de María </a:t>
            </a:r>
            <a:r>
              <a:rPr lang="es-CO" sz="2400" dirty="0" smtClean="0"/>
              <a:t>Salomé», hermano mayor de Juan el evangelista, </a:t>
            </a:r>
            <a:r>
              <a:rPr lang="es-CO" sz="2400" dirty="0"/>
              <a:t>que sería también discípulo de </a:t>
            </a:r>
            <a:r>
              <a:rPr lang="es-CO" sz="2400" dirty="0" smtClean="0"/>
              <a:t>Jesús, </a:t>
            </a:r>
            <a:r>
              <a:rPr lang="es-CO" sz="2400" dirty="0" smtClean="0">
                <a:solidFill>
                  <a:srgbClr val="FF0000"/>
                </a:solidFill>
              </a:rPr>
              <a:t>Mateo 20:20 </a:t>
            </a:r>
            <a:r>
              <a:rPr lang="es-CO" sz="2400" dirty="0" smtClean="0"/>
              <a:t>nos dice que su </a:t>
            </a:r>
            <a:r>
              <a:rPr lang="es-CO" sz="2400" dirty="0"/>
              <a:t>madre </a:t>
            </a:r>
            <a:r>
              <a:rPr lang="es-CO" sz="2400" dirty="0" smtClean="0"/>
              <a:t>posiblemente también seguía </a:t>
            </a:r>
            <a:r>
              <a:rPr lang="es-CO" sz="2400" dirty="0"/>
              <a:t>a </a:t>
            </a:r>
            <a:r>
              <a:rPr lang="es-CO" sz="2400" dirty="0" smtClean="0"/>
              <a:t>Jesús. </a:t>
            </a:r>
            <a:endParaRPr lang="es-CO" sz="2400" dirty="0"/>
          </a:p>
        </p:txBody>
      </p:sp>
      <p:sp>
        <p:nvSpPr>
          <p:cNvPr id="4" name="3 Rectángulo"/>
          <p:cNvSpPr/>
          <p:nvPr/>
        </p:nvSpPr>
        <p:spPr>
          <a:xfrm>
            <a:off x="467544" y="3068960"/>
            <a:ext cx="8208912" cy="3785652"/>
          </a:xfrm>
          <a:prstGeom prst="rect">
            <a:avLst/>
          </a:prstGeom>
        </p:spPr>
        <p:txBody>
          <a:bodyPr wrap="square">
            <a:spAutoFit/>
          </a:bodyPr>
          <a:lstStyle/>
          <a:p>
            <a:r>
              <a:rPr lang="es-CO" sz="2400" dirty="0" smtClean="0"/>
              <a:t>El Señor Jesús </a:t>
            </a:r>
            <a:r>
              <a:rPr lang="es-CO" sz="2400" dirty="0"/>
              <a:t>les puso el sobrenombre de «Boanerges» </a:t>
            </a:r>
            <a:r>
              <a:rPr lang="es-CO" sz="2400" dirty="0" smtClean="0"/>
              <a:t> según lo dice </a:t>
            </a:r>
            <a:r>
              <a:rPr lang="es-CO" sz="2400" dirty="0" smtClean="0">
                <a:solidFill>
                  <a:srgbClr val="FF0000"/>
                </a:solidFill>
              </a:rPr>
              <a:t>(Marcos </a:t>
            </a:r>
            <a:r>
              <a:rPr lang="es-CO" sz="2400" dirty="0">
                <a:solidFill>
                  <a:srgbClr val="FF0000"/>
                </a:solidFill>
              </a:rPr>
              <a:t>3:17), </a:t>
            </a:r>
            <a:r>
              <a:rPr lang="es-CO" sz="2400" dirty="0"/>
              <a:t>que, según el mismo evangelista afirma, quería decir «hijos del trueno</a:t>
            </a:r>
            <a:r>
              <a:rPr lang="es-CO" sz="2400" dirty="0" smtClean="0"/>
              <a:t>»; </a:t>
            </a:r>
            <a:r>
              <a:rPr lang="pt-BR" sz="2400" dirty="0"/>
              <a:t>por </a:t>
            </a:r>
            <a:r>
              <a:rPr lang="pt-BR" sz="2400" dirty="0" smtClean="0"/>
              <a:t>su </a:t>
            </a:r>
            <a:r>
              <a:rPr lang="pt-BR" sz="2400" dirty="0"/>
              <a:t>temperamento fogoso e </a:t>
            </a:r>
            <a:r>
              <a:rPr lang="pt-BR" sz="2400" dirty="0" smtClean="0"/>
              <a:t>impulsivo, </a:t>
            </a:r>
            <a:r>
              <a:rPr lang="es-CO" sz="2400" dirty="0" smtClean="0"/>
              <a:t>el </a:t>
            </a:r>
            <a:r>
              <a:rPr lang="es-CO" sz="2400" dirty="0"/>
              <a:t>episodio narrado por Lucas en que Santiago y su hermano Juan desean invocar a Dios para que consuma a fuego una ciudad de samaritanos </a:t>
            </a:r>
            <a:r>
              <a:rPr lang="es-CO" sz="2400" dirty="0">
                <a:solidFill>
                  <a:srgbClr val="FF0000"/>
                </a:solidFill>
              </a:rPr>
              <a:t>(Lucas </a:t>
            </a:r>
            <a:r>
              <a:rPr lang="es-CO" sz="2400" dirty="0" smtClean="0">
                <a:solidFill>
                  <a:srgbClr val="FF0000"/>
                </a:solidFill>
              </a:rPr>
              <a:t>9:54), </a:t>
            </a:r>
            <a:r>
              <a:rPr lang="es-CO" sz="2400" dirty="0" smtClean="0"/>
              <a:t>por el hecho de no haber querido recibirlos,</a:t>
            </a:r>
            <a:r>
              <a:rPr lang="es-CO" sz="2400" dirty="0" smtClean="0">
                <a:solidFill>
                  <a:srgbClr val="FF0000"/>
                </a:solidFill>
              </a:rPr>
              <a:t> </a:t>
            </a:r>
            <a:r>
              <a:rPr lang="es-CO" sz="2400" dirty="0" smtClean="0"/>
              <a:t>hace </a:t>
            </a:r>
            <a:r>
              <a:rPr lang="es-CO" sz="2400" dirty="0"/>
              <a:t>honor a este nombre</a:t>
            </a:r>
            <a:r>
              <a:rPr lang="es-CO" sz="2400" dirty="0" smtClean="0"/>
              <a:t>.</a:t>
            </a:r>
          </a:p>
          <a:p>
            <a:r>
              <a:rPr lang="es-CO" sz="2400" dirty="0"/>
              <a:t> Fue uno de los primeros que recibieron la llamada de Jesucristo, cuando estaba pescando en el lago de Genesaret junto a su hermano </a:t>
            </a:r>
            <a:r>
              <a:rPr lang="es-CO" sz="2400" dirty="0">
                <a:solidFill>
                  <a:srgbClr val="FF0000"/>
                </a:solidFill>
              </a:rPr>
              <a:t>(Marcos 1:19). </a:t>
            </a:r>
          </a:p>
        </p:txBody>
      </p:sp>
    </p:spTree>
    <p:extLst>
      <p:ext uri="{BB962C8B-B14F-4D97-AF65-F5344CB8AC3E}">
        <p14:creationId xmlns:p14="http://schemas.microsoft.com/office/powerpoint/2010/main" val="4057360968"/>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dirty="0">
                <a:latin typeface="Agency FB" pitchFamily="34" charset="0"/>
              </a:rPr>
              <a:t>Santiago en el grupo de los íntimos de Jesús </a:t>
            </a:r>
          </a:p>
        </p:txBody>
      </p:sp>
      <p:sp>
        <p:nvSpPr>
          <p:cNvPr id="3" name="2 Marcador de contenido"/>
          <p:cNvSpPr>
            <a:spLocks noGrp="1"/>
          </p:cNvSpPr>
          <p:nvPr>
            <p:ph idx="1"/>
          </p:nvPr>
        </p:nvSpPr>
        <p:spPr>
          <a:xfrm>
            <a:off x="457200" y="1600201"/>
            <a:ext cx="8229600" cy="1972816"/>
          </a:xfrm>
        </p:spPr>
        <p:txBody>
          <a:bodyPr>
            <a:noAutofit/>
          </a:bodyPr>
          <a:lstStyle/>
          <a:p>
            <a:pPr marL="0" indent="0">
              <a:buNone/>
            </a:pPr>
            <a:r>
              <a:rPr lang="es-CO" sz="2400" dirty="0"/>
              <a:t>Más tarde será llamado a formar parte </a:t>
            </a:r>
            <a:r>
              <a:rPr lang="es-CO" sz="2400" dirty="0" smtClean="0"/>
              <a:t>del </a:t>
            </a:r>
            <a:r>
              <a:rPr lang="es-CO" sz="2400" dirty="0"/>
              <a:t>grupo de los Doce </a:t>
            </a:r>
            <a:r>
              <a:rPr lang="es-CO" sz="2400" dirty="0">
                <a:solidFill>
                  <a:srgbClr val="FF0000"/>
                </a:solidFill>
              </a:rPr>
              <a:t>(Mateo 10:3). </a:t>
            </a:r>
            <a:r>
              <a:rPr lang="es-CO" sz="2400" dirty="0" smtClean="0"/>
              <a:t>Pero aún más; Junto </a:t>
            </a:r>
            <a:r>
              <a:rPr lang="es-CO" sz="2400" dirty="0"/>
              <a:t>con su hermano Juan y con Simón Pedro, tiene un trato privilegiado con Jesús: </a:t>
            </a:r>
          </a:p>
          <a:p>
            <a:pPr marL="0" indent="0">
              <a:buNone/>
            </a:pPr>
            <a:r>
              <a:rPr lang="es-CO" sz="2400" b="1" u="sng" dirty="0"/>
              <a:t>Primero</a:t>
            </a:r>
            <a:r>
              <a:rPr lang="es-CO" sz="2400" dirty="0"/>
              <a:t>: </a:t>
            </a:r>
            <a:r>
              <a:rPr lang="es-CO" sz="2400" dirty="0" smtClean="0"/>
              <a:t>Es </a:t>
            </a:r>
            <a:r>
              <a:rPr lang="es-CO" sz="2400" dirty="0"/>
              <a:t>testigo presencial de la resurrección de la hija de </a:t>
            </a:r>
            <a:r>
              <a:rPr lang="es-CO" sz="2400" dirty="0" smtClean="0"/>
              <a:t>Jairo. Lea </a:t>
            </a:r>
            <a:r>
              <a:rPr lang="es-CO" sz="2400" dirty="0">
                <a:solidFill>
                  <a:srgbClr val="FF0000"/>
                </a:solidFill>
              </a:rPr>
              <a:t>(Marcos 5:21-43</a:t>
            </a:r>
            <a:r>
              <a:rPr lang="es-CO" sz="2400" dirty="0" smtClean="0">
                <a:solidFill>
                  <a:srgbClr val="FF0000"/>
                </a:solidFill>
              </a:rPr>
              <a:t>). </a:t>
            </a:r>
            <a:endParaRPr lang="es-CO" sz="2400"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3876952"/>
            <a:ext cx="2109961" cy="2288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876953"/>
            <a:ext cx="5832648" cy="2308324"/>
          </a:xfrm>
          <a:prstGeom prst="rect">
            <a:avLst/>
          </a:prstGeom>
        </p:spPr>
        <p:txBody>
          <a:bodyPr wrap="square">
            <a:spAutoFit/>
          </a:bodyPr>
          <a:lstStyle/>
          <a:p>
            <a:r>
              <a:rPr lang="es-CO" sz="2400" dirty="0"/>
              <a:t>Jesús, en efecto, reservó para sus tres íntimos experiencias particulares. En la escena de la resurrección de la hija de Jairo, </a:t>
            </a:r>
            <a:r>
              <a:rPr lang="es-CO" sz="2400" dirty="0" smtClean="0"/>
              <a:t>registrada </a:t>
            </a:r>
            <a:r>
              <a:rPr lang="es-CO" sz="2400" dirty="0"/>
              <a:t>por Marcos y Lucas, </a:t>
            </a:r>
            <a:r>
              <a:rPr lang="es-CO" sz="2400" dirty="0" smtClean="0"/>
              <a:t>dice: “</a:t>
            </a:r>
            <a:r>
              <a:rPr lang="es-CO" sz="2400" b="1" dirty="0" smtClean="0">
                <a:latin typeface="Agency FB" pitchFamily="34" charset="0"/>
              </a:rPr>
              <a:t>Jesús </a:t>
            </a:r>
            <a:r>
              <a:rPr lang="es-CO" sz="2400" b="1" dirty="0">
                <a:latin typeface="Agency FB" pitchFamily="34" charset="0"/>
              </a:rPr>
              <a:t>no permitió que le siguiera nadie sino Pedro, Santiago y Juan, el hermano de Santiago</a:t>
            </a:r>
            <a:r>
              <a:rPr lang="es-CO" sz="2400" dirty="0"/>
              <a:t>” </a:t>
            </a:r>
            <a:r>
              <a:rPr lang="es-CO" sz="2400" dirty="0">
                <a:solidFill>
                  <a:srgbClr val="FF0000"/>
                </a:solidFill>
              </a:rPr>
              <a:t>(</a:t>
            </a:r>
            <a:r>
              <a:rPr lang="es-CO" sz="2400" dirty="0" smtClean="0">
                <a:solidFill>
                  <a:srgbClr val="FF0000"/>
                </a:solidFill>
              </a:rPr>
              <a:t>Mar.5:37). </a:t>
            </a:r>
            <a:endParaRPr lang="es-CO" sz="2400" dirty="0">
              <a:solidFill>
                <a:srgbClr val="FF0000"/>
              </a:solidFill>
            </a:endParaRPr>
          </a:p>
        </p:txBody>
      </p:sp>
    </p:spTree>
    <p:extLst>
      <p:ext uri="{BB962C8B-B14F-4D97-AF65-F5344CB8AC3E}">
        <p14:creationId xmlns:p14="http://schemas.microsoft.com/office/powerpoint/2010/main" val="496257390"/>
      </p:ext>
    </p:extLst>
  </p:cSld>
  <p:clrMapOvr>
    <a:masterClrMapping/>
  </p:clrMapOvr>
  <p:transition spd="slow">
    <p:pull/>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152128"/>
          </a:xfrm>
        </p:spPr>
        <p:txBody>
          <a:bodyPr>
            <a:normAutofit/>
          </a:bodyPr>
          <a:lstStyle/>
          <a:p>
            <a:pPr marL="0" indent="0">
              <a:buNone/>
            </a:pPr>
            <a:r>
              <a:rPr lang="es-CO" sz="2800" b="1" u="sng" dirty="0" smtClean="0"/>
              <a:t>Segundo</a:t>
            </a:r>
            <a:r>
              <a:rPr lang="es-CO" sz="2400" dirty="0" smtClean="0"/>
              <a:t>. Otro </a:t>
            </a:r>
            <a:r>
              <a:rPr lang="es-CO" sz="2400" dirty="0"/>
              <a:t>suceso extraordinario en el texto de los </a:t>
            </a:r>
            <a:r>
              <a:rPr lang="es-CO" sz="2400" dirty="0" smtClean="0"/>
              <a:t>evangelios es </a:t>
            </a:r>
            <a:r>
              <a:rPr lang="es-CO" sz="2400" dirty="0"/>
              <a:t>el de la transfiguración. </a:t>
            </a:r>
            <a:endParaRPr lang="es-CO" sz="2400"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784" y="1692455"/>
            <a:ext cx="3151981" cy="2359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1743808"/>
            <a:ext cx="4572000" cy="1938992"/>
          </a:xfrm>
          <a:prstGeom prst="rect">
            <a:avLst/>
          </a:prstGeom>
        </p:spPr>
        <p:txBody>
          <a:bodyPr>
            <a:spAutoFit/>
          </a:bodyPr>
          <a:lstStyle/>
          <a:p>
            <a:r>
              <a:rPr lang="es-CO" sz="2400" dirty="0"/>
              <a:t>Marcos subraya los detalles con particular intención. “</a:t>
            </a:r>
            <a:r>
              <a:rPr lang="es-CO" sz="2400" b="1" dirty="0">
                <a:latin typeface="Agency FB" pitchFamily="34" charset="0"/>
              </a:rPr>
              <a:t>Jesús tomó a Pedro, a Santiago y a Juan y los subió </a:t>
            </a:r>
            <a:r>
              <a:rPr lang="es-CO" sz="2400" b="1" u="sng" dirty="0">
                <a:latin typeface="Agency FB" pitchFamily="34" charset="0"/>
              </a:rPr>
              <a:t>aparte</a:t>
            </a:r>
            <a:r>
              <a:rPr lang="es-CO" sz="2400" b="1" dirty="0">
                <a:latin typeface="Agency FB" pitchFamily="34" charset="0"/>
              </a:rPr>
              <a:t> a un monte alto, </a:t>
            </a:r>
            <a:r>
              <a:rPr lang="es-CO" sz="2400" b="1" u="sng" dirty="0">
                <a:latin typeface="Agency FB" pitchFamily="34" charset="0"/>
              </a:rPr>
              <a:t>solos</a:t>
            </a:r>
            <a:r>
              <a:rPr lang="es-CO" sz="2400" b="1" dirty="0">
                <a:latin typeface="Agency FB" pitchFamily="34" charset="0"/>
              </a:rPr>
              <a:t>, y se transfiguró ante ellos</a:t>
            </a:r>
            <a:r>
              <a:rPr lang="es-CO" sz="2400" dirty="0"/>
              <a:t>” </a:t>
            </a:r>
            <a:r>
              <a:rPr lang="es-CO" sz="2400" dirty="0">
                <a:solidFill>
                  <a:srgbClr val="FF0000"/>
                </a:solidFill>
              </a:rPr>
              <a:t>(</a:t>
            </a:r>
            <a:r>
              <a:rPr lang="es-CO" sz="2400" dirty="0" smtClean="0">
                <a:solidFill>
                  <a:srgbClr val="FF0000"/>
                </a:solidFill>
              </a:rPr>
              <a:t>Mc. 9:2). </a:t>
            </a:r>
            <a:endParaRPr lang="es-CO" sz="2400" dirty="0">
              <a:solidFill>
                <a:srgbClr val="FF0000"/>
              </a:solidFill>
            </a:endParaRPr>
          </a:p>
        </p:txBody>
      </p:sp>
      <p:sp>
        <p:nvSpPr>
          <p:cNvPr id="6" name="5 Rectángulo"/>
          <p:cNvSpPr/>
          <p:nvPr/>
        </p:nvSpPr>
        <p:spPr>
          <a:xfrm>
            <a:off x="410097" y="4293096"/>
            <a:ext cx="8264549" cy="2554545"/>
          </a:xfrm>
          <a:prstGeom prst="rect">
            <a:avLst/>
          </a:prstGeom>
        </p:spPr>
        <p:txBody>
          <a:bodyPr wrap="square">
            <a:spAutoFit/>
          </a:bodyPr>
          <a:lstStyle/>
          <a:p>
            <a:r>
              <a:rPr lang="es-CO" sz="2000" dirty="0"/>
              <a:t> Estos tres habían mostrado que entendían mejor que sus compañeros las verdades que Cristo procuraba impartir.  Al menos en una ocasión previa habían sido elegidos para ser testigos del poder divino en acción </a:t>
            </a:r>
            <a:r>
              <a:rPr lang="es-CO" sz="2000" dirty="0" smtClean="0"/>
              <a:t>como es el caso mencionado anteriormente </a:t>
            </a:r>
            <a:r>
              <a:rPr lang="es-CO" sz="2000" dirty="0" smtClean="0">
                <a:solidFill>
                  <a:srgbClr val="FF0000"/>
                </a:solidFill>
              </a:rPr>
              <a:t>(Mar.5:37</a:t>
            </a:r>
            <a:r>
              <a:rPr lang="es-CO" sz="2000" dirty="0">
                <a:solidFill>
                  <a:srgbClr val="FF0000"/>
                </a:solidFill>
              </a:rPr>
              <a:t>).  </a:t>
            </a:r>
            <a:r>
              <a:rPr lang="es-CO" sz="2000" dirty="0"/>
              <a:t>Por causa de su percepción espiritual más profunda, también habrían de ser testigos de la hora de agonía del Maestro en el Getsemaní </a:t>
            </a:r>
            <a:r>
              <a:rPr lang="es-CO" sz="2000" dirty="0">
                <a:solidFill>
                  <a:srgbClr val="FF0000"/>
                </a:solidFill>
              </a:rPr>
              <a:t>(</a:t>
            </a:r>
            <a:r>
              <a:rPr lang="es-CO" sz="2000" dirty="0" smtClean="0">
                <a:solidFill>
                  <a:srgbClr val="FF0000"/>
                </a:solidFill>
              </a:rPr>
              <a:t>Mar.14:33</a:t>
            </a:r>
            <a:r>
              <a:rPr lang="es-CO" sz="2000" dirty="0">
                <a:solidFill>
                  <a:srgbClr val="FF0000"/>
                </a:solidFill>
              </a:rPr>
              <a:t>).  </a:t>
            </a:r>
            <a:r>
              <a:rPr lang="es-CO" sz="2000" dirty="0"/>
              <a:t>Con el propósito especial de prepararlos para esa hora de temor y de desaliento, Jesús los llevó con él al </a:t>
            </a:r>
            <a:r>
              <a:rPr lang="es-CO" sz="2000" dirty="0" smtClean="0"/>
              <a:t>monte. Extraído del </a:t>
            </a:r>
            <a:r>
              <a:rPr lang="es-CO" sz="2000" b="1" dirty="0" smtClean="0">
                <a:solidFill>
                  <a:srgbClr val="FF0000"/>
                </a:solidFill>
              </a:rPr>
              <a:t>(DTG </a:t>
            </a:r>
            <a:r>
              <a:rPr lang="es-CO" sz="2000" b="1" dirty="0">
                <a:solidFill>
                  <a:srgbClr val="FF0000"/>
                </a:solidFill>
              </a:rPr>
              <a:t>389</a:t>
            </a:r>
            <a:r>
              <a:rPr lang="es-CO" sz="2000" b="1" dirty="0" smtClean="0">
                <a:solidFill>
                  <a:srgbClr val="FF0000"/>
                </a:solidFill>
              </a:rPr>
              <a:t>).</a:t>
            </a:r>
            <a:endParaRPr lang="es-CO" sz="2000" b="1" dirty="0">
              <a:solidFill>
                <a:srgbClr val="FF0000"/>
              </a:solidFill>
            </a:endParaRPr>
          </a:p>
        </p:txBody>
      </p:sp>
    </p:spTree>
    <p:extLst>
      <p:ext uri="{BB962C8B-B14F-4D97-AF65-F5344CB8AC3E}">
        <p14:creationId xmlns:p14="http://schemas.microsoft.com/office/powerpoint/2010/main" val="105183979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80728"/>
            <a:ext cx="8229600" cy="4896544"/>
          </a:xfrm>
        </p:spPr>
        <p:txBody>
          <a:bodyPr>
            <a:normAutofit/>
          </a:bodyPr>
          <a:lstStyle/>
          <a:p>
            <a:pPr marL="0" indent="0">
              <a:buNone/>
            </a:pPr>
            <a:endParaRPr lang="es-CO" sz="2600" dirty="0" smtClean="0"/>
          </a:p>
          <a:p>
            <a:pPr marL="0" indent="0">
              <a:buNone/>
            </a:pPr>
            <a:r>
              <a:rPr lang="es-CO" sz="2600" dirty="0" smtClean="0"/>
              <a:t>«</a:t>
            </a:r>
            <a:r>
              <a:rPr lang="es-CO" sz="2600" dirty="0" smtClean="0">
                <a:latin typeface="Agency FB" pitchFamily="34" charset="0"/>
              </a:rPr>
              <a:t>Según </a:t>
            </a:r>
            <a:r>
              <a:rPr lang="es-CO" sz="2600" dirty="0">
                <a:latin typeface="Agency FB" pitchFamily="34" charset="0"/>
              </a:rPr>
              <a:t>evidencias, Jesús y sus compañeros habían continuado subiendo hasta que se hizo demasiado oscuro para proseguir.  Pareciera que Jesús oró durante largo tiempo, pidiendo fuerza para enfrentar la gran prueba que se avecinaba.  También oró por sus discípulos, para que su fe en él como Hijo de Dios aumentara, y que pudieran comprender la necesidad de su muerte como parte del plan de salvación y estuvieran preparados para la hora de </a:t>
            </a:r>
            <a:r>
              <a:rPr lang="es-CO" sz="2600" dirty="0" smtClean="0">
                <a:latin typeface="Agency FB" pitchFamily="34" charset="0"/>
              </a:rPr>
              <a:t>prueba</a:t>
            </a:r>
            <a:r>
              <a:rPr lang="es-CO" sz="2600" dirty="0" smtClean="0"/>
              <a:t>» </a:t>
            </a:r>
            <a:r>
              <a:rPr lang="es-CO" sz="2600" dirty="0">
                <a:solidFill>
                  <a:srgbClr val="FF0000"/>
                </a:solidFill>
              </a:rPr>
              <a:t>(DTG 389).  </a:t>
            </a:r>
            <a:endParaRPr lang="es-CO" sz="2600" dirty="0" smtClean="0">
              <a:solidFill>
                <a:srgbClr val="FF0000"/>
              </a:solidFill>
            </a:endParaRPr>
          </a:p>
          <a:p>
            <a:pPr marL="0" indent="0">
              <a:buNone/>
            </a:pPr>
            <a:r>
              <a:rPr lang="es-CO" sz="2600" dirty="0" smtClean="0"/>
              <a:t>Por </a:t>
            </a:r>
            <a:r>
              <a:rPr lang="es-CO" sz="2600" dirty="0"/>
              <a:t>eso pidió en oración que </a:t>
            </a:r>
            <a:r>
              <a:rPr lang="es-CO" sz="2600" dirty="0" smtClean="0"/>
              <a:t>ellos, (Pedro, Juan y Santiago) </a:t>
            </a:r>
            <a:r>
              <a:rPr lang="es-CO" sz="2600" dirty="0"/>
              <a:t>pudieran contemplar su gloria divina, la cual hasta este momento, salvo fugazmente, les había estado </a:t>
            </a:r>
            <a:r>
              <a:rPr lang="es-CO" sz="2600" dirty="0" smtClean="0"/>
              <a:t>oculta.</a:t>
            </a:r>
            <a:endParaRPr lang="es-CO" sz="2600" dirty="0"/>
          </a:p>
          <a:p>
            <a:endParaRPr lang="es-CO" dirty="0"/>
          </a:p>
        </p:txBody>
      </p:sp>
    </p:spTree>
    <p:extLst>
      <p:ext uri="{BB962C8B-B14F-4D97-AF65-F5344CB8AC3E}">
        <p14:creationId xmlns:p14="http://schemas.microsoft.com/office/powerpoint/2010/main" val="2094545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80243" y="404664"/>
            <a:ext cx="8229600" cy="1656184"/>
          </a:xfrm>
          <a:solidFill>
            <a:schemeClr val="accent4">
              <a:lumMod val="20000"/>
              <a:lumOff val="80000"/>
            </a:schemeClr>
          </a:solidFill>
        </p:spPr>
        <p:txBody>
          <a:bodyPr>
            <a:normAutofit/>
          </a:bodyPr>
          <a:lstStyle/>
          <a:p>
            <a:pPr marL="0" indent="0">
              <a:buNone/>
            </a:pPr>
            <a:r>
              <a:rPr lang="es-CO" sz="2800" b="1" u="sng" dirty="0" smtClean="0"/>
              <a:t>Tercero</a:t>
            </a:r>
            <a:r>
              <a:rPr lang="es-CO" sz="2800" dirty="0" smtClean="0"/>
              <a:t>. </a:t>
            </a:r>
            <a:r>
              <a:rPr lang="es-CO" sz="2400" dirty="0" smtClean="0"/>
              <a:t>El </a:t>
            </a:r>
            <a:r>
              <a:rPr lang="es-CO" sz="2400" dirty="0"/>
              <a:t>episodio de la oración en </a:t>
            </a:r>
            <a:r>
              <a:rPr lang="es-CO" sz="2400" dirty="0" smtClean="0"/>
              <a:t>Getsemaní: </a:t>
            </a:r>
            <a:r>
              <a:rPr lang="es-CO" sz="2400" dirty="0"/>
              <a:t>Jesús “</a:t>
            </a:r>
            <a:r>
              <a:rPr lang="es-CO" sz="2400" b="1" dirty="0">
                <a:latin typeface="Agency FB" pitchFamily="34" charset="0"/>
              </a:rPr>
              <a:t>llevó consigo a Pedro, Santiago y Juan, y comenzó a sentir </a:t>
            </a:r>
            <a:r>
              <a:rPr lang="es-CO" sz="2400" b="1" u="sng" dirty="0">
                <a:latin typeface="Agency FB" pitchFamily="34" charset="0"/>
              </a:rPr>
              <a:t>temor</a:t>
            </a:r>
            <a:r>
              <a:rPr lang="es-CO" sz="2400" b="1" dirty="0">
                <a:latin typeface="Agency FB" pitchFamily="34" charset="0"/>
              </a:rPr>
              <a:t> y </a:t>
            </a:r>
            <a:r>
              <a:rPr lang="es-CO" sz="2400" b="1" u="sng" dirty="0">
                <a:latin typeface="Agency FB" pitchFamily="34" charset="0"/>
              </a:rPr>
              <a:t>angustia</a:t>
            </a:r>
            <a:r>
              <a:rPr lang="es-CO" sz="2400" dirty="0" smtClean="0"/>
              <a:t>”, dice </a:t>
            </a:r>
            <a:r>
              <a:rPr lang="es-CO" sz="2400" dirty="0" smtClean="0">
                <a:solidFill>
                  <a:srgbClr val="FF0000"/>
                </a:solidFill>
              </a:rPr>
              <a:t>(Mc. 14:33). </a:t>
            </a:r>
            <a:r>
              <a:rPr lang="es-CO" sz="2400" dirty="0"/>
              <a:t>Era otro momento particularmente importante en la vida del Maestro</a:t>
            </a:r>
            <a:r>
              <a:rPr lang="es-CO" sz="2400" dirty="0" smtClean="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547652"/>
            <a:ext cx="2736304" cy="20334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2547652"/>
            <a:ext cx="5256584" cy="2308324"/>
          </a:xfrm>
          <a:prstGeom prst="rect">
            <a:avLst/>
          </a:prstGeom>
        </p:spPr>
        <p:txBody>
          <a:bodyPr wrap="square">
            <a:spAutoFit/>
          </a:bodyPr>
          <a:lstStyle/>
          <a:p>
            <a:r>
              <a:rPr lang="es-CO" sz="2400" dirty="0"/>
              <a:t>Los mismos discípulos que habían sido testigos (anteriormente) de los destellos de la personalidad transcendente de Jesús en la transfiguración, veían ahora estremecidos los tristes reflejos de su humanidad. </a:t>
            </a:r>
          </a:p>
        </p:txBody>
      </p:sp>
      <p:sp>
        <p:nvSpPr>
          <p:cNvPr id="5" name="4 Rectángulo"/>
          <p:cNvSpPr/>
          <p:nvPr/>
        </p:nvSpPr>
        <p:spPr>
          <a:xfrm>
            <a:off x="0" y="4892203"/>
            <a:ext cx="9144000" cy="1846659"/>
          </a:xfrm>
          <a:prstGeom prst="rect">
            <a:avLst/>
          </a:prstGeom>
          <a:solidFill>
            <a:schemeClr val="accent4">
              <a:lumMod val="20000"/>
              <a:lumOff val="80000"/>
            </a:schemeClr>
          </a:solidFill>
        </p:spPr>
        <p:txBody>
          <a:bodyPr wrap="square">
            <a:spAutoFit/>
          </a:bodyPr>
          <a:lstStyle/>
          <a:p>
            <a:r>
              <a:rPr lang="es-CO" sz="2400" dirty="0"/>
              <a:t>Allí, al lado de Pedro y del discípulo amado, estaba Santiago en la más cercana intimidad con Jesús. En compañía de Pedro, Juan y Andrés pudo también Santiago oír de labios de Jesús los vaticinios sobre el fin del mundo desde la ladera del Monte de los </a:t>
            </a:r>
            <a:r>
              <a:rPr lang="es-CO" sz="2400" dirty="0" smtClean="0"/>
              <a:t>Olivos. Ver </a:t>
            </a:r>
            <a:r>
              <a:rPr lang="es-CO" sz="2400" dirty="0">
                <a:solidFill>
                  <a:srgbClr val="FF0000"/>
                </a:solidFill>
              </a:rPr>
              <a:t>(</a:t>
            </a:r>
            <a:r>
              <a:rPr lang="es-CO" sz="2400" dirty="0" smtClean="0">
                <a:solidFill>
                  <a:srgbClr val="FF0000"/>
                </a:solidFill>
              </a:rPr>
              <a:t>Mc. 13: 3). </a:t>
            </a:r>
            <a:endParaRPr lang="es-CO" sz="2400" dirty="0">
              <a:solidFill>
                <a:srgbClr val="FF0000"/>
              </a:solidFill>
            </a:endParaRPr>
          </a:p>
          <a:p>
            <a:endParaRPr lang="es-CO" dirty="0"/>
          </a:p>
        </p:txBody>
      </p:sp>
    </p:spTree>
    <p:extLst>
      <p:ext uri="{BB962C8B-B14F-4D97-AF65-F5344CB8AC3E}">
        <p14:creationId xmlns:p14="http://schemas.microsoft.com/office/powerpoint/2010/main" val="282241432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3178696" cy="5688631"/>
          </a:xfrm>
          <a:solidFill>
            <a:schemeClr val="accent4">
              <a:lumMod val="20000"/>
              <a:lumOff val="80000"/>
            </a:schemeClr>
          </a:solidFill>
        </p:spPr>
        <p:txBody>
          <a:bodyPr>
            <a:normAutofit/>
          </a:bodyPr>
          <a:lstStyle/>
          <a:p>
            <a:pPr marL="0" indent="0">
              <a:buNone/>
            </a:pPr>
            <a:endParaRPr lang="es-CO" sz="2800" b="1" u="sng" dirty="0" smtClean="0"/>
          </a:p>
          <a:p>
            <a:pPr marL="0" indent="0">
              <a:buNone/>
            </a:pPr>
            <a:r>
              <a:rPr lang="es-CO" sz="2800" b="1" u="sng" dirty="0" smtClean="0"/>
              <a:t>Cuarto</a:t>
            </a:r>
            <a:r>
              <a:rPr lang="es-CO" dirty="0" smtClean="0"/>
              <a:t>. </a:t>
            </a:r>
            <a:r>
              <a:rPr lang="es-CO" sz="2400" dirty="0" smtClean="0"/>
              <a:t>Santiago el Mayor </a:t>
            </a:r>
            <a:r>
              <a:rPr lang="es-CO" sz="2400" dirty="0"/>
              <a:t>t</a:t>
            </a:r>
            <a:r>
              <a:rPr lang="es-CO" sz="2400" dirty="0" smtClean="0"/>
              <a:t>ambién </a:t>
            </a:r>
            <a:r>
              <a:rPr lang="es-CO" sz="2400" dirty="0"/>
              <a:t>formó parte del grupo restringido de discípulos que fueron testigos del último </a:t>
            </a:r>
            <a:r>
              <a:rPr lang="es-CO" sz="2400" dirty="0" smtClean="0"/>
              <a:t>milagro realizado </a:t>
            </a:r>
            <a:r>
              <a:rPr lang="es-CO" sz="2400" dirty="0"/>
              <a:t>por Jesús ya resucitado: su aparición a orillas del lago de Tiberíades y la pesca </a:t>
            </a:r>
            <a:r>
              <a:rPr lang="es-CO" sz="2400" dirty="0" smtClean="0"/>
              <a:t>milagrosa. Lea </a:t>
            </a:r>
            <a:r>
              <a:rPr lang="es-CO" sz="2400" dirty="0" smtClean="0">
                <a:solidFill>
                  <a:srgbClr val="FF0000"/>
                </a:solidFill>
              </a:rPr>
              <a:t>(Juan 21:1-11). </a:t>
            </a:r>
            <a:endParaRPr lang="es-CO" sz="2400"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9912" y="332656"/>
            <a:ext cx="5126682"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057253" y="4581128"/>
            <a:ext cx="4572000" cy="1569660"/>
          </a:xfrm>
          <a:prstGeom prst="rect">
            <a:avLst/>
          </a:prstGeom>
          <a:solidFill>
            <a:schemeClr val="accent4">
              <a:lumMod val="20000"/>
              <a:lumOff val="80000"/>
            </a:schemeClr>
          </a:solidFill>
        </p:spPr>
        <p:txBody>
          <a:bodyPr>
            <a:spAutoFit/>
          </a:bodyPr>
          <a:lstStyle/>
          <a:p>
            <a:r>
              <a:rPr lang="es-CO" sz="2400" dirty="0"/>
              <a:t>Entonces Simón Pedro subió y sacó a tierra la red llena de grandes pescados, 153 de ellos; y aunque eran tantos, la red no se rompió. </a:t>
            </a:r>
          </a:p>
        </p:txBody>
      </p:sp>
    </p:spTree>
    <p:extLst>
      <p:ext uri="{BB962C8B-B14F-4D97-AF65-F5344CB8AC3E}">
        <p14:creationId xmlns:p14="http://schemas.microsoft.com/office/powerpoint/2010/main" val="382328416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834880" cy="2808312"/>
          </a:xfrm>
        </p:spPr>
        <p:txBody>
          <a:bodyPr>
            <a:normAutofit/>
          </a:bodyPr>
          <a:lstStyle/>
          <a:p>
            <a:pPr marL="0" indent="0">
              <a:buNone/>
            </a:pPr>
            <a:r>
              <a:rPr lang="es-CO" sz="2400" dirty="0" smtClean="0"/>
              <a:t>Después de la ascensión del Señor, Lucas registra la presencia de Santiago en Hechos </a:t>
            </a:r>
            <a:r>
              <a:rPr lang="es-CO" sz="2400" dirty="0"/>
              <a:t>de los </a:t>
            </a:r>
            <a:r>
              <a:rPr lang="es-CO" sz="2400" dirty="0" smtClean="0"/>
              <a:t>Apóstoles, en </a:t>
            </a:r>
            <a:r>
              <a:rPr lang="es-CO" sz="2400" dirty="0"/>
              <a:t>el </a:t>
            </a:r>
            <a:r>
              <a:rPr lang="es-CO" sz="2400" dirty="0" smtClean="0"/>
              <a:t>aposento alto donde «</a:t>
            </a:r>
            <a:r>
              <a:rPr lang="es-CO" sz="2400" b="1" dirty="0" smtClean="0">
                <a:latin typeface="Agency FB" pitchFamily="34" charset="0"/>
              </a:rPr>
              <a:t>perseveraban unánimes en oración y ruego</a:t>
            </a:r>
            <a:r>
              <a:rPr lang="es-CO" sz="2400" dirty="0" smtClean="0"/>
              <a:t>» por la </a:t>
            </a:r>
            <a:r>
              <a:rPr lang="es-CO" sz="2400" dirty="0"/>
              <a:t>venida del Espíritu Santo </a:t>
            </a:r>
            <a:r>
              <a:rPr lang="es-CO" sz="2400" dirty="0">
                <a:solidFill>
                  <a:srgbClr val="FF0000"/>
                </a:solidFill>
              </a:rPr>
              <a:t>(Hechos </a:t>
            </a:r>
            <a:r>
              <a:rPr lang="es-CO" sz="2400" dirty="0" smtClean="0">
                <a:solidFill>
                  <a:srgbClr val="FF0000"/>
                </a:solidFill>
              </a:rPr>
              <a:t>1:13,14;  2:1-3). </a:t>
            </a:r>
            <a:endParaRPr lang="es-CO" sz="2400"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04664"/>
            <a:ext cx="2927201"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3789040"/>
            <a:ext cx="7344816" cy="2308324"/>
          </a:xfrm>
          <a:prstGeom prst="rect">
            <a:avLst/>
          </a:prstGeom>
          <a:solidFill>
            <a:schemeClr val="accent4">
              <a:lumMod val="20000"/>
              <a:lumOff val="80000"/>
            </a:schemeClr>
          </a:solidFill>
        </p:spPr>
        <p:txBody>
          <a:bodyPr wrap="square">
            <a:spAutoFit/>
          </a:bodyPr>
          <a:lstStyle/>
          <a:p>
            <a:r>
              <a:rPr lang="es-CO" sz="2400" dirty="0" smtClean="0"/>
              <a:t>Es así como Según </a:t>
            </a:r>
            <a:r>
              <a:rPr lang="es-CO" sz="2400" dirty="0"/>
              <a:t>una tradición medieval, tras el Pentecostés </a:t>
            </a:r>
            <a:r>
              <a:rPr lang="es-CO" sz="2400" dirty="0" smtClean="0"/>
              <a:t> y siendo investido de poder, </a:t>
            </a:r>
            <a:r>
              <a:rPr lang="es-CO" sz="2400" dirty="0" smtClean="0">
                <a:solidFill>
                  <a:srgbClr val="FF0000"/>
                </a:solidFill>
              </a:rPr>
              <a:t>(hacia </a:t>
            </a:r>
            <a:r>
              <a:rPr lang="es-CO" sz="2400" dirty="0">
                <a:solidFill>
                  <a:srgbClr val="FF0000"/>
                </a:solidFill>
              </a:rPr>
              <a:t>33 d. C.</a:t>
            </a:r>
            <a:r>
              <a:rPr lang="es-CO" sz="2400" dirty="0"/>
              <a:t>), cuando los apóstoles son enviados a la predicación, Santiago habría cruzado el mar Mediterráneo y desembarcado para predicar el Evangelio en la Hispania (actuales España y Portugal). </a:t>
            </a:r>
          </a:p>
        </p:txBody>
      </p:sp>
    </p:spTree>
    <p:extLst>
      <p:ext uri="{BB962C8B-B14F-4D97-AF65-F5344CB8AC3E}">
        <p14:creationId xmlns:p14="http://schemas.microsoft.com/office/powerpoint/2010/main" val="247779297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92688"/>
          </a:xfrm>
        </p:spPr>
        <p:txBody>
          <a:bodyPr>
            <a:normAutofit fontScale="92500"/>
          </a:bodyPr>
          <a:lstStyle/>
          <a:p>
            <a:pPr marL="0" indent="0">
              <a:buNone/>
            </a:pPr>
            <a:r>
              <a:rPr lang="es-CO" sz="2400" dirty="0" smtClean="0"/>
              <a:t>Según </a:t>
            </a:r>
            <a:r>
              <a:rPr lang="es-CO" sz="2400" dirty="0"/>
              <a:t>unos relatos, su </a:t>
            </a:r>
            <a:r>
              <a:rPr lang="es-CO" sz="2400" dirty="0" smtClean="0"/>
              <a:t>predicación  </a:t>
            </a:r>
            <a:r>
              <a:rPr lang="es-CO" sz="2400" dirty="0"/>
              <a:t>habría comenzado en la Gallaecia, a la que habría llegado tras pasar las Columnas de Hércules, bordeado la Bética y la deshabitada costa de Portugal; otras tradiciones afirman su llegada a </a:t>
            </a:r>
            <a:r>
              <a:rPr lang="es-CO" sz="2400" dirty="0" smtClean="0"/>
              <a:t>Taraco </a:t>
            </a:r>
            <a:r>
              <a:rPr lang="es-CO" sz="2400" dirty="0"/>
              <a:t>y su viaje por el valle del Ebro, hasta entroncar con la vía romana que recorría las estribaciones de la Cordillera Cantábrica y terminaba en la actual La Coruña. </a:t>
            </a:r>
            <a:endParaRPr lang="es-CO" sz="2400" dirty="0" smtClean="0"/>
          </a:p>
          <a:p>
            <a:pPr marL="400050" lvl="1" indent="0">
              <a:buNone/>
            </a:pPr>
            <a:r>
              <a:rPr lang="es-CO" sz="2400" dirty="0" smtClean="0"/>
              <a:t>Una </a:t>
            </a:r>
            <a:r>
              <a:rPr lang="es-CO" sz="2400" dirty="0"/>
              <a:t>tercera versión postula su llegada a </a:t>
            </a:r>
            <a:r>
              <a:rPr lang="es-CO" sz="2400" dirty="0" smtClean="0"/>
              <a:t>Cartago </a:t>
            </a:r>
            <a:r>
              <a:rPr lang="es-CO" sz="2400" dirty="0"/>
              <a:t>Nova (actual Cartagena, por el barrio de Santa Lucía), de donde partiría hacia el norte. Esta tradición hace de Santiago el santo patrón protector de </a:t>
            </a:r>
            <a:r>
              <a:rPr lang="es-CO" sz="2400" dirty="0" smtClean="0"/>
              <a:t>España.</a:t>
            </a:r>
          </a:p>
          <a:p>
            <a:pPr marL="400050" lvl="1" indent="0">
              <a:buNone/>
            </a:pPr>
            <a:r>
              <a:rPr lang="es-CO" sz="2400" dirty="0" smtClean="0"/>
              <a:t>Vuelve y lo menciona Lucas en </a:t>
            </a:r>
            <a:r>
              <a:rPr lang="es-CO" sz="2400" dirty="0">
                <a:solidFill>
                  <a:srgbClr val="FF0000"/>
                </a:solidFill>
              </a:rPr>
              <a:t>(Hechos </a:t>
            </a:r>
            <a:r>
              <a:rPr lang="es-CO" sz="2400" dirty="0" smtClean="0">
                <a:solidFill>
                  <a:srgbClr val="FF0000"/>
                </a:solidFill>
              </a:rPr>
              <a:t>12:2</a:t>
            </a:r>
            <a:r>
              <a:rPr lang="es-CO" sz="2400" dirty="0">
                <a:solidFill>
                  <a:srgbClr val="FF0000"/>
                </a:solidFill>
              </a:rPr>
              <a:t>), </a:t>
            </a:r>
            <a:r>
              <a:rPr lang="es-CO" sz="2400" dirty="0" smtClean="0"/>
              <a:t>diciendo que: Herodes </a:t>
            </a:r>
            <a:r>
              <a:rPr lang="es-CO" sz="2400" dirty="0"/>
              <a:t>“</a:t>
            </a:r>
            <a:r>
              <a:rPr lang="es-CO" sz="2400" b="1" dirty="0">
                <a:latin typeface="Agency FB" pitchFamily="34" charset="0"/>
              </a:rPr>
              <a:t>dio muerte a Santiago, el hermano de Juan, por la </a:t>
            </a:r>
            <a:r>
              <a:rPr lang="es-CO" sz="2400" b="1" dirty="0" smtClean="0">
                <a:latin typeface="Agency FB" pitchFamily="34" charset="0"/>
              </a:rPr>
              <a:t>espada</a:t>
            </a:r>
            <a:r>
              <a:rPr lang="es-CO" sz="2400" dirty="0" smtClean="0"/>
              <a:t>”, de esta forma, Santiago </a:t>
            </a:r>
            <a:r>
              <a:rPr lang="es-CO" sz="2400" dirty="0"/>
              <a:t>es </a:t>
            </a:r>
            <a:r>
              <a:rPr lang="es-CO" sz="2400" dirty="0" smtClean="0"/>
              <a:t>el primer mártir entre los apóstoles siendo condenado </a:t>
            </a:r>
            <a:r>
              <a:rPr lang="es-CO" sz="2400" dirty="0"/>
              <a:t>a muerte y decapitado por orden del Rey de Judea Herodes Agripa </a:t>
            </a:r>
            <a:r>
              <a:rPr lang="es-CO" sz="2400" dirty="0" smtClean="0"/>
              <a:t>I. Por </a:t>
            </a:r>
            <a:r>
              <a:rPr lang="es-CO" sz="2400" dirty="0"/>
              <a:t>este dato podemos poner la fecha de muerte de Santiago entre los años </a:t>
            </a:r>
            <a:r>
              <a:rPr lang="es-CO" sz="2400" dirty="0">
                <a:solidFill>
                  <a:srgbClr val="FF0000"/>
                </a:solidFill>
              </a:rPr>
              <a:t>41 y 44</a:t>
            </a:r>
            <a:r>
              <a:rPr lang="es-CO" sz="2400" dirty="0"/>
              <a:t>, pues fueron los años en que Agripa I fue rey de Judea.</a:t>
            </a:r>
          </a:p>
          <a:p>
            <a:endParaRPr lang="es-CO" dirty="0"/>
          </a:p>
        </p:txBody>
      </p:sp>
    </p:spTree>
    <p:extLst>
      <p:ext uri="{BB962C8B-B14F-4D97-AF65-F5344CB8AC3E}">
        <p14:creationId xmlns:p14="http://schemas.microsoft.com/office/powerpoint/2010/main" val="29007956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b="1" dirty="0" smtClean="0">
                <a:latin typeface="Agency FB" pitchFamily="34" charset="0"/>
              </a:rPr>
              <a:t>Conclusión</a:t>
            </a:r>
            <a:endParaRPr lang="es-CO" b="1" dirty="0">
              <a:latin typeface="Agency FB" pitchFamily="34" charset="0"/>
            </a:endParaRPr>
          </a:p>
        </p:txBody>
      </p:sp>
      <p:sp>
        <p:nvSpPr>
          <p:cNvPr id="3" name="2 Marcador de contenido"/>
          <p:cNvSpPr>
            <a:spLocks noGrp="1"/>
          </p:cNvSpPr>
          <p:nvPr>
            <p:ph idx="1"/>
          </p:nvPr>
        </p:nvSpPr>
        <p:spPr>
          <a:xfrm>
            <a:off x="457200" y="1600200"/>
            <a:ext cx="8229600" cy="4781128"/>
          </a:xfrm>
          <a:solidFill>
            <a:schemeClr val="accent4">
              <a:lumMod val="20000"/>
              <a:lumOff val="80000"/>
            </a:schemeClr>
          </a:solidFill>
        </p:spPr>
        <p:txBody>
          <a:bodyPr>
            <a:normAutofit/>
          </a:bodyPr>
          <a:lstStyle/>
          <a:p>
            <a:pPr marL="0" indent="0" algn="ctr">
              <a:buNone/>
            </a:pPr>
            <a:r>
              <a:rPr lang="es-CO" sz="2400" dirty="0" smtClean="0"/>
              <a:t>El </a:t>
            </a:r>
            <a:r>
              <a:rPr lang="es-CO" sz="2400" dirty="0" smtClean="0">
                <a:solidFill>
                  <a:srgbClr val="FF0000"/>
                </a:solidFill>
              </a:rPr>
              <a:t>C. B. A. </a:t>
            </a:r>
            <a:r>
              <a:rPr lang="es-CO" sz="2400" dirty="0" smtClean="0"/>
              <a:t>dice:  «Es </a:t>
            </a:r>
            <a:r>
              <a:rPr lang="es-CO" sz="2400" dirty="0"/>
              <a:t>posible que en la predicación del Evangelio, Jacobo hubiera seguido ocupando el lugar destacado que había compartido con Pedro y Juan en el relato evangélico.  </a:t>
            </a:r>
            <a:endParaRPr lang="es-CO" sz="2400" dirty="0" smtClean="0"/>
          </a:p>
          <a:p>
            <a:pPr marL="0" indent="0" algn="ctr">
              <a:buNone/>
            </a:pPr>
            <a:r>
              <a:rPr lang="es-CO" sz="2400" dirty="0" smtClean="0"/>
              <a:t>Quizá </a:t>
            </a:r>
            <a:r>
              <a:rPr lang="es-CO" sz="2400" dirty="0"/>
              <a:t>se distinguía por su elocuencia natural, pues lo llamaban hijo “del trueno</a:t>
            </a:r>
            <a:r>
              <a:rPr lang="es-CO" sz="2400" dirty="0" smtClean="0"/>
              <a:t>”.  </a:t>
            </a:r>
            <a:r>
              <a:rPr lang="es-CO" sz="2400" dirty="0"/>
              <a:t>En una tradición procedente de Clemente de Alejandría y conservada por Eusebio </a:t>
            </a:r>
            <a:r>
              <a:rPr lang="es-CO" sz="2400" dirty="0">
                <a:solidFill>
                  <a:srgbClr val="FF0000"/>
                </a:solidFill>
              </a:rPr>
              <a:t>(Historia eclesiástica ii. 9), </a:t>
            </a:r>
            <a:r>
              <a:rPr lang="es-CO" sz="2400" dirty="0"/>
              <a:t>se relata que el que acusó a Jacobo, se convirtió al contemplar la </a:t>
            </a:r>
            <a:r>
              <a:rPr lang="es-CO" sz="2400" u="sng" dirty="0"/>
              <a:t>fe</a:t>
            </a:r>
            <a:r>
              <a:rPr lang="es-CO" sz="2400" dirty="0"/>
              <a:t> y la </a:t>
            </a:r>
            <a:r>
              <a:rPr lang="es-CO" sz="2400" u="sng" dirty="0"/>
              <a:t>paciencia</a:t>
            </a:r>
            <a:r>
              <a:rPr lang="es-CO" sz="2400" dirty="0"/>
              <a:t> de su </a:t>
            </a:r>
            <a:r>
              <a:rPr lang="es-CO" sz="2400" dirty="0" smtClean="0"/>
              <a:t>víctima». </a:t>
            </a:r>
            <a:endParaRPr lang="es-CO" sz="2400" dirty="0"/>
          </a:p>
          <a:p>
            <a:pPr marL="0" indent="0" algn="ctr">
              <a:buNone/>
            </a:pPr>
            <a:r>
              <a:rPr lang="es-CO" sz="2400" dirty="0" smtClean="0"/>
              <a:t>Según </a:t>
            </a:r>
            <a:r>
              <a:rPr lang="es-CO" sz="2400" dirty="0"/>
              <a:t>la cronología que se conoce de los Hechos, Jacobo desempeñó un corto ministerio de sólo 13 años después de la ascensión de Cristo. </a:t>
            </a:r>
            <a:r>
              <a:rPr lang="es-CO" sz="2400" dirty="0" smtClean="0"/>
              <a:t>O sea que fue decapitado en torno al año 44.</a:t>
            </a:r>
            <a:endParaRPr lang="es-CO" sz="2400" dirty="0"/>
          </a:p>
        </p:txBody>
      </p:sp>
    </p:spTree>
    <p:extLst>
      <p:ext uri="{BB962C8B-B14F-4D97-AF65-F5344CB8AC3E}">
        <p14:creationId xmlns:p14="http://schemas.microsoft.com/office/powerpoint/2010/main" val="254286156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a:bodyPr>
          <a:lstStyle/>
          <a:p>
            <a:pPr marL="0" indent="0">
              <a:buNone/>
            </a:pPr>
            <a:r>
              <a:rPr lang="es-CO" sz="2400" dirty="0" smtClean="0"/>
              <a:t>De la forma como murieron los apóstoles podemos sacar al menos dos conclusiones:</a:t>
            </a:r>
          </a:p>
          <a:p>
            <a:pPr marL="0" indent="0">
              <a:buNone/>
            </a:pPr>
            <a:r>
              <a:rPr lang="es-CO" b="1" dirty="0" smtClean="0"/>
              <a:t>1). </a:t>
            </a:r>
            <a:r>
              <a:rPr lang="es-CO" sz="2400" dirty="0" smtClean="0"/>
              <a:t>El propósito tan arraigado en el corazón del hombre, tanto de los mismos judíos como de los gentiles, por despreciar al Salvador del mundo, que había venido a salvarlos del pecado, y por ende, de la muerte eterna. Como le pregunta El Señor a Saulo: «</a:t>
            </a:r>
            <a:r>
              <a:rPr lang="es-CO" sz="2400" dirty="0" smtClean="0">
                <a:latin typeface="Agency FB" pitchFamily="34" charset="0"/>
              </a:rPr>
              <a:t>Por qué me persigues</a:t>
            </a:r>
            <a:r>
              <a:rPr lang="es-CO" sz="2400" dirty="0" smtClean="0">
                <a:solidFill>
                  <a:srgbClr val="FF0000"/>
                </a:solidFill>
              </a:rPr>
              <a:t>»,(Hech.9:4). </a:t>
            </a:r>
            <a:r>
              <a:rPr lang="es-CO" sz="2400" dirty="0" smtClean="0"/>
              <a:t>Aversión que persiste hasta el día de hoy. </a:t>
            </a:r>
          </a:p>
          <a:p>
            <a:pPr marL="0" indent="0">
              <a:buNone/>
            </a:pPr>
            <a:r>
              <a:rPr lang="es-CO" b="1" dirty="0" smtClean="0"/>
              <a:t>2). </a:t>
            </a:r>
            <a:r>
              <a:rPr lang="es-CO" sz="2400" dirty="0" smtClean="0"/>
              <a:t>El poder que ejerce el Espíritu Santo en la vida del creyente genuino, que les da poder para obedecer los Mandamientos de Dios, </a:t>
            </a:r>
            <a:r>
              <a:rPr lang="es-CO" sz="2400" dirty="0" smtClean="0">
                <a:solidFill>
                  <a:srgbClr val="FF0000"/>
                </a:solidFill>
              </a:rPr>
              <a:t>(Eze.36:27), </a:t>
            </a:r>
            <a:r>
              <a:rPr lang="es-CO" sz="2400" dirty="0" smtClean="0"/>
              <a:t>y nunca para desobedecerlos, o cambiarlos, esto es lo que ocasiona el rechazo de los incrédulos, aún hasta el día de hoy, y que se acentuará a medida que se aproxime la segunda venida de Cristo, cuando se establezca la ley dominical. Vea </a:t>
            </a:r>
            <a:r>
              <a:rPr lang="es-CO" sz="2400" dirty="0" smtClean="0">
                <a:solidFill>
                  <a:srgbClr val="FF0000"/>
                </a:solidFill>
              </a:rPr>
              <a:t>(Apoc.12:17; 13:15-17; Deut.4:2; Apoc. 22:18,19).  </a:t>
            </a:r>
            <a:endParaRPr lang="es-CO" sz="2400" dirty="0">
              <a:solidFill>
                <a:srgbClr val="FF0000"/>
              </a:solidFill>
            </a:endParaRPr>
          </a:p>
        </p:txBody>
      </p:sp>
    </p:spTree>
    <p:extLst>
      <p:ext uri="{BB962C8B-B14F-4D97-AF65-F5344CB8AC3E}">
        <p14:creationId xmlns:p14="http://schemas.microsoft.com/office/powerpoint/2010/main" val="3270968414"/>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805</TotalTime>
  <Words>1390</Words>
  <Application>Microsoft Office PowerPoint</Application>
  <PresentationFormat>Presentación en pantalla (4:3)</PresentationFormat>
  <Paragraphs>33</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Biografía y Muerte de Santiago el Mayor</vt:lpstr>
      <vt:lpstr>Biografía de Santiago, según la Santa Biblia</vt:lpstr>
      <vt:lpstr>Santiago en el grupo de los íntimos de Jesús </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Muerte de Santiago el Mayor</dc:title>
  <dc:creator>FAMILIA FIERRO CH</dc:creator>
  <cp:lastModifiedBy>HUMBERTO</cp:lastModifiedBy>
  <cp:revision>65</cp:revision>
  <dcterms:created xsi:type="dcterms:W3CDTF">2014-12-02T12:57:28Z</dcterms:created>
  <dcterms:modified xsi:type="dcterms:W3CDTF">2015-01-27T10:30:16Z</dcterms:modified>
</cp:coreProperties>
</file>