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7" r:id="rId2"/>
    <p:sldId id="258" r:id="rId3"/>
    <p:sldId id="259" r:id="rId4"/>
    <p:sldId id="260" r:id="rId5"/>
    <p:sldId id="261" r:id="rId6"/>
    <p:sldId id="262" r:id="rId7"/>
    <p:sldId id="263" r:id="rId8"/>
    <p:sldId id="264" r:id="rId9"/>
    <p:sldId id="265" r:id="rId10"/>
    <p:sldId id="266" r:id="rId11"/>
    <p:sldId id="267" r:id="rId12"/>
    <p:sldId id="268" r:id="rId13"/>
    <p:sldId id="269" r:id="rId14"/>
    <p:sldId id="270" r:id="rId15"/>
    <p:sldId id="271" r:id="rId16"/>
    <p:sldId id="272" r:id="rId17"/>
  </p:sldIdLst>
  <p:sldSz cx="9144000" cy="6858000" type="screen4x3"/>
  <p:notesSz cx="6858000" cy="9144000"/>
  <p:defaultTextStyle>
    <a:defPPr>
      <a:defRPr lang="es-CO"/>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73" d="100"/>
          <a:sy n="73" d="100"/>
        </p:scale>
        <p:origin x="-1074" y="-102"/>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CO"/>
          </a:p>
        </p:txBody>
      </p:sp>
      <p:sp>
        <p:nvSpPr>
          <p:cNvPr id="3" name="2 Subtítulo"/>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CO"/>
          </a:p>
        </p:txBody>
      </p:sp>
      <p:sp>
        <p:nvSpPr>
          <p:cNvPr id="4" name="3 Marcador de fecha"/>
          <p:cNvSpPr>
            <a:spLocks noGrp="1"/>
          </p:cNvSpPr>
          <p:nvPr>
            <p:ph type="dt" sz="half" idx="10"/>
          </p:nvPr>
        </p:nvSpPr>
        <p:spPr/>
        <p:txBody>
          <a:bodyPr/>
          <a:lstStyle/>
          <a:p>
            <a:fld id="{634488DD-4384-437A-A6A3-175964BFD790}" type="datetimeFigureOut">
              <a:rPr lang="es-CO" smtClean="0"/>
              <a:t>18/01/2015</a:t>
            </a:fld>
            <a:endParaRPr lang="es-CO"/>
          </a:p>
        </p:txBody>
      </p:sp>
      <p:sp>
        <p:nvSpPr>
          <p:cNvPr id="5" name="4 Marcador de pie de página"/>
          <p:cNvSpPr>
            <a:spLocks noGrp="1"/>
          </p:cNvSpPr>
          <p:nvPr>
            <p:ph type="ftr" sz="quarter" idx="11"/>
          </p:nvPr>
        </p:nvSpPr>
        <p:spPr/>
        <p:txBody>
          <a:bodyPr/>
          <a:lstStyle/>
          <a:p>
            <a:endParaRPr lang="es-CO"/>
          </a:p>
        </p:txBody>
      </p:sp>
      <p:sp>
        <p:nvSpPr>
          <p:cNvPr id="6" name="5 Marcador de número de diapositiva"/>
          <p:cNvSpPr>
            <a:spLocks noGrp="1"/>
          </p:cNvSpPr>
          <p:nvPr>
            <p:ph type="sldNum" sz="quarter" idx="12"/>
          </p:nvPr>
        </p:nvSpPr>
        <p:spPr/>
        <p:txBody>
          <a:bodyPr/>
          <a:lstStyle/>
          <a:p>
            <a:fld id="{3D850037-EE26-4A01-A869-01DB7289FC70}" type="slidenum">
              <a:rPr lang="es-CO" smtClean="0"/>
              <a:t>‹Nº›</a:t>
            </a:fld>
            <a:endParaRPr lang="es-CO"/>
          </a:p>
        </p:txBody>
      </p:sp>
    </p:spTree>
    <p:extLst>
      <p:ext uri="{BB962C8B-B14F-4D97-AF65-F5344CB8AC3E}">
        <p14:creationId xmlns:p14="http://schemas.microsoft.com/office/powerpoint/2010/main" val="87154171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CO"/>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3 Marcador de fecha"/>
          <p:cNvSpPr>
            <a:spLocks noGrp="1"/>
          </p:cNvSpPr>
          <p:nvPr>
            <p:ph type="dt" sz="half" idx="10"/>
          </p:nvPr>
        </p:nvSpPr>
        <p:spPr/>
        <p:txBody>
          <a:bodyPr/>
          <a:lstStyle/>
          <a:p>
            <a:fld id="{634488DD-4384-437A-A6A3-175964BFD790}" type="datetimeFigureOut">
              <a:rPr lang="es-CO" smtClean="0"/>
              <a:t>18/01/2015</a:t>
            </a:fld>
            <a:endParaRPr lang="es-CO"/>
          </a:p>
        </p:txBody>
      </p:sp>
      <p:sp>
        <p:nvSpPr>
          <p:cNvPr id="5" name="4 Marcador de pie de página"/>
          <p:cNvSpPr>
            <a:spLocks noGrp="1"/>
          </p:cNvSpPr>
          <p:nvPr>
            <p:ph type="ftr" sz="quarter" idx="11"/>
          </p:nvPr>
        </p:nvSpPr>
        <p:spPr/>
        <p:txBody>
          <a:bodyPr/>
          <a:lstStyle/>
          <a:p>
            <a:endParaRPr lang="es-CO"/>
          </a:p>
        </p:txBody>
      </p:sp>
      <p:sp>
        <p:nvSpPr>
          <p:cNvPr id="6" name="5 Marcador de número de diapositiva"/>
          <p:cNvSpPr>
            <a:spLocks noGrp="1"/>
          </p:cNvSpPr>
          <p:nvPr>
            <p:ph type="sldNum" sz="quarter" idx="12"/>
          </p:nvPr>
        </p:nvSpPr>
        <p:spPr/>
        <p:txBody>
          <a:bodyPr/>
          <a:lstStyle/>
          <a:p>
            <a:fld id="{3D850037-EE26-4A01-A869-01DB7289FC70}" type="slidenum">
              <a:rPr lang="es-CO" smtClean="0"/>
              <a:t>‹Nº›</a:t>
            </a:fld>
            <a:endParaRPr lang="es-CO"/>
          </a:p>
        </p:txBody>
      </p:sp>
    </p:spTree>
    <p:extLst>
      <p:ext uri="{BB962C8B-B14F-4D97-AF65-F5344CB8AC3E}">
        <p14:creationId xmlns:p14="http://schemas.microsoft.com/office/powerpoint/2010/main" val="261867387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CO"/>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634488DD-4384-437A-A6A3-175964BFD790}" type="datetimeFigureOut">
              <a:rPr lang="es-CO" smtClean="0"/>
              <a:t>18/01/2015</a:t>
            </a:fld>
            <a:endParaRPr lang="es-CO"/>
          </a:p>
        </p:txBody>
      </p:sp>
      <p:sp>
        <p:nvSpPr>
          <p:cNvPr id="5" name="4 Marcador de pie de página"/>
          <p:cNvSpPr>
            <a:spLocks noGrp="1"/>
          </p:cNvSpPr>
          <p:nvPr>
            <p:ph type="ftr" sz="quarter" idx="11"/>
          </p:nvPr>
        </p:nvSpPr>
        <p:spPr/>
        <p:txBody>
          <a:bodyPr/>
          <a:lstStyle/>
          <a:p>
            <a:endParaRPr lang="es-CO"/>
          </a:p>
        </p:txBody>
      </p:sp>
      <p:sp>
        <p:nvSpPr>
          <p:cNvPr id="6" name="5 Marcador de número de diapositiva"/>
          <p:cNvSpPr>
            <a:spLocks noGrp="1"/>
          </p:cNvSpPr>
          <p:nvPr>
            <p:ph type="sldNum" sz="quarter" idx="12"/>
          </p:nvPr>
        </p:nvSpPr>
        <p:spPr/>
        <p:txBody>
          <a:bodyPr/>
          <a:lstStyle/>
          <a:p>
            <a:fld id="{3D850037-EE26-4A01-A869-01DB7289FC70}" type="slidenum">
              <a:rPr lang="es-CO" smtClean="0"/>
              <a:t>‹Nº›</a:t>
            </a:fld>
            <a:endParaRPr lang="es-CO"/>
          </a:p>
        </p:txBody>
      </p:sp>
    </p:spTree>
    <p:extLst>
      <p:ext uri="{BB962C8B-B14F-4D97-AF65-F5344CB8AC3E}">
        <p14:creationId xmlns:p14="http://schemas.microsoft.com/office/powerpoint/2010/main" val="238528126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CO"/>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5" name="4 Marcador de fecha"/>
          <p:cNvSpPr>
            <a:spLocks noGrp="1"/>
          </p:cNvSpPr>
          <p:nvPr>
            <p:ph type="dt" sz="half" idx="10"/>
          </p:nvPr>
        </p:nvSpPr>
        <p:spPr/>
        <p:txBody>
          <a:bodyPr/>
          <a:lstStyle/>
          <a:p>
            <a:fld id="{634488DD-4384-437A-A6A3-175964BFD790}" type="datetimeFigureOut">
              <a:rPr lang="es-CO" smtClean="0"/>
              <a:t>18/01/2015</a:t>
            </a:fld>
            <a:endParaRPr lang="es-CO"/>
          </a:p>
        </p:txBody>
      </p:sp>
      <p:sp>
        <p:nvSpPr>
          <p:cNvPr id="6" name="5 Marcador de pie de página"/>
          <p:cNvSpPr>
            <a:spLocks noGrp="1"/>
          </p:cNvSpPr>
          <p:nvPr>
            <p:ph type="ftr" sz="quarter" idx="11"/>
          </p:nvPr>
        </p:nvSpPr>
        <p:spPr/>
        <p:txBody>
          <a:bodyPr/>
          <a:lstStyle/>
          <a:p>
            <a:endParaRPr lang="es-CO"/>
          </a:p>
        </p:txBody>
      </p:sp>
      <p:sp>
        <p:nvSpPr>
          <p:cNvPr id="7" name="6 Marcador de número de diapositiva"/>
          <p:cNvSpPr>
            <a:spLocks noGrp="1"/>
          </p:cNvSpPr>
          <p:nvPr>
            <p:ph type="sldNum" sz="quarter" idx="12"/>
          </p:nvPr>
        </p:nvSpPr>
        <p:spPr/>
        <p:txBody>
          <a:bodyPr/>
          <a:lstStyle/>
          <a:p>
            <a:fld id="{3D850037-EE26-4A01-A869-01DB7289FC70}" type="slidenum">
              <a:rPr lang="es-CO" smtClean="0"/>
              <a:t>‹Nº›</a:t>
            </a:fld>
            <a:endParaRPr lang="es-CO"/>
          </a:p>
        </p:txBody>
      </p:sp>
    </p:spTree>
    <p:extLst>
      <p:ext uri="{BB962C8B-B14F-4D97-AF65-F5344CB8AC3E}">
        <p14:creationId xmlns:p14="http://schemas.microsoft.com/office/powerpoint/2010/main" val="137274405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CO"/>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7" name="6 Marcador de fecha"/>
          <p:cNvSpPr>
            <a:spLocks noGrp="1"/>
          </p:cNvSpPr>
          <p:nvPr>
            <p:ph type="dt" sz="half" idx="10"/>
          </p:nvPr>
        </p:nvSpPr>
        <p:spPr/>
        <p:txBody>
          <a:bodyPr/>
          <a:lstStyle/>
          <a:p>
            <a:fld id="{634488DD-4384-437A-A6A3-175964BFD790}" type="datetimeFigureOut">
              <a:rPr lang="es-CO" smtClean="0"/>
              <a:t>18/01/2015</a:t>
            </a:fld>
            <a:endParaRPr lang="es-CO"/>
          </a:p>
        </p:txBody>
      </p:sp>
      <p:sp>
        <p:nvSpPr>
          <p:cNvPr id="8" name="7 Marcador de pie de página"/>
          <p:cNvSpPr>
            <a:spLocks noGrp="1"/>
          </p:cNvSpPr>
          <p:nvPr>
            <p:ph type="ftr" sz="quarter" idx="11"/>
          </p:nvPr>
        </p:nvSpPr>
        <p:spPr/>
        <p:txBody>
          <a:bodyPr/>
          <a:lstStyle/>
          <a:p>
            <a:endParaRPr lang="es-CO"/>
          </a:p>
        </p:txBody>
      </p:sp>
      <p:sp>
        <p:nvSpPr>
          <p:cNvPr id="9" name="8 Marcador de número de diapositiva"/>
          <p:cNvSpPr>
            <a:spLocks noGrp="1"/>
          </p:cNvSpPr>
          <p:nvPr>
            <p:ph type="sldNum" sz="quarter" idx="12"/>
          </p:nvPr>
        </p:nvSpPr>
        <p:spPr/>
        <p:txBody>
          <a:bodyPr/>
          <a:lstStyle/>
          <a:p>
            <a:fld id="{3D850037-EE26-4A01-A869-01DB7289FC70}" type="slidenum">
              <a:rPr lang="es-CO" smtClean="0"/>
              <a:t>‹Nº›</a:t>
            </a:fld>
            <a:endParaRPr lang="es-CO"/>
          </a:p>
        </p:txBody>
      </p:sp>
    </p:spTree>
    <p:extLst>
      <p:ext uri="{BB962C8B-B14F-4D97-AF65-F5344CB8AC3E}">
        <p14:creationId xmlns:p14="http://schemas.microsoft.com/office/powerpoint/2010/main" val="145400366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CO"/>
          </a:p>
        </p:txBody>
      </p:sp>
      <p:sp>
        <p:nvSpPr>
          <p:cNvPr id="3" name="2 Marcador de fecha"/>
          <p:cNvSpPr>
            <a:spLocks noGrp="1"/>
          </p:cNvSpPr>
          <p:nvPr>
            <p:ph type="dt" sz="half" idx="10"/>
          </p:nvPr>
        </p:nvSpPr>
        <p:spPr/>
        <p:txBody>
          <a:bodyPr/>
          <a:lstStyle/>
          <a:p>
            <a:fld id="{634488DD-4384-437A-A6A3-175964BFD790}" type="datetimeFigureOut">
              <a:rPr lang="es-CO" smtClean="0"/>
              <a:t>18/01/2015</a:t>
            </a:fld>
            <a:endParaRPr lang="es-CO"/>
          </a:p>
        </p:txBody>
      </p:sp>
      <p:sp>
        <p:nvSpPr>
          <p:cNvPr id="4" name="3 Marcador de pie de página"/>
          <p:cNvSpPr>
            <a:spLocks noGrp="1"/>
          </p:cNvSpPr>
          <p:nvPr>
            <p:ph type="ftr" sz="quarter" idx="11"/>
          </p:nvPr>
        </p:nvSpPr>
        <p:spPr/>
        <p:txBody>
          <a:bodyPr/>
          <a:lstStyle/>
          <a:p>
            <a:endParaRPr lang="es-CO"/>
          </a:p>
        </p:txBody>
      </p:sp>
      <p:sp>
        <p:nvSpPr>
          <p:cNvPr id="5" name="4 Marcador de número de diapositiva"/>
          <p:cNvSpPr>
            <a:spLocks noGrp="1"/>
          </p:cNvSpPr>
          <p:nvPr>
            <p:ph type="sldNum" sz="quarter" idx="12"/>
          </p:nvPr>
        </p:nvSpPr>
        <p:spPr/>
        <p:txBody>
          <a:bodyPr/>
          <a:lstStyle/>
          <a:p>
            <a:fld id="{3D850037-EE26-4A01-A869-01DB7289FC70}" type="slidenum">
              <a:rPr lang="es-CO" smtClean="0"/>
              <a:t>‹Nº›</a:t>
            </a:fld>
            <a:endParaRPr lang="es-CO"/>
          </a:p>
        </p:txBody>
      </p:sp>
    </p:spTree>
    <p:extLst>
      <p:ext uri="{BB962C8B-B14F-4D97-AF65-F5344CB8AC3E}">
        <p14:creationId xmlns:p14="http://schemas.microsoft.com/office/powerpoint/2010/main" val="87610228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634488DD-4384-437A-A6A3-175964BFD790}" type="datetimeFigureOut">
              <a:rPr lang="es-CO" smtClean="0"/>
              <a:t>18/01/2015</a:t>
            </a:fld>
            <a:endParaRPr lang="es-CO"/>
          </a:p>
        </p:txBody>
      </p:sp>
      <p:sp>
        <p:nvSpPr>
          <p:cNvPr id="3" name="2 Marcador de pie de página"/>
          <p:cNvSpPr>
            <a:spLocks noGrp="1"/>
          </p:cNvSpPr>
          <p:nvPr>
            <p:ph type="ftr" sz="quarter" idx="11"/>
          </p:nvPr>
        </p:nvSpPr>
        <p:spPr/>
        <p:txBody>
          <a:bodyPr/>
          <a:lstStyle/>
          <a:p>
            <a:endParaRPr lang="es-CO"/>
          </a:p>
        </p:txBody>
      </p:sp>
      <p:sp>
        <p:nvSpPr>
          <p:cNvPr id="4" name="3 Marcador de número de diapositiva"/>
          <p:cNvSpPr>
            <a:spLocks noGrp="1"/>
          </p:cNvSpPr>
          <p:nvPr>
            <p:ph type="sldNum" sz="quarter" idx="12"/>
          </p:nvPr>
        </p:nvSpPr>
        <p:spPr/>
        <p:txBody>
          <a:bodyPr/>
          <a:lstStyle/>
          <a:p>
            <a:fld id="{3D850037-EE26-4A01-A869-01DB7289FC70}" type="slidenum">
              <a:rPr lang="es-CO" smtClean="0"/>
              <a:t>‹Nº›</a:t>
            </a:fld>
            <a:endParaRPr lang="es-CO"/>
          </a:p>
        </p:txBody>
      </p:sp>
    </p:spTree>
    <p:extLst>
      <p:ext uri="{BB962C8B-B14F-4D97-AF65-F5344CB8AC3E}">
        <p14:creationId xmlns:p14="http://schemas.microsoft.com/office/powerpoint/2010/main" val="245559510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CO"/>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634488DD-4384-437A-A6A3-175964BFD790}" type="datetimeFigureOut">
              <a:rPr lang="es-CO" smtClean="0"/>
              <a:t>18/01/2015</a:t>
            </a:fld>
            <a:endParaRPr lang="es-CO"/>
          </a:p>
        </p:txBody>
      </p:sp>
      <p:sp>
        <p:nvSpPr>
          <p:cNvPr id="6" name="5 Marcador de pie de página"/>
          <p:cNvSpPr>
            <a:spLocks noGrp="1"/>
          </p:cNvSpPr>
          <p:nvPr>
            <p:ph type="ftr" sz="quarter" idx="11"/>
          </p:nvPr>
        </p:nvSpPr>
        <p:spPr/>
        <p:txBody>
          <a:bodyPr/>
          <a:lstStyle/>
          <a:p>
            <a:endParaRPr lang="es-CO"/>
          </a:p>
        </p:txBody>
      </p:sp>
      <p:sp>
        <p:nvSpPr>
          <p:cNvPr id="7" name="6 Marcador de número de diapositiva"/>
          <p:cNvSpPr>
            <a:spLocks noGrp="1"/>
          </p:cNvSpPr>
          <p:nvPr>
            <p:ph type="sldNum" sz="quarter" idx="12"/>
          </p:nvPr>
        </p:nvSpPr>
        <p:spPr/>
        <p:txBody>
          <a:bodyPr/>
          <a:lstStyle/>
          <a:p>
            <a:fld id="{3D850037-EE26-4A01-A869-01DB7289FC70}" type="slidenum">
              <a:rPr lang="es-CO" smtClean="0"/>
              <a:t>‹Nº›</a:t>
            </a:fld>
            <a:endParaRPr lang="es-CO"/>
          </a:p>
        </p:txBody>
      </p:sp>
    </p:spTree>
    <p:extLst>
      <p:ext uri="{BB962C8B-B14F-4D97-AF65-F5344CB8AC3E}">
        <p14:creationId xmlns:p14="http://schemas.microsoft.com/office/powerpoint/2010/main" val="272177812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CO"/>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CO"/>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634488DD-4384-437A-A6A3-175964BFD790}" type="datetimeFigureOut">
              <a:rPr lang="es-CO" smtClean="0"/>
              <a:t>18/01/2015</a:t>
            </a:fld>
            <a:endParaRPr lang="es-CO"/>
          </a:p>
        </p:txBody>
      </p:sp>
      <p:sp>
        <p:nvSpPr>
          <p:cNvPr id="6" name="5 Marcador de pie de página"/>
          <p:cNvSpPr>
            <a:spLocks noGrp="1"/>
          </p:cNvSpPr>
          <p:nvPr>
            <p:ph type="ftr" sz="quarter" idx="11"/>
          </p:nvPr>
        </p:nvSpPr>
        <p:spPr/>
        <p:txBody>
          <a:bodyPr/>
          <a:lstStyle/>
          <a:p>
            <a:endParaRPr lang="es-CO"/>
          </a:p>
        </p:txBody>
      </p:sp>
      <p:sp>
        <p:nvSpPr>
          <p:cNvPr id="7" name="6 Marcador de número de diapositiva"/>
          <p:cNvSpPr>
            <a:spLocks noGrp="1"/>
          </p:cNvSpPr>
          <p:nvPr>
            <p:ph type="sldNum" sz="quarter" idx="12"/>
          </p:nvPr>
        </p:nvSpPr>
        <p:spPr/>
        <p:txBody>
          <a:bodyPr/>
          <a:lstStyle/>
          <a:p>
            <a:fld id="{3D850037-EE26-4A01-A869-01DB7289FC70}" type="slidenum">
              <a:rPr lang="es-CO" smtClean="0"/>
              <a:t>‹Nº›</a:t>
            </a:fld>
            <a:endParaRPr lang="es-CO"/>
          </a:p>
        </p:txBody>
      </p:sp>
    </p:spTree>
    <p:extLst>
      <p:ext uri="{BB962C8B-B14F-4D97-AF65-F5344CB8AC3E}">
        <p14:creationId xmlns:p14="http://schemas.microsoft.com/office/powerpoint/2010/main" val="383315946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CO"/>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3 Marcador de fecha"/>
          <p:cNvSpPr>
            <a:spLocks noGrp="1"/>
          </p:cNvSpPr>
          <p:nvPr>
            <p:ph type="dt" sz="half" idx="10"/>
          </p:nvPr>
        </p:nvSpPr>
        <p:spPr/>
        <p:txBody>
          <a:bodyPr/>
          <a:lstStyle/>
          <a:p>
            <a:fld id="{634488DD-4384-437A-A6A3-175964BFD790}" type="datetimeFigureOut">
              <a:rPr lang="es-CO" smtClean="0"/>
              <a:t>18/01/2015</a:t>
            </a:fld>
            <a:endParaRPr lang="es-CO"/>
          </a:p>
        </p:txBody>
      </p:sp>
      <p:sp>
        <p:nvSpPr>
          <p:cNvPr id="5" name="4 Marcador de pie de página"/>
          <p:cNvSpPr>
            <a:spLocks noGrp="1"/>
          </p:cNvSpPr>
          <p:nvPr>
            <p:ph type="ftr" sz="quarter" idx="11"/>
          </p:nvPr>
        </p:nvSpPr>
        <p:spPr/>
        <p:txBody>
          <a:bodyPr/>
          <a:lstStyle/>
          <a:p>
            <a:endParaRPr lang="es-CO"/>
          </a:p>
        </p:txBody>
      </p:sp>
      <p:sp>
        <p:nvSpPr>
          <p:cNvPr id="6" name="5 Marcador de número de diapositiva"/>
          <p:cNvSpPr>
            <a:spLocks noGrp="1"/>
          </p:cNvSpPr>
          <p:nvPr>
            <p:ph type="sldNum" sz="quarter" idx="12"/>
          </p:nvPr>
        </p:nvSpPr>
        <p:spPr/>
        <p:txBody>
          <a:bodyPr/>
          <a:lstStyle/>
          <a:p>
            <a:fld id="{3D850037-EE26-4A01-A869-01DB7289FC70}" type="slidenum">
              <a:rPr lang="es-CO" smtClean="0"/>
              <a:t>‹Nº›</a:t>
            </a:fld>
            <a:endParaRPr lang="es-CO"/>
          </a:p>
        </p:txBody>
      </p:sp>
    </p:spTree>
    <p:extLst>
      <p:ext uri="{BB962C8B-B14F-4D97-AF65-F5344CB8AC3E}">
        <p14:creationId xmlns:p14="http://schemas.microsoft.com/office/powerpoint/2010/main" val="356657836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CO"/>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3 Marcador de fecha"/>
          <p:cNvSpPr>
            <a:spLocks noGrp="1"/>
          </p:cNvSpPr>
          <p:nvPr>
            <p:ph type="dt" sz="half" idx="10"/>
          </p:nvPr>
        </p:nvSpPr>
        <p:spPr/>
        <p:txBody>
          <a:bodyPr/>
          <a:lstStyle/>
          <a:p>
            <a:fld id="{634488DD-4384-437A-A6A3-175964BFD790}" type="datetimeFigureOut">
              <a:rPr lang="es-CO" smtClean="0"/>
              <a:t>18/01/2015</a:t>
            </a:fld>
            <a:endParaRPr lang="es-CO"/>
          </a:p>
        </p:txBody>
      </p:sp>
      <p:sp>
        <p:nvSpPr>
          <p:cNvPr id="5" name="4 Marcador de pie de página"/>
          <p:cNvSpPr>
            <a:spLocks noGrp="1"/>
          </p:cNvSpPr>
          <p:nvPr>
            <p:ph type="ftr" sz="quarter" idx="11"/>
          </p:nvPr>
        </p:nvSpPr>
        <p:spPr/>
        <p:txBody>
          <a:bodyPr/>
          <a:lstStyle/>
          <a:p>
            <a:endParaRPr lang="es-CO"/>
          </a:p>
        </p:txBody>
      </p:sp>
      <p:sp>
        <p:nvSpPr>
          <p:cNvPr id="6" name="5 Marcador de número de diapositiva"/>
          <p:cNvSpPr>
            <a:spLocks noGrp="1"/>
          </p:cNvSpPr>
          <p:nvPr>
            <p:ph type="sldNum" sz="quarter" idx="12"/>
          </p:nvPr>
        </p:nvSpPr>
        <p:spPr/>
        <p:txBody>
          <a:bodyPr/>
          <a:lstStyle/>
          <a:p>
            <a:fld id="{3D850037-EE26-4A01-A869-01DB7289FC70}" type="slidenum">
              <a:rPr lang="es-CO" smtClean="0"/>
              <a:t>‹Nº›</a:t>
            </a:fld>
            <a:endParaRPr lang="es-CO"/>
          </a:p>
        </p:txBody>
      </p:sp>
    </p:spTree>
    <p:extLst>
      <p:ext uri="{BB962C8B-B14F-4D97-AF65-F5344CB8AC3E}">
        <p14:creationId xmlns:p14="http://schemas.microsoft.com/office/powerpoint/2010/main" val="377610228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s-ES" smtClean="0"/>
              <a:t>Haga clic para modificar el estilo de título del patrón</a:t>
            </a:r>
            <a:endParaRPr lang="es-CO"/>
          </a:p>
        </p:txBody>
      </p:sp>
      <p:sp>
        <p:nvSpPr>
          <p:cNvPr id="3" name="2 Marcador de texto"/>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3 Marcador de fecha"/>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634488DD-4384-437A-A6A3-175964BFD790}" type="datetimeFigureOut">
              <a:rPr lang="es-CO" smtClean="0"/>
              <a:t>18/01/2015</a:t>
            </a:fld>
            <a:endParaRPr lang="es-CO"/>
          </a:p>
        </p:txBody>
      </p:sp>
      <p:sp>
        <p:nvSpPr>
          <p:cNvPr id="5" name="4 Marcador de pie de página"/>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CO"/>
          </a:p>
        </p:txBody>
      </p:sp>
      <p:sp>
        <p:nvSpPr>
          <p:cNvPr id="6" name="5 Marcador de número de diapositiva"/>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3D850037-EE26-4A01-A869-01DB7289FC70}" type="slidenum">
              <a:rPr lang="es-CO" smtClean="0"/>
              <a:t>‹Nº›</a:t>
            </a:fld>
            <a:endParaRPr lang="es-CO"/>
          </a:p>
        </p:txBody>
      </p:sp>
    </p:spTree>
    <p:extLst>
      <p:ext uri="{BB962C8B-B14F-4D97-AF65-F5344CB8AC3E}">
        <p14:creationId xmlns:p14="http://schemas.microsoft.com/office/powerpoint/2010/main" val="48585122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CO"/>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0" y="1412776"/>
            <a:ext cx="9144000" cy="1800200"/>
          </a:xfrm>
          <a:solidFill>
            <a:schemeClr val="accent6">
              <a:lumMod val="40000"/>
              <a:lumOff val="60000"/>
            </a:schemeClr>
          </a:solidFill>
        </p:spPr>
        <p:txBody>
          <a:bodyPr>
            <a:normAutofit fontScale="55000" lnSpcReduction="20000"/>
          </a:bodyPr>
          <a:lstStyle/>
          <a:p>
            <a:pPr marL="0" indent="0">
              <a:buNone/>
            </a:pPr>
            <a:endParaRPr lang="es-CO" sz="4800" dirty="0" smtClean="0">
              <a:latin typeface="Algerian" pitchFamily="82" charset="0"/>
            </a:endParaRPr>
          </a:p>
          <a:p>
            <a:pPr marL="0" indent="0">
              <a:buNone/>
            </a:pPr>
            <a:r>
              <a:rPr lang="es-CO" sz="8000" dirty="0" smtClean="0">
                <a:latin typeface="Algerian" pitchFamily="82" charset="0"/>
              </a:rPr>
              <a:t>Biografía y Muerte </a:t>
            </a:r>
            <a:r>
              <a:rPr lang="es-CO" sz="8000" dirty="0">
                <a:latin typeface="Algerian" pitchFamily="82" charset="0"/>
              </a:rPr>
              <a:t>de Santiago el </a:t>
            </a:r>
            <a:r>
              <a:rPr lang="es-CO" sz="8000" dirty="0" smtClean="0">
                <a:latin typeface="Algerian" pitchFamily="82" charset="0"/>
              </a:rPr>
              <a:t>Menor</a:t>
            </a:r>
            <a:endParaRPr lang="es-CO" sz="7000" dirty="0"/>
          </a:p>
        </p:txBody>
      </p:sp>
      <p:sp>
        <p:nvSpPr>
          <p:cNvPr id="4" name="3 Rectángulo"/>
          <p:cNvSpPr/>
          <p:nvPr/>
        </p:nvSpPr>
        <p:spPr>
          <a:xfrm>
            <a:off x="0" y="5157192"/>
            <a:ext cx="9144000" cy="1107996"/>
          </a:xfrm>
          <a:prstGeom prst="rect">
            <a:avLst/>
          </a:prstGeom>
          <a:solidFill>
            <a:schemeClr val="accent6">
              <a:lumMod val="40000"/>
              <a:lumOff val="60000"/>
            </a:schemeClr>
          </a:solidFill>
        </p:spPr>
        <p:txBody>
          <a:bodyPr wrap="square">
            <a:spAutoFit/>
          </a:bodyPr>
          <a:lstStyle/>
          <a:p>
            <a:pPr algn="r"/>
            <a:r>
              <a:rPr lang="es-CO" sz="6600" dirty="0">
                <a:latin typeface="Palace Script MT" pitchFamily="66" charset="0"/>
              </a:rPr>
              <a:t>Humberto Fierro G.</a:t>
            </a:r>
          </a:p>
        </p:txBody>
      </p:sp>
    </p:spTree>
    <p:extLst>
      <p:ext uri="{BB962C8B-B14F-4D97-AF65-F5344CB8AC3E}">
        <p14:creationId xmlns:p14="http://schemas.microsoft.com/office/powerpoint/2010/main" val="2612233742"/>
      </p:ext>
    </p:extLst>
  </p:cSld>
  <p:clrMapOvr>
    <a:masterClrMapping/>
  </p:clrMapOvr>
  <p:transition spd="slow">
    <p:cover/>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solidFill>
            <a:schemeClr val="accent5">
              <a:lumMod val="20000"/>
              <a:lumOff val="80000"/>
            </a:schemeClr>
          </a:solidFill>
        </p:spPr>
        <p:txBody>
          <a:bodyPr>
            <a:normAutofit/>
          </a:bodyPr>
          <a:lstStyle/>
          <a:p>
            <a:r>
              <a:rPr lang="es-CO" sz="4800" b="1" dirty="0" smtClean="0"/>
              <a:t>Biografía de Santiago el menor</a:t>
            </a:r>
            <a:endParaRPr lang="es-CO" sz="4800" b="1" dirty="0"/>
          </a:p>
        </p:txBody>
      </p:sp>
      <p:sp>
        <p:nvSpPr>
          <p:cNvPr id="3" name="2 Marcador de contenido"/>
          <p:cNvSpPr>
            <a:spLocks noGrp="1"/>
          </p:cNvSpPr>
          <p:nvPr>
            <p:ph idx="1"/>
          </p:nvPr>
        </p:nvSpPr>
        <p:spPr>
          <a:xfrm>
            <a:off x="457200" y="1600200"/>
            <a:ext cx="8229600" cy="5141168"/>
          </a:xfrm>
        </p:spPr>
        <p:txBody>
          <a:bodyPr>
            <a:normAutofit/>
          </a:bodyPr>
          <a:lstStyle/>
          <a:p>
            <a:pPr marL="0" indent="0">
              <a:buNone/>
            </a:pPr>
            <a:r>
              <a:rPr lang="es-CO" sz="2800" dirty="0" smtClean="0"/>
              <a:t>Para evitar confusiones téngase en cuenta que Jesús nombró dos apóstoles con el mismo nombre, para ello leamos </a:t>
            </a:r>
            <a:r>
              <a:rPr lang="es-CO" sz="2800" dirty="0" smtClean="0">
                <a:solidFill>
                  <a:srgbClr val="FF0000"/>
                </a:solidFill>
              </a:rPr>
              <a:t>(Mar.3:14-18), </a:t>
            </a:r>
            <a:r>
              <a:rPr lang="es-CO" sz="2800" dirty="0" smtClean="0"/>
              <a:t>que dice</a:t>
            </a:r>
            <a:r>
              <a:rPr lang="es-CO" sz="2800" dirty="0"/>
              <a:t>:  </a:t>
            </a:r>
            <a:r>
              <a:rPr lang="es-CO" sz="2800" dirty="0" smtClean="0"/>
              <a:t>Designó </a:t>
            </a:r>
            <a:r>
              <a:rPr lang="es-CO" sz="2800" dirty="0"/>
              <a:t>entonces a </a:t>
            </a:r>
            <a:r>
              <a:rPr lang="es-CO" sz="2800" dirty="0" smtClean="0"/>
              <a:t>doce </a:t>
            </a:r>
            <a:r>
              <a:rPr lang="es-CO" sz="2800" dirty="0"/>
              <a:t>para que estuvieran con él, para enviarlos a </a:t>
            </a:r>
            <a:r>
              <a:rPr lang="es-CO" sz="2800" dirty="0" smtClean="0"/>
              <a:t>predicar, 15 </a:t>
            </a:r>
            <a:r>
              <a:rPr lang="es-CO" sz="2800" dirty="0"/>
              <a:t>y que tuvieran autoridad para sanar enfermedades y para echar fuera demonios</a:t>
            </a:r>
            <a:r>
              <a:rPr lang="es-CO" sz="2800" dirty="0" smtClean="0"/>
              <a:t>:</a:t>
            </a:r>
            <a:endParaRPr lang="es-CO" sz="2800" dirty="0"/>
          </a:p>
          <a:p>
            <a:pPr marL="0" indent="0">
              <a:buNone/>
            </a:pPr>
            <a:r>
              <a:rPr lang="es-CO" sz="2800" dirty="0" smtClean="0"/>
              <a:t>16 ….. a </a:t>
            </a:r>
            <a:r>
              <a:rPr lang="es-CO" sz="2800" u="sng" dirty="0"/>
              <a:t>Jacobo, hijo de Zebedeo</a:t>
            </a:r>
            <a:r>
              <a:rPr lang="es-CO" sz="2800" dirty="0"/>
              <a:t>, </a:t>
            </a:r>
            <a:r>
              <a:rPr lang="es-CO" sz="2800" dirty="0" smtClean="0"/>
              <a:t>y </a:t>
            </a:r>
            <a:r>
              <a:rPr lang="es-CO" sz="2800" dirty="0"/>
              <a:t>a Juan, hermano de Jacobo, a quienes apellidó Boanerges, es decir, "Hijos del </a:t>
            </a:r>
            <a:r>
              <a:rPr lang="es-CO" sz="2800" dirty="0" smtClean="0"/>
              <a:t>trueno</a:t>
            </a:r>
            <a:endParaRPr lang="es-CO" sz="2800" dirty="0"/>
          </a:p>
          <a:p>
            <a:pPr marL="0" indent="0">
              <a:buNone/>
            </a:pPr>
            <a:r>
              <a:rPr lang="es-CO" sz="2800" dirty="0" smtClean="0"/>
              <a:t>18……, </a:t>
            </a:r>
            <a:r>
              <a:rPr lang="es-CO" sz="2800" u="sng" dirty="0" smtClean="0"/>
              <a:t>Jacobo hijo de Alfeo</a:t>
            </a:r>
            <a:r>
              <a:rPr lang="es-CO" sz="2800" dirty="0" smtClean="0"/>
              <a:t>, …... Por eso para diferéncialos  se les designa: hijos de.</a:t>
            </a:r>
          </a:p>
        </p:txBody>
      </p:sp>
    </p:spTree>
    <p:extLst>
      <p:ext uri="{BB962C8B-B14F-4D97-AF65-F5344CB8AC3E}">
        <p14:creationId xmlns:p14="http://schemas.microsoft.com/office/powerpoint/2010/main" val="3742653001"/>
      </p:ext>
    </p:extLst>
  </p:cSld>
  <p:clrMapOvr>
    <a:masterClrMapping/>
  </p:clrMapOvr>
  <p:transition spd="slow">
    <p:push dir="u"/>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76672"/>
            <a:ext cx="8229600" cy="6048672"/>
          </a:xfrm>
        </p:spPr>
        <p:txBody>
          <a:bodyPr>
            <a:normAutofit fontScale="85000" lnSpcReduction="20000"/>
          </a:bodyPr>
          <a:lstStyle/>
          <a:p>
            <a:pPr marL="0" indent="0">
              <a:buNone/>
            </a:pPr>
            <a:r>
              <a:rPr lang="es-CO" dirty="0" smtClean="0"/>
              <a:t>El Señor no nombró como apóstol a un Jacobo que la Biblia le llama «hermano de Jesús» </a:t>
            </a:r>
            <a:r>
              <a:rPr lang="es-CO" dirty="0" smtClean="0">
                <a:solidFill>
                  <a:srgbClr val="FF0000"/>
                </a:solidFill>
              </a:rPr>
              <a:t>(Mar.6:3). </a:t>
            </a:r>
            <a:r>
              <a:rPr lang="es-CO" dirty="0" smtClean="0"/>
              <a:t>El cual algunos comentaristas  confunden con los apóstoles que llevan su nombre, tal vez </a:t>
            </a:r>
            <a:r>
              <a:rPr lang="es-CO" dirty="0"/>
              <a:t>se basan en </a:t>
            </a:r>
            <a:r>
              <a:rPr lang="es-CO" dirty="0">
                <a:solidFill>
                  <a:srgbClr val="FF0000"/>
                </a:solidFill>
              </a:rPr>
              <a:t>(</a:t>
            </a:r>
            <a:r>
              <a:rPr lang="es-CO" dirty="0" smtClean="0">
                <a:solidFill>
                  <a:srgbClr val="FF0000"/>
                </a:solidFill>
              </a:rPr>
              <a:t>Gal.1:19) </a:t>
            </a:r>
            <a:r>
              <a:rPr lang="es-CO" dirty="0" smtClean="0"/>
              <a:t>donde Pablo dice: «</a:t>
            </a:r>
            <a:r>
              <a:rPr lang="es-CO" dirty="0" smtClean="0">
                <a:latin typeface="Agency FB" pitchFamily="34" charset="0"/>
              </a:rPr>
              <a:t>pero </a:t>
            </a:r>
            <a:r>
              <a:rPr lang="es-CO" dirty="0">
                <a:latin typeface="Agency FB" pitchFamily="34" charset="0"/>
              </a:rPr>
              <a:t>no vi a ningún otro de los apóstoles, sino a </a:t>
            </a:r>
            <a:r>
              <a:rPr lang="es-CO" dirty="0" smtClean="0">
                <a:latin typeface="Agency FB" pitchFamily="34" charset="0"/>
              </a:rPr>
              <a:t>Jacobo </a:t>
            </a:r>
            <a:r>
              <a:rPr lang="es-CO" dirty="0">
                <a:latin typeface="Agency FB" pitchFamily="34" charset="0"/>
              </a:rPr>
              <a:t>el hermano del </a:t>
            </a:r>
            <a:r>
              <a:rPr lang="es-CO" dirty="0" smtClean="0">
                <a:latin typeface="Agency FB" pitchFamily="34" charset="0"/>
              </a:rPr>
              <a:t>Señor</a:t>
            </a:r>
            <a:r>
              <a:rPr lang="es-CO" dirty="0" smtClean="0"/>
              <a:t>».</a:t>
            </a:r>
          </a:p>
          <a:p>
            <a:pPr marL="400050" lvl="1" indent="0">
              <a:buNone/>
            </a:pPr>
            <a:endParaRPr lang="es-CO" dirty="0" smtClean="0"/>
          </a:p>
          <a:p>
            <a:pPr marL="400050" lvl="1" indent="0">
              <a:buNone/>
            </a:pPr>
            <a:r>
              <a:rPr lang="es-CO" dirty="0" smtClean="0"/>
              <a:t>Se olviden que en la Biblia a un pariente se le llama «hermano», </a:t>
            </a:r>
            <a:r>
              <a:rPr lang="es-CO" dirty="0" smtClean="0">
                <a:solidFill>
                  <a:srgbClr val="FF0000"/>
                </a:solidFill>
              </a:rPr>
              <a:t>(Gén.13:8</a:t>
            </a:r>
            <a:r>
              <a:rPr lang="es-CO" dirty="0">
                <a:solidFill>
                  <a:srgbClr val="FF0000"/>
                </a:solidFill>
              </a:rPr>
              <a:t>) </a:t>
            </a:r>
            <a:r>
              <a:rPr lang="es-CO" dirty="0"/>
              <a:t>dice: </a:t>
            </a:r>
            <a:r>
              <a:rPr lang="es-CO" dirty="0" smtClean="0"/>
              <a:t>«</a:t>
            </a:r>
            <a:r>
              <a:rPr lang="es-CO" dirty="0" smtClean="0">
                <a:latin typeface="Agency FB" pitchFamily="34" charset="0"/>
              </a:rPr>
              <a:t>somos hermanos</a:t>
            </a:r>
            <a:r>
              <a:rPr lang="es-CO" dirty="0" smtClean="0"/>
              <a:t>»  cuando en realidad Lot era hijo de Harán hermano de Abram </a:t>
            </a:r>
            <a:r>
              <a:rPr lang="es-CO" dirty="0" smtClean="0">
                <a:solidFill>
                  <a:srgbClr val="FF0000"/>
                </a:solidFill>
              </a:rPr>
              <a:t>(Gén.11:27). </a:t>
            </a:r>
            <a:r>
              <a:rPr lang="es-CO" dirty="0" smtClean="0"/>
              <a:t>Por tanto, al que visitó Pablo en </a:t>
            </a:r>
            <a:r>
              <a:rPr lang="es-CO" dirty="0" smtClean="0">
                <a:solidFill>
                  <a:srgbClr val="FF0000"/>
                </a:solidFill>
              </a:rPr>
              <a:t>(Gal.1:19) </a:t>
            </a:r>
            <a:r>
              <a:rPr lang="es-CO" dirty="0" smtClean="0"/>
              <a:t>fue al apóstol Santiago, hermano de Juan que era primo de Jesús.</a:t>
            </a:r>
          </a:p>
          <a:p>
            <a:pPr marL="0" indent="0">
              <a:buNone/>
            </a:pPr>
            <a:endParaRPr lang="es-CO" dirty="0" smtClean="0"/>
          </a:p>
          <a:p>
            <a:pPr marL="0" indent="0">
              <a:buNone/>
            </a:pPr>
            <a:r>
              <a:rPr lang="es-CO" dirty="0" smtClean="0"/>
              <a:t>El Jacobo «hermano de Jesús»:  «Tanto </a:t>
            </a:r>
            <a:r>
              <a:rPr lang="es-CO" dirty="0"/>
              <a:t>Elena de White, como la tradición cristiana, afirman que los hermanos eran </a:t>
            </a:r>
            <a:r>
              <a:rPr lang="es-CO" u="sng" dirty="0"/>
              <a:t>hijos de José</a:t>
            </a:r>
            <a:r>
              <a:rPr lang="es-CO" dirty="0"/>
              <a:t> pero no de </a:t>
            </a:r>
            <a:r>
              <a:rPr lang="es-CO" dirty="0" smtClean="0"/>
              <a:t>María» </a:t>
            </a:r>
            <a:r>
              <a:rPr lang="es-CO" dirty="0">
                <a:solidFill>
                  <a:srgbClr val="FF0000"/>
                </a:solidFill>
              </a:rPr>
              <a:t>(DTG 65-66, 69, 288</a:t>
            </a:r>
            <a:r>
              <a:rPr lang="es-CO" dirty="0" smtClean="0">
                <a:solidFill>
                  <a:srgbClr val="FF0000"/>
                </a:solidFill>
              </a:rPr>
              <a:t>). </a:t>
            </a:r>
            <a:r>
              <a:rPr lang="es-CO" dirty="0" smtClean="0"/>
              <a:t>¿Por tanto, como es que iban a ser hijos de Alfeo?</a:t>
            </a:r>
            <a:endParaRPr lang="es-CO" dirty="0"/>
          </a:p>
        </p:txBody>
      </p:sp>
    </p:spTree>
    <p:extLst>
      <p:ext uri="{BB962C8B-B14F-4D97-AF65-F5344CB8AC3E}">
        <p14:creationId xmlns:p14="http://schemas.microsoft.com/office/powerpoint/2010/main" val="3264576967"/>
      </p:ext>
    </p:extLst>
  </p:cSld>
  <p:clrMapOvr>
    <a:masterClrMapping/>
  </p:clrMapOvr>
  <p:transition spd="slow">
    <p:push dir="u"/>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76672"/>
            <a:ext cx="8229600" cy="6192688"/>
          </a:xfrm>
        </p:spPr>
        <p:txBody>
          <a:bodyPr>
            <a:normAutofit fontScale="92500" lnSpcReduction="10000"/>
          </a:bodyPr>
          <a:lstStyle/>
          <a:p>
            <a:pPr marL="0" indent="0">
              <a:buNone/>
            </a:pPr>
            <a:r>
              <a:rPr lang="es-CO" sz="2800" dirty="0" smtClean="0"/>
              <a:t>Como usted se podrá dar cuenta, la diferencia entre estos dos Jacobos está en que uno es hijo de Zebedeo</a:t>
            </a:r>
            <a:r>
              <a:rPr lang="es-CO" sz="2800" dirty="0"/>
              <a:t>, </a:t>
            </a:r>
            <a:r>
              <a:rPr lang="es-CO" sz="2800" dirty="0" smtClean="0"/>
              <a:t>mientras que el otro es </a:t>
            </a:r>
            <a:r>
              <a:rPr lang="es-CO" sz="2800" dirty="0"/>
              <a:t>hijo de Alfeo. </a:t>
            </a:r>
            <a:endParaRPr lang="es-CO" sz="2800" dirty="0" smtClean="0"/>
          </a:p>
          <a:p>
            <a:pPr marL="0" indent="0">
              <a:buNone/>
            </a:pPr>
            <a:r>
              <a:rPr lang="es-CO" sz="2800" dirty="0"/>
              <a:t>H</a:t>
            </a:r>
            <a:r>
              <a:rPr lang="es-CO" sz="2800" dirty="0" smtClean="0"/>
              <a:t>ay </a:t>
            </a:r>
            <a:r>
              <a:rPr lang="es-CO" sz="2800" dirty="0"/>
              <a:t>buenas razones para creer que </a:t>
            </a:r>
            <a:r>
              <a:rPr lang="es-CO" sz="2800" dirty="0" smtClean="0"/>
              <a:t>el </a:t>
            </a:r>
            <a:r>
              <a:rPr lang="es-CO" sz="2800" dirty="0"/>
              <a:t>Jacobo </a:t>
            </a:r>
            <a:r>
              <a:rPr lang="es-CO" sz="2800" dirty="0" smtClean="0"/>
              <a:t>mencionado en </a:t>
            </a:r>
            <a:r>
              <a:rPr lang="es-CO" sz="2800" dirty="0" smtClean="0">
                <a:solidFill>
                  <a:srgbClr val="FF0000"/>
                </a:solidFill>
              </a:rPr>
              <a:t>(Mar.15:40), </a:t>
            </a:r>
            <a:r>
              <a:rPr lang="es-CO" sz="2800" dirty="0" smtClean="0"/>
              <a:t>como «el menor», quizá </a:t>
            </a:r>
            <a:r>
              <a:rPr lang="es-CO" sz="2800" dirty="0"/>
              <a:t>se refiere a que era de menos </a:t>
            </a:r>
            <a:r>
              <a:rPr lang="es-CO" sz="2800" dirty="0" smtClean="0"/>
              <a:t>edad, o </a:t>
            </a:r>
            <a:r>
              <a:rPr lang="es-CO" sz="2800" dirty="0"/>
              <a:t>tal vez la expresión se usaba porque era de pequeña estatura. </a:t>
            </a:r>
          </a:p>
          <a:p>
            <a:pPr marL="400050" lvl="1" indent="0">
              <a:buNone/>
            </a:pPr>
            <a:endParaRPr lang="es-CO" dirty="0" smtClean="0"/>
          </a:p>
          <a:p>
            <a:pPr marL="400050" lvl="1" indent="0">
              <a:buNone/>
            </a:pPr>
            <a:r>
              <a:rPr lang="es-CO" dirty="0" smtClean="0"/>
              <a:t>Los «hermanos de Jesús» aun </a:t>
            </a:r>
            <a:r>
              <a:rPr lang="es-CO" dirty="0"/>
              <a:t>seis meses antes de la crucifixión se dice </a:t>
            </a:r>
            <a:r>
              <a:rPr lang="es-CO" dirty="0" smtClean="0"/>
              <a:t>que </a:t>
            </a:r>
            <a:r>
              <a:rPr lang="es-CO" dirty="0"/>
              <a:t>no creían en él </a:t>
            </a:r>
            <a:r>
              <a:rPr lang="es-CO" dirty="0">
                <a:solidFill>
                  <a:srgbClr val="FF0000"/>
                </a:solidFill>
              </a:rPr>
              <a:t>(</a:t>
            </a:r>
            <a:r>
              <a:rPr lang="es-CO" dirty="0" smtClean="0">
                <a:solidFill>
                  <a:srgbClr val="FF0000"/>
                </a:solidFill>
              </a:rPr>
              <a:t>Juan 7:5), Y Mar.3:21, </a:t>
            </a:r>
            <a:r>
              <a:rPr lang="es-CO" dirty="0" smtClean="0"/>
              <a:t>dice que: «</a:t>
            </a:r>
            <a:r>
              <a:rPr lang="es-CO" dirty="0" smtClean="0">
                <a:latin typeface="Agency FB" pitchFamily="34" charset="0"/>
              </a:rPr>
              <a:t>los familiares de Jesús, vinieron a llevarlo, porque decían: «</a:t>
            </a:r>
            <a:r>
              <a:rPr lang="es-CO" b="1" u="sng" dirty="0" smtClean="0">
                <a:latin typeface="Agency FB" pitchFamily="34" charset="0"/>
              </a:rPr>
              <a:t>está fuera de </a:t>
            </a:r>
            <a:r>
              <a:rPr lang="es-CO" b="1" u="sng" dirty="0" smtClean="0"/>
              <a:t>sí</a:t>
            </a:r>
            <a:r>
              <a:rPr lang="es-CO" dirty="0" smtClean="0"/>
              <a:t>».</a:t>
            </a:r>
            <a:r>
              <a:rPr lang="es-CO" dirty="0" smtClean="0">
                <a:solidFill>
                  <a:srgbClr val="FF0000"/>
                </a:solidFill>
              </a:rPr>
              <a:t> (Mat. 13:55 y Mar. 6:3)</a:t>
            </a:r>
            <a:r>
              <a:rPr lang="es-CO" dirty="0" smtClean="0"/>
              <a:t> los nombra explícitamente, e implica </a:t>
            </a:r>
            <a:r>
              <a:rPr lang="es-CO" dirty="0"/>
              <a:t>que el episodio allí referido ocurrió por el tiempo del tercer viaje por Galilea, evidentemente después de la elección de los </a:t>
            </a:r>
            <a:r>
              <a:rPr lang="es-CO" dirty="0" smtClean="0"/>
              <a:t>doce.</a:t>
            </a:r>
            <a:endParaRPr lang="es-CO" dirty="0"/>
          </a:p>
        </p:txBody>
      </p:sp>
    </p:spTree>
    <p:extLst>
      <p:ext uri="{BB962C8B-B14F-4D97-AF65-F5344CB8AC3E}">
        <p14:creationId xmlns:p14="http://schemas.microsoft.com/office/powerpoint/2010/main" val="456889061"/>
      </p:ext>
    </p:extLst>
  </p:cSld>
  <p:clrMapOvr>
    <a:masterClrMapping/>
  </p:clrMapOvr>
  <mc:AlternateContent xmlns:mc="http://schemas.openxmlformats.org/markup-compatibility/2006" xmlns:p14="http://schemas.microsoft.com/office/powerpoint/2010/main">
    <mc:Choice Requires="p14">
      <p:transition spd="slow" p14:dur="1200">
        <p14:flip dir="r"/>
      </p:transition>
    </mc:Choice>
    <mc:Fallback xmlns="">
      <p:transition spd="slow">
        <p:fade/>
      </p:transition>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755576" y="2608352"/>
            <a:ext cx="4680520" cy="3772976"/>
          </a:xfrm>
        </p:spPr>
        <p:txBody>
          <a:bodyPr>
            <a:normAutofit/>
          </a:bodyPr>
          <a:lstStyle/>
          <a:p>
            <a:pPr marL="0" indent="0">
              <a:buNone/>
            </a:pPr>
            <a:r>
              <a:rPr lang="es-CO" sz="2400" dirty="0" smtClean="0"/>
              <a:t>Pero este Jacobo, o Santiago el menor, fue elegido como anciano de la iglesia de Jerusalén siendo el que presidió el primer concilio </a:t>
            </a:r>
            <a:r>
              <a:rPr lang="es-CO" sz="2400" dirty="0" smtClean="0">
                <a:solidFill>
                  <a:srgbClr val="FF0000"/>
                </a:solidFill>
              </a:rPr>
              <a:t>(Hech.15:13). </a:t>
            </a:r>
            <a:r>
              <a:rPr lang="es-CO" sz="2400" dirty="0" smtClean="0"/>
              <a:t>A este Santiago se refiere Pedro en</a:t>
            </a:r>
            <a:r>
              <a:rPr lang="es-CO" sz="2400" dirty="0" smtClean="0">
                <a:solidFill>
                  <a:srgbClr val="FF0000"/>
                </a:solidFill>
              </a:rPr>
              <a:t> (Hech.12:17</a:t>
            </a:r>
            <a:r>
              <a:rPr lang="es-CO" sz="2400" dirty="0">
                <a:solidFill>
                  <a:srgbClr val="FF0000"/>
                </a:solidFill>
              </a:rPr>
              <a:t>). </a:t>
            </a:r>
            <a:r>
              <a:rPr lang="es-CO" sz="2400" dirty="0"/>
              <a:t>Ya que Santiago el primo de Jesús y hermano de Juan, fue muerto por Herodes según lo dice</a:t>
            </a:r>
            <a:r>
              <a:rPr lang="es-CO" sz="2400" dirty="0">
                <a:solidFill>
                  <a:srgbClr val="FF0000"/>
                </a:solidFill>
              </a:rPr>
              <a:t> (Hech.12:2), </a:t>
            </a:r>
            <a:r>
              <a:rPr lang="es-CO" sz="2400" dirty="0"/>
              <a:t>en el año 44. </a:t>
            </a:r>
            <a:endParaRPr lang="es-CO" sz="2800" dirty="0"/>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580112" y="2420888"/>
            <a:ext cx="3312368" cy="396044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3 Rectángulo"/>
          <p:cNvSpPr/>
          <p:nvPr/>
        </p:nvSpPr>
        <p:spPr>
          <a:xfrm>
            <a:off x="323526" y="5157192"/>
            <a:ext cx="8568953" cy="461665"/>
          </a:xfrm>
          <a:prstGeom prst="rect">
            <a:avLst/>
          </a:prstGeom>
        </p:spPr>
        <p:txBody>
          <a:bodyPr wrap="square">
            <a:spAutoFit/>
          </a:bodyPr>
          <a:lstStyle/>
          <a:p>
            <a:endParaRPr lang="es-CO" sz="2400" dirty="0"/>
          </a:p>
        </p:txBody>
      </p:sp>
      <p:sp>
        <p:nvSpPr>
          <p:cNvPr id="2" name="1 Rectángulo"/>
          <p:cNvSpPr/>
          <p:nvPr/>
        </p:nvSpPr>
        <p:spPr>
          <a:xfrm>
            <a:off x="323527" y="260648"/>
            <a:ext cx="8568953" cy="1938992"/>
          </a:xfrm>
          <a:prstGeom prst="rect">
            <a:avLst/>
          </a:prstGeom>
        </p:spPr>
        <p:txBody>
          <a:bodyPr wrap="square">
            <a:spAutoFit/>
          </a:bodyPr>
          <a:lstStyle/>
          <a:p>
            <a:r>
              <a:rPr lang="es-CO" sz="2400" dirty="0"/>
              <a:t>Los «hermanos de Jesús», en plural, se les vuelve a mencionar esta ves reunidos con los apóstoles en oración en </a:t>
            </a:r>
            <a:r>
              <a:rPr lang="es-CO" sz="2400" dirty="0">
                <a:solidFill>
                  <a:srgbClr val="FF0000"/>
                </a:solidFill>
              </a:rPr>
              <a:t>(Hech.1:14), </a:t>
            </a:r>
            <a:r>
              <a:rPr lang="es-CO" sz="2400" dirty="0"/>
              <a:t>después de la ascensión del Señor, lo que implica que  solamente la muerte, resurrección y ascensión de Jesús los convenció plenamente de que realmente era el Mecías prometido, el Hijo de Dios. </a:t>
            </a:r>
          </a:p>
        </p:txBody>
      </p:sp>
      <p:sp>
        <p:nvSpPr>
          <p:cNvPr id="5" name="4 CuadroTexto"/>
          <p:cNvSpPr txBox="1"/>
          <p:nvPr/>
        </p:nvSpPr>
        <p:spPr>
          <a:xfrm>
            <a:off x="107504" y="6381328"/>
            <a:ext cx="504056" cy="369332"/>
          </a:xfrm>
          <a:prstGeom prst="rect">
            <a:avLst/>
          </a:prstGeom>
          <a:noFill/>
        </p:spPr>
        <p:txBody>
          <a:bodyPr wrap="square" rtlCol="0">
            <a:spAutoFit/>
          </a:bodyPr>
          <a:lstStyle/>
          <a:p>
            <a:r>
              <a:rPr lang="es-CO" dirty="0" smtClean="0"/>
              <a:t>35</a:t>
            </a:r>
            <a:endParaRPr lang="es-CO" dirty="0"/>
          </a:p>
        </p:txBody>
      </p:sp>
    </p:spTree>
    <p:extLst>
      <p:ext uri="{BB962C8B-B14F-4D97-AF65-F5344CB8AC3E}">
        <p14:creationId xmlns:p14="http://schemas.microsoft.com/office/powerpoint/2010/main" val="4213364376"/>
      </p:ext>
    </p:extLst>
  </p:cSld>
  <p:clrMapOvr>
    <a:masterClrMapping/>
  </p:clrMapOvr>
  <p:transition spd="slow">
    <p:wipe/>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4"/>
            <a:ext cx="8229600" cy="5976664"/>
          </a:xfrm>
        </p:spPr>
        <p:txBody>
          <a:bodyPr>
            <a:normAutofit/>
          </a:bodyPr>
          <a:lstStyle/>
          <a:p>
            <a:pPr marL="0" indent="0">
              <a:buNone/>
            </a:pPr>
            <a:endParaRPr lang="es-CO" dirty="0" smtClean="0"/>
          </a:p>
          <a:p>
            <a:pPr marL="0" indent="0">
              <a:buNone/>
            </a:pPr>
            <a:r>
              <a:rPr lang="es-CO" sz="2800" dirty="0" smtClean="0"/>
              <a:t>Como se dijo anteriormente, Jacobo</a:t>
            </a:r>
            <a:r>
              <a:rPr lang="es-CO" sz="2800" dirty="0"/>
              <a:t> </a:t>
            </a:r>
            <a:r>
              <a:rPr lang="es-CO" sz="2800" dirty="0" smtClean="0"/>
              <a:t>el menor es  </a:t>
            </a:r>
            <a:r>
              <a:rPr lang="es-CO" sz="2800" dirty="0"/>
              <a:t>s</a:t>
            </a:r>
            <a:r>
              <a:rPr lang="es-CO" sz="2800" dirty="0" smtClean="0"/>
              <a:t>in </a:t>
            </a:r>
            <a:r>
              <a:rPr lang="es-CO" sz="2800" dirty="0"/>
              <a:t>duda el mismo que presidió el concilio de Jerusalén, en el cual se discutió el tema de la circuncisión, y pronunció su decisión en cuanto a ese asunto </a:t>
            </a:r>
            <a:r>
              <a:rPr lang="es-CO" sz="2800" dirty="0" smtClean="0">
                <a:solidFill>
                  <a:srgbClr val="FF0000"/>
                </a:solidFill>
              </a:rPr>
              <a:t>(Hech.15:13</a:t>
            </a:r>
            <a:r>
              <a:rPr lang="es-CO" sz="2800" dirty="0">
                <a:solidFill>
                  <a:srgbClr val="FF0000"/>
                </a:solidFill>
              </a:rPr>
              <a:t>).  </a:t>
            </a:r>
            <a:endParaRPr lang="es-CO" sz="2800" dirty="0" smtClean="0">
              <a:solidFill>
                <a:srgbClr val="FF0000"/>
              </a:solidFill>
            </a:endParaRPr>
          </a:p>
          <a:p>
            <a:pPr marL="400050" lvl="1" indent="0">
              <a:buNone/>
            </a:pPr>
            <a:endParaRPr lang="es-CO" sz="2400" dirty="0" smtClean="0"/>
          </a:p>
          <a:p>
            <a:pPr marL="400050" lvl="1" indent="0">
              <a:buNone/>
            </a:pPr>
            <a:r>
              <a:rPr lang="es-CO" dirty="0" smtClean="0"/>
              <a:t>Esto </a:t>
            </a:r>
            <a:r>
              <a:rPr lang="es-CO" dirty="0"/>
              <a:t>hace pensar que, </a:t>
            </a:r>
            <a:r>
              <a:rPr lang="es-CO" dirty="0" smtClean="0"/>
              <a:t>Jacobo el menor, de </a:t>
            </a:r>
            <a:r>
              <a:rPr lang="es-CO" dirty="0"/>
              <a:t>una manera u otra, era la persona principal de la iglesia de Jerusalén y, por lo tanto, era natural que Pedro quisiera que Jacobo se enterara inmediatamente de su </a:t>
            </a:r>
            <a:r>
              <a:rPr lang="es-CO" dirty="0" smtClean="0"/>
              <a:t>liberación</a:t>
            </a:r>
            <a:r>
              <a:rPr lang="es-CO" dirty="0"/>
              <a:t> </a:t>
            </a:r>
            <a:r>
              <a:rPr lang="es-CO" dirty="0" smtClean="0"/>
              <a:t>milagrosa. </a:t>
            </a:r>
            <a:endParaRPr lang="es-CO" dirty="0"/>
          </a:p>
        </p:txBody>
      </p:sp>
    </p:spTree>
    <p:extLst>
      <p:ext uri="{BB962C8B-B14F-4D97-AF65-F5344CB8AC3E}">
        <p14:creationId xmlns:p14="http://schemas.microsoft.com/office/powerpoint/2010/main" val="2900720786"/>
      </p:ext>
    </p:extLst>
  </p:cSld>
  <p:clrMapOvr>
    <a:masterClrMapping/>
  </p:clrMapOvr>
  <p:transition spd="slow">
    <p:pull/>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395536" y="476672"/>
            <a:ext cx="8435280" cy="6264696"/>
          </a:xfrm>
        </p:spPr>
        <p:txBody>
          <a:bodyPr>
            <a:normAutofit fontScale="92500" lnSpcReduction="10000"/>
          </a:bodyPr>
          <a:lstStyle/>
          <a:p>
            <a:pPr marL="0" indent="0">
              <a:buNone/>
            </a:pPr>
            <a:r>
              <a:rPr lang="es-CO" sz="2800" dirty="0"/>
              <a:t>E</a:t>
            </a:r>
            <a:r>
              <a:rPr lang="es-CO" sz="2800" dirty="0" smtClean="0"/>
              <a:t>ste </a:t>
            </a:r>
            <a:r>
              <a:rPr lang="es-CO" sz="2800" dirty="0"/>
              <a:t>Jacobo </a:t>
            </a:r>
            <a:r>
              <a:rPr lang="es-CO" sz="2800" dirty="0" smtClean="0"/>
              <a:t>es el </a:t>
            </a:r>
            <a:r>
              <a:rPr lang="es-CO" sz="2800" dirty="0"/>
              <a:t>hijo de Alfeo</a:t>
            </a:r>
            <a:r>
              <a:rPr lang="es-CO" sz="2800" dirty="0" smtClean="0"/>
              <a:t>, y no </a:t>
            </a:r>
            <a:r>
              <a:rPr lang="es-CO" sz="2800" dirty="0"/>
              <a:t>el Jacobo que </a:t>
            </a:r>
            <a:r>
              <a:rPr lang="es-CO" sz="2800" dirty="0" smtClean="0"/>
              <a:t>llamaban,  «hermano </a:t>
            </a:r>
            <a:r>
              <a:rPr lang="es-CO" sz="2800" dirty="0"/>
              <a:t>del </a:t>
            </a:r>
            <a:r>
              <a:rPr lang="es-CO" sz="2800" dirty="0" smtClean="0"/>
              <a:t>Señor». Recuerda, Los </a:t>
            </a:r>
            <a:r>
              <a:rPr lang="es-CO" sz="2800" dirty="0"/>
              <a:t>hermanos de Jesús sólo creyeron en él cuando su vida terrenal llegaba a su fin, mucho después de que los doce fueron elegidos.  </a:t>
            </a:r>
            <a:endParaRPr lang="es-CO" sz="2800" dirty="0" smtClean="0"/>
          </a:p>
          <a:p>
            <a:pPr marL="0" indent="0">
              <a:buNone/>
            </a:pPr>
            <a:endParaRPr lang="es-CO" sz="2800" dirty="0" smtClean="0"/>
          </a:p>
          <a:p>
            <a:pPr marL="400050" lvl="1" indent="0">
              <a:buNone/>
            </a:pPr>
            <a:r>
              <a:rPr lang="es-CO" sz="2400" dirty="0" smtClean="0"/>
              <a:t>Pablo llama </a:t>
            </a:r>
            <a:r>
              <a:rPr lang="es-CO" sz="2400" dirty="0"/>
              <a:t>“hermano del Señor</a:t>
            </a:r>
            <a:r>
              <a:rPr lang="es-CO" sz="2400" dirty="0" smtClean="0"/>
              <a:t>” a Jacobo, el hijo de José, esposo de María, madre de Jesús en </a:t>
            </a:r>
            <a:r>
              <a:rPr lang="es-CO" sz="2400" dirty="0" smtClean="0">
                <a:solidFill>
                  <a:srgbClr val="FF0000"/>
                </a:solidFill>
              </a:rPr>
              <a:t>(Gal. 1:19) </a:t>
            </a:r>
            <a:r>
              <a:rPr lang="es-CO" sz="2400" dirty="0" smtClean="0"/>
              <a:t>que también </a:t>
            </a:r>
            <a:r>
              <a:rPr lang="es-CO" sz="2400" dirty="0"/>
              <a:t>era una de las columnas de la iglesia de Jerusalén después de la muerte de Jacobo, hijo de Zebedeo</a:t>
            </a:r>
            <a:r>
              <a:rPr lang="es-CO" sz="2400" dirty="0" smtClean="0"/>
              <a:t>. Al mismo que se refiere Pedro en </a:t>
            </a:r>
            <a:r>
              <a:rPr lang="es-CO" sz="2400" dirty="0" smtClean="0">
                <a:solidFill>
                  <a:srgbClr val="FF0000"/>
                </a:solidFill>
              </a:rPr>
              <a:t>(Hech.12:17).</a:t>
            </a:r>
          </a:p>
          <a:p>
            <a:pPr marL="0" indent="0">
              <a:buNone/>
            </a:pPr>
            <a:endParaRPr lang="es-CO" sz="2800" dirty="0" smtClean="0"/>
          </a:p>
          <a:p>
            <a:pPr marL="0" indent="0">
              <a:buNone/>
            </a:pPr>
            <a:r>
              <a:rPr lang="es-CO" sz="2800" dirty="0" smtClean="0">
                <a:solidFill>
                  <a:srgbClr val="0070C0"/>
                </a:solidFill>
              </a:rPr>
              <a:t>El hecho de que Jesús dijera a María, su madre, y a Juan junto a </a:t>
            </a:r>
            <a:r>
              <a:rPr lang="es-CO" sz="2800" dirty="0">
                <a:solidFill>
                  <a:srgbClr val="0070C0"/>
                </a:solidFill>
              </a:rPr>
              <a:t>la cruz</a:t>
            </a:r>
            <a:r>
              <a:rPr lang="es-CO" sz="2800" dirty="0" smtClean="0">
                <a:solidFill>
                  <a:srgbClr val="0070C0"/>
                </a:solidFill>
              </a:rPr>
              <a:t>: “</a:t>
            </a:r>
            <a:r>
              <a:rPr lang="es-CO" sz="2800" dirty="0">
                <a:solidFill>
                  <a:srgbClr val="0070C0"/>
                </a:solidFill>
              </a:rPr>
              <a:t>Mujer, he ahí tu hijo.. he ahí tu madre”  ...</a:t>
            </a:r>
            <a:r>
              <a:rPr lang="es-CO" sz="2800" dirty="0" smtClean="0">
                <a:solidFill>
                  <a:srgbClr val="0070C0"/>
                </a:solidFill>
              </a:rPr>
              <a:t> </a:t>
            </a:r>
            <a:r>
              <a:rPr lang="es-CO" sz="2800" dirty="0" smtClean="0">
                <a:solidFill>
                  <a:srgbClr val="FF0000"/>
                </a:solidFill>
              </a:rPr>
              <a:t>(Juan 19:26,27). </a:t>
            </a:r>
            <a:r>
              <a:rPr lang="es-CO" sz="2800" dirty="0" smtClean="0">
                <a:solidFill>
                  <a:srgbClr val="0070C0"/>
                </a:solidFill>
              </a:rPr>
              <a:t>Implica dos cosas. (</a:t>
            </a:r>
            <a:r>
              <a:rPr lang="es-CO" sz="3500" b="1" dirty="0" smtClean="0">
                <a:solidFill>
                  <a:srgbClr val="FF0000"/>
                </a:solidFill>
              </a:rPr>
              <a:t>1</a:t>
            </a:r>
            <a:r>
              <a:rPr lang="es-CO" sz="2800" dirty="0" smtClean="0">
                <a:solidFill>
                  <a:srgbClr val="0070C0"/>
                </a:solidFill>
              </a:rPr>
              <a:t>), que María no tenía más hijos que cuidara de ella después de la muerte de Jesús ya que José había muerto, y </a:t>
            </a:r>
            <a:r>
              <a:rPr lang="es-CO" sz="2800" dirty="0" smtClean="0">
                <a:solidFill>
                  <a:srgbClr val="FF0000"/>
                </a:solidFill>
              </a:rPr>
              <a:t>(</a:t>
            </a:r>
            <a:r>
              <a:rPr lang="es-CO" sz="3500" b="1" dirty="0" smtClean="0">
                <a:solidFill>
                  <a:srgbClr val="FF0000"/>
                </a:solidFill>
              </a:rPr>
              <a:t>2</a:t>
            </a:r>
            <a:r>
              <a:rPr lang="es-CO" sz="2800" dirty="0" smtClean="0">
                <a:solidFill>
                  <a:srgbClr val="0070C0"/>
                </a:solidFill>
              </a:rPr>
              <a:t>), que Jesús  dejaba a su madre a cargo de uno que la apoyara en su fe.   </a:t>
            </a:r>
          </a:p>
          <a:p>
            <a:endParaRPr lang="es-CO" dirty="0"/>
          </a:p>
        </p:txBody>
      </p:sp>
    </p:spTree>
    <p:extLst>
      <p:ext uri="{BB962C8B-B14F-4D97-AF65-F5344CB8AC3E}">
        <p14:creationId xmlns:p14="http://schemas.microsoft.com/office/powerpoint/2010/main" val="1373650212"/>
      </p:ext>
    </p:extLst>
  </p:cSld>
  <p:clrMapOvr>
    <a:masterClrMapping/>
  </p:clrMapOvr>
  <mc:AlternateContent xmlns:mc="http://schemas.openxmlformats.org/markup-compatibility/2006" xmlns:p14="http://schemas.microsoft.com/office/powerpoint/2010/main">
    <mc:Choice Requires="p14">
      <p:transition spd="slow" p14:dur="1100">
        <p14:switch dir="r"/>
      </p:transition>
    </mc:Choice>
    <mc:Fallback xmlns="">
      <p:transition spd="slow">
        <p:fade/>
      </p:transition>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Título"/>
          <p:cNvSpPr>
            <a:spLocks noGrp="1"/>
          </p:cNvSpPr>
          <p:nvPr>
            <p:ph type="title"/>
          </p:nvPr>
        </p:nvSpPr>
        <p:spPr>
          <a:xfrm>
            <a:off x="0" y="274638"/>
            <a:ext cx="9144000" cy="1143000"/>
          </a:xfrm>
          <a:solidFill>
            <a:schemeClr val="accent6">
              <a:lumMod val="40000"/>
              <a:lumOff val="60000"/>
            </a:schemeClr>
          </a:solidFill>
        </p:spPr>
        <p:txBody>
          <a:bodyPr>
            <a:normAutofit fontScale="90000"/>
          </a:bodyPr>
          <a:lstStyle/>
          <a:p>
            <a:r>
              <a:rPr lang="es-CO" b="1" dirty="0" smtClean="0">
                <a:latin typeface="Agency FB" pitchFamily="34" charset="0"/>
              </a:rPr>
              <a:t>Biografía de Santiago el menor según la historia</a:t>
            </a:r>
            <a:endParaRPr lang="es-CO" b="1" dirty="0">
              <a:latin typeface="Agency FB" pitchFamily="34" charset="0"/>
            </a:endParaRPr>
          </a:p>
        </p:txBody>
      </p:sp>
      <p:sp>
        <p:nvSpPr>
          <p:cNvPr id="3" name="2 Marcador de contenido"/>
          <p:cNvSpPr>
            <a:spLocks noGrp="1"/>
          </p:cNvSpPr>
          <p:nvPr>
            <p:ph idx="1"/>
          </p:nvPr>
        </p:nvSpPr>
        <p:spPr>
          <a:xfrm>
            <a:off x="457200" y="1600200"/>
            <a:ext cx="8229600" cy="1900808"/>
          </a:xfrm>
        </p:spPr>
        <p:txBody>
          <a:bodyPr>
            <a:normAutofit fontScale="85000" lnSpcReduction="10000"/>
          </a:bodyPr>
          <a:lstStyle/>
          <a:p>
            <a:pPr marL="0" indent="0">
              <a:buNone/>
            </a:pPr>
            <a:r>
              <a:rPr lang="es-CO" dirty="0" smtClean="0"/>
              <a:t>Eusebio </a:t>
            </a:r>
            <a:r>
              <a:rPr lang="es-CO" dirty="0"/>
              <a:t>(Historia eclesiástica ii. 23) lo llama obispo de Jerusalén, y cita el libro quinto de </a:t>
            </a:r>
            <a:r>
              <a:rPr lang="es-CO" dirty="0" smtClean="0"/>
              <a:t>Comentario </a:t>
            </a:r>
            <a:r>
              <a:rPr lang="es-CO" dirty="0"/>
              <a:t>de Hegesipo, que aunque no necesariamente contiene datos exactos, puede contener algunos elementos de verdad</a:t>
            </a:r>
            <a:r>
              <a:rPr lang="es-CO" dirty="0" smtClean="0"/>
              <a:t>:</a:t>
            </a:r>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67544" y="3573016"/>
            <a:ext cx="2232248" cy="290398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 name="4 Rectángulo"/>
          <p:cNvSpPr/>
          <p:nvPr/>
        </p:nvSpPr>
        <p:spPr>
          <a:xfrm>
            <a:off x="3275856" y="3683675"/>
            <a:ext cx="5436096" cy="3046988"/>
          </a:xfrm>
          <a:prstGeom prst="rect">
            <a:avLst/>
          </a:prstGeom>
        </p:spPr>
        <p:txBody>
          <a:bodyPr wrap="square">
            <a:spAutoFit/>
          </a:bodyPr>
          <a:lstStyle/>
          <a:p>
            <a:r>
              <a:rPr lang="es-CO" sz="2400" dirty="0"/>
              <a:t>“Recibió el gobierno de la Iglesia, juntamente con los apóstoles, Santiago hermano del Señor, quien ya desde los tiempos de Cristo hasta nuestra edad ha sido llamado el Justo.  Pues ciertamente han existido muchos que se llamaban con el nombre de Santiago </a:t>
            </a:r>
            <a:r>
              <a:rPr lang="es-CO" sz="2400" u="sng" dirty="0"/>
              <a:t>pero éste fue santo desde el vientre de su madre</a:t>
            </a:r>
          </a:p>
        </p:txBody>
      </p:sp>
    </p:spTree>
    <p:extLst>
      <p:ext uri="{BB962C8B-B14F-4D97-AF65-F5344CB8AC3E}">
        <p14:creationId xmlns:p14="http://schemas.microsoft.com/office/powerpoint/2010/main" val="3273530115"/>
      </p:ext>
    </p:extLst>
  </p:cSld>
  <p:clrMapOvr>
    <a:masterClrMapping/>
  </p:clrMapOvr>
  <p:transition spd="slow">
    <p:cover/>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332656"/>
            <a:ext cx="8507288" cy="6264696"/>
          </a:xfrm>
        </p:spPr>
        <p:txBody>
          <a:bodyPr>
            <a:normAutofit fontScale="77500" lnSpcReduction="20000"/>
          </a:bodyPr>
          <a:lstStyle/>
          <a:p>
            <a:pPr marL="400050" lvl="1" indent="0">
              <a:buNone/>
            </a:pPr>
            <a:r>
              <a:rPr lang="es-CO" dirty="0" smtClean="0">
                <a:solidFill>
                  <a:srgbClr val="FF0000"/>
                </a:solidFill>
              </a:rPr>
              <a:t>Nunca </a:t>
            </a:r>
            <a:r>
              <a:rPr lang="es-CO" dirty="0">
                <a:solidFill>
                  <a:srgbClr val="FF0000"/>
                </a:solidFill>
              </a:rPr>
              <a:t>bebió vino ni zumo de dátiles; </a:t>
            </a:r>
            <a:r>
              <a:rPr lang="es-CO" dirty="0" smtClean="0"/>
              <a:t>(El </a:t>
            </a:r>
            <a:r>
              <a:rPr lang="es-CO" dirty="0"/>
              <a:t>dátil es </a:t>
            </a:r>
            <a:r>
              <a:rPr lang="es-CO" dirty="0" smtClean="0"/>
              <a:t>la fruta </a:t>
            </a:r>
            <a:r>
              <a:rPr lang="es-CO" dirty="0"/>
              <a:t>de la palmera </a:t>
            </a:r>
            <a:r>
              <a:rPr lang="es-CO" dirty="0" smtClean="0"/>
              <a:t>datilera, la </a:t>
            </a:r>
            <a:r>
              <a:rPr lang="es-CO" dirty="0"/>
              <a:t>fruta es considerada edulcorante por su cantidad de azúcar aproximadamente el </a:t>
            </a:r>
            <a:r>
              <a:rPr lang="es-CO" dirty="0" smtClean="0"/>
              <a:t>70%)</a:t>
            </a:r>
            <a:r>
              <a:rPr lang="es-CO" dirty="0" smtClean="0">
                <a:solidFill>
                  <a:srgbClr val="FF0000"/>
                </a:solidFill>
              </a:rPr>
              <a:t>, se </a:t>
            </a:r>
            <a:r>
              <a:rPr lang="es-CO" dirty="0">
                <a:solidFill>
                  <a:srgbClr val="FF0000"/>
                </a:solidFill>
              </a:rPr>
              <a:t>abstuvo totalmente de las carnes de animales. </a:t>
            </a:r>
            <a:r>
              <a:rPr lang="es-CO" dirty="0" smtClean="0">
                <a:solidFill>
                  <a:srgbClr val="FF0000"/>
                </a:solidFill>
              </a:rPr>
              <a:t>Nunca </a:t>
            </a:r>
            <a:r>
              <a:rPr lang="es-CO" dirty="0">
                <a:solidFill>
                  <a:srgbClr val="FF0000"/>
                </a:solidFill>
              </a:rPr>
              <a:t>se cortó la cabellera, ni acostumbraba a ungir ni a bañar su cuerpo.  Era el único entre todos que tenía el </a:t>
            </a:r>
            <a:r>
              <a:rPr lang="es-CO" dirty="0" smtClean="0">
                <a:solidFill>
                  <a:srgbClr val="FF0000"/>
                </a:solidFill>
              </a:rPr>
              <a:t>derecho </a:t>
            </a:r>
            <a:r>
              <a:rPr lang="es-CO" dirty="0">
                <a:solidFill>
                  <a:srgbClr val="FF0000"/>
                </a:solidFill>
              </a:rPr>
              <a:t>y la facultad de entrar en el santuario íntimo del templo.  </a:t>
            </a:r>
            <a:r>
              <a:rPr lang="es-CO" dirty="0" smtClean="0">
                <a:solidFill>
                  <a:srgbClr val="FF0000"/>
                </a:solidFill>
              </a:rPr>
              <a:t>No </a:t>
            </a:r>
            <a:r>
              <a:rPr lang="es-CO" dirty="0">
                <a:solidFill>
                  <a:srgbClr val="FF0000"/>
                </a:solidFill>
              </a:rPr>
              <a:t>usaba vestidura de lana sino de lino.  Acostumbraba a entrar solo en el templo y orar allí intercediendo ante Dios de rodillas por los pecados del pueblo, hasta el punto de que sus rodillas hubiesen encallecido como las del camello, cuando venerando a Dios asiduamente se postraba en el suelo haciendo votos por la salvación del pueblo” </a:t>
            </a:r>
            <a:endParaRPr lang="es-CO" dirty="0" smtClean="0">
              <a:solidFill>
                <a:srgbClr val="FF0000"/>
              </a:solidFill>
            </a:endParaRPr>
          </a:p>
          <a:p>
            <a:pPr marL="0" indent="0">
              <a:buNone/>
            </a:pPr>
            <a:endParaRPr lang="es-CO" sz="3100" dirty="0" smtClean="0"/>
          </a:p>
          <a:p>
            <a:pPr marL="0" indent="0">
              <a:buNone/>
            </a:pPr>
            <a:r>
              <a:rPr lang="es-CO" sz="3100" dirty="0" smtClean="0"/>
              <a:t>Luego </a:t>
            </a:r>
            <a:r>
              <a:rPr lang="es-CO" sz="3100" dirty="0"/>
              <a:t>sigue el relato de su martirio. A los treinta años de haber sido consagrado </a:t>
            </a:r>
            <a:r>
              <a:rPr lang="es-CO" sz="3100" dirty="0" smtClean="0"/>
              <a:t>obispo o anciano de la iglesia , (</a:t>
            </a:r>
            <a:r>
              <a:rPr lang="es-CO" sz="3100" b="1" dirty="0" smtClean="0">
                <a:latin typeface="Agency FB" pitchFamily="34" charset="0"/>
              </a:rPr>
              <a:t>ES DECIR QUE SANTIAGO EL MENOR FUE ELEGIDO UNA VEZ QUE LA IGLESIA FUE CONSTITUIDA EL DÍA DE PENTECOSTÉS</a:t>
            </a:r>
            <a:r>
              <a:rPr lang="es-CO" sz="3100" dirty="0" smtClean="0"/>
              <a:t>) viendo </a:t>
            </a:r>
            <a:r>
              <a:rPr lang="es-CO" sz="3100" dirty="0"/>
              <a:t>los judíos que no podían matar a Pablo porque se había ido a Roma a apelar ante el césar, </a:t>
            </a:r>
            <a:r>
              <a:rPr lang="es-CO" sz="3100" dirty="0" smtClean="0"/>
              <a:t>concentraron </a:t>
            </a:r>
            <a:r>
              <a:rPr lang="es-CO" sz="3100" dirty="0"/>
              <a:t>todo el furor de su odio religioso contra Santiago, y comenzaron a buscar algún pretexto para acusarle. </a:t>
            </a:r>
            <a:endParaRPr lang="es-CO" sz="3100" dirty="0" smtClean="0"/>
          </a:p>
        </p:txBody>
      </p:sp>
    </p:spTree>
    <p:extLst>
      <p:ext uri="{BB962C8B-B14F-4D97-AF65-F5344CB8AC3E}">
        <p14:creationId xmlns:p14="http://schemas.microsoft.com/office/powerpoint/2010/main" val="3956054623"/>
      </p:ext>
    </p:extLst>
  </p:cSld>
  <p:clrMapOvr>
    <a:masterClrMapping/>
  </p:clrMapOvr>
  <p:transition spd="slow">
    <p:cover/>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76672"/>
            <a:ext cx="8229600" cy="5649491"/>
          </a:xfrm>
        </p:spPr>
        <p:txBody>
          <a:bodyPr>
            <a:normAutofit/>
          </a:bodyPr>
          <a:lstStyle/>
          <a:p>
            <a:pPr marL="0" indent="0">
              <a:buNone/>
            </a:pPr>
            <a:r>
              <a:rPr lang="es-CO" sz="2800" dirty="0"/>
              <a:t>Unos cuantos judíos fueron entonces a ver a Santiago y le dijeron</a:t>
            </a:r>
            <a:r>
              <a:rPr lang="es-CO" dirty="0"/>
              <a:t>: </a:t>
            </a:r>
          </a:p>
          <a:p>
            <a:pPr marL="400050" lvl="1" indent="0">
              <a:buNone/>
            </a:pPr>
            <a:r>
              <a:rPr lang="es-ES" dirty="0" smtClean="0">
                <a:solidFill>
                  <a:srgbClr val="0070C0"/>
                </a:solidFill>
              </a:rPr>
              <a:t>«Te rogamos que desengañes al pueblo y le hagas ver que se equivoca al creer que Jesús fue Cristo. Te suplicamos que el próximo día de Pascua, aprovechando la oportunidad de la gran cantidad de gente que viene a Jerusalén, hables a las multitudes y las disuadas de todas esas cosas que vienen admitiendo en relación con Jesús. Si así lo haces, tanto nosotros como el pueblo en general nos atendremos a su testimonio, reconoceremos que eres justo y que no te dejas influir por nadie»</a:t>
            </a:r>
            <a:endParaRPr lang="es-ES" dirty="0">
              <a:solidFill>
                <a:srgbClr val="0070C0"/>
              </a:solidFill>
            </a:endParaRPr>
          </a:p>
        </p:txBody>
      </p:sp>
    </p:spTree>
    <p:extLst>
      <p:ext uri="{BB962C8B-B14F-4D97-AF65-F5344CB8AC3E}">
        <p14:creationId xmlns:p14="http://schemas.microsoft.com/office/powerpoint/2010/main" val="2491359138"/>
      </p:ext>
    </p:extLst>
  </p:cSld>
  <p:clrMapOvr>
    <a:masterClrMapping/>
  </p:clrMapOvr>
  <p:transition spd="slow">
    <p:cover/>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611560" y="332656"/>
            <a:ext cx="4834880" cy="3096344"/>
          </a:xfrm>
        </p:spPr>
        <p:txBody>
          <a:bodyPr>
            <a:normAutofit/>
          </a:bodyPr>
          <a:lstStyle/>
          <a:p>
            <a:pPr marL="0" indent="0">
              <a:buNone/>
            </a:pPr>
            <a:r>
              <a:rPr lang="es-ES" sz="2800" dirty="0" smtClean="0"/>
              <a:t>El día de Pascua, aquellos mismos hombres que trataron de seducirle llevaron al apóstol a la terraza más alta del templo, a fin de que pudiera ser bien visto y oído por las multitudes y le dijeron a voces: </a:t>
            </a:r>
            <a:endParaRPr lang="es-ES" sz="2800" dirty="0"/>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300192" y="473978"/>
            <a:ext cx="2533650" cy="252297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3 Rectángulo"/>
          <p:cNvSpPr/>
          <p:nvPr/>
        </p:nvSpPr>
        <p:spPr>
          <a:xfrm>
            <a:off x="899592" y="3717032"/>
            <a:ext cx="7344816" cy="2246769"/>
          </a:xfrm>
          <a:prstGeom prst="rect">
            <a:avLst/>
          </a:prstGeom>
        </p:spPr>
        <p:txBody>
          <a:bodyPr wrap="square">
            <a:spAutoFit/>
          </a:bodyPr>
          <a:lstStyle/>
          <a:p>
            <a:r>
              <a:rPr lang="es-CO" sz="2800" dirty="0" smtClean="0"/>
              <a:t>  </a:t>
            </a:r>
            <a:r>
              <a:rPr lang="es-CO" sz="2800" dirty="0" smtClean="0">
                <a:solidFill>
                  <a:srgbClr val="0070C0"/>
                </a:solidFill>
              </a:rPr>
              <a:t>«¡</a:t>
            </a:r>
            <a:r>
              <a:rPr lang="es-CO" sz="2800" dirty="0">
                <a:solidFill>
                  <a:srgbClr val="0070C0"/>
                </a:solidFill>
              </a:rPr>
              <a:t>Santiago! ¡Tú eres el más honesto de todos los hombres! Todos acatamos tu testimonio. Dinos, pues, aquí, públicamente, qué opinión te merece la actitud de esas gentes que andan por ahí errantes, detrás de ese Jesús </a:t>
            </a:r>
            <a:r>
              <a:rPr lang="es-CO" sz="2800" dirty="0" smtClean="0">
                <a:solidFill>
                  <a:srgbClr val="0070C0"/>
                </a:solidFill>
              </a:rPr>
              <a:t>crucificado»</a:t>
            </a:r>
            <a:endParaRPr lang="es-CO" sz="2800" dirty="0">
              <a:solidFill>
                <a:srgbClr val="0070C0"/>
              </a:solidFill>
            </a:endParaRPr>
          </a:p>
        </p:txBody>
      </p:sp>
    </p:spTree>
    <p:extLst>
      <p:ext uri="{BB962C8B-B14F-4D97-AF65-F5344CB8AC3E}">
        <p14:creationId xmlns:p14="http://schemas.microsoft.com/office/powerpoint/2010/main" val="2403641783"/>
      </p:ext>
    </p:extLst>
  </p:cSld>
  <p:clrMapOvr>
    <a:masterClrMapping/>
  </p:clrMapOvr>
  <p:transition spd="slow">
    <p:cover/>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332656"/>
            <a:ext cx="8229600" cy="6264696"/>
          </a:xfrm>
        </p:spPr>
        <p:txBody>
          <a:bodyPr>
            <a:normAutofit fontScale="77500" lnSpcReduction="20000"/>
          </a:bodyPr>
          <a:lstStyle/>
          <a:p>
            <a:pPr marL="0" indent="0">
              <a:buNone/>
            </a:pPr>
            <a:r>
              <a:rPr lang="es-ES" dirty="0" smtClean="0"/>
              <a:t>Santiago, también con voz muy fuerte, respondió: </a:t>
            </a:r>
            <a:br>
              <a:rPr lang="es-ES" dirty="0" smtClean="0"/>
            </a:br>
            <a:r>
              <a:rPr lang="es-ES" dirty="0" smtClean="0"/>
              <a:t/>
            </a:r>
            <a:br>
              <a:rPr lang="es-ES" dirty="0" smtClean="0"/>
            </a:br>
            <a:r>
              <a:rPr lang="es-ES" dirty="0" smtClean="0">
                <a:solidFill>
                  <a:srgbClr val="0070C0"/>
                </a:solidFill>
              </a:rPr>
              <a:t>«¿Queréis saber lo que yo pienso acerca del Hijo del hombre? Pues prestad atención: pienso que está sentado en el cielo, a la derecha del Sumo Poder, y que un día vendrá a juzgar a los vivos y a los muertos». </a:t>
            </a:r>
            <a:br>
              <a:rPr lang="es-ES" dirty="0" smtClean="0">
                <a:solidFill>
                  <a:srgbClr val="0070C0"/>
                </a:solidFill>
              </a:rPr>
            </a:br>
            <a:r>
              <a:rPr lang="es-ES" dirty="0" smtClean="0"/>
              <a:t/>
            </a:r>
            <a:br>
              <a:rPr lang="es-ES" dirty="0" smtClean="0"/>
            </a:br>
            <a:r>
              <a:rPr lang="es-ES" dirty="0" smtClean="0"/>
              <a:t>Los cristianos, al oír esta respuesta, la acogieron con gritos de jubilosa alegría y grandes aplausos; los fariseos y escribas, en cambio, comentaron entre sí: </a:t>
            </a:r>
            <a:r>
              <a:rPr lang="es-CO" dirty="0" smtClean="0"/>
              <a:t>¡</a:t>
            </a:r>
            <a:r>
              <a:rPr lang="es-CO" dirty="0"/>
              <a:t>Mal paso hemos dado al brindarle esta ocasión de que emitiera públicamente este testimonio acerca de Jesús! Enmendemos el error que hemos cometido: subámosle hasta las más altas almenas y arrojémosle desde ellas a la calle para que los creyentes se asusten y desechen sus creencias. </a:t>
            </a:r>
            <a:br>
              <a:rPr lang="es-CO" dirty="0"/>
            </a:br>
            <a:r>
              <a:rPr lang="es-CO" dirty="0"/>
              <a:t/>
            </a:r>
            <a:br>
              <a:rPr lang="es-CO" dirty="0"/>
            </a:br>
            <a:r>
              <a:rPr lang="es-CO" dirty="0"/>
              <a:t>Así lo hicieron; </a:t>
            </a:r>
            <a:r>
              <a:rPr lang="es-CO" dirty="0" smtClean="0"/>
              <a:t>llevárosle </a:t>
            </a:r>
            <a:r>
              <a:rPr lang="es-CO" dirty="0"/>
              <a:t>a lo más alto del Templo, y desde allí dijeron a gritos: </a:t>
            </a:r>
            <a:r>
              <a:rPr lang="es-CO" dirty="0" smtClean="0"/>
              <a:t> ¡</a:t>
            </a:r>
            <a:r>
              <a:rPr lang="es-CO" dirty="0"/>
              <a:t>Oh! ¡Oh! ¡El que teníamos por justo se ha equivocado! </a:t>
            </a:r>
            <a:r>
              <a:rPr lang="es-ES" dirty="0" smtClean="0"/>
              <a:t/>
            </a:r>
            <a:br>
              <a:rPr lang="es-ES" dirty="0" smtClean="0"/>
            </a:br>
            <a:endParaRPr lang="es-ES" dirty="0"/>
          </a:p>
        </p:txBody>
      </p:sp>
    </p:spTree>
    <p:extLst>
      <p:ext uri="{BB962C8B-B14F-4D97-AF65-F5344CB8AC3E}">
        <p14:creationId xmlns:p14="http://schemas.microsoft.com/office/powerpoint/2010/main" val="956382703"/>
      </p:ext>
    </p:extLst>
  </p:cSld>
  <p:clrMapOvr>
    <a:masterClrMapping/>
  </p:clrMapOvr>
  <p:transition spd="slow">
    <p:cover/>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548681"/>
            <a:ext cx="8229600" cy="1800200"/>
          </a:xfrm>
        </p:spPr>
        <p:txBody>
          <a:bodyPr>
            <a:normAutofit/>
          </a:bodyPr>
          <a:lstStyle/>
          <a:p>
            <a:pPr marL="0" indent="0">
              <a:buNone/>
            </a:pPr>
            <a:r>
              <a:rPr lang="es-ES" sz="2600" dirty="0" smtClean="0"/>
              <a:t>Dicho esto, le dieron un empujón y lo arrojaron al vacío, y en cuanto el apóstol llegó al suelo se arremolinaron contra él los judíos que habían presenciado desde abajo su caída, y empezaron a gritar: </a:t>
            </a:r>
            <a:r>
              <a:rPr lang="es-ES" sz="2600" dirty="0"/>
              <a:t> </a:t>
            </a:r>
            <a:r>
              <a:rPr lang="es-ES" sz="2600" dirty="0" smtClean="0"/>
              <a:t>¡Apedreemos a Santiago el Justo! </a:t>
            </a:r>
            <a:endParaRPr lang="es-ES" dirty="0"/>
          </a:p>
        </p:txBody>
      </p:sp>
      <p:sp>
        <p:nvSpPr>
          <p:cNvPr id="4" name="3 Rectángulo"/>
          <p:cNvSpPr/>
          <p:nvPr/>
        </p:nvSpPr>
        <p:spPr>
          <a:xfrm>
            <a:off x="527368" y="2636912"/>
            <a:ext cx="5052744" cy="4401205"/>
          </a:xfrm>
          <a:prstGeom prst="rect">
            <a:avLst/>
          </a:prstGeom>
        </p:spPr>
        <p:txBody>
          <a:bodyPr wrap="square">
            <a:spAutoFit/>
          </a:bodyPr>
          <a:lstStyle/>
          <a:p>
            <a:r>
              <a:rPr lang="es-CO" sz="2400" dirty="0"/>
              <a:t>Seguidamente comenzaron a apedrearlo. Santiago, que pese a la altura desde la que cayó no se había hecho ningún daño, al ver que arrojaban piedras contra él se puso de rodillas, y en actitud de oración, levantando sus manos hacia el cielo, exclamó: - </a:t>
            </a:r>
            <a:r>
              <a:rPr lang="es-CO" sz="2400" dirty="0">
                <a:solidFill>
                  <a:srgbClr val="0070C0"/>
                </a:solidFill>
              </a:rPr>
              <a:t>¡Señor! ¡Te ruego que los perdones, porque no saben lo que hacen! </a:t>
            </a:r>
            <a:br>
              <a:rPr lang="es-CO" sz="2400" dirty="0">
                <a:solidFill>
                  <a:srgbClr val="0070C0"/>
                </a:solidFill>
              </a:rPr>
            </a:br>
            <a:r>
              <a:rPr lang="es-CO" sz="2000" dirty="0"/>
              <a:t/>
            </a:r>
            <a:br>
              <a:rPr lang="es-CO" sz="2000" dirty="0"/>
            </a:br>
            <a:endParaRPr lang="es-CO" sz="2000" dirty="0"/>
          </a:p>
        </p:txBody>
      </p:sp>
      <p:pic>
        <p:nvPicPr>
          <p:cNvPr id="2051"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084168" y="3140873"/>
            <a:ext cx="2713087" cy="338447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134905544"/>
      </p:ext>
    </p:extLst>
  </p:cSld>
  <p:clrMapOvr>
    <a:masterClrMapping/>
  </p:clrMapOvr>
  <p:transition spd="slow">
    <p:cover/>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620688"/>
            <a:ext cx="8229600" cy="5505475"/>
          </a:xfrm>
        </p:spPr>
        <p:txBody>
          <a:bodyPr>
            <a:normAutofit fontScale="92500"/>
          </a:bodyPr>
          <a:lstStyle/>
          <a:p>
            <a:pPr marL="0" indent="0">
              <a:buNone/>
            </a:pPr>
            <a:endParaRPr lang="es-CO" dirty="0" smtClean="0"/>
          </a:p>
          <a:p>
            <a:pPr marL="0" indent="0">
              <a:buNone/>
            </a:pPr>
            <a:r>
              <a:rPr lang="es-CO" dirty="0" smtClean="0"/>
              <a:t>Al </a:t>
            </a:r>
            <a:r>
              <a:rPr lang="es-CO" dirty="0"/>
              <a:t>iniciarse la pedrea, uno de los sacerdotes, hijo de Rahab, se encaró con la multitud y dijo: </a:t>
            </a:r>
          </a:p>
          <a:p>
            <a:pPr marL="0" indent="0">
              <a:buNone/>
            </a:pPr>
            <a:endParaRPr lang="es-ES" dirty="0" smtClean="0">
              <a:solidFill>
                <a:srgbClr val="FF0000"/>
              </a:solidFill>
            </a:endParaRPr>
          </a:p>
          <a:p>
            <a:pPr marL="400050" lvl="1" indent="0">
              <a:buNone/>
            </a:pPr>
            <a:r>
              <a:rPr lang="es-ES" dirty="0" smtClean="0">
                <a:solidFill>
                  <a:srgbClr val="FF0000"/>
                </a:solidFill>
              </a:rPr>
              <a:t>¡Alto! ¡No tiréis piedras, os lo ruego! ¿Qué pretendéis hacer? ¿No os dais cuenta de que este santo varón al que estáis apedreando corresponde a vuestra crueldad orando por vosotros? </a:t>
            </a:r>
            <a:br>
              <a:rPr lang="es-ES" dirty="0" smtClean="0">
                <a:solidFill>
                  <a:srgbClr val="FF0000"/>
                </a:solidFill>
              </a:rPr>
            </a:br>
            <a:r>
              <a:rPr lang="es-ES" dirty="0" smtClean="0"/>
              <a:t/>
            </a:r>
            <a:br>
              <a:rPr lang="es-ES" dirty="0" smtClean="0"/>
            </a:br>
            <a:r>
              <a:rPr lang="es-ES" dirty="0" smtClean="0"/>
              <a:t>No obstante esta advertencia, uno de los fanáticos, con una pértiga de batanero, descargó sobre la cabeza del apóstol un golpe terrible, que le rompió el cráneo. </a:t>
            </a:r>
            <a:endParaRPr lang="es-ES" dirty="0"/>
          </a:p>
        </p:txBody>
      </p:sp>
    </p:spTree>
    <p:extLst>
      <p:ext uri="{BB962C8B-B14F-4D97-AF65-F5344CB8AC3E}">
        <p14:creationId xmlns:p14="http://schemas.microsoft.com/office/powerpoint/2010/main" val="818575487"/>
      </p:ext>
    </p:extLst>
  </p:cSld>
  <p:clrMapOvr>
    <a:masterClrMapping/>
  </p:clrMapOvr>
  <p:transition spd="slow">
    <p:push dir="u"/>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95536" y="260648"/>
            <a:ext cx="8496944" cy="633670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506335383"/>
      </p:ext>
    </p:extLst>
  </p:cSld>
  <p:clrMapOvr>
    <a:masterClrMapping/>
  </p:clrMapOvr>
  <p:transition spd="slow">
    <p:pull/>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5220072" y="260648"/>
            <a:ext cx="3754760" cy="5793507"/>
          </a:xfrm>
        </p:spPr>
        <p:txBody>
          <a:bodyPr>
            <a:normAutofit/>
          </a:bodyPr>
          <a:lstStyle/>
          <a:p>
            <a:pPr marL="0" indent="0">
              <a:buNone/>
            </a:pPr>
            <a:r>
              <a:rPr lang="es-ES" sz="2400" dirty="0" smtClean="0"/>
              <a:t>Con este género de martirio igual que sus compañeros en el apostolado, el apóstol Santiago entregó su espíritu en las manos del Señor en tiempo del emperador Nerón, que inició su reinado hacia el año 57 de nuestra era. </a:t>
            </a:r>
            <a:r>
              <a:rPr lang="es-CO" sz="2400" dirty="0"/>
              <a:t>(ver t. V, p. 73). Josefo, también afirma que Jacobo murió apedreado (Antigüedades xx. 9.1 ). </a:t>
            </a:r>
            <a:endParaRPr lang="es-ES" sz="2400" dirty="0" smtClean="0"/>
          </a:p>
        </p:txBody>
      </p:sp>
      <p:pic>
        <p:nvPicPr>
          <p:cNvPr id="5123"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09893" y="261939"/>
            <a:ext cx="4810179" cy="453521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3 Rectángulo"/>
          <p:cNvSpPr/>
          <p:nvPr/>
        </p:nvSpPr>
        <p:spPr>
          <a:xfrm>
            <a:off x="395043" y="4822656"/>
            <a:ext cx="8410579" cy="2000548"/>
          </a:xfrm>
          <a:prstGeom prst="rect">
            <a:avLst/>
          </a:prstGeom>
        </p:spPr>
        <p:txBody>
          <a:bodyPr wrap="square">
            <a:spAutoFit/>
          </a:bodyPr>
          <a:lstStyle/>
          <a:p>
            <a:r>
              <a:rPr lang="es-CO" sz="2400" dirty="0">
                <a:solidFill>
                  <a:srgbClr val="FF0000"/>
                </a:solidFill>
              </a:rPr>
              <a:t>Nos asombra la fe de este hombre de Dios, de como todo el tiempo de su vida terrenal estuvo al servicio de Dios y de su prójimo. Aún hasta el momento de su muerte, ni las amenazas ni las ofertas de ser exaltado a una mejor posición lo hicieron desistir de su fe, al contrario, más se fortalecía en su fe.</a:t>
            </a:r>
          </a:p>
        </p:txBody>
      </p:sp>
    </p:spTree>
    <p:extLst>
      <p:ext uri="{BB962C8B-B14F-4D97-AF65-F5344CB8AC3E}">
        <p14:creationId xmlns:p14="http://schemas.microsoft.com/office/powerpoint/2010/main" val="1789841552"/>
      </p:ext>
    </p:extLst>
  </p:cSld>
  <p:clrMapOvr>
    <a:masterClrMapping/>
  </p:clrMapOvr>
  <mc:AlternateContent xmlns:mc="http://schemas.openxmlformats.org/markup-compatibility/2006" xmlns:p14="http://schemas.microsoft.com/office/powerpoint/2010/main">
    <mc:Choice Requires="p14">
      <p:transition spd="slow" p14:dur="1200">
        <p14:flip dir="r"/>
      </p:transition>
    </mc:Choice>
    <mc:Fallback xmlns="">
      <p:transition spd="slow">
        <p:fade/>
      </p:transition>
    </mc:Fallback>
  </mc:AlternateContent>
  <p:timing>
    <p:tnLst>
      <p:par>
        <p:cTn id="1" dur="indefinite" restart="never" nodeType="tmRoot"/>
      </p:par>
    </p:tnLst>
  </p:timing>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0</TotalTime>
  <Words>1720</Words>
  <Application>Microsoft Office PowerPoint</Application>
  <PresentationFormat>Presentación en pantalla (4:3)</PresentationFormat>
  <Paragraphs>47</Paragraphs>
  <Slides>16</Slides>
  <Notes>0</Notes>
  <HiddenSlides>0</HiddenSlides>
  <MMClips>0</MMClips>
  <ScaleCrop>false</ScaleCrop>
  <HeadingPairs>
    <vt:vector size="4" baseType="variant">
      <vt:variant>
        <vt:lpstr>Tema</vt:lpstr>
      </vt:variant>
      <vt:variant>
        <vt:i4>1</vt:i4>
      </vt:variant>
      <vt:variant>
        <vt:lpstr>Títulos de diapositiva</vt:lpstr>
      </vt:variant>
      <vt:variant>
        <vt:i4>16</vt:i4>
      </vt:variant>
    </vt:vector>
  </HeadingPairs>
  <TitlesOfParts>
    <vt:vector size="17" baseType="lpstr">
      <vt:lpstr>Tema de Office</vt:lpstr>
      <vt:lpstr>Presentación de PowerPoint</vt:lpstr>
      <vt:lpstr>Biografía de Santiago el menor</vt:lpstr>
      <vt:lpstr>Presentación de PowerPoint</vt:lpstr>
      <vt:lpstr>Presentación de PowerPoint</vt:lpstr>
      <vt:lpstr>Presentación de PowerPoint</vt:lpstr>
      <vt:lpstr>Presentación de PowerPoint</vt:lpstr>
      <vt:lpstr>Presentación de PowerPoint</vt:lpstr>
      <vt:lpstr>Biografía de Santiago el menor según la historia</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FAMILIA FIERRO CH</dc:creator>
  <cp:lastModifiedBy>HUMBERTO</cp:lastModifiedBy>
  <cp:revision>1</cp:revision>
  <dcterms:created xsi:type="dcterms:W3CDTF">2014-12-02T12:27:39Z</dcterms:created>
  <dcterms:modified xsi:type="dcterms:W3CDTF">2015-01-19T00:57:41Z</dcterms:modified>
</cp:coreProperties>
</file>