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2"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25DF2461-6D39-4C7A-A2F9-4807CDCAB7F3}" type="datetimeFigureOut">
              <a:rPr lang="es-CO" smtClean="0"/>
              <a:t>22/01/2015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93BB4234-CF2B-4708-869C-4C63B7B28D7D}" type="slidenum">
              <a:rPr lang="es-CO" smtClean="0"/>
              <a:t>‹Nº›</a:t>
            </a:fld>
            <a:endParaRPr lang="es-CO"/>
          </a:p>
        </p:txBody>
      </p:sp>
    </p:spTree>
    <p:extLst>
      <p:ext uri="{BB962C8B-B14F-4D97-AF65-F5344CB8AC3E}">
        <p14:creationId xmlns:p14="http://schemas.microsoft.com/office/powerpoint/2010/main" val="40273492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25DF2461-6D39-4C7A-A2F9-4807CDCAB7F3}" type="datetimeFigureOut">
              <a:rPr lang="es-CO" smtClean="0"/>
              <a:t>22/01/2015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93BB4234-CF2B-4708-869C-4C63B7B28D7D}" type="slidenum">
              <a:rPr lang="es-CO" smtClean="0"/>
              <a:t>‹Nº›</a:t>
            </a:fld>
            <a:endParaRPr lang="es-CO"/>
          </a:p>
        </p:txBody>
      </p:sp>
    </p:spTree>
    <p:extLst>
      <p:ext uri="{BB962C8B-B14F-4D97-AF65-F5344CB8AC3E}">
        <p14:creationId xmlns:p14="http://schemas.microsoft.com/office/powerpoint/2010/main" val="5188440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5DF2461-6D39-4C7A-A2F9-4807CDCAB7F3}" type="datetimeFigureOut">
              <a:rPr lang="es-CO" smtClean="0"/>
              <a:t>22/01/2015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93BB4234-CF2B-4708-869C-4C63B7B28D7D}" type="slidenum">
              <a:rPr lang="es-CO" smtClean="0"/>
              <a:t>‹Nº›</a:t>
            </a:fld>
            <a:endParaRPr lang="es-CO"/>
          </a:p>
        </p:txBody>
      </p:sp>
    </p:spTree>
    <p:extLst>
      <p:ext uri="{BB962C8B-B14F-4D97-AF65-F5344CB8AC3E}">
        <p14:creationId xmlns:p14="http://schemas.microsoft.com/office/powerpoint/2010/main" val="26359243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25DF2461-6D39-4C7A-A2F9-4807CDCAB7F3}" type="datetimeFigureOut">
              <a:rPr lang="es-CO" smtClean="0"/>
              <a:t>22/01/2015</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93BB4234-CF2B-4708-869C-4C63B7B28D7D}" type="slidenum">
              <a:rPr lang="es-CO" smtClean="0"/>
              <a:t>‹Nº›</a:t>
            </a:fld>
            <a:endParaRPr lang="es-CO"/>
          </a:p>
        </p:txBody>
      </p:sp>
    </p:spTree>
    <p:extLst>
      <p:ext uri="{BB962C8B-B14F-4D97-AF65-F5344CB8AC3E}">
        <p14:creationId xmlns:p14="http://schemas.microsoft.com/office/powerpoint/2010/main" val="34617179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25DF2461-6D39-4C7A-A2F9-4807CDCAB7F3}" type="datetimeFigureOut">
              <a:rPr lang="es-CO" smtClean="0"/>
              <a:t>22/01/2015</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93BB4234-CF2B-4708-869C-4C63B7B28D7D}" type="slidenum">
              <a:rPr lang="es-CO" smtClean="0"/>
              <a:t>‹Nº›</a:t>
            </a:fld>
            <a:endParaRPr lang="es-CO"/>
          </a:p>
        </p:txBody>
      </p:sp>
    </p:spTree>
    <p:extLst>
      <p:ext uri="{BB962C8B-B14F-4D97-AF65-F5344CB8AC3E}">
        <p14:creationId xmlns:p14="http://schemas.microsoft.com/office/powerpoint/2010/main" val="39406209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25DF2461-6D39-4C7A-A2F9-4807CDCAB7F3}" type="datetimeFigureOut">
              <a:rPr lang="es-CO" smtClean="0"/>
              <a:t>22/01/2015</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93BB4234-CF2B-4708-869C-4C63B7B28D7D}" type="slidenum">
              <a:rPr lang="es-CO" smtClean="0"/>
              <a:t>‹Nº›</a:t>
            </a:fld>
            <a:endParaRPr lang="es-CO"/>
          </a:p>
        </p:txBody>
      </p:sp>
    </p:spTree>
    <p:extLst>
      <p:ext uri="{BB962C8B-B14F-4D97-AF65-F5344CB8AC3E}">
        <p14:creationId xmlns:p14="http://schemas.microsoft.com/office/powerpoint/2010/main" val="27247716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5DF2461-6D39-4C7A-A2F9-4807CDCAB7F3}" type="datetimeFigureOut">
              <a:rPr lang="es-CO" smtClean="0"/>
              <a:t>22/01/2015</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93BB4234-CF2B-4708-869C-4C63B7B28D7D}" type="slidenum">
              <a:rPr lang="es-CO" smtClean="0"/>
              <a:t>‹Nº›</a:t>
            </a:fld>
            <a:endParaRPr lang="es-CO"/>
          </a:p>
        </p:txBody>
      </p:sp>
    </p:spTree>
    <p:extLst>
      <p:ext uri="{BB962C8B-B14F-4D97-AF65-F5344CB8AC3E}">
        <p14:creationId xmlns:p14="http://schemas.microsoft.com/office/powerpoint/2010/main" val="34459961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5DF2461-6D39-4C7A-A2F9-4807CDCAB7F3}" type="datetimeFigureOut">
              <a:rPr lang="es-CO" smtClean="0"/>
              <a:t>22/01/2015</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93BB4234-CF2B-4708-869C-4C63B7B28D7D}" type="slidenum">
              <a:rPr lang="es-CO" smtClean="0"/>
              <a:t>‹Nº›</a:t>
            </a:fld>
            <a:endParaRPr lang="es-CO"/>
          </a:p>
        </p:txBody>
      </p:sp>
    </p:spTree>
    <p:extLst>
      <p:ext uri="{BB962C8B-B14F-4D97-AF65-F5344CB8AC3E}">
        <p14:creationId xmlns:p14="http://schemas.microsoft.com/office/powerpoint/2010/main" val="15479682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5DF2461-6D39-4C7A-A2F9-4807CDCAB7F3}" type="datetimeFigureOut">
              <a:rPr lang="es-CO" smtClean="0"/>
              <a:t>22/01/2015</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93BB4234-CF2B-4708-869C-4C63B7B28D7D}" type="slidenum">
              <a:rPr lang="es-CO" smtClean="0"/>
              <a:t>‹Nº›</a:t>
            </a:fld>
            <a:endParaRPr lang="es-CO"/>
          </a:p>
        </p:txBody>
      </p:sp>
    </p:spTree>
    <p:extLst>
      <p:ext uri="{BB962C8B-B14F-4D97-AF65-F5344CB8AC3E}">
        <p14:creationId xmlns:p14="http://schemas.microsoft.com/office/powerpoint/2010/main" val="17766497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25DF2461-6D39-4C7A-A2F9-4807CDCAB7F3}" type="datetimeFigureOut">
              <a:rPr lang="es-CO" smtClean="0"/>
              <a:t>22/01/2015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93BB4234-CF2B-4708-869C-4C63B7B28D7D}" type="slidenum">
              <a:rPr lang="es-CO" smtClean="0"/>
              <a:t>‹Nº›</a:t>
            </a:fld>
            <a:endParaRPr lang="es-CO"/>
          </a:p>
        </p:txBody>
      </p:sp>
    </p:spTree>
    <p:extLst>
      <p:ext uri="{BB962C8B-B14F-4D97-AF65-F5344CB8AC3E}">
        <p14:creationId xmlns:p14="http://schemas.microsoft.com/office/powerpoint/2010/main" val="21042319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25DF2461-6D39-4C7A-A2F9-4807CDCAB7F3}" type="datetimeFigureOut">
              <a:rPr lang="es-CO" smtClean="0"/>
              <a:t>22/01/2015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93BB4234-CF2B-4708-869C-4C63B7B28D7D}" type="slidenum">
              <a:rPr lang="es-CO" smtClean="0"/>
              <a:t>‹Nº›</a:t>
            </a:fld>
            <a:endParaRPr lang="es-CO"/>
          </a:p>
        </p:txBody>
      </p:sp>
    </p:spTree>
    <p:extLst>
      <p:ext uri="{BB962C8B-B14F-4D97-AF65-F5344CB8AC3E}">
        <p14:creationId xmlns:p14="http://schemas.microsoft.com/office/powerpoint/2010/main" val="13621892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DF2461-6D39-4C7A-A2F9-4807CDCAB7F3}" type="datetimeFigureOut">
              <a:rPr lang="es-CO" smtClean="0"/>
              <a:t>22/01/2015</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BB4234-CF2B-4708-869C-4C63B7B28D7D}" type="slidenum">
              <a:rPr lang="es-CO" smtClean="0"/>
              <a:t>‹Nº›</a:t>
            </a:fld>
            <a:endParaRPr lang="es-CO"/>
          </a:p>
        </p:txBody>
      </p:sp>
    </p:spTree>
    <p:extLst>
      <p:ext uri="{BB962C8B-B14F-4D97-AF65-F5344CB8AC3E}">
        <p14:creationId xmlns:p14="http://schemas.microsoft.com/office/powerpoint/2010/main" val="36298472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9144000" cy="4797152"/>
          </a:xfrm>
          <a:solidFill>
            <a:schemeClr val="accent6">
              <a:lumMod val="60000"/>
              <a:lumOff val="40000"/>
            </a:schemeClr>
          </a:solidFill>
        </p:spPr>
        <p:txBody>
          <a:bodyPr>
            <a:normAutofit/>
          </a:bodyPr>
          <a:lstStyle/>
          <a:p>
            <a:pPr marL="0" indent="0">
              <a:buNone/>
            </a:pPr>
            <a:endParaRPr lang="es-ES" sz="4800" b="1" dirty="0" smtClean="0">
              <a:latin typeface="Algerian" pitchFamily="82" charset="0"/>
            </a:endParaRPr>
          </a:p>
          <a:p>
            <a:pPr marL="0" indent="0">
              <a:buNone/>
            </a:pPr>
            <a:endParaRPr lang="es-ES" sz="4800" b="1" dirty="0">
              <a:latin typeface="Algerian" pitchFamily="82" charset="0"/>
            </a:endParaRPr>
          </a:p>
          <a:p>
            <a:pPr marL="0" indent="0">
              <a:buNone/>
            </a:pPr>
            <a:r>
              <a:rPr lang="es-ES" sz="4800" b="1" dirty="0" smtClean="0">
                <a:latin typeface="Algerian" pitchFamily="82" charset="0"/>
              </a:rPr>
              <a:t>Biografía y Muerte del apóstol Felipe</a:t>
            </a:r>
            <a:endParaRPr lang="es-ES" sz="4800" dirty="0">
              <a:latin typeface="Algerian" pitchFamily="82" charset="0"/>
            </a:endParaRPr>
          </a:p>
        </p:txBody>
      </p:sp>
      <p:sp>
        <p:nvSpPr>
          <p:cNvPr id="5" name="4 Rectángulo"/>
          <p:cNvSpPr/>
          <p:nvPr/>
        </p:nvSpPr>
        <p:spPr>
          <a:xfrm>
            <a:off x="0" y="5229200"/>
            <a:ext cx="9144000" cy="1107996"/>
          </a:xfrm>
          <a:prstGeom prst="rect">
            <a:avLst/>
          </a:prstGeom>
          <a:solidFill>
            <a:schemeClr val="accent5">
              <a:lumMod val="20000"/>
              <a:lumOff val="80000"/>
            </a:schemeClr>
          </a:solidFill>
        </p:spPr>
        <p:txBody>
          <a:bodyPr wrap="square">
            <a:spAutoFit/>
          </a:bodyPr>
          <a:lstStyle/>
          <a:p>
            <a:pPr lvl="8"/>
            <a:r>
              <a:rPr lang="es-CO" sz="6600" b="1" dirty="0">
                <a:latin typeface="Palace Script MT" pitchFamily="66" charset="0"/>
              </a:rPr>
              <a:t>Humberto Fierro G</a:t>
            </a:r>
            <a:r>
              <a:rPr lang="es-CO" sz="6600" b="1" dirty="0" smtClean="0">
                <a:latin typeface="Palace Script MT" pitchFamily="66" charset="0"/>
              </a:rPr>
              <a:t>.</a:t>
            </a:r>
            <a:endParaRPr lang="es-CO" sz="6600" b="1" dirty="0">
              <a:latin typeface="Palace Script MT" pitchFamily="66" charset="0"/>
            </a:endParaRPr>
          </a:p>
        </p:txBody>
      </p:sp>
    </p:spTree>
    <p:extLst>
      <p:ext uri="{BB962C8B-B14F-4D97-AF65-F5344CB8AC3E}">
        <p14:creationId xmlns:p14="http://schemas.microsoft.com/office/powerpoint/2010/main" val="324797955"/>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p:spPr>
        <p:txBody>
          <a:bodyPr>
            <a:normAutofit fontScale="90000"/>
          </a:bodyPr>
          <a:lstStyle/>
          <a:p>
            <a:r>
              <a:rPr lang="es-CO" dirty="0" smtClean="0"/>
              <a:t/>
            </a:r>
            <a:br>
              <a:rPr lang="es-CO" dirty="0" smtClean="0"/>
            </a:br>
            <a:r>
              <a:rPr lang="es-CO" b="1" dirty="0" smtClean="0">
                <a:latin typeface="Agency FB" pitchFamily="34" charset="0"/>
              </a:rPr>
              <a:t>Biografía y muerte del apóstol Felipe</a:t>
            </a:r>
            <a:r>
              <a:rPr lang="es-CO" b="1" dirty="0">
                <a:latin typeface="Agency FB" pitchFamily="34" charset="0"/>
              </a:rPr>
              <a:t/>
            </a:r>
            <a:br>
              <a:rPr lang="es-CO" b="1" dirty="0">
                <a:latin typeface="Agency FB" pitchFamily="34" charset="0"/>
              </a:rPr>
            </a:br>
            <a:endParaRPr lang="es-CO" b="1" dirty="0">
              <a:latin typeface="Agency FB" pitchFamily="34" charset="0"/>
            </a:endParaRPr>
          </a:p>
        </p:txBody>
      </p:sp>
      <p:sp>
        <p:nvSpPr>
          <p:cNvPr id="3" name="2 Marcador de contenido"/>
          <p:cNvSpPr>
            <a:spLocks noGrp="1"/>
          </p:cNvSpPr>
          <p:nvPr>
            <p:ph idx="1"/>
          </p:nvPr>
        </p:nvSpPr>
        <p:spPr>
          <a:xfrm>
            <a:off x="457200" y="1600200"/>
            <a:ext cx="8229600" cy="4853136"/>
          </a:xfrm>
        </p:spPr>
        <p:txBody>
          <a:bodyPr>
            <a:normAutofit fontScale="92500" lnSpcReduction="20000"/>
          </a:bodyPr>
          <a:lstStyle/>
          <a:p>
            <a:pPr marL="0" indent="0">
              <a:buNone/>
            </a:pPr>
            <a:r>
              <a:rPr lang="es-CO" dirty="0" smtClean="0"/>
              <a:t>Felipe </a:t>
            </a:r>
            <a:r>
              <a:rPr lang="es-CO" dirty="0"/>
              <a:t>Apóstol </a:t>
            </a:r>
            <a:r>
              <a:rPr lang="es-CO" dirty="0" smtClean="0"/>
              <a:t>(lo decimos así por razón de que en </a:t>
            </a:r>
            <a:r>
              <a:rPr lang="es-CO" dirty="0" smtClean="0">
                <a:solidFill>
                  <a:srgbClr val="FF0000"/>
                </a:solidFill>
              </a:rPr>
              <a:t>Hechos de los Apóstoles 6:2-6</a:t>
            </a:r>
            <a:r>
              <a:rPr lang="es-CO" dirty="0" smtClean="0"/>
              <a:t>, aparece otro Felipe que era diacono, lo cual se presta para confusiones), era </a:t>
            </a:r>
            <a:r>
              <a:rPr lang="es-CO" dirty="0"/>
              <a:t>originario de Betsaida de </a:t>
            </a:r>
            <a:r>
              <a:rPr lang="es-CO" dirty="0" smtClean="0"/>
              <a:t>Galilea. </a:t>
            </a:r>
          </a:p>
          <a:p>
            <a:pPr marL="0" indent="0">
              <a:buNone/>
            </a:pPr>
            <a:r>
              <a:rPr lang="es-CO" dirty="0" smtClean="0"/>
              <a:t>Según </a:t>
            </a:r>
            <a:r>
              <a:rPr lang="es-CO" dirty="0"/>
              <a:t>parece, formaba parte del reducido grupo de judíos piadosos que seguían a </a:t>
            </a:r>
            <a:r>
              <a:rPr lang="es-CO" dirty="0" smtClean="0"/>
              <a:t>Juan Bautista</a:t>
            </a:r>
            <a:r>
              <a:rPr lang="es-CO" dirty="0"/>
              <a:t>, </a:t>
            </a:r>
            <a:r>
              <a:rPr lang="es-CO" dirty="0" smtClean="0"/>
              <a:t>que </a:t>
            </a:r>
            <a:r>
              <a:rPr lang="es-CO" dirty="0"/>
              <a:t>había sido bautizado por </a:t>
            </a:r>
            <a:r>
              <a:rPr lang="es-CO" dirty="0" smtClean="0"/>
              <a:t>él, cuando oyó a Juan decir: «</a:t>
            </a:r>
            <a:r>
              <a:rPr lang="es-CO" b="1" dirty="0" smtClean="0">
                <a:latin typeface="Agency FB" pitchFamily="34" charset="0"/>
              </a:rPr>
              <a:t>he aquí el Cordero de </a:t>
            </a:r>
            <a:r>
              <a:rPr lang="es-CO" b="1" dirty="0">
                <a:latin typeface="Agency FB" pitchFamily="34" charset="0"/>
              </a:rPr>
              <a:t>D</a:t>
            </a:r>
            <a:r>
              <a:rPr lang="es-CO" b="1" dirty="0" smtClean="0">
                <a:latin typeface="Agency FB" pitchFamily="34" charset="0"/>
              </a:rPr>
              <a:t>ios que quita en pecado del mundo</a:t>
            </a:r>
            <a:r>
              <a:rPr lang="es-CO" dirty="0" smtClean="0"/>
              <a:t>» </a:t>
            </a:r>
            <a:r>
              <a:rPr lang="es-CO" dirty="0" smtClean="0">
                <a:solidFill>
                  <a:srgbClr val="FF0000"/>
                </a:solidFill>
              </a:rPr>
              <a:t>(Juan 1:29), </a:t>
            </a:r>
            <a:r>
              <a:rPr lang="es-CO" dirty="0" smtClean="0"/>
              <a:t>dejo a Juan y siguió a Jesús. </a:t>
            </a:r>
          </a:p>
          <a:p>
            <a:pPr marL="0" indent="0">
              <a:buNone/>
            </a:pPr>
            <a:r>
              <a:rPr lang="es-CO" dirty="0" smtClean="0"/>
              <a:t>Juan apóstol habla </a:t>
            </a:r>
            <a:r>
              <a:rPr lang="es-CO" dirty="0"/>
              <a:t>de él varias veces y narra, en particular, que el Señor llamó a Felipe al día siguiente de las vocaciones </a:t>
            </a:r>
            <a:r>
              <a:rPr lang="es-CO" dirty="0" smtClean="0"/>
              <a:t>de </a:t>
            </a:r>
            <a:r>
              <a:rPr lang="es-CO" dirty="0"/>
              <a:t>Pedro y </a:t>
            </a:r>
            <a:r>
              <a:rPr lang="es-CO" dirty="0" smtClean="0"/>
              <a:t> </a:t>
            </a:r>
            <a:r>
              <a:rPr lang="es-CO" dirty="0"/>
              <a:t>Andrés. </a:t>
            </a:r>
          </a:p>
        </p:txBody>
      </p:sp>
    </p:spTree>
    <p:extLst>
      <p:ext uri="{BB962C8B-B14F-4D97-AF65-F5344CB8AC3E}">
        <p14:creationId xmlns:p14="http://schemas.microsoft.com/office/powerpoint/2010/main" val="1663042654"/>
      </p:ext>
    </p:extLst>
  </p:cSld>
  <p:clrMapOvr>
    <a:masterClrMapping/>
  </p:clrMapOvr>
  <p:transition spd="slow">
    <p:cove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507288" cy="6408712"/>
          </a:xfrm>
        </p:spPr>
        <p:txBody>
          <a:bodyPr>
            <a:normAutofit fontScale="77500" lnSpcReduction="20000"/>
          </a:bodyPr>
          <a:lstStyle/>
          <a:p>
            <a:pPr marL="0" indent="0">
              <a:buNone/>
            </a:pPr>
            <a:r>
              <a:rPr lang="es-CO" dirty="0"/>
              <a:t>Un siglo y medio más tarde, Clemente de Alejandría </a:t>
            </a:r>
            <a:r>
              <a:rPr lang="es-CO" dirty="0" smtClean="0"/>
              <a:t>sostuvo </a:t>
            </a:r>
            <a:r>
              <a:rPr lang="es-CO" dirty="0"/>
              <a:t>que Felipe fue el joven que respondió al llamado del Señor, con estas palabras: "</a:t>
            </a:r>
            <a:r>
              <a:rPr lang="es-CO" b="1" dirty="0">
                <a:latin typeface="Agency FB" pitchFamily="34" charset="0"/>
              </a:rPr>
              <a:t>Permite que vaya, primero, </a:t>
            </a:r>
            <a:r>
              <a:rPr lang="es-CO" b="1" dirty="0" smtClean="0">
                <a:latin typeface="Agency FB" pitchFamily="34" charset="0"/>
              </a:rPr>
              <a:t>y entierra </a:t>
            </a:r>
            <a:r>
              <a:rPr lang="es-CO" b="1" dirty="0">
                <a:latin typeface="Agency FB" pitchFamily="34" charset="0"/>
              </a:rPr>
              <a:t>a mi padre</a:t>
            </a:r>
            <a:r>
              <a:rPr lang="es-CO" dirty="0"/>
              <a:t>". A lo cual contestó Cristo: </a:t>
            </a:r>
            <a:r>
              <a:rPr lang="es-CO" dirty="0" smtClean="0"/>
              <a:t>«</a:t>
            </a:r>
            <a:r>
              <a:rPr lang="es-CO" b="1" dirty="0" smtClean="0">
                <a:latin typeface="Agency FB" pitchFamily="34" charset="0"/>
              </a:rPr>
              <a:t>Deja </a:t>
            </a:r>
            <a:r>
              <a:rPr lang="es-CO" b="1" dirty="0">
                <a:latin typeface="Agency FB" pitchFamily="34" charset="0"/>
              </a:rPr>
              <a:t>que los muertos entierren a los muertos; tú ven a predicar el reino de </a:t>
            </a:r>
            <a:r>
              <a:rPr lang="es-CO" b="1" dirty="0" smtClean="0">
                <a:latin typeface="Agency FB" pitchFamily="34" charset="0"/>
              </a:rPr>
              <a:t>Dios</a:t>
            </a:r>
            <a:r>
              <a:rPr lang="es-CO" dirty="0" smtClean="0"/>
              <a:t>» </a:t>
            </a:r>
            <a:r>
              <a:rPr lang="es-CO" dirty="0">
                <a:solidFill>
                  <a:srgbClr val="FF0000"/>
                </a:solidFill>
              </a:rPr>
              <a:t>(Luc. 9:50). </a:t>
            </a:r>
            <a:endParaRPr lang="es-CO" dirty="0" smtClean="0">
              <a:solidFill>
                <a:srgbClr val="FF0000"/>
              </a:solidFill>
            </a:endParaRPr>
          </a:p>
          <a:p>
            <a:pPr marL="0" indent="0">
              <a:buNone/>
            </a:pPr>
            <a:endParaRPr lang="es-CO" dirty="0" smtClean="0"/>
          </a:p>
          <a:p>
            <a:pPr marL="0" indent="0">
              <a:buNone/>
            </a:pPr>
            <a:r>
              <a:rPr lang="es-CO" dirty="0" smtClean="0">
                <a:solidFill>
                  <a:srgbClr val="FF0000"/>
                </a:solidFill>
              </a:rPr>
              <a:t>Es </a:t>
            </a:r>
            <a:r>
              <a:rPr lang="es-CO" dirty="0">
                <a:solidFill>
                  <a:srgbClr val="FF0000"/>
                </a:solidFill>
              </a:rPr>
              <a:t>probable que Clemente de Alejandría no tuviese más argumento que el hecho de que el Señor había dicho en ambos casos: "Sígueme". De todas maneras, tanto en el evangelio de San Lucas como en el de San Mateo, el incidente parece haber tenido lugar algún tiempo de que Cristo había empezado su vida pública, cuando ya los apóstoles estaban con él. </a:t>
            </a:r>
            <a:endParaRPr lang="es-CO" dirty="0" smtClean="0">
              <a:solidFill>
                <a:srgbClr val="FF0000"/>
              </a:solidFill>
            </a:endParaRPr>
          </a:p>
          <a:p>
            <a:pPr marL="0" indent="0">
              <a:buNone/>
            </a:pPr>
            <a:endParaRPr lang="es-CO" dirty="0" smtClean="0">
              <a:solidFill>
                <a:srgbClr val="FF0000"/>
              </a:solidFill>
            </a:endParaRPr>
          </a:p>
          <a:p>
            <a:pPr marL="0" indent="0">
              <a:buNone/>
            </a:pPr>
            <a:r>
              <a:rPr lang="es-CO" dirty="0" smtClean="0"/>
              <a:t>Por </a:t>
            </a:r>
            <a:r>
              <a:rPr lang="es-CO" dirty="0"/>
              <a:t>otra parte, consta que </a:t>
            </a:r>
            <a:r>
              <a:rPr lang="es-CO" dirty="0" smtClean="0"/>
              <a:t>Felipe fue </a:t>
            </a:r>
            <a:r>
              <a:rPr lang="es-CO" dirty="0"/>
              <a:t>llamado antes de las bodas de Caná, a pesar de que, como lo dijo el mismo Cristo, </a:t>
            </a:r>
            <a:r>
              <a:rPr lang="es-CO" dirty="0" smtClean="0"/>
              <a:t>Su hora </a:t>
            </a:r>
            <a:r>
              <a:rPr lang="es-CO" dirty="0"/>
              <a:t>no había llegado aún, </a:t>
            </a:r>
            <a:r>
              <a:rPr lang="es-CO" dirty="0" smtClean="0"/>
              <a:t>no se refería a que no hubiese sido consagrado o apartado al servicio de Dios ya que esto sucedió en el momento de su bautismo, sino que su «hora» se refería al episodio de su muerte </a:t>
            </a:r>
            <a:r>
              <a:rPr lang="es-CO" dirty="0" smtClean="0">
                <a:solidFill>
                  <a:srgbClr val="FF0000"/>
                </a:solidFill>
              </a:rPr>
              <a:t>(Juan 12:23).</a:t>
            </a:r>
            <a:endParaRPr lang="es-CO" dirty="0">
              <a:solidFill>
                <a:srgbClr val="FF0000"/>
              </a:solidFill>
            </a:endParaRPr>
          </a:p>
        </p:txBody>
      </p:sp>
    </p:spTree>
    <p:extLst>
      <p:ext uri="{BB962C8B-B14F-4D97-AF65-F5344CB8AC3E}">
        <p14:creationId xmlns:p14="http://schemas.microsoft.com/office/powerpoint/2010/main" val="2495153538"/>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arn(inVertical)">
                                      <p:cBhvr>
                                        <p:cTn id="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016224"/>
          </a:xfrm>
        </p:spPr>
        <p:txBody>
          <a:bodyPr>
            <a:normAutofit fontScale="92500" lnSpcReduction="20000"/>
          </a:bodyPr>
          <a:lstStyle/>
          <a:p>
            <a:pPr marL="0" indent="0">
              <a:buNone/>
            </a:pPr>
            <a:r>
              <a:rPr lang="es-CO" dirty="0" smtClean="0"/>
              <a:t>El primer </a:t>
            </a:r>
            <a:r>
              <a:rPr lang="es-CO" dirty="0"/>
              <a:t>encuentro </a:t>
            </a:r>
            <a:r>
              <a:rPr lang="es-CO" dirty="0" smtClean="0"/>
              <a:t>de Felipe con </a:t>
            </a:r>
            <a:r>
              <a:rPr lang="es-CO" dirty="0"/>
              <a:t>Jesús ocurrió al día siguiente del que tuvieron Juan, Andrés, Simón Pedro y Santiago. </a:t>
            </a:r>
            <a:r>
              <a:rPr lang="es-CO" b="1" dirty="0" smtClean="0">
                <a:latin typeface="Agency FB" pitchFamily="34" charset="0"/>
              </a:rPr>
              <a:t>«Al </a:t>
            </a:r>
            <a:r>
              <a:rPr lang="es-CO" b="1" dirty="0">
                <a:latin typeface="Agency FB" pitchFamily="34" charset="0"/>
              </a:rPr>
              <a:t>día siguiente determinó (Jesús) encaminarse hacia Galilea y encontró a Felipe. Y le dijo </a:t>
            </a:r>
            <a:r>
              <a:rPr lang="es-CO" b="1" dirty="0" smtClean="0">
                <a:latin typeface="Agency FB" pitchFamily="34" charset="0"/>
              </a:rPr>
              <a:t>Sígueme</a:t>
            </a:r>
            <a:r>
              <a:rPr lang="es-CO" dirty="0" smtClean="0"/>
              <a:t>» </a:t>
            </a:r>
            <a:r>
              <a:rPr lang="es-CO" dirty="0" smtClean="0">
                <a:solidFill>
                  <a:srgbClr val="FF0000"/>
                </a:solidFill>
              </a:rPr>
              <a:t>(Juan 1:43). </a:t>
            </a:r>
          </a:p>
        </p:txBody>
      </p:sp>
      <p:sp>
        <p:nvSpPr>
          <p:cNvPr id="4" name="3 Rectángulo"/>
          <p:cNvSpPr/>
          <p:nvPr/>
        </p:nvSpPr>
        <p:spPr>
          <a:xfrm>
            <a:off x="1043608" y="2852936"/>
            <a:ext cx="4824536" cy="2308324"/>
          </a:xfrm>
          <a:prstGeom prst="rect">
            <a:avLst/>
          </a:prstGeom>
        </p:spPr>
        <p:txBody>
          <a:bodyPr wrap="square">
            <a:spAutoFit/>
          </a:bodyPr>
          <a:lstStyle/>
          <a:p>
            <a:r>
              <a:rPr lang="es-CO" sz="2400" dirty="0"/>
              <a:t>No fue insensatez por parte suya, sino un acto consiente quizá al sentirse respaldado por el ejemplo de sus amigos y convecinos seguidores de aquel desconocido de Nazaret.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95988" y="2996952"/>
            <a:ext cx="2847975" cy="2041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611559" y="5373216"/>
            <a:ext cx="8232403" cy="1200329"/>
          </a:xfrm>
          <a:prstGeom prst="rect">
            <a:avLst/>
          </a:prstGeom>
        </p:spPr>
        <p:txBody>
          <a:bodyPr wrap="square">
            <a:spAutoFit/>
          </a:bodyPr>
          <a:lstStyle/>
          <a:p>
            <a:r>
              <a:rPr lang="es-CO" sz="2400" dirty="0"/>
              <a:t>Había escuchado las palabras del Bautista, junto a la voz del cielo que nombraba a Jesús como el Hijo amado, pero seguir a Jesús como discípulo no era fácil. </a:t>
            </a:r>
          </a:p>
        </p:txBody>
      </p:sp>
    </p:spTree>
    <p:extLst>
      <p:ext uri="{BB962C8B-B14F-4D97-AF65-F5344CB8AC3E}">
        <p14:creationId xmlns:p14="http://schemas.microsoft.com/office/powerpoint/2010/main" val="903633401"/>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fade">
                                      <p:cBhvr>
                                        <p:cTn id="12" dur="1000"/>
                                        <p:tgtEl>
                                          <p:spTgt spid="1026"/>
                                        </p:tgtEl>
                                      </p:cBhvr>
                                    </p:animEffect>
                                    <p:anim calcmode="lin" valueType="num">
                                      <p:cBhvr>
                                        <p:cTn id="13" dur="1000" fill="hold"/>
                                        <p:tgtEl>
                                          <p:spTgt spid="1026"/>
                                        </p:tgtEl>
                                        <p:attrNameLst>
                                          <p:attrName>ppt_x</p:attrName>
                                        </p:attrNameLst>
                                      </p:cBhvr>
                                      <p:tavLst>
                                        <p:tav tm="0">
                                          <p:val>
                                            <p:strVal val="#ppt_x"/>
                                          </p:val>
                                        </p:tav>
                                        <p:tav tm="100000">
                                          <p:val>
                                            <p:strVal val="#ppt_x"/>
                                          </p:val>
                                        </p:tav>
                                      </p:tavLst>
                                    </p:anim>
                                    <p:anim calcmode="lin" valueType="num">
                                      <p:cBhvr>
                                        <p:cTn id="14" dur="1000" fill="hold"/>
                                        <p:tgtEl>
                                          <p:spTgt spid="102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p:spPr>
        <p:txBody>
          <a:bodyPr>
            <a:normAutofit fontScale="85000" lnSpcReduction="10000"/>
          </a:bodyPr>
          <a:lstStyle/>
          <a:p>
            <a:pPr marL="0" indent="0">
              <a:buNone/>
            </a:pPr>
            <a:r>
              <a:rPr lang="es-CO" dirty="0"/>
              <a:t>Ya conocemos la exigencia de la llamada contenida en </a:t>
            </a:r>
            <a:r>
              <a:rPr lang="es-CO" dirty="0" smtClean="0">
                <a:solidFill>
                  <a:srgbClr val="FF0000"/>
                </a:solidFill>
              </a:rPr>
              <a:t>(Mat.10:37-39), </a:t>
            </a:r>
            <a:r>
              <a:rPr lang="es-CO" b="1" dirty="0" smtClean="0">
                <a:latin typeface="Agency FB" pitchFamily="34" charset="0"/>
              </a:rPr>
              <a:t>«El </a:t>
            </a:r>
            <a:r>
              <a:rPr lang="es-CO" b="1" dirty="0">
                <a:latin typeface="Agency FB" pitchFamily="34" charset="0"/>
              </a:rPr>
              <a:t>que ama a padre o madre más que a mí, no es digno de mí; el que ama a hijo o hija más que a mí, no es digno de mí; </a:t>
            </a:r>
            <a:r>
              <a:rPr lang="es-CO" b="1" dirty="0" smtClean="0">
                <a:latin typeface="Agency FB" pitchFamily="34" charset="0"/>
              </a:rPr>
              <a:t>38 </a:t>
            </a:r>
            <a:r>
              <a:rPr lang="es-CO" b="1" dirty="0">
                <a:latin typeface="Agency FB" pitchFamily="34" charset="0"/>
              </a:rPr>
              <a:t>y el que no toma su </a:t>
            </a:r>
            <a:r>
              <a:rPr lang="es-CO" b="1" dirty="0" smtClean="0">
                <a:latin typeface="Agency FB" pitchFamily="34" charset="0"/>
              </a:rPr>
              <a:t>cruz  </a:t>
            </a:r>
            <a:r>
              <a:rPr lang="es-CO" b="1" dirty="0">
                <a:latin typeface="Agency FB" pitchFamily="34" charset="0"/>
              </a:rPr>
              <a:t>y sigue en pos de mí, no es digno de mí. </a:t>
            </a:r>
            <a:r>
              <a:rPr lang="es-CO" b="1" dirty="0" smtClean="0">
                <a:latin typeface="Agency FB" pitchFamily="34" charset="0"/>
              </a:rPr>
              <a:t>39 </a:t>
            </a:r>
            <a:r>
              <a:rPr lang="es-CO" b="1" dirty="0">
                <a:latin typeface="Agency FB" pitchFamily="34" charset="0"/>
              </a:rPr>
              <a:t>El que halle su vida</a:t>
            </a:r>
            <a:r>
              <a:rPr lang="es-CO" b="1" dirty="0" smtClean="0">
                <a:latin typeface="Agency FB" pitchFamily="34" charset="0"/>
              </a:rPr>
              <a:t>, </a:t>
            </a:r>
            <a:r>
              <a:rPr lang="es-CO" b="1" dirty="0">
                <a:latin typeface="Agency FB" pitchFamily="34" charset="0"/>
              </a:rPr>
              <a:t>la perderá; y el que pierda su vida por causa de mí, la </a:t>
            </a:r>
            <a:r>
              <a:rPr lang="es-CO" b="1" dirty="0" smtClean="0">
                <a:latin typeface="Agency FB" pitchFamily="34" charset="0"/>
              </a:rPr>
              <a:t>hallará»</a:t>
            </a:r>
            <a:r>
              <a:rPr lang="es-CO" dirty="0" smtClean="0"/>
              <a:t>.</a:t>
            </a:r>
          </a:p>
          <a:p>
            <a:pPr marL="0" indent="0">
              <a:buNone/>
            </a:pPr>
            <a:r>
              <a:rPr lang="es-CO" dirty="0" smtClean="0"/>
              <a:t>Felipe era consciente del costo que tenía que pagar para seguir </a:t>
            </a:r>
            <a:r>
              <a:rPr lang="es-CO" dirty="0"/>
              <a:t>a </a:t>
            </a:r>
            <a:r>
              <a:rPr lang="es-CO" dirty="0" smtClean="0"/>
              <a:t>Jesús, tenía que dejar </a:t>
            </a:r>
            <a:r>
              <a:rPr lang="es-CO" dirty="0"/>
              <a:t>todo y convertirse en discípulo de un maestro sin títulos y sin más autoridad que la recomendación del Bautista junto a su prestancia personal. </a:t>
            </a:r>
            <a:endParaRPr lang="es-CO" dirty="0" smtClean="0"/>
          </a:p>
          <a:p>
            <a:pPr marL="0" indent="0">
              <a:buNone/>
            </a:pPr>
            <a:r>
              <a:rPr lang="es-CO" dirty="0" smtClean="0"/>
              <a:t>Su caso era el mismo de </a:t>
            </a:r>
            <a:r>
              <a:rPr lang="es-CO" dirty="0"/>
              <a:t>Juan y Andrés que </a:t>
            </a:r>
            <a:r>
              <a:rPr lang="es-CO" dirty="0" smtClean="0"/>
              <a:t>buscaban </a:t>
            </a:r>
            <a:r>
              <a:rPr lang="es-CO" dirty="0"/>
              <a:t>al "</a:t>
            </a:r>
            <a:r>
              <a:rPr lang="es-CO" b="1" dirty="0">
                <a:latin typeface="Agency FB" pitchFamily="34" charset="0"/>
              </a:rPr>
              <a:t>Cordero de Dios que quita los pecados del </a:t>
            </a:r>
            <a:r>
              <a:rPr lang="es-CO" b="1" dirty="0" smtClean="0">
                <a:latin typeface="Agency FB" pitchFamily="34" charset="0"/>
              </a:rPr>
              <a:t>mundo</a:t>
            </a:r>
            <a:r>
              <a:rPr lang="es-CO" dirty="0" smtClean="0"/>
              <a:t>» </a:t>
            </a:r>
            <a:r>
              <a:rPr lang="es-CO" dirty="0" smtClean="0">
                <a:solidFill>
                  <a:srgbClr val="FF0000"/>
                </a:solidFill>
              </a:rPr>
              <a:t>(Juan 1:29), </a:t>
            </a:r>
            <a:r>
              <a:rPr lang="es-CO" dirty="0" smtClean="0"/>
              <a:t>él lo entendió así porque no recibe </a:t>
            </a:r>
            <a:r>
              <a:rPr lang="es-CO" dirty="0"/>
              <a:t>las explicaciones de Pedro y Santiago </a:t>
            </a:r>
            <a:r>
              <a:rPr lang="es-CO" dirty="0" smtClean="0"/>
              <a:t>que ahora eran sus </a:t>
            </a:r>
            <a:r>
              <a:rPr lang="es-CO" dirty="0"/>
              <a:t>hermanos. </a:t>
            </a:r>
          </a:p>
          <a:p>
            <a:endParaRPr lang="es-CO" dirty="0"/>
          </a:p>
        </p:txBody>
      </p:sp>
    </p:spTree>
    <p:extLst>
      <p:ext uri="{BB962C8B-B14F-4D97-AF65-F5344CB8AC3E}">
        <p14:creationId xmlns:p14="http://schemas.microsoft.com/office/powerpoint/2010/main" val="1364224345"/>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ipe(down)">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3322712" cy="6309320"/>
          </a:xfrm>
        </p:spPr>
        <p:txBody>
          <a:bodyPr>
            <a:normAutofit fontScale="92500" lnSpcReduction="20000"/>
          </a:bodyPr>
          <a:lstStyle/>
          <a:p>
            <a:pPr marL="0" indent="0">
              <a:buNone/>
            </a:pPr>
            <a:r>
              <a:rPr lang="es-CO" dirty="0"/>
              <a:t>U</a:t>
            </a:r>
            <a:r>
              <a:rPr lang="es-CO" dirty="0" smtClean="0"/>
              <a:t>n </a:t>
            </a:r>
            <a:r>
              <a:rPr lang="es-CO" dirty="0"/>
              <a:t>leve dato ilumina lo que debió ocurrir para que Jesús le llamase sin excesiva preparación, y lógicamente sin imprudencia, lo dice el evangelio de Juan: "</a:t>
            </a:r>
            <a:r>
              <a:rPr lang="es-CO" b="1" dirty="0">
                <a:latin typeface="Agency FB" pitchFamily="34" charset="0"/>
              </a:rPr>
              <a:t>Felipe era de Betsaida, ciudad de Andrés y de Pedro</a:t>
            </a:r>
            <a:r>
              <a:rPr lang="es-CO" dirty="0"/>
              <a:t>" , y también de Juan y Santiago. Luego era amigo de los cuatro primeros. </a:t>
            </a:r>
          </a:p>
        </p:txBody>
      </p:sp>
      <p:sp>
        <p:nvSpPr>
          <p:cNvPr id="4" name="3 Rectángulo"/>
          <p:cNvSpPr/>
          <p:nvPr/>
        </p:nvSpPr>
        <p:spPr>
          <a:xfrm>
            <a:off x="4139953" y="4549676"/>
            <a:ext cx="4824535" cy="2031325"/>
          </a:xfrm>
          <a:prstGeom prst="rect">
            <a:avLst/>
          </a:prstGeom>
        </p:spPr>
        <p:txBody>
          <a:bodyPr wrap="square">
            <a:spAutoFit/>
          </a:bodyPr>
          <a:lstStyle/>
          <a:p>
            <a:r>
              <a:rPr lang="es-CO" dirty="0"/>
              <a:t>O “Lugar de pesca”, era el pueblo natal de Felipe, Andrés y Pedro (Juan 1:44). Estaba situada en la llanura de Batia, al noreste de donde el río Jordán desemboca en el mar de Galilea. La llanura se extiende por tres kilómetros a lo largo del Jordán, y por un kilómetro y medio por el este hacia las montañas.</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39953" y="32008"/>
            <a:ext cx="4688388" cy="45176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86140691"/>
      </p:ext>
    </p:extLst>
  </p:cSld>
  <p:clrMapOvr>
    <a:masterClrMapping/>
  </p:clrMapOvr>
  <p:transition spd="slow">
    <p:cove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92500" lnSpcReduction="20000"/>
          </a:bodyPr>
          <a:lstStyle/>
          <a:p>
            <a:pPr marL="0" indent="0">
              <a:buNone/>
            </a:pPr>
            <a:r>
              <a:rPr lang="es-CO" sz="2800" dirty="0" smtClean="0"/>
              <a:t>El </a:t>
            </a:r>
            <a:r>
              <a:rPr lang="es-CO" sz="2800" dirty="0"/>
              <a:t>Evangelio </a:t>
            </a:r>
            <a:r>
              <a:rPr lang="es-CO" sz="2800" dirty="0" smtClean="0"/>
              <a:t>de Juan registra </a:t>
            </a:r>
            <a:r>
              <a:rPr lang="es-CO" sz="2800" dirty="0"/>
              <a:t>tres episodios referentes a </a:t>
            </a:r>
            <a:r>
              <a:rPr lang="es-CO" sz="2800" dirty="0" smtClean="0"/>
              <a:t>Felipe que </a:t>
            </a:r>
            <a:r>
              <a:rPr lang="es-CO" sz="2800" dirty="0"/>
              <a:t>ocurrieron durante la vida pública del Salvador</a:t>
            </a:r>
            <a:r>
              <a:rPr lang="es-CO" sz="2800" dirty="0" smtClean="0"/>
              <a:t>:</a:t>
            </a:r>
            <a:endParaRPr lang="es-CO" sz="2800" dirty="0"/>
          </a:p>
          <a:p>
            <a:pPr marL="0" indent="0">
              <a:buNone/>
            </a:pPr>
            <a:r>
              <a:rPr lang="es-CO" b="1" dirty="0">
                <a:solidFill>
                  <a:srgbClr val="FF0000"/>
                </a:solidFill>
              </a:rPr>
              <a:t>1).  </a:t>
            </a:r>
            <a:r>
              <a:rPr lang="es-CO" sz="2800" dirty="0"/>
              <a:t>Antes de la milagrosa alimentación de la multitud, Cristo se vuelve a Felipe con </a:t>
            </a:r>
            <a:r>
              <a:rPr lang="es-CO" sz="2800" dirty="0" smtClean="0"/>
              <a:t>la pregunta</a:t>
            </a:r>
            <a:r>
              <a:rPr lang="es-CO" sz="2800" dirty="0"/>
              <a:t>: “¿</a:t>
            </a:r>
            <a:r>
              <a:rPr lang="es-CO" sz="2800" dirty="0">
                <a:latin typeface="Agency FB" pitchFamily="34" charset="0"/>
              </a:rPr>
              <a:t>De dónde compraremos pan para que coman </a:t>
            </a:r>
            <a:r>
              <a:rPr lang="es-CO" sz="2800" dirty="0" smtClean="0">
                <a:latin typeface="Agency FB" pitchFamily="34" charset="0"/>
              </a:rPr>
              <a:t>estos</a:t>
            </a:r>
            <a:r>
              <a:rPr lang="es-CO" sz="2800" dirty="0" smtClean="0"/>
              <a:t>?” </a:t>
            </a:r>
            <a:r>
              <a:rPr lang="es-CO" sz="2800" dirty="0"/>
              <a:t>a lo que responde </a:t>
            </a:r>
            <a:r>
              <a:rPr lang="es-CO" sz="2800" dirty="0" smtClean="0"/>
              <a:t>el Apóstol</a:t>
            </a:r>
            <a:r>
              <a:rPr lang="es-CO" sz="2800" dirty="0"/>
              <a:t>: “</a:t>
            </a:r>
            <a:r>
              <a:rPr lang="es-CO" sz="2800" dirty="0">
                <a:latin typeface="Agency FB" pitchFamily="34" charset="0"/>
              </a:rPr>
              <a:t>Doscientos denarios de pan no bastan para que cada uno tome un poco</a:t>
            </a:r>
            <a:r>
              <a:rPr lang="es-CO" sz="2800" dirty="0"/>
              <a:t>” </a:t>
            </a:r>
            <a:r>
              <a:rPr lang="es-CO" sz="2800" dirty="0" smtClean="0">
                <a:solidFill>
                  <a:srgbClr val="FF0000"/>
                </a:solidFill>
              </a:rPr>
              <a:t>(Juan 6: </a:t>
            </a:r>
            <a:r>
              <a:rPr lang="es-CO" sz="2800" dirty="0">
                <a:solidFill>
                  <a:srgbClr val="FF0000"/>
                </a:solidFill>
              </a:rPr>
              <a:t>5-7</a:t>
            </a:r>
            <a:r>
              <a:rPr lang="es-CO" sz="2800" dirty="0" smtClean="0">
                <a:solidFill>
                  <a:srgbClr val="FF0000"/>
                </a:solidFill>
              </a:rPr>
              <a:t>). </a:t>
            </a:r>
            <a:r>
              <a:rPr lang="es-CO" sz="2800" dirty="0" smtClean="0"/>
              <a:t>Ciertamente que Jesús sabía lo que tenía que hace, solamente le hace esta pregunta a </a:t>
            </a:r>
            <a:r>
              <a:rPr lang="es-CO" sz="2800" dirty="0"/>
              <a:t>F</a:t>
            </a:r>
            <a:r>
              <a:rPr lang="es-CO" sz="2800" dirty="0" smtClean="0"/>
              <a:t>elipe para probar su fe. </a:t>
            </a:r>
          </a:p>
          <a:p>
            <a:pPr marL="0" indent="0">
              <a:buNone/>
            </a:pPr>
            <a:endParaRPr lang="es-CO" sz="2800" dirty="0" smtClean="0">
              <a:solidFill>
                <a:srgbClr val="FF0000"/>
              </a:solidFill>
            </a:endParaRPr>
          </a:p>
          <a:p>
            <a:pPr marL="400050" lvl="1" indent="0">
              <a:buNone/>
            </a:pPr>
            <a:r>
              <a:rPr lang="es-CO" sz="2900" b="1" dirty="0" smtClean="0">
                <a:solidFill>
                  <a:srgbClr val="FF0000"/>
                </a:solidFill>
              </a:rPr>
              <a:t>2</a:t>
            </a:r>
            <a:r>
              <a:rPr lang="es-CO" sz="2900" b="1" dirty="0">
                <a:solidFill>
                  <a:srgbClr val="FF0000"/>
                </a:solidFill>
              </a:rPr>
              <a:t>)</a:t>
            </a:r>
            <a:r>
              <a:rPr lang="es-CO" sz="2400" dirty="0">
                <a:solidFill>
                  <a:srgbClr val="FF0000"/>
                </a:solidFill>
              </a:rPr>
              <a:t>. </a:t>
            </a:r>
            <a:r>
              <a:rPr lang="es-CO" sz="2400" dirty="0" smtClean="0"/>
              <a:t>El </a:t>
            </a:r>
            <a:r>
              <a:rPr lang="es-CO" sz="2400" dirty="0"/>
              <a:t>mismo Felipe es protagonista de un suceso que llenó de gozo a Jesús cuando ya estaba cercana la Pascua en que viviría su Pasión y muerte. </a:t>
            </a:r>
          </a:p>
          <a:p>
            <a:pPr marL="400050" lvl="1" indent="0">
              <a:buNone/>
            </a:pPr>
            <a:r>
              <a:rPr lang="es-CO" sz="2400" dirty="0" smtClean="0">
                <a:solidFill>
                  <a:srgbClr val="FF0000"/>
                </a:solidFill>
              </a:rPr>
              <a:t>Juan 12:20-23</a:t>
            </a:r>
            <a:r>
              <a:rPr lang="es-CO" sz="2400" dirty="0" smtClean="0"/>
              <a:t>. Había </a:t>
            </a:r>
            <a:r>
              <a:rPr lang="es-CO" sz="2400" dirty="0"/>
              <a:t>ciertos </a:t>
            </a:r>
            <a:r>
              <a:rPr lang="es-CO" sz="2400" dirty="0" smtClean="0"/>
              <a:t>griegos </a:t>
            </a:r>
            <a:r>
              <a:rPr lang="es-CO" sz="2400" dirty="0"/>
              <a:t>entre los que habían subido a adorar en la fiesta. </a:t>
            </a:r>
            <a:r>
              <a:rPr lang="es-CO" sz="2400" dirty="0" smtClean="0"/>
              <a:t>21 </a:t>
            </a:r>
            <a:r>
              <a:rPr lang="es-CO" sz="2400" dirty="0"/>
              <a:t>Estos, pues, se acercaron a Felipe, que era de Betsaida de </a:t>
            </a:r>
            <a:r>
              <a:rPr lang="es-CO" sz="2400" dirty="0" smtClean="0"/>
              <a:t>Galilea, </a:t>
            </a:r>
            <a:r>
              <a:rPr lang="es-CO" sz="2400" dirty="0"/>
              <a:t>--</a:t>
            </a:r>
            <a:r>
              <a:rPr lang="es-CO" sz="2400" b="1" dirty="0">
                <a:latin typeface="Agency FB" pitchFamily="34" charset="0"/>
              </a:rPr>
              <a:t>Señor, queremos ver a </a:t>
            </a:r>
            <a:r>
              <a:rPr lang="es-CO" sz="2400" b="1" dirty="0" smtClean="0">
                <a:latin typeface="Agency FB" pitchFamily="34" charset="0"/>
              </a:rPr>
              <a:t>Jesús </a:t>
            </a:r>
            <a:r>
              <a:rPr lang="es-CO" sz="2400" dirty="0" smtClean="0"/>
              <a:t>22 </a:t>
            </a:r>
            <a:r>
              <a:rPr lang="es-CO" sz="2400" dirty="0"/>
              <a:t>Felipe fue y se lo dijo a Andrés; entonces Andrés y Felipe se lo dijeron a Jesús. </a:t>
            </a:r>
            <a:r>
              <a:rPr lang="es-CO" sz="2400" dirty="0" smtClean="0"/>
              <a:t>23 </a:t>
            </a:r>
            <a:r>
              <a:rPr lang="es-CO" sz="2400" dirty="0"/>
              <a:t>Jesús les respondió diciendo: </a:t>
            </a:r>
            <a:r>
              <a:rPr lang="es-CO" sz="2400" dirty="0" smtClean="0"/>
              <a:t> --</a:t>
            </a:r>
            <a:r>
              <a:rPr lang="es-CO" sz="2400" b="1" dirty="0">
                <a:latin typeface="Agency FB" pitchFamily="34" charset="0"/>
              </a:rPr>
              <a:t>Ha llegado la hora para que el Hijo del hombre sea </a:t>
            </a:r>
            <a:r>
              <a:rPr lang="es-CO" sz="2400" b="1" dirty="0" smtClean="0">
                <a:latin typeface="Agency FB" pitchFamily="34" charset="0"/>
              </a:rPr>
              <a:t>glorificado</a:t>
            </a:r>
            <a:endParaRPr lang="es-CO" sz="2400" b="1" dirty="0">
              <a:solidFill>
                <a:srgbClr val="FF0000"/>
              </a:solidFill>
              <a:latin typeface="Agency FB" pitchFamily="34" charset="0"/>
            </a:endParaRPr>
          </a:p>
          <a:p>
            <a:pPr marL="0" indent="0">
              <a:buNone/>
            </a:pPr>
            <a:endParaRPr lang="es-CO" sz="2800" dirty="0">
              <a:solidFill>
                <a:srgbClr val="FF0000"/>
              </a:solidFill>
            </a:endParaRPr>
          </a:p>
        </p:txBody>
      </p:sp>
    </p:spTree>
    <p:extLst>
      <p:ext uri="{BB962C8B-B14F-4D97-AF65-F5344CB8AC3E}">
        <p14:creationId xmlns:p14="http://schemas.microsoft.com/office/powerpoint/2010/main" val="395844367"/>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32656"/>
            <a:ext cx="9144000" cy="6264696"/>
          </a:xfrm>
        </p:spPr>
        <p:txBody>
          <a:bodyPr>
            <a:normAutofit fontScale="92500" lnSpcReduction="20000"/>
          </a:bodyPr>
          <a:lstStyle/>
          <a:p>
            <a:pPr marL="0" indent="0">
              <a:buNone/>
            </a:pPr>
            <a:r>
              <a:rPr lang="es-CO" dirty="0" smtClean="0"/>
              <a:t>Cuando sucedió esto, ya </a:t>
            </a:r>
            <a:r>
              <a:rPr lang="es-CO" dirty="0"/>
              <a:t>Lázaro había sido resucitado y </a:t>
            </a:r>
            <a:r>
              <a:rPr lang="es-CO" dirty="0" smtClean="0"/>
              <a:t>debido a esto el </a:t>
            </a:r>
            <a:r>
              <a:rPr lang="es-CO" dirty="0"/>
              <a:t>nombre de Jesús estaba en todas las bocas; muchos iban tras Jesús, la oposición de los </a:t>
            </a:r>
            <a:r>
              <a:rPr lang="es-CO" dirty="0" smtClean="0"/>
              <a:t>hombres importantes </a:t>
            </a:r>
            <a:r>
              <a:rPr lang="es-CO" dirty="0"/>
              <a:t>era más intensa. Muchos contaban los milagros del Señor, otros sus palabras y sus discusiones en el Templo y unos griegos que habían subido a adorar a Dios durante la fiesta desean ver y hablar con Jesús. </a:t>
            </a:r>
            <a:endParaRPr lang="es-CO" dirty="0" smtClean="0"/>
          </a:p>
          <a:p>
            <a:pPr marL="0" indent="0">
              <a:buNone/>
            </a:pPr>
            <a:r>
              <a:rPr lang="es-CO" dirty="0"/>
              <a:t>«</a:t>
            </a:r>
            <a:r>
              <a:rPr lang="es-CO" dirty="0">
                <a:latin typeface="Agency FB" pitchFamily="34" charset="0"/>
              </a:rPr>
              <a:t>Este suceso quizá  ocurrió el martes anterior a la crucifixión, en relación con la última visita de Jesús al templo</a:t>
            </a:r>
            <a:r>
              <a:rPr lang="es-CO" dirty="0"/>
              <a:t>»  </a:t>
            </a:r>
            <a:r>
              <a:rPr lang="es-CO" dirty="0">
                <a:solidFill>
                  <a:srgbClr val="FF0000"/>
                </a:solidFill>
              </a:rPr>
              <a:t>(DTG 574). </a:t>
            </a:r>
          </a:p>
          <a:p>
            <a:pPr marL="0" indent="0">
              <a:buNone/>
            </a:pPr>
            <a:endParaRPr lang="es-CO" dirty="0"/>
          </a:p>
          <a:p>
            <a:pPr marL="0" indent="0">
              <a:buNone/>
            </a:pPr>
            <a:r>
              <a:rPr lang="es-CO" dirty="0" smtClean="0"/>
              <a:t>«</a:t>
            </a:r>
            <a:r>
              <a:rPr lang="es-CO" dirty="0" smtClean="0">
                <a:latin typeface="Agency FB" pitchFamily="34" charset="0"/>
              </a:rPr>
              <a:t>El </a:t>
            </a:r>
            <a:r>
              <a:rPr lang="es-CO" dirty="0">
                <a:latin typeface="Agency FB" pitchFamily="34" charset="0"/>
              </a:rPr>
              <a:t>hecho de que vinieran a adorar y no a participar de la pascua, sugiere que estos griegos no eran prosélitos plenos. Josefo menciona a extranjeros que acudían a Jerusalén para adorar en ocasión de la pascua </a:t>
            </a:r>
            <a:r>
              <a:rPr lang="es-CO" dirty="0">
                <a:solidFill>
                  <a:srgbClr val="FF0000"/>
                </a:solidFill>
                <a:latin typeface="Agency FB" pitchFamily="34" charset="0"/>
              </a:rPr>
              <a:t>(Guerra vi. 9. 3).  </a:t>
            </a:r>
            <a:r>
              <a:rPr lang="es-CO" dirty="0">
                <a:latin typeface="Agency FB" pitchFamily="34" charset="0"/>
              </a:rPr>
              <a:t>Los prosélitos a medias, al igual que los gentiles, quedaban restringidos al atrio de los gentiles</a:t>
            </a:r>
            <a:r>
              <a:rPr lang="es-CO" dirty="0" smtClean="0"/>
              <a:t>». </a:t>
            </a:r>
            <a:r>
              <a:rPr lang="es-CO" dirty="0" smtClean="0">
                <a:solidFill>
                  <a:srgbClr val="FF0000"/>
                </a:solidFill>
              </a:rPr>
              <a:t>(</a:t>
            </a:r>
            <a:r>
              <a:rPr lang="es-CO" dirty="0">
                <a:solidFill>
                  <a:srgbClr val="FF0000"/>
                </a:solidFill>
              </a:rPr>
              <a:t>Extraido del C.B.A).</a:t>
            </a:r>
          </a:p>
          <a:p>
            <a:pPr marL="0" indent="0">
              <a:buNone/>
            </a:pPr>
            <a:endParaRPr lang="es-CO" dirty="0">
              <a:solidFill>
                <a:srgbClr val="FF0000"/>
              </a:solidFill>
            </a:endParaRPr>
          </a:p>
        </p:txBody>
      </p:sp>
    </p:spTree>
    <p:extLst>
      <p:ext uri="{BB962C8B-B14F-4D97-AF65-F5344CB8AC3E}">
        <p14:creationId xmlns:p14="http://schemas.microsoft.com/office/powerpoint/2010/main" val="3814976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2232248"/>
          </a:xfrm>
        </p:spPr>
        <p:txBody>
          <a:bodyPr>
            <a:normAutofit fontScale="85000" lnSpcReduction="10000"/>
          </a:bodyPr>
          <a:lstStyle/>
          <a:p>
            <a:pPr marL="0" indent="0">
              <a:buNone/>
            </a:pPr>
            <a:r>
              <a:rPr lang="es-CO" dirty="0"/>
              <a:t>El hecho demuestra que no les resultaba fácil acercarse a Jesús para poder </a:t>
            </a:r>
            <a:r>
              <a:rPr lang="es-CO" dirty="0" smtClean="0"/>
              <a:t>hablar aparte </a:t>
            </a:r>
            <a:r>
              <a:rPr lang="es-CO" dirty="0"/>
              <a:t>en confianza sin el tumulto de la muchedumbre, cuando se dan cuenta de que uno de los íntimos de Jesús es Felipe que les inspira confianza y, como es natural, acuden a él</a:t>
            </a:r>
            <a:r>
              <a:rPr lang="es-CO" dirty="0" smtClean="0"/>
              <a:t>:</a:t>
            </a:r>
          </a:p>
        </p:txBody>
      </p:sp>
      <p:sp>
        <p:nvSpPr>
          <p:cNvPr id="4" name="3 Rectángulo"/>
          <p:cNvSpPr/>
          <p:nvPr/>
        </p:nvSpPr>
        <p:spPr>
          <a:xfrm>
            <a:off x="1023040" y="2708920"/>
            <a:ext cx="5328592" cy="1938992"/>
          </a:xfrm>
          <a:prstGeom prst="rect">
            <a:avLst/>
          </a:prstGeom>
        </p:spPr>
        <p:txBody>
          <a:bodyPr wrap="square">
            <a:spAutoFit/>
          </a:bodyPr>
          <a:lstStyle/>
          <a:p>
            <a:r>
              <a:rPr lang="es-CO" dirty="0"/>
              <a:t> </a:t>
            </a:r>
            <a:r>
              <a:rPr lang="es-CO" sz="2400" dirty="0"/>
              <a:t>«</a:t>
            </a:r>
            <a:r>
              <a:rPr lang="es-CO" sz="2400" b="1" dirty="0">
                <a:latin typeface="Agency FB" pitchFamily="34" charset="0"/>
              </a:rPr>
              <a:t>éstos se acercaron a Felipe, el de Betsaida de Galilea y le rogaban diciendo: Señor, queremos ver a Jesús</a:t>
            </a:r>
            <a:r>
              <a:rPr lang="es-CO" sz="2400" dirty="0"/>
              <a:t>». Fue Felipe y se lo dijo a Andrés, y Andrés y Felipe fueron y se lo dijeron a Jesús". </a:t>
            </a:r>
          </a:p>
        </p:txBody>
      </p:sp>
      <p:sp>
        <p:nvSpPr>
          <p:cNvPr id="5" name="4 Rectángulo"/>
          <p:cNvSpPr/>
          <p:nvPr/>
        </p:nvSpPr>
        <p:spPr>
          <a:xfrm>
            <a:off x="395536" y="5157192"/>
            <a:ext cx="8208912" cy="1384995"/>
          </a:xfrm>
          <a:prstGeom prst="rect">
            <a:avLst/>
          </a:prstGeom>
        </p:spPr>
        <p:txBody>
          <a:bodyPr wrap="square">
            <a:spAutoFit/>
          </a:bodyPr>
          <a:lstStyle/>
          <a:p>
            <a:r>
              <a:rPr lang="es-CO" sz="2800" dirty="0"/>
              <a:t>Es lógico que sea así, pues cuando hay lazos de lengua, de aficiones y de amistad las barreras son menores para todo, también para acercarse a Dios.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2996952"/>
            <a:ext cx="2466975" cy="184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0087390"/>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randombar(horizontal)">
                                      <p:cBhvr>
                                        <p:cTn id="10" dur="500"/>
                                        <p:tgtEl>
                                          <p:spTgt spid="5"/>
                                        </p:tgtEl>
                                      </p:cBhvr>
                                    </p:animEffect>
                                  </p:childTnLst>
                                </p:cTn>
                              </p:par>
                              <p:par>
                                <p:cTn id="11" presetID="14" presetClass="entr" presetSubtype="10" fill="hold" nodeType="withEffect">
                                  <p:stCondLst>
                                    <p:cond delay="0"/>
                                  </p:stCondLst>
                                  <p:childTnLst>
                                    <p:set>
                                      <p:cBhvr>
                                        <p:cTn id="12" dur="1" fill="hold">
                                          <p:stCondLst>
                                            <p:cond delay="0"/>
                                          </p:stCondLst>
                                        </p:cTn>
                                        <p:tgtEl>
                                          <p:spTgt spid="3074"/>
                                        </p:tgtEl>
                                        <p:attrNameLst>
                                          <p:attrName>style.visibility</p:attrName>
                                        </p:attrNameLst>
                                      </p:cBhvr>
                                      <p:to>
                                        <p:strVal val="visible"/>
                                      </p:to>
                                    </p:set>
                                    <p:animEffect transition="in" filter="randombar(horizontal)">
                                      <p:cBhvr>
                                        <p:cTn id="13"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579296" cy="6408712"/>
          </a:xfrm>
        </p:spPr>
        <p:txBody>
          <a:bodyPr>
            <a:normAutofit fontScale="92500" lnSpcReduction="20000"/>
          </a:bodyPr>
          <a:lstStyle/>
          <a:p>
            <a:pPr marL="0" indent="0">
              <a:buNone/>
            </a:pPr>
            <a:r>
              <a:rPr lang="es-CO" sz="3600" b="1" dirty="0">
                <a:solidFill>
                  <a:srgbClr val="FF0000"/>
                </a:solidFill>
              </a:rPr>
              <a:t>3).</a:t>
            </a:r>
            <a:r>
              <a:rPr lang="es-CO" sz="2800" dirty="0"/>
              <a:t>Cuando Felipe, después de que Cristo hubiera hablado a sus Apóstoles de conocer </a:t>
            </a:r>
            <a:r>
              <a:rPr lang="es-CO" sz="2800" dirty="0" smtClean="0"/>
              <a:t>y ver </a:t>
            </a:r>
            <a:r>
              <a:rPr lang="es-CO" sz="2800" dirty="0"/>
              <a:t>al Padre, le dijo: </a:t>
            </a:r>
            <a:r>
              <a:rPr lang="es-CO" sz="2800" dirty="0" smtClean="0"/>
              <a:t>--</a:t>
            </a:r>
            <a:r>
              <a:rPr lang="es-CO" sz="2800" dirty="0" smtClean="0">
                <a:latin typeface="Agency FB" pitchFamily="34" charset="0"/>
              </a:rPr>
              <a:t>Señor, </a:t>
            </a:r>
            <a:r>
              <a:rPr lang="es-CO" sz="2800" u="sng" dirty="0" smtClean="0">
                <a:latin typeface="Agency FB" pitchFamily="34" charset="0"/>
              </a:rPr>
              <a:t>muéstranos </a:t>
            </a:r>
            <a:r>
              <a:rPr lang="es-CO" sz="2800" dirty="0" smtClean="0"/>
              <a:t>(en plural) </a:t>
            </a:r>
            <a:r>
              <a:rPr lang="es-CO" sz="2800" dirty="0" smtClean="0">
                <a:latin typeface="Agency FB" pitchFamily="34" charset="0"/>
              </a:rPr>
              <a:t>el Padre y </a:t>
            </a:r>
            <a:r>
              <a:rPr lang="es-CO" sz="2800" u="sng" dirty="0" smtClean="0">
                <a:latin typeface="Agency FB" pitchFamily="34" charset="0"/>
              </a:rPr>
              <a:t>nos </a:t>
            </a:r>
            <a:r>
              <a:rPr lang="es-CO" sz="2800" dirty="0" smtClean="0">
                <a:latin typeface="Agency FB" pitchFamily="34" charset="0"/>
              </a:rPr>
              <a:t>basta</a:t>
            </a:r>
            <a:r>
              <a:rPr lang="es-CO" sz="2800" dirty="0" smtClean="0"/>
              <a:t>, 9 Jesús le dijo: --¿</a:t>
            </a:r>
            <a:r>
              <a:rPr lang="es-CO" sz="2800" dirty="0">
                <a:latin typeface="Agency FB" pitchFamily="34" charset="0"/>
              </a:rPr>
              <a:t>Tanto tiempo hace que estoy con vosotros y no me </a:t>
            </a:r>
            <a:r>
              <a:rPr lang="es-CO" sz="2800" u="sng" dirty="0">
                <a:latin typeface="Agency FB" pitchFamily="34" charset="0"/>
              </a:rPr>
              <a:t>has </a:t>
            </a:r>
            <a:r>
              <a:rPr lang="es-CO" sz="2800" u="sng" dirty="0" smtClean="0">
                <a:latin typeface="Agency FB" pitchFamily="34" charset="0"/>
              </a:rPr>
              <a:t>conocido</a:t>
            </a:r>
            <a:r>
              <a:rPr lang="es-CO" sz="2800" dirty="0" smtClean="0">
                <a:latin typeface="Agency FB" pitchFamily="34" charset="0"/>
              </a:rPr>
              <a:t> (</a:t>
            </a:r>
            <a:r>
              <a:rPr lang="es-CO" sz="2800" dirty="0" smtClean="0"/>
              <a:t>en singular</a:t>
            </a:r>
            <a:r>
              <a:rPr lang="es-CO" sz="2800" dirty="0" smtClean="0">
                <a:latin typeface="Agency FB" pitchFamily="34" charset="0"/>
              </a:rPr>
              <a:t>) , </a:t>
            </a:r>
            <a:r>
              <a:rPr lang="es-CO" sz="2800" dirty="0">
                <a:latin typeface="Agency FB" pitchFamily="34" charset="0"/>
              </a:rPr>
              <a:t>Felipe</a:t>
            </a:r>
            <a:r>
              <a:rPr lang="es-CO" sz="2800" dirty="0"/>
              <a:t>? </a:t>
            </a:r>
            <a:r>
              <a:rPr lang="es-CO" sz="2800" u="sng" dirty="0">
                <a:latin typeface="Agency FB" pitchFamily="34" charset="0"/>
              </a:rPr>
              <a:t>El</a:t>
            </a:r>
            <a:r>
              <a:rPr lang="es-CO" sz="2800" dirty="0">
                <a:latin typeface="Agency FB" pitchFamily="34" charset="0"/>
              </a:rPr>
              <a:t> </a:t>
            </a:r>
            <a:r>
              <a:rPr lang="es-CO" sz="2800" dirty="0" smtClean="0">
                <a:latin typeface="Agency FB" pitchFamily="34" charset="0"/>
              </a:rPr>
              <a:t>(</a:t>
            </a:r>
            <a:r>
              <a:rPr lang="es-CO" sz="2800" dirty="0" smtClean="0"/>
              <a:t>en singular</a:t>
            </a:r>
            <a:r>
              <a:rPr lang="es-CO" sz="2800" dirty="0" smtClean="0">
                <a:latin typeface="Agency FB" pitchFamily="34" charset="0"/>
              </a:rPr>
              <a:t>) que </a:t>
            </a:r>
            <a:r>
              <a:rPr lang="es-CO" sz="2800" dirty="0">
                <a:latin typeface="Agency FB" pitchFamily="34" charset="0"/>
              </a:rPr>
              <a:t>me ha visto a mí ha visto al Padre</a:t>
            </a:r>
            <a:r>
              <a:rPr lang="es-CO" sz="2800" dirty="0" smtClean="0">
                <a:latin typeface="Agency FB" pitchFamily="34" charset="0"/>
              </a:rPr>
              <a:t>; </a:t>
            </a:r>
            <a:r>
              <a:rPr lang="es-CO" sz="2800" dirty="0">
                <a:latin typeface="Agency FB" pitchFamily="34" charset="0"/>
              </a:rPr>
              <a:t>¿cómo, pues, </a:t>
            </a:r>
            <a:r>
              <a:rPr lang="es-CO" sz="2800" u="sng" dirty="0">
                <a:latin typeface="Agency FB" pitchFamily="34" charset="0"/>
              </a:rPr>
              <a:t>dices </a:t>
            </a:r>
            <a:r>
              <a:rPr lang="es-CO" sz="2800" u="sng" dirty="0" smtClean="0">
                <a:latin typeface="Agency FB" pitchFamily="34" charset="0"/>
              </a:rPr>
              <a:t>tú</a:t>
            </a:r>
            <a:r>
              <a:rPr lang="es-CO" sz="2800" dirty="0" smtClean="0">
                <a:latin typeface="Agency FB" pitchFamily="34" charset="0"/>
              </a:rPr>
              <a:t> (</a:t>
            </a:r>
            <a:r>
              <a:rPr lang="es-CO" sz="2800" dirty="0" smtClean="0"/>
              <a:t>en singular</a:t>
            </a:r>
            <a:r>
              <a:rPr lang="es-CO" sz="2800" dirty="0" smtClean="0">
                <a:latin typeface="Agency FB" pitchFamily="34" charset="0"/>
              </a:rPr>
              <a:t>): </a:t>
            </a:r>
            <a:r>
              <a:rPr lang="es-CO" sz="2800" dirty="0">
                <a:latin typeface="Agency FB" pitchFamily="34" charset="0"/>
              </a:rPr>
              <a:t>"</a:t>
            </a:r>
            <a:r>
              <a:rPr lang="es-CO" sz="2800" dirty="0" smtClean="0">
                <a:latin typeface="Agency FB" pitchFamily="34" charset="0"/>
              </a:rPr>
              <a:t>Muéstranos (</a:t>
            </a:r>
            <a:r>
              <a:rPr lang="es-CO" sz="2800" dirty="0" smtClean="0">
                <a:latin typeface="+mj-lt"/>
              </a:rPr>
              <a:t>en plural</a:t>
            </a:r>
            <a:r>
              <a:rPr lang="es-CO" sz="2800" dirty="0" smtClean="0">
                <a:latin typeface="Agency FB" pitchFamily="34" charset="0"/>
              </a:rPr>
              <a:t>) </a:t>
            </a:r>
            <a:r>
              <a:rPr lang="es-CO" sz="2800" dirty="0">
                <a:latin typeface="Agency FB" pitchFamily="34" charset="0"/>
              </a:rPr>
              <a:t>el Padre</a:t>
            </a:r>
            <a:r>
              <a:rPr lang="es-CO" sz="2800" dirty="0"/>
              <a:t>"? </a:t>
            </a:r>
            <a:endParaRPr lang="es-CO" sz="2800" dirty="0" smtClean="0"/>
          </a:p>
          <a:p>
            <a:pPr marL="0" indent="0">
              <a:buNone/>
            </a:pPr>
            <a:endParaRPr lang="es-CO" sz="2800" dirty="0" smtClean="0"/>
          </a:p>
          <a:p>
            <a:pPr marL="0" indent="0">
              <a:buNone/>
            </a:pPr>
            <a:r>
              <a:rPr lang="es-CO" sz="2800" dirty="0" smtClean="0"/>
              <a:t>10 </a:t>
            </a:r>
            <a:r>
              <a:rPr lang="es-CO" sz="2800" dirty="0"/>
              <a:t>¿</a:t>
            </a:r>
            <a:r>
              <a:rPr lang="es-CO" sz="2800" dirty="0">
                <a:latin typeface="Agency FB" pitchFamily="34" charset="0"/>
              </a:rPr>
              <a:t>No </a:t>
            </a:r>
            <a:r>
              <a:rPr lang="es-CO" sz="2800" u="sng" dirty="0">
                <a:latin typeface="Agency FB" pitchFamily="34" charset="0"/>
              </a:rPr>
              <a:t>crees</a:t>
            </a:r>
            <a:r>
              <a:rPr lang="es-CO" sz="2800" dirty="0">
                <a:latin typeface="Agency FB" pitchFamily="34" charset="0"/>
              </a:rPr>
              <a:t> </a:t>
            </a:r>
            <a:r>
              <a:rPr lang="es-CO" sz="2800" dirty="0" smtClean="0">
                <a:latin typeface="Agency FB" pitchFamily="34" charset="0"/>
              </a:rPr>
              <a:t>(</a:t>
            </a:r>
            <a:r>
              <a:rPr lang="es-CO" sz="2800" dirty="0" smtClean="0"/>
              <a:t>en singular</a:t>
            </a:r>
            <a:r>
              <a:rPr lang="es-CO" sz="2800" dirty="0" smtClean="0">
                <a:latin typeface="Agency FB" pitchFamily="34" charset="0"/>
              </a:rPr>
              <a:t>) que </a:t>
            </a:r>
            <a:r>
              <a:rPr lang="es-CO" sz="2800" dirty="0">
                <a:latin typeface="Agency FB" pitchFamily="34" charset="0"/>
              </a:rPr>
              <a:t>yo soy en el Padre y el Padre en mí? </a:t>
            </a:r>
            <a:r>
              <a:rPr lang="es-CO" sz="2800" dirty="0" smtClean="0"/>
              <a:t>(nota que Jesús no le dice, Yo Soy El Padre, sino  «en el Padre y el Padre en mi», lo que quiere decir que, el Padre y el Hijo son personas diferentes</a:t>
            </a:r>
            <a:r>
              <a:rPr lang="es-CO" sz="2800" dirty="0" smtClean="0">
                <a:latin typeface="Agency FB" pitchFamily="34" charset="0"/>
              </a:rPr>
              <a:t>) Las </a:t>
            </a:r>
            <a:r>
              <a:rPr lang="es-CO" sz="2800" dirty="0">
                <a:latin typeface="Agency FB" pitchFamily="34" charset="0"/>
              </a:rPr>
              <a:t>palabras que yo os hablo, no las hablo por mi propia cuenta, sino que </a:t>
            </a:r>
            <a:r>
              <a:rPr lang="es-CO" sz="2800" dirty="0" smtClean="0">
                <a:latin typeface="Agency FB" pitchFamily="34" charset="0"/>
              </a:rPr>
              <a:t>EL PADRE, QUE VIVE EN MÍ, </a:t>
            </a:r>
            <a:r>
              <a:rPr lang="es-CO" sz="2800" dirty="0">
                <a:latin typeface="Agency FB" pitchFamily="34" charset="0"/>
              </a:rPr>
              <a:t>él hace las obras. </a:t>
            </a:r>
            <a:r>
              <a:rPr lang="es-CO" sz="2800" dirty="0" smtClean="0">
                <a:latin typeface="Agency FB" pitchFamily="34" charset="0"/>
              </a:rPr>
              <a:t>11 </a:t>
            </a:r>
            <a:r>
              <a:rPr lang="es-CO" sz="2800" dirty="0">
                <a:latin typeface="Agency FB" pitchFamily="34" charset="0"/>
              </a:rPr>
              <a:t>Creedme que yo soy en el Padre, y el Padre en mí; de otra manera, creedme por las mismas obras</a:t>
            </a:r>
            <a:r>
              <a:rPr lang="es-CO" sz="2800" dirty="0"/>
              <a:t>.</a:t>
            </a:r>
            <a:r>
              <a:rPr lang="es-CO" sz="2800" dirty="0" smtClean="0">
                <a:solidFill>
                  <a:srgbClr val="FF0000"/>
                </a:solidFill>
              </a:rPr>
              <a:t>(Juan 14: 8-9). </a:t>
            </a:r>
            <a:r>
              <a:rPr lang="es-CO" sz="2800" dirty="0" smtClean="0"/>
              <a:t>Lea</a:t>
            </a:r>
            <a:r>
              <a:rPr lang="es-CO" sz="2800" dirty="0" smtClean="0">
                <a:solidFill>
                  <a:srgbClr val="FF0000"/>
                </a:solidFill>
              </a:rPr>
              <a:t> Gal 2:20.</a:t>
            </a:r>
          </a:p>
          <a:p>
            <a:pPr marL="0" indent="0">
              <a:buNone/>
            </a:pPr>
            <a:r>
              <a:rPr lang="es-CO" sz="2800" dirty="0" smtClean="0"/>
              <a:t>Estos </a:t>
            </a:r>
            <a:r>
              <a:rPr lang="es-CO" sz="2800" dirty="0"/>
              <a:t>tres episodios nos proporcionan un esbozo consistente de la personalidad </a:t>
            </a:r>
            <a:r>
              <a:rPr lang="es-CO" sz="2800" dirty="0" smtClean="0"/>
              <a:t>de Felipe </a:t>
            </a:r>
            <a:r>
              <a:rPr lang="es-CO" sz="2800" dirty="0"/>
              <a:t>como hombre ingenuo, algo tímido, de mente juiciosa</a:t>
            </a:r>
          </a:p>
          <a:p>
            <a:endParaRPr lang="es-CO" sz="2800" dirty="0"/>
          </a:p>
        </p:txBody>
      </p:sp>
    </p:spTree>
    <p:extLst>
      <p:ext uri="{BB962C8B-B14F-4D97-AF65-F5344CB8AC3E}">
        <p14:creationId xmlns:p14="http://schemas.microsoft.com/office/powerpoint/2010/main" val="1593511606"/>
      </p:ext>
    </p:extLst>
  </p:cSld>
  <p:clrMapOvr>
    <a:masterClrMapping/>
  </p:clrMapOvr>
  <p:transition spd="slow">
    <p:cove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199" y="4725144"/>
            <a:ext cx="8260457" cy="1872208"/>
          </a:xfrm>
        </p:spPr>
        <p:txBody>
          <a:bodyPr>
            <a:normAutofit lnSpcReduction="10000"/>
          </a:bodyPr>
          <a:lstStyle/>
          <a:p>
            <a:pPr marL="0" indent="0">
              <a:buNone/>
            </a:pPr>
            <a:r>
              <a:rPr lang="es-CO" dirty="0" smtClean="0"/>
              <a:t>Después de ser investido del poder del E. Santo en el día de Pentecostés, el </a:t>
            </a:r>
            <a:r>
              <a:rPr lang="es-CO" dirty="0"/>
              <a:t>territorio de su apostolado fue Frigia y especialmente la ciudad de </a:t>
            </a:r>
            <a:r>
              <a:rPr lang="es-CO" dirty="0" smtClean="0"/>
              <a:t>Hierapólis. </a:t>
            </a: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639852"/>
            <a:ext cx="8496944" cy="37972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95536" y="116632"/>
            <a:ext cx="8496944" cy="523220"/>
          </a:xfrm>
          <a:prstGeom prst="rect">
            <a:avLst/>
          </a:prstGeom>
        </p:spPr>
        <p:txBody>
          <a:bodyPr wrap="square">
            <a:spAutoFit/>
          </a:bodyPr>
          <a:lstStyle/>
          <a:p>
            <a:pPr algn="ctr"/>
            <a:r>
              <a:rPr lang="es-CO" sz="2800" b="1" dirty="0"/>
              <a:t>Territorio donde trabajó Felipe, y lugar de su muerte</a:t>
            </a:r>
          </a:p>
        </p:txBody>
      </p:sp>
    </p:spTree>
    <p:extLst>
      <p:ext uri="{BB962C8B-B14F-4D97-AF65-F5344CB8AC3E}">
        <p14:creationId xmlns:p14="http://schemas.microsoft.com/office/powerpoint/2010/main" val="790325292"/>
      </p:ext>
    </p:extLst>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7864" y="1700808"/>
            <a:ext cx="5796136" cy="5157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Título"/>
          <p:cNvSpPr>
            <a:spLocks noGrp="1"/>
          </p:cNvSpPr>
          <p:nvPr>
            <p:ph type="title"/>
          </p:nvPr>
        </p:nvSpPr>
        <p:spPr>
          <a:xfrm>
            <a:off x="0" y="274638"/>
            <a:ext cx="9144000" cy="1426170"/>
          </a:xfrm>
        </p:spPr>
        <p:txBody>
          <a:bodyPr>
            <a:noAutofit/>
          </a:bodyPr>
          <a:lstStyle/>
          <a:p>
            <a:r>
              <a:rPr lang="es-CO" sz="2400" dirty="0"/>
              <a:t>Hierápolis </a:t>
            </a:r>
            <a:r>
              <a:rPr lang="es-CO" sz="2400" dirty="0" smtClean="0"/>
              <a:t>- </a:t>
            </a:r>
            <a:r>
              <a:rPr lang="es-CO" sz="2400" dirty="0"/>
              <a:t>ciudad sagrada), antigua ciudad helenística, hoy en ruinas, ubicada en la </a:t>
            </a:r>
            <a:r>
              <a:rPr lang="es-CO" sz="2400" dirty="0" smtClean="0"/>
              <a:t>actual, </a:t>
            </a:r>
            <a:r>
              <a:rPr lang="es-CO" sz="2400" dirty="0"/>
              <a:t>Turquía. Por sus restos arqueológicos la Unesco en el año 1998 la declaró Patrimonio de la Humanidad</a:t>
            </a:r>
            <a:r>
              <a:rPr lang="es-CO" sz="2400" dirty="0" smtClean="0"/>
              <a:t>. Allí existía el Templo de Apolo, y fuentes termales.</a:t>
            </a:r>
            <a:endParaRPr lang="es-CO" sz="2400" dirty="0"/>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1732816"/>
            <a:ext cx="2971031" cy="2546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504" y="4581128"/>
            <a:ext cx="2971031" cy="184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33055886"/>
      </p:ext>
    </p:extLst>
  </p:cSld>
  <p:clrMapOvr>
    <a:masterClrMapping/>
  </p:clrMapOvr>
  <p:transition spd="slow">
    <p:cove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363272" cy="5976664"/>
          </a:xfrm>
        </p:spPr>
        <p:txBody>
          <a:bodyPr>
            <a:normAutofit fontScale="92500"/>
          </a:bodyPr>
          <a:lstStyle/>
          <a:p>
            <a:pPr marL="0" indent="0">
              <a:buNone/>
            </a:pPr>
            <a:r>
              <a:rPr lang="es-CO" dirty="0"/>
              <a:t>Al igual que la mayoría de los apóstoles poco se conoce con certeza sobre su vida con posterioridad </a:t>
            </a:r>
            <a:r>
              <a:rPr lang="es-CO" dirty="0" smtClean="0"/>
              <a:t>al </a:t>
            </a:r>
            <a:r>
              <a:rPr lang="es-CO" dirty="0"/>
              <a:t>Pentecostés. Según el testimonio de Eusebio en su Historia eclesiástica </a:t>
            </a:r>
            <a:r>
              <a:rPr lang="es-CO" dirty="0" smtClean="0"/>
              <a:t>dice que Felpe  murió </a:t>
            </a:r>
            <a:r>
              <a:rPr lang="es-CO" dirty="0"/>
              <a:t>en Hierápolis al norte de la actual Asia Menor, lo mismo que dos de sus hijas vírgenes. </a:t>
            </a:r>
          </a:p>
          <a:p>
            <a:pPr marL="400050" lvl="1" indent="0">
              <a:buNone/>
            </a:pPr>
            <a:r>
              <a:rPr lang="es-CO" dirty="0"/>
              <a:t>Papías, obispo de Hierápolis, las había conocido y escuchado de ellas el relato de la resurrección de un muerto. Según otra tradición, </a:t>
            </a:r>
            <a:r>
              <a:rPr lang="es-CO" dirty="0" smtClean="0"/>
              <a:t>Felipe había </a:t>
            </a:r>
            <a:r>
              <a:rPr lang="es-CO" dirty="0"/>
              <a:t>predicado el evangelio primero </a:t>
            </a:r>
            <a:r>
              <a:rPr lang="es-CO" dirty="0" smtClean="0"/>
              <a:t>en </a:t>
            </a:r>
            <a:r>
              <a:rPr lang="es-CO" dirty="0"/>
              <a:t>Escitia y en Lidia, antes de pasar a Frigia, donde todos los documentos ubican su martirio en Hierápolis bajo en emperador Domiciano, </a:t>
            </a:r>
            <a:r>
              <a:rPr lang="es-CO" b="1" u="sng" dirty="0"/>
              <a:t>crucificado cabeza abajo y rematado luego a pedradas . </a:t>
            </a:r>
          </a:p>
          <a:p>
            <a:endParaRPr lang="es-CO" dirty="0"/>
          </a:p>
        </p:txBody>
      </p:sp>
    </p:spTree>
    <p:extLst>
      <p:ext uri="{BB962C8B-B14F-4D97-AF65-F5344CB8AC3E}">
        <p14:creationId xmlns:p14="http://schemas.microsoft.com/office/powerpoint/2010/main" val="3146614133"/>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188640"/>
            <a:ext cx="8640960" cy="6408712"/>
          </a:xfrm>
        </p:spPr>
        <p:txBody>
          <a:bodyPr>
            <a:normAutofit fontScale="85000" lnSpcReduction="10000"/>
          </a:bodyPr>
          <a:lstStyle/>
          <a:p>
            <a:pPr marL="0" indent="0">
              <a:buNone/>
            </a:pPr>
            <a:endParaRPr lang="es-CO" dirty="0" smtClean="0"/>
          </a:p>
          <a:p>
            <a:pPr marL="0" indent="0">
              <a:buNone/>
            </a:pPr>
            <a:r>
              <a:rPr lang="es-CO" dirty="0" smtClean="0"/>
              <a:t>El </a:t>
            </a:r>
            <a:r>
              <a:rPr lang="es-CO" dirty="0"/>
              <a:t>apóstol </a:t>
            </a:r>
            <a:r>
              <a:rPr lang="es-CO" dirty="0" smtClean="0"/>
              <a:t>Felipe</a:t>
            </a:r>
            <a:r>
              <a:rPr lang="es-CO" dirty="0"/>
              <a:t>, después de haber predicado veinte años en Escytia y sufrido muchas persecuciones y hecho numerosos milagros que convirtieron a gran cantidad de personas, convocó un día a todos los obispos y presbíteros de la región, y les dijo:  </a:t>
            </a:r>
            <a:r>
              <a:rPr lang="es-CO" dirty="0" smtClean="0"/>
              <a:t>«</a:t>
            </a:r>
            <a:r>
              <a:rPr lang="es-CO" dirty="0" smtClean="0">
                <a:latin typeface="Agency FB" pitchFamily="34" charset="0"/>
              </a:rPr>
              <a:t>El </a:t>
            </a:r>
            <a:r>
              <a:rPr lang="es-CO" dirty="0">
                <a:latin typeface="Agency FB" pitchFamily="34" charset="0"/>
              </a:rPr>
              <a:t>Señor quiere que emplee en vuestra formación los siete días que me quedan de </a:t>
            </a:r>
            <a:r>
              <a:rPr lang="es-CO" dirty="0" smtClean="0">
                <a:latin typeface="Agency FB" pitchFamily="34" charset="0"/>
              </a:rPr>
              <a:t>vida».</a:t>
            </a:r>
          </a:p>
          <a:p>
            <a:pPr marL="400050" lvl="1" indent="0">
              <a:buNone/>
            </a:pPr>
            <a:r>
              <a:rPr lang="es-CO" dirty="0" smtClean="0"/>
              <a:t> </a:t>
            </a:r>
          </a:p>
          <a:p>
            <a:pPr marL="400050" lvl="1" indent="0">
              <a:buNone/>
            </a:pPr>
            <a:r>
              <a:rPr lang="es-CO" dirty="0" smtClean="0"/>
              <a:t>Al </a:t>
            </a:r>
            <a:r>
              <a:rPr lang="es-CO" dirty="0"/>
              <a:t>cabo de estos siete días, los infieles se apoderaron de él, que ya tenía 87 años de edad, y, para que </a:t>
            </a:r>
            <a:r>
              <a:rPr lang="es-CO" dirty="0" smtClean="0"/>
              <a:t>su muerte </a:t>
            </a:r>
            <a:r>
              <a:rPr lang="es-CO" dirty="0"/>
              <a:t>se pareciese a la del Maestro cuya doctrina constantemente predicaba, lo crucificaron. Así fue como </a:t>
            </a:r>
            <a:r>
              <a:rPr lang="es-CO" dirty="0" smtClean="0"/>
              <a:t>este </a:t>
            </a:r>
            <a:r>
              <a:rPr lang="es-CO" dirty="0"/>
              <a:t>apóstol salió de este mundo y entregó su </a:t>
            </a:r>
            <a:r>
              <a:rPr lang="es-CO" dirty="0" smtClean="0"/>
              <a:t>espíritu </a:t>
            </a:r>
            <a:r>
              <a:rPr lang="es-CO" dirty="0"/>
              <a:t>al Señor. Sus dos hijas, ambas </a:t>
            </a:r>
            <a:r>
              <a:rPr lang="es-CO" dirty="0" smtClean="0"/>
              <a:t>vírgenes, </a:t>
            </a:r>
            <a:r>
              <a:rPr lang="es-CO" dirty="0"/>
              <a:t>fueron enterradas una a su derecha y la otra a su izquierda. </a:t>
            </a:r>
          </a:p>
          <a:p>
            <a:pPr marL="0" indent="0">
              <a:buNone/>
            </a:pPr>
            <a:r>
              <a:rPr lang="es-CO" dirty="0"/>
              <a:t/>
            </a:r>
            <a:br>
              <a:rPr lang="es-CO" dirty="0"/>
            </a:br>
            <a:endParaRPr lang="es-CO" dirty="0"/>
          </a:p>
          <a:p>
            <a:endParaRPr lang="es-CO" dirty="0"/>
          </a:p>
        </p:txBody>
      </p:sp>
    </p:spTree>
    <p:extLst>
      <p:ext uri="{BB962C8B-B14F-4D97-AF65-F5344CB8AC3E}">
        <p14:creationId xmlns:p14="http://schemas.microsoft.com/office/powerpoint/2010/main" val="3589401439"/>
      </p:ext>
    </p:extLst>
  </p:cSld>
  <p:clrMapOvr>
    <a:masterClrMapping/>
  </p:clrMapOvr>
  <p:transition spd="slow">
    <p:cove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20680"/>
          </a:xfrm>
        </p:spPr>
        <p:txBody>
          <a:bodyPr>
            <a:normAutofit fontScale="92500" lnSpcReduction="20000"/>
          </a:bodyPr>
          <a:lstStyle/>
          <a:p>
            <a:pPr marL="0" indent="0">
              <a:buNone/>
            </a:pPr>
            <a:r>
              <a:rPr lang="es-ES" dirty="0" smtClean="0"/>
              <a:t>Otro de los registros de la tradición dice: "Felipe primeramente convirtió a los galos, llevando a la luz de la verdad y al apacible puerto de la fe, tanto a aquellas gentes bárbaras como a las de los pueblos vecinos, sacándolas a todas ellas de las tinieblas en que se hallaban sumergidas y a punto de ser engullidas por las encrespadas aguas del error. </a:t>
            </a:r>
          </a:p>
          <a:p>
            <a:pPr marL="0" indent="0">
              <a:buNone/>
            </a:pPr>
            <a:endParaRPr lang="es-ES" dirty="0" smtClean="0"/>
          </a:p>
          <a:p>
            <a:pPr marL="0" indent="0">
              <a:buNone/>
            </a:pPr>
            <a:r>
              <a:rPr lang="es-ES" dirty="0" smtClean="0"/>
              <a:t>Después terminó su vida en Hierápolis, ciudad de la provincia de Frigia, muriendo apedreado y crucificado; allí descansan él y sus hijas</a:t>
            </a:r>
            <a:r>
              <a:rPr lang="es-ES" dirty="0"/>
              <a:t>". </a:t>
            </a:r>
            <a:r>
              <a:rPr lang="es-ES" dirty="0" smtClean="0"/>
              <a:t>Así termina la vida el apóstol Felipe, un hombre paciente </a:t>
            </a:r>
            <a:r>
              <a:rPr lang="es-ES" dirty="0"/>
              <a:t>ante la </a:t>
            </a:r>
            <a:r>
              <a:rPr lang="es-ES" dirty="0" smtClean="0"/>
              <a:t>persecución, cuyas pruebas en lugar de quebrar su fe, por el contrario, salía fortalecido. </a:t>
            </a:r>
            <a:endParaRPr lang="es-ES" dirty="0"/>
          </a:p>
        </p:txBody>
      </p:sp>
    </p:spTree>
    <p:extLst>
      <p:ext uri="{BB962C8B-B14F-4D97-AF65-F5344CB8AC3E}">
        <p14:creationId xmlns:p14="http://schemas.microsoft.com/office/powerpoint/2010/main" val="2515671524"/>
      </p:ext>
    </p:extLst>
  </p:cSld>
  <p:clrMapOvr>
    <a:masterClrMapping/>
  </p:clrMapOvr>
  <p:transition spd="slow">
    <p:cover/>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2002</Words>
  <Application>Microsoft Office PowerPoint</Application>
  <PresentationFormat>Presentación en pantalla (4:3)</PresentationFormat>
  <Paragraphs>50</Paragraphs>
  <Slides>15</Slides>
  <Notes>0</Notes>
  <HiddenSlides>0</HiddenSlides>
  <MMClips>0</MMClips>
  <ScaleCrop>false</ScaleCrop>
  <HeadingPairs>
    <vt:vector size="4" baseType="variant">
      <vt:variant>
        <vt:lpstr>Tema</vt:lpstr>
      </vt:variant>
      <vt:variant>
        <vt:i4>1</vt:i4>
      </vt:variant>
      <vt:variant>
        <vt:lpstr>Títulos de diapositiva</vt:lpstr>
      </vt:variant>
      <vt:variant>
        <vt:i4>15</vt:i4>
      </vt:variant>
    </vt:vector>
  </HeadingPairs>
  <TitlesOfParts>
    <vt:vector size="16" baseType="lpstr">
      <vt:lpstr>Tema de Office</vt:lpstr>
      <vt:lpstr>Presentación de PowerPoint</vt:lpstr>
      <vt:lpstr> Biografía y muerte del apóstol Felipe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Hierápolis - ciudad sagrada), antigua ciudad helenística, hoy en ruinas, ubicada en la actual, Turquía. Por sus restos arqueológicos la Unesco en el año 1998 la declaró Patrimonio de la Humanidad. Allí existía el Templo de Apolo, y fuentes termales.</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FAMILIA FIERRO CH</dc:creator>
  <cp:lastModifiedBy>HUMBERTO</cp:lastModifiedBy>
  <cp:revision>3</cp:revision>
  <dcterms:created xsi:type="dcterms:W3CDTF">2014-12-02T12:25:58Z</dcterms:created>
  <dcterms:modified xsi:type="dcterms:W3CDTF">2015-01-23T00:51:12Z</dcterms:modified>
</cp:coreProperties>
</file>