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4D350-4F3F-4BE4-A65B-547CDA750F98}" type="datetimeFigureOut">
              <a:rPr lang="es-CO" smtClean="0"/>
              <a:t>02/12/2014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C4AD2-722E-471E-9EB2-B243438555F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90380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4D350-4F3F-4BE4-A65B-547CDA750F98}" type="datetimeFigureOut">
              <a:rPr lang="es-CO" smtClean="0"/>
              <a:t>02/12/2014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C4AD2-722E-471E-9EB2-B243438555F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52406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4D350-4F3F-4BE4-A65B-547CDA750F98}" type="datetimeFigureOut">
              <a:rPr lang="es-CO" smtClean="0"/>
              <a:t>02/12/2014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C4AD2-722E-471E-9EB2-B243438555F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42688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4D350-4F3F-4BE4-A65B-547CDA750F98}" type="datetimeFigureOut">
              <a:rPr lang="es-CO" smtClean="0"/>
              <a:t>02/12/2014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C4AD2-722E-471E-9EB2-B243438555F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298704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4D350-4F3F-4BE4-A65B-547CDA750F98}" type="datetimeFigureOut">
              <a:rPr lang="es-CO" smtClean="0"/>
              <a:t>02/12/2014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C4AD2-722E-471E-9EB2-B243438555F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12418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4D350-4F3F-4BE4-A65B-547CDA750F98}" type="datetimeFigureOut">
              <a:rPr lang="es-CO" smtClean="0"/>
              <a:t>02/12/2014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C4AD2-722E-471E-9EB2-B243438555F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979659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4D350-4F3F-4BE4-A65B-547CDA750F98}" type="datetimeFigureOut">
              <a:rPr lang="es-CO" smtClean="0"/>
              <a:t>02/12/2014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C4AD2-722E-471E-9EB2-B243438555F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246162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4D350-4F3F-4BE4-A65B-547CDA750F98}" type="datetimeFigureOut">
              <a:rPr lang="es-CO" smtClean="0"/>
              <a:t>02/12/2014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C4AD2-722E-471E-9EB2-B243438555F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110159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4D350-4F3F-4BE4-A65B-547CDA750F98}" type="datetimeFigureOut">
              <a:rPr lang="es-CO" smtClean="0"/>
              <a:t>02/12/2014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C4AD2-722E-471E-9EB2-B243438555F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53340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4D350-4F3F-4BE4-A65B-547CDA750F98}" type="datetimeFigureOut">
              <a:rPr lang="es-CO" smtClean="0"/>
              <a:t>02/12/2014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C4AD2-722E-471E-9EB2-B243438555F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3097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4D350-4F3F-4BE4-A65B-547CDA750F98}" type="datetimeFigureOut">
              <a:rPr lang="es-CO" smtClean="0"/>
              <a:t>02/12/2014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BC4AD2-722E-471E-9EB2-B243438555F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26068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64D350-4F3F-4BE4-A65B-547CDA750F98}" type="datetimeFigureOut">
              <a:rPr lang="es-CO" smtClean="0"/>
              <a:t>02/12/2014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BC4AD2-722E-471E-9EB2-B243438555F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75178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2060847"/>
            <a:ext cx="9144000" cy="2088233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sz="4800" dirty="0" smtClean="0">
                <a:solidFill>
                  <a:srgbClr val="FF0000"/>
                </a:solidFill>
                <a:latin typeface="Algerian" pitchFamily="82" charset="0"/>
              </a:rPr>
              <a:t>Biografía</a:t>
            </a:r>
          </a:p>
          <a:p>
            <a:pPr marL="0" indent="0">
              <a:buNone/>
            </a:pPr>
            <a:r>
              <a:rPr lang="es-CO" sz="4800" dirty="0" smtClean="0">
                <a:solidFill>
                  <a:srgbClr val="FF0000"/>
                </a:solidFill>
                <a:latin typeface="Algerian" pitchFamily="82" charset="0"/>
              </a:rPr>
              <a:t> y Muerte del apóstol  Juan</a:t>
            </a:r>
            <a:endParaRPr lang="es-CO" sz="4800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0" y="5661248"/>
            <a:ext cx="9144000" cy="9233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r"/>
            <a:r>
              <a:rPr lang="es-CO" sz="5400" dirty="0">
                <a:latin typeface="Palace Script MT" pitchFamily="66" charset="0"/>
              </a:rPr>
              <a:t>Humberto Fierro G.</a:t>
            </a:r>
          </a:p>
        </p:txBody>
      </p:sp>
    </p:spTree>
    <p:extLst>
      <p:ext uri="{BB962C8B-B14F-4D97-AF65-F5344CB8AC3E}">
        <p14:creationId xmlns:p14="http://schemas.microsoft.com/office/powerpoint/2010/main" val="4105455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b="1" dirty="0" smtClean="0"/>
              <a:t>Introducción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r>
              <a:rPr lang="es-CO" dirty="0" smtClean="0"/>
              <a:t>Desde su conversión, el apóstol Juan, es llamado con propiedad, el Apóstol del amor, fue tan estrecha su relación con Su Maestro que escribió el Evangelio que lleva su nombre, 3 Epístolas y el Libro del Apocalipsis, en los cuales el tema principal es el amor.</a:t>
            </a:r>
          </a:p>
          <a:p>
            <a:pPr marL="0" indent="0">
              <a:buNone/>
            </a:pPr>
            <a:r>
              <a:rPr lang="es-CO" dirty="0" smtClean="0"/>
              <a:t>Por supuesto que, Jesús amaba a todos sus discípulos, pero parece por lo que dice </a:t>
            </a:r>
            <a:r>
              <a:rPr lang="es-CO" dirty="0" smtClean="0">
                <a:solidFill>
                  <a:srgbClr val="FF0000"/>
                </a:solidFill>
              </a:rPr>
              <a:t>Juan 13:23</a:t>
            </a:r>
            <a:r>
              <a:rPr lang="es-CO" dirty="0" smtClean="0"/>
              <a:t>, que Jesús amaba a alguien especialmente, ese era precisamente Juan. De ese Juan vamos a hablar en esta ocasión.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316969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/>
              <a:t>M</a:t>
            </a:r>
            <a:r>
              <a:rPr lang="es-CO" dirty="0" smtClean="0"/>
              <a:t>uchos </a:t>
            </a:r>
            <a:r>
              <a:rPr lang="es-CO" dirty="0"/>
              <a:t>saben que Juan es el “discípulo amado”, o “Juan el teólogo”. Pero no </a:t>
            </a:r>
            <a:r>
              <a:rPr lang="es-CO" dirty="0" smtClean="0"/>
              <a:t>todos saben </a:t>
            </a:r>
            <a:r>
              <a:rPr lang="es-CO" dirty="0"/>
              <a:t>mas allá de este apóstol. 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Hay un detalle no </a:t>
            </a:r>
            <a:r>
              <a:rPr lang="es-CO" dirty="0">
                <a:solidFill>
                  <a:srgbClr val="FF0000"/>
                </a:solidFill>
              </a:rPr>
              <a:t>tan conocido es que </a:t>
            </a:r>
            <a:r>
              <a:rPr lang="es-CO" dirty="0" smtClean="0">
                <a:solidFill>
                  <a:srgbClr val="FF0000"/>
                </a:solidFill>
              </a:rPr>
              <a:t>Juan </a:t>
            </a:r>
            <a:r>
              <a:rPr lang="es-CO" dirty="0">
                <a:solidFill>
                  <a:srgbClr val="FF0000"/>
                </a:solidFill>
              </a:rPr>
              <a:t>era primo de Jesús. </a:t>
            </a:r>
            <a:r>
              <a:rPr lang="es-CO" dirty="0" smtClean="0">
                <a:solidFill>
                  <a:srgbClr val="FF0000"/>
                </a:solidFill>
              </a:rPr>
              <a:t> </a:t>
            </a:r>
            <a:r>
              <a:rPr lang="es-CO" dirty="0">
                <a:solidFill>
                  <a:srgbClr val="FF0000"/>
                </a:solidFill>
              </a:rPr>
              <a:t>N</a:t>
            </a:r>
            <a:r>
              <a:rPr lang="es-CO" dirty="0" smtClean="0">
                <a:solidFill>
                  <a:srgbClr val="FF0000"/>
                </a:solidFill>
              </a:rPr>
              <a:t>o </a:t>
            </a:r>
            <a:r>
              <a:rPr lang="es-CO" dirty="0">
                <a:solidFill>
                  <a:srgbClr val="FF0000"/>
                </a:solidFill>
              </a:rPr>
              <a:t>solo Juan el Bautista seria primo del Señor, sino que también Juan el apóstol.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dirty="0" smtClean="0"/>
              <a:t>En </a:t>
            </a:r>
            <a:r>
              <a:rPr lang="es-CO" dirty="0"/>
              <a:t>esta ocasión, veremos mas de cerca la vida de Juan el apóstol, y lo </a:t>
            </a:r>
            <a:r>
              <a:rPr lang="es-CO" dirty="0" smtClean="0"/>
              <a:t>que paso </a:t>
            </a:r>
            <a:r>
              <a:rPr lang="es-CO" dirty="0"/>
              <a:t>con el después de la resurrección de Jesús</a:t>
            </a:r>
            <a:r>
              <a:rPr lang="es-CO" dirty="0" smtClean="0"/>
              <a:t>. 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656844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9552" y="692697"/>
            <a:ext cx="5266928" cy="1800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sz="2800" dirty="0" smtClean="0"/>
              <a:t>Donde por primer vez se menciona su nombre es en el Evangelio de “</a:t>
            </a:r>
            <a:r>
              <a:rPr lang="es-CO" sz="2800" dirty="0" smtClean="0">
                <a:solidFill>
                  <a:srgbClr val="FF0000"/>
                </a:solidFill>
              </a:rPr>
              <a:t>Mateo 4:21.</a:t>
            </a:r>
            <a:endParaRPr lang="es-CO" sz="28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4664"/>
            <a:ext cx="3086472" cy="2304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539552" y="2760488"/>
            <a:ext cx="8208912" cy="181588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1"/>
            <a:r>
              <a:rPr lang="es-CO" sz="2800" dirty="0" smtClean="0">
                <a:solidFill>
                  <a:srgbClr val="0070C0"/>
                </a:solidFill>
              </a:rPr>
              <a:t>Allí </a:t>
            </a:r>
            <a:r>
              <a:rPr lang="es-CO" sz="2800" dirty="0">
                <a:solidFill>
                  <a:srgbClr val="0070C0"/>
                </a:solidFill>
              </a:rPr>
              <a:t>dice: Pasando de allí (Jesús), vio a otros dos hermanos, Jacobo hijo de Zebedeo, y Juan su hermano, en la barca con Zebedeo su padre, que remendaban sus redes; y los llamó</a:t>
            </a:r>
            <a:r>
              <a:rPr lang="es-CO" sz="2800" dirty="0" smtClean="0">
                <a:solidFill>
                  <a:srgbClr val="0070C0"/>
                </a:solidFill>
              </a:rPr>
              <a:t>.”</a:t>
            </a:r>
            <a:endParaRPr lang="es-CO" sz="2800" dirty="0">
              <a:solidFill>
                <a:srgbClr val="0070C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39552" y="4699208"/>
            <a:ext cx="82089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dirty="0"/>
              <a:t>Se cree que porque Jacobo es mencionado antes que Juan, el era el hermano mayor de los dos. Dado que en </a:t>
            </a:r>
            <a:r>
              <a:rPr lang="es-CO" sz="2400" dirty="0">
                <a:solidFill>
                  <a:srgbClr val="FF0000"/>
                </a:solidFill>
              </a:rPr>
              <a:t>Marcos 1:20 </a:t>
            </a:r>
            <a:r>
              <a:rPr lang="es-CO" sz="2400" dirty="0"/>
              <a:t>se dice que dejaron a su padre junto con los jornaleros, y siguieron a Jesús, se deduce que su padre </a:t>
            </a:r>
            <a:r>
              <a:rPr lang="es-CO" sz="2400" dirty="0" smtClean="0"/>
              <a:t>tenía dinero</a:t>
            </a:r>
            <a:r>
              <a:rPr lang="es-CO" sz="2400" dirty="0"/>
              <a:t>, pues tenia sirvientes. </a:t>
            </a:r>
          </a:p>
        </p:txBody>
      </p:sp>
    </p:spTree>
    <p:extLst>
      <p:ext uri="{BB962C8B-B14F-4D97-AF65-F5344CB8AC3E}">
        <p14:creationId xmlns:p14="http://schemas.microsoft.com/office/powerpoint/2010/main" val="790984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s-CO" dirty="0" smtClean="0"/>
              <a:t>Su </a:t>
            </a:r>
            <a:r>
              <a:rPr lang="es-CO" dirty="0"/>
              <a:t>madre </a:t>
            </a:r>
            <a:r>
              <a:rPr lang="es-CO" dirty="0" smtClean="0"/>
              <a:t>según </a:t>
            </a:r>
            <a:r>
              <a:rPr lang="es-CO" dirty="0" smtClean="0">
                <a:solidFill>
                  <a:srgbClr val="FF0000"/>
                </a:solidFill>
              </a:rPr>
              <a:t>(Mat</a:t>
            </a:r>
            <a:r>
              <a:rPr lang="es-CO" dirty="0">
                <a:solidFill>
                  <a:srgbClr val="FF0000"/>
                </a:solidFill>
              </a:rPr>
              <a:t>. 27:56</a:t>
            </a:r>
            <a:r>
              <a:rPr lang="es-CO" dirty="0"/>
              <a:t>; </a:t>
            </a:r>
            <a:r>
              <a:rPr lang="es-CO" dirty="0" smtClean="0"/>
              <a:t>…</a:t>
            </a:r>
            <a:r>
              <a:rPr lang="es-CO" u="sng" dirty="0" smtClean="0"/>
              <a:t>la madre de los hijos de </a:t>
            </a:r>
            <a:r>
              <a:rPr lang="es-CO" u="sng" dirty="0"/>
              <a:t>Z</a:t>
            </a:r>
            <a:r>
              <a:rPr lang="es-CO" u="sng" dirty="0" smtClean="0"/>
              <a:t>ebedeo</a:t>
            </a:r>
            <a:r>
              <a:rPr lang="es-CO" dirty="0" smtClean="0"/>
              <a:t>; </a:t>
            </a:r>
            <a:r>
              <a:rPr lang="es-CO" dirty="0" smtClean="0">
                <a:solidFill>
                  <a:srgbClr val="FF0000"/>
                </a:solidFill>
              </a:rPr>
              <a:t>Mar</a:t>
            </a:r>
            <a:r>
              <a:rPr lang="es-CO" dirty="0">
                <a:solidFill>
                  <a:srgbClr val="FF0000"/>
                </a:solidFill>
              </a:rPr>
              <a:t>. 15:40</a:t>
            </a:r>
            <a:r>
              <a:rPr lang="es-CO" dirty="0"/>
              <a:t>; </a:t>
            </a:r>
            <a:r>
              <a:rPr lang="es-CO" dirty="0" smtClean="0"/>
              <a:t>…y </a:t>
            </a:r>
            <a:r>
              <a:rPr lang="es-CO" u="sng" dirty="0" smtClean="0"/>
              <a:t>Salomé</a:t>
            </a:r>
            <a:r>
              <a:rPr lang="es-CO" dirty="0" smtClean="0"/>
              <a:t>; Estaban junto a la cruz de Jesús, su </a:t>
            </a:r>
            <a:r>
              <a:rPr lang="es-CO" u="sng" dirty="0" smtClean="0"/>
              <a:t>madre</a:t>
            </a:r>
            <a:r>
              <a:rPr lang="es-CO" dirty="0" smtClean="0"/>
              <a:t>, la hermana de su madre,… ; </a:t>
            </a:r>
            <a:r>
              <a:rPr lang="es-CO" dirty="0" smtClean="0">
                <a:solidFill>
                  <a:srgbClr val="FF0000"/>
                </a:solidFill>
              </a:rPr>
              <a:t>Juan 19:25-26), </a:t>
            </a:r>
            <a:r>
              <a:rPr lang="es-CO" dirty="0" smtClean="0"/>
              <a:t>era </a:t>
            </a:r>
            <a:r>
              <a:rPr lang="es-CO" u="sng" dirty="0" smtClean="0"/>
              <a:t>Salomé</a:t>
            </a:r>
            <a:r>
              <a:rPr lang="es-CO" dirty="0" smtClean="0">
                <a:solidFill>
                  <a:srgbClr val="FF0000"/>
                </a:solidFill>
              </a:rPr>
              <a:t>, </a:t>
            </a:r>
            <a:r>
              <a:rPr lang="es-CO" dirty="0">
                <a:solidFill>
                  <a:srgbClr val="FF0000"/>
                </a:solidFill>
              </a:rPr>
              <a:t>Marcos 15:40, 16:1</a:t>
            </a:r>
            <a:r>
              <a:rPr lang="es-CO" dirty="0"/>
              <a:t>; y que fue una de las que ayudan al ministerio de Jesús, </a:t>
            </a:r>
            <a:r>
              <a:rPr lang="es-CO" dirty="0">
                <a:solidFill>
                  <a:srgbClr val="FF0000"/>
                </a:solidFill>
              </a:rPr>
              <a:t>Mateo 27:56, Lucas 8:3 </a:t>
            </a:r>
            <a:r>
              <a:rPr lang="es-CO" dirty="0" smtClean="0">
                <a:solidFill>
                  <a:srgbClr val="FF0000"/>
                </a:solidFill>
              </a:rPr>
              <a:t>y </a:t>
            </a:r>
            <a:r>
              <a:rPr lang="es-CO" dirty="0">
                <a:solidFill>
                  <a:srgbClr val="FF0000"/>
                </a:solidFill>
              </a:rPr>
              <a:t>Marcos 15:40.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dirty="0" smtClean="0"/>
              <a:t>Allí se le menciona como Salomé, la </a:t>
            </a:r>
            <a:r>
              <a:rPr lang="es-CO" dirty="0"/>
              <a:t>hermana de María, </a:t>
            </a:r>
            <a:r>
              <a:rPr lang="es-CO" dirty="0" smtClean="0"/>
              <a:t>basándose </a:t>
            </a:r>
            <a:r>
              <a:rPr lang="es-CO" dirty="0"/>
              <a:t>en </a:t>
            </a:r>
            <a:r>
              <a:rPr lang="es-CO" dirty="0">
                <a:solidFill>
                  <a:srgbClr val="FF0000"/>
                </a:solidFill>
              </a:rPr>
              <a:t>Juan 19:25</a:t>
            </a:r>
            <a:r>
              <a:rPr lang="es-CO" dirty="0"/>
              <a:t>. </a:t>
            </a:r>
            <a:r>
              <a:rPr lang="es-CO" dirty="0" smtClean="0"/>
              <a:t>Por tanto, Jesús </a:t>
            </a:r>
            <a:r>
              <a:rPr lang="es-CO" dirty="0"/>
              <a:t>y </a:t>
            </a:r>
            <a:r>
              <a:rPr lang="es-CO" dirty="0" smtClean="0"/>
              <a:t>Juan eran primos, en primer grado.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b="1" u="sng" dirty="0" smtClean="0"/>
              <a:t>Algunas características del apóstol Juan</a:t>
            </a:r>
          </a:p>
          <a:p>
            <a:pPr marL="400050" lvl="1" indent="0">
              <a:buNone/>
            </a:pPr>
            <a:r>
              <a:rPr lang="es-CO" b="1" dirty="0" smtClean="0"/>
              <a:t>1</a:t>
            </a:r>
            <a:r>
              <a:rPr lang="es-CO" dirty="0" smtClean="0"/>
              <a:t>. </a:t>
            </a:r>
            <a:r>
              <a:rPr lang="es-CO" dirty="0" smtClean="0">
                <a:solidFill>
                  <a:srgbClr val="0070C0"/>
                </a:solidFill>
              </a:rPr>
              <a:t>Juan fue el único que permaneció fiel a Jesús al pie de la cruz cuando los demás lo abandonaron</a:t>
            </a:r>
            <a:r>
              <a:rPr lang="es-CO" dirty="0" smtClean="0"/>
              <a:t>, </a:t>
            </a:r>
            <a:r>
              <a:rPr lang="es-CO" u="sng" dirty="0" smtClean="0"/>
              <a:t>Juan 19:26.</a:t>
            </a:r>
          </a:p>
          <a:p>
            <a:pPr marL="400050" lvl="1" indent="0">
              <a:buNone/>
            </a:pPr>
            <a:r>
              <a:rPr lang="es-CO" b="1" dirty="0" smtClean="0"/>
              <a:t>2</a:t>
            </a:r>
            <a:r>
              <a:rPr lang="es-CO" dirty="0" smtClean="0"/>
              <a:t>. </a:t>
            </a:r>
            <a:r>
              <a:rPr lang="es-CO" dirty="0" smtClean="0">
                <a:solidFill>
                  <a:srgbClr val="C00000"/>
                </a:solidFill>
              </a:rPr>
              <a:t>Juan era de poca educación</a:t>
            </a:r>
            <a:r>
              <a:rPr lang="es-CO" dirty="0" smtClean="0"/>
              <a:t>, </a:t>
            </a:r>
            <a:r>
              <a:rPr lang="es-CO" u="sng" dirty="0" smtClean="0"/>
              <a:t>Hech.4:13</a:t>
            </a:r>
            <a:r>
              <a:rPr lang="es-CO" dirty="0" smtClean="0"/>
              <a:t>. </a:t>
            </a:r>
          </a:p>
          <a:p>
            <a:pPr marL="400050" lvl="1" indent="0">
              <a:buNone/>
            </a:pPr>
            <a:r>
              <a:rPr lang="es-CO" b="1" dirty="0" smtClean="0"/>
              <a:t>3</a:t>
            </a:r>
            <a:r>
              <a:rPr lang="es-CO" dirty="0" smtClean="0"/>
              <a:t>. </a:t>
            </a:r>
            <a:r>
              <a:rPr lang="es-CO" dirty="0" smtClean="0">
                <a:solidFill>
                  <a:srgbClr val="7030A0"/>
                </a:solidFill>
              </a:rPr>
              <a:t>Juan mostraba una tendencia ambicio</a:t>
            </a:r>
            <a:r>
              <a:rPr lang="es-CO" dirty="0" smtClean="0"/>
              <a:t>sa, </a:t>
            </a:r>
            <a:r>
              <a:rPr lang="es-CO" u="sng" dirty="0" smtClean="0"/>
              <a:t>Mar.10:35-45</a:t>
            </a:r>
            <a:r>
              <a:rPr lang="es-CO" dirty="0" smtClean="0"/>
              <a:t>.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339842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</p:spPr>
        <p:txBody>
          <a:bodyPr>
            <a:normAutofit fontScale="85000" lnSpcReduction="20000"/>
          </a:bodyPr>
          <a:lstStyle/>
          <a:p>
            <a:pPr marL="400050" lvl="1" indent="0">
              <a:buNone/>
            </a:pPr>
            <a:r>
              <a:rPr lang="es-CO" b="1" dirty="0" smtClean="0"/>
              <a:t>4</a:t>
            </a:r>
            <a:r>
              <a:rPr lang="es-CO" dirty="0" smtClean="0"/>
              <a:t>. </a:t>
            </a:r>
            <a:r>
              <a:rPr lang="es-CO" dirty="0" smtClean="0">
                <a:solidFill>
                  <a:srgbClr val="0070C0"/>
                </a:solidFill>
              </a:rPr>
              <a:t>Junto </a:t>
            </a:r>
            <a:r>
              <a:rPr lang="es-CO" dirty="0">
                <a:solidFill>
                  <a:srgbClr val="0070C0"/>
                </a:solidFill>
              </a:rPr>
              <a:t>con su hermano Jacobo </a:t>
            </a:r>
            <a:r>
              <a:rPr lang="es-CO" dirty="0"/>
              <a:t>(a veces llamado Santiago, como lo es en el libro de Hechos)</a:t>
            </a:r>
            <a:r>
              <a:rPr lang="es-CO" dirty="0">
                <a:solidFill>
                  <a:srgbClr val="0070C0"/>
                </a:solidFill>
              </a:rPr>
              <a:t>, son llamados “Boanerges”, </a:t>
            </a:r>
            <a:r>
              <a:rPr lang="es-CO" dirty="0" smtClean="0">
                <a:solidFill>
                  <a:srgbClr val="0070C0"/>
                </a:solidFill>
              </a:rPr>
              <a:t> </a:t>
            </a:r>
            <a:r>
              <a:rPr lang="es-CO" dirty="0">
                <a:solidFill>
                  <a:srgbClr val="0070C0"/>
                </a:solidFill>
              </a:rPr>
              <a:t>Hijos del Trueno, por su actitud explosiva</a:t>
            </a:r>
            <a:r>
              <a:rPr lang="es-CO" dirty="0"/>
              <a:t>, </a:t>
            </a:r>
            <a:r>
              <a:rPr lang="es-CO" u="sng" dirty="0" smtClean="0"/>
              <a:t>Marcos </a:t>
            </a:r>
            <a:r>
              <a:rPr lang="es-CO" u="sng" dirty="0"/>
              <a:t>3:17; Lucas 9:54. </a:t>
            </a:r>
            <a:endParaRPr lang="es-CO" u="sng" dirty="0" smtClean="0"/>
          </a:p>
          <a:p>
            <a:pPr marL="400050" lvl="1" indent="0">
              <a:buNone/>
            </a:pPr>
            <a:r>
              <a:rPr lang="es-CO" b="1" dirty="0" smtClean="0"/>
              <a:t>5</a:t>
            </a:r>
            <a:r>
              <a:rPr lang="es-CO" dirty="0" smtClean="0"/>
              <a:t>. </a:t>
            </a:r>
            <a:r>
              <a:rPr lang="es-CO" dirty="0" smtClean="0">
                <a:solidFill>
                  <a:srgbClr val="FF0000"/>
                </a:solidFill>
              </a:rPr>
              <a:t>Juan </a:t>
            </a:r>
            <a:r>
              <a:rPr lang="es-CO" dirty="0">
                <a:solidFill>
                  <a:srgbClr val="FF0000"/>
                </a:solidFill>
              </a:rPr>
              <a:t>s</a:t>
            </a:r>
            <a:r>
              <a:rPr lang="es-CO" dirty="0" smtClean="0">
                <a:solidFill>
                  <a:srgbClr val="FF0000"/>
                </a:solidFill>
              </a:rPr>
              <a:t>e </a:t>
            </a:r>
            <a:r>
              <a:rPr lang="es-CO" dirty="0">
                <a:solidFill>
                  <a:srgbClr val="FF0000"/>
                </a:solidFill>
              </a:rPr>
              <a:t>opuso a que otros sacaran demonios que no fueran de su grupo</a:t>
            </a:r>
            <a:r>
              <a:rPr lang="es-CO" dirty="0"/>
              <a:t>, </a:t>
            </a:r>
            <a:r>
              <a:rPr lang="es-CO" u="sng" dirty="0"/>
              <a:t>Lucas 9:49</a:t>
            </a:r>
            <a:r>
              <a:rPr lang="es-CO" dirty="0"/>
              <a:t>. </a:t>
            </a:r>
            <a:endParaRPr lang="es-CO" dirty="0" smtClean="0"/>
          </a:p>
          <a:p>
            <a:pPr marL="400050" lvl="1" indent="0">
              <a:buNone/>
            </a:pPr>
            <a:r>
              <a:rPr lang="es-CO" b="1" dirty="0" smtClean="0"/>
              <a:t>6</a:t>
            </a:r>
            <a:r>
              <a:rPr lang="es-CO" dirty="0" smtClean="0"/>
              <a:t>. </a:t>
            </a:r>
            <a:r>
              <a:rPr lang="es-CO" dirty="0" smtClean="0">
                <a:solidFill>
                  <a:srgbClr val="00B050"/>
                </a:solidFill>
              </a:rPr>
              <a:t>Lucas </a:t>
            </a:r>
            <a:r>
              <a:rPr lang="es-CO" dirty="0">
                <a:solidFill>
                  <a:srgbClr val="00B050"/>
                </a:solidFill>
              </a:rPr>
              <a:t>y Marcos nos dicen que </a:t>
            </a:r>
            <a:r>
              <a:rPr lang="es-CO" dirty="0" smtClean="0">
                <a:solidFill>
                  <a:srgbClr val="00B050"/>
                </a:solidFill>
              </a:rPr>
              <a:t>Juan y Pedro prepararon la </a:t>
            </a:r>
            <a:r>
              <a:rPr lang="es-CO" dirty="0">
                <a:solidFill>
                  <a:srgbClr val="00B050"/>
                </a:solidFill>
              </a:rPr>
              <a:t>ultima cena pascual de </a:t>
            </a:r>
            <a:r>
              <a:rPr lang="es-CO" dirty="0" smtClean="0">
                <a:solidFill>
                  <a:srgbClr val="00B050"/>
                </a:solidFill>
              </a:rPr>
              <a:t>Jesús</a:t>
            </a:r>
            <a:r>
              <a:rPr lang="es-CO" dirty="0" smtClean="0"/>
              <a:t>, </a:t>
            </a:r>
            <a:r>
              <a:rPr lang="es-CO" u="sng" dirty="0" smtClean="0"/>
              <a:t>Lucas </a:t>
            </a:r>
            <a:r>
              <a:rPr lang="es-CO" u="sng" dirty="0"/>
              <a:t>22:8; Marcos 14:13</a:t>
            </a:r>
            <a:r>
              <a:rPr lang="es-CO" dirty="0" smtClean="0"/>
              <a:t>.</a:t>
            </a:r>
          </a:p>
          <a:p>
            <a:pPr marL="400050" lvl="1" indent="0">
              <a:buNone/>
            </a:pPr>
            <a:r>
              <a:rPr lang="es-CO" b="1" dirty="0" smtClean="0"/>
              <a:t>7</a:t>
            </a:r>
            <a:r>
              <a:rPr lang="es-CO" dirty="0" smtClean="0"/>
              <a:t>. </a:t>
            </a:r>
            <a:r>
              <a:rPr lang="es-CO" dirty="0" smtClean="0">
                <a:solidFill>
                  <a:srgbClr val="C00000"/>
                </a:solidFill>
              </a:rPr>
              <a:t>La </a:t>
            </a:r>
            <a:r>
              <a:rPr lang="es-CO" dirty="0">
                <a:solidFill>
                  <a:srgbClr val="C00000"/>
                </a:solidFill>
              </a:rPr>
              <a:t>proyección que los evangelios </a:t>
            </a:r>
            <a:r>
              <a:rPr lang="es-CO" dirty="0" smtClean="0">
                <a:solidFill>
                  <a:srgbClr val="C00000"/>
                </a:solidFill>
              </a:rPr>
              <a:t>nos </a:t>
            </a:r>
            <a:r>
              <a:rPr lang="es-CO" dirty="0">
                <a:solidFill>
                  <a:srgbClr val="C00000"/>
                </a:solidFill>
              </a:rPr>
              <a:t>dan de Jacobo y Juan, es que pueden ser celosos y leales, pero escasamente </a:t>
            </a:r>
            <a:r>
              <a:rPr lang="es-CO" u="sng" dirty="0">
                <a:solidFill>
                  <a:srgbClr val="C00000"/>
                </a:solidFill>
              </a:rPr>
              <a:t>amorosos</a:t>
            </a:r>
            <a:r>
              <a:rPr lang="es-CO" dirty="0">
                <a:solidFill>
                  <a:srgbClr val="C00000"/>
                </a:solidFill>
              </a:rPr>
              <a:t> o </a:t>
            </a:r>
            <a:r>
              <a:rPr lang="es-CO" dirty="0" smtClean="0">
                <a:solidFill>
                  <a:srgbClr val="C00000"/>
                </a:solidFill>
              </a:rPr>
              <a:t>ayudadores. Por </a:t>
            </a:r>
            <a:r>
              <a:rPr lang="es-CO" dirty="0">
                <a:solidFill>
                  <a:srgbClr val="C00000"/>
                </a:solidFill>
              </a:rPr>
              <a:t>lo visto, tenían grandes ambiciones políticas</a:t>
            </a:r>
            <a:r>
              <a:rPr lang="es-CO" dirty="0"/>
              <a:t>, </a:t>
            </a:r>
            <a:r>
              <a:rPr lang="es-CO" dirty="0" smtClean="0"/>
              <a:t> </a:t>
            </a:r>
            <a:r>
              <a:rPr lang="es-CO" u="sng" dirty="0"/>
              <a:t>Mateo 20:20-21 y Marcos 10:35-45</a:t>
            </a:r>
            <a:r>
              <a:rPr lang="es-CO" dirty="0"/>
              <a:t>.</a:t>
            </a:r>
          </a:p>
          <a:p>
            <a:pPr marL="400050" lvl="1" indent="0">
              <a:buNone/>
            </a:pPr>
            <a:r>
              <a:rPr lang="es-CO" b="1" dirty="0" smtClean="0"/>
              <a:t>8</a:t>
            </a:r>
            <a:r>
              <a:rPr lang="es-CO" dirty="0" smtClean="0"/>
              <a:t>. </a:t>
            </a:r>
            <a:r>
              <a:rPr lang="es-CO" b="1" dirty="0" smtClean="0">
                <a:solidFill>
                  <a:srgbClr val="92D050"/>
                </a:solidFill>
              </a:rPr>
              <a:t>Juan </a:t>
            </a:r>
            <a:r>
              <a:rPr lang="es-CO" b="1" dirty="0">
                <a:solidFill>
                  <a:srgbClr val="92D050"/>
                </a:solidFill>
              </a:rPr>
              <a:t>estuvo con Jesús en 3 ocasiones que fueron de gran importancia para el ministerio de Jesús.  </a:t>
            </a:r>
            <a:r>
              <a:rPr lang="es-CO" b="1" dirty="0" smtClean="0">
                <a:solidFill>
                  <a:srgbClr val="FF0000"/>
                </a:solidFill>
              </a:rPr>
              <a:t>(</a:t>
            </a:r>
            <a:r>
              <a:rPr lang="es-CO" sz="3000" b="1" dirty="0" smtClean="0">
                <a:solidFill>
                  <a:srgbClr val="FF0000"/>
                </a:solidFill>
              </a:rPr>
              <a:t>1</a:t>
            </a:r>
            <a:r>
              <a:rPr lang="es-CO" b="1" dirty="0" smtClean="0">
                <a:solidFill>
                  <a:srgbClr val="FF0000"/>
                </a:solidFill>
              </a:rPr>
              <a:t>). </a:t>
            </a:r>
            <a:r>
              <a:rPr lang="es-CO" b="1" dirty="0">
                <a:solidFill>
                  <a:srgbClr val="92D050"/>
                </a:solidFill>
              </a:rPr>
              <a:t>La resucitación de la hija de Jairo</a:t>
            </a:r>
            <a:r>
              <a:rPr lang="es-CO" dirty="0"/>
              <a:t>, </a:t>
            </a:r>
            <a:r>
              <a:rPr lang="es-CO" u="sng" dirty="0"/>
              <a:t>Marcos 5:37</a:t>
            </a:r>
            <a:r>
              <a:rPr lang="es-CO" dirty="0"/>
              <a:t>; </a:t>
            </a:r>
            <a:r>
              <a:rPr lang="es-CO" dirty="0" smtClean="0">
                <a:solidFill>
                  <a:srgbClr val="FF0000"/>
                </a:solidFill>
              </a:rPr>
              <a:t>(</a:t>
            </a:r>
            <a:r>
              <a:rPr lang="es-CO" sz="3000" b="1" dirty="0" smtClean="0">
                <a:solidFill>
                  <a:srgbClr val="FF0000"/>
                </a:solidFill>
              </a:rPr>
              <a:t>2</a:t>
            </a:r>
            <a:r>
              <a:rPr lang="es-CO" dirty="0" smtClean="0">
                <a:solidFill>
                  <a:srgbClr val="FF0000"/>
                </a:solidFill>
              </a:rPr>
              <a:t>). </a:t>
            </a:r>
            <a:r>
              <a:rPr lang="es-CO" b="1" dirty="0" smtClean="0">
                <a:solidFill>
                  <a:srgbClr val="92D050"/>
                </a:solidFill>
              </a:rPr>
              <a:t>La transfiguración</a:t>
            </a:r>
            <a:r>
              <a:rPr lang="es-CO" dirty="0"/>
              <a:t>, </a:t>
            </a:r>
            <a:r>
              <a:rPr lang="es-CO" u="sng" dirty="0"/>
              <a:t>Marcos 9:2</a:t>
            </a:r>
            <a:r>
              <a:rPr lang="es-CO" dirty="0"/>
              <a:t>; </a:t>
            </a:r>
            <a:r>
              <a:rPr lang="es-CO" dirty="0" smtClean="0">
                <a:solidFill>
                  <a:srgbClr val="FF0000"/>
                </a:solidFill>
              </a:rPr>
              <a:t>(</a:t>
            </a:r>
            <a:r>
              <a:rPr lang="es-CO" sz="3000" b="1" dirty="0" smtClean="0">
                <a:solidFill>
                  <a:srgbClr val="FF0000"/>
                </a:solidFill>
              </a:rPr>
              <a:t>3</a:t>
            </a:r>
            <a:r>
              <a:rPr lang="es-CO" dirty="0" smtClean="0">
                <a:solidFill>
                  <a:srgbClr val="FF0000"/>
                </a:solidFill>
              </a:rPr>
              <a:t>). </a:t>
            </a:r>
            <a:r>
              <a:rPr lang="es-CO" b="1" dirty="0">
                <a:solidFill>
                  <a:srgbClr val="92D050"/>
                </a:solidFill>
              </a:rPr>
              <a:t>L</a:t>
            </a:r>
            <a:r>
              <a:rPr lang="es-CO" b="1" dirty="0" smtClean="0">
                <a:solidFill>
                  <a:srgbClr val="92D050"/>
                </a:solidFill>
              </a:rPr>
              <a:t>a </a:t>
            </a:r>
            <a:r>
              <a:rPr lang="es-CO" b="1" dirty="0">
                <a:solidFill>
                  <a:srgbClr val="92D050"/>
                </a:solidFill>
              </a:rPr>
              <a:t>agonía de Jesús en el </a:t>
            </a:r>
            <a:r>
              <a:rPr lang="es-CO" b="1" dirty="0" smtClean="0">
                <a:solidFill>
                  <a:srgbClr val="92D050"/>
                </a:solidFill>
              </a:rPr>
              <a:t>Getsemaní</a:t>
            </a:r>
            <a:r>
              <a:rPr lang="es-CO" dirty="0" smtClean="0"/>
              <a:t>, </a:t>
            </a:r>
            <a:r>
              <a:rPr lang="es-CO" u="sng" dirty="0"/>
              <a:t>Marcos 14:33. </a:t>
            </a:r>
            <a:endParaRPr lang="es-CO" u="sng" dirty="0" smtClean="0"/>
          </a:p>
          <a:p>
            <a:pPr marL="0" indent="0">
              <a:buNone/>
            </a:pPr>
            <a:r>
              <a:rPr lang="es-CO" dirty="0" smtClean="0"/>
              <a:t>Esto </a:t>
            </a:r>
            <a:r>
              <a:rPr lang="es-CO" dirty="0"/>
              <a:t>nos </a:t>
            </a:r>
            <a:r>
              <a:rPr lang="es-CO" dirty="0" smtClean="0"/>
              <a:t>habla </a:t>
            </a:r>
            <a:r>
              <a:rPr lang="es-CO" dirty="0"/>
              <a:t>de la intima relación que compartía </a:t>
            </a:r>
            <a:r>
              <a:rPr lang="es-CO" dirty="0" smtClean="0"/>
              <a:t>Juan con </a:t>
            </a:r>
            <a:r>
              <a:rPr lang="es-CO" dirty="0"/>
              <a:t>Jesús junto con su hermano Jacobo y Pedro</a:t>
            </a:r>
            <a:r>
              <a:rPr lang="es-CO" dirty="0" smtClean="0"/>
              <a:t>. 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88592185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5770984" cy="252028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dirty="0"/>
              <a:t>Es de notar que en el Evangelio que lleva su nombre, nunca se le llama por nombre, mas bien, se mencionan “</a:t>
            </a:r>
            <a:r>
              <a:rPr lang="es-CO" dirty="0">
                <a:latin typeface="Agency FB" pitchFamily="34" charset="0"/>
              </a:rPr>
              <a:t>los hijos de Zebedeo</a:t>
            </a:r>
            <a:r>
              <a:rPr lang="es-CO" dirty="0"/>
              <a:t>”, en </a:t>
            </a:r>
            <a:r>
              <a:rPr lang="es-CO" dirty="0">
                <a:solidFill>
                  <a:srgbClr val="FF0000"/>
                </a:solidFill>
              </a:rPr>
              <a:t>Juan 21:12</a:t>
            </a:r>
            <a:r>
              <a:rPr lang="es-CO" dirty="0"/>
              <a:t>. </a:t>
            </a:r>
            <a:r>
              <a:rPr lang="es-CO" dirty="0" smtClean="0"/>
              <a:t> </a:t>
            </a:r>
            <a:endParaRPr lang="es-CO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64813">
            <a:off x="6278898" y="400078"/>
            <a:ext cx="2534407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67544" y="3645024"/>
            <a:ext cx="820891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s-CO" sz="2800" dirty="0"/>
              <a:t>Pero se toma por seguro que el era el discípulo amado, </a:t>
            </a:r>
            <a:r>
              <a:rPr lang="es-CO" sz="2800" dirty="0">
                <a:solidFill>
                  <a:srgbClr val="FF0000"/>
                </a:solidFill>
              </a:rPr>
              <a:t>Juan 13:23</a:t>
            </a:r>
            <a:r>
              <a:rPr lang="es-CO" sz="2800" dirty="0"/>
              <a:t>, y que se hizo cargo de María, </a:t>
            </a:r>
            <a:r>
              <a:rPr lang="es-CO" sz="2800" dirty="0" smtClean="0"/>
              <a:t>su tía, la </a:t>
            </a:r>
            <a:r>
              <a:rPr lang="es-CO" sz="2800" dirty="0"/>
              <a:t>madre de Jesús, </a:t>
            </a:r>
            <a:r>
              <a:rPr lang="es-CO" sz="2800" dirty="0" smtClean="0">
                <a:solidFill>
                  <a:srgbClr val="FF0000"/>
                </a:solidFill>
              </a:rPr>
              <a:t>Juan19:26-27</a:t>
            </a:r>
            <a:r>
              <a:rPr lang="es-CO" sz="2800" dirty="0"/>
              <a:t>, y que corrió a la tumba junto con Pedro, </a:t>
            </a:r>
            <a:r>
              <a:rPr lang="es-CO" sz="2800" dirty="0">
                <a:solidFill>
                  <a:srgbClr val="FF0000"/>
                </a:solidFill>
              </a:rPr>
              <a:t>Juan 20:2-8</a:t>
            </a:r>
            <a:r>
              <a:rPr lang="es-CO" sz="2800" dirty="0"/>
              <a:t>. </a:t>
            </a:r>
            <a:endParaRPr lang="es-CO" sz="2800" dirty="0" smtClean="0"/>
          </a:p>
          <a:p>
            <a:r>
              <a:rPr lang="es-CO" sz="2800" dirty="0" smtClean="0"/>
              <a:t>El </a:t>
            </a:r>
            <a:r>
              <a:rPr lang="es-CO" sz="2800" dirty="0"/>
              <a:t>Evangelio de Juan dice que llego a ser </a:t>
            </a:r>
            <a:r>
              <a:rPr lang="es-CO" sz="2800" dirty="0" smtClean="0"/>
              <a:t>anciano de edad </a:t>
            </a:r>
            <a:r>
              <a:rPr lang="es-CO" sz="2800" u="sng" dirty="0" smtClean="0">
                <a:solidFill>
                  <a:srgbClr val="FF0000"/>
                </a:solidFill>
              </a:rPr>
              <a:t>Juan 21:23</a:t>
            </a:r>
            <a:r>
              <a:rPr lang="es-CO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66900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/>
              <a:t>En Hechos y el resto de las epístolas, podemos ver que siempre estaba con Pedro y tenia cierta jerarquía dentro de la iglesia </a:t>
            </a:r>
            <a:r>
              <a:rPr lang="es-CO" dirty="0" smtClean="0"/>
              <a:t>primitiva, en </a:t>
            </a:r>
            <a:r>
              <a:rPr lang="es-CO" dirty="0" smtClean="0">
                <a:solidFill>
                  <a:srgbClr val="FF0000"/>
                </a:solidFill>
              </a:rPr>
              <a:t>Hechos 1:12,13 </a:t>
            </a:r>
            <a:r>
              <a:rPr lang="es-CO" dirty="0" smtClean="0"/>
              <a:t>se le menciona entre los doce, después del ascenso del Señor:</a:t>
            </a:r>
          </a:p>
          <a:p>
            <a:pPr marL="400050" lvl="1" indent="0">
              <a:buNone/>
            </a:pPr>
            <a:r>
              <a:rPr lang="es-CO" dirty="0" smtClean="0"/>
              <a:t>12 Entonces </a:t>
            </a:r>
            <a:r>
              <a:rPr lang="es-CO" dirty="0"/>
              <a:t>se volvieron a Jerusalén del monte que se llama del Olivar, el cual está cerca de Jerusalén camino de un sábado. </a:t>
            </a:r>
            <a:r>
              <a:rPr lang="es-CO" dirty="0" smtClean="0"/>
              <a:t>13 Y </a:t>
            </a:r>
            <a:r>
              <a:rPr lang="es-CO" dirty="0"/>
              <a:t>entrados, subieron al aposento alto, donde estaban Pedro y Jacobo, y Juan y Andrés, Felipe y Tomás, Bartolomé y Mateo, Jacobo [hijo] de Alfeo, y Simón Zelote, y Judas [hermano] de Jacobo.  </a:t>
            </a:r>
            <a:endParaRPr lang="es-CO" dirty="0" smtClean="0"/>
          </a:p>
          <a:p>
            <a:pPr marL="0" indent="0">
              <a:buNone/>
            </a:pP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756987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16632"/>
            <a:ext cx="8229600" cy="662473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dirty="0"/>
              <a:t>No se dice nada en cuanto al tiempo que pudo haber transcurrido desde el día de </a:t>
            </a:r>
            <a:r>
              <a:rPr lang="es-CO" dirty="0" smtClean="0"/>
              <a:t>Pentecostés hasta este momento, probablemente </a:t>
            </a:r>
            <a:r>
              <a:rPr lang="es-CO" dirty="0"/>
              <a:t>resume un progreso gradual sin que se produjera algún episodio extraordinario, y bien podría abarcar un período de varios meses. 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El </a:t>
            </a:r>
            <a:r>
              <a:rPr lang="es-CO" dirty="0"/>
              <a:t>hecho de que Pedro y Juan aparezcan juntos, liga estrechamente el relato de los Evangelios con el de Hechos. Ambos apóstoles habían estado relacionados personalmente desde mucho tiempo atrás.  </a:t>
            </a:r>
            <a:endParaRPr lang="es-CO" dirty="0" smtClean="0"/>
          </a:p>
          <a:p>
            <a:pPr marL="514350" indent="-514350">
              <a:buAutoNum type="arabicPeriod"/>
            </a:pPr>
            <a:r>
              <a:rPr lang="es-CO" dirty="0" smtClean="0">
                <a:solidFill>
                  <a:srgbClr val="002060"/>
                </a:solidFill>
              </a:rPr>
              <a:t>Habían </a:t>
            </a:r>
            <a:r>
              <a:rPr lang="es-CO" dirty="0">
                <a:solidFill>
                  <a:srgbClr val="002060"/>
                </a:solidFill>
              </a:rPr>
              <a:t>pescado juntos en el mar de Galilea </a:t>
            </a:r>
            <a:r>
              <a:rPr lang="es-CO" dirty="0"/>
              <a:t>(</a:t>
            </a:r>
            <a:r>
              <a:rPr lang="es-CO" dirty="0" smtClean="0"/>
              <a:t>Luc.5:10).</a:t>
            </a:r>
          </a:p>
          <a:p>
            <a:pPr marL="514350" indent="-514350">
              <a:buAutoNum type="arabicPeriod"/>
            </a:pPr>
            <a:r>
              <a:rPr lang="es-CO" dirty="0" smtClean="0">
                <a:solidFill>
                  <a:srgbClr val="0070C0"/>
                </a:solidFill>
              </a:rPr>
              <a:t>Con </a:t>
            </a:r>
            <a:r>
              <a:rPr lang="es-CO" dirty="0">
                <a:solidFill>
                  <a:srgbClr val="0070C0"/>
                </a:solidFill>
              </a:rPr>
              <a:t>Jacobo, habían gozado de una amistad íntima con el Señor </a:t>
            </a:r>
            <a:r>
              <a:rPr lang="es-CO" dirty="0"/>
              <a:t>(</a:t>
            </a:r>
            <a:r>
              <a:rPr lang="es-CO" dirty="0" smtClean="0"/>
              <a:t>Mar. 5:37</a:t>
            </a:r>
            <a:r>
              <a:rPr lang="es-CO" dirty="0"/>
              <a:t>; </a:t>
            </a:r>
            <a:r>
              <a:rPr lang="es-CO" dirty="0" smtClean="0"/>
              <a:t>Mar. 9:2</a:t>
            </a:r>
            <a:r>
              <a:rPr lang="es-CO" dirty="0"/>
              <a:t>; </a:t>
            </a:r>
            <a:r>
              <a:rPr lang="es-CO" dirty="0" smtClean="0"/>
              <a:t>Mar.13:3</a:t>
            </a:r>
            <a:r>
              <a:rPr lang="es-CO" dirty="0"/>
              <a:t>; </a:t>
            </a:r>
            <a:r>
              <a:rPr lang="es-CO" dirty="0" smtClean="0"/>
              <a:t>Mar. 14:33</a:t>
            </a:r>
            <a:r>
              <a:rPr lang="es-CO" dirty="0"/>
              <a:t>). </a:t>
            </a:r>
            <a:endParaRPr lang="es-CO" dirty="0" smtClean="0"/>
          </a:p>
        </p:txBody>
      </p:sp>
    </p:spTree>
    <p:extLst>
      <p:ext uri="{BB962C8B-B14F-4D97-AF65-F5344CB8AC3E}">
        <p14:creationId xmlns:p14="http://schemas.microsoft.com/office/powerpoint/2010/main" val="301580921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332657"/>
            <a:ext cx="5976664" cy="1872208"/>
          </a:xfrm>
        </p:spPr>
        <p:txBody>
          <a:bodyPr>
            <a:normAutofit/>
          </a:bodyPr>
          <a:lstStyle/>
          <a:p>
            <a:pPr marL="400050" lvl="1" indent="0">
              <a:buNone/>
            </a:pPr>
            <a:r>
              <a:rPr lang="es-CO" dirty="0"/>
              <a:t>3</a:t>
            </a:r>
            <a:r>
              <a:rPr lang="es-CO" dirty="0" smtClean="0"/>
              <a:t>. </a:t>
            </a:r>
            <a:r>
              <a:rPr lang="es-CO" dirty="0" smtClean="0">
                <a:solidFill>
                  <a:srgbClr val="7030A0"/>
                </a:solidFill>
              </a:rPr>
              <a:t>Juan había presenciado la transfiguración del Señor en el Monte Tabor </a:t>
            </a:r>
            <a:r>
              <a:rPr lang="es-CO" dirty="0" smtClean="0">
                <a:solidFill>
                  <a:srgbClr val="FF0000"/>
                </a:solidFill>
              </a:rPr>
              <a:t>(Luc.9:28-36).</a:t>
            </a:r>
            <a:r>
              <a:rPr lang="es-CO" dirty="0" smtClean="0"/>
              <a:t> </a:t>
            </a:r>
          </a:p>
          <a:p>
            <a:endParaRPr lang="es-CO" dirty="0"/>
          </a:p>
          <a:p>
            <a:endParaRPr lang="es-CO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16632"/>
            <a:ext cx="1944216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67544" y="2387963"/>
            <a:ext cx="842493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dirty="0" smtClean="0"/>
              <a:t>4. </a:t>
            </a:r>
            <a:r>
              <a:rPr lang="es-CO" sz="2400" dirty="0" smtClean="0">
                <a:solidFill>
                  <a:srgbClr val="C00000"/>
                </a:solidFill>
              </a:rPr>
              <a:t>Habían </a:t>
            </a:r>
            <a:r>
              <a:rPr lang="es-CO" sz="2400" dirty="0">
                <a:solidFill>
                  <a:srgbClr val="C00000"/>
                </a:solidFill>
              </a:rPr>
              <a:t>sido enviados juntos para que prepararan la pascua que Jesús deseaba comer con sus discípulos </a:t>
            </a:r>
            <a:r>
              <a:rPr lang="es-CO" sz="2400" dirty="0"/>
              <a:t>(Luc. 22:8). </a:t>
            </a:r>
          </a:p>
          <a:p>
            <a:r>
              <a:rPr lang="es-CO" sz="2400" dirty="0" smtClean="0"/>
              <a:t>5. </a:t>
            </a:r>
            <a:r>
              <a:rPr lang="es-CO" sz="2400" dirty="0" smtClean="0">
                <a:solidFill>
                  <a:srgbClr val="0070C0"/>
                </a:solidFill>
              </a:rPr>
              <a:t>La </a:t>
            </a:r>
            <a:r>
              <a:rPr lang="es-CO" sz="2400" dirty="0">
                <a:solidFill>
                  <a:srgbClr val="0070C0"/>
                </a:solidFill>
              </a:rPr>
              <a:t>noche del juicio de Jesús, Juan, que era conocido por quienes componían la casa del sumo sacerdote, llevó a Pedro al palacio de ese jerarca </a:t>
            </a:r>
            <a:r>
              <a:rPr lang="es-CO" sz="2400" dirty="0"/>
              <a:t>(Juan 18:15-16). </a:t>
            </a:r>
          </a:p>
          <a:p>
            <a:r>
              <a:rPr lang="es-CO" sz="2400" dirty="0" smtClean="0"/>
              <a:t>6</a:t>
            </a:r>
            <a:r>
              <a:rPr lang="es-CO" sz="2400" dirty="0" smtClean="0">
                <a:solidFill>
                  <a:srgbClr val="00B050"/>
                </a:solidFill>
              </a:rPr>
              <a:t>. Juan </a:t>
            </a:r>
            <a:r>
              <a:rPr lang="es-CO" sz="2400" dirty="0">
                <a:solidFill>
                  <a:srgbClr val="00B050"/>
                </a:solidFill>
              </a:rPr>
              <a:t>y Pedro serían enviados más tarde para ayudar a Felipe en su ministerio en Samaria </a:t>
            </a:r>
            <a:r>
              <a:rPr lang="es-CO" sz="2400" dirty="0"/>
              <a:t>(Hech. 8:14), </a:t>
            </a:r>
            <a:r>
              <a:rPr lang="es-CO" sz="2400" dirty="0" smtClean="0"/>
              <a:t> </a:t>
            </a:r>
            <a:r>
              <a:rPr lang="es-CO" sz="2400" dirty="0" smtClean="0">
                <a:solidFill>
                  <a:srgbClr val="00B050"/>
                </a:solidFill>
              </a:rPr>
              <a:t>y </a:t>
            </a:r>
            <a:r>
              <a:rPr lang="es-CO" sz="2400" dirty="0">
                <a:solidFill>
                  <a:srgbClr val="00B050"/>
                </a:solidFill>
              </a:rPr>
              <a:t>con Jacobo aprobarían la obra hecha por Pablo y Bernabé entre los gentiles </a:t>
            </a:r>
            <a:r>
              <a:rPr lang="es-CO" sz="2400" dirty="0"/>
              <a:t>(Gal. 2:9).  </a:t>
            </a:r>
            <a:endParaRPr lang="es-CO" sz="2400" dirty="0" smtClean="0"/>
          </a:p>
          <a:p>
            <a:endParaRPr lang="es-CO" sz="2400" dirty="0" smtClean="0"/>
          </a:p>
          <a:p>
            <a:r>
              <a:rPr lang="es-CO" sz="2400" dirty="0" smtClean="0"/>
              <a:t>Por </a:t>
            </a:r>
            <a:r>
              <a:rPr lang="es-CO" sz="2400" dirty="0"/>
              <a:t>lo tanto, el hecho de que ahora aparezcan juntos es una consecuencia directa de la camaradería entre los dos apóstoles, que perduró por mucho tiempo.</a:t>
            </a:r>
          </a:p>
        </p:txBody>
      </p:sp>
    </p:spTree>
    <p:extLst>
      <p:ext uri="{BB962C8B-B14F-4D97-AF65-F5344CB8AC3E}">
        <p14:creationId xmlns:p14="http://schemas.microsoft.com/office/powerpoint/2010/main" val="4263051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17280" y="1611804"/>
            <a:ext cx="5770984" cy="252028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 Hechos 3:1-6</a:t>
            </a:r>
            <a:r>
              <a:rPr lang="es-CO" dirty="0" smtClean="0"/>
              <a:t>. Pedro y Juan subían </a:t>
            </a:r>
            <a:r>
              <a:rPr lang="es-CO" dirty="0"/>
              <a:t>juntos al Templo a la hora novena, </a:t>
            </a:r>
            <a:r>
              <a:rPr lang="es-CO" dirty="0" smtClean="0"/>
              <a:t>(3 de la tarde) la </a:t>
            </a:r>
            <a:r>
              <a:rPr lang="es-CO" dirty="0"/>
              <a:t>de [la] oración. </a:t>
            </a:r>
            <a:r>
              <a:rPr lang="es-CO" dirty="0" smtClean="0"/>
              <a:t>2 </a:t>
            </a:r>
            <a:r>
              <a:rPr lang="es-CO" dirty="0"/>
              <a:t>Y un hombre que era cojo desde el vientre de su madre, era traído; al cual ponían cada día a la puerta del Templo que se llama la Hermosa, para que pidiese limosna de los que entraban en el Templo.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543050"/>
            <a:ext cx="2599139" cy="2390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11560" y="4180344"/>
            <a:ext cx="8208912" cy="267765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1"/>
            <a:r>
              <a:rPr lang="es-CO" sz="2400" dirty="0"/>
              <a:t>3 Este, cuando vio a Pedro y a Juan que iban a entrar en el Templo, rogaba que le diesen limosna. 4 Y Pedro, con Juan, fijando los ojos en él, dijo: </a:t>
            </a:r>
            <a:r>
              <a:rPr lang="es-CO" sz="2400" dirty="0" smtClean="0"/>
              <a:t>Míranos 5 </a:t>
            </a:r>
            <a:r>
              <a:rPr lang="es-CO" sz="2400" dirty="0"/>
              <a:t>Entonces él les estuvo atento, esperando recibir de ellos algo. 6 Y Pedro dijo: No tengo plata ni oro; mas lo que tengo, esto te doy; en el Nombre de Jesús, [el] Cristo, el Nazareno, levántate y anda. </a:t>
            </a:r>
            <a:r>
              <a:rPr lang="es-CO" sz="2400" dirty="0" smtClean="0"/>
              <a:t> Nota: El cojo tenía unos 40 años de edad cuando fue sanado.</a:t>
            </a:r>
            <a:endParaRPr lang="es-CO" sz="2400" dirty="0"/>
          </a:p>
        </p:txBody>
      </p:sp>
      <p:sp>
        <p:nvSpPr>
          <p:cNvPr id="5" name="4 Rectángulo"/>
          <p:cNvSpPr/>
          <p:nvPr/>
        </p:nvSpPr>
        <p:spPr>
          <a:xfrm>
            <a:off x="611560" y="332656"/>
            <a:ext cx="77768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200" b="1" dirty="0"/>
              <a:t>Junto con Pedro realizan el primer milagro </a:t>
            </a:r>
            <a:r>
              <a:rPr lang="es-CO" sz="3200" b="1" dirty="0" smtClean="0"/>
              <a:t>después </a:t>
            </a:r>
            <a:r>
              <a:rPr lang="es-CO" sz="3200" b="1" dirty="0"/>
              <a:t>de recibir el E, </a:t>
            </a:r>
            <a:r>
              <a:rPr lang="es-CO" sz="3200" b="1" dirty="0" smtClean="0"/>
              <a:t>Santo.</a:t>
            </a:r>
            <a:endParaRPr lang="es-CO" sz="3200" b="1" dirty="0"/>
          </a:p>
        </p:txBody>
      </p:sp>
    </p:spTree>
    <p:extLst>
      <p:ext uri="{BB962C8B-B14F-4D97-AF65-F5344CB8AC3E}">
        <p14:creationId xmlns:p14="http://schemas.microsoft.com/office/powerpoint/2010/main" val="161135999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0"/>
            <a:ext cx="8856984" cy="685800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s-CO" dirty="0" smtClean="0"/>
              <a:t>Este milagro condujo a Juan a la cárcel quizá con el propósito de que desistiera de su fe y dejara de predicar a Cristo, pero en lugar de lograr este propósito más bien su fe se fortaleció: </a:t>
            </a:r>
          </a:p>
          <a:p>
            <a:pPr marL="400050" lvl="1" indent="0">
              <a:buNone/>
            </a:pPr>
            <a:endParaRPr lang="es-CO" dirty="0" smtClean="0">
              <a:solidFill>
                <a:srgbClr val="FF0000"/>
              </a:solidFill>
            </a:endParaRPr>
          </a:p>
          <a:p>
            <a:pPr marL="400050" lvl="1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Hech.4:23,24 </a:t>
            </a:r>
            <a:r>
              <a:rPr lang="es-CO" dirty="0" smtClean="0"/>
              <a:t>Al </a:t>
            </a:r>
            <a:r>
              <a:rPr lang="es-CO" dirty="0"/>
              <a:t>ser puestos en libertad, </a:t>
            </a:r>
            <a:r>
              <a:rPr lang="es-CO" u="sng" dirty="0"/>
              <a:t>vinieron a los suyos </a:t>
            </a:r>
            <a:r>
              <a:rPr lang="es-CO" dirty="0"/>
              <a:t>y contaron todo lo que los principales sacerdotes y los ancianos les habían dicho. </a:t>
            </a:r>
            <a:r>
              <a:rPr lang="es-CO" dirty="0" smtClean="0"/>
              <a:t>24 </a:t>
            </a:r>
            <a:r>
              <a:rPr lang="es-CO" dirty="0"/>
              <a:t>Ellos, al oírlo, alzaron unánimes la voz a Dios y dijeron: </a:t>
            </a:r>
            <a:r>
              <a:rPr lang="es-CO" dirty="0" smtClean="0"/>
              <a:t>«</a:t>
            </a:r>
            <a:r>
              <a:rPr lang="es-CO" b="1" dirty="0" smtClean="0">
                <a:latin typeface="Agency FB" pitchFamily="34" charset="0"/>
              </a:rPr>
              <a:t>Soberano </a:t>
            </a:r>
            <a:r>
              <a:rPr lang="es-CO" b="1" dirty="0">
                <a:latin typeface="Agency FB" pitchFamily="34" charset="0"/>
              </a:rPr>
              <a:t>Señor, tú eres el Dios que hiciste el cielo y la tierra, el mar y todo lo que en ellos hay</a:t>
            </a:r>
            <a:r>
              <a:rPr lang="es-CO" dirty="0" smtClean="0"/>
              <a:t>; 29- 31 «… </a:t>
            </a:r>
            <a:r>
              <a:rPr lang="es-CO" b="1" dirty="0" smtClean="0">
                <a:latin typeface="Agency FB" pitchFamily="34" charset="0"/>
              </a:rPr>
              <a:t>Señor</a:t>
            </a:r>
            <a:r>
              <a:rPr lang="es-CO" b="1" dirty="0">
                <a:latin typeface="Agency FB" pitchFamily="34" charset="0"/>
              </a:rPr>
              <a:t>, mira sus amenazas y concede a tus siervos que con toda valentía hablen tu palabra, </a:t>
            </a:r>
            <a:r>
              <a:rPr lang="es-CO" b="1" dirty="0" smtClean="0">
                <a:latin typeface="Agency FB" pitchFamily="34" charset="0"/>
              </a:rPr>
              <a:t>30 </a:t>
            </a:r>
            <a:r>
              <a:rPr lang="es-CO" b="1" dirty="0">
                <a:latin typeface="Agency FB" pitchFamily="34" charset="0"/>
              </a:rPr>
              <a:t>mientras extiendes tu mano para que se hagan sanidades, señales y prodigios mediante el nombre de tu santo Hijo </a:t>
            </a:r>
            <a:r>
              <a:rPr lang="es-CO" b="1" dirty="0" smtClean="0">
                <a:latin typeface="Agency FB" pitchFamily="34" charset="0"/>
              </a:rPr>
              <a:t>Jesús</a:t>
            </a:r>
            <a:r>
              <a:rPr lang="es-CO" dirty="0" smtClean="0">
                <a:latin typeface="Agency FB" pitchFamily="34" charset="0"/>
              </a:rPr>
              <a:t>»  </a:t>
            </a:r>
            <a:r>
              <a:rPr lang="es-CO" dirty="0" smtClean="0"/>
              <a:t>31 </a:t>
            </a:r>
            <a:r>
              <a:rPr lang="es-CO" dirty="0"/>
              <a:t>Cuando terminaron de orar, el lugar en que estaban congregados tembló</a:t>
            </a:r>
            <a:r>
              <a:rPr lang="es-CO" dirty="0" smtClean="0"/>
              <a:t>; </a:t>
            </a:r>
            <a:r>
              <a:rPr lang="es-CO" dirty="0"/>
              <a:t>y todos fueron llenos del Espíritu Santo y hablaban con valentía la palabra de Dios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endParaRPr lang="es-CO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03484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92696"/>
            <a:ext cx="4834880" cy="543346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Esto </a:t>
            </a:r>
            <a:r>
              <a:rPr lang="es-CO" dirty="0"/>
              <a:t>dio la oportunidad para que realizaran una exitosa campaña </a:t>
            </a:r>
            <a:r>
              <a:rPr lang="es-CO" dirty="0" smtClean="0"/>
              <a:t>evangelistica </a:t>
            </a:r>
            <a:r>
              <a:rPr lang="es-CO" dirty="0"/>
              <a:t>pero también como consecuencia de este milagro Juan y Pedro son </a:t>
            </a:r>
            <a:r>
              <a:rPr lang="es-CO" dirty="0" smtClean="0"/>
              <a:t>encarcelados </a:t>
            </a:r>
            <a:r>
              <a:rPr lang="es-CO" dirty="0"/>
              <a:t>por </a:t>
            </a:r>
            <a:r>
              <a:rPr lang="es-CO" dirty="0" smtClean="0"/>
              <a:t>primera </a:t>
            </a:r>
            <a:r>
              <a:rPr lang="es-CO" dirty="0"/>
              <a:t>ves, </a:t>
            </a:r>
            <a:r>
              <a:rPr lang="es-CO" dirty="0">
                <a:solidFill>
                  <a:srgbClr val="FF0000"/>
                </a:solidFill>
              </a:rPr>
              <a:t>(Hech.4:3</a:t>
            </a:r>
            <a:r>
              <a:rPr lang="es-CO" dirty="0" smtClean="0">
                <a:solidFill>
                  <a:srgbClr val="FF0000"/>
                </a:solidFill>
              </a:rPr>
              <a:t>). </a:t>
            </a:r>
            <a:endParaRPr lang="es-CO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556792"/>
            <a:ext cx="3187055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872766" y="4712310"/>
            <a:ext cx="427123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800" dirty="0"/>
              <a:t>Los apóstoles en la </a:t>
            </a:r>
            <a:r>
              <a:rPr lang="es-CO" sz="2800" dirty="0" smtClean="0"/>
              <a:t>cárcel en lugar de lamentarse, alababan </a:t>
            </a:r>
            <a:r>
              <a:rPr lang="es-CO" sz="2800" dirty="0"/>
              <a:t>al </a:t>
            </a:r>
            <a:r>
              <a:rPr lang="es-CO" sz="2800" dirty="0" smtClean="0"/>
              <a:t>Señor </a:t>
            </a:r>
            <a:r>
              <a:rPr lang="es-CO" sz="2800" dirty="0" smtClean="0">
                <a:solidFill>
                  <a:srgbClr val="FF0000"/>
                </a:solidFill>
              </a:rPr>
              <a:t>(Hech.16:22-25).</a:t>
            </a:r>
            <a:endParaRPr lang="es-CO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3261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b="1" dirty="0" smtClean="0">
                <a:latin typeface="Agency FB" pitchFamily="34" charset="0"/>
              </a:rPr>
              <a:t>Encarcelado por segunda ves</a:t>
            </a:r>
            <a:endParaRPr lang="es-CO" b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dirty="0" smtClean="0"/>
              <a:t>En el </a:t>
            </a:r>
            <a:r>
              <a:rPr lang="es-CO" dirty="0" smtClean="0">
                <a:solidFill>
                  <a:srgbClr val="FF0000"/>
                </a:solidFill>
              </a:rPr>
              <a:t>Capitulo 5 12 al 17</a:t>
            </a:r>
            <a:r>
              <a:rPr lang="es-CO" dirty="0" smtClean="0"/>
              <a:t> se nos dice de las maravillas que realizaban Pedro Juan, lo que despertó el enojo de los sacerdotes y </a:t>
            </a:r>
            <a:r>
              <a:rPr lang="es-CO" dirty="0" smtClean="0">
                <a:solidFill>
                  <a:srgbClr val="FF0000"/>
                </a:solidFill>
              </a:rPr>
              <a:t>Hechos </a:t>
            </a:r>
            <a:r>
              <a:rPr lang="es-CO" dirty="0">
                <a:solidFill>
                  <a:srgbClr val="FF0000"/>
                </a:solidFill>
              </a:rPr>
              <a:t>5:18-21 </a:t>
            </a:r>
            <a:r>
              <a:rPr lang="es-CO" dirty="0"/>
              <a:t>dice</a:t>
            </a:r>
            <a:r>
              <a:rPr lang="es-CO" dirty="0" smtClean="0"/>
              <a:t>:</a:t>
            </a:r>
          </a:p>
          <a:p>
            <a:pPr marL="0" indent="0">
              <a:buNone/>
            </a:pPr>
            <a:r>
              <a:rPr lang="es-CO" dirty="0" smtClean="0"/>
              <a:t> </a:t>
            </a:r>
            <a:r>
              <a:rPr lang="es-CO" dirty="0"/>
              <a:t>y echaron mano a los apóstoles (Pedro y Juan) y los pusieron en la cárcel pública. Pero un ángel del Señor, abriendo de noche las puertas de la cárcel y sacándolos, dijo</a:t>
            </a:r>
            <a:r>
              <a:rPr lang="es-CO" dirty="0" smtClean="0"/>
              <a:t>: 20 </a:t>
            </a:r>
            <a:r>
              <a:rPr lang="es-CO" dirty="0"/>
              <a:t>"</a:t>
            </a:r>
            <a:r>
              <a:rPr lang="es-CO" dirty="0">
                <a:latin typeface="Agency FB" pitchFamily="34" charset="0"/>
              </a:rPr>
              <a:t>Id, y puestos en pie en el templo, anunciad al pueblo todas las palabras de esta vida</a:t>
            </a:r>
            <a:r>
              <a:rPr lang="es-CO" dirty="0"/>
              <a:t>". 21 Habiendo oído esto, entraron de mañana en el templo y enseñaban. </a:t>
            </a:r>
            <a:endParaRPr lang="es-CO" dirty="0" smtClean="0"/>
          </a:p>
          <a:p>
            <a:pPr marL="400050" lvl="1" indent="0">
              <a:buNone/>
            </a:pPr>
            <a:r>
              <a:rPr lang="es-CO" dirty="0" smtClean="0"/>
              <a:t>Note </a:t>
            </a:r>
            <a:r>
              <a:rPr lang="es-CO" dirty="0"/>
              <a:t>que la fe de Juan no se debilitaba, sino que </a:t>
            </a:r>
            <a:r>
              <a:rPr lang="es-CO" dirty="0" smtClean="0"/>
              <a:t>por el contrario, con </a:t>
            </a:r>
            <a:r>
              <a:rPr lang="es-CO" dirty="0"/>
              <a:t>más ahínco predicaba.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4292481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252028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dirty="0" smtClean="0"/>
              <a:t>Tiempo después Pablo considera que Juan es una de las «columnas» de la iglesia de Jerusalén, </a:t>
            </a:r>
            <a:r>
              <a:rPr lang="es-CO" dirty="0" smtClean="0">
                <a:solidFill>
                  <a:srgbClr val="FF0000"/>
                </a:solidFill>
              </a:rPr>
              <a:t>(Gálatas 2:9). </a:t>
            </a:r>
          </a:p>
          <a:p>
            <a:pPr marL="0" indent="0">
              <a:buNone/>
            </a:pPr>
            <a:r>
              <a:rPr lang="es-CO" dirty="0" smtClean="0"/>
              <a:t>Muchos años después se </a:t>
            </a:r>
            <a:r>
              <a:rPr lang="es-CO" dirty="0"/>
              <a:t>menciona a Juan en </a:t>
            </a:r>
            <a:r>
              <a:rPr lang="es-CO" dirty="0">
                <a:solidFill>
                  <a:srgbClr val="FF0000"/>
                </a:solidFill>
              </a:rPr>
              <a:t>2 Juan y 3 Juan</a:t>
            </a:r>
            <a:r>
              <a:rPr lang="es-CO" dirty="0"/>
              <a:t>, aunque ahí se refiere al “anciano”. </a:t>
            </a:r>
            <a:endParaRPr lang="es-CO" dirty="0" smtClean="0"/>
          </a:p>
        </p:txBody>
      </p:sp>
      <p:sp>
        <p:nvSpPr>
          <p:cNvPr id="2" name="1 Rectángulo"/>
          <p:cNvSpPr/>
          <p:nvPr/>
        </p:nvSpPr>
        <p:spPr>
          <a:xfrm>
            <a:off x="611560" y="3554333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sz="2800" dirty="0"/>
              <a:t>Finalmente, </a:t>
            </a:r>
            <a:r>
              <a:rPr lang="es-CO" sz="2800" dirty="0" smtClean="0"/>
              <a:t>en </a:t>
            </a:r>
            <a:r>
              <a:rPr lang="es-CO" sz="2800" dirty="0">
                <a:solidFill>
                  <a:srgbClr val="FF0000"/>
                </a:solidFill>
              </a:rPr>
              <a:t>Apocalipsis 1:9</a:t>
            </a:r>
            <a:r>
              <a:rPr lang="es-CO" sz="2800" dirty="0"/>
              <a:t>, se menciona a Juan por nombre, «Yo Juan» cuando estaba preso por tercera ves, en esta ocasión en la isla de Patmos.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270488"/>
            <a:ext cx="3138661" cy="3245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244881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O" b="1" dirty="0"/>
              <a:t>El apóstol Juan fuera del Canon </a:t>
            </a:r>
            <a:r>
              <a:rPr lang="es-CO" b="1" dirty="0" smtClean="0"/>
              <a:t>Bíblico, o sea en la tradición</a:t>
            </a:r>
            <a:endParaRPr lang="es-CO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 smtClean="0"/>
              <a:t>Como </a:t>
            </a:r>
            <a:r>
              <a:rPr lang="es-CO" dirty="0"/>
              <a:t>en el caso de los demás apóstoles, existen muchas leyendas y historias que narran los días finales del apóstol Juan, y que es lo que hizo después en sus años después de estar con el grupo de apóstoles en Jerusalén.  </a:t>
            </a:r>
            <a:endParaRPr lang="es-CO" dirty="0" smtClean="0"/>
          </a:p>
          <a:p>
            <a:pPr marL="400050" lvl="1" indent="0">
              <a:buNone/>
            </a:pPr>
            <a:r>
              <a:rPr lang="es-CO" dirty="0" smtClean="0"/>
              <a:t>Se </a:t>
            </a:r>
            <a:r>
              <a:rPr lang="es-CO" dirty="0"/>
              <a:t>ha oído mucho que el apóstol Juan se le metió en “aceite hirviendo” y sobrevivió. Esta </a:t>
            </a:r>
            <a:r>
              <a:rPr lang="es-CO" dirty="0" smtClean="0"/>
              <a:t>historia la narra ej historiador Tertuliano</a:t>
            </a:r>
            <a:r>
              <a:rPr lang="es-CO" dirty="0"/>
              <a:t>, </a:t>
            </a:r>
            <a:r>
              <a:rPr lang="es-CO" dirty="0" smtClean="0"/>
              <a:t>años 160 al 220 d.C. </a:t>
            </a:r>
            <a:r>
              <a:rPr lang="es-CO" dirty="0"/>
              <a:t>Así que la historia apareció ya después de un siglo </a:t>
            </a:r>
            <a:r>
              <a:rPr lang="es-CO" dirty="0" smtClean="0"/>
              <a:t>que </a:t>
            </a:r>
            <a:r>
              <a:rPr lang="es-CO" dirty="0"/>
              <a:t>se cree que el apóstol </a:t>
            </a:r>
            <a:r>
              <a:rPr lang="es-CO" dirty="0" smtClean="0"/>
              <a:t>había muerto. 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03455762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116632"/>
            <a:ext cx="8496944" cy="640871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Si </a:t>
            </a:r>
            <a:r>
              <a:rPr lang="es-CO" dirty="0">
                <a:latin typeface="Agency FB" pitchFamily="34" charset="0"/>
              </a:rPr>
              <a:t>quiero que él permanezca vivo hasta que yo vuelva, ¿a ti qué? Tú sígueme no </a:t>
            </a:r>
            <a:r>
              <a:rPr lang="es-CO" dirty="0" smtClean="0">
                <a:latin typeface="Agency FB" pitchFamily="34" charset="0"/>
              </a:rPr>
              <a:t>más</a:t>
            </a:r>
            <a:r>
              <a:rPr lang="es-CO" dirty="0" smtClean="0"/>
              <a:t>».  </a:t>
            </a:r>
            <a:r>
              <a:rPr lang="es-CO" dirty="0" smtClean="0">
                <a:solidFill>
                  <a:srgbClr val="FF0000"/>
                </a:solidFill>
              </a:rPr>
              <a:t>(</a:t>
            </a:r>
            <a:r>
              <a:rPr lang="es-CO" dirty="0">
                <a:solidFill>
                  <a:srgbClr val="FF0000"/>
                </a:solidFill>
              </a:rPr>
              <a:t>Juan 21:22)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dirty="0" smtClean="0"/>
              <a:t>Este dicho se había extendido por toda Roma, de que Juan no moriría. Sin embargo, el </a:t>
            </a:r>
            <a:r>
              <a:rPr lang="es-CO" dirty="0"/>
              <a:t>Emperador miro fijamente al anciano y le </a:t>
            </a:r>
            <a:r>
              <a:rPr lang="es-CO" dirty="0" smtClean="0"/>
              <a:t>dijo: «</a:t>
            </a:r>
            <a:r>
              <a:rPr lang="es-CO" dirty="0" smtClean="0">
                <a:latin typeface="Agency FB" pitchFamily="34" charset="0"/>
              </a:rPr>
              <a:t>Conque </a:t>
            </a:r>
            <a:r>
              <a:rPr lang="es-CO" dirty="0">
                <a:latin typeface="Agency FB" pitchFamily="34" charset="0"/>
              </a:rPr>
              <a:t>tu eres Juan, el Apóstol del Amor- dijo burlándose- ¿Estas listo para morir</a:t>
            </a:r>
            <a:r>
              <a:rPr lang="es-CO" dirty="0"/>
              <a:t>?» ¡</a:t>
            </a:r>
            <a:r>
              <a:rPr lang="es-CO" dirty="0">
                <a:latin typeface="Agency FB" pitchFamily="34" charset="0"/>
              </a:rPr>
              <a:t>Este hombre morirá hoy mismo</a:t>
            </a:r>
            <a:r>
              <a:rPr lang="es-CO" dirty="0"/>
              <a:t>! –dijo el </a:t>
            </a:r>
            <a:r>
              <a:rPr lang="es-CO" dirty="0" smtClean="0"/>
              <a:t>Emperador-.</a:t>
            </a:r>
          </a:p>
          <a:p>
            <a:pPr marL="0" indent="0">
              <a:buNone/>
            </a:pPr>
            <a:r>
              <a:rPr lang="es-CO" dirty="0" smtClean="0"/>
              <a:t> </a:t>
            </a:r>
          </a:p>
          <a:p>
            <a:pPr marL="0" indent="0">
              <a:buNone/>
            </a:pPr>
            <a:r>
              <a:rPr lang="es-CO" b="1" u="sng" dirty="0" smtClean="0"/>
              <a:t>Esto sucedió por el año </a:t>
            </a:r>
            <a:r>
              <a:rPr lang="es-CO" b="1" u="sng" dirty="0"/>
              <a:t>95 d.C</a:t>
            </a:r>
            <a:r>
              <a:rPr lang="es-CO" b="1" u="sng" dirty="0" smtClean="0"/>
              <a:t>.</a:t>
            </a:r>
          </a:p>
          <a:p>
            <a:pPr marL="0" indent="0">
              <a:buNone/>
            </a:pPr>
            <a:r>
              <a:rPr lang="es-CO" dirty="0"/>
              <a:t> ¿Y como lo matarás? –pregunto el Soldado- Los leones no siempre matan a los cristianos, el fuego no siempre los consume, cortarles la cabeza les resulta muy noble.</a:t>
            </a:r>
          </a:p>
          <a:p>
            <a:pPr marL="0" indent="0">
              <a:buNone/>
            </a:pPr>
            <a:r>
              <a:rPr lang="es-CO" dirty="0"/>
              <a:t> </a:t>
            </a:r>
          </a:p>
          <a:p>
            <a:pPr marL="0" indent="0">
              <a:buNone/>
            </a:pPr>
            <a:r>
              <a:rPr lang="es-CO" dirty="0"/>
              <a:t>El Verdugo dijo:</a:t>
            </a:r>
          </a:p>
          <a:p>
            <a:pPr marL="0" indent="0">
              <a:buNone/>
            </a:pPr>
            <a:r>
              <a:rPr lang="es-CO" dirty="0"/>
              <a:t> </a:t>
            </a:r>
            <a:r>
              <a:rPr lang="es-CO" dirty="0" smtClean="0"/>
              <a:t>-¿</a:t>
            </a:r>
            <a:r>
              <a:rPr lang="es-CO" dirty="0"/>
              <a:t>Que les parece si lo metemos en una tina llena de aceite hirviendo? ¡No hay ser humano que pueda sobrevivir a eso!-</a:t>
            </a:r>
          </a:p>
          <a:p>
            <a:pPr marL="0" indent="0">
              <a:buNone/>
            </a:pP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24119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0465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sz="3300" b="1" dirty="0"/>
              <a:t>El Emperador dio su aprobación</a:t>
            </a:r>
            <a:r>
              <a:rPr lang="es-CO" sz="3300" b="1" dirty="0" smtClean="0"/>
              <a:t>.</a:t>
            </a:r>
            <a:endParaRPr lang="es-CO" sz="3300" b="1" dirty="0"/>
          </a:p>
          <a:p>
            <a:pPr marL="0" indent="0">
              <a:buNone/>
            </a:pPr>
            <a:r>
              <a:rPr lang="es-CO" dirty="0"/>
              <a:t>Mientras los hombres se apresuraban por cumplir su orden, el anunciador proclamaba nuevamente: ¡</a:t>
            </a:r>
            <a:r>
              <a:rPr lang="es-CO" u="sng" dirty="0">
                <a:latin typeface="Agency FB" pitchFamily="34" charset="0"/>
              </a:rPr>
              <a:t>El Apóstol Juan será arrojado en aceite hirviendo!</a:t>
            </a:r>
          </a:p>
          <a:p>
            <a:pPr marL="400050" lvl="1" indent="0">
              <a:buNone/>
            </a:pPr>
            <a:r>
              <a:rPr lang="es-CO" dirty="0" smtClean="0"/>
              <a:t>La </a:t>
            </a:r>
            <a:r>
              <a:rPr lang="es-CO" dirty="0"/>
              <a:t>multitud se enloquecía y aplaudían en señal de aprobación. Iban a ser testigos de como mataban al discípulo que mas amaba Jesús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r>
              <a:rPr lang="es-CO" dirty="0"/>
              <a:t>El emperador Romano le dijo furiosamente a Juan:</a:t>
            </a:r>
          </a:p>
          <a:p>
            <a:pPr marL="400050" lvl="1" indent="0">
              <a:buNone/>
            </a:pPr>
            <a:r>
              <a:rPr lang="es-CO" b="1" dirty="0" smtClean="0">
                <a:latin typeface="Agency FB" pitchFamily="34" charset="0"/>
              </a:rPr>
              <a:t>-¡SI TU JESÚS ES VERDADERAMENTE DIOS, ENTONCES PÍDELE QUE TE SALVE!- </a:t>
            </a:r>
            <a:r>
              <a:rPr lang="es-CO" dirty="0" smtClean="0"/>
              <a:t>Y </a:t>
            </a:r>
            <a:r>
              <a:rPr lang="es-CO" dirty="0"/>
              <a:t>luego le dijo a sus verdugos que se lo llevaran</a:t>
            </a:r>
            <a:r>
              <a:rPr lang="es-CO" dirty="0" smtClean="0"/>
              <a:t>. </a:t>
            </a:r>
          </a:p>
          <a:p>
            <a:pPr marL="400050" lvl="1" indent="0">
              <a:buNone/>
            </a:pPr>
            <a:r>
              <a:rPr lang="es-CO" dirty="0" smtClean="0"/>
              <a:t>Recuerda que a los emperadores se les consideraba como si su dios estuviera encarnado en ellos, por tanto no permitían otro dios fuera de ellos. 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91904926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250810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dirty="0"/>
              <a:t>La multitud ovaciono el momento, poniéndose de pie y aplaudiendo, mientras el Apóstol Juan iba poco a poco siendo sumergido en el aceite, mientras tanto levantaba sus manos en señal de adoración a Dios</a:t>
            </a:r>
            <a:r>
              <a:rPr lang="es-CO" dirty="0" smtClean="0"/>
              <a:t>.</a:t>
            </a:r>
            <a:endParaRPr lang="es-CO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1177" y="3068960"/>
            <a:ext cx="2466975" cy="2821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555775" y="2852936"/>
            <a:ext cx="412540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>
                <a:solidFill>
                  <a:srgbClr val="FF0000"/>
                </a:solidFill>
              </a:rPr>
              <a:t>Pasaron varios minutos y Juan seguía orando. Pero sucedió lo mismo que con </a:t>
            </a:r>
            <a:r>
              <a:rPr lang="es-CO" sz="2400" dirty="0"/>
              <a:t>(Daniel 6:22)  </a:t>
            </a:r>
            <a:r>
              <a:rPr lang="es-CO" sz="2400" dirty="0">
                <a:solidFill>
                  <a:srgbClr val="FF0000"/>
                </a:solidFill>
              </a:rPr>
              <a:t>en el foso de los leones en Babilonia; </a:t>
            </a:r>
            <a:r>
              <a:rPr lang="es-CO" sz="2400" dirty="0" smtClean="0">
                <a:solidFill>
                  <a:srgbClr val="FF0000"/>
                </a:solidFill>
              </a:rPr>
              <a:t>y con </a:t>
            </a:r>
            <a:r>
              <a:rPr lang="es-CO" sz="2400" dirty="0">
                <a:solidFill>
                  <a:srgbClr val="FF0000"/>
                </a:solidFill>
              </a:rPr>
              <a:t>sus tres amigos, en el horno de fuego </a:t>
            </a:r>
            <a:r>
              <a:rPr lang="es-CO" sz="2400" dirty="0"/>
              <a:t>(</a:t>
            </a:r>
            <a:r>
              <a:rPr lang="es-CO" sz="2400" dirty="0" smtClean="0"/>
              <a:t>Dan.3:16-27), </a:t>
            </a:r>
            <a:r>
              <a:rPr lang="es-CO" sz="2400" dirty="0">
                <a:solidFill>
                  <a:srgbClr val="FF0000"/>
                </a:solidFill>
              </a:rPr>
              <a:t>Dios también obro un milagro para salvar a su </a:t>
            </a:r>
            <a:r>
              <a:rPr lang="es-CO" sz="2400" dirty="0" smtClean="0">
                <a:solidFill>
                  <a:srgbClr val="FF0000"/>
                </a:solidFill>
              </a:rPr>
              <a:t>siervo </a:t>
            </a:r>
            <a:r>
              <a:rPr lang="es-CO" sz="2400" dirty="0">
                <a:solidFill>
                  <a:srgbClr val="FF0000"/>
                </a:solidFill>
              </a:rPr>
              <a:t>fiel de las garras de sus enemigos. 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68960"/>
            <a:ext cx="2555776" cy="2821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222657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980728"/>
            <a:ext cx="9144000" cy="4896544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De </a:t>
            </a:r>
            <a:r>
              <a:rPr lang="es-CO" dirty="0"/>
              <a:t>repente, los gritos de la multitud se fueron desvaneciendo, convirtiéndose en un asombro silencioso. Todos también habían escuchado el rumor de que Juan “Nunca moriría” y comenzaron a susurrar:</a:t>
            </a:r>
          </a:p>
          <a:p>
            <a:pPr marL="0" indent="0" algn="ctr">
              <a:buNone/>
            </a:pPr>
            <a:r>
              <a:rPr lang="es-CO" dirty="0"/>
              <a:t>“¡El apóstol no esta lastimado! ¡Es un milagro! ¡Su Dios lo ha protegido! ¡Jesús a protegido a su apóstol!”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64795544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s-CO" dirty="0" smtClean="0"/>
              <a:t> El </a:t>
            </a:r>
            <a:r>
              <a:rPr lang="es-CO" dirty="0"/>
              <a:t>Emperador observo detenidamente a Juan dentro de la olla de aceite hirviendo, en contra de toda lógica ¡Juan seguía vivo y seguía orando sin daño alguno</a:t>
            </a:r>
            <a:r>
              <a:rPr lang="es-CO" dirty="0" smtClean="0"/>
              <a:t>! </a:t>
            </a:r>
            <a:endParaRPr lang="es-CO" dirty="0"/>
          </a:p>
          <a:p>
            <a:endParaRPr lang="es-CO" dirty="0"/>
          </a:p>
          <a:p>
            <a:pPr marL="400050" lvl="1" indent="0">
              <a:buNone/>
            </a:pPr>
            <a:r>
              <a:rPr lang="es-CO" dirty="0" smtClean="0"/>
              <a:t>Como había sucedido en las veces anteriores, ¡El </a:t>
            </a:r>
            <a:r>
              <a:rPr lang="es-CO" dirty="0"/>
              <a:t>Emperador, en vez de destruir la Fe en Cristo, había sido un instrumento de Dios para aumentarla</a:t>
            </a:r>
            <a:r>
              <a:rPr lang="es-CO" dirty="0" smtClean="0"/>
              <a:t>!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Se </a:t>
            </a:r>
            <a:r>
              <a:rPr lang="es-CO" dirty="0"/>
              <a:t>pregunto con asombro el Emperador. </a:t>
            </a:r>
            <a:r>
              <a:rPr lang="es-CO" dirty="0" smtClean="0"/>
              <a:t>“¿</a:t>
            </a:r>
            <a:r>
              <a:rPr lang="es-CO" b="1" dirty="0" smtClean="0"/>
              <a:t>ES QUE NO HAY FORMA DE DESTRUIR A ESTE HOMBRE</a:t>
            </a:r>
            <a:r>
              <a:rPr lang="es-CO" dirty="0" smtClean="0"/>
              <a:t>?” El Emperador una ves más se sintió derrotado. </a:t>
            </a:r>
            <a:endParaRPr lang="es-CO" dirty="0"/>
          </a:p>
          <a:p>
            <a:pPr marL="400050" lvl="1" indent="0">
              <a:buNone/>
            </a:pP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947953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36004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dirty="0" smtClean="0"/>
              <a:t>Hubo </a:t>
            </a:r>
            <a:r>
              <a:rPr lang="es-CO" dirty="0"/>
              <a:t>un nuevo griterío en la multitud que capto su atención. Ya Juan no oraba en silencio, sino que fuertemente alababa y adoraba a Dios por haberlo salvado de la muerte</a:t>
            </a:r>
            <a:r>
              <a:rPr lang="es-CO" dirty="0" smtClean="0"/>
              <a:t>. ¡Alabado sea Dios!</a:t>
            </a:r>
            <a:endParaRPr lang="es-CO" dirty="0"/>
          </a:p>
          <a:p>
            <a:pPr marL="400050" lvl="1" indent="0">
              <a:buNone/>
            </a:pPr>
            <a:r>
              <a:rPr lang="es-CO" dirty="0"/>
              <a:t>Así que el Emperador, tomo la decisión de alejar a Juan de su presencia, pues ya no quería saber nada de el</a:t>
            </a:r>
            <a:r>
              <a:rPr lang="es-CO" dirty="0" smtClean="0"/>
              <a:t>. </a:t>
            </a:r>
            <a:endParaRPr lang="es-CO" dirty="0"/>
          </a:p>
        </p:txBody>
      </p:sp>
      <p:sp>
        <p:nvSpPr>
          <p:cNvPr id="2" name="1 Rectángulo"/>
          <p:cNvSpPr/>
          <p:nvPr/>
        </p:nvSpPr>
        <p:spPr>
          <a:xfrm>
            <a:off x="251520" y="4509120"/>
            <a:ext cx="5544616" cy="1938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r"/>
            <a:r>
              <a:rPr lang="es-CO" sz="2400" dirty="0"/>
              <a:t>Debido a eso, Juan fue enviado a la lejana Isla de Patmos, donde fue encarcelado y torturado por 2 años, fue allí donde tuvo las maravillosas visiones del Libro de Apocalipsis.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077072"/>
            <a:ext cx="2622029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564394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26469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sz="2800" dirty="0"/>
              <a:t>Después de la muerte del emperador, el </a:t>
            </a:r>
            <a:r>
              <a:rPr lang="es-CO" sz="2800" dirty="0" smtClean="0"/>
              <a:t>senado Romano </a:t>
            </a:r>
            <a:r>
              <a:rPr lang="es-CO" sz="2800" dirty="0"/>
              <a:t>derogó este decreto y Juan fue dejado en libertad, tomando el mando de la Iglesia en Éfeso, allí también lo quisieron matar, incluso una vez lo obligaron a beber veneno, pero su fe era tan grande que no murió, en cumplimento de la promesa, «</a:t>
            </a:r>
            <a:r>
              <a:rPr lang="es-CO" sz="2800" b="1" dirty="0">
                <a:latin typeface="Agency FB" pitchFamily="34" charset="0"/>
              </a:rPr>
              <a:t>si bebieren cosa mortífera, no les dañará</a:t>
            </a:r>
            <a:r>
              <a:rPr lang="es-CO" sz="2800" dirty="0"/>
              <a:t>» </a:t>
            </a:r>
            <a:r>
              <a:rPr lang="es-CO" sz="2800" dirty="0">
                <a:solidFill>
                  <a:srgbClr val="FF0000"/>
                </a:solidFill>
              </a:rPr>
              <a:t>(Mar.16:18). </a:t>
            </a:r>
            <a:endParaRPr lang="es-CO" sz="28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sz="2800" dirty="0" smtClean="0"/>
              <a:t>Fue tal el sufrimiento del apóstol Juan que, mientras que Dios lo había apoyado en su obra haciendo milagros en su favor, dentro de </a:t>
            </a:r>
            <a:r>
              <a:rPr lang="es-CO" sz="2800" dirty="0"/>
              <a:t>l</a:t>
            </a:r>
            <a:r>
              <a:rPr lang="es-CO" sz="2800" dirty="0" smtClean="0"/>
              <a:t>a misma iglesia, siendo ya anciano, después de salir de la prisión, dice: </a:t>
            </a:r>
          </a:p>
          <a:p>
            <a:pPr marL="0" indent="0">
              <a:buNone/>
            </a:pPr>
            <a:r>
              <a:rPr lang="es-CO" sz="2800" dirty="0" smtClean="0"/>
              <a:t>«Yo </a:t>
            </a:r>
            <a:r>
              <a:rPr lang="es-CO" sz="2800" dirty="0"/>
              <a:t>he </a:t>
            </a:r>
            <a:r>
              <a:rPr lang="es-CO" sz="2800" dirty="0" smtClean="0"/>
              <a:t>escrito a </a:t>
            </a:r>
            <a:r>
              <a:rPr lang="es-CO" sz="2800" dirty="0"/>
              <a:t>la iglesia; pero Diótrefes</a:t>
            </a:r>
            <a:r>
              <a:rPr lang="es-CO" sz="2800" dirty="0" smtClean="0"/>
              <a:t>, al </a:t>
            </a:r>
            <a:r>
              <a:rPr lang="es-CO" sz="2800" dirty="0"/>
              <a:t>cual le gusta tener el primer lugar entre ellos, </a:t>
            </a:r>
            <a:r>
              <a:rPr lang="es-CO" sz="2800" b="1" u="sng" dirty="0"/>
              <a:t>no nos recibe</a:t>
            </a:r>
            <a:r>
              <a:rPr lang="es-CO" sz="2800" dirty="0"/>
              <a:t>. </a:t>
            </a:r>
            <a:r>
              <a:rPr lang="es-CO" sz="2800" dirty="0" smtClean="0"/>
              <a:t>10 </a:t>
            </a:r>
            <a:r>
              <a:rPr lang="es-CO" sz="2800" dirty="0"/>
              <a:t>Por esta causa, si yo voy, recordaré las obras que hace </a:t>
            </a:r>
            <a:r>
              <a:rPr lang="es-CO" sz="2800" b="1" u="sng" dirty="0"/>
              <a:t>profiriendo palabras malignas contra nosotros</a:t>
            </a:r>
            <a:r>
              <a:rPr lang="es-CO" sz="2800" dirty="0"/>
              <a:t>; y no contento con estas cosas, </a:t>
            </a:r>
            <a:r>
              <a:rPr lang="es-CO" sz="2800" b="1" u="sng" dirty="0"/>
              <a:t>no recibe a los hermanos, y a los que quieren recibirlos se lo prohíbe y los expulsa de la iglesia</a:t>
            </a:r>
            <a:r>
              <a:rPr lang="es-CO" sz="2800" dirty="0"/>
              <a:t>.   </a:t>
            </a:r>
          </a:p>
        </p:txBody>
      </p:sp>
    </p:spTree>
    <p:extLst>
      <p:ext uri="{BB962C8B-B14F-4D97-AF65-F5344CB8AC3E}">
        <p14:creationId xmlns:p14="http://schemas.microsoft.com/office/powerpoint/2010/main" val="3643352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76064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dirty="0" smtClean="0"/>
              <a:t>Parece que esta actitud de Diótrefes era lo que más le dolía a Juan, ya que </a:t>
            </a:r>
            <a:r>
              <a:rPr lang="es-CO" dirty="0"/>
              <a:t>e</a:t>
            </a:r>
            <a:r>
              <a:rPr lang="es-CO" dirty="0" smtClean="0"/>
              <a:t>n sus prisiones y soledad por causa de su mejor amigo, Jesús, no expresa ninguna queja, sino que más bien lo encontramos es orando y predicando vehementemente su Palabra.</a:t>
            </a:r>
          </a:p>
          <a:p>
            <a:pPr marL="0" indent="0">
              <a:buNone/>
            </a:pPr>
            <a:endParaRPr lang="es-CO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Según lo registra la historia, Juan fue el único de los apóstoles que murió de muerte natural, sobrepasando más de treinta años a los demás apóstoles, pero aprovecho cada circunstancia de su vida (ya sea buena o mala) para exaltar y glorificar el nombre de Jesús. Que ejemplo encontramos en este valiente hombre de Dios.</a:t>
            </a:r>
          </a:p>
        </p:txBody>
      </p:sp>
    </p:spTree>
    <p:extLst>
      <p:ext uri="{BB962C8B-B14F-4D97-AF65-F5344CB8AC3E}">
        <p14:creationId xmlns:p14="http://schemas.microsoft.com/office/powerpoint/2010/main" val="351791254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Polycrates</a:t>
            </a:r>
            <a:r>
              <a:rPr lang="es-CO" dirty="0"/>
              <a:t>, obispo de </a:t>
            </a:r>
            <a:r>
              <a:rPr lang="es-CO" dirty="0" smtClean="0"/>
              <a:t>Éfeso (d.C. </a:t>
            </a:r>
            <a:r>
              <a:rPr lang="es-CO" dirty="0"/>
              <a:t>190), quien dice que Juan “durmió” siendo ya muy anciano en </a:t>
            </a:r>
            <a:r>
              <a:rPr lang="es-CO" dirty="0" smtClean="0"/>
              <a:t>Éfeso. 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Jerónimo </a:t>
            </a:r>
            <a:r>
              <a:rPr lang="es-CO" dirty="0"/>
              <a:t>(el autor de la Vulgata) también dice que Juan tenia que ser </a:t>
            </a:r>
            <a:r>
              <a:rPr lang="es-CO" b="1" u="sng" dirty="0"/>
              <a:t>cargado a la reunión por su avanzada </a:t>
            </a:r>
            <a:r>
              <a:rPr lang="es-CO" b="1" u="sng" dirty="0" smtClean="0"/>
              <a:t>edad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r>
              <a:rPr lang="es-CO" dirty="0" smtClean="0"/>
              <a:t> </a:t>
            </a:r>
          </a:p>
          <a:p>
            <a:pPr marL="0" indent="0">
              <a:buNone/>
            </a:pPr>
            <a:r>
              <a:rPr lang="es-CO" dirty="0" smtClean="0"/>
              <a:t>Esta </a:t>
            </a:r>
            <a:r>
              <a:rPr lang="es-CO" dirty="0"/>
              <a:t>historia es secundada por Ireneo </a:t>
            </a:r>
            <a:r>
              <a:rPr lang="es-CO" dirty="0" smtClean="0"/>
              <a:t>(d.C. </a:t>
            </a:r>
            <a:r>
              <a:rPr lang="es-CO" dirty="0"/>
              <a:t>202), quien dice que Juan vivió hasta el tiempo del emperador Trajano,  </a:t>
            </a:r>
            <a:r>
              <a:rPr lang="es-CO" dirty="0" smtClean="0"/>
              <a:t>año 98 al 117 d.C, </a:t>
            </a:r>
            <a:r>
              <a:rPr lang="es-CO" dirty="0"/>
              <a:t>siendo muy anciano</a:t>
            </a:r>
            <a:r>
              <a:rPr lang="es-CO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2722475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O" sz="5400" b="1" dirty="0"/>
              <a:t>Conclusión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579296" cy="5141168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dirty="0" smtClean="0"/>
              <a:t>El </a:t>
            </a:r>
            <a:r>
              <a:rPr lang="es-CO" dirty="0"/>
              <a:t>aporte del Apóstol Juan a la iglesia es grande.  Después de ser un hijo del trueno, </a:t>
            </a:r>
            <a:r>
              <a:rPr lang="es-CO" dirty="0" smtClean="0"/>
              <a:t>debido a su relación que mantuvo con el Señor Jesús, llegó </a:t>
            </a:r>
            <a:r>
              <a:rPr lang="es-CO" dirty="0"/>
              <a:t>a </a:t>
            </a:r>
            <a:r>
              <a:rPr lang="es-CO" dirty="0" smtClean="0"/>
              <a:t>escribir el Evangelio que lleva su nombre, tres epístolas y el Apocalipsis, en los cuales se expresa el incomparable amor de Dios por los pecadores. </a:t>
            </a:r>
          </a:p>
          <a:p>
            <a:pPr marL="0" indent="0">
              <a:buNone/>
            </a:pPr>
            <a:endParaRPr lang="es-CO" dirty="0" smtClean="0"/>
          </a:p>
          <a:p>
            <a:pPr marL="400050" lvl="1" indent="0">
              <a:buNone/>
            </a:pPr>
            <a:r>
              <a:rPr lang="es-CO" dirty="0" smtClean="0"/>
              <a:t>Inclusive escribió uno </a:t>
            </a:r>
            <a:r>
              <a:rPr lang="es-CO" dirty="0"/>
              <a:t>de los versículos mas hermosos del Nuevo </a:t>
            </a:r>
            <a:r>
              <a:rPr lang="es-CO" dirty="0" smtClean="0"/>
              <a:t>Testamento </a:t>
            </a:r>
            <a:r>
              <a:rPr lang="es-CO" dirty="0" smtClean="0">
                <a:solidFill>
                  <a:srgbClr val="FF0000"/>
                </a:solidFill>
              </a:rPr>
              <a:t>(Juan 13:35) </a:t>
            </a:r>
            <a:r>
              <a:rPr lang="es-CO" dirty="0" smtClean="0"/>
              <a:t>«EN ESTO CONOCERÁN TODOS QUE SOIS MIS DISCÍPULOS, SI TUVIEREIS AMOR LOS UNOS CON LOS OTROS».</a:t>
            </a:r>
            <a:endParaRPr lang="es-CO" dirty="0"/>
          </a:p>
          <a:p>
            <a:pPr marL="0" indent="0">
              <a:buNone/>
            </a:pPr>
            <a:r>
              <a:rPr lang="es-CO" dirty="0" smtClean="0"/>
              <a:t>Este </a:t>
            </a:r>
            <a:r>
              <a:rPr lang="es-CO" dirty="0"/>
              <a:t>mismo tema lo vemos una y otra vez en sus epístolas </a:t>
            </a:r>
            <a:r>
              <a:rPr lang="es-CO" dirty="0" smtClean="0"/>
              <a:t>también. Si Dios </a:t>
            </a:r>
            <a:r>
              <a:rPr lang="es-CO" dirty="0"/>
              <a:t>transformó a Juan, </a:t>
            </a:r>
            <a:r>
              <a:rPr lang="es-CO" dirty="0" smtClean="0"/>
              <a:t>también </a:t>
            </a:r>
            <a:r>
              <a:rPr lang="es-CO" dirty="0"/>
              <a:t>puede transformarnos a nosotros por medio de su Espíritu</a:t>
            </a:r>
            <a:r>
              <a:rPr lang="es-CO" dirty="0" smtClean="0"/>
              <a:t>. Mi recomendación es que, ore a Dios siempre, y llegará a ser como Juan.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19930397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3030</Words>
  <Application>Microsoft Office PowerPoint</Application>
  <PresentationFormat>Presentación en pantalla (4:3)</PresentationFormat>
  <Paragraphs>104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27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Encarcelado por segunda ves</vt:lpstr>
      <vt:lpstr>Presentación de PowerPoint</vt:lpstr>
      <vt:lpstr>El apóstol Juan fuera del Canon Bíblico, o sea en la tradición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Conclusión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FAMILIA FIERRO CH</dc:creator>
  <cp:lastModifiedBy>FAMILIA FIERRO CH</cp:lastModifiedBy>
  <cp:revision>1</cp:revision>
  <dcterms:created xsi:type="dcterms:W3CDTF">2014-12-02T12:22:46Z</dcterms:created>
  <dcterms:modified xsi:type="dcterms:W3CDTF">2014-12-02T12:23:20Z</dcterms:modified>
</cp:coreProperties>
</file>