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2345236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811505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3756092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1328218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172533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2967066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2905727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3647514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620721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2755532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025E47F-C105-4915-AA47-02A22D0C3CE0}" type="datetimeFigureOut">
              <a:rPr lang="es-CO" smtClean="0"/>
              <a:t>02/12/2014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CC60B1-916B-46B1-BBC4-BC38CA4149EF}" type="slidenum">
              <a:rPr lang="es-CO" smtClean="0"/>
              <a:t>‹Nº›</a:t>
            </a:fld>
            <a:endParaRPr lang="es-CO"/>
          </a:p>
        </p:txBody>
      </p:sp>
    </p:spTree>
    <p:extLst>
      <p:ext uri="{BB962C8B-B14F-4D97-AF65-F5344CB8AC3E}">
        <p14:creationId xmlns:p14="http://schemas.microsoft.com/office/powerpoint/2010/main" val="3063259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5E47F-C105-4915-AA47-02A22D0C3CE0}" type="datetimeFigureOut">
              <a:rPr lang="es-CO" smtClean="0"/>
              <a:t>02/12/2014</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CC60B1-916B-46B1-BBC4-BC38CA4149EF}" type="slidenum">
              <a:rPr lang="es-CO" smtClean="0"/>
              <a:t>‹Nº›</a:t>
            </a:fld>
            <a:endParaRPr lang="es-CO"/>
          </a:p>
        </p:txBody>
      </p:sp>
    </p:spTree>
    <p:extLst>
      <p:ext uri="{BB962C8B-B14F-4D97-AF65-F5344CB8AC3E}">
        <p14:creationId xmlns:p14="http://schemas.microsoft.com/office/powerpoint/2010/main" val="2439806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124743"/>
            <a:ext cx="9144000" cy="1944217"/>
          </a:xfrm>
          <a:solidFill>
            <a:schemeClr val="accent5">
              <a:lumMod val="20000"/>
              <a:lumOff val="80000"/>
            </a:schemeClr>
          </a:solidFill>
        </p:spPr>
        <p:txBody>
          <a:bodyPr>
            <a:normAutofit fontScale="92500" lnSpcReduction="20000"/>
          </a:bodyPr>
          <a:lstStyle/>
          <a:p>
            <a:pPr marL="0" indent="0">
              <a:buNone/>
            </a:pPr>
            <a:endParaRPr lang="es-CO" sz="4800" dirty="0" smtClean="0">
              <a:latin typeface="Algerian" pitchFamily="82" charset="0"/>
            </a:endParaRPr>
          </a:p>
          <a:p>
            <a:pPr marL="0" indent="0">
              <a:buNone/>
            </a:pPr>
            <a:r>
              <a:rPr lang="es-CO" sz="4800" dirty="0" smtClean="0">
                <a:latin typeface="Algerian" pitchFamily="82" charset="0"/>
              </a:rPr>
              <a:t>Biografía y muerte del apóstol Matías</a:t>
            </a:r>
            <a:endParaRPr lang="es-CO" sz="4800" dirty="0">
              <a:latin typeface="Algerian" pitchFamily="82" charset="0"/>
            </a:endParaRPr>
          </a:p>
        </p:txBody>
      </p:sp>
      <p:sp>
        <p:nvSpPr>
          <p:cNvPr id="4" name="3 Rectángulo"/>
          <p:cNvSpPr/>
          <p:nvPr/>
        </p:nvSpPr>
        <p:spPr>
          <a:xfrm>
            <a:off x="0" y="4797152"/>
            <a:ext cx="9144000" cy="1015663"/>
          </a:xfrm>
          <a:prstGeom prst="rect">
            <a:avLst/>
          </a:prstGeom>
          <a:solidFill>
            <a:schemeClr val="bg1"/>
          </a:solidFill>
        </p:spPr>
        <p:txBody>
          <a:bodyPr wrap="square">
            <a:spAutoFit/>
          </a:bodyPr>
          <a:lstStyle/>
          <a:p>
            <a:pPr algn="r"/>
            <a:r>
              <a:rPr lang="es-CO" sz="6000" dirty="0">
                <a:latin typeface="Palace Script MT" pitchFamily="66" charset="0"/>
              </a:rPr>
              <a:t>Humberto Fierro G.</a:t>
            </a:r>
          </a:p>
        </p:txBody>
      </p:sp>
    </p:spTree>
    <p:extLst>
      <p:ext uri="{BB962C8B-B14F-4D97-AF65-F5344CB8AC3E}">
        <p14:creationId xmlns:p14="http://schemas.microsoft.com/office/powerpoint/2010/main" val="427627353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Su biografía</a:t>
            </a:r>
            <a:endParaRPr lang="es-CO" sz="4800" b="1" dirty="0"/>
          </a:p>
        </p:txBody>
      </p:sp>
      <p:sp>
        <p:nvSpPr>
          <p:cNvPr id="3" name="2 Marcador de contenido"/>
          <p:cNvSpPr>
            <a:spLocks noGrp="1"/>
          </p:cNvSpPr>
          <p:nvPr>
            <p:ph idx="1"/>
          </p:nvPr>
        </p:nvSpPr>
        <p:spPr>
          <a:xfrm>
            <a:off x="0" y="1600200"/>
            <a:ext cx="9144000" cy="5257800"/>
          </a:xfrm>
        </p:spPr>
        <p:txBody>
          <a:bodyPr>
            <a:normAutofit fontScale="77500" lnSpcReduction="20000"/>
          </a:bodyPr>
          <a:lstStyle/>
          <a:p>
            <a:pPr marL="0" indent="0">
              <a:buNone/>
            </a:pPr>
            <a:r>
              <a:rPr lang="es-CO" dirty="0" smtClean="0"/>
              <a:t>A Matías solamente se le menciona en la Biblia una ves, y luego desaparece, por tanto de acuerdo a la Biblia no se sabe nada más de él. </a:t>
            </a:r>
          </a:p>
          <a:p>
            <a:pPr marL="0" indent="0">
              <a:buNone/>
            </a:pPr>
            <a:r>
              <a:rPr lang="es-CO" sz="4000" b="1" dirty="0" smtClean="0"/>
              <a:t>Pero ¿quién era Matías?</a:t>
            </a:r>
          </a:p>
          <a:p>
            <a:pPr marL="0" indent="0">
              <a:buNone/>
            </a:pPr>
            <a:r>
              <a:rPr lang="es-CO" dirty="0" smtClean="0"/>
              <a:t>Para saberlo tenemos que leer </a:t>
            </a:r>
            <a:r>
              <a:rPr lang="es-CO" dirty="0" smtClean="0">
                <a:solidFill>
                  <a:srgbClr val="FF0000"/>
                </a:solidFill>
              </a:rPr>
              <a:t>Hechos 1:20-22</a:t>
            </a:r>
            <a:r>
              <a:rPr lang="es-CO" dirty="0"/>
              <a:t>,</a:t>
            </a:r>
            <a:r>
              <a:rPr lang="es-CO" dirty="0" smtClean="0"/>
              <a:t> lo relacionado el por qué de su aparición en la escena Biblica: </a:t>
            </a:r>
          </a:p>
          <a:p>
            <a:pPr marL="0" indent="0">
              <a:buNone/>
            </a:pPr>
            <a:r>
              <a:rPr lang="es-CO" dirty="0" smtClean="0"/>
              <a:t>El apóstol Pedro dice: Porque </a:t>
            </a:r>
            <a:r>
              <a:rPr lang="es-CO" dirty="0"/>
              <a:t>está escrito en el libro de los Salmos: </a:t>
            </a:r>
            <a:r>
              <a:rPr lang="es-CO" dirty="0" smtClean="0"/>
              <a:t>"</a:t>
            </a:r>
            <a:r>
              <a:rPr lang="es-CO" b="1" dirty="0">
                <a:latin typeface="Agency FB" pitchFamily="34" charset="0"/>
              </a:rPr>
              <a:t>Sea hecha desierta su habitación </a:t>
            </a:r>
            <a:r>
              <a:rPr lang="es-CO" b="1" dirty="0" smtClean="0">
                <a:latin typeface="Agency FB" pitchFamily="34" charset="0"/>
              </a:rPr>
              <a:t> y </a:t>
            </a:r>
            <a:r>
              <a:rPr lang="es-CO" b="1" dirty="0">
                <a:latin typeface="Agency FB" pitchFamily="34" charset="0"/>
              </a:rPr>
              <a:t>no haya quien more en ella</a:t>
            </a:r>
            <a:r>
              <a:rPr lang="es-CO" b="1" dirty="0" smtClean="0">
                <a:latin typeface="Agency FB" pitchFamily="34" charset="0"/>
              </a:rPr>
              <a:t>", "</a:t>
            </a:r>
            <a:r>
              <a:rPr lang="es-CO" b="1" dirty="0">
                <a:latin typeface="Agency FB" pitchFamily="34" charset="0"/>
              </a:rPr>
              <a:t>y: </a:t>
            </a:r>
            <a:r>
              <a:rPr lang="es-CO" b="1" dirty="0" smtClean="0">
                <a:latin typeface="Agency FB" pitchFamily="34" charset="0"/>
              </a:rPr>
              <a:t>""</a:t>
            </a:r>
            <a:r>
              <a:rPr lang="es-CO" b="1" dirty="0">
                <a:latin typeface="Agency FB" pitchFamily="34" charset="0"/>
              </a:rPr>
              <a:t>Tome otro su oficio</a:t>
            </a:r>
            <a:r>
              <a:rPr lang="es-CO" dirty="0" smtClean="0"/>
              <a:t>". 21 </a:t>
            </a:r>
            <a:r>
              <a:rPr lang="es-CO" dirty="0"/>
              <a:t> </a:t>
            </a:r>
            <a:r>
              <a:rPr lang="es-CO" dirty="0" smtClean="0"/>
              <a:t>Nota: Era necesario nombrar otro apóstol que ocupara el puesto que había dejado Judas.</a:t>
            </a:r>
          </a:p>
          <a:p>
            <a:pPr marL="0" indent="0">
              <a:buNone/>
            </a:pPr>
            <a:r>
              <a:rPr lang="es-CO" dirty="0" smtClean="0"/>
              <a:t>Continúa diciendo Pedro: Es </a:t>
            </a:r>
            <a:r>
              <a:rPr lang="es-CO" dirty="0"/>
              <a:t>necesario, pues, que de </a:t>
            </a:r>
            <a:r>
              <a:rPr lang="es-CO" dirty="0" smtClean="0"/>
              <a:t>estos hombres </a:t>
            </a:r>
            <a:r>
              <a:rPr lang="es-CO" dirty="0"/>
              <a:t>que han estado juntos con nosotros todo el tiempo que el Señor Jesús entraba y salía entre nosotros, </a:t>
            </a:r>
            <a:r>
              <a:rPr lang="es-CO" dirty="0" smtClean="0"/>
              <a:t> 22 </a:t>
            </a:r>
            <a:r>
              <a:rPr lang="es-CO" dirty="0"/>
              <a:t>comenzando desde el bautismo de </a:t>
            </a:r>
            <a:r>
              <a:rPr lang="es-CO" dirty="0" smtClean="0"/>
              <a:t>Juan hasta </a:t>
            </a:r>
            <a:r>
              <a:rPr lang="es-CO" dirty="0"/>
              <a:t>el día en que de entre nosotros fue recibido arriba, uno sea hecho con nosotros testigo de su resurrección</a:t>
            </a:r>
            <a:r>
              <a:rPr lang="es-CO" dirty="0" smtClean="0"/>
              <a:t>.</a:t>
            </a:r>
          </a:p>
        </p:txBody>
      </p:sp>
    </p:spTree>
    <p:extLst>
      <p:ext uri="{BB962C8B-B14F-4D97-AF65-F5344CB8AC3E}">
        <p14:creationId xmlns:p14="http://schemas.microsoft.com/office/powerpoint/2010/main" val="1702504419"/>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buNone/>
            </a:pPr>
            <a:r>
              <a:rPr lang="es-CO" dirty="0" smtClean="0">
                <a:solidFill>
                  <a:srgbClr val="FF0000"/>
                </a:solidFill>
              </a:rPr>
              <a:t>Para </a:t>
            </a:r>
            <a:r>
              <a:rPr lang="es-CO" dirty="0">
                <a:solidFill>
                  <a:srgbClr val="FF0000"/>
                </a:solidFill>
              </a:rPr>
              <a:t>ser apóstol, dice Pedro, hace falta haber acompañado a Jesús durante toda su vida pública, desde el bautismo hasta la ascensión. No basta haberlo seguido en una larga serie de jornadas evangélicas, ni haber vivido algún tiempo en intimidad con Él, ni haber sido enviado por Él a predicar, ni siquiera haberlo visto resucitado. </a:t>
            </a:r>
            <a:endParaRPr lang="es-CO" dirty="0" smtClean="0">
              <a:solidFill>
                <a:srgbClr val="FF0000"/>
              </a:solidFill>
            </a:endParaRPr>
          </a:p>
          <a:p>
            <a:pPr marL="0" indent="0">
              <a:buNone/>
            </a:pPr>
            <a:endParaRPr lang="es-CO" dirty="0" smtClean="0"/>
          </a:p>
          <a:p>
            <a:pPr marL="0" indent="0">
              <a:buNone/>
            </a:pPr>
            <a:r>
              <a:rPr lang="es-CO" dirty="0" smtClean="0">
                <a:solidFill>
                  <a:srgbClr val="FF0000"/>
                </a:solidFill>
              </a:rPr>
              <a:t>Un </a:t>
            </a:r>
            <a:r>
              <a:rPr lang="es-CO" dirty="0">
                <a:solidFill>
                  <a:srgbClr val="FF0000"/>
                </a:solidFill>
              </a:rPr>
              <a:t>apóstol es un testigo de Jesús, y hace falta haberle acompañado durante toda su predicación para poder atestiguar sobre toda su doctrina, como hace falta haberlo visto resucitado después de la crucifixión para poder ser testigo de la legación divina de Jesús.</a:t>
            </a:r>
          </a:p>
          <a:p>
            <a:endParaRPr lang="es-CO" dirty="0"/>
          </a:p>
          <a:p>
            <a:endParaRPr lang="es-CO" dirty="0"/>
          </a:p>
        </p:txBody>
      </p:sp>
    </p:spTree>
    <p:extLst>
      <p:ext uri="{BB962C8B-B14F-4D97-AF65-F5344CB8AC3E}">
        <p14:creationId xmlns:p14="http://schemas.microsoft.com/office/powerpoint/2010/main" val="284055288"/>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buNone/>
            </a:pPr>
            <a:r>
              <a:rPr lang="es-CO" dirty="0"/>
              <a:t>Puestas las condiciones, en </a:t>
            </a:r>
            <a:r>
              <a:rPr lang="es-CO" dirty="0" smtClean="0"/>
              <a:t>aquellas 120 personas </a:t>
            </a:r>
            <a:r>
              <a:rPr lang="es-CO" dirty="0"/>
              <a:t>se encontraron dos hombres que parecían con iguales méritos para aspirar al apostolado</a:t>
            </a:r>
            <a:r>
              <a:rPr lang="es-CO" dirty="0" smtClean="0"/>
              <a:t>.</a:t>
            </a:r>
          </a:p>
          <a:p>
            <a:pPr marL="0" indent="0">
              <a:buNone/>
            </a:pPr>
            <a:r>
              <a:rPr lang="es-CO" dirty="0" smtClean="0"/>
              <a:t> </a:t>
            </a:r>
          </a:p>
          <a:p>
            <a:pPr marL="0" indent="0">
              <a:buNone/>
            </a:pPr>
            <a:r>
              <a:rPr lang="es-CO" dirty="0" smtClean="0"/>
              <a:t>Uno </a:t>
            </a:r>
            <a:r>
              <a:rPr lang="es-CO" dirty="0"/>
              <a:t>era </a:t>
            </a:r>
            <a:r>
              <a:rPr lang="es-CO" dirty="0" smtClean="0"/>
              <a:t>José, llamado Barsabás, de sobrenombre Justo, y </a:t>
            </a:r>
            <a:r>
              <a:rPr lang="es-CO" dirty="0"/>
              <a:t>el otro era </a:t>
            </a:r>
            <a:r>
              <a:rPr lang="es-CO" dirty="0" smtClean="0"/>
              <a:t>Matías </a:t>
            </a:r>
            <a:r>
              <a:rPr lang="es-CO" dirty="0" smtClean="0">
                <a:solidFill>
                  <a:srgbClr val="FF0000"/>
                </a:solidFill>
              </a:rPr>
              <a:t>(Hech.1:23). </a:t>
            </a:r>
            <a:r>
              <a:rPr lang="es-CO" dirty="0" smtClean="0"/>
              <a:t>Como </a:t>
            </a:r>
            <a:r>
              <a:rPr lang="es-CO" dirty="0"/>
              <a:t>el llamamiento al apostolado no es cosa de hombres sino de Dios, Dios tendría que elegir entre aquellos dos discípulos que parecían iguales en méritos. </a:t>
            </a:r>
            <a:endParaRPr lang="es-CO" dirty="0" smtClean="0"/>
          </a:p>
          <a:p>
            <a:pPr marL="0" indent="0">
              <a:buNone/>
            </a:pPr>
            <a:endParaRPr lang="es-CO" dirty="0" smtClean="0"/>
          </a:p>
          <a:p>
            <a:pPr marL="0" indent="0">
              <a:buNone/>
            </a:pPr>
            <a:r>
              <a:rPr lang="es-CO" dirty="0" smtClean="0"/>
              <a:t>Y </a:t>
            </a:r>
            <a:r>
              <a:rPr lang="es-CO" dirty="0"/>
              <a:t>aquella incipiente comunidad cristiana oró confiadamente: "Tú, Señor, que conoces el corazón de todos los hombres, muéstranos a cuál de estos dos has elegido para ocupar en el ministerio del apostolado el puesto que ha dejado Judas al ir a su </a:t>
            </a:r>
            <a:r>
              <a:rPr lang="es-CO" dirty="0" smtClean="0"/>
              <a:t>lagar« </a:t>
            </a:r>
            <a:r>
              <a:rPr lang="es-CO" dirty="0" smtClean="0">
                <a:solidFill>
                  <a:srgbClr val="FF0000"/>
                </a:solidFill>
              </a:rPr>
              <a:t>(Hech.1:25).</a:t>
            </a:r>
            <a:endParaRPr lang="es-CO" dirty="0">
              <a:solidFill>
                <a:srgbClr val="FF0000"/>
              </a:solidFill>
            </a:endParaRPr>
          </a:p>
        </p:txBody>
      </p:sp>
    </p:spTree>
    <p:extLst>
      <p:ext uri="{BB962C8B-B14F-4D97-AF65-F5344CB8AC3E}">
        <p14:creationId xmlns:p14="http://schemas.microsoft.com/office/powerpoint/2010/main" val="419064702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77500" lnSpcReduction="20000"/>
          </a:bodyPr>
          <a:lstStyle/>
          <a:p>
            <a:pPr marL="0" indent="0">
              <a:buNone/>
            </a:pPr>
            <a:r>
              <a:rPr lang="es-CO" dirty="0"/>
              <a:t>Para conocer la voluntad divina, sin exigir de Dios una aparición ni una revelación —aun tratándose de algo tan importante para toda la naciente Iglesia de Jesús—, decidieron echar suertes. Es algo que hoy nos puede extrañar, pero que entonces se acostumbraba. Se apelaba a las suertes para decidirse entre dos soluciones aparentemente equivalentes, y en la providencia ordinaria de Dios, que decidía la suerte, se veía la voluntad de Dios. </a:t>
            </a:r>
            <a:endParaRPr lang="es-CO" dirty="0" smtClean="0"/>
          </a:p>
          <a:p>
            <a:pPr marL="0" indent="0">
              <a:buNone/>
            </a:pPr>
            <a:endParaRPr lang="es-CO" dirty="0"/>
          </a:p>
          <a:p>
            <a:pPr marL="0" indent="0">
              <a:buNone/>
            </a:pPr>
            <a:r>
              <a:rPr lang="es-CO" dirty="0" smtClean="0"/>
              <a:t>Aquello no era fiarse de una casualidad física, sino confiarse a la causalidad divina. Cada semana, en el templo de Jerusalén, los sacerdotes echaban suertes para repartirse los oficios </a:t>
            </a:r>
            <a:r>
              <a:rPr lang="es-CO" dirty="0" smtClean="0">
                <a:solidFill>
                  <a:srgbClr val="FF0000"/>
                </a:solidFill>
              </a:rPr>
              <a:t>(Luc.1:9). </a:t>
            </a:r>
            <a:r>
              <a:rPr lang="es-CO" dirty="0" smtClean="0"/>
              <a:t>Y el último caso que registra la Biblia de una elección religiosa señalada por la suerte, es esta designación de Matías como apóstol de Jesús, con idéntica categoría que los otros once. "</a:t>
            </a:r>
            <a:r>
              <a:rPr lang="es-CO" b="1" dirty="0" smtClean="0">
                <a:latin typeface="Agency FB" pitchFamily="34" charset="0"/>
              </a:rPr>
              <a:t>Y la suerte señaló a Matías, y fue uno de los doce apóstoles</a:t>
            </a:r>
            <a:r>
              <a:rPr lang="es-CO" dirty="0" smtClean="0"/>
              <a:t>.« </a:t>
            </a:r>
            <a:r>
              <a:rPr lang="es-CO" dirty="0" smtClean="0">
                <a:solidFill>
                  <a:srgbClr val="FF0000"/>
                </a:solidFill>
              </a:rPr>
              <a:t>(Hech.1:26).</a:t>
            </a:r>
          </a:p>
          <a:p>
            <a:endParaRPr lang="es-CO" dirty="0" smtClean="0"/>
          </a:p>
          <a:p>
            <a:endParaRPr lang="es-CO" dirty="0"/>
          </a:p>
        </p:txBody>
      </p:sp>
    </p:spTree>
    <p:extLst>
      <p:ext uri="{BB962C8B-B14F-4D97-AF65-F5344CB8AC3E}">
        <p14:creationId xmlns:p14="http://schemas.microsoft.com/office/powerpoint/2010/main" val="34215675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4186808" cy="2952328"/>
          </a:xfrm>
        </p:spPr>
        <p:txBody>
          <a:bodyPr>
            <a:normAutofit lnSpcReduction="10000"/>
          </a:bodyPr>
          <a:lstStyle/>
          <a:p>
            <a:pPr marL="0" indent="0">
              <a:buNone/>
            </a:pPr>
            <a:r>
              <a:rPr lang="es-CO" dirty="0"/>
              <a:t>Así termina, en el libro de los Hechos, la historia de San Matías. Nada más se vuelve a saber de él en particular.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620688"/>
            <a:ext cx="3462511"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365104"/>
            <a:ext cx="7776864" cy="1569660"/>
          </a:xfrm>
          <a:prstGeom prst="rect">
            <a:avLst/>
          </a:prstGeom>
        </p:spPr>
        <p:txBody>
          <a:bodyPr wrap="square">
            <a:spAutoFit/>
          </a:bodyPr>
          <a:lstStyle/>
          <a:p>
            <a:r>
              <a:rPr lang="es-CO" sz="3200" dirty="0"/>
              <a:t>Con esta sencillez aparece y desaparece en la documentación histórica este apóstol póstumo, puesto siempre en segundo lugar</a:t>
            </a:r>
          </a:p>
        </p:txBody>
      </p:sp>
    </p:spTree>
    <p:extLst>
      <p:ext uri="{BB962C8B-B14F-4D97-AF65-F5344CB8AC3E}">
        <p14:creationId xmlns:p14="http://schemas.microsoft.com/office/powerpoint/2010/main" val="13103642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520280"/>
          </a:xfrm>
        </p:spPr>
        <p:txBody>
          <a:bodyPr>
            <a:normAutofit lnSpcReduction="10000"/>
          </a:bodyPr>
          <a:lstStyle/>
          <a:p>
            <a:pPr marL="0" indent="0" algn="ctr">
              <a:buNone/>
            </a:pPr>
            <a:r>
              <a:rPr lang="es-CO" sz="4000" b="1" dirty="0" smtClean="0"/>
              <a:t>¿Qué significa Matías?</a:t>
            </a:r>
          </a:p>
          <a:p>
            <a:pPr marL="0" indent="0" algn="ctr">
              <a:buNone/>
            </a:pPr>
            <a:r>
              <a:rPr lang="es-CO" sz="2800" dirty="0" smtClean="0"/>
              <a:t>Matías </a:t>
            </a:r>
            <a:r>
              <a:rPr lang="es-CO" sz="2800" dirty="0"/>
              <a:t>significa: "Regalo de Dios".</a:t>
            </a:r>
          </a:p>
          <a:p>
            <a:pPr marL="0" indent="0" algn="ctr">
              <a:buNone/>
            </a:pPr>
            <a:r>
              <a:rPr lang="es-CO" sz="2800" dirty="0" smtClean="0"/>
              <a:t>Este </a:t>
            </a:r>
            <a:r>
              <a:rPr lang="es-CO" sz="2800" dirty="0"/>
              <a:t>es el apóstol </a:t>
            </a:r>
            <a:r>
              <a:rPr lang="es-CO" sz="2800" dirty="0" smtClean="0"/>
              <a:t>N°. </a:t>
            </a:r>
            <a:r>
              <a:rPr lang="es-CO" sz="2800" dirty="0"/>
              <a:t>13 </a:t>
            </a:r>
            <a:r>
              <a:rPr lang="es-CO" sz="2800" dirty="0" smtClean="0"/>
              <a:t>-El </a:t>
            </a:r>
            <a:r>
              <a:rPr lang="es-CO" sz="2800" dirty="0"/>
              <a:t>14 es </a:t>
            </a:r>
            <a:r>
              <a:rPr lang="es-CO" sz="2800" dirty="0" smtClean="0"/>
              <a:t>Pablo-. </a:t>
            </a:r>
          </a:p>
          <a:p>
            <a:pPr marL="0" indent="0" algn="ctr">
              <a:buNone/>
            </a:pPr>
            <a:r>
              <a:rPr lang="es-CO" sz="2800" dirty="0" smtClean="0"/>
              <a:t>Matías es </a:t>
            </a:r>
            <a:r>
              <a:rPr lang="es-CO" sz="2800" dirty="0"/>
              <a:t>un apóstol "póstumo" </a:t>
            </a:r>
            <a:r>
              <a:rPr lang="es-CO" sz="2800" dirty="0" smtClean="0"/>
              <a:t>-Se </a:t>
            </a:r>
            <a:r>
              <a:rPr lang="es-CO" sz="2800" dirty="0"/>
              <a:t>llama póstumo al que aparece después de la muerte de </a:t>
            </a:r>
            <a:r>
              <a:rPr lang="es-CO" sz="2800" dirty="0" smtClean="0"/>
              <a:t>otro-. </a:t>
            </a:r>
            <a:endParaRPr lang="es-CO" sz="2400" dirty="0"/>
          </a:p>
          <a:p>
            <a:endParaRPr lang="es-CO" dirty="0"/>
          </a:p>
        </p:txBody>
      </p:sp>
      <p:sp>
        <p:nvSpPr>
          <p:cNvPr id="2" name="1 Rectángulo"/>
          <p:cNvSpPr/>
          <p:nvPr/>
        </p:nvSpPr>
        <p:spPr>
          <a:xfrm>
            <a:off x="539552" y="3452336"/>
            <a:ext cx="4572000" cy="2246769"/>
          </a:xfrm>
          <a:prstGeom prst="rect">
            <a:avLst/>
          </a:prstGeom>
        </p:spPr>
        <p:txBody>
          <a:bodyPr>
            <a:spAutoFit/>
          </a:bodyPr>
          <a:lstStyle/>
          <a:p>
            <a:r>
              <a:rPr lang="es-CO" sz="2800" dirty="0"/>
              <a:t>Matías fue elegido "apóstol" por los otros 11, después de la muerte y Ascensión de Jesús, para reemplazar a Judas Iscariote que se ahorcó.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140967"/>
            <a:ext cx="1676400" cy="273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514591" y="5923874"/>
            <a:ext cx="4377889" cy="830997"/>
          </a:xfrm>
          <a:prstGeom prst="rect">
            <a:avLst/>
          </a:prstGeom>
        </p:spPr>
        <p:txBody>
          <a:bodyPr wrap="square">
            <a:spAutoFit/>
          </a:bodyPr>
          <a:lstStyle/>
          <a:p>
            <a:r>
              <a:rPr lang="es-CO" sz="2400" dirty="0" smtClean="0"/>
              <a:t>La S. Biblia </a:t>
            </a:r>
            <a:r>
              <a:rPr lang="es-CO" sz="2400" dirty="0"/>
              <a:t>narra de la siguiente manera su </a:t>
            </a:r>
            <a:r>
              <a:rPr lang="es-CO" sz="2400" dirty="0" smtClean="0"/>
              <a:t>elección:</a:t>
            </a:r>
            <a:endParaRPr lang="es-CO" sz="2400" dirty="0"/>
          </a:p>
        </p:txBody>
      </p:sp>
    </p:spTree>
    <p:extLst>
      <p:ext uri="{BB962C8B-B14F-4D97-AF65-F5344CB8AC3E}">
        <p14:creationId xmlns:p14="http://schemas.microsoft.com/office/powerpoint/2010/main" val="52758608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2000"/>
                                        <p:tgtEl>
                                          <p:spTgt spid="1026"/>
                                        </p:tgtEl>
                                      </p:cBhvr>
                                    </p:animEffect>
                                    <p:anim calcmode="lin" valueType="num">
                                      <p:cBhvr>
                                        <p:cTn id="13" dur="2000" fill="hold"/>
                                        <p:tgtEl>
                                          <p:spTgt spid="1026"/>
                                        </p:tgtEl>
                                        <p:attrNameLst>
                                          <p:attrName>ppt_w</p:attrName>
                                        </p:attrNameLst>
                                      </p:cBhvr>
                                      <p:tavLst>
                                        <p:tav tm="0" fmla="#ppt_w*sin(2.5*pi*$)">
                                          <p:val>
                                            <p:fltVal val="0"/>
                                          </p:val>
                                        </p:tav>
                                        <p:tav tm="100000">
                                          <p:val>
                                            <p:fltVal val="1"/>
                                          </p:val>
                                        </p:tav>
                                      </p:tavLst>
                                    </p:anim>
                                    <p:anim calcmode="lin" valueType="num">
                                      <p:cBhvr>
                                        <p:cTn id="14" dur="2000" fill="hold"/>
                                        <p:tgtEl>
                                          <p:spTgt spid="1026"/>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lnSpcReduction="10000"/>
          </a:bodyPr>
          <a:lstStyle/>
          <a:p>
            <a:pPr marL="0" indent="0">
              <a:buNone/>
            </a:pPr>
            <a:r>
              <a:rPr lang="es-CO" dirty="0"/>
              <a:t>"Después de la Ascensión de Jesús, Pedro dijo a los demás discípulos: Hermanos, en Judas se cumplió lo que de él se había anunciado en la Sagrada Escritura: con el precio de su maldad se compró un campo. </a:t>
            </a:r>
            <a:endParaRPr lang="es-CO" dirty="0" smtClean="0"/>
          </a:p>
          <a:p>
            <a:pPr marL="400050" lvl="1" indent="0">
              <a:buNone/>
            </a:pPr>
            <a:r>
              <a:rPr lang="es-CO" dirty="0" smtClean="0"/>
              <a:t>Se </a:t>
            </a:r>
            <a:r>
              <a:rPr lang="es-CO" dirty="0"/>
              <a:t>ahorcó, cayó de cabeza, se reventó por medio y se derramaron todas sus entrañas. El campo comprado con sus 30 monedas se llamó Haceldama, que significa: "Campo de sangre". </a:t>
            </a:r>
            <a:endParaRPr lang="es-CO" dirty="0" smtClean="0"/>
          </a:p>
          <a:p>
            <a:pPr marL="0" indent="0">
              <a:buNone/>
            </a:pPr>
            <a:endParaRPr lang="es-CO" dirty="0" smtClean="0"/>
          </a:p>
          <a:p>
            <a:pPr marL="400050" lvl="1" indent="0">
              <a:buNone/>
            </a:pPr>
            <a:r>
              <a:rPr lang="es-CO" dirty="0" smtClean="0"/>
              <a:t>El </a:t>
            </a:r>
            <a:r>
              <a:rPr lang="es-CO" dirty="0">
                <a:solidFill>
                  <a:srgbClr val="FF0000"/>
                </a:solidFill>
              </a:rPr>
              <a:t>S</a:t>
            </a:r>
            <a:r>
              <a:rPr lang="es-CO" dirty="0" smtClean="0">
                <a:solidFill>
                  <a:srgbClr val="FF0000"/>
                </a:solidFill>
              </a:rPr>
              <a:t>almo 69:25 </a:t>
            </a:r>
            <a:r>
              <a:rPr lang="es-CO" dirty="0"/>
              <a:t>dice: "</a:t>
            </a:r>
            <a:r>
              <a:rPr lang="es-CO" b="1" dirty="0">
                <a:latin typeface="Agency FB" pitchFamily="34" charset="0"/>
              </a:rPr>
              <a:t>su puesto queda sin quién lo ocupe, y su habitación queda sin quién la habite</a:t>
            </a:r>
            <a:r>
              <a:rPr lang="es-CO" dirty="0"/>
              <a:t>", y el </a:t>
            </a:r>
            <a:r>
              <a:rPr lang="es-CO" dirty="0" smtClean="0">
                <a:solidFill>
                  <a:srgbClr val="FF0000"/>
                </a:solidFill>
              </a:rPr>
              <a:t>Salmo 109:8</a:t>
            </a:r>
            <a:r>
              <a:rPr lang="es-CO" dirty="0" smtClean="0"/>
              <a:t> ordena</a:t>
            </a:r>
            <a:r>
              <a:rPr lang="es-CO" dirty="0"/>
              <a:t>: "</a:t>
            </a:r>
            <a:r>
              <a:rPr lang="es-CO" b="1" dirty="0">
                <a:latin typeface="Agency FB" pitchFamily="34" charset="0"/>
              </a:rPr>
              <a:t>Que otro reciba su ca</a:t>
            </a:r>
            <a:r>
              <a:rPr lang="es-CO" dirty="0"/>
              <a:t>rgo".</a:t>
            </a:r>
          </a:p>
          <a:p>
            <a:endParaRPr lang="es-CO" dirty="0"/>
          </a:p>
          <a:p>
            <a:endParaRPr lang="es-CO" dirty="0"/>
          </a:p>
          <a:p>
            <a:endParaRPr lang="es-CO" dirty="0"/>
          </a:p>
        </p:txBody>
      </p:sp>
    </p:spTree>
    <p:extLst>
      <p:ext uri="{BB962C8B-B14F-4D97-AF65-F5344CB8AC3E}">
        <p14:creationId xmlns:p14="http://schemas.microsoft.com/office/powerpoint/2010/main" val="1655130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20000"/>
          </a:bodyPr>
          <a:lstStyle/>
          <a:p>
            <a:pPr marL="0" indent="0">
              <a:buNone/>
            </a:pPr>
            <a:r>
              <a:rPr lang="es-CO" dirty="0"/>
              <a:t>"Conviene entonces que elijamos a uno que reemplace a Judas. </a:t>
            </a:r>
            <a:r>
              <a:rPr lang="es-CO" dirty="0">
                <a:solidFill>
                  <a:srgbClr val="FF0000"/>
                </a:solidFill>
              </a:rPr>
              <a:t>Y el elegido debe ser de los que estuvieron con nosotros todo el tiempo en que el Señor convivió con nosotros, desde que fue bautizado por Juan Bautista hasta que resucitó y subió a los cielos</a:t>
            </a:r>
            <a:r>
              <a:rPr lang="es-CO" dirty="0" smtClean="0"/>
              <a:t>".</a:t>
            </a:r>
          </a:p>
          <a:p>
            <a:pPr marL="400050" lvl="1" indent="0">
              <a:buNone/>
            </a:pPr>
            <a:r>
              <a:rPr lang="es-CO" dirty="0"/>
              <a:t>Los discípulos presentaron dos candidatos: José, hijo de Sabas y Matías. Entonces oraron diciendo: "</a:t>
            </a:r>
            <a:r>
              <a:rPr lang="es-CO" dirty="0">
                <a:latin typeface="Agency FB" pitchFamily="34" charset="0"/>
              </a:rPr>
              <a:t>Señor, tú que conoces los corazones de todos, muéstranos a cual de estos dos eliges como apóstol, en reemplazo de Judas</a:t>
            </a:r>
            <a:r>
              <a:rPr lang="es-CO" dirty="0"/>
              <a:t>".</a:t>
            </a:r>
          </a:p>
          <a:p>
            <a:pPr marL="0" indent="0">
              <a:buNone/>
            </a:pPr>
            <a:endParaRPr lang="es-CO" dirty="0"/>
          </a:p>
          <a:p>
            <a:pPr marL="0" indent="0">
              <a:buNone/>
            </a:pPr>
            <a:r>
              <a:rPr lang="es-CO" dirty="0"/>
              <a:t>Echaron suertes y la suerte cayó en Matías y fue admitido desde ese día en el número de los doce apóstoles </a:t>
            </a:r>
            <a:r>
              <a:rPr lang="es-CO" dirty="0">
                <a:solidFill>
                  <a:srgbClr val="FF0000"/>
                </a:solidFill>
              </a:rPr>
              <a:t>(</a:t>
            </a:r>
            <a:r>
              <a:rPr lang="es-CO" dirty="0" smtClean="0">
                <a:solidFill>
                  <a:srgbClr val="FF0000"/>
                </a:solidFill>
              </a:rPr>
              <a:t>Hech.126).</a:t>
            </a:r>
            <a:endParaRPr lang="es-CO" dirty="0">
              <a:solidFill>
                <a:srgbClr val="FF0000"/>
              </a:solidFill>
            </a:endParaRPr>
          </a:p>
          <a:p>
            <a:pPr marL="0" indent="0">
              <a:buNone/>
            </a:pPr>
            <a:endParaRPr lang="es-CO" dirty="0"/>
          </a:p>
          <a:p>
            <a:endParaRPr lang="es-CO" dirty="0"/>
          </a:p>
          <a:p>
            <a:endParaRPr lang="es-CO" dirty="0"/>
          </a:p>
        </p:txBody>
      </p:sp>
    </p:spTree>
    <p:extLst>
      <p:ext uri="{BB962C8B-B14F-4D97-AF65-F5344CB8AC3E}">
        <p14:creationId xmlns:p14="http://schemas.microsoft.com/office/powerpoint/2010/main" val="6902074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pPr marL="0" indent="0">
              <a:buNone/>
            </a:pPr>
            <a:r>
              <a:rPr lang="es-CO" dirty="0" smtClean="0"/>
              <a:t>Al apóstol Matías </a:t>
            </a:r>
            <a:r>
              <a:rPr lang="es-CO" dirty="0"/>
              <a:t>se puede llamar un "apóstol gris", que no brilló de manera especial, sino que fue como tantos de nosotros, un discípulo del montón, como una hormiga en un hormiguero</a:t>
            </a:r>
            <a:r>
              <a:rPr lang="es-CO" dirty="0" smtClean="0"/>
              <a:t>.</a:t>
            </a:r>
          </a:p>
          <a:p>
            <a:pPr marL="0" indent="0">
              <a:buNone/>
            </a:pPr>
            <a:r>
              <a:rPr lang="es-CO" dirty="0" smtClean="0"/>
              <a:t> </a:t>
            </a:r>
            <a:r>
              <a:rPr lang="es-CO" dirty="0"/>
              <a:t>Y a muchos nos anima que haya santos así porque esa va a ser nuestra santidad: la santidad de la gentecita común y corriente. Y de estos santos está lleno el cielo: </a:t>
            </a:r>
            <a:endParaRPr lang="es-CO" dirty="0" smtClean="0"/>
          </a:p>
          <a:p>
            <a:pPr marL="400050" lvl="1" indent="0">
              <a:buNone/>
            </a:pPr>
            <a:r>
              <a:rPr lang="es-CO" dirty="0" smtClean="0">
                <a:solidFill>
                  <a:srgbClr val="FF0000"/>
                </a:solidFill>
              </a:rPr>
              <a:t>San </a:t>
            </a:r>
            <a:r>
              <a:rPr lang="es-CO" dirty="0">
                <a:solidFill>
                  <a:srgbClr val="FF0000"/>
                </a:solidFill>
              </a:rPr>
              <a:t>Chofer de camión y Santa Costurera. San Cargador de bultos y Santa Lavandera de ropa. San Colocador de ladrillos y Santa Vendedora de Almacén, San Empleado y Santa Secretaria, etc. </a:t>
            </a:r>
            <a:endParaRPr lang="es-CO" dirty="0" smtClean="0">
              <a:solidFill>
                <a:srgbClr val="FF0000"/>
              </a:solidFill>
            </a:endParaRPr>
          </a:p>
          <a:p>
            <a:pPr marL="400050" lvl="1" indent="0">
              <a:buNone/>
            </a:pPr>
            <a:r>
              <a:rPr lang="es-CO" dirty="0" smtClean="0">
                <a:solidFill>
                  <a:srgbClr val="FF0000"/>
                </a:solidFill>
              </a:rPr>
              <a:t>Esto </a:t>
            </a:r>
            <a:r>
              <a:rPr lang="es-CO" dirty="0">
                <a:solidFill>
                  <a:srgbClr val="FF0000"/>
                </a:solidFill>
              </a:rPr>
              <a:t>democratiza mucho la santidad, porque ella ya no es para personajes brillantes solamente, sino para nosotros los del montón, con tal de que cumplamos bien cada día nuestros propios deberes y siempre por amor de Dios y con mucho amor a Dios. </a:t>
            </a:r>
          </a:p>
          <a:p>
            <a:endParaRPr lang="es-CO" dirty="0"/>
          </a:p>
        </p:txBody>
      </p:sp>
    </p:spTree>
    <p:extLst>
      <p:ext uri="{BB962C8B-B14F-4D97-AF65-F5344CB8AC3E}">
        <p14:creationId xmlns:p14="http://schemas.microsoft.com/office/powerpoint/2010/main" val="150456917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85000" lnSpcReduction="20000"/>
          </a:bodyPr>
          <a:lstStyle/>
          <a:p>
            <a:pPr marL="0" indent="0">
              <a:buNone/>
            </a:pPr>
            <a:r>
              <a:rPr lang="es-CO" dirty="0" smtClean="0"/>
              <a:t>Matías </a:t>
            </a:r>
            <a:r>
              <a:rPr lang="es-CO" dirty="0"/>
              <a:t>nació en Belén y era un estudiante asiduo de las Escrituras</a:t>
            </a:r>
            <a:r>
              <a:rPr lang="es-CO" dirty="0" smtClean="0"/>
              <a:t>. Y como dice Pedro, Matías había seguido a Jesús desde su bautismo.</a:t>
            </a:r>
            <a:endParaRPr lang="es-CO" dirty="0"/>
          </a:p>
          <a:p>
            <a:endParaRPr lang="es-CO" dirty="0" smtClean="0"/>
          </a:p>
          <a:p>
            <a:pPr marL="0" indent="0">
              <a:buNone/>
            </a:pPr>
            <a:r>
              <a:rPr lang="es-CO" dirty="0" smtClean="0"/>
              <a:t>Clemente </a:t>
            </a:r>
            <a:r>
              <a:rPr lang="es-CO" dirty="0"/>
              <a:t>y </a:t>
            </a:r>
            <a:r>
              <a:rPr lang="es-CO" dirty="0" smtClean="0"/>
              <a:t>Jerónimo </a:t>
            </a:r>
            <a:r>
              <a:rPr lang="es-CO" dirty="0"/>
              <a:t>dicen que </a:t>
            </a:r>
            <a:r>
              <a:rPr lang="es-CO" dirty="0" smtClean="0"/>
              <a:t>Matías </a:t>
            </a:r>
            <a:r>
              <a:rPr lang="es-CO" dirty="0"/>
              <a:t>había sido uno de los </a:t>
            </a:r>
            <a:r>
              <a:rPr lang="es-CO" dirty="0" smtClean="0"/>
              <a:t>70 </a:t>
            </a:r>
            <a:r>
              <a:rPr lang="es-CO" dirty="0"/>
              <a:t>discípulos que Jesús mandó una vez a </a:t>
            </a:r>
            <a:r>
              <a:rPr lang="es-CO" dirty="0" smtClean="0"/>
              <a:t>evangelizar </a:t>
            </a:r>
            <a:r>
              <a:rPr lang="es-CO" dirty="0" smtClean="0">
                <a:solidFill>
                  <a:srgbClr val="FF0000"/>
                </a:solidFill>
              </a:rPr>
              <a:t>(Luc.10:1), </a:t>
            </a:r>
            <a:r>
              <a:rPr lang="es-CO" dirty="0"/>
              <a:t>de dos en </a:t>
            </a:r>
            <a:r>
              <a:rPr lang="es-CO" dirty="0" smtClean="0"/>
              <a:t>dos, de los 69 restantes no se sabe absolutamente nada</a:t>
            </a:r>
            <a:r>
              <a:rPr lang="es-CO" dirty="0"/>
              <a:t>. </a:t>
            </a:r>
            <a:endParaRPr lang="es-CO" dirty="0" smtClean="0"/>
          </a:p>
          <a:p>
            <a:pPr marL="0" indent="0">
              <a:buNone/>
            </a:pPr>
            <a:endParaRPr lang="es-CO" dirty="0" smtClean="0"/>
          </a:p>
          <a:p>
            <a:pPr marL="0" indent="0">
              <a:buNone/>
            </a:pPr>
            <a:r>
              <a:rPr lang="es-CO" dirty="0" smtClean="0">
                <a:solidFill>
                  <a:srgbClr val="FF0000"/>
                </a:solidFill>
              </a:rPr>
              <a:t>Después del día de Pentecostés el </a:t>
            </a:r>
            <a:r>
              <a:rPr lang="es-CO" dirty="0">
                <a:solidFill>
                  <a:srgbClr val="FF0000"/>
                </a:solidFill>
              </a:rPr>
              <a:t>Apóstol </a:t>
            </a:r>
            <a:r>
              <a:rPr lang="es-CO" dirty="0" smtClean="0">
                <a:solidFill>
                  <a:srgbClr val="FF0000"/>
                </a:solidFill>
              </a:rPr>
              <a:t>Matías investido de poder del Espíritu Santo, </a:t>
            </a:r>
            <a:r>
              <a:rPr lang="es-CO" dirty="0">
                <a:solidFill>
                  <a:srgbClr val="FF0000"/>
                </a:solidFill>
              </a:rPr>
              <a:t>predicó el evangelio en Judea, entonces Etiopía. Hay también noticias de él que escapó milagrosamente de la prisión por predicar en Macedonia</a:t>
            </a:r>
            <a:r>
              <a:rPr lang="es-CO" dirty="0" smtClean="0">
                <a:solidFill>
                  <a:srgbClr val="FF0000"/>
                </a:solidFill>
              </a:rPr>
              <a:t>. Pero sus persecuciones y encarcelamiento,  en lugar de menguar su fe, la acrecentaban. </a:t>
            </a:r>
            <a:endParaRPr lang="es-CO" dirty="0">
              <a:solidFill>
                <a:srgbClr val="FF0000"/>
              </a:solidFill>
            </a:endParaRPr>
          </a:p>
          <a:p>
            <a:pPr marL="0" indent="0">
              <a:buNone/>
            </a:pPr>
            <a:endParaRPr lang="es-CO" dirty="0"/>
          </a:p>
          <a:p>
            <a:pPr marL="0" indent="0">
              <a:buNone/>
            </a:pPr>
            <a:endParaRPr lang="es-CO" dirty="0" smtClean="0"/>
          </a:p>
        </p:txBody>
      </p:sp>
    </p:spTree>
    <p:extLst>
      <p:ext uri="{BB962C8B-B14F-4D97-AF65-F5344CB8AC3E}">
        <p14:creationId xmlns:p14="http://schemas.microsoft.com/office/powerpoint/2010/main" val="31771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p:spPr>
        <p:txBody>
          <a:bodyPr>
            <a:normAutofit lnSpcReduction="10000"/>
          </a:bodyPr>
          <a:lstStyle/>
          <a:p>
            <a:pPr marL="0" indent="0">
              <a:buNone/>
            </a:pPr>
            <a:r>
              <a:rPr lang="es-CO" dirty="0"/>
              <a:t>Él continuó su ministerio </a:t>
            </a:r>
            <a:r>
              <a:rPr lang="es-CO" b="1" u="sng" dirty="0"/>
              <a:t>volviendo</a:t>
            </a:r>
            <a:r>
              <a:rPr lang="es-CO" dirty="0"/>
              <a:t> para predicar en Judea. </a:t>
            </a:r>
            <a:r>
              <a:rPr lang="es-CO" b="1" dirty="0">
                <a:latin typeface="Agency FB" pitchFamily="34" charset="0"/>
              </a:rPr>
              <a:t>El sumo sacerdote Ananás lo procesó y lo condenó a la muerte</a:t>
            </a:r>
            <a:r>
              <a:rPr lang="es-CO" dirty="0"/>
              <a:t>. Los judíos apedrearon a Matías hasta la muerte. </a:t>
            </a:r>
            <a:endParaRPr lang="es-CO" dirty="0" smtClean="0"/>
          </a:p>
        </p:txBody>
      </p:sp>
      <p:sp>
        <p:nvSpPr>
          <p:cNvPr id="4" name="3 Rectángulo"/>
          <p:cNvSpPr/>
          <p:nvPr/>
        </p:nvSpPr>
        <p:spPr>
          <a:xfrm>
            <a:off x="467544" y="2825155"/>
            <a:ext cx="5040560" cy="3108543"/>
          </a:xfrm>
          <a:prstGeom prst="rect">
            <a:avLst/>
          </a:prstGeom>
        </p:spPr>
        <p:txBody>
          <a:bodyPr wrap="square">
            <a:spAutoFit/>
          </a:bodyPr>
          <a:lstStyle/>
          <a:p>
            <a:r>
              <a:rPr lang="es-CO" sz="2800" dirty="0"/>
              <a:t>Entonces ellos tomaron un hacha y lo decapitaron. Ésta era una forma romana de ejecución, y </a:t>
            </a:r>
            <a:r>
              <a:rPr lang="es-CO" sz="2800" dirty="0" smtClean="0"/>
              <a:t>ellos </a:t>
            </a:r>
            <a:r>
              <a:rPr lang="es-CO" sz="2800" dirty="0"/>
              <a:t>hicieron esto como horrible muestra para que los romanos vieran que él se había opuesto a Roma.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847995"/>
            <a:ext cx="2448272" cy="28963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564831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a:xfrm>
            <a:off x="457200" y="1600200"/>
            <a:ext cx="8229600" cy="1612776"/>
          </a:xfrm>
        </p:spPr>
        <p:txBody>
          <a:bodyPr>
            <a:normAutofit/>
          </a:bodyPr>
          <a:lstStyle/>
          <a:p>
            <a:pPr marL="0" indent="0">
              <a:buNone/>
            </a:pPr>
            <a:r>
              <a:rPr lang="es-CO" dirty="0" smtClean="0"/>
              <a:t>Matías tenía siempre presente las palabras de su Maestro: «</a:t>
            </a:r>
            <a:r>
              <a:rPr lang="es-CO" b="1" dirty="0" smtClean="0">
                <a:latin typeface="Agency FB" pitchFamily="34" charset="0"/>
              </a:rPr>
              <a:t>Y </a:t>
            </a:r>
            <a:r>
              <a:rPr lang="es-CO" b="1" dirty="0">
                <a:latin typeface="Agency FB" pitchFamily="34" charset="0"/>
              </a:rPr>
              <a:t>no temáis a los que matan el </a:t>
            </a:r>
            <a:r>
              <a:rPr lang="es-CO" b="1" dirty="0" smtClean="0">
                <a:latin typeface="Agency FB" pitchFamily="34" charset="0"/>
              </a:rPr>
              <a:t>cuerpo</a:t>
            </a:r>
            <a:r>
              <a:rPr lang="es-CO" dirty="0" smtClean="0"/>
              <a:t>…..» </a:t>
            </a:r>
            <a:r>
              <a:rPr lang="es-CO" dirty="0" smtClean="0">
                <a:solidFill>
                  <a:srgbClr val="FF0000"/>
                </a:solidFill>
              </a:rPr>
              <a:t>(Mat.10:28). </a:t>
            </a:r>
          </a:p>
        </p:txBody>
      </p:sp>
      <p:sp>
        <p:nvSpPr>
          <p:cNvPr id="4" name="3 Rectángulo"/>
          <p:cNvSpPr/>
          <p:nvPr/>
        </p:nvSpPr>
        <p:spPr>
          <a:xfrm>
            <a:off x="323528" y="3789039"/>
            <a:ext cx="5976664" cy="1569660"/>
          </a:xfrm>
          <a:prstGeom prst="rect">
            <a:avLst/>
          </a:prstGeom>
        </p:spPr>
        <p:txBody>
          <a:bodyPr wrap="square">
            <a:spAutoFit/>
          </a:bodyPr>
          <a:lstStyle/>
          <a:p>
            <a:r>
              <a:rPr lang="es-CO" sz="2400" dirty="0"/>
              <a:t>Recordaba el ejemplo de Jesús, quien por amor a él, se había dejado martirizar en la cruz, y lo menos que podía hacer ahora, era dejarse martirizar también por amor a Él. </a:t>
            </a:r>
          </a:p>
        </p:txBody>
      </p:sp>
      <p:sp>
        <p:nvSpPr>
          <p:cNvPr id="5" name="4 Rectángulo"/>
          <p:cNvSpPr/>
          <p:nvPr/>
        </p:nvSpPr>
        <p:spPr>
          <a:xfrm>
            <a:off x="0" y="5517232"/>
            <a:ext cx="9144000" cy="954107"/>
          </a:xfrm>
          <a:prstGeom prst="rect">
            <a:avLst/>
          </a:prstGeom>
        </p:spPr>
        <p:txBody>
          <a:bodyPr wrap="square">
            <a:spAutoFit/>
          </a:bodyPr>
          <a:lstStyle/>
          <a:p>
            <a:pPr algn="ctr"/>
            <a:r>
              <a:rPr lang="es-CO" sz="2800" dirty="0"/>
              <a:t>Mi deseo y oración es que, de la misma forma, nosotros estemos dispuestos a sufrir por hacer su voluntad. Amen.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068960"/>
            <a:ext cx="2286000" cy="2269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4011010"/>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1390</Words>
  <Application>Microsoft Office PowerPoint</Application>
  <PresentationFormat>Presentación en pantalla (4:3)</PresentationFormat>
  <Paragraphs>53</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Tema de Office</vt:lpstr>
      <vt:lpstr>Presentación de PowerPoint</vt:lpstr>
      <vt:lpstr>Su biografía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2014-12-02T12:24:12Z</dcterms:created>
  <dcterms:modified xsi:type="dcterms:W3CDTF">2014-12-02T12:24:57Z</dcterms:modified>
</cp:coreProperties>
</file>