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5" r:id="rId28"/>
    <p:sldId id="298" r:id="rId29"/>
    <p:sldId id="286" r:id="rId30"/>
    <p:sldId id="287" r:id="rId31"/>
    <p:sldId id="301" r:id="rId32"/>
    <p:sldId id="293" r:id="rId33"/>
    <p:sldId id="299" r:id="rId34"/>
    <p:sldId id="300" r:id="rId35"/>
    <p:sldId id="297" r:id="rId36"/>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4607277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32050436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40391342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36236251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8" name="7 Marcador de pie de página"/>
          <p:cNvSpPr>
            <a:spLocks noGrp="1"/>
          </p:cNvSpPr>
          <p:nvPr>
            <p:ph type="ftr" sz="quarter" idx="11"/>
          </p:nvPr>
        </p:nvSpPr>
        <p:spPr/>
        <p:txBody>
          <a:bodyPr/>
          <a:lstStyle/>
          <a:p>
            <a:endParaRPr lang="es-CO" dirty="0"/>
          </a:p>
        </p:txBody>
      </p:sp>
      <p:sp>
        <p:nvSpPr>
          <p:cNvPr id="9" name="8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40972337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4" name="3 Marcador de pie de página"/>
          <p:cNvSpPr>
            <a:spLocks noGrp="1"/>
          </p:cNvSpPr>
          <p:nvPr>
            <p:ph type="ftr" sz="quarter" idx="11"/>
          </p:nvPr>
        </p:nvSpPr>
        <p:spPr/>
        <p:txBody>
          <a:bodyPr/>
          <a:lstStyle/>
          <a:p>
            <a:endParaRPr lang="es-CO" dirty="0"/>
          </a:p>
        </p:txBody>
      </p:sp>
      <p:sp>
        <p:nvSpPr>
          <p:cNvPr id="5" name="4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7768672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3" name="2 Marcador de pie de página"/>
          <p:cNvSpPr>
            <a:spLocks noGrp="1"/>
          </p:cNvSpPr>
          <p:nvPr>
            <p:ph type="ftr" sz="quarter" idx="11"/>
          </p:nvPr>
        </p:nvSpPr>
        <p:spPr/>
        <p:txBody>
          <a:bodyPr/>
          <a:lstStyle/>
          <a:p>
            <a:endParaRPr lang="es-CO" dirty="0"/>
          </a:p>
        </p:txBody>
      </p:sp>
      <p:sp>
        <p:nvSpPr>
          <p:cNvPr id="4" name="3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26853884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398131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6" name="5 Marcador de pie de página"/>
          <p:cNvSpPr>
            <a:spLocks noGrp="1"/>
          </p:cNvSpPr>
          <p:nvPr>
            <p:ph type="ftr" sz="quarter" idx="11"/>
          </p:nvPr>
        </p:nvSpPr>
        <p:spPr/>
        <p:txBody>
          <a:bodyPr/>
          <a:lstStyle/>
          <a:p>
            <a:endParaRPr lang="es-CO" dirty="0"/>
          </a:p>
        </p:txBody>
      </p:sp>
      <p:sp>
        <p:nvSpPr>
          <p:cNvPr id="7" name="6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16059940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19778445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11"/>
          </p:nvPr>
        </p:nvSpPr>
        <p:spPr/>
        <p:txBody>
          <a:bodyPr/>
          <a:lstStyle/>
          <a:p>
            <a:endParaRPr lang="es-CO" dirty="0"/>
          </a:p>
        </p:txBody>
      </p:sp>
      <p:sp>
        <p:nvSpPr>
          <p:cNvPr id="6" name="5 Marcador de número de diapositiva"/>
          <p:cNvSpPr>
            <a:spLocks noGrp="1"/>
          </p:cNvSpPr>
          <p:nvPr>
            <p:ph type="sldNum" sz="quarter" idx="12"/>
          </p:nvPr>
        </p:nvSpPr>
        <p:spPr/>
        <p:txBody>
          <a:bodyPr/>
          <a:lstStyle/>
          <a:p>
            <a:fld id="{8743D42E-EC22-4C30-A56C-D34FA35B778A}" type="slidenum">
              <a:rPr lang="es-CO" smtClean="0"/>
              <a:t>‹Nº›</a:t>
            </a:fld>
            <a:endParaRPr lang="es-CO" dirty="0"/>
          </a:p>
        </p:txBody>
      </p:sp>
    </p:spTree>
    <p:extLst>
      <p:ext uri="{BB962C8B-B14F-4D97-AF65-F5344CB8AC3E}">
        <p14:creationId xmlns:p14="http://schemas.microsoft.com/office/powerpoint/2010/main" val="8437298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8D5815E-0878-4BA3-A10E-0F9E83FA6541}" type="datetimeFigureOut">
              <a:rPr lang="es-CO" smtClean="0"/>
              <a:t>27/01/2015</a:t>
            </a:fld>
            <a:endParaRPr lang="es-CO"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43D42E-EC22-4C30-A56C-D34FA35B778A}" type="slidenum">
              <a:rPr lang="es-CO" smtClean="0"/>
              <a:t>‹Nº›</a:t>
            </a:fld>
            <a:endParaRPr lang="es-CO" dirty="0"/>
          </a:p>
        </p:txBody>
      </p:sp>
    </p:spTree>
    <p:extLst>
      <p:ext uri="{BB962C8B-B14F-4D97-AF65-F5344CB8AC3E}">
        <p14:creationId xmlns:p14="http://schemas.microsoft.com/office/powerpoint/2010/main" val="19987185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9144000" cy="1872208"/>
          </a:xfrm>
          <a:solidFill>
            <a:schemeClr val="accent5">
              <a:lumMod val="20000"/>
              <a:lumOff val="80000"/>
            </a:schemeClr>
          </a:solidFill>
        </p:spPr>
        <p:txBody>
          <a:bodyPr>
            <a:noAutofit/>
          </a:bodyPr>
          <a:lstStyle/>
          <a:p>
            <a:pPr marL="0" indent="0">
              <a:buNone/>
            </a:pPr>
            <a:r>
              <a:rPr lang="es-CO" sz="4400" dirty="0" smtClean="0">
                <a:latin typeface="Algerian" pitchFamily="82" charset="0"/>
              </a:rPr>
              <a:t>Biografía y </a:t>
            </a:r>
          </a:p>
          <a:p>
            <a:pPr marL="0" indent="0">
              <a:buNone/>
            </a:pPr>
            <a:r>
              <a:rPr lang="es-CO" sz="4400" dirty="0" smtClean="0">
                <a:latin typeface="Algerian" pitchFamily="82" charset="0"/>
              </a:rPr>
              <a:t>muerte del apóstol Pedro</a:t>
            </a:r>
            <a:endParaRPr lang="es-CO" sz="4400" dirty="0">
              <a:latin typeface="Algerian" pitchFamily="82" charset="0"/>
            </a:endParaRPr>
          </a:p>
        </p:txBody>
      </p:sp>
      <p:sp>
        <p:nvSpPr>
          <p:cNvPr id="4" name="3 Rectángulo"/>
          <p:cNvSpPr/>
          <p:nvPr/>
        </p:nvSpPr>
        <p:spPr>
          <a:xfrm>
            <a:off x="-20920" y="5085184"/>
            <a:ext cx="9144000" cy="1107996"/>
          </a:xfrm>
          <a:prstGeom prst="rect">
            <a:avLst/>
          </a:prstGeom>
          <a:solidFill>
            <a:schemeClr val="accent5">
              <a:lumMod val="20000"/>
              <a:lumOff val="80000"/>
            </a:schemeClr>
          </a:solidFill>
        </p:spPr>
        <p:txBody>
          <a:bodyPr wrap="square">
            <a:spAutoFit/>
          </a:bodyPr>
          <a:lstStyle/>
          <a:p>
            <a:pPr lvl="8"/>
            <a:r>
              <a:rPr lang="es-CO" sz="6600" dirty="0">
                <a:latin typeface="Palace Script MT" pitchFamily="66" charset="0"/>
              </a:rPr>
              <a:t>Humberto Fierro </a:t>
            </a:r>
            <a:r>
              <a:rPr lang="es-CO" sz="6600" dirty="0" smtClean="0">
                <a:latin typeface="Palace Script MT" pitchFamily="66" charset="0"/>
              </a:rPr>
              <a:t>G</a:t>
            </a:r>
            <a:endParaRPr lang="es-CO" sz="6600" dirty="0">
              <a:latin typeface="Palace Script MT" pitchFamily="66"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564904"/>
            <a:ext cx="302433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57115865"/>
      </p:ext>
    </p:extLst>
  </p:cSld>
  <p:clrMapOvr>
    <a:masterClrMapping/>
  </p:clrMapOvr>
  <p:transition spd="slow">
    <p:cove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fontScale="90000"/>
          </a:bodyPr>
          <a:lstStyle/>
          <a:p>
            <a:pPr algn="l"/>
            <a:r>
              <a:rPr lang="es-CO" b="1" dirty="0" smtClean="0"/>
              <a:t>Tema:</a:t>
            </a:r>
            <a:br>
              <a:rPr lang="es-CO" b="1" dirty="0" smtClean="0"/>
            </a:br>
            <a:r>
              <a:rPr lang="es-CO" b="1" dirty="0" smtClean="0"/>
              <a:t>Biografía y muerte del </a:t>
            </a:r>
            <a:r>
              <a:rPr lang="es-CO" b="1" dirty="0"/>
              <a:t>apóstol </a:t>
            </a:r>
            <a:r>
              <a:rPr lang="es-CO" b="1" dirty="0" smtClean="0"/>
              <a:t>Pedro</a:t>
            </a:r>
            <a:endParaRPr lang="es-CO" b="1" dirty="0"/>
          </a:p>
        </p:txBody>
      </p:sp>
      <p:sp>
        <p:nvSpPr>
          <p:cNvPr id="3" name="2 Marcador de contenido"/>
          <p:cNvSpPr>
            <a:spLocks noGrp="1"/>
          </p:cNvSpPr>
          <p:nvPr>
            <p:ph idx="1"/>
          </p:nvPr>
        </p:nvSpPr>
        <p:spPr>
          <a:xfrm>
            <a:off x="457200" y="1600201"/>
            <a:ext cx="5770984" cy="1857400"/>
          </a:xfrm>
        </p:spPr>
        <p:txBody>
          <a:bodyPr>
            <a:normAutofit/>
          </a:bodyPr>
          <a:lstStyle/>
          <a:p>
            <a:pPr marL="0" indent="0">
              <a:buNone/>
            </a:pPr>
            <a:r>
              <a:rPr lang="es-CO" sz="2400" dirty="0"/>
              <a:t>,¿Quien era </a:t>
            </a:r>
            <a:r>
              <a:rPr lang="es-CO" sz="2400" dirty="0" smtClean="0"/>
              <a:t>Pedro?</a:t>
            </a:r>
          </a:p>
          <a:p>
            <a:pPr marL="0" indent="0">
              <a:buNone/>
            </a:pPr>
            <a:r>
              <a:rPr lang="es-CO" sz="2400" dirty="0" smtClean="0">
                <a:solidFill>
                  <a:srgbClr val="FF0000"/>
                </a:solidFill>
              </a:rPr>
              <a:t>San </a:t>
            </a:r>
            <a:r>
              <a:rPr lang="es-CO" sz="2400" dirty="0">
                <a:solidFill>
                  <a:srgbClr val="FF0000"/>
                </a:solidFill>
              </a:rPr>
              <a:t>Mateo </a:t>
            </a:r>
            <a:r>
              <a:rPr lang="es-CO" sz="2400" dirty="0" smtClean="0">
                <a:solidFill>
                  <a:srgbClr val="FF0000"/>
                </a:solidFill>
              </a:rPr>
              <a:t>4:18-20. </a:t>
            </a:r>
            <a:r>
              <a:rPr lang="es-CO" sz="2400" dirty="0" smtClean="0"/>
              <a:t>Andando </a:t>
            </a:r>
            <a:r>
              <a:rPr lang="es-CO" sz="2400" dirty="0"/>
              <a:t>Jesús junto al mar de Galilea, vio a dos hermanos, Simón, llamado Pedro, y Andrés su </a:t>
            </a:r>
            <a:r>
              <a:rPr lang="es-CO" sz="2400" dirty="0" smtClean="0"/>
              <a:t>hermano</a:t>
            </a:r>
          </a:p>
          <a:p>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628800"/>
            <a:ext cx="2495550" cy="1828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1560" y="3933056"/>
            <a:ext cx="2088232"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707904" y="4085520"/>
            <a:ext cx="4572000" cy="1938992"/>
          </a:xfrm>
          <a:prstGeom prst="rect">
            <a:avLst/>
          </a:prstGeom>
        </p:spPr>
        <p:txBody>
          <a:bodyPr>
            <a:spAutoFit/>
          </a:bodyPr>
          <a:lstStyle/>
          <a:p>
            <a:r>
              <a:rPr lang="es-CO" sz="2000" dirty="0"/>
              <a:t>Pedro era un hombre pescador de Betsaida ciudad de Galilea, en la ribera nordeste del lago de Genesaret, </a:t>
            </a:r>
            <a:r>
              <a:rPr lang="es-CO" sz="2000" dirty="0">
                <a:solidFill>
                  <a:srgbClr val="FF0000"/>
                </a:solidFill>
              </a:rPr>
              <a:t>(Juan 1:44)</a:t>
            </a:r>
            <a:r>
              <a:rPr lang="es-CO" sz="2000" dirty="0"/>
              <a:t> ; su nombre verdadero era Simón. Al igual que su padre Jonas y su hermano Andrés, era pescador. </a:t>
            </a:r>
          </a:p>
        </p:txBody>
      </p:sp>
      <p:sp>
        <p:nvSpPr>
          <p:cNvPr id="5" name="4 Flecha izquierda"/>
          <p:cNvSpPr/>
          <p:nvPr/>
        </p:nvSpPr>
        <p:spPr>
          <a:xfrm>
            <a:off x="2596204" y="4169620"/>
            <a:ext cx="978408" cy="484632"/>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p>
        </p:txBody>
      </p:sp>
    </p:spTree>
    <p:extLst>
      <p:ext uri="{BB962C8B-B14F-4D97-AF65-F5344CB8AC3E}">
        <p14:creationId xmlns:p14="http://schemas.microsoft.com/office/powerpoint/2010/main" val="254606984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barn(inVertical)">
                                      <p:cBhvr>
                                        <p:cTn id="7" dur="500"/>
                                        <p:tgtEl>
                                          <p:spTgt spid="1027"/>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600201"/>
            <a:ext cx="4618856" cy="3845024"/>
          </a:xfrm>
        </p:spPr>
        <p:txBody>
          <a:bodyPr>
            <a:normAutofit fontScale="85000" lnSpcReduction="20000"/>
          </a:bodyPr>
          <a:lstStyle/>
          <a:p>
            <a:pPr marL="0" indent="0">
              <a:buNone/>
            </a:pPr>
            <a:r>
              <a:rPr lang="es-CO" dirty="0" smtClean="0"/>
              <a:t>Estaba </a:t>
            </a:r>
            <a:r>
              <a:rPr lang="es-CO" dirty="0"/>
              <a:t>casado, </a:t>
            </a:r>
            <a:r>
              <a:rPr lang="es-CO" dirty="0" smtClean="0"/>
              <a:t>tenía un hogar ejemplar, en sus cartas advierte a los maridos la forma  de como se debe tratar a </a:t>
            </a:r>
            <a:r>
              <a:rPr lang="es-CO" dirty="0"/>
              <a:t>sus </a:t>
            </a:r>
            <a:r>
              <a:rPr lang="es-CO" dirty="0" smtClean="0"/>
              <a:t>esposas </a:t>
            </a:r>
            <a:r>
              <a:rPr lang="es-CO" dirty="0" smtClean="0">
                <a:solidFill>
                  <a:srgbClr val="FF0000"/>
                </a:solidFill>
              </a:rPr>
              <a:t>(1Ped.3: 7)</a:t>
            </a:r>
            <a:r>
              <a:rPr lang="es-CO" dirty="0" smtClean="0"/>
              <a:t>; </a:t>
            </a:r>
            <a:r>
              <a:rPr lang="es-CO" dirty="0"/>
              <a:t>sabía por experiencia </a:t>
            </a:r>
            <a:r>
              <a:rPr lang="es-CO" dirty="0" smtClean="0"/>
              <a:t> </a:t>
            </a:r>
            <a:r>
              <a:rPr lang="es-CO" dirty="0"/>
              <a:t>la convivencia matrimonial; no consta que tuviese hijos, y en el Evangelio nos refiere cómo Jesús curó a su suegra que vivía </a:t>
            </a:r>
            <a:r>
              <a:rPr lang="es-CO" dirty="0" smtClean="0"/>
              <a:t>en su casa </a:t>
            </a:r>
            <a:r>
              <a:rPr lang="es-CO" dirty="0" smtClean="0">
                <a:solidFill>
                  <a:srgbClr val="FF0000"/>
                </a:solidFill>
              </a:rPr>
              <a:t>(Mar.1:29-31).</a:t>
            </a:r>
            <a:endParaRPr lang="es-CO" dirty="0">
              <a:solidFill>
                <a:srgbClr val="FF0000"/>
              </a:solidFill>
            </a:endParaRPr>
          </a:p>
          <a:p>
            <a:endParaRPr lang="es-CO"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988840"/>
            <a:ext cx="2735188"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53040223"/>
      </p:ext>
    </p:extLst>
  </p:cSld>
  <p:clrMapOvr>
    <a:masterClrMapping/>
  </p:clrMapOvr>
  <p:transition spd="slow">
    <p:cov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lstStyle/>
          <a:p>
            <a:r>
              <a:rPr lang="es-CO" b="1" dirty="0"/>
              <a:t>Características de Simón</a:t>
            </a:r>
          </a:p>
        </p:txBody>
      </p:sp>
      <p:sp>
        <p:nvSpPr>
          <p:cNvPr id="3" name="2 Marcador de contenido"/>
          <p:cNvSpPr>
            <a:spLocks noGrp="1"/>
          </p:cNvSpPr>
          <p:nvPr>
            <p:ph idx="1"/>
          </p:nvPr>
        </p:nvSpPr>
        <p:spPr/>
        <p:txBody>
          <a:bodyPr>
            <a:normAutofit/>
          </a:bodyPr>
          <a:lstStyle/>
          <a:p>
            <a:pPr marL="0" indent="0">
              <a:buNone/>
            </a:pPr>
            <a:endParaRPr lang="es-CO" sz="2400" dirty="0" smtClean="0"/>
          </a:p>
          <a:p>
            <a:pPr marL="0" indent="0">
              <a:buNone/>
            </a:pPr>
            <a:r>
              <a:rPr lang="es-CO" sz="2400" dirty="0" smtClean="0"/>
              <a:t>Jesucristo </a:t>
            </a:r>
            <a:r>
              <a:rPr lang="es-CO" sz="2400" dirty="0"/>
              <a:t>no le eligió por ser el más inteligente o el más culto de los apóstoles; en él se advierte un corazón </a:t>
            </a:r>
            <a:r>
              <a:rPr lang="es-CO" sz="2400" u="sng" dirty="0"/>
              <a:t>impetuoso</a:t>
            </a:r>
            <a:r>
              <a:rPr lang="es-CO" sz="2400" dirty="0"/>
              <a:t> y </a:t>
            </a:r>
            <a:r>
              <a:rPr lang="es-CO" sz="2400" dirty="0" smtClean="0"/>
              <a:t>carácter </a:t>
            </a:r>
            <a:r>
              <a:rPr lang="es-CO" sz="2400" u="sng" dirty="0" smtClean="0"/>
              <a:t>fuerte</a:t>
            </a:r>
            <a:r>
              <a:rPr lang="es-CO" sz="2400" dirty="0"/>
              <a:t>, lleno de </a:t>
            </a:r>
            <a:r>
              <a:rPr lang="es-CO" sz="2400" u="sng" dirty="0"/>
              <a:t>arrebatos </a:t>
            </a:r>
            <a:r>
              <a:rPr lang="es-CO" sz="2400" dirty="0"/>
              <a:t>no siempre oportunos, menos inquebrantable de lo que hubiera sido de desear, pero con una </a:t>
            </a:r>
            <a:r>
              <a:rPr lang="es-CO" sz="2400" u="sng" dirty="0"/>
              <a:t>mezcla</a:t>
            </a:r>
            <a:r>
              <a:rPr lang="es-CO" sz="2400" dirty="0"/>
              <a:t> de </a:t>
            </a:r>
            <a:r>
              <a:rPr lang="es-CO" sz="2400" u="sng" dirty="0"/>
              <a:t>fe</a:t>
            </a:r>
            <a:r>
              <a:rPr lang="es-CO" sz="2400" dirty="0"/>
              <a:t>, </a:t>
            </a:r>
            <a:r>
              <a:rPr lang="es-CO" sz="2400" u="sng" dirty="0"/>
              <a:t>entusiasmo</a:t>
            </a:r>
            <a:r>
              <a:rPr lang="es-CO" sz="2400" dirty="0"/>
              <a:t> y </a:t>
            </a:r>
            <a:r>
              <a:rPr lang="es-CO" sz="2400" u="sng" dirty="0"/>
              <a:t>bondad</a:t>
            </a:r>
            <a:r>
              <a:rPr lang="es-CO" sz="2400" dirty="0"/>
              <a:t> que sin duda respondían al deseo del Maestro; nadie le admitiría para dirigir una gran empresa </a:t>
            </a:r>
            <a:r>
              <a:rPr lang="es-CO" sz="2400" b="1" dirty="0"/>
              <a:t>(la </a:t>
            </a:r>
            <a:r>
              <a:rPr lang="es-CO" sz="2400" b="1" u="sng" dirty="0"/>
              <a:t>inestabilidad</a:t>
            </a:r>
            <a:r>
              <a:rPr lang="es-CO" sz="2400" b="1" dirty="0"/>
              <a:t> pone en peligro los negocios); </a:t>
            </a:r>
            <a:r>
              <a:rPr lang="es-CO" sz="2400" dirty="0"/>
              <a:t>sus antecedentes no inspiran confianza, y un partido político no lo elegiría como su líder. Podemos ver que los criterios de eficacia tienen poco que ver con los planes de Dios.</a:t>
            </a:r>
          </a:p>
        </p:txBody>
      </p:sp>
    </p:spTree>
    <p:extLst>
      <p:ext uri="{BB962C8B-B14F-4D97-AF65-F5344CB8AC3E}">
        <p14:creationId xmlns:p14="http://schemas.microsoft.com/office/powerpoint/2010/main" val="2329925651"/>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85000" lnSpcReduction="20000"/>
          </a:bodyPr>
          <a:lstStyle/>
          <a:p>
            <a:pPr marL="0" indent="0">
              <a:buNone/>
            </a:pPr>
            <a:r>
              <a:rPr lang="es-CO" sz="2600" dirty="0"/>
              <a:t>Antes de conocer a Cristo, había </a:t>
            </a:r>
            <a:r>
              <a:rPr lang="es-CO" sz="2600" dirty="0" smtClean="0"/>
              <a:t>sido (probablemente) </a:t>
            </a:r>
            <a:r>
              <a:rPr lang="es-CO" sz="2600" dirty="0"/>
              <a:t>discípulo del Bautista, como su hermano Andrés ya que éste es quien le condujo a Jesús.</a:t>
            </a:r>
          </a:p>
          <a:p>
            <a:endParaRPr lang="es-CO" sz="2600" dirty="0"/>
          </a:p>
          <a:p>
            <a:pPr marL="0" indent="0">
              <a:buNone/>
            </a:pPr>
            <a:r>
              <a:rPr lang="es-CO" sz="2800" b="1" dirty="0" smtClean="0"/>
              <a:t>La pregunta es: ¿Como </a:t>
            </a:r>
            <a:r>
              <a:rPr lang="es-CO" sz="2800" b="1" dirty="0"/>
              <a:t>conoció a Jesús? </a:t>
            </a:r>
            <a:endParaRPr lang="es-CO" sz="2800" b="1" dirty="0" smtClean="0"/>
          </a:p>
          <a:p>
            <a:pPr marL="0" indent="0">
              <a:buNone/>
            </a:pPr>
            <a:r>
              <a:rPr lang="es-CO" sz="2800" b="1" dirty="0" smtClean="0">
                <a:solidFill>
                  <a:srgbClr val="FF0000"/>
                </a:solidFill>
              </a:rPr>
              <a:t>San </a:t>
            </a:r>
            <a:r>
              <a:rPr lang="es-CO" sz="2800" b="1" dirty="0">
                <a:solidFill>
                  <a:srgbClr val="FF0000"/>
                </a:solidFill>
              </a:rPr>
              <a:t>Juan 1:35-42. </a:t>
            </a:r>
            <a:r>
              <a:rPr lang="es-CO" sz="2800" b="1" dirty="0" smtClean="0">
                <a:solidFill>
                  <a:srgbClr val="FF0000"/>
                </a:solidFill>
              </a:rPr>
              <a:t>35.</a:t>
            </a:r>
          </a:p>
          <a:p>
            <a:pPr marL="0" indent="0">
              <a:buNone/>
            </a:pPr>
            <a:r>
              <a:rPr lang="es-CO" sz="2800" b="1" dirty="0" smtClean="0"/>
              <a:t> </a:t>
            </a:r>
            <a:r>
              <a:rPr lang="es-CO" sz="2800" b="1" dirty="0"/>
              <a:t>Al siguiente día estaba otra vez Juan, y con él dos de sus </a:t>
            </a:r>
            <a:r>
              <a:rPr lang="es-CO" sz="2800" b="1" dirty="0" smtClean="0"/>
              <a:t>discípulos. 36 </a:t>
            </a:r>
            <a:r>
              <a:rPr lang="es-CO" sz="2800" b="1" dirty="0"/>
              <a:t>Y mirando a Jesús que andaba por allí, dijo: </a:t>
            </a:r>
            <a:r>
              <a:rPr lang="es-CO" sz="2800" b="1" dirty="0" smtClean="0"/>
              <a:t>¡</a:t>
            </a:r>
            <a:r>
              <a:rPr lang="es-CO" sz="2800" b="1" dirty="0"/>
              <a:t>Este es el Cordero de </a:t>
            </a:r>
            <a:r>
              <a:rPr lang="es-CO" sz="2800" b="1" dirty="0" smtClean="0"/>
              <a:t>Dios! 37 </a:t>
            </a:r>
            <a:r>
              <a:rPr lang="es-CO" sz="2800" b="1" dirty="0"/>
              <a:t>Los dos discípulos lo oyeron hablar y siguieron a Jesús. </a:t>
            </a:r>
          </a:p>
          <a:p>
            <a:pPr marL="0" indent="0">
              <a:buNone/>
            </a:pPr>
            <a:r>
              <a:rPr lang="es-CO" sz="2800" b="1" dirty="0"/>
              <a:t>38 Volviéndose Jesús y viendo que lo seguían, les dijo: </a:t>
            </a:r>
            <a:r>
              <a:rPr lang="es-CO" sz="2800" b="1" dirty="0" smtClean="0"/>
              <a:t> --¿</a:t>
            </a:r>
            <a:r>
              <a:rPr lang="es-CO" sz="2800" b="1" dirty="0"/>
              <a:t>Qué buscáis? </a:t>
            </a:r>
            <a:r>
              <a:rPr lang="es-CO" sz="2800" b="1" dirty="0" smtClean="0"/>
              <a:t>  </a:t>
            </a:r>
            <a:r>
              <a:rPr lang="es-CO" sz="2800" b="1" dirty="0"/>
              <a:t>Ellos le dijeron: </a:t>
            </a:r>
            <a:r>
              <a:rPr lang="es-CO" sz="2800" b="1" dirty="0" smtClean="0"/>
              <a:t> </a:t>
            </a:r>
            <a:r>
              <a:rPr lang="es-CO" sz="2800" b="1" dirty="0"/>
              <a:t>--Rabí --que significa "Maestro</a:t>
            </a:r>
            <a:r>
              <a:rPr lang="es-CO" sz="2800" b="1" dirty="0" smtClean="0"/>
              <a:t>"--, </a:t>
            </a:r>
            <a:r>
              <a:rPr lang="es-CO" sz="2800" b="1" dirty="0"/>
              <a:t>¿dónde vives? </a:t>
            </a:r>
            <a:r>
              <a:rPr lang="es-CO" sz="2800" b="1" dirty="0" smtClean="0"/>
              <a:t> 39 </a:t>
            </a:r>
            <a:r>
              <a:rPr lang="es-CO" sz="2800" b="1" dirty="0"/>
              <a:t>Les dijo: </a:t>
            </a:r>
            <a:r>
              <a:rPr lang="es-CO" sz="2800" b="1" dirty="0" smtClean="0"/>
              <a:t> --</a:t>
            </a:r>
            <a:r>
              <a:rPr lang="es-CO" sz="2800" b="1" dirty="0"/>
              <a:t>Venid y ved. </a:t>
            </a:r>
            <a:r>
              <a:rPr lang="es-CO" sz="2800" b="1" dirty="0" smtClean="0"/>
              <a:t> </a:t>
            </a:r>
            <a:r>
              <a:rPr lang="es-CO" sz="2800" b="1" dirty="0"/>
              <a:t>Fueron y vieron dónde vivía, y se quedaron aquel día con él, porque era como la hora </a:t>
            </a:r>
            <a:r>
              <a:rPr lang="es-CO" sz="2800" b="1" dirty="0" smtClean="0"/>
              <a:t>décima. 40 </a:t>
            </a:r>
            <a:r>
              <a:rPr lang="es-CO" sz="2800" b="1" u="sng" dirty="0"/>
              <a:t>Andrés, hermano de Simón Pedro</a:t>
            </a:r>
            <a:r>
              <a:rPr lang="es-CO" sz="2800" b="1" dirty="0"/>
              <a:t>, era uno de los dos que habían oído a Juan y habían seguido a Jesús. </a:t>
            </a:r>
            <a:r>
              <a:rPr lang="es-CO" sz="2800" b="1" dirty="0" smtClean="0"/>
              <a:t>41 </a:t>
            </a:r>
            <a:r>
              <a:rPr lang="es-CO" sz="2800" b="1" u="sng" dirty="0"/>
              <a:t>Aquel encontró primero a su hermano Simón</a:t>
            </a:r>
            <a:r>
              <a:rPr lang="es-CO" sz="2800" b="1" dirty="0"/>
              <a:t>, y le dijo: </a:t>
            </a:r>
            <a:r>
              <a:rPr lang="es-CO" sz="2800" b="1" dirty="0" smtClean="0"/>
              <a:t> </a:t>
            </a:r>
            <a:r>
              <a:rPr lang="es-CO" sz="2800" b="1" dirty="0"/>
              <a:t>--Hemos encontrado al Mesías --que significa "Cristo</a:t>
            </a:r>
            <a:r>
              <a:rPr lang="es-CO" sz="2800" b="1" dirty="0" smtClean="0"/>
              <a:t>"--. 42 </a:t>
            </a:r>
            <a:r>
              <a:rPr lang="es-CO" sz="2800" b="1" dirty="0"/>
              <a:t>Y lo trajo a Jesús</a:t>
            </a:r>
            <a:r>
              <a:rPr lang="es-CO" sz="2800" b="1" dirty="0" smtClean="0"/>
              <a:t>. </a:t>
            </a:r>
            <a:r>
              <a:rPr lang="es-CO" sz="2800" b="1" dirty="0"/>
              <a:t>Mirándolo Jesús, dijo: </a:t>
            </a:r>
            <a:r>
              <a:rPr lang="es-CO" sz="2800" b="1" dirty="0" smtClean="0"/>
              <a:t> </a:t>
            </a:r>
            <a:r>
              <a:rPr lang="es-CO" sz="2800" b="1" dirty="0"/>
              <a:t>--Tú eres Simón hijo de Jonás</a:t>
            </a:r>
            <a:r>
              <a:rPr lang="es-CO" sz="2800" b="1" dirty="0" smtClean="0"/>
              <a:t>; </a:t>
            </a:r>
            <a:r>
              <a:rPr lang="es-CO" sz="2800" b="1" dirty="0"/>
              <a:t>tú serás llamado Cefas --es decir, </a:t>
            </a:r>
            <a:r>
              <a:rPr lang="es-CO" sz="2800" b="1" dirty="0" smtClean="0"/>
              <a:t>Pedro-.</a:t>
            </a:r>
            <a:endParaRPr lang="es-CO" dirty="0"/>
          </a:p>
          <a:p>
            <a:endParaRPr lang="es-CO" dirty="0"/>
          </a:p>
        </p:txBody>
      </p:sp>
    </p:spTree>
    <p:extLst>
      <p:ext uri="{BB962C8B-B14F-4D97-AF65-F5344CB8AC3E}">
        <p14:creationId xmlns:p14="http://schemas.microsoft.com/office/powerpoint/2010/main" val="1601946669"/>
      </p:ext>
    </p:extLst>
  </p:cSld>
  <p:clrMapOvr>
    <a:masterClrMapping/>
  </p:clrMapOvr>
  <p:transition spd="slow">
    <p:pull/>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764704"/>
            <a:ext cx="5050904" cy="3600400"/>
          </a:xfrm>
        </p:spPr>
        <p:txBody>
          <a:bodyPr>
            <a:normAutofit lnSpcReduction="10000"/>
          </a:bodyPr>
          <a:lstStyle/>
          <a:p>
            <a:pPr marL="0" indent="0">
              <a:buNone/>
            </a:pPr>
            <a:r>
              <a:rPr lang="es-CO" sz="2800" dirty="0" smtClean="0"/>
              <a:t>Pedro, asiste </a:t>
            </a:r>
            <a:r>
              <a:rPr lang="es-CO" sz="2800" dirty="0"/>
              <a:t>al primer milagro de Jesús en las bodas de Caná, en Cafarnaúm, </a:t>
            </a:r>
            <a:r>
              <a:rPr lang="es-CO" sz="2800" dirty="0" smtClean="0">
                <a:solidFill>
                  <a:srgbClr val="FF0000"/>
                </a:solidFill>
              </a:rPr>
              <a:t>(Juan 2:1-9), </a:t>
            </a:r>
            <a:r>
              <a:rPr lang="es-CO" sz="2800" dirty="0" smtClean="0"/>
              <a:t>mientras </a:t>
            </a:r>
            <a:r>
              <a:rPr lang="es-CO" sz="2800" dirty="0"/>
              <a:t>ejercitaba su oficio de pescador, escucha las enseñanzas y presencia los milagros del Señor hasta recibir la llamada a seguirle como discípulos dejándolo </a:t>
            </a:r>
            <a:r>
              <a:rPr lang="es-CO" sz="2800" dirty="0" smtClean="0"/>
              <a:t>todo. </a:t>
            </a:r>
            <a:endParaRPr lang="es-CO" sz="28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52120" y="980728"/>
            <a:ext cx="3177530"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619672" y="5190291"/>
            <a:ext cx="4572000" cy="830997"/>
          </a:xfrm>
          <a:prstGeom prst="rect">
            <a:avLst/>
          </a:prstGeom>
        </p:spPr>
        <p:txBody>
          <a:bodyPr>
            <a:spAutoFit/>
          </a:bodyPr>
          <a:lstStyle/>
          <a:p>
            <a:r>
              <a:rPr lang="es-CO" sz="2400" dirty="0"/>
              <a:t>Antes del Sermón del Monte es elegido como uno de los Doce.</a:t>
            </a:r>
          </a:p>
        </p:txBody>
      </p:sp>
    </p:spTree>
    <p:extLst>
      <p:ext uri="{BB962C8B-B14F-4D97-AF65-F5344CB8AC3E}">
        <p14:creationId xmlns:p14="http://schemas.microsoft.com/office/powerpoint/2010/main" val="4232945785"/>
      </p:ext>
    </p:extLst>
  </p:cSld>
  <p:clrMapOvr>
    <a:masterClrMapping/>
  </p:clrMapOvr>
  <p:transition spd="slow">
    <p:push dir="u"/>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lstStyle/>
          <a:p>
            <a:r>
              <a:rPr lang="es-CO" b="1" dirty="0"/>
              <a:t>Conversión </a:t>
            </a:r>
            <a:r>
              <a:rPr lang="es-CO" b="1" dirty="0" smtClean="0"/>
              <a:t>de </a:t>
            </a:r>
            <a:r>
              <a:rPr lang="es-CO" b="1" dirty="0"/>
              <a:t>Pedro</a:t>
            </a:r>
          </a:p>
        </p:txBody>
      </p:sp>
      <p:sp>
        <p:nvSpPr>
          <p:cNvPr id="3" name="2 Marcador de contenido"/>
          <p:cNvSpPr>
            <a:spLocks noGrp="1"/>
          </p:cNvSpPr>
          <p:nvPr>
            <p:ph idx="1"/>
          </p:nvPr>
        </p:nvSpPr>
        <p:spPr/>
        <p:txBody>
          <a:bodyPr>
            <a:normAutofit lnSpcReduction="10000"/>
          </a:bodyPr>
          <a:lstStyle/>
          <a:p>
            <a:pPr marL="0" indent="0">
              <a:buNone/>
            </a:pPr>
            <a:r>
              <a:rPr lang="es-CO" sz="2400" dirty="0" smtClean="0"/>
              <a:t>Luego </a:t>
            </a:r>
            <a:r>
              <a:rPr lang="es-CO" sz="2400" dirty="0"/>
              <a:t>de su encuentro y entrega a Jesús no solo su nombre cambio... “</a:t>
            </a:r>
            <a:r>
              <a:rPr lang="es-CO" sz="2400" dirty="0">
                <a:latin typeface="Agency FB" pitchFamily="34" charset="0"/>
              </a:rPr>
              <a:t>y mirándole Jesús, dijo: tu eres Simón, hijo de Jonás; tu serás llamado Cefas, que quiere decir </a:t>
            </a:r>
            <a:r>
              <a:rPr lang="es-CO" sz="2400" dirty="0" smtClean="0">
                <a:latin typeface="Agency FB" pitchFamily="34" charset="0"/>
              </a:rPr>
              <a:t>Pedro</a:t>
            </a:r>
            <a:r>
              <a:rPr lang="es-CO" sz="2400" dirty="0" smtClean="0"/>
              <a:t>” </a:t>
            </a:r>
            <a:r>
              <a:rPr lang="es-CO" sz="2400" dirty="0" smtClean="0">
                <a:solidFill>
                  <a:srgbClr val="FF0000"/>
                </a:solidFill>
              </a:rPr>
              <a:t>(Juan 1:42)</a:t>
            </a:r>
            <a:r>
              <a:rPr lang="es-CO" sz="2400" dirty="0" smtClean="0"/>
              <a:t> </a:t>
            </a:r>
            <a:r>
              <a:rPr lang="es-CO" sz="2400" dirty="0"/>
              <a:t>; sino también su vida. </a:t>
            </a:r>
            <a:endParaRPr lang="es-CO" sz="2400" dirty="0" smtClean="0"/>
          </a:p>
          <a:p>
            <a:pPr marL="0" indent="0">
              <a:buNone/>
            </a:pPr>
            <a:endParaRPr lang="es-CO" sz="2400" dirty="0" smtClean="0"/>
          </a:p>
          <a:p>
            <a:pPr marL="0" indent="0">
              <a:buNone/>
            </a:pPr>
            <a:r>
              <a:rPr lang="es-CO" sz="2400" b="1" dirty="0" smtClean="0"/>
              <a:t>¿Cómo es que Jesús sabía todo lo relacionado con Simón?</a:t>
            </a:r>
          </a:p>
          <a:p>
            <a:pPr marL="0" indent="0">
              <a:buNone/>
            </a:pPr>
            <a:r>
              <a:rPr lang="es-CO" sz="2400" dirty="0" smtClean="0">
                <a:solidFill>
                  <a:srgbClr val="FF0000"/>
                </a:solidFill>
              </a:rPr>
              <a:t>Juan 2:24,25. </a:t>
            </a:r>
            <a:r>
              <a:rPr lang="es-CO" sz="2400" dirty="0" smtClean="0"/>
              <a:t>«Pero </a:t>
            </a:r>
            <a:r>
              <a:rPr lang="es-CO" sz="2400" dirty="0"/>
              <a:t>Jesús mismo no se fiaba de ellos, porque los conocía a todos; </a:t>
            </a:r>
            <a:r>
              <a:rPr lang="es-CO" sz="2400" dirty="0" smtClean="0"/>
              <a:t>25 </a:t>
            </a:r>
            <a:r>
              <a:rPr lang="es-CO" sz="2400" dirty="0"/>
              <a:t>y no necesitaba que nadie le explicara nada acerca del hombre, pues él sabía lo que hay en el </a:t>
            </a:r>
            <a:r>
              <a:rPr lang="es-CO" sz="2400" dirty="0" smtClean="0"/>
              <a:t>hombre». </a:t>
            </a:r>
          </a:p>
          <a:p>
            <a:pPr marL="0" indent="0">
              <a:buNone/>
            </a:pPr>
            <a:r>
              <a:rPr lang="es-CO" sz="2400" dirty="0" smtClean="0"/>
              <a:t>Por eso Jesús sabía su nombre, y además el nombre de su padre, Jonás; como tambien sabe todo lo relacionado con cada uno de nosotros.</a:t>
            </a:r>
          </a:p>
          <a:p>
            <a:endParaRPr lang="es-CO" dirty="0"/>
          </a:p>
        </p:txBody>
      </p:sp>
    </p:spTree>
    <p:extLst>
      <p:ext uri="{BB962C8B-B14F-4D97-AF65-F5344CB8AC3E}">
        <p14:creationId xmlns:p14="http://schemas.microsoft.com/office/powerpoint/2010/main" val="2750116558"/>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barn(inVertical)">
                                      <p:cBhvr>
                                        <p:cTn id="10" dur="500"/>
                                        <p:tgtEl>
                                          <p:spTgt spid="3">
                                            <p:txEl>
                                              <p:pRg st="3" end="3"/>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barn(inVertical)">
                                      <p:cBhvr>
                                        <p:cTn id="13"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p:spPr>
        <p:txBody>
          <a:bodyPr>
            <a:normAutofit fontScale="85000" lnSpcReduction="10000"/>
          </a:bodyPr>
          <a:lstStyle/>
          <a:p>
            <a:pPr marL="0" indent="0">
              <a:buNone/>
            </a:pPr>
            <a:r>
              <a:rPr lang="es-CO" dirty="0"/>
              <a:t>Jesús no desconocía la debilidad y las negaciones de Pedro: "</a:t>
            </a:r>
            <a:r>
              <a:rPr lang="es-CO" dirty="0">
                <a:latin typeface="Agency FB" pitchFamily="34" charset="0"/>
              </a:rPr>
              <a:t>Simón, Simón, he aquí que Satanás os ha reclamado para zarandearos como el trigo” Pero yo he rogado por ti para que tu fe no </a:t>
            </a:r>
            <a:r>
              <a:rPr lang="es-CO" dirty="0" smtClean="0">
                <a:latin typeface="Agency FB" pitchFamily="34" charset="0"/>
              </a:rPr>
              <a:t>desfallezca; </a:t>
            </a:r>
            <a:r>
              <a:rPr lang="es-CO" dirty="0">
                <a:latin typeface="Agency FB" pitchFamily="34" charset="0"/>
              </a:rPr>
              <a:t>y tú cuando </a:t>
            </a:r>
            <a:r>
              <a:rPr lang="es-CO" dirty="0" smtClean="0">
                <a:latin typeface="Agency FB" pitchFamily="34" charset="0"/>
              </a:rPr>
              <a:t>vuelvas, </a:t>
            </a:r>
            <a:r>
              <a:rPr lang="es-CO" dirty="0">
                <a:latin typeface="Agency FB" pitchFamily="34" charset="0"/>
              </a:rPr>
              <a:t>confirma en la fe a tus </a:t>
            </a:r>
            <a:r>
              <a:rPr lang="es-CO" dirty="0" smtClean="0">
                <a:latin typeface="Agency FB" pitchFamily="34" charset="0"/>
              </a:rPr>
              <a:t>hermanos</a:t>
            </a:r>
            <a:r>
              <a:rPr lang="es-CO" dirty="0" smtClean="0"/>
              <a:t>» </a:t>
            </a:r>
            <a:r>
              <a:rPr lang="es-CO" dirty="0" smtClean="0">
                <a:solidFill>
                  <a:srgbClr val="FF0000"/>
                </a:solidFill>
              </a:rPr>
              <a:t>(Lucas 22:31-32)</a:t>
            </a:r>
            <a:r>
              <a:rPr lang="es-CO" dirty="0" smtClean="0"/>
              <a:t>. Pero aunque Jesús sabía de antemano eso </a:t>
            </a:r>
            <a:r>
              <a:rPr lang="es-CO" dirty="0"/>
              <a:t>no fue obstáculo para seguir confiando en él</a:t>
            </a:r>
            <a:r>
              <a:rPr lang="es-CO" dirty="0" smtClean="0"/>
              <a:t>.</a:t>
            </a:r>
          </a:p>
          <a:p>
            <a:pPr marL="0" indent="0">
              <a:buNone/>
            </a:pPr>
            <a:r>
              <a:rPr lang="es-CO" dirty="0"/>
              <a:t> </a:t>
            </a:r>
            <a:endParaRPr lang="es-CO" dirty="0" smtClean="0"/>
          </a:p>
          <a:p>
            <a:pPr marL="0" indent="0">
              <a:buNone/>
            </a:pPr>
            <a:r>
              <a:rPr lang="es-CO" dirty="0" smtClean="0"/>
              <a:t>“</a:t>
            </a:r>
            <a:r>
              <a:rPr lang="es-CO" sz="3300" b="1" dirty="0"/>
              <a:t>volverse</a:t>
            </a:r>
            <a:r>
              <a:rPr lang="es-CO" dirty="0"/>
              <a:t>”, Gr. epistrefō, que se refiere a la conversión o al cambio que ocurriría en la vida de Pedro. Jesús indicó aquí que Pedro caería, pero que este no sería el final de todo, porque se arrepentiría.  La amarga experiencia por la cual Pedro estaba a punto de pasar como resultado de negar a su Señor, obró en él una transformación que fue claramente visible para los otros </a:t>
            </a:r>
            <a:r>
              <a:rPr lang="es-CO" dirty="0" smtClean="0"/>
              <a:t>discípulos.</a:t>
            </a:r>
          </a:p>
          <a:p>
            <a:pPr marL="0" indent="0">
              <a:buNone/>
            </a:pPr>
            <a:r>
              <a:rPr lang="es-CO" dirty="0" smtClean="0">
                <a:solidFill>
                  <a:srgbClr val="FF0000"/>
                </a:solidFill>
              </a:rPr>
              <a:t>(DTG </a:t>
            </a:r>
            <a:r>
              <a:rPr lang="es-CO" dirty="0">
                <a:solidFill>
                  <a:srgbClr val="FF0000"/>
                </a:solidFill>
              </a:rPr>
              <a:t>659-660, 752). </a:t>
            </a:r>
          </a:p>
        </p:txBody>
      </p:sp>
    </p:spTree>
    <p:extLst>
      <p:ext uri="{BB962C8B-B14F-4D97-AF65-F5344CB8AC3E}">
        <p14:creationId xmlns:p14="http://schemas.microsoft.com/office/powerpoint/2010/main" val="60330309"/>
      </p:ext>
    </p:extLst>
  </p:cSld>
  <p:clrMapOvr>
    <a:masterClrMapping/>
  </p:clrMapOvr>
  <p:transition spd="slow">
    <p:push dir="u"/>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fontScale="90000"/>
          </a:bodyPr>
          <a:lstStyle/>
          <a:p>
            <a:r>
              <a:rPr lang="pt-BR" b="1" dirty="0" smtClean="0"/>
              <a:t>El carácter </a:t>
            </a:r>
            <a:r>
              <a:rPr lang="pt-BR" b="1" dirty="0"/>
              <a:t>de </a:t>
            </a:r>
            <a:r>
              <a:rPr lang="pt-BR" b="1" dirty="0" smtClean="0"/>
              <a:t>Simon </a:t>
            </a:r>
            <a:r>
              <a:rPr lang="pt-BR" b="1" dirty="0"/>
              <a:t>Pedro </a:t>
            </a:r>
            <a:r>
              <a:rPr lang="pt-BR" b="1" dirty="0" smtClean="0"/>
              <a:t>es transformado</a:t>
            </a:r>
            <a:r>
              <a:rPr lang="pt-BR" dirty="0" smtClean="0"/>
              <a:t>:</a:t>
            </a:r>
            <a:endParaRPr lang="es-CO" dirty="0"/>
          </a:p>
        </p:txBody>
      </p:sp>
      <p:sp>
        <p:nvSpPr>
          <p:cNvPr id="3" name="2 Marcador de contenido"/>
          <p:cNvSpPr>
            <a:spLocks noGrp="1"/>
          </p:cNvSpPr>
          <p:nvPr>
            <p:ph idx="1"/>
          </p:nvPr>
        </p:nvSpPr>
        <p:spPr>
          <a:xfrm>
            <a:off x="457200" y="1600201"/>
            <a:ext cx="5842992" cy="1828800"/>
          </a:xfrm>
        </p:spPr>
        <p:txBody>
          <a:bodyPr>
            <a:normAutofit fontScale="85000" lnSpcReduction="10000"/>
          </a:bodyPr>
          <a:lstStyle/>
          <a:p>
            <a:pPr marL="0" indent="0">
              <a:buNone/>
            </a:pPr>
            <a:r>
              <a:rPr lang="es-CO" dirty="0" smtClean="0">
                <a:solidFill>
                  <a:srgbClr val="FF0000"/>
                </a:solidFill>
              </a:rPr>
              <a:t>Luc.5:8. </a:t>
            </a:r>
            <a:r>
              <a:rPr lang="es-CO" dirty="0" smtClean="0"/>
              <a:t>Viendo </a:t>
            </a:r>
            <a:r>
              <a:rPr lang="es-CO" dirty="0"/>
              <a:t>esto </a:t>
            </a:r>
            <a:r>
              <a:rPr lang="es-CO" dirty="0" smtClean="0"/>
              <a:t>(la pesca milagrosa) Simón </a:t>
            </a:r>
            <a:r>
              <a:rPr lang="es-CO" dirty="0"/>
              <a:t>Pedro, cayó de rodillas ante Jesús, diciendo: </a:t>
            </a:r>
            <a:r>
              <a:rPr lang="es-CO" dirty="0" smtClean="0"/>
              <a:t>«</a:t>
            </a:r>
            <a:r>
              <a:rPr lang="es-CO" b="1" dirty="0" smtClean="0">
                <a:latin typeface="Agency FB" pitchFamily="34" charset="0"/>
              </a:rPr>
              <a:t>Apártate </a:t>
            </a:r>
            <a:r>
              <a:rPr lang="es-CO" b="1" dirty="0">
                <a:latin typeface="Agency FB" pitchFamily="34" charset="0"/>
              </a:rPr>
              <a:t>de mí, Señor, porque soy hombre </a:t>
            </a:r>
            <a:r>
              <a:rPr lang="es-CO" b="1" dirty="0" smtClean="0">
                <a:latin typeface="Agency FB" pitchFamily="34" charset="0"/>
              </a:rPr>
              <a:t>pecador</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6807" y="1605568"/>
            <a:ext cx="2714625" cy="1685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95536" y="3789040"/>
            <a:ext cx="8424936" cy="3046988"/>
          </a:xfrm>
          <a:prstGeom prst="rect">
            <a:avLst/>
          </a:prstGeom>
        </p:spPr>
        <p:txBody>
          <a:bodyPr wrap="square">
            <a:spAutoFit/>
          </a:bodyPr>
          <a:lstStyle/>
          <a:p>
            <a:r>
              <a:rPr lang="es-CO" sz="2400" dirty="0"/>
              <a:t>Viendo este milagro Pedro reacciona con la declaración de fe arrodillándose ante Jesús, y confiesa su condición de hombre indigno de estar tan cerca del Enviado de Dios. </a:t>
            </a:r>
            <a:endParaRPr lang="es-CO" sz="2400" dirty="0" smtClean="0"/>
          </a:p>
          <a:p>
            <a:r>
              <a:rPr lang="es-CO" sz="2400" dirty="0" smtClean="0"/>
              <a:t>Su </a:t>
            </a:r>
            <a:r>
              <a:rPr lang="es-CO" sz="2400" dirty="0"/>
              <a:t>vida anterior de hombre concreto y cercano a lo que se puede palpar y contar, queda superada al reconocer el milagro. Entonces sigue a Jesús dejándolo todo. Las posibles resistencias para seguir al Maestro se desvanecen y la generosidad aflora de una manera </a:t>
            </a:r>
            <a:r>
              <a:rPr lang="es-CO" sz="2400" dirty="0" smtClean="0"/>
              <a:t>admirable.</a:t>
            </a:r>
            <a:endParaRPr lang="es-CO" sz="2400" dirty="0"/>
          </a:p>
        </p:txBody>
      </p:sp>
    </p:spTree>
    <p:extLst>
      <p:ext uri="{BB962C8B-B14F-4D97-AF65-F5344CB8AC3E}">
        <p14:creationId xmlns:p14="http://schemas.microsoft.com/office/powerpoint/2010/main" val="433236106"/>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7500" lnSpcReduction="20000"/>
          </a:bodyPr>
          <a:lstStyle/>
          <a:p>
            <a:pPr marL="0" indent="0">
              <a:buNone/>
            </a:pPr>
            <a:r>
              <a:rPr lang="es-CO" dirty="0"/>
              <a:t>Poco a poco adquiere confianza y supera el posible envaramiento </a:t>
            </a:r>
            <a:r>
              <a:rPr lang="es-CO" dirty="0" smtClean="0"/>
              <a:t>(Entumecimiento, actitud </a:t>
            </a:r>
            <a:r>
              <a:rPr lang="es-CO" dirty="0"/>
              <a:t>de la persona </a:t>
            </a:r>
            <a:r>
              <a:rPr lang="es-CO" dirty="0" smtClean="0"/>
              <a:t>orgullosa y tímida), y en su preparación se declara </a:t>
            </a:r>
            <a:r>
              <a:rPr lang="es-CO" dirty="0"/>
              <a:t>pescador y no precisamente estudiante. </a:t>
            </a:r>
            <a:endParaRPr lang="es-CO" dirty="0" smtClean="0"/>
          </a:p>
          <a:p>
            <a:pPr marL="400050" lvl="1" indent="0">
              <a:buNone/>
            </a:pPr>
            <a:r>
              <a:rPr lang="es-CO" dirty="0" smtClean="0"/>
              <a:t>Los </a:t>
            </a:r>
            <a:r>
              <a:rPr lang="es-CO" dirty="0"/>
              <a:t>evangelios nos muestran un claro talante de liderazgo. Poco a poco, se va convirtiendo en portavoz de los </a:t>
            </a:r>
            <a:r>
              <a:rPr lang="es-CO" dirty="0" smtClean="0"/>
              <a:t>demás, lea </a:t>
            </a:r>
            <a:r>
              <a:rPr lang="es-CO" dirty="0" smtClean="0">
                <a:solidFill>
                  <a:srgbClr val="FF0000"/>
                </a:solidFill>
              </a:rPr>
              <a:t>(Mat.16:15,16). </a:t>
            </a:r>
            <a:r>
              <a:rPr lang="es-CO" dirty="0"/>
              <a:t>Todo, sin perder la sencillez. Jesús le trata con especial confianza.</a:t>
            </a:r>
          </a:p>
          <a:p>
            <a:endParaRPr lang="es-CO" dirty="0"/>
          </a:p>
          <a:p>
            <a:pPr marL="0" indent="0">
              <a:buNone/>
            </a:pPr>
            <a:r>
              <a:rPr lang="es-CO" dirty="0"/>
              <a:t>Pedro mejora su fe, su oración, y muchas virtudes, pero también esa confianza y sencillez permiten que se manifiesten sus defectos, quizá antes escondidos por la timidez que se suele dar en los que </a:t>
            </a:r>
            <a:r>
              <a:rPr lang="es-CO" dirty="0" smtClean="0"/>
              <a:t>comienzan, lea </a:t>
            </a:r>
            <a:r>
              <a:rPr lang="es-CO" dirty="0" smtClean="0">
                <a:solidFill>
                  <a:srgbClr val="FF0000"/>
                </a:solidFill>
              </a:rPr>
              <a:t>(Mar.8:31-33)</a:t>
            </a:r>
            <a:r>
              <a:rPr lang="es-CO" dirty="0" smtClean="0"/>
              <a:t>. </a:t>
            </a:r>
            <a:r>
              <a:rPr lang="es-CO" dirty="0"/>
              <a:t>La fe de Pedro es una fe de fuego. Nunca la fe es separable del amor. Al crecer el amor, crece la fe, y viceversa.</a:t>
            </a:r>
          </a:p>
          <a:p>
            <a:endParaRPr lang="es-CO" dirty="0"/>
          </a:p>
          <a:p>
            <a:pPr marL="400050" lvl="1" indent="0">
              <a:buNone/>
            </a:pPr>
            <a:r>
              <a:rPr lang="es-CO" dirty="0"/>
              <a:t>Creemos porque amamos, y amamos a aquel que se nos revela como bueno y sabio. Pedro cree en Jesús y le ama.</a:t>
            </a:r>
          </a:p>
        </p:txBody>
      </p:sp>
    </p:spTree>
    <p:extLst>
      <p:ext uri="{BB962C8B-B14F-4D97-AF65-F5344CB8AC3E}">
        <p14:creationId xmlns:p14="http://schemas.microsoft.com/office/powerpoint/2010/main" val="3411303562"/>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fontScale="90000"/>
          </a:bodyPr>
          <a:lstStyle/>
          <a:p>
            <a:r>
              <a:rPr lang="es-CO" dirty="0" smtClean="0"/>
              <a:t>Actividades </a:t>
            </a:r>
            <a:r>
              <a:rPr lang="es-CO" dirty="0"/>
              <a:t>de Pedro en la obra con Jesús</a:t>
            </a:r>
          </a:p>
        </p:txBody>
      </p:sp>
      <p:sp>
        <p:nvSpPr>
          <p:cNvPr id="3" name="2 Marcador de contenido"/>
          <p:cNvSpPr>
            <a:spLocks noGrp="1"/>
          </p:cNvSpPr>
          <p:nvPr>
            <p:ph idx="1"/>
          </p:nvPr>
        </p:nvSpPr>
        <p:spPr>
          <a:xfrm>
            <a:off x="467544" y="1628800"/>
            <a:ext cx="8352928" cy="4968552"/>
          </a:xfrm>
        </p:spPr>
        <p:txBody>
          <a:bodyPr>
            <a:noAutofit/>
          </a:bodyPr>
          <a:lstStyle/>
          <a:p>
            <a:pPr marL="0" indent="0">
              <a:buNone/>
            </a:pPr>
            <a:endParaRPr lang="es-CO" sz="2400" b="1" dirty="0" smtClean="0"/>
          </a:p>
          <a:p>
            <a:pPr marL="0" indent="0">
              <a:buNone/>
            </a:pPr>
            <a:r>
              <a:rPr lang="es-CO" sz="2400" b="1" dirty="0" smtClean="0"/>
              <a:t>1</a:t>
            </a:r>
            <a:r>
              <a:rPr lang="es-CO" sz="2400" dirty="0" smtClean="0"/>
              <a:t>). </a:t>
            </a:r>
            <a:r>
              <a:rPr lang="es-CO" sz="2000" dirty="0" smtClean="0"/>
              <a:t>Pedro </a:t>
            </a:r>
            <a:r>
              <a:rPr lang="es-CO" sz="2000" dirty="0"/>
              <a:t>es llamado a seguir a Jesús, </a:t>
            </a:r>
            <a:r>
              <a:rPr lang="es-CO" sz="2000" dirty="0" smtClean="0"/>
              <a:t>cerca </a:t>
            </a:r>
            <a:r>
              <a:rPr lang="es-CO" sz="2000" dirty="0"/>
              <a:t>del mar de </a:t>
            </a:r>
            <a:r>
              <a:rPr lang="es-CO" sz="2000" dirty="0" smtClean="0"/>
              <a:t>Galilea </a:t>
            </a:r>
            <a:r>
              <a:rPr lang="es-CO" sz="2000" dirty="0" smtClean="0">
                <a:solidFill>
                  <a:srgbClr val="FF0000"/>
                </a:solidFill>
              </a:rPr>
              <a:t>(Mateo 4:18-19).</a:t>
            </a:r>
            <a:endParaRPr lang="es-CO" sz="2000" dirty="0">
              <a:solidFill>
                <a:srgbClr val="FF0000"/>
              </a:solidFill>
            </a:endParaRPr>
          </a:p>
          <a:p>
            <a:pPr marL="0" indent="0">
              <a:buNone/>
            </a:pPr>
            <a:r>
              <a:rPr lang="es-CO" sz="2000" b="1" dirty="0" smtClean="0"/>
              <a:t>2</a:t>
            </a:r>
            <a:r>
              <a:rPr lang="es-CO" sz="2000" dirty="0" smtClean="0"/>
              <a:t>). Pedro </a:t>
            </a:r>
            <a:r>
              <a:rPr lang="es-CO" sz="2000" dirty="0"/>
              <a:t>intenta caminar sobre las aguas, </a:t>
            </a:r>
            <a:r>
              <a:rPr lang="es-CO" sz="2000" dirty="0" smtClean="0"/>
              <a:t>en </a:t>
            </a:r>
            <a:r>
              <a:rPr lang="es-CO" sz="2000" dirty="0"/>
              <a:t>el mar de </a:t>
            </a:r>
            <a:r>
              <a:rPr lang="es-CO" sz="2000" dirty="0" smtClean="0"/>
              <a:t>Galilea </a:t>
            </a:r>
            <a:r>
              <a:rPr lang="es-CO" sz="2000" dirty="0" smtClean="0">
                <a:solidFill>
                  <a:srgbClr val="FF0000"/>
                </a:solidFill>
              </a:rPr>
              <a:t>(Mateo 14:29-30).</a:t>
            </a:r>
            <a:endParaRPr lang="es-CO" sz="2000" dirty="0">
              <a:solidFill>
                <a:srgbClr val="FF0000"/>
              </a:solidFill>
            </a:endParaRPr>
          </a:p>
          <a:p>
            <a:pPr marL="0" indent="0">
              <a:buNone/>
            </a:pPr>
            <a:r>
              <a:rPr lang="es-CO" sz="2000" b="1" dirty="0" smtClean="0"/>
              <a:t>3</a:t>
            </a:r>
            <a:r>
              <a:rPr lang="es-CO" sz="2000" dirty="0" smtClean="0"/>
              <a:t>). En </a:t>
            </a:r>
            <a:r>
              <a:rPr lang="es-CO" sz="2000" dirty="0"/>
              <a:t>la ultima cena Jesús lavo los pies de Pedro, </a:t>
            </a:r>
            <a:r>
              <a:rPr lang="es-CO" sz="2000" dirty="0" smtClean="0"/>
              <a:t>en Jerusalén </a:t>
            </a:r>
            <a:r>
              <a:rPr lang="es-CO" sz="2000" dirty="0" smtClean="0">
                <a:solidFill>
                  <a:srgbClr val="FF0000"/>
                </a:solidFill>
              </a:rPr>
              <a:t>(Juan </a:t>
            </a:r>
            <a:r>
              <a:rPr lang="es-CO" sz="2000" dirty="0">
                <a:solidFill>
                  <a:srgbClr val="FF0000"/>
                </a:solidFill>
              </a:rPr>
              <a:t>13: </a:t>
            </a:r>
            <a:r>
              <a:rPr lang="es-CO" sz="2000" dirty="0" smtClean="0">
                <a:solidFill>
                  <a:srgbClr val="FF0000"/>
                </a:solidFill>
              </a:rPr>
              <a:t>6-7).</a:t>
            </a:r>
            <a:endParaRPr lang="es-CO" sz="2000" dirty="0">
              <a:solidFill>
                <a:srgbClr val="FF0000"/>
              </a:solidFill>
            </a:endParaRPr>
          </a:p>
          <a:p>
            <a:pPr marL="0" indent="0">
              <a:buNone/>
            </a:pPr>
            <a:r>
              <a:rPr lang="es-CO" sz="2000" b="1" dirty="0" smtClean="0"/>
              <a:t>4</a:t>
            </a:r>
            <a:r>
              <a:rPr lang="es-CO" sz="2000" dirty="0" smtClean="0"/>
              <a:t>). Pedro </a:t>
            </a:r>
            <a:r>
              <a:rPr lang="es-CO" sz="2000" dirty="0"/>
              <a:t>corta la oreja de un guardia en defensa de Jesús, </a:t>
            </a:r>
            <a:r>
              <a:rPr lang="es-CO" sz="2000" dirty="0" smtClean="0"/>
              <a:t>en </a:t>
            </a:r>
            <a:r>
              <a:rPr lang="es-CO" sz="2000" dirty="0"/>
              <a:t>el huerto de </a:t>
            </a:r>
            <a:r>
              <a:rPr lang="es-CO" sz="2000" dirty="0" smtClean="0"/>
              <a:t>Getsemaní </a:t>
            </a:r>
            <a:r>
              <a:rPr lang="es-CO" sz="2000" dirty="0" smtClean="0">
                <a:solidFill>
                  <a:srgbClr val="FF0000"/>
                </a:solidFill>
              </a:rPr>
              <a:t>(Juan 18:10-11).</a:t>
            </a:r>
            <a:endParaRPr lang="es-CO" sz="2000" dirty="0">
              <a:solidFill>
                <a:srgbClr val="FF0000"/>
              </a:solidFill>
            </a:endParaRPr>
          </a:p>
          <a:p>
            <a:pPr marL="0" indent="0">
              <a:buNone/>
            </a:pPr>
            <a:r>
              <a:rPr lang="es-CO" sz="2000" b="1" dirty="0" smtClean="0"/>
              <a:t>5</a:t>
            </a:r>
            <a:r>
              <a:rPr lang="es-CO" sz="2000" dirty="0" smtClean="0"/>
              <a:t>). Pedro </a:t>
            </a:r>
            <a:r>
              <a:rPr lang="es-CO" sz="2000" dirty="0"/>
              <a:t>niega a Jesús, </a:t>
            </a:r>
            <a:r>
              <a:rPr lang="es-CO" sz="2000" dirty="0" smtClean="0"/>
              <a:t>en </a:t>
            </a:r>
            <a:r>
              <a:rPr lang="es-CO" sz="2000" dirty="0"/>
              <a:t>el palacio del sumo </a:t>
            </a:r>
            <a:r>
              <a:rPr lang="es-CO" sz="2000" dirty="0" smtClean="0"/>
              <a:t>sacerdote </a:t>
            </a:r>
            <a:r>
              <a:rPr lang="es-CO" sz="2000" dirty="0" smtClean="0">
                <a:solidFill>
                  <a:srgbClr val="FF0000"/>
                </a:solidFill>
              </a:rPr>
              <a:t>(Juan </a:t>
            </a:r>
            <a:r>
              <a:rPr lang="es-CO" sz="2000" dirty="0">
                <a:solidFill>
                  <a:srgbClr val="FF0000"/>
                </a:solidFill>
              </a:rPr>
              <a:t>18: </a:t>
            </a:r>
            <a:r>
              <a:rPr lang="es-CO" sz="2000" dirty="0" smtClean="0">
                <a:solidFill>
                  <a:srgbClr val="FF0000"/>
                </a:solidFill>
              </a:rPr>
              <a:t>25-27).</a:t>
            </a:r>
            <a:endParaRPr lang="es-CO" sz="2000" dirty="0">
              <a:solidFill>
                <a:srgbClr val="FF0000"/>
              </a:solidFill>
            </a:endParaRPr>
          </a:p>
          <a:p>
            <a:pPr marL="0" indent="0">
              <a:buNone/>
            </a:pPr>
            <a:r>
              <a:rPr lang="es-CO" sz="2000" b="1" dirty="0" smtClean="0"/>
              <a:t>6</a:t>
            </a:r>
            <a:r>
              <a:rPr lang="es-CO" sz="2000" dirty="0" smtClean="0"/>
              <a:t>). Pedro </a:t>
            </a:r>
            <a:r>
              <a:rPr lang="es-CO" sz="2000" dirty="0"/>
              <a:t>y Juan se apresuran a la </a:t>
            </a:r>
            <a:r>
              <a:rPr lang="es-CO" sz="2000" dirty="0" smtClean="0"/>
              <a:t>tumba </a:t>
            </a:r>
            <a:r>
              <a:rPr lang="es-CO" sz="2000" dirty="0" smtClean="0">
                <a:solidFill>
                  <a:srgbClr val="FF0000"/>
                </a:solidFill>
              </a:rPr>
              <a:t>(Juan </a:t>
            </a:r>
            <a:r>
              <a:rPr lang="es-CO" sz="2000" dirty="0">
                <a:solidFill>
                  <a:srgbClr val="FF0000"/>
                </a:solidFill>
              </a:rPr>
              <a:t>20: </a:t>
            </a:r>
            <a:r>
              <a:rPr lang="es-CO" sz="2000" dirty="0" smtClean="0">
                <a:solidFill>
                  <a:srgbClr val="FF0000"/>
                </a:solidFill>
              </a:rPr>
              <a:t>3-8).</a:t>
            </a:r>
            <a:endParaRPr lang="es-CO" sz="2000" dirty="0">
              <a:solidFill>
                <a:srgbClr val="FF0000"/>
              </a:solidFill>
            </a:endParaRPr>
          </a:p>
          <a:p>
            <a:pPr marL="0" indent="0">
              <a:buNone/>
            </a:pPr>
            <a:r>
              <a:rPr lang="es-CO" sz="2000" b="1" dirty="0" smtClean="0"/>
              <a:t>7</a:t>
            </a:r>
            <a:r>
              <a:rPr lang="es-CO" sz="2000" dirty="0" smtClean="0"/>
              <a:t>). Pedro </a:t>
            </a:r>
            <a:r>
              <a:rPr lang="es-CO" sz="2000" dirty="0"/>
              <a:t>y los demás discípulos ven a Jesús, </a:t>
            </a:r>
            <a:r>
              <a:rPr lang="es-CO" sz="2000" dirty="0" smtClean="0"/>
              <a:t>en el mar </a:t>
            </a:r>
            <a:r>
              <a:rPr lang="es-CO" sz="2000" dirty="0"/>
              <a:t>de </a:t>
            </a:r>
            <a:r>
              <a:rPr lang="es-CO" sz="2000" dirty="0" smtClean="0"/>
              <a:t>Galilea después de la resurrección </a:t>
            </a:r>
            <a:r>
              <a:rPr lang="es-CO" sz="2000" dirty="0" smtClean="0">
                <a:solidFill>
                  <a:srgbClr val="FF0000"/>
                </a:solidFill>
              </a:rPr>
              <a:t>(Juan 21:3-17).</a:t>
            </a:r>
            <a:endParaRPr lang="es-CO" sz="2000" dirty="0">
              <a:solidFill>
                <a:srgbClr val="FF0000"/>
              </a:solidFill>
            </a:endParaRPr>
          </a:p>
        </p:txBody>
      </p:sp>
    </p:spTree>
    <p:extLst>
      <p:ext uri="{BB962C8B-B14F-4D97-AF65-F5344CB8AC3E}">
        <p14:creationId xmlns:p14="http://schemas.microsoft.com/office/powerpoint/2010/main" val="2155465539"/>
      </p:ext>
    </p:extLst>
  </p:cSld>
  <p:clrMapOvr>
    <a:masterClrMapping/>
  </p:clrMapOvr>
  <p:transition spd="slow">
    <p:cove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Autofit/>
          </a:bodyPr>
          <a:lstStyle/>
          <a:p>
            <a:r>
              <a:rPr lang="es-CO" sz="3600" b="1" dirty="0" smtClean="0">
                <a:latin typeface="Agency FB" pitchFamily="34" charset="0"/>
              </a:rPr>
              <a:t>¿A Pedro le es asignada una posición más elevada que la de los demás apóstoles?</a:t>
            </a:r>
            <a:endParaRPr lang="es-CO" sz="3600" b="1" dirty="0">
              <a:latin typeface="Agency FB" pitchFamily="34" charset="0"/>
            </a:endParaRPr>
          </a:p>
        </p:txBody>
      </p:sp>
      <p:sp>
        <p:nvSpPr>
          <p:cNvPr id="3" name="2 Marcador de contenido"/>
          <p:cNvSpPr>
            <a:spLocks noGrp="1"/>
          </p:cNvSpPr>
          <p:nvPr>
            <p:ph idx="1"/>
          </p:nvPr>
        </p:nvSpPr>
        <p:spPr>
          <a:xfrm>
            <a:off x="457200" y="1600200"/>
            <a:ext cx="8229600" cy="4853136"/>
          </a:xfrm>
        </p:spPr>
        <p:txBody>
          <a:bodyPr>
            <a:normAutofit/>
          </a:bodyPr>
          <a:lstStyle/>
          <a:p>
            <a:pPr marL="0" indent="0">
              <a:buNone/>
            </a:pPr>
            <a:endParaRPr lang="es-CO" sz="3000" dirty="0" smtClean="0">
              <a:solidFill>
                <a:srgbClr val="FF0000"/>
              </a:solidFill>
            </a:endParaRPr>
          </a:p>
          <a:p>
            <a:pPr marL="0" indent="0">
              <a:buNone/>
            </a:pPr>
            <a:r>
              <a:rPr lang="es-CO" sz="3000" dirty="0" smtClean="0">
                <a:solidFill>
                  <a:srgbClr val="FF0000"/>
                </a:solidFill>
              </a:rPr>
              <a:t>Mateo 16:18,19. </a:t>
            </a:r>
            <a:r>
              <a:rPr lang="es-CO" sz="3000" dirty="0" smtClean="0"/>
              <a:t>"</a:t>
            </a:r>
            <a:r>
              <a:rPr lang="es-CO" sz="2200" dirty="0" smtClean="0">
                <a:latin typeface="Agency FB" pitchFamily="34" charset="0"/>
              </a:rPr>
              <a:t>Y </a:t>
            </a:r>
            <a:r>
              <a:rPr lang="es-CO" sz="2200" dirty="0">
                <a:latin typeface="Agency FB" pitchFamily="34" charset="0"/>
              </a:rPr>
              <a:t>yo te digo que tú eres Pedro, y sobre esta piedra edificaré mi iglesia, y las puertas del infierno no prevalecerán contra ella. </a:t>
            </a:r>
            <a:r>
              <a:rPr lang="es-CO" sz="2200" dirty="0" smtClean="0">
                <a:latin typeface="Agency FB" pitchFamily="34" charset="0"/>
              </a:rPr>
              <a:t>19 Te </a:t>
            </a:r>
            <a:r>
              <a:rPr lang="es-CO" sz="2200" dirty="0">
                <a:latin typeface="Agency FB" pitchFamily="34" charset="0"/>
              </a:rPr>
              <a:t>daré las llaves del Reino de los cielos; y todo lo que atares sobre la tierra quedará atado en los Cielos, y todo lo que desatares sobre la tierra, quedará desatado en los Cielos</a:t>
            </a:r>
            <a:r>
              <a:rPr lang="es-CO" sz="3000" dirty="0" smtClean="0"/>
              <a:t>.”</a:t>
            </a:r>
          </a:p>
          <a:p>
            <a:pPr marL="0" indent="0" algn="ctr">
              <a:buNone/>
            </a:pPr>
            <a:r>
              <a:rPr lang="es-CO" sz="3000" dirty="0"/>
              <a:t> </a:t>
            </a:r>
            <a:r>
              <a:rPr lang="es-CO" sz="2600" u="sng" dirty="0" smtClean="0"/>
              <a:t>Este texto se ha interpretado como que Cristo colocaba a Pedro como la «</a:t>
            </a:r>
            <a:r>
              <a:rPr lang="es-CO" sz="2600" u="sng" dirty="0" smtClean="0">
                <a:latin typeface="Agency FB" pitchFamily="34" charset="0"/>
              </a:rPr>
              <a:t>piedra, la cabeza, el fundamento</a:t>
            </a:r>
            <a:r>
              <a:rPr lang="es-CO" sz="2600" u="sng" dirty="0" smtClean="0"/>
              <a:t>» de la iglesia.</a:t>
            </a:r>
          </a:p>
          <a:p>
            <a:pPr marL="0" indent="0" algn="ctr">
              <a:buNone/>
            </a:pPr>
            <a:endParaRPr lang="es-CO" sz="2200" dirty="0" smtClean="0"/>
          </a:p>
          <a:p>
            <a:pPr marL="0" indent="0" algn="ctr">
              <a:buNone/>
            </a:pPr>
            <a:r>
              <a:rPr lang="es-CO" sz="2200" dirty="0" smtClean="0">
                <a:solidFill>
                  <a:srgbClr val="FF0000"/>
                </a:solidFill>
              </a:rPr>
              <a:t>En Juan 16:13</a:t>
            </a:r>
            <a:r>
              <a:rPr lang="es-CO" sz="2200" dirty="0" smtClean="0"/>
              <a:t>, el Señor Jesús, les dijo a sus apóstoles: «</a:t>
            </a:r>
            <a:r>
              <a:rPr lang="es-CO" sz="2200" dirty="0" smtClean="0">
                <a:latin typeface="Agency FB" pitchFamily="34" charset="0"/>
              </a:rPr>
              <a:t>Pero </a:t>
            </a:r>
            <a:r>
              <a:rPr lang="es-CO" sz="2200" dirty="0">
                <a:latin typeface="Agency FB" pitchFamily="34" charset="0"/>
              </a:rPr>
              <a:t>el Consolador, el Espíritu Santo, a quien el Padre enviará en mi nombre, El os </a:t>
            </a:r>
            <a:r>
              <a:rPr lang="es-CO" sz="2200" b="1" u="sng" dirty="0">
                <a:latin typeface="Agency FB" pitchFamily="34" charset="0"/>
              </a:rPr>
              <a:t>enseñará todas las cosas</a:t>
            </a:r>
            <a:r>
              <a:rPr lang="es-CO" sz="2200" dirty="0">
                <a:latin typeface="Agency FB" pitchFamily="34" charset="0"/>
              </a:rPr>
              <a:t>, y os </a:t>
            </a:r>
            <a:r>
              <a:rPr lang="es-CO" sz="2200" b="1" u="sng" dirty="0">
                <a:latin typeface="Agency FB" pitchFamily="34" charset="0"/>
              </a:rPr>
              <a:t>recordará todo lo que os he </a:t>
            </a:r>
            <a:r>
              <a:rPr lang="es-CO" sz="2200" b="1" u="sng" dirty="0" smtClean="0">
                <a:latin typeface="Agency FB" pitchFamily="34" charset="0"/>
              </a:rPr>
              <a:t>dicho</a:t>
            </a:r>
            <a:r>
              <a:rPr lang="es-CO" sz="2200" dirty="0" smtClean="0">
                <a:latin typeface="Agency FB" pitchFamily="34" charset="0"/>
              </a:rPr>
              <a:t>» </a:t>
            </a:r>
          </a:p>
          <a:p>
            <a:pPr marL="0" indent="0" algn="ctr">
              <a:buNone/>
            </a:pPr>
            <a:endParaRPr lang="es-CO" sz="2800" u="sng" dirty="0">
              <a:latin typeface="Agency FB" pitchFamily="34" charset="0"/>
            </a:endParaRPr>
          </a:p>
          <a:p>
            <a:pPr algn="ctr"/>
            <a:endParaRPr lang="es-CO" u="sng" dirty="0"/>
          </a:p>
        </p:txBody>
      </p:sp>
    </p:spTree>
    <p:extLst>
      <p:ext uri="{BB962C8B-B14F-4D97-AF65-F5344CB8AC3E}">
        <p14:creationId xmlns:p14="http://schemas.microsoft.com/office/powerpoint/2010/main" val="3378646358"/>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 calcmode="lin" valueType="num">
                                      <p:cBhvr additive="base">
                                        <p:cTn id="1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lstStyle/>
          <a:p>
            <a:r>
              <a:rPr lang="es-CO" dirty="0" smtClean="0"/>
              <a:t>Descenso del Espíritu Santo</a:t>
            </a:r>
            <a:endParaRPr lang="es-CO" dirty="0"/>
          </a:p>
        </p:txBody>
      </p:sp>
      <p:sp>
        <p:nvSpPr>
          <p:cNvPr id="3" name="2 Marcador de contenido"/>
          <p:cNvSpPr>
            <a:spLocks noGrp="1"/>
          </p:cNvSpPr>
          <p:nvPr>
            <p:ph idx="1"/>
          </p:nvPr>
        </p:nvSpPr>
        <p:spPr>
          <a:xfrm>
            <a:off x="457200" y="1600200"/>
            <a:ext cx="4114800" cy="4525963"/>
          </a:xfrm>
          <a:solidFill>
            <a:schemeClr val="accent6">
              <a:lumMod val="20000"/>
              <a:lumOff val="80000"/>
            </a:schemeClr>
          </a:solidFill>
        </p:spPr>
        <p:txBody>
          <a:bodyPr>
            <a:normAutofit/>
          </a:bodyPr>
          <a:lstStyle/>
          <a:p>
            <a:pPr marL="0" indent="0">
              <a:buNone/>
            </a:pPr>
            <a:endParaRPr lang="es-CO" sz="2400" dirty="0" smtClean="0"/>
          </a:p>
          <a:p>
            <a:pPr marL="0" indent="0">
              <a:buNone/>
            </a:pPr>
            <a:endParaRPr lang="es-CO" sz="2400" dirty="0"/>
          </a:p>
          <a:p>
            <a:pPr marL="0" indent="0">
              <a:buNone/>
            </a:pPr>
            <a:r>
              <a:rPr lang="es-CO" sz="2400" dirty="0" smtClean="0"/>
              <a:t>En esta imagen que es inspirada en la teología Católica, aparece Pedro con un «solideo» blanco en la cabeza, como distintivo de dignidad superior, pero no es ungido por Dios con un derramamiento mayor del E. Santo. </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75056" y="1916832"/>
            <a:ext cx="3888432" cy="37444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901683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5482952" cy="2376263"/>
          </a:xfrm>
          <a:solidFill>
            <a:schemeClr val="accent6">
              <a:lumMod val="20000"/>
              <a:lumOff val="80000"/>
            </a:schemeClr>
          </a:solidFill>
        </p:spPr>
        <p:txBody>
          <a:bodyPr>
            <a:normAutofit/>
          </a:bodyPr>
          <a:lstStyle/>
          <a:p>
            <a:pPr marL="0" indent="0">
              <a:buNone/>
            </a:pPr>
            <a:r>
              <a:rPr lang="es-CO" sz="2400" dirty="0" smtClean="0"/>
              <a:t>Según las Sagradas Escrituras y la tradición, Pedro no ocupo el primer puesto dentro de la iglesia primitiva que era el cargo de obispo o anciano de la iglesia de Jerusalén después del descenso del Espíritu Santo,  sino Santiago el menor.</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78271" y="332656"/>
            <a:ext cx="2232025"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6444208" y="2575168"/>
            <a:ext cx="2551232" cy="923330"/>
          </a:xfrm>
          <a:prstGeom prst="rect">
            <a:avLst/>
          </a:prstGeom>
        </p:spPr>
        <p:txBody>
          <a:bodyPr wrap="square">
            <a:spAutoFit/>
          </a:bodyPr>
          <a:lstStyle/>
          <a:p>
            <a:r>
              <a:rPr lang="es-CO" b="1" dirty="0">
                <a:solidFill>
                  <a:srgbClr val="FF0000"/>
                </a:solidFill>
              </a:rPr>
              <a:t>(Lea el tema Biografía y Muerte de Santiago el Menor).</a:t>
            </a:r>
          </a:p>
        </p:txBody>
      </p:sp>
      <p:sp>
        <p:nvSpPr>
          <p:cNvPr id="5" name="4 Rectángulo"/>
          <p:cNvSpPr/>
          <p:nvPr/>
        </p:nvSpPr>
        <p:spPr>
          <a:xfrm>
            <a:off x="0" y="3505766"/>
            <a:ext cx="9144000" cy="3046988"/>
          </a:xfrm>
          <a:prstGeom prst="rect">
            <a:avLst/>
          </a:prstGeom>
        </p:spPr>
        <p:txBody>
          <a:bodyPr wrap="square">
            <a:spAutoFit/>
          </a:bodyPr>
          <a:lstStyle/>
          <a:p>
            <a:r>
              <a:rPr lang="es-CO" sz="2400" b="1" u="sng" dirty="0" smtClean="0"/>
              <a:t>Para Pedro, ¿Quién es la piedra sobre la cual está fundada la iglesia?</a:t>
            </a:r>
          </a:p>
          <a:p>
            <a:r>
              <a:rPr lang="es-CO" sz="2400" dirty="0" smtClean="0"/>
              <a:t>De </a:t>
            </a:r>
            <a:r>
              <a:rPr lang="es-CO" sz="2400" dirty="0"/>
              <a:t>acuerdo a lo que Pedro enseñaba</a:t>
            </a:r>
            <a:r>
              <a:rPr lang="es-CO" sz="2400" dirty="0" smtClean="0"/>
              <a:t>, él  </a:t>
            </a:r>
            <a:r>
              <a:rPr lang="es-CO" sz="2400" dirty="0"/>
              <a:t>le asignaba a Cristo el ser la «piedra</a:t>
            </a:r>
            <a:r>
              <a:rPr lang="es-CO" sz="2400" dirty="0" smtClean="0"/>
              <a:t>» </a:t>
            </a:r>
            <a:r>
              <a:rPr lang="es-CO" sz="2400" dirty="0" smtClean="0">
                <a:solidFill>
                  <a:srgbClr val="FF0000"/>
                </a:solidFill>
              </a:rPr>
              <a:t>(1Ped.2.4-6)</a:t>
            </a:r>
            <a:r>
              <a:rPr lang="es-CO" sz="2400" dirty="0" smtClean="0"/>
              <a:t>. «</a:t>
            </a:r>
            <a:r>
              <a:rPr lang="es-CO" sz="2400" b="1" dirty="0" smtClean="0">
                <a:latin typeface="Agency FB" pitchFamily="34" charset="0"/>
              </a:rPr>
              <a:t>Acercándoos </a:t>
            </a:r>
            <a:r>
              <a:rPr lang="es-CO" sz="2400" b="1" dirty="0">
                <a:latin typeface="Agency FB" pitchFamily="34" charset="0"/>
              </a:rPr>
              <a:t>a él, piedra viva, desechada ciertamente por los hombres, pero para Dios escogida y preciosa, </a:t>
            </a:r>
            <a:r>
              <a:rPr lang="es-CO" sz="2400" b="1" dirty="0" smtClean="0">
                <a:latin typeface="Agency FB" pitchFamily="34" charset="0"/>
              </a:rPr>
              <a:t>5 vosotros </a:t>
            </a:r>
            <a:r>
              <a:rPr lang="es-CO" sz="2400" b="1" dirty="0">
                <a:latin typeface="Agency FB" pitchFamily="34" charset="0"/>
              </a:rPr>
              <a:t>también, como piedras vivas, sed edificados como casa espiritual y sacerdocio santo, para ofrecer sacrificios espirituales aceptables a Dios por medio de </a:t>
            </a:r>
            <a:r>
              <a:rPr lang="es-CO" sz="2400" b="1" dirty="0" smtClean="0">
                <a:latin typeface="Agency FB" pitchFamily="34" charset="0"/>
              </a:rPr>
              <a:t>Jesucristo. 6 </a:t>
            </a:r>
            <a:r>
              <a:rPr lang="es-CO" sz="2400" b="1" dirty="0">
                <a:latin typeface="Agency FB" pitchFamily="34" charset="0"/>
              </a:rPr>
              <a:t>Por lo cual también dice la Escritura</a:t>
            </a:r>
            <a:r>
              <a:rPr lang="es-CO" sz="2400" b="1" dirty="0" smtClean="0">
                <a:latin typeface="Agency FB" pitchFamily="34" charset="0"/>
              </a:rPr>
              <a:t>: </a:t>
            </a:r>
            <a:r>
              <a:rPr lang="es-CO" sz="2400" b="1" dirty="0">
                <a:latin typeface="Agency FB" pitchFamily="34" charset="0"/>
              </a:rPr>
              <a:t>"He aquí, pongo en </a:t>
            </a:r>
            <a:r>
              <a:rPr lang="es-CO" sz="2400" b="1" dirty="0" smtClean="0">
                <a:latin typeface="Agency FB" pitchFamily="34" charset="0"/>
              </a:rPr>
              <a:t>Sión </a:t>
            </a:r>
            <a:r>
              <a:rPr lang="es-CO" sz="2400" b="1" dirty="0">
                <a:latin typeface="Agency FB" pitchFamily="34" charset="0"/>
              </a:rPr>
              <a:t>la principal piedra del ángulo, </a:t>
            </a:r>
          </a:p>
          <a:p>
            <a:r>
              <a:rPr lang="es-CO" sz="2400" b="1" dirty="0">
                <a:latin typeface="Agency FB" pitchFamily="34" charset="0"/>
              </a:rPr>
              <a:t> escogida, preciosa; </a:t>
            </a:r>
            <a:r>
              <a:rPr lang="es-CO" sz="2400" b="1" dirty="0" smtClean="0">
                <a:latin typeface="Agency FB" pitchFamily="34" charset="0"/>
              </a:rPr>
              <a:t> el </a:t>
            </a:r>
            <a:r>
              <a:rPr lang="es-CO" sz="2400" b="1" dirty="0">
                <a:latin typeface="Agency FB" pitchFamily="34" charset="0"/>
              </a:rPr>
              <a:t>que crea en él</a:t>
            </a:r>
            <a:r>
              <a:rPr lang="es-CO" sz="2400" b="1" dirty="0" smtClean="0">
                <a:latin typeface="Agency FB" pitchFamily="34" charset="0"/>
              </a:rPr>
              <a:t>, </a:t>
            </a:r>
            <a:r>
              <a:rPr lang="es-CO" sz="2400" b="1" dirty="0">
                <a:latin typeface="Agency FB" pitchFamily="34" charset="0"/>
              </a:rPr>
              <a:t>no será </a:t>
            </a:r>
            <a:r>
              <a:rPr lang="es-CO" sz="2400" b="1" dirty="0" smtClean="0">
                <a:latin typeface="Agency FB" pitchFamily="34" charset="0"/>
              </a:rPr>
              <a:t>avergonzado« </a:t>
            </a:r>
            <a:r>
              <a:rPr lang="es-CO" sz="2400" b="1" dirty="0" smtClean="0">
                <a:solidFill>
                  <a:srgbClr val="FF0000"/>
                </a:solidFill>
                <a:latin typeface="Agency FB" pitchFamily="34" charset="0"/>
              </a:rPr>
              <a:t>(Isaías 28:16).</a:t>
            </a:r>
            <a:endParaRPr lang="es-CO" sz="2400" b="1" dirty="0">
              <a:solidFill>
                <a:srgbClr val="FF0000"/>
              </a:solidFill>
              <a:latin typeface="Agency FB" pitchFamily="34" charset="0"/>
            </a:endParaRPr>
          </a:p>
        </p:txBody>
      </p:sp>
    </p:spTree>
    <p:extLst>
      <p:ext uri="{BB962C8B-B14F-4D97-AF65-F5344CB8AC3E}">
        <p14:creationId xmlns:p14="http://schemas.microsoft.com/office/powerpoint/2010/main" val="64579292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wipe(down)">
                                      <p:cBhvr>
                                        <p:cTn id="10" dur="500"/>
                                        <p:tgtEl>
                                          <p:spTgt spid="5">
                                            <p:txEl>
                                              <p:pRg st="1" end="1"/>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wipe(down)">
                                      <p:cBhvr>
                                        <p:cTn id="13"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85000" lnSpcReduction="20000"/>
          </a:bodyPr>
          <a:lstStyle/>
          <a:p>
            <a:pPr marL="0" indent="0">
              <a:buNone/>
            </a:pPr>
            <a:r>
              <a:rPr lang="es-CO" b="1" u="sng" dirty="0" smtClean="0"/>
              <a:t>¿Para Pablo, quién es el fundamento de la iglesia? </a:t>
            </a:r>
          </a:p>
          <a:p>
            <a:pPr marL="0" indent="0">
              <a:buNone/>
            </a:pPr>
            <a:r>
              <a:rPr lang="es-CO" dirty="0" smtClean="0"/>
              <a:t>Pablo enseña en las Escrituras con </a:t>
            </a:r>
            <a:r>
              <a:rPr lang="es-CO" dirty="0"/>
              <a:t>toda claridad que la Iglesia tiene un solo y único fundamento que es Jesucristo</a:t>
            </a:r>
            <a:r>
              <a:rPr lang="es-CO" dirty="0">
                <a:solidFill>
                  <a:srgbClr val="FF0000"/>
                </a:solidFill>
              </a:rPr>
              <a:t> (1 Co 3.11). </a:t>
            </a:r>
            <a:r>
              <a:rPr lang="es-CO" dirty="0" smtClean="0"/>
              <a:t>«</a:t>
            </a:r>
            <a:r>
              <a:rPr lang="es-CO" dirty="0" smtClean="0">
                <a:latin typeface="Agency FB" pitchFamily="34" charset="0"/>
              </a:rPr>
              <a:t>Nadie </a:t>
            </a:r>
            <a:r>
              <a:rPr lang="es-CO" dirty="0">
                <a:latin typeface="Agency FB" pitchFamily="34" charset="0"/>
              </a:rPr>
              <a:t>puede poner otro fundamento que el que está puesto, el cual es </a:t>
            </a:r>
            <a:r>
              <a:rPr lang="es-CO" dirty="0" smtClean="0">
                <a:latin typeface="Agency FB" pitchFamily="34" charset="0"/>
              </a:rPr>
              <a:t>Jesucristo</a:t>
            </a:r>
            <a:r>
              <a:rPr lang="es-CO" dirty="0" smtClean="0"/>
              <a:t>».</a:t>
            </a:r>
          </a:p>
          <a:p>
            <a:pPr marL="0" indent="0">
              <a:buNone/>
            </a:pPr>
            <a:r>
              <a:rPr lang="es-CO" dirty="0"/>
              <a:t>  </a:t>
            </a:r>
            <a:endParaRPr lang="es-CO" dirty="0" smtClean="0"/>
          </a:p>
          <a:p>
            <a:pPr marL="0" indent="0">
              <a:buNone/>
            </a:pPr>
            <a:r>
              <a:rPr lang="es-CO" b="1" u="sng" dirty="0" smtClean="0"/>
              <a:t>¿Para Pablo, quién es la cabeza de la iglesia?</a:t>
            </a:r>
          </a:p>
          <a:p>
            <a:pPr marL="0" indent="0">
              <a:buNone/>
            </a:pPr>
            <a:r>
              <a:rPr lang="es-CO" dirty="0" smtClean="0"/>
              <a:t>Cristo </a:t>
            </a:r>
            <a:r>
              <a:rPr lang="es-CO" dirty="0"/>
              <a:t>es considerado como cabeza de la </a:t>
            </a:r>
            <a:r>
              <a:rPr lang="es-CO" dirty="0" smtClean="0"/>
              <a:t>Iglesia: Lea </a:t>
            </a:r>
            <a:r>
              <a:rPr lang="es-CO" dirty="0" smtClean="0">
                <a:solidFill>
                  <a:srgbClr val="FF0000"/>
                </a:solidFill>
              </a:rPr>
              <a:t>(Col 2: </a:t>
            </a:r>
            <a:r>
              <a:rPr lang="es-CO" dirty="0">
                <a:solidFill>
                  <a:srgbClr val="FF0000"/>
                </a:solidFill>
              </a:rPr>
              <a:t>18-19 y </a:t>
            </a:r>
            <a:r>
              <a:rPr lang="es-CO" dirty="0" smtClean="0">
                <a:solidFill>
                  <a:srgbClr val="FF0000"/>
                </a:solidFill>
              </a:rPr>
              <a:t>Ef. 4: </a:t>
            </a:r>
            <a:r>
              <a:rPr lang="es-CO" dirty="0">
                <a:solidFill>
                  <a:srgbClr val="FF0000"/>
                </a:solidFill>
              </a:rPr>
              <a:t>15-16</a:t>
            </a:r>
            <a:r>
              <a:rPr lang="es-CO" dirty="0" smtClean="0">
                <a:solidFill>
                  <a:srgbClr val="FF0000"/>
                </a:solidFill>
              </a:rPr>
              <a:t>).</a:t>
            </a:r>
          </a:p>
          <a:p>
            <a:pPr marL="400050" lvl="1" indent="0">
              <a:buNone/>
            </a:pPr>
            <a:r>
              <a:rPr lang="es-CO" dirty="0" smtClean="0"/>
              <a:t>Por tanto, los apóstoles no le otorgaron un lugar de preeminencia al apóstol Pedro dentro de la iglesia primitiva. </a:t>
            </a:r>
          </a:p>
          <a:p>
            <a:pPr marL="400050" lvl="1" indent="0">
              <a:buNone/>
            </a:pPr>
            <a:r>
              <a:rPr lang="es-CO" dirty="0" smtClean="0"/>
              <a:t>El hecho de que Pedro tomara la vocería de los apóstoles para elegir el sucesor de Judas y dar el primer mensaje después del Pentecostés, esa era su costumbre. </a:t>
            </a:r>
          </a:p>
          <a:p>
            <a:pPr marL="400050" lvl="1" indent="0">
              <a:buNone/>
            </a:pPr>
            <a:r>
              <a:rPr lang="es-CO" dirty="0" smtClean="0"/>
              <a:t>Note que en su mensaje de </a:t>
            </a:r>
            <a:r>
              <a:rPr lang="es-CO" dirty="0" smtClean="0">
                <a:solidFill>
                  <a:srgbClr val="FF0000"/>
                </a:solidFill>
              </a:rPr>
              <a:t>Hech.2: 21- 25, 32-38. </a:t>
            </a:r>
            <a:r>
              <a:rPr lang="es-CO" dirty="0" smtClean="0"/>
              <a:t>lo que hace Pedro es colocar en alto el Nombre de Cristo como el único camino para obtener la salvación. </a:t>
            </a:r>
            <a:endParaRPr lang="es-CO" dirty="0"/>
          </a:p>
        </p:txBody>
      </p:sp>
    </p:spTree>
    <p:extLst>
      <p:ext uri="{BB962C8B-B14F-4D97-AF65-F5344CB8AC3E}">
        <p14:creationId xmlns:p14="http://schemas.microsoft.com/office/powerpoint/2010/main" val="415881060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wheel(1)">
                                      <p:cBhvr>
                                        <p:cTn id="7" dur="2000"/>
                                        <p:tgtEl>
                                          <p:spTgt spid="3">
                                            <p:txEl>
                                              <p:pRg st="3" end="3"/>
                                            </p:txEl>
                                          </p:spTgt>
                                        </p:tgtEl>
                                      </p:cBhvr>
                                    </p:animEffect>
                                  </p:childTnLst>
                                </p:cTn>
                              </p:par>
                              <p:par>
                                <p:cTn id="8" presetID="21" presetClass="entr" presetSubtype="1"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wheel(1)">
                                      <p:cBhvr>
                                        <p:cTn id="10" dur="2000"/>
                                        <p:tgtEl>
                                          <p:spTgt spid="3">
                                            <p:txEl>
                                              <p:pRg st="4" end="4"/>
                                            </p:txEl>
                                          </p:spTgt>
                                        </p:tgtEl>
                                      </p:cBhvr>
                                    </p:animEffect>
                                  </p:childTnLst>
                                </p:cTn>
                              </p:par>
                              <p:par>
                                <p:cTn id="11" presetID="21" presetClass="entr" presetSubtype="1"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wheel(1)">
                                      <p:cBhvr>
                                        <p:cTn id="13" dur="2000"/>
                                        <p:tgtEl>
                                          <p:spTgt spid="3">
                                            <p:txEl>
                                              <p:pRg st="5" end="5"/>
                                            </p:txEl>
                                          </p:spTgt>
                                        </p:tgtEl>
                                      </p:cBhvr>
                                    </p:animEffect>
                                  </p:childTnLst>
                                </p:cTn>
                              </p:par>
                              <p:par>
                                <p:cTn id="14" presetID="21" presetClass="entr" presetSubtype="1"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wheel(1)">
                                      <p:cBhvr>
                                        <p:cTn id="16" dur="2000"/>
                                        <p:tgtEl>
                                          <p:spTgt spid="3">
                                            <p:txEl>
                                              <p:pRg st="6" end="6"/>
                                            </p:txEl>
                                          </p:spTgt>
                                        </p:tgtEl>
                                      </p:cBhvr>
                                    </p:animEffect>
                                  </p:childTnLst>
                                </p:cTn>
                              </p:par>
                              <p:par>
                                <p:cTn id="17" presetID="21" presetClass="entr" presetSubtype="1"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wheel(1)">
                                      <p:cBhvr>
                                        <p:cTn id="19"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Autofit/>
          </a:bodyPr>
          <a:lstStyle/>
          <a:p>
            <a:r>
              <a:rPr lang="es-CO" sz="2800" b="1" dirty="0" smtClean="0"/>
              <a:t>Miremos brevemente las Palabras de Jesús dirigidas a Pedro en </a:t>
            </a:r>
            <a:r>
              <a:rPr lang="es-CO" sz="2800" b="1" dirty="0" smtClean="0">
                <a:solidFill>
                  <a:srgbClr val="FF0000"/>
                </a:solidFill>
              </a:rPr>
              <a:t>Mat. 16:18,19</a:t>
            </a:r>
            <a:r>
              <a:rPr lang="es-CO" sz="2800" b="1" dirty="0" smtClean="0"/>
              <a:t>. Y como las interpretaron los apóstoles</a:t>
            </a:r>
            <a:endParaRPr lang="es-CO" sz="2800" b="1" dirty="0"/>
          </a:p>
        </p:txBody>
      </p:sp>
      <p:sp>
        <p:nvSpPr>
          <p:cNvPr id="3" name="2 Marcador de contenido"/>
          <p:cNvSpPr>
            <a:spLocks noGrp="1"/>
          </p:cNvSpPr>
          <p:nvPr>
            <p:ph idx="1"/>
          </p:nvPr>
        </p:nvSpPr>
        <p:spPr>
          <a:xfrm>
            <a:off x="457200" y="1600200"/>
            <a:ext cx="8229600" cy="4997152"/>
          </a:xfrm>
        </p:spPr>
        <p:txBody>
          <a:bodyPr>
            <a:normAutofit fontScale="85000" lnSpcReduction="20000"/>
          </a:bodyPr>
          <a:lstStyle/>
          <a:p>
            <a:pPr marL="0" indent="0">
              <a:buNone/>
            </a:pPr>
            <a:r>
              <a:rPr lang="es-CO" dirty="0" smtClean="0"/>
              <a:t>Cristo les pregunta a sus discípulos: ¿Quién dicen los hombres que es el Hijo del Hombre? </a:t>
            </a:r>
            <a:r>
              <a:rPr lang="es-CO" dirty="0" smtClean="0">
                <a:solidFill>
                  <a:srgbClr val="FF0000"/>
                </a:solidFill>
              </a:rPr>
              <a:t>(verso 13).</a:t>
            </a:r>
          </a:p>
          <a:p>
            <a:pPr marL="0" indent="0">
              <a:buNone/>
            </a:pPr>
            <a:r>
              <a:rPr lang="es-CO" dirty="0" smtClean="0"/>
              <a:t>Luego les pregunta: ¿Y vosotros, quién decís que soy? </a:t>
            </a:r>
            <a:r>
              <a:rPr lang="es-CO" dirty="0" smtClean="0">
                <a:solidFill>
                  <a:srgbClr val="FF0000"/>
                </a:solidFill>
              </a:rPr>
              <a:t>(Verso 15).</a:t>
            </a:r>
          </a:p>
          <a:p>
            <a:pPr marL="0" indent="0">
              <a:buNone/>
            </a:pPr>
            <a:r>
              <a:rPr lang="es-CO" dirty="0" smtClean="0"/>
              <a:t>Y Pedro como de costumbre, se adelanta y responde: «Tu eres el Cristo, el Hijo del Dios viviente» </a:t>
            </a:r>
            <a:r>
              <a:rPr lang="es-CO" dirty="0" smtClean="0">
                <a:solidFill>
                  <a:srgbClr val="FF0000"/>
                </a:solidFill>
              </a:rPr>
              <a:t>(Verso 16).</a:t>
            </a:r>
          </a:p>
          <a:p>
            <a:pPr marL="0" indent="0">
              <a:buNone/>
            </a:pPr>
            <a:r>
              <a:rPr lang="es-CO" dirty="0"/>
              <a:t> </a:t>
            </a:r>
            <a:r>
              <a:rPr lang="es-CO" dirty="0" smtClean="0"/>
              <a:t>A lo cual Jesús responde</a:t>
            </a:r>
            <a:r>
              <a:rPr lang="es-CO" dirty="0"/>
              <a:t>: </a:t>
            </a:r>
            <a:r>
              <a:rPr lang="es-CO" dirty="0" smtClean="0"/>
              <a:t>¡Bienaventurado </a:t>
            </a:r>
            <a:r>
              <a:rPr lang="es-CO" dirty="0"/>
              <a:t>eres, Simón, hijo de Jonás, porque no te lo reveló carne ni sangre, sino mi Padre que está en los </a:t>
            </a:r>
            <a:r>
              <a:rPr lang="es-CO" dirty="0" smtClean="0"/>
              <a:t>cielos! «</a:t>
            </a:r>
            <a:r>
              <a:rPr lang="es-CO" dirty="0" smtClean="0">
                <a:latin typeface="Agency FB" pitchFamily="34" charset="0"/>
              </a:rPr>
              <a:t>También te digo que Tú </a:t>
            </a:r>
            <a:r>
              <a:rPr lang="es-CO" dirty="0">
                <a:latin typeface="Agency FB" pitchFamily="34" charset="0"/>
              </a:rPr>
              <a:t>eres </a:t>
            </a:r>
            <a:r>
              <a:rPr lang="es-CO" dirty="0" smtClean="0">
                <a:latin typeface="Agency FB" pitchFamily="34" charset="0"/>
              </a:rPr>
              <a:t>Pedro, y sobre esta Roca, (señalándose a si mismo) edificaré mi iglesia</a:t>
            </a:r>
            <a:r>
              <a:rPr lang="es-CO" dirty="0" smtClean="0"/>
              <a:t>» </a:t>
            </a:r>
            <a:r>
              <a:rPr lang="es-CO" dirty="0" smtClean="0">
                <a:solidFill>
                  <a:srgbClr val="FF0000"/>
                </a:solidFill>
              </a:rPr>
              <a:t>(Versos 17-18</a:t>
            </a:r>
            <a:r>
              <a:rPr lang="es-CO" dirty="0"/>
              <a:t>). </a:t>
            </a:r>
            <a:r>
              <a:rPr lang="es-CO" dirty="0" smtClean="0"/>
              <a:t>«</a:t>
            </a:r>
            <a:r>
              <a:rPr lang="es-CO" dirty="0" smtClean="0">
                <a:latin typeface="Agency FB" pitchFamily="34" charset="0"/>
              </a:rPr>
              <a:t>Y </a:t>
            </a:r>
            <a:r>
              <a:rPr lang="es-CO" dirty="0">
                <a:latin typeface="Agency FB" pitchFamily="34" charset="0"/>
              </a:rPr>
              <a:t>a ti te daré las llaves del reino de los cielos: todo lo que ates en la tierra será atado en los cielos, y todo lo que desates en la tierra será desatado en los </a:t>
            </a:r>
            <a:r>
              <a:rPr lang="es-CO" dirty="0" smtClean="0">
                <a:latin typeface="Agency FB" pitchFamily="34" charset="0"/>
              </a:rPr>
              <a:t>cielos</a:t>
            </a:r>
            <a:r>
              <a:rPr lang="es-CO" dirty="0" smtClean="0"/>
              <a:t>»</a:t>
            </a:r>
            <a:r>
              <a:rPr lang="es-CO" dirty="0" smtClean="0">
                <a:solidFill>
                  <a:srgbClr val="FF0000"/>
                </a:solidFill>
              </a:rPr>
              <a:t> (verso 19).</a:t>
            </a:r>
            <a:endParaRPr lang="es-CO" dirty="0">
              <a:solidFill>
                <a:srgbClr val="FF0000"/>
              </a:solidFill>
            </a:endParaRPr>
          </a:p>
        </p:txBody>
      </p:sp>
    </p:spTree>
    <p:extLst>
      <p:ext uri="{BB962C8B-B14F-4D97-AF65-F5344CB8AC3E}">
        <p14:creationId xmlns:p14="http://schemas.microsoft.com/office/powerpoint/2010/main" val="36520223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1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3">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3">
                                            <p:txEl>
                                              <p:pRg st="0" end="0"/>
                                            </p:txEl>
                                          </p:spTgt>
                                        </p:tgtEl>
                                      </p:cBhvr>
                                    </p:animEffect>
                                  </p:childTnLst>
                                </p:cTn>
                              </p:par>
                              <p:par>
                                <p:cTn id="11" presetID="31" presetClass="entr" presetSubtype="0" fill="hold" nodeType="with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p:cTn id="13" dur="1000" fill="hold"/>
                                        <p:tgtEl>
                                          <p:spTgt spid="3">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3">
                                            <p:txEl>
                                              <p:pRg st="1" end="1"/>
                                            </p:txEl>
                                          </p:spTgt>
                                        </p:tgtEl>
                                        <p:attrNameLst>
                                          <p:attrName>ppt_h</p:attrName>
                                        </p:attrNameLst>
                                      </p:cBhvr>
                                      <p:tavLst>
                                        <p:tav tm="0">
                                          <p:val>
                                            <p:fltVal val="0"/>
                                          </p:val>
                                        </p:tav>
                                        <p:tav tm="100000">
                                          <p:val>
                                            <p:strVal val="#ppt_h"/>
                                          </p:val>
                                        </p:tav>
                                      </p:tavLst>
                                    </p:anim>
                                    <p:anim calcmode="lin" valueType="num">
                                      <p:cBhvr>
                                        <p:cTn id="15" dur="1000" fill="hold"/>
                                        <p:tgtEl>
                                          <p:spTgt spid="3">
                                            <p:txEl>
                                              <p:pRg st="1" end="1"/>
                                            </p:txEl>
                                          </p:spTgt>
                                        </p:tgtEl>
                                        <p:attrNameLst>
                                          <p:attrName>style.rotation</p:attrName>
                                        </p:attrNameLst>
                                      </p:cBhvr>
                                      <p:tavLst>
                                        <p:tav tm="0">
                                          <p:val>
                                            <p:fltVal val="90"/>
                                          </p:val>
                                        </p:tav>
                                        <p:tav tm="100000">
                                          <p:val>
                                            <p:fltVal val="0"/>
                                          </p:val>
                                        </p:tav>
                                      </p:tavLst>
                                    </p:anim>
                                    <p:animEffect transition="in" filter="fade">
                                      <p:cBhvr>
                                        <p:cTn id="16" dur="1000"/>
                                        <p:tgtEl>
                                          <p:spTgt spid="3">
                                            <p:txEl>
                                              <p:pRg st="1" end="1"/>
                                            </p:txEl>
                                          </p:spTgt>
                                        </p:tgtEl>
                                      </p:cBhvr>
                                    </p:animEffect>
                                  </p:childTnLst>
                                </p:cTn>
                              </p:par>
                              <p:par>
                                <p:cTn id="17" presetID="31" presetClass="entr" presetSubtype="0" fill="hold" nodeType="with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p:cTn id="19"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3">
                                            <p:txEl>
                                              <p:pRg st="2" end="2"/>
                                            </p:txEl>
                                          </p:spTgt>
                                        </p:tgtEl>
                                        <p:attrNameLst>
                                          <p:attrName>ppt_h</p:attrName>
                                        </p:attrNameLst>
                                      </p:cBhvr>
                                      <p:tavLst>
                                        <p:tav tm="0">
                                          <p:val>
                                            <p:fltVal val="0"/>
                                          </p:val>
                                        </p:tav>
                                        <p:tav tm="100000">
                                          <p:val>
                                            <p:strVal val="#ppt_h"/>
                                          </p:val>
                                        </p:tav>
                                      </p:tavLst>
                                    </p:anim>
                                    <p:anim calcmode="lin" valueType="num">
                                      <p:cBhvr>
                                        <p:cTn id="21" dur="1000" fill="hold"/>
                                        <p:tgtEl>
                                          <p:spTgt spid="3">
                                            <p:txEl>
                                              <p:pRg st="2" end="2"/>
                                            </p:txEl>
                                          </p:spTgt>
                                        </p:tgtEl>
                                        <p:attrNameLst>
                                          <p:attrName>style.rotation</p:attrName>
                                        </p:attrNameLst>
                                      </p:cBhvr>
                                      <p:tavLst>
                                        <p:tav tm="0">
                                          <p:val>
                                            <p:fltVal val="90"/>
                                          </p:val>
                                        </p:tav>
                                        <p:tav tm="100000">
                                          <p:val>
                                            <p:fltVal val="0"/>
                                          </p:val>
                                        </p:tav>
                                      </p:tavLst>
                                    </p:anim>
                                    <p:animEffect transition="in" filter="fade">
                                      <p:cBhvr>
                                        <p:cTn id="22" dur="1000"/>
                                        <p:tgtEl>
                                          <p:spTgt spid="3">
                                            <p:txEl>
                                              <p:pRg st="2" end="2"/>
                                            </p:txEl>
                                          </p:spTgt>
                                        </p:tgtEl>
                                      </p:cBhvr>
                                    </p:animEffect>
                                  </p:childTnLst>
                                </p:cTn>
                              </p:par>
                              <p:par>
                                <p:cTn id="23" presetID="31" presetClass="entr" presetSubtype="0" fill="hold" nodeType="with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p:cTn id="25"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3">
                                            <p:txEl>
                                              <p:pRg st="3" end="3"/>
                                            </p:txEl>
                                          </p:spTgt>
                                        </p:tgtEl>
                                        <p:attrNameLst>
                                          <p:attrName>ppt_h</p:attrName>
                                        </p:attrNameLst>
                                      </p:cBhvr>
                                      <p:tavLst>
                                        <p:tav tm="0">
                                          <p:val>
                                            <p:fltVal val="0"/>
                                          </p:val>
                                        </p:tav>
                                        <p:tav tm="100000">
                                          <p:val>
                                            <p:strVal val="#ppt_h"/>
                                          </p:val>
                                        </p:tav>
                                      </p:tavLst>
                                    </p:anim>
                                    <p:anim calcmode="lin" valueType="num">
                                      <p:cBhvr>
                                        <p:cTn id="27" dur="1000" fill="hold"/>
                                        <p:tgtEl>
                                          <p:spTgt spid="3">
                                            <p:txEl>
                                              <p:pRg st="3" end="3"/>
                                            </p:txEl>
                                          </p:spTgt>
                                        </p:tgtEl>
                                        <p:attrNameLst>
                                          <p:attrName>style.rotation</p:attrName>
                                        </p:attrNameLst>
                                      </p:cBhvr>
                                      <p:tavLst>
                                        <p:tav tm="0">
                                          <p:val>
                                            <p:fltVal val="90"/>
                                          </p:val>
                                        </p:tav>
                                        <p:tav tm="100000">
                                          <p:val>
                                            <p:fltVal val="0"/>
                                          </p:val>
                                        </p:tav>
                                      </p:tavLst>
                                    </p:anim>
                                    <p:animEffect transition="in" filter="fade">
                                      <p:cBhvr>
                                        <p:cTn id="28"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44824"/>
            <a:ext cx="8507288" cy="4680520"/>
          </a:xfrm>
        </p:spPr>
        <p:txBody>
          <a:bodyPr>
            <a:normAutofit lnSpcReduction="10000"/>
          </a:bodyPr>
          <a:lstStyle/>
          <a:p>
            <a:pPr marL="0" indent="0">
              <a:buNone/>
            </a:pPr>
            <a:r>
              <a:rPr lang="es-CO" sz="2400" dirty="0" smtClean="0"/>
              <a:t>Estas palabras se han interpretado de diversas maneras: (</a:t>
            </a:r>
            <a:r>
              <a:rPr lang="es-CO" sz="2800" b="1" dirty="0" smtClean="0">
                <a:solidFill>
                  <a:srgbClr val="FF0000"/>
                </a:solidFill>
              </a:rPr>
              <a:t>1</a:t>
            </a:r>
            <a:r>
              <a:rPr lang="es-CO" sz="2400" dirty="0" smtClean="0"/>
              <a:t>) que Pedro era “esta roca”, (</a:t>
            </a:r>
            <a:r>
              <a:rPr lang="es-CO" sz="2800" b="1" dirty="0" smtClean="0">
                <a:solidFill>
                  <a:srgbClr val="FF0000"/>
                </a:solidFill>
              </a:rPr>
              <a:t>2</a:t>
            </a:r>
            <a:r>
              <a:rPr lang="es-CO" sz="2400" dirty="0" smtClean="0"/>
              <a:t>) que la fe de Pedro en Jesús como el Cristo era “esta roca”, (</a:t>
            </a:r>
            <a:r>
              <a:rPr lang="es-CO" sz="2800" b="1" dirty="0" smtClean="0">
                <a:solidFill>
                  <a:srgbClr val="FF0000"/>
                </a:solidFill>
              </a:rPr>
              <a:t>3</a:t>
            </a:r>
            <a:r>
              <a:rPr lang="es-CO" sz="2400" dirty="0" smtClean="0"/>
              <a:t>) que Cristo mismo era “esta roca”. </a:t>
            </a:r>
          </a:p>
          <a:p>
            <a:pPr marL="400050" lvl="1" indent="0">
              <a:buNone/>
            </a:pPr>
            <a:r>
              <a:rPr lang="es-CO" sz="2000" dirty="0" smtClean="0"/>
              <a:t>Se han presentado persuasivos argumentos en favor de cada una de las tres explicaciones.  La </a:t>
            </a:r>
            <a:r>
              <a:rPr lang="es-CO" sz="2000" dirty="0"/>
              <a:t>mejor forma de determinar qué fue lo que Cristo quiso decir con estas palabras difíciles de entender, es preguntar a las Escrituras mismas qué era lo que esta figura de dicción </a:t>
            </a:r>
            <a:r>
              <a:rPr lang="es-CO" sz="2000" dirty="0" smtClean="0"/>
              <a:t>(o </a:t>
            </a:r>
            <a:r>
              <a:rPr lang="es-CO" sz="2000" dirty="0"/>
              <a:t>m</a:t>
            </a:r>
            <a:r>
              <a:rPr lang="es-CO" sz="2000" dirty="0" smtClean="0"/>
              <a:t>anera </a:t>
            </a:r>
            <a:r>
              <a:rPr lang="es-CO" sz="2000" dirty="0"/>
              <a:t>de </a:t>
            </a:r>
            <a:r>
              <a:rPr lang="es-CO" sz="2000" dirty="0" smtClean="0"/>
              <a:t>hablar) significaba </a:t>
            </a:r>
            <a:r>
              <a:rPr lang="es-CO" sz="2000" dirty="0"/>
              <a:t>para los oidores judíos, especialmente para aquellos que se la oyeron a Jesús en esta ocasión (DMJ 7).  </a:t>
            </a:r>
            <a:endParaRPr lang="es-CO" sz="2000" dirty="0" smtClean="0"/>
          </a:p>
          <a:p>
            <a:pPr marL="0" indent="0">
              <a:buNone/>
            </a:pPr>
            <a:r>
              <a:rPr lang="es-CO" sz="2400" dirty="0" smtClean="0"/>
              <a:t>El </a:t>
            </a:r>
            <a:r>
              <a:rPr lang="es-CO" sz="2400" dirty="0"/>
              <a:t>testimonio de los escritos de los mismos discípulos es evidentemente superior a las ideas de los hombres que después de ese tiempo han escrito u opinado acerca del supuesto sentido de las palabras de </a:t>
            </a:r>
            <a:r>
              <a:rPr lang="es-CO" sz="2400" dirty="0" smtClean="0"/>
              <a:t>Jesús</a:t>
            </a:r>
            <a:endParaRPr lang="es-CO" sz="2400" dirty="0"/>
          </a:p>
        </p:txBody>
      </p:sp>
      <p:sp>
        <p:nvSpPr>
          <p:cNvPr id="2" name="1 Rectángulo"/>
          <p:cNvSpPr/>
          <p:nvPr/>
        </p:nvSpPr>
        <p:spPr>
          <a:xfrm>
            <a:off x="0" y="332656"/>
            <a:ext cx="6588224" cy="584775"/>
          </a:xfrm>
          <a:prstGeom prst="rect">
            <a:avLst/>
          </a:prstGeom>
        </p:spPr>
        <p:txBody>
          <a:bodyPr wrap="square">
            <a:spAutoFit/>
          </a:bodyPr>
          <a:lstStyle/>
          <a:p>
            <a:r>
              <a:rPr lang="es-CO" sz="3200" b="1" dirty="0"/>
              <a:t>Sobre estos tres versos, el C.B.A. dice: </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12379"/>
            <a:ext cx="1368152" cy="16884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21712120"/>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20680"/>
          </a:xfrm>
        </p:spPr>
        <p:txBody>
          <a:bodyPr>
            <a:normAutofit/>
          </a:bodyPr>
          <a:lstStyle/>
          <a:p>
            <a:pPr marL="0" indent="0">
              <a:buNone/>
            </a:pPr>
            <a:endParaRPr lang="es-CO" sz="2400" dirty="0" smtClean="0"/>
          </a:p>
          <a:p>
            <a:pPr marL="0" indent="0">
              <a:buNone/>
            </a:pPr>
            <a:r>
              <a:rPr lang="es-CO" sz="2400" dirty="0" smtClean="0"/>
              <a:t>Felizmente</a:t>
            </a:r>
            <a:r>
              <a:rPr lang="es-CO" sz="2400" dirty="0"/>
              <a:t>, algunos de los que fueron testigos oculares en esta ocasión </a:t>
            </a:r>
            <a:r>
              <a:rPr lang="es-CO" sz="2400" dirty="0" smtClean="0"/>
              <a:t>han </a:t>
            </a:r>
            <a:r>
              <a:rPr lang="es-CO" sz="2400" dirty="0"/>
              <a:t>dejado un registro claro e inequívoco. </a:t>
            </a:r>
            <a:r>
              <a:rPr lang="es-CO" sz="2400" dirty="0">
                <a:solidFill>
                  <a:srgbClr val="FF0000"/>
                </a:solidFill>
              </a:rPr>
              <a:t>(</a:t>
            </a:r>
            <a:r>
              <a:rPr lang="es-CO" sz="2400" dirty="0" smtClean="0">
                <a:solidFill>
                  <a:srgbClr val="FF0000"/>
                </a:solidFill>
              </a:rPr>
              <a:t>2Ped.1:16). </a:t>
            </a:r>
          </a:p>
          <a:p>
            <a:pPr marL="400050" lvl="1" indent="0">
              <a:buNone/>
            </a:pPr>
            <a:endParaRPr lang="es-CO" sz="2000" dirty="0" smtClean="0"/>
          </a:p>
          <a:p>
            <a:pPr marL="400050" lvl="1" indent="0">
              <a:buNone/>
            </a:pPr>
            <a:r>
              <a:rPr lang="es-CO" sz="2000" dirty="0" smtClean="0"/>
              <a:t>«</a:t>
            </a:r>
            <a:r>
              <a:rPr lang="es-CO" sz="2000" dirty="0" smtClean="0">
                <a:latin typeface="Agency FB" pitchFamily="34" charset="0"/>
              </a:rPr>
              <a:t>No </a:t>
            </a:r>
            <a:r>
              <a:rPr lang="es-CO" sz="2000" dirty="0">
                <a:latin typeface="Agency FB" pitchFamily="34" charset="0"/>
              </a:rPr>
              <a:t>os hemos dado a conocer el poder y la venida de nuestro Señor Jesucristo siguiendo fábulas artificiosas, sino como habiendo visto con nuestros propios ojos su </a:t>
            </a:r>
            <a:r>
              <a:rPr lang="es-CO" sz="2000" dirty="0" smtClean="0">
                <a:latin typeface="Agency FB" pitchFamily="34" charset="0"/>
              </a:rPr>
              <a:t>majest</a:t>
            </a:r>
            <a:r>
              <a:rPr lang="es-CO" sz="2000" dirty="0" smtClean="0"/>
              <a:t>ad».</a:t>
            </a:r>
          </a:p>
          <a:p>
            <a:pPr marL="400050" lvl="1" indent="0">
              <a:buNone/>
            </a:pPr>
            <a:r>
              <a:rPr lang="es-CO" sz="2000" dirty="0" smtClean="0">
                <a:solidFill>
                  <a:srgbClr val="FF0000"/>
                </a:solidFill>
              </a:rPr>
              <a:t> </a:t>
            </a:r>
            <a:r>
              <a:rPr lang="es-CO" sz="2000" dirty="0">
                <a:solidFill>
                  <a:srgbClr val="FF0000"/>
                </a:solidFill>
              </a:rPr>
              <a:t>1Juan1:1-3</a:t>
            </a:r>
            <a:r>
              <a:rPr lang="es-CO" sz="2000" dirty="0"/>
              <a:t>. </a:t>
            </a:r>
            <a:r>
              <a:rPr lang="es-CO" sz="2000" dirty="0">
                <a:latin typeface="Agency FB" pitchFamily="34" charset="0"/>
              </a:rPr>
              <a:t>Lo que era desde el principio</a:t>
            </a:r>
            <a:r>
              <a:rPr lang="es-CO" sz="2000" dirty="0" smtClean="0">
                <a:latin typeface="Agency FB" pitchFamily="34" charset="0"/>
              </a:rPr>
              <a:t>, </a:t>
            </a:r>
            <a:r>
              <a:rPr lang="es-CO" sz="2000" dirty="0">
                <a:latin typeface="Agency FB" pitchFamily="34" charset="0"/>
              </a:rPr>
              <a:t>lo que hemos oído, lo que hemos visto con nuestros ojos, lo que hemos contemplado y </a:t>
            </a:r>
            <a:r>
              <a:rPr lang="es-CO" sz="2000" dirty="0" smtClean="0">
                <a:latin typeface="Agency FB" pitchFamily="34" charset="0"/>
              </a:rPr>
              <a:t>palparon </a:t>
            </a:r>
            <a:r>
              <a:rPr lang="es-CO" sz="2000" dirty="0">
                <a:latin typeface="Agency FB" pitchFamily="34" charset="0"/>
              </a:rPr>
              <a:t>nuestras manos tocante al Verbo </a:t>
            </a:r>
            <a:r>
              <a:rPr lang="es-CO" sz="2000" dirty="0" smtClean="0">
                <a:latin typeface="Agency FB" pitchFamily="34" charset="0"/>
              </a:rPr>
              <a:t>de Vida. 2 </a:t>
            </a:r>
            <a:r>
              <a:rPr lang="es-CO" sz="2000" dirty="0">
                <a:latin typeface="Agency FB" pitchFamily="34" charset="0"/>
              </a:rPr>
              <a:t>--pues la vida fue </a:t>
            </a:r>
            <a:r>
              <a:rPr lang="es-CO" sz="2000" dirty="0" smtClean="0">
                <a:latin typeface="Agency FB" pitchFamily="34" charset="0"/>
              </a:rPr>
              <a:t>manifestada y </a:t>
            </a:r>
            <a:r>
              <a:rPr lang="es-CO" sz="2000" dirty="0">
                <a:latin typeface="Agency FB" pitchFamily="34" charset="0"/>
              </a:rPr>
              <a:t>la hemos visto, </a:t>
            </a:r>
            <a:r>
              <a:rPr lang="es-CO" sz="2000" dirty="0" smtClean="0">
                <a:latin typeface="Agency FB" pitchFamily="34" charset="0"/>
              </a:rPr>
              <a:t>y testificamos </a:t>
            </a:r>
            <a:r>
              <a:rPr lang="es-CO" sz="2000" dirty="0">
                <a:latin typeface="Agency FB" pitchFamily="34" charset="0"/>
              </a:rPr>
              <a:t>y os anunciamos la vida eterna, la cual estaba con el Padre y se nos manifestó--, </a:t>
            </a:r>
            <a:r>
              <a:rPr lang="es-CO" sz="2000" dirty="0" smtClean="0">
                <a:latin typeface="Agency FB" pitchFamily="34" charset="0"/>
              </a:rPr>
              <a:t>3 </a:t>
            </a:r>
            <a:r>
              <a:rPr lang="es-CO" sz="2000" dirty="0">
                <a:latin typeface="Agency FB" pitchFamily="34" charset="0"/>
              </a:rPr>
              <a:t>lo que hemos visto y oído, eso os anunciamos, para que también vosotros tengáis comunión con nosotros; y nuestra comunión verdaderamente es con el Padre y con su Hijo </a:t>
            </a:r>
            <a:r>
              <a:rPr lang="es-CO" sz="2000" dirty="0" smtClean="0">
                <a:latin typeface="Agency FB" pitchFamily="34" charset="0"/>
              </a:rPr>
              <a:t>Jesucristo»</a:t>
            </a:r>
          </a:p>
          <a:p>
            <a:pPr marL="0" indent="0">
              <a:buNone/>
            </a:pPr>
            <a:endParaRPr lang="es-CO" sz="2400" dirty="0" smtClean="0"/>
          </a:p>
          <a:p>
            <a:pPr marL="0" indent="0">
              <a:buNone/>
            </a:pPr>
            <a:r>
              <a:rPr lang="es-CO" sz="2400" dirty="0" smtClean="0"/>
              <a:t>Pedro</a:t>
            </a:r>
            <a:r>
              <a:rPr lang="es-CO" sz="2400" dirty="0"/>
              <a:t>, a quien fueron dirigidas estas palabras, rechaza enfáticamente, mediante sus enseñanzas, que la roca de la cual habló Cristo se refería al apóstol </a:t>
            </a:r>
            <a:r>
              <a:rPr lang="es-CO" sz="2400" dirty="0" smtClean="0"/>
              <a:t>mismo, veamos lo que dice:</a:t>
            </a:r>
            <a:endParaRPr lang="es-CO" sz="2400" dirty="0"/>
          </a:p>
        </p:txBody>
      </p:sp>
    </p:spTree>
    <p:extLst>
      <p:ext uri="{BB962C8B-B14F-4D97-AF65-F5344CB8AC3E}">
        <p14:creationId xmlns:p14="http://schemas.microsoft.com/office/powerpoint/2010/main" val="1157391316"/>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507288" cy="6669360"/>
          </a:xfrm>
        </p:spPr>
        <p:txBody>
          <a:bodyPr>
            <a:normAutofit fontScale="92500" lnSpcReduction="20000"/>
          </a:bodyPr>
          <a:lstStyle/>
          <a:p>
            <a:pPr marL="0" indent="0">
              <a:buNone/>
            </a:pPr>
            <a:r>
              <a:rPr lang="es-CO" dirty="0">
                <a:solidFill>
                  <a:srgbClr val="FF0000"/>
                </a:solidFill>
              </a:rPr>
              <a:t>Hech.4:8-12</a:t>
            </a:r>
            <a:r>
              <a:rPr lang="es-CO" dirty="0"/>
              <a:t>. </a:t>
            </a:r>
            <a:r>
              <a:rPr lang="es-CO" sz="2400" dirty="0"/>
              <a:t>Entonces Pedro, lleno del Espíritu </a:t>
            </a:r>
            <a:r>
              <a:rPr lang="es-CO" sz="2400" dirty="0" smtClean="0"/>
              <a:t>Santo, les </a:t>
            </a:r>
            <a:r>
              <a:rPr lang="es-CO" sz="2400" dirty="0"/>
              <a:t>dijo: </a:t>
            </a:r>
            <a:r>
              <a:rPr lang="es-CO" sz="2400" dirty="0" smtClean="0"/>
              <a:t> «</a:t>
            </a:r>
            <a:r>
              <a:rPr lang="es-CO" sz="2400" dirty="0" smtClean="0">
                <a:latin typeface="Agency FB" pitchFamily="34" charset="0"/>
              </a:rPr>
              <a:t>Gobernantes </a:t>
            </a:r>
            <a:r>
              <a:rPr lang="es-CO" sz="2400" dirty="0">
                <a:latin typeface="Agency FB" pitchFamily="34" charset="0"/>
              </a:rPr>
              <a:t>del pueblo y ancianos de </a:t>
            </a:r>
            <a:r>
              <a:rPr lang="es-CO" sz="2400" dirty="0" smtClean="0">
                <a:latin typeface="Agency FB" pitchFamily="34" charset="0"/>
              </a:rPr>
              <a:t>Israel: 9 </a:t>
            </a:r>
            <a:r>
              <a:rPr lang="es-CO" sz="2400" dirty="0">
                <a:latin typeface="Agency FB" pitchFamily="34" charset="0"/>
              </a:rPr>
              <a:t>Puesto que hoy se nos interroga acerca del beneficio hecho a un hombre enfermo, de qué manera este ha sido sanado, </a:t>
            </a:r>
          </a:p>
          <a:p>
            <a:pPr marL="0" indent="0">
              <a:buNone/>
            </a:pPr>
            <a:r>
              <a:rPr lang="es-CO" sz="2400" dirty="0">
                <a:latin typeface="Agency FB" pitchFamily="34" charset="0"/>
              </a:rPr>
              <a:t>10 sea notorio a todos vosotros y a todo el pueblo de Israel que en el nombre de Jesucristo de Nazaret, a quien vosotros crucificasteis y a quien Dios resucitó de los muertos, por él este hombre está en vuestra presencia sano. </a:t>
            </a:r>
          </a:p>
          <a:p>
            <a:pPr marL="0" indent="0">
              <a:buNone/>
            </a:pPr>
            <a:r>
              <a:rPr lang="es-CO" sz="2400" dirty="0">
                <a:latin typeface="Agency FB" pitchFamily="34" charset="0"/>
              </a:rPr>
              <a:t>11 Este Jesús es la piedra rechazada por vosotros los edificadores, la cual ha venido a ser cabeza del </a:t>
            </a:r>
            <a:r>
              <a:rPr lang="es-CO" sz="2400" dirty="0" smtClean="0">
                <a:latin typeface="Agency FB" pitchFamily="34" charset="0"/>
              </a:rPr>
              <a:t>ángulo. 12 </a:t>
            </a:r>
            <a:r>
              <a:rPr lang="es-CO" sz="2400" dirty="0">
                <a:latin typeface="Agency FB" pitchFamily="34" charset="0"/>
              </a:rPr>
              <a:t>Y en ningún otro hay salvación, porque no hay otro nombre bajo el cielo, dado a los hombres, en que podamos ser </a:t>
            </a:r>
            <a:r>
              <a:rPr lang="es-CO" sz="2400" dirty="0" smtClean="0">
                <a:latin typeface="Agency FB" pitchFamily="34" charset="0"/>
              </a:rPr>
              <a:t>salvos». </a:t>
            </a:r>
          </a:p>
          <a:p>
            <a:pPr marL="0" indent="0">
              <a:buNone/>
            </a:pPr>
            <a:r>
              <a:rPr lang="es-CO" dirty="0" smtClean="0">
                <a:solidFill>
                  <a:srgbClr val="FF0000"/>
                </a:solidFill>
              </a:rPr>
              <a:t>1Ped. 2:4-8</a:t>
            </a:r>
            <a:r>
              <a:rPr lang="es-CO" dirty="0">
                <a:solidFill>
                  <a:srgbClr val="FF0000"/>
                </a:solidFill>
              </a:rPr>
              <a:t>. </a:t>
            </a:r>
            <a:r>
              <a:rPr lang="es-CO" sz="2800" dirty="0">
                <a:latin typeface="Agency FB" pitchFamily="34" charset="0"/>
              </a:rPr>
              <a:t>Acercándoos a él, piedra viva, desechada ciertamente por los hombres, pero para Dios escogida y </a:t>
            </a:r>
            <a:r>
              <a:rPr lang="es-CO" sz="2800" dirty="0" smtClean="0">
                <a:latin typeface="Agency FB" pitchFamily="34" charset="0"/>
              </a:rPr>
              <a:t>preciosa, 5 </a:t>
            </a:r>
            <a:r>
              <a:rPr lang="es-CO" sz="2800" dirty="0">
                <a:latin typeface="Agency FB" pitchFamily="34" charset="0"/>
              </a:rPr>
              <a:t>vosotros también, como piedras vivas, sed edificados como casa espiritual y sacerdocio santo, para ofrecer sacrificios espirituales aceptables a Dios por medio de Jesucristo</a:t>
            </a:r>
            <a:r>
              <a:rPr lang="es-CO" sz="2800" dirty="0" smtClean="0">
                <a:latin typeface="Agency FB" pitchFamily="34" charset="0"/>
              </a:rPr>
              <a:t>.</a:t>
            </a:r>
            <a:endParaRPr lang="es-CO" sz="2800" dirty="0">
              <a:latin typeface="Agency FB" pitchFamily="34" charset="0"/>
            </a:endParaRPr>
          </a:p>
          <a:p>
            <a:pPr marL="0" indent="0">
              <a:buNone/>
            </a:pPr>
            <a:r>
              <a:rPr lang="es-CO" sz="2800" dirty="0">
                <a:latin typeface="Agency FB" pitchFamily="34" charset="0"/>
              </a:rPr>
              <a:t>6 Por lo cual también dice la Escritura: </a:t>
            </a:r>
            <a:r>
              <a:rPr lang="es-CO" sz="2800" dirty="0" smtClean="0">
                <a:latin typeface="Agency FB" pitchFamily="34" charset="0"/>
              </a:rPr>
              <a:t> "</a:t>
            </a:r>
            <a:r>
              <a:rPr lang="es-CO" sz="2800" dirty="0">
                <a:latin typeface="Agency FB" pitchFamily="34" charset="0"/>
              </a:rPr>
              <a:t>He aquí, pongo en </a:t>
            </a:r>
            <a:r>
              <a:rPr lang="es-CO" sz="2800" dirty="0" smtClean="0">
                <a:latin typeface="Agency FB" pitchFamily="34" charset="0"/>
              </a:rPr>
              <a:t>Sión </a:t>
            </a:r>
            <a:r>
              <a:rPr lang="es-CO" sz="2800" dirty="0">
                <a:latin typeface="Agency FB" pitchFamily="34" charset="0"/>
              </a:rPr>
              <a:t>la principal piedra del ángulo, </a:t>
            </a:r>
            <a:r>
              <a:rPr lang="es-CO" sz="2800" dirty="0" smtClean="0">
                <a:latin typeface="Agency FB" pitchFamily="34" charset="0"/>
              </a:rPr>
              <a:t> </a:t>
            </a:r>
            <a:r>
              <a:rPr lang="es-CO" sz="2800" dirty="0">
                <a:latin typeface="Agency FB" pitchFamily="34" charset="0"/>
              </a:rPr>
              <a:t>escogida, preciosa; </a:t>
            </a:r>
            <a:r>
              <a:rPr lang="es-CO" sz="2800" dirty="0" smtClean="0">
                <a:latin typeface="Agency FB" pitchFamily="34" charset="0"/>
              </a:rPr>
              <a:t> el </a:t>
            </a:r>
            <a:r>
              <a:rPr lang="es-CO" sz="2800" dirty="0">
                <a:latin typeface="Agency FB" pitchFamily="34" charset="0"/>
              </a:rPr>
              <a:t>que crea en </a:t>
            </a:r>
            <a:r>
              <a:rPr lang="es-CO" sz="2800" dirty="0" smtClean="0">
                <a:latin typeface="Agency FB" pitchFamily="34" charset="0"/>
              </a:rPr>
              <a:t>él, no </a:t>
            </a:r>
            <a:r>
              <a:rPr lang="es-CO" sz="2800" dirty="0">
                <a:latin typeface="Agency FB" pitchFamily="34" charset="0"/>
              </a:rPr>
              <a:t>será </a:t>
            </a:r>
            <a:r>
              <a:rPr lang="es-CO" sz="2800" dirty="0" smtClean="0">
                <a:latin typeface="Agency FB" pitchFamily="34" charset="0"/>
              </a:rPr>
              <a:t>avergonzado 7 </a:t>
            </a:r>
            <a:r>
              <a:rPr lang="es-CO" sz="2800" dirty="0">
                <a:latin typeface="Agency FB" pitchFamily="34" charset="0"/>
              </a:rPr>
              <a:t>Para vosotros, pues, los que creéis, él es precioso. En cambio para los que no creen: </a:t>
            </a:r>
            <a:r>
              <a:rPr lang="es-CO" sz="2800" dirty="0" smtClean="0">
                <a:latin typeface="Agency FB" pitchFamily="34" charset="0"/>
              </a:rPr>
              <a:t> </a:t>
            </a:r>
            <a:r>
              <a:rPr lang="es-CO" sz="2800" dirty="0">
                <a:latin typeface="Agency FB" pitchFamily="34" charset="0"/>
              </a:rPr>
              <a:t>"La piedra que los </a:t>
            </a:r>
            <a:r>
              <a:rPr lang="es-CO" sz="2800" dirty="0" smtClean="0">
                <a:latin typeface="Agency FB" pitchFamily="34" charset="0"/>
              </a:rPr>
              <a:t>edificadores desecharon </a:t>
            </a:r>
            <a:endParaRPr lang="es-CO" sz="2800" dirty="0">
              <a:latin typeface="Agency FB" pitchFamily="34" charset="0"/>
            </a:endParaRPr>
          </a:p>
          <a:p>
            <a:pPr marL="0" indent="0">
              <a:buNone/>
            </a:pPr>
            <a:r>
              <a:rPr lang="es-CO" sz="2800" dirty="0">
                <a:latin typeface="Agency FB" pitchFamily="34" charset="0"/>
              </a:rPr>
              <a:t> ha venido a ser la cabeza del </a:t>
            </a:r>
            <a:r>
              <a:rPr lang="es-CO" sz="2800" dirty="0" smtClean="0">
                <a:latin typeface="Agency FB" pitchFamily="34" charset="0"/>
              </a:rPr>
              <a:t>ángulo 8 </a:t>
            </a:r>
            <a:r>
              <a:rPr lang="es-CO" sz="2800" dirty="0">
                <a:latin typeface="Agency FB" pitchFamily="34" charset="0"/>
              </a:rPr>
              <a:t>y</a:t>
            </a:r>
            <a:r>
              <a:rPr lang="es-CO" sz="2800" dirty="0" smtClean="0">
                <a:latin typeface="Agency FB" pitchFamily="34" charset="0"/>
              </a:rPr>
              <a:t>: </a:t>
            </a:r>
            <a:r>
              <a:rPr lang="es-CO" sz="2800" dirty="0">
                <a:latin typeface="Agency FB" pitchFamily="34" charset="0"/>
              </a:rPr>
              <a:t>"Piedra de </a:t>
            </a:r>
            <a:r>
              <a:rPr lang="es-CO" sz="2800" dirty="0" smtClean="0">
                <a:latin typeface="Agency FB" pitchFamily="34" charset="0"/>
              </a:rPr>
              <a:t>tropiezo y </a:t>
            </a:r>
            <a:r>
              <a:rPr lang="es-CO" sz="2800" dirty="0">
                <a:latin typeface="Agency FB" pitchFamily="34" charset="0"/>
              </a:rPr>
              <a:t>roca que hace caer</a:t>
            </a:r>
            <a:r>
              <a:rPr lang="es-CO" sz="2800" dirty="0" smtClean="0">
                <a:latin typeface="Agency FB" pitchFamily="34" charset="0"/>
              </a:rPr>
              <a:t>". Ellos</a:t>
            </a:r>
            <a:r>
              <a:rPr lang="es-CO" sz="2800" dirty="0">
                <a:latin typeface="Agency FB" pitchFamily="34" charset="0"/>
              </a:rPr>
              <a:t>, por su desobediencia, tropiezan en la palabra. ¡Ese es su destino</a:t>
            </a:r>
            <a:r>
              <a:rPr lang="es-CO" sz="2800" dirty="0" smtClean="0">
                <a:latin typeface="Agency FB" pitchFamily="34" charset="0"/>
              </a:rPr>
              <a:t>! </a:t>
            </a:r>
            <a:endParaRPr lang="es-CO" sz="2800" dirty="0">
              <a:solidFill>
                <a:srgbClr val="FF0000"/>
              </a:solidFill>
              <a:latin typeface="Agency FB" pitchFamily="34" charset="0"/>
            </a:endParaRPr>
          </a:p>
        </p:txBody>
      </p:sp>
    </p:spTree>
    <p:extLst>
      <p:ext uri="{BB962C8B-B14F-4D97-AF65-F5344CB8AC3E}">
        <p14:creationId xmlns:p14="http://schemas.microsoft.com/office/powerpoint/2010/main" val="827617748"/>
      </p:ext>
    </p:extLst>
  </p:cSld>
  <p:clrMapOvr>
    <a:masterClrMapping/>
  </p:clrMapOvr>
  <p:transition spd="slow">
    <p:pull/>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5793507"/>
          </a:xfrm>
        </p:spPr>
        <p:txBody>
          <a:bodyPr>
            <a:noAutofit/>
          </a:bodyPr>
          <a:lstStyle/>
          <a:p>
            <a:pPr marL="0" indent="0">
              <a:buNone/>
            </a:pPr>
            <a:r>
              <a:rPr lang="es-CO" sz="2800" dirty="0"/>
              <a:t>Mateo registra el hecho de que Jesús empleó otra vez la misma figura, en circunstancias que indican claramente que él mismo era la </a:t>
            </a:r>
            <a:r>
              <a:rPr lang="es-CO" sz="2800" dirty="0" smtClean="0"/>
              <a:t>roca:</a:t>
            </a:r>
          </a:p>
          <a:p>
            <a:pPr marL="0" indent="0">
              <a:buNone/>
            </a:pPr>
            <a:r>
              <a:rPr lang="es-CO" sz="2800" dirty="0" smtClean="0">
                <a:solidFill>
                  <a:srgbClr val="FF0000"/>
                </a:solidFill>
              </a:rPr>
              <a:t>Mat. </a:t>
            </a:r>
            <a:r>
              <a:rPr lang="es-CO" sz="2800" dirty="0">
                <a:solidFill>
                  <a:srgbClr val="FF0000"/>
                </a:solidFill>
              </a:rPr>
              <a:t>21:42</a:t>
            </a:r>
            <a:r>
              <a:rPr lang="es-CO" sz="2800" dirty="0"/>
              <a:t>. </a:t>
            </a:r>
            <a:r>
              <a:rPr lang="es-CO" sz="2800" dirty="0" smtClean="0"/>
              <a:t>Jesús </a:t>
            </a:r>
            <a:r>
              <a:rPr lang="es-CO" sz="2800" dirty="0"/>
              <a:t>les preguntó: </a:t>
            </a:r>
            <a:r>
              <a:rPr lang="es-CO" sz="2800" dirty="0" smtClean="0">
                <a:latin typeface="Agency FB" pitchFamily="34" charset="0"/>
              </a:rPr>
              <a:t>¿</a:t>
            </a:r>
            <a:r>
              <a:rPr lang="es-CO" sz="2800" dirty="0">
                <a:latin typeface="Agency FB" pitchFamily="34" charset="0"/>
              </a:rPr>
              <a:t>Nunca leísteis en las Escrituras: </a:t>
            </a:r>
            <a:r>
              <a:rPr lang="es-CO" sz="2800" dirty="0" smtClean="0">
                <a:latin typeface="Agency FB" pitchFamily="34" charset="0"/>
              </a:rPr>
              <a:t>""</a:t>
            </a:r>
            <a:r>
              <a:rPr lang="es-CO" sz="2800" dirty="0">
                <a:latin typeface="Agency FB" pitchFamily="34" charset="0"/>
              </a:rPr>
              <a:t>La piedra que </a:t>
            </a:r>
            <a:r>
              <a:rPr lang="es-CO" sz="2800" dirty="0" smtClean="0">
                <a:latin typeface="Agency FB" pitchFamily="34" charset="0"/>
              </a:rPr>
              <a:t>desecharon los </a:t>
            </a:r>
            <a:r>
              <a:rPr lang="es-CO" sz="2800" dirty="0">
                <a:latin typeface="Agency FB" pitchFamily="34" charset="0"/>
              </a:rPr>
              <a:t>edificadores </a:t>
            </a:r>
            <a:r>
              <a:rPr lang="es-CO" sz="2800" dirty="0" smtClean="0">
                <a:latin typeface="Agency FB" pitchFamily="34" charset="0"/>
              </a:rPr>
              <a:t>ha </a:t>
            </a:r>
            <a:r>
              <a:rPr lang="es-CO" sz="2800" dirty="0">
                <a:latin typeface="Agency FB" pitchFamily="34" charset="0"/>
              </a:rPr>
              <a:t>venido a ser cabeza del ángulo. </a:t>
            </a:r>
          </a:p>
          <a:p>
            <a:pPr marL="0" indent="0">
              <a:buNone/>
            </a:pPr>
            <a:r>
              <a:rPr lang="es-CO" sz="2800" dirty="0">
                <a:latin typeface="Agency FB" pitchFamily="34" charset="0"/>
              </a:rPr>
              <a:t> El Señor ha hecho esto, </a:t>
            </a:r>
            <a:r>
              <a:rPr lang="es-CO" sz="2800" dirty="0" smtClean="0">
                <a:latin typeface="Agency FB" pitchFamily="34" charset="0"/>
              </a:rPr>
              <a:t>y </a:t>
            </a:r>
            <a:r>
              <a:rPr lang="es-CO" sz="2800" dirty="0">
                <a:latin typeface="Agency FB" pitchFamily="34" charset="0"/>
              </a:rPr>
              <a:t>es cosa maravillosa a nuestros ojos?</a:t>
            </a:r>
            <a:r>
              <a:rPr lang="es-CO" sz="3600" dirty="0"/>
              <a:t>"</a:t>
            </a:r>
          </a:p>
          <a:p>
            <a:pPr marL="0" indent="0">
              <a:buNone/>
            </a:pPr>
            <a:r>
              <a:rPr lang="es-CO" sz="2800" dirty="0" smtClean="0">
                <a:solidFill>
                  <a:srgbClr val="FF0000"/>
                </a:solidFill>
              </a:rPr>
              <a:t>Luc. 20:17-18</a:t>
            </a:r>
            <a:r>
              <a:rPr lang="es-CO" sz="2800" dirty="0">
                <a:solidFill>
                  <a:srgbClr val="FF0000"/>
                </a:solidFill>
              </a:rPr>
              <a:t>. </a:t>
            </a:r>
            <a:r>
              <a:rPr lang="es-CO" sz="2800" dirty="0" smtClean="0">
                <a:solidFill>
                  <a:srgbClr val="FF0000"/>
                </a:solidFill>
              </a:rPr>
              <a:t> </a:t>
            </a:r>
            <a:r>
              <a:rPr lang="es-CO" sz="2800" dirty="0" smtClean="0"/>
              <a:t>Pero él (Jesús), </a:t>
            </a:r>
            <a:r>
              <a:rPr lang="es-CO" sz="2800" dirty="0"/>
              <a:t>mirándolos, dijo: </a:t>
            </a:r>
            <a:r>
              <a:rPr lang="es-CO" sz="2800" dirty="0" smtClean="0"/>
              <a:t> </a:t>
            </a:r>
            <a:r>
              <a:rPr lang="es-CO" sz="3600" dirty="0" smtClean="0"/>
              <a:t>¿</a:t>
            </a:r>
            <a:r>
              <a:rPr lang="es-CO" sz="2800" dirty="0">
                <a:latin typeface="Agency FB" pitchFamily="34" charset="0"/>
              </a:rPr>
              <a:t>Qué, pues, es lo que está escrito?: </a:t>
            </a:r>
            <a:r>
              <a:rPr lang="es-CO" sz="2800" dirty="0" smtClean="0">
                <a:latin typeface="Agency FB" pitchFamily="34" charset="0"/>
              </a:rPr>
              <a:t>«La </a:t>
            </a:r>
            <a:r>
              <a:rPr lang="es-CO" sz="2800" dirty="0">
                <a:latin typeface="Agency FB" pitchFamily="34" charset="0"/>
              </a:rPr>
              <a:t>piedra que </a:t>
            </a:r>
            <a:r>
              <a:rPr lang="es-CO" sz="2800" dirty="0" smtClean="0">
                <a:latin typeface="Agency FB" pitchFamily="34" charset="0"/>
              </a:rPr>
              <a:t>desecharon os </a:t>
            </a:r>
            <a:r>
              <a:rPr lang="es-CO" sz="2800" dirty="0">
                <a:latin typeface="Agency FB" pitchFamily="34" charset="0"/>
              </a:rPr>
              <a:t>edificadores </a:t>
            </a:r>
            <a:r>
              <a:rPr lang="es-CO" sz="2800" dirty="0" smtClean="0">
                <a:latin typeface="Agency FB" pitchFamily="34" charset="0"/>
              </a:rPr>
              <a:t>ha </a:t>
            </a:r>
            <a:r>
              <a:rPr lang="es-CO" sz="2800" dirty="0">
                <a:latin typeface="Agency FB" pitchFamily="34" charset="0"/>
              </a:rPr>
              <a:t>venido a ser cabeza del ángulo</a:t>
            </a:r>
            <a:r>
              <a:rPr lang="es-CO" sz="2800" dirty="0" smtClean="0">
                <a:latin typeface="Agency FB" pitchFamily="34" charset="0"/>
              </a:rPr>
              <a:t>". 18 </a:t>
            </a:r>
            <a:r>
              <a:rPr lang="es-CO" sz="2800" dirty="0">
                <a:latin typeface="Agency FB" pitchFamily="34" charset="0"/>
              </a:rPr>
              <a:t>"Todo el que caiga sobre aquella piedra, será quebrantado; pero sobre quien ella caiga, lo </a:t>
            </a:r>
            <a:r>
              <a:rPr lang="es-CO" sz="2800" dirty="0" smtClean="0">
                <a:latin typeface="Agency FB" pitchFamily="34" charset="0"/>
              </a:rPr>
              <a:t>desmenuzará»</a:t>
            </a:r>
            <a:r>
              <a:rPr lang="es-CO" sz="3600" dirty="0" smtClean="0"/>
              <a:t>.</a:t>
            </a:r>
            <a:endParaRPr lang="es-CO" sz="3600" dirty="0"/>
          </a:p>
        </p:txBody>
      </p:sp>
    </p:spTree>
    <p:extLst>
      <p:ext uri="{BB962C8B-B14F-4D97-AF65-F5344CB8AC3E}">
        <p14:creationId xmlns:p14="http://schemas.microsoft.com/office/powerpoint/2010/main" val="275543540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fontScale="90000"/>
          </a:bodyPr>
          <a:lstStyle/>
          <a:p>
            <a:r>
              <a:rPr lang="es-CO" dirty="0" smtClean="0">
                <a:latin typeface="+mn-lt"/>
              </a:rPr>
              <a:t>¿Qué dice el AT con relación a la Roca? ¿Quién dice que es la Roca?</a:t>
            </a:r>
            <a:endParaRPr lang="es-CO" dirty="0">
              <a:latin typeface="+mn-lt"/>
            </a:endParaRPr>
          </a:p>
        </p:txBody>
      </p:sp>
      <p:sp>
        <p:nvSpPr>
          <p:cNvPr id="3" name="2 Marcador de contenido"/>
          <p:cNvSpPr>
            <a:spLocks noGrp="1"/>
          </p:cNvSpPr>
          <p:nvPr>
            <p:ph idx="1"/>
          </p:nvPr>
        </p:nvSpPr>
        <p:spPr>
          <a:xfrm>
            <a:off x="179512" y="1600200"/>
            <a:ext cx="8784976" cy="5069160"/>
          </a:xfrm>
        </p:spPr>
        <p:txBody>
          <a:bodyPr>
            <a:normAutofit fontScale="77500" lnSpcReduction="20000"/>
          </a:bodyPr>
          <a:lstStyle/>
          <a:p>
            <a:pPr marL="0" indent="0">
              <a:buNone/>
            </a:pPr>
            <a:r>
              <a:rPr lang="es-CO" dirty="0"/>
              <a:t>Desde tiempos antiguos, el pueblo hebreo había empleado la figura de la roca para referirse específicamente a </a:t>
            </a:r>
            <a:r>
              <a:rPr lang="es-CO" dirty="0" smtClean="0"/>
              <a:t>Dios. </a:t>
            </a:r>
            <a:r>
              <a:rPr lang="es-CO" dirty="0" smtClean="0">
                <a:solidFill>
                  <a:srgbClr val="FF0000"/>
                </a:solidFill>
              </a:rPr>
              <a:t> Deu.32:4</a:t>
            </a:r>
            <a:r>
              <a:rPr lang="es-CO" dirty="0"/>
              <a:t>. </a:t>
            </a:r>
            <a:r>
              <a:rPr lang="es-CO" dirty="0" smtClean="0"/>
              <a:t>«</a:t>
            </a:r>
            <a:r>
              <a:rPr lang="es-CO" b="1" dirty="0" smtClean="0">
                <a:latin typeface="Agency FB" pitchFamily="34" charset="0"/>
              </a:rPr>
              <a:t>Él </a:t>
            </a:r>
            <a:r>
              <a:rPr lang="es-CO" b="1" dirty="0">
                <a:latin typeface="Agency FB" pitchFamily="34" charset="0"/>
              </a:rPr>
              <a:t>es la </a:t>
            </a:r>
            <a:r>
              <a:rPr lang="es-CO" b="1" u="sng" dirty="0">
                <a:latin typeface="Agency FB" pitchFamily="34" charset="0"/>
              </a:rPr>
              <a:t>Roca</a:t>
            </a:r>
            <a:r>
              <a:rPr lang="es-CO" b="1" dirty="0" smtClean="0">
                <a:latin typeface="Agency FB" pitchFamily="34" charset="0"/>
              </a:rPr>
              <a:t>, </a:t>
            </a:r>
            <a:r>
              <a:rPr lang="es-CO" b="1" dirty="0">
                <a:latin typeface="Agency FB" pitchFamily="34" charset="0"/>
              </a:rPr>
              <a:t>cuya obra es perfecta, </a:t>
            </a:r>
            <a:r>
              <a:rPr lang="es-CO" b="1" dirty="0" smtClean="0">
                <a:latin typeface="Agency FB" pitchFamily="34" charset="0"/>
              </a:rPr>
              <a:t>porque </a:t>
            </a:r>
            <a:r>
              <a:rPr lang="es-CO" b="1" dirty="0">
                <a:latin typeface="Agency FB" pitchFamily="34" charset="0"/>
              </a:rPr>
              <a:t>todos sus caminos son rectos. </a:t>
            </a:r>
            <a:r>
              <a:rPr lang="es-CO" b="1" dirty="0" smtClean="0">
                <a:latin typeface="Agency FB" pitchFamily="34" charset="0"/>
              </a:rPr>
              <a:t>Es </a:t>
            </a:r>
            <a:r>
              <a:rPr lang="es-CO" b="1" dirty="0">
                <a:latin typeface="Agency FB" pitchFamily="34" charset="0"/>
              </a:rPr>
              <a:t>un Dios de </a:t>
            </a:r>
            <a:r>
              <a:rPr lang="es-CO" b="1" dirty="0" smtClean="0">
                <a:latin typeface="Agency FB" pitchFamily="34" charset="0"/>
              </a:rPr>
              <a:t>verdad y </a:t>
            </a:r>
            <a:r>
              <a:rPr lang="es-CO" b="1" dirty="0">
                <a:latin typeface="Agency FB" pitchFamily="34" charset="0"/>
              </a:rPr>
              <a:t>no hay maldad en él; </a:t>
            </a:r>
            <a:r>
              <a:rPr lang="es-CO" b="1" dirty="0" smtClean="0">
                <a:latin typeface="Agency FB" pitchFamily="34" charset="0"/>
              </a:rPr>
              <a:t>es </a:t>
            </a:r>
            <a:r>
              <a:rPr lang="es-CO" b="1" dirty="0">
                <a:latin typeface="Agency FB" pitchFamily="34" charset="0"/>
              </a:rPr>
              <a:t>justo y </a:t>
            </a:r>
            <a:r>
              <a:rPr lang="es-CO" b="1" dirty="0" smtClean="0">
                <a:latin typeface="Agency FB" pitchFamily="34" charset="0"/>
              </a:rPr>
              <a:t>recto». </a:t>
            </a:r>
          </a:p>
          <a:p>
            <a:pPr marL="0" indent="0">
              <a:buNone/>
            </a:pPr>
            <a:r>
              <a:rPr lang="es-CO" dirty="0" smtClean="0">
                <a:solidFill>
                  <a:srgbClr val="FF0000"/>
                </a:solidFill>
              </a:rPr>
              <a:t> Sal.18:2. </a:t>
            </a:r>
            <a:r>
              <a:rPr lang="es-CO" dirty="0" smtClean="0"/>
              <a:t>«</a:t>
            </a:r>
            <a:r>
              <a:rPr lang="es-CO" b="1" dirty="0" smtClean="0">
                <a:latin typeface="Agency FB" pitchFamily="34" charset="0"/>
              </a:rPr>
              <a:t>Jehová</a:t>
            </a:r>
            <a:r>
              <a:rPr lang="es-CO" b="1" dirty="0">
                <a:latin typeface="Agency FB" pitchFamily="34" charset="0"/>
              </a:rPr>
              <a:t>, </a:t>
            </a:r>
            <a:r>
              <a:rPr lang="es-CO" b="1" u="sng" dirty="0">
                <a:latin typeface="Agency FB" pitchFamily="34" charset="0"/>
              </a:rPr>
              <a:t>roca </a:t>
            </a:r>
            <a:r>
              <a:rPr lang="es-CO" b="1" u="sng" dirty="0" smtClean="0">
                <a:latin typeface="Agency FB" pitchFamily="34" charset="0"/>
              </a:rPr>
              <a:t>mía</a:t>
            </a:r>
            <a:r>
              <a:rPr lang="es-CO" b="1" dirty="0" smtClean="0">
                <a:latin typeface="Agency FB" pitchFamily="34" charset="0"/>
              </a:rPr>
              <a:t> y </a:t>
            </a:r>
            <a:r>
              <a:rPr lang="es-CO" b="1" dirty="0">
                <a:latin typeface="Agency FB" pitchFamily="34" charset="0"/>
              </a:rPr>
              <a:t>castillo mío</a:t>
            </a:r>
            <a:r>
              <a:rPr lang="es-CO" b="1" dirty="0" smtClean="0">
                <a:latin typeface="Agency FB" pitchFamily="34" charset="0"/>
              </a:rPr>
              <a:t>, mi </a:t>
            </a:r>
            <a:r>
              <a:rPr lang="es-CO" b="1" dirty="0">
                <a:latin typeface="Agency FB" pitchFamily="34" charset="0"/>
              </a:rPr>
              <a:t>libertador; </a:t>
            </a:r>
            <a:r>
              <a:rPr lang="es-CO" b="1" dirty="0" smtClean="0">
                <a:latin typeface="Agency FB" pitchFamily="34" charset="0"/>
              </a:rPr>
              <a:t>Dios mío, fortaleza </a:t>
            </a:r>
            <a:r>
              <a:rPr lang="es-CO" b="1" dirty="0">
                <a:latin typeface="Agency FB" pitchFamily="34" charset="0"/>
              </a:rPr>
              <a:t>mía, en él confiaré; </a:t>
            </a:r>
            <a:r>
              <a:rPr lang="es-CO" b="1" dirty="0" smtClean="0">
                <a:latin typeface="Agency FB" pitchFamily="34" charset="0"/>
              </a:rPr>
              <a:t>mi </a:t>
            </a:r>
            <a:r>
              <a:rPr lang="es-CO" b="1" dirty="0">
                <a:latin typeface="Agency FB" pitchFamily="34" charset="0"/>
              </a:rPr>
              <a:t>escudo y la fuerza de mi salvación</a:t>
            </a:r>
            <a:r>
              <a:rPr lang="es-CO" b="1" dirty="0" smtClean="0">
                <a:latin typeface="Agency FB" pitchFamily="34" charset="0"/>
              </a:rPr>
              <a:t>, mi </a:t>
            </a:r>
            <a:r>
              <a:rPr lang="es-CO" b="1" dirty="0">
                <a:latin typeface="Agency FB" pitchFamily="34" charset="0"/>
              </a:rPr>
              <a:t>alto </a:t>
            </a:r>
            <a:r>
              <a:rPr lang="es-CO" b="1" dirty="0" smtClean="0">
                <a:latin typeface="Agency FB" pitchFamily="34" charset="0"/>
              </a:rPr>
              <a:t>refugio</a:t>
            </a:r>
            <a:r>
              <a:rPr lang="es-CO" dirty="0" smtClean="0"/>
              <a:t>».</a:t>
            </a:r>
          </a:p>
          <a:p>
            <a:pPr marL="0" indent="0">
              <a:buNone/>
            </a:pPr>
            <a:r>
              <a:rPr lang="es-CO" dirty="0" smtClean="0"/>
              <a:t>El </a:t>
            </a:r>
            <a:r>
              <a:rPr lang="es-CO" dirty="0"/>
              <a:t>profeta Isaías se refirió a Cristo como “</a:t>
            </a:r>
            <a:r>
              <a:rPr lang="es-CO" b="1" dirty="0">
                <a:latin typeface="Agency FB" pitchFamily="34" charset="0"/>
              </a:rPr>
              <a:t>gran peñasco en tierra calurosa</a:t>
            </a:r>
            <a:r>
              <a:rPr lang="es-CO" dirty="0"/>
              <a:t>” </a:t>
            </a:r>
            <a:r>
              <a:rPr lang="es-CO" dirty="0">
                <a:solidFill>
                  <a:srgbClr val="FF0000"/>
                </a:solidFill>
              </a:rPr>
              <a:t>(</a:t>
            </a:r>
            <a:r>
              <a:rPr lang="es-CO" dirty="0" smtClean="0">
                <a:solidFill>
                  <a:srgbClr val="FF0000"/>
                </a:solidFill>
              </a:rPr>
              <a:t>Isa.32:2</a:t>
            </a:r>
            <a:r>
              <a:rPr lang="es-CO" dirty="0">
                <a:solidFill>
                  <a:srgbClr val="FF0000"/>
                </a:solidFill>
              </a:rPr>
              <a:t>), </a:t>
            </a:r>
            <a:r>
              <a:rPr lang="es-CO" dirty="0"/>
              <a:t>y como “</a:t>
            </a:r>
            <a:r>
              <a:rPr lang="es-CO" b="1" u="sng" dirty="0">
                <a:latin typeface="Agency FB" pitchFamily="34" charset="0"/>
              </a:rPr>
              <a:t>piedra</a:t>
            </a:r>
            <a:r>
              <a:rPr lang="es-CO" b="1" dirty="0">
                <a:latin typeface="Agency FB" pitchFamily="34" charset="0"/>
              </a:rPr>
              <a:t> probada, angular, preciosa</a:t>
            </a:r>
            <a:r>
              <a:rPr lang="es-CO" dirty="0"/>
              <a:t>” </a:t>
            </a:r>
            <a:r>
              <a:rPr lang="es-CO" dirty="0" smtClean="0">
                <a:solidFill>
                  <a:srgbClr val="FF0000"/>
                </a:solidFill>
              </a:rPr>
              <a:t>(Mat.28:16</a:t>
            </a:r>
            <a:r>
              <a:rPr lang="es-CO" dirty="0">
                <a:solidFill>
                  <a:srgbClr val="FF0000"/>
                </a:solidFill>
              </a:rPr>
              <a:t>).  </a:t>
            </a:r>
            <a:endParaRPr lang="es-CO" dirty="0" smtClean="0">
              <a:solidFill>
                <a:srgbClr val="FF0000"/>
              </a:solidFill>
            </a:endParaRPr>
          </a:p>
          <a:p>
            <a:pPr marL="0" indent="0">
              <a:buNone/>
            </a:pPr>
            <a:r>
              <a:rPr lang="es-CO" dirty="0" smtClean="0"/>
              <a:t>Pablo </a:t>
            </a:r>
            <a:r>
              <a:rPr lang="es-CO" dirty="0"/>
              <a:t>afirma que Cristo era la Roca que había acompañado a su pueblo por el desierto en la antigüedad </a:t>
            </a:r>
            <a:r>
              <a:rPr lang="es-CO" dirty="0">
                <a:solidFill>
                  <a:srgbClr val="FF0000"/>
                </a:solidFill>
              </a:rPr>
              <a:t>(</a:t>
            </a:r>
            <a:r>
              <a:rPr lang="es-CO" dirty="0" smtClean="0">
                <a:solidFill>
                  <a:srgbClr val="FF0000"/>
                </a:solidFill>
              </a:rPr>
              <a:t>1Cor.10:4</a:t>
            </a:r>
            <a:r>
              <a:rPr lang="es-CO" dirty="0">
                <a:solidFill>
                  <a:srgbClr val="FF0000"/>
                </a:solidFill>
              </a:rPr>
              <a:t>; </a:t>
            </a:r>
            <a:r>
              <a:rPr lang="es-CO" dirty="0" smtClean="0">
                <a:solidFill>
                  <a:srgbClr val="FF0000"/>
                </a:solidFill>
              </a:rPr>
              <a:t>Deu.32:4</a:t>
            </a:r>
            <a:r>
              <a:rPr lang="es-CO" dirty="0">
                <a:solidFill>
                  <a:srgbClr val="FF0000"/>
                </a:solidFill>
              </a:rPr>
              <a:t>; </a:t>
            </a:r>
            <a:r>
              <a:rPr lang="es-CO" dirty="0" smtClean="0">
                <a:solidFill>
                  <a:srgbClr val="FF0000"/>
                </a:solidFill>
              </a:rPr>
              <a:t>2Sam.22:32</a:t>
            </a:r>
            <a:r>
              <a:rPr lang="es-CO" dirty="0">
                <a:solidFill>
                  <a:srgbClr val="FF0000"/>
                </a:solidFill>
              </a:rPr>
              <a:t>; </a:t>
            </a:r>
            <a:r>
              <a:rPr lang="es-CO" dirty="0" smtClean="0">
                <a:solidFill>
                  <a:srgbClr val="FF0000"/>
                </a:solidFill>
              </a:rPr>
              <a:t>Sal.18:31</a:t>
            </a:r>
            <a:r>
              <a:rPr lang="es-CO" dirty="0">
                <a:solidFill>
                  <a:srgbClr val="FF0000"/>
                </a:solidFill>
              </a:rPr>
              <a:t>)</a:t>
            </a:r>
            <a:r>
              <a:rPr lang="es-CO" dirty="0"/>
              <a:t>.  En un sentido secundario, las verdades que Jesús habló son también una roca en la cual los hombres pueden construir con toda seguridad </a:t>
            </a:r>
            <a:r>
              <a:rPr lang="es-CO" dirty="0" smtClean="0">
                <a:solidFill>
                  <a:srgbClr val="FF0000"/>
                </a:solidFill>
              </a:rPr>
              <a:t>(Mat.7:24-25).</a:t>
            </a:r>
            <a:endParaRPr lang="es-CO" dirty="0">
              <a:solidFill>
                <a:srgbClr val="FF0000"/>
              </a:solidFill>
            </a:endParaRPr>
          </a:p>
        </p:txBody>
      </p:sp>
    </p:spTree>
    <p:extLst>
      <p:ext uri="{BB962C8B-B14F-4D97-AF65-F5344CB8AC3E}">
        <p14:creationId xmlns:p14="http://schemas.microsoft.com/office/powerpoint/2010/main" val="3387691508"/>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500"/>
                                        <p:tgtEl>
                                          <p:spTgt spid="3">
                                            <p:txEl>
                                              <p:pRg st="1" end="1"/>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fade">
                                      <p:cBhvr>
                                        <p:cTn id="13" dur="500"/>
                                        <p:tgtEl>
                                          <p:spTgt spid="3">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3" end="3"/>
                                            </p:txEl>
                                          </p:spTgt>
                                        </p:tgtEl>
                                        <p:attrNameLst>
                                          <p:attrName>style.visibility</p:attrName>
                                        </p:attrNameLst>
                                      </p:cBhvr>
                                      <p:to>
                                        <p:strVal val="visible"/>
                                      </p:to>
                                    </p:set>
                                    <p:animEffect transition="in" filter="fade">
                                      <p:cBhvr>
                                        <p:cTn id="1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07504" y="260648"/>
            <a:ext cx="8856984" cy="6336704"/>
          </a:xfrm>
        </p:spPr>
        <p:txBody>
          <a:bodyPr>
            <a:normAutofit fontScale="55000" lnSpcReduction="20000"/>
          </a:bodyPr>
          <a:lstStyle/>
          <a:p>
            <a:pPr marL="0" indent="0">
              <a:buNone/>
            </a:pPr>
            <a:r>
              <a:rPr lang="es-CO" sz="4400" dirty="0"/>
              <a:t>Jesucristo es “</a:t>
            </a:r>
            <a:r>
              <a:rPr lang="es-CO" sz="4400" dirty="0">
                <a:latin typeface="Agency FB" pitchFamily="34" charset="0"/>
              </a:rPr>
              <a:t>la roca de nuestra salvación</a:t>
            </a:r>
            <a:r>
              <a:rPr lang="es-CO" sz="4400" dirty="0"/>
              <a:t>” </a:t>
            </a:r>
            <a:r>
              <a:rPr lang="es-CO" sz="4400" dirty="0">
                <a:solidFill>
                  <a:srgbClr val="FF0000"/>
                </a:solidFill>
              </a:rPr>
              <a:t>(DTG </a:t>
            </a:r>
            <a:r>
              <a:rPr lang="es-CO" sz="4400" dirty="0" smtClean="0">
                <a:solidFill>
                  <a:srgbClr val="FF0000"/>
                </a:solidFill>
              </a:rPr>
              <a:t>381;Sal.95:1</a:t>
            </a:r>
            <a:r>
              <a:rPr lang="es-CO" sz="4400" dirty="0">
                <a:solidFill>
                  <a:srgbClr val="FF0000"/>
                </a:solidFill>
              </a:rPr>
              <a:t>; </a:t>
            </a:r>
            <a:r>
              <a:rPr lang="es-CO" sz="4400" dirty="0" smtClean="0">
                <a:solidFill>
                  <a:srgbClr val="FF0000"/>
                </a:solidFill>
              </a:rPr>
              <a:t>Deu.32:4</a:t>
            </a:r>
            <a:r>
              <a:rPr lang="es-CO" sz="4400" dirty="0">
                <a:solidFill>
                  <a:srgbClr val="FF0000"/>
                </a:solidFill>
              </a:rPr>
              <a:t>, </a:t>
            </a:r>
            <a:r>
              <a:rPr lang="es-CO" sz="4400" dirty="0" smtClean="0">
                <a:solidFill>
                  <a:srgbClr val="FF0000"/>
                </a:solidFill>
              </a:rPr>
              <a:t>Deu.32:15</a:t>
            </a:r>
            <a:r>
              <a:rPr lang="es-CO" sz="4400" dirty="0">
                <a:solidFill>
                  <a:srgbClr val="FF0000"/>
                </a:solidFill>
              </a:rPr>
              <a:t>, </a:t>
            </a:r>
            <a:r>
              <a:rPr lang="es-CO" sz="4400" dirty="0" smtClean="0">
                <a:solidFill>
                  <a:srgbClr val="FF0000"/>
                </a:solidFill>
              </a:rPr>
              <a:t>Deu.32:18</a:t>
            </a:r>
            <a:r>
              <a:rPr lang="es-CO" sz="4400" dirty="0">
                <a:solidFill>
                  <a:srgbClr val="FF0000"/>
                </a:solidFill>
              </a:rPr>
              <a:t>)</a:t>
            </a:r>
            <a:r>
              <a:rPr lang="es-CO" sz="4400" dirty="0"/>
              <a:t>.  El es el único fundamento de la iglesia, porque “</a:t>
            </a:r>
            <a:r>
              <a:rPr lang="es-CO" sz="4400" dirty="0">
                <a:latin typeface="Agency FB" pitchFamily="34" charset="0"/>
              </a:rPr>
              <a:t>nadie puede poner otro fundamento que el que está puesto, el cual es Jesucristo</a:t>
            </a:r>
            <a:r>
              <a:rPr lang="es-CO" sz="4400" dirty="0"/>
              <a:t>” </a:t>
            </a:r>
            <a:r>
              <a:rPr lang="es-CO" sz="4400" dirty="0">
                <a:solidFill>
                  <a:srgbClr val="FF0000"/>
                </a:solidFill>
              </a:rPr>
              <a:t>(</a:t>
            </a:r>
            <a:r>
              <a:rPr lang="es-CO" sz="4400" dirty="0" smtClean="0">
                <a:solidFill>
                  <a:srgbClr val="FF0000"/>
                </a:solidFill>
              </a:rPr>
              <a:t>1Cor.3:11</a:t>
            </a:r>
            <a:r>
              <a:rPr lang="es-CO" sz="4400" dirty="0">
                <a:solidFill>
                  <a:srgbClr val="FF0000"/>
                </a:solidFill>
              </a:rPr>
              <a:t>), </a:t>
            </a:r>
            <a:r>
              <a:rPr lang="es-CO" sz="4400" dirty="0"/>
              <a:t>ni “</a:t>
            </a:r>
            <a:r>
              <a:rPr lang="es-CO" sz="4400" dirty="0">
                <a:latin typeface="Agency FB" pitchFamily="34" charset="0"/>
              </a:rPr>
              <a:t>en ningún otro hay salvación</a:t>
            </a:r>
            <a:r>
              <a:rPr lang="es-CO" sz="4400" dirty="0"/>
              <a:t>” </a:t>
            </a:r>
            <a:r>
              <a:rPr lang="es-CO" sz="4400" dirty="0" smtClean="0">
                <a:solidFill>
                  <a:srgbClr val="FF0000"/>
                </a:solidFill>
              </a:rPr>
              <a:t>(Hech.4:12).</a:t>
            </a:r>
          </a:p>
          <a:p>
            <a:pPr marL="0" indent="0">
              <a:buNone/>
            </a:pPr>
            <a:r>
              <a:rPr lang="es-CO" sz="4400" dirty="0" smtClean="0"/>
              <a:t>  </a:t>
            </a:r>
            <a:r>
              <a:rPr lang="es-CO" sz="4400" dirty="0"/>
              <a:t>En estrecha relación con Jesucristo “</a:t>
            </a:r>
            <a:r>
              <a:rPr lang="es-CO" sz="4400" dirty="0">
                <a:latin typeface="Agency FB" pitchFamily="34" charset="0"/>
              </a:rPr>
              <a:t>la principal piedra del ángulo</a:t>
            </a:r>
            <a:r>
              <a:rPr lang="es-CO" sz="4400" dirty="0"/>
              <a:t>” en el fundamento de la iglesia, se encuentran los apóstoles y los profetas </a:t>
            </a:r>
            <a:r>
              <a:rPr lang="es-CO" sz="4400" dirty="0">
                <a:solidFill>
                  <a:srgbClr val="FF0000"/>
                </a:solidFill>
              </a:rPr>
              <a:t>(</a:t>
            </a:r>
            <a:r>
              <a:rPr lang="es-CO" sz="4400" dirty="0" smtClean="0">
                <a:solidFill>
                  <a:srgbClr val="FF0000"/>
                </a:solidFill>
              </a:rPr>
              <a:t>Efe.2:20</a:t>
            </a:r>
            <a:r>
              <a:rPr lang="es-CO" sz="4400" dirty="0">
                <a:solidFill>
                  <a:srgbClr val="FF0000"/>
                </a:solidFill>
              </a:rPr>
              <a:t>).  </a:t>
            </a:r>
            <a:endParaRPr lang="es-CO" sz="4400" dirty="0" smtClean="0">
              <a:solidFill>
                <a:srgbClr val="FF0000"/>
              </a:solidFill>
            </a:endParaRPr>
          </a:p>
          <a:p>
            <a:pPr marL="0" indent="0">
              <a:buNone/>
            </a:pPr>
            <a:r>
              <a:rPr lang="es-CO" sz="4400" dirty="0" smtClean="0"/>
              <a:t>Todos </a:t>
            </a:r>
            <a:r>
              <a:rPr lang="es-CO" sz="4400" dirty="0"/>
              <a:t>los cristianos han de ser edificados como “</a:t>
            </a:r>
            <a:r>
              <a:rPr lang="es-CO" sz="4400" dirty="0">
                <a:solidFill>
                  <a:srgbClr val="FF0000"/>
                </a:solidFill>
              </a:rPr>
              <a:t>piedras vivas</a:t>
            </a:r>
            <a:r>
              <a:rPr lang="es-CO" sz="4400" dirty="0"/>
              <a:t>” (Gr. líthos) para formar una casa </a:t>
            </a:r>
            <a:r>
              <a:rPr lang="es-CO" sz="4400" dirty="0" smtClean="0"/>
              <a:t>espiritual),</a:t>
            </a:r>
            <a:r>
              <a:rPr lang="es-CO" sz="4400" dirty="0" smtClean="0">
                <a:solidFill>
                  <a:srgbClr val="FF0000"/>
                </a:solidFill>
              </a:rPr>
              <a:t> </a:t>
            </a:r>
            <a:r>
              <a:rPr lang="es-CO" sz="4400" dirty="0">
                <a:solidFill>
                  <a:srgbClr val="FF0000"/>
                </a:solidFill>
              </a:rPr>
              <a:t>(1Ped.2:5 </a:t>
            </a:r>
            <a:r>
              <a:rPr lang="es-CO" sz="4400" dirty="0"/>
              <a:t>un edificio cuya piedra angular es Cristo </a:t>
            </a:r>
            <a:r>
              <a:rPr lang="es-CO" sz="4400" dirty="0">
                <a:solidFill>
                  <a:srgbClr val="FF0000"/>
                </a:solidFill>
              </a:rPr>
              <a:t>(</a:t>
            </a:r>
            <a:r>
              <a:rPr lang="es-CO" sz="4400" dirty="0" smtClean="0">
                <a:solidFill>
                  <a:srgbClr val="FF0000"/>
                </a:solidFill>
              </a:rPr>
              <a:t>Efe.2:20-21</a:t>
            </a:r>
            <a:r>
              <a:rPr lang="es-CO" sz="4400" dirty="0">
                <a:solidFill>
                  <a:srgbClr val="FF0000"/>
                </a:solidFill>
              </a:rPr>
              <a:t>).  </a:t>
            </a:r>
            <a:r>
              <a:rPr lang="es-CO" sz="4400" dirty="0"/>
              <a:t>El es la única “</a:t>
            </a:r>
            <a:r>
              <a:rPr lang="es-CO" sz="4400" dirty="0">
                <a:latin typeface="Agency FB" pitchFamily="34" charset="0"/>
              </a:rPr>
              <a:t>Roca</a:t>
            </a:r>
            <a:r>
              <a:rPr lang="es-CO" sz="4400" dirty="0"/>
              <a:t>” sobre la cual se afirma todo el edificio, porque sin él no habría ninguna iglesia.  </a:t>
            </a:r>
            <a:endParaRPr lang="es-CO" sz="4400" dirty="0" smtClean="0"/>
          </a:p>
          <a:p>
            <a:pPr marL="0" indent="0">
              <a:buNone/>
            </a:pPr>
            <a:r>
              <a:rPr lang="es-CO" sz="4400" dirty="0" smtClean="0"/>
              <a:t>Cuando </a:t>
            </a:r>
            <a:r>
              <a:rPr lang="es-CO" sz="4400" dirty="0"/>
              <a:t>creemos en él como Hijo de Dios, nosotros también podemos llegar a ser hijos de Dios </a:t>
            </a:r>
            <a:r>
              <a:rPr lang="es-CO" sz="4400" dirty="0">
                <a:solidFill>
                  <a:srgbClr val="FF0000"/>
                </a:solidFill>
              </a:rPr>
              <a:t>(</a:t>
            </a:r>
            <a:r>
              <a:rPr lang="es-CO" sz="4400" dirty="0" smtClean="0">
                <a:solidFill>
                  <a:srgbClr val="FF0000"/>
                </a:solidFill>
              </a:rPr>
              <a:t>Juan1:12</a:t>
            </a:r>
            <a:r>
              <a:rPr lang="es-CO" sz="4400" dirty="0">
                <a:solidFill>
                  <a:srgbClr val="FF0000"/>
                </a:solidFill>
              </a:rPr>
              <a:t>; </a:t>
            </a:r>
            <a:r>
              <a:rPr lang="es-CO" sz="4400" dirty="0" smtClean="0">
                <a:solidFill>
                  <a:srgbClr val="FF0000"/>
                </a:solidFill>
              </a:rPr>
              <a:t>1Juan 3:1-2</a:t>
            </a:r>
            <a:r>
              <a:rPr lang="es-CO" sz="4400" dirty="0">
                <a:solidFill>
                  <a:srgbClr val="FF0000"/>
                </a:solidFill>
              </a:rPr>
              <a:t>)</a:t>
            </a:r>
            <a:r>
              <a:rPr lang="es-CO" sz="4400" dirty="0"/>
              <a:t>.  La comprensión de que Jesucristo es realmente el Hijo de Dios, tal como Pedro lo afirmó </a:t>
            </a:r>
            <a:r>
              <a:rPr lang="es-CO" sz="4400" dirty="0" smtClean="0"/>
              <a:t>en </a:t>
            </a:r>
            <a:r>
              <a:rPr lang="es-CO" sz="4400" dirty="0"/>
              <a:t>esta ocasión </a:t>
            </a:r>
            <a:r>
              <a:rPr lang="es-CO" sz="4400" dirty="0">
                <a:solidFill>
                  <a:srgbClr val="FF0000"/>
                </a:solidFill>
              </a:rPr>
              <a:t>(</a:t>
            </a:r>
            <a:r>
              <a:rPr lang="es-CO" sz="4400" dirty="0" smtClean="0">
                <a:solidFill>
                  <a:srgbClr val="FF0000"/>
                </a:solidFill>
              </a:rPr>
              <a:t>Mat.16:16</a:t>
            </a:r>
            <a:r>
              <a:rPr lang="es-CO" sz="4400" dirty="0">
                <a:solidFill>
                  <a:srgbClr val="FF0000"/>
                </a:solidFill>
              </a:rPr>
              <a:t>), </a:t>
            </a:r>
            <a:r>
              <a:rPr lang="es-CO" sz="4400" dirty="0"/>
              <a:t>es la llave de la puerta de la salvación </a:t>
            </a:r>
            <a:r>
              <a:rPr lang="es-CO" sz="4400" dirty="0">
                <a:solidFill>
                  <a:srgbClr val="FF0000"/>
                </a:solidFill>
              </a:rPr>
              <a:t>(DTG 380-381).  </a:t>
            </a:r>
            <a:r>
              <a:rPr lang="es-CO" sz="4400" dirty="0"/>
              <a:t>Es </a:t>
            </a:r>
            <a:r>
              <a:rPr lang="es-CO" sz="4400" dirty="0" smtClean="0"/>
              <a:t>incidental (de </a:t>
            </a:r>
            <a:r>
              <a:rPr lang="es-CO" sz="4400" dirty="0"/>
              <a:t>poca </a:t>
            </a:r>
            <a:r>
              <a:rPr lang="es-CO" sz="4400" dirty="0" smtClean="0"/>
              <a:t>importancia) </a:t>
            </a:r>
            <a:r>
              <a:rPr lang="es-CO" sz="4400" dirty="0"/>
              <a:t>y no fundamental el que Pedro fuera el primero en reconocer este hecho y declarar públicamente su fe, la cual era compartida también por sus compañeros </a:t>
            </a:r>
            <a:r>
              <a:rPr lang="es-CO" sz="4400" dirty="0" smtClean="0">
                <a:solidFill>
                  <a:srgbClr val="FF0000"/>
                </a:solidFill>
              </a:rPr>
              <a:t>(Mat.16:16).</a:t>
            </a:r>
            <a:endParaRPr lang="es-CO" sz="4400" dirty="0">
              <a:solidFill>
                <a:srgbClr val="FF0000"/>
              </a:solidFill>
            </a:endParaRPr>
          </a:p>
        </p:txBody>
      </p:sp>
    </p:spTree>
    <p:extLst>
      <p:ext uri="{BB962C8B-B14F-4D97-AF65-F5344CB8AC3E}">
        <p14:creationId xmlns:p14="http://schemas.microsoft.com/office/powerpoint/2010/main" val="207939600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p:spPr>
        <p:txBody>
          <a:bodyPr>
            <a:normAutofit fontScale="77500" lnSpcReduction="20000"/>
          </a:bodyPr>
          <a:lstStyle/>
          <a:p>
            <a:pPr marL="0" indent="0">
              <a:buNone/>
            </a:pPr>
            <a:r>
              <a:rPr lang="es-CO" sz="4100" b="1" dirty="0" smtClean="0"/>
              <a:t>San </a:t>
            </a:r>
            <a:r>
              <a:rPr lang="es-CO" sz="4100" b="1" dirty="0"/>
              <a:t>Agustín </a:t>
            </a:r>
            <a:r>
              <a:rPr lang="es-CO" dirty="0">
                <a:solidFill>
                  <a:srgbClr val="FF0000"/>
                </a:solidFill>
              </a:rPr>
              <a:t>(c. 400 d. C.), </a:t>
            </a:r>
            <a:r>
              <a:rPr lang="es-CO" dirty="0"/>
              <a:t>el mayor de los teólogos católicos de los primeros siglos de la era cristiana, de a que sus lectores decidan si Cristo dice que él mismo es la roca o si dice que Pedro es la roca </a:t>
            </a:r>
            <a:r>
              <a:rPr lang="es-CO" dirty="0">
                <a:solidFill>
                  <a:srgbClr val="FF0000"/>
                </a:solidFill>
              </a:rPr>
              <a:t>(Retracciones 1. 21. 1</a:t>
            </a:r>
            <a:r>
              <a:rPr lang="es-CO" dirty="0" smtClean="0">
                <a:solidFill>
                  <a:srgbClr val="FF0000"/>
                </a:solidFill>
              </a:rPr>
              <a:t>).</a:t>
            </a:r>
          </a:p>
          <a:p>
            <a:pPr marL="0" indent="0">
              <a:buNone/>
            </a:pPr>
            <a:r>
              <a:rPr lang="es-CO" sz="4100" b="1" dirty="0" smtClean="0"/>
              <a:t>Juan </a:t>
            </a:r>
            <a:r>
              <a:rPr lang="es-CO" sz="4100" b="1" dirty="0"/>
              <a:t>Crisóstomo</a:t>
            </a:r>
            <a:r>
              <a:rPr lang="es-CO" dirty="0"/>
              <a:t>, patriarca de Constantinopla, célebre por su elocuencia </a:t>
            </a:r>
            <a:r>
              <a:rPr lang="es-CO" dirty="0">
                <a:solidFill>
                  <a:srgbClr val="FF0000"/>
                </a:solidFill>
              </a:rPr>
              <a:t>(m. 407 d. C.), </a:t>
            </a:r>
            <a:r>
              <a:rPr lang="es-CO" dirty="0"/>
              <a:t>dijo que Jesús había prometido poner el fundamento de la iglesia sobre la </a:t>
            </a:r>
            <a:r>
              <a:rPr lang="es-CO" b="1" u="sng" dirty="0"/>
              <a:t>confesión</a:t>
            </a:r>
            <a:r>
              <a:rPr lang="es-CO" dirty="0"/>
              <a:t> de Pedro, y </a:t>
            </a:r>
            <a:r>
              <a:rPr lang="es-CO" b="1" u="sng" dirty="0"/>
              <a:t>no</a:t>
            </a:r>
            <a:r>
              <a:rPr lang="es-CO" dirty="0"/>
              <a:t> sobre Pedro, pero también dice que Cristo mismo es verdaderamente nuestro fundamento </a:t>
            </a:r>
            <a:r>
              <a:rPr lang="es-CO" dirty="0">
                <a:solidFill>
                  <a:srgbClr val="FF0000"/>
                </a:solidFill>
              </a:rPr>
              <a:t>(Comentario sobre Gálatas, </a:t>
            </a:r>
            <a:r>
              <a:rPr lang="es-CO" dirty="0" smtClean="0">
                <a:solidFill>
                  <a:srgbClr val="FF0000"/>
                </a:solidFill>
              </a:rPr>
              <a:t>Mat.1:1-3</a:t>
            </a:r>
            <a:r>
              <a:rPr lang="es-CO" dirty="0">
                <a:solidFill>
                  <a:srgbClr val="FF0000"/>
                </a:solidFill>
              </a:rPr>
              <a:t>; Homilías sobre 1 Timoteo xviii. 6. 21).  </a:t>
            </a:r>
            <a:endParaRPr lang="es-CO" dirty="0" smtClean="0">
              <a:solidFill>
                <a:srgbClr val="FF0000"/>
              </a:solidFill>
            </a:endParaRPr>
          </a:p>
          <a:p>
            <a:pPr marL="0" indent="0">
              <a:buNone/>
            </a:pPr>
            <a:r>
              <a:rPr lang="es-CO" sz="4100" b="1" dirty="0" smtClean="0"/>
              <a:t>Eusebio</a:t>
            </a:r>
            <a:r>
              <a:rPr lang="es-CO" dirty="0"/>
              <a:t>, historiador de la iglesia primitiva </a:t>
            </a:r>
            <a:r>
              <a:rPr lang="es-CO" dirty="0">
                <a:solidFill>
                  <a:srgbClr val="FF0000"/>
                </a:solidFill>
              </a:rPr>
              <a:t>(m. 340 d. C.), </a:t>
            </a:r>
            <a:r>
              <a:rPr lang="es-CO" dirty="0"/>
              <a:t>afirma que Clemente de Alejandría escribió que Pedro, Santiago y Juan no lucharon por la supremacía en la iglesia en Jerusalén, sino que escogieron a Santiago el justo </a:t>
            </a:r>
            <a:r>
              <a:rPr lang="es-CO" dirty="0" smtClean="0"/>
              <a:t>(o el menor) como </a:t>
            </a:r>
            <a:r>
              <a:rPr lang="es-CO" dirty="0"/>
              <a:t>dirigente </a:t>
            </a:r>
            <a:r>
              <a:rPr lang="es-CO" dirty="0">
                <a:solidFill>
                  <a:srgbClr val="FF0000"/>
                </a:solidFill>
              </a:rPr>
              <a:t>(Historia eclesiástica ii. 1).  </a:t>
            </a:r>
            <a:r>
              <a:rPr lang="es-CO" dirty="0"/>
              <a:t>Otros padres de la iglesia enseñaron lo mismo; tal fue el caso de Hilario de Poitiers.</a:t>
            </a:r>
          </a:p>
          <a:p>
            <a:endParaRPr lang="es-CO" dirty="0"/>
          </a:p>
        </p:txBody>
      </p:sp>
    </p:spTree>
    <p:extLst>
      <p:ext uri="{BB962C8B-B14F-4D97-AF65-F5344CB8AC3E}">
        <p14:creationId xmlns:p14="http://schemas.microsoft.com/office/powerpoint/2010/main" val="3069862142"/>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fontScale="70000" lnSpcReduction="20000"/>
          </a:bodyPr>
          <a:lstStyle/>
          <a:p>
            <a:pPr marL="0" indent="0">
              <a:buNone/>
            </a:pPr>
            <a:r>
              <a:rPr lang="es-CO" dirty="0"/>
              <a:t>Cuando se buscó apoyo bíblico para las pretensiones del obispo de Roma a su primacía en la iglesia </a:t>
            </a:r>
            <a:r>
              <a:rPr lang="es-CO" dirty="0">
                <a:solidFill>
                  <a:srgbClr val="FF0000"/>
                </a:solidFill>
              </a:rPr>
              <a:t>(ver t. IV, p. 863), </a:t>
            </a:r>
            <a:r>
              <a:rPr lang="es-CO" dirty="0"/>
              <a:t>las palabras pronunciadas por Cristo en esta ocasión fueron sacadas de su contexto original e interpretadas en el sentido de que Pedro era “esta roca”.  </a:t>
            </a:r>
            <a:endParaRPr lang="es-CO" dirty="0" smtClean="0"/>
          </a:p>
          <a:p>
            <a:pPr marL="0" indent="0">
              <a:buNone/>
            </a:pPr>
            <a:r>
              <a:rPr lang="es-CO" dirty="0" smtClean="0"/>
              <a:t>León </a:t>
            </a:r>
            <a:r>
              <a:rPr lang="es-CO" dirty="0"/>
              <a:t>1 fue el primer pontífice romano en pretender que había recibido su autoridad de Cristo por medio de Pedro.  Esto sucedió por el año </a:t>
            </a:r>
            <a:r>
              <a:rPr lang="es-CO" dirty="0">
                <a:solidFill>
                  <a:srgbClr val="FF0000"/>
                </a:solidFill>
              </a:rPr>
              <a:t>445 d. C. </a:t>
            </a:r>
            <a:r>
              <a:rPr lang="es-CO" dirty="0"/>
              <a:t>Acerca de esta pretensión, Kenneth Scott Latourette, conocido historiador de la iglesia, dice: “</a:t>
            </a:r>
            <a:r>
              <a:rPr lang="es-CO" dirty="0">
                <a:latin typeface="Agency FB" pitchFamily="34" charset="0"/>
              </a:rPr>
              <a:t>Insistió que por decreto de Cristo, Pedro era la roca, el fundamento, el guardián de la puerta del reino de los cielos, puesto para atar y para desatar, cuyos juicios retenían su validez en el cielo, y que por medio del papa como su sucesor, Pedro seguía realizando la tarea que le había sido encomendada</a:t>
            </a:r>
            <a:r>
              <a:rPr lang="es-CO" dirty="0"/>
              <a:t>” </a:t>
            </a:r>
            <a:r>
              <a:rPr lang="es-CO" dirty="0">
                <a:solidFill>
                  <a:srgbClr val="FF0000"/>
                </a:solidFill>
              </a:rPr>
              <a:t>(A History of Christianity, 1953, p.186).  </a:t>
            </a:r>
            <a:endParaRPr lang="es-CO" dirty="0" smtClean="0">
              <a:solidFill>
                <a:srgbClr val="FF0000"/>
              </a:solidFill>
            </a:endParaRPr>
          </a:p>
          <a:p>
            <a:pPr marL="0" indent="0">
              <a:buNone/>
            </a:pPr>
            <a:r>
              <a:rPr lang="es-CO" dirty="0" smtClean="0"/>
              <a:t>Resulta </a:t>
            </a:r>
            <a:r>
              <a:rPr lang="es-CO" dirty="0"/>
              <a:t>extraño que si esto es realmente lo que Cristo quiso decir, ninguno de los otros discípulos hubiera descubierto ese hecho, ni tampoco ningún otro cristiano durante cuatro siglos después de que Cristo pronunciara esas palabras.  Además, resulta extraordinario que ningún obispo de Roma descubriera este significado en las palabras de Cristo hasta que un obispo del siglo V pensó que era necesario hallar apoyo bíblico para la primacía papal.  La interpretación de las palabras de Cristo, que concede supremacía a los así llamados sucesores de Pedro, los obispos de Roma, no armoniza en absoluto con lo que Cristo enseñó a sus seguidores (ver </a:t>
            </a:r>
            <a:r>
              <a:rPr lang="es-CO" dirty="0" smtClean="0">
                <a:solidFill>
                  <a:srgbClr val="FF0000"/>
                </a:solidFill>
              </a:rPr>
              <a:t>Mat.23:8,10).</a:t>
            </a:r>
            <a:endParaRPr lang="es-CO" dirty="0">
              <a:solidFill>
                <a:srgbClr val="FF0000"/>
              </a:solidFill>
            </a:endParaRPr>
          </a:p>
        </p:txBody>
      </p:sp>
    </p:spTree>
    <p:extLst>
      <p:ext uri="{BB962C8B-B14F-4D97-AF65-F5344CB8AC3E}">
        <p14:creationId xmlns:p14="http://schemas.microsoft.com/office/powerpoint/2010/main" val="129065624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336704"/>
          </a:xfrm>
        </p:spPr>
        <p:txBody>
          <a:bodyPr>
            <a:normAutofit fontScale="62500" lnSpcReduction="20000"/>
          </a:bodyPr>
          <a:lstStyle/>
          <a:p>
            <a:pPr marL="0" indent="0">
              <a:buNone/>
            </a:pPr>
            <a:r>
              <a:rPr lang="es-CO" dirty="0"/>
              <a:t>La mejor evidencia de que Cristo no designó a Pedro como la “roca” sobre la cual habría de construir su iglesia, es quizá el hecho de que ninguno de los que oyeron a Cristo en esta ocasión -</a:t>
            </a:r>
            <a:r>
              <a:rPr lang="es-CO" b="1" u="sng" dirty="0"/>
              <a:t>ni siquiera Pedro</a:t>
            </a:r>
            <a:r>
              <a:rPr lang="es-CO" dirty="0"/>
              <a:t>- así lo entendió, mientras Jesús estuvo con ellos, ni después.  Si Cristo hubiera establecido a Pedro como principal entre los discípulos, éstos no habrían disputado repetidas veces el primer </a:t>
            </a:r>
            <a:r>
              <a:rPr lang="es-CO" dirty="0" smtClean="0"/>
              <a:t>puesto, ver  </a:t>
            </a:r>
            <a:r>
              <a:rPr lang="es-CO" dirty="0">
                <a:solidFill>
                  <a:srgbClr val="FF0000"/>
                </a:solidFill>
              </a:rPr>
              <a:t>(</a:t>
            </a:r>
            <a:r>
              <a:rPr lang="es-CO" dirty="0" smtClean="0">
                <a:solidFill>
                  <a:srgbClr val="FF0000"/>
                </a:solidFill>
              </a:rPr>
              <a:t>Luc. 22:24</a:t>
            </a:r>
            <a:r>
              <a:rPr lang="es-CO" dirty="0">
                <a:solidFill>
                  <a:srgbClr val="FF0000"/>
                </a:solidFill>
              </a:rPr>
              <a:t>; </a:t>
            </a:r>
            <a:r>
              <a:rPr lang="es-CO" dirty="0" smtClean="0">
                <a:solidFill>
                  <a:srgbClr val="FF0000"/>
                </a:solidFill>
              </a:rPr>
              <a:t>Mat.18:1</a:t>
            </a:r>
            <a:r>
              <a:rPr lang="es-CO" dirty="0">
                <a:solidFill>
                  <a:srgbClr val="FF0000"/>
                </a:solidFill>
              </a:rPr>
              <a:t>; </a:t>
            </a:r>
            <a:r>
              <a:rPr lang="es-CO" dirty="0" smtClean="0">
                <a:solidFill>
                  <a:srgbClr val="FF0000"/>
                </a:solidFill>
              </a:rPr>
              <a:t>Mar.9:33-35</a:t>
            </a:r>
            <a:r>
              <a:rPr lang="es-CO" dirty="0">
                <a:solidFill>
                  <a:srgbClr val="FF0000"/>
                </a:solidFill>
              </a:rPr>
              <a:t>; etc.; DTG 755-756; com.  </a:t>
            </a:r>
            <a:r>
              <a:rPr lang="es-CO" dirty="0" smtClean="0">
                <a:solidFill>
                  <a:srgbClr val="FF0000"/>
                </a:solidFill>
              </a:rPr>
              <a:t>Mat.16:19</a:t>
            </a:r>
            <a:r>
              <a:rPr lang="es-CO" dirty="0">
                <a:solidFill>
                  <a:srgbClr val="FF0000"/>
                </a:solidFill>
              </a:rPr>
              <a:t>).</a:t>
            </a:r>
          </a:p>
          <a:p>
            <a:pPr marL="0" indent="0">
              <a:buNone/>
            </a:pPr>
            <a:endParaRPr lang="es-CO" dirty="0" smtClean="0"/>
          </a:p>
          <a:p>
            <a:pPr marL="0" indent="0">
              <a:buNone/>
            </a:pPr>
            <a:r>
              <a:rPr lang="es-CO" dirty="0" smtClean="0"/>
              <a:t>El </a:t>
            </a:r>
            <a:r>
              <a:rPr lang="es-CO" dirty="0"/>
              <a:t>nombre Pedro proviene del Gr. pétros, “piedra” o “canto rodado”.  “Roca” es la </a:t>
            </a:r>
            <a:r>
              <a:rPr lang="es-CO" dirty="0" smtClean="0"/>
              <a:t>traducción </a:t>
            </a:r>
            <a:r>
              <a:rPr lang="es-CO" dirty="0"/>
              <a:t>de la palabra griega pétra, que suele emplearse para designar una peña, o un macizo de piedra.  </a:t>
            </a:r>
            <a:r>
              <a:rPr lang="es-CO" dirty="0" smtClean="0"/>
              <a:t>Una </a:t>
            </a:r>
            <a:r>
              <a:rPr lang="es-CO" dirty="0"/>
              <a:t>pétra es una roca grande, fija, inamovible; en cambio potros es una piedra pequeña o un canto rodado.  </a:t>
            </a:r>
            <a:endParaRPr lang="es-CO" dirty="0" smtClean="0"/>
          </a:p>
          <a:p>
            <a:pPr marL="0" indent="0">
              <a:buNone/>
            </a:pPr>
            <a:endParaRPr lang="es-CO" dirty="0" smtClean="0"/>
          </a:p>
          <a:p>
            <a:pPr marL="0" indent="0">
              <a:buNone/>
            </a:pPr>
            <a:r>
              <a:rPr lang="es-CO" dirty="0" smtClean="0"/>
              <a:t>No </a:t>
            </a:r>
            <a:r>
              <a:rPr lang="es-CO" dirty="0"/>
              <a:t>puede saberse hasta qué punto Cristo tuvo en cuenta esta distinción, ni cómo pudo haberla explicado mientras hablaba, porque Cristo ciertamente habló en arameo, la lengua vernácula en Palestina en ese tiempo, y no empleó las palabras griegas.  La palabra griega pétros, sin duda, equivale a la palabra aramea kefa’ (</a:t>
            </a:r>
            <a:r>
              <a:rPr lang="es-CO" dirty="0" smtClean="0"/>
              <a:t>Cefas. </a:t>
            </a:r>
            <a:r>
              <a:rPr lang="es-CO" dirty="0"/>
              <a:t>Por otra parte, es muy posible que pétra también equivalga a kefa’, aunque existe la posibilidad de que Cristo hubiera empleado algún otro sinónimo u otra expresión en arameo que haría notar la distinción entre pétra y pétros que se advierte en el relato evangélico en griego.  Sin embargo, parece probable que Cristo debe haber tenido el propósito de hacer una diferencia; de lo contrario, Mateo, escribiendo en griego y guiado por el Espíritu Santo, no la hubiera hecho.</a:t>
            </a:r>
          </a:p>
          <a:p>
            <a:endParaRPr lang="es-CO" dirty="0"/>
          </a:p>
        </p:txBody>
      </p:sp>
    </p:spTree>
    <p:extLst>
      <p:ext uri="{BB962C8B-B14F-4D97-AF65-F5344CB8AC3E}">
        <p14:creationId xmlns:p14="http://schemas.microsoft.com/office/powerpoint/2010/main" val="3143241448"/>
      </p:ext>
    </p:extLst>
  </p:cSld>
  <p:clrMapOvr>
    <a:masterClrMapping/>
  </p:clrMapOvr>
  <p:transition spd="slow">
    <p:cove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92500" lnSpcReduction="10000"/>
          </a:bodyPr>
          <a:lstStyle/>
          <a:p>
            <a:pPr marL="0" indent="0">
              <a:buNone/>
            </a:pPr>
            <a:endParaRPr lang="es-CO" dirty="0" smtClean="0"/>
          </a:p>
          <a:p>
            <a:pPr marL="0" indent="0">
              <a:buNone/>
            </a:pPr>
            <a:r>
              <a:rPr lang="es-CO" dirty="0" smtClean="0"/>
              <a:t>Evidentemente </a:t>
            </a:r>
            <a:r>
              <a:rPr lang="es-CO" dirty="0"/>
              <a:t>pétros, una piedra pequeña, no podría servir de fundamento para ningún edificio. Jesús aquí afirma que únicamente una pétra, o “roca”, sería suficiente.  Lo que Cristo dijo aquí queda más claro con sus palabras registradas en </a:t>
            </a:r>
            <a:r>
              <a:rPr lang="es-CO" dirty="0" smtClean="0">
                <a:solidFill>
                  <a:srgbClr val="FF0000"/>
                </a:solidFill>
              </a:rPr>
              <a:t>Mat.7:24 </a:t>
            </a:r>
            <a:r>
              <a:rPr lang="es-CO" dirty="0">
                <a:solidFill>
                  <a:srgbClr val="FF0000"/>
                </a:solidFill>
              </a:rPr>
              <a:t>: </a:t>
            </a:r>
            <a:r>
              <a:rPr lang="es-CO" dirty="0"/>
              <a:t>“</a:t>
            </a:r>
            <a:r>
              <a:rPr lang="es-CO" dirty="0">
                <a:latin typeface="Agency FB" pitchFamily="34" charset="0"/>
              </a:rPr>
              <a:t>Cualquiera, pues, que me oye estas palabras, y las hace, le compararé a un hombre prudente, que edificó su casa sobre la roca [Gr. pétra</a:t>
            </a:r>
            <a:r>
              <a:rPr lang="es-CO" dirty="0"/>
              <a:t>]”. </a:t>
            </a:r>
            <a:endParaRPr lang="es-CO" dirty="0" smtClean="0"/>
          </a:p>
          <a:p>
            <a:pPr marL="400050" lvl="1" indent="0">
              <a:buNone/>
            </a:pPr>
            <a:r>
              <a:rPr lang="es-CO" dirty="0" smtClean="0"/>
              <a:t>Cualquier </a:t>
            </a:r>
            <a:r>
              <a:rPr lang="es-CO" dirty="0"/>
              <a:t>edificio construido sobre Pedro, pétros, un débil y falible ser humano, tal como lo presenta claramente el relato </a:t>
            </a:r>
            <a:r>
              <a:rPr lang="es-CO" dirty="0" smtClean="0"/>
              <a:t>evangélico de,</a:t>
            </a:r>
            <a:r>
              <a:rPr lang="es-CO" dirty="0" smtClean="0">
                <a:solidFill>
                  <a:srgbClr val="FF0000"/>
                </a:solidFill>
              </a:rPr>
              <a:t> </a:t>
            </a:r>
            <a:r>
              <a:rPr lang="es-CO" dirty="0"/>
              <a:t>tiene un fundamento muy poco mejor que las arenas movedizas </a:t>
            </a:r>
            <a:r>
              <a:rPr lang="es-CO" dirty="0" smtClean="0">
                <a:solidFill>
                  <a:srgbClr val="FF0000"/>
                </a:solidFill>
              </a:rPr>
              <a:t>(Mat.7:26-27).</a:t>
            </a:r>
            <a:endParaRPr lang="es-CO" dirty="0">
              <a:solidFill>
                <a:srgbClr val="FF0000"/>
              </a:solidFill>
            </a:endParaRPr>
          </a:p>
        </p:txBody>
      </p:sp>
    </p:spTree>
    <p:extLst>
      <p:ext uri="{BB962C8B-B14F-4D97-AF65-F5344CB8AC3E}">
        <p14:creationId xmlns:p14="http://schemas.microsoft.com/office/powerpoint/2010/main" val="663756668"/>
      </p:ext>
    </p:extLst>
  </p:cSld>
  <p:clrMapOvr>
    <a:masterClrMapping/>
  </p:clrMapOvr>
  <p:transition spd="slow">
    <p:push dir="u"/>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274638"/>
            <a:ext cx="9144000" cy="1143000"/>
          </a:xfrm>
          <a:solidFill>
            <a:schemeClr val="accent5">
              <a:lumMod val="20000"/>
              <a:lumOff val="80000"/>
            </a:schemeClr>
          </a:solidFill>
        </p:spPr>
        <p:txBody>
          <a:bodyPr>
            <a:normAutofit/>
          </a:bodyPr>
          <a:lstStyle/>
          <a:p>
            <a:r>
              <a:rPr lang="es-CO" dirty="0">
                <a:latin typeface="Agency FB" pitchFamily="34" charset="0"/>
              </a:rPr>
              <a:t>Te daré las llaves del Reino de los cielos</a:t>
            </a:r>
          </a:p>
        </p:txBody>
      </p:sp>
      <p:sp>
        <p:nvSpPr>
          <p:cNvPr id="3" name="2 Marcador de contenido"/>
          <p:cNvSpPr>
            <a:spLocks noGrp="1"/>
          </p:cNvSpPr>
          <p:nvPr>
            <p:ph idx="1"/>
          </p:nvPr>
        </p:nvSpPr>
        <p:spPr>
          <a:xfrm>
            <a:off x="457200" y="1600200"/>
            <a:ext cx="5698976" cy="2764904"/>
          </a:xfrm>
        </p:spPr>
        <p:txBody>
          <a:bodyPr>
            <a:noAutofit/>
          </a:bodyPr>
          <a:lstStyle/>
          <a:p>
            <a:pPr marL="0" indent="0">
              <a:buNone/>
            </a:pPr>
            <a:r>
              <a:rPr lang="es-CO" sz="2000" dirty="0" smtClean="0"/>
              <a:t>Elena </a:t>
            </a:r>
            <a:r>
              <a:rPr lang="es-CO" sz="2000" dirty="0"/>
              <a:t>de White afirma que las llaves del reino son las palabras de Cristo </a:t>
            </a:r>
            <a:r>
              <a:rPr lang="es-CO" sz="2000" dirty="0">
                <a:solidFill>
                  <a:srgbClr val="FF0000"/>
                </a:solidFill>
              </a:rPr>
              <a:t>(DTG 381).  </a:t>
            </a:r>
            <a:r>
              <a:rPr lang="es-CO" sz="2000" dirty="0"/>
              <a:t>Es importante señalar que Cristo mismo dice que la “llave” que da acceso al reino es la “llave de la ciencia” o del conocimiento </a:t>
            </a:r>
            <a:r>
              <a:rPr lang="es-CO" sz="2000" dirty="0">
                <a:solidFill>
                  <a:srgbClr val="FF0000"/>
                </a:solidFill>
              </a:rPr>
              <a:t>(</a:t>
            </a:r>
            <a:r>
              <a:rPr lang="es-CO" sz="2000" dirty="0" smtClean="0">
                <a:solidFill>
                  <a:srgbClr val="FF0000"/>
                </a:solidFill>
              </a:rPr>
              <a:t>Luc. 11:52</a:t>
            </a:r>
            <a:r>
              <a:rPr lang="es-CO" sz="2000" dirty="0">
                <a:solidFill>
                  <a:srgbClr val="FF0000"/>
                </a:solidFill>
              </a:rPr>
              <a:t>).  </a:t>
            </a:r>
            <a:r>
              <a:rPr lang="es-CO" sz="2000" dirty="0"/>
              <a:t>Las palabras de Jesús son espíritu y son vida para todos los que las reciben </a:t>
            </a:r>
            <a:r>
              <a:rPr lang="es-CO" sz="2000" dirty="0">
                <a:solidFill>
                  <a:srgbClr val="FF0000"/>
                </a:solidFill>
              </a:rPr>
              <a:t>(</a:t>
            </a:r>
            <a:r>
              <a:rPr lang="es-CO" sz="2000" dirty="0" smtClean="0">
                <a:solidFill>
                  <a:srgbClr val="FF0000"/>
                </a:solidFill>
              </a:rPr>
              <a:t>Juan 6:63</a:t>
            </a:r>
            <a:r>
              <a:rPr lang="es-CO" sz="2000" dirty="0">
                <a:solidFill>
                  <a:srgbClr val="FF0000"/>
                </a:solidFill>
              </a:rPr>
              <a:t>); </a:t>
            </a:r>
            <a:r>
              <a:rPr lang="es-CO" sz="2000" dirty="0"/>
              <a:t>ellas son las que dan vida eterna </a:t>
            </a:r>
            <a:r>
              <a:rPr lang="es-CO" sz="2000" dirty="0">
                <a:solidFill>
                  <a:srgbClr val="FF0000"/>
                </a:solidFill>
              </a:rPr>
              <a:t>(</a:t>
            </a:r>
            <a:r>
              <a:rPr lang="es-CO" sz="2000" dirty="0" smtClean="0">
                <a:solidFill>
                  <a:srgbClr val="FF0000"/>
                </a:solidFill>
              </a:rPr>
              <a:t>Juan 6:68</a:t>
            </a:r>
            <a:r>
              <a:rPr lang="es-CO" sz="2000" dirty="0">
                <a:solidFill>
                  <a:srgbClr val="FF0000"/>
                </a:solidFill>
              </a:rPr>
              <a:t>).  </a:t>
            </a:r>
            <a:r>
              <a:rPr lang="es-CO" sz="2000" dirty="0"/>
              <a:t>La palabra de Dios es la llave de la experiencia del nuevo nacimiento </a:t>
            </a:r>
            <a:r>
              <a:rPr lang="es-CO" sz="2000" dirty="0">
                <a:solidFill>
                  <a:srgbClr val="FF0000"/>
                </a:solidFill>
              </a:rPr>
              <a:t>(</a:t>
            </a:r>
            <a:r>
              <a:rPr lang="es-CO" sz="2000" dirty="0" smtClean="0">
                <a:solidFill>
                  <a:srgbClr val="FF0000"/>
                </a:solidFill>
              </a:rPr>
              <a:t>1Ped.1:23).   </a:t>
            </a:r>
            <a:endParaRPr lang="es-CO" sz="2000" dirty="0">
              <a:solidFill>
                <a:srgbClr val="FF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1772816"/>
            <a:ext cx="2533650" cy="23762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79512" y="4653136"/>
            <a:ext cx="8654330" cy="1754326"/>
          </a:xfrm>
          <a:prstGeom prst="rect">
            <a:avLst/>
          </a:prstGeom>
        </p:spPr>
        <p:txBody>
          <a:bodyPr wrap="square">
            <a:spAutoFit/>
          </a:bodyPr>
          <a:lstStyle/>
          <a:p>
            <a:r>
              <a:rPr lang="es-CO" dirty="0"/>
              <a:t>Así como las palabras pronunciadas por Jesús convencieron a los discípulos de la divinidad de su Maestro, así también ellos, como embajadores de Jesús, debían repetir sus palabras a otros hombres, a fin de reconciliarlos con Dios </a:t>
            </a:r>
            <a:r>
              <a:rPr lang="es-CO" dirty="0">
                <a:solidFill>
                  <a:srgbClr val="FF0000"/>
                </a:solidFill>
              </a:rPr>
              <a:t>(</a:t>
            </a:r>
            <a:r>
              <a:rPr lang="es-CO" dirty="0" smtClean="0">
                <a:solidFill>
                  <a:srgbClr val="FF0000"/>
                </a:solidFill>
              </a:rPr>
              <a:t>2Cor.5:18-20</a:t>
            </a:r>
            <a:r>
              <a:rPr lang="es-CO" dirty="0">
                <a:solidFill>
                  <a:srgbClr val="FF0000"/>
                </a:solidFill>
              </a:rPr>
              <a:t>).  </a:t>
            </a:r>
            <a:r>
              <a:rPr lang="es-CO" dirty="0"/>
              <a:t>El poder salvífico del Evangelio es lo único que puede permitir la entrada de los seres humanos en el reino de los cielos.  Cristo sencillamente confió a Pedro y a todos los otros discípulos </a:t>
            </a:r>
            <a:r>
              <a:rPr lang="es-CO" dirty="0" smtClean="0">
                <a:solidFill>
                  <a:srgbClr val="FF0000"/>
                </a:solidFill>
              </a:rPr>
              <a:t>(Mat.18:18</a:t>
            </a:r>
            <a:r>
              <a:rPr lang="es-CO" dirty="0">
                <a:solidFill>
                  <a:srgbClr val="FF0000"/>
                </a:solidFill>
              </a:rPr>
              <a:t>; </a:t>
            </a:r>
            <a:r>
              <a:rPr lang="es-CO" dirty="0" smtClean="0">
                <a:solidFill>
                  <a:srgbClr val="FF0000"/>
                </a:solidFill>
              </a:rPr>
              <a:t>Juan 20:23</a:t>
            </a:r>
            <a:r>
              <a:rPr lang="es-CO" dirty="0"/>
              <a:t>) la autoridad y el poder de llevar a los hombres al reino. </a:t>
            </a:r>
          </a:p>
        </p:txBody>
      </p:sp>
    </p:spTree>
    <p:extLst>
      <p:ext uri="{BB962C8B-B14F-4D97-AF65-F5344CB8AC3E}">
        <p14:creationId xmlns:p14="http://schemas.microsoft.com/office/powerpoint/2010/main" val="241424961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p:spPr>
        <p:txBody>
          <a:bodyPr>
            <a:normAutofit fontScale="77500" lnSpcReduction="20000"/>
          </a:bodyPr>
          <a:lstStyle/>
          <a:p>
            <a:pPr marL="0" indent="0">
              <a:buNone/>
            </a:pPr>
            <a:r>
              <a:rPr lang="es-CO" dirty="0" smtClean="0"/>
              <a:t>Cuando </a:t>
            </a:r>
            <a:r>
              <a:rPr lang="es-CO" dirty="0"/>
              <a:t>Pedro percibió la verdad de que Jesús era el Cristo, fueron colocadas en sus manos las llaves del reino y le fue abierta la puerta del reino. </a:t>
            </a:r>
            <a:r>
              <a:rPr lang="es-CO" dirty="0" smtClean="0"/>
              <a:t>Lo </a:t>
            </a:r>
            <a:r>
              <a:rPr lang="es-CO" dirty="0"/>
              <a:t>mismo puede decirse de todos los seguidores de Cristo hasta el mismo fin del siglo.  </a:t>
            </a:r>
            <a:endParaRPr lang="es-CO" dirty="0" smtClean="0"/>
          </a:p>
          <a:p>
            <a:pPr marL="400050" lvl="1" indent="0">
              <a:buNone/>
            </a:pPr>
            <a:endParaRPr lang="es-CO" dirty="0" smtClean="0"/>
          </a:p>
          <a:p>
            <a:pPr marL="400050" lvl="1" indent="0">
              <a:buNone/>
            </a:pPr>
            <a:r>
              <a:rPr lang="es-CO" dirty="0" smtClean="0"/>
              <a:t>La </a:t>
            </a:r>
            <a:r>
              <a:rPr lang="es-CO" dirty="0"/>
              <a:t>afirmación de que Cristo concedió a Pedro mayor autoridad que a los otros discípulos, o que le otorgó una autoridad diferente de la que ellos tenían, carece de base </a:t>
            </a:r>
            <a:r>
              <a:rPr lang="es-CO" dirty="0" smtClean="0"/>
              <a:t>bíblica. En </a:t>
            </a:r>
            <a:r>
              <a:rPr lang="es-CO" dirty="0"/>
              <a:t>verdad, entre los apóstoles, fue </a:t>
            </a:r>
            <a:r>
              <a:rPr lang="es-CO" dirty="0" smtClean="0"/>
              <a:t>Jacobo (el menor), </a:t>
            </a:r>
            <a:r>
              <a:rPr lang="es-CO" dirty="0"/>
              <a:t>y no Pedro, el que desempeñó funciones administrativas en la iglesia primitiva de </a:t>
            </a:r>
            <a:r>
              <a:rPr lang="es-CO" dirty="0" smtClean="0"/>
              <a:t>Jerusalén, ver </a:t>
            </a:r>
            <a:r>
              <a:rPr lang="es-CO" dirty="0" smtClean="0">
                <a:solidFill>
                  <a:srgbClr val="FF0000"/>
                </a:solidFill>
              </a:rPr>
              <a:t>(Hech.15:13</a:t>
            </a:r>
            <a:r>
              <a:rPr lang="es-CO" dirty="0">
                <a:solidFill>
                  <a:srgbClr val="FF0000"/>
                </a:solidFill>
              </a:rPr>
              <a:t>, </a:t>
            </a:r>
            <a:r>
              <a:rPr lang="es-CO" dirty="0" smtClean="0">
                <a:solidFill>
                  <a:srgbClr val="FF0000"/>
                </a:solidFill>
              </a:rPr>
              <a:t>19</a:t>
            </a:r>
            <a:r>
              <a:rPr lang="es-CO" dirty="0">
                <a:solidFill>
                  <a:srgbClr val="FF0000"/>
                </a:solidFill>
              </a:rPr>
              <a:t>; </a:t>
            </a:r>
            <a:r>
              <a:rPr lang="es-CO" dirty="0" smtClean="0">
                <a:solidFill>
                  <a:srgbClr val="FF0000"/>
                </a:solidFill>
              </a:rPr>
              <a:t>Mat.1:13</a:t>
            </a:r>
            <a:r>
              <a:rPr lang="es-CO" dirty="0">
                <a:solidFill>
                  <a:srgbClr val="FF0000"/>
                </a:solidFill>
              </a:rPr>
              <a:t>; </a:t>
            </a:r>
            <a:r>
              <a:rPr lang="es-CO" dirty="0" smtClean="0">
                <a:solidFill>
                  <a:srgbClr val="FF0000"/>
                </a:solidFill>
              </a:rPr>
              <a:t>Mat.12:17</a:t>
            </a:r>
            <a:r>
              <a:rPr lang="es-CO" dirty="0">
                <a:solidFill>
                  <a:srgbClr val="FF0000"/>
                </a:solidFill>
              </a:rPr>
              <a:t>; </a:t>
            </a:r>
            <a:r>
              <a:rPr lang="es-CO" dirty="0" smtClean="0">
                <a:solidFill>
                  <a:srgbClr val="FF0000"/>
                </a:solidFill>
              </a:rPr>
              <a:t>Mat.21:18</a:t>
            </a:r>
            <a:r>
              <a:rPr lang="es-CO" dirty="0">
                <a:solidFill>
                  <a:srgbClr val="FF0000"/>
                </a:solidFill>
              </a:rPr>
              <a:t>; </a:t>
            </a:r>
            <a:r>
              <a:rPr lang="es-CO" dirty="0" smtClean="0">
                <a:solidFill>
                  <a:srgbClr val="FF0000"/>
                </a:solidFill>
              </a:rPr>
              <a:t>1Cor.15:7</a:t>
            </a:r>
            <a:r>
              <a:rPr lang="es-CO" dirty="0">
                <a:solidFill>
                  <a:srgbClr val="FF0000"/>
                </a:solidFill>
              </a:rPr>
              <a:t>; </a:t>
            </a:r>
            <a:r>
              <a:rPr lang="es-CO" dirty="0" smtClean="0">
                <a:solidFill>
                  <a:srgbClr val="FF0000"/>
                </a:solidFill>
              </a:rPr>
              <a:t>Gal.2:9</a:t>
            </a:r>
            <a:r>
              <a:rPr lang="es-CO" dirty="0">
                <a:solidFill>
                  <a:srgbClr val="FF0000"/>
                </a:solidFill>
              </a:rPr>
              <a:t>, </a:t>
            </a:r>
            <a:r>
              <a:rPr lang="es-CO" dirty="0" smtClean="0">
                <a:solidFill>
                  <a:srgbClr val="FF0000"/>
                </a:solidFill>
              </a:rPr>
              <a:t>12</a:t>
            </a:r>
            <a:r>
              <a:rPr lang="es-CO" dirty="0">
                <a:solidFill>
                  <a:srgbClr val="FF0000"/>
                </a:solidFill>
              </a:rPr>
              <a:t>).  </a:t>
            </a:r>
            <a:endParaRPr lang="es-CO" dirty="0" smtClean="0">
              <a:solidFill>
                <a:srgbClr val="FF0000"/>
              </a:solidFill>
            </a:endParaRPr>
          </a:p>
          <a:p>
            <a:pPr marL="0" indent="0">
              <a:buNone/>
            </a:pPr>
            <a:endParaRPr lang="es-CO" dirty="0" smtClean="0"/>
          </a:p>
          <a:p>
            <a:pPr marL="0" indent="0">
              <a:buNone/>
            </a:pPr>
            <a:r>
              <a:rPr lang="es-CO" dirty="0" smtClean="0"/>
              <a:t>Por </a:t>
            </a:r>
            <a:r>
              <a:rPr lang="es-CO" dirty="0"/>
              <a:t>lo menos en una ocasión Pablo resistió públicamente a Pedro, por lo que el primero consideraba como un proceder erróneo del segundo </a:t>
            </a:r>
            <a:r>
              <a:rPr lang="es-CO" dirty="0">
                <a:solidFill>
                  <a:srgbClr val="FF0000"/>
                </a:solidFill>
              </a:rPr>
              <a:t>(</a:t>
            </a:r>
            <a:r>
              <a:rPr lang="es-CO" dirty="0" smtClean="0">
                <a:solidFill>
                  <a:srgbClr val="FF0000"/>
                </a:solidFill>
              </a:rPr>
              <a:t>Gal.2:11-14</a:t>
            </a:r>
            <a:r>
              <a:rPr lang="es-CO" dirty="0">
                <a:solidFill>
                  <a:srgbClr val="FF0000"/>
                </a:solidFill>
              </a:rPr>
              <a:t>), </a:t>
            </a:r>
            <a:r>
              <a:rPr lang="es-CO" dirty="0"/>
              <a:t>lo que indudablemente no habría hecho si hubiera estado enterado de que Pedro poseía los derechos y los privilegios que algunos ahora le atribuyen basándose en </a:t>
            </a:r>
            <a:r>
              <a:rPr lang="es-CO" dirty="0" smtClean="0">
                <a:solidFill>
                  <a:srgbClr val="FF0000"/>
                </a:solidFill>
              </a:rPr>
              <a:t>Mat.16:18-19</a:t>
            </a:r>
            <a:r>
              <a:rPr lang="es-CO" dirty="0">
                <a:solidFill>
                  <a:srgbClr val="FF0000"/>
                </a:solidFill>
              </a:rPr>
              <a:t>.</a:t>
            </a:r>
          </a:p>
          <a:p>
            <a:endParaRPr lang="es-CO" dirty="0"/>
          </a:p>
        </p:txBody>
      </p:sp>
    </p:spTree>
    <p:extLst>
      <p:ext uri="{BB962C8B-B14F-4D97-AF65-F5344CB8AC3E}">
        <p14:creationId xmlns:p14="http://schemas.microsoft.com/office/powerpoint/2010/main" val="340716500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70000" lnSpcReduction="20000"/>
          </a:bodyPr>
          <a:lstStyle/>
          <a:p>
            <a:pPr marL="0" indent="0">
              <a:buNone/>
            </a:pPr>
            <a:endParaRPr lang="es-CO" dirty="0" smtClean="0"/>
          </a:p>
          <a:p>
            <a:pPr marL="0" indent="0">
              <a:buNone/>
            </a:pPr>
            <a:r>
              <a:rPr lang="es-CO" dirty="0" smtClean="0"/>
              <a:t>Así </a:t>
            </a:r>
            <a:r>
              <a:rPr lang="es-CO" dirty="0"/>
              <a:t>como ocurre frecuentemente en el registro del ministerio de la vida de Cristo, el reino de los cielos se refiere en este pasaje al reino de la gracia divina en el corazón de aquellos que son sus ciudadanos, aquí y ahora </a:t>
            </a:r>
            <a:r>
              <a:rPr lang="es-CO" dirty="0" smtClean="0">
                <a:solidFill>
                  <a:srgbClr val="FF0000"/>
                </a:solidFill>
              </a:rPr>
              <a:t>(Mat.4:17</a:t>
            </a:r>
            <a:r>
              <a:rPr lang="es-CO" dirty="0">
                <a:solidFill>
                  <a:srgbClr val="FF0000"/>
                </a:solidFill>
              </a:rPr>
              <a:t>; </a:t>
            </a:r>
            <a:r>
              <a:rPr lang="es-CO" dirty="0" smtClean="0">
                <a:solidFill>
                  <a:srgbClr val="FF0000"/>
                </a:solidFill>
              </a:rPr>
              <a:t>Mat.5:3</a:t>
            </a:r>
            <a:r>
              <a:rPr lang="es-CO" dirty="0">
                <a:solidFill>
                  <a:srgbClr val="FF0000"/>
                </a:solidFill>
              </a:rPr>
              <a:t>).  </a:t>
            </a:r>
            <a:r>
              <a:rPr lang="es-CO" dirty="0"/>
              <a:t>Nadie puede esperar entrar en el futuro reino de la gloria </a:t>
            </a:r>
            <a:r>
              <a:rPr lang="es-CO" dirty="0" smtClean="0">
                <a:solidFill>
                  <a:srgbClr val="FF0000"/>
                </a:solidFill>
              </a:rPr>
              <a:t>(Mat.25:31,34</a:t>
            </a:r>
            <a:r>
              <a:rPr lang="es-CO" dirty="0">
                <a:solidFill>
                  <a:srgbClr val="FF0000"/>
                </a:solidFill>
              </a:rPr>
              <a:t>) </a:t>
            </a:r>
            <a:r>
              <a:rPr lang="es-CO" dirty="0" smtClean="0">
                <a:solidFill>
                  <a:srgbClr val="FF0000"/>
                </a:solidFill>
              </a:rPr>
              <a:t> </a:t>
            </a:r>
            <a:r>
              <a:rPr lang="es-CO" dirty="0"/>
              <a:t>si no ha pasado primeramente por el reino presente de la gracia divina</a:t>
            </a:r>
            <a:r>
              <a:rPr lang="es-CO" dirty="0" smtClean="0"/>
              <a:t>.</a:t>
            </a:r>
          </a:p>
          <a:p>
            <a:pPr marL="0" indent="0" algn="ctr">
              <a:buNone/>
            </a:pPr>
            <a:r>
              <a:rPr lang="es-CO" dirty="0" smtClean="0"/>
              <a:t> </a:t>
            </a:r>
          </a:p>
          <a:p>
            <a:pPr marL="400050" lvl="1" indent="0">
              <a:buNone/>
            </a:pPr>
            <a:r>
              <a:rPr lang="es-CO" sz="3400" dirty="0" smtClean="0"/>
              <a:t>«</a:t>
            </a:r>
            <a:r>
              <a:rPr lang="es-CO" sz="3400" b="1" u="sng" dirty="0"/>
              <a:t>T</a:t>
            </a:r>
            <a:r>
              <a:rPr lang="es-CO" sz="3400" b="1" u="sng" dirty="0" smtClean="0"/>
              <a:t>odo </a:t>
            </a:r>
            <a:r>
              <a:rPr lang="es-CO" sz="3400" b="1" u="sng" dirty="0"/>
              <a:t>lo que ates en la tierra será atado en los cielos, y todo lo que desates en la tierra será desatado en los </a:t>
            </a:r>
            <a:r>
              <a:rPr lang="es-CO" sz="3400" b="1" u="sng" dirty="0" smtClean="0"/>
              <a:t>cielos</a:t>
            </a:r>
            <a:r>
              <a:rPr lang="es-CO" sz="3400" b="1" dirty="0" smtClean="0"/>
              <a:t>»</a:t>
            </a:r>
            <a:r>
              <a:rPr lang="es-CO" sz="3400" dirty="0" smtClean="0"/>
              <a:t> </a:t>
            </a:r>
            <a:endParaRPr lang="es-CO" sz="3400" dirty="0"/>
          </a:p>
          <a:p>
            <a:pPr marL="0" indent="0">
              <a:buNone/>
            </a:pPr>
            <a:endParaRPr lang="es-CO" dirty="0"/>
          </a:p>
          <a:p>
            <a:pPr marL="0" indent="0">
              <a:buNone/>
            </a:pPr>
            <a:r>
              <a:rPr lang="es-CO" dirty="0" smtClean="0"/>
              <a:t>Evidentemente </a:t>
            </a:r>
            <a:r>
              <a:rPr lang="es-CO" dirty="0"/>
              <a:t>debe entenderse que la iglesia en la tierra sólo requerirá lo que el cielo requiere y prohibirá sólo lo que el cielo prohíbe. Esta parecería ser la clara enseñanza bíblica </a:t>
            </a:r>
            <a:r>
              <a:rPr lang="es-CO" dirty="0" smtClean="0"/>
              <a:t> de </a:t>
            </a:r>
            <a:r>
              <a:rPr lang="es-CO" dirty="0" smtClean="0">
                <a:solidFill>
                  <a:srgbClr val="FF0000"/>
                </a:solidFill>
              </a:rPr>
              <a:t>(Mat.7:21-27</a:t>
            </a:r>
            <a:r>
              <a:rPr lang="es-CO" dirty="0">
                <a:solidFill>
                  <a:srgbClr val="FF0000"/>
                </a:solidFill>
              </a:rPr>
              <a:t>; </a:t>
            </a:r>
            <a:r>
              <a:rPr lang="es-CO" dirty="0" smtClean="0">
                <a:solidFill>
                  <a:srgbClr val="FF0000"/>
                </a:solidFill>
              </a:rPr>
              <a:t>Mar.7:6-13</a:t>
            </a:r>
            <a:r>
              <a:rPr lang="es-CO" dirty="0">
                <a:solidFill>
                  <a:srgbClr val="FF0000"/>
                </a:solidFill>
              </a:rPr>
              <a:t>)</a:t>
            </a:r>
            <a:r>
              <a:rPr lang="es-CO" dirty="0"/>
              <a:t>.  </a:t>
            </a:r>
            <a:endParaRPr lang="es-CO" dirty="0" smtClean="0"/>
          </a:p>
          <a:p>
            <a:pPr marL="0" indent="0">
              <a:buNone/>
            </a:pPr>
            <a:r>
              <a:rPr lang="es-CO" dirty="0" smtClean="0"/>
              <a:t>Cuando </a:t>
            </a:r>
            <a:r>
              <a:rPr lang="es-CO" dirty="0"/>
              <a:t>los apóstoles salieron a proclamar el Evangelio, de acuerdo con la misión que les había sido dada </a:t>
            </a:r>
            <a:r>
              <a:rPr lang="es-CO" dirty="0" smtClean="0"/>
              <a:t>en </a:t>
            </a:r>
            <a:r>
              <a:rPr lang="es-CO" dirty="0" smtClean="0">
                <a:solidFill>
                  <a:srgbClr val="FF0000"/>
                </a:solidFill>
              </a:rPr>
              <a:t>(Mat.28:19-20</a:t>
            </a:r>
            <a:r>
              <a:rPr lang="es-CO" dirty="0">
                <a:solidFill>
                  <a:srgbClr val="FF0000"/>
                </a:solidFill>
              </a:rPr>
              <a:t>), </a:t>
            </a:r>
            <a:r>
              <a:rPr lang="es-CO" dirty="0"/>
              <a:t>debían enseñar a los conversos que guardaran “</a:t>
            </a:r>
            <a:r>
              <a:rPr lang="es-CO" b="1" u="sng" dirty="0"/>
              <a:t>todas las cosas</a:t>
            </a:r>
            <a:r>
              <a:rPr lang="es-CO" dirty="0"/>
              <a:t>” que Jesús había mandado: ni más ni menos.</a:t>
            </a:r>
          </a:p>
        </p:txBody>
      </p:sp>
    </p:spTree>
    <p:extLst>
      <p:ext uri="{BB962C8B-B14F-4D97-AF65-F5344CB8AC3E}">
        <p14:creationId xmlns:p14="http://schemas.microsoft.com/office/powerpoint/2010/main" val="3792593095"/>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5" end="5"/>
                                            </p:txEl>
                                          </p:spTgt>
                                        </p:tgtEl>
                                        <p:attrNameLst>
                                          <p:attrName>style.visibility</p:attrName>
                                        </p:attrNameLst>
                                      </p:cBhvr>
                                      <p:to>
                                        <p:strVal val="visible"/>
                                      </p:to>
                                    </p:set>
                                    <p:animEffect transition="in" filter="barn(inVertical)">
                                      <p:cBhvr>
                                        <p:cTn id="10" dur="500"/>
                                        <p:tgtEl>
                                          <p:spTgt spid="3">
                                            <p:txEl>
                                              <p:pRg st="5" end="5"/>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6" end="6"/>
                                            </p:txEl>
                                          </p:spTgt>
                                        </p:tgtEl>
                                        <p:attrNameLst>
                                          <p:attrName>style.visibility</p:attrName>
                                        </p:attrNameLst>
                                      </p:cBhvr>
                                      <p:to>
                                        <p:strVal val="visible"/>
                                      </p:to>
                                    </p:set>
                                    <p:animEffect transition="in" filter="barn(inVertical)">
                                      <p:cBhvr>
                                        <p:cTn id="13"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p:spPr>
        <p:txBody>
          <a:bodyPr>
            <a:normAutofit lnSpcReduction="10000"/>
          </a:bodyPr>
          <a:lstStyle/>
          <a:p>
            <a:pPr marL="0" indent="0">
              <a:buNone/>
            </a:pPr>
            <a:r>
              <a:rPr lang="es-CO" sz="2600" dirty="0" smtClean="0"/>
              <a:t>Si </a:t>
            </a:r>
            <a:r>
              <a:rPr lang="es-CO" sz="2600" dirty="0"/>
              <a:t>se amplía el significado de los verbos “atar” y “desatar” hasta abarcar la autoridad de dictar lo que los miembros de la iglesia pueden creer y lo que pueden hacer en asuntos de fe y de práctica, se le da un sentido más abarcante del que Cristo quiso darles y que el que los discípulos pudieron entender en esa ocasión.  </a:t>
            </a:r>
            <a:r>
              <a:rPr lang="es-CO" sz="2600" u="sng" dirty="0"/>
              <a:t>Dios no sanciona esa pretensión.  </a:t>
            </a:r>
            <a:endParaRPr lang="es-CO" sz="2600" u="sng" dirty="0" smtClean="0"/>
          </a:p>
          <a:p>
            <a:pPr marL="400050" lvl="1" indent="0">
              <a:buNone/>
            </a:pPr>
            <a:r>
              <a:rPr lang="es-CO" sz="2400" dirty="0" smtClean="0">
                <a:solidFill>
                  <a:srgbClr val="FF0000"/>
                </a:solidFill>
              </a:rPr>
              <a:t>Los </a:t>
            </a:r>
            <a:r>
              <a:rPr lang="es-CO" sz="2400" dirty="0">
                <a:solidFill>
                  <a:srgbClr val="FF0000"/>
                </a:solidFill>
              </a:rPr>
              <a:t>representantes de Cristo en la tierra tienen el derecho y la responsabilidad de atar todo lo que ya ha sido atado en el cielo, y de desatar todo lo que ya ha sido desatado en el cielo, es decir, de exigir o de prohibir aquello que la Inspiración revela con claridad. </a:t>
            </a:r>
            <a:endParaRPr lang="es-CO" sz="2400" dirty="0" smtClean="0">
              <a:solidFill>
                <a:srgbClr val="FF0000"/>
              </a:solidFill>
            </a:endParaRPr>
          </a:p>
          <a:p>
            <a:pPr marL="400050" lvl="1" indent="0">
              <a:buNone/>
            </a:pPr>
            <a:r>
              <a:rPr lang="es-CO" sz="2400" dirty="0" smtClean="0"/>
              <a:t> </a:t>
            </a:r>
            <a:r>
              <a:rPr lang="es-CO" sz="2400" dirty="0"/>
              <a:t>Ir más allá de esto, es poner la autoridad humana en lugar de la autoridad de Cristo </a:t>
            </a:r>
            <a:r>
              <a:rPr lang="es-CO" sz="2400" dirty="0" smtClean="0">
                <a:solidFill>
                  <a:srgbClr val="FF0000"/>
                </a:solidFill>
              </a:rPr>
              <a:t>(Mar.7:7-9</a:t>
            </a:r>
            <a:r>
              <a:rPr lang="es-CO" sz="2400" dirty="0">
                <a:solidFill>
                  <a:srgbClr val="FF0000"/>
                </a:solidFill>
              </a:rPr>
              <a:t>),</a:t>
            </a:r>
            <a:r>
              <a:rPr lang="es-CO" sz="2400" dirty="0"/>
              <a:t> tendencia que Dios no puede tolerar en aquellos que han sido designados como supervisores de los ciudadanos del reino de los cielos en la tierra.</a:t>
            </a:r>
          </a:p>
        </p:txBody>
      </p:sp>
    </p:spTree>
    <p:extLst>
      <p:ext uri="{BB962C8B-B14F-4D97-AF65-F5344CB8AC3E}">
        <p14:creationId xmlns:p14="http://schemas.microsoft.com/office/powerpoint/2010/main" val="74455887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a:t>Muerte de Pedro</a:t>
            </a:r>
          </a:p>
        </p:txBody>
      </p:sp>
      <p:sp>
        <p:nvSpPr>
          <p:cNvPr id="3" name="2 Marcador de contenido"/>
          <p:cNvSpPr>
            <a:spLocks noGrp="1"/>
          </p:cNvSpPr>
          <p:nvPr>
            <p:ph idx="1"/>
          </p:nvPr>
        </p:nvSpPr>
        <p:spPr>
          <a:xfrm>
            <a:off x="457200" y="1600200"/>
            <a:ext cx="8229600" cy="4781128"/>
          </a:xfrm>
        </p:spPr>
        <p:txBody>
          <a:bodyPr>
            <a:normAutofit fontScale="92500" lnSpcReduction="10000"/>
          </a:bodyPr>
          <a:lstStyle/>
          <a:p>
            <a:pPr marL="0" indent="0">
              <a:buNone/>
            </a:pPr>
            <a:r>
              <a:rPr lang="es-CO" sz="2400" dirty="0" smtClean="0"/>
              <a:t>En </a:t>
            </a:r>
            <a:r>
              <a:rPr lang="es-CO" sz="2400" dirty="0" smtClean="0">
                <a:solidFill>
                  <a:srgbClr val="FF0000"/>
                </a:solidFill>
              </a:rPr>
              <a:t>Hechos 12:1-5</a:t>
            </a:r>
            <a:r>
              <a:rPr lang="es-CO" sz="2400" dirty="0" smtClean="0"/>
              <a:t>, </a:t>
            </a:r>
            <a:r>
              <a:rPr lang="es-CO" sz="2400" dirty="0"/>
              <a:t>leemos:  </a:t>
            </a:r>
            <a:r>
              <a:rPr lang="es-CO" sz="2400" dirty="0" smtClean="0"/>
              <a:t>En </a:t>
            </a:r>
            <a:r>
              <a:rPr lang="es-CO" sz="2400" dirty="0"/>
              <a:t>aquel mismo tiempo, el rey </a:t>
            </a:r>
            <a:r>
              <a:rPr lang="es-CO" sz="2400" dirty="0" smtClean="0"/>
              <a:t>Herodes </a:t>
            </a:r>
            <a:r>
              <a:rPr lang="es-CO" sz="2400" dirty="0"/>
              <a:t>echó mano a algunos de la iglesia para </a:t>
            </a:r>
            <a:r>
              <a:rPr lang="es-CO" sz="2400" u="sng" dirty="0"/>
              <a:t>maltratarlos</a:t>
            </a:r>
            <a:r>
              <a:rPr lang="es-CO" sz="2400" dirty="0"/>
              <a:t>. </a:t>
            </a:r>
            <a:r>
              <a:rPr lang="es-CO" sz="2400" dirty="0" smtClean="0"/>
              <a:t>2 </a:t>
            </a:r>
            <a:r>
              <a:rPr lang="es-CO" sz="2400" dirty="0"/>
              <a:t>Mató a espada a Jacobo</a:t>
            </a:r>
            <a:r>
              <a:rPr lang="es-CO" sz="2400" dirty="0" smtClean="0"/>
              <a:t>, </a:t>
            </a:r>
            <a:r>
              <a:rPr lang="es-CO" sz="2400" dirty="0"/>
              <a:t>hermano de Juan, </a:t>
            </a:r>
            <a:r>
              <a:rPr lang="es-CO" sz="2400" dirty="0" smtClean="0"/>
              <a:t>3 </a:t>
            </a:r>
            <a:r>
              <a:rPr lang="es-CO" sz="2400" dirty="0"/>
              <a:t>y al ver que esto había </a:t>
            </a:r>
            <a:r>
              <a:rPr lang="es-CO" sz="2400" u="sng" dirty="0"/>
              <a:t>agradado a los judíos</a:t>
            </a:r>
            <a:r>
              <a:rPr lang="es-CO" sz="2400" dirty="0"/>
              <a:t>, procedió a prender también a Pedro. Eran entonces los días de los Panes sin </a:t>
            </a:r>
            <a:r>
              <a:rPr lang="es-CO" sz="2400" dirty="0" smtClean="0"/>
              <a:t>levadura. </a:t>
            </a:r>
            <a:r>
              <a:rPr lang="es-CO" sz="2400" dirty="0"/>
              <a:t>4 Tomándolo preso, lo puso en la cárcel, entregándolo a cuatro grupos de cuatro soldados cada uno</a:t>
            </a:r>
            <a:r>
              <a:rPr lang="es-CO" sz="2400" dirty="0" smtClean="0"/>
              <a:t>, </a:t>
            </a:r>
            <a:r>
              <a:rPr lang="es-CO" sz="2400" dirty="0"/>
              <a:t>para que lo vigilaran; y se proponía sacarlo al </a:t>
            </a:r>
            <a:r>
              <a:rPr lang="es-CO" sz="2400" dirty="0" smtClean="0"/>
              <a:t>pueblo </a:t>
            </a:r>
            <a:r>
              <a:rPr lang="es-CO" sz="2400" dirty="0"/>
              <a:t>después de la Pascua. Así que Pedro estaba custodiado en la cárcel, pero la iglesia hacía sin cesar oración a Dios por él. </a:t>
            </a:r>
            <a:endParaRPr lang="es-CO" sz="2400" dirty="0" smtClean="0"/>
          </a:p>
          <a:p>
            <a:pPr marL="0" indent="0">
              <a:buNone/>
            </a:pPr>
            <a:r>
              <a:rPr lang="es-CO" sz="2400" dirty="0" smtClean="0"/>
              <a:t>Note que aquí se registra la </a:t>
            </a:r>
            <a:r>
              <a:rPr lang="es-CO" sz="2400" b="1" u="sng" dirty="0" smtClean="0"/>
              <a:t>confabulación</a:t>
            </a:r>
            <a:r>
              <a:rPr lang="es-CO" sz="2400" dirty="0" smtClean="0"/>
              <a:t> entre paganos y el pueblo de Israel para perseguir y dar muerte a los cristianos, especialmente a los apóstoles, que no es otra cosa sino el rechazo al plan de salvación, y a Cristo, quien los había mandado a predicar. Lea </a:t>
            </a:r>
            <a:r>
              <a:rPr lang="es-CO" sz="2400" b="1" dirty="0" smtClean="0">
                <a:solidFill>
                  <a:srgbClr val="FF0000"/>
                </a:solidFill>
              </a:rPr>
              <a:t>(Mat.28:18-20; Hech.1:8). </a:t>
            </a:r>
            <a:endParaRPr lang="es-CO" sz="2400" b="1" dirty="0">
              <a:solidFill>
                <a:srgbClr val="FF0000"/>
              </a:solidFill>
            </a:endParaRPr>
          </a:p>
        </p:txBody>
      </p:sp>
    </p:spTree>
    <p:extLst>
      <p:ext uri="{BB962C8B-B14F-4D97-AF65-F5344CB8AC3E}">
        <p14:creationId xmlns:p14="http://schemas.microsoft.com/office/powerpoint/2010/main" val="3416031647"/>
      </p:ext>
    </p:extLst>
  </p:cSld>
  <p:clrMapOvr>
    <a:masterClrMapping/>
  </p:clrMapOvr>
  <p:transition spd="slow">
    <p:cov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2880320"/>
          </a:xfrm>
        </p:spPr>
        <p:txBody>
          <a:bodyPr>
            <a:normAutofit fontScale="70000" lnSpcReduction="20000"/>
          </a:bodyPr>
          <a:lstStyle/>
          <a:p>
            <a:pPr marL="0" indent="0">
              <a:buNone/>
            </a:pPr>
            <a:r>
              <a:rPr lang="es-CO" dirty="0"/>
              <a:t>El apóstol </a:t>
            </a:r>
            <a:r>
              <a:rPr lang="es-CO" dirty="0" smtClean="0"/>
              <a:t>Pedro fue </a:t>
            </a:r>
            <a:r>
              <a:rPr lang="es-CO" dirty="0"/>
              <a:t>encarcelado </a:t>
            </a:r>
            <a:r>
              <a:rPr lang="es-CO" dirty="0" smtClean="0"/>
              <a:t>por segunda vez en el año 44 por orden del </a:t>
            </a:r>
            <a:r>
              <a:rPr lang="es-CO" dirty="0"/>
              <a:t>rey Herodes Agripa, pero consiguió escapar </a:t>
            </a:r>
            <a:r>
              <a:rPr lang="es-CO" dirty="0" smtClean="0"/>
              <a:t>en forma milagrosa y </a:t>
            </a:r>
            <a:r>
              <a:rPr lang="es-CO" dirty="0"/>
              <a:t>abandonó </a:t>
            </a:r>
            <a:r>
              <a:rPr lang="es-CO" dirty="0" smtClean="0"/>
              <a:t>Jerusalén ,ver </a:t>
            </a:r>
            <a:r>
              <a:rPr lang="es-CO" dirty="0" smtClean="0">
                <a:solidFill>
                  <a:srgbClr val="FF0000"/>
                </a:solidFill>
              </a:rPr>
              <a:t>(Hech.12:3-17)</a:t>
            </a:r>
            <a:r>
              <a:rPr lang="es-CO" dirty="0" smtClean="0"/>
              <a:t>, y en lugar de menguar su fe, mas bien se fortaleció, y continuó la obra de propagar </a:t>
            </a:r>
            <a:r>
              <a:rPr lang="es-CO" dirty="0"/>
              <a:t>la nueva religión por Siria, Asia Menor y Grecia. </a:t>
            </a:r>
            <a:endParaRPr lang="es-CO" dirty="0" smtClean="0"/>
          </a:p>
          <a:p>
            <a:pPr marL="0" indent="0">
              <a:buNone/>
            </a:pPr>
            <a:r>
              <a:rPr lang="es-CO" dirty="0"/>
              <a:t>La tradición nos dice que </a:t>
            </a:r>
            <a:r>
              <a:rPr lang="es-CO" sz="3400" dirty="0"/>
              <a:t>alrededor</a:t>
            </a:r>
            <a:r>
              <a:rPr lang="es-CO" dirty="0"/>
              <a:t> del año 64 d.C, Pedro estuvo encarcelado en Roma por causa del evangelio y condenado a muerte.  Dicen que la sentencia fue crucifixión pero Pedro pidió ser crucificado de cabeza para abajo, porque no se consideraba digno de morir de la misma manera que el Señor Jesús</a:t>
            </a:r>
            <a:r>
              <a:rPr lang="es-CO" dirty="0" smtClean="0"/>
              <a:t>.</a:t>
            </a:r>
            <a:endParaRPr lang="es-CO" dirty="0"/>
          </a:p>
        </p:txBody>
      </p:sp>
      <p:sp>
        <p:nvSpPr>
          <p:cNvPr id="4" name="3 Rectángulo"/>
          <p:cNvSpPr/>
          <p:nvPr/>
        </p:nvSpPr>
        <p:spPr>
          <a:xfrm>
            <a:off x="620079" y="4077072"/>
            <a:ext cx="5328592" cy="2677656"/>
          </a:xfrm>
          <a:prstGeom prst="rect">
            <a:avLst/>
          </a:prstGeom>
        </p:spPr>
        <p:txBody>
          <a:bodyPr wrap="square">
            <a:spAutoFit/>
          </a:bodyPr>
          <a:lstStyle/>
          <a:p>
            <a:r>
              <a:rPr lang="es-CO" sz="2400" dirty="0"/>
              <a:t>Su muerte fue bajo el emperador Nerón. La fecha más probable de su muerte es el año 67. Según la tradición murió crucificado cabeza abajo. La tradición narra que Pedro acabó sus días en Roma, y que allí murió martirizado bajo el mandato de Nerón en el Circo Vaticano.</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4581128"/>
            <a:ext cx="2398390" cy="20162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15621992"/>
      </p:ext>
    </p:extLst>
  </p:cSld>
  <p:clrMapOvr>
    <a:masterClrMapping/>
  </p:clrMapOvr>
  <p:transition spd="slow">
    <p:cove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188640"/>
            <a:ext cx="8064896" cy="6408712"/>
          </a:xfrm>
        </p:spPr>
        <p:txBody>
          <a:bodyPr>
            <a:noAutofit/>
          </a:bodyPr>
          <a:lstStyle/>
          <a:p>
            <a:pPr marL="0" indent="0">
              <a:buNone/>
            </a:pPr>
            <a:endParaRPr lang="es-CO" sz="2400" dirty="0" smtClean="0"/>
          </a:p>
          <a:p>
            <a:pPr marL="0" indent="0">
              <a:buNone/>
            </a:pPr>
            <a:r>
              <a:rPr lang="es-CO" sz="2400" dirty="0" smtClean="0"/>
              <a:t>El </a:t>
            </a:r>
            <a:r>
              <a:rPr lang="es-CO" sz="2400" dirty="0"/>
              <a:t>historiador religioso de la antigüedad Eusebio informa que Pedro «</a:t>
            </a:r>
            <a:r>
              <a:rPr lang="es-CO" sz="2400" b="1" dirty="0">
                <a:latin typeface="Agency FB" pitchFamily="34" charset="0"/>
              </a:rPr>
              <a:t>fue crucificado con la cabeza hacia abajo, habiendo él mismo pedido sufrir así</a:t>
            </a:r>
            <a:r>
              <a:rPr lang="es-CO" sz="2400" dirty="0"/>
              <a:t>». Sin embargo, la profecía de Jesús acerca de la muerte de Pedro no fue tan específica. El libro A catholic commentary on Holy Scripture admite lo siguiente: «</a:t>
            </a:r>
            <a:r>
              <a:rPr lang="es-CO" sz="2400" b="1" dirty="0">
                <a:latin typeface="Agency FB" pitchFamily="34" charset="0"/>
              </a:rPr>
              <a:t>Puesto que se coloca la extensión de las manos antes de ser ceñido y llevado, es difícil discernir cómo debe concebirse. Si el orden es parte de la profecía, debemos suponer que el prisionero fue atado al patíbulum antes de ser ceñido y llevado a la ejecución</a:t>
            </a:r>
            <a:r>
              <a:rPr lang="es-CO" sz="2400" dirty="0"/>
              <a:t>».</a:t>
            </a:r>
          </a:p>
          <a:p>
            <a:pPr marL="0" indent="0">
              <a:buNone/>
            </a:pPr>
            <a:endParaRPr lang="es-CO" sz="2400" dirty="0" smtClean="0"/>
          </a:p>
          <a:p>
            <a:pPr marL="0" indent="0">
              <a:buNone/>
            </a:pPr>
            <a:r>
              <a:rPr lang="es-CO" sz="2400" dirty="0" smtClean="0"/>
              <a:t>Por </a:t>
            </a:r>
            <a:r>
              <a:rPr lang="es-CO" sz="2400" dirty="0"/>
              <a:t>eso, si no fuera por la tradición que registró Eusebio, la declaración de Jesús en sí no señalaría a una muerte por crucifixión o por fijarlo en un madero. Considerando las palabras de </a:t>
            </a:r>
            <a:r>
              <a:rPr lang="es-CO" sz="2400" dirty="0">
                <a:solidFill>
                  <a:srgbClr val="FF0000"/>
                </a:solidFill>
              </a:rPr>
              <a:t>Juan 21:18-19 </a:t>
            </a:r>
            <a:r>
              <a:rPr lang="es-CO" sz="2400" dirty="0"/>
              <a:t>aparte de la tradición, llegaríamos a la siguiente conclusión</a:t>
            </a:r>
            <a:r>
              <a:rPr lang="es-CO" sz="2400" dirty="0" smtClean="0"/>
              <a:t>:</a:t>
            </a:r>
            <a:endParaRPr lang="es-CO" sz="2400" dirty="0"/>
          </a:p>
        </p:txBody>
      </p:sp>
    </p:spTree>
    <p:extLst>
      <p:ext uri="{BB962C8B-B14F-4D97-AF65-F5344CB8AC3E}">
        <p14:creationId xmlns:p14="http://schemas.microsoft.com/office/powerpoint/2010/main" val="2760204977"/>
      </p:ext>
    </p:extLst>
  </p:cSld>
  <p:clrMapOvr>
    <a:masterClrMapping/>
  </p:clrMapOvr>
  <p:transition spd="slow">
    <p:cove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980728"/>
            <a:ext cx="8229600" cy="5145435"/>
          </a:xfrm>
        </p:spPr>
        <p:txBody>
          <a:bodyPr>
            <a:noAutofit/>
          </a:bodyPr>
          <a:lstStyle/>
          <a:p>
            <a:pPr marL="0" indent="0">
              <a:buNone/>
            </a:pPr>
            <a:r>
              <a:rPr lang="es-CO" sz="2400" dirty="0"/>
              <a:t>En los años cuando Pedro era más joven podía ceñirse a gusto para cualquier deber que quería desempeñar. Tenía la libertad de ir a donde quisiera ir. Pero en la vida posterior esto cambiaría. Tendría que extender las manos, quizás en sumisión a otra persona. Otro hombre lo controlaría, ciñendo a Pedro (ya sea atándolo o preparándolo para lo que habría de venir) y cargándolo a un lugar adonde no querría ir, evidentemente al lugar de ejecución. </a:t>
            </a:r>
            <a:endParaRPr lang="es-CO" sz="2400" dirty="0" smtClean="0"/>
          </a:p>
          <a:p>
            <a:pPr marL="0" indent="0">
              <a:buNone/>
            </a:pPr>
            <a:r>
              <a:rPr lang="es-CO" sz="2400" dirty="0" smtClean="0"/>
              <a:t>Así </a:t>
            </a:r>
            <a:r>
              <a:rPr lang="es-CO" sz="2400" dirty="0"/>
              <a:t>la profecía de Jesús respecto a Pedro realmente indicó que el apóstol moriría «una muerte de mártir», pero no necesariamente denota la manera en que se le daría esta muerte.</a:t>
            </a:r>
          </a:p>
        </p:txBody>
      </p:sp>
    </p:spTree>
    <p:extLst>
      <p:ext uri="{BB962C8B-B14F-4D97-AF65-F5344CB8AC3E}">
        <p14:creationId xmlns:p14="http://schemas.microsoft.com/office/powerpoint/2010/main" val="496665856"/>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408712"/>
          </a:xfrm>
        </p:spPr>
        <p:txBody>
          <a:bodyPr>
            <a:normAutofit/>
          </a:bodyPr>
          <a:lstStyle/>
          <a:p>
            <a:endParaRPr lang="es-CO" dirty="0"/>
          </a:p>
          <a:p>
            <a:pPr marL="0" indent="0">
              <a:buNone/>
            </a:pPr>
            <a:r>
              <a:rPr lang="es-CO" sz="2400" dirty="0" smtClean="0"/>
              <a:t>Steuart </a:t>
            </a:r>
            <a:r>
              <a:rPr lang="es-CO" sz="2400" dirty="0"/>
              <a:t>McBirnie relata en su libro una tradición conmovedora sobre los últimos días de Pedro en Roma.  Se dice que su esposa también estaba encarcelada en aquella ciudad.  El día que la llevaron a ser ejecutada, Pedro la animaba desde su cárcel exhortándole que recordara al Señor en sus últimos momentos.  Dicen que el murió no mucho después</a:t>
            </a:r>
            <a:r>
              <a:rPr lang="es-CO" sz="2400" dirty="0" smtClean="0"/>
              <a:t>.</a:t>
            </a:r>
          </a:p>
          <a:p>
            <a:pPr marL="0" indent="0">
              <a:buNone/>
            </a:pPr>
            <a:endParaRPr lang="es-CO" sz="2400" dirty="0"/>
          </a:p>
          <a:p>
            <a:pPr marL="0" indent="0">
              <a:buNone/>
            </a:pPr>
            <a:r>
              <a:rPr lang="es-CO" sz="2400" dirty="0" smtClean="0"/>
              <a:t>Note que la historia conserva registros de como los apóstoles fueron ofrendando sus vidas uno tras otro por causa del Evangelio, que no ofrecían ninguna resistencia, lo cual mas bien, fortalecía su fe y su relación con su Señor, por el contrario para ellos era un privilegio morir por creer en Cristo. Todo esto es un incentivo para cada uno de nosotros hoy.</a:t>
            </a:r>
            <a:endParaRPr lang="es-CO" sz="2400" dirty="0"/>
          </a:p>
        </p:txBody>
      </p:sp>
    </p:spTree>
    <p:extLst>
      <p:ext uri="{BB962C8B-B14F-4D97-AF65-F5344CB8AC3E}">
        <p14:creationId xmlns:p14="http://schemas.microsoft.com/office/powerpoint/2010/main" val="1536282183"/>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292</TotalTime>
  <Words>5749</Words>
  <Application>Microsoft Office PowerPoint</Application>
  <PresentationFormat>Presentación en pantalla (4:3)</PresentationFormat>
  <Paragraphs>154</Paragraphs>
  <Slides>35</Slides>
  <Notes>0</Notes>
  <HiddenSlides>0</HiddenSlides>
  <MMClips>0</MMClips>
  <ScaleCrop>false</ScaleCrop>
  <HeadingPairs>
    <vt:vector size="4" baseType="variant">
      <vt:variant>
        <vt:lpstr>Tema</vt:lpstr>
      </vt:variant>
      <vt:variant>
        <vt:i4>1</vt:i4>
      </vt:variant>
      <vt:variant>
        <vt:lpstr>Títulos de diapositiva</vt:lpstr>
      </vt:variant>
      <vt:variant>
        <vt:i4>35</vt:i4>
      </vt:variant>
    </vt:vector>
  </HeadingPairs>
  <TitlesOfParts>
    <vt:vector size="36" baseType="lpstr">
      <vt:lpstr>Tema de Office</vt:lpstr>
      <vt:lpstr>Presentación de PowerPoint</vt:lpstr>
      <vt:lpstr>Tema: Biografía y muerte del apóstol Pedro</vt:lpstr>
      <vt:lpstr>Presentación de PowerPoint</vt:lpstr>
      <vt:lpstr>Características de Simón</vt:lpstr>
      <vt:lpstr>Presentación de PowerPoint</vt:lpstr>
      <vt:lpstr>Presentación de PowerPoint</vt:lpstr>
      <vt:lpstr>Conversión de Pedro</vt:lpstr>
      <vt:lpstr>Presentación de PowerPoint</vt:lpstr>
      <vt:lpstr>El carácter de Simon Pedro es transformado:</vt:lpstr>
      <vt:lpstr>Presentación de PowerPoint</vt:lpstr>
      <vt:lpstr>Actividades de Pedro en la obra con Jesús</vt:lpstr>
      <vt:lpstr>¿A Pedro le es asignada una posición más elevada que la de los demás apóstoles?</vt:lpstr>
      <vt:lpstr>Descenso del Espíritu Santo</vt:lpstr>
      <vt:lpstr>Presentación de PowerPoint</vt:lpstr>
      <vt:lpstr>Presentación de PowerPoint</vt:lpstr>
      <vt:lpstr>Miremos brevemente las Palabras de Jesús dirigidas a Pedro en Mat. 16:18,19. Y como las interpretaron los apóstoles</vt:lpstr>
      <vt:lpstr>Presentación de PowerPoint</vt:lpstr>
      <vt:lpstr>Presentación de PowerPoint</vt:lpstr>
      <vt:lpstr>Presentación de PowerPoint</vt:lpstr>
      <vt:lpstr>Presentación de PowerPoint</vt:lpstr>
      <vt:lpstr>¿Qué dice el AT con relación a la Roca? ¿Quién dice que es la Roca?</vt:lpstr>
      <vt:lpstr>Presentación de PowerPoint</vt:lpstr>
      <vt:lpstr>Presentación de PowerPoint</vt:lpstr>
      <vt:lpstr>Presentación de PowerPoint</vt:lpstr>
      <vt:lpstr>Presentación de PowerPoint</vt:lpstr>
      <vt:lpstr>Presentación de PowerPoint</vt:lpstr>
      <vt:lpstr>Te daré las llaves del Reino de los cielos</vt:lpstr>
      <vt:lpstr>Presentación de PowerPoint</vt:lpstr>
      <vt:lpstr>Presentación de PowerPoint</vt:lpstr>
      <vt:lpstr>Presentación de PowerPoint</vt:lpstr>
      <vt:lpstr>Muerte de Pedro</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HUMBERTO</cp:lastModifiedBy>
  <cp:revision>66</cp:revision>
  <dcterms:created xsi:type="dcterms:W3CDTF">2014-12-02T12:51:34Z</dcterms:created>
  <dcterms:modified xsi:type="dcterms:W3CDTF">2015-01-27T10:58:23Z</dcterms:modified>
</cp:coreProperties>
</file>