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43DF42-BC61-4CB8-8E38-C3C113BE0EB2}"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25D9ACD2-40AA-4CC2-B7B1-407CEC13D2FC}">
      <dgm:prSet/>
      <dgm:spPr/>
      <dgm:t>
        <a:bodyPr/>
        <a:lstStyle/>
        <a:p>
          <a:pPr rtl="0"/>
          <a:r>
            <a:rPr lang="es-CO" b="1" dirty="0" smtClean="0">
              <a:solidFill>
                <a:srgbClr val="FF0000"/>
              </a:solidFill>
            </a:rPr>
            <a:t>Jun. 14: 15. </a:t>
          </a:r>
          <a:r>
            <a:rPr lang="es-CO" dirty="0" smtClean="0"/>
            <a:t>Jesús les dijo a los apóstoles: </a:t>
          </a:r>
          <a:r>
            <a:rPr lang="es-CO" b="1" dirty="0" smtClean="0"/>
            <a:t> "</a:t>
          </a:r>
          <a:r>
            <a:rPr lang="es-CO" b="0" dirty="0" smtClean="0"/>
            <a:t>A donde Yo voy, ya sabéis el camino"</a:t>
          </a:r>
          <a:r>
            <a:rPr lang="es-CO" b="1" dirty="0" smtClean="0"/>
            <a:t>. </a:t>
          </a:r>
          <a:r>
            <a:rPr lang="es-CO" b="1" dirty="0" smtClean="0">
              <a:latin typeface="Agency FB" pitchFamily="34" charset="0"/>
            </a:rPr>
            <a:t>Y Tomás le respondió: "Señor: no sabemos a donde vas, ¿cómo podemos saber el camino?”</a:t>
          </a:r>
          <a:endParaRPr lang="es-CO" dirty="0">
            <a:latin typeface="Agency FB" pitchFamily="34" charset="0"/>
          </a:endParaRPr>
        </a:p>
      </dgm:t>
    </dgm:pt>
    <dgm:pt modelId="{8B8ACEC0-CDD3-4571-81F2-8D2FEC676D93}" type="parTrans" cxnId="{B4D417D8-7CE7-4DB4-944A-2EF0B0CA05A6}">
      <dgm:prSet/>
      <dgm:spPr/>
      <dgm:t>
        <a:bodyPr/>
        <a:lstStyle/>
        <a:p>
          <a:endParaRPr lang="es-CO"/>
        </a:p>
      </dgm:t>
    </dgm:pt>
    <dgm:pt modelId="{C4BC18A1-9E15-41AF-A97D-EB0BDA874F0D}" type="sibTrans" cxnId="{B4D417D8-7CE7-4DB4-944A-2EF0B0CA05A6}">
      <dgm:prSet/>
      <dgm:spPr/>
      <dgm:t>
        <a:bodyPr/>
        <a:lstStyle/>
        <a:p>
          <a:endParaRPr lang="es-CO"/>
        </a:p>
      </dgm:t>
    </dgm:pt>
    <dgm:pt modelId="{5FB8FF7B-F1A2-40F9-8DC9-F62122A04A15}" type="pres">
      <dgm:prSet presAssocID="{8343DF42-BC61-4CB8-8E38-C3C113BE0EB2}" presName="compositeShape" presStyleCnt="0">
        <dgm:presLayoutVars>
          <dgm:dir/>
          <dgm:resizeHandles/>
        </dgm:presLayoutVars>
      </dgm:prSet>
      <dgm:spPr/>
      <dgm:t>
        <a:bodyPr/>
        <a:lstStyle/>
        <a:p>
          <a:endParaRPr lang="es-CO"/>
        </a:p>
      </dgm:t>
    </dgm:pt>
    <dgm:pt modelId="{2AD8F424-267E-47B5-8B76-884DB907ADFD}" type="pres">
      <dgm:prSet presAssocID="{8343DF42-BC61-4CB8-8E38-C3C113BE0EB2}" presName="pyramid" presStyleLbl="node1" presStyleIdx="0" presStyleCnt="1"/>
      <dgm:spPr/>
    </dgm:pt>
    <dgm:pt modelId="{B830136E-61D1-4680-A2F4-8959B601E226}" type="pres">
      <dgm:prSet presAssocID="{8343DF42-BC61-4CB8-8E38-C3C113BE0EB2}" presName="theList" presStyleCnt="0"/>
      <dgm:spPr/>
    </dgm:pt>
    <dgm:pt modelId="{83F17CD0-4AA4-4576-821A-AF3E51A5A72D}" type="pres">
      <dgm:prSet presAssocID="{25D9ACD2-40AA-4CC2-B7B1-407CEC13D2FC}" presName="aNode" presStyleLbl="fgAcc1" presStyleIdx="0" presStyleCnt="1" custScaleX="243226">
        <dgm:presLayoutVars>
          <dgm:bulletEnabled val="1"/>
        </dgm:presLayoutVars>
      </dgm:prSet>
      <dgm:spPr/>
      <dgm:t>
        <a:bodyPr/>
        <a:lstStyle/>
        <a:p>
          <a:endParaRPr lang="es-CO"/>
        </a:p>
      </dgm:t>
    </dgm:pt>
    <dgm:pt modelId="{4B2290C1-B55F-44DA-B2F6-FE2760F37F36}" type="pres">
      <dgm:prSet presAssocID="{25D9ACD2-40AA-4CC2-B7B1-407CEC13D2FC}" presName="aSpace" presStyleCnt="0"/>
      <dgm:spPr/>
    </dgm:pt>
  </dgm:ptLst>
  <dgm:cxnLst>
    <dgm:cxn modelId="{2D238137-D5FD-4F84-B3E5-68F14AC9BA85}" type="presOf" srcId="{8343DF42-BC61-4CB8-8E38-C3C113BE0EB2}" destId="{5FB8FF7B-F1A2-40F9-8DC9-F62122A04A15}" srcOrd="0" destOrd="0" presId="urn:microsoft.com/office/officeart/2005/8/layout/pyramid2"/>
    <dgm:cxn modelId="{B4D417D8-7CE7-4DB4-944A-2EF0B0CA05A6}" srcId="{8343DF42-BC61-4CB8-8E38-C3C113BE0EB2}" destId="{25D9ACD2-40AA-4CC2-B7B1-407CEC13D2FC}" srcOrd="0" destOrd="0" parTransId="{8B8ACEC0-CDD3-4571-81F2-8D2FEC676D93}" sibTransId="{C4BC18A1-9E15-41AF-A97D-EB0BDA874F0D}"/>
    <dgm:cxn modelId="{872DB681-0AAF-4998-ADEE-2BF48192EE8B}" type="presOf" srcId="{25D9ACD2-40AA-4CC2-B7B1-407CEC13D2FC}" destId="{83F17CD0-4AA4-4576-821A-AF3E51A5A72D}" srcOrd="0" destOrd="0" presId="urn:microsoft.com/office/officeart/2005/8/layout/pyramid2"/>
    <dgm:cxn modelId="{68230569-BD72-424C-AC56-EE0768A599F4}" type="presParOf" srcId="{5FB8FF7B-F1A2-40F9-8DC9-F62122A04A15}" destId="{2AD8F424-267E-47B5-8B76-884DB907ADFD}" srcOrd="0" destOrd="0" presId="urn:microsoft.com/office/officeart/2005/8/layout/pyramid2"/>
    <dgm:cxn modelId="{DC4781FB-FF01-42C6-983B-FF025563F74B}" type="presParOf" srcId="{5FB8FF7B-F1A2-40F9-8DC9-F62122A04A15}" destId="{B830136E-61D1-4680-A2F4-8959B601E226}" srcOrd="1" destOrd="0" presId="urn:microsoft.com/office/officeart/2005/8/layout/pyramid2"/>
    <dgm:cxn modelId="{4FB64264-58B0-4867-93E6-9EB95F5FBA62}" type="presParOf" srcId="{B830136E-61D1-4680-A2F4-8959B601E226}" destId="{83F17CD0-4AA4-4576-821A-AF3E51A5A72D}" srcOrd="0" destOrd="0" presId="urn:microsoft.com/office/officeart/2005/8/layout/pyramid2"/>
    <dgm:cxn modelId="{FF816F83-14A9-4589-BF77-2B5AF6631BEB}" type="presParOf" srcId="{B830136E-61D1-4680-A2F4-8959B601E226}" destId="{4B2290C1-B55F-44DA-B2F6-FE2760F37F36}" srcOrd="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7BAE8B-DBFE-4F3E-9748-EC1E2290AAC7}"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0BD2A79C-58CA-4792-AEA3-9C7D6B7B02B8}">
      <dgm:prSet custT="1"/>
      <dgm:spPr/>
      <dgm:t>
        <a:bodyPr/>
        <a:lstStyle/>
        <a:p>
          <a:pPr rtl="0"/>
          <a:r>
            <a:rPr lang="es-CO" sz="2400" b="1" dirty="0" smtClean="0">
              <a:solidFill>
                <a:srgbClr val="FF0000"/>
              </a:solidFill>
            </a:rPr>
            <a:t>Juan 20:24-29</a:t>
          </a:r>
          <a:r>
            <a:rPr lang="es-CO" sz="2400" b="1" dirty="0" smtClean="0"/>
            <a:t>. </a:t>
          </a:r>
          <a:r>
            <a:rPr lang="es-CO" sz="2400" b="0" dirty="0" smtClean="0"/>
            <a:t>En la primera aparición de Jesús resucitado a sus apóstoles no estaba con ellos Tomás. Los discípulos le decían: "Hemos visto al Señor". El les contestó:</a:t>
          </a:r>
          <a:r>
            <a:rPr lang="es-CO" sz="2400" b="1" dirty="0" smtClean="0"/>
            <a:t> "</a:t>
          </a:r>
          <a:r>
            <a:rPr lang="es-CO" sz="2400" b="1" dirty="0" smtClean="0">
              <a:latin typeface="Agency FB" pitchFamily="34" charset="0"/>
            </a:rPr>
            <a:t>si no veo en sus manos los agujeros de los clavos, y si no meto mis dedos en los agujeros de sus clavos, y no meto mi mano en la herida de su constado, no creeré</a:t>
          </a:r>
          <a:r>
            <a:rPr lang="es-CO" sz="2400" b="1" dirty="0" smtClean="0"/>
            <a:t>".</a:t>
          </a:r>
          <a:endParaRPr lang="es-CO" sz="2400" dirty="0"/>
        </a:p>
      </dgm:t>
    </dgm:pt>
    <dgm:pt modelId="{13F39F09-70CC-4EC1-8EA6-EF2E5F98133A}" type="parTrans" cxnId="{E666D714-AFE8-45A9-93F1-49A009B84DE5}">
      <dgm:prSet/>
      <dgm:spPr/>
      <dgm:t>
        <a:bodyPr/>
        <a:lstStyle/>
        <a:p>
          <a:endParaRPr lang="es-CO"/>
        </a:p>
      </dgm:t>
    </dgm:pt>
    <dgm:pt modelId="{B9CAEAF1-92DD-48F1-9D89-B1F34C7EA946}" type="sibTrans" cxnId="{E666D714-AFE8-45A9-93F1-49A009B84DE5}">
      <dgm:prSet/>
      <dgm:spPr/>
      <dgm:t>
        <a:bodyPr/>
        <a:lstStyle/>
        <a:p>
          <a:endParaRPr lang="es-CO"/>
        </a:p>
      </dgm:t>
    </dgm:pt>
    <dgm:pt modelId="{B219C7BE-8E85-4B88-814B-43E55CE05257}">
      <dgm:prSet/>
      <dgm:spPr/>
      <dgm:t>
        <a:bodyPr/>
        <a:lstStyle/>
        <a:p>
          <a:pPr rtl="0"/>
          <a:endParaRPr lang="es-CO" sz="1800" dirty="0"/>
        </a:p>
      </dgm:t>
    </dgm:pt>
    <dgm:pt modelId="{CB6AE886-A9E9-4F5C-AAF6-ABAA2B0D0721}" type="parTrans" cxnId="{D95D5A82-53B9-49AA-8783-A02DB5E5BDEC}">
      <dgm:prSet/>
      <dgm:spPr/>
      <dgm:t>
        <a:bodyPr/>
        <a:lstStyle/>
        <a:p>
          <a:endParaRPr lang="es-CO"/>
        </a:p>
      </dgm:t>
    </dgm:pt>
    <dgm:pt modelId="{5598CCC8-9D8B-495C-8C03-6CBB973ACEB9}" type="sibTrans" cxnId="{D95D5A82-53B9-49AA-8783-A02DB5E5BDEC}">
      <dgm:prSet/>
      <dgm:spPr/>
      <dgm:t>
        <a:bodyPr/>
        <a:lstStyle/>
        <a:p>
          <a:endParaRPr lang="es-CO"/>
        </a:p>
      </dgm:t>
    </dgm:pt>
    <dgm:pt modelId="{3D153F10-8A79-4324-84BE-CF03B595A60A}" type="pres">
      <dgm:prSet presAssocID="{757BAE8B-DBFE-4F3E-9748-EC1E2290AAC7}" presName="compositeShape" presStyleCnt="0">
        <dgm:presLayoutVars>
          <dgm:dir/>
          <dgm:resizeHandles/>
        </dgm:presLayoutVars>
      </dgm:prSet>
      <dgm:spPr/>
      <dgm:t>
        <a:bodyPr/>
        <a:lstStyle/>
        <a:p>
          <a:endParaRPr lang="es-CO"/>
        </a:p>
      </dgm:t>
    </dgm:pt>
    <dgm:pt modelId="{88146BCF-9246-49F6-9EC3-970FBD188007}" type="pres">
      <dgm:prSet presAssocID="{757BAE8B-DBFE-4F3E-9748-EC1E2290AAC7}" presName="pyramid" presStyleLbl="node1" presStyleIdx="0" presStyleCnt="1"/>
      <dgm:spPr/>
    </dgm:pt>
    <dgm:pt modelId="{115686A5-004C-43A9-B5CC-83878888B92A}" type="pres">
      <dgm:prSet presAssocID="{757BAE8B-DBFE-4F3E-9748-EC1E2290AAC7}" presName="theList" presStyleCnt="0"/>
      <dgm:spPr/>
    </dgm:pt>
    <dgm:pt modelId="{3DB10133-415E-4798-80F9-4590A51A4850}" type="pres">
      <dgm:prSet presAssocID="{0BD2A79C-58CA-4792-AEA3-9C7D6B7B02B8}" presName="aNode" presStyleLbl="fgAcc1" presStyleIdx="0" presStyleCnt="1" custScaleX="251140">
        <dgm:presLayoutVars>
          <dgm:bulletEnabled val="1"/>
        </dgm:presLayoutVars>
      </dgm:prSet>
      <dgm:spPr/>
      <dgm:t>
        <a:bodyPr/>
        <a:lstStyle/>
        <a:p>
          <a:endParaRPr lang="es-CO"/>
        </a:p>
      </dgm:t>
    </dgm:pt>
    <dgm:pt modelId="{1CB7F79C-D119-4D96-B9D3-87E48733A4FC}" type="pres">
      <dgm:prSet presAssocID="{0BD2A79C-58CA-4792-AEA3-9C7D6B7B02B8}" presName="aSpace" presStyleCnt="0"/>
      <dgm:spPr/>
    </dgm:pt>
  </dgm:ptLst>
  <dgm:cxnLst>
    <dgm:cxn modelId="{5F4D2AF4-CFB2-4658-8C4E-BBD830A29F77}" type="presOf" srcId="{757BAE8B-DBFE-4F3E-9748-EC1E2290AAC7}" destId="{3D153F10-8A79-4324-84BE-CF03B595A60A}" srcOrd="0" destOrd="0" presId="urn:microsoft.com/office/officeart/2005/8/layout/pyramid2"/>
    <dgm:cxn modelId="{D95D5A82-53B9-49AA-8783-A02DB5E5BDEC}" srcId="{0BD2A79C-58CA-4792-AEA3-9C7D6B7B02B8}" destId="{B219C7BE-8E85-4B88-814B-43E55CE05257}" srcOrd="0" destOrd="0" parTransId="{CB6AE886-A9E9-4F5C-AAF6-ABAA2B0D0721}" sibTransId="{5598CCC8-9D8B-495C-8C03-6CBB973ACEB9}"/>
    <dgm:cxn modelId="{002553B3-B858-4EAD-BD63-CCE061F9D8D7}" type="presOf" srcId="{B219C7BE-8E85-4B88-814B-43E55CE05257}" destId="{3DB10133-415E-4798-80F9-4590A51A4850}" srcOrd="0" destOrd="1" presId="urn:microsoft.com/office/officeart/2005/8/layout/pyramid2"/>
    <dgm:cxn modelId="{E666D714-AFE8-45A9-93F1-49A009B84DE5}" srcId="{757BAE8B-DBFE-4F3E-9748-EC1E2290AAC7}" destId="{0BD2A79C-58CA-4792-AEA3-9C7D6B7B02B8}" srcOrd="0" destOrd="0" parTransId="{13F39F09-70CC-4EC1-8EA6-EF2E5F98133A}" sibTransId="{B9CAEAF1-92DD-48F1-9D89-B1F34C7EA946}"/>
    <dgm:cxn modelId="{90FF003B-9D77-44C6-B60F-3BC5CECA61DF}" type="presOf" srcId="{0BD2A79C-58CA-4792-AEA3-9C7D6B7B02B8}" destId="{3DB10133-415E-4798-80F9-4590A51A4850}" srcOrd="0" destOrd="0" presId="urn:microsoft.com/office/officeart/2005/8/layout/pyramid2"/>
    <dgm:cxn modelId="{8B2D5419-08BE-43B8-9829-34F2DFF37000}" type="presParOf" srcId="{3D153F10-8A79-4324-84BE-CF03B595A60A}" destId="{88146BCF-9246-49F6-9EC3-970FBD188007}" srcOrd="0" destOrd="0" presId="urn:microsoft.com/office/officeart/2005/8/layout/pyramid2"/>
    <dgm:cxn modelId="{2C196CD6-8950-4902-A89A-5A5F99E61614}" type="presParOf" srcId="{3D153F10-8A79-4324-84BE-CF03B595A60A}" destId="{115686A5-004C-43A9-B5CC-83878888B92A}" srcOrd="1" destOrd="0" presId="urn:microsoft.com/office/officeart/2005/8/layout/pyramid2"/>
    <dgm:cxn modelId="{3FFF1467-E271-4DB3-83C5-A8C0E1674FEB}" type="presParOf" srcId="{115686A5-004C-43A9-B5CC-83878888B92A}" destId="{3DB10133-415E-4798-80F9-4590A51A4850}" srcOrd="0" destOrd="0" presId="urn:microsoft.com/office/officeart/2005/8/layout/pyramid2"/>
    <dgm:cxn modelId="{84ACAC2F-673A-4754-A8EE-B0151F97D11F}" type="presParOf" srcId="{115686A5-004C-43A9-B5CC-83878888B92A}" destId="{1CB7F79C-D119-4D96-B9D3-87E48733A4FC}" srcOrd="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B9F8EB6-AB69-4B0A-91F2-7BA62F15CD7A}"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FC1EBC5B-7FF5-47CE-ABDA-3618137EBC60}">
      <dgm:prSet custT="1"/>
      <dgm:spPr/>
      <dgm:t>
        <a:bodyPr/>
        <a:lstStyle/>
        <a:p>
          <a:pPr rtl="0"/>
          <a:r>
            <a:rPr lang="es-CO" sz="2400" dirty="0" smtClean="0"/>
            <a:t>Ocho días después estaban los discípulos reunidos y Tomás con ellos. Se presento Jesús y dijo a Tomás:</a:t>
          </a:r>
          <a:r>
            <a:rPr lang="es-CO" sz="2400" b="1" dirty="0" smtClean="0"/>
            <a:t> "</a:t>
          </a:r>
          <a:r>
            <a:rPr lang="es-CO" sz="2400" b="1" dirty="0" smtClean="0">
              <a:latin typeface="Agency FB" pitchFamily="34" charset="0"/>
            </a:rPr>
            <a:t>Acerca tu dedo: aquí tienes mis manos. Trae tu mano y métela en la herida de mi costado, y no seas incrédulo sino creyente</a:t>
          </a:r>
          <a:r>
            <a:rPr lang="es-CO" sz="2400" b="1" dirty="0" smtClean="0"/>
            <a:t>". </a:t>
          </a:r>
          <a:endParaRPr lang="es-CO" sz="2400" dirty="0"/>
        </a:p>
      </dgm:t>
    </dgm:pt>
    <dgm:pt modelId="{03A1DDC6-577A-4D1C-A04C-FBAC563AF471}" type="parTrans" cxnId="{3E287161-C198-43F9-8497-0DA5975C863E}">
      <dgm:prSet/>
      <dgm:spPr/>
      <dgm:t>
        <a:bodyPr/>
        <a:lstStyle/>
        <a:p>
          <a:endParaRPr lang="es-CO"/>
        </a:p>
      </dgm:t>
    </dgm:pt>
    <dgm:pt modelId="{A2124556-25DD-411E-9656-ECD7E98E606A}" type="sibTrans" cxnId="{3E287161-C198-43F9-8497-0DA5975C863E}">
      <dgm:prSet/>
      <dgm:spPr/>
      <dgm:t>
        <a:bodyPr/>
        <a:lstStyle/>
        <a:p>
          <a:endParaRPr lang="es-CO"/>
        </a:p>
      </dgm:t>
    </dgm:pt>
    <dgm:pt modelId="{32475E2D-7F48-4108-A029-42B608E61D35}">
      <dgm:prSet/>
      <dgm:spPr/>
      <dgm:t>
        <a:bodyPr/>
        <a:lstStyle/>
        <a:p>
          <a:pPr rtl="0"/>
          <a:r>
            <a:rPr lang="es-CO" dirty="0" smtClean="0"/>
            <a:t>Tomás le contestó:</a:t>
          </a:r>
          <a:r>
            <a:rPr lang="es-CO" b="1" dirty="0" smtClean="0"/>
            <a:t> "</a:t>
          </a:r>
          <a:r>
            <a:rPr lang="es-CO" b="1" dirty="0" smtClean="0">
              <a:latin typeface="Agency FB" pitchFamily="34" charset="0"/>
            </a:rPr>
            <a:t>Señor mío y Dios mío</a:t>
          </a:r>
          <a:r>
            <a:rPr lang="es-CO" b="1" dirty="0" smtClean="0"/>
            <a:t>"</a:t>
          </a:r>
          <a:r>
            <a:rPr lang="es-CO" dirty="0" smtClean="0"/>
            <a:t>. </a:t>
          </a:r>
          <a:endParaRPr lang="es-CO" dirty="0"/>
        </a:p>
      </dgm:t>
    </dgm:pt>
    <dgm:pt modelId="{9B236EE9-C14C-43C9-8D80-1F6E67A26AC6}" type="parTrans" cxnId="{662C76F0-EB97-4DE7-983E-299C729AE02F}">
      <dgm:prSet/>
      <dgm:spPr/>
      <dgm:t>
        <a:bodyPr/>
        <a:lstStyle/>
        <a:p>
          <a:endParaRPr lang="es-CO"/>
        </a:p>
      </dgm:t>
    </dgm:pt>
    <dgm:pt modelId="{E3297CE1-BA8B-49D4-8435-79CE0552CEF9}" type="sibTrans" cxnId="{662C76F0-EB97-4DE7-983E-299C729AE02F}">
      <dgm:prSet/>
      <dgm:spPr/>
      <dgm:t>
        <a:bodyPr/>
        <a:lstStyle/>
        <a:p>
          <a:endParaRPr lang="es-CO"/>
        </a:p>
      </dgm:t>
    </dgm:pt>
    <dgm:pt modelId="{1D1BC91F-973C-43C6-9E8E-F484144FA633}" type="pres">
      <dgm:prSet presAssocID="{8B9F8EB6-AB69-4B0A-91F2-7BA62F15CD7A}" presName="compositeShape" presStyleCnt="0">
        <dgm:presLayoutVars>
          <dgm:dir/>
          <dgm:resizeHandles/>
        </dgm:presLayoutVars>
      </dgm:prSet>
      <dgm:spPr/>
      <dgm:t>
        <a:bodyPr/>
        <a:lstStyle/>
        <a:p>
          <a:endParaRPr lang="es-CO"/>
        </a:p>
      </dgm:t>
    </dgm:pt>
    <dgm:pt modelId="{214313CC-5DA7-415E-B555-5D2530880927}" type="pres">
      <dgm:prSet presAssocID="{8B9F8EB6-AB69-4B0A-91F2-7BA62F15CD7A}" presName="pyramid" presStyleLbl="node1" presStyleIdx="0" presStyleCnt="1"/>
      <dgm:spPr/>
    </dgm:pt>
    <dgm:pt modelId="{A4B62FAD-2330-415B-94A1-8DE63E5FC242}" type="pres">
      <dgm:prSet presAssocID="{8B9F8EB6-AB69-4B0A-91F2-7BA62F15CD7A}" presName="theList" presStyleCnt="0"/>
      <dgm:spPr/>
    </dgm:pt>
    <dgm:pt modelId="{B777C6F0-4C31-4F64-83DD-4B911E9B418B}" type="pres">
      <dgm:prSet presAssocID="{FC1EBC5B-7FF5-47CE-ABDA-3618137EBC60}" presName="aNode" presStyleLbl="fgAcc1" presStyleIdx="0" presStyleCnt="2" custScaleX="253846" custScaleY="116603">
        <dgm:presLayoutVars>
          <dgm:bulletEnabled val="1"/>
        </dgm:presLayoutVars>
      </dgm:prSet>
      <dgm:spPr/>
      <dgm:t>
        <a:bodyPr/>
        <a:lstStyle/>
        <a:p>
          <a:endParaRPr lang="es-CO"/>
        </a:p>
      </dgm:t>
    </dgm:pt>
    <dgm:pt modelId="{9E3989D9-C53F-4C5D-AEB7-25A75A0A23AA}" type="pres">
      <dgm:prSet presAssocID="{FC1EBC5B-7FF5-47CE-ABDA-3618137EBC60}" presName="aSpace" presStyleCnt="0"/>
      <dgm:spPr/>
    </dgm:pt>
    <dgm:pt modelId="{A9F14808-99B3-4C9A-B5F4-E5854A5F535D}" type="pres">
      <dgm:prSet presAssocID="{32475E2D-7F48-4108-A029-42B608E61D35}" presName="aNode" presStyleLbl="fgAcc1" presStyleIdx="1" presStyleCnt="2">
        <dgm:presLayoutVars>
          <dgm:bulletEnabled val="1"/>
        </dgm:presLayoutVars>
      </dgm:prSet>
      <dgm:spPr/>
      <dgm:t>
        <a:bodyPr/>
        <a:lstStyle/>
        <a:p>
          <a:endParaRPr lang="es-CO"/>
        </a:p>
      </dgm:t>
    </dgm:pt>
    <dgm:pt modelId="{669C140B-2D82-4D0C-AA39-1418B89EE774}" type="pres">
      <dgm:prSet presAssocID="{32475E2D-7F48-4108-A029-42B608E61D35}" presName="aSpace" presStyleCnt="0"/>
      <dgm:spPr/>
    </dgm:pt>
  </dgm:ptLst>
  <dgm:cxnLst>
    <dgm:cxn modelId="{B318FD0F-FDB7-4273-92DA-C6584AC2318D}" type="presOf" srcId="{FC1EBC5B-7FF5-47CE-ABDA-3618137EBC60}" destId="{B777C6F0-4C31-4F64-83DD-4B911E9B418B}" srcOrd="0" destOrd="0" presId="urn:microsoft.com/office/officeart/2005/8/layout/pyramid2"/>
    <dgm:cxn modelId="{4168481E-FA1D-4A89-8998-F507764CAA96}" type="presOf" srcId="{32475E2D-7F48-4108-A029-42B608E61D35}" destId="{A9F14808-99B3-4C9A-B5F4-E5854A5F535D}" srcOrd="0" destOrd="0" presId="urn:microsoft.com/office/officeart/2005/8/layout/pyramid2"/>
    <dgm:cxn modelId="{3E287161-C198-43F9-8497-0DA5975C863E}" srcId="{8B9F8EB6-AB69-4B0A-91F2-7BA62F15CD7A}" destId="{FC1EBC5B-7FF5-47CE-ABDA-3618137EBC60}" srcOrd="0" destOrd="0" parTransId="{03A1DDC6-577A-4D1C-A04C-FBAC563AF471}" sibTransId="{A2124556-25DD-411E-9656-ECD7E98E606A}"/>
    <dgm:cxn modelId="{544E2EE1-06B6-40C0-B8EC-822ACB13A0FA}" type="presOf" srcId="{8B9F8EB6-AB69-4B0A-91F2-7BA62F15CD7A}" destId="{1D1BC91F-973C-43C6-9E8E-F484144FA633}" srcOrd="0" destOrd="0" presId="urn:microsoft.com/office/officeart/2005/8/layout/pyramid2"/>
    <dgm:cxn modelId="{662C76F0-EB97-4DE7-983E-299C729AE02F}" srcId="{8B9F8EB6-AB69-4B0A-91F2-7BA62F15CD7A}" destId="{32475E2D-7F48-4108-A029-42B608E61D35}" srcOrd="1" destOrd="0" parTransId="{9B236EE9-C14C-43C9-8D80-1F6E67A26AC6}" sibTransId="{E3297CE1-BA8B-49D4-8435-79CE0552CEF9}"/>
    <dgm:cxn modelId="{ACBB676E-EACC-4ABB-92BE-22F977869C4A}" type="presParOf" srcId="{1D1BC91F-973C-43C6-9E8E-F484144FA633}" destId="{214313CC-5DA7-415E-B555-5D2530880927}" srcOrd="0" destOrd="0" presId="urn:microsoft.com/office/officeart/2005/8/layout/pyramid2"/>
    <dgm:cxn modelId="{623930E7-8983-47D3-8E26-E99B6EE12409}" type="presParOf" srcId="{1D1BC91F-973C-43C6-9E8E-F484144FA633}" destId="{A4B62FAD-2330-415B-94A1-8DE63E5FC242}" srcOrd="1" destOrd="0" presId="urn:microsoft.com/office/officeart/2005/8/layout/pyramid2"/>
    <dgm:cxn modelId="{7EC5991A-66B5-4E6F-A1CE-710C68DDC7D5}" type="presParOf" srcId="{A4B62FAD-2330-415B-94A1-8DE63E5FC242}" destId="{B777C6F0-4C31-4F64-83DD-4B911E9B418B}" srcOrd="0" destOrd="0" presId="urn:microsoft.com/office/officeart/2005/8/layout/pyramid2"/>
    <dgm:cxn modelId="{723988BD-A636-4630-BEA4-BB2AC0497AF6}" type="presParOf" srcId="{A4B62FAD-2330-415B-94A1-8DE63E5FC242}" destId="{9E3989D9-C53F-4C5D-AEB7-25A75A0A23AA}" srcOrd="1" destOrd="0" presId="urn:microsoft.com/office/officeart/2005/8/layout/pyramid2"/>
    <dgm:cxn modelId="{B7EE96E3-E992-4899-BE48-CD30FADD4B17}" type="presParOf" srcId="{A4B62FAD-2330-415B-94A1-8DE63E5FC242}" destId="{A9F14808-99B3-4C9A-B5F4-E5854A5F535D}" srcOrd="2" destOrd="0" presId="urn:microsoft.com/office/officeart/2005/8/layout/pyramid2"/>
    <dgm:cxn modelId="{CBB6601A-B79C-4C47-9D2B-9DA61598C726}" type="presParOf" srcId="{A4B62FAD-2330-415B-94A1-8DE63E5FC242}" destId="{669C140B-2D82-4D0C-AA39-1418B89EE774}" srcOrd="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8A0910DE-B67C-45F8-B152-1930963122D9}" type="datetimeFigureOut">
              <a:rPr lang="es-CO" smtClean="0"/>
              <a:t>18/01/2015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2D5D1AA-236C-4433-9E2E-D422DFA8669F}" type="slidenum">
              <a:rPr lang="es-CO" smtClean="0"/>
              <a:t>‹Nº›</a:t>
            </a:fld>
            <a:endParaRPr lang="es-CO"/>
          </a:p>
        </p:txBody>
      </p:sp>
    </p:spTree>
    <p:extLst>
      <p:ext uri="{BB962C8B-B14F-4D97-AF65-F5344CB8AC3E}">
        <p14:creationId xmlns:p14="http://schemas.microsoft.com/office/powerpoint/2010/main" val="1155701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8A0910DE-B67C-45F8-B152-1930963122D9}" type="datetimeFigureOut">
              <a:rPr lang="es-CO" smtClean="0"/>
              <a:t>18/01/2015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2D5D1AA-236C-4433-9E2E-D422DFA8669F}" type="slidenum">
              <a:rPr lang="es-CO" smtClean="0"/>
              <a:t>‹Nº›</a:t>
            </a:fld>
            <a:endParaRPr lang="es-CO"/>
          </a:p>
        </p:txBody>
      </p:sp>
    </p:spTree>
    <p:extLst>
      <p:ext uri="{BB962C8B-B14F-4D97-AF65-F5344CB8AC3E}">
        <p14:creationId xmlns:p14="http://schemas.microsoft.com/office/powerpoint/2010/main" val="124403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A0910DE-B67C-45F8-B152-1930963122D9}" type="datetimeFigureOut">
              <a:rPr lang="es-CO" smtClean="0"/>
              <a:t>18/01/2015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2D5D1AA-236C-4433-9E2E-D422DFA8669F}" type="slidenum">
              <a:rPr lang="es-CO" smtClean="0"/>
              <a:t>‹Nº›</a:t>
            </a:fld>
            <a:endParaRPr lang="es-CO"/>
          </a:p>
        </p:txBody>
      </p:sp>
    </p:spTree>
    <p:extLst>
      <p:ext uri="{BB962C8B-B14F-4D97-AF65-F5344CB8AC3E}">
        <p14:creationId xmlns:p14="http://schemas.microsoft.com/office/powerpoint/2010/main" val="565303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8A0910DE-B67C-45F8-B152-1930963122D9}" type="datetimeFigureOut">
              <a:rPr lang="es-CO" smtClean="0"/>
              <a:t>18/01/2015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A2D5D1AA-236C-4433-9E2E-D422DFA8669F}" type="slidenum">
              <a:rPr lang="es-CO" smtClean="0"/>
              <a:t>‹Nº›</a:t>
            </a:fld>
            <a:endParaRPr lang="es-CO"/>
          </a:p>
        </p:txBody>
      </p:sp>
    </p:spTree>
    <p:extLst>
      <p:ext uri="{BB962C8B-B14F-4D97-AF65-F5344CB8AC3E}">
        <p14:creationId xmlns:p14="http://schemas.microsoft.com/office/powerpoint/2010/main" val="23209970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8A0910DE-B67C-45F8-B152-1930963122D9}" type="datetimeFigureOut">
              <a:rPr lang="es-CO" smtClean="0"/>
              <a:t>18/01/2015</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A2D5D1AA-236C-4433-9E2E-D422DFA8669F}" type="slidenum">
              <a:rPr lang="es-CO" smtClean="0"/>
              <a:t>‹Nº›</a:t>
            </a:fld>
            <a:endParaRPr lang="es-CO"/>
          </a:p>
        </p:txBody>
      </p:sp>
    </p:spTree>
    <p:extLst>
      <p:ext uri="{BB962C8B-B14F-4D97-AF65-F5344CB8AC3E}">
        <p14:creationId xmlns:p14="http://schemas.microsoft.com/office/powerpoint/2010/main" val="213586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8A0910DE-B67C-45F8-B152-1930963122D9}" type="datetimeFigureOut">
              <a:rPr lang="es-CO" smtClean="0"/>
              <a:t>18/01/2015</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A2D5D1AA-236C-4433-9E2E-D422DFA8669F}" type="slidenum">
              <a:rPr lang="es-CO" smtClean="0"/>
              <a:t>‹Nº›</a:t>
            </a:fld>
            <a:endParaRPr lang="es-CO"/>
          </a:p>
        </p:txBody>
      </p:sp>
    </p:spTree>
    <p:extLst>
      <p:ext uri="{BB962C8B-B14F-4D97-AF65-F5344CB8AC3E}">
        <p14:creationId xmlns:p14="http://schemas.microsoft.com/office/powerpoint/2010/main" val="4151493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A0910DE-B67C-45F8-B152-1930963122D9}" type="datetimeFigureOut">
              <a:rPr lang="es-CO" smtClean="0"/>
              <a:t>18/01/2015</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A2D5D1AA-236C-4433-9E2E-D422DFA8669F}" type="slidenum">
              <a:rPr lang="es-CO" smtClean="0"/>
              <a:t>‹Nº›</a:t>
            </a:fld>
            <a:endParaRPr lang="es-CO"/>
          </a:p>
        </p:txBody>
      </p:sp>
    </p:spTree>
    <p:extLst>
      <p:ext uri="{BB962C8B-B14F-4D97-AF65-F5344CB8AC3E}">
        <p14:creationId xmlns:p14="http://schemas.microsoft.com/office/powerpoint/2010/main" val="3409687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A0910DE-B67C-45F8-B152-1930963122D9}" type="datetimeFigureOut">
              <a:rPr lang="es-CO" smtClean="0"/>
              <a:t>18/01/2015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A2D5D1AA-236C-4433-9E2E-D422DFA8669F}" type="slidenum">
              <a:rPr lang="es-CO" smtClean="0"/>
              <a:t>‹Nº›</a:t>
            </a:fld>
            <a:endParaRPr lang="es-CO"/>
          </a:p>
        </p:txBody>
      </p:sp>
    </p:spTree>
    <p:extLst>
      <p:ext uri="{BB962C8B-B14F-4D97-AF65-F5344CB8AC3E}">
        <p14:creationId xmlns:p14="http://schemas.microsoft.com/office/powerpoint/2010/main" val="2553588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A0910DE-B67C-45F8-B152-1930963122D9}" type="datetimeFigureOut">
              <a:rPr lang="es-CO" smtClean="0"/>
              <a:t>18/01/2015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A2D5D1AA-236C-4433-9E2E-D422DFA8669F}" type="slidenum">
              <a:rPr lang="es-CO" smtClean="0"/>
              <a:t>‹Nº›</a:t>
            </a:fld>
            <a:endParaRPr lang="es-CO"/>
          </a:p>
        </p:txBody>
      </p:sp>
    </p:spTree>
    <p:extLst>
      <p:ext uri="{BB962C8B-B14F-4D97-AF65-F5344CB8AC3E}">
        <p14:creationId xmlns:p14="http://schemas.microsoft.com/office/powerpoint/2010/main" val="961334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8A0910DE-B67C-45F8-B152-1930963122D9}" type="datetimeFigureOut">
              <a:rPr lang="es-CO" smtClean="0"/>
              <a:t>18/01/2015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2D5D1AA-236C-4433-9E2E-D422DFA8669F}" type="slidenum">
              <a:rPr lang="es-CO" smtClean="0"/>
              <a:t>‹Nº›</a:t>
            </a:fld>
            <a:endParaRPr lang="es-CO"/>
          </a:p>
        </p:txBody>
      </p:sp>
    </p:spTree>
    <p:extLst>
      <p:ext uri="{BB962C8B-B14F-4D97-AF65-F5344CB8AC3E}">
        <p14:creationId xmlns:p14="http://schemas.microsoft.com/office/powerpoint/2010/main" val="66889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8A0910DE-B67C-45F8-B152-1930963122D9}" type="datetimeFigureOut">
              <a:rPr lang="es-CO" smtClean="0"/>
              <a:t>18/01/2015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2D5D1AA-236C-4433-9E2E-D422DFA8669F}" type="slidenum">
              <a:rPr lang="es-CO" smtClean="0"/>
              <a:t>‹Nº›</a:t>
            </a:fld>
            <a:endParaRPr lang="es-CO"/>
          </a:p>
        </p:txBody>
      </p:sp>
    </p:spTree>
    <p:extLst>
      <p:ext uri="{BB962C8B-B14F-4D97-AF65-F5344CB8AC3E}">
        <p14:creationId xmlns:p14="http://schemas.microsoft.com/office/powerpoint/2010/main" val="3426230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0910DE-B67C-45F8-B152-1930963122D9}" type="datetimeFigureOut">
              <a:rPr lang="es-CO" smtClean="0"/>
              <a:t>18/01/2015</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D5D1AA-236C-4433-9E2E-D422DFA8669F}" type="slidenum">
              <a:rPr lang="es-CO" smtClean="0"/>
              <a:t>‹Nº›</a:t>
            </a:fld>
            <a:endParaRPr lang="es-CO"/>
          </a:p>
        </p:txBody>
      </p:sp>
    </p:spTree>
    <p:extLst>
      <p:ext uri="{BB962C8B-B14F-4D97-AF65-F5344CB8AC3E}">
        <p14:creationId xmlns:p14="http://schemas.microsoft.com/office/powerpoint/2010/main" val="26290811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7.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8.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9.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8229600" cy="1512168"/>
          </a:xfrm>
        </p:spPr>
        <p:txBody>
          <a:bodyPr>
            <a:normAutofit fontScale="85000" lnSpcReduction="20000"/>
          </a:bodyPr>
          <a:lstStyle/>
          <a:p>
            <a:pPr lvl="1">
              <a:buNone/>
            </a:pPr>
            <a:r>
              <a:rPr lang="es-ES" sz="4400" b="1" dirty="0" smtClean="0">
                <a:latin typeface="Algerian" pitchFamily="82" charset="0"/>
              </a:rPr>
              <a:t>Biografía </a:t>
            </a:r>
            <a:r>
              <a:rPr lang="es-ES" sz="4400" b="1" dirty="0" smtClean="0">
                <a:latin typeface="Algerian" pitchFamily="82" charset="0"/>
              </a:rPr>
              <a:t>y muerte  </a:t>
            </a:r>
            <a:r>
              <a:rPr lang="es-ES" sz="4400" b="1" dirty="0" smtClean="0">
                <a:latin typeface="Algerian" pitchFamily="82" charset="0"/>
              </a:rPr>
              <a:t>del </a:t>
            </a:r>
            <a:r>
              <a:rPr lang="es-ES" sz="4400" b="1" dirty="0" smtClean="0">
                <a:latin typeface="Algerian" pitchFamily="82" charset="0"/>
              </a:rPr>
              <a:t>apóstol Tomas</a:t>
            </a:r>
            <a:br>
              <a:rPr lang="es-ES" sz="4400" b="1" dirty="0" smtClean="0">
                <a:latin typeface="Algerian" pitchFamily="82" charset="0"/>
              </a:rPr>
            </a:br>
            <a:endParaRPr lang="es-CO" sz="4400" dirty="0"/>
          </a:p>
        </p:txBody>
      </p:sp>
      <p:sp>
        <p:nvSpPr>
          <p:cNvPr id="2" name="1 Rectángulo"/>
          <p:cNvSpPr/>
          <p:nvPr/>
        </p:nvSpPr>
        <p:spPr>
          <a:xfrm>
            <a:off x="17904" y="5013176"/>
            <a:ext cx="9144000" cy="1107996"/>
          </a:xfrm>
          <a:prstGeom prst="rect">
            <a:avLst/>
          </a:prstGeom>
          <a:solidFill>
            <a:schemeClr val="bg1"/>
          </a:solidFill>
        </p:spPr>
        <p:txBody>
          <a:bodyPr wrap="square">
            <a:spAutoFit/>
          </a:bodyPr>
          <a:lstStyle/>
          <a:p>
            <a:r>
              <a:rPr lang="es-CO" sz="6600" dirty="0">
                <a:latin typeface="Palace Script MT" pitchFamily="66" charset="0"/>
              </a:rPr>
              <a:t>Humberto Fierro G.</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1844824"/>
            <a:ext cx="2851001"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4146359"/>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BIOGRAFÍA Y MUERTE DE TOMÁS</a:t>
            </a:r>
            <a:endParaRPr lang="es-CO" b="1" dirty="0"/>
          </a:p>
        </p:txBody>
      </p:sp>
      <p:sp>
        <p:nvSpPr>
          <p:cNvPr id="3" name="2 Marcador de contenido"/>
          <p:cNvSpPr>
            <a:spLocks noGrp="1"/>
          </p:cNvSpPr>
          <p:nvPr>
            <p:ph idx="1"/>
          </p:nvPr>
        </p:nvSpPr>
        <p:spPr>
          <a:xfrm>
            <a:off x="0" y="1600200"/>
            <a:ext cx="9144000" cy="4925144"/>
          </a:xfrm>
        </p:spPr>
        <p:txBody>
          <a:bodyPr>
            <a:normAutofit fontScale="77500" lnSpcReduction="20000"/>
          </a:bodyPr>
          <a:lstStyle/>
          <a:p>
            <a:pPr marL="0" indent="0">
              <a:buNone/>
            </a:pPr>
            <a:r>
              <a:rPr lang="es-CO" sz="5800" b="1" dirty="0" smtClean="0"/>
              <a:t>Introducción</a:t>
            </a:r>
          </a:p>
          <a:p>
            <a:pPr marL="0" indent="0">
              <a:buNone/>
            </a:pPr>
            <a:r>
              <a:rPr lang="es-CO" dirty="0" smtClean="0"/>
              <a:t>Tomás </a:t>
            </a:r>
            <a:r>
              <a:rPr lang="es-CO" dirty="0"/>
              <a:t>era judío, y probablemente galileo humilde pescador de oficio. Tuvo la felicidad de seguir a Cristo que lo hizo </a:t>
            </a:r>
            <a:r>
              <a:rPr lang="es-CO" dirty="0" smtClean="0"/>
              <a:t>uno de sus apóstoles. </a:t>
            </a:r>
            <a:endParaRPr lang="es-CO" dirty="0"/>
          </a:p>
          <a:p>
            <a:pPr marL="400050" lvl="1" indent="0">
              <a:buNone/>
            </a:pPr>
            <a:r>
              <a:rPr lang="es-CO" dirty="0" smtClean="0"/>
              <a:t>Tomás </a:t>
            </a:r>
            <a:r>
              <a:rPr lang="es-CO" dirty="0"/>
              <a:t>es conocido entre los demás apóstoles por su incredulidad, que se desvaneció en presencia de Cristo resucitado; él proclamó </a:t>
            </a:r>
            <a:r>
              <a:rPr lang="es-CO" dirty="0" smtClean="0"/>
              <a:t>su fe con </a:t>
            </a:r>
            <a:r>
              <a:rPr lang="es-CO" dirty="0"/>
              <a:t>estas palabras: </a:t>
            </a:r>
            <a:r>
              <a:rPr lang="es-CO" dirty="0" smtClean="0"/>
              <a:t>«¡</a:t>
            </a:r>
            <a:r>
              <a:rPr lang="es-CO" b="1" dirty="0" smtClean="0"/>
              <a:t>SEÑOR MÍO Y DIOS MÍO</a:t>
            </a:r>
            <a:r>
              <a:rPr lang="es-CO" dirty="0" smtClean="0"/>
              <a:t>!» </a:t>
            </a:r>
            <a:r>
              <a:rPr lang="es-CO" dirty="0"/>
              <a:t>Nada sabemos con certeza acerca de su vida, aparte de los indicios que nos suministra el Evangelio. Se dice que evangelizó la India. </a:t>
            </a:r>
          </a:p>
          <a:p>
            <a:pPr marL="0" indent="0">
              <a:buNone/>
            </a:pPr>
            <a:r>
              <a:rPr lang="es-CO" dirty="0" smtClean="0"/>
              <a:t>No </a:t>
            </a:r>
            <a:r>
              <a:rPr lang="es-CO" dirty="0"/>
              <a:t>podemos olvidar que el respondió a favor de Jesús, dispuesto a ir a Jerusalén a pesar de saber que los Fariseos planeaban su muerte. </a:t>
            </a:r>
            <a:r>
              <a:rPr lang="es-CO" dirty="0" smtClean="0"/>
              <a:t>Tomás </a:t>
            </a:r>
            <a:r>
              <a:rPr lang="es-CO" dirty="0"/>
              <a:t>dijo: </a:t>
            </a:r>
            <a:r>
              <a:rPr lang="es-CO" dirty="0" smtClean="0"/>
              <a:t>"</a:t>
            </a:r>
            <a:r>
              <a:rPr lang="es-CO" b="1" dirty="0" smtClean="0"/>
              <a:t>VAMOS TAMBIÉN NOSOTROS PARA MORIR CON ÉL</a:t>
            </a:r>
            <a:r>
              <a:rPr lang="es-CO" dirty="0" smtClean="0"/>
              <a:t>". </a:t>
            </a:r>
            <a:r>
              <a:rPr lang="es-CO" dirty="0"/>
              <a:t>Así de ardiente era el amor de este discípulo por su maestro, aún antes del descenso del Espíritu Santo.</a:t>
            </a:r>
          </a:p>
          <a:p>
            <a:endParaRPr lang="es-CO" dirty="0"/>
          </a:p>
        </p:txBody>
      </p:sp>
    </p:spTree>
    <p:extLst>
      <p:ext uri="{BB962C8B-B14F-4D97-AF65-F5344CB8AC3E}">
        <p14:creationId xmlns:p14="http://schemas.microsoft.com/office/powerpoint/2010/main" val="382667108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dirty="0" smtClean="0">
                <a:latin typeface="Algerian" pitchFamily="82" charset="0"/>
              </a:rPr>
              <a:t>Biografía de Tomás</a:t>
            </a:r>
            <a:endParaRPr lang="es-CO" sz="4800" dirty="0">
              <a:latin typeface="Algerian" pitchFamily="82" charset="0"/>
            </a:endParaRPr>
          </a:p>
        </p:txBody>
      </p:sp>
      <p:sp>
        <p:nvSpPr>
          <p:cNvPr id="3" name="2 Marcador de contenido"/>
          <p:cNvSpPr>
            <a:spLocks noGrp="1"/>
          </p:cNvSpPr>
          <p:nvPr>
            <p:ph idx="1"/>
          </p:nvPr>
        </p:nvSpPr>
        <p:spPr>
          <a:xfrm>
            <a:off x="457200" y="1600200"/>
            <a:ext cx="4186808" cy="4525963"/>
          </a:xfrm>
        </p:spPr>
        <p:txBody>
          <a:bodyPr>
            <a:normAutofit fontScale="92500" lnSpcReduction="10000"/>
          </a:bodyPr>
          <a:lstStyle/>
          <a:p>
            <a:pPr marL="0" indent="0">
              <a:buNone/>
            </a:pPr>
            <a:r>
              <a:rPr lang="es-CO" dirty="0" smtClean="0"/>
              <a:t>Tomás era judío, y probablemente galileo humilde pescador de oficio.</a:t>
            </a:r>
          </a:p>
          <a:p>
            <a:endParaRPr lang="es-CO" dirty="0" smtClean="0"/>
          </a:p>
          <a:p>
            <a:pPr marL="400050" lvl="1" indent="0">
              <a:buNone/>
            </a:pPr>
            <a:r>
              <a:rPr lang="es-CO" dirty="0" smtClean="0"/>
              <a:t>Tuvo la felicidad de seguir a Cristo que lo hizo apóstol en Junio o Agosto del año 29, a la mitad de los 3 años y medio de su ministerio terrenal. </a:t>
            </a:r>
            <a:r>
              <a:rPr lang="es-ES" dirty="0" smtClean="0"/>
              <a:t> </a:t>
            </a:r>
          </a:p>
          <a:p>
            <a:endParaRPr lang="es-ES" dirty="0" smtClean="0"/>
          </a:p>
        </p:txBody>
      </p:sp>
      <p:pic>
        <p:nvPicPr>
          <p:cNvPr id="167938" name="Picture 2" descr="http://t0.gstatic.com/images?q=tbn:ANd9GcTS_COflljdiRByXLWdJP-II_0rESsqgkksjzF779nqYOI0mM6t9A"/>
          <p:cNvPicPr>
            <a:picLocks noChangeAspect="1" noChangeArrowheads="1"/>
          </p:cNvPicPr>
          <p:nvPr/>
        </p:nvPicPr>
        <p:blipFill>
          <a:blip r:embed="rId2" cstate="print"/>
          <a:srcRect/>
          <a:stretch>
            <a:fillRect/>
          </a:stretch>
        </p:blipFill>
        <p:spPr bwMode="auto">
          <a:xfrm>
            <a:off x="5148064" y="1844824"/>
            <a:ext cx="3528392" cy="4104456"/>
          </a:xfrm>
          <a:prstGeom prst="rect">
            <a:avLst/>
          </a:prstGeom>
          <a:noFill/>
        </p:spPr>
      </p:pic>
    </p:spTree>
    <p:extLst>
      <p:ext uri="{BB962C8B-B14F-4D97-AF65-F5344CB8AC3E}">
        <p14:creationId xmlns:p14="http://schemas.microsoft.com/office/powerpoint/2010/main" val="20260196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167938"/>
                                        </p:tgtEl>
                                        <p:attrNameLst>
                                          <p:attrName>style.visibility</p:attrName>
                                        </p:attrNameLst>
                                      </p:cBhvr>
                                      <p:to>
                                        <p:strVal val="visible"/>
                                      </p:to>
                                    </p:set>
                                    <p:anim calcmode="lin" valueType="num">
                                      <p:cBhvr>
                                        <p:cTn id="17" dur="500" fill="hold"/>
                                        <p:tgtEl>
                                          <p:spTgt spid="167938"/>
                                        </p:tgtEl>
                                        <p:attrNameLst>
                                          <p:attrName>ppt_w</p:attrName>
                                        </p:attrNameLst>
                                      </p:cBhvr>
                                      <p:tavLst>
                                        <p:tav tm="0">
                                          <p:val>
                                            <p:fltVal val="0"/>
                                          </p:val>
                                        </p:tav>
                                        <p:tav tm="100000">
                                          <p:val>
                                            <p:strVal val="#ppt_w"/>
                                          </p:val>
                                        </p:tav>
                                      </p:tavLst>
                                    </p:anim>
                                    <p:anim calcmode="lin" valueType="num">
                                      <p:cBhvr>
                                        <p:cTn id="18" dur="500" fill="hold"/>
                                        <p:tgtEl>
                                          <p:spTgt spid="167938"/>
                                        </p:tgtEl>
                                        <p:attrNameLst>
                                          <p:attrName>ppt_h</p:attrName>
                                        </p:attrNameLst>
                                      </p:cBhvr>
                                      <p:tavLst>
                                        <p:tav tm="0">
                                          <p:val>
                                            <p:fltVal val="0"/>
                                          </p:val>
                                        </p:tav>
                                        <p:tav tm="100000">
                                          <p:val>
                                            <p:strVal val="#ppt_h"/>
                                          </p:val>
                                        </p:tav>
                                      </p:tavLst>
                                    </p:anim>
                                    <p:animEffect transition="in" filter="fade">
                                      <p:cBhvr>
                                        <p:cTn id="19" dur="500"/>
                                        <p:tgtEl>
                                          <p:spTgt spid="1679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4834880" cy="5505475"/>
          </a:xfrm>
          <a:blipFill dpi="0" rotWithShape="1">
            <a:blip r:embed="rId2" cstate="print"/>
            <a:srcRect/>
            <a:tile tx="0" ty="0" sx="100000" sy="100000" flip="none" algn="t"/>
          </a:blipFill>
        </p:spPr>
        <p:txBody>
          <a:bodyPr>
            <a:normAutofit/>
          </a:bodyPr>
          <a:lstStyle/>
          <a:p>
            <a:endParaRPr lang="es-ES" dirty="0" smtClean="0"/>
          </a:p>
          <a:p>
            <a:pPr marL="0" indent="0">
              <a:buNone/>
            </a:pPr>
            <a:r>
              <a:rPr lang="es-ES" dirty="0" smtClean="0"/>
              <a:t>Es mencionado en los cuatro evangelios </a:t>
            </a:r>
            <a:r>
              <a:rPr lang="es-ES" dirty="0" smtClean="0">
                <a:solidFill>
                  <a:srgbClr val="FF0000"/>
                </a:solidFill>
              </a:rPr>
              <a:t>(Mt. 10: 3; Marc. 3: 18; Luc. 6:15 ; Juan 11:16,20; 24:21).  </a:t>
            </a:r>
          </a:p>
          <a:p>
            <a:pPr marL="0" indent="0">
              <a:buNone/>
            </a:pPr>
            <a:r>
              <a:rPr lang="es-ES" dirty="0" smtClean="0"/>
              <a:t>Mientras que en los Hechos de los Apóstoles aparece junto a Felipe </a:t>
            </a:r>
            <a:r>
              <a:rPr lang="es-ES" dirty="0" smtClean="0">
                <a:solidFill>
                  <a:srgbClr val="FF0000"/>
                </a:solidFill>
              </a:rPr>
              <a:t>( Hech 1: 13). </a:t>
            </a:r>
          </a:p>
          <a:p>
            <a:endParaRPr lang="es-ES" dirty="0" smtClean="0"/>
          </a:p>
        </p:txBody>
      </p:sp>
      <p:pic>
        <p:nvPicPr>
          <p:cNvPr id="150530" name="Picture 2" descr="http://t3.gstatic.com/images?q=tbn:ANd9GcT2TBXIqndgnVD24XAuz0Ju1WvkUQjfx_yjmDRuxnsUAseGvzVZxw"/>
          <p:cNvPicPr>
            <a:picLocks noChangeAspect="1" noChangeArrowheads="1"/>
          </p:cNvPicPr>
          <p:nvPr/>
        </p:nvPicPr>
        <p:blipFill>
          <a:blip r:embed="rId3" cstate="print"/>
          <a:srcRect/>
          <a:stretch>
            <a:fillRect/>
          </a:stretch>
        </p:blipFill>
        <p:spPr bwMode="auto">
          <a:xfrm>
            <a:off x="5580112" y="1484784"/>
            <a:ext cx="3096344" cy="4032448"/>
          </a:xfrm>
          <a:prstGeom prst="rect">
            <a:avLst/>
          </a:prstGeom>
          <a:noFill/>
        </p:spPr>
      </p:pic>
    </p:spTree>
    <p:extLst>
      <p:ext uri="{BB962C8B-B14F-4D97-AF65-F5344CB8AC3E}">
        <p14:creationId xmlns:p14="http://schemas.microsoft.com/office/powerpoint/2010/main" val="8073656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266928" cy="4176464"/>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buNone/>
            </a:pPr>
            <a:r>
              <a:rPr lang="es-ES" dirty="0" smtClean="0"/>
              <a:t>Su nombre deriva de una raíz hebrea, «te‘om», que significa «gemelo». </a:t>
            </a:r>
          </a:p>
          <a:p>
            <a:pPr algn="ctr"/>
            <a:endParaRPr lang="es-ES" dirty="0" smtClean="0"/>
          </a:p>
          <a:p>
            <a:pPr marL="0" indent="0">
              <a:buNone/>
            </a:pPr>
            <a:r>
              <a:rPr lang="es-ES" dirty="0" smtClean="0"/>
              <a:t>De hecho, el evangelio de san Juan lo llama a veces con el apodo de «Dídimo» (Jun. 11: 16; 20, 24; 21, 2), que en griego quiere decir precisamente «gemelo». </a:t>
            </a:r>
            <a:endParaRPr lang="es-CO" dirty="0" smtClean="0"/>
          </a:p>
          <a:p>
            <a:endParaRPr lang="es-CO" dirty="0"/>
          </a:p>
        </p:txBody>
      </p:sp>
      <p:pic>
        <p:nvPicPr>
          <p:cNvPr id="109570" name="Picture 2" descr="http://t1.gstatic.com/images?q=tbn:ANd9GcT5WdIT4RCcKzPDBbOwu6pFW9S6fqe1WHW2XH7ecEeMKMaiRpOY"/>
          <p:cNvPicPr>
            <a:picLocks noChangeAspect="1" noChangeArrowheads="1"/>
          </p:cNvPicPr>
          <p:nvPr/>
        </p:nvPicPr>
        <p:blipFill>
          <a:blip r:embed="rId2" cstate="print"/>
          <a:srcRect/>
          <a:stretch>
            <a:fillRect/>
          </a:stretch>
        </p:blipFill>
        <p:spPr bwMode="auto">
          <a:xfrm>
            <a:off x="5887002" y="476672"/>
            <a:ext cx="2664296" cy="4104456"/>
          </a:xfrm>
          <a:prstGeom prst="rect">
            <a:avLst/>
          </a:prstGeom>
          <a:noFill/>
        </p:spPr>
      </p:pic>
      <p:sp>
        <p:nvSpPr>
          <p:cNvPr id="2" name="1 Rectángulo"/>
          <p:cNvSpPr/>
          <p:nvPr/>
        </p:nvSpPr>
        <p:spPr>
          <a:xfrm>
            <a:off x="1979712" y="5301208"/>
            <a:ext cx="6255239" cy="523220"/>
          </a:xfrm>
          <a:prstGeom prst="rect">
            <a:avLst/>
          </a:prstGeom>
        </p:spPr>
        <p:txBody>
          <a:bodyPr wrap="none">
            <a:spAutoFit/>
          </a:bodyPr>
          <a:lstStyle/>
          <a:p>
            <a:r>
              <a:rPr lang="es-CO" sz="2800" dirty="0">
                <a:solidFill>
                  <a:srgbClr val="FF0000"/>
                </a:solidFill>
              </a:rPr>
              <a:t>No se conoce el motivo de este apelativo</a:t>
            </a:r>
            <a:r>
              <a:rPr lang="es-CO" dirty="0"/>
              <a:t>. </a:t>
            </a:r>
          </a:p>
        </p:txBody>
      </p:sp>
    </p:spTree>
    <p:extLst>
      <p:ext uri="{BB962C8B-B14F-4D97-AF65-F5344CB8AC3E}">
        <p14:creationId xmlns:p14="http://schemas.microsoft.com/office/powerpoint/2010/main" val="199034869"/>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gradFill>
            <a:gsLst>
              <a:gs pos="0">
                <a:srgbClr val="FFEFD1"/>
              </a:gs>
              <a:gs pos="64999">
                <a:srgbClr val="F0EBD5"/>
              </a:gs>
              <a:gs pos="100000">
                <a:srgbClr val="D1C39F"/>
              </a:gs>
            </a:gsLst>
            <a:lin ang="5400000" scaled="0"/>
          </a:gradFill>
        </p:spPr>
        <p:txBody>
          <a:bodyPr>
            <a:normAutofit fontScale="92500" lnSpcReduction="10000"/>
          </a:bodyPr>
          <a:lstStyle/>
          <a:p>
            <a:pPr marL="0" indent="0">
              <a:buNone/>
            </a:pPr>
            <a:r>
              <a:rPr lang="es-CO" dirty="0" smtClean="0"/>
              <a:t>Siendo uno de los doce Apóstoles escogidos por Jesús (Mt 3:10). Nada sabemos con certeza acerca de su vida, aparte de los indicios que nos suministra el Evangelio. </a:t>
            </a:r>
          </a:p>
          <a:p>
            <a:pPr marL="0" indent="0">
              <a:buNone/>
            </a:pPr>
            <a:endParaRPr lang="es-CO" dirty="0" smtClean="0"/>
          </a:p>
          <a:p>
            <a:pPr marL="457200" lvl="1" indent="0">
              <a:buNone/>
            </a:pPr>
            <a:r>
              <a:rPr lang="es-CO" dirty="0" smtClean="0"/>
              <a:t>No podemos olvidar que el respondió a favor de Jesús, dispuesto a ir a Jerusalén a pesar de saber que los Fariseos planeaban su muerte.</a:t>
            </a:r>
          </a:p>
          <a:p>
            <a:endParaRPr lang="es-CO" dirty="0" smtClean="0"/>
          </a:p>
          <a:p>
            <a:pPr marL="0" indent="0">
              <a:buNone/>
            </a:pPr>
            <a:r>
              <a:rPr lang="es-CO" dirty="0" smtClean="0"/>
              <a:t>Tomás dijo:</a:t>
            </a:r>
            <a:r>
              <a:rPr lang="es-CO" b="1" dirty="0" smtClean="0">
                <a:solidFill>
                  <a:srgbClr val="0070C0"/>
                </a:solidFill>
              </a:rPr>
              <a:t> "Vamos también nosotros para morir con él"</a:t>
            </a:r>
            <a:r>
              <a:rPr lang="es-CO" dirty="0" smtClean="0"/>
              <a:t>. Así de ardiente era el amor de este discípulo por su maestro, aún antes del descenso del Espíritu Santo.</a:t>
            </a:r>
          </a:p>
          <a:p>
            <a:endParaRPr lang="es-CO" dirty="0"/>
          </a:p>
        </p:txBody>
      </p:sp>
    </p:spTree>
    <p:extLst>
      <p:ext uri="{BB962C8B-B14F-4D97-AF65-F5344CB8AC3E}">
        <p14:creationId xmlns:p14="http://schemas.microsoft.com/office/powerpoint/2010/main" val="27739400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122912" cy="3888432"/>
          </a:xfrm>
          <a:solidFill>
            <a:schemeClr val="accent2">
              <a:lumMod val="20000"/>
              <a:lumOff val="80000"/>
            </a:schemeClr>
          </a:solidFill>
        </p:spPr>
        <p:txBody>
          <a:bodyPr>
            <a:normAutofit lnSpcReduction="10000"/>
          </a:bodyPr>
          <a:lstStyle/>
          <a:p>
            <a:pPr marL="0" indent="0">
              <a:buNone/>
            </a:pPr>
            <a:r>
              <a:rPr lang="es-ES" dirty="0" smtClean="0"/>
              <a:t>En efecto, lo más importante es no</a:t>
            </a:r>
            <a:r>
              <a:rPr lang="es-ES" b="1" dirty="0" smtClean="0">
                <a:solidFill>
                  <a:srgbClr val="0070C0"/>
                </a:solidFill>
              </a:rPr>
              <a:t> alejarse nunca de Jesús</a:t>
            </a:r>
            <a:r>
              <a:rPr lang="es-ES" dirty="0" smtClean="0"/>
              <a:t>. Por otra parte, cuando los evangelios utilizan el verbo «seguir», quieren dar a entender que adonde se dirige él </a:t>
            </a:r>
            <a:r>
              <a:rPr lang="es-ES" b="1" dirty="0" smtClean="0">
                <a:solidFill>
                  <a:srgbClr val="0070C0"/>
                </a:solidFill>
              </a:rPr>
              <a:t>tiene que ir también su discípulo</a:t>
            </a:r>
            <a:r>
              <a:rPr lang="es-ES" dirty="0" smtClean="0"/>
              <a:t>.</a:t>
            </a:r>
          </a:p>
        </p:txBody>
      </p:sp>
      <p:pic>
        <p:nvPicPr>
          <p:cNvPr id="107522" name="Picture 2" descr="http://t2.gstatic.com/images?q=tbn:ANd9GcRi5N8xSrcLPd4vCkZlzFXg1L7OX1jjVVsWIpTnIKrsDkXXPj9mJA"/>
          <p:cNvPicPr>
            <a:picLocks noChangeAspect="1" noChangeArrowheads="1"/>
          </p:cNvPicPr>
          <p:nvPr/>
        </p:nvPicPr>
        <p:blipFill>
          <a:blip r:embed="rId2" cstate="print"/>
          <a:srcRect/>
          <a:stretch>
            <a:fillRect/>
          </a:stretch>
        </p:blipFill>
        <p:spPr bwMode="auto">
          <a:xfrm>
            <a:off x="5772545" y="476672"/>
            <a:ext cx="3024336" cy="3888432"/>
          </a:xfrm>
          <a:prstGeom prst="rect">
            <a:avLst/>
          </a:prstGeom>
          <a:noFill/>
        </p:spPr>
      </p:pic>
      <p:sp>
        <p:nvSpPr>
          <p:cNvPr id="2" name="1 Rectángulo"/>
          <p:cNvSpPr/>
          <p:nvPr/>
        </p:nvSpPr>
        <p:spPr>
          <a:xfrm>
            <a:off x="899592" y="5157192"/>
            <a:ext cx="6912768" cy="1384995"/>
          </a:xfrm>
          <a:prstGeom prst="rect">
            <a:avLst/>
          </a:prstGeom>
        </p:spPr>
        <p:txBody>
          <a:bodyPr wrap="square">
            <a:spAutoFit/>
          </a:bodyPr>
          <a:lstStyle/>
          <a:p>
            <a:pPr lvl="1"/>
            <a:r>
              <a:rPr lang="es-CO" sz="2800" dirty="0"/>
              <a:t>De este modo, la vida cristiana se define como una vida con Jesucristo, una vida que hay que pasar juntamente con él.</a:t>
            </a:r>
          </a:p>
        </p:txBody>
      </p:sp>
    </p:spTree>
    <p:extLst>
      <p:ext uri="{BB962C8B-B14F-4D97-AF65-F5344CB8AC3E}">
        <p14:creationId xmlns:p14="http://schemas.microsoft.com/office/powerpoint/2010/main" val="1932774610"/>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dirty="0" smtClean="0">
                <a:solidFill>
                  <a:srgbClr val="FF0000"/>
                </a:solidFill>
                <a:latin typeface="Algerian" pitchFamily="82" charset="0"/>
              </a:rPr>
              <a:t>Tres episodios de la vida de Tomás junto a Jesús</a:t>
            </a:r>
            <a:endParaRPr lang="es-CO" dirty="0">
              <a:solidFill>
                <a:srgbClr val="FF0000"/>
              </a:solidFill>
              <a:latin typeface="Algerian" pitchFamily="82" charset="0"/>
            </a:endParaRPr>
          </a:p>
        </p:txBody>
      </p:sp>
      <p:sp>
        <p:nvSpPr>
          <p:cNvPr id="3" name="2 Marcador de contenido"/>
          <p:cNvSpPr>
            <a:spLocks noGrp="1"/>
          </p:cNvSpPr>
          <p:nvPr>
            <p:ph idx="1"/>
          </p:nvPr>
        </p:nvSpPr>
        <p:spPr>
          <a:solidFill>
            <a:schemeClr val="accent1">
              <a:lumMod val="20000"/>
              <a:lumOff val="80000"/>
            </a:schemeClr>
          </a:solidFill>
        </p:spPr>
        <p:txBody>
          <a:bodyPr>
            <a:normAutofit fontScale="85000" lnSpcReduction="10000"/>
          </a:bodyPr>
          <a:lstStyle/>
          <a:p>
            <a:pPr algn="ctr">
              <a:buNone/>
            </a:pPr>
            <a:r>
              <a:rPr lang="es-CO" b="1" dirty="0" smtClean="0"/>
              <a:t>    </a:t>
            </a:r>
            <a:r>
              <a:rPr lang="es-CO" sz="3800" b="1" dirty="0" smtClean="0"/>
              <a:t> </a:t>
            </a:r>
            <a:r>
              <a:rPr lang="es-CO" sz="3800" b="1" u="sng" dirty="0" smtClean="0">
                <a:solidFill>
                  <a:srgbClr val="FF0000"/>
                </a:solidFill>
              </a:rPr>
              <a:t>El</a:t>
            </a:r>
            <a:r>
              <a:rPr lang="es-CO" b="1" u="sng" dirty="0" smtClean="0">
                <a:solidFill>
                  <a:srgbClr val="FF0000"/>
                </a:solidFill>
              </a:rPr>
              <a:t> </a:t>
            </a:r>
            <a:r>
              <a:rPr lang="es-CO" sz="3800" b="1" u="sng" dirty="0" smtClean="0">
                <a:solidFill>
                  <a:srgbClr val="FF0000"/>
                </a:solidFill>
              </a:rPr>
              <a:t>primero episodio</a:t>
            </a:r>
            <a:r>
              <a:rPr lang="es-CO" sz="3800" b="1" dirty="0" smtClean="0">
                <a:solidFill>
                  <a:srgbClr val="FF0000"/>
                </a:solidFill>
              </a:rPr>
              <a:t>. </a:t>
            </a:r>
            <a:r>
              <a:rPr lang="es-CO" dirty="0" smtClean="0"/>
              <a:t>Sucede cuando Jesús se dirige por última vez a Jerusalén, donde según lo anunciado, será atormentado y lo matarán.</a:t>
            </a:r>
          </a:p>
          <a:p>
            <a:pPr algn="ctr">
              <a:buNone/>
            </a:pPr>
            <a:endParaRPr lang="es-CO" dirty="0" smtClean="0"/>
          </a:p>
          <a:p>
            <a:pPr algn="ctr">
              <a:buNone/>
            </a:pPr>
            <a:r>
              <a:rPr lang="es-CO" dirty="0" smtClean="0"/>
              <a:t>En este momento los discípulos sienten un impresionante temor acerca de los graves sucesos que pueden suceder y dicen a Jesús:</a:t>
            </a:r>
          </a:p>
          <a:p>
            <a:endParaRPr lang="es-CO" dirty="0" smtClean="0"/>
          </a:p>
          <a:p>
            <a:pPr>
              <a:buNone/>
            </a:pPr>
            <a:r>
              <a:rPr lang="es-CO" dirty="0" smtClean="0"/>
              <a:t>       </a:t>
            </a:r>
            <a:r>
              <a:rPr lang="es-CO" b="1" u="sng" dirty="0" smtClean="0">
                <a:solidFill>
                  <a:srgbClr val="FF0000"/>
                </a:solidFill>
              </a:rPr>
              <a:t> "Los judíos quieren matarte y ¿vuelves allá?.</a:t>
            </a:r>
          </a:p>
          <a:p>
            <a:pPr>
              <a:buNone/>
            </a:pPr>
            <a:r>
              <a:rPr lang="es-CO" dirty="0" smtClean="0"/>
              <a:t> Y es entonces cuando interviene Tomás, llamado Dídimo. </a:t>
            </a:r>
            <a:endParaRPr lang="es-CO" dirty="0"/>
          </a:p>
        </p:txBody>
      </p:sp>
    </p:spTree>
    <p:extLst>
      <p:ext uri="{BB962C8B-B14F-4D97-AF65-F5344CB8AC3E}">
        <p14:creationId xmlns:p14="http://schemas.microsoft.com/office/powerpoint/2010/main" val="318176416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barn(inVertical)">
                                      <p:cBhvr>
                                        <p:cTn id="1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accent5">
              <a:lumMod val="20000"/>
              <a:lumOff val="80000"/>
            </a:schemeClr>
          </a:solidFill>
        </p:spPr>
        <p:txBody>
          <a:bodyPr>
            <a:normAutofit/>
          </a:bodyPr>
          <a:lstStyle/>
          <a:p>
            <a:pPr>
              <a:buNone/>
            </a:pPr>
            <a:r>
              <a:rPr lang="es-CO" b="1" dirty="0" smtClean="0"/>
              <a:t>   </a:t>
            </a:r>
            <a:r>
              <a:rPr lang="es-CO" dirty="0" smtClean="0"/>
              <a:t>"Tomás, llamado Dídimo, dijo a los demás: </a:t>
            </a:r>
            <a:r>
              <a:rPr lang="es-CO" u="sng" dirty="0" smtClean="0"/>
              <a:t>Vayamos también nosotros y muramos con É</a:t>
            </a:r>
            <a:r>
              <a:rPr lang="es-CO" dirty="0" smtClean="0"/>
              <a:t>l"</a:t>
            </a:r>
            <a:r>
              <a:rPr lang="es-CO" dirty="0">
                <a:solidFill>
                  <a:srgbClr val="0070C0"/>
                </a:solidFill>
              </a:rPr>
              <a:t>. </a:t>
            </a:r>
            <a:r>
              <a:rPr lang="es-CO" dirty="0">
                <a:solidFill>
                  <a:srgbClr val="FF0000"/>
                </a:solidFill>
              </a:rPr>
              <a:t>Jun. 11:16.</a:t>
            </a:r>
            <a:endParaRPr lang="es-CO" dirty="0" smtClean="0">
              <a:solidFill>
                <a:srgbClr val="FF0000"/>
              </a:solidFill>
            </a:endParaRPr>
          </a:p>
          <a:p>
            <a:pPr>
              <a:buNone/>
            </a:pPr>
            <a:endParaRPr lang="es-CO" dirty="0" smtClean="0"/>
          </a:p>
          <a:p>
            <a:pPr>
              <a:buNone/>
            </a:pPr>
            <a:r>
              <a:rPr lang="es-CO" dirty="0" smtClean="0"/>
              <a:t>    Aquí el apóstol demuestra su admirable valor. Un escritor llegó a decir que en esto Tomás no demostró solamente "una fe esperanzada, sino una desesperación leal". O sea: </a:t>
            </a:r>
            <a:r>
              <a:rPr lang="es-CO" dirty="0" smtClean="0">
                <a:latin typeface="Agency FB" pitchFamily="34" charset="0"/>
              </a:rPr>
              <a:t>él estaba seguro de una cosa: sucediera lo que sucediera, por grave y terrible que fuera, no quería abandonar a Jesús</a:t>
            </a:r>
            <a:r>
              <a:rPr lang="es-CO" dirty="0" smtClean="0"/>
              <a:t>.</a:t>
            </a:r>
            <a:endParaRPr lang="es-CO" dirty="0"/>
          </a:p>
        </p:txBody>
      </p:sp>
    </p:spTree>
    <p:extLst>
      <p:ext uri="{BB962C8B-B14F-4D97-AF65-F5344CB8AC3E}">
        <p14:creationId xmlns:p14="http://schemas.microsoft.com/office/powerpoint/2010/main" val="3980038207"/>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bg1"/>
          </a:solidFill>
        </p:spPr>
        <p:txBody>
          <a:bodyPr>
            <a:normAutofit fontScale="92500" lnSpcReduction="20000"/>
          </a:bodyPr>
          <a:lstStyle/>
          <a:p>
            <a:pPr marL="0" indent="0">
              <a:buNone/>
            </a:pPr>
            <a:r>
              <a:rPr lang="es-CO" dirty="0" smtClean="0"/>
              <a:t>El valor no significa no tener temor. Si no experimentáramos miedo y temor, resultaría muy fácil hacer cualquier heroísmo. </a:t>
            </a:r>
            <a:r>
              <a:rPr lang="es-CO" dirty="0" smtClean="0">
                <a:solidFill>
                  <a:srgbClr val="0070C0"/>
                </a:solidFill>
              </a:rPr>
              <a:t>El verdadero valor se demuestra cuando se está seguro de que puede suceder lo peor, sentirse lleno de temores y terrores y sin embargo arriesgarse a hacer lo que se tiene que hacer.</a:t>
            </a:r>
          </a:p>
          <a:p>
            <a:endParaRPr lang="es-CO" dirty="0" smtClean="0"/>
          </a:p>
          <a:p>
            <a:pPr marL="0" indent="0">
              <a:buNone/>
            </a:pPr>
            <a:r>
              <a:rPr lang="es-CO" dirty="0" smtClean="0"/>
              <a:t>Y eso fue lo que hizo Tomás aquel día. Nadie tiene porque sentirse avergonzado de tener miedo y pavor, pero lo que sí nos debe avergonzar totalmente es el que a </a:t>
            </a:r>
            <a:r>
              <a:rPr lang="es-CO" dirty="0" smtClean="0">
                <a:solidFill>
                  <a:srgbClr val="0070C0"/>
                </a:solidFill>
              </a:rPr>
              <a:t>causa del temor dejemos de hacer lo que la conciencia nos dice que sí debemos hacer,</a:t>
            </a:r>
            <a:r>
              <a:rPr lang="es-CO" dirty="0" smtClean="0"/>
              <a:t> Tomás nos sirva de ejemplo.</a:t>
            </a:r>
          </a:p>
          <a:p>
            <a:endParaRPr lang="es-CO" dirty="0"/>
          </a:p>
        </p:txBody>
      </p:sp>
    </p:spTree>
    <p:extLst>
      <p:ext uri="{BB962C8B-B14F-4D97-AF65-F5344CB8AC3E}">
        <p14:creationId xmlns:p14="http://schemas.microsoft.com/office/powerpoint/2010/main" val="296804055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249754606"/>
              </p:ext>
            </p:extLst>
          </p:nvPr>
        </p:nvGraphicFramePr>
        <p:xfrm>
          <a:off x="457200" y="1628801"/>
          <a:ext cx="5122912" cy="3240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3426" name="Picture 2" descr="http://t0.gstatic.com/images?q=tbn:ANd9GcShFTTquzICZAv61q53QED83gSyD3iWY-Rxhvk6_svn05dUi1PYbEyKmLv1"/>
          <p:cNvPicPr>
            <a:picLocks noChangeAspect="1" noChangeArrowheads="1"/>
          </p:cNvPicPr>
          <p:nvPr/>
        </p:nvPicPr>
        <p:blipFill>
          <a:blip r:embed="rId7" cstate="print"/>
          <a:srcRect/>
          <a:stretch>
            <a:fillRect/>
          </a:stretch>
        </p:blipFill>
        <p:spPr bwMode="auto">
          <a:xfrm>
            <a:off x="5724128" y="1700808"/>
            <a:ext cx="3168352" cy="3096344"/>
          </a:xfrm>
          <a:prstGeom prst="rect">
            <a:avLst/>
          </a:prstGeom>
          <a:noFill/>
        </p:spPr>
      </p:pic>
      <p:sp>
        <p:nvSpPr>
          <p:cNvPr id="5" name="4 Terminador"/>
          <p:cNvSpPr/>
          <p:nvPr/>
        </p:nvSpPr>
        <p:spPr>
          <a:xfrm>
            <a:off x="323528" y="188640"/>
            <a:ext cx="8568952" cy="936104"/>
          </a:xfrm>
          <a:prstGeom prst="flowChartTerminator">
            <a:avLst/>
          </a:prstGeom>
          <a:gradFill>
            <a:gsLst>
              <a:gs pos="0">
                <a:srgbClr val="FFEFD1"/>
              </a:gs>
              <a:gs pos="64999">
                <a:srgbClr val="F0EBD5"/>
              </a:gs>
              <a:gs pos="100000">
                <a:srgbClr val="D1C39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3200" b="1" u="sng" dirty="0" smtClean="0">
                <a:solidFill>
                  <a:srgbClr val="FF0000"/>
                </a:solidFill>
              </a:rPr>
              <a:t>Segundo episodio</a:t>
            </a:r>
            <a:r>
              <a:rPr lang="es-CO" sz="4000" b="1" dirty="0" smtClean="0">
                <a:solidFill>
                  <a:srgbClr val="FF0000"/>
                </a:solidFill>
              </a:rPr>
              <a:t>.</a:t>
            </a:r>
            <a:r>
              <a:rPr lang="es-CO" sz="3200" dirty="0" smtClean="0"/>
              <a:t> </a:t>
            </a:r>
            <a:r>
              <a:rPr lang="es-CO" sz="3200" dirty="0" smtClean="0">
                <a:solidFill>
                  <a:schemeClr val="tx1"/>
                </a:solidFill>
              </a:rPr>
              <a:t>Sucedió en la Última Cena</a:t>
            </a:r>
            <a:r>
              <a:rPr lang="es-CO" sz="3200" dirty="0" smtClean="0"/>
              <a:t>. </a:t>
            </a:r>
            <a:endParaRPr lang="es-CO" sz="3200" b="1" dirty="0" smtClean="0"/>
          </a:p>
        </p:txBody>
      </p:sp>
      <p:sp>
        <p:nvSpPr>
          <p:cNvPr id="2" name="1 Rectángulo"/>
          <p:cNvSpPr/>
          <p:nvPr/>
        </p:nvSpPr>
        <p:spPr>
          <a:xfrm>
            <a:off x="0" y="5157192"/>
            <a:ext cx="9144000" cy="1569660"/>
          </a:xfrm>
          <a:prstGeom prst="rect">
            <a:avLst/>
          </a:prstGeom>
        </p:spPr>
        <p:txBody>
          <a:bodyPr wrap="square">
            <a:spAutoFit/>
          </a:bodyPr>
          <a:lstStyle/>
          <a:p>
            <a:r>
              <a:rPr lang="es-CO" sz="2400" dirty="0"/>
              <a:t>Le dijo Jesús: "Yo soy el Camino, la Verdad y la Vida. Nadie va al Padre sino por mí“ </a:t>
            </a:r>
            <a:r>
              <a:rPr lang="es-CO" sz="2400" dirty="0">
                <a:solidFill>
                  <a:srgbClr val="FF0000"/>
                </a:solidFill>
              </a:rPr>
              <a:t>(Mat.14:6). </a:t>
            </a:r>
            <a:r>
              <a:rPr lang="es-CO" sz="2400" dirty="0" smtClean="0"/>
              <a:t>Para cualquiera que deseé ir al cielo, debe saber que Él es camino la verdad y la vida, en ninguna otra parte se puede encontrar. Es decir, debe estar dispuesto a segur sus pasos.</a:t>
            </a:r>
            <a:endParaRPr lang="es-CO" sz="2400" dirty="0"/>
          </a:p>
        </p:txBody>
      </p:sp>
    </p:spTree>
    <p:extLst>
      <p:ext uri="{BB962C8B-B14F-4D97-AF65-F5344CB8AC3E}">
        <p14:creationId xmlns:p14="http://schemas.microsoft.com/office/powerpoint/2010/main" val="24810855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103426"/>
                                        </p:tgtEl>
                                        <p:attrNameLst>
                                          <p:attrName>style.visibility</p:attrName>
                                        </p:attrNameLst>
                                      </p:cBhvr>
                                      <p:to>
                                        <p:strVal val="visible"/>
                                      </p:to>
                                    </p:set>
                                    <p:animEffect transition="in" filter="barn(inVertical)">
                                      <p:cBhvr>
                                        <p:cTn id="10" dur="500"/>
                                        <p:tgtEl>
                                          <p:spTgt spid="103426"/>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776643014"/>
              </p:ext>
            </p:extLst>
          </p:nvPr>
        </p:nvGraphicFramePr>
        <p:xfrm>
          <a:off x="457200" y="1412776"/>
          <a:ext cx="5482952" cy="5040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0354" name="Picture 2" descr="http://t3.gstatic.com/images?q=tbn:ANd9GcRGtTVoNMoMCuetm-3m50Ep-vg78KYrGBFzlVIHdBYC7yoJKMfiAQ"/>
          <p:cNvPicPr>
            <a:picLocks noChangeAspect="1" noChangeArrowheads="1"/>
          </p:cNvPicPr>
          <p:nvPr/>
        </p:nvPicPr>
        <p:blipFill>
          <a:blip r:embed="rId7" cstate="print"/>
          <a:srcRect/>
          <a:stretch>
            <a:fillRect/>
          </a:stretch>
        </p:blipFill>
        <p:spPr bwMode="auto">
          <a:xfrm>
            <a:off x="6228184" y="1412776"/>
            <a:ext cx="2304256" cy="4176464"/>
          </a:xfrm>
          <a:prstGeom prst="rect">
            <a:avLst/>
          </a:prstGeom>
          <a:noFill/>
        </p:spPr>
      </p:pic>
      <p:sp>
        <p:nvSpPr>
          <p:cNvPr id="2" name="1 Rectángulo"/>
          <p:cNvSpPr/>
          <p:nvPr/>
        </p:nvSpPr>
        <p:spPr>
          <a:xfrm>
            <a:off x="0" y="260648"/>
            <a:ext cx="9144000" cy="584775"/>
          </a:xfrm>
          <a:prstGeom prst="rect">
            <a:avLst/>
          </a:prstGeom>
        </p:spPr>
        <p:txBody>
          <a:bodyPr wrap="square">
            <a:spAutoFit/>
          </a:bodyPr>
          <a:lstStyle/>
          <a:p>
            <a:r>
              <a:rPr lang="es-CO" sz="3200" b="1" u="sng" dirty="0">
                <a:solidFill>
                  <a:srgbClr val="FF0000"/>
                </a:solidFill>
              </a:rPr>
              <a:t>Tercer episodio</a:t>
            </a:r>
            <a:r>
              <a:rPr lang="es-CO" sz="3200" dirty="0"/>
              <a:t>. Sucedió </a:t>
            </a:r>
            <a:r>
              <a:rPr lang="es-CO" sz="3200" dirty="0" smtClean="0"/>
              <a:t>después </a:t>
            </a:r>
            <a:r>
              <a:rPr lang="es-CO" sz="3200" dirty="0"/>
              <a:t>de la </a:t>
            </a:r>
            <a:r>
              <a:rPr lang="es-CO" sz="3200" dirty="0" smtClean="0"/>
              <a:t>resurrección.</a:t>
            </a:r>
            <a:endParaRPr lang="es-CO" sz="3200" dirty="0"/>
          </a:p>
        </p:txBody>
      </p:sp>
    </p:spTree>
    <p:extLst>
      <p:ext uri="{BB962C8B-B14F-4D97-AF65-F5344CB8AC3E}">
        <p14:creationId xmlns:p14="http://schemas.microsoft.com/office/powerpoint/2010/main" val="11969517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Marcador de contenido"/>
          <p:cNvGraphicFramePr>
            <a:graphicFrameLocks noGrp="1"/>
          </p:cNvGraphicFramePr>
          <p:nvPr>
            <p:ph idx="1"/>
            <p:extLst>
              <p:ext uri="{D42A27DB-BD31-4B8C-83A1-F6EECF244321}">
                <p14:modId xmlns:p14="http://schemas.microsoft.com/office/powerpoint/2010/main" val="3300221970"/>
              </p:ext>
            </p:extLst>
          </p:nvPr>
        </p:nvGraphicFramePr>
        <p:xfrm>
          <a:off x="457200" y="476672"/>
          <a:ext cx="5122912"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75106" name="Picture 2" descr="http://t0.gstatic.com/images?q=tbn:ANd9GcS9CD_MTmSwmHNZeBdXUQRNTtvGbvvsmY7cwjgBFuf_3S9NJPxv"/>
          <p:cNvPicPr>
            <a:picLocks noChangeAspect="1" noChangeArrowheads="1"/>
          </p:cNvPicPr>
          <p:nvPr/>
        </p:nvPicPr>
        <p:blipFill>
          <a:blip r:embed="rId7" cstate="print"/>
          <a:srcRect/>
          <a:stretch>
            <a:fillRect/>
          </a:stretch>
        </p:blipFill>
        <p:spPr bwMode="auto">
          <a:xfrm>
            <a:off x="6228184" y="692696"/>
            <a:ext cx="2592288" cy="3168352"/>
          </a:xfrm>
          <a:prstGeom prst="rect">
            <a:avLst/>
          </a:prstGeom>
          <a:noFill/>
        </p:spPr>
      </p:pic>
      <p:sp>
        <p:nvSpPr>
          <p:cNvPr id="5" name="4 Terminador"/>
          <p:cNvSpPr/>
          <p:nvPr/>
        </p:nvSpPr>
        <p:spPr>
          <a:xfrm>
            <a:off x="5724128" y="4221088"/>
            <a:ext cx="3218656" cy="2232248"/>
          </a:xfrm>
          <a:prstGeom prst="flowChartTerminator">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smtClean="0"/>
              <a:t>Jesús le dijo: </a:t>
            </a:r>
            <a:r>
              <a:rPr lang="es-CO" sz="2400" b="1" dirty="0" smtClean="0"/>
              <a:t>"Has creído porque me has visto. Dichosos los que creen sin ver".</a:t>
            </a:r>
            <a:r>
              <a:rPr lang="es-CO" sz="2400" dirty="0" smtClean="0"/>
              <a:t> </a:t>
            </a:r>
          </a:p>
        </p:txBody>
      </p:sp>
    </p:spTree>
    <p:extLst>
      <p:ext uri="{BB962C8B-B14F-4D97-AF65-F5344CB8AC3E}">
        <p14:creationId xmlns:p14="http://schemas.microsoft.com/office/powerpoint/2010/main" val="187125626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erminador"/>
          <p:cNvSpPr/>
          <p:nvPr/>
        </p:nvSpPr>
        <p:spPr>
          <a:xfrm>
            <a:off x="323528" y="332656"/>
            <a:ext cx="8496944" cy="1512168"/>
          </a:xfrm>
          <a:prstGeom prst="flowChartTerminator">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 </a:t>
            </a:r>
          </a:p>
          <a:p>
            <a:pPr algn="ctr"/>
            <a:r>
              <a:rPr lang="es-CO" sz="2400" dirty="0" smtClean="0"/>
              <a:t>Entonces Jesús les dijo: “No temáis. Id dad la gran noticia a mis hermanos, para que vayan a Galilea. Allá me verán” </a:t>
            </a:r>
            <a:r>
              <a:rPr lang="es-CO" sz="2400" b="1" u="sng" dirty="0" smtClean="0">
                <a:solidFill>
                  <a:schemeClr val="bg1"/>
                </a:solidFill>
              </a:rPr>
              <a:t>(Mat.28:10).</a:t>
            </a:r>
          </a:p>
          <a:p>
            <a:endParaRPr lang="es-CO" sz="2400" dirty="0" smtClean="0"/>
          </a:p>
        </p:txBody>
      </p:sp>
      <p:sp>
        <p:nvSpPr>
          <p:cNvPr id="5" name="4 Rectángulo"/>
          <p:cNvSpPr/>
          <p:nvPr/>
        </p:nvSpPr>
        <p:spPr>
          <a:xfrm>
            <a:off x="1756298" y="2060848"/>
            <a:ext cx="5256584" cy="1938992"/>
          </a:xfrm>
          <a:prstGeom prst="rect">
            <a:avLst/>
          </a:prstGeom>
        </p:spPr>
        <p:txBody>
          <a:bodyPr wrap="square">
            <a:spAutoFit/>
          </a:bodyPr>
          <a:lstStyle/>
          <a:p>
            <a:r>
              <a:rPr lang="es-CO" sz="2400" dirty="0"/>
              <a:t>Ocho días después estaban otra vez sus discípulos dentro, y con ellos Tomás. Aunque las puertas estaban cerradas, vino Jesús, se puso en medio, y dijo: “¡Paz a vosotros!”. </a:t>
            </a:r>
          </a:p>
        </p:txBody>
      </p:sp>
      <p:sp>
        <p:nvSpPr>
          <p:cNvPr id="6" name="5 Rectángulo"/>
          <p:cNvSpPr/>
          <p:nvPr/>
        </p:nvSpPr>
        <p:spPr>
          <a:xfrm>
            <a:off x="2627784" y="4653136"/>
            <a:ext cx="6372200" cy="1661993"/>
          </a:xfrm>
          <a:prstGeom prst="rect">
            <a:avLst/>
          </a:prstGeom>
        </p:spPr>
        <p:txBody>
          <a:bodyPr wrap="square">
            <a:spAutoFit/>
          </a:bodyPr>
          <a:lstStyle/>
          <a:p>
            <a:r>
              <a:rPr lang="es-CO" sz="2800" dirty="0"/>
              <a:t>Luego dice a Tomás: «</a:t>
            </a:r>
            <a:r>
              <a:rPr lang="es-CO" sz="2800" b="1" dirty="0">
                <a:latin typeface="Agency FB" pitchFamily="34" charset="0"/>
              </a:rPr>
              <a:t>Acerca aquí tu dedo y mira mis manos; trae tu mano y métela en mi costado, y no seas incrédulo sino creyente</a:t>
            </a:r>
            <a:r>
              <a:rPr lang="es-CO" sz="2800" dirty="0"/>
              <a:t>».</a:t>
            </a:r>
          </a:p>
          <a:p>
            <a:r>
              <a:rPr lang="es-CO" dirty="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855" y="4221088"/>
            <a:ext cx="2449913" cy="251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838933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anim calcmode="lin" valueType="num">
                                      <p:cBhvr>
                                        <p:cTn id="13" dur="2000" fill="hold"/>
                                        <p:tgtEl>
                                          <p:spTgt spid="6"/>
                                        </p:tgtEl>
                                        <p:attrNameLst>
                                          <p:attrName>ppt_w</p:attrName>
                                        </p:attrNameLst>
                                      </p:cBhvr>
                                      <p:tavLst>
                                        <p:tav tm="0" fmla="#ppt_w*sin(2.5*pi*$)">
                                          <p:val>
                                            <p:fltVal val="0"/>
                                          </p:val>
                                        </p:tav>
                                        <p:tav tm="100000">
                                          <p:val>
                                            <p:fltVal val="1"/>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2000"/>
                                        <p:tgtEl>
                                          <p:spTgt spid="1026"/>
                                        </p:tgtEl>
                                      </p:cBhvr>
                                    </p:animEffect>
                                    <p:anim calcmode="lin" valueType="num">
                                      <p:cBhvr>
                                        <p:cTn id="18" dur="2000" fill="hold"/>
                                        <p:tgtEl>
                                          <p:spTgt spid="1026"/>
                                        </p:tgtEl>
                                        <p:attrNameLst>
                                          <p:attrName>ppt_w</p:attrName>
                                        </p:attrNameLst>
                                      </p:cBhvr>
                                      <p:tavLst>
                                        <p:tav tm="0" fmla="#ppt_w*sin(2.5*pi*$)">
                                          <p:val>
                                            <p:fltVal val="0"/>
                                          </p:val>
                                        </p:tav>
                                        <p:tav tm="100000">
                                          <p:val>
                                            <p:fltVal val="1"/>
                                          </p:val>
                                        </p:tav>
                                      </p:tavLst>
                                    </p:anim>
                                    <p:anim calcmode="lin" valueType="num">
                                      <p:cBhvr>
                                        <p:cTn id="19" dur="2000" fill="hold"/>
                                        <p:tgtEl>
                                          <p:spTgt spid="102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971284"/>
            <a:ext cx="4690864" cy="3024336"/>
          </a:xfrm>
          <a:gradFill>
            <a:gsLst>
              <a:gs pos="0">
                <a:srgbClr val="FFEFD1"/>
              </a:gs>
              <a:gs pos="0">
                <a:srgbClr val="FFEFD1"/>
              </a:gs>
              <a:gs pos="64999">
                <a:srgbClr val="F0EBD5"/>
              </a:gs>
              <a:gs pos="100000">
                <a:srgbClr val="D1C39F"/>
              </a:gs>
            </a:gsLst>
            <a:lin ang="5400000" scaled="0"/>
          </a:gradFill>
        </p:spPr>
        <p:txBody>
          <a:bodyPr>
            <a:normAutofit/>
          </a:bodyPr>
          <a:lstStyle/>
          <a:p>
            <a:pPr marL="0" indent="0" algn="ctr">
              <a:buNone/>
            </a:pPr>
            <a:r>
              <a:rPr lang="es-CO" dirty="0" smtClean="0"/>
              <a:t>Tomás le contestó: «</a:t>
            </a:r>
            <a:r>
              <a:rPr lang="es-CO" b="1" dirty="0" smtClean="0">
                <a:latin typeface="Agency FB" pitchFamily="34" charset="0"/>
              </a:rPr>
              <a:t>Señor mío y Dios mío</a:t>
            </a:r>
            <a:r>
              <a:rPr lang="es-CO" dirty="0" smtClean="0"/>
              <a:t>» </a:t>
            </a:r>
            <a:r>
              <a:rPr lang="es-CO" dirty="0" smtClean="0">
                <a:solidFill>
                  <a:srgbClr val="FF0000"/>
                </a:solidFill>
              </a:rPr>
              <a:t>(Juan 20:28). </a:t>
            </a:r>
            <a:r>
              <a:rPr lang="es-CO" dirty="0" smtClean="0"/>
              <a:t>Dísele Jesús: «</a:t>
            </a:r>
            <a:r>
              <a:rPr lang="es-CO" b="1" dirty="0" smtClean="0">
                <a:latin typeface="Agency FB" pitchFamily="34" charset="0"/>
              </a:rPr>
              <a:t>Porque me has visto has creído. Dichosos los que no han visto y han creído</a:t>
            </a:r>
            <a:r>
              <a:rPr lang="es-CO" dirty="0" smtClean="0"/>
              <a:t>» </a:t>
            </a:r>
            <a:r>
              <a:rPr lang="es-CO" dirty="0" smtClean="0">
                <a:solidFill>
                  <a:srgbClr val="FF0000"/>
                </a:solidFill>
              </a:rPr>
              <a:t>(Juan 20:29</a:t>
            </a:r>
            <a:r>
              <a:rPr lang="es-CO" dirty="0" smtClean="0"/>
              <a:t>). </a:t>
            </a:r>
          </a:p>
        </p:txBody>
      </p:sp>
      <p:pic>
        <p:nvPicPr>
          <p:cNvPr id="96258" name="Picture 2" descr="http://www.erain.es/departamentos/Religion/pricolor/nuevotest/evangelio/50Resurreccion-Tomas.jpg"/>
          <p:cNvPicPr>
            <a:picLocks noChangeAspect="1" noChangeArrowheads="1"/>
          </p:cNvPicPr>
          <p:nvPr/>
        </p:nvPicPr>
        <p:blipFill>
          <a:blip r:embed="rId2" cstate="print"/>
          <a:srcRect/>
          <a:stretch>
            <a:fillRect/>
          </a:stretch>
        </p:blipFill>
        <p:spPr bwMode="auto">
          <a:xfrm>
            <a:off x="5652120" y="980728"/>
            <a:ext cx="2880320" cy="2952328"/>
          </a:xfrm>
          <a:prstGeom prst="rect">
            <a:avLst/>
          </a:prstGeom>
          <a:noFill/>
        </p:spPr>
      </p:pic>
      <p:sp>
        <p:nvSpPr>
          <p:cNvPr id="2" name="1 Rectángulo"/>
          <p:cNvSpPr/>
          <p:nvPr/>
        </p:nvSpPr>
        <p:spPr>
          <a:xfrm>
            <a:off x="539552" y="4941168"/>
            <a:ext cx="7703680" cy="1384995"/>
          </a:xfrm>
          <a:prstGeom prst="rect">
            <a:avLst/>
          </a:prstGeom>
        </p:spPr>
        <p:txBody>
          <a:bodyPr wrap="square">
            <a:spAutoFit/>
          </a:bodyPr>
          <a:lstStyle/>
          <a:p>
            <a:pPr algn="ctr"/>
            <a:r>
              <a:rPr lang="es-CO" sz="2800" dirty="0"/>
              <a:t>Tomás se humilló y reconoció </a:t>
            </a:r>
            <a:r>
              <a:rPr lang="es-CO" sz="2800" dirty="0" smtClean="0"/>
              <a:t>que realmente el Señor era el Salvados, entregó su vida a Él y mas </a:t>
            </a:r>
            <a:r>
              <a:rPr lang="es-CO" sz="2800" dirty="0"/>
              <a:t>tarde dio su vida muriendo mártir por El.  </a:t>
            </a:r>
          </a:p>
        </p:txBody>
      </p:sp>
    </p:spTree>
    <p:extLst>
      <p:ext uri="{BB962C8B-B14F-4D97-AF65-F5344CB8AC3E}">
        <p14:creationId xmlns:p14="http://schemas.microsoft.com/office/powerpoint/2010/main" val="2801144185"/>
      </p:ext>
    </p:extLst>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p:spPr>
        <p:txBody>
          <a:bodyPr>
            <a:normAutofit fontScale="85000" lnSpcReduction="20000"/>
          </a:bodyPr>
          <a:lstStyle/>
          <a:p>
            <a:pPr marL="0" indent="0">
              <a:buNone/>
            </a:pPr>
            <a:endParaRPr lang="es-CO" dirty="0" smtClean="0"/>
          </a:p>
          <a:p>
            <a:pPr marL="0" indent="0">
              <a:buNone/>
            </a:pPr>
            <a:r>
              <a:rPr lang="es-CO" dirty="0" smtClean="0">
                <a:solidFill>
                  <a:srgbClr val="FF0000"/>
                </a:solidFill>
              </a:rPr>
              <a:t>Después del descenso del Espíritu Santo, Tomas investido de poder, viajo a la región de Persia con el fin de predicar el Evangelio allí y </a:t>
            </a:r>
            <a:r>
              <a:rPr lang="es-CO" dirty="0">
                <a:solidFill>
                  <a:srgbClr val="FF0000"/>
                </a:solidFill>
              </a:rPr>
              <a:t>también en la </a:t>
            </a:r>
            <a:r>
              <a:rPr lang="es-CO" dirty="0" smtClean="0">
                <a:solidFill>
                  <a:srgbClr val="FF0000"/>
                </a:solidFill>
              </a:rPr>
              <a:t>India.</a:t>
            </a:r>
          </a:p>
          <a:p>
            <a:pPr marL="0" indent="0">
              <a:buNone/>
            </a:pPr>
            <a:r>
              <a:rPr lang="es-CO" dirty="0" smtClean="0"/>
              <a:t> Una </a:t>
            </a:r>
            <a:r>
              <a:rPr lang="es-CO" dirty="0"/>
              <a:t>de las personas convertidas por él a la fe de Cristo fue Sindique, amiga de Migdalia, esposa de Casorio, cuñado del rey. Cuando Migdalia supo que su amiga Sindique se había hecho cristiana, le dijo: </a:t>
            </a:r>
            <a:br>
              <a:rPr lang="es-CO" dirty="0"/>
            </a:br>
            <a:r>
              <a:rPr lang="es-CO" dirty="0"/>
              <a:t/>
            </a:r>
            <a:br>
              <a:rPr lang="es-CO" dirty="0"/>
            </a:br>
            <a:r>
              <a:rPr lang="es-CO" dirty="0" smtClean="0">
                <a:solidFill>
                  <a:srgbClr val="FF0000"/>
                </a:solidFill>
              </a:rPr>
              <a:t>¿</a:t>
            </a:r>
            <a:r>
              <a:rPr lang="es-CO" dirty="0">
                <a:solidFill>
                  <a:srgbClr val="FF0000"/>
                </a:solidFill>
              </a:rPr>
              <a:t>Crees que podré yo ver al apóstol?  </a:t>
            </a:r>
            <a:r>
              <a:rPr lang="es-CO" dirty="0" smtClean="0">
                <a:solidFill>
                  <a:srgbClr val="FF0000"/>
                </a:solidFill>
              </a:rPr>
              <a:t>Sindique </a:t>
            </a:r>
            <a:r>
              <a:rPr lang="es-CO" dirty="0">
                <a:solidFill>
                  <a:srgbClr val="FF0000"/>
                </a:solidFill>
              </a:rPr>
              <a:t>le respondió que sí y le dio este consejo: </a:t>
            </a:r>
            <a:r>
              <a:rPr lang="es-CO" dirty="0" smtClean="0">
                <a:solidFill>
                  <a:srgbClr val="FF0000"/>
                </a:solidFill>
              </a:rPr>
              <a:t>«</a:t>
            </a:r>
            <a:r>
              <a:rPr lang="es-CO" dirty="0" smtClean="0">
                <a:solidFill>
                  <a:srgbClr val="FF0000"/>
                </a:solidFill>
                <a:latin typeface="Agency FB" pitchFamily="34" charset="0"/>
              </a:rPr>
              <a:t>Cambia </a:t>
            </a:r>
            <a:r>
              <a:rPr lang="es-CO" dirty="0">
                <a:solidFill>
                  <a:srgbClr val="FF0000"/>
                </a:solidFill>
                <a:latin typeface="Agency FB" pitchFamily="34" charset="0"/>
              </a:rPr>
              <a:t>tus ricos vestidos por otros muy humildes, únete a uno de esos grupos de mujeres pobres que van con frecuencia a oírle predicar y, mezclada entre ellas, escúchale </a:t>
            </a:r>
            <a:r>
              <a:rPr lang="es-CO" dirty="0" smtClean="0">
                <a:solidFill>
                  <a:srgbClr val="FF0000"/>
                </a:solidFill>
                <a:latin typeface="Agency FB" pitchFamily="34" charset="0"/>
              </a:rPr>
              <a:t>atentamente</a:t>
            </a:r>
            <a:r>
              <a:rPr lang="es-CO" dirty="0" smtClean="0">
                <a:solidFill>
                  <a:srgbClr val="FF0000"/>
                </a:solidFill>
              </a:rPr>
              <a:t>». </a:t>
            </a:r>
            <a:r>
              <a:rPr lang="es-ES" dirty="0" smtClean="0">
                <a:solidFill>
                  <a:srgbClr val="FF0000"/>
                </a:solidFill>
              </a:rPr>
              <a:t/>
            </a:r>
            <a:br>
              <a:rPr lang="es-ES" dirty="0" smtClean="0">
                <a:solidFill>
                  <a:srgbClr val="FF0000"/>
                </a:solidFill>
              </a:rPr>
            </a:br>
            <a:endParaRPr lang="es-ES" dirty="0">
              <a:solidFill>
                <a:srgbClr val="FF0000"/>
              </a:solidFill>
            </a:endParaRPr>
          </a:p>
        </p:txBody>
      </p:sp>
    </p:spTree>
    <p:extLst>
      <p:ext uri="{BB962C8B-B14F-4D97-AF65-F5344CB8AC3E}">
        <p14:creationId xmlns:p14="http://schemas.microsoft.com/office/powerpoint/2010/main" val="2090825392"/>
      </p:ext>
    </p:extLst>
  </p:cSld>
  <p:clrMapOvr>
    <a:masterClrMapping/>
  </p:clrMapOvr>
  <p:transition spd="slow">
    <p:cov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544616"/>
          </a:xfrm>
        </p:spPr>
        <p:txBody>
          <a:bodyPr>
            <a:normAutofit fontScale="92500" lnSpcReduction="20000"/>
          </a:bodyPr>
          <a:lstStyle/>
          <a:p>
            <a:pPr marL="0" indent="0">
              <a:buNone/>
            </a:pPr>
            <a:r>
              <a:rPr lang="es-ES" dirty="0" smtClean="0"/>
              <a:t>Así lo hizo Migdonia. Aquel día Tomás comenzó a hablar con entusiasmo y Migdonia, tras la predicación, abrazó la fe de Cristo. </a:t>
            </a:r>
            <a:r>
              <a:rPr lang="es-ES" dirty="0" smtClean="0">
                <a:solidFill>
                  <a:srgbClr val="FF0000"/>
                </a:solidFill>
              </a:rPr>
              <a:t>Al enterarse su esposo, puso esto en conocimiento del rey, que mandó </a:t>
            </a:r>
            <a:r>
              <a:rPr lang="es-ES" u="sng" dirty="0" smtClean="0">
                <a:solidFill>
                  <a:srgbClr val="FF0000"/>
                </a:solidFill>
              </a:rPr>
              <a:t>encerrar</a:t>
            </a:r>
            <a:r>
              <a:rPr lang="es-ES" dirty="0" smtClean="0">
                <a:solidFill>
                  <a:srgbClr val="FF0000"/>
                </a:solidFill>
              </a:rPr>
              <a:t> al apóstol y envió a la reina a convencer a su hermana del error de haberse hecho cristiana</a:t>
            </a:r>
            <a:r>
              <a:rPr lang="es-ES" dirty="0" smtClean="0"/>
              <a:t>. Pero contrariamente a lo previsto, no sólo Migdonia no se pervirtió, sino que convirtió a su hermana, la reina. </a:t>
            </a:r>
          </a:p>
          <a:p>
            <a:pPr marL="400050" lvl="1" indent="0">
              <a:buNone/>
            </a:pPr>
            <a:r>
              <a:rPr lang="es-CO" b="1" dirty="0"/>
              <a:t>Mandó entonces el rey que fuesen en busca del apóstol y </a:t>
            </a:r>
            <a:r>
              <a:rPr lang="es-CO" b="1" u="sng" dirty="0"/>
              <a:t>que atado de pies y manos lo trajeran a su presencia. </a:t>
            </a:r>
            <a:r>
              <a:rPr lang="es-CO" b="1" dirty="0"/>
              <a:t>Cuando lo tuvo ante sí le ordenó que convenciera a las mujeres de su error. Una larga discusión nació entonces, en que el apóstol defendió la fe de Cristo con toda su alma. </a:t>
            </a:r>
            <a:endParaRPr lang="es-ES" dirty="0"/>
          </a:p>
        </p:txBody>
      </p:sp>
    </p:spTree>
    <p:extLst>
      <p:ext uri="{BB962C8B-B14F-4D97-AF65-F5344CB8AC3E}">
        <p14:creationId xmlns:p14="http://schemas.microsoft.com/office/powerpoint/2010/main" val="327222223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5626968" cy="2952328"/>
          </a:xfrm>
        </p:spPr>
        <p:txBody>
          <a:bodyPr>
            <a:normAutofit fontScale="77500" lnSpcReduction="20000"/>
          </a:bodyPr>
          <a:lstStyle/>
          <a:p>
            <a:pPr marL="0" indent="0">
              <a:buNone/>
            </a:pPr>
            <a:r>
              <a:rPr lang="es-ES" sz="4100" dirty="0" smtClean="0"/>
              <a:t>Entonces, por consejo de Casisio, ordenó el rey que encerraran al siervo de Cristo en un horno encendido, cuyo fuego se apagó en cuanto el apóstol penetró en él; </a:t>
            </a:r>
            <a:r>
              <a:rPr lang="es-ES" sz="4100" u="sng" dirty="0" smtClean="0"/>
              <a:t>y de él salió sano y salvo al día siguiente</a:t>
            </a:r>
            <a:r>
              <a:rPr lang="es-ES" sz="4100" dirty="0" smtClean="0"/>
              <a:t>. </a:t>
            </a:r>
            <a:endParaRPr lang="es-E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548680"/>
            <a:ext cx="2783582" cy="30529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4005064"/>
            <a:ext cx="8136904" cy="3108543"/>
          </a:xfrm>
          <a:prstGeom prst="rect">
            <a:avLst/>
          </a:prstGeom>
        </p:spPr>
        <p:txBody>
          <a:bodyPr wrap="square">
            <a:spAutoFit/>
          </a:bodyPr>
          <a:lstStyle/>
          <a:p>
            <a:r>
              <a:rPr lang="es-CO" sz="2800" dirty="0">
                <a:solidFill>
                  <a:srgbClr val="FF0000"/>
                </a:solidFill>
              </a:rPr>
              <a:t>En vista de este prodigio, Casisio propuso a su cuñado que, para que aquel poderoso hombre perdiera la protección divina e incurriera en la ira de su </a:t>
            </a:r>
            <a:r>
              <a:rPr lang="es-CO" sz="2800" dirty="0" smtClean="0">
                <a:solidFill>
                  <a:srgbClr val="FF0000"/>
                </a:solidFill>
              </a:rPr>
              <a:t>Dios</a:t>
            </a:r>
            <a:r>
              <a:rPr lang="es-CO" sz="2800" dirty="0">
                <a:solidFill>
                  <a:srgbClr val="FF0000"/>
                </a:solidFill>
              </a:rPr>
              <a:t>, le obligase a ofrecer sacrificios al </a:t>
            </a:r>
            <a:r>
              <a:rPr lang="es-CO" sz="2800" dirty="0" smtClean="0">
                <a:solidFill>
                  <a:srgbClr val="FF0000"/>
                </a:solidFill>
              </a:rPr>
              <a:t>sol (esto lo hacían el día domingo); </a:t>
            </a:r>
            <a:r>
              <a:rPr lang="es-CO" sz="2800" dirty="0">
                <a:solidFill>
                  <a:srgbClr val="FF0000"/>
                </a:solidFill>
              </a:rPr>
              <a:t>pero Tomás, cuanto trataron de forzarle a que cometiera este acto de idolatría dijo al monarca: </a:t>
            </a:r>
            <a:br>
              <a:rPr lang="es-CO" sz="2800" dirty="0">
                <a:solidFill>
                  <a:srgbClr val="FF0000"/>
                </a:solidFill>
              </a:rPr>
            </a:br>
            <a:endParaRPr lang="es-CO" sz="2800" dirty="0">
              <a:solidFill>
                <a:srgbClr val="FF0000"/>
              </a:solidFill>
            </a:endParaRPr>
          </a:p>
        </p:txBody>
      </p:sp>
    </p:spTree>
    <p:extLst>
      <p:ext uri="{BB962C8B-B14F-4D97-AF65-F5344CB8AC3E}">
        <p14:creationId xmlns:p14="http://schemas.microsoft.com/office/powerpoint/2010/main" val="5167625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5698976" cy="2664296"/>
          </a:xfrm>
        </p:spPr>
        <p:txBody>
          <a:bodyPr>
            <a:noAutofit/>
          </a:bodyPr>
          <a:lstStyle/>
          <a:p>
            <a:pPr marL="0" indent="0">
              <a:buNone/>
            </a:pPr>
            <a:r>
              <a:rPr lang="es-ES" sz="2400" b="1" dirty="0" smtClean="0"/>
              <a:t>«Tú vales mucho más que esa imagen que has mandado construir. ¡Oh idólatra, despreciador del Dios verdadero! ¿Crees que va a ocurrir eso que te ha dicho Casisio? ¿Crees que si adoro a tu señor voy a incurrir en la ira del mío? Nada de eso; quien incurrirá en la indignación de mi Dios será ese ídolo tuyo. </a:t>
            </a:r>
            <a:br>
              <a:rPr lang="es-ES" sz="2400" b="1" dirty="0" smtClean="0"/>
            </a:br>
            <a:endParaRPr lang="es-ES" sz="2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355780"/>
            <a:ext cx="2545457" cy="278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3861048"/>
            <a:ext cx="8352928" cy="2677656"/>
          </a:xfrm>
          <a:prstGeom prst="rect">
            <a:avLst/>
          </a:prstGeom>
        </p:spPr>
        <p:txBody>
          <a:bodyPr wrap="square">
            <a:spAutoFit/>
          </a:bodyPr>
          <a:lstStyle/>
          <a:p>
            <a:r>
              <a:rPr lang="es-CO" sz="2400" dirty="0"/>
              <a:t>Voy a postrarme ante él; verás como, tan pronto como me arrodille ante esa imagen del sol, </a:t>
            </a:r>
            <a:r>
              <a:rPr lang="es-CO" sz="2400" u="sng" dirty="0"/>
              <a:t>mi Dios la destruirá</a:t>
            </a:r>
            <a:r>
              <a:rPr lang="es-CO" sz="2400" dirty="0"/>
              <a:t>. Voy a adorar a tu divinidad; pero antes hagamos un trato: si cuando yo adore a tu dios el mío no lo destruye, te doy mi palabra de que ofreceré sacrificios en honor de esa imagen; mas si lo destruye tu creerás en el mío. ¿Aceptas? </a:t>
            </a:r>
            <a:br>
              <a:rPr lang="es-CO" sz="2400" dirty="0"/>
            </a:br>
            <a:endParaRPr lang="es-CO" sz="2400" dirty="0"/>
          </a:p>
        </p:txBody>
      </p:sp>
    </p:spTree>
    <p:extLst>
      <p:ext uri="{BB962C8B-B14F-4D97-AF65-F5344CB8AC3E}">
        <p14:creationId xmlns:p14="http://schemas.microsoft.com/office/powerpoint/2010/main" val="159285592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p:spPr>
        <p:txBody>
          <a:bodyPr>
            <a:normAutofit fontScale="77500" lnSpcReduction="20000"/>
          </a:bodyPr>
          <a:lstStyle/>
          <a:p>
            <a:pPr marL="0" indent="0">
              <a:buNone/>
            </a:pPr>
            <a:endParaRPr lang="es-ES" b="1" dirty="0" smtClean="0"/>
          </a:p>
          <a:p>
            <a:pPr marL="0" indent="0">
              <a:buNone/>
            </a:pPr>
            <a:endParaRPr lang="es-ES" b="1" dirty="0"/>
          </a:p>
          <a:p>
            <a:pPr marL="0" indent="0">
              <a:buNone/>
            </a:pPr>
            <a:r>
              <a:rPr lang="es-ES" dirty="0" smtClean="0"/>
              <a:t>¿Cómo te atreves a hablarme de igual a igual? – replicó indignado el rey. </a:t>
            </a:r>
            <a:br>
              <a:rPr lang="es-ES" dirty="0" smtClean="0"/>
            </a:br>
            <a:r>
              <a:rPr lang="es-ES" dirty="0" smtClean="0"/>
              <a:t/>
            </a:r>
            <a:br>
              <a:rPr lang="es-ES" dirty="0" smtClean="0"/>
            </a:br>
            <a:r>
              <a:rPr lang="es-ES" dirty="0" smtClean="0"/>
              <a:t>Acto seguido, Tomás en su lengua natal mandó al demonio alojado en la imagen del sol que, tan pronto como él doblara sus rodillas ante el ídolo, lo destruyera. Después se postró en tierra y dijo: </a:t>
            </a:r>
            <a:br>
              <a:rPr lang="es-ES" dirty="0" smtClean="0"/>
            </a:br>
            <a:r>
              <a:rPr lang="es-ES" dirty="0" smtClean="0"/>
              <a:t/>
            </a:r>
            <a:br>
              <a:rPr lang="es-ES" dirty="0" smtClean="0"/>
            </a:br>
            <a:r>
              <a:rPr lang="es-ES" b="1" dirty="0" smtClean="0">
                <a:solidFill>
                  <a:srgbClr val="FF0000"/>
                </a:solidFill>
              </a:rPr>
              <a:t>«</a:t>
            </a:r>
            <a:r>
              <a:rPr lang="es-ES" sz="3600" dirty="0" smtClean="0">
                <a:solidFill>
                  <a:srgbClr val="FF0000"/>
                </a:solidFill>
                <a:latin typeface="Agency FB" pitchFamily="34" charset="0"/>
              </a:rPr>
              <a:t>Adoro, pero no a este ídolo; adoro, pero no a esta mole de metal; adoro, pero no a lo que esta imagen representa; adoro, sí, pero adoro a mi Señor Jesucristo en cuyo nombre te mando a ti, demonio, escondido en el interior de esta efigie, que ahora mismo la destruyas</a:t>
            </a:r>
            <a:r>
              <a:rPr lang="es-ES" b="1" dirty="0" smtClean="0">
                <a:solidFill>
                  <a:srgbClr val="FF0000"/>
                </a:solidFill>
              </a:rPr>
              <a:t>». </a:t>
            </a:r>
            <a:br>
              <a:rPr lang="es-ES" b="1" dirty="0" smtClean="0">
                <a:solidFill>
                  <a:srgbClr val="FF0000"/>
                </a:solidFill>
              </a:rPr>
            </a:br>
            <a:r>
              <a:rPr lang="es-ES" b="1" dirty="0" smtClean="0">
                <a:solidFill>
                  <a:srgbClr val="FF0000"/>
                </a:solidFill>
              </a:rPr>
              <a:t/>
            </a:r>
            <a:br>
              <a:rPr lang="es-ES" b="1" dirty="0" smtClean="0">
                <a:solidFill>
                  <a:srgbClr val="FF0000"/>
                </a:solidFill>
              </a:rPr>
            </a:br>
            <a:endParaRPr lang="es-ES" dirty="0">
              <a:solidFill>
                <a:srgbClr val="FF0000"/>
              </a:solidFill>
            </a:endParaRPr>
          </a:p>
        </p:txBody>
      </p:sp>
    </p:spTree>
    <p:extLst>
      <p:ext uri="{BB962C8B-B14F-4D97-AF65-F5344CB8AC3E}">
        <p14:creationId xmlns:p14="http://schemas.microsoft.com/office/powerpoint/2010/main" val="30345858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2"/>
            <a:ext cx="8229600" cy="6120680"/>
          </a:xfrm>
        </p:spPr>
        <p:txBody>
          <a:bodyPr>
            <a:noAutofit/>
          </a:bodyPr>
          <a:lstStyle/>
          <a:p>
            <a:pPr marL="0" indent="0">
              <a:buNone/>
            </a:pPr>
            <a:endParaRPr lang="es-ES" sz="2800" dirty="0" smtClean="0"/>
          </a:p>
          <a:p>
            <a:pPr marL="0" indent="0">
              <a:buNone/>
            </a:pPr>
            <a:r>
              <a:rPr lang="es-ES" sz="2800" dirty="0" smtClean="0"/>
              <a:t>En aquel preciso instante la imagen, que era de bronce, se derritió cual si estuviera hecha de cera. Los sacerdotes paganos encargados del culto del malogrado ídolo, al ver lo ocurrido, bramaron de indignación y el pontífice que los presidía exclamó: </a:t>
            </a:r>
            <a:br>
              <a:rPr lang="es-ES" sz="2800" dirty="0" smtClean="0"/>
            </a:br>
            <a:r>
              <a:rPr lang="es-ES" sz="2800" dirty="0" smtClean="0"/>
              <a:t/>
            </a:r>
            <a:br>
              <a:rPr lang="es-ES" sz="2800" dirty="0" smtClean="0"/>
            </a:br>
            <a:r>
              <a:rPr lang="es-ES" sz="2800" dirty="0" smtClean="0"/>
              <a:t>¡Yo vengaré la injusticia que acabas de hacer a mi dios! </a:t>
            </a:r>
            <a:br>
              <a:rPr lang="es-ES" sz="2800" dirty="0" smtClean="0"/>
            </a:br>
            <a:r>
              <a:rPr lang="es-ES" sz="2800" dirty="0" smtClean="0"/>
              <a:t/>
            </a:r>
            <a:br>
              <a:rPr lang="es-ES" sz="2800" dirty="0" smtClean="0"/>
            </a:br>
            <a:r>
              <a:rPr lang="es-ES" sz="2800" dirty="0" smtClean="0"/>
              <a:t>Mientras pronunciaba la anterior amenaza, se apoderó de una espada y con ella atravesó el corazón del apóstol. </a:t>
            </a:r>
          </a:p>
        </p:txBody>
      </p:sp>
    </p:spTree>
    <p:extLst>
      <p:ext uri="{BB962C8B-B14F-4D97-AF65-F5344CB8AC3E}">
        <p14:creationId xmlns:p14="http://schemas.microsoft.com/office/powerpoint/2010/main" val="227395132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132856"/>
            <a:ext cx="9144000" cy="3124944"/>
          </a:xfrm>
          <a:solidFill>
            <a:schemeClr val="accent3">
              <a:lumMod val="20000"/>
              <a:lumOff val="80000"/>
            </a:schemeClr>
          </a:solidFill>
        </p:spPr>
        <p:txBody>
          <a:bodyPr>
            <a:normAutofit/>
          </a:bodyPr>
          <a:lstStyle/>
          <a:p>
            <a:pPr marL="0" indent="0">
              <a:buNone/>
            </a:pPr>
            <a:r>
              <a:rPr lang="es-CO" dirty="0"/>
              <a:t>Así murió </a:t>
            </a:r>
            <a:r>
              <a:rPr lang="es-CO" dirty="0" smtClean="0"/>
              <a:t>Tomás el 3 de Julio del año 72. </a:t>
            </a:r>
            <a:r>
              <a:rPr lang="es-CO" dirty="0"/>
              <a:t>El rey y Casisio, viendo que gran parte de cuantos habían presenciado el asesinato del santo trataban de vengar su muerte intentando apoderarse del pontífice para quemarlo vivo, llenos de miedo, huyeron de allí. </a:t>
            </a:r>
            <a:r>
              <a:rPr lang="es-CO" dirty="0" smtClean="0">
                <a:solidFill>
                  <a:srgbClr val="FF0000"/>
                </a:solidFill>
              </a:rPr>
              <a:t>Extraido de la tradición.</a:t>
            </a:r>
            <a:endParaRPr lang="es-CO" dirty="0">
              <a:solidFill>
                <a:srgbClr val="FF0000"/>
              </a:solidFill>
            </a:endParaRPr>
          </a:p>
        </p:txBody>
      </p:sp>
    </p:spTree>
    <p:extLst>
      <p:ext uri="{BB962C8B-B14F-4D97-AF65-F5344CB8AC3E}">
        <p14:creationId xmlns:p14="http://schemas.microsoft.com/office/powerpoint/2010/main" val="624955420"/>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1805</Words>
  <Application>Microsoft Office PowerPoint</Application>
  <PresentationFormat>Presentación en pantalla (4:3)</PresentationFormat>
  <Paragraphs>68</Paragraphs>
  <Slides>22</Slides>
  <Notes>0</Notes>
  <HiddenSlides>0</HiddenSlides>
  <MMClips>0</MMClips>
  <ScaleCrop>false</ScaleCrop>
  <HeadingPairs>
    <vt:vector size="4" baseType="variant">
      <vt:variant>
        <vt:lpstr>Tema</vt:lpstr>
      </vt:variant>
      <vt:variant>
        <vt:i4>1</vt:i4>
      </vt:variant>
      <vt:variant>
        <vt:lpstr>Títulos de diapositiva</vt:lpstr>
      </vt:variant>
      <vt:variant>
        <vt:i4>22</vt:i4>
      </vt:variant>
    </vt:vector>
  </HeadingPairs>
  <TitlesOfParts>
    <vt:vector size="23" baseType="lpstr">
      <vt:lpstr>Tema de Office</vt:lpstr>
      <vt:lpstr>Presentación de PowerPoint</vt:lpstr>
      <vt:lpstr>BIOGRAFÍA Y MUERTE DE TOMÁS</vt:lpstr>
      <vt:lpstr>Biografía de Tomás</vt:lpstr>
      <vt:lpstr>Presentación de PowerPoint</vt:lpstr>
      <vt:lpstr>Presentación de PowerPoint</vt:lpstr>
      <vt:lpstr>Presentación de PowerPoint</vt:lpstr>
      <vt:lpstr>Presentación de PowerPoint</vt:lpstr>
      <vt:lpstr>Tres episodios de la vida de Tomás junto a Jesús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HUMBERTO</cp:lastModifiedBy>
  <cp:revision>2</cp:revision>
  <dcterms:created xsi:type="dcterms:W3CDTF">2014-12-02T12:20:55Z</dcterms:created>
  <dcterms:modified xsi:type="dcterms:W3CDTF">2015-01-19T02:11:30Z</dcterms:modified>
</cp:coreProperties>
</file>