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71" r:id="rId5"/>
    <p:sldId id="260" r:id="rId6"/>
    <p:sldId id="272" r:id="rId7"/>
    <p:sldId id="261" r:id="rId8"/>
    <p:sldId id="262" r:id="rId9"/>
    <p:sldId id="273" r:id="rId10"/>
    <p:sldId id="269" r:id="rId11"/>
    <p:sldId id="274" r:id="rId12"/>
    <p:sldId id="270" r:id="rId13"/>
    <p:sldId id="263" r:id="rId14"/>
    <p:sldId id="275" r:id="rId15"/>
    <p:sldId id="276" r:id="rId16"/>
    <p:sldId id="264" r:id="rId17"/>
    <p:sldId id="278" r:id="rId18"/>
    <p:sldId id="277" r:id="rId19"/>
    <p:sldId id="265" r:id="rId20"/>
    <p:sldId id="279" r:id="rId21"/>
    <p:sldId id="266" r:id="rId22"/>
    <p:sldId id="267" r:id="rId23"/>
    <p:sldId id="268" r:id="rId24"/>
    <p:sldId id="280" r:id="rId25"/>
    <p:sldId id="281" r:id="rId26"/>
    <p:sldId id="257" r:id="rId27"/>
    <p:sldId id="282" r:id="rId28"/>
    <p:sldId id="283" r:id="rId2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BE611D-890A-4877-9972-5F8C74B31A60}"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DE935FC3-D8EB-48CE-A33F-871B50C59ADA}">
      <dgm:prSet/>
      <dgm:spPr/>
      <dgm:t>
        <a:bodyPr/>
        <a:lstStyle/>
        <a:p>
          <a:pPr rtl="0"/>
          <a:r>
            <a:rPr lang="es-CO" dirty="0" smtClean="0"/>
            <a:t>Sin embargo, de acuerdo con el Catecismo de la Iglesia Católica, párrafo 1366 dice:</a:t>
          </a:r>
          <a:endParaRPr lang="es-CO" dirty="0"/>
        </a:p>
      </dgm:t>
    </dgm:pt>
    <dgm:pt modelId="{139C4403-F590-4F8D-969C-7B317336BF2F}" type="parTrans" cxnId="{0D890751-416B-44FD-8B3B-7A6662242664}">
      <dgm:prSet/>
      <dgm:spPr/>
      <dgm:t>
        <a:bodyPr/>
        <a:lstStyle/>
        <a:p>
          <a:endParaRPr lang="es-CO"/>
        </a:p>
      </dgm:t>
    </dgm:pt>
    <dgm:pt modelId="{2113C498-7888-43F1-93CE-F741D9CF179B}" type="sibTrans" cxnId="{0D890751-416B-44FD-8B3B-7A6662242664}">
      <dgm:prSet/>
      <dgm:spPr/>
      <dgm:t>
        <a:bodyPr/>
        <a:lstStyle/>
        <a:p>
          <a:endParaRPr lang="es-CO"/>
        </a:p>
      </dgm:t>
    </dgm:pt>
    <dgm:pt modelId="{D873EF84-8E6E-4BE9-BCB9-0B627CB1D88B}">
      <dgm:prSet custT="1"/>
      <dgm:spPr>
        <a:solidFill>
          <a:srgbClr val="002060">
            <a:alpha val="90000"/>
          </a:srgbClr>
        </a:solidFill>
      </dgm:spPr>
      <dgm:t>
        <a:bodyPr/>
        <a:lstStyle/>
        <a:p>
          <a:pPr rtl="0"/>
          <a:r>
            <a:rPr lang="es-CO" sz="2400" dirty="0" smtClean="0">
              <a:solidFill>
                <a:schemeClr val="bg1"/>
              </a:solidFill>
            </a:rPr>
            <a:t>“</a:t>
          </a:r>
          <a:r>
            <a:rPr lang="es-CO" sz="2400" b="1" dirty="0" smtClean="0">
              <a:solidFill>
                <a:schemeClr val="bg1"/>
              </a:solidFill>
            </a:rPr>
            <a:t>La Eucaristía es entonces un sacrificio porque re-presenta (hace presente) el sacrificio de la cruz, porque es su memorial y porque aplica su fruto</a:t>
          </a:r>
          <a:r>
            <a:rPr lang="es-CO" sz="2400" dirty="0" smtClean="0">
              <a:solidFill>
                <a:schemeClr val="bg1"/>
              </a:solidFill>
            </a:rPr>
            <a:t>.” </a:t>
          </a:r>
          <a:endParaRPr lang="es-CO" sz="2400" dirty="0">
            <a:solidFill>
              <a:schemeClr val="bg1"/>
            </a:solidFill>
          </a:endParaRPr>
        </a:p>
      </dgm:t>
    </dgm:pt>
    <dgm:pt modelId="{DCBC105F-AFE6-4CCE-9DDC-4757334683BE}" type="parTrans" cxnId="{1FC9D5AF-15D4-4914-9963-95762100D89D}">
      <dgm:prSet/>
      <dgm:spPr/>
      <dgm:t>
        <a:bodyPr/>
        <a:lstStyle/>
        <a:p>
          <a:endParaRPr lang="es-CO"/>
        </a:p>
      </dgm:t>
    </dgm:pt>
    <dgm:pt modelId="{8D9BA576-E071-4CEC-AAAC-B693B6732262}" type="sibTrans" cxnId="{1FC9D5AF-15D4-4914-9963-95762100D89D}">
      <dgm:prSet/>
      <dgm:spPr/>
      <dgm:t>
        <a:bodyPr/>
        <a:lstStyle/>
        <a:p>
          <a:endParaRPr lang="es-CO"/>
        </a:p>
      </dgm:t>
    </dgm:pt>
    <dgm:pt modelId="{9AB9AEBA-FAD1-447D-A26A-F4E4103E1690}">
      <dgm:prSet/>
      <dgm:spPr/>
      <dgm:t>
        <a:bodyPr/>
        <a:lstStyle/>
        <a:p>
          <a:pPr rtl="0"/>
          <a:r>
            <a:rPr lang="es-CO" dirty="0" smtClean="0"/>
            <a:t>El Catecismo continúa en el párrafo 1367:</a:t>
          </a:r>
          <a:endParaRPr lang="es-CO" dirty="0"/>
        </a:p>
      </dgm:t>
    </dgm:pt>
    <dgm:pt modelId="{DF876063-EC2B-4047-82AE-2E148C33BA42}" type="parTrans" cxnId="{AA65DB7B-2FDB-4C2D-910E-6F8B21C9AD93}">
      <dgm:prSet/>
      <dgm:spPr/>
      <dgm:t>
        <a:bodyPr/>
        <a:lstStyle/>
        <a:p>
          <a:endParaRPr lang="es-CO"/>
        </a:p>
      </dgm:t>
    </dgm:pt>
    <dgm:pt modelId="{83FC6A54-21AA-46AD-A07A-023EDC6396BE}" type="sibTrans" cxnId="{AA65DB7B-2FDB-4C2D-910E-6F8B21C9AD93}">
      <dgm:prSet/>
      <dgm:spPr/>
      <dgm:t>
        <a:bodyPr/>
        <a:lstStyle/>
        <a:p>
          <a:endParaRPr lang="es-CO"/>
        </a:p>
      </dgm:t>
    </dgm:pt>
    <dgm:pt modelId="{4F3140E9-6C32-4724-AF37-BE53BAD268DD}" type="pres">
      <dgm:prSet presAssocID="{46BE611D-890A-4877-9972-5F8C74B31A60}" presName="compositeShape" presStyleCnt="0">
        <dgm:presLayoutVars>
          <dgm:dir/>
          <dgm:resizeHandles/>
        </dgm:presLayoutVars>
      </dgm:prSet>
      <dgm:spPr/>
      <dgm:t>
        <a:bodyPr/>
        <a:lstStyle/>
        <a:p>
          <a:endParaRPr lang="es-CO"/>
        </a:p>
      </dgm:t>
    </dgm:pt>
    <dgm:pt modelId="{06AD3490-509D-4D23-877F-DF91EBEF6863}" type="pres">
      <dgm:prSet presAssocID="{46BE611D-890A-4877-9972-5F8C74B31A60}" presName="pyramid" presStyleLbl="node1" presStyleIdx="0" presStyleCnt="1" custLinFactNeighborX="-4633" custLinFactNeighborY="9524"/>
      <dgm:spPr/>
    </dgm:pt>
    <dgm:pt modelId="{0F45E67D-7F60-49EC-8DBB-9174F4D1FA23}" type="pres">
      <dgm:prSet presAssocID="{46BE611D-890A-4877-9972-5F8C74B31A60}" presName="theList" presStyleCnt="0"/>
      <dgm:spPr/>
    </dgm:pt>
    <dgm:pt modelId="{87E8BC3D-E5A5-4BC6-9008-8B2B13301D5B}" type="pres">
      <dgm:prSet presAssocID="{DE935FC3-D8EB-48CE-A33F-871B50C59ADA}" presName="aNode" presStyleLbl="fgAcc1" presStyleIdx="0" presStyleCnt="3" custScaleX="228408">
        <dgm:presLayoutVars>
          <dgm:bulletEnabled val="1"/>
        </dgm:presLayoutVars>
      </dgm:prSet>
      <dgm:spPr/>
      <dgm:t>
        <a:bodyPr/>
        <a:lstStyle/>
        <a:p>
          <a:endParaRPr lang="es-CO"/>
        </a:p>
      </dgm:t>
    </dgm:pt>
    <dgm:pt modelId="{F4003241-1EAB-4AC1-907E-FF31C4186C0A}" type="pres">
      <dgm:prSet presAssocID="{DE935FC3-D8EB-48CE-A33F-871B50C59ADA}" presName="aSpace" presStyleCnt="0"/>
      <dgm:spPr/>
    </dgm:pt>
    <dgm:pt modelId="{ECF139B6-AC18-43E6-A2F0-DAF9D1263738}" type="pres">
      <dgm:prSet presAssocID="{D873EF84-8E6E-4BE9-BCB9-0B627CB1D88B}" presName="aNode" presStyleLbl="fgAcc1" presStyleIdx="1" presStyleCnt="3" custScaleX="210714">
        <dgm:presLayoutVars>
          <dgm:bulletEnabled val="1"/>
        </dgm:presLayoutVars>
      </dgm:prSet>
      <dgm:spPr/>
      <dgm:t>
        <a:bodyPr/>
        <a:lstStyle/>
        <a:p>
          <a:endParaRPr lang="es-CO"/>
        </a:p>
      </dgm:t>
    </dgm:pt>
    <dgm:pt modelId="{F4B53448-1BE8-4954-9A59-A96A3A54B12D}" type="pres">
      <dgm:prSet presAssocID="{D873EF84-8E6E-4BE9-BCB9-0B627CB1D88B}" presName="aSpace" presStyleCnt="0"/>
      <dgm:spPr/>
    </dgm:pt>
    <dgm:pt modelId="{EAE497F8-C2B4-4DAB-B38C-642786A88F40}" type="pres">
      <dgm:prSet presAssocID="{9AB9AEBA-FAD1-447D-A26A-F4E4103E1690}" presName="aNode" presStyleLbl="fgAcc1" presStyleIdx="2" presStyleCnt="3" custScaleX="149392">
        <dgm:presLayoutVars>
          <dgm:bulletEnabled val="1"/>
        </dgm:presLayoutVars>
      </dgm:prSet>
      <dgm:spPr/>
      <dgm:t>
        <a:bodyPr/>
        <a:lstStyle/>
        <a:p>
          <a:endParaRPr lang="es-CO"/>
        </a:p>
      </dgm:t>
    </dgm:pt>
    <dgm:pt modelId="{D40951C0-FF1D-47DF-BB05-83223488FADA}" type="pres">
      <dgm:prSet presAssocID="{9AB9AEBA-FAD1-447D-A26A-F4E4103E1690}" presName="aSpace" presStyleCnt="0"/>
      <dgm:spPr/>
    </dgm:pt>
  </dgm:ptLst>
  <dgm:cxnLst>
    <dgm:cxn modelId="{CF742DD2-DD5C-4387-8EE6-0AE6A243B26A}" type="presOf" srcId="{DE935FC3-D8EB-48CE-A33F-871B50C59ADA}" destId="{87E8BC3D-E5A5-4BC6-9008-8B2B13301D5B}" srcOrd="0" destOrd="0" presId="urn:microsoft.com/office/officeart/2005/8/layout/pyramid2"/>
    <dgm:cxn modelId="{42BF96EB-298A-407D-8EE0-67A3D8E6644B}" type="presOf" srcId="{46BE611D-890A-4877-9972-5F8C74B31A60}" destId="{4F3140E9-6C32-4724-AF37-BE53BAD268DD}" srcOrd="0" destOrd="0" presId="urn:microsoft.com/office/officeart/2005/8/layout/pyramid2"/>
    <dgm:cxn modelId="{F652D9A1-CE1D-418D-A153-496913EDA476}" type="presOf" srcId="{9AB9AEBA-FAD1-447D-A26A-F4E4103E1690}" destId="{EAE497F8-C2B4-4DAB-B38C-642786A88F40}" srcOrd="0" destOrd="0" presId="urn:microsoft.com/office/officeart/2005/8/layout/pyramid2"/>
    <dgm:cxn modelId="{0D890751-416B-44FD-8B3B-7A6662242664}" srcId="{46BE611D-890A-4877-9972-5F8C74B31A60}" destId="{DE935FC3-D8EB-48CE-A33F-871B50C59ADA}" srcOrd="0" destOrd="0" parTransId="{139C4403-F590-4F8D-969C-7B317336BF2F}" sibTransId="{2113C498-7888-43F1-93CE-F741D9CF179B}"/>
    <dgm:cxn modelId="{AA65DB7B-2FDB-4C2D-910E-6F8B21C9AD93}" srcId="{46BE611D-890A-4877-9972-5F8C74B31A60}" destId="{9AB9AEBA-FAD1-447D-A26A-F4E4103E1690}" srcOrd="2" destOrd="0" parTransId="{DF876063-EC2B-4047-82AE-2E148C33BA42}" sibTransId="{83FC6A54-21AA-46AD-A07A-023EDC6396BE}"/>
    <dgm:cxn modelId="{C9BA79C5-DC83-4FAB-B07D-134C430035DA}" type="presOf" srcId="{D873EF84-8E6E-4BE9-BCB9-0B627CB1D88B}" destId="{ECF139B6-AC18-43E6-A2F0-DAF9D1263738}" srcOrd="0" destOrd="0" presId="urn:microsoft.com/office/officeart/2005/8/layout/pyramid2"/>
    <dgm:cxn modelId="{1FC9D5AF-15D4-4914-9963-95762100D89D}" srcId="{46BE611D-890A-4877-9972-5F8C74B31A60}" destId="{D873EF84-8E6E-4BE9-BCB9-0B627CB1D88B}" srcOrd="1" destOrd="0" parTransId="{DCBC105F-AFE6-4CCE-9DDC-4757334683BE}" sibTransId="{8D9BA576-E071-4CEC-AAAC-B693B6732262}"/>
    <dgm:cxn modelId="{F58331D6-CEF9-4B1E-8318-F155C60D8D53}" type="presParOf" srcId="{4F3140E9-6C32-4724-AF37-BE53BAD268DD}" destId="{06AD3490-509D-4D23-877F-DF91EBEF6863}" srcOrd="0" destOrd="0" presId="urn:microsoft.com/office/officeart/2005/8/layout/pyramid2"/>
    <dgm:cxn modelId="{3F4E9536-FDF4-4BB4-AA26-83A6C58D95E0}" type="presParOf" srcId="{4F3140E9-6C32-4724-AF37-BE53BAD268DD}" destId="{0F45E67D-7F60-49EC-8DBB-9174F4D1FA23}" srcOrd="1" destOrd="0" presId="urn:microsoft.com/office/officeart/2005/8/layout/pyramid2"/>
    <dgm:cxn modelId="{D15D3420-4790-45C5-91B0-58D36EC09F4B}" type="presParOf" srcId="{0F45E67D-7F60-49EC-8DBB-9174F4D1FA23}" destId="{87E8BC3D-E5A5-4BC6-9008-8B2B13301D5B}" srcOrd="0" destOrd="0" presId="urn:microsoft.com/office/officeart/2005/8/layout/pyramid2"/>
    <dgm:cxn modelId="{2BEBB000-CEC2-472C-BC1A-AD92260530DC}" type="presParOf" srcId="{0F45E67D-7F60-49EC-8DBB-9174F4D1FA23}" destId="{F4003241-1EAB-4AC1-907E-FF31C4186C0A}" srcOrd="1" destOrd="0" presId="urn:microsoft.com/office/officeart/2005/8/layout/pyramid2"/>
    <dgm:cxn modelId="{B67DEC1E-57BD-428E-9B6C-4CEDF9455269}" type="presParOf" srcId="{0F45E67D-7F60-49EC-8DBB-9174F4D1FA23}" destId="{ECF139B6-AC18-43E6-A2F0-DAF9D1263738}" srcOrd="2" destOrd="0" presId="urn:microsoft.com/office/officeart/2005/8/layout/pyramid2"/>
    <dgm:cxn modelId="{18C349F6-D553-4493-882B-FAF40F69A146}" type="presParOf" srcId="{0F45E67D-7F60-49EC-8DBB-9174F4D1FA23}" destId="{F4B53448-1BE8-4954-9A59-A96A3A54B12D}" srcOrd="3" destOrd="0" presId="urn:microsoft.com/office/officeart/2005/8/layout/pyramid2"/>
    <dgm:cxn modelId="{9585CF3C-3311-4124-8E53-0A2DA21C7302}" type="presParOf" srcId="{0F45E67D-7F60-49EC-8DBB-9174F4D1FA23}" destId="{EAE497F8-C2B4-4DAB-B38C-642786A88F40}" srcOrd="4" destOrd="0" presId="urn:microsoft.com/office/officeart/2005/8/layout/pyramid2"/>
    <dgm:cxn modelId="{47F2768C-37BD-4631-A3D6-C1EF839A00C1}" type="presParOf" srcId="{0F45E67D-7F60-49EC-8DBB-9174F4D1FA23}" destId="{D40951C0-FF1D-47DF-BB05-83223488FADA}"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D6A0B4-6075-48ED-9E30-28BB0453AF37}"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24947266-0AEB-448E-8148-3D8A8747DDA8}">
      <dgm:prSet custT="1"/>
      <dgm:spPr>
        <a:solidFill>
          <a:srgbClr val="FFC000">
            <a:alpha val="90000"/>
          </a:srgbClr>
        </a:solidFill>
      </dgm:spPr>
      <dgm:t>
        <a:bodyPr/>
        <a:lstStyle/>
        <a:p>
          <a:pPr rtl="0"/>
          <a:r>
            <a:rPr lang="es-CO" sz="3600" b="1" dirty="0" smtClean="0"/>
            <a:t>Malaquías 1:10-11. </a:t>
          </a:r>
          <a:endParaRPr lang="es-CO" sz="3600" dirty="0"/>
        </a:p>
      </dgm:t>
    </dgm:pt>
    <dgm:pt modelId="{3C44BC51-F1EC-4B10-9E4F-E60C5D93C895}" type="parTrans" cxnId="{B705777A-710E-49FE-B9BC-CD3B06E3468E}">
      <dgm:prSet/>
      <dgm:spPr/>
      <dgm:t>
        <a:bodyPr/>
        <a:lstStyle/>
        <a:p>
          <a:endParaRPr lang="es-CO"/>
        </a:p>
      </dgm:t>
    </dgm:pt>
    <dgm:pt modelId="{BF063E99-0F4D-40F3-AB86-009AFEA7D903}" type="sibTrans" cxnId="{B705777A-710E-49FE-B9BC-CD3B06E3468E}">
      <dgm:prSet/>
      <dgm:spPr/>
      <dgm:t>
        <a:bodyPr/>
        <a:lstStyle/>
        <a:p>
          <a:endParaRPr lang="es-CO"/>
        </a:p>
      </dgm:t>
    </dgm:pt>
    <dgm:pt modelId="{C2FE4A57-74DA-4DA4-B9F8-F709ED598F6B}">
      <dgm:prSet/>
      <dgm:spPr/>
      <dgm:t>
        <a:bodyPr/>
        <a:lstStyle/>
        <a:p>
          <a:pPr rtl="0"/>
          <a:r>
            <a:rPr lang="es-CO" dirty="0" smtClean="0"/>
            <a:t>“...Yo no tengo complacencia en vosotros, dice Jehová de los ejércitos, ni de vuestra mano aceptaré ofrenda. Porque desde donde el sol nace hasta donde se pone, es grande mi nombre entre las naciones; y en todo lugar se ofrece a mi nombre incienso y ofrenda limpia, porque grande es mi nombre entre las naciones, dice Jehová de los ejércitos.”</a:t>
          </a:r>
          <a:endParaRPr lang="es-CO" dirty="0"/>
        </a:p>
      </dgm:t>
    </dgm:pt>
    <dgm:pt modelId="{D8A0D449-51DC-4505-9BBB-2E60F0C21DE1}" type="parTrans" cxnId="{992C8162-AF83-4F94-B068-63F48E8A87FF}">
      <dgm:prSet/>
      <dgm:spPr/>
      <dgm:t>
        <a:bodyPr/>
        <a:lstStyle/>
        <a:p>
          <a:endParaRPr lang="es-CO"/>
        </a:p>
      </dgm:t>
    </dgm:pt>
    <dgm:pt modelId="{834A3F2A-80BA-4DA2-98C3-1304F501D4DA}" type="sibTrans" cxnId="{992C8162-AF83-4F94-B068-63F48E8A87FF}">
      <dgm:prSet/>
      <dgm:spPr/>
      <dgm:t>
        <a:bodyPr/>
        <a:lstStyle/>
        <a:p>
          <a:endParaRPr lang="es-CO"/>
        </a:p>
      </dgm:t>
    </dgm:pt>
    <dgm:pt modelId="{BBE20E61-FF59-420E-9ACC-EB6C093A2C74}" type="pres">
      <dgm:prSet presAssocID="{1DD6A0B4-6075-48ED-9E30-28BB0453AF37}" presName="compositeShape" presStyleCnt="0">
        <dgm:presLayoutVars>
          <dgm:dir/>
          <dgm:resizeHandles/>
        </dgm:presLayoutVars>
      </dgm:prSet>
      <dgm:spPr/>
      <dgm:t>
        <a:bodyPr/>
        <a:lstStyle/>
        <a:p>
          <a:endParaRPr lang="es-CO"/>
        </a:p>
      </dgm:t>
    </dgm:pt>
    <dgm:pt modelId="{E6F65C1D-D7EA-492E-BFC8-581C09F5C4BA}" type="pres">
      <dgm:prSet presAssocID="{1DD6A0B4-6075-48ED-9E30-28BB0453AF37}" presName="pyramid" presStyleLbl="node1" presStyleIdx="0" presStyleCnt="1"/>
      <dgm:spPr/>
    </dgm:pt>
    <dgm:pt modelId="{63C44891-81CA-43BC-859C-6D4B75B4D3C6}" type="pres">
      <dgm:prSet presAssocID="{1DD6A0B4-6075-48ED-9E30-28BB0453AF37}" presName="theList" presStyleCnt="0"/>
      <dgm:spPr/>
    </dgm:pt>
    <dgm:pt modelId="{09B37971-82E6-4619-860D-140116095E17}" type="pres">
      <dgm:prSet presAssocID="{24947266-0AEB-448E-8148-3D8A8747DDA8}" presName="aNode" presStyleLbl="fgAcc1" presStyleIdx="0" presStyleCnt="2">
        <dgm:presLayoutVars>
          <dgm:bulletEnabled val="1"/>
        </dgm:presLayoutVars>
      </dgm:prSet>
      <dgm:spPr/>
      <dgm:t>
        <a:bodyPr/>
        <a:lstStyle/>
        <a:p>
          <a:endParaRPr lang="es-CO"/>
        </a:p>
      </dgm:t>
    </dgm:pt>
    <dgm:pt modelId="{43C4BEF2-A748-4E63-BF6D-46571A4AA32A}" type="pres">
      <dgm:prSet presAssocID="{24947266-0AEB-448E-8148-3D8A8747DDA8}" presName="aSpace" presStyleCnt="0"/>
      <dgm:spPr/>
    </dgm:pt>
    <dgm:pt modelId="{9A611986-2BA5-4021-9B01-E52EF2455A25}" type="pres">
      <dgm:prSet presAssocID="{C2FE4A57-74DA-4DA4-B9F8-F709ED598F6B}" presName="aNode" presStyleLbl="fgAcc1" presStyleIdx="1" presStyleCnt="2" custScaleX="242665">
        <dgm:presLayoutVars>
          <dgm:bulletEnabled val="1"/>
        </dgm:presLayoutVars>
      </dgm:prSet>
      <dgm:spPr/>
      <dgm:t>
        <a:bodyPr/>
        <a:lstStyle/>
        <a:p>
          <a:endParaRPr lang="es-CO"/>
        </a:p>
      </dgm:t>
    </dgm:pt>
    <dgm:pt modelId="{0604FA4D-784A-4427-B286-42B1A93C6B24}" type="pres">
      <dgm:prSet presAssocID="{C2FE4A57-74DA-4DA4-B9F8-F709ED598F6B}" presName="aSpace" presStyleCnt="0"/>
      <dgm:spPr/>
    </dgm:pt>
  </dgm:ptLst>
  <dgm:cxnLst>
    <dgm:cxn modelId="{B705777A-710E-49FE-B9BC-CD3B06E3468E}" srcId="{1DD6A0B4-6075-48ED-9E30-28BB0453AF37}" destId="{24947266-0AEB-448E-8148-3D8A8747DDA8}" srcOrd="0" destOrd="0" parTransId="{3C44BC51-F1EC-4B10-9E4F-E60C5D93C895}" sibTransId="{BF063E99-0F4D-40F3-AB86-009AFEA7D903}"/>
    <dgm:cxn modelId="{FA841CC1-054F-4419-945E-5145E3BFF15C}" type="presOf" srcId="{1DD6A0B4-6075-48ED-9E30-28BB0453AF37}" destId="{BBE20E61-FF59-420E-9ACC-EB6C093A2C74}" srcOrd="0" destOrd="0" presId="urn:microsoft.com/office/officeart/2005/8/layout/pyramid2"/>
    <dgm:cxn modelId="{992C8162-AF83-4F94-B068-63F48E8A87FF}" srcId="{1DD6A0B4-6075-48ED-9E30-28BB0453AF37}" destId="{C2FE4A57-74DA-4DA4-B9F8-F709ED598F6B}" srcOrd="1" destOrd="0" parTransId="{D8A0D449-51DC-4505-9BBB-2E60F0C21DE1}" sibTransId="{834A3F2A-80BA-4DA2-98C3-1304F501D4DA}"/>
    <dgm:cxn modelId="{D4C8BC89-808D-45CF-89AA-1BBE2DE24BBD}" type="presOf" srcId="{24947266-0AEB-448E-8148-3D8A8747DDA8}" destId="{09B37971-82E6-4619-860D-140116095E17}" srcOrd="0" destOrd="0" presId="urn:microsoft.com/office/officeart/2005/8/layout/pyramid2"/>
    <dgm:cxn modelId="{292B5B51-611F-4B79-814F-A2613F9022E3}" type="presOf" srcId="{C2FE4A57-74DA-4DA4-B9F8-F709ED598F6B}" destId="{9A611986-2BA5-4021-9B01-E52EF2455A25}" srcOrd="0" destOrd="0" presId="urn:microsoft.com/office/officeart/2005/8/layout/pyramid2"/>
    <dgm:cxn modelId="{BB1E5479-AEDC-4641-93AA-3856770A9D5B}" type="presParOf" srcId="{BBE20E61-FF59-420E-9ACC-EB6C093A2C74}" destId="{E6F65C1D-D7EA-492E-BFC8-581C09F5C4BA}" srcOrd="0" destOrd="0" presId="urn:microsoft.com/office/officeart/2005/8/layout/pyramid2"/>
    <dgm:cxn modelId="{BF1ECDD5-8AE0-4252-9BDB-0B9AECF1DED5}" type="presParOf" srcId="{BBE20E61-FF59-420E-9ACC-EB6C093A2C74}" destId="{63C44891-81CA-43BC-859C-6D4B75B4D3C6}" srcOrd="1" destOrd="0" presId="urn:microsoft.com/office/officeart/2005/8/layout/pyramid2"/>
    <dgm:cxn modelId="{5E518D2A-63E6-4F5E-8209-8D90070F32F6}" type="presParOf" srcId="{63C44891-81CA-43BC-859C-6D4B75B4D3C6}" destId="{09B37971-82E6-4619-860D-140116095E17}" srcOrd="0" destOrd="0" presId="urn:microsoft.com/office/officeart/2005/8/layout/pyramid2"/>
    <dgm:cxn modelId="{D070B6F2-4412-4FAC-8602-3A288F607E06}" type="presParOf" srcId="{63C44891-81CA-43BC-859C-6D4B75B4D3C6}" destId="{43C4BEF2-A748-4E63-BF6D-46571A4AA32A}" srcOrd="1" destOrd="0" presId="urn:microsoft.com/office/officeart/2005/8/layout/pyramid2"/>
    <dgm:cxn modelId="{4E0782F0-77F2-4086-85D3-654C1A5E0FFE}" type="presParOf" srcId="{63C44891-81CA-43BC-859C-6D4B75B4D3C6}" destId="{9A611986-2BA5-4021-9B01-E52EF2455A25}" srcOrd="2" destOrd="0" presId="urn:microsoft.com/office/officeart/2005/8/layout/pyramid2"/>
    <dgm:cxn modelId="{2B5FB6D2-1AE9-420A-899F-1E6BACD33BF1}" type="presParOf" srcId="{63C44891-81CA-43BC-859C-6D4B75B4D3C6}" destId="{0604FA4D-784A-4427-B286-42B1A93C6B24}"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73E991-24EA-4204-B7BC-950F0DF3A9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4C13BB9-237B-4981-A5A7-DCAF6B7EC662}">
      <dgm:prSet custT="1"/>
      <dgm:spPr>
        <a:solidFill>
          <a:srgbClr val="002060"/>
        </a:solidFill>
      </dgm:spPr>
      <dgm:t>
        <a:bodyPr/>
        <a:lstStyle/>
        <a:p>
          <a:pPr algn="ctr" rtl="0"/>
          <a:r>
            <a:rPr lang="es-CO" sz="3200" dirty="0" smtClean="0"/>
            <a:t>En el </a:t>
          </a:r>
          <a:r>
            <a:rPr lang="es-CO" sz="3200" u="sng" dirty="0" smtClean="0"/>
            <a:t>año 1551 d.C., el Concilio de Trento declaró oficialmente que:</a:t>
          </a:r>
          <a:r>
            <a:rPr lang="es-CO" sz="3200" dirty="0" smtClean="0"/>
            <a:t> “Por la consagración del pan y el vino; se realiza un </a:t>
          </a:r>
          <a:r>
            <a:rPr lang="es-CO" sz="3200" b="1" u="sng" dirty="0" smtClean="0"/>
            <a:t>cambio</a:t>
          </a:r>
          <a:r>
            <a:rPr lang="es-CO" sz="3200" dirty="0" smtClean="0"/>
            <a:t> de toda la sustancia del pan en la sustancia del cuerpo de Cristo nuestro Señor y toda la sustancia del vino en la sustancia de su sangre. A este cambio la santa Iglesia Católica le ha puesto y llamado propiamente la </a:t>
          </a:r>
          <a:r>
            <a:rPr lang="es-CO" sz="3200" b="1" u="sng" dirty="0" smtClean="0"/>
            <a:t>transustanciación</a:t>
          </a:r>
          <a:r>
            <a:rPr lang="es-CO" sz="3200" dirty="0" smtClean="0"/>
            <a:t>”</a:t>
          </a:r>
        </a:p>
        <a:p>
          <a:pPr algn="ctr" rtl="0"/>
          <a:r>
            <a:rPr lang="es-CO" sz="3200" dirty="0" smtClean="0"/>
            <a:t>(Sesión XII, capítulo IV; canon II). </a:t>
          </a:r>
        </a:p>
        <a:p>
          <a:pPr algn="l" rtl="0"/>
          <a:endParaRPr lang="es-CO" sz="3200" dirty="0"/>
        </a:p>
      </dgm:t>
    </dgm:pt>
    <dgm:pt modelId="{0730E384-1298-4CB1-BF16-700F1A2127B6}" type="parTrans" cxnId="{39BDCDEA-D75A-4F5F-A247-F77496BBDA90}">
      <dgm:prSet/>
      <dgm:spPr/>
      <dgm:t>
        <a:bodyPr/>
        <a:lstStyle/>
        <a:p>
          <a:endParaRPr lang="es-CO"/>
        </a:p>
      </dgm:t>
    </dgm:pt>
    <dgm:pt modelId="{6D1C20E5-091F-4A31-9E06-D49D55B6B039}" type="sibTrans" cxnId="{39BDCDEA-D75A-4F5F-A247-F77496BBDA90}">
      <dgm:prSet/>
      <dgm:spPr/>
      <dgm:t>
        <a:bodyPr/>
        <a:lstStyle/>
        <a:p>
          <a:endParaRPr lang="es-CO"/>
        </a:p>
      </dgm:t>
    </dgm:pt>
    <dgm:pt modelId="{42E2B95F-3377-44CB-8F94-0E1B17C03B2E}" type="pres">
      <dgm:prSet presAssocID="{8973E991-24EA-4204-B7BC-950F0DF3A933}" presName="linear" presStyleCnt="0">
        <dgm:presLayoutVars>
          <dgm:animLvl val="lvl"/>
          <dgm:resizeHandles val="exact"/>
        </dgm:presLayoutVars>
      </dgm:prSet>
      <dgm:spPr/>
      <dgm:t>
        <a:bodyPr/>
        <a:lstStyle/>
        <a:p>
          <a:endParaRPr lang="es-CO"/>
        </a:p>
      </dgm:t>
    </dgm:pt>
    <dgm:pt modelId="{80DC85C0-39E5-4496-8C70-AE784F490298}" type="pres">
      <dgm:prSet presAssocID="{44C13BB9-237B-4981-A5A7-DCAF6B7EC662}" presName="parentText" presStyleLbl="node1" presStyleIdx="0" presStyleCnt="1">
        <dgm:presLayoutVars>
          <dgm:chMax val="0"/>
          <dgm:bulletEnabled val="1"/>
        </dgm:presLayoutVars>
      </dgm:prSet>
      <dgm:spPr/>
      <dgm:t>
        <a:bodyPr/>
        <a:lstStyle/>
        <a:p>
          <a:endParaRPr lang="es-CO"/>
        </a:p>
      </dgm:t>
    </dgm:pt>
  </dgm:ptLst>
  <dgm:cxnLst>
    <dgm:cxn modelId="{7B341193-53C7-4FDB-8A65-A3E1AC25D5E8}" type="presOf" srcId="{8973E991-24EA-4204-B7BC-950F0DF3A933}" destId="{42E2B95F-3377-44CB-8F94-0E1B17C03B2E}" srcOrd="0" destOrd="0" presId="urn:microsoft.com/office/officeart/2005/8/layout/vList2"/>
    <dgm:cxn modelId="{2B5F1FC0-6AFE-416A-B306-7AEDB3F36002}" type="presOf" srcId="{44C13BB9-237B-4981-A5A7-DCAF6B7EC662}" destId="{80DC85C0-39E5-4496-8C70-AE784F490298}" srcOrd="0" destOrd="0" presId="urn:microsoft.com/office/officeart/2005/8/layout/vList2"/>
    <dgm:cxn modelId="{39BDCDEA-D75A-4F5F-A247-F77496BBDA90}" srcId="{8973E991-24EA-4204-B7BC-950F0DF3A933}" destId="{44C13BB9-237B-4981-A5A7-DCAF6B7EC662}" srcOrd="0" destOrd="0" parTransId="{0730E384-1298-4CB1-BF16-700F1A2127B6}" sibTransId="{6D1C20E5-091F-4A31-9E06-D49D55B6B039}"/>
    <dgm:cxn modelId="{F017B57E-3CF9-48AE-9D8F-51336E8EA116}" type="presParOf" srcId="{42E2B95F-3377-44CB-8F94-0E1B17C03B2E}" destId="{80DC85C0-39E5-4496-8C70-AE784F49029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10AAA8-A682-4430-8279-C493AF23415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9E58DF78-4878-4B27-AB16-A573928EDFB9}">
      <dgm:prSet/>
      <dgm:spPr>
        <a:solidFill>
          <a:srgbClr val="FFC000">
            <a:alpha val="90000"/>
          </a:srgbClr>
        </a:solidFill>
      </dgm:spPr>
      <dgm:t>
        <a:bodyPr/>
        <a:lstStyle/>
        <a:p>
          <a:pPr rtl="0"/>
          <a:r>
            <a:rPr lang="es-CO" dirty="0" smtClean="0"/>
            <a:t>Al compartir la cena Eucarística, la Iglesia enseña que los católicos están cumpliendo lo dicho en </a:t>
          </a:r>
          <a:r>
            <a:rPr lang="es-CO" dirty="0" smtClean="0">
              <a:solidFill>
                <a:srgbClr val="FF0000"/>
              </a:solidFill>
            </a:rPr>
            <a:t>Juan 6:53: </a:t>
          </a:r>
          <a:endParaRPr lang="es-CO" dirty="0">
            <a:solidFill>
              <a:srgbClr val="FF0000"/>
            </a:solidFill>
          </a:endParaRPr>
        </a:p>
      </dgm:t>
    </dgm:pt>
    <dgm:pt modelId="{21204D44-0AFD-4DC6-A98B-F5B66F342725}" type="parTrans" cxnId="{EEA82D3C-332B-4173-89DB-0867570A37AB}">
      <dgm:prSet/>
      <dgm:spPr/>
      <dgm:t>
        <a:bodyPr/>
        <a:lstStyle/>
        <a:p>
          <a:endParaRPr lang="es-CO"/>
        </a:p>
      </dgm:t>
    </dgm:pt>
    <dgm:pt modelId="{22BFA80D-E90B-414B-BE4B-5E7463AD863C}" type="sibTrans" cxnId="{EEA82D3C-332B-4173-89DB-0867570A37AB}">
      <dgm:prSet/>
      <dgm:spPr/>
      <dgm:t>
        <a:bodyPr/>
        <a:lstStyle/>
        <a:p>
          <a:endParaRPr lang="es-CO"/>
        </a:p>
      </dgm:t>
    </dgm:pt>
    <dgm:pt modelId="{47CDA596-A249-44BD-A1C7-85D8BF8D468A}">
      <dgm:prSet custT="1"/>
      <dgm:spPr>
        <a:solidFill>
          <a:srgbClr val="002060">
            <a:alpha val="90000"/>
          </a:srgbClr>
        </a:solidFill>
      </dgm:spPr>
      <dgm:t>
        <a:bodyPr/>
        <a:lstStyle/>
        <a:p>
          <a:pPr rtl="0"/>
          <a:r>
            <a:rPr lang="es-CO" sz="2800" b="1" dirty="0" smtClean="0">
              <a:solidFill>
                <a:schemeClr val="bg1"/>
              </a:solidFill>
            </a:rPr>
            <a:t>“De cierto, de cierto os digo; Si no coméis la carne del Hijo del Hombre, y bebéis su sangre, no tenéis vida en vosotros.” </a:t>
          </a:r>
          <a:endParaRPr lang="es-CO" sz="2800" b="1" dirty="0">
            <a:solidFill>
              <a:schemeClr val="bg1"/>
            </a:solidFill>
          </a:endParaRPr>
        </a:p>
      </dgm:t>
    </dgm:pt>
    <dgm:pt modelId="{9C5BD472-3CD0-41F1-91DE-3DF72E9F92A8}" type="parTrans" cxnId="{EDEB193D-4645-47F0-95AA-30D15D4EDE06}">
      <dgm:prSet/>
      <dgm:spPr/>
      <dgm:t>
        <a:bodyPr/>
        <a:lstStyle/>
        <a:p>
          <a:endParaRPr lang="es-CO"/>
        </a:p>
      </dgm:t>
    </dgm:pt>
    <dgm:pt modelId="{B2C6D406-A9DC-476C-B528-302804B2A86F}" type="sibTrans" cxnId="{EDEB193D-4645-47F0-95AA-30D15D4EDE06}">
      <dgm:prSet/>
      <dgm:spPr/>
      <dgm:t>
        <a:bodyPr/>
        <a:lstStyle/>
        <a:p>
          <a:endParaRPr lang="es-CO"/>
        </a:p>
      </dgm:t>
    </dgm:pt>
    <dgm:pt modelId="{066D024F-BD6C-441B-B050-0B565DC2430C}" type="pres">
      <dgm:prSet presAssocID="{3C10AAA8-A682-4430-8279-C493AF234155}" presName="compositeShape" presStyleCnt="0">
        <dgm:presLayoutVars>
          <dgm:dir/>
          <dgm:resizeHandles/>
        </dgm:presLayoutVars>
      </dgm:prSet>
      <dgm:spPr/>
      <dgm:t>
        <a:bodyPr/>
        <a:lstStyle/>
        <a:p>
          <a:endParaRPr lang="es-CO"/>
        </a:p>
      </dgm:t>
    </dgm:pt>
    <dgm:pt modelId="{2C55E43B-2FDF-42D6-8AF0-8A0CA3122C9F}" type="pres">
      <dgm:prSet presAssocID="{3C10AAA8-A682-4430-8279-C493AF234155}" presName="pyramid" presStyleLbl="node1" presStyleIdx="0" presStyleCnt="1" custLinFactNeighborX="-582" custLinFactNeighborY="-1308"/>
      <dgm:spPr/>
    </dgm:pt>
    <dgm:pt modelId="{FCCA86B0-19A2-43F1-ADE7-CA07BA09237A}" type="pres">
      <dgm:prSet presAssocID="{3C10AAA8-A682-4430-8279-C493AF234155}" presName="theList" presStyleCnt="0"/>
      <dgm:spPr/>
    </dgm:pt>
    <dgm:pt modelId="{6CB950E0-AF1C-41F4-8084-4CC3249299E8}" type="pres">
      <dgm:prSet presAssocID="{9E58DF78-4878-4B27-AB16-A573928EDFB9}" presName="aNode" presStyleLbl="fgAcc1" presStyleIdx="0" presStyleCnt="2" custScaleX="217454">
        <dgm:presLayoutVars>
          <dgm:bulletEnabled val="1"/>
        </dgm:presLayoutVars>
      </dgm:prSet>
      <dgm:spPr/>
      <dgm:t>
        <a:bodyPr/>
        <a:lstStyle/>
        <a:p>
          <a:endParaRPr lang="es-CO"/>
        </a:p>
      </dgm:t>
    </dgm:pt>
    <dgm:pt modelId="{CF96CF56-7D34-4267-A8C4-B81A05ED4889}" type="pres">
      <dgm:prSet presAssocID="{9E58DF78-4878-4B27-AB16-A573928EDFB9}" presName="aSpace" presStyleCnt="0"/>
      <dgm:spPr/>
    </dgm:pt>
    <dgm:pt modelId="{AE961A38-9DAB-4C45-8352-0A3661A0A76D}" type="pres">
      <dgm:prSet presAssocID="{47CDA596-A249-44BD-A1C7-85D8BF8D468A}" presName="aNode" presStyleLbl="fgAcc1" presStyleIdx="1" presStyleCnt="2" custScaleX="175148">
        <dgm:presLayoutVars>
          <dgm:bulletEnabled val="1"/>
        </dgm:presLayoutVars>
      </dgm:prSet>
      <dgm:spPr/>
      <dgm:t>
        <a:bodyPr/>
        <a:lstStyle/>
        <a:p>
          <a:endParaRPr lang="es-CO"/>
        </a:p>
      </dgm:t>
    </dgm:pt>
    <dgm:pt modelId="{3E4C9C81-94EC-47EA-AA65-0629066CD644}" type="pres">
      <dgm:prSet presAssocID="{47CDA596-A249-44BD-A1C7-85D8BF8D468A}" presName="aSpace" presStyleCnt="0"/>
      <dgm:spPr/>
    </dgm:pt>
  </dgm:ptLst>
  <dgm:cxnLst>
    <dgm:cxn modelId="{EDEB193D-4645-47F0-95AA-30D15D4EDE06}" srcId="{3C10AAA8-A682-4430-8279-C493AF234155}" destId="{47CDA596-A249-44BD-A1C7-85D8BF8D468A}" srcOrd="1" destOrd="0" parTransId="{9C5BD472-3CD0-41F1-91DE-3DF72E9F92A8}" sibTransId="{B2C6D406-A9DC-476C-B528-302804B2A86F}"/>
    <dgm:cxn modelId="{EEA82D3C-332B-4173-89DB-0867570A37AB}" srcId="{3C10AAA8-A682-4430-8279-C493AF234155}" destId="{9E58DF78-4878-4B27-AB16-A573928EDFB9}" srcOrd="0" destOrd="0" parTransId="{21204D44-0AFD-4DC6-A98B-F5B66F342725}" sibTransId="{22BFA80D-E90B-414B-BE4B-5E7463AD863C}"/>
    <dgm:cxn modelId="{E9600E29-71B8-4A81-A197-AC448A7131BF}" type="presOf" srcId="{3C10AAA8-A682-4430-8279-C493AF234155}" destId="{066D024F-BD6C-441B-B050-0B565DC2430C}" srcOrd="0" destOrd="0" presId="urn:microsoft.com/office/officeart/2005/8/layout/pyramid2"/>
    <dgm:cxn modelId="{EBD1A0A8-AE14-48BA-96CC-8AF5EC9C9FDF}" type="presOf" srcId="{9E58DF78-4878-4B27-AB16-A573928EDFB9}" destId="{6CB950E0-AF1C-41F4-8084-4CC3249299E8}" srcOrd="0" destOrd="0" presId="urn:microsoft.com/office/officeart/2005/8/layout/pyramid2"/>
    <dgm:cxn modelId="{BE0DCBEE-404B-41CA-A5DE-8C0AAB0CB70B}" type="presOf" srcId="{47CDA596-A249-44BD-A1C7-85D8BF8D468A}" destId="{AE961A38-9DAB-4C45-8352-0A3661A0A76D}" srcOrd="0" destOrd="0" presId="urn:microsoft.com/office/officeart/2005/8/layout/pyramid2"/>
    <dgm:cxn modelId="{151E7E74-A589-4C60-B4BB-CA1B7FD98FEC}" type="presParOf" srcId="{066D024F-BD6C-441B-B050-0B565DC2430C}" destId="{2C55E43B-2FDF-42D6-8AF0-8A0CA3122C9F}" srcOrd="0" destOrd="0" presId="urn:microsoft.com/office/officeart/2005/8/layout/pyramid2"/>
    <dgm:cxn modelId="{B43701EE-7C12-44B9-B822-57E09F59174D}" type="presParOf" srcId="{066D024F-BD6C-441B-B050-0B565DC2430C}" destId="{FCCA86B0-19A2-43F1-ADE7-CA07BA09237A}" srcOrd="1" destOrd="0" presId="urn:microsoft.com/office/officeart/2005/8/layout/pyramid2"/>
    <dgm:cxn modelId="{D7E1BE98-E3A8-404F-A04B-8BFADD0FA77D}" type="presParOf" srcId="{FCCA86B0-19A2-43F1-ADE7-CA07BA09237A}" destId="{6CB950E0-AF1C-41F4-8084-4CC3249299E8}" srcOrd="0" destOrd="0" presId="urn:microsoft.com/office/officeart/2005/8/layout/pyramid2"/>
    <dgm:cxn modelId="{5F488A0C-9775-4ACB-8EFF-F13ED2BCE937}" type="presParOf" srcId="{FCCA86B0-19A2-43F1-ADE7-CA07BA09237A}" destId="{CF96CF56-7D34-4267-A8C4-B81A05ED4889}" srcOrd="1" destOrd="0" presId="urn:microsoft.com/office/officeart/2005/8/layout/pyramid2"/>
    <dgm:cxn modelId="{1DCDB763-3B6A-4E73-B970-8A954FE45D17}" type="presParOf" srcId="{FCCA86B0-19A2-43F1-ADE7-CA07BA09237A}" destId="{AE961A38-9DAB-4C45-8352-0A3661A0A76D}" srcOrd="2" destOrd="0" presId="urn:microsoft.com/office/officeart/2005/8/layout/pyramid2"/>
    <dgm:cxn modelId="{1AC927BC-25F5-423F-87D2-E4AC59B07901}" type="presParOf" srcId="{FCCA86B0-19A2-43F1-ADE7-CA07BA09237A}" destId="{3E4C9C81-94EC-47EA-AA65-0629066CD644}"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D2761E7-EA00-48CA-A794-29CC83E255C8}"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503812A4-B46E-4ED6-8C46-F94E6140D867}">
      <dgm:prSet custT="1"/>
      <dgm:spPr>
        <a:solidFill>
          <a:srgbClr val="FFFF00">
            <a:alpha val="90000"/>
          </a:srgbClr>
        </a:solidFill>
      </dgm:spPr>
      <dgm:t>
        <a:bodyPr/>
        <a:lstStyle/>
        <a:p>
          <a:pPr rtl="0"/>
          <a:r>
            <a:rPr lang="es-CO" sz="2400" dirty="0" smtClean="0"/>
            <a:t>Por ejemplo, el libro apócrifo de Sira dice: “Aquel que coma de mi aún estará hambriento, el que beba de mi quedará sediento por más, aquel que me obedezca no será avergonzado, aquel que me sirva nunca caerá. Todo esto es verdad del libro del pacto del Altísimo, la ley, la cual Moisés nos ordenó como una herencia para la comunidad de Jacob” (Sira 24:20-22) </a:t>
          </a:r>
          <a:endParaRPr lang="es-CO" sz="2400" dirty="0"/>
        </a:p>
      </dgm:t>
    </dgm:pt>
    <dgm:pt modelId="{F63D1116-761A-4B9E-B4FA-99274EBC5BB3}" type="parTrans" cxnId="{DBB414F6-2F24-446C-80FC-6292CCB62CF2}">
      <dgm:prSet/>
      <dgm:spPr/>
      <dgm:t>
        <a:bodyPr/>
        <a:lstStyle/>
        <a:p>
          <a:endParaRPr lang="es-CO"/>
        </a:p>
      </dgm:t>
    </dgm:pt>
    <dgm:pt modelId="{912ED0D2-AC98-4D91-9063-DE98E5F57227}" type="sibTrans" cxnId="{DBB414F6-2F24-446C-80FC-6292CCB62CF2}">
      <dgm:prSet/>
      <dgm:spPr/>
      <dgm:t>
        <a:bodyPr/>
        <a:lstStyle/>
        <a:p>
          <a:endParaRPr lang="es-CO"/>
        </a:p>
      </dgm:t>
    </dgm:pt>
    <dgm:pt modelId="{D35AF1CA-C284-4E05-A843-8B7159FA7DC0}">
      <dgm:prSet custT="1"/>
      <dgm:spPr>
        <a:solidFill>
          <a:srgbClr val="92D050">
            <a:alpha val="90000"/>
          </a:srgbClr>
        </a:solidFill>
      </dgm:spPr>
      <dgm:t>
        <a:bodyPr/>
        <a:lstStyle/>
        <a:p>
          <a:pPr rtl="0"/>
          <a:r>
            <a:rPr lang="es-CO" sz="2400" dirty="0" smtClean="0"/>
            <a:t>Lo aquí citado del libro de Sira no es avalado como Escritura; solamente sirve para ilustrar cómo pensaba la gente judía respecto a la Ley Mosaica. Es importante entender la comparación del pan con la Torá para apreciar el verdadero punto de Jesús. </a:t>
          </a:r>
          <a:endParaRPr lang="es-CO" sz="2400" dirty="0"/>
        </a:p>
      </dgm:t>
    </dgm:pt>
    <dgm:pt modelId="{D8B13DCB-BB41-4313-A2D9-22D741FA5C33}" type="parTrans" cxnId="{2F3C86AD-81BA-4EA7-88F8-9195F1690BB0}">
      <dgm:prSet/>
      <dgm:spPr/>
      <dgm:t>
        <a:bodyPr/>
        <a:lstStyle/>
        <a:p>
          <a:endParaRPr lang="es-CO"/>
        </a:p>
      </dgm:t>
    </dgm:pt>
    <dgm:pt modelId="{33C81126-DB05-4089-BA05-B595016EBA10}" type="sibTrans" cxnId="{2F3C86AD-81BA-4EA7-88F8-9195F1690BB0}">
      <dgm:prSet/>
      <dgm:spPr/>
      <dgm:t>
        <a:bodyPr/>
        <a:lstStyle/>
        <a:p>
          <a:endParaRPr lang="es-CO"/>
        </a:p>
      </dgm:t>
    </dgm:pt>
    <dgm:pt modelId="{C3E32A95-CBED-4A49-A34F-95B49EF8643B}" type="pres">
      <dgm:prSet presAssocID="{0D2761E7-EA00-48CA-A794-29CC83E255C8}" presName="compositeShape" presStyleCnt="0">
        <dgm:presLayoutVars>
          <dgm:dir/>
          <dgm:resizeHandles/>
        </dgm:presLayoutVars>
      </dgm:prSet>
      <dgm:spPr/>
      <dgm:t>
        <a:bodyPr/>
        <a:lstStyle/>
        <a:p>
          <a:endParaRPr lang="es-CO"/>
        </a:p>
      </dgm:t>
    </dgm:pt>
    <dgm:pt modelId="{2ABEEA0A-BD0A-402F-8294-9772FA5925A0}" type="pres">
      <dgm:prSet presAssocID="{0D2761E7-EA00-48CA-A794-29CC83E255C8}" presName="pyramid" presStyleLbl="node1" presStyleIdx="0" presStyleCnt="1"/>
      <dgm:spPr/>
    </dgm:pt>
    <dgm:pt modelId="{BB052A91-A727-489A-932C-40A619464A93}" type="pres">
      <dgm:prSet presAssocID="{0D2761E7-EA00-48CA-A794-29CC83E255C8}" presName="theList" presStyleCnt="0"/>
      <dgm:spPr/>
    </dgm:pt>
    <dgm:pt modelId="{18853B91-9ECD-4BBB-AB9C-35566CB13909}" type="pres">
      <dgm:prSet presAssocID="{503812A4-B46E-4ED6-8C46-F94E6140D867}" presName="aNode" presStyleLbl="fgAcc1" presStyleIdx="0" presStyleCnt="2" custScaleX="201045">
        <dgm:presLayoutVars>
          <dgm:bulletEnabled val="1"/>
        </dgm:presLayoutVars>
      </dgm:prSet>
      <dgm:spPr/>
      <dgm:t>
        <a:bodyPr/>
        <a:lstStyle/>
        <a:p>
          <a:endParaRPr lang="es-CO"/>
        </a:p>
      </dgm:t>
    </dgm:pt>
    <dgm:pt modelId="{FCFAE00B-2ACB-439A-92AA-3FE7B078BF63}" type="pres">
      <dgm:prSet presAssocID="{503812A4-B46E-4ED6-8C46-F94E6140D867}" presName="aSpace" presStyleCnt="0"/>
      <dgm:spPr/>
    </dgm:pt>
    <dgm:pt modelId="{0FBA9AA0-CF25-47BD-88A0-58843133336A}" type="pres">
      <dgm:prSet presAssocID="{D35AF1CA-C284-4E05-A843-8B7159FA7DC0}" presName="aNode" presStyleLbl="fgAcc1" presStyleIdx="1" presStyleCnt="2" custScaleX="170115">
        <dgm:presLayoutVars>
          <dgm:bulletEnabled val="1"/>
        </dgm:presLayoutVars>
      </dgm:prSet>
      <dgm:spPr/>
      <dgm:t>
        <a:bodyPr/>
        <a:lstStyle/>
        <a:p>
          <a:endParaRPr lang="es-CO"/>
        </a:p>
      </dgm:t>
    </dgm:pt>
    <dgm:pt modelId="{6F89E0D0-8FA8-4D10-8B20-64336C926D4F}" type="pres">
      <dgm:prSet presAssocID="{D35AF1CA-C284-4E05-A843-8B7159FA7DC0}" presName="aSpace" presStyleCnt="0"/>
      <dgm:spPr/>
    </dgm:pt>
  </dgm:ptLst>
  <dgm:cxnLst>
    <dgm:cxn modelId="{2F3C86AD-81BA-4EA7-88F8-9195F1690BB0}" srcId="{0D2761E7-EA00-48CA-A794-29CC83E255C8}" destId="{D35AF1CA-C284-4E05-A843-8B7159FA7DC0}" srcOrd="1" destOrd="0" parTransId="{D8B13DCB-BB41-4313-A2D9-22D741FA5C33}" sibTransId="{33C81126-DB05-4089-BA05-B595016EBA10}"/>
    <dgm:cxn modelId="{DBB414F6-2F24-446C-80FC-6292CCB62CF2}" srcId="{0D2761E7-EA00-48CA-A794-29CC83E255C8}" destId="{503812A4-B46E-4ED6-8C46-F94E6140D867}" srcOrd="0" destOrd="0" parTransId="{F63D1116-761A-4B9E-B4FA-99274EBC5BB3}" sibTransId="{912ED0D2-AC98-4D91-9063-DE98E5F57227}"/>
    <dgm:cxn modelId="{A20A022B-9C95-42DE-A507-3FC8F4145D5A}" type="presOf" srcId="{D35AF1CA-C284-4E05-A843-8B7159FA7DC0}" destId="{0FBA9AA0-CF25-47BD-88A0-58843133336A}" srcOrd="0" destOrd="0" presId="urn:microsoft.com/office/officeart/2005/8/layout/pyramid2"/>
    <dgm:cxn modelId="{870CA241-0020-443E-95AE-D129A31CC6EE}" type="presOf" srcId="{0D2761E7-EA00-48CA-A794-29CC83E255C8}" destId="{C3E32A95-CBED-4A49-A34F-95B49EF8643B}" srcOrd="0" destOrd="0" presId="urn:microsoft.com/office/officeart/2005/8/layout/pyramid2"/>
    <dgm:cxn modelId="{88908ED3-E0E3-43EF-9D86-250F6EE9AB4F}" type="presOf" srcId="{503812A4-B46E-4ED6-8C46-F94E6140D867}" destId="{18853B91-9ECD-4BBB-AB9C-35566CB13909}" srcOrd="0" destOrd="0" presId="urn:microsoft.com/office/officeart/2005/8/layout/pyramid2"/>
    <dgm:cxn modelId="{F235F456-821F-42A5-AFF3-2F65C29BD7C3}" type="presParOf" srcId="{C3E32A95-CBED-4A49-A34F-95B49EF8643B}" destId="{2ABEEA0A-BD0A-402F-8294-9772FA5925A0}" srcOrd="0" destOrd="0" presId="urn:microsoft.com/office/officeart/2005/8/layout/pyramid2"/>
    <dgm:cxn modelId="{D326876B-7EC5-4D08-BB66-6ED30742879F}" type="presParOf" srcId="{C3E32A95-CBED-4A49-A34F-95B49EF8643B}" destId="{BB052A91-A727-489A-932C-40A619464A93}" srcOrd="1" destOrd="0" presId="urn:microsoft.com/office/officeart/2005/8/layout/pyramid2"/>
    <dgm:cxn modelId="{62F29DC4-5FD5-4EA5-8ECF-3FF6FF857015}" type="presParOf" srcId="{BB052A91-A727-489A-932C-40A619464A93}" destId="{18853B91-9ECD-4BBB-AB9C-35566CB13909}" srcOrd="0" destOrd="0" presId="urn:microsoft.com/office/officeart/2005/8/layout/pyramid2"/>
    <dgm:cxn modelId="{428665A1-5AB0-40DB-B918-0B99DC0C03A3}" type="presParOf" srcId="{BB052A91-A727-489A-932C-40A619464A93}" destId="{FCFAE00B-2ACB-439A-92AA-3FE7B078BF63}" srcOrd="1" destOrd="0" presId="urn:microsoft.com/office/officeart/2005/8/layout/pyramid2"/>
    <dgm:cxn modelId="{C424253A-8088-42DE-A275-4880A48C91A8}" type="presParOf" srcId="{BB052A91-A727-489A-932C-40A619464A93}" destId="{0FBA9AA0-CF25-47BD-88A0-58843133336A}" srcOrd="2" destOrd="0" presId="urn:microsoft.com/office/officeart/2005/8/layout/pyramid2"/>
    <dgm:cxn modelId="{E1A8A07E-2DF4-417E-887A-24CD6E769E71}" type="presParOf" srcId="{BB052A91-A727-489A-932C-40A619464A93}" destId="{6F89E0D0-8FA8-4D10-8B20-64336C926D4F}"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57D0E7-06BF-405A-9D47-1D503B77837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A423E85-E4C8-466B-84DF-FE7CB4DBF5E8}">
      <dgm:prSet custT="1"/>
      <dgm:spPr>
        <a:solidFill>
          <a:schemeClr val="accent2"/>
        </a:solidFill>
      </dgm:spPr>
      <dgm:t>
        <a:bodyPr/>
        <a:lstStyle/>
        <a:p>
          <a:pPr rtl="0"/>
          <a:r>
            <a:rPr lang="es-CO" sz="2400" dirty="0" smtClean="0"/>
            <a:t>Hay una muy clara analogía en Juan 6 a los días de Moisés y la comida del maná. En los días de Moisés, el maná era dado como provisión de Dios para alimento de los israelitas mientras peregrinaban por el desierto. </a:t>
          </a:r>
          <a:endParaRPr lang="es-CO" sz="2400" dirty="0"/>
        </a:p>
      </dgm:t>
    </dgm:pt>
    <dgm:pt modelId="{71B2CDE1-3EFA-44E7-955A-38CCD4C89DF6}" type="parTrans" cxnId="{1931FA27-5445-4523-A13B-0C2A662688BD}">
      <dgm:prSet/>
      <dgm:spPr/>
      <dgm:t>
        <a:bodyPr/>
        <a:lstStyle/>
        <a:p>
          <a:endParaRPr lang="es-CO"/>
        </a:p>
      </dgm:t>
    </dgm:pt>
    <dgm:pt modelId="{5E2127D9-0DD9-4114-B418-D6EF9BB39A29}" type="sibTrans" cxnId="{1931FA27-5445-4523-A13B-0C2A662688BD}">
      <dgm:prSet/>
      <dgm:spPr/>
      <dgm:t>
        <a:bodyPr/>
        <a:lstStyle/>
        <a:p>
          <a:endParaRPr lang="es-CO"/>
        </a:p>
      </dgm:t>
    </dgm:pt>
    <dgm:pt modelId="{64A3356A-2B65-4583-942F-C7EF55DE31DC}">
      <dgm:prSet custT="1"/>
      <dgm:spPr>
        <a:solidFill>
          <a:srgbClr val="0070C0"/>
        </a:solidFill>
      </dgm:spPr>
      <dgm:t>
        <a:bodyPr/>
        <a:lstStyle/>
        <a:p>
          <a:pPr rtl="0"/>
          <a:r>
            <a:rPr lang="es-CO" sz="2400" dirty="0" smtClean="0"/>
            <a:t>En Juan 6, sin embargo, Jesús clama ser el verdadero maná, el pan del cielo. Con esta declaración Jesús clama ser la completa provisión de Dios para la salvación. </a:t>
          </a:r>
          <a:endParaRPr lang="es-CO" sz="2200" dirty="0"/>
        </a:p>
      </dgm:t>
    </dgm:pt>
    <dgm:pt modelId="{0963D19A-3B65-4F46-AA4D-6E029AF7F019}" type="parTrans" cxnId="{6E56230C-ED57-44B9-8B8E-E6B0F6F1C41A}">
      <dgm:prSet/>
      <dgm:spPr/>
      <dgm:t>
        <a:bodyPr/>
        <a:lstStyle/>
        <a:p>
          <a:endParaRPr lang="es-CO"/>
        </a:p>
      </dgm:t>
    </dgm:pt>
    <dgm:pt modelId="{F27A4FEC-4EBA-47F8-88F7-B5E52533AEEB}" type="sibTrans" cxnId="{6E56230C-ED57-44B9-8B8E-E6B0F6F1C41A}">
      <dgm:prSet/>
      <dgm:spPr/>
      <dgm:t>
        <a:bodyPr/>
        <a:lstStyle/>
        <a:p>
          <a:endParaRPr lang="es-CO"/>
        </a:p>
      </dgm:t>
    </dgm:pt>
    <dgm:pt modelId="{C7BF6FB1-AB13-4851-B8DC-B6C45B420A0C}">
      <dgm:prSet custT="1"/>
      <dgm:spPr>
        <a:solidFill>
          <a:srgbClr val="002060"/>
        </a:solidFill>
      </dgm:spPr>
      <dgm:t>
        <a:bodyPr/>
        <a:lstStyle/>
        <a:p>
          <a:pPr rtl="0"/>
          <a:r>
            <a:rPr lang="es-CO" sz="2800" dirty="0" smtClean="0"/>
            <a:t>El maná era la provisión de Dios para librar de la inanición. Jesús es la provisión de Dios para librar de la condenación. </a:t>
          </a:r>
          <a:endParaRPr lang="es-CO" sz="2800" dirty="0"/>
        </a:p>
      </dgm:t>
    </dgm:pt>
    <dgm:pt modelId="{6747EAEE-2182-4FAE-B9C5-B3C88ABADC36}" type="parTrans" cxnId="{284C13F3-E36C-421A-9ABD-8064BFB64210}">
      <dgm:prSet/>
      <dgm:spPr/>
      <dgm:t>
        <a:bodyPr/>
        <a:lstStyle/>
        <a:p>
          <a:endParaRPr lang="es-CO"/>
        </a:p>
      </dgm:t>
    </dgm:pt>
    <dgm:pt modelId="{F31329F9-BC52-4C8C-909D-02F8D78A3609}" type="sibTrans" cxnId="{284C13F3-E36C-421A-9ABD-8064BFB64210}">
      <dgm:prSet/>
      <dgm:spPr/>
      <dgm:t>
        <a:bodyPr/>
        <a:lstStyle/>
        <a:p>
          <a:endParaRPr lang="es-CO"/>
        </a:p>
      </dgm:t>
    </dgm:pt>
    <dgm:pt modelId="{4E7CB94E-289E-419C-81F5-E83E7BA1130E}">
      <dgm:prSet custT="1"/>
      <dgm:spPr/>
      <dgm:t>
        <a:bodyPr/>
        <a:lstStyle/>
        <a:p>
          <a:pPr rtl="0"/>
          <a:r>
            <a:rPr lang="es-CO" sz="2400" dirty="0" smtClean="0"/>
            <a:t>Así como el maná debía ser consumido para preservar la vida de los israelitas, así Jesús debía ser consumido (totalmente recibido por fe) para que la salvación fuera recibida. </a:t>
          </a:r>
          <a:endParaRPr lang="es-CO" sz="2400" dirty="0"/>
        </a:p>
      </dgm:t>
    </dgm:pt>
    <dgm:pt modelId="{8D1B65E2-1F54-43BA-B440-11BA91FF124C}" type="parTrans" cxnId="{07320FA7-E641-4E15-BBBD-C147C7795030}">
      <dgm:prSet/>
      <dgm:spPr/>
      <dgm:t>
        <a:bodyPr/>
        <a:lstStyle/>
        <a:p>
          <a:endParaRPr lang="es-CO"/>
        </a:p>
      </dgm:t>
    </dgm:pt>
    <dgm:pt modelId="{0A7A77DE-924F-4142-900B-9C07FA55EA76}" type="sibTrans" cxnId="{07320FA7-E641-4E15-BBBD-C147C7795030}">
      <dgm:prSet/>
      <dgm:spPr/>
      <dgm:t>
        <a:bodyPr/>
        <a:lstStyle/>
        <a:p>
          <a:endParaRPr lang="es-CO"/>
        </a:p>
      </dgm:t>
    </dgm:pt>
    <dgm:pt modelId="{576EBC98-A504-4D8B-95AE-386B13A203F1}" type="pres">
      <dgm:prSet presAssocID="{B557D0E7-06BF-405A-9D47-1D503B77837A}" presName="linear" presStyleCnt="0">
        <dgm:presLayoutVars>
          <dgm:animLvl val="lvl"/>
          <dgm:resizeHandles val="exact"/>
        </dgm:presLayoutVars>
      </dgm:prSet>
      <dgm:spPr/>
      <dgm:t>
        <a:bodyPr/>
        <a:lstStyle/>
        <a:p>
          <a:endParaRPr lang="es-CO"/>
        </a:p>
      </dgm:t>
    </dgm:pt>
    <dgm:pt modelId="{8E5F5FBC-1EDA-477D-9D3B-74FAD313E5FF}" type="pres">
      <dgm:prSet presAssocID="{4A423E85-E4C8-466B-84DF-FE7CB4DBF5E8}" presName="parentText" presStyleLbl="node1" presStyleIdx="0" presStyleCnt="4">
        <dgm:presLayoutVars>
          <dgm:chMax val="0"/>
          <dgm:bulletEnabled val="1"/>
        </dgm:presLayoutVars>
      </dgm:prSet>
      <dgm:spPr/>
      <dgm:t>
        <a:bodyPr/>
        <a:lstStyle/>
        <a:p>
          <a:endParaRPr lang="es-CO"/>
        </a:p>
      </dgm:t>
    </dgm:pt>
    <dgm:pt modelId="{8F9A8340-1F24-45EE-9747-5D1294E6187C}" type="pres">
      <dgm:prSet presAssocID="{5E2127D9-0DD9-4114-B418-D6EF9BB39A29}" presName="spacer" presStyleCnt="0"/>
      <dgm:spPr/>
    </dgm:pt>
    <dgm:pt modelId="{ADE69737-8FF5-4333-A21C-0AD5A7140E02}" type="pres">
      <dgm:prSet presAssocID="{64A3356A-2B65-4583-942F-C7EF55DE31DC}" presName="parentText" presStyleLbl="node1" presStyleIdx="1" presStyleCnt="4">
        <dgm:presLayoutVars>
          <dgm:chMax val="0"/>
          <dgm:bulletEnabled val="1"/>
        </dgm:presLayoutVars>
      </dgm:prSet>
      <dgm:spPr/>
      <dgm:t>
        <a:bodyPr/>
        <a:lstStyle/>
        <a:p>
          <a:endParaRPr lang="es-CO"/>
        </a:p>
      </dgm:t>
    </dgm:pt>
    <dgm:pt modelId="{162E1F7D-36B5-4644-B0D7-53461F6DAC02}" type="pres">
      <dgm:prSet presAssocID="{F27A4FEC-4EBA-47F8-88F7-B5E52533AEEB}" presName="spacer" presStyleCnt="0"/>
      <dgm:spPr/>
    </dgm:pt>
    <dgm:pt modelId="{84CB2BE1-F763-43FB-8E10-C2020A286BBE}" type="pres">
      <dgm:prSet presAssocID="{C7BF6FB1-AB13-4851-B8DC-B6C45B420A0C}" presName="parentText" presStyleLbl="node1" presStyleIdx="2" presStyleCnt="4">
        <dgm:presLayoutVars>
          <dgm:chMax val="0"/>
          <dgm:bulletEnabled val="1"/>
        </dgm:presLayoutVars>
      </dgm:prSet>
      <dgm:spPr/>
      <dgm:t>
        <a:bodyPr/>
        <a:lstStyle/>
        <a:p>
          <a:endParaRPr lang="es-CO"/>
        </a:p>
      </dgm:t>
    </dgm:pt>
    <dgm:pt modelId="{C4443BB6-1124-44C3-8F9E-8500828E76CD}" type="pres">
      <dgm:prSet presAssocID="{F31329F9-BC52-4C8C-909D-02F8D78A3609}" presName="spacer" presStyleCnt="0"/>
      <dgm:spPr/>
    </dgm:pt>
    <dgm:pt modelId="{6501729E-1B87-4783-9B1E-D67A7329F18C}" type="pres">
      <dgm:prSet presAssocID="{4E7CB94E-289E-419C-81F5-E83E7BA1130E}" presName="parentText" presStyleLbl="node1" presStyleIdx="3" presStyleCnt="4">
        <dgm:presLayoutVars>
          <dgm:chMax val="0"/>
          <dgm:bulletEnabled val="1"/>
        </dgm:presLayoutVars>
      </dgm:prSet>
      <dgm:spPr/>
      <dgm:t>
        <a:bodyPr/>
        <a:lstStyle/>
        <a:p>
          <a:endParaRPr lang="es-CO"/>
        </a:p>
      </dgm:t>
    </dgm:pt>
  </dgm:ptLst>
  <dgm:cxnLst>
    <dgm:cxn modelId="{07320FA7-E641-4E15-BBBD-C147C7795030}" srcId="{B557D0E7-06BF-405A-9D47-1D503B77837A}" destId="{4E7CB94E-289E-419C-81F5-E83E7BA1130E}" srcOrd="3" destOrd="0" parTransId="{8D1B65E2-1F54-43BA-B440-11BA91FF124C}" sibTransId="{0A7A77DE-924F-4142-900B-9C07FA55EA76}"/>
    <dgm:cxn modelId="{284C13F3-E36C-421A-9ABD-8064BFB64210}" srcId="{B557D0E7-06BF-405A-9D47-1D503B77837A}" destId="{C7BF6FB1-AB13-4851-B8DC-B6C45B420A0C}" srcOrd="2" destOrd="0" parTransId="{6747EAEE-2182-4FAE-B9C5-B3C88ABADC36}" sibTransId="{F31329F9-BC52-4C8C-909D-02F8D78A3609}"/>
    <dgm:cxn modelId="{F0C942E4-9A46-4E3E-9E7B-19E768F4F404}" type="presOf" srcId="{64A3356A-2B65-4583-942F-C7EF55DE31DC}" destId="{ADE69737-8FF5-4333-A21C-0AD5A7140E02}" srcOrd="0" destOrd="0" presId="urn:microsoft.com/office/officeart/2005/8/layout/vList2"/>
    <dgm:cxn modelId="{6E56230C-ED57-44B9-8B8E-E6B0F6F1C41A}" srcId="{B557D0E7-06BF-405A-9D47-1D503B77837A}" destId="{64A3356A-2B65-4583-942F-C7EF55DE31DC}" srcOrd="1" destOrd="0" parTransId="{0963D19A-3B65-4F46-AA4D-6E029AF7F019}" sibTransId="{F27A4FEC-4EBA-47F8-88F7-B5E52533AEEB}"/>
    <dgm:cxn modelId="{AA562ECD-A7DE-4B77-BFA5-A1EDCE334D94}" type="presOf" srcId="{4A423E85-E4C8-466B-84DF-FE7CB4DBF5E8}" destId="{8E5F5FBC-1EDA-477D-9D3B-74FAD313E5FF}" srcOrd="0" destOrd="0" presId="urn:microsoft.com/office/officeart/2005/8/layout/vList2"/>
    <dgm:cxn modelId="{376AAF4A-B0E6-4DBB-ADAF-764B2D9FC742}" type="presOf" srcId="{C7BF6FB1-AB13-4851-B8DC-B6C45B420A0C}" destId="{84CB2BE1-F763-43FB-8E10-C2020A286BBE}" srcOrd="0" destOrd="0" presId="urn:microsoft.com/office/officeart/2005/8/layout/vList2"/>
    <dgm:cxn modelId="{1931FA27-5445-4523-A13B-0C2A662688BD}" srcId="{B557D0E7-06BF-405A-9D47-1D503B77837A}" destId="{4A423E85-E4C8-466B-84DF-FE7CB4DBF5E8}" srcOrd="0" destOrd="0" parTransId="{71B2CDE1-3EFA-44E7-955A-38CCD4C89DF6}" sibTransId="{5E2127D9-0DD9-4114-B418-D6EF9BB39A29}"/>
    <dgm:cxn modelId="{F84ADC1B-31AA-402E-AFA3-FEF6B1F7DEF9}" type="presOf" srcId="{B557D0E7-06BF-405A-9D47-1D503B77837A}" destId="{576EBC98-A504-4D8B-95AE-386B13A203F1}" srcOrd="0" destOrd="0" presId="urn:microsoft.com/office/officeart/2005/8/layout/vList2"/>
    <dgm:cxn modelId="{EB624850-1E4D-45DE-8558-144AD1500AA5}" type="presOf" srcId="{4E7CB94E-289E-419C-81F5-E83E7BA1130E}" destId="{6501729E-1B87-4783-9B1E-D67A7329F18C}" srcOrd="0" destOrd="0" presId="urn:microsoft.com/office/officeart/2005/8/layout/vList2"/>
    <dgm:cxn modelId="{A658B1F1-2731-4C7C-B82C-731EA3E24F7D}" type="presParOf" srcId="{576EBC98-A504-4D8B-95AE-386B13A203F1}" destId="{8E5F5FBC-1EDA-477D-9D3B-74FAD313E5FF}" srcOrd="0" destOrd="0" presId="urn:microsoft.com/office/officeart/2005/8/layout/vList2"/>
    <dgm:cxn modelId="{F63820FA-B41B-45C3-96EB-9277D2A50703}" type="presParOf" srcId="{576EBC98-A504-4D8B-95AE-386B13A203F1}" destId="{8F9A8340-1F24-45EE-9747-5D1294E6187C}" srcOrd="1" destOrd="0" presId="urn:microsoft.com/office/officeart/2005/8/layout/vList2"/>
    <dgm:cxn modelId="{691BDE1D-F3C1-4E11-8DC9-29F391FA0589}" type="presParOf" srcId="{576EBC98-A504-4D8B-95AE-386B13A203F1}" destId="{ADE69737-8FF5-4333-A21C-0AD5A7140E02}" srcOrd="2" destOrd="0" presId="urn:microsoft.com/office/officeart/2005/8/layout/vList2"/>
    <dgm:cxn modelId="{97699DCD-4128-4DA9-9CEF-C3BD1DFA7B34}" type="presParOf" srcId="{576EBC98-A504-4D8B-95AE-386B13A203F1}" destId="{162E1F7D-36B5-4644-B0D7-53461F6DAC02}" srcOrd="3" destOrd="0" presId="urn:microsoft.com/office/officeart/2005/8/layout/vList2"/>
    <dgm:cxn modelId="{0428ADE2-2099-4360-9B57-C4BF6757C821}" type="presParOf" srcId="{576EBC98-A504-4D8B-95AE-386B13A203F1}" destId="{84CB2BE1-F763-43FB-8E10-C2020A286BBE}" srcOrd="4" destOrd="0" presId="urn:microsoft.com/office/officeart/2005/8/layout/vList2"/>
    <dgm:cxn modelId="{CEDC9814-C1ED-487E-9A5B-F388E5DF669B}" type="presParOf" srcId="{576EBC98-A504-4D8B-95AE-386B13A203F1}" destId="{C4443BB6-1124-44C3-8F9E-8500828E76CD}" srcOrd="5" destOrd="0" presId="urn:microsoft.com/office/officeart/2005/8/layout/vList2"/>
    <dgm:cxn modelId="{BE011649-1500-4456-8E80-4A75DA2580C9}" type="presParOf" srcId="{576EBC98-A504-4D8B-95AE-386B13A203F1}" destId="{6501729E-1B87-4783-9B1E-D67A7329F18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091D89-23EA-497D-8273-ADB20B1ADACF}"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CO"/>
        </a:p>
      </dgm:t>
    </dgm:pt>
    <dgm:pt modelId="{C1E5D9A9-2EFF-4ABD-8D4B-D65527252DD1}">
      <dgm:prSet custT="1"/>
      <dgm:spPr>
        <a:solidFill>
          <a:srgbClr val="002060">
            <a:alpha val="90000"/>
          </a:srgbClr>
        </a:solidFill>
      </dgm:spPr>
      <dgm:t>
        <a:bodyPr/>
        <a:lstStyle/>
        <a:p>
          <a:pPr rtl="0"/>
          <a:r>
            <a:rPr lang="es-CO" sz="2800" dirty="0" smtClean="0">
              <a:solidFill>
                <a:schemeClr val="bg1"/>
              </a:solidFill>
            </a:rPr>
            <a:t>Es muy claro que Jesús se refería a Sí mismo como el Pan de Vida y animaba a Sus seguidores a comer Su carne en Juan 6. Pero no necesitamos concluir que Jesús estaba enseñando lo que los católicos han referido como transustanciación. </a:t>
          </a:r>
          <a:endParaRPr lang="es-CO" sz="2800" dirty="0">
            <a:solidFill>
              <a:schemeClr val="bg1"/>
            </a:solidFill>
          </a:endParaRPr>
        </a:p>
      </dgm:t>
    </dgm:pt>
    <dgm:pt modelId="{347EA3B7-A869-4742-8490-BB6EAFC8C07B}" type="parTrans" cxnId="{B25285D0-9C78-491E-BB43-418AEBC0C1B8}">
      <dgm:prSet/>
      <dgm:spPr/>
      <dgm:t>
        <a:bodyPr/>
        <a:lstStyle/>
        <a:p>
          <a:endParaRPr lang="es-CO"/>
        </a:p>
      </dgm:t>
    </dgm:pt>
    <dgm:pt modelId="{E69EC2B1-14DA-40FC-9689-48016348E04E}" type="sibTrans" cxnId="{B25285D0-9C78-491E-BB43-418AEBC0C1B8}">
      <dgm:prSet/>
      <dgm:spPr/>
      <dgm:t>
        <a:bodyPr/>
        <a:lstStyle/>
        <a:p>
          <a:endParaRPr lang="es-CO"/>
        </a:p>
      </dgm:t>
    </dgm:pt>
    <dgm:pt modelId="{EDF4004B-1197-466F-B53C-1FD2244552C2}">
      <dgm:prSet custT="1"/>
      <dgm:spPr>
        <a:solidFill>
          <a:srgbClr val="0070C0">
            <a:alpha val="90000"/>
          </a:srgbClr>
        </a:solidFill>
      </dgm:spPr>
      <dgm:t>
        <a:bodyPr/>
        <a:lstStyle/>
        <a:p>
          <a:pPr rtl="0"/>
          <a:r>
            <a:rPr lang="es-CO" sz="2800" b="1" dirty="0" smtClean="0">
              <a:solidFill>
                <a:srgbClr val="FFFF00"/>
              </a:solidFill>
            </a:rPr>
            <a:t>La Cena del Señor / Comunión Cristiana, lo que los católicos llaman, La Sagrada Eucaristía aún no había sido instituida. Jesús no instituyó la cena del Señor, -Sagrada Eucaristía- hasta el capítulo 13 de Juan. </a:t>
          </a:r>
          <a:endParaRPr lang="es-CO" sz="2800" b="1" dirty="0">
            <a:solidFill>
              <a:srgbClr val="FFFF00"/>
            </a:solidFill>
          </a:endParaRPr>
        </a:p>
      </dgm:t>
    </dgm:pt>
    <dgm:pt modelId="{C5D87E0A-89DF-4FCB-A23E-479D41B1D5AF}" type="parTrans" cxnId="{F2884000-4667-487F-B007-B44FA15CB886}">
      <dgm:prSet/>
      <dgm:spPr/>
      <dgm:t>
        <a:bodyPr/>
        <a:lstStyle/>
        <a:p>
          <a:endParaRPr lang="es-CO"/>
        </a:p>
      </dgm:t>
    </dgm:pt>
    <dgm:pt modelId="{5CBAC81D-0F1C-41AD-A25A-83836ECF0CFA}" type="sibTrans" cxnId="{F2884000-4667-487F-B007-B44FA15CB886}">
      <dgm:prSet/>
      <dgm:spPr/>
      <dgm:t>
        <a:bodyPr/>
        <a:lstStyle/>
        <a:p>
          <a:endParaRPr lang="es-CO"/>
        </a:p>
      </dgm:t>
    </dgm:pt>
    <dgm:pt modelId="{0583D659-4B0D-4E3D-8CE1-02CAE5BE1F40}" type="pres">
      <dgm:prSet presAssocID="{CA091D89-23EA-497D-8273-ADB20B1ADACF}" presName="compositeShape" presStyleCnt="0">
        <dgm:presLayoutVars>
          <dgm:dir/>
          <dgm:resizeHandles/>
        </dgm:presLayoutVars>
      </dgm:prSet>
      <dgm:spPr/>
      <dgm:t>
        <a:bodyPr/>
        <a:lstStyle/>
        <a:p>
          <a:endParaRPr lang="es-CO"/>
        </a:p>
      </dgm:t>
    </dgm:pt>
    <dgm:pt modelId="{AAF9B5AA-A968-4D81-B341-6DC7BE57A503}" type="pres">
      <dgm:prSet presAssocID="{CA091D89-23EA-497D-8273-ADB20B1ADACF}" presName="pyramid" presStyleLbl="node1" presStyleIdx="0" presStyleCnt="1"/>
      <dgm:spPr/>
    </dgm:pt>
    <dgm:pt modelId="{6329DE4C-00FD-4C10-9A1E-2CC10E275F21}" type="pres">
      <dgm:prSet presAssocID="{CA091D89-23EA-497D-8273-ADB20B1ADACF}" presName="theList" presStyleCnt="0"/>
      <dgm:spPr/>
    </dgm:pt>
    <dgm:pt modelId="{0E50C271-7EC2-4754-8A4F-E5FDFFFF6283}" type="pres">
      <dgm:prSet presAssocID="{C1E5D9A9-2EFF-4ABD-8D4B-D65527252DD1}" presName="aNode" presStyleLbl="fgAcc1" presStyleIdx="0" presStyleCnt="2" custScaleX="224107">
        <dgm:presLayoutVars>
          <dgm:bulletEnabled val="1"/>
        </dgm:presLayoutVars>
      </dgm:prSet>
      <dgm:spPr/>
      <dgm:t>
        <a:bodyPr/>
        <a:lstStyle/>
        <a:p>
          <a:endParaRPr lang="es-CO"/>
        </a:p>
      </dgm:t>
    </dgm:pt>
    <dgm:pt modelId="{0618DA37-5B5E-4C8D-9FC3-E90FE0516BF5}" type="pres">
      <dgm:prSet presAssocID="{C1E5D9A9-2EFF-4ABD-8D4B-D65527252DD1}" presName="aSpace" presStyleCnt="0"/>
      <dgm:spPr/>
    </dgm:pt>
    <dgm:pt modelId="{B938ABBA-1003-4C5F-B020-C3C7C939940C}" type="pres">
      <dgm:prSet presAssocID="{EDF4004B-1197-466F-B53C-1FD2244552C2}" presName="aNode" presStyleLbl="fgAcc1" presStyleIdx="1" presStyleCnt="2" custScaleX="195273">
        <dgm:presLayoutVars>
          <dgm:bulletEnabled val="1"/>
        </dgm:presLayoutVars>
      </dgm:prSet>
      <dgm:spPr/>
      <dgm:t>
        <a:bodyPr/>
        <a:lstStyle/>
        <a:p>
          <a:endParaRPr lang="es-CO"/>
        </a:p>
      </dgm:t>
    </dgm:pt>
    <dgm:pt modelId="{2C8C7F27-A1A9-44BF-B7CD-7AE5F51E3B55}" type="pres">
      <dgm:prSet presAssocID="{EDF4004B-1197-466F-B53C-1FD2244552C2}" presName="aSpace" presStyleCnt="0"/>
      <dgm:spPr/>
    </dgm:pt>
  </dgm:ptLst>
  <dgm:cxnLst>
    <dgm:cxn modelId="{F2884000-4667-487F-B007-B44FA15CB886}" srcId="{CA091D89-23EA-497D-8273-ADB20B1ADACF}" destId="{EDF4004B-1197-466F-B53C-1FD2244552C2}" srcOrd="1" destOrd="0" parTransId="{C5D87E0A-89DF-4FCB-A23E-479D41B1D5AF}" sibTransId="{5CBAC81D-0F1C-41AD-A25A-83836ECF0CFA}"/>
    <dgm:cxn modelId="{EAADE3E0-C425-451D-B0DD-682833345B13}" type="presOf" srcId="{CA091D89-23EA-497D-8273-ADB20B1ADACF}" destId="{0583D659-4B0D-4E3D-8CE1-02CAE5BE1F40}" srcOrd="0" destOrd="0" presId="urn:microsoft.com/office/officeart/2005/8/layout/pyramid2"/>
    <dgm:cxn modelId="{82613BF2-B0B5-4EA1-9F2D-4788537C8C14}" type="presOf" srcId="{C1E5D9A9-2EFF-4ABD-8D4B-D65527252DD1}" destId="{0E50C271-7EC2-4754-8A4F-E5FDFFFF6283}" srcOrd="0" destOrd="0" presId="urn:microsoft.com/office/officeart/2005/8/layout/pyramid2"/>
    <dgm:cxn modelId="{CB629092-BC69-41B4-A313-CF67BBD492E5}" type="presOf" srcId="{EDF4004B-1197-466F-B53C-1FD2244552C2}" destId="{B938ABBA-1003-4C5F-B020-C3C7C939940C}" srcOrd="0" destOrd="0" presId="urn:microsoft.com/office/officeart/2005/8/layout/pyramid2"/>
    <dgm:cxn modelId="{B25285D0-9C78-491E-BB43-418AEBC0C1B8}" srcId="{CA091D89-23EA-497D-8273-ADB20B1ADACF}" destId="{C1E5D9A9-2EFF-4ABD-8D4B-D65527252DD1}" srcOrd="0" destOrd="0" parTransId="{347EA3B7-A869-4742-8490-BB6EAFC8C07B}" sibTransId="{E69EC2B1-14DA-40FC-9689-48016348E04E}"/>
    <dgm:cxn modelId="{DEABB57F-02C2-4861-9A16-E9D9DAAD45D4}" type="presParOf" srcId="{0583D659-4B0D-4E3D-8CE1-02CAE5BE1F40}" destId="{AAF9B5AA-A968-4D81-B341-6DC7BE57A503}" srcOrd="0" destOrd="0" presId="urn:microsoft.com/office/officeart/2005/8/layout/pyramid2"/>
    <dgm:cxn modelId="{DFC6566D-7608-4F1E-AD3D-2B71A3182B0A}" type="presParOf" srcId="{0583D659-4B0D-4E3D-8CE1-02CAE5BE1F40}" destId="{6329DE4C-00FD-4C10-9A1E-2CC10E275F21}" srcOrd="1" destOrd="0" presId="urn:microsoft.com/office/officeart/2005/8/layout/pyramid2"/>
    <dgm:cxn modelId="{95629C34-A87B-4B42-9D98-E2E07F447EE0}" type="presParOf" srcId="{6329DE4C-00FD-4C10-9A1E-2CC10E275F21}" destId="{0E50C271-7EC2-4754-8A4F-E5FDFFFF6283}" srcOrd="0" destOrd="0" presId="urn:microsoft.com/office/officeart/2005/8/layout/pyramid2"/>
    <dgm:cxn modelId="{3577F429-FD5C-4A18-B69B-8A9A0FD18DA3}" type="presParOf" srcId="{6329DE4C-00FD-4C10-9A1E-2CC10E275F21}" destId="{0618DA37-5B5E-4C8D-9FC3-E90FE0516BF5}" srcOrd="1" destOrd="0" presId="urn:microsoft.com/office/officeart/2005/8/layout/pyramid2"/>
    <dgm:cxn modelId="{DA5A2721-BA54-4420-B9F8-B7F12512CFBD}" type="presParOf" srcId="{6329DE4C-00FD-4C10-9A1E-2CC10E275F21}" destId="{B938ABBA-1003-4C5F-B020-C3C7C939940C}" srcOrd="2" destOrd="0" presId="urn:microsoft.com/office/officeart/2005/8/layout/pyramid2"/>
    <dgm:cxn modelId="{69DA0C77-2F32-47BF-A6F6-DBFEE63B866A}" type="presParOf" srcId="{6329DE4C-00FD-4C10-9A1E-2CC10E275F21}" destId="{2C8C7F27-A1A9-44BF-B7CD-7AE5F51E3B55}"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D3490-509D-4D23-877F-DF91EBEF6863}">
      <dsp:nvSpPr>
        <dsp:cNvPr id="0" name=""/>
        <dsp:cNvSpPr/>
      </dsp:nvSpPr>
      <dsp:spPr>
        <a:xfrm>
          <a:off x="-235158" y="0"/>
          <a:ext cx="5688632" cy="568863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E8BC3D-E5A5-4BC6-9008-8B2B13301D5B}">
      <dsp:nvSpPr>
        <dsp:cNvPr id="0" name=""/>
        <dsp:cNvSpPr/>
      </dsp:nvSpPr>
      <dsp:spPr>
        <a:xfrm>
          <a:off x="235143" y="574137"/>
          <a:ext cx="8445638" cy="134529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s-CO" sz="2900" kern="1200" dirty="0" smtClean="0"/>
            <a:t>Sin embargo, de acuerdo con el Catecismo de la Iglesia Católica, párrafo 1366 dice:</a:t>
          </a:r>
          <a:endParaRPr lang="es-CO" sz="2900" kern="1200" dirty="0"/>
        </a:p>
      </dsp:txBody>
      <dsp:txXfrm>
        <a:off x="300815" y="639809"/>
        <a:ext cx="8314294" cy="1213946"/>
      </dsp:txXfrm>
    </dsp:sp>
    <dsp:sp modelId="{ECF139B6-AC18-43E6-A2F0-DAF9D1263738}">
      <dsp:nvSpPr>
        <dsp:cNvPr id="0" name=""/>
        <dsp:cNvSpPr/>
      </dsp:nvSpPr>
      <dsp:spPr>
        <a:xfrm>
          <a:off x="562271" y="2087589"/>
          <a:ext cx="7791383" cy="1345290"/>
        </a:xfrm>
        <a:prstGeom prst="roundRect">
          <a:avLst/>
        </a:prstGeom>
        <a:solidFill>
          <a:srgbClr val="00206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solidFill>
                <a:schemeClr val="bg1"/>
              </a:solidFill>
            </a:rPr>
            <a:t>“</a:t>
          </a:r>
          <a:r>
            <a:rPr lang="es-CO" sz="2400" b="1" kern="1200" dirty="0" smtClean="0">
              <a:solidFill>
                <a:schemeClr val="bg1"/>
              </a:solidFill>
            </a:rPr>
            <a:t>La Eucaristía es entonces un sacrificio porque re-presenta (hace presente) el sacrificio de la cruz, porque es su memorial y porque aplica su fruto</a:t>
          </a:r>
          <a:r>
            <a:rPr lang="es-CO" sz="2400" kern="1200" dirty="0" smtClean="0">
              <a:solidFill>
                <a:schemeClr val="bg1"/>
              </a:solidFill>
            </a:rPr>
            <a:t>.” </a:t>
          </a:r>
          <a:endParaRPr lang="es-CO" sz="2400" kern="1200" dirty="0">
            <a:solidFill>
              <a:schemeClr val="bg1"/>
            </a:solidFill>
          </a:endParaRPr>
        </a:p>
      </dsp:txBody>
      <dsp:txXfrm>
        <a:off x="627943" y="2153261"/>
        <a:ext cx="7660039" cy="1213946"/>
      </dsp:txXfrm>
    </dsp:sp>
    <dsp:sp modelId="{EAE497F8-C2B4-4DAB-B38C-642786A88F40}">
      <dsp:nvSpPr>
        <dsp:cNvPr id="0" name=""/>
        <dsp:cNvSpPr/>
      </dsp:nvSpPr>
      <dsp:spPr>
        <a:xfrm>
          <a:off x="1695995" y="3601042"/>
          <a:ext cx="5523934" cy="134529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s-CO" sz="2900" kern="1200" dirty="0" smtClean="0"/>
            <a:t>El Catecismo continúa en el párrafo 1367:</a:t>
          </a:r>
          <a:endParaRPr lang="es-CO" sz="2900" kern="1200" dirty="0"/>
        </a:p>
      </dsp:txBody>
      <dsp:txXfrm>
        <a:off x="1761667" y="3666714"/>
        <a:ext cx="5392590" cy="12139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65C1D-D7EA-492E-BFC8-581C09F5C4BA}">
      <dsp:nvSpPr>
        <dsp:cNvPr id="0" name=""/>
        <dsp:cNvSpPr/>
      </dsp:nvSpPr>
      <dsp:spPr>
        <a:xfrm>
          <a:off x="-94792" y="0"/>
          <a:ext cx="5217443" cy="5217443"/>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B37971-82E6-4619-860D-140116095E17}">
      <dsp:nvSpPr>
        <dsp:cNvPr id="0" name=""/>
        <dsp:cNvSpPr/>
      </dsp:nvSpPr>
      <dsp:spPr>
        <a:xfrm>
          <a:off x="2513928" y="522253"/>
          <a:ext cx="3391337" cy="1854637"/>
        </a:xfrm>
        <a:prstGeom prst="roundRect">
          <a:avLst/>
        </a:prstGeom>
        <a:solidFill>
          <a:srgbClr val="FFC0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s-CO" sz="3600" b="1" kern="1200" dirty="0" smtClean="0"/>
            <a:t>Malaquías 1:10-11. </a:t>
          </a:r>
          <a:endParaRPr lang="es-CO" sz="3600" kern="1200" dirty="0"/>
        </a:p>
      </dsp:txBody>
      <dsp:txXfrm>
        <a:off x="2604464" y="612789"/>
        <a:ext cx="3210265" cy="1673565"/>
      </dsp:txXfrm>
    </dsp:sp>
    <dsp:sp modelId="{9A611986-2BA5-4021-9B01-E52EF2455A25}">
      <dsp:nvSpPr>
        <dsp:cNvPr id="0" name=""/>
        <dsp:cNvSpPr/>
      </dsp:nvSpPr>
      <dsp:spPr>
        <a:xfrm>
          <a:off x="94802" y="2608721"/>
          <a:ext cx="8229590" cy="18546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“...Yo no tengo complacencia en vosotros, dice Jehová de los ejércitos, ni de vuestra mano aceptaré ofrenda. Porque desde donde el sol nace hasta donde se pone, es grande mi nombre entre las naciones; y en todo lugar se ofrece a mi nombre incienso y ofrenda limpia, porque grande es mi nombre entre las naciones, dice Jehová de los ejércitos.”</a:t>
          </a:r>
          <a:endParaRPr lang="es-CO" sz="2100" kern="1200" dirty="0"/>
        </a:p>
      </dsp:txBody>
      <dsp:txXfrm>
        <a:off x="185338" y="2699257"/>
        <a:ext cx="8048518" cy="1673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C85C0-39E5-4496-8C70-AE784F490298}">
      <dsp:nvSpPr>
        <dsp:cNvPr id="0" name=""/>
        <dsp:cNvSpPr/>
      </dsp:nvSpPr>
      <dsp:spPr>
        <a:xfrm>
          <a:off x="0" y="1389"/>
          <a:ext cx="8229600" cy="5646712"/>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s-CO" sz="3200" kern="1200" dirty="0" smtClean="0"/>
            <a:t>En el </a:t>
          </a:r>
          <a:r>
            <a:rPr lang="es-CO" sz="3200" u="sng" kern="1200" dirty="0" smtClean="0"/>
            <a:t>año 1551 d.C., el Concilio de Trento declaró oficialmente que:</a:t>
          </a:r>
          <a:r>
            <a:rPr lang="es-CO" sz="3200" kern="1200" dirty="0" smtClean="0"/>
            <a:t> “Por la consagración del pan y el vino; se realiza un </a:t>
          </a:r>
          <a:r>
            <a:rPr lang="es-CO" sz="3200" b="1" u="sng" kern="1200" dirty="0" smtClean="0"/>
            <a:t>cambio</a:t>
          </a:r>
          <a:r>
            <a:rPr lang="es-CO" sz="3200" kern="1200" dirty="0" smtClean="0"/>
            <a:t> de toda la sustancia del pan en la sustancia del cuerpo de Cristo nuestro Señor y toda la sustancia del vino en la sustancia de su sangre. A este cambio la santa Iglesia Católica le ha puesto y llamado propiamente la </a:t>
          </a:r>
          <a:r>
            <a:rPr lang="es-CO" sz="3200" b="1" u="sng" kern="1200" dirty="0" smtClean="0"/>
            <a:t>transustanciación</a:t>
          </a:r>
          <a:r>
            <a:rPr lang="es-CO" sz="3200" kern="1200" dirty="0" smtClean="0"/>
            <a:t>”</a:t>
          </a:r>
        </a:p>
        <a:p>
          <a:pPr lvl="0" algn="ctr" defTabSz="1422400" rtl="0">
            <a:lnSpc>
              <a:spcPct val="90000"/>
            </a:lnSpc>
            <a:spcBef>
              <a:spcPct val="0"/>
            </a:spcBef>
            <a:spcAft>
              <a:spcPct val="35000"/>
            </a:spcAft>
          </a:pPr>
          <a:r>
            <a:rPr lang="es-CO" sz="3200" kern="1200" dirty="0" smtClean="0"/>
            <a:t>(Sesión XII, capítulo IV; canon II). </a:t>
          </a:r>
        </a:p>
        <a:p>
          <a:pPr lvl="0" algn="l" defTabSz="1422400" rtl="0">
            <a:lnSpc>
              <a:spcPct val="90000"/>
            </a:lnSpc>
            <a:spcBef>
              <a:spcPct val="0"/>
            </a:spcBef>
            <a:spcAft>
              <a:spcPct val="35000"/>
            </a:spcAft>
          </a:pPr>
          <a:endParaRPr lang="es-CO" sz="3200" kern="1200" dirty="0"/>
        </a:p>
      </dsp:txBody>
      <dsp:txXfrm>
        <a:off x="275650" y="277039"/>
        <a:ext cx="7678300" cy="50954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5E43B-2FDF-42D6-8AF0-8A0CA3122C9F}">
      <dsp:nvSpPr>
        <dsp:cNvPr id="0" name=""/>
        <dsp:cNvSpPr/>
      </dsp:nvSpPr>
      <dsp:spPr>
        <a:xfrm>
          <a:off x="-101638" y="0"/>
          <a:ext cx="5505475" cy="550547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B950E0-AF1C-41F4-8084-4CC3249299E8}">
      <dsp:nvSpPr>
        <dsp:cNvPr id="0" name=""/>
        <dsp:cNvSpPr/>
      </dsp:nvSpPr>
      <dsp:spPr>
        <a:xfrm>
          <a:off x="549519" y="551085"/>
          <a:ext cx="7781719" cy="1957024"/>
        </a:xfrm>
        <a:prstGeom prst="roundRect">
          <a:avLst/>
        </a:prstGeom>
        <a:solidFill>
          <a:srgbClr val="FFC0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s-CO" sz="3400" kern="1200" dirty="0" smtClean="0"/>
            <a:t>Al compartir la cena Eucarística, la Iglesia enseña que los católicos están cumpliendo lo dicho en </a:t>
          </a:r>
          <a:r>
            <a:rPr lang="es-CO" sz="3400" kern="1200" dirty="0" smtClean="0">
              <a:solidFill>
                <a:srgbClr val="FF0000"/>
              </a:solidFill>
            </a:rPr>
            <a:t>Juan 6:53: </a:t>
          </a:r>
          <a:endParaRPr lang="es-CO" sz="3400" kern="1200" dirty="0">
            <a:solidFill>
              <a:srgbClr val="FF0000"/>
            </a:solidFill>
          </a:endParaRPr>
        </a:p>
      </dsp:txBody>
      <dsp:txXfrm>
        <a:off x="645053" y="646619"/>
        <a:ext cx="7590651" cy="1765956"/>
      </dsp:txXfrm>
    </dsp:sp>
    <dsp:sp modelId="{AE961A38-9DAB-4C45-8352-0A3661A0A76D}">
      <dsp:nvSpPr>
        <dsp:cNvPr id="0" name=""/>
        <dsp:cNvSpPr/>
      </dsp:nvSpPr>
      <dsp:spPr>
        <a:xfrm>
          <a:off x="1306491" y="2752737"/>
          <a:ext cx="6267774" cy="1957024"/>
        </a:xfrm>
        <a:prstGeom prst="roundRect">
          <a:avLst/>
        </a:prstGeom>
        <a:solidFill>
          <a:srgbClr val="00206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solidFill>
                <a:schemeClr val="bg1"/>
              </a:solidFill>
            </a:rPr>
            <a:t>“De cierto, de cierto os digo; Si no coméis la carne del Hijo del Hombre, y bebéis su sangre, no tenéis vida en vosotros.” </a:t>
          </a:r>
          <a:endParaRPr lang="es-CO" sz="2800" b="1" kern="1200" dirty="0">
            <a:solidFill>
              <a:schemeClr val="bg1"/>
            </a:solidFill>
          </a:endParaRPr>
        </a:p>
      </dsp:txBody>
      <dsp:txXfrm>
        <a:off x="1402025" y="2848271"/>
        <a:ext cx="6076706" cy="17659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EEA0A-BD0A-402F-8294-9772FA5925A0}">
      <dsp:nvSpPr>
        <dsp:cNvPr id="0" name=""/>
        <dsp:cNvSpPr/>
      </dsp:nvSpPr>
      <dsp:spPr>
        <a:xfrm>
          <a:off x="-540346" y="0"/>
          <a:ext cx="6297563" cy="6297563"/>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853B91-9ECD-4BBB-AB9C-35566CB13909}">
      <dsp:nvSpPr>
        <dsp:cNvPr id="0" name=""/>
        <dsp:cNvSpPr/>
      </dsp:nvSpPr>
      <dsp:spPr>
        <a:xfrm>
          <a:off x="540338" y="632830"/>
          <a:ext cx="8229608" cy="2236400"/>
        </a:xfrm>
        <a:prstGeom prst="roundRect">
          <a:avLst/>
        </a:prstGeom>
        <a:solidFill>
          <a:srgbClr val="FFFF0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Por ejemplo, el libro apócrifo de Sira dice: “Aquel que coma de mi aún estará hambriento, el que beba de mi quedará sediento por más, aquel que me obedezca no será avergonzado, aquel que me sirva nunca caerá. Todo esto es verdad del libro del pacto del Altísimo, la ley, la cual Moisés nos ordenó como una herencia para la comunidad de Jacob” (Sira 24:20-22) </a:t>
          </a:r>
          <a:endParaRPr lang="es-CO" sz="2400" kern="1200" dirty="0"/>
        </a:p>
      </dsp:txBody>
      <dsp:txXfrm>
        <a:off x="649510" y="742002"/>
        <a:ext cx="8011264" cy="2018056"/>
      </dsp:txXfrm>
    </dsp:sp>
    <dsp:sp modelId="{0FBA9AA0-CF25-47BD-88A0-58843133336A}">
      <dsp:nvSpPr>
        <dsp:cNvPr id="0" name=""/>
        <dsp:cNvSpPr/>
      </dsp:nvSpPr>
      <dsp:spPr>
        <a:xfrm>
          <a:off x="1173385" y="3148781"/>
          <a:ext cx="6963514" cy="2236400"/>
        </a:xfrm>
        <a:prstGeom prst="roundRect">
          <a:avLst/>
        </a:prstGeom>
        <a:solidFill>
          <a:srgbClr val="92D05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Lo aquí citado del libro de Sira no es avalado como Escritura; solamente sirve para ilustrar cómo pensaba la gente judía respecto a la Ley Mosaica. Es importante entender la comparación del pan con la Torá para apreciar el verdadero punto de Jesús. </a:t>
          </a:r>
          <a:endParaRPr lang="es-CO" sz="2400" kern="1200" dirty="0"/>
        </a:p>
      </dsp:txBody>
      <dsp:txXfrm>
        <a:off x="1282557" y="3257953"/>
        <a:ext cx="6745170" cy="20180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F5FBC-1EDA-477D-9D3B-74FAD313E5FF}">
      <dsp:nvSpPr>
        <dsp:cNvPr id="0" name=""/>
        <dsp:cNvSpPr/>
      </dsp:nvSpPr>
      <dsp:spPr>
        <a:xfrm>
          <a:off x="0" y="3020"/>
          <a:ext cx="8435280" cy="1655504"/>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Hay una muy clara analogía en Juan 6 a los días de Moisés y la comida del maná. En los días de Moisés, el maná era dado como provisión de Dios para alimento de los israelitas mientras peregrinaban por el desierto. </a:t>
          </a:r>
          <a:endParaRPr lang="es-CO" sz="2400" kern="1200" dirty="0"/>
        </a:p>
      </dsp:txBody>
      <dsp:txXfrm>
        <a:off x="80815" y="83835"/>
        <a:ext cx="8273650" cy="1493874"/>
      </dsp:txXfrm>
    </dsp:sp>
    <dsp:sp modelId="{ADE69737-8FF5-4333-A21C-0AD5A7140E02}">
      <dsp:nvSpPr>
        <dsp:cNvPr id="0" name=""/>
        <dsp:cNvSpPr/>
      </dsp:nvSpPr>
      <dsp:spPr>
        <a:xfrm>
          <a:off x="0" y="1672292"/>
          <a:ext cx="8435280" cy="1655504"/>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En Juan 6, sin embargo, Jesús clama ser el verdadero maná, el pan del cielo. Con esta declaración Jesús clama ser la completa provisión de Dios para la salvación. </a:t>
          </a:r>
          <a:endParaRPr lang="es-CO" sz="2200" kern="1200" dirty="0"/>
        </a:p>
      </dsp:txBody>
      <dsp:txXfrm>
        <a:off x="80815" y="1753107"/>
        <a:ext cx="8273650" cy="1493874"/>
      </dsp:txXfrm>
    </dsp:sp>
    <dsp:sp modelId="{84CB2BE1-F763-43FB-8E10-C2020A286BBE}">
      <dsp:nvSpPr>
        <dsp:cNvPr id="0" name=""/>
        <dsp:cNvSpPr/>
      </dsp:nvSpPr>
      <dsp:spPr>
        <a:xfrm>
          <a:off x="0" y="3341563"/>
          <a:ext cx="8435280" cy="1655504"/>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kern="1200" dirty="0" smtClean="0"/>
            <a:t>El maná era la provisión de Dios para librar de la inanición. Jesús es la provisión de Dios para librar de la condenación. </a:t>
          </a:r>
          <a:endParaRPr lang="es-CO" sz="2800" kern="1200" dirty="0"/>
        </a:p>
      </dsp:txBody>
      <dsp:txXfrm>
        <a:off x="80815" y="3422378"/>
        <a:ext cx="8273650" cy="1493874"/>
      </dsp:txXfrm>
    </dsp:sp>
    <dsp:sp modelId="{6501729E-1B87-4783-9B1E-D67A7329F18C}">
      <dsp:nvSpPr>
        <dsp:cNvPr id="0" name=""/>
        <dsp:cNvSpPr/>
      </dsp:nvSpPr>
      <dsp:spPr>
        <a:xfrm>
          <a:off x="0" y="5010835"/>
          <a:ext cx="8435280" cy="16555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Así como el maná debía ser consumido para preservar la vida de los israelitas, así Jesús debía ser consumido (totalmente recibido por fe) para que la salvación fuera recibida. </a:t>
          </a:r>
          <a:endParaRPr lang="es-CO" sz="2400" kern="1200" dirty="0"/>
        </a:p>
      </dsp:txBody>
      <dsp:txXfrm>
        <a:off x="80815" y="5091650"/>
        <a:ext cx="8273650" cy="14938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9B5AA-A968-4D81-B341-6DC7BE57A503}">
      <dsp:nvSpPr>
        <dsp:cNvPr id="0" name=""/>
        <dsp:cNvSpPr/>
      </dsp:nvSpPr>
      <dsp:spPr>
        <a:xfrm>
          <a:off x="-273012" y="0"/>
          <a:ext cx="5649491" cy="5649491"/>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50C271-7EC2-4754-8A4F-E5FDFFFF6283}">
      <dsp:nvSpPr>
        <dsp:cNvPr id="0" name=""/>
        <dsp:cNvSpPr/>
      </dsp:nvSpPr>
      <dsp:spPr>
        <a:xfrm>
          <a:off x="273023" y="565500"/>
          <a:ext cx="8229588" cy="2008217"/>
        </a:xfrm>
        <a:prstGeom prst="roundRect">
          <a:avLst/>
        </a:prstGeom>
        <a:solidFill>
          <a:srgbClr val="00206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kern="1200" dirty="0" smtClean="0">
              <a:solidFill>
                <a:schemeClr val="bg1"/>
              </a:solidFill>
            </a:rPr>
            <a:t>Es muy claro que Jesús se refería a Sí mismo como el Pan de Vida y animaba a Sus seguidores a comer Su carne en Juan 6. Pero no necesitamos concluir que Jesús estaba enseñando lo que los católicos han referido como transustanciación. </a:t>
          </a:r>
          <a:endParaRPr lang="es-CO" sz="2800" kern="1200" dirty="0">
            <a:solidFill>
              <a:schemeClr val="bg1"/>
            </a:solidFill>
          </a:endParaRPr>
        </a:p>
      </dsp:txBody>
      <dsp:txXfrm>
        <a:off x="371056" y="663533"/>
        <a:ext cx="8033522" cy="1812151"/>
      </dsp:txXfrm>
    </dsp:sp>
    <dsp:sp modelId="{B938ABBA-1003-4C5F-B020-C3C7C939940C}">
      <dsp:nvSpPr>
        <dsp:cNvPr id="0" name=""/>
        <dsp:cNvSpPr/>
      </dsp:nvSpPr>
      <dsp:spPr>
        <a:xfrm>
          <a:off x="802440" y="2824745"/>
          <a:ext cx="7170754" cy="2008217"/>
        </a:xfrm>
        <a:prstGeom prst="roundRect">
          <a:avLst/>
        </a:prstGeom>
        <a:solidFill>
          <a:srgbClr val="0070C0">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solidFill>
                <a:srgbClr val="FFFF00"/>
              </a:solidFill>
            </a:rPr>
            <a:t>La Cena del Señor / Comunión Cristiana, lo que los católicos llaman, La Sagrada Eucaristía aún no había sido instituida. Jesús no instituyó la cena del Señor, -Sagrada Eucaristía- hasta el capítulo 13 de Juan. </a:t>
          </a:r>
          <a:endParaRPr lang="es-CO" sz="2800" b="1" kern="1200" dirty="0">
            <a:solidFill>
              <a:srgbClr val="FFFF00"/>
            </a:solidFill>
          </a:endParaRPr>
        </a:p>
      </dsp:txBody>
      <dsp:txXfrm>
        <a:off x="900473" y="2922778"/>
        <a:ext cx="6974688" cy="181215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19/09/2014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rot="20472417">
            <a:off x="54757" y="1218378"/>
            <a:ext cx="7772400" cy="1470025"/>
          </a:xfrm>
        </p:spPr>
        <p:txBody>
          <a:bodyPr>
            <a:noAutofit/>
          </a:bodyPr>
          <a:lstStyle/>
          <a:p>
            <a:r>
              <a:rPr lang="es-CO" sz="3200" b="1" dirty="0" smtClean="0">
                <a:solidFill>
                  <a:srgbClr val="FFFF00"/>
                </a:solidFill>
                <a:latin typeface="Algerian" pitchFamily="82" charset="0"/>
              </a:rPr>
              <a:t>¿Cuál es el sacramento católico de la sagrada eucaristía?</a:t>
            </a:r>
            <a:endParaRPr lang="es-CO" sz="3200" b="1" dirty="0">
              <a:solidFill>
                <a:srgbClr val="FFFF00"/>
              </a:solidFill>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1898" y="2636912"/>
            <a:ext cx="184785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3212976"/>
            <a:ext cx="4608512"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8279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a:solidFill>
            <a:schemeClr val="tx1"/>
          </a:solidFill>
        </p:spPr>
        <p:txBody>
          <a:bodyPr>
            <a:normAutofit fontScale="92500" lnSpcReduction="10000"/>
          </a:bodyPr>
          <a:lstStyle/>
          <a:p>
            <a:pPr marL="0" indent="0" algn="ctr">
              <a:buNone/>
            </a:pPr>
            <a:r>
              <a:rPr lang="es-CO" sz="4800" dirty="0">
                <a:solidFill>
                  <a:srgbClr val="FFFF00"/>
                </a:solidFill>
                <a:latin typeface="Algerian" pitchFamily="82" charset="0"/>
              </a:rPr>
              <a:t>Pregunta: </a:t>
            </a:r>
            <a:endParaRPr lang="es-CO" sz="4800" dirty="0" smtClean="0">
              <a:solidFill>
                <a:srgbClr val="FFFF00"/>
              </a:solidFill>
              <a:latin typeface="Algerian" pitchFamily="82" charset="0"/>
            </a:endParaRPr>
          </a:p>
          <a:p>
            <a:pPr marL="0" indent="0" algn="ctr">
              <a:buNone/>
            </a:pPr>
            <a:r>
              <a:rPr lang="es-CO" sz="4800" dirty="0" smtClean="0">
                <a:solidFill>
                  <a:srgbClr val="FFFF00"/>
                </a:solidFill>
                <a:latin typeface="Algerian" pitchFamily="82" charset="0"/>
              </a:rPr>
              <a:t>"¿</a:t>
            </a:r>
            <a:r>
              <a:rPr lang="es-CO" sz="4800" dirty="0">
                <a:solidFill>
                  <a:srgbClr val="FFFF00"/>
                </a:solidFill>
                <a:latin typeface="Algerian" pitchFamily="82" charset="0"/>
              </a:rPr>
              <a:t>Cuál es el sacramento católico de la Sagrada Eucaristía? </a:t>
            </a:r>
            <a:endParaRPr lang="es-CO" sz="4800" dirty="0" smtClean="0">
              <a:solidFill>
                <a:srgbClr val="FFFF00"/>
              </a:solidFill>
              <a:latin typeface="Algerian" pitchFamily="82" charset="0"/>
            </a:endParaRPr>
          </a:p>
          <a:p>
            <a:pPr marL="0" indent="0" algn="ctr">
              <a:buNone/>
            </a:pPr>
            <a:r>
              <a:rPr lang="es-CO" sz="4800" dirty="0" smtClean="0">
                <a:solidFill>
                  <a:srgbClr val="FFFF00"/>
                </a:solidFill>
                <a:latin typeface="Algerian" pitchFamily="82" charset="0"/>
              </a:rPr>
              <a:t>¿</a:t>
            </a:r>
            <a:r>
              <a:rPr lang="es-CO" sz="4800" dirty="0">
                <a:solidFill>
                  <a:srgbClr val="FFFF00"/>
                </a:solidFill>
                <a:latin typeface="Algerian" pitchFamily="82" charset="0"/>
              </a:rPr>
              <a:t>Cuál es la definición católica de la celebración de la Sagrada Eucaristía?"</a:t>
            </a:r>
          </a:p>
        </p:txBody>
      </p:sp>
    </p:spTree>
    <p:extLst>
      <p:ext uri="{BB962C8B-B14F-4D97-AF65-F5344CB8AC3E}">
        <p14:creationId xmlns:p14="http://schemas.microsoft.com/office/powerpoint/2010/main" val="34346504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a:latin typeface="Agency FB" pitchFamily="34" charset="0"/>
                <a:cs typeface="Aharoni" pitchFamily="2" charset="-79"/>
              </a:rPr>
              <a:t/>
            </a:r>
            <a:br>
              <a:rPr lang="es-CO" sz="3200" dirty="0">
                <a:latin typeface="Agency FB" pitchFamily="34" charset="0"/>
                <a:cs typeface="Aharoni" pitchFamily="2" charset="-79"/>
              </a:rPr>
            </a:br>
            <a:endParaRPr lang="es-CO" sz="3200" dirty="0">
              <a:latin typeface="Agency FB" pitchFamily="34" charset="0"/>
              <a:cs typeface="Aharoni" pitchFamily="2" charset="-79"/>
            </a:endParaRPr>
          </a:p>
        </p:txBody>
      </p:sp>
      <p:sp>
        <p:nvSpPr>
          <p:cNvPr id="3" name="2 Marcador de contenido"/>
          <p:cNvSpPr>
            <a:spLocks noGrp="1"/>
          </p:cNvSpPr>
          <p:nvPr>
            <p:ph idx="1"/>
          </p:nvPr>
        </p:nvSpPr>
        <p:spPr>
          <a:xfrm>
            <a:off x="457200" y="332657"/>
            <a:ext cx="5482952" cy="3816424"/>
          </a:xfrm>
          <a:solidFill>
            <a:schemeClr val="accent1">
              <a:lumMod val="20000"/>
              <a:lumOff val="80000"/>
            </a:schemeClr>
          </a:solidFill>
        </p:spPr>
        <p:txBody>
          <a:bodyPr>
            <a:normAutofit fontScale="92500" lnSpcReduction="20000"/>
          </a:bodyPr>
          <a:lstStyle/>
          <a:p>
            <a:pPr marL="0" indent="0">
              <a:buNone/>
            </a:pPr>
            <a:r>
              <a:rPr lang="es-CO" dirty="0"/>
              <a:t> </a:t>
            </a:r>
            <a:r>
              <a:rPr lang="es-CO" dirty="0" smtClean="0"/>
              <a:t>   Respuesta</a:t>
            </a:r>
            <a:r>
              <a:rPr lang="es-CO" dirty="0"/>
              <a:t>: </a:t>
            </a:r>
            <a:endParaRPr lang="es-CO" dirty="0" smtClean="0"/>
          </a:p>
          <a:p>
            <a:pPr marL="0" indent="0">
              <a:buNone/>
            </a:pPr>
            <a:r>
              <a:rPr lang="es-CO" dirty="0" smtClean="0"/>
              <a:t>Para </a:t>
            </a:r>
            <a:r>
              <a:rPr lang="es-CO" dirty="0"/>
              <a:t>los católicos, la Sagrada Eucaristía / la Misa Católica, es considerada la más alta e importante forma de oración. De hecho, el atender a la Misa es una obligación, bajo pena de pecado mortal, cada domingo y en otros ciertos días santos obligatorios.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22999"/>
            <a:ext cx="2537560" cy="3982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547664" y="4653136"/>
            <a:ext cx="5832648" cy="1569660"/>
          </a:xfrm>
          <a:prstGeom prst="rect">
            <a:avLst/>
          </a:prstGeom>
          <a:solidFill>
            <a:schemeClr val="accent1">
              <a:lumMod val="20000"/>
              <a:lumOff val="80000"/>
            </a:schemeClr>
          </a:solidFill>
        </p:spPr>
        <p:txBody>
          <a:bodyPr wrap="square">
            <a:spAutoFit/>
          </a:bodyPr>
          <a:lstStyle/>
          <a:p>
            <a:pPr algn="ctr"/>
            <a:r>
              <a:rPr lang="es-CO" sz="3200" dirty="0"/>
              <a:t>La Misa está dividida en dos secciones, la </a:t>
            </a:r>
            <a:r>
              <a:rPr lang="es-CO" sz="3200" u="sng" dirty="0"/>
              <a:t>Liturgia de la Palabra </a:t>
            </a:r>
            <a:r>
              <a:rPr lang="es-CO" sz="3200" dirty="0"/>
              <a:t>y la </a:t>
            </a:r>
            <a:r>
              <a:rPr lang="es-CO" sz="3200" u="sng" dirty="0"/>
              <a:t>Liturgia de la Eucaristía</a:t>
            </a:r>
            <a:r>
              <a:rPr lang="es-CO" sz="3200" dirty="0"/>
              <a:t>. </a:t>
            </a:r>
          </a:p>
        </p:txBody>
      </p:sp>
    </p:spTree>
    <p:extLst>
      <p:ext uri="{BB962C8B-B14F-4D97-AF65-F5344CB8AC3E}">
        <p14:creationId xmlns:p14="http://schemas.microsoft.com/office/powerpoint/2010/main" val="31126085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1">
              <a:lumMod val="20000"/>
              <a:lumOff val="80000"/>
            </a:schemeClr>
          </a:solidFill>
        </p:spPr>
        <p:txBody>
          <a:bodyPr>
            <a:normAutofit fontScale="90000"/>
          </a:bodyPr>
          <a:lstStyle/>
          <a:p>
            <a:r>
              <a:rPr lang="es-CO" dirty="0" smtClean="0"/>
              <a:t>¿En qué consiste la Liturgia de la Palabra?</a:t>
            </a:r>
            <a:endParaRPr lang="es-CO" dirty="0"/>
          </a:p>
        </p:txBody>
      </p:sp>
      <p:sp>
        <p:nvSpPr>
          <p:cNvPr id="3" name="2 Marcador de contenido"/>
          <p:cNvSpPr>
            <a:spLocks noGrp="1"/>
          </p:cNvSpPr>
          <p:nvPr>
            <p:ph idx="1"/>
          </p:nvPr>
        </p:nvSpPr>
        <p:spPr>
          <a:xfrm>
            <a:off x="446777" y="2060848"/>
            <a:ext cx="5698976" cy="4525963"/>
          </a:xfrm>
        </p:spPr>
        <p:txBody>
          <a:bodyPr>
            <a:normAutofit/>
          </a:bodyPr>
          <a:lstStyle/>
          <a:p>
            <a:pPr marL="0" indent="0">
              <a:buNone/>
            </a:pPr>
            <a:r>
              <a:rPr lang="es-CO" dirty="0" smtClean="0"/>
              <a:t>La </a:t>
            </a:r>
            <a:r>
              <a:rPr lang="es-CO" dirty="0"/>
              <a:t>Liturgia de la Palabra consiste en dos lecturas (una del Antiguo Testamento y otra del Nuevo Testamento), el Salmo Responsorio, la lectura del Evangelio, la homilía (o sermón), e intercesiones generales (también llamadas peticiones). </a:t>
            </a:r>
          </a:p>
          <a:p>
            <a:endParaRPr lang="es-CO" dirty="0"/>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828800"/>
            <a:ext cx="2857500" cy="45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6327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down)">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003232" cy="1224136"/>
          </a:xfrm>
          <a:solidFill>
            <a:schemeClr val="accent1">
              <a:lumMod val="20000"/>
              <a:lumOff val="80000"/>
            </a:schemeClr>
          </a:solidFill>
        </p:spPr>
        <p:txBody>
          <a:bodyPr>
            <a:normAutofit/>
          </a:bodyPr>
          <a:lstStyle/>
          <a:p>
            <a:pPr marL="0" indent="0" algn="ctr">
              <a:buNone/>
            </a:pPr>
            <a:r>
              <a:rPr lang="es-CO" dirty="0"/>
              <a:t>El centro de la Misa es su segunda parte, la Liturgia de la Sagrada Eucaristía. </a:t>
            </a:r>
            <a:endParaRPr lang="es-CO" dirty="0" smtClean="0"/>
          </a:p>
        </p:txBody>
      </p:sp>
      <p:sp>
        <p:nvSpPr>
          <p:cNvPr id="2" name="1 Rectángulo"/>
          <p:cNvSpPr/>
          <p:nvPr/>
        </p:nvSpPr>
        <p:spPr>
          <a:xfrm>
            <a:off x="467544" y="2060848"/>
            <a:ext cx="5472608" cy="4524315"/>
          </a:xfrm>
          <a:prstGeom prst="rect">
            <a:avLst/>
          </a:prstGeom>
          <a:solidFill>
            <a:schemeClr val="bg2"/>
          </a:solidFill>
        </p:spPr>
        <p:txBody>
          <a:bodyPr wrap="square">
            <a:spAutoFit/>
          </a:bodyPr>
          <a:lstStyle/>
          <a:p>
            <a:pPr algn="ctr"/>
            <a:r>
              <a:rPr lang="es-CO" sz="3200" dirty="0"/>
              <a:t>Durante este tiempo, los católicos comparten el cuerpo y la sangre de Jesús en la forma del pan y el vino distribuido a la congregación. De acuerdo con la Biblia, esto es hecho en memoria de </a:t>
            </a:r>
            <a:r>
              <a:rPr lang="es-CO" sz="3200" dirty="0" smtClean="0"/>
              <a:t>Cristo. </a:t>
            </a:r>
          </a:p>
          <a:p>
            <a:pPr algn="ctr"/>
            <a:r>
              <a:rPr lang="es-CO" sz="3200" dirty="0" smtClean="0"/>
              <a:t>Lea </a:t>
            </a:r>
            <a:r>
              <a:rPr lang="es-CO" sz="3200" dirty="0">
                <a:solidFill>
                  <a:srgbClr val="FF0000"/>
                </a:solidFill>
              </a:rPr>
              <a:t>(1 Corintios 11:23-25; Lucas 22:18-20 y Mateo 26:26.28).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276872"/>
            <a:ext cx="2807196" cy="389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74637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659122406"/>
              </p:ext>
            </p:extLst>
          </p:nvPr>
        </p:nvGraphicFramePr>
        <p:xfrm>
          <a:off x="251520" y="908720"/>
          <a:ext cx="8445624"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61722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a:solidFill>
            <a:schemeClr val="bg1"/>
          </a:solidFill>
        </p:spPr>
        <p:txBody>
          <a:bodyPr>
            <a:normAutofit/>
          </a:bodyPr>
          <a:lstStyle/>
          <a:p>
            <a:pPr marL="0" indent="0" algn="ctr">
              <a:buNone/>
            </a:pPr>
            <a:r>
              <a:rPr lang="es-CO" dirty="0"/>
              <a:t>El sacrificio de Cristo y el sacrificio de la Sagrada Eucaristía son un solo sacrificio: </a:t>
            </a:r>
            <a:endParaRPr lang="es-CO" dirty="0" smtClean="0"/>
          </a:p>
          <a:p>
            <a:pPr marL="0" indent="0" algn="ctr">
              <a:buNone/>
            </a:pPr>
            <a:r>
              <a:rPr lang="es-CO" dirty="0" smtClean="0"/>
              <a:t>“</a:t>
            </a:r>
            <a:r>
              <a:rPr lang="es-CO" b="1" dirty="0">
                <a:latin typeface="Agency FB" pitchFamily="34" charset="0"/>
              </a:rPr>
              <a:t>La víctima es una y la misma; </a:t>
            </a:r>
            <a:r>
              <a:rPr lang="es-CO" b="1" dirty="0" smtClean="0">
                <a:latin typeface="Agency FB" pitchFamily="34" charset="0"/>
              </a:rPr>
              <a:t>ella </a:t>
            </a:r>
            <a:r>
              <a:rPr lang="es-CO" b="1" dirty="0">
                <a:latin typeface="Agency FB" pitchFamily="34" charset="0"/>
              </a:rPr>
              <a:t>misma ahora se ofrece a través del ministerio de los sacerdotes, quien entonces se ofrece a sí mismo en la cruz; solo la manera de ofrecerse es diferente</a:t>
            </a:r>
            <a:r>
              <a:rPr lang="es-CO" dirty="0"/>
              <a:t>.” </a:t>
            </a:r>
            <a:endParaRPr lang="es-CO" dirty="0" smtClean="0"/>
          </a:p>
          <a:p>
            <a:pPr marL="0" indent="0" algn="ctr">
              <a:buNone/>
            </a:pPr>
            <a:r>
              <a:rPr lang="es-CO" dirty="0" smtClean="0"/>
              <a:t>“ </a:t>
            </a:r>
            <a:r>
              <a:rPr lang="es-CO" b="1" dirty="0">
                <a:latin typeface="Agency FB" pitchFamily="34" charset="0"/>
              </a:rPr>
              <a:t>Y puesto que en este sacrificio divino el cual es celebrado en la Misa, el mismo Cristo quien se ofreció a sí mismo una vez de manera sangrienta en el altar de la cruz es contenido y ofrecido en una manera incruenta... este sacrificio es verdaderamente propiciatorio</a:t>
            </a:r>
            <a:r>
              <a:rPr lang="es-CO" dirty="0"/>
              <a:t>.” </a:t>
            </a:r>
          </a:p>
          <a:p>
            <a:endParaRPr lang="es-CO" dirty="0"/>
          </a:p>
        </p:txBody>
      </p:sp>
    </p:spTree>
    <p:extLst>
      <p:ext uri="{BB962C8B-B14F-4D97-AF65-F5344CB8AC3E}">
        <p14:creationId xmlns:p14="http://schemas.microsoft.com/office/powerpoint/2010/main" val="70650807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rmAutofit/>
          </a:bodyPr>
          <a:lstStyle/>
          <a:p>
            <a:r>
              <a:rPr lang="es-CO" sz="3600" dirty="0" smtClean="0">
                <a:latin typeface="Algerian" pitchFamily="82" charset="0"/>
              </a:rPr>
              <a:t>¿Qué dice la Sagrada Escritura?</a:t>
            </a:r>
            <a:endParaRPr lang="es-CO" sz="3600" dirty="0">
              <a:latin typeface="Algerian" pitchFamily="82" charset="0"/>
            </a:endParaRPr>
          </a:p>
        </p:txBody>
      </p:sp>
      <p:sp>
        <p:nvSpPr>
          <p:cNvPr id="3" name="2 Marcador de contenido"/>
          <p:cNvSpPr>
            <a:spLocks noGrp="1"/>
          </p:cNvSpPr>
          <p:nvPr>
            <p:ph idx="1"/>
          </p:nvPr>
        </p:nvSpPr>
        <p:spPr>
          <a:xfrm>
            <a:off x="457200" y="1600201"/>
            <a:ext cx="8229600" cy="1612776"/>
          </a:xfrm>
        </p:spPr>
        <p:txBody>
          <a:bodyPr>
            <a:normAutofit/>
          </a:bodyPr>
          <a:lstStyle/>
          <a:p>
            <a:pPr marL="0" indent="0" algn="ctr">
              <a:buNone/>
            </a:pPr>
            <a:r>
              <a:rPr lang="es-CO" dirty="0"/>
              <a:t>En el libro de Malaquías, el profeta predice la eliminación del antiguo sistema de sacrificio y la institución de un nuevo sacrificio: </a:t>
            </a:r>
            <a:endParaRPr lang="es-CO" dirty="0" smtClean="0"/>
          </a:p>
          <a:p>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288233"/>
            <a:ext cx="2808312"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288233"/>
            <a:ext cx="2718048" cy="2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0656" y="3288233"/>
            <a:ext cx="271462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466020" y="6021288"/>
            <a:ext cx="4572000" cy="830997"/>
          </a:xfrm>
          <a:prstGeom prst="rect">
            <a:avLst/>
          </a:prstGeom>
          <a:solidFill>
            <a:srgbClr val="FFC000"/>
          </a:solidFill>
        </p:spPr>
        <p:txBody>
          <a:bodyPr>
            <a:spAutoFit/>
          </a:bodyPr>
          <a:lstStyle/>
          <a:p>
            <a:pPr algn="ctr"/>
            <a:r>
              <a:rPr lang="es-CO" sz="2400" b="1" dirty="0" smtClean="0">
                <a:solidFill>
                  <a:srgbClr val="002060"/>
                </a:solidFill>
              </a:rPr>
              <a:t>Lucas </a:t>
            </a:r>
            <a:r>
              <a:rPr lang="es-CO" sz="2400" b="1" dirty="0">
                <a:solidFill>
                  <a:srgbClr val="002060"/>
                </a:solidFill>
              </a:rPr>
              <a:t>22:18-20 y Mateo </a:t>
            </a:r>
            <a:r>
              <a:rPr lang="es-CO" sz="2400" b="1" dirty="0" smtClean="0">
                <a:solidFill>
                  <a:srgbClr val="002060"/>
                </a:solidFill>
              </a:rPr>
              <a:t>26:26.28; 1 </a:t>
            </a:r>
            <a:r>
              <a:rPr lang="es-CO" sz="2400" b="1" dirty="0">
                <a:solidFill>
                  <a:srgbClr val="002060"/>
                </a:solidFill>
              </a:rPr>
              <a:t>Corintios </a:t>
            </a:r>
            <a:r>
              <a:rPr lang="es-CO" sz="2400" b="1" dirty="0" smtClean="0">
                <a:solidFill>
                  <a:srgbClr val="002060"/>
                </a:solidFill>
              </a:rPr>
              <a:t>11:23-25</a:t>
            </a:r>
            <a:r>
              <a:rPr lang="es-CO" sz="2400" b="1" dirty="0">
                <a:solidFill>
                  <a:srgbClr val="002060"/>
                </a:solidFill>
              </a:rPr>
              <a:t>.</a:t>
            </a:r>
            <a:r>
              <a:rPr lang="es-CO" sz="2400" b="1" dirty="0" smtClean="0">
                <a:solidFill>
                  <a:srgbClr val="002060"/>
                </a:solidFill>
              </a:rPr>
              <a:t> </a:t>
            </a:r>
            <a:endParaRPr lang="es-CO" sz="2400" b="1" dirty="0">
              <a:solidFill>
                <a:srgbClr val="002060"/>
              </a:solidFill>
            </a:endParaRPr>
          </a:p>
        </p:txBody>
      </p:sp>
    </p:spTree>
    <p:extLst>
      <p:ext uri="{BB962C8B-B14F-4D97-AF65-F5344CB8AC3E}">
        <p14:creationId xmlns:p14="http://schemas.microsoft.com/office/powerpoint/2010/main" val="41809352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p:cTn id="12" dur="500" fill="hold"/>
                                        <p:tgtEl>
                                          <p:spTgt spid="4098"/>
                                        </p:tgtEl>
                                        <p:attrNameLst>
                                          <p:attrName>ppt_w</p:attrName>
                                        </p:attrNameLst>
                                      </p:cBhvr>
                                      <p:tavLst>
                                        <p:tav tm="0">
                                          <p:val>
                                            <p:fltVal val="0"/>
                                          </p:val>
                                        </p:tav>
                                        <p:tav tm="100000">
                                          <p:val>
                                            <p:strVal val="#ppt_w"/>
                                          </p:val>
                                        </p:tav>
                                      </p:tavLst>
                                    </p:anim>
                                    <p:anim calcmode="lin" valueType="num">
                                      <p:cBhvr>
                                        <p:cTn id="13" dur="500" fill="hold"/>
                                        <p:tgtEl>
                                          <p:spTgt spid="4098"/>
                                        </p:tgtEl>
                                        <p:attrNameLst>
                                          <p:attrName>ppt_h</p:attrName>
                                        </p:attrNameLst>
                                      </p:cBhvr>
                                      <p:tavLst>
                                        <p:tav tm="0">
                                          <p:val>
                                            <p:fltVal val="0"/>
                                          </p:val>
                                        </p:tav>
                                        <p:tav tm="100000">
                                          <p:val>
                                            <p:strVal val="#ppt_h"/>
                                          </p:val>
                                        </p:tav>
                                      </p:tavLst>
                                    </p:anim>
                                    <p:animEffect transition="in" filter="fade">
                                      <p:cBhvr>
                                        <p:cTn id="14" dur="500"/>
                                        <p:tgtEl>
                                          <p:spTgt spid="4098"/>
                                        </p:tgtEl>
                                      </p:cBhvr>
                                    </p:animEffect>
                                  </p:childTnLst>
                                </p:cTn>
                              </p:par>
                              <p:par>
                                <p:cTn id="15" presetID="53" presetClass="entr" presetSubtype="16" fill="hold" nodeType="withEffect">
                                  <p:stCondLst>
                                    <p:cond delay="0"/>
                                  </p:stCondLst>
                                  <p:childTnLst>
                                    <p:set>
                                      <p:cBhvr>
                                        <p:cTn id="16" dur="1" fill="hold">
                                          <p:stCondLst>
                                            <p:cond delay="0"/>
                                          </p:stCondLst>
                                        </p:cTn>
                                        <p:tgtEl>
                                          <p:spTgt spid="4099"/>
                                        </p:tgtEl>
                                        <p:attrNameLst>
                                          <p:attrName>style.visibility</p:attrName>
                                        </p:attrNameLst>
                                      </p:cBhvr>
                                      <p:to>
                                        <p:strVal val="visible"/>
                                      </p:to>
                                    </p:set>
                                    <p:anim calcmode="lin" valueType="num">
                                      <p:cBhvr>
                                        <p:cTn id="17" dur="500" fill="hold"/>
                                        <p:tgtEl>
                                          <p:spTgt spid="4099"/>
                                        </p:tgtEl>
                                        <p:attrNameLst>
                                          <p:attrName>ppt_w</p:attrName>
                                        </p:attrNameLst>
                                      </p:cBhvr>
                                      <p:tavLst>
                                        <p:tav tm="0">
                                          <p:val>
                                            <p:fltVal val="0"/>
                                          </p:val>
                                        </p:tav>
                                        <p:tav tm="100000">
                                          <p:val>
                                            <p:strVal val="#ppt_w"/>
                                          </p:val>
                                        </p:tav>
                                      </p:tavLst>
                                    </p:anim>
                                    <p:anim calcmode="lin" valueType="num">
                                      <p:cBhvr>
                                        <p:cTn id="18" dur="500" fill="hold"/>
                                        <p:tgtEl>
                                          <p:spTgt spid="4099"/>
                                        </p:tgtEl>
                                        <p:attrNameLst>
                                          <p:attrName>ppt_h</p:attrName>
                                        </p:attrNameLst>
                                      </p:cBhvr>
                                      <p:tavLst>
                                        <p:tav tm="0">
                                          <p:val>
                                            <p:fltVal val="0"/>
                                          </p:val>
                                        </p:tav>
                                        <p:tav tm="100000">
                                          <p:val>
                                            <p:strVal val="#ppt_h"/>
                                          </p:val>
                                        </p:tav>
                                      </p:tavLst>
                                    </p:anim>
                                    <p:animEffect transition="in" filter="fade">
                                      <p:cBhvr>
                                        <p:cTn id="19" dur="500"/>
                                        <p:tgtEl>
                                          <p:spTgt spid="4099"/>
                                        </p:tgtEl>
                                      </p:cBhvr>
                                    </p:animEffect>
                                  </p:childTnLst>
                                </p:cTn>
                              </p:par>
                              <p:par>
                                <p:cTn id="20" presetID="53" presetClass="entr" presetSubtype="16" fill="hold" nodeType="withEffect">
                                  <p:stCondLst>
                                    <p:cond delay="0"/>
                                  </p:stCondLst>
                                  <p:childTnLst>
                                    <p:set>
                                      <p:cBhvr>
                                        <p:cTn id="21" dur="1" fill="hold">
                                          <p:stCondLst>
                                            <p:cond delay="0"/>
                                          </p:stCondLst>
                                        </p:cTn>
                                        <p:tgtEl>
                                          <p:spTgt spid="4100"/>
                                        </p:tgtEl>
                                        <p:attrNameLst>
                                          <p:attrName>style.visibility</p:attrName>
                                        </p:attrNameLst>
                                      </p:cBhvr>
                                      <p:to>
                                        <p:strVal val="visible"/>
                                      </p:to>
                                    </p:set>
                                    <p:anim calcmode="lin" valueType="num">
                                      <p:cBhvr>
                                        <p:cTn id="22" dur="500" fill="hold"/>
                                        <p:tgtEl>
                                          <p:spTgt spid="4100"/>
                                        </p:tgtEl>
                                        <p:attrNameLst>
                                          <p:attrName>ppt_w</p:attrName>
                                        </p:attrNameLst>
                                      </p:cBhvr>
                                      <p:tavLst>
                                        <p:tav tm="0">
                                          <p:val>
                                            <p:fltVal val="0"/>
                                          </p:val>
                                        </p:tav>
                                        <p:tav tm="100000">
                                          <p:val>
                                            <p:strVal val="#ppt_w"/>
                                          </p:val>
                                        </p:tav>
                                      </p:tavLst>
                                    </p:anim>
                                    <p:anim calcmode="lin" valueType="num">
                                      <p:cBhvr>
                                        <p:cTn id="23" dur="500" fill="hold"/>
                                        <p:tgtEl>
                                          <p:spTgt spid="4100"/>
                                        </p:tgtEl>
                                        <p:attrNameLst>
                                          <p:attrName>ppt_h</p:attrName>
                                        </p:attrNameLst>
                                      </p:cBhvr>
                                      <p:tavLst>
                                        <p:tav tm="0">
                                          <p:val>
                                            <p:fltVal val="0"/>
                                          </p:val>
                                        </p:tav>
                                        <p:tav tm="100000">
                                          <p:val>
                                            <p:strVal val="#ppt_h"/>
                                          </p:val>
                                        </p:tav>
                                      </p:tavLst>
                                    </p:anim>
                                    <p:animEffect transition="in" filter="fade">
                                      <p:cBhvr>
                                        <p:cTn id="24" dur="500"/>
                                        <p:tgtEl>
                                          <p:spTgt spid="410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716921907"/>
              </p:ext>
            </p:extLst>
          </p:nvPr>
        </p:nvGraphicFramePr>
        <p:xfrm>
          <a:off x="457200" y="908720"/>
          <a:ext cx="8229600" cy="5217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5559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2736304"/>
          </a:xfrm>
          <a:solidFill>
            <a:schemeClr val="tx2">
              <a:lumMod val="20000"/>
              <a:lumOff val="80000"/>
            </a:schemeClr>
          </a:solidFill>
        </p:spPr>
        <p:txBody>
          <a:bodyPr>
            <a:normAutofit/>
          </a:bodyPr>
          <a:lstStyle/>
          <a:p>
            <a:pPr marL="0" indent="0" algn="ctr">
              <a:buNone/>
            </a:pPr>
            <a:r>
              <a:rPr lang="es-CO" dirty="0"/>
              <a:t>Esto significa que Dios será un día glorificado entre los gentiles, quienes harán ofrendas puras a Él en todos los lugares. </a:t>
            </a:r>
            <a:endParaRPr lang="es-CO" dirty="0" smtClean="0"/>
          </a:p>
          <a:p>
            <a:pPr marL="0" indent="0" algn="ctr">
              <a:buNone/>
            </a:pPr>
            <a:endParaRPr lang="es-CO" dirty="0" smtClean="0"/>
          </a:p>
          <a:p>
            <a:pPr marL="0" indent="0" algn="ctr">
              <a:buNone/>
            </a:pPr>
            <a:r>
              <a:rPr lang="es-CO" dirty="0" smtClean="0"/>
              <a:t>Los </a:t>
            </a:r>
            <a:r>
              <a:rPr lang="es-CO" dirty="0"/>
              <a:t>católicos ven esto como la Eucaristía</a:t>
            </a:r>
            <a:r>
              <a:rPr lang="es-CO" dirty="0" smtClean="0"/>
              <a:t>.</a:t>
            </a:r>
          </a:p>
          <a:p>
            <a:pPr marL="0" indent="0" algn="ctr">
              <a:buNone/>
            </a:pPr>
            <a:endParaRPr lang="es-CO" dirty="0" smtClean="0"/>
          </a:p>
          <a:p>
            <a:pPr marL="0" indent="0" algn="ctr">
              <a:buNone/>
            </a:pPr>
            <a:endParaRPr lang="es-CO" dirty="0"/>
          </a:p>
        </p:txBody>
      </p:sp>
      <p:sp>
        <p:nvSpPr>
          <p:cNvPr id="2" name="1 Rectángulo"/>
          <p:cNvSpPr/>
          <p:nvPr/>
        </p:nvSpPr>
        <p:spPr>
          <a:xfrm>
            <a:off x="179512" y="3573016"/>
            <a:ext cx="3672408" cy="2554545"/>
          </a:xfrm>
          <a:prstGeom prst="rect">
            <a:avLst/>
          </a:prstGeom>
          <a:solidFill>
            <a:schemeClr val="tx2">
              <a:lumMod val="20000"/>
              <a:lumOff val="80000"/>
            </a:schemeClr>
          </a:solidFill>
        </p:spPr>
        <p:txBody>
          <a:bodyPr wrap="square">
            <a:spAutoFit/>
          </a:bodyPr>
          <a:lstStyle/>
          <a:p>
            <a:pPr algn="ctr"/>
            <a:r>
              <a:rPr lang="es-CO" sz="3200" dirty="0"/>
              <a:t>Sin embargo, el apóstol Pablo parece tener un enfoque diferente de ello:  </a:t>
            </a:r>
            <a:endParaRPr lang="es-CO" sz="3200" dirty="0" smtClean="0"/>
          </a:p>
          <a:p>
            <a:pPr algn="ctr"/>
            <a:r>
              <a:rPr lang="es-CO" sz="3200" dirty="0" smtClean="0"/>
              <a:t>El dice en </a:t>
            </a:r>
            <a:r>
              <a:rPr lang="es-CO" sz="3200" b="1" dirty="0" smtClean="0">
                <a:solidFill>
                  <a:srgbClr val="FF0000"/>
                </a:solidFill>
              </a:rPr>
              <a:t>Rom.12:1</a:t>
            </a:r>
            <a:r>
              <a:rPr lang="es-CO" sz="3200" dirty="0" smtClean="0"/>
              <a:t>:</a:t>
            </a:r>
            <a:endParaRPr lang="es-CO" sz="32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3573016"/>
            <a:ext cx="4680520" cy="3125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71685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tx2">
              <a:lumMod val="20000"/>
              <a:lumOff val="80000"/>
            </a:schemeClr>
          </a:solidFill>
        </p:spPr>
        <p:txBody>
          <a:bodyPr>
            <a:noAutofit/>
          </a:bodyPr>
          <a:lstStyle/>
          <a:p>
            <a:r>
              <a:rPr lang="es-CO" sz="2800" b="1" dirty="0" smtClean="0">
                <a:latin typeface="Agency FB" pitchFamily="34" charset="0"/>
              </a:rPr>
              <a:t>El centro del mensaje es que así como Cristo murió por nosotros, nosotros ahora estemos dispuestos a vivir vidas santas para Él</a:t>
            </a:r>
            <a:endParaRPr lang="es-CO" sz="2800" b="1" dirty="0">
              <a:latin typeface="Agency FB"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72816"/>
            <a:ext cx="734481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39309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7"/>
            <a:ext cx="8229600" cy="2088232"/>
          </a:xfrm>
          <a:solidFill>
            <a:schemeClr val="tx2">
              <a:lumMod val="20000"/>
              <a:lumOff val="80000"/>
            </a:schemeClr>
          </a:solidFill>
        </p:spPr>
        <p:txBody>
          <a:bodyPr>
            <a:normAutofit lnSpcReduction="10000"/>
          </a:bodyPr>
          <a:lstStyle/>
          <a:p>
            <a:pPr marL="0" indent="0" algn="ctr">
              <a:buNone/>
            </a:pPr>
            <a:r>
              <a:rPr lang="es-CO" dirty="0"/>
              <a:t>La Eucaristía solo puede ser ofrecida en lugares especiales: </a:t>
            </a:r>
            <a:endParaRPr lang="es-CO" dirty="0" smtClean="0"/>
          </a:p>
          <a:p>
            <a:pPr marL="0" indent="0" algn="ctr">
              <a:buNone/>
            </a:pPr>
            <a:r>
              <a:rPr lang="es-CO" b="1" dirty="0" smtClean="0">
                <a:latin typeface="Agency FB" pitchFamily="34" charset="0"/>
              </a:rPr>
              <a:t>Las </a:t>
            </a:r>
            <a:r>
              <a:rPr lang="es-CO" b="1" dirty="0">
                <a:latin typeface="Agency FB" pitchFamily="34" charset="0"/>
              </a:rPr>
              <a:t>iglesias consagradas y bendecidas de acuerdo a la Ley Canóniga Católica</a:t>
            </a:r>
            <a:r>
              <a:rPr lang="es-CO" dirty="0" smtClean="0"/>
              <a:t>.</a:t>
            </a:r>
          </a:p>
        </p:txBody>
      </p:sp>
      <p:sp>
        <p:nvSpPr>
          <p:cNvPr id="2" name="1 Elipse"/>
          <p:cNvSpPr/>
          <p:nvPr/>
        </p:nvSpPr>
        <p:spPr>
          <a:xfrm>
            <a:off x="467544" y="2924944"/>
            <a:ext cx="8064896" cy="266429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t>La idea de ofrecer nuestros cuerpos como sacrificios vivos encaja perfectamente con el lenguaje de la profecía, la cual dice que los sacrificios serán </a:t>
            </a:r>
            <a:r>
              <a:rPr lang="es-CO" sz="2400" b="1" dirty="0" smtClean="0"/>
              <a:t>ofrecidos</a:t>
            </a:r>
          </a:p>
          <a:p>
            <a:pPr algn="ctr"/>
            <a:r>
              <a:rPr lang="es-CO" sz="3200" b="1" dirty="0" smtClean="0"/>
              <a:t> </a:t>
            </a:r>
            <a:r>
              <a:rPr lang="es-CO" sz="3200" b="1" dirty="0"/>
              <a:t>“</a:t>
            </a:r>
            <a:r>
              <a:rPr lang="es-CO" sz="3200" b="1" u="sng" dirty="0"/>
              <a:t>en todo lugar</a:t>
            </a:r>
            <a:r>
              <a:rPr lang="es-CO" sz="3200" b="1" dirty="0"/>
              <a:t>”.</a:t>
            </a:r>
          </a:p>
        </p:txBody>
      </p:sp>
      <p:sp>
        <p:nvSpPr>
          <p:cNvPr id="4" name="3 Rectángulo"/>
          <p:cNvSpPr/>
          <p:nvPr/>
        </p:nvSpPr>
        <p:spPr>
          <a:xfrm>
            <a:off x="467544" y="5589240"/>
            <a:ext cx="8280920" cy="1200329"/>
          </a:xfrm>
          <a:prstGeom prst="rect">
            <a:avLst/>
          </a:prstGeom>
          <a:solidFill>
            <a:schemeClr val="accent1">
              <a:lumMod val="20000"/>
              <a:lumOff val="80000"/>
            </a:schemeClr>
          </a:solidFill>
        </p:spPr>
        <p:txBody>
          <a:bodyPr wrap="square">
            <a:spAutoFit/>
          </a:bodyPr>
          <a:lstStyle/>
          <a:p>
            <a:pPr algn="ctr"/>
            <a:r>
              <a:rPr lang="es-CO" sz="2400" dirty="0" smtClean="0"/>
              <a:t>Por eso, la iglesia primitiva «perseveraba unánime </a:t>
            </a:r>
            <a:r>
              <a:rPr lang="es-CO" sz="2400" b="1" u="sng" dirty="0"/>
              <a:t>cada día </a:t>
            </a:r>
            <a:r>
              <a:rPr lang="es-CO" sz="2400" dirty="0"/>
              <a:t>en el templo, y </a:t>
            </a:r>
            <a:r>
              <a:rPr lang="es-CO" sz="2400" b="1" u="sng" dirty="0"/>
              <a:t>partiendo el pan en las casas</a:t>
            </a:r>
            <a:r>
              <a:rPr lang="es-CO" sz="2400" dirty="0"/>
              <a:t>, comían juntos con alegría y sencillez de </a:t>
            </a:r>
            <a:r>
              <a:rPr lang="es-CO" sz="2400" dirty="0" smtClean="0"/>
              <a:t>corazón» </a:t>
            </a:r>
            <a:r>
              <a:rPr lang="es-CO" sz="2400" u="sng" dirty="0" smtClean="0"/>
              <a:t>Hech.2:46.</a:t>
            </a:r>
            <a:endParaRPr lang="es-CO" sz="2400" u="sng" dirty="0"/>
          </a:p>
        </p:txBody>
      </p:sp>
    </p:spTree>
    <p:extLst>
      <p:ext uri="{BB962C8B-B14F-4D97-AF65-F5344CB8AC3E}">
        <p14:creationId xmlns:p14="http://schemas.microsoft.com/office/powerpoint/2010/main" val="3715020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8229600" cy="5976664"/>
          </a:xfrm>
          <a:solidFill>
            <a:schemeClr val="bg1"/>
          </a:solidFill>
        </p:spPr>
        <p:txBody>
          <a:bodyPr>
            <a:normAutofit/>
          </a:bodyPr>
          <a:lstStyle/>
          <a:p>
            <a:pPr marL="0" indent="0" algn="ctr">
              <a:buNone/>
            </a:pPr>
            <a:endParaRPr lang="es-CO" dirty="0" smtClean="0"/>
          </a:p>
          <a:p>
            <a:pPr marL="0" indent="0" algn="ctr">
              <a:buNone/>
            </a:pPr>
            <a:endParaRPr lang="es-CO" dirty="0" smtClean="0"/>
          </a:p>
          <a:p>
            <a:pPr marL="0" indent="0" algn="ctr">
              <a:buNone/>
            </a:pPr>
            <a:r>
              <a:rPr lang="es-CO" dirty="0" smtClean="0"/>
              <a:t>La </a:t>
            </a:r>
            <a:r>
              <a:rPr lang="es-CO" dirty="0"/>
              <a:t>Iglesia Católica Romana cree que el pan y el vino de la Sagrada Eucaristía se convierten en el mismo cuerpo y sangre de Jesús. </a:t>
            </a:r>
            <a:endParaRPr lang="es-CO" dirty="0" smtClean="0"/>
          </a:p>
          <a:p>
            <a:pPr marL="0" indent="0" algn="ctr">
              <a:buNone/>
            </a:pPr>
            <a:endParaRPr lang="es-CO" dirty="0" smtClean="0"/>
          </a:p>
          <a:p>
            <a:pPr marL="0" indent="0" algn="ctr">
              <a:buNone/>
            </a:pPr>
            <a:r>
              <a:rPr lang="es-CO" dirty="0" smtClean="0"/>
              <a:t>Ellos </a:t>
            </a:r>
            <a:r>
              <a:rPr lang="es-CO" dirty="0"/>
              <a:t>intentan respaldar su doctrina con pasajes tales como </a:t>
            </a:r>
            <a:r>
              <a:rPr lang="es-CO" dirty="0" smtClean="0">
                <a:solidFill>
                  <a:srgbClr val="FF0000"/>
                </a:solidFill>
              </a:rPr>
              <a:t>(Juan </a:t>
            </a:r>
            <a:r>
              <a:rPr lang="es-CO" dirty="0">
                <a:solidFill>
                  <a:srgbClr val="FF0000"/>
                </a:solidFill>
              </a:rPr>
              <a:t>6:32-58; Mateo 26:26; Lucas 22:17-23; y 1 Corintios </a:t>
            </a:r>
            <a:r>
              <a:rPr lang="es-CO" dirty="0" smtClean="0">
                <a:solidFill>
                  <a:srgbClr val="FF0000"/>
                </a:solidFill>
              </a:rPr>
              <a:t>11:24-25).</a:t>
            </a:r>
            <a:r>
              <a:rPr lang="es-CO" dirty="0" smtClean="0"/>
              <a:t> </a:t>
            </a:r>
          </a:p>
          <a:p>
            <a:pPr marL="0" indent="0" algn="ctr">
              <a:buNone/>
            </a:pPr>
            <a:r>
              <a:rPr lang="es-CO" dirty="0" smtClean="0"/>
              <a:t>Lea estos pasajes.</a:t>
            </a:r>
          </a:p>
          <a:p>
            <a:endParaRPr lang="es-CO" dirty="0"/>
          </a:p>
          <a:p>
            <a:endParaRPr lang="es-CO" dirty="0"/>
          </a:p>
        </p:txBody>
      </p:sp>
    </p:spTree>
    <p:extLst>
      <p:ext uri="{BB962C8B-B14F-4D97-AF65-F5344CB8AC3E}">
        <p14:creationId xmlns:p14="http://schemas.microsoft.com/office/powerpoint/2010/main" val="6356720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133578628"/>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44902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06993967"/>
              </p:ext>
            </p:extLst>
          </p:nvPr>
        </p:nvGraphicFramePr>
        <p:xfrm>
          <a:off x="457200" y="620688"/>
          <a:ext cx="8229600"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71148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Autofit/>
          </a:bodyPr>
          <a:lstStyle/>
          <a:p>
            <a:r>
              <a:rPr lang="es-CO" sz="3600" dirty="0">
                <a:latin typeface="Algerian" pitchFamily="82" charset="0"/>
              </a:rPr>
              <a:t>¿Qué significa realmente </a:t>
            </a:r>
            <a:r>
              <a:rPr lang="es-CO" sz="3600" dirty="0" smtClean="0">
                <a:latin typeface="Algerian" pitchFamily="82" charset="0"/>
              </a:rPr>
              <a:t>estas Palabras de Cristo? </a:t>
            </a:r>
            <a:endParaRPr lang="es-CO" sz="3600" dirty="0">
              <a:latin typeface="Algerian" pitchFamily="82" charset="0"/>
            </a:endParaRPr>
          </a:p>
        </p:txBody>
      </p:sp>
      <p:sp>
        <p:nvSpPr>
          <p:cNvPr id="3" name="2 Marcador de contenido"/>
          <p:cNvSpPr>
            <a:spLocks noGrp="1"/>
          </p:cNvSpPr>
          <p:nvPr>
            <p:ph idx="1"/>
          </p:nvPr>
        </p:nvSpPr>
        <p:spPr>
          <a:xfrm>
            <a:off x="457200" y="2276872"/>
            <a:ext cx="4618856" cy="820687"/>
          </a:xfrm>
        </p:spPr>
        <p:txBody>
          <a:bodyPr>
            <a:normAutofit/>
          </a:bodyPr>
          <a:lstStyle/>
          <a:p>
            <a:pPr marL="0" indent="0">
              <a:buNone/>
            </a:pPr>
            <a:r>
              <a:rPr lang="es-CO" dirty="0" smtClean="0"/>
              <a:t>Jesús </a:t>
            </a:r>
            <a:r>
              <a:rPr lang="es-CO" dirty="0"/>
              <a:t>prosigue </a:t>
            </a:r>
            <a:r>
              <a:rPr lang="es-CO" dirty="0" smtClean="0"/>
              <a:t>diciendo: </a:t>
            </a:r>
            <a:endParaRPr lang="es-CO" dirty="0"/>
          </a:p>
        </p:txBody>
      </p:sp>
      <p:sp>
        <p:nvSpPr>
          <p:cNvPr id="4" name="3 Rectángulo"/>
          <p:cNvSpPr/>
          <p:nvPr/>
        </p:nvSpPr>
        <p:spPr>
          <a:xfrm>
            <a:off x="2984054" y="3861048"/>
            <a:ext cx="5976664" cy="3046988"/>
          </a:xfrm>
          <a:prstGeom prst="rect">
            <a:avLst/>
          </a:prstGeom>
        </p:spPr>
        <p:txBody>
          <a:bodyPr wrap="square">
            <a:spAutoFit/>
          </a:bodyPr>
          <a:lstStyle/>
          <a:p>
            <a:pPr algn="r"/>
            <a:r>
              <a:rPr lang="es-CO" sz="2400" dirty="0" smtClean="0"/>
              <a:t>Así </a:t>
            </a:r>
            <a:r>
              <a:rPr lang="es-CO" sz="2400" dirty="0"/>
              <a:t>que, si “la carne para nada aprovecha”. ¿</a:t>
            </a:r>
            <a:r>
              <a:rPr lang="es-CO" sz="2400" b="1" dirty="0"/>
              <a:t>por qué debemos comer la carne de Jesús para tener vida eterna</a:t>
            </a:r>
            <a:r>
              <a:rPr lang="es-CO" sz="2400" dirty="0"/>
              <a:t>? No tiene sentido, hasta que Jesús nos dice que las palabras que Él habla son “</a:t>
            </a:r>
            <a:r>
              <a:rPr lang="es-CO" sz="2400" b="1" u="sng" dirty="0"/>
              <a:t>espíritu</a:t>
            </a:r>
            <a:r>
              <a:rPr lang="es-CO" sz="2400" dirty="0"/>
              <a:t>”. Jesús está diciendo que esta no es una enseñanza literal, sino una espiritual. </a:t>
            </a:r>
            <a:r>
              <a:rPr lang="es-CO" sz="2400" dirty="0" smtClean="0"/>
              <a:t>Lo que debemos hacer es, leer Su Palabra y aplicarla a nuestra vida. </a:t>
            </a:r>
            <a:r>
              <a:rPr lang="es-CO" sz="2400" dirty="0" smtClean="0">
                <a:solidFill>
                  <a:srgbClr val="FF0000"/>
                </a:solidFill>
              </a:rPr>
              <a:t>Juan 5:39</a:t>
            </a:r>
            <a:r>
              <a:rPr lang="es-CO" sz="2400" dirty="0" smtClean="0"/>
              <a:t>.</a:t>
            </a:r>
            <a:endParaRPr lang="es-CO"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694309"/>
            <a:ext cx="3884662" cy="2166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767986"/>
            <a:ext cx="2660526" cy="2829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705129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26"/>
                                        </p:tgtEl>
                                        <p:attrNameLst>
                                          <p:attrName>style.visibility</p:attrName>
                                        </p:attrNameLst>
                                      </p:cBhvr>
                                      <p:to>
                                        <p:strVal val="visible"/>
                                      </p:to>
                                    </p:set>
                                    <p:animEffect transition="in" filter="wipe(down)">
                                      <p:cBhvr>
                                        <p:cTn id="39" dur="580">
                                          <p:stCondLst>
                                            <p:cond delay="0"/>
                                          </p:stCondLst>
                                        </p:cTn>
                                        <p:tgtEl>
                                          <p:spTgt spid="1026"/>
                                        </p:tgtEl>
                                      </p:cBhvr>
                                    </p:animEffect>
                                    <p:anim calcmode="lin" valueType="num">
                                      <p:cBhvr>
                                        <p:cTn id="40"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5" dur="26">
                                          <p:stCondLst>
                                            <p:cond delay="650"/>
                                          </p:stCondLst>
                                        </p:cTn>
                                        <p:tgtEl>
                                          <p:spTgt spid="1026"/>
                                        </p:tgtEl>
                                      </p:cBhvr>
                                      <p:to x="100000" y="60000"/>
                                    </p:animScale>
                                    <p:animScale>
                                      <p:cBhvr>
                                        <p:cTn id="46" dur="166" decel="50000">
                                          <p:stCondLst>
                                            <p:cond delay="676"/>
                                          </p:stCondLst>
                                        </p:cTn>
                                        <p:tgtEl>
                                          <p:spTgt spid="1026"/>
                                        </p:tgtEl>
                                      </p:cBhvr>
                                      <p:to x="100000" y="100000"/>
                                    </p:animScale>
                                    <p:animScale>
                                      <p:cBhvr>
                                        <p:cTn id="47" dur="26">
                                          <p:stCondLst>
                                            <p:cond delay="1312"/>
                                          </p:stCondLst>
                                        </p:cTn>
                                        <p:tgtEl>
                                          <p:spTgt spid="1026"/>
                                        </p:tgtEl>
                                      </p:cBhvr>
                                      <p:to x="100000" y="80000"/>
                                    </p:animScale>
                                    <p:animScale>
                                      <p:cBhvr>
                                        <p:cTn id="48" dur="166" decel="50000">
                                          <p:stCondLst>
                                            <p:cond delay="1338"/>
                                          </p:stCondLst>
                                        </p:cTn>
                                        <p:tgtEl>
                                          <p:spTgt spid="1026"/>
                                        </p:tgtEl>
                                      </p:cBhvr>
                                      <p:to x="100000" y="100000"/>
                                    </p:animScale>
                                    <p:animScale>
                                      <p:cBhvr>
                                        <p:cTn id="49" dur="26">
                                          <p:stCondLst>
                                            <p:cond delay="1642"/>
                                          </p:stCondLst>
                                        </p:cTn>
                                        <p:tgtEl>
                                          <p:spTgt spid="1026"/>
                                        </p:tgtEl>
                                      </p:cBhvr>
                                      <p:to x="100000" y="90000"/>
                                    </p:animScale>
                                    <p:animScale>
                                      <p:cBhvr>
                                        <p:cTn id="50" dur="166" decel="50000">
                                          <p:stCondLst>
                                            <p:cond delay="1668"/>
                                          </p:stCondLst>
                                        </p:cTn>
                                        <p:tgtEl>
                                          <p:spTgt spid="1026"/>
                                        </p:tgtEl>
                                      </p:cBhvr>
                                      <p:to x="100000" y="100000"/>
                                    </p:animScale>
                                    <p:animScale>
                                      <p:cBhvr>
                                        <p:cTn id="51" dur="26">
                                          <p:stCondLst>
                                            <p:cond delay="1808"/>
                                          </p:stCondLst>
                                        </p:cTn>
                                        <p:tgtEl>
                                          <p:spTgt spid="1026"/>
                                        </p:tgtEl>
                                      </p:cBhvr>
                                      <p:to x="100000" y="95000"/>
                                    </p:animScale>
                                    <p:animScale>
                                      <p:cBhvr>
                                        <p:cTn id="52" dur="166" decel="50000">
                                          <p:stCondLst>
                                            <p:cond delay="1834"/>
                                          </p:stCondLst>
                                        </p:cTn>
                                        <p:tgtEl>
                                          <p:spTgt spid="1026"/>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027"/>
                                        </p:tgtEl>
                                        <p:attrNameLst>
                                          <p:attrName>style.visibility</p:attrName>
                                        </p:attrNameLst>
                                      </p:cBhvr>
                                      <p:to>
                                        <p:strVal val="visible"/>
                                      </p:to>
                                    </p:set>
                                    <p:animEffect transition="in" filter="wipe(down)">
                                      <p:cBhvr>
                                        <p:cTn id="55" dur="580">
                                          <p:stCondLst>
                                            <p:cond delay="0"/>
                                          </p:stCondLst>
                                        </p:cTn>
                                        <p:tgtEl>
                                          <p:spTgt spid="1027"/>
                                        </p:tgtEl>
                                      </p:cBhvr>
                                    </p:animEffect>
                                    <p:anim calcmode="lin" valueType="num">
                                      <p:cBhvr>
                                        <p:cTn id="56"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61" dur="26">
                                          <p:stCondLst>
                                            <p:cond delay="650"/>
                                          </p:stCondLst>
                                        </p:cTn>
                                        <p:tgtEl>
                                          <p:spTgt spid="1027"/>
                                        </p:tgtEl>
                                      </p:cBhvr>
                                      <p:to x="100000" y="60000"/>
                                    </p:animScale>
                                    <p:animScale>
                                      <p:cBhvr>
                                        <p:cTn id="62" dur="166" decel="50000">
                                          <p:stCondLst>
                                            <p:cond delay="676"/>
                                          </p:stCondLst>
                                        </p:cTn>
                                        <p:tgtEl>
                                          <p:spTgt spid="1027"/>
                                        </p:tgtEl>
                                      </p:cBhvr>
                                      <p:to x="100000" y="100000"/>
                                    </p:animScale>
                                    <p:animScale>
                                      <p:cBhvr>
                                        <p:cTn id="63" dur="26">
                                          <p:stCondLst>
                                            <p:cond delay="1312"/>
                                          </p:stCondLst>
                                        </p:cTn>
                                        <p:tgtEl>
                                          <p:spTgt spid="1027"/>
                                        </p:tgtEl>
                                      </p:cBhvr>
                                      <p:to x="100000" y="80000"/>
                                    </p:animScale>
                                    <p:animScale>
                                      <p:cBhvr>
                                        <p:cTn id="64" dur="166" decel="50000">
                                          <p:stCondLst>
                                            <p:cond delay="1338"/>
                                          </p:stCondLst>
                                        </p:cTn>
                                        <p:tgtEl>
                                          <p:spTgt spid="1027"/>
                                        </p:tgtEl>
                                      </p:cBhvr>
                                      <p:to x="100000" y="100000"/>
                                    </p:animScale>
                                    <p:animScale>
                                      <p:cBhvr>
                                        <p:cTn id="65" dur="26">
                                          <p:stCondLst>
                                            <p:cond delay="1642"/>
                                          </p:stCondLst>
                                        </p:cTn>
                                        <p:tgtEl>
                                          <p:spTgt spid="1027"/>
                                        </p:tgtEl>
                                      </p:cBhvr>
                                      <p:to x="100000" y="90000"/>
                                    </p:animScale>
                                    <p:animScale>
                                      <p:cBhvr>
                                        <p:cTn id="66" dur="166" decel="50000">
                                          <p:stCondLst>
                                            <p:cond delay="1668"/>
                                          </p:stCondLst>
                                        </p:cTn>
                                        <p:tgtEl>
                                          <p:spTgt spid="1027"/>
                                        </p:tgtEl>
                                      </p:cBhvr>
                                      <p:to x="100000" y="100000"/>
                                    </p:animScale>
                                    <p:animScale>
                                      <p:cBhvr>
                                        <p:cTn id="67" dur="26">
                                          <p:stCondLst>
                                            <p:cond delay="1808"/>
                                          </p:stCondLst>
                                        </p:cTn>
                                        <p:tgtEl>
                                          <p:spTgt spid="1027"/>
                                        </p:tgtEl>
                                      </p:cBhvr>
                                      <p:to x="100000" y="95000"/>
                                    </p:animScale>
                                    <p:animScale>
                                      <p:cBhvr>
                                        <p:cTn id="68" dur="166" decel="50000">
                                          <p:stCondLst>
                                            <p:cond delay="1834"/>
                                          </p:stCondLst>
                                        </p:cTn>
                                        <p:tgtEl>
                                          <p:spTgt spid="10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8208912"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1181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484784"/>
            <a:ext cx="9144000" cy="3816424"/>
          </a:xfrm>
          <a:solidFill>
            <a:srgbClr val="002060"/>
          </a:solidFill>
        </p:spPr>
        <p:txBody>
          <a:bodyPr>
            <a:normAutofit/>
          </a:bodyPr>
          <a:lstStyle/>
          <a:p>
            <a:pPr marL="0" indent="0" algn="ctr">
              <a:buNone/>
            </a:pPr>
            <a:r>
              <a:rPr lang="es-CO" sz="3600" dirty="0" smtClean="0">
                <a:solidFill>
                  <a:schemeClr val="bg1"/>
                </a:solidFill>
              </a:rPr>
              <a:t>El </a:t>
            </a:r>
            <a:r>
              <a:rPr lang="es-CO" sz="3600" dirty="0">
                <a:solidFill>
                  <a:schemeClr val="bg1"/>
                </a:solidFill>
              </a:rPr>
              <a:t>lenguaje </a:t>
            </a:r>
            <a:r>
              <a:rPr lang="es-CO" sz="3600" dirty="0" smtClean="0">
                <a:solidFill>
                  <a:schemeClr val="bg1"/>
                </a:solidFill>
              </a:rPr>
              <a:t>de Jesús se </a:t>
            </a:r>
            <a:r>
              <a:rPr lang="es-CO" sz="3600" dirty="0">
                <a:solidFill>
                  <a:schemeClr val="bg1"/>
                </a:solidFill>
              </a:rPr>
              <a:t>ajusta perfectamente con la mencionada declaración del apóstol Pablo: </a:t>
            </a:r>
            <a:endParaRPr lang="es-CO" sz="3600" dirty="0" smtClean="0">
              <a:solidFill>
                <a:schemeClr val="bg1"/>
              </a:solidFill>
            </a:endParaRPr>
          </a:p>
          <a:p>
            <a:pPr marL="0" indent="0" algn="ctr">
              <a:buNone/>
            </a:pPr>
            <a:r>
              <a:rPr lang="es-CO" sz="3600" b="1" dirty="0" smtClean="0">
                <a:solidFill>
                  <a:srgbClr val="FFFF00"/>
                </a:solidFill>
              </a:rPr>
              <a:t>“..</a:t>
            </a:r>
            <a:r>
              <a:rPr lang="es-CO" sz="3600" b="1" dirty="0">
                <a:solidFill>
                  <a:srgbClr val="FFFF00"/>
                </a:solidFill>
                <a:latin typeface="Agency FB" pitchFamily="34" charset="0"/>
              </a:rPr>
              <a:t>que presentéis vuestros cuerpos en sacrificio vivo, santo, agradable a Dios, que es vuestro culto raciona</a:t>
            </a:r>
            <a:r>
              <a:rPr lang="es-CO" sz="3600" b="1" dirty="0">
                <a:solidFill>
                  <a:schemeClr val="bg1"/>
                </a:solidFill>
                <a:latin typeface="Agency FB" pitchFamily="34" charset="0"/>
              </a:rPr>
              <a:t>l</a:t>
            </a:r>
            <a:r>
              <a:rPr lang="es-CO" sz="3600" dirty="0">
                <a:solidFill>
                  <a:schemeClr val="bg1"/>
                </a:solidFill>
              </a:rPr>
              <a:t>.” </a:t>
            </a:r>
            <a:endParaRPr lang="es-CO" sz="3600" dirty="0" smtClean="0">
              <a:solidFill>
                <a:schemeClr val="bg1"/>
              </a:solidFill>
            </a:endParaRPr>
          </a:p>
          <a:p>
            <a:pPr marL="0" indent="0" algn="ctr">
              <a:buNone/>
            </a:pPr>
            <a:r>
              <a:rPr lang="es-CO" sz="3600" dirty="0" smtClean="0">
                <a:solidFill>
                  <a:schemeClr val="bg1"/>
                </a:solidFill>
              </a:rPr>
              <a:t>(</a:t>
            </a:r>
            <a:r>
              <a:rPr lang="es-CO" sz="3600" dirty="0">
                <a:solidFill>
                  <a:schemeClr val="bg1"/>
                </a:solidFill>
              </a:rPr>
              <a:t>Romanos 12:1</a:t>
            </a:r>
            <a:r>
              <a:rPr lang="es-CO" sz="3600" dirty="0" smtClean="0">
                <a:solidFill>
                  <a:schemeClr val="bg1"/>
                </a:solidFill>
              </a:rPr>
              <a:t>)</a:t>
            </a:r>
            <a:endParaRPr lang="es-CO" sz="3600" dirty="0">
              <a:solidFill>
                <a:schemeClr val="bg1"/>
              </a:solidFill>
            </a:endParaRPr>
          </a:p>
        </p:txBody>
      </p:sp>
    </p:spTree>
    <p:extLst>
      <p:ext uri="{BB962C8B-B14F-4D97-AF65-F5344CB8AC3E}">
        <p14:creationId xmlns:p14="http://schemas.microsoft.com/office/powerpoint/2010/main" val="947605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FFFF00"/>
          </a:solidFill>
        </p:spPr>
        <p:txBody>
          <a:bodyPr>
            <a:noAutofit/>
          </a:bodyPr>
          <a:lstStyle/>
          <a:p>
            <a:r>
              <a:rPr lang="es-CO" b="1" dirty="0" smtClean="0">
                <a:latin typeface="Agency FB" pitchFamily="34" charset="0"/>
              </a:rPr>
              <a:t>¿En el pueblo judío, que símbolo utiliza Dios para representar su Palabra?</a:t>
            </a:r>
            <a:endParaRPr lang="es-CO" b="1" dirty="0">
              <a:latin typeface="Agency FB" pitchFamily="34" charset="0"/>
            </a:endParaRPr>
          </a:p>
        </p:txBody>
      </p:sp>
      <p:sp>
        <p:nvSpPr>
          <p:cNvPr id="3" name="2 Marcador de contenido"/>
          <p:cNvSpPr>
            <a:spLocks noGrp="1"/>
          </p:cNvSpPr>
          <p:nvPr>
            <p:ph idx="1"/>
          </p:nvPr>
        </p:nvSpPr>
        <p:spPr>
          <a:xfrm>
            <a:off x="457200" y="1600200"/>
            <a:ext cx="8229600" cy="4853136"/>
          </a:xfrm>
        </p:spPr>
        <p:txBody>
          <a:bodyPr>
            <a:normAutofit/>
          </a:bodyPr>
          <a:lstStyle/>
          <a:p>
            <a:pPr marL="0" indent="0" algn="ctr">
              <a:buNone/>
            </a:pPr>
            <a:r>
              <a:rPr lang="es-CO" dirty="0" smtClean="0"/>
              <a:t>En </a:t>
            </a:r>
            <a:r>
              <a:rPr lang="es-CO" dirty="0"/>
              <a:t>la creencia judía, el pan era comparado con la </a:t>
            </a:r>
            <a:r>
              <a:rPr lang="es-CO" dirty="0" smtClean="0"/>
              <a:t>Torá, </a:t>
            </a:r>
            <a:r>
              <a:rPr lang="es-CO" dirty="0"/>
              <a:t>y el “comerlo” significaba leer y entender los pactos de Dios </a:t>
            </a:r>
            <a:r>
              <a:rPr lang="es-CO" dirty="0">
                <a:solidFill>
                  <a:srgbClr val="FF0000"/>
                </a:solidFill>
              </a:rPr>
              <a:t>(Deuteronomio 8:3</a:t>
            </a:r>
            <a:r>
              <a:rPr lang="es-CO" dirty="0" smtClean="0">
                <a:solidFill>
                  <a:srgbClr val="FF0000"/>
                </a:solidFill>
              </a:rPr>
              <a:t>).</a:t>
            </a:r>
          </a:p>
          <a:p>
            <a:pPr marL="0" indent="0" algn="ctr">
              <a:buNone/>
            </a:pPr>
            <a:endParaRPr lang="es-CO" dirty="0" smtClean="0"/>
          </a:p>
          <a:p>
            <a:pPr marL="0" indent="0" algn="ctr">
              <a:buNone/>
            </a:pPr>
            <a:r>
              <a:rPr lang="es-CO" dirty="0" smtClean="0"/>
              <a:t>«</a:t>
            </a:r>
            <a:r>
              <a:rPr lang="es-CO" b="1" dirty="0" smtClean="0">
                <a:latin typeface="Agency FB" pitchFamily="34" charset="0"/>
              </a:rPr>
              <a:t>Y </a:t>
            </a:r>
            <a:r>
              <a:rPr lang="es-CO" b="1" dirty="0">
                <a:latin typeface="Agency FB" pitchFamily="34" charset="0"/>
              </a:rPr>
              <a:t>te afligió, y te hizo tener hambre, y te sustentó con maná, comida que no conocías tú, ni tus padres la habían conocido, para hacerte saber que no sólo de pan vivirá el hombre, mas de todo lo que sale de la boca de Jehová vivirá el </a:t>
            </a:r>
            <a:r>
              <a:rPr lang="es-CO" b="1" dirty="0" smtClean="0">
                <a:latin typeface="Agency FB" pitchFamily="34" charset="0"/>
              </a:rPr>
              <a:t>hombre</a:t>
            </a:r>
            <a:r>
              <a:rPr lang="es-CO" dirty="0" smtClean="0"/>
              <a:t>» </a:t>
            </a:r>
          </a:p>
        </p:txBody>
      </p:sp>
    </p:spTree>
    <p:extLst>
      <p:ext uri="{BB962C8B-B14F-4D97-AF65-F5344CB8AC3E}">
        <p14:creationId xmlns:p14="http://schemas.microsoft.com/office/powerpoint/2010/main" val="32070749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94639525"/>
              </p:ext>
            </p:extLst>
          </p:nvPr>
        </p:nvGraphicFramePr>
        <p:xfrm>
          <a:off x="467544" y="404664"/>
          <a:ext cx="8229600" cy="6297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78899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lnSpcReduction="20000"/>
          </a:bodyPr>
          <a:lstStyle/>
          <a:p>
            <a:pPr marL="0" indent="0" algn="ctr">
              <a:buNone/>
            </a:pPr>
            <a:r>
              <a:rPr lang="es-CO" dirty="0" smtClean="0"/>
              <a:t>En Juan 6, Jesús realmente le está diciendo a la multitud que Él es superior a la Torá </a:t>
            </a:r>
            <a:r>
              <a:rPr lang="es-CO" dirty="0" smtClean="0">
                <a:solidFill>
                  <a:srgbClr val="FF0000"/>
                </a:solidFill>
              </a:rPr>
              <a:t>(Juan 6:49-51),</a:t>
            </a:r>
            <a:r>
              <a:rPr lang="es-CO" dirty="0" smtClean="0"/>
              <a:t> y el entero sistema de la Ley Mosaica. </a:t>
            </a:r>
          </a:p>
          <a:p>
            <a:pPr marL="0" indent="0" algn="ctr">
              <a:buNone/>
            </a:pPr>
            <a:r>
              <a:rPr lang="es-CO" b="1" dirty="0" smtClean="0">
                <a:solidFill>
                  <a:srgbClr val="FF0000"/>
                </a:solidFill>
              </a:rPr>
              <a:t>En el pasaje de Sira, se establece que aquellos que coman de la Ley estarán “aún hambrientos” y “sedientos por más”, lenguaje que es reflejado por Jesús cuando Él dice “</a:t>
            </a:r>
            <a:r>
              <a:rPr lang="es-CO" dirty="0" smtClean="0">
                <a:solidFill>
                  <a:srgbClr val="FF0000"/>
                </a:solidFill>
                <a:latin typeface="Agency FB" pitchFamily="34" charset="0"/>
              </a:rPr>
              <a:t>Yo soy el pan de vida; el que a mí viene, nunca tendrá hambre; y el que en mi cree, no tendrá sed jamás</a:t>
            </a:r>
            <a:r>
              <a:rPr lang="es-CO" b="1" dirty="0" smtClean="0">
                <a:solidFill>
                  <a:srgbClr val="FF0000"/>
                </a:solidFill>
              </a:rPr>
              <a:t>.” (Juan 6:35).</a:t>
            </a:r>
          </a:p>
          <a:p>
            <a:pPr marL="0" indent="0" algn="ctr">
              <a:buNone/>
            </a:pPr>
            <a:r>
              <a:rPr lang="es-CO" dirty="0" smtClean="0"/>
              <a:t> </a:t>
            </a:r>
            <a:r>
              <a:rPr lang="es-CO" u="sng" dirty="0" smtClean="0"/>
              <a:t>Jesús no le está ordenando a la gente comer literalmente Su carne y beber Su sangre</a:t>
            </a:r>
            <a:r>
              <a:rPr lang="es-CO" dirty="0" smtClean="0"/>
              <a:t>, Él está diciéndoles cuál es el corazón de toda la doctrina cristiana; </a:t>
            </a:r>
            <a:r>
              <a:rPr lang="es-CO" b="1" dirty="0" smtClean="0"/>
              <a:t>CREER EN JESÚS MISMO </a:t>
            </a:r>
            <a:r>
              <a:rPr lang="es-CO" dirty="0" smtClean="0"/>
              <a:t>“... </a:t>
            </a:r>
            <a:r>
              <a:rPr lang="es-CO" b="1" dirty="0" smtClean="0">
                <a:latin typeface="Agency FB" pitchFamily="34" charset="0"/>
              </a:rPr>
              <a:t>Esta es la obra de Dios, que creáis en el que Él ha enviado</a:t>
            </a:r>
            <a:r>
              <a:rPr lang="es-CO" dirty="0" smtClean="0"/>
              <a:t>”, </a:t>
            </a:r>
            <a:r>
              <a:rPr lang="es-CO" b="1" dirty="0" smtClean="0">
                <a:solidFill>
                  <a:srgbClr val="FF0000"/>
                </a:solidFill>
              </a:rPr>
              <a:t>(Juan 6:29). </a:t>
            </a:r>
            <a:r>
              <a:rPr lang="es-CO" dirty="0" smtClean="0"/>
              <a:t>Por lo tanto, la interpretación católica de Juan 6 no es bíblica. </a:t>
            </a:r>
          </a:p>
          <a:p>
            <a:endParaRPr lang="es-CO" dirty="0" smtClean="0"/>
          </a:p>
          <a:p>
            <a:endParaRPr lang="es-CO" dirty="0"/>
          </a:p>
        </p:txBody>
      </p:sp>
    </p:spTree>
    <p:extLst>
      <p:ext uri="{BB962C8B-B14F-4D97-AF65-F5344CB8AC3E}">
        <p14:creationId xmlns:p14="http://schemas.microsoft.com/office/powerpoint/2010/main" val="34555988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57156342"/>
              </p:ext>
            </p:extLst>
          </p:nvPr>
        </p:nvGraphicFramePr>
        <p:xfrm>
          <a:off x="457200" y="116632"/>
          <a:ext cx="8435280"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69291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839453227"/>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49085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19872" y="476673"/>
            <a:ext cx="5266928" cy="2304256"/>
          </a:xfrm>
        </p:spPr>
        <p:txBody>
          <a:bodyPr>
            <a:normAutofit fontScale="92500" lnSpcReduction="20000"/>
          </a:bodyPr>
          <a:lstStyle/>
          <a:p>
            <a:pPr marL="0" indent="0" algn="ctr">
              <a:buNone/>
            </a:pPr>
            <a:r>
              <a:rPr lang="es-CO" dirty="0"/>
              <a:t>Por lo tanto, el leer la Cena del Señor en Juan 6 es injustificado. Como se sugiere arriba, es mejor entender este pasaje a la luz de venir a Jesús, </a:t>
            </a:r>
            <a:r>
              <a:rPr lang="es-CO" dirty="0" smtClean="0"/>
              <a:t>por </a:t>
            </a:r>
            <a:r>
              <a:rPr lang="es-CO" dirty="0"/>
              <a:t>fe, para salvación. </a:t>
            </a:r>
            <a:endParaRPr lang="es-CO" dirty="0" smtClean="0"/>
          </a:p>
        </p:txBody>
      </p:sp>
      <p:sp>
        <p:nvSpPr>
          <p:cNvPr id="4" name="3 Rectángulo"/>
          <p:cNvSpPr/>
          <p:nvPr/>
        </p:nvSpPr>
        <p:spPr>
          <a:xfrm>
            <a:off x="539552" y="3501008"/>
            <a:ext cx="5487491" cy="2585323"/>
          </a:xfrm>
          <a:prstGeom prst="rect">
            <a:avLst/>
          </a:prstGeom>
        </p:spPr>
        <p:txBody>
          <a:bodyPr wrap="square">
            <a:spAutoFit/>
          </a:bodyPr>
          <a:lstStyle/>
          <a:p>
            <a:pPr algn="ctr"/>
            <a:r>
              <a:rPr lang="es-CO" sz="2400" dirty="0"/>
              <a:t>Pero cuando lo recibimos como Salvador, poniendo toda nuestra confianza en Él, estamos “consumiendo Su carne” y “bebiendo Su sangre”- Su cuerpo fue partido (en Su muerte) y Su sangre fue derramada para proveer nuestra salvación.</a:t>
            </a:r>
          </a:p>
          <a:p>
            <a:endParaRPr lang="es-CO"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2276475"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3501008"/>
            <a:ext cx="2664296" cy="239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22242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15816" y="476672"/>
            <a:ext cx="2736304" cy="4104456"/>
          </a:xfrm>
        </p:spPr>
        <p:txBody>
          <a:bodyPr>
            <a:normAutofit fontScale="85000" lnSpcReduction="10000"/>
          </a:bodyPr>
          <a:lstStyle/>
          <a:p>
            <a:pPr marL="0" indent="0" algn="ctr">
              <a:buNone/>
            </a:pPr>
            <a:r>
              <a:rPr lang="es-CO" dirty="0" smtClean="0"/>
              <a:t>1 </a:t>
            </a:r>
            <a:r>
              <a:rPr lang="es-CO" dirty="0"/>
              <a:t>Corintios 11:26, </a:t>
            </a:r>
            <a:endParaRPr lang="es-CO" dirty="0" smtClean="0"/>
          </a:p>
          <a:p>
            <a:pPr marL="0" indent="0" algn="ctr">
              <a:buNone/>
            </a:pPr>
            <a:r>
              <a:rPr lang="es-CO" dirty="0" smtClean="0"/>
              <a:t>“</a:t>
            </a:r>
            <a:r>
              <a:rPr lang="es-CO" dirty="0"/>
              <a:t>Así, pues, todas las veces que comiereis este pan, y bebiereis esta copa, la muerte del Señor anunciáis hasta que Él venga.” </a:t>
            </a:r>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84" y="692696"/>
            <a:ext cx="2686631"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692696"/>
            <a:ext cx="3127623"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352" y="414908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8" y="6059098"/>
            <a:ext cx="8424936" cy="830997"/>
          </a:xfrm>
          <a:prstGeom prst="rect">
            <a:avLst/>
          </a:prstGeom>
          <a:solidFill>
            <a:schemeClr val="accent1">
              <a:lumMod val="20000"/>
              <a:lumOff val="80000"/>
            </a:schemeClr>
          </a:solidFill>
        </p:spPr>
        <p:txBody>
          <a:bodyPr wrap="square">
            <a:spAutoFit/>
          </a:bodyPr>
          <a:lstStyle/>
          <a:p>
            <a:pPr algn="ctr"/>
            <a:r>
              <a:rPr lang="es-CO" sz="2400" b="1" dirty="0" smtClean="0"/>
              <a:t>Estos </a:t>
            </a:r>
            <a:r>
              <a:rPr lang="es-CO" sz="2400" b="1" dirty="0"/>
              <a:t>dos elementos, el pan </a:t>
            </a:r>
            <a:r>
              <a:rPr lang="es-CO" sz="2400" b="1" dirty="0" smtClean="0"/>
              <a:t>sin levadura y </a:t>
            </a:r>
            <a:r>
              <a:rPr lang="es-CO" sz="2400" b="1" dirty="0"/>
              <a:t>el </a:t>
            </a:r>
            <a:r>
              <a:rPr lang="es-CO" sz="2400" b="1" dirty="0" smtClean="0"/>
              <a:t>vino </a:t>
            </a:r>
            <a:r>
              <a:rPr lang="es-CO" sz="2400" b="1" smtClean="0"/>
              <a:t>sin fermentar, </a:t>
            </a:r>
            <a:r>
              <a:rPr lang="es-CO" sz="2400" b="1" dirty="0" smtClean="0"/>
              <a:t>conforme Jesús lo </a:t>
            </a:r>
            <a:r>
              <a:rPr lang="es-CO" sz="2400" b="1" smtClean="0"/>
              <a:t>enseñó, son </a:t>
            </a:r>
            <a:r>
              <a:rPr lang="es-CO" sz="2400" b="1" dirty="0"/>
              <a:t>un símbolo de Cristo.</a:t>
            </a:r>
          </a:p>
        </p:txBody>
      </p:sp>
    </p:spTree>
    <p:extLst>
      <p:ext uri="{BB962C8B-B14F-4D97-AF65-F5344CB8AC3E}">
        <p14:creationId xmlns:p14="http://schemas.microsoft.com/office/powerpoint/2010/main" val="267494426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3024336"/>
          </a:xfrm>
          <a:solidFill>
            <a:schemeClr val="accent1">
              <a:lumMod val="20000"/>
              <a:lumOff val="80000"/>
            </a:schemeClr>
          </a:solidFill>
        </p:spPr>
        <p:txBody>
          <a:bodyPr>
            <a:normAutofit/>
          </a:bodyPr>
          <a:lstStyle/>
          <a:p>
            <a:pPr marL="0" indent="0" algn="ctr">
              <a:buNone/>
            </a:pPr>
            <a:r>
              <a:rPr lang="es-CO" dirty="0" smtClean="0"/>
              <a:t>Ya </a:t>
            </a:r>
            <a:r>
              <a:rPr lang="es-CO" dirty="0"/>
              <a:t>sea que la definición católica de la Sagrada Eucaristía sea un “re-sacrificio” de Cristo, o una “re-ofrenda” del sacrificio de Cristo – ambos conceptos son anti-bíblicos. Cristo no necesita ser re-sacrificado. El sacrificio de Cristo no necesita ser re-ofrecido</a:t>
            </a:r>
            <a:r>
              <a:rPr lang="es-CO" dirty="0" smtClean="0"/>
              <a:t>.</a:t>
            </a:r>
            <a:endParaRPr lang="es-CO" dirty="0"/>
          </a:p>
          <a:p>
            <a:endParaRPr lang="es-CO" dirty="0"/>
          </a:p>
        </p:txBody>
      </p:sp>
      <p:sp>
        <p:nvSpPr>
          <p:cNvPr id="4" name="3 Rectángulo"/>
          <p:cNvSpPr/>
          <p:nvPr/>
        </p:nvSpPr>
        <p:spPr>
          <a:xfrm>
            <a:off x="179512" y="3645024"/>
            <a:ext cx="5832648" cy="3108543"/>
          </a:xfrm>
          <a:prstGeom prst="rect">
            <a:avLst/>
          </a:prstGeom>
          <a:solidFill>
            <a:schemeClr val="accent1">
              <a:lumMod val="20000"/>
              <a:lumOff val="80000"/>
            </a:schemeClr>
          </a:solidFill>
        </p:spPr>
        <p:txBody>
          <a:bodyPr wrap="square">
            <a:spAutoFit/>
          </a:bodyPr>
          <a:lstStyle/>
          <a:p>
            <a:pPr algn="ctr"/>
            <a:r>
              <a:rPr lang="es-CO" sz="2800" b="1" dirty="0">
                <a:solidFill>
                  <a:srgbClr val="FF0000"/>
                </a:solidFill>
              </a:rPr>
              <a:t>Hebreos 7:27 </a:t>
            </a:r>
            <a:r>
              <a:rPr lang="es-CO" sz="2800" dirty="0"/>
              <a:t>declara, “</a:t>
            </a:r>
            <a:r>
              <a:rPr lang="es-CO" sz="2800" b="1" dirty="0">
                <a:latin typeface="Agency FB" pitchFamily="34" charset="0"/>
              </a:rPr>
              <a:t>que (Jesús) no tiene necesidad cada día, como aquellos sumos sacerdotes, de ofrecer primero sacrificios por sus propios pecados, y luego por los del pueblo; porque esto lo hizo UNA VEZ para siempre, ofreciéndose a sí mismo.</a:t>
            </a:r>
            <a:r>
              <a:rPr lang="es-CO" sz="2800" dirty="0"/>
              <a:t>”</a:t>
            </a:r>
          </a:p>
          <a:p>
            <a:pPr algn="ctr"/>
            <a:r>
              <a:rPr lang="es-CO" sz="2800"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3645024"/>
            <a:ext cx="2466975" cy="299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22283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a:bodyPr>
          <a:lstStyle/>
          <a:p>
            <a:pPr marL="0" indent="0">
              <a:buNone/>
            </a:pPr>
            <a:r>
              <a:rPr lang="es-CO" dirty="0"/>
              <a:t>Similarmente, </a:t>
            </a:r>
            <a:r>
              <a:rPr lang="es-CO" dirty="0">
                <a:solidFill>
                  <a:srgbClr val="FF0000"/>
                </a:solidFill>
              </a:rPr>
              <a:t>1 Pedro 3:28 </a:t>
            </a:r>
            <a:r>
              <a:rPr lang="es-CO" dirty="0"/>
              <a:t>dice, “</a:t>
            </a:r>
            <a:r>
              <a:rPr lang="es-CO" b="1" dirty="0">
                <a:latin typeface="Agency FB" pitchFamily="34" charset="0"/>
              </a:rPr>
              <a:t>Porque también Cristo padeció UNA SOLA VEZ por los pecados, el justo por los injustos, para llevarnos a Dios...</a:t>
            </a:r>
            <a:r>
              <a:rPr lang="es-CO" dirty="0"/>
              <a:t>.” La muerte de Cristo una sola vez en la cruz, fue suficiente para expiar todos nuestros pecados </a:t>
            </a:r>
            <a:r>
              <a:rPr lang="es-CO" dirty="0">
                <a:solidFill>
                  <a:srgbClr val="FF0000"/>
                </a:solidFill>
              </a:rPr>
              <a:t>(1 Juan 2:2). </a:t>
            </a:r>
            <a:r>
              <a:rPr lang="es-CO" dirty="0"/>
              <a:t>Por lo tanto, el sacrificio de Cristo no necesita ser re-ofrecido. </a:t>
            </a:r>
          </a:p>
          <a:p>
            <a:r>
              <a:rPr lang="es-CO" dirty="0"/>
              <a:t>En lugar de eso, el sacrificio de Cristo debe ser recibido por fe </a:t>
            </a:r>
            <a:r>
              <a:rPr lang="es-CO" dirty="0" smtClean="0"/>
              <a:t>como lo dice </a:t>
            </a:r>
            <a:r>
              <a:rPr lang="es-CO" dirty="0" smtClean="0">
                <a:solidFill>
                  <a:srgbClr val="FF0000"/>
                </a:solidFill>
              </a:rPr>
              <a:t>(Juan 1:12). </a:t>
            </a:r>
            <a:r>
              <a:rPr lang="es-CO" dirty="0" smtClean="0"/>
              <a:t>«</a:t>
            </a:r>
            <a:r>
              <a:rPr lang="es-CO" b="1" dirty="0" smtClean="0">
                <a:latin typeface="Agency FB" pitchFamily="34" charset="0"/>
              </a:rPr>
              <a:t>Mas </a:t>
            </a:r>
            <a:r>
              <a:rPr lang="es-CO" b="1" dirty="0">
                <a:latin typeface="Agency FB" pitchFamily="34" charset="0"/>
              </a:rPr>
              <a:t>a todos los que le recibieron, a los que </a:t>
            </a:r>
            <a:r>
              <a:rPr lang="es-CO" b="1" dirty="0" smtClean="0">
                <a:latin typeface="Agency FB" pitchFamily="34" charset="0"/>
              </a:rPr>
              <a:t>CREEN </a:t>
            </a:r>
            <a:r>
              <a:rPr lang="es-CO" b="1" dirty="0">
                <a:latin typeface="Agency FB" pitchFamily="34" charset="0"/>
              </a:rPr>
              <a:t>en su nombre, les dio potestad de ser hechos hijos de </a:t>
            </a:r>
            <a:r>
              <a:rPr lang="es-CO" b="1" dirty="0" smtClean="0">
                <a:latin typeface="Agency FB" pitchFamily="34" charset="0"/>
              </a:rPr>
              <a:t>Dios</a:t>
            </a:r>
            <a:r>
              <a:rPr lang="es-CO" dirty="0" smtClean="0"/>
              <a:t>» </a:t>
            </a:r>
            <a:endParaRPr lang="es-CO" dirty="0"/>
          </a:p>
          <a:p>
            <a:endParaRPr lang="es-CO" dirty="0"/>
          </a:p>
        </p:txBody>
      </p:sp>
    </p:spTree>
    <p:extLst>
      <p:ext uri="{BB962C8B-B14F-4D97-AF65-F5344CB8AC3E}">
        <p14:creationId xmlns:p14="http://schemas.microsoft.com/office/powerpoint/2010/main" val="26883003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656184"/>
          </a:xfrm>
        </p:spPr>
        <p:txBody>
          <a:bodyPr>
            <a:normAutofit fontScale="92500"/>
          </a:bodyPr>
          <a:lstStyle/>
          <a:p>
            <a:pPr marL="0" indent="0" algn="ctr">
              <a:buNone/>
            </a:pPr>
            <a:r>
              <a:rPr lang="es-CO" dirty="0" smtClean="0"/>
              <a:t>Además </a:t>
            </a:r>
            <a:r>
              <a:rPr lang="es-CO" dirty="0" smtClean="0">
                <a:solidFill>
                  <a:srgbClr val="C00000"/>
                </a:solidFill>
              </a:rPr>
              <a:t>Juan 3:16 </a:t>
            </a:r>
            <a:r>
              <a:rPr lang="es-CO" dirty="0" smtClean="0"/>
              <a:t>dice:  «</a:t>
            </a:r>
            <a:r>
              <a:rPr lang="es-CO" b="1" dirty="0" smtClean="0">
                <a:latin typeface="Agency FB" pitchFamily="34" charset="0"/>
              </a:rPr>
              <a:t>Porque </a:t>
            </a:r>
            <a:r>
              <a:rPr lang="es-CO" b="1" dirty="0">
                <a:latin typeface="Agency FB" pitchFamily="34" charset="0"/>
              </a:rPr>
              <a:t>de tal manera amó Dios al mundo, que ha dado a su Hijo unigénito, para que todo aquel que en él cree, no se pierda, mas tenga vida </a:t>
            </a:r>
            <a:r>
              <a:rPr lang="es-CO" b="1" dirty="0" smtClean="0">
                <a:latin typeface="Agency FB" pitchFamily="34" charset="0"/>
              </a:rPr>
              <a:t>eterna»</a:t>
            </a:r>
            <a:r>
              <a:rPr lang="es-CO" dirty="0" smtClean="0"/>
              <a:t>. </a:t>
            </a:r>
          </a:p>
        </p:txBody>
      </p:sp>
      <p:sp>
        <p:nvSpPr>
          <p:cNvPr id="4" name="3 Rectángulo"/>
          <p:cNvSpPr/>
          <p:nvPr/>
        </p:nvSpPr>
        <p:spPr>
          <a:xfrm>
            <a:off x="3100609" y="2276872"/>
            <a:ext cx="2736304" cy="3416320"/>
          </a:xfrm>
          <a:prstGeom prst="rect">
            <a:avLst/>
          </a:prstGeom>
        </p:spPr>
        <p:txBody>
          <a:bodyPr wrap="square">
            <a:spAutoFit/>
          </a:bodyPr>
          <a:lstStyle/>
          <a:p>
            <a:pPr algn="ctr"/>
            <a:r>
              <a:rPr lang="es-CO" sz="2400" dirty="0"/>
              <a:t>Comer la carne de Cristo y beber Su sangre son símbolos del total recibimiento de Su sacrificio a nuestro favor, por gracia a través de la fe</a:t>
            </a:r>
          </a:p>
          <a:p>
            <a:pPr algn="ctr"/>
            <a:endParaRPr lang="es-CO"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564903"/>
            <a:ext cx="2847975" cy="2664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2564904"/>
            <a:ext cx="2562225"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881376" y="5373216"/>
            <a:ext cx="6984776" cy="1200329"/>
          </a:xfrm>
          <a:prstGeom prst="rect">
            <a:avLst/>
          </a:prstGeom>
        </p:spPr>
        <p:txBody>
          <a:bodyPr wrap="square">
            <a:spAutoFit/>
          </a:bodyPr>
          <a:lstStyle/>
          <a:p>
            <a:pPr algn="ctr"/>
            <a:r>
              <a:rPr lang="es-CO" sz="2400" b="1" dirty="0">
                <a:solidFill>
                  <a:srgbClr val="C00000"/>
                </a:solidFill>
              </a:rPr>
              <a:t>Mi deseo y oración es que este tema sea de gran bendición para cada uno de </a:t>
            </a:r>
            <a:r>
              <a:rPr lang="es-CO" sz="2400" b="1" dirty="0" smtClean="0">
                <a:solidFill>
                  <a:srgbClr val="C00000"/>
                </a:solidFill>
              </a:rPr>
              <a:t>mis amables lectores</a:t>
            </a:r>
            <a:r>
              <a:rPr lang="es-CO" sz="2400" b="1" dirty="0" smtClean="0">
                <a:solidFill>
                  <a:srgbClr val="C00000"/>
                </a:solidFill>
              </a:rPr>
              <a:t>, </a:t>
            </a:r>
            <a:r>
              <a:rPr lang="es-CO" sz="2400" b="1" dirty="0">
                <a:solidFill>
                  <a:srgbClr val="C00000"/>
                </a:solidFill>
              </a:rPr>
              <a:t>y que ojala, </a:t>
            </a:r>
            <a:r>
              <a:rPr lang="es-CO" sz="2400" b="1" dirty="0" smtClean="0">
                <a:solidFill>
                  <a:srgbClr val="C00000"/>
                </a:solidFill>
              </a:rPr>
              <a:t>regreses </a:t>
            </a:r>
            <a:r>
              <a:rPr lang="es-CO" sz="2400" b="1" dirty="0">
                <a:solidFill>
                  <a:srgbClr val="C00000"/>
                </a:solidFill>
              </a:rPr>
              <a:t>a la Palabra </a:t>
            </a:r>
            <a:r>
              <a:rPr lang="es-CO" sz="2400" b="1" dirty="0" smtClean="0">
                <a:solidFill>
                  <a:srgbClr val="C00000"/>
                </a:solidFill>
              </a:rPr>
              <a:t>pura de </a:t>
            </a:r>
            <a:r>
              <a:rPr lang="es-CO" sz="2400" b="1" dirty="0">
                <a:solidFill>
                  <a:srgbClr val="C00000"/>
                </a:solidFill>
              </a:rPr>
              <a:t>Dios. Amen.</a:t>
            </a:r>
          </a:p>
        </p:txBody>
      </p:sp>
    </p:spTree>
    <p:extLst>
      <p:ext uri="{BB962C8B-B14F-4D97-AF65-F5344CB8AC3E}">
        <p14:creationId xmlns:p14="http://schemas.microsoft.com/office/powerpoint/2010/main" val="31550571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734</TotalTime>
  <Words>2064</Words>
  <Application>Microsoft Office PowerPoint</Application>
  <PresentationFormat>Presentación en pantalla (4:3)</PresentationFormat>
  <Paragraphs>79</Paragraphs>
  <Slides>28</Slides>
  <Notes>0</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¿Cuál es el sacramento católico de la sagrada eucaristía?</vt:lpstr>
      <vt:lpstr>Presentación de PowerPoint</vt:lpstr>
      <vt:lpstr> </vt:lpstr>
      <vt:lpstr>¿En qué consiste la Liturgia de la Palabra?</vt:lpstr>
      <vt:lpstr>Presentación de PowerPoint</vt:lpstr>
      <vt:lpstr>Presentación de PowerPoint</vt:lpstr>
      <vt:lpstr>Presentación de PowerPoint</vt:lpstr>
      <vt:lpstr>¿Qué dice la Sagrada Escritura?</vt:lpstr>
      <vt:lpstr>Presentación de PowerPoint</vt:lpstr>
      <vt:lpstr>Presentación de PowerPoint</vt:lpstr>
      <vt:lpstr>El centro del mensaje es que así como Cristo murió por nosotros, nosotros ahora estemos dispuestos a vivir vidas santas para Él</vt:lpstr>
      <vt:lpstr>Presentación de PowerPoint</vt:lpstr>
      <vt:lpstr>Presentación de PowerPoint</vt:lpstr>
      <vt:lpstr>Presentación de PowerPoint</vt:lpstr>
      <vt:lpstr>Presentación de PowerPoint</vt:lpstr>
      <vt:lpstr>¿Qué significa realmente estas Palabras de Cristo? </vt:lpstr>
      <vt:lpstr>Presentación de PowerPoint</vt:lpstr>
      <vt:lpstr>Presentación de PowerPoint</vt:lpstr>
      <vt:lpstr>¿En el pueblo judío, que símbolo utiliza Dios para representar su Palabra?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¿Cuál es el sacramento catolico de la sagrada eucaritstía?</dc:title>
  <dc:creator>FAMILIA FIERRO CH</dc:creator>
  <cp:lastModifiedBy>FAMILIA FIERRO CH</cp:lastModifiedBy>
  <cp:revision>83</cp:revision>
  <dcterms:created xsi:type="dcterms:W3CDTF">2014-08-18T21:36:51Z</dcterms:created>
  <dcterms:modified xsi:type="dcterms:W3CDTF">2014-09-19T11:54:29Z</dcterms:modified>
</cp:coreProperties>
</file>