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8" r:id="rId6"/>
    <p:sldId id="261" r:id="rId7"/>
    <p:sldId id="269" r:id="rId8"/>
    <p:sldId id="262" r:id="rId9"/>
    <p:sldId id="263" r:id="rId10"/>
    <p:sldId id="270" r:id="rId11"/>
    <p:sldId id="264" r:id="rId12"/>
    <p:sldId id="265" r:id="rId13"/>
    <p:sldId id="266" r:id="rId14"/>
    <p:sldId id="271" r:id="rId15"/>
    <p:sldId id="267" r:id="rId16"/>
    <p:sldId id="272" r:id="rId17"/>
    <p:sldId id="277" r:id="rId18"/>
    <p:sldId id="274" r:id="rId19"/>
    <p:sldId id="275" r:id="rId20"/>
    <p:sldId id="276" r:id="rId21"/>
    <p:sldId id="278" r:id="rId22"/>
    <p:sldId id="279" r:id="rId23"/>
    <p:sldId id="257" r:id="rId24"/>
    <p:sldId id="280" r:id="rId25"/>
    <p:sldId id="281" r:id="rId26"/>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01/10/2014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01/10/2014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56793"/>
            <a:ext cx="7772400" cy="3960440"/>
          </a:xfrm>
        </p:spPr>
        <p:txBody>
          <a:bodyPr>
            <a:noAutofit/>
          </a:bodyPr>
          <a:lstStyle/>
          <a:p>
            <a:r>
              <a:rPr lang="es-CO" sz="5400" dirty="0" smtClean="0">
                <a:solidFill>
                  <a:schemeClr val="bg1"/>
                </a:solidFill>
                <a:latin typeface="Algerian" pitchFamily="82" charset="0"/>
              </a:rPr>
              <a:t>¿</a:t>
            </a:r>
            <a:r>
              <a:rPr lang="es-CO" sz="5400" dirty="0">
                <a:solidFill>
                  <a:schemeClr val="bg1"/>
                </a:solidFill>
                <a:latin typeface="Algerian" pitchFamily="82" charset="0"/>
              </a:rPr>
              <a:t>Debe la tradición Católica tener igual o mayor autoridad que la Biblia</a:t>
            </a:r>
            <a:r>
              <a:rPr lang="es-CO" sz="5400" dirty="0" smtClean="0">
                <a:solidFill>
                  <a:schemeClr val="bg1"/>
                </a:solidFill>
                <a:latin typeface="Algerian" pitchFamily="82" charset="0"/>
              </a:rPr>
              <a:t>?</a:t>
            </a:r>
            <a:endParaRPr lang="es-CO" sz="5400" dirty="0">
              <a:solidFill>
                <a:schemeClr val="bg1"/>
              </a:solidFill>
              <a:latin typeface="Algerian" pitchFamily="82" charset="0"/>
            </a:endParaRPr>
          </a:p>
        </p:txBody>
      </p:sp>
    </p:spTree>
    <p:extLst>
      <p:ext uri="{BB962C8B-B14F-4D97-AF65-F5344CB8AC3E}">
        <p14:creationId xmlns:p14="http://schemas.microsoft.com/office/powerpoint/2010/main" val="1221816711"/>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20000"/>
              <a:lumOff val="80000"/>
            </a:schemeClr>
          </a:solidFill>
        </p:spPr>
        <p:txBody>
          <a:bodyPr>
            <a:normAutofit fontScale="90000"/>
          </a:bodyPr>
          <a:lstStyle/>
          <a:p>
            <a:r>
              <a:rPr lang="es-CO" b="1" dirty="0">
                <a:latin typeface="Agency FB" pitchFamily="34" charset="0"/>
              </a:rPr>
              <a:t>Pregunta: </a:t>
            </a:r>
            <a:r>
              <a:rPr lang="es-CO" b="1" dirty="0" smtClean="0">
                <a:latin typeface="Agency FB" pitchFamily="34" charset="0"/>
              </a:rPr>
              <a:t>«¿</a:t>
            </a:r>
            <a:r>
              <a:rPr lang="es-CO" b="1" dirty="0">
                <a:latin typeface="Agency FB" pitchFamily="34" charset="0"/>
              </a:rPr>
              <a:t>Debe la tradición Católica tener igual o mayor autoridad que la Biblia</a:t>
            </a:r>
            <a:r>
              <a:rPr lang="es-CO" b="1" dirty="0" smtClean="0">
                <a:latin typeface="Agency FB" pitchFamily="34" charset="0"/>
              </a:rPr>
              <a:t>?»</a:t>
            </a:r>
            <a:endParaRPr lang="es-CO" dirty="0"/>
          </a:p>
        </p:txBody>
      </p:sp>
      <p:sp>
        <p:nvSpPr>
          <p:cNvPr id="3" name="2 Marcador de contenido"/>
          <p:cNvSpPr>
            <a:spLocks noGrp="1"/>
          </p:cNvSpPr>
          <p:nvPr>
            <p:ph idx="1"/>
          </p:nvPr>
        </p:nvSpPr>
        <p:spPr>
          <a:xfrm>
            <a:off x="0" y="1600200"/>
            <a:ext cx="9144000" cy="2836912"/>
          </a:xfrm>
          <a:blipFill>
            <a:blip r:embed="rId2"/>
            <a:tile tx="0" ty="0" sx="100000" sy="100000" flip="none" algn="tl"/>
          </a:blipFill>
        </p:spPr>
        <p:txBody>
          <a:bodyPr>
            <a:normAutofit fontScale="92500" lnSpcReduction="20000"/>
          </a:bodyPr>
          <a:lstStyle/>
          <a:p>
            <a:pPr marL="0" indent="0" algn="ctr">
              <a:buNone/>
            </a:pPr>
            <a:r>
              <a:rPr lang="es-CO" sz="3600" b="1" u="sng" dirty="0" smtClean="0"/>
              <a:t>Respuesta</a:t>
            </a:r>
            <a:r>
              <a:rPr lang="es-CO" dirty="0"/>
              <a:t>: </a:t>
            </a:r>
            <a:r>
              <a:rPr lang="es-CO" sz="3000" dirty="0"/>
              <a:t>¿Debe concederse a las tradiciones eclesiásticas la misma autoridad que tienen las Escrituras? o, ¿deben seguirse las tradiciones de la iglesia solo si están en total concordancia con la Escritura? </a:t>
            </a:r>
            <a:endParaRPr lang="es-CO" sz="3000" dirty="0" smtClean="0"/>
          </a:p>
          <a:p>
            <a:pPr marL="0" indent="0" algn="ctr">
              <a:buNone/>
            </a:pPr>
            <a:r>
              <a:rPr lang="es-CO" sz="3000" b="1" dirty="0" smtClean="0">
                <a:solidFill>
                  <a:srgbClr val="FF0000"/>
                </a:solidFill>
              </a:rPr>
              <a:t>La </a:t>
            </a:r>
            <a:r>
              <a:rPr lang="es-CO" sz="3000" b="1" dirty="0">
                <a:solidFill>
                  <a:srgbClr val="FF0000"/>
                </a:solidFill>
              </a:rPr>
              <a:t>respuesta a estas preguntas juega un importante papel para determinar lo que tu crees y cómo vives la vida cristiana</a:t>
            </a:r>
            <a:r>
              <a:rPr lang="es-CO" sz="3000" b="1" dirty="0" smtClean="0">
                <a:solidFill>
                  <a:srgbClr val="FF0000"/>
                </a:solidFill>
              </a:rPr>
              <a:t>.</a:t>
            </a:r>
          </a:p>
        </p:txBody>
      </p:sp>
      <p:sp>
        <p:nvSpPr>
          <p:cNvPr id="4" name="3 Rectángulo"/>
          <p:cNvSpPr/>
          <p:nvPr/>
        </p:nvSpPr>
        <p:spPr>
          <a:xfrm>
            <a:off x="-1" y="4437112"/>
            <a:ext cx="7452321" cy="2308324"/>
          </a:xfrm>
          <a:prstGeom prst="rect">
            <a:avLst/>
          </a:prstGeom>
        </p:spPr>
        <p:txBody>
          <a:bodyPr wrap="square">
            <a:spAutoFit/>
          </a:bodyPr>
          <a:lstStyle/>
          <a:p>
            <a:pPr algn="ctr"/>
            <a:r>
              <a:rPr lang="es-CO" sz="2400" b="1" dirty="0" smtClean="0">
                <a:solidFill>
                  <a:srgbClr val="0070C0"/>
                </a:solidFill>
              </a:rPr>
              <a:t>De acuerdo a la orden del Señor Jesús dada en (Juan 5:39), nuestra </a:t>
            </a:r>
            <a:r>
              <a:rPr lang="es-CO" sz="2400" b="1" dirty="0">
                <a:solidFill>
                  <a:srgbClr val="0070C0"/>
                </a:solidFill>
              </a:rPr>
              <a:t>postura es que la Escritura es la única fuente de autoridad e infalible para la doctrina y la práctica cristiana. Las tradiciones solo son válidas si tienen su origen en el firme fundamento de la Escritura, y si están en total acuerdo con toda la Escritura. </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4413295"/>
            <a:ext cx="1691680" cy="2038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57631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80">
                                          <p:stCondLst>
                                            <p:cond delay="0"/>
                                          </p:stCondLst>
                                        </p:cTn>
                                        <p:tgtEl>
                                          <p:spTgt spid="4"/>
                                        </p:tgtEl>
                                      </p:cBhvr>
                                    </p:animEffect>
                                    <p:anim calcmode="lin" valueType="num">
                                      <p:cBhvr>
                                        <p:cTn id="13"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8" dur="26">
                                          <p:stCondLst>
                                            <p:cond delay="650"/>
                                          </p:stCondLst>
                                        </p:cTn>
                                        <p:tgtEl>
                                          <p:spTgt spid="4"/>
                                        </p:tgtEl>
                                      </p:cBhvr>
                                      <p:to x="100000" y="60000"/>
                                    </p:animScale>
                                    <p:animScale>
                                      <p:cBhvr>
                                        <p:cTn id="19" dur="166" decel="50000">
                                          <p:stCondLst>
                                            <p:cond delay="676"/>
                                          </p:stCondLst>
                                        </p:cTn>
                                        <p:tgtEl>
                                          <p:spTgt spid="4"/>
                                        </p:tgtEl>
                                      </p:cBhvr>
                                      <p:to x="100000" y="100000"/>
                                    </p:animScale>
                                    <p:animScale>
                                      <p:cBhvr>
                                        <p:cTn id="20" dur="26">
                                          <p:stCondLst>
                                            <p:cond delay="1312"/>
                                          </p:stCondLst>
                                        </p:cTn>
                                        <p:tgtEl>
                                          <p:spTgt spid="4"/>
                                        </p:tgtEl>
                                      </p:cBhvr>
                                      <p:to x="100000" y="80000"/>
                                    </p:animScale>
                                    <p:animScale>
                                      <p:cBhvr>
                                        <p:cTn id="21" dur="166" decel="50000">
                                          <p:stCondLst>
                                            <p:cond delay="1338"/>
                                          </p:stCondLst>
                                        </p:cTn>
                                        <p:tgtEl>
                                          <p:spTgt spid="4"/>
                                        </p:tgtEl>
                                      </p:cBhvr>
                                      <p:to x="100000" y="100000"/>
                                    </p:animScale>
                                    <p:animScale>
                                      <p:cBhvr>
                                        <p:cTn id="22" dur="26">
                                          <p:stCondLst>
                                            <p:cond delay="1642"/>
                                          </p:stCondLst>
                                        </p:cTn>
                                        <p:tgtEl>
                                          <p:spTgt spid="4"/>
                                        </p:tgtEl>
                                      </p:cBhvr>
                                      <p:to x="100000" y="90000"/>
                                    </p:animScale>
                                    <p:animScale>
                                      <p:cBhvr>
                                        <p:cTn id="23" dur="166" decel="50000">
                                          <p:stCondLst>
                                            <p:cond delay="1668"/>
                                          </p:stCondLst>
                                        </p:cTn>
                                        <p:tgtEl>
                                          <p:spTgt spid="4"/>
                                        </p:tgtEl>
                                      </p:cBhvr>
                                      <p:to x="100000" y="100000"/>
                                    </p:animScale>
                                    <p:animScale>
                                      <p:cBhvr>
                                        <p:cTn id="24" dur="26">
                                          <p:stCondLst>
                                            <p:cond delay="1808"/>
                                          </p:stCondLst>
                                        </p:cTn>
                                        <p:tgtEl>
                                          <p:spTgt spid="4"/>
                                        </p:tgtEl>
                                      </p:cBhvr>
                                      <p:to x="100000" y="95000"/>
                                    </p:animScale>
                                    <p:animScale>
                                      <p:cBhvr>
                                        <p:cTn id="25" dur="166" decel="50000">
                                          <p:stCondLst>
                                            <p:cond delay="1834"/>
                                          </p:stCondLst>
                                        </p:cTn>
                                        <p:tgtEl>
                                          <p:spTgt spid="4"/>
                                        </p:tgtEl>
                                      </p:cBhvr>
                                      <p:to x="100000" y="100000"/>
                                    </p:animScale>
                                  </p:childTnLst>
                                </p:cTn>
                              </p:par>
                              <p:par>
                                <p:cTn id="26" presetID="26" presetClass="entr" presetSubtype="0" fill="hold" nodeType="withEffect">
                                  <p:stCondLst>
                                    <p:cond delay="0"/>
                                  </p:stCondLst>
                                  <p:childTnLst>
                                    <p:set>
                                      <p:cBhvr>
                                        <p:cTn id="27" dur="1" fill="hold">
                                          <p:stCondLst>
                                            <p:cond delay="0"/>
                                          </p:stCondLst>
                                        </p:cTn>
                                        <p:tgtEl>
                                          <p:spTgt spid="1026"/>
                                        </p:tgtEl>
                                        <p:attrNameLst>
                                          <p:attrName>style.visibility</p:attrName>
                                        </p:attrNameLst>
                                      </p:cBhvr>
                                      <p:to>
                                        <p:strVal val="visible"/>
                                      </p:to>
                                    </p:set>
                                    <p:animEffect transition="in" filter="wipe(down)">
                                      <p:cBhvr>
                                        <p:cTn id="28" dur="580">
                                          <p:stCondLst>
                                            <p:cond delay="0"/>
                                          </p:stCondLst>
                                        </p:cTn>
                                        <p:tgtEl>
                                          <p:spTgt spid="1026"/>
                                        </p:tgtEl>
                                      </p:cBhvr>
                                    </p:animEffect>
                                    <p:anim calcmode="lin" valueType="num">
                                      <p:cBhvr>
                                        <p:cTn id="29"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4" dur="26">
                                          <p:stCondLst>
                                            <p:cond delay="650"/>
                                          </p:stCondLst>
                                        </p:cTn>
                                        <p:tgtEl>
                                          <p:spTgt spid="1026"/>
                                        </p:tgtEl>
                                      </p:cBhvr>
                                      <p:to x="100000" y="60000"/>
                                    </p:animScale>
                                    <p:animScale>
                                      <p:cBhvr>
                                        <p:cTn id="35" dur="166" decel="50000">
                                          <p:stCondLst>
                                            <p:cond delay="676"/>
                                          </p:stCondLst>
                                        </p:cTn>
                                        <p:tgtEl>
                                          <p:spTgt spid="1026"/>
                                        </p:tgtEl>
                                      </p:cBhvr>
                                      <p:to x="100000" y="100000"/>
                                    </p:animScale>
                                    <p:animScale>
                                      <p:cBhvr>
                                        <p:cTn id="36" dur="26">
                                          <p:stCondLst>
                                            <p:cond delay="1312"/>
                                          </p:stCondLst>
                                        </p:cTn>
                                        <p:tgtEl>
                                          <p:spTgt spid="1026"/>
                                        </p:tgtEl>
                                      </p:cBhvr>
                                      <p:to x="100000" y="80000"/>
                                    </p:animScale>
                                    <p:animScale>
                                      <p:cBhvr>
                                        <p:cTn id="37" dur="166" decel="50000">
                                          <p:stCondLst>
                                            <p:cond delay="1338"/>
                                          </p:stCondLst>
                                        </p:cTn>
                                        <p:tgtEl>
                                          <p:spTgt spid="1026"/>
                                        </p:tgtEl>
                                      </p:cBhvr>
                                      <p:to x="100000" y="100000"/>
                                    </p:animScale>
                                    <p:animScale>
                                      <p:cBhvr>
                                        <p:cTn id="38" dur="26">
                                          <p:stCondLst>
                                            <p:cond delay="1642"/>
                                          </p:stCondLst>
                                        </p:cTn>
                                        <p:tgtEl>
                                          <p:spTgt spid="1026"/>
                                        </p:tgtEl>
                                      </p:cBhvr>
                                      <p:to x="100000" y="90000"/>
                                    </p:animScale>
                                    <p:animScale>
                                      <p:cBhvr>
                                        <p:cTn id="39" dur="166" decel="50000">
                                          <p:stCondLst>
                                            <p:cond delay="1668"/>
                                          </p:stCondLst>
                                        </p:cTn>
                                        <p:tgtEl>
                                          <p:spTgt spid="1026"/>
                                        </p:tgtEl>
                                      </p:cBhvr>
                                      <p:to x="100000" y="100000"/>
                                    </p:animScale>
                                    <p:animScale>
                                      <p:cBhvr>
                                        <p:cTn id="40" dur="26">
                                          <p:stCondLst>
                                            <p:cond delay="1808"/>
                                          </p:stCondLst>
                                        </p:cTn>
                                        <p:tgtEl>
                                          <p:spTgt spid="1026"/>
                                        </p:tgtEl>
                                      </p:cBhvr>
                                      <p:to x="100000" y="95000"/>
                                    </p:animScale>
                                    <p:animScale>
                                      <p:cBhvr>
                                        <p:cTn id="41"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260648"/>
            <a:ext cx="9144000" cy="6408712"/>
          </a:xfrm>
          <a:blipFill>
            <a:blip r:embed="rId2"/>
            <a:tile tx="0" ty="0" sx="100000" sy="100000" flip="none" algn="tl"/>
          </a:blipFill>
        </p:spPr>
        <p:txBody>
          <a:bodyPr>
            <a:normAutofit fontScale="85000" lnSpcReduction="20000"/>
          </a:bodyPr>
          <a:lstStyle/>
          <a:p>
            <a:pPr marL="0" indent="0">
              <a:buNone/>
            </a:pPr>
            <a:r>
              <a:rPr lang="es-CO" dirty="0"/>
              <a:t>A continuación veremos siete razones bíblicas que respaldan la enseñanza de que la Biblia debe ser aceptada como la autoridad para la fe y la práctica:</a:t>
            </a:r>
          </a:p>
          <a:p>
            <a:endParaRPr lang="es-CO" dirty="0" smtClean="0"/>
          </a:p>
          <a:p>
            <a:r>
              <a:rPr lang="es-CO" sz="3600" b="1" dirty="0" smtClean="0"/>
              <a:t>(</a:t>
            </a:r>
            <a:r>
              <a:rPr lang="es-CO" sz="3600" b="1" dirty="0"/>
              <a:t>1) </a:t>
            </a:r>
            <a:r>
              <a:rPr lang="es-CO" dirty="0">
                <a:solidFill>
                  <a:srgbClr val="FF0000"/>
                </a:solidFill>
              </a:rPr>
              <a:t>Es la Escritura de quien se dice haber sido inspirada por Dios </a:t>
            </a:r>
            <a:r>
              <a:rPr lang="es-CO" u="sng" dirty="0">
                <a:solidFill>
                  <a:srgbClr val="FF0000"/>
                </a:solidFill>
              </a:rPr>
              <a:t>(2 Timoteo 3:16</a:t>
            </a:r>
            <a:r>
              <a:rPr lang="es-CO" dirty="0">
                <a:solidFill>
                  <a:srgbClr val="FF0000"/>
                </a:solidFill>
              </a:rPr>
              <a:t>), y es la Escritura la que contiene la repetida frase, “Así dice el SEÑOR...” </a:t>
            </a:r>
            <a:r>
              <a:rPr lang="es-CO" u="sng" dirty="0" smtClean="0">
                <a:solidFill>
                  <a:srgbClr val="FF0000"/>
                </a:solidFill>
              </a:rPr>
              <a:t>(Isaías 48:17</a:t>
            </a:r>
            <a:r>
              <a:rPr lang="es-CO" dirty="0" smtClean="0">
                <a:solidFill>
                  <a:srgbClr val="FF0000"/>
                </a:solidFill>
              </a:rPr>
              <a:t>), en </a:t>
            </a:r>
            <a:r>
              <a:rPr lang="es-CO" dirty="0">
                <a:solidFill>
                  <a:srgbClr val="FF0000"/>
                </a:solidFill>
              </a:rPr>
              <a:t>otras palabras, es la Palabra escrita la que repetidamente es vista como la Palabra de Dios. De ninguna tradición eclesiástica, se ha dicho que sea igualmente infalible e inspirada por Dios. </a:t>
            </a:r>
          </a:p>
          <a:p>
            <a:endParaRPr lang="es-CO" dirty="0"/>
          </a:p>
          <a:p>
            <a:r>
              <a:rPr lang="es-CO" sz="3600" b="1" dirty="0"/>
              <a:t>(2</a:t>
            </a:r>
            <a:r>
              <a:rPr lang="es-CO" sz="3600" b="1" dirty="0">
                <a:solidFill>
                  <a:srgbClr val="0070C0"/>
                </a:solidFill>
              </a:rPr>
              <a:t>) </a:t>
            </a:r>
            <a:r>
              <a:rPr lang="es-CO" dirty="0">
                <a:solidFill>
                  <a:srgbClr val="0070C0"/>
                </a:solidFill>
              </a:rPr>
              <a:t>Es la Escritura a quien Jesús y los apóstoles recurrían una y otra vez para el soporte o defensa de sus acciones y enseñanzas </a:t>
            </a:r>
            <a:r>
              <a:rPr lang="es-CO" u="sng" dirty="0">
                <a:solidFill>
                  <a:srgbClr val="0070C0"/>
                </a:solidFill>
              </a:rPr>
              <a:t>(Mateo 12:3,5; 19:4; 22:31; Marcos </a:t>
            </a:r>
            <a:r>
              <a:rPr lang="es-CO" u="sng" dirty="0" smtClean="0">
                <a:solidFill>
                  <a:srgbClr val="0070C0"/>
                </a:solidFill>
              </a:rPr>
              <a:t>12:10; Heb.11)</a:t>
            </a:r>
            <a:r>
              <a:rPr lang="es-CO" dirty="0" smtClean="0">
                <a:solidFill>
                  <a:srgbClr val="0070C0"/>
                </a:solidFill>
              </a:rPr>
              <a:t>. Hay muchos versos </a:t>
            </a:r>
            <a:r>
              <a:rPr lang="es-CO" dirty="0">
                <a:solidFill>
                  <a:srgbClr val="0070C0"/>
                </a:solidFill>
              </a:rPr>
              <a:t>en los que leerás “está escrito....” usado por Jesús y los apóstoles para respaldar sus enseñanzas. </a:t>
            </a:r>
          </a:p>
        </p:txBody>
      </p:sp>
    </p:spTree>
    <p:extLst>
      <p:ext uri="{BB962C8B-B14F-4D97-AF65-F5344CB8AC3E}">
        <p14:creationId xmlns:p14="http://schemas.microsoft.com/office/powerpoint/2010/main" val="18654155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heel(1)">
                                      <p:cBhvr>
                                        <p:cTn id="12"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6264696"/>
          </a:xfrm>
          <a:blipFill>
            <a:blip r:embed="rId2"/>
            <a:tile tx="0" ty="0" sx="100000" sy="100000" flip="none" algn="tl"/>
          </a:blipFill>
        </p:spPr>
        <p:txBody>
          <a:bodyPr>
            <a:normAutofit/>
          </a:bodyPr>
          <a:lstStyle/>
          <a:p>
            <a:r>
              <a:rPr lang="es-CO" sz="3400" b="1" dirty="0"/>
              <a:t>(3) </a:t>
            </a:r>
            <a:r>
              <a:rPr lang="es-CO" dirty="0">
                <a:solidFill>
                  <a:srgbClr val="00B050"/>
                </a:solidFill>
              </a:rPr>
              <a:t>Es la Escritura hacia donde la iglesia es encomendada para combatir el error que habría de surgir </a:t>
            </a:r>
            <a:r>
              <a:rPr lang="es-CO" u="sng" dirty="0">
                <a:solidFill>
                  <a:srgbClr val="00B050"/>
                </a:solidFill>
              </a:rPr>
              <a:t>(Hechos 20:32</a:t>
            </a:r>
            <a:r>
              <a:rPr lang="es-CO" dirty="0" smtClean="0">
                <a:solidFill>
                  <a:srgbClr val="00B050"/>
                </a:solidFill>
              </a:rPr>
              <a:t>).</a:t>
            </a:r>
          </a:p>
          <a:p>
            <a:pPr marL="0" indent="0">
              <a:buNone/>
            </a:pPr>
            <a:r>
              <a:rPr lang="es-CO" dirty="0" smtClean="0">
                <a:solidFill>
                  <a:srgbClr val="00B050"/>
                </a:solidFill>
              </a:rPr>
              <a:t> </a:t>
            </a:r>
            <a:r>
              <a:rPr lang="es-CO" dirty="0">
                <a:solidFill>
                  <a:srgbClr val="00B050"/>
                </a:solidFill>
              </a:rPr>
              <a:t>De igual manera, era la </a:t>
            </a:r>
            <a:r>
              <a:rPr lang="es-CO" dirty="0" smtClean="0">
                <a:solidFill>
                  <a:srgbClr val="00B050"/>
                </a:solidFill>
              </a:rPr>
              <a:t>Palabra </a:t>
            </a:r>
            <a:r>
              <a:rPr lang="es-CO" dirty="0">
                <a:solidFill>
                  <a:srgbClr val="00B050"/>
                </a:solidFill>
              </a:rPr>
              <a:t>escrita la que era consultada en el Antiguo Testamento como fuente de verdad y sobre la cual basaban sus vidas. </a:t>
            </a:r>
            <a:r>
              <a:rPr lang="es-CO" u="sng" dirty="0">
                <a:solidFill>
                  <a:srgbClr val="00B050"/>
                </a:solidFill>
              </a:rPr>
              <a:t>(Josué 1:8; Deuteronomio 17:18-19; Salmo 1; Salmo 19:7-11; 119; etc</a:t>
            </a:r>
            <a:r>
              <a:rPr lang="es-CO" u="sng" dirty="0" smtClean="0">
                <a:solidFill>
                  <a:srgbClr val="00B050"/>
                </a:solidFill>
              </a:rPr>
              <a:t>.).</a:t>
            </a:r>
          </a:p>
          <a:p>
            <a:pPr marL="0" indent="0">
              <a:buNone/>
            </a:pPr>
            <a:r>
              <a:rPr lang="es-CO" dirty="0" smtClean="0">
                <a:solidFill>
                  <a:srgbClr val="00B050"/>
                </a:solidFill>
              </a:rPr>
              <a:t> </a:t>
            </a:r>
            <a:r>
              <a:rPr lang="es-CO" dirty="0">
                <a:solidFill>
                  <a:srgbClr val="00B050"/>
                </a:solidFill>
              </a:rPr>
              <a:t>Jesús dijo que una de las razones por la que los saduceos estaban en un error concerniente a la resurrección, es que ellos no conocían las Escrituras </a:t>
            </a:r>
            <a:r>
              <a:rPr lang="es-CO" u="sng" dirty="0">
                <a:solidFill>
                  <a:srgbClr val="00B050"/>
                </a:solidFill>
              </a:rPr>
              <a:t>(Marcos 12:24) </a:t>
            </a:r>
          </a:p>
          <a:p>
            <a:endParaRPr lang="es-CO" dirty="0"/>
          </a:p>
          <a:p>
            <a:endParaRPr lang="es-CO" u="sng" dirty="0"/>
          </a:p>
        </p:txBody>
      </p:sp>
    </p:spTree>
    <p:extLst>
      <p:ext uri="{BB962C8B-B14F-4D97-AF65-F5344CB8AC3E}">
        <p14:creationId xmlns:p14="http://schemas.microsoft.com/office/powerpoint/2010/main" val="1981995818"/>
      </p:ext>
    </p:extLst>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a:blipFill>
            <a:blip r:embed="rId2"/>
            <a:tile tx="0" ty="0" sx="100000" sy="100000" flip="none" algn="tl"/>
          </a:blipFill>
        </p:spPr>
        <p:txBody>
          <a:bodyPr>
            <a:normAutofit fontScale="85000" lnSpcReduction="20000"/>
          </a:bodyPr>
          <a:lstStyle/>
          <a:p>
            <a:r>
              <a:rPr lang="es-CO" sz="3300" b="1" dirty="0"/>
              <a:t>(4) </a:t>
            </a:r>
            <a:r>
              <a:rPr lang="es-CO" dirty="0">
                <a:solidFill>
                  <a:srgbClr val="002060"/>
                </a:solidFill>
              </a:rPr>
              <a:t>La infalibilidad jamás se estableció como posesión de aquellos que se convirtieran en líderes de la iglesia en sucesión a los apóstoles. En ambos Testamentos, Antiguo y Nuevo, se puede ver que algunos designados como líderes religiosos, eran responsables de que el pueblo de Dios se extraviara en el error </a:t>
            </a:r>
            <a:r>
              <a:rPr lang="es-CO" u="sng" dirty="0">
                <a:solidFill>
                  <a:srgbClr val="002060"/>
                </a:solidFill>
              </a:rPr>
              <a:t>(1 Samuel 2:27-36; Mateo 15:14; 23:1-7; Juan 7:48; Hechos 20:30; Gálatas 2:11-16</a:t>
            </a:r>
            <a:r>
              <a:rPr lang="es-CO" u="sng" dirty="0" smtClean="0">
                <a:solidFill>
                  <a:srgbClr val="002060"/>
                </a:solidFill>
              </a:rPr>
              <a:t>)</a:t>
            </a:r>
            <a:r>
              <a:rPr lang="es-CO" dirty="0" smtClean="0">
                <a:solidFill>
                  <a:srgbClr val="002060"/>
                </a:solidFill>
              </a:rPr>
              <a:t>.</a:t>
            </a:r>
          </a:p>
          <a:p>
            <a:pPr marL="0" indent="0">
              <a:buNone/>
            </a:pPr>
            <a:r>
              <a:rPr lang="es-CO" dirty="0" smtClean="0">
                <a:solidFill>
                  <a:srgbClr val="002060"/>
                </a:solidFill>
              </a:rPr>
              <a:t> </a:t>
            </a:r>
            <a:r>
              <a:rPr lang="es-CO" dirty="0">
                <a:solidFill>
                  <a:srgbClr val="002060"/>
                </a:solidFill>
              </a:rPr>
              <a:t>Ambos Testamentos exhortan a la gente a estudiar las Escrituras para determinar lo que es verdadero y lo que es falso </a:t>
            </a:r>
            <a:r>
              <a:rPr lang="es-CO" u="sng" dirty="0">
                <a:solidFill>
                  <a:srgbClr val="002060"/>
                </a:solidFill>
              </a:rPr>
              <a:t>(Salmos 19; 119; Isaías 8:20; 2 Timoteo 2:15; 3:16-17)</a:t>
            </a:r>
            <a:r>
              <a:rPr lang="es-CO" dirty="0">
                <a:solidFill>
                  <a:srgbClr val="002060"/>
                </a:solidFill>
              </a:rPr>
              <a:t>. Mientras que Jesús enseñó respeto hacia los líderes religiosos </a:t>
            </a:r>
            <a:r>
              <a:rPr lang="es-CO" u="sng" dirty="0">
                <a:solidFill>
                  <a:srgbClr val="002060"/>
                </a:solidFill>
              </a:rPr>
              <a:t>(Mateo 23:3)</a:t>
            </a:r>
            <a:r>
              <a:rPr lang="es-CO" dirty="0">
                <a:solidFill>
                  <a:srgbClr val="002060"/>
                </a:solidFill>
              </a:rPr>
              <a:t>, enseñanza que siguieron los apóstoles; tenemos también el ejemplo de los mismos apóstoles de resistir la autoridad de sus líderes religiosos, cuando estaba en oposición a lo que Jesús había ordenado </a:t>
            </a:r>
            <a:r>
              <a:rPr lang="es-CO" u="sng" dirty="0">
                <a:solidFill>
                  <a:srgbClr val="002060"/>
                </a:solidFill>
              </a:rPr>
              <a:t>(Hechos 4:19</a:t>
            </a:r>
            <a:r>
              <a:rPr lang="es-CO" dirty="0">
                <a:solidFill>
                  <a:srgbClr val="002060"/>
                </a:solidFill>
              </a:rPr>
              <a:t>).</a:t>
            </a:r>
            <a:r>
              <a:rPr lang="es-CO" u="sng" dirty="0">
                <a:solidFill>
                  <a:srgbClr val="002060"/>
                </a:solidFill>
              </a:rPr>
              <a:t> </a:t>
            </a:r>
          </a:p>
        </p:txBody>
      </p:sp>
    </p:spTree>
    <p:extLst>
      <p:ext uri="{BB962C8B-B14F-4D97-AF65-F5344CB8AC3E}">
        <p14:creationId xmlns:p14="http://schemas.microsoft.com/office/powerpoint/2010/main" val="940888612"/>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a:blipFill>
            <a:blip r:embed="rId2"/>
            <a:tile tx="0" ty="0" sx="100000" sy="100000" flip="none" algn="tl"/>
          </a:blipFill>
        </p:spPr>
        <p:txBody>
          <a:bodyPr>
            <a:normAutofit fontScale="92500" lnSpcReduction="20000"/>
          </a:bodyPr>
          <a:lstStyle/>
          <a:p>
            <a:r>
              <a:rPr lang="es-CO" sz="3400" b="1" dirty="0"/>
              <a:t>(5) </a:t>
            </a:r>
            <a:r>
              <a:rPr lang="es-CO" dirty="0">
                <a:solidFill>
                  <a:srgbClr val="7030A0"/>
                </a:solidFill>
              </a:rPr>
              <a:t>Jesús compara las Escrituras con la </a:t>
            </a:r>
            <a:r>
              <a:rPr lang="es-CO" dirty="0" smtClean="0">
                <a:solidFill>
                  <a:srgbClr val="7030A0"/>
                </a:solidFill>
              </a:rPr>
              <a:t>Palabra </a:t>
            </a:r>
            <a:r>
              <a:rPr lang="es-CO" dirty="0">
                <a:solidFill>
                  <a:srgbClr val="7030A0"/>
                </a:solidFill>
              </a:rPr>
              <a:t>de Dios </a:t>
            </a:r>
            <a:r>
              <a:rPr lang="es-CO" u="sng" dirty="0">
                <a:solidFill>
                  <a:srgbClr val="7030A0"/>
                </a:solidFill>
              </a:rPr>
              <a:t>(Juan 10:35</a:t>
            </a:r>
            <a:r>
              <a:rPr lang="es-CO" dirty="0">
                <a:solidFill>
                  <a:srgbClr val="7030A0"/>
                </a:solidFill>
              </a:rPr>
              <a:t>). En contraste, cuando se trata de tradiciones religiosas, Él condena algunas de ellas, porque contradicen la Palabra escrita </a:t>
            </a:r>
            <a:r>
              <a:rPr lang="es-CO" u="sng" dirty="0">
                <a:solidFill>
                  <a:srgbClr val="7030A0"/>
                </a:solidFill>
              </a:rPr>
              <a:t>(Marcos 7:1-13)</a:t>
            </a:r>
            <a:r>
              <a:rPr lang="es-CO" dirty="0">
                <a:solidFill>
                  <a:srgbClr val="7030A0"/>
                </a:solidFill>
              </a:rPr>
              <a:t>. Jamás utilizó Jesús las tradiciones religiosas para dar soporte a Sus acciones o enseñanzas. </a:t>
            </a:r>
            <a:endParaRPr lang="es-CO" dirty="0" smtClean="0">
              <a:solidFill>
                <a:srgbClr val="7030A0"/>
              </a:solidFill>
            </a:endParaRPr>
          </a:p>
          <a:p>
            <a:pPr marL="0" indent="0">
              <a:buNone/>
            </a:pPr>
            <a:r>
              <a:rPr lang="es-CO" dirty="0" smtClean="0">
                <a:solidFill>
                  <a:srgbClr val="7030A0"/>
                </a:solidFill>
              </a:rPr>
              <a:t>Antes </a:t>
            </a:r>
            <a:r>
              <a:rPr lang="es-CO" dirty="0">
                <a:solidFill>
                  <a:srgbClr val="7030A0"/>
                </a:solidFill>
              </a:rPr>
              <a:t>de la escritura del Nuevo Testamento, el Antiguo Testamento era la única Escritura inspirada. Sin embargo, había literalmente cientos de “tradiciones” judías registradas en el Talmud (una colección de comentarios compilados por los rabinos judíos). Jesús y los apóstoles tenían tanto el Antiguo Testamento como la tradición Judía. Pero en ninguna parte de la Escritura Jesús o alguno de los apóstoles se refiere a las tradiciones judías. </a:t>
            </a:r>
            <a:endParaRPr lang="es-CO" dirty="0" smtClean="0">
              <a:solidFill>
                <a:srgbClr val="7030A0"/>
              </a:solidFill>
            </a:endParaRPr>
          </a:p>
        </p:txBody>
      </p:sp>
    </p:spTree>
    <p:extLst>
      <p:ext uri="{BB962C8B-B14F-4D97-AF65-F5344CB8AC3E}">
        <p14:creationId xmlns:p14="http://schemas.microsoft.com/office/powerpoint/2010/main" val="3723033311"/>
      </p:ext>
    </p:extLst>
  </p:cSld>
  <p:clrMapOvr>
    <a:masterClrMapping/>
  </p:clrMapOvr>
  <p:transition spd="slow">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a:blipFill>
            <a:blip r:embed="rId2"/>
            <a:tile tx="0" ty="0" sx="100000" sy="100000" flip="none" algn="tl"/>
          </a:blipFill>
        </p:spPr>
        <p:txBody>
          <a:bodyPr>
            <a:normAutofit lnSpcReduction="10000"/>
          </a:bodyPr>
          <a:lstStyle/>
          <a:p>
            <a:pPr marL="0" indent="0">
              <a:buNone/>
            </a:pPr>
            <a:r>
              <a:rPr lang="es-CO" dirty="0" smtClean="0">
                <a:solidFill>
                  <a:srgbClr val="7030A0"/>
                </a:solidFill>
              </a:rPr>
              <a:t>En </a:t>
            </a:r>
            <a:r>
              <a:rPr lang="es-CO" dirty="0">
                <a:solidFill>
                  <a:srgbClr val="7030A0"/>
                </a:solidFill>
              </a:rPr>
              <a:t>contraste, Jesús y los apóstoles citan o aluden al Antiguo Testamento cientos de veces. Cuando los fariseos acusaron a Jesús y los apóstoles de “quebrantar las tradiciones” </a:t>
            </a:r>
            <a:r>
              <a:rPr lang="es-CO" u="sng" dirty="0">
                <a:solidFill>
                  <a:srgbClr val="7030A0"/>
                </a:solidFill>
              </a:rPr>
              <a:t>(Mateo 15:2</a:t>
            </a:r>
            <a:r>
              <a:rPr lang="es-CO" dirty="0">
                <a:solidFill>
                  <a:srgbClr val="7030A0"/>
                </a:solidFill>
              </a:rPr>
              <a:t>), Jesús les respondió con una reprensión, “...¿Por qué también vosotros quebrantáis el mandamiento de Dios por vuestra tradición?” </a:t>
            </a:r>
            <a:r>
              <a:rPr lang="es-CO" u="sng" dirty="0">
                <a:solidFill>
                  <a:srgbClr val="7030A0"/>
                </a:solidFill>
              </a:rPr>
              <a:t>(Mateo 15:3</a:t>
            </a:r>
            <a:r>
              <a:rPr lang="es-CO" dirty="0">
                <a:solidFill>
                  <a:srgbClr val="7030A0"/>
                </a:solidFill>
              </a:rPr>
              <a:t>) La manera en que Jesús y los apóstoles distinguían entre las Escrituras y las tradiciones que tenían, es un ejemplo para la iglesia. Jesús específicamente reprende el tratar a los “mandamientos de hombres” como doctrinas </a:t>
            </a:r>
            <a:r>
              <a:rPr lang="es-CO" u="sng" dirty="0">
                <a:solidFill>
                  <a:srgbClr val="7030A0"/>
                </a:solidFill>
              </a:rPr>
              <a:t>(Mateo 15:9</a:t>
            </a:r>
            <a:r>
              <a:rPr lang="es-CO" dirty="0">
                <a:solidFill>
                  <a:srgbClr val="7030A0"/>
                </a:solidFill>
              </a:rPr>
              <a:t>).</a:t>
            </a:r>
          </a:p>
        </p:txBody>
      </p:sp>
    </p:spTree>
    <p:extLst>
      <p:ext uri="{BB962C8B-B14F-4D97-AF65-F5344CB8AC3E}">
        <p14:creationId xmlns:p14="http://schemas.microsoft.com/office/powerpoint/2010/main" val="4071524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04656"/>
          </a:xfrm>
          <a:blipFill>
            <a:blip r:embed="rId2"/>
            <a:tile tx="0" ty="0" sx="100000" sy="100000" flip="none" algn="tl"/>
          </a:blipFill>
        </p:spPr>
        <p:txBody>
          <a:bodyPr>
            <a:normAutofit/>
          </a:bodyPr>
          <a:lstStyle/>
          <a:p>
            <a:r>
              <a:rPr lang="es-CO" sz="3600" b="1" dirty="0"/>
              <a:t>(6) </a:t>
            </a:r>
            <a:r>
              <a:rPr lang="es-CO" dirty="0">
                <a:solidFill>
                  <a:srgbClr val="C00000"/>
                </a:solidFill>
              </a:rPr>
              <a:t>Es la Escritura la que tiene la promesa de infalibilidad; que toda ella sería </a:t>
            </a:r>
            <a:r>
              <a:rPr lang="es-CO" dirty="0" smtClean="0">
                <a:solidFill>
                  <a:srgbClr val="C00000"/>
                </a:solidFill>
              </a:rPr>
              <a:t>cumplida </a:t>
            </a:r>
            <a:r>
              <a:rPr lang="es-CO" u="sng" dirty="0" smtClean="0">
                <a:solidFill>
                  <a:srgbClr val="C00000"/>
                </a:solidFill>
              </a:rPr>
              <a:t>(Num.23:19; Sal.89;34</a:t>
            </a:r>
            <a:r>
              <a:rPr lang="es-CO" dirty="0" smtClean="0">
                <a:solidFill>
                  <a:srgbClr val="C00000"/>
                </a:solidFill>
              </a:rPr>
              <a:t>). </a:t>
            </a:r>
          </a:p>
          <a:p>
            <a:pPr marL="0" indent="0">
              <a:buNone/>
            </a:pPr>
            <a:r>
              <a:rPr lang="es-CO" dirty="0" smtClean="0">
                <a:solidFill>
                  <a:srgbClr val="C00000"/>
                </a:solidFill>
              </a:rPr>
              <a:t>Nuevamente</a:t>
            </a:r>
            <a:r>
              <a:rPr lang="es-CO" dirty="0">
                <a:solidFill>
                  <a:srgbClr val="C00000"/>
                </a:solidFill>
              </a:rPr>
              <a:t>, nunca es dada esta promesa a las tradiciones de la iglesia </a:t>
            </a:r>
            <a:r>
              <a:rPr lang="es-CO" u="sng" dirty="0">
                <a:solidFill>
                  <a:srgbClr val="C00000"/>
                </a:solidFill>
              </a:rPr>
              <a:t>(Salmos 119:89, 152; Isaías 40:8; Mateo 5:18; Lucas 21:33</a:t>
            </a:r>
            <a:r>
              <a:rPr lang="es-CO" dirty="0">
                <a:solidFill>
                  <a:srgbClr val="C00000"/>
                </a:solidFill>
              </a:rPr>
              <a:t>).</a:t>
            </a:r>
          </a:p>
          <a:p>
            <a:endParaRPr lang="es-CO" dirty="0">
              <a:solidFill>
                <a:srgbClr val="C00000"/>
              </a:solidFill>
            </a:endParaRPr>
          </a:p>
          <a:p>
            <a:r>
              <a:rPr lang="es-CO" sz="3600" b="1" dirty="0"/>
              <a:t>(7) </a:t>
            </a:r>
            <a:r>
              <a:rPr lang="es-CO" dirty="0"/>
              <a:t>Son las Escrituras las que son el instrumento del Espíritu Santo y Su medio para derrotar a Satanás y cambiar vidas. </a:t>
            </a:r>
            <a:r>
              <a:rPr lang="es-CO" u="sng" dirty="0"/>
              <a:t>(Hebreos 4:12; Efesios 6:17</a:t>
            </a:r>
            <a:r>
              <a:rPr lang="es-CO" dirty="0"/>
              <a:t>).</a:t>
            </a:r>
          </a:p>
          <a:p>
            <a:endParaRPr lang="es-CO" dirty="0"/>
          </a:p>
        </p:txBody>
      </p:sp>
    </p:spTree>
    <p:extLst>
      <p:ext uri="{BB962C8B-B14F-4D97-AF65-F5344CB8AC3E}">
        <p14:creationId xmlns:p14="http://schemas.microsoft.com/office/powerpoint/2010/main" val="3559833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down)">
                                      <p:cBhvr>
                                        <p:cTn id="7" dur="580">
                                          <p:stCondLst>
                                            <p:cond delay="0"/>
                                          </p:stCondLst>
                                        </p:cTn>
                                        <p:tgtEl>
                                          <p:spTgt spid="3">
                                            <p:txEl>
                                              <p:pRg st="3" end="3"/>
                                            </p:txEl>
                                          </p:spTgt>
                                        </p:tgtEl>
                                      </p:cBhvr>
                                    </p:animEffect>
                                    <p:anim calcmode="lin" valueType="num">
                                      <p:cBhvr>
                                        <p:cTn id="8"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3" end="3"/>
                                            </p:txEl>
                                          </p:spTgt>
                                        </p:tgtEl>
                                      </p:cBhvr>
                                      <p:to x="100000" y="60000"/>
                                    </p:animScale>
                                    <p:animScale>
                                      <p:cBhvr>
                                        <p:cTn id="14" dur="166" decel="50000">
                                          <p:stCondLst>
                                            <p:cond delay="676"/>
                                          </p:stCondLst>
                                        </p:cTn>
                                        <p:tgtEl>
                                          <p:spTgt spid="3">
                                            <p:txEl>
                                              <p:pRg st="3" end="3"/>
                                            </p:txEl>
                                          </p:spTgt>
                                        </p:tgtEl>
                                      </p:cBhvr>
                                      <p:to x="100000" y="100000"/>
                                    </p:animScale>
                                    <p:animScale>
                                      <p:cBhvr>
                                        <p:cTn id="15" dur="26">
                                          <p:stCondLst>
                                            <p:cond delay="1312"/>
                                          </p:stCondLst>
                                        </p:cTn>
                                        <p:tgtEl>
                                          <p:spTgt spid="3">
                                            <p:txEl>
                                              <p:pRg st="3" end="3"/>
                                            </p:txEl>
                                          </p:spTgt>
                                        </p:tgtEl>
                                      </p:cBhvr>
                                      <p:to x="100000" y="80000"/>
                                    </p:animScale>
                                    <p:animScale>
                                      <p:cBhvr>
                                        <p:cTn id="16" dur="166" decel="50000">
                                          <p:stCondLst>
                                            <p:cond delay="1338"/>
                                          </p:stCondLst>
                                        </p:cTn>
                                        <p:tgtEl>
                                          <p:spTgt spid="3">
                                            <p:txEl>
                                              <p:pRg st="3" end="3"/>
                                            </p:txEl>
                                          </p:spTgt>
                                        </p:tgtEl>
                                      </p:cBhvr>
                                      <p:to x="100000" y="100000"/>
                                    </p:animScale>
                                    <p:animScale>
                                      <p:cBhvr>
                                        <p:cTn id="17" dur="26">
                                          <p:stCondLst>
                                            <p:cond delay="1642"/>
                                          </p:stCondLst>
                                        </p:cTn>
                                        <p:tgtEl>
                                          <p:spTgt spid="3">
                                            <p:txEl>
                                              <p:pRg st="3" end="3"/>
                                            </p:txEl>
                                          </p:spTgt>
                                        </p:tgtEl>
                                      </p:cBhvr>
                                      <p:to x="100000" y="90000"/>
                                    </p:animScale>
                                    <p:animScale>
                                      <p:cBhvr>
                                        <p:cTn id="18" dur="166" decel="50000">
                                          <p:stCondLst>
                                            <p:cond delay="1668"/>
                                          </p:stCondLst>
                                        </p:cTn>
                                        <p:tgtEl>
                                          <p:spTgt spid="3">
                                            <p:txEl>
                                              <p:pRg st="3" end="3"/>
                                            </p:txEl>
                                          </p:spTgt>
                                        </p:tgtEl>
                                      </p:cBhvr>
                                      <p:to x="100000" y="100000"/>
                                    </p:animScale>
                                    <p:animScale>
                                      <p:cBhvr>
                                        <p:cTn id="19" dur="26">
                                          <p:stCondLst>
                                            <p:cond delay="1808"/>
                                          </p:stCondLst>
                                        </p:cTn>
                                        <p:tgtEl>
                                          <p:spTgt spid="3">
                                            <p:txEl>
                                              <p:pRg st="3" end="3"/>
                                            </p:txEl>
                                          </p:spTgt>
                                        </p:tgtEl>
                                      </p:cBhvr>
                                      <p:to x="100000" y="95000"/>
                                    </p:animScale>
                                    <p:animScale>
                                      <p:cBhvr>
                                        <p:cTn id="20"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solidFill>
            <a:schemeClr val="accent1">
              <a:lumMod val="20000"/>
              <a:lumOff val="80000"/>
            </a:schemeClr>
          </a:solidFill>
        </p:spPr>
        <p:txBody>
          <a:bodyPr>
            <a:noAutofit/>
          </a:bodyPr>
          <a:lstStyle/>
          <a:p>
            <a:r>
              <a:rPr lang="es-CO" sz="3600" b="1" dirty="0" smtClean="0">
                <a:latin typeface="Agency FB" pitchFamily="34" charset="0"/>
              </a:rPr>
              <a:t>Un ejemplo de como la Escritura cambia la vida se encuentra en la transformación de Pablo y Timoteo</a:t>
            </a:r>
            <a:endParaRPr lang="es-CO" sz="3600" b="1" dirty="0">
              <a:latin typeface="Agency FB" pitchFamily="34" charset="0"/>
            </a:endParaRPr>
          </a:p>
        </p:txBody>
      </p:sp>
      <p:sp>
        <p:nvSpPr>
          <p:cNvPr id="3" name="2 Marcador de contenido"/>
          <p:cNvSpPr>
            <a:spLocks noGrp="1"/>
          </p:cNvSpPr>
          <p:nvPr>
            <p:ph idx="1"/>
          </p:nvPr>
        </p:nvSpPr>
        <p:spPr>
          <a:xfrm>
            <a:off x="457200" y="1600200"/>
            <a:ext cx="8229600" cy="4997152"/>
          </a:xfrm>
          <a:solidFill>
            <a:schemeClr val="accent4">
              <a:lumMod val="20000"/>
              <a:lumOff val="80000"/>
            </a:schemeClr>
          </a:solidFill>
        </p:spPr>
        <p:txBody>
          <a:bodyPr>
            <a:normAutofit fontScale="85000" lnSpcReduction="10000"/>
          </a:bodyPr>
          <a:lstStyle/>
          <a:p>
            <a:r>
              <a:rPr lang="es-CO" u="sng" dirty="0"/>
              <a:t>Hechos 9:3-11. </a:t>
            </a:r>
            <a:r>
              <a:rPr lang="es-CO" u="sng" dirty="0" smtClean="0"/>
              <a:t>Verso 6</a:t>
            </a:r>
            <a:r>
              <a:rPr lang="es-CO" dirty="0" smtClean="0"/>
              <a:t>, dice: El</a:t>
            </a:r>
            <a:r>
              <a:rPr lang="es-CO" dirty="0"/>
              <a:t>, temblando y temeroso, dijo: Señor, ¿</a:t>
            </a:r>
            <a:r>
              <a:rPr lang="es-CO" b="1" dirty="0">
                <a:latin typeface="Agency FB" pitchFamily="34" charset="0"/>
              </a:rPr>
              <a:t>qué quieres que yo haga</a:t>
            </a:r>
            <a:r>
              <a:rPr lang="es-CO" dirty="0"/>
              <a:t>? Y el Señor le dijo: </a:t>
            </a:r>
            <a:r>
              <a:rPr lang="es-CO" b="1" dirty="0">
                <a:latin typeface="Agency FB" pitchFamily="34" charset="0"/>
              </a:rPr>
              <a:t>Levántate y entra en la ciudad, y se te dirá lo que debes hacer</a:t>
            </a:r>
            <a:r>
              <a:rPr lang="es-CO" dirty="0" smtClean="0"/>
              <a:t>. </a:t>
            </a:r>
          </a:p>
          <a:p>
            <a:pPr marL="0" indent="0">
              <a:buNone/>
            </a:pPr>
            <a:r>
              <a:rPr lang="es-CO" dirty="0" smtClean="0"/>
              <a:t>A su ves Pablo le dice a Timoteo: “... </a:t>
            </a:r>
            <a:r>
              <a:rPr lang="es-CO" b="1" dirty="0">
                <a:latin typeface="Agency FB" pitchFamily="34" charset="0"/>
              </a:rPr>
              <a:t>y que desde la niñez has sabido las Sagradas Escrituras, las cuales te pueden hacer sabio para la salvación por la fe que es en Cristo Jesús. Toda la Escritura es inspirada por Dios, y útil para enseñar, para redargüir, para corregir, para instruir en justicia, a fin de que el hombre de Dios sea perfecto, enteramente preparado para toda buena obra</a:t>
            </a:r>
            <a:r>
              <a:rPr lang="es-CO" dirty="0"/>
              <a:t>.” </a:t>
            </a:r>
            <a:r>
              <a:rPr lang="es-CO" u="sng" dirty="0"/>
              <a:t>(2 Timoteo 3:15-17)</a:t>
            </a:r>
            <a:r>
              <a:rPr lang="es-CO" dirty="0"/>
              <a:t>. “¡A la lay y al testimonio! Si no dijeren conforme a esto, es porque no les ha amanecido.” </a:t>
            </a:r>
            <a:r>
              <a:rPr lang="es-CO" u="sng" dirty="0"/>
              <a:t>(Isaías 8:20)</a:t>
            </a:r>
          </a:p>
          <a:p>
            <a:endParaRPr lang="es-CO" dirty="0"/>
          </a:p>
          <a:p>
            <a:endParaRPr lang="es-CO" dirty="0"/>
          </a:p>
        </p:txBody>
      </p:sp>
    </p:spTree>
    <p:extLst>
      <p:ext uri="{BB962C8B-B14F-4D97-AF65-F5344CB8AC3E}">
        <p14:creationId xmlns:p14="http://schemas.microsoft.com/office/powerpoint/2010/main" val="846226541"/>
      </p:ext>
    </p:extLst>
  </p:cSld>
  <p:clrMapOvr>
    <a:masterClrMapping/>
  </p:clrMapOvr>
  <p:transition spd="slow">
    <p:cove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92500" lnSpcReduction="20000"/>
          </a:bodyPr>
          <a:lstStyle/>
          <a:p>
            <a:r>
              <a:rPr lang="es-CO" dirty="0"/>
              <a:t>“Inmediatamente, los hermanos enviaron de noche a Pablo y a Silas hasta Berea. Y ellos, habiendo llegado, entraron en la sinagoga de los judíos</a:t>
            </a:r>
            <a:r>
              <a:rPr lang="es-CO" dirty="0" smtClean="0"/>
              <a:t>.</a:t>
            </a:r>
          </a:p>
          <a:p>
            <a:pPr marL="0" indent="0">
              <a:buNone/>
            </a:pPr>
            <a:r>
              <a:rPr lang="es-CO" dirty="0" smtClean="0"/>
              <a:t> </a:t>
            </a:r>
            <a:r>
              <a:rPr lang="es-CO" dirty="0"/>
              <a:t>Y </a:t>
            </a:r>
            <a:r>
              <a:rPr lang="es-CO" b="1" dirty="0">
                <a:latin typeface="Agency FB" pitchFamily="34" charset="0"/>
              </a:rPr>
              <a:t>éstos eran más nobles que los que estaban en Tesalónica, pues recibieron la palabra con toda solicitud, escudriñando cada día las Escrituras para ver si estas cosas eran así</a:t>
            </a:r>
            <a:r>
              <a:rPr lang="es-CO" dirty="0"/>
              <a:t>.” </a:t>
            </a:r>
            <a:r>
              <a:rPr lang="es-CO" u="sng" dirty="0"/>
              <a:t>(Hechos 17:10-11</a:t>
            </a:r>
            <a:r>
              <a:rPr lang="es-CO" dirty="0" smtClean="0"/>
              <a:t>). </a:t>
            </a:r>
          </a:p>
          <a:p>
            <a:pPr marL="0" indent="0">
              <a:buNone/>
            </a:pPr>
            <a:r>
              <a:rPr lang="es-CO" dirty="0" smtClean="0"/>
              <a:t>Aquí</a:t>
            </a:r>
            <a:r>
              <a:rPr lang="es-CO" dirty="0"/>
              <a:t>, la gente judía del pueblo de Berea fue elogiada por corroborar en las Escrituras las enseñanzas que estaban oyendo de Pablo. Ellos no solo aceptaron las palabras de Pablo como autoritativas; ellos examinaron las palabras de Pablo, comparándolas con la Escritura, y comprobaron que eran verdaderas. </a:t>
            </a:r>
          </a:p>
          <a:p>
            <a:endParaRPr lang="es-CO" dirty="0"/>
          </a:p>
        </p:txBody>
      </p:sp>
    </p:spTree>
    <p:extLst>
      <p:ext uri="{BB962C8B-B14F-4D97-AF65-F5344CB8AC3E}">
        <p14:creationId xmlns:p14="http://schemas.microsoft.com/office/powerpoint/2010/main" val="1990826987"/>
      </p:ext>
    </p:extLst>
  </p:cSld>
  <p:clrMapOvr>
    <a:masterClrMapping/>
  </p:clrMapOvr>
  <p:transition spd="slow">
    <p:cov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b="1" dirty="0" smtClean="0">
                <a:latin typeface="Agency FB" pitchFamily="34" charset="0"/>
              </a:rPr>
              <a:t>¿Qué profetiza Pablo que se levantaría dentro de la iglesia?</a:t>
            </a:r>
            <a:endParaRPr lang="es-CO" b="1" dirty="0">
              <a:latin typeface="Agency FB" pitchFamily="34" charset="0"/>
            </a:endParaRPr>
          </a:p>
        </p:txBody>
      </p:sp>
      <p:sp>
        <p:nvSpPr>
          <p:cNvPr id="3" name="2 Marcador de contenido"/>
          <p:cNvSpPr>
            <a:spLocks noGrp="1"/>
          </p:cNvSpPr>
          <p:nvPr>
            <p:ph idx="1"/>
          </p:nvPr>
        </p:nvSpPr>
        <p:spPr>
          <a:xfrm>
            <a:off x="179512" y="1600200"/>
            <a:ext cx="8856984" cy="5141168"/>
          </a:xfrm>
        </p:spPr>
        <p:txBody>
          <a:bodyPr>
            <a:normAutofit fontScale="85000" lnSpcReduction="20000"/>
          </a:bodyPr>
          <a:lstStyle/>
          <a:p>
            <a:r>
              <a:rPr lang="es-CO" dirty="0"/>
              <a:t>En </a:t>
            </a:r>
            <a:r>
              <a:rPr lang="es-CO" u="sng" dirty="0"/>
              <a:t>Hechos 20:27-32</a:t>
            </a:r>
            <a:r>
              <a:rPr lang="es-CO" dirty="0"/>
              <a:t>, Pablo reconoció públicamente que se levantarían “lobos” y falsos maestros “de vosotros mismos” (dentro de la iglesia</a:t>
            </a:r>
            <a:r>
              <a:rPr lang="es-CO" dirty="0" smtClean="0"/>
              <a:t>).</a:t>
            </a:r>
          </a:p>
          <a:p>
            <a:pPr marL="0" indent="0">
              <a:buNone/>
            </a:pPr>
            <a:r>
              <a:rPr lang="es-CO" b="1" u="sng" dirty="0" smtClean="0"/>
              <a:t> </a:t>
            </a:r>
            <a:r>
              <a:rPr lang="es-CO" b="1" u="sng" dirty="0"/>
              <a:t>¿A quién los encomendó</a:t>
            </a:r>
            <a:r>
              <a:rPr lang="es-CO" b="1" dirty="0"/>
              <a:t>? </a:t>
            </a:r>
            <a:r>
              <a:rPr lang="es-CO" dirty="0"/>
              <a:t>“</a:t>
            </a:r>
            <a:r>
              <a:rPr lang="es-CO" dirty="0">
                <a:latin typeface="Agency FB" pitchFamily="34" charset="0"/>
              </a:rPr>
              <a:t>A Dios y a la </a:t>
            </a:r>
            <a:r>
              <a:rPr lang="es-CO" dirty="0" smtClean="0">
                <a:latin typeface="Agency FB" pitchFamily="34" charset="0"/>
              </a:rPr>
              <a:t>Palabra </a:t>
            </a:r>
            <a:r>
              <a:rPr lang="es-CO" dirty="0">
                <a:latin typeface="Agency FB" pitchFamily="34" charset="0"/>
              </a:rPr>
              <a:t>de Su gracia</a:t>
            </a:r>
            <a:r>
              <a:rPr lang="es-CO" dirty="0"/>
              <a:t>”. Él no los encomendó a los “líderes de la iglesia” (ellos </a:t>
            </a:r>
            <a:r>
              <a:rPr lang="es-CO" dirty="0" smtClean="0"/>
              <a:t>(los apóstoles), eran </a:t>
            </a:r>
            <a:r>
              <a:rPr lang="es-CO" dirty="0"/>
              <a:t>los líderes de la iglesia), ni a las tradiciones de la iglesia, ni al cuidado de un anciano en particular. En vez de eso, </a:t>
            </a:r>
            <a:r>
              <a:rPr lang="es-CO" b="1" dirty="0"/>
              <a:t>Pablo los dirigió a la Palabra de Dios. </a:t>
            </a:r>
          </a:p>
          <a:p>
            <a:endParaRPr lang="es-CO" b="1" dirty="0"/>
          </a:p>
          <a:p>
            <a:pPr marL="0" indent="0">
              <a:buNone/>
            </a:pPr>
            <a:r>
              <a:rPr lang="es-CO" dirty="0"/>
              <a:t>En resumen, </a:t>
            </a:r>
            <a:r>
              <a:rPr lang="es-CO" dirty="0" smtClean="0"/>
              <a:t>la </a:t>
            </a:r>
            <a:r>
              <a:rPr lang="es-CO" dirty="0"/>
              <a:t>Biblia una y otra vez nos da ejemplos de las advertencias de volvernos a la Palabra escrita como nuestra fuente de autoridad. Cuando se trata de examinar el origen de la enseñanza de un profeta o líder religioso, siempre se recurre a la Escritura como la norma </a:t>
            </a:r>
            <a:r>
              <a:rPr lang="es-CO" dirty="0" smtClean="0"/>
              <a:t>a seguir</a:t>
            </a:r>
            <a:r>
              <a:rPr lang="es-CO" dirty="0"/>
              <a:t>. </a:t>
            </a:r>
          </a:p>
          <a:p>
            <a:endParaRPr lang="es-CO" dirty="0"/>
          </a:p>
        </p:txBody>
      </p:sp>
    </p:spTree>
    <p:extLst>
      <p:ext uri="{BB962C8B-B14F-4D97-AF65-F5344CB8AC3E}">
        <p14:creationId xmlns:p14="http://schemas.microsoft.com/office/powerpoint/2010/main" val="807412486"/>
      </p:ext>
    </p:extLst>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a:bodyPr>
          <a:lstStyle/>
          <a:p>
            <a:r>
              <a:rPr lang="es-CO" b="1" dirty="0" smtClean="0">
                <a:latin typeface="Agency FB" pitchFamily="34" charset="0"/>
              </a:rPr>
              <a:t>¿Qué orden le da Pablo a la iglesia?</a:t>
            </a:r>
            <a:endParaRPr lang="es-CO" b="1" dirty="0">
              <a:latin typeface="Agency FB" pitchFamily="34" charset="0"/>
            </a:endParaRPr>
          </a:p>
        </p:txBody>
      </p:sp>
      <p:sp>
        <p:nvSpPr>
          <p:cNvPr id="3" name="2 Marcador de contenido"/>
          <p:cNvSpPr>
            <a:spLocks noGrp="1"/>
          </p:cNvSpPr>
          <p:nvPr>
            <p:ph idx="1"/>
          </p:nvPr>
        </p:nvSpPr>
        <p:spPr>
          <a:xfrm>
            <a:off x="457200" y="1600200"/>
            <a:ext cx="8229600" cy="4709120"/>
          </a:xfrm>
        </p:spPr>
        <p:txBody>
          <a:bodyPr>
            <a:normAutofit fontScale="92500" lnSpcReduction="20000"/>
          </a:bodyPr>
          <a:lstStyle/>
          <a:p>
            <a:r>
              <a:rPr lang="es-CO" dirty="0" smtClean="0"/>
              <a:t>“</a:t>
            </a:r>
            <a:r>
              <a:rPr lang="es-CO" b="1" dirty="0">
                <a:latin typeface="Agency FB" pitchFamily="34" charset="0"/>
              </a:rPr>
              <a:t>Así que, hermanos, estad firmes, y retened la doctrina que habéis aprendido, sea por palabra, o por carta nuestra</a:t>
            </a:r>
            <a:r>
              <a:rPr lang="es-CO" dirty="0"/>
              <a:t>.” </a:t>
            </a:r>
            <a:r>
              <a:rPr lang="es-CO" u="sng" dirty="0"/>
              <a:t>( 2 Tesalonicenses 2:15) </a:t>
            </a:r>
            <a:r>
              <a:rPr lang="es-CO" dirty="0"/>
              <a:t>“</a:t>
            </a:r>
            <a:r>
              <a:rPr lang="es-CO" b="1" dirty="0">
                <a:latin typeface="Agency FB" pitchFamily="34" charset="0"/>
              </a:rPr>
              <a:t>Pero os ordenamos, hermanos, en el nombre de nuestro Señor Jesucristo, que os apartéis de todo hermano que ande desordenadamente, y no según la enseñanza que recibisteis de nosotros</a:t>
            </a:r>
            <a:r>
              <a:rPr lang="es-CO" dirty="0"/>
              <a:t>.” </a:t>
            </a:r>
            <a:r>
              <a:rPr lang="es-CO" u="sng" dirty="0"/>
              <a:t>(2 Tesalonicenses 3:6) </a:t>
            </a:r>
            <a:endParaRPr lang="es-CO" u="sng" dirty="0" smtClean="0"/>
          </a:p>
          <a:p>
            <a:pPr marL="0" indent="0">
              <a:buNone/>
            </a:pPr>
            <a:endParaRPr lang="es-CO" dirty="0" smtClean="0"/>
          </a:p>
          <a:p>
            <a:pPr marL="0" indent="0">
              <a:buNone/>
            </a:pPr>
            <a:r>
              <a:rPr lang="es-CO" dirty="0" smtClean="0">
                <a:solidFill>
                  <a:srgbClr val="FF0000"/>
                </a:solidFill>
              </a:rPr>
              <a:t>Estos </a:t>
            </a:r>
            <a:r>
              <a:rPr lang="es-CO" dirty="0">
                <a:solidFill>
                  <a:srgbClr val="FF0000"/>
                </a:solidFill>
              </a:rPr>
              <a:t>pasajes n</a:t>
            </a:r>
            <a:r>
              <a:rPr lang="es-CO" dirty="0" smtClean="0">
                <a:solidFill>
                  <a:srgbClr val="FF0000"/>
                </a:solidFill>
              </a:rPr>
              <a:t>o </a:t>
            </a:r>
            <a:r>
              <a:rPr lang="es-CO" dirty="0">
                <a:solidFill>
                  <a:srgbClr val="FF0000"/>
                </a:solidFill>
              </a:rPr>
              <a:t>se refieren a tradiciones que ellos hayan heredado, sino a enseñanzas que ellos mismos habían recibido, ya fuera de la boca o de la pluma de Pablo. </a:t>
            </a:r>
          </a:p>
          <a:p>
            <a:endParaRPr lang="es-CO" dirty="0"/>
          </a:p>
        </p:txBody>
      </p:sp>
    </p:spTree>
    <p:extLst>
      <p:ext uri="{BB962C8B-B14F-4D97-AF65-F5344CB8AC3E}">
        <p14:creationId xmlns:p14="http://schemas.microsoft.com/office/powerpoint/2010/main" val="1015893400"/>
      </p:ext>
    </p:extLst>
  </p:cSld>
  <p:clrMapOvr>
    <a:masterClrMapping/>
  </p:clrMapOvr>
  <p:transition spd="slow">
    <p:cove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r>
              <a:rPr lang="es-CO" dirty="0" smtClean="0"/>
              <a:t>“</a:t>
            </a:r>
            <a:r>
              <a:rPr lang="es-CO" b="1" dirty="0">
                <a:latin typeface="Agency FB" pitchFamily="34" charset="0"/>
              </a:rPr>
              <a:t>Esto te escribo, aunque tengo la esperanza de ir pronto a verte, para que si tardo, sepas cómo debes conducirte en la casa de Dios, que es la iglesia del Dios viviente, columna y </a:t>
            </a:r>
            <a:r>
              <a:rPr lang="es-CO" b="1" dirty="0" smtClean="0">
                <a:latin typeface="Agency FB" pitchFamily="34" charset="0"/>
              </a:rPr>
              <a:t>baluarte </a:t>
            </a:r>
            <a:r>
              <a:rPr lang="es-CO" b="1" dirty="0">
                <a:latin typeface="Agency FB" pitchFamily="34" charset="0"/>
              </a:rPr>
              <a:t>de la verdad</a:t>
            </a:r>
            <a:r>
              <a:rPr lang="es-CO" dirty="0"/>
              <a:t>.” </a:t>
            </a:r>
            <a:r>
              <a:rPr lang="es-CO" u="sng" dirty="0"/>
              <a:t>( 1 Timoteo 3:14-15</a:t>
            </a:r>
            <a:r>
              <a:rPr lang="es-CO" dirty="0" smtClean="0"/>
              <a:t>).</a:t>
            </a:r>
          </a:p>
          <a:p>
            <a:pPr marL="0" indent="0">
              <a:buNone/>
            </a:pPr>
            <a:endParaRPr lang="es-CO" dirty="0" smtClean="0"/>
          </a:p>
          <a:p>
            <a:pPr marL="0" indent="0">
              <a:buNone/>
            </a:pPr>
            <a:r>
              <a:rPr lang="es-CO" dirty="0" smtClean="0">
                <a:solidFill>
                  <a:srgbClr val="FF0000"/>
                </a:solidFill>
              </a:rPr>
              <a:t>La </a:t>
            </a:r>
            <a:r>
              <a:rPr lang="es-CO" dirty="0">
                <a:solidFill>
                  <a:srgbClr val="FF0000"/>
                </a:solidFill>
              </a:rPr>
              <a:t>frase “</a:t>
            </a:r>
            <a:r>
              <a:rPr lang="es-CO" b="1" dirty="0">
                <a:solidFill>
                  <a:srgbClr val="FF0000"/>
                </a:solidFill>
                <a:latin typeface="Agency FB" pitchFamily="34" charset="0"/>
              </a:rPr>
              <a:t>columna y </a:t>
            </a:r>
            <a:r>
              <a:rPr lang="es-CO" b="1" dirty="0" smtClean="0">
                <a:solidFill>
                  <a:srgbClr val="FF0000"/>
                </a:solidFill>
                <a:latin typeface="Agency FB" pitchFamily="34" charset="0"/>
              </a:rPr>
              <a:t>baluarte </a:t>
            </a:r>
            <a:r>
              <a:rPr lang="es-CO" b="1" dirty="0">
                <a:solidFill>
                  <a:srgbClr val="FF0000"/>
                </a:solidFill>
                <a:latin typeface="Agency FB" pitchFamily="34" charset="0"/>
              </a:rPr>
              <a:t>de la verdad</a:t>
            </a:r>
            <a:r>
              <a:rPr lang="es-CO" dirty="0">
                <a:solidFill>
                  <a:srgbClr val="FF0000"/>
                </a:solidFill>
              </a:rPr>
              <a:t>” no indica que la iglesia sea creadora de la verdad, o que pueda originar tradiciones para complementar o suplir la Escritura. </a:t>
            </a:r>
            <a:r>
              <a:rPr lang="es-CO" dirty="0" smtClean="0">
                <a:solidFill>
                  <a:srgbClr val="FF0000"/>
                </a:solidFill>
              </a:rPr>
              <a:t>Ya que esto sería contrario a las enseñanzas de Jesús</a:t>
            </a:r>
            <a:r>
              <a:rPr lang="es-CO" dirty="0">
                <a:solidFill>
                  <a:srgbClr val="FF0000"/>
                </a:solidFill>
              </a:rPr>
              <a:t>, quien dijo: </a:t>
            </a:r>
            <a:r>
              <a:rPr lang="es-CO" dirty="0" smtClean="0">
                <a:solidFill>
                  <a:srgbClr val="FF0000"/>
                </a:solidFill>
              </a:rPr>
              <a:t>«</a:t>
            </a:r>
            <a:r>
              <a:rPr lang="es-CO" b="1" dirty="0" smtClean="0">
                <a:solidFill>
                  <a:srgbClr val="FF0000"/>
                </a:solidFill>
                <a:latin typeface="Agency FB" pitchFamily="34" charset="0"/>
              </a:rPr>
              <a:t>Pues </a:t>
            </a:r>
            <a:r>
              <a:rPr lang="es-CO" b="1" dirty="0">
                <a:solidFill>
                  <a:srgbClr val="FF0000"/>
                </a:solidFill>
                <a:latin typeface="Agency FB" pitchFamily="34" charset="0"/>
              </a:rPr>
              <a:t>en vano me honran, Enseñando como doctrinas, mandamientos de </a:t>
            </a:r>
            <a:r>
              <a:rPr lang="es-CO" b="1" dirty="0" smtClean="0">
                <a:solidFill>
                  <a:srgbClr val="FF0000"/>
                </a:solidFill>
                <a:latin typeface="Agency FB" pitchFamily="34" charset="0"/>
              </a:rPr>
              <a:t>hombres»</a:t>
            </a:r>
            <a:r>
              <a:rPr lang="es-CO" dirty="0" smtClean="0">
                <a:solidFill>
                  <a:srgbClr val="FF0000"/>
                </a:solidFill>
              </a:rPr>
              <a:t> </a:t>
            </a:r>
            <a:r>
              <a:rPr lang="es-CO" u="sng" dirty="0" smtClean="0">
                <a:solidFill>
                  <a:srgbClr val="FF0000"/>
                </a:solidFill>
              </a:rPr>
              <a:t>(Mat.15:9)</a:t>
            </a:r>
            <a:r>
              <a:rPr lang="es-CO" dirty="0" smtClean="0">
                <a:solidFill>
                  <a:srgbClr val="FF0000"/>
                </a:solidFill>
              </a:rPr>
              <a:t>. La </a:t>
            </a:r>
            <a:r>
              <a:rPr lang="es-CO" dirty="0">
                <a:solidFill>
                  <a:srgbClr val="FF0000"/>
                </a:solidFill>
              </a:rPr>
              <a:t>iglesia que es la “</a:t>
            </a:r>
            <a:r>
              <a:rPr lang="es-CO" b="1" dirty="0">
                <a:solidFill>
                  <a:srgbClr val="FF0000"/>
                </a:solidFill>
                <a:latin typeface="Agency FB" pitchFamily="34" charset="0"/>
              </a:rPr>
              <a:t>columna y </a:t>
            </a:r>
            <a:r>
              <a:rPr lang="es-CO" b="1" dirty="0" smtClean="0">
                <a:solidFill>
                  <a:srgbClr val="FF0000"/>
                </a:solidFill>
                <a:latin typeface="Agency FB" pitchFamily="34" charset="0"/>
              </a:rPr>
              <a:t>baluarte </a:t>
            </a:r>
            <a:r>
              <a:rPr lang="es-CO" b="1" dirty="0">
                <a:solidFill>
                  <a:srgbClr val="FF0000"/>
                </a:solidFill>
                <a:latin typeface="Agency FB" pitchFamily="34" charset="0"/>
              </a:rPr>
              <a:t>de la verdad</a:t>
            </a:r>
            <a:r>
              <a:rPr lang="es-CO" dirty="0" smtClean="0">
                <a:solidFill>
                  <a:srgbClr val="FF0000"/>
                </a:solidFill>
              </a:rPr>
              <a:t>”, </a:t>
            </a:r>
            <a:r>
              <a:rPr lang="es-CO" dirty="0">
                <a:solidFill>
                  <a:srgbClr val="FF0000"/>
                </a:solidFill>
              </a:rPr>
              <a:t>simplemente significa que la iglesia es la proclamadora y defensora de la verdad</a:t>
            </a:r>
            <a:r>
              <a:rPr lang="es-CO" dirty="0" smtClean="0">
                <a:solidFill>
                  <a:srgbClr val="FF0000"/>
                </a:solidFill>
              </a:rPr>
              <a:t>. Lea </a:t>
            </a:r>
            <a:r>
              <a:rPr lang="es-CO" u="sng" dirty="0" smtClean="0">
                <a:solidFill>
                  <a:srgbClr val="FF0000"/>
                </a:solidFill>
              </a:rPr>
              <a:t>(Mat.28:20)</a:t>
            </a:r>
            <a:r>
              <a:rPr lang="es-CO" dirty="0" smtClean="0">
                <a:solidFill>
                  <a:srgbClr val="FF0000"/>
                </a:solidFill>
              </a:rPr>
              <a:t>. </a:t>
            </a:r>
          </a:p>
        </p:txBody>
      </p:sp>
    </p:spTree>
    <p:extLst>
      <p:ext uri="{BB962C8B-B14F-4D97-AF65-F5344CB8AC3E}">
        <p14:creationId xmlns:p14="http://schemas.microsoft.com/office/powerpoint/2010/main" val="39142455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p:spPr>
        <p:txBody>
          <a:bodyPr>
            <a:normAutofit fontScale="92500" lnSpcReduction="20000"/>
          </a:bodyPr>
          <a:lstStyle/>
          <a:p>
            <a:r>
              <a:rPr lang="es-CO" dirty="0"/>
              <a:t>El Nuevo Testamento alaba a las iglesias por proclamar la verdad, “</a:t>
            </a:r>
            <a:r>
              <a:rPr lang="es-CO" b="1" dirty="0">
                <a:latin typeface="Agency FB" pitchFamily="34" charset="0"/>
              </a:rPr>
              <a:t>Porque partiendo de vosotros ha sido divulgada la palabra del Señor...</a:t>
            </a:r>
            <a:r>
              <a:rPr lang="es-CO" dirty="0"/>
              <a:t>” </a:t>
            </a:r>
            <a:r>
              <a:rPr lang="es-CO" u="sng" dirty="0"/>
              <a:t>(1 Tesalonicenses 1:8)</a:t>
            </a:r>
            <a:r>
              <a:rPr lang="es-CO" dirty="0"/>
              <a:t>.</a:t>
            </a:r>
            <a:r>
              <a:rPr lang="es-CO" u="sng" dirty="0"/>
              <a:t> </a:t>
            </a:r>
            <a:endParaRPr lang="es-CO" u="sng" dirty="0" smtClean="0"/>
          </a:p>
          <a:p>
            <a:r>
              <a:rPr lang="es-CO" dirty="0" smtClean="0"/>
              <a:t>El </a:t>
            </a:r>
            <a:r>
              <a:rPr lang="es-CO" dirty="0"/>
              <a:t>Nuevo Testamento encomendaba a los primeros cristianos a defender la verdad, “... </a:t>
            </a:r>
            <a:r>
              <a:rPr lang="es-CO" b="1" dirty="0">
                <a:latin typeface="Agency FB" pitchFamily="34" charset="0"/>
              </a:rPr>
              <a:t>y en la defensa y confirmación del evangelio, todos vosotros sois participantes conmigo de la gracia</a:t>
            </a:r>
            <a:r>
              <a:rPr lang="es-CO" dirty="0"/>
              <a:t>.” </a:t>
            </a:r>
            <a:r>
              <a:rPr lang="es-CO" u="sng" dirty="0"/>
              <a:t>(Filipenses 1:7</a:t>
            </a:r>
            <a:r>
              <a:rPr lang="es-CO" u="sng" dirty="0" smtClean="0"/>
              <a:t>)</a:t>
            </a:r>
            <a:r>
              <a:rPr lang="es-CO" dirty="0" smtClean="0"/>
              <a:t>.</a:t>
            </a:r>
          </a:p>
          <a:p>
            <a:pPr marL="0" indent="0">
              <a:buNone/>
            </a:pPr>
            <a:endParaRPr lang="es-CO" dirty="0"/>
          </a:p>
          <a:p>
            <a:pPr marL="0" indent="0">
              <a:buNone/>
            </a:pPr>
            <a:r>
              <a:rPr lang="es-CO" dirty="0" smtClean="0">
                <a:solidFill>
                  <a:srgbClr val="FF0000"/>
                </a:solidFill>
              </a:rPr>
              <a:t> </a:t>
            </a:r>
            <a:r>
              <a:rPr lang="es-CO" dirty="0">
                <a:solidFill>
                  <a:srgbClr val="FF0000"/>
                </a:solidFill>
              </a:rPr>
              <a:t>No hay un solo verso en toda la Escritura que indique que la iglesia tiene la autoridad de desarrollar, o de decretar una nueva verdad como salida de la boca de Dios. </a:t>
            </a:r>
          </a:p>
          <a:p>
            <a:endParaRPr lang="es-CO" dirty="0"/>
          </a:p>
          <a:p>
            <a:endParaRPr lang="es-CO" dirty="0"/>
          </a:p>
        </p:txBody>
      </p:sp>
    </p:spTree>
    <p:extLst>
      <p:ext uri="{BB962C8B-B14F-4D97-AF65-F5344CB8AC3E}">
        <p14:creationId xmlns:p14="http://schemas.microsoft.com/office/powerpoint/2010/main" val="28399933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heel(1)">
                                      <p:cBhvr>
                                        <p:cTn id="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b="1" dirty="0" smtClean="0">
                <a:latin typeface="Agency FB" pitchFamily="34" charset="0"/>
              </a:rPr>
              <a:t>¿Quién es el encargado de revelar y custodiar </a:t>
            </a:r>
            <a:r>
              <a:rPr lang="es-CO" b="1" dirty="0">
                <a:latin typeface="Agency FB" pitchFamily="34" charset="0"/>
              </a:rPr>
              <a:t>l</a:t>
            </a:r>
            <a:r>
              <a:rPr lang="es-CO" b="1" dirty="0" smtClean="0">
                <a:latin typeface="Agency FB" pitchFamily="34" charset="0"/>
              </a:rPr>
              <a:t>a Palabra revelada?</a:t>
            </a:r>
            <a:endParaRPr lang="es-CO" b="1" dirty="0">
              <a:latin typeface="Agency FB" pitchFamily="34" charset="0"/>
            </a:endParaRPr>
          </a:p>
        </p:txBody>
      </p:sp>
      <p:sp>
        <p:nvSpPr>
          <p:cNvPr id="3" name="2 Marcador de contenido"/>
          <p:cNvSpPr>
            <a:spLocks noGrp="1"/>
          </p:cNvSpPr>
          <p:nvPr>
            <p:ph idx="1"/>
          </p:nvPr>
        </p:nvSpPr>
        <p:spPr>
          <a:xfrm>
            <a:off x="457200" y="1600200"/>
            <a:ext cx="8229600" cy="4853136"/>
          </a:xfrm>
        </p:spPr>
        <p:txBody>
          <a:bodyPr>
            <a:normAutofit fontScale="92500" lnSpcReduction="20000"/>
          </a:bodyPr>
          <a:lstStyle/>
          <a:p>
            <a:r>
              <a:rPr lang="es-CO" dirty="0" smtClean="0"/>
              <a:t>«</a:t>
            </a:r>
            <a:r>
              <a:rPr lang="es-CO" b="1" dirty="0" smtClean="0">
                <a:latin typeface="Agency FB" pitchFamily="34" charset="0"/>
              </a:rPr>
              <a:t>Mas </a:t>
            </a:r>
            <a:r>
              <a:rPr lang="es-CO" b="1" dirty="0">
                <a:latin typeface="Agency FB" pitchFamily="34" charset="0"/>
              </a:rPr>
              <a:t>el Consolador, el </a:t>
            </a:r>
            <a:r>
              <a:rPr lang="es-CO" b="1" u="sng" dirty="0">
                <a:latin typeface="Agency FB" pitchFamily="34" charset="0"/>
              </a:rPr>
              <a:t>Espíritu Santo</a:t>
            </a:r>
            <a:r>
              <a:rPr lang="es-CO" b="1" dirty="0">
                <a:latin typeface="Agency FB" pitchFamily="34" charset="0"/>
              </a:rPr>
              <a:t>, a quien el Padre enviará en mi nombre, él os enseñará todas las cosas, y os recordará todo lo que yo les he </a:t>
            </a:r>
            <a:r>
              <a:rPr lang="es-CO" b="1" dirty="0" smtClean="0">
                <a:latin typeface="Agency FB" pitchFamily="34" charset="0"/>
              </a:rPr>
              <a:t>dicho</a:t>
            </a:r>
            <a:r>
              <a:rPr lang="es-CO" dirty="0" smtClean="0"/>
              <a:t>» </a:t>
            </a:r>
            <a:r>
              <a:rPr lang="es-CO" u="sng" dirty="0" smtClean="0"/>
              <a:t>(</a:t>
            </a:r>
            <a:r>
              <a:rPr lang="es-CO" u="sng" dirty="0"/>
              <a:t>Juan 14:26</a:t>
            </a:r>
            <a:r>
              <a:rPr lang="es-CO" dirty="0" smtClean="0"/>
              <a:t>).</a:t>
            </a:r>
          </a:p>
          <a:p>
            <a:pPr marL="0" indent="0">
              <a:buNone/>
            </a:pPr>
            <a:r>
              <a:rPr lang="es-CO" dirty="0" smtClean="0">
                <a:solidFill>
                  <a:srgbClr val="FF0000"/>
                </a:solidFill>
              </a:rPr>
              <a:t>Esta </a:t>
            </a:r>
            <a:r>
              <a:rPr lang="es-CO" dirty="0">
                <a:solidFill>
                  <a:srgbClr val="FF0000"/>
                </a:solidFill>
              </a:rPr>
              <a:t>era una promesa dada solamente a los apóstoles. El Espíritu Santo ayudaría a los apóstoles a recordar todo lo que Jesús les había dicho. </a:t>
            </a:r>
            <a:r>
              <a:rPr lang="es-CO" dirty="0" smtClean="0">
                <a:solidFill>
                  <a:srgbClr val="FF0000"/>
                </a:solidFill>
              </a:rPr>
              <a:t>Es así como los apóstoles escribieron los Evangelios muchos años después recordando todos los detalles, y así quedaron registrados.</a:t>
            </a:r>
          </a:p>
          <a:p>
            <a:pPr marL="0" indent="0">
              <a:buNone/>
            </a:pPr>
            <a:r>
              <a:rPr lang="es-CO" dirty="0" smtClean="0"/>
              <a:t>En </a:t>
            </a:r>
            <a:r>
              <a:rPr lang="es-CO" dirty="0"/>
              <a:t>ninguna parte la Escritura establece que habría una línea apostólica de sucesores, y que la promesa también sería para ellos. </a:t>
            </a:r>
          </a:p>
          <a:p>
            <a:endParaRPr lang="es-CO" dirty="0"/>
          </a:p>
          <a:p>
            <a:endParaRPr lang="es-CO" dirty="0"/>
          </a:p>
        </p:txBody>
      </p:sp>
    </p:spTree>
    <p:extLst>
      <p:ext uri="{BB962C8B-B14F-4D97-AF65-F5344CB8AC3E}">
        <p14:creationId xmlns:p14="http://schemas.microsoft.com/office/powerpoint/2010/main" val="976374407"/>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40000"/>
              <a:lumOff val="60000"/>
            </a:schemeClr>
          </a:solidFill>
        </p:spPr>
        <p:txBody>
          <a:bodyPr>
            <a:normAutofit/>
          </a:bodyPr>
          <a:lstStyle/>
          <a:p>
            <a:r>
              <a:rPr lang="es-CO" b="1" dirty="0" smtClean="0">
                <a:latin typeface="Agency FB" pitchFamily="34" charset="0"/>
              </a:rPr>
              <a:t>¿FUE PEDRO REALMENTE EL PRIMER PAPA?</a:t>
            </a:r>
            <a:endParaRPr lang="es-CO" b="1" dirty="0">
              <a:latin typeface="Agency FB" pitchFamily="34" charset="0"/>
            </a:endParaRPr>
          </a:p>
        </p:txBody>
      </p:sp>
      <p:sp>
        <p:nvSpPr>
          <p:cNvPr id="3" name="2 Marcador de contenido"/>
          <p:cNvSpPr>
            <a:spLocks noGrp="1"/>
          </p:cNvSpPr>
          <p:nvPr>
            <p:ph idx="1"/>
          </p:nvPr>
        </p:nvSpPr>
        <p:spPr>
          <a:xfrm>
            <a:off x="457200" y="1600200"/>
            <a:ext cx="8229600" cy="4997152"/>
          </a:xfrm>
        </p:spPr>
        <p:txBody>
          <a:bodyPr>
            <a:normAutofit fontScale="92500" lnSpcReduction="10000"/>
          </a:bodyPr>
          <a:lstStyle/>
          <a:p>
            <a:pPr marL="0" indent="0">
              <a:buNone/>
            </a:pPr>
            <a:r>
              <a:rPr lang="es-CO" dirty="0"/>
              <a:t>“</a:t>
            </a:r>
            <a:r>
              <a:rPr lang="es-CO" b="1" dirty="0">
                <a:latin typeface="Agency FB" pitchFamily="34" charset="0"/>
              </a:rPr>
              <a:t>Y yo también te digo, que tú eres Pedro, y sobre esta roca edificaré mi iglesia; y las puertas del Hades no prevalecerán contra ella. Y a ti te daré las llaves del reino de los cielos; y todo lo que atares en la tierra será atado en los cielos; y todo lo que desatares en la tierra será desatado en los cielos</a:t>
            </a:r>
            <a:r>
              <a:rPr lang="es-CO" dirty="0"/>
              <a:t>.” </a:t>
            </a:r>
            <a:r>
              <a:rPr lang="es-CO" u="sng" dirty="0"/>
              <a:t>(Mateo 16:18-19)</a:t>
            </a:r>
            <a:r>
              <a:rPr lang="es-CO" dirty="0"/>
              <a:t>. </a:t>
            </a:r>
            <a:endParaRPr lang="es-CO" dirty="0" smtClean="0"/>
          </a:p>
          <a:p>
            <a:pPr marL="0" indent="0">
              <a:buNone/>
            </a:pPr>
            <a:endParaRPr lang="es-CO" dirty="0" smtClean="0"/>
          </a:p>
          <a:p>
            <a:pPr marL="0" indent="0">
              <a:buNone/>
            </a:pPr>
            <a:r>
              <a:rPr lang="es-CO" dirty="0" smtClean="0">
                <a:solidFill>
                  <a:srgbClr val="FF0000"/>
                </a:solidFill>
              </a:rPr>
              <a:t>Estos </a:t>
            </a:r>
            <a:r>
              <a:rPr lang="es-CO" dirty="0">
                <a:solidFill>
                  <a:srgbClr val="FF0000"/>
                </a:solidFill>
              </a:rPr>
              <a:t>versos son usados por la Iglesia Católica Romana para basar su </a:t>
            </a:r>
            <a:r>
              <a:rPr lang="es-CO" dirty="0" smtClean="0">
                <a:solidFill>
                  <a:srgbClr val="FF0000"/>
                </a:solidFill>
              </a:rPr>
              <a:t>enseñanza </a:t>
            </a:r>
            <a:r>
              <a:rPr lang="es-CO" dirty="0">
                <a:solidFill>
                  <a:srgbClr val="FF0000"/>
                </a:solidFill>
              </a:rPr>
              <a:t>de que Pedro fue el primer Papa, y que la iglesia fue construida sobre </a:t>
            </a:r>
            <a:r>
              <a:rPr lang="es-CO" dirty="0" smtClean="0">
                <a:solidFill>
                  <a:srgbClr val="FF0000"/>
                </a:solidFill>
              </a:rPr>
              <a:t>él.</a:t>
            </a:r>
            <a:endParaRPr lang="es-CO" dirty="0">
              <a:solidFill>
                <a:srgbClr val="FF0000"/>
              </a:solidFill>
            </a:endParaRPr>
          </a:p>
          <a:p>
            <a:endParaRPr lang="es-CO" dirty="0"/>
          </a:p>
        </p:txBody>
      </p:sp>
    </p:spTree>
    <p:extLst>
      <p:ext uri="{BB962C8B-B14F-4D97-AF65-F5344CB8AC3E}">
        <p14:creationId xmlns:p14="http://schemas.microsoft.com/office/powerpoint/2010/main" val="367264554"/>
      </p:ext>
    </p:extLst>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40000"/>
              <a:lumOff val="60000"/>
            </a:schemeClr>
          </a:solidFill>
        </p:spPr>
        <p:txBody>
          <a:bodyPr>
            <a:normAutofit fontScale="90000"/>
          </a:bodyPr>
          <a:lstStyle/>
          <a:p>
            <a:r>
              <a:rPr lang="es-CO" b="1" dirty="0" smtClean="0">
                <a:latin typeface="Agency FB" pitchFamily="34" charset="0"/>
              </a:rPr>
              <a:t>Analicemos estas palabras dichas por el Señor Jesús a la luz de la Biblia:</a:t>
            </a:r>
            <a:endParaRPr lang="es-CO" b="1" dirty="0">
              <a:latin typeface="Agency FB" pitchFamily="34" charset="0"/>
            </a:endParaRPr>
          </a:p>
        </p:txBody>
      </p:sp>
      <p:sp>
        <p:nvSpPr>
          <p:cNvPr id="3" name="2 Marcador de contenido"/>
          <p:cNvSpPr>
            <a:spLocks noGrp="1"/>
          </p:cNvSpPr>
          <p:nvPr>
            <p:ph idx="1"/>
          </p:nvPr>
        </p:nvSpPr>
        <p:spPr>
          <a:xfrm>
            <a:off x="457200" y="1600200"/>
            <a:ext cx="8229600" cy="5069160"/>
          </a:xfrm>
        </p:spPr>
        <p:txBody>
          <a:bodyPr>
            <a:normAutofit fontScale="85000" lnSpcReduction="20000"/>
          </a:bodyPr>
          <a:lstStyle/>
          <a:p>
            <a:pPr marL="0" indent="0">
              <a:buNone/>
            </a:pPr>
            <a:r>
              <a:rPr lang="es-CO" sz="3800" b="1" dirty="0" smtClean="0"/>
              <a:t>1). </a:t>
            </a:r>
            <a:r>
              <a:rPr lang="es-CO" dirty="0" smtClean="0"/>
              <a:t>La </a:t>
            </a:r>
            <a:r>
              <a:rPr lang="es-CO" b="1" u="sng" dirty="0" smtClean="0"/>
              <a:t>Roca</a:t>
            </a:r>
            <a:r>
              <a:rPr lang="es-CO" dirty="0" smtClean="0"/>
              <a:t>: Pedro</a:t>
            </a:r>
            <a:r>
              <a:rPr lang="es-CO" dirty="0"/>
              <a:t>, a quien fueron dirigidas estas palabras, rechaza enfáticamente, mediante sus enseñanzas, que la roca de la cual habló Cristo se refería al apóstol </a:t>
            </a:r>
            <a:r>
              <a:rPr lang="es-CO" dirty="0" smtClean="0"/>
              <a:t>mismo, lea </a:t>
            </a:r>
            <a:r>
              <a:rPr lang="es-CO" u="sng" dirty="0" smtClean="0"/>
              <a:t>(Hech. 4:8-12</a:t>
            </a:r>
            <a:r>
              <a:rPr lang="es-CO" u="sng" dirty="0"/>
              <a:t>; </a:t>
            </a:r>
            <a:r>
              <a:rPr lang="es-CO" u="sng" dirty="0" smtClean="0"/>
              <a:t>1Ped.2:4-8</a:t>
            </a:r>
            <a:r>
              <a:rPr lang="es-CO" u="sng" dirty="0"/>
              <a:t>)</a:t>
            </a:r>
            <a:r>
              <a:rPr lang="es-CO" dirty="0"/>
              <a:t>. </a:t>
            </a:r>
            <a:endParaRPr lang="es-CO" dirty="0" smtClean="0"/>
          </a:p>
          <a:p>
            <a:r>
              <a:rPr lang="es-CO" dirty="0"/>
              <a:t>Mateo registra el hecho de que Jesús empleó otra vez la misma figura, en circunstancias que indican claramente que él mismo era la </a:t>
            </a:r>
            <a:r>
              <a:rPr lang="es-CO" dirty="0" smtClean="0"/>
              <a:t>roca, lea </a:t>
            </a:r>
            <a:r>
              <a:rPr lang="es-CO" u="sng" dirty="0" smtClean="0"/>
              <a:t>(Mat.21:42</a:t>
            </a:r>
            <a:r>
              <a:rPr lang="es-CO" u="sng" dirty="0"/>
              <a:t>; </a:t>
            </a:r>
            <a:r>
              <a:rPr lang="es-CO" u="sng" dirty="0" smtClean="0"/>
              <a:t>Luc.20:17-18)</a:t>
            </a:r>
            <a:r>
              <a:rPr lang="es-CO" dirty="0" smtClean="0"/>
              <a:t>.</a:t>
            </a:r>
          </a:p>
          <a:p>
            <a:r>
              <a:rPr lang="es-CO" dirty="0" smtClean="0"/>
              <a:t>  </a:t>
            </a:r>
            <a:r>
              <a:rPr lang="es-CO" dirty="0"/>
              <a:t>Desde tiempos antiguos, el pueblo hebreo había empleado la figura de la roca para referirse específicamente a </a:t>
            </a:r>
            <a:r>
              <a:rPr lang="es-CO" dirty="0" smtClean="0"/>
              <a:t>Dios, lea </a:t>
            </a:r>
            <a:r>
              <a:rPr lang="es-CO" u="sng" dirty="0" smtClean="0"/>
              <a:t>(Deut.32:4</a:t>
            </a:r>
            <a:r>
              <a:rPr lang="es-CO" u="sng" dirty="0"/>
              <a:t>; </a:t>
            </a:r>
            <a:r>
              <a:rPr lang="es-CO" u="sng" dirty="0" smtClean="0"/>
              <a:t>Sal. 18:2)</a:t>
            </a:r>
            <a:r>
              <a:rPr lang="es-CO" dirty="0" smtClean="0"/>
              <a:t>.</a:t>
            </a:r>
          </a:p>
          <a:p>
            <a:pPr marL="0" indent="0">
              <a:buNone/>
            </a:pPr>
            <a:r>
              <a:rPr lang="es-CO" b="1" dirty="0" smtClean="0">
                <a:solidFill>
                  <a:srgbClr val="FF0000"/>
                </a:solidFill>
              </a:rPr>
              <a:t>Por tanto, cuando Jesús dijo: «sobre esta roca edificaré mi iglesia» indudablemente que se refería a Él mismo como la Roca.</a:t>
            </a:r>
            <a:endParaRPr lang="es-CO" b="1" dirty="0">
              <a:solidFill>
                <a:srgbClr val="FF0000"/>
              </a:solidFill>
            </a:endParaRPr>
          </a:p>
        </p:txBody>
      </p:sp>
    </p:spTree>
    <p:extLst>
      <p:ext uri="{BB962C8B-B14F-4D97-AF65-F5344CB8AC3E}">
        <p14:creationId xmlns:p14="http://schemas.microsoft.com/office/powerpoint/2010/main" val="28708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a:solidFill>
            <a:schemeClr val="accent1">
              <a:lumMod val="40000"/>
              <a:lumOff val="60000"/>
            </a:schemeClr>
          </a:solidFill>
        </p:spPr>
        <p:txBody>
          <a:bodyPr>
            <a:normAutofit fontScale="90000"/>
          </a:bodyPr>
          <a:lstStyle/>
          <a:p>
            <a:r>
              <a:rPr lang="es-CO" sz="3600" b="1" dirty="0" smtClean="0">
                <a:latin typeface="Agency FB" pitchFamily="34" charset="0"/>
              </a:rPr>
              <a:t>¿QUÉ SIGNIFICAN LA «LLAVES DEL REINO DE LOS CIELOS»?</a:t>
            </a:r>
            <a:endParaRPr lang="es-CO" sz="3600" b="1" dirty="0">
              <a:latin typeface="Agency FB" pitchFamily="34" charset="0"/>
            </a:endParaRPr>
          </a:p>
        </p:txBody>
      </p:sp>
      <p:sp>
        <p:nvSpPr>
          <p:cNvPr id="3" name="2 Marcador de contenido"/>
          <p:cNvSpPr>
            <a:spLocks noGrp="1"/>
          </p:cNvSpPr>
          <p:nvPr>
            <p:ph idx="1"/>
          </p:nvPr>
        </p:nvSpPr>
        <p:spPr>
          <a:xfrm>
            <a:off x="457200" y="1600200"/>
            <a:ext cx="8229600" cy="4853136"/>
          </a:xfrm>
        </p:spPr>
        <p:txBody>
          <a:bodyPr>
            <a:normAutofit fontScale="92500" lnSpcReduction="20000"/>
          </a:bodyPr>
          <a:lstStyle/>
          <a:p>
            <a:pPr marL="0" indent="0">
              <a:buNone/>
            </a:pPr>
            <a:r>
              <a:rPr lang="es-CO" sz="3900" b="1" dirty="0" smtClean="0"/>
              <a:t>2). </a:t>
            </a:r>
            <a:r>
              <a:rPr lang="es-CO" dirty="0" smtClean="0"/>
              <a:t>Las </a:t>
            </a:r>
            <a:r>
              <a:rPr lang="es-CO" sz="3500" b="1" u="sng" dirty="0" smtClean="0"/>
              <a:t>Llaves</a:t>
            </a:r>
            <a:r>
              <a:rPr lang="es-CO" dirty="0" smtClean="0"/>
              <a:t>: Elena </a:t>
            </a:r>
            <a:r>
              <a:rPr lang="es-CO" dirty="0"/>
              <a:t>de White afirma que las llaves del reino son las palabras de Cristo </a:t>
            </a:r>
            <a:r>
              <a:rPr lang="es-CO" u="sng" dirty="0"/>
              <a:t>(DTG 381)</a:t>
            </a:r>
            <a:r>
              <a:rPr lang="es-CO" dirty="0"/>
              <a:t>.  </a:t>
            </a:r>
            <a:endParaRPr lang="es-CO" dirty="0" smtClean="0"/>
          </a:p>
          <a:p>
            <a:pPr marL="0" indent="0">
              <a:buNone/>
            </a:pPr>
            <a:r>
              <a:rPr lang="es-CO" dirty="0" smtClean="0"/>
              <a:t>Es </a:t>
            </a:r>
            <a:r>
              <a:rPr lang="es-CO" dirty="0"/>
              <a:t>importante señalar que Cristo mismo dice que la “llave” que da acceso al reino es la “</a:t>
            </a:r>
            <a:r>
              <a:rPr lang="es-CO" b="1" dirty="0">
                <a:latin typeface="Agency FB" pitchFamily="34" charset="0"/>
              </a:rPr>
              <a:t>llave de la ciencia</a:t>
            </a:r>
            <a:r>
              <a:rPr lang="es-CO" dirty="0"/>
              <a:t>” o del conocimiento </a:t>
            </a:r>
            <a:r>
              <a:rPr lang="es-CO" dirty="0" smtClean="0"/>
              <a:t>de la Palabra de Dios </a:t>
            </a:r>
            <a:r>
              <a:rPr lang="es-CO" u="sng" dirty="0" smtClean="0"/>
              <a:t>(Luc.11:52</a:t>
            </a:r>
            <a:r>
              <a:rPr lang="es-CO" dirty="0"/>
              <a:t>).  </a:t>
            </a:r>
            <a:endParaRPr lang="es-CO" dirty="0" smtClean="0"/>
          </a:p>
          <a:p>
            <a:r>
              <a:rPr lang="es-CO" dirty="0" smtClean="0"/>
              <a:t>Las </a:t>
            </a:r>
            <a:r>
              <a:rPr lang="es-CO" dirty="0"/>
              <a:t>palabras de Jesús son espíritu y son vida para todos los que las reciben </a:t>
            </a:r>
            <a:r>
              <a:rPr lang="es-CO" u="sng" dirty="0"/>
              <a:t>(</a:t>
            </a:r>
            <a:r>
              <a:rPr lang="es-CO" u="sng" dirty="0" smtClean="0"/>
              <a:t>Juan6:63</a:t>
            </a:r>
            <a:r>
              <a:rPr lang="es-CO" u="sng" dirty="0"/>
              <a:t>)</a:t>
            </a:r>
            <a:r>
              <a:rPr lang="es-CO" dirty="0"/>
              <a:t>; ellas son las que dan vida eterna </a:t>
            </a:r>
            <a:r>
              <a:rPr lang="es-CO" u="sng" dirty="0"/>
              <a:t>(</a:t>
            </a:r>
            <a:r>
              <a:rPr lang="es-CO" u="sng" dirty="0" smtClean="0"/>
              <a:t>Juan 6:68</a:t>
            </a:r>
            <a:r>
              <a:rPr lang="es-CO" dirty="0"/>
              <a:t>).  </a:t>
            </a:r>
            <a:endParaRPr lang="es-CO" dirty="0" smtClean="0"/>
          </a:p>
          <a:p>
            <a:r>
              <a:rPr lang="es-CO" dirty="0" smtClean="0"/>
              <a:t>La Palabra </a:t>
            </a:r>
            <a:r>
              <a:rPr lang="es-CO" dirty="0"/>
              <a:t>de Dios es la llave de la experiencia del nuevo nacimiento </a:t>
            </a:r>
            <a:r>
              <a:rPr lang="es-CO" u="sng" dirty="0"/>
              <a:t>(</a:t>
            </a:r>
            <a:r>
              <a:rPr lang="es-CO" u="sng" dirty="0" smtClean="0"/>
              <a:t>1Ped.1:23</a:t>
            </a:r>
            <a:r>
              <a:rPr lang="es-CO" u="sng" dirty="0"/>
              <a:t>).</a:t>
            </a:r>
          </a:p>
        </p:txBody>
      </p:sp>
    </p:spTree>
    <p:extLst>
      <p:ext uri="{BB962C8B-B14F-4D97-AF65-F5344CB8AC3E}">
        <p14:creationId xmlns:p14="http://schemas.microsoft.com/office/powerpoint/2010/main" val="139514291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down)">
                                      <p:cBhvr>
                                        <p:cTn id="19" dur="500"/>
                                        <p:tgtEl>
                                          <p:spTgt spid="3">
                                            <p:txEl>
                                              <p:pRg st="2" end="2"/>
                                            </p:txEl>
                                          </p:spTgt>
                                        </p:tgtEl>
                                      </p:cBhvr>
                                    </p:animEffect>
                                  </p:childTnLst>
                                </p:cTn>
                              </p:par>
                              <p:par>
                                <p:cTn id="20" presetID="22" presetClass="entr" presetSubtype="4"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85000" lnSpcReduction="10000"/>
          </a:bodyPr>
          <a:lstStyle/>
          <a:p>
            <a:r>
              <a:rPr lang="es-CO" dirty="0"/>
              <a:t>Así como las palabras pronunciadas por Jesús convencieron a los discípulos de la divinidad de su Maestro, así también ellos, como embajadores de Jesús, debían repetir sus palabras a otros hombres, a fin de reconciliarlos con Dios </a:t>
            </a:r>
            <a:r>
              <a:rPr lang="es-CO" u="sng" dirty="0"/>
              <a:t>(</a:t>
            </a:r>
            <a:r>
              <a:rPr lang="es-CO" u="sng" dirty="0" smtClean="0"/>
              <a:t>2Cor.5:18-20</a:t>
            </a:r>
            <a:r>
              <a:rPr lang="es-CO" u="sng" dirty="0"/>
              <a:t>). </a:t>
            </a:r>
            <a:endParaRPr lang="es-CO" u="sng" dirty="0" smtClean="0"/>
          </a:p>
          <a:p>
            <a:pPr marL="0" indent="0">
              <a:buNone/>
            </a:pPr>
            <a:r>
              <a:rPr lang="es-CO" dirty="0" smtClean="0"/>
              <a:t> </a:t>
            </a:r>
            <a:r>
              <a:rPr lang="es-CO" dirty="0"/>
              <a:t>El poder salvífico del Evangelio es lo único que puede permitir la entrada de los seres humanos en el reino de los cielos.  Cristo sencillamente confió a Pedro y a todos los otros discípulos </a:t>
            </a:r>
            <a:r>
              <a:rPr lang="es-CO" dirty="0" smtClean="0"/>
              <a:t>la </a:t>
            </a:r>
            <a:r>
              <a:rPr lang="es-CO" dirty="0"/>
              <a:t>autoridad y el poder de llevar a los hombres al </a:t>
            </a:r>
            <a:r>
              <a:rPr lang="es-CO" dirty="0" smtClean="0"/>
              <a:t>reino, lea (</a:t>
            </a:r>
            <a:r>
              <a:rPr lang="es-CO" u="sng" dirty="0" smtClean="0"/>
              <a:t>Mat.18:18</a:t>
            </a:r>
            <a:r>
              <a:rPr lang="es-CO" u="sng" dirty="0"/>
              <a:t>; </a:t>
            </a:r>
            <a:r>
              <a:rPr lang="es-CO" u="sng" dirty="0" smtClean="0"/>
              <a:t>Juan 20:23). </a:t>
            </a:r>
            <a:r>
              <a:rPr lang="es-CO" dirty="0" smtClean="0"/>
              <a:t>De la misma forma que lo debemos hacer tu y yo.</a:t>
            </a:r>
          </a:p>
          <a:p>
            <a:r>
              <a:rPr lang="es-CO" dirty="0" smtClean="0">
                <a:solidFill>
                  <a:srgbClr val="FF0000"/>
                </a:solidFill>
              </a:rPr>
              <a:t>Cuando </a:t>
            </a:r>
            <a:r>
              <a:rPr lang="es-CO" dirty="0">
                <a:solidFill>
                  <a:srgbClr val="FF0000"/>
                </a:solidFill>
              </a:rPr>
              <a:t>Pedro percibió la verdad de que Jesús era el Cristo, fueron colocadas en sus manos las llaves del reino y le fue abierta la puerta del reino. Lo mismo puede decirse de todos los seguidores de Cristo hasta el mismo fin del siglo.</a:t>
            </a:r>
          </a:p>
        </p:txBody>
      </p:sp>
    </p:spTree>
    <p:extLst>
      <p:ext uri="{BB962C8B-B14F-4D97-AF65-F5344CB8AC3E}">
        <p14:creationId xmlns:p14="http://schemas.microsoft.com/office/powerpoint/2010/main" val="91437533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336704"/>
          </a:xfrm>
        </p:spPr>
        <p:txBody>
          <a:bodyPr>
            <a:normAutofit fontScale="77500" lnSpcReduction="20000"/>
          </a:bodyPr>
          <a:lstStyle/>
          <a:p>
            <a:pPr marL="0" indent="0" algn="ctr">
              <a:buNone/>
            </a:pPr>
            <a:r>
              <a:rPr lang="es-CO" sz="3800" b="1" dirty="0" smtClean="0"/>
              <a:t>3). </a:t>
            </a:r>
            <a:r>
              <a:rPr lang="es-CO" sz="3300" b="1" u="sng" dirty="0" smtClean="0"/>
              <a:t>Que Pedro fue el primer papa</a:t>
            </a:r>
            <a:r>
              <a:rPr lang="es-CO" dirty="0" smtClean="0"/>
              <a:t>: La </a:t>
            </a:r>
            <a:r>
              <a:rPr lang="es-CO" dirty="0"/>
              <a:t>afirmación de que Cristo concedió a Pedro mayor autoridad que a los otros discípulos, o que le otorgó una autoridad diferente de la que ellos tenían, carece de base bíblica </a:t>
            </a:r>
            <a:r>
              <a:rPr lang="es-CO" u="sng" dirty="0" smtClean="0"/>
              <a:t>(Mat.16:18 )</a:t>
            </a:r>
            <a:r>
              <a:rPr lang="es-CO" dirty="0" smtClean="0"/>
              <a:t>.</a:t>
            </a:r>
          </a:p>
          <a:p>
            <a:pPr marL="0" indent="0">
              <a:buNone/>
            </a:pPr>
            <a:endParaRPr lang="es-CO" dirty="0"/>
          </a:p>
          <a:p>
            <a:pPr marL="0" indent="0" algn="ctr">
              <a:buNone/>
            </a:pPr>
            <a:r>
              <a:rPr lang="es-CO" sz="4000" b="1" dirty="0" smtClean="0"/>
              <a:t>¿Quién ocupó el cargo administrativo dentro de la iglesia apostólica?</a:t>
            </a:r>
          </a:p>
          <a:p>
            <a:pPr marL="0" indent="0" algn="ctr">
              <a:buNone/>
            </a:pPr>
            <a:endParaRPr lang="es-CO" sz="4000" b="1" dirty="0"/>
          </a:p>
          <a:p>
            <a:pPr marL="0" indent="0" algn="ctr">
              <a:buNone/>
            </a:pPr>
            <a:r>
              <a:rPr lang="es-CO" dirty="0" smtClean="0"/>
              <a:t>En </a:t>
            </a:r>
            <a:r>
              <a:rPr lang="es-CO" dirty="0"/>
              <a:t>verdad, entre los apóstoles, fue Jacobo, y no Pedro, el que desempeñó funciones administrativas en la iglesia primitiva de </a:t>
            </a:r>
            <a:r>
              <a:rPr lang="es-CO" dirty="0" smtClean="0"/>
              <a:t>Jerusalén. Lea </a:t>
            </a:r>
            <a:r>
              <a:rPr lang="es-CO" u="sng" dirty="0" smtClean="0"/>
              <a:t>(Hech.15:13,19</a:t>
            </a:r>
            <a:r>
              <a:rPr lang="es-CO" u="sng" dirty="0"/>
              <a:t>; </a:t>
            </a:r>
            <a:r>
              <a:rPr lang="es-CO" u="sng" dirty="0" smtClean="0"/>
              <a:t>1Cor.15:7</a:t>
            </a:r>
            <a:r>
              <a:rPr lang="es-CO" u="sng" dirty="0"/>
              <a:t>; </a:t>
            </a:r>
            <a:r>
              <a:rPr lang="es-CO" u="sng" dirty="0" smtClean="0"/>
              <a:t>Gal.2:9</a:t>
            </a:r>
            <a:r>
              <a:rPr lang="es-CO" u="sng" dirty="0"/>
              <a:t>, </a:t>
            </a:r>
            <a:r>
              <a:rPr lang="es-CO" u="sng" dirty="0" smtClean="0"/>
              <a:t>12</a:t>
            </a:r>
            <a:r>
              <a:rPr lang="es-CO" dirty="0"/>
              <a:t>). </a:t>
            </a:r>
            <a:endParaRPr lang="es-CO" dirty="0" smtClean="0"/>
          </a:p>
          <a:p>
            <a:pPr marL="0" indent="0">
              <a:buNone/>
            </a:pPr>
            <a:r>
              <a:rPr lang="es-CO" dirty="0" smtClean="0"/>
              <a:t> </a:t>
            </a:r>
            <a:r>
              <a:rPr lang="es-CO" dirty="0"/>
              <a:t>Por lo menos en una ocasión Pablo resistió públicamente a Pedro, por lo que el primero consideraba como un proceder erróneo del </a:t>
            </a:r>
            <a:r>
              <a:rPr lang="es-CO" dirty="0" smtClean="0"/>
              <a:t>segundo, lea </a:t>
            </a:r>
            <a:r>
              <a:rPr lang="es-CO" u="sng" dirty="0"/>
              <a:t>(</a:t>
            </a:r>
            <a:r>
              <a:rPr lang="es-CO" u="sng" dirty="0" smtClean="0"/>
              <a:t>Gal.2:11-14</a:t>
            </a:r>
            <a:r>
              <a:rPr lang="es-CO" u="sng" dirty="0"/>
              <a:t>), </a:t>
            </a:r>
            <a:r>
              <a:rPr lang="es-CO" dirty="0"/>
              <a:t>lo que indudablemente no habría hecho si hubiera estado enterado de que Pedro poseía los derechos y los privilegios que algunos ahora le atribuyen basándose en </a:t>
            </a:r>
            <a:r>
              <a:rPr lang="es-CO" u="sng" dirty="0" smtClean="0"/>
              <a:t>Mat.16:18-19. Lea Hech.11: 1-3.</a:t>
            </a:r>
            <a:endParaRPr lang="es-CO" u="sng" dirty="0"/>
          </a:p>
        </p:txBody>
      </p:sp>
    </p:spTree>
    <p:extLst>
      <p:ext uri="{BB962C8B-B14F-4D97-AF65-F5344CB8AC3E}">
        <p14:creationId xmlns:p14="http://schemas.microsoft.com/office/powerpoint/2010/main" val="311009629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92500" lnSpcReduction="20000"/>
          </a:bodyPr>
          <a:lstStyle/>
          <a:p>
            <a:pPr marL="0" indent="0">
              <a:buNone/>
            </a:pPr>
            <a:r>
              <a:rPr lang="es-CO" sz="4400" b="1" dirty="0" smtClean="0"/>
              <a:t>4</a:t>
            </a:r>
            <a:r>
              <a:rPr lang="es-CO" sz="4400" b="1" dirty="0"/>
              <a:t>). </a:t>
            </a:r>
            <a:r>
              <a:rPr lang="es-CO" sz="4400" b="1" dirty="0" smtClean="0"/>
              <a:t>«</a:t>
            </a:r>
            <a:r>
              <a:rPr lang="es-CO" sz="3600" b="1" u="sng" dirty="0" smtClean="0"/>
              <a:t>Todo </a:t>
            </a:r>
            <a:r>
              <a:rPr lang="es-CO" sz="3600" b="1" u="sng" dirty="0"/>
              <a:t>lo que atares en la tierra será atado en los cielos; y todo lo que desatares en la tierra será desatado en los </a:t>
            </a:r>
            <a:r>
              <a:rPr lang="es-CO" sz="3600" b="1" u="sng" dirty="0" smtClean="0"/>
              <a:t>cielos»</a:t>
            </a:r>
            <a:r>
              <a:rPr lang="es-CO" dirty="0" smtClean="0"/>
              <a:t>.</a:t>
            </a:r>
          </a:p>
          <a:p>
            <a:pPr marL="0" indent="0">
              <a:buNone/>
            </a:pPr>
            <a:endParaRPr lang="es-CO" dirty="0" smtClean="0"/>
          </a:p>
          <a:p>
            <a:pPr marL="0" indent="0">
              <a:buNone/>
            </a:pPr>
            <a:r>
              <a:rPr lang="es-CO" dirty="0" smtClean="0"/>
              <a:t>Evidentemente </a:t>
            </a:r>
            <a:r>
              <a:rPr lang="es-CO" dirty="0"/>
              <a:t>debe entenderse que la iglesia en la tierra sólo requerirá lo que el cielo requiere y prohibirá sólo lo que el cielo prohíbe. Esta </a:t>
            </a:r>
            <a:r>
              <a:rPr lang="es-CO" dirty="0" smtClean="0"/>
              <a:t>es la </a:t>
            </a:r>
            <a:r>
              <a:rPr lang="es-CO" dirty="0"/>
              <a:t>clara enseñanza </a:t>
            </a:r>
            <a:r>
              <a:rPr lang="es-CO" dirty="0" smtClean="0"/>
              <a:t>bíblica, lea </a:t>
            </a:r>
            <a:r>
              <a:rPr lang="es-CO" u="sng" dirty="0" smtClean="0"/>
              <a:t>(Mat.5:17-19; Mat.7:21-27</a:t>
            </a:r>
            <a:r>
              <a:rPr lang="es-CO" u="sng" dirty="0"/>
              <a:t>; </a:t>
            </a:r>
            <a:r>
              <a:rPr lang="es-CO" u="sng" dirty="0" smtClean="0"/>
              <a:t>Mar.7:6-13; Apoc.22:18,19)</a:t>
            </a:r>
            <a:r>
              <a:rPr lang="es-CO" dirty="0" smtClean="0"/>
              <a:t>.  </a:t>
            </a:r>
          </a:p>
          <a:p>
            <a:pPr marL="0" indent="0">
              <a:buNone/>
            </a:pPr>
            <a:r>
              <a:rPr lang="es-CO" dirty="0" smtClean="0"/>
              <a:t>Cuando </a:t>
            </a:r>
            <a:r>
              <a:rPr lang="es-CO" dirty="0"/>
              <a:t>los apóstoles salieron a proclamar el Evangelio, de acuerdo con la misión que les había sido </a:t>
            </a:r>
            <a:r>
              <a:rPr lang="es-CO" dirty="0" smtClean="0"/>
              <a:t>dada según </a:t>
            </a:r>
            <a:r>
              <a:rPr lang="es-CO" u="sng" dirty="0"/>
              <a:t>(</a:t>
            </a:r>
            <a:r>
              <a:rPr lang="es-CO" u="sng" dirty="0" smtClean="0"/>
              <a:t>Mat.28:19-20</a:t>
            </a:r>
            <a:r>
              <a:rPr lang="es-CO" u="sng" dirty="0"/>
              <a:t>)</a:t>
            </a:r>
            <a:r>
              <a:rPr lang="es-CO" dirty="0"/>
              <a:t>, debían enseñar a los conversos que guardaran “</a:t>
            </a:r>
            <a:r>
              <a:rPr lang="es-CO" b="1" dirty="0">
                <a:latin typeface="Agency FB" pitchFamily="34" charset="0"/>
              </a:rPr>
              <a:t>todas las </a:t>
            </a:r>
            <a:r>
              <a:rPr lang="es-CO" b="1" dirty="0" smtClean="0">
                <a:latin typeface="Agency FB" pitchFamily="34" charset="0"/>
              </a:rPr>
              <a:t>cosas que </a:t>
            </a:r>
            <a:r>
              <a:rPr lang="es-CO" b="1" dirty="0">
                <a:latin typeface="Agency FB" pitchFamily="34" charset="0"/>
              </a:rPr>
              <a:t>Jesús había </a:t>
            </a:r>
            <a:r>
              <a:rPr lang="es-CO" b="1" dirty="0" smtClean="0">
                <a:latin typeface="Agency FB" pitchFamily="34" charset="0"/>
              </a:rPr>
              <a:t>mandado</a:t>
            </a:r>
            <a:r>
              <a:rPr lang="es-CO" dirty="0" smtClean="0"/>
              <a:t>», </a:t>
            </a:r>
            <a:r>
              <a:rPr lang="es-CO" dirty="0"/>
              <a:t>ni más ni menos</a:t>
            </a:r>
            <a:r>
              <a:rPr lang="es-CO" dirty="0" smtClean="0"/>
              <a:t>.   </a:t>
            </a:r>
            <a:endParaRPr lang="es-CO" dirty="0"/>
          </a:p>
        </p:txBody>
      </p:sp>
    </p:spTree>
    <p:extLst>
      <p:ext uri="{BB962C8B-B14F-4D97-AF65-F5344CB8AC3E}">
        <p14:creationId xmlns:p14="http://schemas.microsoft.com/office/powerpoint/2010/main" val="24663255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120680"/>
          </a:xfrm>
        </p:spPr>
        <p:txBody>
          <a:bodyPr>
            <a:normAutofit fontScale="92500" lnSpcReduction="20000"/>
          </a:bodyPr>
          <a:lstStyle/>
          <a:p>
            <a:pPr marL="0" indent="0">
              <a:buNone/>
            </a:pPr>
            <a:r>
              <a:rPr lang="es-CO" dirty="0" smtClean="0"/>
              <a:t>Los </a:t>
            </a:r>
            <a:r>
              <a:rPr lang="es-CO" dirty="0"/>
              <a:t>representantes de Cristo en la tierra tienen el derecho y la responsabilidad de atar todo lo que ya ha sido atado en el cielo, y de desatar todo lo que ya ha sido desatado en el cielo, es decir, de exigir o de prohibir aquello que la Inspiración revela con claridad.  </a:t>
            </a:r>
            <a:endParaRPr lang="es-CO" dirty="0" smtClean="0"/>
          </a:p>
          <a:p>
            <a:pPr marL="0" indent="0">
              <a:buNone/>
            </a:pPr>
            <a:endParaRPr lang="es-CO" dirty="0"/>
          </a:p>
          <a:p>
            <a:pPr marL="0" indent="0">
              <a:buNone/>
            </a:pPr>
            <a:r>
              <a:rPr lang="es-CO" dirty="0" smtClean="0">
                <a:solidFill>
                  <a:srgbClr val="FF0000"/>
                </a:solidFill>
              </a:rPr>
              <a:t>Ir </a:t>
            </a:r>
            <a:r>
              <a:rPr lang="es-CO" dirty="0">
                <a:solidFill>
                  <a:srgbClr val="FF0000"/>
                </a:solidFill>
              </a:rPr>
              <a:t>más allá de esto, es poner la autoridad humana en lugar de la autoridad de Cristo </a:t>
            </a:r>
            <a:r>
              <a:rPr lang="es-CO" u="sng" dirty="0" smtClean="0">
                <a:solidFill>
                  <a:srgbClr val="FF0000"/>
                </a:solidFill>
              </a:rPr>
              <a:t>(Mar.7:7-9</a:t>
            </a:r>
            <a:r>
              <a:rPr lang="es-CO" dirty="0">
                <a:solidFill>
                  <a:srgbClr val="FF0000"/>
                </a:solidFill>
              </a:rPr>
              <a:t>),</a:t>
            </a:r>
            <a:r>
              <a:rPr lang="es-CO" u="sng" dirty="0">
                <a:solidFill>
                  <a:srgbClr val="FF0000"/>
                </a:solidFill>
              </a:rPr>
              <a:t> </a:t>
            </a:r>
            <a:r>
              <a:rPr lang="es-CO" dirty="0">
                <a:solidFill>
                  <a:srgbClr val="FF0000"/>
                </a:solidFill>
              </a:rPr>
              <a:t>tendencia que Dios no puede tolerar en aquellos que han sido designados como supervisores de los ciudadanos del reino de los cielos en la tierra. Así que, el atar y desatar fue hecho a través de la predicación del evangelio, no a través de ninguna tradición Católica Romana. </a:t>
            </a:r>
          </a:p>
          <a:p>
            <a:endParaRPr lang="es-CO" dirty="0"/>
          </a:p>
        </p:txBody>
      </p:sp>
    </p:spTree>
    <p:extLst>
      <p:ext uri="{BB962C8B-B14F-4D97-AF65-F5344CB8AC3E}">
        <p14:creationId xmlns:p14="http://schemas.microsoft.com/office/powerpoint/2010/main" val="305774839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lnSpcReduction="10000"/>
          </a:bodyPr>
          <a:lstStyle/>
          <a:p>
            <a:pPr marL="0" indent="0">
              <a:buNone/>
            </a:pPr>
            <a:r>
              <a:rPr lang="es-CO" dirty="0" smtClean="0"/>
              <a:t>“Mientras </a:t>
            </a:r>
            <a:r>
              <a:rPr lang="es-CO" dirty="0"/>
              <a:t>que es claramente evidente que la Escritura arguye su propia </a:t>
            </a:r>
            <a:r>
              <a:rPr lang="es-CO" dirty="0" smtClean="0"/>
              <a:t>autoridad diciendo que «</a:t>
            </a:r>
            <a:r>
              <a:rPr lang="es-CO" b="1" dirty="0" smtClean="0">
                <a:latin typeface="Agency FB" pitchFamily="34" charset="0"/>
              </a:rPr>
              <a:t>toda la Escritura es inspirada por Dios</a:t>
            </a:r>
            <a:r>
              <a:rPr lang="es-CO" dirty="0" smtClean="0"/>
              <a:t>» </a:t>
            </a:r>
            <a:r>
              <a:rPr lang="es-CO" u="sng" dirty="0" smtClean="0"/>
              <a:t>(2Tim.3:16</a:t>
            </a:r>
            <a:r>
              <a:rPr lang="es-CO" dirty="0" smtClean="0"/>
              <a:t>), </a:t>
            </a:r>
            <a:r>
              <a:rPr lang="es-CO" dirty="0"/>
              <a:t>en ninguna parte argumenta que “la autoridad de la tradición sea igual que la de la Escritura”. De hecho, el Nuevo Testamento tiene más que decir en contra de las tradiciones de lo que lo hace a favor de éstas. </a:t>
            </a:r>
          </a:p>
          <a:p>
            <a:endParaRPr lang="es-CO" dirty="0"/>
          </a:p>
          <a:p>
            <a:r>
              <a:rPr lang="es-CO" dirty="0"/>
              <a:t>La Iglesia Católica Romana, argumenta que la Escritura fue dada a los hombres por la Iglesia y que por lo tanto la Iglesia tiene igual o mayor autoridad que ella. </a:t>
            </a:r>
          </a:p>
        </p:txBody>
      </p:sp>
    </p:spTree>
    <p:extLst>
      <p:ext uri="{BB962C8B-B14F-4D97-AF65-F5344CB8AC3E}">
        <p14:creationId xmlns:p14="http://schemas.microsoft.com/office/powerpoint/2010/main" val="647139501"/>
      </p:ext>
    </p:extLst>
  </p:cSld>
  <p:clrMapOvr>
    <a:masterClrMapping/>
  </p:clrMapOvr>
  <p:transition spd="slow">
    <p:cove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a:blipFill>
            <a:blip r:embed="rId2"/>
            <a:tile tx="0" ty="0" sx="100000" sy="100000" flip="none" algn="tl"/>
          </a:blipFill>
        </p:spPr>
        <p:txBody>
          <a:bodyPr>
            <a:normAutofit fontScale="85000" lnSpcReduction="10000"/>
          </a:bodyPr>
          <a:lstStyle/>
          <a:p>
            <a:pPr marL="0" indent="0">
              <a:buNone/>
            </a:pPr>
            <a:r>
              <a:rPr lang="es-CO" dirty="0"/>
              <a:t>Sin embargo, aún entre los escritores de la Iglesia Católica Romana (del </a:t>
            </a:r>
            <a:r>
              <a:rPr lang="es-CO" dirty="0" smtClean="0"/>
              <a:t>Primer Concilio </a:t>
            </a:r>
            <a:r>
              <a:rPr lang="es-CO" dirty="0"/>
              <a:t>Vaticano), encontrarán la confesión de que los concilios eclesiásticos que determinaron cuáles libros debían ser considerados como la Palabra de Dios, no hicieron más que reconocer que el Espíritu Santo ya lo había hecho evidente. Esto es, la Iglesia no le “dio” las Escrituras al hombre, sino simplemente “reconoció” lo que Dios, a través del Espíritu Santo ya había dado</a:t>
            </a:r>
            <a:r>
              <a:rPr lang="es-CO" dirty="0" smtClean="0"/>
              <a:t>.</a:t>
            </a:r>
          </a:p>
          <a:p>
            <a:r>
              <a:rPr lang="es-CO" dirty="0" smtClean="0"/>
              <a:t> </a:t>
            </a:r>
            <a:r>
              <a:rPr lang="es-CO" dirty="0"/>
              <a:t>Como lo establece A. A. Hodge: </a:t>
            </a:r>
            <a:r>
              <a:rPr lang="es-CO" dirty="0" smtClean="0"/>
              <a:t>«</a:t>
            </a:r>
            <a:r>
              <a:rPr lang="es-CO" b="1" dirty="0" smtClean="0">
                <a:latin typeface="Agency FB" pitchFamily="34" charset="0"/>
              </a:rPr>
              <a:t>el </a:t>
            </a:r>
            <a:r>
              <a:rPr lang="es-CO" b="1" dirty="0">
                <a:latin typeface="Agency FB" pitchFamily="34" charset="0"/>
              </a:rPr>
              <a:t>que un campesino reconozca a un príncipe y pueda llamarlo por su nombre, eso no le da el derecho de gobernar sobre el </a:t>
            </a:r>
            <a:r>
              <a:rPr lang="es-CO" b="1" dirty="0" smtClean="0">
                <a:latin typeface="Agency FB" pitchFamily="34" charset="0"/>
              </a:rPr>
              <a:t>reino</a:t>
            </a:r>
            <a:r>
              <a:rPr lang="es-CO" dirty="0" smtClean="0"/>
              <a:t>». </a:t>
            </a:r>
            <a:r>
              <a:rPr lang="es-CO" dirty="0"/>
              <a:t>De igual manera, un concilio eclesiástico que reconoce cuáles libros fueron inspirados por Dios y poseen las características de un libro inspirado por Dios, eso no le concede la misma autoridad de estos libros.</a:t>
            </a:r>
          </a:p>
          <a:p>
            <a:endParaRPr lang="es-CO" dirty="0"/>
          </a:p>
          <a:p>
            <a:endParaRPr lang="es-CO" dirty="0"/>
          </a:p>
          <a:p>
            <a:endParaRPr lang="es-CO" dirty="0"/>
          </a:p>
          <a:p>
            <a:endParaRPr lang="es-CO" dirty="0"/>
          </a:p>
        </p:txBody>
      </p:sp>
    </p:spTree>
    <p:extLst>
      <p:ext uri="{BB962C8B-B14F-4D97-AF65-F5344CB8AC3E}">
        <p14:creationId xmlns:p14="http://schemas.microsoft.com/office/powerpoint/2010/main" val="3652168678"/>
      </p:ext>
    </p:extLst>
  </p:cSld>
  <p:clrMapOvr>
    <a:masterClrMapping/>
  </p:clrMapOvr>
  <p:transition spd="slow">
    <p:cove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CO" sz="4800" b="1" i="1" dirty="0" smtClean="0">
                <a:latin typeface="Agency FB" pitchFamily="34" charset="0"/>
              </a:rPr>
              <a:t>Conclusión</a:t>
            </a:r>
            <a:endParaRPr lang="es-CO" sz="4800" b="1" i="1" dirty="0">
              <a:latin typeface="Agency FB" pitchFamily="34" charset="0"/>
            </a:endParaRPr>
          </a:p>
        </p:txBody>
      </p:sp>
      <p:sp>
        <p:nvSpPr>
          <p:cNvPr id="3" name="2 Marcador de contenido"/>
          <p:cNvSpPr>
            <a:spLocks noGrp="1"/>
          </p:cNvSpPr>
          <p:nvPr>
            <p:ph idx="1"/>
          </p:nvPr>
        </p:nvSpPr>
        <p:spPr>
          <a:xfrm>
            <a:off x="457200" y="1600200"/>
            <a:ext cx="8229600" cy="4781128"/>
          </a:xfrm>
        </p:spPr>
        <p:txBody>
          <a:bodyPr>
            <a:normAutofit/>
          </a:bodyPr>
          <a:lstStyle/>
          <a:p>
            <a:pPr marL="0" indent="0" algn="ctr">
              <a:buNone/>
            </a:pPr>
            <a:r>
              <a:rPr lang="es-CO" dirty="0" smtClean="0"/>
              <a:t>La tradición puede ser útil siempre y cuando este en plena armonía con las Sagradas Escrituras.</a:t>
            </a:r>
          </a:p>
          <a:p>
            <a:pPr marL="0" indent="0" algn="ctr">
              <a:buNone/>
            </a:pPr>
            <a:r>
              <a:rPr lang="es-CO" dirty="0" smtClean="0"/>
              <a:t>Como lo demuestra el hecho de que </a:t>
            </a:r>
            <a:r>
              <a:rPr lang="es-CO" dirty="0"/>
              <a:t>repetidamente, los escritores del Antiguo Testamento, Jesús y los apóstoles, consultaban las Escrituras como su instrumento de guía, y encomendaron hacer lo mismo a cualquiera y a todos los que los siguieran.</a:t>
            </a:r>
          </a:p>
          <a:p>
            <a:endParaRPr lang="es-CO" dirty="0"/>
          </a:p>
        </p:txBody>
      </p:sp>
    </p:spTree>
    <p:extLst>
      <p:ext uri="{BB962C8B-B14F-4D97-AF65-F5344CB8AC3E}">
        <p14:creationId xmlns:p14="http://schemas.microsoft.com/office/powerpoint/2010/main" val="14714386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TotalTime>
  <Words>3119</Words>
  <Application>Microsoft Office PowerPoint</Application>
  <PresentationFormat>Presentación en pantalla (4:3)</PresentationFormat>
  <Paragraphs>88</Paragraphs>
  <Slides>25</Slides>
  <Notes>0</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¿Debe la tradición Católica tener igual o mayor autoridad que la Biblia?</vt:lpstr>
      <vt:lpstr>Pregunta: «¿Debe la tradición Católica tener igual o mayor autoridad que la Biblia?»</vt:lpstr>
      <vt:lpstr>Presentación de PowerPoint</vt:lpstr>
      <vt:lpstr>Presentación de PowerPoint</vt:lpstr>
      <vt:lpstr>Presentación de PowerPoint</vt:lpstr>
      <vt:lpstr>Presentación de PowerPoint</vt:lpstr>
      <vt:lpstr>Presentación de PowerPoint</vt:lpstr>
      <vt:lpstr>Presentación de PowerPoint</vt:lpstr>
      <vt:lpstr>Un ejemplo de como la Escritura cambia la vida se encuentra en la transformación de Pablo y Timoteo</vt:lpstr>
      <vt:lpstr>Presentación de PowerPoint</vt:lpstr>
      <vt:lpstr>¿Qué profetiza Pablo que se levantaría dentro de la iglesia?</vt:lpstr>
      <vt:lpstr>¿Qué orden le da Pablo a la iglesia?</vt:lpstr>
      <vt:lpstr>Presentación de PowerPoint</vt:lpstr>
      <vt:lpstr>Presentación de PowerPoint</vt:lpstr>
      <vt:lpstr>¿Quién es el encargado de revelar y custodiar la Palabra revelada?</vt:lpstr>
      <vt:lpstr>¿FUE PEDRO REALMENTE EL PRIMER PAPA?</vt:lpstr>
      <vt:lpstr>Analicemos estas palabras dichas por el Señor Jesús a la luz de la Biblia:</vt:lpstr>
      <vt:lpstr>¿QUÉ SIGNIFICAN LA «LLAVES DEL REINO DE LOS CIELOS»?</vt:lpstr>
      <vt:lpstr>Presentación de PowerPoint</vt:lpstr>
      <vt:lpstr>Presentación de PowerPoint</vt:lpstr>
      <vt:lpstr>Presentación de PowerPoint</vt:lpstr>
      <vt:lpstr>Presentación de PowerPoint</vt:lpstr>
      <vt:lpstr>Presentación de PowerPoint</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¿Debe la tradición Católica tener igual o mayor autoridad que la Biblia?</dc:title>
  <dc:creator>FAMILIA FIERRO CH</dc:creator>
  <cp:lastModifiedBy>FAMILIA FIERRO CH</cp:lastModifiedBy>
  <cp:revision>78</cp:revision>
  <dcterms:created xsi:type="dcterms:W3CDTF">2014-08-18T21:48:22Z</dcterms:created>
  <dcterms:modified xsi:type="dcterms:W3CDTF">2014-10-01T13:56:10Z</dcterms:modified>
</cp:coreProperties>
</file>