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3" r:id="rId4"/>
    <p:sldId id="259" r:id="rId5"/>
    <p:sldId id="264" r:id="rId6"/>
    <p:sldId id="260" r:id="rId7"/>
    <p:sldId id="265" r:id="rId8"/>
    <p:sldId id="261" r:id="rId9"/>
    <p:sldId id="266" r:id="rId10"/>
    <p:sldId id="267" r:id="rId11"/>
    <p:sldId id="262" r:id="rId12"/>
    <p:sldId id="268" r:id="rId13"/>
    <p:sldId id="257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ACD2FECE-A582-48A7-9386-DB2E024BC60C}">
          <p14:sldIdLst>
            <p14:sldId id="256"/>
            <p14:sldId id="258"/>
            <p14:sldId id="263"/>
            <p14:sldId id="259"/>
            <p14:sldId id="264"/>
            <p14:sldId id="260"/>
            <p14:sldId id="265"/>
            <p14:sldId id="261"/>
            <p14:sldId id="266"/>
            <p14:sldId id="267"/>
            <p14:sldId id="262"/>
            <p14:sldId id="268"/>
            <p14:sldId id="257"/>
            <p14:sldId id="269"/>
            <p14:sldId id="270"/>
            <p14:sldId id="271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66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11/09/2014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11/09/2014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11/09/2014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11/09/2014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11/09/2014</a:t>
            </a:fld>
            <a:endParaRPr lang="es-E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11/09/2014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11/09/2014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11/09/2014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11/09/2014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11/09/2014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11/09/2014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t>11/09/2014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6DCAC"/>
            </a:gs>
            <a:gs pos="12000">
              <a:srgbClr val="E6D78A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E6DCA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Placa"/>
          <p:cNvSpPr/>
          <p:nvPr/>
        </p:nvSpPr>
        <p:spPr>
          <a:xfrm>
            <a:off x="611560" y="409427"/>
            <a:ext cx="7992888" cy="2155477"/>
          </a:xfrm>
          <a:prstGeom prst="plaqu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4000" dirty="0" smtClean="0">
                <a:latin typeface="Algerian" pitchFamily="82" charset="0"/>
              </a:rPr>
              <a:t>¿es Biblica la adoración a los santos y a maría?</a:t>
            </a:r>
            <a:endParaRPr lang="es-CO" sz="4000" dirty="0">
              <a:latin typeface="Algerian" pitchFamily="82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852936"/>
            <a:ext cx="3600400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Menos"/>
          <p:cNvSpPr/>
          <p:nvPr/>
        </p:nvSpPr>
        <p:spPr>
          <a:xfrm>
            <a:off x="1619672" y="5837850"/>
            <a:ext cx="6048672" cy="914400"/>
          </a:xfrm>
          <a:prstGeom prst="mathMinus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376673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s-CO" dirty="0"/>
              <a:t>Pregunta: </a:t>
            </a:r>
            <a:r>
              <a:rPr lang="es-CO" sz="3600" dirty="0">
                <a:latin typeface="Algerian" pitchFamily="82" charset="0"/>
              </a:rPr>
              <a:t>"¿Es bíblica la adoración a los santos y a María?"</a:t>
            </a:r>
            <a:endParaRPr lang="es-CO" dirty="0">
              <a:latin typeface="Algerian" pitchFamily="82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39552" y="1916832"/>
            <a:ext cx="8229600" cy="118072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dirty="0"/>
              <a:t>Respuesta: La Biblia es absolutamente clara en que solo debemos adorar a Dios</a:t>
            </a:r>
            <a:r>
              <a:rPr lang="es-CO" dirty="0" smtClean="0"/>
              <a:t>.</a:t>
            </a:r>
            <a:endParaRPr lang="es-CO" dirty="0"/>
          </a:p>
          <a:p>
            <a:endParaRPr lang="es-CO" dirty="0"/>
          </a:p>
        </p:txBody>
      </p:sp>
      <p:sp>
        <p:nvSpPr>
          <p:cNvPr id="4" name="3 Rectángulo"/>
          <p:cNvSpPr/>
          <p:nvPr/>
        </p:nvSpPr>
        <p:spPr>
          <a:xfrm>
            <a:off x="323528" y="3573016"/>
            <a:ext cx="645202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400" dirty="0">
                <a:solidFill>
                  <a:srgbClr val="FF0000"/>
                </a:solidFill>
              </a:rPr>
              <a:t>Apoc.14:7</a:t>
            </a:r>
            <a:r>
              <a:rPr lang="es-CO" sz="2400" dirty="0"/>
              <a:t> dice: «…ADORAD A AQUEL QUE HIZO EL CIELO Y LA TIERRA, EL MAR Y LAS FUENTES DE LAS AGUAS</a:t>
            </a:r>
            <a:r>
              <a:rPr lang="es-CO" sz="2400" dirty="0" smtClean="0"/>
              <a:t>». </a:t>
            </a:r>
          </a:p>
          <a:p>
            <a:pPr algn="ctr"/>
            <a:r>
              <a:rPr lang="es-CO" sz="2400" dirty="0" smtClean="0"/>
              <a:t>Nota: El que creó todas estas cosas según lo dice </a:t>
            </a:r>
            <a:r>
              <a:rPr lang="es-CO" sz="2400" b="1" dirty="0" smtClean="0">
                <a:solidFill>
                  <a:srgbClr val="FF0000"/>
                </a:solidFill>
              </a:rPr>
              <a:t>Juan 1:1-3, 14</a:t>
            </a:r>
            <a:r>
              <a:rPr lang="es-CO" sz="2400" dirty="0" smtClean="0"/>
              <a:t>, es el Verbo, que en el N. T. se llama el Señor Jesús. </a:t>
            </a:r>
            <a:endParaRPr lang="es-CO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1573" y="3573016"/>
            <a:ext cx="2152427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5131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264696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s-CO" dirty="0"/>
              <a:t>Los únicos casos en que alguien más que Dios recibe adoración en la Biblia es cuando se trata de dioses falsos, los cuales son Satanás y sus demonios. </a:t>
            </a:r>
            <a:r>
              <a:rPr lang="es-CO" dirty="0" smtClean="0"/>
              <a:t>Lea </a:t>
            </a:r>
            <a:r>
              <a:rPr lang="es-CO" dirty="0" smtClean="0">
                <a:solidFill>
                  <a:srgbClr val="FF0000"/>
                </a:solidFill>
              </a:rPr>
              <a:t>Mat.4:8-10.</a:t>
            </a:r>
          </a:p>
          <a:p>
            <a:pPr marL="0" indent="0" algn="ctr">
              <a:buNone/>
            </a:pPr>
            <a:endParaRPr lang="es-CO" dirty="0" smtClean="0"/>
          </a:p>
          <a:p>
            <a:pPr marL="0" indent="0" algn="ctr">
              <a:buNone/>
            </a:pPr>
            <a:r>
              <a:rPr lang="es-CO" dirty="0" smtClean="0"/>
              <a:t>La Biblia registra que todos </a:t>
            </a:r>
            <a:r>
              <a:rPr lang="es-CO" dirty="0"/>
              <a:t>los seguidores de Dios el Señor rechazan </a:t>
            </a:r>
            <a:r>
              <a:rPr lang="es-CO" dirty="0" smtClean="0"/>
              <a:t>esta adoración</a:t>
            </a:r>
            <a:r>
              <a:rPr lang="es-CO" dirty="0"/>
              <a:t>. </a:t>
            </a:r>
            <a:endParaRPr lang="es-CO" dirty="0" smtClean="0"/>
          </a:p>
          <a:p>
            <a:pPr marL="0" indent="0" algn="ctr">
              <a:buNone/>
            </a:pPr>
            <a:r>
              <a:rPr lang="es-CO" dirty="0" smtClean="0"/>
              <a:t>Pedro </a:t>
            </a:r>
            <a:r>
              <a:rPr lang="es-CO" dirty="0"/>
              <a:t>y los apóstoles se negaron a ser </a:t>
            </a:r>
            <a:r>
              <a:rPr lang="es-CO" dirty="0" smtClean="0"/>
              <a:t>adorados. Lea </a:t>
            </a:r>
            <a:r>
              <a:rPr lang="es-CO" dirty="0" smtClean="0">
                <a:solidFill>
                  <a:srgbClr val="FF0000"/>
                </a:solidFill>
              </a:rPr>
              <a:t>(Hechos </a:t>
            </a:r>
            <a:r>
              <a:rPr lang="es-CO" dirty="0">
                <a:solidFill>
                  <a:srgbClr val="FF0000"/>
                </a:solidFill>
              </a:rPr>
              <a:t>10:25-26; 14:13-14</a:t>
            </a:r>
            <a:r>
              <a:rPr lang="es-CO" dirty="0" smtClean="0">
                <a:solidFill>
                  <a:srgbClr val="FF0000"/>
                </a:solidFill>
              </a:rPr>
              <a:t>).</a:t>
            </a:r>
          </a:p>
          <a:p>
            <a:pPr marL="0" indent="0" algn="ctr">
              <a:buNone/>
            </a:pPr>
            <a:r>
              <a:rPr lang="es-CO" dirty="0" smtClean="0"/>
              <a:t> </a:t>
            </a:r>
            <a:r>
              <a:rPr lang="es-CO" dirty="0"/>
              <a:t>Los santos ángeles se negaron a ser </a:t>
            </a:r>
            <a:r>
              <a:rPr lang="es-CO" dirty="0" smtClean="0"/>
              <a:t>adorados.</a:t>
            </a:r>
          </a:p>
          <a:p>
            <a:pPr marL="0" indent="0" algn="ctr">
              <a:buNone/>
            </a:pPr>
            <a:r>
              <a:rPr lang="es-CO" dirty="0" smtClean="0"/>
              <a:t> Lea </a:t>
            </a:r>
            <a:r>
              <a:rPr lang="es-CO" dirty="0" smtClean="0">
                <a:solidFill>
                  <a:srgbClr val="FF0000"/>
                </a:solidFill>
              </a:rPr>
              <a:t>(Apocalipsis </a:t>
            </a:r>
            <a:r>
              <a:rPr lang="es-CO" dirty="0">
                <a:solidFill>
                  <a:srgbClr val="FF0000"/>
                </a:solidFill>
              </a:rPr>
              <a:t>19:10; 22:9</a:t>
            </a:r>
            <a:r>
              <a:rPr lang="es-CO" dirty="0" smtClean="0">
                <a:solidFill>
                  <a:srgbClr val="FF0000"/>
                </a:solidFill>
              </a:rPr>
              <a:t>).</a:t>
            </a:r>
          </a:p>
          <a:p>
            <a:pPr marL="0" indent="0" algn="ctr">
              <a:buNone/>
            </a:pPr>
            <a:endParaRPr lang="es-CO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s-CO" dirty="0" smtClean="0">
                <a:solidFill>
                  <a:srgbClr val="FF0000"/>
                </a:solidFill>
              </a:rPr>
              <a:t>Si María y los seguidores de Dios que son adorados hoy estuvieran vivos, rechazarían que se les adorase.  </a:t>
            </a:r>
          </a:p>
          <a:p>
            <a:pPr marL="0" indent="0">
              <a:buNone/>
            </a:pPr>
            <a:endParaRPr lang="es-CO" dirty="0" smtClean="0"/>
          </a:p>
          <a:p>
            <a:pPr marL="0" indent="0" algn="ctr">
              <a:buNone/>
            </a:pPr>
            <a:r>
              <a:rPr lang="es-CO" dirty="0" smtClean="0"/>
              <a:t>Por tanto, La </a:t>
            </a:r>
            <a:r>
              <a:rPr lang="es-CO" dirty="0"/>
              <a:t>respuesta es siempre la </a:t>
            </a:r>
            <a:r>
              <a:rPr lang="es-CO" dirty="0" smtClean="0"/>
              <a:t>misma:</a:t>
            </a:r>
          </a:p>
          <a:p>
            <a:pPr marL="0" indent="0" algn="ctr">
              <a:buNone/>
            </a:pPr>
            <a:r>
              <a:rPr lang="es-CO" dirty="0" smtClean="0"/>
              <a:t> “¡</a:t>
            </a:r>
            <a:r>
              <a:rPr lang="es-CO" b="1" dirty="0" smtClean="0"/>
              <a:t>ADORA A DIOS</a:t>
            </a:r>
            <a:r>
              <a:rPr lang="es-CO" dirty="0" smtClean="0"/>
              <a:t>!”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726722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1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492896"/>
            <a:ext cx="5410944" cy="2088232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s-CO" dirty="0" smtClean="0"/>
              <a:t>El usar una palabra diferente no cambia la esencia de lo que se ha estado haciendo. Una definición de “venerar” es “</a:t>
            </a:r>
            <a:r>
              <a:rPr lang="es-CO" b="1" dirty="0" smtClean="0">
                <a:latin typeface="Agency FB" pitchFamily="34" charset="0"/>
              </a:rPr>
              <a:t>respetar en sumo grado o dar culto</a:t>
            </a:r>
            <a:r>
              <a:rPr lang="es-CO" dirty="0" smtClean="0"/>
              <a:t>.” </a:t>
            </a:r>
          </a:p>
        </p:txBody>
      </p:sp>
      <p:sp>
        <p:nvSpPr>
          <p:cNvPr id="4" name="3 Rectángulo"/>
          <p:cNvSpPr/>
          <p:nvPr/>
        </p:nvSpPr>
        <p:spPr>
          <a:xfrm>
            <a:off x="395536" y="188640"/>
            <a:ext cx="8424936" cy="181588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CO" sz="2800" dirty="0"/>
              <a:t>Los Católicos Romanos intentan “desviar” estos claros principios Escriturales, diciendo que ellos no “adoran” a María y a los santos, sino que más bien ellos sólo “veneran” a María y a los santos. </a:t>
            </a:r>
          </a:p>
        </p:txBody>
      </p:sp>
      <p:sp>
        <p:nvSpPr>
          <p:cNvPr id="5" name="4 Rectángulo"/>
          <p:cNvSpPr/>
          <p:nvPr/>
        </p:nvSpPr>
        <p:spPr>
          <a:xfrm>
            <a:off x="395536" y="5013176"/>
            <a:ext cx="8424936" cy="107721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CO" sz="3200" dirty="0"/>
              <a:t>En ningún lugar en la Biblia se nos dice que rindamos culto a alguien, sino solo a Dios.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0517" y="2633663"/>
            <a:ext cx="2266950" cy="159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3556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120680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s-CO" dirty="0"/>
              <a:t>No hay nada de malo en respetar a aquellos cristianos fieles que se han ido antes que </a:t>
            </a:r>
            <a:r>
              <a:rPr lang="es-CO" dirty="0" smtClean="0"/>
              <a:t>nosotros, como es el caso de los que menciona Pablo en </a:t>
            </a:r>
            <a:r>
              <a:rPr lang="es-CO" dirty="0" smtClean="0">
                <a:solidFill>
                  <a:srgbClr val="FF0000"/>
                </a:solidFill>
              </a:rPr>
              <a:t>(Hebreos </a:t>
            </a:r>
            <a:r>
              <a:rPr lang="es-CO" dirty="0">
                <a:solidFill>
                  <a:srgbClr val="FF0000"/>
                </a:solidFill>
              </a:rPr>
              <a:t>capítulo 11</a:t>
            </a:r>
            <a:r>
              <a:rPr lang="es-CO" dirty="0" smtClean="0">
                <a:solidFill>
                  <a:srgbClr val="FF0000"/>
                </a:solidFill>
              </a:rPr>
              <a:t>). </a:t>
            </a:r>
            <a:r>
              <a:rPr lang="es-CO" dirty="0" smtClean="0"/>
              <a:t>Donde menciona a Abel, Enoc, Noé, Abrahán, Sara, Isaac, Jacob, José, Moisés, etc. Etc. </a:t>
            </a:r>
          </a:p>
          <a:p>
            <a:pPr marL="0" indent="0" algn="ctr">
              <a:buNone/>
            </a:pPr>
            <a:endParaRPr lang="es-CO" dirty="0" smtClean="0"/>
          </a:p>
          <a:p>
            <a:pPr marL="0" indent="0" algn="ctr">
              <a:buNone/>
            </a:pPr>
            <a:r>
              <a:rPr lang="es-CO" dirty="0" smtClean="0"/>
              <a:t>No </a:t>
            </a:r>
            <a:r>
              <a:rPr lang="es-CO" dirty="0"/>
              <a:t>hay nada malo con honrar a María como la madre terrenal de Jesús. La Biblia describe a María como “</a:t>
            </a:r>
            <a:r>
              <a:rPr lang="es-CO" dirty="0">
                <a:latin typeface="Agency FB" pitchFamily="34" charset="0"/>
              </a:rPr>
              <a:t>muy favorecida</a:t>
            </a:r>
            <a:r>
              <a:rPr lang="es-CO" dirty="0"/>
              <a:t>” por Dios </a:t>
            </a:r>
            <a:r>
              <a:rPr lang="es-CO" dirty="0">
                <a:solidFill>
                  <a:srgbClr val="FF0000"/>
                </a:solidFill>
              </a:rPr>
              <a:t>(Lucas 1:28</a:t>
            </a:r>
            <a:r>
              <a:rPr lang="es-CO" dirty="0" smtClean="0">
                <a:solidFill>
                  <a:srgbClr val="FF0000"/>
                </a:solidFill>
              </a:rPr>
              <a:t>). </a:t>
            </a:r>
            <a:r>
              <a:rPr lang="es-CO" dirty="0" smtClean="0"/>
              <a:t>Pero al mismo tiempo </a:t>
            </a:r>
            <a:r>
              <a:rPr lang="es-CO" dirty="0"/>
              <a:t>ella dijo:  </a:t>
            </a:r>
            <a:r>
              <a:rPr lang="es-CO" b="1" dirty="0">
                <a:latin typeface="Agency FB" pitchFamily="34" charset="0"/>
              </a:rPr>
              <a:t>He aquí la sierva del Señor; hágase conmigo conforme a tu palabra</a:t>
            </a:r>
            <a:r>
              <a:rPr lang="es-CO" dirty="0" smtClean="0">
                <a:solidFill>
                  <a:srgbClr val="FF0000"/>
                </a:solidFill>
              </a:rPr>
              <a:t>. (Luc.1:38). </a:t>
            </a:r>
            <a:r>
              <a:rPr lang="es-CO" dirty="0" smtClean="0"/>
              <a:t>Al </a:t>
            </a:r>
            <a:r>
              <a:rPr lang="es-CO" dirty="0"/>
              <a:t>mismo tiempo, no hay instrucción en la Biblia de reverenciar a aquellos que </a:t>
            </a:r>
            <a:r>
              <a:rPr lang="es-CO" dirty="0" smtClean="0"/>
              <a:t>han «muerto en Cristo». </a:t>
            </a:r>
          </a:p>
          <a:p>
            <a:pPr marL="0" indent="0" algn="ctr">
              <a:buNone/>
            </a:pPr>
            <a:endParaRPr lang="es-CO" dirty="0" smtClean="0"/>
          </a:p>
          <a:p>
            <a:pPr marL="0" indent="0" algn="ctr">
              <a:buNone/>
            </a:pPr>
            <a:r>
              <a:rPr lang="es-CO" dirty="0"/>
              <a:t> </a:t>
            </a:r>
            <a:r>
              <a:rPr lang="es-CO" dirty="0" smtClean="0"/>
              <a:t>Lo que si debemos hacer es seguir </a:t>
            </a:r>
            <a:r>
              <a:rPr lang="es-CO" dirty="0"/>
              <a:t>su ejemplo, </a:t>
            </a:r>
            <a:r>
              <a:rPr lang="es-CO" dirty="0" smtClean="0"/>
              <a:t>¡pero </a:t>
            </a:r>
            <a:r>
              <a:rPr lang="es-CO" dirty="0"/>
              <a:t>nunca </a:t>
            </a:r>
            <a:r>
              <a:rPr lang="es-CO" dirty="0" smtClean="0"/>
              <a:t>ADORARLOS, REVERENCIARLOS, O RENDIRLES CULTO!</a:t>
            </a:r>
          </a:p>
          <a:p>
            <a:endParaRPr lang="es-CO" dirty="0"/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823494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404664"/>
            <a:ext cx="9144000" cy="6048672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s-CO" dirty="0"/>
              <a:t>Cuando son forzados a admitir que en realidad ellos adoran a María, los católicos argumentarán que ellos adoran a Dios a través de ella, al adorar la maravillosa creación que Dios ha hecho. </a:t>
            </a:r>
            <a:endParaRPr lang="es-CO" dirty="0" smtClean="0"/>
          </a:p>
          <a:p>
            <a:pPr marL="0" indent="0" algn="ctr">
              <a:buNone/>
            </a:pPr>
            <a:r>
              <a:rPr lang="es-CO" dirty="0" smtClean="0"/>
              <a:t>María</a:t>
            </a:r>
            <a:r>
              <a:rPr lang="es-CO" dirty="0"/>
              <a:t>, en sus mentes, es la más hermosa y maravillosa creación de Dios, y al alabarla ellos están alabando a su Creador. Para los católicos, esto es análogo a dirigir alabanzas a un artista al alabar su escultura o pintura. </a:t>
            </a:r>
            <a:endParaRPr lang="es-CO" dirty="0" smtClean="0"/>
          </a:p>
          <a:p>
            <a:pPr marL="0" indent="0" algn="ctr">
              <a:buNone/>
            </a:pPr>
            <a:endParaRPr lang="es-CO" dirty="0" smtClean="0"/>
          </a:p>
          <a:p>
            <a:pPr marL="0" indent="0" algn="ctr">
              <a:buNone/>
            </a:pPr>
            <a:r>
              <a:rPr lang="es-CO" b="1" dirty="0" smtClean="0">
                <a:solidFill>
                  <a:srgbClr val="0070C0"/>
                </a:solidFill>
              </a:rPr>
              <a:t>El </a:t>
            </a:r>
            <a:r>
              <a:rPr lang="es-CO" b="1" dirty="0">
                <a:solidFill>
                  <a:srgbClr val="0070C0"/>
                </a:solidFill>
              </a:rPr>
              <a:t>problema con esto, es que Dios explícitamente prohíbe </a:t>
            </a:r>
            <a:r>
              <a:rPr lang="es-CO" b="1" dirty="0" smtClean="0">
                <a:solidFill>
                  <a:srgbClr val="0070C0"/>
                </a:solidFill>
              </a:rPr>
              <a:t>adorar a las criaturas, o ser </a:t>
            </a:r>
            <a:r>
              <a:rPr lang="es-CO" b="1" dirty="0">
                <a:solidFill>
                  <a:srgbClr val="0070C0"/>
                </a:solidFill>
              </a:rPr>
              <a:t>adorado a través de las cosas creadas. No debemos inclinarnos y adorar a ninguna cosa que esté arriba en los cielos ni abajo en la </a:t>
            </a:r>
            <a:r>
              <a:rPr lang="es-CO" b="1" dirty="0" smtClean="0">
                <a:solidFill>
                  <a:srgbClr val="0070C0"/>
                </a:solidFill>
              </a:rPr>
              <a:t>tierra.</a:t>
            </a:r>
          </a:p>
          <a:p>
            <a:pPr marL="0" indent="0" algn="ctr">
              <a:buNone/>
            </a:pPr>
            <a:r>
              <a:rPr lang="es-CO" dirty="0" smtClean="0"/>
              <a:t> Lea  </a:t>
            </a:r>
            <a:r>
              <a:rPr lang="es-CO" b="1" dirty="0">
                <a:solidFill>
                  <a:srgbClr val="FF0000"/>
                </a:solidFill>
              </a:rPr>
              <a:t>(Éxodo 20:4-5). </a:t>
            </a:r>
            <a:endParaRPr lang="es-CO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46858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6048672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s-CO" b="1" dirty="0">
                <a:solidFill>
                  <a:srgbClr val="FF0000"/>
                </a:solidFill>
              </a:rPr>
              <a:t>Romanos 1:25 </a:t>
            </a:r>
            <a:r>
              <a:rPr lang="es-CO" dirty="0"/>
              <a:t>no puede ser más claro: </a:t>
            </a:r>
            <a:r>
              <a:rPr lang="es-CO" b="1" dirty="0">
                <a:latin typeface="Agency FB" pitchFamily="34" charset="0"/>
              </a:rPr>
              <a:t>“ya que cambiaron la verdad de Dios por la mentira, honrando y dando culto a las criaturas antes que al Creador, el cual es bendito por los siglos. Amén</a:t>
            </a:r>
            <a:r>
              <a:rPr lang="es-CO" b="1" dirty="0" smtClean="0">
                <a:latin typeface="Agency FB" pitchFamily="34" charset="0"/>
              </a:rPr>
              <a:t>.</a:t>
            </a:r>
            <a:r>
              <a:rPr lang="es-CO" dirty="0" smtClean="0"/>
              <a:t>”</a:t>
            </a:r>
          </a:p>
          <a:p>
            <a:pPr marL="0" indent="0" algn="ctr">
              <a:buNone/>
            </a:pPr>
            <a:endParaRPr lang="es-CO" dirty="0" smtClean="0"/>
          </a:p>
          <a:p>
            <a:pPr marL="0" indent="0" algn="ctr">
              <a:buNone/>
            </a:pPr>
            <a:r>
              <a:rPr lang="es-CO" dirty="0" smtClean="0"/>
              <a:t>María </a:t>
            </a:r>
            <a:r>
              <a:rPr lang="es-CO" dirty="0"/>
              <a:t>fue una buena mujer que es digna de nuestro </a:t>
            </a:r>
            <a:r>
              <a:rPr lang="es-CO" dirty="0" smtClean="0"/>
              <a:t>respeto, porque ella «</a:t>
            </a:r>
            <a:r>
              <a:rPr lang="es-CO" b="1" dirty="0" smtClean="0">
                <a:latin typeface="Agency FB" pitchFamily="34" charset="0"/>
              </a:rPr>
              <a:t>hacia todo lo que Dios decía</a:t>
            </a:r>
            <a:r>
              <a:rPr lang="es-CO" dirty="0" smtClean="0"/>
              <a:t>» </a:t>
            </a:r>
            <a:r>
              <a:rPr lang="es-CO" b="1" dirty="0" smtClean="0">
                <a:solidFill>
                  <a:srgbClr val="FF0000"/>
                </a:solidFill>
              </a:rPr>
              <a:t>(Juan 2:5). </a:t>
            </a:r>
            <a:r>
              <a:rPr lang="es-CO" dirty="0" smtClean="0"/>
              <a:t>Como lo hacían y lo deben hacer todos los seguidores de Dios.</a:t>
            </a:r>
          </a:p>
          <a:p>
            <a:pPr marL="0" indent="0" algn="ctr">
              <a:buNone/>
            </a:pPr>
            <a:r>
              <a:rPr lang="es-CO" dirty="0" smtClean="0"/>
              <a:t>Pero No</a:t>
            </a:r>
            <a:r>
              <a:rPr lang="es-CO" dirty="0"/>
              <a:t>, absolutamente no debemos adorar a </a:t>
            </a:r>
            <a:r>
              <a:rPr lang="es-CO" dirty="0" smtClean="0"/>
              <a:t>nadie más que a Dios, </a:t>
            </a:r>
            <a:r>
              <a:rPr lang="es-CO" dirty="0"/>
              <a:t>“vicariamente,” alabando las cosas (o la gente) que Él ha </a:t>
            </a:r>
            <a:r>
              <a:rPr lang="es-CO" dirty="0" smtClean="0"/>
              <a:t>creado. Porque el </a:t>
            </a:r>
            <a:r>
              <a:rPr lang="es-CO" dirty="0"/>
              <a:t>hacerlo es obviamente idolatría.</a:t>
            </a:r>
          </a:p>
        </p:txBody>
      </p:sp>
    </p:spTree>
    <p:extLst>
      <p:ext uri="{BB962C8B-B14F-4D97-AF65-F5344CB8AC3E}">
        <p14:creationId xmlns:p14="http://schemas.microsoft.com/office/powerpoint/2010/main" val="3148177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120680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s-CO" dirty="0" smtClean="0"/>
              <a:t>La </a:t>
            </a:r>
            <a:r>
              <a:rPr lang="es-CO" dirty="0"/>
              <a:t>mayor manera en que los católicos “veneran” a María y los santos, es </a:t>
            </a:r>
            <a:r>
              <a:rPr lang="es-CO" dirty="0" smtClean="0"/>
              <a:t>rezándoles para que ellos intercedan por </a:t>
            </a:r>
            <a:r>
              <a:rPr lang="es-CO" dirty="0"/>
              <a:t>nosotros, </a:t>
            </a:r>
            <a:r>
              <a:rPr lang="es-CO" dirty="0">
                <a:solidFill>
                  <a:srgbClr val="FF0000"/>
                </a:solidFill>
              </a:rPr>
              <a:t>Hebreos 4:16 </a:t>
            </a:r>
            <a:r>
              <a:rPr lang="es-CO" dirty="0"/>
              <a:t>nos dice que nosotros, los creyentes aquí en la tierra, </a:t>
            </a:r>
            <a:r>
              <a:rPr lang="es-CO" dirty="0" smtClean="0"/>
              <a:t>podemos dirigirnos directamente a Dios cuando dice: </a:t>
            </a:r>
            <a:r>
              <a:rPr lang="es-CO" dirty="0"/>
              <a:t>“... </a:t>
            </a:r>
            <a:r>
              <a:rPr lang="es-CO" b="1" dirty="0" smtClean="0">
                <a:latin typeface="Agency FB" pitchFamily="34" charset="0"/>
              </a:rPr>
              <a:t>ACERQUÉMONOS, PUES, CONFIADAMENTE AL TRONO DE LA GRACIA, PARA ALCANZAR MISERICORDIA Y HALLAR GRACIA PARA EL OPORTUNO SOCORRO</a:t>
            </a:r>
            <a:r>
              <a:rPr lang="es-CO" dirty="0" smtClean="0"/>
              <a:t>». La anterior cita demuestra</a:t>
            </a:r>
            <a:r>
              <a:rPr lang="es-CO" dirty="0"/>
              <a:t> </a:t>
            </a:r>
            <a:r>
              <a:rPr lang="es-CO" dirty="0" smtClean="0"/>
              <a:t>que </a:t>
            </a:r>
            <a:r>
              <a:rPr lang="es-CO" dirty="0"/>
              <a:t>el orar a alguien más que a Dios es anti-bíblico. </a:t>
            </a:r>
          </a:p>
          <a:p>
            <a:pPr marL="0" indent="0" algn="ctr">
              <a:buNone/>
            </a:pPr>
            <a:r>
              <a:rPr lang="es-CO" b="1" dirty="0" smtClean="0">
                <a:solidFill>
                  <a:srgbClr val="FF0000"/>
                </a:solidFill>
              </a:rPr>
              <a:t>Es </a:t>
            </a:r>
            <a:r>
              <a:rPr lang="es-CO" b="1" dirty="0">
                <a:solidFill>
                  <a:srgbClr val="FF0000"/>
                </a:solidFill>
              </a:rPr>
              <a:t>anti-bíblico orar a los santos y a María, ya sea que se ore directamente a María o a los santos, o que se les hagan peticiones como mediadores. Ninguna de estas prácticas es </a:t>
            </a:r>
            <a:r>
              <a:rPr lang="es-CO" b="1" dirty="0" smtClean="0">
                <a:solidFill>
                  <a:srgbClr val="FF0000"/>
                </a:solidFill>
              </a:rPr>
              <a:t>bíblica. </a:t>
            </a:r>
            <a:r>
              <a:rPr lang="es-CO" b="1" dirty="0">
                <a:solidFill>
                  <a:srgbClr val="FF0000"/>
                </a:solidFill>
              </a:rPr>
              <a:t>El orar es un acto de adoración. Cuando oramos a Dios, estamos reconociendo que necesitamos Su ayuda. </a:t>
            </a:r>
            <a:r>
              <a:rPr lang="es-CO" b="1" u="sng" dirty="0">
                <a:solidFill>
                  <a:srgbClr val="FF0000"/>
                </a:solidFill>
              </a:rPr>
              <a:t>Al dirigir nuestras oraciones a alguien más que no sea Dios, le estamos robando a Dios la gloria que solo le pertenece a Él</a:t>
            </a:r>
            <a:r>
              <a:rPr lang="es-CO" b="1" dirty="0">
                <a:solidFill>
                  <a:srgbClr val="FF0000"/>
                </a:solidFill>
              </a:rPr>
              <a:t>.</a:t>
            </a:r>
          </a:p>
          <a:p>
            <a:endParaRPr lang="es-CO" b="1" dirty="0">
              <a:solidFill>
                <a:srgbClr val="FF0000"/>
              </a:solidFill>
            </a:endParaRP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258839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404664"/>
            <a:ext cx="9144000" cy="604867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dirty="0" smtClean="0"/>
              <a:t>¿Además por que razón es nulo orar a María o los santos?</a:t>
            </a:r>
          </a:p>
          <a:p>
            <a:pPr marL="0" indent="0" algn="ctr">
              <a:buNone/>
            </a:pPr>
            <a:r>
              <a:rPr lang="es-CO" dirty="0" smtClean="0"/>
              <a:t>Los únicos seres humanos que registra la Biblia que están el cielos son </a:t>
            </a:r>
            <a:r>
              <a:rPr lang="es-CO" u="sng" dirty="0" smtClean="0"/>
              <a:t>Enoc </a:t>
            </a:r>
            <a:r>
              <a:rPr lang="es-CO" dirty="0" smtClean="0">
                <a:solidFill>
                  <a:srgbClr val="FF0000"/>
                </a:solidFill>
              </a:rPr>
              <a:t>(Gén.5:24</a:t>
            </a:r>
            <a:r>
              <a:rPr lang="es-CO" dirty="0" smtClean="0"/>
              <a:t>), </a:t>
            </a:r>
            <a:r>
              <a:rPr lang="es-CO" u="sng" dirty="0" smtClean="0"/>
              <a:t>Elías</a:t>
            </a:r>
            <a:r>
              <a:rPr lang="es-CO" dirty="0" smtClean="0"/>
              <a:t> </a:t>
            </a:r>
            <a:r>
              <a:rPr lang="es-CO" dirty="0" smtClean="0">
                <a:solidFill>
                  <a:srgbClr val="FF0000"/>
                </a:solidFill>
              </a:rPr>
              <a:t>(2Rey,2:11), </a:t>
            </a:r>
            <a:r>
              <a:rPr lang="es-CO" u="sng" dirty="0" smtClean="0"/>
              <a:t>Moisés</a:t>
            </a:r>
            <a:r>
              <a:rPr lang="es-CO" dirty="0" smtClean="0"/>
              <a:t> </a:t>
            </a:r>
            <a:r>
              <a:rPr lang="es-CO" dirty="0" smtClean="0">
                <a:solidFill>
                  <a:srgbClr val="FF0000"/>
                </a:solidFill>
              </a:rPr>
              <a:t>(Jud.9) </a:t>
            </a:r>
            <a:r>
              <a:rPr lang="es-CO" dirty="0" smtClean="0"/>
              <a:t>y </a:t>
            </a:r>
            <a:r>
              <a:rPr lang="es-CO" u="sng" dirty="0" smtClean="0"/>
              <a:t>muchos santos que resucitaron en ocasión de la muerte del Señor Jesús</a:t>
            </a:r>
            <a:r>
              <a:rPr lang="es-CO" dirty="0" smtClean="0"/>
              <a:t> </a:t>
            </a:r>
            <a:r>
              <a:rPr lang="es-CO" dirty="0" smtClean="0">
                <a:solidFill>
                  <a:srgbClr val="FF0000"/>
                </a:solidFill>
              </a:rPr>
              <a:t>(Mat.27:52-53), </a:t>
            </a:r>
            <a:r>
              <a:rPr lang="es-CO" dirty="0" smtClean="0"/>
              <a:t>que fueron presentados ente Dios como las primicias </a:t>
            </a:r>
            <a:r>
              <a:rPr lang="es-CO" dirty="0" smtClean="0">
                <a:solidFill>
                  <a:srgbClr val="FF0000"/>
                </a:solidFill>
              </a:rPr>
              <a:t>(Efe.4:8), </a:t>
            </a:r>
            <a:r>
              <a:rPr lang="es-CO" dirty="0" smtClean="0"/>
              <a:t>estos santos son identificados con los 24 ancianos de </a:t>
            </a:r>
            <a:r>
              <a:rPr lang="es-CO" dirty="0" smtClean="0">
                <a:solidFill>
                  <a:srgbClr val="FF0000"/>
                </a:solidFill>
              </a:rPr>
              <a:t>(Apoc.4:4</a:t>
            </a:r>
            <a:r>
              <a:rPr lang="es-CO" dirty="0">
                <a:solidFill>
                  <a:srgbClr val="FF0000"/>
                </a:solidFill>
              </a:rPr>
              <a:t>), </a:t>
            </a:r>
            <a:r>
              <a:rPr lang="es-CO" dirty="0"/>
              <a:t>porque dicen: </a:t>
            </a:r>
            <a:r>
              <a:rPr lang="es-CO" dirty="0" smtClean="0"/>
              <a:t>«</a:t>
            </a:r>
            <a:r>
              <a:rPr lang="es-CO" b="1" dirty="0" smtClean="0">
                <a:latin typeface="Agency FB" pitchFamily="34" charset="0"/>
              </a:rPr>
              <a:t>nos </a:t>
            </a:r>
            <a:r>
              <a:rPr lang="es-CO" b="1" dirty="0">
                <a:latin typeface="Agency FB" pitchFamily="34" charset="0"/>
              </a:rPr>
              <a:t>has hecho para nuestro Dios reyes y sacerdotes, y reinaremos sobre la </a:t>
            </a:r>
            <a:r>
              <a:rPr lang="es-CO" b="1" dirty="0" smtClean="0">
                <a:latin typeface="Agency FB" pitchFamily="34" charset="0"/>
              </a:rPr>
              <a:t>tierra</a:t>
            </a:r>
            <a:r>
              <a:rPr lang="es-CO" dirty="0" smtClean="0"/>
              <a:t>» </a:t>
            </a:r>
            <a:r>
              <a:rPr lang="es-CO" dirty="0" smtClean="0">
                <a:solidFill>
                  <a:srgbClr val="FF0000"/>
                </a:solidFill>
              </a:rPr>
              <a:t>(Apoc.5:10).</a:t>
            </a:r>
          </a:p>
          <a:p>
            <a:pPr marL="0" indent="0" algn="ctr">
              <a:buNone/>
            </a:pPr>
            <a:endParaRPr lang="es-CO" dirty="0" smtClean="0"/>
          </a:p>
        </p:txBody>
      </p:sp>
    </p:spTree>
    <p:extLst>
      <p:ext uri="{BB962C8B-B14F-4D97-AF65-F5344CB8AC3E}">
        <p14:creationId xmlns:p14="http://schemas.microsoft.com/office/powerpoint/2010/main" val="2562657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04664"/>
            <a:ext cx="4690864" cy="374441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dirty="0"/>
              <a:t>De los demás santos dijo Jesús: «</a:t>
            </a:r>
            <a:r>
              <a:rPr lang="es-CO" sz="3600" b="1" dirty="0">
                <a:latin typeface="Agency FB" pitchFamily="34" charset="0"/>
              </a:rPr>
              <a:t>vendré otra vez, y os tomaré a mí mismo, para que donde yo estoy, vosotros también estéis</a:t>
            </a:r>
            <a:r>
              <a:rPr lang="es-CO" dirty="0"/>
              <a:t>», </a:t>
            </a:r>
            <a:r>
              <a:rPr lang="es-CO" dirty="0">
                <a:solidFill>
                  <a:srgbClr val="FF0000"/>
                </a:solidFill>
              </a:rPr>
              <a:t>(Juan 14:3).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88640"/>
            <a:ext cx="3600400" cy="39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611560" y="4437112"/>
            <a:ext cx="828092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800" dirty="0"/>
              <a:t>Y el apóstol Pablo agrega: «</a:t>
            </a:r>
            <a:r>
              <a:rPr lang="es-CO" sz="3200" b="1" dirty="0">
                <a:latin typeface="Agency FB" pitchFamily="34" charset="0"/>
              </a:rPr>
              <a:t>Porque el Señor mismo con voz de mando, con voz de arcángel, y con trompeta de Dios, descenderá del cielo; y los muertos en Cristo resucitarán primero</a:t>
            </a:r>
            <a:r>
              <a:rPr lang="es-CO" sz="2800" dirty="0"/>
              <a:t>». </a:t>
            </a:r>
            <a:r>
              <a:rPr lang="es-CO" sz="2800" dirty="0">
                <a:solidFill>
                  <a:srgbClr val="FF0000"/>
                </a:solidFill>
              </a:rPr>
              <a:t>(1Tes.4:16). </a:t>
            </a:r>
          </a:p>
        </p:txBody>
      </p:sp>
    </p:spTree>
    <p:extLst>
      <p:ext uri="{BB962C8B-B14F-4D97-AF65-F5344CB8AC3E}">
        <p14:creationId xmlns:p14="http://schemas.microsoft.com/office/powerpoint/2010/main" val="868344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6DCAC"/>
            </a:gs>
            <a:gs pos="12000">
              <a:srgbClr val="E6D78A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E6DCA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04664"/>
            <a:ext cx="5554960" cy="3816423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s-CO" sz="3900" dirty="0"/>
              <a:t>Otra manera en que los católicos “veneran” a María y a los santos es creando estatuas e imágenes de ellos. Muchos católicos usan las imágenes de María o de los santos como “amuletos de la suerte”. </a:t>
            </a:r>
            <a:endParaRPr lang="es-CO" sz="3900" dirty="0" smtClean="0"/>
          </a:p>
          <a:p>
            <a:endParaRPr lang="es-CO" dirty="0"/>
          </a:p>
        </p:txBody>
      </p:sp>
      <p:sp>
        <p:nvSpPr>
          <p:cNvPr id="4" name="3 Rectángulo"/>
          <p:cNvSpPr/>
          <p:nvPr/>
        </p:nvSpPr>
        <p:spPr>
          <a:xfrm>
            <a:off x="-2" y="4522187"/>
            <a:ext cx="912447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3600" dirty="0"/>
              <a:t>Cualquier lectura superficial de la Biblia revelará que esta práctica es un claro acto de </a:t>
            </a:r>
            <a:r>
              <a:rPr lang="es-CO" sz="3600" dirty="0" smtClean="0"/>
              <a:t>idolatría.</a:t>
            </a:r>
          </a:p>
          <a:p>
            <a:pPr algn="ctr"/>
            <a:r>
              <a:rPr lang="es-CO" sz="3600" dirty="0" smtClean="0"/>
              <a:t>lea </a:t>
            </a:r>
            <a:r>
              <a:rPr lang="es-CO" sz="3600" dirty="0" smtClean="0">
                <a:solidFill>
                  <a:srgbClr val="FF0000"/>
                </a:solidFill>
              </a:rPr>
              <a:t>Éxodo </a:t>
            </a:r>
            <a:r>
              <a:rPr lang="es-CO" sz="3600" dirty="0">
                <a:solidFill>
                  <a:srgbClr val="FF0000"/>
                </a:solidFill>
              </a:rPr>
              <a:t>20:4-6; 1 Corintios 12:12; 1 Juan </a:t>
            </a:r>
            <a:r>
              <a:rPr lang="es-CO" sz="3600" dirty="0" smtClean="0">
                <a:solidFill>
                  <a:srgbClr val="FF0000"/>
                </a:solidFill>
              </a:rPr>
              <a:t>5:21</a:t>
            </a:r>
            <a:endParaRPr lang="es-CO" sz="36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1" y="188640"/>
            <a:ext cx="3112318" cy="39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4574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76673"/>
            <a:ext cx="5915000" cy="1080119"/>
          </a:xfrm>
        </p:spPr>
        <p:txBody>
          <a:bodyPr/>
          <a:lstStyle/>
          <a:p>
            <a:pPr marL="0" indent="0">
              <a:buNone/>
            </a:pPr>
            <a:r>
              <a:rPr lang="es-CO" dirty="0" smtClean="0"/>
              <a:t>El </a:t>
            </a:r>
            <a:r>
              <a:rPr lang="es-CO" dirty="0"/>
              <a:t>frotar las cuentas del rosario es idolatría.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2783" y="116632"/>
            <a:ext cx="2657475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207" y="1981006"/>
            <a:ext cx="2228849" cy="240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2483768" y="2216424"/>
            <a:ext cx="658649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400" dirty="0"/>
              <a:t>Prender velas o veladoras ante una estatua o imagen de un santo o de María, es idolatría. El enterrar una estatua de José con la esperanza de vender tu casa (y un sinnúmero más de prácticas católicas), es idolatría.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6479" y="4619798"/>
            <a:ext cx="3152775" cy="1814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4619798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653136"/>
            <a:ext cx="2562225" cy="178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4109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332656"/>
            <a:ext cx="9144000" cy="6192688"/>
          </a:xfrm>
          <a:solidFill>
            <a:srgbClr val="002060"/>
          </a:solidFill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s-CO" dirty="0" smtClean="0">
                <a:solidFill>
                  <a:schemeClr val="bg1"/>
                </a:solidFill>
              </a:rPr>
              <a:t>La </a:t>
            </a:r>
            <a:r>
              <a:rPr lang="es-CO" dirty="0">
                <a:solidFill>
                  <a:schemeClr val="bg1"/>
                </a:solidFill>
              </a:rPr>
              <a:t>terminología no es lo importante. Ya sea que la práctica sea descrita como “adoración” o “veneración”, o cualquier otro término, el problema es el mismo. </a:t>
            </a:r>
            <a:endParaRPr lang="es-CO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s-CO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s-CO" sz="3600" dirty="0" smtClean="0">
                <a:solidFill>
                  <a:srgbClr val="FFFF00"/>
                </a:solidFill>
              </a:rPr>
              <a:t>Cada </a:t>
            </a:r>
            <a:r>
              <a:rPr lang="es-CO" sz="3600" dirty="0">
                <a:solidFill>
                  <a:srgbClr val="FFFF00"/>
                </a:solidFill>
              </a:rPr>
              <a:t>vez que atribuimos a alguien más algo que pertenece a Dios, es idolatría. </a:t>
            </a:r>
            <a:r>
              <a:rPr lang="es-CO" sz="3600" dirty="0" smtClean="0">
                <a:solidFill>
                  <a:srgbClr val="FFFF00"/>
                </a:solidFill>
              </a:rPr>
              <a:t>En </a:t>
            </a:r>
            <a:r>
              <a:rPr lang="es-CO" sz="3600" u="sng" dirty="0" smtClean="0">
                <a:solidFill>
                  <a:srgbClr val="FFFF00"/>
                </a:solidFill>
              </a:rPr>
              <a:t>Mat.10:37</a:t>
            </a:r>
            <a:r>
              <a:rPr lang="es-CO" sz="3600" dirty="0" smtClean="0">
                <a:solidFill>
                  <a:srgbClr val="FFFF00"/>
                </a:solidFill>
              </a:rPr>
              <a:t> dijo el Señor Jesús: «</a:t>
            </a:r>
            <a:r>
              <a:rPr lang="es-CO" sz="3600" b="1" dirty="0" smtClean="0">
                <a:solidFill>
                  <a:srgbClr val="FFFF00"/>
                </a:solidFill>
                <a:latin typeface="Agency FB" pitchFamily="34" charset="0"/>
              </a:rPr>
              <a:t>El </a:t>
            </a:r>
            <a:r>
              <a:rPr lang="es-CO" sz="3600" b="1" dirty="0">
                <a:solidFill>
                  <a:srgbClr val="FFFF00"/>
                </a:solidFill>
                <a:latin typeface="Agency FB" pitchFamily="34" charset="0"/>
              </a:rPr>
              <a:t>que ama padre o madre </a:t>
            </a:r>
            <a:r>
              <a:rPr lang="es-CO" sz="3600" b="1" dirty="0" smtClean="0">
                <a:solidFill>
                  <a:srgbClr val="FFFF00"/>
                </a:solidFill>
                <a:latin typeface="Agency FB" pitchFamily="34" charset="0"/>
              </a:rPr>
              <a:t>MÁS </a:t>
            </a:r>
            <a:r>
              <a:rPr lang="es-CO" sz="3600" b="1" dirty="0">
                <a:solidFill>
                  <a:srgbClr val="FFFF00"/>
                </a:solidFill>
                <a:latin typeface="Agency FB" pitchFamily="34" charset="0"/>
              </a:rPr>
              <a:t>que a mí, no es </a:t>
            </a:r>
            <a:r>
              <a:rPr lang="es-CO" sz="3600" b="1" dirty="0" smtClean="0">
                <a:solidFill>
                  <a:srgbClr val="FFFF00"/>
                </a:solidFill>
                <a:latin typeface="Agency FB" pitchFamily="34" charset="0"/>
              </a:rPr>
              <a:t>DIGNO DE MÍ; </a:t>
            </a:r>
            <a:r>
              <a:rPr lang="es-CO" sz="3600" b="1" dirty="0">
                <a:solidFill>
                  <a:srgbClr val="FFFF00"/>
                </a:solidFill>
                <a:latin typeface="Agency FB" pitchFamily="34" charset="0"/>
              </a:rPr>
              <a:t>y el que ama hijo o hija </a:t>
            </a:r>
            <a:r>
              <a:rPr lang="es-CO" sz="3600" b="1" dirty="0" smtClean="0">
                <a:solidFill>
                  <a:srgbClr val="FFFF00"/>
                </a:solidFill>
                <a:latin typeface="Agency FB" pitchFamily="34" charset="0"/>
              </a:rPr>
              <a:t>MÁS </a:t>
            </a:r>
            <a:r>
              <a:rPr lang="es-CO" sz="3600" b="1" dirty="0">
                <a:solidFill>
                  <a:srgbClr val="FFFF00"/>
                </a:solidFill>
                <a:latin typeface="Agency FB" pitchFamily="34" charset="0"/>
              </a:rPr>
              <a:t>que a mí, no es </a:t>
            </a:r>
            <a:r>
              <a:rPr lang="es-CO" sz="3600" b="1" dirty="0" smtClean="0">
                <a:solidFill>
                  <a:srgbClr val="FFFF00"/>
                </a:solidFill>
                <a:latin typeface="Agency FB" pitchFamily="34" charset="0"/>
              </a:rPr>
              <a:t>DIGNO DE MÍ</a:t>
            </a:r>
            <a:r>
              <a:rPr lang="es-CO" sz="3600" dirty="0" smtClean="0">
                <a:solidFill>
                  <a:srgbClr val="FFFF00"/>
                </a:solidFill>
              </a:rPr>
              <a:t>»</a:t>
            </a:r>
          </a:p>
          <a:p>
            <a:pPr marL="0" indent="0" algn="ctr">
              <a:buNone/>
            </a:pPr>
            <a:endParaRPr lang="es-CO" sz="3600" dirty="0" smtClean="0">
              <a:solidFill>
                <a:srgbClr val="FFFF00"/>
              </a:solidFill>
            </a:endParaRPr>
          </a:p>
          <a:p>
            <a:pPr marL="0" indent="0" algn="ctr">
              <a:buNone/>
            </a:pPr>
            <a:r>
              <a:rPr lang="es-CO" sz="3600" dirty="0" smtClean="0">
                <a:solidFill>
                  <a:schemeClr val="bg1"/>
                </a:solidFill>
              </a:rPr>
              <a:t>Adán al escuchar la voz de su esposa, y comer del fruto que bien sabía el que no debía comer  demostró que amaba más a su mujer que a Dios </a:t>
            </a:r>
            <a:r>
              <a:rPr lang="es-CO" sz="3600" u="sng" dirty="0" smtClean="0">
                <a:solidFill>
                  <a:schemeClr val="bg1"/>
                </a:solidFill>
              </a:rPr>
              <a:t>(Gén3:17).</a:t>
            </a:r>
            <a:endParaRPr lang="es-CO" sz="3600" dirty="0"/>
          </a:p>
          <a:p>
            <a:endParaRPr lang="es-CO" sz="3600" dirty="0"/>
          </a:p>
        </p:txBody>
      </p:sp>
    </p:spTree>
    <p:extLst>
      <p:ext uri="{BB962C8B-B14F-4D97-AF65-F5344CB8AC3E}">
        <p14:creationId xmlns:p14="http://schemas.microsoft.com/office/powerpoint/2010/main" val="16028353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82"/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120680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s-CO" dirty="0" smtClean="0"/>
              <a:t>Está bien claro que en </a:t>
            </a:r>
            <a:r>
              <a:rPr lang="es-CO" dirty="0"/>
              <a:t>ninguna parte de la Biblia se nos enseña a reverenciar, orar, depender, o “adorar” a alguien que no sea Dios. </a:t>
            </a:r>
            <a:endParaRPr lang="es-CO" dirty="0" smtClean="0"/>
          </a:p>
          <a:p>
            <a:pPr marL="0" indent="0">
              <a:buNone/>
            </a:pPr>
            <a:endParaRPr lang="es-CO" dirty="0" smtClean="0"/>
          </a:p>
          <a:p>
            <a:pPr marL="0" indent="0" algn="ctr">
              <a:buNone/>
            </a:pPr>
            <a:r>
              <a:rPr lang="es-CO" dirty="0" smtClean="0"/>
              <a:t>Recuerda, debemos </a:t>
            </a:r>
            <a:r>
              <a:rPr lang="es-CO" dirty="0"/>
              <a:t>adorar solamente a Dios. La gloria, la alabanza y la honra pertenecen a Dios solamente. </a:t>
            </a:r>
            <a:endParaRPr lang="es-CO" dirty="0" smtClean="0"/>
          </a:p>
          <a:p>
            <a:pPr marL="0" indent="0" algn="ctr">
              <a:buNone/>
            </a:pPr>
            <a:r>
              <a:rPr lang="es-CO" dirty="0" smtClean="0"/>
              <a:t>Solo </a:t>
            </a:r>
            <a:r>
              <a:rPr lang="es-CO" dirty="0"/>
              <a:t>Dios es merecedor de </a:t>
            </a:r>
            <a:r>
              <a:rPr lang="es-CO" b="1" dirty="0">
                <a:latin typeface="Agency FB" pitchFamily="34" charset="0"/>
              </a:rPr>
              <a:t>“... la gloria y la honra y el poder</a:t>
            </a:r>
            <a:r>
              <a:rPr lang="es-CO" b="1" dirty="0" smtClean="0">
                <a:latin typeface="Agency FB" pitchFamily="34" charset="0"/>
              </a:rPr>
              <a:t>...</a:t>
            </a:r>
            <a:r>
              <a:rPr lang="es-CO" dirty="0" smtClean="0"/>
              <a:t>” dice </a:t>
            </a:r>
            <a:r>
              <a:rPr lang="es-CO" dirty="0">
                <a:solidFill>
                  <a:srgbClr val="FF0000"/>
                </a:solidFill>
              </a:rPr>
              <a:t>(Apocalipsis 4:11</a:t>
            </a:r>
            <a:r>
              <a:rPr lang="es-CO" dirty="0" smtClean="0">
                <a:solidFill>
                  <a:srgbClr val="FF0000"/>
                </a:solidFill>
              </a:rPr>
              <a:t>).</a:t>
            </a:r>
          </a:p>
          <a:p>
            <a:pPr marL="0" indent="0" algn="ctr">
              <a:buNone/>
            </a:pPr>
            <a:r>
              <a:rPr lang="es-CO" dirty="0" smtClean="0">
                <a:solidFill>
                  <a:srgbClr val="FF0000"/>
                </a:solidFill>
              </a:rPr>
              <a:t> </a:t>
            </a:r>
            <a:r>
              <a:rPr lang="es-CO" dirty="0"/>
              <a:t>Solo Dios es merecedor de recibir nuestra reverencia, adoración y alabanza </a:t>
            </a:r>
            <a:r>
              <a:rPr lang="es-CO" dirty="0" smtClean="0"/>
              <a:t>se encuentra registrado en </a:t>
            </a:r>
            <a:r>
              <a:rPr lang="es-CO" dirty="0" smtClean="0">
                <a:solidFill>
                  <a:srgbClr val="FF0000"/>
                </a:solidFill>
              </a:rPr>
              <a:t>(Nehemías 9:6 y Apocalipsis </a:t>
            </a:r>
            <a:r>
              <a:rPr lang="es-CO" dirty="0">
                <a:solidFill>
                  <a:srgbClr val="FF0000"/>
                </a:solidFill>
              </a:rPr>
              <a:t>15:4</a:t>
            </a:r>
            <a:r>
              <a:rPr lang="es-CO" dirty="0" smtClean="0">
                <a:solidFill>
                  <a:srgbClr val="FF0000"/>
                </a:solidFill>
              </a:rPr>
              <a:t>)</a:t>
            </a:r>
            <a:r>
              <a:rPr lang="es-CO" dirty="0" smtClean="0"/>
              <a:t>.</a:t>
            </a:r>
          </a:p>
          <a:p>
            <a:pPr marL="0" indent="0" algn="ctr">
              <a:buNone/>
            </a:pPr>
            <a:endParaRPr lang="es-CO" b="1" dirty="0" smtClean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3581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s-CO" sz="5400" b="1" dirty="0" smtClean="0">
                <a:latin typeface="Agency FB" pitchFamily="34" charset="0"/>
              </a:rPr>
              <a:t>Conclusión</a:t>
            </a:r>
            <a:endParaRPr lang="es-CO" sz="5400" b="1" dirty="0">
              <a:latin typeface="Agency FB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828800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es-CO" dirty="0" smtClean="0"/>
              <a:t>Finalmente, quiero decirte algo muy importante, y es que si la meta que te as propuesto en tu vida con asistir a una iglesia es finalmente llegar al Reino de los cielos, mira lo que dijo el Señor Jesús en </a:t>
            </a:r>
            <a:r>
              <a:rPr lang="es-CO" b="1" dirty="0">
                <a:solidFill>
                  <a:srgbClr val="FF0000"/>
                </a:solidFill>
              </a:rPr>
              <a:t>Mateo 7:21-23</a:t>
            </a:r>
            <a:r>
              <a:rPr lang="es-CO" b="1" dirty="0" smtClean="0">
                <a:solidFill>
                  <a:srgbClr val="FF0000"/>
                </a:solidFill>
              </a:rPr>
              <a:t>:</a:t>
            </a:r>
          </a:p>
        </p:txBody>
      </p:sp>
      <p:sp>
        <p:nvSpPr>
          <p:cNvPr id="4" name="3 Rectángulo"/>
          <p:cNvSpPr/>
          <p:nvPr/>
        </p:nvSpPr>
        <p:spPr>
          <a:xfrm>
            <a:off x="251520" y="4005064"/>
            <a:ext cx="626469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dirty="0"/>
              <a:t>«</a:t>
            </a:r>
            <a:r>
              <a:rPr lang="es-CO" sz="2000" dirty="0"/>
              <a:t>No todo el que me dice: Señor, Señor, entrará en el reino de los cielos, sino el que hace la VOLUNTAD de mi Padre que está en los cielos22 Muchos me dirán en aquel día: Señor, Señor, ¿no profetizamos en tu nombre, y en tu nombre echamos fuera demonios, y en tu nombre hicimos muchos milagros? 23 Y entonces les declararé: Nunca os conocí; apartaos de mí, HACEDORES DE MALDAD</a:t>
            </a:r>
            <a:r>
              <a:rPr lang="es-CO" dirty="0"/>
              <a:t>».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3789040"/>
            <a:ext cx="2304256" cy="25057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3932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476672"/>
            <a:ext cx="9144000" cy="5976664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s-CO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s-CO" dirty="0" smtClean="0">
                <a:solidFill>
                  <a:srgbClr val="FF0000"/>
                </a:solidFill>
              </a:rPr>
              <a:t>Por tanto, no vasta con asistir fielmente a tu iglesia y hacer muchas cosas, pero allí dice que lo más importante es hacer la VOLUNTAD de Dios. Y la voluntad de Dios se encuentra expresada en su ley</a:t>
            </a:r>
            <a:r>
              <a:rPr lang="es-CO" smtClean="0">
                <a:solidFill>
                  <a:srgbClr val="FF0000"/>
                </a:solidFill>
              </a:rPr>
              <a:t>,  </a:t>
            </a:r>
            <a:r>
              <a:rPr lang="es-CO" dirty="0" smtClean="0">
                <a:solidFill>
                  <a:srgbClr val="FF0000"/>
                </a:solidFill>
              </a:rPr>
              <a:t>por su puesto que el adorar a cualquier otro que no sea Dios es hacer «MALDAD», o pecado, y también forma parte se su ley. Si tu desobedeces, no podrás entrar al reino de los cielos.</a:t>
            </a:r>
          </a:p>
          <a:p>
            <a:pPr marL="0" indent="0" algn="ctr">
              <a:buNone/>
            </a:pPr>
            <a:r>
              <a:rPr lang="es-CO" dirty="0" smtClean="0">
                <a:solidFill>
                  <a:srgbClr val="0070C0"/>
                </a:solidFill>
              </a:rPr>
              <a:t>Que Dios </a:t>
            </a:r>
            <a:r>
              <a:rPr lang="es-CO" dirty="0">
                <a:solidFill>
                  <a:srgbClr val="0070C0"/>
                </a:solidFill>
              </a:rPr>
              <a:t>le bendiga es mi deseo y oración al hacer las cosas como Dios quiere que sean hechas. Amen.</a:t>
            </a:r>
          </a:p>
          <a:p>
            <a:pPr marL="0" indent="0" algn="ctr">
              <a:buNone/>
            </a:pP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9750157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610</TotalTime>
  <Words>1650</Words>
  <Application>Microsoft Office PowerPoint</Application>
  <PresentationFormat>Presentación en pantalla (4:3)</PresentationFormat>
  <Paragraphs>60</Paragraphs>
  <Slides>16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17" baseType="lpstr">
      <vt:lpstr>Tema de Office</vt:lpstr>
      <vt:lpstr>Presentación de PowerPoint</vt:lpstr>
      <vt:lpstr>Pregunta: "¿Es bíblica la adoración a los santos y a María?"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Conclusión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¿es biblica la adoración a los santos y a maría?</dc:title>
  <dc:creator>FAMILIA FIERRO CH</dc:creator>
  <cp:lastModifiedBy>FAMILIA FIERRO CH</cp:lastModifiedBy>
  <cp:revision>52</cp:revision>
  <dcterms:created xsi:type="dcterms:W3CDTF">2014-08-18T21:24:41Z</dcterms:created>
  <dcterms:modified xsi:type="dcterms:W3CDTF">2014-09-11T14:39:16Z</dcterms:modified>
</cp:coreProperties>
</file>