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6" r:id="rId3"/>
    <p:sldId id="259" r:id="rId4"/>
    <p:sldId id="263" r:id="rId5"/>
    <p:sldId id="264" r:id="rId6"/>
    <p:sldId id="262" r:id="rId7"/>
    <p:sldId id="265" r:id="rId8"/>
    <p:sldId id="266" r:id="rId9"/>
    <p:sldId id="260" r:id="rId10"/>
    <p:sldId id="261" r:id="rId11"/>
    <p:sldId id="271" r:id="rId12"/>
    <p:sldId id="270" r:id="rId13"/>
    <p:sldId id="267" r:id="rId14"/>
    <p:sldId id="272" r:id="rId15"/>
    <p:sldId id="257" r:id="rId16"/>
    <p:sldId id="273" r:id="rId17"/>
    <p:sldId id="268" r:id="rId18"/>
    <p:sldId id="274" r:id="rId19"/>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68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25/08/2014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25/08/2014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t>25/08/2014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A847CFC-816F-41D0-AAC0-9BF4FEBC753E}" type="datetimeFigureOut">
              <a:rPr lang="es-ES" smtClean="0"/>
              <a:t>25/08/2014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A847CFC-816F-41D0-AAC0-9BF4FEBC753E}" type="datetimeFigureOut">
              <a:rPr lang="es-ES" smtClean="0"/>
              <a:t>25/08/2014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A847CFC-816F-41D0-AAC0-9BF4FEBC753E}" type="datetimeFigureOut">
              <a:rPr lang="es-ES" smtClean="0"/>
              <a:t>25/08/2014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t>25/08/2014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25/08/2014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25/08/2014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25/08/2014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25/08/2014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47CFC-816F-41D0-AAC0-9BF4FEBC753E}" type="datetimeFigureOut">
              <a:rPr lang="es-ES" smtClean="0"/>
              <a:t>25/08/2014</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FADFE-3B8F-471C-ABF0-DBC7717ECBBC}"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700808"/>
            <a:ext cx="8229600" cy="3899314"/>
          </a:xfrm>
          <a:blipFill>
            <a:blip r:embed="rId2"/>
            <a:tile tx="0" ty="0" sx="100000" sy="100000" flip="none" algn="tl"/>
          </a:blipFill>
        </p:spPr>
        <p:txBody>
          <a:bodyPr>
            <a:normAutofit/>
          </a:bodyPr>
          <a:lstStyle/>
          <a:p>
            <a:pPr marL="0" indent="0" algn="ctr">
              <a:buNone/>
            </a:pPr>
            <a:endParaRPr lang="es-CO" sz="4400" dirty="0">
              <a:latin typeface="Algerian" pitchFamily="82" charset="0"/>
            </a:endParaRPr>
          </a:p>
          <a:p>
            <a:pPr marL="0" indent="0" algn="ctr">
              <a:buNone/>
            </a:pPr>
            <a:r>
              <a:rPr lang="es-CO" sz="4400" dirty="0" smtClean="0">
                <a:latin typeface="Algerian" pitchFamily="82" charset="0"/>
              </a:rPr>
              <a:t>Pregunta</a:t>
            </a:r>
            <a:r>
              <a:rPr lang="es-CO" sz="4400" dirty="0">
                <a:latin typeface="Algerian" pitchFamily="82" charset="0"/>
              </a:rPr>
              <a:t>: </a:t>
            </a:r>
            <a:endParaRPr lang="es-CO" sz="4400" dirty="0" smtClean="0">
              <a:latin typeface="Algerian" pitchFamily="82" charset="0"/>
            </a:endParaRPr>
          </a:p>
          <a:p>
            <a:pPr marL="0" indent="0" algn="ctr">
              <a:buNone/>
            </a:pPr>
            <a:r>
              <a:rPr lang="es-CO" sz="4400" dirty="0" smtClean="0">
                <a:latin typeface="Algerian" pitchFamily="82" charset="0"/>
              </a:rPr>
              <a:t>¿</a:t>
            </a:r>
            <a:r>
              <a:rPr lang="es-CO" sz="4400" dirty="0">
                <a:latin typeface="Algerian" pitchFamily="82" charset="0"/>
              </a:rPr>
              <a:t>es el catolicismo, una religión falsa? ¿son salvos los católicos</a:t>
            </a:r>
            <a:r>
              <a:rPr lang="es-CO" sz="4400" dirty="0" smtClean="0">
                <a:latin typeface="Algerian" pitchFamily="82" charset="0"/>
              </a:rPr>
              <a:t>?</a:t>
            </a:r>
            <a:endParaRPr lang="es-CO" sz="4400" dirty="0">
              <a:latin typeface="Algerian" pitchFamily="82" charset="0"/>
            </a:endParaRPr>
          </a:p>
        </p:txBody>
      </p:sp>
      <p:sp>
        <p:nvSpPr>
          <p:cNvPr id="4" name="3 Menos"/>
          <p:cNvSpPr/>
          <p:nvPr/>
        </p:nvSpPr>
        <p:spPr>
          <a:xfrm>
            <a:off x="-679362" y="5384098"/>
            <a:ext cx="10441160" cy="432048"/>
          </a:xfrm>
          <a:prstGeom prst="mathMinus">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5" name="4 Menos"/>
          <p:cNvSpPr/>
          <p:nvPr/>
        </p:nvSpPr>
        <p:spPr>
          <a:xfrm>
            <a:off x="-108520" y="1268760"/>
            <a:ext cx="9252520" cy="648072"/>
          </a:xfrm>
          <a:prstGeom prst="mathMinus">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6" name="5 Rectángulo"/>
          <p:cNvSpPr/>
          <p:nvPr/>
        </p:nvSpPr>
        <p:spPr>
          <a:xfrm>
            <a:off x="1907704" y="253097"/>
            <a:ext cx="4968552" cy="1015663"/>
          </a:xfrm>
          <a:prstGeom prst="rect">
            <a:avLst/>
          </a:prstGeom>
        </p:spPr>
        <p:txBody>
          <a:bodyPr wrap="square">
            <a:spAutoFit/>
          </a:bodyPr>
          <a:lstStyle/>
          <a:p>
            <a:pPr algn="ctr"/>
            <a:r>
              <a:rPr lang="es-CO" sz="6000" dirty="0" smtClean="0">
                <a:latin typeface="Arial Black" pitchFamily="34" charset="0"/>
              </a:rPr>
              <a:t>TEMA N° 2: </a:t>
            </a:r>
            <a:endParaRPr lang="es-CO" sz="6000" dirty="0">
              <a:latin typeface="Arial Black" pitchFamily="34" charset="0"/>
            </a:endParaRPr>
          </a:p>
        </p:txBody>
      </p:sp>
    </p:spTree>
    <p:extLst>
      <p:ext uri="{BB962C8B-B14F-4D97-AF65-F5344CB8AC3E}">
        <p14:creationId xmlns:p14="http://schemas.microsoft.com/office/powerpoint/2010/main" val="212206828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0" y="404664"/>
            <a:ext cx="9144000" cy="5904656"/>
          </a:xfrm>
          <a:solidFill>
            <a:schemeClr val="accent5">
              <a:lumMod val="50000"/>
            </a:schemeClr>
          </a:solidFill>
        </p:spPr>
        <p:txBody>
          <a:bodyPr>
            <a:normAutofit/>
          </a:bodyPr>
          <a:lstStyle/>
          <a:p>
            <a:r>
              <a:rPr lang="es-CO" sz="6600" dirty="0" smtClean="0">
                <a:solidFill>
                  <a:schemeClr val="bg1"/>
                </a:solidFill>
                <a:latin typeface="Algerian" pitchFamily="82" charset="0"/>
              </a:rPr>
              <a:t>¿es el catolicismo, una religión falsa? </a:t>
            </a:r>
            <a:br>
              <a:rPr lang="es-CO" sz="6600" dirty="0" smtClean="0">
                <a:solidFill>
                  <a:schemeClr val="bg1"/>
                </a:solidFill>
                <a:latin typeface="Algerian" pitchFamily="82" charset="0"/>
              </a:rPr>
            </a:br>
            <a:r>
              <a:rPr lang="es-CO" sz="6600" dirty="0">
                <a:solidFill>
                  <a:schemeClr val="bg1"/>
                </a:solidFill>
                <a:latin typeface="Algerian" pitchFamily="82" charset="0"/>
              </a:rPr>
              <a:t/>
            </a:r>
            <a:br>
              <a:rPr lang="es-CO" sz="6600" dirty="0">
                <a:solidFill>
                  <a:schemeClr val="bg1"/>
                </a:solidFill>
                <a:latin typeface="Algerian" pitchFamily="82" charset="0"/>
              </a:rPr>
            </a:br>
            <a:r>
              <a:rPr lang="es-CO" sz="6600" dirty="0" smtClean="0">
                <a:solidFill>
                  <a:schemeClr val="bg1"/>
                </a:solidFill>
                <a:latin typeface="Algerian" pitchFamily="82" charset="0"/>
              </a:rPr>
              <a:t>¿son salvos los católicos?</a:t>
            </a:r>
            <a:endParaRPr lang="es-CO" sz="6600" dirty="0">
              <a:solidFill>
                <a:schemeClr val="bg1"/>
              </a:solidFill>
              <a:latin typeface="Algerian" pitchFamily="82" charset="0"/>
            </a:endParaRPr>
          </a:p>
        </p:txBody>
      </p:sp>
    </p:spTree>
    <p:extLst>
      <p:ext uri="{BB962C8B-B14F-4D97-AF65-F5344CB8AC3E}">
        <p14:creationId xmlns:p14="http://schemas.microsoft.com/office/powerpoint/2010/main" val="60273502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3">
              <a:lumMod val="40000"/>
              <a:lumOff val="60000"/>
            </a:schemeClr>
          </a:solidFill>
        </p:spPr>
        <p:txBody>
          <a:bodyPr>
            <a:normAutofit fontScale="90000"/>
          </a:bodyPr>
          <a:lstStyle/>
          <a:p>
            <a:r>
              <a:rPr lang="es-CO" b="1" i="1" dirty="0">
                <a:latin typeface="Agency FB" pitchFamily="34" charset="0"/>
              </a:rPr>
              <a:t>Pregunta: </a:t>
            </a:r>
            <a:r>
              <a:rPr lang="es-CO" sz="4900" b="1" i="1" dirty="0">
                <a:solidFill>
                  <a:srgbClr val="FF0000"/>
                </a:solidFill>
                <a:latin typeface="Agency FB" pitchFamily="34" charset="0"/>
              </a:rPr>
              <a:t>"¿Es el Catolicismo una religión falsa? ¿Son salvos los católicos</a:t>
            </a:r>
            <a:r>
              <a:rPr lang="es-CO" sz="4900" b="1" i="1" dirty="0" smtClean="0">
                <a:solidFill>
                  <a:srgbClr val="FF0000"/>
                </a:solidFill>
                <a:latin typeface="Agency FB" pitchFamily="34" charset="0"/>
              </a:rPr>
              <a:t>?"</a:t>
            </a:r>
            <a:endParaRPr lang="es-CO" sz="4900" b="1" i="1" dirty="0">
              <a:solidFill>
                <a:srgbClr val="FF0000"/>
              </a:solidFill>
              <a:latin typeface="Agency FB" pitchFamily="34" charset="0"/>
            </a:endParaRPr>
          </a:p>
        </p:txBody>
      </p:sp>
      <p:sp>
        <p:nvSpPr>
          <p:cNvPr id="3" name="2 Marcador de contenido"/>
          <p:cNvSpPr>
            <a:spLocks noGrp="1"/>
          </p:cNvSpPr>
          <p:nvPr>
            <p:ph idx="1"/>
          </p:nvPr>
        </p:nvSpPr>
        <p:spPr>
          <a:xfrm>
            <a:off x="457200" y="1600200"/>
            <a:ext cx="8229600" cy="1977777"/>
          </a:xfrm>
        </p:spPr>
        <p:txBody>
          <a:bodyPr>
            <a:normAutofit lnSpcReduction="10000"/>
          </a:bodyPr>
          <a:lstStyle/>
          <a:p>
            <a:pPr marL="0" indent="0">
              <a:buNone/>
            </a:pPr>
            <a:r>
              <a:rPr lang="es-CO" sz="3600" b="1" u="sng" dirty="0" smtClean="0"/>
              <a:t>Respuesta</a:t>
            </a:r>
            <a:r>
              <a:rPr lang="es-CO" dirty="0"/>
              <a:t>: El problema más crucial con la Iglesia Católica Romana es la creencia de que la sola fe en Jesucristo no es suficiente para la salvación. </a:t>
            </a:r>
            <a:endParaRPr lang="es-CO" dirty="0" smtClean="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8224" y="3967436"/>
            <a:ext cx="2376264" cy="2341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611560" y="4206156"/>
            <a:ext cx="5544616" cy="1815882"/>
          </a:xfrm>
          <a:prstGeom prst="rect">
            <a:avLst/>
          </a:prstGeom>
          <a:solidFill>
            <a:schemeClr val="accent3">
              <a:lumMod val="20000"/>
              <a:lumOff val="80000"/>
            </a:schemeClr>
          </a:solidFill>
        </p:spPr>
        <p:txBody>
          <a:bodyPr wrap="square">
            <a:spAutoFit/>
          </a:bodyPr>
          <a:lstStyle/>
          <a:p>
            <a:pPr algn="r"/>
            <a:r>
              <a:rPr lang="es-CO" sz="2800" dirty="0"/>
              <a:t>La Biblia clara y consistentemente establece que el recibir a Jesucristo como Salvador, por gracia a través de la fe, garantiza la </a:t>
            </a:r>
            <a:r>
              <a:rPr lang="es-CO" sz="2800" dirty="0" smtClean="0"/>
              <a:t>salvación.</a:t>
            </a:r>
            <a:endParaRPr lang="es-CO" sz="2800" dirty="0"/>
          </a:p>
        </p:txBody>
      </p:sp>
    </p:spTree>
    <p:extLst>
      <p:ext uri="{BB962C8B-B14F-4D97-AF65-F5344CB8AC3E}">
        <p14:creationId xmlns:p14="http://schemas.microsoft.com/office/powerpoint/2010/main" val="167642522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randombar(horizontal)">
                                      <p:cBhvr>
                                        <p:cTn id="10" dur="500"/>
                                        <p:tgtEl>
                                          <p:spTgt spid="1026"/>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336704"/>
          </a:xfrm>
        </p:spPr>
        <p:txBody>
          <a:bodyPr>
            <a:normAutofit lnSpcReduction="10000"/>
          </a:bodyPr>
          <a:lstStyle/>
          <a:p>
            <a:pPr marL="0" indent="0">
              <a:buNone/>
            </a:pPr>
            <a:r>
              <a:rPr lang="es-CO" sz="3600" b="1" u="sng" dirty="0" smtClean="0"/>
              <a:t>Leamos lo que dice la Biblia:</a:t>
            </a:r>
          </a:p>
          <a:p>
            <a:pPr marL="0" indent="0">
              <a:buNone/>
            </a:pPr>
            <a:endParaRPr lang="es-CO" b="1" dirty="0" smtClean="0">
              <a:solidFill>
                <a:srgbClr val="FF0000"/>
              </a:solidFill>
            </a:endParaRPr>
          </a:p>
          <a:p>
            <a:pPr marL="0" indent="0">
              <a:buNone/>
            </a:pPr>
            <a:r>
              <a:rPr lang="es-CO" b="1" dirty="0" smtClean="0">
                <a:solidFill>
                  <a:srgbClr val="FF0000"/>
                </a:solidFill>
              </a:rPr>
              <a:t>Juan 1:12</a:t>
            </a:r>
            <a:r>
              <a:rPr lang="es-CO" dirty="0" smtClean="0"/>
              <a:t>. </a:t>
            </a:r>
            <a:r>
              <a:rPr lang="es-CO" dirty="0"/>
              <a:t>Mas a todos los que le recibieron, a los que </a:t>
            </a:r>
            <a:r>
              <a:rPr lang="es-CO" u="sng" dirty="0"/>
              <a:t>creen en su nombre, </a:t>
            </a:r>
            <a:r>
              <a:rPr lang="es-CO" dirty="0"/>
              <a:t>les dio potestad de ser hechos hijos de Dios</a:t>
            </a:r>
            <a:r>
              <a:rPr lang="es-CO" dirty="0" smtClean="0"/>
              <a:t>;</a:t>
            </a:r>
          </a:p>
          <a:p>
            <a:pPr marL="0" indent="0">
              <a:buNone/>
            </a:pPr>
            <a:r>
              <a:rPr lang="es-CO" b="1" dirty="0">
                <a:solidFill>
                  <a:srgbClr val="FF0000"/>
                </a:solidFill>
              </a:rPr>
              <a:t>Juan 3:16</a:t>
            </a:r>
            <a:r>
              <a:rPr lang="es-CO" dirty="0"/>
              <a:t>. Porque de tal manera amó Dios al mundo, que ha dado a su Hijo unigénito, para que todo aquel que </a:t>
            </a:r>
            <a:r>
              <a:rPr lang="es-CO" u="sng" dirty="0"/>
              <a:t>en él cree</a:t>
            </a:r>
            <a:r>
              <a:rPr lang="es-CO" dirty="0"/>
              <a:t>, no se pierda, mas tenga vida eterna.</a:t>
            </a:r>
          </a:p>
          <a:p>
            <a:pPr marL="0" indent="0">
              <a:buNone/>
            </a:pPr>
            <a:r>
              <a:rPr lang="es-CO" dirty="0">
                <a:solidFill>
                  <a:srgbClr val="FF0000"/>
                </a:solidFill>
              </a:rPr>
              <a:t>Juan 3:18</a:t>
            </a:r>
            <a:r>
              <a:rPr lang="es-CO" dirty="0"/>
              <a:t>. </a:t>
            </a:r>
            <a:r>
              <a:rPr lang="es-CO" dirty="0" smtClean="0"/>
              <a:t>El </a:t>
            </a:r>
            <a:r>
              <a:rPr lang="es-CO" dirty="0"/>
              <a:t>que </a:t>
            </a:r>
            <a:r>
              <a:rPr lang="es-CO" u="sng" dirty="0"/>
              <a:t>en él cree</a:t>
            </a:r>
            <a:r>
              <a:rPr lang="es-CO" dirty="0"/>
              <a:t>, no es condenado; pero el que no cree, ya ha sido condenado, porque no ha creído en el nombre del unigénito Hijo de Dios</a:t>
            </a:r>
          </a:p>
          <a:p>
            <a:endParaRPr lang="es-CO"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1" y="116632"/>
            <a:ext cx="2466975"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684901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80">
                                          <p:stCondLst>
                                            <p:cond delay="0"/>
                                          </p:stCondLst>
                                        </p:cTn>
                                        <p:tgtEl>
                                          <p:spTgt spid="3">
                                            <p:txEl>
                                              <p:pRg st="2" end="2"/>
                                            </p:txEl>
                                          </p:spTgt>
                                        </p:tgtEl>
                                      </p:cBhvr>
                                    </p:animEffect>
                                    <p:anim calcmode="lin" valueType="num">
                                      <p:cBhvr>
                                        <p:cTn id="8"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2" end="2"/>
                                            </p:txEl>
                                          </p:spTgt>
                                        </p:tgtEl>
                                      </p:cBhvr>
                                      <p:to x="100000" y="60000"/>
                                    </p:animScale>
                                    <p:animScale>
                                      <p:cBhvr>
                                        <p:cTn id="14" dur="166" decel="50000">
                                          <p:stCondLst>
                                            <p:cond delay="676"/>
                                          </p:stCondLst>
                                        </p:cTn>
                                        <p:tgtEl>
                                          <p:spTgt spid="3">
                                            <p:txEl>
                                              <p:pRg st="2" end="2"/>
                                            </p:txEl>
                                          </p:spTgt>
                                        </p:tgtEl>
                                      </p:cBhvr>
                                      <p:to x="100000" y="100000"/>
                                    </p:animScale>
                                    <p:animScale>
                                      <p:cBhvr>
                                        <p:cTn id="15" dur="26">
                                          <p:stCondLst>
                                            <p:cond delay="1312"/>
                                          </p:stCondLst>
                                        </p:cTn>
                                        <p:tgtEl>
                                          <p:spTgt spid="3">
                                            <p:txEl>
                                              <p:pRg st="2" end="2"/>
                                            </p:txEl>
                                          </p:spTgt>
                                        </p:tgtEl>
                                      </p:cBhvr>
                                      <p:to x="100000" y="80000"/>
                                    </p:animScale>
                                    <p:animScale>
                                      <p:cBhvr>
                                        <p:cTn id="16" dur="166" decel="50000">
                                          <p:stCondLst>
                                            <p:cond delay="1338"/>
                                          </p:stCondLst>
                                        </p:cTn>
                                        <p:tgtEl>
                                          <p:spTgt spid="3">
                                            <p:txEl>
                                              <p:pRg st="2" end="2"/>
                                            </p:txEl>
                                          </p:spTgt>
                                        </p:tgtEl>
                                      </p:cBhvr>
                                      <p:to x="100000" y="100000"/>
                                    </p:animScale>
                                    <p:animScale>
                                      <p:cBhvr>
                                        <p:cTn id="17" dur="26">
                                          <p:stCondLst>
                                            <p:cond delay="1642"/>
                                          </p:stCondLst>
                                        </p:cTn>
                                        <p:tgtEl>
                                          <p:spTgt spid="3">
                                            <p:txEl>
                                              <p:pRg st="2" end="2"/>
                                            </p:txEl>
                                          </p:spTgt>
                                        </p:tgtEl>
                                      </p:cBhvr>
                                      <p:to x="100000" y="90000"/>
                                    </p:animScale>
                                    <p:animScale>
                                      <p:cBhvr>
                                        <p:cTn id="18" dur="166" decel="50000">
                                          <p:stCondLst>
                                            <p:cond delay="1668"/>
                                          </p:stCondLst>
                                        </p:cTn>
                                        <p:tgtEl>
                                          <p:spTgt spid="3">
                                            <p:txEl>
                                              <p:pRg st="2" end="2"/>
                                            </p:txEl>
                                          </p:spTgt>
                                        </p:tgtEl>
                                      </p:cBhvr>
                                      <p:to x="100000" y="100000"/>
                                    </p:animScale>
                                    <p:animScale>
                                      <p:cBhvr>
                                        <p:cTn id="19" dur="26">
                                          <p:stCondLst>
                                            <p:cond delay="1808"/>
                                          </p:stCondLst>
                                        </p:cTn>
                                        <p:tgtEl>
                                          <p:spTgt spid="3">
                                            <p:txEl>
                                              <p:pRg st="2" end="2"/>
                                            </p:txEl>
                                          </p:spTgt>
                                        </p:tgtEl>
                                      </p:cBhvr>
                                      <p:to x="100000" y="95000"/>
                                    </p:animScale>
                                    <p:animScale>
                                      <p:cBhvr>
                                        <p:cTn id="20" dur="166" decel="50000">
                                          <p:stCondLst>
                                            <p:cond delay="1834"/>
                                          </p:stCondLst>
                                        </p:cTn>
                                        <p:tgtEl>
                                          <p:spTgt spid="3">
                                            <p:txEl>
                                              <p:pRg st="2" end="2"/>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wipe(down)">
                                      <p:cBhvr>
                                        <p:cTn id="25" dur="580">
                                          <p:stCondLst>
                                            <p:cond delay="0"/>
                                          </p:stCondLst>
                                        </p:cTn>
                                        <p:tgtEl>
                                          <p:spTgt spid="3">
                                            <p:txEl>
                                              <p:pRg st="3" end="3"/>
                                            </p:txEl>
                                          </p:spTgt>
                                        </p:tgtEl>
                                      </p:cBhvr>
                                    </p:animEffect>
                                    <p:anim calcmode="lin" valueType="num">
                                      <p:cBhvr>
                                        <p:cTn id="26"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3" end="3"/>
                                            </p:txEl>
                                          </p:spTgt>
                                        </p:tgtEl>
                                      </p:cBhvr>
                                      <p:to x="100000" y="60000"/>
                                    </p:animScale>
                                    <p:animScale>
                                      <p:cBhvr>
                                        <p:cTn id="32" dur="166" decel="50000">
                                          <p:stCondLst>
                                            <p:cond delay="676"/>
                                          </p:stCondLst>
                                        </p:cTn>
                                        <p:tgtEl>
                                          <p:spTgt spid="3">
                                            <p:txEl>
                                              <p:pRg st="3" end="3"/>
                                            </p:txEl>
                                          </p:spTgt>
                                        </p:tgtEl>
                                      </p:cBhvr>
                                      <p:to x="100000" y="100000"/>
                                    </p:animScale>
                                    <p:animScale>
                                      <p:cBhvr>
                                        <p:cTn id="33" dur="26">
                                          <p:stCondLst>
                                            <p:cond delay="1312"/>
                                          </p:stCondLst>
                                        </p:cTn>
                                        <p:tgtEl>
                                          <p:spTgt spid="3">
                                            <p:txEl>
                                              <p:pRg st="3" end="3"/>
                                            </p:txEl>
                                          </p:spTgt>
                                        </p:tgtEl>
                                      </p:cBhvr>
                                      <p:to x="100000" y="80000"/>
                                    </p:animScale>
                                    <p:animScale>
                                      <p:cBhvr>
                                        <p:cTn id="34" dur="166" decel="50000">
                                          <p:stCondLst>
                                            <p:cond delay="1338"/>
                                          </p:stCondLst>
                                        </p:cTn>
                                        <p:tgtEl>
                                          <p:spTgt spid="3">
                                            <p:txEl>
                                              <p:pRg st="3" end="3"/>
                                            </p:txEl>
                                          </p:spTgt>
                                        </p:tgtEl>
                                      </p:cBhvr>
                                      <p:to x="100000" y="100000"/>
                                    </p:animScale>
                                    <p:animScale>
                                      <p:cBhvr>
                                        <p:cTn id="35" dur="26">
                                          <p:stCondLst>
                                            <p:cond delay="1642"/>
                                          </p:stCondLst>
                                        </p:cTn>
                                        <p:tgtEl>
                                          <p:spTgt spid="3">
                                            <p:txEl>
                                              <p:pRg st="3" end="3"/>
                                            </p:txEl>
                                          </p:spTgt>
                                        </p:tgtEl>
                                      </p:cBhvr>
                                      <p:to x="100000" y="90000"/>
                                    </p:animScale>
                                    <p:animScale>
                                      <p:cBhvr>
                                        <p:cTn id="36" dur="166" decel="50000">
                                          <p:stCondLst>
                                            <p:cond delay="1668"/>
                                          </p:stCondLst>
                                        </p:cTn>
                                        <p:tgtEl>
                                          <p:spTgt spid="3">
                                            <p:txEl>
                                              <p:pRg st="3" end="3"/>
                                            </p:txEl>
                                          </p:spTgt>
                                        </p:tgtEl>
                                      </p:cBhvr>
                                      <p:to x="100000" y="100000"/>
                                    </p:animScale>
                                    <p:animScale>
                                      <p:cBhvr>
                                        <p:cTn id="37" dur="26">
                                          <p:stCondLst>
                                            <p:cond delay="1808"/>
                                          </p:stCondLst>
                                        </p:cTn>
                                        <p:tgtEl>
                                          <p:spTgt spid="3">
                                            <p:txEl>
                                              <p:pRg st="3" end="3"/>
                                            </p:txEl>
                                          </p:spTgt>
                                        </p:tgtEl>
                                      </p:cBhvr>
                                      <p:to x="100000" y="95000"/>
                                    </p:animScale>
                                    <p:animScale>
                                      <p:cBhvr>
                                        <p:cTn id="38" dur="166" decel="50000">
                                          <p:stCondLst>
                                            <p:cond delay="1834"/>
                                          </p:stCondLst>
                                        </p:cTn>
                                        <p:tgtEl>
                                          <p:spTgt spid="3">
                                            <p:txEl>
                                              <p:pRg st="3" end="3"/>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Effect transition="in" filter="wipe(down)">
                                      <p:cBhvr>
                                        <p:cTn id="43" dur="580">
                                          <p:stCondLst>
                                            <p:cond delay="0"/>
                                          </p:stCondLst>
                                        </p:cTn>
                                        <p:tgtEl>
                                          <p:spTgt spid="3">
                                            <p:txEl>
                                              <p:pRg st="4" end="4"/>
                                            </p:txEl>
                                          </p:spTgt>
                                        </p:tgtEl>
                                      </p:cBhvr>
                                    </p:animEffect>
                                    <p:anim calcmode="lin" valueType="num">
                                      <p:cBhvr>
                                        <p:cTn id="44"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4" end="4"/>
                                            </p:txEl>
                                          </p:spTgt>
                                        </p:tgtEl>
                                      </p:cBhvr>
                                      <p:to x="100000" y="60000"/>
                                    </p:animScale>
                                    <p:animScale>
                                      <p:cBhvr>
                                        <p:cTn id="50" dur="166" decel="50000">
                                          <p:stCondLst>
                                            <p:cond delay="676"/>
                                          </p:stCondLst>
                                        </p:cTn>
                                        <p:tgtEl>
                                          <p:spTgt spid="3">
                                            <p:txEl>
                                              <p:pRg st="4" end="4"/>
                                            </p:txEl>
                                          </p:spTgt>
                                        </p:tgtEl>
                                      </p:cBhvr>
                                      <p:to x="100000" y="100000"/>
                                    </p:animScale>
                                    <p:animScale>
                                      <p:cBhvr>
                                        <p:cTn id="51" dur="26">
                                          <p:stCondLst>
                                            <p:cond delay="1312"/>
                                          </p:stCondLst>
                                        </p:cTn>
                                        <p:tgtEl>
                                          <p:spTgt spid="3">
                                            <p:txEl>
                                              <p:pRg st="4" end="4"/>
                                            </p:txEl>
                                          </p:spTgt>
                                        </p:tgtEl>
                                      </p:cBhvr>
                                      <p:to x="100000" y="80000"/>
                                    </p:animScale>
                                    <p:animScale>
                                      <p:cBhvr>
                                        <p:cTn id="52" dur="166" decel="50000">
                                          <p:stCondLst>
                                            <p:cond delay="1338"/>
                                          </p:stCondLst>
                                        </p:cTn>
                                        <p:tgtEl>
                                          <p:spTgt spid="3">
                                            <p:txEl>
                                              <p:pRg st="4" end="4"/>
                                            </p:txEl>
                                          </p:spTgt>
                                        </p:tgtEl>
                                      </p:cBhvr>
                                      <p:to x="100000" y="100000"/>
                                    </p:animScale>
                                    <p:animScale>
                                      <p:cBhvr>
                                        <p:cTn id="53" dur="26">
                                          <p:stCondLst>
                                            <p:cond delay="1642"/>
                                          </p:stCondLst>
                                        </p:cTn>
                                        <p:tgtEl>
                                          <p:spTgt spid="3">
                                            <p:txEl>
                                              <p:pRg st="4" end="4"/>
                                            </p:txEl>
                                          </p:spTgt>
                                        </p:tgtEl>
                                      </p:cBhvr>
                                      <p:to x="100000" y="90000"/>
                                    </p:animScale>
                                    <p:animScale>
                                      <p:cBhvr>
                                        <p:cTn id="54" dur="166" decel="50000">
                                          <p:stCondLst>
                                            <p:cond delay="1668"/>
                                          </p:stCondLst>
                                        </p:cTn>
                                        <p:tgtEl>
                                          <p:spTgt spid="3">
                                            <p:txEl>
                                              <p:pRg st="4" end="4"/>
                                            </p:txEl>
                                          </p:spTgt>
                                        </p:tgtEl>
                                      </p:cBhvr>
                                      <p:to x="100000" y="100000"/>
                                    </p:animScale>
                                    <p:animScale>
                                      <p:cBhvr>
                                        <p:cTn id="55" dur="26">
                                          <p:stCondLst>
                                            <p:cond delay="1808"/>
                                          </p:stCondLst>
                                        </p:cTn>
                                        <p:tgtEl>
                                          <p:spTgt spid="3">
                                            <p:txEl>
                                              <p:pRg st="4" end="4"/>
                                            </p:txEl>
                                          </p:spTgt>
                                        </p:tgtEl>
                                      </p:cBhvr>
                                      <p:to x="100000" y="95000"/>
                                    </p:animScale>
                                    <p:animScale>
                                      <p:cBhvr>
                                        <p:cTn id="56"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976664"/>
          </a:xfrm>
        </p:spPr>
        <p:txBody>
          <a:bodyPr>
            <a:normAutofit lnSpcReduction="10000"/>
          </a:bodyPr>
          <a:lstStyle/>
          <a:p>
            <a:pPr marL="0" indent="0">
              <a:buNone/>
            </a:pPr>
            <a:r>
              <a:rPr lang="es-CO" sz="3600" b="1" dirty="0">
                <a:solidFill>
                  <a:srgbClr val="FF0000"/>
                </a:solidFill>
              </a:rPr>
              <a:t>Juan 3:36</a:t>
            </a:r>
            <a:r>
              <a:rPr lang="es-CO" dirty="0"/>
              <a:t>. </a:t>
            </a:r>
            <a:r>
              <a:rPr lang="es-CO" dirty="0" smtClean="0"/>
              <a:t>El </a:t>
            </a:r>
            <a:r>
              <a:rPr lang="es-CO" dirty="0"/>
              <a:t>que cree en el Hijo tiene vida eterna; pero el que rehúsa creer en el Hijo no verá la vida, sino que la ira de Dios está sobre él.</a:t>
            </a:r>
          </a:p>
          <a:p>
            <a:r>
              <a:rPr lang="es-CO" sz="3600" b="1" dirty="0">
                <a:solidFill>
                  <a:srgbClr val="FF0000"/>
                </a:solidFill>
              </a:rPr>
              <a:t>Hechos 16:31</a:t>
            </a:r>
            <a:r>
              <a:rPr lang="es-CO" dirty="0"/>
              <a:t>. Ellos dijeron: Cree en el Señor Jesucristo, y serás salvo, tú y tu casa. </a:t>
            </a:r>
          </a:p>
          <a:p>
            <a:r>
              <a:rPr lang="es-CO" sz="3600" b="1" dirty="0">
                <a:solidFill>
                  <a:srgbClr val="FF0000"/>
                </a:solidFill>
              </a:rPr>
              <a:t>Romanos 10:13</a:t>
            </a:r>
            <a:r>
              <a:rPr lang="es-CO" dirty="0"/>
              <a:t>. porque todo aquel que invocare el nombre del Señor, será salvo.</a:t>
            </a:r>
          </a:p>
          <a:p>
            <a:pPr marL="0" indent="0">
              <a:buNone/>
            </a:pPr>
            <a:r>
              <a:rPr lang="es-CO" sz="3600" b="1" dirty="0" smtClean="0">
                <a:solidFill>
                  <a:srgbClr val="FF0000"/>
                </a:solidFill>
              </a:rPr>
              <a:t>Efesios </a:t>
            </a:r>
            <a:r>
              <a:rPr lang="es-CO" sz="3600" b="1" dirty="0">
                <a:solidFill>
                  <a:srgbClr val="FF0000"/>
                </a:solidFill>
              </a:rPr>
              <a:t>2:8-9</a:t>
            </a:r>
            <a:r>
              <a:rPr lang="es-CO" dirty="0"/>
              <a:t>. Porque por gracia sois salvos por medio de la fe; y esto no de vosotros, pues es don de Dios; 9 no por obras, para que nadie se gloríe.</a:t>
            </a:r>
          </a:p>
          <a:p>
            <a:endParaRPr lang="es-CO" dirty="0"/>
          </a:p>
        </p:txBody>
      </p:sp>
    </p:spTree>
    <p:extLst>
      <p:ext uri="{BB962C8B-B14F-4D97-AF65-F5344CB8AC3E}">
        <p14:creationId xmlns:p14="http://schemas.microsoft.com/office/powerpoint/2010/main" val="1967233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anim calcmode="lin" valueType="num">
                                      <p:cBhvr>
                                        <p:cTn id="8"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2000"/>
                                        <p:tgtEl>
                                          <p:spTgt spid="3">
                                            <p:txEl>
                                              <p:pRg st="2" end="2"/>
                                            </p:txEl>
                                          </p:spTgt>
                                        </p:tgtEl>
                                      </p:cBhvr>
                                    </p:animEffect>
                                    <p:anim calcmode="lin" valueType="num">
                                      <p:cBhvr>
                                        <p:cTn id="15"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2000"/>
                                        <p:tgtEl>
                                          <p:spTgt spid="3">
                                            <p:txEl>
                                              <p:pRg st="3" end="3"/>
                                            </p:txEl>
                                          </p:spTgt>
                                        </p:tgtEl>
                                      </p:cBhvr>
                                    </p:animEffect>
                                    <p:anim calcmode="lin" valueType="num">
                                      <p:cBhvr>
                                        <p:cTn id="22"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23" dur="2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6131024" cy="2142421"/>
          </a:xfrm>
        </p:spPr>
        <p:txBody>
          <a:bodyPr>
            <a:normAutofit fontScale="92500" lnSpcReduction="20000"/>
          </a:bodyPr>
          <a:lstStyle/>
          <a:p>
            <a:pPr marL="0" indent="0" algn="ctr">
              <a:buNone/>
            </a:pPr>
            <a:r>
              <a:rPr lang="es-CO" dirty="0" smtClean="0"/>
              <a:t>El problema es que la </a:t>
            </a:r>
            <a:r>
              <a:rPr lang="es-CO" dirty="0"/>
              <a:t>Iglesia Católica Romana rechaza </a:t>
            </a:r>
            <a:r>
              <a:rPr lang="es-CO" dirty="0" smtClean="0"/>
              <a:t>esto tan claramente expuesto por el mismo Señor Jesucristo, y los apóstoles inspirados por el Espíritu Santo. </a:t>
            </a:r>
          </a:p>
          <a:p>
            <a:endParaRPr lang="es-CO"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6256" y="251560"/>
            <a:ext cx="1990725" cy="229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1979712" y="2884080"/>
            <a:ext cx="4896544" cy="1754326"/>
          </a:xfrm>
          <a:prstGeom prst="rect">
            <a:avLst/>
          </a:prstGeom>
        </p:spPr>
        <p:txBody>
          <a:bodyPr wrap="square">
            <a:spAutoFit/>
          </a:bodyPr>
          <a:lstStyle/>
          <a:p>
            <a:pPr algn="ctr"/>
            <a:r>
              <a:rPr lang="es-CO" dirty="0"/>
              <a:t>La posición oficial de la Iglesia Católica Romana es que una persona debe creer en Jesucristo Y ser bautizada Y recibir la Eucaristía junto con los otros sacramentos, Y obedecer los decretos de la Iglesia Católica Romana Y realizar obras meritorias Y no morir con algún pecado mortal Y etc., etc., etc. </a:t>
            </a: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57" y="2837858"/>
            <a:ext cx="1961555" cy="23193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86125" y="4797152"/>
            <a:ext cx="1933947" cy="2032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05793" y="2837858"/>
            <a:ext cx="2267744" cy="23193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0875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075"/>
                                        </p:tgtEl>
                                        <p:attrNameLst>
                                          <p:attrName>style.visibility</p:attrName>
                                        </p:attrNameLst>
                                      </p:cBhvr>
                                      <p:to>
                                        <p:strVal val="visible"/>
                                      </p:to>
                                    </p:set>
                                    <p:animEffect transition="in" filter="wipe(down)">
                                      <p:cBhvr>
                                        <p:cTn id="23" dur="580">
                                          <p:stCondLst>
                                            <p:cond delay="0"/>
                                          </p:stCondLst>
                                        </p:cTn>
                                        <p:tgtEl>
                                          <p:spTgt spid="3075"/>
                                        </p:tgtEl>
                                      </p:cBhvr>
                                    </p:animEffect>
                                    <p:anim calcmode="lin" valueType="num">
                                      <p:cBhvr>
                                        <p:cTn id="24" dur="1822" tmFilter="0,0; 0.14,0.36; 0.43,0.73; 0.71,0.91; 1.0,1.0">
                                          <p:stCondLst>
                                            <p:cond delay="0"/>
                                          </p:stCondLst>
                                        </p:cTn>
                                        <p:tgtEl>
                                          <p:spTgt spid="3075"/>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075"/>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075"/>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075"/>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075"/>
                                        </p:tgtEl>
                                        <p:attrNameLst>
                                          <p:attrName>ppt_y</p:attrName>
                                        </p:attrNameLst>
                                      </p:cBhvr>
                                      <p:tavLst>
                                        <p:tav tm="0" fmla="#ppt_y-sin(pi*$)/81">
                                          <p:val>
                                            <p:fltVal val="0"/>
                                          </p:val>
                                        </p:tav>
                                        <p:tav tm="100000">
                                          <p:val>
                                            <p:fltVal val="1"/>
                                          </p:val>
                                        </p:tav>
                                      </p:tavLst>
                                    </p:anim>
                                    <p:animScale>
                                      <p:cBhvr>
                                        <p:cTn id="29" dur="26">
                                          <p:stCondLst>
                                            <p:cond delay="650"/>
                                          </p:stCondLst>
                                        </p:cTn>
                                        <p:tgtEl>
                                          <p:spTgt spid="3075"/>
                                        </p:tgtEl>
                                      </p:cBhvr>
                                      <p:to x="100000" y="60000"/>
                                    </p:animScale>
                                    <p:animScale>
                                      <p:cBhvr>
                                        <p:cTn id="30" dur="166" decel="50000">
                                          <p:stCondLst>
                                            <p:cond delay="676"/>
                                          </p:stCondLst>
                                        </p:cTn>
                                        <p:tgtEl>
                                          <p:spTgt spid="3075"/>
                                        </p:tgtEl>
                                      </p:cBhvr>
                                      <p:to x="100000" y="100000"/>
                                    </p:animScale>
                                    <p:animScale>
                                      <p:cBhvr>
                                        <p:cTn id="31" dur="26">
                                          <p:stCondLst>
                                            <p:cond delay="1312"/>
                                          </p:stCondLst>
                                        </p:cTn>
                                        <p:tgtEl>
                                          <p:spTgt spid="3075"/>
                                        </p:tgtEl>
                                      </p:cBhvr>
                                      <p:to x="100000" y="80000"/>
                                    </p:animScale>
                                    <p:animScale>
                                      <p:cBhvr>
                                        <p:cTn id="32" dur="166" decel="50000">
                                          <p:stCondLst>
                                            <p:cond delay="1338"/>
                                          </p:stCondLst>
                                        </p:cTn>
                                        <p:tgtEl>
                                          <p:spTgt spid="3075"/>
                                        </p:tgtEl>
                                      </p:cBhvr>
                                      <p:to x="100000" y="100000"/>
                                    </p:animScale>
                                    <p:animScale>
                                      <p:cBhvr>
                                        <p:cTn id="33" dur="26">
                                          <p:stCondLst>
                                            <p:cond delay="1642"/>
                                          </p:stCondLst>
                                        </p:cTn>
                                        <p:tgtEl>
                                          <p:spTgt spid="3075"/>
                                        </p:tgtEl>
                                      </p:cBhvr>
                                      <p:to x="100000" y="90000"/>
                                    </p:animScale>
                                    <p:animScale>
                                      <p:cBhvr>
                                        <p:cTn id="34" dur="166" decel="50000">
                                          <p:stCondLst>
                                            <p:cond delay="1668"/>
                                          </p:stCondLst>
                                        </p:cTn>
                                        <p:tgtEl>
                                          <p:spTgt spid="3075"/>
                                        </p:tgtEl>
                                      </p:cBhvr>
                                      <p:to x="100000" y="100000"/>
                                    </p:animScale>
                                    <p:animScale>
                                      <p:cBhvr>
                                        <p:cTn id="35" dur="26">
                                          <p:stCondLst>
                                            <p:cond delay="1808"/>
                                          </p:stCondLst>
                                        </p:cTn>
                                        <p:tgtEl>
                                          <p:spTgt spid="3075"/>
                                        </p:tgtEl>
                                      </p:cBhvr>
                                      <p:to x="100000" y="95000"/>
                                    </p:animScale>
                                    <p:animScale>
                                      <p:cBhvr>
                                        <p:cTn id="36" dur="166" decel="50000">
                                          <p:stCondLst>
                                            <p:cond delay="1834"/>
                                          </p:stCondLst>
                                        </p:cTn>
                                        <p:tgtEl>
                                          <p:spTgt spid="3075"/>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076"/>
                                        </p:tgtEl>
                                        <p:attrNameLst>
                                          <p:attrName>style.visibility</p:attrName>
                                        </p:attrNameLst>
                                      </p:cBhvr>
                                      <p:to>
                                        <p:strVal val="visible"/>
                                      </p:to>
                                    </p:set>
                                    <p:animEffect transition="in" filter="wipe(down)">
                                      <p:cBhvr>
                                        <p:cTn id="39" dur="580">
                                          <p:stCondLst>
                                            <p:cond delay="0"/>
                                          </p:stCondLst>
                                        </p:cTn>
                                        <p:tgtEl>
                                          <p:spTgt spid="3076"/>
                                        </p:tgtEl>
                                      </p:cBhvr>
                                    </p:animEffect>
                                    <p:anim calcmode="lin" valueType="num">
                                      <p:cBhvr>
                                        <p:cTn id="40" dur="1822" tmFilter="0,0; 0.14,0.36; 0.43,0.73; 0.71,0.91; 1.0,1.0">
                                          <p:stCondLst>
                                            <p:cond delay="0"/>
                                          </p:stCondLst>
                                        </p:cTn>
                                        <p:tgtEl>
                                          <p:spTgt spid="3076"/>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076"/>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076"/>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076"/>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076"/>
                                        </p:tgtEl>
                                        <p:attrNameLst>
                                          <p:attrName>ppt_y</p:attrName>
                                        </p:attrNameLst>
                                      </p:cBhvr>
                                      <p:tavLst>
                                        <p:tav tm="0" fmla="#ppt_y-sin(pi*$)/81">
                                          <p:val>
                                            <p:fltVal val="0"/>
                                          </p:val>
                                        </p:tav>
                                        <p:tav tm="100000">
                                          <p:val>
                                            <p:fltVal val="1"/>
                                          </p:val>
                                        </p:tav>
                                      </p:tavLst>
                                    </p:anim>
                                    <p:animScale>
                                      <p:cBhvr>
                                        <p:cTn id="45" dur="26">
                                          <p:stCondLst>
                                            <p:cond delay="650"/>
                                          </p:stCondLst>
                                        </p:cTn>
                                        <p:tgtEl>
                                          <p:spTgt spid="3076"/>
                                        </p:tgtEl>
                                      </p:cBhvr>
                                      <p:to x="100000" y="60000"/>
                                    </p:animScale>
                                    <p:animScale>
                                      <p:cBhvr>
                                        <p:cTn id="46" dur="166" decel="50000">
                                          <p:stCondLst>
                                            <p:cond delay="676"/>
                                          </p:stCondLst>
                                        </p:cTn>
                                        <p:tgtEl>
                                          <p:spTgt spid="3076"/>
                                        </p:tgtEl>
                                      </p:cBhvr>
                                      <p:to x="100000" y="100000"/>
                                    </p:animScale>
                                    <p:animScale>
                                      <p:cBhvr>
                                        <p:cTn id="47" dur="26">
                                          <p:stCondLst>
                                            <p:cond delay="1312"/>
                                          </p:stCondLst>
                                        </p:cTn>
                                        <p:tgtEl>
                                          <p:spTgt spid="3076"/>
                                        </p:tgtEl>
                                      </p:cBhvr>
                                      <p:to x="100000" y="80000"/>
                                    </p:animScale>
                                    <p:animScale>
                                      <p:cBhvr>
                                        <p:cTn id="48" dur="166" decel="50000">
                                          <p:stCondLst>
                                            <p:cond delay="1338"/>
                                          </p:stCondLst>
                                        </p:cTn>
                                        <p:tgtEl>
                                          <p:spTgt spid="3076"/>
                                        </p:tgtEl>
                                      </p:cBhvr>
                                      <p:to x="100000" y="100000"/>
                                    </p:animScale>
                                    <p:animScale>
                                      <p:cBhvr>
                                        <p:cTn id="49" dur="26">
                                          <p:stCondLst>
                                            <p:cond delay="1642"/>
                                          </p:stCondLst>
                                        </p:cTn>
                                        <p:tgtEl>
                                          <p:spTgt spid="3076"/>
                                        </p:tgtEl>
                                      </p:cBhvr>
                                      <p:to x="100000" y="90000"/>
                                    </p:animScale>
                                    <p:animScale>
                                      <p:cBhvr>
                                        <p:cTn id="50" dur="166" decel="50000">
                                          <p:stCondLst>
                                            <p:cond delay="1668"/>
                                          </p:stCondLst>
                                        </p:cTn>
                                        <p:tgtEl>
                                          <p:spTgt spid="3076"/>
                                        </p:tgtEl>
                                      </p:cBhvr>
                                      <p:to x="100000" y="100000"/>
                                    </p:animScale>
                                    <p:animScale>
                                      <p:cBhvr>
                                        <p:cTn id="51" dur="26">
                                          <p:stCondLst>
                                            <p:cond delay="1808"/>
                                          </p:stCondLst>
                                        </p:cTn>
                                        <p:tgtEl>
                                          <p:spTgt spid="3076"/>
                                        </p:tgtEl>
                                      </p:cBhvr>
                                      <p:to x="100000" y="95000"/>
                                    </p:animScale>
                                    <p:animScale>
                                      <p:cBhvr>
                                        <p:cTn id="52" dur="166" decel="50000">
                                          <p:stCondLst>
                                            <p:cond delay="1834"/>
                                          </p:stCondLst>
                                        </p:cTn>
                                        <p:tgtEl>
                                          <p:spTgt spid="3076"/>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3077"/>
                                        </p:tgtEl>
                                        <p:attrNameLst>
                                          <p:attrName>style.visibility</p:attrName>
                                        </p:attrNameLst>
                                      </p:cBhvr>
                                      <p:to>
                                        <p:strVal val="visible"/>
                                      </p:to>
                                    </p:set>
                                    <p:animEffect transition="in" filter="wipe(down)">
                                      <p:cBhvr>
                                        <p:cTn id="55" dur="580">
                                          <p:stCondLst>
                                            <p:cond delay="0"/>
                                          </p:stCondLst>
                                        </p:cTn>
                                        <p:tgtEl>
                                          <p:spTgt spid="3077"/>
                                        </p:tgtEl>
                                      </p:cBhvr>
                                    </p:animEffect>
                                    <p:anim calcmode="lin" valueType="num">
                                      <p:cBhvr>
                                        <p:cTn id="56" dur="1822" tmFilter="0,0; 0.14,0.36; 0.43,0.73; 0.71,0.91; 1.0,1.0">
                                          <p:stCondLst>
                                            <p:cond delay="0"/>
                                          </p:stCondLst>
                                        </p:cTn>
                                        <p:tgtEl>
                                          <p:spTgt spid="3077"/>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3077"/>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3077"/>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3077"/>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3077"/>
                                        </p:tgtEl>
                                        <p:attrNameLst>
                                          <p:attrName>ppt_y</p:attrName>
                                        </p:attrNameLst>
                                      </p:cBhvr>
                                      <p:tavLst>
                                        <p:tav tm="0" fmla="#ppt_y-sin(pi*$)/81">
                                          <p:val>
                                            <p:fltVal val="0"/>
                                          </p:val>
                                        </p:tav>
                                        <p:tav tm="100000">
                                          <p:val>
                                            <p:fltVal val="1"/>
                                          </p:val>
                                        </p:tav>
                                      </p:tavLst>
                                    </p:anim>
                                    <p:animScale>
                                      <p:cBhvr>
                                        <p:cTn id="61" dur="26">
                                          <p:stCondLst>
                                            <p:cond delay="650"/>
                                          </p:stCondLst>
                                        </p:cTn>
                                        <p:tgtEl>
                                          <p:spTgt spid="3077"/>
                                        </p:tgtEl>
                                      </p:cBhvr>
                                      <p:to x="100000" y="60000"/>
                                    </p:animScale>
                                    <p:animScale>
                                      <p:cBhvr>
                                        <p:cTn id="62" dur="166" decel="50000">
                                          <p:stCondLst>
                                            <p:cond delay="676"/>
                                          </p:stCondLst>
                                        </p:cTn>
                                        <p:tgtEl>
                                          <p:spTgt spid="3077"/>
                                        </p:tgtEl>
                                      </p:cBhvr>
                                      <p:to x="100000" y="100000"/>
                                    </p:animScale>
                                    <p:animScale>
                                      <p:cBhvr>
                                        <p:cTn id="63" dur="26">
                                          <p:stCondLst>
                                            <p:cond delay="1312"/>
                                          </p:stCondLst>
                                        </p:cTn>
                                        <p:tgtEl>
                                          <p:spTgt spid="3077"/>
                                        </p:tgtEl>
                                      </p:cBhvr>
                                      <p:to x="100000" y="80000"/>
                                    </p:animScale>
                                    <p:animScale>
                                      <p:cBhvr>
                                        <p:cTn id="64" dur="166" decel="50000">
                                          <p:stCondLst>
                                            <p:cond delay="1338"/>
                                          </p:stCondLst>
                                        </p:cTn>
                                        <p:tgtEl>
                                          <p:spTgt spid="3077"/>
                                        </p:tgtEl>
                                      </p:cBhvr>
                                      <p:to x="100000" y="100000"/>
                                    </p:animScale>
                                    <p:animScale>
                                      <p:cBhvr>
                                        <p:cTn id="65" dur="26">
                                          <p:stCondLst>
                                            <p:cond delay="1642"/>
                                          </p:stCondLst>
                                        </p:cTn>
                                        <p:tgtEl>
                                          <p:spTgt spid="3077"/>
                                        </p:tgtEl>
                                      </p:cBhvr>
                                      <p:to x="100000" y="90000"/>
                                    </p:animScale>
                                    <p:animScale>
                                      <p:cBhvr>
                                        <p:cTn id="66" dur="166" decel="50000">
                                          <p:stCondLst>
                                            <p:cond delay="1668"/>
                                          </p:stCondLst>
                                        </p:cTn>
                                        <p:tgtEl>
                                          <p:spTgt spid="3077"/>
                                        </p:tgtEl>
                                      </p:cBhvr>
                                      <p:to x="100000" y="100000"/>
                                    </p:animScale>
                                    <p:animScale>
                                      <p:cBhvr>
                                        <p:cTn id="67" dur="26">
                                          <p:stCondLst>
                                            <p:cond delay="1808"/>
                                          </p:stCondLst>
                                        </p:cTn>
                                        <p:tgtEl>
                                          <p:spTgt spid="3077"/>
                                        </p:tgtEl>
                                      </p:cBhvr>
                                      <p:to x="100000" y="95000"/>
                                    </p:animScale>
                                    <p:animScale>
                                      <p:cBhvr>
                                        <p:cTn id="68" dur="166" decel="50000">
                                          <p:stCondLst>
                                            <p:cond delay="1834"/>
                                          </p:stCondLst>
                                        </p:cTn>
                                        <p:tgtEl>
                                          <p:spTgt spid="307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404665"/>
            <a:ext cx="8280920" cy="1872207"/>
          </a:xfrm>
          <a:solidFill>
            <a:schemeClr val="accent6">
              <a:lumMod val="20000"/>
              <a:lumOff val="80000"/>
            </a:schemeClr>
          </a:solidFill>
        </p:spPr>
        <p:txBody>
          <a:bodyPr>
            <a:normAutofit/>
          </a:bodyPr>
          <a:lstStyle/>
          <a:p>
            <a:pPr marL="0" indent="0" algn="ctr">
              <a:buNone/>
            </a:pPr>
            <a:r>
              <a:rPr lang="es-CO" dirty="0" smtClean="0"/>
              <a:t>«</a:t>
            </a:r>
            <a:r>
              <a:rPr lang="es-CO" dirty="0" smtClean="0">
                <a:latin typeface="Agency FB" pitchFamily="34" charset="0"/>
              </a:rPr>
              <a:t>La iglesia católica está por encima de la Biblia</a:t>
            </a:r>
            <a:r>
              <a:rPr lang="es-CO" dirty="0" smtClean="0"/>
              <a:t>» decía la revista The Catholic Record,  publicado en Londres y en Ontario, Canadá, en Sep.1, 1.923.</a:t>
            </a:r>
            <a:endParaRPr lang="es-CO"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852936"/>
            <a:ext cx="5976664" cy="3171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6660232" y="2730688"/>
            <a:ext cx="2137679" cy="3416320"/>
          </a:xfrm>
          <a:prstGeom prst="rect">
            <a:avLst/>
          </a:prstGeom>
          <a:solidFill>
            <a:schemeClr val="accent6">
              <a:lumMod val="20000"/>
              <a:lumOff val="80000"/>
            </a:schemeClr>
          </a:solidFill>
        </p:spPr>
        <p:txBody>
          <a:bodyPr wrap="square">
            <a:spAutoFit/>
          </a:bodyPr>
          <a:lstStyle/>
          <a:p>
            <a:pPr algn="ctr"/>
            <a:r>
              <a:rPr lang="es-CO" sz="2400" dirty="0" smtClean="0"/>
              <a:t>«Pues </a:t>
            </a:r>
            <a:r>
              <a:rPr lang="es-CO" sz="2400" dirty="0"/>
              <a:t>en vano me honran, Enseñando como doctrinas, mandamientos de </a:t>
            </a:r>
            <a:r>
              <a:rPr lang="es-CO" sz="2400" dirty="0" smtClean="0"/>
              <a:t>hombres». Dijo Él Señor en </a:t>
            </a:r>
            <a:r>
              <a:rPr lang="es-CO" sz="2400" dirty="0" smtClean="0">
                <a:solidFill>
                  <a:srgbClr val="FF0000"/>
                </a:solidFill>
              </a:rPr>
              <a:t>Mateo 15:9.</a:t>
            </a:r>
            <a:endParaRPr lang="es-CO" sz="2400" dirty="0">
              <a:solidFill>
                <a:srgbClr val="FF0000"/>
              </a:solidFill>
            </a:endParaRPr>
          </a:p>
        </p:txBody>
      </p:sp>
    </p:spTree>
    <p:extLst>
      <p:ext uri="{BB962C8B-B14F-4D97-AF65-F5344CB8AC3E}">
        <p14:creationId xmlns:p14="http://schemas.microsoft.com/office/powerpoint/2010/main" val="224703241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down)">
                                      <p:cBhvr>
                                        <p:cTn id="7" dur="580">
                                          <p:stCondLst>
                                            <p:cond delay="0"/>
                                          </p:stCondLst>
                                        </p:cTn>
                                        <p:tgtEl>
                                          <p:spTgt spid="1026"/>
                                        </p:tgtEl>
                                      </p:cBhvr>
                                    </p:animEffect>
                                    <p:anim calcmode="lin" valueType="num">
                                      <p:cBhvr>
                                        <p:cTn id="8"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13" dur="26">
                                          <p:stCondLst>
                                            <p:cond delay="650"/>
                                          </p:stCondLst>
                                        </p:cTn>
                                        <p:tgtEl>
                                          <p:spTgt spid="1026"/>
                                        </p:tgtEl>
                                      </p:cBhvr>
                                      <p:to x="100000" y="60000"/>
                                    </p:animScale>
                                    <p:animScale>
                                      <p:cBhvr>
                                        <p:cTn id="14" dur="166" decel="50000">
                                          <p:stCondLst>
                                            <p:cond delay="676"/>
                                          </p:stCondLst>
                                        </p:cTn>
                                        <p:tgtEl>
                                          <p:spTgt spid="1026"/>
                                        </p:tgtEl>
                                      </p:cBhvr>
                                      <p:to x="100000" y="100000"/>
                                    </p:animScale>
                                    <p:animScale>
                                      <p:cBhvr>
                                        <p:cTn id="15" dur="26">
                                          <p:stCondLst>
                                            <p:cond delay="1312"/>
                                          </p:stCondLst>
                                        </p:cTn>
                                        <p:tgtEl>
                                          <p:spTgt spid="1026"/>
                                        </p:tgtEl>
                                      </p:cBhvr>
                                      <p:to x="100000" y="80000"/>
                                    </p:animScale>
                                    <p:animScale>
                                      <p:cBhvr>
                                        <p:cTn id="16" dur="166" decel="50000">
                                          <p:stCondLst>
                                            <p:cond delay="1338"/>
                                          </p:stCondLst>
                                        </p:cTn>
                                        <p:tgtEl>
                                          <p:spTgt spid="1026"/>
                                        </p:tgtEl>
                                      </p:cBhvr>
                                      <p:to x="100000" y="100000"/>
                                    </p:animScale>
                                    <p:animScale>
                                      <p:cBhvr>
                                        <p:cTn id="17" dur="26">
                                          <p:stCondLst>
                                            <p:cond delay="1642"/>
                                          </p:stCondLst>
                                        </p:cTn>
                                        <p:tgtEl>
                                          <p:spTgt spid="1026"/>
                                        </p:tgtEl>
                                      </p:cBhvr>
                                      <p:to x="100000" y="90000"/>
                                    </p:animScale>
                                    <p:animScale>
                                      <p:cBhvr>
                                        <p:cTn id="18" dur="166" decel="50000">
                                          <p:stCondLst>
                                            <p:cond delay="1668"/>
                                          </p:stCondLst>
                                        </p:cTn>
                                        <p:tgtEl>
                                          <p:spTgt spid="1026"/>
                                        </p:tgtEl>
                                      </p:cBhvr>
                                      <p:to x="100000" y="100000"/>
                                    </p:animScale>
                                    <p:animScale>
                                      <p:cBhvr>
                                        <p:cTn id="19" dur="26">
                                          <p:stCondLst>
                                            <p:cond delay="1808"/>
                                          </p:stCondLst>
                                        </p:cTn>
                                        <p:tgtEl>
                                          <p:spTgt spid="1026"/>
                                        </p:tgtEl>
                                      </p:cBhvr>
                                      <p:to x="100000" y="95000"/>
                                    </p:animScale>
                                    <p:animScale>
                                      <p:cBhvr>
                                        <p:cTn id="20" dur="166" decel="50000">
                                          <p:stCondLst>
                                            <p:cond delay="1834"/>
                                          </p:stCondLst>
                                        </p:cTn>
                                        <p:tgtEl>
                                          <p:spTgt spid="1026"/>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80">
                                          <p:stCondLst>
                                            <p:cond delay="0"/>
                                          </p:stCondLst>
                                        </p:cTn>
                                        <p:tgtEl>
                                          <p:spTgt spid="4"/>
                                        </p:tgtEl>
                                      </p:cBhvr>
                                    </p:animEffect>
                                    <p:anim calcmode="lin" valueType="num">
                                      <p:cBhvr>
                                        <p:cTn id="24"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9" dur="26">
                                          <p:stCondLst>
                                            <p:cond delay="650"/>
                                          </p:stCondLst>
                                        </p:cTn>
                                        <p:tgtEl>
                                          <p:spTgt spid="4"/>
                                        </p:tgtEl>
                                      </p:cBhvr>
                                      <p:to x="100000" y="60000"/>
                                    </p:animScale>
                                    <p:animScale>
                                      <p:cBhvr>
                                        <p:cTn id="30" dur="166" decel="50000">
                                          <p:stCondLst>
                                            <p:cond delay="676"/>
                                          </p:stCondLst>
                                        </p:cTn>
                                        <p:tgtEl>
                                          <p:spTgt spid="4"/>
                                        </p:tgtEl>
                                      </p:cBhvr>
                                      <p:to x="100000" y="100000"/>
                                    </p:animScale>
                                    <p:animScale>
                                      <p:cBhvr>
                                        <p:cTn id="31" dur="26">
                                          <p:stCondLst>
                                            <p:cond delay="1312"/>
                                          </p:stCondLst>
                                        </p:cTn>
                                        <p:tgtEl>
                                          <p:spTgt spid="4"/>
                                        </p:tgtEl>
                                      </p:cBhvr>
                                      <p:to x="100000" y="80000"/>
                                    </p:animScale>
                                    <p:animScale>
                                      <p:cBhvr>
                                        <p:cTn id="32" dur="166" decel="50000">
                                          <p:stCondLst>
                                            <p:cond delay="1338"/>
                                          </p:stCondLst>
                                        </p:cTn>
                                        <p:tgtEl>
                                          <p:spTgt spid="4"/>
                                        </p:tgtEl>
                                      </p:cBhvr>
                                      <p:to x="100000" y="100000"/>
                                    </p:animScale>
                                    <p:animScale>
                                      <p:cBhvr>
                                        <p:cTn id="33" dur="26">
                                          <p:stCondLst>
                                            <p:cond delay="1642"/>
                                          </p:stCondLst>
                                        </p:cTn>
                                        <p:tgtEl>
                                          <p:spTgt spid="4"/>
                                        </p:tgtEl>
                                      </p:cBhvr>
                                      <p:to x="100000" y="90000"/>
                                    </p:animScale>
                                    <p:animScale>
                                      <p:cBhvr>
                                        <p:cTn id="34" dur="166" decel="50000">
                                          <p:stCondLst>
                                            <p:cond delay="1668"/>
                                          </p:stCondLst>
                                        </p:cTn>
                                        <p:tgtEl>
                                          <p:spTgt spid="4"/>
                                        </p:tgtEl>
                                      </p:cBhvr>
                                      <p:to x="100000" y="100000"/>
                                    </p:animScale>
                                    <p:animScale>
                                      <p:cBhvr>
                                        <p:cTn id="35" dur="26">
                                          <p:stCondLst>
                                            <p:cond delay="1808"/>
                                          </p:stCondLst>
                                        </p:cTn>
                                        <p:tgtEl>
                                          <p:spTgt spid="4"/>
                                        </p:tgtEl>
                                      </p:cBhvr>
                                      <p:to x="100000" y="95000"/>
                                    </p:animScale>
                                    <p:animScale>
                                      <p:cBhvr>
                                        <p:cTn id="36"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404664"/>
            <a:ext cx="9144000" cy="6048672"/>
          </a:xfrm>
          <a:blipFill>
            <a:blip r:embed="rId2"/>
            <a:tile tx="0" ty="0" sx="100000" sy="100000" flip="none" algn="tl"/>
          </a:blipFill>
        </p:spPr>
        <p:txBody>
          <a:bodyPr>
            <a:normAutofit lnSpcReduction="10000"/>
          </a:bodyPr>
          <a:lstStyle/>
          <a:p>
            <a:pPr marL="0" indent="0" algn="ctr">
              <a:buNone/>
            </a:pPr>
            <a:endParaRPr lang="es-CO" dirty="0" smtClean="0"/>
          </a:p>
          <a:p>
            <a:pPr marL="0" indent="0" algn="ctr">
              <a:buNone/>
            </a:pPr>
            <a:r>
              <a:rPr lang="es-CO" dirty="0" smtClean="0"/>
              <a:t>La </a:t>
            </a:r>
            <a:r>
              <a:rPr lang="es-CO" dirty="0"/>
              <a:t>divergencia Católica de la Biblia en el más crucial de los puntos, la salvación, significa que sí, el Catolicismo es una religión falsa. </a:t>
            </a:r>
            <a:endParaRPr lang="es-CO" dirty="0" smtClean="0"/>
          </a:p>
          <a:p>
            <a:pPr marL="0" indent="0" algn="ctr">
              <a:buNone/>
            </a:pPr>
            <a:r>
              <a:rPr lang="es-CO" b="1" dirty="0" smtClean="0">
                <a:solidFill>
                  <a:srgbClr val="FF0000"/>
                </a:solidFill>
              </a:rPr>
              <a:t>Si </a:t>
            </a:r>
            <a:r>
              <a:rPr lang="es-CO" b="1" dirty="0">
                <a:solidFill>
                  <a:srgbClr val="FF0000"/>
                </a:solidFill>
              </a:rPr>
              <a:t>la persona cree lo que la Iglesia Católica enseña oficialmente, él o ella no serán salvados</a:t>
            </a:r>
            <a:r>
              <a:rPr lang="es-CO" b="1" dirty="0" smtClean="0">
                <a:solidFill>
                  <a:srgbClr val="FF0000"/>
                </a:solidFill>
              </a:rPr>
              <a:t>.</a:t>
            </a:r>
          </a:p>
          <a:p>
            <a:pPr marL="0" indent="0" algn="ctr">
              <a:buNone/>
            </a:pPr>
            <a:r>
              <a:rPr lang="es-CO" b="1" dirty="0" smtClean="0">
                <a:solidFill>
                  <a:srgbClr val="FF0000"/>
                </a:solidFill>
              </a:rPr>
              <a:t> </a:t>
            </a:r>
            <a:r>
              <a:rPr lang="es-CO" sz="3600" b="1" dirty="0">
                <a:latin typeface="Agency FB" pitchFamily="34" charset="0"/>
              </a:rPr>
              <a:t>Cualquier demanda de obras o rituales que deban ser añadidos a la fe para obtener la salvación, es afirmar que la muerte de Jesús no tuvo el valor suficiente para comprar nuestra </a:t>
            </a:r>
            <a:r>
              <a:rPr lang="es-CO" sz="3600" b="1" dirty="0" smtClean="0">
                <a:latin typeface="Agency FB" pitchFamily="34" charset="0"/>
              </a:rPr>
              <a:t>salvación</a:t>
            </a:r>
            <a:r>
              <a:rPr lang="es-CO" dirty="0" smtClean="0"/>
              <a:t>, </a:t>
            </a:r>
            <a:r>
              <a:rPr lang="es-CO" sz="3600" b="1" dirty="0" smtClean="0">
                <a:latin typeface="Agency FB" pitchFamily="34" charset="0"/>
              </a:rPr>
              <a:t>lo cual es contario a las Escrituras.</a:t>
            </a:r>
            <a:endParaRPr lang="es-CO" sz="3600" b="1" dirty="0">
              <a:latin typeface="Agency FB" pitchFamily="34" charset="0"/>
            </a:endParaRPr>
          </a:p>
        </p:txBody>
      </p:sp>
    </p:spTree>
    <p:extLst>
      <p:ext uri="{BB962C8B-B14F-4D97-AF65-F5344CB8AC3E}">
        <p14:creationId xmlns:p14="http://schemas.microsoft.com/office/powerpoint/2010/main" val="129694812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7001">
              <a:srgbClr val="E6E6E6"/>
            </a:gs>
            <a:gs pos="32001">
              <a:srgbClr val="7D8496"/>
            </a:gs>
            <a:gs pos="47000">
              <a:srgbClr val="E6E6E6"/>
            </a:gs>
            <a:gs pos="85001">
              <a:srgbClr val="7D8496"/>
            </a:gs>
            <a:gs pos="100000">
              <a:srgbClr val="E6E6E6"/>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264696"/>
          </a:xfrm>
        </p:spPr>
        <p:txBody>
          <a:bodyPr>
            <a:normAutofit fontScale="85000" lnSpcReduction="20000"/>
          </a:bodyPr>
          <a:lstStyle/>
          <a:p>
            <a:pPr marL="0" indent="0" algn="ctr">
              <a:buNone/>
            </a:pPr>
            <a:r>
              <a:rPr lang="es-CO" dirty="0"/>
              <a:t>Mientras que la salvación por fe es el punto más crucial, al comparar el catolicismo romano con la Palabra de Dios, existen también muchas otras diferencias y contradicciones. </a:t>
            </a:r>
            <a:endParaRPr lang="es-CO" dirty="0" smtClean="0"/>
          </a:p>
          <a:p>
            <a:pPr marL="0" indent="0" algn="ctr">
              <a:buNone/>
            </a:pPr>
            <a:r>
              <a:rPr lang="es-CO" dirty="0" smtClean="0">
                <a:solidFill>
                  <a:srgbClr val="C00000"/>
                </a:solidFill>
              </a:rPr>
              <a:t>La </a:t>
            </a:r>
            <a:r>
              <a:rPr lang="es-CO" dirty="0">
                <a:solidFill>
                  <a:srgbClr val="C00000"/>
                </a:solidFill>
              </a:rPr>
              <a:t>Iglesia Católica Romana enseña muchas doctrinas que están en desacuerdo con lo que la Biblia declara. Esto incluye la sucesión apostólica, la adoración a los santos o a María, la oración a los santos o a María, el Papa / papado, el bautismo de infantes, la transubstanciación, indulgencias plenarias, el sistema sacramental, y el purgatorio</a:t>
            </a:r>
            <a:r>
              <a:rPr lang="es-CO" dirty="0" smtClean="0">
                <a:solidFill>
                  <a:srgbClr val="C00000"/>
                </a:solidFill>
              </a:rPr>
              <a:t>.</a:t>
            </a:r>
          </a:p>
          <a:p>
            <a:pPr marL="0" indent="0" algn="ctr">
              <a:buNone/>
            </a:pPr>
            <a:r>
              <a:rPr lang="es-CO" dirty="0" smtClean="0"/>
              <a:t> </a:t>
            </a:r>
            <a:r>
              <a:rPr lang="es-CO" dirty="0"/>
              <a:t>A pesar de afirmar los católicos la base bíblica de estos conceptos, ninguna de estas enseñanzas tiene ninguna base sólida en la clara enseñanza de la Escritura. Estos conceptos están basados en la tradición católica, no en la Palabra de Dios. De hecho, ellos claramente contradicen los principios bíblicos. </a:t>
            </a:r>
          </a:p>
        </p:txBody>
      </p:sp>
    </p:spTree>
    <p:extLst>
      <p:ext uri="{BB962C8B-B14F-4D97-AF65-F5344CB8AC3E}">
        <p14:creationId xmlns:p14="http://schemas.microsoft.com/office/powerpoint/2010/main" val="100910709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arn(inVertical)">
                                      <p:cBhvr>
                                        <p:cTn id="1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88640"/>
            <a:ext cx="8229600" cy="6480720"/>
          </a:xfrm>
        </p:spPr>
        <p:txBody>
          <a:bodyPr>
            <a:normAutofit fontScale="92500" lnSpcReduction="10000"/>
          </a:bodyPr>
          <a:lstStyle/>
          <a:p>
            <a:pPr marL="0" indent="0" algn="ctr">
              <a:buNone/>
            </a:pPr>
            <a:r>
              <a:rPr lang="es-CO" dirty="0"/>
              <a:t>Con referencia a la pregunta “¿</a:t>
            </a:r>
            <a:r>
              <a:rPr lang="es-CO" b="1" u="sng" dirty="0"/>
              <a:t>Son salvos los católicos</a:t>
            </a:r>
            <a:r>
              <a:rPr lang="es-CO" dirty="0"/>
              <a:t>?”, esta es la pregunta más difícil de responder. Es imposible hacer una declaración universal sobre la salvación de todos los miembros de cualquier denominación cristiana. </a:t>
            </a:r>
            <a:endParaRPr lang="es-CO" dirty="0" smtClean="0"/>
          </a:p>
          <a:p>
            <a:pPr marL="0" indent="0" algn="ctr">
              <a:buNone/>
            </a:pPr>
            <a:endParaRPr lang="es-CO" dirty="0" smtClean="0"/>
          </a:p>
          <a:p>
            <a:pPr marL="0" indent="0" algn="ctr">
              <a:buNone/>
            </a:pPr>
            <a:r>
              <a:rPr lang="es-CO" b="1" dirty="0" smtClean="0">
                <a:solidFill>
                  <a:srgbClr val="C00000"/>
                </a:solidFill>
              </a:rPr>
              <a:t>No </a:t>
            </a:r>
            <a:r>
              <a:rPr lang="es-CO" b="1" dirty="0">
                <a:solidFill>
                  <a:srgbClr val="C00000"/>
                </a:solidFill>
              </a:rPr>
              <a:t>TODOS los bautistas son salvos. </a:t>
            </a:r>
            <a:endParaRPr lang="es-CO" b="1" dirty="0" smtClean="0">
              <a:solidFill>
                <a:srgbClr val="C00000"/>
              </a:solidFill>
            </a:endParaRPr>
          </a:p>
          <a:p>
            <a:pPr marL="0" indent="0" algn="ctr">
              <a:buNone/>
            </a:pPr>
            <a:r>
              <a:rPr lang="es-CO" b="1" dirty="0" smtClean="0">
                <a:solidFill>
                  <a:srgbClr val="C00000"/>
                </a:solidFill>
              </a:rPr>
              <a:t>No </a:t>
            </a:r>
            <a:r>
              <a:rPr lang="es-CO" b="1" dirty="0">
                <a:solidFill>
                  <a:srgbClr val="C00000"/>
                </a:solidFill>
              </a:rPr>
              <a:t>TODOS los presbiterianos son salvos</a:t>
            </a:r>
            <a:r>
              <a:rPr lang="es-CO" b="1" dirty="0" smtClean="0">
                <a:solidFill>
                  <a:srgbClr val="C00000"/>
                </a:solidFill>
              </a:rPr>
              <a:t>.</a:t>
            </a:r>
          </a:p>
          <a:p>
            <a:pPr marL="0" indent="0" algn="ctr">
              <a:buNone/>
            </a:pPr>
            <a:r>
              <a:rPr lang="es-CO" b="1" dirty="0" smtClean="0">
                <a:solidFill>
                  <a:srgbClr val="C00000"/>
                </a:solidFill>
              </a:rPr>
              <a:t> </a:t>
            </a:r>
            <a:r>
              <a:rPr lang="es-CO" b="1" dirty="0">
                <a:solidFill>
                  <a:srgbClr val="C00000"/>
                </a:solidFill>
              </a:rPr>
              <a:t>No TODOS los luteranos son salvos</a:t>
            </a:r>
            <a:r>
              <a:rPr lang="es-CO" b="1" dirty="0" smtClean="0">
                <a:solidFill>
                  <a:srgbClr val="C00000"/>
                </a:solidFill>
              </a:rPr>
              <a:t>. Etc. Etc. </a:t>
            </a:r>
          </a:p>
          <a:p>
            <a:pPr marL="0" indent="0" algn="ctr">
              <a:buNone/>
            </a:pPr>
            <a:r>
              <a:rPr lang="es-CO" b="1" dirty="0" smtClean="0">
                <a:solidFill>
                  <a:srgbClr val="C00000"/>
                </a:solidFill>
              </a:rPr>
              <a:t> </a:t>
            </a:r>
            <a:r>
              <a:rPr lang="es-CO" b="1" dirty="0">
                <a:solidFill>
                  <a:srgbClr val="C00000"/>
                </a:solidFill>
              </a:rPr>
              <a:t>La salvación es determinada por la fe personal solamente en Jesús para </a:t>
            </a:r>
            <a:r>
              <a:rPr lang="es-CO" b="1" dirty="0" smtClean="0">
                <a:solidFill>
                  <a:srgbClr val="C00000"/>
                </a:solidFill>
              </a:rPr>
              <a:t>salvación y por el conocimiento que cada uno haya tenido de la verdad y no </a:t>
            </a:r>
            <a:r>
              <a:rPr lang="es-CO" b="1" dirty="0">
                <a:solidFill>
                  <a:srgbClr val="C00000"/>
                </a:solidFill>
              </a:rPr>
              <a:t>por los títulos o identificación </a:t>
            </a:r>
            <a:r>
              <a:rPr lang="es-CO" b="1" dirty="0" smtClean="0">
                <a:solidFill>
                  <a:srgbClr val="C00000"/>
                </a:solidFill>
              </a:rPr>
              <a:t>denominacionales. </a:t>
            </a:r>
            <a:endParaRPr lang="es-CO" dirty="0" smtClean="0"/>
          </a:p>
        </p:txBody>
      </p:sp>
    </p:spTree>
    <p:extLst>
      <p:ext uri="{BB962C8B-B14F-4D97-AF65-F5344CB8AC3E}">
        <p14:creationId xmlns:p14="http://schemas.microsoft.com/office/powerpoint/2010/main" val="1097153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circle(in)">
                                      <p:cBhvr>
                                        <p:cTn id="7" dur="2000"/>
                                        <p:tgtEl>
                                          <p:spTgt spid="3">
                                            <p:txEl>
                                              <p:pRg st="2" end="2"/>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circle(in)">
                                      <p:cBhvr>
                                        <p:cTn id="10" dur="2000"/>
                                        <p:tgtEl>
                                          <p:spTgt spid="3">
                                            <p:txEl>
                                              <p:pRg st="3" end="3"/>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circle(in)">
                                      <p:cBhvr>
                                        <p:cTn id="13" dur="2000"/>
                                        <p:tgtEl>
                                          <p:spTgt spid="3">
                                            <p:txEl>
                                              <p:pRg st="4" end="4"/>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circle(in)">
                                      <p:cBhvr>
                                        <p:cTn id="16"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260648"/>
            <a:ext cx="9144000" cy="6264696"/>
          </a:xfrm>
          <a:blipFill>
            <a:blip r:embed="rId2"/>
            <a:tile tx="0" ty="0" sx="100000" sy="100000" flip="none" algn="tl"/>
          </a:blipFill>
        </p:spPr>
        <p:txBody>
          <a:bodyPr>
            <a:normAutofit fontScale="92500" lnSpcReduction="10000"/>
          </a:bodyPr>
          <a:lstStyle/>
          <a:p>
            <a:pPr marL="0" indent="0" algn="ctr">
              <a:buNone/>
            </a:pPr>
            <a:r>
              <a:rPr lang="es-CO" dirty="0" smtClean="0">
                <a:solidFill>
                  <a:schemeClr val="bg1"/>
                </a:solidFill>
              </a:rPr>
              <a:t>Leamos lo que dice </a:t>
            </a:r>
            <a:r>
              <a:rPr lang="es-CO" b="1" u="sng" dirty="0" smtClean="0">
                <a:solidFill>
                  <a:schemeClr val="bg1"/>
                </a:solidFill>
              </a:rPr>
              <a:t>Mat.7:21-23:</a:t>
            </a:r>
          </a:p>
          <a:p>
            <a:pPr marL="0" indent="0" algn="ctr">
              <a:buNone/>
            </a:pPr>
            <a:r>
              <a:rPr lang="es-CO" dirty="0">
                <a:solidFill>
                  <a:schemeClr val="bg1"/>
                </a:solidFill>
              </a:rPr>
              <a:t>No todo el que me dice: Señor, Señor, entrará en el reino de los cielos, </a:t>
            </a:r>
            <a:r>
              <a:rPr lang="es-CO" b="1" dirty="0">
                <a:solidFill>
                  <a:srgbClr val="FFFF00"/>
                </a:solidFill>
              </a:rPr>
              <a:t>sino el que hace la voluntad de mi Padre que está en los cielos</a:t>
            </a:r>
            <a:r>
              <a:rPr lang="es-CO" dirty="0">
                <a:solidFill>
                  <a:schemeClr val="bg1"/>
                </a:solidFill>
              </a:rPr>
              <a:t>. </a:t>
            </a:r>
          </a:p>
          <a:p>
            <a:pPr marL="0" indent="0" algn="ctr">
              <a:buNone/>
            </a:pPr>
            <a:r>
              <a:rPr lang="es-CO" dirty="0">
                <a:solidFill>
                  <a:schemeClr val="bg1"/>
                </a:solidFill>
              </a:rPr>
              <a:t>22 Muchos me dirán en aquel día: Señor, Señor, ¿no profetizamos en tu nombre, y en tu nombre echamos fuera demonios, y en tu nombre hicimos muchos milagros? </a:t>
            </a:r>
            <a:r>
              <a:rPr lang="es-CO" dirty="0" smtClean="0">
                <a:solidFill>
                  <a:schemeClr val="bg1"/>
                </a:solidFill>
              </a:rPr>
              <a:t>23 </a:t>
            </a:r>
            <a:r>
              <a:rPr lang="es-CO" dirty="0">
                <a:solidFill>
                  <a:schemeClr val="bg1"/>
                </a:solidFill>
              </a:rPr>
              <a:t>Y entonces les declararé: </a:t>
            </a:r>
            <a:r>
              <a:rPr lang="es-CO" b="1" dirty="0">
                <a:solidFill>
                  <a:srgbClr val="FFFF00"/>
                </a:solidFill>
              </a:rPr>
              <a:t>Nunca os conocí; apartaos de mí, hacedores de maldad</a:t>
            </a:r>
            <a:r>
              <a:rPr lang="es-CO" dirty="0" smtClean="0">
                <a:solidFill>
                  <a:schemeClr val="bg1"/>
                </a:solidFill>
              </a:rPr>
              <a:t>.</a:t>
            </a:r>
          </a:p>
          <a:p>
            <a:pPr marL="0" indent="0" algn="ctr">
              <a:buNone/>
            </a:pPr>
            <a:r>
              <a:rPr lang="es-CO" b="1" u="sng" dirty="0" smtClean="0">
                <a:solidFill>
                  <a:schemeClr val="bg1"/>
                </a:solidFill>
              </a:rPr>
              <a:t>1 juan 3: 4 </a:t>
            </a:r>
            <a:r>
              <a:rPr lang="es-CO" dirty="0">
                <a:solidFill>
                  <a:schemeClr val="bg1"/>
                </a:solidFill>
              </a:rPr>
              <a:t>d</a:t>
            </a:r>
            <a:r>
              <a:rPr lang="es-CO" dirty="0" smtClean="0">
                <a:solidFill>
                  <a:schemeClr val="bg1"/>
                </a:solidFill>
              </a:rPr>
              <a:t>ice que «</a:t>
            </a:r>
            <a:r>
              <a:rPr lang="es-CO" b="1" dirty="0" smtClean="0">
                <a:solidFill>
                  <a:srgbClr val="FFFF00"/>
                </a:solidFill>
              </a:rPr>
              <a:t>pecado» –o maldad- «es la transgreción de la Ley</a:t>
            </a:r>
            <a:r>
              <a:rPr lang="es-CO" dirty="0" smtClean="0">
                <a:solidFill>
                  <a:schemeClr val="bg1"/>
                </a:solidFill>
              </a:rPr>
              <a:t>». Y todos sabemos que la «voluntad» de Dios está registrada en los Dies Mandamientos que Él mismo Dios escribió en las dos tablas de piedra registrados </a:t>
            </a:r>
            <a:r>
              <a:rPr lang="es-CO" i="1" dirty="0" smtClean="0">
                <a:solidFill>
                  <a:schemeClr val="bg1"/>
                </a:solidFill>
              </a:rPr>
              <a:t>en </a:t>
            </a:r>
            <a:r>
              <a:rPr lang="es-CO" b="1" i="1" u="sng" dirty="0" smtClean="0">
                <a:solidFill>
                  <a:schemeClr val="bg1"/>
                </a:solidFill>
              </a:rPr>
              <a:t>(Éxo.20:3-17; 31:18).  </a:t>
            </a:r>
            <a:endParaRPr lang="es-CO" b="1" i="1" u="sng" dirty="0">
              <a:solidFill>
                <a:schemeClr val="bg1"/>
              </a:solidFill>
            </a:endParaRPr>
          </a:p>
        </p:txBody>
      </p:sp>
    </p:spTree>
    <p:extLst>
      <p:ext uri="{BB962C8B-B14F-4D97-AF65-F5344CB8AC3E}">
        <p14:creationId xmlns:p14="http://schemas.microsoft.com/office/powerpoint/2010/main" val="303461836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2088232"/>
          </a:xfrm>
          <a:blipFill>
            <a:blip r:embed="rId2"/>
            <a:tile tx="0" ty="0" sx="100000" sy="100000" flip="none" algn="tl"/>
          </a:blipFill>
        </p:spPr>
        <p:txBody>
          <a:bodyPr>
            <a:normAutofit/>
          </a:bodyPr>
          <a:lstStyle/>
          <a:p>
            <a:pPr marL="0" indent="0" algn="ctr">
              <a:buNone/>
            </a:pPr>
            <a:r>
              <a:rPr lang="es-CO" dirty="0" smtClean="0">
                <a:solidFill>
                  <a:schemeClr val="bg1"/>
                </a:solidFill>
              </a:rPr>
              <a:t>A </a:t>
            </a:r>
            <a:r>
              <a:rPr lang="es-CO" dirty="0">
                <a:solidFill>
                  <a:schemeClr val="bg1"/>
                </a:solidFill>
              </a:rPr>
              <a:t>pesar de las creencias anti-bíblicas y las prácticas de la Iglesia Católica Romana, </a:t>
            </a:r>
            <a:r>
              <a:rPr lang="es-CO" b="1" dirty="0">
                <a:solidFill>
                  <a:srgbClr val="FFFF00"/>
                </a:solidFill>
              </a:rPr>
              <a:t>hay creyentes genuinos que asisten a las iglesias católicas. </a:t>
            </a:r>
            <a:endParaRPr lang="es-CO" b="1" dirty="0" smtClean="0">
              <a:solidFill>
                <a:srgbClr val="FFFF00"/>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3334" y="3477598"/>
            <a:ext cx="3219450" cy="2715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Rectángulo"/>
          <p:cNvSpPr/>
          <p:nvPr/>
        </p:nvSpPr>
        <p:spPr>
          <a:xfrm>
            <a:off x="467544" y="3071435"/>
            <a:ext cx="4968552" cy="3416320"/>
          </a:xfrm>
          <a:prstGeom prst="rect">
            <a:avLst/>
          </a:prstGeom>
          <a:blipFill>
            <a:blip r:embed="rId4"/>
            <a:tile tx="0" ty="0" sx="100000" sy="100000" flip="none" algn="tl"/>
          </a:blipFill>
        </p:spPr>
        <p:txBody>
          <a:bodyPr wrap="square">
            <a:spAutoFit/>
          </a:bodyPr>
          <a:lstStyle/>
          <a:p>
            <a:pPr algn="ctr"/>
            <a:r>
              <a:rPr lang="es-CO" sz="2400" b="1" dirty="0">
                <a:solidFill>
                  <a:schemeClr val="bg1"/>
                </a:solidFill>
              </a:rPr>
              <a:t>Hay muchos católicos romanos que genuinamente han depositado su fe solamente en Jesucristo para salvación. A estos sinceros hijos de Dios, Él les dice: «</a:t>
            </a:r>
            <a:r>
              <a:rPr lang="es-CO" sz="2400" b="1" dirty="0">
                <a:solidFill>
                  <a:srgbClr val="FFFF00"/>
                </a:solidFill>
              </a:rPr>
              <a:t>Salid de ella pueblo mío, para que no seáis participantes de sus pecados, y que no recibáis de sus plagas</a:t>
            </a:r>
            <a:r>
              <a:rPr lang="es-CO" sz="2400" b="1" dirty="0">
                <a:solidFill>
                  <a:schemeClr val="bg1"/>
                </a:solidFill>
              </a:rPr>
              <a:t>». </a:t>
            </a:r>
            <a:endParaRPr lang="es-CO" sz="2400" b="1" dirty="0" smtClean="0">
              <a:solidFill>
                <a:schemeClr val="bg1"/>
              </a:solidFill>
            </a:endParaRPr>
          </a:p>
          <a:p>
            <a:pPr algn="ctr"/>
            <a:r>
              <a:rPr lang="es-CO" sz="2400" b="1" u="sng" dirty="0" smtClean="0">
                <a:solidFill>
                  <a:schemeClr val="bg1"/>
                </a:solidFill>
              </a:rPr>
              <a:t>(</a:t>
            </a:r>
            <a:r>
              <a:rPr lang="es-CO" sz="2400" b="1" u="sng" dirty="0">
                <a:solidFill>
                  <a:schemeClr val="bg1"/>
                </a:solidFill>
              </a:rPr>
              <a:t>Apoc.18:4).</a:t>
            </a:r>
          </a:p>
        </p:txBody>
      </p:sp>
    </p:spTree>
    <p:extLst>
      <p:ext uri="{BB962C8B-B14F-4D97-AF65-F5344CB8AC3E}">
        <p14:creationId xmlns:p14="http://schemas.microsoft.com/office/powerpoint/2010/main" val="29175145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fltVal val="0"/>
                                          </p:val>
                                        </p:tav>
                                        <p:tav tm="100000">
                                          <p:val>
                                            <p:strVal val="#ppt_w"/>
                                          </p:val>
                                        </p:tav>
                                      </p:tavLst>
                                    </p:anim>
                                    <p:anim calcmode="lin" valueType="num">
                                      <p:cBhvr>
                                        <p:cTn id="8" dur="1000" fill="hold"/>
                                        <p:tgtEl>
                                          <p:spTgt spid="1026"/>
                                        </p:tgtEl>
                                        <p:attrNameLst>
                                          <p:attrName>ppt_h</p:attrName>
                                        </p:attrNameLst>
                                      </p:cBhvr>
                                      <p:tavLst>
                                        <p:tav tm="0">
                                          <p:val>
                                            <p:fltVal val="0"/>
                                          </p:val>
                                        </p:tav>
                                        <p:tav tm="100000">
                                          <p:val>
                                            <p:strVal val="#ppt_h"/>
                                          </p:val>
                                        </p:tav>
                                      </p:tavLst>
                                    </p:anim>
                                    <p:anim calcmode="lin" valueType="num">
                                      <p:cBhvr>
                                        <p:cTn id="9" dur="1000" fill="hold"/>
                                        <p:tgtEl>
                                          <p:spTgt spid="1026"/>
                                        </p:tgtEl>
                                        <p:attrNameLst>
                                          <p:attrName>style.rotation</p:attrName>
                                        </p:attrNameLst>
                                      </p:cBhvr>
                                      <p:tavLst>
                                        <p:tav tm="0">
                                          <p:val>
                                            <p:fltVal val="90"/>
                                          </p:val>
                                        </p:tav>
                                        <p:tav tm="100000">
                                          <p:val>
                                            <p:fltVal val="0"/>
                                          </p:val>
                                        </p:tav>
                                      </p:tavLst>
                                    </p:anim>
                                    <p:animEffect transition="in" filter="fade">
                                      <p:cBhvr>
                                        <p:cTn id="10" dur="1000"/>
                                        <p:tgtEl>
                                          <p:spTgt spid="1026"/>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ppt_w</p:attrName>
                                        </p:attrNameLst>
                                      </p:cBhvr>
                                      <p:tavLst>
                                        <p:tav tm="0">
                                          <p:val>
                                            <p:fltVal val="0"/>
                                          </p:val>
                                        </p:tav>
                                        <p:tav tm="100000">
                                          <p:val>
                                            <p:strVal val="#ppt_w"/>
                                          </p:val>
                                        </p:tav>
                                      </p:tavLst>
                                    </p:anim>
                                    <p:anim calcmode="lin" valueType="num">
                                      <p:cBhvr>
                                        <p:cTn id="14" dur="1000" fill="hold"/>
                                        <p:tgtEl>
                                          <p:spTgt spid="2"/>
                                        </p:tgtEl>
                                        <p:attrNameLst>
                                          <p:attrName>ppt_h</p:attrName>
                                        </p:attrNameLst>
                                      </p:cBhvr>
                                      <p:tavLst>
                                        <p:tav tm="0">
                                          <p:val>
                                            <p:fltVal val="0"/>
                                          </p:val>
                                        </p:tav>
                                        <p:tav tm="100000">
                                          <p:val>
                                            <p:strVal val="#ppt_h"/>
                                          </p:val>
                                        </p:tav>
                                      </p:tavLst>
                                    </p:anim>
                                    <p:anim calcmode="lin" valueType="num">
                                      <p:cBhvr>
                                        <p:cTn id="15" dur="1000" fill="hold"/>
                                        <p:tgtEl>
                                          <p:spTgt spid="2"/>
                                        </p:tgtEl>
                                        <p:attrNameLst>
                                          <p:attrName>style.rotation</p:attrName>
                                        </p:attrNameLst>
                                      </p:cBhvr>
                                      <p:tavLst>
                                        <p:tav tm="0">
                                          <p:val>
                                            <p:fltVal val="90"/>
                                          </p:val>
                                        </p:tav>
                                        <p:tav tm="100000">
                                          <p:val>
                                            <p:fltVal val="0"/>
                                          </p:val>
                                        </p:tav>
                                      </p:tavLst>
                                    </p:anim>
                                    <p:animEffect transition="in" filter="fade">
                                      <p:cBhvr>
                                        <p:cTn id="1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83568" y="404664"/>
            <a:ext cx="8229600" cy="3312368"/>
          </a:xfrm>
        </p:spPr>
        <p:txBody>
          <a:bodyPr>
            <a:normAutofit fontScale="85000" lnSpcReduction="10000"/>
          </a:bodyPr>
          <a:lstStyle/>
          <a:p>
            <a:pPr marL="0" indent="0" algn="ctr">
              <a:buNone/>
            </a:pPr>
            <a:r>
              <a:rPr lang="es-CO" dirty="0">
                <a:solidFill>
                  <a:schemeClr val="accent4">
                    <a:lumMod val="40000"/>
                    <a:lumOff val="60000"/>
                  </a:schemeClr>
                </a:solidFill>
              </a:rPr>
              <a:t>E</a:t>
            </a:r>
            <a:r>
              <a:rPr lang="es-CO" dirty="0" smtClean="0">
                <a:solidFill>
                  <a:schemeClr val="accent4">
                    <a:lumMod val="40000"/>
                    <a:lumOff val="60000"/>
                  </a:schemeClr>
                </a:solidFill>
              </a:rPr>
              <a:t>stos católicos </a:t>
            </a:r>
            <a:r>
              <a:rPr lang="es-CO" dirty="0">
                <a:solidFill>
                  <a:schemeClr val="accent4">
                    <a:lumMod val="40000"/>
                    <a:lumOff val="60000"/>
                  </a:schemeClr>
                </a:solidFill>
              </a:rPr>
              <a:t>son creyentes, a pesar de lo que la Iglesia Católica enseña, no por lo que ella enseña. </a:t>
            </a:r>
            <a:r>
              <a:rPr lang="es-CO" b="1" dirty="0">
                <a:solidFill>
                  <a:srgbClr val="FFFF00"/>
                </a:solidFill>
              </a:rPr>
              <a:t>En cierto grado, la Iglesia Católica enseña de la Biblia y señala a la gente a Jesucristo como el Salvador. </a:t>
            </a:r>
            <a:endParaRPr lang="es-CO" b="1" dirty="0" smtClean="0">
              <a:solidFill>
                <a:srgbClr val="FFFF00"/>
              </a:solidFill>
            </a:endParaRPr>
          </a:p>
          <a:p>
            <a:pPr marL="0" indent="0" algn="ctr">
              <a:buNone/>
            </a:pPr>
            <a:r>
              <a:rPr lang="es-CO" dirty="0" smtClean="0">
                <a:solidFill>
                  <a:schemeClr val="accent4">
                    <a:lumMod val="40000"/>
                    <a:lumOff val="60000"/>
                  </a:schemeClr>
                </a:solidFill>
              </a:rPr>
              <a:t>Como </a:t>
            </a:r>
            <a:r>
              <a:rPr lang="es-CO" dirty="0">
                <a:solidFill>
                  <a:schemeClr val="accent4">
                    <a:lumMod val="40000"/>
                    <a:lumOff val="60000"/>
                  </a:schemeClr>
                </a:solidFill>
              </a:rPr>
              <a:t>resultado, algunas veces la gente es salvada en iglesias católicas. </a:t>
            </a:r>
            <a:r>
              <a:rPr lang="es-CO" dirty="0" smtClean="0">
                <a:solidFill>
                  <a:schemeClr val="accent4">
                    <a:lumMod val="40000"/>
                    <a:lumOff val="60000"/>
                  </a:schemeClr>
                </a:solidFill>
              </a:rPr>
              <a:t>De esta forma, La </a:t>
            </a:r>
            <a:r>
              <a:rPr lang="es-CO" dirty="0">
                <a:solidFill>
                  <a:schemeClr val="accent4">
                    <a:lumMod val="40000"/>
                    <a:lumOff val="60000"/>
                  </a:schemeClr>
                </a:solidFill>
              </a:rPr>
              <a:t>Biblia tiene un impacto en donde quiera que es proclamada </a:t>
            </a:r>
            <a:r>
              <a:rPr lang="es-CO" dirty="0" smtClean="0">
                <a:solidFill>
                  <a:schemeClr val="accent4">
                    <a:lumMod val="40000"/>
                    <a:lumOff val="60000"/>
                  </a:schemeClr>
                </a:solidFill>
              </a:rPr>
              <a:t>como dice </a:t>
            </a:r>
            <a:r>
              <a:rPr lang="es-CO" b="1" u="sng" dirty="0" smtClean="0">
                <a:solidFill>
                  <a:schemeClr val="accent4">
                    <a:lumMod val="40000"/>
                    <a:lumOff val="60000"/>
                  </a:schemeClr>
                </a:solidFill>
              </a:rPr>
              <a:t>(Isaías </a:t>
            </a:r>
            <a:r>
              <a:rPr lang="es-CO" b="1" u="sng" dirty="0">
                <a:solidFill>
                  <a:schemeClr val="accent4">
                    <a:lumMod val="40000"/>
                    <a:lumOff val="60000"/>
                  </a:schemeClr>
                </a:solidFill>
              </a:rPr>
              <a:t>55:11</a:t>
            </a:r>
            <a:r>
              <a:rPr lang="es-CO" b="1" u="sng" dirty="0" smtClean="0">
                <a:solidFill>
                  <a:schemeClr val="accent4">
                    <a:lumMod val="40000"/>
                    <a:lumOff val="60000"/>
                  </a:schemeClr>
                </a:solidFill>
              </a:rPr>
              <a:t>)</a:t>
            </a:r>
            <a:r>
              <a:rPr lang="es-CO" b="1" dirty="0" smtClean="0">
                <a:solidFill>
                  <a:schemeClr val="accent4">
                    <a:lumMod val="40000"/>
                    <a:lumOff val="60000"/>
                  </a:schemeClr>
                </a:solidFill>
              </a:rPr>
              <a:t>.</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08497" y="4089444"/>
            <a:ext cx="4217208"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Rectángulo"/>
          <p:cNvSpPr/>
          <p:nvPr/>
        </p:nvSpPr>
        <p:spPr>
          <a:xfrm>
            <a:off x="336496" y="4089444"/>
            <a:ext cx="4572000" cy="2554545"/>
          </a:xfrm>
          <a:prstGeom prst="rect">
            <a:avLst/>
          </a:prstGeom>
        </p:spPr>
        <p:txBody>
          <a:bodyPr>
            <a:spAutoFit/>
          </a:bodyPr>
          <a:lstStyle/>
          <a:p>
            <a:pPr algn="ctr"/>
            <a:r>
              <a:rPr lang="es-CO" sz="2800" b="1" dirty="0">
                <a:solidFill>
                  <a:srgbClr val="FFFF00"/>
                </a:solidFill>
              </a:rPr>
              <a:t>«</a:t>
            </a:r>
            <a:r>
              <a:rPr lang="es-CO" sz="3200" b="1" dirty="0">
                <a:solidFill>
                  <a:srgbClr val="FFFF00"/>
                </a:solidFill>
                <a:latin typeface="Agency FB" pitchFamily="34" charset="0"/>
              </a:rPr>
              <a:t>así será mi Palabra que sale de mi boca: no volverá a mí vacía, mas hará lo que [yo] quiero, y será prosperada en aquello para que la envié</a:t>
            </a:r>
            <a:r>
              <a:rPr lang="es-CO" sz="2800" b="1" dirty="0">
                <a:solidFill>
                  <a:srgbClr val="FFFF00"/>
                </a:solidFill>
              </a:rPr>
              <a:t>».</a:t>
            </a:r>
          </a:p>
        </p:txBody>
      </p:sp>
    </p:spTree>
    <p:extLst>
      <p:ext uri="{BB962C8B-B14F-4D97-AF65-F5344CB8AC3E}">
        <p14:creationId xmlns:p14="http://schemas.microsoft.com/office/powerpoint/2010/main" val="173354563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animEffect transition="in" filter="randombar(horizontal)">
                                      <p:cBhvr>
                                        <p:cTn id="15" dur="500"/>
                                        <p:tgtEl>
                                          <p:spTgt spid="2050"/>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randombar(horizontal)">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4186808" cy="6264696"/>
          </a:xfrm>
          <a:solidFill>
            <a:schemeClr val="accent4">
              <a:lumMod val="60000"/>
              <a:lumOff val="40000"/>
            </a:schemeClr>
          </a:solidFill>
        </p:spPr>
        <p:txBody>
          <a:bodyPr>
            <a:normAutofit/>
          </a:bodyPr>
          <a:lstStyle/>
          <a:p>
            <a:pPr marL="0" indent="0" algn="ctr">
              <a:buNone/>
            </a:pPr>
            <a:endParaRPr lang="es-CO" dirty="0" smtClean="0"/>
          </a:p>
          <a:p>
            <a:pPr marL="0" indent="0" algn="ctr">
              <a:buNone/>
            </a:pPr>
            <a:r>
              <a:rPr lang="es-CO" dirty="0" smtClean="0"/>
              <a:t>Los </a:t>
            </a:r>
            <a:r>
              <a:rPr lang="es-CO" dirty="0"/>
              <a:t>cristianos católicos permanecen en la Iglesia Católica por la ignorancia de lo que la Iglesia Católica es realmente, por una tradición familiar y presión, o por el deseo de alcanzar a otros para </a:t>
            </a:r>
            <a:r>
              <a:rPr lang="es-CO" dirty="0" smtClean="0"/>
              <a:t>Cristo.</a:t>
            </a:r>
            <a:endParaRPr lang="es-CO"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620688"/>
            <a:ext cx="4104456" cy="5688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8553973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5"/>
            <a:ext cx="5698976" cy="3456383"/>
          </a:xfrm>
          <a:solidFill>
            <a:schemeClr val="accent1">
              <a:lumMod val="20000"/>
              <a:lumOff val="80000"/>
            </a:schemeClr>
          </a:solidFill>
        </p:spPr>
        <p:txBody>
          <a:bodyPr>
            <a:normAutofit fontScale="92500" lnSpcReduction="10000"/>
          </a:bodyPr>
          <a:lstStyle/>
          <a:p>
            <a:pPr marL="0" indent="0">
              <a:buNone/>
            </a:pPr>
            <a:r>
              <a:rPr lang="es-CO" dirty="0" smtClean="0"/>
              <a:t>Al </a:t>
            </a:r>
            <a:r>
              <a:rPr lang="es-CO" dirty="0"/>
              <a:t>mismo tiempo, la Iglesia Católica también aleja a mucha gente de la fe genuina y relación con Cristo. Las creencias y prácticas no bíblicas de la Iglesia Católica Romana, con frecuencia les han dado a los enemigos de Cristo la oportunidad para blasfemar. </a:t>
            </a:r>
          </a:p>
          <a:p>
            <a:endParaRPr lang="es-CO" dirty="0"/>
          </a:p>
        </p:txBody>
      </p:sp>
      <p:sp>
        <p:nvSpPr>
          <p:cNvPr id="2" name="1 Rectángulo"/>
          <p:cNvSpPr/>
          <p:nvPr/>
        </p:nvSpPr>
        <p:spPr>
          <a:xfrm>
            <a:off x="467544" y="4077072"/>
            <a:ext cx="8064896" cy="2554545"/>
          </a:xfrm>
          <a:prstGeom prst="rect">
            <a:avLst/>
          </a:prstGeom>
          <a:solidFill>
            <a:schemeClr val="accent2">
              <a:lumMod val="20000"/>
              <a:lumOff val="80000"/>
            </a:schemeClr>
          </a:solidFill>
        </p:spPr>
        <p:txBody>
          <a:bodyPr wrap="square">
            <a:spAutoFit/>
          </a:bodyPr>
          <a:lstStyle/>
          <a:p>
            <a:r>
              <a:rPr lang="es-CO" sz="3200" dirty="0"/>
              <a:t>Las creencias y prácticas no bíblicas de la Iglesia Católica </a:t>
            </a:r>
            <a:r>
              <a:rPr lang="es-CO" sz="3200" dirty="0" smtClean="0"/>
              <a:t>Romana demuestran que </a:t>
            </a:r>
            <a:r>
              <a:rPr lang="es-CO" sz="3200" dirty="0" smtClean="0"/>
              <a:t>no </a:t>
            </a:r>
            <a:r>
              <a:rPr lang="es-CO" sz="3200" dirty="0"/>
              <a:t>es la iglesia que estableció </a:t>
            </a:r>
            <a:r>
              <a:rPr lang="es-CO" sz="3200" dirty="0" smtClean="0"/>
              <a:t>Jesucristo, ya que ella, cambió la Ley de Dios, que Cristo dijo que «</a:t>
            </a:r>
            <a:r>
              <a:rPr lang="es-CO" sz="3200" b="1" dirty="0" smtClean="0">
                <a:latin typeface="Agency FB" pitchFamily="34" charset="0"/>
              </a:rPr>
              <a:t>no había venido a abolir</a:t>
            </a:r>
            <a:r>
              <a:rPr lang="es-CO" sz="3200" dirty="0" smtClean="0"/>
              <a:t>» </a:t>
            </a:r>
            <a:r>
              <a:rPr lang="es-CO" sz="3200" dirty="0" smtClean="0">
                <a:solidFill>
                  <a:srgbClr val="FF0000"/>
                </a:solidFill>
              </a:rPr>
              <a:t>(Mat.5:17). </a:t>
            </a:r>
            <a:endParaRPr lang="es-CO" sz="3200" dirty="0">
              <a:solidFill>
                <a:srgbClr val="FF0000"/>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5678" y="1340768"/>
            <a:ext cx="2533650" cy="180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5618153"/>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5"/>
            <a:ext cx="8229600" cy="2016224"/>
          </a:xfrm>
          <a:solidFill>
            <a:schemeClr val="tx2">
              <a:lumMod val="20000"/>
              <a:lumOff val="80000"/>
            </a:schemeClr>
          </a:solidFill>
        </p:spPr>
        <p:txBody>
          <a:bodyPr>
            <a:normAutofit lnSpcReduction="10000"/>
          </a:bodyPr>
          <a:lstStyle/>
          <a:p>
            <a:pPr marL="0" indent="0" algn="ctr">
              <a:buNone/>
            </a:pPr>
            <a:r>
              <a:rPr lang="es-CO" dirty="0" smtClean="0"/>
              <a:t>No </a:t>
            </a:r>
            <a:r>
              <a:rPr lang="es-CO" dirty="0"/>
              <a:t>es la iglesia que está basada en las enseñanzas de los apóstoles (</a:t>
            </a:r>
            <a:r>
              <a:rPr lang="es-CO" dirty="0">
                <a:latin typeface="Agency FB" pitchFamily="34" charset="0"/>
              </a:rPr>
              <a:t>como se describe en el Libro de Los Hechos y en las epístolas del Nuevo Testamento</a:t>
            </a:r>
            <a:r>
              <a:rPr lang="es-CO" dirty="0" smtClean="0"/>
              <a:t>). </a:t>
            </a:r>
            <a:r>
              <a:rPr lang="es-CO" dirty="0"/>
              <a:t>Lea </a:t>
            </a:r>
            <a:r>
              <a:rPr lang="es-CO" dirty="0" smtClean="0">
                <a:solidFill>
                  <a:srgbClr val="FF0000"/>
                </a:solidFill>
              </a:rPr>
              <a:t>Hech.13:14</a:t>
            </a:r>
            <a:r>
              <a:rPr lang="es-CO" dirty="0">
                <a:solidFill>
                  <a:srgbClr val="FF0000"/>
                </a:solidFill>
              </a:rPr>
              <a:t>; 16:13; </a:t>
            </a:r>
            <a:r>
              <a:rPr lang="es-CO" dirty="0" smtClean="0">
                <a:solidFill>
                  <a:srgbClr val="FF0000"/>
                </a:solidFill>
              </a:rPr>
              <a:t>17:2; Sant.2:10-12). </a:t>
            </a:r>
            <a:endParaRPr lang="es-CO" dirty="0" smtClean="0">
              <a:solidFill>
                <a:srgbClr val="FF000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8305" y="2907774"/>
            <a:ext cx="1835696" cy="26094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47" y="2907774"/>
            <a:ext cx="2447925" cy="26094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p:cNvSpPr/>
          <p:nvPr/>
        </p:nvSpPr>
        <p:spPr>
          <a:xfrm>
            <a:off x="2627784" y="2690336"/>
            <a:ext cx="4536504" cy="2677656"/>
          </a:xfrm>
          <a:prstGeom prst="rect">
            <a:avLst/>
          </a:prstGeom>
          <a:blipFill>
            <a:blip r:embed="rId4"/>
            <a:tile tx="0" ty="0" sx="100000" sy="100000" flip="none" algn="tl"/>
          </a:blipFill>
        </p:spPr>
        <p:txBody>
          <a:bodyPr wrap="square">
            <a:spAutoFit/>
          </a:bodyPr>
          <a:lstStyle/>
          <a:p>
            <a:pPr algn="ctr"/>
            <a:r>
              <a:rPr lang="es-CO" sz="2400" dirty="0"/>
              <a:t>A pesar de que las palabras de Jesús en </a:t>
            </a:r>
            <a:r>
              <a:rPr lang="es-CO" sz="2400" b="1" dirty="0">
                <a:solidFill>
                  <a:srgbClr val="FF0000"/>
                </a:solidFill>
              </a:rPr>
              <a:t>Marcos 7:9 </a:t>
            </a:r>
            <a:r>
              <a:rPr lang="es-CO" sz="2400" dirty="0"/>
              <a:t>fueron dirigidas a los fariseos, ellas describen con exactitud a la Iglesia Católica Romana, “</a:t>
            </a:r>
            <a:r>
              <a:rPr lang="es-CO" sz="2400" b="1" dirty="0">
                <a:latin typeface="Agency FB" pitchFamily="34" charset="0"/>
              </a:rPr>
              <a:t>Bien invalidáis el mandamiento de Dios para guardar vuestra tradición</a:t>
            </a:r>
            <a:r>
              <a:rPr lang="es-CO" sz="2400" dirty="0" smtClean="0"/>
              <a:t>.”</a:t>
            </a:r>
          </a:p>
        </p:txBody>
      </p:sp>
      <p:sp>
        <p:nvSpPr>
          <p:cNvPr id="6" name="5 Rectángulo"/>
          <p:cNvSpPr/>
          <p:nvPr/>
        </p:nvSpPr>
        <p:spPr>
          <a:xfrm>
            <a:off x="1" y="5517232"/>
            <a:ext cx="9144000" cy="1323439"/>
          </a:xfrm>
          <a:prstGeom prst="rect">
            <a:avLst/>
          </a:prstGeom>
        </p:spPr>
        <p:txBody>
          <a:bodyPr wrap="square">
            <a:spAutoFit/>
          </a:bodyPr>
          <a:lstStyle/>
          <a:p>
            <a:pPr algn="ctr"/>
            <a:r>
              <a:rPr lang="es-CO" sz="2000" b="1" dirty="0" smtClean="0">
                <a:solidFill>
                  <a:srgbClr val="FF0000"/>
                </a:solidFill>
              </a:rPr>
              <a:t>La iglesia Católica, cambió </a:t>
            </a:r>
            <a:r>
              <a:rPr lang="es-CO" sz="2000" b="1" dirty="0">
                <a:solidFill>
                  <a:srgbClr val="FF0000"/>
                </a:solidFill>
              </a:rPr>
              <a:t>el Santo día de reposo, sábado, he instituyeron en su lugar el día </a:t>
            </a:r>
            <a:r>
              <a:rPr lang="es-CO" sz="2000" b="1" dirty="0" smtClean="0">
                <a:solidFill>
                  <a:srgbClr val="FF0000"/>
                </a:solidFill>
              </a:rPr>
              <a:t>pagano dedicado </a:t>
            </a:r>
            <a:r>
              <a:rPr lang="es-CO" sz="2000" b="1" dirty="0">
                <a:solidFill>
                  <a:srgbClr val="FF0000"/>
                </a:solidFill>
              </a:rPr>
              <a:t>al sol, domingo. </a:t>
            </a:r>
            <a:r>
              <a:rPr lang="es-CO" sz="2000" b="1" dirty="0" smtClean="0">
                <a:solidFill>
                  <a:srgbClr val="FF0000"/>
                </a:solidFill>
              </a:rPr>
              <a:t>Por tanto, no puede ser la sucesora de la iglesia apostólica, quien si enseñaba a obedecer los Mandamientos de Dios.</a:t>
            </a:r>
          </a:p>
          <a:p>
            <a:pPr algn="ctr"/>
            <a:r>
              <a:rPr lang="es-CO" sz="2000" b="1" dirty="0" smtClean="0">
                <a:solidFill>
                  <a:srgbClr val="FF0000"/>
                </a:solidFill>
              </a:rPr>
              <a:t> Lea </a:t>
            </a:r>
            <a:r>
              <a:rPr lang="es-CO" sz="2000" b="1" u="sng" dirty="0" smtClean="0">
                <a:solidFill>
                  <a:srgbClr val="FF0000"/>
                </a:solidFill>
              </a:rPr>
              <a:t>1Cor.7:19.</a:t>
            </a:r>
            <a:endParaRPr lang="es-CO" sz="2000" b="1" u="sng" dirty="0">
              <a:solidFill>
                <a:srgbClr val="FF0000"/>
              </a:solidFill>
            </a:endParaRPr>
          </a:p>
        </p:txBody>
      </p:sp>
    </p:spTree>
    <p:extLst>
      <p:ext uri="{BB962C8B-B14F-4D97-AF65-F5344CB8AC3E}">
        <p14:creationId xmlns:p14="http://schemas.microsoft.com/office/powerpoint/2010/main" val="2071225473"/>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fltVal val="0"/>
                                          </p:val>
                                        </p:tav>
                                        <p:tav tm="100000">
                                          <p:val>
                                            <p:strVal val="#ppt_w"/>
                                          </p:val>
                                        </p:tav>
                                      </p:tavLst>
                                    </p:anim>
                                    <p:anim calcmode="lin" valueType="num">
                                      <p:cBhvr>
                                        <p:cTn id="8" dur="1000" fill="hold"/>
                                        <p:tgtEl>
                                          <p:spTgt spid="1026"/>
                                        </p:tgtEl>
                                        <p:attrNameLst>
                                          <p:attrName>ppt_h</p:attrName>
                                        </p:attrNameLst>
                                      </p:cBhvr>
                                      <p:tavLst>
                                        <p:tav tm="0">
                                          <p:val>
                                            <p:fltVal val="0"/>
                                          </p:val>
                                        </p:tav>
                                        <p:tav tm="100000">
                                          <p:val>
                                            <p:strVal val="#ppt_h"/>
                                          </p:val>
                                        </p:tav>
                                      </p:tavLst>
                                    </p:anim>
                                    <p:anim calcmode="lin" valueType="num">
                                      <p:cBhvr>
                                        <p:cTn id="9" dur="1000" fill="hold"/>
                                        <p:tgtEl>
                                          <p:spTgt spid="1026"/>
                                        </p:tgtEl>
                                        <p:attrNameLst>
                                          <p:attrName>style.rotation</p:attrName>
                                        </p:attrNameLst>
                                      </p:cBhvr>
                                      <p:tavLst>
                                        <p:tav tm="0">
                                          <p:val>
                                            <p:fltVal val="90"/>
                                          </p:val>
                                        </p:tav>
                                        <p:tav tm="100000">
                                          <p:val>
                                            <p:fltVal val="0"/>
                                          </p:val>
                                        </p:tav>
                                      </p:tavLst>
                                    </p:anim>
                                    <p:animEffect transition="in" filter="fade">
                                      <p:cBhvr>
                                        <p:cTn id="10" dur="1000"/>
                                        <p:tgtEl>
                                          <p:spTgt spid="1026"/>
                                        </p:tgtEl>
                                      </p:cBhvr>
                                    </p:animEffect>
                                  </p:childTnLst>
                                </p:cTn>
                              </p:par>
                              <p:par>
                                <p:cTn id="11" presetID="31" presetClass="entr" presetSubtype="0" fill="hold" nodeType="withEffect">
                                  <p:stCondLst>
                                    <p:cond delay="0"/>
                                  </p:stCondLst>
                                  <p:childTnLst>
                                    <p:set>
                                      <p:cBhvr>
                                        <p:cTn id="12" dur="1" fill="hold">
                                          <p:stCondLst>
                                            <p:cond delay="0"/>
                                          </p:stCondLst>
                                        </p:cTn>
                                        <p:tgtEl>
                                          <p:spTgt spid="1027"/>
                                        </p:tgtEl>
                                        <p:attrNameLst>
                                          <p:attrName>style.visibility</p:attrName>
                                        </p:attrNameLst>
                                      </p:cBhvr>
                                      <p:to>
                                        <p:strVal val="visible"/>
                                      </p:to>
                                    </p:set>
                                    <p:anim calcmode="lin" valueType="num">
                                      <p:cBhvr>
                                        <p:cTn id="13" dur="1000" fill="hold"/>
                                        <p:tgtEl>
                                          <p:spTgt spid="1027"/>
                                        </p:tgtEl>
                                        <p:attrNameLst>
                                          <p:attrName>ppt_w</p:attrName>
                                        </p:attrNameLst>
                                      </p:cBhvr>
                                      <p:tavLst>
                                        <p:tav tm="0">
                                          <p:val>
                                            <p:fltVal val="0"/>
                                          </p:val>
                                        </p:tav>
                                        <p:tav tm="100000">
                                          <p:val>
                                            <p:strVal val="#ppt_w"/>
                                          </p:val>
                                        </p:tav>
                                      </p:tavLst>
                                    </p:anim>
                                    <p:anim calcmode="lin" valueType="num">
                                      <p:cBhvr>
                                        <p:cTn id="14" dur="1000" fill="hold"/>
                                        <p:tgtEl>
                                          <p:spTgt spid="1027"/>
                                        </p:tgtEl>
                                        <p:attrNameLst>
                                          <p:attrName>ppt_h</p:attrName>
                                        </p:attrNameLst>
                                      </p:cBhvr>
                                      <p:tavLst>
                                        <p:tav tm="0">
                                          <p:val>
                                            <p:fltVal val="0"/>
                                          </p:val>
                                        </p:tav>
                                        <p:tav tm="100000">
                                          <p:val>
                                            <p:strVal val="#ppt_h"/>
                                          </p:val>
                                        </p:tav>
                                      </p:tavLst>
                                    </p:anim>
                                    <p:anim calcmode="lin" valueType="num">
                                      <p:cBhvr>
                                        <p:cTn id="15" dur="1000" fill="hold"/>
                                        <p:tgtEl>
                                          <p:spTgt spid="1027"/>
                                        </p:tgtEl>
                                        <p:attrNameLst>
                                          <p:attrName>style.rotation</p:attrName>
                                        </p:attrNameLst>
                                      </p:cBhvr>
                                      <p:tavLst>
                                        <p:tav tm="0">
                                          <p:val>
                                            <p:fltVal val="90"/>
                                          </p:val>
                                        </p:tav>
                                        <p:tav tm="100000">
                                          <p:val>
                                            <p:fltVal val="0"/>
                                          </p:val>
                                        </p:tav>
                                      </p:tavLst>
                                    </p:anim>
                                    <p:animEffect transition="in" filter="fade">
                                      <p:cBhvr>
                                        <p:cTn id="16" dur="1000"/>
                                        <p:tgtEl>
                                          <p:spTgt spid="1027"/>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tx2">
              <a:lumMod val="20000"/>
              <a:lumOff val="80000"/>
            </a:schemeClr>
          </a:solidFill>
        </p:spPr>
        <p:txBody>
          <a:bodyPr>
            <a:normAutofit/>
          </a:bodyPr>
          <a:lstStyle/>
          <a:p>
            <a:r>
              <a:rPr lang="es-CO" sz="5400" b="1" dirty="0" smtClean="0"/>
              <a:t>Ilustración</a:t>
            </a:r>
            <a:endParaRPr lang="es-CO" sz="5400" b="1" dirty="0"/>
          </a:p>
        </p:txBody>
      </p:sp>
      <p:sp>
        <p:nvSpPr>
          <p:cNvPr id="3" name="2 Marcador de contenido"/>
          <p:cNvSpPr>
            <a:spLocks noGrp="1"/>
          </p:cNvSpPr>
          <p:nvPr>
            <p:ph idx="1"/>
          </p:nvPr>
        </p:nvSpPr>
        <p:spPr>
          <a:xfrm>
            <a:off x="0" y="1600200"/>
            <a:ext cx="9144000" cy="5257800"/>
          </a:xfrm>
        </p:spPr>
        <p:txBody>
          <a:bodyPr>
            <a:normAutofit fontScale="70000" lnSpcReduction="20000"/>
          </a:bodyPr>
          <a:lstStyle/>
          <a:p>
            <a:pPr marL="0" indent="0">
              <a:buNone/>
            </a:pPr>
            <a:r>
              <a:rPr lang="es-CO" dirty="0"/>
              <a:t>U</a:t>
            </a:r>
            <a:r>
              <a:rPr lang="es-CO" dirty="0" smtClean="0"/>
              <a:t>n maestro del oriente vio a un escorpión cuando se estaba ahogando y decidió sacarlo del agua, pero cuando lo hizo, el escorpión lo picó. De la reacción de dolor, el maestro lo soltó y el animal cayó al agua y se estaba ahogando de nuevo. </a:t>
            </a:r>
            <a:r>
              <a:rPr lang="es-CO" dirty="0"/>
              <a:t>E</a:t>
            </a:r>
            <a:r>
              <a:rPr lang="es-CO" dirty="0" smtClean="0"/>
              <a:t>l maestro intentó sacarlo otra vez y otra vez el animal lo pico. </a:t>
            </a:r>
          </a:p>
          <a:p>
            <a:r>
              <a:rPr lang="es-CO" b="1" dirty="0" smtClean="0">
                <a:solidFill>
                  <a:srgbClr val="FF0000"/>
                </a:solidFill>
              </a:rPr>
              <a:t>Alguien que estaba viendo al maestro se le acercó y le dijo: - disculpe, pero usted es terco! ¿cada vez que intente sacarlo del agua le va a picar? el maestro respondió:- la naturaleza del escorpión es picar, y eso no va a cambiar la mía, que es ayudar.</a:t>
            </a:r>
          </a:p>
          <a:p>
            <a:pPr marL="0" indent="0">
              <a:buNone/>
            </a:pPr>
            <a:r>
              <a:rPr lang="es-CO" dirty="0"/>
              <a:t>A</a:t>
            </a:r>
            <a:r>
              <a:rPr lang="es-CO" dirty="0" smtClean="0"/>
              <a:t>sí que con la ayuda de unas hojas, el maestro sacó al escorpión y le salvó la vida.</a:t>
            </a:r>
          </a:p>
          <a:p>
            <a:pPr marL="0" indent="0">
              <a:buNone/>
            </a:pPr>
            <a:endParaRPr lang="es-CO" dirty="0"/>
          </a:p>
          <a:p>
            <a:r>
              <a:rPr lang="es-CO" dirty="0" smtClean="0"/>
              <a:t>“No cambie su naturaleza, si alguien hace algo malo, sólo tome precauciones. algunos persiguen la felicidad, otros la crean. preocúpate más por tu conciencia que por tu reputación. debido a que tú conciencia es lo que eres y tu reputación es lo que otros piensan de ti. Y lo que los otros piensen, no es nuestro problema... es problema de ellos…!!!</a:t>
            </a:r>
          </a:p>
          <a:p>
            <a:pPr marL="0" indent="0" algn="ctr">
              <a:buNone/>
            </a:pPr>
            <a:r>
              <a:rPr lang="es-CO" b="1" dirty="0"/>
              <a:t>((Comparte para hacer conciencia en las personas))</a:t>
            </a:r>
          </a:p>
          <a:p>
            <a:endParaRPr lang="es-CO" dirty="0" smtClean="0"/>
          </a:p>
          <a:p>
            <a:endParaRPr lang="es-CO"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0232" y="0"/>
            <a:ext cx="2257425" cy="1547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71393561"/>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1" end="1"/>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2" end="2"/>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p:cTn id="2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4" end="4"/>
                                            </p:txEl>
                                          </p:spTgt>
                                        </p:tgtEl>
                                      </p:cBhvr>
                                    </p:animEffect>
                                  </p:childTnLst>
                                </p:cTn>
                              </p:par>
                              <p:par>
                                <p:cTn id="29" presetID="31" presetClass="entr" presetSubtype="0"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p:cTn id="31"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tx2">
              <a:lumMod val="20000"/>
              <a:lumOff val="80000"/>
            </a:schemeClr>
          </a:solidFill>
        </p:spPr>
        <p:txBody>
          <a:bodyPr>
            <a:normAutofit/>
          </a:bodyPr>
          <a:lstStyle/>
          <a:p>
            <a:r>
              <a:rPr lang="es-CO" b="1" dirty="0" smtClean="0">
                <a:latin typeface="Algerian" pitchFamily="82" charset="0"/>
              </a:rPr>
              <a:t>Conclusión</a:t>
            </a:r>
            <a:endParaRPr lang="es-CO" b="1" dirty="0">
              <a:latin typeface="Algerian" pitchFamily="82" charset="0"/>
            </a:endParaRPr>
          </a:p>
        </p:txBody>
      </p:sp>
      <p:sp>
        <p:nvSpPr>
          <p:cNvPr id="3" name="2 Marcador de contenido"/>
          <p:cNvSpPr>
            <a:spLocks noGrp="1"/>
          </p:cNvSpPr>
          <p:nvPr>
            <p:ph idx="1"/>
          </p:nvPr>
        </p:nvSpPr>
        <p:spPr>
          <a:xfrm>
            <a:off x="0" y="1600200"/>
            <a:ext cx="9144000" cy="5069160"/>
          </a:xfrm>
        </p:spPr>
        <p:txBody>
          <a:bodyPr>
            <a:normAutofit fontScale="77500" lnSpcReduction="20000"/>
          </a:bodyPr>
          <a:lstStyle/>
          <a:p>
            <a:pPr marL="0" indent="0" algn="ctr">
              <a:buNone/>
            </a:pPr>
            <a:r>
              <a:rPr lang="es-CO" dirty="0" smtClean="0"/>
              <a:t>Basados en la Biblia, la Palabra de Dios, hemos realizado un bosquejo de lo que en realidad es la iglesia Católica Romana, que a pesar de lo que ella dice ser, la «sucesora de la iglesia apostólica», la realidad es otra.</a:t>
            </a:r>
          </a:p>
          <a:p>
            <a:pPr marL="0" indent="0" algn="ctr">
              <a:buNone/>
            </a:pPr>
            <a:r>
              <a:rPr lang="es-CO" dirty="0" smtClean="0"/>
              <a:t> Mi deseo y oración es que este tema te haya hecho un llamado para que escuches la vos de Dios que te die</a:t>
            </a:r>
            <a:r>
              <a:rPr lang="es-CO" dirty="0"/>
              <a:t>: «</a:t>
            </a:r>
            <a:r>
              <a:rPr lang="es-CO" b="1" dirty="0">
                <a:latin typeface="Agency FB" pitchFamily="34" charset="0"/>
              </a:rPr>
              <a:t>Salid de ella, pueblo mío, para que no seáis participantes de sus pecados, y que no recibáis de sus </a:t>
            </a:r>
            <a:r>
              <a:rPr lang="es-CO" b="1" dirty="0" smtClean="0">
                <a:latin typeface="Agency FB" pitchFamily="34" charset="0"/>
              </a:rPr>
              <a:t>plagas</a:t>
            </a:r>
            <a:r>
              <a:rPr lang="es-CO" dirty="0" smtClean="0"/>
              <a:t>», hazlo hoy mismo, como yo lo hice hace 65 años, y estoy militando en la iglesia que «</a:t>
            </a:r>
            <a:r>
              <a:rPr lang="es-CO" b="1" dirty="0" smtClean="0">
                <a:latin typeface="Agency FB" pitchFamily="34" charset="0"/>
              </a:rPr>
              <a:t>guarda los Mandamientos de Dios, y tiene el testimonio de Jesús</a:t>
            </a:r>
            <a:r>
              <a:rPr lang="es-CO" dirty="0" smtClean="0"/>
              <a:t>» </a:t>
            </a:r>
            <a:r>
              <a:rPr lang="es-CO" b="1" u="sng" dirty="0" smtClean="0"/>
              <a:t>(Apoc.12:17;14:12). </a:t>
            </a:r>
          </a:p>
          <a:p>
            <a:pPr marL="0" indent="0" algn="ctr">
              <a:buNone/>
            </a:pPr>
            <a:endParaRPr lang="es-CO" dirty="0" smtClean="0"/>
          </a:p>
          <a:p>
            <a:pPr marL="0" indent="0" algn="ctr">
              <a:buNone/>
            </a:pPr>
            <a:r>
              <a:rPr lang="es-CO" dirty="0" smtClean="0"/>
              <a:t>Los invito para juntos estudiemos el </a:t>
            </a:r>
            <a:r>
              <a:rPr lang="es-CO" dirty="0"/>
              <a:t>siguiente tema: </a:t>
            </a:r>
            <a:endParaRPr lang="es-CO" dirty="0" smtClean="0"/>
          </a:p>
          <a:p>
            <a:pPr marL="0" indent="0" algn="ctr">
              <a:buNone/>
            </a:pPr>
            <a:r>
              <a:rPr lang="es-CO" sz="3600" b="1" dirty="0" smtClean="0">
                <a:solidFill>
                  <a:srgbClr val="FF0000"/>
                </a:solidFill>
              </a:rPr>
              <a:t>¿</a:t>
            </a:r>
            <a:r>
              <a:rPr lang="es-CO" sz="3600" b="1" dirty="0">
                <a:solidFill>
                  <a:srgbClr val="FF0000"/>
                </a:solidFill>
              </a:rPr>
              <a:t>Las creencias y prácticas Católicas son Bíblicas?</a:t>
            </a:r>
          </a:p>
          <a:p>
            <a:pPr marL="0" indent="0" algn="ctr">
              <a:buNone/>
            </a:pPr>
            <a:r>
              <a:rPr lang="es-CO" sz="3600" b="1" dirty="0">
                <a:solidFill>
                  <a:srgbClr val="FF0000"/>
                </a:solidFill>
              </a:rPr>
              <a:t>¿Cuál es el origen de la Iglesia Católica?</a:t>
            </a:r>
          </a:p>
          <a:p>
            <a:pPr marL="0" indent="0">
              <a:buNone/>
            </a:pPr>
            <a:endParaRPr lang="es-CO" dirty="0"/>
          </a:p>
        </p:txBody>
      </p:sp>
    </p:spTree>
    <p:extLst>
      <p:ext uri="{BB962C8B-B14F-4D97-AF65-F5344CB8AC3E}">
        <p14:creationId xmlns:p14="http://schemas.microsoft.com/office/powerpoint/2010/main" val="244912816"/>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3" dur="500"/>
                                        <p:tgtEl>
                                          <p:spTgt spid="3">
                                            <p:txEl>
                                              <p:pRg st="3" end="3"/>
                                            </p:txEl>
                                          </p:spTgt>
                                        </p:tgtEl>
                                      </p:cBhvr>
                                    </p:animEffect>
                                  </p:childTnLst>
                                </p:cTn>
                              </p:par>
                              <p:par>
                                <p:cTn id="24" presetID="14" presetClass="entr" presetSubtype="10" fill="hold"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6" dur="500"/>
                                        <p:tgtEl>
                                          <p:spTgt spid="3">
                                            <p:txEl>
                                              <p:pRg st="4" end="4"/>
                                            </p:txEl>
                                          </p:spTgt>
                                        </p:tgtEl>
                                      </p:cBhvr>
                                    </p:animEffect>
                                  </p:childTnLst>
                                </p:cTn>
                              </p:par>
                              <p:par>
                                <p:cTn id="27" presetID="14" presetClass="entr" presetSubtype="10"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9"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649</TotalTime>
  <Words>1795</Words>
  <Application>Microsoft Office PowerPoint</Application>
  <PresentationFormat>Presentación en pantalla (4:3)</PresentationFormat>
  <Paragraphs>66</Paragraphs>
  <Slides>18</Slides>
  <Notes>0</Notes>
  <HiddenSlides>0</HiddenSlides>
  <MMClips>0</MMClips>
  <ScaleCrop>false</ScaleCrop>
  <HeadingPairs>
    <vt:vector size="4" baseType="variant">
      <vt:variant>
        <vt:lpstr>Tema</vt:lpstr>
      </vt:variant>
      <vt:variant>
        <vt:i4>1</vt:i4>
      </vt:variant>
      <vt:variant>
        <vt:lpstr>Títulos de diapositiva</vt:lpstr>
      </vt:variant>
      <vt:variant>
        <vt:i4>18</vt:i4>
      </vt:variant>
    </vt:vector>
  </HeadingPairs>
  <TitlesOfParts>
    <vt:vector size="19" baseType="lpstr">
      <vt:lpstr>Tema de Office</vt:lpstr>
      <vt:lpstr>Presentación de PowerPoint</vt:lpstr>
      <vt:lpstr>¿es el catolicismo, una religión falsa?   ¿son salvos los católicos?</vt:lpstr>
      <vt:lpstr>Pregunta: "¿Es el Catolicismo una religión falsa? ¿Son salvos los católicos?"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Ilustración</vt:lpstr>
      <vt:lpstr>Conclusión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 el catolisismo, una religión falsa? ¿son salvos los catolicos?</dc:title>
  <dc:creator>FAMILIA FIERRO CH</dc:creator>
  <cp:lastModifiedBy>FAMILIA FIERRO CH</cp:lastModifiedBy>
  <cp:revision>73</cp:revision>
  <dcterms:created xsi:type="dcterms:W3CDTF">2014-08-18T21:09:22Z</dcterms:created>
  <dcterms:modified xsi:type="dcterms:W3CDTF">2014-08-25T09:01:03Z</dcterms:modified>
</cp:coreProperties>
</file>