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66" r:id="rId5"/>
    <p:sldId id="262" r:id="rId6"/>
    <p:sldId id="267" r:id="rId7"/>
    <p:sldId id="263" r:id="rId8"/>
    <p:sldId id="268" r:id="rId9"/>
    <p:sldId id="258" r:id="rId10"/>
    <p:sldId id="265" r:id="rId11"/>
    <p:sldId id="264" r:id="rId12"/>
    <p:sldId id="259" r:id="rId13"/>
    <p:sldId id="269" r:id="rId14"/>
    <p:sldId id="270" r:id="rId15"/>
    <p:sldId id="260" r:id="rId16"/>
    <p:sldId id="271" r:id="rId17"/>
    <p:sldId id="273" r:id="rId18"/>
    <p:sldId id="272"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19/09/2014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908720"/>
            <a:ext cx="7772400" cy="1470025"/>
          </a:xfrm>
        </p:spPr>
        <p:txBody>
          <a:bodyPr>
            <a:normAutofit fontScale="90000"/>
          </a:bodyPr>
          <a:lstStyle/>
          <a:p>
            <a:r>
              <a:rPr lang="es-CO" dirty="0">
                <a:latin typeface="Algerian" pitchFamily="82" charset="0"/>
              </a:rPr>
              <a:t>"¿Qué dice la Biblia acerca del bautismo de infantes?"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420888"/>
            <a:ext cx="3024336" cy="3439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1331640" y="5858901"/>
            <a:ext cx="6408712" cy="914400"/>
          </a:xfrm>
          <a:prstGeom prst="mathMinu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30202445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556792"/>
            <a:ext cx="8229600" cy="3672408"/>
          </a:xfrm>
          <a:solidFill>
            <a:schemeClr val="bg1"/>
          </a:solidFill>
        </p:spPr>
        <p:txBody>
          <a:bodyPr>
            <a:noAutofit/>
          </a:bodyPr>
          <a:lstStyle/>
          <a:p>
            <a:pPr marL="0" indent="0" algn="ctr">
              <a:buNone/>
            </a:pPr>
            <a:r>
              <a:rPr lang="es-CO" sz="5400" dirty="0">
                <a:latin typeface="Arial Black" pitchFamily="34" charset="0"/>
              </a:rPr>
              <a:t>Pregunta: </a:t>
            </a:r>
            <a:endParaRPr lang="es-CO" sz="5400" dirty="0" smtClean="0">
              <a:latin typeface="Arial Black" pitchFamily="34" charset="0"/>
            </a:endParaRPr>
          </a:p>
          <a:p>
            <a:pPr marL="0" indent="0" algn="ctr">
              <a:buNone/>
            </a:pPr>
            <a:r>
              <a:rPr lang="es-CO" sz="5400" dirty="0" smtClean="0">
                <a:latin typeface="Arial Black" pitchFamily="34" charset="0"/>
              </a:rPr>
              <a:t>"¿</a:t>
            </a:r>
            <a:r>
              <a:rPr lang="es-CO" sz="5400" dirty="0">
                <a:latin typeface="Arial Black" pitchFamily="34" charset="0"/>
              </a:rPr>
              <a:t>Qué dice la Biblia acerca del bautismo de infantes</a:t>
            </a:r>
            <a:r>
              <a:rPr lang="es-CO" sz="5400" dirty="0" smtClean="0">
                <a:latin typeface="Arial Black" pitchFamily="34" charset="0"/>
              </a:rPr>
              <a:t>?"</a:t>
            </a:r>
            <a:endParaRPr lang="es-CO" sz="5400" dirty="0">
              <a:latin typeface="Arial Black" pitchFamily="34" charset="0"/>
            </a:endParaRPr>
          </a:p>
        </p:txBody>
      </p:sp>
    </p:spTree>
    <p:extLst>
      <p:ext uri="{BB962C8B-B14F-4D97-AF65-F5344CB8AC3E}">
        <p14:creationId xmlns:p14="http://schemas.microsoft.com/office/powerpoint/2010/main" val="24154439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2088232"/>
          </a:xfrm>
        </p:spPr>
        <p:txBody>
          <a:bodyPr>
            <a:normAutofit fontScale="92500"/>
          </a:bodyPr>
          <a:lstStyle/>
          <a:p>
            <a:pPr marL="0" indent="0">
              <a:buNone/>
            </a:pPr>
            <a:r>
              <a:rPr lang="es-CO" sz="3800" b="1" u="sng" dirty="0" smtClean="0"/>
              <a:t>Respuesta</a:t>
            </a:r>
            <a:r>
              <a:rPr lang="es-CO" dirty="0"/>
              <a:t>: Existe mucha confusión acerca del bautismo en varias denominaciones cristianas. Sin embargo, esto no es resultado de una presentación confusa del mensaje del bautismo en la Biblia</a:t>
            </a:r>
            <a:r>
              <a:rPr lang="es-CO" dirty="0" smtClean="0"/>
              <a:t>.</a:t>
            </a:r>
          </a:p>
        </p:txBody>
      </p:sp>
      <p:sp>
        <p:nvSpPr>
          <p:cNvPr id="4" name="3 Rectángulo"/>
          <p:cNvSpPr/>
          <p:nvPr/>
        </p:nvSpPr>
        <p:spPr>
          <a:xfrm>
            <a:off x="539552" y="3140968"/>
            <a:ext cx="5112568" cy="3539430"/>
          </a:xfrm>
          <a:prstGeom prst="rect">
            <a:avLst/>
          </a:prstGeom>
        </p:spPr>
        <p:txBody>
          <a:bodyPr wrap="square">
            <a:spAutoFit/>
          </a:bodyPr>
          <a:lstStyle/>
          <a:p>
            <a:pPr algn="r"/>
            <a:r>
              <a:rPr lang="es-CO" sz="2800" dirty="0"/>
              <a:t>La Biblia es abundantemente clara sobre lo que es el bautismo, para qué es, y cuál es su propósito. En la Biblia, solo los creyentes que habían puesto su fe en Jesucristo eran bautizados – como un testimonio público de su fe, e identificación con Él.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2185">
            <a:off x="5931883" y="3181634"/>
            <a:ext cx="2744185" cy="318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64663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Autofit/>
          </a:bodyPr>
          <a:lstStyle/>
          <a:p>
            <a:r>
              <a:rPr lang="es-CO" sz="3200" dirty="0" smtClean="0">
                <a:latin typeface="Algerian" pitchFamily="82" charset="0"/>
              </a:rPr>
              <a:t>¿Según la orden del señor Jesús, que debía anteceder al bautismo?</a:t>
            </a:r>
            <a:endParaRPr lang="es-CO" sz="3200" dirty="0">
              <a:latin typeface="Algerian" pitchFamily="82" charset="0"/>
            </a:endParaRPr>
          </a:p>
        </p:txBody>
      </p:sp>
      <p:sp>
        <p:nvSpPr>
          <p:cNvPr id="3" name="2 Marcador de contenido"/>
          <p:cNvSpPr>
            <a:spLocks noGrp="1"/>
          </p:cNvSpPr>
          <p:nvPr>
            <p:ph idx="1"/>
          </p:nvPr>
        </p:nvSpPr>
        <p:spPr>
          <a:xfrm>
            <a:off x="0" y="1628800"/>
            <a:ext cx="9144000" cy="5040560"/>
          </a:xfrm>
        </p:spPr>
        <p:txBody>
          <a:bodyPr>
            <a:normAutofit fontScale="85000" lnSpcReduction="10000"/>
          </a:bodyPr>
          <a:lstStyle/>
          <a:p>
            <a:pPr marL="0" indent="0">
              <a:buNone/>
            </a:pPr>
            <a:r>
              <a:rPr lang="es-CO" sz="3800" b="1" u="sng" dirty="0">
                <a:solidFill>
                  <a:srgbClr val="002060"/>
                </a:solidFill>
              </a:rPr>
              <a:t>Marcos 16:15,16</a:t>
            </a:r>
            <a:r>
              <a:rPr lang="es-CO" sz="3800" dirty="0">
                <a:solidFill>
                  <a:srgbClr val="002060"/>
                </a:solidFill>
              </a:rPr>
              <a:t>. </a:t>
            </a:r>
          </a:p>
          <a:p>
            <a:pPr marL="0" indent="0">
              <a:buNone/>
            </a:pPr>
            <a:r>
              <a:rPr lang="es-CO" dirty="0" smtClean="0"/>
              <a:t>Y </a:t>
            </a:r>
            <a:r>
              <a:rPr lang="es-CO" dirty="0"/>
              <a:t>les </a:t>
            </a:r>
            <a:r>
              <a:rPr lang="es-CO" dirty="0" smtClean="0"/>
              <a:t>dijo (Jesús): </a:t>
            </a:r>
            <a:r>
              <a:rPr lang="es-CO" dirty="0"/>
              <a:t>Id por todo el mundo y </a:t>
            </a:r>
            <a:r>
              <a:rPr lang="es-CO" dirty="0" smtClean="0"/>
              <a:t>PREDICAD </a:t>
            </a:r>
            <a:r>
              <a:rPr lang="es-CO" dirty="0"/>
              <a:t>el evangelio a toda criatura. </a:t>
            </a:r>
            <a:r>
              <a:rPr lang="es-CO" dirty="0" smtClean="0"/>
              <a:t>16 </a:t>
            </a:r>
            <a:r>
              <a:rPr lang="es-CO" dirty="0"/>
              <a:t>El que </a:t>
            </a:r>
            <a:r>
              <a:rPr lang="es-CO" dirty="0" smtClean="0"/>
              <a:t>CREYERE y </a:t>
            </a:r>
            <a:r>
              <a:rPr lang="es-CO" dirty="0"/>
              <a:t>fuere </a:t>
            </a:r>
            <a:r>
              <a:rPr lang="es-CO" dirty="0" smtClean="0"/>
              <a:t>BAUTIZADO, </a:t>
            </a:r>
            <a:r>
              <a:rPr lang="es-CO" dirty="0"/>
              <a:t>será salvo; mas el que no creyere, será condenado. </a:t>
            </a:r>
            <a:endParaRPr lang="es-CO" dirty="0" smtClean="0"/>
          </a:p>
          <a:p>
            <a:pPr marL="0" indent="0">
              <a:buNone/>
            </a:pPr>
            <a:r>
              <a:rPr lang="es-CO" dirty="0"/>
              <a:t>Aquí </a:t>
            </a:r>
            <a:r>
              <a:rPr lang="es-CO" dirty="0" smtClean="0"/>
              <a:t>El Señor presenta </a:t>
            </a:r>
            <a:r>
              <a:rPr lang="es-CO" dirty="0"/>
              <a:t>dos requisitos para los que aceptan las enseñanzas del Evangelio</a:t>
            </a:r>
            <a:r>
              <a:rPr lang="es-CO" dirty="0" smtClean="0"/>
              <a:t>:</a:t>
            </a:r>
          </a:p>
          <a:p>
            <a:pPr marL="0" indent="0">
              <a:buNone/>
            </a:pPr>
            <a:r>
              <a:rPr lang="es-CO" dirty="0"/>
              <a:t>1</a:t>
            </a:r>
            <a:r>
              <a:rPr lang="es-CO" dirty="0" smtClean="0"/>
              <a:t>). </a:t>
            </a:r>
            <a:r>
              <a:rPr lang="es-CO" b="1" u="sng" dirty="0" smtClean="0"/>
              <a:t>Fe </a:t>
            </a:r>
            <a:r>
              <a:rPr lang="es-CO" b="1" u="sng" dirty="0"/>
              <a:t>en </a:t>
            </a:r>
            <a:r>
              <a:rPr lang="es-CO" b="1" u="sng" dirty="0" smtClean="0"/>
              <a:t>Jesús.</a:t>
            </a:r>
          </a:p>
          <a:p>
            <a:pPr marL="0" indent="0">
              <a:buNone/>
            </a:pPr>
            <a:r>
              <a:rPr lang="es-CO" dirty="0" smtClean="0"/>
              <a:t>2). </a:t>
            </a:r>
            <a:r>
              <a:rPr lang="es-CO" b="1" u="sng" dirty="0" smtClean="0"/>
              <a:t>Bautismo</a:t>
            </a:r>
            <a:r>
              <a:rPr lang="es-CO" b="1" u="sng" dirty="0"/>
              <a:t>.</a:t>
            </a:r>
            <a:r>
              <a:rPr lang="es-CO" dirty="0"/>
              <a:t> </a:t>
            </a:r>
            <a:endParaRPr lang="es-CO" dirty="0" smtClean="0"/>
          </a:p>
          <a:p>
            <a:pPr marL="0" indent="0">
              <a:buNone/>
            </a:pPr>
            <a:r>
              <a:rPr lang="es-CO" dirty="0" smtClean="0"/>
              <a:t>El </a:t>
            </a:r>
            <a:r>
              <a:rPr lang="es-CO" dirty="0"/>
              <a:t>primero es la aceptación íntima de la salvación tan bondadosamente proporcionada por la muerte vicaria del Redentor del mundo; el segundo es la demostración externa de un cambio interior de la vida </a:t>
            </a:r>
          </a:p>
        </p:txBody>
      </p:sp>
    </p:spTree>
    <p:extLst>
      <p:ext uri="{BB962C8B-B14F-4D97-AF65-F5344CB8AC3E}">
        <p14:creationId xmlns:p14="http://schemas.microsoft.com/office/powerpoint/2010/main" val="3847884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20000"/>
              <a:lumOff val="80000"/>
            </a:schemeClr>
          </a:solidFill>
        </p:spPr>
        <p:txBody>
          <a:bodyPr>
            <a:noAutofit/>
          </a:bodyPr>
          <a:lstStyle/>
          <a:p>
            <a:r>
              <a:rPr lang="es-CO" sz="3600" b="1" dirty="0" smtClean="0">
                <a:latin typeface="Agency FB" pitchFamily="34" charset="0"/>
              </a:rPr>
              <a:t>Fieles a la orden explicita de Jesús, ¿Qué hacen los discípulos en su primera experiencia evangelisticó</a:t>
            </a:r>
            <a:r>
              <a:rPr lang="es-CO" dirty="0" smtClean="0"/>
              <a:t>?</a:t>
            </a:r>
            <a:endParaRPr lang="es-CO" dirty="0"/>
          </a:p>
        </p:txBody>
      </p:sp>
      <p:sp>
        <p:nvSpPr>
          <p:cNvPr id="3" name="2 Marcador de contenido"/>
          <p:cNvSpPr>
            <a:spLocks noGrp="1"/>
          </p:cNvSpPr>
          <p:nvPr>
            <p:ph idx="1"/>
          </p:nvPr>
        </p:nvSpPr>
        <p:spPr>
          <a:xfrm>
            <a:off x="457200" y="1600200"/>
            <a:ext cx="8229600" cy="4997152"/>
          </a:xfrm>
        </p:spPr>
        <p:txBody>
          <a:bodyPr>
            <a:normAutofit fontScale="92500" lnSpcReduction="10000"/>
          </a:bodyPr>
          <a:lstStyle/>
          <a:p>
            <a:pPr marL="0" indent="0">
              <a:buNone/>
            </a:pPr>
            <a:r>
              <a:rPr lang="es-CO" sz="3800" dirty="0">
                <a:solidFill>
                  <a:srgbClr val="002060"/>
                </a:solidFill>
              </a:rPr>
              <a:t>Leamos </a:t>
            </a:r>
            <a:r>
              <a:rPr lang="es-CO" sz="3800" b="1" u="sng" dirty="0">
                <a:solidFill>
                  <a:srgbClr val="002060"/>
                </a:solidFill>
              </a:rPr>
              <a:t>Hechos 2:3</a:t>
            </a:r>
            <a:r>
              <a:rPr lang="es-CO" sz="3800" u="sng" dirty="0">
                <a:solidFill>
                  <a:srgbClr val="002060"/>
                </a:solidFill>
              </a:rPr>
              <a:t>8</a:t>
            </a:r>
            <a:r>
              <a:rPr lang="es-CO" sz="3800" dirty="0">
                <a:solidFill>
                  <a:srgbClr val="002060"/>
                </a:solidFill>
              </a:rPr>
              <a:t>. </a:t>
            </a:r>
            <a:endParaRPr lang="es-CO" sz="3800" dirty="0" smtClean="0">
              <a:solidFill>
                <a:srgbClr val="002060"/>
              </a:solidFill>
            </a:endParaRPr>
          </a:p>
          <a:p>
            <a:pPr marL="0" indent="0">
              <a:buNone/>
            </a:pPr>
            <a:r>
              <a:rPr lang="es-CO" dirty="0" smtClean="0"/>
              <a:t>Pedro </a:t>
            </a:r>
            <a:r>
              <a:rPr lang="es-CO" dirty="0"/>
              <a:t>les dijo: </a:t>
            </a:r>
            <a:r>
              <a:rPr lang="es-CO" dirty="0" smtClean="0"/>
              <a:t>«</a:t>
            </a:r>
            <a:r>
              <a:rPr lang="es-CO" dirty="0" smtClean="0">
                <a:latin typeface="Agency FB" pitchFamily="34" charset="0"/>
              </a:rPr>
              <a:t>Arrepentíos</a:t>
            </a:r>
            <a:r>
              <a:rPr lang="es-CO" dirty="0">
                <a:latin typeface="Agency FB" pitchFamily="34" charset="0"/>
              </a:rPr>
              <a:t>, y bautícese cada uno de vosotros en el nombre de </a:t>
            </a:r>
            <a:r>
              <a:rPr lang="es-CO" dirty="0" smtClean="0">
                <a:latin typeface="Agency FB" pitchFamily="34" charset="0"/>
              </a:rPr>
              <a:t>Jesucristo (con la autoridad de Jesucristo), para </a:t>
            </a:r>
            <a:r>
              <a:rPr lang="es-CO" dirty="0">
                <a:latin typeface="Agency FB" pitchFamily="34" charset="0"/>
              </a:rPr>
              <a:t>perdón de los pecados; y recibiréis el don del Espíritu </a:t>
            </a:r>
            <a:r>
              <a:rPr lang="es-CO" dirty="0" smtClean="0">
                <a:latin typeface="Agency FB" pitchFamily="34" charset="0"/>
              </a:rPr>
              <a:t>Santo</a:t>
            </a:r>
            <a:r>
              <a:rPr lang="es-CO" dirty="0" smtClean="0"/>
              <a:t>». </a:t>
            </a:r>
          </a:p>
          <a:p>
            <a:pPr marL="0" indent="0">
              <a:buNone/>
            </a:pPr>
            <a:endParaRPr lang="es-CO" dirty="0" smtClean="0"/>
          </a:p>
          <a:p>
            <a:pPr marL="0" indent="0">
              <a:buNone/>
            </a:pPr>
            <a:r>
              <a:rPr lang="es-CO" dirty="0" smtClean="0"/>
              <a:t>Note que aquí se mencionan dos requisitos: (</a:t>
            </a:r>
            <a:r>
              <a:rPr lang="es-CO" b="1" dirty="0" smtClean="0">
                <a:solidFill>
                  <a:srgbClr val="C00000"/>
                </a:solidFill>
              </a:rPr>
              <a:t>1</a:t>
            </a:r>
            <a:r>
              <a:rPr lang="es-CO" dirty="0" smtClean="0"/>
              <a:t>), la orden es «</a:t>
            </a:r>
            <a:r>
              <a:rPr lang="es-CO" dirty="0" smtClean="0">
                <a:latin typeface="Agency FB" pitchFamily="34" charset="0"/>
              </a:rPr>
              <a:t>arrepentirse</a:t>
            </a:r>
            <a:r>
              <a:rPr lang="es-CO" dirty="0" smtClean="0"/>
              <a:t>», un infante no se puede arrepentir (</a:t>
            </a:r>
            <a:r>
              <a:rPr lang="es-CO" b="1" dirty="0" smtClean="0">
                <a:solidFill>
                  <a:srgbClr val="C00000"/>
                </a:solidFill>
              </a:rPr>
              <a:t>2</a:t>
            </a:r>
            <a:r>
              <a:rPr lang="es-CO" dirty="0" smtClean="0"/>
              <a:t>), «</a:t>
            </a:r>
            <a:r>
              <a:rPr lang="es-CO" dirty="0" smtClean="0">
                <a:latin typeface="Agency FB" pitchFamily="34" charset="0"/>
              </a:rPr>
              <a:t>para perdón de los pecados</a:t>
            </a:r>
            <a:r>
              <a:rPr lang="es-CO" dirty="0" smtClean="0"/>
              <a:t>», un infante no tiene pecados, sino la tendencia a pecar. Por otra parte, Pedro está hablando aquí es con personas adultas, o que tienen uso de razón, lea el </a:t>
            </a:r>
            <a:r>
              <a:rPr lang="es-CO" sz="3500" b="1" u="sng" dirty="0" smtClean="0">
                <a:solidFill>
                  <a:srgbClr val="002060"/>
                </a:solidFill>
              </a:rPr>
              <a:t>verso 37</a:t>
            </a:r>
            <a:r>
              <a:rPr lang="es-CO" dirty="0" smtClean="0">
                <a:solidFill>
                  <a:srgbClr val="C00000"/>
                </a:solidFill>
              </a:rPr>
              <a:t>.</a:t>
            </a:r>
          </a:p>
          <a:p>
            <a:pPr marL="0" indent="0">
              <a:buNone/>
            </a:pPr>
            <a:endParaRPr lang="es-CO" dirty="0"/>
          </a:p>
        </p:txBody>
      </p:sp>
    </p:spTree>
    <p:extLst>
      <p:ext uri="{BB962C8B-B14F-4D97-AF65-F5344CB8AC3E}">
        <p14:creationId xmlns:p14="http://schemas.microsoft.com/office/powerpoint/2010/main" val="6256772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ipe(down)">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548680"/>
            <a:ext cx="9144000" cy="5577483"/>
          </a:xfrm>
          <a:gradFill>
            <a:gsLst>
              <a:gs pos="0">
                <a:srgbClr val="FF3399"/>
              </a:gs>
              <a:gs pos="25000">
                <a:srgbClr val="FF6633"/>
              </a:gs>
              <a:gs pos="50000">
                <a:srgbClr val="FFFF00"/>
              </a:gs>
              <a:gs pos="75000">
                <a:srgbClr val="01A78F"/>
              </a:gs>
              <a:gs pos="100000">
                <a:srgbClr val="3366FF"/>
              </a:gs>
            </a:gsLst>
            <a:lin ang="5400000" scaled="0"/>
          </a:gradFill>
        </p:spPr>
        <p:txBody>
          <a:bodyPr/>
          <a:lstStyle/>
          <a:p>
            <a:endParaRPr lang="es-CO" dirty="0" smtClean="0"/>
          </a:p>
          <a:p>
            <a:r>
              <a:rPr lang="es-CO" sz="4000" dirty="0" smtClean="0"/>
              <a:t>Ahora </a:t>
            </a:r>
            <a:r>
              <a:rPr lang="es-CO" sz="4000" b="1" u="sng" dirty="0"/>
              <a:t>Romanos 6:3-4.  </a:t>
            </a:r>
          </a:p>
          <a:p>
            <a:r>
              <a:rPr lang="es-CO" dirty="0"/>
              <a:t>¿O no sabéis que todos los que hemos sido </a:t>
            </a:r>
            <a:r>
              <a:rPr lang="es-CO" dirty="0" smtClean="0"/>
              <a:t>BAUTIZADOS </a:t>
            </a:r>
            <a:r>
              <a:rPr lang="es-CO" dirty="0"/>
              <a:t>en Cristo Jesús, hemos sido bautizados en su </a:t>
            </a:r>
            <a:r>
              <a:rPr lang="es-CO" dirty="0" smtClean="0"/>
              <a:t>MUERTE? </a:t>
            </a:r>
            <a:r>
              <a:rPr lang="es-CO" dirty="0"/>
              <a:t>4 Porque somos SEPULTADOS juntamente con él para muerte por el bautismo, a fin de que como Cristo </a:t>
            </a:r>
            <a:r>
              <a:rPr lang="es-CO" dirty="0" smtClean="0"/>
              <a:t>RESUCITÓ </a:t>
            </a:r>
            <a:r>
              <a:rPr lang="es-CO" dirty="0"/>
              <a:t>de los muertos por la gloria del Padre, así también nosotros andemos en vida nueva.</a:t>
            </a:r>
          </a:p>
          <a:p>
            <a:endParaRPr lang="es-CO" dirty="0"/>
          </a:p>
        </p:txBody>
      </p:sp>
    </p:spTree>
    <p:extLst>
      <p:ext uri="{BB962C8B-B14F-4D97-AF65-F5344CB8AC3E}">
        <p14:creationId xmlns:p14="http://schemas.microsoft.com/office/powerpoint/2010/main" val="4385340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6632"/>
            <a:ext cx="5122912" cy="2448272"/>
          </a:xfrm>
        </p:spPr>
        <p:txBody>
          <a:bodyPr>
            <a:normAutofit fontScale="85000" lnSpcReduction="20000"/>
          </a:bodyPr>
          <a:lstStyle/>
          <a:p>
            <a:pPr marL="0" indent="0">
              <a:buNone/>
            </a:pPr>
            <a:r>
              <a:rPr lang="es-CO" dirty="0" smtClean="0"/>
              <a:t>El </a:t>
            </a:r>
            <a:r>
              <a:rPr lang="es-CO" dirty="0"/>
              <a:t>t</a:t>
            </a:r>
            <a:r>
              <a:rPr lang="es-CO" dirty="0" smtClean="0"/>
              <a:t>exto habla del </a:t>
            </a:r>
            <a:r>
              <a:rPr lang="es-CO" dirty="0"/>
              <a:t>bautismo mediante la </a:t>
            </a:r>
            <a:r>
              <a:rPr lang="es-CO" dirty="0" smtClean="0"/>
              <a:t>«sepultura» o inmersión </a:t>
            </a:r>
            <a:r>
              <a:rPr lang="es-CO" dirty="0"/>
              <a:t>en agua, </a:t>
            </a:r>
            <a:r>
              <a:rPr lang="es-CO" dirty="0" smtClean="0"/>
              <a:t>lo cual es </a:t>
            </a:r>
            <a:r>
              <a:rPr lang="es-CO" dirty="0"/>
              <a:t>un paso de obediencia subsiguiente a la fe en </a:t>
            </a:r>
            <a:r>
              <a:rPr lang="es-CO" dirty="0" smtClean="0"/>
              <a:t>Cristo como lo demuestra el texto de Hechos 2:37,38, que leímos anteriormente. </a:t>
            </a: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5593" y="404664"/>
            <a:ext cx="305256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79511" y="2924944"/>
            <a:ext cx="8738645" cy="3539430"/>
          </a:xfrm>
          <a:prstGeom prst="rect">
            <a:avLst/>
          </a:prstGeom>
        </p:spPr>
        <p:txBody>
          <a:bodyPr wrap="square">
            <a:spAutoFit/>
          </a:bodyPr>
          <a:lstStyle/>
          <a:p>
            <a:pPr algn="ctr"/>
            <a:r>
              <a:rPr lang="es-CO" sz="2800" dirty="0"/>
              <a:t>Es la proclamación de esa fe en Jesucristo, una declaración de sumisión a Él, y una identificación con Su muerte, sepultura, y </a:t>
            </a:r>
            <a:r>
              <a:rPr lang="es-CO" sz="2800" dirty="0" smtClean="0"/>
              <a:t>resurrección, lo cual no puede realizar un infante. </a:t>
            </a:r>
          </a:p>
          <a:p>
            <a:pPr algn="ctr"/>
            <a:r>
              <a:rPr lang="es-CO" sz="2800" dirty="0" smtClean="0"/>
              <a:t>O pregúntele a un infante, si creé en Jesucristo, y desea ser bautizado.</a:t>
            </a:r>
          </a:p>
          <a:p>
            <a:pPr algn="ctr"/>
            <a:r>
              <a:rPr lang="es-CO" sz="2800" dirty="0" smtClean="0"/>
              <a:t>Las evidencias nos dicen que la iglesia apostólica aplicaba el bautismo como tal como Cristo lo había establecido. </a:t>
            </a:r>
            <a:endParaRPr lang="es-CO" sz="2800" dirty="0"/>
          </a:p>
        </p:txBody>
      </p:sp>
    </p:spTree>
    <p:extLst>
      <p:ext uri="{BB962C8B-B14F-4D97-AF65-F5344CB8AC3E}">
        <p14:creationId xmlns:p14="http://schemas.microsoft.com/office/powerpoint/2010/main" val="22313137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dirty="0">
                <a:latin typeface="Agency FB" pitchFamily="34" charset="0"/>
              </a:rPr>
              <a:t>Los arqueólogos recuperan un baptisterio del siglo III de más de 3 metros</a:t>
            </a:r>
          </a:p>
        </p:txBody>
      </p:sp>
      <p:sp>
        <p:nvSpPr>
          <p:cNvPr id="3" name="2 Marcador de contenido"/>
          <p:cNvSpPr>
            <a:spLocks noGrp="1"/>
          </p:cNvSpPr>
          <p:nvPr>
            <p:ph idx="1"/>
          </p:nvPr>
        </p:nvSpPr>
        <p:spPr>
          <a:xfrm>
            <a:off x="457200" y="1600200"/>
            <a:ext cx="2818656" cy="5141168"/>
          </a:xfrm>
          <a:solidFill>
            <a:schemeClr val="bg2"/>
          </a:solidFill>
        </p:spPr>
        <p:txBody>
          <a:bodyPr>
            <a:normAutofit fontScale="85000" lnSpcReduction="20000"/>
          </a:bodyPr>
          <a:lstStyle/>
          <a:p>
            <a:pPr marL="0" indent="0" algn="ctr">
              <a:buNone/>
            </a:pPr>
            <a:r>
              <a:rPr lang="es-CO" dirty="0"/>
              <a:t>Dimensiones aproximadas de 3,5 por 1,80 metros. </a:t>
            </a:r>
            <a:endParaRPr lang="es-CO" dirty="0" smtClean="0"/>
          </a:p>
          <a:p>
            <a:pPr marL="0" indent="0" algn="ctr">
              <a:buNone/>
            </a:pPr>
            <a:r>
              <a:rPr lang="es-CO" dirty="0" smtClean="0"/>
              <a:t>La </a:t>
            </a:r>
            <a:r>
              <a:rPr lang="es-CO" dirty="0"/>
              <a:t>piscina romana que asoma en la plaza de Santa María de Lugo podría haber sido un baptisterio utilizado por las primeras comunidades cristianas, en el siglo III,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556792"/>
            <a:ext cx="5616624"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419872" y="5949280"/>
            <a:ext cx="5472608" cy="923330"/>
          </a:xfrm>
          <a:prstGeom prst="rect">
            <a:avLst/>
          </a:prstGeom>
          <a:solidFill>
            <a:schemeClr val="accent1">
              <a:lumMod val="20000"/>
              <a:lumOff val="80000"/>
            </a:schemeClr>
          </a:solidFill>
        </p:spPr>
        <p:txBody>
          <a:bodyPr wrap="square">
            <a:spAutoFit/>
          </a:bodyPr>
          <a:lstStyle/>
          <a:p>
            <a:pPr algn="ctr"/>
            <a:r>
              <a:rPr lang="es-CO" dirty="0"/>
              <a:t>“Es rectangular, tiene dos ábsides y un escalón de acceso y se calcula que su capacidad es de casi 4.000 litros de agua”, </a:t>
            </a:r>
            <a:r>
              <a:rPr lang="es-CO" dirty="0" smtClean="0"/>
              <a:t>fue descubierta en 1960.</a:t>
            </a:r>
            <a:endParaRPr lang="es-CO" dirty="0"/>
          </a:p>
        </p:txBody>
      </p:sp>
    </p:spTree>
    <p:extLst>
      <p:ext uri="{BB962C8B-B14F-4D97-AF65-F5344CB8AC3E}">
        <p14:creationId xmlns:p14="http://schemas.microsoft.com/office/powerpoint/2010/main" val="33614378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5"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000"/>
                                        <p:tgtEl>
                                          <p:spTgt spid="4"/>
                                        </p:tgtEl>
                                      </p:cBhvr>
                                    </p:animEffect>
                                    <p:anim calcmode="lin" valueType="num">
                                      <p:cBhvr>
                                        <p:cTn id="42" dur="2000" fill="hold"/>
                                        <p:tgtEl>
                                          <p:spTgt spid="4"/>
                                        </p:tgtEl>
                                        <p:attrNameLst>
                                          <p:attrName>ppt_w</p:attrName>
                                        </p:attrNameLst>
                                      </p:cBhvr>
                                      <p:tavLst>
                                        <p:tav tm="0" fmla="#ppt_w*sin(2.5*pi*$)">
                                          <p:val>
                                            <p:fltVal val="0"/>
                                          </p:val>
                                        </p:tav>
                                        <p:tav tm="100000">
                                          <p:val>
                                            <p:fltVal val="1"/>
                                          </p:val>
                                        </p:tav>
                                      </p:tavLst>
                                    </p:anim>
                                    <p:anim calcmode="lin" valueType="num">
                                      <p:cBhvr>
                                        <p:cTn id="43"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59833" y="260648"/>
            <a:ext cx="3024336" cy="4608511"/>
          </a:xfrm>
        </p:spPr>
        <p:txBody>
          <a:bodyPr>
            <a:normAutofit lnSpcReduction="10000"/>
          </a:bodyPr>
          <a:lstStyle/>
          <a:p>
            <a:pPr marL="0" indent="0" algn="ctr">
              <a:buNone/>
            </a:pPr>
            <a:r>
              <a:rPr lang="es-CO" sz="2400" dirty="0"/>
              <a:t>En base a lo anterior, el bautismo infantil no es una práctica bíblica. </a:t>
            </a:r>
            <a:endParaRPr lang="es-CO" sz="2400" dirty="0" smtClean="0"/>
          </a:p>
          <a:p>
            <a:pPr marL="0" indent="0" algn="ctr">
              <a:buNone/>
            </a:pPr>
            <a:r>
              <a:rPr lang="es-CO" sz="2400" dirty="0" smtClean="0"/>
              <a:t>Un </a:t>
            </a:r>
            <a:r>
              <a:rPr lang="es-CO" sz="2400" dirty="0"/>
              <a:t>infante no puede poner su fe en Cristo. Un infante no puede hacer una decisión consciente de obedecer a Cristo. Un infante no puede entender lo que simboliza el bautismo en agua. </a:t>
            </a:r>
            <a:endParaRPr lang="es-CO" sz="2400"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836712"/>
            <a:ext cx="2448272" cy="305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95536" y="5117341"/>
            <a:ext cx="8424936" cy="1200329"/>
          </a:xfrm>
          <a:prstGeom prst="rect">
            <a:avLst/>
          </a:prstGeom>
        </p:spPr>
        <p:txBody>
          <a:bodyPr wrap="square">
            <a:spAutoFit/>
          </a:bodyPr>
          <a:lstStyle/>
          <a:p>
            <a:pPr algn="ctr"/>
            <a:r>
              <a:rPr lang="es-CO" sz="2400" b="1" dirty="0">
                <a:solidFill>
                  <a:srgbClr val="C00000"/>
                </a:solidFill>
              </a:rPr>
              <a:t>Note detenidamente las imágenes</a:t>
            </a:r>
            <a:r>
              <a:rPr lang="es-CO" sz="2400" b="1" dirty="0" smtClean="0">
                <a:solidFill>
                  <a:srgbClr val="C00000"/>
                </a:solidFill>
              </a:rPr>
              <a:t>: En ambas aparece un sacerdote bautizando infantes  en formas diferentes, una por inmersión la otra por aspersión.</a:t>
            </a:r>
            <a:endParaRPr lang="es-CO" sz="2400" b="1" dirty="0">
              <a:solidFill>
                <a:srgbClr val="C00000"/>
              </a:solidFill>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482" y="836712"/>
            <a:ext cx="2466975" cy="305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51670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dirty="0" smtClean="0"/>
              <a:t>Observe otra forma de bautizar los infantes en la iglesia católica.</a:t>
            </a: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56791"/>
            <a:ext cx="8064895" cy="4896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973746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a:blipFill>
            <a:blip r:embed="rId2"/>
            <a:tile tx="0" ty="0" sx="100000" sy="100000" flip="none" algn="tl"/>
          </a:blipFill>
        </p:spPr>
        <p:txBody>
          <a:bodyPr>
            <a:normAutofit/>
          </a:bodyPr>
          <a:lstStyle/>
          <a:p>
            <a:pPr marL="0" indent="0" algn="ctr">
              <a:buNone/>
            </a:pPr>
            <a:r>
              <a:rPr lang="es-CO" dirty="0"/>
              <a:t>La Biblia no registra a ningún infante siendo bautizado. El bautismo infantil fue el origen de los métodos bautismales de rociar o verter agua, ya que era imprudente y peligroso sumergir totalmente a un infante en el agua. </a:t>
            </a:r>
            <a:endParaRPr lang="es-CO" dirty="0" smtClean="0"/>
          </a:p>
          <a:p>
            <a:pPr marL="0" indent="0" algn="ctr">
              <a:buNone/>
            </a:pPr>
            <a:endParaRPr lang="es-CO" dirty="0" smtClean="0"/>
          </a:p>
          <a:p>
            <a:pPr marL="0" indent="0" algn="ctr">
              <a:buNone/>
            </a:pPr>
            <a:r>
              <a:rPr lang="es-CO" dirty="0" smtClean="0"/>
              <a:t>Aún </a:t>
            </a:r>
            <a:r>
              <a:rPr lang="es-CO" dirty="0"/>
              <a:t>el método del bautismo infantil está en discordancia con la Biblia. </a:t>
            </a:r>
            <a:endParaRPr lang="es-CO" dirty="0" smtClean="0"/>
          </a:p>
          <a:p>
            <a:pPr marL="0" indent="0" algn="ctr">
              <a:buNone/>
            </a:pPr>
            <a:r>
              <a:rPr lang="es-CO" dirty="0" smtClean="0"/>
              <a:t>La pregunta es: </a:t>
            </a:r>
            <a:r>
              <a:rPr lang="es-CO" b="1" dirty="0" smtClean="0"/>
              <a:t>¿Cómo </a:t>
            </a:r>
            <a:r>
              <a:rPr lang="es-CO" b="1" dirty="0"/>
              <a:t>puede ilustrar la muerte, sepultura y resurrección de Jesucristo el acto de rociar o verter un poco de agua</a:t>
            </a:r>
            <a:r>
              <a:rPr lang="es-CO" b="1" dirty="0" smtClean="0"/>
              <a:t>? </a:t>
            </a:r>
            <a:endParaRPr lang="es-CO" b="1" dirty="0"/>
          </a:p>
        </p:txBody>
      </p:sp>
    </p:spTree>
    <p:extLst>
      <p:ext uri="{BB962C8B-B14F-4D97-AF65-F5344CB8AC3E}">
        <p14:creationId xmlns:p14="http://schemas.microsoft.com/office/powerpoint/2010/main" val="37399279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55776" y="332657"/>
            <a:ext cx="3816424" cy="2880320"/>
          </a:xfrm>
          <a:solidFill>
            <a:schemeClr val="accent1">
              <a:lumMod val="20000"/>
              <a:lumOff val="80000"/>
            </a:schemeClr>
          </a:solidFill>
        </p:spPr>
        <p:txBody>
          <a:bodyPr>
            <a:normAutofit fontScale="85000" lnSpcReduction="20000"/>
          </a:bodyPr>
          <a:lstStyle/>
          <a:p>
            <a:pPr marL="0" indent="0" algn="ctr">
              <a:buNone/>
            </a:pPr>
            <a:endParaRPr lang="es-CO" dirty="0" smtClean="0"/>
          </a:p>
          <a:p>
            <a:pPr marL="0" indent="0" algn="ctr">
              <a:buNone/>
            </a:pPr>
            <a:r>
              <a:rPr lang="es-CO" dirty="0" smtClean="0"/>
              <a:t>Muchos </a:t>
            </a:r>
            <a:r>
              <a:rPr lang="es-CO" dirty="0"/>
              <a:t>cristianos que practican el bautismo infantil lo hacen creyendo que éste es el equivalente a la circuncisión en el Nuevo Pacto. </a:t>
            </a:r>
            <a:r>
              <a:rPr lang="es-CO" dirty="0" smtClean="0"/>
              <a:t>Lea Gén.17:10-12.</a:t>
            </a:r>
          </a:p>
          <a:p>
            <a:endParaRPr lang="es-CO" dirty="0"/>
          </a:p>
        </p:txBody>
      </p:sp>
      <p:sp>
        <p:nvSpPr>
          <p:cNvPr id="5" name="4 Rectángulo"/>
          <p:cNvSpPr/>
          <p:nvPr/>
        </p:nvSpPr>
        <p:spPr>
          <a:xfrm>
            <a:off x="1403648" y="4077072"/>
            <a:ext cx="6552728" cy="2677656"/>
          </a:xfrm>
          <a:prstGeom prst="rect">
            <a:avLst/>
          </a:prstGeom>
          <a:solidFill>
            <a:schemeClr val="accent1">
              <a:lumMod val="20000"/>
              <a:lumOff val="80000"/>
            </a:schemeClr>
          </a:solidFill>
        </p:spPr>
        <p:txBody>
          <a:bodyPr wrap="square">
            <a:spAutoFit/>
          </a:bodyPr>
          <a:lstStyle/>
          <a:p>
            <a:pPr algn="ctr"/>
            <a:r>
              <a:rPr lang="es-CO" sz="2800" dirty="0" smtClean="0"/>
              <a:t>Bajo este </a:t>
            </a:r>
            <a:r>
              <a:rPr lang="es-CO" sz="2800" dirty="0"/>
              <a:t>punto de vista, así como la circuncisión unía a un hebreo a los dos pactos, Abrahámico y Mosaico, </a:t>
            </a:r>
            <a:r>
              <a:rPr lang="es-CO" sz="2800" dirty="0" smtClean="0"/>
              <a:t>(argumenta la iglesia católica) así </a:t>
            </a:r>
            <a:r>
              <a:rPr lang="es-CO" sz="2800" dirty="0"/>
              <a:t>el bautismo une a una persona al Nuevo Pacto de la salvación a través de Jesucristo.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2656"/>
            <a:ext cx="246094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374650"/>
            <a:ext cx="2451100" cy="2838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10148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832648"/>
          </a:xfrm>
          <a:solidFill>
            <a:schemeClr val="accent1">
              <a:lumMod val="20000"/>
              <a:lumOff val="80000"/>
            </a:schemeClr>
          </a:solidFill>
        </p:spPr>
        <p:txBody>
          <a:bodyPr/>
          <a:lstStyle/>
          <a:p>
            <a:pPr marL="0" indent="0" algn="ctr">
              <a:buNone/>
            </a:pPr>
            <a:endParaRPr lang="es-CO" dirty="0" smtClean="0"/>
          </a:p>
          <a:p>
            <a:pPr marL="0" indent="0" algn="ctr">
              <a:buNone/>
            </a:pPr>
            <a:r>
              <a:rPr lang="es-CO" dirty="0" smtClean="0"/>
              <a:t>Este </a:t>
            </a:r>
            <a:r>
              <a:rPr lang="es-CO" dirty="0"/>
              <a:t>razonamiento es anti-bíblico. El Nuevo Testamento en ninguna parte vincula el bautismo con la circuncisión. </a:t>
            </a:r>
            <a:endParaRPr lang="es-CO" dirty="0" smtClean="0"/>
          </a:p>
          <a:p>
            <a:pPr marL="0" indent="0" algn="ctr">
              <a:buNone/>
            </a:pPr>
            <a:r>
              <a:rPr lang="es-CO" b="1" dirty="0" smtClean="0">
                <a:solidFill>
                  <a:srgbClr val="FF0000"/>
                </a:solidFill>
              </a:rPr>
              <a:t>Asimismo</a:t>
            </a:r>
            <a:r>
              <a:rPr lang="es-CO" b="1" dirty="0">
                <a:solidFill>
                  <a:srgbClr val="FF0000"/>
                </a:solidFill>
              </a:rPr>
              <a:t>, en ninguna parte del Nuevo Testamento se describe el bautismo como un signo del Nuevo Pacto. </a:t>
            </a:r>
            <a:endParaRPr lang="es-CO" b="1" dirty="0" smtClean="0">
              <a:solidFill>
                <a:srgbClr val="FF0000"/>
              </a:solidFill>
            </a:endParaRPr>
          </a:p>
          <a:p>
            <a:pPr marL="0" indent="0" algn="ctr">
              <a:buNone/>
            </a:pPr>
            <a:r>
              <a:rPr lang="es-CO" dirty="0" smtClean="0"/>
              <a:t>Es </a:t>
            </a:r>
            <a:r>
              <a:rPr lang="es-CO" dirty="0"/>
              <a:t>la fe en Jesucristo lo que permite que una persona se una a las bendiciones del Nuevo </a:t>
            </a:r>
            <a:r>
              <a:rPr lang="es-CO" dirty="0" smtClean="0"/>
              <a:t>Pacto.</a:t>
            </a:r>
            <a:endParaRPr lang="es-CO" dirty="0"/>
          </a:p>
        </p:txBody>
      </p:sp>
    </p:spTree>
    <p:extLst>
      <p:ext uri="{BB962C8B-B14F-4D97-AF65-F5344CB8AC3E}">
        <p14:creationId xmlns:p14="http://schemas.microsoft.com/office/powerpoint/2010/main" val="296878119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404664"/>
            <a:ext cx="7992888" cy="6192688"/>
          </a:xfrm>
          <a:blipFill>
            <a:blip r:embed="rId2"/>
            <a:tile tx="0" ty="0" sx="100000" sy="100000" flip="none" algn="tl"/>
          </a:blipFill>
        </p:spPr>
        <p:txBody>
          <a:bodyPr>
            <a:normAutofit fontScale="85000" lnSpcReduction="10000"/>
          </a:bodyPr>
          <a:lstStyle/>
          <a:p>
            <a:pPr marL="0" indent="0" algn="ctr">
              <a:buNone/>
            </a:pPr>
            <a:r>
              <a:rPr lang="es-CO" sz="3300" b="1" u="sng" dirty="0" smtClean="0"/>
              <a:t>Para apoyar esto leamos los siguientes textos:</a:t>
            </a:r>
          </a:p>
          <a:p>
            <a:pPr marL="0" indent="0">
              <a:buNone/>
            </a:pPr>
            <a:r>
              <a:rPr lang="es-CO" sz="3300" u="sng" dirty="0" smtClean="0">
                <a:solidFill>
                  <a:srgbClr val="FF0000"/>
                </a:solidFill>
              </a:rPr>
              <a:t>1 </a:t>
            </a:r>
            <a:r>
              <a:rPr lang="es-CO" sz="3300" u="sng" dirty="0">
                <a:solidFill>
                  <a:srgbClr val="FF0000"/>
                </a:solidFill>
              </a:rPr>
              <a:t>Corintios </a:t>
            </a:r>
            <a:r>
              <a:rPr lang="es-CO" sz="3300" u="sng" dirty="0" smtClean="0">
                <a:solidFill>
                  <a:srgbClr val="FF0000"/>
                </a:solidFill>
              </a:rPr>
              <a:t>11:25</a:t>
            </a:r>
            <a:r>
              <a:rPr lang="es-CO" dirty="0" smtClean="0"/>
              <a:t>. Asimismo </a:t>
            </a:r>
            <a:r>
              <a:rPr lang="es-CO" dirty="0"/>
              <a:t>tomó también la copa, después de haber cenado, diciendo: </a:t>
            </a:r>
            <a:r>
              <a:rPr lang="es-CO" dirty="0" smtClean="0"/>
              <a:t>«</a:t>
            </a:r>
            <a:r>
              <a:rPr lang="es-CO" dirty="0" smtClean="0">
                <a:latin typeface="Agency FB" pitchFamily="34" charset="0"/>
              </a:rPr>
              <a:t>Esta </a:t>
            </a:r>
            <a:r>
              <a:rPr lang="es-CO" dirty="0">
                <a:latin typeface="Agency FB" pitchFamily="34" charset="0"/>
              </a:rPr>
              <a:t>copa es el nuevo pacto en mi sangre; haced esto todas las veces que la bebiereis, en memoria de </a:t>
            </a:r>
            <a:r>
              <a:rPr lang="es-CO" dirty="0" smtClean="0">
                <a:latin typeface="Agency FB" pitchFamily="34" charset="0"/>
              </a:rPr>
              <a:t>mí</a:t>
            </a:r>
            <a:r>
              <a:rPr lang="es-CO" dirty="0" smtClean="0"/>
              <a:t>». </a:t>
            </a:r>
            <a:endParaRPr lang="es-CO" dirty="0" smtClean="0"/>
          </a:p>
          <a:p>
            <a:pPr marL="0" indent="0">
              <a:buNone/>
            </a:pPr>
            <a:r>
              <a:rPr lang="es-CO" sz="3500" u="sng" dirty="0" smtClean="0">
                <a:solidFill>
                  <a:srgbClr val="FF0000"/>
                </a:solidFill>
              </a:rPr>
              <a:t>2 </a:t>
            </a:r>
            <a:r>
              <a:rPr lang="es-CO" sz="3500" u="sng" dirty="0">
                <a:solidFill>
                  <a:srgbClr val="FF0000"/>
                </a:solidFill>
              </a:rPr>
              <a:t>Corintios 3:6</a:t>
            </a:r>
            <a:r>
              <a:rPr lang="es-CO" dirty="0"/>
              <a:t>. el cual aun nos hizo que fuésemos ministros suficientes del Nuevo Testamento, no de la letra, sino del Espíritu; porque la letra mata, mas el Espíritu vivifica.  </a:t>
            </a:r>
          </a:p>
          <a:p>
            <a:pPr marL="0" indent="0">
              <a:buNone/>
            </a:pPr>
            <a:r>
              <a:rPr lang="es-CO" b="1" u="sng" dirty="0">
                <a:solidFill>
                  <a:srgbClr val="FF0000"/>
                </a:solidFill>
              </a:rPr>
              <a:t>Hebreos 9:15</a:t>
            </a:r>
            <a:r>
              <a:rPr lang="es-CO" dirty="0"/>
              <a:t>. </a:t>
            </a:r>
            <a:r>
              <a:rPr lang="es-CO" dirty="0" smtClean="0"/>
              <a:t>Así </a:t>
            </a:r>
            <a:r>
              <a:rPr lang="es-CO" dirty="0"/>
              <a:t>que, por eso es Mediador del Nuevo Testamento, para que interviniendo muerte para la remisión de las rebeliones que había debajo del primer Testamento, los que son llamados reciban la promesa de la herencia eterna</a:t>
            </a:r>
            <a:r>
              <a:rPr lang="es-CO" dirty="0" smtClean="0"/>
              <a:t>. Nota: En ninguno  de estos textos se menciona la circuncisión</a:t>
            </a:r>
            <a:r>
              <a:rPr lang="es-CO" dirty="0" smtClean="0"/>
              <a:t>.</a:t>
            </a:r>
            <a:endParaRPr lang="es-CO" dirty="0"/>
          </a:p>
          <a:p>
            <a:endParaRPr lang="es-CO" dirty="0"/>
          </a:p>
        </p:txBody>
      </p:sp>
    </p:spTree>
    <p:extLst>
      <p:ext uri="{BB962C8B-B14F-4D97-AF65-F5344CB8AC3E}">
        <p14:creationId xmlns:p14="http://schemas.microsoft.com/office/powerpoint/2010/main" val="265016033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heel(1)">
                                      <p:cBhvr>
                                        <p:cTn id="10" dur="2000"/>
                                        <p:tgtEl>
                                          <p:spTgt spid="3">
                                            <p:txEl>
                                              <p:pRg st="2" end="2"/>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wheel(1)">
                                      <p:cBhvr>
                                        <p:cTn id="13"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lstStyle/>
          <a:p>
            <a:r>
              <a:rPr lang="es-CO" b="1" i="1" dirty="0">
                <a:latin typeface="Agency FB" pitchFamily="34" charset="0"/>
              </a:rPr>
              <a:t>El bautismo no salva a una persona</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781128"/>
          </a:xfrm>
          <a:blipFill>
            <a:blip r:embed="rId2"/>
            <a:tile tx="0" ty="0" sx="100000" sy="100000" flip="none" algn="tl"/>
          </a:blipFill>
        </p:spPr>
        <p:txBody>
          <a:bodyPr>
            <a:normAutofit fontScale="92500" lnSpcReduction="20000"/>
          </a:bodyPr>
          <a:lstStyle/>
          <a:p>
            <a:pPr marL="0" indent="0" algn="ctr">
              <a:buNone/>
            </a:pPr>
            <a:r>
              <a:rPr lang="es-CO" dirty="0" smtClean="0"/>
              <a:t>No </a:t>
            </a:r>
            <a:r>
              <a:rPr lang="es-CO" dirty="0"/>
              <a:t>importa si fuiste bautizado por inmersión, si vertieron agua o te rociaron con ella – </a:t>
            </a:r>
            <a:r>
              <a:rPr lang="es-CO" dirty="0">
                <a:latin typeface="Agency FB" pitchFamily="34" charset="0"/>
              </a:rPr>
              <a:t>si tú no confías primeramente en Cristo para salvación, el bautismo (</a:t>
            </a:r>
            <a:r>
              <a:rPr lang="es-CO" dirty="0"/>
              <a:t>sin importar el método</a:t>
            </a:r>
            <a:r>
              <a:rPr lang="es-CO" dirty="0">
                <a:latin typeface="Agency FB" pitchFamily="34" charset="0"/>
              </a:rPr>
              <a:t>) es inútil y sin significado alguno</a:t>
            </a:r>
            <a:r>
              <a:rPr lang="es-CO" dirty="0" smtClean="0">
                <a:latin typeface="Agency FB" pitchFamily="34" charset="0"/>
              </a:rPr>
              <a:t>.</a:t>
            </a:r>
          </a:p>
          <a:p>
            <a:pPr marL="0" indent="0" algn="ctr">
              <a:buNone/>
            </a:pPr>
            <a:r>
              <a:rPr lang="es-CO" b="1" u="sng" dirty="0" smtClean="0">
                <a:solidFill>
                  <a:srgbClr val="FF0000"/>
                </a:solidFill>
              </a:rPr>
              <a:t>Marcos 16:16 </a:t>
            </a:r>
            <a:r>
              <a:rPr lang="es-CO" dirty="0" smtClean="0"/>
              <a:t>dice:</a:t>
            </a:r>
            <a:r>
              <a:rPr lang="es-CO" dirty="0"/>
              <a:t> El que creyere y fuere bautizado, será salvo; mas el que </a:t>
            </a:r>
            <a:r>
              <a:rPr lang="es-CO" dirty="0" smtClean="0">
                <a:latin typeface="Agency FB" pitchFamily="34" charset="0"/>
              </a:rPr>
              <a:t>NO CREYERE, SERÁ CONDENADO. </a:t>
            </a:r>
          </a:p>
          <a:p>
            <a:pPr marL="0" indent="0" algn="ctr">
              <a:buNone/>
            </a:pPr>
            <a:r>
              <a:rPr lang="es-CO" dirty="0" smtClean="0"/>
              <a:t>Un ejemplo de ello es el que estaba crucificado con Jesús, este no fue bautizado pero creyó en Cristo, y Jesús le dijo: «</a:t>
            </a:r>
            <a:r>
              <a:rPr lang="es-CO" dirty="0" smtClean="0">
                <a:latin typeface="Agency FB" pitchFamily="34" charset="0"/>
              </a:rPr>
              <a:t>de cierto, de cierto te digo hoy, estarás conmigo en el paraíso</a:t>
            </a:r>
            <a:r>
              <a:rPr lang="es-CO" dirty="0" smtClean="0"/>
              <a:t>» </a:t>
            </a:r>
            <a:r>
              <a:rPr lang="es-CO" b="1" dirty="0" smtClean="0">
                <a:solidFill>
                  <a:srgbClr val="FF0000"/>
                </a:solidFill>
              </a:rPr>
              <a:t>Luc.23:43</a:t>
            </a:r>
            <a:r>
              <a:rPr lang="es-CO" dirty="0" smtClean="0"/>
              <a:t>.</a:t>
            </a:r>
            <a:endParaRPr lang="es-CO" dirty="0" smtClean="0"/>
          </a:p>
        </p:txBody>
      </p:sp>
    </p:spTree>
    <p:extLst>
      <p:ext uri="{BB962C8B-B14F-4D97-AF65-F5344CB8AC3E}">
        <p14:creationId xmlns:p14="http://schemas.microsoft.com/office/powerpoint/2010/main" val="3462440137"/>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410944" cy="3384376"/>
          </a:xfrm>
          <a:solidFill>
            <a:schemeClr val="accent1">
              <a:lumMod val="20000"/>
              <a:lumOff val="80000"/>
            </a:schemeClr>
          </a:solidFill>
        </p:spPr>
        <p:txBody>
          <a:bodyPr>
            <a:normAutofit fontScale="92500" lnSpcReduction="10000"/>
          </a:bodyPr>
          <a:lstStyle/>
          <a:p>
            <a:pPr marL="0" indent="0" algn="ctr">
              <a:buNone/>
            </a:pPr>
            <a:r>
              <a:rPr lang="es-CO" dirty="0"/>
              <a:t>El bautismo en agua por inmersión es un paso de obediencia que debe ser hecho después de la </a:t>
            </a:r>
            <a:r>
              <a:rPr lang="es-CO" dirty="0" smtClean="0"/>
              <a:t>salvación (o sea, después de creer en Cristo), como </a:t>
            </a:r>
            <a:r>
              <a:rPr lang="es-CO" dirty="0"/>
              <a:t>una confesión pública de la fe en Jesucristo y la identificación con Él. </a:t>
            </a:r>
            <a:endParaRPr lang="es-CO"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332656"/>
            <a:ext cx="305435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43608" y="4221088"/>
            <a:ext cx="6624736" cy="2339102"/>
          </a:xfrm>
          <a:prstGeom prst="rect">
            <a:avLst/>
          </a:prstGeom>
          <a:solidFill>
            <a:schemeClr val="accent1">
              <a:lumMod val="20000"/>
              <a:lumOff val="80000"/>
            </a:schemeClr>
          </a:solidFill>
        </p:spPr>
        <p:txBody>
          <a:bodyPr wrap="square">
            <a:spAutoFit/>
          </a:bodyPr>
          <a:lstStyle/>
          <a:p>
            <a:pPr algn="ctr"/>
            <a:r>
              <a:rPr lang="es-CO" sz="3200" dirty="0"/>
              <a:t>Por eso es que el bautismo infantil no tiene cabida en la definición bíblica del bautismo o en el método bíblico del mismo. </a:t>
            </a:r>
          </a:p>
          <a:p>
            <a:endParaRPr lang="es-CO" dirty="0"/>
          </a:p>
        </p:txBody>
      </p:sp>
    </p:spTree>
    <p:extLst>
      <p:ext uri="{BB962C8B-B14F-4D97-AF65-F5344CB8AC3E}">
        <p14:creationId xmlns:p14="http://schemas.microsoft.com/office/powerpoint/2010/main" val="378322691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194920" cy="2952328"/>
          </a:xfrm>
          <a:solidFill>
            <a:schemeClr val="accent2">
              <a:lumMod val="20000"/>
              <a:lumOff val="80000"/>
            </a:schemeClr>
          </a:solidFill>
        </p:spPr>
        <p:txBody>
          <a:bodyPr>
            <a:normAutofit/>
          </a:bodyPr>
          <a:lstStyle/>
          <a:p>
            <a:pPr marL="0" indent="0">
              <a:buNone/>
            </a:pPr>
            <a:r>
              <a:rPr lang="es-CO" dirty="0"/>
              <a:t>Si los padres cristianos desean dedicar su hijo a Cristo, entonces lo apropiado es “un servicio de dedicación del bebé</a:t>
            </a:r>
            <a:r>
              <a:rPr lang="es-CO" dirty="0" smtClean="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332656"/>
            <a:ext cx="3381549"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43608" y="3890665"/>
            <a:ext cx="6624736" cy="2062103"/>
          </a:xfrm>
          <a:prstGeom prst="rect">
            <a:avLst/>
          </a:prstGeom>
          <a:solidFill>
            <a:schemeClr val="accent2">
              <a:lumMod val="20000"/>
              <a:lumOff val="80000"/>
            </a:schemeClr>
          </a:solidFill>
        </p:spPr>
        <p:txBody>
          <a:bodyPr wrap="square">
            <a:spAutoFit/>
          </a:bodyPr>
          <a:lstStyle/>
          <a:p>
            <a:pPr algn="ctr"/>
            <a:r>
              <a:rPr lang="es-CO" sz="3200" b="1" dirty="0">
                <a:solidFill>
                  <a:srgbClr val="FF0000"/>
                </a:solidFill>
              </a:rPr>
              <a:t>Mat.19:13</a:t>
            </a:r>
            <a:r>
              <a:rPr lang="es-CO" sz="3200" dirty="0"/>
              <a:t>. Entonces le fueron presentados [unos] niños, para que pusiese las manos sobre ellos, y orase; y los discípulos les riñeron. </a:t>
            </a:r>
          </a:p>
        </p:txBody>
      </p:sp>
    </p:spTree>
    <p:extLst>
      <p:ext uri="{BB962C8B-B14F-4D97-AF65-F5344CB8AC3E}">
        <p14:creationId xmlns:p14="http://schemas.microsoft.com/office/powerpoint/2010/main" val="388906857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a:blipFill>
            <a:blip r:embed="rId2"/>
            <a:tile tx="0" ty="0" sx="100000" sy="100000" flip="none" algn="tl"/>
          </a:blipFill>
        </p:spPr>
        <p:txBody>
          <a:bodyPr>
            <a:normAutofit fontScale="92500" lnSpcReduction="20000"/>
          </a:bodyPr>
          <a:lstStyle/>
          <a:p>
            <a:pPr marL="0" indent="0" algn="ctr">
              <a:buNone/>
            </a:pPr>
            <a:r>
              <a:rPr lang="es-CO" dirty="0"/>
              <a:t>Sin embargo, aún si los infantes son dedicados al Señor, cuando crezcan, deberán hacer una decisión personal de creer en Jesucristo </a:t>
            </a:r>
            <a:r>
              <a:rPr lang="es-CO" dirty="0" smtClean="0"/>
              <a:t>como Él lo ordenó, para </a:t>
            </a:r>
            <a:r>
              <a:rPr lang="es-CO" dirty="0"/>
              <a:t>que puedan ser salvos</a:t>
            </a:r>
            <a:r>
              <a:rPr lang="es-CO" dirty="0" smtClean="0"/>
              <a:t>.</a:t>
            </a:r>
          </a:p>
          <a:p>
            <a:pPr marL="0" indent="0" algn="ctr">
              <a:buNone/>
            </a:pPr>
            <a:r>
              <a:rPr lang="es-CO" b="1" dirty="0" smtClean="0">
                <a:solidFill>
                  <a:srgbClr val="FF0000"/>
                </a:solidFill>
              </a:rPr>
              <a:t>Como te habrás dado cuenta, esta doctrina del bautismo de infantes, es una de las muchas doctrinas  inventadas por el hombre que contradicen las doctrinas establecidas por el Señor Jesús para que fueran enseñadas al mundo por sus discípulos.</a:t>
            </a:r>
          </a:p>
          <a:p>
            <a:pPr marL="0" indent="0" algn="ctr">
              <a:buNone/>
            </a:pPr>
            <a:r>
              <a:rPr lang="es-CO" dirty="0" smtClean="0"/>
              <a:t>Mi deseo y oración es que a medida que pongamos en practica únicamente lo ordenado por él Señor Jesús, tu vida espiritual y la mía irán creciendo hasta que lleguemos a la estatura de un varón perfecto, Cristo Jesús. Amen. </a:t>
            </a:r>
            <a:endParaRPr lang="es-CO" dirty="0"/>
          </a:p>
          <a:p>
            <a:endParaRPr lang="es-CO" dirty="0"/>
          </a:p>
        </p:txBody>
      </p:sp>
    </p:spTree>
    <p:extLst>
      <p:ext uri="{BB962C8B-B14F-4D97-AF65-F5344CB8AC3E}">
        <p14:creationId xmlns:p14="http://schemas.microsoft.com/office/powerpoint/2010/main" val="321712026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TotalTime>
  <Words>1407</Words>
  <Application>Microsoft Office PowerPoint</Application>
  <PresentationFormat>Presentación en pantalla (4:3)</PresentationFormat>
  <Paragraphs>58</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"¿Qué dice la Biblia acerca del bautismo de infantes?"</vt:lpstr>
      <vt:lpstr>Presentación de PowerPoint</vt:lpstr>
      <vt:lpstr>Presentación de PowerPoint</vt:lpstr>
      <vt:lpstr>¿Según la orden del señor Jesús, que debía anteceder al bautismo?</vt:lpstr>
      <vt:lpstr>Fieles a la orden explicita de Jesús, ¿Qué hacen los discípulos en su primera experiencia evangelisticó?</vt:lpstr>
      <vt:lpstr>Presentación de PowerPoint</vt:lpstr>
      <vt:lpstr>Presentación de PowerPoint</vt:lpstr>
      <vt:lpstr>Los arqueólogos recuperan un baptisterio del siglo III de más de 3 metros</vt:lpstr>
      <vt:lpstr>Presentación de PowerPoint</vt:lpstr>
      <vt:lpstr>Observe otra forma de bautizar los infantes en la iglesia católica.</vt:lpstr>
      <vt:lpstr>Presentación de PowerPoint</vt:lpstr>
      <vt:lpstr>Presentación de PowerPoint</vt:lpstr>
      <vt:lpstr>Presentación de PowerPoint</vt:lpstr>
      <vt:lpstr>Presentación de PowerPoint</vt:lpstr>
      <vt:lpstr>El bautismo no salva a una persona</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dice la Biblia acerca del bautismo de infantes?"</dc:title>
  <dc:creator>FAMILIA FIERRO CH</dc:creator>
  <cp:lastModifiedBy>FAMILIA FIERRO CH</cp:lastModifiedBy>
  <cp:revision>60</cp:revision>
  <dcterms:created xsi:type="dcterms:W3CDTF">2014-08-18T21:59:02Z</dcterms:created>
  <dcterms:modified xsi:type="dcterms:W3CDTF">2014-09-19T21:15:35Z</dcterms:modified>
</cp:coreProperties>
</file>