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5" r:id="rId6"/>
    <p:sldId id="262" r:id="rId7"/>
    <p:sldId id="263" r:id="rId8"/>
    <p:sldId id="260" r:id="rId9"/>
    <p:sldId id="261" r:id="rId10"/>
    <p:sldId id="266" r:id="rId11"/>
    <p:sldId id="257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04/10/2014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2400" cy="2088232"/>
          </a:xfrm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¿QUÉ DICE LA BIBLIA ACERCA DE LA CONFESIÓN DE PECADOS A UN SACERDOTE</a:t>
            </a:r>
            <a:endParaRPr lang="es-CO" b="1" dirty="0">
              <a:latin typeface="Agency F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045980"/>
            <a:ext cx="3456384" cy="2971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nos"/>
          <p:cNvSpPr/>
          <p:nvPr/>
        </p:nvSpPr>
        <p:spPr>
          <a:xfrm>
            <a:off x="1475656" y="6017383"/>
            <a:ext cx="5904656" cy="91440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83415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6000" dirty="0">
                <a:latin typeface="Aharoni" pitchFamily="2" charset="-79"/>
                <a:cs typeface="Aharoni" pitchFamily="2" charset="-79"/>
              </a:rPr>
              <a:t>Pregunta</a:t>
            </a:r>
            <a:r>
              <a:rPr lang="es-CO" sz="6000" dirty="0"/>
              <a:t>: </a:t>
            </a:r>
            <a:endParaRPr lang="es-CO" sz="6000" dirty="0" smtClean="0"/>
          </a:p>
          <a:p>
            <a:pPr marL="0" indent="0" algn="ctr">
              <a:buNone/>
            </a:pPr>
            <a:r>
              <a:rPr lang="es-CO" sz="6000" dirty="0" smtClean="0">
                <a:latin typeface="Algerian" pitchFamily="82" charset="0"/>
              </a:rPr>
              <a:t>"¿Qué dice la Biblia acerca de la confesión de pecados a un sacerdote?</a:t>
            </a:r>
            <a:r>
              <a:rPr lang="es-CO" sz="6000" dirty="0" smtClean="0"/>
              <a:t>"</a:t>
            </a:r>
            <a:endParaRPr lang="es-CO" sz="6000" dirty="0"/>
          </a:p>
        </p:txBody>
      </p:sp>
    </p:spTree>
    <p:extLst>
      <p:ext uri="{BB962C8B-B14F-4D97-AF65-F5344CB8AC3E}">
        <p14:creationId xmlns:p14="http://schemas.microsoft.com/office/powerpoint/2010/main" val="2708103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1728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600" b="1" u="sng" dirty="0" smtClean="0"/>
              <a:t>Respuesta</a:t>
            </a:r>
            <a:r>
              <a:rPr lang="es-CO" dirty="0"/>
              <a:t>: </a:t>
            </a:r>
            <a:r>
              <a:rPr lang="es-CO" dirty="0" smtClean="0"/>
              <a:t>En </a:t>
            </a:r>
            <a:r>
              <a:rPr lang="es-CO" dirty="0"/>
              <a:t>ninguna parte de la Escritura se enseña el concepto de la confesión de pecados a un sacerdote. </a:t>
            </a:r>
            <a:endParaRPr lang="es-CO" dirty="0" smtClean="0"/>
          </a:p>
        </p:txBody>
      </p:sp>
      <p:sp>
        <p:nvSpPr>
          <p:cNvPr id="2" name="1 Rectángulo"/>
          <p:cNvSpPr/>
          <p:nvPr/>
        </p:nvSpPr>
        <p:spPr>
          <a:xfrm>
            <a:off x="463140" y="2690336"/>
            <a:ext cx="58370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600" b="1" dirty="0"/>
              <a:t>1). </a:t>
            </a:r>
            <a:r>
              <a:rPr lang="es-CO" sz="2800" dirty="0"/>
              <a:t>En el sistema de sacrificios establecido por Dios, el cordero representaba a Cristo, y el que presentaba el sacrificio debía confesar sus pecados al </a:t>
            </a:r>
            <a:r>
              <a:rPr lang="es-CO" sz="2800" b="1" u="sng" dirty="0"/>
              <a:t>cordero</a:t>
            </a:r>
            <a:r>
              <a:rPr lang="es-CO" sz="2800" dirty="0"/>
              <a:t> colocando sus manos sobre la cabeza del cordero </a:t>
            </a:r>
            <a:r>
              <a:rPr lang="es-CO" sz="2800" u="sng" dirty="0"/>
              <a:t>(Lev.1:4; 16:21).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61475"/>
            <a:ext cx="2653075" cy="288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56176" y="4725144"/>
            <a:ext cx="2987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Lo </a:t>
            </a:r>
            <a:r>
              <a:rPr lang="es-CO" sz="2000" b="1" dirty="0" smtClean="0">
                <a:solidFill>
                  <a:srgbClr val="FF0000"/>
                </a:solidFill>
              </a:rPr>
              <a:t>contrario a </a:t>
            </a:r>
            <a:r>
              <a:rPr lang="es-CO" sz="2000" b="1" dirty="0">
                <a:solidFill>
                  <a:srgbClr val="FF0000"/>
                </a:solidFill>
              </a:rPr>
              <a:t>esto, indica que el sacerdote está usurpando el lugar de </a:t>
            </a:r>
            <a:r>
              <a:rPr lang="es-CO" sz="2000" b="1" dirty="0" smtClean="0">
                <a:solidFill>
                  <a:srgbClr val="FF0000"/>
                </a:solidFill>
              </a:rPr>
              <a:t>Cristo, lo cual es una blasfemia. </a:t>
            </a:r>
            <a:endParaRPr lang="es-C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1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sz="3900" b="1" dirty="0" smtClean="0"/>
              <a:t>2). </a:t>
            </a:r>
            <a:r>
              <a:rPr lang="es-CO" dirty="0" smtClean="0"/>
              <a:t>En el N. Testamento, encontramos que cuando Jesús murió en la cruz, el velo del templo se rasgó en dos de arriba asía abajo, y el cordero que estaba destinado al sacrificio se soltó y se fue, lea </a:t>
            </a:r>
            <a:r>
              <a:rPr lang="es-CO" dirty="0" smtClean="0">
                <a:solidFill>
                  <a:srgbClr val="FF0000"/>
                </a:solidFill>
              </a:rPr>
              <a:t>(Mat.27:51, vea el C. B. A). </a:t>
            </a:r>
          </a:p>
          <a:p>
            <a:r>
              <a:rPr lang="es-CO" sz="4000" b="1" dirty="0" smtClean="0"/>
              <a:t>3). </a:t>
            </a:r>
            <a:r>
              <a:rPr lang="es-CO" dirty="0"/>
              <a:t>E</a:t>
            </a:r>
            <a:r>
              <a:rPr lang="es-CO" dirty="0" smtClean="0"/>
              <a:t>l </a:t>
            </a:r>
            <a:r>
              <a:rPr lang="es-CO" dirty="0"/>
              <a:t>Nuevo Testamento no enseña que debe haber sacerdotes en el Nuevo Pacto. En su lugar, el Nuevo Testamento enseña que todos los creyentes son sacerdotes. </a:t>
            </a:r>
            <a:r>
              <a:rPr lang="es-CO" dirty="0">
                <a:solidFill>
                  <a:srgbClr val="FF0000"/>
                </a:solidFill>
              </a:rPr>
              <a:t>1 Pedro 2:5-9 </a:t>
            </a:r>
            <a:r>
              <a:rPr lang="es-CO" dirty="0"/>
              <a:t>describe a los creyentes como “</a:t>
            </a:r>
            <a:r>
              <a:rPr lang="es-CO" dirty="0">
                <a:latin typeface="Agency FB" pitchFamily="34" charset="0"/>
              </a:rPr>
              <a:t>real sacerdocio</a:t>
            </a:r>
            <a:r>
              <a:rPr lang="es-CO" dirty="0"/>
              <a:t>” y “</a:t>
            </a:r>
            <a:r>
              <a:rPr lang="es-CO" dirty="0">
                <a:latin typeface="Agency FB" pitchFamily="34" charset="0"/>
              </a:rPr>
              <a:t>nación santa</a:t>
            </a:r>
            <a:r>
              <a:rPr lang="es-CO" dirty="0"/>
              <a:t>” . </a:t>
            </a:r>
            <a:r>
              <a:rPr lang="es-CO" dirty="0" smtClean="0"/>
              <a:t>En </a:t>
            </a:r>
            <a:r>
              <a:rPr lang="es-CO" dirty="0" smtClean="0">
                <a:solidFill>
                  <a:srgbClr val="FF0000"/>
                </a:solidFill>
              </a:rPr>
              <a:t>Apocalipsis </a:t>
            </a:r>
            <a:r>
              <a:rPr lang="es-CO" dirty="0">
                <a:solidFill>
                  <a:srgbClr val="FF0000"/>
                </a:solidFill>
              </a:rPr>
              <a:t>1:6 y 5:10</a:t>
            </a:r>
            <a:r>
              <a:rPr lang="es-CO" dirty="0"/>
              <a:t>, </a:t>
            </a:r>
            <a:r>
              <a:rPr lang="es-CO" dirty="0" smtClean="0"/>
              <a:t>se describen </a:t>
            </a:r>
            <a:r>
              <a:rPr lang="es-CO" dirty="0"/>
              <a:t>a los creyentes como “</a:t>
            </a:r>
            <a:r>
              <a:rPr lang="es-CO" dirty="0">
                <a:latin typeface="Agency FB" pitchFamily="34" charset="0"/>
              </a:rPr>
              <a:t>reyes y sacerdotes</a:t>
            </a:r>
            <a:r>
              <a:rPr lang="es-CO" dirty="0"/>
              <a:t>” </a:t>
            </a:r>
            <a:r>
              <a:rPr lang="es-CO" dirty="0" smtClean="0"/>
              <a:t>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025136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El A, </a:t>
            </a:r>
            <a:r>
              <a:rPr lang="es-CO" dirty="0"/>
              <a:t>P</a:t>
            </a:r>
            <a:r>
              <a:rPr lang="es-CO" dirty="0" smtClean="0"/>
              <a:t>acto quedó abolido, ahora, cada hijo de Dios es un sacerdote. </a:t>
            </a: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439248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406794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enos"/>
          <p:cNvSpPr/>
          <p:nvPr/>
        </p:nvSpPr>
        <p:spPr>
          <a:xfrm>
            <a:off x="1907704" y="2852936"/>
            <a:ext cx="72008" cy="216024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80217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24482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3600" b="1" dirty="0" smtClean="0"/>
              <a:t>4). </a:t>
            </a:r>
            <a:r>
              <a:rPr lang="es-CO" dirty="0" smtClean="0"/>
              <a:t>En </a:t>
            </a:r>
            <a:r>
              <a:rPr lang="es-CO" dirty="0"/>
              <a:t>el Antiguo Pacto, los fieles tenían que aproximarse a Dios a través de los </a:t>
            </a:r>
            <a:r>
              <a:rPr lang="es-CO" dirty="0" smtClean="0"/>
              <a:t>sacerdotes, que en el N. Pacto, </a:t>
            </a:r>
            <a:r>
              <a:rPr lang="es-CO" dirty="0"/>
              <a:t>l</a:t>
            </a:r>
            <a:r>
              <a:rPr lang="es-CO" dirty="0" smtClean="0"/>
              <a:t>os </a:t>
            </a:r>
            <a:r>
              <a:rPr lang="es-CO" dirty="0"/>
              <a:t>sacerdotes </a:t>
            </a:r>
            <a:r>
              <a:rPr lang="es-CO" dirty="0" smtClean="0"/>
              <a:t>son cada creyente, los cuales se constituyen en este caso en </a:t>
            </a:r>
            <a:r>
              <a:rPr lang="es-CO" dirty="0"/>
              <a:t>mediadores entre Dios y el pueblo. </a:t>
            </a:r>
            <a:endParaRPr lang="es-CO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748362" y="2924944"/>
            <a:ext cx="36958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En el Antiguo Pacto, los </a:t>
            </a:r>
            <a:r>
              <a:rPr lang="es-CO" sz="2400" dirty="0"/>
              <a:t>sacerdotes ofrecían sacrificios a Dios en nombre de la gente. Eso ya no es necesario, porque por el sacrificio de Jesucristo, podemos aproximarnos al trono de Dios confiadamente</a:t>
            </a:r>
            <a:r>
              <a:rPr lang="es-CO" sz="2400" dirty="0" smtClean="0"/>
              <a:t>,</a:t>
            </a:r>
          </a:p>
          <a:p>
            <a:pPr algn="ctr"/>
            <a:r>
              <a:rPr lang="es-CO" sz="2400" dirty="0" smtClean="0"/>
              <a:t> </a:t>
            </a:r>
            <a:r>
              <a:rPr lang="es-CO" sz="2400" dirty="0"/>
              <a:t>lea </a:t>
            </a:r>
            <a:r>
              <a:rPr lang="es-CO" sz="2400" u="sng" dirty="0"/>
              <a:t>(Hebreos 4:16).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82931"/>
            <a:ext cx="1848770" cy="211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686" y="3182931"/>
            <a:ext cx="252028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7897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Como vimos anteriormente, con </a:t>
            </a:r>
            <a:r>
              <a:rPr lang="es-CO" dirty="0"/>
              <a:t>la muerte de Jesús, el velo del templo se rasgó por la mitad, destruyendo así el símbolo de la pared divisoria que había entre Dios y la humanidad. </a:t>
            </a:r>
            <a:endParaRPr lang="es-CO" dirty="0" smtClean="0"/>
          </a:p>
          <a:p>
            <a:r>
              <a:rPr lang="es-CO" dirty="0" smtClean="0"/>
              <a:t>Ahora por el sacrificio de Jesús podemos </a:t>
            </a:r>
            <a:r>
              <a:rPr lang="es-CO" dirty="0"/>
              <a:t>acercarnos a Dios directamente por nosotros mismos, sin el uso de un mediador humano. ¿Por qué? Porque Jesucristo es nuestro Sumo </a:t>
            </a:r>
            <a:r>
              <a:rPr lang="es-CO" dirty="0" smtClean="0"/>
              <a:t>Sacerdote según lo dice  </a:t>
            </a:r>
            <a:r>
              <a:rPr lang="es-CO" u="sng" dirty="0"/>
              <a:t>(Hebreos 4:14-15; 10:21), </a:t>
            </a:r>
            <a:r>
              <a:rPr lang="es-CO" dirty="0"/>
              <a:t>y el único mediador entre Dios y nosotros </a:t>
            </a:r>
            <a:r>
              <a:rPr lang="es-CO" dirty="0" smtClean="0"/>
              <a:t>se encuentra mencionado en </a:t>
            </a:r>
            <a:r>
              <a:rPr lang="es-CO" u="sng" dirty="0" smtClean="0"/>
              <a:t>(1 </a:t>
            </a:r>
            <a:r>
              <a:rPr lang="es-CO" u="sng" dirty="0"/>
              <a:t>Timoteo 2:15)</a:t>
            </a:r>
            <a:r>
              <a:rPr lang="es-CO" dirty="0"/>
              <a:t>. </a:t>
            </a: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El </a:t>
            </a:r>
            <a:r>
              <a:rPr lang="es-CO" dirty="0"/>
              <a:t>Nuevo Testamento enseña que debe haber </a:t>
            </a:r>
            <a:r>
              <a:rPr lang="es-CO" dirty="0" smtClean="0"/>
              <a:t>ancianos (obispos) </a:t>
            </a:r>
            <a:r>
              <a:rPr lang="es-CO" u="sng" dirty="0"/>
              <a:t>(1 Timoteo </a:t>
            </a:r>
            <a:r>
              <a:rPr lang="es-CO" u="sng" dirty="0" smtClean="0"/>
              <a:t>3:2), </a:t>
            </a:r>
            <a:r>
              <a:rPr lang="es-CO" dirty="0"/>
              <a:t>diáconos </a:t>
            </a:r>
            <a:r>
              <a:rPr lang="es-CO" u="sng" dirty="0"/>
              <a:t>(1 Timoteo </a:t>
            </a:r>
            <a:r>
              <a:rPr lang="es-CO" u="sng" dirty="0" smtClean="0"/>
              <a:t>3:8)</a:t>
            </a:r>
            <a:r>
              <a:rPr lang="es-CO" dirty="0" smtClean="0"/>
              <a:t>, </a:t>
            </a:r>
            <a:r>
              <a:rPr lang="es-CO" dirty="0"/>
              <a:t>y pastores (Efesios 4:11) – pero no sacerdotes.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528681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03848" y="404665"/>
            <a:ext cx="5482952" cy="23282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/>
              <a:t>Cuando se trata de la confesión de pecados, en </a:t>
            </a:r>
            <a:r>
              <a:rPr lang="es-CO" u="sng" dirty="0"/>
              <a:t>1 Juan 1:9</a:t>
            </a:r>
            <a:r>
              <a:rPr lang="es-CO" dirty="0"/>
              <a:t> </a:t>
            </a:r>
            <a:r>
              <a:rPr lang="es-CO" dirty="0" smtClean="0"/>
              <a:t>se dice</a:t>
            </a:r>
            <a:r>
              <a:rPr lang="es-CO" dirty="0" smtClean="0"/>
              <a:t> </a:t>
            </a:r>
            <a:r>
              <a:rPr lang="es-CO" dirty="0"/>
              <a:t>a los creyentes que confiesen sus pecados a Dios</a:t>
            </a:r>
            <a:r>
              <a:rPr lang="es-CO" dirty="0"/>
              <a:t>.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Si </a:t>
            </a:r>
            <a:r>
              <a:rPr lang="es-CO" dirty="0">
                <a:latin typeface="Agency FB" pitchFamily="34" charset="0"/>
              </a:rPr>
              <a:t>confesamos nuestros pecados, él </a:t>
            </a:r>
            <a:r>
              <a:rPr lang="es-CO" dirty="0" smtClean="0">
                <a:latin typeface="Agency FB" pitchFamily="34" charset="0"/>
              </a:rPr>
              <a:t>(Dios), es </a:t>
            </a:r>
            <a:r>
              <a:rPr lang="es-CO" dirty="0">
                <a:latin typeface="Agency FB" pitchFamily="34" charset="0"/>
              </a:rPr>
              <a:t>fiel y justo para perdonar nuestros pecados y limpiarnos de toda </a:t>
            </a:r>
            <a:r>
              <a:rPr lang="es-CO" dirty="0" smtClean="0">
                <a:latin typeface="Agency FB" pitchFamily="34" charset="0"/>
              </a:rPr>
              <a:t>maldad</a:t>
            </a:r>
            <a:r>
              <a:rPr lang="es-CO" dirty="0" smtClean="0"/>
              <a:t>».</a:t>
            </a:r>
            <a:endParaRPr lang="es-CO" dirty="0"/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370" y="3460879"/>
            <a:ext cx="2143125" cy="328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46378"/>
            <a:ext cx="190500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53087" y="3460879"/>
            <a:ext cx="65713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CO" sz="2400" b="1" u="sng" dirty="0"/>
              <a:t>Santiago 5:16 </a:t>
            </a:r>
            <a:r>
              <a:rPr lang="es-CO" sz="2400" dirty="0"/>
              <a:t>habla de confesar nuestras transgresiones “</a:t>
            </a:r>
            <a:r>
              <a:rPr lang="es-CO" sz="2400" b="1" dirty="0">
                <a:latin typeface="Agency FB" pitchFamily="34" charset="0"/>
              </a:rPr>
              <a:t>unos a otros</a:t>
            </a:r>
            <a:r>
              <a:rPr lang="es-CO" sz="2400" dirty="0"/>
              <a:t>”. Pero esto no es lo mismo que confesar los pecados a un sacerdote, como lo ensaña la Iglesia Católica Romana. </a:t>
            </a:r>
            <a:r>
              <a:rPr lang="es-CO" sz="2400" b="1" dirty="0">
                <a:latin typeface="Agency FB" pitchFamily="34" charset="0"/>
              </a:rPr>
              <a:t>En ninguna parte son mencionados los sacerdotes / líderes eclesiásticos, dentro del contexto de Santiago 5:16.</a:t>
            </a:r>
            <a:r>
              <a:rPr lang="es-CO" sz="2400" dirty="0"/>
              <a:t> Es más, </a:t>
            </a:r>
            <a:r>
              <a:rPr lang="es-CO" sz="2400" dirty="0" smtClean="0"/>
              <a:t>allí no </a:t>
            </a:r>
            <a:r>
              <a:rPr lang="es-CO" sz="2400" dirty="0"/>
              <a:t>vincula el perdón de los pecados con la confesión de transgresiones de “unos a otros.”</a:t>
            </a:r>
          </a:p>
        </p:txBody>
      </p:sp>
    </p:spTree>
    <p:extLst>
      <p:ext uri="{BB962C8B-B14F-4D97-AF65-F5344CB8AC3E}">
        <p14:creationId xmlns:p14="http://schemas.microsoft.com/office/powerpoint/2010/main" val="9645893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332657"/>
            <a:ext cx="7859216" cy="25922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s-CO" dirty="0"/>
              <a:t>La Iglesia Católica Romana basa sus prácticas de la confesión a sacerdotes principalmente en la tradición Católica. Los católicos señalan a </a:t>
            </a:r>
            <a:r>
              <a:rPr lang="es-CO" u="sng" dirty="0"/>
              <a:t>Juan 20:23 </a:t>
            </a:r>
            <a:r>
              <a:rPr lang="es-CO" dirty="0"/>
              <a:t>“</a:t>
            </a:r>
            <a:r>
              <a:rPr lang="es-CO" dirty="0">
                <a:latin typeface="Agency FB" pitchFamily="34" charset="0"/>
              </a:rPr>
              <a:t>A quienes remitiereis los pecados, les son remitidos; y a quienes se los retuviereis, les son retenidos</a:t>
            </a:r>
            <a:r>
              <a:rPr lang="es-CO" dirty="0" smtClean="0"/>
              <a:t>”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3429366"/>
            <a:ext cx="6045244" cy="31085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O" sz="2800" dirty="0"/>
              <a:t>Basándose en este verso, los católicos aseguran que Dios les dio a los apóstoles la autoridad de perdonar los pecados, y que esa autoridad fue legada a los sucesores de los apóstoles, entiéndase por ello, a los obispos y sacerdotes de la Iglesia Católica Romana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28" y="3717032"/>
            <a:ext cx="2161037" cy="246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231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85000" lnSpcReduction="10000"/>
          </a:bodyPr>
          <a:lstStyle/>
          <a:p>
            <a:r>
              <a:rPr lang="es-CO" dirty="0" smtClean="0"/>
              <a:t>Hay tres </a:t>
            </a:r>
            <a:r>
              <a:rPr lang="es-CO" dirty="0"/>
              <a:t>problemas con esta interpretación</a:t>
            </a:r>
            <a:r>
              <a:rPr lang="es-CO" dirty="0" smtClean="0"/>
              <a:t>.</a:t>
            </a:r>
          </a:p>
          <a:p>
            <a:r>
              <a:rPr lang="es-CO" sz="3300" b="1" dirty="0" smtClean="0">
                <a:solidFill>
                  <a:srgbClr val="FF0000"/>
                </a:solidFill>
              </a:rPr>
              <a:t> </a:t>
            </a:r>
            <a:r>
              <a:rPr lang="es-CO" sz="3300" b="1" dirty="0">
                <a:solidFill>
                  <a:srgbClr val="FF0000"/>
                </a:solidFill>
              </a:rPr>
              <a:t>(1) </a:t>
            </a:r>
            <a:r>
              <a:rPr lang="es-CO" u="sng" dirty="0">
                <a:solidFill>
                  <a:srgbClr val="0070C0"/>
                </a:solidFill>
              </a:rPr>
              <a:t>Juan 20:23 </a:t>
            </a:r>
            <a:r>
              <a:rPr lang="es-CO" dirty="0">
                <a:solidFill>
                  <a:srgbClr val="0070C0"/>
                </a:solidFill>
              </a:rPr>
              <a:t>en ninguna parte menciona la confesión de pecados. </a:t>
            </a:r>
            <a:endParaRPr lang="es-CO" dirty="0" smtClean="0">
              <a:solidFill>
                <a:srgbClr val="0070C0"/>
              </a:solidFill>
            </a:endParaRPr>
          </a:p>
          <a:p>
            <a:r>
              <a:rPr lang="es-CO" sz="3300" b="1" dirty="0" smtClean="0">
                <a:solidFill>
                  <a:srgbClr val="FF0000"/>
                </a:solidFill>
              </a:rPr>
              <a:t>(</a:t>
            </a:r>
            <a:r>
              <a:rPr lang="es-CO" sz="3300" b="1" dirty="0">
                <a:solidFill>
                  <a:srgbClr val="FF0000"/>
                </a:solidFill>
              </a:rPr>
              <a:t>2) </a:t>
            </a:r>
            <a:r>
              <a:rPr lang="es-CO" u="sng" dirty="0">
                <a:solidFill>
                  <a:srgbClr val="0070C0"/>
                </a:solidFill>
              </a:rPr>
              <a:t>Juan 20:23 </a:t>
            </a:r>
            <a:r>
              <a:rPr lang="es-CO" dirty="0">
                <a:solidFill>
                  <a:srgbClr val="0070C0"/>
                </a:solidFill>
              </a:rPr>
              <a:t>en ninguna parte promete, o aún sugiere, que la autoridad de perdonar pecados pasaría a los sucesores de los apóstoles. La promesa de Jesús era específicamente dirigida a los apóstoles. </a:t>
            </a:r>
            <a:endParaRPr lang="es-CO" dirty="0" smtClean="0">
              <a:solidFill>
                <a:srgbClr val="0070C0"/>
              </a:solidFill>
            </a:endParaRPr>
          </a:p>
          <a:p>
            <a:r>
              <a:rPr lang="es-CO" sz="3300" b="1" dirty="0" smtClean="0">
                <a:solidFill>
                  <a:srgbClr val="FF0000"/>
                </a:solidFill>
              </a:rPr>
              <a:t>(</a:t>
            </a:r>
            <a:r>
              <a:rPr lang="es-CO" sz="3300" b="1" dirty="0">
                <a:solidFill>
                  <a:srgbClr val="FF0000"/>
                </a:solidFill>
              </a:rPr>
              <a:t>3) </a:t>
            </a:r>
            <a:r>
              <a:rPr lang="es-CO" dirty="0">
                <a:solidFill>
                  <a:srgbClr val="0070C0"/>
                </a:solidFill>
              </a:rPr>
              <a:t>En ninguna parte del Nuevo Testamento se declara que los apóstoles tendrían herederos de su autoridad apostólica. Similarmente los católicos señalan a </a:t>
            </a:r>
            <a:r>
              <a:rPr lang="es-CO" u="sng" dirty="0">
                <a:solidFill>
                  <a:srgbClr val="0070C0"/>
                </a:solidFill>
              </a:rPr>
              <a:t>Mateo 16:19 y 18:18</a:t>
            </a:r>
            <a:r>
              <a:rPr lang="es-CO" dirty="0">
                <a:solidFill>
                  <a:srgbClr val="0070C0"/>
                </a:solidFill>
              </a:rPr>
              <a:t> (reteniendo o remitiendo) como evidencia para que la Iglesia Católica tenga la autoridad de perdonar pecados</a:t>
            </a:r>
            <a:r>
              <a:rPr lang="es-CO" dirty="0" smtClean="0">
                <a:solidFill>
                  <a:srgbClr val="0070C0"/>
                </a:solidFill>
              </a:rPr>
              <a:t>.</a:t>
            </a:r>
          </a:p>
          <a:p>
            <a:r>
              <a:rPr lang="es-CO" dirty="0" smtClean="0"/>
              <a:t> </a:t>
            </a:r>
            <a:r>
              <a:rPr lang="es-CO" dirty="0"/>
              <a:t>Los mismo tres puntos anteriores se aplican de igual manera a estas Escrituras.</a:t>
            </a:r>
          </a:p>
        </p:txBody>
      </p:sp>
    </p:spTree>
    <p:extLst>
      <p:ext uri="{BB962C8B-B14F-4D97-AF65-F5344CB8AC3E}">
        <p14:creationId xmlns:p14="http://schemas.microsoft.com/office/powerpoint/2010/main" val="11454342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r>
              <a:rPr lang="es-CO" dirty="0" smtClean="0"/>
              <a:t>Como ya vimos, </a:t>
            </a:r>
            <a:r>
              <a:rPr lang="es-CO" dirty="0" smtClean="0"/>
              <a:t>en </a:t>
            </a:r>
            <a:r>
              <a:rPr lang="es-CO" dirty="0"/>
              <a:t>ninguna parte de la Escritura es enseñado el concepto de la confesión de pecados a un sacerdote. </a:t>
            </a:r>
            <a:endParaRPr lang="es-CO" dirty="0" smtClean="0"/>
          </a:p>
          <a:p>
            <a:r>
              <a:rPr lang="es-CO" dirty="0" smtClean="0"/>
              <a:t>Para obtener el perdón de los pecados, se deben dar dos pasos:</a:t>
            </a:r>
          </a:p>
          <a:p>
            <a:r>
              <a:rPr lang="es-CO" sz="3900" b="1" dirty="0" smtClean="0"/>
              <a:t>(1). </a:t>
            </a:r>
            <a:r>
              <a:rPr lang="es-CO" dirty="0" smtClean="0"/>
              <a:t>Debemos </a:t>
            </a:r>
            <a:r>
              <a:rPr lang="es-CO" dirty="0"/>
              <a:t>confesar nuestros pecados a Dios </a:t>
            </a:r>
            <a:r>
              <a:rPr lang="es-CO" u="sng" dirty="0"/>
              <a:t>(1 Juan 1:9). </a:t>
            </a:r>
            <a:r>
              <a:rPr lang="es-CO" dirty="0"/>
              <a:t>Como creyentes del Nuevo Pacto, no necesitamos mediadores entre Dios y nosotros. Podemos ir directamente ante Dios por el sacrificio de Jesucristo por nosotros. </a:t>
            </a:r>
            <a:r>
              <a:rPr lang="es-CO" u="sng" dirty="0"/>
              <a:t>1 Timoteo 2:5</a:t>
            </a:r>
            <a:r>
              <a:rPr lang="es-CO" dirty="0"/>
              <a:t> dice, “</a:t>
            </a:r>
            <a:r>
              <a:rPr lang="es-CO" b="1" dirty="0">
                <a:latin typeface="Agency FB" pitchFamily="34" charset="0"/>
              </a:rPr>
              <a:t>Porque hay un solo Dios, y un solo mediador entre Dios y los hombres, Jesucristo hombre.</a:t>
            </a:r>
            <a:r>
              <a:rPr lang="es-CO" dirty="0"/>
              <a:t>”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4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s-CO" sz="4000" b="1" dirty="0" smtClean="0"/>
              <a:t>(2). </a:t>
            </a:r>
            <a:r>
              <a:rPr lang="es-CO" dirty="0" smtClean="0"/>
              <a:t>Se debe pedir perdón a la persona ofendida </a:t>
            </a:r>
            <a:r>
              <a:rPr lang="es-CO" u="sng" dirty="0" smtClean="0"/>
              <a:t>(Santiago 5:16) </a:t>
            </a:r>
            <a:r>
              <a:rPr lang="es-CO" dirty="0" smtClean="0"/>
              <a:t>dice: «</a:t>
            </a:r>
            <a:r>
              <a:rPr lang="es-CO" dirty="0" smtClean="0">
                <a:latin typeface="Agency FB" pitchFamily="34" charset="0"/>
              </a:rPr>
              <a:t>confesaos </a:t>
            </a:r>
            <a:r>
              <a:rPr lang="es-CO" dirty="0">
                <a:latin typeface="Agency FB" pitchFamily="34" charset="0"/>
              </a:rPr>
              <a:t>unos a otros vuestros </a:t>
            </a:r>
            <a:r>
              <a:rPr lang="es-CO" dirty="0" smtClean="0">
                <a:latin typeface="Agency FB" pitchFamily="34" charset="0"/>
              </a:rPr>
              <a:t>pecados</a:t>
            </a:r>
            <a:r>
              <a:rPr lang="es-CO" dirty="0" smtClean="0"/>
              <a:t>».</a:t>
            </a:r>
          </a:p>
          <a:p>
            <a:r>
              <a:rPr lang="es-CO" dirty="0" smtClean="0"/>
              <a:t>Mateo 5:23,24 dice</a:t>
            </a:r>
            <a:r>
              <a:rPr lang="es-CO" dirty="0"/>
              <a:t>: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Por </a:t>
            </a:r>
            <a:r>
              <a:rPr lang="es-CO" dirty="0">
                <a:latin typeface="Agency FB" pitchFamily="34" charset="0"/>
              </a:rPr>
              <a:t>tanto, si traes tu ofrenda al altar y allí te acuerdas de que tu hermano tiene algo contra ti, </a:t>
            </a:r>
            <a:r>
              <a:rPr lang="es-CO" dirty="0" smtClean="0">
                <a:latin typeface="Agency FB" pitchFamily="34" charset="0"/>
              </a:rPr>
              <a:t>24 </a:t>
            </a:r>
            <a:r>
              <a:rPr lang="es-CO" dirty="0">
                <a:latin typeface="Agency FB" pitchFamily="34" charset="0"/>
              </a:rPr>
              <a:t>deja allí tu ofrenda delante del altar y ve, </a:t>
            </a:r>
            <a:r>
              <a:rPr lang="es-CO" b="1" u="sng" dirty="0">
                <a:latin typeface="Agency FB" pitchFamily="34" charset="0"/>
              </a:rPr>
              <a:t>reconcíliate</a:t>
            </a:r>
            <a:r>
              <a:rPr lang="es-CO" dirty="0">
                <a:latin typeface="Agency FB" pitchFamily="34" charset="0"/>
              </a:rPr>
              <a:t> primero con tu hermano, y entonces vuelve y presenta tu </a:t>
            </a:r>
            <a:r>
              <a:rPr lang="es-CO" dirty="0" smtClean="0">
                <a:latin typeface="Agency FB" pitchFamily="34" charset="0"/>
              </a:rPr>
              <a:t>ofrenda»</a:t>
            </a:r>
            <a:r>
              <a:rPr lang="es-CO" dirty="0" smtClean="0"/>
              <a:t>.</a:t>
            </a:r>
          </a:p>
          <a:p>
            <a:r>
              <a:rPr lang="es-CO" b="1" dirty="0" smtClean="0">
                <a:solidFill>
                  <a:srgbClr val="FF0000"/>
                </a:solidFill>
              </a:rPr>
              <a:t>Por tanto, confesarle los pecados a otra persona, en este caso a un sacerdote, o líder de la iglesia, no es mencionada en la Palabra de Dios. </a:t>
            </a:r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600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1031</Words>
  <Application>Microsoft Office PowerPoint</Application>
  <PresentationFormat>Presentación en pantalla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¿QUÉ DICE LA BIBLIA ACERCA DE LA CONFESIÓN DE PECADOS A UN SACERDOTE</vt:lpstr>
      <vt:lpstr>Presentación de PowerPoint</vt:lpstr>
      <vt:lpstr>Presentación de PowerPoint</vt:lpstr>
      <vt:lpstr>Presentación de PowerPoint</vt:lpstr>
      <vt:lpstr>El A, Pacto quedó abolido, ahora, cada hijo de Dios es un sacerdote.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dice la Biblia acerca de la confesión de pecados a un sacerdote</dc:title>
  <dc:creator>FAMILIA FIERRO CH</dc:creator>
  <cp:lastModifiedBy>FAMILIA FIERRO CH</cp:lastModifiedBy>
  <cp:revision>44</cp:revision>
  <dcterms:created xsi:type="dcterms:W3CDTF">2014-08-18T21:54:33Z</dcterms:created>
  <dcterms:modified xsi:type="dcterms:W3CDTF">2014-10-04T22:25:46Z</dcterms:modified>
</cp:coreProperties>
</file>