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7" r:id="rId5"/>
    <p:sldId id="268" r:id="rId6"/>
    <p:sldId id="260" r:id="rId7"/>
    <p:sldId id="261" r:id="rId8"/>
    <p:sldId id="269" r:id="rId9"/>
    <p:sldId id="270" r:id="rId10"/>
    <p:sldId id="262" r:id="rId11"/>
    <p:sldId id="271" r:id="rId12"/>
    <p:sldId id="272" r:id="rId13"/>
    <p:sldId id="263" r:id="rId14"/>
    <p:sldId id="264" r:id="rId15"/>
    <p:sldId id="265" r:id="rId16"/>
    <p:sldId id="266" r:id="rId17"/>
    <p:sldId id="257" r:id="rId18"/>
    <p:sldId id="273"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30/12/2014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Autofit/>
          </a:bodyPr>
          <a:lstStyle/>
          <a:p>
            <a:r>
              <a:rPr lang="es-CO" sz="6000" dirty="0" smtClean="0">
                <a:latin typeface="Algerian" pitchFamily="82" charset="0"/>
              </a:rPr>
              <a:t/>
            </a:r>
            <a:br>
              <a:rPr lang="es-CO" sz="6000" dirty="0" smtClean="0">
                <a:latin typeface="Algerian" pitchFamily="82" charset="0"/>
              </a:rPr>
            </a:br>
            <a:r>
              <a:rPr lang="es-CO" sz="6000" dirty="0" smtClean="0">
                <a:latin typeface="Algerian" pitchFamily="82" charset="0"/>
              </a:rPr>
              <a:t>¿Qué </a:t>
            </a:r>
            <a:r>
              <a:rPr lang="es-CO" sz="6000" dirty="0">
                <a:latin typeface="Algerian" pitchFamily="82" charset="0"/>
              </a:rPr>
              <a:t>dice la Biblia acerca </a:t>
            </a:r>
            <a:r>
              <a:rPr lang="es-CO" sz="6000" dirty="0" smtClean="0">
                <a:latin typeface="Algerian" pitchFamily="82" charset="0"/>
              </a:rPr>
              <a:t>del</a:t>
            </a:r>
            <a:br>
              <a:rPr lang="es-CO" sz="6000" dirty="0" smtClean="0">
                <a:latin typeface="Algerian" pitchFamily="82" charset="0"/>
              </a:rPr>
            </a:br>
            <a:r>
              <a:rPr lang="es-CO" sz="6000" dirty="0" smtClean="0">
                <a:latin typeface="Algerian" pitchFamily="82" charset="0"/>
              </a:rPr>
              <a:t> </a:t>
            </a:r>
            <a:r>
              <a:rPr lang="es-CO" sz="6000" dirty="0">
                <a:latin typeface="Algerian" pitchFamily="82" charset="0"/>
              </a:rPr>
              <a:t>Papa / papado</a:t>
            </a:r>
            <a:r>
              <a:rPr lang="es-CO" sz="6000" dirty="0" smtClean="0">
                <a:latin typeface="Algerian" pitchFamily="82" charset="0"/>
              </a:rPr>
              <a:t>?</a:t>
            </a:r>
            <a:endParaRPr lang="es-CO" sz="6000" dirty="0">
              <a:latin typeface="Algerian" pitchFamily="82" charset="0"/>
            </a:endParaRPr>
          </a:p>
        </p:txBody>
      </p:sp>
      <p:sp>
        <p:nvSpPr>
          <p:cNvPr id="4" name="3 Menos"/>
          <p:cNvSpPr/>
          <p:nvPr/>
        </p:nvSpPr>
        <p:spPr>
          <a:xfrm>
            <a:off x="-108520" y="5013176"/>
            <a:ext cx="9252520" cy="673224"/>
          </a:xfrm>
          <a:prstGeom prst="mathMin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Menos"/>
          <p:cNvSpPr/>
          <p:nvPr/>
        </p:nvSpPr>
        <p:spPr>
          <a:xfrm>
            <a:off x="-540568" y="980728"/>
            <a:ext cx="10297144" cy="720080"/>
          </a:xfrm>
          <a:prstGeom prst="mathMin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435616498"/>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268760"/>
            <a:ext cx="5040560" cy="4525963"/>
          </a:xfrm>
          <a:solidFill>
            <a:schemeClr val="accent4">
              <a:lumMod val="60000"/>
              <a:lumOff val="40000"/>
            </a:schemeClr>
          </a:solidFill>
        </p:spPr>
        <p:txBody>
          <a:bodyPr>
            <a:normAutofit fontScale="85000" lnSpcReduction="10000"/>
          </a:bodyPr>
          <a:lstStyle/>
          <a:p>
            <a:pPr marL="0" indent="0" algn="ctr">
              <a:buNone/>
            </a:pPr>
            <a:r>
              <a:rPr lang="es-CO" sz="6600" b="1" dirty="0">
                <a:solidFill>
                  <a:srgbClr val="002060"/>
                </a:solidFill>
              </a:rPr>
              <a:t>Pregunta: </a:t>
            </a:r>
            <a:endParaRPr lang="es-CO" sz="6600" b="1" dirty="0" smtClean="0">
              <a:solidFill>
                <a:srgbClr val="002060"/>
              </a:solidFill>
            </a:endParaRPr>
          </a:p>
          <a:p>
            <a:pPr marL="0" indent="0" algn="ctr">
              <a:buNone/>
            </a:pPr>
            <a:r>
              <a:rPr lang="es-CO" sz="6600" b="1" dirty="0" smtClean="0">
                <a:solidFill>
                  <a:srgbClr val="002060"/>
                </a:solidFill>
              </a:rPr>
              <a:t>   "¿</a:t>
            </a:r>
            <a:r>
              <a:rPr lang="es-CO" sz="6600" b="1" dirty="0">
                <a:solidFill>
                  <a:srgbClr val="002060"/>
                </a:solidFill>
              </a:rPr>
              <a:t>Qué dice la Biblia acerca del </a:t>
            </a:r>
            <a:endParaRPr lang="es-CO" sz="6600" b="1" dirty="0" smtClean="0">
              <a:solidFill>
                <a:srgbClr val="002060"/>
              </a:solidFill>
            </a:endParaRPr>
          </a:p>
          <a:p>
            <a:pPr marL="0" indent="0" algn="ctr">
              <a:buNone/>
            </a:pPr>
            <a:r>
              <a:rPr lang="es-CO" sz="6600" b="1" dirty="0" smtClean="0">
                <a:solidFill>
                  <a:srgbClr val="002060"/>
                </a:solidFill>
              </a:rPr>
              <a:t>Papa </a:t>
            </a:r>
            <a:r>
              <a:rPr lang="es-CO" sz="6600" b="1" dirty="0">
                <a:solidFill>
                  <a:srgbClr val="002060"/>
                </a:solidFill>
              </a:rPr>
              <a:t>/ papado?"</a:t>
            </a:r>
          </a:p>
          <a:p>
            <a:endParaRPr lang="es-CO" sz="6000" dirty="0"/>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268760"/>
            <a:ext cx="2843808"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0827724"/>
      </p:ext>
    </p:extLst>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a:bodyPr>
          <a:lstStyle/>
          <a:p>
            <a:r>
              <a:rPr lang="es-CO" sz="6000" b="1" i="1" dirty="0">
                <a:latin typeface="Algerian" pitchFamily="82" charset="0"/>
              </a:rPr>
              <a:t>Respuesta: </a:t>
            </a:r>
          </a:p>
        </p:txBody>
      </p:sp>
      <p:sp>
        <p:nvSpPr>
          <p:cNvPr id="3" name="2 Marcador de contenido"/>
          <p:cNvSpPr>
            <a:spLocks noGrp="1"/>
          </p:cNvSpPr>
          <p:nvPr>
            <p:ph idx="1"/>
          </p:nvPr>
        </p:nvSpPr>
        <p:spPr>
          <a:xfrm>
            <a:off x="457200" y="1600200"/>
            <a:ext cx="8229600" cy="1900808"/>
          </a:xfrm>
          <a:solidFill>
            <a:schemeClr val="accent6">
              <a:lumMod val="20000"/>
              <a:lumOff val="80000"/>
            </a:schemeClr>
          </a:solidFill>
        </p:spPr>
        <p:txBody>
          <a:bodyPr>
            <a:normAutofit lnSpcReduction="10000"/>
          </a:bodyPr>
          <a:lstStyle/>
          <a:p>
            <a:pPr marL="0" indent="0">
              <a:buNone/>
            </a:pPr>
            <a:r>
              <a:rPr lang="es-CO" dirty="0" smtClean="0"/>
              <a:t>La </a:t>
            </a:r>
            <a:r>
              <a:rPr lang="es-CO" dirty="0"/>
              <a:t>enseñanza de la Iglesia Católica Romana acerca del Papa (“Papa” significa “padre”), está basada en, e involucra las siguientes enseñanzas católicas romanas</a:t>
            </a:r>
            <a:r>
              <a:rPr lang="es-CO" dirty="0" smtClean="0"/>
              <a:t>:</a:t>
            </a:r>
            <a:endParaRPr lang="es-CO" dirty="0"/>
          </a:p>
        </p:txBody>
      </p:sp>
      <p:sp>
        <p:nvSpPr>
          <p:cNvPr id="4" name="3 Rectángulo"/>
          <p:cNvSpPr/>
          <p:nvPr/>
        </p:nvSpPr>
        <p:spPr>
          <a:xfrm>
            <a:off x="539552" y="3933056"/>
            <a:ext cx="6552728" cy="2862322"/>
          </a:xfrm>
          <a:prstGeom prst="rect">
            <a:avLst/>
          </a:prstGeom>
        </p:spPr>
        <p:txBody>
          <a:bodyPr wrap="square">
            <a:spAutoFit/>
          </a:bodyPr>
          <a:lstStyle/>
          <a:p>
            <a:r>
              <a:rPr lang="es-CO" sz="3600" b="1" dirty="0"/>
              <a:t>1) </a:t>
            </a:r>
            <a:r>
              <a:rPr lang="es-CO" sz="2400" b="1" dirty="0">
                <a:solidFill>
                  <a:srgbClr val="FF0000"/>
                </a:solidFill>
              </a:rPr>
              <a:t>Que Cristo hizo a Pedro el líder de los apóstoles y de la Iglesia (Mateo 16:18-19). Que Al darle a Pedro “las llaves del reino”, Cristo no solo lo hizo líder, sino también infalible cuando él actuaba o hablaba como representante de Cristo en la tierra (hablando del centro de autoridad, o “ex cátedra”).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3717032"/>
            <a:ext cx="1800225"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85278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43608" y="1340768"/>
            <a:ext cx="7643192" cy="4032448"/>
          </a:xfrm>
          <a:blipFill>
            <a:blip r:embed="rId2"/>
            <a:tile tx="0" ty="0" sx="100000" sy="100000" flip="none" algn="tl"/>
          </a:blipFill>
        </p:spPr>
        <p:txBody>
          <a:bodyPr>
            <a:normAutofit/>
          </a:bodyPr>
          <a:lstStyle/>
          <a:p>
            <a:pPr marL="0" indent="0">
              <a:buNone/>
            </a:pPr>
            <a:endParaRPr lang="es-CO" dirty="0" smtClean="0"/>
          </a:p>
          <a:p>
            <a:pPr marL="0" indent="0">
              <a:buNone/>
            </a:pPr>
            <a:r>
              <a:rPr lang="es-CO" dirty="0" smtClean="0"/>
              <a:t>Esta </a:t>
            </a:r>
            <a:r>
              <a:rPr lang="es-CO" dirty="0"/>
              <a:t>habilidad de actuar a favor de la Iglesia de manera infalible cuando se habla de “ex cátedra” fue heredada a los sucesores de Pedro, dándole así a la Iglesia una guía infalible en la tierra. El propósito del papado es conducir a la Iglesia de manera infalible</a:t>
            </a:r>
            <a:r>
              <a:rPr lang="es-CO" dirty="0" smtClean="0"/>
              <a:t>.</a:t>
            </a:r>
          </a:p>
          <a:p>
            <a:endParaRPr lang="es-CO" dirty="0"/>
          </a:p>
          <a:p>
            <a:endParaRPr lang="es-CO" dirty="0"/>
          </a:p>
        </p:txBody>
      </p:sp>
    </p:spTree>
    <p:extLst>
      <p:ext uri="{BB962C8B-B14F-4D97-AF65-F5344CB8AC3E}">
        <p14:creationId xmlns:p14="http://schemas.microsoft.com/office/powerpoint/2010/main" val="14635124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99592" y="1600200"/>
            <a:ext cx="7787208" cy="4525963"/>
          </a:xfrm>
        </p:spPr>
        <p:txBody>
          <a:bodyPr/>
          <a:lstStyle/>
          <a:p>
            <a:pPr marL="0" indent="0">
              <a:buNone/>
            </a:pPr>
            <a:r>
              <a:rPr lang="es-CO" sz="4000" b="1" dirty="0"/>
              <a:t>2) </a:t>
            </a:r>
            <a:r>
              <a:rPr lang="es-CO" b="1" dirty="0" smtClean="0">
                <a:solidFill>
                  <a:srgbClr val="FF0000"/>
                </a:solidFill>
              </a:rPr>
              <a:t>Que más </a:t>
            </a:r>
            <a:r>
              <a:rPr lang="es-CO" b="1" dirty="0">
                <a:solidFill>
                  <a:srgbClr val="FF0000"/>
                </a:solidFill>
              </a:rPr>
              <a:t>tarde Pedro se convirtió en el primer Obispo de Roma. Como Obispo de Roma, él ejerció autoridad sobre todos los otros obispos y líderes de la Iglesia. La enseñanza de que el Obispo de Roma está sobre todos los obispos en autoridad, es referida como la “primacía” del Obispo Romano. </a:t>
            </a:r>
          </a:p>
          <a:p>
            <a:endParaRPr lang="es-CO" b="1" dirty="0">
              <a:solidFill>
                <a:srgbClr val="FF0000"/>
              </a:solidFill>
            </a:endParaRPr>
          </a:p>
        </p:txBody>
      </p:sp>
    </p:spTree>
    <p:extLst>
      <p:ext uri="{BB962C8B-B14F-4D97-AF65-F5344CB8AC3E}">
        <p14:creationId xmlns:p14="http://schemas.microsoft.com/office/powerpoint/2010/main" val="240008490"/>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908720"/>
            <a:ext cx="7571184" cy="5217443"/>
          </a:xfrm>
          <a:blipFill>
            <a:blip r:embed="rId2"/>
            <a:tile tx="0" ty="0" sx="100000" sy="100000" flip="none" algn="tl"/>
          </a:blipFill>
        </p:spPr>
        <p:txBody>
          <a:bodyPr>
            <a:normAutofit fontScale="92500" lnSpcReduction="20000"/>
          </a:bodyPr>
          <a:lstStyle/>
          <a:p>
            <a:pPr marL="0" indent="0">
              <a:buNone/>
            </a:pPr>
            <a:r>
              <a:rPr lang="es-CO" sz="4300" b="1" dirty="0" smtClean="0"/>
              <a:t>3</a:t>
            </a:r>
            <a:r>
              <a:rPr lang="es-CO" sz="4300" b="1" dirty="0"/>
              <a:t>)</a:t>
            </a:r>
            <a:r>
              <a:rPr lang="es-CO" dirty="0"/>
              <a:t> </a:t>
            </a:r>
            <a:r>
              <a:rPr lang="es-CO" b="1" dirty="0" smtClean="0">
                <a:solidFill>
                  <a:srgbClr val="FF0000"/>
                </a:solidFill>
              </a:rPr>
              <a:t>Que Pedro </a:t>
            </a:r>
            <a:r>
              <a:rPr lang="es-CO" b="1" dirty="0">
                <a:solidFill>
                  <a:srgbClr val="FF0000"/>
                </a:solidFill>
              </a:rPr>
              <a:t>delegó su autoridad apostólica al siguiente Obispo de Roma, junto con los otros apóstoles quienes heredaron su autoridad apostólica a los obispos que ellos ordenaron. </a:t>
            </a:r>
            <a:endParaRPr lang="es-CO" b="1" dirty="0" smtClean="0">
              <a:solidFill>
                <a:srgbClr val="FF0000"/>
              </a:solidFill>
            </a:endParaRPr>
          </a:p>
          <a:p>
            <a:pPr marL="0" indent="0">
              <a:buNone/>
            </a:pPr>
            <a:endParaRPr lang="es-CO" b="1" dirty="0" smtClean="0">
              <a:solidFill>
                <a:srgbClr val="FF0000"/>
              </a:solidFill>
            </a:endParaRPr>
          </a:p>
          <a:p>
            <a:pPr marL="0" indent="0">
              <a:buNone/>
            </a:pPr>
            <a:r>
              <a:rPr lang="es-CO" b="1" dirty="0" smtClean="0">
                <a:solidFill>
                  <a:srgbClr val="FF0000"/>
                </a:solidFill>
              </a:rPr>
              <a:t>Que estos </a:t>
            </a:r>
            <a:r>
              <a:rPr lang="es-CO" b="1" dirty="0">
                <a:solidFill>
                  <a:srgbClr val="FF0000"/>
                </a:solidFill>
              </a:rPr>
              <a:t>nuevos obispos, a su vez, pasaron esa autoridad apostólica a aquellos obispos a quienes más tarde ellos ordenaron, y así subsecuentemente. Esta “transferencia de autoridad apostólica” es la llamada “sucesión apostólica.” </a:t>
            </a:r>
          </a:p>
          <a:p>
            <a:endParaRPr lang="es-CO" dirty="0"/>
          </a:p>
        </p:txBody>
      </p:sp>
    </p:spTree>
    <p:extLst>
      <p:ext uri="{BB962C8B-B14F-4D97-AF65-F5344CB8AC3E}">
        <p14:creationId xmlns:p14="http://schemas.microsoft.com/office/powerpoint/2010/main" val="2104667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1124743"/>
            <a:ext cx="7859216" cy="4608513"/>
          </a:xfrm>
          <a:solidFill>
            <a:schemeClr val="accent5">
              <a:lumMod val="20000"/>
              <a:lumOff val="80000"/>
            </a:schemeClr>
          </a:solidFill>
        </p:spPr>
        <p:txBody>
          <a:bodyPr>
            <a:normAutofit/>
          </a:bodyPr>
          <a:lstStyle/>
          <a:p>
            <a:endParaRPr lang="es-CO" dirty="0" smtClean="0"/>
          </a:p>
          <a:p>
            <a:pPr marL="0" indent="0">
              <a:buNone/>
            </a:pPr>
            <a:r>
              <a:rPr lang="es-CO" sz="4000" b="1" dirty="0" smtClean="0"/>
              <a:t>4</a:t>
            </a:r>
            <a:r>
              <a:rPr lang="es-CO" sz="4000" b="1" dirty="0"/>
              <a:t>) </a:t>
            </a:r>
            <a:r>
              <a:rPr lang="es-CO" b="1" dirty="0" smtClean="0">
                <a:solidFill>
                  <a:srgbClr val="FF0000"/>
                </a:solidFill>
              </a:rPr>
              <a:t>Basándose </a:t>
            </a:r>
            <a:r>
              <a:rPr lang="es-CO" b="1" dirty="0">
                <a:solidFill>
                  <a:srgbClr val="FF0000"/>
                </a:solidFill>
              </a:rPr>
              <a:t>en la afirmación católica romana de una in-interrumpida cadena de obispos romanos, ellos enseñan que la Iglesia Católica Romana es la verdadera Iglesia, y que todas las Iglesias que no aceptan la primacía del Papa, se han separado de ellos, que son la única original y verdadera Iglesia. </a:t>
            </a:r>
          </a:p>
          <a:p>
            <a:endParaRPr lang="es-CO" dirty="0"/>
          </a:p>
        </p:txBody>
      </p:sp>
    </p:spTree>
    <p:extLst>
      <p:ext uri="{BB962C8B-B14F-4D97-AF65-F5344CB8AC3E}">
        <p14:creationId xmlns:p14="http://schemas.microsoft.com/office/powerpoint/2010/main" val="1782757218"/>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5576" y="332656"/>
            <a:ext cx="7931224" cy="6048672"/>
          </a:xfrm>
          <a:blipFill>
            <a:blip r:embed="rId2"/>
            <a:tile tx="0" ty="0" sx="100000" sy="100000" flip="none" algn="tl"/>
          </a:blipFill>
        </p:spPr>
        <p:txBody>
          <a:bodyPr>
            <a:normAutofit/>
          </a:bodyPr>
          <a:lstStyle/>
          <a:p>
            <a:endParaRPr lang="es-CO" dirty="0" smtClean="0"/>
          </a:p>
          <a:p>
            <a:pPr marL="400050" lvl="1" indent="0">
              <a:buNone/>
            </a:pPr>
            <a:endParaRPr lang="es-CO" dirty="0" smtClean="0"/>
          </a:p>
          <a:p>
            <a:pPr marL="400050" lvl="1" indent="0">
              <a:buNone/>
            </a:pPr>
            <a:r>
              <a:rPr lang="es-CO" dirty="0" smtClean="0"/>
              <a:t>Habiendo </a:t>
            </a:r>
            <a:r>
              <a:rPr lang="es-CO" dirty="0"/>
              <a:t>revisado brevemente algunas de las enseñanzas de la Iglesia Católica Romana concernientes al papado, la pregunta es si esas enseñanzas concuerdan con las Escrituras. </a:t>
            </a:r>
            <a:endParaRPr lang="es-CO" dirty="0" smtClean="0"/>
          </a:p>
          <a:p>
            <a:pPr marL="0" indent="0">
              <a:buNone/>
            </a:pPr>
            <a:r>
              <a:rPr lang="es-CO" dirty="0" smtClean="0"/>
              <a:t>La </a:t>
            </a:r>
            <a:r>
              <a:rPr lang="es-CO" dirty="0"/>
              <a:t>Iglesia Católica Romana ve el papado y la autoridad de enseñanza infalible de la “madre Iglesia” como algo necesario para guiar a la Iglesia, y utilizan eso como razonamiento lógico de la provisión de Dios para ello</a:t>
            </a:r>
            <a:r>
              <a:rPr lang="es-CO" dirty="0" smtClean="0"/>
              <a:t>.</a:t>
            </a:r>
            <a:endParaRPr lang="es-CO" dirty="0"/>
          </a:p>
          <a:p>
            <a:endParaRPr lang="es-CO" dirty="0"/>
          </a:p>
        </p:txBody>
      </p:sp>
    </p:spTree>
    <p:extLst>
      <p:ext uri="{BB962C8B-B14F-4D97-AF65-F5344CB8AC3E}">
        <p14:creationId xmlns:p14="http://schemas.microsoft.com/office/powerpoint/2010/main" val="1082478860"/>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980728"/>
            <a:ext cx="4176464" cy="4824536"/>
          </a:xfrm>
          <a:solidFill>
            <a:schemeClr val="accent5">
              <a:lumMod val="20000"/>
              <a:lumOff val="80000"/>
            </a:schemeClr>
          </a:solidFill>
        </p:spPr>
        <p:txBody>
          <a:bodyPr>
            <a:normAutofit lnSpcReduction="10000"/>
          </a:bodyPr>
          <a:lstStyle/>
          <a:p>
            <a:pPr marL="0" indent="0" algn="ctr">
              <a:buNone/>
            </a:pPr>
            <a:r>
              <a:rPr lang="es-CO" sz="4800" dirty="0"/>
              <a:t>Pero al examinar detenidamente las Sagradas Escrituras, encontrarás lo siguiente: </a:t>
            </a:r>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1844824"/>
            <a:ext cx="3102471"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5901127"/>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solidFill>
            <a:schemeClr val="accent2">
              <a:lumMod val="40000"/>
              <a:lumOff val="60000"/>
            </a:schemeClr>
          </a:solidFill>
        </p:spPr>
        <p:txBody>
          <a:bodyPr>
            <a:normAutofit fontScale="92500"/>
          </a:bodyPr>
          <a:lstStyle/>
          <a:p>
            <a:r>
              <a:rPr lang="es-CO" sz="4300" b="1" dirty="0"/>
              <a:t>1) </a:t>
            </a:r>
            <a:r>
              <a:rPr lang="es-CO" dirty="0"/>
              <a:t>Mientras que </a:t>
            </a:r>
            <a:r>
              <a:rPr lang="es-CO" dirty="0" smtClean="0"/>
              <a:t>Pedro, por lo que era impulsivo, fue </a:t>
            </a:r>
            <a:r>
              <a:rPr lang="es-CO" dirty="0"/>
              <a:t>la figura central en el inicio de la propagación del </a:t>
            </a:r>
            <a:r>
              <a:rPr lang="es-CO" dirty="0" smtClean="0"/>
              <a:t>evangelio, aunque conforme lo dice </a:t>
            </a:r>
            <a:r>
              <a:rPr lang="es-CO" dirty="0" smtClean="0">
                <a:solidFill>
                  <a:srgbClr val="FF0000"/>
                </a:solidFill>
              </a:rPr>
              <a:t>(Hechos 2:7,8)</a:t>
            </a:r>
            <a:r>
              <a:rPr lang="es-CO" dirty="0" smtClean="0"/>
              <a:t> que dice: «</a:t>
            </a:r>
            <a:r>
              <a:rPr lang="es-CO" dirty="0" smtClean="0">
                <a:latin typeface="Agency FB" pitchFamily="34" charset="0"/>
              </a:rPr>
              <a:t>no son galileos </a:t>
            </a:r>
            <a:r>
              <a:rPr lang="es-CO" b="1" u="sng" dirty="0" smtClean="0">
                <a:latin typeface="Agency FB" pitchFamily="34" charset="0"/>
              </a:rPr>
              <a:t>todos</a:t>
            </a:r>
            <a:r>
              <a:rPr lang="es-CO" dirty="0" smtClean="0">
                <a:latin typeface="Agency FB" pitchFamily="34" charset="0"/>
              </a:rPr>
              <a:t> estos que </a:t>
            </a:r>
            <a:r>
              <a:rPr lang="es-CO" b="1" u="sng" dirty="0" smtClean="0">
                <a:latin typeface="Agency FB" pitchFamily="34" charset="0"/>
              </a:rPr>
              <a:t>hablan</a:t>
            </a:r>
            <a:r>
              <a:rPr lang="es-CO" dirty="0" smtClean="0"/>
              <a:t>», «</a:t>
            </a:r>
            <a:r>
              <a:rPr lang="es-CO" b="1" u="sng" dirty="0" smtClean="0">
                <a:latin typeface="Agency FB" pitchFamily="34" charset="0"/>
              </a:rPr>
              <a:t>los oímos hablar</a:t>
            </a:r>
            <a:r>
              <a:rPr lang="es-CO" b="1" dirty="0" smtClean="0">
                <a:latin typeface="Agency FB" pitchFamily="34" charset="0"/>
              </a:rPr>
              <a:t> </a:t>
            </a:r>
            <a:r>
              <a:rPr lang="es-CO" dirty="0" smtClean="0">
                <a:latin typeface="Agency FB" pitchFamily="34" charset="0"/>
              </a:rPr>
              <a:t>en nuestra lengua nativa</a:t>
            </a:r>
            <a:r>
              <a:rPr lang="es-CO" dirty="0" smtClean="0"/>
              <a:t>», por tanto, Pedro no fue el único de los </a:t>
            </a:r>
            <a:r>
              <a:rPr lang="es-CO" dirty="0"/>
              <a:t>a</a:t>
            </a:r>
            <a:r>
              <a:rPr lang="es-CO" dirty="0" smtClean="0"/>
              <a:t>póstoles que hablo, (parte </a:t>
            </a:r>
            <a:r>
              <a:rPr lang="es-CO" dirty="0"/>
              <a:t>del significado contenido en Mateo 16:18-19), la enseñanza de la Escritura, tomada en su contexto, </a:t>
            </a:r>
            <a:r>
              <a:rPr lang="es-CO" b="1" dirty="0">
                <a:solidFill>
                  <a:srgbClr val="0070C0"/>
                </a:solidFill>
              </a:rPr>
              <a:t>en ninguna parte declara que él tenía una autoridad sobre los otros apóstoles o sobre la </a:t>
            </a:r>
            <a:r>
              <a:rPr lang="es-CO" b="1" dirty="0" smtClean="0">
                <a:solidFill>
                  <a:srgbClr val="0070C0"/>
                </a:solidFill>
              </a:rPr>
              <a:t>Iglesia.</a:t>
            </a:r>
          </a:p>
          <a:p>
            <a:r>
              <a:rPr lang="es-CO" sz="3000" dirty="0" smtClean="0">
                <a:solidFill>
                  <a:srgbClr val="FF0000"/>
                </a:solidFill>
              </a:rPr>
              <a:t>(ver </a:t>
            </a:r>
            <a:r>
              <a:rPr lang="es-CO" sz="3000" dirty="0">
                <a:solidFill>
                  <a:srgbClr val="FF0000"/>
                </a:solidFill>
              </a:rPr>
              <a:t>Hechos 15:1-23; Gálatas 2:1-14; 1 Pedro 5:1-5). </a:t>
            </a:r>
          </a:p>
        </p:txBody>
      </p:sp>
    </p:spTree>
    <p:extLst>
      <p:ext uri="{BB962C8B-B14F-4D97-AF65-F5344CB8AC3E}">
        <p14:creationId xmlns:p14="http://schemas.microsoft.com/office/powerpoint/2010/main" val="2980007391"/>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686800" cy="6192688"/>
          </a:xfrm>
          <a:solidFill>
            <a:schemeClr val="accent5">
              <a:lumMod val="20000"/>
              <a:lumOff val="80000"/>
            </a:schemeClr>
          </a:solidFill>
        </p:spPr>
        <p:txBody>
          <a:bodyPr>
            <a:normAutofit fontScale="77500" lnSpcReduction="20000"/>
          </a:bodyPr>
          <a:lstStyle/>
          <a:p>
            <a:r>
              <a:rPr lang="es-CO" dirty="0"/>
              <a:t>Nunca es enseñado que el Obispo de Roma debía tener la primacía sobre la Iglesia. H</a:t>
            </a:r>
            <a:r>
              <a:rPr lang="es-CO" dirty="0" smtClean="0"/>
              <a:t>ay </a:t>
            </a:r>
            <a:r>
              <a:rPr lang="es-CO" dirty="0"/>
              <a:t>solo una referencia en la Escritura sobre Pedro escribiendo desde “Babilonia”, nombre que algunas veces se aplicaba a Roma, y se encuentra en </a:t>
            </a:r>
            <a:r>
              <a:rPr lang="es-CO" dirty="0">
                <a:solidFill>
                  <a:srgbClr val="FF0000"/>
                </a:solidFill>
              </a:rPr>
              <a:t>1 Pedro 5:13</a:t>
            </a:r>
            <a:r>
              <a:rPr lang="es-CO" dirty="0"/>
              <a:t>. </a:t>
            </a:r>
            <a:r>
              <a:rPr lang="es-CO" dirty="0" smtClean="0"/>
              <a:t>«</a:t>
            </a:r>
            <a:r>
              <a:rPr lang="es-CO" dirty="0" smtClean="0">
                <a:latin typeface="Agency FB" pitchFamily="34" charset="0"/>
              </a:rPr>
              <a:t>La </a:t>
            </a:r>
            <a:r>
              <a:rPr lang="es-CO" dirty="0">
                <a:latin typeface="Agency FB" pitchFamily="34" charset="0"/>
              </a:rPr>
              <a:t>iglesia que está en </a:t>
            </a:r>
            <a:r>
              <a:rPr lang="es-CO" dirty="0" smtClean="0">
                <a:latin typeface="Agency FB" pitchFamily="34" charset="0"/>
              </a:rPr>
              <a:t>Babilonia, elegida </a:t>
            </a:r>
            <a:r>
              <a:rPr lang="es-CO" dirty="0">
                <a:latin typeface="Agency FB" pitchFamily="34" charset="0"/>
              </a:rPr>
              <a:t>juntamente con vosotros, y Marcos</a:t>
            </a:r>
            <a:r>
              <a:rPr lang="es-CO" dirty="0" smtClean="0">
                <a:latin typeface="Agency FB" pitchFamily="34" charset="0"/>
              </a:rPr>
              <a:t>, </a:t>
            </a:r>
            <a:r>
              <a:rPr lang="es-CO" dirty="0">
                <a:latin typeface="Agency FB" pitchFamily="34" charset="0"/>
              </a:rPr>
              <a:t>mi hijo, os </a:t>
            </a:r>
            <a:r>
              <a:rPr lang="es-CO" dirty="0" smtClean="0">
                <a:latin typeface="Agency FB" pitchFamily="34" charset="0"/>
              </a:rPr>
              <a:t>saludan</a:t>
            </a:r>
            <a:r>
              <a:rPr lang="es-CO" dirty="0" smtClean="0"/>
              <a:t>». </a:t>
            </a:r>
            <a:endParaRPr lang="es-CO" dirty="0"/>
          </a:p>
          <a:p>
            <a:endParaRPr lang="es-CO" dirty="0" smtClean="0"/>
          </a:p>
          <a:p>
            <a:r>
              <a:rPr lang="es-CO" dirty="0" smtClean="0"/>
              <a:t>Partiendo de </a:t>
            </a:r>
            <a:r>
              <a:rPr lang="es-CO" dirty="0"/>
              <a:t>esto, y del crecimiento histórico de la influencia del Obispo de Roma (a través del apoyo de Constantino y de los </a:t>
            </a:r>
            <a:r>
              <a:rPr lang="es-CO" dirty="0" smtClean="0"/>
              <a:t>otros emperadores </a:t>
            </a:r>
            <a:r>
              <a:rPr lang="es-CO" dirty="0"/>
              <a:t>romanos que lo siguieron), proviene la enseñanza de la Iglesia Católica Romana sobre la primacía del Obispo de Roma. </a:t>
            </a:r>
            <a:endParaRPr lang="es-CO" dirty="0" smtClean="0"/>
          </a:p>
          <a:p>
            <a:endParaRPr lang="es-CO" dirty="0"/>
          </a:p>
          <a:p>
            <a:r>
              <a:rPr lang="es-CO" dirty="0" smtClean="0"/>
              <a:t>Sin </a:t>
            </a:r>
            <a:r>
              <a:rPr lang="es-CO" dirty="0"/>
              <a:t>embargo, la Escritura muestra que la autoridad de Pedro fue compartida con </a:t>
            </a:r>
            <a:r>
              <a:rPr lang="es-CO" dirty="0" smtClean="0"/>
              <a:t>los otros </a:t>
            </a:r>
            <a:r>
              <a:rPr lang="es-CO" dirty="0"/>
              <a:t>apóstoles </a:t>
            </a:r>
            <a:r>
              <a:rPr lang="es-CO" b="1" dirty="0">
                <a:solidFill>
                  <a:srgbClr val="FF0000"/>
                </a:solidFill>
              </a:rPr>
              <a:t>(Efesios 2:19-20), </a:t>
            </a:r>
            <a:r>
              <a:rPr lang="es-CO" dirty="0">
                <a:latin typeface="Agency FB" pitchFamily="34" charset="0"/>
              </a:rPr>
              <a:t>Por eso, ya no sois extranjeros ni forasteros, sino conciudadanos de los santos y miembros de la familia de Dios, </a:t>
            </a:r>
            <a:r>
              <a:rPr lang="es-CO" dirty="0" smtClean="0">
                <a:latin typeface="Agency FB" pitchFamily="34" charset="0"/>
              </a:rPr>
              <a:t>20</a:t>
            </a:r>
            <a:r>
              <a:rPr lang="es-CO" b="1" u="sng" dirty="0" smtClean="0">
                <a:latin typeface="Agency FB" pitchFamily="34" charset="0"/>
              </a:rPr>
              <a:t> </a:t>
            </a:r>
            <a:r>
              <a:rPr lang="es-CO" b="1" u="sng" dirty="0">
                <a:latin typeface="Agency FB" pitchFamily="34" charset="0"/>
              </a:rPr>
              <a:t>edificados sobre el fundamento de los apóstoles</a:t>
            </a:r>
            <a:r>
              <a:rPr lang="es-CO" dirty="0">
                <a:latin typeface="Agency FB" pitchFamily="34" charset="0"/>
              </a:rPr>
              <a:t> y profetas</a:t>
            </a:r>
            <a:r>
              <a:rPr lang="es-CO" dirty="0" smtClean="0">
                <a:latin typeface="Agency FB" pitchFamily="34" charset="0"/>
              </a:rPr>
              <a:t>, </a:t>
            </a:r>
            <a:r>
              <a:rPr lang="es-CO" dirty="0">
                <a:latin typeface="Agency FB" pitchFamily="34" charset="0"/>
              </a:rPr>
              <a:t>siendo la principal piedra del </a:t>
            </a:r>
            <a:r>
              <a:rPr lang="es-CO" dirty="0" smtClean="0">
                <a:latin typeface="Agency FB" pitchFamily="34" charset="0"/>
              </a:rPr>
              <a:t>ángulo </a:t>
            </a:r>
            <a:r>
              <a:rPr lang="es-CO" dirty="0">
                <a:latin typeface="Agency FB" pitchFamily="34" charset="0"/>
              </a:rPr>
              <a:t>Jesucristo mismo</a:t>
            </a:r>
            <a:r>
              <a:rPr lang="es-CO" dirty="0" smtClean="0">
                <a:latin typeface="Agency FB" pitchFamily="34" charset="0"/>
              </a:rPr>
              <a:t>. </a:t>
            </a:r>
            <a:endParaRPr lang="es-CO" dirty="0">
              <a:latin typeface="Agency FB" pitchFamily="34" charset="0"/>
            </a:endParaRPr>
          </a:p>
        </p:txBody>
      </p:sp>
    </p:spTree>
    <p:extLst>
      <p:ext uri="{BB962C8B-B14F-4D97-AF65-F5344CB8AC3E}">
        <p14:creationId xmlns:p14="http://schemas.microsoft.com/office/powerpoint/2010/main" val="4192137789"/>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548680"/>
            <a:ext cx="8229600" cy="5904656"/>
          </a:xfrm>
        </p:spPr>
        <p:txBody>
          <a:bodyPr>
            <a:normAutofit fontScale="92500" lnSpcReduction="20000"/>
          </a:bodyPr>
          <a:lstStyle/>
          <a:p>
            <a:pPr marL="0" indent="0">
              <a:buNone/>
            </a:pPr>
            <a:r>
              <a:rPr lang="es-CO" dirty="0"/>
              <a:t>y que la autoridad de “atar y desatar” atribuida a él, </a:t>
            </a:r>
            <a:r>
              <a:rPr lang="es-CO" dirty="0" smtClean="0"/>
              <a:t>fue </a:t>
            </a:r>
            <a:r>
              <a:rPr lang="es-CO" dirty="0"/>
              <a:t>compartida por </a:t>
            </a:r>
            <a:r>
              <a:rPr lang="es-CO" dirty="0" smtClean="0"/>
              <a:t>todas las </a:t>
            </a:r>
            <a:r>
              <a:rPr lang="es-CO" dirty="0"/>
              <a:t>Iglesias locales, no sólo por los líderes de la </a:t>
            </a:r>
            <a:r>
              <a:rPr lang="es-CO" dirty="0" smtClean="0"/>
              <a:t>Iglesia.</a:t>
            </a:r>
          </a:p>
          <a:p>
            <a:pPr marL="400050" lvl="1" indent="0">
              <a:buNone/>
            </a:pPr>
            <a:r>
              <a:rPr lang="es-CO" sz="3200" dirty="0" smtClean="0"/>
              <a:t>Comentario Bíblico Adventista dice: «</a:t>
            </a:r>
            <a:r>
              <a:rPr lang="es-CO" sz="3200" dirty="0" smtClean="0">
                <a:latin typeface="Agency FB" pitchFamily="34" charset="0"/>
              </a:rPr>
              <a:t>Evidentemente </a:t>
            </a:r>
            <a:r>
              <a:rPr lang="es-CO" sz="3200" dirty="0">
                <a:latin typeface="Agency FB" pitchFamily="34" charset="0"/>
              </a:rPr>
              <a:t>debe entenderse que la iglesia en la tierra sólo requerirá lo que el cielo requiere y prohibirá sólo lo que el cielo </a:t>
            </a:r>
            <a:r>
              <a:rPr lang="es-CO" sz="3200" dirty="0" smtClean="0">
                <a:latin typeface="Agency FB" pitchFamily="34" charset="0"/>
              </a:rPr>
              <a:t>prohíbe</a:t>
            </a:r>
            <a:r>
              <a:rPr lang="es-CO" sz="3200" dirty="0" smtClean="0"/>
              <a:t>».</a:t>
            </a:r>
          </a:p>
          <a:p>
            <a:pPr marL="0" indent="0">
              <a:buNone/>
            </a:pPr>
            <a:r>
              <a:rPr lang="es-CO" sz="3600" dirty="0"/>
              <a:t> Cuando los apóstoles salieron a proclamar el Evangelio, de acuerdo con la misión que les había sido </a:t>
            </a:r>
            <a:r>
              <a:rPr lang="es-CO" sz="3600" dirty="0" smtClean="0"/>
              <a:t>dada en </a:t>
            </a:r>
            <a:r>
              <a:rPr lang="es-CO" sz="3600" b="1" dirty="0" smtClean="0">
                <a:solidFill>
                  <a:srgbClr val="FF0000"/>
                </a:solidFill>
              </a:rPr>
              <a:t>(Mat.28:19-20</a:t>
            </a:r>
            <a:r>
              <a:rPr lang="es-CO" sz="3600" b="1" dirty="0">
                <a:solidFill>
                  <a:srgbClr val="FF0000"/>
                </a:solidFill>
              </a:rPr>
              <a:t>), </a:t>
            </a:r>
            <a:r>
              <a:rPr lang="es-CO" sz="3600" dirty="0"/>
              <a:t>debían enseñar a los conversos que guardaran “</a:t>
            </a:r>
            <a:r>
              <a:rPr lang="es-CO" sz="3600" u="sng" dirty="0">
                <a:latin typeface="Agency FB" pitchFamily="34" charset="0"/>
              </a:rPr>
              <a:t>todas las cosas</a:t>
            </a:r>
            <a:r>
              <a:rPr lang="es-CO" sz="3600" dirty="0"/>
              <a:t>” que Jesús había mandado: ni más ni menos</a:t>
            </a:r>
            <a:r>
              <a:rPr lang="es-CO" sz="3600" dirty="0" smtClean="0"/>
              <a:t>.</a:t>
            </a:r>
          </a:p>
          <a:p>
            <a:pPr marL="400050" lvl="1" indent="0">
              <a:buNone/>
            </a:pPr>
            <a:r>
              <a:rPr lang="es-CO" sz="3200" dirty="0" smtClean="0"/>
              <a:t> </a:t>
            </a:r>
            <a:r>
              <a:rPr lang="es-CO" b="1" dirty="0" smtClean="0">
                <a:solidFill>
                  <a:srgbClr val="FF0000"/>
                </a:solidFill>
              </a:rPr>
              <a:t>(</a:t>
            </a:r>
            <a:r>
              <a:rPr lang="es-CO" b="1" dirty="0">
                <a:solidFill>
                  <a:srgbClr val="FF0000"/>
                </a:solidFill>
              </a:rPr>
              <a:t>ver Mateo 18:15-19; 1 Corintios 5:1-13; 2 Corintios 13:10; Tito 2:15; 3:10-11).</a:t>
            </a:r>
          </a:p>
          <a:p>
            <a:endParaRPr lang="es-CO" b="1" dirty="0">
              <a:solidFill>
                <a:srgbClr val="FF0000"/>
              </a:solidFill>
            </a:endParaRPr>
          </a:p>
        </p:txBody>
      </p:sp>
    </p:spTree>
    <p:extLst>
      <p:ext uri="{BB962C8B-B14F-4D97-AF65-F5344CB8AC3E}">
        <p14:creationId xmlns:p14="http://schemas.microsoft.com/office/powerpoint/2010/main" val="53581761"/>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70000" lnSpcReduction="20000"/>
          </a:bodyPr>
          <a:lstStyle/>
          <a:p>
            <a:pPr marL="0" indent="0">
              <a:buNone/>
            </a:pPr>
            <a:endParaRPr lang="es-CO" sz="3300" b="1" dirty="0" smtClean="0"/>
          </a:p>
          <a:p>
            <a:pPr marL="0" indent="0">
              <a:buNone/>
            </a:pPr>
            <a:r>
              <a:rPr lang="es-CO" sz="3300" b="1" dirty="0" smtClean="0"/>
              <a:t>2).  </a:t>
            </a:r>
            <a:r>
              <a:rPr lang="es-CO" dirty="0"/>
              <a:t>En ninguna parte la Escritura declara que a fin de guardar a la Iglesia del error, la autoridad de los apóstoles se transferiría a aquellos que ellos ordenaran. La sucesión apostólica es “leída” en aquellos versos que la Iglesia Católica Romana usa como soporte de esta </a:t>
            </a:r>
            <a:r>
              <a:rPr lang="es-CO" dirty="0" smtClean="0"/>
              <a:t>doctrina.</a:t>
            </a:r>
          </a:p>
          <a:p>
            <a:pPr marL="0" indent="0">
              <a:buNone/>
            </a:pPr>
            <a:r>
              <a:rPr lang="es-CO" dirty="0" smtClean="0"/>
              <a:t> ver </a:t>
            </a:r>
            <a:r>
              <a:rPr lang="es-CO" b="1" dirty="0">
                <a:solidFill>
                  <a:srgbClr val="FF0000"/>
                </a:solidFill>
              </a:rPr>
              <a:t>(2 Timoteo 2:2; 4:2-5; Tito 1:5; 2:1; 2:15; 1 Timoteo 5:19-22). </a:t>
            </a:r>
            <a:endParaRPr lang="es-CO" b="1" dirty="0" smtClean="0">
              <a:solidFill>
                <a:srgbClr val="FF0000"/>
              </a:solidFill>
            </a:endParaRPr>
          </a:p>
          <a:p>
            <a:pPr marL="400050" lvl="1" indent="0">
              <a:buNone/>
            </a:pPr>
            <a:r>
              <a:rPr lang="es-CO" dirty="0" smtClean="0"/>
              <a:t>Lo </a:t>
            </a:r>
            <a:r>
              <a:rPr lang="es-CO" dirty="0"/>
              <a:t>que la Escritura SÍ enseña es que los falsos maestros se levantarían aún de entre los líderes de la Iglesia y que los cristianos deberían comparar las enseñanzas de estos posteriores líderes de la Iglesia con la Escritura, la única citada en la Biblia como infalible. </a:t>
            </a:r>
            <a:endParaRPr lang="es-CO" dirty="0" smtClean="0"/>
          </a:p>
          <a:p>
            <a:pPr marL="0" indent="0">
              <a:buNone/>
            </a:pPr>
            <a:endParaRPr lang="es-CO" dirty="0" smtClean="0"/>
          </a:p>
          <a:p>
            <a:pPr marL="0" indent="0">
              <a:buNone/>
            </a:pPr>
            <a:r>
              <a:rPr lang="es-CO" dirty="0" smtClean="0"/>
              <a:t>La </a:t>
            </a:r>
            <a:r>
              <a:rPr lang="es-CO" dirty="0"/>
              <a:t>Biblia no enseña que los apóstoles fueran infalibles, salvo lo que ellos escribieron </a:t>
            </a:r>
            <a:r>
              <a:rPr lang="es-CO" dirty="0" smtClean="0"/>
              <a:t>«</a:t>
            </a:r>
            <a:r>
              <a:rPr lang="es-CO" b="1" dirty="0" smtClean="0">
                <a:latin typeface="Agency FB" pitchFamily="34" charset="0"/>
              </a:rPr>
              <a:t>inspirados por Dios</a:t>
            </a:r>
            <a:r>
              <a:rPr lang="es-CO" dirty="0" smtClean="0"/>
              <a:t>» </a:t>
            </a:r>
            <a:r>
              <a:rPr lang="es-CO" b="1" dirty="0" smtClean="0">
                <a:solidFill>
                  <a:srgbClr val="FF0000"/>
                </a:solidFill>
              </a:rPr>
              <a:t>(2Tim.3:16), </a:t>
            </a:r>
            <a:r>
              <a:rPr lang="es-CO" dirty="0" smtClean="0"/>
              <a:t>e </a:t>
            </a:r>
            <a:r>
              <a:rPr lang="es-CO" dirty="0"/>
              <a:t>incorporaron en la Escritura. </a:t>
            </a:r>
            <a:r>
              <a:rPr lang="es-CO" dirty="0" smtClean="0"/>
              <a:t>Veamos el siguiente ejemplo: Pablo</a:t>
            </a:r>
            <a:r>
              <a:rPr lang="es-CO" dirty="0"/>
              <a:t>, hablando con los </a:t>
            </a:r>
            <a:r>
              <a:rPr lang="es-CO" dirty="0" smtClean="0"/>
              <a:t>ancianos </a:t>
            </a:r>
            <a:r>
              <a:rPr lang="es-CO" dirty="0"/>
              <a:t>de la Iglesia en la </a:t>
            </a:r>
            <a:r>
              <a:rPr lang="es-CO" dirty="0" smtClean="0"/>
              <a:t>ciudad </a:t>
            </a:r>
            <a:r>
              <a:rPr lang="es-CO" dirty="0"/>
              <a:t>de </a:t>
            </a:r>
            <a:r>
              <a:rPr lang="es-CO" dirty="0" smtClean="0"/>
              <a:t>Éfeso, </a:t>
            </a:r>
            <a:r>
              <a:rPr lang="es-CO" dirty="0"/>
              <a:t>les advierte del surgimiento de falsos maestros entre </a:t>
            </a:r>
            <a:r>
              <a:rPr lang="es-CO" dirty="0" smtClean="0"/>
              <a:t>ellos, </a:t>
            </a:r>
            <a:r>
              <a:rPr lang="es-CO" dirty="0"/>
              <a:t>y que para luchar contra el error, NO los </a:t>
            </a:r>
            <a:r>
              <a:rPr lang="es-CO" dirty="0" smtClean="0"/>
              <a:t>encomienda </a:t>
            </a:r>
            <a:r>
              <a:rPr lang="es-CO" dirty="0"/>
              <a:t>a ellos “los apóstoles y aquellos que heredarían su autoridad”, sino más bien él los encomienda a “</a:t>
            </a:r>
            <a:r>
              <a:rPr lang="es-CO" b="1" dirty="0">
                <a:latin typeface="Agency FB" pitchFamily="34" charset="0"/>
              </a:rPr>
              <a:t>Dios y a la palabra de Su gracia.</a:t>
            </a:r>
            <a:r>
              <a:rPr lang="es-CO" dirty="0"/>
              <a:t>...” </a:t>
            </a:r>
            <a:r>
              <a:rPr lang="es-CO" dirty="0" smtClean="0"/>
              <a:t>ver </a:t>
            </a:r>
            <a:r>
              <a:rPr lang="es-CO" b="1" dirty="0" smtClean="0">
                <a:solidFill>
                  <a:srgbClr val="FF0000"/>
                </a:solidFill>
              </a:rPr>
              <a:t>(Hechos </a:t>
            </a:r>
            <a:r>
              <a:rPr lang="es-CO" b="1" dirty="0">
                <a:solidFill>
                  <a:srgbClr val="FF0000"/>
                </a:solidFill>
              </a:rPr>
              <a:t>20:28-32</a:t>
            </a:r>
            <a:r>
              <a:rPr lang="es-CO" b="1" dirty="0" smtClean="0">
                <a:solidFill>
                  <a:srgbClr val="FF0000"/>
                </a:solidFill>
              </a:rPr>
              <a:t>).</a:t>
            </a:r>
            <a:endParaRPr lang="es-CO" b="1" dirty="0">
              <a:solidFill>
                <a:srgbClr val="FF0000"/>
              </a:solidFill>
            </a:endParaRPr>
          </a:p>
        </p:txBody>
      </p:sp>
    </p:spTree>
    <p:extLst>
      <p:ext uri="{BB962C8B-B14F-4D97-AF65-F5344CB8AC3E}">
        <p14:creationId xmlns:p14="http://schemas.microsoft.com/office/powerpoint/2010/main" val="839312773"/>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4906888" cy="2448272"/>
          </a:xfrm>
        </p:spPr>
        <p:txBody>
          <a:bodyPr>
            <a:normAutofit fontScale="70000" lnSpcReduction="20000"/>
          </a:bodyPr>
          <a:lstStyle/>
          <a:p>
            <a:pPr marL="0" indent="0">
              <a:buNone/>
            </a:pPr>
            <a:r>
              <a:rPr lang="es-CO" dirty="0" smtClean="0"/>
              <a:t>Nuevamente</a:t>
            </a:r>
            <a:r>
              <a:rPr lang="es-CO" dirty="0"/>
              <a:t>, la Biblia enseña que es la Escritura la que debe ser usada como norma a seguir para determinar la verdad del error. </a:t>
            </a:r>
            <a:endParaRPr lang="es-CO" dirty="0" smtClean="0"/>
          </a:p>
          <a:p>
            <a:pPr marL="0" indent="0">
              <a:buNone/>
            </a:pPr>
            <a:r>
              <a:rPr lang="es-CO" dirty="0" smtClean="0"/>
              <a:t>En </a:t>
            </a:r>
            <a:r>
              <a:rPr lang="es-CO" b="1" dirty="0">
                <a:solidFill>
                  <a:srgbClr val="FF0000"/>
                </a:solidFill>
              </a:rPr>
              <a:t>Gálatas 1:8-9</a:t>
            </a:r>
            <a:r>
              <a:rPr lang="es-CO" dirty="0"/>
              <a:t>, Pablo declara que no es importante </a:t>
            </a:r>
            <a:r>
              <a:rPr lang="es-CO" u="sng" dirty="0"/>
              <a:t>QUIEN</a:t>
            </a:r>
            <a:r>
              <a:rPr lang="es-CO" dirty="0"/>
              <a:t> enseña, sino </a:t>
            </a:r>
            <a:r>
              <a:rPr lang="es-CO" u="sng" dirty="0"/>
              <a:t>LO QUE</a:t>
            </a:r>
            <a:r>
              <a:rPr lang="es-CO" dirty="0"/>
              <a:t> es enseñado lo que debe ser usado para determinar la verdad del error.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88640"/>
            <a:ext cx="3084934"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365109" y="3212976"/>
            <a:ext cx="6480720" cy="2677656"/>
          </a:xfrm>
          <a:prstGeom prst="rect">
            <a:avLst/>
          </a:prstGeom>
        </p:spPr>
        <p:txBody>
          <a:bodyPr wrap="square">
            <a:spAutoFit/>
          </a:bodyPr>
          <a:lstStyle/>
          <a:p>
            <a:r>
              <a:rPr lang="es-CO" sz="2400" dirty="0"/>
              <a:t>Mientras que la Iglesia Católica Romana continúa pronunciando una maldición de condenación “anatema” sobre aquellos que rechacen la autoridad del Papa, la Escritura reserva esa maldición para aquellos que enseñen un evangelio diferente </a:t>
            </a:r>
            <a:r>
              <a:rPr lang="es-CO" sz="2400" b="1" dirty="0">
                <a:solidFill>
                  <a:srgbClr val="FF0000"/>
                </a:solidFill>
              </a:rPr>
              <a:t>(Gálatas 1:8-9</a:t>
            </a:r>
            <a:r>
              <a:rPr lang="es-CO" sz="2400" b="1" dirty="0" smtClean="0">
                <a:solidFill>
                  <a:srgbClr val="FF0000"/>
                </a:solidFill>
              </a:rPr>
              <a:t>). </a:t>
            </a:r>
            <a:r>
              <a:rPr lang="es-CO" sz="2400" dirty="0" smtClean="0"/>
              <a:t>Del que Jesús ordenó en</a:t>
            </a:r>
            <a:r>
              <a:rPr lang="es-CO" sz="2400" b="1" dirty="0" smtClean="0">
                <a:solidFill>
                  <a:srgbClr val="FF0000"/>
                </a:solidFill>
              </a:rPr>
              <a:t> (Mat.28:19,20). </a:t>
            </a:r>
            <a:r>
              <a:rPr lang="es-CO" sz="2400" dirty="0" smtClean="0"/>
              <a:t>Esto incluye</a:t>
            </a:r>
            <a:r>
              <a:rPr lang="es-CO" sz="2400" b="1" dirty="0" smtClean="0">
                <a:solidFill>
                  <a:srgbClr val="FF0000"/>
                </a:solidFill>
              </a:rPr>
              <a:t> (Mat.24:20).</a:t>
            </a:r>
            <a:endParaRPr lang="es-CO" sz="2400" b="1" dirty="0">
              <a:solidFill>
                <a:srgbClr val="FF0000"/>
              </a:solidFill>
            </a:endParaRPr>
          </a:p>
        </p:txBody>
      </p:sp>
    </p:spTree>
    <p:extLst>
      <p:ext uri="{BB962C8B-B14F-4D97-AF65-F5344CB8AC3E}">
        <p14:creationId xmlns:p14="http://schemas.microsoft.com/office/powerpoint/2010/main" val="3797749480"/>
      </p:ext>
    </p:extLst>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520280"/>
          </a:xfrm>
        </p:spPr>
        <p:txBody>
          <a:bodyPr>
            <a:normAutofit lnSpcReduction="10000"/>
          </a:bodyPr>
          <a:lstStyle/>
          <a:p>
            <a:pPr marL="0" indent="0">
              <a:buNone/>
            </a:pPr>
            <a:r>
              <a:rPr lang="es-CO" sz="3600" b="1" dirty="0"/>
              <a:t>3</a:t>
            </a:r>
            <a:r>
              <a:rPr lang="es-CO" sz="3600" b="1" dirty="0" smtClean="0"/>
              <a:t>).</a:t>
            </a:r>
            <a:r>
              <a:rPr lang="es-CO" dirty="0" smtClean="0"/>
              <a:t> </a:t>
            </a:r>
            <a:r>
              <a:rPr lang="es-CO" dirty="0"/>
              <a:t>Mientras que la Iglesia Católica Romana ve la sucesión apostólica como una necesidad lógica, a fin de que Dios pueda guiar de manera infalible a la Iglesia, la Escritura declara que Dios ya ha provisto esto para Su Iglesia, a través de: </a:t>
            </a:r>
          </a:p>
          <a:p>
            <a:endParaRPr lang="es-CO" dirty="0"/>
          </a:p>
        </p:txBody>
      </p:sp>
      <p:sp>
        <p:nvSpPr>
          <p:cNvPr id="4" name="3 Rectángulo"/>
          <p:cNvSpPr/>
          <p:nvPr/>
        </p:nvSpPr>
        <p:spPr>
          <a:xfrm>
            <a:off x="1115616" y="3284984"/>
            <a:ext cx="4572000" cy="1569660"/>
          </a:xfrm>
          <a:prstGeom prst="rect">
            <a:avLst/>
          </a:prstGeom>
        </p:spPr>
        <p:txBody>
          <a:bodyPr>
            <a:spAutoFit/>
          </a:bodyPr>
          <a:lstStyle/>
          <a:p>
            <a:r>
              <a:rPr lang="es-CO" sz="2400" dirty="0" smtClean="0"/>
              <a:t>A). La </a:t>
            </a:r>
            <a:r>
              <a:rPr lang="es-CO" sz="2400" dirty="0"/>
              <a:t>infalibilidad de la Escritura, </a:t>
            </a:r>
            <a:r>
              <a:rPr lang="es-CO" sz="2400" dirty="0">
                <a:solidFill>
                  <a:srgbClr val="FF0000"/>
                </a:solidFill>
              </a:rPr>
              <a:t>(Hechos 20:32; 2 Timoteo 3:15-17; Mateo 5:18; Juan 10:35; Hechos 17:10-12; Isaías 8:20; 40:8; etc</a:t>
            </a:r>
            <a:r>
              <a:rPr lang="es-CO" sz="2400" dirty="0" smtClean="0">
                <a:solidFill>
                  <a:srgbClr val="FF0000"/>
                </a:solidFill>
              </a:rPr>
              <a:t>.). </a:t>
            </a:r>
            <a:endParaRPr lang="es-CO" sz="2400" dirty="0">
              <a:solidFill>
                <a:srgbClr val="FF0000"/>
              </a:solidFill>
            </a:endParaRPr>
          </a:p>
        </p:txBody>
      </p:sp>
      <p:sp>
        <p:nvSpPr>
          <p:cNvPr id="2" name="1 Rectángulo"/>
          <p:cNvSpPr/>
          <p:nvPr/>
        </p:nvSpPr>
        <p:spPr>
          <a:xfrm>
            <a:off x="539552" y="5229200"/>
            <a:ext cx="7632848" cy="646331"/>
          </a:xfrm>
          <a:prstGeom prst="rect">
            <a:avLst/>
          </a:prstGeom>
        </p:spPr>
        <p:txBody>
          <a:bodyPr wrap="square">
            <a:spAutoFit/>
          </a:bodyPr>
          <a:lstStyle/>
          <a:p>
            <a:r>
              <a:rPr lang="es-CO" dirty="0"/>
              <a:t>Nota: Pedro habla de los escritos de Pablo en la misma categoría de las otras Escrituras (2 Pedro 3:16).</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3068960"/>
            <a:ext cx="3103563" cy="323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314074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a:bodyPr>
          <a:lstStyle/>
          <a:p>
            <a:pPr marL="0" indent="0">
              <a:buNone/>
            </a:pPr>
            <a:r>
              <a:rPr lang="es-CO" dirty="0"/>
              <a:t>(B</a:t>
            </a:r>
            <a:r>
              <a:rPr lang="es-CO" dirty="0" smtClean="0"/>
              <a:t>). </a:t>
            </a:r>
            <a:r>
              <a:rPr lang="es-CO" sz="2800" b="1" u="sng" dirty="0"/>
              <a:t>El eterno sumo sacerdocio de Jesucristo en el cielo </a:t>
            </a:r>
            <a:r>
              <a:rPr lang="es-CO" dirty="0">
                <a:solidFill>
                  <a:srgbClr val="FF0000"/>
                </a:solidFill>
              </a:rPr>
              <a:t>(Hebreos 7:22-28).</a:t>
            </a:r>
          </a:p>
          <a:p>
            <a:endParaRPr lang="es-CO" dirty="0"/>
          </a:p>
          <a:p>
            <a:pPr marL="0" indent="0">
              <a:buNone/>
            </a:pPr>
            <a:r>
              <a:rPr lang="es-CO" b="1" dirty="0"/>
              <a:t>(C</a:t>
            </a:r>
            <a:r>
              <a:rPr lang="es-CO" b="1" dirty="0" smtClean="0"/>
              <a:t>). </a:t>
            </a:r>
            <a:r>
              <a:rPr lang="es-CO" sz="2800" b="1" u="sng" dirty="0"/>
              <a:t>La provisión del Espíritu Santo, quién guió a los apóstoles a la verdad después de la muerte de Cristo </a:t>
            </a:r>
            <a:r>
              <a:rPr lang="es-CO" dirty="0">
                <a:solidFill>
                  <a:srgbClr val="FF0000"/>
                </a:solidFill>
              </a:rPr>
              <a:t>(Juan 16:12-14), </a:t>
            </a:r>
            <a:r>
              <a:rPr lang="es-CO" dirty="0"/>
              <a:t>quién </a:t>
            </a:r>
            <a:r>
              <a:rPr lang="es-CO" dirty="0" smtClean="0"/>
              <a:t>prepara </a:t>
            </a:r>
            <a:r>
              <a:rPr lang="es-CO" dirty="0"/>
              <a:t>a los creyentes para el trabajo en el ministerio, incluyendo la enseñanza </a:t>
            </a:r>
            <a:r>
              <a:rPr lang="es-CO" dirty="0">
                <a:solidFill>
                  <a:srgbClr val="FF0000"/>
                </a:solidFill>
              </a:rPr>
              <a:t>(Romanos 12:3-8; Efesios 4:11-16), </a:t>
            </a:r>
            <a:r>
              <a:rPr lang="es-CO" dirty="0"/>
              <a:t>y quién utiliza la palabra escrita como Su principal herramienta </a:t>
            </a:r>
            <a:r>
              <a:rPr lang="es-CO" dirty="0">
                <a:solidFill>
                  <a:srgbClr val="FF0000"/>
                </a:solidFill>
              </a:rPr>
              <a:t>(Hebreos 4:12; Efesios 6:17). </a:t>
            </a:r>
          </a:p>
          <a:p>
            <a:endParaRPr lang="es-CO" dirty="0"/>
          </a:p>
        </p:txBody>
      </p:sp>
    </p:spTree>
    <p:extLst>
      <p:ext uri="{BB962C8B-B14F-4D97-AF65-F5344CB8AC3E}">
        <p14:creationId xmlns:p14="http://schemas.microsoft.com/office/powerpoint/2010/main" val="566110669"/>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85000" lnSpcReduction="20000"/>
          </a:bodyPr>
          <a:lstStyle/>
          <a:p>
            <a:pPr marL="0" indent="0">
              <a:buNone/>
            </a:pPr>
            <a:endParaRPr lang="es-CO" dirty="0" smtClean="0"/>
          </a:p>
          <a:p>
            <a:pPr marL="0" indent="0">
              <a:buNone/>
            </a:pPr>
            <a:r>
              <a:rPr lang="es-CO" dirty="0" smtClean="0"/>
              <a:t>Mientras </a:t>
            </a:r>
            <a:r>
              <a:rPr lang="es-CO" dirty="0"/>
              <a:t>que han habido </a:t>
            </a:r>
            <a:r>
              <a:rPr lang="es-CO" dirty="0" smtClean="0"/>
              <a:t>(como pinza el ser humano) </a:t>
            </a:r>
            <a:r>
              <a:rPr lang="es-CO" dirty="0"/>
              <a:t>hombres buenos y morales que han servido como Papas de la Iglesia Católica Romana, incluyendo a Juan Pablo II, al Papa Benedicto XVI, y al Papa Francisco I, </a:t>
            </a:r>
            <a:r>
              <a:rPr lang="es-CO" dirty="0">
                <a:solidFill>
                  <a:srgbClr val="FF0000"/>
                </a:solidFill>
              </a:rPr>
              <a:t>la enseñanza de la Iglesia Católica Romana acerca del oficio del Papa debe ser rechazada,</a:t>
            </a:r>
            <a:r>
              <a:rPr lang="es-CO" dirty="0"/>
              <a:t> </a:t>
            </a:r>
            <a:r>
              <a:rPr lang="es-CO" dirty="0">
                <a:solidFill>
                  <a:srgbClr val="FF0000"/>
                </a:solidFill>
              </a:rPr>
              <a:t>porque no es “en continuidad” con las enseñanzas de la Iglesia original que están registradas en el Nuevo Testamento</a:t>
            </a:r>
            <a:r>
              <a:rPr lang="es-CO" dirty="0"/>
              <a:t>. </a:t>
            </a:r>
            <a:endParaRPr lang="es-CO" dirty="0" smtClean="0"/>
          </a:p>
          <a:p>
            <a:pPr marL="0" indent="0">
              <a:buNone/>
            </a:pPr>
            <a:r>
              <a:rPr lang="es-CO" dirty="0" smtClean="0"/>
              <a:t>Esta </a:t>
            </a:r>
            <a:r>
              <a:rPr lang="es-CO" dirty="0"/>
              <a:t>comparación de cualquier enseñanza eclesiástica es esencial, para no perder las enseñanzas del Nuevo Testamento concerniente al evangelio, </a:t>
            </a:r>
            <a:r>
              <a:rPr lang="es-CO" dirty="0" smtClean="0"/>
              <a:t>porque se perdería </a:t>
            </a:r>
            <a:r>
              <a:rPr lang="es-CO" dirty="0"/>
              <a:t>la vida </a:t>
            </a:r>
            <a:r>
              <a:rPr lang="es-CO" dirty="0" smtClean="0"/>
              <a:t>eterna </a:t>
            </a:r>
            <a:r>
              <a:rPr lang="es-CO" dirty="0"/>
              <a:t>para nosotros mismos, sino que inconscientemente provoquemos que otros se pierdan, guiándolos por el camino equivocado </a:t>
            </a:r>
            <a:r>
              <a:rPr lang="es-CO" dirty="0">
                <a:solidFill>
                  <a:srgbClr val="FF0000"/>
                </a:solidFill>
              </a:rPr>
              <a:t>(Gálatas 1:8-9).</a:t>
            </a:r>
          </a:p>
          <a:p>
            <a:endParaRPr lang="es-CO" dirty="0"/>
          </a:p>
          <a:p>
            <a:endParaRPr lang="es-CO" dirty="0"/>
          </a:p>
        </p:txBody>
      </p:sp>
    </p:spTree>
    <p:extLst>
      <p:ext uri="{BB962C8B-B14F-4D97-AF65-F5344CB8AC3E}">
        <p14:creationId xmlns:p14="http://schemas.microsoft.com/office/powerpoint/2010/main" val="2830611476"/>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482952" cy="3024336"/>
          </a:xfrm>
        </p:spPr>
        <p:txBody>
          <a:bodyPr>
            <a:noAutofit/>
          </a:bodyPr>
          <a:lstStyle/>
          <a:p>
            <a:pPr marL="0" indent="0">
              <a:buNone/>
            </a:pPr>
            <a:endParaRPr lang="es-CO" sz="2000" dirty="0" smtClean="0"/>
          </a:p>
          <a:p>
            <a:pPr marL="0" indent="0">
              <a:buNone/>
            </a:pPr>
            <a:r>
              <a:rPr lang="es-CO" sz="2000" dirty="0" smtClean="0"/>
              <a:t>Como el mismo Señor Jesús endeñó en </a:t>
            </a:r>
            <a:r>
              <a:rPr lang="es-CO" sz="2000" dirty="0" smtClean="0">
                <a:solidFill>
                  <a:srgbClr val="FF0000"/>
                </a:solidFill>
              </a:rPr>
              <a:t>(Mat.5:17-19): </a:t>
            </a:r>
            <a:r>
              <a:rPr lang="es-CO" sz="2000" dirty="0"/>
              <a:t>No penséis que he venido para abrogar la ley o los profetas; no he venido para abrogar, sino para cumplir. </a:t>
            </a:r>
            <a:r>
              <a:rPr lang="es-CO" sz="2000" dirty="0" smtClean="0"/>
              <a:t>18 </a:t>
            </a:r>
            <a:r>
              <a:rPr lang="es-CO" sz="2000" dirty="0"/>
              <a:t>Porque de cierto os digo que hasta que pasen el cielo y la tierra, ni una jota ni una tilde pasará </a:t>
            </a:r>
            <a:r>
              <a:rPr lang="es-CO" sz="2000" dirty="0" smtClean="0"/>
              <a:t>de </a:t>
            </a:r>
            <a:r>
              <a:rPr lang="es-CO" sz="2000" dirty="0"/>
              <a:t>la ley, hasta que todo se haya cumplido. </a:t>
            </a:r>
            <a:endParaRPr lang="es-CO" sz="20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88640"/>
            <a:ext cx="2820516"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699792" y="4149080"/>
            <a:ext cx="5832648" cy="1631216"/>
          </a:xfrm>
          <a:prstGeom prst="rect">
            <a:avLst/>
          </a:prstGeom>
        </p:spPr>
        <p:txBody>
          <a:bodyPr wrap="square">
            <a:spAutoFit/>
          </a:bodyPr>
          <a:lstStyle/>
          <a:p>
            <a:r>
              <a:rPr lang="es-CO" sz="2000" dirty="0">
                <a:solidFill>
                  <a:srgbClr val="FF0000"/>
                </a:solidFill>
              </a:rPr>
              <a:t>19 De manera que cualquiera que quebrante uno de estos mandamientos muy pequeños, y así enseñe a los hombres, muy pequeño será llamado en el reino de los cielos; mas cualquiera que los haga y los enseñe, éste será llamado grande en el reino de los cielos.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005064"/>
            <a:ext cx="2304256" cy="226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4614260"/>
      </p:ext>
    </p:extLst>
  </p:cSld>
  <p:clrMapOvr>
    <a:masterClrMapping/>
  </p:clrMapOvr>
  <p:transition spd="slow">
    <p:pull/>
  </p:transition>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1627</Words>
  <Application>Microsoft Office PowerPoint</Application>
  <PresentationFormat>Presentación en pantalla (4:3)</PresentationFormat>
  <Paragraphs>52</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 ¿Qué dice la Biblia acerca del  Papa / papado?</vt:lpstr>
      <vt:lpstr>Presentación de PowerPoint</vt:lpstr>
      <vt:lpstr>Respuesta: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dice la Biblia acerca del Papa / papado?"</dc:title>
  <dc:creator>FAMILIA FIERRO CH</dc:creator>
  <cp:lastModifiedBy>HUMBERTO</cp:lastModifiedBy>
  <cp:revision>50</cp:revision>
  <dcterms:created xsi:type="dcterms:W3CDTF">2014-08-18T22:02:22Z</dcterms:created>
  <dcterms:modified xsi:type="dcterms:W3CDTF">2014-12-30T05:48:50Z</dcterms:modified>
</cp:coreProperties>
</file>