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3" r:id="rId5"/>
    <p:sldId id="260" r:id="rId6"/>
    <p:sldId id="264" r:id="rId7"/>
    <p:sldId id="261" r:id="rId8"/>
    <p:sldId id="265" r:id="rId9"/>
    <p:sldId id="262" r:id="rId10"/>
    <p:sldId id="266" r:id="rId11"/>
    <p:sldId id="257" r:id="rId12"/>
    <p:sldId id="267" r:id="rId1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3" d="100"/>
          <a:sy n="73" d="100"/>
        </p:scale>
        <p:origin x="-1074"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7A847CFC-816F-41D0-AAC0-9BF4FEBC753E}" type="datetimeFigureOut">
              <a:rPr lang="es-ES" smtClean="0"/>
              <a:t>20/01/2015</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132FADFE-3B8F-471C-ABF0-DBC7717ECBBC}"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847CFC-816F-41D0-AAC0-9BF4FEBC753E}" type="datetimeFigureOut">
              <a:rPr lang="es-ES" smtClean="0"/>
              <a:t>20/01/2015</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2FADFE-3B8F-471C-ABF0-DBC7717ECBBC}"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FFFFFF"/>
            </a:gs>
            <a:gs pos="7001">
              <a:srgbClr val="E6E6E6"/>
            </a:gs>
            <a:gs pos="32001">
              <a:srgbClr val="7D8496"/>
            </a:gs>
            <a:gs pos="47000">
              <a:srgbClr val="E6E6E6"/>
            </a:gs>
            <a:gs pos="85001">
              <a:srgbClr val="7D8496"/>
            </a:gs>
            <a:gs pos="100000">
              <a:srgbClr val="E6E6E6"/>
            </a:gs>
          </a:gsLst>
          <a:lin ang="5400000" scaled="0"/>
        </a:gradFill>
        <a:effectLst/>
      </p:bgPr>
    </p:bg>
    <p:spTree>
      <p:nvGrpSpPr>
        <p:cNvPr id="1" name=""/>
        <p:cNvGrpSpPr/>
        <p:nvPr/>
      </p:nvGrpSpPr>
      <p:grpSpPr>
        <a:xfrm>
          <a:off x="0" y="0"/>
          <a:ext cx="0" cy="0"/>
          <a:chOff x="0" y="0"/>
          <a:chExt cx="0" cy="0"/>
        </a:xfrm>
      </p:grpSpPr>
      <p:sp>
        <p:nvSpPr>
          <p:cNvPr id="2" name="1 Título"/>
          <p:cNvSpPr>
            <a:spLocks noGrp="1"/>
          </p:cNvSpPr>
          <p:nvPr>
            <p:ph type="ctrTitle"/>
          </p:nvPr>
        </p:nvSpPr>
        <p:spPr>
          <a:xfrm>
            <a:off x="683568" y="620688"/>
            <a:ext cx="7772400" cy="1470025"/>
          </a:xfrm>
        </p:spPr>
        <p:txBody>
          <a:bodyPr/>
          <a:lstStyle/>
          <a:p>
            <a:r>
              <a:rPr lang="es-CO" dirty="0" smtClean="0">
                <a:latin typeface="Algerian" pitchFamily="82" charset="0"/>
              </a:rPr>
              <a:t>¿Qué dice la biblia acerca del purgatorio?</a:t>
            </a:r>
            <a:endParaRPr lang="es-CO" dirty="0">
              <a:latin typeface="Algerian" pitchFamily="82"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2420888"/>
            <a:ext cx="3168352" cy="3240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5997114"/>
      </p:ext>
    </p:extLst>
  </p:cSld>
  <p:clrMapOvr>
    <a:masterClrMapping/>
  </p:clrMapOvr>
  <p:transition spd="slow">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solidFill>
        </p:spPr>
        <p:txBody>
          <a:bodyPr>
            <a:noAutofit/>
          </a:bodyPr>
          <a:lstStyle/>
          <a:p>
            <a:r>
              <a:rPr lang="es-CO" sz="2800" dirty="0">
                <a:solidFill>
                  <a:srgbClr val="FF0000"/>
                </a:solidFill>
                <a:latin typeface="Algerian" pitchFamily="82" charset="0"/>
              </a:rPr>
              <a:t>Pregunta: "¿Qué dice la Biblia acerca del Purgatorio</a:t>
            </a:r>
            <a:r>
              <a:rPr lang="es-CO" sz="2800" dirty="0" smtClean="0">
                <a:solidFill>
                  <a:srgbClr val="FF0000"/>
                </a:solidFill>
                <a:latin typeface="Algerian" pitchFamily="82" charset="0"/>
              </a:rPr>
              <a:t>?"</a:t>
            </a:r>
            <a:endParaRPr lang="es-CO" sz="2800" dirty="0">
              <a:solidFill>
                <a:srgbClr val="FF0000"/>
              </a:solidFill>
              <a:latin typeface="Algerian" pitchFamily="82" charset="0"/>
            </a:endParaRPr>
          </a:p>
        </p:txBody>
      </p:sp>
      <p:sp>
        <p:nvSpPr>
          <p:cNvPr id="3" name="2 Marcador de contenido"/>
          <p:cNvSpPr>
            <a:spLocks noGrp="1"/>
          </p:cNvSpPr>
          <p:nvPr>
            <p:ph idx="1"/>
          </p:nvPr>
        </p:nvSpPr>
        <p:spPr>
          <a:xfrm>
            <a:off x="457200" y="1600201"/>
            <a:ext cx="5698976" cy="1684784"/>
          </a:xfrm>
        </p:spPr>
        <p:txBody>
          <a:bodyPr>
            <a:noAutofit/>
          </a:bodyPr>
          <a:lstStyle/>
          <a:p>
            <a:pPr marL="0" indent="0">
              <a:buNone/>
            </a:pPr>
            <a:r>
              <a:rPr lang="es-CO" sz="2400" b="1" u="sng" dirty="0" smtClean="0"/>
              <a:t>Respuesta</a:t>
            </a:r>
            <a:r>
              <a:rPr lang="es-CO" sz="2400" dirty="0"/>
              <a:t>: De acuerdo con la Enciclopedia Católica, el Purgatorio es “</a:t>
            </a:r>
            <a:r>
              <a:rPr lang="es-CO" sz="2400" dirty="0">
                <a:latin typeface="Agency FB" pitchFamily="34" charset="0"/>
              </a:rPr>
              <a:t>un lugar o condición temporal de castigo para aquellos que, dejando esta vida en la gracia de Dios, no se encuentran enteramente libres de pecados veniales, o no han pagado totalmente a satisfacción sus transgresiones</a:t>
            </a:r>
            <a:r>
              <a:rPr lang="es-CO" sz="2400" dirty="0" smtClean="0"/>
              <a:t>.”</a:t>
            </a:r>
            <a:endParaRPr lang="es-CO"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1700808"/>
            <a:ext cx="2462386"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259632" y="4149080"/>
            <a:ext cx="6768752" cy="1569660"/>
          </a:xfrm>
          <a:prstGeom prst="rect">
            <a:avLst/>
          </a:prstGeom>
        </p:spPr>
        <p:txBody>
          <a:bodyPr wrap="square">
            <a:spAutoFit/>
          </a:bodyPr>
          <a:lstStyle/>
          <a:p>
            <a:r>
              <a:rPr lang="es-CO" sz="2400" dirty="0">
                <a:solidFill>
                  <a:srgbClr val="002060"/>
                </a:solidFill>
              </a:rPr>
              <a:t>Para resumir, en la teología Católica, el Purgatorio es un lugar donde va el alma cristiana después de la muerte para purificarse de pecados que no han sido totalmente pagados durante la vida. </a:t>
            </a:r>
          </a:p>
        </p:txBody>
      </p:sp>
    </p:spTree>
    <p:extLst>
      <p:ext uri="{BB962C8B-B14F-4D97-AF65-F5344CB8AC3E}">
        <p14:creationId xmlns:p14="http://schemas.microsoft.com/office/powerpoint/2010/main" val="220298408"/>
      </p:ext>
    </p:extLst>
  </p:cSld>
  <p:clrMapOvr>
    <a:masterClrMapping/>
  </p:clrMapOvr>
  <mc:AlternateContent xmlns:mc="http://schemas.openxmlformats.org/markup-compatibility/2006">
    <mc:Choice xmlns:p14="http://schemas.microsoft.com/office/powerpoint/2010/main" Requires="p14">
      <p:transition spd="slow" p14:dur="1200">
        <p14:flip dir="r"/>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solidFill>
            <a:schemeClr val="bg2"/>
          </a:solidFill>
        </p:spPr>
        <p:txBody>
          <a:bodyPr>
            <a:noAutofit/>
          </a:bodyPr>
          <a:lstStyle/>
          <a:p>
            <a:r>
              <a:rPr lang="es-CO" sz="2400" b="1" dirty="0">
                <a:solidFill>
                  <a:srgbClr val="FF0000"/>
                </a:solidFill>
                <a:latin typeface="Algerian" pitchFamily="82" charset="0"/>
              </a:rPr>
              <a:t>¿Está esta doctrina del Purgatorio de acuerdo con la Biblia? ¡Absolutamente no</a:t>
            </a:r>
            <a:r>
              <a:rPr lang="es-CO" sz="2400" b="1" dirty="0" smtClean="0">
                <a:solidFill>
                  <a:srgbClr val="FF0000"/>
                </a:solidFill>
                <a:latin typeface="Algerian" pitchFamily="82" charset="0"/>
              </a:rPr>
              <a:t>!</a:t>
            </a:r>
            <a:endParaRPr lang="es-CO" sz="2400" b="1" dirty="0">
              <a:solidFill>
                <a:srgbClr val="FF0000"/>
              </a:solidFill>
              <a:latin typeface="Algerian" pitchFamily="82" charset="0"/>
            </a:endParaRPr>
          </a:p>
        </p:txBody>
      </p:sp>
      <p:sp>
        <p:nvSpPr>
          <p:cNvPr id="3" name="2 Marcador de contenido"/>
          <p:cNvSpPr>
            <a:spLocks noGrp="1"/>
          </p:cNvSpPr>
          <p:nvPr>
            <p:ph idx="1"/>
          </p:nvPr>
        </p:nvSpPr>
        <p:spPr>
          <a:xfrm>
            <a:off x="179512" y="1600200"/>
            <a:ext cx="8784976" cy="5141168"/>
          </a:xfrm>
        </p:spPr>
        <p:txBody>
          <a:bodyPr>
            <a:normAutofit fontScale="85000" lnSpcReduction="20000"/>
          </a:bodyPr>
          <a:lstStyle/>
          <a:p>
            <a:pPr marL="0" indent="0">
              <a:buNone/>
            </a:pPr>
            <a:r>
              <a:rPr lang="es-CO" dirty="0" smtClean="0"/>
              <a:t>El Apóstol Pablo dice en </a:t>
            </a:r>
            <a:r>
              <a:rPr lang="es-CO" dirty="0" smtClean="0">
                <a:solidFill>
                  <a:srgbClr val="FF0000"/>
                </a:solidFill>
              </a:rPr>
              <a:t>Romanos 5:8</a:t>
            </a:r>
            <a:r>
              <a:rPr lang="es-CO" dirty="0" smtClean="0"/>
              <a:t>: «</a:t>
            </a:r>
            <a:r>
              <a:rPr lang="es-CO" dirty="0" smtClean="0">
                <a:latin typeface="Agency FB" pitchFamily="34" charset="0"/>
              </a:rPr>
              <a:t>Pero </a:t>
            </a:r>
            <a:r>
              <a:rPr lang="es-CO" dirty="0">
                <a:latin typeface="Agency FB" pitchFamily="34" charset="0"/>
              </a:rPr>
              <a:t>Dios demuestra su amor para con nosotros, en que siendo aún pecadores, </a:t>
            </a:r>
            <a:r>
              <a:rPr lang="es-CO" b="1" u="sng" dirty="0">
                <a:latin typeface="Agency FB" pitchFamily="34" charset="0"/>
              </a:rPr>
              <a:t>Cristo murió por </a:t>
            </a:r>
            <a:r>
              <a:rPr lang="es-CO" b="1" u="sng" dirty="0" smtClean="0">
                <a:latin typeface="Agency FB" pitchFamily="34" charset="0"/>
              </a:rPr>
              <a:t>nosotros</a:t>
            </a:r>
            <a:r>
              <a:rPr lang="es-CO" dirty="0" smtClean="0"/>
              <a:t>». </a:t>
            </a:r>
            <a:endParaRPr lang="es-CO" dirty="0"/>
          </a:p>
          <a:p>
            <a:pPr marL="0" indent="0">
              <a:buNone/>
            </a:pPr>
            <a:r>
              <a:rPr lang="es-CO" dirty="0" smtClean="0">
                <a:solidFill>
                  <a:srgbClr val="FF0000"/>
                </a:solidFill>
              </a:rPr>
              <a:t>Isaías </a:t>
            </a:r>
            <a:r>
              <a:rPr lang="es-CO" dirty="0">
                <a:solidFill>
                  <a:srgbClr val="FF0000"/>
                </a:solidFill>
              </a:rPr>
              <a:t>53:5 </a:t>
            </a:r>
            <a:r>
              <a:rPr lang="es-CO" dirty="0"/>
              <a:t>declara, “</a:t>
            </a:r>
            <a:r>
              <a:rPr lang="es-CO" b="1" dirty="0">
                <a:latin typeface="Agency FB" pitchFamily="34" charset="0"/>
              </a:rPr>
              <a:t>Mas Él herido fue por nuestras rebeliones, molido por nuestros pecados; el castigo de nuestra paz fue sobre Él, y por Su llaga fuimos nosotros curados</a:t>
            </a:r>
            <a:r>
              <a:rPr lang="es-CO" dirty="0"/>
              <a:t>.” Jesús sufrió por nuestros pecados para que pudiéramos ser librados del sufrimiento. </a:t>
            </a:r>
            <a:endParaRPr lang="es-CO" dirty="0" smtClean="0"/>
          </a:p>
          <a:p>
            <a:pPr marL="0" indent="0">
              <a:buNone/>
            </a:pPr>
            <a:endParaRPr lang="es-CO" dirty="0" smtClean="0"/>
          </a:p>
          <a:p>
            <a:pPr marL="0" indent="0">
              <a:buNone/>
            </a:pPr>
            <a:r>
              <a:rPr lang="es-CO" dirty="0" smtClean="0"/>
              <a:t>El </a:t>
            </a:r>
            <a:r>
              <a:rPr lang="es-CO" dirty="0"/>
              <a:t>decir que debemos de sufrir la paga por nuestros pecados, es decir que el sufrimiento de Jesús fue </a:t>
            </a:r>
            <a:r>
              <a:rPr lang="es-CO" b="1" u="sng" dirty="0"/>
              <a:t>insuficiente</a:t>
            </a:r>
            <a:r>
              <a:rPr lang="es-CO" dirty="0"/>
              <a:t>. </a:t>
            </a:r>
            <a:r>
              <a:rPr lang="es-CO" dirty="0" smtClean="0"/>
              <a:t>El </a:t>
            </a:r>
            <a:r>
              <a:rPr lang="es-CO" dirty="0"/>
              <a:t>decir que debemos expiar nuestros pecados mediante la purificación en el Purgatorio, </a:t>
            </a:r>
            <a:r>
              <a:rPr lang="es-CO" b="1" u="sng" dirty="0"/>
              <a:t>es negar la suficiencia del sacrificio expiatorio de Jesús</a:t>
            </a:r>
            <a:r>
              <a:rPr lang="es-CO" dirty="0"/>
              <a:t>. </a:t>
            </a:r>
            <a:endParaRPr lang="es-CO" dirty="0" smtClean="0"/>
          </a:p>
          <a:p>
            <a:pPr marL="0" indent="0">
              <a:buNone/>
            </a:pPr>
            <a:endParaRPr lang="es-CO" dirty="0" smtClean="0">
              <a:solidFill>
                <a:srgbClr val="FF0000"/>
              </a:solidFill>
            </a:endParaRPr>
          </a:p>
          <a:p>
            <a:endParaRPr lang="es-CO" dirty="0"/>
          </a:p>
        </p:txBody>
      </p:sp>
    </p:spTree>
    <p:extLst>
      <p:ext uri="{BB962C8B-B14F-4D97-AF65-F5344CB8AC3E}">
        <p14:creationId xmlns:p14="http://schemas.microsoft.com/office/powerpoint/2010/main" val="1733618089"/>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611560" y="4365104"/>
            <a:ext cx="8045102" cy="1584176"/>
          </a:xfrm>
        </p:spPr>
        <p:txBody>
          <a:bodyPr>
            <a:normAutofit/>
          </a:bodyPr>
          <a:lstStyle/>
          <a:p>
            <a:pPr marL="0" indent="0" algn="ctr">
              <a:buNone/>
            </a:pPr>
            <a:r>
              <a:rPr lang="es-CO" sz="2400" b="1" dirty="0" smtClean="0">
                <a:solidFill>
                  <a:srgbClr val="FF0000"/>
                </a:solidFill>
              </a:rPr>
              <a:t>De </a:t>
            </a:r>
            <a:r>
              <a:rPr lang="es-CO" sz="2400" b="1" dirty="0">
                <a:solidFill>
                  <a:srgbClr val="FF0000"/>
                </a:solidFill>
              </a:rPr>
              <a:t>modo que la idea de que debemos sufrir por nuestros pecados después de la muerte, es contraria a todo lo que la Biblia dice acerca de la salvación.</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980729"/>
            <a:ext cx="242847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771800" y="751345"/>
            <a:ext cx="3180441" cy="2677656"/>
          </a:xfrm>
          <a:prstGeom prst="rect">
            <a:avLst/>
          </a:prstGeom>
        </p:spPr>
        <p:txBody>
          <a:bodyPr wrap="square">
            <a:spAutoFit/>
          </a:bodyPr>
          <a:lstStyle/>
          <a:p>
            <a:pPr algn="ctr"/>
            <a:r>
              <a:rPr lang="es-CO" sz="2400" dirty="0">
                <a:solidFill>
                  <a:srgbClr val="FF0000"/>
                </a:solidFill>
              </a:rPr>
              <a:t>1 Juan 2:2 </a:t>
            </a:r>
            <a:r>
              <a:rPr lang="es-CO" sz="2400" dirty="0"/>
              <a:t>dice:  «El es la expiación por nuestros pecados, y no solamente por los nuestros, sino también por los de todo el mundo». </a:t>
            </a:r>
          </a:p>
        </p:txBody>
      </p:sp>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980730"/>
            <a:ext cx="2376264"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17051858"/>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76664"/>
          </a:xfrm>
        </p:spPr>
        <p:txBody>
          <a:bodyPr>
            <a:normAutofit fontScale="77500" lnSpcReduction="20000"/>
          </a:bodyPr>
          <a:lstStyle/>
          <a:p>
            <a:pPr marL="0" indent="0">
              <a:buNone/>
            </a:pPr>
            <a:r>
              <a:rPr lang="es-CO" dirty="0"/>
              <a:t>El primer pasaje de la Escritura que señalan los católicos como evidencia del Purgatorio es </a:t>
            </a:r>
            <a:r>
              <a:rPr lang="es-CO" dirty="0">
                <a:solidFill>
                  <a:srgbClr val="FF0000"/>
                </a:solidFill>
              </a:rPr>
              <a:t>1 Corintios 3:15</a:t>
            </a:r>
            <a:r>
              <a:rPr lang="es-CO" dirty="0"/>
              <a:t>, el cual dice, “</a:t>
            </a:r>
            <a:r>
              <a:rPr lang="es-CO" b="1" dirty="0">
                <a:latin typeface="Agency FB" pitchFamily="34" charset="0"/>
              </a:rPr>
              <a:t>Si la obra de alguno se quemare, él sufrirá pérdida, si bien él mismo será salvo, aunque así como por fuego.</a:t>
            </a:r>
            <a:r>
              <a:rPr lang="es-CO" dirty="0"/>
              <a:t>” </a:t>
            </a:r>
            <a:endParaRPr lang="es-CO" dirty="0" smtClean="0"/>
          </a:p>
          <a:p>
            <a:pPr marL="0" indent="0">
              <a:buNone/>
            </a:pPr>
            <a:r>
              <a:rPr lang="es-CO" dirty="0" smtClean="0"/>
              <a:t>El </a:t>
            </a:r>
            <a:r>
              <a:rPr lang="es-CO" dirty="0"/>
              <a:t>pasaje </a:t>
            </a:r>
            <a:r>
              <a:rPr lang="es-CO" dirty="0">
                <a:solidFill>
                  <a:srgbClr val="FF0000"/>
                </a:solidFill>
              </a:rPr>
              <a:t>(1 Corintios 3:12-15) </a:t>
            </a:r>
            <a:r>
              <a:rPr lang="es-CO" dirty="0"/>
              <a:t>es usado como una ilustración de cosas pasadas a través del fuego, como una descripción del juicio de las obras de los creyentes. Si nuestras obras son de buena calidad “</a:t>
            </a:r>
            <a:r>
              <a:rPr lang="es-CO" dirty="0">
                <a:latin typeface="Agency FB" pitchFamily="34" charset="0"/>
              </a:rPr>
              <a:t>oro, plata, piedras preciosas</a:t>
            </a:r>
            <a:r>
              <a:rPr lang="es-CO" dirty="0"/>
              <a:t>,” </a:t>
            </a:r>
            <a:r>
              <a:rPr lang="es-CO" u="sng" dirty="0"/>
              <a:t>ellas pasarán a través del fuego sin sufrir daño, y nosotros obtendremos la recompensa por ellas</a:t>
            </a:r>
            <a:r>
              <a:rPr lang="es-CO" dirty="0" smtClean="0"/>
              <a:t>.</a:t>
            </a:r>
          </a:p>
          <a:p>
            <a:pPr marL="0" indent="0">
              <a:buNone/>
            </a:pPr>
            <a:r>
              <a:rPr lang="es-CO" dirty="0" smtClean="0"/>
              <a:t>Por el contrario:  </a:t>
            </a:r>
            <a:r>
              <a:rPr lang="es-CO" dirty="0"/>
              <a:t>Si nuestras obras son de baja calidad “</a:t>
            </a:r>
            <a:r>
              <a:rPr lang="es-CO" dirty="0">
                <a:latin typeface="Agency FB" pitchFamily="34" charset="0"/>
              </a:rPr>
              <a:t>madera, heno y hojarasca</a:t>
            </a:r>
            <a:r>
              <a:rPr lang="es-CO" dirty="0"/>
              <a:t>”, </a:t>
            </a:r>
            <a:r>
              <a:rPr lang="es-CO" u="sng" dirty="0"/>
              <a:t>ellas serán consumidas por el fuego y no habrá recompensa</a:t>
            </a:r>
            <a:r>
              <a:rPr lang="es-CO" dirty="0"/>
              <a:t>. </a:t>
            </a:r>
            <a:r>
              <a:rPr lang="es-CO" dirty="0">
                <a:solidFill>
                  <a:srgbClr val="FF0000"/>
                </a:solidFill>
              </a:rPr>
              <a:t>Este pasaje no dice que los creyentes pasarán a través del fuego, sino más bien que las obras de los creyentes serán pasadas por fuego</a:t>
            </a:r>
            <a:r>
              <a:rPr lang="es-CO" dirty="0" smtClean="0"/>
              <a:t>.</a:t>
            </a:r>
          </a:p>
          <a:p>
            <a:pPr marL="0" indent="0">
              <a:buNone/>
            </a:pPr>
            <a:r>
              <a:rPr lang="es-CO" dirty="0" smtClean="0">
                <a:solidFill>
                  <a:srgbClr val="FF0000"/>
                </a:solidFill>
              </a:rPr>
              <a:t> </a:t>
            </a:r>
            <a:r>
              <a:rPr lang="es-CO" dirty="0">
                <a:solidFill>
                  <a:srgbClr val="FF0000"/>
                </a:solidFill>
              </a:rPr>
              <a:t>1 Corintios 3:15 </a:t>
            </a:r>
            <a:r>
              <a:rPr lang="es-CO" dirty="0"/>
              <a:t>se refiere al creyente “escapando a través de las llamas”, </a:t>
            </a:r>
            <a:r>
              <a:rPr lang="es-CO" dirty="0" smtClean="0"/>
              <a:t>(las pruebas), no </a:t>
            </a:r>
            <a:r>
              <a:rPr lang="es-CO" dirty="0"/>
              <a:t>“siendo purificado por las llamas</a:t>
            </a:r>
            <a:r>
              <a:rPr lang="es-CO" dirty="0" smtClean="0"/>
              <a:t>.” Ver </a:t>
            </a:r>
            <a:r>
              <a:rPr lang="es-CO" dirty="0" smtClean="0">
                <a:solidFill>
                  <a:srgbClr val="FF0000"/>
                </a:solidFill>
              </a:rPr>
              <a:t>(1Ped.4:12,13; 1Ped.1:7).</a:t>
            </a:r>
            <a:endParaRPr lang="es-CO" dirty="0">
              <a:solidFill>
                <a:srgbClr val="FF0000"/>
              </a:solidFill>
            </a:endParaRPr>
          </a:p>
          <a:p>
            <a:endParaRPr lang="es-CO" dirty="0"/>
          </a:p>
        </p:txBody>
      </p:sp>
    </p:spTree>
    <p:extLst>
      <p:ext uri="{BB962C8B-B14F-4D97-AF65-F5344CB8AC3E}">
        <p14:creationId xmlns:p14="http://schemas.microsoft.com/office/powerpoint/2010/main" val="1778715248"/>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Superando las pruebas</a:t>
            </a:r>
            <a:endParaRPr lang="es-CO"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92" y="1484784"/>
            <a:ext cx="3867500" cy="29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8024" y="1484783"/>
            <a:ext cx="3865877" cy="299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4653136"/>
            <a:ext cx="2664296" cy="17137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80112" y="4653136"/>
            <a:ext cx="2304256" cy="1447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33868170"/>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4690864" cy="2808312"/>
          </a:xfrm>
        </p:spPr>
        <p:txBody>
          <a:bodyPr>
            <a:normAutofit/>
          </a:bodyPr>
          <a:lstStyle/>
          <a:p>
            <a:pPr marL="0" indent="0">
              <a:buNone/>
            </a:pPr>
            <a:endParaRPr lang="es-CO" sz="2400" dirty="0" smtClean="0"/>
          </a:p>
          <a:p>
            <a:pPr marL="0" indent="0">
              <a:buNone/>
            </a:pPr>
            <a:endParaRPr lang="es-CO" sz="2400" dirty="0" smtClean="0"/>
          </a:p>
          <a:p>
            <a:pPr marL="0" indent="0">
              <a:buNone/>
            </a:pPr>
            <a:r>
              <a:rPr lang="es-CO" sz="2400" dirty="0" smtClean="0"/>
              <a:t>El </a:t>
            </a:r>
            <a:r>
              <a:rPr lang="es-CO" sz="2400" dirty="0"/>
              <a:t>Purgatorio, como muchos otros dogmas católicos, está basado en un malentendido de la naturaleza del sacrificio de Cristo. </a:t>
            </a:r>
            <a:endParaRPr lang="es-CO" sz="2400" dirty="0" smtClean="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260648"/>
            <a:ext cx="3542506" cy="3888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1475656" y="4437112"/>
            <a:ext cx="6408712" cy="2308324"/>
          </a:xfrm>
          <a:prstGeom prst="rect">
            <a:avLst/>
          </a:prstGeom>
        </p:spPr>
        <p:txBody>
          <a:bodyPr wrap="square">
            <a:spAutoFit/>
          </a:bodyPr>
          <a:lstStyle/>
          <a:p>
            <a:r>
              <a:rPr lang="es-CO" sz="2400" dirty="0"/>
              <a:t>Los católicos ven la Misa (o </a:t>
            </a:r>
            <a:r>
              <a:rPr lang="es-CO" sz="2400" dirty="0" smtClean="0"/>
              <a:t>sea) la Eucaristía </a:t>
            </a:r>
            <a:r>
              <a:rPr lang="es-CO" sz="2400" dirty="0"/>
              <a:t>como una repetición del sacrificio de Cristo, porque no han podido comprender que el sacrificio de Jesucristo, hecho una sola vez y para siempre, fue absoluto y perfectamente suficiente</a:t>
            </a:r>
            <a:r>
              <a:rPr lang="es-CO" sz="2400" dirty="0" smtClean="0"/>
              <a:t>.</a:t>
            </a:r>
          </a:p>
          <a:p>
            <a:r>
              <a:rPr lang="es-CO" sz="2400" dirty="0" smtClean="0"/>
              <a:t> </a:t>
            </a:r>
            <a:r>
              <a:rPr lang="es-CO" sz="2400" dirty="0"/>
              <a:t>Ver </a:t>
            </a:r>
            <a:r>
              <a:rPr lang="es-CO" sz="2400" dirty="0">
                <a:solidFill>
                  <a:srgbClr val="FF0000"/>
                </a:solidFill>
              </a:rPr>
              <a:t>(Hebreos 7:27). </a:t>
            </a:r>
          </a:p>
        </p:txBody>
      </p:sp>
    </p:spTree>
    <p:extLst>
      <p:ext uri="{BB962C8B-B14F-4D97-AF65-F5344CB8AC3E}">
        <p14:creationId xmlns:p14="http://schemas.microsoft.com/office/powerpoint/2010/main" val="426690779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3"/>
            <a:ext cx="8229600" cy="1512168"/>
          </a:xfrm>
        </p:spPr>
        <p:txBody>
          <a:bodyPr>
            <a:normAutofit lnSpcReduction="10000"/>
          </a:bodyPr>
          <a:lstStyle/>
          <a:p>
            <a:pPr marL="0" indent="0">
              <a:buNone/>
            </a:pPr>
            <a:r>
              <a:rPr lang="es-CO" sz="2400" dirty="0"/>
              <a:t>L</a:t>
            </a:r>
            <a:r>
              <a:rPr lang="es-CO" sz="2400" dirty="0" smtClean="0"/>
              <a:t>os </a:t>
            </a:r>
            <a:r>
              <a:rPr lang="es-CO" sz="2400" dirty="0"/>
              <a:t>católicos ven las obras meritorias como una contribución a la salvación, debido a que se equivocan al no reconocer que el pago del sacrificio de Cristo, no tiene necesidad de “contribuciones” </a:t>
            </a:r>
            <a:r>
              <a:rPr lang="es-CO" sz="2400" dirty="0" smtClean="0"/>
              <a:t>adicionales.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225" y="2276872"/>
            <a:ext cx="2448271" cy="1728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2276872"/>
            <a:ext cx="5760640" cy="1938992"/>
          </a:xfrm>
          <a:prstGeom prst="rect">
            <a:avLst/>
          </a:prstGeom>
        </p:spPr>
        <p:txBody>
          <a:bodyPr wrap="square">
            <a:spAutoFit/>
          </a:bodyPr>
          <a:lstStyle/>
          <a:p>
            <a:r>
              <a:rPr lang="es-CO" sz="2400" dirty="0"/>
              <a:t>En </a:t>
            </a:r>
            <a:r>
              <a:rPr lang="es-CO" sz="2400" dirty="0">
                <a:solidFill>
                  <a:srgbClr val="FF0000"/>
                </a:solidFill>
              </a:rPr>
              <a:t>(Efesios 2:8-9), </a:t>
            </a:r>
            <a:r>
              <a:rPr lang="es-CO" sz="2400" dirty="0"/>
              <a:t>dice el apóstol Pablo: «Porque por gracia sois salvos por medio de la fe; y esto </a:t>
            </a:r>
            <a:r>
              <a:rPr lang="es-CO" sz="2400" u="sng" dirty="0"/>
              <a:t>no de vosotros</a:t>
            </a:r>
            <a:r>
              <a:rPr lang="es-CO" sz="2400" dirty="0"/>
              <a:t>, pues es don de Dios. 9 </a:t>
            </a:r>
            <a:r>
              <a:rPr lang="es-CO" sz="2400" u="sng" dirty="0"/>
              <a:t>No es por obras, para que nadie se gloríe</a:t>
            </a:r>
            <a:r>
              <a:rPr lang="es-CO" sz="2400" dirty="0" smtClean="0"/>
              <a:t>»</a:t>
            </a:r>
            <a:endParaRPr lang="es-CO" sz="2400" dirty="0"/>
          </a:p>
        </p:txBody>
      </p:sp>
      <p:sp>
        <p:nvSpPr>
          <p:cNvPr id="5" name="4 Rectángulo"/>
          <p:cNvSpPr/>
          <p:nvPr/>
        </p:nvSpPr>
        <p:spPr>
          <a:xfrm>
            <a:off x="467544" y="4444663"/>
            <a:ext cx="7560840" cy="1938992"/>
          </a:xfrm>
          <a:prstGeom prst="rect">
            <a:avLst/>
          </a:prstGeom>
        </p:spPr>
        <p:txBody>
          <a:bodyPr wrap="square">
            <a:spAutoFit/>
          </a:bodyPr>
          <a:lstStyle/>
          <a:p>
            <a:r>
              <a:rPr lang="es-CO" sz="2400" dirty="0"/>
              <a:t>De igual manera, el Purgatorio es entendido por los católicos, como el lugar de purificación en preparación para el Cielo, porque ellos no reconocen que, por el sacrificio de Jesucristo, ya fuimos limpiados, declarados justos, perdonados, redimidos, reconciliados y santificados.</a:t>
            </a:r>
          </a:p>
        </p:txBody>
      </p:sp>
    </p:spTree>
    <p:extLst>
      <p:ext uri="{BB962C8B-B14F-4D97-AF65-F5344CB8AC3E}">
        <p14:creationId xmlns:p14="http://schemas.microsoft.com/office/powerpoint/2010/main" val="231169929"/>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5"/>
            <a:ext cx="4906888" cy="3024336"/>
          </a:xfrm>
        </p:spPr>
        <p:txBody>
          <a:bodyPr>
            <a:normAutofit/>
          </a:bodyPr>
          <a:lstStyle/>
          <a:p>
            <a:pPr marL="0" indent="0">
              <a:buNone/>
            </a:pPr>
            <a:r>
              <a:rPr lang="es-CO" sz="2400" dirty="0"/>
              <a:t>La idea misma del Purgatorio, y de las doctrina que con frecuencia se vinculan a él </a:t>
            </a:r>
            <a:r>
              <a:rPr lang="es-CO" sz="2400" dirty="0" smtClean="0"/>
              <a:t>(</a:t>
            </a:r>
            <a:r>
              <a:rPr lang="es-CO" sz="2400" b="1" dirty="0" smtClean="0">
                <a:latin typeface="Agency FB" pitchFamily="34" charset="0"/>
              </a:rPr>
              <a:t>como es, rezar </a:t>
            </a:r>
            <a:r>
              <a:rPr lang="es-CO" sz="2400" b="1" dirty="0">
                <a:latin typeface="Agency FB" pitchFamily="34" charset="0"/>
              </a:rPr>
              <a:t>por los muertos</a:t>
            </a:r>
            <a:r>
              <a:rPr lang="es-CO" sz="2400" b="1" dirty="0" smtClean="0">
                <a:latin typeface="Agency FB" pitchFamily="34" charset="0"/>
              </a:rPr>
              <a:t>, </a:t>
            </a:r>
            <a:r>
              <a:rPr lang="es-CO" sz="2400" b="1" dirty="0">
                <a:latin typeface="Agency FB" pitchFamily="34" charset="0"/>
              </a:rPr>
              <a:t>las obras meritorias a favor de los muertos, </a:t>
            </a:r>
            <a:r>
              <a:rPr lang="es-CO" sz="2400" b="1" dirty="0" smtClean="0">
                <a:latin typeface="Agency FB" pitchFamily="34" charset="0"/>
              </a:rPr>
              <a:t>incluso </a:t>
            </a:r>
            <a:r>
              <a:rPr lang="es-CO" sz="2400" b="1" dirty="0">
                <a:latin typeface="Agency FB" pitchFamily="34" charset="0"/>
              </a:rPr>
              <a:t>económicos, </a:t>
            </a:r>
            <a:r>
              <a:rPr lang="es-CO" sz="2400" b="1" dirty="0" smtClean="0">
                <a:latin typeface="Agency FB" pitchFamily="34" charset="0"/>
              </a:rPr>
              <a:t>para </a:t>
            </a:r>
            <a:r>
              <a:rPr lang="es-CO" sz="2400" b="1" dirty="0">
                <a:latin typeface="Agency FB" pitchFamily="34" charset="0"/>
              </a:rPr>
              <a:t>aquellos cristianos que </a:t>
            </a:r>
            <a:r>
              <a:rPr lang="es-CO" sz="2400" b="1" dirty="0" smtClean="0">
                <a:latin typeface="Agency FB" pitchFamily="34" charset="0"/>
              </a:rPr>
              <a:t>habían </a:t>
            </a:r>
            <a:r>
              <a:rPr lang="es-CO" sz="2400" b="1" dirty="0">
                <a:latin typeface="Agency FB" pitchFamily="34" charset="0"/>
              </a:rPr>
              <a:t>incurrido en algún pecado confesado se estipulaba ciertos ayunos y penitencias. </a:t>
            </a:r>
            <a:endParaRPr lang="es-CO" sz="24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404664"/>
            <a:ext cx="3600797"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611560" y="4437112"/>
            <a:ext cx="7920880" cy="1938992"/>
          </a:xfrm>
          <a:prstGeom prst="rect">
            <a:avLst/>
          </a:prstGeom>
        </p:spPr>
        <p:txBody>
          <a:bodyPr wrap="square">
            <a:spAutoFit/>
          </a:bodyPr>
          <a:lstStyle/>
          <a:p>
            <a:r>
              <a:rPr lang="es-CO" sz="2400" b="1" dirty="0"/>
              <a:t>los largos ayunos a pan y agua se redimían o conmutaban con diversas oraciones, alguna limosna o peregrinaciones a Tierra Santa o a Roma, visitas de un santuario o iglesia, pago de cierta cantidad de dinero, obras de construcción a favor de la iglesia o participación en otra obra de beneficencia etc</a:t>
            </a:r>
            <a:r>
              <a:rPr lang="es-CO" sz="2400" b="1" dirty="0" smtClean="0"/>
              <a:t>.)</a:t>
            </a:r>
            <a:endParaRPr lang="es-CO" sz="2400" b="1" dirty="0"/>
          </a:p>
        </p:txBody>
      </p:sp>
      <p:sp>
        <p:nvSpPr>
          <p:cNvPr id="5" name="4 Rectángulo"/>
          <p:cNvSpPr/>
          <p:nvPr/>
        </p:nvSpPr>
        <p:spPr>
          <a:xfrm>
            <a:off x="5436097" y="3618411"/>
            <a:ext cx="3312368" cy="646331"/>
          </a:xfrm>
          <a:prstGeom prst="rect">
            <a:avLst/>
          </a:prstGeom>
        </p:spPr>
        <p:txBody>
          <a:bodyPr wrap="square">
            <a:spAutoFit/>
          </a:bodyPr>
          <a:lstStyle/>
          <a:p>
            <a:pPr algn="ctr"/>
            <a:r>
              <a:rPr lang="es-CO" b="1" dirty="0" smtClean="0">
                <a:solidFill>
                  <a:srgbClr val="FF0000"/>
                </a:solidFill>
              </a:rPr>
              <a:t>Filas de creyentes pagando </a:t>
            </a:r>
            <a:r>
              <a:rPr lang="es-CO" b="1" dirty="0">
                <a:solidFill>
                  <a:srgbClr val="FF0000"/>
                </a:solidFill>
              </a:rPr>
              <a:t>indulgencias </a:t>
            </a:r>
            <a:r>
              <a:rPr lang="es-CO" b="1" dirty="0" smtClean="0">
                <a:solidFill>
                  <a:srgbClr val="FF0000"/>
                </a:solidFill>
              </a:rPr>
              <a:t>económicas</a:t>
            </a:r>
            <a:endParaRPr lang="es-CO" b="1" dirty="0">
              <a:solidFill>
                <a:srgbClr val="FF0000"/>
              </a:solidFill>
            </a:endParaRPr>
          </a:p>
        </p:txBody>
      </p:sp>
    </p:spTree>
    <p:extLst>
      <p:ext uri="{BB962C8B-B14F-4D97-AF65-F5344CB8AC3E}">
        <p14:creationId xmlns:p14="http://schemas.microsoft.com/office/powerpoint/2010/main" val="230051361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6048672"/>
          </a:xfrm>
        </p:spPr>
        <p:txBody>
          <a:bodyPr>
            <a:normAutofit fontScale="77500" lnSpcReduction="20000"/>
          </a:bodyPr>
          <a:lstStyle/>
          <a:p>
            <a:pPr marL="0" indent="0">
              <a:buNone/>
            </a:pPr>
            <a:r>
              <a:rPr lang="es-CO" dirty="0"/>
              <a:t>todas </a:t>
            </a:r>
            <a:r>
              <a:rPr lang="es-CO" dirty="0" smtClean="0"/>
              <a:t>estas formas de penitencia fallan </a:t>
            </a:r>
            <a:r>
              <a:rPr lang="es-CO" dirty="0"/>
              <a:t>en reconocer que la muerte de Jesús fue suficiente para pagar la pena por TODOS nuestros pecados. </a:t>
            </a:r>
            <a:endParaRPr lang="es-CO" dirty="0" smtClean="0"/>
          </a:p>
          <a:p>
            <a:pPr marL="0" indent="0">
              <a:buNone/>
            </a:pPr>
            <a:endParaRPr lang="es-CO" dirty="0" smtClean="0"/>
          </a:p>
          <a:p>
            <a:pPr marL="0" indent="0">
              <a:buNone/>
            </a:pPr>
            <a:r>
              <a:rPr lang="es-CO" dirty="0" smtClean="0"/>
              <a:t>Jesús</a:t>
            </a:r>
            <a:r>
              <a:rPr lang="es-CO" dirty="0"/>
              <a:t>, quien era Dios encarnado </a:t>
            </a:r>
            <a:r>
              <a:rPr lang="es-CO" dirty="0" smtClean="0"/>
              <a:t>según lo dice </a:t>
            </a:r>
            <a:r>
              <a:rPr lang="es-CO" dirty="0" smtClean="0">
                <a:solidFill>
                  <a:srgbClr val="FF0000"/>
                </a:solidFill>
              </a:rPr>
              <a:t>(Juan </a:t>
            </a:r>
            <a:r>
              <a:rPr lang="es-CO" dirty="0">
                <a:solidFill>
                  <a:srgbClr val="FF0000"/>
                </a:solidFill>
              </a:rPr>
              <a:t>1:1,14)</a:t>
            </a:r>
            <a:r>
              <a:rPr lang="es-CO" dirty="0"/>
              <a:t>, pagó un precio infinito por nuestros pecados. Jesús murió por nuestros pecados </a:t>
            </a:r>
            <a:r>
              <a:rPr lang="es-CO" dirty="0" smtClean="0"/>
              <a:t>dice </a:t>
            </a:r>
            <a:r>
              <a:rPr lang="es-CO" dirty="0" smtClean="0">
                <a:solidFill>
                  <a:srgbClr val="FF0000"/>
                </a:solidFill>
              </a:rPr>
              <a:t>(1 </a:t>
            </a:r>
            <a:r>
              <a:rPr lang="es-CO" dirty="0">
                <a:solidFill>
                  <a:srgbClr val="FF0000"/>
                </a:solidFill>
              </a:rPr>
              <a:t>Corintios 15:3). </a:t>
            </a:r>
            <a:r>
              <a:rPr lang="es-CO" dirty="0"/>
              <a:t>Jesús es el sacrificio expiatorio por nuestros pecados </a:t>
            </a:r>
            <a:r>
              <a:rPr lang="es-CO" dirty="0" smtClean="0"/>
              <a:t>dice </a:t>
            </a:r>
            <a:r>
              <a:rPr lang="es-CO" dirty="0" smtClean="0">
                <a:solidFill>
                  <a:srgbClr val="FF0000"/>
                </a:solidFill>
              </a:rPr>
              <a:t>(1 </a:t>
            </a:r>
            <a:r>
              <a:rPr lang="es-CO" dirty="0">
                <a:solidFill>
                  <a:srgbClr val="FF0000"/>
                </a:solidFill>
              </a:rPr>
              <a:t>Juan 2:2). </a:t>
            </a:r>
            <a:endParaRPr lang="es-CO" dirty="0" smtClean="0">
              <a:solidFill>
                <a:srgbClr val="FF0000"/>
              </a:solidFill>
            </a:endParaRPr>
          </a:p>
          <a:p>
            <a:pPr marL="0" indent="0">
              <a:buNone/>
            </a:pPr>
            <a:endParaRPr lang="es-CO" dirty="0" smtClean="0"/>
          </a:p>
          <a:p>
            <a:pPr marL="0" indent="0">
              <a:buNone/>
            </a:pPr>
            <a:r>
              <a:rPr lang="es-CO" dirty="0" smtClean="0"/>
              <a:t>El </a:t>
            </a:r>
            <a:r>
              <a:rPr lang="es-CO" dirty="0"/>
              <a:t>limitar el sacrificio de Jesús a la expiación del pecado </a:t>
            </a:r>
            <a:r>
              <a:rPr lang="es-CO" dirty="0" smtClean="0"/>
              <a:t>de nuestros primeros padres, y la tendencia al pecado que ellos nos transmitieron, y por ende, los </a:t>
            </a:r>
            <a:r>
              <a:rPr lang="es-CO" dirty="0"/>
              <a:t>pecados </a:t>
            </a:r>
            <a:r>
              <a:rPr lang="es-CO" dirty="0" smtClean="0"/>
              <a:t>cometidos por </a:t>
            </a:r>
            <a:r>
              <a:rPr lang="es-CO" dirty="0"/>
              <a:t>n</a:t>
            </a:r>
            <a:r>
              <a:rPr lang="es-CO" dirty="0" smtClean="0"/>
              <a:t>osotros </a:t>
            </a:r>
            <a:r>
              <a:rPr lang="es-CO" dirty="0"/>
              <a:t>antes de la salvación, </a:t>
            </a:r>
            <a:r>
              <a:rPr lang="es-CO" dirty="0" smtClean="0"/>
              <a:t>y los pecados cometidos después, </a:t>
            </a:r>
            <a:r>
              <a:rPr lang="es-CO" b="1" u="sng" dirty="0" smtClean="0"/>
              <a:t>es </a:t>
            </a:r>
            <a:r>
              <a:rPr lang="es-CO" b="1" u="sng" dirty="0"/>
              <a:t>un ataque a la Persona y la Obra de Jesucristo</a:t>
            </a:r>
            <a:r>
              <a:rPr lang="es-CO" dirty="0" smtClean="0"/>
              <a:t>.</a:t>
            </a:r>
          </a:p>
          <a:p>
            <a:pPr marL="0" indent="0">
              <a:buNone/>
            </a:pPr>
            <a:r>
              <a:rPr lang="es-CO" dirty="0" smtClean="0"/>
              <a:t> </a:t>
            </a:r>
          </a:p>
          <a:p>
            <a:pPr marL="0" indent="0">
              <a:buNone/>
            </a:pPr>
            <a:r>
              <a:rPr lang="es-CO" dirty="0" smtClean="0"/>
              <a:t>Si </a:t>
            </a:r>
            <a:r>
              <a:rPr lang="es-CO" dirty="0"/>
              <a:t>debemos en algún sentido pagar por ello, expiar por ello, o sufrir por nuestros pecados – </a:t>
            </a:r>
            <a:r>
              <a:rPr lang="es-CO" b="1" u="sng" dirty="0"/>
              <a:t>eso indica que la muerte de Jesús no fue un sacrificio perfecto, completo y suficiente</a:t>
            </a:r>
            <a:r>
              <a:rPr lang="es-CO" dirty="0"/>
              <a:t>.</a:t>
            </a:r>
          </a:p>
          <a:p>
            <a:endParaRPr lang="es-CO" dirty="0"/>
          </a:p>
        </p:txBody>
      </p:sp>
    </p:spTree>
    <p:extLst>
      <p:ext uri="{BB962C8B-B14F-4D97-AF65-F5344CB8AC3E}">
        <p14:creationId xmlns:p14="http://schemas.microsoft.com/office/powerpoint/2010/main" val="3543339502"/>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0" y="274638"/>
            <a:ext cx="9144000" cy="1143000"/>
          </a:xfrm>
        </p:spPr>
        <p:txBody>
          <a:bodyPr>
            <a:noAutofit/>
          </a:bodyPr>
          <a:lstStyle/>
          <a:p>
            <a:r>
              <a:rPr lang="es-CO" sz="3200" b="1" dirty="0" smtClean="0">
                <a:latin typeface="Agency FB" pitchFamily="34" charset="0"/>
              </a:rPr>
              <a:t>¿Cuando es que los creyentes estarán presentes al Señor?</a:t>
            </a:r>
            <a:endParaRPr lang="es-CO" sz="3200" b="1" dirty="0">
              <a:latin typeface="Agency FB" pitchFamily="34" charset="0"/>
            </a:endParaRPr>
          </a:p>
        </p:txBody>
      </p:sp>
      <p:sp>
        <p:nvSpPr>
          <p:cNvPr id="3" name="2 Marcador de contenido"/>
          <p:cNvSpPr>
            <a:spLocks noGrp="1"/>
          </p:cNvSpPr>
          <p:nvPr>
            <p:ph idx="1"/>
          </p:nvPr>
        </p:nvSpPr>
        <p:spPr>
          <a:xfrm>
            <a:off x="457200" y="1600200"/>
            <a:ext cx="8229600" cy="1684783"/>
          </a:xfrm>
        </p:spPr>
        <p:txBody>
          <a:bodyPr>
            <a:noAutofit/>
          </a:bodyPr>
          <a:lstStyle/>
          <a:p>
            <a:pPr marL="0" indent="0" algn="ctr">
              <a:buNone/>
            </a:pPr>
            <a:r>
              <a:rPr lang="es-CO" sz="2400" dirty="0" smtClean="0"/>
              <a:t>El catolicismo enseña que: Para </a:t>
            </a:r>
            <a:r>
              <a:rPr lang="es-CO" sz="2400" dirty="0"/>
              <a:t>los creyentes, después de la muerte significa estar “ausentes del cuerpo y presentes al Señor” </a:t>
            </a:r>
            <a:endParaRPr lang="es-CO" sz="2400" dirty="0" smtClean="0"/>
          </a:p>
          <a:p>
            <a:pPr marL="0" indent="0" algn="ctr">
              <a:buNone/>
            </a:pPr>
            <a:r>
              <a:rPr lang="es-CO" sz="2400" dirty="0" smtClean="0">
                <a:solidFill>
                  <a:srgbClr val="FF0000"/>
                </a:solidFill>
              </a:rPr>
              <a:t>(</a:t>
            </a:r>
            <a:r>
              <a:rPr lang="es-CO" sz="2400" dirty="0">
                <a:solidFill>
                  <a:srgbClr val="FF0000"/>
                </a:solidFill>
              </a:rPr>
              <a:t>2 </a:t>
            </a:r>
            <a:r>
              <a:rPr lang="es-CO" sz="2400" dirty="0" smtClean="0">
                <a:solidFill>
                  <a:srgbClr val="FF0000"/>
                </a:solidFill>
              </a:rPr>
              <a:t>Corintios </a:t>
            </a:r>
            <a:r>
              <a:rPr lang="es-CO" sz="2400" dirty="0">
                <a:solidFill>
                  <a:srgbClr val="FF0000"/>
                </a:solidFill>
              </a:rPr>
              <a:t>5:6-8; Filipenses 1:23</a:t>
            </a:r>
            <a:r>
              <a:rPr lang="es-CO" sz="2400" dirty="0" smtClean="0">
                <a:solidFill>
                  <a:srgbClr val="FF0000"/>
                </a:solidFill>
              </a:rPr>
              <a:t>)</a:t>
            </a:r>
            <a:endParaRPr lang="es-CO" sz="2400" dirty="0">
              <a:solidFill>
                <a:srgbClr val="FF000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6256" y="3442874"/>
            <a:ext cx="1652389" cy="257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3442874"/>
            <a:ext cx="1800200" cy="25784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458941" y="3497235"/>
            <a:ext cx="4392488" cy="2677656"/>
          </a:xfrm>
          <a:prstGeom prst="rect">
            <a:avLst/>
          </a:prstGeom>
        </p:spPr>
        <p:txBody>
          <a:bodyPr wrap="square">
            <a:spAutoFit/>
          </a:bodyPr>
          <a:lstStyle/>
          <a:p>
            <a:pPr algn="ctr"/>
            <a:r>
              <a:rPr lang="es-CO" sz="2400" dirty="0"/>
              <a:t>Ver </a:t>
            </a:r>
            <a:r>
              <a:rPr lang="es-CO" sz="2400" b="1" dirty="0">
                <a:solidFill>
                  <a:srgbClr val="FF0000"/>
                </a:solidFill>
              </a:rPr>
              <a:t>Juan </a:t>
            </a:r>
            <a:r>
              <a:rPr lang="es-CO" sz="2400" b="1" dirty="0" smtClean="0">
                <a:solidFill>
                  <a:srgbClr val="FF0000"/>
                </a:solidFill>
              </a:rPr>
              <a:t>14:3; 1Tes.4:16,17. </a:t>
            </a:r>
          </a:p>
          <a:p>
            <a:pPr algn="ctr"/>
            <a:r>
              <a:rPr lang="es-CO" sz="2400" dirty="0" smtClean="0"/>
              <a:t>La doctrina de que los cristianos al morir inmediatamente están «presentes al Señor» es falsa. Según los textos, esto se realizará únicamente cuando Cristo vuelva por segunda vez. Amen.</a:t>
            </a:r>
            <a:endParaRPr lang="es-CO" sz="2400" dirty="0"/>
          </a:p>
        </p:txBody>
      </p:sp>
    </p:spTree>
    <p:extLst>
      <p:ext uri="{BB962C8B-B14F-4D97-AF65-F5344CB8AC3E}">
        <p14:creationId xmlns:p14="http://schemas.microsoft.com/office/powerpoint/2010/main" val="2796485115"/>
      </p:ext>
    </p:extLst>
  </p:cSld>
  <p:clrMapOvr>
    <a:masterClrMapping/>
  </p:clrMapOvr>
  <p:transition spd="slow">
    <p:cove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692697"/>
            <a:ext cx="5122912" cy="2735510"/>
          </a:xfrm>
        </p:spPr>
        <p:txBody>
          <a:bodyPr/>
          <a:lstStyle/>
          <a:p>
            <a:pPr marL="0" indent="0">
              <a:buNone/>
            </a:pPr>
            <a:r>
              <a:rPr lang="es-CO" sz="2400" dirty="0"/>
              <a:t>Nótese que esto no dice “ausente del cuerpo, en el Purgatorio con el fuego purificador.” No, por el sacrificio perfecto, completo y suficiente de Jesús, después de la muerte, estaremos </a:t>
            </a:r>
            <a:r>
              <a:rPr lang="es-CO" sz="2400" dirty="0" smtClean="0"/>
              <a:t>«dormidos», como dijo Jesús, refiriéndose a la muerte de Lázaro. </a:t>
            </a:r>
            <a:endParaRPr lang="es-CO"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6" y="184943"/>
            <a:ext cx="3170237" cy="324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2843808" y="4365104"/>
            <a:ext cx="5832648" cy="1938992"/>
          </a:xfrm>
          <a:prstGeom prst="rect">
            <a:avLst/>
          </a:prstGeom>
        </p:spPr>
        <p:txBody>
          <a:bodyPr wrap="square">
            <a:spAutoFit/>
          </a:bodyPr>
          <a:lstStyle/>
          <a:p>
            <a:r>
              <a:rPr lang="es-CO" sz="2400" dirty="0" smtClean="0"/>
              <a:t>Totalmente </a:t>
            </a:r>
            <a:r>
              <a:rPr lang="es-CO" sz="2400" dirty="0"/>
              <a:t>purificados, libres de pecado, </a:t>
            </a:r>
            <a:r>
              <a:rPr lang="es-CO" sz="2400" dirty="0" smtClean="0"/>
              <a:t>perfeccionados, santificados, y </a:t>
            </a:r>
            <a:r>
              <a:rPr lang="es-CO" sz="2400" dirty="0"/>
              <a:t>finalmente </a:t>
            </a:r>
            <a:r>
              <a:rPr lang="es-CO" sz="2400" dirty="0" smtClean="0"/>
              <a:t> cuanto Cristo  aparezca por segunda vez, ahora si seremos resucitados para estar «presentes al Señor». </a:t>
            </a:r>
            <a:r>
              <a:rPr lang="es-CO" sz="2400" dirty="0" smtClean="0">
                <a:solidFill>
                  <a:srgbClr val="FF0000"/>
                </a:solidFill>
              </a:rPr>
              <a:t>(1Tes.4:16,17).</a:t>
            </a:r>
            <a:endParaRPr lang="es-CO" sz="2400" dirty="0">
              <a:solidFill>
                <a:srgbClr val="FF0000"/>
              </a:solidFill>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504" y="3717033"/>
            <a:ext cx="2520280" cy="30680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91917896"/>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Tema de Office">
  <a:themeElements>
    <a:clrScheme name="Ofici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ci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ci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1173</Words>
  <Application>Microsoft Office PowerPoint</Application>
  <PresentationFormat>Presentación en pantalla (4:3)</PresentationFormat>
  <Paragraphs>41</Paragraphs>
  <Slides>12</Slides>
  <Notes>0</Notes>
  <HiddenSlides>0</HiddenSlides>
  <MMClips>0</MMClips>
  <ScaleCrop>false</ScaleCrop>
  <HeadingPairs>
    <vt:vector size="4" baseType="variant">
      <vt:variant>
        <vt:lpstr>Tema</vt:lpstr>
      </vt:variant>
      <vt:variant>
        <vt:i4>1</vt:i4>
      </vt:variant>
      <vt:variant>
        <vt:lpstr>Títulos de diapositiva</vt:lpstr>
      </vt:variant>
      <vt:variant>
        <vt:i4>12</vt:i4>
      </vt:variant>
    </vt:vector>
  </HeadingPairs>
  <TitlesOfParts>
    <vt:vector size="13" baseType="lpstr">
      <vt:lpstr>Tema de Office</vt:lpstr>
      <vt:lpstr>¿Qué dice la biblia acerca del purgatorio?</vt:lpstr>
      <vt:lpstr>Pregunta: "¿Qué dice la Biblia acerca del Purgatorio?"</vt:lpstr>
      <vt:lpstr>¿Está esta doctrina del Purgatorio de acuerdo con la Biblia? ¡Absolutamente no!</vt:lpstr>
      <vt:lpstr>Presentación de PowerPoint</vt:lpstr>
      <vt:lpstr>Presentación de PowerPoint</vt:lpstr>
      <vt:lpstr>Superando las pruebas</vt:lpstr>
      <vt:lpstr>Presentación de PowerPoint</vt:lpstr>
      <vt:lpstr>Presentación de PowerPoint</vt:lpstr>
      <vt:lpstr>Presentación de PowerPoint</vt:lpstr>
      <vt:lpstr>Presentación de PowerPoint</vt:lpstr>
      <vt:lpstr>¿Cuando es que los creyentes estarán presentes al Señor?</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¿Qué dice la biblia acerca del purgatorio?</dc:title>
  <dc:creator>FAMILIA FIERRO CH</dc:creator>
  <cp:lastModifiedBy>HUMBERTO</cp:lastModifiedBy>
  <cp:revision>37</cp:revision>
  <dcterms:created xsi:type="dcterms:W3CDTF">2014-08-18T22:06:08Z</dcterms:created>
  <dcterms:modified xsi:type="dcterms:W3CDTF">2015-01-20T10:08:24Z</dcterms:modified>
</cp:coreProperties>
</file>