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2" r:id="rId4"/>
    <p:sldId id="258" r:id="rId5"/>
    <p:sldId id="264" r:id="rId6"/>
    <p:sldId id="265" r:id="rId7"/>
    <p:sldId id="272" r:id="rId8"/>
    <p:sldId id="267" r:id="rId9"/>
    <p:sldId id="266" r:id="rId10"/>
    <p:sldId id="270" r:id="rId11"/>
    <p:sldId id="268" r:id="rId12"/>
    <p:sldId id="269" r:id="rId13"/>
    <p:sldId id="271" r:id="rId14"/>
    <p:sldId id="263" r:id="rId15"/>
    <p:sldId id="273" r:id="rId16"/>
    <p:sldId id="259" r:id="rId17"/>
    <p:sldId id="260" r:id="rId18"/>
    <p:sldId id="274" r:id="rId19"/>
    <p:sldId id="261" r:id="rId20"/>
    <p:sldId id="275" r:id="rId2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BD4992-CF15-4815-AD5F-A901FF8C7E6B}" type="datetimeFigureOut">
              <a:rPr lang="es-CO" smtClean="0"/>
              <a:t>16/09/2014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5FEE08-97F4-4BF5-9DE3-1639D6073A2C}" type="slidenum">
              <a:rPr lang="es-CO" smtClean="0"/>
              <a:t>‹Nº›</a:t>
            </a:fld>
            <a:endParaRPr lang="es-CO" dirty="0"/>
          </a:p>
        </p:txBody>
      </p:sp>
    </p:spTree>
    <p:extLst>
      <p:ext uri="{BB962C8B-B14F-4D97-AF65-F5344CB8AC3E}">
        <p14:creationId xmlns:p14="http://schemas.microsoft.com/office/powerpoint/2010/main" val="953046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435FEE08-97F4-4BF5-9DE3-1639D6073A2C}" type="slidenum">
              <a:rPr lang="es-CO" smtClean="0"/>
              <a:t>1</a:t>
            </a:fld>
            <a:endParaRPr lang="es-CO" dirty="0"/>
          </a:p>
        </p:txBody>
      </p:sp>
    </p:spTree>
    <p:extLst>
      <p:ext uri="{BB962C8B-B14F-4D97-AF65-F5344CB8AC3E}">
        <p14:creationId xmlns:p14="http://schemas.microsoft.com/office/powerpoint/2010/main" val="2508484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16/09/2014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0" y="548681"/>
            <a:ext cx="9144000" cy="1152128"/>
          </a:xfrm>
        </p:spPr>
        <p:txBody>
          <a:bodyPr>
            <a:noAutofit/>
          </a:bodyPr>
          <a:lstStyle/>
          <a:p>
            <a:r>
              <a:rPr lang="es-CO" sz="5400" b="1" dirty="0" smtClean="0">
                <a:latin typeface="Agency FB" pitchFamily="34" charset="0"/>
              </a:rPr>
              <a:t>¿Qué es la inmaculada concepción?</a:t>
            </a:r>
            <a:endParaRPr lang="es-CO" sz="4800" b="1" dirty="0">
              <a:latin typeface="Agency FB"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2019300"/>
            <a:ext cx="3240359" cy="4434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328895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20000"/>
              <a:lumOff val="80000"/>
            </a:schemeClr>
          </a:solidFill>
        </p:spPr>
        <p:txBody>
          <a:bodyPr>
            <a:normAutofit fontScale="90000"/>
          </a:bodyPr>
          <a:lstStyle/>
          <a:p>
            <a:r>
              <a:rPr lang="es-CO" dirty="0"/>
              <a:t>Pregunta: </a:t>
            </a:r>
            <a:r>
              <a:rPr lang="es-CO" sz="4900" b="1" i="1" dirty="0">
                <a:effectLst>
                  <a:outerShdw blurRad="38100" dist="38100" dir="2700000" algn="tl">
                    <a:srgbClr val="000000">
                      <a:alpha val="43137"/>
                    </a:srgbClr>
                  </a:outerShdw>
                </a:effectLst>
              </a:rPr>
              <a:t>"¿Qué es la inmaculada concepción?"</a:t>
            </a:r>
          </a:p>
        </p:txBody>
      </p:sp>
      <p:sp>
        <p:nvSpPr>
          <p:cNvPr id="3" name="2 Marcador de contenido"/>
          <p:cNvSpPr>
            <a:spLocks noGrp="1"/>
          </p:cNvSpPr>
          <p:nvPr>
            <p:ph idx="1"/>
          </p:nvPr>
        </p:nvSpPr>
        <p:spPr>
          <a:xfrm>
            <a:off x="457200" y="1600200"/>
            <a:ext cx="5554960" cy="3196952"/>
          </a:xfrm>
        </p:spPr>
        <p:txBody>
          <a:bodyPr>
            <a:normAutofit fontScale="92500" lnSpcReduction="20000"/>
          </a:bodyPr>
          <a:lstStyle/>
          <a:p>
            <a:pPr marL="0" indent="0">
              <a:buNone/>
            </a:pPr>
            <a:r>
              <a:rPr lang="es-CO" dirty="0" smtClean="0"/>
              <a:t>Respuesta</a:t>
            </a:r>
            <a:r>
              <a:rPr lang="es-CO" dirty="0"/>
              <a:t>: Mucha gente equivocadamente cree que la inmaculada concepción se refiere a la concepción de Jesucristo. La concepción de Jesús fue total y absolutamente inmaculada... pero este concepto no se refiere para nada a Jesús. </a:t>
            </a:r>
            <a:endParaRPr lang="es-CO"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700808"/>
            <a:ext cx="2519164"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547664" y="5085184"/>
            <a:ext cx="5904656" cy="1384995"/>
          </a:xfrm>
          <a:prstGeom prst="rect">
            <a:avLst/>
          </a:prstGeom>
        </p:spPr>
        <p:txBody>
          <a:bodyPr wrap="square">
            <a:spAutoFit/>
          </a:bodyPr>
          <a:lstStyle/>
          <a:p>
            <a:pPr algn="ctr"/>
            <a:r>
              <a:rPr lang="es-CO" sz="2800" dirty="0"/>
              <a:t>La inmaculada concepción es una doctrina de la Iglesia Católica Romana respecto a María, la madre de Jesús. </a:t>
            </a:r>
          </a:p>
        </p:txBody>
      </p:sp>
    </p:spTree>
    <p:extLst>
      <p:ext uri="{BB962C8B-B14F-4D97-AF65-F5344CB8AC3E}">
        <p14:creationId xmlns:p14="http://schemas.microsoft.com/office/powerpoint/2010/main" val="5166420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6059016" cy="3384376"/>
          </a:xfrm>
        </p:spPr>
        <p:txBody>
          <a:bodyPr>
            <a:normAutofit fontScale="92500" lnSpcReduction="10000"/>
          </a:bodyPr>
          <a:lstStyle/>
          <a:p>
            <a:pPr marL="0" indent="0" algn="ctr">
              <a:buNone/>
            </a:pPr>
            <a:r>
              <a:rPr lang="es-CO" dirty="0"/>
              <a:t>Una declaración oficial de esta doctrina dice.</a:t>
            </a:r>
            <a:r>
              <a:rPr lang="es-CO" dirty="0">
                <a:latin typeface="Agency FB" pitchFamily="34" charset="0"/>
              </a:rPr>
              <a:t> “... la bendita Virgen María ha sido, desde el primer instante de su concepción, por una singular gracia y privilegio del Todopoderoso Dios, en vista de los méritos de Jesucristo el Salvador de la Humanidad, conservada libre de toda mancha del pecado original</a:t>
            </a:r>
            <a:r>
              <a:rPr lang="es-CO" dirty="0"/>
              <a:t>.” </a:t>
            </a:r>
            <a:endParaRPr lang="es-CO"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260648"/>
            <a:ext cx="220178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403648" y="4306163"/>
            <a:ext cx="6264696" cy="2523768"/>
          </a:xfrm>
          <a:prstGeom prst="rect">
            <a:avLst/>
          </a:prstGeom>
        </p:spPr>
        <p:txBody>
          <a:bodyPr wrap="square">
            <a:spAutoFit/>
          </a:bodyPr>
          <a:lstStyle/>
          <a:p>
            <a:pPr algn="ctr"/>
            <a:r>
              <a:rPr lang="es-CO" sz="2800" b="1" dirty="0">
                <a:solidFill>
                  <a:srgbClr val="FF0000"/>
                </a:solidFill>
              </a:rPr>
              <a:t>Esencialmente la inmaculada concepción es la creencia de que María fue protegida del pecado original, que María no tuvo una naturaleza de pecado, y fue, de hecho, sin pecado.</a:t>
            </a:r>
          </a:p>
          <a:p>
            <a:endParaRPr lang="es-CO" b="1" dirty="0">
              <a:solidFill>
                <a:srgbClr val="FF0000"/>
              </a:solidFill>
            </a:endParaRPr>
          </a:p>
        </p:txBody>
      </p:sp>
    </p:spTree>
    <p:extLst>
      <p:ext uri="{BB962C8B-B14F-4D97-AF65-F5344CB8AC3E}">
        <p14:creationId xmlns:p14="http://schemas.microsoft.com/office/powerpoint/2010/main" val="3165745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3">
              <a:lumMod val="20000"/>
              <a:lumOff val="80000"/>
            </a:schemeClr>
          </a:solidFill>
        </p:spPr>
        <p:txBody>
          <a:bodyPr>
            <a:normAutofit fontScale="90000"/>
          </a:bodyPr>
          <a:lstStyle/>
          <a:p>
            <a:r>
              <a:rPr lang="es-CO" b="1" i="1" dirty="0" smtClean="0">
                <a:effectLst>
                  <a:outerShdw blurRad="38100" dist="38100" dir="2700000" algn="tl">
                    <a:srgbClr val="000000">
                      <a:alpha val="43137"/>
                    </a:srgbClr>
                  </a:outerShdw>
                </a:effectLst>
                <a:latin typeface="Agency FB" pitchFamily="34" charset="0"/>
              </a:rPr>
              <a:t>¿Es verdad que la Biblia enseña que María macío sin la tendencia al pecado?</a:t>
            </a:r>
            <a:r>
              <a:rPr lang="es-CO" dirty="0" smtClean="0"/>
              <a:t> </a:t>
            </a:r>
            <a:endParaRPr lang="es-CO" dirty="0"/>
          </a:p>
        </p:txBody>
      </p:sp>
      <p:sp>
        <p:nvSpPr>
          <p:cNvPr id="3" name="2 Marcador de contenido"/>
          <p:cNvSpPr>
            <a:spLocks noGrp="1"/>
          </p:cNvSpPr>
          <p:nvPr>
            <p:ph idx="1"/>
          </p:nvPr>
        </p:nvSpPr>
        <p:spPr>
          <a:xfrm>
            <a:off x="457200" y="1600200"/>
            <a:ext cx="8229600" cy="4925144"/>
          </a:xfrm>
        </p:spPr>
        <p:txBody>
          <a:bodyPr>
            <a:normAutofit lnSpcReduction="10000"/>
          </a:bodyPr>
          <a:lstStyle/>
          <a:p>
            <a:pPr marL="0" indent="0" algn="ctr">
              <a:buNone/>
            </a:pPr>
            <a:r>
              <a:rPr lang="es-CO" dirty="0"/>
              <a:t>El problema con esta doctrina de la inmaculada concepción es que no es enseñada en la Biblia. En ninguna parte de la Biblia se describe a María como más que una mujer ordinaria, a quien Dios eligió para ser la madre del Señor Jesucristo. </a:t>
            </a:r>
            <a:endParaRPr lang="es-CO" dirty="0" smtClean="0"/>
          </a:p>
          <a:p>
            <a:pPr marL="0" indent="0" algn="ctr">
              <a:buNone/>
            </a:pPr>
            <a:endParaRPr lang="es-CO" dirty="0" smtClean="0"/>
          </a:p>
          <a:p>
            <a:pPr marL="0" indent="0" algn="ctr">
              <a:buNone/>
            </a:pPr>
            <a:r>
              <a:rPr lang="es-CO" dirty="0" smtClean="0"/>
              <a:t>María </a:t>
            </a:r>
            <a:r>
              <a:rPr lang="es-CO" dirty="0"/>
              <a:t>fue indudablemente una mujer piadosa </a:t>
            </a:r>
            <a:r>
              <a:rPr lang="es-CO" dirty="0" smtClean="0">
                <a:solidFill>
                  <a:srgbClr val="FF0000"/>
                </a:solidFill>
              </a:rPr>
              <a:t>Lucas 1:28 </a:t>
            </a:r>
            <a:r>
              <a:rPr lang="es-CO" dirty="0" smtClean="0"/>
              <a:t>dice: </a:t>
            </a:r>
            <a:r>
              <a:rPr lang="es-CO" b="1" dirty="0">
                <a:latin typeface="Agency FB" pitchFamily="34" charset="0"/>
              </a:rPr>
              <a:t>Y entrando el ángel en donde ella estaba, dijo: ¡Salve, muy favorecida! El Señor es contigo; bendita tú entre las mujeres</a:t>
            </a:r>
            <a:r>
              <a:rPr lang="es-CO" dirty="0"/>
              <a:t>. </a:t>
            </a:r>
          </a:p>
        </p:txBody>
      </p:sp>
    </p:spTree>
    <p:extLst>
      <p:ext uri="{BB962C8B-B14F-4D97-AF65-F5344CB8AC3E}">
        <p14:creationId xmlns:p14="http://schemas.microsoft.com/office/powerpoint/2010/main" val="32610042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a:bodyPr>
          <a:lstStyle/>
          <a:p>
            <a:pPr marL="0" indent="0" algn="ctr">
              <a:buNone/>
            </a:pPr>
            <a:endParaRPr lang="es-CO" dirty="0" smtClean="0"/>
          </a:p>
          <a:p>
            <a:pPr marL="0" indent="0" algn="ctr">
              <a:buNone/>
            </a:pPr>
            <a:r>
              <a:rPr lang="es-CO" dirty="0" smtClean="0"/>
              <a:t>Según </a:t>
            </a:r>
            <a:r>
              <a:rPr lang="es-CO" dirty="0"/>
              <a:t>el registro evangélico, sólo </a:t>
            </a:r>
            <a:r>
              <a:rPr lang="es-CO" dirty="0" smtClean="0"/>
              <a:t>Elisabet, lea </a:t>
            </a:r>
            <a:r>
              <a:rPr lang="es-CO" dirty="0" smtClean="0">
                <a:solidFill>
                  <a:srgbClr val="FF0000"/>
                </a:solidFill>
              </a:rPr>
              <a:t>(Luc.1:42</a:t>
            </a:r>
            <a:r>
              <a:rPr lang="es-CO" dirty="0">
                <a:solidFill>
                  <a:srgbClr val="FF0000"/>
                </a:solidFill>
              </a:rPr>
              <a:t>) </a:t>
            </a:r>
            <a:r>
              <a:rPr lang="es-CO" dirty="0"/>
              <a:t>y una mujer cuyo nombre no se </a:t>
            </a:r>
            <a:r>
              <a:rPr lang="es-CO" dirty="0" smtClean="0"/>
              <a:t>menciona, lea </a:t>
            </a:r>
            <a:r>
              <a:rPr lang="es-CO" dirty="0">
                <a:solidFill>
                  <a:srgbClr val="FF0000"/>
                </a:solidFill>
              </a:rPr>
              <a:t>(</a:t>
            </a:r>
            <a:r>
              <a:rPr lang="es-CO" dirty="0" smtClean="0">
                <a:solidFill>
                  <a:srgbClr val="FF0000"/>
                </a:solidFill>
              </a:rPr>
              <a:t>Luc.11:27</a:t>
            </a:r>
            <a:r>
              <a:rPr lang="es-CO" dirty="0">
                <a:solidFill>
                  <a:srgbClr val="FF0000"/>
                </a:solidFill>
              </a:rPr>
              <a:t>), </a:t>
            </a:r>
            <a:r>
              <a:rPr lang="es-CO" dirty="0"/>
              <a:t>llamaron “bendita” o “bienaventurada” a María; y Jesús rectificó lo que dijo esa </a:t>
            </a:r>
            <a:r>
              <a:rPr lang="es-CO" dirty="0" smtClean="0"/>
              <a:t>mujer. «</a:t>
            </a:r>
            <a:r>
              <a:rPr lang="es-CO" b="1" dirty="0" smtClean="0">
                <a:latin typeface="Agency FB" pitchFamily="34" charset="0"/>
              </a:rPr>
              <a:t>Antes </a:t>
            </a:r>
            <a:r>
              <a:rPr lang="es-CO" b="1" dirty="0">
                <a:latin typeface="Agency FB" pitchFamily="34" charset="0"/>
              </a:rPr>
              <a:t>bienaventurados los que oyen la palabra de Dios, y la </a:t>
            </a:r>
            <a:r>
              <a:rPr lang="es-CO" b="1" dirty="0" smtClean="0">
                <a:latin typeface="Agency FB" pitchFamily="34" charset="0"/>
              </a:rPr>
              <a:t>guardan</a:t>
            </a:r>
            <a:r>
              <a:rPr lang="es-CO" dirty="0" smtClean="0"/>
              <a:t>» </a:t>
            </a:r>
            <a:r>
              <a:rPr lang="es-CO" dirty="0" smtClean="0">
                <a:solidFill>
                  <a:srgbClr val="FF0000"/>
                </a:solidFill>
              </a:rPr>
              <a:t>(Luc.11:28). </a:t>
            </a:r>
          </a:p>
          <a:p>
            <a:endParaRPr lang="es-CO" dirty="0" smtClean="0"/>
          </a:p>
          <a:p>
            <a:pPr marL="0" indent="0" algn="ctr">
              <a:buNone/>
            </a:pPr>
            <a:r>
              <a:rPr lang="es-CO" dirty="0" smtClean="0"/>
              <a:t>Según </a:t>
            </a:r>
            <a:r>
              <a:rPr lang="es-CO" dirty="0"/>
              <a:t>la explicación del ángel, María era “</a:t>
            </a:r>
            <a:r>
              <a:rPr lang="es-CO" b="1" dirty="0">
                <a:latin typeface="Agency FB" pitchFamily="34" charset="0"/>
              </a:rPr>
              <a:t>muy favorecida</a:t>
            </a:r>
            <a:r>
              <a:rPr lang="es-CO" dirty="0"/>
              <a:t>” porque el Señor estaba con ella y había “</a:t>
            </a:r>
            <a:r>
              <a:rPr lang="es-CO" b="1" dirty="0">
                <a:latin typeface="Agency FB" pitchFamily="34" charset="0"/>
              </a:rPr>
              <a:t>hallado gracia delante de Dios</a:t>
            </a:r>
            <a:r>
              <a:rPr lang="es-CO" dirty="0"/>
              <a:t>” </a:t>
            </a:r>
            <a:r>
              <a:rPr lang="es-CO" dirty="0">
                <a:solidFill>
                  <a:srgbClr val="FF0000"/>
                </a:solidFill>
              </a:rPr>
              <a:t>(</a:t>
            </a:r>
            <a:r>
              <a:rPr lang="es-CO" dirty="0" smtClean="0">
                <a:solidFill>
                  <a:srgbClr val="FF0000"/>
                </a:solidFill>
              </a:rPr>
              <a:t>Luc.1:30</a:t>
            </a:r>
            <a:r>
              <a:rPr lang="es-CO" dirty="0">
                <a:solidFill>
                  <a:srgbClr val="FF0000"/>
                </a:solidFill>
              </a:rPr>
              <a:t>).</a:t>
            </a:r>
          </a:p>
        </p:txBody>
      </p:sp>
    </p:spTree>
    <p:extLst>
      <p:ext uri="{BB962C8B-B14F-4D97-AF65-F5344CB8AC3E}">
        <p14:creationId xmlns:p14="http://schemas.microsoft.com/office/powerpoint/2010/main" val="3500659568"/>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858000"/>
          </a:xfrm>
        </p:spPr>
        <p:txBody>
          <a:bodyPr>
            <a:noAutofit/>
          </a:bodyPr>
          <a:lstStyle/>
          <a:p>
            <a:pPr marL="0" indent="0" algn="ctr">
              <a:buNone/>
            </a:pPr>
            <a:r>
              <a:rPr lang="es-CO" sz="2800" dirty="0" smtClean="0"/>
              <a:t>La Biblia registra que El </a:t>
            </a:r>
            <a:r>
              <a:rPr lang="es-CO" sz="2800" dirty="0"/>
              <a:t>Salvador siempre trató con cortesía y consideración a su </a:t>
            </a:r>
            <a:r>
              <a:rPr lang="es-CO" sz="2800" dirty="0" smtClean="0"/>
              <a:t>madre, lea </a:t>
            </a:r>
            <a:r>
              <a:rPr lang="es-CO" sz="2800" dirty="0" smtClean="0">
                <a:solidFill>
                  <a:srgbClr val="FF0000"/>
                </a:solidFill>
              </a:rPr>
              <a:t>(Juan 2:4</a:t>
            </a:r>
            <a:r>
              <a:rPr lang="es-CO" sz="2800" dirty="0">
                <a:solidFill>
                  <a:srgbClr val="FF0000"/>
                </a:solidFill>
              </a:rPr>
              <a:t>), </a:t>
            </a:r>
            <a:r>
              <a:rPr lang="es-CO" sz="2800" u="sng" dirty="0"/>
              <a:t>pero nunca la ensalzó por encima de otros que le oían y creían en </a:t>
            </a:r>
            <a:r>
              <a:rPr lang="es-CO" sz="2800" u="sng" dirty="0" smtClean="0"/>
              <a:t>él.</a:t>
            </a:r>
            <a:r>
              <a:rPr lang="es-CO" sz="2800" dirty="0" smtClean="0"/>
              <a:t> </a:t>
            </a:r>
          </a:p>
          <a:p>
            <a:pPr marL="0" indent="0" algn="ctr">
              <a:buNone/>
            </a:pPr>
            <a:endParaRPr lang="es-CO" sz="2800" dirty="0" smtClean="0"/>
          </a:p>
          <a:p>
            <a:pPr marL="0" indent="0" algn="ctr">
              <a:buNone/>
            </a:pPr>
            <a:r>
              <a:rPr lang="es-CO" sz="2800" dirty="0" smtClean="0"/>
              <a:t>Leamos </a:t>
            </a:r>
            <a:r>
              <a:rPr lang="es-CO" sz="2800" dirty="0" smtClean="0">
                <a:solidFill>
                  <a:srgbClr val="FF0000"/>
                </a:solidFill>
              </a:rPr>
              <a:t>Mat.12:48-50</a:t>
            </a:r>
            <a:r>
              <a:rPr lang="es-CO" sz="2800" dirty="0" smtClean="0"/>
              <a:t>. </a:t>
            </a:r>
            <a:r>
              <a:rPr lang="es-CO" sz="2800" dirty="0"/>
              <a:t>Respondiendo él al que le decía esto, dijo: ¿</a:t>
            </a:r>
            <a:r>
              <a:rPr lang="es-CO" sz="2800" b="1" dirty="0"/>
              <a:t>Quién es mi madre, y quiénes son mis </a:t>
            </a:r>
            <a:r>
              <a:rPr lang="es-CO" sz="2800" b="1" dirty="0" smtClean="0"/>
              <a:t>hermanos</a:t>
            </a:r>
            <a:r>
              <a:rPr lang="es-CO" sz="2800" dirty="0" smtClean="0"/>
              <a:t>? 49 </a:t>
            </a:r>
            <a:r>
              <a:rPr lang="es-CO" sz="2800" b="1" u="sng" dirty="0">
                <a:latin typeface="Agency FB" pitchFamily="34" charset="0"/>
              </a:rPr>
              <a:t>Y extendiendo su mano hacia sus discípulos, dijo: He aquí mi madre y mis </a:t>
            </a:r>
            <a:r>
              <a:rPr lang="es-CO" sz="2800" b="1" u="sng" dirty="0" smtClean="0">
                <a:latin typeface="Agency FB" pitchFamily="34" charset="0"/>
              </a:rPr>
              <a:t>hermanos. 50 </a:t>
            </a:r>
            <a:r>
              <a:rPr lang="es-CO" sz="2800" b="1" u="sng" dirty="0">
                <a:latin typeface="Agency FB" pitchFamily="34" charset="0"/>
              </a:rPr>
              <a:t>Porque todo aquel que hace la voluntad de mi Padre que los cielos, ése es mi hermano, y hermana, y madre</a:t>
            </a:r>
            <a:r>
              <a:rPr lang="es-CO" sz="2800" dirty="0"/>
              <a:t>. </a:t>
            </a:r>
            <a:endParaRPr lang="es-CO" sz="2800" dirty="0" smtClean="0"/>
          </a:p>
          <a:p>
            <a:pPr marL="0" indent="0">
              <a:buNone/>
            </a:pPr>
            <a:endParaRPr lang="es-CO" sz="2800" dirty="0" smtClean="0"/>
          </a:p>
          <a:p>
            <a:pPr marL="0" indent="0" algn="ctr">
              <a:buNone/>
            </a:pPr>
            <a:r>
              <a:rPr lang="es-CO" sz="2800" dirty="0">
                <a:solidFill>
                  <a:srgbClr val="FF0000"/>
                </a:solidFill>
              </a:rPr>
              <a:t>N</a:t>
            </a:r>
            <a:r>
              <a:rPr lang="es-CO" sz="2800" dirty="0" smtClean="0">
                <a:solidFill>
                  <a:srgbClr val="FF0000"/>
                </a:solidFill>
              </a:rPr>
              <a:t>o </a:t>
            </a:r>
            <a:r>
              <a:rPr lang="es-CO" sz="2800" dirty="0">
                <a:solidFill>
                  <a:srgbClr val="FF0000"/>
                </a:solidFill>
              </a:rPr>
              <a:t>es que Jesús despreciara a su Madre sino que </a:t>
            </a:r>
            <a:r>
              <a:rPr lang="es-CO" sz="2800" b="1" u="sng" dirty="0">
                <a:solidFill>
                  <a:srgbClr val="FF0000"/>
                </a:solidFill>
              </a:rPr>
              <a:t>anteponía la filiación divina a la filiación humana</a:t>
            </a:r>
            <a:r>
              <a:rPr lang="es-CO" sz="2800" dirty="0">
                <a:solidFill>
                  <a:srgbClr val="FF0000"/>
                </a:solidFill>
              </a:rPr>
              <a:t>. Por eso, todos aquellos que hacen la voluntad de Dios son elevados a la categoría de Hijos de Dios y Hermanos de Cristo. </a:t>
            </a:r>
            <a:endParaRPr lang="es-CO" sz="2800" dirty="0" smtClean="0">
              <a:solidFill>
                <a:srgbClr val="FF0000"/>
              </a:solidFill>
            </a:endParaRPr>
          </a:p>
        </p:txBody>
      </p:sp>
    </p:spTree>
    <p:extLst>
      <p:ext uri="{BB962C8B-B14F-4D97-AF65-F5344CB8AC3E}">
        <p14:creationId xmlns:p14="http://schemas.microsoft.com/office/powerpoint/2010/main" val="235510984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8085584" cy="4752528"/>
          </a:xfrm>
          <a:solidFill>
            <a:srgbClr val="002060"/>
          </a:solidFill>
        </p:spPr>
        <p:txBody>
          <a:bodyPr/>
          <a:lstStyle/>
          <a:p>
            <a:pPr marL="0" indent="0" algn="ctr">
              <a:buNone/>
            </a:pPr>
            <a:endParaRPr lang="es-CO" dirty="0" smtClean="0"/>
          </a:p>
          <a:p>
            <a:pPr marL="0" indent="0" algn="ctr">
              <a:buNone/>
            </a:pPr>
            <a:r>
              <a:rPr lang="es-CO" dirty="0" smtClean="0">
                <a:solidFill>
                  <a:schemeClr val="bg1"/>
                </a:solidFill>
              </a:rPr>
              <a:t>En </a:t>
            </a:r>
            <a:r>
              <a:rPr lang="es-CO" dirty="0">
                <a:solidFill>
                  <a:schemeClr val="bg1"/>
                </a:solidFill>
              </a:rPr>
              <a:t>la cruz se dirigió a ella llamándola simplemente “mujer”, título que denotaba respeto, lea </a:t>
            </a:r>
            <a:r>
              <a:rPr lang="es-CO" b="1" u="sng" dirty="0">
                <a:solidFill>
                  <a:schemeClr val="bg1"/>
                </a:solidFill>
              </a:rPr>
              <a:t>(Juan19:26)</a:t>
            </a:r>
            <a:r>
              <a:rPr lang="es-CO" dirty="0">
                <a:solidFill>
                  <a:schemeClr val="bg1"/>
                </a:solidFill>
              </a:rPr>
              <a:t>. </a:t>
            </a:r>
            <a:endParaRPr lang="es-CO" dirty="0" smtClean="0">
              <a:solidFill>
                <a:schemeClr val="bg1"/>
              </a:solidFill>
            </a:endParaRPr>
          </a:p>
          <a:p>
            <a:pPr marL="0" indent="0" algn="ctr">
              <a:buNone/>
            </a:pPr>
            <a:r>
              <a:rPr lang="es-CO" dirty="0" smtClean="0">
                <a:solidFill>
                  <a:schemeClr val="bg1"/>
                </a:solidFill>
              </a:rPr>
              <a:t>La </a:t>
            </a:r>
            <a:r>
              <a:rPr lang="es-CO" dirty="0">
                <a:solidFill>
                  <a:schemeClr val="bg1"/>
                </a:solidFill>
              </a:rPr>
              <a:t>Biblia es clara en decir que ni el Señor Jesús, su propio Hijo, ni Pablo, ni ningún otro autor del NT atribuyeron a María méritos extraordinarios o influencia delante de Dios. </a:t>
            </a:r>
          </a:p>
          <a:p>
            <a:endParaRPr lang="es-CO" dirty="0"/>
          </a:p>
        </p:txBody>
      </p:sp>
    </p:spTree>
    <p:extLst>
      <p:ext uri="{BB962C8B-B14F-4D97-AF65-F5344CB8AC3E}">
        <p14:creationId xmlns:p14="http://schemas.microsoft.com/office/powerpoint/2010/main" val="168039588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lstStyle/>
          <a:p>
            <a:pPr marL="0" indent="0" algn="ctr">
              <a:buNone/>
            </a:pPr>
            <a:r>
              <a:rPr lang="es-CO" dirty="0" smtClean="0"/>
              <a:t>Por ejemplo, en Hechos </a:t>
            </a:r>
            <a:r>
              <a:rPr lang="es-CO" dirty="0" smtClean="0">
                <a:solidFill>
                  <a:srgbClr val="FF0000"/>
                </a:solidFill>
              </a:rPr>
              <a:t>1:13,14, </a:t>
            </a:r>
            <a:r>
              <a:rPr lang="es-CO" dirty="0" smtClean="0"/>
              <a:t>que es el último texto donde figura María, la madre de Jesús, después de la ascensión del Señor, Lucas, la menciona casi al final del texto:</a:t>
            </a:r>
          </a:p>
          <a:p>
            <a:pPr marL="0" indent="0" algn="ctr">
              <a:buNone/>
            </a:pPr>
            <a:r>
              <a:rPr lang="es-CO" dirty="0" smtClean="0"/>
              <a:t>«</a:t>
            </a:r>
            <a:r>
              <a:rPr lang="es-CO" dirty="0" smtClean="0">
                <a:latin typeface="Agency FB" pitchFamily="34" charset="0"/>
              </a:rPr>
              <a:t>Y </a:t>
            </a:r>
            <a:r>
              <a:rPr lang="es-CO" dirty="0">
                <a:latin typeface="Agency FB" pitchFamily="34" charset="0"/>
              </a:rPr>
              <a:t>entrados, subieron al aposento alto, donde moraban Pedro y Jacobo, Juan, Andrés, Felipe, Tomás, Bartolomé, Mateo, Jacobo hijo de Alfeo, Simón el Zelote y Judas hermano de Jacobo. </a:t>
            </a:r>
          </a:p>
          <a:p>
            <a:pPr marL="0" indent="0" algn="ctr">
              <a:buNone/>
            </a:pPr>
            <a:r>
              <a:rPr lang="es-CO" dirty="0">
                <a:latin typeface="Agency FB" pitchFamily="34" charset="0"/>
              </a:rPr>
              <a:t>14 Todos éstos perseveraban unánimes en oración y ruego, con las mujeres, y con </a:t>
            </a:r>
            <a:r>
              <a:rPr lang="es-CO" u="sng" dirty="0" smtClean="0">
                <a:latin typeface="Agency FB" pitchFamily="34" charset="0"/>
              </a:rPr>
              <a:t>MARÍA LA MADRE DE JESÚS</a:t>
            </a:r>
            <a:r>
              <a:rPr lang="es-CO" dirty="0" smtClean="0">
                <a:latin typeface="Agency FB" pitchFamily="34" charset="0"/>
              </a:rPr>
              <a:t>, </a:t>
            </a:r>
            <a:r>
              <a:rPr lang="es-CO" dirty="0">
                <a:latin typeface="Agency FB" pitchFamily="34" charset="0"/>
              </a:rPr>
              <a:t>y con sus </a:t>
            </a:r>
            <a:r>
              <a:rPr lang="es-CO" dirty="0" smtClean="0">
                <a:latin typeface="Agency FB" pitchFamily="34" charset="0"/>
              </a:rPr>
              <a:t>hermanos</a:t>
            </a:r>
            <a:r>
              <a:rPr lang="es-CO" dirty="0" smtClean="0"/>
              <a:t>».</a:t>
            </a:r>
            <a:endParaRPr lang="es-CO" dirty="0"/>
          </a:p>
        </p:txBody>
      </p:sp>
    </p:spTree>
    <p:extLst>
      <p:ext uri="{BB962C8B-B14F-4D97-AF65-F5344CB8AC3E}">
        <p14:creationId xmlns:p14="http://schemas.microsoft.com/office/powerpoint/2010/main" val="19874089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b="1" dirty="0" smtClean="0">
                <a:latin typeface="Agency FB" pitchFamily="34" charset="0"/>
              </a:rPr>
              <a:t>¿Cuál es la razón para que la iglesia católica romana exalte a María la madre de Jesús?</a:t>
            </a:r>
            <a:endParaRPr lang="es-CO" b="1" dirty="0">
              <a:latin typeface="Agency FB" pitchFamily="34" charset="0"/>
            </a:endParaRPr>
          </a:p>
        </p:txBody>
      </p:sp>
      <p:sp>
        <p:nvSpPr>
          <p:cNvPr id="3" name="2 Marcador de contenido"/>
          <p:cNvSpPr>
            <a:spLocks noGrp="1"/>
          </p:cNvSpPr>
          <p:nvPr>
            <p:ph idx="1"/>
          </p:nvPr>
        </p:nvSpPr>
        <p:spPr>
          <a:xfrm>
            <a:off x="457200" y="1600200"/>
            <a:ext cx="8229600" cy="4925144"/>
          </a:xfrm>
        </p:spPr>
        <p:txBody>
          <a:bodyPr>
            <a:normAutofit fontScale="92500"/>
          </a:bodyPr>
          <a:lstStyle/>
          <a:p>
            <a:pPr marL="0" indent="0" algn="ctr">
              <a:buNone/>
            </a:pPr>
            <a:r>
              <a:rPr lang="es-CO" dirty="0"/>
              <a:t>Según la declaración </a:t>
            </a:r>
            <a:r>
              <a:rPr lang="es-CO" dirty="0" smtClean="0"/>
              <a:t>del papa Pío </a:t>
            </a:r>
            <a:r>
              <a:rPr lang="es-CO" dirty="0"/>
              <a:t>XII, no es “</a:t>
            </a:r>
            <a:r>
              <a:rPr lang="es-CO" dirty="0">
                <a:latin typeface="Agency FB" pitchFamily="34" charset="0"/>
              </a:rPr>
              <a:t>posible definir adecuadamente ni explicar correctamente la gran dignidad y la sublimidad de la bendita Virgen solamente teniendo como base las Sagradas Escrituras..., sin tomar en cuenta la tradición católica y el sagrado magisterio de la iglesia</a:t>
            </a:r>
            <a:r>
              <a:rPr lang="es-CO" dirty="0"/>
              <a:t>” (ApS 46 [1954], 678, citado en New Catholic Encyclopedia, 1967, s. v. “Mariology”).  </a:t>
            </a:r>
            <a:endParaRPr lang="es-CO" dirty="0" smtClean="0"/>
          </a:p>
          <a:p>
            <a:pPr marL="0" indent="0" algn="ctr">
              <a:buNone/>
            </a:pPr>
            <a:r>
              <a:rPr lang="es-CO" dirty="0" smtClean="0"/>
              <a:t>A </a:t>
            </a:r>
            <a:r>
              <a:rPr lang="es-CO" dirty="0"/>
              <a:t>partir del siglo II d. C. comenzó a hacerse un paralelo entre Eva y María similar al que trazó Pablo entre Adán y Cristo (Rom_5:12-15; 1Co_15:21-22).  </a:t>
            </a:r>
            <a:endParaRPr lang="es-CO" dirty="0" smtClean="0"/>
          </a:p>
        </p:txBody>
      </p:sp>
    </p:spTree>
    <p:extLst>
      <p:ext uri="{BB962C8B-B14F-4D97-AF65-F5344CB8AC3E}">
        <p14:creationId xmlns:p14="http://schemas.microsoft.com/office/powerpoint/2010/main" val="19356814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908720"/>
            <a:ext cx="8229600" cy="5184576"/>
          </a:xfrm>
        </p:spPr>
        <p:txBody>
          <a:bodyPr>
            <a:normAutofit fontScale="92500" lnSpcReduction="10000"/>
          </a:bodyPr>
          <a:lstStyle/>
          <a:p>
            <a:pPr marL="0" indent="0">
              <a:buNone/>
            </a:pPr>
            <a:r>
              <a:rPr lang="es-CO" dirty="0"/>
              <a:t>En el Concilio de Éfeso </a:t>
            </a:r>
            <a:r>
              <a:rPr lang="es-CO" dirty="0">
                <a:solidFill>
                  <a:srgbClr val="FF0000"/>
                </a:solidFill>
              </a:rPr>
              <a:t>(431 d. C.) </a:t>
            </a:r>
            <a:r>
              <a:rPr lang="es-CO" dirty="0"/>
              <a:t>se le dio a María el título de theotókos, “</a:t>
            </a:r>
            <a:r>
              <a:rPr lang="es-CO" u="sng" dirty="0"/>
              <a:t>la que da a luz a Dios</a:t>
            </a:r>
            <a:r>
              <a:rPr lang="es-CO" dirty="0"/>
              <a:t>” o “</a:t>
            </a:r>
            <a:r>
              <a:rPr lang="es-CO" u="sng" dirty="0"/>
              <a:t>madre de Dios</a:t>
            </a:r>
            <a:r>
              <a:rPr lang="es-CO" dirty="0"/>
              <a:t>”.  Su perpetua virginidad fue proclamada en el Concilio Lateranense en </a:t>
            </a:r>
            <a:r>
              <a:rPr lang="es-CO" dirty="0">
                <a:solidFill>
                  <a:srgbClr val="FF0000"/>
                </a:solidFill>
              </a:rPr>
              <a:t>649</a:t>
            </a:r>
            <a:r>
              <a:rPr lang="es-CO" dirty="0" smtClean="0"/>
              <a:t>.</a:t>
            </a:r>
          </a:p>
          <a:p>
            <a:pPr marL="0" indent="0">
              <a:buNone/>
            </a:pPr>
            <a:endParaRPr lang="es-CO" dirty="0"/>
          </a:p>
          <a:p>
            <a:pPr marL="0" indent="0" algn="ctr">
              <a:buNone/>
            </a:pPr>
            <a:r>
              <a:rPr lang="es-CO" dirty="0" smtClean="0"/>
              <a:t> </a:t>
            </a:r>
            <a:r>
              <a:rPr lang="es-CO" dirty="0"/>
              <a:t>Sin tener en cuenta </a:t>
            </a:r>
            <a:r>
              <a:rPr lang="es-CO" dirty="0">
                <a:solidFill>
                  <a:srgbClr val="FF0000"/>
                </a:solidFill>
              </a:rPr>
              <a:t>(</a:t>
            </a:r>
            <a:r>
              <a:rPr lang="es-CO" dirty="0" smtClean="0">
                <a:solidFill>
                  <a:srgbClr val="FF0000"/>
                </a:solidFill>
              </a:rPr>
              <a:t>Mat.1:24,25</a:t>
            </a:r>
            <a:r>
              <a:rPr lang="es-CO" dirty="0">
                <a:solidFill>
                  <a:srgbClr val="FF0000"/>
                </a:solidFill>
              </a:rPr>
              <a:t>), </a:t>
            </a:r>
            <a:r>
              <a:rPr lang="es-CO" dirty="0"/>
              <a:t>que dice</a:t>
            </a:r>
            <a:r>
              <a:rPr lang="es-CO" dirty="0" smtClean="0"/>
              <a:t>:</a:t>
            </a:r>
          </a:p>
          <a:p>
            <a:pPr marL="0" indent="0" algn="ctr">
              <a:buNone/>
            </a:pPr>
            <a:r>
              <a:rPr lang="es-CO" dirty="0" smtClean="0"/>
              <a:t>Cuando </a:t>
            </a:r>
            <a:r>
              <a:rPr lang="es-CO" dirty="0"/>
              <a:t>José se despertó, hizo lo que el ángel del Señor le había mandado y recibió a María por </a:t>
            </a:r>
            <a:r>
              <a:rPr lang="es-CO" dirty="0" smtClean="0"/>
              <a:t>esposa. 25 </a:t>
            </a:r>
            <a:r>
              <a:rPr lang="es-CO" dirty="0"/>
              <a:t>Pero no tuvo </a:t>
            </a:r>
            <a:r>
              <a:rPr lang="es-CO" u="sng" dirty="0" smtClean="0"/>
              <a:t>RELACIONES CONYUGALES </a:t>
            </a:r>
            <a:r>
              <a:rPr lang="es-CO" dirty="0" smtClean="0"/>
              <a:t>CON ELLA </a:t>
            </a:r>
            <a:r>
              <a:rPr lang="es-CO" u="sng" dirty="0" smtClean="0"/>
              <a:t>HASTA</a:t>
            </a:r>
            <a:r>
              <a:rPr lang="es-CO" dirty="0" smtClean="0"/>
              <a:t> QUE DIO A LUZ UN HIJO,</a:t>
            </a:r>
            <a:r>
              <a:rPr lang="es-CO" dirty="0"/>
              <a:t> a quien le puso por nombre Jesús.</a:t>
            </a:r>
          </a:p>
          <a:p>
            <a:endParaRPr lang="es-CO" dirty="0"/>
          </a:p>
        </p:txBody>
      </p:sp>
    </p:spTree>
    <p:extLst>
      <p:ext uri="{BB962C8B-B14F-4D97-AF65-F5344CB8AC3E}">
        <p14:creationId xmlns:p14="http://schemas.microsoft.com/office/powerpoint/2010/main" val="372453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0"/>
            <a:ext cx="8686800" cy="6858000"/>
          </a:xfrm>
        </p:spPr>
        <p:txBody>
          <a:bodyPr>
            <a:normAutofit fontScale="77500" lnSpcReduction="20000"/>
          </a:bodyPr>
          <a:lstStyle/>
          <a:p>
            <a:pPr marL="0" indent="0" algn="ctr">
              <a:buNone/>
            </a:pPr>
            <a:r>
              <a:rPr lang="es-CO" dirty="0" smtClean="0"/>
              <a:t>Pueden </a:t>
            </a:r>
            <a:r>
              <a:rPr lang="es-CO" dirty="0"/>
              <a:t>señalarse por lo menos tres factores que acompañaron este proceso evolutivo de la veneración de María. </a:t>
            </a:r>
            <a:endParaRPr lang="es-CO" dirty="0" smtClean="0"/>
          </a:p>
          <a:p>
            <a:pPr marL="514350" indent="-514350">
              <a:buAutoNum type="arabicParenBoth"/>
            </a:pPr>
            <a:endParaRPr lang="es-CO" dirty="0" smtClean="0"/>
          </a:p>
          <a:p>
            <a:pPr marL="514350" indent="-514350">
              <a:buAutoNum type="arabicParenBoth"/>
            </a:pPr>
            <a:r>
              <a:rPr lang="es-CO" dirty="0" smtClean="0">
                <a:solidFill>
                  <a:srgbClr val="FF0000"/>
                </a:solidFill>
              </a:rPr>
              <a:t>En </a:t>
            </a:r>
            <a:r>
              <a:rPr lang="es-CO" dirty="0">
                <a:solidFill>
                  <a:srgbClr val="FF0000"/>
                </a:solidFill>
              </a:rPr>
              <a:t>la cuenca del Mediterráneo había cultos populares a divinidades femeninas como </a:t>
            </a:r>
            <a:r>
              <a:rPr lang="es-CO" u="sng" dirty="0" smtClean="0">
                <a:solidFill>
                  <a:srgbClr val="FF0000"/>
                </a:solidFill>
              </a:rPr>
              <a:t>ISIS</a:t>
            </a:r>
            <a:r>
              <a:rPr lang="es-CO" dirty="0" smtClean="0">
                <a:solidFill>
                  <a:srgbClr val="FF0000"/>
                </a:solidFill>
              </a:rPr>
              <a:t>, </a:t>
            </a:r>
            <a:r>
              <a:rPr lang="es-CO" dirty="0">
                <a:solidFill>
                  <a:srgbClr val="FF0000"/>
                </a:solidFill>
              </a:rPr>
              <a:t>madre de Horus; </a:t>
            </a:r>
            <a:r>
              <a:rPr lang="es-CO" u="sng" dirty="0" smtClean="0">
                <a:solidFill>
                  <a:srgbClr val="FF0000"/>
                </a:solidFill>
              </a:rPr>
              <a:t>CIBELES</a:t>
            </a:r>
            <a:r>
              <a:rPr lang="es-CO" dirty="0" smtClean="0">
                <a:solidFill>
                  <a:srgbClr val="FF0000"/>
                </a:solidFill>
              </a:rPr>
              <a:t>, </a:t>
            </a:r>
            <a:r>
              <a:rPr lang="es-CO" dirty="0">
                <a:solidFill>
                  <a:srgbClr val="FF0000"/>
                </a:solidFill>
              </a:rPr>
              <a:t>de Frigia y </a:t>
            </a:r>
            <a:r>
              <a:rPr lang="es-CO" u="sng" dirty="0" smtClean="0">
                <a:solidFill>
                  <a:srgbClr val="FF0000"/>
                </a:solidFill>
              </a:rPr>
              <a:t>ARTEMISA</a:t>
            </a:r>
            <a:r>
              <a:rPr lang="es-CO" dirty="0" smtClean="0">
                <a:solidFill>
                  <a:srgbClr val="FF0000"/>
                </a:solidFill>
              </a:rPr>
              <a:t> </a:t>
            </a:r>
            <a:r>
              <a:rPr lang="es-CO" dirty="0">
                <a:solidFill>
                  <a:srgbClr val="FF0000"/>
                </a:solidFill>
              </a:rPr>
              <a:t>o Diana de los efesios.  Estas eran las diosas de la maternidad y la fertilidad.  Pareciera que estos cultos han facilitado, en cierto modo, la aceptación de la veneración de María, y que algunos de sus rituales han sido adoptados como parte del culto a María. </a:t>
            </a:r>
            <a:endParaRPr lang="es-CO" dirty="0" smtClean="0">
              <a:solidFill>
                <a:srgbClr val="FF0000"/>
              </a:solidFill>
            </a:endParaRPr>
          </a:p>
          <a:p>
            <a:pPr marL="514350" indent="-514350">
              <a:buAutoNum type="arabicParenBoth"/>
            </a:pPr>
            <a:r>
              <a:rPr lang="es-CO" dirty="0" smtClean="0">
                <a:solidFill>
                  <a:srgbClr val="0070C0"/>
                </a:solidFill>
              </a:rPr>
              <a:t>En </a:t>
            </a:r>
            <a:r>
              <a:rPr lang="es-CO" dirty="0">
                <a:solidFill>
                  <a:srgbClr val="0070C0"/>
                </a:solidFill>
              </a:rPr>
              <a:t>los primeros siglos de la era cristiana surgieron leyendas acerca de María, las cuales fueron incorporadas a </a:t>
            </a:r>
            <a:r>
              <a:rPr lang="es-CO" u="sng" dirty="0">
                <a:solidFill>
                  <a:srgbClr val="0070C0"/>
                </a:solidFill>
              </a:rPr>
              <a:t>evangelios</a:t>
            </a:r>
            <a:r>
              <a:rPr lang="es-CO" dirty="0">
                <a:solidFill>
                  <a:srgbClr val="0070C0"/>
                </a:solidFill>
              </a:rPr>
              <a:t> </a:t>
            </a:r>
            <a:r>
              <a:rPr lang="es-CO" u="sng" dirty="0">
                <a:solidFill>
                  <a:srgbClr val="0070C0"/>
                </a:solidFill>
              </a:rPr>
              <a:t>apócrifos </a:t>
            </a:r>
            <a:r>
              <a:rPr lang="es-CO" dirty="0">
                <a:solidFill>
                  <a:srgbClr val="0070C0"/>
                </a:solidFill>
              </a:rPr>
              <a:t>que tuvieron gran circulación entre los cristianos. </a:t>
            </a:r>
            <a:endParaRPr lang="es-CO" dirty="0" smtClean="0">
              <a:solidFill>
                <a:srgbClr val="0070C0"/>
              </a:solidFill>
            </a:endParaRPr>
          </a:p>
          <a:p>
            <a:pPr marL="514350" indent="-514350">
              <a:buAutoNum type="arabicParenBoth"/>
            </a:pPr>
            <a:r>
              <a:rPr lang="es-CO" dirty="0" smtClean="0">
                <a:solidFill>
                  <a:srgbClr val="FF0000"/>
                </a:solidFill>
              </a:rPr>
              <a:t>Las </a:t>
            </a:r>
            <a:r>
              <a:rPr lang="es-CO" dirty="0">
                <a:solidFill>
                  <a:srgbClr val="FF0000"/>
                </a:solidFill>
              </a:rPr>
              <a:t>controversias cristológicas que dieron por resultado la definición de la divinidad de Jesús en el siglo IV hicieron impacto en el desarrollo de la veneración de María. Si Jesús había de ser considerado como divino, se tornaba más fácil explicar esa divinidad si se le atribuían a su madre características especiales, tales como la ausencia de pecado y la virginidad perpetua. </a:t>
            </a:r>
          </a:p>
        </p:txBody>
      </p:sp>
    </p:spTree>
    <p:extLst>
      <p:ext uri="{BB962C8B-B14F-4D97-AF65-F5344CB8AC3E}">
        <p14:creationId xmlns:p14="http://schemas.microsoft.com/office/powerpoint/2010/main" val="16481693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120680"/>
          </a:xfrm>
        </p:spPr>
        <p:txBody>
          <a:bodyPr>
            <a:normAutofit fontScale="85000" lnSpcReduction="20000"/>
          </a:bodyPr>
          <a:lstStyle/>
          <a:p>
            <a:pPr marL="0" indent="0" algn="ctr">
              <a:buNone/>
            </a:pPr>
            <a:r>
              <a:rPr lang="es-CO" dirty="0"/>
              <a:t>A las palabras del saludo del ángel se le han añadido otras palabras para formar el conocido “Ave María”, plegaria dirigida a María para pedir su intercesión. </a:t>
            </a:r>
            <a:r>
              <a:rPr lang="es-CO" dirty="0" smtClean="0"/>
              <a:t>Según </a:t>
            </a:r>
            <a:r>
              <a:rPr lang="es-CO" dirty="0"/>
              <a:t>la Catholic Encyclopedia, las cuatro partes del rezo tienen el siguiente origen: </a:t>
            </a:r>
            <a:endParaRPr lang="es-CO" dirty="0" smtClean="0"/>
          </a:p>
          <a:p>
            <a:pPr marL="514350" indent="-514350">
              <a:buAutoNum type="arabicParenBoth"/>
            </a:pPr>
            <a:endParaRPr lang="es-CO" dirty="0" smtClean="0"/>
          </a:p>
          <a:p>
            <a:pPr marL="514350" indent="-514350">
              <a:buAutoNum type="arabicParenBoth"/>
            </a:pPr>
            <a:r>
              <a:rPr lang="es-CO" dirty="0" smtClean="0"/>
              <a:t>Basados en el saludo del ángel a María </a:t>
            </a:r>
            <a:r>
              <a:rPr lang="es-CO" dirty="0" smtClean="0"/>
              <a:t>Luc.1:28</a:t>
            </a:r>
            <a:r>
              <a:rPr lang="es-CO" dirty="0"/>
              <a:t>; </a:t>
            </a:r>
            <a:endParaRPr lang="es-CO" dirty="0" smtClean="0"/>
          </a:p>
          <a:p>
            <a:pPr marL="514350" indent="-514350">
              <a:buAutoNum type="arabicParenBoth"/>
            </a:pPr>
            <a:r>
              <a:rPr lang="es-CO" dirty="0" smtClean="0"/>
              <a:t>Y el </a:t>
            </a:r>
            <a:r>
              <a:rPr lang="es-CO" dirty="0"/>
              <a:t>saludo de Elisabet </a:t>
            </a:r>
            <a:r>
              <a:rPr lang="es-CO" dirty="0" smtClean="0"/>
              <a:t>a María (Luc.1:42</a:t>
            </a:r>
            <a:r>
              <a:rPr lang="es-CO" dirty="0"/>
              <a:t>), (añadido antes de 1184); </a:t>
            </a:r>
            <a:endParaRPr lang="es-CO" dirty="0" smtClean="0"/>
          </a:p>
          <a:p>
            <a:pPr marL="514350" indent="-514350">
              <a:buAutoNum type="arabicParenBoth"/>
            </a:pPr>
            <a:r>
              <a:rPr lang="es-CO" dirty="0" smtClean="0"/>
              <a:t>la </a:t>
            </a:r>
            <a:r>
              <a:rPr lang="es-CO" dirty="0"/>
              <a:t>denominación de María como madre de Dios y el pedido de intercesión, añadido antes del año 1493; y finalmente </a:t>
            </a:r>
            <a:endParaRPr lang="es-CO" dirty="0" smtClean="0"/>
          </a:p>
          <a:p>
            <a:pPr marL="514350" indent="-514350">
              <a:buAutoNum type="arabicParenBoth"/>
            </a:pPr>
            <a:r>
              <a:rPr lang="es-CO" dirty="0" smtClean="0"/>
              <a:t>la </a:t>
            </a:r>
            <a:r>
              <a:rPr lang="es-CO" dirty="0"/>
              <a:t>última frase, añadida antes del año 1495 e incluida en el Catecismo del Concilio de Trento. El rezo completo, que aparece en el Breviario Romano de 1568, es como sigue: </a:t>
            </a:r>
          </a:p>
        </p:txBody>
      </p:sp>
    </p:spTree>
    <p:extLst>
      <p:ext uri="{BB962C8B-B14F-4D97-AF65-F5344CB8AC3E}">
        <p14:creationId xmlns:p14="http://schemas.microsoft.com/office/powerpoint/2010/main" val="1262972672"/>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77500" lnSpcReduction="20000"/>
          </a:bodyPr>
          <a:lstStyle/>
          <a:p>
            <a:r>
              <a:rPr lang="es-CO" dirty="0"/>
              <a:t> (1) “Dios te salve María, </a:t>
            </a:r>
            <a:r>
              <a:rPr lang="es-CO" dirty="0" smtClean="0"/>
              <a:t>llena </a:t>
            </a:r>
            <a:r>
              <a:rPr lang="es-CO" dirty="0"/>
              <a:t>eres de </a:t>
            </a:r>
            <a:r>
              <a:rPr lang="es-CO" dirty="0" smtClean="0"/>
              <a:t>gracia. El </a:t>
            </a:r>
            <a:r>
              <a:rPr lang="es-CO" dirty="0"/>
              <a:t>Señor es contigo; </a:t>
            </a:r>
          </a:p>
          <a:p>
            <a:r>
              <a:rPr lang="es-CO" dirty="0"/>
              <a:t> (2) “Bendita tú eres entre </a:t>
            </a:r>
            <a:r>
              <a:rPr lang="es-CO" dirty="0" smtClean="0"/>
              <a:t>todas </a:t>
            </a:r>
            <a:r>
              <a:rPr lang="es-CO" dirty="0"/>
              <a:t>las mujeres, y bendito </a:t>
            </a:r>
            <a:r>
              <a:rPr lang="es-CO" dirty="0" smtClean="0"/>
              <a:t> </a:t>
            </a:r>
            <a:r>
              <a:rPr lang="es-CO" dirty="0"/>
              <a:t>es el fruto de tu vientre, Jesús. </a:t>
            </a:r>
          </a:p>
          <a:p>
            <a:r>
              <a:rPr lang="es-CO" dirty="0"/>
              <a:t> (3) “Santa María, madre de Dios, </a:t>
            </a:r>
            <a:r>
              <a:rPr lang="es-CO" dirty="0" smtClean="0"/>
              <a:t>ruega </a:t>
            </a:r>
            <a:r>
              <a:rPr lang="es-CO" dirty="0"/>
              <a:t>por nosotros, los pecadores, </a:t>
            </a:r>
          </a:p>
          <a:p>
            <a:r>
              <a:rPr lang="es-CO" dirty="0"/>
              <a:t> (4)”Ahora y en la hora de nuestra muerte.  Amén”. </a:t>
            </a:r>
          </a:p>
          <a:p>
            <a:pPr marL="0" indent="0">
              <a:buNone/>
            </a:pPr>
            <a:r>
              <a:rPr lang="es-CO" dirty="0"/>
              <a:t> </a:t>
            </a:r>
            <a:endParaRPr lang="es-CO" dirty="0" smtClean="0"/>
          </a:p>
          <a:p>
            <a:r>
              <a:rPr lang="es-CO" dirty="0" smtClean="0"/>
              <a:t>Es contigo: (Luc.1:28).</a:t>
            </a:r>
          </a:p>
          <a:p>
            <a:r>
              <a:rPr lang="es-CO" dirty="0" smtClean="0"/>
              <a:t> En </a:t>
            </a:r>
            <a:r>
              <a:rPr lang="es-CO" dirty="0"/>
              <a:t>griego sólo dice: “el Señor contigo”.  Puede añadírsela las formas verbales “</a:t>
            </a:r>
            <a:r>
              <a:rPr lang="es-CO" b="1" u="sng" dirty="0"/>
              <a:t>es</a:t>
            </a:r>
            <a:r>
              <a:rPr lang="es-CO" dirty="0"/>
              <a:t>” o “</a:t>
            </a:r>
            <a:r>
              <a:rPr lang="es-CO" b="1" u="sng" dirty="0"/>
              <a:t>sea</a:t>
            </a:r>
            <a:r>
              <a:rPr lang="es-CO" dirty="0"/>
              <a:t>”.  </a:t>
            </a:r>
            <a:r>
              <a:rPr lang="es-CO" dirty="0" smtClean="0"/>
              <a:t>Y este </a:t>
            </a:r>
            <a:r>
              <a:rPr lang="es-CO" dirty="0"/>
              <a:t>saludo era común en tiempos del </a:t>
            </a:r>
            <a:r>
              <a:rPr lang="es-CO" dirty="0" smtClean="0"/>
              <a:t>AT, se menciona en </a:t>
            </a:r>
            <a:r>
              <a:rPr lang="es-CO" dirty="0" smtClean="0">
                <a:solidFill>
                  <a:srgbClr val="FF0000"/>
                </a:solidFill>
              </a:rPr>
              <a:t>(Jueces 6:12 y Rut.2:4</a:t>
            </a:r>
            <a:r>
              <a:rPr lang="es-CO" dirty="0">
                <a:solidFill>
                  <a:srgbClr val="FF0000"/>
                </a:solidFill>
              </a:rPr>
              <a:t>). </a:t>
            </a:r>
            <a:r>
              <a:rPr lang="es-CO" u="sng" dirty="0" smtClean="0"/>
              <a:t>Lea estos pasajes.</a:t>
            </a:r>
            <a:endParaRPr lang="es-CO" u="sng" dirty="0"/>
          </a:p>
          <a:p>
            <a:pPr marL="0" indent="0">
              <a:buNone/>
            </a:pPr>
            <a:r>
              <a:rPr lang="es-CO" dirty="0"/>
              <a:t> </a:t>
            </a:r>
            <a:endParaRPr lang="es-CO" dirty="0" smtClean="0"/>
          </a:p>
          <a:p>
            <a:r>
              <a:rPr lang="es-CO" dirty="0" smtClean="0"/>
              <a:t>Bendita </a:t>
            </a:r>
            <a:r>
              <a:rPr lang="es-CO" dirty="0"/>
              <a:t>tú entre las mujeres. </a:t>
            </a:r>
            <a:r>
              <a:rPr lang="es-CO" dirty="0" smtClean="0"/>
              <a:t>(Luc.1:42).</a:t>
            </a:r>
          </a:p>
          <a:p>
            <a:r>
              <a:rPr lang="es-CO" dirty="0" smtClean="0"/>
              <a:t>Este </a:t>
            </a:r>
            <a:r>
              <a:rPr lang="es-CO" dirty="0"/>
              <a:t>saludo corresponde con una forma característica del AT </a:t>
            </a:r>
            <a:r>
              <a:rPr lang="es-CO" dirty="0">
                <a:solidFill>
                  <a:srgbClr val="FF0000"/>
                </a:solidFill>
              </a:rPr>
              <a:t>(</a:t>
            </a:r>
            <a:r>
              <a:rPr lang="es-CO" dirty="0" smtClean="0">
                <a:solidFill>
                  <a:srgbClr val="FF0000"/>
                </a:solidFill>
              </a:rPr>
              <a:t>Jueces 5:24 y Rut.3:10</a:t>
            </a:r>
            <a:r>
              <a:rPr lang="es-CO" dirty="0">
                <a:solidFill>
                  <a:srgbClr val="FF0000"/>
                </a:solidFill>
              </a:rPr>
              <a:t>). </a:t>
            </a:r>
            <a:r>
              <a:rPr lang="es-CO" u="sng" dirty="0" smtClean="0"/>
              <a:t>Lea estos pasajes.</a:t>
            </a:r>
            <a:endParaRPr lang="es-CO" u="sng" dirty="0"/>
          </a:p>
        </p:txBody>
      </p:sp>
    </p:spTree>
    <p:extLst>
      <p:ext uri="{BB962C8B-B14F-4D97-AF65-F5344CB8AC3E}">
        <p14:creationId xmlns:p14="http://schemas.microsoft.com/office/powerpoint/2010/main" val="1471594034"/>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80">
                                          <p:stCondLst>
                                            <p:cond delay="0"/>
                                          </p:stCondLst>
                                        </p:cTn>
                                        <p:tgtEl>
                                          <p:spTgt spid="3">
                                            <p:txEl>
                                              <p:pRg st="5" end="5"/>
                                            </p:txEl>
                                          </p:spTgt>
                                        </p:tgtEl>
                                      </p:cBhvr>
                                    </p:animEffect>
                                    <p:anim calcmode="lin" valueType="num">
                                      <p:cBhvr>
                                        <p:cTn id="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5" end="5"/>
                                            </p:txEl>
                                          </p:spTgt>
                                        </p:tgtEl>
                                      </p:cBhvr>
                                      <p:to x="100000" y="60000"/>
                                    </p:animScale>
                                    <p:animScale>
                                      <p:cBhvr>
                                        <p:cTn id="14" dur="166" decel="50000">
                                          <p:stCondLst>
                                            <p:cond delay="676"/>
                                          </p:stCondLst>
                                        </p:cTn>
                                        <p:tgtEl>
                                          <p:spTgt spid="3">
                                            <p:txEl>
                                              <p:pRg st="5" end="5"/>
                                            </p:txEl>
                                          </p:spTgt>
                                        </p:tgtEl>
                                      </p:cBhvr>
                                      <p:to x="100000" y="100000"/>
                                    </p:animScale>
                                    <p:animScale>
                                      <p:cBhvr>
                                        <p:cTn id="15" dur="26">
                                          <p:stCondLst>
                                            <p:cond delay="1312"/>
                                          </p:stCondLst>
                                        </p:cTn>
                                        <p:tgtEl>
                                          <p:spTgt spid="3">
                                            <p:txEl>
                                              <p:pRg st="5" end="5"/>
                                            </p:txEl>
                                          </p:spTgt>
                                        </p:tgtEl>
                                      </p:cBhvr>
                                      <p:to x="100000" y="80000"/>
                                    </p:animScale>
                                    <p:animScale>
                                      <p:cBhvr>
                                        <p:cTn id="16" dur="166" decel="50000">
                                          <p:stCondLst>
                                            <p:cond delay="1338"/>
                                          </p:stCondLst>
                                        </p:cTn>
                                        <p:tgtEl>
                                          <p:spTgt spid="3">
                                            <p:txEl>
                                              <p:pRg st="5" end="5"/>
                                            </p:txEl>
                                          </p:spTgt>
                                        </p:tgtEl>
                                      </p:cBhvr>
                                      <p:to x="100000" y="100000"/>
                                    </p:animScale>
                                    <p:animScale>
                                      <p:cBhvr>
                                        <p:cTn id="17" dur="26">
                                          <p:stCondLst>
                                            <p:cond delay="1642"/>
                                          </p:stCondLst>
                                        </p:cTn>
                                        <p:tgtEl>
                                          <p:spTgt spid="3">
                                            <p:txEl>
                                              <p:pRg st="5" end="5"/>
                                            </p:txEl>
                                          </p:spTgt>
                                        </p:tgtEl>
                                      </p:cBhvr>
                                      <p:to x="100000" y="90000"/>
                                    </p:animScale>
                                    <p:animScale>
                                      <p:cBhvr>
                                        <p:cTn id="18" dur="166" decel="50000">
                                          <p:stCondLst>
                                            <p:cond delay="1668"/>
                                          </p:stCondLst>
                                        </p:cTn>
                                        <p:tgtEl>
                                          <p:spTgt spid="3">
                                            <p:txEl>
                                              <p:pRg st="5" end="5"/>
                                            </p:txEl>
                                          </p:spTgt>
                                        </p:tgtEl>
                                      </p:cBhvr>
                                      <p:to x="100000" y="100000"/>
                                    </p:animScale>
                                    <p:animScale>
                                      <p:cBhvr>
                                        <p:cTn id="19" dur="26">
                                          <p:stCondLst>
                                            <p:cond delay="1808"/>
                                          </p:stCondLst>
                                        </p:cTn>
                                        <p:tgtEl>
                                          <p:spTgt spid="3">
                                            <p:txEl>
                                              <p:pRg st="5" end="5"/>
                                            </p:txEl>
                                          </p:spTgt>
                                        </p:tgtEl>
                                      </p:cBhvr>
                                      <p:to x="100000" y="95000"/>
                                    </p:animScale>
                                    <p:animScale>
                                      <p:cBhvr>
                                        <p:cTn id="20" dur="166" decel="50000">
                                          <p:stCondLst>
                                            <p:cond delay="1834"/>
                                          </p:stCondLst>
                                        </p:cTn>
                                        <p:tgtEl>
                                          <p:spTgt spid="3">
                                            <p:txEl>
                                              <p:pRg st="5" end="5"/>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80">
                                          <p:stCondLst>
                                            <p:cond delay="0"/>
                                          </p:stCondLst>
                                        </p:cTn>
                                        <p:tgtEl>
                                          <p:spTgt spid="3">
                                            <p:txEl>
                                              <p:pRg st="6" end="6"/>
                                            </p:txEl>
                                          </p:spTgt>
                                        </p:tgtEl>
                                      </p:cBhvr>
                                    </p:animEffect>
                                    <p:anim calcmode="lin" valueType="num">
                                      <p:cBhvr>
                                        <p:cTn id="2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6" end="6"/>
                                            </p:txEl>
                                          </p:spTgt>
                                        </p:tgtEl>
                                      </p:cBhvr>
                                      <p:to x="100000" y="60000"/>
                                    </p:animScale>
                                    <p:animScale>
                                      <p:cBhvr>
                                        <p:cTn id="30" dur="166" decel="50000">
                                          <p:stCondLst>
                                            <p:cond delay="676"/>
                                          </p:stCondLst>
                                        </p:cTn>
                                        <p:tgtEl>
                                          <p:spTgt spid="3">
                                            <p:txEl>
                                              <p:pRg st="6" end="6"/>
                                            </p:txEl>
                                          </p:spTgt>
                                        </p:tgtEl>
                                      </p:cBhvr>
                                      <p:to x="100000" y="100000"/>
                                    </p:animScale>
                                    <p:animScale>
                                      <p:cBhvr>
                                        <p:cTn id="31" dur="26">
                                          <p:stCondLst>
                                            <p:cond delay="1312"/>
                                          </p:stCondLst>
                                        </p:cTn>
                                        <p:tgtEl>
                                          <p:spTgt spid="3">
                                            <p:txEl>
                                              <p:pRg st="6" end="6"/>
                                            </p:txEl>
                                          </p:spTgt>
                                        </p:tgtEl>
                                      </p:cBhvr>
                                      <p:to x="100000" y="80000"/>
                                    </p:animScale>
                                    <p:animScale>
                                      <p:cBhvr>
                                        <p:cTn id="32" dur="166" decel="50000">
                                          <p:stCondLst>
                                            <p:cond delay="1338"/>
                                          </p:stCondLst>
                                        </p:cTn>
                                        <p:tgtEl>
                                          <p:spTgt spid="3">
                                            <p:txEl>
                                              <p:pRg st="6" end="6"/>
                                            </p:txEl>
                                          </p:spTgt>
                                        </p:tgtEl>
                                      </p:cBhvr>
                                      <p:to x="100000" y="100000"/>
                                    </p:animScale>
                                    <p:animScale>
                                      <p:cBhvr>
                                        <p:cTn id="33" dur="26">
                                          <p:stCondLst>
                                            <p:cond delay="1642"/>
                                          </p:stCondLst>
                                        </p:cTn>
                                        <p:tgtEl>
                                          <p:spTgt spid="3">
                                            <p:txEl>
                                              <p:pRg st="6" end="6"/>
                                            </p:txEl>
                                          </p:spTgt>
                                        </p:tgtEl>
                                      </p:cBhvr>
                                      <p:to x="100000" y="90000"/>
                                    </p:animScale>
                                    <p:animScale>
                                      <p:cBhvr>
                                        <p:cTn id="34" dur="166" decel="50000">
                                          <p:stCondLst>
                                            <p:cond delay="1668"/>
                                          </p:stCondLst>
                                        </p:cTn>
                                        <p:tgtEl>
                                          <p:spTgt spid="3">
                                            <p:txEl>
                                              <p:pRg st="6" end="6"/>
                                            </p:txEl>
                                          </p:spTgt>
                                        </p:tgtEl>
                                      </p:cBhvr>
                                      <p:to x="100000" y="100000"/>
                                    </p:animScale>
                                    <p:animScale>
                                      <p:cBhvr>
                                        <p:cTn id="35" dur="26">
                                          <p:stCondLst>
                                            <p:cond delay="1808"/>
                                          </p:stCondLst>
                                        </p:cTn>
                                        <p:tgtEl>
                                          <p:spTgt spid="3">
                                            <p:txEl>
                                              <p:pRg st="6" end="6"/>
                                            </p:txEl>
                                          </p:spTgt>
                                        </p:tgtEl>
                                      </p:cBhvr>
                                      <p:to x="100000" y="95000"/>
                                    </p:animScale>
                                    <p:animScale>
                                      <p:cBhvr>
                                        <p:cTn id="36" dur="166" decel="50000">
                                          <p:stCondLst>
                                            <p:cond delay="1834"/>
                                          </p:stCondLst>
                                        </p:cTn>
                                        <p:tgtEl>
                                          <p:spTgt spid="3">
                                            <p:txEl>
                                              <p:pRg st="6" end="6"/>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wipe(down)">
                                      <p:cBhvr>
                                        <p:cTn id="39" dur="580">
                                          <p:stCondLst>
                                            <p:cond delay="0"/>
                                          </p:stCondLst>
                                        </p:cTn>
                                        <p:tgtEl>
                                          <p:spTgt spid="3">
                                            <p:txEl>
                                              <p:pRg st="7" end="7"/>
                                            </p:txEl>
                                          </p:spTgt>
                                        </p:tgtEl>
                                      </p:cBhvr>
                                    </p:animEffect>
                                    <p:anim calcmode="lin" valueType="num">
                                      <p:cBhvr>
                                        <p:cTn id="40"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7" end="7"/>
                                            </p:txEl>
                                          </p:spTgt>
                                        </p:tgtEl>
                                      </p:cBhvr>
                                      <p:to x="100000" y="60000"/>
                                    </p:animScale>
                                    <p:animScale>
                                      <p:cBhvr>
                                        <p:cTn id="46" dur="166" decel="50000">
                                          <p:stCondLst>
                                            <p:cond delay="676"/>
                                          </p:stCondLst>
                                        </p:cTn>
                                        <p:tgtEl>
                                          <p:spTgt spid="3">
                                            <p:txEl>
                                              <p:pRg st="7" end="7"/>
                                            </p:txEl>
                                          </p:spTgt>
                                        </p:tgtEl>
                                      </p:cBhvr>
                                      <p:to x="100000" y="100000"/>
                                    </p:animScale>
                                    <p:animScale>
                                      <p:cBhvr>
                                        <p:cTn id="47" dur="26">
                                          <p:stCondLst>
                                            <p:cond delay="1312"/>
                                          </p:stCondLst>
                                        </p:cTn>
                                        <p:tgtEl>
                                          <p:spTgt spid="3">
                                            <p:txEl>
                                              <p:pRg st="7" end="7"/>
                                            </p:txEl>
                                          </p:spTgt>
                                        </p:tgtEl>
                                      </p:cBhvr>
                                      <p:to x="100000" y="80000"/>
                                    </p:animScale>
                                    <p:animScale>
                                      <p:cBhvr>
                                        <p:cTn id="48" dur="166" decel="50000">
                                          <p:stCondLst>
                                            <p:cond delay="1338"/>
                                          </p:stCondLst>
                                        </p:cTn>
                                        <p:tgtEl>
                                          <p:spTgt spid="3">
                                            <p:txEl>
                                              <p:pRg st="7" end="7"/>
                                            </p:txEl>
                                          </p:spTgt>
                                        </p:tgtEl>
                                      </p:cBhvr>
                                      <p:to x="100000" y="100000"/>
                                    </p:animScale>
                                    <p:animScale>
                                      <p:cBhvr>
                                        <p:cTn id="49" dur="26">
                                          <p:stCondLst>
                                            <p:cond delay="1642"/>
                                          </p:stCondLst>
                                        </p:cTn>
                                        <p:tgtEl>
                                          <p:spTgt spid="3">
                                            <p:txEl>
                                              <p:pRg st="7" end="7"/>
                                            </p:txEl>
                                          </p:spTgt>
                                        </p:tgtEl>
                                      </p:cBhvr>
                                      <p:to x="100000" y="90000"/>
                                    </p:animScale>
                                    <p:animScale>
                                      <p:cBhvr>
                                        <p:cTn id="50" dur="166" decel="50000">
                                          <p:stCondLst>
                                            <p:cond delay="1668"/>
                                          </p:stCondLst>
                                        </p:cTn>
                                        <p:tgtEl>
                                          <p:spTgt spid="3">
                                            <p:txEl>
                                              <p:pRg st="7" end="7"/>
                                            </p:txEl>
                                          </p:spTgt>
                                        </p:tgtEl>
                                      </p:cBhvr>
                                      <p:to x="100000" y="100000"/>
                                    </p:animScale>
                                    <p:animScale>
                                      <p:cBhvr>
                                        <p:cTn id="51" dur="26">
                                          <p:stCondLst>
                                            <p:cond delay="1808"/>
                                          </p:stCondLst>
                                        </p:cTn>
                                        <p:tgtEl>
                                          <p:spTgt spid="3">
                                            <p:txEl>
                                              <p:pRg st="7" end="7"/>
                                            </p:txEl>
                                          </p:spTgt>
                                        </p:tgtEl>
                                      </p:cBhvr>
                                      <p:to x="100000" y="95000"/>
                                    </p:animScale>
                                    <p:animScale>
                                      <p:cBhvr>
                                        <p:cTn id="52" dur="166" decel="50000">
                                          <p:stCondLst>
                                            <p:cond delay="1834"/>
                                          </p:stCondLst>
                                        </p:cTn>
                                        <p:tgtEl>
                                          <p:spTgt spid="3">
                                            <p:txEl>
                                              <p:pRg st="7" end="7"/>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wipe(down)">
                                      <p:cBhvr>
                                        <p:cTn id="55" dur="580">
                                          <p:stCondLst>
                                            <p:cond delay="0"/>
                                          </p:stCondLst>
                                        </p:cTn>
                                        <p:tgtEl>
                                          <p:spTgt spid="3">
                                            <p:txEl>
                                              <p:pRg st="8" end="8"/>
                                            </p:txEl>
                                          </p:spTgt>
                                        </p:tgtEl>
                                      </p:cBhvr>
                                    </p:animEffect>
                                    <p:anim calcmode="lin" valueType="num">
                                      <p:cBhvr>
                                        <p:cTn id="56"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8" end="8"/>
                                            </p:txEl>
                                          </p:spTgt>
                                        </p:tgtEl>
                                      </p:cBhvr>
                                      <p:to x="100000" y="60000"/>
                                    </p:animScale>
                                    <p:animScale>
                                      <p:cBhvr>
                                        <p:cTn id="62" dur="166" decel="50000">
                                          <p:stCondLst>
                                            <p:cond delay="676"/>
                                          </p:stCondLst>
                                        </p:cTn>
                                        <p:tgtEl>
                                          <p:spTgt spid="3">
                                            <p:txEl>
                                              <p:pRg st="8" end="8"/>
                                            </p:txEl>
                                          </p:spTgt>
                                        </p:tgtEl>
                                      </p:cBhvr>
                                      <p:to x="100000" y="100000"/>
                                    </p:animScale>
                                    <p:animScale>
                                      <p:cBhvr>
                                        <p:cTn id="63" dur="26">
                                          <p:stCondLst>
                                            <p:cond delay="1312"/>
                                          </p:stCondLst>
                                        </p:cTn>
                                        <p:tgtEl>
                                          <p:spTgt spid="3">
                                            <p:txEl>
                                              <p:pRg st="8" end="8"/>
                                            </p:txEl>
                                          </p:spTgt>
                                        </p:tgtEl>
                                      </p:cBhvr>
                                      <p:to x="100000" y="80000"/>
                                    </p:animScale>
                                    <p:animScale>
                                      <p:cBhvr>
                                        <p:cTn id="64" dur="166" decel="50000">
                                          <p:stCondLst>
                                            <p:cond delay="1338"/>
                                          </p:stCondLst>
                                        </p:cTn>
                                        <p:tgtEl>
                                          <p:spTgt spid="3">
                                            <p:txEl>
                                              <p:pRg st="8" end="8"/>
                                            </p:txEl>
                                          </p:spTgt>
                                        </p:tgtEl>
                                      </p:cBhvr>
                                      <p:to x="100000" y="100000"/>
                                    </p:animScale>
                                    <p:animScale>
                                      <p:cBhvr>
                                        <p:cTn id="65" dur="26">
                                          <p:stCondLst>
                                            <p:cond delay="1642"/>
                                          </p:stCondLst>
                                        </p:cTn>
                                        <p:tgtEl>
                                          <p:spTgt spid="3">
                                            <p:txEl>
                                              <p:pRg st="8" end="8"/>
                                            </p:txEl>
                                          </p:spTgt>
                                        </p:tgtEl>
                                      </p:cBhvr>
                                      <p:to x="100000" y="90000"/>
                                    </p:animScale>
                                    <p:animScale>
                                      <p:cBhvr>
                                        <p:cTn id="66" dur="166" decel="50000">
                                          <p:stCondLst>
                                            <p:cond delay="1668"/>
                                          </p:stCondLst>
                                        </p:cTn>
                                        <p:tgtEl>
                                          <p:spTgt spid="3">
                                            <p:txEl>
                                              <p:pRg st="8" end="8"/>
                                            </p:txEl>
                                          </p:spTgt>
                                        </p:tgtEl>
                                      </p:cBhvr>
                                      <p:to x="100000" y="100000"/>
                                    </p:animScale>
                                    <p:animScale>
                                      <p:cBhvr>
                                        <p:cTn id="67" dur="26">
                                          <p:stCondLst>
                                            <p:cond delay="1808"/>
                                          </p:stCondLst>
                                        </p:cTn>
                                        <p:tgtEl>
                                          <p:spTgt spid="3">
                                            <p:txEl>
                                              <p:pRg st="8" end="8"/>
                                            </p:txEl>
                                          </p:spTgt>
                                        </p:tgtEl>
                                      </p:cBhvr>
                                      <p:to x="100000" y="95000"/>
                                    </p:animScale>
                                    <p:animScale>
                                      <p:cBhvr>
                                        <p:cTn id="68" dur="166" decel="50000">
                                          <p:stCondLst>
                                            <p:cond delay="1834"/>
                                          </p:stCondLst>
                                        </p:cTn>
                                        <p:tgtEl>
                                          <p:spTgt spid="3">
                                            <p:txEl>
                                              <p:pRg st="8" end="8"/>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animEffect transition="in" filter="wipe(down)">
                                      <p:cBhvr>
                                        <p:cTn id="71" dur="580">
                                          <p:stCondLst>
                                            <p:cond delay="0"/>
                                          </p:stCondLst>
                                        </p:cTn>
                                        <p:tgtEl>
                                          <p:spTgt spid="3">
                                            <p:txEl>
                                              <p:pRg st="9" end="9"/>
                                            </p:txEl>
                                          </p:spTgt>
                                        </p:tgtEl>
                                      </p:cBhvr>
                                    </p:animEffect>
                                    <p:anim calcmode="lin" valueType="num">
                                      <p:cBhvr>
                                        <p:cTn id="72"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9" end="9"/>
                                            </p:txEl>
                                          </p:spTgt>
                                        </p:tgtEl>
                                      </p:cBhvr>
                                      <p:to x="100000" y="60000"/>
                                    </p:animScale>
                                    <p:animScale>
                                      <p:cBhvr>
                                        <p:cTn id="78" dur="166" decel="50000">
                                          <p:stCondLst>
                                            <p:cond delay="676"/>
                                          </p:stCondLst>
                                        </p:cTn>
                                        <p:tgtEl>
                                          <p:spTgt spid="3">
                                            <p:txEl>
                                              <p:pRg st="9" end="9"/>
                                            </p:txEl>
                                          </p:spTgt>
                                        </p:tgtEl>
                                      </p:cBhvr>
                                      <p:to x="100000" y="100000"/>
                                    </p:animScale>
                                    <p:animScale>
                                      <p:cBhvr>
                                        <p:cTn id="79" dur="26">
                                          <p:stCondLst>
                                            <p:cond delay="1312"/>
                                          </p:stCondLst>
                                        </p:cTn>
                                        <p:tgtEl>
                                          <p:spTgt spid="3">
                                            <p:txEl>
                                              <p:pRg st="9" end="9"/>
                                            </p:txEl>
                                          </p:spTgt>
                                        </p:tgtEl>
                                      </p:cBhvr>
                                      <p:to x="100000" y="80000"/>
                                    </p:animScale>
                                    <p:animScale>
                                      <p:cBhvr>
                                        <p:cTn id="80" dur="166" decel="50000">
                                          <p:stCondLst>
                                            <p:cond delay="1338"/>
                                          </p:stCondLst>
                                        </p:cTn>
                                        <p:tgtEl>
                                          <p:spTgt spid="3">
                                            <p:txEl>
                                              <p:pRg st="9" end="9"/>
                                            </p:txEl>
                                          </p:spTgt>
                                        </p:tgtEl>
                                      </p:cBhvr>
                                      <p:to x="100000" y="100000"/>
                                    </p:animScale>
                                    <p:animScale>
                                      <p:cBhvr>
                                        <p:cTn id="81" dur="26">
                                          <p:stCondLst>
                                            <p:cond delay="1642"/>
                                          </p:stCondLst>
                                        </p:cTn>
                                        <p:tgtEl>
                                          <p:spTgt spid="3">
                                            <p:txEl>
                                              <p:pRg st="9" end="9"/>
                                            </p:txEl>
                                          </p:spTgt>
                                        </p:tgtEl>
                                      </p:cBhvr>
                                      <p:to x="100000" y="90000"/>
                                    </p:animScale>
                                    <p:animScale>
                                      <p:cBhvr>
                                        <p:cTn id="82" dur="166" decel="50000">
                                          <p:stCondLst>
                                            <p:cond delay="1668"/>
                                          </p:stCondLst>
                                        </p:cTn>
                                        <p:tgtEl>
                                          <p:spTgt spid="3">
                                            <p:txEl>
                                              <p:pRg st="9" end="9"/>
                                            </p:txEl>
                                          </p:spTgt>
                                        </p:tgtEl>
                                      </p:cBhvr>
                                      <p:to x="100000" y="100000"/>
                                    </p:animScale>
                                    <p:animScale>
                                      <p:cBhvr>
                                        <p:cTn id="83" dur="26">
                                          <p:stCondLst>
                                            <p:cond delay="1808"/>
                                          </p:stCondLst>
                                        </p:cTn>
                                        <p:tgtEl>
                                          <p:spTgt spid="3">
                                            <p:txEl>
                                              <p:pRg st="9" end="9"/>
                                            </p:txEl>
                                          </p:spTgt>
                                        </p:tgtEl>
                                      </p:cBhvr>
                                      <p:to x="100000" y="95000"/>
                                    </p:animScale>
                                    <p:animScale>
                                      <p:cBhvr>
                                        <p:cTn id="84"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80720"/>
          </a:xfrm>
        </p:spPr>
        <p:txBody>
          <a:bodyPr>
            <a:normAutofit fontScale="92500" lnSpcReduction="10000"/>
          </a:bodyPr>
          <a:lstStyle/>
          <a:p>
            <a:pPr marL="0" indent="0" algn="ctr">
              <a:buNone/>
            </a:pPr>
            <a:r>
              <a:rPr lang="es-CO" dirty="0"/>
              <a:t>María seguramente </a:t>
            </a:r>
            <a:r>
              <a:rPr lang="es-CO" dirty="0" smtClean="0"/>
              <a:t>como lo demuestra la Biblia, tenía una fe profunda en Dios, y obedecía todo lo que Dios le ordenaba </a:t>
            </a:r>
            <a:r>
              <a:rPr lang="es-CO" dirty="0" smtClean="0">
                <a:solidFill>
                  <a:srgbClr val="FF0000"/>
                </a:solidFill>
              </a:rPr>
              <a:t>(Juan 2:5), </a:t>
            </a:r>
            <a:r>
              <a:rPr lang="es-CO" dirty="0" smtClean="0"/>
              <a:t>por tanto fue </a:t>
            </a:r>
            <a:r>
              <a:rPr lang="es-CO" dirty="0"/>
              <a:t>una maravillosa esposa y madre. </a:t>
            </a:r>
            <a:endParaRPr lang="es-CO" dirty="0" smtClean="0"/>
          </a:p>
          <a:p>
            <a:pPr marL="0" indent="0">
              <a:buNone/>
            </a:pPr>
            <a:r>
              <a:rPr lang="es-CO" dirty="0" smtClean="0"/>
              <a:t>Jesús </a:t>
            </a:r>
            <a:r>
              <a:rPr lang="es-CO" dirty="0"/>
              <a:t>definitivamente </a:t>
            </a:r>
            <a:r>
              <a:rPr lang="es-CO" dirty="0" smtClean="0"/>
              <a:t>como Hijo de Dios </a:t>
            </a:r>
            <a:r>
              <a:rPr lang="es-CO" dirty="0" smtClean="0">
                <a:solidFill>
                  <a:srgbClr val="FF0000"/>
                </a:solidFill>
              </a:rPr>
              <a:t>(Mat.3: 17)</a:t>
            </a:r>
            <a:r>
              <a:rPr lang="es-CO" dirty="0" smtClean="0"/>
              <a:t>, amaba </a:t>
            </a:r>
            <a:r>
              <a:rPr lang="es-CO" dirty="0"/>
              <a:t>y apreciaba a </a:t>
            </a:r>
            <a:r>
              <a:rPr lang="es-CO" dirty="0" smtClean="0"/>
              <a:t>su </a:t>
            </a:r>
            <a:r>
              <a:rPr lang="es-CO" dirty="0"/>
              <a:t>madre </a:t>
            </a:r>
            <a:r>
              <a:rPr lang="es-CO" dirty="0">
                <a:solidFill>
                  <a:srgbClr val="FF0000"/>
                </a:solidFill>
              </a:rPr>
              <a:t>(Juan 19:27) </a:t>
            </a:r>
            <a:r>
              <a:rPr lang="es-CO" dirty="0"/>
              <a:t>. </a:t>
            </a:r>
            <a:endParaRPr lang="es-CO" dirty="0" smtClean="0"/>
          </a:p>
          <a:p>
            <a:pPr algn="ctr"/>
            <a:endParaRPr lang="es-CO" dirty="0" smtClean="0"/>
          </a:p>
          <a:p>
            <a:pPr marL="0" indent="0" algn="ctr">
              <a:buNone/>
            </a:pPr>
            <a:r>
              <a:rPr lang="es-CO" dirty="0" smtClean="0"/>
              <a:t>La </a:t>
            </a:r>
            <a:r>
              <a:rPr lang="es-CO" dirty="0"/>
              <a:t>Biblia no nos da razón para creer que María era sin </a:t>
            </a:r>
            <a:r>
              <a:rPr lang="es-CO" dirty="0" smtClean="0"/>
              <a:t>pecado</a:t>
            </a:r>
            <a:r>
              <a:rPr lang="es-CO" dirty="0"/>
              <a:t> como ella misma lo dice: «</a:t>
            </a:r>
            <a:r>
              <a:rPr lang="es-CO" b="1" dirty="0">
                <a:latin typeface="Agency FB" pitchFamily="34" charset="0"/>
              </a:rPr>
              <a:t>Y mi espíritu se regocija en Dios mi </a:t>
            </a:r>
            <a:r>
              <a:rPr lang="es-CO" b="1" dirty="0" smtClean="0">
                <a:latin typeface="Agency FB" pitchFamily="34" charset="0"/>
              </a:rPr>
              <a:t>Salvador</a:t>
            </a:r>
            <a:r>
              <a:rPr lang="es-CO" dirty="0" smtClean="0"/>
              <a:t>» </a:t>
            </a:r>
            <a:r>
              <a:rPr lang="es-CO" dirty="0" smtClean="0">
                <a:solidFill>
                  <a:srgbClr val="FF0000"/>
                </a:solidFill>
              </a:rPr>
              <a:t>(Luc.1:47).</a:t>
            </a:r>
            <a:endParaRPr lang="es-CO" dirty="0" smtClean="0">
              <a:solidFill>
                <a:srgbClr val="FF0000"/>
              </a:solidFill>
            </a:endParaRPr>
          </a:p>
          <a:p>
            <a:pPr marL="0" indent="0" algn="ctr">
              <a:buNone/>
            </a:pPr>
            <a:r>
              <a:rPr lang="es-CO" dirty="0" smtClean="0"/>
              <a:t>De </a:t>
            </a:r>
            <a:r>
              <a:rPr lang="es-CO" dirty="0"/>
              <a:t>hecho, la Biblia nos da todas las razones para creer que Jesucristo es la única </a:t>
            </a:r>
            <a:r>
              <a:rPr lang="es-CO" dirty="0" smtClean="0"/>
              <a:t>Persona </a:t>
            </a:r>
            <a:r>
              <a:rPr lang="es-CO" dirty="0"/>
              <a:t>que no estuvo “infectada” por el pecado y que jamás cometió </a:t>
            </a:r>
            <a:r>
              <a:rPr lang="es-CO" dirty="0" smtClean="0"/>
              <a:t>pecado.</a:t>
            </a:r>
            <a:endParaRPr lang="es-CO" dirty="0"/>
          </a:p>
        </p:txBody>
      </p:sp>
    </p:spTree>
    <p:extLst>
      <p:ext uri="{BB962C8B-B14F-4D97-AF65-F5344CB8AC3E}">
        <p14:creationId xmlns:p14="http://schemas.microsoft.com/office/powerpoint/2010/main" val="2861858565"/>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92500" lnSpcReduction="20000"/>
          </a:bodyPr>
          <a:lstStyle/>
          <a:p>
            <a:pPr marL="0" indent="0">
              <a:buNone/>
            </a:pPr>
            <a:r>
              <a:rPr lang="pt-BR" dirty="0" smtClean="0"/>
              <a:t>Asi lo indicam lós seguintes textos:</a:t>
            </a:r>
          </a:p>
          <a:p>
            <a:pPr marL="0" indent="0">
              <a:buNone/>
            </a:pPr>
            <a:r>
              <a:rPr lang="pt-BR" dirty="0" smtClean="0">
                <a:solidFill>
                  <a:srgbClr val="FF0000"/>
                </a:solidFill>
              </a:rPr>
              <a:t>Eclesiastes 7:20</a:t>
            </a:r>
            <a:r>
              <a:rPr lang="pt-BR" dirty="0" smtClean="0"/>
              <a:t>.</a:t>
            </a:r>
            <a:r>
              <a:rPr lang="es-CO" dirty="0"/>
              <a:t> </a:t>
            </a:r>
            <a:r>
              <a:rPr lang="es-CO" b="1" dirty="0" smtClean="0">
                <a:latin typeface="Agency FB" pitchFamily="34" charset="0"/>
              </a:rPr>
              <a:t>Ciertamente </a:t>
            </a:r>
            <a:r>
              <a:rPr lang="es-CO" b="1" dirty="0">
                <a:latin typeface="Agency FB" pitchFamily="34" charset="0"/>
              </a:rPr>
              <a:t>no hay hombre justo en la tierra, que haga el bien y nunca peque</a:t>
            </a:r>
            <a:r>
              <a:rPr lang="es-CO" dirty="0"/>
              <a:t>.</a:t>
            </a:r>
            <a:r>
              <a:rPr lang="pt-BR" dirty="0" smtClean="0"/>
              <a:t> </a:t>
            </a:r>
          </a:p>
          <a:p>
            <a:pPr marL="0" indent="0">
              <a:buNone/>
            </a:pPr>
            <a:r>
              <a:rPr lang="pt-BR" dirty="0" smtClean="0">
                <a:solidFill>
                  <a:srgbClr val="FF0000"/>
                </a:solidFill>
              </a:rPr>
              <a:t>Romanos 3:23</a:t>
            </a:r>
            <a:r>
              <a:rPr lang="pt-BR" dirty="0" smtClean="0"/>
              <a:t>. </a:t>
            </a:r>
            <a:r>
              <a:rPr lang="es-CO" b="1" dirty="0" smtClean="0">
                <a:latin typeface="Agency FB" pitchFamily="34" charset="0"/>
              </a:rPr>
              <a:t>por </a:t>
            </a:r>
            <a:r>
              <a:rPr lang="es-CO" b="1" dirty="0">
                <a:latin typeface="Agency FB" pitchFamily="34" charset="0"/>
              </a:rPr>
              <a:t>cuanto todos pecaron, y están destituidos de la gloria de </a:t>
            </a:r>
            <a:r>
              <a:rPr lang="es-CO" b="1" dirty="0" smtClean="0">
                <a:latin typeface="Agency FB" pitchFamily="34" charset="0"/>
              </a:rPr>
              <a:t>Dios.</a:t>
            </a:r>
            <a:r>
              <a:rPr lang="pt-BR" b="1" dirty="0" smtClean="0">
                <a:latin typeface="Agency FB" pitchFamily="34" charset="0"/>
              </a:rPr>
              <a:t> </a:t>
            </a:r>
          </a:p>
          <a:p>
            <a:pPr marL="0" indent="0">
              <a:buNone/>
            </a:pPr>
            <a:r>
              <a:rPr lang="pt-BR" dirty="0" smtClean="0">
                <a:solidFill>
                  <a:srgbClr val="FF0000"/>
                </a:solidFill>
              </a:rPr>
              <a:t>2 Coríntios 5:21</a:t>
            </a:r>
            <a:r>
              <a:rPr lang="pt-BR" dirty="0"/>
              <a:t>.</a:t>
            </a:r>
            <a:r>
              <a:rPr lang="es-CO" dirty="0" smtClean="0"/>
              <a:t> </a:t>
            </a:r>
            <a:r>
              <a:rPr lang="es-CO" b="1" dirty="0">
                <a:latin typeface="Agency FB" pitchFamily="34" charset="0"/>
              </a:rPr>
              <a:t>Al que </a:t>
            </a:r>
            <a:r>
              <a:rPr lang="es-CO" b="1" u="sng" dirty="0">
                <a:latin typeface="Agency FB" pitchFamily="34" charset="0"/>
              </a:rPr>
              <a:t>no conoció pecado</a:t>
            </a:r>
            <a:r>
              <a:rPr lang="es-CO" b="1" dirty="0">
                <a:latin typeface="Agency FB" pitchFamily="34" charset="0"/>
              </a:rPr>
              <a:t>, por nosotros lo hizo pecado, para que nosotros fuésemos hechos justicia de Dios en él</a:t>
            </a:r>
            <a:r>
              <a:rPr lang="es-CO" b="1" dirty="0" smtClean="0">
                <a:latin typeface="Agency FB" pitchFamily="34" charset="0"/>
              </a:rPr>
              <a:t>.</a:t>
            </a:r>
          </a:p>
          <a:p>
            <a:pPr marL="0" indent="0">
              <a:buNone/>
            </a:pPr>
            <a:r>
              <a:rPr lang="pt-BR" dirty="0" smtClean="0">
                <a:solidFill>
                  <a:srgbClr val="FF0000"/>
                </a:solidFill>
              </a:rPr>
              <a:t>1 </a:t>
            </a:r>
            <a:r>
              <a:rPr lang="pt-BR" dirty="0">
                <a:solidFill>
                  <a:srgbClr val="FF0000"/>
                </a:solidFill>
              </a:rPr>
              <a:t>Pedro </a:t>
            </a:r>
            <a:r>
              <a:rPr lang="pt-BR" dirty="0" smtClean="0">
                <a:solidFill>
                  <a:srgbClr val="FF0000"/>
                </a:solidFill>
              </a:rPr>
              <a:t>2:22</a:t>
            </a:r>
            <a:r>
              <a:rPr lang="pt-BR" dirty="0"/>
              <a:t>.</a:t>
            </a:r>
            <a:r>
              <a:rPr lang="es-CO" dirty="0" smtClean="0"/>
              <a:t> </a:t>
            </a:r>
            <a:r>
              <a:rPr lang="es-CO" b="1" dirty="0">
                <a:latin typeface="Agency FB" pitchFamily="34" charset="0"/>
              </a:rPr>
              <a:t>el cual </a:t>
            </a:r>
            <a:r>
              <a:rPr lang="es-CO" b="1" u="sng" dirty="0">
                <a:latin typeface="Agency FB" pitchFamily="34" charset="0"/>
              </a:rPr>
              <a:t>no hizo pecado, ni se halló engaño en su </a:t>
            </a:r>
            <a:r>
              <a:rPr lang="es-CO" b="1" u="sng" dirty="0" smtClean="0">
                <a:latin typeface="Agency FB" pitchFamily="34" charset="0"/>
              </a:rPr>
              <a:t>boca.</a:t>
            </a:r>
          </a:p>
          <a:p>
            <a:pPr marL="0" indent="0">
              <a:buNone/>
            </a:pPr>
            <a:r>
              <a:rPr lang="pt-BR" dirty="0" smtClean="0">
                <a:solidFill>
                  <a:srgbClr val="FF0000"/>
                </a:solidFill>
              </a:rPr>
              <a:t>1 </a:t>
            </a:r>
            <a:r>
              <a:rPr lang="pt-BR" dirty="0">
                <a:solidFill>
                  <a:srgbClr val="FF0000"/>
                </a:solidFill>
              </a:rPr>
              <a:t>Juan </a:t>
            </a:r>
            <a:r>
              <a:rPr lang="pt-BR" dirty="0" smtClean="0">
                <a:solidFill>
                  <a:srgbClr val="FF0000"/>
                </a:solidFill>
              </a:rPr>
              <a:t>3:5. </a:t>
            </a:r>
            <a:r>
              <a:rPr lang="es-CO" b="1" dirty="0" smtClean="0">
                <a:latin typeface="Agency FB" pitchFamily="34" charset="0"/>
              </a:rPr>
              <a:t>Y </a:t>
            </a:r>
            <a:r>
              <a:rPr lang="es-CO" b="1" dirty="0">
                <a:latin typeface="Agency FB" pitchFamily="34" charset="0"/>
              </a:rPr>
              <a:t>sabéis que él apareció para quitar nuestros pecados, y </a:t>
            </a:r>
            <a:r>
              <a:rPr lang="es-CO" b="1" u="sng" dirty="0">
                <a:latin typeface="Agency FB" pitchFamily="34" charset="0"/>
              </a:rPr>
              <a:t>no hay pecado en </a:t>
            </a:r>
            <a:r>
              <a:rPr lang="es-CO" b="1" u="sng" dirty="0" smtClean="0">
                <a:latin typeface="Agency FB" pitchFamily="34" charset="0"/>
              </a:rPr>
              <a:t>él.</a:t>
            </a:r>
          </a:p>
          <a:p>
            <a:pPr marL="0" indent="0">
              <a:buNone/>
            </a:pPr>
            <a:r>
              <a:rPr lang="es-CO" b="1" dirty="0" smtClean="0">
                <a:solidFill>
                  <a:srgbClr val="FF0000"/>
                </a:solidFill>
                <a:latin typeface="Agency FB" pitchFamily="34" charset="0"/>
              </a:rPr>
              <a:t>Heb.4:15</a:t>
            </a:r>
            <a:r>
              <a:rPr lang="es-CO" b="1" dirty="0" smtClean="0">
                <a:latin typeface="Agency FB" pitchFamily="34" charset="0"/>
              </a:rPr>
              <a:t>. Porque </a:t>
            </a:r>
            <a:r>
              <a:rPr lang="es-CO" b="1" dirty="0">
                <a:latin typeface="Agency FB" pitchFamily="34" charset="0"/>
              </a:rPr>
              <a:t>no tenemos un sumo sacerdote que no pueda compadecerse de nuestras debilidades, </a:t>
            </a:r>
            <a:r>
              <a:rPr lang="es-CO" b="1" u="sng" dirty="0">
                <a:latin typeface="Agency FB" pitchFamily="34" charset="0"/>
              </a:rPr>
              <a:t>sino uno que fue tentado en todo según nuestra semejanza, pero sin pecado</a:t>
            </a:r>
            <a:r>
              <a:rPr lang="es-CO" b="1" dirty="0">
                <a:latin typeface="Agency FB" pitchFamily="34" charset="0"/>
              </a:rPr>
              <a:t>. </a:t>
            </a:r>
            <a:endParaRPr lang="pt-BR" b="1" dirty="0">
              <a:latin typeface="Agency FB" pitchFamily="34" charset="0"/>
            </a:endParaRPr>
          </a:p>
          <a:p>
            <a:endParaRPr lang="es-CO" dirty="0"/>
          </a:p>
        </p:txBody>
      </p:sp>
    </p:spTree>
    <p:extLst>
      <p:ext uri="{BB962C8B-B14F-4D97-AF65-F5344CB8AC3E}">
        <p14:creationId xmlns:p14="http://schemas.microsoft.com/office/powerpoint/2010/main" val="701108887"/>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3">
                                            <p:txEl>
                                              <p:pRg st="3" end="3"/>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p:cTn id="2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4" dur="500"/>
                                        <p:tgtEl>
                                          <p:spTgt spid="3">
                                            <p:txEl>
                                              <p:pRg st="4" end="4"/>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p:cTn id="2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9" dur="500"/>
                                        <p:tgtEl>
                                          <p:spTgt spid="3">
                                            <p:txEl>
                                              <p:pRg st="5" end="5"/>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p:cTn id="3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0"/>
            <a:ext cx="8229600" cy="6858000"/>
          </a:xfrm>
          <a:solidFill>
            <a:schemeClr val="accent2">
              <a:lumMod val="20000"/>
              <a:lumOff val="80000"/>
            </a:schemeClr>
          </a:solidFill>
        </p:spPr>
        <p:txBody>
          <a:bodyPr>
            <a:normAutofit fontScale="92500" lnSpcReduction="20000"/>
          </a:bodyPr>
          <a:lstStyle/>
          <a:p>
            <a:pPr marL="0" indent="0" algn="ctr">
              <a:buNone/>
            </a:pPr>
            <a:r>
              <a:rPr lang="es-CO" dirty="0"/>
              <a:t>La doctrina de la inmaculada concepción se originó de la confusión sobre el cómo Cristo pudo haber nacido sin pecado si Él fue concebido dentro de una humana mujer pecadora. La idea era que Jesús habría heredado una naturaleza pecaminosa de María si ella era una pecadora. </a:t>
            </a:r>
            <a:endParaRPr lang="es-CO" dirty="0" smtClean="0"/>
          </a:p>
          <a:p>
            <a:pPr marL="0" indent="0" algn="ctr">
              <a:buNone/>
            </a:pPr>
            <a:r>
              <a:rPr lang="es-CO" dirty="0" smtClean="0"/>
              <a:t>En </a:t>
            </a:r>
            <a:r>
              <a:rPr lang="es-CO" dirty="0"/>
              <a:t>contraste a la inmaculada concepción, la solución bíblica a este problema es entendiendo que Jesús Mismo fue milagrosamente protegido de ser contaminado por el pecado mientras Él estuvo dentro del vientre de María. </a:t>
            </a:r>
            <a:endParaRPr lang="es-CO" dirty="0" smtClean="0"/>
          </a:p>
          <a:p>
            <a:pPr marL="0" indent="0" algn="ctr">
              <a:buNone/>
            </a:pPr>
            <a:r>
              <a:rPr lang="es-CO" dirty="0" smtClean="0"/>
              <a:t>Si </a:t>
            </a:r>
            <a:r>
              <a:rPr lang="es-CO" dirty="0"/>
              <a:t>Dios fue capaz de </a:t>
            </a:r>
            <a:r>
              <a:rPr lang="es-CO" dirty="0" smtClean="0"/>
              <a:t>engendrar a Su Hijo en el vientre de </a:t>
            </a:r>
            <a:r>
              <a:rPr lang="es-CO" dirty="0" smtClean="0"/>
              <a:t>María sin la intervención humana, ¿no </a:t>
            </a:r>
            <a:r>
              <a:rPr lang="es-CO" dirty="0"/>
              <a:t>podría ser capaz de proteger a Jesús del pecado? </a:t>
            </a:r>
            <a:endParaRPr lang="es-CO" dirty="0" smtClean="0"/>
          </a:p>
          <a:p>
            <a:pPr marL="0" indent="0">
              <a:buNone/>
            </a:pPr>
            <a:endParaRPr lang="es-CO" dirty="0" smtClean="0"/>
          </a:p>
          <a:p>
            <a:pPr marL="0" indent="0" algn="ctr">
              <a:buNone/>
            </a:pPr>
            <a:r>
              <a:rPr lang="es-CO" dirty="0" smtClean="0"/>
              <a:t>Por </a:t>
            </a:r>
            <a:r>
              <a:rPr lang="es-CO" dirty="0"/>
              <a:t>lo que, la naturaleza sin pecado de María resulta ser ni necesaria, ni bíblica</a:t>
            </a:r>
            <a:r>
              <a:rPr lang="es-CO" dirty="0" smtClean="0"/>
              <a:t>.</a:t>
            </a:r>
            <a:endParaRPr lang="es-CO" dirty="0"/>
          </a:p>
        </p:txBody>
      </p:sp>
    </p:spTree>
    <p:extLst>
      <p:ext uri="{BB962C8B-B14F-4D97-AF65-F5344CB8AC3E}">
        <p14:creationId xmlns:p14="http://schemas.microsoft.com/office/powerpoint/2010/main" val="412560801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lnSpcReduction="10000"/>
          </a:bodyPr>
          <a:lstStyle/>
          <a:p>
            <a:pPr marL="0" indent="0" algn="ctr">
              <a:buNone/>
            </a:pPr>
            <a:r>
              <a:rPr lang="es-CO" dirty="0"/>
              <a:t>La iglesia Católica Romana argumenta que la inmaculada concepción es necesaria, porque sin ella, Jesús hubiera sido el objeto de Su propia gracia. </a:t>
            </a:r>
            <a:endParaRPr lang="es-CO" dirty="0" smtClean="0"/>
          </a:p>
          <a:p>
            <a:pPr marL="0" indent="0" algn="ctr">
              <a:buNone/>
            </a:pPr>
            <a:r>
              <a:rPr lang="es-CO" dirty="0" smtClean="0"/>
              <a:t>La </a:t>
            </a:r>
            <a:r>
              <a:rPr lang="es-CO" dirty="0"/>
              <a:t>idea es como sigue – para que Jesús fuera milagrosamente preservado del pecado, que en sí mismo hubiera sido un acto de gracia, significaría esencialmente que Dios “se Auto-agració” </a:t>
            </a:r>
            <a:endParaRPr lang="es-CO" dirty="0" smtClean="0"/>
          </a:p>
          <a:p>
            <a:pPr marL="0" indent="0" algn="ctr">
              <a:buNone/>
            </a:pPr>
            <a:r>
              <a:rPr lang="es-CO" dirty="0" smtClean="0">
                <a:solidFill>
                  <a:srgbClr val="FF0000"/>
                </a:solidFill>
              </a:rPr>
              <a:t>La </a:t>
            </a:r>
            <a:r>
              <a:rPr lang="es-CO" dirty="0">
                <a:solidFill>
                  <a:srgbClr val="FF0000"/>
                </a:solidFill>
              </a:rPr>
              <a:t>palabra gracia significa “</a:t>
            </a:r>
            <a:r>
              <a:rPr lang="es-CO" b="1" u="sng" dirty="0">
                <a:solidFill>
                  <a:srgbClr val="FF0000"/>
                </a:solidFill>
                <a:latin typeface="Agency FB" pitchFamily="34" charset="0"/>
              </a:rPr>
              <a:t>un inmerecido favor</a:t>
            </a:r>
            <a:r>
              <a:rPr lang="es-CO" dirty="0">
                <a:solidFill>
                  <a:srgbClr val="FF0000"/>
                </a:solidFill>
              </a:rPr>
              <a:t>”. La gracia es concederle a alguien algo que él o ella no merecen. </a:t>
            </a:r>
          </a:p>
        </p:txBody>
      </p:sp>
    </p:spTree>
    <p:extLst>
      <p:ext uri="{BB962C8B-B14F-4D97-AF65-F5344CB8AC3E}">
        <p14:creationId xmlns:p14="http://schemas.microsoft.com/office/powerpoint/2010/main" val="391732034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fontScale="92500" lnSpcReduction="10000"/>
          </a:bodyPr>
          <a:lstStyle/>
          <a:p>
            <a:pPr marL="0" indent="0" algn="ctr">
              <a:buNone/>
            </a:pPr>
            <a:r>
              <a:rPr lang="es-CO" dirty="0"/>
              <a:t>El </a:t>
            </a:r>
            <a:r>
              <a:rPr lang="es-CO" dirty="0" smtClean="0"/>
              <a:t>hecho de que </a:t>
            </a:r>
            <a:r>
              <a:rPr lang="es-CO" dirty="0"/>
              <a:t>Dios realizara el milagro de preservar a Jesús del pecado no es “gracia</a:t>
            </a:r>
            <a:r>
              <a:rPr lang="es-CO" dirty="0" smtClean="0"/>
              <a:t>”- En </a:t>
            </a:r>
            <a:r>
              <a:rPr lang="es-CO" dirty="0"/>
              <a:t>ningún sentido era posible que Jesús fuera infectado por el pecado. </a:t>
            </a:r>
            <a:endParaRPr lang="es-CO" dirty="0" smtClean="0"/>
          </a:p>
          <a:p>
            <a:pPr marL="0" indent="0" algn="ctr">
              <a:buNone/>
            </a:pPr>
            <a:r>
              <a:rPr lang="es-CO" dirty="0" smtClean="0"/>
              <a:t>Él </a:t>
            </a:r>
            <a:r>
              <a:rPr lang="es-CO" dirty="0"/>
              <a:t>era perfecto y una naturaleza humana sin pecado se unió a una divinidad sin pecado. </a:t>
            </a:r>
            <a:endParaRPr lang="es-CO" dirty="0" smtClean="0"/>
          </a:p>
          <a:p>
            <a:pPr marL="0" indent="0" algn="ctr">
              <a:buNone/>
            </a:pPr>
            <a:r>
              <a:rPr lang="es-CO" dirty="0" smtClean="0"/>
              <a:t>Dios </a:t>
            </a:r>
            <a:r>
              <a:rPr lang="es-CO" dirty="0"/>
              <a:t>no puede ser infectado o afectado por el pecado, porque Él es perfectamente y totalmente santo. </a:t>
            </a:r>
            <a:endParaRPr lang="es-CO" dirty="0" smtClean="0"/>
          </a:p>
          <a:p>
            <a:pPr marL="0" indent="0" algn="ctr">
              <a:buNone/>
            </a:pPr>
            <a:r>
              <a:rPr lang="es-CO" dirty="0" smtClean="0"/>
              <a:t>Esta </a:t>
            </a:r>
            <a:r>
              <a:rPr lang="es-CO" dirty="0"/>
              <a:t>misma verdad se aplica a Jesús. No fue necesaria la “gracia” para proteger a Jesús del pecado. Siendo Dios encarnado, Jesús era en Su esencia “inmune” al pecado.</a:t>
            </a:r>
          </a:p>
          <a:p>
            <a:endParaRPr lang="es-CO" dirty="0"/>
          </a:p>
        </p:txBody>
      </p:sp>
    </p:spTree>
    <p:extLst>
      <p:ext uri="{BB962C8B-B14F-4D97-AF65-F5344CB8AC3E}">
        <p14:creationId xmlns:p14="http://schemas.microsoft.com/office/powerpoint/2010/main" val="424026320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92500" lnSpcReduction="10000"/>
          </a:bodyPr>
          <a:lstStyle/>
          <a:p>
            <a:pPr marL="0" indent="0" algn="ctr">
              <a:buNone/>
            </a:pPr>
            <a:r>
              <a:rPr lang="es-CO" dirty="0"/>
              <a:t>Así que, la doctrina de la inmaculada concepción no es ni bíblica ni necesaria. </a:t>
            </a:r>
            <a:endParaRPr lang="es-CO" dirty="0" smtClean="0"/>
          </a:p>
          <a:p>
            <a:pPr marL="0" indent="0" algn="ctr">
              <a:buNone/>
            </a:pPr>
            <a:r>
              <a:rPr lang="es-CO" dirty="0" smtClean="0"/>
              <a:t>Jesús </a:t>
            </a:r>
            <a:r>
              <a:rPr lang="es-CO" dirty="0"/>
              <a:t>fue milagrosamente concebido dentro de María, quien era una virgen en ese tiempo. Eso es el concepto bíblico del nacimiento virginal. </a:t>
            </a:r>
            <a:endParaRPr lang="es-CO" dirty="0" smtClean="0"/>
          </a:p>
          <a:p>
            <a:pPr marL="0" indent="0" algn="ctr">
              <a:buNone/>
            </a:pPr>
            <a:r>
              <a:rPr lang="es-CO" dirty="0" smtClean="0"/>
              <a:t>La </a:t>
            </a:r>
            <a:r>
              <a:rPr lang="es-CO" dirty="0"/>
              <a:t>Biblia ni siquiera sugiere que hubo algo significativo acerca e la concepción de María. Si examinamos </a:t>
            </a:r>
            <a:r>
              <a:rPr lang="es-CO" dirty="0" smtClean="0"/>
              <a:t>este </a:t>
            </a:r>
            <a:r>
              <a:rPr lang="es-CO" dirty="0"/>
              <a:t>concepto lógicamente, la madre de María tuvo que haber sido concebida inmaculadamente </a:t>
            </a:r>
            <a:r>
              <a:rPr lang="es-CO" dirty="0" smtClean="0"/>
              <a:t>también, y así sucesivamente hacia atrás hasta llegar a Eva. </a:t>
            </a:r>
          </a:p>
          <a:p>
            <a:pPr marL="0" indent="0" algn="ctr">
              <a:buNone/>
            </a:pPr>
            <a:r>
              <a:rPr lang="es-CO" dirty="0" smtClean="0"/>
              <a:t>El problema es que desde el momento que Eva pecó, le transmitió a sus hijas la tendencia al pecado.  </a:t>
            </a:r>
          </a:p>
          <a:p>
            <a:endParaRPr lang="es-CO" dirty="0"/>
          </a:p>
        </p:txBody>
      </p:sp>
    </p:spTree>
    <p:extLst>
      <p:ext uri="{BB962C8B-B14F-4D97-AF65-F5344CB8AC3E}">
        <p14:creationId xmlns:p14="http://schemas.microsoft.com/office/powerpoint/2010/main" val="377175054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48680"/>
            <a:ext cx="9144000" cy="5832648"/>
          </a:xfrm>
          <a:solidFill>
            <a:srgbClr val="002060"/>
          </a:solidFill>
        </p:spPr>
        <p:txBody>
          <a:bodyPr/>
          <a:lstStyle/>
          <a:p>
            <a:pPr marL="0" indent="0" algn="ctr">
              <a:buNone/>
            </a:pPr>
            <a:endParaRPr lang="es-CO" dirty="0" smtClean="0"/>
          </a:p>
          <a:p>
            <a:pPr marL="0" indent="0" algn="ctr">
              <a:buNone/>
            </a:pPr>
            <a:r>
              <a:rPr lang="es-CO" dirty="0" smtClean="0">
                <a:solidFill>
                  <a:schemeClr val="bg1"/>
                </a:solidFill>
              </a:rPr>
              <a:t>¿</a:t>
            </a:r>
            <a:r>
              <a:rPr lang="es-CO" dirty="0">
                <a:solidFill>
                  <a:schemeClr val="bg1"/>
                </a:solidFill>
              </a:rPr>
              <a:t>Cómo podía María ser concebida sin pecado, si su madre fue pecadora? </a:t>
            </a:r>
            <a:endParaRPr lang="es-CO" dirty="0" smtClean="0">
              <a:solidFill>
                <a:schemeClr val="bg1"/>
              </a:solidFill>
            </a:endParaRPr>
          </a:p>
          <a:p>
            <a:pPr marL="0" indent="0" algn="ctr">
              <a:buNone/>
            </a:pPr>
            <a:r>
              <a:rPr lang="es-CO" b="1" dirty="0" smtClean="0">
                <a:solidFill>
                  <a:srgbClr val="FFFF00"/>
                </a:solidFill>
              </a:rPr>
              <a:t>Lo </a:t>
            </a:r>
            <a:r>
              <a:rPr lang="es-CO" b="1" dirty="0">
                <a:solidFill>
                  <a:srgbClr val="FFFF00"/>
                </a:solidFill>
              </a:rPr>
              <a:t>mismo se habría tenido que decir de la abuela de María, su bisabuela, su tatarabuela, etc, etc. </a:t>
            </a:r>
            <a:endParaRPr lang="es-CO" b="1" dirty="0" smtClean="0">
              <a:solidFill>
                <a:srgbClr val="FFFF00"/>
              </a:solidFill>
            </a:endParaRPr>
          </a:p>
          <a:p>
            <a:pPr marL="0" indent="0" algn="ctr">
              <a:buNone/>
            </a:pPr>
            <a:r>
              <a:rPr lang="es-CO" b="1" dirty="0" smtClean="0">
                <a:solidFill>
                  <a:srgbClr val="FFFF00"/>
                </a:solidFill>
              </a:rPr>
              <a:t>Así </a:t>
            </a:r>
            <a:r>
              <a:rPr lang="es-CO" b="1" dirty="0">
                <a:solidFill>
                  <a:srgbClr val="FFFF00"/>
                </a:solidFill>
              </a:rPr>
              <a:t>que, en conclusión, la inmaculada concepción no es una enseñanza bíblica. La Biblia enseña la milagrosa concepción virginal de Jesucristo, </a:t>
            </a:r>
            <a:r>
              <a:rPr lang="es-CO" b="1" dirty="0" smtClean="0">
                <a:solidFill>
                  <a:srgbClr val="FFFF00"/>
                </a:solidFill>
              </a:rPr>
              <a:t>pero no </a:t>
            </a:r>
            <a:r>
              <a:rPr lang="es-CO" b="1" dirty="0">
                <a:solidFill>
                  <a:srgbClr val="FFFF00"/>
                </a:solidFill>
              </a:rPr>
              <a:t>la inmaculada concepción de María</a:t>
            </a:r>
            <a:r>
              <a:rPr lang="es-CO" dirty="0">
                <a:solidFill>
                  <a:schemeClr val="bg1"/>
                </a:solidFill>
              </a:rPr>
              <a:t>.</a:t>
            </a:r>
          </a:p>
          <a:p>
            <a:endParaRPr lang="es-CO" dirty="0"/>
          </a:p>
        </p:txBody>
      </p:sp>
    </p:spTree>
    <p:extLst>
      <p:ext uri="{BB962C8B-B14F-4D97-AF65-F5344CB8AC3E}">
        <p14:creationId xmlns:p14="http://schemas.microsoft.com/office/powerpoint/2010/main" val="243579370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674</TotalTime>
  <Words>2137</Words>
  <Application>Microsoft Office PowerPoint</Application>
  <PresentationFormat>Presentación en pantalla (4:3)</PresentationFormat>
  <Paragraphs>86</Paragraphs>
  <Slides>20</Slides>
  <Notes>1</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¿Qué es la inmaculada concepción?</vt:lpstr>
      <vt:lpstr>Pregunta: "¿Qué es la inmaculada concepción?"</vt:lpstr>
      <vt:lpstr>Presentación de PowerPoint</vt:lpstr>
      <vt:lpstr>¿Es verdad que la Biblia enseña que María macío sin la tendencia al pecado? </vt:lpstr>
      <vt:lpstr>Presentación de PowerPoint</vt:lpstr>
      <vt:lpstr>Presentación de PowerPoint</vt:lpstr>
      <vt:lpstr>Presentación de PowerPoint</vt:lpstr>
      <vt:lpstr>Presentación de PowerPoint</vt:lpstr>
      <vt:lpstr>¿Cuál es la razón para que la iglesia católica romana exalte a María la madre de Jesús?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es la inmaculada concepción?</dc:title>
  <dc:creator>FAMILIA FIERRO CH</dc:creator>
  <cp:lastModifiedBy>FAMILIA FIERRO CH</cp:lastModifiedBy>
  <cp:revision>59</cp:revision>
  <dcterms:created xsi:type="dcterms:W3CDTF">2014-08-18T21:33:08Z</dcterms:created>
  <dcterms:modified xsi:type="dcterms:W3CDTF">2014-09-17T02:37:16Z</dcterms:modified>
</cp:coreProperties>
</file>