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2" r:id="rId5"/>
    <p:sldId id="260" r:id="rId6"/>
    <p:sldId id="263" r:id="rId7"/>
    <p:sldId id="264" r:id="rId8"/>
    <p:sldId id="266" r:id="rId9"/>
    <p:sldId id="265" r:id="rId10"/>
    <p:sldId id="267" r:id="rId11"/>
    <p:sldId id="261" r:id="rId12"/>
    <p:sldId id="269" r:id="rId13"/>
    <p:sldId id="268" r:id="rId14"/>
    <p:sldId id="257" r:id="rId1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16/02/2015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16/02/2015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16/02/2015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16/02/2015</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16/02/2015</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16/02/2015</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16/02/2015</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16/02/2015</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16/02/2015</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16/02/2015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16/02/2015</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16/02/2015</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620689"/>
            <a:ext cx="7772400" cy="1080120"/>
          </a:xfrm>
          <a:solidFill>
            <a:schemeClr val="accent5">
              <a:lumMod val="20000"/>
              <a:lumOff val="80000"/>
            </a:schemeClr>
          </a:solidFill>
        </p:spPr>
        <p:txBody>
          <a:bodyPr>
            <a:normAutofit fontScale="90000"/>
          </a:bodyPr>
          <a:lstStyle/>
          <a:p>
            <a:r>
              <a:rPr lang="es-CO" dirty="0">
                <a:latin typeface="Algerian" pitchFamily="82" charset="0"/>
              </a:rPr>
              <a:t>"¿Qué es la </a:t>
            </a:r>
            <a:r>
              <a:rPr lang="es-CO" b="1" dirty="0">
                <a:latin typeface="Algerian" pitchFamily="82" charset="0"/>
              </a:rPr>
              <a:t>Transustanciación</a:t>
            </a:r>
            <a:r>
              <a:rPr lang="es-CO" b="1" dirty="0" smtClean="0">
                <a:latin typeface="Algerian" pitchFamily="82" charset="0"/>
              </a:rPr>
              <a:t>?"</a:t>
            </a:r>
            <a:endParaRPr lang="es-CO" b="1" dirty="0">
              <a:latin typeface="Algerian" pitchFamily="82" charset="0"/>
            </a:endParaRPr>
          </a:p>
        </p:txBody>
      </p:sp>
      <p:sp>
        <p:nvSpPr>
          <p:cNvPr id="3" name="2 Subtítulo"/>
          <p:cNvSpPr>
            <a:spLocks noGrp="1"/>
          </p:cNvSpPr>
          <p:nvPr>
            <p:ph type="subTitle" idx="1"/>
          </p:nvPr>
        </p:nvSpPr>
        <p:spPr>
          <a:xfrm>
            <a:off x="1115616" y="5589240"/>
            <a:ext cx="6400800" cy="1008112"/>
          </a:xfrm>
          <a:solidFill>
            <a:schemeClr val="accent5">
              <a:lumMod val="20000"/>
              <a:lumOff val="80000"/>
            </a:schemeClr>
          </a:solidFill>
        </p:spPr>
        <p:txBody>
          <a:bodyPr>
            <a:normAutofit/>
          </a:bodyPr>
          <a:lstStyle/>
          <a:p>
            <a:r>
              <a:rPr lang="es-CO" sz="5400" b="1" dirty="0" smtClean="0">
                <a:latin typeface="Palace Script MT" pitchFamily="66" charset="0"/>
              </a:rPr>
              <a:t>Humberto Fierro G.</a:t>
            </a:r>
            <a:endParaRPr lang="es-CO" sz="5400" b="1" dirty="0">
              <a:latin typeface="Palace Script MT" pitchFamily="66"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1916832"/>
            <a:ext cx="3168351"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9787759"/>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5">
              <a:lumMod val="20000"/>
              <a:lumOff val="80000"/>
            </a:schemeClr>
          </a:solidFill>
        </p:spPr>
        <p:txBody>
          <a:bodyPr/>
          <a:lstStyle/>
          <a:p>
            <a:r>
              <a:rPr lang="es-CO" b="1" dirty="0" smtClean="0"/>
              <a:t>«¿</a:t>
            </a:r>
            <a:r>
              <a:rPr lang="es-CO" b="1" dirty="0"/>
              <a:t>Qué es la Transustanciación</a:t>
            </a:r>
            <a:r>
              <a:rPr lang="es-CO" b="1" dirty="0" smtClean="0"/>
              <a:t>?»</a:t>
            </a:r>
            <a:endParaRPr lang="es-CO" b="1" dirty="0"/>
          </a:p>
        </p:txBody>
      </p:sp>
      <p:sp>
        <p:nvSpPr>
          <p:cNvPr id="3" name="2 Marcador de contenido"/>
          <p:cNvSpPr>
            <a:spLocks noGrp="1"/>
          </p:cNvSpPr>
          <p:nvPr>
            <p:ph idx="1"/>
          </p:nvPr>
        </p:nvSpPr>
        <p:spPr/>
        <p:txBody>
          <a:bodyPr>
            <a:normAutofit fontScale="77500" lnSpcReduction="20000"/>
          </a:bodyPr>
          <a:lstStyle/>
          <a:p>
            <a:pPr marL="0" indent="0">
              <a:buNone/>
            </a:pPr>
            <a:r>
              <a:rPr lang="es-CO" dirty="0" smtClean="0"/>
              <a:t>La </a:t>
            </a:r>
            <a:r>
              <a:rPr lang="es-CO" dirty="0"/>
              <a:t>Transustanciación </a:t>
            </a:r>
            <a:r>
              <a:rPr lang="es-CO" dirty="0" smtClean="0"/>
              <a:t>es </a:t>
            </a:r>
            <a:r>
              <a:rPr lang="es-CO" dirty="0"/>
              <a:t>una doctrina de la Iglesia Católica Romana. Tuvo lugar en Trento, una ciudad del norte de </a:t>
            </a:r>
            <a:r>
              <a:rPr lang="es-CO" dirty="0" smtClean="0"/>
              <a:t>Italia entre los años 1545 </a:t>
            </a:r>
            <a:r>
              <a:rPr lang="es-CO" dirty="0"/>
              <a:t>y </a:t>
            </a:r>
            <a:r>
              <a:rPr lang="es-CO" dirty="0" smtClean="0"/>
              <a:t>1563.  </a:t>
            </a:r>
            <a:r>
              <a:rPr lang="es-CO" dirty="0"/>
              <a:t>El Catecismo de la Iglesia Católica define esta doctrina en su sección </a:t>
            </a:r>
            <a:r>
              <a:rPr lang="es-CO" dirty="0" smtClean="0"/>
              <a:t>1376 de la siguiente forma:</a:t>
            </a:r>
            <a:endParaRPr lang="es-CO" dirty="0"/>
          </a:p>
          <a:p>
            <a:endParaRPr lang="es-CO" dirty="0"/>
          </a:p>
          <a:p>
            <a:pPr marL="0" indent="0">
              <a:buNone/>
            </a:pPr>
            <a:r>
              <a:rPr lang="es-CO" dirty="0"/>
              <a:t>“</a:t>
            </a:r>
            <a:r>
              <a:rPr lang="es-CO" dirty="0">
                <a:latin typeface="Agency FB" pitchFamily="34" charset="0"/>
              </a:rPr>
              <a:t>El Concilio de </a:t>
            </a:r>
            <a:r>
              <a:rPr lang="es-CO" dirty="0" smtClean="0">
                <a:latin typeface="Agency FB" pitchFamily="34" charset="0"/>
              </a:rPr>
              <a:t>Trento resume </a:t>
            </a:r>
            <a:r>
              <a:rPr lang="es-CO" dirty="0">
                <a:latin typeface="Agency FB" pitchFamily="34" charset="0"/>
              </a:rPr>
              <a:t>la fe católica declarando: “Puesto que Cristo nuestro Redentor dijo que era verdaderamente su sangre la que se ofrecía bajo las especies del pan, ésta siempre ha sido la convicción de la Iglesia de Dios, y este santo Concilio lo declara nuevamente ahora, que por la consagración del pan y el vino, se efectúa un cambio de toda la sustancia del pan en la sustancia del cuerpo de Cristo nuestro Señor y toda la sustancia del vino en la sustancia de su sangre. A este cambio, la santa Iglesia Católica le ha llamado justa y apropiadamente la transustanciación</a:t>
            </a:r>
            <a:r>
              <a:rPr lang="es-CO" dirty="0"/>
              <a:t>.”</a:t>
            </a:r>
          </a:p>
          <a:p>
            <a:endParaRPr lang="es-CO" dirty="0"/>
          </a:p>
        </p:txBody>
      </p:sp>
    </p:spTree>
    <p:extLst>
      <p:ext uri="{BB962C8B-B14F-4D97-AF65-F5344CB8AC3E}">
        <p14:creationId xmlns:p14="http://schemas.microsoft.com/office/powerpoint/2010/main" val="57880663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699792" y="476673"/>
            <a:ext cx="4032448" cy="3024336"/>
          </a:xfrm>
        </p:spPr>
        <p:txBody>
          <a:bodyPr>
            <a:normAutofit fontScale="77500" lnSpcReduction="20000"/>
          </a:bodyPr>
          <a:lstStyle/>
          <a:p>
            <a:pPr marL="0" indent="0" algn="ctr">
              <a:buNone/>
            </a:pPr>
            <a:r>
              <a:rPr lang="es-CO" dirty="0"/>
              <a:t>En otras palabras, la Iglesia Católica Romana enseña que una vez que un sacerdote ordenado, bendice el pan en la Cena del Señor, éste se transforma en la misma carne de Cristo (aunque retiene su apariencia, olor y sabor de pan);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548680"/>
            <a:ext cx="1929755" cy="28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548680"/>
            <a:ext cx="2232247" cy="284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339752" y="4365104"/>
            <a:ext cx="4572000" cy="1569660"/>
          </a:xfrm>
          <a:prstGeom prst="rect">
            <a:avLst/>
          </a:prstGeom>
          <a:solidFill>
            <a:schemeClr val="accent5">
              <a:lumMod val="20000"/>
              <a:lumOff val="80000"/>
            </a:schemeClr>
          </a:solidFill>
        </p:spPr>
        <p:txBody>
          <a:bodyPr>
            <a:spAutoFit/>
          </a:bodyPr>
          <a:lstStyle/>
          <a:p>
            <a:pPr algn="ctr"/>
            <a:r>
              <a:rPr lang="es-CO" sz="2400" dirty="0"/>
              <a:t>y cuando él bendice el vino, éste es transformado en la misma sangre de Cristo (aunque retiene la apariencia, olor y sabor del vino).</a:t>
            </a:r>
          </a:p>
        </p:txBody>
      </p:sp>
    </p:spTree>
    <p:extLst>
      <p:ext uri="{BB962C8B-B14F-4D97-AF65-F5344CB8AC3E}">
        <p14:creationId xmlns:p14="http://schemas.microsoft.com/office/powerpoint/2010/main" val="66616053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5">
              <a:lumMod val="20000"/>
              <a:lumOff val="80000"/>
            </a:schemeClr>
          </a:solidFill>
        </p:spPr>
        <p:txBody>
          <a:bodyPr>
            <a:normAutofit fontScale="90000"/>
          </a:bodyPr>
          <a:lstStyle/>
          <a:p>
            <a:r>
              <a:rPr lang="es-CO" dirty="0" smtClean="0"/>
              <a:t>La pregunta es: </a:t>
            </a:r>
            <a:br>
              <a:rPr lang="es-CO" dirty="0" smtClean="0"/>
            </a:br>
            <a:r>
              <a:rPr lang="es-CO" b="1" dirty="0" smtClean="0">
                <a:solidFill>
                  <a:srgbClr val="FF0000"/>
                </a:solidFill>
                <a:latin typeface="Agency FB" pitchFamily="34" charset="0"/>
              </a:rPr>
              <a:t>¿Es </a:t>
            </a:r>
            <a:r>
              <a:rPr lang="es-CO" b="1" dirty="0">
                <a:solidFill>
                  <a:srgbClr val="FF0000"/>
                </a:solidFill>
                <a:latin typeface="Agency FB" pitchFamily="34" charset="0"/>
              </a:rPr>
              <a:t>bíblico este concepto? </a:t>
            </a:r>
          </a:p>
        </p:txBody>
      </p:sp>
      <p:sp>
        <p:nvSpPr>
          <p:cNvPr id="3" name="2 Marcador de contenido"/>
          <p:cNvSpPr>
            <a:spLocks noGrp="1"/>
          </p:cNvSpPr>
          <p:nvPr>
            <p:ph idx="1"/>
          </p:nvPr>
        </p:nvSpPr>
        <p:spPr>
          <a:xfrm>
            <a:off x="457200" y="1600200"/>
            <a:ext cx="8229600" cy="4925144"/>
          </a:xfrm>
        </p:spPr>
        <p:txBody>
          <a:bodyPr>
            <a:normAutofit fontScale="77500" lnSpcReduction="20000"/>
          </a:bodyPr>
          <a:lstStyle/>
          <a:p>
            <a:pPr marL="0" indent="0">
              <a:buNone/>
            </a:pPr>
            <a:r>
              <a:rPr lang="es-CO" dirty="0" smtClean="0"/>
              <a:t>Hay </a:t>
            </a:r>
            <a:r>
              <a:rPr lang="es-CO" dirty="0"/>
              <a:t>algunas Escrituras que si se interpretan estrictamente en su forma literal, indicarían que la presencia de Cristo “está realmente” en el pan y el vino. </a:t>
            </a:r>
            <a:r>
              <a:rPr lang="es-CO" dirty="0" smtClean="0"/>
              <a:t>Como </a:t>
            </a:r>
            <a:r>
              <a:rPr lang="es-CO" dirty="0"/>
              <a:t>ejemplo tenemos a Juan </a:t>
            </a:r>
            <a:r>
              <a:rPr lang="es-CO" dirty="0">
                <a:solidFill>
                  <a:srgbClr val="FF0000"/>
                </a:solidFill>
              </a:rPr>
              <a:t>6:32-58; Mateo 26:26; Lucas 22:17-23; y 1 Corintios 11:24-25</a:t>
            </a:r>
            <a:r>
              <a:rPr lang="es-CO" dirty="0"/>
              <a:t>. </a:t>
            </a:r>
            <a:endParaRPr lang="es-CO" dirty="0" smtClean="0"/>
          </a:p>
          <a:p>
            <a:pPr marL="0" indent="0">
              <a:buNone/>
            </a:pPr>
            <a:endParaRPr lang="es-CO" dirty="0" smtClean="0"/>
          </a:p>
          <a:p>
            <a:pPr marL="0" indent="0">
              <a:buNone/>
            </a:pPr>
            <a:r>
              <a:rPr lang="es-CO" dirty="0" smtClean="0"/>
              <a:t>El </a:t>
            </a:r>
            <a:r>
              <a:rPr lang="es-CO" dirty="0"/>
              <a:t>pasaje que se señala más frecuentemente es Juan </a:t>
            </a:r>
            <a:r>
              <a:rPr lang="es-CO" dirty="0">
                <a:solidFill>
                  <a:srgbClr val="FF0000"/>
                </a:solidFill>
              </a:rPr>
              <a:t>6:32-58</a:t>
            </a:r>
            <a:r>
              <a:rPr lang="es-CO" dirty="0"/>
              <a:t>, especialmente los </a:t>
            </a:r>
            <a:r>
              <a:rPr lang="es-CO" u="sng" dirty="0">
                <a:solidFill>
                  <a:srgbClr val="FF0000"/>
                </a:solidFill>
              </a:rPr>
              <a:t>versos 53-57</a:t>
            </a:r>
            <a:r>
              <a:rPr lang="es-CO" dirty="0" smtClean="0"/>
              <a:t>, que dice:  </a:t>
            </a:r>
            <a:r>
              <a:rPr lang="es-CO" dirty="0"/>
              <a:t>“</a:t>
            </a:r>
            <a:r>
              <a:rPr lang="es-CO" b="1" dirty="0">
                <a:latin typeface="Agency FB" pitchFamily="34" charset="0"/>
              </a:rPr>
              <a:t>Jesús les dijo: De cierto, de cierto os digo: Si no coméis la carne del Hijo del Hombre, y bebéis su sangre, no tenéis vida en vosotros. El que come mi carne y bebe mi sangre, tiene vida eterna; y yo le resucitaré en el día postrero. Porque mi carne es verdadera comida, y mi sangre es verdadera bebida. El que come mi carne y bebe mi sangre, en mí permanece, y yo en él. Como me envió el Padre viviente, y yo vivo por el Padre, asimismo el que me come, él también vivirá por mí</a:t>
            </a:r>
            <a:r>
              <a:rPr lang="es-CO" dirty="0"/>
              <a:t>.”</a:t>
            </a:r>
          </a:p>
        </p:txBody>
      </p:sp>
    </p:spTree>
    <p:extLst>
      <p:ext uri="{BB962C8B-B14F-4D97-AF65-F5344CB8AC3E}">
        <p14:creationId xmlns:p14="http://schemas.microsoft.com/office/powerpoint/2010/main" val="10572489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70000" lnSpcReduction="20000"/>
          </a:bodyPr>
          <a:lstStyle/>
          <a:p>
            <a:pPr marL="0" indent="0">
              <a:buNone/>
            </a:pPr>
            <a:r>
              <a:rPr lang="es-CO" dirty="0"/>
              <a:t>Los Católicos Romanos interpretan este pasaje literalmente, y aplican este mensaje a la Cena del Señor, al cual ellos llaman la “Eucaristía” o “Misa”. </a:t>
            </a:r>
            <a:endParaRPr lang="es-CO" dirty="0" smtClean="0"/>
          </a:p>
          <a:p>
            <a:pPr marL="0" indent="0">
              <a:buNone/>
            </a:pPr>
            <a:r>
              <a:rPr lang="es-CO" dirty="0" smtClean="0"/>
              <a:t>Aquellos </a:t>
            </a:r>
            <a:r>
              <a:rPr lang="es-CO" dirty="0"/>
              <a:t>que rechazan la idea de la transustanciación interpretan la idea de las palabras de Jesús en Juan 6:53-57 figurativa o simbólicamente. </a:t>
            </a:r>
            <a:endParaRPr lang="es-CO" dirty="0" smtClean="0"/>
          </a:p>
          <a:p>
            <a:pPr marL="0" indent="0">
              <a:buNone/>
            </a:pPr>
            <a:endParaRPr lang="es-CO" sz="3400" b="1" u="sng" dirty="0" smtClean="0"/>
          </a:p>
          <a:p>
            <a:pPr marL="0" indent="0">
              <a:buNone/>
            </a:pPr>
            <a:r>
              <a:rPr lang="es-CO" sz="3400" b="1" u="sng" dirty="0" smtClean="0"/>
              <a:t>¿</a:t>
            </a:r>
            <a:r>
              <a:rPr lang="es-CO" sz="3400" b="1" u="sng" dirty="0"/>
              <a:t>Cómo podemos saber cuál es la interpretación correcta? </a:t>
            </a:r>
            <a:endParaRPr lang="es-CO" sz="3400" b="1" u="sng" dirty="0" smtClean="0"/>
          </a:p>
          <a:p>
            <a:pPr marL="0" indent="0">
              <a:buNone/>
            </a:pPr>
            <a:endParaRPr lang="es-CO" dirty="0" smtClean="0"/>
          </a:p>
          <a:p>
            <a:pPr marL="0" indent="0">
              <a:buNone/>
            </a:pPr>
            <a:r>
              <a:rPr lang="es-CO" dirty="0" smtClean="0"/>
              <a:t>Pero</a:t>
            </a:r>
            <a:r>
              <a:rPr lang="es-CO" dirty="0"/>
              <a:t>, a Dios gracias, Jesús hizo excesivamente obvio lo que Él quiso decir. </a:t>
            </a:r>
            <a:r>
              <a:rPr lang="es-CO" dirty="0" smtClean="0"/>
              <a:t>Más adelante en </a:t>
            </a:r>
            <a:r>
              <a:rPr lang="es-CO" b="1" dirty="0">
                <a:solidFill>
                  <a:srgbClr val="FF0000"/>
                </a:solidFill>
              </a:rPr>
              <a:t>Juan 6:63 </a:t>
            </a:r>
            <a:r>
              <a:rPr lang="es-CO" dirty="0"/>
              <a:t>declara, “</a:t>
            </a:r>
            <a:r>
              <a:rPr lang="es-CO" b="1" dirty="0">
                <a:latin typeface="Agency FB" pitchFamily="34" charset="0"/>
              </a:rPr>
              <a:t>El espíritu es el que da vida; </a:t>
            </a:r>
            <a:r>
              <a:rPr lang="es-CO" b="1" u="sng" dirty="0" smtClean="0">
                <a:latin typeface="Agency FB" pitchFamily="34" charset="0"/>
              </a:rPr>
              <a:t>LA CARNE PARA NADA APROVECHA</a:t>
            </a:r>
            <a:r>
              <a:rPr lang="es-CO" b="1" dirty="0" smtClean="0">
                <a:latin typeface="Agency FB" pitchFamily="34" charset="0"/>
              </a:rPr>
              <a:t>; </a:t>
            </a:r>
            <a:r>
              <a:rPr lang="es-CO" b="1" dirty="0">
                <a:latin typeface="Agency FB" pitchFamily="34" charset="0"/>
              </a:rPr>
              <a:t>las palabras que yo os he hablado son espíritu y son vida.</a:t>
            </a:r>
            <a:r>
              <a:rPr lang="es-CO" dirty="0"/>
              <a:t>” Jesús establece específicamente que Sus palabras son </a:t>
            </a:r>
            <a:r>
              <a:rPr lang="es-CO" dirty="0" smtClean="0"/>
              <a:t>“</a:t>
            </a:r>
            <a:r>
              <a:rPr lang="es-CO" b="1" u="sng" dirty="0" smtClean="0">
                <a:latin typeface="Agency FB" pitchFamily="34" charset="0"/>
              </a:rPr>
              <a:t>ESPÍRITU</a:t>
            </a:r>
            <a:r>
              <a:rPr lang="es-CO" dirty="0" smtClean="0"/>
              <a:t>”. </a:t>
            </a:r>
            <a:r>
              <a:rPr lang="es-CO" dirty="0"/>
              <a:t>Jesús estaba usando conceptos </a:t>
            </a:r>
            <a:r>
              <a:rPr lang="es-CO" b="1" u="sng" dirty="0" smtClean="0"/>
              <a:t>FÍSICOS, LITERALES</a:t>
            </a:r>
            <a:r>
              <a:rPr lang="es-CO" dirty="0" smtClean="0"/>
              <a:t>, como </a:t>
            </a:r>
            <a:r>
              <a:rPr lang="es-CO" dirty="0"/>
              <a:t>el comer y el beber, para enseñar una verdad espiritual. </a:t>
            </a:r>
            <a:endParaRPr lang="es-CO" dirty="0" smtClean="0"/>
          </a:p>
          <a:p>
            <a:pPr marL="0" indent="0">
              <a:buNone/>
            </a:pPr>
            <a:r>
              <a:rPr lang="es-CO" dirty="0" smtClean="0"/>
              <a:t>De </a:t>
            </a:r>
            <a:r>
              <a:rPr lang="es-CO" dirty="0"/>
              <a:t>la misma manera que el consumir físicamente comida y bebida mantiene nuestros cuerpos físicos, de igual manera nuestras vidas espirituales son salvadas y construidas al recibir a Jesucristo por gracia a través de la fe. </a:t>
            </a:r>
            <a:r>
              <a:rPr lang="es-CO" b="1" u="sng" dirty="0">
                <a:latin typeface="Agency FB" pitchFamily="34" charset="0"/>
              </a:rPr>
              <a:t>El comer la carne de Jesús y beber Su sangre son los símbolos de haberle recibido total y completamente en nuestras vidas.</a:t>
            </a:r>
          </a:p>
          <a:p>
            <a:endParaRPr lang="es-CO" dirty="0"/>
          </a:p>
        </p:txBody>
      </p:sp>
    </p:spTree>
    <p:extLst>
      <p:ext uri="{BB962C8B-B14F-4D97-AF65-F5344CB8AC3E}">
        <p14:creationId xmlns:p14="http://schemas.microsoft.com/office/powerpoint/2010/main" val="586105161"/>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p:spPr>
        <p:txBody>
          <a:bodyPr>
            <a:noAutofit/>
          </a:bodyPr>
          <a:lstStyle/>
          <a:p>
            <a:pPr marL="0" indent="0">
              <a:buNone/>
            </a:pPr>
            <a:r>
              <a:rPr lang="es-CO" sz="2400" dirty="0" smtClean="0"/>
              <a:t>Esta declaración de «</a:t>
            </a:r>
            <a:r>
              <a:rPr lang="es-CO" sz="2400" b="1" dirty="0" smtClean="0">
                <a:latin typeface="Agency FB" pitchFamily="34" charset="0"/>
              </a:rPr>
              <a:t>Beber su sangre</a:t>
            </a:r>
            <a:r>
              <a:rPr lang="es-CO" sz="2400" dirty="0" smtClean="0"/>
              <a:t>»  </a:t>
            </a:r>
            <a:r>
              <a:rPr lang="es-CO" sz="2400" dirty="0"/>
              <a:t>debe haber escandalizado aún más a los oyentes de Jesús, que interpretaban todo en forma </a:t>
            </a:r>
            <a:r>
              <a:rPr lang="es-CO" sz="2400" dirty="0" smtClean="0"/>
              <a:t>literal, ver </a:t>
            </a:r>
            <a:r>
              <a:rPr lang="es-CO" sz="2400" dirty="0">
                <a:solidFill>
                  <a:srgbClr val="FF0000"/>
                </a:solidFill>
              </a:rPr>
              <a:t>(</a:t>
            </a:r>
            <a:r>
              <a:rPr lang="es-CO" sz="2400" dirty="0" smtClean="0">
                <a:solidFill>
                  <a:srgbClr val="FF0000"/>
                </a:solidFill>
              </a:rPr>
              <a:t>Juan 6:52</a:t>
            </a:r>
            <a:r>
              <a:rPr lang="es-CO" sz="2400" dirty="0">
                <a:solidFill>
                  <a:srgbClr val="FF0000"/>
                </a:solidFill>
              </a:rPr>
              <a:t>), </a:t>
            </a:r>
            <a:r>
              <a:rPr lang="es-CO" sz="2400" dirty="0"/>
              <a:t>pues la ley prohibía específicamente que se usara sangre como alimento </a:t>
            </a:r>
            <a:r>
              <a:rPr lang="es-CO" sz="2400" dirty="0">
                <a:solidFill>
                  <a:srgbClr val="FF0000"/>
                </a:solidFill>
              </a:rPr>
              <a:t>(</a:t>
            </a:r>
            <a:r>
              <a:rPr lang="es-CO" sz="2400" dirty="0" smtClean="0">
                <a:solidFill>
                  <a:srgbClr val="FF0000"/>
                </a:solidFill>
              </a:rPr>
              <a:t>Gen.9:4</a:t>
            </a:r>
            <a:r>
              <a:rPr lang="es-CO" sz="2400" dirty="0">
                <a:solidFill>
                  <a:srgbClr val="FF0000"/>
                </a:solidFill>
              </a:rPr>
              <a:t>; </a:t>
            </a:r>
            <a:r>
              <a:rPr lang="es-CO" sz="2400" dirty="0" smtClean="0">
                <a:solidFill>
                  <a:srgbClr val="FF0000"/>
                </a:solidFill>
              </a:rPr>
              <a:t>Deu. 12:16</a:t>
            </a:r>
            <a:r>
              <a:rPr lang="es-CO" sz="2400" dirty="0">
                <a:solidFill>
                  <a:srgbClr val="FF0000"/>
                </a:solidFill>
              </a:rPr>
              <a:t>).  </a:t>
            </a:r>
            <a:endParaRPr lang="es-CO" sz="2400" dirty="0" smtClean="0">
              <a:solidFill>
                <a:srgbClr val="FF0000"/>
              </a:solidFill>
            </a:endParaRPr>
          </a:p>
          <a:p>
            <a:pPr marL="0" indent="0">
              <a:buNone/>
            </a:pPr>
            <a:r>
              <a:rPr lang="es-CO" sz="2400" dirty="0" smtClean="0"/>
              <a:t>Si </a:t>
            </a:r>
            <a:r>
              <a:rPr lang="es-CO" sz="2400" dirty="0"/>
              <a:t>los judíos hubieran recordado la razón de esa prohibición, podrían haber entendido mejor el significado de las palabras de Jesús.  La razón dada para la prohibición es que la sangre es la vida </a:t>
            </a:r>
            <a:r>
              <a:rPr lang="es-CO" sz="2400" dirty="0" smtClean="0"/>
              <a:t>según lo dice </a:t>
            </a:r>
            <a:r>
              <a:rPr lang="es-CO" sz="2400" dirty="0" smtClean="0">
                <a:solidFill>
                  <a:srgbClr val="FF0000"/>
                </a:solidFill>
              </a:rPr>
              <a:t>(Gen.9:4</a:t>
            </a:r>
            <a:r>
              <a:rPr lang="es-CO" sz="2400" dirty="0"/>
              <a:t>).  </a:t>
            </a:r>
            <a:endParaRPr lang="es-CO" sz="2400" dirty="0" smtClean="0"/>
          </a:p>
          <a:p>
            <a:pPr marL="0" indent="0">
              <a:buNone/>
            </a:pPr>
            <a:r>
              <a:rPr lang="es-CO" sz="2400" dirty="0" smtClean="0">
                <a:solidFill>
                  <a:srgbClr val="FF0000"/>
                </a:solidFill>
              </a:rPr>
              <a:t>Así </a:t>
            </a:r>
            <a:r>
              <a:rPr lang="es-CO" sz="2400" dirty="0">
                <a:solidFill>
                  <a:srgbClr val="FF0000"/>
                </a:solidFill>
              </a:rPr>
              <a:t>podrían haber comprendido que comer la carne de Cristo y beber su sangre significaba apropiarse de su vida por fe. </a:t>
            </a:r>
            <a:r>
              <a:rPr lang="es-CO" sz="2400" dirty="0"/>
              <a:t> “</a:t>
            </a:r>
            <a:r>
              <a:rPr lang="es-CO" sz="2400" b="1" dirty="0">
                <a:latin typeface="Agency FB" pitchFamily="34" charset="0"/>
              </a:rPr>
              <a:t>Comer la carne y beber la sangre de Cristo es recibirlo como Salvador personal, creyendo que perdona nuestros pecados, y que somos completos en él</a:t>
            </a:r>
            <a:r>
              <a:rPr lang="es-CO" sz="2400" dirty="0"/>
              <a:t>” </a:t>
            </a:r>
            <a:r>
              <a:rPr lang="es-CO" sz="2400" dirty="0" smtClean="0"/>
              <a:t>Ver </a:t>
            </a:r>
            <a:r>
              <a:rPr lang="es-CO" sz="2400" dirty="0" smtClean="0">
                <a:solidFill>
                  <a:srgbClr val="FF0000"/>
                </a:solidFill>
              </a:rPr>
              <a:t>(DTG </a:t>
            </a:r>
            <a:r>
              <a:rPr lang="es-CO" sz="2400" dirty="0">
                <a:solidFill>
                  <a:srgbClr val="FF0000"/>
                </a:solidFill>
              </a:rPr>
              <a:t>353; </a:t>
            </a:r>
            <a:r>
              <a:rPr lang="es-CO" sz="2400" dirty="0" smtClean="0">
                <a:solidFill>
                  <a:srgbClr val="FF0000"/>
                </a:solidFill>
              </a:rPr>
              <a:t>SC 108).  </a:t>
            </a:r>
            <a:r>
              <a:rPr lang="es-CO" sz="2400" dirty="0"/>
              <a:t>Tan sólo porque Cristo dio su vida humana por nosotros, podemos participar de su vida eterna, divina. </a:t>
            </a:r>
            <a:r>
              <a:rPr lang="es-CO" sz="2400" dirty="0" smtClean="0">
                <a:solidFill>
                  <a:srgbClr val="FF0000"/>
                </a:solidFill>
              </a:rPr>
              <a:t>(Extraído del C. B. A.)</a:t>
            </a:r>
            <a:endParaRPr lang="es-CO" sz="2400" dirty="0">
              <a:solidFill>
                <a:srgbClr val="FF0000"/>
              </a:solidFill>
            </a:endParaRPr>
          </a:p>
        </p:txBody>
      </p:sp>
    </p:spTree>
    <p:extLst>
      <p:ext uri="{BB962C8B-B14F-4D97-AF65-F5344CB8AC3E}">
        <p14:creationId xmlns:p14="http://schemas.microsoft.com/office/powerpoint/2010/main" val="233219447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332657"/>
            <a:ext cx="6059016" cy="2592288"/>
          </a:xfrm>
        </p:spPr>
        <p:txBody>
          <a:bodyPr>
            <a:normAutofit lnSpcReduction="10000"/>
          </a:bodyPr>
          <a:lstStyle/>
          <a:p>
            <a:pPr marL="0" indent="0">
              <a:buNone/>
            </a:pPr>
            <a:endParaRPr lang="es-CO" sz="2800" dirty="0" smtClean="0"/>
          </a:p>
          <a:p>
            <a:pPr marL="0" indent="0">
              <a:buNone/>
            </a:pPr>
            <a:r>
              <a:rPr lang="es-CO" sz="2800" dirty="0" smtClean="0"/>
              <a:t>Sobre </a:t>
            </a:r>
            <a:r>
              <a:rPr lang="es-CO" sz="2800" dirty="0" smtClean="0">
                <a:solidFill>
                  <a:srgbClr val="FF0000"/>
                </a:solidFill>
              </a:rPr>
              <a:t>Juan 6:63.  </a:t>
            </a:r>
            <a:r>
              <a:rPr lang="es-CO" sz="2800" dirty="0" smtClean="0"/>
              <a:t>«</a:t>
            </a:r>
            <a:r>
              <a:rPr lang="es-CO" sz="2800" b="1" dirty="0" smtClean="0">
                <a:latin typeface="Agency FB" pitchFamily="34" charset="0"/>
              </a:rPr>
              <a:t>El </a:t>
            </a:r>
            <a:r>
              <a:rPr lang="es-CO" sz="2800" b="1" dirty="0">
                <a:latin typeface="Agency FB" pitchFamily="34" charset="0"/>
              </a:rPr>
              <a:t>espíritu es el que da vida; la carne para nada aprovecha. Las palabras que yo os he hablado son espíritu y son </a:t>
            </a:r>
            <a:r>
              <a:rPr lang="es-CO" sz="2800" b="1" dirty="0" smtClean="0">
                <a:latin typeface="Agency FB" pitchFamily="34" charset="0"/>
              </a:rPr>
              <a:t>vida</a:t>
            </a:r>
            <a:r>
              <a:rPr lang="es-CO" sz="2800" dirty="0" smtClean="0"/>
              <a:t>». </a:t>
            </a:r>
            <a:r>
              <a:rPr lang="es-CO" sz="2800" dirty="0"/>
              <a:t>el </a:t>
            </a:r>
            <a:r>
              <a:rPr lang="es-CO" sz="2800" dirty="0" smtClean="0"/>
              <a:t>C. B. A. </a:t>
            </a:r>
            <a:r>
              <a:rPr lang="es-CO" sz="2800" dirty="0"/>
              <a:t>r</a:t>
            </a:r>
            <a:r>
              <a:rPr lang="es-CO" sz="2800" dirty="0" smtClean="0"/>
              <a:t>efiriéndose a este texto dice: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9949" y="548680"/>
            <a:ext cx="2398373"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635896" y="3573016"/>
            <a:ext cx="5112568" cy="3046988"/>
          </a:xfrm>
          <a:prstGeom prst="rect">
            <a:avLst/>
          </a:prstGeom>
        </p:spPr>
        <p:txBody>
          <a:bodyPr wrap="square">
            <a:spAutoFit/>
          </a:bodyPr>
          <a:lstStyle/>
          <a:p>
            <a:pPr algn="ctr"/>
            <a:r>
              <a:rPr lang="es-CO" sz="2400" b="1" u="sng" dirty="0"/>
              <a:t>El espíritu es el que da </a:t>
            </a:r>
            <a:r>
              <a:rPr lang="es-CO" sz="2400" b="1" u="sng" dirty="0" smtClean="0"/>
              <a:t>vida.</a:t>
            </a:r>
            <a:endParaRPr lang="es-CO" sz="2400" b="1" u="sng" dirty="0"/>
          </a:p>
          <a:p>
            <a:r>
              <a:rPr lang="es-CO" sz="2400" dirty="0" smtClean="0"/>
              <a:t>Jesús </a:t>
            </a:r>
            <a:r>
              <a:rPr lang="es-CO" sz="2400" dirty="0"/>
              <a:t>había estado exhortando a sus oyentes para que participaran del alimento celestial que les daría vida.  Ahora destacó aún más claramente que un alimento tal es </a:t>
            </a:r>
            <a:r>
              <a:rPr lang="es-CO" sz="2400" u="sng" dirty="0" smtClean="0"/>
              <a:t>ESPIRITUAL</a:t>
            </a:r>
            <a:r>
              <a:rPr lang="es-CO" sz="2400" dirty="0" smtClean="0"/>
              <a:t>.  </a:t>
            </a:r>
            <a:r>
              <a:rPr lang="es-CO" sz="2400" dirty="0"/>
              <a:t>Sus oyentes no habían comprendido hasta entonces este hecho. </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3717032"/>
            <a:ext cx="2520280"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5228610"/>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764704"/>
            <a:ext cx="3456384"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 y="844120"/>
            <a:ext cx="4741540" cy="4610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1691680" y="5661248"/>
            <a:ext cx="6192688" cy="1200329"/>
          </a:xfrm>
          <a:prstGeom prst="rect">
            <a:avLst/>
          </a:prstGeom>
        </p:spPr>
        <p:txBody>
          <a:bodyPr wrap="square">
            <a:spAutoFit/>
          </a:bodyPr>
          <a:lstStyle/>
          <a:p>
            <a:r>
              <a:rPr lang="es-CO" sz="2400" dirty="0">
                <a:solidFill>
                  <a:srgbClr val="FF0000"/>
                </a:solidFill>
              </a:rPr>
              <a:t>La vida </a:t>
            </a:r>
            <a:r>
              <a:rPr lang="es-CO" sz="2400" b="1" u="sng" dirty="0" smtClean="0">
                <a:solidFill>
                  <a:srgbClr val="FF0000"/>
                </a:solidFill>
              </a:rPr>
              <a:t>espiritual</a:t>
            </a:r>
            <a:r>
              <a:rPr lang="es-CO" sz="2400" dirty="0" smtClean="0">
                <a:solidFill>
                  <a:srgbClr val="FF0000"/>
                </a:solidFill>
              </a:rPr>
              <a:t> del creyente </a:t>
            </a:r>
            <a:r>
              <a:rPr lang="es-CO" sz="2400" dirty="0">
                <a:solidFill>
                  <a:srgbClr val="FF0000"/>
                </a:solidFill>
              </a:rPr>
              <a:t>es transformada en la medida en que nosotros apliquemos la Palabra de Dios en nuestra vida. </a:t>
            </a:r>
          </a:p>
        </p:txBody>
      </p:sp>
    </p:spTree>
    <p:extLst>
      <p:ext uri="{BB962C8B-B14F-4D97-AF65-F5344CB8AC3E}">
        <p14:creationId xmlns:p14="http://schemas.microsoft.com/office/powerpoint/2010/main" val="6962386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264696"/>
          </a:xfrm>
        </p:spPr>
        <p:txBody>
          <a:bodyPr>
            <a:normAutofit/>
          </a:bodyPr>
          <a:lstStyle/>
          <a:p>
            <a:pPr marL="0" indent="0">
              <a:buNone/>
            </a:pPr>
            <a:r>
              <a:rPr lang="es-CO" sz="2400" dirty="0" smtClean="0"/>
              <a:t>«</a:t>
            </a:r>
            <a:r>
              <a:rPr lang="es-CO" sz="2400" b="1" u="sng" dirty="0" smtClean="0"/>
              <a:t>La Carne de nada aprovecha</a:t>
            </a:r>
            <a:r>
              <a:rPr lang="es-CO" sz="2400" dirty="0" smtClean="0"/>
              <a:t>», dijo el Señor. </a:t>
            </a:r>
            <a:r>
              <a:rPr lang="es-CO" sz="2400" dirty="0"/>
              <a:t>Esta no es la carne a la que se hace referencia en los </a:t>
            </a:r>
            <a:r>
              <a:rPr lang="es-CO" sz="2400" dirty="0" smtClean="0"/>
              <a:t>versos de </a:t>
            </a:r>
            <a:r>
              <a:rPr lang="es-CO" sz="2400" dirty="0" smtClean="0">
                <a:solidFill>
                  <a:srgbClr val="FF0000"/>
                </a:solidFill>
              </a:rPr>
              <a:t>Juan 6:51-56</a:t>
            </a:r>
            <a:r>
              <a:rPr lang="es-CO" sz="2400" dirty="0"/>
              <a:t>.  Allí se presentan juntas la </a:t>
            </a:r>
            <a:r>
              <a:rPr lang="es-CO" sz="2400" u="sng" dirty="0"/>
              <a:t>carne y la sangre de Cristo </a:t>
            </a:r>
            <a:r>
              <a:rPr lang="es-CO" sz="2400" dirty="0"/>
              <a:t>al hablarle del alimento espiritual que reciben los que son participantes de la vida de su Señor. </a:t>
            </a:r>
            <a:endParaRPr lang="es-CO" sz="2400" dirty="0" smtClean="0"/>
          </a:p>
          <a:p>
            <a:pPr marL="400050" lvl="1" indent="0">
              <a:buNone/>
            </a:pPr>
            <a:endParaRPr lang="es-CO" sz="2400" dirty="0" smtClean="0">
              <a:solidFill>
                <a:srgbClr val="FF0000"/>
              </a:solidFill>
            </a:endParaRPr>
          </a:p>
          <a:p>
            <a:pPr marL="400050" lvl="1" indent="0">
              <a:buNone/>
            </a:pPr>
            <a:r>
              <a:rPr lang="es-CO" sz="2400" dirty="0" smtClean="0">
                <a:solidFill>
                  <a:srgbClr val="FF0000"/>
                </a:solidFill>
              </a:rPr>
              <a:t>Aquí </a:t>
            </a:r>
            <a:r>
              <a:rPr lang="es-CO" sz="2400" dirty="0">
                <a:solidFill>
                  <a:srgbClr val="FF0000"/>
                </a:solidFill>
              </a:rPr>
              <a:t>la palabra </a:t>
            </a:r>
            <a:r>
              <a:rPr lang="es-CO" sz="2400" dirty="0" smtClean="0">
                <a:solidFill>
                  <a:srgbClr val="FF0000"/>
                </a:solidFill>
              </a:rPr>
              <a:t>«carne» </a:t>
            </a:r>
            <a:r>
              <a:rPr lang="es-CO" sz="2400" dirty="0">
                <a:solidFill>
                  <a:srgbClr val="FF0000"/>
                </a:solidFill>
              </a:rPr>
              <a:t>se usa en un contexto diferente; se la hace contrastar con </a:t>
            </a:r>
            <a:r>
              <a:rPr lang="es-CO" sz="2400" dirty="0" smtClean="0">
                <a:solidFill>
                  <a:srgbClr val="FF0000"/>
                </a:solidFill>
              </a:rPr>
              <a:t>«espíritu» </a:t>
            </a:r>
            <a:r>
              <a:rPr lang="es-CO" sz="2400" dirty="0">
                <a:solidFill>
                  <a:srgbClr val="FF0000"/>
                </a:solidFill>
              </a:rPr>
              <a:t>y así, claramente se refiere a las cosas materiales de esta vida, en particular al alimento material que no puede nutrir la vida eterna y espiritual. </a:t>
            </a:r>
          </a:p>
          <a:p>
            <a:pPr marL="0" indent="0">
              <a:buNone/>
            </a:pPr>
            <a:endParaRPr lang="es-CO" sz="2400" dirty="0" smtClean="0"/>
          </a:p>
          <a:p>
            <a:pPr marL="0" indent="0">
              <a:buNone/>
            </a:pPr>
            <a:r>
              <a:rPr lang="es-CO" sz="2400" dirty="0" smtClean="0"/>
              <a:t>«</a:t>
            </a:r>
            <a:r>
              <a:rPr lang="es-CO" sz="2400" b="1" u="sng" dirty="0" smtClean="0"/>
              <a:t>Las </a:t>
            </a:r>
            <a:r>
              <a:rPr lang="es-CO" sz="2400" b="1" u="sng" dirty="0"/>
              <a:t>palabras que yo os he hablado son espíritu y son </a:t>
            </a:r>
            <a:r>
              <a:rPr lang="es-CO" sz="2400" b="1" u="sng" dirty="0" smtClean="0"/>
              <a:t>vida</a:t>
            </a:r>
            <a:r>
              <a:rPr lang="es-CO" sz="2400" dirty="0" smtClean="0"/>
              <a:t>» </a:t>
            </a:r>
            <a:endParaRPr lang="es-CO" sz="2400" dirty="0"/>
          </a:p>
          <a:p>
            <a:pPr marL="0" indent="0">
              <a:buNone/>
            </a:pPr>
            <a:endParaRPr lang="es-CO" sz="2400" dirty="0" smtClean="0"/>
          </a:p>
          <a:p>
            <a:pPr marL="0" indent="0">
              <a:buNone/>
            </a:pPr>
            <a:r>
              <a:rPr lang="es-CO" sz="2400" dirty="0" smtClean="0"/>
              <a:t>Las </a:t>
            </a:r>
            <a:r>
              <a:rPr lang="es-CO" sz="2400" dirty="0"/>
              <a:t>verdades que Cristo enunció atañen a cosas espirituales, y recibirlas por fe en el corazón es recibir vida </a:t>
            </a:r>
            <a:r>
              <a:rPr lang="es-CO" sz="2400" dirty="0" smtClean="0"/>
              <a:t>espiritual.</a:t>
            </a:r>
            <a:endParaRPr lang="es-CO" sz="2400" dirty="0"/>
          </a:p>
        </p:txBody>
      </p:sp>
    </p:spTree>
    <p:extLst>
      <p:ext uri="{BB962C8B-B14F-4D97-AF65-F5344CB8AC3E}">
        <p14:creationId xmlns:p14="http://schemas.microsoft.com/office/powerpoint/2010/main" val="386220146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404664"/>
            <a:ext cx="8229600" cy="6120680"/>
          </a:xfrm>
        </p:spPr>
        <p:txBody>
          <a:bodyPr>
            <a:normAutofit fontScale="70000" lnSpcReduction="20000"/>
          </a:bodyPr>
          <a:lstStyle/>
          <a:p>
            <a:pPr marL="0" indent="0">
              <a:buNone/>
            </a:pPr>
            <a:r>
              <a:rPr lang="es-CO" dirty="0" smtClean="0">
                <a:solidFill>
                  <a:srgbClr val="FF0000"/>
                </a:solidFill>
              </a:rPr>
              <a:t>Juan 3:16</a:t>
            </a:r>
            <a:r>
              <a:rPr lang="es-CO" dirty="0"/>
              <a:t>.  </a:t>
            </a:r>
            <a:r>
              <a:rPr lang="es-CO" dirty="0" smtClean="0"/>
              <a:t>«De </a:t>
            </a:r>
            <a:r>
              <a:rPr lang="es-CO" dirty="0"/>
              <a:t>tal manera amó Dios al mundo, que ha dado a su Hijo unigénito, </a:t>
            </a:r>
            <a:r>
              <a:rPr lang="es-CO" b="1" dirty="0" smtClean="0"/>
              <a:t>PARA QUE TODO AQUEL QUE EN ÉL CREE NO SE PIERDA</a:t>
            </a:r>
            <a:r>
              <a:rPr lang="es-CO" dirty="0" smtClean="0"/>
              <a:t>, </a:t>
            </a:r>
            <a:r>
              <a:rPr lang="es-CO" dirty="0"/>
              <a:t>sino que tenga vida </a:t>
            </a:r>
            <a:r>
              <a:rPr lang="es-CO" dirty="0" smtClean="0"/>
              <a:t>eterna».». Y referente a este texto el C. B. A. dice: «</a:t>
            </a:r>
            <a:r>
              <a:rPr lang="es-CO" dirty="0" smtClean="0">
                <a:latin typeface="Agency FB" pitchFamily="34" charset="0"/>
              </a:rPr>
              <a:t>No </a:t>
            </a:r>
            <a:r>
              <a:rPr lang="es-CO" dirty="0">
                <a:latin typeface="Agency FB" pitchFamily="34" charset="0"/>
              </a:rPr>
              <a:t>hay límites para el amor de Dios. No hay nadie a quien él arbitrariamente le rehúse los beneficios de la gracia salvadora. Sólo hay una condición: </a:t>
            </a:r>
            <a:r>
              <a:rPr lang="es-CO" b="1" u="sng" dirty="0" smtClean="0">
                <a:latin typeface="Agency FB" pitchFamily="34" charset="0"/>
              </a:rPr>
              <a:t>CREER EN CRISTO Y COOPERAR VOLUNTARIAMENTE CON ÉL</a:t>
            </a:r>
            <a:r>
              <a:rPr lang="es-CO" dirty="0" smtClean="0">
                <a:latin typeface="Agency FB" pitchFamily="34" charset="0"/>
              </a:rPr>
              <a:t>.  </a:t>
            </a:r>
            <a:r>
              <a:rPr lang="es-CO" dirty="0">
                <a:latin typeface="Agency FB" pitchFamily="34" charset="0"/>
              </a:rPr>
              <a:t>La bondad de Dios es la que induce a los hombres al </a:t>
            </a:r>
            <a:r>
              <a:rPr lang="es-CO" dirty="0" smtClean="0">
                <a:latin typeface="Agency FB" pitchFamily="34" charset="0"/>
              </a:rPr>
              <a:t>arrepentimiento.  </a:t>
            </a:r>
            <a:r>
              <a:rPr lang="es-CO" dirty="0">
                <a:latin typeface="Agency FB" pitchFamily="34" charset="0"/>
              </a:rPr>
              <a:t>Es la luz del sol de su amor la que enternece los corazones endurecidos, rescata a los perdidos y convierte a los pecadores en </a:t>
            </a:r>
            <a:r>
              <a:rPr lang="es-CO" dirty="0" smtClean="0">
                <a:latin typeface="Agency FB" pitchFamily="34" charset="0"/>
              </a:rPr>
              <a:t>santos</a:t>
            </a:r>
            <a:r>
              <a:rPr lang="es-CO" dirty="0" smtClean="0"/>
              <a:t>».</a:t>
            </a:r>
          </a:p>
          <a:p>
            <a:pPr marL="0" indent="0">
              <a:buNone/>
            </a:pPr>
            <a:endParaRPr lang="es-CO" dirty="0" smtClean="0">
              <a:solidFill>
                <a:srgbClr val="FF0000"/>
              </a:solidFill>
            </a:endParaRPr>
          </a:p>
          <a:p>
            <a:pPr marL="0" indent="0">
              <a:buNone/>
            </a:pPr>
            <a:r>
              <a:rPr lang="es-CO" dirty="0" smtClean="0">
                <a:solidFill>
                  <a:srgbClr val="FF0000"/>
                </a:solidFill>
              </a:rPr>
              <a:t>Juan 1:12 </a:t>
            </a:r>
            <a:r>
              <a:rPr lang="es-CO" dirty="0" smtClean="0"/>
              <a:t>«</a:t>
            </a:r>
            <a:r>
              <a:rPr lang="es-CO" dirty="0" smtClean="0">
                <a:latin typeface="Agency FB" pitchFamily="34" charset="0"/>
              </a:rPr>
              <a:t>Mas </a:t>
            </a:r>
            <a:r>
              <a:rPr lang="es-CO" dirty="0">
                <a:latin typeface="Agency FB" pitchFamily="34" charset="0"/>
              </a:rPr>
              <a:t>a todos los que lo recibieron, a quienes </a:t>
            </a:r>
            <a:r>
              <a:rPr lang="es-CO" b="1" dirty="0" smtClean="0">
                <a:latin typeface="Agency FB" pitchFamily="34" charset="0"/>
              </a:rPr>
              <a:t>CREEN</a:t>
            </a:r>
            <a:r>
              <a:rPr lang="es-CO" dirty="0" smtClean="0">
                <a:latin typeface="Agency FB" pitchFamily="34" charset="0"/>
              </a:rPr>
              <a:t> </a:t>
            </a:r>
            <a:r>
              <a:rPr lang="es-CO" dirty="0">
                <a:latin typeface="Agency FB" pitchFamily="34" charset="0"/>
              </a:rPr>
              <a:t>en su </a:t>
            </a:r>
            <a:r>
              <a:rPr lang="es-CO" dirty="0" smtClean="0">
                <a:latin typeface="Agency FB" pitchFamily="34" charset="0"/>
              </a:rPr>
              <a:t>nombre, </a:t>
            </a:r>
            <a:r>
              <a:rPr lang="es-CO" dirty="0">
                <a:latin typeface="Agency FB" pitchFamily="34" charset="0"/>
              </a:rPr>
              <a:t>les dio potestad de ser </a:t>
            </a:r>
            <a:r>
              <a:rPr lang="es-CO" dirty="0" smtClean="0">
                <a:latin typeface="Agency FB" pitchFamily="34" charset="0"/>
              </a:rPr>
              <a:t>hechos hijos </a:t>
            </a:r>
            <a:r>
              <a:rPr lang="es-CO" dirty="0">
                <a:latin typeface="Agency FB" pitchFamily="34" charset="0"/>
              </a:rPr>
              <a:t>de </a:t>
            </a:r>
            <a:r>
              <a:rPr lang="es-CO" dirty="0" smtClean="0">
                <a:latin typeface="Agency FB" pitchFamily="34" charset="0"/>
              </a:rPr>
              <a:t>Dios</a:t>
            </a:r>
            <a:r>
              <a:rPr lang="es-CO" dirty="0" smtClean="0"/>
              <a:t>»</a:t>
            </a:r>
            <a:endParaRPr lang="es-CO" dirty="0"/>
          </a:p>
          <a:p>
            <a:pPr marL="0" indent="0">
              <a:buNone/>
            </a:pPr>
            <a:r>
              <a:rPr lang="es-CO" dirty="0"/>
              <a:t> </a:t>
            </a:r>
            <a:r>
              <a:rPr lang="es-CO" dirty="0" smtClean="0"/>
              <a:t>C.B.A. dice</a:t>
            </a:r>
            <a:r>
              <a:rPr lang="es-CO" dirty="0"/>
              <a:t>: A todos los que le recibieron. </a:t>
            </a:r>
            <a:r>
              <a:rPr lang="es-CO" dirty="0" smtClean="0"/>
              <a:t>No </a:t>
            </a:r>
            <a:r>
              <a:rPr lang="es-CO" dirty="0"/>
              <a:t>meramente como a un hombre o aun como a un profeta, sino como al Hijo de Dios, al Enviado de Dios, al Mesías.  Juan aquí presenta como un error la creencia de que sencillamente porque Cristo murió por todos los hombres, todos serán salvos.  También presenta como igualmente falsa la creencia de que Dios predestina a ciertos hombres para que sean salvos y a otros para que sean condenados.  Enfáticamente, Juan declara que el factor decisivo radica en los hombres mismos.  “A todos” los que le reciben y creen en él se les da el derecho de ser </a:t>
            </a:r>
            <a:r>
              <a:rPr lang="es-CO" dirty="0" smtClean="0"/>
              <a:t>hijos»</a:t>
            </a:r>
            <a:endParaRPr lang="es-CO" dirty="0"/>
          </a:p>
        </p:txBody>
      </p:sp>
    </p:spTree>
    <p:extLst>
      <p:ext uri="{BB962C8B-B14F-4D97-AF65-F5344CB8AC3E}">
        <p14:creationId xmlns:p14="http://schemas.microsoft.com/office/powerpoint/2010/main" val="88513015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188641"/>
            <a:ext cx="5770984" cy="1584176"/>
          </a:xfrm>
        </p:spPr>
        <p:txBody>
          <a:bodyPr>
            <a:normAutofit/>
          </a:bodyPr>
          <a:lstStyle/>
          <a:p>
            <a:pPr marL="0" indent="0">
              <a:buNone/>
            </a:pPr>
            <a:r>
              <a:rPr lang="es-CO" sz="2400" dirty="0" smtClean="0"/>
              <a:t>Las </a:t>
            </a:r>
            <a:r>
              <a:rPr lang="es-CO" sz="2400" dirty="0"/>
              <a:t>Escrituras declaran que la Cena </a:t>
            </a:r>
            <a:r>
              <a:rPr lang="es-CO" sz="2400" dirty="0" smtClean="0"/>
              <a:t>instituida por él </a:t>
            </a:r>
            <a:r>
              <a:rPr lang="es-CO" sz="2400" dirty="0"/>
              <a:t>Señor es </a:t>
            </a:r>
            <a:r>
              <a:rPr lang="es-CO" sz="2400" dirty="0" smtClean="0"/>
              <a:t>en memoria </a:t>
            </a:r>
            <a:r>
              <a:rPr lang="es-CO" sz="2400" dirty="0"/>
              <a:t>del cuerpo y la sangre de </a:t>
            </a:r>
            <a:r>
              <a:rPr lang="es-CO" sz="2400" dirty="0" smtClean="0"/>
              <a:t>Cristo</a:t>
            </a:r>
            <a:r>
              <a:rPr lang="es-CO" sz="2400" dirty="0"/>
              <a:t>, y no la consunción misma de Su sangre y cuerpo físico.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188641"/>
            <a:ext cx="2396852"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51520" y="1964353"/>
            <a:ext cx="8784976" cy="4893647"/>
          </a:xfrm>
          <a:prstGeom prst="rect">
            <a:avLst/>
          </a:prstGeom>
        </p:spPr>
        <p:txBody>
          <a:bodyPr wrap="square">
            <a:spAutoFit/>
          </a:bodyPr>
          <a:lstStyle/>
          <a:p>
            <a:r>
              <a:rPr lang="es-CO" sz="2400" dirty="0"/>
              <a:t>Como lo dicen dos textos:  </a:t>
            </a:r>
            <a:r>
              <a:rPr lang="es-CO" sz="2400" dirty="0">
                <a:solidFill>
                  <a:srgbClr val="FF0000"/>
                </a:solidFill>
              </a:rPr>
              <a:t>Lucas 22:19</a:t>
            </a:r>
            <a:r>
              <a:rPr lang="es-CO" sz="2400" dirty="0"/>
              <a:t>. También tomó </a:t>
            </a:r>
            <a:r>
              <a:rPr lang="es-CO" sz="2400" u="sng" dirty="0"/>
              <a:t>el pan </a:t>
            </a:r>
            <a:r>
              <a:rPr lang="es-CO" sz="2400" dirty="0" smtClean="0"/>
              <a:t>(</a:t>
            </a:r>
            <a:r>
              <a:rPr lang="es-CO" sz="2400" dirty="0" smtClean="0">
                <a:latin typeface="Agency FB" pitchFamily="34" charset="0"/>
              </a:rPr>
              <a:t>no un pan</a:t>
            </a:r>
            <a:r>
              <a:rPr lang="es-CO" sz="2400" dirty="0" smtClean="0"/>
              <a:t>) y </a:t>
            </a:r>
            <a:r>
              <a:rPr lang="es-CO" sz="2400" dirty="0"/>
              <a:t>dio gracias, y </a:t>
            </a:r>
            <a:r>
              <a:rPr lang="es-CO" sz="2400" u="sng" dirty="0"/>
              <a:t>lo</a:t>
            </a:r>
            <a:r>
              <a:rPr lang="es-CO" sz="2400" dirty="0"/>
              <a:t> partió y les dio, diciendo: «Esto es mi cuerpo, que por vosotros es dado; haced esto en MEMORIA de mí».  y </a:t>
            </a:r>
            <a:r>
              <a:rPr lang="es-CO" sz="2400" dirty="0">
                <a:solidFill>
                  <a:srgbClr val="FF0000"/>
                </a:solidFill>
              </a:rPr>
              <a:t>1 Corintios 11:24-25</a:t>
            </a:r>
            <a:r>
              <a:rPr lang="es-CO" sz="2400" dirty="0"/>
              <a:t>. y habiendo dado gracias, </a:t>
            </a:r>
            <a:r>
              <a:rPr lang="es-CO" sz="2400" u="sng" dirty="0"/>
              <a:t>l</a:t>
            </a:r>
            <a:r>
              <a:rPr lang="es-CO" sz="2400" u="sng" dirty="0" smtClean="0"/>
              <a:t>o </a:t>
            </a:r>
            <a:r>
              <a:rPr lang="es-CO" sz="2400" u="sng" dirty="0"/>
              <a:t>partió</a:t>
            </a:r>
            <a:r>
              <a:rPr lang="es-CO" sz="2400" dirty="0"/>
              <a:t>, y dijo: "Tomad, comed; esto es mi cuerpo que por vosotros es partido; haced esto en MEMORIA de mí". 25 Asimismo tomó también </a:t>
            </a:r>
            <a:r>
              <a:rPr lang="es-CO" sz="2400" u="sng" dirty="0"/>
              <a:t>la</a:t>
            </a:r>
            <a:r>
              <a:rPr lang="es-CO" sz="2400" dirty="0"/>
              <a:t> copa, después de haber cenado, diciendo: "</a:t>
            </a:r>
            <a:r>
              <a:rPr lang="es-CO" sz="2400" u="sng" dirty="0"/>
              <a:t>Esta </a:t>
            </a:r>
            <a:r>
              <a:rPr lang="es-CO" sz="2400" u="sng" dirty="0" smtClean="0"/>
              <a:t>copa </a:t>
            </a:r>
            <a:r>
              <a:rPr lang="es-CO" sz="2400" dirty="0" smtClean="0"/>
              <a:t>(</a:t>
            </a:r>
            <a:r>
              <a:rPr lang="es-CO" sz="2400" dirty="0" smtClean="0">
                <a:latin typeface="Agency FB" pitchFamily="34" charset="0"/>
              </a:rPr>
              <a:t>no varias copas</a:t>
            </a:r>
            <a:r>
              <a:rPr lang="es-CO" sz="2400" dirty="0" smtClean="0"/>
              <a:t>) </a:t>
            </a:r>
            <a:r>
              <a:rPr lang="es-CO" sz="2400" dirty="0"/>
              <a:t>es el nuevo pacto en mi sangre; haced esto todas las veces que la bebáis, en MEMORIA de mí</a:t>
            </a:r>
            <a:r>
              <a:rPr lang="es-CO" sz="2400" dirty="0" smtClean="0"/>
              <a:t>". Nota que Jesús como oficiante, lo partió, y luego ellos en la boca lo parten </a:t>
            </a:r>
            <a:r>
              <a:rPr lang="es-CO" sz="2400" u="sng" dirty="0" smtClean="0"/>
              <a:t>individualmente</a:t>
            </a:r>
            <a:r>
              <a:rPr lang="es-CO" sz="2400" dirty="0" smtClean="0"/>
              <a:t> aún más. Y la copa la bebieron todos.  </a:t>
            </a:r>
            <a:endParaRPr lang="es-CO" sz="2400" dirty="0"/>
          </a:p>
          <a:p>
            <a:r>
              <a:rPr lang="es-CO" sz="2400" b="1" u="sng" dirty="0" smtClean="0"/>
              <a:t>¿</a:t>
            </a:r>
            <a:r>
              <a:rPr lang="es-CO" sz="2400" b="1" u="sng" dirty="0"/>
              <a:t>Qué es un memorial?</a:t>
            </a:r>
          </a:p>
          <a:p>
            <a:r>
              <a:rPr lang="es-CO" sz="2400" dirty="0"/>
              <a:t>El Diccionario define «memoria» así: «Libro o cuaderno en el que se apunta una cosa con un fin determinado». </a:t>
            </a:r>
          </a:p>
        </p:txBody>
      </p:sp>
    </p:spTree>
    <p:extLst>
      <p:ext uri="{BB962C8B-B14F-4D97-AF65-F5344CB8AC3E}">
        <p14:creationId xmlns:p14="http://schemas.microsoft.com/office/powerpoint/2010/main" val="420763898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200" b="1" dirty="0" smtClean="0">
                <a:latin typeface="Agency FB" pitchFamily="34" charset="0"/>
              </a:rPr>
              <a:t>En el texto Bíblico, todos participaron del pan y del vino,</a:t>
            </a:r>
            <a:br>
              <a:rPr lang="es-CO" sz="3200" b="1" dirty="0" smtClean="0">
                <a:latin typeface="Agency FB" pitchFamily="34" charset="0"/>
              </a:rPr>
            </a:br>
            <a:r>
              <a:rPr lang="es-CO" sz="3200" b="1" dirty="0" smtClean="0">
                <a:latin typeface="Agency FB" pitchFamily="34" charset="0"/>
              </a:rPr>
              <a:t> el pan sin ser partido no significa nada.</a:t>
            </a:r>
            <a:endParaRPr lang="es-CO" sz="3200" b="1" dirty="0">
              <a:latin typeface="Agency FB"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988840"/>
            <a:ext cx="3902546" cy="3843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988840"/>
            <a:ext cx="3744416" cy="3843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474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2713652"/>
          </a:xfrm>
        </p:spPr>
        <p:txBody>
          <a:bodyPr>
            <a:normAutofit fontScale="85000" lnSpcReduction="10000"/>
          </a:bodyPr>
          <a:lstStyle/>
          <a:p>
            <a:pPr marL="0" indent="0">
              <a:buNone/>
            </a:pPr>
            <a:r>
              <a:rPr lang="es-CO" sz="2400" dirty="0" smtClean="0"/>
              <a:t>Note que cuando </a:t>
            </a:r>
            <a:r>
              <a:rPr lang="es-CO" sz="2400" dirty="0"/>
              <a:t>Jesús estaba hablando en Juan capítulo 6, aún no había tenido lugar la Última Cena con Sus discípulos, en la que Él instituyó la Cena del Señor. </a:t>
            </a:r>
            <a:r>
              <a:rPr lang="es-CO" sz="2400" b="1" dirty="0" smtClean="0">
                <a:solidFill>
                  <a:srgbClr val="FF0000"/>
                </a:solidFill>
              </a:rPr>
              <a:t>1Cor.11:23</a:t>
            </a:r>
            <a:r>
              <a:rPr lang="es-CO" sz="2400" dirty="0" smtClean="0"/>
              <a:t> dice: «</a:t>
            </a:r>
            <a:r>
              <a:rPr lang="es-CO" sz="2400" b="1" dirty="0" smtClean="0">
                <a:latin typeface="Agency FB" pitchFamily="34" charset="0"/>
              </a:rPr>
              <a:t>La noche que fue entregado, tomo pan</a:t>
            </a:r>
            <a:r>
              <a:rPr lang="es-CO" sz="2400" dirty="0" smtClean="0"/>
              <a:t>». Es </a:t>
            </a:r>
            <a:r>
              <a:rPr lang="es-CO" sz="2400" dirty="0" smtClean="0"/>
              <a:t>pues injustificado </a:t>
            </a:r>
            <a:r>
              <a:rPr lang="es-CO" sz="2400" dirty="0"/>
              <a:t>leer La Cena del </a:t>
            </a:r>
            <a:r>
              <a:rPr lang="es-CO" sz="2400" dirty="0" smtClean="0"/>
              <a:t>Señor, cuando esta todavía no había sido instituida.</a:t>
            </a:r>
          </a:p>
          <a:p>
            <a:pPr marL="0" indent="0">
              <a:buNone/>
            </a:pPr>
            <a:r>
              <a:rPr lang="es-CO" sz="2400" dirty="0"/>
              <a:t>La razón principal por la que la transustanciación debe ser rechazada es porque es vista por la Iglesia Católica Romana como un “</a:t>
            </a:r>
            <a:r>
              <a:rPr lang="es-CO" sz="2400" dirty="0">
                <a:latin typeface="Agency FB" pitchFamily="34" charset="0"/>
              </a:rPr>
              <a:t>re-sacrificio</a:t>
            </a:r>
            <a:r>
              <a:rPr lang="es-CO" sz="2400" dirty="0"/>
              <a:t>” de Jesucristo por nuestros pecados, o como una “</a:t>
            </a:r>
            <a:r>
              <a:rPr lang="es-CO" sz="2400" dirty="0" smtClean="0">
                <a:latin typeface="Agency FB" pitchFamily="34" charset="0"/>
              </a:rPr>
              <a:t>re-ofrenda</a:t>
            </a:r>
            <a:r>
              <a:rPr lang="es-CO" sz="2400" dirty="0" smtClean="0"/>
              <a:t>” </a:t>
            </a:r>
            <a:r>
              <a:rPr lang="es-CO" sz="2400" dirty="0"/>
              <a:t>de Su sacrificio. </a:t>
            </a:r>
          </a:p>
          <a:p>
            <a:pPr marL="0" indent="0">
              <a:buNone/>
            </a:pPr>
            <a:r>
              <a:rPr lang="es-CO" sz="2400" dirty="0" smtClean="0"/>
              <a:t> </a:t>
            </a:r>
            <a:endParaRPr lang="es-CO" sz="2400" dirty="0"/>
          </a:p>
        </p:txBody>
      </p:sp>
      <p:sp>
        <p:nvSpPr>
          <p:cNvPr id="4" name="3 Rectángulo"/>
          <p:cNvSpPr/>
          <p:nvPr/>
        </p:nvSpPr>
        <p:spPr>
          <a:xfrm>
            <a:off x="539552" y="3587483"/>
            <a:ext cx="5832648" cy="1569660"/>
          </a:xfrm>
          <a:prstGeom prst="rect">
            <a:avLst/>
          </a:prstGeom>
        </p:spPr>
        <p:txBody>
          <a:bodyPr wrap="square">
            <a:spAutoFit/>
          </a:bodyPr>
          <a:lstStyle/>
          <a:p>
            <a:pPr algn="ctr"/>
            <a:r>
              <a:rPr lang="es-CO" sz="2400" dirty="0"/>
              <a:t>Esto está directamente en contradicción con lo que dice la Escritura; que Jesús murió “una sola vez” y no necesita ser sacrificado nuevamente </a:t>
            </a:r>
            <a:r>
              <a:rPr lang="es-CO" sz="2400" dirty="0">
                <a:solidFill>
                  <a:srgbClr val="FF0000"/>
                </a:solidFill>
              </a:rPr>
              <a:t>(Hebreos 10:10; 1 Pedro 3:18)</a:t>
            </a:r>
            <a:r>
              <a:rPr lang="es-CO" sz="2400" dirty="0"/>
              <a:t>.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3046308"/>
            <a:ext cx="2490961" cy="2652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243347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908720"/>
            <a:ext cx="4248472" cy="3528392"/>
          </a:xfrm>
        </p:spPr>
        <p:txBody>
          <a:bodyPr>
            <a:normAutofit/>
          </a:bodyPr>
          <a:lstStyle/>
          <a:p>
            <a:pPr marL="0" indent="0" algn="ctr">
              <a:buNone/>
            </a:pPr>
            <a:r>
              <a:rPr lang="es-CO" sz="2400" dirty="0" smtClean="0">
                <a:solidFill>
                  <a:srgbClr val="FF0000"/>
                </a:solidFill>
              </a:rPr>
              <a:t>Hebreos </a:t>
            </a:r>
            <a:r>
              <a:rPr lang="es-CO" sz="2400" dirty="0">
                <a:solidFill>
                  <a:srgbClr val="FF0000"/>
                </a:solidFill>
              </a:rPr>
              <a:t>7:27 </a:t>
            </a:r>
            <a:r>
              <a:rPr lang="es-CO" sz="2400" dirty="0"/>
              <a:t>declara, “que no tiene necesidad cada día como aquellos sumos sacerdotes, de ofrecer primero sacrificios por sus propios pecados, y luego por los del pueblo; porque esto lo hizo (Jesús) UNA VEZ para siempre, ofreciéndose a Sí mismo</a:t>
            </a:r>
            <a:r>
              <a:rPr lang="es-CO" sz="2400" dirty="0" smtClean="0"/>
              <a:t>.”</a:t>
            </a:r>
            <a:endParaRPr lang="es-C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1340768"/>
            <a:ext cx="252028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992006" y="4935803"/>
            <a:ext cx="7056784" cy="1938992"/>
          </a:xfrm>
          <a:prstGeom prst="rect">
            <a:avLst/>
          </a:prstGeom>
        </p:spPr>
        <p:txBody>
          <a:bodyPr wrap="square">
            <a:spAutoFit/>
          </a:bodyPr>
          <a:lstStyle/>
          <a:p>
            <a:pPr algn="ctr"/>
            <a:r>
              <a:rPr lang="es-CO" sz="2400" dirty="0"/>
              <a:t>Queda pues claro que la transustanciación en la eucaristía en la iglesia </a:t>
            </a:r>
            <a:r>
              <a:rPr lang="es-CO" sz="2400" dirty="0" smtClean="0"/>
              <a:t>Católica </a:t>
            </a:r>
            <a:r>
              <a:rPr lang="es-CO" sz="2400" dirty="0"/>
              <a:t>Romana es otra de las muchas doctrinas introducidas en su teología y que </a:t>
            </a:r>
            <a:r>
              <a:rPr lang="es-CO" sz="2400" dirty="0" smtClean="0"/>
              <a:t>por tanto, no </a:t>
            </a:r>
            <a:r>
              <a:rPr lang="es-CO" sz="2400" dirty="0"/>
              <a:t>tiene base </a:t>
            </a:r>
            <a:r>
              <a:rPr lang="es-CO" sz="2400" dirty="0" smtClean="0"/>
              <a:t>Bíblica.  </a:t>
            </a:r>
            <a:endParaRPr lang="es-CO" sz="2400" dirty="0"/>
          </a:p>
          <a:p>
            <a:pPr algn="ctr"/>
            <a:endParaRPr lang="es-CO" sz="2400" dirty="0"/>
          </a:p>
        </p:txBody>
      </p:sp>
    </p:spTree>
    <p:extLst>
      <p:ext uri="{BB962C8B-B14F-4D97-AF65-F5344CB8AC3E}">
        <p14:creationId xmlns:p14="http://schemas.microsoft.com/office/powerpoint/2010/main" val="3369296457"/>
      </p:ext>
    </p:extLst>
  </p:cSld>
  <p:clrMapOvr>
    <a:masterClrMapping/>
  </p:clrMapOvr>
  <p:transition spd="slow">
    <p:cover/>
  </p:transition>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509</TotalTime>
  <Words>1825</Words>
  <Application>Microsoft Office PowerPoint</Application>
  <PresentationFormat>Presentación en pantalla (4:3)</PresentationFormat>
  <Paragraphs>49</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"¿Qué es la Transustanciación?"</vt:lpstr>
      <vt:lpstr>«¿Qué es la Transustanciación?»</vt:lpstr>
      <vt:lpstr>Presentación de PowerPoint</vt:lpstr>
      <vt:lpstr>La pregunta es:  ¿Es bíblico este concepto?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 el texto Bíblico, todos participaron del pan y del vino,  el pan sin ser partido no significa nada.</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es la Transustanciación?" </dc:title>
  <dc:creator>FAMILIA FIERRO CH</dc:creator>
  <cp:lastModifiedBy>HUMBERTO</cp:lastModifiedBy>
  <cp:revision>65</cp:revision>
  <dcterms:created xsi:type="dcterms:W3CDTF">2014-08-18T22:17:07Z</dcterms:created>
  <dcterms:modified xsi:type="dcterms:W3CDTF">2015-02-16T10:21:53Z</dcterms:modified>
</cp:coreProperties>
</file>