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70" r:id="rId11"/>
    <p:sldId id="266" r:id="rId12"/>
    <p:sldId id="267" r:id="rId13"/>
    <p:sldId id="268" r:id="rId14"/>
    <p:sldId id="271" r:id="rId15"/>
    <p:sldId id="269" r:id="rId16"/>
    <p:sldId id="272" r:id="rId17"/>
    <p:sldId id="273" r:id="rId18"/>
    <p:sldId id="257" r:id="rId19"/>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7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13/02/2015</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13/02/2015</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13/02/2015</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13/02/2015</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13/02/2015</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13/02/2015</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13/02/2015</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13/02/2015</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13/02/2015</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13/02/2015</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13/02/2015</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13/02/2015</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404664"/>
            <a:ext cx="7772400" cy="1470025"/>
          </a:xfrm>
        </p:spPr>
        <p:txBody>
          <a:bodyPr/>
          <a:lstStyle/>
          <a:p>
            <a:r>
              <a:rPr lang="es-CO" dirty="0">
                <a:latin typeface="Algerian" pitchFamily="82" charset="0"/>
              </a:rPr>
              <a:t>"¿Qué fue la Reforma </a:t>
            </a:r>
            <a:r>
              <a:rPr lang="es-CO" b="1" dirty="0">
                <a:solidFill>
                  <a:srgbClr val="FF0000"/>
                </a:solidFill>
                <a:latin typeface="Algerian" pitchFamily="82" charset="0"/>
              </a:rPr>
              <a:t>Protestante?"</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2060848"/>
            <a:ext cx="4968552"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304706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3200" dirty="0" smtClean="0">
                <a:latin typeface="Algerian" pitchFamily="82" charset="0"/>
              </a:rPr>
              <a:t>La pregunta que nos hacemos hoy es: </a:t>
            </a:r>
            <a:r>
              <a:rPr lang="es-CO" sz="3200" dirty="0" smtClean="0">
                <a:solidFill>
                  <a:srgbClr val="FF0000"/>
                </a:solidFill>
                <a:latin typeface="Algerian" pitchFamily="82" charset="0"/>
              </a:rPr>
              <a:t>"¿</a:t>
            </a:r>
            <a:r>
              <a:rPr lang="es-CO" sz="3200" dirty="0">
                <a:solidFill>
                  <a:srgbClr val="FF0000"/>
                </a:solidFill>
                <a:latin typeface="Algerian" pitchFamily="82" charset="0"/>
              </a:rPr>
              <a:t>Qué fue la Reforma Protestante?"</a:t>
            </a:r>
          </a:p>
        </p:txBody>
      </p:sp>
      <p:sp>
        <p:nvSpPr>
          <p:cNvPr id="3" name="2 Marcador de contenido"/>
          <p:cNvSpPr>
            <a:spLocks noGrp="1"/>
          </p:cNvSpPr>
          <p:nvPr>
            <p:ph idx="1"/>
          </p:nvPr>
        </p:nvSpPr>
        <p:spPr>
          <a:xfrm>
            <a:off x="457200" y="1600200"/>
            <a:ext cx="8229600" cy="4925144"/>
          </a:xfrm>
        </p:spPr>
        <p:txBody>
          <a:bodyPr>
            <a:normAutofit fontScale="77500" lnSpcReduction="20000"/>
          </a:bodyPr>
          <a:lstStyle/>
          <a:p>
            <a:pPr marL="0" indent="0">
              <a:buNone/>
            </a:pPr>
            <a:r>
              <a:rPr lang="es-CO" dirty="0" smtClean="0"/>
              <a:t>Para contestar esta pregunta es necesario entender </a:t>
            </a:r>
            <a:r>
              <a:rPr lang="es-CO" dirty="0"/>
              <a:t>la historia de la Iglesia Protestante y la Reforma, es importante comprender primeramente que uno de los reclamos que hace la Iglesia Católica Romana es la de la </a:t>
            </a:r>
            <a:r>
              <a:rPr lang="es-CO" u="sng" dirty="0"/>
              <a:t>sucesión apostólica</a:t>
            </a:r>
            <a:r>
              <a:rPr lang="es-CO" dirty="0"/>
              <a:t>. </a:t>
            </a:r>
            <a:endParaRPr lang="es-CO" dirty="0" smtClean="0"/>
          </a:p>
          <a:p>
            <a:pPr marL="0" indent="0">
              <a:buNone/>
            </a:pPr>
            <a:r>
              <a:rPr lang="es-CO" dirty="0" smtClean="0"/>
              <a:t>Esto </a:t>
            </a:r>
            <a:r>
              <a:rPr lang="es-CO" dirty="0"/>
              <a:t>simplemente significa que ellos claman ser la única autoridad sobre todas las otras iglesias y denominaciones, porque afirman contar con la única ascendencia de Papas católicos romanos a través de los siglos, en línea directa hasta el apóstol Pedro. </a:t>
            </a:r>
            <a:endParaRPr lang="es-CO" dirty="0" smtClean="0"/>
          </a:p>
          <a:p>
            <a:pPr marL="0" indent="0">
              <a:buNone/>
            </a:pPr>
            <a:r>
              <a:rPr lang="es-CO" dirty="0" smtClean="0"/>
              <a:t>En </a:t>
            </a:r>
            <a:r>
              <a:rPr lang="es-CO" dirty="0"/>
              <a:t>su perspectiva, esto le da a la Iglesia Católica Romana una autoridad única que invalida a todas las otras iglesias o denominaciones. De acuerdo con la Enciclopedia Católica, esta sucesión apostólica “</a:t>
            </a:r>
            <a:r>
              <a:rPr lang="es-CO" dirty="0">
                <a:solidFill>
                  <a:srgbClr val="FF0000"/>
                </a:solidFill>
                <a:latin typeface="Agency FB" pitchFamily="34" charset="0"/>
              </a:rPr>
              <a:t>es encontrada únicamente en la Iglesia Católica</a:t>
            </a:r>
            <a:r>
              <a:rPr lang="es-CO" dirty="0">
                <a:solidFill>
                  <a:srgbClr val="FF0000"/>
                </a:solidFill>
              </a:rPr>
              <a:t>” y ninguna “</a:t>
            </a:r>
            <a:r>
              <a:rPr lang="es-CO" dirty="0">
                <a:solidFill>
                  <a:srgbClr val="FF0000"/>
                </a:solidFill>
                <a:latin typeface="Agency FB" pitchFamily="34" charset="0"/>
              </a:rPr>
              <a:t>Iglesia separada tiene alguna reclamación válida ante ello</a:t>
            </a:r>
            <a:r>
              <a:rPr lang="es-CO" dirty="0"/>
              <a:t>.”</a:t>
            </a:r>
          </a:p>
          <a:p>
            <a:endParaRPr lang="es-CO" dirty="0"/>
          </a:p>
        </p:txBody>
      </p:sp>
    </p:spTree>
    <p:extLst>
      <p:ext uri="{BB962C8B-B14F-4D97-AF65-F5344CB8AC3E}">
        <p14:creationId xmlns:p14="http://schemas.microsoft.com/office/powerpoint/2010/main" val="4181334589"/>
      </p:ext>
    </p:extLst>
  </p:cSld>
  <p:clrMapOvr>
    <a:masterClrMapping/>
  </p:clrMapOvr>
  <p:transition spd="slow">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721499"/>
          </a:xfrm>
        </p:spPr>
        <p:txBody>
          <a:bodyPr>
            <a:normAutofit fontScale="85000" lnSpcReduction="10000"/>
          </a:bodyPr>
          <a:lstStyle/>
          <a:p>
            <a:pPr marL="0" indent="0">
              <a:buNone/>
            </a:pPr>
            <a:r>
              <a:rPr lang="es-CO" dirty="0"/>
              <a:t>Es por esta sucesión apostólica que la Iglesia Católica Romana reclama una autoridad única para interpretar la Escritura y para establecer la doctrina; así como la afirmación de tener un líder supremo en el Papa, el cual es infalible </a:t>
            </a:r>
            <a:r>
              <a:rPr lang="es-CO" dirty="0" smtClean="0"/>
              <a:t>(</a:t>
            </a:r>
            <a:r>
              <a:rPr lang="es-CO" dirty="0" smtClean="0">
                <a:latin typeface="Agency FB" pitchFamily="34" charset="0"/>
              </a:rPr>
              <a:t>quiere decir, sin </a:t>
            </a:r>
            <a:r>
              <a:rPr lang="es-CO" dirty="0">
                <a:latin typeface="Agency FB" pitchFamily="34" charset="0"/>
              </a:rPr>
              <a:t>error</a:t>
            </a:r>
            <a:r>
              <a:rPr lang="es-CO" dirty="0"/>
              <a:t>) cuando habla “ex cátedra” – esto es en el ejercicio de su oficio como pastor y maestro de todos los cristianos. </a:t>
            </a:r>
            <a:endParaRPr lang="es-CO" dirty="0" smtClean="0"/>
          </a:p>
          <a:p>
            <a:pPr marL="0" indent="0">
              <a:buNone/>
            </a:pPr>
            <a:r>
              <a:rPr lang="es-CO" dirty="0" smtClean="0"/>
              <a:t>Por </a:t>
            </a:r>
            <a:r>
              <a:rPr lang="es-CO" dirty="0"/>
              <a:t>lo tanto, de acuerdo con la postura católica romana; </a:t>
            </a:r>
            <a:r>
              <a:rPr lang="es-CO" dirty="0">
                <a:solidFill>
                  <a:srgbClr val="FF0000"/>
                </a:solidFill>
                <a:latin typeface="Agency FB" pitchFamily="34" charset="0"/>
              </a:rPr>
              <a:t>la enseñanza o tradiciones de la Iglesia Católica Romana, habiendo provenido del Papa, son tan infalibles y autoritativas como las mismas Escrituras</a:t>
            </a:r>
            <a:r>
              <a:rPr lang="es-CO" dirty="0">
                <a:solidFill>
                  <a:srgbClr val="FF0000"/>
                </a:solidFill>
              </a:rPr>
              <a:t>. </a:t>
            </a:r>
            <a:endParaRPr lang="es-CO" dirty="0" smtClean="0">
              <a:solidFill>
                <a:srgbClr val="FF0000"/>
              </a:solidFill>
            </a:endParaRPr>
          </a:p>
          <a:p>
            <a:pPr marL="0" indent="0">
              <a:buNone/>
            </a:pPr>
            <a:r>
              <a:rPr lang="es-CO" dirty="0" smtClean="0"/>
              <a:t>Esta </a:t>
            </a:r>
            <a:r>
              <a:rPr lang="es-CO" dirty="0"/>
              <a:t>es una de las mayores diferencias entre los católicos romanos y los protestantes, y fue una de las razones fundamentales para la Reforma Protestante. </a:t>
            </a:r>
          </a:p>
          <a:p>
            <a:endParaRPr lang="es-CO" dirty="0"/>
          </a:p>
        </p:txBody>
      </p:sp>
    </p:spTree>
    <p:extLst>
      <p:ext uri="{BB962C8B-B14F-4D97-AF65-F5344CB8AC3E}">
        <p14:creationId xmlns:p14="http://schemas.microsoft.com/office/powerpoint/2010/main" val="171381756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fontScale="77500" lnSpcReduction="20000"/>
          </a:bodyPr>
          <a:lstStyle/>
          <a:p>
            <a:pPr marL="0" indent="0">
              <a:buNone/>
            </a:pPr>
            <a:r>
              <a:rPr lang="es-CO" dirty="0"/>
              <a:t>Por supuesto los católicos romanos no son los únicos que tratan de reclamar una única autoridad a través de la sucesión apostólica, o de rastrear los antecedentes de las raíces de su iglesia hasta los apóstoles originales. </a:t>
            </a:r>
            <a:endParaRPr lang="es-CO" dirty="0" smtClean="0"/>
          </a:p>
          <a:p>
            <a:pPr marL="0" indent="0">
              <a:buNone/>
            </a:pPr>
            <a:r>
              <a:rPr lang="es-CO" b="1" dirty="0" smtClean="0"/>
              <a:t>1</a:t>
            </a:r>
            <a:r>
              <a:rPr lang="es-CO" dirty="0" smtClean="0"/>
              <a:t>). </a:t>
            </a:r>
            <a:r>
              <a:rPr lang="es-CO" u="sng" dirty="0" smtClean="0"/>
              <a:t>Por </a:t>
            </a:r>
            <a:r>
              <a:rPr lang="es-CO" u="sng" dirty="0"/>
              <a:t>ejemplo la Iglesia Oriental Ortodoxa también afirma esta sucesión apostólica</a:t>
            </a:r>
            <a:r>
              <a:rPr lang="es-CO" dirty="0"/>
              <a:t>, aunque su alegato es muy similar a la postura de los católicos romanos. La separación entre la Iglesia Oriental Ortodoxa y el catolicismo romano no ocurrió hasta el “Gran Cisma” en el </a:t>
            </a:r>
            <a:r>
              <a:rPr lang="es-CO" dirty="0">
                <a:solidFill>
                  <a:srgbClr val="FF0000"/>
                </a:solidFill>
              </a:rPr>
              <a:t>1054 d.C</a:t>
            </a:r>
            <a:r>
              <a:rPr lang="es-CO" dirty="0"/>
              <a:t>. </a:t>
            </a:r>
            <a:endParaRPr lang="es-CO" dirty="0" smtClean="0"/>
          </a:p>
          <a:p>
            <a:pPr marL="0" indent="0">
              <a:buNone/>
            </a:pPr>
            <a:r>
              <a:rPr lang="es-CO" b="1" dirty="0" smtClean="0"/>
              <a:t>2</a:t>
            </a:r>
            <a:r>
              <a:rPr lang="es-CO" dirty="0" smtClean="0"/>
              <a:t>). </a:t>
            </a:r>
            <a:r>
              <a:rPr lang="es-CO" u="sng" dirty="0" smtClean="0"/>
              <a:t>Hay </a:t>
            </a:r>
            <a:r>
              <a:rPr lang="es-CO" u="sng" dirty="0"/>
              <a:t>también algunas denominaciones protestantes o grupos que tratarán de establecer una “Línea de Sangre” que pueda seguir la huella regresiva a través de los </a:t>
            </a:r>
            <a:r>
              <a:rPr lang="es-CO" dirty="0"/>
              <a:t>siglos, hasta la primera iglesia y los mismos apóstoles. Mientras que estos protestantes no se apegan a la sucesión apostólica para establecer la autoridad de un “Papa” como un líder infalible; ellos sin embargo aún buscan esa conexión con la iglesia primitiva, al menos en un grado mínimo, para establecer la autoridad de sus doctrinas y prácticas. </a:t>
            </a:r>
          </a:p>
          <a:p>
            <a:endParaRPr lang="es-CO" dirty="0"/>
          </a:p>
          <a:p>
            <a:endParaRPr lang="es-CO" dirty="0"/>
          </a:p>
        </p:txBody>
      </p:sp>
    </p:spTree>
    <p:extLst>
      <p:ext uri="{BB962C8B-B14F-4D97-AF65-F5344CB8AC3E}">
        <p14:creationId xmlns:p14="http://schemas.microsoft.com/office/powerpoint/2010/main" val="103287475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264696"/>
          </a:xfrm>
        </p:spPr>
        <p:txBody>
          <a:bodyPr>
            <a:normAutofit fontScale="70000" lnSpcReduction="20000"/>
          </a:bodyPr>
          <a:lstStyle/>
          <a:p>
            <a:pPr marL="0" indent="0">
              <a:buNone/>
            </a:pPr>
            <a:endParaRPr lang="es-CO" dirty="0" smtClean="0">
              <a:solidFill>
                <a:srgbClr val="FF0000"/>
              </a:solidFill>
            </a:endParaRPr>
          </a:p>
          <a:p>
            <a:pPr marL="0" indent="0">
              <a:buNone/>
            </a:pPr>
            <a:r>
              <a:rPr lang="es-CO" dirty="0" smtClean="0">
                <a:solidFill>
                  <a:srgbClr val="FF0000"/>
                </a:solidFill>
              </a:rPr>
              <a:t>El </a:t>
            </a:r>
            <a:r>
              <a:rPr lang="es-CO" dirty="0">
                <a:solidFill>
                  <a:srgbClr val="FF0000"/>
                </a:solidFill>
              </a:rPr>
              <a:t>problema con cualquiera de estos intentos de trazar una línea regresiva de sucesión hasta los apóstoles, ya sean católicos romanos, ortodoxos orientales, o protestantes; es que todos ellos están en el intento de obtener o basar la autoridad de lo que ellos creen y enseñan, en la fuente equivocada de alguna real o percibida conexión con los apóstoles, en lugar de obtenerla de la Palabra de Dios. </a:t>
            </a:r>
            <a:endParaRPr lang="es-CO" dirty="0" smtClean="0">
              <a:solidFill>
                <a:srgbClr val="FF0000"/>
              </a:solidFill>
            </a:endParaRPr>
          </a:p>
          <a:p>
            <a:pPr marL="0" indent="0">
              <a:buNone/>
            </a:pPr>
            <a:r>
              <a:rPr lang="es-CO" b="1" dirty="0" smtClean="0">
                <a:latin typeface="Agency FB" pitchFamily="34" charset="0"/>
              </a:rPr>
              <a:t>Es </a:t>
            </a:r>
            <a:r>
              <a:rPr lang="es-CO" b="1" dirty="0">
                <a:latin typeface="Agency FB" pitchFamily="34" charset="0"/>
              </a:rPr>
              <a:t>importante para los cristianos, el darse cuenta de que la sucesión apostólica no es necesaria para que una iglesia o denominación tenga autoridad. Dios ha dado y preservado la suprema autoridad para todos los asuntos de la fe y la práctica en Su Santa Palabra, la Biblia</a:t>
            </a:r>
            <a:r>
              <a:rPr lang="es-CO" dirty="0"/>
              <a:t>. </a:t>
            </a:r>
            <a:endParaRPr lang="es-CO" dirty="0" smtClean="0"/>
          </a:p>
          <a:p>
            <a:pPr marL="0" indent="0">
              <a:buNone/>
            </a:pPr>
            <a:r>
              <a:rPr lang="es-CO" b="1" dirty="0" smtClean="0">
                <a:latin typeface="Agency FB" pitchFamily="34" charset="0"/>
              </a:rPr>
              <a:t>Por </a:t>
            </a:r>
            <a:r>
              <a:rPr lang="es-CO" b="1" dirty="0">
                <a:latin typeface="Agency FB" pitchFamily="34" charset="0"/>
              </a:rPr>
              <a:t>lo tanto, en la actualidad, la autoridad individual de una iglesia o denominación, no viene a través de algún lazo con la iglesia del primer siglo y los apóstoles; en vez de eso, proviene solo y directamente de la Palabra escrita de Dios</a:t>
            </a:r>
            <a:r>
              <a:rPr lang="es-CO" dirty="0"/>
              <a:t>. </a:t>
            </a:r>
            <a:endParaRPr lang="es-CO" dirty="0" smtClean="0"/>
          </a:p>
          <a:p>
            <a:pPr marL="0" indent="0">
              <a:buNone/>
            </a:pPr>
            <a:r>
              <a:rPr lang="es-CO" b="1" dirty="0" smtClean="0">
                <a:latin typeface="Agency FB" pitchFamily="34" charset="0"/>
              </a:rPr>
              <a:t>Las </a:t>
            </a:r>
            <a:r>
              <a:rPr lang="es-CO" b="1" dirty="0">
                <a:latin typeface="Agency FB" pitchFamily="34" charset="0"/>
              </a:rPr>
              <a:t>enseñanzas de una iglesia o denominación son autoritativas y obligatorias para los cristianos solo si representan el significado verdadero y una clara enseñanza de la Escritur</a:t>
            </a:r>
            <a:r>
              <a:rPr lang="es-CO" dirty="0"/>
              <a:t>a. </a:t>
            </a:r>
            <a:endParaRPr lang="es-CO" dirty="0" smtClean="0"/>
          </a:p>
          <a:p>
            <a:pPr marL="0" indent="0">
              <a:buNone/>
            </a:pPr>
            <a:r>
              <a:rPr lang="es-CO" dirty="0" smtClean="0">
                <a:solidFill>
                  <a:srgbClr val="FF0000"/>
                </a:solidFill>
              </a:rPr>
              <a:t>Este </a:t>
            </a:r>
            <a:r>
              <a:rPr lang="es-CO" dirty="0">
                <a:solidFill>
                  <a:srgbClr val="FF0000"/>
                </a:solidFill>
              </a:rPr>
              <a:t>es un punto importante a considerar, cuando se trata de entender la conexión entre el protestantismo y la Iglesia Católica Romana, y la razón por la que se llevó a cabo la Reforma Protestante. </a:t>
            </a:r>
          </a:p>
          <a:p>
            <a:endParaRPr lang="es-CO" dirty="0"/>
          </a:p>
        </p:txBody>
      </p:sp>
    </p:spTree>
    <p:extLst>
      <p:ext uri="{BB962C8B-B14F-4D97-AF65-F5344CB8AC3E}">
        <p14:creationId xmlns:p14="http://schemas.microsoft.com/office/powerpoint/2010/main" val="177228975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p:spPr>
        <p:txBody>
          <a:bodyPr>
            <a:normAutofit fontScale="70000" lnSpcReduction="20000"/>
          </a:bodyPr>
          <a:lstStyle/>
          <a:p>
            <a:pPr marL="0" indent="0">
              <a:buNone/>
            </a:pPr>
            <a:r>
              <a:rPr lang="es-CO" dirty="0"/>
              <a:t>Para comprender la historia del cristianismo y los reclamos de la sucesión apostólica, así como las afirmaciones de la Iglesia Católica Romana de ser la única verdadera Iglesia con autoridad única, es importante que consideremos un par de puntos cruciales. </a:t>
            </a:r>
            <a:endParaRPr lang="es-CO" dirty="0" smtClean="0"/>
          </a:p>
          <a:p>
            <a:pPr marL="0" indent="0">
              <a:buNone/>
            </a:pPr>
            <a:r>
              <a:rPr lang="es-CO" sz="3400" b="1" u="sng" dirty="0" smtClean="0"/>
              <a:t>Primero</a:t>
            </a:r>
            <a:r>
              <a:rPr lang="es-CO" dirty="0"/>
              <a:t>.</a:t>
            </a:r>
            <a:r>
              <a:rPr lang="es-CO" dirty="0" smtClean="0"/>
              <a:t> </a:t>
            </a:r>
            <a:r>
              <a:rPr lang="es-CO" dirty="0"/>
              <a:t>D</a:t>
            </a:r>
            <a:r>
              <a:rPr lang="es-CO" dirty="0" smtClean="0"/>
              <a:t>ebemos </a:t>
            </a:r>
            <a:r>
              <a:rPr lang="es-CO" dirty="0"/>
              <a:t>considerar que aún en los días de los apóstoles y la iglesia del primer siglo, los falsos maestros y las falsas enseñanzas eran un problema significativo. Sabemos esto por las advertencias contra las herejías y los falsos maestros que encontramos en todos los escritos posteriores del Nuevo Testamento. </a:t>
            </a:r>
            <a:endParaRPr lang="es-CO" dirty="0" smtClean="0"/>
          </a:p>
          <a:p>
            <a:pPr marL="0" indent="0">
              <a:buNone/>
            </a:pPr>
            <a:r>
              <a:rPr lang="es-CO" dirty="0" smtClean="0"/>
              <a:t>Jesús </a:t>
            </a:r>
            <a:r>
              <a:rPr lang="es-CO" dirty="0"/>
              <a:t>Mismo, advirtió que esos falsos maestros serían como “</a:t>
            </a:r>
            <a:r>
              <a:rPr lang="es-CO" b="1" dirty="0">
                <a:latin typeface="Agency FB" pitchFamily="34" charset="0"/>
              </a:rPr>
              <a:t>lobos vestidos de ovejas</a:t>
            </a:r>
            <a:r>
              <a:rPr lang="es-CO" dirty="0"/>
              <a:t>” </a:t>
            </a:r>
            <a:r>
              <a:rPr lang="es-CO" dirty="0">
                <a:solidFill>
                  <a:srgbClr val="FF0000"/>
                </a:solidFill>
              </a:rPr>
              <a:t>(Mateo 7:15), </a:t>
            </a:r>
            <a:r>
              <a:rPr lang="es-CO" dirty="0"/>
              <a:t>y que habría ambos “</a:t>
            </a:r>
            <a:r>
              <a:rPr lang="es-CO" b="1" dirty="0">
                <a:latin typeface="Agency FB" pitchFamily="34" charset="0"/>
              </a:rPr>
              <a:t>trigo y cizaña</a:t>
            </a:r>
            <a:r>
              <a:rPr lang="es-CO" dirty="0"/>
              <a:t>”, que coexistirían juntos hasta el día del juicio, cuando Él separaría a los salvos de los perdidos; los verdaderos creyentes “</a:t>
            </a:r>
            <a:r>
              <a:rPr lang="es-CO" b="1" dirty="0">
                <a:latin typeface="Agency FB" pitchFamily="34" charset="0"/>
              </a:rPr>
              <a:t>nacidos de nuevo</a:t>
            </a:r>
            <a:r>
              <a:rPr lang="es-CO" dirty="0"/>
              <a:t>”, de aquellos que no le recibieron verdaderamente a Él </a:t>
            </a:r>
            <a:r>
              <a:rPr lang="es-CO" dirty="0">
                <a:solidFill>
                  <a:srgbClr val="FF0000"/>
                </a:solidFill>
              </a:rPr>
              <a:t>(Mateo 13:24-30). </a:t>
            </a:r>
            <a:endParaRPr lang="es-CO" dirty="0" smtClean="0">
              <a:solidFill>
                <a:srgbClr val="FF0000"/>
              </a:solidFill>
            </a:endParaRPr>
          </a:p>
          <a:p>
            <a:pPr marL="0" indent="0">
              <a:buNone/>
            </a:pPr>
            <a:r>
              <a:rPr lang="es-CO" dirty="0" smtClean="0"/>
              <a:t>Esto </a:t>
            </a:r>
            <a:r>
              <a:rPr lang="es-CO" dirty="0"/>
              <a:t>es importante para entender la historia de la iglesia, porque casi desde sus inicios, los falsos maestros y falsas enseñanzas han estado invadiendo la iglesia y guiando a la gente por el camino equivocado. A pesar de esto, siempre han habido verdaderos creyentes “nacidos de nuevo” a lo largo de todas las eras, aún en el período más oscuro del oscurantismo; que se ajustaron a la doctrina bíblica de la salvación únicamente por gracia, a través de la fe en Jesucristo solamente. </a:t>
            </a:r>
          </a:p>
          <a:p>
            <a:endParaRPr lang="es-CO" dirty="0"/>
          </a:p>
        </p:txBody>
      </p:sp>
    </p:spTree>
    <p:extLst>
      <p:ext uri="{BB962C8B-B14F-4D97-AF65-F5344CB8AC3E}">
        <p14:creationId xmlns:p14="http://schemas.microsoft.com/office/powerpoint/2010/main" val="4141203257"/>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
                                            <p:txEl>
                                              <p:pRg st="1" end="1"/>
                                            </p:txEl>
                                          </p:spTgt>
                                        </p:tgtEl>
                                        <p:attrNameLst>
                                          <p:attrName>r</p:attrName>
                                        </p:attrNameLst>
                                      </p:cBhvr>
                                    </p:animRot>
                                  </p:childTnLst>
                                </p:cTn>
                              </p:par>
                              <p:par>
                                <p:cTn id="7" presetID="8" presetClass="emph" presetSubtype="0" fill="hold" nodeType="withEffect">
                                  <p:stCondLst>
                                    <p:cond delay="0"/>
                                  </p:stCondLst>
                                  <p:childTnLst>
                                    <p:animRot by="21600000">
                                      <p:cBhvr>
                                        <p:cTn id="8" dur="2000" fill="hold"/>
                                        <p:tgtEl>
                                          <p:spTgt spid="3">
                                            <p:txEl>
                                              <p:pRg st="2" end="2"/>
                                            </p:txEl>
                                          </p:spTgt>
                                        </p:tgtEl>
                                        <p:attrNameLst>
                                          <p:attrName>r</p:attrName>
                                        </p:attrNameLst>
                                      </p:cBhvr>
                                    </p:animRot>
                                  </p:childTnLst>
                                </p:cTn>
                              </p:par>
                              <p:par>
                                <p:cTn id="9" presetID="8" presetClass="emph" presetSubtype="0" fill="hold" nodeType="withEffect">
                                  <p:stCondLst>
                                    <p:cond delay="0"/>
                                  </p:stCondLst>
                                  <p:childTnLst>
                                    <p:animRot by="21600000">
                                      <p:cBhvr>
                                        <p:cTn id="10" dur="2000" fill="hold"/>
                                        <p:tgtEl>
                                          <p:spTgt spid="3">
                                            <p:txEl>
                                              <p:pRg st="3" end="3"/>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p:spPr>
        <p:txBody>
          <a:bodyPr>
            <a:normAutofit fontScale="70000" lnSpcReduction="20000"/>
          </a:bodyPr>
          <a:lstStyle/>
          <a:p>
            <a:pPr marL="0" indent="0">
              <a:buNone/>
            </a:pPr>
            <a:endParaRPr lang="es-CO" b="1" u="sng" dirty="0" smtClean="0"/>
          </a:p>
          <a:p>
            <a:pPr marL="0" indent="0">
              <a:buNone/>
            </a:pPr>
            <a:r>
              <a:rPr lang="es-CO" sz="3400" b="1" u="sng" dirty="0" smtClean="0"/>
              <a:t>Segundo.</a:t>
            </a:r>
            <a:r>
              <a:rPr lang="es-CO" sz="3400" dirty="0" smtClean="0"/>
              <a:t> </a:t>
            </a:r>
            <a:r>
              <a:rPr lang="es-CO" dirty="0" smtClean="0"/>
              <a:t>Lo que también debemos </a:t>
            </a:r>
            <a:r>
              <a:rPr lang="es-CO" dirty="0"/>
              <a:t>considerar para comprender correctamente la historia, es que la palabra “católico” simplemente significa “universal”. Esto es importante, porque en los escritos del cristianismo primitivo del primero y segundo siglos, cuando el término “católico” es usado, es en referencia a la “iglesia universal” o al “cuerpo de Cristo” que está formado por los creyentes “nacidos de nuevo”, de cada tribu, lengua y nación </a:t>
            </a:r>
            <a:r>
              <a:rPr lang="es-CO" dirty="0">
                <a:solidFill>
                  <a:srgbClr val="FF0000"/>
                </a:solidFill>
              </a:rPr>
              <a:t>(Apocalipsis 5:9; 7:9). </a:t>
            </a:r>
            <a:endParaRPr lang="es-CO" dirty="0" smtClean="0">
              <a:solidFill>
                <a:srgbClr val="FF0000"/>
              </a:solidFill>
            </a:endParaRPr>
          </a:p>
          <a:p>
            <a:pPr marL="0" indent="0">
              <a:buNone/>
            </a:pPr>
            <a:r>
              <a:rPr lang="es-CO" b="1" dirty="0" smtClean="0">
                <a:latin typeface="Agency FB" pitchFamily="34" charset="0"/>
              </a:rPr>
              <a:t>Sin </a:t>
            </a:r>
            <a:r>
              <a:rPr lang="es-CO" b="1" dirty="0">
                <a:latin typeface="Agency FB" pitchFamily="34" charset="0"/>
              </a:rPr>
              <a:t>embargo, como </a:t>
            </a:r>
            <a:r>
              <a:rPr lang="es-CO" b="1" dirty="0" smtClean="0">
                <a:latin typeface="Agency FB" pitchFamily="34" charset="0"/>
              </a:rPr>
              <a:t>ha pasado con muchas </a:t>
            </a:r>
            <a:r>
              <a:rPr lang="es-CO" b="1" dirty="0">
                <a:latin typeface="Agency FB" pitchFamily="34" charset="0"/>
              </a:rPr>
              <a:t>palabras a través del tiempo, la palabra “católico” comenzó a tomar un nuevo significado, o a ser usada en un nuevo sentido. A través del tiempo, el concepto de una iglesia “universal” o “católica” comenzó a involucrar el concepto de que todas las iglesias se unieran para formar </a:t>
            </a:r>
            <a:r>
              <a:rPr lang="es-CO" b="1" dirty="0" smtClean="0">
                <a:latin typeface="Agency FB" pitchFamily="34" charset="0"/>
              </a:rPr>
              <a:t>una sola, </a:t>
            </a:r>
            <a:r>
              <a:rPr lang="es-CO" b="1" dirty="0">
                <a:latin typeface="Agency FB" pitchFamily="34" charset="0"/>
              </a:rPr>
              <a:t>no solo espiritualmente, sino también visiblemente, extendiéndose a través del mundo</a:t>
            </a:r>
            <a:r>
              <a:rPr lang="es-CO" dirty="0"/>
              <a:t>. </a:t>
            </a:r>
            <a:endParaRPr lang="es-CO" dirty="0" smtClean="0"/>
          </a:p>
          <a:p>
            <a:pPr marL="0" indent="0">
              <a:buNone/>
            </a:pPr>
            <a:r>
              <a:rPr lang="es-CO" dirty="0" smtClean="0"/>
              <a:t>Este </a:t>
            </a:r>
            <a:r>
              <a:rPr lang="es-CO" dirty="0"/>
              <a:t>malentendido de la naturaleza visible de la iglesia (que siempre ha contenido ambos “trigo y cizaña”) y la iglesia invisible, (el cuerpo de Cristo, el cual está formado solamente por creyentes nacidos de nuevo) llevaría al concepto de una visible Santa Iglesia Católica, fuera de la cual no hay salvación. Es sobre este malentendido de la naturaleza de la iglesia universal, que la Iglesia Católica Romana se desarrolló. </a:t>
            </a:r>
          </a:p>
          <a:p>
            <a:endParaRPr lang="es-CO" dirty="0"/>
          </a:p>
          <a:p>
            <a:endParaRPr lang="es-CO" dirty="0"/>
          </a:p>
        </p:txBody>
      </p:sp>
    </p:spTree>
    <p:extLst>
      <p:ext uri="{BB962C8B-B14F-4D97-AF65-F5344CB8AC3E}">
        <p14:creationId xmlns:p14="http://schemas.microsoft.com/office/powerpoint/2010/main" val="3750291358"/>
      </p:ext>
    </p:extLst>
  </p:cSld>
  <p:clrMapOvr>
    <a:masterClrMapping/>
  </p:clrMapOvr>
  <p:transition spd="slow">
    <p:cov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123728" y="332657"/>
            <a:ext cx="5040560" cy="2664296"/>
          </a:xfrm>
        </p:spPr>
        <p:txBody>
          <a:bodyPr>
            <a:normAutofit fontScale="70000" lnSpcReduction="20000"/>
          </a:bodyPr>
          <a:lstStyle/>
          <a:p>
            <a:pPr marL="0" indent="0">
              <a:buNone/>
            </a:pPr>
            <a:r>
              <a:rPr lang="es-CO" dirty="0"/>
              <a:t>Antes de la conversión de Constantino al cristianismo en </a:t>
            </a:r>
            <a:r>
              <a:rPr lang="es-CO" dirty="0" smtClean="0"/>
              <a:t>el año 315 </a:t>
            </a:r>
            <a:r>
              <a:rPr lang="es-CO" dirty="0"/>
              <a:t>d.C. los cristianos eran perseguidos por el gobierno romano. Con su conversión al cristianismo, </a:t>
            </a:r>
            <a:r>
              <a:rPr lang="es-CO" dirty="0" smtClean="0"/>
              <a:t>ésta </a:t>
            </a:r>
            <a:r>
              <a:rPr lang="es-CO" dirty="0"/>
              <a:t>se convirtió en la religión permitida en el Imperio Romano (y más tarde se volvió la religión oficial), y de esta manera la Iglesia “visible” llegó a unirse con el poder </a:t>
            </a:r>
            <a:r>
              <a:rPr lang="es-CO" dirty="0" smtClean="0"/>
              <a:t>civil del </a:t>
            </a:r>
            <a:r>
              <a:rPr lang="es-CO" dirty="0"/>
              <a:t>gobierno romano. </a:t>
            </a:r>
            <a:endParaRPr lang="es-CO" dirty="0" smtClean="0"/>
          </a:p>
          <a:p>
            <a:endParaRPr lang="es-CO"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6296" y="332656"/>
            <a:ext cx="1656184"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332656"/>
            <a:ext cx="1728192"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539552" y="3573016"/>
            <a:ext cx="8208912" cy="2862322"/>
          </a:xfrm>
          <a:prstGeom prst="rect">
            <a:avLst/>
          </a:prstGeom>
        </p:spPr>
        <p:txBody>
          <a:bodyPr wrap="square">
            <a:spAutoFit/>
          </a:bodyPr>
          <a:lstStyle/>
          <a:p>
            <a:r>
              <a:rPr lang="es-CO" sz="2000" dirty="0">
                <a:solidFill>
                  <a:srgbClr val="FF0000"/>
                </a:solidFill>
              </a:rPr>
              <a:t>Este matrimonio de la iglesia y el estado llevó a la formación de la Iglesia Católica Romana, y a través del tiempo ocasionó que la Iglesia Católica refinara su doctrina y desarrollara su estructura de la manera que mejor sirviera a los propósitos del gobierno romano. Durante esa época, el oponerse a la Iglesia Católica Romana, era lo mismo que oponerse al gobierno romano, y ello acarreaba severos castigos. Por lo tanto, el no estar de acuerdo con alguna doctrina de la Iglesia Católica Romana era un cargo serio, que con frecuencia resultaba en la excomunión y algunas veces aún en la muerte</a:t>
            </a:r>
            <a:r>
              <a:rPr lang="es-CO" sz="2000" dirty="0"/>
              <a:t>. </a:t>
            </a:r>
          </a:p>
        </p:txBody>
      </p:sp>
    </p:spTree>
    <p:extLst>
      <p:ext uri="{BB962C8B-B14F-4D97-AF65-F5344CB8AC3E}">
        <p14:creationId xmlns:p14="http://schemas.microsoft.com/office/powerpoint/2010/main" val="1155834902"/>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332657"/>
            <a:ext cx="8291264" cy="2304256"/>
          </a:xfrm>
        </p:spPr>
        <p:txBody>
          <a:bodyPr>
            <a:normAutofit fontScale="92500" lnSpcReduction="20000"/>
          </a:bodyPr>
          <a:lstStyle/>
          <a:p>
            <a:pPr marL="0" indent="0">
              <a:buNone/>
            </a:pPr>
            <a:r>
              <a:rPr lang="es-CO" dirty="0"/>
              <a:t>Y sin embargo, a través de ésta época en la historia, hubieron verdaderos </a:t>
            </a:r>
            <a:r>
              <a:rPr lang="es-CO" dirty="0" smtClean="0"/>
              <a:t>cristianos lo que la «Biblia llama «remanente», </a:t>
            </a:r>
            <a:r>
              <a:rPr lang="es-CO" dirty="0" smtClean="0">
                <a:solidFill>
                  <a:srgbClr val="FF0000"/>
                </a:solidFill>
              </a:rPr>
              <a:t>(Rom.11:5), </a:t>
            </a:r>
            <a:r>
              <a:rPr lang="es-CO" u="sng" dirty="0" smtClean="0"/>
              <a:t>lo que queda</a:t>
            </a:r>
            <a:r>
              <a:rPr lang="es-CO" dirty="0" smtClean="0"/>
              <a:t>,  </a:t>
            </a:r>
            <a:r>
              <a:rPr lang="es-CO" dirty="0"/>
              <a:t>quienes se levantaron y </a:t>
            </a:r>
            <a:r>
              <a:rPr lang="es-CO" dirty="0" smtClean="0"/>
              <a:t>se opusieron </a:t>
            </a:r>
            <a:r>
              <a:rPr lang="es-CO" dirty="0"/>
              <a:t>a la secularización de la Iglesia Católica Romana y a la perversión de la fe que le siguió. </a:t>
            </a:r>
            <a:endParaRPr lang="es-CO"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2852936"/>
            <a:ext cx="3519264"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683568" y="2852936"/>
            <a:ext cx="4572000" cy="3416320"/>
          </a:xfrm>
          <a:prstGeom prst="rect">
            <a:avLst/>
          </a:prstGeom>
        </p:spPr>
        <p:txBody>
          <a:bodyPr>
            <a:spAutoFit/>
          </a:bodyPr>
          <a:lstStyle/>
          <a:p>
            <a:r>
              <a:rPr lang="es-CO" sz="2400" dirty="0"/>
              <a:t>A través de esta combinación de iglesia y estado, con el correr del tiempo, la Iglesia Católica Romana, efectivamente silenció a aquellos que se oponían a cualquiera de sus doctrinas o prácticas, y realmente casi se convirtió en una iglesia universal a través del Imperio Romano. </a:t>
            </a:r>
          </a:p>
        </p:txBody>
      </p:sp>
    </p:spTree>
    <p:extLst>
      <p:ext uri="{BB962C8B-B14F-4D97-AF65-F5344CB8AC3E}">
        <p14:creationId xmlns:p14="http://schemas.microsoft.com/office/powerpoint/2010/main" val="387582028"/>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9"/>
            <a:ext cx="8229600" cy="2016224"/>
          </a:xfrm>
        </p:spPr>
        <p:txBody>
          <a:bodyPr>
            <a:normAutofit/>
          </a:bodyPr>
          <a:lstStyle/>
          <a:p>
            <a:pPr marL="0" indent="0">
              <a:buNone/>
            </a:pPr>
            <a:r>
              <a:rPr lang="es-CO" sz="2400" dirty="0"/>
              <a:t>Aunque siempre hubo “focos” de resistencia ante algunas prácticas y enseñanzas anti-bíblicas de la Iglesia Católica Romana, éstos sin embargo, eran relativamente pequeños y aislados. </a:t>
            </a:r>
          </a:p>
          <a:p>
            <a:endParaRPr lang="es-CO" dirty="0"/>
          </a:p>
        </p:txBody>
      </p:sp>
      <p:sp>
        <p:nvSpPr>
          <p:cNvPr id="4" name="3 Rectángulo"/>
          <p:cNvSpPr/>
          <p:nvPr/>
        </p:nvSpPr>
        <p:spPr>
          <a:xfrm>
            <a:off x="683568" y="3068960"/>
            <a:ext cx="5184576" cy="2677656"/>
          </a:xfrm>
          <a:prstGeom prst="rect">
            <a:avLst/>
          </a:prstGeom>
        </p:spPr>
        <p:txBody>
          <a:bodyPr wrap="square">
            <a:spAutoFit/>
          </a:bodyPr>
          <a:lstStyle/>
          <a:p>
            <a:r>
              <a:rPr lang="es-CO" sz="2400" dirty="0"/>
              <a:t>Antes de la Reforma Protestante, en el siglo dieciséis; hombres tales como John Wycliffe en Inglaterra, John Huss en Checoslovaquia, y John Wessel en Alemania, habrían dado sus vidas por su oposición a algunas enseñanzas anti-bíblicas de la Iglesia Católica Romana.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3068960"/>
            <a:ext cx="2880320"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8681474"/>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253993"/>
            <a:ext cx="4978896" cy="2454927"/>
          </a:xfrm>
        </p:spPr>
        <p:txBody>
          <a:bodyPr>
            <a:normAutofit fontScale="70000" lnSpcReduction="20000"/>
          </a:bodyPr>
          <a:lstStyle/>
          <a:p>
            <a:pPr marL="0" indent="0">
              <a:buNone/>
            </a:pPr>
            <a:r>
              <a:rPr lang="es-CO" dirty="0" smtClean="0"/>
              <a:t>La </a:t>
            </a:r>
            <a:r>
              <a:rPr lang="es-CO" dirty="0"/>
              <a:t>oposición de la Iglesia Católica Romana y sus falsas enseñanzas llegaron a su </a:t>
            </a:r>
            <a:r>
              <a:rPr lang="es-CO" dirty="0" smtClean="0"/>
              <a:t>clímax </a:t>
            </a:r>
            <a:r>
              <a:rPr lang="es-CO" dirty="0"/>
              <a:t>en el siglo dieciséis, cuando un monje católico romano llamado Martín Lutero clavó sus 95 propuestas (o tesis) contra las enseñanzas de la Iglesia Católica Romana en la puerta de la iglesia del Castillo de Wittenberg, Alemania. </a:t>
            </a:r>
            <a:endParaRPr lang="es-CO" dirty="0" smtClean="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188641"/>
            <a:ext cx="3384699"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2771800" y="2996952"/>
            <a:ext cx="5977962" cy="3785652"/>
          </a:xfrm>
          <a:prstGeom prst="rect">
            <a:avLst/>
          </a:prstGeom>
        </p:spPr>
        <p:txBody>
          <a:bodyPr wrap="square">
            <a:spAutoFit/>
          </a:bodyPr>
          <a:lstStyle/>
          <a:p>
            <a:r>
              <a:rPr lang="es-CO" sz="2000" dirty="0"/>
              <a:t>La intención de Lutero era traer la reforma a la Iglesia Católica Romana, y al hacerlo estaba desafiando la autoridad del Papa. Con la negativa de la Iglesia Católica Romana de responder al llamado de Lutero a reformarse y regresar a las doctrinas y prácticas bíblicas, la Reforma Protestante comenzó, de la cual surgirían cuatro divisiones o tradiciones principales: La </a:t>
            </a:r>
            <a:r>
              <a:rPr lang="es-CO" sz="2000" u="sng" dirty="0"/>
              <a:t>Luterana</a:t>
            </a:r>
            <a:r>
              <a:rPr lang="es-CO" sz="2000" dirty="0"/>
              <a:t>, la </a:t>
            </a:r>
            <a:r>
              <a:rPr lang="es-CO" sz="2000" u="sng" dirty="0"/>
              <a:t>Reformada</a:t>
            </a:r>
            <a:r>
              <a:rPr lang="es-CO" sz="2000" dirty="0"/>
              <a:t>, la </a:t>
            </a:r>
            <a:r>
              <a:rPr lang="es-CO" sz="2000" u="sng" dirty="0"/>
              <a:t>Anabaptista</a:t>
            </a:r>
            <a:r>
              <a:rPr lang="es-CO" sz="2000" dirty="0"/>
              <a:t> y la </a:t>
            </a:r>
            <a:r>
              <a:rPr lang="es-CO" sz="2000" u="sng" dirty="0"/>
              <a:t>Anglicana</a:t>
            </a:r>
            <a:r>
              <a:rPr lang="es-CO" sz="2000" dirty="0"/>
              <a:t>. Durante este tiempo Dios levantó a hombres piadosos en diferentes países a fin de restaurar y volver nuevamente a las iglesias a través del mundo, a sus raíces, prácticas, y doctrinas bíblicas. </a:t>
            </a: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3429000"/>
            <a:ext cx="2016224" cy="2698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492464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p:spPr>
        <p:txBody>
          <a:bodyPr>
            <a:normAutofit fontScale="62500" lnSpcReduction="20000"/>
          </a:bodyPr>
          <a:lstStyle/>
          <a:p>
            <a:pPr marL="0" indent="0" algn="ctr">
              <a:buNone/>
            </a:pPr>
            <a:r>
              <a:rPr lang="es-CO" dirty="0"/>
              <a:t>Subyacentes a la Reforma Protestante hay cuatro preguntas o doctrinas básicas en que estos reformadores creían que la Iglesia Católica Romana estaba en un error. Estas cuatro preguntas o doctrinas son: </a:t>
            </a:r>
            <a:endParaRPr lang="es-CO" dirty="0" smtClean="0"/>
          </a:p>
          <a:p>
            <a:pPr marL="0" indent="0" algn="ctr">
              <a:buNone/>
            </a:pPr>
            <a:endParaRPr lang="es-CO" dirty="0" smtClean="0"/>
          </a:p>
          <a:p>
            <a:pPr marL="0" indent="0" algn="ctr">
              <a:buNone/>
            </a:pPr>
            <a:r>
              <a:rPr lang="es-CO" sz="3800" b="1" dirty="0" smtClean="0">
                <a:solidFill>
                  <a:srgbClr val="FF0000"/>
                </a:solidFill>
              </a:rPr>
              <a:t>¿</a:t>
            </a:r>
            <a:r>
              <a:rPr lang="es-CO" sz="3800" b="1" dirty="0">
                <a:solidFill>
                  <a:srgbClr val="FF0000"/>
                </a:solidFill>
              </a:rPr>
              <a:t>Cómo es salvada una persona? </a:t>
            </a:r>
            <a:endParaRPr lang="es-CO" sz="3800" b="1" dirty="0" smtClean="0">
              <a:solidFill>
                <a:srgbClr val="FF0000"/>
              </a:solidFill>
            </a:endParaRPr>
          </a:p>
          <a:p>
            <a:pPr marL="0" indent="0" algn="ctr">
              <a:buNone/>
            </a:pPr>
            <a:r>
              <a:rPr lang="es-CO" sz="3800" b="1" dirty="0" smtClean="0">
                <a:solidFill>
                  <a:srgbClr val="FF0000"/>
                </a:solidFill>
              </a:rPr>
              <a:t>¿</a:t>
            </a:r>
            <a:r>
              <a:rPr lang="es-CO" sz="3800" b="1" dirty="0">
                <a:solidFill>
                  <a:srgbClr val="FF0000"/>
                </a:solidFill>
              </a:rPr>
              <a:t>Dónde reside la autoridad religiosa? </a:t>
            </a:r>
            <a:endParaRPr lang="es-CO" sz="3800" b="1" dirty="0" smtClean="0">
              <a:solidFill>
                <a:srgbClr val="FF0000"/>
              </a:solidFill>
            </a:endParaRPr>
          </a:p>
          <a:p>
            <a:pPr marL="0" indent="0" algn="ctr">
              <a:buNone/>
            </a:pPr>
            <a:r>
              <a:rPr lang="es-CO" sz="3800" b="1" dirty="0" smtClean="0">
                <a:solidFill>
                  <a:srgbClr val="FF0000"/>
                </a:solidFill>
              </a:rPr>
              <a:t>¿</a:t>
            </a:r>
            <a:r>
              <a:rPr lang="es-CO" sz="3800" b="1" dirty="0">
                <a:solidFill>
                  <a:srgbClr val="FF0000"/>
                </a:solidFill>
              </a:rPr>
              <a:t>Qué es la iglesia? </a:t>
            </a:r>
            <a:endParaRPr lang="es-CO" sz="3800" b="1" dirty="0" smtClean="0">
              <a:solidFill>
                <a:srgbClr val="FF0000"/>
              </a:solidFill>
            </a:endParaRPr>
          </a:p>
          <a:p>
            <a:pPr marL="0" indent="0" algn="ctr">
              <a:buNone/>
            </a:pPr>
            <a:r>
              <a:rPr lang="es-CO" sz="3800" b="1" dirty="0" smtClean="0">
                <a:solidFill>
                  <a:srgbClr val="FF0000"/>
                </a:solidFill>
              </a:rPr>
              <a:t>y </a:t>
            </a:r>
            <a:r>
              <a:rPr lang="es-CO" sz="3800" b="1" dirty="0">
                <a:solidFill>
                  <a:srgbClr val="FF0000"/>
                </a:solidFill>
              </a:rPr>
              <a:t>¿Cuál es la esencia de la vida cristiana? </a:t>
            </a:r>
            <a:endParaRPr lang="es-CO" sz="3800" b="1" dirty="0" smtClean="0">
              <a:solidFill>
                <a:srgbClr val="FF0000"/>
              </a:solidFill>
            </a:endParaRPr>
          </a:p>
          <a:p>
            <a:pPr marL="0" indent="0" algn="ctr">
              <a:buNone/>
            </a:pPr>
            <a:endParaRPr lang="es-CO" dirty="0" smtClean="0"/>
          </a:p>
          <a:p>
            <a:pPr marL="0" indent="0" algn="ctr">
              <a:buNone/>
            </a:pPr>
            <a:r>
              <a:rPr lang="es-CO" dirty="0" smtClean="0"/>
              <a:t>Al </a:t>
            </a:r>
            <a:r>
              <a:rPr lang="es-CO" dirty="0"/>
              <a:t>responder estas preguntas los reformadores protestantes tales como Martín Lutero, Ulrich Swingli, Juan Calvino, y John Knox establecieron lo que sería conocido como las “Cinco Solas” (sola, es tomada de palabra del latín –solamente-) de la Reforma. </a:t>
            </a:r>
            <a:endParaRPr lang="es-CO" dirty="0" smtClean="0"/>
          </a:p>
          <a:p>
            <a:pPr marL="0" indent="0" algn="ctr">
              <a:buNone/>
            </a:pPr>
            <a:r>
              <a:rPr lang="es-CO" dirty="0" smtClean="0"/>
              <a:t>Estos </a:t>
            </a:r>
            <a:r>
              <a:rPr lang="es-CO" dirty="0"/>
              <a:t>cinco puntos de doctrina fueron el corazón de la Reforma Protestante y fue por estas cinco doctrinas bíblicas esenciales que los reformadores protestantes tomarían su posición contra la Iglesia Católica Romana, resistiendo las demandas puestas sobre ellos aún al punto de morir; de retractarse de sus enseñanzas. </a:t>
            </a:r>
            <a:endParaRPr lang="es-CO" dirty="0" smtClean="0"/>
          </a:p>
          <a:p>
            <a:pPr marL="0" indent="0" algn="ctr">
              <a:buNone/>
            </a:pPr>
            <a:endParaRPr lang="es-CO" dirty="0" smtClean="0"/>
          </a:p>
          <a:p>
            <a:pPr marL="0" indent="0" algn="ctr">
              <a:buNone/>
            </a:pPr>
            <a:r>
              <a:rPr lang="es-CO" sz="3800" b="1" dirty="0" smtClean="0">
                <a:solidFill>
                  <a:srgbClr val="FF0000"/>
                </a:solidFill>
              </a:rPr>
              <a:t>Estas </a:t>
            </a:r>
            <a:r>
              <a:rPr lang="es-CO" sz="3800" b="1" dirty="0">
                <a:solidFill>
                  <a:srgbClr val="FF0000"/>
                </a:solidFill>
              </a:rPr>
              <a:t>cinco doctrinas esenciales de la Reforma Protestante son: </a:t>
            </a:r>
          </a:p>
        </p:txBody>
      </p:sp>
    </p:spTree>
    <p:extLst>
      <p:ext uri="{BB962C8B-B14F-4D97-AF65-F5344CB8AC3E}">
        <p14:creationId xmlns:p14="http://schemas.microsoft.com/office/powerpoint/2010/main" val="1422290270"/>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7"/>
            <a:ext cx="8229600" cy="504056"/>
          </a:xfrm>
        </p:spPr>
        <p:txBody>
          <a:bodyPr>
            <a:normAutofit fontScale="85000" lnSpcReduction="20000"/>
          </a:bodyPr>
          <a:lstStyle/>
          <a:p>
            <a:pPr marL="742950" indent="-742950">
              <a:buAutoNum type="arabicPeriod"/>
            </a:pPr>
            <a:r>
              <a:rPr lang="es-CO" sz="3800" b="1" u="sng" dirty="0" smtClean="0"/>
              <a:t>“</a:t>
            </a:r>
            <a:r>
              <a:rPr lang="es-CO" sz="3800" b="1" u="sng" dirty="0"/>
              <a:t>Sola </a:t>
            </a:r>
            <a:r>
              <a:rPr lang="es-CO" sz="3800" b="1" u="sng" dirty="0" smtClean="0"/>
              <a:t>Escritura”, </a:t>
            </a:r>
            <a:r>
              <a:rPr lang="es-CO" sz="3800" b="1" u="sng" dirty="0"/>
              <a:t>o Solamente la Escritura</a:t>
            </a:r>
            <a:r>
              <a:rPr lang="es-CO" dirty="0"/>
              <a:t>: </a:t>
            </a:r>
            <a:endParaRPr lang="es-CO" dirty="0" smtClean="0"/>
          </a:p>
        </p:txBody>
      </p:sp>
      <p:sp>
        <p:nvSpPr>
          <p:cNvPr id="4" name="3 Rectángulo"/>
          <p:cNvSpPr/>
          <p:nvPr/>
        </p:nvSpPr>
        <p:spPr>
          <a:xfrm>
            <a:off x="395536" y="1052736"/>
            <a:ext cx="7056784" cy="2308324"/>
          </a:xfrm>
          <a:prstGeom prst="rect">
            <a:avLst/>
          </a:prstGeom>
        </p:spPr>
        <p:txBody>
          <a:bodyPr wrap="square">
            <a:spAutoFit/>
          </a:bodyPr>
          <a:lstStyle/>
          <a:p>
            <a:r>
              <a:rPr lang="es-CO" sz="2400" dirty="0"/>
              <a:t>Esto afirma la doctrina bíblica, de que solo la Biblia es la única autoridad para todos los asuntos de la fe y la práctica. La Escritura y solamente la Escritura es la norma por la cual todas las enseñanzas y doctrinas de la iglesia deben ser medidas. </a:t>
            </a:r>
          </a:p>
          <a:p>
            <a:endParaRPr lang="es-CO" sz="24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8304" y="897905"/>
            <a:ext cx="1657673" cy="2099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370059" y="3028960"/>
            <a:ext cx="8714456" cy="3785652"/>
          </a:xfrm>
          <a:prstGeom prst="rect">
            <a:avLst/>
          </a:prstGeom>
        </p:spPr>
        <p:txBody>
          <a:bodyPr wrap="square">
            <a:spAutoFit/>
          </a:bodyPr>
          <a:lstStyle/>
          <a:p>
            <a:r>
              <a:rPr lang="es-CO" sz="2400" dirty="0"/>
              <a:t>Como Martín Lutero declaró tan elocuentemente cuando se le pidió retractarse de sus enseñanzas: </a:t>
            </a:r>
            <a:r>
              <a:rPr lang="es-CO" sz="2400" dirty="0">
                <a:solidFill>
                  <a:srgbClr val="FF0000"/>
                </a:solidFill>
              </a:rPr>
              <a:t>Que se me convenza mediante testimonios de la Escritura y claros argumentos de la razón —porque no le creo ni al Papa ni a los concilios, ya que está demostrado que a menudo han errado, contradiciéndose a sí mismos— por los textos de la Sagrada Escritura que he citado, estoy sometido a mi conciencia y ligado a la Palabra de Dios. Por eso no puedo ni quiero retractarme de nada, porque hacer algo en contra de la conciencia no es seguro ni saludable". "¡No puedo hacer otra cosa; esta es mi postura. Que Dios me ayude! Amen</a:t>
            </a:r>
            <a:r>
              <a:rPr lang="es-CO" sz="2400" dirty="0"/>
              <a:t>."</a:t>
            </a:r>
          </a:p>
        </p:txBody>
      </p:sp>
    </p:spTree>
    <p:extLst>
      <p:ext uri="{BB962C8B-B14F-4D97-AF65-F5344CB8AC3E}">
        <p14:creationId xmlns:p14="http://schemas.microsoft.com/office/powerpoint/2010/main" val="837034493"/>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8229600" cy="720080"/>
          </a:xfrm>
        </p:spPr>
        <p:txBody>
          <a:bodyPr>
            <a:normAutofit fontScale="92500"/>
          </a:bodyPr>
          <a:lstStyle/>
          <a:p>
            <a:pPr marL="0" indent="0">
              <a:buNone/>
            </a:pPr>
            <a:r>
              <a:rPr lang="es-CO" sz="3900" b="1" dirty="0" smtClean="0"/>
              <a:t>2</a:t>
            </a:r>
            <a:r>
              <a:rPr lang="es-CO" dirty="0" smtClean="0"/>
              <a:t>. </a:t>
            </a:r>
            <a:r>
              <a:rPr lang="es-CO" b="1" u="sng" dirty="0" smtClean="0"/>
              <a:t>“Sola </a:t>
            </a:r>
            <a:r>
              <a:rPr lang="es-CO" b="1" u="sng" dirty="0"/>
              <a:t>Gratia”, Salvación Solamente por Gracia</a:t>
            </a:r>
            <a:r>
              <a:rPr lang="es-CO" b="1" u="sng" dirty="0" smtClean="0"/>
              <a:t>:</a:t>
            </a:r>
            <a:endParaRPr lang="es-CO" dirty="0"/>
          </a:p>
        </p:txBody>
      </p:sp>
      <p:sp>
        <p:nvSpPr>
          <p:cNvPr id="4" name="3 Rectángulo"/>
          <p:cNvSpPr/>
          <p:nvPr/>
        </p:nvSpPr>
        <p:spPr>
          <a:xfrm>
            <a:off x="683568" y="1628800"/>
            <a:ext cx="5760640" cy="1569660"/>
          </a:xfrm>
          <a:prstGeom prst="rect">
            <a:avLst/>
          </a:prstGeom>
        </p:spPr>
        <p:txBody>
          <a:bodyPr wrap="square">
            <a:spAutoFit/>
          </a:bodyPr>
          <a:lstStyle/>
          <a:p>
            <a:r>
              <a:rPr lang="es-CO" sz="2400" dirty="0"/>
              <a:t>Esto afirma la doctrina bíblica de que la salvación es únicamente por la gracia de Dios y que somos rescatados de Su ira por Su gracia solamente. </a:t>
            </a:r>
          </a:p>
        </p:txBody>
      </p:sp>
      <p:sp>
        <p:nvSpPr>
          <p:cNvPr id="5" name="4 Rectángulo"/>
          <p:cNvSpPr/>
          <p:nvPr/>
        </p:nvSpPr>
        <p:spPr>
          <a:xfrm>
            <a:off x="827584" y="3813140"/>
            <a:ext cx="7560840" cy="1938992"/>
          </a:xfrm>
          <a:prstGeom prst="rect">
            <a:avLst/>
          </a:prstGeom>
        </p:spPr>
        <p:txBody>
          <a:bodyPr wrap="square">
            <a:spAutoFit/>
          </a:bodyPr>
          <a:lstStyle/>
          <a:p>
            <a:r>
              <a:rPr lang="es-CO" sz="2400" dirty="0"/>
              <a:t>La gracia de Dios en Cristo no es solamente necesaria, sino que es la única causa eficiente de la salvación. Esta gracia es el trabajo sobrenatural del Espíritu Santo que nos trae a Cristo, al librarnos de nuestra esclavitud del pecado y levantarnos de la muerte espiritual a la vida espiritual. </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0232" y="1432555"/>
            <a:ext cx="2097013" cy="1765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3084669"/>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7"/>
            <a:ext cx="8229600" cy="720080"/>
          </a:xfrm>
        </p:spPr>
        <p:txBody>
          <a:bodyPr>
            <a:normAutofit/>
          </a:bodyPr>
          <a:lstStyle/>
          <a:p>
            <a:pPr marL="0" indent="0">
              <a:buNone/>
            </a:pPr>
            <a:r>
              <a:rPr lang="es-CO" sz="4000" b="1" dirty="0" smtClean="0"/>
              <a:t>3. </a:t>
            </a:r>
            <a:r>
              <a:rPr lang="es-CO" b="1" u="sng" dirty="0"/>
              <a:t>“Sola </a:t>
            </a:r>
            <a:r>
              <a:rPr lang="es-CO" b="1" u="sng" dirty="0" smtClean="0"/>
              <a:t>Fe</a:t>
            </a:r>
            <a:r>
              <a:rPr lang="es-CO" b="1" u="sng" dirty="0"/>
              <a:t>” La Salvación Solamente por Fe:</a:t>
            </a:r>
            <a:r>
              <a:rPr lang="es-CO" u="sng" dirty="0"/>
              <a:t> </a:t>
            </a:r>
            <a:endParaRPr lang="es-CO" dirty="0"/>
          </a:p>
          <a:p>
            <a:endParaRPr lang="es-CO" dirty="0"/>
          </a:p>
        </p:txBody>
      </p:sp>
      <p:sp>
        <p:nvSpPr>
          <p:cNvPr id="4" name="3 Rectángulo"/>
          <p:cNvSpPr/>
          <p:nvPr/>
        </p:nvSpPr>
        <p:spPr>
          <a:xfrm>
            <a:off x="971600" y="1124744"/>
            <a:ext cx="7200800" cy="1938992"/>
          </a:xfrm>
          <a:prstGeom prst="rect">
            <a:avLst/>
          </a:prstGeom>
        </p:spPr>
        <p:txBody>
          <a:bodyPr wrap="square">
            <a:spAutoFit/>
          </a:bodyPr>
          <a:lstStyle/>
          <a:p>
            <a:pPr algn="ctr"/>
            <a:r>
              <a:rPr lang="es-CO" sz="2400" dirty="0"/>
              <a:t>Esto afirma la doctrina bíblica de que la justificación es por gracia solamente a través de la sola fe en Jesucristo únicamente. Es por la fe en Jesucristo que Su justicia nos es imputada, como la única satisfacción posible a la perfecta justicia de Dios. </a:t>
            </a:r>
            <a:r>
              <a:rPr lang="es-CO" sz="2400" dirty="0" smtClean="0"/>
              <a:t>Lea </a:t>
            </a:r>
            <a:r>
              <a:rPr lang="es-CO" sz="2400" dirty="0" smtClean="0">
                <a:solidFill>
                  <a:srgbClr val="FF0000"/>
                </a:solidFill>
              </a:rPr>
              <a:t>(Efe.2:8,9).</a:t>
            </a:r>
            <a:endParaRPr lang="es-CO" sz="2400" dirty="0">
              <a:solidFill>
                <a:srgbClr val="FF0000"/>
              </a:solidFill>
            </a:endParaRPr>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3284984"/>
            <a:ext cx="3600400" cy="2815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3284984"/>
            <a:ext cx="3863752" cy="2815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161054" y="6099994"/>
            <a:ext cx="3978898" cy="646331"/>
          </a:xfrm>
          <a:prstGeom prst="rect">
            <a:avLst/>
          </a:prstGeom>
        </p:spPr>
        <p:txBody>
          <a:bodyPr wrap="square">
            <a:spAutoFit/>
          </a:bodyPr>
          <a:lstStyle/>
          <a:p>
            <a:r>
              <a:rPr lang="es-CO" b="1" dirty="0">
                <a:solidFill>
                  <a:srgbClr val="FF0000"/>
                </a:solidFill>
              </a:rPr>
              <a:t>Para ser salvo, tu tienes que ir a Cristo tal como estas</a:t>
            </a:r>
            <a:r>
              <a:rPr lang="es-CO" b="1" dirty="0" smtClean="0">
                <a:solidFill>
                  <a:srgbClr val="FF0000"/>
                </a:solidFill>
              </a:rPr>
              <a:t>: Mat.11:28.</a:t>
            </a:r>
            <a:endParaRPr lang="es-CO" b="1" dirty="0">
              <a:solidFill>
                <a:srgbClr val="FF0000"/>
              </a:solidFill>
            </a:endParaRPr>
          </a:p>
        </p:txBody>
      </p:sp>
      <p:sp>
        <p:nvSpPr>
          <p:cNvPr id="6" name="5 Rectángulo"/>
          <p:cNvSpPr/>
          <p:nvPr/>
        </p:nvSpPr>
        <p:spPr>
          <a:xfrm>
            <a:off x="4990520" y="6099994"/>
            <a:ext cx="4153480" cy="646331"/>
          </a:xfrm>
          <a:prstGeom prst="rect">
            <a:avLst/>
          </a:prstGeom>
        </p:spPr>
        <p:txBody>
          <a:bodyPr wrap="square">
            <a:spAutoFit/>
          </a:bodyPr>
          <a:lstStyle/>
          <a:p>
            <a:r>
              <a:rPr lang="es-CO" b="1" dirty="0">
                <a:solidFill>
                  <a:srgbClr val="FF0000"/>
                </a:solidFill>
              </a:rPr>
              <a:t>Pero después que </a:t>
            </a:r>
            <a:r>
              <a:rPr lang="es-CO" b="1" dirty="0" smtClean="0">
                <a:solidFill>
                  <a:srgbClr val="FF0000"/>
                </a:solidFill>
              </a:rPr>
              <a:t>recibes </a:t>
            </a:r>
            <a:r>
              <a:rPr lang="es-CO" b="1" dirty="0">
                <a:solidFill>
                  <a:srgbClr val="FF0000"/>
                </a:solidFill>
              </a:rPr>
              <a:t>a </a:t>
            </a:r>
            <a:r>
              <a:rPr lang="es-CO" b="1" dirty="0" smtClean="0">
                <a:solidFill>
                  <a:srgbClr val="FF0000"/>
                </a:solidFill>
              </a:rPr>
              <a:t>Cristo, Él </a:t>
            </a:r>
            <a:r>
              <a:rPr lang="es-CO" b="1" dirty="0">
                <a:solidFill>
                  <a:srgbClr val="FF0000"/>
                </a:solidFill>
              </a:rPr>
              <a:t>te dice</a:t>
            </a:r>
            <a:r>
              <a:rPr lang="es-CO" b="1" dirty="0" smtClean="0">
                <a:solidFill>
                  <a:srgbClr val="FF0000"/>
                </a:solidFill>
              </a:rPr>
              <a:t>: Mat.11:29; Juan 14:15; 1Juan 2:3,4. </a:t>
            </a:r>
            <a:endParaRPr lang="es-CO" b="1" dirty="0">
              <a:solidFill>
                <a:srgbClr val="FF0000"/>
              </a:solidFill>
            </a:endParaRPr>
          </a:p>
        </p:txBody>
      </p:sp>
    </p:spTree>
    <p:extLst>
      <p:ext uri="{BB962C8B-B14F-4D97-AF65-F5344CB8AC3E}">
        <p14:creationId xmlns:p14="http://schemas.microsoft.com/office/powerpoint/2010/main" val="189415468"/>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7"/>
            <a:ext cx="8229600" cy="648072"/>
          </a:xfrm>
        </p:spPr>
        <p:txBody>
          <a:bodyPr>
            <a:normAutofit/>
          </a:bodyPr>
          <a:lstStyle/>
          <a:p>
            <a:pPr marL="0" indent="0">
              <a:buNone/>
            </a:pPr>
            <a:r>
              <a:rPr lang="es-CO" dirty="0" smtClean="0"/>
              <a:t>4. </a:t>
            </a:r>
            <a:r>
              <a:rPr lang="es-CO" b="1" u="sng" dirty="0"/>
              <a:t>“</a:t>
            </a:r>
            <a:r>
              <a:rPr lang="es-CO" b="1" u="sng" dirty="0" smtClean="0"/>
              <a:t>Solo </a:t>
            </a:r>
            <a:r>
              <a:rPr lang="es-CO" b="1" u="sng" dirty="0"/>
              <a:t>Christus” En Cristo Solamente</a:t>
            </a:r>
            <a:r>
              <a:rPr lang="es-CO" dirty="0"/>
              <a:t>: </a:t>
            </a:r>
            <a:endParaRPr lang="es-CO" dirty="0" smtClean="0"/>
          </a:p>
        </p:txBody>
      </p:sp>
      <p:sp>
        <p:nvSpPr>
          <p:cNvPr id="4" name="3 Rectángulo"/>
          <p:cNvSpPr/>
          <p:nvPr/>
        </p:nvSpPr>
        <p:spPr>
          <a:xfrm>
            <a:off x="539552" y="1268760"/>
            <a:ext cx="5616624" cy="2308324"/>
          </a:xfrm>
          <a:prstGeom prst="rect">
            <a:avLst/>
          </a:prstGeom>
        </p:spPr>
        <p:txBody>
          <a:bodyPr wrap="square">
            <a:spAutoFit/>
          </a:bodyPr>
          <a:lstStyle/>
          <a:p>
            <a:r>
              <a:rPr lang="es-CO" sz="2400" dirty="0"/>
              <a:t>Esto afirma la doctrina bíblica de que la salvación se encuentra solamente en Cristo y que únicamente Su vida sin pecado y Su expiación sustitutiva, son suficientes para nuestra justificación y reconciliación con Dios el Padre</a:t>
            </a:r>
            <a:r>
              <a:rPr lang="es-CO" sz="2400" dirty="0" smtClean="0"/>
              <a:t>. Vea </a:t>
            </a:r>
            <a:r>
              <a:rPr lang="es-CO" sz="2400" dirty="0" smtClean="0">
                <a:solidFill>
                  <a:srgbClr val="FF0000"/>
                </a:solidFill>
              </a:rPr>
              <a:t>(Hech.4:12)</a:t>
            </a:r>
            <a:r>
              <a:rPr lang="es-CO" sz="2400" dirty="0" smtClean="0"/>
              <a:t>. </a:t>
            </a:r>
            <a:endParaRPr lang="es-CO" sz="24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1268760"/>
            <a:ext cx="2664296"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2148555" y="4149080"/>
            <a:ext cx="4572000" cy="1569660"/>
          </a:xfrm>
          <a:prstGeom prst="rect">
            <a:avLst/>
          </a:prstGeom>
        </p:spPr>
        <p:txBody>
          <a:bodyPr>
            <a:spAutoFit/>
          </a:bodyPr>
          <a:lstStyle/>
          <a:p>
            <a:r>
              <a:rPr lang="es-CO" sz="2400" dirty="0"/>
              <a:t>El evangelio no ha sido predicado si la obra sustitutiva de Cristo no es declarada, y la fe en Cristo y Su obra no es solicitada. </a:t>
            </a:r>
          </a:p>
        </p:txBody>
      </p:sp>
    </p:spTree>
    <p:extLst>
      <p:ext uri="{BB962C8B-B14F-4D97-AF65-F5344CB8AC3E}">
        <p14:creationId xmlns:p14="http://schemas.microsoft.com/office/powerpoint/2010/main" val="3114261148"/>
      </p:ext>
    </p:extLst>
  </p:cSld>
  <p:clrMapOvr>
    <a:masterClrMapping/>
  </p:clrMapOvr>
  <p:transition spd="slow">
    <p:cove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229600" cy="792088"/>
          </a:xfrm>
        </p:spPr>
        <p:txBody>
          <a:bodyPr/>
          <a:lstStyle/>
          <a:p>
            <a:pPr marL="0" indent="0">
              <a:buNone/>
            </a:pPr>
            <a:r>
              <a:rPr lang="es-CO" dirty="0" smtClean="0"/>
              <a:t>5. </a:t>
            </a:r>
            <a:r>
              <a:rPr lang="es-CO" b="1" u="sng" dirty="0"/>
              <a:t>“Soli Deo Gloria” Solo a Dios </a:t>
            </a:r>
            <a:r>
              <a:rPr lang="es-CO" b="1" u="sng" dirty="0" smtClean="0"/>
              <a:t>sea la </a:t>
            </a:r>
            <a:r>
              <a:rPr lang="es-CO" b="1" u="sng" dirty="0"/>
              <a:t>Gloria</a:t>
            </a:r>
            <a:r>
              <a:rPr lang="es-CO" dirty="0"/>
              <a:t>: </a:t>
            </a:r>
            <a:endParaRPr lang="es-CO" dirty="0" smtClean="0"/>
          </a:p>
        </p:txBody>
      </p:sp>
      <p:sp>
        <p:nvSpPr>
          <p:cNvPr id="4" name="3 Rectángulo"/>
          <p:cNvSpPr/>
          <p:nvPr/>
        </p:nvSpPr>
        <p:spPr>
          <a:xfrm>
            <a:off x="611560" y="1772816"/>
            <a:ext cx="4572000" cy="1569660"/>
          </a:xfrm>
          <a:prstGeom prst="rect">
            <a:avLst/>
          </a:prstGeom>
        </p:spPr>
        <p:txBody>
          <a:bodyPr>
            <a:spAutoFit/>
          </a:bodyPr>
          <a:lstStyle/>
          <a:p>
            <a:r>
              <a:rPr lang="es-CO" sz="2400" dirty="0"/>
              <a:t>Esto afirma la doctrina bíblica de que la salvación es de Dios, y que ha sido realizada solamente por Dios para Su gloria</a:t>
            </a:r>
            <a:r>
              <a:rPr lang="es-CO" sz="2400" dirty="0" smtClean="0"/>
              <a:t>. Ver </a:t>
            </a:r>
            <a:r>
              <a:rPr lang="es-CO" sz="2400" dirty="0" smtClean="0">
                <a:solidFill>
                  <a:srgbClr val="FF0000"/>
                </a:solidFill>
              </a:rPr>
              <a:t>(Juan 3:16). </a:t>
            </a:r>
            <a:endParaRPr lang="es-CO" sz="2400" dirty="0">
              <a:solidFill>
                <a:srgbClr val="FF0000"/>
              </a:solidFill>
            </a:endParaRPr>
          </a:p>
        </p:txBody>
      </p:sp>
      <p:sp>
        <p:nvSpPr>
          <p:cNvPr id="5" name="4 Rectángulo"/>
          <p:cNvSpPr/>
          <p:nvPr/>
        </p:nvSpPr>
        <p:spPr>
          <a:xfrm>
            <a:off x="1547664" y="3929241"/>
            <a:ext cx="6120680" cy="1938992"/>
          </a:xfrm>
          <a:prstGeom prst="rect">
            <a:avLst/>
          </a:prstGeom>
        </p:spPr>
        <p:txBody>
          <a:bodyPr wrap="square">
            <a:spAutoFit/>
          </a:bodyPr>
          <a:lstStyle/>
          <a:p>
            <a:r>
              <a:rPr lang="es-CO" sz="2400" dirty="0"/>
              <a:t>Afirma que como cristianos debemos glorificarle siempre, y debemos vivir todas nuestras vidas ante la presencia de Dios, bajo la autoridad de Dios, y para Su gloria solamente</a:t>
            </a:r>
            <a:r>
              <a:rPr lang="es-CO" sz="2400" b="1" dirty="0" smtClean="0"/>
              <a:t>. Vea </a:t>
            </a:r>
            <a:r>
              <a:rPr lang="es-CO" sz="2400" b="1" dirty="0" smtClean="0">
                <a:solidFill>
                  <a:srgbClr val="FF0000"/>
                </a:solidFill>
              </a:rPr>
              <a:t>(Apoc.14:7). </a:t>
            </a:r>
            <a:endParaRPr lang="es-CO" sz="2400" b="1" dirty="0">
              <a:solidFill>
                <a:srgbClr val="FF0000"/>
              </a:solidFill>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1" y="1772816"/>
            <a:ext cx="2270546" cy="165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4723489"/>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i="1" dirty="0" smtClean="0">
                <a:solidFill>
                  <a:srgbClr val="FF0000"/>
                </a:solidFill>
                <a:latin typeface="Agency FB" pitchFamily="34" charset="0"/>
              </a:rPr>
              <a:t>Conclusión</a:t>
            </a:r>
            <a:endParaRPr lang="es-CO" b="1" i="1" dirty="0">
              <a:solidFill>
                <a:srgbClr val="FF0000"/>
              </a:solidFill>
              <a:latin typeface="Agency FB" pitchFamily="34" charset="0"/>
            </a:endParaRPr>
          </a:p>
        </p:txBody>
      </p:sp>
      <p:sp>
        <p:nvSpPr>
          <p:cNvPr id="3" name="2 Marcador de contenido"/>
          <p:cNvSpPr>
            <a:spLocks noGrp="1"/>
          </p:cNvSpPr>
          <p:nvPr>
            <p:ph idx="1"/>
          </p:nvPr>
        </p:nvSpPr>
        <p:spPr>
          <a:xfrm>
            <a:off x="457200" y="1600200"/>
            <a:ext cx="8229600" cy="4925144"/>
          </a:xfrm>
        </p:spPr>
        <p:txBody>
          <a:bodyPr>
            <a:normAutofit fontScale="62500" lnSpcReduction="20000"/>
          </a:bodyPr>
          <a:lstStyle/>
          <a:p>
            <a:pPr marL="0" indent="0">
              <a:buNone/>
            </a:pPr>
            <a:r>
              <a:rPr lang="es-CO" dirty="0" smtClean="0"/>
              <a:t>Estas </a:t>
            </a:r>
            <a:r>
              <a:rPr lang="es-CO" dirty="0"/>
              <a:t>cinco importantes y fundamentales doctrinas son la razón para la Reforma Protestante. Ellas son el corazón de donde la Iglesia Católica Romana se equivocó en su doctrina, y el por qué la Reforma Protestante fue </a:t>
            </a:r>
            <a:r>
              <a:rPr lang="es-CO" dirty="0" smtClean="0"/>
              <a:t>necesaria.</a:t>
            </a:r>
          </a:p>
          <a:p>
            <a:pPr marL="0" indent="0">
              <a:buNone/>
            </a:pPr>
            <a:r>
              <a:rPr lang="es-CO" b="1" dirty="0" smtClean="0">
                <a:solidFill>
                  <a:srgbClr val="FF0000"/>
                </a:solidFill>
              </a:rPr>
              <a:t>Este mensaje es </a:t>
            </a:r>
            <a:r>
              <a:rPr lang="es-CO" b="1" dirty="0" smtClean="0">
                <a:solidFill>
                  <a:srgbClr val="FF0000"/>
                </a:solidFill>
              </a:rPr>
              <a:t>para </a:t>
            </a:r>
            <a:r>
              <a:rPr lang="es-CO" b="1" dirty="0">
                <a:solidFill>
                  <a:srgbClr val="FF0000"/>
                </a:solidFill>
              </a:rPr>
              <a:t>regresar a las iglesias </a:t>
            </a:r>
            <a:r>
              <a:rPr lang="es-CO" b="1" dirty="0" smtClean="0">
                <a:solidFill>
                  <a:srgbClr val="FF0000"/>
                </a:solidFill>
              </a:rPr>
              <a:t>de </a:t>
            </a:r>
            <a:r>
              <a:rPr lang="es-CO" b="1" dirty="0">
                <a:solidFill>
                  <a:srgbClr val="FF0000"/>
                </a:solidFill>
              </a:rPr>
              <a:t>todo el mundo a la correcta doctrina y enseñanza </a:t>
            </a:r>
            <a:r>
              <a:rPr lang="es-CO" b="1" dirty="0" smtClean="0">
                <a:solidFill>
                  <a:srgbClr val="FF0000"/>
                </a:solidFill>
              </a:rPr>
              <a:t>bíblica</a:t>
            </a:r>
            <a:r>
              <a:rPr lang="es-CO" b="1" dirty="0">
                <a:solidFill>
                  <a:srgbClr val="FF0000"/>
                </a:solidFill>
              </a:rPr>
              <a:t> </a:t>
            </a:r>
            <a:r>
              <a:rPr lang="es-CO" b="1" dirty="0" smtClean="0">
                <a:solidFill>
                  <a:srgbClr val="FF0000"/>
                </a:solidFill>
              </a:rPr>
              <a:t>conforme lo hacía la primera iglesia, la iglesia apostólica</a:t>
            </a:r>
            <a:r>
              <a:rPr lang="es-CO" b="1" dirty="0" smtClean="0">
                <a:solidFill>
                  <a:srgbClr val="FF0000"/>
                </a:solidFill>
              </a:rPr>
              <a:t>. </a:t>
            </a:r>
            <a:endParaRPr lang="es-CO" b="1" dirty="0" smtClean="0">
              <a:solidFill>
                <a:srgbClr val="FF0000"/>
              </a:solidFill>
            </a:endParaRPr>
          </a:p>
          <a:p>
            <a:pPr marL="0" indent="0">
              <a:buNone/>
            </a:pPr>
            <a:endParaRPr lang="es-CO" dirty="0" smtClean="0"/>
          </a:p>
          <a:p>
            <a:pPr marL="0" indent="0">
              <a:buNone/>
            </a:pPr>
            <a:r>
              <a:rPr lang="es-CO" dirty="0" smtClean="0"/>
              <a:t>Ellas </a:t>
            </a:r>
            <a:r>
              <a:rPr lang="es-CO" dirty="0"/>
              <a:t>son tan importantes en la actualidad para evaluar una iglesia y sus enseñanzas, como lo fueron entonces. </a:t>
            </a:r>
            <a:endParaRPr lang="es-CO" dirty="0" smtClean="0"/>
          </a:p>
          <a:p>
            <a:pPr marL="0" indent="0">
              <a:buNone/>
            </a:pPr>
            <a:r>
              <a:rPr lang="es-CO" dirty="0" smtClean="0"/>
              <a:t>De </a:t>
            </a:r>
            <a:r>
              <a:rPr lang="es-CO" dirty="0"/>
              <a:t>muchas maneras, muchos cristianos protestantes necesitan ser retados a regresar a estas doctrinas fundamentales de la fe, al igual que los reformadores retaron a la Iglesia Católica Romana a hacerlo en el siglo dieciséis</a:t>
            </a:r>
            <a:r>
              <a:rPr lang="es-CO" dirty="0" smtClean="0"/>
              <a:t>.</a:t>
            </a:r>
          </a:p>
          <a:p>
            <a:pPr marL="0" indent="0">
              <a:buNone/>
            </a:pPr>
            <a:r>
              <a:rPr lang="es-CO" dirty="0" smtClean="0">
                <a:solidFill>
                  <a:srgbClr val="FF0000"/>
                </a:solidFill>
              </a:rPr>
              <a:t>Si tu hoy, llaman tote evangélico, pentecostal o cualquier otra denominación religiosa, estas practicando alguna de las creencias Católica Romana que no están en la Biblia, con el dolor de mi alma te digo que formas parte de las «</a:t>
            </a:r>
            <a:r>
              <a:rPr lang="es-CO" b="1" dirty="0" smtClean="0">
                <a:solidFill>
                  <a:srgbClr val="FF0000"/>
                </a:solidFill>
                <a:latin typeface="Agency FB" pitchFamily="34" charset="0"/>
              </a:rPr>
              <a:t>hijas de la gran ramera</a:t>
            </a:r>
            <a:r>
              <a:rPr lang="es-CO" dirty="0" smtClean="0">
                <a:solidFill>
                  <a:srgbClr val="FF0000"/>
                </a:solidFill>
              </a:rPr>
              <a:t>» como lo señala </a:t>
            </a:r>
            <a:r>
              <a:rPr lang="es-CO" b="1" u="sng" dirty="0" smtClean="0">
                <a:solidFill>
                  <a:srgbClr val="FF0000"/>
                </a:solidFill>
              </a:rPr>
              <a:t>(</a:t>
            </a:r>
            <a:r>
              <a:rPr lang="es-CO" b="1" u="sng" smtClean="0">
                <a:solidFill>
                  <a:srgbClr val="FF0000"/>
                </a:solidFill>
              </a:rPr>
              <a:t>Apoc.17:5).</a:t>
            </a:r>
            <a:endParaRPr lang="es-CO" b="1" u="sng" dirty="0"/>
          </a:p>
          <a:p>
            <a:endParaRPr lang="es-CO" dirty="0"/>
          </a:p>
          <a:p>
            <a:endParaRPr lang="es-CO" dirty="0"/>
          </a:p>
          <a:p>
            <a:endParaRPr lang="es-CO" dirty="0"/>
          </a:p>
        </p:txBody>
      </p:sp>
    </p:spTree>
    <p:extLst>
      <p:ext uri="{BB962C8B-B14F-4D97-AF65-F5344CB8AC3E}">
        <p14:creationId xmlns:p14="http://schemas.microsoft.com/office/powerpoint/2010/main" val="53157370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263</TotalTime>
  <Words>2668</Words>
  <Application>Microsoft Office PowerPoint</Application>
  <PresentationFormat>Presentación en pantalla (4:3)</PresentationFormat>
  <Paragraphs>68</Paragraphs>
  <Slides>18</Slides>
  <Notes>0</Notes>
  <HiddenSlides>0</HiddenSlides>
  <MMClips>0</MMClips>
  <ScaleCrop>false</ScaleCrop>
  <HeadingPairs>
    <vt:vector size="4" baseType="variant">
      <vt:variant>
        <vt:lpstr>Tema</vt:lpstr>
      </vt:variant>
      <vt:variant>
        <vt:i4>1</vt:i4>
      </vt:variant>
      <vt:variant>
        <vt:lpstr>Títulos de diapositiva</vt:lpstr>
      </vt:variant>
      <vt:variant>
        <vt:i4>18</vt:i4>
      </vt:variant>
    </vt:vector>
  </HeadingPairs>
  <TitlesOfParts>
    <vt:vector size="19" baseType="lpstr">
      <vt:lpstr>Tema de Office</vt:lpstr>
      <vt:lpstr>"¿Qué fue la Reforma Protestante?"</vt:lpstr>
      <vt:lpstr>La pregunta que nos hacemos hoy es: "¿Qué fue la Reforma Protestante?"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Conclusión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"¿Qué fue la Reforma Protestante?"</dc:title>
  <dc:creator>FAMILIA FIERRO CH</dc:creator>
  <cp:lastModifiedBy>HUMBERTO</cp:lastModifiedBy>
  <cp:revision>54</cp:revision>
  <dcterms:created xsi:type="dcterms:W3CDTF">2014-08-18T22:13:27Z</dcterms:created>
  <dcterms:modified xsi:type="dcterms:W3CDTF">2015-02-13T11:23:26Z</dcterms:modified>
</cp:coreProperties>
</file>