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9" r:id="rId3"/>
    <p:sldId id="260" r:id="rId4"/>
    <p:sldId id="266" r:id="rId5"/>
    <p:sldId id="261" r:id="rId6"/>
    <p:sldId id="268" r:id="rId7"/>
    <p:sldId id="262" r:id="rId8"/>
    <p:sldId id="269" r:id="rId9"/>
    <p:sldId id="263" r:id="rId10"/>
    <p:sldId id="270" r:id="rId11"/>
    <p:sldId id="264" r:id="rId12"/>
    <p:sldId id="272" r:id="rId13"/>
    <p:sldId id="265" r:id="rId14"/>
    <p:sldId id="271" r:id="rId15"/>
    <p:sldId id="257" r:id="rId16"/>
    <p:sldId id="258" r:id="rId17"/>
    <p:sldId id="273" r:id="rId18"/>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9A064E72-AA2E-4E97-AD7B-E198B3C931C3}">
          <p14:sldIdLst>
            <p14:sldId id="256"/>
            <p14:sldId id="259"/>
            <p14:sldId id="260"/>
            <p14:sldId id="266"/>
            <p14:sldId id="261"/>
            <p14:sldId id="268"/>
            <p14:sldId id="262"/>
            <p14:sldId id="269"/>
            <p14:sldId id="263"/>
            <p14:sldId id="270"/>
            <p14:sldId id="264"/>
            <p14:sldId id="272"/>
            <p14:sldId id="265"/>
            <p14:sldId id="271"/>
            <p14:sldId id="257"/>
            <p14:sldId id="258"/>
            <p14:sldId id="27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669" autoAdjust="0"/>
  </p:normalViewPr>
  <p:slideViewPr>
    <p:cSldViewPr>
      <p:cViewPr varScale="1">
        <p:scale>
          <a:sx n="65" d="100"/>
          <a:sy n="65" d="100"/>
        </p:scale>
        <p:origin x="-66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CO"/>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25B573-04E7-4002-9CAC-E4DA2F1BEAB7}" type="datetimeFigureOut">
              <a:rPr lang="es-CO" smtClean="0"/>
              <a:t>09/09/2014</a:t>
            </a:fld>
            <a:endParaRPr lang="es-CO"/>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CO"/>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CO"/>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F023CB-4F6A-400C-99EA-CDC4B2A975DD}" type="slidenum">
              <a:rPr lang="es-CO" smtClean="0"/>
              <a:t>‹Nº›</a:t>
            </a:fld>
            <a:endParaRPr lang="es-CO"/>
          </a:p>
        </p:txBody>
      </p:sp>
    </p:spTree>
    <p:extLst>
      <p:ext uri="{BB962C8B-B14F-4D97-AF65-F5344CB8AC3E}">
        <p14:creationId xmlns:p14="http://schemas.microsoft.com/office/powerpoint/2010/main" val="64303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CO" dirty="0"/>
          </a:p>
        </p:txBody>
      </p:sp>
      <p:sp>
        <p:nvSpPr>
          <p:cNvPr id="4" name="3 Marcador de número de diapositiva"/>
          <p:cNvSpPr>
            <a:spLocks noGrp="1"/>
          </p:cNvSpPr>
          <p:nvPr>
            <p:ph type="sldNum" sz="quarter" idx="10"/>
          </p:nvPr>
        </p:nvSpPr>
        <p:spPr/>
        <p:txBody>
          <a:bodyPr/>
          <a:lstStyle/>
          <a:p>
            <a:fld id="{17F023CB-4F6A-400C-99EA-CDC4B2A975DD}" type="slidenum">
              <a:rPr lang="es-CO" smtClean="0"/>
              <a:t>5</a:t>
            </a:fld>
            <a:endParaRPr lang="es-CO"/>
          </a:p>
        </p:txBody>
      </p:sp>
    </p:spTree>
    <p:extLst>
      <p:ext uri="{BB962C8B-B14F-4D97-AF65-F5344CB8AC3E}">
        <p14:creationId xmlns:p14="http://schemas.microsoft.com/office/powerpoint/2010/main" val="34141199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09/09/2014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09/09/2014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4" name="3 Pergamino horizontal"/>
          <p:cNvSpPr/>
          <p:nvPr/>
        </p:nvSpPr>
        <p:spPr>
          <a:xfrm>
            <a:off x="288829" y="404664"/>
            <a:ext cx="8424936" cy="2016224"/>
          </a:xfrm>
          <a:prstGeom prst="horizontalScrol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6000" dirty="0">
                <a:latin typeface="Algerian" pitchFamily="82" charset="0"/>
              </a:rPr>
              <a:t>Que sola escritura</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7745" y="2420888"/>
            <a:ext cx="4824536" cy="3513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Igual que"/>
          <p:cNvSpPr/>
          <p:nvPr/>
        </p:nvSpPr>
        <p:spPr>
          <a:xfrm>
            <a:off x="473225" y="5943600"/>
            <a:ext cx="8413576" cy="914400"/>
          </a:xfrm>
          <a:prstGeom prst="mathEqual">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solidFill>
                <a:schemeClr val="tx1"/>
              </a:solidFill>
            </a:endParaRPr>
          </a:p>
        </p:txBody>
      </p:sp>
    </p:spTree>
    <p:extLst>
      <p:ext uri="{BB962C8B-B14F-4D97-AF65-F5344CB8AC3E}">
        <p14:creationId xmlns:p14="http://schemas.microsoft.com/office/powerpoint/2010/main" val="276442854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4">
              <a:lumMod val="20000"/>
              <a:lumOff val="80000"/>
            </a:schemeClr>
          </a:solidFill>
        </p:spPr>
        <p:txBody>
          <a:bodyPr>
            <a:normAutofit/>
          </a:bodyPr>
          <a:lstStyle/>
          <a:p>
            <a:r>
              <a:rPr lang="es-CO" sz="5400" b="1" i="1" dirty="0"/>
              <a:t>Respuesta: </a:t>
            </a:r>
          </a:p>
        </p:txBody>
      </p:sp>
      <p:sp>
        <p:nvSpPr>
          <p:cNvPr id="3" name="2 Marcador de contenido"/>
          <p:cNvSpPr>
            <a:spLocks noGrp="1"/>
          </p:cNvSpPr>
          <p:nvPr>
            <p:ph idx="1"/>
          </p:nvPr>
        </p:nvSpPr>
        <p:spPr>
          <a:xfrm>
            <a:off x="457200" y="1600201"/>
            <a:ext cx="8229600" cy="1900808"/>
          </a:xfrm>
        </p:spPr>
        <p:txBody>
          <a:bodyPr>
            <a:normAutofit lnSpcReduction="10000"/>
          </a:bodyPr>
          <a:lstStyle/>
          <a:p>
            <a:pPr marL="0" indent="0" algn="ctr">
              <a:buNone/>
            </a:pPr>
            <a:r>
              <a:rPr lang="es-CO" dirty="0" smtClean="0"/>
              <a:t>Las </a:t>
            </a:r>
            <a:r>
              <a:rPr lang="es-CO" dirty="0"/>
              <a:t>palabras “Sola </a:t>
            </a:r>
            <a:r>
              <a:rPr lang="es-CO" dirty="0" smtClean="0"/>
              <a:t>Escritura</a:t>
            </a:r>
            <a:r>
              <a:rPr lang="es-CO" dirty="0"/>
              <a:t>” son del latín: “únicamente”, “principio”, “base”, y la palabra </a:t>
            </a:r>
            <a:r>
              <a:rPr lang="es-CO" dirty="0" smtClean="0"/>
              <a:t>“Escritura</a:t>
            </a:r>
            <a:r>
              <a:rPr lang="es-CO" dirty="0"/>
              <a:t>” significa “escritos” – refiriéndose a las </a:t>
            </a:r>
            <a:r>
              <a:rPr lang="es-CO" dirty="0" smtClean="0"/>
              <a:t>Sagradas Escrituras.</a:t>
            </a:r>
            <a:endParaRPr lang="es-CO" dirty="0"/>
          </a:p>
          <a:p>
            <a:endParaRPr lang="es-CO" dirty="0"/>
          </a:p>
        </p:txBody>
      </p:sp>
      <p:sp>
        <p:nvSpPr>
          <p:cNvPr id="4" name="3 Rectángulo"/>
          <p:cNvSpPr/>
          <p:nvPr/>
        </p:nvSpPr>
        <p:spPr>
          <a:xfrm>
            <a:off x="323528" y="3789040"/>
            <a:ext cx="6192688" cy="2677656"/>
          </a:xfrm>
          <a:prstGeom prst="rect">
            <a:avLst/>
          </a:prstGeom>
        </p:spPr>
        <p:txBody>
          <a:bodyPr wrap="square">
            <a:spAutoFit/>
          </a:bodyPr>
          <a:lstStyle/>
          <a:p>
            <a:pPr algn="ctr"/>
            <a:r>
              <a:rPr lang="es-CO" sz="2400" dirty="0"/>
              <a:t>Sola Escritura significa que solamente la Escritura tiene autoridad para la fe y la práctica del cristiano. La Biblia es completa, autoritativa y verdadera. “</a:t>
            </a:r>
            <a:r>
              <a:rPr lang="es-CO" sz="2400" b="1" dirty="0">
                <a:latin typeface="Agency FB" pitchFamily="34" charset="0"/>
              </a:rPr>
              <a:t>Toda la Escritura es ‘inspirada por Dios’ (dada por la inspiración de Dios) y útil para enseñar, para redargüir, para corregir, para instruir en justicia....” </a:t>
            </a:r>
            <a:r>
              <a:rPr lang="es-CO" sz="2400" dirty="0">
                <a:solidFill>
                  <a:srgbClr val="FF0000"/>
                </a:solidFill>
              </a:rPr>
              <a:t>(2 Timoteo 3:16).</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3772996"/>
            <a:ext cx="2009775"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0838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par>
                                <p:cTn id="8" presetID="6" presetClass="entr" presetSubtype="16" fill="hold" nodeType="withEffect">
                                  <p:stCondLst>
                                    <p:cond delay="0"/>
                                  </p:stCondLst>
                                  <p:childTnLst>
                                    <p:set>
                                      <p:cBhvr>
                                        <p:cTn id="9" dur="1" fill="hold">
                                          <p:stCondLst>
                                            <p:cond delay="0"/>
                                          </p:stCondLst>
                                        </p:cTn>
                                        <p:tgtEl>
                                          <p:spTgt spid="3074"/>
                                        </p:tgtEl>
                                        <p:attrNameLst>
                                          <p:attrName>style.visibility</p:attrName>
                                        </p:attrNameLst>
                                      </p:cBhvr>
                                      <p:to>
                                        <p:strVal val="visible"/>
                                      </p:to>
                                    </p:set>
                                    <p:animEffect transition="in" filter="circle(in)">
                                      <p:cBhvr>
                                        <p:cTn id="10"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476673"/>
            <a:ext cx="8784976" cy="864096"/>
          </a:xfrm>
          <a:solidFill>
            <a:schemeClr val="accent4">
              <a:lumMod val="20000"/>
              <a:lumOff val="80000"/>
            </a:schemeClr>
          </a:solidFill>
        </p:spPr>
        <p:txBody>
          <a:bodyPr>
            <a:normAutofit fontScale="92500" lnSpcReduction="20000"/>
          </a:bodyPr>
          <a:lstStyle/>
          <a:p>
            <a:pPr marL="0" indent="0" algn="ctr">
              <a:buNone/>
            </a:pPr>
            <a:r>
              <a:rPr lang="es-CO" sz="3400" b="1" dirty="0"/>
              <a:t>Sola </a:t>
            </a:r>
            <a:r>
              <a:rPr lang="es-CO" sz="3400" b="1" dirty="0" smtClean="0"/>
              <a:t>Escritura </a:t>
            </a:r>
            <a:r>
              <a:rPr lang="es-CO" sz="3400" b="1" dirty="0"/>
              <a:t>fue el “grito de guerra” de la Reforma Protestante</a:t>
            </a:r>
            <a:r>
              <a:rPr lang="es-CO" sz="3400" b="1" dirty="0" smtClean="0"/>
              <a:t>.</a:t>
            </a:r>
          </a:p>
        </p:txBody>
      </p:sp>
      <p:sp>
        <p:nvSpPr>
          <p:cNvPr id="4" name="3 Rectángulo"/>
          <p:cNvSpPr/>
          <p:nvPr/>
        </p:nvSpPr>
        <p:spPr>
          <a:xfrm>
            <a:off x="2771800" y="2171615"/>
            <a:ext cx="3456384" cy="2246769"/>
          </a:xfrm>
          <a:prstGeom prst="rect">
            <a:avLst/>
          </a:prstGeom>
        </p:spPr>
        <p:txBody>
          <a:bodyPr wrap="square">
            <a:spAutoFit/>
          </a:bodyPr>
          <a:lstStyle/>
          <a:p>
            <a:pPr algn="ctr"/>
            <a:r>
              <a:rPr lang="es-CO" sz="2000" dirty="0"/>
              <a:t>Por siglos la Iglesia Católica Romana ha considerado sus tradiciones superiores en autoridad a la Biblia. Esto dio como resultado muchas prácticas que eran, de hecho, contradictorias a la Biblia.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0" y="2132856"/>
            <a:ext cx="2448272" cy="2698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2107002"/>
            <a:ext cx="2466975" cy="2474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971600" y="4859637"/>
            <a:ext cx="6912768" cy="1938992"/>
          </a:xfrm>
          <a:prstGeom prst="rect">
            <a:avLst/>
          </a:prstGeom>
          <a:solidFill>
            <a:schemeClr val="accent4">
              <a:lumMod val="20000"/>
              <a:lumOff val="80000"/>
            </a:schemeClr>
          </a:solidFill>
        </p:spPr>
        <p:txBody>
          <a:bodyPr wrap="square">
            <a:spAutoFit/>
          </a:bodyPr>
          <a:lstStyle/>
          <a:p>
            <a:pPr algn="ctr"/>
            <a:r>
              <a:rPr lang="es-CO" sz="2400" dirty="0"/>
              <a:t>Algunos ejemplos son: la oración a los santos y/o a María, la inmaculada concepción, la transubstanciación, el bautismo de infantes, las indulgencias, </a:t>
            </a:r>
            <a:r>
              <a:rPr lang="es-CO" sz="2400" dirty="0" smtClean="0"/>
              <a:t>la confesión a los sacerdotes y </a:t>
            </a:r>
            <a:r>
              <a:rPr lang="es-CO" sz="2400" dirty="0"/>
              <a:t>la autoridad papal. </a:t>
            </a:r>
          </a:p>
        </p:txBody>
      </p:sp>
    </p:spTree>
    <p:extLst>
      <p:ext uri="{BB962C8B-B14F-4D97-AF65-F5344CB8AC3E}">
        <p14:creationId xmlns:p14="http://schemas.microsoft.com/office/powerpoint/2010/main" val="27219976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098"/>
                                        </p:tgtEl>
                                        <p:attrNameLst>
                                          <p:attrName>style.visibility</p:attrName>
                                        </p:attrNameLst>
                                      </p:cBhvr>
                                      <p:to>
                                        <p:strVal val="visible"/>
                                      </p:to>
                                    </p:set>
                                    <p:animEffect transition="in" filter="wipe(down)">
                                      <p:cBhvr>
                                        <p:cTn id="23" dur="580">
                                          <p:stCondLst>
                                            <p:cond delay="0"/>
                                          </p:stCondLst>
                                        </p:cTn>
                                        <p:tgtEl>
                                          <p:spTgt spid="4098"/>
                                        </p:tgtEl>
                                      </p:cBhvr>
                                    </p:animEffect>
                                    <p:anim calcmode="lin" valueType="num">
                                      <p:cBhvr>
                                        <p:cTn id="24"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29" dur="26">
                                          <p:stCondLst>
                                            <p:cond delay="650"/>
                                          </p:stCondLst>
                                        </p:cTn>
                                        <p:tgtEl>
                                          <p:spTgt spid="4098"/>
                                        </p:tgtEl>
                                      </p:cBhvr>
                                      <p:to x="100000" y="60000"/>
                                    </p:animScale>
                                    <p:animScale>
                                      <p:cBhvr>
                                        <p:cTn id="30" dur="166" decel="50000">
                                          <p:stCondLst>
                                            <p:cond delay="676"/>
                                          </p:stCondLst>
                                        </p:cTn>
                                        <p:tgtEl>
                                          <p:spTgt spid="4098"/>
                                        </p:tgtEl>
                                      </p:cBhvr>
                                      <p:to x="100000" y="100000"/>
                                    </p:animScale>
                                    <p:animScale>
                                      <p:cBhvr>
                                        <p:cTn id="31" dur="26">
                                          <p:stCondLst>
                                            <p:cond delay="1312"/>
                                          </p:stCondLst>
                                        </p:cTn>
                                        <p:tgtEl>
                                          <p:spTgt spid="4098"/>
                                        </p:tgtEl>
                                      </p:cBhvr>
                                      <p:to x="100000" y="80000"/>
                                    </p:animScale>
                                    <p:animScale>
                                      <p:cBhvr>
                                        <p:cTn id="32" dur="166" decel="50000">
                                          <p:stCondLst>
                                            <p:cond delay="1338"/>
                                          </p:stCondLst>
                                        </p:cTn>
                                        <p:tgtEl>
                                          <p:spTgt spid="4098"/>
                                        </p:tgtEl>
                                      </p:cBhvr>
                                      <p:to x="100000" y="100000"/>
                                    </p:animScale>
                                    <p:animScale>
                                      <p:cBhvr>
                                        <p:cTn id="33" dur="26">
                                          <p:stCondLst>
                                            <p:cond delay="1642"/>
                                          </p:stCondLst>
                                        </p:cTn>
                                        <p:tgtEl>
                                          <p:spTgt spid="4098"/>
                                        </p:tgtEl>
                                      </p:cBhvr>
                                      <p:to x="100000" y="90000"/>
                                    </p:animScale>
                                    <p:animScale>
                                      <p:cBhvr>
                                        <p:cTn id="34" dur="166" decel="50000">
                                          <p:stCondLst>
                                            <p:cond delay="1668"/>
                                          </p:stCondLst>
                                        </p:cTn>
                                        <p:tgtEl>
                                          <p:spTgt spid="4098"/>
                                        </p:tgtEl>
                                      </p:cBhvr>
                                      <p:to x="100000" y="100000"/>
                                    </p:animScale>
                                    <p:animScale>
                                      <p:cBhvr>
                                        <p:cTn id="35" dur="26">
                                          <p:stCondLst>
                                            <p:cond delay="1808"/>
                                          </p:stCondLst>
                                        </p:cTn>
                                        <p:tgtEl>
                                          <p:spTgt spid="4098"/>
                                        </p:tgtEl>
                                      </p:cBhvr>
                                      <p:to x="100000" y="95000"/>
                                    </p:animScale>
                                    <p:animScale>
                                      <p:cBhvr>
                                        <p:cTn id="36" dur="166" decel="50000">
                                          <p:stCondLst>
                                            <p:cond delay="1834"/>
                                          </p:stCondLst>
                                        </p:cTn>
                                        <p:tgtEl>
                                          <p:spTgt spid="4098"/>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4099"/>
                                        </p:tgtEl>
                                        <p:attrNameLst>
                                          <p:attrName>style.visibility</p:attrName>
                                        </p:attrNameLst>
                                      </p:cBhvr>
                                      <p:to>
                                        <p:strVal val="visible"/>
                                      </p:to>
                                    </p:set>
                                    <p:animEffect transition="in" filter="wipe(down)">
                                      <p:cBhvr>
                                        <p:cTn id="39" dur="580">
                                          <p:stCondLst>
                                            <p:cond delay="0"/>
                                          </p:stCondLst>
                                        </p:cTn>
                                        <p:tgtEl>
                                          <p:spTgt spid="4099"/>
                                        </p:tgtEl>
                                      </p:cBhvr>
                                    </p:animEffect>
                                    <p:anim calcmode="lin" valueType="num">
                                      <p:cBhvr>
                                        <p:cTn id="40" dur="1822" tmFilter="0,0; 0.14,0.36; 0.43,0.73; 0.71,0.91; 1.0,1.0">
                                          <p:stCondLst>
                                            <p:cond delay="0"/>
                                          </p:stCondLst>
                                        </p:cTn>
                                        <p:tgtEl>
                                          <p:spTgt spid="409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09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09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09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099"/>
                                        </p:tgtEl>
                                        <p:attrNameLst>
                                          <p:attrName>ppt_y</p:attrName>
                                        </p:attrNameLst>
                                      </p:cBhvr>
                                      <p:tavLst>
                                        <p:tav tm="0" fmla="#ppt_y-sin(pi*$)/81">
                                          <p:val>
                                            <p:fltVal val="0"/>
                                          </p:val>
                                        </p:tav>
                                        <p:tav tm="100000">
                                          <p:val>
                                            <p:fltVal val="1"/>
                                          </p:val>
                                        </p:tav>
                                      </p:tavLst>
                                    </p:anim>
                                    <p:animScale>
                                      <p:cBhvr>
                                        <p:cTn id="45" dur="26">
                                          <p:stCondLst>
                                            <p:cond delay="650"/>
                                          </p:stCondLst>
                                        </p:cTn>
                                        <p:tgtEl>
                                          <p:spTgt spid="4099"/>
                                        </p:tgtEl>
                                      </p:cBhvr>
                                      <p:to x="100000" y="60000"/>
                                    </p:animScale>
                                    <p:animScale>
                                      <p:cBhvr>
                                        <p:cTn id="46" dur="166" decel="50000">
                                          <p:stCondLst>
                                            <p:cond delay="676"/>
                                          </p:stCondLst>
                                        </p:cTn>
                                        <p:tgtEl>
                                          <p:spTgt spid="4099"/>
                                        </p:tgtEl>
                                      </p:cBhvr>
                                      <p:to x="100000" y="100000"/>
                                    </p:animScale>
                                    <p:animScale>
                                      <p:cBhvr>
                                        <p:cTn id="47" dur="26">
                                          <p:stCondLst>
                                            <p:cond delay="1312"/>
                                          </p:stCondLst>
                                        </p:cTn>
                                        <p:tgtEl>
                                          <p:spTgt spid="4099"/>
                                        </p:tgtEl>
                                      </p:cBhvr>
                                      <p:to x="100000" y="80000"/>
                                    </p:animScale>
                                    <p:animScale>
                                      <p:cBhvr>
                                        <p:cTn id="48" dur="166" decel="50000">
                                          <p:stCondLst>
                                            <p:cond delay="1338"/>
                                          </p:stCondLst>
                                        </p:cTn>
                                        <p:tgtEl>
                                          <p:spTgt spid="4099"/>
                                        </p:tgtEl>
                                      </p:cBhvr>
                                      <p:to x="100000" y="100000"/>
                                    </p:animScale>
                                    <p:animScale>
                                      <p:cBhvr>
                                        <p:cTn id="49" dur="26">
                                          <p:stCondLst>
                                            <p:cond delay="1642"/>
                                          </p:stCondLst>
                                        </p:cTn>
                                        <p:tgtEl>
                                          <p:spTgt spid="4099"/>
                                        </p:tgtEl>
                                      </p:cBhvr>
                                      <p:to x="100000" y="90000"/>
                                    </p:animScale>
                                    <p:animScale>
                                      <p:cBhvr>
                                        <p:cTn id="50" dur="166" decel="50000">
                                          <p:stCondLst>
                                            <p:cond delay="1668"/>
                                          </p:stCondLst>
                                        </p:cTn>
                                        <p:tgtEl>
                                          <p:spTgt spid="4099"/>
                                        </p:tgtEl>
                                      </p:cBhvr>
                                      <p:to x="100000" y="100000"/>
                                    </p:animScale>
                                    <p:animScale>
                                      <p:cBhvr>
                                        <p:cTn id="51" dur="26">
                                          <p:stCondLst>
                                            <p:cond delay="1808"/>
                                          </p:stCondLst>
                                        </p:cTn>
                                        <p:tgtEl>
                                          <p:spTgt spid="4099"/>
                                        </p:tgtEl>
                                      </p:cBhvr>
                                      <p:to x="100000" y="95000"/>
                                    </p:animScale>
                                    <p:animScale>
                                      <p:cBhvr>
                                        <p:cTn id="52" dur="166" decel="50000">
                                          <p:stCondLst>
                                            <p:cond delay="1834"/>
                                          </p:stCondLst>
                                        </p:cTn>
                                        <p:tgtEl>
                                          <p:spTgt spid="4099"/>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5842992" cy="2376264"/>
          </a:xfrm>
        </p:spPr>
        <p:txBody>
          <a:bodyPr>
            <a:normAutofit fontScale="85000" lnSpcReduction="20000"/>
          </a:bodyPr>
          <a:lstStyle/>
          <a:p>
            <a:pPr marL="0" indent="0" algn="ctr">
              <a:buNone/>
            </a:pPr>
            <a:r>
              <a:rPr lang="es-CO" dirty="0" smtClean="0"/>
              <a:t>Martín </a:t>
            </a:r>
            <a:r>
              <a:rPr lang="es-CO" dirty="0"/>
              <a:t>Lutero, el fundador de la iglesia Luterana y padre de la reforma Protestante, estuvo reprendiendo públicamente a la iglesia Católica por sus enseñanzas </a:t>
            </a:r>
            <a:r>
              <a:rPr lang="es-CO" dirty="0" smtClean="0"/>
              <a:t>anti-bíblicas. </a:t>
            </a:r>
          </a:p>
          <a:p>
            <a:pPr marL="0" indent="0" algn="ctr">
              <a:buNone/>
            </a:pPr>
            <a:r>
              <a:rPr lang="es-CO" smtClean="0"/>
              <a:t>Decía, </a:t>
            </a:r>
            <a:r>
              <a:rPr lang="es-CO" dirty="0" smtClean="0"/>
              <a:t>Dios me </a:t>
            </a:r>
            <a:r>
              <a:rPr lang="es-CO" dirty="0"/>
              <a:t>ayude! ¡Amén!</a:t>
            </a:r>
          </a:p>
          <a:p>
            <a:endParaRPr lang="es-CO"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04248" y="200025"/>
            <a:ext cx="2124075" cy="2152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39552" y="2924944"/>
            <a:ext cx="8136904" cy="3416320"/>
          </a:xfrm>
          <a:prstGeom prst="rect">
            <a:avLst/>
          </a:prstGeom>
          <a:solidFill>
            <a:schemeClr val="accent3">
              <a:lumMod val="20000"/>
              <a:lumOff val="80000"/>
            </a:schemeClr>
          </a:solidFill>
        </p:spPr>
        <p:txBody>
          <a:bodyPr wrap="square">
            <a:spAutoFit/>
          </a:bodyPr>
          <a:lstStyle/>
          <a:p>
            <a:pPr algn="ctr"/>
            <a:r>
              <a:rPr lang="es-CO" sz="2400" dirty="0" smtClean="0"/>
              <a:t>La </a:t>
            </a:r>
            <a:r>
              <a:rPr lang="es-CO" sz="2400" dirty="0"/>
              <a:t>Iglesia Católica amenazó a Martín Lutero con la excomunión (y la muerte) si no se retractaba. La respuesta de Martín Lutero fue: "</a:t>
            </a:r>
            <a:r>
              <a:rPr lang="es-CO" sz="2400" b="1" dirty="0">
                <a:latin typeface="Agency FB" pitchFamily="34" charset="0"/>
              </a:rPr>
              <a:t>Por tanto, a menos que yo sea persuadido o convencido por el testimonio de la Escritura, o por el más claro razonamiento, - a menos que sea persuadido por medio de los pasajes que he citado, - y a menos que mi conciencia sea sometida de esta manera por la Palabra de Dios, no puedo retractarme y no lo haré, porque es peligroso para un cristiano el hablar en contra de su conciencia. ¡Me mantengo firme, no puedo hacer otra cosa; que Dios </a:t>
            </a:r>
            <a:r>
              <a:rPr lang="es-CO" sz="2400" b="1" dirty="0" smtClean="0">
                <a:latin typeface="Agency FB" pitchFamily="34" charset="0"/>
              </a:rPr>
              <a:t>me ayude»</a:t>
            </a:r>
            <a:r>
              <a:rPr lang="es-CO" sz="2400" dirty="0" smtClean="0"/>
              <a:t>.</a:t>
            </a:r>
            <a:endParaRPr lang="es-CO" sz="2400" dirty="0"/>
          </a:p>
        </p:txBody>
      </p:sp>
    </p:spTree>
    <p:extLst>
      <p:ext uri="{BB962C8B-B14F-4D97-AF65-F5344CB8AC3E}">
        <p14:creationId xmlns:p14="http://schemas.microsoft.com/office/powerpoint/2010/main" val="406961030"/>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8229600" cy="2736304"/>
          </a:xfrm>
        </p:spPr>
        <p:txBody>
          <a:bodyPr>
            <a:normAutofit lnSpcReduction="10000"/>
          </a:bodyPr>
          <a:lstStyle/>
          <a:p>
            <a:pPr marL="0" indent="0" algn="ctr">
              <a:buNone/>
            </a:pPr>
            <a:r>
              <a:rPr lang="es-CO" dirty="0"/>
              <a:t>El primer argumento católico en contra de la Sola </a:t>
            </a:r>
            <a:r>
              <a:rPr lang="es-CO" dirty="0" smtClean="0"/>
              <a:t>Escritura </a:t>
            </a:r>
            <a:r>
              <a:rPr lang="es-CO" dirty="0"/>
              <a:t>es que la Biblia no enseña explícitamente la Sola </a:t>
            </a:r>
            <a:r>
              <a:rPr lang="es-CO" dirty="0" smtClean="0"/>
              <a:t>Escritura</a:t>
            </a:r>
            <a:r>
              <a:rPr lang="es-CO" dirty="0"/>
              <a:t>. Esto es, los católicos argumentan que, “</a:t>
            </a:r>
            <a:r>
              <a:rPr lang="es-CO" b="1" dirty="0">
                <a:latin typeface="Agency FB" pitchFamily="34" charset="0"/>
              </a:rPr>
              <a:t>La Biblia, en ningún lugar establece que sea la UNICA guía autorizada para la fe y la práctica</a:t>
            </a:r>
            <a:r>
              <a:rPr lang="es-CO" dirty="0" smtClean="0"/>
              <a:t>.”</a:t>
            </a:r>
            <a:endParaRPr lang="es-CO" dirty="0"/>
          </a:p>
        </p:txBody>
      </p:sp>
      <p:sp>
        <p:nvSpPr>
          <p:cNvPr id="4" name="3 Rectángulo"/>
          <p:cNvSpPr/>
          <p:nvPr/>
        </p:nvSpPr>
        <p:spPr>
          <a:xfrm>
            <a:off x="323528" y="3458863"/>
            <a:ext cx="5904656" cy="3046988"/>
          </a:xfrm>
          <a:prstGeom prst="rect">
            <a:avLst/>
          </a:prstGeom>
        </p:spPr>
        <p:txBody>
          <a:bodyPr wrap="square">
            <a:spAutoFit/>
          </a:bodyPr>
          <a:lstStyle/>
          <a:p>
            <a:pPr algn="ctr"/>
            <a:r>
              <a:rPr lang="es-CO" sz="2400" dirty="0"/>
              <a:t>S</a:t>
            </a:r>
            <a:r>
              <a:rPr lang="es-CO" sz="2400" dirty="0" smtClean="0"/>
              <a:t>e </a:t>
            </a:r>
            <a:r>
              <a:rPr lang="es-CO" sz="2400" dirty="0"/>
              <a:t>equivocan en reconocer un punto crucial. Sabemos que la Biblia es la Palabra de Dios. La Biblia se declara a sí misma ser inspirada por </a:t>
            </a:r>
            <a:r>
              <a:rPr lang="es-CO" sz="2400" dirty="0" smtClean="0"/>
              <a:t>Dios (2Tim.3:16), inerrante </a:t>
            </a:r>
            <a:r>
              <a:rPr lang="es-CO" sz="2400" dirty="0"/>
              <a:t>y autoritativa. También sabemos que Dios no cambia Su parecer o se contradice a Sí </a:t>
            </a:r>
            <a:r>
              <a:rPr lang="es-CO" sz="2400" dirty="0" smtClean="0"/>
              <a:t>mismo. </a:t>
            </a:r>
          </a:p>
          <a:p>
            <a:pPr algn="ctr"/>
            <a:r>
              <a:rPr lang="es-CO" sz="2400" dirty="0" smtClean="0"/>
              <a:t>Lea </a:t>
            </a:r>
            <a:r>
              <a:rPr lang="es-CO" sz="2400" dirty="0" smtClean="0">
                <a:solidFill>
                  <a:srgbClr val="FF0000"/>
                </a:solidFill>
              </a:rPr>
              <a:t>(Num.23:19; Sal.89:34; Heb.13:8; Sant.1:17,Juan 5:39). </a:t>
            </a:r>
            <a:endParaRPr lang="es-CO" sz="2400" dirty="0">
              <a:solidFill>
                <a:srgbClr val="FF0000"/>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3645024"/>
            <a:ext cx="2238375"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0347443"/>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1026"/>
                                        </p:tgtEl>
                                        <p:attrNameLst>
                                          <p:attrName>style.visibility</p:attrName>
                                        </p:attrNameLst>
                                      </p:cBhvr>
                                      <p:to>
                                        <p:strVal val="visible"/>
                                      </p:to>
                                    </p:set>
                                    <p:animEffect transition="in" filter="wheel(1)">
                                      <p:cBhvr>
                                        <p:cTn id="10"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120680"/>
          </a:xfrm>
        </p:spPr>
        <p:txBody>
          <a:bodyPr>
            <a:normAutofit fontScale="92500" lnSpcReduction="10000"/>
          </a:bodyPr>
          <a:lstStyle/>
          <a:p>
            <a:pPr marL="0" indent="0" algn="ctr">
              <a:buNone/>
            </a:pPr>
            <a:r>
              <a:rPr lang="es-CO" dirty="0"/>
              <a:t>Así que, mientras la Biblia misma no pueda argüir explícitamente sobre la “Sola </a:t>
            </a:r>
            <a:r>
              <a:rPr lang="es-CO" dirty="0" smtClean="0"/>
              <a:t>Escritura</a:t>
            </a:r>
            <a:r>
              <a:rPr lang="es-CO" dirty="0"/>
              <a:t>”, definitivamente no debe permitirse que las tradiciones contradigan su mensaje. </a:t>
            </a:r>
            <a:endParaRPr lang="es-CO" dirty="0" smtClean="0"/>
          </a:p>
          <a:p>
            <a:pPr marL="0" indent="0" algn="ctr">
              <a:buNone/>
            </a:pPr>
            <a:r>
              <a:rPr lang="es-CO" b="1" dirty="0" smtClean="0">
                <a:solidFill>
                  <a:srgbClr val="FF0000"/>
                </a:solidFill>
              </a:rPr>
              <a:t>La </a:t>
            </a:r>
            <a:r>
              <a:rPr lang="es-CO" b="1" dirty="0">
                <a:solidFill>
                  <a:srgbClr val="FF0000"/>
                </a:solidFill>
              </a:rPr>
              <a:t>Sola </a:t>
            </a:r>
            <a:r>
              <a:rPr lang="es-CO" b="1" dirty="0" smtClean="0">
                <a:solidFill>
                  <a:srgbClr val="FF0000"/>
                </a:solidFill>
              </a:rPr>
              <a:t>Escritura </a:t>
            </a:r>
            <a:r>
              <a:rPr lang="es-CO" b="1" dirty="0">
                <a:solidFill>
                  <a:srgbClr val="FF0000"/>
                </a:solidFill>
              </a:rPr>
              <a:t>no es tanto un argumento contra la tradición como lo es contra las doctrinas no bíblicas o anti-bíblicas. La única manera de saber con seguridad lo que Dios espera de nosotros es permaneciendo fieles a lo que sabemos que Él nos ha revelado – la Biblia</a:t>
            </a:r>
            <a:r>
              <a:rPr lang="es-CO" dirty="0"/>
              <a:t>. </a:t>
            </a:r>
            <a:r>
              <a:rPr lang="es-CO" dirty="0" smtClean="0"/>
              <a:t>Lea </a:t>
            </a:r>
            <a:r>
              <a:rPr lang="es-CO" u="sng" dirty="0" smtClean="0">
                <a:solidFill>
                  <a:srgbClr val="FF0000"/>
                </a:solidFill>
              </a:rPr>
              <a:t>Isaías 8:20.</a:t>
            </a:r>
          </a:p>
          <a:p>
            <a:pPr marL="0" indent="0" algn="ctr">
              <a:buNone/>
            </a:pPr>
            <a:r>
              <a:rPr lang="es-CO" dirty="0" smtClean="0"/>
              <a:t>Ahora </a:t>
            </a:r>
            <a:r>
              <a:rPr lang="es-CO" dirty="0"/>
              <a:t>sabemos, más allá de cualquier sombra de duda, que la Escritura es verdadera, autoritativa y </a:t>
            </a:r>
            <a:r>
              <a:rPr lang="es-CO" dirty="0" smtClean="0"/>
              <a:t>confiable. Jesús dijo: «</a:t>
            </a:r>
            <a:r>
              <a:rPr lang="es-CO" b="1" dirty="0" smtClean="0">
                <a:latin typeface="Agency FB" pitchFamily="34" charset="0"/>
              </a:rPr>
              <a:t>escrito está</a:t>
            </a:r>
            <a:r>
              <a:rPr lang="es-CO" dirty="0" smtClean="0"/>
              <a:t>» </a:t>
            </a:r>
            <a:r>
              <a:rPr lang="es-CO" dirty="0" smtClean="0">
                <a:solidFill>
                  <a:srgbClr val="FF0000"/>
                </a:solidFill>
              </a:rPr>
              <a:t>(Mat.4:4,7,10)</a:t>
            </a:r>
            <a:r>
              <a:rPr lang="es-CO" dirty="0" smtClean="0"/>
              <a:t>, No </a:t>
            </a:r>
            <a:r>
              <a:rPr lang="es-CO" dirty="0"/>
              <a:t>puede decirse lo mismo de la tradición.</a:t>
            </a:r>
          </a:p>
          <a:p>
            <a:endParaRPr lang="es-CO" dirty="0"/>
          </a:p>
          <a:p>
            <a:endParaRPr lang="es-CO" dirty="0"/>
          </a:p>
        </p:txBody>
      </p:sp>
    </p:spTree>
    <p:extLst>
      <p:ext uri="{BB962C8B-B14F-4D97-AF65-F5344CB8AC3E}">
        <p14:creationId xmlns:p14="http://schemas.microsoft.com/office/powerpoint/2010/main" val="2453022667"/>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par>
                                <p:cTn id="8" presetID="6" presetClass="entr" presetSubtype="16"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circle(in)">
                                      <p:cBhvr>
                                        <p:cTn id="10"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332656"/>
            <a:ext cx="9144000" cy="2304256"/>
          </a:xfrm>
          <a:blipFill>
            <a:blip r:embed="rId2"/>
            <a:tile tx="0" ty="0" sx="100000" sy="100000" flip="none" algn="tl"/>
          </a:blipFill>
        </p:spPr>
        <p:txBody>
          <a:bodyPr>
            <a:normAutofit/>
          </a:bodyPr>
          <a:lstStyle/>
          <a:p>
            <a:pPr marL="0" indent="0" algn="ctr">
              <a:buNone/>
            </a:pPr>
            <a:r>
              <a:rPr lang="es-CO" dirty="0" smtClean="0"/>
              <a:t>La </a:t>
            </a:r>
            <a:r>
              <a:rPr lang="es-CO" dirty="0"/>
              <a:t>Palabra de Dios es la única autoridad para la fe cristiana. Las tradiciones solo son válidas cuando están basadas en la Escritura y están en completo acuerdo con la Escritura</a:t>
            </a:r>
            <a:r>
              <a:rPr lang="es-CO" dirty="0" smtClean="0"/>
              <a: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2793534"/>
            <a:ext cx="2676060" cy="2019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75566" y="2793534"/>
            <a:ext cx="5904656" cy="2554545"/>
          </a:xfrm>
          <a:prstGeom prst="rect">
            <a:avLst/>
          </a:prstGeom>
        </p:spPr>
        <p:txBody>
          <a:bodyPr wrap="square">
            <a:spAutoFit/>
          </a:bodyPr>
          <a:lstStyle/>
          <a:p>
            <a:pPr algn="ctr"/>
            <a:r>
              <a:rPr lang="es-CO" sz="3200" b="1" dirty="0">
                <a:solidFill>
                  <a:srgbClr val="FFFF00"/>
                </a:solidFill>
              </a:rPr>
              <a:t>«Pues en vano me honran, Enseñando como doctrinas, mandamientos de hombres» Dijo Jesús en (Mat.15:9).</a:t>
            </a:r>
          </a:p>
          <a:p>
            <a:r>
              <a:rPr lang="es-CO" sz="3200" b="1" dirty="0" smtClean="0">
                <a:solidFill>
                  <a:srgbClr val="FFFF00"/>
                </a:solidFill>
              </a:rPr>
              <a:t>. </a:t>
            </a:r>
            <a:endParaRPr lang="es-CO" sz="3200" b="1" dirty="0">
              <a:solidFill>
                <a:srgbClr val="FFFF00"/>
              </a:solidFill>
            </a:endParaRPr>
          </a:p>
        </p:txBody>
      </p:sp>
      <p:sp>
        <p:nvSpPr>
          <p:cNvPr id="5" name="4 Rectángulo"/>
          <p:cNvSpPr/>
          <p:nvPr/>
        </p:nvSpPr>
        <p:spPr>
          <a:xfrm>
            <a:off x="0" y="5011341"/>
            <a:ext cx="9144000" cy="1569660"/>
          </a:xfrm>
          <a:prstGeom prst="rect">
            <a:avLst/>
          </a:prstGeom>
          <a:blipFill>
            <a:blip r:embed="rId2"/>
            <a:tile tx="0" ty="0" sx="100000" sy="100000" flip="none" algn="tl"/>
          </a:blipFill>
        </p:spPr>
        <p:txBody>
          <a:bodyPr wrap="square">
            <a:spAutoFit/>
          </a:bodyPr>
          <a:lstStyle/>
          <a:p>
            <a:pPr algn="ctr"/>
            <a:r>
              <a:rPr lang="es-CO" sz="3200" dirty="0" smtClean="0"/>
              <a:t>Las </a:t>
            </a:r>
            <a:r>
              <a:rPr lang="es-CO" sz="3200" dirty="0"/>
              <a:t>tradiciones que están en contradicción con la Biblia no son de Dios y no son un aspecto válido de la fe cristiana</a:t>
            </a:r>
          </a:p>
        </p:txBody>
      </p:sp>
    </p:spTree>
    <p:extLst>
      <p:ext uri="{BB962C8B-B14F-4D97-AF65-F5344CB8AC3E}">
        <p14:creationId xmlns:p14="http://schemas.microsoft.com/office/powerpoint/2010/main" val="4167633751"/>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80">
                                          <p:stCondLst>
                                            <p:cond delay="0"/>
                                          </p:stCondLst>
                                        </p:cTn>
                                        <p:tgtEl>
                                          <p:spTgt spid="5"/>
                                        </p:tgtEl>
                                      </p:cBhvr>
                                    </p:animEffect>
                                    <p:anim calcmode="lin" valueType="num">
                                      <p:cBhvr>
                                        <p:cTn id="4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45" dur="26">
                                          <p:stCondLst>
                                            <p:cond delay="650"/>
                                          </p:stCondLst>
                                        </p:cTn>
                                        <p:tgtEl>
                                          <p:spTgt spid="5"/>
                                        </p:tgtEl>
                                      </p:cBhvr>
                                      <p:to x="100000" y="60000"/>
                                    </p:animScale>
                                    <p:animScale>
                                      <p:cBhvr>
                                        <p:cTn id="46" dur="166" decel="50000">
                                          <p:stCondLst>
                                            <p:cond delay="676"/>
                                          </p:stCondLst>
                                        </p:cTn>
                                        <p:tgtEl>
                                          <p:spTgt spid="5"/>
                                        </p:tgtEl>
                                      </p:cBhvr>
                                      <p:to x="100000" y="100000"/>
                                    </p:animScale>
                                    <p:animScale>
                                      <p:cBhvr>
                                        <p:cTn id="47" dur="26">
                                          <p:stCondLst>
                                            <p:cond delay="1312"/>
                                          </p:stCondLst>
                                        </p:cTn>
                                        <p:tgtEl>
                                          <p:spTgt spid="5"/>
                                        </p:tgtEl>
                                      </p:cBhvr>
                                      <p:to x="100000" y="80000"/>
                                    </p:animScale>
                                    <p:animScale>
                                      <p:cBhvr>
                                        <p:cTn id="48" dur="166" decel="50000">
                                          <p:stCondLst>
                                            <p:cond delay="1338"/>
                                          </p:stCondLst>
                                        </p:cTn>
                                        <p:tgtEl>
                                          <p:spTgt spid="5"/>
                                        </p:tgtEl>
                                      </p:cBhvr>
                                      <p:to x="100000" y="100000"/>
                                    </p:animScale>
                                    <p:animScale>
                                      <p:cBhvr>
                                        <p:cTn id="49" dur="26">
                                          <p:stCondLst>
                                            <p:cond delay="1642"/>
                                          </p:stCondLst>
                                        </p:cTn>
                                        <p:tgtEl>
                                          <p:spTgt spid="5"/>
                                        </p:tgtEl>
                                      </p:cBhvr>
                                      <p:to x="100000" y="90000"/>
                                    </p:animScale>
                                    <p:animScale>
                                      <p:cBhvr>
                                        <p:cTn id="50" dur="166" decel="50000">
                                          <p:stCondLst>
                                            <p:cond delay="1668"/>
                                          </p:stCondLst>
                                        </p:cTn>
                                        <p:tgtEl>
                                          <p:spTgt spid="5"/>
                                        </p:tgtEl>
                                      </p:cBhvr>
                                      <p:to x="100000" y="100000"/>
                                    </p:animScale>
                                    <p:animScale>
                                      <p:cBhvr>
                                        <p:cTn id="51" dur="26">
                                          <p:stCondLst>
                                            <p:cond delay="1808"/>
                                          </p:stCondLst>
                                        </p:cTn>
                                        <p:tgtEl>
                                          <p:spTgt spid="5"/>
                                        </p:tgtEl>
                                      </p:cBhvr>
                                      <p:to x="100000" y="95000"/>
                                    </p:animScale>
                                    <p:animScale>
                                      <p:cBhvr>
                                        <p:cTn id="52"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9"/>
            <a:ext cx="8229600" cy="2952328"/>
          </a:xfrm>
        </p:spPr>
        <p:txBody>
          <a:bodyPr>
            <a:normAutofit fontScale="92500" lnSpcReduction="20000"/>
          </a:bodyPr>
          <a:lstStyle/>
          <a:p>
            <a:pPr marL="0" indent="0" algn="ctr">
              <a:buNone/>
            </a:pPr>
            <a:r>
              <a:rPr lang="es-CO" dirty="0" smtClean="0"/>
              <a:t>La </a:t>
            </a:r>
            <a:r>
              <a:rPr lang="es-CO" dirty="0"/>
              <a:t>Sola </a:t>
            </a:r>
            <a:r>
              <a:rPr lang="es-CO" dirty="0" smtClean="0"/>
              <a:t>Escritura </a:t>
            </a:r>
            <a:r>
              <a:rPr lang="es-CO" dirty="0"/>
              <a:t>es la única manera de evitar que la opinión personal y subjetiva tenga prioridad sobre las enseñanzas de la Biblia. </a:t>
            </a:r>
            <a:endParaRPr lang="es-CO" dirty="0" smtClean="0"/>
          </a:p>
          <a:p>
            <a:pPr marL="0" indent="0" algn="ctr">
              <a:buNone/>
            </a:pPr>
            <a:r>
              <a:rPr lang="es-CO" b="1" dirty="0" smtClean="0">
                <a:solidFill>
                  <a:srgbClr val="C00000"/>
                </a:solidFill>
              </a:rPr>
              <a:t>La </a:t>
            </a:r>
            <a:r>
              <a:rPr lang="es-CO" b="1" dirty="0">
                <a:solidFill>
                  <a:srgbClr val="C00000"/>
                </a:solidFill>
              </a:rPr>
              <a:t>esencia de la Sola </a:t>
            </a:r>
            <a:r>
              <a:rPr lang="es-CO" b="1" dirty="0" smtClean="0">
                <a:solidFill>
                  <a:srgbClr val="C00000"/>
                </a:solidFill>
              </a:rPr>
              <a:t>Escritura </a:t>
            </a:r>
            <a:r>
              <a:rPr lang="es-CO" b="1" dirty="0">
                <a:solidFill>
                  <a:srgbClr val="C00000"/>
                </a:solidFill>
              </a:rPr>
              <a:t>es basar tu vida espiritual en la Biblia solamente, y rechazar cualquier tradición o enseñanza que no esté de total acuerdo con la Biblia. </a:t>
            </a:r>
            <a:endParaRPr lang="es-CO" b="1" dirty="0" smtClean="0">
              <a:solidFill>
                <a:srgbClr val="C00000"/>
              </a:solidFill>
            </a:endParaRPr>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3429000"/>
            <a:ext cx="3518520"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323528" y="3529753"/>
            <a:ext cx="4572000" cy="3046988"/>
          </a:xfrm>
          <a:prstGeom prst="rect">
            <a:avLst/>
          </a:prstGeom>
        </p:spPr>
        <p:txBody>
          <a:bodyPr>
            <a:spAutoFit/>
          </a:bodyPr>
          <a:lstStyle/>
          <a:p>
            <a:pPr algn="ctr"/>
            <a:r>
              <a:rPr lang="es-CO" sz="2800" u="sng" dirty="0">
                <a:solidFill>
                  <a:srgbClr val="FF0000"/>
                </a:solidFill>
              </a:rPr>
              <a:t>2 Timoteo 2:15</a:t>
            </a:r>
            <a:r>
              <a:rPr lang="es-CO" sz="2800" dirty="0"/>
              <a:t> dice “</a:t>
            </a:r>
            <a:r>
              <a:rPr lang="es-CO" sz="3200" b="1" dirty="0">
                <a:latin typeface="Agency FB" pitchFamily="34" charset="0"/>
              </a:rPr>
              <a:t>Procura con diligencia presentarte a Dios aprobado, como obrero que no tiene de qué avergonzarse, que usa bien la palabra de verdad</a:t>
            </a:r>
            <a:r>
              <a:rPr lang="es-CO" sz="2800" dirty="0"/>
              <a:t>.”</a:t>
            </a:r>
          </a:p>
        </p:txBody>
      </p:sp>
    </p:spTree>
    <p:extLst>
      <p:ext uri="{BB962C8B-B14F-4D97-AF65-F5344CB8AC3E}">
        <p14:creationId xmlns:p14="http://schemas.microsoft.com/office/powerpoint/2010/main" val="3853562064"/>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animEffect transition="in" filter="wipe(down)">
                                      <p:cBhvr>
                                        <p:cTn id="7" dur="580">
                                          <p:stCondLst>
                                            <p:cond delay="0"/>
                                          </p:stCondLst>
                                        </p:cTn>
                                        <p:tgtEl>
                                          <p:spTgt spid="3075"/>
                                        </p:tgtEl>
                                      </p:cBhvr>
                                    </p:animEffect>
                                    <p:anim calcmode="lin" valueType="num">
                                      <p:cBhvr>
                                        <p:cTn id="8" dur="1822" tmFilter="0,0; 0.14,0.36; 0.43,0.73; 0.71,0.91; 1.0,1.0">
                                          <p:stCondLst>
                                            <p:cond delay="0"/>
                                          </p:stCondLst>
                                        </p:cTn>
                                        <p:tgtEl>
                                          <p:spTgt spid="307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07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07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07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075"/>
                                        </p:tgtEl>
                                        <p:attrNameLst>
                                          <p:attrName>ppt_y</p:attrName>
                                        </p:attrNameLst>
                                      </p:cBhvr>
                                      <p:tavLst>
                                        <p:tav tm="0" fmla="#ppt_y-sin(pi*$)/81">
                                          <p:val>
                                            <p:fltVal val="0"/>
                                          </p:val>
                                        </p:tav>
                                        <p:tav tm="100000">
                                          <p:val>
                                            <p:fltVal val="1"/>
                                          </p:val>
                                        </p:tav>
                                      </p:tavLst>
                                    </p:anim>
                                    <p:animScale>
                                      <p:cBhvr>
                                        <p:cTn id="13" dur="26">
                                          <p:stCondLst>
                                            <p:cond delay="650"/>
                                          </p:stCondLst>
                                        </p:cTn>
                                        <p:tgtEl>
                                          <p:spTgt spid="3075"/>
                                        </p:tgtEl>
                                      </p:cBhvr>
                                      <p:to x="100000" y="60000"/>
                                    </p:animScale>
                                    <p:animScale>
                                      <p:cBhvr>
                                        <p:cTn id="14" dur="166" decel="50000">
                                          <p:stCondLst>
                                            <p:cond delay="676"/>
                                          </p:stCondLst>
                                        </p:cTn>
                                        <p:tgtEl>
                                          <p:spTgt spid="3075"/>
                                        </p:tgtEl>
                                      </p:cBhvr>
                                      <p:to x="100000" y="100000"/>
                                    </p:animScale>
                                    <p:animScale>
                                      <p:cBhvr>
                                        <p:cTn id="15" dur="26">
                                          <p:stCondLst>
                                            <p:cond delay="1312"/>
                                          </p:stCondLst>
                                        </p:cTn>
                                        <p:tgtEl>
                                          <p:spTgt spid="3075"/>
                                        </p:tgtEl>
                                      </p:cBhvr>
                                      <p:to x="100000" y="80000"/>
                                    </p:animScale>
                                    <p:animScale>
                                      <p:cBhvr>
                                        <p:cTn id="16" dur="166" decel="50000">
                                          <p:stCondLst>
                                            <p:cond delay="1338"/>
                                          </p:stCondLst>
                                        </p:cTn>
                                        <p:tgtEl>
                                          <p:spTgt spid="3075"/>
                                        </p:tgtEl>
                                      </p:cBhvr>
                                      <p:to x="100000" y="100000"/>
                                    </p:animScale>
                                    <p:animScale>
                                      <p:cBhvr>
                                        <p:cTn id="17" dur="26">
                                          <p:stCondLst>
                                            <p:cond delay="1642"/>
                                          </p:stCondLst>
                                        </p:cTn>
                                        <p:tgtEl>
                                          <p:spTgt spid="3075"/>
                                        </p:tgtEl>
                                      </p:cBhvr>
                                      <p:to x="100000" y="90000"/>
                                    </p:animScale>
                                    <p:animScale>
                                      <p:cBhvr>
                                        <p:cTn id="18" dur="166" decel="50000">
                                          <p:stCondLst>
                                            <p:cond delay="1668"/>
                                          </p:stCondLst>
                                        </p:cTn>
                                        <p:tgtEl>
                                          <p:spTgt spid="3075"/>
                                        </p:tgtEl>
                                      </p:cBhvr>
                                      <p:to x="100000" y="100000"/>
                                    </p:animScale>
                                    <p:animScale>
                                      <p:cBhvr>
                                        <p:cTn id="19" dur="26">
                                          <p:stCondLst>
                                            <p:cond delay="1808"/>
                                          </p:stCondLst>
                                        </p:cTn>
                                        <p:tgtEl>
                                          <p:spTgt spid="3075"/>
                                        </p:tgtEl>
                                      </p:cBhvr>
                                      <p:to x="100000" y="95000"/>
                                    </p:animScale>
                                    <p:animScale>
                                      <p:cBhvr>
                                        <p:cTn id="20" dur="166" decel="50000">
                                          <p:stCondLst>
                                            <p:cond delay="1834"/>
                                          </p:stCondLst>
                                        </p:cTn>
                                        <p:tgtEl>
                                          <p:spTgt spid="3075"/>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80">
                                          <p:stCondLst>
                                            <p:cond delay="0"/>
                                          </p:stCondLst>
                                        </p:cTn>
                                        <p:tgtEl>
                                          <p:spTgt spid="4"/>
                                        </p:tgtEl>
                                      </p:cBhvr>
                                    </p:animEffect>
                                    <p:anim calcmode="lin" valueType="num">
                                      <p:cBhvr>
                                        <p:cTn id="24"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9" dur="26">
                                          <p:stCondLst>
                                            <p:cond delay="650"/>
                                          </p:stCondLst>
                                        </p:cTn>
                                        <p:tgtEl>
                                          <p:spTgt spid="4"/>
                                        </p:tgtEl>
                                      </p:cBhvr>
                                      <p:to x="100000" y="60000"/>
                                    </p:animScale>
                                    <p:animScale>
                                      <p:cBhvr>
                                        <p:cTn id="30" dur="166" decel="50000">
                                          <p:stCondLst>
                                            <p:cond delay="676"/>
                                          </p:stCondLst>
                                        </p:cTn>
                                        <p:tgtEl>
                                          <p:spTgt spid="4"/>
                                        </p:tgtEl>
                                      </p:cBhvr>
                                      <p:to x="100000" y="100000"/>
                                    </p:animScale>
                                    <p:animScale>
                                      <p:cBhvr>
                                        <p:cTn id="31" dur="26">
                                          <p:stCondLst>
                                            <p:cond delay="1312"/>
                                          </p:stCondLst>
                                        </p:cTn>
                                        <p:tgtEl>
                                          <p:spTgt spid="4"/>
                                        </p:tgtEl>
                                      </p:cBhvr>
                                      <p:to x="100000" y="80000"/>
                                    </p:animScale>
                                    <p:animScale>
                                      <p:cBhvr>
                                        <p:cTn id="32" dur="166" decel="50000">
                                          <p:stCondLst>
                                            <p:cond delay="1338"/>
                                          </p:stCondLst>
                                        </p:cTn>
                                        <p:tgtEl>
                                          <p:spTgt spid="4"/>
                                        </p:tgtEl>
                                      </p:cBhvr>
                                      <p:to x="100000" y="100000"/>
                                    </p:animScale>
                                    <p:animScale>
                                      <p:cBhvr>
                                        <p:cTn id="33" dur="26">
                                          <p:stCondLst>
                                            <p:cond delay="1642"/>
                                          </p:stCondLst>
                                        </p:cTn>
                                        <p:tgtEl>
                                          <p:spTgt spid="4"/>
                                        </p:tgtEl>
                                      </p:cBhvr>
                                      <p:to x="100000" y="90000"/>
                                    </p:animScale>
                                    <p:animScale>
                                      <p:cBhvr>
                                        <p:cTn id="34" dur="166" decel="50000">
                                          <p:stCondLst>
                                            <p:cond delay="1668"/>
                                          </p:stCondLst>
                                        </p:cTn>
                                        <p:tgtEl>
                                          <p:spTgt spid="4"/>
                                        </p:tgtEl>
                                      </p:cBhvr>
                                      <p:to x="100000" y="100000"/>
                                    </p:animScale>
                                    <p:animScale>
                                      <p:cBhvr>
                                        <p:cTn id="35" dur="26">
                                          <p:stCondLst>
                                            <p:cond delay="1808"/>
                                          </p:stCondLst>
                                        </p:cTn>
                                        <p:tgtEl>
                                          <p:spTgt spid="4"/>
                                        </p:tgtEl>
                                      </p:cBhvr>
                                      <p:to x="100000" y="95000"/>
                                    </p:animScale>
                                    <p:animScale>
                                      <p:cBhvr>
                                        <p:cTn id="36"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1440160"/>
          </a:xfrm>
          <a:solidFill>
            <a:schemeClr val="accent2">
              <a:lumMod val="20000"/>
              <a:lumOff val="80000"/>
            </a:schemeClr>
          </a:solidFill>
        </p:spPr>
        <p:txBody>
          <a:bodyPr>
            <a:normAutofit fontScale="92500" lnSpcReduction="10000"/>
          </a:bodyPr>
          <a:lstStyle/>
          <a:p>
            <a:pPr marL="0" indent="0" algn="ctr">
              <a:buNone/>
            </a:pPr>
            <a:r>
              <a:rPr lang="es-CO" dirty="0"/>
              <a:t>La Sola </a:t>
            </a:r>
            <a:r>
              <a:rPr lang="es-CO" dirty="0" smtClean="0"/>
              <a:t>Escritura </a:t>
            </a:r>
            <a:r>
              <a:rPr lang="es-CO" dirty="0"/>
              <a:t>no nulifica el concepto de las tradiciones eclesiásticas, más bien nos da una base sólida en la cual basar las tradiciones de la iglesia</a:t>
            </a:r>
            <a:r>
              <a:rPr lang="es-CO" dirty="0" smtClean="0"/>
              <a:t>.</a:t>
            </a:r>
          </a:p>
        </p:txBody>
      </p:sp>
      <p:sp>
        <p:nvSpPr>
          <p:cNvPr id="4" name="3 Rectángulo"/>
          <p:cNvSpPr/>
          <p:nvPr/>
        </p:nvSpPr>
        <p:spPr>
          <a:xfrm>
            <a:off x="2987824" y="2022561"/>
            <a:ext cx="3024336" cy="3046988"/>
          </a:xfrm>
          <a:prstGeom prst="rect">
            <a:avLst/>
          </a:prstGeom>
        </p:spPr>
        <p:txBody>
          <a:bodyPr wrap="square">
            <a:spAutoFit/>
          </a:bodyPr>
          <a:lstStyle/>
          <a:p>
            <a:pPr algn="ctr"/>
            <a:r>
              <a:rPr lang="es-CO" sz="2400" dirty="0"/>
              <a:t>Hay muchas prácticas, en ambas iglesias </a:t>
            </a:r>
            <a:r>
              <a:rPr lang="es-CO" sz="2400" dirty="0" smtClean="0">
                <a:latin typeface="Agency FB" pitchFamily="34" charset="0"/>
              </a:rPr>
              <a:t>CATÓLICA Y PROTESTANTE</a:t>
            </a:r>
            <a:r>
              <a:rPr lang="es-CO" sz="2400" dirty="0" smtClean="0"/>
              <a:t>, </a:t>
            </a:r>
            <a:r>
              <a:rPr lang="es-CO" sz="2400" dirty="0"/>
              <a:t>que son el resultado de tradiciones, y no de las explícitas enseñanzas de la Escritura.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924" y="2204864"/>
            <a:ext cx="2340868"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2204865"/>
            <a:ext cx="2676525"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611560" y="5210150"/>
            <a:ext cx="8064896" cy="1200329"/>
          </a:xfrm>
          <a:prstGeom prst="rect">
            <a:avLst/>
          </a:prstGeom>
          <a:solidFill>
            <a:schemeClr val="accent2">
              <a:lumMod val="20000"/>
              <a:lumOff val="80000"/>
            </a:schemeClr>
          </a:solidFill>
        </p:spPr>
        <p:txBody>
          <a:bodyPr wrap="square">
            <a:spAutoFit/>
          </a:bodyPr>
          <a:lstStyle/>
          <a:p>
            <a:pPr algn="ctr"/>
            <a:r>
              <a:rPr lang="es-CO" sz="2400" b="1" dirty="0" smtClean="0">
                <a:solidFill>
                  <a:srgbClr val="FF0000"/>
                </a:solidFill>
              </a:rPr>
              <a:t>En Apoc.17:5</a:t>
            </a:r>
            <a:r>
              <a:rPr lang="es-CO" sz="2400" dirty="0" smtClean="0"/>
              <a:t>, se le llama a la iglesia Católica BABILONIA </a:t>
            </a:r>
            <a:r>
              <a:rPr lang="es-CO" sz="2400" dirty="0"/>
              <a:t>LA GRANDE, </a:t>
            </a:r>
            <a:r>
              <a:rPr lang="es-CO" sz="2400" dirty="0" smtClean="0"/>
              <a:t>y a las iglesia protestantes que están plagadas de tradiciones heredadas de la madre las llama «</a:t>
            </a:r>
            <a:r>
              <a:rPr lang="es-CO" sz="2400" b="1" dirty="0" smtClean="0">
                <a:latin typeface="Agency FB" pitchFamily="34" charset="0"/>
              </a:rPr>
              <a:t>RAMERAS</a:t>
            </a:r>
            <a:r>
              <a:rPr lang="es-CO" sz="2400" dirty="0" smtClean="0"/>
              <a:t>»</a:t>
            </a:r>
            <a:endParaRPr lang="es-CO" sz="2400" dirty="0"/>
          </a:p>
        </p:txBody>
      </p:sp>
    </p:spTree>
    <p:extLst>
      <p:ext uri="{BB962C8B-B14F-4D97-AF65-F5344CB8AC3E}">
        <p14:creationId xmlns:p14="http://schemas.microsoft.com/office/powerpoint/2010/main" val="1138220662"/>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4098"/>
                                        </p:tgtEl>
                                        <p:attrNameLst>
                                          <p:attrName>style.visibility</p:attrName>
                                        </p:attrNameLst>
                                      </p:cBhvr>
                                      <p:to>
                                        <p:strVal val="visible"/>
                                      </p:to>
                                    </p:set>
                                    <p:animEffect transition="in" filter="wipe(down)">
                                      <p:cBhvr>
                                        <p:cTn id="23" dur="580">
                                          <p:stCondLst>
                                            <p:cond delay="0"/>
                                          </p:stCondLst>
                                        </p:cTn>
                                        <p:tgtEl>
                                          <p:spTgt spid="4098"/>
                                        </p:tgtEl>
                                      </p:cBhvr>
                                    </p:animEffect>
                                    <p:anim calcmode="lin" valueType="num">
                                      <p:cBhvr>
                                        <p:cTn id="24" dur="1822" tmFilter="0,0; 0.14,0.36; 0.43,0.73; 0.71,0.91; 1.0,1.0">
                                          <p:stCondLst>
                                            <p:cond delay="0"/>
                                          </p:stCondLst>
                                        </p:cTn>
                                        <p:tgtEl>
                                          <p:spTgt spid="4098"/>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4098"/>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4098"/>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4098"/>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4098"/>
                                        </p:tgtEl>
                                        <p:attrNameLst>
                                          <p:attrName>ppt_y</p:attrName>
                                        </p:attrNameLst>
                                      </p:cBhvr>
                                      <p:tavLst>
                                        <p:tav tm="0" fmla="#ppt_y-sin(pi*$)/81">
                                          <p:val>
                                            <p:fltVal val="0"/>
                                          </p:val>
                                        </p:tav>
                                        <p:tav tm="100000">
                                          <p:val>
                                            <p:fltVal val="1"/>
                                          </p:val>
                                        </p:tav>
                                      </p:tavLst>
                                    </p:anim>
                                    <p:animScale>
                                      <p:cBhvr>
                                        <p:cTn id="29" dur="26">
                                          <p:stCondLst>
                                            <p:cond delay="650"/>
                                          </p:stCondLst>
                                        </p:cTn>
                                        <p:tgtEl>
                                          <p:spTgt spid="4098"/>
                                        </p:tgtEl>
                                      </p:cBhvr>
                                      <p:to x="100000" y="60000"/>
                                    </p:animScale>
                                    <p:animScale>
                                      <p:cBhvr>
                                        <p:cTn id="30" dur="166" decel="50000">
                                          <p:stCondLst>
                                            <p:cond delay="676"/>
                                          </p:stCondLst>
                                        </p:cTn>
                                        <p:tgtEl>
                                          <p:spTgt spid="4098"/>
                                        </p:tgtEl>
                                      </p:cBhvr>
                                      <p:to x="100000" y="100000"/>
                                    </p:animScale>
                                    <p:animScale>
                                      <p:cBhvr>
                                        <p:cTn id="31" dur="26">
                                          <p:stCondLst>
                                            <p:cond delay="1312"/>
                                          </p:stCondLst>
                                        </p:cTn>
                                        <p:tgtEl>
                                          <p:spTgt spid="4098"/>
                                        </p:tgtEl>
                                      </p:cBhvr>
                                      <p:to x="100000" y="80000"/>
                                    </p:animScale>
                                    <p:animScale>
                                      <p:cBhvr>
                                        <p:cTn id="32" dur="166" decel="50000">
                                          <p:stCondLst>
                                            <p:cond delay="1338"/>
                                          </p:stCondLst>
                                        </p:cTn>
                                        <p:tgtEl>
                                          <p:spTgt spid="4098"/>
                                        </p:tgtEl>
                                      </p:cBhvr>
                                      <p:to x="100000" y="100000"/>
                                    </p:animScale>
                                    <p:animScale>
                                      <p:cBhvr>
                                        <p:cTn id="33" dur="26">
                                          <p:stCondLst>
                                            <p:cond delay="1642"/>
                                          </p:stCondLst>
                                        </p:cTn>
                                        <p:tgtEl>
                                          <p:spTgt spid="4098"/>
                                        </p:tgtEl>
                                      </p:cBhvr>
                                      <p:to x="100000" y="90000"/>
                                    </p:animScale>
                                    <p:animScale>
                                      <p:cBhvr>
                                        <p:cTn id="34" dur="166" decel="50000">
                                          <p:stCondLst>
                                            <p:cond delay="1668"/>
                                          </p:stCondLst>
                                        </p:cTn>
                                        <p:tgtEl>
                                          <p:spTgt spid="4098"/>
                                        </p:tgtEl>
                                      </p:cBhvr>
                                      <p:to x="100000" y="100000"/>
                                    </p:animScale>
                                    <p:animScale>
                                      <p:cBhvr>
                                        <p:cTn id="35" dur="26">
                                          <p:stCondLst>
                                            <p:cond delay="1808"/>
                                          </p:stCondLst>
                                        </p:cTn>
                                        <p:tgtEl>
                                          <p:spTgt spid="4098"/>
                                        </p:tgtEl>
                                      </p:cBhvr>
                                      <p:to x="100000" y="95000"/>
                                    </p:animScale>
                                    <p:animScale>
                                      <p:cBhvr>
                                        <p:cTn id="36" dur="166" decel="50000">
                                          <p:stCondLst>
                                            <p:cond delay="1834"/>
                                          </p:stCondLst>
                                        </p:cTn>
                                        <p:tgtEl>
                                          <p:spTgt spid="4098"/>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4099"/>
                                        </p:tgtEl>
                                        <p:attrNameLst>
                                          <p:attrName>style.visibility</p:attrName>
                                        </p:attrNameLst>
                                      </p:cBhvr>
                                      <p:to>
                                        <p:strVal val="visible"/>
                                      </p:to>
                                    </p:set>
                                    <p:animEffect transition="in" filter="wipe(down)">
                                      <p:cBhvr>
                                        <p:cTn id="39" dur="580">
                                          <p:stCondLst>
                                            <p:cond delay="0"/>
                                          </p:stCondLst>
                                        </p:cTn>
                                        <p:tgtEl>
                                          <p:spTgt spid="4099"/>
                                        </p:tgtEl>
                                      </p:cBhvr>
                                    </p:animEffect>
                                    <p:anim calcmode="lin" valueType="num">
                                      <p:cBhvr>
                                        <p:cTn id="40" dur="1822" tmFilter="0,0; 0.14,0.36; 0.43,0.73; 0.71,0.91; 1.0,1.0">
                                          <p:stCondLst>
                                            <p:cond delay="0"/>
                                          </p:stCondLst>
                                        </p:cTn>
                                        <p:tgtEl>
                                          <p:spTgt spid="409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409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409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409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4099"/>
                                        </p:tgtEl>
                                        <p:attrNameLst>
                                          <p:attrName>ppt_y</p:attrName>
                                        </p:attrNameLst>
                                      </p:cBhvr>
                                      <p:tavLst>
                                        <p:tav tm="0" fmla="#ppt_y-sin(pi*$)/81">
                                          <p:val>
                                            <p:fltVal val="0"/>
                                          </p:val>
                                        </p:tav>
                                        <p:tav tm="100000">
                                          <p:val>
                                            <p:fltVal val="1"/>
                                          </p:val>
                                        </p:tav>
                                      </p:tavLst>
                                    </p:anim>
                                    <p:animScale>
                                      <p:cBhvr>
                                        <p:cTn id="45" dur="26">
                                          <p:stCondLst>
                                            <p:cond delay="650"/>
                                          </p:stCondLst>
                                        </p:cTn>
                                        <p:tgtEl>
                                          <p:spTgt spid="4099"/>
                                        </p:tgtEl>
                                      </p:cBhvr>
                                      <p:to x="100000" y="60000"/>
                                    </p:animScale>
                                    <p:animScale>
                                      <p:cBhvr>
                                        <p:cTn id="46" dur="166" decel="50000">
                                          <p:stCondLst>
                                            <p:cond delay="676"/>
                                          </p:stCondLst>
                                        </p:cTn>
                                        <p:tgtEl>
                                          <p:spTgt spid="4099"/>
                                        </p:tgtEl>
                                      </p:cBhvr>
                                      <p:to x="100000" y="100000"/>
                                    </p:animScale>
                                    <p:animScale>
                                      <p:cBhvr>
                                        <p:cTn id="47" dur="26">
                                          <p:stCondLst>
                                            <p:cond delay="1312"/>
                                          </p:stCondLst>
                                        </p:cTn>
                                        <p:tgtEl>
                                          <p:spTgt spid="4099"/>
                                        </p:tgtEl>
                                      </p:cBhvr>
                                      <p:to x="100000" y="80000"/>
                                    </p:animScale>
                                    <p:animScale>
                                      <p:cBhvr>
                                        <p:cTn id="48" dur="166" decel="50000">
                                          <p:stCondLst>
                                            <p:cond delay="1338"/>
                                          </p:stCondLst>
                                        </p:cTn>
                                        <p:tgtEl>
                                          <p:spTgt spid="4099"/>
                                        </p:tgtEl>
                                      </p:cBhvr>
                                      <p:to x="100000" y="100000"/>
                                    </p:animScale>
                                    <p:animScale>
                                      <p:cBhvr>
                                        <p:cTn id="49" dur="26">
                                          <p:stCondLst>
                                            <p:cond delay="1642"/>
                                          </p:stCondLst>
                                        </p:cTn>
                                        <p:tgtEl>
                                          <p:spTgt spid="4099"/>
                                        </p:tgtEl>
                                      </p:cBhvr>
                                      <p:to x="100000" y="90000"/>
                                    </p:animScale>
                                    <p:animScale>
                                      <p:cBhvr>
                                        <p:cTn id="50" dur="166" decel="50000">
                                          <p:stCondLst>
                                            <p:cond delay="1668"/>
                                          </p:stCondLst>
                                        </p:cTn>
                                        <p:tgtEl>
                                          <p:spTgt spid="4099"/>
                                        </p:tgtEl>
                                      </p:cBhvr>
                                      <p:to x="100000" y="100000"/>
                                    </p:animScale>
                                    <p:animScale>
                                      <p:cBhvr>
                                        <p:cTn id="51" dur="26">
                                          <p:stCondLst>
                                            <p:cond delay="1808"/>
                                          </p:stCondLst>
                                        </p:cTn>
                                        <p:tgtEl>
                                          <p:spTgt spid="4099"/>
                                        </p:tgtEl>
                                      </p:cBhvr>
                                      <p:to x="100000" y="95000"/>
                                    </p:animScale>
                                    <p:animScale>
                                      <p:cBhvr>
                                        <p:cTn id="52" dur="166" decel="50000">
                                          <p:stCondLst>
                                            <p:cond delay="1834"/>
                                          </p:stCondLst>
                                        </p:cTn>
                                        <p:tgtEl>
                                          <p:spTgt spid="4099"/>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wipe(down)">
                                      <p:cBhvr>
                                        <p:cTn id="55" dur="580">
                                          <p:stCondLst>
                                            <p:cond delay="0"/>
                                          </p:stCondLst>
                                        </p:cTn>
                                        <p:tgtEl>
                                          <p:spTgt spid="5"/>
                                        </p:tgtEl>
                                      </p:cBhvr>
                                    </p:animEffect>
                                    <p:anim calcmode="lin" valueType="num">
                                      <p:cBhvr>
                                        <p:cTn id="56"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61" dur="26">
                                          <p:stCondLst>
                                            <p:cond delay="650"/>
                                          </p:stCondLst>
                                        </p:cTn>
                                        <p:tgtEl>
                                          <p:spTgt spid="5"/>
                                        </p:tgtEl>
                                      </p:cBhvr>
                                      <p:to x="100000" y="60000"/>
                                    </p:animScale>
                                    <p:animScale>
                                      <p:cBhvr>
                                        <p:cTn id="62" dur="166" decel="50000">
                                          <p:stCondLst>
                                            <p:cond delay="676"/>
                                          </p:stCondLst>
                                        </p:cTn>
                                        <p:tgtEl>
                                          <p:spTgt spid="5"/>
                                        </p:tgtEl>
                                      </p:cBhvr>
                                      <p:to x="100000" y="100000"/>
                                    </p:animScale>
                                    <p:animScale>
                                      <p:cBhvr>
                                        <p:cTn id="63" dur="26">
                                          <p:stCondLst>
                                            <p:cond delay="1312"/>
                                          </p:stCondLst>
                                        </p:cTn>
                                        <p:tgtEl>
                                          <p:spTgt spid="5"/>
                                        </p:tgtEl>
                                      </p:cBhvr>
                                      <p:to x="100000" y="80000"/>
                                    </p:animScale>
                                    <p:animScale>
                                      <p:cBhvr>
                                        <p:cTn id="64" dur="166" decel="50000">
                                          <p:stCondLst>
                                            <p:cond delay="1338"/>
                                          </p:stCondLst>
                                        </p:cTn>
                                        <p:tgtEl>
                                          <p:spTgt spid="5"/>
                                        </p:tgtEl>
                                      </p:cBhvr>
                                      <p:to x="100000" y="100000"/>
                                    </p:animScale>
                                    <p:animScale>
                                      <p:cBhvr>
                                        <p:cTn id="65" dur="26">
                                          <p:stCondLst>
                                            <p:cond delay="1642"/>
                                          </p:stCondLst>
                                        </p:cTn>
                                        <p:tgtEl>
                                          <p:spTgt spid="5"/>
                                        </p:tgtEl>
                                      </p:cBhvr>
                                      <p:to x="100000" y="90000"/>
                                    </p:animScale>
                                    <p:animScale>
                                      <p:cBhvr>
                                        <p:cTn id="66" dur="166" decel="50000">
                                          <p:stCondLst>
                                            <p:cond delay="1668"/>
                                          </p:stCondLst>
                                        </p:cTn>
                                        <p:tgtEl>
                                          <p:spTgt spid="5"/>
                                        </p:tgtEl>
                                      </p:cBhvr>
                                      <p:to x="100000" y="100000"/>
                                    </p:animScale>
                                    <p:animScale>
                                      <p:cBhvr>
                                        <p:cTn id="67" dur="26">
                                          <p:stCondLst>
                                            <p:cond delay="1808"/>
                                          </p:stCondLst>
                                        </p:cTn>
                                        <p:tgtEl>
                                          <p:spTgt spid="5"/>
                                        </p:tgtEl>
                                      </p:cBhvr>
                                      <p:to x="100000" y="95000"/>
                                    </p:animScale>
                                    <p:animScale>
                                      <p:cBhvr>
                                        <p:cTn id="68"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264696"/>
          </a:xfrm>
        </p:spPr>
        <p:txBody>
          <a:bodyPr>
            <a:normAutofit fontScale="85000" lnSpcReduction="10000"/>
          </a:bodyPr>
          <a:lstStyle/>
          <a:p>
            <a:pPr marL="0" indent="0" algn="ctr">
              <a:buNone/>
            </a:pPr>
            <a:r>
              <a:rPr lang="es-CO" dirty="0"/>
              <a:t>Es bueno y aún necesario que la iglesia tenga tradiciones. Las tradiciones juegan un papel importante en la clarificación de la doctrina cristiana, y la organización de las prácticas cristianas. </a:t>
            </a:r>
            <a:endParaRPr lang="es-CO" dirty="0" smtClean="0"/>
          </a:p>
          <a:p>
            <a:pPr marL="0" indent="0" algn="ctr">
              <a:buNone/>
            </a:pPr>
            <a:r>
              <a:rPr lang="es-CO" dirty="0" smtClean="0"/>
              <a:t>Al </a:t>
            </a:r>
            <a:r>
              <a:rPr lang="es-CO" dirty="0"/>
              <a:t>mismo tiempo, para que estas tradiciones sean válidas, </a:t>
            </a:r>
            <a:r>
              <a:rPr lang="es-CO" b="1" u="sng" dirty="0" smtClean="0"/>
              <a:t>NO</a:t>
            </a:r>
            <a:r>
              <a:rPr lang="es-CO" dirty="0" smtClean="0"/>
              <a:t> </a:t>
            </a:r>
            <a:r>
              <a:rPr lang="es-CO" dirty="0"/>
              <a:t>deben estar en desacuerdo con la Palabra de Dios. </a:t>
            </a:r>
            <a:r>
              <a:rPr lang="es-CO" u="sng" dirty="0"/>
              <a:t>Deben estar basadas en el sólido fundamento de la enseñanza en la Escritura. </a:t>
            </a:r>
            <a:endParaRPr lang="es-CO" u="sng" dirty="0" smtClean="0"/>
          </a:p>
          <a:p>
            <a:pPr marL="0" indent="0" algn="ctr">
              <a:buNone/>
            </a:pPr>
            <a:r>
              <a:rPr lang="es-CO" dirty="0" smtClean="0"/>
              <a:t>El </a:t>
            </a:r>
            <a:r>
              <a:rPr lang="es-CO" dirty="0"/>
              <a:t>problema con la iglesia Católica (y muchas otras iglesias Cristianas) es que sus tradiciones están basadas en tradiciones, de tradiciones, de tradiciones - frecuentemente sin que la tradición inicial esté en completa armonía con las Escrituras. </a:t>
            </a:r>
            <a:endParaRPr lang="es-CO" dirty="0" smtClean="0"/>
          </a:p>
          <a:p>
            <a:pPr marL="0" indent="0" algn="ctr">
              <a:buNone/>
            </a:pPr>
            <a:r>
              <a:rPr lang="es-CO" dirty="0" smtClean="0"/>
              <a:t>Esto </a:t>
            </a:r>
            <a:r>
              <a:rPr lang="es-CO" dirty="0"/>
              <a:t>es por lo que los cristianos siempre deben regresar a la Sola </a:t>
            </a:r>
            <a:r>
              <a:rPr lang="es-CO" dirty="0" smtClean="0"/>
              <a:t>Escritura</a:t>
            </a:r>
            <a:r>
              <a:rPr lang="es-CO" dirty="0"/>
              <a:t>, la autoritativa Palabra de Dios, como la única base sólida para la fe y la práctica.</a:t>
            </a:r>
          </a:p>
          <a:p>
            <a:endParaRPr lang="es-CO" dirty="0"/>
          </a:p>
        </p:txBody>
      </p:sp>
    </p:spTree>
    <p:extLst>
      <p:ext uri="{BB962C8B-B14F-4D97-AF65-F5344CB8AC3E}">
        <p14:creationId xmlns:p14="http://schemas.microsoft.com/office/powerpoint/2010/main" val="1470360849"/>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anim calcmode="lin" valueType="num">
                                      <p:cBhvr>
                                        <p:cTn id="1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79512" y="188640"/>
            <a:ext cx="8712968" cy="6669360"/>
          </a:xfrm>
        </p:spPr>
        <p:txBody>
          <a:bodyPr>
            <a:normAutofit/>
          </a:bodyPr>
          <a:lstStyle/>
          <a:p>
            <a:pPr marL="0" indent="0" algn="ctr">
              <a:buNone/>
            </a:pPr>
            <a:r>
              <a:rPr lang="es-CO" dirty="0"/>
              <a:t>En el sentido práctico, una frecuente objeción al concepto de la Sola </a:t>
            </a:r>
            <a:r>
              <a:rPr lang="es-CO" dirty="0" smtClean="0"/>
              <a:t>Escritura </a:t>
            </a:r>
            <a:r>
              <a:rPr lang="es-CO" dirty="0"/>
              <a:t>es el hecho de que el canon de la Biblia no fue acordado oficialmente por al menos 250 años después de la fundación de la </a:t>
            </a:r>
            <a:r>
              <a:rPr lang="es-CO" dirty="0" smtClean="0"/>
              <a:t>iglesia en el año 31. </a:t>
            </a:r>
          </a:p>
          <a:p>
            <a:pPr marL="0" indent="0" algn="ctr">
              <a:buNone/>
            </a:pPr>
            <a:r>
              <a:rPr lang="es-CO" dirty="0" smtClean="0"/>
              <a:t>Más </a:t>
            </a:r>
            <a:r>
              <a:rPr lang="es-CO" dirty="0"/>
              <a:t>aún, las Escrituras no fueron permitidas en la misa por más de 1500 años después de que la iglesia </a:t>
            </a:r>
            <a:r>
              <a:rPr lang="es-CO" dirty="0" smtClean="0"/>
              <a:t>católica fue </a:t>
            </a:r>
            <a:r>
              <a:rPr lang="es-CO" dirty="0"/>
              <a:t>fundada. </a:t>
            </a:r>
            <a:endParaRPr lang="es-CO" dirty="0" smtClean="0"/>
          </a:p>
          <a:p>
            <a:pPr marL="0" indent="0" algn="ctr">
              <a:buNone/>
            </a:pPr>
            <a:endParaRPr lang="es-CO" b="1" dirty="0" smtClean="0">
              <a:solidFill>
                <a:srgbClr val="FF0000"/>
              </a:solidFill>
            </a:endParaRPr>
          </a:p>
          <a:p>
            <a:pPr marL="0" indent="0" algn="ctr">
              <a:buNone/>
            </a:pPr>
            <a:r>
              <a:rPr lang="es-CO" b="1" dirty="0" smtClean="0">
                <a:solidFill>
                  <a:srgbClr val="FF0000"/>
                </a:solidFill>
              </a:rPr>
              <a:t>¿</a:t>
            </a:r>
            <a:r>
              <a:rPr lang="es-CO" b="1" dirty="0">
                <a:solidFill>
                  <a:srgbClr val="FF0000"/>
                </a:solidFill>
              </a:rPr>
              <a:t>Cómo entonces, utilizarían los primeros cristianos la Sola </a:t>
            </a:r>
            <a:r>
              <a:rPr lang="es-CO" b="1" dirty="0" smtClean="0">
                <a:solidFill>
                  <a:srgbClr val="FF0000"/>
                </a:solidFill>
              </a:rPr>
              <a:t>Escritura</a:t>
            </a:r>
            <a:r>
              <a:rPr lang="es-CO" b="1" dirty="0">
                <a:solidFill>
                  <a:srgbClr val="FF0000"/>
                </a:solidFill>
              </a:rPr>
              <a:t>, cuando ellos ni siquiera tenían el total de las Escrituras</a:t>
            </a:r>
            <a:r>
              <a:rPr lang="es-CO" b="1" dirty="0" smtClean="0">
                <a:solidFill>
                  <a:srgbClr val="FF0000"/>
                </a:solidFill>
              </a:rPr>
              <a:t>? </a:t>
            </a:r>
            <a:endParaRPr lang="es-CO" dirty="0"/>
          </a:p>
        </p:txBody>
      </p:sp>
    </p:spTree>
    <p:extLst>
      <p:ext uri="{BB962C8B-B14F-4D97-AF65-F5344CB8AC3E}">
        <p14:creationId xmlns:p14="http://schemas.microsoft.com/office/powerpoint/2010/main" val="2861002937"/>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95536" y="332656"/>
            <a:ext cx="5482952" cy="3528392"/>
          </a:xfrm>
          <a:solidFill>
            <a:schemeClr val="accent3">
              <a:lumMod val="20000"/>
              <a:lumOff val="80000"/>
            </a:schemeClr>
          </a:solidFill>
        </p:spPr>
        <p:txBody>
          <a:bodyPr>
            <a:normAutofit fontScale="92500" lnSpcReduction="10000"/>
          </a:bodyPr>
          <a:lstStyle/>
          <a:p>
            <a:pPr marL="0" indent="0" algn="ctr">
              <a:buNone/>
            </a:pPr>
            <a:r>
              <a:rPr lang="es-CO" dirty="0"/>
              <a:t>¿Cómo entonces, podrían los cristianos que vivieron antes de la invención de la imprenta, el (3 de febrero de 1468) basar su fe y práctica en la Escritura solamente, si no había manera de que ellos tuvieran una copia completa de las Escrituras</a:t>
            </a:r>
            <a:r>
              <a:rPr lang="es-CO" dirty="0" smtClean="0"/>
              <a:t>?</a:t>
            </a:r>
            <a:endParaRPr lang="es-CO" dirty="0"/>
          </a:p>
          <a:p>
            <a:endParaRPr lang="es-CO"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332656"/>
            <a:ext cx="2664296"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619672" y="4221088"/>
            <a:ext cx="6120680" cy="1815882"/>
          </a:xfrm>
          <a:prstGeom prst="rect">
            <a:avLst/>
          </a:prstGeom>
          <a:solidFill>
            <a:schemeClr val="accent1">
              <a:lumMod val="20000"/>
              <a:lumOff val="80000"/>
            </a:schemeClr>
          </a:solidFill>
        </p:spPr>
        <p:txBody>
          <a:bodyPr wrap="square">
            <a:spAutoFit/>
          </a:bodyPr>
          <a:lstStyle/>
          <a:p>
            <a:pPr algn="ctr"/>
            <a:r>
              <a:rPr lang="es-CO" sz="2800" dirty="0"/>
              <a:t>Este desacuerdo es luego reforzado por los más altos índices de analfabetismo a través de la historia. ¿Cómo maneja la Sola Escritura estos problemas?</a:t>
            </a:r>
          </a:p>
        </p:txBody>
      </p:sp>
    </p:spTree>
    <p:extLst>
      <p:ext uri="{BB962C8B-B14F-4D97-AF65-F5344CB8AC3E}">
        <p14:creationId xmlns:p14="http://schemas.microsoft.com/office/powerpoint/2010/main" val="3517391515"/>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0" y="332656"/>
            <a:ext cx="9144000" cy="6264696"/>
          </a:xfrm>
          <a:solidFill>
            <a:schemeClr val="accent4">
              <a:lumMod val="40000"/>
              <a:lumOff val="60000"/>
            </a:schemeClr>
          </a:solidFill>
        </p:spPr>
        <p:txBody>
          <a:bodyPr>
            <a:normAutofit/>
          </a:bodyPr>
          <a:lstStyle/>
          <a:p>
            <a:pPr marL="0" indent="0" algn="ctr">
              <a:buNone/>
            </a:pPr>
            <a:r>
              <a:rPr lang="es-CO" dirty="0"/>
              <a:t>El problema con este argumento es que esencialmente está diciendo que la autoridad de las Escrituras está basada en su disponibilidad. Este no es el caso. La autoridad de las Escrituras es universal, porque es la Palabra de Dios y Su autoridad. </a:t>
            </a:r>
            <a:endParaRPr lang="es-CO" dirty="0" smtClean="0"/>
          </a:p>
          <a:p>
            <a:pPr marL="0" indent="0" algn="ctr">
              <a:buNone/>
            </a:pPr>
            <a:r>
              <a:rPr lang="es-CO" dirty="0" smtClean="0"/>
              <a:t>E</a:t>
            </a:r>
            <a:r>
              <a:rPr lang="es-CO" dirty="0"/>
              <a:t>l</a:t>
            </a:r>
            <a:r>
              <a:rPr lang="es-CO" dirty="0" smtClean="0"/>
              <a:t> hecho de </a:t>
            </a:r>
            <a:r>
              <a:rPr lang="es-CO" dirty="0"/>
              <a:t>que la Escritura no estuviera accesiblemente disponible, o aún el hecho de que la gente no pudiera leer, no cambia el hecho de que la Escritura es la Palabra de Dios. Más aún, en vez de que este sea un argumento en contra de la Sola </a:t>
            </a:r>
            <a:r>
              <a:rPr lang="es-CO" dirty="0" smtClean="0"/>
              <a:t>Escritura</a:t>
            </a:r>
            <a:r>
              <a:rPr lang="es-CO" dirty="0"/>
              <a:t>, es en realidad un argumento para lo que la iglesia debía haber hecho, en lugar de lo que hizo. </a:t>
            </a:r>
          </a:p>
        </p:txBody>
      </p:sp>
    </p:spTree>
    <p:extLst>
      <p:ext uri="{BB962C8B-B14F-4D97-AF65-F5344CB8AC3E}">
        <p14:creationId xmlns:p14="http://schemas.microsoft.com/office/powerpoint/2010/main" val="1937341119"/>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fontScale="85000" lnSpcReduction="10000"/>
          </a:bodyPr>
          <a:lstStyle/>
          <a:p>
            <a:pPr marL="0" indent="0" algn="ctr">
              <a:buNone/>
            </a:pPr>
            <a:r>
              <a:rPr lang="es-CO" dirty="0"/>
              <a:t>La </a:t>
            </a:r>
            <a:r>
              <a:rPr lang="es-CO" dirty="0" smtClean="0"/>
              <a:t>iglesia primitiva </a:t>
            </a:r>
            <a:r>
              <a:rPr lang="es-CO" dirty="0"/>
              <a:t>debía haber hecho su máxima prioridad, el copiar la Escritura. Mientras que era irreal que cada cristiano poseyera una copia completa de la Biblia, si era posible que cada iglesia tuviera algo, la mayor parte, o todas las Escrituras disponibles. </a:t>
            </a:r>
            <a:r>
              <a:rPr lang="es-CO" dirty="0" smtClean="0"/>
              <a:t>Cada </a:t>
            </a:r>
            <a:r>
              <a:rPr lang="es-CO" dirty="0"/>
              <a:t>líder de la iglesia debía haber estudiado las Escrituras como su más alta prioridad, para que ellos pudieran a su vez enseñarla correctamente. </a:t>
            </a:r>
            <a:endParaRPr lang="es-CO" dirty="0" smtClean="0"/>
          </a:p>
          <a:p>
            <a:pPr marL="0" indent="0" algn="ctr">
              <a:buNone/>
            </a:pPr>
            <a:r>
              <a:rPr lang="es-CO" dirty="0" smtClean="0"/>
              <a:t>Aún </a:t>
            </a:r>
            <a:r>
              <a:rPr lang="es-CO" dirty="0"/>
              <a:t>si las Escrituras no estaban disponibles en las misas, por lo menos los líderes de la iglesia podrían haberse entrenado bien en la Palabra de Dios. En lugar de construir tradiciones sobre tradiciones, y pasarlas de generación en generación – la iglesia debió haber copiado y enseñado las </a:t>
            </a:r>
            <a:r>
              <a:rPr lang="es-CO" dirty="0" smtClean="0"/>
              <a:t>Escrituras. </a:t>
            </a:r>
            <a:r>
              <a:rPr lang="es-CO" dirty="0"/>
              <a:t>Como lo </a:t>
            </a:r>
            <a:r>
              <a:rPr lang="es-CO" dirty="0" smtClean="0"/>
              <a:t>dice por inspiración </a:t>
            </a:r>
            <a:r>
              <a:rPr lang="es-CO" dirty="0">
                <a:solidFill>
                  <a:srgbClr val="FF0000"/>
                </a:solidFill>
              </a:rPr>
              <a:t>2Tim.4:2</a:t>
            </a:r>
            <a:r>
              <a:rPr lang="es-CO" dirty="0"/>
              <a:t>. </a:t>
            </a:r>
            <a:r>
              <a:rPr lang="es-CO" dirty="0" smtClean="0"/>
              <a:t>«</a:t>
            </a:r>
            <a:r>
              <a:rPr lang="es-CO" b="1" dirty="0" smtClean="0">
                <a:latin typeface="Agency FB" pitchFamily="34" charset="0"/>
              </a:rPr>
              <a:t>que </a:t>
            </a:r>
            <a:r>
              <a:rPr lang="es-CO" b="1" dirty="0">
                <a:latin typeface="Agency FB" pitchFamily="34" charset="0"/>
              </a:rPr>
              <a:t>prediques la </a:t>
            </a:r>
            <a:r>
              <a:rPr lang="es-CO" b="1" dirty="0" smtClean="0">
                <a:latin typeface="Agency FB" pitchFamily="34" charset="0"/>
              </a:rPr>
              <a:t>palabra»…</a:t>
            </a:r>
            <a:r>
              <a:rPr lang="es-CO" dirty="0" smtClean="0"/>
              <a:t>»</a:t>
            </a:r>
            <a:endParaRPr lang="es-CO" dirty="0"/>
          </a:p>
        </p:txBody>
      </p:sp>
    </p:spTree>
    <p:extLst>
      <p:ext uri="{BB962C8B-B14F-4D97-AF65-F5344CB8AC3E}">
        <p14:creationId xmlns:p14="http://schemas.microsoft.com/office/powerpoint/2010/main" val="2792871461"/>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accent1">
              <a:lumMod val="20000"/>
              <a:lumOff val="80000"/>
            </a:schemeClr>
          </a:solidFill>
        </p:spPr>
        <p:txBody>
          <a:bodyPr>
            <a:normAutofit/>
          </a:bodyPr>
          <a:lstStyle/>
          <a:p>
            <a:r>
              <a:rPr lang="es-CO" dirty="0"/>
              <a:t>Pregunta: </a:t>
            </a:r>
            <a:r>
              <a:rPr lang="es-CO" b="1" i="1" dirty="0"/>
              <a:t>"¿Qué Sola </a:t>
            </a:r>
            <a:r>
              <a:rPr lang="es-CO" b="1" i="1" dirty="0" smtClean="0"/>
              <a:t>Escritura?"</a:t>
            </a:r>
            <a:endParaRPr lang="es-CO" b="1" i="1" dirty="0"/>
          </a:p>
        </p:txBody>
      </p:sp>
      <p:sp>
        <p:nvSpPr>
          <p:cNvPr id="3" name="2 Marcador de contenido"/>
          <p:cNvSpPr>
            <a:spLocks noGrp="1"/>
          </p:cNvSpPr>
          <p:nvPr>
            <p:ph idx="1"/>
          </p:nvPr>
        </p:nvSpPr>
        <p:spPr>
          <a:xfrm>
            <a:off x="457200" y="1600200"/>
            <a:ext cx="8229600" cy="4853136"/>
          </a:xfrm>
          <a:solidFill>
            <a:schemeClr val="accent3">
              <a:lumMod val="20000"/>
              <a:lumOff val="80000"/>
            </a:schemeClr>
          </a:solidFill>
        </p:spPr>
        <p:txBody>
          <a:bodyPr>
            <a:normAutofit fontScale="92500" lnSpcReduction="10000"/>
          </a:bodyPr>
          <a:lstStyle/>
          <a:p>
            <a:pPr marL="0" indent="0" algn="ctr">
              <a:buNone/>
            </a:pPr>
            <a:r>
              <a:rPr lang="es-CO" dirty="0" smtClean="0"/>
              <a:t>Nuevamente</a:t>
            </a:r>
            <a:r>
              <a:rPr lang="es-CO" dirty="0"/>
              <a:t> </a:t>
            </a:r>
            <a:r>
              <a:rPr lang="es-CO" dirty="0" smtClean="0"/>
              <a:t>hoy, en pleno siglo XXI, </a:t>
            </a:r>
            <a:r>
              <a:rPr lang="es-CO" dirty="0" smtClean="0"/>
              <a:t> </a:t>
            </a:r>
            <a:r>
              <a:rPr lang="es-CO" dirty="0"/>
              <a:t>las tradiciones no son el problema. El problema son las tradiciones no bíblicas. La disponibilidad de las Escrituras a través de los siglos no es un factor determinante. Las Escrituras mismas son el factor determinante. </a:t>
            </a:r>
            <a:endParaRPr lang="es-CO" dirty="0" smtClean="0"/>
          </a:p>
          <a:p>
            <a:pPr marL="0" indent="0" algn="ctr">
              <a:buNone/>
            </a:pPr>
            <a:r>
              <a:rPr lang="es-CO" dirty="0" smtClean="0"/>
              <a:t>Ahora </a:t>
            </a:r>
            <a:r>
              <a:rPr lang="es-CO" dirty="0"/>
              <a:t>tenemos las Escrituras disponibles y accesibles para nosotros. A través del estudio de la Palabra de Dios, es claro que muchas tradiciones eclesiásticas que se han desarrollado a través de los siglos, están de hecho en contradicción con la Palabra de Dios. </a:t>
            </a:r>
          </a:p>
          <a:p>
            <a:endParaRPr lang="es-CO" dirty="0"/>
          </a:p>
          <a:p>
            <a:endParaRPr lang="es-CO" dirty="0"/>
          </a:p>
        </p:txBody>
      </p:sp>
    </p:spTree>
    <p:extLst>
      <p:ext uri="{BB962C8B-B14F-4D97-AF65-F5344CB8AC3E}">
        <p14:creationId xmlns:p14="http://schemas.microsoft.com/office/powerpoint/2010/main" val="258444852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4906888" cy="2736304"/>
          </a:xfrm>
        </p:spPr>
        <p:txBody>
          <a:bodyPr>
            <a:normAutofit fontScale="92500"/>
          </a:bodyPr>
          <a:lstStyle/>
          <a:p>
            <a:pPr marL="0" indent="0">
              <a:buNone/>
            </a:pPr>
            <a:r>
              <a:rPr lang="es-CO" dirty="0"/>
              <a:t>Es aquí donde se aplica la Sola </a:t>
            </a:r>
            <a:r>
              <a:rPr lang="es-CO" dirty="0" smtClean="0"/>
              <a:t>Escritura</a:t>
            </a:r>
            <a:r>
              <a:rPr lang="es-CO" dirty="0"/>
              <a:t>. Las tradiciones que están basadas en, y están de acuerdo con la Palabra de Dios pueden ser mantenidas. </a:t>
            </a:r>
            <a:endParaRPr lang="es-CO"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112" y="260648"/>
            <a:ext cx="3297163"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403648" y="3893574"/>
            <a:ext cx="6264696" cy="2062103"/>
          </a:xfrm>
          <a:prstGeom prst="rect">
            <a:avLst/>
          </a:prstGeom>
          <a:solidFill>
            <a:schemeClr val="accent4">
              <a:lumMod val="20000"/>
              <a:lumOff val="80000"/>
            </a:schemeClr>
          </a:solidFill>
        </p:spPr>
        <p:txBody>
          <a:bodyPr wrap="square">
            <a:spAutoFit/>
          </a:bodyPr>
          <a:lstStyle/>
          <a:p>
            <a:pPr algn="ctr"/>
            <a:r>
              <a:rPr lang="es-CO" sz="3200" b="1" dirty="0">
                <a:solidFill>
                  <a:srgbClr val="FF0000"/>
                </a:solidFill>
              </a:rPr>
              <a:t>Las tradiciones que no están basadas o están en desacuerdo con la Palabra de Dios, deben ser rechazadas. </a:t>
            </a:r>
          </a:p>
        </p:txBody>
      </p:sp>
    </p:spTree>
    <p:extLst>
      <p:ext uri="{BB962C8B-B14F-4D97-AF65-F5344CB8AC3E}">
        <p14:creationId xmlns:p14="http://schemas.microsoft.com/office/powerpoint/2010/main" val="782346259"/>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E6DCAC"/>
            </a:gs>
            <a:gs pos="12000">
              <a:srgbClr val="E6D78A"/>
            </a:gs>
            <a:gs pos="30000">
              <a:srgbClr val="C7AC4C"/>
            </a:gs>
            <a:gs pos="45000">
              <a:srgbClr val="E6D78A"/>
            </a:gs>
            <a:gs pos="77000">
              <a:srgbClr val="C7AC4C"/>
            </a:gs>
            <a:gs pos="100000">
              <a:srgbClr val="E6DCAC"/>
            </a:gs>
          </a:gsLst>
          <a:lin ang="5400000" scaled="0"/>
        </a:gradFill>
        <a:effectLst/>
      </p:bgPr>
    </p:bg>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04656"/>
          </a:xfrm>
        </p:spPr>
        <p:txBody>
          <a:bodyPr>
            <a:normAutofit fontScale="85000" lnSpcReduction="20000"/>
          </a:bodyPr>
          <a:lstStyle/>
          <a:p>
            <a:pPr marL="0" indent="0" algn="ctr">
              <a:buNone/>
            </a:pPr>
            <a:r>
              <a:rPr lang="es-CO" dirty="0"/>
              <a:t>La Sola E</a:t>
            </a:r>
            <a:r>
              <a:rPr lang="es-CO" dirty="0" smtClean="0"/>
              <a:t>scritura </a:t>
            </a:r>
            <a:r>
              <a:rPr lang="es-CO" dirty="0"/>
              <a:t>nos lleva de regreso a lo que Dios nos ha revelado en Su Palabra. </a:t>
            </a:r>
            <a:endParaRPr lang="es-CO" dirty="0" smtClean="0"/>
          </a:p>
          <a:p>
            <a:pPr marL="0" indent="0" algn="ctr">
              <a:buNone/>
            </a:pPr>
            <a:r>
              <a:rPr lang="es-CO" dirty="0" smtClean="0"/>
              <a:t>En </a:t>
            </a:r>
            <a:r>
              <a:rPr lang="es-CO" u="sng" dirty="0" smtClean="0">
                <a:solidFill>
                  <a:srgbClr val="FF0000"/>
                </a:solidFill>
              </a:rPr>
              <a:t>Jeremías 6:16 </a:t>
            </a:r>
            <a:r>
              <a:rPr lang="es-CO" dirty="0" smtClean="0"/>
              <a:t>Dice: Así </a:t>
            </a:r>
            <a:r>
              <a:rPr lang="es-CO" dirty="0"/>
              <a:t>dijo Jehová: </a:t>
            </a:r>
            <a:r>
              <a:rPr lang="es-CO" b="1" dirty="0">
                <a:latin typeface="Agency FB" pitchFamily="34" charset="0"/>
              </a:rPr>
              <a:t>Paraos en los caminos, y mirad, y preguntad por las sendas antiguas, cuál sea el buen camino, y andad por él, y hallaréis descanso para vuestra alma. Mas dijeron: No andaremos</a:t>
            </a:r>
            <a:r>
              <a:rPr lang="es-CO" dirty="0" smtClean="0"/>
              <a:t>.</a:t>
            </a:r>
          </a:p>
          <a:p>
            <a:pPr marL="0" indent="0" algn="ctr">
              <a:buNone/>
            </a:pPr>
            <a:r>
              <a:rPr lang="es-CO" dirty="0"/>
              <a:t> </a:t>
            </a:r>
            <a:r>
              <a:rPr lang="es-CO" b="1" dirty="0" smtClean="0">
                <a:solidFill>
                  <a:srgbClr val="0070C0"/>
                </a:solidFill>
              </a:rPr>
              <a:t>A pesar de que el llamado «pueblo de Dios» sabe cual es el camino a seguir, dice hoy como lo dijo el Israel antiguo: «</a:t>
            </a:r>
            <a:r>
              <a:rPr lang="es-CO" b="1" dirty="0" smtClean="0">
                <a:solidFill>
                  <a:srgbClr val="0070C0"/>
                </a:solidFill>
                <a:latin typeface="Agency FB" pitchFamily="34" charset="0"/>
              </a:rPr>
              <a:t>no andaremos</a:t>
            </a:r>
            <a:r>
              <a:rPr lang="es-CO" b="1" dirty="0" smtClean="0">
                <a:solidFill>
                  <a:srgbClr val="0070C0"/>
                </a:solidFill>
              </a:rPr>
              <a:t>», porque prefiere seguir tradiciones humas que seguir un «</a:t>
            </a:r>
            <a:r>
              <a:rPr lang="es-CO" b="1" dirty="0" smtClean="0">
                <a:solidFill>
                  <a:srgbClr val="0070C0"/>
                </a:solidFill>
                <a:latin typeface="Agency FB" pitchFamily="34" charset="0"/>
              </a:rPr>
              <a:t>escrito está</a:t>
            </a:r>
            <a:r>
              <a:rPr lang="es-CO" b="1" dirty="0" smtClean="0">
                <a:solidFill>
                  <a:srgbClr val="0070C0"/>
                </a:solidFill>
              </a:rPr>
              <a:t>»</a:t>
            </a:r>
          </a:p>
          <a:p>
            <a:pPr marL="0" indent="0" algn="ctr">
              <a:buNone/>
            </a:pPr>
            <a:r>
              <a:rPr lang="es-CO" dirty="0" smtClean="0"/>
              <a:t>Finalmente</a:t>
            </a:r>
            <a:r>
              <a:rPr lang="es-CO" dirty="0"/>
              <a:t>, la Sola </a:t>
            </a:r>
            <a:r>
              <a:rPr lang="es-CO" dirty="0" smtClean="0"/>
              <a:t>Escritura </a:t>
            </a:r>
            <a:r>
              <a:rPr lang="es-CO" dirty="0"/>
              <a:t>nos señala nuevamente al Dios que siempre habla la verdad, nunca se contradice a Sí mismo, y siempre ha comprobado ser confiable</a:t>
            </a:r>
            <a:r>
              <a:rPr lang="es-CO" dirty="0" smtClean="0"/>
              <a:t>. </a:t>
            </a:r>
          </a:p>
          <a:p>
            <a:pPr marL="0" indent="0" algn="ctr">
              <a:buNone/>
            </a:pPr>
            <a:endParaRPr lang="es-CO" dirty="0" smtClean="0"/>
          </a:p>
          <a:p>
            <a:pPr marL="0" indent="0" algn="ctr">
              <a:buNone/>
            </a:pPr>
            <a:r>
              <a:rPr lang="es-CO" dirty="0" smtClean="0"/>
              <a:t>Pero recuera las palabras del Señor Jesús</a:t>
            </a:r>
            <a:r>
              <a:rPr lang="es-CO" dirty="0"/>
              <a:t>: </a:t>
            </a:r>
            <a:r>
              <a:rPr lang="es-CO" dirty="0" smtClean="0"/>
              <a:t>«</a:t>
            </a:r>
            <a:r>
              <a:rPr lang="es-CO" b="1" dirty="0" smtClean="0">
                <a:latin typeface="Agency FB" pitchFamily="34" charset="0"/>
              </a:rPr>
              <a:t>Pues </a:t>
            </a:r>
            <a:r>
              <a:rPr lang="es-CO" b="1" dirty="0">
                <a:latin typeface="Agency FB" pitchFamily="34" charset="0"/>
              </a:rPr>
              <a:t>en vano me honran, Enseñando como doctrinas, mandamientos de </a:t>
            </a:r>
            <a:r>
              <a:rPr lang="es-CO" b="1" dirty="0" smtClean="0">
                <a:latin typeface="Agency FB" pitchFamily="34" charset="0"/>
              </a:rPr>
              <a:t>hombres</a:t>
            </a:r>
            <a:r>
              <a:rPr lang="es-CO" dirty="0" smtClean="0"/>
              <a:t>»</a:t>
            </a:r>
            <a:endParaRPr lang="es-CO" dirty="0"/>
          </a:p>
          <a:p>
            <a:endParaRPr lang="es-CO" dirty="0"/>
          </a:p>
          <a:p>
            <a:endParaRPr lang="es-CO" dirty="0"/>
          </a:p>
        </p:txBody>
      </p:sp>
    </p:spTree>
    <p:extLst>
      <p:ext uri="{BB962C8B-B14F-4D97-AF65-F5344CB8AC3E}">
        <p14:creationId xmlns:p14="http://schemas.microsoft.com/office/powerpoint/2010/main" val="1135960231"/>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ipe(down)">
                                      <p:cBhvr>
                                        <p:cTn id="7" dur="580">
                                          <p:stCondLst>
                                            <p:cond delay="0"/>
                                          </p:stCondLst>
                                        </p:cTn>
                                        <p:tgtEl>
                                          <p:spTgt spid="3">
                                            <p:txEl>
                                              <p:pRg st="2" end="2"/>
                                            </p:txEl>
                                          </p:spTgt>
                                        </p:tgtEl>
                                      </p:cBhvr>
                                    </p:animEffect>
                                    <p:anim calcmode="lin" valueType="num">
                                      <p:cBhvr>
                                        <p:cTn id="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2" end="2"/>
                                            </p:txEl>
                                          </p:spTgt>
                                        </p:tgtEl>
                                      </p:cBhvr>
                                      <p:to x="100000" y="60000"/>
                                    </p:animScale>
                                    <p:animScale>
                                      <p:cBhvr>
                                        <p:cTn id="14" dur="166" decel="50000">
                                          <p:stCondLst>
                                            <p:cond delay="676"/>
                                          </p:stCondLst>
                                        </p:cTn>
                                        <p:tgtEl>
                                          <p:spTgt spid="3">
                                            <p:txEl>
                                              <p:pRg st="2" end="2"/>
                                            </p:txEl>
                                          </p:spTgt>
                                        </p:tgtEl>
                                      </p:cBhvr>
                                      <p:to x="100000" y="100000"/>
                                    </p:animScale>
                                    <p:animScale>
                                      <p:cBhvr>
                                        <p:cTn id="15" dur="26">
                                          <p:stCondLst>
                                            <p:cond delay="1312"/>
                                          </p:stCondLst>
                                        </p:cTn>
                                        <p:tgtEl>
                                          <p:spTgt spid="3">
                                            <p:txEl>
                                              <p:pRg st="2" end="2"/>
                                            </p:txEl>
                                          </p:spTgt>
                                        </p:tgtEl>
                                      </p:cBhvr>
                                      <p:to x="100000" y="80000"/>
                                    </p:animScale>
                                    <p:animScale>
                                      <p:cBhvr>
                                        <p:cTn id="16" dur="166" decel="50000">
                                          <p:stCondLst>
                                            <p:cond delay="1338"/>
                                          </p:stCondLst>
                                        </p:cTn>
                                        <p:tgtEl>
                                          <p:spTgt spid="3">
                                            <p:txEl>
                                              <p:pRg st="2" end="2"/>
                                            </p:txEl>
                                          </p:spTgt>
                                        </p:tgtEl>
                                      </p:cBhvr>
                                      <p:to x="100000" y="100000"/>
                                    </p:animScale>
                                    <p:animScale>
                                      <p:cBhvr>
                                        <p:cTn id="17" dur="26">
                                          <p:stCondLst>
                                            <p:cond delay="1642"/>
                                          </p:stCondLst>
                                        </p:cTn>
                                        <p:tgtEl>
                                          <p:spTgt spid="3">
                                            <p:txEl>
                                              <p:pRg st="2" end="2"/>
                                            </p:txEl>
                                          </p:spTgt>
                                        </p:tgtEl>
                                      </p:cBhvr>
                                      <p:to x="100000" y="90000"/>
                                    </p:animScale>
                                    <p:animScale>
                                      <p:cBhvr>
                                        <p:cTn id="18" dur="166" decel="50000">
                                          <p:stCondLst>
                                            <p:cond delay="1668"/>
                                          </p:stCondLst>
                                        </p:cTn>
                                        <p:tgtEl>
                                          <p:spTgt spid="3">
                                            <p:txEl>
                                              <p:pRg st="2" end="2"/>
                                            </p:txEl>
                                          </p:spTgt>
                                        </p:tgtEl>
                                      </p:cBhvr>
                                      <p:to x="100000" y="100000"/>
                                    </p:animScale>
                                    <p:animScale>
                                      <p:cBhvr>
                                        <p:cTn id="19" dur="26">
                                          <p:stCondLst>
                                            <p:cond delay="1808"/>
                                          </p:stCondLst>
                                        </p:cTn>
                                        <p:tgtEl>
                                          <p:spTgt spid="3">
                                            <p:txEl>
                                              <p:pRg st="2" end="2"/>
                                            </p:txEl>
                                          </p:spTgt>
                                        </p:tgtEl>
                                      </p:cBhvr>
                                      <p:to x="100000" y="95000"/>
                                    </p:animScale>
                                    <p:animScale>
                                      <p:cBhvr>
                                        <p:cTn id="20" dur="166" decel="50000">
                                          <p:stCondLst>
                                            <p:cond delay="1834"/>
                                          </p:stCondLst>
                                        </p:cTn>
                                        <p:tgtEl>
                                          <p:spTgt spid="3">
                                            <p:txEl>
                                              <p:pRg st="2" end="2"/>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down)">
                                      <p:cBhvr>
                                        <p:cTn id="23" dur="580">
                                          <p:stCondLst>
                                            <p:cond delay="0"/>
                                          </p:stCondLst>
                                        </p:cTn>
                                        <p:tgtEl>
                                          <p:spTgt spid="3">
                                            <p:txEl>
                                              <p:pRg st="3" end="3"/>
                                            </p:txEl>
                                          </p:spTgt>
                                        </p:tgtEl>
                                      </p:cBhvr>
                                    </p:animEffect>
                                    <p:anim calcmode="lin" valueType="num">
                                      <p:cBhvr>
                                        <p:cTn id="24"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3" end="3"/>
                                            </p:txEl>
                                          </p:spTgt>
                                        </p:tgtEl>
                                      </p:cBhvr>
                                      <p:to x="100000" y="60000"/>
                                    </p:animScale>
                                    <p:animScale>
                                      <p:cBhvr>
                                        <p:cTn id="30" dur="166" decel="50000">
                                          <p:stCondLst>
                                            <p:cond delay="676"/>
                                          </p:stCondLst>
                                        </p:cTn>
                                        <p:tgtEl>
                                          <p:spTgt spid="3">
                                            <p:txEl>
                                              <p:pRg st="3" end="3"/>
                                            </p:txEl>
                                          </p:spTgt>
                                        </p:tgtEl>
                                      </p:cBhvr>
                                      <p:to x="100000" y="100000"/>
                                    </p:animScale>
                                    <p:animScale>
                                      <p:cBhvr>
                                        <p:cTn id="31" dur="26">
                                          <p:stCondLst>
                                            <p:cond delay="1312"/>
                                          </p:stCondLst>
                                        </p:cTn>
                                        <p:tgtEl>
                                          <p:spTgt spid="3">
                                            <p:txEl>
                                              <p:pRg st="3" end="3"/>
                                            </p:txEl>
                                          </p:spTgt>
                                        </p:tgtEl>
                                      </p:cBhvr>
                                      <p:to x="100000" y="80000"/>
                                    </p:animScale>
                                    <p:animScale>
                                      <p:cBhvr>
                                        <p:cTn id="32" dur="166" decel="50000">
                                          <p:stCondLst>
                                            <p:cond delay="1338"/>
                                          </p:stCondLst>
                                        </p:cTn>
                                        <p:tgtEl>
                                          <p:spTgt spid="3">
                                            <p:txEl>
                                              <p:pRg st="3" end="3"/>
                                            </p:txEl>
                                          </p:spTgt>
                                        </p:tgtEl>
                                      </p:cBhvr>
                                      <p:to x="100000" y="100000"/>
                                    </p:animScale>
                                    <p:animScale>
                                      <p:cBhvr>
                                        <p:cTn id="33" dur="26">
                                          <p:stCondLst>
                                            <p:cond delay="1642"/>
                                          </p:stCondLst>
                                        </p:cTn>
                                        <p:tgtEl>
                                          <p:spTgt spid="3">
                                            <p:txEl>
                                              <p:pRg st="3" end="3"/>
                                            </p:txEl>
                                          </p:spTgt>
                                        </p:tgtEl>
                                      </p:cBhvr>
                                      <p:to x="100000" y="90000"/>
                                    </p:animScale>
                                    <p:animScale>
                                      <p:cBhvr>
                                        <p:cTn id="34" dur="166" decel="50000">
                                          <p:stCondLst>
                                            <p:cond delay="1668"/>
                                          </p:stCondLst>
                                        </p:cTn>
                                        <p:tgtEl>
                                          <p:spTgt spid="3">
                                            <p:txEl>
                                              <p:pRg st="3" end="3"/>
                                            </p:txEl>
                                          </p:spTgt>
                                        </p:tgtEl>
                                      </p:cBhvr>
                                      <p:to x="100000" y="100000"/>
                                    </p:animScale>
                                    <p:animScale>
                                      <p:cBhvr>
                                        <p:cTn id="35" dur="26">
                                          <p:stCondLst>
                                            <p:cond delay="1808"/>
                                          </p:stCondLst>
                                        </p:cTn>
                                        <p:tgtEl>
                                          <p:spTgt spid="3">
                                            <p:txEl>
                                              <p:pRg st="3" end="3"/>
                                            </p:txEl>
                                          </p:spTgt>
                                        </p:tgtEl>
                                      </p:cBhvr>
                                      <p:to x="100000" y="95000"/>
                                    </p:animScale>
                                    <p:animScale>
                                      <p:cBhvr>
                                        <p:cTn id="36" dur="166" decel="50000">
                                          <p:stCondLst>
                                            <p:cond delay="1834"/>
                                          </p:stCondLst>
                                        </p:cTn>
                                        <p:tgtEl>
                                          <p:spTgt spid="3">
                                            <p:txEl>
                                              <p:pRg st="3" end="3"/>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wipe(down)">
                                      <p:cBhvr>
                                        <p:cTn id="39" dur="580">
                                          <p:stCondLst>
                                            <p:cond delay="0"/>
                                          </p:stCondLst>
                                        </p:cTn>
                                        <p:tgtEl>
                                          <p:spTgt spid="3">
                                            <p:txEl>
                                              <p:pRg st="5" end="5"/>
                                            </p:txEl>
                                          </p:spTgt>
                                        </p:tgtEl>
                                      </p:cBhvr>
                                    </p:animEffect>
                                    <p:anim calcmode="lin" valueType="num">
                                      <p:cBhvr>
                                        <p:cTn id="4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5" end="5"/>
                                            </p:txEl>
                                          </p:spTgt>
                                        </p:tgtEl>
                                      </p:cBhvr>
                                      <p:to x="100000" y="60000"/>
                                    </p:animScale>
                                    <p:animScale>
                                      <p:cBhvr>
                                        <p:cTn id="46" dur="166" decel="50000">
                                          <p:stCondLst>
                                            <p:cond delay="676"/>
                                          </p:stCondLst>
                                        </p:cTn>
                                        <p:tgtEl>
                                          <p:spTgt spid="3">
                                            <p:txEl>
                                              <p:pRg st="5" end="5"/>
                                            </p:txEl>
                                          </p:spTgt>
                                        </p:tgtEl>
                                      </p:cBhvr>
                                      <p:to x="100000" y="100000"/>
                                    </p:animScale>
                                    <p:animScale>
                                      <p:cBhvr>
                                        <p:cTn id="47" dur="26">
                                          <p:stCondLst>
                                            <p:cond delay="1312"/>
                                          </p:stCondLst>
                                        </p:cTn>
                                        <p:tgtEl>
                                          <p:spTgt spid="3">
                                            <p:txEl>
                                              <p:pRg st="5" end="5"/>
                                            </p:txEl>
                                          </p:spTgt>
                                        </p:tgtEl>
                                      </p:cBhvr>
                                      <p:to x="100000" y="80000"/>
                                    </p:animScale>
                                    <p:animScale>
                                      <p:cBhvr>
                                        <p:cTn id="48" dur="166" decel="50000">
                                          <p:stCondLst>
                                            <p:cond delay="1338"/>
                                          </p:stCondLst>
                                        </p:cTn>
                                        <p:tgtEl>
                                          <p:spTgt spid="3">
                                            <p:txEl>
                                              <p:pRg st="5" end="5"/>
                                            </p:txEl>
                                          </p:spTgt>
                                        </p:tgtEl>
                                      </p:cBhvr>
                                      <p:to x="100000" y="100000"/>
                                    </p:animScale>
                                    <p:animScale>
                                      <p:cBhvr>
                                        <p:cTn id="49" dur="26">
                                          <p:stCondLst>
                                            <p:cond delay="1642"/>
                                          </p:stCondLst>
                                        </p:cTn>
                                        <p:tgtEl>
                                          <p:spTgt spid="3">
                                            <p:txEl>
                                              <p:pRg st="5" end="5"/>
                                            </p:txEl>
                                          </p:spTgt>
                                        </p:tgtEl>
                                      </p:cBhvr>
                                      <p:to x="100000" y="90000"/>
                                    </p:animScale>
                                    <p:animScale>
                                      <p:cBhvr>
                                        <p:cTn id="50" dur="166" decel="50000">
                                          <p:stCondLst>
                                            <p:cond delay="1668"/>
                                          </p:stCondLst>
                                        </p:cTn>
                                        <p:tgtEl>
                                          <p:spTgt spid="3">
                                            <p:txEl>
                                              <p:pRg st="5" end="5"/>
                                            </p:txEl>
                                          </p:spTgt>
                                        </p:tgtEl>
                                      </p:cBhvr>
                                      <p:to x="100000" y="100000"/>
                                    </p:animScale>
                                    <p:animScale>
                                      <p:cBhvr>
                                        <p:cTn id="51" dur="26">
                                          <p:stCondLst>
                                            <p:cond delay="1808"/>
                                          </p:stCondLst>
                                        </p:cTn>
                                        <p:tgtEl>
                                          <p:spTgt spid="3">
                                            <p:txEl>
                                              <p:pRg st="5" end="5"/>
                                            </p:txEl>
                                          </p:spTgt>
                                        </p:tgtEl>
                                      </p:cBhvr>
                                      <p:to x="100000" y="95000"/>
                                    </p:animScale>
                                    <p:animScale>
                                      <p:cBhvr>
                                        <p:cTn id="52"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413</TotalTime>
  <Words>1736</Words>
  <Application>Microsoft Office PowerPoint</Application>
  <PresentationFormat>Presentación en pantalla (4:3)</PresentationFormat>
  <Paragraphs>52</Paragraphs>
  <Slides>17</Slides>
  <Notes>1</Notes>
  <HiddenSlides>0</HiddenSlides>
  <MMClips>0</MMClips>
  <ScaleCrop>false</ScaleCrop>
  <HeadingPairs>
    <vt:vector size="4" baseType="variant">
      <vt:variant>
        <vt:lpstr>Tema</vt:lpstr>
      </vt:variant>
      <vt:variant>
        <vt:i4>1</vt:i4>
      </vt:variant>
      <vt:variant>
        <vt:lpstr>Títulos de diapositiva</vt:lpstr>
      </vt:variant>
      <vt:variant>
        <vt:i4>17</vt:i4>
      </vt:variant>
    </vt:vector>
  </HeadingPairs>
  <TitlesOfParts>
    <vt:vector size="18" baseType="lpstr">
      <vt:lpstr>Tema de Office</vt:lpstr>
      <vt:lpstr>Presentación de PowerPoint</vt:lpstr>
      <vt:lpstr>Respuesta: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Pregunta: "¿Qué Sola Escritura?"</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 sola escritura</dc:title>
  <dc:creator>FAMILIA FIERRO CH</dc:creator>
  <cp:lastModifiedBy>FAMILIA FIERRO CH</cp:lastModifiedBy>
  <cp:revision>53</cp:revision>
  <dcterms:created xsi:type="dcterms:W3CDTF">2014-08-18T21:21:21Z</dcterms:created>
  <dcterms:modified xsi:type="dcterms:W3CDTF">2014-09-10T02:48:00Z</dcterms:modified>
</cp:coreProperties>
</file>