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58" r:id="rId3"/>
    <p:sldId id="259" r:id="rId4"/>
    <p:sldId id="260" r:id="rId5"/>
    <p:sldId id="263" r:id="rId6"/>
    <p:sldId id="264" r:id="rId7"/>
    <p:sldId id="265" r:id="rId8"/>
    <p:sldId id="284" r:id="rId9"/>
    <p:sldId id="288" r:id="rId10"/>
    <p:sldId id="287" r:id="rId11"/>
    <p:sldId id="283" r:id="rId12"/>
    <p:sldId id="266" r:id="rId13"/>
    <p:sldId id="267" r:id="rId14"/>
    <p:sldId id="271" r:id="rId15"/>
    <p:sldId id="268" r:id="rId16"/>
    <p:sldId id="272" r:id="rId17"/>
    <p:sldId id="261" r:id="rId18"/>
    <p:sldId id="262" r:id="rId19"/>
    <p:sldId id="289" r:id="rId20"/>
    <p:sldId id="269" r:id="rId21"/>
    <p:sldId id="290" r:id="rId22"/>
    <p:sldId id="274" r:id="rId23"/>
    <p:sldId id="275" r:id="rId24"/>
    <p:sldId id="276" r:id="rId25"/>
    <p:sldId id="277" r:id="rId26"/>
    <p:sldId id="291" r:id="rId27"/>
    <p:sldId id="278" r:id="rId28"/>
    <p:sldId id="292" r:id="rId29"/>
    <p:sldId id="279" r:id="rId30"/>
    <p:sldId id="293" r:id="rId31"/>
    <p:sldId id="294" r:id="rId32"/>
    <p:sldId id="295" r:id="rId33"/>
    <p:sldId id="296" r:id="rId34"/>
    <p:sldId id="280" r:id="rId35"/>
    <p:sldId id="281" r:id="rId36"/>
    <p:sldId id="282" r:id="rId37"/>
    <p:sldId id="273" r:id="rId38"/>
    <p:sldId id="270" r:id="rId39"/>
    <p:sldId id="257" r:id="rId40"/>
    <p:sldId id="297" r:id="rId41"/>
    <p:sldId id="286" r:id="rId42"/>
    <p:sldId id="285" r:id="rId4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68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A10074-FA48-421D-91A9-8A8F1129A8B8}" type="datetimeFigureOut">
              <a:rPr lang="es-CO" smtClean="0"/>
              <a:t>15/09/2014</a:t>
            </a:fld>
            <a:endParaRPr lang="es-CO"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1E16EE-1CBE-4F4D-86EE-D310A30BCD80}" type="slidenum">
              <a:rPr lang="es-CO" smtClean="0"/>
              <a:t>‹Nº›</a:t>
            </a:fld>
            <a:endParaRPr lang="es-CO" dirty="0"/>
          </a:p>
        </p:txBody>
      </p:sp>
    </p:spTree>
    <p:extLst>
      <p:ext uri="{BB962C8B-B14F-4D97-AF65-F5344CB8AC3E}">
        <p14:creationId xmlns:p14="http://schemas.microsoft.com/office/powerpoint/2010/main" val="3061579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7D1E16EE-1CBE-4F4D-86EE-D310A30BCD80}" type="slidenum">
              <a:rPr lang="es-CO" smtClean="0"/>
              <a:t>30</a:t>
            </a:fld>
            <a:endParaRPr lang="es-CO" dirty="0"/>
          </a:p>
        </p:txBody>
      </p:sp>
    </p:spTree>
    <p:extLst>
      <p:ext uri="{BB962C8B-B14F-4D97-AF65-F5344CB8AC3E}">
        <p14:creationId xmlns:p14="http://schemas.microsoft.com/office/powerpoint/2010/main" val="630082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15/09/2014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15/09/2014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15/09/2014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15/09/2014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15/09/2014</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15/09/2014</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15/09/2014</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15/09/2014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15/09/2014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15/09/2014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15/09/2014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15/09/2014</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sp>
        <p:nvSpPr>
          <p:cNvPr id="4" name="3 Datos"/>
          <p:cNvSpPr/>
          <p:nvPr/>
        </p:nvSpPr>
        <p:spPr>
          <a:xfrm>
            <a:off x="0" y="476672"/>
            <a:ext cx="9144000" cy="2880320"/>
          </a:xfrm>
          <a:prstGeom prst="flowChartInputOutpu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000" dirty="0">
                <a:latin typeface="Algerian" pitchFamily="82" charset="0"/>
              </a:rPr>
              <a:t>¿Qué son los libros apócrifos y deuterocanonicos?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3645024"/>
            <a:ext cx="4032447"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075364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Autofit/>
          </a:bodyPr>
          <a:lstStyle/>
          <a:p>
            <a:r>
              <a:rPr lang="es-CO" sz="3200" b="1" dirty="0" smtClean="0">
                <a:latin typeface="Agency FB" pitchFamily="34" charset="0"/>
              </a:rPr>
              <a:t>Mas </a:t>
            </a:r>
            <a:r>
              <a:rPr lang="es-CO" sz="3200" b="1" dirty="0">
                <a:latin typeface="Agency FB" pitchFamily="34" charset="0"/>
              </a:rPr>
              <a:t>respondiendo él, dijo: </a:t>
            </a:r>
            <a:r>
              <a:rPr lang="es-CO" sz="3200" b="1" dirty="0" smtClean="0">
                <a:latin typeface="Agency FB" pitchFamily="34" charset="0"/>
              </a:rPr>
              <a:t>«Toda </a:t>
            </a:r>
            <a:r>
              <a:rPr lang="es-CO" sz="3200" b="1" dirty="0">
                <a:latin typeface="Agency FB" pitchFamily="34" charset="0"/>
              </a:rPr>
              <a:t>planta que no plantó mi Padre celestial, será </a:t>
            </a:r>
            <a:r>
              <a:rPr lang="es-CO" sz="3200" b="1" dirty="0" smtClean="0">
                <a:latin typeface="Agency FB" pitchFamily="34" charset="0"/>
              </a:rPr>
              <a:t>desarraigada» Mat.15:13.</a:t>
            </a:r>
            <a:endParaRPr lang="es-CO" sz="3200" b="1" dirty="0">
              <a:latin typeface="Agency FB"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772816"/>
            <a:ext cx="7848871" cy="439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507498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04664"/>
            <a:ext cx="8208911" cy="6192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145145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a:solidFill>
            <a:schemeClr val="accent1">
              <a:lumMod val="40000"/>
              <a:lumOff val="60000"/>
            </a:schemeClr>
          </a:solidFill>
        </p:spPr>
        <p:txBody>
          <a:bodyPr>
            <a:normAutofit fontScale="90000"/>
          </a:bodyPr>
          <a:lstStyle/>
          <a:p>
            <a:r>
              <a:rPr lang="es-CO" sz="3100" dirty="0" smtClean="0">
                <a:latin typeface="Agency FB" pitchFamily="34" charset="0"/>
              </a:rPr>
              <a:t/>
            </a:r>
            <a:br>
              <a:rPr lang="es-CO" sz="3100" dirty="0" smtClean="0">
                <a:latin typeface="Agency FB" pitchFamily="34" charset="0"/>
              </a:rPr>
            </a:br>
            <a:r>
              <a:rPr lang="es-CO" sz="3600" dirty="0" smtClean="0">
                <a:latin typeface="Agency FB" pitchFamily="34" charset="0"/>
              </a:rPr>
              <a:t>Pregunta</a:t>
            </a:r>
            <a:r>
              <a:rPr lang="es-CO" sz="3600" dirty="0">
                <a:latin typeface="Agency FB" pitchFamily="34" charset="0"/>
              </a:rPr>
              <a:t>: "¿Qué son los libros Apócrifos o Deuterocanónicos? ¿Los libros Apócrifos o Deuterocanónicos pertenecen a la Biblia</a:t>
            </a:r>
            <a:r>
              <a:rPr lang="es-CO" sz="3600" dirty="0" smtClean="0">
                <a:latin typeface="Agency FB" pitchFamily="34" charset="0"/>
              </a:rPr>
              <a:t>?</a:t>
            </a:r>
            <a:r>
              <a:rPr lang="es-CO" dirty="0"/>
              <a:t/>
            </a:r>
            <a:br>
              <a:rPr lang="es-CO" dirty="0"/>
            </a:br>
            <a:endParaRPr lang="es-CO" dirty="0"/>
          </a:p>
        </p:txBody>
      </p:sp>
      <p:sp>
        <p:nvSpPr>
          <p:cNvPr id="3" name="2 Marcador de contenido"/>
          <p:cNvSpPr>
            <a:spLocks noGrp="1"/>
          </p:cNvSpPr>
          <p:nvPr>
            <p:ph idx="1"/>
          </p:nvPr>
        </p:nvSpPr>
        <p:spPr>
          <a:xfrm>
            <a:off x="2987824" y="1600201"/>
            <a:ext cx="3600400" cy="2620888"/>
          </a:xfrm>
        </p:spPr>
        <p:txBody>
          <a:bodyPr>
            <a:normAutofit fontScale="77500" lnSpcReduction="20000"/>
          </a:bodyPr>
          <a:lstStyle/>
          <a:p>
            <a:pPr marL="0" indent="0" algn="ctr">
              <a:buNone/>
            </a:pPr>
            <a:r>
              <a:rPr lang="es-CO" dirty="0"/>
              <a:t>Respuesta: Las Biblias Católicas Romanas tienen muchos más libros en el Antiguo Testamento que las Biblias </a:t>
            </a:r>
            <a:r>
              <a:rPr lang="es-CO" dirty="0" smtClean="0"/>
              <a:t>utilizadas por las demás iglesias cristianas. </a:t>
            </a:r>
          </a:p>
        </p:txBody>
      </p:sp>
      <p:sp>
        <p:nvSpPr>
          <p:cNvPr id="4" name="3 Rectángulo"/>
          <p:cNvSpPr/>
          <p:nvPr/>
        </p:nvSpPr>
        <p:spPr>
          <a:xfrm>
            <a:off x="1640250" y="4224144"/>
            <a:ext cx="5687094" cy="2677656"/>
          </a:xfrm>
          <a:prstGeom prst="rect">
            <a:avLst/>
          </a:prstGeom>
          <a:solidFill>
            <a:schemeClr val="accent1">
              <a:lumMod val="40000"/>
              <a:lumOff val="60000"/>
            </a:schemeClr>
          </a:solidFill>
        </p:spPr>
        <p:txBody>
          <a:bodyPr wrap="square">
            <a:spAutoFit/>
          </a:bodyPr>
          <a:lstStyle/>
          <a:p>
            <a:pPr algn="ctr"/>
            <a:r>
              <a:rPr lang="es-CO" sz="2800" b="1" dirty="0">
                <a:solidFill>
                  <a:srgbClr val="FF0000"/>
                </a:solidFill>
              </a:rPr>
              <a:t>Estos libros son conocidos como libros Apócrifos o Deuterocanónicos. La palabra “apócrifo” significa “escondido”, mientras que la palabra “Deuterocanónicos” significa “segundo canon”.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772816"/>
            <a:ext cx="2019300" cy="225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2280" y="1975520"/>
            <a:ext cx="2247900"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799919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p:cTn id="17" dur="500" fill="hold"/>
                                        <p:tgtEl>
                                          <p:spTgt spid="1026"/>
                                        </p:tgtEl>
                                        <p:attrNameLst>
                                          <p:attrName>ppt_w</p:attrName>
                                        </p:attrNameLst>
                                      </p:cBhvr>
                                      <p:tavLst>
                                        <p:tav tm="0">
                                          <p:val>
                                            <p:fltVal val="0"/>
                                          </p:val>
                                        </p:tav>
                                        <p:tav tm="100000">
                                          <p:val>
                                            <p:strVal val="#ppt_w"/>
                                          </p:val>
                                        </p:tav>
                                      </p:tavLst>
                                    </p:anim>
                                    <p:anim calcmode="lin" valueType="num">
                                      <p:cBhvr>
                                        <p:cTn id="18" dur="500" fill="hold"/>
                                        <p:tgtEl>
                                          <p:spTgt spid="1026"/>
                                        </p:tgtEl>
                                        <p:attrNameLst>
                                          <p:attrName>ppt_h</p:attrName>
                                        </p:attrNameLst>
                                      </p:cBhvr>
                                      <p:tavLst>
                                        <p:tav tm="0">
                                          <p:val>
                                            <p:fltVal val="0"/>
                                          </p:val>
                                        </p:tav>
                                        <p:tav tm="100000">
                                          <p:val>
                                            <p:strVal val="#ppt_h"/>
                                          </p:val>
                                        </p:tav>
                                      </p:tavLst>
                                    </p:anim>
                                    <p:animEffect transition="in" filter="fade">
                                      <p:cBhvr>
                                        <p:cTn id="19" dur="500"/>
                                        <p:tgtEl>
                                          <p:spTgt spid="1026"/>
                                        </p:tgtEl>
                                      </p:cBhvr>
                                    </p:animEffect>
                                  </p:childTnLst>
                                </p:cTn>
                              </p:par>
                              <p:par>
                                <p:cTn id="20" presetID="53" presetClass="entr" presetSubtype="16" fill="hold" nodeType="withEffect">
                                  <p:stCondLst>
                                    <p:cond delay="0"/>
                                  </p:stCondLst>
                                  <p:childTnLst>
                                    <p:set>
                                      <p:cBhvr>
                                        <p:cTn id="21" dur="1" fill="hold">
                                          <p:stCondLst>
                                            <p:cond delay="0"/>
                                          </p:stCondLst>
                                        </p:cTn>
                                        <p:tgtEl>
                                          <p:spTgt spid="1027"/>
                                        </p:tgtEl>
                                        <p:attrNameLst>
                                          <p:attrName>style.visibility</p:attrName>
                                        </p:attrNameLst>
                                      </p:cBhvr>
                                      <p:to>
                                        <p:strVal val="visible"/>
                                      </p:to>
                                    </p:set>
                                    <p:anim calcmode="lin" valueType="num">
                                      <p:cBhvr>
                                        <p:cTn id="22" dur="500" fill="hold"/>
                                        <p:tgtEl>
                                          <p:spTgt spid="1027"/>
                                        </p:tgtEl>
                                        <p:attrNameLst>
                                          <p:attrName>ppt_w</p:attrName>
                                        </p:attrNameLst>
                                      </p:cBhvr>
                                      <p:tavLst>
                                        <p:tav tm="0">
                                          <p:val>
                                            <p:fltVal val="0"/>
                                          </p:val>
                                        </p:tav>
                                        <p:tav tm="100000">
                                          <p:val>
                                            <p:strVal val="#ppt_w"/>
                                          </p:val>
                                        </p:tav>
                                      </p:tavLst>
                                    </p:anim>
                                    <p:anim calcmode="lin" valueType="num">
                                      <p:cBhvr>
                                        <p:cTn id="23" dur="500" fill="hold"/>
                                        <p:tgtEl>
                                          <p:spTgt spid="1027"/>
                                        </p:tgtEl>
                                        <p:attrNameLst>
                                          <p:attrName>ppt_h</p:attrName>
                                        </p:attrNameLst>
                                      </p:cBhvr>
                                      <p:tavLst>
                                        <p:tav tm="0">
                                          <p:val>
                                            <p:fltVal val="0"/>
                                          </p:val>
                                        </p:tav>
                                        <p:tav tm="100000">
                                          <p:val>
                                            <p:strVal val="#ppt_h"/>
                                          </p:val>
                                        </p:tav>
                                      </p:tavLst>
                                    </p:anim>
                                    <p:animEffect transition="in" filter="fade">
                                      <p:cBhvr>
                                        <p:cTn id="24"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620688"/>
            <a:ext cx="9144000" cy="5832648"/>
          </a:xfrm>
          <a:solidFill>
            <a:srgbClr val="002060"/>
          </a:solidFill>
        </p:spPr>
        <p:txBody>
          <a:bodyPr/>
          <a:lstStyle/>
          <a:p>
            <a:pPr marL="0" indent="0" algn="ctr">
              <a:buNone/>
            </a:pPr>
            <a:endParaRPr lang="es-CO" dirty="0" smtClean="0"/>
          </a:p>
          <a:p>
            <a:pPr marL="0" indent="0" algn="ctr">
              <a:buNone/>
            </a:pPr>
            <a:r>
              <a:rPr lang="es-CO" dirty="0" smtClean="0">
                <a:solidFill>
                  <a:schemeClr val="bg1"/>
                </a:solidFill>
              </a:rPr>
              <a:t>Los libros apócrifos </a:t>
            </a:r>
            <a:r>
              <a:rPr lang="es-CO" dirty="0">
                <a:solidFill>
                  <a:schemeClr val="bg1"/>
                </a:solidFill>
              </a:rPr>
              <a:t>o </a:t>
            </a:r>
            <a:r>
              <a:rPr lang="es-CO" dirty="0" smtClean="0">
                <a:solidFill>
                  <a:schemeClr val="bg1"/>
                </a:solidFill>
              </a:rPr>
              <a:t>Deuterocanónicos </a:t>
            </a:r>
            <a:r>
              <a:rPr lang="es-CO" dirty="0">
                <a:solidFill>
                  <a:schemeClr val="bg1"/>
                </a:solidFill>
              </a:rPr>
              <a:t>fueron escritos originalmente en el tiempo entre el Antiguo y el Nuevo Testamento. </a:t>
            </a:r>
            <a:endParaRPr lang="es-CO" dirty="0" smtClean="0">
              <a:solidFill>
                <a:schemeClr val="bg1"/>
              </a:solidFill>
            </a:endParaRPr>
          </a:p>
          <a:p>
            <a:pPr marL="0" indent="0" algn="ctr">
              <a:buNone/>
            </a:pPr>
            <a:endParaRPr lang="es-CO" dirty="0" smtClean="0">
              <a:solidFill>
                <a:schemeClr val="bg1"/>
              </a:solidFill>
            </a:endParaRPr>
          </a:p>
          <a:p>
            <a:pPr marL="0" indent="0" algn="ctr">
              <a:buNone/>
            </a:pPr>
            <a:r>
              <a:rPr lang="es-CO" b="1" dirty="0" smtClean="0">
                <a:solidFill>
                  <a:srgbClr val="FFFF00"/>
                </a:solidFill>
              </a:rPr>
              <a:t>Los </a:t>
            </a:r>
            <a:r>
              <a:rPr lang="es-CO" b="1" dirty="0">
                <a:solidFill>
                  <a:srgbClr val="FFFF00"/>
                </a:solidFill>
              </a:rPr>
              <a:t>libros son llamados: 1 Esdras, 2 Esdras, Tobías, Judit, Sabiduría de Salomón, Eclesiástico, Baruc, la Carta a Jeremías, Oración de Manasés, 1 Macabeos, 2 Macabeos, y adiciones a los libros bíblicos de Ester y Daniel.</a:t>
            </a:r>
          </a:p>
        </p:txBody>
      </p:sp>
    </p:spTree>
    <p:extLst>
      <p:ext uri="{BB962C8B-B14F-4D97-AF65-F5344CB8AC3E}">
        <p14:creationId xmlns:p14="http://schemas.microsoft.com/office/powerpoint/2010/main" val="111902826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476672"/>
            <a:ext cx="8229600" cy="6081539"/>
          </a:xfrm>
        </p:spPr>
        <p:txBody>
          <a:bodyPr>
            <a:normAutofit fontScale="85000" lnSpcReduction="10000"/>
          </a:bodyPr>
          <a:lstStyle/>
          <a:p>
            <a:pPr marL="0" indent="0" algn="ctr">
              <a:buNone/>
            </a:pPr>
            <a:r>
              <a:rPr lang="es-CO" dirty="0" smtClean="0"/>
              <a:t>Nota: Revisando un poco la historia encontramos que el surgimiento y fortalecimiento de la Iglesia Católica Romana, no se debió exclusivamente a las armar y autoridad del emperador romano Constantino, sino que su gran aliada para consolidarse y perdurar a través de los siglos, fue someter al pueblo en la ignorancia de la Palabra de Dios.</a:t>
            </a:r>
          </a:p>
          <a:p>
            <a:pPr marL="0" indent="0" algn="ctr">
              <a:buNone/>
            </a:pPr>
            <a:r>
              <a:rPr lang="es-CO" dirty="0" smtClean="0"/>
              <a:t>No se limitó solamente a prohibir su lectura, sino que mandó a las llamas de la hoguera a todos aquellos fieles que osaran obedecer al Señor antes que a Roma.</a:t>
            </a:r>
          </a:p>
          <a:p>
            <a:pPr marL="0" indent="0" algn="ctr">
              <a:buNone/>
            </a:pPr>
            <a:r>
              <a:rPr lang="es-CO" dirty="0" smtClean="0"/>
              <a:t>El papa Gregorio IX  en el concilio de Valencia en el año 1229  prohibió oficialmente su lectura, y todos aquellos que fuesen sorprendidos en tan «grave pecado»  debían ser entregados a sus inquisidores para ser quemados públicamente. </a:t>
            </a:r>
          </a:p>
          <a:p>
            <a:pPr marL="0" indent="0">
              <a:buNone/>
            </a:pPr>
            <a:endParaRPr lang="es-CO" dirty="0"/>
          </a:p>
        </p:txBody>
      </p:sp>
    </p:spTree>
    <p:extLst>
      <p:ext uri="{BB962C8B-B14F-4D97-AF65-F5344CB8AC3E}">
        <p14:creationId xmlns:p14="http://schemas.microsoft.com/office/powerpoint/2010/main" val="65695026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0"/>
            <a:ext cx="8229600" cy="6858000"/>
          </a:xfrm>
          <a:blipFill>
            <a:blip r:embed="rId2"/>
            <a:tile tx="0" ty="0" sx="100000" sy="100000" flip="none" algn="tl"/>
          </a:blipFill>
        </p:spPr>
        <p:txBody>
          <a:bodyPr>
            <a:normAutofit fontScale="92500" lnSpcReduction="10000"/>
          </a:bodyPr>
          <a:lstStyle/>
          <a:p>
            <a:pPr marL="0" indent="0" algn="ctr">
              <a:buNone/>
            </a:pPr>
            <a:r>
              <a:rPr lang="es-CO" dirty="0" smtClean="0"/>
              <a:t>La traducción de la Biblia a varios idiomas favoreció el avance y robustecimiento de la iglesia cristiana, definió la victoria de la reforma en tiempos cuando la iglesia Católica tenia poder sobre la vida y la muerte de las personas, cuando Roma ponía y sacaba reyes.</a:t>
            </a:r>
          </a:p>
          <a:p>
            <a:pPr marL="0" indent="0" algn="ctr">
              <a:buNone/>
            </a:pPr>
            <a:r>
              <a:rPr lang="es-CO" dirty="0" smtClean="0"/>
              <a:t>Doscientos años antes de Jesucristo  el antiguo Testamento fue traducido en Alejandría desde el Hebreo al Griego. Esta traducción se la conoce como la Septuaginta y fue la que el Señor Jesús utilizó durante su ministerio terrenal, aunque Él, deseando que todos le entendieran, les hablaba en arameo, que era el idioma del pueblo. No debemos olvidar que Dios depositó en el pueblo de Israel la responsabilidad de custodiar su Palabra </a:t>
            </a:r>
            <a:r>
              <a:rPr lang="es-CO" b="1" dirty="0" smtClean="0">
                <a:solidFill>
                  <a:srgbClr val="FF0000"/>
                </a:solidFill>
              </a:rPr>
              <a:t>(Rom.1:19).  </a:t>
            </a:r>
          </a:p>
        </p:txBody>
      </p:sp>
    </p:spTree>
    <p:extLst>
      <p:ext uri="{BB962C8B-B14F-4D97-AF65-F5344CB8AC3E}">
        <p14:creationId xmlns:p14="http://schemas.microsoft.com/office/powerpoint/2010/main" val="971247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2160240"/>
          </a:xfrm>
        </p:spPr>
        <p:txBody>
          <a:bodyPr>
            <a:normAutofit fontScale="92500" lnSpcReduction="10000"/>
          </a:bodyPr>
          <a:lstStyle/>
          <a:p>
            <a:pPr marL="0" indent="0" algn="ctr">
              <a:buNone/>
            </a:pPr>
            <a:r>
              <a:rPr lang="es-CO" dirty="0" smtClean="0"/>
              <a:t>Jesús siempre predicó la verdad conforme Él la había inspirado, y nunca mencionó los libros apócrifos, por ejemplo, miren como la iglesia Católica Romana adultera la Palabra de Dos. </a:t>
            </a:r>
            <a:r>
              <a:rPr lang="es-CO" dirty="0" smtClean="0">
                <a:solidFill>
                  <a:srgbClr val="FF0000"/>
                </a:solidFill>
              </a:rPr>
              <a:t>(Exo,20:4).</a:t>
            </a:r>
          </a:p>
        </p:txBody>
      </p:sp>
      <p:sp>
        <p:nvSpPr>
          <p:cNvPr id="4" name="3 Rectángulo"/>
          <p:cNvSpPr/>
          <p:nvPr/>
        </p:nvSpPr>
        <p:spPr>
          <a:xfrm>
            <a:off x="251520" y="3068960"/>
            <a:ext cx="5976664" cy="3539430"/>
          </a:xfrm>
          <a:prstGeom prst="rect">
            <a:avLst/>
          </a:prstGeom>
          <a:solidFill>
            <a:schemeClr val="accent2">
              <a:lumMod val="20000"/>
              <a:lumOff val="80000"/>
            </a:schemeClr>
          </a:solidFill>
        </p:spPr>
        <p:txBody>
          <a:bodyPr wrap="square">
            <a:spAutoFit/>
          </a:bodyPr>
          <a:lstStyle/>
          <a:p>
            <a:pPr algn="ctr"/>
            <a:r>
              <a:rPr lang="es-CO" sz="2800" dirty="0"/>
              <a:t>El catecismo que usan los niños para su primera comunión, enseñan solamente nueve de los diez mandamientos de la ley de Dios, y para completar los diez han dividido el decimo en dos ¿Por qué? Porque han eliminado el segundo que dice: «no te harás imagen ni te inclinarás ante ellas»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3068960"/>
            <a:ext cx="2746623"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Proceso alternativo"/>
          <p:cNvSpPr/>
          <p:nvPr/>
        </p:nvSpPr>
        <p:spPr>
          <a:xfrm>
            <a:off x="6444208" y="3717033"/>
            <a:ext cx="993576" cy="1008112"/>
          </a:xfrm>
          <a:prstGeom prst="flowChartAlternateProces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8" name="7 Flecha derecha"/>
          <p:cNvSpPr/>
          <p:nvPr/>
        </p:nvSpPr>
        <p:spPr>
          <a:xfrm rot="17317217">
            <a:off x="7402227" y="6038531"/>
            <a:ext cx="978408" cy="64554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117420699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1000" fill="hold"/>
                                        <p:tgtEl>
                                          <p:spTgt spid="1026"/>
                                        </p:tgtEl>
                                        <p:attrNameLst>
                                          <p:attrName>ppt_w</p:attrName>
                                        </p:attrNameLst>
                                      </p:cBhvr>
                                      <p:tavLst>
                                        <p:tav tm="0">
                                          <p:val>
                                            <p:fltVal val="0"/>
                                          </p:val>
                                        </p:tav>
                                        <p:tav tm="100000">
                                          <p:val>
                                            <p:strVal val="#ppt_w"/>
                                          </p:val>
                                        </p:tav>
                                      </p:tavLst>
                                    </p:anim>
                                    <p:anim calcmode="lin" valueType="num">
                                      <p:cBhvr>
                                        <p:cTn id="14" dur="1000" fill="hold"/>
                                        <p:tgtEl>
                                          <p:spTgt spid="1026"/>
                                        </p:tgtEl>
                                        <p:attrNameLst>
                                          <p:attrName>ppt_h</p:attrName>
                                        </p:attrNameLst>
                                      </p:cBhvr>
                                      <p:tavLst>
                                        <p:tav tm="0">
                                          <p:val>
                                            <p:fltVal val="0"/>
                                          </p:val>
                                        </p:tav>
                                        <p:tav tm="100000">
                                          <p:val>
                                            <p:strVal val="#ppt_h"/>
                                          </p:val>
                                        </p:tav>
                                      </p:tavLst>
                                    </p:anim>
                                    <p:anim calcmode="lin" valueType="num">
                                      <p:cBhvr>
                                        <p:cTn id="15" dur="1000" fill="hold"/>
                                        <p:tgtEl>
                                          <p:spTgt spid="1026"/>
                                        </p:tgtEl>
                                        <p:attrNameLst>
                                          <p:attrName>style.rotation</p:attrName>
                                        </p:attrNameLst>
                                      </p:cBhvr>
                                      <p:tavLst>
                                        <p:tav tm="0">
                                          <p:val>
                                            <p:fltVal val="90"/>
                                          </p:val>
                                        </p:tav>
                                        <p:tav tm="100000">
                                          <p:val>
                                            <p:fltVal val="0"/>
                                          </p:val>
                                        </p:tav>
                                      </p:tavLst>
                                    </p:anim>
                                    <p:animEffect transition="in" filter="fade">
                                      <p:cBhvr>
                                        <p:cTn id="16" dur="10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80">
                                          <p:stCondLst>
                                            <p:cond delay="0"/>
                                          </p:stCondLst>
                                        </p:cTn>
                                        <p:tgtEl>
                                          <p:spTgt spid="7"/>
                                        </p:tgtEl>
                                      </p:cBhvr>
                                    </p:animEffect>
                                    <p:anim calcmode="lin" valueType="num">
                                      <p:cBhvr>
                                        <p:cTn id="2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7" dur="26">
                                          <p:stCondLst>
                                            <p:cond delay="650"/>
                                          </p:stCondLst>
                                        </p:cTn>
                                        <p:tgtEl>
                                          <p:spTgt spid="7"/>
                                        </p:tgtEl>
                                      </p:cBhvr>
                                      <p:to x="100000" y="60000"/>
                                    </p:animScale>
                                    <p:animScale>
                                      <p:cBhvr>
                                        <p:cTn id="28" dur="166" decel="50000">
                                          <p:stCondLst>
                                            <p:cond delay="676"/>
                                          </p:stCondLst>
                                        </p:cTn>
                                        <p:tgtEl>
                                          <p:spTgt spid="7"/>
                                        </p:tgtEl>
                                      </p:cBhvr>
                                      <p:to x="100000" y="100000"/>
                                    </p:animScale>
                                    <p:animScale>
                                      <p:cBhvr>
                                        <p:cTn id="29" dur="26">
                                          <p:stCondLst>
                                            <p:cond delay="1312"/>
                                          </p:stCondLst>
                                        </p:cTn>
                                        <p:tgtEl>
                                          <p:spTgt spid="7"/>
                                        </p:tgtEl>
                                      </p:cBhvr>
                                      <p:to x="100000" y="80000"/>
                                    </p:animScale>
                                    <p:animScale>
                                      <p:cBhvr>
                                        <p:cTn id="30" dur="166" decel="50000">
                                          <p:stCondLst>
                                            <p:cond delay="1338"/>
                                          </p:stCondLst>
                                        </p:cTn>
                                        <p:tgtEl>
                                          <p:spTgt spid="7"/>
                                        </p:tgtEl>
                                      </p:cBhvr>
                                      <p:to x="100000" y="100000"/>
                                    </p:animScale>
                                    <p:animScale>
                                      <p:cBhvr>
                                        <p:cTn id="31" dur="26">
                                          <p:stCondLst>
                                            <p:cond delay="1642"/>
                                          </p:stCondLst>
                                        </p:cTn>
                                        <p:tgtEl>
                                          <p:spTgt spid="7"/>
                                        </p:tgtEl>
                                      </p:cBhvr>
                                      <p:to x="100000" y="90000"/>
                                    </p:animScale>
                                    <p:animScale>
                                      <p:cBhvr>
                                        <p:cTn id="32" dur="166" decel="50000">
                                          <p:stCondLst>
                                            <p:cond delay="1668"/>
                                          </p:stCondLst>
                                        </p:cTn>
                                        <p:tgtEl>
                                          <p:spTgt spid="7"/>
                                        </p:tgtEl>
                                      </p:cBhvr>
                                      <p:to x="100000" y="100000"/>
                                    </p:animScale>
                                    <p:animScale>
                                      <p:cBhvr>
                                        <p:cTn id="33" dur="26">
                                          <p:stCondLst>
                                            <p:cond delay="1808"/>
                                          </p:stCondLst>
                                        </p:cTn>
                                        <p:tgtEl>
                                          <p:spTgt spid="7"/>
                                        </p:tgtEl>
                                      </p:cBhvr>
                                      <p:to x="100000" y="95000"/>
                                    </p:animScale>
                                    <p:animScale>
                                      <p:cBhvr>
                                        <p:cTn id="34" dur="166" decel="50000">
                                          <p:stCondLst>
                                            <p:cond delay="1834"/>
                                          </p:stCondLst>
                                        </p:cTn>
                                        <p:tgtEl>
                                          <p:spTgt spid="7"/>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30000">
              <a:srgbClr val="66008F"/>
            </a:gs>
            <a:gs pos="64999">
              <a:srgbClr val="BA0066"/>
            </a:gs>
            <a:gs pos="89999">
              <a:srgbClr val="FF0000"/>
            </a:gs>
            <a:gs pos="100000">
              <a:srgbClr val="FF8200"/>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a:blipFill>
            <a:blip r:embed="rId2"/>
            <a:tile tx="0" ty="0" sx="100000" sy="100000" flip="none" algn="tl"/>
          </a:blipFill>
        </p:spPr>
        <p:txBody>
          <a:bodyPr>
            <a:normAutofit fontScale="92500" lnSpcReduction="10000"/>
          </a:bodyPr>
          <a:lstStyle/>
          <a:p>
            <a:pPr marL="0" indent="0" algn="ctr">
              <a:buNone/>
            </a:pPr>
            <a:r>
              <a:rPr lang="es-CO" dirty="0"/>
              <a:t>Cualquiera que lea la Biblia sin prejuicios ni fanatismo, verá desmoronarse todos los credos </a:t>
            </a:r>
            <a:r>
              <a:rPr lang="es-CO" dirty="0" smtClean="0"/>
              <a:t>católicos </a:t>
            </a:r>
            <a:r>
              <a:rPr lang="es-CO" dirty="0"/>
              <a:t>ante sus propios ojos. </a:t>
            </a:r>
            <a:endParaRPr lang="es-CO" dirty="0" smtClean="0"/>
          </a:p>
          <a:p>
            <a:pPr marL="0" indent="0" algn="ctr">
              <a:buNone/>
            </a:pPr>
            <a:endParaRPr lang="es-CO" dirty="0" smtClean="0"/>
          </a:p>
          <a:p>
            <a:pPr marL="0" indent="0" algn="ctr">
              <a:buNone/>
            </a:pPr>
            <a:r>
              <a:rPr lang="es-CO" dirty="0" smtClean="0"/>
              <a:t>Jesús reconoció </a:t>
            </a:r>
            <a:r>
              <a:rPr lang="es-CO" dirty="0"/>
              <a:t>la Biblia como la infalible Palabra de Dios, </a:t>
            </a:r>
            <a:r>
              <a:rPr lang="es-CO" dirty="0" smtClean="0"/>
              <a:t>siempre predicó </a:t>
            </a:r>
            <a:r>
              <a:rPr lang="es-CO" dirty="0"/>
              <a:t>y enseño de ella. </a:t>
            </a:r>
            <a:endParaRPr lang="es-CO" dirty="0" smtClean="0"/>
          </a:p>
          <a:p>
            <a:pPr marL="0" indent="0" algn="ctr">
              <a:buNone/>
            </a:pPr>
            <a:r>
              <a:rPr lang="es-CO" dirty="0" smtClean="0"/>
              <a:t>En </a:t>
            </a:r>
            <a:r>
              <a:rPr lang="es-CO" dirty="0">
                <a:solidFill>
                  <a:srgbClr val="FF0000"/>
                </a:solidFill>
              </a:rPr>
              <a:t>Juan 10:35 </a:t>
            </a:r>
            <a:r>
              <a:rPr lang="es-CO" dirty="0"/>
              <a:t>dijo: «</a:t>
            </a:r>
            <a:r>
              <a:rPr lang="es-CO" b="1" dirty="0">
                <a:latin typeface="Agency FB" pitchFamily="34" charset="0"/>
              </a:rPr>
              <a:t>la </a:t>
            </a:r>
            <a:r>
              <a:rPr lang="es-CO" b="1" dirty="0" smtClean="0">
                <a:latin typeface="Agency FB" pitchFamily="34" charset="0"/>
              </a:rPr>
              <a:t>Escritura </a:t>
            </a:r>
            <a:r>
              <a:rPr lang="es-CO" b="1" dirty="0">
                <a:latin typeface="Agency FB" pitchFamily="34" charset="0"/>
              </a:rPr>
              <a:t>no puede ser quebrantada</a:t>
            </a:r>
            <a:r>
              <a:rPr lang="es-CO" dirty="0"/>
              <a:t>». </a:t>
            </a:r>
            <a:endParaRPr lang="es-CO" dirty="0" smtClean="0"/>
          </a:p>
          <a:p>
            <a:pPr marL="0" indent="0" algn="ctr">
              <a:buNone/>
            </a:pPr>
            <a:r>
              <a:rPr lang="es-CO" dirty="0" smtClean="0"/>
              <a:t>En </a:t>
            </a:r>
            <a:r>
              <a:rPr lang="es-CO" dirty="0" smtClean="0">
                <a:solidFill>
                  <a:srgbClr val="FF0000"/>
                </a:solidFill>
              </a:rPr>
              <a:t>Mat.24:35 </a:t>
            </a:r>
            <a:r>
              <a:rPr lang="es-CO" dirty="0" smtClean="0"/>
              <a:t>dijo:</a:t>
            </a:r>
            <a:r>
              <a:rPr lang="es-CO" dirty="0" smtClean="0">
                <a:solidFill>
                  <a:srgbClr val="FF0000"/>
                </a:solidFill>
              </a:rPr>
              <a:t> </a:t>
            </a:r>
            <a:r>
              <a:rPr lang="es-CO" dirty="0"/>
              <a:t>«</a:t>
            </a:r>
            <a:r>
              <a:rPr lang="es-CO" b="1" dirty="0">
                <a:latin typeface="Agency FB" pitchFamily="34" charset="0"/>
              </a:rPr>
              <a:t>El cielo y la tierra pasarán, pero mis palabras nunca pasarán</a:t>
            </a:r>
            <a:r>
              <a:rPr lang="es-CO" dirty="0" smtClean="0"/>
              <a:t>».</a:t>
            </a:r>
          </a:p>
          <a:p>
            <a:pPr marL="0" indent="0" algn="ctr">
              <a:buNone/>
            </a:pPr>
            <a:r>
              <a:rPr lang="es-CO" dirty="0" smtClean="0"/>
              <a:t> En </a:t>
            </a:r>
            <a:r>
              <a:rPr lang="es-CO" dirty="0" smtClean="0">
                <a:solidFill>
                  <a:srgbClr val="FF0000"/>
                </a:solidFill>
              </a:rPr>
              <a:t>Juan 5:39</a:t>
            </a:r>
            <a:r>
              <a:rPr lang="es-CO" dirty="0" smtClean="0"/>
              <a:t> Nos </a:t>
            </a:r>
            <a:r>
              <a:rPr lang="es-CO" dirty="0"/>
              <a:t>manda </a:t>
            </a:r>
            <a:r>
              <a:rPr lang="es-CO" dirty="0" smtClean="0"/>
              <a:t> «</a:t>
            </a:r>
            <a:r>
              <a:rPr lang="es-CO" b="1" dirty="0" smtClean="0">
                <a:latin typeface="Agency FB" pitchFamily="34" charset="0"/>
              </a:rPr>
              <a:t>escudriñar las Escrituras</a:t>
            </a:r>
            <a:r>
              <a:rPr lang="es-CO" dirty="0" smtClean="0"/>
              <a:t>». </a:t>
            </a:r>
          </a:p>
          <a:p>
            <a:pPr marL="0" indent="0" algn="ctr">
              <a:buNone/>
            </a:pPr>
            <a:r>
              <a:rPr lang="es-CO" dirty="0" smtClean="0"/>
              <a:t>En </a:t>
            </a:r>
            <a:r>
              <a:rPr lang="es-CO" dirty="0" smtClean="0">
                <a:solidFill>
                  <a:srgbClr val="FF0000"/>
                </a:solidFill>
              </a:rPr>
              <a:t>Mat.22:29</a:t>
            </a:r>
            <a:r>
              <a:rPr lang="es-CO" dirty="0" smtClean="0"/>
              <a:t>, </a:t>
            </a:r>
            <a:r>
              <a:rPr lang="es-CO" dirty="0"/>
              <a:t>Reprendió a los </a:t>
            </a:r>
            <a:r>
              <a:rPr lang="es-CO" dirty="0" smtClean="0"/>
              <a:t>saduceos diciéndoles: «</a:t>
            </a:r>
            <a:r>
              <a:rPr lang="es-CO" b="1" dirty="0" smtClean="0">
                <a:latin typeface="Agency FB" pitchFamily="34" charset="0"/>
              </a:rPr>
              <a:t>erráis, </a:t>
            </a:r>
            <a:r>
              <a:rPr lang="es-CO" b="1" dirty="0">
                <a:latin typeface="Agency FB" pitchFamily="34" charset="0"/>
              </a:rPr>
              <a:t>ignorando las </a:t>
            </a:r>
            <a:r>
              <a:rPr lang="es-CO" b="1" dirty="0" smtClean="0">
                <a:latin typeface="Agency FB" pitchFamily="34" charset="0"/>
              </a:rPr>
              <a:t>Escrituras</a:t>
            </a:r>
            <a:r>
              <a:rPr lang="es-CO" dirty="0" smtClean="0"/>
              <a:t>».</a:t>
            </a:r>
            <a:endParaRPr lang="es-CO" dirty="0"/>
          </a:p>
        </p:txBody>
      </p:sp>
    </p:spTree>
    <p:extLst>
      <p:ext uri="{BB962C8B-B14F-4D97-AF65-F5344CB8AC3E}">
        <p14:creationId xmlns:p14="http://schemas.microsoft.com/office/powerpoint/2010/main" val="39200004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heel(1)">
                                      <p:cBhvr>
                                        <p:cTn id="13" dur="2000"/>
                                        <p:tgtEl>
                                          <p:spTgt spid="3">
                                            <p:txEl>
                                              <p:pRg st="4" end="4"/>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wheel(1)">
                                      <p:cBhvr>
                                        <p:cTn id="16" dur="2000"/>
                                        <p:tgtEl>
                                          <p:spTgt spid="3">
                                            <p:txEl>
                                              <p:pRg st="5" end="5"/>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wheel(1)">
                                      <p:cBhvr>
                                        <p:cTn id="19"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a:solidFill>
            <a:schemeClr val="accent3">
              <a:lumMod val="20000"/>
              <a:lumOff val="80000"/>
            </a:schemeClr>
          </a:solidFill>
        </p:spPr>
        <p:txBody>
          <a:bodyPr>
            <a:normAutofit fontScale="90000"/>
          </a:bodyPr>
          <a:lstStyle/>
          <a:p>
            <a:r>
              <a:rPr lang="es-CO" sz="2800" dirty="0" smtClean="0"/>
              <a:t>Si nos privan de la Biblia nos están quitando la enseñanza verdadera, el alimento espiritual no contaminado, nuestra consolación y esperanza. Es más, nos estarían ocultando el camino de la salvación.</a:t>
            </a:r>
            <a:endParaRPr lang="es-CO" sz="2800" dirty="0"/>
          </a:p>
        </p:txBody>
      </p:sp>
      <p:sp>
        <p:nvSpPr>
          <p:cNvPr id="3" name="2 Marcador de contenido"/>
          <p:cNvSpPr>
            <a:spLocks noGrp="1"/>
          </p:cNvSpPr>
          <p:nvPr>
            <p:ph idx="1"/>
          </p:nvPr>
        </p:nvSpPr>
        <p:spPr>
          <a:xfrm>
            <a:off x="457200" y="1600200"/>
            <a:ext cx="8229600" cy="5257800"/>
          </a:xfrm>
          <a:blipFill>
            <a:blip r:embed="rId2"/>
            <a:tile tx="0" ty="0" sx="100000" sy="100000" flip="none" algn="tl"/>
          </a:blipFill>
        </p:spPr>
        <p:txBody>
          <a:bodyPr>
            <a:normAutofit fontScale="85000" lnSpcReduction="20000"/>
          </a:bodyPr>
          <a:lstStyle/>
          <a:p>
            <a:pPr marL="0" indent="0">
              <a:buNone/>
            </a:pPr>
            <a:r>
              <a:rPr lang="es-CO" dirty="0" smtClean="0"/>
              <a:t>Por eso el apóstol Pablo escribió en, </a:t>
            </a:r>
            <a:r>
              <a:rPr lang="es-CO" dirty="0" smtClean="0">
                <a:solidFill>
                  <a:srgbClr val="FF0000"/>
                </a:solidFill>
              </a:rPr>
              <a:t>2Tim.3:15,16</a:t>
            </a:r>
            <a:r>
              <a:rPr lang="es-CO" dirty="0"/>
              <a:t>. </a:t>
            </a:r>
            <a:r>
              <a:rPr lang="es-CO" dirty="0" smtClean="0"/>
              <a:t>«…</a:t>
            </a:r>
            <a:r>
              <a:rPr lang="es-CO" dirty="0" smtClean="0">
                <a:latin typeface="Agency FB" pitchFamily="34" charset="0"/>
              </a:rPr>
              <a:t>las </a:t>
            </a:r>
            <a:r>
              <a:rPr lang="es-CO" dirty="0">
                <a:latin typeface="Agency FB" pitchFamily="34" charset="0"/>
              </a:rPr>
              <a:t>Sagradas Escrituras, </a:t>
            </a:r>
            <a:r>
              <a:rPr lang="es-CO" dirty="0" smtClean="0">
                <a:latin typeface="Agency FB" pitchFamily="34" charset="0"/>
              </a:rPr>
              <a:t>…te </a:t>
            </a:r>
            <a:r>
              <a:rPr lang="es-CO" dirty="0">
                <a:latin typeface="Agency FB" pitchFamily="34" charset="0"/>
              </a:rPr>
              <a:t>pueden hacer sabio para la salvación por la fe que es en Cristo </a:t>
            </a:r>
            <a:r>
              <a:rPr lang="es-CO" dirty="0" smtClean="0">
                <a:latin typeface="Agency FB" pitchFamily="34" charset="0"/>
              </a:rPr>
              <a:t>Jesús».</a:t>
            </a:r>
            <a:r>
              <a:rPr lang="es-CO" dirty="0" smtClean="0"/>
              <a:t> </a:t>
            </a:r>
          </a:p>
          <a:p>
            <a:r>
              <a:rPr lang="es-CO" dirty="0" smtClean="0"/>
              <a:t>En </a:t>
            </a:r>
            <a:r>
              <a:rPr lang="es-CO" dirty="0" smtClean="0">
                <a:solidFill>
                  <a:srgbClr val="FF0000"/>
                </a:solidFill>
              </a:rPr>
              <a:t>Heb.4:12</a:t>
            </a:r>
            <a:r>
              <a:rPr lang="es-CO" dirty="0"/>
              <a:t> </a:t>
            </a:r>
            <a:r>
              <a:rPr lang="es-CO" dirty="0" smtClean="0"/>
              <a:t>dijo: «…</a:t>
            </a:r>
            <a:r>
              <a:rPr lang="es-CO" dirty="0" smtClean="0">
                <a:latin typeface="Agency FB" pitchFamily="34" charset="0"/>
              </a:rPr>
              <a:t>la </a:t>
            </a:r>
            <a:r>
              <a:rPr lang="es-CO" dirty="0">
                <a:latin typeface="Agency FB" pitchFamily="34" charset="0"/>
              </a:rPr>
              <a:t>palabra de Dios es viva y eficaz, y más cortante que toda espada de dos filos; y penetra hasta partir el alma y el espíritu, las coyunturas y los tuétanos, y discierne los pensamientos y las intenciones del </a:t>
            </a:r>
            <a:r>
              <a:rPr lang="es-CO" dirty="0" smtClean="0">
                <a:latin typeface="Agency FB" pitchFamily="34" charset="0"/>
              </a:rPr>
              <a:t>corazón</a:t>
            </a:r>
            <a:r>
              <a:rPr lang="es-CO" dirty="0" smtClean="0"/>
              <a:t>».</a:t>
            </a:r>
          </a:p>
          <a:p>
            <a:pPr marL="0" indent="0">
              <a:buNone/>
            </a:pPr>
            <a:r>
              <a:rPr lang="es-CO" dirty="0" smtClean="0"/>
              <a:t>Y nuestro Salvador Jesucristo dijo en </a:t>
            </a:r>
            <a:r>
              <a:rPr lang="es-CO" dirty="0" smtClean="0">
                <a:solidFill>
                  <a:srgbClr val="FF0000"/>
                </a:solidFill>
              </a:rPr>
              <a:t>Luc.11:28</a:t>
            </a:r>
            <a:r>
              <a:rPr lang="es-CO" dirty="0"/>
              <a:t>. </a:t>
            </a:r>
            <a:r>
              <a:rPr lang="es-CO" dirty="0" smtClean="0"/>
              <a:t>«…</a:t>
            </a:r>
            <a:r>
              <a:rPr lang="es-CO" dirty="0" smtClean="0">
                <a:latin typeface="Agency FB" pitchFamily="34" charset="0"/>
              </a:rPr>
              <a:t>bienaventurados </a:t>
            </a:r>
            <a:r>
              <a:rPr lang="es-CO" dirty="0">
                <a:latin typeface="Agency FB" pitchFamily="34" charset="0"/>
              </a:rPr>
              <a:t>los que oyen la palabra de Dios, y la </a:t>
            </a:r>
            <a:r>
              <a:rPr lang="es-CO" dirty="0" smtClean="0">
                <a:latin typeface="Agency FB" pitchFamily="34" charset="0"/>
              </a:rPr>
              <a:t>guardan</a:t>
            </a:r>
            <a:r>
              <a:rPr lang="es-CO" dirty="0" smtClean="0"/>
              <a:t>».</a:t>
            </a:r>
          </a:p>
          <a:p>
            <a:pPr marL="0" indent="0">
              <a:buNone/>
            </a:pPr>
            <a:endParaRPr lang="es-CO" dirty="0" smtClean="0"/>
          </a:p>
          <a:p>
            <a:pPr marL="0" indent="0">
              <a:buNone/>
            </a:pPr>
            <a:r>
              <a:rPr lang="es-CO" dirty="0" smtClean="0"/>
              <a:t>Por supuesto que esto a Satanás no le convenía, por eso estaba tratando de impedid que sus beneficios tuvieran los resultados esperados, ultimando a Roma para que lo impidiera.    </a:t>
            </a:r>
            <a:endParaRPr lang="es-CO" dirty="0"/>
          </a:p>
        </p:txBody>
      </p:sp>
    </p:spTree>
    <p:extLst>
      <p:ext uri="{BB962C8B-B14F-4D97-AF65-F5344CB8AC3E}">
        <p14:creationId xmlns:p14="http://schemas.microsoft.com/office/powerpoint/2010/main" val="274153216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827584" y="1124744"/>
            <a:ext cx="5266928" cy="4525963"/>
          </a:xfrm>
        </p:spPr>
        <p:txBody>
          <a:bodyPr>
            <a:normAutofit lnSpcReduction="10000"/>
          </a:bodyPr>
          <a:lstStyle/>
          <a:p>
            <a:pPr marL="0" indent="0" algn="ctr">
              <a:buNone/>
            </a:pPr>
            <a:r>
              <a:rPr lang="es-CO" dirty="0"/>
              <a:t>Siglos después un monje católico, Jerónimo, que había vivido en Antioquia y Bethlehem, realizó una traducción al Latín directamente del Hebreo; esta fue la única que la iglesia Católica </a:t>
            </a:r>
            <a:r>
              <a:rPr lang="es-CO" b="1" u="sng" dirty="0"/>
              <a:t>reconoció </a:t>
            </a:r>
            <a:r>
              <a:rPr lang="es-CO" dirty="0"/>
              <a:t>como autentica, a la cual se le anexaron los libros apócrifos. </a:t>
            </a:r>
          </a:p>
          <a:p>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8" y="1268760"/>
            <a:ext cx="2494012"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enos"/>
          <p:cNvSpPr/>
          <p:nvPr/>
        </p:nvSpPr>
        <p:spPr>
          <a:xfrm>
            <a:off x="467544" y="5596056"/>
            <a:ext cx="6192688" cy="91440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 name="4 Menos"/>
          <p:cNvSpPr/>
          <p:nvPr/>
        </p:nvSpPr>
        <p:spPr>
          <a:xfrm>
            <a:off x="277064" y="354360"/>
            <a:ext cx="6480720" cy="91440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48483036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832648"/>
          </a:xfrm>
        </p:spPr>
        <p:txBody>
          <a:bodyPr/>
          <a:lstStyle/>
          <a:p>
            <a:pPr marL="0" indent="0" algn="ctr">
              <a:buNone/>
            </a:pPr>
            <a:endParaRPr lang="es-CO" dirty="0" smtClean="0"/>
          </a:p>
          <a:p>
            <a:pPr marL="0" indent="0" algn="ctr">
              <a:buNone/>
            </a:pPr>
            <a:r>
              <a:rPr lang="es-CO" dirty="0" smtClean="0"/>
              <a:t>Por muchos siglos el pueblo fue privado de leer la Biblia porque desconocían ese idioma, y los curas durante la misa debían citar los pocos pasajes que leían desde un misal, en Latín.</a:t>
            </a:r>
          </a:p>
          <a:p>
            <a:pPr marL="0" indent="0">
              <a:buNone/>
            </a:pPr>
            <a:r>
              <a:rPr lang="es-CO" dirty="0" smtClean="0"/>
              <a:t> </a:t>
            </a:r>
          </a:p>
          <a:p>
            <a:pPr marL="0" indent="0" algn="ctr">
              <a:buNone/>
            </a:pPr>
            <a:r>
              <a:rPr lang="es-CO" dirty="0" smtClean="0"/>
              <a:t>Pero Dios no iba a dejar indefinidamente a los suyos sin su Palabra, así que levantó instrumentos humanos que Él había preparado para que hicieran las traducciones al idioma del pueblo.</a:t>
            </a:r>
            <a:endParaRPr lang="es-CO" dirty="0"/>
          </a:p>
        </p:txBody>
      </p:sp>
    </p:spTree>
    <p:extLst>
      <p:ext uri="{BB962C8B-B14F-4D97-AF65-F5344CB8AC3E}">
        <p14:creationId xmlns:p14="http://schemas.microsoft.com/office/powerpoint/2010/main" val="61281654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tx2">
              <a:lumMod val="20000"/>
              <a:lumOff val="80000"/>
            </a:schemeClr>
          </a:solidFill>
        </p:spPr>
        <p:txBody>
          <a:bodyPr>
            <a:normAutofit fontScale="90000"/>
          </a:bodyPr>
          <a:lstStyle/>
          <a:p>
            <a:r>
              <a:rPr lang="es-CO" dirty="0" smtClean="0"/>
              <a:t>La pregunta es:¿Dónde estarían esos instrumentos humanos?</a:t>
            </a:r>
            <a:endParaRPr lang="es-CO" dirty="0"/>
          </a:p>
        </p:txBody>
      </p:sp>
      <p:sp>
        <p:nvSpPr>
          <p:cNvPr id="3" name="2 Marcador de contenido"/>
          <p:cNvSpPr>
            <a:spLocks noGrp="1"/>
          </p:cNvSpPr>
          <p:nvPr>
            <p:ph idx="1"/>
          </p:nvPr>
        </p:nvSpPr>
        <p:spPr>
          <a:xfrm>
            <a:off x="457200" y="1600200"/>
            <a:ext cx="8229600" cy="4997152"/>
          </a:xfrm>
          <a:blipFill>
            <a:blip r:embed="rId2"/>
            <a:tile tx="0" ty="0" sx="100000" sy="100000" flip="none" algn="tl"/>
          </a:blipFill>
        </p:spPr>
        <p:txBody>
          <a:bodyPr>
            <a:normAutofit fontScale="92500" lnSpcReduction="20000"/>
          </a:bodyPr>
          <a:lstStyle/>
          <a:p>
            <a:pPr marL="0" indent="0" algn="ctr">
              <a:buNone/>
            </a:pPr>
            <a:r>
              <a:rPr lang="es-CO" dirty="0" smtClean="0"/>
              <a:t>Paradojalmente, estos instrumentos eran monjes y sacerdotes que habían tenido el privilegio de estudiar profundamente la Biblia en sus monasterios. La prueba de que estos fueron instrumentos escogidos por Dios, estaba en que en los monasterios no se estudiaba la Biblia, pero ellos fueron motivados por el Espíritu Santo para dedicarse a tan «extraña» labor en ese lugar.</a:t>
            </a:r>
          </a:p>
          <a:p>
            <a:pPr marL="0" indent="0">
              <a:buNone/>
            </a:pPr>
            <a:r>
              <a:rPr lang="es-CO" dirty="0" smtClean="0"/>
              <a:t> Y fue esa Palabra que Dios prometió que no volvería vacía, la que comenzó a trabajar en los corazones de estos monjes, quienes arriesgaron sus vidas, hicieron tan valioso aporte a la obra de Dios.</a:t>
            </a:r>
          </a:p>
        </p:txBody>
      </p:sp>
    </p:spTree>
    <p:extLst>
      <p:ext uri="{BB962C8B-B14F-4D97-AF65-F5344CB8AC3E}">
        <p14:creationId xmlns:p14="http://schemas.microsoft.com/office/powerpoint/2010/main" val="53546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9"/>
            <a:ext cx="8229600" cy="1800200"/>
          </a:xfrm>
          <a:solidFill>
            <a:schemeClr val="accent1">
              <a:lumMod val="20000"/>
              <a:lumOff val="80000"/>
            </a:schemeClr>
          </a:solidFill>
        </p:spPr>
        <p:txBody>
          <a:bodyPr>
            <a:normAutofit fontScale="92500" lnSpcReduction="10000"/>
          </a:bodyPr>
          <a:lstStyle/>
          <a:p>
            <a:pPr marL="0" indent="0" algn="ctr">
              <a:buNone/>
            </a:pPr>
            <a:r>
              <a:rPr lang="es-CO" dirty="0"/>
              <a:t>Yon </a:t>
            </a:r>
            <a:r>
              <a:rPr lang="es-CO" dirty="0" smtClean="0"/>
              <a:t>Wuiclef </a:t>
            </a:r>
            <a:r>
              <a:rPr lang="es-CO" dirty="0"/>
              <a:t>tradujo la </a:t>
            </a:r>
            <a:r>
              <a:rPr lang="es-CO" dirty="0" smtClean="0"/>
              <a:t>Bribia </a:t>
            </a:r>
            <a:r>
              <a:rPr lang="es-CO" dirty="0"/>
              <a:t>al Ingles, </a:t>
            </a:r>
            <a:r>
              <a:rPr lang="es-CO" dirty="0" smtClean="0"/>
              <a:t>Martín </a:t>
            </a:r>
            <a:r>
              <a:rPr lang="es-CO" dirty="0"/>
              <a:t>Lutero al Alemán, Juan Calvino </a:t>
            </a:r>
            <a:r>
              <a:rPr lang="es-CO" dirty="0" smtClean="0"/>
              <a:t>al Francés y Caciodoro </a:t>
            </a:r>
            <a:r>
              <a:rPr lang="es-CO" dirty="0"/>
              <a:t>de Reina al castellano</a:t>
            </a:r>
            <a:r>
              <a:rPr lang="es-CO" dirty="0" smtClean="0"/>
              <a:t>. Las cuales contenían solamente los libros inspirados que conocemos hoy. </a:t>
            </a:r>
          </a:p>
        </p:txBody>
      </p:sp>
      <p:sp>
        <p:nvSpPr>
          <p:cNvPr id="4" name="3 Rectángulo"/>
          <p:cNvSpPr/>
          <p:nvPr/>
        </p:nvSpPr>
        <p:spPr>
          <a:xfrm>
            <a:off x="683568" y="2996952"/>
            <a:ext cx="4572000" cy="2954655"/>
          </a:xfrm>
          <a:prstGeom prst="rect">
            <a:avLst/>
          </a:prstGeom>
          <a:solidFill>
            <a:schemeClr val="bg2">
              <a:lumMod val="90000"/>
            </a:schemeClr>
          </a:solidFill>
        </p:spPr>
        <p:txBody>
          <a:bodyPr>
            <a:spAutoFit/>
          </a:bodyPr>
          <a:lstStyle/>
          <a:p>
            <a:pPr algn="ctr"/>
            <a:r>
              <a:rPr lang="es-CO" sz="2800" dirty="0"/>
              <a:t>Dios bendijo las publicaciones de estas traducciones para ponerlas al alcance del pueblo, con la invención de la imprenta por Gutenberg en el año 1435. </a:t>
            </a:r>
          </a:p>
          <a:p>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3501008"/>
            <a:ext cx="3384376" cy="2873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54509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9"/>
            <a:ext cx="5770984" cy="2592288"/>
          </a:xfrm>
        </p:spPr>
        <p:txBody>
          <a:bodyPr>
            <a:normAutofit fontScale="92500" lnSpcReduction="10000"/>
          </a:bodyPr>
          <a:lstStyle/>
          <a:p>
            <a:pPr marL="0" indent="0" algn="ctr">
              <a:buNone/>
            </a:pPr>
            <a:r>
              <a:rPr lang="es-CO" dirty="0" smtClean="0"/>
              <a:t>La reacción de la iglesia Católica fue poner precio a la cabeza de estos «herejes», y calificó estas traducciones como herejes y blasfemas, confiscándolas y quemándolas en hogueras publicas.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88640"/>
            <a:ext cx="2466975"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397831" y="3573016"/>
            <a:ext cx="4572000" cy="3108543"/>
          </a:xfrm>
          <a:prstGeom prst="rect">
            <a:avLst/>
          </a:prstGeom>
        </p:spPr>
        <p:txBody>
          <a:bodyPr>
            <a:spAutoFit/>
          </a:bodyPr>
          <a:lstStyle/>
          <a:p>
            <a:pPr algn="ctr"/>
            <a:r>
              <a:rPr lang="es-CO" sz="2800" dirty="0"/>
              <a:t>Su odio contra la Biblia los llevo </a:t>
            </a:r>
            <a:r>
              <a:rPr lang="es-CO" sz="2800" dirty="0" smtClean="0"/>
              <a:t>tambien </a:t>
            </a:r>
            <a:r>
              <a:rPr lang="es-CO" sz="2800" dirty="0"/>
              <a:t>a quemar a </a:t>
            </a:r>
            <a:r>
              <a:rPr lang="es-CO" sz="2800" dirty="0" smtClean="0"/>
              <a:t>los </a:t>
            </a:r>
            <a:r>
              <a:rPr lang="es-CO" sz="2800" dirty="0"/>
              <a:t>«herejes», que portaran un ejemplar o parte de ese libro maldito</a:t>
            </a:r>
            <a:r>
              <a:rPr lang="es-CO" sz="2800" dirty="0" smtClean="0"/>
              <a:t>. Así pagaban los fieles hijos de Dios el costo de su fe, con la muerte. </a:t>
            </a:r>
            <a:endParaRPr lang="es-CO" sz="28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452" y="3813408"/>
            <a:ext cx="3449468" cy="2723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022244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2051"/>
                                        </p:tgtEl>
                                        <p:attrNameLst>
                                          <p:attrName>style.visibility</p:attrName>
                                        </p:attrNameLst>
                                      </p:cBhvr>
                                      <p:to>
                                        <p:strVal val="visible"/>
                                      </p:to>
                                    </p:set>
                                    <p:animEffect transition="in" filter="fade">
                                      <p:cBhvr>
                                        <p:cTn id="12" dur="2000"/>
                                        <p:tgtEl>
                                          <p:spTgt spid="2051"/>
                                        </p:tgtEl>
                                      </p:cBhvr>
                                    </p:animEffect>
                                    <p:anim calcmode="lin" valueType="num">
                                      <p:cBhvr>
                                        <p:cTn id="13" dur="2000" fill="hold"/>
                                        <p:tgtEl>
                                          <p:spTgt spid="2051"/>
                                        </p:tgtEl>
                                        <p:attrNameLst>
                                          <p:attrName>ppt_w</p:attrName>
                                        </p:attrNameLst>
                                      </p:cBhvr>
                                      <p:tavLst>
                                        <p:tav tm="0" fmla="#ppt_w*sin(2.5*pi*$)">
                                          <p:val>
                                            <p:fltVal val="0"/>
                                          </p:val>
                                        </p:tav>
                                        <p:tav tm="100000">
                                          <p:val>
                                            <p:fltVal val="1"/>
                                          </p:val>
                                        </p:tav>
                                      </p:tavLst>
                                    </p:anim>
                                    <p:anim calcmode="lin" valueType="num">
                                      <p:cBhvr>
                                        <p:cTn id="14" dur="2000" fill="hold"/>
                                        <p:tgtEl>
                                          <p:spTgt spid="205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404665"/>
            <a:ext cx="5328592" cy="3960440"/>
          </a:xfrm>
        </p:spPr>
        <p:txBody>
          <a:bodyPr>
            <a:normAutofit fontScale="92500" lnSpcReduction="10000"/>
          </a:bodyPr>
          <a:lstStyle/>
          <a:p>
            <a:pPr marL="0" indent="0" algn="ctr">
              <a:buNone/>
            </a:pPr>
            <a:r>
              <a:rPr lang="es-CO" dirty="0"/>
              <a:t>Fue en </a:t>
            </a:r>
            <a:r>
              <a:rPr lang="es-CO" dirty="0" smtClean="0"/>
              <a:t>el concilio </a:t>
            </a:r>
            <a:r>
              <a:rPr lang="es-CO" dirty="0"/>
              <a:t>de </a:t>
            </a:r>
            <a:r>
              <a:rPr lang="es-CO" dirty="0" smtClean="0"/>
              <a:t>Trento, </a:t>
            </a:r>
            <a:r>
              <a:rPr lang="es-CO" dirty="0"/>
              <a:t>en el año 1546, 53 obispos reunidos, cuando estaba la reforma en pleno apogeo, insistieron en considerar a los libros </a:t>
            </a:r>
            <a:r>
              <a:rPr lang="es-CO" dirty="0" smtClean="0"/>
              <a:t>apócrifos </a:t>
            </a:r>
            <a:r>
              <a:rPr lang="es-CO" dirty="0"/>
              <a:t>cono inspirados y por tanto, los incluyeron dentro del </a:t>
            </a:r>
            <a:r>
              <a:rPr lang="es-CO" dirty="0" smtClean="0"/>
              <a:t>canon </a:t>
            </a:r>
            <a:r>
              <a:rPr lang="es-CO" dirty="0"/>
              <a:t>de la S</a:t>
            </a:r>
            <a:r>
              <a:rPr lang="es-CO" dirty="0" smtClean="0"/>
              <a:t>agrada </a:t>
            </a:r>
            <a:r>
              <a:rPr lang="es-CO" dirty="0"/>
              <a:t>Escritura. </a:t>
            </a:r>
          </a:p>
          <a:p>
            <a:endParaRPr lang="es-C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836713"/>
            <a:ext cx="3168352" cy="3359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619672" y="4869160"/>
            <a:ext cx="5760640" cy="1815882"/>
          </a:xfrm>
          <a:prstGeom prst="rect">
            <a:avLst/>
          </a:prstGeom>
        </p:spPr>
        <p:txBody>
          <a:bodyPr wrap="square">
            <a:spAutoFit/>
          </a:bodyPr>
          <a:lstStyle/>
          <a:p>
            <a:pPr algn="ctr"/>
            <a:r>
              <a:rPr lang="es-CO" sz="2800" dirty="0"/>
              <a:t>La nación de Israel trató a los libros apócrifos o </a:t>
            </a:r>
            <a:r>
              <a:rPr lang="es-CO" sz="2800" dirty="0" smtClean="0"/>
              <a:t>Deuterocanónicos </a:t>
            </a:r>
            <a:r>
              <a:rPr lang="es-CO" sz="2800" dirty="0"/>
              <a:t>con respeto, pero nunca los aceptó como libros verdaderos de la Biblia hebrea. </a:t>
            </a:r>
          </a:p>
        </p:txBody>
      </p:sp>
    </p:spTree>
    <p:extLst>
      <p:ext uri="{BB962C8B-B14F-4D97-AF65-F5344CB8AC3E}">
        <p14:creationId xmlns:p14="http://schemas.microsoft.com/office/powerpoint/2010/main" val="94342339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904656"/>
          </a:xfrm>
          <a:blipFill>
            <a:blip r:embed="rId2"/>
            <a:tile tx="0" ty="0" sx="100000" sy="100000" flip="none" algn="tl"/>
          </a:blipFill>
        </p:spPr>
        <p:txBody>
          <a:bodyPr>
            <a:normAutofit lnSpcReduction="10000"/>
          </a:bodyPr>
          <a:lstStyle/>
          <a:p>
            <a:pPr marL="0" indent="0" algn="ctr">
              <a:buNone/>
            </a:pPr>
            <a:r>
              <a:rPr lang="es-CO" dirty="0" smtClean="0"/>
              <a:t>La </a:t>
            </a:r>
            <a:r>
              <a:rPr lang="es-CO" dirty="0"/>
              <a:t>iglesia cristiana primitiva debatió la situación de los apócrifos o </a:t>
            </a:r>
            <a:r>
              <a:rPr lang="es-CO" dirty="0" smtClean="0"/>
              <a:t>Deuterocanónicos, </a:t>
            </a:r>
            <a:r>
              <a:rPr lang="es-CO" dirty="0"/>
              <a:t>pero pocos cristianos primitivos creyeron que ellos pertenecieran al canon de la Escritura. </a:t>
            </a:r>
            <a:endParaRPr lang="es-CO" dirty="0" smtClean="0"/>
          </a:p>
          <a:p>
            <a:pPr marL="0" indent="0" algn="ctr">
              <a:buNone/>
            </a:pPr>
            <a:endParaRPr lang="es-CO" dirty="0" smtClean="0"/>
          </a:p>
          <a:p>
            <a:pPr marL="0" indent="0" algn="ctr">
              <a:buNone/>
            </a:pPr>
            <a:r>
              <a:rPr lang="es-CO" dirty="0" smtClean="0"/>
              <a:t>El </a:t>
            </a:r>
            <a:r>
              <a:rPr lang="es-CO" dirty="0"/>
              <a:t>Nuevo Testamento cita al Antiguo Testamento </a:t>
            </a:r>
            <a:r>
              <a:rPr lang="es-CO" b="1" u="sng" dirty="0"/>
              <a:t>cientos de veces</a:t>
            </a:r>
            <a:r>
              <a:rPr lang="es-CO" dirty="0"/>
              <a:t>, pero en ninguna parte cita o alude a cualquiera de los libros apócrifos o </a:t>
            </a:r>
            <a:r>
              <a:rPr lang="es-CO" dirty="0" smtClean="0"/>
              <a:t>Deuterocanónicos. </a:t>
            </a:r>
            <a:r>
              <a:rPr lang="es-CO" dirty="0"/>
              <a:t>Más aún, hay muchos errores probados y contradicciones en los apócrifos o </a:t>
            </a:r>
            <a:r>
              <a:rPr lang="es-CO" dirty="0" smtClean="0"/>
              <a:t>Deuterocanónicos, que veremos más adelante.</a:t>
            </a:r>
            <a:endParaRPr lang="es-CO" dirty="0"/>
          </a:p>
        </p:txBody>
      </p:sp>
    </p:spTree>
    <p:extLst>
      <p:ext uri="{BB962C8B-B14F-4D97-AF65-F5344CB8AC3E}">
        <p14:creationId xmlns:p14="http://schemas.microsoft.com/office/powerpoint/2010/main" val="261505968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rmAutofit/>
          </a:bodyPr>
          <a:lstStyle/>
          <a:p>
            <a:r>
              <a:rPr lang="es-CO" sz="4800" b="1" i="1" dirty="0" smtClean="0">
                <a:effectLst>
                  <a:outerShdw blurRad="38100" dist="38100" dir="2700000" algn="tl">
                    <a:srgbClr val="000000">
                      <a:alpha val="43137"/>
                    </a:srgbClr>
                  </a:outerShdw>
                </a:effectLst>
              </a:rPr>
              <a:t>¡Otro dato importante!</a:t>
            </a:r>
            <a:endParaRPr lang="es-CO" sz="4800" b="1" i="1" dirty="0">
              <a:effectLst>
                <a:outerShdw blurRad="38100" dist="38100" dir="2700000" algn="tl">
                  <a:srgbClr val="000000">
                    <a:alpha val="43137"/>
                  </a:srgbClr>
                </a:outerShdw>
              </a:effectLst>
            </a:endParaRPr>
          </a:p>
        </p:txBody>
      </p:sp>
      <p:sp>
        <p:nvSpPr>
          <p:cNvPr id="3" name="2 Marcador de contenido"/>
          <p:cNvSpPr>
            <a:spLocks noGrp="1"/>
          </p:cNvSpPr>
          <p:nvPr>
            <p:ph idx="1"/>
          </p:nvPr>
        </p:nvSpPr>
        <p:spPr>
          <a:xfrm>
            <a:off x="457200" y="1600200"/>
            <a:ext cx="8229600" cy="4997152"/>
          </a:xfrm>
          <a:blipFill>
            <a:blip r:embed="rId2"/>
            <a:tile tx="0" ty="0" sx="100000" sy="100000" flip="none" algn="tl"/>
          </a:blipFill>
        </p:spPr>
        <p:txBody>
          <a:bodyPr>
            <a:normAutofit fontScale="85000" lnSpcReduction="20000"/>
          </a:bodyPr>
          <a:lstStyle/>
          <a:p>
            <a:pPr marL="0" indent="0" algn="ctr">
              <a:buNone/>
            </a:pPr>
            <a:r>
              <a:rPr lang="es-CO" dirty="0"/>
              <a:t>Los llamados libros apócrifos no fueron escritos en hebreo, ni por profetas hebreos inspirados por </a:t>
            </a:r>
            <a:r>
              <a:rPr lang="es-CO" dirty="0" smtClean="0"/>
              <a:t>Dios y </a:t>
            </a:r>
            <a:r>
              <a:rPr lang="es-CO" dirty="0"/>
              <a:t>Nunca formaron parte del A.T. hebreo. </a:t>
            </a:r>
            <a:endParaRPr lang="es-CO" dirty="0" smtClean="0"/>
          </a:p>
          <a:p>
            <a:pPr marL="0" indent="0" algn="ctr">
              <a:buNone/>
            </a:pPr>
            <a:r>
              <a:rPr lang="es-CO" dirty="0" smtClean="0"/>
              <a:t>Cuando </a:t>
            </a:r>
            <a:r>
              <a:rPr lang="es-CO" dirty="0"/>
              <a:t>entraron a formar parte de la versión griega de la Biblia, los israelitas convocaron un concilio que se reunió en Jamnia, con el propósito de considerar la naturaleza de los libros agregados a la versión griega. Para determinar si un libro es o no inspirado, aquel Concilio estableció las bases siguientes:</a:t>
            </a:r>
          </a:p>
          <a:p>
            <a:r>
              <a:rPr lang="es-CO" dirty="0"/>
              <a:t>a) El libro debe estar de acuerdo con la Ley de Moisés.</a:t>
            </a:r>
          </a:p>
          <a:p>
            <a:r>
              <a:rPr lang="es-CO" dirty="0"/>
              <a:t>b) Debe </a:t>
            </a:r>
            <a:r>
              <a:rPr lang="es-CO" dirty="0" smtClean="0"/>
              <a:t>haberse </a:t>
            </a:r>
            <a:r>
              <a:rPr lang="es-CO" dirty="0"/>
              <a:t>originado en Palestina</a:t>
            </a:r>
          </a:p>
          <a:p>
            <a:r>
              <a:rPr lang="es-CO" dirty="0"/>
              <a:t>c) Debe haber sido escrito en hebreo</a:t>
            </a:r>
          </a:p>
          <a:p>
            <a:r>
              <a:rPr lang="es-CO" dirty="0"/>
              <a:t>d) Debe haberse escrito antes de la muerte de Esdras</a:t>
            </a:r>
          </a:p>
        </p:txBody>
      </p:sp>
    </p:spTree>
    <p:extLst>
      <p:ext uri="{BB962C8B-B14F-4D97-AF65-F5344CB8AC3E}">
        <p14:creationId xmlns:p14="http://schemas.microsoft.com/office/powerpoint/2010/main" val="21973638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wipe(down)">
                                      <p:cBhvr>
                                        <p:cTn id="41" dur="580">
                                          <p:stCondLst>
                                            <p:cond delay="0"/>
                                          </p:stCondLst>
                                        </p:cTn>
                                        <p:tgtEl>
                                          <p:spTgt spid="3">
                                            <p:txEl>
                                              <p:pRg st="2" end="2"/>
                                            </p:txEl>
                                          </p:spTgt>
                                        </p:tgtEl>
                                      </p:cBhvr>
                                    </p:animEffect>
                                    <p:anim calcmode="lin" valueType="num">
                                      <p:cBhvr>
                                        <p:cTn id="4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xEl>
                                              <p:pRg st="2" end="2"/>
                                            </p:txEl>
                                          </p:spTgt>
                                        </p:tgtEl>
                                      </p:cBhvr>
                                      <p:to x="100000" y="60000"/>
                                    </p:animScale>
                                    <p:animScale>
                                      <p:cBhvr>
                                        <p:cTn id="48" dur="166" decel="50000">
                                          <p:stCondLst>
                                            <p:cond delay="676"/>
                                          </p:stCondLst>
                                        </p:cTn>
                                        <p:tgtEl>
                                          <p:spTgt spid="3">
                                            <p:txEl>
                                              <p:pRg st="2" end="2"/>
                                            </p:txEl>
                                          </p:spTgt>
                                        </p:tgtEl>
                                      </p:cBhvr>
                                      <p:to x="100000" y="100000"/>
                                    </p:animScale>
                                    <p:animScale>
                                      <p:cBhvr>
                                        <p:cTn id="49" dur="26">
                                          <p:stCondLst>
                                            <p:cond delay="1312"/>
                                          </p:stCondLst>
                                        </p:cTn>
                                        <p:tgtEl>
                                          <p:spTgt spid="3">
                                            <p:txEl>
                                              <p:pRg st="2" end="2"/>
                                            </p:txEl>
                                          </p:spTgt>
                                        </p:tgtEl>
                                      </p:cBhvr>
                                      <p:to x="100000" y="80000"/>
                                    </p:animScale>
                                    <p:animScale>
                                      <p:cBhvr>
                                        <p:cTn id="50" dur="166" decel="50000">
                                          <p:stCondLst>
                                            <p:cond delay="1338"/>
                                          </p:stCondLst>
                                        </p:cTn>
                                        <p:tgtEl>
                                          <p:spTgt spid="3">
                                            <p:txEl>
                                              <p:pRg st="2" end="2"/>
                                            </p:txEl>
                                          </p:spTgt>
                                        </p:tgtEl>
                                      </p:cBhvr>
                                      <p:to x="100000" y="100000"/>
                                    </p:animScale>
                                    <p:animScale>
                                      <p:cBhvr>
                                        <p:cTn id="51" dur="26">
                                          <p:stCondLst>
                                            <p:cond delay="1642"/>
                                          </p:stCondLst>
                                        </p:cTn>
                                        <p:tgtEl>
                                          <p:spTgt spid="3">
                                            <p:txEl>
                                              <p:pRg st="2" end="2"/>
                                            </p:txEl>
                                          </p:spTgt>
                                        </p:tgtEl>
                                      </p:cBhvr>
                                      <p:to x="100000" y="90000"/>
                                    </p:animScale>
                                    <p:animScale>
                                      <p:cBhvr>
                                        <p:cTn id="52" dur="166" decel="50000">
                                          <p:stCondLst>
                                            <p:cond delay="1668"/>
                                          </p:stCondLst>
                                        </p:cTn>
                                        <p:tgtEl>
                                          <p:spTgt spid="3">
                                            <p:txEl>
                                              <p:pRg st="2" end="2"/>
                                            </p:txEl>
                                          </p:spTgt>
                                        </p:tgtEl>
                                      </p:cBhvr>
                                      <p:to x="100000" y="100000"/>
                                    </p:animScale>
                                    <p:animScale>
                                      <p:cBhvr>
                                        <p:cTn id="53" dur="26">
                                          <p:stCondLst>
                                            <p:cond delay="1808"/>
                                          </p:stCondLst>
                                        </p:cTn>
                                        <p:tgtEl>
                                          <p:spTgt spid="3">
                                            <p:txEl>
                                              <p:pRg st="2" end="2"/>
                                            </p:txEl>
                                          </p:spTgt>
                                        </p:tgtEl>
                                      </p:cBhvr>
                                      <p:to x="100000" y="95000"/>
                                    </p:animScale>
                                    <p:animScale>
                                      <p:cBhvr>
                                        <p:cTn id="54" dur="166" decel="50000">
                                          <p:stCondLst>
                                            <p:cond delay="1834"/>
                                          </p:stCondLst>
                                        </p:cTn>
                                        <p:tgtEl>
                                          <p:spTgt spid="3">
                                            <p:txEl>
                                              <p:pRg st="2" end="2"/>
                                            </p:txEl>
                                          </p:spTgt>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Effect transition="in" filter="wipe(down)">
                                      <p:cBhvr>
                                        <p:cTn id="57" dur="580">
                                          <p:stCondLst>
                                            <p:cond delay="0"/>
                                          </p:stCondLst>
                                        </p:cTn>
                                        <p:tgtEl>
                                          <p:spTgt spid="3">
                                            <p:txEl>
                                              <p:pRg st="3" end="3"/>
                                            </p:txEl>
                                          </p:spTgt>
                                        </p:tgtEl>
                                      </p:cBhvr>
                                    </p:animEffect>
                                    <p:anim calcmode="lin" valueType="num">
                                      <p:cBhvr>
                                        <p:cTn id="58"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3">
                                            <p:txEl>
                                              <p:pRg st="3" end="3"/>
                                            </p:txEl>
                                          </p:spTgt>
                                        </p:tgtEl>
                                      </p:cBhvr>
                                      <p:to x="100000" y="60000"/>
                                    </p:animScale>
                                    <p:animScale>
                                      <p:cBhvr>
                                        <p:cTn id="64" dur="166" decel="50000">
                                          <p:stCondLst>
                                            <p:cond delay="676"/>
                                          </p:stCondLst>
                                        </p:cTn>
                                        <p:tgtEl>
                                          <p:spTgt spid="3">
                                            <p:txEl>
                                              <p:pRg st="3" end="3"/>
                                            </p:txEl>
                                          </p:spTgt>
                                        </p:tgtEl>
                                      </p:cBhvr>
                                      <p:to x="100000" y="100000"/>
                                    </p:animScale>
                                    <p:animScale>
                                      <p:cBhvr>
                                        <p:cTn id="65" dur="26">
                                          <p:stCondLst>
                                            <p:cond delay="1312"/>
                                          </p:stCondLst>
                                        </p:cTn>
                                        <p:tgtEl>
                                          <p:spTgt spid="3">
                                            <p:txEl>
                                              <p:pRg st="3" end="3"/>
                                            </p:txEl>
                                          </p:spTgt>
                                        </p:tgtEl>
                                      </p:cBhvr>
                                      <p:to x="100000" y="80000"/>
                                    </p:animScale>
                                    <p:animScale>
                                      <p:cBhvr>
                                        <p:cTn id="66" dur="166" decel="50000">
                                          <p:stCondLst>
                                            <p:cond delay="1338"/>
                                          </p:stCondLst>
                                        </p:cTn>
                                        <p:tgtEl>
                                          <p:spTgt spid="3">
                                            <p:txEl>
                                              <p:pRg st="3" end="3"/>
                                            </p:txEl>
                                          </p:spTgt>
                                        </p:tgtEl>
                                      </p:cBhvr>
                                      <p:to x="100000" y="100000"/>
                                    </p:animScale>
                                    <p:animScale>
                                      <p:cBhvr>
                                        <p:cTn id="67" dur="26">
                                          <p:stCondLst>
                                            <p:cond delay="1642"/>
                                          </p:stCondLst>
                                        </p:cTn>
                                        <p:tgtEl>
                                          <p:spTgt spid="3">
                                            <p:txEl>
                                              <p:pRg st="3" end="3"/>
                                            </p:txEl>
                                          </p:spTgt>
                                        </p:tgtEl>
                                      </p:cBhvr>
                                      <p:to x="100000" y="90000"/>
                                    </p:animScale>
                                    <p:animScale>
                                      <p:cBhvr>
                                        <p:cTn id="68" dur="166" decel="50000">
                                          <p:stCondLst>
                                            <p:cond delay="1668"/>
                                          </p:stCondLst>
                                        </p:cTn>
                                        <p:tgtEl>
                                          <p:spTgt spid="3">
                                            <p:txEl>
                                              <p:pRg st="3" end="3"/>
                                            </p:txEl>
                                          </p:spTgt>
                                        </p:tgtEl>
                                      </p:cBhvr>
                                      <p:to x="100000" y="100000"/>
                                    </p:animScale>
                                    <p:animScale>
                                      <p:cBhvr>
                                        <p:cTn id="69" dur="26">
                                          <p:stCondLst>
                                            <p:cond delay="1808"/>
                                          </p:stCondLst>
                                        </p:cTn>
                                        <p:tgtEl>
                                          <p:spTgt spid="3">
                                            <p:txEl>
                                              <p:pRg st="3" end="3"/>
                                            </p:txEl>
                                          </p:spTgt>
                                        </p:tgtEl>
                                      </p:cBhvr>
                                      <p:to x="100000" y="95000"/>
                                    </p:animScale>
                                    <p:animScale>
                                      <p:cBhvr>
                                        <p:cTn id="70" dur="166" decel="50000">
                                          <p:stCondLst>
                                            <p:cond delay="1834"/>
                                          </p:stCondLst>
                                        </p:cTn>
                                        <p:tgtEl>
                                          <p:spTgt spid="3">
                                            <p:txEl>
                                              <p:pRg st="3" end="3"/>
                                            </p:txEl>
                                          </p:spTgt>
                                        </p:tgtEl>
                                      </p:cBhvr>
                                      <p:to x="100000" y="100000"/>
                                    </p:animScale>
                                  </p:childTnLst>
                                </p:cTn>
                              </p:par>
                              <p:par>
                                <p:cTn id="71" presetID="26" presetClass="entr" presetSubtype="0" fill="hold" nodeType="withEffect">
                                  <p:stCondLst>
                                    <p:cond delay="0"/>
                                  </p:stCondLst>
                                  <p:childTnLst>
                                    <p:set>
                                      <p:cBhvr>
                                        <p:cTn id="72" dur="1" fill="hold">
                                          <p:stCondLst>
                                            <p:cond delay="0"/>
                                          </p:stCondLst>
                                        </p:cTn>
                                        <p:tgtEl>
                                          <p:spTgt spid="3">
                                            <p:txEl>
                                              <p:pRg st="4" end="4"/>
                                            </p:txEl>
                                          </p:spTgt>
                                        </p:tgtEl>
                                        <p:attrNameLst>
                                          <p:attrName>style.visibility</p:attrName>
                                        </p:attrNameLst>
                                      </p:cBhvr>
                                      <p:to>
                                        <p:strVal val="visible"/>
                                      </p:to>
                                    </p:set>
                                    <p:animEffect transition="in" filter="wipe(down)">
                                      <p:cBhvr>
                                        <p:cTn id="73" dur="580">
                                          <p:stCondLst>
                                            <p:cond delay="0"/>
                                          </p:stCondLst>
                                        </p:cTn>
                                        <p:tgtEl>
                                          <p:spTgt spid="3">
                                            <p:txEl>
                                              <p:pRg st="4" end="4"/>
                                            </p:txEl>
                                          </p:spTgt>
                                        </p:tgtEl>
                                      </p:cBhvr>
                                    </p:animEffect>
                                    <p:anim calcmode="lin" valueType="num">
                                      <p:cBhvr>
                                        <p:cTn id="74"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9" dur="26">
                                          <p:stCondLst>
                                            <p:cond delay="650"/>
                                          </p:stCondLst>
                                        </p:cTn>
                                        <p:tgtEl>
                                          <p:spTgt spid="3">
                                            <p:txEl>
                                              <p:pRg st="4" end="4"/>
                                            </p:txEl>
                                          </p:spTgt>
                                        </p:tgtEl>
                                      </p:cBhvr>
                                      <p:to x="100000" y="60000"/>
                                    </p:animScale>
                                    <p:animScale>
                                      <p:cBhvr>
                                        <p:cTn id="80" dur="166" decel="50000">
                                          <p:stCondLst>
                                            <p:cond delay="676"/>
                                          </p:stCondLst>
                                        </p:cTn>
                                        <p:tgtEl>
                                          <p:spTgt spid="3">
                                            <p:txEl>
                                              <p:pRg st="4" end="4"/>
                                            </p:txEl>
                                          </p:spTgt>
                                        </p:tgtEl>
                                      </p:cBhvr>
                                      <p:to x="100000" y="100000"/>
                                    </p:animScale>
                                    <p:animScale>
                                      <p:cBhvr>
                                        <p:cTn id="81" dur="26">
                                          <p:stCondLst>
                                            <p:cond delay="1312"/>
                                          </p:stCondLst>
                                        </p:cTn>
                                        <p:tgtEl>
                                          <p:spTgt spid="3">
                                            <p:txEl>
                                              <p:pRg st="4" end="4"/>
                                            </p:txEl>
                                          </p:spTgt>
                                        </p:tgtEl>
                                      </p:cBhvr>
                                      <p:to x="100000" y="80000"/>
                                    </p:animScale>
                                    <p:animScale>
                                      <p:cBhvr>
                                        <p:cTn id="82" dur="166" decel="50000">
                                          <p:stCondLst>
                                            <p:cond delay="1338"/>
                                          </p:stCondLst>
                                        </p:cTn>
                                        <p:tgtEl>
                                          <p:spTgt spid="3">
                                            <p:txEl>
                                              <p:pRg st="4" end="4"/>
                                            </p:txEl>
                                          </p:spTgt>
                                        </p:tgtEl>
                                      </p:cBhvr>
                                      <p:to x="100000" y="100000"/>
                                    </p:animScale>
                                    <p:animScale>
                                      <p:cBhvr>
                                        <p:cTn id="83" dur="26">
                                          <p:stCondLst>
                                            <p:cond delay="1642"/>
                                          </p:stCondLst>
                                        </p:cTn>
                                        <p:tgtEl>
                                          <p:spTgt spid="3">
                                            <p:txEl>
                                              <p:pRg st="4" end="4"/>
                                            </p:txEl>
                                          </p:spTgt>
                                        </p:tgtEl>
                                      </p:cBhvr>
                                      <p:to x="100000" y="90000"/>
                                    </p:animScale>
                                    <p:animScale>
                                      <p:cBhvr>
                                        <p:cTn id="84" dur="166" decel="50000">
                                          <p:stCondLst>
                                            <p:cond delay="1668"/>
                                          </p:stCondLst>
                                        </p:cTn>
                                        <p:tgtEl>
                                          <p:spTgt spid="3">
                                            <p:txEl>
                                              <p:pRg st="4" end="4"/>
                                            </p:txEl>
                                          </p:spTgt>
                                        </p:tgtEl>
                                      </p:cBhvr>
                                      <p:to x="100000" y="100000"/>
                                    </p:animScale>
                                    <p:animScale>
                                      <p:cBhvr>
                                        <p:cTn id="85" dur="26">
                                          <p:stCondLst>
                                            <p:cond delay="1808"/>
                                          </p:stCondLst>
                                        </p:cTn>
                                        <p:tgtEl>
                                          <p:spTgt spid="3">
                                            <p:txEl>
                                              <p:pRg st="4" end="4"/>
                                            </p:txEl>
                                          </p:spTgt>
                                        </p:tgtEl>
                                      </p:cBhvr>
                                      <p:to x="100000" y="95000"/>
                                    </p:animScale>
                                    <p:animScale>
                                      <p:cBhvr>
                                        <p:cTn id="86" dur="166" decel="50000">
                                          <p:stCondLst>
                                            <p:cond delay="1834"/>
                                          </p:stCondLst>
                                        </p:cTn>
                                        <p:tgtEl>
                                          <p:spTgt spid="3">
                                            <p:txEl>
                                              <p:pRg st="4" end="4"/>
                                            </p:txEl>
                                          </p:spTgt>
                                        </p:tgtEl>
                                      </p:cBhvr>
                                      <p:to x="100000" y="100000"/>
                                    </p:animScale>
                                  </p:childTnLst>
                                </p:cTn>
                              </p:par>
                              <p:par>
                                <p:cTn id="87" presetID="26" presetClass="entr" presetSubtype="0" fill="hold" nodeType="withEffect">
                                  <p:stCondLst>
                                    <p:cond delay="0"/>
                                  </p:stCondLst>
                                  <p:childTnLst>
                                    <p:set>
                                      <p:cBhvr>
                                        <p:cTn id="88" dur="1" fill="hold">
                                          <p:stCondLst>
                                            <p:cond delay="0"/>
                                          </p:stCondLst>
                                        </p:cTn>
                                        <p:tgtEl>
                                          <p:spTgt spid="3">
                                            <p:txEl>
                                              <p:pRg st="5" end="5"/>
                                            </p:txEl>
                                          </p:spTgt>
                                        </p:tgtEl>
                                        <p:attrNameLst>
                                          <p:attrName>style.visibility</p:attrName>
                                        </p:attrNameLst>
                                      </p:cBhvr>
                                      <p:to>
                                        <p:strVal val="visible"/>
                                      </p:to>
                                    </p:set>
                                    <p:animEffect transition="in" filter="wipe(down)">
                                      <p:cBhvr>
                                        <p:cTn id="89" dur="580">
                                          <p:stCondLst>
                                            <p:cond delay="0"/>
                                          </p:stCondLst>
                                        </p:cTn>
                                        <p:tgtEl>
                                          <p:spTgt spid="3">
                                            <p:txEl>
                                              <p:pRg st="5" end="5"/>
                                            </p:txEl>
                                          </p:spTgt>
                                        </p:tgtEl>
                                      </p:cBhvr>
                                    </p:animEffect>
                                    <p:anim calcmode="lin" valueType="num">
                                      <p:cBhvr>
                                        <p:cTn id="90"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95" dur="26">
                                          <p:stCondLst>
                                            <p:cond delay="650"/>
                                          </p:stCondLst>
                                        </p:cTn>
                                        <p:tgtEl>
                                          <p:spTgt spid="3">
                                            <p:txEl>
                                              <p:pRg st="5" end="5"/>
                                            </p:txEl>
                                          </p:spTgt>
                                        </p:tgtEl>
                                      </p:cBhvr>
                                      <p:to x="100000" y="60000"/>
                                    </p:animScale>
                                    <p:animScale>
                                      <p:cBhvr>
                                        <p:cTn id="96" dur="166" decel="50000">
                                          <p:stCondLst>
                                            <p:cond delay="676"/>
                                          </p:stCondLst>
                                        </p:cTn>
                                        <p:tgtEl>
                                          <p:spTgt spid="3">
                                            <p:txEl>
                                              <p:pRg st="5" end="5"/>
                                            </p:txEl>
                                          </p:spTgt>
                                        </p:tgtEl>
                                      </p:cBhvr>
                                      <p:to x="100000" y="100000"/>
                                    </p:animScale>
                                    <p:animScale>
                                      <p:cBhvr>
                                        <p:cTn id="97" dur="26">
                                          <p:stCondLst>
                                            <p:cond delay="1312"/>
                                          </p:stCondLst>
                                        </p:cTn>
                                        <p:tgtEl>
                                          <p:spTgt spid="3">
                                            <p:txEl>
                                              <p:pRg st="5" end="5"/>
                                            </p:txEl>
                                          </p:spTgt>
                                        </p:tgtEl>
                                      </p:cBhvr>
                                      <p:to x="100000" y="80000"/>
                                    </p:animScale>
                                    <p:animScale>
                                      <p:cBhvr>
                                        <p:cTn id="98" dur="166" decel="50000">
                                          <p:stCondLst>
                                            <p:cond delay="1338"/>
                                          </p:stCondLst>
                                        </p:cTn>
                                        <p:tgtEl>
                                          <p:spTgt spid="3">
                                            <p:txEl>
                                              <p:pRg st="5" end="5"/>
                                            </p:txEl>
                                          </p:spTgt>
                                        </p:tgtEl>
                                      </p:cBhvr>
                                      <p:to x="100000" y="100000"/>
                                    </p:animScale>
                                    <p:animScale>
                                      <p:cBhvr>
                                        <p:cTn id="99" dur="26">
                                          <p:stCondLst>
                                            <p:cond delay="1642"/>
                                          </p:stCondLst>
                                        </p:cTn>
                                        <p:tgtEl>
                                          <p:spTgt spid="3">
                                            <p:txEl>
                                              <p:pRg st="5" end="5"/>
                                            </p:txEl>
                                          </p:spTgt>
                                        </p:tgtEl>
                                      </p:cBhvr>
                                      <p:to x="100000" y="90000"/>
                                    </p:animScale>
                                    <p:animScale>
                                      <p:cBhvr>
                                        <p:cTn id="100" dur="166" decel="50000">
                                          <p:stCondLst>
                                            <p:cond delay="1668"/>
                                          </p:stCondLst>
                                        </p:cTn>
                                        <p:tgtEl>
                                          <p:spTgt spid="3">
                                            <p:txEl>
                                              <p:pRg st="5" end="5"/>
                                            </p:txEl>
                                          </p:spTgt>
                                        </p:tgtEl>
                                      </p:cBhvr>
                                      <p:to x="100000" y="100000"/>
                                    </p:animScale>
                                    <p:animScale>
                                      <p:cBhvr>
                                        <p:cTn id="101" dur="26">
                                          <p:stCondLst>
                                            <p:cond delay="1808"/>
                                          </p:stCondLst>
                                        </p:cTn>
                                        <p:tgtEl>
                                          <p:spTgt spid="3">
                                            <p:txEl>
                                              <p:pRg st="5" end="5"/>
                                            </p:txEl>
                                          </p:spTgt>
                                        </p:tgtEl>
                                      </p:cBhvr>
                                      <p:to x="100000" y="95000"/>
                                    </p:animScale>
                                    <p:animScale>
                                      <p:cBhvr>
                                        <p:cTn id="102"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1124744"/>
            <a:ext cx="9144000" cy="4525963"/>
          </a:xfrm>
          <a:solidFill>
            <a:srgbClr val="002060"/>
          </a:solidFill>
        </p:spPr>
        <p:txBody>
          <a:bodyPr>
            <a:normAutofit/>
          </a:bodyPr>
          <a:lstStyle/>
          <a:p>
            <a:pPr marL="0" indent="0" algn="ctr">
              <a:buNone/>
            </a:pPr>
            <a:r>
              <a:rPr lang="es-CO" sz="6000" dirty="0" smtClean="0">
                <a:solidFill>
                  <a:schemeClr val="bg1"/>
                </a:solidFill>
              </a:rPr>
              <a:t>Veamos las inconsistencias  de los libros apócrifos que la iglesia católica le ha agregado al canon Bíblico</a:t>
            </a:r>
            <a:endParaRPr lang="es-CO" sz="6000" dirty="0">
              <a:solidFill>
                <a:schemeClr val="bg1"/>
              </a:solidFill>
            </a:endParaRPr>
          </a:p>
        </p:txBody>
      </p:sp>
    </p:spTree>
    <p:extLst>
      <p:ext uri="{BB962C8B-B14F-4D97-AF65-F5344CB8AC3E}">
        <p14:creationId xmlns:p14="http://schemas.microsoft.com/office/powerpoint/2010/main" val="31090113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3082354"/>
          </a:xfrm>
          <a:solidFill>
            <a:schemeClr val="accent1">
              <a:lumMod val="20000"/>
              <a:lumOff val="80000"/>
            </a:schemeClr>
          </a:solidFill>
        </p:spPr>
        <p:txBody>
          <a:bodyPr>
            <a:noAutofit/>
          </a:bodyPr>
          <a:lstStyle/>
          <a:p>
            <a:r>
              <a:rPr lang="es-CO" sz="3600" dirty="0">
                <a:latin typeface="Agency FB" pitchFamily="34" charset="0"/>
              </a:rPr>
              <a:t>El Vaticano a los 39 libros que integran el canon o catálogo hebreo le da el calificativo de</a:t>
            </a:r>
            <a:r>
              <a:rPr lang="es-CO" sz="3600" b="1" dirty="0">
                <a:latin typeface="Agency FB" pitchFamily="34" charset="0"/>
              </a:rPr>
              <a:t> </a:t>
            </a:r>
            <a:r>
              <a:rPr lang="es-CO" sz="3600" b="1" u="sng" dirty="0">
                <a:latin typeface="Agency FB" pitchFamily="34" charset="0"/>
              </a:rPr>
              <a:t>Protocanónicos</a:t>
            </a:r>
            <a:r>
              <a:rPr lang="es-CO" sz="3600" dirty="0">
                <a:latin typeface="Agency FB" pitchFamily="34" charset="0"/>
              </a:rPr>
              <a:t>. Y a </a:t>
            </a:r>
            <a:r>
              <a:rPr lang="es-CO" sz="3600" dirty="0" smtClean="0">
                <a:latin typeface="Agency FB" pitchFamily="34" charset="0"/>
              </a:rPr>
              <a:t>los libros </a:t>
            </a:r>
            <a:r>
              <a:rPr lang="es-CO" sz="3600" dirty="0">
                <a:latin typeface="Agency FB" pitchFamily="34" charset="0"/>
              </a:rPr>
              <a:t>llamados apócrifos les da el calificativo de </a:t>
            </a:r>
            <a:r>
              <a:rPr lang="es-CO" sz="3600" b="1" u="sng" dirty="0">
                <a:latin typeface="Agency FB" pitchFamily="34" charset="0"/>
              </a:rPr>
              <a:t>Deuterocanónicos</a:t>
            </a:r>
            <a:r>
              <a:rPr lang="es-CO" sz="3600" dirty="0">
                <a:latin typeface="Agency FB" pitchFamily="34" charset="0"/>
              </a:rPr>
              <a:t>. </a:t>
            </a:r>
          </a:p>
        </p:txBody>
      </p:sp>
      <p:sp>
        <p:nvSpPr>
          <p:cNvPr id="3" name="2 Marcador de contenido"/>
          <p:cNvSpPr>
            <a:spLocks noGrp="1"/>
          </p:cNvSpPr>
          <p:nvPr>
            <p:ph idx="1"/>
          </p:nvPr>
        </p:nvSpPr>
        <p:spPr>
          <a:xfrm>
            <a:off x="457200" y="3861048"/>
            <a:ext cx="8229600" cy="2664296"/>
          </a:xfrm>
          <a:solidFill>
            <a:schemeClr val="accent3">
              <a:lumMod val="20000"/>
              <a:lumOff val="80000"/>
            </a:schemeClr>
          </a:solidFill>
        </p:spPr>
        <p:txBody>
          <a:bodyPr>
            <a:normAutofit/>
          </a:bodyPr>
          <a:lstStyle/>
          <a:p>
            <a:pPr marL="0" indent="0" algn="ctr">
              <a:buNone/>
            </a:pPr>
            <a:r>
              <a:rPr lang="es-CO" sz="4400" dirty="0" smtClean="0"/>
              <a:t>La pregunta es: </a:t>
            </a:r>
            <a:r>
              <a:rPr lang="es-CO" sz="4400" b="1" dirty="0" smtClean="0"/>
              <a:t>¿Es </a:t>
            </a:r>
            <a:r>
              <a:rPr lang="es-CO" sz="4400" b="1" dirty="0"/>
              <a:t>que hay inspiración divina de primera y de segunda, superior e inferior? </a:t>
            </a:r>
          </a:p>
          <a:p>
            <a:pPr marL="0" indent="0" algn="ctr">
              <a:buNone/>
            </a:pPr>
            <a:endParaRPr lang="es-CO" dirty="0" smtClean="0"/>
          </a:p>
        </p:txBody>
      </p:sp>
    </p:spTree>
    <p:extLst>
      <p:ext uri="{BB962C8B-B14F-4D97-AF65-F5344CB8AC3E}">
        <p14:creationId xmlns:p14="http://schemas.microsoft.com/office/powerpoint/2010/main" val="110562861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5">
              <a:lumMod val="20000"/>
              <a:lumOff val="80000"/>
            </a:schemeClr>
          </a:solidFill>
        </p:spPr>
        <p:txBody>
          <a:bodyPr>
            <a:normAutofit/>
          </a:bodyPr>
          <a:lstStyle/>
          <a:p>
            <a:r>
              <a:rPr lang="es-CO" sz="4800" b="1" dirty="0" smtClean="0"/>
              <a:t>1). ADICIONES A DANIEL</a:t>
            </a:r>
            <a:endParaRPr lang="es-CO" sz="4800" b="1" dirty="0"/>
          </a:p>
        </p:txBody>
      </p:sp>
      <p:sp>
        <p:nvSpPr>
          <p:cNvPr id="3" name="2 Marcador de contenido"/>
          <p:cNvSpPr>
            <a:spLocks noGrp="1"/>
          </p:cNvSpPr>
          <p:nvPr>
            <p:ph idx="1"/>
          </p:nvPr>
        </p:nvSpPr>
        <p:spPr/>
        <p:txBody>
          <a:bodyPr>
            <a:normAutofit fontScale="92500" lnSpcReduction="10000"/>
          </a:bodyPr>
          <a:lstStyle/>
          <a:p>
            <a:pPr marL="0" indent="0" algn="ctr">
              <a:buNone/>
            </a:pPr>
            <a:r>
              <a:rPr lang="es-CO" dirty="0" smtClean="0">
                <a:solidFill>
                  <a:srgbClr val="FF0000"/>
                </a:solidFill>
              </a:rPr>
              <a:t>El </a:t>
            </a:r>
            <a:r>
              <a:rPr lang="es-CO" dirty="0">
                <a:solidFill>
                  <a:srgbClr val="FF0000"/>
                </a:solidFill>
              </a:rPr>
              <a:t>capítulo 3 del libro de Daniel consta de 30 versículos en la versione cristiana. Lea lo que dice en la versión católica entre los versículos 23 y 24, la versión católica (Felix Torres Amat) tiene 70 versículos que fueron agregados a lo que escribió Daniel. </a:t>
            </a:r>
          </a:p>
          <a:p>
            <a:endParaRPr lang="es-CO" dirty="0"/>
          </a:p>
          <a:p>
            <a:pPr marL="0" indent="0" algn="ctr">
              <a:buNone/>
            </a:pPr>
            <a:r>
              <a:rPr lang="es-CO" dirty="0"/>
              <a:t>Al comenzar esta sección apócrifa, las versiones católicas tienen el siguiente encabezamiento: </a:t>
            </a:r>
          </a:p>
          <a:p>
            <a:pPr marL="0" indent="0" algn="ctr">
              <a:buNone/>
            </a:pPr>
            <a:r>
              <a:rPr lang="es-CO" sz="3500" b="1" u="sng" dirty="0"/>
              <a:t>«parte Deuterocanónicos»</a:t>
            </a:r>
          </a:p>
        </p:txBody>
      </p:sp>
    </p:spTree>
    <p:extLst>
      <p:ext uri="{BB962C8B-B14F-4D97-AF65-F5344CB8AC3E}">
        <p14:creationId xmlns:p14="http://schemas.microsoft.com/office/powerpoint/2010/main" val="160283105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down)">
                                      <p:cBhvr>
                                        <p:cTn id="39" dur="580">
                                          <p:stCondLst>
                                            <p:cond delay="0"/>
                                          </p:stCondLst>
                                        </p:cTn>
                                        <p:tgtEl>
                                          <p:spTgt spid="3">
                                            <p:txEl>
                                              <p:pRg st="3" end="3"/>
                                            </p:txEl>
                                          </p:spTgt>
                                        </p:tgtEl>
                                      </p:cBhvr>
                                    </p:animEffect>
                                    <p:anim calcmode="lin" valueType="num">
                                      <p:cBhvr>
                                        <p:cTn id="4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3" end="3"/>
                                            </p:txEl>
                                          </p:spTgt>
                                        </p:tgtEl>
                                      </p:cBhvr>
                                      <p:to x="100000" y="60000"/>
                                    </p:animScale>
                                    <p:animScale>
                                      <p:cBhvr>
                                        <p:cTn id="46" dur="166" decel="50000">
                                          <p:stCondLst>
                                            <p:cond delay="676"/>
                                          </p:stCondLst>
                                        </p:cTn>
                                        <p:tgtEl>
                                          <p:spTgt spid="3">
                                            <p:txEl>
                                              <p:pRg st="3" end="3"/>
                                            </p:txEl>
                                          </p:spTgt>
                                        </p:tgtEl>
                                      </p:cBhvr>
                                      <p:to x="100000" y="100000"/>
                                    </p:animScale>
                                    <p:animScale>
                                      <p:cBhvr>
                                        <p:cTn id="47" dur="26">
                                          <p:stCondLst>
                                            <p:cond delay="1312"/>
                                          </p:stCondLst>
                                        </p:cTn>
                                        <p:tgtEl>
                                          <p:spTgt spid="3">
                                            <p:txEl>
                                              <p:pRg st="3" end="3"/>
                                            </p:txEl>
                                          </p:spTgt>
                                        </p:tgtEl>
                                      </p:cBhvr>
                                      <p:to x="100000" y="80000"/>
                                    </p:animScale>
                                    <p:animScale>
                                      <p:cBhvr>
                                        <p:cTn id="48" dur="166" decel="50000">
                                          <p:stCondLst>
                                            <p:cond delay="1338"/>
                                          </p:stCondLst>
                                        </p:cTn>
                                        <p:tgtEl>
                                          <p:spTgt spid="3">
                                            <p:txEl>
                                              <p:pRg st="3" end="3"/>
                                            </p:txEl>
                                          </p:spTgt>
                                        </p:tgtEl>
                                      </p:cBhvr>
                                      <p:to x="100000" y="100000"/>
                                    </p:animScale>
                                    <p:animScale>
                                      <p:cBhvr>
                                        <p:cTn id="49" dur="26">
                                          <p:stCondLst>
                                            <p:cond delay="1642"/>
                                          </p:stCondLst>
                                        </p:cTn>
                                        <p:tgtEl>
                                          <p:spTgt spid="3">
                                            <p:txEl>
                                              <p:pRg st="3" end="3"/>
                                            </p:txEl>
                                          </p:spTgt>
                                        </p:tgtEl>
                                      </p:cBhvr>
                                      <p:to x="100000" y="90000"/>
                                    </p:animScale>
                                    <p:animScale>
                                      <p:cBhvr>
                                        <p:cTn id="50" dur="166" decel="50000">
                                          <p:stCondLst>
                                            <p:cond delay="1668"/>
                                          </p:stCondLst>
                                        </p:cTn>
                                        <p:tgtEl>
                                          <p:spTgt spid="3">
                                            <p:txEl>
                                              <p:pRg st="3" end="3"/>
                                            </p:txEl>
                                          </p:spTgt>
                                        </p:tgtEl>
                                      </p:cBhvr>
                                      <p:to x="100000" y="100000"/>
                                    </p:animScale>
                                    <p:animScale>
                                      <p:cBhvr>
                                        <p:cTn id="51" dur="26">
                                          <p:stCondLst>
                                            <p:cond delay="1808"/>
                                          </p:stCondLst>
                                        </p:cTn>
                                        <p:tgtEl>
                                          <p:spTgt spid="3">
                                            <p:txEl>
                                              <p:pRg st="3" end="3"/>
                                            </p:txEl>
                                          </p:spTgt>
                                        </p:tgtEl>
                                      </p:cBhvr>
                                      <p:to x="100000" y="95000"/>
                                    </p:animScale>
                                    <p:animScale>
                                      <p:cBhvr>
                                        <p:cTn id="52"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3816424"/>
          </a:xfrm>
        </p:spPr>
        <p:txBody>
          <a:bodyPr>
            <a:normAutofit fontScale="92500" lnSpcReduction="10000"/>
          </a:bodyPr>
          <a:lstStyle/>
          <a:p>
            <a:pPr marL="0" indent="0" algn="ctr">
              <a:buNone/>
            </a:pPr>
            <a:r>
              <a:rPr lang="es-CO" dirty="0" smtClean="0"/>
              <a:t>Y </a:t>
            </a:r>
            <a:r>
              <a:rPr lang="es-CO" dirty="0"/>
              <a:t>cuando termina esta parte introducen </a:t>
            </a:r>
            <a:r>
              <a:rPr lang="es-CO" dirty="0" smtClean="0"/>
              <a:t>el siguiente </a:t>
            </a:r>
            <a:r>
              <a:rPr lang="es-CO" dirty="0"/>
              <a:t>encabezamiento: </a:t>
            </a:r>
            <a:endParaRPr lang="es-CO" dirty="0" smtClean="0"/>
          </a:p>
          <a:p>
            <a:pPr marL="0" indent="0" algn="ctr">
              <a:buNone/>
            </a:pPr>
            <a:r>
              <a:rPr lang="es-CO" dirty="0" smtClean="0"/>
              <a:t>“</a:t>
            </a:r>
            <a:r>
              <a:rPr lang="es-CO" b="1" u="sng" dirty="0"/>
              <a:t>parte protocanónica</a:t>
            </a:r>
            <a:r>
              <a:rPr lang="es-CO" dirty="0"/>
              <a:t>”. </a:t>
            </a:r>
          </a:p>
          <a:p>
            <a:pPr marL="0" indent="0">
              <a:buNone/>
            </a:pPr>
            <a:endParaRPr lang="es-CO" dirty="0" smtClean="0"/>
          </a:p>
          <a:p>
            <a:pPr marL="0" indent="0" algn="ctr">
              <a:buNone/>
            </a:pPr>
            <a:r>
              <a:rPr lang="es-CO" dirty="0" smtClean="0"/>
              <a:t>Esta </a:t>
            </a:r>
            <a:r>
              <a:rPr lang="es-CO" dirty="0"/>
              <a:t>doble clasificación dentro de un mismo capítulo implica el reconocimiento tácito de que Daniel no escribió los </a:t>
            </a:r>
            <a:r>
              <a:rPr lang="es-CO" u="sng" dirty="0" smtClean="0"/>
              <a:t>70 </a:t>
            </a:r>
            <a:r>
              <a:rPr lang="es-CO" u="sng" dirty="0"/>
              <a:t>versículos que agregaron a la versión griega</a:t>
            </a:r>
            <a:r>
              <a:rPr lang="es-CO" dirty="0"/>
              <a:t>. </a:t>
            </a:r>
            <a:endParaRPr lang="es-CO" dirty="0" smtClean="0"/>
          </a:p>
        </p:txBody>
      </p:sp>
      <p:sp>
        <p:nvSpPr>
          <p:cNvPr id="4" name="3 Rectángulo"/>
          <p:cNvSpPr/>
          <p:nvPr/>
        </p:nvSpPr>
        <p:spPr>
          <a:xfrm>
            <a:off x="475576" y="4221088"/>
            <a:ext cx="6336704" cy="3108543"/>
          </a:xfrm>
          <a:prstGeom prst="rect">
            <a:avLst/>
          </a:prstGeom>
        </p:spPr>
        <p:txBody>
          <a:bodyPr wrap="square">
            <a:spAutoFit/>
          </a:bodyPr>
          <a:lstStyle/>
          <a:p>
            <a:pPr algn="ctr"/>
            <a:r>
              <a:rPr lang="es-CO" sz="2800" dirty="0"/>
              <a:t>Sería absurdo suponer que el profeta Daniel escribiese 30 versículos con un grado de inspiración divina y, seguidamente, 70 versículos sin inspiración divina o con un grado inferior de inspiración.</a:t>
            </a:r>
          </a:p>
          <a:p>
            <a:pPr algn="ctr"/>
            <a:endParaRPr lang="es-CO"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280" y="3970863"/>
            <a:ext cx="1895475" cy="240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317583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wipe(down)">
                                      <p:cBhvr>
                                        <p:cTn id="23" dur="580">
                                          <p:stCondLst>
                                            <p:cond delay="0"/>
                                          </p:stCondLst>
                                        </p:cTn>
                                        <p:tgtEl>
                                          <p:spTgt spid="2050"/>
                                        </p:tgtEl>
                                      </p:cBhvr>
                                    </p:animEffect>
                                    <p:anim calcmode="lin" valueType="num">
                                      <p:cBhvr>
                                        <p:cTn id="24"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29" dur="26">
                                          <p:stCondLst>
                                            <p:cond delay="650"/>
                                          </p:stCondLst>
                                        </p:cTn>
                                        <p:tgtEl>
                                          <p:spTgt spid="2050"/>
                                        </p:tgtEl>
                                      </p:cBhvr>
                                      <p:to x="100000" y="60000"/>
                                    </p:animScale>
                                    <p:animScale>
                                      <p:cBhvr>
                                        <p:cTn id="30" dur="166" decel="50000">
                                          <p:stCondLst>
                                            <p:cond delay="676"/>
                                          </p:stCondLst>
                                        </p:cTn>
                                        <p:tgtEl>
                                          <p:spTgt spid="2050"/>
                                        </p:tgtEl>
                                      </p:cBhvr>
                                      <p:to x="100000" y="100000"/>
                                    </p:animScale>
                                    <p:animScale>
                                      <p:cBhvr>
                                        <p:cTn id="31" dur="26">
                                          <p:stCondLst>
                                            <p:cond delay="1312"/>
                                          </p:stCondLst>
                                        </p:cTn>
                                        <p:tgtEl>
                                          <p:spTgt spid="2050"/>
                                        </p:tgtEl>
                                      </p:cBhvr>
                                      <p:to x="100000" y="80000"/>
                                    </p:animScale>
                                    <p:animScale>
                                      <p:cBhvr>
                                        <p:cTn id="32" dur="166" decel="50000">
                                          <p:stCondLst>
                                            <p:cond delay="1338"/>
                                          </p:stCondLst>
                                        </p:cTn>
                                        <p:tgtEl>
                                          <p:spTgt spid="2050"/>
                                        </p:tgtEl>
                                      </p:cBhvr>
                                      <p:to x="100000" y="100000"/>
                                    </p:animScale>
                                    <p:animScale>
                                      <p:cBhvr>
                                        <p:cTn id="33" dur="26">
                                          <p:stCondLst>
                                            <p:cond delay="1642"/>
                                          </p:stCondLst>
                                        </p:cTn>
                                        <p:tgtEl>
                                          <p:spTgt spid="2050"/>
                                        </p:tgtEl>
                                      </p:cBhvr>
                                      <p:to x="100000" y="90000"/>
                                    </p:animScale>
                                    <p:animScale>
                                      <p:cBhvr>
                                        <p:cTn id="34" dur="166" decel="50000">
                                          <p:stCondLst>
                                            <p:cond delay="1668"/>
                                          </p:stCondLst>
                                        </p:cTn>
                                        <p:tgtEl>
                                          <p:spTgt spid="2050"/>
                                        </p:tgtEl>
                                      </p:cBhvr>
                                      <p:to x="100000" y="100000"/>
                                    </p:animScale>
                                    <p:animScale>
                                      <p:cBhvr>
                                        <p:cTn id="35" dur="26">
                                          <p:stCondLst>
                                            <p:cond delay="1808"/>
                                          </p:stCondLst>
                                        </p:cTn>
                                        <p:tgtEl>
                                          <p:spTgt spid="2050"/>
                                        </p:tgtEl>
                                      </p:cBhvr>
                                      <p:to x="100000" y="95000"/>
                                    </p:animScale>
                                    <p:animScale>
                                      <p:cBhvr>
                                        <p:cTn id="36" dur="166" decel="50000">
                                          <p:stCondLst>
                                            <p:cond delay="1834"/>
                                          </p:stCondLst>
                                        </p:cTn>
                                        <p:tgtEl>
                                          <p:spTgt spid="20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4" name="3 Título"/>
          <p:cNvSpPr>
            <a:spLocks noGrp="1"/>
          </p:cNvSpPr>
          <p:nvPr>
            <p:ph type="title"/>
          </p:nvPr>
        </p:nvSpPr>
        <p:spPr>
          <a:solidFill>
            <a:schemeClr val="accent5">
              <a:lumMod val="20000"/>
              <a:lumOff val="80000"/>
            </a:schemeClr>
          </a:solidFill>
        </p:spPr>
        <p:txBody>
          <a:bodyPr/>
          <a:lstStyle/>
          <a:p>
            <a:r>
              <a:rPr lang="es-CO" b="1" dirty="0" smtClean="0"/>
              <a:t>2). LIBRO APÓCRIFO DE TOBÍAS</a:t>
            </a:r>
            <a:endParaRPr lang="es-CO" b="1" dirty="0"/>
          </a:p>
        </p:txBody>
      </p:sp>
      <p:sp>
        <p:nvSpPr>
          <p:cNvPr id="3" name="2 Marcador de contenido"/>
          <p:cNvSpPr>
            <a:spLocks noGrp="1"/>
          </p:cNvSpPr>
          <p:nvPr>
            <p:ph idx="1"/>
          </p:nvPr>
        </p:nvSpPr>
        <p:spPr>
          <a:xfrm>
            <a:off x="457200" y="1600200"/>
            <a:ext cx="8229600" cy="5257800"/>
          </a:xfrm>
          <a:solidFill>
            <a:schemeClr val="accent3">
              <a:lumMod val="40000"/>
              <a:lumOff val="60000"/>
            </a:schemeClr>
          </a:solidFill>
        </p:spPr>
        <p:txBody>
          <a:bodyPr>
            <a:normAutofit fontScale="85000" lnSpcReduction="10000"/>
          </a:bodyPr>
          <a:lstStyle/>
          <a:p>
            <a:pPr marL="0" indent="0">
              <a:buNone/>
            </a:pPr>
            <a:r>
              <a:rPr lang="es-CO" dirty="0" smtClean="0"/>
              <a:t>considerado </a:t>
            </a:r>
            <a:r>
              <a:rPr lang="es-CO" dirty="0"/>
              <a:t>como una ficción poética, como una fábula o cuento</a:t>
            </a:r>
            <a:r>
              <a:rPr lang="es-CO" dirty="0" smtClean="0"/>
              <a:t>.</a:t>
            </a:r>
          </a:p>
          <a:p>
            <a:pPr marL="0" indent="0">
              <a:buNone/>
            </a:pPr>
            <a:r>
              <a:rPr lang="es-CO" dirty="0" smtClean="0"/>
              <a:t> </a:t>
            </a:r>
            <a:r>
              <a:rPr lang="es-CO" dirty="0"/>
              <a:t>Tiene enseñanzas erróneas y paganas. </a:t>
            </a:r>
            <a:endParaRPr lang="es-CO" dirty="0" smtClean="0"/>
          </a:p>
          <a:p>
            <a:pPr marL="0" indent="0">
              <a:buNone/>
            </a:pPr>
            <a:r>
              <a:rPr lang="es-CO" dirty="0" smtClean="0">
                <a:solidFill>
                  <a:srgbClr val="FF0000"/>
                </a:solidFill>
              </a:rPr>
              <a:t>Tobías 4:17</a:t>
            </a:r>
            <a:r>
              <a:rPr lang="es-CO" dirty="0" smtClean="0"/>
              <a:t> </a:t>
            </a:r>
            <a:r>
              <a:rPr lang="es-CO" dirty="0"/>
              <a:t>dice “</a:t>
            </a:r>
            <a:r>
              <a:rPr lang="es-CO" b="1" dirty="0">
                <a:latin typeface="Agency FB" pitchFamily="34" charset="0"/>
              </a:rPr>
              <a:t>Esparce tu pan sobre la tumba de los justos</a:t>
            </a:r>
            <a:r>
              <a:rPr lang="es-CO" dirty="0"/>
              <a:t>” (prácticas y ritos de este género eran comunes entre los </a:t>
            </a:r>
            <a:r>
              <a:rPr lang="es-CO" dirty="0" smtClean="0"/>
              <a:t>paganos).</a:t>
            </a:r>
          </a:p>
          <a:p>
            <a:pPr marL="0" indent="0">
              <a:buNone/>
            </a:pPr>
            <a:r>
              <a:rPr lang="es-CO" dirty="0" smtClean="0">
                <a:solidFill>
                  <a:srgbClr val="FF0000"/>
                </a:solidFill>
              </a:rPr>
              <a:t>Tobías 6:2-8 </a:t>
            </a:r>
            <a:r>
              <a:rPr lang="es-CO" dirty="0"/>
              <a:t>dice “</a:t>
            </a:r>
            <a:r>
              <a:rPr lang="es-CO" b="1" dirty="0">
                <a:latin typeface="Agency FB" pitchFamily="34" charset="0"/>
              </a:rPr>
              <a:t>el hígado de un pez, quemado sobre un brasero, ahuyenta los malos espíritus</a:t>
            </a:r>
            <a:r>
              <a:rPr lang="es-CO" dirty="0"/>
              <a:t>” (cae en la esfera de la superstición</a:t>
            </a:r>
            <a:r>
              <a:rPr lang="es-CO" dirty="0" smtClean="0"/>
              <a:t>).</a:t>
            </a:r>
          </a:p>
          <a:p>
            <a:pPr marL="0" indent="0">
              <a:buNone/>
            </a:pPr>
            <a:r>
              <a:rPr lang="es-CO" dirty="0" smtClean="0">
                <a:solidFill>
                  <a:srgbClr val="FF0000"/>
                </a:solidFill>
              </a:rPr>
              <a:t> Tobías 12:9 </a:t>
            </a:r>
            <a:r>
              <a:rPr lang="es-CO" dirty="0"/>
              <a:t>dice que “</a:t>
            </a:r>
            <a:r>
              <a:rPr lang="es-CO" b="1" dirty="0">
                <a:latin typeface="Agency FB" pitchFamily="34" charset="0"/>
              </a:rPr>
              <a:t>la limosna libra de la muerte y purifica todo pecado</a:t>
            </a:r>
            <a:r>
              <a:rPr lang="es-CO" dirty="0"/>
              <a:t>” (contradice todo lo que enseña las Sagradas Escrituras sobre la forma y medio de alcanzar la </a:t>
            </a:r>
            <a:r>
              <a:rPr lang="es-CO" dirty="0" smtClean="0"/>
              <a:t>salvación, el cual es solamente Cristo, </a:t>
            </a:r>
            <a:r>
              <a:rPr lang="es-CO" dirty="0" smtClean="0">
                <a:solidFill>
                  <a:srgbClr val="FF0000"/>
                </a:solidFill>
              </a:rPr>
              <a:t>Mat.1:21; Hech.4:12</a:t>
            </a:r>
            <a:r>
              <a:rPr lang="es-CO" dirty="0" smtClean="0"/>
              <a:t>).  </a:t>
            </a:r>
            <a:endParaRPr lang="es-CO" dirty="0"/>
          </a:p>
          <a:p>
            <a:endParaRPr lang="es-CO" dirty="0"/>
          </a:p>
        </p:txBody>
      </p:sp>
    </p:spTree>
    <p:extLst>
      <p:ext uri="{BB962C8B-B14F-4D97-AF65-F5344CB8AC3E}">
        <p14:creationId xmlns:p14="http://schemas.microsoft.com/office/powerpoint/2010/main" val="391265430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3" dur="500"/>
                                        <p:tgtEl>
                                          <p:spTgt spid="3">
                                            <p:txEl>
                                              <p:pRg st="3" end="3"/>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4" name="3 Título"/>
          <p:cNvSpPr>
            <a:spLocks noGrp="1"/>
          </p:cNvSpPr>
          <p:nvPr>
            <p:ph type="title"/>
          </p:nvPr>
        </p:nvSpPr>
        <p:spPr>
          <a:solidFill>
            <a:schemeClr val="accent1">
              <a:lumMod val="20000"/>
              <a:lumOff val="80000"/>
            </a:schemeClr>
          </a:solidFill>
        </p:spPr>
        <p:txBody>
          <a:bodyPr>
            <a:normAutofit/>
          </a:bodyPr>
          <a:lstStyle/>
          <a:p>
            <a:r>
              <a:rPr lang="es-CO" sz="4800" b="1" dirty="0" smtClean="0"/>
              <a:t>3). LIBRO APÓCRIFO DE JUDIT</a:t>
            </a:r>
            <a:endParaRPr lang="es-CO" sz="4800" b="1" dirty="0"/>
          </a:p>
        </p:txBody>
      </p:sp>
      <p:sp>
        <p:nvSpPr>
          <p:cNvPr id="3" name="2 Marcador de contenido"/>
          <p:cNvSpPr>
            <a:spLocks noGrp="1"/>
          </p:cNvSpPr>
          <p:nvPr>
            <p:ph idx="1"/>
          </p:nvPr>
        </p:nvSpPr>
        <p:spPr>
          <a:xfrm>
            <a:off x="457200" y="1600200"/>
            <a:ext cx="8229600" cy="5257800"/>
          </a:xfrm>
          <a:solidFill>
            <a:schemeClr val="accent3">
              <a:lumMod val="40000"/>
              <a:lumOff val="60000"/>
            </a:schemeClr>
          </a:solidFill>
        </p:spPr>
        <p:txBody>
          <a:bodyPr>
            <a:normAutofit fontScale="92500"/>
          </a:bodyPr>
          <a:lstStyle/>
          <a:p>
            <a:pPr marL="0" indent="0">
              <a:buNone/>
            </a:pPr>
            <a:r>
              <a:rPr lang="es-CO" dirty="0" smtClean="0"/>
              <a:t>presenta </a:t>
            </a:r>
            <a:r>
              <a:rPr lang="es-CO" dirty="0"/>
              <a:t>contradicciones imposibles de explicar</a:t>
            </a:r>
            <a:r>
              <a:rPr lang="es-CO" dirty="0" smtClean="0"/>
              <a:t>.</a:t>
            </a:r>
          </a:p>
          <a:p>
            <a:pPr marL="0" indent="0">
              <a:buNone/>
            </a:pPr>
            <a:r>
              <a:rPr lang="es-CO" dirty="0" smtClean="0"/>
              <a:t> </a:t>
            </a:r>
            <a:r>
              <a:rPr lang="es-CO" dirty="0"/>
              <a:t>“</a:t>
            </a:r>
            <a:r>
              <a:rPr lang="es-CO" b="1" dirty="0">
                <a:latin typeface="Agency FB" pitchFamily="34" charset="0"/>
              </a:rPr>
              <a:t>en la conducta de Judit hay cosas que la moral cristiana no justifica</a:t>
            </a:r>
            <a:r>
              <a:rPr lang="es-CO" dirty="0"/>
              <a:t>” entre ellas la mentira. </a:t>
            </a:r>
            <a:endParaRPr lang="es-CO" dirty="0" smtClean="0"/>
          </a:p>
          <a:p>
            <a:pPr marL="0" indent="0">
              <a:buNone/>
            </a:pPr>
            <a:endParaRPr lang="es-CO" dirty="0" smtClean="0">
              <a:solidFill>
                <a:srgbClr val="FF0000"/>
              </a:solidFill>
            </a:endParaRPr>
          </a:p>
          <a:p>
            <a:pPr marL="0" indent="0">
              <a:buNone/>
            </a:pPr>
            <a:r>
              <a:rPr lang="es-CO" dirty="0" smtClean="0">
                <a:solidFill>
                  <a:srgbClr val="FF0000"/>
                </a:solidFill>
              </a:rPr>
              <a:t>Judit 1:1 </a:t>
            </a:r>
            <a:r>
              <a:rPr lang="es-CO" dirty="0"/>
              <a:t>dice “</a:t>
            </a:r>
            <a:r>
              <a:rPr lang="es-CO" b="1" dirty="0">
                <a:latin typeface="Agency FB" pitchFamily="34" charset="0"/>
              </a:rPr>
              <a:t>El año doce del reinado de Nabucodonosor, que reinó sobre los asirios en la gran ciudad de Nínive</a:t>
            </a:r>
            <a:r>
              <a:rPr lang="es-CO" dirty="0" smtClean="0"/>
              <a:t>…”</a:t>
            </a:r>
          </a:p>
          <a:p>
            <a:pPr marL="0" indent="0">
              <a:buNone/>
            </a:pPr>
            <a:r>
              <a:rPr lang="es-CO" dirty="0" smtClean="0"/>
              <a:t>La </a:t>
            </a:r>
            <a:r>
              <a:rPr lang="es-CO" dirty="0"/>
              <a:t>versión católica llamada Biblia de Jerusalén, tiene una nota en el citado versículo que dice: “</a:t>
            </a:r>
            <a:r>
              <a:rPr lang="es-CO" b="1" dirty="0">
                <a:latin typeface="Agency FB" pitchFamily="34" charset="0"/>
              </a:rPr>
              <a:t>Nabucodonosor… nunca fue llamado rey de los asirios ni reinó en Nínive</a:t>
            </a:r>
            <a:r>
              <a:rPr lang="es-CO" dirty="0"/>
              <a:t>”</a:t>
            </a:r>
          </a:p>
          <a:p>
            <a:endParaRPr lang="es-CO" dirty="0"/>
          </a:p>
        </p:txBody>
      </p:sp>
    </p:spTree>
    <p:extLst>
      <p:ext uri="{BB962C8B-B14F-4D97-AF65-F5344CB8AC3E}">
        <p14:creationId xmlns:p14="http://schemas.microsoft.com/office/powerpoint/2010/main" val="232703957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circle(in)">
                                      <p:cBhvr>
                                        <p:cTn id="10" dur="2000"/>
                                        <p:tgtEl>
                                          <p:spTgt spid="3">
                                            <p:txEl>
                                              <p:pRg st="3" end="3"/>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circle(in)">
                                      <p:cBhvr>
                                        <p:cTn id="1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rmAutofit fontScale="90000"/>
          </a:bodyPr>
          <a:lstStyle/>
          <a:p>
            <a:r>
              <a:rPr lang="es-CO" b="1" dirty="0" smtClean="0"/>
              <a:t>4). LIBRO APÓCRIFO DE SABIDURIA</a:t>
            </a:r>
            <a:endParaRPr lang="es-CO" b="1" dirty="0"/>
          </a:p>
        </p:txBody>
      </p:sp>
      <p:sp>
        <p:nvSpPr>
          <p:cNvPr id="3" name="2 Marcador de contenido"/>
          <p:cNvSpPr>
            <a:spLocks noGrp="1"/>
          </p:cNvSpPr>
          <p:nvPr>
            <p:ph idx="1"/>
          </p:nvPr>
        </p:nvSpPr>
        <p:spPr>
          <a:xfrm>
            <a:off x="457200" y="1600200"/>
            <a:ext cx="8229600" cy="1612776"/>
          </a:xfrm>
        </p:spPr>
        <p:txBody>
          <a:bodyPr>
            <a:normAutofit fontScale="92500"/>
          </a:bodyPr>
          <a:lstStyle/>
          <a:p>
            <a:pPr marL="0" indent="0" algn="ctr">
              <a:buNone/>
            </a:pPr>
            <a:r>
              <a:rPr lang="es-CO" dirty="0"/>
              <a:t>E</a:t>
            </a:r>
            <a:r>
              <a:rPr lang="es-CO" dirty="0" smtClean="0"/>
              <a:t>n </a:t>
            </a:r>
            <a:r>
              <a:rPr lang="es-CO" dirty="0"/>
              <a:t>la versión griega lleva por título “La Sabiduría de Salomón”, porque una parte de él está escrita como si quien estuviera hablando fuera Salomón mismo. </a:t>
            </a:r>
            <a:endParaRPr lang="es-CO" dirty="0" smtClean="0"/>
          </a:p>
        </p:txBody>
      </p:sp>
      <p:sp>
        <p:nvSpPr>
          <p:cNvPr id="4" name="3 Rectángulo"/>
          <p:cNvSpPr/>
          <p:nvPr/>
        </p:nvSpPr>
        <p:spPr>
          <a:xfrm>
            <a:off x="251520" y="3645024"/>
            <a:ext cx="5688632" cy="2677656"/>
          </a:xfrm>
          <a:prstGeom prst="rect">
            <a:avLst/>
          </a:prstGeom>
          <a:solidFill>
            <a:schemeClr val="accent1">
              <a:lumMod val="20000"/>
              <a:lumOff val="80000"/>
            </a:schemeClr>
          </a:solidFill>
        </p:spPr>
        <p:txBody>
          <a:bodyPr wrap="square">
            <a:spAutoFit/>
          </a:bodyPr>
          <a:lstStyle/>
          <a:p>
            <a:r>
              <a:rPr lang="es-CO" sz="2400" dirty="0"/>
              <a:t>El libro se escribió alrededor del </a:t>
            </a:r>
            <a:r>
              <a:rPr lang="es-CO" sz="2400" u="sng" dirty="0"/>
              <a:t>año cuarenta de la era actual, o sea, mil años después de Salomón</a:t>
            </a:r>
            <a:r>
              <a:rPr lang="es-CO" sz="2400" dirty="0"/>
              <a:t>. El libro se escribió para impedir que los judíos cayeran en el escepticismo, quiere decir: (falta de confianza en la verdad),  el materialismo y la </a:t>
            </a:r>
            <a:r>
              <a:rPr lang="es-CO" sz="2400" b="1" u="sng" dirty="0"/>
              <a:t>idolatría,</a:t>
            </a:r>
            <a:r>
              <a:rPr lang="es-CO" sz="2400" dirty="0"/>
              <a:t> </a:t>
            </a:r>
            <a:r>
              <a:rPr lang="es-CO" sz="2400" dirty="0">
                <a:solidFill>
                  <a:srgbClr val="FF0000"/>
                </a:solidFill>
              </a:rPr>
              <a:t>cap. </a:t>
            </a:r>
            <a:r>
              <a:rPr lang="es-CO" sz="2400" dirty="0" smtClean="0">
                <a:solidFill>
                  <a:srgbClr val="FF0000"/>
                </a:solidFill>
              </a:rPr>
              <a:t>15:15, </a:t>
            </a:r>
            <a:r>
              <a:rPr lang="es-CO" sz="2400" b="1" u="sng" dirty="0" smtClean="0">
                <a:solidFill>
                  <a:srgbClr val="FF0000"/>
                </a:solidFill>
              </a:rPr>
              <a:t>lea</a:t>
            </a:r>
            <a:r>
              <a:rPr lang="es-CO" sz="2400" dirty="0" smtClean="0">
                <a:solidFill>
                  <a:srgbClr val="FF0000"/>
                </a:solidFill>
              </a:rPr>
              <a:t> </a:t>
            </a:r>
            <a:r>
              <a:rPr lang="es-CO" sz="2400" dirty="0">
                <a:solidFill>
                  <a:srgbClr val="FF0000"/>
                </a:solidFill>
              </a:rPr>
              <a:t>Sal. 115:4-8</a:t>
            </a:r>
            <a:r>
              <a:rPr lang="es-CO" sz="2400" dirty="0"/>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3" y="3645024"/>
            <a:ext cx="3203848" cy="3186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783074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animEffect transition="in" filter="wheel(1)">
                                      <p:cBhvr>
                                        <p:cTn id="13"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3960440"/>
          </a:xfrm>
          <a:solidFill>
            <a:schemeClr val="accent1">
              <a:lumMod val="20000"/>
              <a:lumOff val="80000"/>
            </a:schemeClr>
          </a:solidFill>
        </p:spPr>
        <p:txBody>
          <a:bodyPr>
            <a:normAutofit fontScale="85000" lnSpcReduction="20000"/>
          </a:bodyPr>
          <a:lstStyle/>
          <a:p>
            <a:pPr marL="0" indent="0">
              <a:buNone/>
            </a:pPr>
            <a:r>
              <a:rPr lang="es-CO" dirty="0" smtClean="0"/>
              <a:t>El libro hace </a:t>
            </a:r>
            <a:r>
              <a:rPr lang="es-CO" dirty="0"/>
              <a:t>uso de algunas ideas de la filosofía griega a lado de conceptos judíos tradicionales. </a:t>
            </a:r>
            <a:endParaRPr lang="es-CO" dirty="0" smtClean="0"/>
          </a:p>
          <a:p>
            <a:pPr marL="0" indent="0">
              <a:buNone/>
            </a:pPr>
            <a:endParaRPr lang="es-CO" dirty="0" smtClean="0"/>
          </a:p>
          <a:p>
            <a:pPr marL="0" indent="0">
              <a:buNone/>
            </a:pPr>
            <a:r>
              <a:rPr lang="es-CO" dirty="0" smtClean="0"/>
              <a:t>En el </a:t>
            </a:r>
            <a:r>
              <a:rPr lang="es-CO" dirty="0" smtClean="0">
                <a:solidFill>
                  <a:srgbClr val="FF0000"/>
                </a:solidFill>
              </a:rPr>
              <a:t>Cap. 3:12 </a:t>
            </a:r>
            <a:r>
              <a:rPr lang="es-CO" dirty="0"/>
              <a:t>dice “</a:t>
            </a:r>
            <a:r>
              <a:rPr lang="es-CO" b="1" dirty="0">
                <a:latin typeface="Agency FB" pitchFamily="34" charset="0"/>
              </a:rPr>
              <a:t>sus mujeres son estúpidas…</a:t>
            </a:r>
            <a:r>
              <a:rPr lang="es-CO" dirty="0"/>
              <a:t>” </a:t>
            </a:r>
            <a:endParaRPr lang="es-CO" dirty="0" smtClean="0"/>
          </a:p>
          <a:p>
            <a:pPr marL="0" indent="0">
              <a:buNone/>
            </a:pPr>
            <a:r>
              <a:rPr lang="es-CO" dirty="0" smtClean="0"/>
              <a:t>En el </a:t>
            </a:r>
            <a:r>
              <a:rPr lang="es-CO" dirty="0" smtClean="0">
                <a:solidFill>
                  <a:srgbClr val="FF0000"/>
                </a:solidFill>
              </a:rPr>
              <a:t>cap.11:24</a:t>
            </a:r>
            <a:r>
              <a:rPr lang="es-CO" dirty="0" smtClean="0"/>
              <a:t> </a:t>
            </a:r>
            <a:r>
              <a:rPr lang="es-CO" dirty="0"/>
              <a:t>“</a:t>
            </a:r>
            <a:r>
              <a:rPr lang="es-CO" b="1" dirty="0">
                <a:latin typeface="Agency FB" pitchFamily="34" charset="0"/>
              </a:rPr>
              <a:t>sin embargo, tú de todos tienes compasión, porque lo puedes todo y no te fijas en los pecados de los hombres, para que se arrepientan</a:t>
            </a:r>
            <a:r>
              <a:rPr lang="es-CO" dirty="0"/>
              <a:t>” </a:t>
            </a:r>
            <a:endParaRPr lang="es-CO" dirty="0" smtClean="0"/>
          </a:p>
          <a:p>
            <a:pPr marL="0" indent="0">
              <a:buNone/>
            </a:pPr>
            <a:r>
              <a:rPr lang="es-CO" dirty="0" smtClean="0"/>
              <a:t>En el </a:t>
            </a:r>
            <a:r>
              <a:rPr lang="es-CO" dirty="0" smtClean="0">
                <a:solidFill>
                  <a:srgbClr val="FF0000"/>
                </a:solidFill>
              </a:rPr>
              <a:t>cap.11:25</a:t>
            </a:r>
            <a:r>
              <a:rPr lang="es-CO" dirty="0" smtClean="0"/>
              <a:t> </a:t>
            </a:r>
            <a:r>
              <a:rPr lang="es-CO" dirty="0"/>
              <a:t>“</a:t>
            </a:r>
            <a:r>
              <a:rPr lang="es-CO" b="1" dirty="0">
                <a:latin typeface="Agency FB" pitchFamily="34" charset="0"/>
              </a:rPr>
              <a:t>amas a todos los seres y no aborreces nada de lo que has hecho; si hubieras odiado alguna cosa, no la habrías creado</a:t>
            </a:r>
            <a:r>
              <a:rPr lang="es-CO" dirty="0" smtClean="0"/>
              <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2800" y="4149080"/>
            <a:ext cx="2466975" cy="213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67544" y="4149080"/>
            <a:ext cx="6145256" cy="2677656"/>
          </a:xfrm>
          <a:prstGeom prst="rect">
            <a:avLst/>
          </a:prstGeom>
          <a:solidFill>
            <a:schemeClr val="accent1">
              <a:lumMod val="20000"/>
              <a:lumOff val="80000"/>
            </a:schemeClr>
          </a:solidFill>
        </p:spPr>
        <p:txBody>
          <a:bodyPr wrap="square">
            <a:spAutoFit/>
          </a:bodyPr>
          <a:lstStyle/>
          <a:p>
            <a:r>
              <a:rPr lang="es-CO" sz="2400" dirty="0"/>
              <a:t>En el </a:t>
            </a:r>
            <a:r>
              <a:rPr lang="es-CO" sz="2400" dirty="0">
                <a:solidFill>
                  <a:srgbClr val="FF0000"/>
                </a:solidFill>
              </a:rPr>
              <a:t>cap.13:18</a:t>
            </a:r>
            <a:r>
              <a:rPr lang="es-CO" sz="2400" dirty="0"/>
              <a:t> “PARA PEDIR LA VIDA, ACUDA A UN SER MUERTO”. Lea </a:t>
            </a:r>
            <a:r>
              <a:rPr lang="es-CO" sz="2400" dirty="0">
                <a:solidFill>
                  <a:srgbClr val="FF0000"/>
                </a:solidFill>
              </a:rPr>
              <a:t>Deut. 18:9-11</a:t>
            </a:r>
            <a:r>
              <a:rPr lang="es-CO" sz="2400" dirty="0"/>
              <a:t>, especialmente el verso 11</a:t>
            </a:r>
            <a:r>
              <a:rPr lang="es-CO" sz="2400" dirty="0" smtClean="0"/>
              <a:t>. </a:t>
            </a:r>
          </a:p>
          <a:p>
            <a:r>
              <a:rPr lang="es-CO" sz="2400" b="1" dirty="0" smtClean="0">
                <a:solidFill>
                  <a:srgbClr val="FF0000"/>
                </a:solidFill>
              </a:rPr>
              <a:t>Esta practica la perpetúa la iglesia católica Romana, celebrando misas en favor de la salvación de los muertos.  O, orando a los muertos para que ayuden a los vivos.</a:t>
            </a:r>
            <a:endParaRPr lang="es-CO" sz="2400" b="1" dirty="0">
              <a:solidFill>
                <a:srgbClr val="FF0000"/>
              </a:solidFill>
            </a:endParaRPr>
          </a:p>
        </p:txBody>
      </p:sp>
    </p:spTree>
    <p:extLst>
      <p:ext uri="{BB962C8B-B14F-4D97-AF65-F5344CB8AC3E}">
        <p14:creationId xmlns:p14="http://schemas.microsoft.com/office/powerpoint/2010/main" val="28874570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heel(1)">
                                      <p:cBhvr>
                                        <p:cTn id="13" dur="20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nodeType="clickEffect">
                                  <p:stCondLst>
                                    <p:cond delay="0"/>
                                  </p:stCondLst>
                                  <p:childTnLst>
                                    <p:set>
                                      <p:cBhvr>
                                        <p:cTn id="17" dur="1" fill="hold">
                                          <p:stCondLst>
                                            <p:cond delay="0"/>
                                          </p:stCondLst>
                                        </p:cTn>
                                        <p:tgtEl>
                                          <p:spTgt spid="2050"/>
                                        </p:tgtEl>
                                        <p:attrNameLst>
                                          <p:attrName>style.visibility</p:attrName>
                                        </p:attrNameLst>
                                      </p:cBhvr>
                                      <p:to>
                                        <p:strVal val="visible"/>
                                      </p:to>
                                    </p:set>
                                    <p:animEffect transition="in" filter="wipe(down)">
                                      <p:cBhvr>
                                        <p:cTn id="18" dur="580">
                                          <p:stCondLst>
                                            <p:cond delay="0"/>
                                          </p:stCondLst>
                                        </p:cTn>
                                        <p:tgtEl>
                                          <p:spTgt spid="2050"/>
                                        </p:tgtEl>
                                      </p:cBhvr>
                                    </p:animEffect>
                                    <p:anim calcmode="lin" valueType="num">
                                      <p:cBhvr>
                                        <p:cTn id="19"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24" dur="26">
                                          <p:stCondLst>
                                            <p:cond delay="650"/>
                                          </p:stCondLst>
                                        </p:cTn>
                                        <p:tgtEl>
                                          <p:spTgt spid="2050"/>
                                        </p:tgtEl>
                                      </p:cBhvr>
                                      <p:to x="100000" y="60000"/>
                                    </p:animScale>
                                    <p:animScale>
                                      <p:cBhvr>
                                        <p:cTn id="25" dur="166" decel="50000">
                                          <p:stCondLst>
                                            <p:cond delay="676"/>
                                          </p:stCondLst>
                                        </p:cTn>
                                        <p:tgtEl>
                                          <p:spTgt spid="2050"/>
                                        </p:tgtEl>
                                      </p:cBhvr>
                                      <p:to x="100000" y="100000"/>
                                    </p:animScale>
                                    <p:animScale>
                                      <p:cBhvr>
                                        <p:cTn id="26" dur="26">
                                          <p:stCondLst>
                                            <p:cond delay="1312"/>
                                          </p:stCondLst>
                                        </p:cTn>
                                        <p:tgtEl>
                                          <p:spTgt spid="2050"/>
                                        </p:tgtEl>
                                      </p:cBhvr>
                                      <p:to x="100000" y="80000"/>
                                    </p:animScale>
                                    <p:animScale>
                                      <p:cBhvr>
                                        <p:cTn id="27" dur="166" decel="50000">
                                          <p:stCondLst>
                                            <p:cond delay="1338"/>
                                          </p:stCondLst>
                                        </p:cTn>
                                        <p:tgtEl>
                                          <p:spTgt spid="2050"/>
                                        </p:tgtEl>
                                      </p:cBhvr>
                                      <p:to x="100000" y="100000"/>
                                    </p:animScale>
                                    <p:animScale>
                                      <p:cBhvr>
                                        <p:cTn id="28" dur="26">
                                          <p:stCondLst>
                                            <p:cond delay="1642"/>
                                          </p:stCondLst>
                                        </p:cTn>
                                        <p:tgtEl>
                                          <p:spTgt spid="2050"/>
                                        </p:tgtEl>
                                      </p:cBhvr>
                                      <p:to x="100000" y="90000"/>
                                    </p:animScale>
                                    <p:animScale>
                                      <p:cBhvr>
                                        <p:cTn id="29" dur="166" decel="50000">
                                          <p:stCondLst>
                                            <p:cond delay="1668"/>
                                          </p:stCondLst>
                                        </p:cTn>
                                        <p:tgtEl>
                                          <p:spTgt spid="2050"/>
                                        </p:tgtEl>
                                      </p:cBhvr>
                                      <p:to x="100000" y="100000"/>
                                    </p:animScale>
                                    <p:animScale>
                                      <p:cBhvr>
                                        <p:cTn id="30" dur="26">
                                          <p:stCondLst>
                                            <p:cond delay="1808"/>
                                          </p:stCondLst>
                                        </p:cTn>
                                        <p:tgtEl>
                                          <p:spTgt spid="2050"/>
                                        </p:tgtEl>
                                      </p:cBhvr>
                                      <p:to x="100000" y="95000"/>
                                    </p:animScale>
                                    <p:animScale>
                                      <p:cBhvr>
                                        <p:cTn id="31" dur="166" decel="50000">
                                          <p:stCondLst>
                                            <p:cond delay="1834"/>
                                          </p:stCondLst>
                                        </p:cTn>
                                        <p:tgtEl>
                                          <p:spTgt spid="2050"/>
                                        </p:tgtEl>
                                      </p:cBhvr>
                                      <p:to x="100000" y="100000"/>
                                    </p:animScale>
                                  </p:childTnLst>
                                </p:cTn>
                              </p:par>
                              <p:par>
                                <p:cTn id="32" presetID="26" presetClass="entr" presetSubtype="0"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down)">
                                      <p:cBhvr>
                                        <p:cTn id="34" dur="580">
                                          <p:stCondLst>
                                            <p:cond delay="0"/>
                                          </p:stCondLst>
                                        </p:cTn>
                                        <p:tgtEl>
                                          <p:spTgt spid="4"/>
                                        </p:tgtEl>
                                      </p:cBhvr>
                                    </p:animEffect>
                                    <p:anim calcmode="lin" valueType="num">
                                      <p:cBhvr>
                                        <p:cTn id="3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0" dur="26">
                                          <p:stCondLst>
                                            <p:cond delay="650"/>
                                          </p:stCondLst>
                                        </p:cTn>
                                        <p:tgtEl>
                                          <p:spTgt spid="4"/>
                                        </p:tgtEl>
                                      </p:cBhvr>
                                      <p:to x="100000" y="60000"/>
                                    </p:animScale>
                                    <p:animScale>
                                      <p:cBhvr>
                                        <p:cTn id="41" dur="166" decel="50000">
                                          <p:stCondLst>
                                            <p:cond delay="676"/>
                                          </p:stCondLst>
                                        </p:cTn>
                                        <p:tgtEl>
                                          <p:spTgt spid="4"/>
                                        </p:tgtEl>
                                      </p:cBhvr>
                                      <p:to x="100000" y="100000"/>
                                    </p:animScale>
                                    <p:animScale>
                                      <p:cBhvr>
                                        <p:cTn id="42" dur="26">
                                          <p:stCondLst>
                                            <p:cond delay="1312"/>
                                          </p:stCondLst>
                                        </p:cTn>
                                        <p:tgtEl>
                                          <p:spTgt spid="4"/>
                                        </p:tgtEl>
                                      </p:cBhvr>
                                      <p:to x="100000" y="80000"/>
                                    </p:animScale>
                                    <p:animScale>
                                      <p:cBhvr>
                                        <p:cTn id="43" dur="166" decel="50000">
                                          <p:stCondLst>
                                            <p:cond delay="1338"/>
                                          </p:stCondLst>
                                        </p:cTn>
                                        <p:tgtEl>
                                          <p:spTgt spid="4"/>
                                        </p:tgtEl>
                                      </p:cBhvr>
                                      <p:to x="100000" y="100000"/>
                                    </p:animScale>
                                    <p:animScale>
                                      <p:cBhvr>
                                        <p:cTn id="44" dur="26">
                                          <p:stCondLst>
                                            <p:cond delay="1642"/>
                                          </p:stCondLst>
                                        </p:cTn>
                                        <p:tgtEl>
                                          <p:spTgt spid="4"/>
                                        </p:tgtEl>
                                      </p:cBhvr>
                                      <p:to x="100000" y="90000"/>
                                    </p:animScale>
                                    <p:animScale>
                                      <p:cBhvr>
                                        <p:cTn id="45" dur="166" decel="50000">
                                          <p:stCondLst>
                                            <p:cond delay="1668"/>
                                          </p:stCondLst>
                                        </p:cTn>
                                        <p:tgtEl>
                                          <p:spTgt spid="4"/>
                                        </p:tgtEl>
                                      </p:cBhvr>
                                      <p:to x="100000" y="100000"/>
                                    </p:animScale>
                                    <p:animScale>
                                      <p:cBhvr>
                                        <p:cTn id="46" dur="26">
                                          <p:stCondLst>
                                            <p:cond delay="1808"/>
                                          </p:stCondLst>
                                        </p:cTn>
                                        <p:tgtEl>
                                          <p:spTgt spid="4"/>
                                        </p:tgtEl>
                                      </p:cBhvr>
                                      <p:to x="100000" y="95000"/>
                                    </p:animScale>
                                    <p:animScale>
                                      <p:cBhvr>
                                        <p:cTn id="47"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a:solidFill>
            <a:schemeClr val="accent1">
              <a:lumMod val="20000"/>
              <a:lumOff val="80000"/>
            </a:schemeClr>
          </a:solidFill>
        </p:spPr>
        <p:txBody>
          <a:bodyPr>
            <a:normAutofit fontScale="90000"/>
          </a:bodyPr>
          <a:lstStyle/>
          <a:p>
            <a:r>
              <a:rPr lang="es-CO" b="1" dirty="0" smtClean="0"/>
              <a:t>5). EL LIBRO APÓCRIFO DE ECLESIASTICO</a:t>
            </a:r>
            <a:endParaRPr lang="es-CO" b="1" dirty="0"/>
          </a:p>
        </p:txBody>
      </p:sp>
      <p:sp>
        <p:nvSpPr>
          <p:cNvPr id="3" name="2 Marcador de contenido"/>
          <p:cNvSpPr>
            <a:spLocks noGrp="1"/>
          </p:cNvSpPr>
          <p:nvPr>
            <p:ph idx="1"/>
          </p:nvPr>
        </p:nvSpPr>
        <p:spPr>
          <a:xfrm>
            <a:off x="457200" y="1600200"/>
            <a:ext cx="8229600" cy="5257800"/>
          </a:xfrm>
        </p:spPr>
        <p:txBody>
          <a:bodyPr>
            <a:normAutofit fontScale="92500" lnSpcReduction="10000"/>
          </a:bodyPr>
          <a:lstStyle/>
          <a:p>
            <a:pPr marL="0" indent="0">
              <a:buNone/>
            </a:pPr>
            <a:r>
              <a:rPr lang="es-CO" dirty="0"/>
              <a:t>E</a:t>
            </a:r>
            <a:r>
              <a:rPr lang="es-CO" dirty="0" smtClean="0"/>
              <a:t>ste </a:t>
            </a:r>
            <a:r>
              <a:rPr lang="es-CO" dirty="0"/>
              <a:t>libro se atribuye a un tal Jesús. </a:t>
            </a:r>
            <a:r>
              <a:rPr lang="es-CO" u="sng" dirty="0" smtClean="0"/>
              <a:t>Y </a:t>
            </a:r>
            <a:r>
              <a:rPr lang="es-CO" u="sng" dirty="0"/>
              <a:t>f</a:t>
            </a:r>
            <a:r>
              <a:rPr lang="es-CO" u="sng" dirty="0" smtClean="0"/>
              <a:t>ue </a:t>
            </a:r>
            <a:r>
              <a:rPr lang="es-CO" u="sng" dirty="0"/>
              <a:t>escrito alrededor del año 136 de Cristo</a:t>
            </a:r>
            <a:r>
              <a:rPr lang="es-CO" dirty="0"/>
              <a:t>. Se parece al de Proverbios ya que presenta mucha sabiduría práctica. Es el mejor de los apócrifos. Pero el autor no pretende haber escrito bajo inspiración divina. Tiene un prologo escrito por un </a:t>
            </a:r>
            <a:r>
              <a:rPr lang="es-CO" dirty="0" smtClean="0"/>
              <a:t>nieto </a:t>
            </a:r>
            <a:r>
              <a:rPr lang="es-CO" dirty="0"/>
              <a:t>del autor que dice</a:t>
            </a:r>
            <a:r>
              <a:rPr lang="es-CO" dirty="0" smtClean="0"/>
              <a:t>:</a:t>
            </a:r>
          </a:p>
          <a:p>
            <a:pPr marL="0" indent="0">
              <a:buNone/>
            </a:pPr>
            <a:r>
              <a:rPr lang="es-CO" dirty="0" smtClean="0"/>
              <a:t> </a:t>
            </a:r>
            <a:r>
              <a:rPr lang="es-CO" dirty="0"/>
              <a:t>“</a:t>
            </a:r>
            <a:r>
              <a:rPr lang="es-CO" b="1" dirty="0">
                <a:latin typeface="Agency FB" pitchFamily="34" charset="0"/>
              </a:rPr>
              <a:t>Mi abuelo Jesús, habiéndose dado mucho a la lección de la Ley, de los profetas y de otros libros patrios y habiendo adquirido en ellos gran competencia, se </a:t>
            </a:r>
            <a:r>
              <a:rPr lang="es-CO" b="1" u="sng" dirty="0">
                <a:latin typeface="Agency FB" pitchFamily="34" charset="0"/>
              </a:rPr>
              <a:t>propuso</a:t>
            </a:r>
            <a:r>
              <a:rPr lang="es-CO" b="1" dirty="0">
                <a:latin typeface="Agency FB" pitchFamily="34" charset="0"/>
              </a:rPr>
              <a:t> escribir alguna cosa de instrucción y doctrina para quienes deseen aprenderla</a:t>
            </a:r>
            <a:r>
              <a:rPr lang="es-CO" dirty="0" smtClean="0"/>
              <a:t>”</a:t>
            </a:r>
          </a:p>
        </p:txBody>
      </p:sp>
    </p:spTree>
    <p:extLst>
      <p:ext uri="{BB962C8B-B14F-4D97-AF65-F5344CB8AC3E}">
        <p14:creationId xmlns:p14="http://schemas.microsoft.com/office/powerpoint/2010/main" val="391930883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433467"/>
          </a:xfrm>
          <a:blipFill>
            <a:blip r:embed="rId2"/>
            <a:tile tx="0" ty="0" sx="100000" sy="100000" flip="none" algn="tl"/>
          </a:blipFill>
        </p:spPr>
        <p:txBody>
          <a:bodyPr/>
          <a:lstStyle/>
          <a:p>
            <a:pPr marL="0" indent="0">
              <a:buNone/>
            </a:pPr>
            <a:endParaRPr lang="es-CO" dirty="0" smtClean="0"/>
          </a:p>
          <a:p>
            <a:pPr marL="0" indent="0">
              <a:buNone/>
            </a:pPr>
            <a:r>
              <a:rPr lang="es-CO" dirty="0" smtClean="0"/>
              <a:t>En el </a:t>
            </a:r>
            <a:r>
              <a:rPr lang="es-CO" dirty="0" smtClean="0">
                <a:solidFill>
                  <a:srgbClr val="FF0000"/>
                </a:solidFill>
              </a:rPr>
              <a:t>cap.33:16</a:t>
            </a:r>
            <a:r>
              <a:rPr lang="es-CO" dirty="0" smtClean="0"/>
              <a:t> </a:t>
            </a:r>
            <a:r>
              <a:rPr lang="es-CO" dirty="0"/>
              <a:t>dice el autor: “</a:t>
            </a:r>
            <a:r>
              <a:rPr lang="es-CO" b="1" dirty="0">
                <a:latin typeface="Agency FB" pitchFamily="34" charset="0"/>
              </a:rPr>
              <a:t>Yo he llegado el último de todos, como quien anda al rebusco de la vendimia</a:t>
            </a:r>
            <a:r>
              <a:rPr lang="es-CO" dirty="0"/>
              <a:t>”. </a:t>
            </a:r>
            <a:endParaRPr lang="es-CO" dirty="0" smtClean="0"/>
          </a:p>
          <a:p>
            <a:pPr marL="0" indent="0">
              <a:buNone/>
            </a:pPr>
            <a:r>
              <a:rPr lang="es-CO" dirty="0" smtClean="0"/>
              <a:t>Esta </a:t>
            </a:r>
            <a:r>
              <a:rPr lang="es-CO" dirty="0"/>
              <a:t>declaración nos dice que el autor no se creía guiado por el Espíritu de Dios. Como dice su </a:t>
            </a:r>
            <a:r>
              <a:rPr lang="es-CO" dirty="0" smtClean="0"/>
              <a:t>nieto, </a:t>
            </a:r>
            <a:r>
              <a:rPr lang="es-CO" b="1" dirty="0"/>
              <a:t>se propuso por su cuenta escribir alguna cosa y la escribió</a:t>
            </a:r>
            <a:r>
              <a:rPr lang="es-CO" dirty="0"/>
              <a:t>. </a:t>
            </a:r>
            <a:endParaRPr lang="es-CO" dirty="0" smtClean="0"/>
          </a:p>
          <a:p>
            <a:pPr marL="0" indent="0">
              <a:buNone/>
            </a:pPr>
            <a:r>
              <a:rPr lang="es-CO" dirty="0" smtClean="0"/>
              <a:t>Lo </a:t>
            </a:r>
            <a:r>
              <a:rPr lang="es-CO" dirty="0"/>
              <a:t>que escribió es bueno, pero no es la Palabra de Dios.</a:t>
            </a:r>
          </a:p>
          <a:p>
            <a:endParaRPr lang="es-CO" dirty="0"/>
          </a:p>
        </p:txBody>
      </p:sp>
    </p:spTree>
    <p:extLst>
      <p:ext uri="{BB962C8B-B14F-4D97-AF65-F5344CB8AC3E}">
        <p14:creationId xmlns:p14="http://schemas.microsoft.com/office/powerpoint/2010/main" val="122757636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tx2">
              <a:lumMod val="20000"/>
              <a:lumOff val="80000"/>
            </a:schemeClr>
          </a:solidFill>
        </p:spPr>
        <p:txBody>
          <a:bodyPr/>
          <a:lstStyle/>
          <a:p>
            <a:r>
              <a:rPr lang="es-CO" b="1" dirty="0" smtClean="0"/>
              <a:t>6). LIBRO APÓCRIFO DE BARUC</a:t>
            </a:r>
            <a:r>
              <a:rPr lang="es-CO" dirty="0" smtClean="0"/>
              <a:t> </a:t>
            </a:r>
            <a:endParaRPr lang="es-CO" dirty="0"/>
          </a:p>
        </p:txBody>
      </p:sp>
      <p:sp>
        <p:nvSpPr>
          <p:cNvPr id="3" name="2 Marcador de contenido"/>
          <p:cNvSpPr>
            <a:spLocks noGrp="1"/>
          </p:cNvSpPr>
          <p:nvPr>
            <p:ph idx="1"/>
          </p:nvPr>
        </p:nvSpPr>
        <p:spPr>
          <a:solidFill>
            <a:schemeClr val="accent3">
              <a:lumMod val="20000"/>
              <a:lumOff val="80000"/>
            </a:schemeClr>
          </a:solidFill>
        </p:spPr>
        <p:txBody>
          <a:bodyPr>
            <a:normAutofit fontScale="85000" lnSpcReduction="10000"/>
          </a:bodyPr>
          <a:lstStyle/>
          <a:p>
            <a:pPr marL="0" indent="0" algn="ctr">
              <a:buNone/>
            </a:pPr>
            <a:r>
              <a:rPr lang="es-CO" dirty="0"/>
              <a:t>E</a:t>
            </a:r>
            <a:r>
              <a:rPr lang="es-CO" dirty="0" smtClean="0"/>
              <a:t>scrito </a:t>
            </a:r>
            <a:r>
              <a:rPr lang="es-CO" dirty="0"/>
              <a:t>por Baruc, secretario de Jeremías en el año 582 antes de Cristo, </a:t>
            </a:r>
            <a:r>
              <a:rPr lang="es-CO" u="sng" dirty="0" smtClean="0"/>
              <a:t>pero la </a:t>
            </a:r>
            <a:r>
              <a:rPr lang="es-CO" u="sng" dirty="0"/>
              <a:t>realidad es que fue escrito alrededor del año cien después de Cristo</a:t>
            </a:r>
            <a:r>
              <a:rPr lang="es-CO" dirty="0"/>
              <a:t>. </a:t>
            </a:r>
            <a:endParaRPr lang="es-CO" dirty="0" smtClean="0"/>
          </a:p>
          <a:p>
            <a:endParaRPr lang="es-CO" dirty="0" smtClean="0"/>
          </a:p>
          <a:p>
            <a:r>
              <a:rPr lang="es-CO" dirty="0" smtClean="0"/>
              <a:t>En el </a:t>
            </a:r>
            <a:r>
              <a:rPr lang="es-CO" dirty="0" smtClean="0">
                <a:solidFill>
                  <a:srgbClr val="FF0000"/>
                </a:solidFill>
              </a:rPr>
              <a:t>cap.1:2-14</a:t>
            </a:r>
            <a:r>
              <a:rPr lang="es-CO" dirty="0" smtClean="0"/>
              <a:t> </a:t>
            </a:r>
            <a:r>
              <a:rPr lang="es-CO" dirty="0"/>
              <a:t>abunda en inexactitudes históricas, “</a:t>
            </a:r>
            <a:r>
              <a:rPr lang="es-CO" b="1" dirty="0">
                <a:latin typeface="Agency FB" pitchFamily="34" charset="0"/>
              </a:rPr>
              <a:t>escrito por Baruc, hijo de Nerías</a:t>
            </a:r>
            <a:r>
              <a:rPr lang="es-CO" dirty="0"/>
              <a:t>”. </a:t>
            </a:r>
            <a:endParaRPr lang="es-CO" dirty="0" smtClean="0"/>
          </a:p>
          <a:p>
            <a:pPr marL="0" indent="0">
              <a:buNone/>
            </a:pPr>
            <a:endParaRPr lang="es-CO" dirty="0" smtClean="0"/>
          </a:p>
          <a:p>
            <a:pPr marL="0" indent="0" algn="ctr">
              <a:buNone/>
            </a:pPr>
            <a:r>
              <a:rPr lang="es-CO" dirty="0" smtClean="0">
                <a:solidFill>
                  <a:srgbClr val="FF0000"/>
                </a:solidFill>
              </a:rPr>
              <a:t>De </a:t>
            </a:r>
            <a:r>
              <a:rPr lang="es-CO" dirty="0">
                <a:solidFill>
                  <a:srgbClr val="FF0000"/>
                </a:solidFill>
              </a:rPr>
              <a:t>acuerdo con los datos que menciona el libro, resulta prácticamente imposible que lo haya escrito Baruc el hijo de Nerías. Así que el libro comienza con una afirmación que no la creen ni los mismos católicos.</a:t>
            </a:r>
          </a:p>
          <a:p>
            <a:endParaRPr lang="es-CO" dirty="0"/>
          </a:p>
        </p:txBody>
      </p:sp>
    </p:spTree>
    <p:extLst>
      <p:ext uri="{BB962C8B-B14F-4D97-AF65-F5344CB8AC3E}">
        <p14:creationId xmlns:p14="http://schemas.microsoft.com/office/powerpoint/2010/main" val="4518510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2" end="2"/>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a:solidFill>
            <a:schemeClr val="accent1">
              <a:lumMod val="20000"/>
              <a:lumOff val="80000"/>
            </a:schemeClr>
          </a:solidFill>
        </p:spPr>
        <p:txBody>
          <a:bodyPr>
            <a:noAutofit/>
          </a:bodyPr>
          <a:lstStyle/>
          <a:p>
            <a:r>
              <a:rPr lang="es-CO" sz="2800" b="1" dirty="0" smtClean="0">
                <a:latin typeface="Agency FB" pitchFamily="34" charset="0"/>
              </a:rPr>
              <a:t>Quiero resaltar que la iglesia católica romana acepta el libro de Baruc como inspirado, </a:t>
            </a:r>
            <a:r>
              <a:rPr lang="es-CO" sz="2800" b="1" dirty="0" smtClean="0">
                <a:latin typeface="Agency FB" pitchFamily="34" charset="0"/>
              </a:rPr>
              <a:t>pero ella </a:t>
            </a:r>
            <a:r>
              <a:rPr lang="es-CO" sz="2800" b="1" dirty="0" smtClean="0">
                <a:latin typeface="Agency FB" pitchFamily="34" charset="0"/>
              </a:rPr>
              <a:t>misma practica lo que Baruc prohíbe</a:t>
            </a:r>
            <a:r>
              <a:rPr lang="es-CO" sz="2800" b="1" dirty="0" smtClean="0">
                <a:latin typeface="Agency FB" pitchFamily="34" charset="0"/>
              </a:rPr>
              <a:t>,</a:t>
            </a:r>
            <a:br>
              <a:rPr lang="es-CO" sz="2800" b="1" dirty="0" smtClean="0">
                <a:latin typeface="Agency FB" pitchFamily="34" charset="0"/>
              </a:rPr>
            </a:br>
            <a:r>
              <a:rPr lang="es-CO" sz="2800" b="1" dirty="0" smtClean="0">
                <a:latin typeface="Agency FB" pitchFamily="34" charset="0"/>
              </a:rPr>
              <a:t> </a:t>
            </a:r>
            <a:r>
              <a:rPr lang="es-CO" sz="2800" b="1" dirty="0" smtClean="0">
                <a:latin typeface="Agency FB" pitchFamily="34" charset="0"/>
              </a:rPr>
              <a:t>la idolatría:</a:t>
            </a:r>
            <a:endParaRPr lang="es-CO" sz="2800" b="1" dirty="0">
              <a:latin typeface="Agency FB" pitchFamily="34" charset="0"/>
            </a:endParaRPr>
          </a:p>
        </p:txBody>
      </p:sp>
      <p:sp>
        <p:nvSpPr>
          <p:cNvPr id="3" name="2 Marcador de contenido"/>
          <p:cNvSpPr>
            <a:spLocks noGrp="1"/>
          </p:cNvSpPr>
          <p:nvPr>
            <p:ph idx="1"/>
          </p:nvPr>
        </p:nvSpPr>
        <p:spPr>
          <a:xfrm>
            <a:off x="457200" y="1600200"/>
            <a:ext cx="8229600" cy="4997152"/>
          </a:xfrm>
          <a:noFill/>
        </p:spPr>
        <p:txBody>
          <a:bodyPr>
            <a:normAutofit fontScale="92500" lnSpcReduction="10000"/>
          </a:bodyPr>
          <a:lstStyle/>
          <a:p>
            <a:r>
              <a:rPr lang="es-CO" dirty="0" smtClean="0"/>
              <a:t>Baruc </a:t>
            </a:r>
            <a:r>
              <a:rPr lang="es-CO" dirty="0" smtClean="0"/>
              <a:t>6:4. </a:t>
            </a:r>
            <a:r>
              <a:rPr lang="es-CO" b="1" u="sng" dirty="0" smtClean="0"/>
              <a:t>Guárdense</a:t>
            </a:r>
            <a:r>
              <a:rPr lang="es-CO" dirty="0"/>
              <a:t>, pues, ustedes de imitar lo que hacen los extranjeros, de modo que vengan a temerlos. </a:t>
            </a:r>
          </a:p>
          <a:p>
            <a:r>
              <a:rPr lang="es-CO" dirty="0" smtClean="0"/>
              <a:t>Baruc </a:t>
            </a:r>
            <a:r>
              <a:rPr lang="es-CO" dirty="0" smtClean="0"/>
              <a:t>6:5. Cuando </a:t>
            </a:r>
            <a:r>
              <a:rPr lang="es-CO" dirty="0"/>
              <a:t>vean, pues, detrás y delante de ellos la turba que los adora, digan allá en su corazón: </a:t>
            </a:r>
            <a:r>
              <a:rPr lang="es-CO" b="1" dirty="0">
                <a:latin typeface="Agency FB" pitchFamily="34" charset="0"/>
              </a:rPr>
              <a:t>¡Oh Señor, sólo a ti se debe adorar! </a:t>
            </a:r>
          </a:p>
          <a:p>
            <a:r>
              <a:rPr lang="es-CO" dirty="0" smtClean="0"/>
              <a:t>Baruc </a:t>
            </a:r>
            <a:r>
              <a:rPr lang="es-CO" dirty="0" smtClean="0"/>
              <a:t>6:6. Porque </a:t>
            </a:r>
            <a:r>
              <a:rPr lang="es-CO" dirty="0"/>
              <a:t>mi ángel está con ustedes y yo mismo tendré cuidado de sus almas. </a:t>
            </a:r>
          </a:p>
          <a:p>
            <a:r>
              <a:rPr lang="es-CO" dirty="0" smtClean="0"/>
              <a:t>Baruc </a:t>
            </a:r>
            <a:r>
              <a:rPr lang="es-CO" dirty="0" smtClean="0"/>
              <a:t>6:7. </a:t>
            </a:r>
            <a:r>
              <a:rPr lang="es-CO" b="1" dirty="0" smtClean="0">
                <a:latin typeface="Agency FB" pitchFamily="34" charset="0"/>
              </a:rPr>
              <a:t>Puesto </a:t>
            </a:r>
            <a:r>
              <a:rPr lang="es-CO" b="1" dirty="0">
                <a:latin typeface="Agency FB" pitchFamily="34" charset="0"/>
              </a:rPr>
              <a:t>que la lengua de los ídolos fue pulida por el artífice, son un mero engaño, e incapaces de poder hablar aunque estén dorados y plateados</a:t>
            </a:r>
            <a:r>
              <a:rPr lang="es-CO" dirty="0"/>
              <a:t>. </a:t>
            </a:r>
          </a:p>
        </p:txBody>
      </p:sp>
    </p:spTree>
    <p:extLst>
      <p:ext uri="{BB962C8B-B14F-4D97-AF65-F5344CB8AC3E}">
        <p14:creationId xmlns:p14="http://schemas.microsoft.com/office/powerpoint/2010/main" val="200045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832648"/>
          </a:xfrm>
          <a:blipFill>
            <a:blip r:embed="rId2"/>
            <a:tile tx="0" ty="0" sx="100000" sy="100000" flip="none" algn="tl"/>
          </a:blipFill>
        </p:spPr>
        <p:txBody>
          <a:bodyPr>
            <a:normAutofit fontScale="85000" lnSpcReduction="10000"/>
          </a:bodyPr>
          <a:lstStyle/>
          <a:p>
            <a:r>
              <a:rPr lang="es-CO" dirty="0" smtClean="0"/>
              <a:t>Baruc </a:t>
            </a:r>
            <a:r>
              <a:rPr lang="es-CO" dirty="0" smtClean="0"/>
              <a:t>6:8. </a:t>
            </a:r>
            <a:r>
              <a:rPr lang="es-CO" b="1" dirty="0" smtClean="0">
                <a:latin typeface="Agency FB" pitchFamily="34" charset="0"/>
              </a:rPr>
              <a:t>Y </a:t>
            </a:r>
            <a:r>
              <a:rPr lang="es-CO" b="1" dirty="0">
                <a:latin typeface="Agency FB" pitchFamily="34" charset="0"/>
              </a:rPr>
              <a:t>al modo que se hace un adorno para una muchacha que gusta engalanarse, así, echando mano del oro, los adornan con esmero</a:t>
            </a:r>
            <a:r>
              <a:rPr lang="es-CO" dirty="0"/>
              <a:t>. </a:t>
            </a:r>
          </a:p>
          <a:p>
            <a:r>
              <a:rPr lang="es-CO" dirty="0" smtClean="0"/>
              <a:t>Baruc </a:t>
            </a:r>
            <a:r>
              <a:rPr lang="es-CO" dirty="0" smtClean="0"/>
              <a:t>6:9. </a:t>
            </a:r>
            <a:r>
              <a:rPr lang="es-CO" b="1" dirty="0" smtClean="0">
                <a:latin typeface="Agency FB" pitchFamily="34" charset="0"/>
              </a:rPr>
              <a:t>A </a:t>
            </a:r>
            <a:r>
              <a:rPr lang="es-CO" b="1" dirty="0">
                <a:latin typeface="Agency FB" pitchFamily="34" charset="0"/>
              </a:rPr>
              <a:t>la verdad, los dioses de ellos tienen puestas en la cabeza coronas de oro; oro que, después, juntamente con la plata, les arrebatan los sacerdotes a fin de gastarlo para sí mismos </a:t>
            </a:r>
          </a:p>
          <a:p>
            <a:r>
              <a:rPr lang="es-CO" dirty="0" smtClean="0"/>
              <a:t>Baruc </a:t>
            </a:r>
            <a:r>
              <a:rPr lang="es-CO" dirty="0" smtClean="0"/>
              <a:t>6:10. y </a:t>
            </a:r>
            <a:r>
              <a:rPr lang="es-CO" dirty="0"/>
              <a:t>aún lo hacen servir para engalanar a </a:t>
            </a:r>
            <a:r>
              <a:rPr lang="es-CO" dirty="0" smtClean="0"/>
              <a:t>las </a:t>
            </a:r>
            <a:r>
              <a:rPr lang="es-CO" dirty="0"/>
              <a:t>prostitutas de su casa. Visten a estos dioses como a hombres, aunque son de oro, plata y madera, </a:t>
            </a:r>
          </a:p>
          <a:p>
            <a:r>
              <a:rPr lang="es-CO" dirty="0" smtClean="0"/>
              <a:t>Baruc </a:t>
            </a:r>
            <a:r>
              <a:rPr lang="es-CO" dirty="0" smtClean="0"/>
              <a:t>6:11. pero </a:t>
            </a:r>
            <a:r>
              <a:rPr lang="es-CO" dirty="0"/>
              <a:t>estos dioses no saben librarse del orín ni de la polilla. </a:t>
            </a:r>
          </a:p>
          <a:p>
            <a:r>
              <a:rPr lang="es-CO" dirty="0" smtClean="0"/>
              <a:t>Baruc </a:t>
            </a:r>
            <a:r>
              <a:rPr lang="es-CO" dirty="0" smtClean="0"/>
              <a:t>6:12. Y </a:t>
            </a:r>
            <a:r>
              <a:rPr lang="es-CO" dirty="0"/>
              <a:t>después que los han revestido de púrpura, les limpian el rostro con motivo del muchísimo polvo que hay en sus templos. </a:t>
            </a:r>
          </a:p>
          <a:p>
            <a:endParaRPr lang="es-CO" dirty="0"/>
          </a:p>
        </p:txBody>
      </p:sp>
    </p:spTree>
    <p:extLst>
      <p:ext uri="{BB962C8B-B14F-4D97-AF65-F5344CB8AC3E}">
        <p14:creationId xmlns:p14="http://schemas.microsoft.com/office/powerpoint/2010/main" val="9336104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336704"/>
          </a:xfrm>
        </p:spPr>
        <p:txBody>
          <a:bodyPr>
            <a:normAutofit fontScale="92500" lnSpcReduction="20000"/>
          </a:bodyPr>
          <a:lstStyle/>
          <a:p>
            <a:pPr marL="0" indent="0" algn="ctr">
              <a:buNone/>
            </a:pPr>
            <a:r>
              <a:rPr lang="es-CO" dirty="0"/>
              <a:t>Esto, me hace recordar una vez, que fui a una fonda, a pedir comida para llevar, y mientras la cocinera terminada de prepararla, yo esperaba en la puerta de la cocina, tenia las paredes llenas de trenzas de ajos y de escapularios, pero lo que mas tristeza me dio, fue ver que en una repisa alta tenia </a:t>
            </a:r>
            <a:r>
              <a:rPr lang="es-CO" dirty="0" smtClean="0"/>
              <a:t>ahí </a:t>
            </a:r>
            <a:r>
              <a:rPr lang="es-CO" dirty="0"/>
              <a:t>unos "santos" dentro de una bolsa de plástico para protegerlos, muy sucia, con polvo y grasa pegada. </a:t>
            </a:r>
            <a:endParaRPr lang="es-CO" dirty="0" smtClean="0"/>
          </a:p>
          <a:p>
            <a:pPr marL="0" indent="0" algn="ctr">
              <a:buNone/>
            </a:pPr>
            <a:r>
              <a:rPr lang="es-CO" dirty="0" smtClean="0"/>
              <a:t>Primero </a:t>
            </a:r>
            <a:r>
              <a:rPr lang="es-CO" dirty="0"/>
              <a:t>me dio Risa, pero </a:t>
            </a:r>
            <a:r>
              <a:rPr lang="es-CO" dirty="0" smtClean="0"/>
              <a:t>después sentí </a:t>
            </a:r>
            <a:r>
              <a:rPr lang="es-CO" dirty="0"/>
              <a:t>lástima por aquella persona, no solo </a:t>
            </a:r>
            <a:r>
              <a:rPr lang="es-CO" dirty="0" smtClean="0"/>
              <a:t>supersticiosa </a:t>
            </a:r>
            <a:r>
              <a:rPr lang="es-CO" dirty="0"/>
              <a:t>sino idolatra, y no ven que sus ídolos no tienen poder ni siquiera para protegerse ellos mismos, y aun </a:t>
            </a:r>
            <a:r>
              <a:rPr lang="es-CO" dirty="0" smtClean="0"/>
              <a:t>así </a:t>
            </a:r>
            <a:r>
              <a:rPr lang="es-CO" dirty="0"/>
              <a:t>tienen fe en que pueden protegerlos a ellos. </a:t>
            </a:r>
            <a:endParaRPr lang="es-CO" dirty="0" smtClean="0"/>
          </a:p>
          <a:p>
            <a:pPr marL="0" indent="0" algn="ctr">
              <a:buNone/>
            </a:pPr>
            <a:r>
              <a:rPr lang="es-CO" dirty="0" smtClean="0"/>
              <a:t>En </a:t>
            </a:r>
            <a:r>
              <a:rPr lang="es-CO" dirty="0"/>
              <a:t>su propia Biblia lo dice, y hasta de manera mucho mas clara</a:t>
            </a:r>
            <a:r>
              <a:rPr lang="es-CO" dirty="0" smtClean="0"/>
              <a:t>. </a:t>
            </a:r>
            <a:endParaRPr lang="es-CO" dirty="0"/>
          </a:p>
        </p:txBody>
      </p:sp>
    </p:spTree>
    <p:extLst>
      <p:ext uri="{BB962C8B-B14F-4D97-AF65-F5344CB8AC3E}">
        <p14:creationId xmlns:p14="http://schemas.microsoft.com/office/powerpoint/2010/main" val="4130035986"/>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rmAutofit/>
          </a:bodyPr>
          <a:lstStyle/>
          <a:p>
            <a:r>
              <a:rPr lang="es-CO" sz="4800" b="1" dirty="0" smtClean="0">
                <a:latin typeface="Agency FB" pitchFamily="34" charset="0"/>
              </a:rPr>
              <a:t>Restauración de imágenes</a:t>
            </a:r>
            <a:endParaRPr lang="es-CO" sz="4800" b="1" dirty="0">
              <a:latin typeface="Agency FB"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628800"/>
            <a:ext cx="2409825"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1668019"/>
            <a:ext cx="2619375" cy="24090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2" y="1668020"/>
            <a:ext cx="2390775" cy="24090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536" y="4291108"/>
            <a:ext cx="2409825" cy="2090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5856" y="4291108"/>
            <a:ext cx="2619375" cy="2090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98624" y="4291108"/>
            <a:ext cx="2390775" cy="2090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35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tx2">
              <a:lumMod val="20000"/>
              <a:lumOff val="80000"/>
            </a:schemeClr>
          </a:solidFill>
        </p:spPr>
        <p:txBody>
          <a:bodyPr/>
          <a:lstStyle/>
          <a:p>
            <a:r>
              <a:rPr lang="es-CO" b="1" dirty="0" smtClean="0"/>
              <a:t>7,8). </a:t>
            </a:r>
            <a:r>
              <a:rPr lang="es-CO" b="1" dirty="0"/>
              <a:t>LOS </a:t>
            </a:r>
            <a:r>
              <a:rPr lang="es-CO" b="1" dirty="0" smtClean="0"/>
              <a:t>MACABEOS</a:t>
            </a:r>
            <a:endParaRPr lang="es-CO" b="1" dirty="0"/>
          </a:p>
        </p:txBody>
      </p:sp>
      <p:sp>
        <p:nvSpPr>
          <p:cNvPr id="3" name="2 Marcador de contenido"/>
          <p:cNvSpPr>
            <a:spLocks noGrp="1"/>
          </p:cNvSpPr>
          <p:nvPr>
            <p:ph idx="1"/>
          </p:nvPr>
        </p:nvSpPr>
        <p:spPr>
          <a:xfrm>
            <a:off x="457200" y="1600200"/>
            <a:ext cx="8229600" cy="4853136"/>
          </a:xfrm>
          <a:blipFill>
            <a:blip r:embed="rId2"/>
            <a:tile tx="0" ty="0" sx="100000" sy="100000" flip="none" algn="tl"/>
          </a:blipFill>
        </p:spPr>
        <p:txBody>
          <a:bodyPr/>
          <a:lstStyle/>
          <a:p>
            <a:pPr marL="0" indent="0" algn="ctr">
              <a:buNone/>
            </a:pPr>
            <a:r>
              <a:rPr lang="es-CO" dirty="0" smtClean="0"/>
              <a:t>El </a:t>
            </a:r>
            <a:r>
              <a:rPr lang="es-CO" dirty="0"/>
              <a:t>1ro de los Macabeos contiene la historia de 40 años desde el principio del reinado de Antioco Epífanes hasta la muerte de Simón</a:t>
            </a:r>
            <a:r>
              <a:rPr lang="es-CO" dirty="0" smtClean="0"/>
              <a:t>.</a:t>
            </a:r>
          </a:p>
          <a:p>
            <a:pPr marL="0" indent="0" algn="ctr">
              <a:buNone/>
            </a:pPr>
            <a:r>
              <a:rPr lang="es-CO" dirty="0" smtClean="0"/>
              <a:t> </a:t>
            </a:r>
            <a:endParaRPr lang="es-CO" dirty="0" smtClean="0"/>
          </a:p>
          <a:p>
            <a:pPr marL="0" indent="0" algn="ctr">
              <a:buNone/>
            </a:pPr>
            <a:r>
              <a:rPr lang="es-CO" dirty="0" smtClean="0"/>
              <a:t>El </a:t>
            </a:r>
            <a:r>
              <a:rPr lang="es-CO" dirty="0"/>
              <a:t>2do es un compendio de la historia de las persecuciones que sufrieron los judíos de parte de Epífanes y de su hijo Eupator, </a:t>
            </a:r>
            <a:r>
              <a:rPr lang="es-CO" dirty="0" smtClean="0"/>
              <a:t>cuya </a:t>
            </a:r>
            <a:r>
              <a:rPr lang="es-CO" dirty="0"/>
              <a:t>historia ha sido escrita por un tal Jasón.</a:t>
            </a:r>
          </a:p>
          <a:p>
            <a:endParaRPr lang="es-CO" dirty="0"/>
          </a:p>
        </p:txBody>
      </p:sp>
    </p:spTree>
    <p:extLst>
      <p:ext uri="{BB962C8B-B14F-4D97-AF65-F5344CB8AC3E}">
        <p14:creationId xmlns:p14="http://schemas.microsoft.com/office/powerpoint/2010/main" val="41704240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8229600" cy="6480720"/>
          </a:xfrm>
        </p:spPr>
        <p:txBody>
          <a:bodyPr>
            <a:normAutofit fontScale="77500" lnSpcReduction="20000"/>
          </a:bodyPr>
          <a:lstStyle/>
          <a:p>
            <a:pPr marL="0" indent="0" algn="ctr">
              <a:buNone/>
            </a:pPr>
            <a:r>
              <a:rPr lang="es-CO" dirty="0"/>
              <a:t>Ni uno ni otro se hallan en el canon de los judíos, y los cristianos </a:t>
            </a:r>
            <a:r>
              <a:rPr lang="es-CO" dirty="0" smtClean="0"/>
              <a:t>en sus Biblias siguieron </a:t>
            </a:r>
            <a:r>
              <a:rPr lang="es-CO" dirty="0"/>
              <a:t>a los judíos en cuanto a los libros que formaban el canon del A.T., por esta causa los Macabeos no fueron comprendidos entre los libros Sagrados. </a:t>
            </a:r>
            <a:endParaRPr lang="es-CO" dirty="0" smtClean="0"/>
          </a:p>
          <a:p>
            <a:pPr marL="0" indent="0">
              <a:buNone/>
            </a:pPr>
            <a:endParaRPr lang="es-CO" dirty="0"/>
          </a:p>
          <a:p>
            <a:pPr marL="0" indent="0" algn="ctr">
              <a:buNone/>
            </a:pPr>
            <a:r>
              <a:rPr lang="es-CO" sz="3600" b="1" u="sng" dirty="0" smtClean="0"/>
              <a:t>En </a:t>
            </a:r>
            <a:r>
              <a:rPr lang="es-CO" sz="3600" b="1" u="sng" dirty="0"/>
              <a:t>relación con el segundo Macabeos dice: </a:t>
            </a:r>
          </a:p>
          <a:p>
            <a:r>
              <a:rPr lang="es-CO" dirty="0"/>
              <a:t>a) </a:t>
            </a:r>
            <a:r>
              <a:rPr lang="es-CO" b="1" dirty="0">
                <a:latin typeface="Agency FB" pitchFamily="34" charset="0"/>
              </a:rPr>
              <a:t>Enseña que es eficaz el ofrecer sacrificios por los muertos </a:t>
            </a:r>
            <a:r>
              <a:rPr lang="es-CO" dirty="0" smtClean="0">
                <a:solidFill>
                  <a:srgbClr val="FF0000"/>
                </a:solidFill>
              </a:rPr>
              <a:t>(cap.12:43-46). </a:t>
            </a:r>
            <a:r>
              <a:rPr lang="es-CO" dirty="0" smtClean="0"/>
              <a:t>Nota: esto lo practica la iglesia católica Romana</a:t>
            </a:r>
            <a:endParaRPr lang="es-CO" dirty="0"/>
          </a:p>
          <a:p>
            <a:r>
              <a:rPr lang="es-CO" dirty="0"/>
              <a:t>b) Nos presenta un resumen de cinco libros escritos por otro escritor.</a:t>
            </a:r>
          </a:p>
          <a:p>
            <a:r>
              <a:rPr lang="es-CO" dirty="0"/>
              <a:t>c) El autor no pretende haber escrito bajo inspiración divina, pues termina el libro diciendo: “</a:t>
            </a:r>
            <a:r>
              <a:rPr lang="es-CO" b="1" dirty="0">
                <a:latin typeface="Agency FB" pitchFamily="34" charset="0"/>
              </a:rPr>
              <a:t>Daré fin a mi narración. Si está bien y como conviene a la narración histórica, eso quisiera yo; pero si imperfecta y mediocre, perdóneseme</a:t>
            </a:r>
            <a:r>
              <a:rPr lang="es-CO" dirty="0"/>
              <a:t>” </a:t>
            </a:r>
            <a:r>
              <a:rPr lang="es-CO" dirty="0" smtClean="0">
                <a:solidFill>
                  <a:srgbClr val="FF0000"/>
                </a:solidFill>
              </a:rPr>
              <a:t>cap.15:38-39</a:t>
            </a:r>
            <a:r>
              <a:rPr lang="es-CO" dirty="0">
                <a:solidFill>
                  <a:srgbClr val="FF0000"/>
                </a:solidFill>
              </a:rPr>
              <a:t>. </a:t>
            </a:r>
            <a:endParaRPr lang="es-CO" dirty="0" smtClean="0">
              <a:solidFill>
                <a:srgbClr val="FF0000"/>
              </a:solidFill>
            </a:endParaRPr>
          </a:p>
          <a:p>
            <a:pPr marL="0" indent="0">
              <a:buNone/>
            </a:pPr>
            <a:endParaRPr lang="es-CO" dirty="0">
              <a:solidFill>
                <a:srgbClr val="FF0000"/>
              </a:solidFill>
            </a:endParaRPr>
          </a:p>
          <a:p>
            <a:pPr marL="0" indent="0">
              <a:buNone/>
            </a:pPr>
            <a:r>
              <a:rPr lang="es-CO" dirty="0" smtClean="0"/>
              <a:t>Este </a:t>
            </a:r>
            <a:r>
              <a:rPr lang="es-CO" dirty="0"/>
              <a:t>no es el lenguaje de un hombre que escribe bajo inspiración divina. Y hay un aforismo que dice: “A confesión de parte, relevo de pruebas”</a:t>
            </a:r>
          </a:p>
          <a:p>
            <a:endParaRPr lang="es-CO" dirty="0"/>
          </a:p>
        </p:txBody>
      </p:sp>
    </p:spTree>
    <p:extLst>
      <p:ext uri="{BB962C8B-B14F-4D97-AF65-F5344CB8AC3E}">
        <p14:creationId xmlns:p14="http://schemas.microsoft.com/office/powerpoint/2010/main" val="320234065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 calcmode="lin" valueType="num">
                                      <p:cBhvr>
                                        <p:cTn id="1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4" dur="500"/>
                                        <p:tgtEl>
                                          <p:spTgt spid="3">
                                            <p:txEl>
                                              <p:pRg st="3" end="3"/>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p:cTn id="1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9" dur="500"/>
                                        <p:tgtEl>
                                          <p:spTgt spid="3">
                                            <p:txEl>
                                              <p:pRg st="4" end="4"/>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 calcmode="lin" valueType="num">
                                      <p:cBhvr>
                                        <p:cTn id="2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3">
                                            <p:txEl>
                                              <p:pRg st="5" end="5"/>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p:cTn id="27"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tx2">
              <a:lumMod val="20000"/>
              <a:lumOff val="80000"/>
            </a:schemeClr>
          </a:solidFill>
        </p:spPr>
        <p:txBody>
          <a:bodyPr>
            <a:normAutofit/>
          </a:bodyPr>
          <a:lstStyle/>
          <a:p>
            <a:r>
              <a:rPr lang="es-CO" sz="5400" b="1" dirty="0" smtClean="0"/>
              <a:t>9). ESTER </a:t>
            </a:r>
            <a:endParaRPr lang="es-CO" sz="5400" b="1" dirty="0"/>
          </a:p>
        </p:txBody>
      </p:sp>
      <p:sp>
        <p:nvSpPr>
          <p:cNvPr id="3" name="2 Marcador de contenido"/>
          <p:cNvSpPr>
            <a:spLocks noGrp="1"/>
          </p:cNvSpPr>
          <p:nvPr>
            <p:ph idx="1"/>
          </p:nvPr>
        </p:nvSpPr>
        <p:spPr>
          <a:xfrm>
            <a:off x="457200" y="1600200"/>
            <a:ext cx="8229600" cy="5069160"/>
          </a:xfrm>
        </p:spPr>
        <p:txBody>
          <a:bodyPr>
            <a:normAutofit fontScale="85000" lnSpcReduction="20000"/>
          </a:bodyPr>
          <a:lstStyle/>
          <a:p>
            <a:pPr marL="0" indent="0" algn="ctr">
              <a:buNone/>
            </a:pPr>
            <a:r>
              <a:rPr lang="es-CO" dirty="0"/>
              <a:t>E</a:t>
            </a:r>
            <a:r>
              <a:rPr lang="es-CO" dirty="0" smtClean="0"/>
              <a:t>n </a:t>
            </a:r>
            <a:r>
              <a:rPr lang="es-CO" dirty="0"/>
              <a:t>la Biblia hebrea y en nuestras versiones, tiene </a:t>
            </a:r>
            <a:r>
              <a:rPr lang="es-CO" dirty="0" smtClean="0"/>
              <a:t>10 </a:t>
            </a:r>
            <a:r>
              <a:rPr lang="es-CO" dirty="0"/>
              <a:t>capítulos. En las versiones católicas </a:t>
            </a:r>
            <a:r>
              <a:rPr lang="es-CO" dirty="0" smtClean="0"/>
              <a:t>figuran 16, aunque resulta </a:t>
            </a:r>
            <a:r>
              <a:rPr lang="es-CO" dirty="0"/>
              <a:t>difícil poder determinar cuántos capítulos tiene. </a:t>
            </a:r>
            <a:endParaRPr lang="es-CO" dirty="0" smtClean="0"/>
          </a:p>
          <a:p>
            <a:pPr marL="0" indent="0" algn="ctr">
              <a:buNone/>
            </a:pPr>
            <a:endParaRPr lang="es-CO" dirty="0" smtClean="0"/>
          </a:p>
          <a:p>
            <a:pPr marL="0" indent="0" algn="ctr">
              <a:buNone/>
            </a:pPr>
            <a:r>
              <a:rPr lang="es-CO" dirty="0" smtClean="0"/>
              <a:t>Comienza </a:t>
            </a:r>
            <a:r>
              <a:rPr lang="es-CO" dirty="0"/>
              <a:t>con el capítulo once, y continúa en el siguiente orden: </a:t>
            </a:r>
            <a:r>
              <a:rPr lang="es-CO" dirty="0" smtClean="0">
                <a:solidFill>
                  <a:srgbClr val="FF0000"/>
                </a:solidFill>
              </a:rPr>
              <a:t>cap.12: </a:t>
            </a:r>
            <a:r>
              <a:rPr lang="es-CO" dirty="0">
                <a:solidFill>
                  <a:srgbClr val="FF0000"/>
                </a:solidFill>
              </a:rPr>
              <a:t>1</a:t>
            </a:r>
            <a:r>
              <a:rPr lang="es-CO" dirty="0" smtClean="0">
                <a:solidFill>
                  <a:srgbClr val="FF0000"/>
                </a:solidFill>
              </a:rPr>
              <a:t>, </a:t>
            </a:r>
            <a:r>
              <a:rPr lang="es-CO" dirty="0">
                <a:solidFill>
                  <a:srgbClr val="FF0000"/>
                </a:solidFill>
              </a:rPr>
              <a:t>2, </a:t>
            </a:r>
            <a:r>
              <a:rPr lang="es-CO" dirty="0" smtClean="0">
                <a:solidFill>
                  <a:srgbClr val="FF0000"/>
                </a:solidFill>
              </a:rPr>
              <a:t>3</a:t>
            </a:r>
            <a:r>
              <a:rPr lang="es-CO" dirty="0">
                <a:solidFill>
                  <a:srgbClr val="FF0000"/>
                </a:solidFill>
              </a:rPr>
              <a:t>;</a:t>
            </a:r>
            <a:r>
              <a:rPr lang="es-CO" dirty="0" smtClean="0">
                <a:solidFill>
                  <a:srgbClr val="FF0000"/>
                </a:solidFill>
              </a:rPr>
              <a:t>  cap.13: 4</a:t>
            </a:r>
            <a:r>
              <a:rPr lang="es-CO" dirty="0">
                <a:solidFill>
                  <a:srgbClr val="FF0000"/>
                </a:solidFill>
              </a:rPr>
              <a:t>;</a:t>
            </a:r>
            <a:r>
              <a:rPr lang="es-CO" dirty="0" smtClean="0">
                <a:solidFill>
                  <a:srgbClr val="FF0000"/>
                </a:solidFill>
              </a:rPr>
              <a:t>  cap.15: 4; cap.4: cap.13: cap.14: cap.15: </a:t>
            </a:r>
            <a:r>
              <a:rPr lang="es-CO" dirty="0">
                <a:solidFill>
                  <a:srgbClr val="FF0000"/>
                </a:solidFill>
              </a:rPr>
              <a:t>5, 6, 7, 8, </a:t>
            </a:r>
            <a:r>
              <a:rPr lang="es-CO" dirty="0" smtClean="0">
                <a:solidFill>
                  <a:srgbClr val="FF0000"/>
                </a:solidFill>
              </a:rPr>
              <a:t>cap.16: 9-10</a:t>
            </a:r>
            <a:r>
              <a:rPr lang="es-CO" dirty="0">
                <a:solidFill>
                  <a:srgbClr val="FF0000"/>
                </a:solidFill>
              </a:rPr>
              <a:t>, y </a:t>
            </a:r>
            <a:r>
              <a:rPr lang="es-CO" dirty="0" smtClean="0">
                <a:solidFill>
                  <a:srgbClr val="FF0000"/>
                </a:solidFill>
              </a:rPr>
              <a:t>cap.10: </a:t>
            </a:r>
          </a:p>
          <a:p>
            <a:pPr marL="0" indent="0" algn="ctr">
              <a:buNone/>
            </a:pPr>
            <a:r>
              <a:rPr lang="es-CO" dirty="0" smtClean="0"/>
              <a:t>Es </a:t>
            </a:r>
            <a:r>
              <a:rPr lang="es-CO" dirty="0"/>
              <a:t>el colmo de lo absurdo. </a:t>
            </a:r>
            <a:endParaRPr lang="es-CO" dirty="0" smtClean="0"/>
          </a:p>
          <a:p>
            <a:pPr marL="0" indent="0" algn="ctr">
              <a:buNone/>
            </a:pPr>
            <a:endParaRPr lang="es-CO" dirty="0" smtClean="0"/>
          </a:p>
          <a:p>
            <a:pPr marL="0" indent="0" algn="ctr">
              <a:buNone/>
            </a:pPr>
            <a:r>
              <a:rPr lang="es-CO" dirty="0" smtClean="0"/>
              <a:t>“</a:t>
            </a:r>
            <a:r>
              <a:rPr lang="es-CO" b="1" dirty="0">
                <a:latin typeface="Agency FB" pitchFamily="34" charset="0"/>
              </a:rPr>
              <a:t>El libro de Ester contiene en la Biblia griega muchos trozos que no están en la Biblia hebrea</a:t>
            </a:r>
            <a:r>
              <a:rPr lang="es-CO" dirty="0"/>
              <a:t>”. Las secciones añadidas, que aparecen en las versiones católicas, fueron escritas en griego por otro autor.</a:t>
            </a:r>
          </a:p>
        </p:txBody>
      </p:sp>
    </p:spTree>
    <p:extLst>
      <p:ext uri="{BB962C8B-B14F-4D97-AF65-F5344CB8AC3E}">
        <p14:creationId xmlns:p14="http://schemas.microsoft.com/office/powerpoint/2010/main" val="405622085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circle(in)">
                                      <p:cBhvr>
                                        <p:cTn id="10" dur="2000"/>
                                        <p:tgtEl>
                                          <p:spTgt spid="3">
                                            <p:txEl>
                                              <p:pRg st="2" end="2"/>
                                            </p:txEl>
                                          </p:spTgt>
                                        </p:tgtEl>
                                      </p:cBhvr>
                                    </p:animEffect>
                                  </p:childTnLst>
                                </p:cTn>
                              </p:par>
                              <p:par>
                                <p:cTn id="11" presetID="6" presetClass="entr" presetSubtype="16"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circle(in)">
                                      <p:cBhvr>
                                        <p:cTn id="13" dur="2000"/>
                                        <p:tgtEl>
                                          <p:spTgt spid="3">
                                            <p:txEl>
                                              <p:pRg st="3" end="3"/>
                                            </p:txEl>
                                          </p:spTgt>
                                        </p:tgtEl>
                                      </p:cBhvr>
                                    </p:animEffect>
                                  </p:childTnLst>
                                </p:cTn>
                              </p:par>
                              <p:par>
                                <p:cTn id="14" presetID="6" presetClass="entr" presetSubtype="16"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circle(in)">
                                      <p:cBhvr>
                                        <p:cTn id="16"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rmAutofit/>
          </a:bodyPr>
          <a:lstStyle/>
          <a:p>
            <a:r>
              <a:rPr lang="es-CO" sz="4800" b="1" dirty="0" smtClean="0"/>
              <a:t>10). DANIEL</a:t>
            </a:r>
            <a:endParaRPr lang="es-CO" sz="4800" b="1" dirty="0"/>
          </a:p>
        </p:txBody>
      </p:sp>
      <p:sp>
        <p:nvSpPr>
          <p:cNvPr id="3" name="2 Marcador de contenido"/>
          <p:cNvSpPr>
            <a:spLocks noGrp="1"/>
          </p:cNvSpPr>
          <p:nvPr>
            <p:ph idx="1"/>
          </p:nvPr>
        </p:nvSpPr>
        <p:spPr>
          <a:xfrm>
            <a:off x="457200" y="1600200"/>
            <a:ext cx="8229600" cy="4997152"/>
          </a:xfrm>
        </p:spPr>
        <p:txBody>
          <a:bodyPr>
            <a:normAutofit/>
          </a:bodyPr>
          <a:lstStyle/>
          <a:p>
            <a:pPr marL="0" indent="0" algn="ctr">
              <a:buNone/>
            </a:pPr>
            <a:r>
              <a:rPr lang="es-CO" dirty="0"/>
              <a:t>E</a:t>
            </a:r>
            <a:r>
              <a:rPr lang="es-CO" dirty="0" smtClean="0"/>
              <a:t>n </a:t>
            </a:r>
            <a:r>
              <a:rPr lang="es-CO" dirty="0"/>
              <a:t>nuestra versión Reina-Valera tiene </a:t>
            </a:r>
            <a:r>
              <a:rPr lang="es-CO" dirty="0" smtClean="0"/>
              <a:t>12 </a:t>
            </a:r>
            <a:r>
              <a:rPr lang="es-CO" dirty="0"/>
              <a:t>capítulos, en las versiones católicas tiene </a:t>
            </a:r>
            <a:r>
              <a:rPr lang="es-CO" dirty="0" smtClean="0"/>
              <a:t>14 </a:t>
            </a:r>
            <a:r>
              <a:rPr lang="es-CO" dirty="0"/>
              <a:t>capítulos. </a:t>
            </a:r>
            <a:endParaRPr lang="es-CO" dirty="0" smtClean="0"/>
          </a:p>
          <a:p>
            <a:pPr marL="0" indent="0" algn="ctr">
              <a:buNone/>
            </a:pPr>
            <a:r>
              <a:rPr lang="es-CO" dirty="0" smtClean="0"/>
              <a:t>Los </a:t>
            </a:r>
            <a:r>
              <a:rPr lang="es-CO" dirty="0"/>
              <a:t>autores católicos reconocen que las partes que aparecen agregadas no fueron escritas en hebreo, y que no son de la misma naturaleza que lo que Daniel escribió en hebreo. Esto prueba que Daniel no escribió los capítulos trece y catorce.</a:t>
            </a:r>
          </a:p>
          <a:p>
            <a:endParaRPr lang="es-CO" dirty="0"/>
          </a:p>
        </p:txBody>
      </p:sp>
    </p:spTree>
    <p:extLst>
      <p:ext uri="{BB962C8B-B14F-4D97-AF65-F5344CB8AC3E}">
        <p14:creationId xmlns:p14="http://schemas.microsoft.com/office/powerpoint/2010/main" val="3713738778"/>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rmAutofit fontScale="90000"/>
          </a:bodyPr>
          <a:lstStyle/>
          <a:p>
            <a:r>
              <a:rPr lang="es-CO" dirty="0" smtClean="0">
                <a:latin typeface="Agency FB" pitchFamily="34" charset="0"/>
              </a:rPr>
              <a:t>En resumen; Algunas de las practicas paganas enseñadas por los libros </a:t>
            </a:r>
            <a:r>
              <a:rPr lang="es-CO" dirty="0" smtClean="0">
                <a:latin typeface="Agency FB" pitchFamily="34" charset="0"/>
              </a:rPr>
              <a:t>«apócrifos» </a:t>
            </a:r>
            <a:r>
              <a:rPr lang="es-CO" dirty="0" smtClean="0">
                <a:latin typeface="Agency FB" pitchFamily="34" charset="0"/>
              </a:rPr>
              <a:t>son:</a:t>
            </a:r>
            <a:endParaRPr lang="es-CO" dirty="0">
              <a:latin typeface="Agency FB" pitchFamily="34" charset="0"/>
            </a:endParaRPr>
          </a:p>
        </p:txBody>
      </p:sp>
      <p:sp>
        <p:nvSpPr>
          <p:cNvPr id="3" name="2 Marcador de contenido"/>
          <p:cNvSpPr>
            <a:spLocks noGrp="1"/>
          </p:cNvSpPr>
          <p:nvPr>
            <p:ph idx="1"/>
          </p:nvPr>
        </p:nvSpPr>
        <p:spPr>
          <a:xfrm>
            <a:off x="457200" y="1600200"/>
            <a:ext cx="8229600" cy="4853136"/>
          </a:xfrm>
        </p:spPr>
        <p:txBody>
          <a:bodyPr>
            <a:normAutofit/>
          </a:bodyPr>
          <a:lstStyle/>
          <a:p>
            <a:r>
              <a:rPr lang="es-CO" dirty="0">
                <a:solidFill>
                  <a:srgbClr val="FF0000"/>
                </a:solidFill>
              </a:rPr>
              <a:t>• Libros que enseñan la práctica </a:t>
            </a:r>
            <a:r>
              <a:rPr lang="es-CO" dirty="0" smtClean="0">
                <a:solidFill>
                  <a:srgbClr val="FF0000"/>
                </a:solidFill>
              </a:rPr>
              <a:t>pagana </a:t>
            </a:r>
            <a:r>
              <a:rPr lang="es-CO" dirty="0">
                <a:solidFill>
                  <a:srgbClr val="FF0000"/>
                </a:solidFill>
              </a:rPr>
              <a:t>de ofrecer sufragios por las almas de los muertos</a:t>
            </a:r>
          </a:p>
          <a:p>
            <a:r>
              <a:rPr lang="es-CO" dirty="0"/>
              <a:t>• </a:t>
            </a:r>
            <a:r>
              <a:rPr lang="es-CO" dirty="0">
                <a:solidFill>
                  <a:srgbClr val="0070C0"/>
                </a:solidFill>
              </a:rPr>
              <a:t>Que es bueno llevar pan a las tumbas de los difuntos</a:t>
            </a:r>
          </a:p>
          <a:p>
            <a:r>
              <a:rPr lang="es-CO" dirty="0"/>
              <a:t>• </a:t>
            </a:r>
            <a:r>
              <a:rPr lang="es-CO" dirty="0">
                <a:solidFill>
                  <a:srgbClr val="C00000"/>
                </a:solidFill>
              </a:rPr>
              <a:t>Que el perdón de los pecados se alcanza por la limosna</a:t>
            </a:r>
          </a:p>
          <a:p>
            <a:r>
              <a:rPr lang="es-CO" dirty="0"/>
              <a:t>• </a:t>
            </a:r>
            <a:r>
              <a:rPr lang="es-CO" dirty="0">
                <a:solidFill>
                  <a:srgbClr val="002060"/>
                </a:solidFill>
              </a:rPr>
              <a:t>Y que el humo del hígado de un pez quemado sobre un brasero ahuyenta los demonios.</a:t>
            </a:r>
          </a:p>
        </p:txBody>
      </p:sp>
    </p:spTree>
    <p:extLst>
      <p:ext uri="{BB962C8B-B14F-4D97-AF65-F5344CB8AC3E}">
        <p14:creationId xmlns:p14="http://schemas.microsoft.com/office/powerpoint/2010/main" val="2518269460"/>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rmAutofit/>
          </a:bodyPr>
          <a:lstStyle/>
          <a:p>
            <a:r>
              <a:rPr lang="es-CO" sz="6000" b="1" i="1" smtClean="0"/>
              <a:t>Conclusión</a:t>
            </a:r>
            <a:endParaRPr lang="es-CO" sz="6000" b="1" i="1" dirty="0"/>
          </a:p>
        </p:txBody>
      </p:sp>
      <p:sp>
        <p:nvSpPr>
          <p:cNvPr id="3" name="2 Marcador de contenido"/>
          <p:cNvSpPr>
            <a:spLocks noGrp="1"/>
          </p:cNvSpPr>
          <p:nvPr>
            <p:ph idx="1"/>
          </p:nvPr>
        </p:nvSpPr>
        <p:spPr>
          <a:xfrm>
            <a:off x="457200" y="1600200"/>
            <a:ext cx="8229600" cy="1900808"/>
          </a:xfrm>
        </p:spPr>
        <p:txBody>
          <a:bodyPr>
            <a:normAutofit/>
          </a:bodyPr>
          <a:lstStyle/>
          <a:p>
            <a:pPr marL="0" indent="0" algn="ctr">
              <a:buNone/>
            </a:pPr>
            <a:r>
              <a:rPr lang="es-CO" smtClean="0"/>
              <a:t>Los libros apócrifos o Deuterocanónicos enseñan muchas cosas que no son verdad y tampoco son históricamente precisos.  </a:t>
            </a:r>
            <a:endParaRPr lang="es-CO" dirty="0" smtClean="0"/>
          </a:p>
        </p:txBody>
      </p:sp>
      <p:sp>
        <p:nvSpPr>
          <p:cNvPr id="4" name="3 Rectángulo"/>
          <p:cNvSpPr/>
          <p:nvPr/>
        </p:nvSpPr>
        <p:spPr>
          <a:xfrm>
            <a:off x="323528" y="3861048"/>
            <a:ext cx="5904656" cy="2677656"/>
          </a:xfrm>
          <a:prstGeom prst="rect">
            <a:avLst/>
          </a:prstGeom>
        </p:spPr>
        <p:txBody>
          <a:bodyPr wrap="square">
            <a:spAutoFit/>
          </a:bodyPr>
          <a:lstStyle/>
          <a:p>
            <a:pPr algn="ctr"/>
            <a:r>
              <a:rPr lang="es-CO" sz="2800" dirty="0"/>
              <a:t>Está demostrado que la Iglesia Católica Romana oficialmente los añadió a su Biblia en el Concilio de Trento a mediados del 1500 d.C., primordialmente en respuesta a la Reforma </a:t>
            </a:r>
            <a:r>
              <a:rPr lang="es-CO" sz="2800" dirty="0" smtClean="0"/>
              <a:t>Protestante.</a:t>
            </a:r>
            <a:endParaRPr lang="es-CO"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4071957"/>
            <a:ext cx="2024063" cy="2255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0663163"/>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332657"/>
            <a:ext cx="5770984" cy="2592288"/>
          </a:xfrm>
        </p:spPr>
        <p:txBody>
          <a:bodyPr>
            <a:normAutofit fontScale="85000" lnSpcReduction="10000"/>
          </a:bodyPr>
          <a:lstStyle/>
          <a:p>
            <a:r>
              <a:rPr lang="es-CO" dirty="0"/>
              <a:t>Los </a:t>
            </a:r>
            <a:r>
              <a:rPr lang="es-CO" dirty="0" smtClean="0"/>
              <a:t>libros apócrifos </a:t>
            </a:r>
            <a:r>
              <a:rPr lang="es-CO" dirty="0"/>
              <a:t>o Deuterocanónicos, respaldan algunas de las cosas en </a:t>
            </a:r>
            <a:r>
              <a:rPr lang="es-CO" dirty="0" smtClean="0"/>
              <a:t>las que </a:t>
            </a:r>
            <a:r>
              <a:rPr lang="es-CO" dirty="0"/>
              <a:t>la Iglesia Católica Romana cree y practica, las cuales no están de acuerdo con </a:t>
            </a:r>
            <a:r>
              <a:rPr lang="es-CO" dirty="0" smtClean="0"/>
              <a:t>el canon Bíblico inspirado por Dios.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188640"/>
            <a:ext cx="2243137" cy="2030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3536" y="2924944"/>
            <a:ext cx="9144000" cy="3970318"/>
          </a:xfrm>
          <a:prstGeom prst="rect">
            <a:avLst/>
          </a:prstGeom>
        </p:spPr>
        <p:txBody>
          <a:bodyPr wrap="square">
            <a:spAutoFit/>
          </a:bodyPr>
          <a:lstStyle/>
          <a:p>
            <a:pPr algn="ctr"/>
            <a:r>
              <a:rPr lang="es-CO" sz="2800" dirty="0"/>
              <a:t>Ejemplos de ello están en las oraciones por los muertos, peticiones a los “santos” en el Cielo por sus oraciones, adoración a ángeles, y “ofrenda de limosnas” expiatorias por los pecados. </a:t>
            </a:r>
            <a:endParaRPr lang="es-CO" sz="2800" dirty="0" smtClean="0"/>
          </a:p>
          <a:p>
            <a:pPr algn="ctr"/>
            <a:r>
              <a:rPr lang="es-CO" sz="2800" dirty="0" smtClean="0"/>
              <a:t>Algunas </a:t>
            </a:r>
            <a:r>
              <a:rPr lang="es-CO" sz="2800" dirty="0"/>
              <a:t>cosas de las que dicen los apócrifos o Deuterocanónicos son verdaderas y correctas. Sin embargo, debido a los errores históricos y teológicos, estos libros deben ser vistos como documentos histórica y religiosamente falibles, y no como la inspirada y autoritativa Palabra de Dios.</a:t>
            </a:r>
          </a:p>
        </p:txBody>
      </p:sp>
    </p:spTree>
    <p:extLst>
      <p:ext uri="{BB962C8B-B14F-4D97-AF65-F5344CB8AC3E}">
        <p14:creationId xmlns:p14="http://schemas.microsoft.com/office/powerpoint/2010/main" val="3773203593"/>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525344"/>
          </a:xfrm>
        </p:spPr>
        <p:txBody>
          <a:bodyPr>
            <a:normAutofit fontScale="85000" lnSpcReduction="20000"/>
          </a:bodyPr>
          <a:lstStyle/>
          <a:p>
            <a:pPr marL="0" indent="0">
              <a:buNone/>
            </a:pPr>
            <a:r>
              <a:rPr lang="es-CO" b="1" u="sng" dirty="0"/>
              <a:t>Las Sociedades Bíblicas se han asociado con el Vaticano. </a:t>
            </a:r>
            <a:endParaRPr lang="es-CO" b="1" u="sng" dirty="0" smtClean="0"/>
          </a:p>
          <a:p>
            <a:pPr marL="0" indent="0" algn="ctr">
              <a:buNone/>
            </a:pPr>
            <a:r>
              <a:rPr lang="es-CO" dirty="0" smtClean="0"/>
              <a:t>La </a:t>
            </a:r>
            <a:r>
              <a:rPr lang="es-CO" dirty="0"/>
              <a:t>iglesia Católica Romana hace aportes económicos a las Sociedades Bíblicas. Y siempre que una persona o una institución acepta favores, dádivas o subvenciones de otra persona o institución, se subordina al que ayuda o paga; de manera que debe bailar al son de la música que le toque.</a:t>
            </a:r>
          </a:p>
          <a:p>
            <a:endParaRPr lang="es-CO" dirty="0"/>
          </a:p>
          <a:p>
            <a:pPr marL="0" indent="0" algn="ctr">
              <a:buNone/>
            </a:pPr>
            <a:r>
              <a:rPr lang="es-CO" b="1" dirty="0">
                <a:solidFill>
                  <a:srgbClr val="FF0000"/>
                </a:solidFill>
              </a:rPr>
              <a:t>El Concilio Mundial de </a:t>
            </a:r>
            <a:r>
              <a:rPr lang="es-CO" b="1" dirty="0" smtClean="0">
                <a:solidFill>
                  <a:srgbClr val="FF0000"/>
                </a:solidFill>
              </a:rPr>
              <a:t>Iglesias</a:t>
            </a:r>
            <a:r>
              <a:rPr lang="es-CO" b="1" dirty="0" smtClean="0">
                <a:solidFill>
                  <a:srgbClr val="FF0000"/>
                </a:solidFill>
              </a:rPr>
              <a:t> </a:t>
            </a:r>
            <a:r>
              <a:rPr lang="es-CO" b="1" dirty="0">
                <a:solidFill>
                  <a:srgbClr val="FF0000"/>
                </a:solidFill>
              </a:rPr>
              <a:t>es </a:t>
            </a:r>
            <a:r>
              <a:rPr lang="es-CO" b="1" dirty="0" smtClean="0">
                <a:solidFill>
                  <a:srgbClr val="FF0000"/>
                </a:solidFill>
              </a:rPr>
              <a:t>una asociación producto </a:t>
            </a:r>
            <a:r>
              <a:rPr lang="es-CO" b="1" dirty="0">
                <a:solidFill>
                  <a:srgbClr val="FF0000"/>
                </a:solidFill>
              </a:rPr>
              <a:t>del movimiento </a:t>
            </a:r>
            <a:r>
              <a:rPr lang="es-CO" b="1" dirty="0" smtClean="0">
                <a:solidFill>
                  <a:srgbClr val="FF0000"/>
                </a:solidFill>
              </a:rPr>
              <a:t>ecuménico que agrupa a más de 560 millones d cristianos, y al mismo </a:t>
            </a:r>
            <a:r>
              <a:rPr lang="es-CO" b="1" dirty="0">
                <a:solidFill>
                  <a:srgbClr val="FF0000"/>
                </a:solidFill>
              </a:rPr>
              <a:t>tiempo, por la Iglesia Católica </a:t>
            </a:r>
            <a:r>
              <a:rPr lang="es-CO" b="1" dirty="0" smtClean="0">
                <a:solidFill>
                  <a:srgbClr val="FF0000"/>
                </a:solidFill>
              </a:rPr>
              <a:t>Romana.</a:t>
            </a:r>
            <a:endParaRPr lang="es-CO" b="1" dirty="0">
              <a:solidFill>
                <a:srgbClr val="FF0000"/>
              </a:solidFill>
            </a:endParaRPr>
          </a:p>
          <a:p>
            <a:pPr marL="0" indent="0" algn="ctr">
              <a:buNone/>
            </a:pPr>
            <a:endParaRPr lang="es-CO" dirty="0" smtClean="0"/>
          </a:p>
          <a:p>
            <a:pPr marL="0" indent="0" algn="ctr">
              <a:buNone/>
            </a:pPr>
            <a:r>
              <a:rPr lang="es-CO" dirty="0" smtClean="0"/>
              <a:t>Los </a:t>
            </a:r>
            <a:r>
              <a:rPr lang="es-CO" dirty="0" smtClean="0"/>
              <a:t>cristianos</a:t>
            </a:r>
            <a:r>
              <a:rPr lang="es-CO" dirty="0" smtClean="0"/>
              <a:t> </a:t>
            </a:r>
            <a:r>
              <a:rPr lang="es-CO" dirty="0"/>
              <a:t>hemos venido </a:t>
            </a:r>
            <a:r>
              <a:rPr lang="es-CO" dirty="0" smtClean="0"/>
              <a:t>diciendo</a:t>
            </a:r>
            <a:r>
              <a:rPr lang="es-CO" dirty="0"/>
              <a:t> </a:t>
            </a:r>
            <a:r>
              <a:rPr lang="es-CO" dirty="0" smtClean="0"/>
              <a:t>hace muchos</a:t>
            </a:r>
            <a:r>
              <a:rPr lang="es-CO" dirty="0" smtClean="0"/>
              <a:t> </a:t>
            </a:r>
            <a:r>
              <a:rPr lang="es-CO" dirty="0"/>
              <a:t>años, que las versiones católicas de la Biblia incluyen libros que no fueron inspirados por Dios. </a:t>
            </a:r>
            <a:r>
              <a:rPr lang="es-CO" dirty="0" smtClean="0"/>
              <a:t>De ahora en adelante </a:t>
            </a:r>
            <a:r>
              <a:rPr lang="es-CO" dirty="0"/>
              <a:t>nos dirán que si sus versiones de la Biblia están adulteradas, las nuestras también lo están.</a:t>
            </a:r>
          </a:p>
          <a:p>
            <a:endParaRPr lang="es-CO" dirty="0"/>
          </a:p>
        </p:txBody>
      </p:sp>
    </p:spTree>
    <p:extLst>
      <p:ext uri="{BB962C8B-B14F-4D97-AF65-F5344CB8AC3E}">
        <p14:creationId xmlns:p14="http://schemas.microsoft.com/office/powerpoint/2010/main" val="1355272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down)">
                                      <p:cBhvr>
                                        <p:cTn id="7" dur="580">
                                          <p:stCondLst>
                                            <p:cond delay="0"/>
                                          </p:stCondLst>
                                        </p:cTn>
                                        <p:tgtEl>
                                          <p:spTgt spid="3">
                                            <p:txEl>
                                              <p:pRg st="3" end="3"/>
                                            </p:txEl>
                                          </p:spTgt>
                                        </p:tgtEl>
                                      </p:cBhvr>
                                    </p:animEffect>
                                    <p:anim calcmode="lin" valueType="num">
                                      <p:cBhvr>
                                        <p:cTn id="8"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3" end="3"/>
                                            </p:txEl>
                                          </p:spTgt>
                                        </p:tgtEl>
                                      </p:cBhvr>
                                      <p:to x="100000" y="60000"/>
                                    </p:animScale>
                                    <p:animScale>
                                      <p:cBhvr>
                                        <p:cTn id="14" dur="166" decel="50000">
                                          <p:stCondLst>
                                            <p:cond delay="676"/>
                                          </p:stCondLst>
                                        </p:cTn>
                                        <p:tgtEl>
                                          <p:spTgt spid="3">
                                            <p:txEl>
                                              <p:pRg st="3" end="3"/>
                                            </p:txEl>
                                          </p:spTgt>
                                        </p:tgtEl>
                                      </p:cBhvr>
                                      <p:to x="100000" y="100000"/>
                                    </p:animScale>
                                    <p:animScale>
                                      <p:cBhvr>
                                        <p:cTn id="15" dur="26">
                                          <p:stCondLst>
                                            <p:cond delay="1312"/>
                                          </p:stCondLst>
                                        </p:cTn>
                                        <p:tgtEl>
                                          <p:spTgt spid="3">
                                            <p:txEl>
                                              <p:pRg st="3" end="3"/>
                                            </p:txEl>
                                          </p:spTgt>
                                        </p:tgtEl>
                                      </p:cBhvr>
                                      <p:to x="100000" y="80000"/>
                                    </p:animScale>
                                    <p:animScale>
                                      <p:cBhvr>
                                        <p:cTn id="16" dur="166" decel="50000">
                                          <p:stCondLst>
                                            <p:cond delay="1338"/>
                                          </p:stCondLst>
                                        </p:cTn>
                                        <p:tgtEl>
                                          <p:spTgt spid="3">
                                            <p:txEl>
                                              <p:pRg st="3" end="3"/>
                                            </p:txEl>
                                          </p:spTgt>
                                        </p:tgtEl>
                                      </p:cBhvr>
                                      <p:to x="100000" y="100000"/>
                                    </p:animScale>
                                    <p:animScale>
                                      <p:cBhvr>
                                        <p:cTn id="17" dur="26">
                                          <p:stCondLst>
                                            <p:cond delay="1642"/>
                                          </p:stCondLst>
                                        </p:cTn>
                                        <p:tgtEl>
                                          <p:spTgt spid="3">
                                            <p:txEl>
                                              <p:pRg st="3" end="3"/>
                                            </p:txEl>
                                          </p:spTgt>
                                        </p:tgtEl>
                                      </p:cBhvr>
                                      <p:to x="100000" y="90000"/>
                                    </p:animScale>
                                    <p:animScale>
                                      <p:cBhvr>
                                        <p:cTn id="18" dur="166" decel="50000">
                                          <p:stCondLst>
                                            <p:cond delay="1668"/>
                                          </p:stCondLst>
                                        </p:cTn>
                                        <p:tgtEl>
                                          <p:spTgt spid="3">
                                            <p:txEl>
                                              <p:pRg st="3" end="3"/>
                                            </p:txEl>
                                          </p:spTgt>
                                        </p:tgtEl>
                                      </p:cBhvr>
                                      <p:to x="100000" y="100000"/>
                                    </p:animScale>
                                    <p:animScale>
                                      <p:cBhvr>
                                        <p:cTn id="19" dur="26">
                                          <p:stCondLst>
                                            <p:cond delay="1808"/>
                                          </p:stCondLst>
                                        </p:cTn>
                                        <p:tgtEl>
                                          <p:spTgt spid="3">
                                            <p:txEl>
                                              <p:pRg st="3" end="3"/>
                                            </p:txEl>
                                          </p:spTgt>
                                        </p:tgtEl>
                                      </p:cBhvr>
                                      <p:to x="100000" y="95000"/>
                                    </p:animScale>
                                    <p:animScale>
                                      <p:cBhvr>
                                        <p:cTn id="20" dur="166" decel="50000">
                                          <p:stCondLst>
                                            <p:cond delay="1834"/>
                                          </p:stCondLst>
                                        </p:cTn>
                                        <p:tgtEl>
                                          <p:spTgt spid="3">
                                            <p:txEl>
                                              <p:pRg st="3" end="3"/>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down)">
                                      <p:cBhvr>
                                        <p:cTn id="23" dur="580">
                                          <p:stCondLst>
                                            <p:cond delay="0"/>
                                          </p:stCondLst>
                                        </p:cTn>
                                        <p:tgtEl>
                                          <p:spTgt spid="3">
                                            <p:txEl>
                                              <p:pRg st="5" end="5"/>
                                            </p:txEl>
                                          </p:spTgt>
                                        </p:tgtEl>
                                      </p:cBhvr>
                                    </p:animEffect>
                                    <p:anim calcmode="lin" valueType="num">
                                      <p:cBhvr>
                                        <p:cTn id="24"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5" end="5"/>
                                            </p:txEl>
                                          </p:spTgt>
                                        </p:tgtEl>
                                      </p:cBhvr>
                                      <p:to x="100000" y="60000"/>
                                    </p:animScale>
                                    <p:animScale>
                                      <p:cBhvr>
                                        <p:cTn id="30" dur="166" decel="50000">
                                          <p:stCondLst>
                                            <p:cond delay="676"/>
                                          </p:stCondLst>
                                        </p:cTn>
                                        <p:tgtEl>
                                          <p:spTgt spid="3">
                                            <p:txEl>
                                              <p:pRg st="5" end="5"/>
                                            </p:txEl>
                                          </p:spTgt>
                                        </p:tgtEl>
                                      </p:cBhvr>
                                      <p:to x="100000" y="100000"/>
                                    </p:animScale>
                                    <p:animScale>
                                      <p:cBhvr>
                                        <p:cTn id="31" dur="26">
                                          <p:stCondLst>
                                            <p:cond delay="1312"/>
                                          </p:stCondLst>
                                        </p:cTn>
                                        <p:tgtEl>
                                          <p:spTgt spid="3">
                                            <p:txEl>
                                              <p:pRg st="5" end="5"/>
                                            </p:txEl>
                                          </p:spTgt>
                                        </p:tgtEl>
                                      </p:cBhvr>
                                      <p:to x="100000" y="80000"/>
                                    </p:animScale>
                                    <p:animScale>
                                      <p:cBhvr>
                                        <p:cTn id="32" dur="166" decel="50000">
                                          <p:stCondLst>
                                            <p:cond delay="1338"/>
                                          </p:stCondLst>
                                        </p:cTn>
                                        <p:tgtEl>
                                          <p:spTgt spid="3">
                                            <p:txEl>
                                              <p:pRg st="5" end="5"/>
                                            </p:txEl>
                                          </p:spTgt>
                                        </p:tgtEl>
                                      </p:cBhvr>
                                      <p:to x="100000" y="100000"/>
                                    </p:animScale>
                                    <p:animScale>
                                      <p:cBhvr>
                                        <p:cTn id="33" dur="26">
                                          <p:stCondLst>
                                            <p:cond delay="1642"/>
                                          </p:stCondLst>
                                        </p:cTn>
                                        <p:tgtEl>
                                          <p:spTgt spid="3">
                                            <p:txEl>
                                              <p:pRg st="5" end="5"/>
                                            </p:txEl>
                                          </p:spTgt>
                                        </p:tgtEl>
                                      </p:cBhvr>
                                      <p:to x="100000" y="90000"/>
                                    </p:animScale>
                                    <p:animScale>
                                      <p:cBhvr>
                                        <p:cTn id="34" dur="166" decel="50000">
                                          <p:stCondLst>
                                            <p:cond delay="1668"/>
                                          </p:stCondLst>
                                        </p:cTn>
                                        <p:tgtEl>
                                          <p:spTgt spid="3">
                                            <p:txEl>
                                              <p:pRg st="5" end="5"/>
                                            </p:txEl>
                                          </p:spTgt>
                                        </p:tgtEl>
                                      </p:cBhvr>
                                      <p:to x="100000" y="100000"/>
                                    </p:animScale>
                                    <p:animScale>
                                      <p:cBhvr>
                                        <p:cTn id="35" dur="26">
                                          <p:stCondLst>
                                            <p:cond delay="1808"/>
                                          </p:stCondLst>
                                        </p:cTn>
                                        <p:tgtEl>
                                          <p:spTgt spid="3">
                                            <p:txEl>
                                              <p:pRg st="5" end="5"/>
                                            </p:txEl>
                                          </p:spTgt>
                                        </p:tgtEl>
                                      </p:cBhvr>
                                      <p:to x="100000" y="95000"/>
                                    </p:animScale>
                                    <p:animScale>
                                      <p:cBhvr>
                                        <p:cTn id="36"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336704"/>
          </a:xfrm>
          <a:solidFill>
            <a:schemeClr val="bg2">
              <a:lumMod val="90000"/>
            </a:schemeClr>
          </a:solidFill>
        </p:spPr>
        <p:txBody>
          <a:bodyPr>
            <a:normAutofit fontScale="85000" lnSpcReduction="20000"/>
          </a:bodyPr>
          <a:lstStyle/>
          <a:p>
            <a:pPr marL="0" indent="0" algn="ctr">
              <a:buNone/>
            </a:pPr>
            <a:r>
              <a:rPr lang="es-CO" dirty="0"/>
              <a:t>El fin que persigue la Iglesia Romana es quitar del camino un obstáculo para llegar a la meta del ecumenismo. Y establecer un eslabón para llegar a la constitución de un solo organismos mundial que agrupe a todas las iglesias a la sombra del Vaticano.</a:t>
            </a:r>
          </a:p>
          <a:p>
            <a:endParaRPr lang="es-CO" dirty="0"/>
          </a:p>
          <a:p>
            <a:pPr marL="0" indent="0" algn="ctr">
              <a:buNone/>
            </a:pPr>
            <a:r>
              <a:rPr lang="es-CO" dirty="0" smtClean="0"/>
              <a:t>Lo </a:t>
            </a:r>
            <a:r>
              <a:rPr lang="es-CO" dirty="0"/>
              <a:t>que nos parece condenable por las Sociedades Bíblicas es que publican Biblias adulteradas. </a:t>
            </a:r>
            <a:endParaRPr lang="es-CO" dirty="0" smtClean="0"/>
          </a:p>
          <a:p>
            <a:pPr marL="0" indent="0" algn="ctr">
              <a:buNone/>
            </a:pPr>
            <a:r>
              <a:rPr lang="es-CO" dirty="0" smtClean="0"/>
              <a:t>El </a:t>
            </a:r>
            <a:r>
              <a:rPr lang="es-CO" dirty="0"/>
              <a:t>Señor aconsejó a sus discípulos que se guardasen de la levadura de los fariseos. Pablo dijo a los cristianos de Corinto que un poco de levadura leuda toda la masa. A los gálatas les advirtió que algunos quieren pervertir el evangelio de Cristo. Y la Biblia se cierra con las siguientes amonestaciones: “</a:t>
            </a:r>
            <a:r>
              <a:rPr lang="es-CO" b="1" dirty="0">
                <a:latin typeface="Agency FB" pitchFamily="34" charset="0"/>
              </a:rPr>
              <a:t>Si alguno </a:t>
            </a:r>
            <a:r>
              <a:rPr lang="es-CO" b="1" dirty="0" smtClean="0">
                <a:latin typeface="Agency FB" pitchFamily="34" charset="0"/>
              </a:rPr>
              <a:t>añadiere </a:t>
            </a:r>
            <a:r>
              <a:rPr lang="es-CO" b="1" dirty="0">
                <a:latin typeface="Agency FB" pitchFamily="34" charset="0"/>
              </a:rPr>
              <a:t>a estas cosas, Dios traerá sobre él las plagas escritas en este </a:t>
            </a:r>
            <a:r>
              <a:rPr lang="es-CO" b="1" dirty="0" smtClean="0">
                <a:latin typeface="Agency FB" pitchFamily="34" charset="0"/>
              </a:rPr>
              <a:t>libro</a:t>
            </a:r>
            <a:r>
              <a:rPr lang="es-CO" dirty="0" smtClean="0"/>
              <a:t>”</a:t>
            </a:r>
          </a:p>
          <a:p>
            <a:pPr marL="0" indent="0" algn="ctr">
              <a:buNone/>
            </a:pPr>
            <a:r>
              <a:rPr lang="es-CO" dirty="0" smtClean="0">
                <a:solidFill>
                  <a:srgbClr val="FF0000"/>
                </a:solidFill>
              </a:rPr>
              <a:t>Apoc</a:t>
            </a:r>
            <a:r>
              <a:rPr lang="es-CO" dirty="0">
                <a:solidFill>
                  <a:srgbClr val="FF0000"/>
                </a:solidFill>
              </a:rPr>
              <a:t>. 22:18 </a:t>
            </a:r>
          </a:p>
        </p:txBody>
      </p:sp>
    </p:spTree>
    <p:extLst>
      <p:ext uri="{BB962C8B-B14F-4D97-AF65-F5344CB8AC3E}">
        <p14:creationId xmlns:p14="http://schemas.microsoft.com/office/powerpoint/2010/main" val="4128057593"/>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1013</TotalTime>
  <Words>3790</Words>
  <Application>Microsoft Office PowerPoint</Application>
  <PresentationFormat>Presentación en pantalla (4:3)</PresentationFormat>
  <Paragraphs>160</Paragraphs>
  <Slides>42</Slides>
  <Notes>1</Notes>
  <HiddenSlides>0</HiddenSlides>
  <MMClips>0</MMClips>
  <ScaleCrop>false</ScaleCrop>
  <HeadingPairs>
    <vt:vector size="4" baseType="variant">
      <vt:variant>
        <vt:lpstr>Tema</vt:lpstr>
      </vt:variant>
      <vt:variant>
        <vt:i4>1</vt:i4>
      </vt:variant>
      <vt:variant>
        <vt:lpstr>Títulos de diapositiva</vt:lpstr>
      </vt:variant>
      <vt:variant>
        <vt:i4>42</vt:i4>
      </vt:variant>
    </vt:vector>
  </HeadingPairs>
  <TitlesOfParts>
    <vt:vector size="43" baseType="lpstr">
      <vt:lpstr>Tema de Office</vt:lpstr>
      <vt:lpstr>Presentación de PowerPoint</vt:lpstr>
      <vt:lpstr>Mas respondiendo él, dijo: «Toda planta que no plantó mi Padre celestial, será desarraigada» Mat.15:13.</vt:lpstr>
      <vt:lpstr>Presentación de PowerPoint</vt:lpstr>
      <vt:lpstr> Pregunta: "¿Qué son los libros Apócrifos o Deuterocanónicos? ¿Los libros Apócrifos o Deuterocanónicos pertenecen a la Biblia? </vt:lpstr>
      <vt:lpstr>Presentación de PowerPoint</vt:lpstr>
      <vt:lpstr>Presentación de PowerPoint</vt:lpstr>
      <vt:lpstr>Presentación de PowerPoint</vt:lpstr>
      <vt:lpstr>Presentación de PowerPoint</vt:lpstr>
      <vt:lpstr>Presentación de PowerPoint</vt:lpstr>
      <vt:lpstr>Si nos privan de la Biblia nos están quitando la enseñanza verdadera, el alimento espiritual no contaminado, nuestra consolación y esperanza. Es más, nos estarían ocultando el camino de la salvación.</vt:lpstr>
      <vt:lpstr>Presentación de PowerPoint</vt:lpstr>
      <vt:lpstr>Presentación de PowerPoint</vt:lpstr>
      <vt:lpstr>La pregunta es:¿Dónde estarían esos instrumentos humanos?</vt:lpstr>
      <vt:lpstr>Presentación de PowerPoint</vt:lpstr>
      <vt:lpstr>Presentación de PowerPoint</vt:lpstr>
      <vt:lpstr>Presentación de PowerPoint</vt:lpstr>
      <vt:lpstr>Presentación de PowerPoint</vt:lpstr>
      <vt:lpstr>¡Otro dato importante!</vt:lpstr>
      <vt:lpstr>Presentación de PowerPoint</vt:lpstr>
      <vt:lpstr>El Vaticano a los 39 libros que integran el canon o catálogo hebreo le da el calificativo de Protocanónicos. Y a los libros llamados apócrifos les da el calificativo de Deuterocanónicos. </vt:lpstr>
      <vt:lpstr>1). ADICIONES A DANIEL</vt:lpstr>
      <vt:lpstr>Presentación de PowerPoint</vt:lpstr>
      <vt:lpstr>2). LIBRO APÓCRIFO DE TOBÍAS</vt:lpstr>
      <vt:lpstr>3). LIBRO APÓCRIFO DE JUDIT</vt:lpstr>
      <vt:lpstr>4). LIBRO APÓCRIFO DE SABIDURIA</vt:lpstr>
      <vt:lpstr>Presentación de PowerPoint</vt:lpstr>
      <vt:lpstr>5). EL LIBRO APÓCRIFO DE ECLESIASTICO</vt:lpstr>
      <vt:lpstr>Presentación de PowerPoint</vt:lpstr>
      <vt:lpstr>6). LIBRO APÓCRIFO DE BARUC </vt:lpstr>
      <vt:lpstr>Quiero resaltar que la iglesia católica romana acepta el libro de Baruc como inspirado, pero ella misma practica lo que Baruc prohíbe,  la idolatría:</vt:lpstr>
      <vt:lpstr>Presentación de PowerPoint</vt:lpstr>
      <vt:lpstr>Presentación de PowerPoint</vt:lpstr>
      <vt:lpstr>Restauración de imágenes</vt:lpstr>
      <vt:lpstr>7,8). LOS MACABEOS</vt:lpstr>
      <vt:lpstr>Presentación de PowerPoint</vt:lpstr>
      <vt:lpstr>9). ESTER </vt:lpstr>
      <vt:lpstr>10). DANIEL</vt:lpstr>
      <vt:lpstr>En resumen; Algunas de las practicas paganas enseñadas por los libros «apócrifos» son:</vt:lpstr>
      <vt:lpstr>Conclusión</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¿Qué son los libros apócrifos y deuterocanonicos?</dc:title>
  <dc:creator>FAMILIA FIERRO CH</dc:creator>
  <cp:lastModifiedBy>FAMILIA FIERRO CH</cp:lastModifiedBy>
  <cp:revision>147</cp:revision>
  <dcterms:created xsi:type="dcterms:W3CDTF">2014-08-18T21:28:35Z</dcterms:created>
  <dcterms:modified xsi:type="dcterms:W3CDTF">2014-09-15T23:25:10Z</dcterms:modified>
</cp:coreProperties>
</file>