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7" r:id="rId11"/>
    <p:sldId id="266" r:id="rId12"/>
    <p:sldId id="268" r:id="rId13"/>
    <p:sldId id="257" r:id="rId14"/>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18/02/2015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18/02/2015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700683" y="548680"/>
            <a:ext cx="7772400" cy="1584175"/>
          </a:xfrm>
          <a:solidFill>
            <a:schemeClr val="bg2">
              <a:lumMod val="90000"/>
            </a:schemeClr>
          </a:solidFill>
        </p:spPr>
        <p:txBody>
          <a:bodyPr>
            <a:normAutofit fontScale="90000"/>
          </a:bodyPr>
          <a:lstStyle/>
          <a:p>
            <a:r>
              <a:rPr lang="es-CO" smtClean="0"/>
              <a:t/>
            </a:r>
            <a:br>
              <a:rPr lang="es-CO" smtClean="0"/>
            </a:br>
            <a:r>
              <a:rPr lang="es-CO" sz="4000" smtClean="0">
                <a:latin typeface="Algerian" pitchFamily="82" charset="0"/>
              </a:rPr>
              <a:t>¿Son bíblicos los </a:t>
            </a:r>
            <a:br>
              <a:rPr lang="es-CO" sz="4000" smtClean="0">
                <a:latin typeface="Algerian" pitchFamily="82" charset="0"/>
              </a:rPr>
            </a:br>
            <a:r>
              <a:rPr lang="es-CO" sz="4000" b="1" smtClean="0">
                <a:solidFill>
                  <a:srgbClr val="FF0000"/>
                </a:solidFill>
                <a:latin typeface="Algerian" pitchFamily="82" charset="0"/>
              </a:rPr>
              <a:t>siete sacramentos católicos?</a:t>
            </a:r>
            <a:r>
              <a:rPr lang="es-CO" b="1" smtClean="0">
                <a:solidFill>
                  <a:srgbClr val="FF0000"/>
                </a:solidFill>
              </a:rPr>
              <a:t/>
            </a:r>
            <a:br>
              <a:rPr lang="es-CO" b="1" smtClean="0">
                <a:solidFill>
                  <a:srgbClr val="FF0000"/>
                </a:solidFill>
              </a:rPr>
            </a:br>
            <a:endParaRPr lang="es-CO" b="1"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6608" y="2336953"/>
            <a:ext cx="4400550"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5907231"/>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3600" b="1" dirty="0">
                <a:latin typeface="Agency FB" pitchFamily="34" charset="0"/>
              </a:rPr>
              <a:t>"¿Son bíblicos los siete sacramentos católicos</a:t>
            </a:r>
            <a:r>
              <a:rPr lang="es-CO" sz="3600" b="1" dirty="0" smtClean="0">
                <a:latin typeface="Agency FB" pitchFamily="34" charset="0"/>
              </a:rPr>
              <a:t>?"</a:t>
            </a:r>
            <a:endParaRPr lang="es-CO" sz="3600" b="1" dirty="0">
              <a:latin typeface="Agency FB" pitchFamily="34" charset="0"/>
            </a:endParaRPr>
          </a:p>
        </p:txBody>
      </p:sp>
      <p:sp>
        <p:nvSpPr>
          <p:cNvPr id="3" name="2 Marcador de contenido"/>
          <p:cNvSpPr>
            <a:spLocks noGrp="1"/>
          </p:cNvSpPr>
          <p:nvPr>
            <p:ph idx="1"/>
          </p:nvPr>
        </p:nvSpPr>
        <p:spPr>
          <a:xfrm>
            <a:off x="457200" y="1600201"/>
            <a:ext cx="4834880" cy="1972816"/>
          </a:xfrm>
        </p:spPr>
        <p:txBody>
          <a:bodyPr>
            <a:normAutofit/>
          </a:bodyPr>
          <a:lstStyle/>
          <a:p>
            <a:pPr marL="0" indent="0">
              <a:buNone/>
            </a:pPr>
            <a:r>
              <a:rPr lang="es-CO" sz="2400" dirty="0" smtClean="0"/>
              <a:t>La Iglesia Católica responde: “Los </a:t>
            </a:r>
            <a:r>
              <a:rPr lang="es-CO" sz="2400" dirty="0"/>
              <a:t>sacramentos son señales exteriores de la gracia interior, instituidos por Cristo para nuestra santificación</a:t>
            </a:r>
            <a:r>
              <a:rPr lang="es-CO" sz="2400" dirty="0" smtClean="0"/>
              <a:t>”. (Extraído </a:t>
            </a:r>
            <a:r>
              <a:rPr lang="es-CO" sz="2400" dirty="0"/>
              <a:t>de la Enciclopedia </a:t>
            </a:r>
            <a:r>
              <a:rPr lang="es-CO" sz="2400" dirty="0" smtClean="0"/>
              <a:t>Católica).</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700808"/>
            <a:ext cx="2822426"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619672" y="4005064"/>
            <a:ext cx="6696744" cy="2677656"/>
          </a:xfrm>
          <a:prstGeom prst="rect">
            <a:avLst/>
          </a:prstGeom>
        </p:spPr>
        <p:txBody>
          <a:bodyPr wrap="square">
            <a:spAutoFit/>
          </a:bodyPr>
          <a:lstStyle/>
          <a:p>
            <a:r>
              <a:rPr lang="es-CO" sz="2400" dirty="0">
                <a:solidFill>
                  <a:srgbClr val="FF0000"/>
                </a:solidFill>
              </a:rPr>
              <a:t>La Iglesia Católica Romana enseña que mientras que Dios da gracia al hombre sin símbolos externos (sacramentos), Él también ha elegido dar gracia al hombre a través de símbolos visibles. Y porque Dios lo ha hecho así, el hombre es necio al no hacer uso de estos medios provistos por Dios para obtener santificación.</a:t>
            </a:r>
          </a:p>
        </p:txBody>
      </p:sp>
    </p:spTree>
    <p:extLst>
      <p:ext uri="{BB962C8B-B14F-4D97-AF65-F5344CB8AC3E}">
        <p14:creationId xmlns:p14="http://schemas.microsoft.com/office/powerpoint/2010/main" val="36358690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a:bodyPr>
          <a:lstStyle/>
          <a:p>
            <a:pPr marL="0" indent="0">
              <a:buNone/>
            </a:pPr>
            <a:r>
              <a:rPr lang="es-CO" sz="2400" dirty="0"/>
              <a:t>A fin de calificar como un sacramento, la Iglesia Católica Romana establece que debe reunir los siguientes tres criterios; </a:t>
            </a:r>
            <a:endParaRPr lang="es-CO" sz="2400" dirty="0" smtClean="0"/>
          </a:p>
          <a:p>
            <a:pPr marL="457200" indent="-457200">
              <a:buAutoNum type="alphaLcParenR"/>
            </a:pPr>
            <a:endParaRPr lang="es-CO" sz="2400" dirty="0" smtClean="0"/>
          </a:p>
          <a:p>
            <a:pPr marL="457200" indent="-457200">
              <a:buAutoNum type="alphaLcParenR"/>
            </a:pPr>
            <a:r>
              <a:rPr lang="es-CO" sz="2400" b="1" dirty="0" smtClean="0">
                <a:solidFill>
                  <a:srgbClr val="FF0000"/>
                </a:solidFill>
              </a:rPr>
              <a:t>el </a:t>
            </a:r>
            <a:r>
              <a:rPr lang="es-CO" sz="2400" b="1" dirty="0">
                <a:solidFill>
                  <a:srgbClr val="FF0000"/>
                </a:solidFill>
              </a:rPr>
              <a:t>externo, que es una señal sensiblemente perceptible de gracia santificadora, </a:t>
            </a:r>
            <a:endParaRPr lang="es-CO" sz="2400" b="1" dirty="0" smtClean="0">
              <a:solidFill>
                <a:srgbClr val="FF0000"/>
              </a:solidFill>
            </a:endParaRPr>
          </a:p>
          <a:p>
            <a:pPr marL="457200" indent="-457200">
              <a:buAutoNum type="alphaLcParenR"/>
            </a:pPr>
            <a:r>
              <a:rPr lang="es-CO" sz="2400" dirty="0" smtClean="0">
                <a:solidFill>
                  <a:srgbClr val="002060"/>
                </a:solidFill>
              </a:rPr>
              <a:t>el </a:t>
            </a:r>
            <a:r>
              <a:rPr lang="es-CO" sz="2400" dirty="0">
                <a:solidFill>
                  <a:srgbClr val="002060"/>
                </a:solidFill>
              </a:rPr>
              <a:t>otorgamiento de gracia santificado</a:t>
            </a:r>
            <a:r>
              <a:rPr lang="es-CO" sz="2400" dirty="0"/>
              <a:t>ra, </a:t>
            </a:r>
            <a:endParaRPr lang="es-CO" sz="2400" dirty="0" smtClean="0"/>
          </a:p>
          <a:p>
            <a:pPr marL="457200" indent="-457200">
              <a:buAutoNum type="alphaLcParenR"/>
            </a:pPr>
            <a:r>
              <a:rPr lang="es-CO" sz="2400" b="1" dirty="0" smtClean="0">
                <a:solidFill>
                  <a:srgbClr val="0070C0"/>
                </a:solidFill>
              </a:rPr>
              <a:t>la </a:t>
            </a:r>
            <a:r>
              <a:rPr lang="es-CO" sz="2400" b="1" dirty="0">
                <a:solidFill>
                  <a:srgbClr val="0070C0"/>
                </a:solidFill>
              </a:rPr>
              <a:t>institución hecha por Dios o, más exactamente, por Dios-Hombre, Jesucristo. </a:t>
            </a:r>
            <a:endParaRPr lang="es-CO" sz="2400" b="1" dirty="0" smtClean="0">
              <a:solidFill>
                <a:srgbClr val="0070C0"/>
              </a:solidFill>
            </a:endParaRPr>
          </a:p>
          <a:p>
            <a:pPr marL="0" indent="0">
              <a:buNone/>
            </a:pPr>
            <a:endParaRPr lang="es-CO" sz="2400" b="1" dirty="0" smtClean="0">
              <a:solidFill>
                <a:srgbClr val="0070C0"/>
              </a:solidFill>
            </a:endParaRPr>
          </a:p>
          <a:p>
            <a:pPr marL="0" indent="0">
              <a:buNone/>
            </a:pPr>
            <a:r>
              <a:rPr lang="es-CO" sz="2400" dirty="0" smtClean="0"/>
              <a:t>Así </a:t>
            </a:r>
            <a:r>
              <a:rPr lang="es-CO" sz="2400" dirty="0"/>
              <a:t>que, los sacramentos no son meramente un símbolo, sino que son creídos como verdaderos otorgantes de gracia santificante sobre el receptor. La Iglesia Católica Romana cree que todos sus siete sacramentos fueron instituidos por Jesucristo Mismo. </a:t>
            </a:r>
          </a:p>
          <a:p>
            <a:endParaRPr lang="es-CO" dirty="0"/>
          </a:p>
        </p:txBody>
      </p:sp>
    </p:spTree>
    <p:extLst>
      <p:ext uri="{BB962C8B-B14F-4D97-AF65-F5344CB8AC3E}">
        <p14:creationId xmlns:p14="http://schemas.microsoft.com/office/powerpoint/2010/main" val="772327780"/>
      </p:ext>
    </p:extLst>
  </p:cSld>
  <p:clrMapOvr>
    <a:masterClrMapping/>
  </p:clrMapOvr>
  <p:transition spd="slow">
    <p:cove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latin typeface="Agency FB" pitchFamily="34" charset="0"/>
              </a:rPr>
              <a:t>Hay siete sacramentos romanos católicos</a:t>
            </a:r>
            <a:r>
              <a:rPr lang="es-CO" b="1" dirty="0" smtClean="0">
                <a:latin typeface="Agency FB" pitchFamily="34" charset="0"/>
              </a:rPr>
              <a:t>,</a:t>
            </a:r>
            <a:br>
              <a:rPr lang="es-CO" b="1" dirty="0" smtClean="0">
                <a:latin typeface="Agency FB" pitchFamily="34" charset="0"/>
              </a:rPr>
            </a:br>
            <a:r>
              <a:rPr lang="es-CO" b="1" dirty="0" smtClean="0">
                <a:latin typeface="Agency FB" pitchFamily="34" charset="0"/>
              </a:rPr>
              <a:t> </a:t>
            </a:r>
            <a:r>
              <a:rPr lang="es-CO" b="1" dirty="0">
                <a:latin typeface="Agency FB" pitchFamily="34" charset="0"/>
              </a:rPr>
              <a:t>y son los siguientes:</a:t>
            </a:r>
          </a:p>
        </p:txBody>
      </p:sp>
      <p:sp>
        <p:nvSpPr>
          <p:cNvPr id="3" name="2 Marcador de contenido"/>
          <p:cNvSpPr>
            <a:spLocks noGrp="1"/>
          </p:cNvSpPr>
          <p:nvPr>
            <p:ph idx="1"/>
          </p:nvPr>
        </p:nvSpPr>
        <p:spPr>
          <a:xfrm>
            <a:off x="457200" y="1600200"/>
            <a:ext cx="8229600" cy="4997152"/>
          </a:xfrm>
        </p:spPr>
        <p:txBody>
          <a:bodyPr>
            <a:normAutofit fontScale="70000" lnSpcReduction="20000"/>
          </a:bodyPr>
          <a:lstStyle/>
          <a:p>
            <a:pPr marL="0" indent="0">
              <a:buNone/>
            </a:pPr>
            <a:r>
              <a:rPr lang="es-CO" dirty="0"/>
              <a:t>1) </a:t>
            </a:r>
            <a:r>
              <a:rPr lang="es-CO" b="1" u="sng" dirty="0" smtClean="0"/>
              <a:t>Bautismo</a:t>
            </a:r>
            <a:r>
              <a:rPr lang="es-CO" dirty="0"/>
              <a:t>.</a:t>
            </a:r>
            <a:r>
              <a:rPr lang="es-CO" dirty="0" smtClean="0"/>
              <a:t> </a:t>
            </a:r>
            <a:r>
              <a:rPr lang="es-CO" dirty="0">
                <a:solidFill>
                  <a:srgbClr val="FF0000"/>
                </a:solidFill>
              </a:rPr>
              <a:t>E</a:t>
            </a:r>
            <a:r>
              <a:rPr lang="es-CO" dirty="0" smtClean="0">
                <a:solidFill>
                  <a:srgbClr val="FF0000"/>
                </a:solidFill>
              </a:rPr>
              <a:t>l </a:t>
            </a:r>
            <a:r>
              <a:rPr lang="es-CO" dirty="0">
                <a:solidFill>
                  <a:srgbClr val="FF0000"/>
                </a:solidFill>
              </a:rPr>
              <a:t>cual la Iglesia Católica Romana enseña que quita el pecado original mientras que es infundido con gracia santificante. </a:t>
            </a:r>
          </a:p>
          <a:p>
            <a:pPr marL="0" indent="0">
              <a:buNone/>
            </a:pPr>
            <a:r>
              <a:rPr lang="es-CO" dirty="0" smtClean="0"/>
              <a:t>2</a:t>
            </a:r>
            <a:r>
              <a:rPr lang="es-CO" dirty="0"/>
              <a:t>) </a:t>
            </a:r>
            <a:r>
              <a:rPr lang="es-CO" b="1" u="sng" dirty="0" smtClean="0"/>
              <a:t>Penitencia</a:t>
            </a:r>
            <a:r>
              <a:rPr lang="es-CO" dirty="0" smtClean="0"/>
              <a:t>. </a:t>
            </a:r>
            <a:r>
              <a:rPr lang="es-CO" dirty="0">
                <a:solidFill>
                  <a:srgbClr val="00B050"/>
                </a:solidFill>
              </a:rPr>
              <a:t>P</a:t>
            </a:r>
            <a:r>
              <a:rPr lang="es-CO" dirty="0" smtClean="0">
                <a:solidFill>
                  <a:srgbClr val="00B050"/>
                </a:solidFill>
              </a:rPr>
              <a:t>or </a:t>
            </a:r>
            <a:r>
              <a:rPr lang="es-CO" dirty="0">
                <a:solidFill>
                  <a:srgbClr val="00B050"/>
                </a:solidFill>
              </a:rPr>
              <a:t>la cual uno confiesa sus pecados a un sacerdote.</a:t>
            </a:r>
            <a:r>
              <a:rPr lang="es-CO" dirty="0"/>
              <a:t> </a:t>
            </a:r>
          </a:p>
          <a:p>
            <a:pPr marL="0" indent="0">
              <a:buNone/>
            </a:pPr>
            <a:r>
              <a:rPr lang="es-CO" dirty="0" smtClean="0"/>
              <a:t>3</a:t>
            </a:r>
            <a:r>
              <a:rPr lang="es-CO" dirty="0"/>
              <a:t>) </a:t>
            </a:r>
            <a:r>
              <a:rPr lang="es-CO" b="1" u="sng" dirty="0" smtClean="0"/>
              <a:t>Comunión</a:t>
            </a:r>
            <a:r>
              <a:rPr lang="es-CO" dirty="0"/>
              <a:t>.</a:t>
            </a:r>
            <a:r>
              <a:rPr lang="es-CO" dirty="0" smtClean="0"/>
              <a:t> </a:t>
            </a:r>
            <a:r>
              <a:rPr lang="es-CO" dirty="0">
                <a:solidFill>
                  <a:srgbClr val="7030A0"/>
                </a:solidFill>
              </a:rPr>
              <a:t>(La Eucaristía) considerado la recepción y consumo del mismo cuerpo y la misma sangre de Cristo. </a:t>
            </a:r>
          </a:p>
          <a:p>
            <a:pPr marL="0" indent="0">
              <a:buNone/>
            </a:pPr>
            <a:r>
              <a:rPr lang="es-CO" dirty="0" smtClean="0"/>
              <a:t>4</a:t>
            </a:r>
            <a:r>
              <a:rPr lang="es-CO" dirty="0"/>
              <a:t>) </a:t>
            </a:r>
            <a:r>
              <a:rPr lang="es-CO" b="1" u="sng" dirty="0" smtClean="0"/>
              <a:t>Confirmación</a:t>
            </a:r>
            <a:r>
              <a:rPr lang="es-CO" dirty="0"/>
              <a:t>.</a:t>
            </a:r>
            <a:r>
              <a:rPr lang="es-CO" dirty="0" smtClean="0"/>
              <a:t> </a:t>
            </a:r>
            <a:r>
              <a:rPr lang="es-CO" dirty="0">
                <a:solidFill>
                  <a:srgbClr val="C00000"/>
                </a:solidFill>
              </a:rPr>
              <a:t>U</a:t>
            </a:r>
            <a:r>
              <a:rPr lang="es-CO" dirty="0" smtClean="0">
                <a:solidFill>
                  <a:srgbClr val="C00000"/>
                </a:solidFill>
              </a:rPr>
              <a:t>na </a:t>
            </a:r>
            <a:r>
              <a:rPr lang="es-CO" dirty="0">
                <a:solidFill>
                  <a:srgbClr val="C00000"/>
                </a:solidFill>
              </a:rPr>
              <a:t>aceptación formal dentro de la iglesia, junto con una unción especial del Espíritu Santo. </a:t>
            </a:r>
          </a:p>
          <a:p>
            <a:pPr marL="0" indent="0">
              <a:buNone/>
            </a:pPr>
            <a:r>
              <a:rPr lang="es-CO" dirty="0" smtClean="0"/>
              <a:t>5</a:t>
            </a:r>
            <a:r>
              <a:rPr lang="es-CO" dirty="0"/>
              <a:t>) </a:t>
            </a:r>
            <a:r>
              <a:rPr lang="es-CO" b="1" u="sng" dirty="0" smtClean="0"/>
              <a:t>Extremaunción</a:t>
            </a:r>
            <a:r>
              <a:rPr lang="es-CO" dirty="0" smtClean="0"/>
              <a:t>. </a:t>
            </a:r>
            <a:r>
              <a:rPr lang="es-CO" dirty="0" smtClean="0">
                <a:solidFill>
                  <a:schemeClr val="accent6">
                    <a:lumMod val="50000"/>
                  </a:schemeClr>
                </a:solidFill>
              </a:rPr>
              <a:t>Unción </a:t>
            </a:r>
            <a:r>
              <a:rPr lang="es-CO" dirty="0">
                <a:solidFill>
                  <a:schemeClr val="accent6">
                    <a:lumMod val="50000"/>
                  </a:schemeClr>
                </a:solidFill>
              </a:rPr>
              <a:t>de los enfermos, realizada a personas moribundas para el fortalecimiento físico y espiritual, como preparación para el Cielo. Cuando se combina con la confesión y la comunión (La Eucaristía), es llamado - los ritos finales.</a:t>
            </a:r>
          </a:p>
          <a:p>
            <a:pPr marL="0" indent="0">
              <a:buNone/>
            </a:pPr>
            <a:r>
              <a:rPr lang="es-CO" dirty="0" smtClean="0"/>
              <a:t>6</a:t>
            </a:r>
            <a:r>
              <a:rPr lang="es-CO" dirty="0"/>
              <a:t>) </a:t>
            </a:r>
            <a:r>
              <a:rPr lang="es-CO" b="1" u="sng" dirty="0"/>
              <a:t>Orden </a:t>
            </a:r>
            <a:r>
              <a:rPr lang="es-CO" b="1" u="sng" dirty="0" smtClean="0"/>
              <a:t>sacerdotal</a:t>
            </a:r>
            <a:r>
              <a:rPr lang="es-CO" b="1" dirty="0" smtClean="0"/>
              <a:t>. </a:t>
            </a:r>
            <a:r>
              <a:rPr lang="es-CO" dirty="0">
                <a:solidFill>
                  <a:srgbClr val="C00000"/>
                </a:solidFill>
              </a:rPr>
              <a:t>E</a:t>
            </a:r>
            <a:r>
              <a:rPr lang="es-CO" dirty="0" smtClean="0">
                <a:solidFill>
                  <a:srgbClr val="C00000"/>
                </a:solidFill>
              </a:rPr>
              <a:t>l </a:t>
            </a:r>
            <a:r>
              <a:rPr lang="es-CO" dirty="0">
                <a:solidFill>
                  <a:srgbClr val="C00000"/>
                </a:solidFill>
              </a:rPr>
              <a:t>proceso por medio del cual los hombres son ordenados al clero.</a:t>
            </a:r>
          </a:p>
          <a:p>
            <a:pPr marL="0" indent="0">
              <a:buNone/>
            </a:pPr>
            <a:r>
              <a:rPr lang="es-CO" dirty="0" smtClean="0"/>
              <a:t>7</a:t>
            </a:r>
            <a:r>
              <a:rPr lang="es-CO" dirty="0"/>
              <a:t>) </a:t>
            </a:r>
            <a:r>
              <a:rPr lang="es-CO" b="1" u="sng" dirty="0" smtClean="0"/>
              <a:t>Matrimonio</a:t>
            </a:r>
            <a:r>
              <a:rPr lang="es-CO" dirty="0" smtClean="0"/>
              <a:t>.  </a:t>
            </a:r>
            <a:r>
              <a:rPr lang="es-CO" dirty="0">
                <a:solidFill>
                  <a:schemeClr val="accent5">
                    <a:lumMod val="75000"/>
                  </a:schemeClr>
                </a:solidFill>
              </a:rPr>
              <a:t>Q</a:t>
            </a:r>
            <a:r>
              <a:rPr lang="es-CO" dirty="0" smtClean="0">
                <a:solidFill>
                  <a:schemeClr val="accent5">
                    <a:lumMod val="75000"/>
                  </a:schemeClr>
                </a:solidFill>
              </a:rPr>
              <a:t>ue </a:t>
            </a:r>
            <a:r>
              <a:rPr lang="es-CO" dirty="0">
                <a:solidFill>
                  <a:schemeClr val="accent5">
                    <a:lumMod val="75000"/>
                  </a:schemeClr>
                </a:solidFill>
              </a:rPr>
              <a:t>provee gracia especial para la pareja. </a:t>
            </a:r>
          </a:p>
        </p:txBody>
      </p:sp>
    </p:spTree>
    <p:extLst>
      <p:ext uri="{BB962C8B-B14F-4D97-AF65-F5344CB8AC3E}">
        <p14:creationId xmlns:p14="http://schemas.microsoft.com/office/powerpoint/2010/main" val="3850042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2400" b="1" dirty="0">
                <a:latin typeface="Agency FB" pitchFamily="34" charset="0"/>
              </a:rPr>
              <a:t>A continuación mencionamos los </a:t>
            </a:r>
            <a:r>
              <a:rPr lang="es-CO" sz="2400" b="1" dirty="0" smtClean="0">
                <a:latin typeface="Agency FB" pitchFamily="34" charset="0"/>
              </a:rPr>
              <a:t>versos </a:t>
            </a:r>
            <a:r>
              <a:rPr lang="es-CO" sz="2400" b="1" dirty="0">
                <a:latin typeface="Agency FB" pitchFamily="34" charset="0"/>
              </a:rPr>
              <a:t>citados para respaldar la creencia católica romana, concerniente a los sacramentos: </a:t>
            </a:r>
          </a:p>
        </p:txBody>
      </p:sp>
      <p:sp>
        <p:nvSpPr>
          <p:cNvPr id="3" name="2 Marcador de contenido"/>
          <p:cNvSpPr>
            <a:spLocks noGrp="1"/>
          </p:cNvSpPr>
          <p:nvPr>
            <p:ph idx="1"/>
          </p:nvPr>
        </p:nvSpPr>
        <p:spPr>
          <a:xfrm>
            <a:off x="457200" y="1600200"/>
            <a:ext cx="8229600" cy="5069160"/>
          </a:xfrm>
        </p:spPr>
        <p:txBody>
          <a:bodyPr>
            <a:normAutofit fontScale="62500" lnSpcReduction="20000"/>
          </a:bodyPr>
          <a:lstStyle/>
          <a:p>
            <a:pPr marL="0" indent="0">
              <a:buNone/>
            </a:pPr>
            <a:r>
              <a:rPr lang="es-CO" dirty="0" smtClean="0">
                <a:solidFill>
                  <a:srgbClr val="FF0000"/>
                </a:solidFill>
              </a:rPr>
              <a:t>“</a:t>
            </a:r>
            <a:r>
              <a:rPr lang="es-CO" dirty="0">
                <a:solidFill>
                  <a:srgbClr val="FF0000"/>
                </a:solidFill>
              </a:rPr>
              <a:t>Por lo cual te aconsejo que avives el fuego del don de Dios que está en ti por la imposición de mis manos</a:t>
            </a:r>
            <a:r>
              <a:rPr lang="es-CO" dirty="0"/>
              <a:t>.” </a:t>
            </a:r>
            <a:r>
              <a:rPr lang="es-CO" u="sng" dirty="0"/>
              <a:t>(2 Timoteo 1:6). </a:t>
            </a:r>
            <a:endParaRPr lang="es-CO" u="sng" dirty="0" smtClean="0"/>
          </a:p>
          <a:p>
            <a:pPr marL="0" indent="0">
              <a:buNone/>
            </a:pPr>
            <a:r>
              <a:rPr lang="es-CO" dirty="0" smtClean="0">
                <a:solidFill>
                  <a:srgbClr val="00B0F0"/>
                </a:solidFill>
              </a:rPr>
              <a:t>“</a:t>
            </a:r>
            <a:r>
              <a:rPr lang="es-CO" dirty="0">
                <a:solidFill>
                  <a:srgbClr val="00B0F0"/>
                </a:solidFill>
              </a:rPr>
              <a:t>Respondió Jesús: De cierto, de cierto te digo, que el que no naciere de agua y del Espíritu, no puede entrar en el reino de Dios.”</a:t>
            </a:r>
            <a:r>
              <a:rPr lang="es-CO" dirty="0"/>
              <a:t> </a:t>
            </a:r>
            <a:r>
              <a:rPr lang="es-CO" dirty="0" smtClean="0"/>
              <a:t> </a:t>
            </a:r>
            <a:r>
              <a:rPr lang="es-CO" u="sng" dirty="0" smtClean="0"/>
              <a:t>(Juan 3:5)</a:t>
            </a:r>
            <a:r>
              <a:rPr lang="es-CO" dirty="0" smtClean="0"/>
              <a:t> </a:t>
            </a:r>
          </a:p>
          <a:p>
            <a:pPr marL="0" indent="0">
              <a:buNone/>
            </a:pPr>
            <a:r>
              <a:rPr lang="es-CO" dirty="0" smtClean="0">
                <a:solidFill>
                  <a:srgbClr val="C00000"/>
                </a:solidFill>
              </a:rPr>
              <a:t>“</a:t>
            </a:r>
            <a:r>
              <a:rPr lang="es-CO" dirty="0">
                <a:solidFill>
                  <a:srgbClr val="C00000"/>
                </a:solidFill>
              </a:rPr>
              <a:t>nos salvó, no por obras de justicia que nosotros hubiéramos hecho, sino por su misericordia, por el lavamiento de la regeneración y por la renovación en el Espíritu Santo.”</a:t>
            </a:r>
            <a:r>
              <a:rPr lang="es-CO" dirty="0"/>
              <a:t> </a:t>
            </a:r>
            <a:r>
              <a:rPr lang="es-CO" u="sng" dirty="0" smtClean="0"/>
              <a:t>(Tito 3:5) </a:t>
            </a:r>
          </a:p>
          <a:p>
            <a:pPr marL="0" indent="0">
              <a:buNone/>
            </a:pPr>
            <a:r>
              <a:rPr lang="es-CO" dirty="0" smtClean="0">
                <a:solidFill>
                  <a:srgbClr val="0070C0"/>
                </a:solidFill>
              </a:rPr>
              <a:t>“para santificarla, habiéndola purificado en el lavamiento del agua por la palabra.” </a:t>
            </a:r>
            <a:r>
              <a:rPr lang="es-CO" u="sng" dirty="0" smtClean="0"/>
              <a:t>(Efesios 5:26)</a:t>
            </a:r>
          </a:p>
          <a:p>
            <a:pPr marL="0" indent="0">
              <a:buNone/>
            </a:pPr>
            <a:r>
              <a:rPr lang="es-CO" dirty="0" smtClean="0"/>
              <a:t> “A quienes remitiereis los pecados, les son remitidos; y a quienes se los retuviereis, les son retenidos.” </a:t>
            </a:r>
            <a:r>
              <a:rPr lang="es-CO" u="sng" dirty="0" smtClean="0"/>
              <a:t>(Juan 20:23)  </a:t>
            </a:r>
            <a:r>
              <a:rPr lang="es-CO" dirty="0" smtClean="0"/>
              <a:t>Y la oración de fe salvará al enfermo, y el Señor lo levantará; y si hubiere cometido pecados, le serán perdonados.” </a:t>
            </a:r>
            <a:r>
              <a:rPr lang="es-CO" u="sng" dirty="0" smtClean="0"/>
              <a:t>(Santiago 5:15) </a:t>
            </a:r>
          </a:p>
          <a:p>
            <a:pPr marL="0" indent="0">
              <a:buNone/>
            </a:pPr>
            <a:r>
              <a:rPr lang="es-CO" dirty="0" smtClean="0">
                <a:solidFill>
                  <a:srgbClr val="FF0000"/>
                </a:solidFill>
              </a:rPr>
              <a:t>“Entonces les imponían las manos y recibían el Espíritu Santo.” </a:t>
            </a:r>
            <a:r>
              <a:rPr lang="es-CO" u="sng" dirty="0" smtClean="0"/>
              <a:t>(Hechos 8:17)</a:t>
            </a:r>
          </a:p>
          <a:p>
            <a:pPr marL="0" indent="0">
              <a:buNone/>
            </a:pPr>
            <a:r>
              <a:rPr lang="es-CO" dirty="0" smtClean="0"/>
              <a:t> “El que come mi carne y bebe mi sangre, tiene vida eterna; y yo le resucitaré en el día postrero. Porque mi carne es verdadera comida, y mi sangre es verdadera bebida.” </a:t>
            </a:r>
            <a:r>
              <a:rPr lang="es-CO" u="sng" dirty="0" smtClean="0"/>
              <a:t>(Juan 6:54-55)</a:t>
            </a:r>
            <a:r>
              <a:rPr lang="es-CO" dirty="0" smtClean="0"/>
              <a:t>.</a:t>
            </a:r>
          </a:p>
          <a:p>
            <a:endParaRPr lang="es-CO" dirty="0"/>
          </a:p>
        </p:txBody>
      </p:sp>
    </p:spTree>
    <p:extLst>
      <p:ext uri="{BB962C8B-B14F-4D97-AF65-F5344CB8AC3E}">
        <p14:creationId xmlns:p14="http://schemas.microsoft.com/office/powerpoint/2010/main" val="342712178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842992" cy="2520280"/>
          </a:xfrm>
        </p:spPr>
        <p:txBody>
          <a:bodyPr>
            <a:normAutofit/>
          </a:bodyPr>
          <a:lstStyle/>
          <a:p>
            <a:pPr marL="0" indent="0">
              <a:buNone/>
            </a:pPr>
            <a:r>
              <a:rPr lang="es-CO" sz="2400" dirty="0" smtClean="0"/>
              <a:t>En </a:t>
            </a:r>
            <a:r>
              <a:rPr lang="es-CO" sz="2400" dirty="0"/>
              <a:t>vista de las Escrituras antes mencionadas, </a:t>
            </a:r>
            <a:r>
              <a:rPr lang="es-CO" sz="2400" dirty="0" smtClean="0"/>
              <a:t>parecería ver que estos </a:t>
            </a:r>
            <a:r>
              <a:rPr lang="es-CO" sz="2400" dirty="0"/>
              <a:t>versos </a:t>
            </a:r>
            <a:r>
              <a:rPr lang="es-CO" sz="2400" dirty="0" smtClean="0"/>
              <a:t>citados por </a:t>
            </a:r>
            <a:r>
              <a:rPr lang="es-CO" sz="2400" dirty="0"/>
              <a:t>ellos mismos, que realmente ellos imparten algunos beneficios (</a:t>
            </a:r>
            <a:r>
              <a:rPr lang="es-CO" sz="2400" dirty="0">
                <a:latin typeface="Agency FB" pitchFamily="34" charset="0"/>
              </a:rPr>
              <a:t>tales como la vida eterna, el perdón de los pecados, la presencia del Espíritu Santo, o Su poder o don espiritual de servicio, etc</a:t>
            </a:r>
            <a:r>
              <a:rPr lang="es-CO" sz="2400" dirty="0"/>
              <a:t>.) </a:t>
            </a:r>
            <a:endParaRPr lang="es-CO" sz="2400" dirty="0" smtClean="0"/>
          </a:p>
        </p:txBody>
      </p:sp>
      <p:sp>
        <p:nvSpPr>
          <p:cNvPr id="2" name="1 Rectángulo"/>
          <p:cNvSpPr/>
          <p:nvPr/>
        </p:nvSpPr>
        <p:spPr>
          <a:xfrm>
            <a:off x="573345" y="3933056"/>
            <a:ext cx="7992888" cy="2308324"/>
          </a:xfrm>
          <a:prstGeom prst="rect">
            <a:avLst/>
          </a:prstGeom>
        </p:spPr>
        <p:txBody>
          <a:bodyPr wrap="square">
            <a:spAutoFit/>
          </a:bodyPr>
          <a:lstStyle/>
          <a:p>
            <a:r>
              <a:rPr lang="es-CO" sz="2400" dirty="0"/>
              <a:t>Sin embargo, cuando se toman en el contexto de la Escritura como un todo, no existen bases para la creencia de que Dios alguna vez intentó que estos pasajes fueran tomados como base para rituales, como una manera de impartir gracia. En otras palabras, toda la idea de los “sacramentos” que imparten gracia salvadora sobre la gente, es anti bíblica.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60648"/>
            <a:ext cx="2536477"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328626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2016224"/>
          </a:xfrm>
        </p:spPr>
        <p:txBody>
          <a:bodyPr>
            <a:normAutofit fontScale="92500" lnSpcReduction="20000"/>
          </a:bodyPr>
          <a:lstStyle/>
          <a:p>
            <a:pPr marL="0" indent="0">
              <a:buNone/>
            </a:pPr>
            <a:r>
              <a:rPr lang="es-CO" dirty="0"/>
              <a:t>Hay dos de los principales sacramentos que específicamente son nombrados por la Iglesia Católica Romana como necesarios de que uno participe a fin de obtener la vida eterna; </a:t>
            </a:r>
            <a:r>
              <a:rPr lang="es-CO" dirty="0" smtClean="0"/>
              <a:t>son el </a:t>
            </a:r>
            <a:r>
              <a:rPr lang="es-CO" u="sng" dirty="0"/>
              <a:t>bautismo</a:t>
            </a:r>
            <a:r>
              <a:rPr lang="es-CO" dirty="0"/>
              <a:t> y la </a:t>
            </a:r>
            <a:r>
              <a:rPr lang="es-CO" u="sng" dirty="0"/>
              <a:t>comunión</a:t>
            </a:r>
            <a:r>
              <a:rPr lang="es-CO" dirty="0"/>
              <a:t>. </a:t>
            </a:r>
            <a:endParaRPr lang="es-CO" dirty="0" smtClean="0"/>
          </a:p>
        </p:txBody>
      </p:sp>
      <p:sp>
        <p:nvSpPr>
          <p:cNvPr id="4" name="3 Rectángulo"/>
          <p:cNvSpPr/>
          <p:nvPr/>
        </p:nvSpPr>
        <p:spPr>
          <a:xfrm>
            <a:off x="251520" y="2852936"/>
            <a:ext cx="6336704" cy="2308324"/>
          </a:xfrm>
          <a:prstGeom prst="rect">
            <a:avLst/>
          </a:prstGeom>
        </p:spPr>
        <p:txBody>
          <a:bodyPr wrap="square">
            <a:spAutoFit/>
          </a:bodyPr>
          <a:lstStyle/>
          <a:p>
            <a:r>
              <a:rPr lang="es-CO" sz="2400" dirty="0"/>
              <a:t>Por la creencia de la Iglesia Católica Romana, de que el bautismo es requerido para la salvación, ellos sostienen que es importante el bautismo de infantes. Pero en ninguna parte de la Escritura encontrarás aún un solo ejemplo o mandato de hacerlo así.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32240" y="2852936"/>
            <a:ext cx="1824980" cy="1917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683568" y="5190794"/>
            <a:ext cx="7873652" cy="1569660"/>
          </a:xfrm>
          <a:prstGeom prst="rect">
            <a:avLst/>
          </a:prstGeom>
        </p:spPr>
        <p:txBody>
          <a:bodyPr wrap="square">
            <a:spAutoFit/>
          </a:bodyPr>
          <a:lstStyle/>
          <a:p>
            <a:r>
              <a:rPr lang="es-CO" sz="2400" dirty="0"/>
              <a:t>Algunos católicos romanos utilizan </a:t>
            </a:r>
            <a:r>
              <a:rPr lang="es-CO" sz="2400" dirty="0">
                <a:solidFill>
                  <a:srgbClr val="FF0000"/>
                </a:solidFill>
              </a:rPr>
              <a:t>Hechos 16:33 </a:t>
            </a:r>
            <a:r>
              <a:rPr lang="es-CO" sz="2400" dirty="0"/>
              <a:t>como un posible ejemplo porque dice  </a:t>
            </a:r>
            <a:r>
              <a:rPr lang="es-CO" sz="2400" dirty="0" smtClean="0"/>
              <a:t>«</a:t>
            </a:r>
            <a:r>
              <a:rPr lang="es-CO" sz="2400" dirty="0" smtClean="0">
                <a:latin typeface="Agency FB" pitchFamily="34" charset="0"/>
              </a:rPr>
              <a:t>y </a:t>
            </a:r>
            <a:r>
              <a:rPr lang="es-CO" sz="2400" dirty="0">
                <a:latin typeface="Agency FB" pitchFamily="34" charset="0"/>
              </a:rPr>
              <a:t>en seguida se bautizó con todos los </a:t>
            </a:r>
            <a:r>
              <a:rPr lang="es-CO" sz="2400" dirty="0" smtClean="0">
                <a:latin typeface="Agency FB" pitchFamily="34" charset="0"/>
              </a:rPr>
              <a:t>suyos</a:t>
            </a:r>
            <a:r>
              <a:rPr lang="es-CO" sz="2400" dirty="0" smtClean="0"/>
              <a:t>». </a:t>
            </a:r>
            <a:r>
              <a:rPr lang="es-CO" sz="2400" dirty="0"/>
              <a:t>Pero tomando este verso en su contexto, notamos dos cosas: </a:t>
            </a:r>
            <a:endParaRPr lang="es-CO" dirty="0"/>
          </a:p>
        </p:txBody>
      </p:sp>
    </p:spTree>
    <p:extLst>
      <p:ext uri="{BB962C8B-B14F-4D97-AF65-F5344CB8AC3E}">
        <p14:creationId xmlns:p14="http://schemas.microsoft.com/office/powerpoint/2010/main" val="1971535071"/>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Autofit/>
          </a:bodyPr>
          <a:lstStyle/>
          <a:p>
            <a:pPr marL="514350" indent="-514350">
              <a:buAutoNum type="arabicParenBoth"/>
            </a:pPr>
            <a:r>
              <a:rPr lang="es-CO" sz="2400" dirty="0" smtClean="0"/>
              <a:t>Cuando </a:t>
            </a:r>
            <a:r>
              <a:rPr lang="es-CO" sz="2400" dirty="0"/>
              <a:t>el carcelero preguntó a Pablo que debía hacer para ser salvo, Pablo </a:t>
            </a:r>
            <a:r>
              <a:rPr lang="es-CO" sz="2400" u="sng" dirty="0"/>
              <a:t>NO</a:t>
            </a:r>
            <a:r>
              <a:rPr lang="es-CO" sz="2400" dirty="0"/>
              <a:t> le dijo, “cree en Jesús y bautízate y toma la comunión.” Más bien Pablo dijo “</a:t>
            </a:r>
            <a:r>
              <a:rPr lang="es-CO" sz="2400" b="1" u="sng" dirty="0">
                <a:latin typeface="Agency FB" pitchFamily="34" charset="0"/>
              </a:rPr>
              <a:t>Cree</a:t>
            </a:r>
            <a:r>
              <a:rPr lang="es-CO" sz="2400" b="1" dirty="0">
                <a:latin typeface="Agency FB" pitchFamily="34" charset="0"/>
              </a:rPr>
              <a:t> en el Señor Jesucristo, y serás salvo, tú y tu casa</a:t>
            </a:r>
            <a:r>
              <a:rPr lang="es-CO" sz="2400" dirty="0"/>
              <a:t>.” </a:t>
            </a:r>
            <a:r>
              <a:rPr lang="es-CO" sz="2400" dirty="0">
                <a:solidFill>
                  <a:srgbClr val="FF0000"/>
                </a:solidFill>
              </a:rPr>
              <a:t>(</a:t>
            </a:r>
            <a:r>
              <a:rPr lang="es-CO" sz="2400" dirty="0" smtClean="0">
                <a:solidFill>
                  <a:srgbClr val="FF0000"/>
                </a:solidFill>
              </a:rPr>
              <a:t>verso 31).</a:t>
            </a:r>
          </a:p>
          <a:p>
            <a:pPr marL="800100" lvl="2" indent="0">
              <a:buNone/>
            </a:pPr>
            <a:r>
              <a:rPr lang="es-CO" sz="2000" dirty="0" smtClean="0">
                <a:solidFill>
                  <a:srgbClr val="FF0000"/>
                </a:solidFill>
              </a:rPr>
              <a:t> </a:t>
            </a:r>
          </a:p>
          <a:p>
            <a:pPr marL="800100" lvl="2" indent="0">
              <a:buNone/>
            </a:pPr>
            <a:r>
              <a:rPr lang="es-CO" dirty="0" smtClean="0"/>
              <a:t>Así </a:t>
            </a:r>
            <a:r>
              <a:rPr lang="es-CO" dirty="0"/>
              <a:t>que, vemos que es la fe, </a:t>
            </a:r>
            <a:r>
              <a:rPr lang="es-CO" dirty="0" smtClean="0"/>
              <a:t>el </a:t>
            </a:r>
            <a:r>
              <a:rPr lang="es-CO" dirty="0"/>
              <a:t>ingrediente necesario para la salvación. Era entendido que alguien que </a:t>
            </a:r>
            <a:r>
              <a:rPr lang="es-CO" u="sng" dirty="0"/>
              <a:t>creía</a:t>
            </a:r>
            <a:r>
              <a:rPr lang="es-CO" dirty="0"/>
              <a:t> sería </a:t>
            </a:r>
            <a:r>
              <a:rPr lang="es-CO" u="sng" dirty="0"/>
              <a:t>bautizado</a:t>
            </a:r>
            <a:r>
              <a:rPr lang="es-CO" dirty="0"/>
              <a:t>, </a:t>
            </a:r>
            <a:r>
              <a:rPr lang="es-CO" dirty="0" smtClean="0"/>
              <a:t>el bautismo era una demostración publica de que se había </a:t>
            </a:r>
            <a:r>
              <a:rPr lang="es-CO" u="sng" dirty="0" smtClean="0"/>
              <a:t>creído </a:t>
            </a:r>
            <a:r>
              <a:rPr lang="es-CO" dirty="0" smtClean="0"/>
              <a:t>en el Señor Jesucristo. Además es un símbolo de la muerte y resurrección del Señor.</a:t>
            </a:r>
            <a:endParaRPr lang="es-CO" dirty="0"/>
          </a:p>
          <a:p>
            <a:pPr marL="0" indent="0">
              <a:buNone/>
            </a:pPr>
            <a:endParaRPr lang="es-CO" sz="2800" dirty="0" smtClean="0"/>
          </a:p>
          <a:p>
            <a:pPr marL="0" indent="0">
              <a:buNone/>
            </a:pPr>
            <a:r>
              <a:rPr lang="es-CO" sz="2800" dirty="0" smtClean="0"/>
              <a:t>(2) </a:t>
            </a:r>
            <a:r>
              <a:rPr lang="es-CO" sz="2400" dirty="0" smtClean="0"/>
              <a:t>Vemos </a:t>
            </a:r>
            <a:r>
              <a:rPr lang="es-CO" sz="2400" dirty="0"/>
              <a:t>que la “familia” </a:t>
            </a:r>
            <a:r>
              <a:rPr lang="es-CO" sz="2400" dirty="0" smtClean="0"/>
              <a:t>no pudo haber </a:t>
            </a:r>
            <a:r>
              <a:rPr lang="es-CO" sz="2400" dirty="0"/>
              <a:t>incluido a infantes o pequeñitos como leemos en el verso 34, que el carcelero se regocijó “......</a:t>
            </a:r>
            <a:r>
              <a:rPr lang="es-CO" sz="2400" b="1" dirty="0">
                <a:latin typeface="Agency FB" pitchFamily="34" charset="0"/>
              </a:rPr>
              <a:t>con toda su casa de haber creído en Dios</a:t>
            </a:r>
            <a:r>
              <a:rPr lang="es-CO" sz="2400" dirty="0"/>
              <a:t>.” los infantes no pueden </a:t>
            </a:r>
            <a:r>
              <a:rPr lang="es-CO" sz="2400" dirty="0" smtClean="0"/>
              <a:t>regocijarse y ejercer </a:t>
            </a:r>
            <a:r>
              <a:rPr lang="es-CO" sz="2400" dirty="0"/>
              <a:t>la fe en </a:t>
            </a:r>
            <a:r>
              <a:rPr lang="es-CO" sz="2400" dirty="0" smtClean="0"/>
              <a:t>Dios. </a:t>
            </a:r>
            <a:endParaRPr lang="es-CO" sz="2400" dirty="0"/>
          </a:p>
        </p:txBody>
      </p:sp>
    </p:spTree>
    <p:extLst>
      <p:ext uri="{BB962C8B-B14F-4D97-AF65-F5344CB8AC3E}">
        <p14:creationId xmlns:p14="http://schemas.microsoft.com/office/powerpoint/2010/main" val="162763004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fontScale="70000" lnSpcReduction="20000"/>
          </a:bodyPr>
          <a:lstStyle/>
          <a:p>
            <a:pPr marL="0" indent="0">
              <a:buNone/>
            </a:pPr>
            <a:r>
              <a:rPr lang="es-CO" sz="3400" dirty="0" smtClean="0"/>
              <a:t>Una </a:t>
            </a:r>
            <a:r>
              <a:rPr lang="es-CO" sz="3400" dirty="0"/>
              <a:t>y otra vez a lo largo de la Escritura, la </a:t>
            </a:r>
            <a:r>
              <a:rPr lang="es-CO" sz="3400" dirty="0" smtClean="0"/>
              <a:t>fe, </a:t>
            </a:r>
            <a:r>
              <a:rPr lang="es-CO" sz="3400" dirty="0"/>
              <a:t>es vista como la manera a través de la cual uno recibe la </a:t>
            </a:r>
            <a:r>
              <a:rPr lang="es-CO" sz="3400" dirty="0" smtClean="0"/>
              <a:t>salvación. Lo vemos a través de los siguientes pasajes Bíblicos:</a:t>
            </a:r>
          </a:p>
          <a:p>
            <a:pPr marL="0" indent="0">
              <a:buNone/>
            </a:pPr>
            <a:endParaRPr lang="es-CO" sz="3400" dirty="0" smtClean="0">
              <a:solidFill>
                <a:srgbClr val="FF0000"/>
              </a:solidFill>
            </a:endParaRPr>
          </a:p>
          <a:p>
            <a:pPr marL="0" indent="0">
              <a:buNone/>
            </a:pPr>
            <a:r>
              <a:rPr lang="es-CO" sz="3400" dirty="0" smtClean="0">
                <a:solidFill>
                  <a:srgbClr val="FF0000"/>
                </a:solidFill>
              </a:rPr>
              <a:t>Juan 1:12</a:t>
            </a:r>
            <a:r>
              <a:rPr lang="es-CO" sz="3400" dirty="0" smtClean="0"/>
              <a:t>. </a:t>
            </a:r>
            <a:r>
              <a:rPr lang="es-CO" sz="3400" dirty="0"/>
              <a:t>Mas a todos los que lo recibieron, </a:t>
            </a:r>
            <a:r>
              <a:rPr lang="es-CO" sz="3400" dirty="0" smtClean="0"/>
              <a:t>a </a:t>
            </a:r>
            <a:r>
              <a:rPr lang="es-CO" sz="3400" dirty="0"/>
              <a:t>quienes </a:t>
            </a:r>
            <a:r>
              <a:rPr lang="es-CO" sz="3400" u="sng" dirty="0" smtClean="0"/>
              <a:t>CREEN</a:t>
            </a:r>
            <a:r>
              <a:rPr lang="es-CO" sz="3400" dirty="0" smtClean="0"/>
              <a:t> </a:t>
            </a:r>
            <a:r>
              <a:rPr lang="es-CO" sz="3400" dirty="0"/>
              <a:t>en su </a:t>
            </a:r>
            <a:r>
              <a:rPr lang="es-CO" sz="3400" dirty="0" smtClean="0"/>
              <a:t>nombre, les </a:t>
            </a:r>
            <a:r>
              <a:rPr lang="es-CO" sz="3400" dirty="0"/>
              <a:t>dio potestad de ser </a:t>
            </a:r>
            <a:r>
              <a:rPr lang="es-CO" sz="3400" dirty="0" smtClean="0"/>
              <a:t>hechos hijos </a:t>
            </a:r>
            <a:r>
              <a:rPr lang="es-CO" sz="3400" dirty="0"/>
              <a:t>de Dios</a:t>
            </a:r>
            <a:r>
              <a:rPr lang="es-CO" sz="3400" dirty="0" smtClean="0"/>
              <a:t>.</a:t>
            </a:r>
          </a:p>
          <a:p>
            <a:pPr marL="0" indent="0">
              <a:buNone/>
            </a:pPr>
            <a:r>
              <a:rPr lang="es-CO" sz="3400" dirty="0">
                <a:solidFill>
                  <a:srgbClr val="FF0000"/>
                </a:solidFill>
              </a:rPr>
              <a:t>Juan </a:t>
            </a:r>
            <a:r>
              <a:rPr lang="es-CO" sz="3400" dirty="0" smtClean="0">
                <a:solidFill>
                  <a:srgbClr val="FF0000"/>
                </a:solidFill>
              </a:rPr>
              <a:t>3:14-16</a:t>
            </a:r>
            <a:r>
              <a:rPr lang="es-CO" sz="3400" dirty="0" smtClean="0"/>
              <a:t>. </a:t>
            </a:r>
            <a:r>
              <a:rPr lang="es-CO" sz="3400" dirty="0"/>
              <a:t>Y como Moisés levantó la serpiente en el desierto, así es necesario que el Hijo del hombre sea </a:t>
            </a:r>
            <a:r>
              <a:rPr lang="es-CO" sz="3400" dirty="0" smtClean="0"/>
              <a:t>levantado, 15 </a:t>
            </a:r>
            <a:r>
              <a:rPr lang="es-CO" sz="3400" dirty="0"/>
              <a:t>para que todo aquel que en él </a:t>
            </a:r>
            <a:r>
              <a:rPr lang="es-CO" sz="3400" u="sng" dirty="0" smtClean="0"/>
              <a:t>CREE</a:t>
            </a:r>
            <a:r>
              <a:rPr lang="es-CO" sz="3400" dirty="0" smtClean="0"/>
              <a:t> </a:t>
            </a:r>
            <a:r>
              <a:rPr lang="es-CO" sz="3400" dirty="0"/>
              <a:t>no se pierda, sino que tenga vida </a:t>
            </a:r>
            <a:r>
              <a:rPr lang="es-CO" sz="3400" dirty="0" smtClean="0"/>
              <a:t>eterna. 16 </a:t>
            </a:r>
            <a:r>
              <a:rPr lang="es-CO" sz="3400" dirty="0"/>
              <a:t>"De tal manera amó Dios al mundo, que ha dado a su Hijo unigénito, para que todo aquel que en él </a:t>
            </a:r>
            <a:r>
              <a:rPr lang="es-CO" sz="3400" u="sng" dirty="0" smtClean="0"/>
              <a:t>CREE</a:t>
            </a:r>
            <a:r>
              <a:rPr lang="es-CO" sz="3400" dirty="0" smtClean="0"/>
              <a:t> </a:t>
            </a:r>
            <a:r>
              <a:rPr lang="es-CO" sz="3400" dirty="0"/>
              <a:t>no se pierda</a:t>
            </a:r>
            <a:r>
              <a:rPr lang="es-CO" sz="3400" dirty="0" smtClean="0"/>
              <a:t>, </a:t>
            </a:r>
            <a:r>
              <a:rPr lang="es-CO" sz="3400" dirty="0"/>
              <a:t>sino que tenga vida eterna</a:t>
            </a:r>
            <a:r>
              <a:rPr lang="es-CO" sz="3400" dirty="0" smtClean="0"/>
              <a:t>.</a:t>
            </a:r>
            <a:endParaRPr lang="es-CO" sz="3400" dirty="0"/>
          </a:p>
          <a:p>
            <a:pPr marL="0" indent="0">
              <a:buNone/>
            </a:pPr>
            <a:r>
              <a:rPr lang="es-CO" sz="3400" dirty="0" smtClean="0">
                <a:solidFill>
                  <a:srgbClr val="FF0000"/>
                </a:solidFill>
              </a:rPr>
              <a:t>Efesios 2:8-9</a:t>
            </a:r>
            <a:r>
              <a:rPr lang="es-CO" sz="3400" dirty="0" smtClean="0"/>
              <a:t>. </a:t>
            </a:r>
            <a:r>
              <a:rPr lang="es-CO" sz="3400" dirty="0"/>
              <a:t>porque por gracia sois salvos por medio de la </a:t>
            </a:r>
            <a:r>
              <a:rPr lang="es-CO" sz="3400" u="sng" dirty="0" smtClean="0"/>
              <a:t>FE</a:t>
            </a:r>
            <a:r>
              <a:rPr lang="es-CO" sz="3400" dirty="0" smtClean="0"/>
              <a:t>; </a:t>
            </a:r>
            <a:r>
              <a:rPr lang="es-CO" sz="3400" dirty="0"/>
              <a:t>y esto no de vosotros, pues es don de </a:t>
            </a:r>
            <a:r>
              <a:rPr lang="es-CO" sz="3400" dirty="0" smtClean="0"/>
              <a:t>Dios. </a:t>
            </a:r>
            <a:r>
              <a:rPr lang="es-CO" sz="3400" dirty="0"/>
              <a:t>9 No por obras, para que nadie se </a:t>
            </a:r>
            <a:r>
              <a:rPr lang="es-CO" sz="3400" dirty="0" smtClean="0"/>
              <a:t>gloríe. Ver </a:t>
            </a:r>
            <a:r>
              <a:rPr lang="es-CO" sz="3400" dirty="0" smtClean="0">
                <a:solidFill>
                  <a:srgbClr val="FF0000"/>
                </a:solidFill>
              </a:rPr>
              <a:t>(Romanos </a:t>
            </a:r>
            <a:r>
              <a:rPr lang="es-CO" sz="3400" dirty="0">
                <a:solidFill>
                  <a:srgbClr val="FF0000"/>
                </a:solidFill>
              </a:rPr>
              <a:t>3:19-26; 4; </a:t>
            </a:r>
            <a:r>
              <a:rPr lang="es-CO" sz="3400" dirty="0" smtClean="0">
                <a:solidFill>
                  <a:srgbClr val="FF0000"/>
                </a:solidFill>
              </a:rPr>
              <a:t>10:9-13, etc.). </a:t>
            </a:r>
          </a:p>
          <a:p>
            <a:pPr marL="0" indent="0">
              <a:buNone/>
            </a:pPr>
            <a:r>
              <a:rPr lang="es-CO" sz="3400" dirty="0" smtClean="0"/>
              <a:t>Nota que el ladrón que estaba crucificado fue salvo sin ser bautizado, porque Jesús le dijo: «De cierto, de cierto te digo hoy, estarás conmigo en el Paraíso» </a:t>
            </a:r>
            <a:r>
              <a:rPr lang="es-CO" sz="3400" dirty="0" smtClean="0">
                <a:solidFill>
                  <a:srgbClr val="FF0000"/>
                </a:solidFill>
              </a:rPr>
              <a:t>(Luc.23:43).  </a:t>
            </a:r>
            <a:r>
              <a:rPr lang="es-CO" sz="3400" dirty="0" smtClean="0"/>
              <a:t>Por ello, el bautismo de infantes es anti bíblico, porque a ello antecede la fe.</a:t>
            </a:r>
            <a:endParaRPr lang="es-CO" sz="3400" dirty="0"/>
          </a:p>
          <a:p>
            <a:endParaRPr lang="es-CO" dirty="0"/>
          </a:p>
        </p:txBody>
      </p:sp>
    </p:spTree>
    <p:extLst>
      <p:ext uri="{BB962C8B-B14F-4D97-AF65-F5344CB8AC3E}">
        <p14:creationId xmlns:p14="http://schemas.microsoft.com/office/powerpoint/2010/main" val="414855916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pPr marL="0" indent="0">
              <a:buNone/>
            </a:pPr>
            <a:r>
              <a:rPr lang="es-CO" sz="2400" dirty="0"/>
              <a:t>Volviendo a la comunión; la Iglesia Católica Romana hace muy claro que ellos toman literalmente </a:t>
            </a:r>
            <a:r>
              <a:rPr lang="es-CO" sz="2400" dirty="0">
                <a:solidFill>
                  <a:srgbClr val="FF0000"/>
                </a:solidFill>
              </a:rPr>
              <a:t>Juan 6:54</a:t>
            </a:r>
            <a:r>
              <a:rPr lang="es-CO" sz="2400" dirty="0"/>
              <a:t> cuando Jesús dice, “</a:t>
            </a:r>
            <a:r>
              <a:rPr lang="es-CO" sz="2400" dirty="0">
                <a:latin typeface="Agency FB" pitchFamily="34" charset="0"/>
              </a:rPr>
              <a:t>El que come mi carne y bebe mi sangre, tiene vida eterna; y yo le resucitaré en el día postrero</a:t>
            </a:r>
            <a:r>
              <a:rPr lang="es-CO" sz="2400" dirty="0" smtClean="0"/>
              <a:t>”.</a:t>
            </a:r>
          </a:p>
          <a:p>
            <a:pPr marL="0" indent="0">
              <a:buNone/>
            </a:pPr>
            <a:r>
              <a:rPr lang="es-CO" sz="2400" dirty="0" smtClean="0"/>
              <a:t> </a:t>
            </a:r>
            <a:r>
              <a:rPr lang="es-CO" sz="2400" dirty="0"/>
              <a:t>El problema es que su creencia de que Jesús está hablando literalmente aquí, no está de acuerdo con el contexto del pasaje en el cual Jesús repetidamente establece la importancia de la fe en Él, y Su próxima muerte expiatoria por sus pecados (ver </a:t>
            </a:r>
            <a:r>
              <a:rPr lang="es-CO" sz="2400" dirty="0">
                <a:solidFill>
                  <a:srgbClr val="FF0000"/>
                </a:solidFill>
              </a:rPr>
              <a:t>Juan 6:29; 35; 40; 47</a:t>
            </a:r>
            <a:r>
              <a:rPr lang="es-CO" sz="2400" dirty="0"/>
              <a:t> y cómo están ellos en concordancia con todo el mensaje del Evangelio de Juan como se establece en </a:t>
            </a:r>
            <a:r>
              <a:rPr lang="es-CO" sz="2400" dirty="0">
                <a:solidFill>
                  <a:srgbClr val="FF0000"/>
                </a:solidFill>
              </a:rPr>
              <a:t>Juan </a:t>
            </a:r>
            <a:r>
              <a:rPr lang="es-CO" sz="2400" dirty="0" smtClean="0">
                <a:solidFill>
                  <a:srgbClr val="FF0000"/>
                </a:solidFill>
              </a:rPr>
              <a:t>20:30,31).</a:t>
            </a:r>
          </a:p>
          <a:p>
            <a:pPr marL="0" indent="0">
              <a:buNone/>
            </a:pPr>
            <a:r>
              <a:rPr lang="es-CO" sz="2400" dirty="0">
                <a:solidFill>
                  <a:srgbClr val="FF0000"/>
                </a:solidFill>
              </a:rPr>
              <a:t> </a:t>
            </a:r>
            <a:r>
              <a:rPr lang="es-CO" sz="2400" dirty="0">
                <a:latin typeface="Agency FB" pitchFamily="34" charset="0"/>
              </a:rPr>
              <a:t>Hizo además Jesús muchas otras </a:t>
            </a:r>
            <a:r>
              <a:rPr lang="es-CO" sz="2400" dirty="0" smtClean="0">
                <a:latin typeface="Agency FB" pitchFamily="34" charset="0"/>
              </a:rPr>
              <a:t>señales </a:t>
            </a:r>
            <a:r>
              <a:rPr lang="es-CO" sz="2400" dirty="0">
                <a:latin typeface="Agency FB" pitchFamily="34" charset="0"/>
              </a:rPr>
              <a:t>en presencia de sus discípulos, las cuales no están escritas en este </a:t>
            </a:r>
            <a:r>
              <a:rPr lang="es-CO" sz="2400" dirty="0" smtClean="0">
                <a:latin typeface="Agency FB" pitchFamily="34" charset="0"/>
              </a:rPr>
              <a:t>libro. 31 Pero </a:t>
            </a:r>
            <a:r>
              <a:rPr lang="es-CO" sz="2400" dirty="0">
                <a:latin typeface="Agency FB" pitchFamily="34" charset="0"/>
              </a:rPr>
              <a:t>estas se han escrito para que </a:t>
            </a:r>
            <a:r>
              <a:rPr lang="es-CO" sz="2400" u="sng" dirty="0" smtClean="0">
                <a:latin typeface="Agency FB" pitchFamily="34" charset="0"/>
              </a:rPr>
              <a:t>CREÁIS</a:t>
            </a:r>
            <a:r>
              <a:rPr lang="es-CO" sz="2400" dirty="0" smtClean="0">
                <a:latin typeface="Agency FB" pitchFamily="34" charset="0"/>
              </a:rPr>
              <a:t> </a:t>
            </a:r>
            <a:r>
              <a:rPr lang="es-CO" sz="2400" dirty="0">
                <a:latin typeface="Agency FB" pitchFamily="34" charset="0"/>
              </a:rPr>
              <a:t>que Jesús es el Cristo, el Hijo de Dios, y para que, </a:t>
            </a:r>
            <a:r>
              <a:rPr lang="es-CO" sz="2400" b="1" u="sng" dirty="0" smtClean="0">
                <a:latin typeface="Agency FB" pitchFamily="34" charset="0"/>
              </a:rPr>
              <a:t>CREYENDO</a:t>
            </a:r>
            <a:r>
              <a:rPr lang="es-CO" sz="2400" dirty="0" smtClean="0">
                <a:latin typeface="Agency FB" pitchFamily="34" charset="0"/>
              </a:rPr>
              <a:t>, </a:t>
            </a:r>
            <a:r>
              <a:rPr lang="es-CO" sz="2400" dirty="0">
                <a:latin typeface="Agency FB" pitchFamily="34" charset="0"/>
              </a:rPr>
              <a:t>tengáis vida en su nombre.</a:t>
            </a:r>
          </a:p>
        </p:txBody>
      </p:sp>
    </p:spTree>
    <p:extLst>
      <p:ext uri="{BB962C8B-B14F-4D97-AF65-F5344CB8AC3E}">
        <p14:creationId xmlns:p14="http://schemas.microsoft.com/office/powerpoint/2010/main" val="3496610075"/>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293832"/>
            <a:ext cx="5698976" cy="1944216"/>
          </a:xfrm>
        </p:spPr>
        <p:txBody>
          <a:bodyPr>
            <a:normAutofit/>
          </a:bodyPr>
          <a:lstStyle/>
          <a:p>
            <a:pPr marL="0" indent="0">
              <a:buNone/>
            </a:pPr>
            <a:r>
              <a:rPr lang="es-CO" sz="2400" dirty="0"/>
              <a:t>Cuando uno examina los sacramentos restantes en contexto, uno encuentra que la creencia de que ellos otorgan “gracia santificante” no está de acuerdo con el contexto del resto de la Biblia. </a:t>
            </a:r>
            <a:endParaRPr lang="es-CO" sz="2400"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3" y="293832"/>
            <a:ext cx="2001762" cy="2127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00242" y="2451922"/>
            <a:ext cx="8784976" cy="4524315"/>
          </a:xfrm>
          <a:prstGeom prst="rect">
            <a:avLst/>
          </a:prstGeom>
        </p:spPr>
        <p:txBody>
          <a:bodyPr wrap="square">
            <a:spAutoFit/>
          </a:bodyPr>
          <a:lstStyle/>
          <a:p>
            <a:r>
              <a:rPr lang="es-CO" sz="2400" dirty="0"/>
              <a:t>Si, todos los cristianos debemos ser </a:t>
            </a:r>
            <a:r>
              <a:rPr lang="es-CO" sz="2400" dirty="0" smtClean="0"/>
              <a:t>bautizados </a:t>
            </a:r>
            <a:r>
              <a:rPr lang="es-CO" sz="2400" u="sng" dirty="0" smtClean="0"/>
              <a:t>DESPUÉS</a:t>
            </a:r>
            <a:r>
              <a:rPr lang="es-CO" sz="2400" dirty="0" smtClean="0"/>
              <a:t> de haber creído en Cristo, pero </a:t>
            </a:r>
            <a:r>
              <a:rPr lang="es-CO" sz="2400" dirty="0"/>
              <a:t>el bautismo no nos enviste con </a:t>
            </a:r>
            <a:r>
              <a:rPr lang="es-CO" sz="2400" dirty="0" smtClean="0"/>
              <a:t>gracia, más bien es el fruto de la gracia obrando en nosotros. Siempre debemos recordar que la salvación es por gracia. Ver </a:t>
            </a:r>
            <a:r>
              <a:rPr lang="es-CO" sz="2400" dirty="0" smtClean="0">
                <a:solidFill>
                  <a:srgbClr val="FF0000"/>
                </a:solidFill>
              </a:rPr>
              <a:t>(Efe.2:8,9)</a:t>
            </a:r>
            <a:r>
              <a:rPr lang="es-CO" sz="2400" dirty="0" smtClean="0"/>
              <a:t>.</a:t>
            </a:r>
            <a:endParaRPr lang="es-CO" sz="2400" dirty="0"/>
          </a:p>
          <a:p>
            <a:endParaRPr lang="es-CO" sz="2400" dirty="0" smtClean="0"/>
          </a:p>
          <a:p>
            <a:r>
              <a:rPr lang="es-CO" sz="2400" dirty="0" smtClean="0"/>
              <a:t>Si</a:t>
            </a:r>
            <a:r>
              <a:rPr lang="es-CO" sz="2400" dirty="0"/>
              <a:t>, todos los cristianos debemos participar de la Cena del Señor, pero el hacerlo no nos confiere gracia santificante. </a:t>
            </a:r>
            <a:r>
              <a:rPr lang="es-CO" sz="2400" dirty="0" smtClean="0"/>
              <a:t>Más bien es la conmemoración de la muerte de Cristo. Ver </a:t>
            </a:r>
            <a:r>
              <a:rPr lang="es-CO" sz="2400" dirty="0" smtClean="0">
                <a:solidFill>
                  <a:srgbClr val="FF0000"/>
                </a:solidFill>
              </a:rPr>
              <a:t>(1Cor.11:23-26).</a:t>
            </a:r>
          </a:p>
          <a:p>
            <a:endParaRPr lang="es-CO" sz="2400" dirty="0" smtClean="0">
              <a:solidFill>
                <a:srgbClr val="FF0000"/>
              </a:solidFill>
            </a:endParaRPr>
          </a:p>
          <a:p>
            <a:r>
              <a:rPr lang="es-CO" sz="2400" dirty="0" smtClean="0"/>
              <a:t>Si</a:t>
            </a:r>
            <a:r>
              <a:rPr lang="es-CO" sz="2400" dirty="0"/>
              <a:t>, debemos confesar nuestros pecados, pero no a un sacerdote, sino a Dios </a:t>
            </a:r>
            <a:r>
              <a:rPr lang="es-CO" sz="2400" dirty="0">
                <a:solidFill>
                  <a:srgbClr val="FF0000"/>
                </a:solidFill>
              </a:rPr>
              <a:t>(1 Juan 1:9). </a:t>
            </a:r>
            <a:r>
              <a:rPr lang="es-CO" sz="2400" dirty="0" smtClean="0">
                <a:latin typeface="Agency FB" pitchFamily="34" charset="0"/>
              </a:rPr>
              <a:t>«Si </a:t>
            </a:r>
            <a:r>
              <a:rPr lang="es-CO" sz="2400" dirty="0">
                <a:latin typeface="Agency FB" pitchFamily="34" charset="0"/>
              </a:rPr>
              <a:t>confesamos nuestros pecados, él es fiel y justo para perdonar nuestros pecados, y limpiarnos de toda </a:t>
            </a:r>
            <a:r>
              <a:rPr lang="es-CO" sz="2400" dirty="0" smtClean="0">
                <a:latin typeface="Agency FB" pitchFamily="34" charset="0"/>
              </a:rPr>
              <a:t>maldad». Ver </a:t>
            </a:r>
            <a:r>
              <a:rPr lang="es-CO" sz="2400" dirty="0" smtClean="0">
                <a:solidFill>
                  <a:srgbClr val="FF0000"/>
                </a:solidFill>
                <a:latin typeface="Agency FB" pitchFamily="34" charset="0"/>
              </a:rPr>
              <a:t>(Sant.5:15,16).</a:t>
            </a:r>
            <a:endParaRPr lang="es-CO" dirty="0">
              <a:solidFill>
                <a:srgbClr val="FF0000"/>
              </a:solidFill>
              <a:latin typeface="Agency FB" pitchFamily="34" charset="0"/>
            </a:endParaRPr>
          </a:p>
        </p:txBody>
      </p:sp>
    </p:spTree>
    <p:extLst>
      <p:ext uri="{BB962C8B-B14F-4D97-AF65-F5344CB8AC3E}">
        <p14:creationId xmlns:p14="http://schemas.microsoft.com/office/powerpoint/2010/main" val="175650070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lnSpcReduction="10000"/>
          </a:bodyPr>
          <a:lstStyle/>
          <a:p>
            <a:pPr marL="0" indent="0">
              <a:buNone/>
            </a:pPr>
            <a:r>
              <a:rPr lang="es-CO" sz="2400" dirty="0" smtClean="0"/>
              <a:t>Si, el </a:t>
            </a:r>
            <a:r>
              <a:rPr lang="es-CO" sz="2400" dirty="0"/>
              <a:t>tener un programa formal de entrenamiento y una aceptación formal dentro de la iglesia es algo bueno de hacer, pero no nos otorga gracia salvadora</a:t>
            </a:r>
            <a:r>
              <a:rPr lang="es-CO" sz="2400" dirty="0" smtClean="0"/>
              <a:t>. Ver </a:t>
            </a:r>
            <a:r>
              <a:rPr lang="es-CO" sz="2400" dirty="0" smtClean="0">
                <a:solidFill>
                  <a:srgbClr val="FF0000"/>
                </a:solidFill>
              </a:rPr>
              <a:t>(Juan 14:15)</a:t>
            </a:r>
            <a:r>
              <a:rPr lang="es-CO" sz="2400" dirty="0" smtClean="0"/>
              <a:t>. Todo esto lo hacemos por amor a lo que Cristo hiso por nosotros. </a:t>
            </a:r>
          </a:p>
          <a:p>
            <a:pPr marL="0" indent="0">
              <a:buNone/>
            </a:pPr>
            <a:endParaRPr lang="es-CO" sz="2400" dirty="0" smtClean="0"/>
          </a:p>
          <a:p>
            <a:pPr marL="0" indent="0">
              <a:buNone/>
            </a:pPr>
            <a:r>
              <a:rPr lang="es-CO" sz="2400" dirty="0" smtClean="0"/>
              <a:t>Si, el </a:t>
            </a:r>
            <a:r>
              <a:rPr lang="es-CO" sz="2400" dirty="0"/>
              <a:t>ser aprobado como un líder de la iglesia es algo honorable, pero esto no da como resultado la gracia. </a:t>
            </a:r>
            <a:r>
              <a:rPr lang="es-CO" sz="2400" dirty="0" smtClean="0"/>
              <a:t>Más bien es </a:t>
            </a:r>
            <a:r>
              <a:rPr lang="es-CO" sz="2400" dirty="0" smtClean="0"/>
              <a:t>otorgado por </a:t>
            </a:r>
            <a:r>
              <a:rPr lang="es-CO" sz="2400" dirty="0" smtClean="0"/>
              <a:t>gracia</a:t>
            </a:r>
            <a:r>
              <a:rPr lang="es-CO" sz="2400" dirty="0" smtClean="0"/>
              <a:t>. Ver</a:t>
            </a:r>
            <a:r>
              <a:rPr lang="es-CO" sz="2400" dirty="0" smtClean="0">
                <a:solidFill>
                  <a:srgbClr val="FF0000"/>
                </a:solidFill>
              </a:rPr>
              <a:t> (Mar.3:13,14). </a:t>
            </a:r>
          </a:p>
          <a:p>
            <a:pPr marL="0" indent="0">
              <a:buNone/>
            </a:pPr>
            <a:endParaRPr lang="es-CO" sz="2400" dirty="0" smtClean="0"/>
          </a:p>
          <a:p>
            <a:pPr marL="0" indent="0">
              <a:buNone/>
            </a:pPr>
            <a:r>
              <a:rPr lang="es-CO" sz="2400" dirty="0" smtClean="0"/>
              <a:t>Si, el </a:t>
            </a:r>
            <a:r>
              <a:rPr lang="es-CO" sz="2400" dirty="0"/>
              <a:t>matrimonio es maravilloso y es un evento bendito en la vida de una pareja, pero no es el medio por el cual Dios nos da la </a:t>
            </a:r>
            <a:r>
              <a:rPr lang="es-CO" sz="2400" dirty="0" smtClean="0"/>
              <a:t>gracia, el matrimonio es el fruto del amor.</a:t>
            </a:r>
          </a:p>
          <a:p>
            <a:pPr marL="0" indent="0">
              <a:buNone/>
            </a:pPr>
            <a:endParaRPr lang="es-CO" sz="2400" dirty="0" smtClean="0"/>
          </a:p>
          <a:p>
            <a:pPr marL="0" indent="0">
              <a:buNone/>
            </a:pPr>
            <a:r>
              <a:rPr lang="es-CO" sz="2400" dirty="0" smtClean="0"/>
              <a:t>Si, el </a:t>
            </a:r>
            <a:r>
              <a:rPr lang="es-CO" sz="2400" dirty="0"/>
              <a:t>orar por y con una persona que está muriendo, y estar en su presencia es algo bueno de hacer – pero no añade gracia a tu cuenta.</a:t>
            </a:r>
            <a:endParaRPr lang="es-CO" dirty="0"/>
          </a:p>
        </p:txBody>
      </p:sp>
    </p:spTree>
    <p:extLst>
      <p:ext uri="{BB962C8B-B14F-4D97-AF65-F5344CB8AC3E}">
        <p14:creationId xmlns:p14="http://schemas.microsoft.com/office/powerpoint/2010/main" val="1062000193"/>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482952" cy="2016224"/>
          </a:xfrm>
        </p:spPr>
        <p:txBody>
          <a:bodyPr>
            <a:normAutofit fontScale="85000" lnSpcReduction="10000"/>
          </a:bodyPr>
          <a:lstStyle/>
          <a:p>
            <a:pPr marL="0" indent="0">
              <a:buNone/>
            </a:pPr>
            <a:r>
              <a:rPr lang="es-CO" dirty="0" smtClean="0"/>
              <a:t>Recuerda, según la Biblia, toda </a:t>
            </a:r>
            <a:r>
              <a:rPr lang="es-CO" dirty="0"/>
              <a:t>la gracia que podamos necesitar es recibida al momento en que una persona confía en Jesús, por fe, como </a:t>
            </a:r>
            <a:r>
              <a:rPr lang="es-CO" dirty="0" smtClean="0"/>
              <a:t>Salvador. Vuelva a leer </a:t>
            </a:r>
            <a:r>
              <a:rPr lang="es-CO" dirty="0" smtClean="0">
                <a:solidFill>
                  <a:srgbClr val="FF0000"/>
                </a:solidFill>
              </a:rPr>
              <a:t>(Efesios </a:t>
            </a:r>
            <a:r>
              <a:rPr lang="es-CO" dirty="0">
                <a:solidFill>
                  <a:srgbClr val="FF0000"/>
                </a:solidFill>
              </a:rPr>
              <a:t>2:8-9). </a:t>
            </a:r>
            <a:endParaRPr lang="es-CO" dirty="0" smtClean="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548680"/>
            <a:ext cx="2304256"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059831" y="2703016"/>
            <a:ext cx="5690133" cy="4154984"/>
          </a:xfrm>
          <a:prstGeom prst="rect">
            <a:avLst/>
          </a:prstGeom>
        </p:spPr>
        <p:txBody>
          <a:bodyPr wrap="square">
            <a:spAutoFit/>
          </a:bodyPr>
          <a:lstStyle/>
          <a:p>
            <a:r>
              <a:rPr lang="es-CO" sz="2400" dirty="0"/>
              <a:t>La gracia salvadora que está garantizada al momento de una fe genuina, es la única gracia salvadora a la que la Palabra de Dios nos llama a recibir. Esta gracia es recibida por fe, no por la observancia de rituales. Así que, mientras que los siete sacramentos son “cosas buenas por hacer” cuando son entendidas en un contexto bíblico – el concepto de los siete sacramentos como “otorgadores de gracia santificante” es completamente anti bíblico.</a:t>
            </a: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996952"/>
            <a:ext cx="2420094" cy="3327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835463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464</TotalTime>
  <Words>1887</Words>
  <Application>Microsoft Office PowerPoint</Application>
  <PresentationFormat>Presentación en pantalla (4:3)</PresentationFormat>
  <Paragraphs>61</Paragraphs>
  <Slides>13</Slides>
  <Notes>0</Notes>
  <HiddenSlides>0</HiddenSlides>
  <MMClips>0</MMClips>
  <ScaleCrop>false</ScaleCrop>
  <HeadingPairs>
    <vt:vector size="4" baseType="variant">
      <vt:variant>
        <vt:lpstr>Tema</vt:lpstr>
      </vt:variant>
      <vt:variant>
        <vt:i4>1</vt:i4>
      </vt:variant>
      <vt:variant>
        <vt:lpstr>Títulos de diapositiva</vt:lpstr>
      </vt:variant>
      <vt:variant>
        <vt:i4>13</vt:i4>
      </vt:variant>
    </vt:vector>
  </HeadingPairs>
  <TitlesOfParts>
    <vt:vector size="14" baseType="lpstr">
      <vt:lpstr>Tema de Office</vt:lpstr>
      <vt:lpstr> ¿Son bíblicos los  siete sacramentos católicos? </vt:lpstr>
      <vt:lpstr>"¿Son bíblicos los siete sacramentos católicos?"</vt:lpstr>
      <vt:lpstr>Presentación de PowerPoint</vt:lpstr>
      <vt:lpstr>Hay siete sacramentos romanos católicos,  y son los siguientes:</vt:lpstr>
      <vt:lpstr>A continuación mencionamos los versos citados para respaldar la creencia católica romana, concerniente a los sacramentos: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"¿Son bíblicos los siete sacramentos católicos?"  </dc:title>
  <dc:creator>FAMILIA FIERRO CH</dc:creator>
  <cp:lastModifiedBy>HUMBERTO</cp:lastModifiedBy>
  <cp:revision>48</cp:revision>
  <dcterms:created xsi:type="dcterms:W3CDTF">2014-08-18T22:20:32Z</dcterms:created>
  <dcterms:modified xsi:type="dcterms:W3CDTF">2015-02-18T20:46:32Z</dcterms:modified>
</cp:coreProperties>
</file>