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59" r:id="rId4"/>
    <p:sldId id="260" r:id="rId5"/>
    <p:sldId id="261" r:id="rId6"/>
    <p:sldId id="268" r:id="rId7"/>
    <p:sldId id="262" r:id="rId8"/>
    <p:sldId id="263" r:id="rId9"/>
    <p:sldId id="270" r:id="rId10"/>
    <p:sldId id="269" r:id="rId11"/>
    <p:sldId id="271" r:id="rId12"/>
    <p:sldId id="264" r:id="rId13"/>
    <p:sldId id="272" r:id="rId14"/>
    <p:sldId id="265" r:id="rId15"/>
    <p:sldId id="273" r:id="rId16"/>
    <p:sldId id="274" r:id="rId17"/>
    <p:sldId id="266" r:id="rId18"/>
    <p:sldId id="267" r:id="rId19"/>
    <p:sldId id="275" r:id="rId20"/>
    <p:sldId id="276" r:id="rId21"/>
  </p:sldIdLst>
  <p:sldSz cx="9144000" cy="6858000" type="screen4x3"/>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5" d="100"/>
          <a:sy n="65" d="100"/>
        </p:scale>
        <p:origin x="-666" y="-10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diagrams/_rels/data1.xml.rels><?xml version="1.0" encoding="UTF-8" standalone="yes"?>
<Relationships xmlns="http://schemas.openxmlformats.org/package/2006/relationships"><Relationship Id="rId1" Type="http://schemas.openxmlformats.org/officeDocument/2006/relationships/image" Target="../media/image8.png"/></Relationships>
</file>

<file path=ppt/diagrams/_rels/drawing1.xml.rels><?xml version="1.0" encoding="UTF-8" standalone="yes"?>
<Relationships xmlns="http://schemas.openxmlformats.org/package/2006/relationships"><Relationship Id="rId1" Type="http://schemas.openxmlformats.org/officeDocument/2006/relationships/image" Target="../media/image8.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B41C86E-EB67-4600-B028-BBC7E3689303}" type="doc">
      <dgm:prSet loTypeId="urn:microsoft.com/office/officeart/2005/8/layout/vList3" loCatId="list" qsTypeId="urn:microsoft.com/office/officeart/2005/8/quickstyle/simple1" qsCatId="simple" csTypeId="urn:microsoft.com/office/officeart/2005/8/colors/accent1_2" csCatId="accent1" phldr="1"/>
      <dgm:spPr/>
      <dgm:t>
        <a:bodyPr/>
        <a:lstStyle/>
        <a:p>
          <a:endParaRPr lang="es-CO"/>
        </a:p>
      </dgm:t>
    </dgm:pt>
    <dgm:pt modelId="{7803D67E-4329-48AB-9F9F-3AB4B66DF646}">
      <dgm:prSet/>
      <dgm:spPr/>
      <dgm:t>
        <a:bodyPr/>
        <a:lstStyle/>
        <a:p>
          <a:pPr rtl="0"/>
          <a:r>
            <a:rPr lang="es-CO" dirty="0" smtClean="0"/>
            <a:t>Cuando una persona recibe a Cristo como Salvador, sucede instantáneamente lo siguiente:</a:t>
          </a:r>
          <a:endParaRPr lang="es-CO" dirty="0"/>
        </a:p>
      </dgm:t>
    </dgm:pt>
    <dgm:pt modelId="{829E680F-C7F0-44C7-B9F8-F50852147DF2}" type="parTrans" cxnId="{213E94CD-543D-4EE7-97AF-2E203F02C8A9}">
      <dgm:prSet/>
      <dgm:spPr/>
      <dgm:t>
        <a:bodyPr/>
        <a:lstStyle/>
        <a:p>
          <a:endParaRPr lang="es-CO"/>
        </a:p>
      </dgm:t>
    </dgm:pt>
    <dgm:pt modelId="{3929F602-12D3-4DBF-9D0E-3A571569EAD2}" type="sibTrans" cxnId="{213E94CD-543D-4EE7-97AF-2E203F02C8A9}">
      <dgm:prSet/>
      <dgm:spPr/>
      <dgm:t>
        <a:bodyPr/>
        <a:lstStyle/>
        <a:p>
          <a:endParaRPr lang="es-CO"/>
        </a:p>
      </dgm:t>
    </dgm:pt>
    <dgm:pt modelId="{D3471DF0-23CE-4DD3-BE84-4D65EDD712AD}" type="pres">
      <dgm:prSet presAssocID="{1B41C86E-EB67-4600-B028-BBC7E3689303}" presName="linearFlow" presStyleCnt="0">
        <dgm:presLayoutVars>
          <dgm:dir/>
          <dgm:resizeHandles val="exact"/>
        </dgm:presLayoutVars>
      </dgm:prSet>
      <dgm:spPr/>
      <dgm:t>
        <a:bodyPr/>
        <a:lstStyle/>
        <a:p>
          <a:endParaRPr lang="es-CO"/>
        </a:p>
      </dgm:t>
    </dgm:pt>
    <dgm:pt modelId="{E7EB816C-7437-4770-A77C-FAB0C882688A}" type="pres">
      <dgm:prSet presAssocID="{7803D67E-4329-48AB-9F9F-3AB4B66DF646}" presName="composite" presStyleCnt="0"/>
      <dgm:spPr/>
    </dgm:pt>
    <dgm:pt modelId="{8B930F22-30C6-4783-8716-DABD7B1CBD36}" type="pres">
      <dgm:prSet presAssocID="{7803D67E-4329-48AB-9F9F-3AB4B66DF646}" presName="imgShp" presStyleLbl="fgImgPlace1" presStyleIdx="0" presStyleCnt="1" custScaleX="57853" custLinFactNeighborX="-83037" custLinFactNeighborY="-49"/>
      <dgm:spPr>
        <a:blipFill rotWithShape="1">
          <a:blip xmlns:r="http://schemas.openxmlformats.org/officeDocument/2006/relationships" r:embed="rId1"/>
          <a:stretch>
            <a:fillRect/>
          </a:stretch>
        </a:blipFill>
      </dgm:spPr>
    </dgm:pt>
    <dgm:pt modelId="{D2CBFDF1-4F80-4A63-8091-FBEAF346EBBF}" type="pres">
      <dgm:prSet presAssocID="{7803D67E-4329-48AB-9F9F-3AB4B66DF646}" presName="txShp" presStyleLbl="node1" presStyleIdx="0" presStyleCnt="1" custScaleX="150376">
        <dgm:presLayoutVars>
          <dgm:bulletEnabled val="1"/>
        </dgm:presLayoutVars>
      </dgm:prSet>
      <dgm:spPr/>
      <dgm:t>
        <a:bodyPr/>
        <a:lstStyle/>
        <a:p>
          <a:endParaRPr lang="es-CO"/>
        </a:p>
      </dgm:t>
    </dgm:pt>
  </dgm:ptLst>
  <dgm:cxnLst>
    <dgm:cxn modelId="{213E94CD-543D-4EE7-97AF-2E203F02C8A9}" srcId="{1B41C86E-EB67-4600-B028-BBC7E3689303}" destId="{7803D67E-4329-48AB-9F9F-3AB4B66DF646}" srcOrd="0" destOrd="0" parTransId="{829E680F-C7F0-44C7-B9F8-F50852147DF2}" sibTransId="{3929F602-12D3-4DBF-9D0E-3A571569EAD2}"/>
    <dgm:cxn modelId="{0F978AB3-C8AE-42BC-9069-F571A5A5B710}" type="presOf" srcId="{1B41C86E-EB67-4600-B028-BBC7E3689303}" destId="{D3471DF0-23CE-4DD3-BE84-4D65EDD712AD}" srcOrd="0" destOrd="0" presId="urn:microsoft.com/office/officeart/2005/8/layout/vList3"/>
    <dgm:cxn modelId="{7DA01467-98BB-4838-9F44-978AEDF46603}" type="presOf" srcId="{7803D67E-4329-48AB-9F9F-3AB4B66DF646}" destId="{D2CBFDF1-4F80-4A63-8091-FBEAF346EBBF}" srcOrd="0" destOrd="0" presId="urn:microsoft.com/office/officeart/2005/8/layout/vList3"/>
    <dgm:cxn modelId="{DBA6BF29-290C-4FB8-92DC-DA046689E22F}" type="presParOf" srcId="{D3471DF0-23CE-4DD3-BE84-4D65EDD712AD}" destId="{E7EB816C-7437-4770-A77C-FAB0C882688A}" srcOrd="0" destOrd="0" presId="urn:microsoft.com/office/officeart/2005/8/layout/vList3"/>
    <dgm:cxn modelId="{89C2227D-D66A-4B03-94BF-A9771F2A182F}" type="presParOf" srcId="{E7EB816C-7437-4770-A77C-FAB0C882688A}" destId="{8B930F22-30C6-4783-8716-DABD7B1CBD36}" srcOrd="0" destOrd="0" presId="urn:microsoft.com/office/officeart/2005/8/layout/vList3"/>
    <dgm:cxn modelId="{C1C842D3-5CE7-4E25-9E53-5030BF1A4DE5}" type="presParOf" srcId="{E7EB816C-7437-4770-A77C-FAB0C882688A}" destId="{D2CBFDF1-4F80-4A63-8091-FBEAF346EBBF}"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2CBFDF1-4F80-4A63-8091-FBEAF346EBBF}">
      <dsp:nvSpPr>
        <dsp:cNvPr id="0" name=""/>
        <dsp:cNvSpPr/>
      </dsp:nvSpPr>
      <dsp:spPr>
        <a:xfrm rot="10800000">
          <a:off x="-1" y="668"/>
          <a:ext cx="8064899" cy="1366815"/>
        </a:xfrm>
        <a:prstGeom prst="homePlat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2728" tIns="99060" rIns="184912" bIns="99060" numCol="1" spcCol="1270" anchor="ctr" anchorCtr="0">
          <a:noAutofit/>
        </a:bodyPr>
        <a:lstStyle/>
        <a:p>
          <a:pPr lvl="0" algn="ctr" defTabSz="1155700" rtl="0">
            <a:lnSpc>
              <a:spcPct val="90000"/>
            </a:lnSpc>
            <a:spcBef>
              <a:spcPct val="0"/>
            </a:spcBef>
            <a:spcAft>
              <a:spcPct val="35000"/>
            </a:spcAft>
          </a:pPr>
          <a:r>
            <a:rPr lang="es-CO" sz="2600" kern="1200" dirty="0" smtClean="0"/>
            <a:t>Cuando una persona recibe a Cristo como Salvador, sucede instantáneamente lo siguiente:</a:t>
          </a:r>
          <a:endParaRPr lang="es-CO" sz="2600" kern="1200" dirty="0"/>
        </a:p>
      </dsp:txBody>
      <dsp:txXfrm rot="10800000">
        <a:off x="341703" y="668"/>
        <a:ext cx="7723195" cy="1366815"/>
      </dsp:txXfrm>
    </dsp:sp>
    <dsp:sp modelId="{8B930F22-30C6-4783-8716-DABD7B1CBD36}">
      <dsp:nvSpPr>
        <dsp:cNvPr id="0" name=""/>
        <dsp:cNvSpPr/>
      </dsp:nvSpPr>
      <dsp:spPr>
        <a:xfrm>
          <a:off x="0" y="0"/>
          <a:ext cx="790744" cy="1366815"/>
        </a:xfrm>
        <a:prstGeom prst="ellipse">
          <a:avLst/>
        </a:prstGeom>
        <a:blipFill rotWithShape="1">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a:p>
        </p:txBody>
      </p:sp>
      <p:sp>
        <p:nvSpPr>
          <p:cNvPr id="4" name="3 Marcador de fecha"/>
          <p:cNvSpPr>
            <a:spLocks noGrp="1"/>
          </p:cNvSpPr>
          <p:nvPr>
            <p:ph type="dt" sz="half" idx="10"/>
          </p:nvPr>
        </p:nvSpPr>
        <p:spPr/>
        <p:txBody>
          <a:bodyPr/>
          <a:lstStyle/>
          <a:p>
            <a:fld id="{7A847CFC-816F-41D0-AAC0-9BF4FEBC753E}" type="datetimeFigureOut">
              <a:rPr lang="es-ES" smtClean="0"/>
              <a:t>22/08/2014</a:t>
            </a:fld>
            <a:endParaRPr lang="es-ES" dirty="0"/>
          </a:p>
        </p:txBody>
      </p:sp>
      <p:sp>
        <p:nvSpPr>
          <p:cNvPr id="5" name="4 Marcador de pie de página"/>
          <p:cNvSpPr>
            <a:spLocks noGrp="1"/>
          </p:cNvSpPr>
          <p:nvPr>
            <p:ph type="ftr" sz="quarter" idx="11"/>
          </p:nvPr>
        </p:nvSpPr>
        <p:spPr/>
        <p:txBody>
          <a:bodyPr/>
          <a:lstStyle/>
          <a:p>
            <a:endParaRPr lang="es-ES" dirty="0"/>
          </a:p>
        </p:txBody>
      </p:sp>
      <p:sp>
        <p:nvSpPr>
          <p:cNvPr id="6" name="5 Marcador de número de diapositiva"/>
          <p:cNvSpPr>
            <a:spLocks noGrp="1"/>
          </p:cNvSpPr>
          <p:nvPr>
            <p:ph type="sldNum" sz="quarter" idx="12"/>
          </p:nvPr>
        </p:nvSpPr>
        <p:spPr/>
        <p:txBody>
          <a:bodyPr/>
          <a:lstStyle/>
          <a:p>
            <a:fld id="{132FADFE-3B8F-471C-ABF0-DBC7717ECBBC}" type="slidenum">
              <a:rPr lang="es-ES" smtClean="0"/>
              <a:t>‹Nº›</a:t>
            </a:fld>
            <a:endParaRPr lang="es-E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7A847CFC-816F-41D0-AAC0-9BF4FEBC753E}" type="datetimeFigureOut">
              <a:rPr lang="es-ES" smtClean="0"/>
              <a:t>22/08/2014</a:t>
            </a:fld>
            <a:endParaRPr lang="es-ES" dirty="0"/>
          </a:p>
        </p:txBody>
      </p:sp>
      <p:sp>
        <p:nvSpPr>
          <p:cNvPr id="5" name="4 Marcador de pie de página"/>
          <p:cNvSpPr>
            <a:spLocks noGrp="1"/>
          </p:cNvSpPr>
          <p:nvPr>
            <p:ph type="ftr" sz="quarter" idx="11"/>
          </p:nvPr>
        </p:nvSpPr>
        <p:spPr/>
        <p:txBody>
          <a:bodyPr/>
          <a:lstStyle/>
          <a:p>
            <a:endParaRPr lang="es-ES" dirty="0"/>
          </a:p>
        </p:txBody>
      </p:sp>
      <p:sp>
        <p:nvSpPr>
          <p:cNvPr id="6" name="5 Marcador de número de diapositiva"/>
          <p:cNvSpPr>
            <a:spLocks noGrp="1"/>
          </p:cNvSpPr>
          <p:nvPr>
            <p:ph type="sldNum" sz="quarter" idx="12"/>
          </p:nvPr>
        </p:nvSpPr>
        <p:spPr/>
        <p:txBody>
          <a:bodyPr/>
          <a:lstStyle/>
          <a:p>
            <a:fld id="{132FADFE-3B8F-471C-ABF0-DBC7717ECBBC}" type="slidenum">
              <a:rPr lang="es-ES" smtClean="0"/>
              <a:t>‹Nº›</a:t>
            </a:fld>
            <a:endParaRPr lang="es-E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7A847CFC-816F-41D0-AAC0-9BF4FEBC753E}" type="datetimeFigureOut">
              <a:rPr lang="es-ES" smtClean="0"/>
              <a:t>22/08/2014</a:t>
            </a:fld>
            <a:endParaRPr lang="es-ES" dirty="0"/>
          </a:p>
        </p:txBody>
      </p:sp>
      <p:sp>
        <p:nvSpPr>
          <p:cNvPr id="5" name="4 Marcador de pie de página"/>
          <p:cNvSpPr>
            <a:spLocks noGrp="1"/>
          </p:cNvSpPr>
          <p:nvPr>
            <p:ph type="ftr" sz="quarter" idx="11"/>
          </p:nvPr>
        </p:nvSpPr>
        <p:spPr/>
        <p:txBody>
          <a:bodyPr/>
          <a:lstStyle/>
          <a:p>
            <a:endParaRPr lang="es-ES" dirty="0"/>
          </a:p>
        </p:txBody>
      </p:sp>
      <p:sp>
        <p:nvSpPr>
          <p:cNvPr id="6" name="5 Marcador de número de diapositiva"/>
          <p:cNvSpPr>
            <a:spLocks noGrp="1"/>
          </p:cNvSpPr>
          <p:nvPr>
            <p:ph type="sldNum" sz="quarter" idx="12"/>
          </p:nvPr>
        </p:nvSpPr>
        <p:spPr/>
        <p:txBody>
          <a:bodyPr/>
          <a:lstStyle/>
          <a:p>
            <a:fld id="{132FADFE-3B8F-471C-ABF0-DBC7717ECBBC}" type="slidenum">
              <a:rPr lang="es-ES" smtClean="0"/>
              <a:t>‹Nº›</a:t>
            </a:fld>
            <a:endParaRPr lang="es-E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fecha"/>
          <p:cNvSpPr>
            <a:spLocks noGrp="1"/>
          </p:cNvSpPr>
          <p:nvPr>
            <p:ph type="dt" sz="half" idx="10"/>
          </p:nvPr>
        </p:nvSpPr>
        <p:spPr/>
        <p:txBody>
          <a:bodyPr/>
          <a:lstStyle/>
          <a:p>
            <a:fld id="{7A847CFC-816F-41D0-AAC0-9BF4FEBC753E}" type="datetimeFigureOut">
              <a:rPr lang="es-ES" smtClean="0"/>
              <a:t>22/08/2014</a:t>
            </a:fld>
            <a:endParaRPr lang="es-ES" dirty="0"/>
          </a:p>
        </p:txBody>
      </p:sp>
      <p:sp>
        <p:nvSpPr>
          <p:cNvPr id="6" name="5 Marcador de pie de página"/>
          <p:cNvSpPr>
            <a:spLocks noGrp="1"/>
          </p:cNvSpPr>
          <p:nvPr>
            <p:ph type="ftr" sz="quarter" idx="11"/>
          </p:nvPr>
        </p:nvSpPr>
        <p:spPr/>
        <p:txBody>
          <a:bodyPr/>
          <a:lstStyle/>
          <a:p>
            <a:endParaRPr lang="es-ES" dirty="0"/>
          </a:p>
        </p:txBody>
      </p:sp>
      <p:sp>
        <p:nvSpPr>
          <p:cNvPr id="7" name="6 Marcador de número de diapositiva"/>
          <p:cNvSpPr>
            <a:spLocks noGrp="1"/>
          </p:cNvSpPr>
          <p:nvPr>
            <p:ph type="sldNum" sz="quarter" idx="12"/>
          </p:nvPr>
        </p:nvSpPr>
        <p:spPr/>
        <p:txBody>
          <a:bodyPr/>
          <a:lstStyle/>
          <a:p>
            <a:fld id="{132FADFE-3B8F-471C-ABF0-DBC7717ECBBC}" type="slidenum">
              <a:rPr lang="es-ES" smtClean="0"/>
              <a:t>‹Nº›</a:t>
            </a:fld>
            <a:endParaRPr lang="es-E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6 Marcador de fecha"/>
          <p:cNvSpPr>
            <a:spLocks noGrp="1"/>
          </p:cNvSpPr>
          <p:nvPr>
            <p:ph type="dt" sz="half" idx="10"/>
          </p:nvPr>
        </p:nvSpPr>
        <p:spPr/>
        <p:txBody>
          <a:bodyPr/>
          <a:lstStyle/>
          <a:p>
            <a:fld id="{7A847CFC-816F-41D0-AAC0-9BF4FEBC753E}" type="datetimeFigureOut">
              <a:rPr lang="es-ES" smtClean="0"/>
              <a:t>22/08/2014</a:t>
            </a:fld>
            <a:endParaRPr lang="es-ES" dirty="0"/>
          </a:p>
        </p:txBody>
      </p:sp>
      <p:sp>
        <p:nvSpPr>
          <p:cNvPr id="8" name="7 Marcador de pie de página"/>
          <p:cNvSpPr>
            <a:spLocks noGrp="1"/>
          </p:cNvSpPr>
          <p:nvPr>
            <p:ph type="ftr" sz="quarter" idx="11"/>
          </p:nvPr>
        </p:nvSpPr>
        <p:spPr/>
        <p:txBody>
          <a:bodyPr/>
          <a:lstStyle/>
          <a:p>
            <a:endParaRPr lang="es-ES" dirty="0"/>
          </a:p>
        </p:txBody>
      </p:sp>
      <p:sp>
        <p:nvSpPr>
          <p:cNvPr id="9" name="8 Marcador de número de diapositiva"/>
          <p:cNvSpPr>
            <a:spLocks noGrp="1"/>
          </p:cNvSpPr>
          <p:nvPr>
            <p:ph type="sldNum" sz="quarter" idx="12"/>
          </p:nvPr>
        </p:nvSpPr>
        <p:spPr/>
        <p:txBody>
          <a:bodyPr/>
          <a:lstStyle/>
          <a:p>
            <a:fld id="{132FADFE-3B8F-471C-ABF0-DBC7717ECBBC}" type="slidenum">
              <a:rPr lang="es-ES" smtClean="0"/>
              <a:t>‹Nº›</a:t>
            </a:fld>
            <a:endParaRPr lang="es-E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fecha"/>
          <p:cNvSpPr>
            <a:spLocks noGrp="1"/>
          </p:cNvSpPr>
          <p:nvPr>
            <p:ph type="dt" sz="half" idx="10"/>
          </p:nvPr>
        </p:nvSpPr>
        <p:spPr/>
        <p:txBody>
          <a:bodyPr/>
          <a:lstStyle/>
          <a:p>
            <a:fld id="{7A847CFC-816F-41D0-AAC0-9BF4FEBC753E}" type="datetimeFigureOut">
              <a:rPr lang="es-ES" smtClean="0"/>
              <a:t>22/08/2014</a:t>
            </a:fld>
            <a:endParaRPr lang="es-ES" dirty="0"/>
          </a:p>
        </p:txBody>
      </p:sp>
      <p:sp>
        <p:nvSpPr>
          <p:cNvPr id="4" name="3 Marcador de pie de página"/>
          <p:cNvSpPr>
            <a:spLocks noGrp="1"/>
          </p:cNvSpPr>
          <p:nvPr>
            <p:ph type="ftr" sz="quarter" idx="11"/>
          </p:nvPr>
        </p:nvSpPr>
        <p:spPr/>
        <p:txBody>
          <a:bodyPr/>
          <a:lstStyle/>
          <a:p>
            <a:endParaRPr lang="es-ES" dirty="0"/>
          </a:p>
        </p:txBody>
      </p:sp>
      <p:sp>
        <p:nvSpPr>
          <p:cNvPr id="5" name="4 Marcador de número de diapositiva"/>
          <p:cNvSpPr>
            <a:spLocks noGrp="1"/>
          </p:cNvSpPr>
          <p:nvPr>
            <p:ph type="sldNum" sz="quarter" idx="12"/>
          </p:nvPr>
        </p:nvSpPr>
        <p:spPr/>
        <p:txBody>
          <a:bodyPr/>
          <a:lstStyle/>
          <a:p>
            <a:fld id="{132FADFE-3B8F-471C-ABF0-DBC7717ECBBC}" type="slidenum">
              <a:rPr lang="es-ES" smtClean="0"/>
              <a:t>‹Nº›</a:t>
            </a:fld>
            <a:endParaRPr lang="es-E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7A847CFC-816F-41D0-AAC0-9BF4FEBC753E}" type="datetimeFigureOut">
              <a:rPr lang="es-ES" smtClean="0"/>
              <a:t>22/08/2014</a:t>
            </a:fld>
            <a:endParaRPr lang="es-ES" dirty="0"/>
          </a:p>
        </p:txBody>
      </p:sp>
      <p:sp>
        <p:nvSpPr>
          <p:cNvPr id="3" name="2 Marcador de pie de página"/>
          <p:cNvSpPr>
            <a:spLocks noGrp="1"/>
          </p:cNvSpPr>
          <p:nvPr>
            <p:ph type="ftr" sz="quarter" idx="11"/>
          </p:nvPr>
        </p:nvSpPr>
        <p:spPr/>
        <p:txBody>
          <a:bodyPr/>
          <a:lstStyle/>
          <a:p>
            <a:endParaRPr lang="es-ES" dirty="0"/>
          </a:p>
        </p:txBody>
      </p:sp>
      <p:sp>
        <p:nvSpPr>
          <p:cNvPr id="4" name="3 Marcador de número de diapositiva"/>
          <p:cNvSpPr>
            <a:spLocks noGrp="1"/>
          </p:cNvSpPr>
          <p:nvPr>
            <p:ph type="sldNum" sz="quarter" idx="12"/>
          </p:nvPr>
        </p:nvSpPr>
        <p:spPr/>
        <p:txBody>
          <a:bodyPr/>
          <a:lstStyle/>
          <a:p>
            <a:fld id="{132FADFE-3B8F-471C-ABF0-DBC7717ECBBC}" type="slidenum">
              <a:rPr lang="es-ES" smtClean="0"/>
              <a:t>‹Nº›</a:t>
            </a:fld>
            <a:endParaRPr lang="es-E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7A847CFC-816F-41D0-AAC0-9BF4FEBC753E}" type="datetimeFigureOut">
              <a:rPr lang="es-ES" smtClean="0"/>
              <a:t>22/08/2014</a:t>
            </a:fld>
            <a:endParaRPr lang="es-ES" dirty="0"/>
          </a:p>
        </p:txBody>
      </p:sp>
      <p:sp>
        <p:nvSpPr>
          <p:cNvPr id="6" name="5 Marcador de pie de página"/>
          <p:cNvSpPr>
            <a:spLocks noGrp="1"/>
          </p:cNvSpPr>
          <p:nvPr>
            <p:ph type="ftr" sz="quarter" idx="11"/>
          </p:nvPr>
        </p:nvSpPr>
        <p:spPr/>
        <p:txBody>
          <a:bodyPr/>
          <a:lstStyle/>
          <a:p>
            <a:endParaRPr lang="es-ES" dirty="0"/>
          </a:p>
        </p:txBody>
      </p:sp>
      <p:sp>
        <p:nvSpPr>
          <p:cNvPr id="7" name="6 Marcador de número de diapositiva"/>
          <p:cNvSpPr>
            <a:spLocks noGrp="1"/>
          </p:cNvSpPr>
          <p:nvPr>
            <p:ph type="sldNum" sz="quarter" idx="12"/>
          </p:nvPr>
        </p:nvSpPr>
        <p:spPr/>
        <p:txBody>
          <a:bodyPr/>
          <a:lstStyle/>
          <a:p>
            <a:fld id="{132FADFE-3B8F-471C-ABF0-DBC7717ECBBC}" type="slidenum">
              <a:rPr lang="es-ES" smtClean="0"/>
              <a:t>‹Nº›</a:t>
            </a:fld>
            <a:endParaRPr lang="es-E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dirty="0"/>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7A847CFC-816F-41D0-AAC0-9BF4FEBC753E}" type="datetimeFigureOut">
              <a:rPr lang="es-ES" smtClean="0"/>
              <a:t>22/08/2014</a:t>
            </a:fld>
            <a:endParaRPr lang="es-ES" dirty="0"/>
          </a:p>
        </p:txBody>
      </p:sp>
      <p:sp>
        <p:nvSpPr>
          <p:cNvPr id="6" name="5 Marcador de pie de página"/>
          <p:cNvSpPr>
            <a:spLocks noGrp="1"/>
          </p:cNvSpPr>
          <p:nvPr>
            <p:ph type="ftr" sz="quarter" idx="11"/>
          </p:nvPr>
        </p:nvSpPr>
        <p:spPr/>
        <p:txBody>
          <a:bodyPr/>
          <a:lstStyle/>
          <a:p>
            <a:endParaRPr lang="es-ES" dirty="0"/>
          </a:p>
        </p:txBody>
      </p:sp>
      <p:sp>
        <p:nvSpPr>
          <p:cNvPr id="7" name="6 Marcador de número de diapositiva"/>
          <p:cNvSpPr>
            <a:spLocks noGrp="1"/>
          </p:cNvSpPr>
          <p:nvPr>
            <p:ph type="sldNum" sz="quarter" idx="12"/>
          </p:nvPr>
        </p:nvSpPr>
        <p:spPr/>
        <p:txBody>
          <a:bodyPr/>
          <a:lstStyle/>
          <a:p>
            <a:fld id="{132FADFE-3B8F-471C-ABF0-DBC7717ECBBC}" type="slidenum">
              <a:rPr lang="es-ES" smtClean="0"/>
              <a:t>‹Nº›</a:t>
            </a:fld>
            <a:endParaRPr lang="es-E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7A847CFC-816F-41D0-AAC0-9BF4FEBC753E}" type="datetimeFigureOut">
              <a:rPr lang="es-ES" smtClean="0"/>
              <a:t>22/08/2014</a:t>
            </a:fld>
            <a:endParaRPr lang="es-ES" dirty="0"/>
          </a:p>
        </p:txBody>
      </p:sp>
      <p:sp>
        <p:nvSpPr>
          <p:cNvPr id="5" name="4 Marcador de pie de página"/>
          <p:cNvSpPr>
            <a:spLocks noGrp="1"/>
          </p:cNvSpPr>
          <p:nvPr>
            <p:ph type="ftr" sz="quarter" idx="11"/>
          </p:nvPr>
        </p:nvSpPr>
        <p:spPr/>
        <p:txBody>
          <a:bodyPr/>
          <a:lstStyle/>
          <a:p>
            <a:endParaRPr lang="es-ES" dirty="0"/>
          </a:p>
        </p:txBody>
      </p:sp>
      <p:sp>
        <p:nvSpPr>
          <p:cNvPr id="6" name="5 Marcador de número de diapositiva"/>
          <p:cNvSpPr>
            <a:spLocks noGrp="1"/>
          </p:cNvSpPr>
          <p:nvPr>
            <p:ph type="sldNum" sz="quarter" idx="12"/>
          </p:nvPr>
        </p:nvSpPr>
        <p:spPr/>
        <p:txBody>
          <a:bodyPr/>
          <a:lstStyle/>
          <a:p>
            <a:fld id="{132FADFE-3B8F-471C-ABF0-DBC7717ECBBC}" type="slidenum">
              <a:rPr lang="es-ES" smtClean="0"/>
              <a:t>‹Nº›</a:t>
            </a:fld>
            <a:endParaRPr lang="es-E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7A847CFC-816F-41D0-AAC0-9BF4FEBC753E}" type="datetimeFigureOut">
              <a:rPr lang="es-ES" smtClean="0"/>
              <a:t>22/08/2014</a:t>
            </a:fld>
            <a:endParaRPr lang="es-ES" dirty="0"/>
          </a:p>
        </p:txBody>
      </p:sp>
      <p:sp>
        <p:nvSpPr>
          <p:cNvPr id="5" name="4 Marcador de pie de página"/>
          <p:cNvSpPr>
            <a:spLocks noGrp="1"/>
          </p:cNvSpPr>
          <p:nvPr>
            <p:ph type="ftr" sz="quarter" idx="11"/>
          </p:nvPr>
        </p:nvSpPr>
        <p:spPr/>
        <p:txBody>
          <a:bodyPr/>
          <a:lstStyle/>
          <a:p>
            <a:endParaRPr lang="es-ES" dirty="0"/>
          </a:p>
        </p:txBody>
      </p:sp>
      <p:sp>
        <p:nvSpPr>
          <p:cNvPr id="6" name="5 Marcador de número de diapositiva"/>
          <p:cNvSpPr>
            <a:spLocks noGrp="1"/>
          </p:cNvSpPr>
          <p:nvPr>
            <p:ph type="sldNum" sz="quarter" idx="12"/>
          </p:nvPr>
        </p:nvSpPr>
        <p:spPr/>
        <p:txBody>
          <a:bodyPr/>
          <a:lstStyle/>
          <a:p>
            <a:fld id="{132FADFE-3B8F-471C-ABF0-DBC7717ECBBC}" type="slidenum">
              <a:rPr lang="es-ES" smtClean="0"/>
              <a:t>‹Nº›</a:t>
            </a:fld>
            <a:endParaRPr lang="es-E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A847CFC-816F-41D0-AAC0-9BF4FEBC753E}" type="datetimeFigureOut">
              <a:rPr lang="es-ES" smtClean="0"/>
              <a:t>22/08/2014</a:t>
            </a:fld>
            <a:endParaRPr lang="es-ES" dirty="0"/>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dirty="0"/>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32FADFE-3B8F-471C-ABF0-DBC7717ECBBC}" type="slidenum">
              <a:rPr lang="es-ES" smtClean="0"/>
              <a:t>‹Nº›</a:t>
            </a:fld>
            <a:endParaRPr lang="es-E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rgbClr val="FFEFD1"/>
            </a:gs>
            <a:gs pos="64999">
              <a:srgbClr val="F0EBD5"/>
            </a:gs>
            <a:gs pos="100000">
              <a:srgbClr val="D1C39F"/>
            </a:gs>
          </a:gsLst>
          <a:lin ang="5400000" scaled="0"/>
        </a:gradFill>
        <a:effectLst/>
      </p:bgPr>
    </p:bg>
    <p:spTree>
      <p:nvGrpSpPr>
        <p:cNvPr id="1" name=""/>
        <p:cNvGrpSpPr/>
        <p:nvPr/>
      </p:nvGrpSpPr>
      <p:grpSpPr>
        <a:xfrm>
          <a:off x="0" y="0"/>
          <a:ext cx="0" cy="0"/>
          <a:chOff x="0" y="0"/>
          <a:chExt cx="0" cy="0"/>
        </a:xfrm>
      </p:grpSpPr>
      <p:sp>
        <p:nvSpPr>
          <p:cNvPr id="2" name="1 Título"/>
          <p:cNvSpPr>
            <a:spLocks noGrp="1"/>
          </p:cNvSpPr>
          <p:nvPr>
            <p:ph type="ctrTitle"/>
          </p:nvPr>
        </p:nvSpPr>
        <p:spPr>
          <a:xfrm>
            <a:off x="467544" y="1052736"/>
            <a:ext cx="7772400" cy="4392488"/>
          </a:xfrm>
        </p:spPr>
        <p:txBody>
          <a:bodyPr>
            <a:noAutofit/>
          </a:bodyPr>
          <a:lstStyle/>
          <a:p>
            <a:r>
              <a:rPr lang="es-CO" sz="6600" dirty="0">
                <a:solidFill>
                  <a:srgbClr val="FF0000"/>
                </a:solidFill>
                <a:latin typeface="Algerian" pitchFamily="82" charset="0"/>
                <a:cs typeface="Andalus" pitchFamily="18" charset="-78"/>
              </a:rPr>
              <a:t>S</a:t>
            </a:r>
            <a:r>
              <a:rPr lang="es-CO" sz="6600" dirty="0" smtClean="0">
                <a:solidFill>
                  <a:srgbClr val="FF0000"/>
                </a:solidFill>
                <a:latin typeface="Algerian" pitchFamily="82" charset="0"/>
                <a:cs typeface="Andalus" pitchFamily="18" charset="-78"/>
              </a:rPr>
              <a:t>oy un católico: </a:t>
            </a:r>
            <a:br>
              <a:rPr lang="es-CO" sz="6600" dirty="0" smtClean="0">
                <a:solidFill>
                  <a:srgbClr val="FF0000"/>
                </a:solidFill>
                <a:latin typeface="Algerian" pitchFamily="82" charset="0"/>
                <a:cs typeface="Andalus" pitchFamily="18" charset="-78"/>
              </a:rPr>
            </a:br>
            <a:r>
              <a:rPr lang="es-CO" dirty="0" smtClean="0">
                <a:latin typeface="Baskerville Old Face" pitchFamily="18" charset="0"/>
              </a:rPr>
              <a:t>¿POR QUÉ DEBO CONSIDERAR EL CONVERTIRME EN CRISTIANO?</a:t>
            </a:r>
            <a:endParaRPr lang="es-CO" dirty="0">
              <a:latin typeface="Baskerville Old Face" pitchFamily="18" charset="0"/>
            </a:endParaRPr>
          </a:p>
        </p:txBody>
      </p:sp>
      <p:sp>
        <p:nvSpPr>
          <p:cNvPr id="4" name="3 Igual que"/>
          <p:cNvSpPr/>
          <p:nvPr/>
        </p:nvSpPr>
        <p:spPr>
          <a:xfrm>
            <a:off x="1259631" y="5099534"/>
            <a:ext cx="6015707" cy="504056"/>
          </a:xfrm>
          <a:prstGeom prst="mathEqual">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solidFill>
                <a:schemeClr val="tx1"/>
              </a:solidFill>
            </a:endParaRPr>
          </a:p>
        </p:txBody>
      </p:sp>
    </p:spTree>
    <p:extLst>
      <p:ext uri="{BB962C8B-B14F-4D97-AF65-F5344CB8AC3E}">
        <p14:creationId xmlns:p14="http://schemas.microsoft.com/office/powerpoint/2010/main" val="2919788141"/>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rgbClr val="FFEFD1"/>
            </a:gs>
            <a:gs pos="64999">
              <a:srgbClr val="F0EBD5"/>
            </a:gs>
            <a:gs pos="100000">
              <a:srgbClr val="D1C39F"/>
            </a:gs>
          </a:gsLst>
          <a:lin ang="5400000" scaled="0"/>
        </a:grad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a:solidFill>
            <a:schemeClr val="accent4">
              <a:lumMod val="40000"/>
              <a:lumOff val="60000"/>
            </a:schemeClr>
          </a:solidFill>
        </p:spPr>
        <p:txBody>
          <a:bodyPr>
            <a:noAutofit/>
          </a:bodyPr>
          <a:lstStyle/>
          <a:p>
            <a:r>
              <a:rPr lang="es-CO" sz="3200" i="1" dirty="0" smtClean="0">
                <a:latin typeface="Agency FB" pitchFamily="34" charset="0"/>
              </a:rPr>
              <a:t>Esta es la lista de 44 temas que encontrarás sobre preguntas católicas, las cuales serán respondidas conforme a la Biblia:</a:t>
            </a:r>
            <a:endParaRPr lang="es-CO" sz="3200" i="1" dirty="0">
              <a:latin typeface="Agency FB" pitchFamily="34" charset="0"/>
            </a:endParaRPr>
          </a:p>
        </p:txBody>
      </p:sp>
      <p:sp>
        <p:nvSpPr>
          <p:cNvPr id="3" name="2 Marcador de contenido"/>
          <p:cNvSpPr>
            <a:spLocks noGrp="1"/>
          </p:cNvSpPr>
          <p:nvPr>
            <p:ph idx="1"/>
          </p:nvPr>
        </p:nvSpPr>
        <p:spPr>
          <a:xfrm>
            <a:off x="457200" y="1600200"/>
            <a:ext cx="8229600" cy="4997152"/>
          </a:xfrm>
          <a:ln>
            <a:solidFill>
              <a:schemeClr val="accent1"/>
            </a:solidFill>
          </a:ln>
        </p:spPr>
        <p:txBody>
          <a:bodyPr>
            <a:normAutofit fontScale="77500" lnSpcReduction="20000"/>
          </a:bodyPr>
          <a:lstStyle/>
          <a:p>
            <a:pPr marL="0" indent="0" algn="ctr">
              <a:buNone/>
            </a:pPr>
            <a:r>
              <a:rPr lang="es-CO" dirty="0">
                <a:solidFill>
                  <a:srgbClr val="FF0000"/>
                </a:solidFill>
              </a:rPr>
              <a:t>Yo soy un católico, ¿por qué debo considerar el convertirme en cristiano?</a:t>
            </a:r>
          </a:p>
          <a:p>
            <a:pPr marL="0" indent="0" algn="ctr">
              <a:buNone/>
            </a:pPr>
            <a:r>
              <a:rPr lang="es-CO" dirty="0" smtClean="0">
                <a:solidFill>
                  <a:srgbClr val="0070C0"/>
                </a:solidFill>
              </a:rPr>
              <a:t>¿</a:t>
            </a:r>
            <a:r>
              <a:rPr lang="es-CO" dirty="0">
                <a:solidFill>
                  <a:srgbClr val="0070C0"/>
                </a:solidFill>
              </a:rPr>
              <a:t>Es el Catolicismo una religión falsa? ¿Son salvos los católicos?</a:t>
            </a:r>
          </a:p>
          <a:p>
            <a:pPr marL="0" indent="0" algn="ctr">
              <a:buNone/>
            </a:pPr>
            <a:r>
              <a:rPr lang="es-CO" dirty="0" smtClean="0">
                <a:solidFill>
                  <a:srgbClr val="002060"/>
                </a:solidFill>
              </a:rPr>
              <a:t>¿</a:t>
            </a:r>
            <a:r>
              <a:rPr lang="es-CO" dirty="0">
                <a:solidFill>
                  <a:srgbClr val="002060"/>
                </a:solidFill>
              </a:rPr>
              <a:t>Las creencias y prácticas Católicas son Bíblicas?</a:t>
            </a:r>
          </a:p>
          <a:p>
            <a:pPr marL="0" indent="0" algn="ctr">
              <a:buNone/>
            </a:pPr>
            <a:r>
              <a:rPr lang="es-CO" dirty="0" smtClean="0">
                <a:solidFill>
                  <a:srgbClr val="7030A0"/>
                </a:solidFill>
              </a:rPr>
              <a:t>¿</a:t>
            </a:r>
            <a:r>
              <a:rPr lang="es-CO" dirty="0">
                <a:solidFill>
                  <a:srgbClr val="7030A0"/>
                </a:solidFill>
              </a:rPr>
              <a:t>Cuál es el origen de la Iglesia Católica?</a:t>
            </a:r>
          </a:p>
          <a:p>
            <a:pPr marL="0" indent="0" algn="ctr">
              <a:buNone/>
            </a:pPr>
            <a:r>
              <a:rPr lang="es-CO" dirty="0" smtClean="0">
                <a:solidFill>
                  <a:srgbClr val="C00000"/>
                </a:solidFill>
              </a:rPr>
              <a:t>¿</a:t>
            </a:r>
            <a:r>
              <a:rPr lang="es-CO" dirty="0">
                <a:solidFill>
                  <a:srgbClr val="C00000"/>
                </a:solidFill>
              </a:rPr>
              <a:t>Qué Sola </a:t>
            </a:r>
            <a:r>
              <a:rPr lang="es-CO" dirty="0" smtClean="0">
                <a:solidFill>
                  <a:srgbClr val="C00000"/>
                </a:solidFill>
              </a:rPr>
              <a:t>Escritura</a:t>
            </a:r>
            <a:r>
              <a:rPr lang="es-CO" dirty="0">
                <a:solidFill>
                  <a:srgbClr val="C00000"/>
                </a:solidFill>
              </a:rPr>
              <a:t>?</a:t>
            </a:r>
          </a:p>
          <a:p>
            <a:pPr marL="0" indent="0" algn="ctr">
              <a:buNone/>
            </a:pPr>
            <a:r>
              <a:rPr lang="es-CO" dirty="0" smtClean="0">
                <a:solidFill>
                  <a:srgbClr val="00B050"/>
                </a:solidFill>
              </a:rPr>
              <a:t>¿</a:t>
            </a:r>
            <a:r>
              <a:rPr lang="es-CO" dirty="0">
                <a:solidFill>
                  <a:srgbClr val="00B050"/>
                </a:solidFill>
              </a:rPr>
              <a:t>Es bíblica la adoración a los santos y a María?</a:t>
            </a:r>
          </a:p>
          <a:p>
            <a:pPr marL="0" indent="0" algn="ctr">
              <a:buNone/>
            </a:pPr>
            <a:r>
              <a:rPr lang="es-CO" dirty="0" smtClean="0">
                <a:solidFill>
                  <a:srgbClr val="002060"/>
                </a:solidFill>
              </a:rPr>
              <a:t>¿</a:t>
            </a:r>
            <a:r>
              <a:rPr lang="es-CO" dirty="0">
                <a:solidFill>
                  <a:srgbClr val="002060"/>
                </a:solidFill>
              </a:rPr>
              <a:t>Qué son los libros Apócrifos o Deuterocanónicos? ¿Los libros Apócrifos o Deuterocanónicos pertenecen a la Biblia?</a:t>
            </a:r>
          </a:p>
          <a:p>
            <a:pPr marL="0" indent="0" algn="ctr">
              <a:buNone/>
            </a:pPr>
            <a:r>
              <a:rPr lang="es-CO" dirty="0" smtClean="0">
                <a:solidFill>
                  <a:srgbClr val="00B0F0"/>
                </a:solidFill>
              </a:rPr>
              <a:t>¿</a:t>
            </a:r>
            <a:r>
              <a:rPr lang="es-CO" dirty="0">
                <a:solidFill>
                  <a:srgbClr val="00B0F0"/>
                </a:solidFill>
              </a:rPr>
              <a:t>Qué es la inmaculada concepción?</a:t>
            </a:r>
          </a:p>
          <a:p>
            <a:pPr marL="0" indent="0" algn="ctr">
              <a:buNone/>
            </a:pPr>
            <a:r>
              <a:rPr lang="es-CO" dirty="0" smtClean="0">
                <a:solidFill>
                  <a:schemeClr val="accent4">
                    <a:lumMod val="75000"/>
                  </a:schemeClr>
                </a:solidFill>
              </a:rPr>
              <a:t>¿</a:t>
            </a:r>
            <a:r>
              <a:rPr lang="es-CO" dirty="0">
                <a:solidFill>
                  <a:schemeClr val="accent4">
                    <a:lumMod val="75000"/>
                  </a:schemeClr>
                </a:solidFill>
              </a:rPr>
              <a:t>Cuál es el sacramento católico de la Sagrada Eucaristía?</a:t>
            </a:r>
          </a:p>
          <a:p>
            <a:pPr marL="0" indent="0" algn="ctr">
              <a:buNone/>
            </a:pPr>
            <a:r>
              <a:rPr lang="es-CO" dirty="0" smtClean="0">
                <a:solidFill>
                  <a:schemeClr val="tx1">
                    <a:lumMod val="50000"/>
                    <a:lumOff val="50000"/>
                  </a:schemeClr>
                </a:solidFill>
              </a:rPr>
              <a:t>¿</a:t>
            </a:r>
            <a:r>
              <a:rPr lang="es-CO" dirty="0">
                <a:solidFill>
                  <a:schemeClr val="tx1">
                    <a:lumMod val="50000"/>
                    <a:lumOff val="50000"/>
                  </a:schemeClr>
                </a:solidFill>
              </a:rPr>
              <a:t>Qué dice la Biblia acerca de la virgen María?</a:t>
            </a:r>
          </a:p>
          <a:p>
            <a:pPr marL="0" indent="0" algn="ctr">
              <a:buNone/>
            </a:pPr>
            <a:r>
              <a:rPr lang="es-CO" b="1" dirty="0" smtClean="0">
                <a:solidFill>
                  <a:srgbClr val="FF0000"/>
                </a:solidFill>
              </a:rPr>
              <a:t>¿</a:t>
            </a:r>
            <a:r>
              <a:rPr lang="es-CO" b="1" dirty="0">
                <a:solidFill>
                  <a:srgbClr val="FF0000"/>
                </a:solidFill>
              </a:rPr>
              <a:t>Es bíblico el orar a María / los santos?</a:t>
            </a:r>
          </a:p>
          <a:p>
            <a:endParaRPr lang="es-CO" dirty="0"/>
          </a:p>
        </p:txBody>
      </p:sp>
      <p:sp>
        <p:nvSpPr>
          <p:cNvPr id="6" name="5 Abrir llave"/>
          <p:cNvSpPr/>
          <p:nvPr/>
        </p:nvSpPr>
        <p:spPr>
          <a:xfrm>
            <a:off x="0" y="1484784"/>
            <a:ext cx="683568" cy="5112568"/>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s-CO" dirty="0"/>
          </a:p>
        </p:txBody>
      </p:sp>
      <p:sp>
        <p:nvSpPr>
          <p:cNvPr id="7" name="6 Cerrar llave"/>
          <p:cNvSpPr/>
          <p:nvPr/>
        </p:nvSpPr>
        <p:spPr>
          <a:xfrm>
            <a:off x="8316416" y="1484784"/>
            <a:ext cx="806164" cy="5112568"/>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s-CO" dirty="0"/>
          </a:p>
        </p:txBody>
      </p:sp>
    </p:spTree>
    <p:extLst>
      <p:ext uri="{BB962C8B-B14F-4D97-AF65-F5344CB8AC3E}">
        <p14:creationId xmlns:p14="http://schemas.microsoft.com/office/powerpoint/2010/main" val="2728230529"/>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par>
                                <p:cTn id="11" presetID="31" presetClass="entr" presetSubtype="0" fill="hold" nodeType="with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p:cTn id="13"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4"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5"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6" dur="1000"/>
                                        <p:tgtEl>
                                          <p:spTgt spid="3">
                                            <p:txEl>
                                              <p:pRg st="1" end="1"/>
                                            </p:txEl>
                                          </p:spTgt>
                                        </p:tgtEl>
                                      </p:cBhvr>
                                    </p:animEffect>
                                  </p:childTnLst>
                                </p:cTn>
                              </p:par>
                              <p:par>
                                <p:cTn id="17" presetID="31" presetClass="entr" presetSubtype="0" fill="hold" nodeType="with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p:cTn id="19"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0"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21"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22" dur="1000"/>
                                        <p:tgtEl>
                                          <p:spTgt spid="3">
                                            <p:txEl>
                                              <p:pRg st="2" end="2"/>
                                            </p:txEl>
                                          </p:spTgt>
                                        </p:tgtEl>
                                      </p:cBhvr>
                                    </p:animEffect>
                                  </p:childTnLst>
                                </p:cTn>
                              </p:par>
                              <p:par>
                                <p:cTn id="23" presetID="31" presetClass="entr" presetSubtype="0" fill="hold" nodeType="with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p:cTn id="25"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6"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27"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28" dur="1000"/>
                                        <p:tgtEl>
                                          <p:spTgt spid="3">
                                            <p:txEl>
                                              <p:pRg st="3" end="3"/>
                                            </p:txEl>
                                          </p:spTgt>
                                        </p:tgtEl>
                                      </p:cBhvr>
                                    </p:animEffect>
                                  </p:childTnLst>
                                </p:cTn>
                              </p:par>
                              <p:par>
                                <p:cTn id="29" presetID="31" presetClass="entr" presetSubtype="0" fill="hold" nodeType="with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p:cTn id="31"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32"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33"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34" dur="1000"/>
                                        <p:tgtEl>
                                          <p:spTgt spid="3">
                                            <p:txEl>
                                              <p:pRg st="4" end="4"/>
                                            </p:txEl>
                                          </p:spTgt>
                                        </p:tgtEl>
                                      </p:cBhvr>
                                    </p:animEffect>
                                  </p:childTnLst>
                                </p:cTn>
                              </p:par>
                              <p:par>
                                <p:cTn id="35" presetID="31" presetClass="entr" presetSubtype="0" fill="hold" nodeType="with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p:cTn id="37" dur="1000" fill="hold"/>
                                        <p:tgtEl>
                                          <p:spTgt spid="3">
                                            <p:txEl>
                                              <p:pRg st="5" end="5"/>
                                            </p:txEl>
                                          </p:spTgt>
                                        </p:tgtEl>
                                        <p:attrNameLst>
                                          <p:attrName>ppt_w</p:attrName>
                                        </p:attrNameLst>
                                      </p:cBhvr>
                                      <p:tavLst>
                                        <p:tav tm="0">
                                          <p:val>
                                            <p:fltVal val="0"/>
                                          </p:val>
                                        </p:tav>
                                        <p:tav tm="100000">
                                          <p:val>
                                            <p:strVal val="#ppt_w"/>
                                          </p:val>
                                        </p:tav>
                                      </p:tavLst>
                                    </p:anim>
                                    <p:anim calcmode="lin" valueType="num">
                                      <p:cBhvr>
                                        <p:cTn id="38" dur="1000" fill="hold"/>
                                        <p:tgtEl>
                                          <p:spTgt spid="3">
                                            <p:txEl>
                                              <p:pRg st="5" end="5"/>
                                            </p:txEl>
                                          </p:spTgt>
                                        </p:tgtEl>
                                        <p:attrNameLst>
                                          <p:attrName>ppt_h</p:attrName>
                                        </p:attrNameLst>
                                      </p:cBhvr>
                                      <p:tavLst>
                                        <p:tav tm="0">
                                          <p:val>
                                            <p:fltVal val="0"/>
                                          </p:val>
                                        </p:tav>
                                        <p:tav tm="100000">
                                          <p:val>
                                            <p:strVal val="#ppt_h"/>
                                          </p:val>
                                        </p:tav>
                                      </p:tavLst>
                                    </p:anim>
                                    <p:anim calcmode="lin" valueType="num">
                                      <p:cBhvr>
                                        <p:cTn id="39" dur="1000" fill="hold"/>
                                        <p:tgtEl>
                                          <p:spTgt spid="3">
                                            <p:txEl>
                                              <p:pRg st="5" end="5"/>
                                            </p:txEl>
                                          </p:spTgt>
                                        </p:tgtEl>
                                        <p:attrNameLst>
                                          <p:attrName>style.rotation</p:attrName>
                                        </p:attrNameLst>
                                      </p:cBhvr>
                                      <p:tavLst>
                                        <p:tav tm="0">
                                          <p:val>
                                            <p:fltVal val="90"/>
                                          </p:val>
                                        </p:tav>
                                        <p:tav tm="100000">
                                          <p:val>
                                            <p:fltVal val="0"/>
                                          </p:val>
                                        </p:tav>
                                      </p:tavLst>
                                    </p:anim>
                                    <p:animEffect transition="in" filter="fade">
                                      <p:cBhvr>
                                        <p:cTn id="40" dur="1000"/>
                                        <p:tgtEl>
                                          <p:spTgt spid="3">
                                            <p:txEl>
                                              <p:pRg st="5" end="5"/>
                                            </p:txEl>
                                          </p:spTgt>
                                        </p:tgtEl>
                                      </p:cBhvr>
                                    </p:animEffect>
                                  </p:childTnLst>
                                </p:cTn>
                              </p:par>
                              <p:par>
                                <p:cTn id="41" presetID="31" presetClass="entr" presetSubtype="0" fill="hold" nodeType="with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p:cTn id="43" dur="1000" fill="hold"/>
                                        <p:tgtEl>
                                          <p:spTgt spid="3">
                                            <p:txEl>
                                              <p:pRg st="6" end="6"/>
                                            </p:txEl>
                                          </p:spTgt>
                                        </p:tgtEl>
                                        <p:attrNameLst>
                                          <p:attrName>ppt_w</p:attrName>
                                        </p:attrNameLst>
                                      </p:cBhvr>
                                      <p:tavLst>
                                        <p:tav tm="0">
                                          <p:val>
                                            <p:fltVal val="0"/>
                                          </p:val>
                                        </p:tav>
                                        <p:tav tm="100000">
                                          <p:val>
                                            <p:strVal val="#ppt_w"/>
                                          </p:val>
                                        </p:tav>
                                      </p:tavLst>
                                    </p:anim>
                                    <p:anim calcmode="lin" valueType="num">
                                      <p:cBhvr>
                                        <p:cTn id="44" dur="1000" fill="hold"/>
                                        <p:tgtEl>
                                          <p:spTgt spid="3">
                                            <p:txEl>
                                              <p:pRg st="6" end="6"/>
                                            </p:txEl>
                                          </p:spTgt>
                                        </p:tgtEl>
                                        <p:attrNameLst>
                                          <p:attrName>ppt_h</p:attrName>
                                        </p:attrNameLst>
                                      </p:cBhvr>
                                      <p:tavLst>
                                        <p:tav tm="0">
                                          <p:val>
                                            <p:fltVal val="0"/>
                                          </p:val>
                                        </p:tav>
                                        <p:tav tm="100000">
                                          <p:val>
                                            <p:strVal val="#ppt_h"/>
                                          </p:val>
                                        </p:tav>
                                      </p:tavLst>
                                    </p:anim>
                                    <p:anim calcmode="lin" valueType="num">
                                      <p:cBhvr>
                                        <p:cTn id="45" dur="1000" fill="hold"/>
                                        <p:tgtEl>
                                          <p:spTgt spid="3">
                                            <p:txEl>
                                              <p:pRg st="6" end="6"/>
                                            </p:txEl>
                                          </p:spTgt>
                                        </p:tgtEl>
                                        <p:attrNameLst>
                                          <p:attrName>style.rotation</p:attrName>
                                        </p:attrNameLst>
                                      </p:cBhvr>
                                      <p:tavLst>
                                        <p:tav tm="0">
                                          <p:val>
                                            <p:fltVal val="90"/>
                                          </p:val>
                                        </p:tav>
                                        <p:tav tm="100000">
                                          <p:val>
                                            <p:fltVal val="0"/>
                                          </p:val>
                                        </p:tav>
                                      </p:tavLst>
                                    </p:anim>
                                    <p:animEffect transition="in" filter="fade">
                                      <p:cBhvr>
                                        <p:cTn id="46" dur="1000"/>
                                        <p:tgtEl>
                                          <p:spTgt spid="3">
                                            <p:txEl>
                                              <p:pRg st="6" end="6"/>
                                            </p:txEl>
                                          </p:spTgt>
                                        </p:tgtEl>
                                      </p:cBhvr>
                                    </p:animEffect>
                                  </p:childTnLst>
                                </p:cTn>
                              </p:par>
                              <p:par>
                                <p:cTn id="47" presetID="31" presetClass="entr" presetSubtype="0" fill="hold" nodeType="with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p:cTn id="49" dur="1000" fill="hold"/>
                                        <p:tgtEl>
                                          <p:spTgt spid="3">
                                            <p:txEl>
                                              <p:pRg st="7" end="7"/>
                                            </p:txEl>
                                          </p:spTgt>
                                        </p:tgtEl>
                                        <p:attrNameLst>
                                          <p:attrName>ppt_w</p:attrName>
                                        </p:attrNameLst>
                                      </p:cBhvr>
                                      <p:tavLst>
                                        <p:tav tm="0">
                                          <p:val>
                                            <p:fltVal val="0"/>
                                          </p:val>
                                        </p:tav>
                                        <p:tav tm="100000">
                                          <p:val>
                                            <p:strVal val="#ppt_w"/>
                                          </p:val>
                                        </p:tav>
                                      </p:tavLst>
                                    </p:anim>
                                    <p:anim calcmode="lin" valueType="num">
                                      <p:cBhvr>
                                        <p:cTn id="50" dur="1000" fill="hold"/>
                                        <p:tgtEl>
                                          <p:spTgt spid="3">
                                            <p:txEl>
                                              <p:pRg st="7" end="7"/>
                                            </p:txEl>
                                          </p:spTgt>
                                        </p:tgtEl>
                                        <p:attrNameLst>
                                          <p:attrName>ppt_h</p:attrName>
                                        </p:attrNameLst>
                                      </p:cBhvr>
                                      <p:tavLst>
                                        <p:tav tm="0">
                                          <p:val>
                                            <p:fltVal val="0"/>
                                          </p:val>
                                        </p:tav>
                                        <p:tav tm="100000">
                                          <p:val>
                                            <p:strVal val="#ppt_h"/>
                                          </p:val>
                                        </p:tav>
                                      </p:tavLst>
                                    </p:anim>
                                    <p:anim calcmode="lin" valueType="num">
                                      <p:cBhvr>
                                        <p:cTn id="51" dur="1000" fill="hold"/>
                                        <p:tgtEl>
                                          <p:spTgt spid="3">
                                            <p:txEl>
                                              <p:pRg st="7" end="7"/>
                                            </p:txEl>
                                          </p:spTgt>
                                        </p:tgtEl>
                                        <p:attrNameLst>
                                          <p:attrName>style.rotation</p:attrName>
                                        </p:attrNameLst>
                                      </p:cBhvr>
                                      <p:tavLst>
                                        <p:tav tm="0">
                                          <p:val>
                                            <p:fltVal val="90"/>
                                          </p:val>
                                        </p:tav>
                                        <p:tav tm="100000">
                                          <p:val>
                                            <p:fltVal val="0"/>
                                          </p:val>
                                        </p:tav>
                                      </p:tavLst>
                                    </p:anim>
                                    <p:animEffect transition="in" filter="fade">
                                      <p:cBhvr>
                                        <p:cTn id="52" dur="1000"/>
                                        <p:tgtEl>
                                          <p:spTgt spid="3">
                                            <p:txEl>
                                              <p:pRg st="7" end="7"/>
                                            </p:txEl>
                                          </p:spTgt>
                                        </p:tgtEl>
                                      </p:cBhvr>
                                    </p:animEffect>
                                  </p:childTnLst>
                                </p:cTn>
                              </p:par>
                              <p:par>
                                <p:cTn id="53" presetID="31" presetClass="entr" presetSubtype="0" fill="hold" nodeType="withEffect">
                                  <p:stCondLst>
                                    <p:cond delay="0"/>
                                  </p:stCondLst>
                                  <p:childTnLst>
                                    <p:set>
                                      <p:cBhvr>
                                        <p:cTn id="54" dur="1" fill="hold">
                                          <p:stCondLst>
                                            <p:cond delay="0"/>
                                          </p:stCondLst>
                                        </p:cTn>
                                        <p:tgtEl>
                                          <p:spTgt spid="3">
                                            <p:txEl>
                                              <p:pRg st="8" end="8"/>
                                            </p:txEl>
                                          </p:spTgt>
                                        </p:tgtEl>
                                        <p:attrNameLst>
                                          <p:attrName>style.visibility</p:attrName>
                                        </p:attrNameLst>
                                      </p:cBhvr>
                                      <p:to>
                                        <p:strVal val="visible"/>
                                      </p:to>
                                    </p:set>
                                    <p:anim calcmode="lin" valueType="num">
                                      <p:cBhvr>
                                        <p:cTn id="55" dur="1000" fill="hold"/>
                                        <p:tgtEl>
                                          <p:spTgt spid="3">
                                            <p:txEl>
                                              <p:pRg st="8" end="8"/>
                                            </p:txEl>
                                          </p:spTgt>
                                        </p:tgtEl>
                                        <p:attrNameLst>
                                          <p:attrName>ppt_w</p:attrName>
                                        </p:attrNameLst>
                                      </p:cBhvr>
                                      <p:tavLst>
                                        <p:tav tm="0">
                                          <p:val>
                                            <p:fltVal val="0"/>
                                          </p:val>
                                        </p:tav>
                                        <p:tav tm="100000">
                                          <p:val>
                                            <p:strVal val="#ppt_w"/>
                                          </p:val>
                                        </p:tav>
                                      </p:tavLst>
                                    </p:anim>
                                    <p:anim calcmode="lin" valueType="num">
                                      <p:cBhvr>
                                        <p:cTn id="56" dur="1000" fill="hold"/>
                                        <p:tgtEl>
                                          <p:spTgt spid="3">
                                            <p:txEl>
                                              <p:pRg st="8" end="8"/>
                                            </p:txEl>
                                          </p:spTgt>
                                        </p:tgtEl>
                                        <p:attrNameLst>
                                          <p:attrName>ppt_h</p:attrName>
                                        </p:attrNameLst>
                                      </p:cBhvr>
                                      <p:tavLst>
                                        <p:tav tm="0">
                                          <p:val>
                                            <p:fltVal val="0"/>
                                          </p:val>
                                        </p:tav>
                                        <p:tav tm="100000">
                                          <p:val>
                                            <p:strVal val="#ppt_h"/>
                                          </p:val>
                                        </p:tav>
                                      </p:tavLst>
                                    </p:anim>
                                    <p:anim calcmode="lin" valueType="num">
                                      <p:cBhvr>
                                        <p:cTn id="57" dur="1000" fill="hold"/>
                                        <p:tgtEl>
                                          <p:spTgt spid="3">
                                            <p:txEl>
                                              <p:pRg st="8" end="8"/>
                                            </p:txEl>
                                          </p:spTgt>
                                        </p:tgtEl>
                                        <p:attrNameLst>
                                          <p:attrName>style.rotation</p:attrName>
                                        </p:attrNameLst>
                                      </p:cBhvr>
                                      <p:tavLst>
                                        <p:tav tm="0">
                                          <p:val>
                                            <p:fltVal val="90"/>
                                          </p:val>
                                        </p:tav>
                                        <p:tav tm="100000">
                                          <p:val>
                                            <p:fltVal val="0"/>
                                          </p:val>
                                        </p:tav>
                                      </p:tavLst>
                                    </p:anim>
                                    <p:animEffect transition="in" filter="fade">
                                      <p:cBhvr>
                                        <p:cTn id="58" dur="1000"/>
                                        <p:tgtEl>
                                          <p:spTgt spid="3">
                                            <p:txEl>
                                              <p:pRg st="8" end="8"/>
                                            </p:txEl>
                                          </p:spTgt>
                                        </p:tgtEl>
                                      </p:cBhvr>
                                    </p:animEffect>
                                  </p:childTnLst>
                                </p:cTn>
                              </p:par>
                              <p:par>
                                <p:cTn id="59" presetID="31" presetClass="entr" presetSubtype="0" fill="hold" nodeType="withEffect">
                                  <p:stCondLst>
                                    <p:cond delay="0"/>
                                  </p:stCondLst>
                                  <p:childTnLst>
                                    <p:set>
                                      <p:cBhvr>
                                        <p:cTn id="60" dur="1" fill="hold">
                                          <p:stCondLst>
                                            <p:cond delay="0"/>
                                          </p:stCondLst>
                                        </p:cTn>
                                        <p:tgtEl>
                                          <p:spTgt spid="3">
                                            <p:txEl>
                                              <p:pRg st="9" end="9"/>
                                            </p:txEl>
                                          </p:spTgt>
                                        </p:tgtEl>
                                        <p:attrNameLst>
                                          <p:attrName>style.visibility</p:attrName>
                                        </p:attrNameLst>
                                      </p:cBhvr>
                                      <p:to>
                                        <p:strVal val="visible"/>
                                      </p:to>
                                    </p:set>
                                    <p:anim calcmode="lin" valueType="num">
                                      <p:cBhvr>
                                        <p:cTn id="61" dur="1000" fill="hold"/>
                                        <p:tgtEl>
                                          <p:spTgt spid="3">
                                            <p:txEl>
                                              <p:pRg st="9" end="9"/>
                                            </p:txEl>
                                          </p:spTgt>
                                        </p:tgtEl>
                                        <p:attrNameLst>
                                          <p:attrName>ppt_w</p:attrName>
                                        </p:attrNameLst>
                                      </p:cBhvr>
                                      <p:tavLst>
                                        <p:tav tm="0">
                                          <p:val>
                                            <p:fltVal val="0"/>
                                          </p:val>
                                        </p:tav>
                                        <p:tav tm="100000">
                                          <p:val>
                                            <p:strVal val="#ppt_w"/>
                                          </p:val>
                                        </p:tav>
                                      </p:tavLst>
                                    </p:anim>
                                    <p:anim calcmode="lin" valueType="num">
                                      <p:cBhvr>
                                        <p:cTn id="62" dur="1000" fill="hold"/>
                                        <p:tgtEl>
                                          <p:spTgt spid="3">
                                            <p:txEl>
                                              <p:pRg st="9" end="9"/>
                                            </p:txEl>
                                          </p:spTgt>
                                        </p:tgtEl>
                                        <p:attrNameLst>
                                          <p:attrName>ppt_h</p:attrName>
                                        </p:attrNameLst>
                                      </p:cBhvr>
                                      <p:tavLst>
                                        <p:tav tm="0">
                                          <p:val>
                                            <p:fltVal val="0"/>
                                          </p:val>
                                        </p:tav>
                                        <p:tav tm="100000">
                                          <p:val>
                                            <p:strVal val="#ppt_h"/>
                                          </p:val>
                                        </p:tav>
                                      </p:tavLst>
                                    </p:anim>
                                    <p:anim calcmode="lin" valueType="num">
                                      <p:cBhvr>
                                        <p:cTn id="63" dur="1000" fill="hold"/>
                                        <p:tgtEl>
                                          <p:spTgt spid="3">
                                            <p:txEl>
                                              <p:pRg st="9" end="9"/>
                                            </p:txEl>
                                          </p:spTgt>
                                        </p:tgtEl>
                                        <p:attrNameLst>
                                          <p:attrName>style.rotation</p:attrName>
                                        </p:attrNameLst>
                                      </p:cBhvr>
                                      <p:tavLst>
                                        <p:tav tm="0">
                                          <p:val>
                                            <p:fltVal val="90"/>
                                          </p:val>
                                        </p:tav>
                                        <p:tav tm="100000">
                                          <p:val>
                                            <p:fltVal val="0"/>
                                          </p:val>
                                        </p:tav>
                                      </p:tavLst>
                                    </p:anim>
                                    <p:animEffect transition="in" filter="fade">
                                      <p:cBhvr>
                                        <p:cTn id="64" dur="1000"/>
                                        <p:tgtEl>
                                          <p:spTgt spid="3">
                                            <p:txEl>
                                              <p:pRg st="9" end="9"/>
                                            </p:txEl>
                                          </p:spTgt>
                                        </p:tgtEl>
                                      </p:cBhvr>
                                    </p:animEffect>
                                  </p:childTnLst>
                                </p:cTn>
                              </p:par>
                              <p:par>
                                <p:cTn id="65" presetID="31" presetClass="entr" presetSubtype="0" fill="hold" nodeType="withEffect">
                                  <p:stCondLst>
                                    <p:cond delay="0"/>
                                  </p:stCondLst>
                                  <p:childTnLst>
                                    <p:set>
                                      <p:cBhvr>
                                        <p:cTn id="66" dur="1" fill="hold">
                                          <p:stCondLst>
                                            <p:cond delay="0"/>
                                          </p:stCondLst>
                                        </p:cTn>
                                        <p:tgtEl>
                                          <p:spTgt spid="3">
                                            <p:txEl>
                                              <p:pRg st="10" end="10"/>
                                            </p:txEl>
                                          </p:spTgt>
                                        </p:tgtEl>
                                        <p:attrNameLst>
                                          <p:attrName>style.visibility</p:attrName>
                                        </p:attrNameLst>
                                      </p:cBhvr>
                                      <p:to>
                                        <p:strVal val="visible"/>
                                      </p:to>
                                    </p:set>
                                    <p:anim calcmode="lin" valueType="num">
                                      <p:cBhvr>
                                        <p:cTn id="67" dur="1000" fill="hold"/>
                                        <p:tgtEl>
                                          <p:spTgt spid="3">
                                            <p:txEl>
                                              <p:pRg st="10" end="10"/>
                                            </p:txEl>
                                          </p:spTgt>
                                        </p:tgtEl>
                                        <p:attrNameLst>
                                          <p:attrName>ppt_w</p:attrName>
                                        </p:attrNameLst>
                                      </p:cBhvr>
                                      <p:tavLst>
                                        <p:tav tm="0">
                                          <p:val>
                                            <p:fltVal val="0"/>
                                          </p:val>
                                        </p:tav>
                                        <p:tav tm="100000">
                                          <p:val>
                                            <p:strVal val="#ppt_w"/>
                                          </p:val>
                                        </p:tav>
                                      </p:tavLst>
                                    </p:anim>
                                    <p:anim calcmode="lin" valueType="num">
                                      <p:cBhvr>
                                        <p:cTn id="68" dur="1000" fill="hold"/>
                                        <p:tgtEl>
                                          <p:spTgt spid="3">
                                            <p:txEl>
                                              <p:pRg st="10" end="10"/>
                                            </p:txEl>
                                          </p:spTgt>
                                        </p:tgtEl>
                                        <p:attrNameLst>
                                          <p:attrName>ppt_h</p:attrName>
                                        </p:attrNameLst>
                                      </p:cBhvr>
                                      <p:tavLst>
                                        <p:tav tm="0">
                                          <p:val>
                                            <p:fltVal val="0"/>
                                          </p:val>
                                        </p:tav>
                                        <p:tav tm="100000">
                                          <p:val>
                                            <p:strVal val="#ppt_h"/>
                                          </p:val>
                                        </p:tav>
                                      </p:tavLst>
                                    </p:anim>
                                    <p:anim calcmode="lin" valueType="num">
                                      <p:cBhvr>
                                        <p:cTn id="69" dur="1000" fill="hold"/>
                                        <p:tgtEl>
                                          <p:spTgt spid="3">
                                            <p:txEl>
                                              <p:pRg st="10" end="10"/>
                                            </p:txEl>
                                          </p:spTgt>
                                        </p:tgtEl>
                                        <p:attrNameLst>
                                          <p:attrName>style.rotation</p:attrName>
                                        </p:attrNameLst>
                                      </p:cBhvr>
                                      <p:tavLst>
                                        <p:tav tm="0">
                                          <p:val>
                                            <p:fltVal val="90"/>
                                          </p:val>
                                        </p:tav>
                                        <p:tav tm="100000">
                                          <p:val>
                                            <p:fltVal val="0"/>
                                          </p:val>
                                        </p:tav>
                                      </p:tavLst>
                                    </p:anim>
                                    <p:animEffect transition="in" filter="fade">
                                      <p:cBhvr>
                                        <p:cTn id="70" dur="10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rgbClr val="FFEFD1"/>
            </a:gs>
            <a:gs pos="64999">
              <a:srgbClr val="F0EBD5"/>
            </a:gs>
            <a:gs pos="100000">
              <a:srgbClr val="D1C39F"/>
            </a:gs>
          </a:gsLst>
          <a:lin ang="5400000" scaled="0"/>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8229600" cy="6192688"/>
          </a:xfrm>
        </p:spPr>
        <p:txBody>
          <a:bodyPr>
            <a:normAutofit fontScale="92500" lnSpcReduction="20000"/>
          </a:bodyPr>
          <a:lstStyle/>
          <a:p>
            <a:pPr marL="0" indent="0" algn="ctr">
              <a:buNone/>
            </a:pPr>
            <a:r>
              <a:rPr lang="es-CO" dirty="0">
                <a:solidFill>
                  <a:srgbClr val="0070C0"/>
                </a:solidFill>
              </a:rPr>
              <a:t>¿Debe la tradición Católica tener igual o mayor autoridad que la Biblia?</a:t>
            </a:r>
          </a:p>
          <a:p>
            <a:pPr marL="0" indent="0" algn="ctr">
              <a:buNone/>
            </a:pPr>
            <a:r>
              <a:rPr lang="es-CO" dirty="0" smtClean="0">
                <a:solidFill>
                  <a:srgbClr val="7030A0"/>
                </a:solidFill>
              </a:rPr>
              <a:t>¿</a:t>
            </a:r>
            <a:r>
              <a:rPr lang="es-CO" dirty="0">
                <a:solidFill>
                  <a:srgbClr val="7030A0"/>
                </a:solidFill>
              </a:rPr>
              <a:t>Qué dice la Biblia acerca de la confesión de pecados a un sacerdote?</a:t>
            </a:r>
          </a:p>
          <a:p>
            <a:pPr marL="0" indent="0" algn="ctr">
              <a:buNone/>
            </a:pPr>
            <a:r>
              <a:rPr lang="es-CO" dirty="0" smtClean="0">
                <a:solidFill>
                  <a:srgbClr val="C00000"/>
                </a:solidFill>
              </a:rPr>
              <a:t>¿</a:t>
            </a:r>
            <a:r>
              <a:rPr lang="es-CO" dirty="0">
                <a:solidFill>
                  <a:srgbClr val="C00000"/>
                </a:solidFill>
              </a:rPr>
              <a:t>Qué dice la Biblia acerca del bautismo de infantes</a:t>
            </a:r>
            <a:r>
              <a:rPr lang="es-CO" dirty="0" smtClean="0">
                <a:solidFill>
                  <a:srgbClr val="C00000"/>
                </a:solidFill>
              </a:rPr>
              <a:t>?</a:t>
            </a:r>
          </a:p>
          <a:p>
            <a:pPr marL="0" indent="0" algn="ctr">
              <a:buNone/>
            </a:pPr>
            <a:r>
              <a:rPr lang="es-CO" dirty="0" smtClean="0">
                <a:solidFill>
                  <a:schemeClr val="accent2"/>
                </a:solidFill>
              </a:rPr>
              <a:t>¿</a:t>
            </a:r>
            <a:r>
              <a:rPr lang="es-CO" dirty="0">
                <a:solidFill>
                  <a:schemeClr val="accent2"/>
                </a:solidFill>
              </a:rPr>
              <a:t>Qué dice la Biblia acerca del Papa / papado?</a:t>
            </a:r>
          </a:p>
          <a:p>
            <a:pPr marL="0" indent="0" algn="ctr">
              <a:buNone/>
            </a:pPr>
            <a:r>
              <a:rPr lang="es-CO" dirty="0" smtClean="0">
                <a:solidFill>
                  <a:srgbClr val="0070C0"/>
                </a:solidFill>
              </a:rPr>
              <a:t>¿</a:t>
            </a:r>
            <a:r>
              <a:rPr lang="es-CO" dirty="0">
                <a:solidFill>
                  <a:srgbClr val="0070C0"/>
                </a:solidFill>
              </a:rPr>
              <a:t>Qué dice la Biblia acerca del Purgatorio?</a:t>
            </a:r>
          </a:p>
          <a:p>
            <a:pPr marL="0" indent="0" algn="ctr">
              <a:buNone/>
            </a:pPr>
            <a:r>
              <a:rPr lang="es-CO" dirty="0" smtClean="0">
                <a:solidFill>
                  <a:srgbClr val="00B050"/>
                </a:solidFill>
              </a:rPr>
              <a:t>¿</a:t>
            </a:r>
            <a:r>
              <a:rPr lang="es-CO" dirty="0">
                <a:solidFill>
                  <a:srgbClr val="00B050"/>
                </a:solidFill>
              </a:rPr>
              <a:t>Cuál fue la primera iglesia, la original?</a:t>
            </a:r>
          </a:p>
          <a:p>
            <a:pPr marL="0" indent="0" algn="ctr">
              <a:buNone/>
            </a:pPr>
            <a:r>
              <a:rPr lang="es-CO" dirty="0" smtClean="0">
                <a:solidFill>
                  <a:srgbClr val="FF0000"/>
                </a:solidFill>
              </a:rPr>
              <a:t>¿</a:t>
            </a:r>
            <a:r>
              <a:rPr lang="es-CO" dirty="0">
                <a:solidFill>
                  <a:srgbClr val="FF0000"/>
                </a:solidFill>
              </a:rPr>
              <a:t>Qué fue la Reforma Protestante?</a:t>
            </a:r>
          </a:p>
          <a:p>
            <a:pPr marL="0" indent="0" algn="ctr">
              <a:buNone/>
            </a:pPr>
            <a:r>
              <a:rPr lang="es-CO" dirty="0" smtClean="0">
                <a:solidFill>
                  <a:schemeClr val="tx1">
                    <a:lumMod val="50000"/>
                    <a:lumOff val="50000"/>
                  </a:schemeClr>
                </a:solidFill>
              </a:rPr>
              <a:t>¿</a:t>
            </a:r>
            <a:r>
              <a:rPr lang="es-CO" dirty="0">
                <a:solidFill>
                  <a:schemeClr val="tx1">
                    <a:lumMod val="50000"/>
                    <a:lumOff val="50000"/>
                  </a:schemeClr>
                </a:solidFill>
              </a:rPr>
              <a:t>Qué es la </a:t>
            </a:r>
            <a:r>
              <a:rPr lang="es-CO" dirty="0" smtClean="0">
                <a:solidFill>
                  <a:schemeClr val="tx1">
                    <a:lumMod val="50000"/>
                    <a:lumOff val="50000"/>
                  </a:schemeClr>
                </a:solidFill>
              </a:rPr>
              <a:t>Transustanciación?</a:t>
            </a:r>
            <a:endParaRPr lang="es-CO" dirty="0">
              <a:solidFill>
                <a:schemeClr val="tx1">
                  <a:lumMod val="50000"/>
                  <a:lumOff val="50000"/>
                </a:schemeClr>
              </a:solidFill>
            </a:endParaRPr>
          </a:p>
          <a:p>
            <a:pPr marL="0" indent="0" algn="ctr">
              <a:buNone/>
            </a:pPr>
            <a:r>
              <a:rPr lang="es-CO" dirty="0" smtClean="0">
                <a:solidFill>
                  <a:srgbClr val="00B0F0"/>
                </a:solidFill>
              </a:rPr>
              <a:t>¿</a:t>
            </a:r>
            <a:r>
              <a:rPr lang="es-CO" dirty="0">
                <a:solidFill>
                  <a:srgbClr val="00B0F0"/>
                </a:solidFill>
              </a:rPr>
              <a:t>Son bíblicos los siete sacramentos católicos?</a:t>
            </a:r>
          </a:p>
          <a:p>
            <a:pPr marL="0" indent="0" algn="ctr">
              <a:buNone/>
            </a:pPr>
            <a:r>
              <a:rPr lang="es-CO" dirty="0" smtClean="0">
                <a:solidFill>
                  <a:schemeClr val="tx2">
                    <a:lumMod val="60000"/>
                    <a:lumOff val="40000"/>
                  </a:schemeClr>
                </a:solidFill>
              </a:rPr>
              <a:t>¿</a:t>
            </a:r>
            <a:r>
              <a:rPr lang="es-CO" dirty="0">
                <a:solidFill>
                  <a:schemeClr val="tx2">
                    <a:lumMod val="60000"/>
                    <a:lumOff val="40000"/>
                  </a:schemeClr>
                </a:solidFill>
              </a:rPr>
              <a:t>Es bíblico el rezar el rosario?</a:t>
            </a:r>
          </a:p>
          <a:p>
            <a:pPr marL="0" indent="0" algn="ctr">
              <a:buNone/>
            </a:pPr>
            <a:r>
              <a:rPr lang="es-CO" b="1" dirty="0" smtClean="0">
                <a:solidFill>
                  <a:srgbClr val="0070C0"/>
                </a:solidFill>
              </a:rPr>
              <a:t>¿</a:t>
            </a:r>
            <a:r>
              <a:rPr lang="es-CO" b="1" dirty="0">
                <a:solidFill>
                  <a:srgbClr val="0070C0"/>
                </a:solidFill>
              </a:rPr>
              <a:t>Qué son los santos cristianos de acuerdo a la Biblia?</a:t>
            </a:r>
          </a:p>
          <a:p>
            <a:endParaRPr lang="es-CO" dirty="0"/>
          </a:p>
        </p:txBody>
      </p:sp>
      <p:sp>
        <p:nvSpPr>
          <p:cNvPr id="4" name="3 Cerrar llave"/>
          <p:cNvSpPr/>
          <p:nvPr/>
        </p:nvSpPr>
        <p:spPr>
          <a:xfrm>
            <a:off x="8268472" y="260647"/>
            <a:ext cx="875528" cy="6336705"/>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s-CO" dirty="0"/>
          </a:p>
        </p:txBody>
      </p:sp>
      <p:sp>
        <p:nvSpPr>
          <p:cNvPr id="5" name="4 Abrir llave"/>
          <p:cNvSpPr/>
          <p:nvPr/>
        </p:nvSpPr>
        <p:spPr>
          <a:xfrm>
            <a:off x="2530" y="260648"/>
            <a:ext cx="897061" cy="6336704"/>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s-CO" dirty="0"/>
          </a:p>
        </p:txBody>
      </p:sp>
    </p:spTree>
    <p:extLst>
      <p:ext uri="{BB962C8B-B14F-4D97-AF65-F5344CB8AC3E}">
        <p14:creationId xmlns:p14="http://schemas.microsoft.com/office/powerpoint/2010/main" val="4116209470"/>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rgbClr val="FFEFD1"/>
            </a:gs>
            <a:gs pos="64999">
              <a:srgbClr val="F0EBD5"/>
            </a:gs>
            <a:gs pos="100000">
              <a:srgbClr val="D1C39F"/>
            </a:gs>
          </a:gsLst>
          <a:lin ang="5400000" scaled="0"/>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64941" y="312264"/>
            <a:ext cx="8091563" cy="6192688"/>
          </a:xfrm>
        </p:spPr>
        <p:txBody>
          <a:bodyPr>
            <a:normAutofit fontScale="85000" lnSpcReduction="20000"/>
          </a:bodyPr>
          <a:lstStyle/>
          <a:p>
            <a:pPr marL="0" indent="0" algn="ctr">
              <a:buNone/>
            </a:pPr>
            <a:r>
              <a:rPr lang="es-CO" b="1" dirty="0">
                <a:solidFill>
                  <a:srgbClr val="FF0000"/>
                </a:solidFill>
              </a:rPr>
              <a:t>¿Es bíblica la sucesión apostólica?</a:t>
            </a:r>
          </a:p>
          <a:p>
            <a:pPr marL="0" indent="0" algn="ctr">
              <a:buNone/>
            </a:pPr>
            <a:r>
              <a:rPr lang="es-CO" dirty="0" smtClean="0">
                <a:solidFill>
                  <a:srgbClr val="002060"/>
                </a:solidFill>
              </a:rPr>
              <a:t>Las </a:t>
            </a:r>
            <a:r>
              <a:rPr lang="es-CO" dirty="0">
                <a:solidFill>
                  <a:srgbClr val="002060"/>
                </a:solidFill>
              </a:rPr>
              <a:t>apariciones de María, tales como la Virgen de Fátima, ¿son verdaderos mensajes de Dios?</a:t>
            </a:r>
          </a:p>
          <a:p>
            <a:pPr marL="0" indent="0" algn="ctr">
              <a:buNone/>
            </a:pPr>
            <a:r>
              <a:rPr lang="es-CO" dirty="0" smtClean="0">
                <a:solidFill>
                  <a:srgbClr val="C00000"/>
                </a:solidFill>
              </a:rPr>
              <a:t>Católicos </a:t>
            </a:r>
            <a:r>
              <a:rPr lang="es-CO" dirty="0">
                <a:solidFill>
                  <a:srgbClr val="C00000"/>
                </a:solidFill>
              </a:rPr>
              <a:t>contra Protestantes - ¿por qué hay tanta animosidad?</a:t>
            </a:r>
          </a:p>
          <a:p>
            <a:pPr marL="0" indent="0" algn="ctr">
              <a:buNone/>
            </a:pPr>
            <a:r>
              <a:rPr lang="es-CO" dirty="0" smtClean="0"/>
              <a:t>¿</a:t>
            </a:r>
            <a:r>
              <a:rPr lang="es-CO" dirty="0"/>
              <a:t>Cuál es la diferencia entre católicos y protestantes?</a:t>
            </a:r>
          </a:p>
          <a:p>
            <a:pPr marL="0" indent="0" algn="ctr">
              <a:buNone/>
            </a:pPr>
            <a:r>
              <a:rPr lang="es-CO" dirty="0" smtClean="0">
                <a:solidFill>
                  <a:srgbClr val="0070C0"/>
                </a:solidFill>
              </a:rPr>
              <a:t>¿</a:t>
            </a:r>
            <a:r>
              <a:rPr lang="es-CO" dirty="0">
                <a:solidFill>
                  <a:srgbClr val="0070C0"/>
                </a:solidFill>
              </a:rPr>
              <a:t>Es el Papa el vicario de Cristo?</a:t>
            </a:r>
          </a:p>
          <a:p>
            <a:pPr marL="0" indent="0" algn="ctr">
              <a:buNone/>
            </a:pPr>
            <a:r>
              <a:rPr lang="es-CO" dirty="0" smtClean="0">
                <a:solidFill>
                  <a:srgbClr val="00B050"/>
                </a:solidFill>
              </a:rPr>
              <a:t>¿</a:t>
            </a:r>
            <a:r>
              <a:rPr lang="es-CO" dirty="0">
                <a:solidFill>
                  <a:srgbClr val="00B050"/>
                </a:solidFill>
              </a:rPr>
              <a:t>Qué son las indulgencias y las indulgencias plenarias, y es su concepto bíblico?</a:t>
            </a:r>
          </a:p>
          <a:p>
            <a:pPr marL="0" indent="0" algn="ctr">
              <a:buNone/>
            </a:pPr>
            <a:r>
              <a:rPr lang="es-CO" dirty="0" smtClean="0">
                <a:solidFill>
                  <a:srgbClr val="7030A0"/>
                </a:solidFill>
              </a:rPr>
              <a:t>¿</a:t>
            </a:r>
            <a:r>
              <a:rPr lang="es-CO" dirty="0">
                <a:solidFill>
                  <a:srgbClr val="7030A0"/>
                </a:solidFill>
              </a:rPr>
              <a:t>Qué es la Asunción de María?</a:t>
            </a:r>
          </a:p>
          <a:p>
            <a:pPr marL="0" indent="0" algn="ctr">
              <a:buNone/>
            </a:pPr>
            <a:r>
              <a:rPr lang="es-CO" dirty="0" smtClean="0">
                <a:solidFill>
                  <a:schemeClr val="tx2">
                    <a:lumMod val="75000"/>
                  </a:schemeClr>
                </a:solidFill>
              </a:rPr>
              <a:t>¿</a:t>
            </a:r>
            <a:r>
              <a:rPr lang="es-CO" dirty="0">
                <a:solidFill>
                  <a:schemeClr val="tx2">
                    <a:lumMod val="75000"/>
                  </a:schemeClr>
                </a:solidFill>
              </a:rPr>
              <a:t>Es bíblica la infalibilidad papal?</a:t>
            </a:r>
          </a:p>
          <a:p>
            <a:pPr marL="0" indent="0" algn="ctr">
              <a:buNone/>
            </a:pPr>
            <a:r>
              <a:rPr lang="es-CO" dirty="0" smtClean="0">
                <a:solidFill>
                  <a:srgbClr val="C00000"/>
                </a:solidFill>
              </a:rPr>
              <a:t>¿</a:t>
            </a:r>
            <a:r>
              <a:rPr lang="es-CO" dirty="0">
                <a:solidFill>
                  <a:srgbClr val="C00000"/>
                </a:solidFill>
              </a:rPr>
              <a:t>Enseña la Biblia sobre el pecado mortal y venial?</a:t>
            </a:r>
          </a:p>
          <a:p>
            <a:pPr marL="0" indent="0" algn="ctr">
              <a:buNone/>
            </a:pPr>
            <a:r>
              <a:rPr lang="es-CO" dirty="0" smtClean="0">
                <a:solidFill>
                  <a:schemeClr val="tx2">
                    <a:lumMod val="60000"/>
                    <a:lumOff val="40000"/>
                  </a:schemeClr>
                </a:solidFill>
              </a:rPr>
              <a:t>¿</a:t>
            </a:r>
            <a:r>
              <a:rPr lang="es-CO" dirty="0">
                <a:solidFill>
                  <a:schemeClr val="tx2">
                    <a:lumMod val="60000"/>
                    <a:lumOff val="40000"/>
                  </a:schemeClr>
                </a:solidFill>
              </a:rPr>
              <a:t>Es bíblica la perpetua virginidad de María?</a:t>
            </a:r>
          </a:p>
          <a:p>
            <a:pPr marL="0" indent="0" algn="ctr">
              <a:buNone/>
            </a:pPr>
            <a:r>
              <a:rPr lang="es-CO" b="1" dirty="0" smtClean="0">
                <a:solidFill>
                  <a:srgbClr val="FF0000"/>
                </a:solidFill>
              </a:rPr>
              <a:t>La </a:t>
            </a:r>
            <a:r>
              <a:rPr lang="es-CO" b="1" dirty="0">
                <a:solidFill>
                  <a:srgbClr val="FF0000"/>
                </a:solidFill>
              </a:rPr>
              <a:t>señal de la cruz - ¿Cuál es su significado? ¿Deben los cristianos hacer la señal de la cruz?</a:t>
            </a:r>
          </a:p>
          <a:p>
            <a:endParaRPr lang="es-CO" dirty="0"/>
          </a:p>
        </p:txBody>
      </p:sp>
      <p:sp>
        <p:nvSpPr>
          <p:cNvPr id="4" name="3 Abrir llave"/>
          <p:cNvSpPr/>
          <p:nvPr/>
        </p:nvSpPr>
        <p:spPr>
          <a:xfrm flipV="1">
            <a:off x="0" y="230711"/>
            <a:ext cx="899592" cy="6336703"/>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s-CO" dirty="0"/>
          </a:p>
        </p:txBody>
      </p:sp>
      <p:sp>
        <p:nvSpPr>
          <p:cNvPr id="5" name="4 Cerrar llave"/>
          <p:cNvSpPr/>
          <p:nvPr/>
        </p:nvSpPr>
        <p:spPr>
          <a:xfrm>
            <a:off x="8244408" y="260647"/>
            <a:ext cx="899592" cy="6336703"/>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s-CO" dirty="0"/>
          </a:p>
        </p:txBody>
      </p:sp>
    </p:spTree>
    <p:extLst>
      <p:ext uri="{BB962C8B-B14F-4D97-AF65-F5344CB8AC3E}">
        <p14:creationId xmlns:p14="http://schemas.microsoft.com/office/powerpoint/2010/main" val="3017469031"/>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rgbClr val="FFEFD1"/>
            </a:gs>
            <a:gs pos="64999">
              <a:srgbClr val="F0EBD5"/>
            </a:gs>
            <a:gs pos="100000">
              <a:srgbClr val="D1C39F"/>
            </a:gs>
          </a:gsLst>
          <a:lin ang="5400000" scaled="0"/>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8229600" cy="6120680"/>
          </a:xfrm>
        </p:spPr>
        <p:txBody>
          <a:bodyPr>
            <a:normAutofit fontScale="92500" lnSpcReduction="10000"/>
          </a:bodyPr>
          <a:lstStyle/>
          <a:p>
            <a:pPr marL="0" indent="0" algn="ctr">
              <a:buNone/>
            </a:pPr>
            <a:r>
              <a:rPr lang="es-CO" b="1" dirty="0">
                <a:solidFill>
                  <a:srgbClr val="FF0000"/>
                </a:solidFill>
              </a:rPr>
              <a:t>¿Fue San Pedro el primer Papa?</a:t>
            </a:r>
          </a:p>
          <a:p>
            <a:pPr marL="0" indent="0" algn="ctr">
              <a:buNone/>
            </a:pPr>
            <a:r>
              <a:rPr lang="es-CO" dirty="0" smtClean="0">
                <a:solidFill>
                  <a:srgbClr val="0070C0"/>
                </a:solidFill>
              </a:rPr>
              <a:t>¿</a:t>
            </a:r>
            <a:r>
              <a:rPr lang="es-CO" dirty="0">
                <a:solidFill>
                  <a:srgbClr val="0070C0"/>
                </a:solidFill>
              </a:rPr>
              <a:t>Es bíblico el sacerdocio de todos los creyentes?</a:t>
            </a:r>
          </a:p>
          <a:p>
            <a:pPr marL="0" indent="0" algn="ctr">
              <a:buNone/>
            </a:pPr>
            <a:r>
              <a:rPr lang="es-CO" dirty="0" smtClean="0">
                <a:solidFill>
                  <a:srgbClr val="002060"/>
                </a:solidFill>
              </a:rPr>
              <a:t>¿</a:t>
            </a:r>
            <a:r>
              <a:rPr lang="es-CO" dirty="0">
                <a:solidFill>
                  <a:srgbClr val="002060"/>
                </a:solidFill>
              </a:rPr>
              <a:t>Cuál es el origen del Martes Gordo y el Mardi Gras?</a:t>
            </a:r>
          </a:p>
          <a:p>
            <a:pPr marL="0" indent="0" algn="ctr">
              <a:buNone/>
            </a:pPr>
            <a:r>
              <a:rPr lang="es-CO" dirty="0" smtClean="0">
                <a:solidFill>
                  <a:srgbClr val="C00000"/>
                </a:solidFill>
              </a:rPr>
              <a:t>¿</a:t>
            </a:r>
            <a:r>
              <a:rPr lang="es-CO" dirty="0">
                <a:solidFill>
                  <a:srgbClr val="C00000"/>
                </a:solidFill>
              </a:rPr>
              <a:t>Qué es el Miércoles de Ceniza?</a:t>
            </a:r>
          </a:p>
          <a:p>
            <a:pPr marL="0" indent="0" algn="ctr">
              <a:buNone/>
            </a:pPr>
            <a:r>
              <a:rPr lang="es-CO" dirty="0" smtClean="0">
                <a:solidFill>
                  <a:srgbClr val="7030A0"/>
                </a:solidFill>
              </a:rPr>
              <a:t>¿</a:t>
            </a:r>
            <a:r>
              <a:rPr lang="es-CO" dirty="0">
                <a:solidFill>
                  <a:srgbClr val="7030A0"/>
                </a:solidFill>
              </a:rPr>
              <a:t>Cuál es el significado de la Cuaresma?</a:t>
            </a:r>
          </a:p>
          <a:p>
            <a:pPr marL="0" indent="0" algn="ctr">
              <a:buNone/>
            </a:pPr>
            <a:r>
              <a:rPr lang="es-CO" dirty="0" smtClean="0">
                <a:solidFill>
                  <a:schemeClr val="accent2"/>
                </a:solidFill>
              </a:rPr>
              <a:t>¿</a:t>
            </a:r>
            <a:r>
              <a:rPr lang="es-CO" dirty="0">
                <a:solidFill>
                  <a:schemeClr val="accent2"/>
                </a:solidFill>
              </a:rPr>
              <a:t>Qué es la Semana de la Pasión / la Semana Santa?</a:t>
            </a:r>
          </a:p>
          <a:p>
            <a:pPr marL="0" indent="0" algn="ctr">
              <a:buNone/>
            </a:pPr>
            <a:r>
              <a:rPr lang="es-CO" dirty="0" smtClean="0">
                <a:solidFill>
                  <a:srgbClr val="0070C0"/>
                </a:solidFill>
              </a:rPr>
              <a:t>¿</a:t>
            </a:r>
            <a:r>
              <a:rPr lang="es-CO" dirty="0">
                <a:solidFill>
                  <a:srgbClr val="0070C0"/>
                </a:solidFill>
              </a:rPr>
              <a:t>Qué es el Domingo de Ramos?</a:t>
            </a:r>
          </a:p>
          <a:p>
            <a:pPr marL="0" indent="0" algn="ctr">
              <a:buNone/>
            </a:pPr>
            <a:r>
              <a:rPr lang="es-CO" dirty="0" smtClean="0">
                <a:solidFill>
                  <a:srgbClr val="00B050"/>
                </a:solidFill>
              </a:rPr>
              <a:t>¿</a:t>
            </a:r>
            <a:r>
              <a:rPr lang="es-CO" dirty="0">
                <a:solidFill>
                  <a:srgbClr val="00B050"/>
                </a:solidFill>
              </a:rPr>
              <a:t>Qué es el Jueves Santo?</a:t>
            </a:r>
          </a:p>
          <a:p>
            <a:pPr marL="0" indent="0" algn="ctr">
              <a:buNone/>
            </a:pPr>
            <a:r>
              <a:rPr lang="es-CO" dirty="0" smtClean="0">
                <a:solidFill>
                  <a:schemeClr val="tx1">
                    <a:lumMod val="50000"/>
                    <a:lumOff val="50000"/>
                  </a:schemeClr>
                </a:solidFill>
              </a:rPr>
              <a:t>¿</a:t>
            </a:r>
            <a:r>
              <a:rPr lang="es-CO" dirty="0">
                <a:solidFill>
                  <a:schemeClr val="tx1">
                    <a:lumMod val="50000"/>
                    <a:lumOff val="50000"/>
                  </a:schemeClr>
                </a:solidFill>
              </a:rPr>
              <a:t>Qué es el Viernes Santo?</a:t>
            </a:r>
          </a:p>
          <a:p>
            <a:pPr marL="0" indent="0" algn="ctr">
              <a:buNone/>
            </a:pPr>
            <a:r>
              <a:rPr lang="es-CO" dirty="0" smtClean="0">
                <a:solidFill>
                  <a:schemeClr val="accent6">
                    <a:lumMod val="50000"/>
                  </a:schemeClr>
                </a:solidFill>
              </a:rPr>
              <a:t>¿</a:t>
            </a:r>
            <a:r>
              <a:rPr lang="es-CO" dirty="0">
                <a:solidFill>
                  <a:schemeClr val="accent6">
                    <a:lumMod val="50000"/>
                  </a:schemeClr>
                </a:solidFill>
              </a:rPr>
              <a:t>Qué es el Sábado Santo?</a:t>
            </a:r>
          </a:p>
          <a:p>
            <a:pPr marL="0" indent="0" algn="ctr">
              <a:buNone/>
            </a:pPr>
            <a:r>
              <a:rPr lang="es-CO" b="1" dirty="0" smtClean="0">
                <a:solidFill>
                  <a:srgbClr val="FF0000"/>
                </a:solidFill>
              </a:rPr>
              <a:t>¿</a:t>
            </a:r>
            <a:r>
              <a:rPr lang="es-CO" b="1" dirty="0">
                <a:solidFill>
                  <a:srgbClr val="FF0000"/>
                </a:solidFill>
              </a:rPr>
              <a:t>Qué es el Domingo de Pascua?</a:t>
            </a:r>
          </a:p>
          <a:p>
            <a:endParaRPr lang="es-CO" dirty="0"/>
          </a:p>
          <a:p>
            <a:endParaRPr lang="es-CO" dirty="0"/>
          </a:p>
          <a:p>
            <a:endParaRPr lang="es-CO" dirty="0"/>
          </a:p>
          <a:p>
            <a:endParaRPr lang="es-CO" dirty="0"/>
          </a:p>
          <a:p>
            <a:endParaRPr lang="es-CO" dirty="0"/>
          </a:p>
        </p:txBody>
      </p:sp>
      <p:sp>
        <p:nvSpPr>
          <p:cNvPr id="4" name="3 Abrir llave"/>
          <p:cNvSpPr/>
          <p:nvPr/>
        </p:nvSpPr>
        <p:spPr>
          <a:xfrm>
            <a:off x="0" y="330484"/>
            <a:ext cx="1038400" cy="6264696"/>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s-CO" dirty="0"/>
          </a:p>
        </p:txBody>
      </p:sp>
      <p:sp>
        <p:nvSpPr>
          <p:cNvPr id="5" name="4 Cerrar llave"/>
          <p:cNvSpPr/>
          <p:nvPr/>
        </p:nvSpPr>
        <p:spPr>
          <a:xfrm>
            <a:off x="8172400" y="476672"/>
            <a:ext cx="926300" cy="6118508"/>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s-CO" dirty="0"/>
          </a:p>
        </p:txBody>
      </p:sp>
    </p:spTree>
    <p:extLst>
      <p:ext uri="{BB962C8B-B14F-4D97-AF65-F5344CB8AC3E}">
        <p14:creationId xmlns:p14="http://schemas.microsoft.com/office/powerpoint/2010/main" val="42445462"/>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1700808"/>
            <a:ext cx="8229600" cy="3899314"/>
          </a:xfrm>
          <a:blipFill>
            <a:blip r:embed="rId2"/>
            <a:tile tx="0" ty="0" sx="100000" sy="100000" flip="none" algn="tl"/>
          </a:blipFill>
        </p:spPr>
        <p:txBody>
          <a:bodyPr>
            <a:normAutofit/>
          </a:bodyPr>
          <a:lstStyle/>
          <a:p>
            <a:pPr marL="0" indent="0" algn="ctr">
              <a:buNone/>
            </a:pPr>
            <a:endParaRPr lang="es-CO" sz="4400" dirty="0">
              <a:latin typeface="Algerian" pitchFamily="82" charset="0"/>
            </a:endParaRPr>
          </a:p>
          <a:p>
            <a:pPr marL="0" indent="0" algn="ctr">
              <a:buNone/>
            </a:pPr>
            <a:r>
              <a:rPr lang="es-CO" sz="4400" dirty="0" smtClean="0">
                <a:latin typeface="Algerian" pitchFamily="82" charset="0"/>
              </a:rPr>
              <a:t>Pregunta</a:t>
            </a:r>
            <a:r>
              <a:rPr lang="es-CO" sz="4400" dirty="0">
                <a:latin typeface="Algerian" pitchFamily="82" charset="0"/>
              </a:rPr>
              <a:t>: </a:t>
            </a:r>
            <a:endParaRPr lang="es-CO" sz="4400" dirty="0" smtClean="0">
              <a:latin typeface="Algerian" pitchFamily="82" charset="0"/>
            </a:endParaRPr>
          </a:p>
          <a:p>
            <a:pPr marL="0" indent="0" algn="ctr">
              <a:buNone/>
            </a:pPr>
            <a:r>
              <a:rPr lang="es-CO" sz="4400" dirty="0" smtClean="0">
                <a:latin typeface="Algerian" pitchFamily="82" charset="0"/>
              </a:rPr>
              <a:t>"</a:t>
            </a:r>
            <a:r>
              <a:rPr lang="es-CO" sz="4400" dirty="0">
                <a:latin typeface="Algerian" pitchFamily="82" charset="0"/>
              </a:rPr>
              <a:t>Yo soy un católico, ¿por qué debo considerar el convertirme en cristiano?"</a:t>
            </a:r>
          </a:p>
        </p:txBody>
      </p:sp>
      <p:sp>
        <p:nvSpPr>
          <p:cNvPr id="4" name="3 Menos"/>
          <p:cNvSpPr/>
          <p:nvPr/>
        </p:nvSpPr>
        <p:spPr>
          <a:xfrm>
            <a:off x="-684584" y="5384098"/>
            <a:ext cx="10441160" cy="432048"/>
          </a:xfrm>
          <a:prstGeom prst="mathMin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p:txBody>
      </p:sp>
      <p:sp>
        <p:nvSpPr>
          <p:cNvPr id="5" name="4 Menos"/>
          <p:cNvSpPr/>
          <p:nvPr/>
        </p:nvSpPr>
        <p:spPr>
          <a:xfrm>
            <a:off x="-108520" y="1268760"/>
            <a:ext cx="9252520" cy="648072"/>
          </a:xfrm>
          <a:prstGeom prst="mathMin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p:txBody>
      </p:sp>
      <p:sp>
        <p:nvSpPr>
          <p:cNvPr id="6" name="5 Rectángulo"/>
          <p:cNvSpPr/>
          <p:nvPr/>
        </p:nvSpPr>
        <p:spPr>
          <a:xfrm>
            <a:off x="1907704" y="253097"/>
            <a:ext cx="4968552" cy="1015663"/>
          </a:xfrm>
          <a:prstGeom prst="rect">
            <a:avLst/>
          </a:prstGeom>
        </p:spPr>
        <p:txBody>
          <a:bodyPr wrap="square">
            <a:spAutoFit/>
          </a:bodyPr>
          <a:lstStyle/>
          <a:p>
            <a:pPr algn="ctr"/>
            <a:r>
              <a:rPr lang="es-CO" sz="6000" dirty="0">
                <a:latin typeface="Arial Black" pitchFamily="34" charset="0"/>
              </a:rPr>
              <a:t>Tema n° 1: </a:t>
            </a:r>
          </a:p>
        </p:txBody>
      </p:sp>
    </p:spTree>
    <p:extLst>
      <p:ext uri="{BB962C8B-B14F-4D97-AF65-F5344CB8AC3E}">
        <p14:creationId xmlns:p14="http://schemas.microsoft.com/office/powerpoint/2010/main" val="1462289214"/>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0" y="404664"/>
            <a:ext cx="9144000" cy="6048672"/>
          </a:xfrm>
          <a:blipFill>
            <a:blip r:embed="rId2"/>
            <a:tile tx="0" ty="0" sx="100000" sy="100000" flip="none" algn="tl"/>
          </a:blipFill>
        </p:spPr>
        <p:txBody>
          <a:bodyPr>
            <a:normAutofit fontScale="85000" lnSpcReduction="10000"/>
          </a:bodyPr>
          <a:lstStyle/>
          <a:p>
            <a:pPr marL="0" indent="0" algn="ctr">
              <a:buNone/>
            </a:pPr>
            <a:r>
              <a:rPr lang="es-CO" sz="3800" b="1" u="sng" dirty="0" smtClean="0"/>
              <a:t>Respuesta</a:t>
            </a:r>
            <a:r>
              <a:rPr lang="es-CO" dirty="0"/>
              <a:t>: </a:t>
            </a:r>
            <a:r>
              <a:rPr lang="es-CO" dirty="0" smtClean="0"/>
              <a:t>Lo primero que quiero decir aquí es que, </a:t>
            </a:r>
            <a:r>
              <a:rPr lang="es-CO" dirty="0"/>
              <a:t>por favor comprende que no intentamos ofenderte en la redacción de esta pregunta. </a:t>
            </a:r>
            <a:endParaRPr lang="es-CO" dirty="0" smtClean="0"/>
          </a:p>
          <a:p>
            <a:pPr marL="0" indent="0" algn="ctr">
              <a:buNone/>
            </a:pPr>
            <a:r>
              <a:rPr lang="es-CO" dirty="0" smtClean="0"/>
              <a:t>Verdaderamente </a:t>
            </a:r>
            <a:r>
              <a:rPr lang="es-CO" dirty="0"/>
              <a:t>recibimos preguntas de católicos, tales como; “¿</a:t>
            </a:r>
            <a:r>
              <a:rPr lang="es-CO" b="1" dirty="0"/>
              <a:t>Cuál es la diferencia entre católicos y cristianos</a:t>
            </a:r>
            <a:r>
              <a:rPr lang="es-CO" dirty="0"/>
              <a:t>?” En conversaciones cara a cara con católicos, literalmente hemos escuchado, “</a:t>
            </a:r>
            <a:r>
              <a:rPr lang="es-CO" dirty="0">
                <a:latin typeface="Agency FB" pitchFamily="34" charset="0"/>
              </a:rPr>
              <a:t>Yo no soy cristiano, soy católico</a:t>
            </a:r>
            <a:r>
              <a:rPr lang="es-CO" dirty="0"/>
              <a:t>” </a:t>
            </a:r>
            <a:endParaRPr lang="es-CO" dirty="0" smtClean="0"/>
          </a:p>
          <a:p>
            <a:pPr marL="0" indent="0" algn="ctr">
              <a:buNone/>
            </a:pPr>
            <a:endParaRPr lang="es-CO" dirty="0" smtClean="0"/>
          </a:p>
          <a:p>
            <a:pPr marL="0" indent="0" algn="ctr">
              <a:buNone/>
            </a:pPr>
            <a:r>
              <a:rPr lang="es-CO" dirty="0" smtClean="0"/>
              <a:t>Para </a:t>
            </a:r>
            <a:r>
              <a:rPr lang="es-CO" dirty="0"/>
              <a:t>muchos católicos, el término “cristiano” y “protestante” son sinónimos. Con todo lo expuesto, el intento de este </a:t>
            </a:r>
            <a:r>
              <a:rPr lang="es-CO" dirty="0" smtClean="0"/>
              <a:t>tema </a:t>
            </a:r>
            <a:r>
              <a:rPr lang="es-CO" dirty="0"/>
              <a:t>es que los católicos estudien lo que dice la Biblia acerca de ser un cristiano, y quizás consideren que la fe católica no es la mejor representación de lo que describe la Biblia. </a:t>
            </a:r>
            <a:endParaRPr lang="es-CO" dirty="0" smtClean="0"/>
          </a:p>
          <a:p>
            <a:pPr marL="0" indent="0" algn="ctr">
              <a:buNone/>
            </a:pPr>
            <a:r>
              <a:rPr lang="es-CO" dirty="0" smtClean="0"/>
              <a:t>Como </a:t>
            </a:r>
            <a:r>
              <a:rPr lang="es-CO" dirty="0"/>
              <a:t>un antecedente, favor de leer nuestro </a:t>
            </a:r>
            <a:r>
              <a:rPr lang="es-CO" dirty="0" smtClean="0"/>
              <a:t>tema titulado: “¿</a:t>
            </a:r>
            <a:r>
              <a:rPr lang="es-CO" b="1" dirty="0" smtClean="0"/>
              <a:t>QUÉ ES UN CRISTIANO</a:t>
            </a:r>
            <a:r>
              <a:rPr lang="es-CO" dirty="0" smtClean="0"/>
              <a:t>?”</a:t>
            </a:r>
            <a:endParaRPr lang="es-CO" dirty="0"/>
          </a:p>
        </p:txBody>
      </p:sp>
    </p:spTree>
    <p:extLst>
      <p:ext uri="{BB962C8B-B14F-4D97-AF65-F5344CB8AC3E}">
        <p14:creationId xmlns:p14="http://schemas.microsoft.com/office/powerpoint/2010/main" val="3327007077"/>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wipe(down)">
                                      <p:cBhvr>
                                        <p:cTn id="7" dur="500"/>
                                        <p:tgtEl>
                                          <p:spTgt spid="3">
                                            <p:txEl>
                                              <p:pRg st="3" end="3"/>
                                            </p:txEl>
                                          </p:spTgt>
                                        </p:tgtEl>
                                      </p:cBhvr>
                                    </p:animEffect>
                                  </p:childTnLst>
                                </p:cTn>
                              </p:par>
                              <p:par>
                                <p:cTn id="8" presetID="22" presetClass="entr" presetSubtype="4" fill="hold" nodeType="withEffect">
                                  <p:stCondLst>
                                    <p:cond delay="0"/>
                                  </p:stCondLst>
                                  <p:childTnLst>
                                    <p:set>
                                      <p:cBhvr>
                                        <p:cTn id="9" dur="1" fill="hold">
                                          <p:stCondLst>
                                            <p:cond delay="0"/>
                                          </p:stCondLst>
                                        </p:cTn>
                                        <p:tgtEl>
                                          <p:spTgt spid="3">
                                            <p:txEl>
                                              <p:pRg st="4" end="4"/>
                                            </p:txEl>
                                          </p:spTgt>
                                        </p:tgtEl>
                                        <p:attrNameLst>
                                          <p:attrName>style.visibility</p:attrName>
                                        </p:attrNameLst>
                                      </p:cBhvr>
                                      <p:to>
                                        <p:strVal val="visible"/>
                                      </p:to>
                                    </p:set>
                                    <p:animEffect transition="in" filter="wipe(down)">
                                      <p:cBhvr>
                                        <p:cTn id="10"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0">
              <a:srgbClr val="FFEFD1"/>
            </a:gs>
            <a:gs pos="64999">
              <a:srgbClr val="F0EBD5"/>
            </a:gs>
            <a:gs pos="100000">
              <a:srgbClr val="D1C39F"/>
            </a:gs>
          </a:gsLst>
          <a:lin ang="5400000" scaled="0"/>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611560" y="332657"/>
            <a:ext cx="8136904" cy="2880320"/>
          </a:xfrm>
          <a:solidFill>
            <a:schemeClr val="accent4">
              <a:lumMod val="40000"/>
              <a:lumOff val="60000"/>
            </a:schemeClr>
          </a:solidFill>
        </p:spPr>
        <p:txBody>
          <a:bodyPr>
            <a:normAutofit lnSpcReduction="10000"/>
          </a:bodyPr>
          <a:lstStyle/>
          <a:p>
            <a:pPr marL="0" indent="0" algn="ctr">
              <a:buNone/>
            </a:pPr>
            <a:r>
              <a:rPr lang="es-CO" dirty="0"/>
              <a:t>La diferencia clave entre católicos y cristianos es la visión que se tiene de la Biblia. Los católicos ven la autoridad de la Biblia al mismo nivel de la autoridad de la Iglesia y la tradición. </a:t>
            </a:r>
            <a:r>
              <a:rPr lang="es-CO" dirty="0" smtClean="0"/>
              <a:t>Por el contario, los </a:t>
            </a:r>
            <a:r>
              <a:rPr lang="es-CO" dirty="0"/>
              <a:t>cristianos ven la Biblia como la suprema autoridad para la fe y la práctica. </a:t>
            </a:r>
            <a:endParaRPr lang="es-CO" dirty="0" smtClean="0"/>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23728" y="3429000"/>
            <a:ext cx="4320480" cy="30594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84120545"/>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rgbClr val="E6DCAC"/>
            </a:gs>
            <a:gs pos="12000">
              <a:srgbClr val="E6D78A"/>
            </a:gs>
            <a:gs pos="30000">
              <a:srgbClr val="C7AC4C"/>
            </a:gs>
            <a:gs pos="45000">
              <a:srgbClr val="E6D78A"/>
            </a:gs>
            <a:gs pos="77000">
              <a:srgbClr val="C7AC4C"/>
            </a:gs>
            <a:gs pos="100000">
              <a:srgbClr val="E6DCAC"/>
            </a:gs>
          </a:gsLst>
          <a:lin ang="5400000" scaled="0"/>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8229600" cy="1080121"/>
          </a:xfrm>
          <a:solidFill>
            <a:schemeClr val="tx2">
              <a:lumMod val="20000"/>
              <a:lumOff val="80000"/>
            </a:schemeClr>
          </a:solidFill>
        </p:spPr>
        <p:txBody>
          <a:bodyPr>
            <a:noAutofit/>
          </a:bodyPr>
          <a:lstStyle/>
          <a:p>
            <a:pPr marL="0" indent="0" algn="ctr">
              <a:buNone/>
            </a:pPr>
            <a:r>
              <a:rPr lang="es-CO" sz="3600" b="1" dirty="0"/>
              <a:t>La pregunta es, ¿cómo se presenta la Biblia a sí misma? </a:t>
            </a:r>
          </a:p>
        </p:txBody>
      </p:sp>
      <p:sp>
        <p:nvSpPr>
          <p:cNvPr id="4" name="3 Rectángulo"/>
          <p:cNvSpPr/>
          <p:nvPr/>
        </p:nvSpPr>
        <p:spPr>
          <a:xfrm>
            <a:off x="395536" y="1772816"/>
            <a:ext cx="4572000" cy="3970318"/>
          </a:xfrm>
          <a:prstGeom prst="rect">
            <a:avLst/>
          </a:prstGeom>
          <a:solidFill>
            <a:schemeClr val="accent2">
              <a:lumMod val="40000"/>
              <a:lumOff val="60000"/>
            </a:schemeClr>
          </a:solidFill>
        </p:spPr>
        <p:txBody>
          <a:bodyPr>
            <a:spAutoFit/>
          </a:bodyPr>
          <a:lstStyle/>
          <a:p>
            <a:pPr algn="ctr"/>
            <a:r>
              <a:rPr lang="es-CO" sz="2800" b="1" dirty="0">
                <a:solidFill>
                  <a:srgbClr val="FF0000"/>
                </a:solidFill>
              </a:rPr>
              <a:t>2 Timoteo 3:16-17 </a:t>
            </a:r>
            <a:r>
              <a:rPr lang="es-CO" sz="2800" dirty="0"/>
              <a:t>nos dice</a:t>
            </a:r>
            <a:r>
              <a:rPr lang="es-CO" sz="2800" dirty="0" smtClean="0"/>
              <a:t>,</a:t>
            </a:r>
          </a:p>
          <a:p>
            <a:pPr algn="ctr"/>
            <a:r>
              <a:rPr lang="es-CO" sz="2800" dirty="0" smtClean="0"/>
              <a:t> </a:t>
            </a:r>
          </a:p>
          <a:p>
            <a:pPr algn="ctr"/>
            <a:r>
              <a:rPr lang="es-CO" sz="2800" b="1" dirty="0" smtClean="0">
                <a:latin typeface="Agency FB" pitchFamily="34" charset="0"/>
              </a:rPr>
              <a:t>«Toda </a:t>
            </a:r>
            <a:r>
              <a:rPr lang="es-CO" sz="2800" b="1" dirty="0">
                <a:latin typeface="Agency FB" pitchFamily="34" charset="0"/>
              </a:rPr>
              <a:t>la Escritura es inspirada por Dios, y útil para enseñar, para redargüir, para corregir, para instruir en justicia, a fin de que el hombre de Dios sea perfecto, enteramente preparado para toda buena obra</a:t>
            </a:r>
            <a:r>
              <a:rPr lang="es-CO" sz="2800" dirty="0" smtClean="0"/>
              <a:t>.»</a:t>
            </a:r>
            <a:endParaRPr lang="es-CO" sz="2800"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64088" y="2399826"/>
            <a:ext cx="2974454" cy="27162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92747182"/>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0">
              <a:srgbClr val="FFFFFF"/>
            </a:gs>
            <a:gs pos="7001">
              <a:srgbClr val="E6E6E6"/>
            </a:gs>
            <a:gs pos="32001">
              <a:srgbClr val="7D8496"/>
            </a:gs>
            <a:gs pos="47000">
              <a:srgbClr val="E6E6E6"/>
            </a:gs>
            <a:gs pos="85001">
              <a:srgbClr val="7D8496"/>
            </a:gs>
            <a:gs pos="100000">
              <a:srgbClr val="E6E6E6"/>
            </a:gs>
          </a:gsLst>
          <a:lin ang="5400000" scaled="0"/>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79512" y="0"/>
            <a:ext cx="8784976" cy="6858000"/>
          </a:xfrm>
        </p:spPr>
        <p:txBody>
          <a:bodyPr>
            <a:normAutofit fontScale="92500" lnSpcReduction="10000"/>
          </a:bodyPr>
          <a:lstStyle/>
          <a:p>
            <a:pPr marL="0" indent="0" algn="ctr">
              <a:buNone/>
            </a:pPr>
            <a:r>
              <a:rPr lang="es-CO" dirty="0"/>
              <a:t>La Escritura, por sí misma, es suficiente para que el cristiano sea </a:t>
            </a:r>
            <a:r>
              <a:rPr lang="es-CO" dirty="0" smtClean="0"/>
              <a:t>«enteramente </a:t>
            </a:r>
            <a:r>
              <a:rPr lang="es-CO" dirty="0"/>
              <a:t>preparado para toda buena </a:t>
            </a:r>
            <a:r>
              <a:rPr lang="es-CO" dirty="0" smtClean="0"/>
              <a:t>obra». </a:t>
            </a:r>
          </a:p>
          <a:p>
            <a:pPr marL="0" indent="0" algn="ctr">
              <a:buNone/>
            </a:pPr>
            <a:r>
              <a:rPr lang="es-CO" dirty="0" smtClean="0"/>
              <a:t>Este </a:t>
            </a:r>
            <a:r>
              <a:rPr lang="es-CO" dirty="0"/>
              <a:t>texto nos dice que la Escritura no es “solo el principio”, o “solo las bases”, o el “cimiento para una más completa tradición eclesiástica.” Por el contrario, la Escritura es perfecta y totalmente suficiente para todo en la vida cristiana. </a:t>
            </a:r>
            <a:r>
              <a:rPr lang="es-CO" dirty="0" smtClean="0"/>
              <a:t>La </a:t>
            </a:r>
            <a:r>
              <a:rPr lang="es-CO" dirty="0"/>
              <a:t>Escritura puede </a:t>
            </a:r>
            <a:r>
              <a:rPr lang="es-CO" dirty="0" smtClean="0"/>
              <a:t>«</a:t>
            </a:r>
            <a:r>
              <a:rPr lang="es-CO" b="1" dirty="0" smtClean="0">
                <a:latin typeface="Agency FB" pitchFamily="34" charset="0"/>
              </a:rPr>
              <a:t>enseñarnos</a:t>
            </a:r>
            <a:r>
              <a:rPr lang="es-CO" b="1" dirty="0">
                <a:latin typeface="Agency FB" pitchFamily="34" charset="0"/>
              </a:rPr>
              <a:t>, reprendernos, corregirnos, entrenarnos, y </a:t>
            </a:r>
            <a:r>
              <a:rPr lang="es-CO" b="1" dirty="0" smtClean="0">
                <a:latin typeface="Agency FB" pitchFamily="34" charset="0"/>
              </a:rPr>
              <a:t>equiparnos</a:t>
            </a:r>
            <a:r>
              <a:rPr lang="es-CO" dirty="0" smtClean="0"/>
              <a:t>». </a:t>
            </a:r>
          </a:p>
          <a:p>
            <a:pPr marL="0" indent="0" algn="ctr">
              <a:buNone/>
            </a:pPr>
            <a:endParaRPr lang="es-CO" dirty="0" smtClean="0">
              <a:solidFill>
                <a:srgbClr val="C00000"/>
              </a:solidFill>
            </a:endParaRPr>
          </a:p>
          <a:p>
            <a:pPr marL="0" indent="0" algn="ctr">
              <a:buNone/>
            </a:pPr>
            <a:r>
              <a:rPr lang="es-CO" dirty="0" smtClean="0">
                <a:solidFill>
                  <a:srgbClr val="C00000"/>
                </a:solidFill>
              </a:rPr>
              <a:t>Los </a:t>
            </a:r>
            <a:r>
              <a:rPr lang="es-CO" dirty="0">
                <a:solidFill>
                  <a:srgbClr val="C00000"/>
                </a:solidFill>
              </a:rPr>
              <a:t>cristianos </a:t>
            </a:r>
            <a:r>
              <a:rPr lang="es-CO" dirty="0" smtClean="0">
                <a:solidFill>
                  <a:srgbClr val="C00000"/>
                </a:solidFill>
              </a:rPr>
              <a:t>Bíblicos </a:t>
            </a:r>
            <a:r>
              <a:rPr lang="es-CO" dirty="0">
                <a:solidFill>
                  <a:srgbClr val="C00000"/>
                </a:solidFill>
              </a:rPr>
              <a:t>no niegan el valor de las tradiciones de la iglesia. Más bien, los cristianos sostienen que para que una tradición de la iglesia sea válida, debe estar basada en una clara enseñanza de la Escritura, así como estar en concordancia con la misma. </a:t>
            </a:r>
            <a:endParaRPr lang="es-CO" dirty="0" smtClean="0">
              <a:solidFill>
                <a:srgbClr val="C00000"/>
              </a:solidFill>
            </a:endParaRPr>
          </a:p>
          <a:p>
            <a:endParaRPr lang="es-CO" dirty="0"/>
          </a:p>
          <a:p>
            <a:endParaRPr lang="es-CO" dirty="0"/>
          </a:p>
        </p:txBody>
      </p:sp>
    </p:spTree>
    <p:extLst>
      <p:ext uri="{BB962C8B-B14F-4D97-AF65-F5344CB8AC3E}">
        <p14:creationId xmlns:p14="http://schemas.microsoft.com/office/powerpoint/2010/main" val="2391107425"/>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 calcmode="lin" valueType="num">
                                      <p:cBhvr>
                                        <p:cTn id="7"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0">
              <a:srgbClr val="E6DCAC"/>
            </a:gs>
            <a:gs pos="12000">
              <a:srgbClr val="E6D78A"/>
            </a:gs>
            <a:gs pos="30000">
              <a:srgbClr val="C7AC4C"/>
            </a:gs>
            <a:gs pos="45000">
              <a:srgbClr val="E6D78A"/>
            </a:gs>
            <a:gs pos="77000">
              <a:srgbClr val="C7AC4C"/>
            </a:gs>
            <a:gs pos="100000">
              <a:srgbClr val="E6DCAC"/>
            </a:gs>
          </a:gsLst>
          <a:lin ang="5400000" scaled="0"/>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3"/>
            <a:ext cx="4978896" cy="2664296"/>
          </a:xfrm>
          <a:solidFill>
            <a:schemeClr val="accent5">
              <a:lumMod val="20000"/>
              <a:lumOff val="80000"/>
            </a:schemeClr>
          </a:solidFill>
        </p:spPr>
        <p:txBody>
          <a:bodyPr>
            <a:normAutofit fontScale="92500" lnSpcReduction="10000"/>
          </a:bodyPr>
          <a:lstStyle/>
          <a:p>
            <a:pPr marL="0" indent="0">
              <a:buNone/>
            </a:pPr>
            <a:r>
              <a:rPr lang="es-CO" dirty="0"/>
              <a:t>Amigo católico, </a:t>
            </a:r>
            <a:r>
              <a:rPr lang="es-CO" dirty="0" smtClean="0"/>
              <a:t>mi invitación es para que estudie </a:t>
            </a:r>
            <a:r>
              <a:rPr lang="es-CO" dirty="0"/>
              <a:t>la Palabra de Dios por ti mismo. En la Palabra de Dios encontrarás la descripción y la intención de Dios para Su iglesia. </a:t>
            </a: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56548" y="260648"/>
            <a:ext cx="2819400" cy="26993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Rectángulo"/>
          <p:cNvSpPr/>
          <p:nvPr/>
        </p:nvSpPr>
        <p:spPr>
          <a:xfrm>
            <a:off x="1403648" y="4221088"/>
            <a:ext cx="5962600" cy="2554545"/>
          </a:xfrm>
          <a:prstGeom prst="rect">
            <a:avLst/>
          </a:prstGeom>
          <a:solidFill>
            <a:schemeClr val="accent5">
              <a:lumMod val="20000"/>
              <a:lumOff val="80000"/>
            </a:schemeClr>
          </a:solidFill>
        </p:spPr>
        <p:txBody>
          <a:bodyPr wrap="square">
            <a:spAutoFit/>
          </a:bodyPr>
          <a:lstStyle/>
          <a:p>
            <a:pPr algn="ctr"/>
            <a:r>
              <a:rPr lang="es-CO" sz="3200" b="1" dirty="0">
                <a:solidFill>
                  <a:srgbClr val="FF0000"/>
                </a:solidFill>
              </a:rPr>
              <a:t>2 Timoteo 2:15 </a:t>
            </a:r>
            <a:r>
              <a:rPr lang="es-CO" sz="2800" dirty="0"/>
              <a:t>dice, “</a:t>
            </a:r>
            <a:r>
              <a:rPr lang="es-CO" sz="3200" dirty="0">
                <a:latin typeface="Agency FB" pitchFamily="34" charset="0"/>
              </a:rPr>
              <a:t>Procura con diligencia presentarte a Dios aprobado, como obrero que no tiene de qué avergonzarse, que usa bien la palabra de verdad</a:t>
            </a:r>
            <a:r>
              <a:rPr lang="es-CO" sz="2800" dirty="0"/>
              <a:t>.”</a:t>
            </a:r>
          </a:p>
        </p:txBody>
      </p:sp>
    </p:spTree>
    <p:extLst>
      <p:ext uri="{BB962C8B-B14F-4D97-AF65-F5344CB8AC3E}">
        <p14:creationId xmlns:p14="http://schemas.microsoft.com/office/powerpoint/2010/main" val="654878751"/>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0">
              <a:srgbClr val="E6DCAC"/>
            </a:gs>
            <a:gs pos="12000">
              <a:srgbClr val="E6D78A"/>
            </a:gs>
            <a:gs pos="30000">
              <a:srgbClr val="C7AC4C"/>
            </a:gs>
            <a:gs pos="45000">
              <a:srgbClr val="E6D78A"/>
            </a:gs>
            <a:gs pos="77000">
              <a:srgbClr val="C7AC4C"/>
            </a:gs>
            <a:gs pos="100000">
              <a:srgbClr val="E6DCAC"/>
            </a:gs>
          </a:gsLst>
          <a:lin ang="5400000" scaled="0"/>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3"/>
            <a:ext cx="8229600" cy="1584176"/>
          </a:xfrm>
          <a:solidFill>
            <a:schemeClr val="accent5">
              <a:lumMod val="20000"/>
              <a:lumOff val="80000"/>
            </a:schemeClr>
          </a:solidFill>
        </p:spPr>
        <p:txBody>
          <a:bodyPr>
            <a:normAutofit/>
          </a:bodyPr>
          <a:lstStyle/>
          <a:p>
            <a:pPr marL="0" indent="0" algn="ctr">
              <a:buNone/>
            </a:pPr>
            <a:r>
              <a:rPr lang="es-CO" dirty="0"/>
              <a:t>Una segunda diferencia clave entre católicos y “cristianos bíblicos” es el entendimiento de la manera en que podemos aproximarnos a Dios. </a:t>
            </a:r>
            <a:endParaRPr lang="es-CO" dirty="0" smtClean="0"/>
          </a:p>
        </p:txBody>
      </p:sp>
      <p:sp>
        <p:nvSpPr>
          <p:cNvPr id="4" name="3 Rectángulo"/>
          <p:cNvSpPr/>
          <p:nvPr/>
        </p:nvSpPr>
        <p:spPr>
          <a:xfrm>
            <a:off x="2555776" y="2588708"/>
            <a:ext cx="3888432" cy="3416320"/>
          </a:xfrm>
          <a:prstGeom prst="rect">
            <a:avLst/>
          </a:prstGeom>
          <a:blipFill>
            <a:blip r:embed="rId2"/>
            <a:tile tx="0" ty="0" sx="100000" sy="100000" flip="none" algn="tl"/>
          </a:blipFill>
        </p:spPr>
        <p:txBody>
          <a:bodyPr wrap="square">
            <a:spAutoFit/>
          </a:bodyPr>
          <a:lstStyle/>
          <a:p>
            <a:pPr algn="ctr"/>
            <a:r>
              <a:rPr lang="es-CO" sz="2400" dirty="0"/>
              <a:t>Los católicos tienden a aproximarse a Dios a través de intermediarios, tales como María o los santos. Mientras que los cristianos se aproximan a Dios directamente, ofreciendo oraciones a nadie más que a Dios mismo.</a:t>
            </a:r>
          </a:p>
        </p:txBody>
      </p:sp>
      <p:pic>
        <p:nvPicPr>
          <p:cNvPr id="40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512" y="2708920"/>
            <a:ext cx="2160239" cy="29267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60231" y="2708920"/>
            <a:ext cx="2493315" cy="27363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98711512"/>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par>
                                <p:cTn id="11" presetID="31" presetClass="entr" presetSubtype="0" fill="hold" nodeType="withEffect">
                                  <p:stCondLst>
                                    <p:cond delay="0"/>
                                  </p:stCondLst>
                                  <p:childTnLst>
                                    <p:set>
                                      <p:cBhvr>
                                        <p:cTn id="12" dur="1" fill="hold">
                                          <p:stCondLst>
                                            <p:cond delay="0"/>
                                          </p:stCondLst>
                                        </p:cTn>
                                        <p:tgtEl>
                                          <p:spTgt spid="4099"/>
                                        </p:tgtEl>
                                        <p:attrNameLst>
                                          <p:attrName>style.visibility</p:attrName>
                                        </p:attrNameLst>
                                      </p:cBhvr>
                                      <p:to>
                                        <p:strVal val="visible"/>
                                      </p:to>
                                    </p:set>
                                    <p:anim calcmode="lin" valueType="num">
                                      <p:cBhvr>
                                        <p:cTn id="13" dur="1000" fill="hold"/>
                                        <p:tgtEl>
                                          <p:spTgt spid="4099"/>
                                        </p:tgtEl>
                                        <p:attrNameLst>
                                          <p:attrName>ppt_w</p:attrName>
                                        </p:attrNameLst>
                                      </p:cBhvr>
                                      <p:tavLst>
                                        <p:tav tm="0">
                                          <p:val>
                                            <p:fltVal val="0"/>
                                          </p:val>
                                        </p:tav>
                                        <p:tav tm="100000">
                                          <p:val>
                                            <p:strVal val="#ppt_w"/>
                                          </p:val>
                                        </p:tav>
                                      </p:tavLst>
                                    </p:anim>
                                    <p:anim calcmode="lin" valueType="num">
                                      <p:cBhvr>
                                        <p:cTn id="14" dur="1000" fill="hold"/>
                                        <p:tgtEl>
                                          <p:spTgt spid="4099"/>
                                        </p:tgtEl>
                                        <p:attrNameLst>
                                          <p:attrName>ppt_h</p:attrName>
                                        </p:attrNameLst>
                                      </p:cBhvr>
                                      <p:tavLst>
                                        <p:tav tm="0">
                                          <p:val>
                                            <p:fltVal val="0"/>
                                          </p:val>
                                        </p:tav>
                                        <p:tav tm="100000">
                                          <p:val>
                                            <p:strVal val="#ppt_h"/>
                                          </p:val>
                                        </p:tav>
                                      </p:tavLst>
                                    </p:anim>
                                    <p:anim calcmode="lin" valueType="num">
                                      <p:cBhvr>
                                        <p:cTn id="15" dur="1000" fill="hold"/>
                                        <p:tgtEl>
                                          <p:spTgt spid="4099"/>
                                        </p:tgtEl>
                                        <p:attrNameLst>
                                          <p:attrName>style.rotation</p:attrName>
                                        </p:attrNameLst>
                                      </p:cBhvr>
                                      <p:tavLst>
                                        <p:tav tm="0">
                                          <p:val>
                                            <p:fltVal val="90"/>
                                          </p:val>
                                        </p:tav>
                                        <p:tav tm="100000">
                                          <p:val>
                                            <p:fltVal val="0"/>
                                          </p:val>
                                        </p:tav>
                                      </p:tavLst>
                                    </p:anim>
                                    <p:animEffect transition="in" filter="fade">
                                      <p:cBhvr>
                                        <p:cTn id="16" dur="1000"/>
                                        <p:tgtEl>
                                          <p:spTgt spid="4099"/>
                                        </p:tgtEl>
                                      </p:cBhvr>
                                    </p:animEffect>
                                  </p:childTnLst>
                                </p:cTn>
                              </p:par>
                              <p:par>
                                <p:cTn id="17" presetID="31" presetClass="entr" presetSubtype="0" fill="hold" nodeType="withEffect">
                                  <p:stCondLst>
                                    <p:cond delay="0"/>
                                  </p:stCondLst>
                                  <p:childTnLst>
                                    <p:set>
                                      <p:cBhvr>
                                        <p:cTn id="18" dur="1" fill="hold">
                                          <p:stCondLst>
                                            <p:cond delay="0"/>
                                          </p:stCondLst>
                                        </p:cTn>
                                        <p:tgtEl>
                                          <p:spTgt spid="4100"/>
                                        </p:tgtEl>
                                        <p:attrNameLst>
                                          <p:attrName>style.visibility</p:attrName>
                                        </p:attrNameLst>
                                      </p:cBhvr>
                                      <p:to>
                                        <p:strVal val="visible"/>
                                      </p:to>
                                    </p:set>
                                    <p:anim calcmode="lin" valueType="num">
                                      <p:cBhvr>
                                        <p:cTn id="19" dur="1000" fill="hold"/>
                                        <p:tgtEl>
                                          <p:spTgt spid="4100"/>
                                        </p:tgtEl>
                                        <p:attrNameLst>
                                          <p:attrName>ppt_w</p:attrName>
                                        </p:attrNameLst>
                                      </p:cBhvr>
                                      <p:tavLst>
                                        <p:tav tm="0">
                                          <p:val>
                                            <p:fltVal val="0"/>
                                          </p:val>
                                        </p:tav>
                                        <p:tav tm="100000">
                                          <p:val>
                                            <p:strVal val="#ppt_w"/>
                                          </p:val>
                                        </p:tav>
                                      </p:tavLst>
                                    </p:anim>
                                    <p:anim calcmode="lin" valueType="num">
                                      <p:cBhvr>
                                        <p:cTn id="20" dur="1000" fill="hold"/>
                                        <p:tgtEl>
                                          <p:spTgt spid="4100"/>
                                        </p:tgtEl>
                                        <p:attrNameLst>
                                          <p:attrName>ppt_h</p:attrName>
                                        </p:attrNameLst>
                                      </p:cBhvr>
                                      <p:tavLst>
                                        <p:tav tm="0">
                                          <p:val>
                                            <p:fltVal val="0"/>
                                          </p:val>
                                        </p:tav>
                                        <p:tav tm="100000">
                                          <p:val>
                                            <p:strVal val="#ppt_h"/>
                                          </p:val>
                                        </p:tav>
                                      </p:tavLst>
                                    </p:anim>
                                    <p:anim calcmode="lin" valueType="num">
                                      <p:cBhvr>
                                        <p:cTn id="21" dur="1000" fill="hold"/>
                                        <p:tgtEl>
                                          <p:spTgt spid="4100"/>
                                        </p:tgtEl>
                                        <p:attrNameLst>
                                          <p:attrName>style.rotation</p:attrName>
                                        </p:attrNameLst>
                                      </p:cBhvr>
                                      <p:tavLst>
                                        <p:tav tm="0">
                                          <p:val>
                                            <p:fltVal val="90"/>
                                          </p:val>
                                        </p:tav>
                                        <p:tav tm="100000">
                                          <p:val>
                                            <p:fltVal val="0"/>
                                          </p:val>
                                        </p:tav>
                                      </p:tavLst>
                                    </p:anim>
                                    <p:animEffect transition="in" filter="fade">
                                      <p:cBhvr>
                                        <p:cTn id="22" dur="1000"/>
                                        <p:tgtEl>
                                          <p:spTgt spid="41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gradFill>
          <a:gsLst>
            <a:gs pos="0">
              <a:srgbClr val="8488C4"/>
            </a:gs>
            <a:gs pos="53000">
              <a:srgbClr val="D4DEFF"/>
            </a:gs>
            <a:gs pos="83000">
              <a:srgbClr val="D4DEFF"/>
            </a:gs>
            <a:gs pos="100000">
              <a:srgbClr val="96AB94"/>
            </a:gs>
          </a:gsLst>
          <a:lin ang="5400000" scaled="0"/>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2"/>
            <a:ext cx="8229600" cy="6120680"/>
          </a:xfrm>
        </p:spPr>
        <p:txBody>
          <a:bodyPr>
            <a:normAutofit fontScale="85000" lnSpcReduction="20000"/>
          </a:bodyPr>
          <a:lstStyle/>
          <a:p>
            <a:pPr marL="0" indent="0" algn="ctr">
              <a:buNone/>
            </a:pPr>
            <a:r>
              <a:rPr lang="es-CO" dirty="0" smtClean="0"/>
              <a:t>La </a:t>
            </a:r>
            <a:r>
              <a:rPr lang="es-CO" dirty="0"/>
              <a:t>Biblia proclama que nosotros podemos </a:t>
            </a:r>
            <a:r>
              <a:rPr lang="es-CO" dirty="0" smtClean="0"/>
              <a:t>«</a:t>
            </a:r>
            <a:r>
              <a:rPr lang="es-CO" b="1" dirty="0" smtClean="0">
                <a:latin typeface="Agency FB" pitchFamily="34" charset="0"/>
              </a:rPr>
              <a:t>aproximarnos confiadamente al trono de la gracia</a:t>
            </a:r>
            <a:r>
              <a:rPr lang="es-CO" dirty="0" smtClean="0"/>
              <a:t>» </a:t>
            </a:r>
          </a:p>
          <a:p>
            <a:pPr marL="0" indent="0" algn="ctr">
              <a:buNone/>
            </a:pPr>
            <a:r>
              <a:rPr lang="es-CO" b="1" dirty="0" smtClean="0">
                <a:solidFill>
                  <a:srgbClr val="FF0000"/>
                </a:solidFill>
              </a:rPr>
              <a:t>(Hebreos </a:t>
            </a:r>
            <a:r>
              <a:rPr lang="es-CO" b="1" dirty="0">
                <a:solidFill>
                  <a:srgbClr val="FF0000"/>
                </a:solidFill>
              </a:rPr>
              <a:t>4:16). </a:t>
            </a:r>
            <a:endParaRPr lang="es-CO" b="1" dirty="0" smtClean="0">
              <a:solidFill>
                <a:srgbClr val="FF0000"/>
              </a:solidFill>
            </a:endParaRPr>
          </a:p>
          <a:p>
            <a:pPr marL="0" indent="0">
              <a:buNone/>
            </a:pPr>
            <a:endParaRPr lang="es-CO" dirty="0" smtClean="0"/>
          </a:p>
          <a:p>
            <a:pPr marL="0" indent="0" algn="ctr">
              <a:buNone/>
            </a:pPr>
            <a:r>
              <a:rPr lang="es-CO" dirty="0" smtClean="0"/>
              <a:t>La </a:t>
            </a:r>
            <a:r>
              <a:rPr lang="es-CO" dirty="0"/>
              <a:t>Biblia es perfectamente clara en que Dios desea que le oremos a Él, que tengamos comunicación con Él, que le pidamos a Él las cosas que </a:t>
            </a:r>
            <a:r>
              <a:rPr lang="es-CO" dirty="0" smtClean="0"/>
              <a:t>necesitamos. </a:t>
            </a:r>
          </a:p>
          <a:p>
            <a:pPr marL="0" indent="0" algn="ctr">
              <a:buNone/>
            </a:pPr>
            <a:r>
              <a:rPr lang="es-CO" dirty="0" smtClean="0"/>
              <a:t>Lea </a:t>
            </a:r>
            <a:r>
              <a:rPr lang="es-CO" b="1" dirty="0">
                <a:solidFill>
                  <a:srgbClr val="FF0000"/>
                </a:solidFill>
              </a:rPr>
              <a:t>(Filipenses 4:6; Mateo 7:7-8; 1 Juan 5:14-15). </a:t>
            </a:r>
            <a:endParaRPr lang="es-CO" b="1" dirty="0" smtClean="0">
              <a:solidFill>
                <a:srgbClr val="FF0000"/>
              </a:solidFill>
            </a:endParaRPr>
          </a:p>
          <a:p>
            <a:pPr marL="0" indent="0">
              <a:buNone/>
            </a:pPr>
            <a:endParaRPr lang="es-CO" dirty="0" smtClean="0"/>
          </a:p>
          <a:p>
            <a:pPr marL="0" indent="0" algn="ctr">
              <a:buNone/>
            </a:pPr>
            <a:r>
              <a:rPr lang="es-CO" dirty="0" smtClean="0"/>
              <a:t>La Biblia dice que no </a:t>
            </a:r>
            <a:r>
              <a:rPr lang="es-CO" dirty="0"/>
              <a:t>hay necesidad de mediadores o intermediarios, porque Cristo es nuestro único y solo mediador </a:t>
            </a:r>
            <a:r>
              <a:rPr lang="es-CO" b="1" dirty="0">
                <a:solidFill>
                  <a:srgbClr val="FF0000"/>
                </a:solidFill>
              </a:rPr>
              <a:t>(1 Timoteo 2:5), </a:t>
            </a:r>
            <a:r>
              <a:rPr lang="es-CO" dirty="0"/>
              <a:t>y tanto Cristo como el Espíritu Santo, están </a:t>
            </a:r>
            <a:r>
              <a:rPr lang="es-CO" b="1" u="sng" dirty="0" smtClean="0"/>
              <a:t>YA</a:t>
            </a:r>
            <a:r>
              <a:rPr lang="es-CO" dirty="0" smtClean="0"/>
              <a:t> </a:t>
            </a:r>
            <a:r>
              <a:rPr lang="es-CO" dirty="0"/>
              <a:t>intercediendo a nuestro favor </a:t>
            </a:r>
            <a:r>
              <a:rPr lang="es-CO" b="1" dirty="0">
                <a:solidFill>
                  <a:srgbClr val="FF0000"/>
                </a:solidFill>
              </a:rPr>
              <a:t>(Romanos 8:26-27; Hebreos 7:25)</a:t>
            </a:r>
            <a:r>
              <a:rPr lang="es-CO" dirty="0"/>
              <a:t>. </a:t>
            </a:r>
            <a:r>
              <a:rPr lang="es-CO" dirty="0" smtClean="0"/>
              <a:t>Por eso, amigo </a:t>
            </a:r>
            <a:r>
              <a:rPr lang="es-CO" dirty="0"/>
              <a:t>católico, Dios te ama íntimamente y ha provisto una puerta abierta para una comunicación directa a través de Jesucristo.</a:t>
            </a:r>
          </a:p>
          <a:p>
            <a:endParaRPr lang="es-CO" dirty="0"/>
          </a:p>
        </p:txBody>
      </p:sp>
    </p:spTree>
    <p:extLst>
      <p:ext uri="{BB962C8B-B14F-4D97-AF65-F5344CB8AC3E}">
        <p14:creationId xmlns:p14="http://schemas.microsoft.com/office/powerpoint/2010/main" val="2188819005"/>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wipe(down)">
                                      <p:cBhvr>
                                        <p:cTn id="7" dur="580">
                                          <p:stCondLst>
                                            <p:cond delay="0"/>
                                          </p:stCondLst>
                                        </p:cTn>
                                        <p:tgtEl>
                                          <p:spTgt spid="3">
                                            <p:txEl>
                                              <p:pRg st="3" end="3"/>
                                            </p:txEl>
                                          </p:spTgt>
                                        </p:tgtEl>
                                      </p:cBhvr>
                                    </p:animEffect>
                                    <p:anim calcmode="lin" valueType="num">
                                      <p:cBhvr>
                                        <p:cTn id="8" dur="1822" tmFilter="0,0; 0.14,0.36; 0.43,0.73; 0.71,0.91; 1.0,1.0">
                                          <p:stCondLst>
                                            <p:cond delay="0"/>
                                          </p:stCondLst>
                                        </p:cTn>
                                        <p:tgtEl>
                                          <p:spTgt spid="3">
                                            <p:txEl>
                                              <p:pRg st="3" end="3"/>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3" end="3"/>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3" end="3"/>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3" end="3"/>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3" end="3"/>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3" end="3"/>
                                            </p:txEl>
                                          </p:spTgt>
                                        </p:tgtEl>
                                      </p:cBhvr>
                                      <p:to x="100000" y="60000"/>
                                    </p:animScale>
                                    <p:animScale>
                                      <p:cBhvr>
                                        <p:cTn id="14" dur="166" decel="50000">
                                          <p:stCondLst>
                                            <p:cond delay="676"/>
                                          </p:stCondLst>
                                        </p:cTn>
                                        <p:tgtEl>
                                          <p:spTgt spid="3">
                                            <p:txEl>
                                              <p:pRg st="3" end="3"/>
                                            </p:txEl>
                                          </p:spTgt>
                                        </p:tgtEl>
                                      </p:cBhvr>
                                      <p:to x="100000" y="100000"/>
                                    </p:animScale>
                                    <p:animScale>
                                      <p:cBhvr>
                                        <p:cTn id="15" dur="26">
                                          <p:stCondLst>
                                            <p:cond delay="1312"/>
                                          </p:stCondLst>
                                        </p:cTn>
                                        <p:tgtEl>
                                          <p:spTgt spid="3">
                                            <p:txEl>
                                              <p:pRg st="3" end="3"/>
                                            </p:txEl>
                                          </p:spTgt>
                                        </p:tgtEl>
                                      </p:cBhvr>
                                      <p:to x="100000" y="80000"/>
                                    </p:animScale>
                                    <p:animScale>
                                      <p:cBhvr>
                                        <p:cTn id="16" dur="166" decel="50000">
                                          <p:stCondLst>
                                            <p:cond delay="1338"/>
                                          </p:stCondLst>
                                        </p:cTn>
                                        <p:tgtEl>
                                          <p:spTgt spid="3">
                                            <p:txEl>
                                              <p:pRg st="3" end="3"/>
                                            </p:txEl>
                                          </p:spTgt>
                                        </p:tgtEl>
                                      </p:cBhvr>
                                      <p:to x="100000" y="100000"/>
                                    </p:animScale>
                                    <p:animScale>
                                      <p:cBhvr>
                                        <p:cTn id="17" dur="26">
                                          <p:stCondLst>
                                            <p:cond delay="1642"/>
                                          </p:stCondLst>
                                        </p:cTn>
                                        <p:tgtEl>
                                          <p:spTgt spid="3">
                                            <p:txEl>
                                              <p:pRg st="3" end="3"/>
                                            </p:txEl>
                                          </p:spTgt>
                                        </p:tgtEl>
                                      </p:cBhvr>
                                      <p:to x="100000" y="90000"/>
                                    </p:animScale>
                                    <p:animScale>
                                      <p:cBhvr>
                                        <p:cTn id="18" dur="166" decel="50000">
                                          <p:stCondLst>
                                            <p:cond delay="1668"/>
                                          </p:stCondLst>
                                        </p:cTn>
                                        <p:tgtEl>
                                          <p:spTgt spid="3">
                                            <p:txEl>
                                              <p:pRg st="3" end="3"/>
                                            </p:txEl>
                                          </p:spTgt>
                                        </p:tgtEl>
                                      </p:cBhvr>
                                      <p:to x="100000" y="100000"/>
                                    </p:animScale>
                                    <p:animScale>
                                      <p:cBhvr>
                                        <p:cTn id="19" dur="26">
                                          <p:stCondLst>
                                            <p:cond delay="1808"/>
                                          </p:stCondLst>
                                        </p:cTn>
                                        <p:tgtEl>
                                          <p:spTgt spid="3">
                                            <p:txEl>
                                              <p:pRg st="3" end="3"/>
                                            </p:txEl>
                                          </p:spTgt>
                                        </p:tgtEl>
                                      </p:cBhvr>
                                      <p:to x="100000" y="95000"/>
                                    </p:animScale>
                                    <p:animScale>
                                      <p:cBhvr>
                                        <p:cTn id="20" dur="166" decel="50000">
                                          <p:stCondLst>
                                            <p:cond delay="1834"/>
                                          </p:stCondLst>
                                        </p:cTn>
                                        <p:tgtEl>
                                          <p:spTgt spid="3">
                                            <p:txEl>
                                              <p:pRg st="3" end="3"/>
                                            </p:txEl>
                                          </p:spTgt>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wipe(down)">
                                      <p:cBhvr>
                                        <p:cTn id="23" dur="580">
                                          <p:stCondLst>
                                            <p:cond delay="0"/>
                                          </p:stCondLst>
                                        </p:cTn>
                                        <p:tgtEl>
                                          <p:spTgt spid="3">
                                            <p:txEl>
                                              <p:pRg st="4" end="4"/>
                                            </p:txEl>
                                          </p:spTgt>
                                        </p:tgtEl>
                                      </p:cBhvr>
                                    </p:animEffect>
                                    <p:anim calcmode="lin" valueType="num">
                                      <p:cBhvr>
                                        <p:cTn id="24" dur="1822" tmFilter="0,0; 0.14,0.36; 0.43,0.73; 0.71,0.91; 1.0,1.0">
                                          <p:stCondLst>
                                            <p:cond delay="0"/>
                                          </p:stCondLst>
                                        </p:cTn>
                                        <p:tgtEl>
                                          <p:spTgt spid="3">
                                            <p:txEl>
                                              <p:pRg st="4" end="4"/>
                                            </p:txEl>
                                          </p:spTgt>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3">
                                            <p:txEl>
                                              <p:pRg st="4" end="4"/>
                                            </p:txEl>
                                          </p:spTgt>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3">
                                            <p:txEl>
                                              <p:pRg st="4" end="4"/>
                                            </p:txEl>
                                          </p:spTgt>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3">
                                            <p:txEl>
                                              <p:pRg st="4" end="4"/>
                                            </p:txEl>
                                          </p:spTgt>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3">
                                            <p:txEl>
                                              <p:pRg st="4" end="4"/>
                                            </p:txEl>
                                          </p:spTgt>
                                        </p:tgtEl>
                                        <p:attrNameLst>
                                          <p:attrName>ppt_y</p:attrName>
                                        </p:attrNameLst>
                                      </p:cBhvr>
                                      <p:tavLst>
                                        <p:tav tm="0" fmla="#ppt_y-sin(pi*$)/81">
                                          <p:val>
                                            <p:fltVal val="0"/>
                                          </p:val>
                                        </p:tav>
                                        <p:tav tm="100000">
                                          <p:val>
                                            <p:fltVal val="1"/>
                                          </p:val>
                                        </p:tav>
                                      </p:tavLst>
                                    </p:anim>
                                    <p:animScale>
                                      <p:cBhvr>
                                        <p:cTn id="29" dur="26">
                                          <p:stCondLst>
                                            <p:cond delay="650"/>
                                          </p:stCondLst>
                                        </p:cTn>
                                        <p:tgtEl>
                                          <p:spTgt spid="3">
                                            <p:txEl>
                                              <p:pRg st="4" end="4"/>
                                            </p:txEl>
                                          </p:spTgt>
                                        </p:tgtEl>
                                      </p:cBhvr>
                                      <p:to x="100000" y="60000"/>
                                    </p:animScale>
                                    <p:animScale>
                                      <p:cBhvr>
                                        <p:cTn id="30" dur="166" decel="50000">
                                          <p:stCondLst>
                                            <p:cond delay="676"/>
                                          </p:stCondLst>
                                        </p:cTn>
                                        <p:tgtEl>
                                          <p:spTgt spid="3">
                                            <p:txEl>
                                              <p:pRg st="4" end="4"/>
                                            </p:txEl>
                                          </p:spTgt>
                                        </p:tgtEl>
                                      </p:cBhvr>
                                      <p:to x="100000" y="100000"/>
                                    </p:animScale>
                                    <p:animScale>
                                      <p:cBhvr>
                                        <p:cTn id="31" dur="26">
                                          <p:stCondLst>
                                            <p:cond delay="1312"/>
                                          </p:stCondLst>
                                        </p:cTn>
                                        <p:tgtEl>
                                          <p:spTgt spid="3">
                                            <p:txEl>
                                              <p:pRg st="4" end="4"/>
                                            </p:txEl>
                                          </p:spTgt>
                                        </p:tgtEl>
                                      </p:cBhvr>
                                      <p:to x="100000" y="80000"/>
                                    </p:animScale>
                                    <p:animScale>
                                      <p:cBhvr>
                                        <p:cTn id="32" dur="166" decel="50000">
                                          <p:stCondLst>
                                            <p:cond delay="1338"/>
                                          </p:stCondLst>
                                        </p:cTn>
                                        <p:tgtEl>
                                          <p:spTgt spid="3">
                                            <p:txEl>
                                              <p:pRg st="4" end="4"/>
                                            </p:txEl>
                                          </p:spTgt>
                                        </p:tgtEl>
                                      </p:cBhvr>
                                      <p:to x="100000" y="100000"/>
                                    </p:animScale>
                                    <p:animScale>
                                      <p:cBhvr>
                                        <p:cTn id="33" dur="26">
                                          <p:stCondLst>
                                            <p:cond delay="1642"/>
                                          </p:stCondLst>
                                        </p:cTn>
                                        <p:tgtEl>
                                          <p:spTgt spid="3">
                                            <p:txEl>
                                              <p:pRg st="4" end="4"/>
                                            </p:txEl>
                                          </p:spTgt>
                                        </p:tgtEl>
                                      </p:cBhvr>
                                      <p:to x="100000" y="90000"/>
                                    </p:animScale>
                                    <p:animScale>
                                      <p:cBhvr>
                                        <p:cTn id="34" dur="166" decel="50000">
                                          <p:stCondLst>
                                            <p:cond delay="1668"/>
                                          </p:stCondLst>
                                        </p:cTn>
                                        <p:tgtEl>
                                          <p:spTgt spid="3">
                                            <p:txEl>
                                              <p:pRg st="4" end="4"/>
                                            </p:txEl>
                                          </p:spTgt>
                                        </p:tgtEl>
                                      </p:cBhvr>
                                      <p:to x="100000" y="100000"/>
                                    </p:animScale>
                                    <p:animScale>
                                      <p:cBhvr>
                                        <p:cTn id="35" dur="26">
                                          <p:stCondLst>
                                            <p:cond delay="1808"/>
                                          </p:stCondLst>
                                        </p:cTn>
                                        <p:tgtEl>
                                          <p:spTgt spid="3">
                                            <p:txEl>
                                              <p:pRg st="4" end="4"/>
                                            </p:txEl>
                                          </p:spTgt>
                                        </p:tgtEl>
                                      </p:cBhvr>
                                      <p:to x="100000" y="95000"/>
                                    </p:animScale>
                                    <p:animScale>
                                      <p:cBhvr>
                                        <p:cTn id="36" dur="166" decel="50000">
                                          <p:stCondLst>
                                            <p:cond delay="1834"/>
                                          </p:stCondLst>
                                        </p:cTn>
                                        <p:tgtEl>
                                          <p:spTgt spid="3">
                                            <p:txEl>
                                              <p:pRg st="4" end="4"/>
                                            </p:txEl>
                                          </p:spTgt>
                                        </p:tgtEl>
                                      </p:cBhvr>
                                      <p:to x="100000" y="100000"/>
                                    </p:animScale>
                                  </p:childTnLst>
                                </p:cTn>
                              </p:par>
                              <p:par>
                                <p:cTn id="37" presetID="26" presetClass="entr" presetSubtype="0" fill="hold" nodeType="withEffect">
                                  <p:stCondLst>
                                    <p:cond delay="0"/>
                                  </p:stCondLst>
                                  <p:childTnLst>
                                    <p:set>
                                      <p:cBhvr>
                                        <p:cTn id="38" dur="1" fill="hold">
                                          <p:stCondLst>
                                            <p:cond delay="0"/>
                                          </p:stCondLst>
                                        </p:cTn>
                                        <p:tgtEl>
                                          <p:spTgt spid="3">
                                            <p:txEl>
                                              <p:pRg st="6" end="6"/>
                                            </p:txEl>
                                          </p:spTgt>
                                        </p:tgtEl>
                                        <p:attrNameLst>
                                          <p:attrName>style.visibility</p:attrName>
                                        </p:attrNameLst>
                                      </p:cBhvr>
                                      <p:to>
                                        <p:strVal val="visible"/>
                                      </p:to>
                                    </p:set>
                                    <p:animEffect transition="in" filter="wipe(down)">
                                      <p:cBhvr>
                                        <p:cTn id="39" dur="580">
                                          <p:stCondLst>
                                            <p:cond delay="0"/>
                                          </p:stCondLst>
                                        </p:cTn>
                                        <p:tgtEl>
                                          <p:spTgt spid="3">
                                            <p:txEl>
                                              <p:pRg st="6" end="6"/>
                                            </p:txEl>
                                          </p:spTgt>
                                        </p:tgtEl>
                                      </p:cBhvr>
                                    </p:animEffect>
                                    <p:anim calcmode="lin" valueType="num">
                                      <p:cBhvr>
                                        <p:cTn id="40" dur="1822" tmFilter="0,0; 0.14,0.36; 0.43,0.73; 0.71,0.91; 1.0,1.0">
                                          <p:stCondLst>
                                            <p:cond delay="0"/>
                                          </p:stCondLst>
                                        </p:cTn>
                                        <p:tgtEl>
                                          <p:spTgt spid="3">
                                            <p:txEl>
                                              <p:pRg st="6" end="6"/>
                                            </p:txEl>
                                          </p:spTgt>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3">
                                            <p:txEl>
                                              <p:pRg st="6" end="6"/>
                                            </p:txEl>
                                          </p:spTgt>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3">
                                            <p:txEl>
                                              <p:pRg st="6" end="6"/>
                                            </p:txEl>
                                          </p:spTgt>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3">
                                            <p:txEl>
                                              <p:pRg st="6" end="6"/>
                                            </p:txEl>
                                          </p:spTgt>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3">
                                            <p:txEl>
                                              <p:pRg st="6" end="6"/>
                                            </p:txEl>
                                          </p:spTgt>
                                        </p:tgtEl>
                                        <p:attrNameLst>
                                          <p:attrName>ppt_y</p:attrName>
                                        </p:attrNameLst>
                                      </p:cBhvr>
                                      <p:tavLst>
                                        <p:tav tm="0" fmla="#ppt_y-sin(pi*$)/81">
                                          <p:val>
                                            <p:fltVal val="0"/>
                                          </p:val>
                                        </p:tav>
                                        <p:tav tm="100000">
                                          <p:val>
                                            <p:fltVal val="1"/>
                                          </p:val>
                                        </p:tav>
                                      </p:tavLst>
                                    </p:anim>
                                    <p:animScale>
                                      <p:cBhvr>
                                        <p:cTn id="45" dur="26">
                                          <p:stCondLst>
                                            <p:cond delay="650"/>
                                          </p:stCondLst>
                                        </p:cTn>
                                        <p:tgtEl>
                                          <p:spTgt spid="3">
                                            <p:txEl>
                                              <p:pRg st="6" end="6"/>
                                            </p:txEl>
                                          </p:spTgt>
                                        </p:tgtEl>
                                      </p:cBhvr>
                                      <p:to x="100000" y="60000"/>
                                    </p:animScale>
                                    <p:animScale>
                                      <p:cBhvr>
                                        <p:cTn id="46" dur="166" decel="50000">
                                          <p:stCondLst>
                                            <p:cond delay="676"/>
                                          </p:stCondLst>
                                        </p:cTn>
                                        <p:tgtEl>
                                          <p:spTgt spid="3">
                                            <p:txEl>
                                              <p:pRg st="6" end="6"/>
                                            </p:txEl>
                                          </p:spTgt>
                                        </p:tgtEl>
                                      </p:cBhvr>
                                      <p:to x="100000" y="100000"/>
                                    </p:animScale>
                                    <p:animScale>
                                      <p:cBhvr>
                                        <p:cTn id="47" dur="26">
                                          <p:stCondLst>
                                            <p:cond delay="1312"/>
                                          </p:stCondLst>
                                        </p:cTn>
                                        <p:tgtEl>
                                          <p:spTgt spid="3">
                                            <p:txEl>
                                              <p:pRg st="6" end="6"/>
                                            </p:txEl>
                                          </p:spTgt>
                                        </p:tgtEl>
                                      </p:cBhvr>
                                      <p:to x="100000" y="80000"/>
                                    </p:animScale>
                                    <p:animScale>
                                      <p:cBhvr>
                                        <p:cTn id="48" dur="166" decel="50000">
                                          <p:stCondLst>
                                            <p:cond delay="1338"/>
                                          </p:stCondLst>
                                        </p:cTn>
                                        <p:tgtEl>
                                          <p:spTgt spid="3">
                                            <p:txEl>
                                              <p:pRg st="6" end="6"/>
                                            </p:txEl>
                                          </p:spTgt>
                                        </p:tgtEl>
                                      </p:cBhvr>
                                      <p:to x="100000" y="100000"/>
                                    </p:animScale>
                                    <p:animScale>
                                      <p:cBhvr>
                                        <p:cTn id="49" dur="26">
                                          <p:stCondLst>
                                            <p:cond delay="1642"/>
                                          </p:stCondLst>
                                        </p:cTn>
                                        <p:tgtEl>
                                          <p:spTgt spid="3">
                                            <p:txEl>
                                              <p:pRg st="6" end="6"/>
                                            </p:txEl>
                                          </p:spTgt>
                                        </p:tgtEl>
                                      </p:cBhvr>
                                      <p:to x="100000" y="90000"/>
                                    </p:animScale>
                                    <p:animScale>
                                      <p:cBhvr>
                                        <p:cTn id="50" dur="166" decel="50000">
                                          <p:stCondLst>
                                            <p:cond delay="1668"/>
                                          </p:stCondLst>
                                        </p:cTn>
                                        <p:tgtEl>
                                          <p:spTgt spid="3">
                                            <p:txEl>
                                              <p:pRg st="6" end="6"/>
                                            </p:txEl>
                                          </p:spTgt>
                                        </p:tgtEl>
                                      </p:cBhvr>
                                      <p:to x="100000" y="100000"/>
                                    </p:animScale>
                                    <p:animScale>
                                      <p:cBhvr>
                                        <p:cTn id="51" dur="26">
                                          <p:stCondLst>
                                            <p:cond delay="1808"/>
                                          </p:stCondLst>
                                        </p:cTn>
                                        <p:tgtEl>
                                          <p:spTgt spid="3">
                                            <p:txEl>
                                              <p:pRg st="6" end="6"/>
                                            </p:txEl>
                                          </p:spTgt>
                                        </p:tgtEl>
                                      </p:cBhvr>
                                      <p:to x="100000" y="95000"/>
                                    </p:animScale>
                                    <p:animScale>
                                      <p:cBhvr>
                                        <p:cTn id="52" dur="166" decel="50000">
                                          <p:stCondLst>
                                            <p:cond delay="1834"/>
                                          </p:stCondLst>
                                        </p:cTn>
                                        <p:tgtEl>
                                          <p:spTgt spid="3">
                                            <p:txEl>
                                              <p:pRg st="6" end="6"/>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0">
              <a:srgbClr val="E6DCAC"/>
            </a:gs>
            <a:gs pos="12000">
              <a:srgbClr val="E6D78A"/>
            </a:gs>
            <a:gs pos="30000">
              <a:srgbClr val="C7AC4C"/>
            </a:gs>
            <a:gs pos="45000">
              <a:srgbClr val="E6D78A"/>
            </a:gs>
            <a:gs pos="77000">
              <a:srgbClr val="C7AC4C"/>
            </a:gs>
            <a:gs pos="100000">
              <a:srgbClr val="E6DCAC"/>
            </a:gs>
          </a:gsLst>
          <a:lin ang="5400000" scaled="0"/>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8229600" cy="6192688"/>
          </a:xfrm>
        </p:spPr>
        <p:txBody>
          <a:bodyPr>
            <a:normAutofit fontScale="85000" lnSpcReduction="20000"/>
          </a:bodyPr>
          <a:lstStyle/>
          <a:p>
            <a:pPr marL="0" indent="0" algn="ctr">
              <a:buNone/>
            </a:pPr>
            <a:r>
              <a:rPr lang="es-CO" dirty="0"/>
              <a:t>La diferencia más crucial entre católicos y “cristianos bíblicos” está en el tema de la salvación. Los católicos ven la salvación casi enteramente como un proceso, mientras que los cristianos ven la salvación de dos formas; como un estado y un proceso. </a:t>
            </a:r>
            <a:endParaRPr lang="es-CO" dirty="0" smtClean="0"/>
          </a:p>
          <a:p>
            <a:pPr marL="0" indent="0" algn="ctr">
              <a:buNone/>
            </a:pPr>
            <a:r>
              <a:rPr lang="es-CO" dirty="0" smtClean="0"/>
              <a:t>Los </a:t>
            </a:r>
            <a:r>
              <a:rPr lang="es-CO" dirty="0"/>
              <a:t>católicos se ven a sí mismos como “siendo salvados”, mientras que los cristianos se ven a sí mismos como “habiendo sido salvados”. </a:t>
            </a:r>
            <a:endParaRPr lang="es-CO" dirty="0" smtClean="0"/>
          </a:p>
          <a:p>
            <a:pPr marL="0" indent="0" algn="ctr">
              <a:buNone/>
            </a:pPr>
            <a:r>
              <a:rPr lang="es-CO" b="1" dirty="0" smtClean="0">
                <a:solidFill>
                  <a:srgbClr val="FF0000"/>
                </a:solidFill>
              </a:rPr>
              <a:t>1 </a:t>
            </a:r>
            <a:r>
              <a:rPr lang="es-CO" b="1" dirty="0">
                <a:solidFill>
                  <a:srgbClr val="FF0000"/>
                </a:solidFill>
              </a:rPr>
              <a:t>Corintios 1:2 </a:t>
            </a:r>
            <a:r>
              <a:rPr lang="es-CO" dirty="0"/>
              <a:t>nos dice, “... </a:t>
            </a:r>
            <a:r>
              <a:rPr lang="es-CO" b="1" dirty="0">
                <a:latin typeface="Agency FB" pitchFamily="34" charset="0"/>
              </a:rPr>
              <a:t>a los santificados en Cristo Jesús, llamados a ser santos...</a:t>
            </a:r>
            <a:r>
              <a:rPr lang="es-CO" dirty="0"/>
              <a:t>” Las palabras “santificados” y “santos” vienen de la misma raíz griega. Este verso establece ambas cosas, que los cristianos son </a:t>
            </a:r>
            <a:r>
              <a:rPr lang="es-CO" b="1" u="sng" dirty="0"/>
              <a:t>santificados</a:t>
            </a:r>
            <a:r>
              <a:rPr lang="es-CO" dirty="0"/>
              <a:t> y llamados a ser </a:t>
            </a:r>
            <a:r>
              <a:rPr lang="es-CO" b="1" u="sng" dirty="0"/>
              <a:t>santos.</a:t>
            </a:r>
            <a:r>
              <a:rPr lang="es-CO" dirty="0"/>
              <a:t> </a:t>
            </a:r>
            <a:endParaRPr lang="es-CO" dirty="0" smtClean="0"/>
          </a:p>
          <a:p>
            <a:pPr marL="0" indent="0">
              <a:buNone/>
            </a:pPr>
            <a:endParaRPr lang="es-CO" dirty="0" smtClean="0"/>
          </a:p>
          <a:p>
            <a:pPr marL="0" indent="0" algn="ctr">
              <a:buNone/>
            </a:pPr>
            <a:r>
              <a:rPr lang="es-CO" dirty="0" smtClean="0"/>
              <a:t>La </a:t>
            </a:r>
            <a:r>
              <a:rPr lang="es-CO" dirty="0"/>
              <a:t>Biblia presenta la salvación como un regalo que es recibido al momento en que una persona pone su fe en Jesucristo como su Salvador </a:t>
            </a:r>
            <a:r>
              <a:rPr lang="es-CO" b="1" dirty="0">
                <a:solidFill>
                  <a:srgbClr val="FF0000"/>
                </a:solidFill>
              </a:rPr>
              <a:t>(Juan 3:16). </a:t>
            </a:r>
          </a:p>
        </p:txBody>
      </p:sp>
    </p:spTree>
    <p:extLst>
      <p:ext uri="{BB962C8B-B14F-4D97-AF65-F5344CB8AC3E}">
        <p14:creationId xmlns:p14="http://schemas.microsoft.com/office/powerpoint/2010/main" val="1049193628"/>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1000"/>
                                        <p:tgtEl>
                                          <p:spTgt spid="3">
                                            <p:txEl>
                                              <p:pRg st="2" end="2"/>
                                            </p:txEl>
                                          </p:spTgt>
                                        </p:tgtEl>
                                      </p:cBhvr>
                                    </p:animEffect>
                                    <p:anim calcmode="lin" valueType="num">
                                      <p:cBhvr>
                                        <p:cTn id="13"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2" end="2"/>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1000"/>
                                        <p:tgtEl>
                                          <p:spTgt spid="3">
                                            <p:txEl>
                                              <p:pRg st="4" end="4"/>
                                            </p:txEl>
                                          </p:spTgt>
                                        </p:tgtEl>
                                      </p:cBhvr>
                                    </p:animEffect>
                                    <p:anim calcmode="lin" valueType="num">
                                      <p:cBhvr>
                                        <p:cTn id="18"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2060848"/>
            <a:ext cx="8229600" cy="4065315"/>
          </a:xfrm>
        </p:spPr>
        <p:txBody>
          <a:bodyPr>
            <a:normAutofit fontScale="85000" lnSpcReduction="20000"/>
          </a:bodyPr>
          <a:lstStyle/>
          <a:p>
            <a:pPr marL="0" indent="0">
              <a:buNone/>
            </a:pPr>
            <a:r>
              <a:rPr lang="es-CO" dirty="0" smtClean="0"/>
              <a:t>1). Él, o </a:t>
            </a:r>
            <a:r>
              <a:rPr lang="es-CO" dirty="0"/>
              <a:t>ella es justificada, </a:t>
            </a:r>
            <a:r>
              <a:rPr lang="es-CO" dirty="0" smtClean="0"/>
              <a:t>quiere decir (</a:t>
            </a:r>
            <a:r>
              <a:rPr lang="es-CO" dirty="0" smtClean="0">
                <a:latin typeface="Agency FB" pitchFamily="34" charset="0"/>
              </a:rPr>
              <a:t>declarada justa</a:t>
            </a:r>
            <a:r>
              <a:rPr lang="es-CO" dirty="0" smtClean="0"/>
              <a:t>, como si nunca hubiese pecado </a:t>
            </a:r>
            <a:r>
              <a:rPr lang="es-CO" dirty="0" smtClean="0">
                <a:solidFill>
                  <a:srgbClr val="FF0000"/>
                </a:solidFill>
              </a:rPr>
              <a:t>Romanos </a:t>
            </a:r>
            <a:r>
              <a:rPr lang="es-CO" dirty="0">
                <a:solidFill>
                  <a:srgbClr val="FF0000"/>
                </a:solidFill>
              </a:rPr>
              <a:t>5:9)</a:t>
            </a:r>
            <a:r>
              <a:rPr lang="es-CO" dirty="0"/>
              <a:t>, </a:t>
            </a:r>
            <a:endParaRPr lang="es-CO" dirty="0" smtClean="0"/>
          </a:p>
          <a:p>
            <a:pPr marL="0" indent="0">
              <a:buNone/>
            </a:pPr>
            <a:endParaRPr lang="es-CO" dirty="0" smtClean="0"/>
          </a:p>
          <a:p>
            <a:pPr marL="0" indent="0">
              <a:buNone/>
            </a:pPr>
            <a:r>
              <a:rPr lang="es-CO" dirty="0" smtClean="0"/>
              <a:t>2). Es redimida, quiere decir: (</a:t>
            </a:r>
            <a:r>
              <a:rPr lang="es-CO" b="1" dirty="0" smtClean="0">
                <a:latin typeface="Agency FB" pitchFamily="34" charset="0"/>
              </a:rPr>
              <a:t>rescatada </a:t>
            </a:r>
            <a:r>
              <a:rPr lang="es-CO" b="1" dirty="0">
                <a:latin typeface="Agency FB" pitchFamily="34" charset="0"/>
              </a:rPr>
              <a:t>de la esclavitud del </a:t>
            </a:r>
            <a:r>
              <a:rPr lang="es-CO" b="1" dirty="0" smtClean="0">
                <a:latin typeface="Agency FB" pitchFamily="34" charset="0"/>
              </a:rPr>
              <a:t>pecado</a:t>
            </a:r>
            <a:r>
              <a:rPr lang="es-CO" dirty="0" smtClean="0"/>
              <a:t>, </a:t>
            </a:r>
            <a:r>
              <a:rPr lang="es-CO" dirty="0" smtClean="0">
                <a:solidFill>
                  <a:srgbClr val="FF0000"/>
                </a:solidFill>
              </a:rPr>
              <a:t>1 </a:t>
            </a:r>
            <a:r>
              <a:rPr lang="es-CO" dirty="0">
                <a:solidFill>
                  <a:srgbClr val="FF0000"/>
                </a:solidFill>
              </a:rPr>
              <a:t>Pedro 1:18</a:t>
            </a:r>
            <a:r>
              <a:rPr lang="es-CO" dirty="0"/>
              <a:t>), </a:t>
            </a:r>
            <a:r>
              <a:rPr lang="es-CO" dirty="0" smtClean="0"/>
              <a:t>«</a:t>
            </a:r>
            <a:r>
              <a:rPr lang="es-CO" b="1" dirty="0" smtClean="0">
                <a:latin typeface="Agency FB" pitchFamily="34" charset="0"/>
              </a:rPr>
              <a:t>Justificados</a:t>
            </a:r>
            <a:r>
              <a:rPr lang="es-CO" b="1" dirty="0">
                <a:latin typeface="Agency FB" pitchFamily="34" charset="0"/>
              </a:rPr>
              <a:t>, pues, por la fe, tenemos paz para con Dios por medio de nuestro Señor </a:t>
            </a:r>
            <a:r>
              <a:rPr lang="es-CO" b="1" dirty="0" smtClean="0">
                <a:latin typeface="Agency FB" pitchFamily="34" charset="0"/>
              </a:rPr>
              <a:t>Jesucristo»</a:t>
            </a:r>
            <a:r>
              <a:rPr lang="es-CO" dirty="0" smtClean="0"/>
              <a:t>; </a:t>
            </a:r>
            <a:r>
              <a:rPr lang="es-CO" dirty="0" smtClean="0">
                <a:solidFill>
                  <a:srgbClr val="FF0000"/>
                </a:solidFill>
              </a:rPr>
              <a:t>(Romanos </a:t>
            </a:r>
            <a:r>
              <a:rPr lang="es-CO" dirty="0">
                <a:solidFill>
                  <a:srgbClr val="FF0000"/>
                </a:solidFill>
              </a:rPr>
              <a:t>5:1), </a:t>
            </a:r>
            <a:endParaRPr lang="es-CO" dirty="0" smtClean="0"/>
          </a:p>
          <a:p>
            <a:pPr marL="0" indent="0">
              <a:buNone/>
            </a:pPr>
            <a:endParaRPr lang="es-CO" dirty="0" smtClean="0"/>
          </a:p>
          <a:p>
            <a:pPr marL="0" indent="0">
              <a:buNone/>
            </a:pPr>
            <a:r>
              <a:rPr lang="es-CO" dirty="0" smtClean="0"/>
              <a:t>3). Es santificada, quiere decir:  </a:t>
            </a:r>
            <a:r>
              <a:rPr lang="es-CO" dirty="0"/>
              <a:t>(</a:t>
            </a:r>
            <a:r>
              <a:rPr lang="es-CO" b="1" dirty="0">
                <a:latin typeface="Agency FB" pitchFamily="34" charset="0"/>
              </a:rPr>
              <a:t>puesta aparte para los propósitos de </a:t>
            </a:r>
            <a:r>
              <a:rPr lang="es-CO" b="1" dirty="0" smtClean="0">
                <a:latin typeface="Agency FB" pitchFamily="34" charset="0"/>
              </a:rPr>
              <a:t>Dios</a:t>
            </a:r>
            <a:r>
              <a:rPr lang="es-CO" dirty="0" smtClean="0"/>
              <a:t>, </a:t>
            </a:r>
            <a:r>
              <a:rPr lang="es-CO" b="1" dirty="0" smtClean="0">
                <a:solidFill>
                  <a:srgbClr val="FF0000"/>
                </a:solidFill>
              </a:rPr>
              <a:t>1 </a:t>
            </a:r>
            <a:r>
              <a:rPr lang="es-CO" b="1" dirty="0">
                <a:solidFill>
                  <a:srgbClr val="FF0000"/>
                </a:solidFill>
              </a:rPr>
              <a:t>Corintios 6:11</a:t>
            </a:r>
            <a:r>
              <a:rPr lang="es-CO" dirty="0"/>
              <a:t>), </a:t>
            </a:r>
            <a:endParaRPr lang="es-CO" dirty="0" smtClean="0"/>
          </a:p>
          <a:p>
            <a:endParaRPr lang="es-CO" dirty="0"/>
          </a:p>
        </p:txBody>
      </p:sp>
      <p:graphicFrame>
        <p:nvGraphicFramePr>
          <p:cNvPr id="5" name="4 Diagrama"/>
          <p:cNvGraphicFramePr/>
          <p:nvPr>
            <p:extLst>
              <p:ext uri="{D42A27DB-BD31-4B8C-83A1-F6EECF244321}">
                <p14:modId xmlns:p14="http://schemas.microsoft.com/office/powerpoint/2010/main" val="3432386813"/>
              </p:ext>
            </p:extLst>
          </p:nvPr>
        </p:nvGraphicFramePr>
        <p:xfrm>
          <a:off x="467544" y="332656"/>
          <a:ext cx="8064896" cy="136815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3822088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p:cTn id="15"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2" end="2"/>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 calcmode="lin" valueType="num">
                                      <p:cBhvr>
                                        <p:cTn id="23"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6.xml><?xml version="1.0" encoding="utf-8"?>
<p:sld xmlns:a="http://schemas.openxmlformats.org/drawingml/2006/main" xmlns:r="http://schemas.openxmlformats.org/officeDocument/2006/relationships" xmlns:p="http://schemas.openxmlformats.org/presentationml/2006/main">
  <p:cSld>
    <p:bg>
      <p:bgPr>
        <a:gradFill>
          <a:gsLst>
            <a:gs pos="0">
              <a:srgbClr val="E6DCAC"/>
            </a:gs>
            <a:gs pos="12000">
              <a:srgbClr val="E6D78A"/>
            </a:gs>
            <a:gs pos="30000">
              <a:srgbClr val="C7AC4C"/>
            </a:gs>
            <a:gs pos="45000">
              <a:srgbClr val="E6D78A"/>
            </a:gs>
            <a:gs pos="77000">
              <a:srgbClr val="C7AC4C"/>
            </a:gs>
            <a:gs pos="100000">
              <a:srgbClr val="E6DCAC"/>
            </a:gs>
          </a:gsLst>
          <a:lin ang="5400000" scaled="0"/>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548681"/>
            <a:ext cx="5338936" cy="2952328"/>
          </a:xfrm>
          <a:solidFill>
            <a:schemeClr val="accent4">
              <a:lumMod val="20000"/>
              <a:lumOff val="80000"/>
            </a:schemeClr>
          </a:solidFill>
        </p:spPr>
        <p:txBody>
          <a:bodyPr>
            <a:normAutofit fontScale="85000" lnSpcReduction="20000"/>
          </a:bodyPr>
          <a:lstStyle/>
          <a:p>
            <a:pPr marL="0" indent="0">
              <a:buNone/>
            </a:pPr>
            <a:r>
              <a:rPr lang="es-CO" dirty="0" smtClean="0"/>
              <a:t>4). </a:t>
            </a:r>
            <a:r>
              <a:rPr lang="es-CO" dirty="0"/>
              <a:t>E</a:t>
            </a:r>
            <a:r>
              <a:rPr lang="es-CO" dirty="0" smtClean="0"/>
              <a:t>s </a:t>
            </a:r>
            <a:r>
              <a:rPr lang="es-CO" dirty="0"/>
              <a:t>renacida como una nueva creación: «</a:t>
            </a:r>
            <a:r>
              <a:rPr lang="es-CO" b="1" dirty="0">
                <a:latin typeface="Agency FB" pitchFamily="34" charset="0"/>
              </a:rPr>
              <a:t>Porque somos hechura suya, </a:t>
            </a:r>
            <a:r>
              <a:rPr lang="es-CO" b="1" u="sng" dirty="0">
                <a:latin typeface="Agency FB" pitchFamily="34" charset="0"/>
              </a:rPr>
              <a:t>creados en Cristo Jesús para buenas obras</a:t>
            </a:r>
            <a:r>
              <a:rPr lang="es-CO" u="sng" dirty="0"/>
              <a:t>», </a:t>
            </a:r>
            <a:r>
              <a:rPr lang="es-CO" dirty="0"/>
              <a:t>Quiere decir: (Para que obedezcamos sus Mandamientos, incluyendo por su puesto el sábado, </a:t>
            </a:r>
            <a:r>
              <a:rPr lang="es-CO" dirty="0">
                <a:solidFill>
                  <a:srgbClr val="FF0000"/>
                </a:solidFill>
              </a:rPr>
              <a:t>Efe.2:10; 1 Pedro 1:23; 2 Corintios 5:17)</a:t>
            </a:r>
            <a:r>
              <a:rPr lang="es-CO" dirty="0"/>
              <a:t>. </a:t>
            </a:r>
          </a:p>
        </p:txBody>
      </p:sp>
      <p:sp>
        <p:nvSpPr>
          <p:cNvPr id="4" name="3 Rectángulo"/>
          <p:cNvSpPr/>
          <p:nvPr/>
        </p:nvSpPr>
        <p:spPr>
          <a:xfrm>
            <a:off x="899592" y="3861048"/>
            <a:ext cx="7200800" cy="2677656"/>
          </a:xfrm>
          <a:prstGeom prst="rect">
            <a:avLst/>
          </a:prstGeom>
          <a:solidFill>
            <a:schemeClr val="accent4">
              <a:lumMod val="20000"/>
              <a:lumOff val="80000"/>
            </a:schemeClr>
          </a:solidFill>
        </p:spPr>
        <p:txBody>
          <a:bodyPr wrap="square">
            <a:spAutoFit/>
          </a:bodyPr>
          <a:lstStyle/>
          <a:p>
            <a:pPr algn="ctr"/>
            <a:r>
              <a:rPr lang="es-CO" sz="2800" dirty="0"/>
              <a:t>Cada una de estas características son hechos consumados que son recibidos al momento de la salvación. Los cristianos son entonces llamados a vivir y practicar (llamados a ser santos), lo que ya es una realidad, posicionalmente (santificados).</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49172" y="764704"/>
            <a:ext cx="3187055" cy="2520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15182129"/>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gradFill>
          <a:gsLst>
            <a:gs pos="0">
              <a:srgbClr val="FFEFD1"/>
            </a:gs>
            <a:gs pos="64999">
              <a:srgbClr val="F0EBD5"/>
            </a:gs>
            <a:gs pos="100000">
              <a:srgbClr val="D1C39F"/>
            </a:gs>
          </a:gsLst>
          <a:lin ang="5400000" scaled="0"/>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548680"/>
            <a:ext cx="8229600" cy="6192688"/>
          </a:xfrm>
        </p:spPr>
        <p:txBody>
          <a:bodyPr>
            <a:normAutofit fontScale="85000" lnSpcReduction="20000"/>
          </a:bodyPr>
          <a:lstStyle/>
          <a:p>
            <a:pPr marL="0" indent="0" algn="ctr">
              <a:buNone/>
            </a:pPr>
            <a:r>
              <a:rPr lang="es-CO" dirty="0"/>
              <a:t>El punto de vista católico es que la salvación se recibe por fe, pero entonces ésta debe ser “mantenida” por buenas obras y participación en los Sacramentos. </a:t>
            </a:r>
            <a:endParaRPr lang="es-CO" dirty="0" smtClean="0"/>
          </a:p>
          <a:p>
            <a:pPr marL="0" indent="0" algn="ctr">
              <a:buNone/>
            </a:pPr>
            <a:endParaRPr lang="es-CO" b="1" dirty="0" smtClean="0">
              <a:solidFill>
                <a:srgbClr val="0070C0"/>
              </a:solidFill>
            </a:endParaRPr>
          </a:p>
          <a:p>
            <a:pPr marL="0" indent="0" algn="ctr">
              <a:buNone/>
            </a:pPr>
            <a:r>
              <a:rPr lang="es-CO" b="1" dirty="0" smtClean="0">
                <a:solidFill>
                  <a:srgbClr val="0070C0"/>
                </a:solidFill>
              </a:rPr>
              <a:t>Mientras que los </a:t>
            </a:r>
            <a:r>
              <a:rPr lang="es-CO" b="1" dirty="0">
                <a:solidFill>
                  <a:srgbClr val="0070C0"/>
                </a:solidFill>
              </a:rPr>
              <a:t>cristianos bíblicos no niegan la importancia de las buenas obras o que Cristo nos llama a observar </a:t>
            </a:r>
            <a:r>
              <a:rPr lang="es-CO" b="1" dirty="0" smtClean="0">
                <a:solidFill>
                  <a:srgbClr val="0070C0"/>
                </a:solidFill>
              </a:rPr>
              <a:t>los Mandamientos por amor a Él. </a:t>
            </a:r>
            <a:r>
              <a:rPr lang="es-CO" b="1" dirty="0">
                <a:solidFill>
                  <a:srgbClr val="0070C0"/>
                </a:solidFill>
              </a:rPr>
              <a:t>La diferencia es que el punto de vista cristiano </a:t>
            </a:r>
            <a:r>
              <a:rPr lang="es-CO" b="1" dirty="0" smtClean="0">
                <a:solidFill>
                  <a:srgbClr val="0070C0"/>
                </a:solidFill>
              </a:rPr>
              <a:t>de acuerdo a la Biblia, es que estas </a:t>
            </a:r>
            <a:r>
              <a:rPr lang="es-CO" b="1" dirty="0">
                <a:solidFill>
                  <a:srgbClr val="0070C0"/>
                </a:solidFill>
              </a:rPr>
              <a:t>cosas son el resultado de la salvación, y no un requerimiento para la </a:t>
            </a:r>
            <a:r>
              <a:rPr lang="es-CO" b="1" dirty="0" smtClean="0">
                <a:solidFill>
                  <a:srgbClr val="0070C0"/>
                </a:solidFill>
              </a:rPr>
              <a:t>salvación.</a:t>
            </a:r>
          </a:p>
          <a:p>
            <a:pPr marL="0" indent="0" algn="ctr">
              <a:buNone/>
            </a:pPr>
            <a:endParaRPr lang="es-CO" dirty="0" smtClean="0"/>
          </a:p>
          <a:p>
            <a:pPr marL="0" indent="0" algn="ctr">
              <a:buNone/>
            </a:pPr>
            <a:r>
              <a:rPr lang="es-CO" dirty="0" smtClean="0"/>
              <a:t> </a:t>
            </a:r>
            <a:r>
              <a:rPr lang="es-CO" dirty="0"/>
              <a:t>La salvación es una obra completa, comprada por el sacrificio expiatorio de Jesucristo </a:t>
            </a:r>
            <a:r>
              <a:rPr lang="es-CO" b="1" dirty="0">
                <a:solidFill>
                  <a:srgbClr val="FF0000"/>
                </a:solidFill>
              </a:rPr>
              <a:t>(1 Juan 2:2). </a:t>
            </a:r>
            <a:r>
              <a:rPr lang="es-CO" dirty="0"/>
              <a:t>Como resultado, todos nuestros pecados son perdonados y se nos promete la vida </a:t>
            </a:r>
            <a:r>
              <a:rPr lang="es-CO" dirty="0" smtClean="0"/>
              <a:t>eterna, </a:t>
            </a:r>
            <a:r>
              <a:rPr lang="es-CO" dirty="0"/>
              <a:t>al momento en que recibimos el regalo que Dios nos ofrece – la salvación a través de Jesucristo </a:t>
            </a:r>
            <a:r>
              <a:rPr lang="es-CO" b="1" dirty="0">
                <a:solidFill>
                  <a:srgbClr val="FF0000"/>
                </a:solidFill>
              </a:rPr>
              <a:t>(Juan 3:16</a:t>
            </a:r>
            <a:r>
              <a:rPr lang="es-CO" b="1" dirty="0" smtClean="0">
                <a:solidFill>
                  <a:srgbClr val="FF0000"/>
                </a:solidFill>
              </a:rPr>
              <a:t>).</a:t>
            </a:r>
            <a:endParaRPr lang="es-CO" b="1" dirty="0">
              <a:solidFill>
                <a:srgbClr val="FF0000"/>
              </a:solidFill>
            </a:endParaRPr>
          </a:p>
        </p:txBody>
      </p:sp>
    </p:spTree>
    <p:extLst>
      <p:ext uri="{BB962C8B-B14F-4D97-AF65-F5344CB8AC3E}">
        <p14:creationId xmlns:p14="http://schemas.microsoft.com/office/powerpoint/2010/main" val="4040819632"/>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p:cTn id="7"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2" end="2"/>
                                            </p:txEl>
                                          </p:spTgt>
                                        </p:tgtEl>
                                      </p:cBhvr>
                                    </p:animEffect>
                                  </p:childTnLst>
                                </p:cTn>
                              </p:par>
                              <p:par>
                                <p:cTn id="11" presetID="3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 calcmode="lin" valueType="num">
                                      <p:cBhvr>
                                        <p:cTn id="13"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14"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15"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16" dur="1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gradFill>
          <a:gsLst>
            <a:gs pos="0">
              <a:srgbClr val="FFEFD1"/>
            </a:gs>
            <a:gs pos="64999">
              <a:srgbClr val="F0EBD5"/>
            </a:gs>
            <a:gs pos="100000">
              <a:srgbClr val="D1C39F"/>
            </a:gs>
          </a:gsLst>
          <a:lin ang="5400000" scaled="0"/>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3"/>
            <a:ext cx="6067425" cy="2376264"/>
          </a:xfrm>
        </p:spPr>
        <p:txBody>
          <a:bodyPr>
            <a:normAutofit fontScale="77500" lnSpcReduction="20000"/>
          </a:bodyPr>
          <a:lstStyle/>
          <a:p>
            <a:pPr marL="0" indent="0" algn="ctr">
              <a:buNone/>
            </a:pPr>
            <a:r>
              <a:rPr lang="es-CO" dirty="0"/>
              <a:t>Amigo católico, ¿deseas esta “salvación tan grande</a:t>
            </a:r>
            <a:r>
              <a:rPr lang="es-CO" dirty="0" smtClean="0"/>
              <a:t>” como lo dice San Pablo en </a:t>
            </a:r>
            <a:r>
              <a:rPr lang="es-CO" b="1" dirty="0">
                <a:solidFill>
                  <a:srgbClr val="FF0000"/>
                </a:solidFill>
              </a:rPr>
              <a:t>(Hebreos 2:6)? </a:t>
            </a:r>
            <a:r>
              <a:rPr lang="es-CO" dirty="0"/>
              <a:t>Si es así, todo lo que debes hacer es </a:t>
            </a:r>
            <a:r>
              <a:rPr lang="es-CO" dirty="0" smtClean="0"/>
              <a:t>recibirla, como lo hicieron algunos Judíos que se mencionan en </a:t>
            </a:r>
            <a:r>
              <a:rPr lang="es-CO" dirty="0" smtClean="0">
                <a:solidFill>
                  <a:srgbClr val="FF0000"/>
                </a:solidFill>
              </a:rPr>
              <a:t>(Juan </a:t>
            </a:r>
            <a:r>
              <a:rPr lang="es-CO" dirty="0">
                <a:solidFill>
                  <a:srgbClr val="FF0000"/>
                </a:solidFill>
              </a:rPr>
              <a:t>1:12), </a:t>
            </a:r>
            <a:r>
              <a:rPr lang="es-CO" dirty="0"/>
              <a:t>a través de la </a:t>
            </a:r>
            <a:r>
              <a:rPr lang="es-CO" dirty="0" smtClean="0"/>
              <a:t>fe en Jesucristo </a:t>
            </a:r>
            <a:r>
              <a:rPr lang="es-CO" b="1" dirty="0">
                <a:solidFill>
                  <a:srgbClr val="FF0000"/>
                </a:solidFill>
              </a:rPr>
              <a:t>(Romanos 5:1). </a:t>
            </a:r>
            <a:endParaRPr lang="es-CO" b="1" dirty="0" smtClean="0">
              <a:solidFill>
                <a:srgbClr val="FF0000"/>
              </a:solidFill>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24625" y="188640"/>
            <a:ext cx="2619375" cy="2304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1 Rectángulo"/>
          <p:cNvSpPr/>
          <p:nvPr/>
        </p:nvSpPr>
        <p:spPr>
          <a:xfrm>
            <a:off x="0" y="2887682"/>
            <a:ext cx="9144000" cy="3785652"/>
          </a:xfrm>
          <a:prstGeom prst="rect">
            <a:avLst/>
          </a:prstGeom>
          <a:solidFill>
            <a:schemeClr val="accent4">
              <a:lumMod val="20000"/>
              <a:lumOff val="80000"/>
            </a:schemeClr>
          </a:solidFill>
        </p:spPr>
        <p:txBody>
          <a:bodyPr wrap="square">
            <a:spAutoFit/>
          </a:bodyPr>
          <a:lstStyle/>
          <a:p>
            <a:pPr algn="ctr"/>
            <a:r>
              <a:rPr lang="es-CO" sz="2400" dirty="0"/>
              <a:t>Dios nos ama y nos ofrece la salvación como un regalo </a:t>
            </a:r>
            <a:r>
              <a:rPr lang="es-CO" sz="2400" dirty="0" smtClean="0"/>
              <a:t>según lo dice </a:t>
            </a:r>
            <a:r>
              <a:rPr lang="es-CO" sz="2400" b="1" dirty="0" smtClean="0">
                <a:solidFill>
                  <a:srgbClr val="FF0000"/>
                </a:solidFill>
              </a:rPr>
              <a:t>(Juan </a:t>
            </a:r>
            <a:r>
              <a:rPr lang="es-CO" sz="2400" b="1" dirty="0">
                <a:solidFill>
                  <a:srgbClr val="FF0000"/>
                </a:solidFill>
              </a:rPr>
              <a:t>3:16). </a:t>
            </a:r>
            <a:r>
              <a:rPr lang="es-CO" sz="2400" dirty="0"/>
              <a:t>Si recibimos Su gracia, por fe, tenemos la salvación como nuestra eterna posesión </a:t>
            </a:r>
            <a:r>
              <a:rPr lang="es-CO" sz="2400" dirty="0" smtClean="0"/>
              <a:t>dice </a:t>
            </a:r>
            <a:r>
              <a:rPr lang="es-CO" sz="2400" b="1" dirty="0" smtClean="0">
                <a:solidFill>
                  <a:srgbClr val="FF0000"/>
                </a:solidFill>
              </a:rPr>
              <a:t>(Efesios </a:t>
            </a:r>
            <a:r>
              <a:rPr lang="es-CO" sz="2400" b="1" dirty="0">
                <a:solidFill>
                  <a:srgbClr val="FF0000"/>
                </a:solidFill>
              </a:rPr>
              <a:t>2:8-9</a:t>
            </a:r>
            <a:r>
              <a:rPr lang="es-CO" sz="2400" b="1" dirty="0" smtClean="0">
                <a:solidFill>
                  <a:srgbClr val="FF0000"/>
                </a:solidFill>
              </a:rPr>
              <a:t>)</a:t>
            </a:r>
            <a:r>
              <a:rPr lang="es-CO" sz="2400" dirty="0" smtClean="0"/>
              <a:t>. Y una </a:t>
            </a:r>
            <a:r>
              <a:rPr lang="es-CO" sz="2400" dirty="0"/>
              <a:t>vez salvados, nada podrá separarnos de Su amor </a:t>
            </a:r>
            <a:r>
              <a:rPr lang="es-CO" sz="2400" b="1" dirty="0">
                <a:solidFill>
                  <a:srgbClr val="FF0000"/>
                </a:solidFill>
              </a:rPr>
              <a:t>(Romanos 8:38-39)</a:t>
            </a:r>
            <a:r>
              <a:rPr lang="es-CO" sz="2400" dirty="0"/>
              <a:t>. Nada puede arrebatarnos de Su mano </a:t>
            </a:r>
            <a:r>
              <a:rPr lang="es-CO" sz="2400" dirty="0" smtClean="0"/>
              <a:t>dice </a:t>
            </a:r>
            <a:r>
              <a:rPr lang="es-CO" sz="2400" b="1" dirty="0" smtClean="0">
                <a:solidFill>
                  <a:srgbClr val="FF0000"/>
                </a:solidFill>
              </a:rPr>
              <a:t>(Juan </a:t>
            </a:r>
            <a:r>
              <a:rPr lang="es-CO" sz="2400" b="1" dirty="0">
                <a:solidFill>
                  <a:srgbClr val="FF0000"/>
                </a:solidFill>
              </a:rPr>
              <a:t>10:28-29)</a:t>
            </a:r>
            <a:r>
              <a:rPr lang="es-CO" sz="2400" dirty="0"/>
              <a:t>. </a:t>
            </a:r>
            <a:endParaRPr lang="es-CO" sz="2400" dirty="0" smtClean="0"/>
          </a:p>
          <a:p>
            <a:pPr algn="ctr"/>
            <a:r>
              <a:rPr lang="es-CO" sz="2400" b="1" dirty="0" smtClean="0">
                <a:solidFill>
                  <a:srgbClr val="0070C0"/>
                </a:solidFill>
              </a:rPr>
              <a:t>Si </a:t>
            </a:r>
            <a:r>
              <a:rPr lang="es-CO" sz="2400" b="1" dirty="0">
                <a:solidFill>
                  <a:srgbClr val="0070C0"/>
                </a:solidFill>
              </a:rPr>
              <a:t>deseas esta salvación, si deseas obtener el perdón de todos tus pecados, si deseas tener la seguridad de tu salvación, si deseas tener acceso directo al Dios que te </a:t>
            </a:r>
            <a:r>
              <a:rPr lang="es-CO" sz="2400" b="1" dirty="0" smtClean="0">
                <a:solidFill>
                  <a:srgbClr val="0070C0"/>
                </a:solidFill>
              </a:rPr>
              <a:t>ama, recíbela </a:t>
            </a:r>
            <a:r>
              <a:rPr lang="es-CO" sz="2400" b="1" dirty="0">
                <a:solidFill>
                  <a:srgbClr val="0070C0"/>
                </a:solidFill>
              </a:rPr>
              <a:t>y es tuya. Esta es la salvación por la que Jesús murió para concedérnosla y la que Dios ofrece como un regalo.</a:t>
            </a:r>
          </a:p>
        </p:txBody>
      </p:sp>
    </p:spTree>
    <p:extLst>
      <p:ext uri="{BB962C8B-B14F-4D97-AF65-F5344CB8AC3E}">
        <p14:creationId xmlns:p14="http://schemas.microsoft.com/office/powerpoint/2010/main" val="1700335259"/>
      </p:ext>
    </p:extLst>
  </p:cSld>
  <p:clrMapOvr>
    <a:masterClrMapping/>
  </p:clrMapOvr>
  <mc:AlternateContent xmlns:mc="http://schemas.openxmlformats.org/markup-compatibility/2006">
    <mc:Choice xmlns:p14="http://schemas.microsoft.com/office/powerpoint/2010/main" Requires="p14">
      <p:transition spd="slow" p14:dur="1200">
        <p14:flip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10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2">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2">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2">
                                            <p:txEl>
                                              <p:pRg st="0" end="0"/>
                                            </p:txEl>
                                          </p:spTgt>
                                        </p:tgtEl>
                                      </p:cBhvr>
                                    </p:animEffect>
                                  </p:childTnLst>
                                </p:cTn>
                              </p:par>
                              <p:par>
                                <p:cTn id="11" presetID="31" presetClass="entr" presetSubtype="0" fill="hold" nodeType="with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p:cTn id="13" dur="1000" fill="hold"/>
                                        <p:tgtEl>
                                          <p:spTgt spid="2">
                                            <p:txEl>
                                              <p:pRg st="1" end="1"/>
                                            </p:txEl>
                                          </p:spTgt>
                                        </p:tgtEl>
                                        <p:attrNameLst>
                                          <p:attrName>ppt_w</p:attrName>
                                        </p:attrNameLst>
                                      </p:cBhvr>
                                      <p:tavLst>
                                        <p:tav tm="0">
                                          <p:val>
                                            <p:fltVal val="0"/>
                                          </p:val>
                                        </p:tav>
                                        <p:tav tm="100000">
                                          <p:val>
                                            <p:strVal val="#ppt_w"/>
                                          </p:val>
                                        </p:tav>
                                      </p:tavLst>
                                    </p:anim>
                                    <p:anim calcmode="lin" valueType="num">
                                      <p:cBhvr>
                                        <p:cTn id="14" dur="1000" fill="hold"/>
                                        <p:tgtEl>
                                          <p:spTgt spid="2">
                                            <p:txEl>
                                              <p:pRg st="1" end="1"/>
                                            </p:txEl>
                                          </p:spTgt>
                                        </p:tgtEl>
                                        <p:attrNameLst>
                                          <p:attrName>ppt_h</p:attrName>
                                        </p:attrNameLst>
                                      </p:cBhvr>
                                      <p:tavLst>
                                        <p:tav tm="0">
                                          <p:val>
                                            <p:fltVal val="0"/>
                                          </p:val>
                                        </p:tav>
                                        <p:tav tm="100000">
                                          <p:val>
                                            <p:strVal val="#ppt_h"/>
                                          </p:val>
                                        </p:tav>
                                      </p:tavLst>
                                    </p:anim>
                                    <p:anim calcmode="lin" valueType="num">
                                      <p:cBhvr>
                                        <p:cTn id="15" dur="1000" fill="hold"/>
                                        <p:tgtEl>
                                          <p:spTgt spid="2">
                                            <p:txEl>
                                              <p:pRg st="1" end="1"/>
                                            </p:txEl>
                                          </p:spTgt>
                                        </p:tgtEl>
                                        <p:attrNameLst>
                                          <p:attrName>style.rotation</p:attrName>
                                        </p:attrNameLst>
                                      </p:cBhvr>
                                      <p:tavLst>
                                        <p:tav tm="0">
                                          <p:val>
                                            <p:fltVal val="90"/>
                                          </p:val>
                                        </p:tav>
                                        <p:tav tm="100000">
                                          <p:val>
                                            <p:fltVal val="0"/>
                                          </p:val>
                                        </p:tav>
                                      </p:tavLst>
                                    </p:anim>
                                    <p:animEffect transition="in" filter="fade">
                                      <p:cBhvr>
                                        <p:cTn id="16" dur="10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gradFill>
          <a:gsLst>
            <a:gs pos="0">
              <a:srgbClr val="FFEFD1"/>
            </a:gs>
            <a:gs pos="64999">
              <a:srgbClr val="F0EBD5"/>
            </a:gs>
            <a:gs pos="100000">
              <a:srgbClr val="D1C39F"/>
            </a:gs>
          </a:gsLst>
          <a:lin ang="5400000" scaled="0"/>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8229600" cy="6120680"/>
          </a:xfrm>
        </p:spPr>
        <p:txBody>
          <a:bodyPr>
            <a:normAutofit fontScale="85000" lnSpcReduction="20000"/>
          </a:bodyPr>
          <a:lstStyle/>
          <a:p>
            <a:pPr marL="0" indent="0" algn="ctr">
              <a:buNone/>
            </a:pPr>
            <a:r>
              <a:rPr lang="es-CO" dirty="0" smtClean="0"/>
              <a:t>«</a:t>
            </a:r>
            <a:r>
              <a:rPr lang="es-CO" dirty="0" smtClean="0"/>
              <a:t>Es </a:t>
            </a:r>
            <a:r>
              <a:rPr lang="es-CO" dirty="0"/>
              <a:t>algo solemne morir, pero es mucho más solemne vivir. Cada pensamiento, palabra y acción de nuestra vida volverá a confrontarnos. Tendremos que seguir siendo durante toda la eternidad lo que nos hayamos hecho durante el tiempo de gracia. La muerte provoca la disolución del cuerpo, pero no produce cambio alguno en nuestro carácter, ni lo cambia tampoco la venida de Cristo; tan sólo lo fija para siempre sin posibilidad de </a:t>
            </a:r>
            <a:r>
              <a:rPr lang="es-CO" dirty="0" smtClean="0"/>
              <a:t>cambio». </a:t>
            </a:r>
          </a:p>
          <a:p>
            <a:pPr marL="0" indent="0" algn="ctr">
              <a:buNone/>
            </a:pPr>
            <a:r>
              <a:rPr lang="es-CO" dirty="0" smtClean="0"/>
              <a:t>Test</a:t>
            </a:r>
            <a:r>
              <a:rPr lang="es-CO" dirty="0"/>
              <a:t>. para la </a:t>
            </a:r>
            <a:r>
              <a:rPr lang="es-CO" dirty="0" smtClean="0"/>
              <a:t>Ingles</a:t>
            </a:r>
            <a:r>
              <a:rPr lang="es-CO" dirty="0"/>
              <a:t>. tomo 5 </a:t>
            </a:r>
            <a:r>
              <a:rPr lang="es-CO" dirty="0" smtClean="0"/>
              <a:t>pág.. 441</a:t>
            </a:r>
          </a:p>
          <a:p>
            <a:pPr marL="0" indent="0" algn="ctr">
              <a:buNone/>
            </a:pPr>
            <a:endParaRPr lang="es-CO" dirty="0" smtClean="0"/>
          </a:p>
          <a:p>
            <a:pPr marL="0" indent="0" algn="ctr">
              <a:buNone/>
            </a:pPr>
            <a:r>
              <a:rPr lang="es-CO" b="1" dirty="0" smtClean="0">
                <a:solidFill>
                  <a:srgbClr val="FF0000"/>
                </a:solidFill>
              </a:rPr>
              <a:t>Mi invitación es que, no dejes pasar tu tiempo de gracia, por que si no acudes a Cristo ahora, y llegas a morir, ya no habrá nada que hacer en tu favor. Recuerda el caso de los antediluvianos, que cuando quisieron entrar al arca, ya fue demasiado tarde.</a:t>
            </a:r>
            <a:endParaRPr lang="es-CO" b="1" dirty="0">
              <a:solidFill>
                <a:srgbClr val="FF0000"/>
              </a:solidFill>
            </a:endParaRPr>
          </a:p>
        </p:txBody>
      </p:sp>
      <p:sp>
        <p:nvSpPr>
          <p:cNvPr id="4" name="3 Abrir llave"/>
          <p:cNvSpPr/>
          <p:nvPr/>
        </p:nvSpPr>
        <p:spPr>
          <a:xfrm>
            <a:off x="0" y="188640"/>
            <a:ext cx="576064" cy="6408712"/>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s-CO"/>
          </a:p>
        </p:txBody>
      </p:sp>
      <p:sp>
        <p:nvSpPr>
          <p:cNvPr id="5" name="4 Cerrar llave"/>
          <p:cNvSpPr/>
          <p:nvPr/>
        </p:nvSpPr>
        <p:spPr>
          <a:xfrm>
            <a:off x="8388424" y="214230"/>
            <a:ext cx="755576" cy="6408712"/>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s-CO"/>
          </a:p>
        </p:txBody>
      </p:sp>
    </p:spTree>
    <p:extLst>
      <p:ext uri="{BB962C8B-B14F-4D97-AF65-F5344CB8AC3E}">
        <p14:creationId xmlns:p14="http://schemas.microsoft.com/office/powerpoint/2010/main" val="206530651"/>
      </p:ext>
    </p:extLst>
  </p:cSld>
  <p:clrMapOvr>
    <a:masterClrMapping/>
  </p:clrMapOvr>
  <mc:AlternateContent xmlns:mc="http://schemas.openxmlformats.org/markup-compatibility/2006">
    <mc:Choice xmlns:p14="http://schemas.microsoft.com/office/powerpoint/2010/main" Requires="p14">
      <p:transition spd="slow" p14:dur="1200">
        <p14:flip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 calcmode="lin" valueType="num">
                                      <p:cBhvr>
                                        <p:cTn id="7"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gradFill>
          <a:gsLst>
            <a:gs pos="0">
              <a:srgbClr val="FBEAC7"/>
            </a:gs>
            <a:gs pos="17999">
              <a:srgbClr val="FEE7F2"/>
            </a:gs>
            <a:gs pos="36000">
              <a:srgbClr val="FAC77D"/>
            </a:gs>
            <a:gs pos="61000">
              <a:srgbClr val="FBA97D"/>
            </a:gs>
            <a:gs pos="82001">
              <a:srgbClr val="FBD49C"/>
            </a:gs>
            <a:gs pos="100000">
              <a:srgbClr val="FEE7F2"/>
            </a:gs>
          </a:gsLst>
          <a:lin ang="5400000" scaled="0"/>
        </a:grad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a:blipFill>
            <a:blip r:embed="rId2"/>
            <a:tile tx="0" ty="0" sx="100000" sy="100000" flip="none" algn="tl"/>
          </a:blipFill>
        </p:spPr>
        <p:txBody>
          <a:bodyPr>
            <a:normAutofit/>
          </a:bodyPr>
          <a:lstStyle/>
          <a:p>
            <a:r>
              <a:rPr lang="es-CO" sz="6000" b="1" i="1" dirty="0" smtClean="0">
                <a:latin typeface="Algerian" pitchFamily="82" charset="0"/>
              </a:rPr>
              <a:t>Conclusión</a:t>
            </a:r>
            <a:endParaRPr lang="es-CO" sz="6000" b="1" i="1" dirty="0">
              <a:latin typeface="Algerian" pitchFamily="82" charset="0"/>
            </a:endParaRPr>
          </a:p>
        </p:txBody>
      </p:sp>
      <p:sp>
        <p:nvSpPr>
          <p:cNvPr id="3" name="2 Marcador de contenido"/>
          <p:cNvSpPr>
            <a:spLocks noGrp="1"/>
          </p:cNvSpPr>
          <p:nvPr>
            <p:ph idx="1"/>
          </p:nvPr>
        </p:nvSpPr>
        <p:spPr>
          <a:xfrm>
            <a:off x="457200" y="1600200"/>
            <a:ext cx="8229600" cy="4781128"/>
          </a:xfrm>
        </p:spPr>
        <p:txBody>
          <a:bodyPr>
            <a:normAutofit fontScale="85000" lnSpcReduction="20000"/>
          </a:bodyPr>
          <a:lstStyle/>
          <a:p>
            <a:pPr marL="0" indent="0" algn="ctr">
              <a:buNone/>
            </a:pPr>
            <a:r>
              <a:rPr lang="es-CO" dirty="0" smtClean="0"/>
              <a:t>Si </a:t>
            </a:r>
            <a:r>
              <a:rPr lang="es-CO" dirty="0"/>
              <a:t>has recibido a Jesucristo como tu Salvador por fe, a causa de lo que has leído aquí hoy, por favor háznoslo saber </a:t>
            </a:r>
            <a:r>
              <a:rPr lang="es-CO" dirty="0" smtClean="0"/>
              <a:t>escribiendo al correo:  todo </a:t>
            </a:r>
            <a:r>
              <a:rPr lang="es-CO" dirty="0" smtClean="0"/>
              <a:t>esjesus@hotmail. Que diga: </a:t>
            </a:r>
            <a:r>
              <a:rPr lang="es-CO" dirty="0" smtClean="0"/>
              <a:t>“Yo </a:t>
            </a:r>
            <a:r>
              <a:rPr lang="es-CO" dirty="0"/>
              <a:t>he aceptado hoy a Jesucristo”. ¡Bienvenido a la familia de Dios! ¡Bienvenido amigo católico, a la vida cristiana</a:t>
            </a:r>
            <a:r>
              <a:rPr lang="es-CO" dirty="0" smtClean="0"/>
              <a:t>!</a:t>
            </a:r>
          </a:p>
          <a:p>
            <a:pPr marL="0" indent="0" algn="ctr">
              <a:buNone/>
            </a:pPr>
            <a:endParaRPr lang="es-CO" dirty="0" smtClean="0"/>
          </a:p>
          <a:p>
            <a:pPr marL="0" indent="0" algn="ctr">
              <a:buNone/>
            </a:pPr>
            <a:r>
              <a:rPr lang="es-CO" dirty="0" smtClean="0"/>
              <a:t>Mi deseo y oración es que Dios te bendiga. Amen. No te olvides que Cristo viene pronto. Si deseas obtener este mensaje en u libro, por favor solicítalo al mismo correo.</a:t>
            </a:r>
          </a:p>
          <a:p>
            <a:pPr marL="0" indent="0" algn="ctr">
              <a:buNone/>
            </a:pPr>
            <a:r>
              <a:rPr lang="es-CO" dirty="0" smtClean="0"/>
              <a:t>Ahora, veamos el siguiente tema titulado</a:t>
            </a:r>
            <a:r>
              <a:rPr lang="es-CO" dirty="0"/>
              <a:t>: </a:t>
            </a:r>
            <a:endParaRPr lang="es-CO" dirty="0" smtClean="0"/>
          </a:p>
          <a:p>
            <a:pPr marL="0" indent="0" algn="ctr">
              <a:buNone/>
            </a:pPr>
            <a:r>
              <a:rPr lang="es-CO" b="1" i="1" dirty="0" smtClean="0">
                <a:solidFill>
                  <a:srgbClr val="FF0000"/>
                </a:solidFill>
              </a:rPr>
              <a:t>¿</a:t>
            </a:r>
            <a:r>
              <a:rPr lang="es-CO" b="1" i="1" dirty="0">
                <a:solidFill>
                  <a:srgbClr val="FF0000"/>
                </a:solidFill>
              </a:rPr>
              <a:t>Es el Catolicismo una religión falsa? ¿Son salvos los católicos?</a:t>
            </a:r>
          </a:p>
          <a:p>
            <a:pPr marL="0" indent="0" algn="ctr">
              <a:buNone/>
            </a:pPr>
            <a:endParaRPr lang="es-CO" dirty="0"/>
          </a:p>
          <a:p>
            <a:endParaRPr lang="es-CO" dirty="0"/>
          </a:p>
          <a:p>
            <a:endParaRPr lang="es-CO" dirty="0"/>
          </a:p>
          <a:p>
            <a:endParaRPr lang="es-CO" dirty="0"/>
          </a:p>
        </p:txBody>
      </p:sp>
    </p:spTree>
    <p:extLst>
      <p:ext uri="{BB962C8B-B14F-4D97-AF65-F5344CB8AC3E}">
        <p14:creationId xmlns:p14="http://schemas.microsoft.com/office/powerpoint/2010/main" val="1668563603"/>
      </p:ext>
    </p:extLst>
  </p:cSld>
  <p:clrMapOvr>
    <a:masterClrMapping/>
  </p:clrMapOvr>
  <mc:AlternateContent xmlns:mc="http://schemas.openxmlformats.org/markup-compatibility/2006">
    <mc:Choice xmlns:p14="http://schemas.microsoft.com/office/powerpoint/2010/main" Requires="p14">
      <p:transition spd="slow" p14:dur="1200">
        <p14:flip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p:cTn id="7"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2" end="2"/>
                                            </p:txEl>
                                          </p:spTgt>
                                        </p:tgtEl>
                                      </p:cBhvr>
                                    </p:animEffect>
                                  </p:childTnLst>
                                </p:cTn>
                              </p:par>
                              <p:par>
                                <p:cTn id="11" presetID="3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 calcmode="lin" valueType="num">
                                      <p:cBhvr>
                                        <p:cTn id="13"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14"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15"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16" dur="1000"/>
                                        <p:tgtEl>
                                          <p:spTgt spid="3">
                                            <p:txEl>
                                              <p:pRg st="3" end="3"/>
                                            </p:txEl>
                                          </p:spTgt>
                                        </p:tgtEl>
                                      </p:cBhvr>
                                    </p:animEffect>
                                  </p:childTnLst>
                                </p:cTn>
                              </p:par>
                              <p:par>
                                <p:cTn id="17" presetID="31" presetClass="entr" presetSubtype="0"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p:cTn id="19"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20"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21"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22" dur="1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Tema de Office">
  <a:themeElements>
    <a:clrScheme name="Oficin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cin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cin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544</TotalTime>
  <Words>2128</Words>
  <Application>Microsoft Office PowerPoint</Application>
  <PresentationFormat>Presentación en pantalla (4:3)</PresentationFormat>
  <Paragraphs>111</Paragraphs>
  <Slides>20</Slides>
  <Notes>0</Notes>
  <HiddenSlides>0</HiddenSlides>
  <MMClips>0</MMClips>
  <ScaleCrop>false</ScaleCrop>
  <HeadingPairs>
    <vt:vector size="4" baseType="variant">
      <vt:variant>
        <vt:lpstr>Tema</vt:lpstr>
      </vt:variant>
      <vt:variant>
        <vt:i4>1</vt:i4>
      </vt:variant>
      <vt:variant>
        <vt:lpstr>Títulos de diapositiva</vt:lpstr>
      </vt:variant>
      <vt:variant>
        <vt:i4>20</vt:i4>
      </vt:variant>
    </vt:vector>
  </HeadingPairs>
  <TitlesOfParts>
    <vt:vector size="21" baseType="lpstr">
      <vt:lpstr>Tema de Office</vt:lpstr>
      <vt:lpstr>Soy un católico:  ¿POR QUÉ DEBO CONSIDERAR EL CONVERTIRME EN CRISTIANO?</vt:lpstr>
      <vt:lpstr>Esta es la lista de 44 temas que encontrarás sobre preguntas católicas, las cuales serán respondidas conforme a la Biblia: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Conclusión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soy un catolico: ¿por qué debo convertirme en cristiano?</dc:title>
  <dc:creator>FAMILIA FIERRO CH</dc:creator>
  <cp:lastModifiedBy>FAMILIA FIERRO CH</cp:lastModifiedBy>
  <cp:revision>78</cp:revision>
  <dcterms:created xsi:type="dcterms:W3CDTF">2014-08-18T21:02:36Z</dcterms:created>
  <dcterms:modified xsi:type="dcterms:W3CDTF">2014-08-22T12:15:18Z</dcterms:modified>
</cp:coreProperties>
</file>