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14D6D-45A6-4473-BC13-B74034BD8B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BF4AAA1-B02C-45FC-881C-EA95CC3950B0}">
      <dgm:prSet/>
      <dgm:spPr>
        <a:solidFill>
          <a:schemeClr val="bg2">
            <a:lumMod val="25000"/>
          </a:schemeClr>
        </a:solidFill>
        <a:scene3d>
          <a:camera prst="isometricOffAxis1Right"/>
          <a:lightRig rig="threePt" dir="t"/>
        </a:scene3d>
      </dgm:spPr>
      <dgm:t>
        <a:bodyPr/>
        <a:lstStyle/>
        <a:p>
          <a:pPr algn="ctr" rtl="0"/>
          <a:r>
            <a:rPr lang="es-CO" b="1" dirty="0" smtClean="0"/>
            <a:t>Otro ángel le siguió diciendo, Ha caído, ha caído Babilonia, la gran ciudad, porque ha hecho beber a todas las naciones del vino del furor de su fornicación. </a:t>
          </a:r>
        </a:p>
        <a:p>
          <a:pPr algn="ctr" rtl="0"/>
          <a:r>
            <a:rPr lang="es-CO" b="1" u="sng" dirty="0" smtClean="0"/>
            <a:t>(Apocalipsis 14:8)</a:t>
          </a:r>
          <a:endParaRPr lang="es-CO" b="1" u="sng" dirty="0"/>
        </a:p>
      </dgm:t>
    </dgm:pt>
    <dgm:pt modelId="{547188B9-0F65-4AB1-AB4F-2C81093C61A0}" type="parTrans" cxnId="{6DF85880-2F07-4059-9427-8FF36A05173D}">
      <dgm:prSet/>
      <dgm:spPr/>
      <dgm:t>
        <a:bodyPr/>
        <a:lstStyle/>
        <a:p>
          <a:endParaRPr lang="es-CO"/>
        </a:p>
      </dgm:t>
    </dgm:pt>
    <dgm:pt modelId="{E459D1BA-7CB0-4335-B52F-BCF7C5A96996}" type="sibTrans" cxnId="{6DF85880-2F07-4059-9427-8FF36A05173D}">
      <dgm:prSet/>
      <dgm:spPr/>
      <dgm:t>
        <a:bodyPr/>
        <a:lstStyle/>
        <a:p>
          <a:endParaRPr lang="es-CO"/>
        </a:p>
      </dgm:t>
    </dgm:pt>
    <dgm:pt modelId="{E6C5D23E-EB09-4836-B56A-94F3CBB88AA6}" type="pres">
      <dgm:prSet presAssocID="{AD814D6D-45A6-4473-BC13-B74034BD8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46E6E9D-DC3A-4466-803A-E768D461461D}" type="pres">
      <dgm:prSet presAssocID="{DBF4AAA1-B02C-45FC-881C-EA95CC3950B0}" presName="parentText" presStyleLbl="node1" presStyleIdx="0" presStyleCnt="1" custScaleY="11310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F85880-2F07-4059-9427-8FF36A05173D}" srcId="{AD814D6D-45A6-4473-BC13-B74034BD8BE8}" destId="{DBF4AAA1-B02C-45FC-881C-EA95CC3950B0}" srcOrd="0" destOrd="0" parTransId="{547188B9-0F65-4AB1-AB4F-2C81093C61A0}" sibTransId="{E459D1BA-7CB0-4335-B52F-BCF7C5A96996}"/>
    <dgm:cxn modelId="{B1FB2E09-22D2-457A-A525-1AD7DDA67F20}" type="presOf" srcId="{AD814D6D-45A6-4473-BC13-B74034BD8BE8}" destId="{E6C5D23E-EB09-4836-B56A-94F3CBB88AA6}" srcOrd="0" destOrd="0" presId="urn:microsoft.com/office/officeart/2005/8/layout/vList2"/>
    <dgm:cxn modelId="{D9D06249-59A5-4286-8E1A-7CF7D4546AE6}" type="presOf" srcId="{DBF4AAA1-B02C-45FC-881C-EA95CC3950B0}" destId="{E46E6E9D-DC3A-4466-803A-E768D461461D}" srcOrd="0" destOrd="0" presId="urn:microsoft.com/office/officeart/2005/8/layout/vList2"/>
    <dgm:cxn modelId="{A3B86B78-E79E-4448-A1D5-836EC6780FE6}" type="presParOf" srcId="{E6C5D23E-EB09-4836-B56A-94F3CBB88AA6}" destId="{E46E6E9D-DC3A-4466-803A-E768D46146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6E9D-DC3A-4466-803A-E768D461461D}">
      <dsp:nvSpPr>
        <dsp:cNvPr id="0" name=""/>
        <dsp:cNvSpPr/>
      </dsp:nvSpPr>
      <dsp:spPr>
        <a:xfrm>
          <a:off x="0" y="39710"/>
          <a:ext cx="4402832" cy="4446541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/>
            <a:t>Otro ángel le siguió diciendo, Ha caído, ha caído Babilonia, la gran ciudad, porque ha hecho beber a todas las naciones del vino del furor de su fornicación.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u="sng" kern="1200" dirty="0" smtClean="0"/>
            <a:t>(Apocalipsis 14:8)</a:t>
          </a:r>
          <a:endParaRPr lang="es-CO" sz="2800" b="1" u="sng" kern="1200" dirty="0"/>
        </a:p>
      </dsp:txBody>
      <dsp:txXfrm>
        <a:off x="214929" y="254639"/>
        <a:ext cx="3972974" cy="401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54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39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8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6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23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26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28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70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25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1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4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6E0D-D8A2-484C-8182-CFBB2C511D0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7CD4-F3A5-473D-9DAF-ED6978D781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4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co/url?url=http://slideplayer.es/slide/5452263/&amp;rct=j&amp;frm=1&amp;q=&amp;esrc=s&amp;sa=U&amp;ved=0CCkQwW4wCjg8ahUKEwiL88jwi-nIAhXLlh4KHZmpB08&amp;usg=AFQjCNGwhVb4rYRoQGRWRzjp17Jj46ugx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  <a:solidFill>
            <a:srgbClr val="00206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EL ÚLTIMO MENSAJE DE DIOS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984776" cy="672480"/>
          </a:xfrm>
          <a:solidFill>
            <a:srgbClr val="002060"/>
          </a:solidFill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EL MENSAJE DE LOS TRES ÁNGELES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048671" cy="3024336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68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El Mensaje del Primer Ángel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692896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“</a:t>
            </a:r>
            <a:r>
              <a:rPr lang="es-CO" sz="2800" dirty="0" smtClean="0"/>
              <a:t>Vi </a:t>
            </a:r>
            <a:r>
              <a:rPr lang="es-CO" sz="2800" dirty="0"/>
              <a:t>volar por en medio del cielo a otro ángel, que tenía el evangelio eterno para predicarlo a los moradores de la tierra, a toda </a:t>
            </a:r>
            <a:r>
              <a:rPr lang="es-CO" sz="2800" dirty="0" smtClean="0"/>
              <a:t>nación</a:t>
            </a:r>
            <a:r>
              <a:rPr lang="es-CO" sz="2800" dirty="0"/>
              <a:t>, tribu, lengua y pueblo, diciendo a gran voz: </a:t>
            </a:r>
            <a:r>
              <a:rPr lang="es-CO" sz="2800" b="1" dirty="0">
                <a:solidFill>
                  <a:srgbClr val="FF0000"/>
                </a:solidFill>
              </a:rPr>
              <a:t>Apocalipsis 14:6, 7</a:t>
            </a:r>
            <a:r>
              <a:rPr lang="es-CO" sz="2800" dirty="0"/>
              <a:t> </a:t>
            </a:r>
            <a:r>
              <a:rPr lang="es-CO" sz="2800" dirty="0" smtClean="0"/>
              <a:t>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05568"/>
            <a:ext cx="2314178" cy="238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43808" y="4603904"/>
            <a:ext cx="5770562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CO" sz="2800" dirty="0"/>
              <a:t>Temed a Dios, y dadle gloria, </a:t>
            </a:r>
            <a:r>
              <a:rPr lang="es-CO" sz="2800" u="sng" dirty="0"/>
              <a:t>porque la hora de su juicio ha llegado</a:t>
            </a:r>
            <a:r>
              <a:rPr lang="es-CO" sz="2800" dirty="0"/>
              <a:t>; y </a:t>
            </a:r>
            <a:r>
              <a:rPr lang="es-CO" sz="2800" u="sng" dirty="0" smtClean="0"/>
              <a:t>ADORAD </a:t>
            </a:r>
            <a:r>
              <a:rPr lang="es-CO" sz="2800" u="sng" dirty="0"/>
              <a:t>a </a:t>
            </a:r>
            <a:r>
              <a:rPr lang="es-CO" sz="2800" b="1" u="sng" dirty="0"/>
              <a:t>aquel que hizo el cielo y la tierra, el mar y las fuentes de las aguas</a:t>
            </a:r>
            <a:r>
              <a:rPr lang="es-CO" sz="2800" dirty="0"/>
              <a:t>’”.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3904"/>
            <a:ext cx="2592288" cy="20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El mensaje del primer ángel es a quién se debe adorar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ADORACIÓN ¿QUIÉN</a:t>
            </a:r>
            <a:r>
              <a:rPr lang="es-CO" dirty="0"/>
              <a:t>? </a:t>
            </a:r>
            <a:r>
              <a:rPr lang="es-CO" dirty="0" smtClean="0"/>
              <a:t>¿CÓMO</a:t>
            </a:r>
            <a:r>
              <a:rPr lang="es-CO" dirty="0"/>
              <a:t>? </a:t>
            </a: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Si </a:t>
            </a:r>
            <a:r>
              <a:rPr lang="es-CO" dirty="0"/>
              <a:t>usted está correcto en el ¿Quién? , pero equivocado en el ¿Cómo? , usted no está adorando al Creador aunque crea que lo está adorando, y viceversa. </a:t>
            </a: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Así </a:t>
            </a:r>
            <a:r>
              <a:rPr lang="es-CO" dirty="0"/>
              <a:t>como hay adoración verdadera, existe adoración falsa – </a:t>
            </a:r>
            <a:r>
              <a:rPr lang="es-CO" u="sng" dirty="0"/>
              <a:t>la adoración a la bestia y a su imagen</a:t>
            </a:r>
            <a:r>
              <a:rPr lang="es-CO" dirty="0"/>
              <a:t>. Finalmente, el Dragón mismo, que </a:t>
            </a:r>
            <a:r>
              <a:rPr lang="es-CO" dirty="0" smtClean="0"/>
              <a:t>según </a:t>
            </a:r>
            <a:r>
              <a:rPr lang="es-CO" dirty="0" smtClean="0">
                <a:solidFill>
                  <a:srgbClr val="FF0000"/>
                </a:solidFill>
              </a:rPr>
              <a:t>Apoc.12:9</a:t>
            </a:r>
            <a:r>
              <a:rPr lang="es-CO" dirty="0" smtClean="0"/>
              <a:t>, es </a:t>
            </a:r>
            <a:r>
              <a:rPr lang="es-CO" dirty="0"/>
              <a:t>Satanás el gran Engañador, es adorado por que él recibe toda falsa adoración a través de las agencias humanas – </a:t>
            </a:r>
            <a:r>
              <a:rPr lang="es-CO" u="sng" dirty="0" smtClean="0"/>
              <a:t>LA BESTIA Y SU IMAGEN</a:t>
            </a:r>
            <a:r>
              <a:rPr lang="es-CO" dirty="0" smtClean="0"/>
              <a:t>! </a:t>
            </a:r>
            <a:r>
              <a:rPr lang="es-CO" dirty="0"/>
              <a:t>La </a:t>
            </a:r>
            <a:r>
              <a:rPr lang="es-CO" dirty="0" smtClean="0"/>
              <a:t>Adoración </a:t>
            </a:r>
            <a:r>
              <a:rPr lang="es-CO" dirty="0"/>
              <a:t>Verdadera </a:t>
            </a:r>
            <a:r>
              <a:rPr lang="es-CO" dirty="0" smtClean="0"/>
              <a:t>tendrá </a:t>
            </a:r>
            <a:r>
              <a:rPr lang="es-CO" dirty="0"/>
              <a:t>el </a:t>
            </a:r>
            <a:r>
              <a:rPr lang="es-CO" dirty="0" smtClean="0"/>
              <a:t>¿Quién</a:t>
            </a:r>
            <a:r>
              <a:rPr lang="es-CO" dirty="0"/>
              <a:t>? Y el ¿Cómo? juntos.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168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10445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b="1" dirty="0" smtClean="0"/>
              <a:t>LA </a:t>
            </a:r>
            <a:r>
              <a:rPr lang="es-CO" b="1" dirty="0"/>
              <a:t>VERDADERA </a:t>
            </a:r>
            <a:r>
              <a:rPr lang="es-CO" b="1" dirty="0" smtClean="0"/>
              <a:t>ADORACIÓN:</a:t>
            </a:r>
          </a:p>
          <a:p>
            <a:pPr marL="0" indent="0" algn="ctr">
              <a:buNone/>
            </a:pPr>
            <a:r>
              <a:rPr lang="es-CO" b="1" dirty="0" smtClean="0"/>
              <a:t> </a:t>
            </a:r>
          </a:p>
          <a:p>
            <a:pPr marL="0" indent="0" algn="ctr">
              <a:buNone/>
            </a:pPr>
            <a:r>
              <a:rPr lang="es-CO" dirty="0" smtClean="0"/>
              <a:t>¿QUIÉN</a:t>
            </a:r>
            <a:r>
              <a:rPr lang="es-CO" dirty="0"/>
              <a:t>? </a:t>
            </a:r>
            <a:r>
              <a:rPr lang="es-CO" dirty="0" smtClean="0"/>
              <a:t>¡EL CREADOR! </a:t>
            </a:r>
          </a:p>
          <a:p>
            <a:pPr marL="0" indent="0" algn="ctr">
              <a:buNone/>
            </a:pPr>
            <a:r>
              <a:rPr lang="es-CO" dirty="0" smtClean="0"/>
              <a:t>Nosotros </a:t>
            </a:r>
            <a:r>
              <a:rPr lang="es-CO" dirty="0"/>
              <a:t>Adoramos al Creador Que HIZO Todas Las Cosas. </a:t>
            </a:r>
            <a:endParaRPr lang="es-CO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/>
              <a:t>¿</a:t>
            </a:r>
            <a:r>
              <a:rPr lang="es-CO" dirty="0" smtClean="0"/>
              <a:t>CÓMO? </a:t>
            </a: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¡</a:t>
            </a:r>
            <a:r>
              <a:rPr lang="es-CO" dirty="0"/>
              <a:t>Guardando EL </a:t>
            </a:r>
            <a:r>
              <a:rPr lang="es-CO" dirty="0" smtClean="0"/>
              <a:t>SÁBADO, </a:t>
            </a:r>
            <a:r>
              <a:rPr lang="es-CO" dirty="0"/>
              <a:t>el </a:t>
            </a:r>
            <a:r>
              <a:rPr lang="es-CO" dirty="0" smtClean="0"/>
              <a:t>día </a:t>
            </a:r>
            <a:r>
              <a:rPr lang="es-CO" dirty="0"/>
              <a:t>que </a:t>
            </a:r>
            <a:r>
              <a:rPr lang="es-CO" dirty="0" smtClean="0"/>
              <a:t>Él Bendijo </a:t>
            </a:r>
            <a:r>
              <a:rPr lang="es-CO" dirty="0"/>
              <a:t>y </a:t>
            </a:r>
            <a:r>
              <a:rPr lang="es-CO" dirty="0" smtClean="0"/>
              <a:t>Santificó </a:t>
            </a:r>
            <a:r>
              <a:rPr lang="es-CO" dirty="0"/>
              <a:t>!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04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628965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600" u="sng" dirty="0" smtClean="0"/>
              <a:t>¿QUIÉN</a:t>
            </a:r>
            <a:r>
              <a:rPr lang="es-CO" sz="2600" u="sng" dirty="0"/>
              <a:t>? </a:t>
            </a:r>
            <a:r>
              <a:rPr lang="es-CO" sz="2600" u="sng" dirty="0" smtClean="0"/>
              <a:t>¿CÓMO</a:t>
            </a:r>
            <a:r>
              <a:rPr lang="es-CO" sz="2600" u="sng" dirty="0"/>
              <a:t>? EL </a:t>
            </a:r>
            <a:r>
              <a:rPr lang="es-CO" sz="2600" u="sng" dirty="0" smtClean="0"/>
              <a:t>CREADOR; </a:t>
            </a:r>
            <a:r>
              <a:rPr lang="es-CO" sz="2600" u="sng" dirty="0"/>
              <a:t>EL </a:t>
            </a:r>
            <a:r>
              <a:rPr lang="es-CO" sz="2600" u="sng" dirty="0" smtClean="0"/>
              <a:t>SÁBADO. EL </a:t>
            </a:r>
            <a:r>
              <a:rPr lang="es-CO" sz="2600" u="sng" dirty="0"/>
              <a:t>SELLO DE DIOS… </a:t>
            </a:r>
            <a:endParaRPr lang="es-CO" sz="2600" u="sng" dirty="0" smtClean="0"/>
          </a:p>
          <a:p>
            <a:pPr marL="0" indent="0" algn="ctr">
              <a:buNone/>
            </a:pPr>
            <a:r>
              <a:rPr lang="es-CO" sz="2600" dirty="0" smtClean="0"/>
              <a:t>En </a:t>
            </a:r>
            <a:r>
              <a:rPr lang="es-CO" sz="2600" dirty="0"/>
              <a:t>la Ley de Dios - </a:t>
            </a:r>
            <a:r>
              <a:rPr lang="es-CO" sz="2600" u="sng" dirty="0"/>
              <a:t>Los Diez Mandamientos </a:t>
            </a:r>
            <a:r>
              <a:rPr lang="es-CO" sz="2600" dirty="0"/>
              <a:t>– Solo el Cuarto contiene </a:t>
            </a:r>
            <a:r>
              <a:rPr lang="es-CO" sz="2600" dirty="0" smtClean="0"/>
              <a:t>(</a:t>
            </a:r>
            <a:r>
              <a:rPr lang="es-CO" sz="3000" b="1" dirty="0" smtClean="0"/>
              <a:t>1</a:t>
            </a:r>
            <a:r>
              <a:rPr lang="es-CO" sz="2600" dirty="0" smtClean="0"/>
              <a:t>), el </a:t>
            </a:r>
            <a:r>
              <a:rPr lang="es-CO" sz="2600" dirty="0"/>
              <a:t>nombre </a:t>
            </a:r>
            <a:r>
              <a:rPr lang="es-CO" sz="2600" dirty="0" smtClean="0"/>
              <a:t>de Dios– </a:t>
            </a:r>
            <a:r>
              <a:rPr lang="es-CO" sz="2600" dirty="0"/>
              <a:t>YHWH </a:t>
            </a:r>
            <a:r>
              <a:rPr lang="es-CO" sz="2600" dirty="0" smtClean="0"/>
              <a:t>(</a:t>
            </a:r>
            <a:r>
              <a:rPr lang="es-CO" sz="3000" b="1" dirty="0" smtClean="0"/>
              <a:t>2</a:t>
            </a:r>
            <a:r>
              <a:rPr lang="es-CO" sz="2600" dirty="0" smtClean="0"/>
              <a:t>), Su Título</a:t>
            </a:r>
            <a:r>
              <a:rPr lang="es-CO" sz="2600" dirty="0"/>
              <a:t>: </a:t>
            </a:r>
            <a:r>
              <a:rPr lang="es-CO" sz="2600" dirty="0" smtClean="0"/>
              <a:t>Creador y (</a:t>
            </a:r>
            <a:r>
              <a:rPr lang="es-CO" sz="3000" b="1" dirty="0" smtClean="0"/>
              <a:t>3</a:t>
            </a:r>
            <a:r>
              <a:rPr lang="es-CO" sz="2600" dirty="0" smtClean="0"/>
              <a:t>), Su </a:t>
            </a:r>
            <a:r>
              <a:rPr lang="es-CO" sz="2600" dirty="0"/>
              <a:t>Territorio: Cielos, tierra y toda cosa que hay en ella. </a:t>
            </a:r>
            <a:endParaRPr lang="es-CO" sz="2600" dirty="0" smtClean="0"/>
          </a:p>
          <a:p>
            <a:pPr marL="0" indent="0" algn="ctr">
              <a:buNone/>
            </a:pPr>
            <a:r>
              <a:rPr lang="es-CO" sz="2600" b="1" dirty="0" smtClean="0">
                <a:latin typeface="Agency FB" pitchFamily="34" charset="0"/>
              </a:rPr>
              <a:t>ESTO ES LA </a:t>
            </a:r>
            <a:r>
              <a:rPr lang="es-CO" sz="2600" b="1" dirty="0">
                <a:latin typeface="Agency FB" pitchFamily="34" charset="0"/>
              </a:rPr>
              <a:t>VERDADERA </a:t>
            </a:r>
            <a:r>
              <a:rPr lang="es-CO" sz="2600" b="1" dirty="0" smtClean="0">
                <a:latin typeface="Agency FB" pitchFamily="34" charset="0"/>
              </a:rPr>
              <a:t>ADORACIÓN</a:t>
            </a:r>
            <a:endParaRPr lang="es-CO" sz="2600" b="1" dirty="0"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s-CO" sz="2200" dirty="0" smtClean="0"/>
              <a:t>El tetragrama (cuatro </a:t>
            </a:r>
            <a:r>
              <a:rPr lang="es-CO" sz="2200" dirty="0"/>
              <a:t>letras) Y-H-W-H representa el nombre de Dios. </a:t>
            </a:r>
          </a:p>
          <a:p>
            <a:pPr marL="0" indent="0" algn="ctr">
              <a:buNone/>
            </a:pPr>
            <a:r>
              <a:rPr lang="es-CO" sz="2200" dirty="0" smtClean="0"/>
              <a:t>Los </a:t>
            </a:r>
            <a:r>
              <a:rPr lang="es-CO" sz="2200" dirty="0"/>
              <a:t>hebreos, por respeto y por temor a que se blasfeme, no pronunciaban ni escribían el nombre de Dios. En su lugar escribían el tetragrama Y-H-W-H que no tiene traducción ni pronunciación</a:t>
            </a:r>
            <a:r>
              <a:rPr lang="es-CO" sz="2200" dirty="0" smtClean="0"/>
              <a:t>. </a:t>
            </a:r>
          </a:p>
          <a:p>
            <a:pPr marL="0" indent="0" algn="ctr">
              <a:buNone/>
            </a:pPr>
            <a:r>
              <a:rPr lang="es-CO" sz="2200" dirty="0" smtClean="0"/>
              <a:t>Es más, </a:t>
            </a:r>
            <a:r>
              <a:rPr lang="es-CO" sz="2200" dirty="0"/>
              <a:t>p</a:t>
            </a:r>
            <a:r>
              <a:rPr lang="es-CO" sz="2200" dirty="0" smtClean="0"/>
              <a:t>ara escribir estas cuatro letras, utilizaban una sola plumilla. </a:t>
            </a:r>
            <a:endParaRPr lang="es-CO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73216"/>
            <a:ext cx="1584176" cy="124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 smtClean="0"/>
              <a:t>En </a:t>
            </a:r>
            <a:r>
              <a:rPr lang="es-CO" dirty="0"/>
              <a:t>contraste, los que NO tienen el nombre </a:t>
            </a:r>
            <a:r>
              <a:rPr lang="es-CO" dirty="0" smtClean="0"/>
              <a:t>de Dios </a:t>
            </a:r>
            <a:r>
              <a:rPr lang="es-CO" dirty="0"/>
              <a:t>en Sus Frentes son descritos de la siguiente manera: </a:t>
            </a:r>
            <a:endParaRPr lang="es-CO" dirty="0" smtClean="0"/>
          </a:p>
          <a:p>
            <a:pPr marL="400050" lvl="1" indent="0">
              <a:buNone/>
            </a:pPr>
            <a:endParaRPr lang="es-CO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Jeremías </a:t>
            </a:r>
            <a:r>
              <a:rPr lang="es-CO" b="1" dirty="0">
                <a:solidFill>
                  <a:srgbClr val="FF0000"/>
                </a:solidFill>
              </a:rPr>
              <a:t>3:3 </a:t>
            </a:r>
            <a:r>
              <a:rPr lang="es-CO" dirty="0"/>
              <a:t>“ Por esta causa </a:t>
            </a:r>
            <a:r>
              <a:rPr lang="es-CO" dirty="0" smtClean="0"/>
              <a:t>(ver el verso 2), las </a:t>
            </a:r>
            <a:r>
              <a:rPr lang="es-CO" dirty="0"/>
              <a:t>aguas han sido detenidas, y faltó la lluvia tardía; y has tenido </a:t>
            </a:r>
            <a:r>
              <a:rPr lang="es-CO" u="sng" dirty="0" smtClean="0">
                <a:latin typeface="Agency FB" pitchFamily="34" charset="0"/>
              </a:rPr>
              <a:t>FRENTE DE RAMERA</a:t>
            </a:r>
            <a:r>
              <a:rPr lang="es-CO" dirty="0" smtClean="0"/>
              <a:t> </a:t>
            </a:r>
            <a:r>
              <a:rPr lang="es-CO" dirty="0"/>
              <a:t>, y no quisiste tener vergüenza .” </a:t>
            </a:r>
            <a:r>
              <a:rPr lang="es-CO" dirty="0" smtClean="0"/>
              <a:t>(Ver el </a:t>
            </a:r>
            <a:r>
              <a:rPr lang="es-CO" dirty="0"/>
              <a:t>verso 4.) </a:t>
            </a:r>
            <a:endParaRPr lang="es-CO" dirty="0" smtClean="0"/>
          </a:p>
          <a:p>
            <a:pPr marL="400050" lvl="1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Apocalipsis </a:t>
            </a:r>
            <a:r>
              <a:rPr lang="es-CO" b="1" dirty="0">
                <a:solidFill>
                  <a:srgbClr val="FF0000"/>
                </a:solidFill>
              </a:rPr>
              <a:t>17:5 </a:t>
            </a:r>
            <a:r>
              <a:rPr lang="es-CO" dirty="0"/>
              <a:t>“ Y en su </a:t>
            </a:r>
            <a:r>
              <a:rPr lang="es-CO" u="sng" dirty="0" smtClean="0"/>
              <a:t>FRENTE</a:t>
            </a:r>
            <a:r>
              <a:rPr lang="es-CO" dirty="0" smtClean="0"/>
              <a:t> </a:t>
            </a:r>
            <a:r>
              <a:rPr lang="es-CO" dirty="0"/>
              <a:t>un nombre escrito, un MISTERIO , BABILONIA LA GRANDE, LA MADRE DE LAS RAMERAS Y DE LAS ABOMINACIONES DE LA TIERRA.”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Estos </a:t>
            </a:r>
            <a:r>
              <a:rPr lang="es-CO" dirty="0"/>
              <a:t>que siguen a la madre de las rameras no reciben el Sello de Dios, no importa cuan sinceros ellos sean, porque </a:t>
            </a:r>
            <a:r>
              <a:rPr lang="es-CO" dirty="0" smtClean="0"/>
              <a:t>Jesús </a:t>
            </a:r>
            <a:r>
              <a:rPr lang="es-CO" dirty="0"/>
              <a:t>dice: “</a:t>
            </a:r>
            <a:r>
              <a:rPr lang="es-CO" dirty="0">
                <a:latin typeface="Agency FB" pitchFamily="34" charset="0"/>
              </a:rPr>
              <a:t>No todo el que me dice: ‘</a:t>
            </a:r>
            <a:r>
              <a:rPr lang="es-CO" dirty="0" smtClean="0">
                <a:latin typeface="Agency FB" pitchFamily="34" charset="0"/>
              </a:rPr>
              <a:t>Señor</a:t>
            </a:r>
            <a:r>
              <a:rPr lang="es-CO" dirty="0">
                <a:latin typeface="Agency FB" pitchFamily="34" charset="0"/>
              </a:rPr>
              <a:t>, </a:t>
            </a:r>
            <a:r>
              <a:rPr lang="es-CO" dirty="0" smtClean="0">
                <a:latin typeface="Agency FB" pitchFamily="34" charset="0"/>
              </a:rPr>
              <a:t>Señor</a:t>
            </a:r>
            <a:r>
              <a:rPr lang="es-CO" dirty="0">
                <a:latin typeface="Agency FB" pitchFamily="34" charset="0"/>
              </a:rPr>
              <a:t>, </a:t>
            </a:r>
            <a:r>
              <a:rPr lang="es-CO" dirty="0" smtClean="0">
                <a:latin typeface="Agency FB" pitchFamily="34" charset="0"/>
              </a:rPr>
              <a:t>entrará </a:t>
            </a:r>
            <a:r>
              <a:rPr lang="es-CO" dirty="0">
                <a:latin typeface="Agency FB" pitchFamily="34" charset="0"/>
              </a:rPr>
              <a:t>en el reino de los cielos, sino el que hace la voluntad de mi Padre que </a:t>
            </a:r>
            <a:r>
              <a:rPr lang="es-CO" dirty="0" smtClean="0">
                <a:latin typeface="Agency FB" pitchFamily="34" charset="0"/>
              </a:rPr>
              <a:t>está </a:t>
            </a:r>
            <a:r>
              <a:rPr lang="es-CO" dirty="0">
                <a:latin typeface="Agency FB" pitchFamily="34" charset="0"/>
              </a:rPr>
              <a:t>en los </a:t>
            </a:r>
            <a:r>
              <a:rPr lang="es-CO" dirty="0" smtClean="0">
                <a:latin typeface="Agency FB" pitchFamily="34" charset="0"/>
              </a:rPr>
              <a:t>cielos</a:t>
            </a:r>
            <a:r>
              <a:rPr lang="es-CO" dirty="0"/>
              <a:t>.</a:t>
            </a:r>
            <a:r>
              <a:rPr lang="es-CO" dirty="0" smtClean="0"/>
              <a:t>” </a:t>
            </a:r>
            <a:r>
              <a:rPr lang="es-CO" b="1" dirty="0">
                <a:solidFill>
                  <a:srgbClr val="FF0000"/>
                </a:solidFill>
              </a:rPr>
              <a:t>Mateo </a:t>
            </a:r>
            <a:r>
              <a:rPr lang="es-CO" b="1" dirty="0" smtClean="0">
                <a:solidFill>
                  <a:srgbClr val="FF0000"/>
                </a:solidFill>
              </a:rPr>
              <a:t>7:21.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bg1">
              <a:lumMod val="75000"/>
            </a:schemeClr>
          </a:solidFill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CO" sz="3200" b="1" dirty="0" smtClean="0"/>
              <a:t>La gran Babilonia está formada por todas la iglesias que aunque llevan el nombre de Dios, no hacen la voluntad de Dios.</a:t>
            </a:r>
            <a:r>
              <a:rPr lang="es-CO" sz="4800" b="1" dirty="0" smtClean="0"/>
              <a:t> </a:t>
            </a:r>
            <a:endParaRPr lang="es-CO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480719" cy="4104456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El Mensaje Del Segundo </a:t>
            </a:r>
            <a:r>
              <a:rPr lang="es-CO" b="1" dirty="0" smtClean="0">
                <a:solidFill>
                  <a:schemeClr val="bg1"/>
                </a:solidFill>
              </a:rPr>
              <a:t>Ángel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853507"/>
              </p:ext>
            </p:extLst>
          </p:nvPr>
        </p:nvGraphicFramePr>
        <p:xfrm>
          <a:off x="452395" y="1886098"/>
          <a:ext cx="44028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64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Ha caído </a:t>
            </a:r>
            <a:r>
              <a:rPr lang="es-CO" dirty="0"/>
              <a:t>Babilonia! Dios ha Desenmascarado el </a:t>
            </a:r>
            <a:r>
              <a:rPr lang="es-CO" dirty="0" smtClean="0"/>
              <a:t>método </a:t>
            </a:r>
            <a:r>
              <a:rPr lang="es-CO" dirty="0"/>
              <a:t>que opera el enemigo: </a:t>
            </a:r>
            <a:endParaRPr lang="es-CO" dirty="0" smtClean="0"/>
          </a:p>
          <a:p>
            <a:pPr marL="400050" lvl="1" indent="0">
              <a:buNone/>
            </a:pPr>
            <a:endParaRPr lang="es-CO" dirty="0" smtClean="0"/>
          </a:p>
          <a:p>
            <a:pPr marL="400050" lvl="1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Exteriormente “correcto” </a:t>
            </a:r>
            <a:r>
              <a:rPr lang="es-CO" dirty="0">
                <a:solidFill>
                  <a:srgbClr val="FF0000"/>
                </a:solidFill>
              </a:rPr>
              <a:t>y “bueno” </a:t>
            </a:r>
            <a:r>
              <a:rPr lang="es-CO" dirty="0" smtClean="0">
                <a:solidFill>
                  <a:srgbClr val="FF0000"/>
                </a:solidFill>
              </a:rPr>
              <a:t>pero, </a:t>
            </a:r>
            <a:r>
              <a:rPr lang="es-CO" dirty="0">
                <a:solidFill>
                  <a:srgbClr val="FF0000"/>
                </a:solidFill>
              </a:rPr>
              <a:t>en realidad, es </a:t>
            </a:r>
            <a:r>
              <a:rPr lang="es-CO" dirty="0" smtClean="0">
                <a:solidFill>
                  <a:srgbClr val="FF0000"/>
                </a:solidFill>
              </a:rPr>
              <a:t>engaño </a:t>
            </a:r>
            <a:r>
              <a:rPr lang="es-CO" dirty="0">
                <a:solidFill>
                  <a:srgbClr val="FF0000"/>
                </a:solidFill>
              </a:rPr>
              <a:t>y falsedad . El enemigo de las almas trabaja con aquellos que </a:t>
            </a:r>
            <a:r>
              <a:rPr lang="es-CO" dirty="0" smtClean="0">
                <a:solidFill>
                  <a:srgbClr val="FF0000"/>
                </a:solidFill>
              </a:rPr>
              <a:t>profesan </a:t>
            </a:r>
            <a:r>
              <a:rPr lang="es-CO" dirty="0">
                <a:solidFill>
                  <a:srgbClr val="FF0000"/>
                </a:solidFill>
              </a:rPr>
              <a:t>adorar a nuestro Creador </a:t>
            </a:r>
            <a:r>
              <a:rPr lang="es-CO" dirty="0" smtClean="0">
                <a:solidFill>
                  <a:srgbClr val="FF0000"/>
                </a:solidFill>
              </a:rPr>
              <a:t>añadiendo </a:t>
            </a:r>
            <a:r>
              <a:rPr lang="es-CO" dirty="0">
                <a:solidFill>
                  <a:srgbClr val="FF0000"/>
                </a:solidFill>
              </a:rPr>
              <a:t>error y falsedad a su palabra de esta manera la </a:t>
            </a:r>
            <a:r>
              <a:rPr lang="es-CO" dirty="0" smtClean="0">
                <a:solidFill>
                  <a:srgbClr val="FF0000"/>
                </a:solidFill>
              </a:rPr>
              <a:t>adoración </a:t>
            </a:r>
            <a:r>
              <a:rPr lang="es-CO" dirty="0">
                <a:solidFill>
                  <a:srgbClr val="FF0000"/>
                </a:solidFill>
              </a:rPr>
              <a:t>Sincera, la cual pertenece a nuestro Dios y </a:t>
            </a:r>
            <a:r>
              <a:rPr lang="es-CO" dirty="0" smtClean="0">
                <a:solidFill>
                  <a:srgbClr val="FF0000"/>
                </a:solidFill>
              </a:rPr>
              <a:t>Creador, </a:t>
            </a:r>
            <a:r>
              <a:rPr lang="es-CO" dirty="0">
                <a:solidFill>
                  <a:srgbClr val="FF0000"/>
                </a:solidFill>
              </a:rPr>
              <a:t>la convierte para </a:t>
            </a:r>
            <a:r>
              <a:rPr lang="es-CO" dirty="0" smtClean="0">
                <a:solidFill>
                  <a:srgbClr val="FF0000"/>
                </a:solidFill>
              </a:rPr>
              <a:t>él </a:t>
            </a:r>
            <a:r>
              <a:rPr lang="es-CO" dirty="0">
                <a:solidFill>
                  <a:srgbClr val="FF0000"/>
                </a:solidFill>
              </a:rPr>
              <a:t>mismo y no para Dios. </a:t>
            </a:r>
            <a:endParaRPr lang="es-C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3000" dirty="0" smtClean="0"/>
              <a:t>Pero </a:t>
            </a:r>
            <a:r>
              <a:rPr lang="es-CO" sz="3000" dirty="0"/>
              <a:t>Dios no permitirá que permanezcamos en la </a:t>
            </a:r>
            <a:r>
              <a:rPr lang="es-CO" sz="3000" dirty="0" smtClean="0"/>
              <a:t>ignorancia! </a:t>
            </a:r>
            <a:r>
              <a:rPr lang="es-CO" sz="3000" dirty="0"/>
              <a:t>En los últimos días Dios tendrá un pueblo que “ </a:t>
            </a:r>
            <a:r>
              <a:rPr lang="es-CO" sz="3000" dirty="0">
                <a:latin typeface="Agency FB" pitchFamily="34" charset="0"/>
              </a:rPr>
              <a:t>Guardará sus mandamientos y tendrá la fe de </a:t>
            </a:r>
            <a:r>
              <a:rPr lang="es-CO" sz="3000" dirty="0" smtClean="0">
                <a:latin typeface="Agency FB" pitchFamily="34" charset="0"/>
              </a:rPr>
              <a:t>Jesús</a:t>
            </a:r>
            <a:r>
              <a:rPr lang="es-CO" sz="3000" dirty="0" smtClean="0"/>
              <a:t>”. Ver </a:t>
            </a:r>
            <a:r>
              <a:rPr lang="es-CO" sz="3000" dirty="0" smtClean="0">
                <a:solidFill>
                  <a:srgbClr val="FF0000"/>
                </a:solidFill>
              </a:rPr>
              <a:t>(Apoc.12:17; 14:12). </a:t>
            </a:r>
            <a:r>
              <a:rPr lang="es-CO" sz="3000" dirty="0" smtClean="0"/>
              <a:t>Estas son las dos características de la verdadera iglesia.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6194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332656"/>
            <a:ext cx="8229600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Pero sí </a:t>
            </a:r>
            <a:r>
              <a:rPr lang="es-CO" dirty="0"/>
              <a:t>tenemos que fijarnos en una persona, no miremos al Diacono, al Anciano, al Pastor, al Presidente de la Conferencia, al Predicador, al Sacerdote, al cardenal o aun al Papa para que nos digan en </a:t>
            </a:r>
            <a:r>
              <a:rPr lang="es-CO" dirty="0" smtClean="0"/>
              <a:t>qué </a:t>
            </a:r>
            <a:r>
              <a:rPr lang="es-CO" dirty="0"/>
              <a:t>Creer. </a:t>
            </a:r>
            <a:endParaRPr lang="es-C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99592" y="2770749"/>
            <a:ext cx="698477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s-CO" sz="2400" dirty="0"/>
              <a:t>Dejemos que sea Jesús … y solamente él ! Permitamos que </a:t>
            </a:r>
            <a:r>
              <a:rPr lang="es-CO" sz="2400" dirty="0" smtClean="0"/>
              <a:t>él </a:t>
            </a:r>
            <a:r>
              <a:rPr lang="es-CO" sz="2400" dirty="0"/>
              <a:t>sea el Autor y Consumador de cualquier creencia que sostengamos. Y Jesús sin lugar a dudas supo a QUIEN y COMO adorar 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4869160"/>
            <a:ext cx="799288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2800" dirty="0"/>
              <a:t>Nuestras creencias deben estar en armonía con las de </a:t>
            </a:r>
            <a:r>
              <a:rPr lang="es-CO" sz="2800" dirty="0" smtClean="0"/>
              <a:t>Jesús</a:t>
            </a:r>
            <a:r>
              <a:rPr lang="es-CO" sz="2800" dirty="0"/>
              <a:t>; solo así no nos extraviaremos. Permitamos que </a:t>
            </a:r>
            <a:r>
              <a:rPr lang="es-CO" sz="2800" dirty="0" smtClean="0"/>
              <a:t>Jesús </a:t>
            </a:r>
            <a:r>
              <a:rPr lang="es-CO" sz="2800" dirty="0"/>
              <a:t>nos </a:t>
            </a:r>
            <a:r>
              <a:rPr lang="es-CO" sz="2800" dirty="0" smtClean="0"/>
              <a:t>enseñe </a:t>
            </a:r>
            <a:r>
              <a:rPr lang="es-CO" sz="2800" dirty="0"/>
              <a:t>cómo adorar a Dios en </a:t>
            </a:r>
            <a:r>
              <a:rPr lang="es-CO" sz="2800" dirty="0" smtClean="0"/>
              <a:t>Espíritu </a:t>
            </a:r>
            <a:r>
              <a:rPr lang="es-CO" sz="2800" dirty="0"/>
              <a:t>y en Verdad !</a:t>
            </a:r>
          </a:p>
        </p:txBody>
      </p:sp>
    </p:spTree>
    <p:extLst>
      <p:ext uri="{BB962C8B-B14F-4D97-AF65-F5344CB8AC3E}">
        <p14:creationId xmlns:p14="http://schemas.microsoft.com/office/powerpoint/2010/main" val="26377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</a:rPr>
              <a:t>El </a:t>
            </a:r>
            <a:r>
              <a:rPr lang="es-CO" sz="4800" b="1" dirty="0">
                <a:solidFill>
                  <a:schemeClr val="bg1"/>
                </a:solidFill>
              </a:rPr>
              <a:t>Mensaje Del </a:t>
            </a:r>
            <a:r>
              <a:rPr lang="es-CO" sz="4800" b="1" dirty="0" smtClean="0">
                <a:solidFill>
                  <a:schemeClr val="bg1"/>
                </a:solidFill>
              </a:rPr>
              <a:t>Tercer </a:t>
            </a:r>
            <a:r>
              <a:rPr lang="es-CO" sz="4800" b="1" dirty="0">
                <a:solidFill>
                  <a:schemeClr val="bg1"/>
                </a:solidFill>
              </a:rPr>
              <a:t>Á</a:t>
            </a:r>
            <a:r>
              <a:rPr lang="es-CO" sz="4800" b="1" dirty="0" smtClean="0">
                <a:solidFill>
                  <a:schemeClr val="bg1"/>
                </a:solidFill>
              </a:rPr>
              <a:t>ngel</a:t>
            </a:r>
            <a:endParaRPr lang="es-CO" sz="48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19728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 smtClean="0"/>
              <a:t>Y </a:t>
            </a:r>
            <a:r>
              <a:rPr lang="es-CO" dirty="0"/>
              <a:t>el tercer ángel los siguió diciendo a gran </a:t>
            </a:r>
            <a:r>
              <a:rPr lang="es-CO" dirty="0" smtClean="0"/>
              <a:t>voz, Si </a:t>
            </a:r>
            <a:r>
              <a:rPr lang="es-CO" dirty="0"/>
              <a:t>alguno adora a la bestia y a su imagen, y recibe su marca en su frente o en su mano, </a:t>
            </a:r>
            <a:r>
              <a:rPr lang="es-CO" dirty="0" smtClean="0"/>
              <a:t>éste </a:t>
            </a:r>
            <a:r>
              <a:rPr lang="es-CO" dirty="0"/>
              <a:t>también beberá del vino de la ira de Dios, vaciado puro en la copa de su </a:t>
            </a:r>
            <a:r>
              <a:rPr lang="es-CO" dirty="0" smtClean="0"/>
              <a:t>ira</a:t>
            </a:r>
            <a:r>
              <a:rPr lang="es-CO" dirty="0"/>
              <a:t>.</a:t>
            </a:r>
            <a:endParaRPr lang="es-CO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2017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4003094"/>
            <a:ext cx="7818412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dirty="0"/>
              <a:t>Y será atormentado con fuego y azufre ante los santos ángeles y ante el Cordero: Y el humo de su tormento sube para siempre jamás. Y los que adoran a la bestia y a su imagen, y los que reciben la marca de su nombre, no tienen reposo ni de día ni de </a:t>
            </a:r>
            <a:r>
              <a:rPr lang="es-CO" sz="2400" dirty="0" smtClean="0"/>
              <a:t>noche. Aquí </a:t>
            </a:r>
            <a:r>
              <a:rPr lang="es-CO" sz="2400" dirty="0"/>
              <a:t>está la paciencia de los santos, los que guardan los Mandamientos de Dios y la fe de Jesús. </a:t>
            </a:r>
            <a:r>
              <a:rPr lang="es-CO" sz="2400" b="1" dirty="0">
                <a:solidFill>
                  <a:srgbClr val="FF0000"/>
                </a:solidFill>
              </a:rPr>
              <a:t>(Apocalipsis 14:9-12</a:t>
            </a:r>
            <a:r>
              <a:rPr lang="es-CO" sz="2400" b="1" dirty="0" smtClean="0">
                <a:solidFill>
                  <a:srgbClr val="FF0000"/>
                </a:solidFill>
              </a:rPr>
              <a:t>).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13141960-la-ultima-advertencia-para-la-tierra-090613073424-phpapp01/95/slide-1-728.jpg?1252928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9" y="404664"/>
            <a:ext cx="8208912" cy="612068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3"/>
            <a:ext cx="8147248" cy="158417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/>
              <a:t>ADORACION</a:t>
            </a:r>
            <a:r>
              <a:rPr lang="es-CO" b="1" dirty="0"/>
              <a:t>. </a:t>
            </a:r>
            <a:endParaRPr lang="es-CO" b="1" dirty="0" smtClean="0"/>
          </a:p>
          <a:p>
            <a:pPr marL="0" indent="0">
              <a:buNone/>
            </a:pPr>
            <a:r>
              <a:rPr lang="es-CO" sz="2800" dirty="0" smtClean="0"/>
              <a:t>Este </a:t>
            </a:r>
            <a:r>
              <a:rPr lang="es-CO" sz="2800" dirty="0"/>
              <a:t>es el problema en estos </a:t>
            </a:r>
            <a:r>
              <a:rPr lang="es-CO" sz="2800" dirty="0" smtClean="0"/>
              <a:t>días </a:t>
            </a:r>
            <a:r>
              <a:rPr lang="es-CO" sz="2800" dirty="0"/>
              <a:t>finales en que nos ha tocado vivir.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32286" y="2276872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O adoramos y glorificamos a Dios, el creador del cielo y la tierra y todo lo que en ellos hay, o adoramos a la bestia y a su imagen, lo cual viene siendo el Dragón, Satanás, quien los impulsa. 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3650"/>
            <a:ext cx="2160240" cy="250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208823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5229200"/>
            <a:ext cx="7776864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Solo hay dos opciones, </a:t>
            </a:r>
            <a:r>
              <a:rPr lang="es-CO" sz="2400" b="1" dirty="0" smtClean="0"/>
              <a:t>¿Adoramos </a:t>
            </a:r>
            <a:r>
              <a:rPr lang="es-CO" sz="2400" b="1" dirty="0"/>
              <a:t>a Dios Creador del cielo y de la tierra, o adoramos al Adversario de </a:t>
            </a:r>
            <a:r>
              <a:rPr lang="es-CO" sz="2400" b="1" dirty="0" smtClean="0"/>
              <a:t>Dios?. ¡Tu verás a quién escoges. Pero recuerda que Satanás se camufla!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2234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7"/>
          </a:xfr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Antes </a:t>
            </a:r>
            <a:r>
              <a:rPr lang="es-CO" dirty="0"/>
              <a:t>que encontremos mas </a:t>
            </a:r>
            <a:r>
              <a:rPr lang="es-CO" dirty="0" smtClean="0"/>
              <a:t>información acerca </a:t>
            </a:r>
            <a:r>
              <a:rPr lang="es-CO" dirty="0"/>
              <a:t>de la </a:t>
            </a:r>
            <a:r>
              <a:rPr lang="es-CO" dirty="0" smtClean="0"/>
              <a:t>marca de la bestia, </a:t>
            </a:r>
            <a:r>
              <a:rPr lang="es-CO" dirty="0"/>
              <a:t>tenemos que saber </a:t>
            </a:r>
            <a:r>
              <a:rPr lang="es-CO" dirty="0" smtClean="0"/>
              <a:t>quién </a:t>
            </a:r>
            <a:r>
              <a:rPr lang="es-CO" dirty="0"/>
              <a:t>es la bestia. </a:t>
            </a:r>
            <a:endParaRPr lang="es-CO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llamado es: “</a:t>
            </a:r>
            <a:r>
              <a:rPr lang="es-CO" b="1" dirty="0"/>
              <a:t>temed a Dios, y dadle gloria; y adorad a aquel que hizo todas las cosas</a:t>
            </a:r>
            <a:r>
              <a:rPr lang="es-CO" dirty="0"/>
              <a:t>”, y desechar toda falsa adoración porque esto es </a:t>
            </a:r>
            <a:r>
              <a:rPr lang="es-CO" dirty="0" smtClean="0"/>
              <a:t>idolatría.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71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CO" b="1" dirty="0" smtClean="0"/>
              <a:t>¡Obediencia </a:t>
            </a:r>
            <a:r>
              <a:rPr lang="es-CO" b="1" dirty="0"/>
              <a:t>es la más Alta y Pura Forma de Adoración a Dios!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50691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 smtClean="0"/>
              <a:t>En </a:t>
            </a:r>
            <a:r>
              <a:rPr lang="es-CO" sz="2000" b="1" dirty="0" smtClean="0">
                <a:solidFill>
                  <a:srgbClr val="FF0000"/>
                </a:solidFill>
              </a:rPr>
              <a:t>Deuteronomio 6:13-15</a:t>
            </a:r>
            <a:r>
              <a:rPr lang="es-CO" sz="2000" dirty="0" smtClean="0"/>
              <a:t>. </a:t>
            </a:r>
            <a:r>
              <a:rPr lang="es-CO" sz="2000" u="sng" dirty="0" smtClean="0"/>
              <a:t>Moisés le dice al Antiguo Israel:</a:t>
            </a:r>
            <a:r>
              <a:rPr lang="es-CO" sz="2000" dirty="0" smtClean="0"/>
              <a:t> </a:t>
            </a:r>
          </a:p>
          <a:p>
            <a:pPr marL="400050" lvl="1" indent="0">
              <a:buNone/>
            </a:pPr>
            <a:r>
              <a:rPr lang="es-CO" sz="2000" dirty="0" smtClean="0"/>
              <a:t>Al </a:t>
            </a:r>
            <a:r>
              <a:rPr lang="es-CO" sz="2000" dirty="0"/>
              <a:t>Eterno tu Dios temerás, a él servirás y por su nombre jurarás. 14 No sigáis a otros dioses, a los dioses de los pueblos que os rodean. 15 </a:t>
            </a:r>
            <a:r>
              <a:rPr lang="es-CO" sz="2000" dirty="0" smtClean="0"/>
              <a:t>Porque </a:t>
            </a:r>
            <a:r>
              <a:rPr lang="es-CO" sz="2000" dirty="0"/>
              <a:t>el Dios celoso, el Eterno está en medio de ti, para que no se inflame el enojo del Eterno tu Dios contra ti, y te destruya de sobre la tierra. </a:t>
            </a: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En </a:t>
            </a:r>
            <a:r>
              <a:rPr lang="es-CO" sz="2000" b="1" dirty="0" smtClean="0">
                <a:solidFill>
                  <a:srgbClr val="FF0000"/>
                </a:solidFill>
              </a:rPr>
              <a:t>Apocalipsis 14:7,9-11</a:t>
            </a:r>
            <a:r>
              <a:rPr lang="es-CO" sz="2000" dirty="0" smtClean="0"/>
              <a:t>. </a:t>
            </a:r>
            <a:r>
              <a:rPr lang="es-CO" sz="2000" u="sng" dirty="0" smtClean="0"/>
              <a:t>Dios le dice al Israel Moderno</a:t>
            </a:r>
            <a:r>
              <a:rPr lang="es-CO" sz="2000" dirty="0"/>
              <a:t>.</a:t>
            </a:r>
            <a:r>
              <a:rPr lang="es-CO" sz="2000" dirty="0" smtClean="0"/>
              <a:t> </a:t>
            </a:r>
          </a:p>
          <a:p>
            <a:pPr marL="400050" lvl="1" indent="0">
              <a:buNone/>
            </a:pPr>
            <a:r>
              <a:rPr lang="es-CO" sz="2000" dirty="0" smtClean="0"/>
              <a:t>Temed </a:t>
            </a:r>
            <a:r>
              <a:rPr lang="es-CO" sz="2000" dirty="0"/>
              <a:t>a Dios y dadle honra, porque ha llegado la hora de su juicio! Y adorad al que hizo el cielo y la tierra, el mar y las fuentes de las aguas. 9 Si alguno adora a la bestia y a su imagen, y recibe su marca en su frente o en su mano, 10 éste también beberá del vino de la ira de Dios, vaciado puro en la copa de su ira. Y será atormentado con fuego y azufre ante los santos ángeles y ante el Cordero: 11 Y el humo de su tormento sube para siempre jamás. Y los que adoran a la bestia y a su imagen, y los que reciben la marca de su nombre, no tienen reposo ni de día ni de noche</a:t>
            </a:r>
            <a:r>
              <a:rPr lang="es-CO" sz="2000" dirty="0" smtClean="0"/>
              <a:t>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432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s-CO" dirty="0" smtClean="0"/>
              <a:t>En </a:t>
            </a:r>
            <a:r>
              <a:rPr lang="es-CO" b="1" dirty="0" smtClean="0">
                <a:solidFill>
                  <a:srgbClr val="FF0000"/>
                </a:solidFill>
              </a:rPr>
              <a:t>Deuteronomio </a:t>
            </a:r>
            <a:r>
              <a:rPr lang="es-CO" b="1" dirty="0">
                <a:solidFill>
                  <a:srgbClr val="FF0000"/>
                </a:solidFill>
              </a:rPr>
              <a:t>6:17,18 </a:t>
            </a:r>
            <a:r>
              <a:rPr lang="es-CO" dirty="0"/>
              <a:t>(Antiguo </a:t>
            </a:r>
            <a:r>
              <a:rPr lang="es-CO" dirty="0" smtClean="0"/>
              <a:t>Israel). Guarda </a:t>
            </a:r>
            <a:r>
              <a:rPr lang="es-CO" dirty="0"/>
              <a:t>con cuidado los Mandamientos del Eterno tu Dios, las normas y preceptos que te mandó. 18 Haz lo recto y lo bueno a los ojos del Señor, para que te vaya bien, y entres a poseer la buena tierra que juró a tus padres. 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400050" lvl="1" indent="0">
              <a:buNone/>
            </a:pPr>
            <a:r>
              <a:rPr lang="es-CO" dirty="0" smtClean="0"/>
              <a:t>En </a:t>
            </a:r>
            <a:r>
              <a:rPr lang="es-CO" b="1" dirty="0" smtClean="0">
                <a:solidFill>
                  <a:srgbClr val="FF0000"/>
                </a:solidFill>
              </a:rPr>
              <a:t>Apocalipsis </a:t>
            </a:r>
            <a:r>
              <a:rPr lang="es-CO" b="1" dirty="0">
                <a:solidFill>
                  <a:srgbClr val="FF0000"/>
                </a:solidFill>
              </a:rPr>
              <a:t>14:12, 13 </a:t>
            </a:r>
            <a:r>
              <a:rPr lang="es-CO" dirty="0" smtClean="0"/>
              <a:t>(Israel Moderno). </a:t>
            </a:r>
            <a:r>
              <a:rPr lang="es-CO" dirty="0"/>
              <a:t>12 Aquí está la paciencia de los santos: los que guardan los Mandamientos de Dios y la fe de Jesús . 13 Y oí una voz del cielo que dijo: </a:t>
            </a:r>
            <a:r>
              <a:rPr lang="es-CO" dirty="0" smtClean="0"/>
              <a:t>Escribe</a:t>
            </a:r>
            <a:r>
              <a:rPr lang="es-CO" dirty="0"/>
              <a:t>: ¡Dichosos los que de aquí en adelante mueren en el Señor! Cierto -dice el Espíritu-, descansarán de sus fatigas; porque sus obras los acompañan 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Justamente </a:t>
            </a:r>
            <a:r>
              <a:rPr lang="es-CO" b="1" dirty="0">
                <a:solidFill>
                  <a:srgbClr val="FF0000"/>
                </a:solidFill>
              </a:rPr>
              <a:t>como Dios le dijo al Antiguo Israel lo que ellos </a:t>
            </a:r>
            <a:r>
              <a:rPr lang="es-CO" b="1" dirty="0" smtClean="0">
                <a:solidFill>
                  <a:srgbClr val="FF0000"/>
                </a:solidFill>
              </a:rPr>
              <a:t>debían </a:t>
            </a:r>
            <a:r>
              <a:rPr lang="es-CO" b="1" dirty="0">
                <a:solidFill>
                  <a:srgbClr val="FF0000"/>
                </a:solidFill>
              </a:rPr>
              <a:t>de hacer, El Israel Moderno es </a:t>
            </a:r>
            <a:r>
              <a:rPr lang="es-CO" b="1" dirty="0" smtClean="0">
                <a:solidFill>
                  <a:srgbClr val="FF0000"/>
                </a:solidFill>
              </a:rPr>
              <a:t>también </a:t>
            </a:r>
            <a:r>
              <a:rPr lang="es-CO" b="1" dirty="0">
                <a:solidFill>
                  <a:srgbClr val="FF0000"/>
                </a:solidFill>
              </a:rPr>
              <a:t>amonestado para que hagan lo </a:t>
            </a:r>
            <a:r>
              <a:rPr lang="es-CO" b="1" dirty="0" smtClean="0">
                <a:solidFill>
                  <a:srgbClr val="FF0000"/>
                </a:solidFill>
              </a:rPr>
              <a:t>correcto </a:t>
            </a:r>
            <a:r>
              <a:rPr lang="es-CO" b="1" dirty="0">
                <a:solidFill>
                  <a:srgbClr val="FF0000"/>
                </a:solidFill>
              </a:rPr>
              <a:t>y de esta manera poder entrar a la Tierra Prometida - </a:t>
            </a:r>
            <a:r>
              <a:rPr lang="es-CO" b="1" dirty="0" smtClean="0">
                <a:solidFill>
                  <a:srgbClr val="FF0000"/>
                </a:solidFill>
              </a:rPr>
              <a:t>¡recibir </a:t>
            </a:r>
            <a:r>
              <a:rPr lang="es-CO" b="1" dirty="0">
                <a:solidFill>
                  <a:srgbClr val="FF0000"/>
                </a:solidFill>
              </a:rPr>
              <a:t>el Sello de Dios y rechazar la Marca de la Bestia !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87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90465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Apocalipsis 14:9,10. </a:t>
            </a:r>
            <a:r>
              <a:rPr lang="es-CO" dirty="0" smtClean="0"/>
              <a:t>Y </a:t>
            </a:r>
            <a:r>
              <a:rPr lang="es-CO" dirty="0"/>
              <a:t>el tercer ángel los siguió diciendo a gran voz, Si alguno adora a la bestia y a su imagen, y recibe su marca en su frente o en su mano, éste también beberá del vino de la ira de Dios… </a:t>
            </a:r>
            <a:endParaRPr lang="es-CO" dirty="0" smtClean="0"/>
          </a:p>
          <a:p>
            <a:pPr marL="400050" lvl="1" indent="0">
              <a:buNone/>
            </a:pPr>
            <a:endParaRPr lang="es-CO" dirty="0" smtClean="0"/>
          </a:p>
          <a:p>
            <a:pPr marL="400050" lvl="1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La </a:t>
            </a:r>
            <a:r>
              <a:rPr lang="es-CO" b="1" dirty="0">
                <a:solidFill>
                  <a:srgbClr val="FF0000"/>
                </a:solidFill>
              </a:rPr>
              <a:t>Marca de la </a:t>
            </a:r>
            <a:r>
              <a:rPr lang="es-CO" b="1" dirty="0" smtClean="0">
                <a:solidFill>
                  <a:srgbClr val="FF0000"/>
                </a:solidFill>
              </a:rPr>
              <a:t>Bestia.</a:t>
            </a:r>
          </a:p>
          <a:p>
            <a:pPr marL="400050" lvl="1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¿Quién </a:t>
            </a:r>
            <a:r>
              <a:rPr lang="es-CO" b="1" dirty="0">
                <a:solidFill>
                  <a:srgbClr val="FF0000"/>
                </a:solidFill>
              </a:rPr>
              <a:t>es la </a:t>
            </a:r>
            <a:r>
              <a:rPr lang="es-CO" b="1" dirty="0" smtClean="0">
                <a:solidFill>
                  <a:srgbClr val="FF0000"/>
                </a:solidFill>
              </a:rPr>
              <a:t>Bestia</a:t>
            </a:r>
            <a:r>
              <a:rPr lang="es-CO" b="1" dirty="0">
                <a:solidFill>
                  <a:srgbClr val="FF0000"/>
                </a:solidFill>
              </a:rPr>
              <a:t>?</a:t>
            </a:r>
            <a:r>
              <a:rPr lang="es-CO" b="1" dirty="0" smtClean="0">
                <a:solidFill>
                  <a:srgbClr val="FF0000"/>
                </a:solidFill>
              </a:rPr>
              <a:t> </a:t>
            </a:r>
          </a:p>
          <a:p>
            <a:pPr marL="400050" lvl="1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¿Cuál </a:t>
            </a:r>
            <a:r>
              <a:rPr lang="es-CO" b="1" dirty="0">
                <a:solidFill>
                  <a:srgbClr val="FF0000"/>
                </a:solidFill>
              </a:rPr>
              <a:t>es su Marca? </a:t>
            </a:r>
            <a:endParaRPr lang="es-CO" b="1" dirty="0" smtClean="0">
              <a:solidFill>
                <a:srgbClr val="FF0000"/>
              </a:solidFill>
            </a:endParaRPr>
          </a:p>
          <a:p>
            <a:pPr marL="400050" lvl="1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¿Cómo </a:t>
            </a:r>
            <a:r>
              <a:rPr lang="es-CO" b="1" dirty="0">
                <a:solidFill>
                  <a:srgbClr val="FF0000"/>
                </a:solidFill>
              </a:rPr>
              <a:t>podemos evitar recibir la Marca?</a:t>
            </a:r>
          </a:p>
          <a:p>
            <a:endParaRPr lang="es-CO" dirty="0" smtClean="0"/>
          </a:p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¿De dónde viene </a:t>
            </a:r>
            <a:r>
              <a:rPr lang="es-CO" b="1" dirty="0">
                <a:solidFill>
                  <a:srgbClr val="FF0000"/>
                </a:solidFill>
              </a:rPr>
              <a:t>el numero 666? </a:t>
            </a:r>
            <a:endParaRPr lang="es-CO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 Cuáles </a:t>
            </a:r>
            <a:r>
              <a:rPr lang="es-CO" b="1" dirty="0">
                <a:solidFill>
                  <a:srgbClr val="FF0000"/>
                </a:solidFill>
              </a:rPr>
              <a:t>son sus </a:t>
            </a:r>
            <a:r>
              <a:rPr lang="es-CO" b="1" dirty="0" smtClean="0">
                <a:solidFill>
                  <a:srgbClr val="FF0000"/>
                </a:solidFill>
              </a:rPr>
              <a:t>orígenes? </a:t>
            </a:r>
          </a:p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¿Cómo está </a:t>
            </a:r>
            <a:r>
              <a:rPr lang="es-CO" b="1" dirty="0">
                <a:solidFill>
                  <a:srgbClr val="FF0000"/>
                </a:solidFill>
              </a:rPr>
              <a:t>conectado con la Marca de la Bestia</a:t>
            </a:r>
            <a:r>
              <a:rPr lang="es-CO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pPr marL="0" indent="0">
              <a:buNone/>
            </a:pPr>
            <a:r>
              <a:rPr lang="es-CO" dirty="0" smtClean="0"/>
              <a:t>Para </a:t>
            </a:r>
            <a:r>
              <a:rPr lang="es-CO" dirty="0"/>
              <a:t>responder a estas preguntas, La Palabra de Dios nos da la </a:t>
            </a:r>
            <a:r>
              <a:rPr lang="es-CO" dirty="0" smtClean="0"/>
              <a:t>dirección</a:t>
            </a:r>
            <a:r>
              <a:rPr lang="es-CO" dirty="0"/>
              <a:t>. Tiene que ver con </a:t>
            </a:r>
            <a:r>
              <a:rPr lang="es-CO" dirty="0" smtClean="0"/>
              <a:t>Adoración</a:t>
            </a:r>
            <a:r>
              <a:rPr lang="es-CO" dirty="0"/>
              <a:t>. Falsa </a:t>
            </a:r>
            <a:r>
              <a:rPr lang="es-CO" dirty="0" smtClean="0"/>
              <a:t>adoración</a:t>
            </a:r>
            <a:r>
              <a:rPr lang="es-CO" dirty="0"/>
              <a:t>. </a:t>
            </a:r>
            <a:r>
              <a:rPr lang="es-CO" dirty="0" smtClean="0"/>
              <a:t>666.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46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s-CO" sz="5400" b="1" dirty="0" smtClean="0"/>
              <a:t>Veamos su origen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19008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 smtClean="0"/>
              <a:t>“La religión </a:t>
            </a:r>
            <a:r>
              <a:rPr lang="es-CO" dirty="0"/>
              <a:t>del dios Baal fue grandemente aceptada dentro del antiguo pueblo </a:t>
            </a:r>
            <a:r>
              <a:rPr lang="es-CO" dirty="0" smtClean="0"/>
              <a:t>Judío, </a:t>
            </a:r>
            <a:r>
              <a:rPr lang="es-CO" dirty="0"/>
              <a:t>Aunque por algunos tiempos fue reprendido, no fue </a:t>
            </a:r>
            <a:r>
              <a:rPr lang="es-CO" dirty="0" smtClean="0"/>
              <a:t>desraigado completamente</a:t>
            </a:r>
            <a:r>
              <a:rPr lang="es-CO" dirty="0"/>
              <a:t>. </a:t>
            </a:r>
            <a:endParaRPr lang="es-CO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04405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2" y="3717032"/>
            <a:ext cx="816473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dirty="0"/>
              <a:t>Reyes y otros de la Realeza de las 10 tribus Bíblicas adoraban a este dios. La gente ordinaria ardientemente también adoraban a este </a:t>
            </a:r>
            <a:r>
              <a:rPr lang="es-CO" sz="2400" b="1" u="sng" dirty="0"/>
              <a:t>dios sol</a:t>
            </a:r>
            <a:r>
              <a:rPr lang="es-CO" sz="2400" b="1" dirty="0"/>
              <a:t> </a:t>
            </a:r>
            <a:r>
              <a:rPr lang="es-CO" sz="2400" dirty="0"/>
              <a:t>porque su prosperidad dependía de la productividad de sus cosechas y ganado. </a:t>
            </a:r>
          </a:p>
          <a:p>
            <a:r>
              <a:rPr lang="es-CO" sz="2400" dirty="0"/>
              <a:t>Las imágenes de este dios se erigieron en muchos edificios. Dentro de la religión allí habían numerosos sacerdotes y varias clases de devotos. Durante las ceremonias ellos usaban túnicas especiales.</a:t>
            </a:r>
          </a:p>
        </p:txBody>
      </p:sp>
    </p:spTree>
    <p:extLst>
      <p:ext uri="{BB962C8B-B14F-4D97-AF65-F5344CB8AC3E}">
        <p14:creationId xmlns:p14="http://schemas.microsoft.com/office/powerpoint/2010/main" val="397321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solidFill>
            <a:schemeClr val="accent2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s-CO" dirty="0" smtClean="0"/>
              <a:t>Las </a:t>
            </a:r>
            <a:r>
              <a:rPr lang="es-CO" dirty="0"/>
              <a:t>ceremonias incluyeron incienso ardiente, y ofrecimiento de sacrificios, de vez en cuando consistiendo en víctimas humanas. Los sacerdotes bailaban alrededor de los altares, cantando frenéticamente y cortándose con cuchillos para inspirar la atención y compasión del </a:t>
            </a:r>
            <a:r>
              <a:rPr lang="es-CO" dirty="0" smtClean="0"/>
              <a:t>dios</a:t>
            </a:r>
            <a:r>
              <a:rPr lang="es-CO" dirty="0"/>
              <a:t> </a:t>
            </a:r>
            <a:r>
              <a:rPr lang="es-CO" dirty="0" smtClean="0"/>
              <a:t>Baal.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En </a:t>
            </a:r>
            <a:r>
              <a:rPr lang="es-CO" dirty="0"/>
              <a:t>la Biblia Baal es </a:t>
            </a:r>
            <a:r>
              <a:rPr lang="es-CO" dirty="0" smtClean="0"/>
              <a:t>también </a:t>
            </a:r>
            <a:r>
              <a:rPr lang="es-CO" dirty="0"/>
              <a:t>conocido como </a:t>
            </a:r>
            <a:r>
              <a:rPr lang="es-CO" dirty="0" smtClean="0"/>
              <a:t>Beelzebub.” </a:t>
            </a:r>
            <a:r>
              <a:rPr lang="es-CO" dirty="0">
                <a:solidFill>
                  <a:srgbClr val="FF0000"/>
                </a:solidFill>
              </a:rPr>
              <a:t>(Encyclopedia Mithica</a:t>
            </a:r>
            <a:r>
              <a:rPr lang="es-CO" dirty="0" smtClean="0">
                <a:solidFill>
                  <a:srgbClr val="FF0000"/>
                </a:solidFill>
              </a:rPr>
              <a:t>)</a:t>
            </a:r>
          </a:p>
          <a:p>
            <a:pPr marL="400050" lvl="1" indent="0">
              <a:buNone/>
            </a:pP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Baalim </a:t>
            </a:r>
            <a:r>
              <a:rPr lang="es-CO" dirty="0"/>
              <a:t>implica muchos tipos de ‘Baal ' que simplemente quiere decir </a:t>
            </a:r>
            <a:r>
              <a:rPr lang="es-CO" dirty="0" smtClean="0"/>
              <a:t>señor,  </a:t>
            </a:r>
            <a:r>
              <a:rPr lang="es-CO" dirty="0"/>
              <a:t>el hecho de que se rinda culto a Baal o Baalim es idolatría a Dios!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11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s-CO" b="1" u="sng" dirty="0" smtClean="0">
                <a:solidFill>
                  <a:srgbClr val="FFC000"/>
                </a:solidFill>
              </a:rPr>
              <a:t>Ezequiel 8:16,17</a:t>
            </a:r>
            <a:r>
              <a:rPr lang="es-CO" b="1" dirty="0" smtClean="0">
                <a:solidFill>
                  <a:srgbClr val="FFC000"/>
                </a:solidFill>
              </a:rPr>
              <a:t>. </a:t>
            </a:r>
            <a:r>
              <a:rPr lang="es-CO" dirty="0" smtClean="0">
                <a:solidFill>
                  <a:srgbClr val="FFFF00"/>
                </a:solidFill>
              </a:rPr>
              <a:t>“En </a:t>
            </a:r>
            <a:r>
              <a:rPr lang="es-CO" dirty="0">
                <a:solidFill>
                  <a:srgbClr val="FFFF00"/>
                </a:solidFill>
              </a:rPr>
              <a:t>seguida me llevó al atrio interior del templo del Señor. Y a la entrada del Santuario del Eterno, entre la entrada y el altar, había unos 25 varones, de espaldas hacia el Santuario y sus rostros hacia el oriente; </a:t>
            </a:r>
            <a:r>
              <a:rPr lang="es-CO" u="sng" dirty="0">
                <a:solidFill>
                  <a:srgbClr val="FFFF00"/>
                </a:solidFill>
              </a:rPr>
              <a:t>postrados adorando al sol </a:t>
            </a:r>
            <a:r>
              <a:rPr lang="es-CO" dirty="0">
                <a:solidFill>
                  <a:srgbClr val="FFFF00"/>
                </a:solidFill>
              </a:rPr>
              <a:t>. Y me dijo: </a:t>
            </a:r>
            <a:r>
              <a:rPr lang="es-CO" dirty="0" smtClean="0">
                <a:solidFill>
                  <a:srgbClr val="FFFF00"/>
                </a:solidFill>
              </a:rPr>
              <a:t>¿</a:t>
            </a:r>
            <a:r>
              <a:rPr lang="es-CO" u="sng" dirty="0" smtClean="0">
                <a:solidFill>
                  <a:srgbClr val="FFFF00"/>
                </a:solidFill>
              </a:rPr>
              <a:t>Has </a:t>
            </a:r>
            <a:r>
              <a:rPr lang="es-CO" u="sng" dirty="0">
                <a:solidFill>
                  <a:srgbClr val="FFFF00"/>
                </a:solidFill>
              </a:rPr>
              <a:t>visto, hijo de hombre</a:t>
            </a:r>
            <a:r>
              <a:rPr lang="es-CO" dirty="0">
                <a:solidFill>
                  <a:srgbClr val="FFFF00"/>
                </a:solidFill>
              </a:rPr>
              <a:t>? ¿</a:t>
            </a:r>
            <a:r>
              <a:rPr lang="es-CO" u="sng" dirty="0">
                <a:solidFill>
                  <a:srgbClr val="FFFF00"/>
                </a:solidFill>
              </a:rPr>
              <a:t>Es cosa liviana para la casa de Judá hacer las </a:t>
            </a:r>
            <a:r>
              <a:rPr lang="es-CO" u="sng" dirty="0" smtClean="0">
                <a:solidFill>
                  <a:srgbClr val="FFFF00"/>
                </a:solidFill>
              </a:rPr>
              <a:t>ABOMINACIONES </a:t>
            </a:r>
            <a:r>
              <a:rPr lang="es-CO" u="sng" dirty="0">
                <a:solidFill>
                  <a:srgbClr val="FFFF00"/>
                </a:solidFill>
              </a:rPr>
              <a:t>que hacen aquí</a:t>
            </a:r>
            <a:r>
              <a:rPr lang="es-CO" dirty="0">
                <a:solidFill>
                  <a:srgbClr val="FFFF00"/>
                </a:solidFill>
              </a:rPr>
              <a:t>? 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06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es-CO" sz="3600" b="1" dirty="0" smtClean="0"/>
              <a:t>Imagen del dios  Baal colocada en medio del altar de los sacrificios y la </a:t>
            </a:r>
            <a:r>
              <a:rPr lang="es-CO" sz="3600" b="1" dirty="0"/>
              <a:t>e</a:t>
            </a:r>
            <a:r>
              <a:rPr lang="es-CO" sz="3600" b="1" dirty="0" smtClean="0"/>
              <a:t>ntrada al Santuario.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206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5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La </a:t>
            </a:r>
            <a:r>
              <a:rPr lang="es-CO" dirty="0"/>
              <a:t>Idolatría era y todavía es una abominación al SEÑOR. El Antiguo Israel </a:t>
            </a:r>
            <a:r>
              <a:rPr lang="es-CO" dirty="0" smtClean="0"/>
              <a:t>fue </a:t>
            </a:r>
            <a:r>
              <a:rPr lang="es-CO" dirty="0"/>
              <a:t>hallado culpable de esto muchas veces en su historia.</a:t>
            </a:r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Nadie </a:t>
            </a:r>
            <a:r>
              <a:rPr lang="es-CO" dirty="0"/>
              <a:t>que tenga una mente </a:t>
            </a:r>
            <a:r>
              <a:rPr lang="es-CO" dirty="0" smtClean="0"/>
              <a:t>clara </a:t>
            </a:r>
            <a:r>
              <a:rPr lang="es-CO" dirty="0"/>
              <a:t>y </a:t>
            </a:r>
            <a:r>
              <a:rPr lang="es-CO" dirty="0" smtClean="0"/>
              <a:t>correcta </a:t>
            </a:r>
            <a:r>
              <a:rPr lang="es-CO" dirty="0"/>
              <a:t>deseará tener la Marca de la Bestia.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¿Cómo </a:t>
            </a:r>
            <a:r>
              <a:rPr lang="es-CO" dirty="0"/>
              <a:t>es entonces </a:t>
            </a:r>
            <a:r>
              <a:rPr lang="es-CO" dirty="0" smtClean="0"/>
              <a:t>qué Sotanas engaña </a:t>
            </a:r>
            <a:r>
              <a:rPr lang="es-CO" dirty="0"/>
              <a:t>a las </a:t>
            </a:r>
            <a:r>
              <a:rPr lang="es-CO" dirty="0" smtClean="0"/>
              <a:t>personas? </a:t>
            </a:r>
          </a:p>
          <a:p>
            <a:pPr marL="0" indent="0" algn="ctr">
              <a:buNone/>
            </a:pPr>
            <a:endParaRPr lang="es-CO" b="1" dirty="0" smtClean="0"/>
          </a:p>
          <a:p>
            <a:pPr marL="0" indent="0" algn="ctr">
              <a:buNone/>
            </a:pPr>
            <a:r>
              <a:rPr lang="es-CO" b="1" dirty="0" smtClean="0"/>
              <a:t>SENCILLAMENTE MEZCLANDO LA VERDAD CON EL ERROR.</a:t>
            </a:r>
            <a:r>
              <a:rPr lang="es-CO" dirty="0" smtClean="0"/>
              <a:t> </a:t>
            </a:r>
          </a:p>
          <a:p>
            <a:pPr marL="0" indent="0" algn="ctr">
              <a:buNone/>
            </a:pPr>
            <a:r>
              <a:rPr lang="es-CO" b="1" dirty="0" smtClean="0"/>
              <a:t>UNA VERDAD + ERROR = FALSEDAD.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¡Debemos </a:t>
            </a:r>
            <a:r>
              <a:rPr lang="es-CO" dirty="0"/>
              <a:t>adorar a Dios en </a:t>
            </a:r>
            <a:r>
              <a:rPr lang="es-CO" dirty="0" smtClean="0"/>
              <a:t>espíritu </a:t>
            </a:r>
            <a:r>
              <a:rPr lang="es-CO" dirty="0"/>
              <a:t>y en Verdad, absoluta y pura </a:t>
            </a:r>
            <a:r>
              <a:rPr lang="es-CO" dirty="0" smtClean="0"/>
              <a:t>verdad! Ver </a:t>
            </a:r>
            <a:r>
              <a:rPr lang="es-CO" b="1" dirty="0" smtClean="0">
                <a:solidFill>
                  <a:srgbClr val="FF0000"/>
                </a:solidFill>
              </a:rPr>
              <a:t>(Juan 4:23).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06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3600" b="1" dirty="0" smtClean="0"/>
              <a:t>La </a:t>
            </a:r>
            <a:r>
              <a:rPr lang="es-CO" sz="3600" b="1" dirty="0"/>
              <a:t>Última </a:t>
            </a:r>
            <a:r>
              <a:rPr lang="es-CO" sz="3600" b="1" dirty="0" smtClean="0"/>
              <a:t>Advertencia</a:t>
            </a:r>
          </a:p>
          <a:p>
            <a:pPr marL="0" indent="0" algn="ctr">
              <a:buNone/>
            </a:pPr>
            <a:r>
              <a:rPr lang="es-CO" sz="3600" b="1" dirty="0" smtClean="0"/>
              <a:t> </a:t>
            </a:r>
            <a:r>
              <a:rPr lang="es-CO" sz="3600" b="1" dirty="0"/>
              <a:t>¡El Último Mensaje de Dios… Para Un Mundo En Rebelión! </a:t>
            </a:r>
            <a:endParaRPr lang="es-CO" sz="3600" b="1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“Y </a:t>
            </a:r>
            <a:r>
              <a:rPr lang="es-CO" dirty="0">
                <a:solidFill>
                  <a:srgbClr val="FF0000"/>
                </a:solidFill>
              </a:rPr>
              <a:t>si la trompeta diere sonido incierto, ¿ </a:t>
            </a:r>
            <a:r>
              <a:rPr lang="es-CO" dirty="0" smtClean="0">
                <a:solidFill>
                  <a:srgbClr val="FF0000"/>
                </a:solidFill>
              </a:rPr>
              <a:t>quién </a:t>
            </a:r>
            <a:r>
              <a:rPr lang="es-CO" dirty="0">
                <a:solidFill>
                  <a:srgbClr val="FF0000"/>
                </a:solidFill>
              </a:rPr>
              <a:t>se </a:t>
            </a:r>
            <a:r>
              <a:rPr lang="es-CO" dirty="0" smtClean="0">
                <a:solidFill>
                  <a:srgbClr val="FF0000"/>
                </a:solidFill>
              </a:rPr>
              <a:t>preparará </a:t>
            </a:r>
            <a:r>
              <a:rPr lang="es-CO" dirty="0">
                <a:solidFill>
                  <a:srgbClr val="FF0000"/>
                </a:solidFill>
              </a:rPr>
              <a:t>para la batalla?” </a:t>
            </a:r>
            <a:r>
              <a:rPr lang="es-CO" u="sng" dirty="0">
                <a:solidFill>
                  <a:srgbClr val="FF0000"/>
                </a:solidFill>
              </a:rPr>
              <a:t>(1 Corintios 14:8</a:t>
            </a:r>
            <a:r>
              <a:rPr lang="es-CO" u="sng" dirty="0" smtClean="0">
                <a:solidFill>
                  <a:srgbClr val="FF0000"/>
                </a:solidFill>
              </a:rPr>
              <a:t>)</a:t>
            </a:r>
            <a:r>
              <a:rPr lang="es-CO" dirty="0" smtClean="0">
                <a:solidFill>
                  <a:srgbClr val="FF0000"/>
                </a:solidFill>
              </a:rPr>
              <a:t>.</a:t>
            </a:r>
            <a:endParaRPr lang="es-CO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¿</a:t>
            </a:r>
            <a:r>
              <a:rPr lang="es-CO" dirty="0">
                <a:solidFill>
                  <a:srgbClr val="FF0000"/>
                </a:solidFill>
              </a:rPr>
              <a:t>Destruirá Un Dios de a</a:t>
            </a:r>
            <a:r>
              <a:rPr lang="es-CO" dirty="0" smtClean="0">
                <a:solidFill>
                  <a:srgbClr val="FF0000"/>
                </a:solidFill>
              </a:rPr>
              <a:t>mor </a:t>
            </a: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 smtClean="0">
                <a:solidFill>
                  <a:srgbClr val="FF0000"/>
                </a:solidFill>
              </a:rPr>
              <a:t>ste </a:t>
            </a:r>
            <a:r>
              <a:rPr lang="es-CO" dirty="0">
                <a:solidFill>
                  <a:srgbClr val="FF0000"/>
                </a:solidFill>
              </a:rPr>
              <a:t>m</a:t>
            </a:r>
            <a:r>
              <a:rPr lang="es-CO" dirty="0" smtClean="0">
                <a:solidFill>
                  <a:srgbClr val="FF0000"/>
                </a:solidFill>
              </a:rPr>
              <a:t>undo </a:t>
            </a: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 smtClean="0">
                <a:solidFill>
                  <a:srgbClr val="FF0000"/>
                </a:solidFill>
              </a:rPr>
              <a:t>ebelde </a:t>
            </a:r>
            <a:r>
              <a:rPr lang="es-CO" dirty="0">
                <a:solidFill>
                  <a:srgbClr val="FF0000"/>
                </a:solidFill>
              </a:rPr>
              <a:t>s</a:t>
            </a:r>
            <a:r>
              <a:rPr lang="es-CO" dirty="0" smtClean="0">
                <a:solidFill>
                  <a:srgbClr val="FF0000"/>
                </a:solidFill>
              </a:rPr>
              <a:t>in </a:t>
            </a:r>
            <a:r>
              <a:rPr lang="es-CO" dirty="0">
                <a:solidFill>
                  <a:srgbClr val="FF0000"/>
                </a:solidFill>
              </a:rPr>
              <a:t>d</a:t>
            </a:r>
            <a:r>
              <a:rPr lang="es-CO" dirty="0" smtClean="0">
                <a:solidFill>
                  <a:srgbClr val="FF0000"/>
                </a:solidFill>
              </a:rPr>
              <a:t>ar </a:t>
            </a:r>
            <a:r>
              <a:rPr lang="es-CO" dirty="0">
                <a:solidFill>
                  <a:srgbClr val="FF0000"/>
                </a:solidFill>
              </a:rPr>
              <a:t>u</a:t>
            </a:r>
            <a:r>
              <a:rPr lang="es-CO" dirty="0" smtClean="0">
                <a:solidFill>
                  <a:srgbClr val="FF0000"/>
                </a:solidFill>
              </a:rPr>
              <a:t>na advertencia </a:t>
            </a:r>
            <a:r>
              <a:rPr lang="es-CO" dirty="0">
                <a:solidFill>
                  <a:srgbClr val="FF0000"/>
                </a:solidFill>
              </a:rPr>
              <a:t>? </a:t>
            </a:r>
            <a:endParaRPr lang="es-CO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¿</a:t>
            </a:r>
            <a:r>
              <a:rPr lang="es-CO" dirty="0">
                <a:solidFill>
                  <a:srgbClr val="FF0000"/>
                </a:solidFill>
              </a:rPr>
              <a:t>Será acaso que Dios no nos </a:t>
            </a:r>
            <a:r>
              <a:rPr lang="es-CO" dirty="0" smtClean="0">
                <a:solidFill>
                  <a:srgbClr val="FF0000"/>
                </a:solidFill>
              </a:rPr>
              <a:t>dirá cómo </a:t>
            </a:r>
            <a:r>
              <a:rPr lang="es-CO" dirty="0">
                <a:solidFill>
                  <a:srgbClr val="FF0000"/>
                </a:solidFill>
              </a:rPr>
              <a:t>evitar ser destruido con </a:t>
            </a:r>
            <a:r>
              <a:rPr lang="es-CO" dirty="0" smtClean="0">
                <a:solidFill>
                  <a:srgbClr val="FF0000"/>
                </a:solidFill>
              </a:rPr>
              <a:t>Satanás </a:t>
            </a:r>
            <a:r>
              <a:rPr lang="es-CO" dirty="0">
                <a:solidFill>
                  <a:srgbClr val="FF0000"/>
                </a:solidFill>
              </a:rPr>
              <a:t>y sus </a:t>
            </a:r>
            <a:r>
              <a:rPr lang="es-CO" dirty="0" smtClean="0">
                <a:solidFill>
                  <a:srgbClr val="FF0000"/>
                </a:solidFill>
              </a:rPr>
              <a:t>aliados</a:t>
            </a:r>
            <a:r>
              <a:rPr lang="es-CO" dirty="0">
                <a:solidFill>
                  <a:srgbClr val="FF0000"/>
                </a:solidFill>
              </a:rPr>
              <a:t>?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 smtClean="0"/>
              <a:t>“ </a:t>
            </a:r>
            <a:r>
              <a:rPr lang="es-CO" dirty="0"/>
              <a:t>Compra la verdad, y no la vendas.” </a:t>
            </a:r>
            <a:r>
              <a:rPr lang="es-CO" b="1" dirty="0">
                <a:solidFill>
                  <a:srgbClr val="FF0000"/>
                </a:solidFill>
              </a:rPr>
              <a:t>Proverbios </a:t>
            </a:r>
            <a:r>
              <a:rPr lang="es-CO" b="1" dirty="0" smtClean="0">
                <a:solidFill>
                  <a:srgbClr val="FF0000"/>
                </a:solidFill>
              </a:rPr>
              <a:t>23:23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“ </a:t>
            </a:r>
            <a:r>
              <a:rPr lang="es-CO" dirty="0"/>
              <a:t>Ahora que os habéis purificado mediante la obediencia a la verdad, que lleva a un sincero amor fraternal, amaos unos a otros entrañablemente, de corazón puro.” </a:t>
            </a:r>
            <a:r>
              <a:rPr lang="es-CO" b="1" dirty="0">
                <a:solidFill>
                  <a:srgbClr val="FF0000"/>
                </a:solidFill>
              </a:rPr>
              <a:t>1 Pedro </a:t>
            </a:r>
            <a:r>
              <a:rPr lang="es-CO" b="1" dirty="0" smtClean="0">
                <a:solidFill>
                  <a:srgbClr val="FF0000"/>
                </a:solidFill>
              </a:rPr>
              <a:t>1:22.</a:t>
            </a:r>
          </a:p>
          <a:p>
            <a:pPr marL="0" indent="0">
              <a:buNone/>
            </a:pPr>
            <a:r>
              <a:rPr lang="es-CO" dirty="0" smtClean="0"/>
              <a:t>“ </a:t>
            </a:r>
            <a:r>
              <a:rPr lang="es-CO" dirty="0"/>
              <a:t>Por eso siempre os recordaré estas cosas, aunque vosotros las sabéis, y estáis confirmados en la verdad presente</a:t>
            </a:r>
            <a:r>
              <a:rPr lang="es-CO" dirty="0" smtClean="0"/>
              <a:t>.” </a:t>
            </a:r>
            <a:r>
              <a:rPr lang="es-CO" b="1" dirty="0">
                <a:solidFill>
                  <a:srgbClr val="FF0000"/>
                </a:solidFill>
              </a:rPr>
              <a:t>2 Pedro </a:t>
            </a:r>
            <a:r>
              <a:rPr lang="es-CO" b="1" dirty="0" smtClean="0">
                <a:solidFill>
                  <a:srgbClr val="FF0000"/>
                </a:solidFill>
              </a:rPr>
              <a:t>1:12.</a:t>
            </a:r>
          </a:p>
          <a:p>
            <a:pPr marL="0" indent="0">
              <a:buNone/>
            </a:pPr>
            <a:r>
              <a:rPr lang="es-CO" dirty="0" smtClean="0"/>
              <a:t>“ </a:t>
            </a:r>
            <a:r>
              <a:rPr lang="es-CO" dirty="0"/>
              <a:t>Por la fe Noé, advertido por Dios de cosas que aún no se veían, con santa reverencia , construyó el arca para salvar a su familia ; Por su fe condenó al mundo, y llegó a ser heredero de la justicia que viene por la fe .” </a:t>
            </a:r>
            <a:r>
              <a:rPr lang="es-CO" b="1" dirty="0">
                <a:solidFill>
                  <a:srgbClr val="FF0000"/>
                </a:solidFill>
              </a:rPr>
              <a:t>Hebreos </a:t>
            </a:r>
            <a:r>
              <a:rPr lang="es-CO" b="1" dirty="0" smtClean="0">
                <a:solidFill>
                  <a:srgbClr val="FF0000"/>
                </a:solidFill>
              </a:rPr>
              <a:t>11:7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sz="2400" b="1" dirty="0" smtClean="0"/>
              <a:t>LA OBEDIENCIA A LA VERDAD NOS SANTIFICA. Y LA SANTIFICACIÓN NOS PERMITE ENTRAR A LA TIERRA PROMETIDA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68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O" b="1" dirty="0" smtClean="0"/>
              <a:t>Como </a:t>
            </a:r>
            <a:r>
              <a:rPr lang="es-CO" b="1" dirty="0"/>
              <a:t>fue en los días de Noé, así también será en el día en que regrese el Hijo del Hombre</a:t>
            </a:r>
            <a:r>
              <a:rPr lang="es-CO" dirty="0"/>
              <a:t>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Comían</a:t>
            </a:r>
            <a:r>
              <a:rPr lang="es-CO" dirty="0"/>
              <a:t>, bebían, se casaban y se daban en casamiento, hasta el día en que Noé entró en el arca; y vino el diluvio y destruyó a todos.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(</a:t>
            </a:r>
            <a:r>
              <a:rPr lang="es-CO" dirty="0">
                <a:solidFill>
                  <a:srgbClr val="FF0000"/>
                </a:solidFill>
              </a:rPr>
              <a:t>Lucas 17:26-27</a:t>
            </a:r>
            <a:r>
              <a:rPr lang="es-CO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Así </a:t>
            </a:r>
            <a:r>
              <a:rPr lang="es-CO" dirty="0"/>
              <a:t>como en el tiempo de </a:t>
            </a:r>
            <a:r>
              <a:rPr lang="es-CO" dirty="0" smtClean="0"/>
              <a:t>Noé, que había un promedio de 100’000.000 de personas, solo ocho se salvaron,  perdiéndose 99’999.992. De la misma manera hoy, cuando la población mundial asciende a 7.000.millones, solo </a:t>
            </a:r>
            <a:r>
              <a:rPr lang="es-CO" dirty="0"/>
              <a:t>un pequeño porcentaje </a:t>
            </a:r>
            <a:r>
              <a:rPr lang="es-CO" dirty="0" smtClean="0"/>
              <a:t>creerá </a:t>
            </a:r>
            <a:r>
              <a:rPr lang="es-CO" dirty="0"/>
              <a:t>en los Mensajes de los tres </a:t>
            </a:r>
            <a:r>
              <a:rPr lang="es-CO" dirty="0" smtClean="0"/>
              <a:t>Ángeles</a:t>
            </a:r>
            <a:r>
              <a:rPr lang="es-CO" dirty="0"/>
              <a:t>. </a:t>
            </a:r>
            <a:r>
              <a:rPr lang="es-CO" dirty="0" smtClean="0"/>
              <a:t>Es la última </a:t>
            </a:r>
            <a:r>
              <a:rPr lang="es-CO" dirty="0"/>
              <a:t>advertencia dada por </a:t>
            </a:r>
            <a:r>
              <a:rPr lang="es-CO" dirty="0" smtClean="0"/>
              <a:t>Dios, ya que falta poco tiempo para que culminen los 6000, años de pecado, que menciona la Biblia y EGW en todos sus escritos. Ver el tema 542 y 640. 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2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5"/>
            <a:ext cx="6419056" cy="3168352"/>
          </a:xfrm>
          <a:scene3d>
            <a:camera prst="isometricOffAxis1Righ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 smtClean="0"/>
              <a:t>“ Vi, dice EGW,  </a:t>
            </a:r>
            <a:r>
              <a:rPr lang="es-CO" dirty="0"/>
              <a:t>que Dios tiene hijos sinceros entre los adventistas nominales y las iglesias caídas , y antes que sean derramadas las plagas, los ministros y la gente serán invitados a salir de esas iglesias , y recibirán gustosamente la verdad . Satanás lo sabe; y antes que se dé el fuerte pregón del tercer ángel, despierta excitación en aquellas organizaciones religiosas, a fin de que los que rechazaron la verdad piensen que Dios los </a:t>
            </a:r>
            <a:r>
              <a:rPr lang="es-CO" dirty="0" smtClean="0"/>
              <a:t>acompaña.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3232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4149080"/>
            <a:ext cx="6813697" cy="193899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s-CO" sz="2400" dirty="0"/>
              <a:t>Satanás espera engañar a los sinceros e inducirlos a creer que Dios sigue obrando en favor de las iglesias. </a:t>
            </a:r>
            <a:r>
              <a:rPr lang="es-CO" sz="2400" u="sng" dirty="0"/>
              <a:t>Pero la luz resplandecerá, y todos los que tengan corazón sincero dejarán a las iglesias caídas, y se decidirán por el residuo .</a:t>
            </a:r>
            <a:r>
              <a:rPr lang="es-CO" sz="2400" dirty="0"/>
              <a:t>” </a:t>
            </a:r>
            <a:r>
              <a:rPr lang="es-CO" sz="2400" b="1" dirty="0">
                <a:solidFill>
                  <a:srgbClr val="FF0000"/>
                </a:solidFill>
              </a:rPr>
              <a:t>(Primeros Escritos p. </a:t>
            </a:r>
            <a:r>
              <a:rPr lang="es-CO" sz="2400" b="1" dirty="0" smtClean="0">
                <a:solidFill>
                  <a:srgbClr val="FF0000"/>
                </a:solidFill>
              </a:rPr>
              <a:t>261).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8722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124944"/>
          </a:xfrm>
          <a:solidFill>
            <a:srgbClr val="002060"/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</a:rPr>
              <a:t>Sí los ministros y las gentes serán llamados a salir fuera de los Adventistas nominales y las Iglesias caídas, ¿</a:t>
            </a:r>
            <a:r>
              <a:rPr lang="es-CO" b="1" dirty="0">
                <a:solidFill>
                  <a:schemeClr val="bg1"/>
                </a:solidFill>
              </a:rPr>
              <a:t>dónde está el </a:t>
            </a:r>
            <a:r>
              <a:rPr lang="es-CO" b="1" dirty="0" smtClean="0">
                <a:solidFill>
                  <a:schemeClr val="bg1"/>
                </a:solidFill>
              </a:rPr>
              <a:t>Remanente: </a:t>
            </a:r>
            <a:r>
              <a:rPr lang="es-CO" b="1" dirty="0">
                <a:solidFill>
                  <a:schemeClr val="bg1"/>
                </a:solidFill>
              </a:rPr>
              <a:t>adentro o afuera</a:t>
            </a:r>
            <a:r>
              <a:rPr lang="es-CO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CO" dirty="0" smtClean="0">
                <a:solidFill>
                  <a:schemeClr val="bg1"/>
                </a:solidFill>
              </a:rPr>
              <a:t>“ ¡Serán </a:t>
            </a:r>
            <a:r>
              <a:rPr lang="es-CO" dirty="0">
                <a:solidFill>
                  <a:schemeClr val="bg1"/>
                </a:solidFill>
              </a:rPr>
              <a:t>llamados a salir … y abrazar la verdad!”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3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“ </a:t>
            </a:r>
            <a:r>
              <a:rPr lang="es-CO" dirty="0"/>
              <a:t>Los antiguos clamaban de que Dios trabaja a través de la </a:t>
            </a:r>
            <a:r>
              <a:rPr lang="es-CO" dirty="0" smtClean="0"/>
              <a:t>matemática. </a:t>
            </a:r>
            <a:r>
              <a:rPr lang="es-CO" dirty="0"/>
              <a:t>Su religión era una conglomeración de religión, astrología, alquimia, ciencia física y mental, y </a:t>
            </a:r>
            <a:r>
              <a:rPr lang="es-CO" dirty="0" smtClean="0"/>
              <a:t>matemáticas. </a:t>
            </a:r>
          </a:p>
          <a:p>
            <a:pPr marL="0" indent="0">
              <a:buNone/>
            </a:pPr>
            <a:r>
              <a:rPr lang="es-CO" dirty="0" smtClean="0"/>
              <a:t>La </a:t>
            </a:r>
            <a:r>
              <a:rPr lang="es-CO" dirty="0"/>
              <a:t>antigua </a:t>
            </a:r>
            <a:r>
              <a:rPr lang="es-CO" dirty="0" smtClean="0"/>
              <a:t>Astrología dividió </a:t>
            </a:r>
            <a:r>
              <a:rPr lang="es-CO" dirty="0"/>
              <a:t>el estrellado cielo en 36 constelaciones. Éstos fueron representados por diferentes amuletos </a:t>
            </a:r>
            <a:r>
              <a:rPr lang="es-CO" dirty="0" smtClean="0"/>
              <a:t>llamados </a:t>
            </a:r>
            <a:r>
              <a:rPr lang="es-CO" dirty="0" err="1" smtClean="0"/>
              <a:t>Sigilla</a:t>
            </a:r>
            <a:r>
              <a:rPr lang="es-CO" dirty="0" smtClean="0"/>
              <a:t> Solís, </a:t>
            </a:r>
            <a:r>
              <a:rPr lang="es-CO" dirty="0"/>
              <a:t>o la foca del sol. </a:t>
            </a: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Estos </a:t>
            </a:r>
            <a:r>
              <a:rPr lang="es-CO" dirty="0"/>
              <a:t>amuletos fueron usados por los sacerdotes paganos, y ellos </a:t>
            </a:r>
            <a:r>
              <a:rPr lang="es-CO" dirty="0" smtClean="0"/>
              <a:t>contenían </a:t>
            </a:r>
            <a:r>
              <a:rPr lang="es-CO" dirty="0"/>
              <a:t>todos los números del 1 al 36. Por estas figuras ellos clamaban poder </a:t>
            </a:r>
            <a:r>
              <a:rPr lang="es-CO" dirty="0" smtClean="0"/>
              <a:t>para predecir </a:t>
            </a:r>
            <a:r>
              <a:rPr lang="es-CO" dirty="0"/>
              <a:t>eventos futuros. Estos amuletos normalmente se </a:t>
            </a:r>
            <a:r>
              <a:rPr lang="es-CO" dirty="0" smtClean="0"/>
              <a:t>hacían </a:t>
            </a:r>
            <a:r>
              <a:rPr lang="es-CO" dirty="0"/>
              <a:t>de oro, el amarillo por ser el color del Sol. Mientras eran usados, estos amuletos se </a:t>
            </a:r>
            <a:r>
              <a:rPr lang="es-CO" dirty="0" smtClean="0"/>
              <a:t>envolvían </a:t>
            </a:r>
            <a:r>
              <a:rPr lang="es-CO" dirty="0"/>
              <a:t>en seda amarilla, cuando se </a:t>
            </a:r>
            <a:r>
              <a:rPr lang="es-CO" dirty="0" smtClean="0"/>
              <a:t>creía </a:t>
            </a:r>
            <a:r>
              <a:rPr lang="es-CO" dirty="0"/>
              <a:t>que el portador recibiría así los poderes </a:t>
            </a:r>
            <a:r>
              <a:rPr lang="es-CO" dirty="0" smtClean="0"/>
              <a:t>beneficiosos </a:t>
            </a:r>
            <a:r>
              <a:rPr lang="es-CO" dirty="0"/>
              <a:t>que emanaban de la joya</a:t>
            </a:r>
            <a:r>
              <a:rPr lang="es-CO" dirty="0" smtClean="0"/>
              <a:t>.” </a:t>
            </a:r>
            <a:r>
              <a:rPr lang="es-CO" b="1" dirty="0">
                <a:solidFill>
                  <a:srgbClr val="FF0000"/>
                </a:solidFill>
              </a:rPr>
              <a:t>Desplegando la Revelación, pp125-127.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9486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 smtClean="0"/>
              <a:t>Slide </a:t>
            </a:r>
            <a:r>
              <a:rPr lang="es-CO" dirty="0"/>
              <a:t>4-7: </a:t>
            </a:r>
            <a:r>
              <a:rPr lang="es-CO" dirty="0" smtClean="0"/>
              <a:t>Egiptana </a:t>
            </a:r>
            <a:r>
              <a:rPr lang="es-CO" dirty="0"/>
              <a:t>Deities New International Encyclopedia. NY: Dodd, 1917. </a:t>
            </a:r>
            <a:r>
              <a:rPr lang="es-CO" dirty="0" smtClean="0"/>
              <a:t>Volumen </a:t>
            </a:r>
            <a:r>
              <a:rPr lang="es-CO" dirty="0"/>
              <a:t>7, p. 529 </a:t>
            </a: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“ </a:t>
            </a:r>
            <a:r>
              <a:rPr lang="es-CO" dirty="0"/>
              <a:t>Tres llego a ser el </a:t>
            </a:r>
            <a:r>
              <a:rPr lang="es-CO" dirty="0" smtClean="0"/>
              <a:t>número </a:t>
            </a:r>
            <a:r>
              <a:rPr lang="es-CO" dirty="0"/>
              <a:t>mas </a:t>
            </a:r>
            <a:r>
              <a:rPr lang="es-CO" dirty="0" smtClean="0"/>
              <a:t>universal </a:t>
            </a:r>
            <a:r>
              <a:rPr lang="es-CO" dirty="0"/>
              <a:t>de la deidad. </a:t>
            </a:r>
            <a:r>
              <a:rPr lang="es-CO" u="sng" dirty="0" smtClean="0"/>
              <a:t>Habían </a:t>
            </a:r>
            <a:r>
              <a:rPr lang="es-CO" u="sng" dirty="0"/>
              <a:t>tres dioses primarios en </a:t>
            </a:r>
            <a:r>
              <a:rPr lang="es-CO" b="1" u="sng" dirty="0" smtClean="0"/>
              <a:t>Babilonia</a:t>
            </a:r>
            <a:r>
              <a:rPr lang="es-CO" u="sng" dirty="0" smtClean="0"/>
              <a:t>, Anu</a:t>
            </a:r>
            <a:r>
              <a:rPr lang="es-CO" u="sng" dirty="0"/>
              <a:t>, Bel, y Ea representando al Cielo, Tierra, y el abismo. </a:t>
            </a:r>
            <a:endParaRPr lang="es-CO" u="sng" dirty="0" smtClean="0"/>
          </a:p>
          <a:p>
            <a:pPr marL="400050" lvl="1" indent="0">
              <a:buNone/>
            </a:pPr>
            <a:r>
              <a:rPr lang="es-CO" dirty="0" smtClean="0"/>
              <a:t>La adoración </a:t>
            </a:r>
            <a:r>
              <a:rPr lang="es-CO" dirty="0"/>
              <a:t>al sol es uno de las formas más primitivas de religión, y el hombre primitivo lo distinguió entre salida , </a:t>
            </a:r>
            <a:r>
              <a:rPr lang="es-CO" dirty="0" smtClean="0"/>
              <a:t>mediodía </a:t>
            </a:r>
            <a:r>
              <a:rPr lang="es-CO" dirty="0"/>
              <a:t>, y puesta de sol . </a:t>
            </a:r>
            <a:r>
              <a:rPr lang="es-CO" u="sng" dirty="0"/>
              <a:t>Los </a:t>
            </a:r>
            <a:r>
              <a:rPr lang="es-CO" b="1" u="sng" dirty="0" smtClean="0"/>
              <a:t>Egipcios</a:t>
            </a:r>
            <a:r>
              <a:rPr lang="es-CO" u="sng" dirty="0" smtClean="0"/>
              <a:t>, </a:t>
            </a:r>
            <a:r>
              <a:rPr lang="es-CO" u="sng" dirty="0"/>
              <a:t>por ejemplo, dividieron el dios sol en tres </a:t>
            </a:r>
            <a:r>
              <a:rPr lang="es-CO" u="sng" dirty="0" smtClean="0"/>
              <a:t>deidades </a:t>
            </a:r>
            <a:r>
              <a:rPr lang="es-CO" dirty="0"/>
              <a:t>: </a:t>
            </a:r>
            <a:r>
              <a:rPr lang="es-CO" u="sng" dirty="0"/>
              <a:t>Horus, salida del </a:t>
            </a:r>
            <a:r>
              <a:rPr lang="es-CO" u="sng" dirty="0" smtClean="0"/>
              <a:t>sol</a:t>
            </a:r>
            <a:r>
              <a:rPr lang="es-CO" dirty="0" smtClean="0"/>
              <a:t>, </a:t>
            </a:r>
            <a:r>
              <a:rPr lang="es-CO" u="sng" dirty="0" smtClean="0"/>
              <a:t>RaorRê</a:t>
            </a:r>
            <a:r>
              <a:rPr lang="es-CO" u="sng" dirty="0"/>
              <a:t>, sol del </a:t>
            </a:r>
            <a:r>
              <a:rPr lang="es-CO" u="sng" dirty="0" smtClean="0"/>
              <a:t>mediodía</a:t>
            </a:r>
            <a:r>
              <a:rPr lang="es-CO" dirty="0" smtClean="0"/>
              <a:t>,  y </a:t>
            </a:r>
            <a:r>
              <a:rPr lang="es-CO" u="sng" dirty="0" smtClean="0"/>
              <a:t>Osiris</a:t>
            </a:r>
            <a:r>
              <a:rPr lang="es-CO" u="sng" dirty="0"/>
              <a:t>, opuesta del </a:t>
            </a:r>
            <a:r>
              <a:rPr lang="es-CO" u="sng" dirty="0" smtClean="0"/>
              <a:t>sol.</a:t>
            </a:r>
            <a:r>
              <a:rPr lang="es-CO" dirty="0" smtClean="0"/>
              <a:t>”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Los </a:t>
            </a:r>
            <a:r>
              <a:rPr lang="es-CO" dirty="0"/>
              <a:t>paganos creyeron en las tres fases del Sol como las tres manifestaciones de la Deidad suprema como evidente en los dioses del Sol de los Egipcios. Primera Fase - La Salida del sol (bajo) Segunda Fase - Mediodía (alto) Tercera Fase – Puesta del sol (bajo)</a:t>
            </a:r>
          </a:p>
          <a:p>
            <a:pPr marL="400050" lvl="1" indent="0">
              <a:buNone/>
            </a:pPr>
            <a:r>
              <a:rPr lang="es-CO" dirty="0" smtClean="0"/>
              <a:t>Primera </a:t>
            </a:r>
            <a:r>
              <a:rPr lang="es-CO" dirty="0"/>
              <a:t>Fase – Salida del </a:t>
            </a:r>
            <a:r>
              <a:rPr lang="es-CO" dirty="0" smtClean="0"/>
              <a:t>sol. </a:t>
            </a:r>
          </a:p>
          <a:p>
            <a:pPr marL="400050" lvl="1" indent="0">
              <a:buNone/>
            </a:pPr>
            <a:r>
              <a:rPr lang="es-CO" dirty="0" smtClean="0"/>
              <a:t>Segunda </a:t>
            </a:r>
            <a:r>
              <a:rPr lang="es-CO" dirty="0"/>
              <a:t>Fase – Sol del </a:t>
            </a:r>
            <a:r>
              <a:rPr lang="es-CO" dirty="0" smtClean="0"/>
              <a:t>mediodía. </a:t>
            </a:r>
          </a:p>
          <a:p>
            <a:pPr marL="400050" lvl="1" indent="0">
              <a:buNone/>
            </a:pPr>
            <a:r>
              <a:rPr lang="es-CO" dirty="0" smtClean="0"/>
              <a:t>Tercera </a:t>
            </a:r>
            <a:r>
              <a:rPr lang="es-CO" dirty="0"/>
              <a:t>Fase – Puesta de </a:t>
            </a:r>
            <a:r>
              <a:rPr lang="es-CO" dirty="0" smtClean="0"/>
              <a:t>sol.</a:t>
            </a:r>
          </a:p>
          <a:p>
            <a:pPr marL="0" indent="0">
              <a:buNone/>
            </a:pPr>
            <a:r>
              <a:rPr lang="es-CO" dirty="0" smtClean="0"/>
              <a:t>Un </a:t>
            </a:r>
            <a:r>
              <a:rPr lang="es-CO" dirty="0"/>
              <a:t>mismo sol, pero en tres manifestaciones o deidades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65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En </a:t>
            </a:r>
            <a:r>
              <a:rPr lang="es-CO" dirty="0"/>
              <a:t>historia este </a:t>
            </a:r>
            <a:r>
              <a:rPr lang="es-CO" dirty="0" smtClean="0"/>
              <a:t>símbolo, </a:t>
            </a:r>
            <a:r>
              <a:rPr lang="es-CO" dirty="0"/>
              <a:t>la Triquetra , </a:t>
            </a:r>
            <a:r>
              <a:rPr lang="es-CO" u="sng" dirty="0" smtClean="0"/>
              <a:t>primera, segunda y tercera fase</a:t>
            </a:r>
            <a:r>
              <a:rPr lang="es-CO" dirty="0" smtClean="0"/>
              <a:t>, y </a:t>
            </a:r>
            <a:r>
              <a:rPr lang="es-CO" dirty="0"/>
              <a:t>otras variantes como la </a:t>
            </a:r>
            <a:r>
              <a:rPr lang="es-CO" dirty="0" smtClean="0"/>
              <a:t>Trísquela </a:t>
            </a:r>
            <a:r>
              <a:rPr lang="es-CO" dirty="0"/>
              <a:t>eventualmente representando las tres fases de el sol y otro grupo de tres como la </a:t>
            </a:r>
            <a:r>
              <a:rPr lang="es-CO" u="sng" dirty="0"/>
              <a:t>tierra, viento y fuego</a:t>
            </a:r>
            <a:r>
              <a:rPr lang="es-CO" dirty="0"/>
              <a:t>. </a:t>
            </a:r>
            <a:endParaRPr lang="es-CO" dirty="0" smtClean="0"/>
          </a:p>
          <a:p>
            <a:pPr marL="400050" lvl="1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Había </a:t>
            </a:r>
            <a:r>
              <a:rPr lang="es-CO" dirty="0">
                <a:solidFill>
                  <a:srgbClr val="FF0000"/>
                </a:solidFill>
              </a:rPr>
              <a:t>algo en cuanto a las tres fases del dios-sol que capturó la imaginación de los paganos. El numero tres era </a:t>
            </a:r>
            <a:r>
              <a:rPr lang="es-CO" dirty="0" smtClean="0">
                <a:solidFill>
                  <a:srgbClr val="FF0000"/>
                </a:solidFill>
              </a:rPr>
              <a:t>mágico </a:t>
            </a:r>
            <a:r>
              <a:rPr lang="es-CO" dirty="0">
                <a:solidFill>
                  <a:srgbClr val="FF0000"/>
                </a:solidFill>
              </a:rPr>
              <a:t>para ellos. Ellos </a:t>
            </a:r>
            <a:r>
              <a:rPr lang="es-CO" dirty="0" smtClean="0">
                <a:solidFill>
                  <a:srgbClr val="FF0000"/>
                </a:solidFill>
              </a:rPr>
              <a:t>tenían </a:t>
            </a:r>
            <a:r>
              <a:rPr lang="es-CO" dirty="0">
                <a:solidFill>
                  <a:srgbClr val="FF0000"/>
                </a:solidFill>
              </a:rPr>
              <a:t>muchos dioses pero el dios-sol era la suprema deidad. Todo esto era el resultado de la tres fases del sol . </a:t>
            </a:r>
            <a:endParaRPr lang="es-CO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El </a:t>
            </a:r>
            <a:r>
              <a:rPr lang="es-CO" dirty="0">
                <a:solidFill>
                  <a:srgbClr val="FF0000"/>
                </a:solidFill>
              </a:rPr>
              <a:t>primer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de la semana era llamado </a:t>
            </a:r>
            <a:r>
              <a:rPr lang="es-CO" dirty="0" smtClean="0">
                <a:solidFill>
                  <a:srgbClr val="FF0000"/>
                </a:solidFill>
              </a:rPr>
              <a:t>Díez Solis, Día </a:t>
            </a:r>
            <a:r>
              <a:rPr lang="es-CO" dirty="0">
                <a:solidFill>
                  <a:srgbClr val="FF0000"/>
                </a:solidFill>
              </a:rPr>
              <a:t>del Sol </a:t>
            </a:r>
            <a:r>
              <a:rPr lang="es-CO" dirty="0">
                <a:solidFill>
                  <a:srgbClr val="FF0000"/>
                </a:solidFill>
                <a:latin typeface="Agency FB" pitchFamily="34" charset="0"/>
              </a:rPr>
              <a:t>(es de donde </a:t>
            </a:r>
            <a:r>
              <a:rPr lang="es-CO" dirty="0" smtClean="0">
                <a:solidFill>
                  <a:srgbClr val="FF0000"/>
                </a:solidFill>
                <a:latin typeface="Agency FB" pitchFamily="34" charset="0"/>
              </a:rPr>
              <a:t>obtenemos </a:t>
            </a:r>
            <a:r>
              <a:rPr lang="es-CO" dirty="0">
                <a:solidFill>
                  <a:srgbClr val="FF0000"/>
                </a:solidFill>
                <a:latin typeface="Agency FB" pitchFamily="34" charset="0"/>
              </a:rPr>
              <a:t>el nombre Sunday como el primer </a:t>
            </a:r>
            <a:r>
              <a:rPr lang="es-CO" dirty="0" smtClean="0">
                <a:solidFill>
                  <a:srgbClr val="FF0000"/>
                </a:solidFill>
                <a:latin typeface="Agency FB" pitchFamily="34" charset="0"/>
              </a:rPr>
              <a:t>día </a:t>
            </a:r>
            <a:r>
              <a:rPr lang="es-CO" dirty="0">
                <a:solidFill>
                  <a:srgbClr val="FF0000"/>
                </a:solidFill>
                <a:latin typeface="Agency FB" pitchFamily="34" charset="0"/>
              </a:rPr>
              <a:t>de la semana</a:t>
            </a:r>
            <a:r>
              <a:rPr lang="es-CO" dirty="0">
                <a:solidFill>
                  <a:srgbClr val="FF0000"/>
                </a:solidFill>
              </a:rPr>
              <a:t>) el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en que el dios-sol es adorado. </a:t>
            </a:r>
            <a:r>
              <a:rPr lang="es-CO" dirty="0"/>
              <a:t>Los paganos adoraron a su dios sol en Sun day </a:t>
            </a:r>
            <a:r>
              <a:rPr lang="es-CO" dirty="0" smtClean="0"/>
              <a:t>. Domingo.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8506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125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 smtClean="0"/>
              <a:t>Veamos cómo </a:t>
            </a:r>
            <a:r>
              <a:rPr lang="es-CO" dirty="0"/>
              <a:t>el </a:t>
            </a:r>
            <a:r>
              <a:rPr lang="es-CO" dirty="0" smtClean="0"/>
              <a:t>número </a:t>
            </a:r>
            <a:r>
              <a:rPr lang="es-CO" dirty="0"/>
              <a:t>3 era usado por los paganos</a:t>
            </a:r>
            <a:r>
              <a:rPr lang="es-CO" dirty="0" smtClean="0"/>
              <a:t>:</a:t>
            </a:r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1 </a:t>
            </a:r>
            <a:r>
              <a:rPr lang="es-CO" dirty="0"/>
              <a:t>+ 2 + 3 = </a:t>
            </a:r>
            <a:r>
              <a:rPr lang="es-CO" dirty="0" smtClean="0"/>
              <a:t>6</a:t>
            </a:r>
          </a:p>
          <a:p>
            <a:pPr marL="0" indent="0" algn="ctr">
              <a:buNone/>
            </a:pPr>
            <a:r>
              <a:rPr lang="es-CO" dirty="0" smtClean="0"/>
              <a:t>1 </a:t>
            </a:r>
            <a:r>
              <a:rPr lang="es-CO" dirty="0"/>
              <a:t>x 2 x 3 = </a:t>
            </a:r>
            <a:r>
              <a:rPr lang="es-CO" dirty="0" smtClean="0"/>
              <a:t>6</a:t>
            </a:r>
          </a:p>
          <a:p>
            <a:pPr marL="0" indent="0" algn="ctr">
              <a:buNone/>
            </a:pPr>
            <a:r>
              <a:rPr lang="es-CO" dirty="0" smtClean="0"/>
              <a:t>6 </a:t>
            </a:r>
            <a:r>
              <a:rPr lang="es-CO" dirty="0"/>
              <a:t>x 6 = </a:t>
            </a:r>
            <a:r>
              <a:rPr lang="es-CO" dirty="0" smtClean="0"/>
              <a:t>36</a:t>
            </a:r>
          </a:p>
          <a:p>
            <a:pPr marL="0" indent="0" algn="ctr">
              <a:buNone/>
            </a:pPr>
            <a:r>
              <a:rPr lang="es-CO" dirty="0" smtClean="0"/>
              <a:t> </a:t>
            </a:r>
            <a:r>
              <a:rPr lang="es-CO" dirty="0"/>
              <a:t>¿ </a:t>
            </a:r>
            <a:r>
              <a:rPr lang="es-CO" dirty="0" smtClean="0"/>
              <a:t>Habrá </a:t>
            </a:r>
            <a:r>
              <a:rPr lang="es-CO" dirty="0"/>
              <a:t>una </a:t>
            </a:r>
            <a:r>
              <a:rPr lang="es-CO" dirty="0" smtClean="0"/>
              <a:t>conexión </a:t>
            </a:r>
            <a:r>
              <a:rPr lang="es-CO" dirty="0"/>
              <a:t>entre 36 y 666 ?</a:t>
            </a:r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Estos </a:t>
            </a:r>
            <a:r>
              <a:rPr lang="es-CO" dirty="0"/>
              <a:t>amuletos, </a:t>
            </a:r>
            <a:r>
              <a:rPr lang="es-CO" dirty="0" smtClean="0"/>
              <a:t>creían </a:t>
            </a:r>
            <a:r>
              <a:rPr lang="es-CO" dirty="0"/>
              <a:t>ellos, le </a:t>
            </a:r>
            <a:r>
              <a:rPr lang="es-CO" dirty="0" smtClean="0"/>
              <a:t>darían protección </a:t>
            </a:r>
            <a:r>
              <a:rPr lang="es-CO" dirty="0"/>
              <a:t>contra el mal, teniendo el </a:t>
            </a:r>
            <a:r>
              <a:rPr lang="es-CO" dirty="0" smtClean="0"/>
              <a:t>número </a:t>
            </a:r>
            <a:r>
              <a:rPr lang="es-CO" dirty="0"/>
              <a:t>del dios sol (666</a:t>
            </a:r>
            <a:r>
              <a:rPr lang="es-CO" dirty="0" smtClean="0"/>
              <a:t>).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56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Los </a:t>
            </a:r>
            <a:r>
              <a:rPr lang="es-CO" dirty="0"/>
              <a:t>paganos contaban de esta manera para sacar 666 como el </a:t>
            </a:r>
            <a:r>
              <a:rPr lang="es-CO" dirty="0" smtClean="0"/>
              <a:t>número </a:t>
            </a:r>
            <a:r>
              <a:rPr lang="es-CO" dirty="0"/>
              <a:t>para el dios sol quien ellos consideran la suprema deidad de todos los cuerpos celestiales.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400050" lvl="1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1 </a:t>
            </a:r>
            <a:r>
              <a:rPr lang="es-CO" b="1" dirty="0">
                <a:solidFill>
                  <a:srgbClr val="FF0000"/>
                </a:solidFill>
              </a:rPr>
              <a:t>+ 2 + 3 + 4 + 5 + 6 + 7 + 8 + 9 + 10 + 11 + 12 + 13 + 14 + 15 + 16 + 17 + 18 + 19 + 20 + 21 + 22 + 23 + 24 + 25 + 26 + 27 + 28 + 29 + 30 + 31 + 32 + 33 + 34 + 35 + 36 = 666</a:t>
            </a:r>
          </a:p>
          <a:p>
            <a:pPr marL="0" indent="0">
              <a:buNone/>
            </a:pPr>
            <a:endParaRPr lang="es-C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Eventualmente, los números </a:t>
            </a:r>
            <a:r>
              <a:rPr lang="es-CO" b="1" dirty="0">
                <a:solidFill>
                  <a:srgbClr val="FF0000"/>
                </a:solidFill>
              </a:rPr>
              <a:t>(del 1 - 36) dio lugar para el </a:t>
            </a:r>
            <a:r>
              <a:rPr lang="es-CO" b="1" dirty="0" smtClean="0">
                <a:solidFill>
                  <a:srgbClr val="FF0000"/>
                </a:solidFill>
              </a:rPr>
              <a:t>símbolo </a:t>
            </a:r>
            <a:r>
              <a:rPr lang="es-CO" b="1" dirty="0">
                <a:solidFill>
                  <a:srgbClr val="FF0000"/>
                </a:solidFill>
              </a:rPr>
              <a:t>usando el </a:t>
            </a:r>
            <a:r>
              <a:rPr lang="es-CO" b="1" dirty="0" smtClean="0">
                <a:solidFill>
                  <a:srgbClr val="FF0000"/>
                </a:solidFill>
              </a:rPr>
              <a:t>área común </a:t>
            </a:r>
            <a:r>
              <a:rPr lang="es-CO" b="1" dirty="0">
                <a:solidFill>
                  <a:srgbClr val="FF0000"/>
                </a:solidFill>
              </a:rPr>
              <a:t>del tres intersectando </a:t>
            </a:r>
            <a:r>
              <a:rPr lang="es-CO" b="1" dirty="0" smtClean="0">
                <a:solidFill>
                  <a:srgbClr val="FF0000"/>
                </a:solidFill>
              </a:rPr>
              <a:t>círculos </a:t>
            </a:r>
            <a:r>
              <a:rPr lang="es-CO" b="1" dirty="0">
                <a:solidFill>
                  <a:srgbClr val="FF0000"/>
                </a:solidFill>
              </a:rPr>
              <a:t>(de las tres fases del Sol).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3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5482952" cy="3384376"/>
          </a:xfr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dirty="0" smtClean="0"/>
              <a:t>Unos </a:t>
            </a:r>
            <a:r>
              <a:rPr lang="es-CO" sz="2400" dirty="0"/>
              <a:t>cuantos ejemplos de </a:t>
            </a:r>
            <a:r>
              <a:rPr lang="es-CO" sz="2400" dirty="0" smtClean="0"/>
              <a:t>símbolos Masónicos/ </a:t>
            </a:r>
            <a:r>
              <a:rPr lang="es-CO" sz="2400" dirty="0"/>
              <a:t>Ocultismo. </a:t>
            </a:r>
            <a:r>
              <a:rPr lang="es-CO" sz="2400" dirty="0" smtClean="0"/>
              <a:t>Compañías </a:t>
            </a:r>
            <a:r>
              <a:rPr lang="es-CO" sz="2400" dirty="0"/>
              <a:t>usando una </a:t>
            </a:r>
            <a:r>
              <a:rPr lang="es-CO" sz="2400" dirty="0" smtClean="0"/>
              <a:t>variación </a:t>
            </a:r>
            <a:r>
              <a:rPr lang="es-CO" sz="2400" dirty="0"/>
              <a:t>de este </a:t>
            </a:r>
            <a:r>
              <a:rPr lang="es-CO" sz="2400" dirty="0" smtClean="0"/>
              <a:t>símbolo </a:t>
            </a:r>
            <a:r>
              <a:rPr lang="es-CO" sz="2400" dirty="0"/>
              <a:t>indicando </a:t>
            </a:r>
            <a:r>
              <a:rPr lang="es-CO" sz="2400" dirty="0" smtClean="0"/>
              <a:t>públicamente </a:t>
            </a:r>
            <a:r>
              <a:rPr lang="es-CO" sz="2400" dirty="0"/>
              <a:t>que ellos son parte de este </a:t>
            </a:r>
            <a:r>
              <a:rPr lang="es-CO" sz="2400" u="sng" dirty="0"/>
              <a:t>Nuevo Orden Mundial </a:t>
            </a:r>
            <a:r>
              <a:rPr lang="es-CO" sz="2400" dirty="0"/>
              <a:t>(cuya meta es unificar el mundo bajo su control incluyendo el… ¿ </a:t>
            </a:r>
            <a:r>
              <a:rPr lang="es-CO" sz="2400" dirty="0" smtClean="0"/>
              <a:t>Quién</a:t>
            </a:r>
            <a:r>
              <a:rPr lang="es-CO" sz="2400" dirty="0"/>
              <a:t>? y el </a:t>
            </a:r>
            <a:r>
              <a:rPr lang="es-CO" sz="2400" dirty="0" smtClean="0"/>
              <a:t>¿Cómo</a:t>
            </a:r>
            <a:r>
              <a:rPr lang="es-CO" sz="2400" dirty="0"/>
              <a:t>? adorar). Un ojo dentro de un </a:t>
            </a:r>
            <a:r>
              <a:rPr lang="es-CO" sz="2400" dirty="0" smtClean="0"/>
              <a:t>triángulo. Las tres atapas del sol.</a:t>
            </a:r>
            <a:endParaRPr lang="es-C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45162"/>
            <a:ext cx="2783569" cy="292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4221088"/>
            <a:ext cx="7128792" cy="2308324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s-CO" sz="2400" dirty="0" smtClean="0"/>
              <a:t>¿Qué </a:t>
            </a:r>
            <a:r>
              <a:rPr lang="es-CO" sz="2400" dirty="0"/>
              <a:t>significa este </a:t>
            </a:r>
            <a:r>
              <a:rPr lang="es-CO" sz="2400" dirty="0" smtClean="0"/>
              <a:t>“Ojo</a:t>
            </a:r>
            <a:r>
              <a:rPr lang="es-CO" sz="2400" dirty="0"/>
              <a:t>” (</a:t>
            </a:r>
            <a:r>
              <a:rPr lang="es-CO" sz="2400" dirty="0" smtClean="0"/>
              <a:t>también </a:t>
            </a:r>
            <a:r>
              <a:rPr lang="es-CO" sz="2400" dirty="0"/>
              <a:t>conocido como el Ojo de </a:t>
            </a:r>
            <a:r>
              <a:rPr lang="es-CO" sz="2400" dirty="0" smtClean="0"/>
              <a:t>Horus/Osiris</a:t>
            </a:r>
            <a:r>
              <a:rPr lang="es-CO" sz="2400" dirty="0"/>
              <a:t>)? </a:t>
            </a:r>
            <a:endParaRPr lang="es-CO" sz="2400" dirty="0" smtClean="0"/>
          </a:p>
          <a:p>
            <a:r>
              <a:rPr lang="es-CO" sz="2400" dirty="0" smtClean="0"/>
              <a:t>Esto </a:t>
            </a:r>
            <a:r>
              <a:rPr lang="es-CO" sz="2400" dirty="0"/>
              <a:t>representa el ojo de la mente, o el alma, pero no es un ojo </a:t>
            </a:r>
            <a:r>
              <a:rPr lang="es-CO" sz="2400" dirty="0" smtClean="0"/>
              <a:t>físico </a:t>
            </a:r>
            <a:r>
              <a:rPr lang="es-CO" sz="2400" dirty="0"/>
              <a:t>– es una vista </a:t>
            </a:r>
            <a:r>
              <a:rPr lang="es-CO" sz="2400" dirty="0" smtClean="0"/>
              <a:t>más allá </a:t>
            </a:r>
            <a:r>
              <a:rPr lang="es-CO" sz="2400" dirty="0"/>
              <a:t>. Los </a:t>
            </a:r>
            <a:r>
              <a:rPr lang="es-CO" sz="2400" dirty="0" smtClean="0"/>
              <a:t>Ilumínate </a:t>
            </a:r>
            <a:r>
              <a:rPr lang="es-CO" sz="2400" dirty="0"/>
              <a:t>y los relacionados con sociedades secretas, usan este </a:t>
            </a:r>
            <a:r>
              <a:rPr lang="es-CO" sz="2400" dirty="0" smtClean="0"/>
              <a:t>símbolo.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227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44616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FFFF00"/>
                </a:solidFill>
              </a:rPr>
              <a:t>En </a:t>
            </a:r>
            <a:r>
              <a:rPr lang="es-CO" dirty="0">
                <a:solidFill>
                  <a:srgbClr val="FFFF00"/>
                </a:solidFill>
              </a:rPr>
              <a:t>Este </a:t>
            </a:r>
            <a:r>
              <a:rPr lang="es-CO" dirty="0" smtClean="0">
                <a:solidFill>
                  <a:srgbClr val="FFFF00"/>
                </a:solidFill>
              </a:rPr>
              <a:t>Estudio, que por cierto, es muy importante.  Veremos: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¿QUÉ PASARÁ? ¿QUÉ HACER?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 ¡Esta </a:t>
            </a:r>
            <a:r>
              <a:rPr lang="es-CO" dirty="0">
                <a:solidFill>
                  <a:schemeClr val="bg1"/>
                </a:solidFill>
              </a:rPr>
              <a:t>es la </a:t>
            </a:r>
            <a:r>
              <a:rPr lang="es-CO" dirty="0" smtClean="0">
                <a:solidFill>
                  <a:schemeClr val="bg1"/>
                </a:solidFill>
              </a:rPr>
              <a:t>Última </a:t>
            </a:r>
            <a:r>
              <a:rPr lang="es-CO" dirty="0">
                <a:solidFill>
                  <a:schemeClr val="bg1"/>
                </a:solidFill>
              </a:rPr>
              <a:t>Advertencia! </a:t>
            </a:r>
            <a:endParaRPr lang="es-CO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Usted conocerá “¿qué pasará?” </a:t>
            </a:r>
            <a:r>
              <a:rPr lang="es-CO" dirty="0">
                <a:solidFill>
                  <a:schemeClr val="bg1"/>
                </a:solidFill>
              </a:rPr>
              <a:t>y usted </a:t>
            </a:r>
            <a:r>
              <a:rPr lang="es-CO" dirty="0" smtClean="0">
                <a:solidFill>
                  <a:schemeClr val="bg1"/>
                </a:solidFill>
              </a:rPr>
              <a:t>sabrá  ¿qué </a:t>
            </a:r>
            <a:r>
              <a:rPr lang="es-CO" dirty="0">
                <a:solidFill>
                  <a:schemeClr val="bg1"/>
                </a:solidFill>
              </a:rPr>
              <a:t>hacer? para evitar la </a:t>
            </a:r>
            <a:r>
              <a:rPr lang="es-CO" dirty="0" smtClean="0">
                <a:solidFill>
                  <a:schemeClr val="bg1"/>
                </a:solidFill>
              </a:rPr>
              <a:t>destrucción</a:t>
            </a:r>
            <a:r>
              <a:rPr lang="es-CO" dirty="0">
                <a:solidFill>
                  <a:schemeClr val="bg1"/>
                </a:solidFill>
              </a:rPr>
              <a:t>. </a:t>
            </a:r>
            <a:endParaRPr lang="es-CO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O" dirty="0" smtClean="0">
                <a:solidFill>
                  <a:srgbClr val="FFFF00"/>
                </a:solidFill>
              </a:rPr>
              <a:t>¡</a:t>
            </a:r>
            <a:r>
              <a:rPr lang="es-CO" dirty="0">
                <a:solidFill>
                  <a:srgbClr val="FFFF00"/>
                </a:solidFill>
              </a:rPr>
              <a:t>El </a:t>
            </a:r>
            <a:r>
              <a:rPr lang="es-CO" dirty="0" smtClean="0">
                <a:solidFill>
                  <a:srgbClr val="FFFF00"/>
                </a:solidFill>
              </a:rPr>
              <a:t>Objetivo </a:t>
            </a:r>
            <a:r>
              <a:rPr lang="es-CO" dirty="0">
                <a:solidFill>
                  <a:srgbClr val="FFFF00"/>
                </a:solidFill>
              </a:rPr>
              <a:t>es Glorificar a Dios! </a:t>
            </a:r>
            <a:r>
              <a:rPr lang="es-CO" dirty="0" smtClean="0">
                <a:solidFill>
                  <a:srgbClr val="FFFF00"/>
                </a:solidFill>
              </a:rPr>
              <a:t>¡Pero, además</a:t>
            </a:r>
            <a:r>
              <a:rPr lang="es-CO" dirty="0">
                <a:solidFill>
                  <a:srgbClr val="FFFF00"/>
                </a:solidFill>
              </a:rPr>
              <a:t>, su </a:t>
            </a:r>
            <a:r>
              <a:rPr lang="es-CO" dirty="0" smtClean="0">
                <a:solidFill>
                  <a:srgbClr val="FFFF00"/>
                </a:solidFill>
              </a:rPr>
              <a:t>Salvación </a:t>
            </a:r>
            <a:r>
              <a:rPr lang="es-CO" dirty="0">
                <a:solidFill>
                  <a:srgbClr val="FFFF00"/>
                </a:solidFill>
              </a:rPr>
              <a:t>es la </a:t>
            </a:r>
            <a:r>
              <a:rPr lang="es-CO" dirty="0" smtClean="0">
                <a:solidFill>
                  <a:srgbClr val="FFFF00"/>
                </a:solidFill>
              </a:rPr>
              <a:t>motivación </a:t>
            </a:r>
            <a:r>
              <a:rPr lang="es-CO" dirty="0">
                <a:solidFill>
                  <a:srgbClr val="FFFF00"/>
                </a:solidFill>
              </a:rPr>
              <a:t>de esta </a:t>
            </a:r>
            <a:r>
              <a:rPr lang="es-CO" dirty="0" smtClean="0">
                <a:solidFill>
                  <a:srgbClr val="FFFF00"/>
                </a:solidFill>
              </a:rPr>
              <a:t>presentación!</a:t>
            </a:r>
            <a:endParaRPr lang="es-C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7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dirty="0" smtClean="0"/>
              <a:t>Pero </a:t>
            </a:r>
            <a:r>
              <a:rPr lang="es-CO" sz="2800" dirty="0"/>
              <a:t>nosotros podemos encontrar el origen de esta idea de la “</a:t>
            </a:r>
            <a:r>
              <a:rPr lang="es-CO" sz="2800" dirty="0" smtClean="0"/>
              <a:t>Iluminación</a:t>
            </a:r>
            <a:r>
              <a:rPr lang="es-CO" sz="2800" dirty="0"/>
              <a:t>” retrocediendo al comienzo de la historia! </a:t>
            </a:r>
            <a:endParaRPr lang="es-CO" sz="2800" dirty="0" smtClean="0"/>
          </a:p>
          <a:p>
            <a:pPr marL="0" indent="0">
              <a:buNone/>
            </a:pPr>
            <a:r>
              <a:rPr lang="es-CO" sz="2800" b="1" dirty="0" smtClean="0">
                <a:solidFill>
                  <a:srgbClr val="FF0000"/>
                </a:solidFill>
              </a:rPr>
              <a:t>Génesis 3:1-5. </a:t>
            </a:r>
            <a:endParaRPr lang="es-CO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800" dirty="0" smtClean="0">
                <a:latin typeface="Agency FB" pitchFamily="34" charset="0"/>
              </a:rPr>
              <a:t>La </a:t>
            </a:r>
            <a:r>
              <a:rPr lang="es-CO" sz="2800" dirty="0">
                <a:latin typeface="Agency FB" pitchFamily="34" charset="0"/>
              </a:rPr>
              <a:t>serpiente, el más astuto de todos los animales del campo que Dios el Eterno había hecho, dijo a la mujer: </a:t>
            </a:r>
            <a:r>
              <a:rPr lang="es-CO" sz="2800" u="sng" dirty="0" smtClean="0">
                <a:latin typeface="Agency FB" pitchFamily="34" charset="0"/>
              </a:rPr>
              <a:t>¿Así </a:t>
            </a:r>
            <a:r>
              <a:rPr lang="es-CO" sz="2800" u="sng" dirty="0">
                <a:latin typeface="Agency FB" pitchFamily="34" charset="0"/>
              </a:rPr>
              <a:t>que Dios os dijo que no comáis de ningún árbol del </a:t>
            </a:r>
            <a:r>
              <a:rPr lang="es-CO" sz="2800" u="sng" dirty="0" smtClean="0">
                <a:latin typeface="Agency FB" pitchFamily="34" charset="0"/>
              </a:rPr>
              <a:t>huerto</a:t>
            </a:r>
            <a:r>
              <a:rPr lang="es-CO" sz="2800" dirty="0" smtClean="0">
                <a:latin typeface="Agency FB" pitchFamily="34" charset="0"/>
              </a:rPr>
              <a:t>? 2 </a:t>
            </a:r>
            <a:r>
              <a:rPr lang="es-CO" sz="2800" dirty="0">
                <a:latin typeface="Agency FB" pitchFamily="34" charset="0"/>
              </a:rPr>
              <a:t>La mujer respondió a la serpiente: </a:t>
            </a:r>
            <a:r>
              <a:rPr lang="es-CO" sz="2800" dirty="0" smtClean="0">
                <a:latin typeface="Agency FB" pitchFamily="34" charset="0"/>
              </a:rPr>
              <a:t>Del </a:t>
            </a:r>
            <a:r>
              <a:rPr lang="es-CO" sz="2800" dirty="0">
                <a:latin typeface="Agency FB" pitchFamily="34" charset="0"/>
              </a:rPr>
              <a:t>fruto de los árboles del huerto podemos comer: 3 pero del fruto del árbol que está en medio del huerto Dios dijo: 'No comáis de él, ni lo toquéis, para que no muráis. 4 Entonces la serpiente replicó a la mujer: </a:t>
            </a:r>
            <a:r>
              <a:rPr lang="es-CO" sz="2800" b="1" u="sng" dirty="0" smtClean="0">
                <a:latin typeface="Agency FB" pitchFamily="34" charset="0"/>
              </a:rPr>
              <a:t>No </a:t>
            </a:r>
            <a:r>
              <a:rPr lang="es-CO" sz="2800" b="1" u="sng" dirty="0">
                <a:latin typeface="Agency FB" pitchFamily="34" charset="0"/>
              </a:rPr>
              <a:t>es cierto. No moriréis</a:t>
            </a:r>
            <a:r>
              <a:rPr lang="es-CO" sz="2800" dirty="0">
                <a:latin typeface="Agency FB" pitchFamily="34" charset="0"/>
              </a:rPr>
              <a:t>. 5 Sino que Dios sabe que el día que comáis de él serán abiertos vuestros ojos , y seréis como Dios, conocedores del bien y del </a:t>
            </a:r>
            <a:r>
              <a:rPr lang="es-CO" sz="2800" dirty="0" smtClean="0">
                <a:latin typeface="Agency FB" pitchFamily="34" charset="0"/>
              </a:rPr>
              <a:t>mal.</a:t>
            </a:r>
            <a:endParaRPr lang="es-CO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La </a:t>
            </a:r>
            <a:r>
              <a:rPr lang="es-CO" dirty="0"/>
              <a:t>palabra que se usa en Hebreo para traducir ‘ojo’ es singular! </a:t>
            </a:r>
            <a:r>
              <a:rPr lang="es-CO" dirty="0" smtClean="0"/>
              <a:t>Strong’s, </a:t>
            </a:r>
            <a:r>
              <a:rPr lang="es-CO" dirty="0"/>
              <a:t>`ayin - un ojo (literal o figurativo)… </a:t>
            </a:r>
            <a:endParaRPr lang="es-CO" dirty="0" smtClean="0"/>
          </a:p>
          <a:p>
            <a:pPr marL="400050" lvl="1" indent="0">
              <a:buNone/>
            </a:pPr>
            <a:endParaRPr lang="es-CO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Génesis 3:5. </a:t>
            </a:r>
          </a:p>
          <a:p>
            <a:pPr marL="400050" lvl="1" indent="0">
              <a:buNone/>
            </a:pPr>
            <a:r>
              <a:rPr lang="es-CO" dirty="0" smtClean="0"/>
              <a:t>Sino </a:t>
            </a:r>
            <a:r>
              <a:rPr lang="es-CO" dirty="0"/>
              <a:t>que Dios sabe que el día que comáis de él, </a:t>
            </a:r>
            <a:r>
              <a:rPr lang="es-CO" dirty="0" smtClean="0"/>
              <a:t>será abierto vuestro ojo </a:t>
            </a:r>
            <a:r>
              <a:rPr lang="es-CO" dirty="0"/>
              <a:t>y seréis como Dios, conocedores del bien y del </a:t>
            </a:r>
            <a:r>
              <a:rPr lang="es-CO" dirty="0" smtClean="0"/>
              <a:t>ma. </a:t>
            </a:r>
            <a:r>
              <a:rPr lang="es-CO" dirty="0"/>
              <a:t>La </a:t>
            </a:r>
            <a:r>
              <a:rPr lang="es-CO" dirty="0" smtClean="0"/>
              <a:t>Iluminación </a:t>
            </a:r>
            <a:r>
              <a:rPr lang="es-CO" dirty="0"/>
              <a:t>fue que </a:t>
            </a:r>
            <a:r>
              <a:rPr lang="es-CO" dirty="0" smtClean="0"/>
              <a:t>Satanás presentó engaño </a:t>
            </a:r>
            <a:r>
              <a:rPr lang="es-CO" dirty="0"/>
              <a:t>a Eva . </a:t>
            </a:r>
            <a:endParaRPr lang="es-CO" dirty="0" smtClean="0"/>
          </a:p>
          <a:p>
            <a:pPr marL="0" indent="0">
              <a:buNone/>
            </a:pPr>
            <a:endParaRPr lang="es-CO" sz="3000" dirty="0" smtClean="0"/>
          </a:p>
          <a:p>
            <a:pPr marL="0" indent="0">
              <a:buNone/>
            </a:pPr>
            <a:r>
              <a:rPr lang="es-CO" sz="3000" dirty="0" smtClean="0"/>
              <a:t>Desde </a:t>
            </a:r>
            <a:r>
              <a:rPr lang="es-CO" sz="3000" dirty="0"/>
              <a:t>la </a:t>
            </a:r>
            <a:r>
              <a:rPr lang="es-CO" sz="3000" dirty="0" smtClean="0"/>
              <a:t>caída </a:t>
            </a:r>
            <a:r>
              <a:rPr lang="es-CO" sz="3000" dirty="0"/>
              <a:t>de la raza humana, El enemigo ha deseado Unificar al mundo bajo su Nuevo Orden para que se le adore solo a él . El ha inventado varios </a:t>
            </a:r>
            <a:r>
              <a:rPr lang="es-CO" sz="3000" dirty="0" smtClean="0"/>
              <a:t>métodos </a:t>
            </a:r>
            <a:r>
              <a:rPr lang="es-CO" sz="3000" dirty="0"/>
              <a:t>usando al ser humano y organizaciones para su </a:t>
            </a:r>
            <a:r>
              <a:rPr lang="es-CO" sz="3000" dirty="0" smtClean="0"/>
              <a:t>propósito. 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6372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1728192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2800" dirty="0" smtClean="0"/>
              <a:t>Cualquiera </a:t>
            </a:r>
            <a:r>
              <a:rPr lang="es-CO" sz="2800" dirty="0"/>
              <a:t>que </a:t>
            </a:r>
            <a:r>
              <a:rPr lang="es-CO" sz="2800" dirty="0" smtClean="0"/>
              <a:t>profese </a:t>
            </a:r>
            <a:r>
              <a:rPr lang="es-CO" sz="2800" dirty="0"/>
              <a:t>creer en </a:t>
            </a:r>
            <a:r>
              <a:rPr lang="es-CO" sz="2800" dirty="0" smtClean="0"/>
              <a:t>Jesucristo </a:t>
            </a:r>
            <a:r>
              <a:rPr lang="es-CO" sz="2800" dirty="0"/>
              <a:t>no </a:t>
            </a:r>
            <a:r>
              <a:rPr lang="es-CO" sz="2800" dirty="0" smtClean="0"/>
              <a:t>debería </a:t>
            </a:r>
            <a:r>
              <a:rPr lang="es-CO" sz="2800" dirty="0"/>
              <a:t>estar involucrado con </a:t>
            </a:r>
            <a:r>
              <a:rPr lang="es-CO" sz="2800" dirty="0" smtClean="0"/>
              <a:t>brujería</a:t>
            </a:r>
            <a:r>
              <a:rPr lang="es-CO" sz="2800" dirty="0"/>
              <a:t>. Esto es una </a:t>
            </a:r>
            <a:r>
              <a:rPr lang="es-CO" sz="2800" dirty="0" smtClean="0"/>
              <a:t>abominación </a:t>
            </a:r>
            <a:r>
              <a:rPr lang="es-CO" sz="2800" dirty="0"/>
              <a:t>para Dios</a:t>
            </a:r>
            <a:r>
              <a:rPr lang="es-CO" sz="2800" dirty="0" smtClean="0"/>
              <a:t>.</a:t>
            </a:r>
          </a:p>
          <a:p>
            <a:pPr marL="0" indent="0" algn="ctr">
              <a:buNone/>
            </a:pPr>
            <a:r>
              <a:rPr lang="es-CO" sz="2800" dirty="0" smtClean="0"/>
              <a:t> </a:t>
            </a:r>
            <a:r>
              <a:rPr lang="es-CO" sz="2800" dirty="0"/>
              <a:t>(</a:t>
            </a:r>
            <a:r>
              <a:rPr lang="es-CO" sz="2800" dirty="0" smtClean="0"/>
              <a:t>Fíjate </a:t>
            </a:r>
            <a:r>
              <a:rPr lang="es-CO" sz="2800" dirty="0"/>
              <a:t>en el </a:t>
            </a:r>
            <a:r>
              <a:rPr lang="es-CO" sz="2800" dirty="0" smtClean="0"/>
              <a:t>símbolo </a:t>
            </a:r>
            <a:r>
              <a:rPr lang="es-CO" sz="2800" dirty="0"/>
              <a:t>– el </a:t>
            </a:r>
            <a:r>
              <a:rPr lang="es-CO" sz="2800" dirty="0" smtClean="0"/>
              <a:t>área </a:t>
            </a:r>
            <a:r>
              <a:rPr lang="es-CO" sz="2800" dirty="0"/>
              <a:t>de </a:t>
            </a:r>
            <a:r>
              <a:rPr lang="es-CO" sz="2800" dirty="0" smtClean="0"/>
              <a:t>intersección </a:t>
            </a:r>
            <a:r>
              <a:rPr lang="es-CO" sz="2800" dirty="0"/>
              <a:t>de las tres fases del sol</a:t>
            </a:r>
            <a:r>
              <a:rPr lang="es-CO" sz="2800" dirty="0" smtClean="0"/>
              <a:t>)</a:t>
            </a:r>
            <a:endParaRPr lang="es-CO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96745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59832" y="4509120"/>
            <a:ext cx="3297809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Salida del Sol </a:t>
            </a:r>
          </a:p>
          <a:p>
            <a:pPr algn="ctr"/>
            <a:r>
              <a:rPr lang="es-CO" sz="2000" b="1" dirty="0" smtClean="0"/>
              <a:t> </a:t>
            </a:r>
            <a:r>
              <a:rPr lang="es-CO" sz="2000" b="1" dirty="0"/>
              <a:t>Sol del medio día </a:t>
            </a:r>
            <a:endParaRPr lang="es-CO" sz="2000" b="1" dirty="0" smtClean="0"/>
          </a:p>
          <a:p>
            <a:pPr algn="ctr"/>
            <a:r>
              <a:rPr lang="es-CO" sz="2000" b="1" dirty="0" smtClean="0"/>
              <a:t>Puesta del sol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64" y="5589240"/>
            <a:ext cx="619268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Un mismo sol pero </a:t>
            </a:r>
            <a:r>
              <a:rPr lang="es-CO" sz="2400" b="1" dirty="0" smtClean="0"/>
              <a:t>en tres </a:t>
            </a:r>
            <a:r>
              <a:rPr lang="es-CO" sz="2400" b="1" dirty="0"/>
              <a:t>manifestaciones o </a:t>
            </a:r>
            <a:r>
              <a:rPr lang="es-CO" sz="2400" b="1" dirty="0" smtClean="0"/>
              <a:t>deidades</a:t>
            </a:r>
            <a:r>
              <a:rPr lang="es-CO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0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5770984" cy="288032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“Libro de las Sombras” es un libro con instrucciones en </a:t>
            </a:r>
            <a:r>
              <a:rPr lang="es-CO" dirty="0" smtClean="0"/>
              <a:t>cómo </a:t>
            </a:r>
            <a:r>
              <a:rPr lang="es-CO" dirty="0"/>
              <a:t>quitar hechizos. El libro es el </a:t>
            </a:r>
            <a:r>
              <a:rPr lang="es-CO" dirty="0" smtClean="0"/>
              <a:t>acompañante </a:t>
            </a:r>
            <a:r>
              <a:rPr lang="es-CO" dirty="0"/>
              <a:t>de una serie de T.V. llamado “Charmed” (Encantado).</a:t>
            </a:r>
          </a:p>
          <a:p>
            <a:pPr marL="0" indent="0">
              <a:buNone/>
            </a:pPr>
            <a:r>
              <a:rPr lang="es-CO" dirty="0" smtClean="0"/>
              <a:t>Dentro </a:t>
            </a:r>
            <a:r>
              <a:rPr lang="es-CO" dirty="0"/>
              <a:t>de este libro  </a:t>
            </a:r>
            <a:r>
              <a:rPr lang="es-CO" dirty="0" smtClean="0"/>
              <a:t>«Libro </a:t>
            </a:r>
            <a:r>
              <a:rPr lang="es-CO" dirty="0"/>
              <a:t>de las </a:t>
            </a:r>
            <a:r>
              <a:rPr lang="es-CO" dirty="0" smtClean="0"/>
              <a:t>Sombras» hay </a:t>
            </a:r>
            <a:r>
              <a:rPr lang="es-CO" dirty="0"/>
              <a:t>muchas variantes de la </a:t>
            </a:r>
            <a:r>
              <a:rPr lang="es-CO" dirty="0" err="1"/>
              <a:t>triquetra</a:t>
            </a:r>
            <a:r>
              <a:rPr lang="es-CO" dirty="0"/>
              <a:t> – y su significado 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39552" y="3717032"/>
            <a:ext cx="7992888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s-CO" dirty="0" smtClean="0"/>
              <a:t> </a:t>
            </a:r>
            <a:r>
              <a:rPr lang="es-CO" sz="2800" dirty="0"/>
              <a:t>“ El Poder de Tres” – este libro es uno de los episodios de la serie de T.V llamada “Charmed” (Encantado). En la serie, estas tres hermanas son supuestamente “buenas” brujas. </a:t>
            </a:r>
            <a:r>
              <a:rPr lang="es-CO" sz="2800" dirty="0" smtClean="0"/>
              <a:t>Fíjate en </a:t>
            </a:r>
            <a:r>
              <a:rPr lang="es-CO" sz="2800" dirty="0"/>
              <a:t>las llamas que salen del libro abierto . Otra vez el </a:t>
            </a:r>
            <a:r>
              <a:rPr lang="es-CO" sz="2800" dirty="0" smtClean="0"/>
              <a:t>número </a:t>
            </a:r>
            <a:r>
              <a:rPr lang="es-CO" sz="2800" dirty="0"/>
              <a:t>3 el cual sale de las 3 fases del Sol 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627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  <a:solidFill>
            <a:schemeClr val="bg2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En </a:t>
            </a:r>
            <a:r>
              <a:rPr lang="es-CO" dirty="0"/>
              <a:t>1967, los Beatles habían lanzado su primer álbum dedicado a la promoción de drogas psicodélicas. El álbum </a:t>
            </a:r>
            <a:r>
              <a:rPr lang="es-CO" dirty="0" smtClean="0"/>
              <a:t>contenía </a:t>
            </a:r>
            <a:r>
              <a:rPr lang="es-CO" dirty="0"/>
              <a:t>una versión del </a:t>
            </a:r>
            <a:r>
              <a:rPr lang="es-CO" dirty="0" smtClean="0"/>
              <a:t>fantaseado </a:t>
            </a:r>
            <a:r>
              <a:rPr lang="es-CO" dirty="0"/>
              <a:t>viaje de LSD, llamado &amp;quot;Lucy en el Cielo con Diamantes&amp;quot; , o L.S.D . </a:t>
            </a:r>
            <a:endParaRPr lang="es-CO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Llegó </a:t>
            </a:r>
            <a:r>
              <a:rPr lang="es-CO" dirty="0"/>
              <a:t>a ser el </a:t>
            </a:r>
            <a:r>
              <a:rPr lang="es-CO" dirty="0" smtClean="0"/>
              <a:t>número </a:t>
            </a:r>
            <a:r>
              <a:rPr lang="es-CO" dirty="0"/>
              <a:t>uno en ventas.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3000" dirty="0" smtClean="0"/>
              <a:t>Este álbum </a:t>
            </a:r>
            <a:r>
              <a:rPr lang="es-CO" sz="3000" dirty="0"/>
              <a:t>de los Beatles fue claramente dedicado a un Satanista llamado </a:t>
            </a:r>
            <a:r>
              <a:rPr lang="es-CO" sz="3000" u="sng" dirty="0"/>
              <a:t>Aleister </a:t>
            </a:r>
            <a:r>
              <a:rPr lang="es-CO" sz="3000" u="sng" dirty="0" smtClean="0"/>
              <a:t>Crowley, </a:t>
            </a:r>
            <a:r>
              <a:rPr lang="en-US" sz="3000" u="sng" dirty="0"/>
              <a:t>The Great Beast 666 (La Gran Bestia</a:t>
            </a:r>
            <a:r>
              <a:rPr lang="en-US" sz="3000" u="sng" dirty="0" smtClean="0"/>
              <a:t>)</a:t>
            </a:r>
            <a:r>
              <a:rPr lang="es-CO" sz="3000" dirty="0" smtClean="0"/>
              <a:t>. </a:t>
            </a:r>
            <a:r>
              <a:rPr lang="es-CO" sz="3000" dirty="0"/>
              <a:t>Fue lanzado 20 </a:t>
            </a:r>
            <a:r>
              <a:rPr lang="es-CO" sz="3000" dirty="0" smtClean="0"/>
              <a:t>años </a:t>
            </a:r>
            <a:r>
              <a:rPr lang="es-CO" sz="3000" dirty="0"/>
              <a:t>después de la muerte de Crowley </a:t>
            </a:r>
            <a:r>
              <a:rPr lang="es-CO" sz="3000" dirty="0" smtClean="0"/>
              <a:t>en </a:t>
            </a:r>
            <a:r>
              <a:rPr lang="es-CO" sz="3000" dirty="0"/>
              <a:t>1947. El </a:t>
            </a:r>
            <a:r>
              <a:rPr lang="es-CO" sz="3000" dirty="0" smtClean="0"/>
              <a:t>título </a:t>
            </a:r>
            <a:r>
              <a:rPr lang="es-CO" sz="3000" dirty="0"/>
              <a:t>de la </a:t>
            </a:r>
            <a:r>
              <a:rPr lang="es-CO" sz="3000" dirty="0" smtClean="0"/>
              <a:t>canción </a:t>
            </a:r>
            <a:r>
              <a:rPr lang="es-CO" sz="3000" dirty="0"/>
              <a:t>con la lirica, “Fueron veinte </a:t>
            </a:r>
            <a:r>
              <a:rPr lang="es-CO" sz="3000" dirty="0" smtClean="0"/>
              <a:t>años </a:t>
            </a:r>
            <a:r>
              <a:rPr lang="es-CO" sz="3000" dirty="0"/>
              <a:t>atrás un día como hoy ...”.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225">
            <a:off x="6931305" y="5292217"/>
            <a:ext cx="1800200" cy="147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Aleister </a:t>
            </a:r>
            <a:r>
              <a:rPr lang="es-CO" dirty="0"/>
              <a:t>Crowley , </a:t>
            </a:r>
            <a:r>
              <a:rPr lang="es-CO" dirty="0" smtClean="0"/>
              <a:t>conocido </a:t>
            </a:r>
            <a:r>
              <a:rPr lang="es-CO" dirty="0"/>
              <a:t>como un </a:t>
            </a:r>
            <a:r>
              <a:rPr lang="es-CO" dirty="0" smtClean="0"/>
              <a:t>Satánico</a:t>
            </a:r>
            <a:r>
              <a:rPr lang="es-CO" dirty="0"/>
              <a:t>, </a:t>
            </a:r>
            <a:r>
              <a:rPr lang="es-CO" dirty="0" smtClean="0"/>
              <a:t>Diseñó </a:t>
            </a:r>
            <a:r>
              <a:rPr lang="es-CO" dirty="0"/>
              <a:t>este set de cartas del Tarot.</a:t>
            </a:r>
          </a:p>
          <a:p>
            <a:pPr marL="400050" lvl="1" indent="0">
              <a:buNone/>
            </a:pPr>
            <a:endParaRPr lang="es-CO" dirty="0" smtClean="0"/>
          </a:p>
          <a:p>
            <a:pPr marL="400050" lvl="1" indent="0">
              <a:buNone/>
            </a:pPr>
            <a:r>
              <a:rPr lang="es-CO" dirty="0" smtClean="0"/>
              <a:t>La </a:t>
            </a:r>
            <a:r>
              <a:rPr lang="es-CO" dirty="0"/>
              <a:t>Aces de </a:t>
            </a:r>
            <a:r>
              <a:rPr lang="es-CO" dirty="0" smtClean="0"/>
              <a:t>Copas, </a:t>
            </a:r>
            <a:r>
              <a:rPr lang="es-CO" dirty="0"/>
              <a:t>Hierophant, y Aces de Diskos todas vienen de las cartas del Tarot por Aleister Crowley . </a:t>
            </a:r>
            <a:r>
              <a:rPr lang="es-CO" dirty="0" smtClean="0"/>
              <a:t>Fíjate </a:t>
            </a:r>
            <a:r>
              <a:rPr lang="es-CO" dirty="0"/>
              <a:t>en los tres </a:t>
            </a:r>
            <a:r>
              <a:rPr lang="es-CO" dirty="0" smtClean="0"/>
              <a:t>círculos </a:t>
            </a:r>
            <a:r>
              <a:rPr lang="es-CO" dirty="0"/>
              <a:t>intersectados en cada carta y note el 666 en la Aces de cartas de Discos.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La </a:t>
            </a:r>
            <a:r>
              <a:rPr lang="es-CO" dirty="0"/>
              <a:t>Aces de Discos representan las fuerzas girando. Se supone que los discos representan la jerarquía Solar. Note los tres círculos cortando en el medio que tiene el número 6 6 6 . Un dios sol manifestado en tres fases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476672"/>
            <a:ext cx="147565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3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Tratar </a:t>
            </a:r>
            <a:r>
              <a:rPr lang="es-CO" dirty="0"/>
              <a:t>de saber el futuro aparte de Dios es adivinación. Y esto es una </a:t>
            </a:r>
            <a:r>
              <a:rPr lang="es-CO" dirty="0" smtClean="0"/>
              <a:t>abominación </a:t>
            </a:r>
            <a:r>
              <a:rPr lang="es-CO" dirty="0"/>
              <a:t>ante Dios. </a:t>
            </a:r>
            <a:endParaRPr lang="es-CO" dirty="0" smtClean="0"/>
          </a:p>
          <a:p>
            <a:pPr marL="400050" lvl="1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Deuteronomio 18:10-13</a:t>
            </a:r>
            <a:r>
              <a:rPr lang="es-CO" dirty="0" smtClean="0"/>
              <a:t>.</a:t>
            </a:r>
          </a:p>
          <a:p>
            <a:pPr marL="400050" lvl="1" indent="0">
              <a:buNone/>
            </a:pPr>
            <a:r>
              <a:rPr lang="es-CO" dirty="0" smtClean="0">
                <a:solidFill>
                  <a:srgbClr val="0070C0"/>
                </a:solidFill>
              </a:rPr>
              <a:t>No </a:t>
            </a:r>
            <a:r>
              <a:rPr lang="es-CO" dirty="0">
                <a:solidFill>
                  <a:srgbClr val="0070C0"/>
                </a:solidFill>
              </a:rPr>
              <a:t>haya en ti quien pase a su hijo o a su hija por el fuego, ni quien practique adivinación, astrología, hechicería o magia. 11 Ni quien sea adivino, ni médium, ni espiritista, ni quien consulte a los muertos. 12 Porque es abominable al Señor cualquiera que haga estas cosas. Por esas abominaciones, el Eterno tu Dios echó a esas naciones de delante de ti. 13 Perfecto serás ante el Eterno tu Dios. </a:t>
            </a:r>
            <a:endParaRPr lang="es-CO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4509120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Esta es la tabla de la Guija usada para adivinar el futuro y comunicarse con ‘los muertos’ quienes, en verdad, son ángeles de Satanás personificando a los muertos.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025005" cy="19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 smtClean="0"/>
              <a:t>666 </a:t>
            </a:r>
            <a:r>
              <a:rPr lang="es-CO" dirty="0"/>
              <a:t>Es el </a:t>
            </a:r>
            <a:r>
              <a:rPr lang="es-CO" dirty="0" smtClean="0"/>
              <a:t>número </a:t>
            </a:r>
            <a:r>
              <a:rPr lang="es-CO" dirty="0"/>
              <a:t>del dios sol derivado de las 3 fases del sol. 1 + 2 + 3 = </a:t>
            </a:r>
            <a:r>
              <a:rPr lang="es-CO" dirty="0" smtClean="0"/>
              <a:t>6;  </a:t>
            </a:r>
            <a:r>
              <a:rPr lang="es-CO" dirty="0"/>
              <a:t>1 x 2 x 3 = </a:t>
            </a:r>
            <a:r>
              <a:rPr lang="es-CO" dirty="0" smtClean="0"/>
              <a:t>6; 6 </a:t>
            </a:r>
            <a:r>
              <a:rPr lang="es-CO" dirty="0"/>
              <a:t>x 6 = </a:t>
            </a:r>
            <a:r>
              <a:rPr lang="es-CO" dirty="0" smtClean="0"/>
              <a:t>36: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pPr marL="0" indent="0">
              <a:buNone/>
            </a:pPr>
            <a:r>
              <a:rPr lang="es-CO" dirty="0" smtClean="0"/>
              <a:t>Horus </a:t>
            </a:r>
            <a:r>
              <a:rPr lang="es-CO" dirty="0"/>
              <a:t>= Sol </a:t>
            </a:r>
            <a:r>
              <a:rPr lang="es-CO" dirty="0" smtClean="0"/>
              <a:t>Naciente.</a:t>
            </a:r>
          </a:p>
          <a:p>
            <a:pPr marL="0" indent="0">
              <a:buNone/>
            </a:pPr>
            <a:r>
              <a:rPr lang="es-CO" dirty="0" smtClean="0"/>
              <a:t>Ra </a:t>
            </a:r>
            <a:r>
              <a:rPr lang="es-CO" dirty="0"/>
              <a:t>o Rê = Sol </a:t>
            </a:r>
            <a:r>
              <a:rPr lang="es-CO" dirty="0" smtClean="0"/>
              <a:t>Mediano.</a:t>
            </a:r>
          </a:p>
          <a:p>
            <a:pPr marL="0" indent="0">
              <a:buNone/>
            </a:pPr>
            <a:r>
              <a:rPr lang="es-CO" dirty="0" smtClean="0"/>
              <a:t>Osiris </a:t>
            </a:r>
            <a:r>
              <a:rPr lang="es-CO" dirty="0"/>
              <a:t>= Sol </a:t>
            </a:r>
            <a:r>
              <a:rPr lang="es-CO" dirty="0" smtClean="0"/>
              <a:t>Ocultándose.</a:t>
            </a:r>
            <a:endParaRPr lang="es-CO" dirty="0"/>
          </a:p>
          <a:p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Primera </a:t>
            </a:r>
            <a:r>
              <a:rPr lang="es-CO" dirty="0"/>
              <a:t>Fase </a:t>
            </a:r>
            <a:r>
              <a:rPr lang="es-CO" dirty="0" smtClean="0"/>
              <a:t>– Naciente.</a:t>
            </a:r>
          </a:p>
          <a:p>
            <a:pPr marL="0" indent="0">
              <a:buNone/>
            </a:pPr>
            <a:r>
              <a:rPr lang="es-CO" dirty="0" smtClean="0"/>
              <a:t>Segunda </a:t>
            </a:r>
            <a:r>
              <a:rPr lang="es-CO" dirty="0"/>
              <a:t>Fase </a:t>
            </a:r>
            <a:r>
              <a:rPr lang="es-CO" dirty="0" smtClean="0"/>
              <a:t>– Mediodía. </a:t>
            </a:r>
          </a:p>
          <a:p>
            <a:pPr marL="0" indent="0">
              <a:buNone/>
            </a:pPr>
            <a:r>
              <a:rPr lang="es-CO" dirty="0" smtClean="0"/>
              <a:t>Tercera </a:t>
            </a:r>
            <a:r>
              <a:rPr lang="es-CO" dirty="0"/>
              <a:t>Fase </a:t>
            </a:r>
            <a:r>
              <a:rPr lang="es-CO" dirty="0" smtClean="0"/>
              <a:t>– Atardecer. (</a:t>
            </a:r>
            <a:r>
              <a:rPr lang="es-CO" dirty="0"/>
              <a:t>cuando la deidad solar va a otro mundo) </a:t>
            </a:r>
            <a:r>
              <a:rPr lang="es-CO" dirty="0" smtClean="0"/>
              <a:t>666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Primera </a:t>
            </a:r>
            <a:r>
              <a:rPr lang="es-CO" dirty="0"/>
              <a:t>Fase </a:t>
            </a:r>
            <a:r>
              <a:rPr lang="es-CO" dirty="0" smtClean="0"/>
              <a:t>– Naciente. </a:t>
            </a:r>
            <a:r>
              <a:rPr lang="es-CO" dirty="0"/>
              <a:t>Segunda Fase </a:t>
            </a:r>
            <a:r>
              <a:rPr lang="es-CO" dirty="0" smtClean="0"/>
              <a:t>– Mediodía. </a:t>
            </a:r>
            <a:r>
              <a:rPr lang="es-CO" dirty="0"/>
              <a:t>Tercera Fase - Atardecer (cuando la deidad solar va a otro mundo) Un Sol, pero tres manifestaciones o deidades </a:t>
            </a:r>
            <a:r>
              <a:rPr lang="es-CO" dirty="0" smtClean="0"/>
              <a:t>666.</a:t>
            </a:r>
            <a:r>
              <a:rPr lang="es-CO" dirty="0"/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9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Estos </a:t>
            </a:r>
            <a:r>
              <a:rPr lang="es-CO" dirty="0"/>
              <a:t>son algunos de los detalles de las tres fases del dios solar que capturaron la </a:t>
            </a:r>
            <a:r>
              <a:rPr lang="es-CO" dirty="0" smtClean="0"/>
              <a:t>atención </a:t>
            </a:r>
            <a:r>
              <a:rPr lang="es-CO" dirty="0"/>
              <a:t>de los paganos. </a:t>
            </a:r>
            <a:endParaRPr lang="es-CO" dirty="0" smtClean="0"/>
          </a:p>
          <a:p>
            <a:pPr marL="400050" lvl="1" indent="0">
              <a:buNone/>
            </a:pPr>
            <a:endParaRPr lang="es-CO" dirty="0" smtClean="0"/>
          </a:p>
          <a:p>
            <a:pPr marL="400050" lvl="1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El </a:t>
            </a:r>
            <a:r>
              <a:rPr lang="es-CO" dirty="0">
                <a:solidFill>
                  <a:srgbClr val="FF0000"/>
                </a:solidFill>
              </a:rPr>
              <a:t>numero tres es un numero </a:t>
            </a:r>
            <a:r>
              <a:rPr lang="es-CO" dirty="0" smtClean="0">
                <a:solidFill>
                  <a:srgbClr val="FF0000"/>
                </a:solidFill>
              </a:rPr>
              <a:t>mágico</a:t>
            </a:r>
            <a:r>
              <a:rPr lang="es-CO" dirty="0">
                <a:solidFill>
                  <a:srgbClr val="FF0000"/>
                </a:solidFill>
              </a:rPr>
              <a:t>. Ellos tuvieron muchos dioses pero el sol fue su deidad suprema. Todo esto producto de las tres fases del sol. </a:t>
            </a:r>
            <a:endParaRPr lang="es-CO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El </a:t>
            </a:r>
            <a:r>
              <a:rPr lang="es-CO" dirty="0">
                <a:solidFill>
                  <a:srgbClr val="FF0000"/>
                </a:solidFill>
              </a:rPr>
              <a:t>primer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de la semana fue llamado “Dies Solis” o el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del Sol (y de </a:t>
            </a:r>
            <a:r>
              <a:rPr lang="es-CO" dirty="0" smtClean="0">
                <a:solidFill>
                  <a:srgbClr val="FF0000"/>
                </a:solidFill>
              </a:rPr>
              <a:t>ahí </a:t>
            </a:r>
            <a:r>
              <a:rPr lang="es-CO" dirty="0">
                <a:solidFill>
                  <a:srgbClr val="FF0000"/>
                </a:solidFill>
              </a:rPr>
              <a:t>nos llega el nombre Sunday por el primer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de la semana) el </a:t>
            </a:r>
            <a:r>
              <a:rPr lang="es-CO" dirty="0" smtClean="0">
                <a:solidFill>
                  <a:srgbClr val="FF0000"/>
                </a:solidFill>
              </a:rPr>
              <a:t>día </a:t>
            </a:r>
            <a:r>
              <a:rPr lang="es-CO" dirty="0">
                <a:solidFill>
                  <a:srgbClr val="FF0000"/>
                </a:solidFill>
              </a:rPr>
              <a:t>en que el dios-sol era adorado . Los paganos adoraban a su dios en Sun Day (domingo). 6 6 </a:t>
            </a:r>
            <a:r>
              <a:rPr lang="es-CO" dirty="0" smtClean="0">
                <a:solidFill>
                  <a:srgbClr val="FF0000"/>
                </a:solidFill>
              </a:rPr>
              <a:t>6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Una </a:t>
            </a:r>
            <a:r>
              <a:rPr lang="es-CO" dirty="0"/>
              <a:t>figura o </a:t>
            </a:r>
            <a:r>
              <a:rPr lang="es-CO" dirty="0" smtClean="0"/>
              <a:t>símbolo </a:t>
            </a:r>
            <a:r>
              <a:rPr lang="es-CO" dirty="0"/>
              <a:t>usada en este imagen es derivado de los tres </a:t>
            </a:r>
            <a:r>
              <a:rPr lang="es-CO" dirty="0" smtClean="0"/>
              <a:t>círculos </a:t>
            </a:r>
            <a:r>
              <a:rPr lang="es-CO" dirty="0"/>
              <a:t>que simboliza el dios sol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57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Sabiendo por lo que hemos visto hasta ahora </a:t>
            </a:r>
            <a:r>
              <a:rPr lang="es-CO" dirty="0"/>
              <a:t>que: </a:t>
            </a:r>
            <a:endParaRPr lang="es-CO" dirty="0" smtClean="0"/>
          </a:p>
          <a:p>
            <a:pPr marL="400050" lvl="1" indent="0">
              <a:buNone/>
            </a:pPr>
            <a:r>
              <a:rPr lang="es-CO" sz="3500" b="1" dirty="0" smtClean="0"/>
              <a:t>1</a:t>
            </a:r>
            <a:r>
              <a:rPr lang="es-CO" dirty="0" smtClean="0"/>
              <a:t>). La </a:t>
            </a:r>
            <a:r>
              <a:rPr lang="es-CO" dirty="0"/>
              <a:t>magia, </a:t>
            </a:r>
            <a:r>
              <a:rPr lang="es-CO" dirty="0" smtClean="0"/>
              <a:t>adivinación</a:t>
            </a:r>
            <a:r>
              <a:rPr lang="es-CO" dirty="0"/>
              <a:t>, consultas a los </a:t>
            </a:r>
            <a:r>
              <a:rPr lang="es-CO" dirty="0" smtClean="0"/>
              <a:t>espíritus… </a:t>
            </a:r>
            <a:r>
              <a:rPr lang="es-CO" dirty="0"/>
              <a:t>es paganismo, satanismo, </a:t>
            </a:r>
            <a:r>
              <a:rPr lang="es-CO" dirty="0" smtClean="0"/>
              <a:t>idolatría</a:t>
            </a:r>
            <a:r>
              <a:rPr lang="es-CO" dirty="0"/>
              <a:t>, etc. Son una </a:t>
            </a:r>
            <a:r>
              <a:rPr lang="es-CO" dirty="0" smtClean="0"/>
              <a:t>abominación </a:t>
            </a:r>
            <a:r>
              <a:rPr lang="es-CO" dirty="0"/>
              <a:t>a Dios, nuestro </a:t>
            </a:r>
            <a:r>
              <a:rPr lang="es-CO" dirty="0" smtClean="0"/>
              <a:t>Creador.</a:t>
            </a:r>
          </a:p>
          <a:p>
            <a:pPr marL="400050" lvl="1" indent="0">
              <a:buNone/>
            </a:pPr>
            <a:r>
              <a:rPr lang="es-CO" sz="3500" b="1" dirty="0" smtClean="0"/>
              <a:t>2</a:t>
            </a:r>
            <a:r>
              <a:rPr lang="es-CO" dirty="0" smtClean="0"/>
              <a:t>). Sabiendo </a:t>
            </a:r>
            <a:r>
              <a:rPr lang="es-CO" dirty="0"/>
              <a:t>que la Tercera Fase de la Bestia y el nacimiento de la Imagen de la Bestia </a:t>
            </a:r>
            <a:r>
              <a:rPr lang="es-CO" dirty="0" smtClean="0"/>
              <a:t>está </a:t>
            </a:r>
            <a:r>
              <a:rPr lang="es-CO" dirty="0"/>
              <a:t>ya casi por completo con nosotros…</a:t>
            </a:r>
          </a:p>
          <a:p>
            <a:pPr marL="400050" lvl="1" indent="0">
              <a:buNone/>
            </a:pPr>
            <a:r>
              <a:rPr lang="es-CO" sz="3500" b="1" dirty="0" smtClean="0"/>
              <a:t>3</a:t>
            </a:r>
            <a:r>
              <a:rPr lang="es-CO" dirty="0" smtClean="0"/>
              <a:t>). Sabiendo </a:t>
            </a:r>
            <a:r>
              <a:rPr lang="es-CO" dirty="0"/>
              <a:t>que… </a:t>
            </a:r>
            <a:r>
              <a:rPr lang="es-CO" dirty="0" smtClean="0"/>
              <a:t>Jesús </a:t>
            </a:r>
            <a:r>
              <a:rPr lang="es-CO" dirty="0"/>
              <a:t>está viniendo pronto en este tiempo en que vivimos … Debemos entonces evitar la falsa </a:t>
            </a:r>
            <a:r>
              <a:rPr lang="es-CO" dirty="0" smtClean="0"/>
              <a:t>adoración…</a:t>
            </a:r>
          </a:p>
          <a:p>
            <a:pPr marL="400050" lvl="1" indent="0">
              <a:buNone/>
            </a:pPr>
            <a:r>
              <a:rPr lang="es-CO" sz="3500" b="1" dirty="0"/>
              <a:t>4</a:t>
            </a:r>
            <a:r>
              <a:rPr lang="es-CO" dirty="0"/>
              <a:t>). Y el problema para estos últimos días será ADORACION: a ¿QUIEN? adoramos y ¿COMO? adoramos....¿QUIEN? ¿CÓMO? </a:t>
            </a:r>
          </a:p>
          <a:p>
            <a:pPr marL="400050" lvl="1" indent="0">
              <a:buNone/>
            </a:pPr>
            <a:endParaRPr lang="es-CO" dirty="0"/>
          </a:p>
          <a:p>
            <a:pPr marL="400050" lvl="1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51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s-CO" sz="4000" b="1" dirty="0" smtClean="0"/>
              <a:t>Condiciones para que el Israel literal pudiera  poseer la tierra prometida</a:t>
            </a:r>
            <a:endParaRPr lang="es-CO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  <a:solidFill>
            <a:schemeClr val="accent3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 smtClean="0"/>
              <a:t>Los </a:t>
            </a:r>
            <a:r>
              <a:rPr lang="es-CO" dirty="0"/>
              <a:t>israelitas fueron a poseer la tierra prometida… </a:t>
            </a:r>
            <a:r>
              <a:rPr lang="es-CO" dirty="0">
                <a:solidFill>
                  <a:srgbClr val="FF0000"/>
                </a:solidFill>
              </a:rPr>
              <a:t>Deuteronomio </a:t>
            </a:r>
            <a:r>
              <a:rPr lang="es-CO" dirty="0" smtClean="0">
                <a:solidFill>
                  <a:srgbClr val="FF0000"/>
                </a:solidFill>
              </a:rPr>
              <a:t>6:1-4.</a:t>
            </a:r>
          </a:p>
          <a:p>
            <a:pPr marL="0" indent="0">
              <a:buNone/>
            </a:pPr>
            <a:r>
              <a:rPr lang="es-CO" dirty="0" smtClean="0"/>
              <a:t> «</a:t>
            </a:r>
            <a:r>
              <a:rPr lang="es-CO" dirty="0" smtClean="0">
                <a:latin typeface="Agency FB" pitchFamily="34" charset="0"/>
              </a:rPr>
              <a:t>Estos</a:t>
            </a:r>
            <a:r>
              <a:rPr lang="es-CO" dirty="0">
                <a:latin typeface="Agency FB" pitchFamily="34" charset="0"/>
              </a:rPr>
              <a:t>, pues, son los mandamientos, estatutos y decretos que </a:t>
            </a:r>
            <a:r>
              <a:rPr lang="es-CO" dirty="0" smtClean="0">
                <a:latin typeface="Agency FB" pitchFamily="34" charset="0"/>
              </a:rPr>
              <a:t>Jehová </a:t>
            </a:r>
            <a:r>
              <a:rPr lang="es-CO" dirty="0">
                <a:latin typeface="Agency FB" pitchFamily="34" charset="0"/>
              </a:rPr>
              <a:t>vuestro Dios </a:t>
            </a:r>
            <a:r>
              <a:rPr lang="es-CO" dirty="0" smtClean="0">
                <a:latin typeface="Agency FB" pitchFamily="34" charset="0"/>
              </a:rPr>
              <a:t>mandó </a:t>
            </a:r>
            <a:r>
              <a:rPr lang="es-CO" dirty="0">
                <a:latin typeface="Agency FB" pitchFamily="34" charset="0"/>
              </a:rPr>
              <a:t>que os </a:t>
            </a:r>
            <a:r>
              <a:rPr lang="es-CO" dirty="0" smtClean="0">
                <a:latin typeface="Agency FB" pitchFamily="34" charset="0"/>
              </a:rPr>
              <a:t>enseñase</a:t>
            </a:r>
            <a:r>
              <a:rPr lang="es-CO" dirty="0">
                <a:latin typeface="Agency FB" pitchFamily="34" charset="0"/>
              </a:rPr>
              <a:t>, para que los </a:t>
            </a:r>
            <a:r>
              <a:rPr lang="es-CO" dirty="0" smtClean="0">
                <a:latin typeface="Agency FB" pitchFamily="34" charset="0"/>
              </a:rPr>
              <a:t>pongáis </a:t>
            </a:r>
            <a:r>
              <a:rPr lang="es-CO" dirty="0">
                <a:latin typeface="Agency FB" pitchFamily="34" charset="0"/>
              </a:rPr>
              <a:t>por obra en la tierra a la cual </a:t>
            </a:r>
            <a:r>
              <a:rPr lang="es-CO" dirty="0" smtClean="0">
                <a:latin typeface="Agency FB" pitchFamily="34" charset="0"/>
              </a:rPr>
              <a:t>pasáis </a:t>
            </a:r>
            <a:r>
              <a:rPr lang="es-CO" dirty="0">
                <a:latin typeface="Agency FB" pitchFamily="34" charset="0"/>
              </a:rPr>
              <a:t>vosotros para tomarla; 2 Para que temas a </a:t>
            </a:r>
            <a:r>
              <a:rPr lang="es-CO" dirty="0" smtClean="0">
                <a:latin typeface="Agency FB" pitchFamily="34" charset="0"/>
              </a:rPr>
              <a:t>Jehová </a:t>
            </a:r>
            <a:r>
              <a:rPr lang="es-CO" dirty="0">
                <a:latin typeface="Agency FB" pitchFamily="34" charset="0"/>
              </a:rPr>
              <a:t>tu Dios, guardando todos sus estatutos y sus mandamientos que yo te mando, t </a:t>
            </a:r>
            <a:r>
              <a:rPr lang="es-CO" dirty="0" smtClean="0">
                <a:latin typeface="Agency FB" pitchFamily="34" charset="0"/>
              </a:rPr>
              <a:t>ú, </a:t>
            </a:r>
            <a:r>
              <a:rPr lang="es-CO" dirty="0">
                <a:latin typeface="Agency FB" pitchFamily="34" charset="0"/>
              </a:rPr>
              <a:t>tu hijo, y el hijo de tu hijo, todos los </a:t>
            </a:r>
            <a:r>
              <a:rPr lang="es-CO" dirty="0" smtClean="0">
                <a:latin typeface="Agency FB" pitchFamily="34" charset="0"/>
              </a:rPr>
              <a:t>días </a:t>
            </a:r>
            <a:r>
              <a:rPr lang="es-CO" dirty="0">
                <a:latin typeface="Agency FB" pitchFamily="34" charset="0"/>
              </a:rPr>
              <a:t>de tu vida, para que tus </a:t>
            </a:r>
            <a:r>
              <a:rPr lang="es-CO" dirty="0" smtClean="0">
                <a:latin typeface="Agency FB" pitchFamily="34" charset="0"/>
              </a:rPr>
              <a:t>días </a:t>
            </a:r>
            <a:r>
              <a:rPr lang="es-CO" dirty="0">
                <a:latin typeface="Agency FB" pitchFamily="34" charset="0"/>
              </a:rPr>
              <a:t>sean prolongados. 3 Oye, pues, oh Israel, y cuida de ponerlos por obra, para que te vaya bien en la tierra que fluye leche y miel, y os </a:t>
            </a:r>
            <a:r>
              <a:rPr lang="es-CO" dirty="0" smtClean="0">
                <a:latin typeface="Agency FB" pitchFamily="34" charset="0"/>
              </a:rPr>
              <a:t>multipliquéis</a:t>
            </a:r>
            <a:r>
              <a:rPr lang="es-CO" dirty="0">
                <a:latin typeface="Agency FB" pitchFamily="34" charset="0"/>
              </a:rPr>
              <a:t>, como te ha dicho </a:t>
            </a:r>
            <a:r>
              <a:rPr lang="es-CO" dirty="0" smtClean="0">
                <a:latin typeface="Agency FB" pitchFamily="34" charset="0"/>
              </a:rPr>
              <a:t>Jehová </a:t>
            </a:r>
            <a:r>
              <a:rPr lang="es-CO" dirty="0">
                <a:latin typeface="Agency FB" pitchFamily="34" charset="0"/>
              </a:rPr>
              <a:t>el Dios de tus padres . 4 Oye, Israel: </a:t>
            </a:r>
            <a:r>
              <a:rPr lang="es-CO" dirty="0" smtClean="0">
                <a:latin typeface="Agency FB" pitchFamily="34" charset="0"/>
              </a:rPr>
              <a:t>Jehová </a:t>
            </a:r>
            <a:r>
              <a:rPr lang="es-CO" dirty="0">
                <a:latin typeface="Agency FB" pitchFamily="34" charset="0"/>
              </a:rPr>
              <a:t>nuestro Dios, </a:t>
            </a:r>
            <a:r>
              <a:rPr lang="es-CO" dirty="0" smtClean="0">
                <a:latin typeface="Agency FB" pitchFamily="34" charset="0"/>
              </a:rPr>
              <a:t>Jehová </a:t>
            </a:r>
            <a:r>
              <a:rPr lang="es-CO" dirty="0">
                <a:latin typeface="Agency FB" pitchFamily="34" charset="0"/>
              </a:rPr>
              <a:t>uno </a:t>
            </a:r>
            <a:r>
              <a:rPr lang="es-CO" dirty="0" smtClean="0">
                <a:latin typeface="Agency FB" pitchFamily="34" charset="0"/>
              </a:rPr>
              <a:t>es</a:t>
            </a:r>
            <a:r>
              <a:rPr lang="es-CO" dirty="0" smtClean="0"/>
              <a:t>». </a:t>
            </a:r>
          </a:p>
          <a:p>
            <a:pPr marL="0" indent="0">
              <a:buNone/>
            </a:pPr>
            <a:r>
              <a:rPr lang="es-CO" dirty="0" smtClean="0"/>
              <a:t>¡Pero </a:t>
            </a:r>
            <a:r>
              <a:rPr lang="es-CO" dirty="0"/>
              <a:t>ellos </a:t>
            </a:r>
            <a:r>
              <a:rPr lang="es-CO" dirty="0" smtClean="0"/>
              <a:t>debían </a:t>
            </a:r>
            <a:r>
              <a:rPr lang="es-CO" dirty="0"/>
              <a:t>ser sellados antes de </a:t>
            </a:r>
            <a:r>
              <a:rPr lang="es-CO" dirty="0" smtClean="0"/>
              <a:t>poseer la tierra!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6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4618856" cy="6120680"/>
          </a:xfrm>
          <a:solidFill>
            <a:schemeClr val="bg2"/>
          </a:solidFill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Deuteronomio 6:5-8</a:t>
            </a:r>
            <a:r>
              <a:rPr lang="es-CO" dirty="0" smtClean="0"/>
              <a:t>. 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0070C0"/>
                </a:solidFill>
              </a:rPr>
              <a:t>«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Y amarás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a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Jehová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tu Dios de todo tu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corazón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, y de toda tu alma, y con todas tus fuerzas. 6 Y estas palabras que yo te mando hoy,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estarán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sobre tu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corazón;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7 y las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repetirás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a tus hijos, y hablaras de ellas estando en tu casa, y andando por el camino, y al acostarte, y cuando te levantes. 8 Y las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atarás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como una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señal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en tu mano, y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estarán </a:t>
            </a:r>
            <a:r>
              <a:rPr lang="es-CO" sz="2800" dirty="0">
                <a:solidFill>
                  <a:srgbClr val="0070C0"/>
                </a:solidFill>
                <a:latin typeface="Agency FB" pitchFamily="34" charset="0"/>
              </a:rPr>
              <a:t>como frontales entre tus </a:t>
            </a:r>
            <a:r>
              <a:rPr lang="es-CO" sz="2800" dirty="0" smtClean="0">
                <a:solidFill>
                  <a:srgbClr val="0070C0"/>
                </a:solidFill>
                <a:latin typeface="Agency FB" pitchFamily="34" charset="0"/>
              </a:rPr>
              <a:t>ojos</a:t>
            </a:r>
            <a:r>
              <a:rPr lang="es-CO" dirty="0" smtClean="0">
                <a:solidFill>
                  <a:srgbClr val="0070C0"/>
                </a:solidFill>
              </a:rPr>
              <a:t>».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1029" name="Picture 5" descr="Resultado de imagen para Y amarás a Jehová tu Dios de todo tu corazón, y de toda tu alma, y con todas tus fuerz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72408" cy="42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32041" y="4702300"/>
            <a:ext cx="4186074" cy="163121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Esto es un resumen de los diez mandamientos. Lo cual quiere decir que La obediencia era </a:t>
            </a:r>
            <a:r>
              <a:rPr lang="es-CO" sz="2000" b="1" dirty="0">
                <a:solidFill>
                  <a:schemeClr val="bg1"/>
                </a:solidFill>
              </a:rPr>
              <a:t>la condición para </a:t>
            </a:r>
            <a:r>
              <a:rPr lang="es-CO" sz="2000" b="1" dirty="0" smtClean="0">
                <a:solidFill>
                  <a:schemeClr val="bg1"/>
                </a:solidFill>
              </a:rPr>
              <a:t>poseer la </a:t>
            </a:r>
            <a:r>
              <a:rPr lang="es-CO" sz="2000" b="1" dirty="0">
                <a:solidFill>
                  <a:schemeClr val="bg1"/>
                </a:solidFill>
              </a:rPr>
              <a:t>tierra de </a:t>
            </a:r>
            <a:r>
              <a:rPr lang="es-CO" sz="2000" b="1" dirty="0" smtClean="0">
                <a:solidFill>
                  <a:schemeClr val="bg1"/>
                </a:solidFill>
              </a:rPr>
              <a:t>Canaán,  </a:t>
            </a:r>
            <a:r>
              <a:rPr lang="es-CO" sz="2000" b="1" dirty="0">
                <a:solidFill>
                  <a:schemeClr val="bg1"/>
                </a:solidFill>
              </a:rPr>
              <a:t>(1), amor a Dios y (2), amor al </a:t>
            </a:r>
            <a:r>
              <a:rPr lang="es-CO" sz="2000" b="1" dirty="0" smtClean="0">
                <a:solidFill>
                  <a:schemeClr val="bg1"/>
                </a:solidFill>
              </a:rPr>
              <a:t>prójimo.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0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s-CO" b="1" dirty="0" smtClean="0"/>
              <a:t>Y para nosotros hoy,</a:t>
            </a:r>
            <a:br>
              <a:rPr lang="es-CO" b="1" dirty="0" smtClean="0"/>
            </a:br>
            <a:r>
              <a:rPr lang="es-CO" b="1" dirty="0" smtClean="0"/>
              <a:t> ¿Cuál es la condición?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6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Apocalipsis 7:2, 3</a:t>
            </a:r>
            <a:r>
              <a:rPr lang="es-CO" dirty="0"/>
              <a:t>.</a:t>
            </a:r>
          </a:p>
          <a:p>
            <a:pPr marL="0" indent="0">
              <a:buNone/>
            </a:pPr>
            <a:r>
              <a:rPr lang="es-CO" dirty="0" smtClean="0"/>
              <a:t>«</a:t>
            </a:r>
            <a:r>
              <a:rPr lang="es-CO" dirty="0"/>
              <a:t>Vi también a otro ángel que subía de donde sale el sol, y tenía el sello del Dios vivo; y clamó a gran voz a los cuatro ángeles, a quienes se les había dado el poder de hacer daño a la tierra y al mar, 3 diciendo</a:t>
            </a:r>
            <a:r>
              <a:rPr lang="es-CO" dirty="0" smtClean="0"/>
              <a:t>: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71" y="1700808"/>
            <a:ext cx="3024336" cy="25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220072" y="4245049"/>
            <a:ext cx="3923928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CO" sz="2000" b="1" dirty="0">
                <a:latin typeface="Agency FB" pitchFamily="34" charset="0"/>
              </a:rPr>
              <a:t>No hagáis daño a la tierra, ni al mar, ni a los árboles, hasta que hayamos sellado en sus frentes a los siervos de nuestro Dios</a:t>
            </a:r>
            <a:r>
              <a:rPr lang="es-CO" sz="2000" b="1" dirty="0" smtClean="0"/>
              <a:t>». La condición para nosotros hoy es la misma. </a:t>
            </a:r>
            <a:r>
              <a:rPr lang="es-CO" sz="2400" b="1" dirty="0" smtClean="0"/>
              <a:t>Ver </a:t>
            </a:r>
            <a:r>
              <a:rPr lang="es-CO" sz="2400" b="1" u="sng" dirty="0" smtClean="0"/>
              <a:t>Apoc.22:14; 21:27.</a:t>
            </a:r>
            <a:r>
              <a:rPr lang="es-CO" sz="2400" b="1" dirty="0" smtClean="0"/>
              <a:t> 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880939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024336"/>
          </a:xfrm>
          <a:solidFill>
            <a:schemeClr val="bg2">
              <a:lumMod val="9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Apocalipsis 14:1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Después miré </a:t>
            </a:r>
            <a:r>
              <a:rPr lang="es-CO" dirty="0"/>
              <a:t>, y he </a:t>
            </a:r>
            <a:r>
              <a:rPr lang="es-CO" dirty="0" smtClean="0"/>
              <a:t>aquí </a:t>
            </a:r>
            <a:r>
              <a:rPr lang="es-CO" dirty="0"/>
              <a:t>el Cordero estaba en pie sobre el monte de Sion, y con é l ciento cuarenta y cuatro mil, que </a:t>
            </a:r>
            <a:r>
              <a:rPr lang="es-CO" dirty="0" smtClean="0"/>
              <a:t>tenían </a:t>
            </a:r>
            <a:r>
              <a:rPr lang="es-CO" dirty="0"/>
              <a:t>el nombre de </a:t>
            </a:r>
            <a:r>
              <a:rPr lang="es-CO" dirty="0" smtClean="0"/>
              <a:t>él </a:t>
            </a:r>
            <a:r>
              <a:rPr lang="es-CO" dirty="0"/>
              <a:t>y el de su Padre escrito en la frente . Los Israelitas Espirituales </a:t>
            </a:r>
            <a:r>
              <a:rPr lang="es-CO" dirty="0" smtClean="0"/>
              <a:t>Están </a:t>
            </a:r>
            <a:r>
              <a:rPr lang="es-CO" dirty="0"/>
              <a:t>a punto de poseer la Tierra Prometida… </a:t>
            </a:r>
            <a:endParaRPr lang="es-C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83568" y="4149080"/>
            <a:ext cx="511256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CO" sz="3200" dirty="0" smtClean="0"/>
              <a:t>Y </a:t>
            </a:r>
            <a:r>
              <a:rPr lang="es-CO" sz="3200" dirty="0"/>
              <a:t>Nosotros, también, debemos ser Sellados Antes de </a:t>
            </a:r>
            <a:r>
              <a:rPr lang="es-CO" sz="3200" dirty="0" smtClean="0"/>
              <a:t>Poseerla.</a:t>
            </a:r>
            <a:endParaRPr lang="es-C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784326" cy="24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96544"/>
          </a:xfr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sz="3400" b="1" dirty="0" smtClean="0">
                <a:solidFill>
                  <a:srgbClr val="FF0000"/>
                </a:solidFill>
              </a:rPr>
              <a:t>Pocalipsis.14:2-5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Y </a:t>
            </a:r>
            <a:r>
              <a:rPr lang="es-CO" dirty="0"/>
              <a:t>o í una voz del cielo como estruendo de muchas aguas, y como sonido de un gran trueno; y la voz que </a:t>
            </a:r>
            <a:r>
              <a:rPr lang="es-CO" dirty="0" smtClean="0"/>
              <a:t>oí </a:t>
            </a:r>
            <a:r>
              <a:rPr lang="es-CO" dirty="0"/>
              <a:t>era como de arpistas que tocaban sus arpas. 3 Y cantaban un </a:t>
            </a:r>
            <a:r>
              <a:rPr lang="es-CO" dirty="0" smtClean="0"/>
              <a:t>cántico </a:t>
            </a:r>
            <a:r>
              <a:rPr lang="es-CO" dirty="0"/>
              <a:t>nuevo delante del trono, y delante de los cuatro seres vivientes, y de los ancianos; y nadie </a:t>
            </a:r>
            <a:r>
              <a:rPr lang="es-CO" dirty="0" smtClean="0"/>
              <a:t>podía </a:t>
            </a:r>
            <a:r>
              <a:rPr lang="es-CO" dirty="0"/>
              <a:t>aprender el </a:t>
            </a:r>
            <a:r>
              <a:rPr lang="es-CO" dirty="0" smtClean="0"/>
              <a:t>cántico </a:t>
            </a:r>
            <a:r>
              <a:rPr lang="es-CO" dirty="0"/>
              <a:t>sino aquellos ciento cuarenta y cuatro mil que fueron redimidos de entre los de la tierra . 4 Estos son los que no se contaminaron con mujeres, pues son </a:t>
            </a:r>
            <a:r>
              <a:rPr lang="es-CO" dirty="0" smtClean="0"/>
              <a:t>vírgenes </a:t>
            </a:r>
            <a:r>
              <a:rPr lang="es-CO" dirty="0"/>
              <a:t>. Estos son los que siguen al Cordero por dondequiera que va. Estos fueron redimidos de entre los hombres como primicias para Dios y para el Cordero; 5 y en sus bocas no fue hallada mentira, pues son sin mancha delante del trono de </a:t>
            </a:r>
            <a:r>
              <a:rPr lang="es-CO" dirty="0" smtClean="0"/>
              <a:t>Dios. 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Además de los 144 000, </a:t>
            </a:r>
            <a:r>
              <a:rPr lang="es-CO" sz="2000" b="1" dirty="0" smtClean="0"/>
              <a:t>Juan vio una </a:t>
            </a:r>
            <a:r>
              <a:rPr lang="es-CO" sz="2000" b="1" dirty="0"/>
              <a:t>gran multitud de </a:t>
            </a:r>
            <a:r>
              <a:rPr lang="es-CO" sz="2000" b="1" dirty="0" smtClean="0"/>
              <a:t>toda nación tribu pueblo y lenguas</a:t>
            </a:r>
            <a:r>
              <a:rPr lang="es-CO" sz="2000" b="1" dirty="0"/>
              <a:t>, que nadie podía contar. </a:t>
            </a:r>
            <a:r>
              <a:rPr lang="es-CO" sz="2000" b="1" u="sng" dirty="0"/>
              <a:t>(Apoc.7:9,10)</a:t>
            </a:r>
            <a:r>
              <a:rPr lang="es-CO" sz="2000" b="1" dirty="0"/>
              <a:t>. Esta es la iglesia triunfante, </a:t>
            </a:r>
            <a:r>
              <a:rPr lang="es-CO" sz="2000" b="1" dirty="0" smtClean="0"/>
              <a:t>tanto del AT como del NT, que </a:t>
            </a:r>
            <a:r>
              <a:rPr lang="es-CO" sz="2000" b="1" dirty="0"/>
              <a:t>por la gracia de Dios, obedecieron los mandamientos de Dios</a:t>
            </a:r>
            <a:r>
              <a:rPr lang="es-CO" sz="2000" b="1" dirty="0" smtClean="0"/>
              <a:t>. Ver </a:t>
            </a:r>
            <a:r>
              <a:rPr lang="es-CO" sz="2000" b="1" u="sng" dirty="0" smtClean="0"/>
              <a:t>(Ezequiel 36:27)</a:t>
            </a:r>
            <a:r>
              <a:rPr lang="es-CO" sz="2000" b="1" dirty="0" smtClean="0"/>
              <a:t>.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1590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5366</Words>
  <Application>Microsoft Office PowerPoint</Application>
  <PresentationFormat>Presentación en pantalla (4:3)</PresentationFormat>
  <Paragraphs>227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EL ÚLTIMO MENSAJE DE DIOS</vt:lpstr>
      <vt:lpstr>Presentación de PowerPoint</vt:lpstr>
      <vt:lpstr>Presentación de PowerPoint</vt:lpstr>
      <vt:lpstr>Presentación de PowerPoint</vt:lpstr>
      <vt:lpstr>Condiciones para que el Israel literal pudiera  poseer la tierra prometida</vt:lpstr>
      <vt:lpstr>Presentación de PowerPoint</vt:lpstr>
      <vt:lpstr>Y para nosotros hoy,  ¿Cuál es la condición?</vt:lpstr>
      <vt:lpstr>Presentación de PowerPoint</vt:lpstr>
      <vt:lpstr>Presentación de PowerPoint</vt:lpstr>
      <vt:lpstr>El Mensaje del Primer Ángel </vt:lpstr>
      <vt:lpstr>El mensaje del primer ángel es a quién se debe adorar</vt:lpstr>
      <vt:lpstr>Presentación de PowerPoint</vt:lpstr>
      <vt:lpstr>Presentación de PowerPoint</vt:lpstr>
      <vt:lpstr>Presentación de PowerPoint</vt:lpstr>
      <vt:lpstr>La gran Babilonia está formada por todas la iglesias que aunque llevan el nombre de Dios, no hacen la voluntad de Dios. </vt:lpstr>
      <vt:lpstr>El Mensaje Del Segundo Ángel </vt:lpstr>
      <vt:lpstr>Presentación de PowerPoint</vt:lpstr>
      <vt:lpstr>Presentación de PowerPoint</vt:lpstr>
      <vt:lpstr>El Mensaje Del Tercer Ángel</vt:lpstr>
      <vt:lpstr>Presentación de PowerPoint</vt:lpstr>
      <vt:lpstr>Presentación de PowerPoint</vt:lpstr>
      <vt:lpstr>¡Obediencia es la más Alta y Pura Forma de Adoración a Dios!</vt:lpstr>
      <vt:lpstr>Presentación de PowerPoint</vt:lpstr>
      <vt:lpstr>Presentación de PowerPoint</vt:lpstr>
      <vt:lpstr>Veamos su origen</vt:lpstr>
      <vt:lpstr>Presentación de PowerPoint</vt:lpstr>
      <vt:lpstr>Presentación de PowerPoint</vt:lpstr>
      <vt:lpstr>Imagen del dios  Baal colocada en medio del altar de los sacrificios y la entrada al Santuario.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ÚLTIMO MENSAJE DE DIOS</dc:title>
  <dc:creator>HUMBERTO</dc:creator>
  <cp:lastModifiedBy>HUMBERTO</cp:lastModifiedBy>
  <cp:revision>1</cp:revision>
  <dcterms:created xsi:type="dcterms:W3CDTF">2015-11-27T17:48:40Z</dcterms:created>
  <dcterms:modified xsi:type="dcterms:W3CDTF">2015-11-27T17:49:32Z</dcterms:modified>
</cp:coreProperties>
</file>