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381149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219556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340192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1902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248938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125635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207676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164089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170698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402759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316FEE-1E4D-49D9-8443-483EF62A2CA2}" type="datetimeFigureOut">
              <a:rPr lang="es-CO" smtClean="0"/>
              <a:t>27/11/2015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89BEE14-9A6A-4048-834F-3597CD59C776}" type="slidenum">
              <a:rPr lang="es-CO" smtClean="0"/>
              <a:t>‹Nº›</a:t>
            </a:fld>
            <a:endParaRPr lang="es-CO"/>
          </a:p>
        </p:txBody>
      </p:sp>
    </p:spTree>
    <p:extLst>
      <p:ext uri="{BB962C8B-B14F-4D97-AF65-F5344CB8AC3E}">
        <p14:creationId xmlns:p14="http://schemas.microsoft.com/office/powerpoint/2010/main" val="307656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16FEE-1E4D-49D9-8443-483EF62A2CA2}" type="datetimeFigureOut">
              <a:rPr lang="es-CO" smtClean="0"/>
              <a:t>27/11/2015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BEE14-9A6A-4048-834F-3597CD59C776}" type="slidenum">
              <a:rPr lang="es-CO" smtClean="0"/>
              <a:t>‹Nº›</a:t>
            </a:fld>
            <a:endParaRPr lang="es-CO"/>
          </a:p>
        </p:txBody>
      </p:sp>
    </p:spTree>
    <p:extLst>
      <p:ext uri="{BB962C8B-B14F-4D97-AF65-F5344CB8AC3E}">
        <p14:creationId xmlns:p14="http://schemas.microsoft.com/office/powerpoint/2010/main" val="364060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649809" y="2132856"/>
            <a:ext cx="2901874" cy="584775"/>
          </a:xfrm>
          <a:prstGeom prst="rect">
            <a:avLst/>
          </a:prstGeom>
          <a:scene3d>
            <a:camera prst="isometricOffAxis1Right"/>
            <a:lightRig rig="threePt" dir="t"/>
          </a:scene3d>
        </p:spPr>
        <p:txBody>
          <a:bodyPr wrap="square">
            <a:spAutoFit/>
          </a:bodyPr>
          <a:lstStyle/>
          <a:p>
            <a:r>
              <a:rPr lang="es-CO" sz="3200" b="1" dirty="0"/>
              <a:t>Segunda parte</a:t>
            </a:r>
          </a:p>
        </p:txBody>
      </p:sp>
    </p:spTree>
    <p:extLst>
      <p:ext uri="{BB962C8B-B14F-4D97-AF65-F5344CB8AC3E}">
        <p14:creationId xmlns:p14="http://schemas.microsoft.com/office/powerpoint/2010/main" val="3192732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336704"/>
          </a:xfrm>
          <a:solidFill>
            <a:schemeClr val="accent4">
              <a:lumMod val="20000"/>
              <a:lumOff val="80000"/>
            </a:schemeClr>
          </a:solidFill>
        </p:spPr>
        <p:txBody>
          <a:bodyPr>
            <a:normAutofit fontScale="92500" lnSpcReduction="20000"/>
          </a:bodyPr>
          <a:lstStyle/>
          <a:p>
            <a:pPr marL="0" indent="0">
              <a:buNone/>
            </a:pPr>
            <a:r>
              <a:rPr lang="es-CO" b="1" dirty="0" smtClean="0">
                <a:solidFill>
                  <a:srgbClr val="FF0000"/>
                </a:solidFill>
              </a:rPr>
              <a:t>Hechos 17:29-31.</a:t>
            </a:r>
          </a:p>
          <a:p>
            <a:pPr marL="400050" lvl="1" indent="0">
              <a:buNone/>
            </a:pPr>
            <a:r>
              <a:rPr lang="es-CO" sz="2400" dirty="0" smtClean="0"/>
              <a:t>«Siendo</a:t>
            </a:r>
            <a:r>
              <a:rPr lang="es-CO" sz="2400" dirty="0"/>
              <a:t>, pues, linaje de Dios, no hemos de pensar que la Divinidad sea semejante a imágenes de oro, plata o piedra, escultura de arte de imaginación de hombres. 30 Pues Dios, habiendo pasado por alto ese tiempo de ignorancia, ahora manda a todos los hombres en todo lugar, que se arrepientan: 31 Por cuanto ha establecido un día, en el cual juzgará al mundo con justicia, por medio de aquel Hombre que él ha designado, dando a todos una garantía al resucitarlo de entre los </a:t>
            </a:r>
            <a:r>
              <a:rPr lang="es-CO" sz="2400" dirty="0" smtClean="0"/>
              <a:t>muertos».</a:t>
            </a:r>
          </a:p>
          <a:p>
            <a:pPr marL="400050" lvl="1" indent="0">
              <a:buNone/>
            </a:pPr>
            <a:r>
              <a:rPr lang="es-CO" sz="2400" dirty="0" smtClean="0"/>
              <a:t>Aquí el Apóstol Pablo menciona definiciones de Dios: </a:t>
            </a:r>
          </a:p>
          <a:p>
            <a:pPr marL="0" indent="0">
              <a:buNone/>
            </a:pPr>
            <a:r>
              <a:rPr lang="es-CO" dirty="0"/>
              <a:t>Identidad:</a:t>
            </a:r>
          </a:p>
          <a:p>
            <a:pPr marL="400050" lvl="1" indent="0">
              <a:buNone/>
            </a:pPr>
            <a:r>
              <a:rPr lang="es-CO" sz="2400" dirty="0"/>
              <a:t> Originador Títulos / Nombres / </a:t>
            </a:r>
            <a:r>
              <a:rPr lang="es-CO" sz="2400" dirty="0" smtClean="0"/>
              <a:t>Posición </a:t>
            </a:r>
            <a:r>
              <a:rPr lang="es-CO" sz="2400" dirty="0"/>
              <a:t>/ Atributos / </a:t>
            </a:r>
            <a:r>
              <a:rPr lang="es-CO" sz="2400" dirty="0" smtClean="0"/>
              <a:t>Etc. </a:t>
            </a:r>
            <a:endParaRPr lang="es-CO" sz="2400" dirty="0"/>
          </a:p>
          <a:p>
            <a:pPr marL="0" indent="0">
              <a:buNone/>
            </a:pPr>
            <a:r>
              <a:rPr lang="es-CO" dirty="0" smtClean="0"/>
              <a:t>Naturaleza:</a:t>
            </a:r>
            <a:endParaRPr lang="es-CO" dirty="0"/>
          </a:p>
          <a:p>
            <a:pPr marL="400050" lvl="1" indent="0">
              <a:buNone/>
            </a:pPr>
            <a:r>
              <a:rPr lang="es-CO" sz="2400" dirty="0"/>
              <a:t> Pre-humanidad, pre- / </a:t>
            </a:r>
            <a:r>
              <a:rPr lang="es-CO" sz="2400" dirty="0" smtClean="0"/>
              <a:t>pos-resurreccion].</a:t>
            </a:r>
            <a:endParaRPr lang="es-CO" sz="2400" dirty="0"/>
          </a:p>
          <a:p>
            <a:pPr marL="0" indent="0">
              <a:buNone/>
            </a:pPr>
            <a:r>
              <a:rPr lang="es-CO" dirty="0"/>
              <a:t>Milagros:</a:t>
            </a:r>
          </a:p>
          <a:p>
            <a:pPr marL="400050" lvl="1" indent="0">
              <a:buNone/>
            </a:pPr>
            <a:r>
              <a:rPr lang="es-CO" sz="2400" dirty="0"/>
              <a:t> Muerte y </a:t>
            </a:r>
            <a:r>
              <a:rPr lang="es-CO" sz="2400" dirty="0" smtClean="0"/>
              <a:t>Resurrección Misión </a:t>
            </a:r>
            <a:r>
              <a:rPr lang="es-CO" sz="2400" dirty="0"/>
              <a:t>Etc. </a:t>
            </a:r>
          </a:p>
          <a:p>
            <a:pPr marL="0" indent="0">
              <a:buNone/>
            </a:pPr>
            <a:r>
              <a:rPr lang="es-CO" dirty="0"/>
              <a:t>Identidad:</a:t>
            </a:r>
          </a:p>
          <a:p>
            <a:pPr marL="400050" lvl="1" indent="0">
              <a:buNone/>
            </a:pPr>
            <a:r>
              <a:rPr lang="es-CO" sz="2400" dirty="0"/>
              <a:t> </a:t>
            </a:r>
            <a:r>
              <a:rPr lang="es-CO" sz="2400" dirty="0" smtClean="0"/>
              <a:t>Definición </a:t>
            </a:r>
            <a:r>
              <a:rPr lang="es-CO" sz="2400" dirty="0"/>
              <a:t>Papel / </a:t>
            </a:r>
            <a:r>
              <a:rPr lang="es-CO" sz="2400" dirty="0" smtClean="0"/>
              <a:t>Función </a:t>
            </a:r>
            <a:r>
              <a:rPr lang="es-CO" sz="2400" dirty="0"/>
              <a:t>Atributos - Etc. </a:t>
            </a:r>
          </a:p>
          <a:p>
            <a:pPr marL="400050" lvl="1" indent="0">
              <a:buNone/>
            </a:pPr>
            <a:endParaRPr lang="es-CO" sz="2400" dirty="0"/>
          </a:p>
        </p:txBody>
      </p:sp>
    </p:spTree>
    <p:extLst>
      <p:ext uri="{BB962C8B-B14F-4D97-AF65-F5344CB8AC3E}">
        <p14:creationId xmlns:p14="http://schemas.microsoft.com/office/powerpoint/2010/main" val="3938206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down)">
                                      <p:cBhvr>
                                        <p:cTn id="55" dur="580">
                                          <p:stCondLst>
                                            <p:cond delay="0"/>
                                          </p:stCondLst>
                                        </p:cTn>
                                        <p:tgtEl>
                                          <p:spTgt spid="3">
                                            <p:txEl>
                                              <p:pRg st="5" end="5"/>
                                            </p:txEl>
                                          </p:spTgt>
                                        </p:tgtEl>
                                      </p:cBhvr>
                                    </p:animEffect>
                                    <p:anim calcmode="lin" valueType="num">
                                      <p:cBhvr>
                                        <p:cTn id="5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5" end="5"/>
                                            </p:txEl>
                                          </p:spTgt>
                                        </p:tgtEl>
                                      </p:cBhvr>
                                      <p:to x="100000" y="60000"/>
                                    </p:animScale>
                                    <p:animScale>
                                      <p:cBhvr>
                                        <p:cTn id="62" dur="166" decel="50000">
                                          <p:stCondLst>
                                            <p:cond delay="676"/>
                                          </p:stCondLst>
                                        </p:cTn>
                                        <p:tgtEl>
                                          <p:spTgt spid="3">
                                            <p:txEl>
                                              <p:pRg st="5" end="5"/>
                                            </p:txEl>
                                          </p:spTgt>
                                        </p:tgtEl>
                                      </p:cBhvr>
                                      <p:to x="100000" y="100000"/>
                                    </p:animScale>
                                    <p:animScale>
                                      <p:cBhvr>
                                        <p:cTn id="63" dur="26">
                                          <p:stCondLst>
                                            <p:cond delay="1312"/>
                                          </p:stCondLst>
                                        </p:cTn>
                                        <p:tgtEl>
                                          <p:spTgt spid="3">
                                            <p:txEl>
                                              <p:pRg st="5" end="5"/>
                                            </p:txEl>
                                          </p:spTgt>
                                        </p:tgtEl>
                                      </p:cBhvr>
                                      <p:to x="100000" y="80000"/>
                                    </p:animScale>
                                    <p:animScale>
                                      <p:cBhvr>
                                        <p:cTn id="64" dur="166" decel="50000">
                                          <p:stCondLst>
                                            <p:cond delay="1338"/>
                                          </p:stCondLst>
                                        </p:cTn>
                                        <p:tgtEl>
                                          <p:spTgt spid="3">
                                            <p:txEl>
                                              <p:pRg st="5" end="5"/>
                                            </p:txEl>
                                          </p:spTgt>
                                        </p:tgtEl>
                                      </p:cBhvr>
                                      <p:to x="100000" y="100000"/>
                                    </p:animScale>
                                    <p:animScale>
                                      <p:cBhvr>
                                        <p:cTn id="65" dur="26">
                                          <p:stCondLst>
                                            <p:cond delay="1642"/>
                                          </p:stCondLst>
                                        </p:cTn>
                                        <p:tgtEl>
                                          <p:spTgt spid="3">
                                            <p:txEl>
                                              <p:pRg st="5" end="5"/>
                                            </p:txEl>
                                          </p:spTgt>
                                        </p:tgtEl>
                                      </p:cBhvr>
                                      <p:to x="100000" y="90000"/>
                                    </p:animScale>
                                    <p:animScale>
                                      <p:cBhvr>
                                        <p:cTn id="66" dur="166" decel="50000">
                                          <p:stCondLst>
                                            <p:cond delay="1668"/>
                                          </p:stCondLst>
                                        </p:cTn>
                                        <p:tgtEl>
                                          <p:spTgt spid="3">
                                            <p:txEl>
                                              <p:pRg st="5" end="5"/>
                                            </p:txEl>
                                          </p:spTgt>
                                        </p:tgtEl>
                                      </p:cBhvr>
                                      <p:to x="100000" y="100000"/>
                                    </p:animScale>
                                    <p:animScale>
                                      <p:cBhvr>
                                        <p:cTn id="67" dur="26">
                                          <p:stCondLst>
                                            <p:cond delay="1808"/>
                                          </p:stCondLst>
                                        </p:cTn>
                                        <p:tgtEl>
                                          <p:spTgt spid="3">
                                            <p:txEl>
                                              <p:pRg st="5" end="5"/>
                                            </p:txEl>
                                          </p:spTgt>
                                        </p:tgtEl>
                                      </p:cBhvr>
                                      <p:to x="100000" y="95000"/>
                                    </p:animScale>
                                    <p:animScale>
                                      <p:cBhvr>
                                        <p:cTn id="68" dur="166" decel="50000">
                                          <p:stCondLst>
                                            <p:cond delay="1834"/>
                                          </p:stCondLst>
                                        </p:cTn>
                                        <p:tgtEl>
                                          <p:spTgt spid="3">
                                            <p:txEl>
                                              <p:pRg st="5" end="5"/>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wipe(down)">
                                      <p:cBhvr>
                                        <p:cTn id="71" dur="580">
                                          <p:stCondLst>
                                            <p:cond delay="0"/>
                                          </p:stCondLst>
                                        </p:cTn>
                                        <p:tgtEl>
                                          <p:spTgt spid="3">
                                            <p:txEl>
                                              <p:pRg st="6" end="6"/>
                                            </p:txEl>
                                          </p:spTgt>
                                        </p:tgtEl>
                                      </p:cBhvr>
                                    </p:animEffect>
                                    <p:anim calcmode="lin" valueType="num">
                                      <p:cBhvr>
                                        <p:cTn id="7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6" end="6"/>
                                            </p:txEl>
                                          </p:spTgt>
                                        </p:tgtEl>
                                      </p:cBhvr>
                                      <p:to x="100000" y="60000"/>
                                    </p:animScale>
                                    <p:animScale>
                                      <p:cBhvr>
                                        <p:cTn id="78" dur="166" decel="50000">
                                          <p:stCondLst>
                                            <p:cond delay="676"/>
                                          </p:stCondLst>
                                        </p:cTn>
                                        <p:tgtEl>
                                          <p:spTgt spid="3">
                                            <p:txEl>
                                              <p:pRg st="6" end="6"/>
                                            </p:txEl>
                                          </p:spTgt>
                                        </p:tgtEl>
                                      </p:cBhvr>
                                      <p:to x="100000" y="100000"/>
                                    </p:animScale>
                                    <p:animScale>
                                      <p:cBhvr>
                                        <p:cTn id="79" dur="26">
                                          <p:stCondLst>
                                            <p:cond delay="1312"/>
                                          </p:stCondLst>
                                        </p:cTn>
                                        <p:tgtEl>
                                          <p:spTgt spid="3">
                                            <p:txEl>
                                              <p:pRg st="6" end="6"/>
                                            </p:txEl>
                                          </p:spTgt>
                                        </p:tgtEl>
                                      </p:cBhvr>
                                      <p:to x="100000" y="80000"/>
                                    </p:animScale>
                                    <p:animScale>
                                      <p:cBhvr>
                                        <p:cTn id="80" dur="166" decel="50000">
                                          <p:stCondLst>
                                            <p:cond delay="1338"/>
                                          </p:stCondLst>
                                        </p:cTn>
                                        <p:tgtEl>
                                          <p:spTgt spid="3">
                                            <p:txEl>
                                              <p:pRg st="6" end="6"/>
                                            </p:txEl>
                                          </p:spTgt>
                                        </p:tgtEl>
                                      </p:cBhvr>
                                      <p:to x="100000" y="100000"/>
                                    </p:animScale>
                                    <p:animScale>
                                      <p:cBhvr>
                                        <p:cTn id="81" dur="26">
                                          <p:stCondLst>
                                            <p:cond delay="1642"/>
                                          </p:stCondLst>
                                        </p:cTn>
                                        <p:tgtEl>
                                          <p:spTgt spid="3">
                                            <p:txEl>
                                              <p:pRg st="6" end="6"/>
                                            </p:txEl>
                                          </p:spTgt>
                                        </p:tgtEl>
                                      </p:cBhvr>
                                      <p:to x="100000" y="90000"/>
                                    </p:animScale>
                                    <p:animScale>
                                      <p:cBhvr>
                                        <p:cTn id="82" dur="166" decel="50000">
                                          <p:stCondLst>
                                            <p:cond delay="1668"/>
                                          </p:stCondLst>
                                        </p:cTn>
                                        <p:tgtEl>
                                          <p:spTgt spid="3">
                                            <p:txEl>
                                              <p:pRg st="6" end="6"/>
                                            </p:txEl>
                                          </p:spTgt>
                                        </p:tgtEl>
                                      </p:cBhvr>
                                      <p:to x="100000" y="100000"/>
                                    </p:animScale>
                                    <p:animScale>
                                      <p:cBhvr>
                                        <p:cTn id="83" dur="26">
                                          <p:stCondLst>
                                            <p:cond delay="1808"/>
                                          </p:stCondLst>
                                        </p:cTn>
                                        <p:tgtEl>
                                          <p:spTgt spid="3">
                                            <p:txEl>
                                              <p:pRg st="6" end="6"/>
                                            </p:txEl>
                                          </p:spTgt>
                                        </p:tgtEl>
                                      </p:cBhvr>
                                      <p:to x="100000" y="95000"/>
                                    </p:animScale>
                                    <p:animScale>
                                      <p:cBhvr>
                                        <p:cTn id="84" dur="166" decel="50000">
                                          <p:stCondLst>
                                            <p:cond delay="1834"/>
                                          </p:stCondLst>
                                        </p:cTn>
                                        <p:tgtEl>
                                          <p:spTgt spid="3">
                                            <p:txEl>
                                              <p:pRg st="6" end="6"/>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Effect transition="in" filter="wipe(down)">
                                      <p:cBhvr>
                                        <p:cTn id="87" dur="580">
                                          <p:stCondLst>
                                            <p:cond delay="0"/>
                                          </p:stCondLst>
                                        </p:cTn>
                                        <p:tgtEl>
                                          <p:spTgt spid="3">
                                            <p:txEl>
                                              <p:pRg st="7" end="7"/>
                                            </p:txEl>
                                          </p:spTgt>
                                        </p:tgtEl>
                                      </p:cBhvr>
                                    </p:animEffect>
                                    <p:anim calcmode="lin" valueType="num">
                                      <p:cBhvr>
                                        <p:cTn id="8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7" end="7"/>
                                            </p:txEl>
                                          </p:spTgt>
                                        </p:tgtEl>
                                      </p:cBhvr>
                                      <p:to x="100000" y="60000"/>
                                    </p:animScale>
                                    <p:animScale>
                                      <p:cBhvr>
                                        <p:cTn id="94" dur="166" decel="50000">
                                          <p:stCondLst>
                                            <p:cond delay="676"/>
                                          </p:stCondLst>
                                        </p:cTn>
                                        <p:tgtEl>
                                          <p:spTgt spid="3">
                                            <p:txEl>
                                              <p:pRg st="7" end="7"/>
                                            </p:txEl>
                                          </p:spTgt>
                                        </p:tgtEl>
                                      </p:cBhvr>
                                      <p:to x="100000" y="100000"/>
                                    </p:animScale>
                                    <p:animScale>
                                      <p:cBhvr>
                                        <p:cTn id="95" dur="26">
                                          <p:stCondLst>
                                            <p:cond delay="1312"/>
                                          </p:stCondLst>
                                        </p:cTn>
                                        <p:tgtEl>
                                          <p:spTgt spid="3">
                                            <p:txEl>
                                              <p:pRg st="7" end="7"/>
                                            </p:txEl>
                                          </p:spTgt>
                                        </p:tgtEl>
                                      </p:cBhvr>
                                      <p:to x="100000" y="80000"/>
                                    </p:animScale>
                                    <p:animScale>
                                      <p:cBhvr>
                                        <p:cTn id="96" dur="166" decel="50000">
                                          <p:stCondLst>
                                            <p:cond delay="1338"/>
                                          </p:stCondLst>
                                        </p:cTn>
                                        <p:tgtEl>
                                          <p:spTgt spid="3">
                                            <p:txEl>
                                              <p:pRg st="7" end="7"/>
                                            </p:txEl>
                                          </p:spTgt>
                                        </p:tgtEl>
                                      </p:cBhvr>
                                      <p:to x="100000" y="100000"/>
                                    </p:animScale>
                                    <p:animScale>
                                      <p:cBhvr>
                                        <p:cTn id="97" dur="26">
                                          <p:stCondLst>
                                            <p:cond delay="1642"/>
                                          </p:stCondLst>
                                        </p:cTn>
                                        <p:tgtEl>
                                          <p:spTgt spid="3">
                                            <p:txEl>
                                              <p:pRg st="7" end="7"/>
                                            </p:txEl>
                                          </p:spTgt>
                                        </p:tgtEl>
                                      </p:cBhvr>
                                      <p:to x="100000" y="90000"/>
                                    </p:animScale>
                                    <p:animScale>
                                      <p:cBhvr>
                                        <p:cTn id="98" dur="166" decel="50000">
                                          <p:stCondLst>
                                            <p:cond delay="1668"/>
                                          </p:stCondLst>
                                        </p:cTn>
                                        <p:tgtEl>
                                          <p:spTgt spid="3">
                                            <p:txEl>
                                              <p:pRg st="7" end="7"/>
                                            </p:txEl>
                                          </p:spTgt>
                                        </p:tgtEl>
                                      </p:cBhvr>
                                      <p:to x="100000" y="100000"/>
                                    </p:animScale>
                                    <p:animScale>
                                      <p:cBhvr>
                                        <p:cTn id="99" dur="26">
                                          <p:stCondLst>
                                            <p:cond delay="1808"/>
                                          </p:stCondLst>
                                        </p:cTn>
                                        <p:tgtEl>
                                          <p:spTgt spid="3">
                                            <p:txEl>
                                              <p:pRg st="7" end="7"/>
                                            </p:txEl>
                                          </p:spTgt>
                                        </p:tgtEl>
                                      </p:cBhvr>
                                      <p:to x="100000" y="95000"/>
                                    </p:animScale>
                                    <p:animScale>
                                      <p:cBhvr>
                                        <p:cTn id="100" dur="166" decel="50000">
                                          <p:stCondLst>
                                            <p:cond delay="1834"/>
                                          </p:stCondLst>
                                        </p:cTn>
                                        <p:tgtEl>
                                          <p:spTgt spid="3">
                                            <p:txEl>
                                              <p:pRg st="7" end="7"/>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Effect transition="in" filter="wipe(down)">
                                      <p:cBhvr>
                                        <p:cTn id="103" dur="580">
                                          <p:stCondLst>
                                            <p:cond delay="0"/>
                                          </p:stCondLst>
                                        </p:cTn>
                                        <p:tgtEl>
                                          <p:spTgt spid="3">
                                            <p:txEl>
                                              <p:pRg st="8" end="8"/>
                                            </p:txEl>
                                          </p:spTgt>
                                        </p:tgtEl>
                                      </p:cBhvr>
                                    </p:animEffect>
                                    <p:anim calcmode="lin" valueType="num">
                                      <p:cBhvr>
                                        <p:cTn id="10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8" end="8"/>
                                            </p:txEl>
                                          </p:spTgt>
                                        </p:tgtEl>
                                      </p:cBhvr>
                                      <p:to x="100000" y="60000"/>
                                    </p:animScale>
                                    <p:animScale>
                                      <p:cBhvr>
                                        <p:cTn id="110" dur="166" decel="50000">
                                          <p:stCondLst>
                                            <p:cond delay="676"/>
                                          </p:stCondLst>
                                        </p:cTn>
                                        <p:tgtEl>
                                          <p:spTgt spid="3">
                                            <p:txEl>
                                              <p:pRg st="8" end="8"/>
                                            </p:txEl>
                                          </p:spTgt>
                                        </p:tgtEl>
                                      </p:cBhvr>
                                      <p:to x="100000" y="100000"/>
                                    </p:animScale>
                                    <p:animScale>
                                      <p:cBhvr>
                                        <p:cTn id="111" dur="26">
                                          <p:stCondLst>
                                            <p:cond delay="1312"/>
                                          </p:stCondLst>
                                        </p:cTn>
                                        <p:tgtEl>
                                          <p:spTgt spid="3">
                                            <p:txEl>
                                              <p:pRg st="8" end="8"/>
                                            </p:txEl>
                                          </p:spTgt>
                                        </p:tgtEl>
                                      </p:cBhvr>
                                      <p:to x="100000" y="80000"/>
                                    </p:animScale>
                                    <p:animScale>
                                      <p:cBhvr>
                                        <p:cTn id="112" dur="166" decel="50000">
                                          <p:stCondLst>
                                            <p:cond delay="1338"/>
                                          </p:stCondLst>
                                        </p:cTn>
                                        <p:tgtEl>
                                          <p:spTgt spid="3">
                                            <p:txEl>
                                              <p:pRg st="8" end="8"/>
                                            </p:txEl>
                                          </p:spTgt>
                                        </p:tgtEl>
                                      </p:cBhvr>
                                      <p:to x="100000" y="100000"/>
                                    </p:animScale>
                                    <p:animScale>
                                      <p:cBhvr>
                                        <p:cTn id="113" dur="26">
                                          <p:stCondLst>
                                            <p:cond delay="1642"/>
                                          </p:stCondLst>
                                        </p:cTn>
                                        <p:tgtEl>
                                          <p:spTgt spid="3">
                                            <p:txEl>
                                              <p:pRg st="8" end="8"/>
                                            </p:txEl>
                                          </p:spTgt>
                                        </p:tgtEl>
                                      </p:cBhvr>
                                      <p:to x="100000" y="90000"/>
                                    </p:animScale>
                                    <p:animScale>
                                      <p:cBhvr>
                                        <p:cTn id="114" dur="166" decel="50000">
                                          <p:stCondLst>
                                            <p:cond delay="1668"/>
                                          </p:stCondLst>
                                        </p:cTn>
                                        <p:tgtEl>
                                          <p:spTgt spid="3">
                                            <p:txEl>
                                              <p:pRg st="8" end="8"/>
                                            </p:txEl>
                                          </p:spTgt>
                                        </p:tgtEl>
                                      </p:cBhvr>
                                      <p:to x="100000" y="100000"/>
                                    </p:animScale>
                                    <p:animScale>
                                      <p:cBhvr>
                                        <p:cTn id="115" dur="26">
                                          <p:stCondLst>
                                            <p:cond delay="1808"/>
                                          </p:stCondLst>
                                        </p:cTn>
                                        <p:tgtEl>
                                          <p:spTgt spid="3">
                                            <p:txEl>
                                              <p:pRg st="8" end="8"/>
                                            </p:txEl>
                                          </p:spTgt>
                                        </p:tgtEl>
                                      </p:cBhvr>
                                      <p:to x="100000" y="95000"/>
                                    </p:animScale>
                                    <p:animScale>
                                      <p:cBhvr>
                                        <p:cTn id="116" dur="166" decel="50000">
                                          <p:stCondLst>
                                            <p:cond delay="1834"/>
                                          </p:stCondLst>
                                        </p:cTn>
                                        <p:tgtEl>
                                          <p:spTgt spid="3">
                                            <p:txEl>
                                              <p:pRg st="8" end="8"/>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9" end="9"/>
                                            </p:txEl>
                                          </p:spTgt>
                                        </p:tgtEl>
                                        <p:attrNameLst>
                                          <p:attrName>style.visibility</p:attrName>
                                        </p:attrNameLst>
                                      </p:cBhvr>
                                      <p:to>
                                        <p:strVal val="visible"/>
                                      </p:to>
                                    </p:set>
                                    <p:animEffect transition="in" filter="wipe(down)">
                                      <p:cBhvr>
                                        <p:cTn id="119" dur="580">
                                          <p:stCondLst>
                                            <p:cond delay="0"/>
                                          </p:stCondLst>
                                        </p:cTn>
                                        <p:tgtEl>
                                          <p:spTgt spid="3">
                                            <p:txEl>
                                              <p:pRg st="9" end="9"/>
                                            </p:txEl>
                                          </p:spTgt>
                                        </p:tgtEl>
                                      </p:cBhvr>
                                    </p:animEffect>
                                    <p:anim calcmode="lin" valueType="num">
                                      <p:cBhvr>
                                        <p:cTn id="12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9" end="9"/>
                                            </p:txEl>
                                          </p:spTgt>
                                        </p:tgtEl>
                                      </p:cBhvr>
                                      <p:to x="100000" y="60000"/>
                                    </p:animScale>
                                    <p:animScale>
                                      <p:cBhvr>
                                        <p:cTn id="126" dur="166" decel="50000">
                                          <p:stCondLst>
                                            <p:cond delay="676"/>
                                          </p:stCondLst>
                                        </p:cTn>
                                        <p:tgtEl>
                                          <p:spTgt spid="3">
                                            <p:txEl>
                                              <p:pRg st="9" end="9"/>
                                            </p:txEl>
                                          </p:spTgt>
                                        </p:tgtEl>
                                      </p:cBhvr>
                                      <p:to x="100000" y="100000"/>
                                    </p:animScale>
                                    <p:animScale>
                                      <p:cBhvr>
                                        <p:cTn id="127" dur="26">
                                          <p:stCondLst>
                                            <p:cond delay="1312"/>
                                          </p:stCondLst>
                                        </p:cTn>
                                        <p:tgtEl>
                                          <p:spTgt spid="3">
                                            <p:txEl>
                                              <p:pRg st="9" end="9"/>
                                            </p:txEl>
                                          </p:spTgt>
                                        </p:tgtEl>
                                      </p:cBhvr>
                                      <p:to x="100000" y="80000"/>
                                    </p:animScale>
                                    <p:animScale>
                                      <p:cBhvr>
                                        <p:cTn id="128" dur="166" decel="50000">
                                          <p:stCondLst>
                                            <p:cond delay="1338"/>
                                          </p:stCondLst>
                                        </p:cTn>
                                        <p:tgtEl>
                                          <p:spTgt spid="3">
                                            <p:txEl>
                                              <p:pRg st="9" end="9"/>
                                            </p:txEl>
                                          </p:spTgt>
                                        </p:tgtEl>
                                      </p:cBhvr>
                                      <p:to x="100000" y="100000"/>
                                    </p:animScale>
                                    <p:animScale>
                                      <p:cBhvr>
                                        <p:cTn id="129" dur="26">
                                          <p:stCondLst>
                                            <p:cond delay="1642"/>
                                          </p:stCondLst>
                                        </p:cTn>
                                        <p:tgtEl>
                                          <p:spTgt spid="3">
                                            <p:txEl>
                                              <p:pRg st="9" end="9"/>
                                            </p:txEl>
                                          </p:spTgt>
                                        </p:tgtEl>
                                      </p:cBhvr>
                                      <p:to x="100000" y="90000"/>
                                    </p:animScale>
                                    <p:animScale>
                                      <p:cBhvr>
                                        <p:cTn id="130" dur="166" decel="50000">
                                          <p:stCondLst>
                                            <p:cond delay="1668"/>
                                          </p:stCondLst>
                                        </p:cTn>
                                        <p:tgtEl>
                                          <p:spTgt spid="3">
                                            <p:txEl>
                                              <p:pRg st="9" end="9"/>
                                            </p:txEl>
                                          </p:spTgt>
                                        </p:tgtEl>
                                      </p:cBhvr>
                                      <p:to x="100000" y="100000"/>
                                    </p:animScale>
                                    <p:animScale>
                                      <p:cBhvr>
                                        <p:cTn id="131" dur="26">
                                          <p:stCondLst>
                                            <p:cond delay="1808"/>
                                          </p:stCondLst>
                                        </p:cTn>
                                        <p:tgtEl>
                                          <p:spTgt spid="3">
                                            <p:txEl>
                                              <p:pRg st="9" end="9"/>
                                            </p:txEl>
                                          </p:spTgt>
                                        </p:tgtEl>
                                      </p:cBhvr>
                                      <p:to x="100000" y="95000"/>
                                    </p:animScale>
                                    <p:animScale>
                                      <p:cBhvr>
                                        <p:cTn id="132" dur="166" decel="50000">
                                          <p:stCondLst>
                                            <p:cond delay="1834"/>
                                          </p:stCondLst>
                                        </p:cTn>
                                        <p:tgtEl>
                                          <p:spTgt spid="3">
                                            <p:txEl>
                                              <p:pRg st="9" end="9"/>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10" end="10"/>
                                            </p:txEl>
                                          </p:spTgt>
                                        </p:tgtEl>
                                        <p:attrNameLst>
                                          <p:attrName>style.visibility</p:attrName>
                                        </p:attrNameLst>
                                      </p:cBhvr>
                                      <p:to>
                                        <p:strVal val="visible"/>
                                      </p:to>
                                    </p:set>
                                    <p:animEffect transition="in" filter="wipe(down)">
                                      <p:cBhvr>
                                        <p:cTn id="135" dur="580">
                                          <p:stCondLst>
                                            <p:cond delay="0"/>
                                          </p:stCondLst>
                                        </p:cTn>
                                        <p:tgtEl>
                                          <p:spTgt spid="3">
                                            <p:txEl>
                                              <p:pRg st="10" end="10"/>
                                            </p:txEl>
                                          </p:spTgt>
                                        </p:tgtEl>
                                      </p:cBhvr>
                                    </p:animEffect>
                                    <p:anim calcmode="lin" valueType="num">
                                      <p:cBhvr>
                                        <p:cTn id="136"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10" end="10"/>
                                            </p:txEl>
                                          </p:spTgt>
                                        </p:tgtEl>
                                      </p:cBhvr>
                                      <p:to x="100000" y="60000"/>
                                    </p:animScale>
                                    <p:animScale>
                                      <p:cBhvr>
                                        <p:cTn id="142" dur="166" decel="50000">
                                          <p:stCondLst>
                                            <p:cond delay="676"/>
                                          </p:stCondLst>
                                        </p:cTn>
                                        <p:tgtEl>
                                          <p:spTgt spid="3">
                                            <p:txEl>
                                              <p:pRg st="10" end="10"/>
                                            </p:txEl>
                                          </p:spTgt>
                                        </p:tgtEl>
                                      </p:cBhvr>
                                      <p:to x="100000" y="100000"/>
                                    </p:animScale>
                                    <p:animScale>
                                      <p:cBhvr>
                                        <p:cTn id="143" dur="26">
                                          <p:stCondLst>
                                            <p:cond delay="1312"/>
                                          </p:stCondLst>
                                        </p:cTn>
                                        <p:tgtEl>
                                          <p:spTgt spid="3">
                                            <p:txEl>
                                              <p:pRg st="10" end="10"/>
                                            </p:txEl>
                                          </p:spTgt>
                                        </p:tgtEl>
                                      </p:cBhvr>
                                      <p:to x="100000" y="80000"/>
                                    </p:animScale>
                                    <p:animScale>
                                      <p:cBhvr>
                                        <p:cTn id="144" dur="166" decel="50000">
                                          <p:stCondLst>
                                            <p:cond delay="1338"/>
                                          </p:stCondLst>
                                        </p:cTn>
                                        <p:tgtEl>
                                          <p:spTgt spid="3">
                                            <p:txEl>
                                              <p:pRg st="10" end="10"/>
                                            </p:txEl>
                                          </p:spTgt>
                                        </p:tgtEl>
                                      </p:cBhvr>
                                      <p:to x="100000" y="100000"/>
                                    </p:animScale>
                                    <p:animScale>
                                      <p:cBhvr>
                                        <p:cTn id="145" dur="26">
                                          <p:stCondLst>
                                            <p:cond delay="1642"/>
                                          </p:stCondLst>
                                        </p:cTn>
                                        <p:tgtEl>
                                          <p:spTgt spid="3">
                                            <p:txEl>
                                              <p:pRg st="10" end="10"/>
                                            </p:txEl>
                                          </p:spTgt>
                                        </p:tgtEl>
                                      </p:cBhvr>
                                      <p:to x="100000" y="90000"/>
                                    </p:animScale>
                                    <p:animScale>
                                      <p:cBhvr>
                                        <p:cTn id="146" dur="166" decel="50000">
                                          <p:stCondLst>
                                            <p:cond delay="1668"/>
                                          </p:stCondLst>
                                        </p:cTn>
                                        <p:tgtEl>
                                          <p:spTgt spid="3">
                                            <p:txEl>
                                              <p:pRg st="10" end="10"/>
                                            </p:txEl>
                                          </p:spTgt>
                                        </p:tgtEl>
                                      </p:cBhvr>
                                      <p:to x="100000" y="100000"/>
                                    </p:animScale>
                                    <p:animScale>
                                      <p:cBhvr>
                                        <p:cTn id="147" dur="26">
                                          <p:stCondLst>
                                            <p:cond delay="1808"/>
                                          </p:stCondLst>
                                        </p:cTn>
                                        <p:tgtEl>
                                          <p:spTgt spid="3">
                                            <p:txEl>
                                              <p:pRg st="10" end="10"/>
                                            </p:txEl>
                                          </p:spTgt>
                                        </p:tgtEl>
                                      </p:cBhvr>
                                      <p:to x="100000" y="95000"/>
                                    </p:animScale>
                                    <p:animScale>
                                      <p:cBhvr>
                                        <p:cTn id="148"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336704"/>
          </a:xfrm>
          <a:solidFill>
            <a:schemeClr val="accent4">
              <a:lumMod val="40000"/>
              <a:lumOff val="60000"/>
            </a:schemeClr>
          </a:solidFill>
        </p:spPr>
        <p:txBody>
          <a:bodyPr>
            <a:normAutofit lnSpcReduction="10000"/>
          </a:bodyPr>
          <a:lstStyle/>
          <a:p>
            <a:pPr marL="0" indent="0">
              <a:buNone/>
            </a:pPr>
            <a:r>
              <a:rPr lang="es-CO" sz="3400" b="1" dirty="0" smtClean="0"/>
              <a:t>¿</a:t>
            </a:r>
            <a:r>
              <a:rPr lang="es-CO" sz="3400" b="1" dirty="0"/>
              <a:t>Quién es el Creador? ¿Es el Creador una Trinidad? </a:t>
            </a:r>
            <a:endParaRPr lang="es-CO" sz="3400" b="1" dirty="0" smtClean="0"/>
          </a:p>
          <a:p>
            <a:pPr marL="0" indent="0">
              <a:buNone/>
            </a:pPr>
            <a:endParaRPr lang="es-CO" b="1" dirty="0" smtClean="0">
              <a:solidFill>
                <a:srgbClr val="FF0000"/>
              </a:solidFill>
            </a:endParaRPr>
          </a:p>
          <a:p>
            <a:pPr marL="0" indent="0">
              <a:buNone/>
            </a:pPr>
            <a:r>
              <a:rPr lang="es-CO" b="1" dirty="0" smtClean="0">
                <a:solidFill>
                  <a:srgbClr val="FF0000"/>
                </a:solidFill>
              </a:rPr>
              <a:t>Apocalipsis 14:7.</a:t>
            </a:r>
          </a:p>
          <a:p>
            <a:pPr marL="400050" lvl="1" indent="0">
              <a:buNone/>
            </a:pPr>
            <a:r>
              <a:rPr lang="es-CO" dirty="0" smtClean="0"/>
              <a:t> </a:t>
            </a:r>
            <a:r>
              <a:rPr lang="es-CO" dirty="0"/>
              <a:t>“… Temed a Dios, y dadle gloria; porque la hora de su juicio ha llegado: y </a:t>
            </a:r>
            <a:r>
              <a:rPr lang="es-CO" dirty="0" smtClean="0"/>
              <a:t>adorad </a:t>
            </a:r>
            <a:r>
              <a:rPr lang="es-CO" dirty="0"/>
              <a:t>aquel que hizo el cielo y la tierra, y el mar y las fuentes de las aguas </a:t>
            </a:r>
            <a:r>
              <a:rPr lang="es-CO" dirty="0" smtClean="0"/>
              <a:t>.”</a:t>
            </a:r>
          </a:p>
          <a:p>
            <a:pPr marL="0" indent="0">
              <a:buNone/>
            </a:pPr>
            <a:endParaRPr lang="es-CO" sz="2800" dirty="0" smtClean="0"/>
          </a:p>
          <a:p>
            <a:pPr marL="0" indent="0">
              <a:buNone/>
            </a:pPr>
            <a:r>
              <a:rPr lang="es-CO" sz="2800" dirty="0" smtClean="0"/>
              <a:t>La </a:t>
            </a:r>
            <a:r>
              <a:rPr lang="es-CO" sz="2800" dirty="0"/>
              <a:t>respuesta a las dos preguntas mas importante afectan los asuntos de abajo. Sabiendo la verdadera identidad del Creador proveer á un fundamento </a:t>
            </a:r>
            <a:r>
              <a:rPr lang="es-CO" sz="2800" dirty="0" smtClean="0"/>
              <a:t>sólido </a:t>
            </a:r>
            <a:r>
              <a:rPr lang="es-CO" sz="2800" dirty="0"/>
              <a:t>para entender los asuntos afectados. De otra manera, </a:t>
            </a:r>
            <a:r>
              <a:rPr lang="es-CO" sz="2800" dirty="0" smtClean="0"/>
              <a:t>habrá confusión – esta es un </a:t>
            </a:r>
            <a:r>
              <a:rPr lang="es-CO" sz="2800" dirty="0"/>
              <a:t>atributo del MISTERIO: </a:t>
            </a:r>
            <a:r>
              <a:rPr lang="es-CO" sz="2800" dirty="0" smtClean="0"/>
              <a:t>BABILONIA. </a:t>
            </a:r>
            <a:endParaRPr lang="es-CO" sz="2800" dirty="0"/>
          </a:p>
          <a:p>
            <a:endParaRPr lang="es-CO" dirty="0"/>
          </a:p>
        </p:txBody>
      </p:sp>
    </p:spTree>
    <p:extLst>
      <p:ext uri="{BB962C8B-B14F-4D97-AF65-F5344CB8AC3E}">
        <p14:creationId xmlns:p14="http://schemas.microsoft.com/office/powerpoint/2010/main" val="1653585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80">
                                          <p:stCondLst>
                                            <p:cond delay="0"/>
                                          </p:stCondLst>
                                        </p:cTn>
                                        <p:tgtEl>
                                          <p:spTgt spid="3">
                                            <p:txEl>
                                              <p:pRg st="5" end="5"/>
                                            </p:txEl>
                                          </p:spTgt>
                                        </p:tgtEl>
                                      </p:cBhvr>
                                    </p:animEffect>
                                    <p:anim calcmode="lin" valueType="num">
                                      <p:cBhvr>
                                        <p:cTn id="4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5" end="5"/>
                                            </p:txEl>
                                          </p:spTgt>
                                        </p:tgtEl>
                                      </p:cBhvr>
                                      <p:to x="100000" y="60000"/>
                                    </p:animScale>
                                    <p:animScale>
                                      <p:cBhvr>
                                        <p:cTn id="46" dur="166" decel="50000">
                                          <p:stCondLst>
                                            <p:cond delay="676"/>
                                          </p:stCondLst>
                                        </p:cTn>
                                        <p:tgtEl>
                                          <p:spTgt spid="3">
                                            <p:txEl>
                                              <p:pRg st="5" end="5"/>
                                            </p:txEl>
                                          </p:spTgt>
                                        </p:tgtEl>
                                      </p:cBhvr>
                                      <p:to x="100000" y="100000"/>
                                    </p:animScale>
                                    <p:animScale>
                                      <p:cBhvr>
                                        <p:cTn id="47" dur="26">
                                          <p:stCondLst>
                                            <p:cond delay="1312"/>
                                          </p:stCondLst>
                                        </p:cTn>
                                        <p:tgtEl>
                                          <p:spTgt spid="3">
                                            <p:txEl>
                                              <p:pRg st="5" end="5"/>
                                            </p:txEl>
                                          </p:spTgt>
                                        </p:tgtEl>
                                      </p:cBhvr>
                                      <p:to x="100000" y="80000"/>
                                    </p:animScale>
                                    <p:animScale>
                                      <p:cBhvr>
                                        <p:cTn id="48" dur="166" decel="50000">
                                          <p:stCondLst>
                                            <p:cond delay="1338"/>
                                          </p:stCondLst>
                                        </p:cTn>
                                        <p:tgtEl>
                                          <p:spTgt spid="3">
                                            <p:txEl>
                                              <p:pRg st="5" end="5"/>
                                            </p:txEl>
                                          </p:spTgt>
                                        </p:tgtEl>
                                      </p:cBhvr>
                                      <p:to x="100000" y="100000"/>
                                    </p:animScale>
                                    <p:animScale>
                                      <p:cBhvr>
                                        <p:cTn id="49" dur="26">
                                          <p:stCondLst>
                                            <p:cond delay="1642"/>
                                          </p:stCondLst>
                                        </p:cTn>
                                        <p:tgtEl>
                                          <p:spTgt spid="3">
                                            <p:txEl>
                                              <p:pRg st="5" end="5"/>
                                            </p:txEl>
                                          </p:spTgt>
                                        </p:tgtEl>
                                      </p:cBhvr>
                                      <p:to x="100000" y="90000"/>
                                    </p:animScale>
                                    <p:animScale>
                                      <p:cBhvr>
                                        <p:cTn id="50" dur="166" decel="50000">
                                          <p:stCondLst>
                                            <p:cond delay="1668"/>
                                          </p:stCondLst>
                                        </p:cTn>
                                        <p:tgtEl>
                                          <p:spTgt spid="3">
                                            <p:txEl>
                                              <p:pRg st="5" end="5"/>
                                            </p:txEl>
                                          </p:spTgt>
                                        </p:tgtEl>
                                      </p:cBhvr>
                                      <p:to x="100000" y="100000"/>
                                    </p:animScale>
                                    <p:animScale>
                                      <p:cBhvr>
                                        <p:cTn id="51" dur="26">
                                          <p:stCondLst>
                                            <p:cond delay="1808"/>
                                          </p:stCondLst>
                                        </p:cTn>
                                        <p:tgtEl>
                                          <p:spTgt spid="3">
                                            <p:txEl>
                                              <p:pRg st="5" end="5"/>
                                            </p:txEl>
                                          </p:spTgt>
                                        </p:tgtEl>
                                      </p:cBhvr>
                                      <p:to x="100000" y="95000"/>
                                    </p:animScale>
                                    <p:animScale>
                                      <p:cBhvr>
                                        <p:cTn id="52"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8640"/>
            <a:ext cx="8352928" cy="6480720"/>
          </a:xfrm>
          <a:solidFill>
            <a:schemeClr val="bg1"/>
          </a:solidFill>
        </p:spPr>
        <p:txBody>
          <a:bodyPr>
            <a:normAutofit fontScale="70000" lnSpcReduction="20000"/>
          </a:bodyPr>
          <a:lstStyle/>
          <a:p>
            <a:pPr marL="0" indent="0">
              <a:buNone/>
            </a:pPr>
            <a:r>
              <a:rPr lang="es-CO" sz="4000" b="1" u="sng" dirty="0" smtClean="0"/>
              <a:t>Identidad</a:t>
            </a:r>
            <a:r>
              <a:rPr lang="es-CO" sz="4000" b="1" dirty="0" smtClean="0"/>
              <a:t>: </a:t>
            </a:r>
            <a:r>
              <a:rPr lang="es-CO" sz="3600" dirty="0" smtClean="0"/>
              <a:t>Originador </a:t>
            </a:r>
            <a:r>
              <a:rPr lang="es-CO" sz="3600" dirty="0"/>
              <a:t>Títulos / Nombres / Posición / Atributos / Etc. </a:t>
            </a:r>
          </a:p>
          <a:p>
            <a:pPr marL="0" indent="0">
              <a:buNone/>
            </a:pPr>
            <a:r>
              <a:rPr lang="es-CO" sz="4000" b="1" u="sng" dirty="0" smtClean="0"/>
              <a:t>Naturaleza</a:t>
            </a:r>
            <a:r>
              <a:rPr lang="es-CO" sz="4000" b="1" dirty="0" smtClean="0"/>
              <a:t>: </a:t>
            </a:r>
            <a:r>
              <a:rPr lang="es-CO" sz="3600" dirty="0" smtClean="0"/>
              <a:t>Pre-humanidad</a:t>
            </a:r>
            <a:r>
              <a:rPr lang="es-CO" sz="3600" dirty="0"/>
              <a:t>, pre- / pos-resurreccion].</a:t>
            </a:r>
          </a:p>
          <a:p>
            <a:pPr marL="0" indent="0">
              <a:buNone/>
            </a:pPr>
            <a:r>
              <a:rPr lang="es-CO" sz="4000" b="1" u="sng" dirty="0" smtClean="0"/>
              <a:t>Milagros</a:t>
            </a:r>
            <a:r>
              <a:rPr lang="es-CO" sz="4000" b="1" dirty="0" smtClean="0"/>
              <a:t>: </a:t>
            </a:r>
            <a:r>
              <a:rPr lang="es-CO" sz="3600" dirty="0" smtClean="0"/>
              <a:t>Muerte </a:t>
            </a:r>
            <a:r>
              <a:rPr lang="es-CO" sz="3600" dirty="0"/>
              <a:t>y Resurrección Misión Etc. </a:t>
            </a:r>
          </a:p>
          <a:p>
            <a:pPr marL="0" indent="0">
              <a:buNone/>
            </a:pPr>
            <a:r>
              <a:rPr lang="es-CO" sz="4000" b="1" u="sng" dirty="0"/>
              <a:t>Identidad</a:t>
            </a:r>
            <a:r>
              <a:rPr lang="es-CO" sz="4000" b="1" dirty="0" smtClean="0"/>
              <a:t>:</a:t>
            </a:r>
            <a:r>
              <a:rPr lang="es-CO" sz="3600" b="1" dirty="0" smtClean="0"/>
              <a:t> </a:t>
            </a:r>
            <a:r>
              <a:rPr lang="es-CO" sz="3600" dirty="0"/>
              <a:t>Definición Papel / Función Atributos - Etc. </a:t>
            </a:r>
          </a:p>
          <a:p>
            <a:pPr marL="400050" lvl="1" indent="0">
              <a:buNone/>
            </a:pPr>
            <a:endParaRPr lang="es-CO" sz="3600" b="1" dirty="0"/>
          </a:p>
          <a:p>
            <a:pPr marL="400050" lvl="1" indent="0">
              <a:buNone/>
            </a:pPr>
            <a:r>
              <a:rPr lang="es-CO" sz="3600" b="1" dirty="0" smtClean="0"/>
              <a:t>¿</a:t>
            </a:r>
            <a:r>
              <a:rPr lang="es-CO" sz="3600" b="1" dirty="0"/>
              <a:t>Quién es el Creador? ¿Es el Creador una Trinidad? </a:t>
            </a:r>
            <a:endParaRPr lang="es-CO" sz="3600" b="1" dirty="0" smtClean="0"/>
          </a:p>
          <a:p>
            <a:pPr marL="400050" lvl="1" indent="0">
              <a:buNone/>
            </a:pPr>
            <a:endParaRPr lang="es-CO" b="1" dirty="0" smtClean="0">
              <a:solidFill>
                <a:srgbClr val="FF0000"/>
              </a:solidFill>
            </a:endParaRPr>
          </a:p>
          <a:p>
            <a:pPr marL="400050" lvl="1" indent="0">
              <a:buNone/>
            </a:pPr>
            <a:r>
              <a:rPr lang="es-CO" sz="3400" b="1" dirty="0" smtClean="0">
                <a:solidFill>
                  <a:srgbClr val="FF0000"/>
                </a:solidFill>
              </a:rPr>
              <a:t>Apocalipsis </a:t>
            </a:r>
            <a:r>
              <a:rPr lang="es-CO" sz="3400" b="1" dirty="0">
                <a:solidFill>
                  <a:srgbClr val="FF0000"/>
                </a:solidFill>
              </a:rPr>
              <a:t>14:7 </a:t>
            </a:r>
            <a:r>
              <a:rPr lang="es-CO" sz="3400" dirty="0"/>
              <a:t>“… Temed a Dios, y dadle gloria; porque la hora de su juicio ha llegado: y adorad aquel que hizo el cielo y la tierra, y el mar y las fuentes de las aguas .” </a:t>
            </a:r>
            <a:endParaRPr lang="es-CO" sz="3400" dirty="0" smtClean="0"/>
          </a:p>
          <a:p>
            <a:pPr marL="0" indent="0">
              <a:buNone/>
            </a:pPr>
            <a:endParaRPr lang="es-CO" dirty="0" smtClean="0"/>
          </a:p>
          <a:p>
            <a:pPr marL="0" indent="0">
              <a:buNone/>
            </a:pPr>
            <a:r>
              <a:rPr lang="es-CO" sz="3400" dirty="0" smtClean="0"/>
              <a:t>Preguntas, </a:t>
            </a:r>
            <a:r>
              <a:rPr lang="es-CO" sz="3400" dirty="0"/>
              <a:t>en la existencia pre-humana de Cristo; naturaleza humana; la naturaleza o identidad del Espíritu Santo; </a:t>
            </a:r>
            <a:r>
              <a:rPr lang="es-CO" sz="3400" dirty="0" smtClean="0"/>
              <a:t>etc. </a:t>
            </a:r>
            <a:r>
              <a:rPr lang="es-CO" sz="3400" dirty="0"/>
              <a:t>- todos éstos son estudios importantes. Sin embargo, resolviendo cada uno y cualquiera de estos asuntos no se resuelve el problema de la IDENTIDAD del Creador como se encuentra en el Mensaje del Primer </a:t>
            </a:r>
            <a:r>
              <a:rPr lang="es-CO" sz="3400" dirty="0" smtClean="0"/>
              <a:t>Ángel!</a:t>
            </a:r>
            <a:endParaRPr lang="es-CO" sz="3400" dirty="0"/>
          </a:p>
          <a:p>
            <a:endParaRPr lang="es-CO" dirty="0"/>
          </a:p>
        </p:txBody>
      </p:sp>
    </p:spTree>
    <p:extLst>
      <p:ext uri="{BB962C8B-B14F-4D97-AF65-F5344CB8AC3E}">
        <p14:creationId xmlns:p14="http://schemas.microsoft.com/office/powerpoint/2010/main" val="33455257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336704"/>
          </a:xfrm>
          <a:solidFill>
            <a:schemeClr val="accent3">
              <a:lumMod val="20000"/>
              <a:lumOff val="80000"/>
            </a:schemeClr>
          </a:solidFill>
          <a:scene3d>
            <a:camera prst="isometricOffAxis1Right"/>
            <a:lightRig rig="threePt" dir="t"/>
          </a:scene3d>
        </p:spPr>
        <p:txBody>
          <a:bodyPr>
            <a:normAutofit/>
          </a:bodyPr>
          <a:lstStyle/>
          <a:p>
            <a:pPr marL="0" indent="0">
              <a:buNone/>
            </a:pPr>
            <a:r>
              <a:rPr lang="es-CO" sz="2800" dirty="0" smtClean="0"/>
              <a:t>Pregunto: ¿</a:t>
            </a:r>
            <a:r>
              <a:rPr lang="es-CO" sz="2800" b="1" dirty="0" smtClean="0"/>
              <a:t>Nos mandaría </a:t>
            </a:r>
            <a:r>
              <a:rPr lang="es-CO" sz="2800" b="1" dirty="0"/>
              <a:t>nuestro Creador a adorarle y sin embargo no darse a conocer ? </a:t>
            </a:r>
            <a:r>
              <a:rPr lang="es-CO" sz="2800" b="1" dirty="0" smtClean="0"/>
              <a:t>¿O </a:t>
            </a:r>
            <a:r>
              <a:rPr lang="es-CO" sz="2800" b="1" dirty="0"/>
              <a:t>el </a:t>
            </a:r>
            <a:r>
              <a:rPr lang="es-CO" sz="2800" b="1" dirty="0" smtClean="0"/>
              <a:t>Señor, </a:t>
            </a:r>
            <a:r>
              <a:rPr lang="es-CO" sz="2800" b="1" dirty="0"/>
              <a:t>nuestro Dios nos </a:t>
            </a:r>
            <a:r>
              <a:rPr lang="es-CO" sz="2800" b="1" dirty="0" smtClean="0"/>
              <a:t>pediría </a:t>
            </a:r>
            <a:r>
              <a:rPr lang="es-CO" sz="2800" b="1" dirty="0"/>
              <a:t>que le amemos con todo nuestro </a:t>
            </a:r>
            <a:r>
              <a:rPr lang="es-CO" sz="2800" b="1" dirty="0" smtClean="0"/>
              <a:t>corazón</a:t>
            </a:r>
            <a:r>
              <a:rPr lang="es-CO" sz="2800" b="1" dirty="0"/>
              <a:t>, alma, mente, y fuerza, y al mismo tiempo hacer de Su identidad un “misterio</a:t>
            </a:r>
            <a:r>
              <a:rPr lang="es-CO" sz="2800" dirty="0" smtClean="0"/>
              <a:t>”? Ver </a:t>
            </a:r>
            <a:r>
              <a:rPr lang="es-CO" sz="2800" b="1" dirty="0" smtClean="0">
                <a:solidFill>
                  <a:srgbClr val="FF0000"/>
                </a:solidFill>
              </a:rPr>
              <a:t>(Juan 17:3).</a:t>
            </a:r>
            <a:endParaRPr lang="es-CO" sz="2800" b="1" dirty="0">
              <a:solidFill>
                <a:srgbClr val="FF0000"/>
              </a:solidFill>
            </a:endParaRPr>
          </a:p>
          <a:p>
            <a:pPr marL="400050" lvl="1" indent="0">
              <a:buNone/>
            </a:pPr>
            <a:r>
              <a:rPr lang="es-CO" b="1" dirty="0" smtClean="0">
                <a:solidFill>
                  <a:srgbClr val="FF0000"/>
                </a:solidFill>
              </a:rPr>
              <a:t>Apocalipsis 14:6,7.</a:t>
            </a:r>
          </a:p>
          <a:p>
            <a:pPr marL="400050" lvl="1" indent="0">
              <a:buNone/>
            </a:pPr>
            <a:r>
              <a:rPr lang="es-CO" dirty="0" smtClean="0"/>
              <a:t>Entonces </a:t>
            </a:r>
            <a:r>
              <a:rPr lang="es-CO" dirty="0"/>
              <a:t>vi a otro ángel que volaba por el cielo, con el evangelio eterno para predicarlo a los que habitan en la tierra, a toda nación y tribu, lengua y pueblo, 7 Decía a gran voz: </a:t>
            </a:r>
            <a:r>
              <a:rPr lang="es-CO" dirty="0" smtClean="0"/>
              <a:t>Temed </a:t>
            </a:r>
            <a:r>
              <a:rPr lang="es-CO" dirty="0"/>
              <a:t>a Dios, y dadle gloria, </a:t>
            </a:r>
            <a:r>
              <a:rPr lang="es-CO" dirty="0" smtClean="0"/>
              <a:t>por que la </a:t>
            </a:r>
            <a:r>
              <a:rPr lang="es-CO" dirty="0"/>
              <a:t>hora de su juicio ha llegado; y adorad a aquel que hizo el cielo y la tierra, el mar y las fuentes de las aguas . </a:t>
            </a:r>
            <a:endParaRPr lang="es-CO" dirty="0" smtClean="0"/>
          </a:p>
          <a:p>
            <a:endParaRPr lang="es-CO" dirty="0"/>
          </a:p>
        </p:txBody>
      </p:sp>
    </p:spTree>
    <p:extLst>
      <p:ext uri="{BB962C8B-B14F-4D97-AF65-F5344CB8AC3E}">
        <p14:creationId xmlns:p14="http://schemas.microsoft.com/office/powerpoint/2010/main" val="21296324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a:solidFill>
            <a:schemeClr val="bg2">
              <a:lumMod val="90000"/>
            </a:schemeClr>
          </a:solidFill>
        </p:spPr>
        <p:txBody>
          <a:bodyPr>
            <a:normAutofit fontScale="92500" lnSpcReduction="20000"/>
          </a:bodyPr>
          <a:lstStyle/>
          <a:p>
            <a:pPr marL="0" indent="0">
              <a:buNone/>
            </a:pPr>
            <a:r>
              <a:rPr lang="es-CO" b="1" dirty="0">
                <a:solidFill>
                  <a:srgbClr val="FF0000"/>
                </a:solidFill>
              </a:rPr>
              <a:t>Éxodo 20:8-11. </a:t>
            </a:r>
          </a:p>
          <a:p>
            <a:pPr marL="400050" lvl="1" indent="0">
              <a:buNone/>
            </a:pPr>
            <a:r>
              <a:rPr lang="es-CO" dirty="0">
                <a:solidFill>
                  <a:srgbClr val="0070C0"/>
                </a:solidFill>
              </a:rPr>
              <a:t>Acuérdate del día sábado para santificarlo. 9 Seis días trabajarás y harás toda tu obra. 10 Pero el sábado es el día de reposo del Señor tu Dios. No hagas ningún trabajo en él; ni tú, ni tu hijo, ni tu hija, ni tu siervo, ni tu criada, ni tu bestia, ni tu extranjero que está dentro de tus puertas. 11 Porque en seis días hizo JEHOVÁ los cielos y la tierra, el mar y todas las cosas que en ellos hay, y reposó en el séptimo día; Por tanto, Jehová bendijo el día de reposo y lo santificó . </a:t>
            </a:r>
          </a:p>
          <a:p>
            <a:pPr marL="0" indent="0">
              <a:buNone/>
            </a:pPr>
            <a:endParaRPr lang="es-CO" sz="3000" b="1" dirty="0" smtClean="0"/>
          </a:p>
          <a:p>
            <a:pPr marL="0" indent="0">
              <a:buNone/>
            </a:pPr>
            <a:r>
              <a:rPr lang="es-CO" sz="3000" b="1" dirty="0" smtClean="0"/>
              <a:t>VÉRDADERA ADORACIÓN:  </a:t>
            </a:r>
            <a:r>
              <a:rPr lang="es-CO" sz="3000" b="1" dirty="0"/>
              <a:t>¿QUIEN? ¿COMO? CREADOR DEL SABADO </a:t>
            </a:r>
            <a:endParaRPr lang="es-CO" sz="3000" b="1" dirty="0" smtClean="0"/>
          </a:p>
          <a:p>
            <a:pPr marL="0" indent="0">
              <a:buNone/>
            </a:pPr>
            <a:r>
              <a:rPr lang="es-CO" dirty="0" smtClean="0"/>
              <a:t>El </a:t>
            </a:r>
            <a:r>
              <a:rPr lang="es-CO" dirty="0"/>
              <a:t>Mensaje del Primer </a:t>
            </a:r>
            <a:r>
              <a:rPr lang="es-CO" dirty="0" smtClean="0"/>
              <a:t>Ángel también </a:t>
            </a:r>
            <a:r>
              <a:rPr lang="es-CO" dirty="0"/>
              <a:t>encontrado en el Cuarto </a:t>
            </a:r>
            <a:r>
              <a:rPr lang="es-CO" dirty="0" smtClean="0"/>
              <a:t>Mandamiento, contiene EL </a:t>
            </a:r>
            <a:r>
              <a:rPr lang="es-CO" dirty="0"/>
              <a:t>SÉLLO DE DIOS</a:t>
            </a:r>
          </a:p>
        </p:txBody>
      </p:sp>
    </p:spTree>
    <p:extLst>
      <p:ext uri="{BB962C8B-B14F-4D97-AF65-F5344CB8AC3E}">
        <p14:creationId xmlns:p14="http://schemas.microsoft.com/office/powerpoint/2010/main" val="16878394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a:solidFill>
            <a:schemeClr val="bg1"/>
          </a:solidFill>
        </p:spPr>
        <p:txBody>
          <a:bodyPr>
            <a:normAutofit fontScale="85000" lnSpcReduction="10000"/>
          </a:bodyPr>
          <a:lstStyle/>
          <a:p>
            <a:pPr marL="0" indent="0">
              <a:buNone/>
            </a:pPr>
            <a:r>
              <a:rPr lang="es-CO" dirty="0" smtClean="0"/>
              <a:t>Definitivamente, </a:t>
            </a:r>
            <a:r>
              <a:rPr lang="es-CO" dirty="0"/>
              <a:t>el </a:t>
            </a:r>
            <a:r>
              <a:rPr lang="es-CO" dirty="0" smtClean="0"/>
              <a:t>sello </a:t>
            </a:r>
            <a:r>
              <a:rPr lang="es-CO" dirty="0"/>
              <a:t>de Dios NO es acerca de un </a:t>
            </a:r>
            <a:r>
              <a:rPr lang="es-CO" dirty="0" smtClean="0"/>
              <a:t>día </a:t>
            </a:r>
            <a:r>
              <a:rPr lang="es-CO" dirty="0"/>
              <a:t>. Es acerca de </a:t>
            </a:r>
            <a:r>
              <a:rPr lang="es-CO" dirty="0" smtClean="0"/>
              <a:t>A QUÍEN </a:t>
            </a:r>
            <a:r>
              <a:rPr lang="es-CO" dirty="0"/>
              <a:t>ADORAMOS y </a:t>
            </a:r>
            <a:r>
              <a:rPr lang="es-CO" dirty="0" smtClean="0"/>
              <a:t>a que </a:t>
            </a:r>
            <a:r>
              <a:rPr lang="es-CO" dirty="0"/>
              <a:t>somos leales! </a:t>
            </a:r>
            <a:endParaRPr lang="es-CO" dirty="0" smtClean="0"/>
          </a:p>
          <a:p>
            <a:pPr marL="400050" lvl="1" indent="0">
              <a:buNone/>
            </a:pPr>
            <a:r>
              <a:rPr lang="es-CO" dirty="0" smtClean="0">
                <a:solidFill>
                  <a:srgbClr val="FF0000"/>
                </a:solidFill>
              </a:rPr>
              <a:t>Mientras </a:t>
            </a:r>
            <a:r>
              <a:rPr lang="es-CO" dirty="0">
                <a:solidFill>
                  <a:srgbClr val="FF0000"/>
                </a:solidFill>
              </a:rPr>
              <a:t>guardamos el </a:t>
            </a:r>
            <a:r>
              <a:rPr lang="es-CO" dirty="0" smtClean="0">
                <a:solidFill>
                  <a:srgbClr val="FF0000"/>
                </a:solidFill>
              </a:rPr>
              <a:t>día Sábado </a:t>
            </a:r>
            <a:r>
              <a:rPr lang="es-CO" dirty="0">
                <a:solidFill>
                  <a:srgbClr val="FF0000"/>
                </a:solidFill>
              </a:rPr>
              <a:t>santo es obediencia y es, definitivamente, un acto de </a:t>
            </a:r>
            <a:r>
              <a:rPr lang="es-CO" dirty="0" smtClean="0">
                <a:solidFill>
                  <a:srgbClr val="FF0000"/>
                </a:solidFill>
              </a:rPr>
              <a:t>adoración</a:t>
            </a:r>
            <a:r>
              <a:rPr lang="es-CO" dirty="0">
                <a:solidFill>
                  <a:srgbClr val="FF0000"/>
                </a:solidFill>
              </a:rPr>
              <a:t>, no es el </a:t>
            </a:r>
            <a:r>
              <a:rPr lang="es-CO" dirty="0" smtClean="0">
                <a:solidFill>
                  <a:srgbClr val="FF0000"/>
                </a:solidFill>
              </a:rPr>
              <a:t>objetivo </a:t>
            </a:r>
            <a:r>
              <a:rPr lang="es-CO" dirty="0">
                <a:solidFill>
                  <a:srgbClr val="FF0000"/>
                </a:solidFill>
              </a:rPr>
              <a:t>pero una de las formas de </a:t>
            </a:r>
            <a:r>
              <a:rPr lang="es-CO" dirty="0" smtClean="0">
                <a:solidFill>
                  <a:srgbClr val="FF0000"/>
                </a:solidFill>
              </a:rPr>
              <a:t>adoración </a:t>
            </a:r>
            <a:r>
              <a:rPr lang="es-CO" dirty="0">
                <a:solidFill>
                  <a:srgbClr val="FF0000"/>
                </a:solidFill>
              </a:rPr>
              <a:t>a nuestro Creador. </a:t>
            </a:r>
            <a:endParaRPr lang="es-CO" dirty="0" smtClean="0">
              <a:solidFill>
                <a:srgbClr val="FF0000"/>
              </a:solidFill>
            </a:endParaRPr>
          </a:p>
          <a:p>
            <a:pPr marL="400050" lvl="1" indent="0">
              <a:buNone/>
            </a:pPr>
            <a:r>
              <a:rPr lang="es-CO" dirty="0" smtClean="0">
                <a:solidFill>
                  <a:srgbClr val="FF0000"/>
                </a:solidFill>
              </a:rPr>
              <a:t>El objetivo </a:t>
            </a:r>
            <a:r>
              <a:rPr lang="es-CO" dirty="0">
                <a:solidFill>
                  <a:srgbClr val="FF0000"/>
                </a:solidFill>
              </a:rPr>
              <a:t>es dar gloria a Dios y adorar Aquel que nos </a:t>
            </a:r>
            <a:r>
              <a:rPr lang="es-CO" dirty="0" smtClean="0">
                <a:solidFill>
                  <a:srgbClr val="FF0000"/>
                </a:solidFill>
              </a:rPr>
              <a:t>creó,  </a:t>
            </a:r>
            <a:r>
              <a:rPr lang="es-CO" dirty="0">
                <a:solidFill>
                  <a:srgbClr val="FF0000"/>
                </a:solidFill>
              </a:rPr>
              <a:t>Guardar </a:t>
            </a:r>
            <a:r>
              <a:rPr lang="es-CO" dirty="0" smtClean="0">
                <a:solidFill>
                  <a:srgbClr val="FF0000"/>
                </a:solidFill>
              </a:rPr>
              <a:t> </a:t>
            </a:r>
            <a:r>
              <a:rPr lang="es-CO" dirty="0">
                <a:solidFill>
                  <a:srgbClr val="FF0000"/>
                </a:solidFill>
              </a:rPr>
              <a:t>un día </a:t>
            </a:r>
            <a:r>
              <a:rPr lang="es-CO" dirty="0" smtClean="0">
                <a:solidFill>
                  <a:srgbClr val="FF0000"/>
                </a:solidFill>
              </a:rPr>
              <a:t> </a:t>
            </a:r>
            <a:r>
              <a:rPr lang="es-CO" dirty="0">
                <a:solidFill>
                  <a:srgbClr val="FF0000"/>
                </a:solidFill>
              </a:rPr>
              <a:t>santo sin adorar al Creador no es un culto verdadero , y solo </a:t>
            </a:r>
            <a:r>
              <a:rPr lang="es-CO" dirty="0" smtClean="0">
                <a:solidFill>
                  <a:srgbClr val="FF0000"/>
                </a:solidFill>
              </a:rPr>
              <a:t>será </a:t>
            </a:r>
            <a:r>
              <a:rPr lang="es-CO" dirty="0">
                <a:solidFill>
                  <a:srgbClr val="FF0000"/>
                </a:solidFill>
              </a:rPr>
              <a:t>guardar un </a:t>
            </a:r>
            <a:r>
              <a:rPr lang="es-CO" dirty="0" smtClean="0">
                <a:solidFill>
                  <a:srgbClr val="FF0000"/>
                </a:solidFill>
              </a:rPr>
              <a:t>día </a:t>
            </a:r>
            <a:r>
              <a:rPr lang="es-CO" dirty="0">
                <a:solidFill>
                  <a:srgbClr val="FF0000"/>
                </a:solidFill>
              </a:rPr>
              <a:t>de la semana y no el día </a:t>
            </a:r>
            <a:r>
              <a:rPr lang="es-CO" dirty="0" smtClean="0">
                <a:solidFill>
                  <a:srgbClr val="FF0000"/>
                </a:solidFill>
              </a:rPr>
              <a:t>Sábado  «santo».</a:t>
            </a:r>
          </a:p>
          <a:p>
            <a:pPr marL="400050" lvl="1" indent="0">
              <a:buNone/>
            </a:pPr>
            <a:r>
              <a:rPr lang="es-CO" dirty="0" smtClean="0">
                <a:solidFill>
                  <a:srgbClr val="FF0000"/>
                </a:solidFill>
              </a:rPr>
              <a:t>Y Satanás </a:t>
            </a:r>
            <a:r>
              <a:rPr lang="es-CO" dirty="0">
                <a:solidFill>
                  <a:srgbClr val="FF0000"/>
                </a:solidFill>
              </a:rPr>
              <a:t>recibe toda falsa </a:t>
            </a:r>
            <a:r>
              <a:rPr lang="es-CO" dirty="0" smtClean="0">
                <a:solidFill>
                  <a:srgbClr val="FF0000"/>
                </a:solidFill>
              </a:rPr>
              <a:t>adoración. </a:t>
            </a:r>
            <a:r>
              <a:rPr lang="es-CO" dirty="0">
                <a:solidFill>
                  <a:srgbClr val="FF0000"/>
                </a:solidFill>
              </a:rPr>
              <a:t>¡</a:t>
            </a:r>
            <a:r>
              <a:rPr lang="es-CO" dirty="0" smtClean="0">
                <a:solidFill>
                  <a:srgbClr val="FF0000"/>
                </a:solidFill>
              </a:rPr>
              <a:t>Es </a:t>
            </a:r>
            <a:r>
              <a:rPr lang="es-CO" dirty="0">
                <a:solidFill>
                  <a:srgbClr val="FF0000"/>
                </a:solidFill>
              </a:rPr>
              <a:t>por eso que nosotros necesitamos adorar a Dios en </a:t>
            </a:r>
            <a:r>
              <a:rPr lang="es-CO" dirty="0" smtClean="0">
                <a:solidFill>
                  <a:srgbClr val="FF0000"/>
                </a:solidFill>
              </a:rPr>
              <a:t>espíritu </a:t>
            </a:r>
            <a:r>
              <a:rPr lang="es-CO" dirty="0">
                <a:solidFill>
                  <a:srgbClr val="FF0000"/>
                </a:solidFill>
              </a:rPr>
              <a:t>y en </a:t>
            </a:r>
            <a:r>
              <a:rPr lang="es-CO" dirty="0" smtClean="0">
                <a:solidFill>
                  <a:srgbClr val="FF0000"/>
                </a:solidFill>
              </a:rPr>
              <a:t>verdad! Necesitamos </a:t>
            </a:r>
            <a:r>
              <a:rPr lang="es-CO" dirty="0">
                <a:solidFill>
                  <a:srgbClr val="FF0000"/>
                </a:solidFill>
              </a:rPr>
              <a:t>tener a los dos a </a:t>
            </a:r>
            <a:r>
              <a:rPr lang="es-CO" dirty="0" smtClean="0">
                <a:solidFill>
                  <a:srgbClr val="FF0000"/>
                </a:solidFill>
              </a:rPr>
              <a:t>QUÍEN </a:t>
            </a:r>
            <a:r>
              <a:rPr lang="es-CO" dirty="0">
                <a:solidFill>
                  <a:srgbClr val="FF0000"/>
                </a:solidFill>
              </a:rPr>
              <a:t>y COMO </a:t>
            </a:r>
            <a:r>
              <a:rPr lang="es-CO" dirty="0" smtClean="0">
                <a:solidFill>
                  <a:srgbClr val="FF0000"/>
                </a:solidFill>
              </a:rPr>
              <a:t>correctamente!</a:t>
            </a:r>
          </a:p>
          <a:p>
            <a:pPr marL="0" indent="0">
              <a:buNone/>
            </a:pPr>
            <a:r>
              <a:rPr lang="es-CO" dirty="0" smtClean="0"/>
              <a:t> VÉ </a:t>
            </a:r>
            <a:r>
              <a:rPr lang="es-CO" dirty="0"/>
              <a:t>RDADERA </a:t>
            </a:r>
            <a:r>
              <a:rPr lang="es-CO" dirty="0" smtClean="0"/>
              <a:t>ADORACIÓN  ¿QUÍEN</a:t>
            </a:r>
            <a:r>
              <a:rPr lang="es-CO" dirty="0"/>
              <a:t>? </a:t>
            </a:r>
            <a:r>
              <a:rPr lang="es-CO" dirty="0" smtClean="0"/>
              <a:t>¿COMO</a:t>
            </a:r>
            <a:r>
              <a:rPr lang="es-CO" dirty="0"/>
              <a:t>? </a:t>
            </a:r>
            <a:r>
              <a:rPr lang="es-CO" dirty="0" smtClean="0"/>
              <a:t>CRÉADOR DEL SAB </a:t>
            </a:r>
            <a:r>
              <a:rPr lang="es-CO" dirty="0"/>
              <a:t>Á DO El </a:t>
            </a:r>
            <a:r>
              <a:rPr lang="es-CO" dirty="0" smtClean="0"/>
              <a:t>Mensaje </a:t>
            </a:r>
            <a:r>
              <a:rPr lang="es-CO" dirty="0"/>
              <a:t>del Primer </a:t>
            </a:r>
            <a:r>
              <a:rPr lang="es-CO" dirty="0" smtClean="0"/>
              <a:t>Ángel También </a:t>
            </a:r>
            <a:r>
              <a:rPr lang="es-CO" dirty="0"/>
              <a:t>encontrado en el Cuarto </a:t>
            </a:r>
            <a:r>
              <a:rPr lang="es-CO" dirty="0" smtClean="0"/>
              <a:t>Mandamiento. </a:t>
            </a:r>
            <a:r>
              <a:rPr lang="es-CO" dirty="0"/>
              <a:t>EL </a:t>
            </a:r>
            <a:r>
              <a:rPr lang="es-CO" dirty="0" smtClean="0"/>
              <a:t>SÉLLO </a:t>
            </a:r>
            <a:r>
              <a:rPr lang="es-CO" dirty="0"/>
              <a:t>DE </a:t>
            </a:r>
            <a:r>
              <a:rPr lang="es-CO" dirty="0" smtClean="0"/>
              <a:t>DIOS</a:t>
            </a:r>
            <a:endParaRPr lang="es-CO" dirty="0"/>
          </a:p>
        </p:txBody>
      </p:sp>
    </p:spTree>
    <p:extLst>
      <p:ext uri="{BB962C8B-B14F-4D97-AF65-F5344CB8AC3E}">
        <p14:creationId xmlns:p14="http://schemas.microsoft.com/office/powerpoint/2010/main" val="9862814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a:solidFill>
            <a:schemeClr val="accent4">
              <a:lumMod val="20000"/>
              <a:lumOff val="80000"/>
            </a:schemeClr>
          </a:solidFill>
        </p:spPr>
        <p:txBody>
          <a:bodyPr>
            <a:normAutofit fontScale="92500" lnSpcReduction="20000"/>
          </a:bodyPr>
          <a:lstStyle/>
          <a:p>
            <a:pPr marL="0" indent="0">
              <a:buNone/>
            </a:pPr>
            <a:r>
              <a:rPr lang="es-CO" b="1" u="sng" dirty="0" smtClean="0"/>
              <a:t>Primera</a:t>
            </a:r>
            <a:r>
              <a:rPr lang="es-CO" dirty="0" smtClean="0"/>
              <a:t> Definición Bíblica </a:t>
            </a:r>
            <a:r>
              <a:rPr lang="es-CO" dirty="0"/>
              <a:t>de CREADOR </a:t>
            </a:r>
            <a:r>
              <a:rPr lang="es-CO" dirty="0" smtClean="0"/>
              <a:t> ¿QUÍEN</a:t>
            </a:r>
            <a:r>
              <a:rPr lang="es-CO" dirty="0"/>
              <a:t>? </a:t>
            </a:r>
            <a:r>
              <a:rPr lang="es-CO" dirty="0" smtClean="0"/>
              <a:t>¿COMO</a:t>
            </a:r>
            <a:r>
              <a:rPr lang="es-CO" dirty="0"/>
              <a:t>? </a:t>
            </a:r>
            <a:r>
              <a:rPr lang="es-CO" b="1" dirty="0"/>
              <a:t>Iniciador </a:t>
            </a:r>
            <a:r>
              <a:rPr lang="es-CO" b="1" dirty="0" smtClean="0"/>
              <a:t>Fuente</a:t>
            </a:r>
            <a:r>
              <a:rPr lang="es-CO" dirty="0" smtClean="0"/>
              <a:t>: </a:t>
            </a:r>
          </a:p>
          <a:p>
            <a:pPr marL="400050" lvl="1" indent="0">
              <a:buNone/>
            </a:pPr>
            <a:r>
              <a:rPr lang="es-CO" dirty="0" smtClean="0"/>
              <a:t> “Y </a:t>
            </a:r>
            <a:r>
              <a:rPr lang="es-CO" dirty="0"/>
              <a:t>dijo Dios…” </a:t>
            </a:r>
            <a:r>
              <a:rPr lang="es-CO" dirty="0" smtClean="0"/>
              <a:t>“De </a:t>
            </a:r>
            <a:r>
              <a:rPr lang="es-CO" dirty="0"/>
              <a:t>Quien son todas las cosas…” </a:t>
            </a:r>
            <a:r>
              <a:rPr lang="es-CO" dirty="0" smtClean="0"/>
              <a:t> Por medio </a:t>
            </a:r>
            <a:r>
              <a:rPr lang="es-CO" dirty="0"/>
              <a:t>de Su Palabra Su </a:t>
            </a:r>
            <a:r>
              <a:rPr lang="es-CO" dirty="0" smtClean="0"/>
              <a:t>Sabiduría </a:t>
            </a:r>
            <a:r>
              <a:rPr lang="es-CO" dirty="0"/>
              <a:t>Su Poder Su </a:t>
            </a:r>
            <a:r>
              <a:rPr lang="es-CO" dirty="0" smtClean="0"/>
              <a:t>Hijo.</a:t>
            </a:r>
            <a:endParaRPr lang="es-CO" dirty="0"/>
          </a:p>
          <a:p>
            <a:pPr marL="400050" lvl="1" indent="0">
              <a:buNone/>
            </a:pPr>
            <a:endParaRPr lang="es-CO" dirty="0"/>
          </a:p>
          <a:p>
            <a:pPr marL="0" indent="0">
              <a:buNone/>
            </a:pPr>
            <a:r>
              <a:rPr lang="es-CO" b="1" u="sng" dirty="0" smtClean="0"/>
              <a:t>Segunda</a:t>
            </a:r>
            <a:r>
              <a:rPr lang="es-CO" dirty="0" smtClean="0"/>
              <a:t> Definición Bíblica </a:t>
            </a:r>
            <a:r>
              <a:rPr lang="es-CO" dirty="0"/>
              <a:t>de CREADOR INICIADOR FUENTE </a:t>
            </a:r>
            <a:r>
              <a:rPr lang="es-CO" dirty="0" smtClean="0"/>
              <a:t>SEÑOR </a:t>
            </a:r>
            <a:r>
              <a:rPr lang="es-CO" dirty="0"/>
              <a:t>DIOS TODOPODEROSO </a:t>
            </a:r>
            <a:r>
              <a:rPr lang="es-CO" dirty="0" smtClean="0"/>
              <a:t>INICIADOR:</a:t>
            </a:r>
          </a:p>
          <a:p>
            <a:pPr marL="400050" lvl="1" indent="0">
              <a:buNone/>
            </a:pPr>
            <a:endParaRPr lang="es-CO" dirty="0" smtClean="0"/>
          </a:p>
          <a:p>
            <a:pPr marL="400050" lvl="1" indent="0">
              <a:buNone/>
            </a:pPr>
            <a:r>
              <a:rPr lang="es-CO" dirty="0" smtClean="0"/>
              <a:t> </a:t>
            </a:r>
            <a:r>
              <a:rPr lang="es-CO" b="1" dirty="0" smtClean="0">
                <a:solidFill>
                  <a:srgbClr val="FF0000"/>
                </a:solidFill>
              </a:rPr>
              <a:t>Génesis 1:3.</a:t>
            </a:r>
          </a:p>
          <a:p>
            <a:pPr marL="400050" lvl="1" indent="0">
              <a:buNone/>
            </a:pPr>
            <a:r>
              <a:rPr lang="es-CO" dirty="0" smtClean="0"/>
              <a:t> </a:t>
            </a:r>
            <a:r>
              <a:rPr lang="es-CO" dirty="0"/>
              <a:t>Y dijo Dios , Sea la luz: y fue la luz. </a:t>
            </a:r>
            <a:r>
              <a:rPr lang="es-CO" dirty="0" smtClean="0"/>
              <a:t>FUENTE.</a:t>
            </a:r>
          </a:p>
          <a:p>
            <a:pPr marL="400050" lvl="1" indent="0">
              <a:buNone/>
            </a:pPr>
            <a:endParaRPr lang="es-CO" b="1" dirty="0" smtClean="0">
              <a:solidFill>
                <a:srgbClr val="FF0000"/>
              </a:solidFill>
            </a:endParaRPr>
          </a:p>
          <a:p>
            <a:pPr marL="400050" lvl="1" indent="0">
              <a:buNone/>
            </a:pPr>
            <a:r>
              <a:rPr lang="es-CO" b="1" dirty="0" smtClean="0">
                <a:solidFill>
                  <a:srgbClr val="FF0000"/>
                </a:solidFill>
              </a:rPr>
              <a:t>1 </a:t>
            </a:r>
            <a:r>
              <a:rPr lang="es-CO" b="1" dirty="0">
                <a:solidFill>
                  <a:srgbClr val="FF0000"/>
                </a:solidFill>
              </a:rPr>
              <a:t>Corintios </a:t>
            </a:r>
            <a:r>
              <a:rPr lang="es-CO" b="1" dirty="0" smtClean="0">
                <a:solidFill>
                  <a:srgbClr val="FF0000"/>
                </a:solidFill>
              </a:rPr>
              <a:t>8:6</a:t>
            </a:r>
            <a:r>
              <a:rPr lang="es-CO" dirty="0" smtClean="0"/>
              <a:t>.</a:t>
            </a:r>
          </a:p>
          <a:p>
            <a:pPr marL="400050" lvl="1" indent="0">
              <a:buNone/>
            </a:pPr>
            <a:r>
              <a:rPr lang="es-CO" dirty="0" smtClean="0"/>
              <a:t> </a:t>
            </a:r>
            <a:r>
              <a:rPr lang="es-CO" dirty="0"/>
              <a:t>Para nosotros, sin embargo, solo hay un Dios, el Padre, del cual proceden todas las cosas , y nosotros somos para él ; y un </a:t>
            </a:r>
            <a:r>
              <a:rPr lang="es-CO" dirty="0" smtClean="0"/>
              <a:t>Señor</a:t>
            </a:r>
            <a:r>
              <a:rPr lang="es-CO" dirty="0"/>
              <a:t>, Jesucristo, por medio del cual son todas las cosas, y nosotros por medio de él .</a:t>
            </a:r>
          </a:p>
          <a:p>
            <a:endParaRPr lang="es-CO" dirty="0"/>
          </a:p>
        </p:txBody>
      </p:sp>
    </p:spTree>
    <p:extLst>
      <p:ext uri="{BB962C8B-B14F-4D97-AF65-F5344CB8AC3E}">
        <p14:creationId xmlns:p14="http://schemas.microsoft.com/office/powerpoint/2010/main" val="3548010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6" end="6"/>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p:cTn id="1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8" end="8"/>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p:cTn id="2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a:solidFill>
            <a:schemeClr val="bg2">
              <a:lumMod val="90000"/>
            </a:schemeClr>
          </a:solidFill>
        </p:spPr>
        <p:txBody>
          <a:bodyPr>
            <a:normAutofit fontScale="85000" lnSpcReduction="20000"/>
          </a:bodyPr>
          <a:lstStyle/>
          <a:p>
            <a:pPr marL="0" indent="0">
              <a:buNone/>
            </a:pPr>
            <a:r>
              <a:rPr lang="es-CO" b="1" u="sng" dirty="0" smtClean="0"/>
              <a:t>Tercera</a:t>
            </a:r>
            <a:r>
              <a:rPr lang="es-CO" dirty="0" smtClean="0"/>
              <a:t> Definición Bíblica </a:t>
            </a:r>
            <a:r>
              <a:rPr lang="es-CO" dirty="0"/>
              <a:t>de CREADOR </a:t>
            </a:r>
            <a:r>
              <a:rPr lang="es-CO" dirty="0" smtClean="0"/>
              <a:t>SEÑOR </a:t>
            </a:r>
            <a:r>
              <a:rPr lang="es-CO" dirty="0"/>
              <a:t>DIOS </a:t>
            </a:r>
            <a:r>
              <a:rPr lang="es-CO" dirty="0" smtClean="0"/>
              <a:t>TODOPODEROSO:</a:t>
            </a:r>
          </a:p>
          <a:p>
            <a:pPr marL="400050" lvl="1" indent="0">
              <a:buNone/>
            </a:pPr>
            <a:endParaRPr lang="es-CO" b="1" dirty="0" smtClean="0">
              <a:solidFill>
                <a:srgbClr val="FF0000"/>
              </a:solidFill>
            </a:endParaRPr>
          </a:p>
          <a:p>
            <a:pPr marL="400050" lvl="1" indent="0">
              <a:buNone/>
            </a:pPr>
            <a:r>
              <a:rPr lang="es-CO" b="1" dirty="0" smtClean="0">
                <a:solidFill>
                  <a:srgbClr val="FF0000"/>
                </a:solidFill>
              </a:rPr>
              <a:t>Malaquías 2:10</a:t>
            </a:r>
            <a:r>
              <a:rPr lang="es-CO" dirty="0" smtClean="0"/>
              <a:t>.</a:t>
            </a:r>
          </a:p>
          <a:p>
            <a:pPr marL="400050" lvl="1" indent="0">
              <a:buNone/>
            </a:pPr>
            <a:r>
              <a:rPr lang="es-CO" dirty="0" smtClean="0"/>
              <a:t> </a:t>
            </a:r>
            <a:r>
              <a:rPr lang="es-CO" dirty="0"/>
              <a:t>No tenemos todos un mismo </a:t>
            </a:r>
            <a:r>
              <a:rPr lang="es-CO" dirty="0" smtClean="0"/>
              <a:t>Padre? </a:t>
            </a:r>
            <a:r>
              <a:rPr lang="es-CO" dirty="0"/>
              <a:t>No nos ha creado un mismo </a:t>
            </a:r>
            <a:r>
              <a:rPr lang="es-CO" dirty="0" smtClean="0"/>
              <a:t>Dios? Porqué</a:t>
            </a:r>
            <a:r>
              <a:rPr lang="es-CO" dirty="0"/>
              <a:t>, pues, nos portamos deslealmente el uno contra el otro, profanando el pacto de nuestros padres ? </a:t>
            </a:r>
            <a:endParaRPr lang="es-CO" dirty="0" smtClean="0"/>
          </a:p>
          <a:p>
            <a:pPr marL="400050" lvl="1" indent="0">
              <a:buNone/>
            </a:pPr>
            <a:endParaRPr lang="es-CO" b="1" dirty="0" smtClean="0">
              <a:solidFill>
                <a:srgbClr val="FF0000"/>
              </a:solidFill>
            </a:endParaRPr>
          </a:p>
          <a:p>
            <a:pPr marL="400050" lvl="1" indent="0">
              <a:buNone/>
            </a:pPr>
            <a:r>
              <a:rPr lang="es-CO" b="1" dirty="0" smtClean="0">
                <a:solidFill>
                  <a:srgbClr val="FF0000"/>
                </a:solidFill>
              </a:rPr>
              <a:t>Efesios 3:9. </a:t>
            </a:r>
          </a:p>
          <a:p>
            <a:pPr marL="400050" lvl="1" indent="0">
              <a:buNone/>
            </a:pPr>
            <a:r>
              <a:rPr lang="es-CO" dirty="0" smtClean="0"/>
              <a:t>Y </a:t>
            </a:r>
            <a:r>
              <a:rPr lang="es-CO" dirty="0"/>
              <a:t>de aclarar a todos la dispensación del misterio escondido desde los siglos en Dios, que </a:t>
            </a:r>
            <a:r>
              <a:rPr lang="es-CO" dirty="0" smtClean="0"/>
              <a:t>creó </a:t>
            </a:r>
            <a:r>
              <a:rPr lang="es-CO" dirty="0"/>
              <a:t>todas las </a:t>
            </a:r>
            <a:r>
              <a:rPr lang="es-CO" dirty="0" smtClean="0"/>
              <a:t>cosas.</a:t>
            </a:r>
          </a:p>
          <a:p>
            <a:pPr marL="400050" lvl="1" indent="0">
              <a:buNone/>
            </a:pPr>
            <a:endParaRPr lang="es-CO" b="1" dirty="0" smtClean="0">
              <a:solidFill>
                <a:srgbClr val="FF0000"/>
              </a:solidFill>
            </a:endParaRPr>
          </a:p>
          <a:p>
            <a:pPr marL="400050" lvl="1" indent="0">
              <a:buNone/>
            </a:pPr>
            <a:r>
              <a:rPr lang="es-CO" b="1" dirty="0" smtClean="0">
                <a:solidFill>
                  <a:srgbClr val="FF0000"/>
                </a:solidFill>
              </a:rPr>
              <a:t>Hebreos 1:1,2</a:t>
            </a:r>
            <a:r>
              <a:rPr lang="es-CO" dirty="0" smtClean="0"/>
              <a:t>.</a:t>
            </a:r>
          </a:p>
          <a:p>
            <a:pPr marL="400050" lvl="1" indent="0">
              <a:buNone/>
            </a:pPr>
            <a:r>
              <a:rPr lang="es-CO" dirty="0" smtClean="0"/>
              <a:t> </a:t>
            </a:r>
            <a:r>
              <a:rPr lang="es-CO" dirty="0"/>
              <a:t>Dios , habiendo hablado muchas veces y de muchas maneras en otro tiempo a los padres por los profetas, 2 En estos postreros </a:t>
            </a:r>
            <a:r>
              <a:rPr lang="es-CO" dirty="0" smtClean="0"/>
              <a:t>días </a:t>
            </a:r>
            <a:r>
              <a:rPr lang="es-CO" dirty="0"/>
              <a:t>nos ha hablado por el Hijo, a quien </a:t>
            </a:r>
            <a:r>
              <a:rPr lang="es-CO" dirty="0" smtClean="0"/>
              <a:t>constituyó </a:t>
            </a:r>
            <a:r>
              <a:rPr lang="es-CO" dirty="0"/>
              <a:t>heredero de todo, y por quien asimismo hizo el </a:t>
            </a:r>
            <a:r>
              <a:rPr lang="es-CO" dirty="0" smtClean="0"/>
              <a:t>universo.</a:t>
            </a:r>
            <a:endParaRPr lang="es-CO" dirty="0"/>
          </a:p>
          <a:p>
            <a:endParaRPr lang="es-CO" dirty="0"/>
          </a:p>
        </p:txBody>
      </p:sp>
    </p:spTree>
    <p:extLst>
      <p:ext uri="{BB962C8B-B14F-4D97-AF65-F5344CB8AC3E}">
        <p14:creationId xmlns:p14="http://schemas.microsoft.com/office/powerpoint/2010/main" val="24960076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3">
                                            <p:txEl>
                                              <p:pRg st="6" end="6"/>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p:cTn id="2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9" dur="500"/>
                                        <p:tgtEl>
                                          <p:spTgt spid="3">
                                            <p:txEl>
                                              <p:pRg st="8" end="8"/>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p:cTn id="3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a:solidFill>
            <a:schemeClr val="bg1"/>
          </a:solidFill>
        </p:spPr>
        <p:txBody>
          <a:bodyPr>
            <a:normAutofit fontScale="85000" lnSpcReduction="20000"/>
          </a:bodyPr>
          <a:lstStyle/>
          <a:p>
            <a:pPr marL="0" indent="0">
              <a:buNone/>
            </a:pPr>
            <a:r>
              <a:rPr lang="es-CO" b="1" u="sng" dirty="0" smtClean="0"/>
              <a:t>Cuarta</a:t>
            </a:r>
            <a:r>
              <a:rPr lang="es-CO" dirty="0" smtClean="0"/>
              <a:t> Definición Bíblica </a:t>
            </a:r>
            <a:r>
              <a:rPr lang="es-CO" dirty="0"/>
              <a:t>de CREADOR </a:t>
            </a:r>
            <a:r>
              <a:rPr lang="es-CO" dirty="0" smtClean="0"/>
              <a:t>SEÑOR </a:t>
            </a:r>
            <a:r>
              <a:rPr lang="es-CO" dirty="0"/>
              <a:t>DIOS </a:t>
            </a:r>
            <a:r>
              <a:rPr lang="es-CO" dirty="0" smtClean="0"/>
              <a:t>TODOPODEROSO:</a:t>
            </a:r>
          </a:p>
          <a:p>
            <a:pPr marL="400050" lvl="1" indent="0">
              <a:buNone/>
            </a:pPr>
            <a:r>
              <a:rPr lang="es-CO" dirty="0" smtClean="0"/>
              <a:t> </a:t>
            </a:r>
            <a:r>
              <a:rPr lang="es-CO" b="1" dirty="0" smtClean="0">
                <a:solidFill>
                  <a:srgbClr val="FF0000"/>
                </a:solidFill>
              </a:rPr>
              <a:t>Génesis 1:1. </a:t>
            </a:r>
            <a:r>
              <a:rPr lang="es-CO" dirty="0" smtClean="0"/>
              <a:t>“En </a:t>
            </a:r>
            <a:r>
              <a:rPr lang="es-CO" dirty="0"/>
              <a:t>el principio </a:t>
            </a:r>
            <a:r>
              <a:rPr lang="es-CO" dirty="0" smtClean="0"/>
              <a:t>creó </a:t>
            </a:r>
            <a:r>
              <a:rPr lang="es-CO" dirty="0"/>
              <a:t>Dios los cielos y la tierra.” </a:t>
            </a:r>
            <a:endParaRPr lang="es-CO" dirty="0" smtClean="0"/>
          </a:p>
          <a:p>
            <a:pPr marL="400050" lvl="1" indent="0">
              <a:buNone/>
            </a:pPr>
            <a:endParaRPr lang="es-CO" b="1" dirty="0" smtClean="0">
              <a:solidFill>
                <a:srgbClr val="FF0000"/>
              </a:solidFill>
            </a:endParaRPr>
          </a:p>
          <a:p>
            <a:pPr marL="400050" lvl="1" indent="0">
              <a:buNone/>
            </a:pPr>
            <a:r>
              <a:rPr lang="es-CO" b="1" dirty="0" smtClean="0">
                <a:solidFill>
                  <a:srgbClr val="FF0000"/>
                </a:solidFill>
              </a:rPr>
              <a:t>Hebreos 1:1,2</a:t>
            </a:r>
            <a:r>
              <a:rPr lang="es-CO" dirty="0" smtClean="0"/>
              <a:t>. Dios </a:t>
            </a:r>
            <a:r>
              <a:rPr lang="es-CO" dirty="0"/>
              <a:t>, habiendo hablado muchas veces y de muchas maneras en otro tiempo a los padres por los profetas, 2 En estos postreros </a:t>
            </a:r>
            <a:r>
              <a:rPr lang="es-CO" dirty="0" smtClean="0"/>
              <a:t>días </a:t>
            </a:r>
            <a:r>
              <a:rPr lang="es-CO" dirty="0"/>
              <a:t>nos ha hablado por el Hijo, a quien </a:t>
            </a:r>
            <a:r>
              <a:rPr lang="es-CO" dirty="0" smtClean="0"/>
              <a:t>constituyó </a:t>
            </a:r>
            <a:r>
              <a:rPr lang="es-CO" dirty="0"/>
              <a:t>heredero de todo, y por quien asimismo hizo el </a:t>
            </a:r>
            <a:r>
              <a:rPr lang="es-CO" dirty="0" smtClean="0"/>
              <a:t>universo. </a:t>
            </a:r>
          </a:p>
          <a:p>
            <a:pPr marL="400050" lvl="1" indent="0">
              <a:buNone/>
            </a:pPr>
            <a:endParaRPr lang="es-CO" dirty="0" smtClean="0"/>
          </a:p>
          <a:p>
            <a:pPr marL="400050" lvl="1" indent="0">
              <a:buNone/>
            </a:pPr>
            <a:r>
              <a:rPr lang="es-CO" b="1" dirty="0" smtClean="0">
                <a:solidFill>
                  <a:srgbClr val="FF0000"/>
                </a:solidFill>
              </a:rPr>
              <a:t>Génesis 1:26. </a:t>
            </a:r>
            <a:r>
              <a:rPr lang="es-CO" dirty="0" smtClean="0"/>
              <a:t>“ </a:t>
            </a:r>
            <a:r>
              <a:rPr lang="es-CO" dirty="0"/>
              <a:t>Y dijo Dios , Hagamos al hombre a nuestra imagen, conforme a nuestra semejanza…” El Dios en </a:t>
            </a:r>
            <a:r>
              <a:rPr lang="es-CO" dirty="0" smtClean="0"/>
              <a:t>Génesis </a:t>
            </a:r>
            <a:r>
              <a:rPr lang="es-CO" dirty="0"/>
              <a:t>1 es el mismo Dios en Hebreos 1 y en toda la Biblia. Esta rebelado que Dios </a:t>
            </a:r>
            <a:r>
              <a:rPr lang="es-CO" dirty="0" smtClean="0"/>
              <a:t>Creó </a:t>
            </a:r>
            <a:r>
              <a:rPr lang="es-CO" dirty="0"/>
              <a:t>todas las cosas </a:t>
            </a:r>
            <a:r>
              <a:rPr lang="es-CO" dirty="0" smtClean="0"/>
              <a:t>a través </a:t>
            </a:r>
            <a:r>
              <a:rPr lang="es-CO" dirty="0"/>
              <a:t>de Su </a:t>
            </a:r>
            <a:r>
              <a:rPr lang="es-CO" dirty="0" smtClean="0"/>
              <a:t>Hijo. Génesis </a:t>
            </a:r>
            <a:r>
              <a:rPr lang="es-CO" dirty="0"/>
              <a:t>1 y Hebreos 1 claramente identifica QUIEN es el Creador y de cuantas personas el creador esta compuesto – </a:t>
            </a:r>
            <a:r>
              <a:rPr lang="es-CO" b="1" u="sng" dirty="0">
                <a:solidFill>
                  <a:srgbClr val="0070C0"/>
                </a:solidFill>
                <a:latin typeface="Agency FB" pitchFamily="34" charset="0"/>
              </a:rPr>
              <a:t>El Padre es una </a:t>
            </a:r>
            <a:r>
              <a:rPr lang="es-CO" b="1" u="sng" dirty="0" smtClean="0">
                <a:solidFill>
                  <a:srgbClr val="0070C0"/>
                </a:solidFill>
                <a:latin typeface="Agency FB" pitchFamily="34" charset="0"/>
              </a:rPr>
              <a:t>persona, </a:t>
            </a:r>
            <a:r>
              <a:rPr lang="es-CO" b="1" u="sng" dirty="0">
                <a:solidFill>
                  <a:srgbClr val="0070C0"/>
                </a:solidFill>
                <a:latin typeface="Agency FB" pitchFamily="34" charset="0"/>
              </a:rPr>
              <a:t>NO una Trinidad</a:t>
            </a:r>
            <a:r>
              <a:rPr lang="es-CO" dirty="0"/>
              <a:t>. No hay </a:t>
            </a:r>
            <a:r>
              <a:rPr lang="es-CO" dirty="0" smtClean="0"/>
              <a:t>razón </a:t>
            </a:r>
            <a:r>
              <a:rPr lang="es-CO" dirty="0"/>
              <a:t>alguna para decir que la identidad de Dios es un </a:t>
            </a:r>
            <a:r>
              <a:rPr lang="es-CO" dirty="0" smtClean="0"/>
              <a:t>“misterio” </a:t>
            </a:r>
            <a:r>
              <a:rPr lang="es-CO" dirty="0"/>
              <a:t>porque esta claramente revelada en su </a:t>
            </a:r>
            <a:r>
              <a:rPr lang="es-CO" dirty="0" smtClean="0"/>
              <a:t>Palabra </a:t>
            </a:r>
            <a:r>
              <a:rPr lang="es-CO" dirty="0"/>
              <a:t>.</a:t>
            </a:r>
          </a:p>
          <a:p>
            <a:endParaRPr lang="es-CO" dirty="0"/>
          </a:p>
        </p:txBody>
      </p:sp>
    </p:spTree>
    <p:extLst>
      <p:ext uri="{BB962C8B-B14F-4D97-AF65-F5344CB8AC3E}">
        <p14:creationId xmlns:p14="http://schemas.microsoft.com/office/powerpoint/2010/main" val="10452216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normAutofit fontScale="92500"/>
          </a:bodyPr>
          <a:lstStyle/>
          <a:p>
            <a:pPr marL="0" indent="0">
              <a:buNone/>
            </a:pPr>
            <a:r>
              <a:rPr lang="es-CO" b="1" u="sng" dirty="0" smtClean="0"/>
              <a:t>Quinta</a:t>
            </a:r>
            <a:r>
              <a:rPr lang="es-CO" dirty="0" smtClean="0"/>
              <a:t> Definición Bíblica </a:t>
            </a:r>
            <a:r>
              <a:rPr lang="es-CO" dirty="0"/>
              <a:t>de CREADOR </a:t>
            </a:r>
            <a:r>
              <a:rPr lang="es-CO" dirty="0" smtClean="0"/>
              <a:t>SEÑOR </a:t>
            </a:r>
            <a:r>
              <a:rPr lang="es-CO" dirty="0"/>
              <a:t>DIOS </a:t>
            </a:r>
            <a:r>
              <a:rPr lang="es-CO" dirty="0" smtClean="0"/>
              <a:t>TODOPODEROSO:</a:t>
            </a:r>
          </a:p>
          <a:p>
            <a:pPr marL="400050" lvl="1" indent="0">
              <a:buNone/>
            </a:pPr>
            <a:r>
              <a:rPr lang="es-CO" b="1" dirty="0" smtClean="0"/>
              <a:t> </a:t>
            </a:r>
          </a:p>
          <a:p>
            <a:pPr marL="400050" lvl="1" indent="0">
              <a:buNone/>
            </a:pPr>
            <a:r>
              <a:rPr lang="es-CO" b="1" dirty="0" smtClean="0">
                <a:solidFill>
                  <a:srgbClr val="FF0000"/>
                </a:solidFill>
              </a:rPr>
              <a:t>Juan 1:1-3. </a:t>
            </a:r>
            <a:r>
              <a:rPr lang="es-CO" dirty="0"/>
              <a:t>“En el principio ya existía el Verbo , y el Verbo estaba con Dios , y el Verbo era Dios . 2 Desde el principio estaba con Dios . 3 Todas las cosas fueron hechas por él. Y nada de cuanto existe fue hecho sin él.” </a:t>
            </a:r>
            <a:endParaRPr lang="es-CO" dirty="0" smtClean="0"/>
          </a:p>
          <a:p>
            <a:pPr marL="400050" lvl="1" indent="0">
              <a:buNone/>
            </a:pPr>
            <a:endParaRPr lang="es-CO" b="1" dirty="0" smtClean="0">
              <a:solidFill>
                <a:srgbClr val="FF0000"/>
              </a:solidFill>
            </a:endParaRPr>
          </a:p>
          <a:p>
            <a:pPr marL="400050" lvl="1" indent="0">
              <a:buNone/>
            </a:pPr>
            <a:r>
              <a:rPr lang="es-CO" b="1" dirty="0" smtClean="0">
                <a:solidFill>
                  <a:srgbClr val="FF0000"/>
                </a:solidFill>
              </a:rPr>
              <a:t>Colosenses 1:15,16</a:t>
            </a:r>
            <a:r>
              <a:rPr lang="es-CO" dirty="0" smtClean="0">
                <a:solidFill>
                  <a:srgbClr val="FF0000"/>
                </a:solidFill>
              </a:rPr>
              <a:t>. </a:t>
            </a:r>
            <a:r>
              <a:rPr lang="es-CO" dirty="0"/>
              <a:t>“Cristo es la imagen del Dios Invisible , el primogénito de toda la creación: 16 Por él fueron creadas todas las cosas, las que están en los cielos y las que están en la tierra, visibles e invisibles; sean tronos, sean dominios, sean principados o autoridades. Todo fue creado por medio de él y para él. </a:t>
            </a:r>
          </a:p>
        </p:txBody>
      </p:sp>
    </p:spTree>
    <p:extLst>
      <p:ext uri="{BB962C8B-B14F-4D97-AF65-F5344CB8AC3E}">
        <p14:creationId xmlns:p14="http://schemas.microsoft.com/office/powerpoint/2010/main" val="13367101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75000"/>
            </a:schemeClr>
          </a:solidFill>
          <a:scene3d>
            <a:camera prst="orthographicFront"/>
            <a:lightRig rig="threePt" dir="t"/>
          </a:scene3d>
          <a:sp3d>
            <a:bevelT w="152400" h="50800" prst="softRound"/>
          </a:sp3d>
        </p:spPr>
        <p:txBody>
          <a:bodyPr>
            <a:normAutofit fontScale="90000"/>
          </a:bodyPr>
          <a:lstStyle/>
          <a:p>
            <a:r>
              <a:rPr lang="es-CO" b="1" dirty="0"/>
              <a:t>FALSA ADORACION 666 AL DIOS SOL.</a:t>
            </a:r>
          </a:p>
        </p:txBody>
      </p:sp>
      <p:sp>
        <p:nvSpPr>
          <p:cNvPr id="3" name="2 Marcador de contenido"/>
          <p:cNvSpPr>
            <a:spLocks noGrp="1"/>
          </p:cNvSpPr>
          <p:nvPr>
            <p:ph idx="1"/>
          </p:nvPr>
        </p:nvSpPr>
        <p:spPr>
          <a:xfrm>
            <a:off x="457200" y="1600200"/>
            <a:ext cx="8229600" cy="4997152"/>
          </a:xfrm>
          <a:solidFill>
            <a:schemeClr val="accent5">
              <a:lumMod val="20000"/>
              <a:lumOff val="80000"/>
            </a:schemeClr>
          </a:solidFill>
        </p:spPr>
        <p:txBody>
          <a:bodyPr>
            <a:normAutofit fontScale="77500" lnSpcReduction="20000"/>
          </a:bodyPr>
          <a:lstStyle/>
          <a:p>
            <a:endParaRPr lang="es-CO" dirty="0" smtClean="0"/>
          </a:p>
          <a:p>
            <a:pPr marL="400050" lvl="1" indent="0">
              <a:buNone/>
            </a:pPr>
            <a:r>
              <a:rPr lang="es-CO" dirty="0" smtClean="0"/>
              <a:t>¿POR </a:t>
            </a:r>
            <a:r>
              <a:rPr lang="es-CO" dirty="0"/>
              <a:t>QUE continuar creyendo esta doctrina? </a:t>
            </a:r>
            <a:endParaRPr lang="es-CO" dirty="0" smtClean="0"/>
          </a:p>
          <a:p>
            <a:pPr marL="400050" lvl="1" indent="0">
              <a:buNone/>
            </a:pPr>
            <a:r>
              <a:rPr lang="es-CO" dirty="0" smtClean="0"/>
              <a:t>¿</a:t>
            </a:r>
            <a:r>
              <a:rPr lang="es-CO" dirty="0"/>
              <a:t>Por que adorar una Trinidad </a:t>
            </a:r>
            <a:r>
              <a:rPr lang="es-CO" dirty="0" smtClean="0"/>
              <a:t>(¿QUIEN?) </a:t>
            </a:r>
            <a:r>
              <a:rPr lang="es-CO" dirty="0"/>
              <a:t>adorando en el </a:t>
            </a:r>
            <a:r>
              <a:rPr lang="es-CO" dirty="0" smtClean="0"/>
              <a:t>día </a:t>
            </a:r>
            <a:r>
              <a:rPr lang="es-CO" dirty="0"/>
              <a:t>del Sol ( </a:t>
            </a:r>
            <a:r>
              <a:rPr lang="es-CO" dirty="0" smtClean="0"/>
              <a:t>¿COMO</a:t>
            </a:r>
            <a:r>
              <a:rPr lang="es-CO" dirty="0"/>
              <a:t>? ) y en honor a </a:t>
            </a:r>
            <a:r>
              <a:rPr lang="es-CO" dirty="0" smtClean="0"/>
              <a:t>esto CRISTIANIZAR, el </a:t>
            </a:r>
            <a:r>
              <a:rPr lang="es-CO" dirty="0"/>
              <a:t>dios Sol? </a:t>
            </a:r>
            <a:endParaRPr lang="es-CO" dirty="0" smtClean="0"/>
          </a:p>
          <a:p>
            <a:pPr marL="0" indent="0">
              <a:buNone/>
            </a:pPr>
            <a:r>
              <a:rPr lang="es-CO" b="1" dirty="0" smtClean="0">
                <a:solidFill>
                  <a:srgbClr val="FF0000"/>
                </a:solidFill>
              </a:rPr>
              <a:t>(Notemos </a:t>
            </a:r>
            <a:r>
              <a:rPr lang="es-CO" b="1" dirty="0">
                <a:solidFill>
                  <a:srgbClr val="FF0000"/>
                </a:solidFill>
              </a:rPr>
              <a:t>el mismo </a:t>
            </a:r>
            <a:r>
              <a:rPr lang="es-CO" b="1" dirty="0" smtClean="0">
                <a:solidFill>
                  <a:srgbClr val="FF0000"/>
                </a:solidFill>
              </a:rPr>
              <a:t>símbolo </a:t>
            </a:r>
            <a:r>
              <a:rPr lang="es-CO" b="1" dirty="0">
                <a:solidFill>
                  <a:srgbClr val="FF0000"/>
                </a:solidFill>
              </a:rPr>
              <a:t>del dios Sol) Escrito por un autor </a:t>
            </a:r>
            <a:r>
              <a:rPr lang="es-CO" b="1" dirty="0" smtClean="0">
                <a:solidFill>
                  <a:srgbClr val="FF0000"/>
                </a:solidFill>
              </a:rPr>
              <a:t>Católico.</a:t>
            </a:r>
            <a:endParaRPr lang="es-CO" b="1" dirty="0">
              <a:solidFill>
                <a:srgbClr val="FF0000"/>
              </a:solidFill>
            </a:endParaRPr>
          </a:p>
          <a:p>
            <a:pPr marL="0" indent="0">
              <a:buNone/>
            </a:pPr>
            <a:r>
              <a:rPr lang="es-CO" dirty="0" smtClean="0"/>
              <a:t>¿Por </a:t>
            </a:r>
            <a:r>
              <a:rPr lang="es-CO" dirty="0"/>
              <a:t>que la Trinidad </a:t>
            </a:r>
            <a:r>
              <a:rPr lang="es-CO" dirty="0" smtClean="0"/>
              <a:t>está </a:t>
            </a:r>
            <a:r>
              <a:rPr lang="es-CO" dirty="0"/>
              <a:t>asociada con un </a:t>
            </a:r>
            <a:r>
              <a:rPr lang="es-CO" dirty="0" smtClean="0"/>
              <a:t>símbolo </a:t>
            </a:r>
            <a:r>
              <a:rPr lang="es-CO" dirty="0"/>
              <a:t>que es derivado del paganismo , </a:t>
            </a:r>
            <a:r>
              <a:rPr lang="es-CO" dirty="0" smtClean="0"/>
              <a:t>adoración </a:t>
            </a:r>
            <a:r>
              <a:rPr lang="es-CO" dirty="0"/>
              <a:t>al Sol , </a:t>
            </a:r>
            <a:r>
              <a:rPr lang="es-CO" dirty="0" smtClean="0"/>
              <a:t>adivinación </a:t>
            </a:r>
            <a:r>
              <a:rPr lang="es-CO" dirty="0"/>
              <a:t>y </a:t>
            </a:r>
            <a:r>
              <a:rPr lang="es-CO" dirty="0" smtClean="0"/>
              <a:t>hechicería? </a:t>
            </a:r>
          </a:p>
          <a:p>
            <a:pPr marL="0" indent="0">
              <a:buNone/>
            </a:pPr>
            <a:endParaRPr lang="es-CO" dirty="0" smtClean="0"/>
          </a:p>
          <a:p>
            <a:pPr marL="400050" lvl="1" indent="0">
              <a:buNone/>
            </a:pPr>
            <a:r>
              <a:rPr lang="es-CO" dirty="0" smtClean="0"/>
              <a:t>Nota: Lo que podemos notar aquí es que, Satanás siempre trata de IMITAR a Dios con el fin de que la gente se pierda: (</a:t>
            </a:r>
            <a:r>
              <a:rPr lang="es-CO" sz="3400" b="1" dirty="0" smtClean="0"/>
              <a:t>1</a:t>
            </a:r>
            <a:r>
              <a:rPr lang="es-CO" dirty="0" smtClean="0"/>
              <a:t>), creó un día de reposo falso, el domingo, contra el verdadero día de reposo, sábado y (</a:t>
            </a:r>
            <a:r>
              <a:rPr lang="es-CO" sz="3100" b="1" dirty="0" smtClean="0"/>
              <a:t>2</a:t>
            </a:r>
            <a:r>
              <a:rPr lang="es-CO" dirty="0" smtClean="0"/>
              <a:t>), las tres etapas del dios sol, IMITANDO la Santísima Trinidad. PADRE, HIJO y ESPIRITU SANTO. </a:t>
            </a:r>
          </a:p>
          <a:p>
            <a:endParaRPr lang="es-CO" dirty="0"/>
          </a:p>
        </p:txBody>
      </p:sp>
    </p:spTree>
    <p:extLst>
      <p:ext uri="{BB962C8B-B14F-4D97-AF65-F5344CB8AC3E}">
        <p14:creationId xmlns:p14="http://schemas.microsoft.com/office/powerpoint/2010/main" val="25417858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anim calcmode="lin" valueType="num">
                                      <p:cBhvr>
                                        <p:cTn id="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4" end="4"/>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2000"/>
                                        <p:tgtEl>
                                          <p:spTgt spid="3">
                                            <p:txEl>
                                              <p:pRg st="6" end="6"/>
                                            </p:txEl>
                                          </p:spTgt>
                                        </p:tgtEl>
                                      </p:cBhvr>
                                    </p:animEffect>
                                    <p:anim calcmode="lin" valueType="num">
                                      <p:cBhvr>
                                        <p:cTn id="1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408712"/>
          </a:xfrm>
          <a:solidFill>
            <a:schemeClr val="accent2">
              <a:lumMod val="20000"/>
              <a:lumOff val="80000"/>
            </a:schemeClr>
          </a:solidFill>
        </p:spPr>
        <p:txBody>
          <a:bodyPr>
            <a:normAutofit fontScale="85000" lnSpcReduction="20000"/>
          </a:bodyPr>
          <a:lstStyle/>
          <a:p>
            <a:pPr marL="0" indent="0">
              <a:buNone/>
            </a:pPr>
            <a:r>
              <a:rPr lang="es-CO" b="1" u="sng" dirty="0" smtClean="0"/>
              <a:t>Sexta</a:t>
            </a:r>
            <a:r>
              <a:rPr lang="es-CO" dirty="0" smtClean="0"/>
              <a:t> Definición </a:t>
            </a:r>
            <a:r>
              <a:rPr lang="es-CO" dirty="0"/>
              <a:t>Bíblica de CREADOR INICIADOR FUENTE SEÑOR DIOS TODOPODEROSO:</a:t>
            </a:r>
          </a:p>
          <a:p>
            <a:pPr marL="400050" lvl="1" indent="0">
              <a:buNone/>
            </a:pPr>
            <a:endParaRPr lang="es-CO" sz="3100" dirty="0" smtClean="0"/>
          </a:p>
          <a:p>
            <a:pPr marL="400050" lvl="1" indent="0">
              <a:buNone/>
            </a:pPr>
            <a:r>
              <a:rPr lang="es-CO" sz="3100" dirty="0" smtClean="0"/>
              <a:t>Es </a:t>
            </a:r>
            <a:r>
              <a:rPr lang="es-CO" sz="3100" dirty="0"/>
              <a:t>el </a:t>
            </a:r>
            <a:r>
              <a:rPr lang="es-CO" sz="3100" dirty="0" smtClean="0"/>
              <a:t>SEÑOR </a:t>
            </a:r>
            <a:r>
              <a:rPr lang="es-CO" sz="3100" dirty="0"/>
              <a:t>Dios Todopoderoso “ Dios en tres Personas, santa Trinidad!” </a:t>
            </a:r>
          </a:p>
          <a:p>
            <a:endParaRPr lang="es-CO" dirty="0"/>
          </a:p>
          <a:p>
            <a:pPr marL="0" indent="0">
              <a:buNone/>
            </a:pPr>
            <a:r>
              <a:rPr lang="es-CO" sz="3600" b="1" dirty="0" smtClean="0"/>
              <a:t>La pregunta es: ¿Confirma </a:t>
            </a:r>
            <a:r>
              <a:rPr lang="es-CO" sz="3600" b="1" dirty="0"/>
              <a:t>esto la Palabra de Dios?</a:t>
            </a:r>
          </a:p>
          <a:p>
            <a:endParaRPr lang="es-CO" dirty="0"/>
          </a:p>
          <a:p>
            <a:pPr marL="0" indent="0">
              <a:buNone/>
            </a:pPr>
            <a:r>
              <a:rPr lang="es-CO" b="1" u="sng" dirty="0" smtClean="0"/>
              <a:t>Séptima</a:t>
            </a:r>
            <a:r>
              <a:rPr lang="es-CO" dirty="0" smtClean="0"/>
              <a:t> Definición Bíblica </a:t>
            </a:r>
            <a:r>
              <a:rPr lang="es-CO" dirty="0"/>
              <a:t>de CREADOR INICIADOR FUENTE </a:t>
            </a:r>
            <a:r>
              <a:rPr lang="es-CO" dirty="0" smtClean="0"/>
              <a:t>SEÑOR </a:t>
            </a:r>
            <a:r>
              <a:rPr lang="es-CO" dirty="0"/>
              <a:t>DIOS </a:t>
            </a:r>
            <a:r>
              <a:rPr lang="es-CO" dirty="0" smtClean="0"/>
              <a:t>TODOPODEROSO:</a:t>
            </a:r>
          </a:p>
          <a:p>
            <a:pPr marL="400050" lvl="1" indent="0">
              <a:buNone/>
            </a:pPr>
            <a:r>
              <a:rPr lang="es-CO" b="1" dirty="0" smtClean="0">
                <a:solidFill>
                  <a:srgbClr val="FF0000"/>
                </a:solidFill>
              </a:rPr>
              <a:t>Apocalipsis 4:8,9. </a:t>
            </a:r>
            <a:r>
              <a:rPr lang="es-CO" dirty="0" smtClean="0"/>
              <a:t>Cada </a:t>
            </a:r>
            <a:r>
              <a:rPr lang="es-CO" dirty="0"/>
              <a:t>uno de los cuatro seres vivientes tenía seis alas. Alrededor y por dentro estaban llenos de ojos. Y día y noche decían sin cesar</a:t>
            </a:r>
            <a:r>
              <a:rPr lang="es-CO" dirty="0" smtClean="0"/>
              <a:t>:  ¡Santo </a:t>
            </a:r>
            <a:r>
              <a:rPr lang="es-CO" dirty="0"/>
              <a:t>, Santo , Santo, es el </a:t>
            </a:r>
            <a:r>
              <a:rPr lang="es-CO" dirty="0" smtClean="0"/>
              <a:t>Señor </a:t>
            </a:r>
            <a:r>
              <a:rPr lang="es-CO" dirty="0"/>
              <a:t>Dios Todopoderoso, el que era, el que es, y el que ha de </a:t>
            </a:r>
            <a:r>
              <a:rPr lang="es-CO" dirty="0" smtClean="0"/>
              <a:t>venir! </a:t>
            </a:r>
            <a:r>
              <a:rPr lang="es-CO" dirty="0"/>
              <a:t>9 Y cada vez que los seres vivientes daban gloria, honra y alabanza al que estaba sentado en el trono , al que vive para siempre jamás</a:t>
            </a:r>
            <a:r>
              <a:rPr lang="es-CO" dirty="0" smtClean="0"/>
              <a:t>,</a:t>
            </a:r>
            <a:endParaRPr lang="es-CO" dirty="0"/>
          </a:p>
        </p:txBody>
      </p:sp>
    </p:spTree>
    <p:extLst>
      <p:ext uri="{BB962C8B-B14F-4D97-AF65-F5344CB8AC3E}">
        <p14:creationId xmlns:p14="http://schemas.microsoft.com/office/powerpoint/2010/main" val="3665602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down)">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76664"/>
          </a:xfrm>
          <a:solidFill>
            <a:schemeClr val="bg1">
              <a:lumMod val="65000"/>
            </a:schemeClr>
          </a:solidFill>
        </p:spPr>
        <p:txBody>
          <a:bodyPr>
            <a:normAutofit/>
          </a:bodyPr>
          <a:lstStyle/>
          <a:p>
            <a:pPr marL="0" indent="0">
              <a:buNone/>
            </a:pPr>
            <a:r>
              <a:rPr lang="es-CO" sz="2800" b="1" u="sng" dirty="0" smtClean="0"/>
              <a:t>Octava</a:t>
            </a:r>
            <a:r>
              <a:rPr lang="es-CO" sz="2800" dirty="0" smtClean="0"/>
              <a:t> Definición Bíblica </a:t>
            </a:r>
            <a:r>
              <a:rPr lang="es-CO" sz="2800" dirty="0"/>
              <a:t>de CREADOR INICIADOR FUENTE </a:t>
            </a:r>
            <a:r>
              <a:rPr lang="es-CO" sz="2800" dirty="0" smtClean="0"/>
              <a:t>SEÑOR </a:t>
            </a:r>
            <a:r>
              <a:rPr lang="es-CO" sz="2800" dirty="0"/>
              <a:t>DIOS </a:t>
            </a:r>
            <a:r>
              <a:rPr lang="es-CO" sz="2800" dirty="0" smtClean="0"/>
              <a:t>TODOPODEROSO:</a:t>
            </a:r>
          </a:p>
          <a:p>
            <a:pPr marL="400050" lvl="1" indent="0">
              <a:buNone/>
            </a:pPr>
            <a:r>
              <a:rPr lang="es-CO" sz="2400" dirty="0" smtClean="0"/>
              <a:t> </a:t>
            </a:r>
          </a:p>
          <a:p>
            <a:pPr marL="400050" lvl="1" indent="0">
              <a:buNone/>
            </a:pPr>
            <a:r>
              <a:rPr lang="es-CO" b="1" dirty="0" smtClean="0">
                <a:solidFill>
                  <a:srgbClr val="FF0000"/>
                </a:solidFill>
              </a:rPr>
              <a:t>Apocalipsis 4:10,11.</a:t>
            </a:r>
          </a:p>
          <a:p>
            <a:pPr marL="400050" lvl="1" indent="0">
              <a:buNone/>
            </a:pPr>
            <a:r>
              <a:rPr lang="es-CO" dirty="0" smtClean="0"/>
              <a:t>los </a:t>
            </a:r>
            <a:r>
              <a:rPr lang="es-CO" dirty="0"/>
              <a:t>veinticuatro ancianos se postraban ante el que estaba sentado en el trono , adoraban al que vive para siempre jamás, echaban sus coronas ante el trono, y decían: 11 Señor y Dios, digno eres de recibir gloria, honra y poder; Porque t ú creaste todas las cosas , por tu voluntad existen y fueron creadas</a:t>
            </a:r>
            <a:r>
              <a:rPr lang="es-CO" dirty="0" smtClean="0"/>
              <a:t>.</a:t>
            </a:r>
            <a:endParaRPr lang="es-CO" dirty="0"/>
          </a:p>
          <a:p>
            <a:endParaRPr lang="es-CO" dirty="0"/>
          </a:p>
          <a:p>
            <a:endParaRPr lang="es-CO" dirty="0"/>
          </a:p>
        </p:txBody>
      </p:sp>
    </p:spTree>
    <p:extLst>
      <p:ext uri="{BB962C8B-B14F-4D97-AF65-F5344CB8AC3E}">
        <p14:creationId xmlns:p14="http://schemas.microsoft.com/office/powerpoint/2010/main" val="401800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048672"/>
          </a:xfrm>
          <a:solidFill>
            <a:schemeClr val="bg2"/>
          </a:solidFill>
        </p:spPr>
        <p:txBody>
          <a:bodyPr>
            <a:normAutofit fontScale="92500" lnSpcReduction="20000"/>
          </a:bodyPr>
          <a:lstStyle/>
          <a:p>
            <a:pPr marL="0" indent="0">
              <a:buNone/>
            </a:pPr>
            <a:r>
              <a:rPr lang="es-CO" b="1" u="sng" dirty="0" smtClean="0"/>
              <a:t>Novena</a:t>
            </a:r>
            <a:r>
              <a:rPr lang="es-CO" dirty="0" smtClean="0"/>
              <a:t> Definición Bíblica </a:t>
            </a:r>
            <a:r>
              <a:rPr lang="es-CO" dirty="0"/>
              <a:t>de CREADOR INICIADOR FUENTE </a:t>
            </a:r>
            <a:r>
              <a:rPr lang="es-CO" dirty="0" smtClean="0"/>
              <a:t>SEÑOR </a:t>
            </a:r>
            <a:r>
              <a:rPr lang="es-CO" dirty="0"/>
              <a:t>DIOS </a:t>
            </a:r>
            <a:r>
              <a:rPr lang="es-CO" dirty="0" smtClean="0"/>
              <a:t>TODOPODEROSO:</a:t>
            </a:r>
          </a:p>
          <a:p>
            <a:pPr marL="400050" lvl="1" indent="0">
              <a:buNone/>
            </a:pPr>
            <a:r>
              <a:rPr lang="es-CO" dirty="0" smtClean="0"/>
              <a:t> </a:t>
            </a:r>
            <a:r>
              <a:rPr lang="es-CO" dirty="0"/>
              <a:t>Santo, Santo, Santo, Dios Todopoderoso , el que era, y es, y ha de venir. </a:t>
            </a:r>
            <a:r>
              <a:rPr lang="es-CO" dirty="0" smtClean="0"/>
              <a:t> </a:t>
            </a:r>
            <a:r>
              <a:rPr lang="es-CO" dirty="0"/>
              <a:t>al que </a:t>
            </a:r>
            <a:r>
              <a:rPr lang="es-CO" dirty="0" smtClean="0"/>
              <a:t>está </a:t>
            </a:r>
            <a:r>
              <a:rPr lang="es-CO" dirty="0"/>
              <a:t>sentado en el trono , al que vive por los siglos de los siglos, </a:t>
            </a:r>
            <a:r>
              <a:rPr lang="es-CO" dirty="0" smtClean="0"/>
              <a:t> </a:t>
            </a:r>
            <a:r>
              <a:rPr lang="es-CO" dirty="0"/>
              <a:t>- porque </a:t>
            </a:r>
            <a:r>
              <a:rPr lang="es-CO" dirty="0" smtClean="0"/>
              <a:t>tú </a:t>
            </a:r>
            <a:r>
              <a:rPr lang="es-CO" dirty="0"/>
              <a:t>creaste todas las </a:t>
            </a:r>
            <a:r>
              <a:rPr lang="es-CO" dirty="0" smtClean="0"/>
              <a:t>cosas.</a:t>
            </a:r>
            <a:endParaRPr lang="es-CO" dirty="0"/>
          </a:p>
          <a:p>
            <a:endParaRPr lang="es-CO" dirty="0" smtClean="0"/>
          </a:p>
          <a:p>
            <a:pPr marL="0" indent="0">
              <a:buNone/>
            </a:pPr>
            <a:r>
              <a:rPr lang="es-CO" b="1" u="sng" dirty="0" smtClean="0"/>
              <a:t>Décima</a:t>
            </a:r>
            <a:r>
              <a:rPr lang="es-CO" dirty="0" smtClean="0"/>
              <a:t> Definición Bíblica </a:t>
            </a:r>
            <a:r>
              <a:rPr lang="es-CO" dirty="0"/>
              <a:t>de CREADOR INICIADOR FUENTE </a:t>
            </a:r>
            <a:r>
              <a:rPr lang="es-CO" dirty="0" smtClean="0"/>
              <a:t>SEÑOR </a:t>
            </a:r>
            <a:r>
              <a:rPr lang="es-CO" dirty="0"/>
              <a:t>DIOS </a:t>
            </a:r>
            <a:r>
              <a:rPr lang="es-CO" dirty="0" smtClean="0"/>
              <a:t>TODOPODEROSO:</a:t>
            </a:r>
          </a:p>
          <a:p>
            <a:pPr marL="400050" lvl="1" indent="0">
              <a:buNone/>
            </a:pPr>
            <a:r>
              <a:rPr lang="es-CO" b="1" dirty="0" smtClean="0">
                <a:solidFill>
                  <a:srgbClr val="FF0000"/>
                </a:solidFill>
              </a:rPr>
              <a:t>Apocalipsis 5:6,7. </a:t>
            </a:r>
            <a:r>
              <a:rPr lang="es-CO" dirty="0" smtClean="0"/>
              <a:t>Entonces</a:t>
            </a:r>
            <a:r>
              <a:rPr lang="es-CO" dirty="0"/>
              <a:t>, en medio del trono, de los cuatro seres vivientes, y de los ancianos, vi de pie a un Cordero como si hubiera sido inmolado, que tenía siete cuernos y siete ojos, que son los siete Espíritus de Dios enviados a toda la tierra 7 Y vino, </a:t>
            </a:r>
            <a:r>
              <a:rPr lang="es-CO" dirty="0" smtClean="0"/>
              <a:t>[Jesús, </a:t>
            </a:r>
            <a:r>
              <a:rPr lang="es-CO" dirty="0"/>
              <a:t>el Cordero] y </a:t>
            </a:r>
            <a:r>
              <a:rPr lang="es-CO" dirty="0" smtClean="0"/>
              <a:t>tomó </a:t>
            </a:r>
            <a:r>
              <a:rPr lang="es-CO" dirty="0"/>
              <a:t>el libro de la mano derecha del que estaba sentado en el trono [EL </a:t>
            </a:r>
            <a:r>
              <a:rPr lang="es-CO" dirty="0" smtClean="0"/>
              <a:t>SEÑOR </a:t>
            </a:r>
            <a:r>
              <a:rPr lang="es-CO" dirty="0"/>
              <a:t>DIOS TODOPODEROSO ].</a:t>
            </a:r>
          </a:p>
          <a:p>
            <a:endParaRPr lang="es-CO" dirty="0"/>
          </a:p>
        </p:txBody>
      </p:sp>
    </p:spTree>
    <p:extLst>
      <p:ext uri="{BB962C8B-B14F-4D97-AF65-F5344CB8AC3E}">
        <p14:creationId xmlns:p14="http://schemas.microsoft.com/office/powerpoint/2010/main" val="27470724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80">
                                          <p:stCondLst>
                                            <p:cond delay="0"/>
                                          </p:stCondLst>
                                        </p:cTn>
                                        <p:tgtEl>
                                          <p:spTgt spid="3">
                                            <p:txEl>
                                              <p:pRg st="4" end="4"/>
                                            </p:txEl>
                                          </p:spTgt>
                                        </p:tgtEl>
                                      </p:cBhvr>
                                    </p:animEffect>
                                    <p:anim calcmode="lin" valueType="num">
                                      <p:cBhvr>
                                        <p:cTn id="2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4" end="4"/>
                                            </p:txEl>
                                          </p:spTgt>
                                        </p:tgtEl>
                                      </p:cBhvr>
                                      <p:to x="100000" y="60000"/>
                                    </p:animScale>
                                    <p:animScale>
                                      <p:cBhvr>
                                        <p:cTn id="30" dur="166" decel="50000">
                                          <p:stCondLst>
                                            <p:cond delay="676"/>
                                          </p:stCondLst>
                                        </p:cTn>
                                        <p:tgtEl>
                                          <p:spTgt spid="3">
                                            <p:txEl>
                                              <p:pRg st="4" end="4"/>
                                            </p:txEl>
                                          </p:spTgt>
                                        </p:tgtEl>
                                      </p:cBhvr>
                                      <p:to x="100000" y="100000"/>
                                    </p:animScale>
                                    <p:animScale>
                                      <p:cBhvr>
                                        <p:cTn id="31" dur="26">
                                          <p:stCondLst>
                                            <p:cond delay="1312"/>
                                          </p:stCondLst>
                                        </p:cTn>
                                        <p:tgtEl>
                                          <p:spTgt spid="3">
                                            <p:txEl>
                                              <p:pRg st="4" end="4"/>
                                            </p:txEl>
                                          </p:spTgt>
                                        </p:tgtEl>
                                      </p:cBhvr>
                                      <p:to x="100000" y="80000"/>
                                    </p:animScale>
                                    <p:animScale>
                                      <p:cBhvr>
                                        <p:cTn id="32" dur="166" decel="50000">
                                          <p:stCondLst>
                                            <p:cond delay="1338"/>
                                          </p:stCondLst>
                                        </p:cTn>
                                        <p:tgtEl>
                                          <p:spTgt spid="3">
                                            <p:txEl>
                                              <p:pRg st="4" end="4"/>
                                            </p:txEl>
                                          </p:spTgt>
                                        </p:tgtEl>
                                      </p:cBhvr>
                                      <p:to x="100000" y="100000"/>
                                    </p:animScale>
                                    <p:animScale>
                                      <p:cBhvr>
                                        <p:cTn id="33" dur="26">
                                          <p:stCondLst>
                                            <p:cond delay="1642"/>
                                          </p:stCondLst>
                                        </p:cTn>
                                        <p:tgtEl>
                                          <p:spTgt spid="3">
                                            <p:txEl>
                                              <p:pRg st="4" end="4"/>
                                            </p:txEl>
                                          </p:spTgt>
                                        </p:tgtEl>
                                      </p:cBhvr>
                                      <p:to x="100000" y="90000"/>
                                    </p:animScale>
                                    <p:animScale>
                                      <p:cBhvr>
                                        <p:cTn id="34" dur="166" decel="50000">
                                          <p:stCondLst>
                                            <p:cond delay="1668"/>
                                          </p:stCondLst>
                                        </p:cTn>
                                        <p:tgtEl>
                                          <p:spTgt spid="3">
                                            <p:txEl>
                                              <p:pRg st="4" end="4"/>
                                            </p:txEl>
                                          </p:spTgt>
                                        </p:tgtEl>
                                      </p:cBhvr>
                                      <p:to x="100000" y="100000"/>
                                    </p:animScale>
                                    <p:animScale>
                                      <p:cBhvr>
                                        <p:cTn id="35" dur="26">
                                          <p:stCondLst>
                                            <p:cond delay="1808"/>
                                          </p:stCondLst>
                                        </p:cTn>
                                        <p:tgtEl>
                                          <p:spTgt spid="3">
                                            <p:txEl>
                                              <p:pRg st="4" end="4"/>
                                            </p:txEl>
                                          </p:spTgt>
                                        </p:tgtEl>
                                      </p:cBhvr>
                                      <p:to x="100000" y="95000"/>
                                    </p:animScale>
                                    <p:animScale>
                                      <p:cBhvr>
                                        <p:cTn id="3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48672"/>
          </a:xfrm>
          <a:solidFill>
            <a:schemeClr val="accent3">
              <a:lumMod val="60000"/>
              <a:lumOff val="40000"/>
            </a:schemeClr>
          </a:solidFill>
        </p:spPr>
        <p:txBody>
          <a:bodyPr>
            <a:normAutofit/>
          </a:bodyPr>
          <a:lstStyle/>
          <a:p>
            <a:pPr marL="0" indent="0">
              <a:buNone/>
            </a:pPr>
            <a:r>
              <a:rPr lang="es-CO" b="1" u="sng" dirty="0" smtClean="0"/>
              <a:t>Decimo primera</a:t>
            </a:r>
            <a:r>
              <a:rPr lang="es-CO" dirty="0" smtClean="0"/>
              <a:t> </a:t>
            </a:r>
            <a:r>
              <a:rPr lang="es-CO" sz="2800" dirty="0" smtClean="0"/>
              <a:t>Definición Bíblica </a:t>
            </a:r>
            <a:r>
              <a:rPr lang="es-CO" sz="2800" dirty="0"/>
              <a:t>de CREADOR INICIADOR FUENTE </a:t>
            </a:r>
            <a:r>
              <a:rPr lang="es-CO" sz="2800" dirty="0" smtClean="0"/>
              <a:t>SEÑOR </a:t>
            </a:r>
            <a:r>
              <a:rPr lang="es-CO" sz="2800" dirty="0"/>
              <a:t>DIOS </a:t>
            </a:r>
            <a:r>
              <a:rPr lang="es-CO" sz="2800" dirty="0" smtClean="0"/>
              <a:t>TODOPODEROSO:</a:t>
            </a:r>
          </a:p>
          <a:p>
            <a:pPr marL="400050" lvl="1" indent="0">
              <a:buNone/>
            </a:pPr>
            <a:r>
              <a:rPr lang="es-CO" dirty="0" smtClean="0"/>
              <a:t> </a:t>
            </a:r>
            <a:r>
              <a:rPr lang="es-CO" dirty="0"/>
              <a:t>El Dios Todopoderoso no era posible ser una Trinidad porque </a:t>
            </a:r>
            <a:r>
              <a:rPr lang="es-CO" dirty="0" smtClean="0"/>
              <a:t>Jesús, </a:t>
            </a:r>
            <a:r>
              <a:rPr lang="es-CO" dirty="0"/>
              <a:t>el Cordero de Dios, </a:t>
            </a:r>
            <a:r>
              <a:rPr lang="es-CO" dirty="0" smtClean="0"/>
              <a:t>subió </a:t>
            </a:r>
            <a:r>
              <a:rPr lang="es-CO" dirty="0"/>
              <a:t>a Él [Al que estaba sentado en el trono- el </a:t>
            </a:r>
            <a:r>
              <a:rPr lang="es-CO" dirty="0" smtClean="0"/>
              <a:t>SEÑOR </a:t>
            </a:r>
            <a:r>
              <a:rPr lang="es-CO" dirty="0"/>
              <a:t>DIOS Todopoderoso ] y tomo el libro sellado con los siete sellos! </a:t>
            </a:r>
            <a:endParaRPr lang="es-CO" dirty="0" smtClean="0"/>
          </a:p>
          <a:p>
            <a:pPr marL="400050" lvl="1" indent="0">
              <a:buNone/>
            </a:pPr>
            <a:r>
              <a:rPr lang="es-CO" dirty="0" smtClean="0"/>
              <a:t>Si </a:t>
            </a:r>
            <a:r>
              <a:rPr lang="es-CO" dirty="0"/>
              <a:t>el </a:t>
            </a:r>
            <a:r>
              <a:rPr lang="es-CO" dirty="0" smtClean="0"/>
              <a:t>SEÑOR </a:t>
            </a:r>
            <a:r>
              <a:rPr lang="es-CO" dirty="0"/>
              <a:t>DIOS Todopoderoso fuera una Trinidad, TODAS las tres personas </a:t>
            </a:r>
            <a:r>
              <a:rPr lang="es-CO" dirty="0" smtClean="0"/>
              <a:t>debieran </a:t>
            </a:r>
            <a:r>
              <a:rPr lang="es-CO" dirty="0"/>
              <a:t>estar sentadas en el trono y una cuarta persona – Cristo </a:t>
            </a:r>
            <a:r>
              <a:rPr lang="es-CO" dirty="0" smtClean="0"/>
              <a:t>Jesús </a:t>
            </a:r>
            <a:r>
              <a:rPr lang="es-CO" dirty="0"/>
              <a:t>[El Cordero] – Sube hacia las tres personas y toma el Libro.</a:t>
            </a:r>
          </a:p>
          <a:p>
            <a:endParaRPr lang="es-CO" dirty="0" smtClean="0"/>
          </a:p>
          <a:p>
            <a:endParaRPr lang="es-CO" dirty="0"/>
          </a:p>
        </p:txBody>
      </p:sp>
    </p:spTree>
    <p:extLst>
      <p:ext uri="{BB962C8B-B14F-4D97-AF65-F5344CB8AC3E}">
        <p14:creationId xmlns:p14="http://schemas.microsoft.com/office/powerpoint/2010/main" val="1528112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229600" cy="5904656"/>
          </a:xfrm>
          <a:solidFill>
            <a:schemeClr val="accent2">
              <a:lumMod val="20000"/>
              <a:lumOff val="80000"/>
            </a:schemeClr>
          </a:solidFill>
        </p:spPr>
        <p:txBody>
          <a:bodyPr>
            <a:normAutofit lnSpcReduction="10000"/>
          </a:bodyPr>
          <a:lstStyle/>
          <a:p>
            <a:pPr marL="0" indent="0">
              <a:buNone/>
            </a:pPr>
            <a:r>
              <a:rPr lang="es-CO" b="1" u="sng" dirty="0" smtClean="0"/>
              <a:t>Decimo segunda</a:t>
            </a:r>
            <a:r>
              <a:rPr lang="es-CO" dirty="0" smtClean="0"/>
              <a:t> </a:t>
            </a:r>
            <a:r>
              <a:rPr lang="es-CO" sz="2800" dirty="0" smtClean="0"/>
              <a:t>Definición Bíblica </a:t>
            </a:r>
            <a:r>
              <a:rPr lang="es-CO" sz="2800" dirty="0"/>
              <a:t>de CREADOR INICIADOR FUENTE </a:t>
            </a:r>
            <a:r>
              <a:rPr lang="es-CO" sz="2800" dirty="0" smtClean="0"/>
              <a:t>SEÑOR </a:t>
            </a:r>
            <a:r>
              <a:rPr lang="es-CO" sz="2800" dirty="0"/>
              <a:t>DIOS </a:t>
            </a:r>
            <a:r>
              <a:rPr lang="es-CO" sz="2800" dirty="0" smtClean="0"/>
              <a:t>TODOPODEROSO: </a:t>
            </a:r>
            <a:endParaRPr lang="es-CO" dirty="0" smtClean="0"/>
          </a:p>
          <a:p>
            <a:pPr marL="400050" lvl="1" indent="0">
              <a:buNone/>
            </a:pPr>
            <a:r>
              <a:rPr lang="es-CO" dirty="0" smtClean="0">
                <a:solidFill>
                  <a:srgbClr val="FF0000"/>
                </a:solidFill>
              </a:rPr>
              <a:t>Apocalipsis 4:1-3. </a:t>
            </a:r>
            <a:r>
              <a:rPr lang="es-CO" dirty="0"/>
              <a:t>( Juan describe el </a:t>
            </a:r>
            <a:r>
              <a:rPr lang="es-CO" dirty="0" smtClean="0"/>
              <a:t>número </a:t>
            </a:r>
            <a:r>
              <a:rPr lang="es-CO" dirty="0"/>
              <a:t>de personas que estaban sentadas en el </a:t>
            </a:r>
            <a:r>
              <a:rPr lang="es-CO" dirty="0" smtClean="0"/>
              <a:t>trono). 1 </a:t>
            </a:r>
            <a:r>
              <a:rPr lang="es-CO" dirty="0"/>
              <a:t>Después de esto vi una puerta abierta en el cielo. Y la primera voz que yo había oído, que hablaba como trompeta, me dijo: </a:t>
            </a:r>
            <a:r>
              <a:rPr lang="es-CO" dirty="0" smtClean="0"/>
              <a:t>Sube </a:t>
            </a:r>
            <a:r>
              <a:rPr lang="es-CO" dirty="0"/>
              <a:t>acá, y te mostraré lo que ha de suceder después. 2 Al instante fui en espíritu, y vi un trono en el cielo, y uno sentado sobre él . 3 Y el que estaba sentado tenía la apariencia del jaspe y la cornalina. Un arco iris, semejante a la esmeralda, rodeaba el trono</a:t>
            </a:r>
            <a:r>
              <a:rPr lang="es-CO" dirty="0" smtClean="0"/>
              <a:t>. </a:t>
            </a:r>
          </a:p>
          <a:p>
            <a:pPr marL="0" indent="0">
              <a:buNone/>
            </a:pPr>
            <a:r>
              <a:rPr lang="es-CO" sz="2800" dirty="0" smtClean="0">
                <a:solidFill>
                  <a:srgbClr val="FF0000"/>
                </a:solidFill>
              </a:rPr>
              <a:t>Nota. El que lo invita a subir, es Cristo Jesús, y el que estaba sentado en el trono era el Padre.</a:t>
            </a:r>
            <a:endParaRPr lang="es-CO" sz="2800" dirty="0">
              <a:solidFill>
                <a:srgbClr val="FF0000"/>
              </a:solidFill>
            </a:endParaRPr>
          </a:p>
          <a:p>
            <a:endParaRPr lang="es-CO" dirty="0"/>
          </a:p>
        </p:txBody>
      </p:sp>
    </p:spTree>
    <p:extLst>
      <p:ext uri="{BB962C8B-B14F-4D97-AF65-F5344CB8AC3E}">
        <p14:creationId xmlns:p14="http://schemas.microsoft.com/office/powerpoint/2010/main" val="31763446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3"/>
            <a:ext cx="8291264" cy="3024336"/>
          </a:xfrm>
          <a:solidFill>
            <a:schemeClr val="bg2">
              <a:lumMod val="90000"/>
            </a:schemeClr>
          </a:solidFill>
        </p:spPr>
        <p:txBody>
          <a:bodyPr>
            <a:normAutofit fontScale="92500" lnSpcReduction="10000"/>
          </a:bodyPr>
          <a:lstStyle/>
          <a:p>
            <a:pPr marL="0" indent="0">
              <a:buNone/>
            </a:pPr>
            <a:r>
              <a:rPr lang="es-CO" b="1" u="sng" dirty="0" smtClean="0"/>
              <a:t>Decimo tercera</a:t>
            </a:r>
            <a:r>
              <a:rPr lang="es-CO" b="1" dirty="0" smtClean="0"/>
              <a:t> </a:t>
            </a:r>
            <a:r>
              <a:rPr lang="es-CO" dirty="0" smtClean="0"/>
              <a:t>Definición Bíblica </a:t>
            </a:r>
            <a:r>
              <a:rPr lang="es-CO" dirty="0"/>
              <a:t>de CREADOR INICIADOR FUENTE </a:t>
            </a:r>
            <a:r>
              <a:rPr lang="es-CO" dirty="0" smtClean="0"/>
              <a:t>SEÑOR </a:t>
            </a:r>
            <a:r>
              <a:rPr lang="es-CO" dirty="0"/>
              <a:t>DIOS </a:t>
            </a:r>
            <a:r>
              <a:rPr lang="es-CO" dirty="0" smtClean="0"/>
              <a:t>TODOPODEROSO:</a:t>
            </a:r>
          </a:p>
          <a:p>
            <a:pPr marL="400050" lvl="1" indent="0">
              <a:buNone/>
            </a:pPr>
            <a:r>
              <a:rPr lang="es-CO" dirty="0" smtClean="0"/>
              <a:t>Sea </a:t>
            </a:r>
            <a:r>
              <a:rPr lang="es-CO" dirty="0"/>
              <a:t>que Dios envolviera a Su Hijo o no en la </a:t>
            </a:r>
            <a:r>
              <a:rPr lang="es-CO" dirty="0" smtClean="0"/>
              <a:t>creación </a:t>
            </a:r>
            <a:r>
              <a:rPr lang="es-CO" dirty="0"/>
              <a:t>es irrelevante ! La Biblia atribuye toda la </a:t>
            </a:r>
            <a:r>
              <a:rPr lang="es-CO" dirty="0" smtClean="0"/>
              <a:t>creación </a:t>
            </a:r>
            <a:r>
              <a:rPr lang="es-CO" dirty="0"/>
              <a:t>al Padre ! La Palabra de Dios revela que el </a:t>
            </a:r>
            <a:r>
              <a:rPr lang="es-CO" dirty="0" smtClean="0"/>
              <a:t>SEÑOR </a:t>
            </a:r>
            <a:r>
              <a:rPr lang="es-CO" dirty="0"/>
              <a:t>DIOS TODOPODEROSO es una Persona - el Padre – y que él es el Creador </a:t>
            </a:r>
            <a:r>
              <a:rPr lang="es-CO" dirty="0" smtClean="0"/>
              <a:t>!</a:t>
            </a:r>
            <a:endParaRPr lang="es-CO" dirty="0"/>
          </a:p>
        </p:txBody>
      </p:sp>
      <p:sp>
        <p:nvSpPr>
          <p:cNvPr id="4" name="3 Rectángulo"/>
          <p:cNvSpPr/>
          <p:nvPr/>
        </p:nvSpPr>
        <p:spPr>
          <a:xfrm>
            <a:off x="395536" y="3447914"/>
            <a:ext cx="5904656" cy="2677656"/>
          </a:xfrm>
          <a:prstGeom prst="rect">
            <a:avLst/>
          </a:prstGeom>
          <a:solidFill>
            <a:schemeClr val="bg2">
              <a:lumMod val="90000"/>
            </a:schemeClr>
          </a:solidFill>
        </p:spPr>
        <p:txBody>
          <a:bodyPr wrap="square">
            <a:spAutoFit/>
          </a:bodyPr>
          <a:lstStyle/>
          <a:p>
            <a:r>
              <a:rPr lang="es-CO" sz="2800" dirty="0"/>
              <a:t>Si hemos de recibir el Sello de Dios, tenemos que adorar al Creador guardando el santo Sábado! El no adorar a Dios en espíritu y en verdad es </a:t>
            </a:r>
            <a:r>
              <a:rPr lang="es-CO" sz="2800" dirty="0" smtClean="0"/>
              <a:t>idolatría! Y precisamente eso es lo quiere Satanás.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81" y="3573016"/>
            <a:ext cx="2786063" cy="255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1908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5770984" cy="2592288"/>
          </a:xfrm>
          <a:solidFill>
            <a:schemeClr val="bg2">
              <a:lumMod val="90000"/>
            </a:schemeClr>
          </a:solidFill>
          <a:scene3d>
            <a:camera prst="isometricOffAxis1Right"/>
            <a:lightRig rig="threePt" dir="t"/>
          </a:scene3d>
        </p:spPr>
        <p:txBody>
          <a:bodyPr>
            <a:normAutofit fontScale="92500" lnSpcReduction="10000"/>
          </a:bodyPr>
          <a:lstStyle/>
          <a:p>
            <a:pPr marL="0" indent="0">
              <a:buNone/>
            </a:pPr>
            <a:r>
              <a:rPr lang="es-CO" dirty="0"/>
              <a:t>Los verdaderos adoradores adoraran </a:t>
            </a:r>
            <a:r>
              <a:rPr lang="es-CO" dirty="0" smtClean="0"/>
              <a:t>al Padre en Espíritu y en verdad; por que ésos son los adoradores que el Padre busca! </a:t>
            </a:r>
            <a:r>
              <a:rPr lang="es-CO" dirty="0"/>
              <a:t>Jesús lo dijo, debemos nosotros creerlo ! </a:t>
            </a:r>
            <a:r>
              <a:rPr lang="es-CO" b="1" dirty="0">
                <a:solidFill>
                  <a:srgbClr val="FF0000"/>
                </a:solidFill>
              </a:rPr>
              <a:t>Juan </a:t>
            </a:r>
            <a:r>
              <a:rPr lang="es-CO" b="1" dirty="0" smtClean="0">
                <a:solidFill>
                  <a:srgbClr val="FF0000"/>
                </a:solidFill>
              </a:rPr>
              <a:t>4:22-24.</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04664"/>
            <a:ext cx="2461617" cy="2664296"/>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90839" y="4077072"/>
            <a:ext cx="6559400" cy="1938992"/>
          </a:xfrm>
          <a:prstGeom prst="rect">
            <a:avLst/>
          </a:prstGeom>
          <a:solidFill>
            <a:schemeClr val="bg2">
              <a:lumMod val="90000"/>
            </a:schemeClr>
          </a:solidFill>
          <a:scene3d>
            <a:camera prst="isometricOffAxis1Right"/>
            <a:lightRig rig="threePt" dir="t"/>
          </a:scene3d>
        </p:spPr>
        <p:txBody>
          <a:bodyPr wrap="square">
            <a:spAutoFit/>
          </a:bodyPr>
          <a:lstStyle/>
          <a:p>
            <a:r>
              <a:rPr lang="es-CO" sz="2400" dirty="0"/>
              <a:t>VERDADERA </a:t>
            </a:r>
            <a:r>
              <a:rPr lang="es-CO" sz="2400" dirty="0" smtClean="0"/>
              <a:t>ADORACIÓN ¿QUIEN</a:t>
            </a:r>
            <a:r>
              <a:rPr lang="es-CO" sz="2400" dirty="0"/>
              <a:t>? ¿ COMO? </a:t>
            </a:r>
            <a:r>
              <a:rPr lang="es-CO" sz="2400" dirty="0" smtClean="0"/>
              <a:t>EN EL SÁBADO, AL CREADOR  DEL SÁBADO. </a:t>
            </a:r>
          </a:p>
          <a:p>
            <a:r>
              <a:rPr lang="es-CO" sz="2400" dirty="0" smtClean="0"/>
              <a:t>El Mensaje </a:t>
            </a:r>
            <a:r>
              <a:rPr lang="es-CO" sz="2400" dirty="0"/>
              <a:t>del Primer Ángel Lo encontramos </a:t>
            </a:r>
            <a:r>
              <a:rPr lang="es-CO" sz="2400" dirty="0" smtClean="0"/>
              <a:t>también </a:t>
            </a:r>
            <a:r>
              <a:rPr lang="es-CO" sz="2400" dirty="0"/>
              <a:t>en el Cuarto </a:t>
            </a:r>
            <a:r>
              <a:rPr lang="es-CO" sz="2400" dirty="0" smtClean="0"/>
              <a:t>Mandamiento, </a:t>
            </a:r>
            <a:r>
              <a:rPr lang="es-CO" sz="2400" dirty="0"/>
              <a:t>El SELLO DE DIOS</a:t>
            </a:r>
          </a:p>
        </p:txBody>
      </p:sp>
    </p:spTree>
    <p:extLst>
      <p:ext uri="{BB962C8B-B14F-4D97-AF65-F5344CB8AC3E}">
        <p14:creationId xmlns:p14="http://schemas.microsoft.com/office/powerpoint/2010/main" val="15882121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50000"/>
            </a:schemeClr>
          </a:solidFill>
          <a:scene3d>
            <a:camera prst="orthographicFront"/>
            <a:lightRig rig="threePt" dir="t"/>
          </a:scene3d>
          <a:sp3d>
            <a:bevelT w="152400" h="50800" prst="softRound"/>
          </a:sp3d>
        </p:spPr>
        <p:txBody>
          <a:bodyPr>
            <a:normAutofit fontScale="90000"/>
          </a:bodyPr>
          <a:lstStyle/>
          <a:p>
            <a:r>
              <a:rPr lang="es-CO" b="1" dirty="0" smtClean="0">
                <a:solidFill>
                  <a:schemeClr val="bg1"/>
                </a:solidFill>
              </a:rPr>
              <a:t>¿Cu </a:t>
            </a:r>
            <a:r>
              <a:rPr lang="es-CO" b="1" dirty="0">
                <a:solidFill>
                  <a:schemeClr val="bg1"/>
                </a:solidFill>
              </a:rPr>
              <a:t>á l es la doctrina central de la Bestia, cuya marca </a:t>
            </a:r>
            <a:r>
              <a:rPr lang="es-CO" b="1" dirty="0" smtClean="0">
                <a:solidFill>
                  <a:schemeClr val="bg1"/>
                </a:solidFill>
              </a:rPr>
              <a:t>será en forzar?</a:t>
            </a:r>
            <a:endParaRPr lang="es-CO" b="1" dirty="0">
              <a:solidFill>
                <a:schemeClr val="bg1"/>
              </a:solidFill>
            </a:endParaRPr>
          </a:p>
        </p:txBody>
      </p:sp>
      <p:sp>
        <p:nvSpPr>
          <p:cNvPr id="3" name="2 Marcador de contenido"/>
          <p:cNvSpPr>
            <a:spLocks noGrp="1"/>
          </p:cNvSpPr>
          <p:nvPr>
            <p:ph idx="1"/>
          </p:nvPr>
        </p:nvSpPr>
        <p:spPr>
          <a:xfrm>
            <a:off x="107504" y="1600200"/>
            <a:ext cx="8928992" cy="5257800"/>
          </a:xfrm>
          <a:solidFill>
            <a:schemeClr val="accent3">
              <a:lumMod val="20000"/>
              <a:lumOff val="80000"/>
            </a:schemeClr>
          </a:solidFill>
        </p:spPr>
        <p:txBody>
          <a:bodyPr>
            <a:normAutofit fontScale="62500" lnSpcReduction="20000"/>
          </a:bodyPr>
          <a:lstStyle/>
          <a:p>
            <a:pPr marL="0" indent="0">
              <a:buNone/>
            </a:pPr>
            <a:r>
              <a:rPr lang="es-CO" dirty="0" smtClean="0"/>
              <a:t>LA </a:t>
            </a:r>
            <a:r>
              <a:rPr lang="es-CO" dirty="0"/>
              <a:t>MARCA DE LA </a:t>
            </a:r>
            <a:r>
              <a:rPr lang="es-CO" dirty="0" smtClean="0"/>
              <a:t>BESTIA: Consiste en </a:t>
            </a:r>
            <a:r>
              <a:rPr lang="es-CO" b="1" u="sng" dirty="0" smtClean="0"/>
              <a:t>Obligar</a:t>
            </a:r>
            <a:r>
              <a:rPr lang="es-CO" dirty="0" smtClean="0"/>
              <a:t> </a:t>
            </a:r>
            <a:r>
              <a:rPr lang="es-CO" dirty="0"/>
              <a:t>a todos a la falsa </a:t>
            </a:r>
            <a:r>
              <a:rPr lang="es-CO" dirty="0" smtClean="0"/>
              <a:t>adoración </a:t>
            </a:r>
            <a:r>
              <a:rPr lang="es-CO" dirty="0"/>
              <a:t>del </a:t>
            </a:r>
            <a:r>
              <a:rPr lang="es-CO" dirty="0" smtClean="0"/>
              <a:t>Dragón </a:t>
            </a:r>
            <a:r>
              <a:rPr lang="es-CO" dirty="0"/>
              <a:t>en vez de </a:t>
            </a:r>
            <a:r>
              <a:rPr lang="es-CO" dirty="0" smtClean="0"/>
              <a:t>adorar a  </a:t>
            </a:r>
            <a:r>
              <a:rPr lang="es-CO" dirty="0"/>
              <a:t>nuestro </a:t>
            </a:r>
            <a:r>
              <a:rPr lang="es-CO" dirty="0" smtClean="0"/>
              <a:t>Creador.</a:t>
            </a:r>
          </a:p>
          <a:p>
            <a:pPr marL="400050" lvl="1" indent="0">
              <a:buNone/>
            </a:pPr>
            <a:endParaRPr lang="es-CO" dirty="0"/>
          </a:p>
          <a:p>
            <a:pPr marL="400050" lvl="1" indent="0">
              <a:buNone/>
            </a:pPr>
            <a:r>
              <a:rPr lang="es-CO" dirty="0" smtClean="0"/>
              <a:t>«El </a:t>
            </a:r>
            <a:r>
              <a:rPr lang="es-CO" dirty="0"/>
              <a:t>misterio de la trinidad es la doctrina central de la f é Católica . En ella están basadas todas las demás enseñanzas de la </a:t>
            </a:r>
            <a:r>
              <a:rPr lang="es-CO" dirty="0" smtClean="0"/>
              <a:t>Iglesia» </a:t>
            </a:r>
            <a:r>
              <a:rPr lang="es-CO" dirty="0" smtClean="0">
                <a:solidFill>
                  <a:srgbClr val="FF0000"/>
                </a:solidFill>
              </a:rPr>
              <a:t>Manual </a:t>
            </a:r>
            <a:r>
              <a:rPr lang="es-CO" dirty="0">
                <a:solidFill>
                  <a:srgbClr val="FF0000"/>
                </a:solidFill>
              </a:rPr>
              <a:t>para el </a:t>
            </a:r>
            <a:r>
              <a:rPr lang="es-CO" dirty="0" smtClean="0">
                <a:solidFill>
                  <a:srgbClr val="FF0000"/>
                </a:solidFill>
              </a:rPr>
              <a:t>Católico </a:t>
            </a:r>
            <a:r>
              <a:rPr lang="es-CO" dirty="0">
                <a:solidFill>
                  <a:srgbClr val="FF0000"/>
                </a:solidFill>
              </a:rPr>
              <a:t>de hoy, p. 16 </a:t>
            </a:r>
            <a:endParaRPr lang="es-CO" dirty="0" smtClean="0">
              <a:solidFill>
                <a:srgbClr val="FF0000"/>
              </a:solidFill>
            </a:endParaRPr>
          </a:p>
          <a:p>
            <a:pPr marL="400050" lvl="1" indent="0">
              <a:buNone/>
            </a:pPr>
            <a:r>
              <a:rPr lang="es-CO" dirty="0" smtClean="0"/>
              <a:t>“</a:t>
            </a:r>
            <a:r>
              <a:rPr lang="es-CO" u="sng" dirty="0" smtClean="0"/>
              <a:t>EL </a:t>
            </a:r>
            <a:r>
              <a:rPr lang="es-CO" u="sng" dirty="0"/>
              <a:t>Domingo es el </a:t>
            </a:r>
            <a:r>
              <a:rPr lang="es-CO" u="sng" dirty="0" smtClean="0"/>
              <a:t>día </a:t>
            </a:r>
            <a:r>
              <a:rPr lang="es-CO" u="sng" dirty="0"/>
              <a:t>dedicado ... para honrar a la </a:t>
            </a:r>
            <a:r>
              <a:rPr lang="es-CO" u="sng" dirty="0" smtClean="0"/>
              <a:t>santísima Trinidad</a:t>
            </a:r>
            <a:r>
              <a:rPr lang="es-CO" dirty="0" smtClean="0"/>
              <a:t> </a:t>
            </a:r>
            <a:r>
              <a:rPr lang="es-CO" dirty="0"/>
              <a:t>. - </a:t>
            </a:r>
            <a:r>
              <a:rPr lang="es-CO" dirty="0">
                <a:solidFill>
                  <a:srgbClr val="FF0000"/>
                </a:solidFill>
              </a:rPr>
              <a:t>Douay Catechism, </a:t>
            </a:r>
            <a:r>
              <a:rPr lang="es-CO" dirty="0" smtClean="0">
                <a:solidFill>
                  <a:srgbClr val="FF0000"/>
                </a:solidFill>
              </a:rPr>
              <a:t>p143.</a:t>
            </a:r>
          </a:p>
          <a:p>
            <a:pPr marL="0" indent="0">
              <a:buNone/>
            </a:pPr>
            <a:endParaRPr lang="es-CO" dirty="0" smtClean="0">
              <a:solidFill>
                <a:srgbClr val="FF0000"/>
              </a:solidFill>
            </a:endParaRPr>
          </a:p>
          <a:p>
            <a:pPr marL="0" indent="0">
              <a:buNone/>
            </a:pPr>
            <a:r>
              <a:rPr lang="es-CO" dirty="0" smtClean="0"/>
              <a:t>Cosa que en ninguna parte de las Sagradas Escrituras se nos enseña esto, por el </a:t>
            </a:r>
            <a:r>
              <a:rPr lang="es-CO" dirty="0"/>
              <a:t>contrario, Dios dice: </a:t>
            </a:r>
            <a:endParaRPr lang="es-CO" dirty="0" smtClean="0"/>
          </a:p>
          <a:p>
            <a:pPr marL="400050" lvl="1" indent="0">
              <a:buNone/>
            </a:pPr>
            <a:r>
              <a:rPr lang="es-CO" sz="3800" dirty="0" smtClean="0"/>
              <a:t>«Acuérdate </a:t>
            </a:r>
            <a:r>
              <a:rPr lang="es-CO" sz="3800" dirty="0"/>
              <a:t>del sábado para </a:t>
            </a:r>
            <a:r>
              <a:rPr lang="es-CO" sz="3800" dirty="0" smtClean="0"/>
              <a:t>santificarlo. 9 </a:t>
            </a:r>
            <a:r>
              <a:rPr lang="es-CO" sz="3800" dirty="0"/>
              <a:t>Seis días trabajarás y harás toda tu obra</a:t>
            </a:r>
            <a:r>
              <a:rPr lang="es-CO" sz="3800" dirty="0" smtClean="0"/>
              <a:t>, </a:t>
            </a:r>
            <a:r>
              <a:rPr lang="es-CO" sz="3800" dirty="0"/>
              <a:t>10 pero el séptimo día es de reposo para Jehová, tu Dios; no hagas en él obra alguna</a:t>
            </a:r>
            <a:r>
              <a:rPr lang="es-CO" sz="3800" dirty="0" smtClean="0"/>
              <a:t>, </a:t>
            </a:r>
            <a:r>
              <a:rPr lang="es-CO" sz="3800" dirty="0"/>
              <a:t>tú, ni tu hijo, ni tu hija, ni tu siervo, ni tu criada, ni tu bestia, ni el extranjero que está dentro de tus puertas</a:t>
            </a:r>
            <a:r>
              <a:rPr lang="es-CO" sz="3800" dirty="0" smtClean="0"/>
              <a:t>, </a:t>
            </a:r>
            <a:r>
              <a:rPr lang="es-CO" sz="3800" dirty="0"/>
              <a:t>11 porque en seis días hizo Jehová los cielos y la tierra, el mar, y todas las cosas que en ellos hay, y reposó en el séptimo día; por tanto, Jehová bendijo el sábado y lo </a:t>
            </a:r>
            <a:r>
              <a:rPr lang="es-CO" sz="3800" dirty="0" smtClean="0"/>
              <a:t>santificó» </a:t>
            </a:r>
            <a:r>
              <a:rPr lang="es-CO" sz="3800" b="1" dirty="0" smtClean="0">
                <a:solidFill>
                  <a:srgbClr val="FF0000"/>
                </a:solidFill>
              </a:rPr>
              <a:t>(Éxodo 20:8-11).</a:t>
            </a:r>
            <a:endParaRPr lang="es-CO" sz="3800" b="1" dirty="0">
              <a:solidFill>
                <a:srgbClr val="FF0000"/>
              </a:solidFill>
            </a:endParaRPr>
          </a:p>
        </p:txBody>
      </p:sp>
    </p:spTree>
    <p:extLst>
      <p:ext uri="{BB962C8B-B14F-4D97-AF65-F5344CB8AC3E}">
        <p14:creationId xmlns:p14="http://schemas.microsoft.com/office/powerpoint/2010/main" val="18169640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408712"/>
          </a:xfrm>
          <a:solidFill>
            <a:schemeClr val="bg2">
              <a:lumMod val="90000"/>
            </a:schemeClr>
          </a:solidFill>
        </p:spPr>
        <p:txBody>
          <a:bodyPr>
            <a:normAutofit fontScale="62500" lnSpcReduction="20000"/>
          </a:bodyPr>
          <a:lstStyle/>
          <a:p>
            <a:pPr marL="0" indent="0">
              <a:buNone/>
            </a:pPr>
            <a:r>
              <a:rPr lang="es-CO" sz="3800" b="1" dirty="0" smtClean="0">
                <a:solidFill>
                  <a:srgbClr val="FF0000"/>
                </a:solidFill>
              </a:rPr>
              <a:t>Apocalipsis 14:9-12. </a:t>
            </a:r>
            <a:r>
              <a:rPr lang="es-CO" sz="3800" dirty="0" smtClean="0"/>
              <a:t>El </a:t>
            </a:r>
            <a:r>
              <a:rPr lang="es-CO" sz="3800" dirty="0"/>
              <a:t>tercer ángel los siguió diciendo a gran voz: </a:t>
            </a:r>
            <a:r>
              <a:rPr lang="es-CO" sz="3800" dirty="0" smtClean="0"/>
              <a:t>«Si </a:t>
            </a:r>
            <a:r>
              <a:rPr lang="es-CO" sz="3800" dirty="0"/>
              <a:t>alguno adora a la bestia y a su imagen, y recibe su marca en su frente o en su mano , 10 éste también beberá del vino de la ira de Dios, vaciado puro en la copa de su ira. Y será atormentado con fuego y azufre ante los santos ángeles y ante el Cordero : 11 Y el humo de su tormento sube para siempre jamás. Y los que adoran a la bestia y a su imagen, y los que reciben la marca de su nombre, no tienen reposo ni de día ni de noche . 12 </a:t>
            </a:r>
            <a:r>
              <a:rPr lang="es-CO" sz="3800" u="sng" dirty="0"/>
              <a:t>Aquí está la paciencia de los santos, los que guardan los Mandamientos de Dios y la fe de </a:t>
            </a:r>
            <a:r>
              <a:rPr lang="es-CO" sz="3800" u="sng" dirty="0" smtClean="0"/>
              <a:t>Jesús»</a:t>
            </a:r>
            <a:r>
              <a:rPr lang="es-CO" sz="3800" dirty="0" smtClean="0"/>
              <a:t>. </a:t>
            </a:r>
          </a:p>
          <a:p>
            <a:pPr marL="0" indent="0">
              <a:buNone/>
            </a:pPr>
            <a:endParaRPr lang="es-CO" sz="3800" dirty="0"/>
          </a:p>
          <a:p>
            <a:pPr marL="400050" lvl="1" indent="0">
              <a:buNone/>
            </a:pPr>
            <a:r>
              <a:rPr lang="es-CO" sz="3400" dirty="0" smtClean="0"/>
              <a:t>«El </a:t>
            </a:r>
            <a:r>
              <a:rPr lang="es-CO" sz="3400" dirty="0"/>
              <a:t>misterio de la trinidad es la doctrina central de la f é Católica . En ella están basadas todas las demás enseñanzas de la </a:t>
            </a:r>
            <a:r>
              <a:rPr lang="es-CO" sz="3400" dirty="0" smtClean="0"/>
              <a:t>Iglesia». </a:t>
            </a:r>
            <a:r>
              <a:rPr lang="es-CO" sz="3400" dirty="0" smtClean="0">
                <a:solidFill>
                  <a:srgbClr val="FF0000"/>
                </a:solidFill>
              </a:rPr>
              <a:t>Manual </a:t>
            </a:r>
            <a:r>
              <a:rPr lang="es-CO" sz="3400" dirty="0">
                <a:solidFill>
                  <a:srgbClr val="FF0000"/>
                </a:solidFill>
              </a:rPr>
              <a:t>para el </a:t>
            </a:r>
            <a:r>
              <a:rPr lang="es-CO" sz="3400" dirty="0" smtClean="0">
                <a:solidFill>
                  <a:srgbClr val="FF0000"/>
                </a:solidFill>
              </a:rPr>
              <a:t>Católico </a:t>
            </a:r>
            <a:r>
              <a:rPr lang="es-CO" sz="3400" dirty="0">
                <a:solidFill>
                  <a:srgbClr val="FF0000"/>
                </a:solidFill>
              </a:rPr>
              <a:t>de hoy, p. 16 </a:t>
            </a:r>
            <a:endParaRPr lang="es-CO" sz="3400" dirty="0" smtClean="0">
              <a:solidFill>
                <a:srgbClr val="FF0000"/>
              </a:solidFill>
            </a:endParaRPr>
          </a:p>
          <a:p>
            <a:pPr marL="400050" lvl="1" indent="0">
              <a:buNone/>
            </a:pPr>
            <a:r>
              <a:rPr lang="es-CO" sz="3400" dirty="0" smtClean="0"/>
              <a:t>“ </a:t>
            </a:r>
            <a:r>
              <a:rPr lang="es-CO" sz="3400" dirty="0"/>
              <a:t>El Domingo es el </a:t>
            </a:r>
            <a:r>
              <a:rPr lang="es-CO" sz="3400" dirty="0" smtClean="0"/>
              <a:t>día </a:t>
            </a:r>
            <a:r>
              <a:rPr lang="es-CO" sz="3400" dirty="0"/>
              <a:t>dedicado ... para honrar a la </a:t>
            </a:r>
            <a:r>
              <a:rPr lang="es-CO" sz="3400" dirty="0" smtClean="0"/>
              <a:t>santísima Trinidad. </a:t>
            </a:r>
            <a:r>
              <a:rPr lang="es-CO" sz="3400" dirty="0"/>
              <a:t>- Douay Catechism, </a:t>
            </a:r>
            <a:r>
              <a:rPr lang="es-CO" sz="3400" dirty="0" smtClean="0"/>
              <a:t>p143.</a:t>
            </a:r>
          </a:p>
          <a:p>
            <a:pPr marL="400050" lvl="1" indent="0">
              <a:buNone/>
            </a:pPr>
            <a:r>
              <a:rPr lang="es-CO" sz="3400" dirty="0" smtClean="0"/>
              <a:t> </a:t>
            </a:r>
          </a:p>
          <a:p>
            <a:pPr marL="0" indent="0">
              <a:buNone/>
            </a:pPr>
            <a:r>
              <a:rPr lang="es-CO" sz="3800" dirty="0" smtClean="0"/>
              <a:t>FALSA </a:t>
            </a:r>
            <a:r>
              <a:rPr lang="es-CO" sz="3800" dirty="0"/>
              <a:t>ADORACI ÓN </a:t>
            </a:r>
            <a:r>
              <a:rPr lang="es-CO" sz="3800" dirty="0" smtClean="0"/>
              <a:t>¿QUIÉN</a:t>
            </a:r>
            <a:r>
              <a:rPr lang="es-CO" sz="3800" dirty="0"/>
              <a:t>? </a:t>
            </a:r>
            <a:r>
              <a:rPr lang="es-CO" sz="3800" dirty="0" smtClean="0"/>
              <a:t>¿C ÓMO</a:t>
            </a:r>
            <a:r>
              <a:rPr lang="es-CO" sz="3800" dirty="0"/>
              <a:t>? </a:t>
            </a:r>
            <a:r>
              <a:rPr lang="es-CO" sz="3800" dirty="0" smtClean="0"/>
              <a:t>TRINIDAD, </a:t>
            </a:r>
            <a:r>
              <a:rPr lang="es-CO" sz="3800" dirty="0"/>
              <a:t>DOMINGO El </a:t>
            </a:r>
            <a:r>
              <a:rPr lang="es-CO" sz="3800" dirty="0" smtClean="0"/>
              <a:t>Mensaje </a:t>
            </a:r>
            <a:r>
              <a:rPr lang="es-CO" sz="3800" dirty="0"/>
              <a:t>del Tercer Ángel  </a:t>
            </a:r>
            <a:r>
              <a:rPr lang="es-CO" sz="3800" dirty="0" smtClean="0"/>
              <a:t>«EL </a:t>
            </a:r>
            <a:r>
              <a:rPr lang="es-CO" sz="3800" dirty="0"/>
              <a:t>Domingo es el </a:t>
            </a:r>
            <a:r>
              <a:rPr lang="es-CO" sz="3800" dirty="0" smtClean="0"/>
              <a:t>día </a:t>
            </a:r>
            <a:r>
              <a:rPr lang="es-CO" sz="3800" dirty="0"/>
              <a:t>dedicado ... para honrar a la </a:t>
            </a:r>
            <a:r>
              <a:rPr lang="es-CO" sz="3800" dirty="0" smtClean="0"/>
              <a:t>santísima Trinidad». Dicen ellos en </a:t>
            </a:r>
            <a:r>
              <a:rPr lang="es-CO" sz="3800" b="1" dirty="0" smtClean="0">
                <a:solidFill>
                  <a:srgbClr val="FF0000"/>
                </a:solidFill>
              </a:rPr>
              <a:t>Douay </a:t>
            </a:r>
            <a:r>
              <a:rPr lang="es-CO" sz="3800" b="1" dirty="0">
                <a:solidFill>
                  <a:srgbClr val="FF0000"/>
                </a:solidFill>
              </a:rPr>
              <a:t>Catechism, </a:t>
            </a:r>
            <a:r>
              <a:rPr lang="es-CO" sz="3800" b="1" dirty="0" smtClean="0">
                <a:solidFill>
                  <a:srgbClr val="FF0000"/>
                </a:solidFill>
              </a:rPr>
              <a:t>p143.</a:t>
            </a:r>
            <a:r>
              <a:rPr lang="es-CO" sz="3800" dirty="0" smtClean="0"/>
              <a:t> Esta es LA </a:t>
            </a:r>
            <a:r>
              <a:rPr lang="es-CO" sz="3800" dirty="0"/>
              <a:t>MARCA DE LA B </a:t>
            </a:r>
            <a:r>
              <a:rPr lang="es-CO" sz="3800" dirty="0" smtClean="0"/>
              <a:t>ÉSTIA.</a:t>
            </a:r>
            <a:endParaRPr lang="es-CO" sz="3800" dirty="0"/>
          </a:p>
        </p:txBody>
      </p:sp>
    </p:spTree>
    <p:extLst>
      <p:ext uri="{BB962C8B-B14F-4D97-AF65-F5344CB8AC3E}">
        <p14:creationId xmlns:p14="http://schemas.microsoft.com/office/powerpoint/2010/main" val="31958104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a:solidFill>
            <a:schemeClr val="bg2">
              <a:lumMod val="75000"/>
            </a:schemeClr>
          </a:solidFill>
          <a:scene3d>
            <a:camera prst="isometricOffAxis1Right"/>
            <a:lightRig rig="threePt" dir="t"/>
          </a:scene3d>
        </p:spPr>
        <p:txBody>
          <a:bodyPr>
            <a:normAutofit fontScale="92500" lnSpcReduction="10000"/>
          </a:bodyPr>
          <a:lstStyle/>
          <a:p>
            <a:pPr marL="0" indent="0">
              <a:buNone/>
            </a:pPr>
            <a:r>
              <a:rPr lang="es-CO" dirty="0" smtClean="0"/>
              <a:t>“El Domingo </a:t>
            </a:r>
            <a:r>
              <a:rPr lang="es-CO" dirty="0"/>
              <a:t>es una </a:t>
            </a:r>
            <a:r>
              <a:rPr lang="es-CO" dirty="0" smtClean="0"/>
              <a:t>institución Católica </a:t>
            </a:r>
            <a:r>
              <a:rPr lang="es-CO" dirty="0"/>
              <a:t>, y sólo pueden defenderse sus demandas a la observancia en principios católicos. </a:t>
            </a:r>
            <a:r>
              <a:rPr lang="es-CO" dirty="0" smtClean="0"/>
              <a:t>Desde </a:t>
            </a:r>
            <a:r>
              <a:rPr lang="es-CO" dirty="0"/>
              <a:t>el comienzo hasta el final en las </a:t>
            </a:r>
            <a:r>
              <a:rPr lang="es-CO" dirty="0" smtClean="0"/>
              <a:t>Escrituras </a:t>
            </a:r>
            <a:r>
              <a:rPr lang="es-CO" dirty="0"/>
              <a:t>no hay un solo pasaje que </a:t>
            </a:r>
            <a:r>
              <a:rPr lang="es-CO" dirty="0" smtClean="0"/>
              <a:t>garantice </a:t>
            </a:r>
            <a:r>
              <a:rPr lang="es-CO" dirty="0"/>
              <a:t>el traslado del culto público del último día de la semana al </a:t>
            </a:r>
            <a:r>
              <a:rPr lang="es-CO" dirty="0" smtClean="0"/>
              <a:t>primero. </a:t>
            </a:r>
            <a:r>
              <a:rPr lang="es-CO" sz="3000" dirty="0" smtClean="0">
                <a:solidFill>
                  <a:srgbClr val="FF0000"/>
                </a:solidFill>
              </a:rPr>
              <a:t>La </a:t>
            </a:r>
            <a:r>
              <a:rPr lang="es-CO" sz="3000" dirty="0">
                <a:solidFill>
                  <a:srgbClr val="FF0000"/>
                </a:solidFill>
              </a:rPr>
              <a:t>Prensa del católico </a:t>
            </a:r>
            <a:r>
              <a:rPr lang="es-CO" sz="3000" dirty="0" smtClean="0">
                <a:solidFill>
                  <a:srgbClr val="FF0000"/>
                </a:solidFill>
              </a:rPr>
              <a:t>Sídney, </a:t>
            </a:r>
            <a:r>
              <a:rPr lang="es-CO" sz="3000" dirty="0">
                <a:solidFill>
                  <a:srgbClr val="FF0000"/>
                </a:solidFill>
              </a:rPr>
              <a:t>Australia, Agosto del 1900</a:t>
            </a:r>
            <a:r>
              <a:rPr lang="es-CO" sz="3000" b="1" i="1" dirty="0"/>
              <a:t> </a:t>
            </a:r>
            <a:r>
              <a:rPr lang="es-CO" sz="3500" b="1" i="1" dirty="0"/>
              <a:t>. </a:t>
            </a:r>
            <a:endParaRPr lang="es-CO" sz="3500" b="1" i="1" dirty="0" smtClean="0"/>
          </a:p>
          <a:p>
            <a:pPr marL="400050" lvl="1" indent="0">
              <a:buNone/>
            </a:pPr>
            <a:endParaRPr lang="es-CO" dirty="0" smtClean="0"/>
          </a:p>
          <a:p>
            <a:pPr marL="400050" lvl="1" indent="0">
              <a:buNone/>
            </a:pPr>
            <a:r>
              <a:rPr lang="es-CO" b="1" u="sng" dirty="0" smtClean="0"/>
              <a:t>Pregunta</a:t>
            </a:r>
            <a:r>
              <a:rPr lang="es-CO" dirty="0" smtClean="0"/>
              <a:t>: ¿</a:t>
            </a:r>
            <a:r>
              <a:rPr lang="es-CO" b="1" dirty="0" smtClean="0"/>
              <a:t>No </a:t>
            </a:r>
            <a:r>
              <a:rPr lang="es-CO" b="1" dirty="0"/>
              <a:t>hay ningún mandamiento </a:t>
            </a:r>
            <a:r>
              <a:rPr lang="es-CO" b="1" dirty="0" smtClean="0"/>
              <a:t>para </a:t>
            </a:r>
            <a:r>
              <a:rPr lang="es-CO" b="1" dirty="0"/>
              <a:t>la observancia del primer día de la semana como un </a:t>
            </a:r>
            <a:r>
              <a:rPr lang="es-CO" b="1" dirty="0" smtClean="0"/>
              <a:t>Sábado, </a:t>
            </a:r>
            <a:r>
              <a:rPr lang="es-CO" b="1" dirty="0"/>
              <a:t>en lugar del séptimo día</a:t>
            </a:r>
            <a:r>
              <a:rPr lang="es-CO" dirty="0"/>
              <a:t>? </a:t>
            </a:r>
            <a:r>
              <a:rPr lang="es-CO" dirty="0" smtClean="0"/>
              <a:t>Ninguno</a:t>
            </a:r>
            <a:r>
              <a:rPr lang="es-CO" dirty="0"/>
              <a:t>. Ni Cristo ni Sus apóstoles </a:t>
            </a:r>
            <a:r>
              <a:rPr lang="es-CO" dirty="0" smtClean="0"/>
              <a:t>observaron </a:t>
            </a:r>
            <a:r>
              <a:rPr lang="es-CO" dirty="0"/>
              <a:t>el primer día de la semana, en lugar del séptimo como el </a:t>
            </a:r>
            <a:r>
              <a:rPr lang="es-CO" dirty="0" smtClean="0"/>
              <a:t>Sábado. </a:t>
            </a:r>
            <a:r>
              <a:rPr lang="es-CO" dirty="0" smtClean="0">
                <a:solidFill>
                  <a:srgbClr val="FF0000"/>
                </a:solidFill>
              </a:rPr>
              <a:t>Nueva </a:t>
            </a:r>
            <a:r>
              <a:rPr lang="es-CO" dirty="0">
                <a:solidFill>
                  <a:srgbClr val="FF0000"/>
                </a:solidFill>
              </a:rPr>
              <a:t>York el Tribuno Semanal [el católico romano], el 24 de mayo de 1900. </a:t>
            </a:r>
            <a:endParaRPr lang="es-CO" dirty="0" smtClean="0">
              <a:solidFill>
                <a:srgbClr val="FF0000"/>
              </a:solidFill>
            </a:endParaRPr>
          </a:p>
          <a:p>
            <a:endParaRPr lang="es-CO" dirty="0"/>
          </a:p>
        </p:txBody>
      </p:sp>
    </p:spTree>
    <p:extLst>
      <p:ext uri="{BB962C8B-B14F-4D97-AF65-F5344CB8AC3E}">
        <p14:creationId xmlns:p14="http://schemas.microsoft.com/office/powerpoint/2010/main" val="5370171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480720"/>
          </a:xfrm>
          <a:solidFill>
            <a:schemeClr val="accent5">
              <a:lumMod val="20000"/>
              <a:lumOff val="80000"/>
            </a:schemeClr>
          </a:solidFill>
        </p:spPr>
        <p:txBody>
          <a:bodyPr>
            <a:normAutofit fontScale="77500" lnSpcReduction="20000"/>
          </a:bodyPr>
          <a:lstStyle/>
          <a:p>
            <a:pPr marL="0" indent="0">
              <a:buNone/>
            </a:pPr>
            <a:r>
              <a:rPr lang="es-CO" b="1" dirty="0">
                <a:solidFill>
                  <a:srgbClr val="FF0000"/>
                </a:solidFill>
              </a:rPr>
              <a:t>(Notemos el mismo símbolo de otra forma) Escrito por un autor Protestante.</a:t>
            </a:r>
          </a:p>
          <a:p>
            <a:pPr marL="0" indent="0">
              <a:buNone/>
            </a:pPr>
            <a:r>
              <a:rPr lang="es-CO" dirty="0" smtClean="0"/>
              <a:t>Independientemente </a:t>
            </a:r>
            <a:r>
              <a:rPr lang="es-CO" dirty="0"/>
              <a:t>de lo que usted piense que este </a:t>
            </a:r>
            <a:r>
              <a:rPr lang="es-CO" dirty="0" smtClean="0"/>
              <a:t>símbolo </a:t>
            </a:r>
            <a:r>
              <a:rPr lang="es-CO" dirty="0"/>
              <a:t>pueda significar, la Biblia claramente dice: </a:t>
            </a:r>
            <a:endParaRPr lang="es-CO" dirty="0" smtClean="0"/>
          </a:p>
          <a:p>
            <a:pPr marL="0" indent="0">
              <a:buNone/>
            </a:pPr>
            <a:r>
              <a:rPr lang="es-CO" b="1" dirty="0" smtClean="0">
                <a:solidFill>
                  <a:srgbClr val="FF0000"/>
                </a:solidFill>
              </a:rPr>
              <a:t>Hechos 17:29. </a:t>
            </a:r>
          </a:p>
          <a:p>
            <a:pPr marL="400050" lvl="1" indent="0">
              <a:buNone/>
            </a:pPr>
            <a:r>
              <a:rPr lang="es-CO" dirty="0" smtClean="0"/>
              <a:t>“ </a:t>
            </a:r>
            <a:r>
              <a:rPr lang="es-CO" dirty="0"/>
              <a:t>Siendo, pues, linaje de Dios, no debemos pensar que la Divinidad sea semejante a oro, plata o piedra, escultura de arte de </a:t>
            </a:r>
            <a:r>
              <a:rPr lang="es-CO" dirty="0" smtClean="0"/>
              <a:t>imaginación </a:t>
            </a:r>
            <a:r>
              <a:rPr lang="es-CO" dirty="0"/>
              <a:t>de hombres .” </a:t>
            </a:r>
            <a:r>
              <a:rPr lang="es-CO" dirty="0">
                <a:solidFill>
                  <a:srgbClr val="FF0000"/>
                </a:solidFill>
              </a:rPr>
              <a:t>Publicado por la Review &amp; Herald. Escrito por profesores de Andrews University. Dos con un Doctorado en Divinidad.</a:t>
            </a:r>
          </a:p>
          <a:p>
            <a:pPr marL="0" indent="0">
              <a:buNone/>
            </a:pPr>
            <a:endParaRPr lang="es-CO" b="1" dirty="0" smtClean="0">
              <a:solidFill>
                <a:srgbClr val="FF0000"/>
              </a:solidFill>
            </a:endParaRPr>
          </a:p>
          <a:p>
            <a:pPr marL="0" indent="0">
              <a:buNone/>
            </a:pPr>
            <a:r>
              <a:rPr lang="es-CO" b="1" dirty="0" smtClean="0">
                <a:solidFill>
                  <a:srgbClr val="FF0000"/>
                </a:solidFill>
              </a:rPr>
              <a:t>1 </a:t>
            </a:r>
            <a:r>
              <a:rPr lang="es-CO" b="1" dirty="0">
                <a:solidFill>
                  <a:srgbClr val="FF0000"/>
                </a:solidFill>
              </a:rPr>
              <a:t>Samuel 15:22, </a:t>
            </a:r>
            <a:r>
              <a:rPr lang="es-CO" b="1" dirty="0" smtClean="0">
                <a:solidFill>
                  <a:srgbClr val="FF0000"/>
                </a:solidFill>
              </a:rPr>
              <a:t>23.</a:t>
            </a:r>
          </a:p>
          <a:p>
            <a:pPr marL="400050" lvl="1" indent="0">
              <a:buNone/>
            </a:pPr>
            <a:r>
              <a:rPr lang="es-CO" dirty="0" smtClean="0"/>
              <a:t> </a:t>
            </a:r>
            <a:r>
              <a:rPr lang="es-CO" dirty="0"/>
              <a:t>Pero Samuel replicó: </a:t>
            </a:r>
            <a:r>
              <a:rPr lang="es-CO" dirty="0" smtClean="0"/>
              <a:t>¿Se </a:t>
            </a:r>
            <a:r>
              <a:rPr lang="es-CO" dirty="0"/>
              <a:t>complace tanto el Eterno en holocaustos y víctimas como en la obediencia a su Palabra? </a:t>
            </a:r>
            <a:r>
              <a:rPr lang="es-CO" u="sng" dirty="0"/>
              <a:t>El obedecer es mejor que los sacrificios , y el prestar atención mejor que la grasa de los carneros</a:t>
            </a:r>
            <a:r>
              <a:rPr lang="es-CO" dirty="0"/>
              <a:t>. 23 </a:t>
            </a:r>
            <a:r>
              <a:rPr lang="es-CO" u="sng" dirty="0"/>
              <a:t>Porque la </a:t>
            </a:r>
            <a:r>
              <a:rPr lang="es-CO" u="sng" dirty="0" smtClean="0"/>
              <a:t>rebeldía es </a:t>
            </a:r>
            <a:r>
              <a:rPr lang="es-CO" u="sng" dirty="0"/>
              <a:t>como pecado de </a:t>
            </a:r>
            <a:r>
              <a:rPr lang="es-CO" u="sng" dirty="0" smtClean="0"/>
              <a:t>adivinación </a:t>
            </a:r>
            <a:r>
              <a:rPr lang="es-CO" u="sng" dirty="0"/>
              <a:t>, y la obstinación como ídolos e idolatría</a:t>
            </a:r>
            <a:r>
              <a:rPr lang="es-CO" dirty="0"/>
              <a:t>. Por cuanto tú desechaste la Palabra del Eterno, él te ha desechado.... </a:t>
            </a:r>
            <a:r>
              <a:rPr lang="es-CO" dirty="0">
                <a:solidFill>
                  <a:srgbClr val="FF0000"/>
                </a:solidFill>
              </a:rPr>
              <a:t>Publicado por la Review &amp; Herald. Escrito por profesores de Andrews University. Dos con un Doctorado en Divinidad</a:t>
            </a:r>
            <a:r>
              <a:rPr lang="es-CO" dirty="0" smtClean="0">
                <a:solidFill>
                  <a:srgbClr val="FF0000"/>
                </a:solidFill>
              </a:rPr>
              <a:t>. </a:t>
            </a:r>
            <a:r>
              <a:rPr lang="es-CO" dirty="0">
                <a:solidFill>
                  <a:srgbClr val="FF0000"/>
                </a:solidFill>
              </a:rPr>
              <a:t> </a:t>
            </a:r>
          </a:p>
          <a:p>
            <a:endParaRPr lang="es-CO" dirty="0"/>
          </a:p>
        </p:txBody>
      </p:sp>
    </p:spTree>
    <p:extLst>
      <p:ext uri="{BB962C8B-B14F-4D97-AF65-F5344CB8AC3E}">
        <p14:creationId xmlns:p14="http://schemas.microsoft.com/office/powerpoint/2010/main" val="31100698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heel(1)">
                                      <p:cBhvr>
                                        <p:cTn id="41" dur="2000"/>
                                        <p:tgtEl>
                                          <p:spTgt spid="3">
                                            <p:txEl>
                                              <p:pRg st="5" end="5"/>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heel(1)">
                                      <p:cBhvr>
                                        <p:cTn id="4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336704"/>
          </a:xfrm>
          <a:solidFill>
            <a:schemeClr val="accent3">
              <a:lumMod val="20000"/>
              <a:lumOff val="80000"/>
            </a:schemeClr>
          </a:solidFill>
        </p:spPr>
        <p:txBody>
          <a:bodyPr>
            <a:normAutofit fontScale="85000" lnSpcReduction="20000"/>
          </a:bodyPr>
          <a:lstStyle/>
          <a:p>
            <a:pPr marL="0" indent="0">
              <a:buNone/>
            </a:pPr>
            <a:r>
              <a:rPr lang="es-CO" b="1" u="sng" dirty="0" smtClean="0"/>
              <a:t>Pregunta</a:t>
            </a:r>
            <a:r>
              <a:rPr lang="es-CO" dirty="0" smtClean="0"/>
              <a:t>:  ¿Hay </a:t>
            </a:r>
            <a:r>
              <a:rPr lang="es-CO" dirty="0"/>
              <a:t>otra manera de demostrar que la iglesia tiene poder para instituir fiestas de mandato [las fiestas del orden]? </a:t>
            </a:r>
            <a:endParaRPr lang="es-CO" dirty="0" smtClean="0"/>
          </a:p>
          <a:p>
            <a:pPr marL="400050" lvl="1" indent="0">
              <a:buNone/>
            </a:pPr>
            <a:r>
              <a:rPr lang="es-CO" dirty="0" smtClean="0"/>
              <a:t> «</a:t>
            </a:r>
            <a:r>
              <a:rPr lang="es-CO" b="1" u="sng" dirty="0" smtClean="0"/>
              <a:t>Respuesta</a:t>
            </a:r>
            <a:r>
              <a:rPr lang="es-CO" dirty="0" smtClean="0"/>
              <a:t>: No </a:t>
            </a:r>
            <a:r>
              <a:rPr lang="es-CO" dirty="0"/>
              <a:t>tiene ella el poder, no podría ella hacerlo en el que todos los religiosos modernos </a:t>
            </a:r>
            <a:r>
              <a:rPr lang="es-CO" dirty="0" smtClean="0"/>
              <a:t>estén de acuerdo </a:t>
            </a:r>
            <a:r>
              <a:rPr lang="es-CO" dirty="0"/>
              <a:t>con ella. --Ella no podría sustituir la observancia de domingo, el primer día de la semana, para la observancia de sábado, el séptimo día, un cambio por la cual no hay autoridad en las </a:t>
            </a:r>
            <a:r>
              <a:rPr lang="es-CO" dirty="0" smtClean="0"/>
              <a:t>Escrituras. </a:t>
            </a:r>
            <a:r>
              <a:rPr lang="es-CO" dirty="0" smtClean="0">
                <a:solidFill>
                  <a:srgbClr val="FF0000"/>
                </a:solidFill>
              </a:rPr>
              <a:t>Stephen </a:t>
            </a:r>
            <a:r>
              <a:rPr lang="es-CO" dirty="0">
                <a:solidFill>
                  <a:srgbClr val="FF0000"/>
                </a:solidFill>
              </a:rPr>
              <a:t>Keenan, UN Catecismo Doctrinal, 1846 edición, pág. </a:t>
            </a:r>
            <a:r>
              <a:rPr lang="es-CO" dirty="0" smtClean="0">
                <a:solidFill>
                  <a:srgbClr val="FF0000"/>
                </a:solidFill>
              </a:rPr>
              <a:t>176. </a:t>
            </a:r>
          </a:p>
          <a:p>
            <a:pPr marL="400050" lvl="1" indent="0">
              <a:buNone/>
            </a:pPr>
            <a:r>
              <a:rPr lang="es-CO" dirty="0" smtClean="0"/>
              <a:t>Keenan </a:t>
            </a:r>
            <a:r>
              <a:rPr lang="es-CO" dirty="0"/>
              <a:t>era un sacerdote escocés cuyo catecismo se ha usado ampliamente en escuelas católicas romanas y </a:t>
            </a:r>
            <a:r>
              <a:rPr lang="es-CO" dirty="0" smtClean="0"/>
              <a:t>academias. </a:t>
            </a:r>
          </a:p>
          <a:p>
            <a:pPr marL="0" indent="0">
              <a:buNone/>
            </a:pPr>
            <a:endParaRPr lang="es-CO" dirty="0" smtClean="0"/>
          </a:p>
          <a:p>
            <a:pPr marL="0" indent="0">
              <a:buNone/>
            </a:pPr>
            <a:r>
              <a:rPr lang="es-CO" dirty="0" smtClean="0"/>
              <a:t>FALSA ADORACIÓN ¿QUIÉN</a:t>
            </a:r>
            <a:r>
              <a:rPr lang="es-CO" dirty="0"/>
              <a:t>? </a:t>
            </a:r>
            <a:r>
              <a:rPr lang="es-CO" dirty="0" smtClean="0"/>
              <a:t>¿CÓMO</a:t>
            </a:r>
            <a:r>
              <a:rPr lang="es-CO" dirty="0"/>
              <a:t>? TRINIDAD </a:t>
            </a:r>
            <a:r>
              <a:rPr lang="es-CO" dirty="0" smtClean="0"/>
              <a:t>DOMINGO. </a:t>
            </a:r>
            <a:r>
              <a:rPr lang="es-CO" dirty="0"/>
              <a:t>El </a:t>
            </a:r>
            <a:r>
              <a:rPr lang="es-CO" dirty="0" smtClean="0"/>
              <a:t>Mensaje </a:t>
            </a:r>
            <a:r>
              <a:rPr lang="es-CO" dirty="0"/>
              <a:t>del Tercer </a:t>
            </a:r>
            <a:r>
              <a:rPr lang="es-CO" dirty="0" smtClean="0"/>
              <a:t>Ángel, «EL </a:t>
            </a:r>
            <a:r>
              <a:rPr lang="es-CO" dirty="0"/>
              <a:t>Domingo es el </a:t>
            </a:r>
            <a:r>
              <a:rPr lang="es-CO" dirty="0" smtClean="0"/>
              <a:t>día </a:t>
            </a:r>
            <a:r>
              <a:rPr lang="es-CO" dirty="0"/>
              <a:t>dedicado ... para honrar a la </a:t>
            </a:r>
            <a:r>
              <a:rPr lang="es-CO" dirty="0" smtClean="0"/>
              <a:t>santísima Trinidad». Dicen ellos en </a:t>
            </a:r>
            <a:r>
              <a:rPr lang="es-CO" dirty="0" smtClean="0">
                <a:solidFill>
                  <a:srgbClr val="FF0000"/>
                </a:solidFill>
              </a:rPr>
              <a:t>Douay </a:t>
            </a:r>
            <a:r>
              <a:rPr lang="es-CO" dirty="0">
                <a:solidFill>
                  <a:srgbClr val="FF0000"/>
                </a:solidFill>
              </a:rPr>
              <a:t>Catechism, </a:t>
            </a:r>
            <a:r>
              <a:rPr lang="es-CO" dirty="0" smtClean="0">
                <a:solidFill>
                  <a:srgbClr val="FF0000"/>
                </a:solidFill>
              </a:rPr>
              <a:t>p143</a:t>
            </a:r>
            <a:r>
              <a:rPr lang="es-CO" dirty="0" smtClean="0"/>
              <a:t>. Esta es LA </a:t>
            </a:r>
            <a:r>
              <a:rPr lang="es-CO" dirty="0"/>
              <a:t>MARCA DE LA B </a:t>
            </a:r>
            <a:r>
              <a:rPr lang="es-CO" dirty="0" smtClean="0"/>
              <a:t>ÉSTIA.</a:t>
            </a:r>
            <a:endParaRPr lang="es-CO" dirty="0"/>
          </a:p>
          <a:p>
            <a:endParaRPr lang="es-CO" dirty="0"/>
          </a:p>
        </p:txBody>
      </p:sp>
    </p:spTree>
    <p:extLst>
      <p:ext uri="{BB962C8B-B14F-4D97-AF65-F5344CB8AC3E}">
        <p14:creationId xmlns:p14="http://schemas.microsoft.com/office/powerpoint/2010/main" val="1610130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48672"/>
          </a:xfrm>
          <a:solidFill>
            <a:schemeClr val="bg1"/>
          </a:solidFill>
        </p:spPr>
        <p:txBody>
          <a:bodyPr>
            <a:normAutofit fontScale="85000" lnSpcReduction="20000"/>
          </a:bodyPr>
          <a:lstStyle/>
          <a:p>
            <a:pPr marL="0" indent="0">
              <a:buNone/>
            </a:pPr>
            <a:r>
              <a:rPr lang="es-CO" sz="3800" b="1" u="sng" dirty="0" smtClean="0"/>
              <a:t>Pregunta</a:t>
            </a:r>
            <a:r>
              <a:rPr lang="es-CO" dirty="0"/>
              <a:t>.</a:t>
            </a:r>
            <a:r>
              <a:rPr lang="es-CO" dirty="0" smtClean="0"/>
              <a:t>  </a:t>
            </a:r>
            <a:r>
              <a:rPr lang="es-CO" dirty="0"/>
              <a:t>¿</a:t>
            </a:r>
            <a:r>
              <a:rPr lang="es-CO" dirty="0" smtClean="0"/>
              <a:t>Cual </a:t>
            </a:r>
            <a:r>
              <a:rPr lang="es-CO" dirty="0"/>
              <a:t>es el </a:t>
            </a:r>
            <a:r>
              <a:rPr lang="es-CO" dirty="0" smtClean="0"/>
              <a:t>día </a:t>
            </a:r>
            <a:r>
              <a:rPr lang="es-CO" dirty="0"/>
              <a:t>de reposo</a:t>
            </a:r>
            <a:r>
              <a:rPr lang="es-CO" dirty="0" smtClean="0"/>
              <a:t>?</a:t>
            </a:r>
          </a:p>
          <a:p>
            <a:pPr marL="400050" lvl="1" indent="0">
              <a:buNone/>
            </a:pPr>
            <a:r>
              <a:rPr lang="es-CO" sz="3400" b="1" u="sng" dirty="0" smtClean="0"/>
              <a:t> Respuesta</a:t>
            </a:r>
            <a:r>
              <a:rPr lang="es-CO" dirty="0" smtClean="0"/>
              <a:t>. </a:t>
            </a:r>
            <a:r>
              <a:rPr lang="es-CO" dirty="0"/>
              <a:t> </a:t>
            </a:r>
            <a:r>
              <a:rPr lang="es-CO" dirty="0" smtClean="0"/>
              <a:t>¡El Sábado </a:t>
            </a:r>
            <a:r>
              <a:rPr lang="es-CO" dirty="0"/>
              <a:t>es el </a:t>
            </a:r>
            <a:r>
              <a:rPr lang="es-CO" dirty="0" smtClean="0"/>
              <a:t>día </a:t>
            </a:r>
            <a:r>
              <a:rPr lang="es-CO" dirty="0"/>
              <a:t>de </a:t>
            </a:r>
            <a:r>
              <a:rPr lang="es-CO" dirty="0" smtClean="0"/>
              <a:t>reposo! </a:t>
            </a:r>
          </a:p>
          <a:p>
            <a:pPr marL="0" indent="0">
              <a:buNone/>
            </a:pPr>
            <a:r>
              <a:rPr lang="es-CO" sz="3800" b="1" u="sng" dirty="0" smtClean="0"/>
              <a:t>Pregunta. </a:t>
            </a:r>
            <a:r>
              <a:rPr lang="es-CO" dirty="0"/>
              <a:t> </a:t>
            </a:r>
            <a:r>
              <a:rPr lang="es-CO" dirty="0" smtClean="0"/>
              <a:t>¿Por que </a:t>
            </a:r>
            <a:r>
              <a:rPr lang="es-CO" dirty="0"/>
              <a:t>observamos el Domingo </a:t>
            </a:r>
            <a:r>
              <a:rPr lang="es-CO" dirty="0" smtClean="0"/>
              <a:t>en ves </a:t>
            </a:r>
            <a:r>
              <a:rPr lang="es-CO" dirty="0"/>
              <a:t>del </a:t>
            </a:r>
            <a:r>
              <a:rPr lang="es-CO" dirty="0" smtClean="0"/>
              <a:t>Sábado?</a:t>
            </a:r>
          </a:p>
          <a:p>
            <a:pPr marL="400050" lvl="1" indent="0">
              <a:buNone/>
            </a:pPr>
            <a:r>
              <a:rPr lang="es-CO" sz="3400" b="1" u="sng" dirty="0" smtClean="0"/>
              <a:t>Respuesta</a:t>
            </a:r>
            <a:r>
              <a:rPr lang="es-CO" dirty="0" smtClean="0"/>
              <a:t>. </a:t>
            </a:r>
            <a:r>
              <a:rPr lang="es-CO" dirty="0"/>
              <a:t>¡</a:t>
            </a:r>
            <a:r>
              <a:rPr lang="es-CO" dirty="0" smtClean="0"/>
              <a:t>Nosotros </a:t>
            </a:r>
            <a:r>
              <a:rPr lang="es-CO" dirty="0"/>
              <a:t>observamos el Domingo </a:t>
            </a:r>
            <a:r>
              <a:rPr lang="es-CO" dirty="0" smtClean="0"/>
              <a:t>en ves </a:t>
            </a:r>
            <a:r>
              <a:rPr lang="es-CO" dirty="0"/>
              <a:t>del </a:t>
            </a:r>
            <a:r>
              <a:rPr lang="es-CO" dirty="0" smtClean="0"/>
              <a:t>Sábado </a:t>
            </a:r>
            <a:r>
              <a:rPr lang="es-CO" dirty="0"/>
              <a:t>porque la Iglesia </a:t>
            </a:r>
            <a:r>
              <a:rPr lang="es-CO" dirty="0" smtClean="0"/>
              <a:t>Católica transfirió </a:t>
            </a:r>
            <a:r>
              <a:rPr lang="es-CO" dirty="0"/>
              <a:t>la solemnidad del </a:t>
            </a:r>
            <a:r>
              <a:rPr lang="es-CO" dirty="0" smtClean="0"/>
              <a:t>Sábado </a:t>
            </a:r>
            <a:r>
              <a:rPr lang="es-CO" dirty="0"/>
              <a:t>al </a:t>
            </a:r>
            <a:r>
              <a:rPr lang="es-CO" dirty="0" smtClean="0"/>
              <a:t>Domingo!</a:t>
            </a:r>
          </a:p>
          <a:p>
            <a:pPr marL="0" indent="0">
              <a:buNone/>
            </a:pPr>
            <a:r>
              <a:rPr lang="es-CO" dirty="0" smtClean="0"/>
              <a:t> </a:t>
            </a:r>
            <a:r>
              <a:rPr lang="es-CO" dirty="0" smtClean="0">
                <a:solidFill>
                  <a:srgbClr val="FF0000"/>
                </a:solidFill>
              </a:rPr>
              <a:t>Peter </a:t>
            </a:r>
            <a:r>
              <a:rPr lang="es-CO" dirty="0">
                <a:solidFill>
                  <a:srgbClr val="FF0000"/>
                </a:solidFill>
              </a:rPr>
              <a:t>Geiermann, El Catecismo Convertido de Doctrina católica, 1957 edición, pág. 50 [Geiermann (1870-1929) recibió la </a:t>
            </a:r>
            <a:r>
              <a:rPr lang="es-CO" dirty="0" smtClean="0">
                <a:solidFill>
                  <a:srgbClr val="FF0000"/>
                </a:solidFill>
              </a:rPr>
              <a:t>bendición apostólica; del </a:t>
            </a:r>
            <a:r>
              <a:rPr lang="es-CO" dirty="0">
                <a:solidFill>
                  <a:srgbClr val="FF0000"/>
                </a:solidFill>
              </a:rPr>
              <a:t>papa Pius X en este libro, el 26 de enero de 1910]. </a:t>
            </a:r>
            <a:endParaRPr lang="es-CO" dirty="0" smtClean="0">
              <a:solidFill>
                <a:srgbClr val="FF0000"/>
              </a:solidFill>
            </a:endParaRPr>
          </a:p>
          <a:p>
            <a:pPr marL="400050" lvl="1" indent="0">
              <a:buNone/>
            </a:pPr>
            <a:endParaRPr lang="es-CO" dirty="0" smtClean="0"/>
          </a:p>
          <a:p>
            <a:pPr marL="400050" lvl="1" indent="0">
              <a:buNone/>
            </a:pPr>
            <a:r>
              <a:rPr lang="es-CO" dirty="0" smtClean="0"/>
              <a:t>FALSA ADORACIÓN  ¿QUIÉN</a:t>
            </a:r>
            <a:r>
              <a:rPr lang="es-CO" dirty="0"/>
              <a:t>? </a:t>
            </a:r>
            <a:r>
              <a:rPr lang="es-CO" dirty="0" smtClean="0"/>
              <a:t> ¿CÓMO</a:t>
            </a:r>
            <a:r>
              <a:rPr lang="es-CO" dirty="0"/>
              <a:t>? TRINIDAD </a:t>
            </a:r>
            <a:r>
              <a:rPr lang="es-CO" dirty="0" smtClean="0"/>
              <a:t>DOMINGO. </a:t>
            </a:r>
            <a:r>
              <a:rPr lang="es-CO" dirty="0"/>
              <a:t>El </a:t>
            </a:r>
            <a:r>
              <a:rPr lang="es-CO" dirty="0" smtClean="0"/>
              <a:t>Mensaje </a:t>
            </a:r>
            <a:r>
              <a:rPr lang="es-CO" dirty="0"/>
              <a:t>del Tercer </a:t>
            </a:r>
            <a:r>
              <a:rPr lang="es-CO" dirty="0" smtClean="0"/>
              <a:t>Ángel. “EL </a:t>
            </a:r>
            <a:r>
              <a:rPr lang="es-CO" dirty="0"/>
              <a:t>Domingo es el </a:t>
            </a:r>
            <a:r>
              <a:rPr lang="es-CO" dirty="0" smtClean="0"/>
              <a:t>día </a:t>
            </a:r>
            <a:r>
              <a:rPr lang="es-CO" dirty="0"/>
              <a:t>dedicado ... para honrar a la </a:t>
            </a:r>
            <a:r>
              <a:rPr lang="es-CO" dirty="0" smtClean="0"/>
              <a:t>santísima Trinidad. Dicen ellos en </a:t>
            </a:r>
            <a:r>
              <a:rPr lang="es-CO" dirty="0" smtClean="0">
                <a:solidFill>
                  <a:srgbClr val="FF0000"/>
                </a:solidFill>
              </a:rPr>
              <a:t>Douay </a:t>
            </a:r>
            <a:r>
              <a:rPr lang="es-CO" dirty="0">
                <a:solidFill>
                  <a:srgbClr val="FF0000"/>
                </a:solidFill>
              </a:rPr>
              <a:t>Catechism, </a:t>
            </a:r>
            <a:r>
              <a:rPr lang="es-CO" dirty="0" smtClean="0">
                <a:solidFill>
                  <a:srgbClr val="FF0000"/>
                </a:solidFill>
              </a:rPr>
              <a:t>p143. </a:t>
            </a:r>
            <a:r>
              <a:rPr lang="es-CO" dirty="0" smtClean="0"/>
              <a:t>Esta es LA </a:t>
            </a:r>
            <a:r>
              <a:rPr lang="es-CO" dirty="0"/>
              <a:t>MARCA DE LA B </a:t>
            </a:r>
            <a:r>
              <a:rPr lang="es-CO" dirty="0" smtClean="0"/>
              <a:t>ÉSTIA.</a:t>
            </a:r>
            <a:endParaRPr lang="es-CO" dirty="0"/>
          </a:p>
          <a:p>
            <a:endParaRPr lang="es-CO" dirty="0"/>
          </a:p>
        </p:txBody>
      </p:sp>
    </p:spTree>
    <p:extLst>
      <p:ext uri="{BB962C8B-B14F-4D97-AF65-F5344CB8AC3E}">
        <p14:creationId xmlns:p14="http://schemas.microsoft.com/office/powerpoint/2010/main" val="3880208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408712"/>
          </a:xfrm>
          <a:solidFill>
            <a:schemeClr val="accent1">
              <a:lumMod val="20000"/>
              <a:lumOff val="80000"/>
            </a:schemeClr>
          </a:solidFill>
        </p:spPr>
        <p:txBody>
          <a:bodyPr>
            <a:normAutofit fontScale="77500" lnSpcReduction="20000"/>
          </a:bodyPr>
          <a:lstStyle/>
          <a:p>
            <a:pPr marL="0" indent="0" algn="ctr">
              <a:buNone/>
            </a:pPr>
            <a:endParaRPr lang="es-CO" dirty="0" smtClean="0"/>
          </a:p>
          <a:p>
            <a:pPr marL="0" indent="0" algn="ctr">
              <a:buNone/>
            </a:pPr>
            <a:r>
              <a:rPr lang="es-CO" dirty="0" smtClean="0"/>
              <a:t>¿Podría </a:t>
            </a:r>
            <a:r>
              <a:rPr lang="es-CO" dirty="0"/>
              <a:t>Dios, Nuestro Padre, amonestarnos acerca de la Bestia y de recibir su marca, y </a:t>
            </a:r>
            <a:r>
              <a:rPr lang="es-CO" dirty="0" smtClean="0"/>
              <a:t>después </a:t>
            </a:r>
            <a:r>
              <a:rPr lang="es-CO" dirty="0"/>
              <a:t>mandarnos a todos a que adoremos una Trinidad , la doctrina central de la </a:t>
            </a:r>
            <a:r>
              <a:rPr lang="es-CO" dirty="0" smtClean="0"/>
              <a:t>Bestia? </a:t>
            </a:r>
          </a:p>
          <a:p>
            <a:pPr marL="400050" lvl="1" indent="0">
              <a:buNone/>
            </a:pPr>
            <a:endParaRPr lang="es-CO" dirty="0" smtClean="0"/>
          </a:p>
          <a:p>
            <a:pPr marL="400050" lvl="1" indent="0" algn="ctr">
              <a:buNone/>
            </a:pPr>
            <a:r>
              <a:rPr lang="es-CO" sz="4600" b="1" dirty="0" smtClean="0"/>
              <a:t>¡DESPIERTA!</a:t>
            </a:r>
          </a:p>
          <a:p>
            <a:pPr marL="400050" lvl="1" indent="0" algn="ctr">
              <a:buNone/>
            </a:pPr>
            <a:r>
              <a:rPr lang="es-CO" dirty="0" smtClean="0"/>
              <a:t>Dios ha dicho: «NO OLVIDARÉ MI PACTO, NI CAMBIARÉ LO QUE HA SALIDO DE MIS LABIOS». </a:t>
            </a:r>
            <a:r>
              <a:rPr lang="es-CO" dirty="0" smtClean="0">
                <a:solidFill>
                  <a:srgbClr val="FF0000"/>
                </a:solidFill>
              </a:rPr>
              <a:t>(Salmo 89:34).</a:t>
            </a:r>
          </a:p>
          <a:p>
            <a:pPr marL="400050" lvl="1" indent="0" algn="ctr">
              <a:buNone/>
            </a:pPr>
            <a:r>
              <a:rPr lang="es-CO" dirty="0" smtClean="0"/>
              <a:t>Está bien claro en la Biblia que ¡DIOS ES UN DIOS DE ORDEN, NO DE CONFUSIÓN!  </a:t>
            </a:r>
            <a:r>
              <a:rPr lang="es-CO" dirty="0" smtClean="0">
                <a:solidFill>
                  <a:srgbClr val="FF0000"/>
                </a:solidFill>
              </a:rPr>
              <a:t>(1Cor.14:33, 40). </a:t>
            </a:r>
            <a:r>
              <a:rPr lang="es-CO" dirty="0" smtClean="0"/>
              <a:t>¡Que primero dice una cosa, y después dice otra! </a:t>
            </a:r>
          </a:p>
          <a:p>
            <a:pPr marL="400050" lvl="1" indent="0" algn="ctr">
              <a:buNone/>
            </a:pPr>
            <a:r>
              <a:rPr lang="es-CO" dirty="0" smtClean="0"/>
              <a:t>Ver </a:t>
            </a:r>
            <a:r>
              <a:rPr lang="es-CO" dirty="0" smtClean="0">
                <a:solidFill>
                  <a:srgbClr val="FF0000"/>
                </a:solidFill>
              </a:rPr>
              <a:t>(Mat.5:17-20).</a:t>
            </a:r>
          </a:p>
          <a:p>
            <a:pPr marL="0" indent="0">
              <a:buNone/>
            </a:pPr>
            <a:endParaRPr lang="es-CO" dirty="0" smtClean="0"/>
          </a:p>
          <a:p>
            <a:pPr marL="0" indent="0" algn="ctr">
              <a:buNone/>
            </a:pPr>
            <a:r>
              <a:rPr lang="es-CO" dirty="0" smtClean="0"/>
              <a:t>“El </a:t>
            </a:r>
            <a:r>
              <a:rPr lang="es-CO" dirty="0"/>
              <a:t>misterio de la trinidad es la doctrina </a:t>
            </a:r>
            <a:r>
              <a:rPr lang="es-CO" dirty="0" smtClean="0"/>
              <a:t>central </a:t>
            </a:r>
            <a:r>
              <a:rPr lang="es-CO" dirty="0"/>
              <a:t>de la fe </a:t>
            </a:r>
            <a:r>
              <a:rPr lang="es-CO" dirty="0" smtClean="0"/>
              <a:t>Católica </a:t>
            </a:r>
            <a:r>
              <a:rPr lang="es-CO" dirty="0"/>
              <a:t>. En ella </a:t>
            </a:r>
            <a:r>
              <a:rPr lang="es-CO" dirty="0" smtClean="0"/>
              <a:t>están </a:t>
            </a:r>
            <a:r>
              <a:rPr lang="es-CO" dirty="0"/>
              <a:t>basadas todas las </a:t>
            </a:r>
            <a:r>
              <a:rPr lang="es-CO" dirty="0" smtClean="0"/>
              <a:t>demás enseñanzas </a:t>
            </a:r>
            <a:r>
              <a:rPr lang="es-CO" dirty="0"/>
              <a:t>de la </a:t>
            </a:r>
            <a:r>
              <a:rPr lang="es-CO" dirty="0" smtClean="0"/>
              <a:t>Iglesia .</a:t>
            </a:r>
            <a:r>
              <a:rPr lang="es-CO" dirty="0" smtClean="0">
                <a:solidFill>
                  <a:srgbClr val="FF0000"/>
                </a:solidFill>
              </a:rPr>
              <a:t>Manual </a:t>
            </a:r>
            <a:r>
              <a:rPr lang="es-CO" dirty="0">
                <a:solidFill>
                  <a:srgbClr val="FF0000"/>
                </a:solidFill>
              </a:rPr>
              <a:t>para el </a:t>
            </a:r>
            <a:r>
              <a:rPr lang="es-CO" dirty="0" smtClean="0">
                <a:solidFill>
                  <a:srgbClr val="FF0000"/>
                </a:solidFill>
              </a:rPr>
              <a:t>Católico </a:t>
            </a:r>
            <a:r>
              <a:rPr lang="es-CO" dirty="0">
                <a:solidFill>
                  <a:srgbClr val="FF0000"/>
                </a:solidFill>
              </a:rPr>
              <a:t>de hoy, p. </a:t>
            </a:r>
            <a:r>
              <a:rPr lang="es-CO" dirty="0" smtClean="0">
                <a:solidFill>
                  <a:srgbClr val="FF0000"/>
                </a:solidFill>
              </a:rPr>
              <a:t>16.</a:t>
            </a:r>
          </a:p>
          <a:p>
            <a:pPr marL="0" indent="0" algn="ctr">
              <a:buNone/>
            </a:pPr>
            <a:r>
              <a:rPr lang="es-CO" dirty="0" smtClean="0"/>
              <a:t>«EL </a:t>
            </a:r>
            <a:r>
              <a:rPr lang="es-CO" dirty="0"/>
              <a:t>Domingo es el </a:t>
            </a:r>
            <a:r>
              <a:rPr lang="es-CO" dirty="0" smtClean="0"/>
              <a:t>día </a:t>
            </a:r>
            <a:r>
              <a:rPr lang="es-CO" dirty="0"/>
              <a:t>dedicado ... para honrar a la </a:t>
            </a:r>
            <a:r>
              <a:rPr lang="es-CO" dirty="0" smtClean="0"/>
              <a:t>santísima Trinidad». Dicen ellos en </a:t>
            </a:r>
            <a:r>
              <a:rPr lang="es-CO" dirty="0" smtClean="0">
                <a:solidFill>
                  <a:srgbClr val="FF0000"/>
                </a:solidFill>
              </a:rPr>
              <a:t>Douay </a:t>
            </a:r>
            <a:r>
              <a:rPr lang="es-CO" dirty="0">
                <a:solidFill>
                  <a:srgbClr val="FF0000"/>
                </a:solidFill>
              </a:rPr>
              <a:t>Catechism, </a:t>
            </a:r>
            <a:r>
              <a:rPr lang="es-CO" dirty="0" smtClean="0">
                <a:solidFill>
                  <a:srgbClr val="FF0000"/>
                </a:solidFill>
              </a:rPr>
              <a:t>p143. </a:t>
            </a:r>
          </a:p>
        </p:txBody>
      </p:sp>
    </p:spTree>
    <p:extLst>
      <p:ext uri="{BB962C8B-B14F-4D97-AF65-F5344CB8AC3E}">
        <p14:creationId xmlns:p14="http://schemas.microsoft.com/office/powerpoint/2010/main" val="3513896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90000"/>
            </a:schemeClr>
          </a:solidFill>
          <a:scene3d>
            <a:camera prst="orthographicFront"/>
            <a:lightRig rig="threePt" dir="t"/>
          </a:scene3d>
          <a:sp3d>
            <a:bevelT w="152400" h="50800" prst="softRound"/>
          </a:sp3d>
        </p:spPr>
        <p:txBody>
          <a:bodyPr>
            <a:noAutofit/>
          </a:bodyPr>
          <a:lstStyle/>
          <a:p>
            <a:r>
              <a:rPr lang="es-CO" sz="2800" b="1" dirty="0" smtClean="0"/>
              <a:t>El siguiente pasaje es extraído del devocional Bautista, promoviendo el domingo por encima del sábado.</a:t>
            </a:r>
            <a:endParaRPr lang="es-CO" sz="2800" b="1" dirty="0"/>
          </a:p>
        </p:txBody>
      </p:sp>
      <p:sp>
        <p:nvSpPr>
          <p:cNvPr id="3" name="2 Marcador de contenido"/>
          <p:cNvSpPr>
            <a:spLocks noGrp="1"/>
          </p:cNvSpPr>
          <p:nvPr>
            <p:ph idx="1"/>
          </p:nvPr>
        </p:nvSpPr>
        <p:spPr>
          <a:xfrm>
            <a:off x="457200" y="1600200"/>
            <a:ext cx="8229600" cy="4925144"/>
          </a:xfrm>
          <a:solidFill>
            <a:schemeClr val="tx1"/>
          </a:solidFill>
        </p:spPr>
        <p:txBody>
          <a:bodyPr>
            <a:normAutofit fontScale="77500" lnSpcReduction="20000"/>
          </a:bodyPr>
          <a:lstStyle/>
          <a:p>
            <a:pPr marL="0" indent="0" algn="ctr">
              <a:buNone/>
            </a:pPr>
            <a:r>
              <a:rPr lang="es-CO" b="1" dirty="0" smtClean="0">
                <a:solidFill>
                  <a:srgbClr val="FFFF00"/>
                </a:solidFill>
              </a:rPr>
              <a:t>Pero </a:t>
            </a:r>
            <a:r>
              <a:rPr lang="es-CO" b="1" dirty="0">
                <a:solidFill>
                  <a:srgbClr val="FFFF00"/>
                </a:solidFill>
              </a:rPr>
              <a:t>hay una diferencia entre el </a:t>
            </a:r>
            <a:r>
              <a:rPr lang="es-CO" b="1" dirty="0" smtClean="0">
                <a:solidFill>
                  <a:srgbClr val="FFFF00"/>
                </a:solidFill>
              </a:rPr>
              <a:t>Sábado </a:t>
            </a:r>
            <a:r>
              <a:rPr lang="es-CO" b="1" dirty="0">
                <a:solidFill>
                  <a:srgbClr val="FFFF00"/>
                </a:solidFill>
              </a:rPr>
              <a:t>y el domingo. </a:t>
            </a:r>
            <a:endParaRPr lang="es-CO" b="1" dirty="0" smtClean="0">
              <a:solidFill>
                <a:srgbClr val="FFFF00"/>
              </a:solidFill>
            </a:endParaRPr>
          </a:p>
          <a:p>
            <a:pPr marL="0" indent="0" algn="ctr">
              <a:buNone/>
            </a:pPr>
            <a:endParaRPr lang="es-CO" dirty="0" smtClean="0">
              <a:solidFill>
                <a:schemeClr val="bg1"/>
              </a:solidFill>
            </a:endParaRPr>
          </a:p>
          <a:p>
            <a:pPr marL="0" indent="0" algn="ctr">
              <a:buNone/>
            </a:pPr>
            <a:r>
              <a:rPr lang="es-CO" dirty="0" smtClean="0">
                <a:solidFill>
                  <a:schemeClr val="bg1"/>
                </a:solidFill>
              </a:rPr>
              <a:t>Usted </a:t>
            </a:r>
            <a:r>
              <a:rPr lang="es-CO" dirty="0">
                <a:solidFill>
                  <a:schemeClr val="bg1"/>
                </a:solidFill>
              </a:rPr>
              <a:t>trabaja hasta el </a:t>
            </a:r>
            <a:r>
              <a:rPr lang="es-CO" dirty="0" smtClean="0">
                <a:solidFill>
                  <a:schemeClr val="bg1"/>
                </a:solidFill>
              </a:rPr>
              <a:t>Sábado, </a:t>
            </a:r>
            <a:r>
              <a:rPr lang="es-CO" dirty="0">
                <a:solidFill>
                  <a:schemeClr val="bg1"/>
                </a:solidFill>
              </a:rPr>
              <a:t>y entonces usted descansa. El Domingo es el Día que le da Fuerza para trabajar los seis días que </a:t>
            </a:r>
            <a:r>
              <a:rPr lang="es-CO" dirty="0" smtClean="0">
                <a:solidFill>
                  <a:schemeClr val="bg1"/>
                </a:solidFill>
              </a:rPr>
              <a:t>están </a:t>
            </a:r>
            <a:r>
              <a:rPr lang="es-CO" dirty="0">
                <a:solidFill>
                  <a:schemeClr val="bg1"/>
                </a:solidFill>
              </a:rPr>
              <a:t>delante de usted. </a:t>
            </a:r>
            <a:endParaRPr lang="es-CO" dirty="0" smtClean="0">
              <a:solidFill>
                <a:schemeClr val="bg1"/>
              </a:solidFill>
            </a:endParaRPr>
          </a:p>
          <a:p>
            <a:pPr marL="0" indent="0" algn="ctr">
              <a:buNone/>
            </a:pPr>
            <a:endParaRPr lang="es-CO" dirty="0" smtClean="0">
              <a:solidFill>
                <a:schemeClr val="bg1"/>
              </a:solidFill>
            </a:endParaRPr>
          </a:p>
          <a:p>
            <a:pPr marL="0" indent="0" algn="ctr">
              <a:buNone/>
            </a:pPr>
            <a:r>
              <a:rPr lang="es-CO" b="1" dirty="0" smtClean="0">
                <a:solidFill>
                  <a:srgbClr val="FF0000"/>
                </a:solidFill>
              </a:rPr>
              <a:t>El Sábado </a:t>
            </a:r>
            <a:r>
              <a:rPr lang="es-CO" b="1" dirty="0">
                <a:solidFill>
                  <a:srgbClr val="FF0000"/>
                </a:solidFill>
              </a:rPr>
              <a:t>es el </a:t>
            </a:r>
            <a:r>
              <a:rPr lang="es-CO" b="1" dirty="0" smtClean="0">
                <a:solidFill>
                  <a:srgbClr val="FF0000"/>
                </a:solidFill>
              </a:rPr>
              <a:t>día </a:t>
            </a:r>
            <a:r>
              <a:rPr lang="es-CO" b="1" dirty="0">
                <a:solidFill>
                  <a:srgbClr val="FF0000"/>
                </a:solidFill>
              </a:rPr>
              <a:t>final de la semana; </a:t>
            </a:r>
            <a:r>
              <a:rPr lang="es-CO" b="1" dirty="0" smtClean="0">
                <a:solidFill>
                  <a:srgbClr val="FF0000"/>
                </a:solidFill>
              </a:rPr>
              <a:t>el Domingo </a:t>
            </a:r>
            <a:r>
              <a:rPr lang="es-CO" b="1" dirty="0">
                <a:solidFill>
                  <a:srgbClr val="FF0000"/>
                </a:solidFill>
              </a:rPr>
              <a:t>es el comienzo. El </a:t>
            </a:r>
            <a:r>
              <a:rPr lang="es-CO" b="1" dirty="0" smtClean="0">
                <a:solidFill>
                  <a:srgbClr val="FF0000"/>
                </a:solidFill>
              </a:rPr>
              <a:t>Sábado </a:t>
            </a:r>
            <a:r>
              <a:rPr lang="es-CO" b="1" dirty="0">
                <a:solidFill>
                  <a:srgbClr val="FF0000"/>
                </a:solidFill>
              </a:rPr>
              <a:t>es de la puesta del sol a la puesta del sol, pero </a:t>
            </a:r>
            <a:r>
              <a:rPr lang="es-CO" b="1" dirty="0" smtClean="0">
                <a:solidFill>
                  <a:srgbClr val="FF0000"/>
                </a:solidFill>
              </a:rPr>
              <a:t>el domingo </a:t>
            </a:r>
            <a:r>
              <a:rPr lang="es-CO" b="1" dirty="0">
                <a:solidFill>
                  <a:srgbClr val="FF0000"/>
                </a:solidFill>
              </a:rPr>
              <a:t>es de medianoche a medianoche. </a:t>
            </a:r>
            <a:endParaRPr lang="es-CO" b="1" dirty="0" smtClean="0">
              <a:solidFill>
                <a:srgbClr val="FF0000"/>
              </a:solidFill>
            </a:endParaRPr>
          </a:p>
          <a:p>
            <a:pPr marL="0" indent="0" algn="ctr">
              <a:buNone/>
            </a:pPr>
            <a:endParaRPr lang="es-CO" b="1" dirty="0" smtClean="0">
              <a:solidFill>
                <a:srgbClr val="FF0000"/>
              </a:solidFill>
            </a:endParaRPr>
          </a:p>
          <a:p>
            <a:pPr marL="0" indent="0" algn="ctr">
              <a:buNone/>
            </a:pPr>
            <a:r>
              <a:rPr lang="es-CO" dirty="0" smtClean="0">
                <a:solidFill>
                  <a:schemeClr val="bg1"/>
                </a:solidFill>
              </a:rPr>
              <a:t>El Sábado es </a:t>
            </a:r>
            <a:r>
              <a:rPr lang="es-CO" dirty="0">
                <a:solidFill>
                  <a:schemeClr val="bg1"/>
                </a:solidFill>
              </a:rPr>
              <a:t>un </a:t>
            </a:r>
            <a:r>
              <a:rPr lang="es-CO" dirty="0" smtClean="0">
                <a:solidFill>
                  <a:schemeClr val="bg1"/>
                </a:solidFill>
              </a:rPr>
              <a:t>día </a:t>
            </a:r>
            <a:r>
              <a:rPr lang="es-CO" dirty="0">
                <a:solidFill>
                  <a:schemeClr val="bg1"/>
                </a:solidFill>
              </a:rPr>
              <a:t>de descanso, pero el Domingo es un </a:t>
            </a:r>
            <a:r>
              <a:rPr lang="es-CO" dirty="0" smtClean="0">
                <a:solidFill>
                  <a:schemeClr val="bg1"/>
                </a:solidFill>
              </a:rPr>
              <a:t>día </a:t>
            </a:r>
            <a:r>
              <a:rPr lang="es-CO" dirty="0">
                <a:solidFill>
                  <a:schemeClr val="bg1"/>
                </a:solidFill>
              </a:rPr>
              <a:t>de </a:t>
            </a:r>
            <a:r>
              <a:rPr lang="es-CO" dirty="0" smtClean="0">
                <a:solidFill>
                  <a:schemeClr val="bg1"/>
                </a:solidFill>
              </a:rPr>
              <a:t>adoración. </a:t>
            </a:r>
            <a:r>
              <a:rPr lang="es-CO" dirty="0">
                <a:solidFill>
                  <a:schemeClr val="bg1"/>
                </a:solidFill>
              </a:rPr>
              <a:t>El </a:t>
            </a:r>
            <a:r>
              <a:rPr lang="es-CO" dirty="0" smtClean="0">
                <a:solidFill>
                  <a:schemeClr val="bg1"/>
                </a:solidFill>
              </a:rPr>
              <a:t>Sábado </a:t>
            </a:r>
            <a:r>
              <a:rPr lang="es-CO" dirty="0">
                <a:solidFill>
                  <a:schemeClr val="bg1"/>
                </a:solidFill>
              </a:rPr>
              <a:t>tiene una penalidad, si </a:t>
            </a:r>
            <a:r>
              <a:rPr lang="es-CO" dirty="0" smtClean="0">
                <a:solidFill>
                  <a:schemeClr val="bg1"/>
                </a:solidFill>
              </a:rPr>
              <a:t>usted </a:t>
            </a:r>
            <a:r>
              <a:rPr lang="es-CO" dirty="0">
                <a:solidFill>
                  <a:schemeClr val="bg1"/>
                </a:solidFill>
              </a:rPr>
              <a:t>lo quebranta; El Domingo no tiene penalidad</a:t>
            </a:r>
            <a:r>
              <a:rPr lang="es-CO" dirty="0" smtClean="0">
                <a:solidFill>
                  <a:schemeClr val="bg1"/>
                </a:solidFill>
              </a:rPr>
              <a:t>.</a:t>
            </a:r>
            <a:endParaRPr lang="es-CO" dirty="0">
              <a:solidFill>
                <a:schemeClr val="bg1"/>
              </a:solidFill>
            </a:endParaRPr>
          </a:p>
        </p:txBody>
      </p:sp>
    </p:spTree>
    <p:extLst>
      <p:ext uri="{BB962C8B-B14F-4D97-AF65-F5344CB8AC3E}">
        <p14:creationId xmlns:p14="http://schemas.microsoft.com/office/powerpoint/2010/main" val="33200330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76664"/>
          </a:xfrm>
          <a:solidFill>
            <a:schemeClr val="tx1"/>
          </a:solidFill>
        </p:spPr>
        <p:txBody>
          <a:bodyPr>
            <a:normAutofit fontScale="92500" lnSpcReduction="20000"/>
          </a:bodyPr>
          <a:lstStyle/>
          <a:p>
            <a:pPr marL="0" indent="0" algn="ctr">
              <a:buNone/>
            </a:pPr>
            <a:r>
              <a:rPr lang="es-CO" b="1" dirty="0" smtClean="0">
                <a:solidFill>
                  <a:srgbClr val="FFFF00"/>
                </a:solidFill>
              </a:rPr>
              <a:t>El </a:t>
            </a:r>
            <a:r>
              <a:rPr lang="es-CO" b="1" dirty="0">
                <a:solidFill>
                  <a:srgbClr val="FFFF00"/>
                </a:solidFill>
              </a:rPr>
              <a:t>Cristiano recupera sus fuerzas en el Domingo. </a:t>
            </a:r>
            <a:endParaRPr lang="es-CO" b="1" dirty="0" smtClean="0">
              <a:solidFill>
                <a:srgbClr val="FFFF00"/>
              </a:solidFill>
            </a:endParaRPr>
          </a:p>
          <a:p>
            <a:pPr marL="0" indent="0" algn="ctr">
              <a:buNone/>
            </a:pPr>
            <a:endParaRPr lang="es-CO" b="1" dirty="0" smtClean="0">
              <a:solidFill>
                <a:schemeClr val="bg1"/>
              </a:solidFill>
            </a:endParaRPr>
          </a:p>
          <a:p>
            <a:pPr marL="0" indent="0" algn="ctr">
              <a:buNone/>
            </a:pPr>
            <a:r>
              <a:rPr lang="es-CO" dirty="0" smtClean="0">
                <a:solidFill>
                  <a:schemeClr val="bg1"/>
                </a:solidFill>
              </a:rPr>
              <a:t>Es </a:t>
            </a:r>
            <a:r>
              <a:rPr lang="es-CO" dirty="0">
                <a:solidFill>
                  <a:schemeClr val="bg1"/>
                </a:solidFill>
              </a:rPr>
              <a:t>un tiempo donde permitimos que Dios hable a nuestro ser interior. Es un tiempo cuando nosotros hacemos real esa práctica que dice, , “Estad quietos, y conoced que yo soy Dios.” </a:t>
            </a:r>
            <a:endParaRPr lang="es-CO" dirty="0" smtClean="0">
              <a:solidFill>
                <a:schemeClr val="bg1"/>
              </a:solidFill>
            </a:endParaRPr>
          </a:p>
          <a:p>
            <a:pPr marL="0" indent="0" algn="ctr">
              <a:buNone/>
            </a:pPr>
            <a:endParaRPr lang="es-CO" dirty="0" smtClean="0">
              <a:solidFill>
                <a:schemeClr val="bg1"/>
              </a:solidFill>
            </a:endParaRPr>
          </a:p>
          <a:p>
            <a:pPr marL="0" indent="0" algn="ctr">
              <a:buNone/>
            </a:pPr>
            <a:r>
              <a:rPr lang="es-CO" b="1" dirty="0" smtClean="0">
                <a:solidFill>
                  <a:srgbClr val="FF0000"/>
                </a:solidFill>
              </a:rPr>
              <a:t>Los </a:t>
            </a:r>
            <a:r>
              <a:rPr lang="es-CO" b="1" dirty="0">
                <a:solidFill>
                  <a:srgbClr val="FF0000"/>
                </a:solidFill>
              </a:rPr>
              <a:t>Cristianos tomaron el valor del </a:t>
            </a:r>
            <a:r>
              <a:rPr lang="es-CO" b="1" dirty="0" smtClean="0">
                <a:solidFill>
                  <a:srgbClr val="FF0000"/>
                </a:solidFill>
              </a:rPr>
              <a:t>Sábado </a:t>
            </a:r>
            <a:r>
              <a:rPr lang="es-CO" b="1" dirty="0">
                <a:solidFill>
                  <a:srgbClr val="FF0000"/>
                </a:solidFill>
              </a:rPr>
              <a:t>hebreo y le agregaron a él la gran alegría de la resurrección Cristiana. </a:t>
            </a:r>
            <a:endParaRPr lang="es-CO" b="1" dirty="0" smtClean="0">
              <a:solidFill>
                <a:srgbClr val="FF0000"/>
              </a:solidFill>
            </a:endParaRPr>
          </a:p>
          <a:p>
            <a:pPr marL="0" indent="0" algn="ctr">
              <a:buNone/>
            </a:pPr>
            <a:endParaRPr lang="es-CO" dirty="0" smtClean="0">
              <a:solidFill>
                <a:schemeClr val="bg1"/>
              </a:solidFill>
            </a:endParaRPr>
          </a:p>
          <a:p>
            <a:pPr marL="0" indent="0" algn="ctr">
              <a:buNone/>
            </a:pPr>
            <a:r>
              <a:rPr lang="es-CO" dirty="0" smtClean="0">
                <a:solidFill>
                  <a:schemeClr val="bg1"/>
                </a:solidFill>
              </a:rPr>
              <a:t>Nosotros </a:t>
            </a:r>
            <a:r>
              <a:rPr lang="es-CO" dirty="0">
                <a:solidFill>
                  <a:schemeClr val="bg1"/>
                </a:solidFill>
              </a:rPr>
              <a:t>tenemos un matrimonio de los dos en la comunidad Cristiana.</a:t>
            </a:r>
          </a:p>
          <a:p>
            <a:endParaRPr lang="es-CO" dirty="0"/>
          </a:p>
        </p:txBody>
      </p:sp>
    </p:spTree>
    <p:extLst>
      <p:ext uri="{BB962C8B-B14F-4D97-AF65-F5344CB8AC3E}">
        <p14:creationId xmlns:p14="http://schemas.microsoft.com/office/powerpoint/2010/main" val="1913854896"/>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76664"/>
          </a:xfrm>
          <a:solidFill>
            <a:schemeClr val="tx1"/>
          </a:solidFill>
        </p:spPr>
        <p:txBody>
          <a:bodyPr>
            <a:normAutofit fontScale="92500" lnSpcReduction="20000"/>
          </a:bodyPr>
          <a:lstStyle/>
          <a:p>
            <a:pPr marL="0" indent="0" algn="ctr">
              <a:buNone/>
            </a:pPr>
            <a:r>
              <a:rPr lang="es-CO" b="1" dirty="0" smtClean="0">
                <a:solidFill>
                  <a:srgbClr val="FFFF00"/>
                </a:solidFill>
              </a:rPr>
              <a:t>El </a:t>
            </a:r>
            <a:r>
              <a:rPr lang="es-CO" b="1" dirty="0">
                <a:solidFill>
                  <a:srgbClr val="FFFF00"/>
                </a:solidFill>
              </a:rPr>
              <a:t>mandamiento dice, “Recuerda el Día </a:t>
            </a:r>
            <a:r>
              <a:rPr lang="es-CO" b="1" dirty="0" smtClean="0">
                <a:solidFill>
                  <a:srgbClr val="FFFF00"/>
                </a:solidFill>
              </a:rPr>
              <a:t>Sábado.” </a:t>
            </a:r>
          </a:p>
          <a:p>
            <a:pPr marL="0" indent="0" algn="ctr">
              <a:buNone/>
            </a:pPr>
            <a:endParaRPr lang="es-CO" b="1" dirty="0" smtClean="0">
              <a:solidFill>
                <a:schemeClr val="bg1"/>
              </a:solidFill>
            </a:endParaRPr>
          </a:p>
          <a:p>
            <a:pPr marL="0" indent="0" algn="ctr">
              <a:buNone/>
            </a:pPr>
            <a:r>
              <a:rPr lang="es-CO" dirty="0" smtClean="0">
                <a:solidFill>
                  <a:schemeClr val="bg1"/>
                </a:solidFill>
              </a:rPr>
              <a:t>Así </a:t>
            </a:r>
            <a:r>
              <a:rPr lang="es-CO" dirty="0">
                <a:solidFill>
                  <a:schemeClr val="bg1"/>
                </a:solidFill>
              </a:rPr>
              <a:t>que nosotros venimos juntos como el cuerpo de Cristo y recordamos lo que Dios ha hecho. </a:t>
            </a:r>
            <a:endParaRPr lang="es-CO" dirty="0" smtClean="0">
              <a:solidFill>
                <a:schemeClr val="bg1"/>
              </a:solidFill>
            </a:endParaRPr>
          </a:p>
          <a:p>
            <a:pPr marL="0" indent="0" algn="ctr">
              <a:buNone/>
            </a:pPr>
            <a:endParaRPr lang="es-CO" dirty="0" smtClean="0">
              <a:solidFill>
                <a:schemeClr val="bg1"/>
              </a:solidFill>
            </a:endParaRPr>
          </a:p>
          <a:p>
            <a:pPr marL="0" indent="0" algn="ctr">
              <a:buNone/>
            </a:pPr>
            <a:r>
              <a:rPr lang="es-CO" b="1" dirty="0" smtClean="0">
                <a:solidFill>
                  <a:srgbClr val="FF0000"/>
                </a:solidFill>
              </a:rPr>
              <a:t>Es </a:t>
            </a:r>
            <a:r>
              <a:rPr lang="es-CO" b="1" dirty="0">
                <a:solidFill>
                  <a:srgbClr val="FF0000"/>
                </a:solidFill>
              </a:rPr>
              <a:t>un sacramento. La </a:t>
            </a:r>
            <a:r>
              <a:rPr lang="es-CO" b="1" dirty="0" smtClean="0">
                <a:solidFill>
                  <a:srgbClr val="FF0000"/>
                </a:solidFill>
              </a:rPr>
              <a:t>Adoración </a:t>
            </a:r>
            <a:r>
              <a:rPr lang="es-CO" b="1" dirty="0">
                <a:solidFill>
                  <a:srgbClr val="FF0000"/>
                </a:solidFill>
              </a:rPr>
              <a:t>y el estudio de la Biblia hacen del domingo un día cuando el alma se vuelve a encender, así como un día cuando el cuerpo se descansa</a:t>
            </a:r>
            <a:r>
              <a:rPr lang="es-CO" dirty="0">
                <a:solidFill>
                  <a:srgbClr val="FF0000"/>
                </a:solidFill>
              </a:rPr>
              <a:t>. </a:t>
            </a:r>
            <a:endParaRPr lang="es-CO" dirty="0" smtClean="0">
              <a:solidFill>
                <a:srgbClr val="FF0000"/>
              </a:solidFill>
            </a:endParaRPr>
          </a:p>
          <a:p>
            <a:pPr marL="0" indent="0" algn="ctr">
              <a:buNone/>
            </a:pPr>
            <a:endParaRPr lang="es-CO" dirty="0" smtClean="0">
              <a:solidFill>
                <a:srgbClr val="FF0000"/>
              </a:solidFill>
            </a:endParaRPr>
          </a:p>
          <a:p>
            <a:pPr marL="0" indent="0" algn="ctr">
              <a:buNone/>
            </a:pPr>
            <a:r>
              <a:rPr lang="es-CO" dirty="0" smtClean="0">
                <a:solidFill>
                  <a:schemeClr val="bg1"/>
                </a:solidFill>
              </a:rPr>
              <a:t>Usted </a:t>
            </a:r>
            <a:r>
              <a:rPr lang="es-CO" dirty="0">
                <a:solidFill>
                  <a:schemeClr val="bg1"/>
                </a:solidFill>
              </a:rPr>
              <a:t>puede extrañar una fiesta de la cena o un viaje a la playa por observar el </a:t>
            </a:r>
            <a:r>
              <a:rPr lang="es-CO" dirty="0" smtClean="0">
                <a:solidFill>
                  <a:schemeClr val="bg1"/>
                </a:solidFill>
              </a:rPr>
              <a:t>Sábado, </a:t>
            </a:r>
            <a:r>
              <a:rPr lang="es-CO" dirty="0">
                <a:solidFill>
                  <a:schemeClr val="bg1"/>
                </a:solidFill>
              </a:rPr>
              <a:t>pero usted no extrañará el cielo.</a:t>
            </a:r>
          </a:p>
          <a:p>
            <a:endParaRPr lang="es-CO" dirty="0">
              <a:solidFill>
                <a:schemeClr val="bg1"/>
              </a:solidFill>
            </a:endParaRPr>
          </a:p>
        </p:txBody>
      </p:sp>
    </p:spTree>
    <p:extLst>
      <p:ext uri="{BB962C8B-B14F-4D97-AF65-F5344CB8AC3E}">
        <p14:creationId xmlns:p14="http://schemas.microsoft.com/office/powerpoint/2010/main" val="12073007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a:solidFill>
            <a:schemeClr val="tx1"/>
          </a:solidFill>
        </p:spPr>
        <p:txBody>
          <a:bodyPr>
            <a:normAutofit fontScale="92500" lnSpcReduction="10000"/>
          </a:bodyPr>
          <a:lstStyle/>
          <a:p>
            <a:pPr marL="0" indent="0" algn="ctr">
              <a:buNone/>
            </a:pPr>
            <a:r>
              <a:rPr lang="es-CO" b="1" dirty="0" smtClean="0">
                <a:solidFill>
                  <a:srgbClr val="FFFF00"/>
                </a:solidFill>
              </a:rPr>
              <a:t>Su </a:t>
            </a:r>
            <a:r>
              <a:rPr lang="es-CO" b="1" dirty="0">
                <a:solidFill>
                  <a:srgbClr val="FFFF00"/>
                </a:solidFill>
              </a:rPr>
              <a:t>vida no se desintegrará. Solo depende cómo usted </a:t>
            </a:r>
            <a:r>
              <a:rPr lang="es-CO" b="1" dirty="0" smtClean="0">
                <a:solidFill>
                  <a:srgbClr val="FFFF00"/>
                </a:solidFill>
              </a:rPr>
              <a:t>desee </a:t>
            </a:r>
            <a:r>
              <a:rPr lang="es-CO" b="1" dirty="0">
                <a:solidFill>
                  <a:srgbClr val="FFFF00"/>
                </a:solidFill>
              </a:rPr>
              <a:t>pasar su tiempo. Usted tendrá mil Domingos en su vida de adulto; ¿cómo los usará usted? ”</a:t>
            </a:r>
          </a:p>
          <a:p>
            <a:pPr marL="0" indent="0" algn="ctr">
              <a:buNone/>
            </a:pPr>
            <a:r>
              <a:rPr lang="es-CO" dirty="0" smtClean="0">
                <a:solidFill>
                  <a:schemeClr val="bg1"/>
                </a:solidFill>
              </a:rPr>
              <a:t>“Thoreau </a:t>
            </a:r>
            <a:r>
              <a:rPr lang="es-CO" dirty="0">
                <a:solidFill>
                  <a:schemeClr val="bg1"/>
                </a:solidFill>
              </a:rPr>
              <a:t>dijo: ‘Si tu quieres destruir la fe Cristiana, primero </a:t>
            </a:r>
            <a:r>
              <a:rPr lang="es-CO" dirty="0" smtClean="0">
                <a:solidFill>
                  <a:schemeClr val="bg1"/>
                </a:solidFill>
              </a:rPr>
              <a:t>quítale </a:t>
            </a:r>
            <a:r>
              <a:rPr lang="es-CO" dirty="0">
                <a:solidFill>
                  <a:schemeClr val="bg1"/>
                </a:solidFill>
              </a:rPr>
              <a:t>el Domingo. El </a:t>
            </a:r>
            <a:r>
              <a:rPr lang="es-CO" dirty="0" smtClean="0">
                <a:solidFill>
                  <a:schemeClr val="bg1"/>
                </a:solidFill>
              </a:rPr>
              <a:t>tenía razón</a:t>
            </a:r>
            <a:r>
              <a:rPr lang="es-CO" dirty="0">
                <a:solidFill>
                  <a:schemeClr val="bg1"/>
                </a:solidFill>
              </a:rPr>
              <a:t>; es un </a:t>
            </a:r>
            <a:r>
              <a:rPr lang="es-CO" dirty="0" smtClean="0">
                <a:solidFill>
                  <a:schemeClr val="bg1"/>
                </a:solidFill>
              </a:rPr>
              <a:t>día </a:t>
            </a:r>
            <a:r>
              <a:rPr lang="es-CO" dirty="0">
                <a:solidFill>
                  <a:schemeClr val="bg1"/>
                </a:solidFill>
              </a:rPr>
              <a:t>santo. </a:t>
            </a:r>
            <a:endParaRPr lang="es-CO" dirty="0" smtClean="0">
              <a:solidFill>
                <a:schemeClr val="bg1"/>
              </a:solidFill>
            </a:endParaRPr>
          </a:p>
          <a:p>
            <a:pPr marL="0" indent="0" algn="ctr">
              <a:buNone/>
            </a:pPr>
            <a:r>
              <a:rPr lang="es-CO" b="1" dirty="0" smtClean="0">
                <a:solidFill>
                  <a:srgbClr val="FFFF00"/>
                </a:solidFill>
              </a:rPr>
              <a:t>Para </a:t>
            </a:r>
            <a:r>
              <a:rPr lang="es-CO" b="1" dirty="0">
                <a:solidFill>
                  <a:srgbClr val="FFFF00"/>
                </a:solidFill>
              </a:rPr>
              <a:t>aquellos que conocen a </a:t>
            </a:r>
            <a:r>
              <a:rPr lang="es-CO" b="1" dirty="0" smtClean="0">
                <a:solidFill>
                  <a:srgbClr val="FFFF00"/>
                </a:solidFill>
              </a:rPr>
              <a:t>Jesús </a:t>
            </a:r>
            <a:r>
              <a:rPr lang="es-CO" b="1" dirty="0">
                <a:solidFill>
                  <a:srgbClr val="FFFF00"/>
                </a:solidFill>
              </a:rPr>
              <a:t>como Salvador, no puede ser un </a:t>
            </a:r>
            <a:r>
              <a:rPr lang="es-CO" b="1" dirty="0" smtClean="0">
                <a:solidFill>
                  <a:srgbClr val="FFFF00"/>
                </a:solidFill>
              </a:rPr>
              <a:t>día </a:t>
            </a:r>
            <a:r>
              <a:rPr lang="es-CO" b="1" dirty="0">
                <a:solidFill>
                  <a:srgbClr val="FFFF00"/>
                </a:solidFill>
              </a:rPr>
              <a:t>feriado. Para todos ustedes que se han reunido alrededor de la cruz y ha sido salvo y lavados por su sangre, es un sacrilegio hacer otra cosa que no sea celebrar lo que Dios ha hecho.</a:t>
            </a:r>
          </a:p>
          <a:p>
            <a:endParaRPr lang="es-CO" dirty="0">
              <a:solidFill>
                <a:srgbClr val="FFFF00"/>
              </a:solidFill>
            </a:endParaRPr>
          </a:p>
        </p:txBody>
      </p:sp>
    </p:spTree>
    <p:extLst>
      <p:ext uri="{BB962C8B-B14F-4D97-AF65-F5344CB8AC3E}">
        <p14:creationId xmlns:p14="http://schemas.microsoft.com/office/powerpoint/2010/main" val="2780000655"/>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48672"/>
          </a:xfrm>
          <a:solidFill>
            <a:schemeClr val="tx1"/>
          </a:solidFill>
        </p:spPr>
        <p:txBody>
          <a:bodyPr>
            <a:normAutofit fontScale="92500" lnSpcReduction="20000"/>
          </a:bodyPr>
          <a:lstStyle/>
          <a:p>
            <a:pPr marL="0" indent="0" algn="ctr">
              <a:buNone/>
            </a:pPr>
            <a:r>
              <a:rPr lang="es-CO" b="1" dirty="0" smtClean="0">
                <a:solidFill>
                  <a:srgbClr val="FFFF00"/>
                </a:solidFill>
              </a:rPr>
              <a:t>“Si </a:t>
            </a:r>
            <a:r>
              <a:rPr lang="es-CO" b="1" dirty="0">
                <a:solidFill>
                  <a:srgbClr val="FFFF00"/>
                </a:solidFill>
              </a:rPr>
              <a:t>abusamos del Domingo, nosotros destruiremos algo hermoso que Dios nos ha dado. </a:t>
            </a:r>
            <a:endParaRPr lang="es-CO" b="1" dirty="0" smtClean="0">
              <a:solidFill>
                <a:srgbClr val="FFFF00"/>
              </a:solidFill>
            </a:endParaRPr>
          </a:p>
          <a:p>
            <a:pPr marL="0" indent="0" algn="ctr">
              <a:buNone/>
            </a:pPr>
            <a:endParaRPr lang="es-CO" dirty="0" smtClean="0">
              <a:solidFill>
                <a:schemeClr val="bg1"/>
              </a:solidFill>
            </a:endParaRPr>
          </a:p>
          <a:p>
            <a:pPr marL="0" indent="0" algn="ctr">
              <a:buNone/>
            </a:pPr>
            <a:r>
              <a:rPr lang="es-CO" dirty="0" smtClean="0">
                <a:solidFill>
                  <a:schemeClr val="bg1"/>
                </a:solidFill>
              </a:rPr>
              <a:t>No </a:t>
            </a:r>
            <a:r>
              <a:rPr lang="es-CO" dirty="0">
                <a:solidFill>
                  <a:schemeClr val="bg1"/>
                </a:solidFill>
              </a:rPr>
              <a:t>Domingo significa no Iglesia; no Iglesia Significa no </a:t>
            </a:r>
            <a:r>
              <a:rPr lang="es-CO" dirty="0" smtClean="0">
                <a:solidFill>
                  <a:schemeClr val="bg1"/>
                </a:solidFill>
              </a:rPr>
              <a:t>adoración </a:t>
            </a:r>
            <a:r>
              <a:rPr lang="es-CO" dirty="0">
                <a:solidFill>
                  <a:schemeClr val="bg1"/>
                </a:solidFill>
              </a:rPr>
              <a:t>; no </a:t>
            </a:r>
            <a:r>
              <a:rPr lang="es-CO" dirty="0" smtClean="0">
                <a:solidFill>
                  <a:schemeClr val="bg1"/>
                </a:solidFill>
              </a:rPr>
              <a:t>adoración </a:t>
            </a:r>
            <a:r>
              <a:rPr lang="es-CO" dirty="0">
                <a:solidFill>
                  <a:schemeClr val="bg1"/>
                </a:solidFill>
              </a:rPr>
              <a:t>significa no </a:t>
            </a:r>
            <a:r>
              <a:rPr lang="es-CO" dirty="0" smtClean="0">
                <a:solidFill>
                  <a:schemeClr val="bg1"/>
                </a:solidFill>
              </a:rPr>
              <a:t>sociedad </a:t>
            </a:r>
            <a:r>
              <a:rPr lang="es-CO" dirty="0">
                <a:solidFill>
                  <a:schemeClr val="bg1"/>
                </a:solidFill>
              </a:rPr>
              <a:t>; no </a:t>
            </a:r>
            <a:r>
              <a:rPr lang="es-CO" dirty="0" smtClean="0">
                <a:solidFill>
                  <a:schemeClr val="bg1"/>
                </a:solidFill>
              </a:rPr>
              <a:t>sociedad </a:t>
            </a:r>
            <a:r>
              <a:rPr lang="es-CO" dirty="0">
                <a:solidFill>
                  <a:schemeClr val="bg1"/>
                </a:solidFill>
              </a:rPr>
              <a:t>significa no moralidad; no moralidad significa no </a:t>
            </a:r>
            <a:r>
              <a:rPr lang="es-CO" dirty="0" smtClean="0">
                <a:solidFill>
                  <a:schemeClr val="bg1"/>
                </a:solidFill>
              </a:rPr>
              <a:t>gobierno; </a:t>
            </a:r>
            <a:r>
              <a:rPr lang="es-CO" dirty="0">
                <a:solidFill>
                  <a:schemeClr val="bg1"/>
                </a:solidFill>
              </a:rPr>
              <a:t>no </a:t>
            </a:r>
            <a:r>
              <a:rPr lang="es-CO" dirty="0" smtClean="0">
                <a:solidFill>
                  <a:schemeClr val="bg1"/>
                </a:solidFill>
              </a:rPr>
              <a:t>gobierno </a:t>
            </a:r>
            <a:r>
              <a:rPr lang="es-CO" dirty="0">
                <a:solidFill>
                  <a:schemeClr val="bg1"/>
                </a:solidFill>
              </a:rPr>
              <a:t>significa </a:t>
            </a:r>
            <a:r>
              <a:rPr lang="es-CO" dirty="0" smtClean="0">
                <a:solidFill>
                  <a:schemeClr val="bg1"/>
                </a:solidFill>
              </a:rPr>
              <a:t>anarquía. Esa </a:t>
            </a:r>
            <a:r>
              <a:rPr lang="es-CO" dirty="0">
                <a:solidFill>
                  <a:schemeClr val="bg1"/>
                </a:solidFill>
              </a:rPr>
              <a:t>es la opción delante de nosotros. ”</a:t>
            </a:r>
          </a:p>
          <a:p>
            <a:pPr marL="0" indent="0" algn="ctr">
              <a:buNone/>
            </a:pPr>
            <a:endParaRPr lang="es-CO" dirty="0" smtClean="0">
              <a:solidFill>
                <a:schemeClr val="bg1"/>
              </a:solidFill>
            </a:endParaRPr>
          </a:p>
          <a:p>
            <a:pPr marL="0" indent="0" algn="ctr">
              <a:buNone/>
            </a:pPr>
            <a:r>
              <a:rPr lang="es-CO" b="1" dirty="0" smtClean="0">
                <a:solidFill>
                  <a:srgbClr val="FF0000"/>
                </a:solidFill>
              </a:rPr>
              <a:t>El </a:t>
            </a:r>
            <a:r>
              <a:rPr lang="es-CO" b="1" dirty="0">
                <a:solidFill>
                  <a:srgbClr val="FF0000"/>
                </a:solidFill>
              </a:rPr>
              <a:t>mismo libro fue re-pubblicado en </a:t>
            </a:r>
            <a:r>
              <a:rPr lang="es-CO" b="1" dirty="0" smtClean="0">
                <a:solidFill>
                  <a:srgbClr val="FF0000"/>
                </a:solidFill>
              </a:rPr>
              <a:t>1998 Por </a:t>
            </a:r>
            <a:r>
              <a:rPr lang="es-CO" b="1" dirty="0">
                <a:solidFill>
                  <a:srgbClr val="FF0000"/>
                </a:solidFill>
              </a:rPr>
              <a:t>la </a:t>
            </a:r>
            <a:r>
              <a:rPr lang="es-CO" b="1" dirty="0" smtClean="0">
                <a:solidFill>
                  <a:srgbClr val="FF0000"/>
                </a:solidFill>
              </a:rPr>
              <a:t>Asociación </a:t>
            </a:r>
            <a:r>
              <a:rPr lang="es-CO" b="1" dirty="0">
                <a:solidFill>
                  <a:srgbClr val="FF0000"/>
                </a:solidFill>
              </a:rPr>
              <a:t>Ministerial de la GC de SDA!</a:t>
            </a:r>
          </a:p>
          <a:p>
            <a:pPr marL="0" indent="0">
              <a:buNone/>
            </a:pPr>
            <a:endParaRPr lang="es-CO" dirty="0">
              <a:solidFill>
                <a:schemeClr val="bg1"/>
              </a:solidFill>
            </a:endParaRPr>
          </a:p>
          <a:p>
            <a:pPr marL="0" indent="0" algn="ctr">
              <a:buNone/>
            </a:pPr>
            <a:r>
              <a:rPr lang="es-CO" b="1" dirty="0" smtClean="0">
                <a:solidFill>
                  <a:srgbClr val="FFFF00"/>
                </a:solidFill>
              </a:rPr>
              <a:t>¡Con </a:t>
            </a:r>
            <a:r>
              <a:rPr lang="es-CO" b="1" dirty="0">
                <a:solidFill>
                  <a:srgbClr val="FFFF00"/>
                </a:solidFill>
              </a:rPr>
              <a:t>el mismo contexto promoviendo el Domingo por encima del </a:t>
            </a:r>
            <a:r>
              <a:rPr lang="es-CO" b="1" dirty="0" smtClean="0">
                <a:solidFill>
                  <a:srgbClr val="FFFF00"/>
                </a:solidFill>
              </a:rPr>
              <a:t>Sábado!</a:t>
            </a:r>
            <a:endParaRPr lang="es-CO" b="1" dirty="0">
              <a:solidFill>
                <a:srgbClr val="FFFF00"/>
              </a:solidFill>
            </a:endParaRPr>
          </a:p>
          <a:p>
            <a:endParaRPr lang="es-CO" dirty="0"/>
          </a:p>
        </p:txBody>
      </p:sp>
    </p:spTree>
    <p:extLst>
      <p:ext uri="{BB962C8B-B14F-4D97-AF65-F5344CB8AC3E}">
        <p14:creationId xmlns:p14="http://schemas.microsoft.com/office/powerpoint/2010/main" val="20827444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a:solidFill>
            <a:schemeClr val="accent4">
              <a:lumMod val="20000"/>
              <a:lumOff val="80000"/>
            </a:schemeClr>
          </a:solidFill>
        </p:spPr>
        <p:txBody>
          <a:bodyPr>
            <a:normAutofit fontScale="62500" lnSpcReduction="20000"/>
          </a:bodyPr>
          <a:lstStyle/>
          <a:p>
            <a:pPr marL="0" indent="0" algn="ctr">
              <a:buNone/>
            </a:pPr>
            <a:r>
              <a:rPr lang="es-CO" dirty="0" smtClean="0"/>
              <a:t>A ¿QUIÉN ADORAMOS?</a:t>
            </a:r>
          </a:p>
          <a:p>
            <a:pPr marL="0" indent="0" algn="ctr">
              <a:buNone/>
            </a:pPr>
            <a:r>
              <a:rPr lang="es-CO" dirty="0" smtClean="0"/>
              <a:t> ¿CÓMO ADORAMOS?</a:t>
            </a:r>
          </a:p>
          <a:p>
            <a:pPr marL="0" indent="0" algn="ctr">
              <a:buNone/>
            </a:pPr>
            <a:r>
              <a:rPr lang="es-CO" dirty="0" smtClean="0"/>
              <a:t> ¿TRINIDAD </a:t>
            </a:r>
            <a:r>
              <a:rPr lang="es-CO" dirty="0"/>
              <a:t>El QUIEN? </a:t>
            </a:r>
            <a:endParaRPr lang="es-CO" dirty="0" smtClean="0"/>
          </a:p>
          <a:p>
            <a:pPr marL="0" indent="0" algn="ctr">
              <a:buNone/>
            </a:pPr>
            <a:r>
              <a:rPr lang="es-CO" dirty="0"/>
              <a:t>L</a:t>
            </a:r>
            <a:r>
              <a:rPr lang="es-CO" dirty="0" smtClean="0"/>
              <a:t>a adoración </a:t>
            </a:r>
            <a:r>
              <a:rPr lang="es-CO" dirty="0"/>
              <a:t>ya ha sido remplazado por la Trinidad. </a:t>
            </a:r>
            <a:endParaRPr lang="es-CO" dirty="0" smtClean="0"/>
          </a:p>
          <a:p>
            <a:pPr marL="0" indent="0" algn="ctr">
              <a:buNone/>
            </a:pPr>
            <a:r>
              <a:rPr lang="es-CO" dirty="0" smtClean="0"/>
              <a:t>Y </a:t>
            </a:r>
            <a:r>
              <a:rPr lang="es-CO" dirty="0"/>
              <a:t>la doctrina de la “ Deidad ” (que en realidad es </a:t>
            </a:r>
            <a:r>
              <a:rPr lang="es-CO" dirty="0" smtClean="0"/>
              <a:t>Triteismo). </a:t>
            </a:r>
          </a:p>
          <a:p>
            <a:pPr marL="0" indent="0" algn="ctr">
              <a:buNone/>
            </a:pPr>
            <a:endParaRPr lang="es-CO" dirty="0" smtClean="0"/>
          </a:p>
          <a:p>
            <a:pPr marL="0" indent="0" algn="ctr">
              <a:buNone/>
            </a:pPr>
            <a:r>
              <a:rPr lang="es-CO" dirty="0" smtClean="0"/>
              <a:t>El </a:t>
            </a:r>
            <a:r>
              <a:rPr lang="es-CO" dirty="0"/>
              <a:t>Triteísmo es la enseñanza de que la Divinidad es realmente tres seres separados formando tres dioses separados. </a:t>
            </a:r>
            <a:r>
              <a:rPr lang="es-CO" dirty="0" smtClean="0"/>
              <a:t>Esta creencia reemplaza </a:t>
            </a:r>
            <a:r>
              <a:rPr lang="es-CO" dirty="0"/>
              <a:t>la doctrina de la Trinidad la cual establece que hay un solo Dios en tres personas: Padre, Hijo y Espíritu Santo.</a:t>
            </a:r>
            <a:endParaRPr lang="es-CO" dirty="0" smtClean="0"/>
          </a:p>
          <a:p>
            <a:pPr marL="0" indent="0" algn="ctr">
              <a:buNone/>
            </a:pPr>
            <a:endParaRPr lang="es-CO" dirty="0" smtClean="0"/>
          </a:p>
          <a:p>
            <a:pPr marL="0" indent="0" algn="ctr">
              <a:buNone/>
            </a:pPr>
            <a:r>
              <a:rPr lang="es-CO" sz="3600" b="1" u="sng" dirty="0" smtClean="0"/>
              <a:t>¿Que </a:t>
            </a:r>
            <a:r>
              <a:rPr lang="es-CO" sz="3600" b="1" u="sng" dirty="0"/>
              <a:t>queda del </a:t>
            </a:r>
            <a:r>
              <a:rPr lang="es-CO" sz="3600" b="1" u="sng" dirty="0" smtClean="0"/>
              <a:t>COMO de </a:t>
            </a:r>
            <a:r>
              <a:rPr lang="es-CO" sz="3600" b="1" u="sng" dirty="0"/>
              <a:t>la </a:t>
            </a:r>
            <a:r>
              <a:rPr lang="es-CO" sz="3600" b="1" u="sng" dirty="0" smtClean="0"/>
              <a:t>adoración? </a:t>
            </a:r>
          </a:p>
          <a:p>
            <a:pPr marL="0" indent="0" algn="ctr">
              <a:buNone/>
            </a:pPr>
            <a:endParaRPr lang="es-CO" sz="3600" b="1" u="sng" dirty="0" smtClean="0"/>
          </a:p>
          <a:p>
            <a:pPr marL="0" indent="0" algn="ctr">
              <a:buNone/>
            </a:pPr>
            <a:r>
              <a:rPr lang="es-CO" dirty="0" smtClean="0"/>
              <a:t>Por </a:t>
            </a:r>
            <a:r>
              <a:rPr lang="es-CO" dirty="0"/>
              <a:t>eso es que en los </a:t>
            </a:r>
            <a:r>
              <a:rPr lang="es-CO" dirty="0" smtClean="0"/>
              <a:t>días </a:t>
            </a:r>
            <a:r>
              <a:rPr lang="es-CO" dirty="0"/>
              <a:t>finales del tiempo del fin, la prueba mas grande </a:t>
            </a:r>
            <a:r>
              <a:rPr lang="es-CO" dirty="0" smtClean="0"/>
              <a:t>será </a:t>
            </a:r>
            <a:r>
              <a:rPr lang="es-CO" dirty="0"/>
              <a:t>el Cuarto Mandamiento – Guardar el </a:t>
            </a:r>
            <a:r>
              <a:rPr lang="es-CO" dirty="0" smtClean="0"/>
              <a:t>Sábado </a:t>
            </a:r>
            <a:r>
              <a:rPr lang="es-CO" dirty="0"/>
              <a:t>- el COMO? de la Verdadera </a:t>
            </a:r>
            <a:r>
              <a:rPr lang="es-CO" dirty="0" smtClean="0"/>
              <a:t>Adoración. </a:t>
            </a:r>
          </a:p>
          <a:p>
            <a:pPr marL="0" indent="0" algn="ctr">
              <a:buNone/>
            </a:pPr>
            <a:endParaRPr lang="es-CO" dirty="0" smtClean="0"/>
          </a:p>
          <a:p>
            <a:pPr marL="0" indent="0" algn="ctr">
              <a:buNone/>
            </a:pPr>
            <a:r>
              <a:rPr lang="es-CO" dirty="0" smtClean="0"/>
              <a:t>Puede </a:t>
            </a:r>
            <a:r>
              <a:rPr lang="es-CO" dirty="0"/>
              <a:t>uno </a:t>
            </a:r>
            <a:r>
              <a:rPr lang="es-CO" dirty="0" smtClean="0"/>
              <a:t>recibir </a:t>
            </a:r>
            <a:r>
              <a:rPr lang="es-CO" dirty="0"/>
              <a:t>el Sello de Dios sin adorar al Creador en </a:t>
            </a:r>
            <a:r>
              <a:rPr lang="es-CO" dirty="0" smtClean="0"/>
              <a:t>espíritu </a:t>
            </a:r>
            <a:r>
              <a:rPr lang="es-CO" dirty="0"/>
              <a:t>y en verdad?! Nunca! </a:t>
            </a:r>
            <a:endParaRPr lang="es-CO" dirty="0" smtClean="0"/>
          </a:p>
          <a:p>
            <a:pPr marL="0" indent="0" algn="ctr">
              <a:buNone/>
            </a:pPr>
            <a:endParaRPr lang="es-CO" dirty="0" smtClean="0"/>
          </a:p>
          <a:p>
            <a:pPr marL="0" indent="0" algn="ctr">
              <a:buNone/>
            </a:pPr>
            <a:r>
              <a:rPr lang="es-CO" dirty="0" smtClean="0"/>
              <a:t>El DOMINGO ES UNA FALSA ADORACIÓN</a:t>
            </a:r>
            <a:endParaRPr lang="es-CO" dirty="0"/>
          </a:p>
        </p:txBody>
      </p:sp>
    </p:spTree>
    <p:extLst>
      <p:ext uri="{BB962C8B-B14F-4D97-AF65-F5344CB8AC3E}">
        <p14:creationId xmlns:p14="http://schemas.microsoft.com/office/powerpoint/2010/main" val="5496137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wipe(down)">
                                      <p:cBhvr>
                                        <p:cTn id="7" dur="500"/>
                                        <p:tgtEl>
                                          <p:spTgt spid="3">
                                            <p:txEl>
                                              <p:pRg st="8" end="8"/>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wipe(down)">
                                      <p:cBhvr>
                                        <p:cTn id="10" dur="500"/>
                                        <p:tgtEl>
                                          <p:spTgt spid="3">
                                            <p:txEl>
                                              <p:pRg st="10" end="1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Effect transition="in" filter="wipe(down)">
                                      <p:cBhvr>
                                        <p:cTn id="13" dur="500"/>
                                        <p:tgtEl>
                                          <p:spTgt spid="3">
                                            <p:txEl>
                                              <p:pRg st="12" end="1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14" end="14"/>
                                            </p:txEl>
                                          </p:spTgt>
                                        </p:tgtEl>
                                        <p:attrNameLst>
                                          <p:attrName>style.visibility</p:attrName>
                                        </p:attrNameLst>
                                      </p:cBhvr>
                                      <p:to>
                                        <p:strVal val="visible"/>
                                      </p:to>
                                    </p:set>
                                    <p:animEffect transition="in" filter="wipe(down)">
                                      <p:cBhvr>
                                        <p:cTn id="1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184576"/>
          </a:xfrm>
          <a:solidFill>
            <a:schemeClr val="accent4">
              <a:lumMod val="50000"/>
            </a:schemeClr>
          </a:solidFill>
        </p:spPr>
        <p:txBody>
          <a:bodyPr>
            <a:normAutofit fontScale="85000" lnSpcReduction="10000"/>
          </a:bodyPr>
          <a:lstStyle/>
          <a:p>
            <a:pPr marL="0" indent="0" algn="ctr">
              <a:buNone/>
            </a:pPr>
            <a:r>
              <a:rPr lang="es-CO" dirty="0" smtClean="0">
                <a:solidFill>
                  <a:srgbClr val="FFFF00"/>
                </a:solidFill>
              </a:rPr>
              <a:t>No </a:t>
            </a:r>
            <a:r>
              <a:rPr lang="es-CO" dirty="0">
                <a:solidFill>
                  <a:srgbClr val="FFFF00"/>
                </a:solidFill>
              </a:rPr>
              <a:t>podemos “</a:t>
            </a:r>
            <a:r>
              <a:rPr lang="es-CO" dirty="0" smtClean="0">
                <a:solidFill>
                  <a:srgbClr val="FFFF00"/>
                </a:solidFill>
              </a:rPr>
              <a:t>guardar </a:t>
            </a:r>
            <a:r>
              <a:rPr lang="es-CO" dirty="0">
                <a:solidFill>
                  <a:srgbClr val="FFFF00"/>
                </a:solidFill>
              </a:rPr>
              <a:t>los mandamientos de Dios y la fe de </a:t>
            </a:r>
            <a:r>
              <a:rPr lang="es-CO" dirty="0" smtClean="0">
                <a:solidFill>
                  <a:srgbClr val="FFFF00"/>
                </a:solidFill>
              </a:rPr>
              <a:t>Jesús” </a:t>
            </a:r>
            <a:r>
              <a:rPr lang="es-CO" dirty="0">
                <a:solidFill>
                  <a:srgbClr val="FFFF00"/>
                </a:solidFill>
              </a:rPr>
              <a:t>si adoramos a un dios falso – un Sol dios “Cristianizado</a:t>
            </a:r>
            <a:r>
              <a:rPr lang="es-CO" dirty="0" smtClean="0">
                <a:solidFill>
                  <a:srgbClr val="FFFF00"/>
                </a:solidFill>
              </a:rPr>
              <a:t>”.</a:t>
            </a:r>
          </a:p>
          <a:p>
            <a:pPr marL="0" indent="0">
              <a:buNone/>
            </a:pPr>
            <a:r>
              <a:rPr lang="es-CO" dirty="0" smtClean="0">
                <a:solidFill>
                  <a:srgbClr val="FFFF00"/>
                </a:solidFill>
              </a:rPr>
              <a:t> </a:t>
            </a:r>
          </a:p>
          <a:p>
            <a:pPr marL="0" indent="0" algn="ctr">
              <a:buNone/>
            </a:pPr>
            <a:r>
              <a:rPr lang="es-CO" b="1" dirty="0" smtClean="0">
                <a:solidFill>
                  <a:srgbClr val="FFFF00"/>
                </a:solidFill>
              </a:rPr>
              <a:t>!</a:t>
            </a:r>
            <a:r>
              <a:rPr lang="es-CO" b="1" dirty="0">
                <a:solidFill>
                  <a:srgbClr val="FFFF00"/>
                </a:solidFill>
              </a:rPr>
              <a:t>Guardar el </a:t>
            </a:r>
            <a:r>
              <a:rPr lang="es-CO" b="1" dirty="0" smtClean="0">
                <a:solidFill>
                  <a:srgbClr val="FFFF00"/>
                </a:solidFill>
              </a:rPr>
              <a:t>Sábado </a:t>
            </a:r>
            <a:r>
              <a:rPr lang="es-CO" b="1" dirty="0">
                <a:solidFill>
                  <a:srgbClr val="FFFF00"/>
                </a:solidFill>
              </a:rPr>
              <a:t>incluye adorar al Creador! </a:t>
            </a:r>
            <a:endParaRPr lang="es-CO" b="1" dirty="0" smtClean="0">
              <a:solidFill>
                <a:srgbClr val="FFFF00"/>
              </a:solidFill>
            </a:endParaRPr>
          </a:p>
          <a:p>
            <a:pPr marL="0" indent="0">
              <a:buNone/>
            </a:pPr>
            <a:endParaRPr lang="es-CO" dirty="0" smtClean="0">
              <a:solidFill>
                <a:srgbClr val="FFFF00"/>
              </a:solidFill>
            </a:endParaRPr>
          </a:p>
          <a:p>
            <a:pPr marL="0" indent="0" algn="ctr">
              <a:buNone/>
            </a:pPr>
            <a:r>
              <a:rPr lang="es-CO" dirty="0" smtClean="0">
                <a:solidFill>
                  <a:srgbClr val="FFFF00"/>
                </a:solidFill>
              </a:rPr>
              <a:t>No </a:t>
            </a:r>
            <a:r>
              <a:rPr lang="es-CO" dirty="0">
                <a:solidFill>
                  <a:srgbClr val="FFFF00"/>
                </a:solidFill>
              </a:rPr>
              <a:t>Creador en la </a:t>
            </a:r>
            <a:r>
              <a:rPr lang="es-CO" dirty="0" smtClean="0">
                <a:solidFill>
                  <a:srgbClr val="FFFF00"/>
                </a:solidFill>
              </a:rPr>
              <a:t>adoración </a:t>
            </a:r>
            <a:r>
              <a:rPr lang="es-CO" dirty="0">
                <a:solidFill>
                  <a:srgbClr val="FFFF00"/>
                </a:solidFill>
              </a:rPr>
              <a:t>significa no </a:t>
            </a:r>
            <a:r>
              <a:rPr lang="es-CO" dirty="0" smtClean="0">
                <a:solidFill>
                  <a:srgbClr val="FFFF00"/>
                </a:solidFill>
              </a:rPr>
              <a:t>Sábado  ¡Es </a:t>
            </a:r>
            <a:r>
              <a:rPr lang="es-CO" dirty="0">
                <a:solidFill>
                  <a:srgbClr val="FFFF00"/>
                </a:solidFill>
              </a:rPr>
              <a:t>simplemente NO aceptar el </a:t>
            </a:r>
            <a:r>
              <a:rPr lang="es-CO" dirty="0" smtClean="0">
                <a:solidFill>
                  <a:srgbClr val="FFFF00"/>
                </a:solidFill>
              </a:rPr>
              <a:t>Sábado! </a:t>
            </a:r>
          </a:p>
          <a:p>
            <a:pPr marL="0" indent="0">
              <a:buNone/>
            </a:pPr>
            <a:endParaRPr lang="es-CO" dirty="0" smtClean="0">
              <a:solidFill>
                <a:srgbClr val="FFFF00"/>
              </a:solidFill>
            </a:endParaRPr>
          </a:p>
          <a:p>
            <a:pPr marL="0" indent="0" algn="ctr">
              <a:buNone/>
            </a:pPr>
            <a:r>
              <a:rPr lang="es-CO" dirty="0" smtClean="0">
                <a:solidFill>
                  <a:srgbClr val="FFFF00"/>
                </a:solidFill>
              </a:rPr>
              <a:t>ESTO ES UNA FALSA ADORACIÓN </a:t>
            </a:r>
          </a:p>
          <a:p>
            <a:pPr marL="0" indent="0" algn="ctr">
              <a:buNone/>
            </a:pPr>
            <a:r>
              <a:rPr lang="es-CO" dirty="0" smtClean="0">
                <a:solidFill>
                  <a:srgbClr val="FFFF00"/>
                </a:solidFill>
              </a:rPr>
              <a:t>Esto hacen la mayoría de los guardadores del sábado hoy. Cristo no es reconocido como el Creador. </a:t>
            </a:r>
            <a:endParaRPr lang="es-CO" dirty="0">
              <a:solidFill>
                <a:srgbClr val="FFFF00"/>
              </a:solidFill>
            </a:endParaRPr>
          </a:p>
          <a:p>
            <a:endParaRPr lang="es-CO" dirty="0"/>
          </a:p>
        </p:txBody>
      </p:sp>
    </p:spTree>
    <p:extLst>
      <p:ext uri="{BB962C8B-B14F-4D97-AF65-F5344CB8AC3E}">
        <p14:creationId xmlns:p14="http://schemas.microsoft.com/office/powerpoint/2010/main" val="3869829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1152128"/>
          </a:xfrm>
          <a:solidFill>
            <a:schemeClr val="bg2">
              <a:lumMod val="90000"/>
            </a:schemeClr>
          </a:solidFill>
        </p:spPr>
        <p:txBody>
          <a:bodyPr>
            <a:normAutofit fontScale="85000" lnSpcReduction="20000"/>
          </a:bodyPr>
          <a:lstStyle/>
          <a:p>
            <a:pPr marL="0" indent="0">
              <a:buNone/>
            </a:pPr>
            <a:r>
              <a:rPr lang="es-CO" b="1" dirty="0" smtClean="0"/>
              <a:t>Quien </a:t>
            </a:r>
            <a:r>
              <a:rPr lang="es-CO" b="1" dirty="0"/>
              <a:t>sea que profese creer en Jesucristo no debería estar involucrado con la hechicería. Esto es abominación para Dios</a:t>
            </a:r>
            <a:r>
              <a:rPr lang="es-CO" b="1" dirty="0" smtClean="0"/>
              <a:t>.</a:t>
            </a:r>
            <a:endParaRPr lang="es-CO" b="1" dirty="0"/>
          </a:p>
        </p:txBody>
      </p:sp>
      <p:sp>
        <p:nvSpPr>
          <p:cNvPr id="4" name="3 Rectángulo"/>
          <p:cNvSpPr/>
          <p:nvPr/>
        </p:nvSpPr>
        <p:spPr>
          <a:xfrm>
            <a:off x="539552" y="1538341"/>
            <a:ext cx="4968552" cy="2677656"/>
          </a:xfrm>
          <a:prstGeom prst="rect">
            <a:avLst/>
          </a:prstGeom>
          <a:scene3d>
            <a:camera prst="isometricOffAxis1Right"/>
            <a:lightRig rig="threePt" dir="t"/>
          </a:scene3d>
        </p:spPr>
        <p:txBody>
          <a:bodyPr wrap="square">
            <a:spAutoFit/>
          </a:bodyPr>
          <a:lstStyle/>
          <a:p>
            <a:pPr lvl="1"/>
            <a:r>
              <a:rPr lang="es-CO" sz="2800" b="1" dirty="0" smtClean="0">
                <a:solidFill>
                  <a:srgbClr val="FF0000"/>
                </a:solidFill>
              </a:rPr>
              <a:t>Un </a:t>
            </a:r>
            <a:r>
              <a:rPr lang="es-CO" sz="2800" b="1" dirty="0">
                <a:solidFill>
                  <a:srgbClr val="FF0000"/>
                </a:solidFill>
              </a:rPr>
              <a:t>dios sol manifestado en tres fases . Similar, al concepto de la Trinidad. Es lo mismo: “Un dios” </a:t>
            </a:r>
            <a:r>
              <a:rPr lang="es-CO" sz="2800" b="1" dirty="0" smtClean="0">
                <a:solidFill>
                  <a:srgbClr val="FF0000"/>
                </a:solidFill>
              </a:rPr>
              <a:t>manifestado </a:t>
            </a:r>
            <a:r>
              <a:rPr lang="es-CO" sz="2800" b="1" dirty="0">
                <a:solidFill>
                  <a:srgbClr val="FF0000"/>
                </a:solidFill>
              </a:rPr>
              <a:t>en “tres Personas”.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494413"/>
            <a:ext cx="3526135" cy="272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516216" y="2877169"/>
            <a:ext cx="1584176" cy="738664"/>
          </a:xfrm>
          <a:prstGeom prst="rect">
            <a:avLst/>
          </a:prstGeom>
          <a:solidFill>
            <a:schemeClr val="accent5">
              <a:lumMod val="20000"/>
              <a:lumOff val="80000"/>
            </a:schemeClr>
          </a:solidFill>
        </p:spPr>
        <p:txBody>
          <a:bodyPr wrap="square">
            <a:spAutoFit/>
          </a:bodyPr>
          <a:lstStyle/>
          <a:p>
            <a:pPr algn="ctr"/>
            <a:r>
              <a:rPr lang="es-CO" sz="1400" b="1" dirty="0"/>
              <a:t>Salida del Sol </a:t>
            </a:r>
          </a:p>
          <a:p>
            <a:pPr algn="ctr"/>
            <a:r>
              <a:rPr lang="es-CO" sz="1400" b="1" dirty="0"/>
              <a:t> Sol del medio día </a:t>
            </a:r>
          </a:p>
          <a:p>
            <a:pPr algn="ctr"/>
            <a:r>
              <a:rPr lang="es-CO" sz="1400" b="1" dirty="0"/>
              <a:t>Puesta del sol </a:t>
            </a:r>
          </a:p>
        </p:txBody>
      </p:sp>
      <p:sp>
        <p:nvSpPr>
          <p:cNvPr id="6" name="5 Rectángulo"/>
          <p:cNvSpPr/>
          <p:nvPr/>
        </p:nvSpPr>
        <p:spPr>
          <a:xfrm>
            <a:off x="5508104" y="3685967"/>
            <a:ext cx="3526135" cy="584775"/>
          </a:xfrm>
          <a:prstGeom prst="rect">
            <a:avLst/>
          </a:prstGeom>
          <a:solidFill>
            <a:schemeClr val="accent5">
              <a:lumMod val="20000"/>
              <a:lumOff val="80000"/>
            </a:schemeClr>
          </a:solidFill>
        </p:spPr>
        <p:txBody>
          <a:bodyPr wrap="square">
            <a:spAutoFit/>
          </a:bodyPr>
          <a:lstStyle/>
          <a:p>
            <a:pPr algn="ctr"/>
            <a:r>
              <a:rPr lang="es-CO" sz="1600" b="1" dirty="0"/>
              <a:t>Un mismo sol pero en tres manifestaciones o deidades. </a:t>
            </a:r>
          </a:p>
        </p:txBody>
      </p:sp>
      <p:sp>
        <p:nvSpPr>
          <p:cNvPr id="7" name="6 Rectángulo"/>
          <p:cNvSpPr/>
          <p:nvPr/>
        </p:nvSpPr>
        <p:spPr>
          <a:xfrm>
            <a:off x="179512" y="4509120"/>
            <a:ext cx="8712968" cy="2308324"/>
          </a:xfrm>
          <a:prstGeom prst="rect">
            <a:avLst/>
          </a:prstGeom>
          <a:solidFill>
            <a:schemeClr val="bg2">
              <a:lumMod val="90000"/>
            </a:schemeClr>
          </a:solidFill>
        </p:spPr>
        <p:txBody>
          <a:bodyPr wrap="square">
            <a:spAutoFit/>
          </a:bodyPr>
          <a:lstStyle/>
          <a:p>
            <a:r>
              <a:rPr lang="es-CO" sz="2400" dirty="0" smtClean="0"/>
              <a:t>Nosotros </a:t>
            </a:r>
            <a:r>
              <a:rPr lang="es-CO" sz="2400" dirty="0"/>
              <a:t>estamos siendo amonestados por el Mensaje del tercer </a:t>
            </a:r>
            <a:r>
              <a:rPr lang="es-CO" sz="2400" dirty="0" smtClean="0"/>
              <a:t>Ángel </a:t>
            </a:r>
            <a:r>
              <a:rPr lang="es-CO" sz="2400" dirty="0"/>
              <a:t>para que evitemos la </a:t>
            </a:r>
            <a:r>
              <a:rPr lang="es-CO" sz="2400" dirty="0" smtClean="0"/>
              <a:t>adoración </a:t>
            </a:r>
            <a:r>
              <a:rPr lang="es-CO" sz="2400" dirty="0"/>
              <a:t>a la </a:t>
            </a:r>
            <a:r>
              <a:rPr lang="es-CO" sz="2400" dirty="0" smtClean="0"/>
              <a:t>Bestia </a:t>
            </a:r>
            <a:r>
              <a:rPr lang="es-CO" sz="2400" dirty="0"/>
              <a:t>y a su Imagen y recibir su Marca ! Puede alguna otra cosa ser mas abominable a nuestro Creador que la </a:t>
            </a:r>
            <a:r>
              <a:rPr lang="es-CO" sz="2400" dirty="0" smtClean="0"/>
              <a:t>idolatría </a:t>
            </a:r>
            <a:r>
              <a:rPr lang="es-CO" sz="2400" dirty="0"/>
              <a:t>– el dios Sol el cual contiene el </a:t>
            </a:r>
            <a:r>
              <a:rPr lang="es-CO" sz="2400" dirty="0" smtClean="0"/>
              <a:t>número </a:t>
            </a:r>
            <a:r>
              <a:rPr lang="es-CO" sz="2400" dirty="0"/>
              <a:t>6 6 6 , el </a:t>
            </a:r>
            <a:r>
              <a:rPr lang="es-CO" sz="2400" dirty="0" smtClean="0"/>
              <a:t>número </a:t>
            </a:r>
            <a:r>
              <a:rPr lang="es-CO" sz="2400" dirty="0"/>
              <a:t>de adoración a la </a:t>
            </a:r>
            <a:r>
              <a:rPr lang="es-CO" sz="2400" dirty="0" smtClean="0"/>
              <a:t>bestia </a:t>
            </a:r>
            <a:r>
              <a:rPr lang="es-CO" sz="2400" dirty="0"/>
              <a:t>en vez de a </a:t>
            </a:r>
            <a:r>
              <a:rPr lang="es-CO" sz="2400" dirty="0" smtClean="0"/>
              <a:t>“</a:t>
            </a:r>
            <a:r>
              <a:rPr lang="es-CO" sz="2400" b="1" dirty="0" smtClean="0"/>
              <a:t>Él</a:t>
            </a:r>
            <a:r>
              <a:rPr lang="es-CO" sz="2400" b="1" dirty="0"/>
              <a:t>, quien hizo el cielo y la tierra …”?</a:t>
            </a:r>
          </a:p>
        </p:txBody>
      </p:sp>
    </p:spTree>
    <p:extLst>
      <p:ext uri="{BB962C8B-B14F-4D97-AF65-F5344CB8AC3E}">
        <p14:creationId xmlns:p14="http://schemas.microsoft.com/office/powerpoint/2010/main" val="37157212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192688"/>
          </a:xfrm>
          <a:solidFill>
            <a:srgbClr val="002060"/>
          </a:solidFill>
        </p:spPr>
        <p:txBody>
          <a:bodyPr>
            <a:normAutofit fontScale="92500" lnSpcReduction="20000"/>
          </a:bodyPr>
          <a:lstStyle/>
          <a:p>
            <a:pPr marL="0" indent="0" algn="ctr">
              <a:buNone/>
            </a:pPr>
            <a:r>
              <a:rPr lang="es-CO" dirty="0" smtClean="0">
                <a:solidFill>
                  <a:schemeClr val="bg1"/>
                </a:solidFill>
              </a:rPr>
              <a:t>NUNCA recibiremos </a:t>
            </a:r>
            <a:r>
              <a:rPr lang="es-CO" dirty="0">
                <a:solidFill>
                  <a:schemeClr val="bg1"/>
                </a:solidFill>
              </a:rPr>
              <a:t>el Sello de Dios mientras continuemos adorando o continuemos perteneciendo a un cuerpo corporativo que paga homenaje a la </a:t>
            </a:r>
            <a:r>
              <a:rPr lang="es-CO" dirty="0" smtClean="0">
                <a:solidFill>
                  <a:schemeClr val="bg1"/>
                </a:solidFill>
              </a:rPr>
              <a:t>bestia. </a:t>
            </a:r>
          </a:p>
          <a:p>
            <a:pPr marL="0" indent="0" algn="ctr">
              <a:buNone/>
            </a:pPr>
            <a:endParaRPr lang="es-CO" dirty="0" smtClean="0"/>
          </a:p>
          <a:p>
            <a:pPr marL="0" indent="0" algn="ctr">
              <a:buNone/>
            </a:pPr>
            <a:r>
              <a:rPr lang="es-CO" b="1" dirty="0" smtClean="0">
                <a:solidFill>
                  <a:srgbClr val="FF0000"/>
                </a:solidFill>
              </a:rPr>
              <a:t>Mateo 15:7-9. </a:t>
            </a:r>
          </a:p>
          <a:p>
            <a:pPr marL="0" indent="0" algn="ctr">
              <a:buNone/>
            </a:pPr>
            <a:r>
              <a:rPr lang="es-CO" b="1" dirty="0" smtClean="0">
                <a:solidFill>
                  <a:srgbClr val="FFFF00"/>
                </a:solidFill>
              </a:rPr>
              <a:t>¡Hipócritas</a:t>
            </a:r>
            <a:r>
              <a:rPr lang="es-CO" b="1" dirty="0">
                <a:solidFill>
                  <a:srgbClr val="FFFF00"/>
                </a:solidFill>
              </a:rPr>
              <a:t>! , Bien profetizó Isaías de vosotros, 8 Este pueblo me honra con los labios, pero su corazón está lejos de mí. 9 En vano me honran , enseñando como doctrinas mandamientos de </a:t>
            </a:r>
            <a:r>
              <a:rPr lang="es-CO" b="1" dirty="0" smtClean="0">
                <a:solidFill>
                  <a:srgbClr val="FFFF00"/>
                </a:solidFill>
              </a:rPr>
              <a:t>hombres. </a:t>
            </a:r>
          </a:p>
          <a:p>
            <a:pPr marL="0" indent="0" algn="ctr">
              <a:buNone/>
            </a:pPr>
            <a:endParaRPr lang="es-CO" dirty="0" smtClean="0"/>
          </a:p>
          <a:p>
            <a:pPr marL="0" indent="0" algn="ctr">
              <a:buNone/>
            </a:pPr>
            <a:r>
              <a:rPr lang="es-CO" b="1" dirty="0" smtClean="0">
                <a:solidFill>
                  <a:schemeClr val="bg1"/>
                </a:solidFill>
              </a:rPr>
              <a:t>FALSA ADORACIÓN EN EL SABADO</a:t>
            </a:r>
          </a:p>
          <a:p>
            <a:pPr marL="0" indent="0" algn="ctr">
              <a:buNone/>
            </a:pPr>
            <a:r>
              <a:rPr lang="es-CO" dirty="0" smtClean="0">
                <a:solidFill>
                  <a:schemeClr val="bg1"/>
                </a:solidFill>
              </a:rPr>
              <a:t> Entre La mayoría </a:t>
            </a:r>
            <a:r>
              <a:rPr lang="es-CO" dirty="0">
                <a:solidFill>
                  <a:schemeClr val="bg1"/>
                </a:solidFill>
              </a:rPr>
              <a:t>de los “Guardadores del </a:t>
            </a:r>
            <a:r>
              <a:rPr lang="es-CO" dirty="0" smtClean="0">
                <a:solidFill>
                  <a:schemeClr val="bg1"/>
                </a:solidFill>
              </a:rPr>
              <a:t>Sábado</a:t>
            </a:r>
            <a:r>
              <a:rPr lang="es-CO" dirty="0">
                <a:solidFill>
                  <a:schemeClr val="bg1"/>
                </a:solidFill>
              </a:rPr>
              <a:t>” </a:t>
            </a:r>
            <a:r>
              <a:rPr lang="es-CO" dirty="0" smtClean="0">
                <a:solidFill>
                  <a:schemeClr val="bg1"/>
                </a:solidFill>
              </a:rPr>
              <a:t>Hoy Cristo </a:t>
            </a:r>
            <a:r>
              <a:rPr lang="es-CO" dirty="0">
                <a:solidFill>
                  <a:schemeClr val="bg1"/>
                </a:solidFill>
              </a:rPr>
              <a:t>no es reconocido como el Creador. </a:t>
            </a:r>
          </a:p>
          <a:p>
            <a:pPr marL="0" indent="0">
              <a:buNone/>
            </a:pPr>
            <a:endParaRPr lang="es-CO" dirty="0">
              <a:solidFill>
                <a:schemeClr val="bg1"/>
              </a:solidFill>
            </a:endParaRPr>
          </a:p>
          <a:p>
            <a:pPr marL="0" indent="0">
              <a:buNone/>
            </a:pPr>
            <a:endParaRPr lang="es-CO" dirty="0"/>
          </a:p>
        </p:txBody>
      </p:sp>
    </p:spTree>
    <p:extLst>
      <p:ext uri="{BB962C8B-B14F-4D97-AF65-F5344CB8AC3E}">
        <p14:creationId xmlns:p14="http://schemas.microsoft.com/office/powerpoint/2010/main" val="16281346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anim calcmode="lin" valueType="num">
                                      <p:cBhvr>
                                        <p:cTn id="1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3" end="3"/>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anim calcmode="lin" valueType="num">
                                      <p:cBhvr>
                                        <p:cTn id="1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5" end="5"/>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anim calcmode="lin" valueType="num">
                                      <p:cBhvr>
                                        <p:cTn id="2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a:solidFill>
            <a:schemeClr val="accent4">
              <a:lumMod val="40000"/>
              <a:lumOff val="60000"/>
            </a:schemeClr>
          </a:solidFill>
        </p:spPr>
        <p:txBody>
          <a:bodyPr>
            <a:normAutofit fontScale="85000" lnSpcReduction="10000"/>
          </a:bodyPr>
          <a:lstStyle/>
          <a:p>
            <a:pPr marL="0" indent="0">
              <a:buNone/>
            </a:pPr>
            <a:r>
              <a:rPr lang="es-CO" b="1" dirty="0" smtClean="0">
                <a:solidFill>
                  <a:srgbClr val="FF0000"/>
                </a:solidFill>
              </a:rPr>
              <a:t>Deuteronomio 18:10-13. </a:t>
            </a:r>
          </a:p>
          <a:p>
            <a:pPr marL="400050" lvl="1" indent="0">
              <a:buNone/>
            </a:pPr>
            <a:r>
              <a:rPr lang="es-CO" dirty="0" smtClean="0"/>
              <a:t>No </a:t>
            </a:r>
            <a:r>
              <a:rPr lang="es-CO" dirty="0"/>
              <a:t>haya en ti quien pase a su hijo o a su hija por el fuego, ni quien practique adivinación, astrología, hechicería o magia. 11 ni quien sea adivino, ni médium, ni espiritista, ni quien consulte a los muertos. 12 Porque es abominable al Señor cualquiera que haga estas cosas. Por esas abominaciones, el Eterno tu Dios echó a esas naciones de delante de ti. 13 Perfecto serás ante el Eterno tu Dios. </a:t>
            </a:r>
            <a:endParaRPr lang="es-CO" dirty="0" smtClean="0"/>
          </a:p>
          <a:p>
            <a:pPr marL="0" indent="0">
              <a:buNone/>
            </a:pPr>
            <a:r>
              <a:rPr lang="es-CO" dirty="0" smtClean="0"/>
              <a:t>Nota </a:t>
            </a:r>
            <a:r>
              <a:rPr lang="es-CO" dirty="0"/>
              <a:t>lo </a:t>
            </a:r>
            <a:r>
              <a:rPr lang="es-CO" dirty="0" smtClean="0"/>
              <a:t>símbolos otra ves </a:t>
            </a:r>
            <a:r>
              <a:rPr lang="es-CO" dirty="0"/>
              <a:t>- las </a:t>
            </a:r>
            <a:r>
              <a:rPr lang="es-CO" dirty="0" smtClean="0"/>
              <a:t>áreas </a:t>
            </a:r>
            <a:r>
              <a:rPr lang="es-CO" dirty="0"/>
              <a:t>intersectadas de las tres fases del </a:t>
            </a:r>
            <a:r>
              <a:rPr lang="es-CO" dirty="0" smtClean="0"/>
              <a:t>sol.</a:t>
            </a:r>
          </a:p>
          <a:p>
            <a:pPr marL="400050" lvl="1" indent="0">
              <a:buNone/>
            </a:pPr>
            <a:r>
              <a:rPr lang="es-CO" sz="3500" b="1" dirty="0" smtClean="0"/>
              <a:t>1</a:t>
            </a:r>
            <a:r>
              <a:rPr lang="es-CO" dirty="0" smtClean="0"/>
              <a:t>). </a:t>
            </a:r>
            <a:r>
              <a:rPr lang="es-CO" dirty="0"/>
              <a:t>No haya en ti quien pase a su hijo o a su hija por el </a:t>
            </a:r>
            <a:r>
              <a:rPr lang="es-CO" dirty="0" smtClean="0"/>
              <a:t>fuego</a:t>
            </a:r>
          </a:p>
          <a:p>
            <a:pPr marL="400050" lvl="1" indent="0">
              <a:buNone/>
            </a:pPr>
            <a:r>
              <a:rPr lang="es-CO" sz="3500" b="1" dirty="0" smtClean="0"/>
              <a:t>2</a:t>
            </a:r>
            <a:r>
              <a:rPr lang="es-CO" dirty="0"/>
              <a:t>). ni quien practique adivinación, astrología, hechicería o </a:t>
            </a:r>
            <a:r>
              <a:rPr lang="es-CO" dirty="0" smtClean="0"/>
              <a:t>magia</a:t>
            </a:r>
          </a:p>
          <a:p>
            <a:pPr marL="400050" lvl="1" indent="0">
              <a:buNone/>
            </a:pPr>
            <a:r>
              <a:rPr lang="es-CO" sz="3500" b="1" dirty="0"/>
              <a:t>3</a:t>
            </a:r>
            <a:r>
              <a:rPr lang="es-CO" dirty="0"/>
              <a:t>). ni quien sea adivino, ni médium, ni espiritista, ni quien consulte a los </a:t>
            </a:r>
            <a:r>
              <a:rPr lang="es-CO" dirty="0" smtClean="0"/>
              <a:t>muertos</a:t>
            </a:r>
          </a:p>
        </p:txBody>
      </p:sp>
    </p:spTree>
    <p:extLst>
      <p:ext uri="{BB962C8B-B14F-4D97-AF65-F5344CB8AC3E}">
        <p14:creationId xmlns:p14="http://schemas.microsoft.com/office/powerpoint/2010/main" val="31911797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anim calcmode="lin" valueType="num">
                                      <p:cBhvr>
                                        <p:cTn id="1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3" end="3"/>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anim calcmode="lin" valueType="num">
                                      <p:cBhvr>
                                        <p:cTn id="2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700808"/>
            <a:ext cx="5122912" cy="1284734"/>
          </a:xfrm>
          <a:solidFill>
            <a:schemeClr val="accent4">
              <a:lumMod val="40000"/>
              <a:lumOff val="60000"/>
            </a:schemeClr>
          </a:solidFill>
        </p:spPr>
        <p:txBody>
          <a:bodyPr>
            <a:normAutofit/>
          </a:bodyPr>
          <a:lstStyle/>
          <a:p>
            <a:pPr marL="0" indent="0">
              <a:buNone/>
            </a:pPr>
            <a:r>
              <a:rPr lang="es-CO" dirty="0" smtClean="0"/>
              <a:t>Los </a:t>
            </a:r>
            <a:r>
              <a:rPr lang="es-CO" dirty="0"/>
              <a:t>Cristianos “ICHTHUS” o el símbolo del “PEZ” ! </a:t>
            </a:r>
            <a:endParaRPr lang="es-CO"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688" y="1844824"/>
            <a:ext cx="196931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80066" y="3262429"/>
            <a:ext cx="8512414" cy="830997"/>
          </a:xfrm>
          <a:prstGeom prst="rect">
            <a:avLst/>
          </a:prstGeom>
          <a:solidFill>
            <a:schemeClr val="accent2">
              <a:lumMod val="40000"/>
              <a:lumOff val="60000"/>
            </a:schemeClr>
          </a:solidFill>
        </p:spPr>
        <p:txBody>
          <a:bodyPr wrap="square">
            <a:spAutoFit/>
          </a:bodyPr>
          <a:lstStyle/>
          <a:p>
            <a:r>
              <a:rPr lang="es-CO" sz="2400" dirty="0"/>
              <a:t>En Latín “ Iesous CHristus THeou Uiou Soter” significa “Jesucristo Hijo de Dios Salvador”. Sinceros, pero… sinceramente equivocados</a:t>
            </a:r>
            <a:r>
              <a:rPr lang="es-CO" sz="2400" dirty="0" smtClean="0"/>
              <a:t>!</a:t>
            </a:r>
            <a:endParaRPr lang="es-CO" sz="2400" dirty="0"/>
          </a:p>
        </p:txBody>
      </p:sp>
      <p:sp>
        <p:nvSpPr>
          <p:cNvPr id="5" name="4 Rectángulo"/>
          <p:cNvSpPr/>
          <p:nvPr/>
        </p:nvSpPr>
        <p:spPr>
          <a:xfrm>
            <a:off x="971600" y="548680"/>
            <a:ext cx="6984775" cy="584775"/>
          </a:xfrm>
          <a:prstGeom prst="rect">
            <a:avLst/>
          </a:prstGeom>
          <a:solidFill>
            <a:schemeClr val="bg2">
              <a:lumMod val="75000"/>
            </a:schemeClr>
          </a:solidFill>
        </p:spPr>
        <p:txBody>
          <a:bodyPr wrap="square">
            <a:spAutoFit/>
          </a:bodyPr>
          <a:lstStyle/>
          <a:p>
            <a:r>
              <a:rPr lang="es-CO" sz="3200" b="1" dirty="0"/>
              <a:t>¿Qué más es derivado de este símbolo? </a:t>
            </a:r>
          </a:p>
        </p:txBody>
      </p:sp>
      <p:sp>
        <p:nvSpPr>
          <p:cNvPr id="7" name="6 Rectángulo"/>
          <p:cNvSpPr/>
          <p:nvPr/>
        </p:nvSpPr>
        <p:spPr>
          <a:xfrm>
            <a:off x="251520" y="4462758"/>
            <a:ext cx="6084168" cy="2246769"/>
          </a:xfrm>
          <a:prstGeom prst="rect">
            <a:avLst/>
          </a:prstGeom>
          <a:solidFill>
            <a:schemeClr val="bg2">
              <a:lumMod val="75000"/>
            </a:schemeClr>
          </a:solidFill>
        </p:spPr>
        <p:txBody>
          <a:bodyPr wrap="square">
            <a:spAutoFit/>
          </a:bodyPr>
          <a:lstStyle/>
          <a:p>
            <a:r>
              <a:rPr lang="es-CO" sz="2000" dirty="0"/>
              <a:t>El jefe de la "Iglesia Católica", el llamado "Papa", lleva como símbolo de su </a:t>
            </a:r>
            <a:r>
              <a:rPr lang="es-CO" sz="2000" dirty="0" smtClean="0"/>
              <a:t>primacía, una </a:t>
            </a:r>
            <a:r>
              <a:rPr lang="es-CO" sz="2000" dirty="0"/>
              <a:t>Mitra con forma de pez con la boca </a:t>
            </a:r>
            <a:r>
              <a:rPr lang="es-CO" sz="2000" dirty="0" smtClean="0"/>
              <a:t>abierta. el </a:t>
            </a:r>
            <a:r>
              <a:rPr lang="es-CO" sz="2000" dirty="0"/>
              <a:t>origen de la Mitra es en mucho anterior al </a:t>
            </a:r>
            <a:r>
              <a:rPr lang="es-CO" sz="2000" dirty="0" smtClean="0"/>
              <a:t>cristianismo.</a:t>
            </a:r>
            <a:r>
              <a:rPr lang="es-CO" sz="2000" dirty="0"/>
              <a:t> </a:t>
            </a:r>
            <a:r>
              <a:rPr lang="es-CO" sz="2000" dirty="0" smtClean="0"/>
              <a:t>En </a:t>
            </a:r>
            <a:r>
              <a:rPr lang="es-CO" sz="2000" dirty="0"/>
              <a:t>ningún lado de la Palabra de Dios nos habla del uso de la Mitra por los </a:t>
            </a:r>
            <a:r>
              <a:rPr lang="es-CO" sz="2000" dirty="0" smtClean="0"/>
              <a:t>apóstoles, obispos </a:t>
            </a:r>
            <a:r>
              <a:rPr lang="es-CO" sz="2000" dirty="0"/>
              <a:t>o ancianos, ni tampoco establece una primacía entre ellos, pues la única </a:t>
            </a:r>
            <a:r>
              <a:rPr lang="es-CO" sz="2000" dirty="0" smtClean="0"/>
              <a:t>cabeza es </a:t>
            </a:r>
            <a:r>
              <a:rPr lang="es-CO" sz="2000" dirty="0"/>
              <a:t>Cristo.</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080" y="4571429"/>
            <a:ext cx="2628900" cy="202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1502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75000"/>
            </a:schemeClr>
          </a:solidFill>
          <a:scene3d>
            <a:camera prst="orthographicFront"/>
            <a:lightRig rig="threePt" dir="t"/>
          </a:scene3d>
          <a:sp3d>
            <a:bevelT w="152400" h="50800" prst="softRound"/>
          </a:sp3d>
        </p:spPr>
        <p:txBody>
          <a:bodyPr>
            <a:normAutofit fontScale="90000"/>
          </a:bodyPr>
          <a:lstStyle/>
          <a:p>
            <a:r>
              <a:rPr lang="es-CO" b="1" dirty="0"/>
              <a:t>¿de donde viene la utilización de la Mitra</a:t>
            </a:r>
            <a:r>
              <a:rPr lang="es-CO" b="1" dirty="0" smtClean="0"/>
              <a:t>?</a:t>
            </a:r>
            <a:endParaRPr lang="es-CO" b="1" dirty="0"/>
          </a:p>
        </p:txBody>
      </p:sp>
      <p:sp>
        <p:nvSpPr>
          <p:cNvPr id="3" name="2 Marcador de contenido"/>
          <p:cNvSpPr>
            <a:spLocks noGrp="1"/>
          </p:cNvSpPr>
          <p:nvPr>
            <p:ph idx="1"/>
          </p:nvPr>
        </p:nvSpPr>
        <p:spPr>
          <a:xfrm>
            <a:off x="251520" y="1628800"/>
            <a:ext cx="8640960" cy="5102027"/>
          </a:xfrm>
          <a:solidFill>
            <a:schemeClr val="accent5">
              <a:lumMod val="20000"/>
              <a:lumOff val="80000"/>
            </a:schemeClr>
          </a:solidFill>
        </p:spPr>
        <p:txBody>
          <a:bodyPr>
            <a:normAutofit/>
          </a:bodyPr>
          <a:lstStyle/>
          <a:p>
            <a:pPr marL="0" indent="0">
              <a:buNone/>
            </a:pPr>
            <a:r>
              <a:rPr lang="es-CO" sz="2400" dirty="0" smtClean="0"/>
              <a:t>Para saberlo tenemos </a:t>
            </a:r>
            <a:r>
              <a:rPr lang="es-CO" sz="2400" dirty="0"/>
              <a:t>que volver la vista de nuevo a las religiones paganas; es en Babilonia donde </a:t>
            </a:r>
            <a:r>
              <a:rPr lang="es-CO" sz="2400" dirty="0" smtClean="0"/>
              <a:t>el sumo </a:t>
            </a:r>
            <a:r>
              <a:rPr lang="es-CO" sz="2400" dirty="0"/>
              <a:t>sacerdote del culto a Semíramis, llevaba una Mitra como símbolo del "</a:t>
            </a:r>
            <a:r>
              <a:rPr lang="es-CO" sz="2400" dirty="0" smtClean="0"/>
              <a:t>dios Dagon</a:t>
            </a:r>
            <a:r>
              <a:rPr lang="es-CO" sz="2400" dirty="0"/>
              <a:t>", el dios pez</a:t>
            </a:r>
            <a:r>
              <a:rPr lang="es-CO" sz="2400" dirty="0" smtClean="0"/>
              <a:t>.</a:t>
            </a:r>
          </a:p>
          <a:p>
            <a:r>
              <a:rPr lang="es-CO" sz="2400" dirty="0">
                <a:solidFill>
                  <a:srgbClr val="FF0000"/>
                </a:solidFill>
              </a:rPr>
              <a:t>Cuando el ejército macedonio - persa ocupó Babilonia, se produjo la huida del </a:t>
            </a:r>
            <a:r>
              <a:rPr lang="es-CO" sz="2400" dirty="0" smtClean="0">
                <a:solidFill>
                  <a:srgbClr val="FF0000"/>
                </a:solidFill>
              </a:rPr>
              <a:t>sumo sacerdote </a:t>
            </a:r>
            <a:r>
              <a:rPr lang="es-CO" sz="2400" dirty="0">
                <a:solidFill>
                  <a:srgbClr val="FF0000"/>
                </a:solidFill>
              </a:rPr>
              <a:t>y algunos adeptos a la ciudad de Pérgamo y de allí a Italia, </a:t>
            </a:r>
            <a:r>
              <a:rPr lang="es-CO" sz="2400" dirty="0" smtClean="0">
                <a:solidFill>
                  <a:srgbClr val="FF0000"/>
                </a:solidFill>
              </a:rPr>
              <a:t>estableciéndose como </a:t>
            </a:r>
            <a:r>
              <a:rPr lang="es-CO" sz="2400" dirty="0">
                <a:solidFill>
                  <a:srgbClr val="FF0000"/>
                </a:solidFill>
              </a:rPr>
              <a:t>religión Etrusca. </a:t>
            </a:r>
            <a:endParaRPr lang="es-CO" sz="2400" dirty="0" smtClean="0">
              <a:solidFill>
                <a:srgbClr val="FF0000"/>
              </a:solidFill>
            </a:endParaRPr>
          </a:p>
          <a:p>
            <a:r>
              <a:rPr lang="es-CO" sz="2400" dirty="0" smtClean="0">
                <a:solidFill>
                  <a:srgbClr val="FF0000"/>
                </a:solidFill>
              </a:rPr>
              <a:t>Es </a:t>
            </a:r>
            <a:r>
              <a:rPr lang="es-CO" sz="2400" dirty="0">
                <a:solidFill>
                  <a:srgbClr val="FF0000"/>
                </a:solidFill>
              </a:rPr>
              <a:t>allí, ya en tiempos de la influencia romana, cuando el </a:t>
            </a:r>
            <a:r>
              <a:rPr lang="es-CO" sz="2400" dirty="0" smtClean="0">
                <a:solidFill>
                  <a:srgbClr val="FF0000"/>
                </a:solidFill>
              </a:rPr>
              <a:t>culto paso </a:t>
            </a:r>
            <a:r>
              <a:rPr lang="es-CO" sz="2400" dirty="0">
                <a:solidFill>
                  <a:srgbClr val="FF0000"/>
                </a:solidFill>
              </a:rPr>
              <a:t>al Imperio y fue Julio Cesar, tras ser iniciado en los </a:t>
            </a:r>
            <a:r>
              <a:rPr lang="es-CO" sz="2400" dirty="0" smtClean="0">
                <a:solidFill>
                  <a:srgbClr val="FF0000"/>
                </a:solidFill>
              </a:rPr>
              <a:t>ministerios </a:t>
            </a:r>
            <a:r>
              <a:rPr lang="es-CO" sz="2400" dirty="0">
                <a:solidFill>
                  <a:srgbClr val="FF0000"/>
                </a:solidFill>
              </a:rPr>
              <a:t>babilónicos, el </a:t>
            </a:r>
            <a:r>
              <a:rPr lang="es-CO" sz="2400" dirty="0" smtClean="0">
                <a:solidFill>
                  <a:srgbClr val="FF0000"/>
                </a:solidFill>
              </a:rPr>
              <a:t>que unifica </a:t>
            </a:r>
            <a:r>
              <a:rPr lang="es-CO" sz="2400" dirty="0">
                <a:solidFill>
                  <a:srgbClr val="FF0000"/>
                </a:solidFill>
              </a:rPr>
              <a:t>el poder religioso y político en una misma persona, pasando a ser el </a:t>
            </a:r>
            <a:r>
              <a:rPr lang="es-CO" sz="2400" dirty="0" smtClean="0">
                <a:solidFill>
                  <a:srgbClr val="FF0000"/>
                </a:solidFill>
              </a:rPr>
              <a:t>propio Cesar </a:t>
            </a:r>
            <a:r>
              <a:rPr lang="es-CO" sz="2400" dirty="0">
                <a:solidFill>
                  <a:srgbClr val="FF0000"/>
                </a:solidFill>
              </a:rPr>
              <a:t>la reencarnación de un dios</a:t>
            </a:r>
            <a:r>
              <a:rPr lang="es-CO" sz="2400" dirty="0" smtClean="0">
                <a:solidFill>
                  <a:srgbClr val="FF0000"/>
                </a:solidFill>
              </a:rPr>
              <a:t>.</a:t>
            </a:r>
            <a:endParaRPr lang="es-CO" sz="2400" dirty="0">
              <a:solidFill>
                <a:srgbClr val="FF0000"/>
              </a:solidFill>
            </a:endParaRPr>
          </a:p>
        </p:txBody>
      </p:sp>
    </p:spTree>
    <p:extLst>
      <p:ext uri="{BB962C8B-B14F-4D97-AF65-F5344CB8AC3E}">
        <p14:creationId xmlns:p14="http://schemas.microsoft.com/office/powerpoint/2010/main" val="36072165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a:solidFill>
            <a:schemeClr val="accent3">
              <a:lumMod val="60000"/>
              <a:lumOff val="40000"/>
            </a:schemeClr>
          </a:solidFill>
        </p:spPr>
        <p:txBody>
          <a:bodyPr>
            <a:normAutofit fontScale="92500" lnSpcReduction="20000"/>
          </a:bodyPr>
          <a:lstStyle/>
          <a:p>
            <a:pPr marL="0" indent="0">
              <a:buNone/>
            </a:pPr>
            <a:r>
              <a:rPr lang="es-CO" sz="2800" dirty="0"/>
              <a:t>Desde entonces los emperadores romanos llevaban la Mitra como símbolo del sumo sacerdocio de la religión pagana, llamándose "Pontífice Maximus". Es Constantino, en el edicto de Milán del año 313 D.C., quien legaliza la religión cristiana y, posteriormente, la instituye como religión oficial del Imperio. </a:t>
            </a:r>
          </a:p>
          <a:p>
            <a:pPr marL="400050" lvl="1" indent="0">
              <a:buNone/>
            </a:pPr>
            <a:r>
              <a:rPr lang="es-CO" sz="2400" dirty="0"/>
              <a:t>Se unifican, en este importante personaje, los primados político y religioso - cristiano del Imperio. Es a partir de él, que los "Papas y obispos" llevan el título de "Sumos Pontífices" y la Mitra, como símbolos de su primacía </a:t>
            </a:r>
            <a:r>
              <a:rPr lang="es-CO" sz="2400" dirty="0" smtClean="0"/>
              <a:t>religiosa.</a:t>
            </a:r>
          </a:p>
          <a:p>
            <a:pPr marL="0" indent="0">
              <a:buNone/>
            </a:pPr>
            <a:r>
              <a:rPr lang="es-CO" sz="2800" b="1" dirty="0" smtClean="0"/>
              <a:t>¿Qué argumento utiliza la iglesia Católica para utilizar el pez como símbolo cristiano?</a:t>
            </a:r>
          </a:p>
          <a:p>
            <a:pPr marL="400050" lvl="1" indent="0">
              <a:buNone/>
            </a:pPr>
            <a:r>
              <a:rPr lang="es-CO" sz="2400" dirty="0"/>
              <a:t>Cristo Resucitado aparece a siete discípulos suyos junto el lago de Tiberíades </a:t>
            </a:r>
            <a:r>
              <a:rPr lang="es-CO" sz="2400" dirty="0" smtClean="0"/>
              <a:t>después de resucitado, con </a:t>
            </a:r>
            <a:r>
              <a:rPr lang="es-CO" sz="2400" dirty="0"/>
              <a:t>pan y pescado sobre brasas. Dirigiéndose a S. </a:t>
            </a:r>
            <a:r>
              <a:rPr lang="es-CO" sz="2400" dirty="0" smtClean="0"/>
              <a:t>Pedro, dice la iglesia: “toma </a:t>
            </a:r>
            <a:r>
              <a:rPr lang="es-CO" sz="2400" dirty="0"/>
              <a:t>el pan y se lo da, y lo mismo el pescado.” </a:t>
            </a:r>
            <a:r>
              <a:rPr lang="es-CO" sz="2400" b="1" dirty="0" smtClean="0">
                <a:solidFill>
                  <a:srgbClr val="FF0000"/>
                </a:solidFill>
              </a:rPr>
              <a:t>(Jun. 21:12-14). </a:t>
            </a:r>
            <a:r>
              <a:rPr lang="es-CO" sz="2400" dirty="0" smtClean="0"/>
              <a:t>Note que del pez participan todos los  siete discípulos, no solamente Pedro.</a:t>
            </a:r>
          </a:p>
          <a:p>
            <a:pPr marL="0" indent="0">
              <a:buNone/>
            </a:pPr>
            <a:r>
              <a:rPr lang="es-CO" sz="2800" dirty="0" smtClean="0"/>
              <a:t>De esta forma, la iglesia hace la transición del símbolo del pez, pagano a cristiano, en la forma de Mitra. </a:t>
            </a:r>
            <a:endParaRPr lang="es-CO" sz="2800" dirty="0"/>
          </a:p>
          <a:p>
            <a:endParaRPr lang="es-CO" dirty="0"/>
          </a:p>
          <a:p>
            <a:endParaRPr lang="es-CO" dirty="0"/>
          </a:p>
        </p:txBody>
      </p:sp>
    </p:spTree>
    <p:extLst>
      <p:ext uri="{BB962C8B-B14F-4D97-AF65-F5344CB8AC3E}">
        <p14:creationId xmlns:p14="http://schemas.microsoft.com/office/powerpoint/2010/main" val="3770691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anim calcmode="lin" valueType="num">
                                      <p:cBhvr>
                                        <p:cTn id="1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3" end="3"/>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188639"/>
            <a:ext cx="8229600" cy="1800201"/>
          </a:xfrm>
          <a:solidFill>
            <a:schemeClr val="bg2">
              <a:lumMod val="75000"/>
            </a:schemeClr>
          </a:solidFill>
          <a:scene3d>
            <a:camera prst="orthographicFront"/>
            <a:lightRig rig="threePt" dir="t"/>
          </a:scene3d>
          <a:sp3d>
            <a:bevelT w="152400" h="50800" prst="softRound"/>
          </a:sp3d>
        </p:spPr>
        <p:txBody>
          <a:bodyPr>
            <a:noAutofit/>
          </a:bodyPr>
          <a:lstStyle/>
          <a:p>
            <a:r>
              <a:rPr lang="es-CO" sz="3200" b="1" dirty="0" smtClean="0"/>
              <a:t>Así paso el símbolo del pez que utilizaba el sumo sacerdote del culto en honor al dios pagano Dagón, a ser utilizado en la indumentaria papal.</a:t>
            </a:r>
            <a:endParaRPr lang="es-CO" sz="3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861048"/>
            <a:ext cx="619268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988841"/>
            <a:ext cx="2448271" cy="193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571999" y="2276872"/>
            <a:ext cx="1267655" cy="369332"/>
          </a:xfrm>
          <a:prstGeom prst="rect">
            <a:avLst/>
          </a:prstGeom>
        </p:spPr>
        <p:txBody>
          <a:bodyPr wrap="none">
            <a:spAutoFit/>
          </a:bodyPr>
          <a:lstStyle/>
          <a:p>
            <a:r>
              <a:rPr lang="es-CO" b="1" dirty="0"/>
              <a:t>Dios </a:t>
            </a:r>
            <a:r>
              <a:rPr lang="es-CO" b="1" dirty="0" smtClean="0"/>
              <a:t>Dagon</a:t>
            </a:r>
            <a:endParaRPr lang="es-CO" b="1" dirty="0"/>
          </a:p>
        </p:txBody>
      </p:sp>
      <p:sp>
        <p:nvSpPr>
          <p:cNvPr id="4" name="3 Rectángulo"/>
          <p:cNvSpPr/>
          <p:nvPr/>
        </p:nvSpPr>
        <p:spPr>
          <a:xfrm>
            <a:off x="0" y="3734873"/>
            <a:ext cx="2678501" cy="646331"/>
          </a:xfrm>
          <a:prstGeom prst="rect">
            <a:avLst/>
          </a:prstGeom>
        </p:spPr>
        <p:txBody>
          <a:bodyPr wrap="square">
            <a:spAutoFit/>
          </a:bodyPr>
          <a:lstStyle/>
          <a:p>
            <a:r>
              <a:rPr lang="es-CO" b="1" dirty="0"/>
              <a:t>Sumo sacerdote, del culto al dios </a:t>
            </a:r>
            <a:r>
              <a:rPr lang="es-CO" b="1" dirty="0" smtClean="0"/>
              <a:t>Dagon</a:t>
            </a:r>
            <a:endParaRPr lang="es-CO" b="1" dirty="0"/>
          </a:p>
        </p:txBody>
      </p:sp>
    </p:spTree>
    <p:extLst>
      <p:ext uri="{BB962C8B-B14F-4D97-AF65-F5344CB8AC3E}">
        <p14:creationId xmlns:p14="http://schemas.microsoft.com/office/powerpoint/2010/main" val="4187826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randombar(horizontal)">
                                      <p:cBhvr>
                                        <p:cTn id="10" dur="500"/>
                                        <p:tgtEl>
                                          <p:spTgt spid="10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5297</Words>
  <Application>Microsoft Office PowerPoint</Application>
  <PresentationFormat>Presentación en pantalla (4:3)</PresentationFormat>
  <Paragraphs>246</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Presentación de PowerPoint</vt:lpstr>
      <vt:lpstr>FALSA ADORACION 666 AL DIOS SOL.</vt:lpstr>
      <vt:lpstr>Presentación de PowerPoint</vt:lpstr>
      <vt:lpstr>Presentación de PowerPoint</vt:lpstr>
      <vt:lpstr>Presentación de PowerPoint</vt:lpstr>
      <vt:lpstr>Presentación de PowerPoint</vt:lpstr>
      <vt:lpstr>¿de donde viene la utilización de la Mitra?</vt:lpstr>
      <vt:lpstr>Presentación de PowerPoint</vt:lpstr>
      <vt:lpstr>Así paso el símbolo del pez que utilizaba el sumo sacerdote del culto en honor al dios pagano Dagón, a ser utilizado en la indumentaria papal.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 á l es la doctrina central de la Bestia, cuya marca será en forzar?</vt:lpstr>
      <vt:lpstr>Presentación de PowerPoint</vt:lpstr>
      <vt:lpstr>Presentación de PowerPoint</vt:lpstr>
      <vt:lpstr>Presentación de PowerPoint</vt:lpstr>
      <vt:lpstr>Presentación de PowerPoint</vt:lpstr>
      <vt:lpstr>Presentación de PowerPoint</vt:lpstr>
      <vt:lpstr>El siguiente pasaje es extraído del devocional Bautista, promoviendo el domingo por encima del sábado.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HUMBERTO</dc:creator>
  <cp:lastModifiedBy>HUMBERTO</cp:lastModifiedBy>
  <cp:revision>1</cp:revision>
  <dcterms:created xsi:type="dcterms:W3CDTF">2015-11-27T17:50:41Z</dcterms:created>
  <dcterms:modified xsi:type="dcterms:W3CDTF">2015-11-27T17:51:07Z</dcterms:modified>
</cp:coreProperties>
</file>