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64808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164984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159058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341726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128931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242718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144349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329867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2979672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59765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F28A1BA-120B-45C5-92C5-9BA16C89C0C6}" type="datetimeFigureOut">
              <a:rPr lang="es-CO" smtClean="0"/>
              <a:t>27/11/2015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BB07594-0DFA-4DF4-A2F1-59CCF47B2AA5}" type="slidenum">
              <a:rPr lang="es-CO" smtClean="0"/>
              <a:t>‹Nº›</a:t>
            </a:fld>
            <a:endParaRPr lang="es-CO"/>
          </a:p>
        </p:txBody>
      </p:sp>
    </p:spTree>
    <p:extLst>
      <p:ext uri="{BB962C8B-B14F-4D97-AF65-F5344CB8AC3E}">
        <p14:creationId xmlns:p14="http://schemas.microsoft.com/office/powerpoint/2010/main" val="308016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28A1BA-120B-45C5-92C5-9BA16C89C0C6}" type="datetimeFigureOut">
              <a:rPr lang="es-CO" smtClean="0"/>
              <a:t>27/11/2015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07594-0DFA-4DF4-A2F1-59CCF47B2AA5}" type="slidenum">
              <a:rPr lang="es-CO" smtClean="0"/>
              <a:t>‹Nº›</a:t>
            </a:fld>
            <a:endParaRPr lang="es-CO"/>
          </a:p>
        </p:txBody>
      </p:sp>
    </p:spTree>
    <p:extLst>
      <p:ext uri="{BB962C8B-B14F-4D97-AF65-F5344CB8AC3E}">
        <p14:creationId xmlns:p14="http://schemas.microsoft.com/office/powerpoint/2010/main" val="1733816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solidFill>
            <a:srgbClr val="002060"/>
          </a:solidFill>
          <a:effectLst>
            <a:glow rad="228600">
              <a:schemeClr val="accent2">
                <a:satMod val="175000"/>
                <a:alpha val="40000"/>
              </a:schemeClr>
            </a:glow>
          </a:effectLst>
          <a:scene3d>
            <a:camera prst="isometricOffAxis1Right"/>
            <a:lightRig rig="threePt" dir="t"/>
          </a:scene3d>
        </p:spPr>
        <p:txBody>
          <a:bodyPr/>
          <a:lstStyle/>
          <a:p>
            <a:r>
              <a:rPr lang="es-CO" dirty="0" smtClean="0">
                <a:solidFill>
                  <a:schemeClr val="bg1"/>
                </a:solidFill>
                <a:latin typeface="Algerian" pitchFamily="82" charset="0"/>
              </a:rPr>
              <a:t>El último mensaje de Dios</a:t>
            </a:r>
            <a:endParaRPr lang="es-CO" dirty="0">
              <a:solidFill>
                <a:schemeClr val="bg1"/>
              </a:solidFill>
              <a:latin typeface="Algerian" pitchFamily="82"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060848"/>
            <a:ext cx="6480720" cy="2808312"/>
          </a:xfrm>
          <a:prstGeom prst="rect">
            <a:avLst/>
          </a:prstGeom>
          <a:noFill/>
          <a:ln>
            <a:noFill/>
          </a:ln>
          <a:effectLst/>
          <a:scene3d>
            <a:camera prst="isometricOffAxis1Right"/>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Rectángulo"/>
          <p:cNvSpPr/>
          <p:nvPr/>
        </p:nvSpPr>
        <p:spPr>
          <a:xfrm>
            <a:off x="1187624" y="5420543"/>
            <a:ext cx="6912768" cy="769441"/>
          </a:xfrm>
          <a:prstGeom prst="rect">
            <a:avLst/>
          </a:prstGeom>
          <a:scene3d>
            <a:camera prst="isometricOffAxis1Right"/>
            <a:lightRig rig="threePt" dir="t"/>
          </a:scene3d>
        </p:spPr>
        <p:txBody>
          <a:bodyPr wrap="square">
            <a:spAutoFit/>
          </a:bodyPr>
          <a:lstStyle/>
          <a:p>
            <a:r>
              <a:rPr lang="es-CO" sz="4400" b="1" dirty="0"/>
              <a:t>mensaje de los tres ángeles</a:t>
            </a:r>
          </a:p>
        </p:txBody>
      </p:sp>
      <p:sp>
        <p:nvSpPr>
          <p:cNvPr id="7" name="6 Rectángulo"/>
          <p:cNvSpPr/>
          <p:nvPr/>
        </p:nvSpPr>
        <p:spPr>
          <a:xfrm>
            <a:off x="2472978" y="1264764"/>
            <a:ext cx="4104456" cy="830997"/>
          </a:xfrm>
          <a:prstGeom prst="rect">
            <a:avLst/>
          </a:prstGeom>
          <a:scene3d>
            <a:camera prst="isometricOffAxis1Right"/>
            <a:lightRig rig="threePt" dir="t"/>
          </a:scene3d>
        </p:spPr>
        <p:txBody>
          <a:bodyPr wrap="square">
            <a:spAutoFit/>
          </a:bodyPr>
          <a:lstStyle/>
          <a:p>
            <a:r>
              <a:rPr lang="es-CO" sz="4800" b="1" dirty="0"/>
              <a:t>tercera parte</a:t>
            </a:r>
          </a:p>
        </p:txBody>
      </p:sp>
    </p:spTree>
    <p:extLst>
      <p:ext uri="{BB962C8B-B14F-4D97-AF65-F5344CB8AC3E}">
        <p14:creationId xmlns:p14="http://schemas.microsoft.com/office/powerpoint/2010/main" val="385428393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404664"/>
            <a:ext cx="8445624" cy="6120680"/>
          </a:xfrm>
          <a:solidFill>
            <a:schemeClr val="tx1"/>
          </a:solidFill>
        </p:spPr>
        <p:txBody>
          <a:bodyPr>
            <a:normAutofit lnSpcReduction="10000"/>
          </a:bodyPr>
          <a:lstStyle/>
          <a:p>
            <a:pPr marL="0" indent="0" algn="ctr">
              <a:buNone/>
            </a:pPr>
            <a:r>
              <a:rPr lang="es-CO" b="1" u="sng" dirty="0" smtClean="0">
                <a:solidFill>
                  <a:srgbClr val="FFFF00"/>
                </a:solidFill>
              </a:rPr>
              <a:t>Porque </a:t>
            </a:r>
            <a:r>
              <a:rPr lang="es-CO" b="1" u="sng" dirty="0">
                <a:solidFill>
                  <a:srgbClr val="FFFF00"/>
                </a:solidFill>
              </a:rPr>
              <a:t>yo pongo mi vida para volverla a </a:t>
            </a:r>
            <a:r>
              <a:rPr lang="es-CO" b="1" u="sng" dirty="0" smtClean="0">
                <a:solidFill>
                  <a:srgbClr val="FFFF00"/>
                </a:solidFill>
              </a:rPr>
              <a:t>tomar</a:t>
            </a:r>
            <a:r>
              <a:rPr lang="es-CO" b="1" dirty="0" smtClean="0">
                <a:solidFill>
                  <a:srgbClr val="FFFF00"/>
                </a:solidFill>
              </a:rPr>
              <a:t>:</a:t>
            </a:r>
            <a:endParaRPr lang="es-CO" b="1" dirty="0">
              <a:solidFill>
                <a:srgbClr val="FFFF00"/>
              </a:solidFill>
            </a:endParaRPr>
          </a:p>
          <a:p>
            <a:pPr marL="400050" lvl="1" indent="0">
              <a:buNone/>
            </a:pPr>
            <a:endParaRPr lang="es-CO" dirty="0" smtClean="0">
              <a:solidFill>
                <a:schemeClr val="bg1"/>
              </a:solidFill>
            </a:endParaRPr>
          </a:p>
          <a:p>
            <a:pPr marL="400050" lvl="1" indent="0">
              <a:buNone/>
            </a:pPr>
            <a:r>
              <a:rPr lang="es-CO" dirty="0" smtClean="0">
                <a:solidFill>
                  <a:schemeClr val="bg1"/>
                </a:solidFill>
              </a:rPr>
              <a:t>El </a:t>
            </a:r>
            <a:r>
              <a:rPr lang="es-CO" dirty="0">
                <a:solidFill>
                  <a:schemeClr val="bg1"/>
                </a:solidFill>
              </a:rPr>
              <a:t>plan de salvación había sido trazado antes de la fundación del </a:t>
            </a:r>
            <a:r>
              <a:rPr lang="es-CO" dirty="0" smtClean="0">
                <a:solidFill>
                  <a:schemeClr val="bg1"/>
                </a:solidFill>
              </a:rPr>
              <a:t>mundo. Ver </a:t>
            </a:r>
            <a:r>
              <a:rPr lang="es-CO" b="1" u="sng" dirty="0" smtClean="0">
                <a:solidFill>
                  <a:srgbClr val="FF0000"/>
                </a:solidFill>
              </a:rPr>
              <a:t>(Apoca. 13:8 </a:t>
            </a:r>
            <a:r>
              <a:rPr lang="es-CO" b="1" u="sng" dirty="0">
                <a:solidFill>
                  <a:srgbClr val="FF0000"/>
                </a:solidFill>
              </a:rPr>
              <a:t>PP 48</a:t>
            </a:r>
            <a:r>
              <a:rPr lang="es-CO" b="1" dirty="0">
                <a:solidFill>
                  <a:srgbClr val="FF0000"/>
                </a:solidFill>
              </a:rPr>
              <a:t>).</a:t>
            </a:r>
            <a:r>
              <a:rPr lang="es-CO" dirty="0">
                <a:solidFill>
                  <a:srgbClr val="FF0000"/>
                </a:solidFill>
              </a:rPr>
              <a:t> </a:t>
            </a:r>
            <a:endParaRPr lang="es-CO" dirty="0" smtClean="0">
              <a:solidFill>
                <a:schemeClr val="bg1"/>
              </a:solidFill>
            </a:endParaRPr>
          </a:p>
          <a:p>
            <a:pPr marL="400050" lvl="1" indent="0">
              <a:buNone/>
            </a:pPr>
            <a:r>
              <a:rPr lang="es-CO" dirty="0" smtClean="0">
                <a:solidFill>
                  <a:schemeClr val="bg1"/>
                </a:solidFill>
              </a:rPr>
              <a:t>La </a:t>
            </a:r>
            <a:r>
              <a:rPr lang="es-CO" dirty="0">
                <a:solidFill>
                  <a:schemeClr val="bg1"/>
                </a:solidFill>
              </a:rPr>
              <a:t>resurrección de Jesús era una parte del plan eterno tanto como la crucifixión. Jesús habría de pasar bajo el dominio de la muerte, pero sólo por un breve </a:t>
            </a:r>
            <a:r>
              <a:rPr lang="es-CO" dirty="0" smtClean="0">
                <a:solidFill>
                  <a:schemeClr val="bg1"/>
                </a:solidFill>
              </a:rPr>
              <a:t>período  Ver </a:t>
            </a:r>
            <a:r>
              <a:rPr lang="es-CO" b="1" u="sng" dirty="0" smtClean="0">
                <a:solidFill>
                  <a:srgbClr val="FF0000"/>
                </a:solidFill>
              </a:rPr>
              <a:t>(Sal. 16:10</a:t>
            </a:r>
            <a:r>
              <a:rPr lang="es-CO" b="1" u="sng" dirty="0">
                <a:solidFill>
                  <a:srgbClr val="FF0000"/>
                </a:solidFill>
              </a:rPr>
              <a:t>; </a:t>
            </a:r>
            <a:r>
              <a:rPr lang="es-CO" b="1" u="sng" dirty="0" smtClean="0">
                <a:solidFill>
                  <a:srgbClr val="FF0000"/>
                </a:solidFill>
              </a:rPr>
              <a:t>Hech: 2:31-32</a:t>
            </a:r>
            <a:r>
              <a:rPr lang="es-CO" b="1" dirty="0">
                <a:solidFill>
                  <a:srgbClr val="FF0000"/>
                </a:solidFill>
              </a:rPr>
              <a:t>),</a:t>
            </a:r>
            <a:r>
              <a:rPr lang="es-CO" dirty="0">
                <a:solidFill>
                  <a:srgbClr val="FF0000"/>
                </a:solidFill>
              </a:rPr>
              <a:t> </a:t>
            </a:r>
            <a:r>
              <a:rPr lang="es-CO" dirty="0">
                <a:solidFill>
                  <a:schemeClr val="bg1"/>
                </a:solidFill>
              </a:rPr>
              <a:t>y después saldría glorificado para ser la resurrección y la vida </a:t>
            </a:r>
            <a:r>
              <a:rPr lang="es-CO" b="1" u="sng" dirty="0" smtClean="0">
                <a:solidFill>
                  <a:srgbClr val="FF0000"/>
                </a:solidFill>
              </a:rPr>
              <a:t>(Juan 11:25</a:t>
            </a:r>
            <a:r>
              <a:rPr lang="es-CO" b="1" dirty="0">
                <a:solidFill>
                  <a:srgbClr val="FF0000"/>
                </a:solidFill>
              </a:rPr>
              <a:t>)</a:t>
            </a:r>
            <a:r>
              <a:rPr lang="es-CO" dirty="0">
                <a:solidFill>
                  <a:schemeClr val="bg1"/>
                </a:solidFill>
              </a:rPr>
              <a:t> y el intercesor del </a:t>
            </a:r>
            <a:r>
              <a:rPr lang="es-CO" dirty="0" smtClean="0">
                <a:solidFill>
                  <a:schemeClr val="bg1"/>
                </a:solidFill>
              </a:rPr>
              <a:t>hombre, ver </a:t>
            </a:r>
            <a:r>
              <a:rPr lang="es-CO" b="1" u="sng" dirty="0" smtClean="0">
                <a:solidFill>
                  <a:srgbClr val="FF0000"/>
                </a:solidFill>
              </a:rPr>
              <a:t>(Heb.7:25</a:t>
            </a:r>
            <a:r>
              <a:rPr lang="es-CO" b="1" u="sng" dirty="0">
                <a:solidFill>
                  <a:srgbClr val="FF0000"/>
                </a:solidFill>
              </a:rPr>
              <a:t>)</a:t>
            </a:r>
            <a:r>
              <a:rPr lang="es-CO" dirty="0">
                <a:solidFill>
                  <a:schemeClr val="bg1"/>
                </a:solidFill>
              </a:rPr>
              <a:t>. </a:t>
            </a:r>
            <a:endParaRPr lang="es-CO" dirty="0" smtClean="0">
              <a:solidFill>
                <a:schemeClr val="bg1"/>
              </a:solidFill>
            </a:endParaRPr>
          </a:p>
          <a:p>
            <a:pPr marL="0" indent="0">
              <a:buNone/>
            </a:pPr>
            <a:endParaRPr lang="es-CO" sz="2800" dirty="0" smtClean="0">
              <a:solidFill>
                <a:schemeClr val="bg1"/>
              </a:solidFill>
            </a:endParaRPr>
          </a:p>
          <a:p>
            <a:pPr marL="0" indent="0">
              <a:buNone/>
            </a:pPr>
            <a:r>
              <a:rPr lang="es-CO" sz="2800" dirty="0" smtClean="0">
                <a:solidFill>
                  <a:schemeClr val="bg1"/>
                </a:solidFill>
              </a:rPr>
              <a:t>Como </a:t>
            </a:r>
            <a:r>
              <a:rPr lang="es-CO" sz="2800" dirty="0">
                <a:solidFill>
                  <a:schemeClr val="bg1"/>
                </a:solidFill>
              </a:rPr>
              <a:t>resultado de su humillación, el Padre lo ensalzaría grandemente y le daría un nombre por encima de todo nombre </a:t>
            </a:r>
            <a:r>
              <a:rPr lang="es-CO" sz="2800" b="1" dirty="0" smtClean="0">
                <a:solidFill>
                  <a:srgbClr val="FF0000"/>
                </a:solidFill>
              </a:rPr>
              <a:t>(Fil. 2:9</a:t>
            </a:r>
            <a:r>
              <a:rPr lang="es-CO" sz="2800" b="1" dirty="0">
                <a:solidFill>
                  <a:srgbClr val="FF0000"/>
                </a:solidFill>
              </a:rPr>
              <a:t>).</a:t>
            </a:r>
            <a:r>
              <a:rPr lang="es-CO" sz="2800" dirty="0">
                <a:solidFill>
                  <a:schemeClr val="bg1"/>
                </a:solidFill>
              </a:rPr>
              <a:t> </a:t>
            </a:r>
          </a:p>
          <a:p>
            <a:endParaRPr lang="es-CO" sz="2800" dirty="0"/>
          </a:p>
        </p:txBody>
      </p:sp>
    </p:spTree>
    <p:extLst>
      <p:ext uri="{BB962C8B-B14F-4D97-AF65-F5344CB8AC3E}">
        <p14:creationId xmlns:p14="http://schemas.microsoft.com/office/powerpoint/2010/main" val="2837519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435280" cy="6192688"/>
          </a:xfrm>
          <a:solidFill>
            <a:schemeClr val="tx1"/>
          </a:solidFill>
        </p:spPr>
        <p:txBody>
          <a:bodyPr>
            <a:normAutofit lnSpcReduction="10000"/>
          </a:bodyPr>
          <a:lstStyle/>
          <a:p>
            <a:pPr marL="0" indent="0">
              <a:buNone/>
            </a:pPr>
            <a:r>
              <a:rPr lang="es-CO" sz="3000" dirty="0" smtClean="0"/>
              <a:t> </a:t>
            </a:r>
            <a:r>
              <a:rPr lang="es-CO" sz="3500" dirty="0" smtClean="0">
                <a:solidFill>
                  <a:schemeClr val="bg1"/>
                </a:solidFill>
              </a:rPr>
              <a:t>Verso 18. </a:t>
            </a:r>
            <a:r>
              <a:rPr lang="es-CO" sz="3500" b="1" u="sng" dirty="0" smtClean="0">
                <a:solidFill>
                  <a:srgbClr val="FFFF00"/>
                </a:solidFill>
              </a:rPr>
              <a:t>Nadie me la quita:</a:t>
            </a:r>
            <a:endParaRPr lang="es-CO" sz="3500" b="1" u="sng" dirty="0">
              <a:solidFill>
                <a:srgbClr val="FFFF00"/>
              </a:solidFill>
            </a:endParaRPr>
          </a:p>
          <a:p>
            <a:pPr marL="400050" lvl="1" indent="0">
              <a:buNone/>
            </a:pPr>
            <a:endParaRPr lang="es-CO" dirty="0" smtClean="0">
              <a:solidFill>
                <a:schemeClr val="bg1"/>
              </a:solidFill>
            </a:endParaRPr>
          </a:p>
          <a:p>
            <a:pPr marL="400050" lvl="1" indent="0">
              <a:buNone/>
            </a:pPr>
            <a:r>
              <a:rPr lang="es-CO" dirty="0" smtClean="0">
                <a:solidFill>
                  <a:schemeClr val="bg1"/>
                </a:solidFill>
              </a:rPr>
              <a:t>Un </a:t>
            </a:r>
            <a:r>
              <a:rPr lang="es-CO" dirty="0">
                <a:solidFill>
                  <a:schemeClr val="bg1"/>
                </a:solidFill>
              </a:rPr>
              <a:t>término que podría incluir a los seres sobrenaturales. La entrega de la vida de Jesús para la salvación de los hombres fue algo enteramente voluntario. En ninguna forma fue obligado por su </a:t>
            </a:r>
            <a:r>
              <a:rPr lang="es-CO" dirty="0" smtClean="0">
                <a:solidFill>
                  <a:schemeClr val="bg1"/>
                </a:solidFill>
              </a:rPr>
              <a:t>Padre, ver  </a:t>
            </a:r>
            <a:r>
              <a:rPr lang="es-CO" b="1" dirty="0" smtClean="0">
                <a:solidFill>
                  <a:srgbClr val="FF0000"/>
                </a:solidFill>
              </a:rPr>
              <a:t>(Juan 10:17</a:t>
            </a:r>
            <a:r>
              <a:rPr lang="es-CO" b="1" dirty="0">
                <a:solidFill>
                  <a:srgbClr val="FF0000"/>
                </a:solidFill>
              </a:rPr>
              <a:t>).</a:t>
            </a:r>
            <a:r>
              <a:rPr lang="es-CO" dirty="0">
                <a:solidFill>
                  <a:schemeClr val="bg1"/>
                </a:solidFill>
              </a:rPr>
              <a:t> Tampoco Satanás podría haberle tocado la vida si él no la hubiera puesto voluntariamente. </a:t>
            </a:r>
          </a:p>
          <a:p>
            <a:pPr marL="0" indent="0">
              <a:buNone/>
            </a:pPr>
            <a:r>
              <a:rPr lang="es-CO" sz="2800" dirty="0" smtClean="0">
                <a:solidFill>
                  <a:schemeClr val="bg1"/>
                </a:solidFill>
              </a:rPr>
              <a:t>La </a:t>
            </a:r>
            <a:r>
              <a:rPr lang="es-CO" sz="2800" dirty="0">
                <a:solidFill>
                  <a:schemeClr val="bg1"/>
                </a:solidFill>
              </a:rPr>
              <a:t>muerte de Cristo fue destinada “desde antes de la fundación del mundo</a:t>
            </a:r>
            <a:r>
              <a:rPr lang="es-CO" sz="2800" dirty="0" smtClean="0">
                <a:solidFill>
                  <a:schemeClr val="bg1"/>
                </a:solidFill>
              </a:rPr>
              <a:t>”, ver  </a:t>
            </a:r>
            <a:r>
              <a:rPr lang="es-CO" sz="2800" b="1" dirty="0">
                <a:solidFill>
                  <a:srgbClr val="FF0000"/>
                </a:solidFill>
              </a:rPr>
              <a:t>(</a:t>
            </a:r>
            <a:r>
              <a:rPr lang="es-CO" sz="2800" b="1" dirty="0" smtClean="0">
                <a:solidFill>
                  <a:srgbClr val="FF0000"/>
                </a:solidFill>
              </a:rPr>
              <a:t>1Pe. 1:20</a:t>
            </a:r>
            <a:r>
              <a:rPr lang="es-CO" sz="2800" b="1" dirty="0">
                <a:solidFill>
                  <a:srgbClr val="FF0000"/>
                </a:solidFill>
              </a:rPr>
              <a:t>)</a:t>
            </a:r>
            <a:r>
              <a:rPr lang="es-CO" sz="2800" dirty="0">
                <a:solidFill>
                  <a:schemeClr val="bg1"/>
                </a:solidFill>
              </a:rPr>
              <a:t>. El era el “Cordero que fue inmolado desde el principio del mundo” </a:t>
            </a:r>
            <a:r>
              <a:rPr lang="es-CO" sz="2800" b="1" dirty="0" smtClean="0">
                <a:solidFill>
                  <a:srgbClr val="FF0000"/>
                </a:solidFill>
              </a:rPr>
              <a:t>(Apoc.13:8</a:t>
            </a:r>
            <a:r>
              <a:rPr lang="es-CO" sz="2800" b="1" dirty="0">
                <a:solidFill>
                  <a:srgbClr val="FF0000"/>
                </a:solidFill>
              </a:rPr>
              <a:t>)</a:t>
            </a:r>
            <a:r>
              <a:rPr lang="es-CO" sz="2800" dirty="0">
                <a:solidFill>
                  <a:schemeClr val="bg1"/>
                </a:solidFill>
              </a:rPr>
              <a:t>. Pero la ofrenda de su vida fue voluntaria</a:t>
            </a:r>
            <a:r>
              <a:rPr lang="es-CO" sz="2800" dirty="0" smtClean="0">
                <a:solidFill>
                  <a:schemeClr val="bg1"/>
                </a:solidFill>
              </a:rPr>
              <a:t>. </a:t>
            </a:r>
            <a:r>
              <a:rPr lang="es-CO" dirty="0" smtClean="0">
                <a:solidFill>
                  <a:schemeClr val="bg1"/>
                </a:solidFill>
              </a:rPr>
              <a:t>   </a:t>
            </a:r>
            <a:endParaRPr lang="es-CO" dirty="0">
              <a:solidFill>
                <a:schemeClr val="bg1"/>
              </a:solidFill>
            </a:endParaRPr>
          </a:p>
        </p:txBody>
      </p:sp>
    </p:spTree>
    <p:extLst>
      <p:ext uri="{BB962C8B-B14F-4D97-AF65-F5344CB8AC3E}">
        <p14:creationId xmlns:p14="http://schemas.microsoft.com/office/powerpoint/2010/main" val="41449777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6120680"/>
          </a:xfrm>
          <a:solidFill>
            <a:schemeClr val="tx1"/>
          </a:solidFill>
        </p:spPr>
        <p:txBody>
          <a:bodyPr>
            <a:normAutofit/>
          </a:bodyPr>
          <a:lstStyle/>
          <a:p>
            <a:pPr marL="0" indent="0">
              <a:buNone/>
            </a:pPr>
            <a:r>
              <a:rPr lang="es-CO" sz="3500" b="1" u="sng" dirty="0" smtClean="0">
                <a:solidFill>
                  <a:srgbClr val="FFFF00"/>
                </a:solidFill>
              </a:rPr>
              <a:t>Sino </a:t>
            </a:r>
            <a:r>
              <a:rPr lang="es-CO" sz="3500" b="1" u="sng" dirty="0">
                <a:solidFill>
                  <a:srgbClr val="FFFF00"/>
                </a:solidFill>
              </a:rPr>
              <a:t>que yo de mí mismo la pongo. Tengo poder para ponerla y tengo poder para volverla a </a:t>
            </a:r>
            <a:r>
              <a:rPr lang="es-CO" sz="3500" b="1" u="sng" dirty="0" smtClean="0">
                <a:solidFill>
                  <a:srgbClr val="FFFF00"/>
                </a:solidFill>
              </a:rPr>
              <a:t>tomar</a:t>
            </a:r>
            <a:r>
              <a:rPr lang="es-CO" sz="3500" b="1" dirty="0" smtClean="0">
                <a:solidFill>
                  <a:srgbClr val="FFFF00"/>
                </a:solidFill>
              </a:rPr>
              <a:t>:</a:t>
            </a:r>
            <a:endParaRPr lang="es-CO" sz="3500" b="1" dirty="0">
              <a:solidFill>
                <a:srgbClr val="FFFF00"/>
              </a:solidFill>
            </a:endParaRPr>
          </a:p>
          <a:p>
            <a:pPr marL="400050" lvl="1" indent="0">
              <a:buNone/>
            </a:pPr>
            <a:r>
              <a:rPr lang="es-CO" sz="3000" b="1" u="sng" dirty="0" smtClean="0">
                <a:solidFill>
                  <a:srgbClr val="FFFF00"/>
                </a:solidFill>
              </a:rPr>
              <a:t>Poder</a:t>
            </a:r>
            <a:r>
              <a:rPr lang="es-CO" dirty="0" smtClean="0">
                <a:solidFill>
                  <a:srgbClr val="FFFF00"/>
                </a:solidFill>
              </a:rPr>
              <a:t>: Gr</a:t>
            </a:r>
            <a:r>
              <a:rPr lang="es-CO" dirty="0">
                <a:solidFill>
                  <a:srgbClr val="FFFF00"/>
                </a:solidFill>
              </a:rPr>
              <a:t>. exousía</a:t>
            </a:r>
            <a:r>
              <a:rPr lang="es-CO" dirty="0" smtClean="0">
                <a:solidFill>
                  <a:srgbClr val="FFFF00"/>
                </a:solidFill>
              </a:rPr>
              <a:t>, Quiere decir:  </a:t>
            </a:r>
            <a:r>
              <a:rPr lang="es-CO" dirty="0">
                <a:solidFill>
                  <a:srgbClr val="FFFF00"/>
                </a:solidFill>
              </a:rPr>
              <a:t>“autoridad”, “derecho”, “privilegio</a:t>
            </a:r>
            <a:r>
              <a:rPr lang="es-CO" dirty="0" smtClean="0">
                <a:solidFill>
                  <a:srgbClr val="FFFF00"/>
                </a:solidFill>
              </a:rPr>
              <a:t>”.</a:t>
            </a:r>
            <a:endParaRPr lang="es-CO" dirty="0">
              <a:solidFill>
                <a:srgbClr val="FFFF00"/>
              </a:solidFill>
            </a:endParaRPr>
          </a:p>
          <a:p>
            <a:pPr marL="0" indent="0">
              <a:buNone/>
            </a:pPr>
            <a:r>
              <a:rPr lang="es-CO" sz="3900" b="1" u="sng" dirty="0" smtClean="0">
                <a:solidFill>
                  <a:srgbClr val="FFFF00"/>
                </a:solidFill>
              </a:rPr>
              <a:t>Este </a:t>
            </a:r>
            <a:r>
              <a:rPr lang="es-CO" sz="3900" b="1" u="sng" dirty="0">
                <a:solidFill>
                  <a:srgbClr val="FFFF00"/>
                </a:solidFill>
              </a:rPr>
              <a:t>mandamiento recibí de mi </a:t>
            </a:r>
            <a:r>
              <a:rPr lang="es-CO" sz="3900" b="1" u="sng" dirty="0" smtClean="0">
                <a:solidFill>
                  <a:srgbClr val="FFFF00"/>
                </a:solidFill>
              </a:rPr>
              <a:t>Padre:</a:t>
            </a:r>
            <a:endParaRPr lang="es-CO" sz="3900" b="1" u="sng" dirty="0">
              <a:solidFill>
                <a:srgbClr val="FFFF00"/>
              </a:solidFill>
            </a:endParaRPr>
          </a:p>
          <a:p>
            <a:pPr marL="400050" lvl="1" indent="0">
              <a:buNone/>
            </a:pPr>
            <a:r>
              <a:rPr lang="es-CO" dirty="0" smtClean="0">
                <a:solidFill>
                  <a:srgbClr val="FFFF00"/>
                </a:solidFill>
              </a:rPr>
              <a:t>El </a:t>
            </a:r>
            <a:r>
              <a:rPr lang="es-CO" dirty="0">
                <a:solidFill>
                  <a:srgbClr val="FFFF00"/>
                </a:solidFill>
              </a:rPr>
              <a:t>procedimiento estaba en armonía con la voluntad de Dios el Padre. Al mismo tiempo, era la propia voluntad de Cristo el tornarla otra vez; fue fruto de su libre albedrío. El Padre y el Hijo procedían plenamente de acuerdo con el convenio establecido antes de la fundación del mundo </a:t>
            </a:r>
            <a:r>
              <a:rPr lang="es-CO" b="1" u="sng" dirty="0">
                <a:solidFill>
                  <a:srgbClr val="FF0000"/>
                </a:solidFill>
              </a:rPr>
              <a:t>(</a:t>
            </a:r>
            <a:r>
              <a:rPr lang="es-CO" b="1" u="sng" dirty="0" smtClean="0">
                <a:solidFill>
                  <a:srgbClr val="FF0000"/>
                </a:solidFill>
              </a:rPr>
              <a:t>1Pe. 1:20</a:t>
            </a:r>
            <a:r>
              <a:rPr lang="es-CO" b="1" u="sng" dirty="0">
                <a:solidFill>
                  <a:srgbClr val="FF0000"/>
                </a:solidFill>
              </a:rPr>
              <a:t>; PP 48)</a:t>
            </a:r>
            <a:r>
              <a:rPr lang="es-CO" b="1" dirty="0">
                <a:solidFill>
                  <a:srgbClr val="FF0000"/>
                </a:solidFill>
              </a:rPr>
              <a:t>.</a:t>
            </a:r>
            <a:r>
              <a:rPr lang="es-CO" b="1" u="sng" dirty="0">
                <a:solidFill>
                  <a:srgbClr val="FF0000"/>
                </a:solidFill>
              </a:rPr>
              <a:t> </a:t>
            </a:r>
          </a:p>
          <a:p>
            <a:endParaRPr lang="es-CO" dirty="0">
              <a:solidFill>
                <a:srgbClr val="FFFF00"/>
              </a:solidFill>
            </a:endParaRPr>
          </a:p>
        </p:txBody>
      </p:sp>
    </p:spTree>
    <p:extLst>
      <p:ext uri="{BB962C8B-B14F-4D97-AF65-F5344CB8AC3E}">
        <p14:creationId xmlns:p14="http://schemas.microsoft.com/office/powerpoint/2010/main" val="40122769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anim calcmode="lin" valueType="num">
                                      <p:cBhvr>
                                        <p:cTn id="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2" end="2"/>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anim calcmode="lin" valueType="num">
                                      <p:cBhvr>
                                        <p:cTn id="1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a:scene3d>
            <a:camera prst="orthographicFront"/>
            <a:lightRig rig="threePt" dir="t"/>
          </a:scene3d>
          <a:sp3d>
            <a:bevelT w="152400" h="50800" prst="softRound"/>
          </a:sp3d>
        </p:spPr>
        <p:txBody>
          <a:bodyPr>
            <a:normAutofit fontScale="90000"/>
          </a:bodyPr>
          <a:lstStyle/>
          <a:p>
            <a:r>
              <a:rPr lang="es-CO" b="1" dirty="0"/>
              <a:t>Ahora, ¿ Quién Levantó a Jesús de los Muertos?</a:t>
            </a:r>
          </a:p>
        </p:txBody>
      </p:sp>
      <p:sp>
        <p:nvSpPr>
          <p:cNvPr id="3" name="2 Marcador de contenido"/>
          <p:cNvSpPr>
            <a:spLocks noGrp="1"/>
          </p:cNvSpPr>
          <p:nvPr>
            <p:ph idx="1"/>
          </p:nvPr>
        </p:nvSpPr>
        <p:spPr>
          <a:xfrm>
            <a:off x="457200" y="1600201"/>
            <a:ext cx="8229600" cy="748680"/>
          </a:xfrm>
        </p:spPr>
        <p:txBody>
          <a:bodyPr>
            <a:normAutofit/>
          </a:bodyPr>
          <a:lstStyle/>
          <a:p>
            <a:pPr marL="0" indent="0" algn="ctr">
              <a:buNone/>
            </a:pPr>
            <a:r>
              <a:rPr lang="es-CO" sz="3600" b="1" dirty="0" smtClean="0">
                <a:solidFill>
                  <a:srgbClr val="FFFF00"/>
                </a:solidFill>
              </a:rPr>
              <a:t>Veamos </a:t>
            </a:r>
            <a:r>
              <a:rPr lang="es-CO" sz="3600" b="1" dirty="0">
                <a:solidFill>
                  <a:srgbClr val="FFFF00"/>
                </a:solidFill>
              </a:rPr>
              <a:t>algunos </a:t>
            </a:r>
            <a:r>
              <a:rPr lang="es-CO" sz="3600" b="1" dirty="0" smtClean="0">
                <a:solidFill>
                  <a:srgbClr val="FFFF00"/>
                </a:solidFill>
              </a:rPr>
              <a:t>pasajes: </a:t>
            </a:r>
            <a:endParaRPr lang="es-CO" sz="3600" b="1" dirty="0">
              <a:solidFill>
                <a:srgbClr val="FFFF00"/>
              </a:solidFill>
            </a:endParaRPr>
          </a:p>
        </p:txBody>
      </p:sp>
      <p:sp>
        <p:nvSpPr>
          <p:cNvPr id="4" name="3 Rectángulo"/>
          <p:cNvSpPr/>
          <p:nvPr/>
        </p:nvSpPr>
        <p:spPr>
          <a:xfrm>
            <a:off x="683568" y="3140968"/>
            <a:ext cx="4464496" cy="2554545"/>
          </a:xfrm>
          <a:prstGeom prst="rect">
            <a:avLst/>
          </a:prstGeom>
        </p:spPr>
        <p:txBody>
          <a:bodyPr wrap="square">
            <a:spAutoFit/>
          </a:bodyPr>
          <a:lstStyle/>
          <a:p>
            <a:r>
              <a:rPr lang="es-CO" sz="3200" dirty="0" smtClean="0">
                <a:solidFill>
                  <a:schemeClr val="bg1"/>
                </a:solidFill>
              </a:rPr>
              <a:t>«</a:t>
            </a:r>
            <a:r>
              <a:rPr lang="es-CO" sz="3200" dirty="0">
                <a:solidFill>
                  <a:schemeClr val="bg1"/>
                </a:solidFill>
              </a:rPr>
              <a:t>El Dios de nuestros padres levantó a Jesús , a quien vosotros matasteis colgándole en un madero» </a:t>
            </a:r>
            <a:r>
              <a:rPr lang="es-CO" sz="3200" dirty="0" smtClean="0">
                <a:solidFill>
                  <a:schemeClr val="bg1"/>
                </a:solidFill>
              </a:rPr>
              <a:t>.</a:t>
            </a:r>
            <a:r>
              <a:rPr lang="es-CO" sz="3200" dirty="0">
                <a:solidFill>
                  <a:schemeClr val="bg1"/>
                </a:solidFill>
              </a:rPr>
              <a:t> </a:t>
            </a:r>
            <a:r>
              <a:rPr lang="es-CO" sz="3200" b="1" dirty="0">
                <a:solidFill>
                  <a:srgbClr val="FF0000"/>
                </a:solidFill>
              </a:rPr>
              <a:t>Hechos </a:t>
            </a:r>
            <a:r>
              <a:rPr lang="es-CO" sz="3200" b="1" dirty="0" smtClean="0">
                <a:solidFill>
                  <a:srgbClr val="FF0000"/>
                </a:solidFill>
              </a:rPr>
              <a:t> 5:30</a:t>
            </a:r>
            <a:endParaRPr lang="es-CO" sz="3200" b="1"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3212976"/>
            <a:ext cx="2016224" cy="2513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5606572"/>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20680"/>
          </a:xfrm>
          <a:solidFill>
            <a:schemeClr val="tx1">
              <a:lumMod val="95000"/>
              <a:lumOff val="5000"/>
            </a:schemeClr>
          </a:solidFill>
        </p:spPr>
        <p:txBody>
          <a:bodyPr>
            <a:normAutofit fontScale="85000" lnSpcReduction="20000"/>
          </a:bodyPr>
          <a:lstStyle/>
          <a:p>
            <a:pPr marL="0" indent="0" algn="ctr">
              <a:buNone/>
            </a:pPr>
            <a:r>
              <a:rPr lang="es-CO" dirty="0"/>
              <a:t>Romanos 6:4.</a:t>
            </a:r>
          </a:p>
          <a:p>
            <a:pPr marL="0" indent="0" algn="ctr">
              <a:buNone/>
            </a:pPr>
            <a:r>
              <a:rPr lang="es-CO" b="1" u="sng" dirty="0" smtClean="0">
                <a:solidFill>
                  <a:srgbClr val="FF0000"/>
                </a:solidFill>
              </a:rPr>
              <a:t>Romanos 6:4</a:t>
            </a:r>
            <a:r>
              <a:rPr lang="es-CO" dirty="0" smtClean="0">
                <a:solidFill>
                  <a:srgbClr val="FF0000"/>
                </a:solidFill>
              </a:rPr>
              <a:t>.</a:t>
            </a:r>
          </a:p>
          <a:p>
            <a:pPr marL="0" indent="0" algn="ctr">
              <a:buNone/>
            </a:pPr>
            <a:r>
              <a:rPr lang="es-CO" dirty="0" smtClean="0">
                <a:solidFill>
                  <a:srgbClr val="FFFF00"/>
                </a:solidFill>
              </a:rPr>
              <a:t>«Porque </a:t>
            </a:r>
            <a:r>
              <a:rPr lang="es-CO" dirty="0">
                <a:solidFill>
                  <a:srgbClr val="FFFF00"/>
                </a:solidFill>
              </a:rPr>
              <a:t>fuimos sepultados junto con él para muerte por medio del bautismo, a fin de que como Cristo resucitó de los muertos por la gloria del Padre , así también nosotros andemos en nueva </a:t>
            </a:r>
            <a:r>
              <a:rPr lang="es-CO" dirty="0" smtClean="0">
                <a:solidFill>
                  <a:srgbClr val="FFFF00"/>
                </a:solidFill>
              </a:rPr>
              <a:t>vida».</a:t>
            </a:r>
          </a:p>
          <a:p>
            <a:pPr marL="0" indent="0" algn="ctr">
              <a:buNone/>
            </a:pPr>
            <a:endParaRPr lang="es-CO" dirty="0" smtClean="0">
              <a:solidFill>
                <a:srgbClr val="FFFF00"/>
              </a:solidFill>
            </a:endParaRPr>
          </a:p>
          <a:p>
            <a:pPr marL="0" indent="0" algn="ctr">
              <a:buNone/>
            </a:pPr>
            <a:r>
              <a:rPr lang="es-CO" b="1" u="sng" dirty="0" smtClean="0">
                <a:solidFill>
                  <a:srgbClr val="FF0000"/>
                </a:solidFill>
              </a:rPr>
              <a:t>Romanos 8:11</a:t>
            </a:r>
            <a:r>
              <a:rPr lang="es-CO" dirty="0" smtClean="0">
                <a:solidFill>
                  <a:srgbClr val="FF0000"/>
                </a:solidFill>
              </a:rPr>
              <a:t>. </a:t>
            </a:r>
          </a:p>
          <a:p>
            <a:pPr marL="0" indent="0" algn="ctr">
              <a:buNone/>
            </a:pPr>
            <a:r>
              <a:rPr lang="es-CO" dirty="0" smtClean="0">
                <a:solidFill>
                  <a:srgbClr val="FFFF00"/>
                </a:solidFill>
              </a:rPr>
              <a:t>«Y </a:t>
            </a:r>
            <a:r>
              <a:rPr lang="es-CO" dirty="0">
                <a:solidFill>
                  <a:srgbClr val="FFFF00"/>
                </a:solidFill>
              </a:rPr>
              <a:t>si el Espíritu de aquel que levantó de los muertos a Jesús habita en vosotros, el que levantó a Cristo Jesús de entre los muertos , vivificará también vuestro cuerpo mortal, por medio de su Espíritu que habita en </a:t>
            </a:r>
            <a:r>
              <a:rPr lang="es-CO" dirty="0" smtClean="0">
                <a:solidFill>
                  <a:srgbClr val="FFFF00"/>
                </a:solidFill>
              </a:rPr>
              <a:t>vosotros».</a:t>
            </a:r>
          </a:p>
          <a:p>
            <a:pPr marL="0" indent="0" algn="ctr">
              <a:buNone/>
            </a:pPr>
            <a:endParaRPr lang="es-CO" dirty="0" smtClean="0">
              <a:solidFill>
                <a:srgbClr val="FFFF00"/>
              </a:solidFill>
            </a:endParaRPr>
          </a:p>
          <a:p>
            <a:pPr marL="0" indent="0" algn="ctr">
              <a:buNone/>
            </a:pPr>
            <a:r>
              <a:rPr lang="es-CO" b="1" u="sng" dirty="0" smtClean="0">
                <a:solidFill>
                  <a:srgbClr val="FF0000"/>
                </a:solidFill>
              </a:rPr>
              <a:t>1 </a:t>
            </a:r>
            <a:r>
              <a:rPr lang="es-CO" b="1" u="sng" dirty="0">
                <a:solidFill>
                  <a:srgbClr val="FF0000"/>
                </a:solidFill>
              </a:rPr>
              <a:t>Corintios </a:t>
            </a:r>
            <a:r>
              <a:rPr lang="es-CO" b="1" u="sng" dirty="0" smtClean="0">
                <a:solidFill>
                  <a:srgbClr val="FF0000"/>
                </a:solidFill>
              </a:rPr>
              <a:t>6:14</a:t>
            </a:r>
            <a:r>
              <a:rPr lang="es-CO" dirty="0" smtClean="0">
                <a:solidFill>
                  <a:srgbClr val="FF0000"/>
                </a:solidFill>
              </a:rPr>
              <a:t>.</a:t>
            </a:r>
          </a:p>
          <a:p>
            <a:pPr marL="0" indent="0" algn="ctr">
              <a:buNone/>
            </a:pPr>
            <a:r>
              <a:rPr lang="es-CO" dirty="0" smtClean="0">
                <a:solidFill>
                  <a:srgbClr val="FFFF00"/>
                </a:solidFill>
              </a:rPr>
              <a:t>“ </a:t>
            </a:r>
            <a:r>
              <a:rPr lang="es-CO" dirty="0">
                <a:solidFill>
                  <a:srgbClr val="FFFF00"/>
                </a:solidFill>
              </a:rPr>
              <a:t>Así como Dios resucitó al Señor , también nos resucitará a nosotros con su poder.”</a:t>
            </a:r>
          </a:p>
          <a:p>
            <a:pPr marL="0" indent="0" algn="ctr">
              <a:buNone/>
            </a:pPr>
            <a:endParaRPr lang="es-CO" dirty="0"/>
          </a:p>
          <a:p>
            <a:endParaRPr lang="es-CO" dirty="0"/>
          </a:p>
        </p:txBody>
      </p:sp>
    </p:spTree>
    <p:extLst>
      <p:ext uri="{BB962C8B-B14F-4D97-AF65-F5344CB8AC3E}">
        <p14:creationId xmlns:p14="http://schemas.microsoft.com/office/powerpoint/2010/main" val="8292723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88640"/>
            <a:ext cx="8229600" cy="6552728"/>
          </a:xfrm>
          <a:solidFill>
            <a:schemeClr val="tx1">
              <a:lumMod val="95000"/>
              <a:lumOff val="5000"/>
            </a:schemeClr>
          </a:solidFill>
        </p:spPr>
        <p:txBody>
          <a:bodyPr>
            <a:normAutofit fontScale="70000" lnSpcReduction="20000"/>
          </a:bodyPr>
          <a:lstStyle/>
          <a:p>
            <a:pPr marL="0" indent="0" algn="ctr">
              <a:buNone/>
            </a:pPr>
            <a:r>
              <a:rPr lang="es-CO" b="1" u="sng" dirty="0" smtClean="0">
                <a:solidFill>
                  <a:srgbClr val="FF0000"/>
                </a:solidFill>
              </a:rPr>
              <a:t>Gálatas 1:1</a:t>
            </a:r>
            <a:r>
              <a:rPr lang="es-CO" dirty="0" smtClean="0">
                <a:solidFill>
                  <a:srgbClr val="FF0000"/>
                </a:solidFill>
              </a:rPr>
              <a:t>.</a:t>
            </a:r>
          </a:p>
          <a:p>
            <a:pPr marL="0" indent="0" algn="ctr">
              <a:buNone/>
            </a:pPr>
            <a:r>
              <a:rPr lang="es-CO" dirty="0" smtClean="0">
                <a:solidFill>
                  <a:srgbClr val="FFFF00"/>
                </a:solidFill>
              </a:rPr>
              <a:t> «Pablo</a:t>
            </a:r>
            <a:r>
              <a:rPr lang="es-CO" dirty="0">
                <a:solidFill>
                  <a:srgbClr val="FFFF00"/>
                </a:solidFill>
              </a:rPr>
              <a:t>, apóstol -no de los hombres ni por hombre, sino por medio de Jesucristo y de Dios el Padre, que lo resucitó de los </a:t>
            </a:r>
            <a:r>
              <a:rPr lang="es-CO" dirty="0" smtClean="0">
                <a:solidFill>
                  <a:srgbClr val="FFFF00"/>
                </a:solidFill>
              </a:rPr>
              <a:t>muertos».</a:t>
            </a:r>
          </a:p>
          <a:p>
            <a:pPr marL="0" indent="0" algn="ctr">
              <a:buNone/>
            </a:pPr>
            <a:endParaRPr lang="es-CO" dirty="0" smtClean="0">
              <a:solidFill>
                <a:srgbClr val="FF0000"/>
              </a:solidFill>
            </a:endParaRPr>
          </a:p>
          <a:p>
            <a:pPr marL="0" indent="0" algn="ctr">
              <a:buNone/>
            </a:pPr>
            <a:r>
              <a:rPr lang="es-CO" b="1" u="sng" dirty="0" smtClean="0">
                <a:solidFill>
                  <a:srgbClr val="FF0000"/>
                </a:solidFill>
              </a:rPr>
              <a:t>Efesios </a:t>
            </a:r>
            <a:r>
              <a:rPr lang="es-CO" b="1" u="sng" dirty="0">
                <a:solidFill>
                  <a:srgbClr val="FF0000"/>
                </a:solidFill>
              </a:rPr>
              <a:t>1:19, </a:t>
            </a:r>
            <a:r>
              <a:rPr lang="es-CO" b="1" u="sng" dirty="0" smtClean="0">
                <a:solidFill>
                  <a:srgbClr val="FF0000"/>
                </a:solidFill>
              </a:rPr>
              <a:t>20</a:t>
            </a:r>
            <a:r>
              <a:rPr lang="es-CO" dirty="0" smtClean="0">
                <a:solidFill>
                  <a:srgbClr val="FF0000"/>
                </a:solidFill>
              </a:rPr>
              <a:t>.</a:t>
            </a:r>
          </a:p>
          <a:p>
            <a:pPr marL="0" indent="0" algn="ctr">
              <a:buNone/>
            </a:pPr>
            <a:r>
              <a:rPr lang="es-CO" dirty="0" smtClean="0">
                <a:solidFill>
                  <a:srgbClr val="FFFF00"/>
                </a:solidFill>
              </a:rPr>
              <a:t> «Y </a:t>
            </a:r>
            <a:r>
              <a:rPr lang="es-CO" dirty="0">
                <a:solidFill>
                  <a:srgbClr val="FFFF00"/>
                </a:solidFill>
              </a:rPr>
              <a:t>la incomparable grandeza de su poder hacia los que creemos, la fuerza eficaz de su potencia. 20 Ese poder Dios lo ejerció en Cristo, cuando lo resucitó de los muertos , y </a:t>
            </a:r>
            <a:r>
              <a:rPr lang="es-CO" dirty="0" err="1">
                <a:solidFill>
                  <a:srgbClr val="FFFF00"/>
                </a:solidFill>
              </a:rPr>
              <a:t>y</a:t>
            </a:r>
            <a:r>
              <a:rPr lang="es-CO" dirty="0">
                <a:solidFill>
                  <a:srgbClr val="FFFF00"/>
                </a:solidFill>
              </a:rPr>
              <a:t> lo sentó a su diestra en los </a:t>
            </a:r>
            <a:r>
              <a:rPr lang="es-CO" dirty="0" smtClean="0">
                <a:solidFill>
                  <a:srgbClr val="FFFF00"/>
                </a:solidFill>
              </a:rPr>
              <a:t>cielos». </a:t>
            </a:r>
          </a:p>
          <a:p>
            <a:pPr marL="0" indent="0" algn="ctr">
              <a:buNone/>
            </a:pPr>
            <a:endParaRPr lang="es-CO" dirty="0" smtClean="0">
              <a:solidFill>
                <a:srgbClr val="FFFF00"/>
              </a:solidFill>
            </a:endParaRPr>
          </a:p>
          <a:p>
            <a:pPr marL="0" indent="0" algn="ctr">
              <a:buNone/>
            </a:pPr>
            <a:r>
              <a:rPr lang="es-CO" sz="3400" b="1" u="sng" dirty="0" smtClean="0">
                <a:solidFill>
                  <a:srgbClr val="FFFF00"/>
                </a:solidFill>
              </a:rPr>
              <a:t>¿Quién </a:t>
            </a:r>
            <a:r>
              <a:rPr lang="es-CO" sz="3400" b="1" u="sng" dirty="0">
                <a:solidFill>
                  <a:srgbClr val="FFFF00"/>
                </a:solidFill>
              </a:rPr>
              <a:t>Levanto a </a:t>
            </a:r>
            <a:r>
              <a:rPr lang="es-CO" sz="3400" b="1" u="sng" dirty="0" smtClean="0">
                <a:solidFill>
                  <a:srgbClr val="FFFF00"/>
                </a:solidFill>
              </a:rPr>
              <a:t>Jesús </a:t>
            </a:r>
            <a:r>
              <a:rPr lang="es-CO" sz="3400" b="1" u="sng" dirty="0">
                <a:solidFill>
                  <a:srgbClr val="FFFF00"/>
                </a:solidFill>
              </a:rPr>
              <a:t>de los Muertos?</a:t>
            </a:r>
          </a:p>
          <a:p>
            <a:pPr marL="0" indent="0" algn="ctr">
              <a:buNone/>
            </a:pPr>
            <a:endParaRPr lang="es-CO" dirty="0" smtClean="0">
              <a:solidFill>
                <a:srgbClr val="FFFF00"/>
              </a:solidFill>
            </a:endParaRPr>
          </a:p>
          <a:p>
            <a:pPr marL="0" indent="0" algn="ctr">
              <a:buNone/>
            </a:pPr>
            <a:r>
              <a:rPr lang="es-CO" b="1" u="sng" dirty="0" smtClean="0">
                <a:solidFill>
                  <a:srgbClr val="FF0000"/>
                </a:solidFill>
              </a:rPr>
              <a:t>1 </a:t>
            </a:r>
            <a:r>
              <a:rPr lang="es-CO" b="1" u="sng" dirty="0">
                <a:solidFill>
                  <a:srgbClr val="FF0000"/>
                </a:solidFill>
              </a:rPr>
              <a:t>Tesalonicenses </a:t>
            </a:r>
            <a:r>
              <a:rPr lang="es-CO" b="1" u="sng" dirty="0" smtClean="0">
                <a:solidFill>
                  <a:srgbClr val="FF0000"/>
                </a:solidFill>
              </a:rPr>
              <a:t>1:9,10</a:t>
            </a:r>
            <a:r>
              <a:rPr lang="es-CO" dirty="0" smtClean="0">
                <a:solidFill>
                  <a:srgbClr val="FF0000"/>
                </a:solidFill>
              </a:rPr>
              <a:t>.</a:t>
            </a:r>
          </a:p>
          <a:p>
            <a:pPr marL="0" indent="0" algn="ctr">
              <a:buNone/>
            </a:pPr>
            <a:r>
              <a:rPr lang="es-CO" dirty="0" smtClean="0">
                <a:solidFill>
                  <a:srgbClr val="FFFF00"/>
                </a:solidFill>
              </a:rPr>
              <a:t> </a:t>
            </a:r>
            <a:r>
              <a:rPr lang="es-CO" dirty="0">
                <a:solidFill>
                  <a:srgbClr val="FFFF00"/>
                </a:solidFill>
              </a:rPr>
              <a:t>“ Porque ellos cuentan la manera en que nos recibisteis, y cómo os convertisteis de los ídolos a Dios, para servir al Dios vivo y verdadero 10 y esperar de los cielos a su Hijo que resucitó de los muertos a Jesús, que nos libra de la ira venidera.” </a:t>
            </a:r>
            <a:endParaRPr lang="es-CO" dirty="0" smtClean="0">
              <a:solidFill>
                <a:srgbClr val="FFFF00"/>
              </a:solidFill>
            </a:endParaRPr>
          </a:p>
          <a:p>
            <a:pPr marL="0" indent="0" algn="ctr">
              <a:buNone/>
            </a:pPr>
            <a:endParaRPr lang="es-CO" dirty="0" smtClean="0">
              <a:solidFill>
                <a:srgbClr val="FFFF00"/>
              </a:solidFill>
            </a:endParaRPr>
          </a:p>
          <a:p>
            <a:pPr marL="0" indent="0" algn="ctr">
              <a:buNone/>
            </a:pPr>
            <a:r>
              <a:rPr lang="es-CO" dirty="0" smtClean="0">
                <a:solidFill>
                  <a:srgbClr val="FFFF00"/>
                </a:solidFill>
              </a:rPr>
              <a:t>Una </a:t>
            </a:r>
            <a:r>
              <a:rPr lang="es-CO" dirty="0">
                <a:solidFill>
                  <a:srgbClr val="FFFF00"/>
                </a:solidFill>
              </a:rPr>
              <a:t>y otra vez, La Palabra de Dios es clara: </a:t>
            </a:r>
            <a:r>
              <a:rPr lang="es-CO" dirty="0" smtClean="0">
                <a:solidFill>
                  <a:srgbClr val="FFFF00"/>
                </a:solidFill>
              </a:rPr>
              <a:t>¡Dios levantó </a:t>
            </a:r>
            <a:r>
              <a:rPr lang="es-CO" dirty="0">
                <a:solidFill>
                  <a:srgbClr val="FFFF00"/>
                </a:solidFill>
              </a:rPr>
              <a:t>a su Hijo de los </a:t>
            </a:r>
            <a:r>
              <a:rPr lang="es-CO" dirty="0" smtClean="0">
                <a:solidFill>
                  <a:srgbClr val="FFFF00"/>
                </a:solidFill>
              </a:rPr>
              <a:t>Muertos! ¿Quién Levantó </a:t>
            </a:r>
            <a:r>
              <a:rPr lang="es-CO" dirty="0">
                <a:solidFill>
                  <a:srgbClr val="FFFF00"/>
                </a:solidFill>
              </a:rPr>
              <a:t>a </a:t>
            </a:r>
            <a:r>
              <a:rPr lang="es-CO" dirty="0" smtClean="0">
                <a:solidFill>
                  <a:srgbClr val="FFFF00"/>
                </a:solidFill>
              </a:rPr>
              <a:t>Jesús </a:t>
            </a:r>
            <a:r>
              <a:rPr lang="es-CO" dirty="0">
                <a:solidFill>
                  <a:srgbClr val="FFFF00"/>
                </a:solidFill>
              </a:rPr>
              <a:t>de los Muertos</a:t>
            </a:r>
            <a:r>
              <a:rPr lang="es-CO" dirty="0" smtClean="0">
                <a:solidFill>
                  <a:srgbClr val="FFFF00"/>
                </a:solidFill>
              </a:rPr>
              <a:t>?</a:t>
            </a:r>
            <a:endParaRPr lang="es-CO" dirty="0">
              <a:solidFill>
                <a:srgbClr val="FFFF00"/>
              </a:solidFill>
            </a:endParaRPr>
          </a:p>
        </p:txBody>
      </p:sp>
    </p:spTree>
    <p:extLst>
      <p:ext uri="{BB962C8B-B14F-4D97-AF65-F5344CB8AC3E}">
        <p14:creationId xmlns:p14="http://schemas.microsoft.com/office/powerpoint/2010/main" val="14209661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arn(inVertical)">
                                      <p:cBhvr>
                                        <p:cTn id="7" dur="500"/>
                                        <p:tgtEl>
                                          <p:spTgt spid="3">
                                            <p:txEl>
                                              <p:pRg st="6" end="6"/>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barn(inVertical)">
                                      <p:cBhvr>
                                        <p:cTn id="10" dur="500"/>
                                        <p:tgtEl>
                                          <p:spTgt spid="3">
                                            <p:txEl>
                                              <p:pRg st="8" end="8"/>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barn(inVertical)">
                                      <p:cBhvr>
                                        <p:cTn id="13" dur="500"/>
                                        <p:tgtEl>
                                          <p:spTgt spid="3">
                                            <p:txEl>
                                              <p:pRg st="9" end="9"/>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11" end="11"/>
                                            </p:txEl>
                                          </p:spTgt>
                                        </p:tgtEl>
                                        <p:attrNameLst>
                                          <p:attrName>style.visibility</p:attrName>
                                        </p:attrNameLst>
                                      </p:cBhvr>
                                      <p:to>
                                        <p:strVal val="visible"/>
                                      </p:to>
                                    </p:set>
                                    <p:animEffect transition="in" filter="barn(inVertical)">
                                      <p:cBhvr>
                                        <p:cTn id="1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6192688"/>
          </a:xfrm>
          <a:solidFill>
            <a:schemeClr val="accent1">
              <a:lumMod val="50000"/>
            </a:schemeClr>
          </a:solidFill>
        </p:spPr>
        <p:txBody>
          <a:bodyPr>
            <a:normAutofit fontScale="92500" lnSpcReduction="20000"/>
          </a:bodyPr>
          <a:lstStyle/>
          <a:p>
            <a:pPr marL="0" indent="0" algn="ctr">
              <a:buNone/>
            </a:pPr>
            <a:r>
              <a:rPr lang="es-CO" dirty="0" smtClean="0">
                <a:solidFill>
                  <a:srgbClr val="FFFF00"/>
                </a:solidFill>
              </a:rPr>
              <a:t>Jesús </a:t>
            </a:r>
            <a:r>
              <a:rPr lang="es-CO" dirty="0">
                <a:solidFill>
                  <a:srgbClr val="FFFF00"/>
                </a:solidFill>
              </a:rPr>
              <a:t>NUNCA enseñó </a:t>
            </a:r>
            <a:r>
              <a:rPr lang="es-CO" dirty="0" smtClean="0">
                <a:solidFill>
                  <a:srgbClr val="FFFF00"/>
                </a:solidFill>
              </a:rPr>
              <a:t>que </a:t>
            </a:r>
            <a:r>
              <a:rPr lang="es-CO" dirty="0">
                <a:solidFill>
                  <a:srgbClr val="FFFF00"/>
                </a:solidFill>
              </a:rPr>
              <a:t>Dios es una Trinidad, pero </a:t>
            </a:r>
            <a:r>
              <a:rPr lang="es-CO" dirty="0" smtClean="0">
                <a:solidFill>
                  <a:srgbClr val="FFFF00"/>
                </a:solidFill>
              </a:rPr>
              <a:t>sí </a:t>
            </a:r>
            <a:r>
              <a:rPr lang="es-CO" dirty="0">
                <a:solidFill>
                  <a:srgbClr val="FFFF00"/>
                </a:solidFill>
              </a:rPr>
              <a:t>dijo que Dios es Su Padre . </a:t>
            </a:r>
            <a:r>
              <a:rPr lang="es-CO" dirty="0" smtClean="0">
                <a:solidFill>
                  <a:srgbClr val="FFFF00"/>
                </a:solidFill>
              </a:rPr>
              <a:t>Jesús </a:t>
            </a:r>
            <a:r>
              <a:rPr lang="es-CO" dirty="0">
                <a:solidFill>
                  <a:srgbClr val="FFFF00"/>
                </a:solidFill>
              </a:rPr>
              <a:t>NUNCA enseñó ni practicó el guardar otro día santo fuera del </a:t>
            </a:r>
            <a:r>
              <a:rPr lang="es-CO" dirty="0" smtClean="0">
                <a:solidFill>
                  <a:srgbClr val="FFFF00"/>
                </a:solidFill>
              </a:rPr>
              <a:t>Sábado </a:t>
            </a:r>
            <a:r>
              <a:rPr lang="es-CO" dirty="0">
                <a:solidFill>
                  <a:srgbClr val="FFFF00"/>
                </a:solidFill>
              </a:rPr>
              <a:t>, el séptimo día de la semana que empieza a la puesta de sol en viernes y termina a la puesta de sol, el sábado por la noche</a:t>
            </a:r>
            <a:r>
              <a:rPr lang="es-CO" dirty="0" smtClean="0">
                <a:solidFill>
                  <a:srgbClr val="FFFF00"/>
                </a:solidFill>
              </a:rPr>
              <a:t>.</a:t>
            </a:r>
          </a:p>
          <a:p>
            <a:pPr marL="0" indent="0" algn="ctr">
              <a:buNone/>
            </a:pPr>
            <a:endParaRPr lang="es-CO" dirty="0" smtClean="0">
              <a:solidFill>
                <a:srgbClr val="FFFF00"/>
              </a:solidFill>
            </a:endParaRPr>
          </a:p>
          <a:p>
            <a:pPr marL="0" indent="0" algn="ctr">
              <a:buNone/>
            </a:pPr>
            <a:r>
              <a:rPr lang="es-CO" dirty="0" smtClean="0">
                <a:solidFill>
                  <a:srgbClr val="FFFF00"/>
                </a:solidFill>
              </a:rPr>
              <a:t> </a:t>
            </a:r>
            <a:r>
              <a:rPr lang="es-CO" sz="3100" b="1" dirty="0" smtClean="0">
                <a:solidFill>
                  <a:srgbClr val="FFFF00"/>
                </a:solidFill>
              </a:rPr>
              <a:t>¿Por </a:t>
            </a:r>
            <a:r>
              <a:rPr lang="es-CO" sz="3100" b="1" dirty="0">
                <a:solidFill>
                  <a:srgbClr val="FFFF00"/>
                </a:solidFill>
              </a:rPr>
              <a:t>qué no creer y adorar como lo hizo nuestro Maestro?</a:t>
            </a:r>
          </a:p>
          <a:p>
            <a:pPr marL="0" indent="0">
              <a:buNone/>
            </a:pPr>
            <a:endParaRPr lang="es-CO" dirty="0">
              <a:solidFill>
                <a:srgbClr val="FFFF00"/>
              </a:solidFill>
            </a:endParaRPr>
          </a:p>
          <a:p>
            <a:pPr marL="0" indent="0" algn="ctr">
              <a:buNone/>
            </a:pPr>
            <a:r>
              <a:rPr lang="es-CO" b="1" u="sng" dirty="0" smtClean="0">
                <a:solidFill>
                  <a:srgbClr val="FFFF00"/>
                </a:solidFill>
              </a:rPr>
              <a:t>Jeremías 3:3.</a:t>
            </a:r>
          </a:p>
          <a:p>
            <a:pPr marL="0" indent="0" algn="ctr">
              <a:buNone/>
            </a:pPr>
            <a:r>
              <a:rPr lang="es-CO" dirty="0" smtClean="0">
                <a:solidFill>
                  <a:srgbClr val="FFFF00"/>
                </a:solidFill>
              </a:rPr>
              <a:t> Por </a:t>
            </a:r>
            <a:r>
              <a:rPr lang="es-CO" dirty="0">
                <a:solidFill>
                  <a:srgbClr val="FFFF00"/>
                </a:solidFill>
              </a:rPr>
              <a:t>eso las lluvias han sido retenidas, y faltó la lluvia tardía; Has tenido frente de ramera, y no quisiste </a:t>
            </a:r>
            <a:r>
              <a:rPr lang="es-CO" dirty="0" smtClean="0">
                <a:solidFill>
                  <a:srgbClr val="FFFF00"/>
                </a:solidFill>
              </a:rPr>
              <a:t>avergonzarte. </a:t>
            </a:r>
            <a:endParaRPr lang="es-CO" dirty="0">
              <a:solidFill>
                <a:srgbClr val="FFFF00"/>
              </a:solidFill>
            </a:endParaRPr>
          </a:p>
        </p:txBody>
      </p:sp>
    </p:spTree>
    <p:extLst>
      <p:ext uri="{BB962C8B-B14F-4D97-AF65-F5344CB8AC3E}">
        <p14:creationId xmlns:p14="http://schemas.microsoft.com/office/powerpoint/2010/main" val="393855114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4" dur="500"/>
                                        <p:tgtEl>
                                          <p:spTgt spid="3">
                                            <p:txEl>
                                              <p:pRg st="4" end="4"/>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p:cTn id="1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3"/>
            <a:ext cx="4186808" cy="3816424"/>
          </a:xfrm>
          <a:solidFill>
            <a:schemeClr val="accent1">
              <a:lumMod val="75000"/>
            </a:schemeClr>
          </a:solidFill>
        </p:spPr>
        <p:txBody>
          <a:bodyPr>
            <a:normAutofit fontScale="92500" lnSpcReduction="20000"/>
          </a:bodyPr>
          <a:lstStyle/>
          <a:p>
            <a:pPr marL="0" indent="0" algn="ctr">
              <a:buNone/>
            </a:pPr>
            <a:r>
              <a:rPr lang="es-CO" dirty="0">
                <a:solidFill>
                  <a:srgbClr val="FFFF00"/>
                </a:solidFill>
              </a:rPr>
              <a:t>La lluvia tardía NUNCA caerá sobre aquellos que adoren a otros dioses- una ramera espiritual de acuerdo con </a:t>
            </a:r>
            <a:r>
              <a:rPr lang="es-CO" dirty="0" smtClean="0">
                <a:solidFill>
                  <a:srgbClr val="FFFF00"/>
                </a:solidFill>
              </a:rPr>
              <a:t>Jeremías 3:3 </a:t>
            </a:r>
          </a:p>
          <a:p>
            <a:pPr marL="0" indent="0" algn="ctr">
              <a:buNone/>
            </a:pPr>
            <a:endParaRPr lang="es-CO" dirty="0">
              <a:solidFill>
                <a:srgbClr val="FFFF00"/>
              </a:solidFill>
            </a:endParaRPr>
          </a:p>
          <a:p>
            <a:pPr marL="0" indent="0" algn="ctr">
              <a:buNone/>
            </a:pPr>
            <a:r>
              <a:rPr lang="es-CO" dirty="0" smtClean="0">
                <a:solidFill>
                  <a:srgbClr val="FFFF00"/>
                </a:solidFill>
              </a:rPr>
              <a:t>No </a:t>
            </a:r>
            <a:r>
              <a:rPr lang="es-CO" dirty="0">
                <a:solidFill>
                  <a:srgbClr val="FFFF00"/>
                </a:solidFill>
              </a:rPr>
              <a:t>importa tus deseos sinceros de adorar a Dios en </a:t>
            </a:r>
            <a:r>
              <a:rPr lang="es-CO" dirty="0" smtClean="0">
                <a:solidFill>
                  <a:srgbClr val="FFFF00"/>
                </a:solidFill>
              </a:rPr>
              <a:t>espíritu </a:t>
            </a:r>
            <a:r>
              <a:rPr lang="es-CO" dirty="0">
                <a:solidFill>
                  <a:srgbClr val="FFFF00"/>
                </a:solidFill>
              </a:rPr>
              <a:t>y en verdad.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476672"/>
            <a:ext cx="3960440"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683568" y="4869160"/>
            <a:ext cx="7704856" cy="1569660"/>
          </a:xfrm>
          <a:prstGeom prst="rect">
            <a:avLst/>
          </a:prstGeom>
          <a:solidFill>
            <a:schemeClr val="accent1">
              <a:lumMod val="75000"/>
            </a:schemeClr>
          </a:solidFill>
        </p:spPr>
        <p:txBody>
          <a:bodyPr wrap="square">
            <a:spAutoFit/>
          </a:bodyPr>
          <a:lstStyle/>
          <a:p>
            <a:pPr algn="ctr"/>
            <a:r>
              <a:rPr lang="es-CO" sz="2400" b="1" dirty="0">
                <a:solidFill>
                  <a:srgbClr val="FFFF00"/>
                </a:solidFill>
              </a:rPr>
              <a:t>Si tu no </a:t>
            </a:r>
            <a:r>
              <a:rPr lang="es-CO" sz="2400" b="1" dirty="0" smtClean="0">
                <a:solidFill>
                  <a:srgbClr val="FFFF00"/>
                </a:solidFill>
              </a:rPr>
              <a:t>estás </a:t>
            </a:r>
            <a:r>
              <a:rPr lang="es-CO" sz="2400" b="1" dirty="0">
                <a:solidFill>
                  <a:srgbClr val="FFFF00"/>
                </a:solidFill>
              </a:rPr>
              <a:t>adorando </a:t>
            </a:r>
            <a:r>
              <a:rPr lang="es-CO" sz="2400" b="1" dirty="0" smtClean="0">
                <a:solidFill>
                  <a:srgbClr val="FFFF00"/>
                </a:solidFill>
              </a:rPr>
              <a:t>únicamente a </a:t>
            </a:r>
            <a:r>
              <a:rPr lang="es-CO" sz="2400" b="1" dirty="0">
                <a:solidFill>
                  <a:srgbClr val="FFFF00"/>
                </a:solidFill>
              </a:rPr>
              <a:t>nuestro </a:t>
            </a:r>
            <a:r>
              <a:rPr lang="es-CO" sz="2400" b="1" dirty="0" smtClean="0">
                <a:solidFill>
                  <a:srgbClr val="FFFF00"/>
                </a:solidFill>
              </a:rPr>
              <a:t>Padre, </a:t>
            </a:r>
            <a:r>
              <a:rPr lang="es-CO" sz="2400" b="1" dirty="0">
                <a:solidFill>
                  <a:srgbClr val="FFFF00"/>
                </a:solidFill>
              </a:rPr>
              <a:t>el Creador del cielo y la </a:t>
            </a:r>
            <a:r>
              <a:rPr lang="es-CO" sz="2400" b="1" dirty="0" smtClean="0">
                <a:solidFill>
                  <a:srgbClr val="FFFF00"/>
                </a:solidFill>
              </a:rPr>
              <a:t>tierra, eres un idolatra, y debes tener mucho cuidado por que para ti es el llamado del Tercer Ángel: Ver </a:t>
            </a:r>
            <a:r>
              <a:rPr lang="es-CO" sz="2400" b="1" u="sng" dirty="0" smtClean="0">
                <a:solidFill>
                  <a:srgbClr val="FFFF00"/>
                </a:solidFill>
              </a:rPr>
              <a:t>(Apoc.14:9-11)</a:t>
            </a:r>
            <a:r>
              <a:rPr lang="es-CO" sz="2400" b="1" dirty="0" smtClean="0">
                <a:solidFill>
                  <a:srgbClr val="FFFF00"/>
                </a:solidFill>
              </a:rPr>
              <a:t>.   </a:t>
            </a:r>
            <a:endParaRPr lang="es-CO" sz="2400" b="1" dirty="0">
              <a:solidFill>
                <a:srgbClr val="FFFF00"/>
              </a:solidFill>
            </a:endParaRPr>
          </a:p>
        </p:txBody>
      </p:sp>
    </p:spTree>
    <p:extLst>
      <p:ext uri="{BB962C8B-B14F-4D97-AF65-F5344CB8AC3E}">
        <p14:creationId xmlns:p14="http://schemas.microsoft.com/office/powerpoint/2010/main" val="2154128617"/>
      </p:ext>
    </p:extLst>
  </p:cSld>
  <p:clrMapOvr>
    <a:masterClrMapping/>
  </p:clrMapOvr>
  <p:transition spd="slow">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0"/>
            <a:ext cx="8229600" cy="6858000"/>
          </a:xfrm>
          <a:solidFill>
            <a:schemeClr val="tx1"/>
          </a:solidFill>
        </p:spPr>
        <p:txBody>
          <a:bodyPr>
            <a:normAutofit fontScale="77500" lnSpcReduction="20000"/>
          </a:bodyPr>
          <a:lstStyle/>
          <a:p>
            <a:pPr marL="0" indent="0" algn="ctr">
              <a:buNone/>
            </a:pPr>
            <a:r>
              <a:rPr lang="es-CO" dirty="0" smtClean="0">
                <a:solidFill>
                  <a:srgbClr val="FFFF00"/>
                </a:solidFill>
              </a:rPr>
              <a:t>Es URGENTE que </a:t>
            </a:r>
            <a:r>
              <a:rPr lang="es-CO" dirty="0">
                <a:solidFill>
                  <a:srgbClr val="FFFF00"/>
                </a:solidFill>
              </a:rPr>
              <a:t>n</a:t>
            </a:r>
            <a:r>
              <a:rPr lang="es-CO" dirty="0" smtClean="0">
                <a:solidFill>
                  <a:srgbClr val="FFFF00"/>
                </a:solidFill>
              </a:rPr>
              <a:t>os Despojemos </a:t>
            </a:r>
            <a:r>
              <a:rPr lang="es-CO" dirty="0">
                <a:solidFill>
                  <a:srgbClr val="FFFF00"/>
                </a:solidFill>
              </a:rPr>
              <a:t>de todas </a:t>
            </a:r>
            <a:r>
              <a:rPr lang="es-CO" dirty="0" smtClean="0">
                <a:solidFill>
                  <a:srgbClr val="FFFF00"/>
                </a:solidFill>
              </a:rPr>
              <a:t>las falsas </a:t>
            </a:r>
            <a:r>
              <a:rPr lang="es-CO" dirty="0">
                <a:solidFill>
                  <a:srgbClr val="FFFF00"/>
                </a:solidFill>
              </a:rPr>
              <a:t>formas de </a:t>
            </a:r>
            <a:r>
              <a:rPr lang="es-CO" dirty="0" smtClean="0">
                <a:solidFill>
                  <a:srgbClr val="FFFF00"/>
                </a:solidFill>
              </a:rPr>
              <a:t>adoración </a:t>
            </a:r>
            <a:r>
              <a:rPr lang="es-CO" dirty="0">
                <a:solidFill>
                  <a:srgbClr val="FFFF00"/>
                </a:solidFill>
              </a:rPr>
              <a:t>en este mismo momento y adoremos a Dios en </a:t>
            </a:r>
            <a:r>
              <a:rPr lang="es-CO" b="1" dirty="0" smtClean="0">
                <a:solidFill>
                  <a:srgbClr val="FFFF00"/>
                </a:solidFill>
              </a:rPr>
              <a:t>ESPÍRITU Y EN VERDAD</a:t>
            </a:r>
            <a:r>
              <a:rPr lang="es-CO" dirty="0" smtClean="0">
                <a:solidFill>
                  <a:srgbClr val="FFFF00"/>
                </a:solidFill>
              </a:rPr>
              <a:t>, </a:t>
            </a:r>
            <a:r>
              <a:rPr lang="es-CO" dirty="0">
                <a:solidFill>
                  <a:srgbClr val="FFFF00"/>
                </a:solidFill>
              </a:rPr>
              <a:t>en lugar del Dragón, mientras haya oportunidad</a:t>
            </a:r>
            <a:r>
              <a:rPr lang="es-CO" dirty="0" smtClean="0">
                <a:solidFill>
                  <a:srgbClr val="FFFF00"/>
                </a:solidFill>
              </a:rPr>
              <a:t>!</a:t>
            </a:r>
          </a:p>
          <a:p>
            <a:pPr marL="0" indent="0" algn="ctr">
              <a:buNone/>
            </a:pPr>
            <a:endParaRPr lang="es-CO" dirty="0" smtClean="0">
              <a:solidFill>
                <a:srgbClr val="FFFF00"/>
              </a:solidFill>
            </a:endParaRPr>
          </a:p>
          <a:p>
            <a:pPr marL="0" indent="0" algn="ctr">
              <a:buNone/>
            </a:pPr>
            <a:r>
              <a:rPr lang="es-CO" b="1" u="sng" dirty="0" smtClean="0">
                <a:solidFill>
                  <a:srgbClr val="FF0000"/>
                </a:solidFill>
              </a:rPr>
              <a:t>Isaías 55:6</a:t>
            </a:r>
            <a:r>
              <a:rPr lang="es-CO" dirty="0" smtClean="0">
                <a:solidFill>
                  <a:srgbClr val="FF0000"/>
                </a:solidFill>
              </a:rPr>
              <a:t>, </a:t>
            </a:r>
            <a:r>
              <a:rPr lang="es-CO" dirty="0" smtClean="0">
                <a:solidFill>
                  <a:srgbClr val="FFFF00"/>
                </a:solidFill>
              </a:rPr>
              <a:t>dice</a:t>
            </a:r>
          </a:p>
          <a:p>
            <a:pPr marL="0" indent="0" algn="ctr">
              <a:buNone/>
            </a:pPr>
            <a:r>
              <a:rPr lang="es-CO" dirty="0" smtClean="0">
                <a:solidFill>
                  <a:srgbClr val="FFFF00"/>
                </a:solidFill>
              </a:rPr>
              <a:t>«Buscad </a:t>
            </a:r>
            <a:r>
              <a:rPr lang="es-CO" dirty="0">
                <a:solidFill>
                  <a:srgbClr val="FFFF00"/>
                </a:solidFill>
              </a:rPr>
              <a:t>al SEÑOR mientras puede ser hallado, llamadle en tanto que está </a:t>
            </a:r>
            <a:r>
              <a:rPr lang="es-CO" dirty="0" smtClean="0">
                <a:solidFill>
                  <a:srgbClr val="FFFF00"/>
                </a:solidFill>
              </a:rPr>
              <a:t>Cerca»</a:t>
            </a:r>
          </a:p>
          <a:p>
            <a:pPr marL="0" indent="0" algn="ctr">
              <a:buNone/>
            </a:pPr>
            <a:r>
              <a:rPr lang="es-CO" dirty="0">
                <a:solidFill>
                  <a:srgbClr val="FFFF00"/>
                </a:solidFill>
              </a:rPr>
              <a:t> </a:t>
            </a:r>
            <a:endParaRPr lang="es-CO" dirty="0" smtClean="0">
              <a:solidFill>
                <a:srgbClr val="FFFF00"/>
              </a:solidFill>
            </a:endParaRPr>
          </a:p>
          <a:p>
            <a:pPr marL="0" indent="0" algn="ctr">
              <a:buNone/>
            </a:pPr>
            <a:r>
              <a:rPr lang="es-CO" dirty="0" smtClean="0">
                <a:solidFill>
                  <a:srgbClr val="FFFF00"/>
                </a:solidFill>
              </a:rPr>
              <a:t>Y </a:t>
            </a:r>
            <a:r>
              <a:rPr lang="es-CO" b="1" u="sng" dirty="0" smtClean="0">
                <a:solidFill>
                  <a:srgbClr val="FF0000"/>
                </a:solidFill>
              </a:rPr>
              <a:t>Amós 8: 12 </a:t>
            </a:r>
            <a:r>
              <a:rPr lang="es-CO" dirty="0" smtClean="0">
                <a:solidFill>
                  <a:srgbClr val="FFFF00"/>
                </a:solidFill>
              </a:rPr>
              <a:t>dice:</a:t>
            </a:r>
          </a:p>
          <a:p>
            <a:pPr marL="0" indent="0" algn="ctr">
              <a:buNone/>
            </a:pPr>
            <a:r>
              <a:rPr lang="es-CO" dirty="0" smtClean="0">
                <a:solidFill>
                  <a:srgbClr val="FFFF00"/>
                </a:solidFill>
              </a:rPr>
              <a:t> «Ciertamente </a:t>
            </a:r>
            <a:r>
              <a:rPr lang="es-CO" dirty="0">
                <a:solidFill>
                  <a:srgbClr val="FFFF00"/>
                </a:solidFill>
              </a:rPr>
              <a:t>vienen días, dice </a:t>
            </a:r>
            <a:r>
              <a:rPr lang="es-CO" dirty="0" smtClean="0">
                <a:solidFill>
                  <a:srgbClr val="FFFF00"/>
                </a:solidFill>
              </a:rPr>
              <a:t>Jehová, el </a:t>
            </a:r>
            <a:r>
              <a:rPr lang="es-CO" dirty="0">
                <a:solidFill>
                  <a:srgbClr val="FFFF00"/>
                </a:solidFill>
              </a:rPr>
              <a:t>Señor, </a:t>
            </a:r>
            <a:r>
              <a:rPr lang="es-CO" dirty="0" smtClean="0">
                <a:solidFill>
                  <a:srgbClr val="FFFF00"/>
                </a:solidFill>
              </a:rPr>
              <a:t>en </a:t>
            </a:r>
            <a:r>
              <a:rPr lang="es-CO" dirty="0">
                <a:solidFill>
                  <a:srgbClr val="FFFF00"/>
                </a:solidFill>
              </a:rPr>
              <a:t>los cuales enviaré hambre a la tierra, </a:t>
            </a:r>
            <a:r>
              <a:rPr lang="es-CO" dirty="0" smtClean="0">
                <a:solidFill>
                  <a:srgbClr val="FFFF00"/>
                </a:solidFill>
              </a:rPr>
              <a:t>no </a:t>
            </a:r>
            <a:r>
              <a:rPr lang="es-CO" dirty="0">
                <a:solidFill>
                  <a:srgbClr val="FFFF00"/>
                </a:solidFill>
              </a:rPr>
              <a:t>hambre de pan ni sed de agua, </a:t>
            </a:r>
            <a:r>
              <a:rPr lang="es-CO" dirty="0" smtClean="0">
                <a:solidFill>
                  <a:srgbClr val="FFFF00"/>
                </a:solidFill>
              </a:rPr>
              <a:t>sino </a:t>
            </a:r>
            <a:r>
              <a:rPr lang="es-CO" dirty="0">
                <a:solidFill>
                  <a:srgbClr val="FFFF00"/>
                </a:solidFill>
              </a:rPr>
              <a:t>de </a:t>
            </a:r>
            <a:r>
              <a:rPr lang="es-CO" dirty="0" smtClean="0">
                <a:solidFill>
                  <a:srgbClr val="FFFF00"/>
                </a:solidFill>
              </a:rPr>
              <a:t>oír </a:t>
            </a:r>
            <a:r>
              <a:rPr lang="es-CO" dirty="0">
                <a:solidFill>
                  <a:srgbClr val="FFFF00"/>
                </a:solidFill>
              </a:rPr>
              <a:t>la palabra de Jehová. </a:t>
            </a:r>
            <a:r>
              <a:rPr lang="es-CO" dirty="0" smtClean="0">
                <a:solidFill>
                  <a:srgbClr val="FFFF00"/>
                </a:solidFill>
              </a:rPr>
              <a:t> </a:t>
            </a:r>
            <a:r>
              <a:rPr lang="es-CO" dirty="0">
                <a:solidFill>
                  <a:srgbClr val="FFFF00"/>
                </a:solidFill>
              </a:rPr>
              <a:t>12 E irán errantes de mar a mar; </a:t>
            </a:r>
            <a:r>
              <a:rPr lang="es-CO" dirty="0" smtClean="0">
                <a:solidFill>
                  <a:srgbClr val="FFFF00"/>
                </a:solidFill>
              </a:rPr>
              <a:t>desde </a:t>
            </a:r>
            <a:r>
              <a:rPr lang="es-CO" dirty="0">
                <a:solidFill>
                  <a:srgbClr val="FFFF00"/>
                </a:solidFill>
              </a:rPr>
              <a:t>el norte hasta el oriente </a:t>
            </a:r>
            <a:r>
              <a:rPr lang="es-CO" dirty="0" smtClean="0">
                <a:solidFill>
                  <a:srgbClr val="FFFF00"/>
                </a:solidFill>
              </a:rPr>
              <a:t>andarán </a:t>
            </a:r>
            <a:r>
              <a:rPr lang="es-CO" dirty="0">
                <a:solidFill>
                  <a:srgbClr val="FFFF00"/>
                </a:solidFill>
              </a:rPr>
              <a:t>buscando palabra de Jehová, </a:t>
            </a:r>
            <a:r>
              <a:rPr lang="es-CO" dirty="0" smtClean="0">
                <a:solidFill>
                  <a:srgbClr val="FFFF00"/>
                </a:solidFill>
              </a:rPr>
              <a:t>y </a:t>
            </a:r>
            <a:r>
              <a:rPr lang="es-CO" dirty="0">
                <a:solidFill>
                  <a:srgbClr val="FFFF00"/>
                </a:solidFill>
              </a:rPr>
              <a:t>no la </a:t>
            </a:r>
            <a:r>
              <a:rPr lang="es-CO" dirty="0" smtClean="0">
                <a:solidFill>
                  <a:srgbClr val="FFFF00"/>
                </a:solidFill>
              </a:rPr>
              <a:t>hallarán».</a:t>
            </a:r>
          </a:p>
          <a:p>
            <a:pPr marL="0" indent="0">
              <a:buNone/>
            </a:pPr>
            <a:endParaRPr lang="es-CO" dirty="0" smtClean="0">
              <a:solidFill>
                <a:srgbClr val="FFFF00"/>
              </a:solidFill>
            </a:endParaRPr>
          </a:p>
          <a:p>
            <a:pPr marL="0" indent="0" algn="ctr">
              <a:buNone/>
            </a:pPr>
            <a:r>
              <a:rPr lang="es-CO" dirty="0" smtClean="0">
                <a:solidFill>
                  <a:srgbClr val="FFFF00"/>
                </a:solidFill>
              </a:rPr>
              <a:t>¡Dios está </a:t>
            </a:r>
            <a:r>
              <a:rPr lang="es-CO" dirty="0">
                <a:solidFill>
                  <a:srgbClr val="FFFF00"/>
                </a:solidFill>
              </a:rPr>
              <a:t>sellando a su pueblo de acuerdo a sus decisiones. Escojamos a nuestro Padre porque él es nuestro </a:t>
            </a:r>
            <a:r>
              <a:rPr lang="es-CO" dirty="0" smtClean="0">
                <a:solidFill>
                  <a:srgbClr val="FFFF00"/>
                </a:solidFill>
              </a:rPr>
              <a:t>Creador, y </a:t>
            </a:r>
            <a:r>
              <a:rPr lang="es-CO" dirty="0">
                <a:solidFill>
                  <a:srgbClr val="FFFF00"/>
                </a:solidFill>
              </a:rPr>
              <a:t>Dios NUNCA </a:t>
            </a:r>
            <a:r>
              <a:rPr lang="es-CO" dirty="0" smtClean="0">
                <a:solidFill>
                  <a:srgbClr val="FFFF00"/>
                </a:solidFill>
              </a:rPr>
              <a:t>pondrá </a:t>
            </a:r>
            <a:r>
              <a:rPr lang="es-CO" dirty="0">
                <a:solidFill>
                  <a:srgbClr val="FFFF00"/>
                </a:solidFill>
              </a:rPr>
              <a:t>su sello en </a:t>
            </a:r>
            <a:r>
              <a:rPr lang="es-CO" dirty="0" smtClean="0">
                <a:solidFill>
                  <a:srgbClr val="FFFF00"/>
                </a:solidFill>
              </a:rPr>
              <a:t>la frente de los idólatras</a:t>
            </a:r>
            <a:r>
              <a:rPr lang="es-CO" dirty="0">
                <a:solidFill>
                  <a:srgbClr val="FFFF00"/>
                </a:solidFill>
              </a:rPr>
              <a:t>!</a:t>
            </a:r>
          </a:p>
          <a:p>
            <a:endParaRPr lang="es-CO" dirty="0">
              <a:solidFill>
                <a:srgbClr val="FFFF00"/>
              </a:solidFill>
            </a:endParaRPr>
          </a:p>
        </p:txBody>
      </p:sp>
    </p:spTree>
    <p:extLst>
      <p:ext uri="{BB962C8B-B14F-4D97-AF65-F5344CB8AC3E}">
        <p14:creationId xmlns:p14="http://schemas.microsoft.com/office/powerpoint/2010/main" val="242781597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92688"/>
          </a:xfrm>
          <a:solidFill>
            <a:schemeClr val="tx1"/>
          </a:solidFill>
        </p:spPr>
        <p:txBody>
          <a:bodyPr>
            <a:normAutofit lnSpcReduction="10000"/>
          </a:bodyPr>
          <a:lstStyle/>
          <a:p>
            <a:pPr marL="0" indent="0" algn="ctr">
              <a:buNone/>
            </a:pPr>
            <a:r>
              <a:rPr lang="es-CO" sz="2800" dirty="0"/>
              <a:t>«</a:t>
            </a:r>
            <a:r>
              <a:rPr lang="es-CO" sz="2800" b="1" dirty="0">
                <a:solidFill>
                  <a:srgbClr val="FFFF00"/>
                </a:solidFill>
              </a:rPr>
              <a:t>Dios es Espíritu, y los que lo adoran, en espíritu y en verdad es necesario que lo </a:t>
            </a:r>
            <a:r>
              <a:rPr lang="es-CO" sz="2800" b="1" dirty="0" smtClean="0">
                <a:solidFill>
                  <a:srgbClr val="FFFF00"/>
                </a:solidFill>
              </a:rPr>
              <a:t>adoren. Porque </a:t>
            </a:r>
            <a:r>
              <a:rPr lang="es-CO" sz="2800" b="1" dirty="0">
                <a:solidFill>
                  <a:srgbClr val="FFFF00"/>
                </a:solidFill>
              </a:rPr>
              <a:t>también el Padre tales adoradores busca que lo adoren</a:t>
            </a:r>
            <a:r>
              <a:rPr lang="es-CO" sz="2800" b="1" dirty="0" smtClean="0">
                <a:solidFill>
                  <a:srgbClr val="FFFF00"/>
                </a:solidFill>
              </a:rPr>
              <a:t>.</a:t>
            </a:r>
          </a:p>
          <a:p>
            <a:pPr marL="0" indent="0" algn="ctr">
              <a:buNone/>
            </a:pPr>
            <a:r>
              <a:rPr lang="es-CO" sz="2800" dirty="0" smtClean="0">
                <a:solidFill>
                  <a:srgbClr val="FFFF00"/>
                </a:solidFill>
              </a:rPr>
              <a:t> </a:t>
            </a:r>
            <a:r>
              <a:rPr lang="es-CO" sz="2800" b="1" dirty="0" smtClean="0">
                <a:solidFill>
                  <a:srgbClr val="FF0000"/>
                </a:solidFill>
              </a:rPr>
              <a:t>Juan 4:23,24.</a:t>
            </a:r>
          </a:p>
          <a:p>
            <a:pPr marL="0" indent="0">
              <a:buNone/>
            </a:pPr>
            <a:endParaRPr lang="es-CO" sz="2800" dirty="0" smtClean="0">
              <a:solidFill>
                <a:srgbClr val="FFFF00"/>
              </a:solidFill>
            </a:endParaRPr>
          </a:p>
          <a:p>
            <a:pPr marL="0" indent="0" algn="ctr">
              <a:buNone/>
            </a:pPr>
            <a:r>
              <a:rPr lang="es-CO" sz="2800" b="1" u="sng" dirty="0" smtClean="0">
                <a:solidFill>
                  <a:srgbClr val="FFFF00"/>
                </a:solidFill>
              </a:rPr>
              <a:t>¡</a:t>
            </a:r>
            <a:r>
              <a:rPr lang="es-CO" sz="2800" b="1" u="sng" dirty="0">
                <a:solidFill>
                  <a:srgbClr val="FFFF00"/>
                </a:solidFill>
              </a:rPr>
              <a:t>Él es el Dios y Padre de nuestro Señor Jesucristo! </a:t>
            </a:r>
            <a:endParaRPr lang="es-CO" sz="2800" b="1" u="sng" dirty="0" smtClean="0">
              <a:solidFill>
                <a:srgbClr val="FFFF00"/>
              </a:solidFill>
            </a:endParaRPr>
          </a:p>
          <a:p>
            <a:pPr marL="0" indent="0" algn="ctr">
              <a:buNone/>
            </a:pPr>
            <a:endParaRPr lang="es-CO" sz="2800" dirty="0" smtClean="0">
              <a:solidFill>
                <a:srgbClr val="FFFF00"/>
              </a:solidFill>
            </a:endParaRPr>
          </a:p>
          <a:p>
            <a:pPr marL="0" indent="0" algn="ctr">
              <a:buNone/>
            </a:pPr>
            <a:r>
              <a:rPr lang="es-CO" sz="2800" b="1" dirty="0" smtClean="0">
                <a:solidFill>
                  <a:srgbClr val="FF0000"/>
                </a:solidFill>
              </a:rPr>
              <a:t>Cualquier </a:t>
            </a:r>
            <a:r>
              <a:rPr lang="es-CO" sz="2800" b="1" dirty="0">
                <a:solidFill>
                  <a:srgbClr val="FF0000"/>
                </a:solidFill>
              </a:rPr>
              <a:t>cosa que Jesús creyó, enseñó </a:t>
            </a:r>
            <a:r>
              <a:rPr lang="es-CO" sz="2800" b="1" dirty="0" smtClean="0">
                <a:solidFill>
                  <a:srgbClr val="FF0000"/>
                </a:solidFill>
              </a:rPr>
              <a:t>predicó </a:t>
            </a:r>
            <a:r>
              <a:rPr lang="es-CO" sz="2800" b="1" dirty="0">
                <a:solidFill>
                  <a:srgbClr val="FF0000"/>
                </a:solidFill>
              </a:rPr>
              <a:t>y practicó, nosotros también debemos creer, enseñar, predicar y </a:t>
            </a:r>
            <a:r>
              <a:rPr lang="es-CO" sz="2800" b="1" dirty="0" smtClean="0">
                <a:solidFill>
                  <a:srgbClr val="FF0000"/>
                </a:solidFill>
              </a:rPr>
              <a:t>practicar. </a:t>
            </a:r>
          </a:p>
          <a:p>
            <a:pPr marL="0" indent="0" algn="ctr">
              <a:buNone/>
            </a:pPr>
            <a:r>
              <a:rPr lang="es-CO" sz="2800" b="1" dirty="0" smtClean="0">
                <a:solidFill>
                  <a:srgbClr val="FFFF00"/>
                </a:solidFill>
              </a:rPr>
              <a:t>!Permitamos </a:t>
            </a:r>
            <a:r>
              <a:rPr lang="es-CO" sz="2800" b="1" dirty="0">
                <a:solidFill>
                  <a:srgbClr val="FFFF00"/>
                </a:solidFill>
              </a:rPr>
              <a:t>que Jesús sea el Autor y Consumador de cualquier creencia que nosotros hayamos de </a:t>
            </a:r>
            <a:r>
              <a:rPr lang="es-CO" sz="2800" b="1" dirty="0" smtClean="0">
                <a:solidFill>
                  <a:srgbClr val="FFFF00"/>
                </a:solidFill>
              </a:rPr>
              <a:t>sostener. Ésta </a:t>
            </a:r>
            <a:r>
              <a:rPr lang="es-CO" sz="2800" b="1" dirty="0">
                <a:solidFill>
                  <a:srgbClr val="FFFF00"/>
                </a:solidFill>
              </a:rPr>
              <a:t>es la manera más FIEL Y SEGURA de saber lo que es verdad!</a:t>
            </a:r>
          </a:p>
          <a:p>
            <a:endParaRPr lang="es-CO" sz="2800" dirty="0">
              <a:solidFill>
                <a:srgbClr val="FFFF00"/>
              </a:solidFill>
            </a:endParaRPr>
          </a:p>
        </p:txBody>
      </p:sp>
    </p:spTree>
    <p:extLst>
      <p:ext uri="{BB962C8B-B14F-4D97-AF65-F5344CB8AC3E}">
        <p14:creationId xmlns:p14="http://schemas.microsoft.com/office/powerpoint/2010/main" val="10715360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anim calcmode="lin" valueType="num">
                                      <p:cBhvr>
                                        <p:cTn id="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3" end="3"/>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2000"/>
                                        <p:tgtEl>
                                          <p:spTgt spid="3">
                                            <p:txEl>
                                              <p:pRg st="5" end="5"/>
                                            </p:txEl>
                                          </p:spTgt>
                                        </p:tgtEl>
                                      </p:cBhvr>
                                    </p:animEffect>
                                    <p:anim calcmode="lin" valueType="num">
                                      <p:cBhvr>
                                        <p:cTn id="1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5" end="5"/>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2000"/>
                                        <p:tgtEl>
                                          <p:spTgt spid="3">
                                            <p:txEl>
                                              <p:pRg st="6" end="6"/>
                                            </p:txEl>
                                          </p:spTgt>
                                        </p:tgtEl>
                                      </p:cBhvr>
                                    </p:animEffect>
                                    <p:anim calcmode="lin" valueType="num">
                                      <p:cBhvr>
                                        <p:cTn id="18"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6664"/>
          </a:xfrm>
          <a:solidFill>
            <a:schemeClr val="accent4">
              <a:lumMod val="60000"/>
              <a:lumOff val="40000"/>
            </a:schemeClr>
          </a:solidFill>
        </p:spPr>
        <p:txBody>
          <a:bodyPr>
            <a:normAutofit fontScale="92500" lnSpcReduction="20000"/>
          </a:bodyPr>
          <a:lstStyle/>
          <a:p>
            <a:pPr marL="0" indent="0" algn="ctr">
              <a:buNone/>
            </a:pPr>
            <a:r>
              <a:rPr lang="es-CO" dirty="0" smtClean="0"/>
              <a:t>VERDADERA ADORACIÓN ES CUANDO SE RECONOSE AL CREADOR DEL SABADO </a:t>
            </a:r>
          </a:p>
          <a:p>
            <a:pPr marL="0" indent="0" algn="ctr">
              <a:buNone/>
            </a:pPr>
            <a:r>
              <a:rPr lang="es-CO" dirty="0" smtClean="0"/>
              <a:t>El Mensaje </a:t>
            </a:r>
            <a:r>
              <a:rPr lang="es-CO" dirty="0"/>
              <a:t>del Primer Ángel Encontrado </a:t>
            </a:r>
            <a:r>
              <a:rPr lang="es-CO" dirty="0" smtClean="0"/>
              <a:t>también </a:t>
            </a:r>
            <a:r>
              <a:rPr lang="es-CO" dirty="0"/>
              <a:t>en el cuarto </a:t>
            </a:r>
            <a:r>
              <a:rPr lang="es-CO" dirty="0" smtClean="0"/>
              <a:t>Mandamiento. </a:t>
            </a:r>
          </a:p>
          <a:p>
            <a:pPr marL="0" indent="0" algn="ctr">
              <a:buNone/>
            </a:pPr>
            <a:endParaRPr lang="es-CO" dirty="0" smtClean="0"/>
          </a:p>
          <a:p>
            <a:pPr marL="0" indent="0" algn="ctr">
              <a:buNone/>
            </a:pPr>
            <a:r>
              <a:rPr lang="es-CO" dirty="0" smtClean="0"/>
              <a:t>EL </a:t>
            </a:r>
            <a:r>
              <a:rPr lang="es-CO" dirty="0"/>
              <a:t>SELLO DE DIOS </a:t>
            </a:r>
            <a:r>
              <a:rPr lang="es-CO" dirty="0" smtClean="0"/>
              <a:t>VERDADERA </a:t>
            </a:r>
            <a:r>
              <a:rPr lang="es-CO" dirty="0"/>
              <a:t>Y FALSA </a:t>
            </a:r>
            <a:r>
              <a:rPr lang="es-CO" dirty="0" smtClean="0"/>
              <a:t>ADORACIÓN </a:t>
            </a:r>
            <a:r>
              <a:rPr lang="es-CO" dirty="0"/>
              <a:t>CONTRASTADA </a:t>
            </a:r>
            <a:r>
              <a:rPr lang="es-CO" dirty="0" smtClean="0"/>
              <a:t>CON LA FALSA ADORACIÓN A LA TRINIDAD EN EL DOMINGO</a:t>
            </a:r>
          </a:p>
          <a:p>
            <a:pPr marL="0" indent="0" algn="ctr">
              <a:buNone/>
            </a:pPr>
            <a:r>
              <a:rPr lang="es-CO" dirty="0" smtClean="0"/>
              <a:t> </a:t>
            </a:r>
            <a:r>
              <a:rPr lang="es-CO" dirty="0"/>
              <a:t>El </a:t>
            </a:r>
            <a:r>
              <a:rPr lang="es-CO" dirty="0" smtClean="0"/>
              <a:t>Mensaje </a:t>
            </a:r>
            <a:r>
              <a:rPr lang="es-CO" dirty="0"/>
              <a:t>del Tercer </a:t>
            </a:r>
            <a:r>
              <a:rPr lang="es-CO" dirty="0" smtClean="0"/>
              <a:t>Ángel</a:t>
            </a:r>
          </a:p>
          <a:p>
            <a:pPr marL="0" indent="0" algn="ctr">
              <a:buNone/>
            </a:pPr>
            <a:r>
              <a:rPr lang="es-CO" dirty="0" smtClean="0"/>
              <a:t> </a:t>
            </a:r>
          </a:p>
          <a:p>
            <a:pPr marL="0" indent="0" algn="ctr">
              <a:buNone/>
            </a:pPr>
            <a:r>
              <a:rPr lang="es-CO" dirty="0" smtClean="0"/>
              <a:t>El “Domingo </a:t>
            </a:r>
            <a:r>
              <a:rPr lang="es-CO" dirty="0"/>
              <a:t>es un </a:t>
            </a:r>
            <a:r>
              <a:rPr lang="es-CO" dirty="0" smtClean="0"/>
              <a:t>día </a:t>
            </a:r>
            <a:r>
              <a:rPr lang="es-CO" dirty="0"/>
              <a:t>dedicado ... para honrar a la </a:t>
            </a:r>
            <a:r>
              <a:rPr lang="es-CO" dirty="0" smtClean="0"/>
              <a:t>santísima Trinidad. Dicen ellos en </a:t>
            </a:r>
            <a:r>
              <a:rPr lang="es-CO" dirty="0" smtClean="0">
                <a:solidFill>
                  <a:srgbClr val="FF0000"/>
                </a:solidFill>
              </a:rPr>
              <a:t>Douay </a:t>
            </a:r>
            <a:r>
              <a:rPr lang="es-CO" dirty="0">
                <a:solidFill>
                  <a:srgbClr val="FF0000"/>
                </a:solidFill>
              </a:rPr>
              <a:t>Catechism, </a:t>
            </a:r>
            <a:r>
              <a:rPr lang="es-CO" dirty="0" smtClean="0">
                <a:solidFill>
                  <a:srgbClr val="FF0000"/>
                </a:solidFill>
              </a:rPr>
              <a:t>p143.</a:t>
            </a:r>
          </a:p>
          <a:p>
            <a:pPr marL="0" indent="0" algn="ctr">
              <a:buNone/>
            </a:pPr>
            <a:r>
              <a:rPr lang="es-CO" dirty="0" smtClean="0"/>
              <a:t> </a:t>
            </a:r>
            <a:r>
              <a:rPr lang="es-CO" dirty="0"/>
              <a:t>LA MARCA DE LA BESTIA </a:t>
            </a:r>
            <a:r>
              <a:rPr lang="es-CO" dirty="0" smtClean="0"/>
              <a:t>EL 6 </a:t>
            </a:r>
            <a:r>
              <a:rPr lang="es-CO" dirty="0"/>
              <a:t>6 </a:t>
            </a:r>
            <a:r>
              <a:rPr lang="es-CO" dirty="0" smtClean="0"/>
              <a:t>6</a:t>
            </a:r>
            <a:endParaRPr lang="es-CO" dirty="0"/>
          </a:p>
        </p:txBody>
      </p:sp>
    </p:spTree>
    <p:extLst>
      <p:ext uri="{BB962C8B-B14F-4D97-AF65-F5344CB8AC3E}">
        <p14:creationId xmlns:p14="http://schemas.microsoft.com/office/powerpoint/2010/main" val="291853106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inVertical)">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solidFill>
            <a:schemeClr val="bg2">
              <a:lumMod val="75000"/>
            </a:schemeClr>
          </a:solidFill>
          <a:scene3d>
            <a:camera prst="orthographicFront"/>
            <a:lightRig rig="threePt" dir="t"/>
          </a:scene3d>
          <a:sp3d>
            <a:bevelT/>
          </a:sp3d>
        </p:spPr>
        <p:txBody>
          <a:bodyPr>
            <a:normAutofit fontScale="90000"/>
          </a:bodyPr>
          <a:lstStyle/>
          <a:p>
            <a:r>
              <a:rPr lang="es-CO" b="1" dirty="0" smtClean="0"/>
              <a:t>¿Qué invitación nos hace Dios hoy para obtener la salvación?</a:t>
            </a:r>
            <a:endParaRPr lang="es-CO" b="1" dirty="0"/>
          </a:p>
        </p:txBody>
      </p:sp>
      <p:sp>
        <p:nvSpPr>
          <p:cNvPr id="3" name="2 Marcador de contenido"/>
          <p:cNvSpPr>
            <a:spLocks noGrp="1"/>
          </p:cNvSpPr>
          <p:nvPr>
            <p:ph idx="1"/>
          </p:nvPr>
        </p:nvSpPr>
        <p:spPr>
          <a:xfrm>
            <a:off x="457200" y="1600201"/>
            <a:ext cx="8229600" cy="2692895"/>
          </a:xfrm>
          <a:solidFill>
            <a:schemeClr val="accent2">
              <a:lumMod val="20000"/>
              <a:lumOff val="80000"/>
            </a:schemeClr>
          </a:solidFill>
        </p:spPr>
        <p:txBody>
          <a:bodyPr>
            <a:normAutofit fontScale="70000" lnSpcReduction="20000"/>
          </a:bodyPr>
          <a:lstStyle/>
          <a:p>
            <a:pPr marL="0" indent="0" algn="ctr">
              <a:buNone/>
            </a:pPr>
            <a:r>
              <a:rPr lang="es-CO" dirty="0" smtClean="0"/>
              <a:t>Salid </a:t>
            </a:r>
            <a:r>
              <a:rPr lang="es-CO" dirty="0"/>
              <a:t>de ella, pueblo mío , para que no participéis de sus pecados, y no recibáis de sus plagas</a:t>
            </a:r>
            <a:r>
              <a:rPr lang="es-CO" b="1" dirty="0" smtClean="0">
                <a:solidFill>
                  <a:srgbClr val="FF0000"/>
                </a:solidFill>
              </a:rPr>
              <a:t>...(Apoc. </a:t>
            </a:r>
            <a:r>
              <a:rPr lang="es-CO" b="1" dirty="0">
                <a:solidFill>
                  <a:srgbClr val="FF0000"/>
                </a:solidFill>
              </a:rPr>
              <a:t>18:4</a:t>
            </a:r>
            <a:r>
              <a:rPr lang="es-CO" b="1" dirty="0" smtClean="0">
                <a:solidFill>
                  <a:srgbClr val="FF0000"/>
                </a:solidFill>
              </a:rPr>
              <a:t>).</a:t>
            </a:r>
          </a:p>
          <a:p>
            <a:pPr marL="0" indent="0" algn="ctr">
              <a:buNone/>
            </a:pPr>
            <a:endParaRPr lang="es-CO" dirty="0" smtClean="0"/>
          </a:p>
          <a:p>
            <a:pPr marL="0" indent="0" algn="ctr">
              <a:buNone/>
            </a:pPr>
            <a:r>
              <a:rPr lang="es-CO" dirty="0" smtClean="0"/>
              <a:t> </a:t>
            </a:r>
            <a:r>
              <a:rPr lang="es-CO" sz="4000" b="1" u="sng" dirty="0"/>
              <a:t>¿</a:t>
            </a:r>
            <a:r>
              <a:rPr lang="es-CO" sz="4000" b="1" u="sng" dirty="0" smtClean="0"/>
              <a:t>Cómo, </a:t>
            </a:r>
            <a:r>
              <a:rPr lang="es-CO" sz="4000" b="1" u="sng" dirty="0"/>
              <a:t>uno “Sale de ella</a:t>
            </a:r>
            <a:r>
              <a:rPr lang="es-CO" sz="4000" b="1" u="sng" dirty="0" smtClean="0"/>
              <a:t>”?</a:t>
            </a:r>
          </a:p>
          <a:p>
            <a:pPr marL="0" indent="0">
              <a:buNone/>
            </a:pPr>
            <a:r>
              <a:rPr lang="es-CO" sz="3900" b="1" dirty="0" smtClean="0"/>
              <a:t>1). </a:t>
            </a:r>
            <a:r>
              <a:rPr lang="es-CO" dirty="0" smtClean="0"/>
              <a:t>Parando </a:t>
            </a:r>
            <a:r>
              <a:rPr lang="es-CO" dirty="0"/>
              <a:t>de adorar a un “Cristianizado” dios Sol- la Trinidad! : </a:t>
            </a:r>
            <a:r>
              <a:rPr lang="es-CO" b="1" dirty="0" smtClean="0"/>
              <a:t>HORUS</a:t>
            </a:r>
            <a:r>
              <a:rPr lang="es-CO" dirty="0" smtClean="0"/>
              <a:t>, </a:t>
            </a:r>
            <a:r>
              <a:rPr lang="es-CO" dirty="0"/>
              <a:t>salida del sol, </a:t>
            </a:r>
            <a:r>
              <a:rPr lang="es-CO" b="1" dirty="0" smtClean="0"/>
              <a:t>RAORRÊ</a:t>
            </a:r>
            <a:r>
              <a:rPr lang="es-CO" dirty="0" smtClean="0"/>
              <a:t>, </a:t>
            </a:r>
            <a:r>
              <a:rPr lang="es-CO" dirty="0"/>
              <a:t>sol del mediodía,  y </a:t>
            </a:r>
            <a:r>
              <a:rPr lang="es-CO" b="1" dirty="0" smtClean="0"/>
              <a:t>OSIRIS</a:t>
            </a:r>
            <a:r>
              <a:rPr lang="es-CO" dirty="0" smtClean="0"/>
              <a:t>, </a:t>
            </a:r>
            <a:r>
              <a:rPr lang="es-CO" dirty="0"/>
              <a:t>opuesta del sol</a:t>
            </a:r>
            <a:r>
              <a:rPr lang="es-CO" dirty="0" smtClean="0"/>
              <a:t>.” y </a:t>
            </a:r>
            <a:r>
              <a:rPr lang="es-CO" dirty="0"/>
              <a:t>Adorar a nuestro Padre Celestial. </a:t>
            </a:r>
            <a:r>
              <a:rPr lang="es-CO" b="1" dirty="0">
                <a:solidFill>
                  <a:srgbClr val="FF0000"/>
                </a:solidFill>
              </a:rPr>
              <a:t>(Juan 4:22-24; </a:t>
            </a:r>
            <a:r>
              <a:rPr lang="es-CO" b="1" dirty="0" smtClean="0">
                <a:solidFill>
                  <a:srgbClr val="FF0000"/>
                </a:solidFill>
              </a:rPr>
              <a:t>Apoc </a:t>
            </a:r>
            <a:r>
              <a:rPr lang="es-CO" b="1" dirty="0">
                <a:solidFill>
                  <a:srgbClr val="FF0000"/>
                </a:solidFill>
              </a:rPr>
              <a:t>14:6-12</a:t>
            </a:r>
            <a:r>
              <a:rPr lang="es-CO" b="1" dirty="0" smtClean="0">
                <a:solidFill>
                  <a:srgbClr val="FF0000"/>
                </a:solidFill>
              </a:rPr>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1" y="4941168"/>
            <a:ext cx="1224136"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876" y="4941169"/>
            <a:ext cx="1066597"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0257" y="4964330"/>
            <a:ext cx="1296144" cy="1561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24328" y="4941166"/>
            <a:ext cx="1451223" cy="1584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Rectángulo"/>
          <p:cNvSpPr/>
          <p:nvPr/>
        </p:nvSpPr>
        <p:spPr>
          <a:xfrm>
            <a:off x="323528" y="4437112"/>
            <a:ext cx="4104456" cy="400110"/>
          </a:xfrm>
          <a:prstGeom prst="rect">
            <a:avLst/>
          </a:prstGeom>
          <a:solidFill>
            <a:schemeClr val="bg2">
              <a:lumMod val="90000"/>
            </a:schemeClr>
          </a:solidFill>
        </p:spPr>
        <p:txBody>
          <a:bodyPr wrap="square">
            <a:spAutoFit/>
          </a:bodyPr>
          <a:lstStyle/>
          <a:p>
            <a:pPr algn="ctr"/>
            <a:r>
              <a:rPr lang="es-CO" sz="2000" b="1" dirty="0"/>
              <a:t>Culto pagano Cristianizado</a:t>
            </a:r>
          </a:p>
        </p:txBody>
      </p:sp>
      <p:sp>
        <p:nvSpPr>
          <p:cNvPr id="6" name="5 Rectángulo"/>
          <p:cNvSpPr/>
          <p:nvPr/>
        </p:nvSpPr>
        <p:spPr>
          <a:xfrm>
            <a:off x="4644008" y="4483278"/>
            <a:ext cx="4331543" cy="400110"/>
          </a:xfrm>
          <a:prstGeom prst="rect">
            <a:avLst/>
          </a:prstGeom>
          <a:solidFill>
            <a:schemeClr val="bg2">
              <a:lumMod val="90000"/>
            </a:schemeClr>
          </a:solidFill>
        </p:spPr>
        <p:txBody>
          <a:bodyPr wrap="square">
            <a:spAutoFit/>
          </a:bodyPr>
          <a:lstStyle/>
          <a:p>
            <a:pPr algn="ctr"/>
            <a:r>
              <a:rPr lang="es-CO" sz="2000" b="1" dirty="0"/>
              <a:t>Adoración en </a:t>
            </a:r>
            <a:r>
              <a:rPr lang="es-CO" sz="2000" b="1" dirty="0" smtClean="0"/>
              <a:t>Espíritu </a:t>
            </a:r>
            <a:r>
              <a:rPr lang="es-CO" sz="2000" b="1" dirty="0"/>
              <a:t>y en </a:t>
            </a:r>
            <a:r>
              <a:rPr lang="es-CO" sz="2000" b="1" dirty="0" smtClean="0"/>
              <a:t>verdad</a:t>
            </a:r>
            <a:endParaRPr lang="es-CO" sz="2000" b="1" dirty="0"/>
          </a:p>
        </p:txBody>
      </p:sp>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4008" y="4941169"/>
            <a:ext cx="1656184" cy="1561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0192" y="4941168"/>
            <a:ext cx="1223962" cy="15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93761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
                                          </p:val>
                                        </p:tav>
                                        <p:tav tm="100000">
                                          <p:val>
                                            <p:strVal val="#ppt_w"/>
                                          </p:val>
                                        </p:tav>
                                      </p:tavLst>
                                    </p:anim>
                                    <p:anim calcmode="lin" valueType="num">
                                      <p:cBhvr>
                                        <p:cTn id="8" dur="500" fill="hold"/>
                                        <p:tgtEl>
                                          <p:spTgt spid="2050"/>
                                        </p:tgtEl>
                                        <p:attrNameLst>
                                          <p:attrName>ppt_h</p:attrName>
                                        </p:attrNameLst>
                                      </p:cBhvr>
                                      <p:tavLst>
                                        <p:tav tm="0">
                                          <p:val>
                                            <p:fltVal val="0"/>
                                          </p:val>
                                        </p:tav>
                                        <p:tav tm="100000">
                                          <p:val>
                                            <p:strVal val="#ppt_h"/>
                                          </p:val>
                                        </p:tav>
                                      </p:tavLst>
                                    </p:anim>
                                    <p:animEffect transition="in" filter="fade">
                                      <p:cBhvr>
                                        <p:cTn id="9" dur="500"/>
                                        <p:tgtEl>
                                          <p:spTgt spid="2050"/>
                                        </p:tgtEl>
                                      </p:cBhvr>
                                    </p:animEffect>
                                  </p:childTnLst>
                                </p:cTn>
                              </p:par>
                              <p:par>
                                <p:cTn id="10" presetID="53" presetClass="entr" presetSubtype="16" fill="hold" nodeType="withEffect">
                                  <p:stCondLst>
                                    <p:cond delay="0"/>
                                  </p:stCondLst>
                                  <p:childTnLst>
                                    <p:set>
                                      <p:cBhvr>
                                        <p:cTn id="11" dur="1" fill="hold">
                                          <p:stCondLst>
                                            <p:cond delay="0"/>
                                          </p:stCondLst>
                                        </p:cTn>
                                        <p:tgtEl>
                                          <p:spTgt spid="2051"/>
                                        </p:tgtEl>
                                        <p:attrNameLst>
                                          <p:attrName>style.visibility</p:attrName>
                                        </p:attrNameLst>
                                      </p:cBhvr>
                                      <p:to>
                                        <p:strVal val="visible"/>
                                      </p:to>
                                    </p:set>
                                    <p:anim calcmode="lin" valueType="num">
                                      <p:cBhvr>
                                        <p:cTn id="12" dur="500" fill="hold"/>
                                        <p:tgtEl>
                                          <p:spTgt spid="2051"/>
                                        </p:tgtEl>
                                        <p:attrNameLst>
                                          <p:attrName>ppt_w</p:attrName>
                                        </p:attrNameLst>
                                      </p:cBhvr>
                                      <p:tavLst>
                                        <p:tav tm="0">
                                          <p:val>
                                            <p:fltVal val="0"/>
                                          </p:val>
                                        </p:tav>
                                        <p:tav tm="100000">
                                          <p:val>
                                            <p:strVal val="#ppt_w"/>
                                          </p:val>
                                        </p:tav>
                                      </p:tavLst>
                                    </p:anim>
                                    <p:anim calcmode="lin" valueType="num">
                                      <p:cBhvr>
                                        <p:cTn id="13" dur="500" fill="hold"/>
                                        <p:tgtEl>
                                          <p:spTgt spid="2051"/>
                                        </p:tgtEl>
                                        <p:attrNameLst>
                                          <p:attrName>ppt_h</p:attrName>
                                        </p:attrNameLst>
                                      </p:cBhvr>
                                      <p:tavLst>
                                        <p:tav tm="0">
                                          <p:val>
                                            <p:fltVal val="0"/>
                                          </p:val>
                                        </p:tav>
                                        <p:tav tm="100000">
                                          <p:val>
                                            <p:strVal val="#ppt_h"/>
                                          </p:val>
                                        </p:tav>
                                      </p:tavLst>
                                    </p:anim>
                                    <p:animEffect transition="in" filter="fade">
                                      <p:cBhvr>
                                        <p:cTn id="14" dur="500"/>
                                        <p:tgtEl>
                                          <p:spTgt spid="2051"/>
                                        </p:tgtEl>
                                      </p:cBhvr>
                                    </p:animEffect>
                                  </p:childTnLst>
                                </p:cTn>
                              </p:par>
                              <p:par>
                                <p:cTn id="15" presetID="53" presetClass="entr" presetSubtype="16" fill="hold" nodeType="withEffect">
                                  <p:stCondLst>
                                    <p:cond delay="0"/>
                                  </p:stCondLst>
                                  <p:childTnLst>
                                    <p:set>
                                      <p:cBhvr>
                                        <p:cTn id="16" dur="1" fill="hold">
                                          <p:stCondLst>
                                            <p:cond delay="0"/>
                                          </p:stCondLst>
                                        </p:cTn>
                                        <p:tgtEl>
                                          <p:spTgt spid="2052"/>
                                        </p:tgtEl>
                                        <p:attrNameLst>
                                          <p:attrName>style.visibility</p:attrName>
                                        </p:attrNameLst>
                                      </p:cBhvr>
                                      <p:to>
                                        <p:strVal val="visible"/>
                                      </p:to>
                                    </p:set>
                                    <p:anim calcmode="lin" valueType="num">
                                      <p:cBhvr>
                                        <p:cTn id="17" dur="500" fill="hold"/>
                                        <p:tgtEl>
                                          <p:spTgt spid="2052"/>
                                        </p:tgtEl>
                                        <p:attrNameLst>
                                          <p:attrName>ppt_w</p:attrName>
                                        </p:attrNameLst>
                                      </p:cBhvr>
                                      <p:tavLst>
                                        <p:tav tm="0">
                                          <p:val>
                                            <p:fltVal val="0"/>
                                          </p:val>
                                        </p:tav>
                                        <p:tav tm="100000">
                                          <p:val>
                                            <p:strVal val="#ppt_w"/>
                                          </p:val>
                                        </p:tav>
                                      </p:tavLst>
                                    </p:anim>
                                    <p:anim calcmode="lin" valueType="num">
                                      <p:cBhvr>
                                        <p:cTn id="18" dur="500" fill="hold"/>
                                        <p:tgtEl>
                                          <p:spTgt spid="2052"/>
                                        </p:tgtEl>
                                        <p:attrNameLst>
                                          <p:attrName>ppt_h</p:attrName>
                                        </p:attrNameLst>
                                      </p:cBhvr>
                                      <p:tavLst>
                                        <p:tav tm="0">
                                          <p:val>
                                            <p:fltVal val="0"/>
                                          </p:val>
                                        </p:tav>
                                        <p:tav tm="100000">
                                          <p:val>
                                            <p:strVal val="#ppt_h"/>
                                          </p:val>
                                        </p:tav>
                                      </p:tavLst>
                                    </p:anim>
                                    <p:animEffect transition="in" filter="fade">
                                      <p:cBhvr>
                                        <p:cTn id="19" dur="500"/>
                                        <p:tgtEl>
                                          <p:spTgt spid="2052"/>
                                        </p:tgtEl>
                                      </p:cBhvr>
                                    </p:animEffect>
                                  </p:childTnLst>
                                </p:cTn>
                              </p:par>
                              <p:par>
                                <p:cTn id="20" presetID="53" presetClass="entr" presetSubtype="16" fill="hold" nodeType="withEffect">
                                  <p:stCondLst>
                                    <p:cond delay="0"/>
                                  </p:stCondLst>
                                  <p:childTnLst>
                                    <p:set>
                                      <p:cBhvr>
                                        <p:cTn id="21" dur="1" fill="hold">
                                          <p:stCondLst>
                                            <p:cond delay="0"/>
                                          </p:stCondLst>
                                        </p:cTn>
                                        <p:tgtEl>
                                          <p:spTgt spid="2053"/>
                                        </p:tgtEl>
                                        <p:attrNameLst>
                                          <p:attrName>style.visibility</p:attrName>
                                        </p:attrNameLst>
                                      </p:cBhvr>
                                      <p:to>
                                        <p:strVal val="visible"/>
                                      </p:to>
                                    </p:set>
                                    <p:anim calcmode="lin" valueType="num">
                                      <p:cBhvr>
                                        <p:cTn id="22" dur="500" fill="hold"/>
                                        <p:tgtEl>
                                          <p:spTgt spid="2053"/>
                                        </p:tgtEl>
                                        <p:attrNameLst>
                                          <p:attrName>ppt_w</p:attrName>
                                        </p:attrNameLst>
                                      </p:cBhvr>
                                      <p:tavLst>
                                        <p:tav tm="0">
                                          <p:val>
                                            <p:fltVal val="0"/>
                                          </p:val>
                                        </p:tav>
                                        <p:tav tm="100000">
                                          <p:val>
                                            <p:strVal val="#ppt_w"/>
                                          </p:val>
                                        </p:tav>
                                      </p:tavLst>
                                    </p:anim>
                                    <p:anim calcmode="lin" valueType="num">
                                      <p:cBhvr>
                                        <p:cTn id="23" dur="500" fill="hold"/>
                                        <p:tgtEl>
                                          <p:spTgt spid="2053"/>
                                        </p:tgtEl>
                                        <p:attrNameLst>
                                          <p:attrName>ppt_h</p:attrName>
                                        </p:attrNameLst>
                                      </p:cBhvr>
                                      <p:tavLst>
                                        <p:tav tm="0">
                                          <p:val>
                                            <p:fltVal val="0"/>
                                          </p:val>
                                        </p:tav>
                                        <p:tav tm="100000">
                                          <p:val>
                                            <p:strVal val="#ppt_h"/>
                                          </p:val>
                                        </p:tav>
                                      </p:tavLst>
                                    </p:anim>
                                    <p:animEffect transition="in" filter="fade">
                                      <p:cBhvr>
                                        <p:cTn id="24" dur="500"/>
                                        <p:tgtEl>
                                          <p:spTgt spid="2053"/>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p:cTn id="32" dur="500" fill="hold"/>
                                        <p:tgtEl>
                                          <p:spTgt spid="6"/>
                                        </p:tgtEl>
                                        <p:attrNameLst>
                                          <p:attrName>ppt_w</p:attrName>
                                        </p:attrNameLst>
                                      </p:cBhvr>
                                      <p:tavLst>
                                        <p:tav tm="0">
                                          <p:val>
                                            <p:fltVal val="0"/>
                                          </p:val>
                                        </p:tav>
                                        <p:tav tm="100000">
                                          <p:val>
                                            <p:strVal val="#ppt_w"/>
                                          </p:val>
                                        </p:tav>
                                      </p:tavLst>
                                    </p:anim>
                                    <p:anim calcmode="lin" valueType="num">
                                      <p:cBhvr>
                                        <p:cTn id="33" dur="500" fill="hold"/>
                                        <p:tgtEl>
                                          <p:spTgt spid="6"/>
                                        </p:tgtEl>
                                        <p:attrNameLst>
                                          <p:attrName>ppt_h</p:attrName>
                                        </p:attrNameLst>
                                      </p:cBhvr>
                                      <p:tavLst>
                                        <p:tav tm="0">
                                          <p:val>
                                            <p:fltVal val="0"/>
                                          </p:val>
                                        </p:tav>
                                        <p:tav tm="100000">
                                          <p:val>
                                            <p:strVal val="#ppt_h"/>
                                          </p:val>
                                        </p:tav>
                                      </p:tavLst>
                                    </p:anim>
                                    <p:animEffect transition="in" filter="fade">
                                      <p:cBhvr>
                                        <p:cTn id="34" dur="500"/>
                                        <p:tgtEl>
                                          <p:spTgt spid="6"/>
                                        </p:tgtEl>
                                      </p:cBhvr>
                                    </p:animEffect>
                                  </p:childTnLst>
                                </p:cTn>
                              </p:par>
                              <p:par>
                                <p:cTn id="35" presetID="53" presetClass="entr" presetSubtype="16" fill="hold" nodeType="withEffect">
                                  <p:stCondLst>
                                    <p:cond delay="0"/>
                                  </p:stCondLst>
                                  <p:childTnLst>
                                    <p:set>
                                      <p:cBhvr>
                                        <p:cTn id="36" dur="1" fill="hold">
                                          <p:stCondLst>
                                            <p:cond delay="0"/>
                                          </p:stCondLst>
                                        </p:cTn>
                                        <p:tgtEl>
                                          <p:spTgt spid="2054"/>
                                        </p:tgtEl>
                                        <p:attrNameLst>
                                          <p:attrName>style.visibility</p:attrName>
                                        </p:attrNameLst>
                                      </p:cBhvr>
                                      <p:to>
                                        <p:strVal val="visible"/>
                                      </p:to>
                                    </p:set>
                                    <p:anim calcmode="lin" valueType="num">
                                      <p:cBhvr>
                                        <p:cTn id="37" dur="500" fill="hold"/>
                                        <p:tgtEl>
                                          <p:spTgt spid="2054"/>
                                        </p:tgtEl>
                                        <p:attrNameLst>
                                          <p:attrName>ppt_w</p:attrName>
                                        </p:attrNameLst>
                                      </p:cBhvr>
                                      <p:tavLst>
                                        <p:tav tm="0">
                                          <p:val>
                                            <p:fltVal val="0"/>
                                          </p:val>
                                        </p:tav>
                                        <p:tav tm="100000">
                                          <p:val>
                                            <p:strVal val="#ppt_w"/>
                                          </p:val>
                                        </p:tav>
                                      </p:tavLst>
                                    </p:anim>
                                    <p:anim calcmode="lin" valueType="num">
                                      <p:cBhvr>
                                        <p:cTn id="38" dur="500" fill="hold"/>
                                        <p:tgtEl>
                                          <p:spTgt spid="2054"/>
                                        </p:tgtEl>
                                        <p:attrNameLst>
                                          <p:attrName>ppt_h</p:attrName>
                                        </p:attrNameLst>
                                      </p:cBhvr>
                                      <p:tavLst>
                                        <p:tav tm="0">
                                          <p:val>
                                            <p:fltVal val="0"/>
                                          </p:val>
                                        </p:tav>
                                        <p:tav tm="100000">
                                          <p:val>
                                            <p:strVal val="#ppt_h"/>
                                          </p:val>
                                        </p:tav>
                                      </p:tavLst>
                                    </p:anim>
                                    <p:animEffect transition="in" filter="fade">
                                      <p:cBhvr>
                                        <p:cTn id="39" dur="500"/>
                                        <p:tgtEl>
                                          <p:spTgt spid="2054"/>
                                        </p:tgtEl>
                                      </p:cBhvr>
                                    </p:animEffect>
                                  </p:childTnLst>
                                </p:cTn>
                              </p:par>
                              <p:par>
                                <p:cTn id="40" presetID="53" presetClass="entr" presetSubtype="16" fill="hold" nodeType="withEffect">
                                  <p:stCondLst>
                                    <p:cond delay="0"/>
                                  </p:stCondLst>
                                  <p:childTnLst>
                                    <p:set>
                                      <p:cBhvr>
                                        <p:cTn id="41" dur="1" fill="hold">
                                          <p:stCondLst>
                                            <p:cond delay="0"/>
                                          </p:stCondLst>
                                        </p:cTn>
                                        <p:tgtEl>
                                          <p:spTgt spid="2055"/>
                                        </p:tgtEl>
                                        <p:attrNameLst>
                                          <p:attrName>style.visibility</p:attrName>
                                        </p:attrNameLst>
                                      </p:cBhvr>
                                      <p:to>
                                        <p:strVal val="visible"/>
                                      </p:to>
                                    </p:set>
                                    <p:anim calcmode="lin" valueType="num">
                                      <p:cBhvr>
                                        <p:cTn id="42" dur="500" fill="hold"/>
                                        <p:tgtEl>
                                          <p:spTgt spid="2055"/>
                                        </p:tgtEl>
                                        <p:attrNameLst>
                                          <p:attrName>ppt_w</p:attrName>
                                        </p:attrNameLst>
                                      </p:cBhvr>
                                      <p:tavLst>
                                        <p:tav tm="0">
                                          <p:val>
                                            <p:fltVal val="0"/>
                                          </p:val>
                                        </p:tav>
                                        <p:tav tm="100000">
                                          <p:val>
                                            <p:strVal val="#ppt_w"/>
                                          </p:val>
                                        </p:tav>
                                      </p:tavLst>
                                    </p:anim>
                                    <p:anim calcmode="lin" valueType="num">
                                      <p:cBhvr>
                                        <p:cTn id="43" dur="500" fill="hold"/>
                                        <p:tgtEl>
                                          <p:spTgt spid="2055"/>
                                        </p:tgtEl>
                                        <p:attrNameLst>
                                          <p:attrName>ppt_h</p:attrName>
                                        </p:attrNameLst>
                                      </p:cBhvr>
                                      <p:tavLst>
                                        <p:tav tm="0">
                                          <p:val>
                                            <p:fltVal val="0"/>
                                          </p:val>
                                        </p:tav>
                                        <p:tav tm="100000">
                                          <p:val>
                                            <p:strVal val="#ppt_h"/>
                                          </p:val>
                                        </p:tav>
                                      </p:tavLst>
                                    </p:anim>
                                    <p:animEffect transition="in" filter="fade">
                                      <p:cBhvr>
                                        <p:cTn id="44"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1"/>
            <a:ext cx="5338936" cy="2873894"/>
          </a:xfrm>
          <a:scene3d>
            <a:camera prst="isometricOffAxis1Right"/>
            <a:lightRig rig="threePt" dir="t"/>
          </a:scene3d>
        </p:spPr>
        <p:txBody>
          <a:bodyPr>
            <a:normAutofit fontScale="92500"/>
          </a:bodyPr>
          <a:lstStyle/>
          <a:p>
            <a:pPr marL="0" indent="0">
              <a:buNone/>
            </a:pPr>
            <a:r>
              <a:rPr lang="es-CO" sz="4400" b="1" dirty="0" smtClean="0">
                <a:solidFill>
                  <a:srgbClr val="FFFF00"/>
                </a:solidFill>
              </a:rPr>
              <a:t>2). </a:t>
            </a:r>
            <a:r>
              <a:rPr lang="es-CO" sz="2800" b="1" dirty="0" smtClean="0">
                <a:solidFill>
                  <a:srgbClr val="FFFF00"/>
                </a:solidFill>
              </a:rPr>
              <a:t>Separar </a:t>
            </a:r>
            <a:r>
              <a:rPr lang="es-CO" sz="2800" b="1" dirty="0">
                <a:solidFill>
                  <a:srgbClr val="FFFF00"/>
                </a:solidFill>
              </a:rPr>
              <a:t>el pecado (idolatría) de nosotros o separarnos del pecado, es más que salir de un local y parar de apoyar a una organización idólatra. </a:t>
            </a:r>
            <a:r>
              <a:rPr lang="es-CO" sz="2800" b="1" dirty="0" smtClean="0">
                <a:solidFill>
                  <a:srgbClr val="FFFF00"/>
                </a:solidFill>
              </a:rPr>
              <a:t>…(Se </a:t>
            </a:r>
            <a:r>
              <a:rPr lang="es-CO" sz="2800" b="1" dirty="0">
                <a:solidFill>
                  <a:srgbClr val="FFFF00"/>
                </a:solidFill>
              </a:rPr>
              <a:t>trata de una salida tanto mental como </a:t>
            </a:r>
            <a:r>
              <a:rPr lang="es-CO" sz="2800" b="1" dirty="0" smtClean="0">
                <a:solidFill>
                  <a:srgbClr val="FFFF00"/>
                </a:solidFill>
              </a:rPr>
              <a:t>física).</a:t>
            </a:r>
            <a:endParaRPr lang="es-CO" b="1" dirty="0" smtClean="0">
              <a:solidFill>
                <a:srgbClr val="FFFF0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465061"/>
            <a:ext cx="2889498" cy="2957513"/>
          </a:xfrm>
          <a:prstGeom prst="rect">
            <a:avLst/>
          </a:prstGeom>
          <a:noFill/>
          <a:ln>
            <a:noFill/>
          </a:ln>
          <a:effectLst/>
          <a:scene3d>
            <a:camera prst="isometricOffAxis1Right"/>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2771800" y="4365104"/>
            <a:ext cx="5652120" cy="1077218"/>
          </a:xfrm>
          <a:prstGeom prst="rect">
            <a:avLst/>
          </a:prstGeom>
          <a:scene3d>
            <a:camera prst="isometricOffAxis1Right"/>
            <a:lightRig rig="threePt" dir="t"/>
          </a:scene3d>
        </p:spPr>
        <p:txBody>
          <a:bodyPr wrap="square">
            <a:spAutoFit/>
          </a:bodyPr>
          <a:lstStyle/>
          <a:p>
            <a:r>
              <a:rPr lang="es-CO" sz="3200" b="1" dirty="0">
                <a:solidFill>
                  <a:srgbClr val="FFC000"/>
                </a:solidFill>
              </a:rPr>
              <a:t>El obedecer a Dios es Adorar a aquel que creó todas las cosas!</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005064"/>
            <a:ext cx="2016224"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4129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4258816" cy="5616623"/>
          </a:xfrm>
          <a:solidFill>
            <a:schemeClr val="tx1"/>
          </a:solidFill>
          <a:scene3d>
            <a:camera prst="isometricOffAxis1Right"/>
            <a:lightRig rig="threePt" dir="t"/>
          </a:scene3d>
        </p:spPr>
        <p:txBody>
          <a:bodyPr>
            <a:normAutofit/>
          </a:bodyPr>
          <a:lstStyle/>
          <a:p>
            <a:pPr marL="0" indent="0" algn="ctr">
              <a:buNone/>
            </a:pPr>
            <a:endParaRPr lang="es-CO" dirty="0" smtClean="0"/>
          </a:p>
          <a:p>
            <a:pPr marL="0" indent="0" algn="ctr">
              <a:buNone/>
            </a:pPr>
            <a:r>
              <a:rPr lang="es-CO" dirty="0" smtClean="0">
                <a:solidFill>
                  <a:srgbClr val="FFFF00"/>
                </a:solidFill>
              </a:rPr>
              <a:t>Note </a:t>
            </a:r>
            <a:r>
              <a:rPr lang="es-CO" dirty="0">
                <a:solidFill>
                  <a:srgbClr val="FFFF00"/>
                </a:solidFill>
              </a:rPr>
              <a:t>el despliegue prominente de la Triquetra…</a:t>
            </a:r>
          </a:p>
          <a:p>
            <a:pPr marL="0" indent="0" algn="ctr">
              <a:buNone/>
            </a:pPr>
            <a:r>
              <a:rPr lang="es-CO" dirty="0" smtClean="0">
                <a:solidFill>
                  <a:srgbClr val="FFFF00"/>
                </a:solidFill>
              </a:rPr>
              <a:t>Este diseño </a:t>
            </a:r>
            <a:r>
              <a:rPr lang="es-CO" dirty="0">
                <a:solidFill>
                  <a:srgbClr val="FFFF00"/>
                </a:solidFill>
              </a:rPr>
              <a:t>es muy sutil pero, no obstante , se deriva del mismo concepto… Un ojo ‘' dentro de un triángulo implícito! </a:t>
            </a:r>
          </a:p>
          <a:p>
            <a:endParaRPr lang="es-CO"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60648"/>
            <a:ext cx="2808312" cy="2592288"/>
          </a:xfrm>
          <a:prstGeom prst="rect">
            <a:avLst/>
          </a:prstGeom>
          <a:solidFill>
            <a:schemeClr val="bg2">
              <a:lumMod val="75000"/>
            </a:schemeClr>
          </a:solidFill>
          <a:ln>
            <a:noFill/>
          </a:ln>
          <a:effectLst/>
        </p:spPr>
      </p:pic>
      <p:sp>
        <p:nvSpPr>
          <p:cNvPr id="4" name="3 Rectángulo"/>
          <p:cNvSpPr/>
          <p:nvPr/>
        </p:nvSpPr>
        <p:spPr>
          <a:xfrm>
            <a:off x="5716062" y="3066138"/>
            <a:ext cx="2987824" cy="3416320"/>
          </a:xfrm>
          <a:prstGeom prst="rect">
            <a:avLst/>
          </a:prstGeom>
          <a:solidFill>
            <a:schemeClr val="tx1"/>
          </a:solidFill>
          <a:scene3d>
            <a:camera prst="isometricOffAxis1Right"/>
            <a:lightRig rig="threePt" dir="t"/>
          </a:scene3d>
        </p:spPr>
        <p:txBody>
          <a:bodyPr wrap="square">
            <a:spAutoFit/>
          </a:bodyPr>
          <a:lstStyle/>
          <a:p>
            <a:pPr algn="ctr"/>
            <a:r>
              <a:rPr lang="es-CO" sz="2400" b="1" dirty="0" smtClean="0">
                <a:solidFill>
                  <a:srgbClr val="FF0000"/>
                </a:solidFill>
              </a:rPr>
              <a:t>Cada uno de los aros entrelazados representa a uno de los dioses dentro del dios Sol- </a:t>
            </a:r>
            <a:r>
              <a:rPr lang="es-CO" sz="2400" b="1" dirty="0">
                <a:solidFill>
                  <a:srgbClr val="FF0000"/>
                </a:solidFill>
              </a:rPr>
              <a:t>la Trinidad! : HORUS, salida del sol, RAORRÊ, sol del mediodía,  y OSIRIS, </a:t>
            </a:r>
            <a:r>
              <a:rPr lang="es-CO" sz="2400" b="1" dirty="0" smtClean="0">
                <a:solidFill>
                  <a:srgbClr val="FF0000"/>
                </a:solidFill>
              </a:rPr>
              <a:t>puesta </a:t>
            </a:r>
            <a:r>
              <a:rPr lang="es-CO" sz="2400" b="1" dirty="0">
                <a:solidFill>
                  <a:srgbClr val="FF0000"/>
                </a:solidFill>
              </a:rPr>
              <a:t>del sol.”</a:t>
            </a:r>
          </a:p>
        </p:txBody>
      </p:sp>
    </p:spTree>
    <p:extLst>
      <p:ext uri="{BB962C8B-B14F-4D97-AF65-F5344CB8AC3E}">
        <p14:creationId xmlns:p14="http://schemas.microsoft.com/office/powerpoint/2010/main" val="108997501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260648"/>
            <a:ext cx="8229600" cy="6369571"/>
          </a:xfrm>
          <a:solidFill>
            <a:schemeClr val="tx1"/>
          </a:solidFill>
        </p:spPr>
        <p:txBody>
          <a:bodyPr>
            <a:normAutofit fontScale="77500" lnSpcReduction="20000"/>
          </a:bodyPr>
          <a:lstStyle/>
          <a:p>
            <a:pPr marL="0" indent="0" algn="ctr">
              <a:buNone/>
            </a:pPr>
            <a:r>
              <a:rPr lang="es-CO" dirty="0" smtClean="0">
                <a:solidFill>
                  <a:srgbClr val="FFFF00"/>
                </a:solidFill>
              </a:rPr>
              <a:t>Salid </a:t>
            </a:r>
            <a:r>
              <a:rPr lang="es-CO" dirty="0">
                <a:solidFill>
                  <a:srgbClr val="FFFF00"/>
                </a:solidFill>
              </a:rPr>
              <a:t>de ella, pueblo mío , </a:t>
            </a:r>
            <a:r>
              <a:rPr lang="es-CO" dirty="0" smtClean="0">
                <a:solidFill>
                  <a:srgbClr val="FFFF00"/>
                </a:solidFill>
              </a:rPr>
              <a:t>(es el llamado de Dios), para </a:t>
            </a:r>
            <a:r>
              <a:rPr lang="es-CO" dirty="0">
                <a:solidFill>
                  <a:srgbClr val="FFFF00"/>
                </a:solidFill>
              </a:rPr>
              <a:t>que no participéis de sus pecados, y no recibáis de sus </a:t>
            </a:r>
            <a:r>
              <a:rPr lang="es-CO" dirty="0" smtClean="0">
                <a:solidFill>
                  <a:srgbClr val="FFFF00"/>
                </a:solidFill>
              </a:rPr>
              <a:t>plagas…</a:t>
            </a:r>
          </a:p>
          <a:p>
            <a:pPr marL="0" indent="0" algn="ctr">
              <a:buNone/>
            </a:pPr>
            <a:r>
              <a:rPr lang="es-CO" b="1" u="sng" dirty="0" smtClean="0">
                <a:solidFill>
                  <a:srgbClr val="FFFF00"/>
                </a:solidFill>
              </a:rPr>
              <a:t>Apoc 18:4</a:t>
            </a:r>
            <a:r>
              <a:rPr lang="es-CO" dirty="0" smtClean="0">
                <a:solidFill>
                  <a:srgbClr val="FFFF00"/>
                </a:solidFill>
              </a:rPr>
              <a:t>.</a:t>
            </a:r>
          </a:p>
          <a:p>
            <a:pPr marL="0" indent="0" algn="ctr">
              <a:buNone/>
            </a:pPr>
            <a:r>
              <a:rPr lang="es-CO" dirty="0" smtClean="0">
                <a:solidFill>
                  <a:srgbClr val="FFFF00"/>
                </a:solidFill>
              </a:rPr>
              <a:t> </a:t>
            </a:r>
          </a:p>
          <a:p>
            <a:pPr marL="0" indent="0" algn="ctr">
              <a:buNone/>
            </a:pPr>
            <a:r>
              <a:rPr lang="es-CO" dirty="0" smtClean="0">
                <a:solidFill>
                  <a:srgbClr val="FFFF00"/>
                </a:solidFill>
              </a:rPr>
              <a:t>“ </a:t>
            </a:r>
            <a:r>
              <a:rPr lang="es-CO" dirty="0">
                <a:solidFill>
                  <a:srgbClr val="FFFF00"/>
                </a:solidFill>
              </a:rPr>
              <a:t>No os unáis en yugo desigual con los incrédulos : Porque, ¿qué tiene en común la justicia con la injusticia? ¿Qué comunión tiene la luz con las tinieblas? 15 ¿Qué armonía hay entre Cristo y el Belial? ¿O qué parte tiene el creyente con el incrédulo? 16 ¿Y qué acuerdo hay entre el templo de Dios y los ídolos? Porque vosotros sois el templo del Dios viviente, como Dios dijo: </a:t>
            </a:r>
            <a:r>
              <a:rPr lang="es-CO" dirty="0" smtClean="0">
                <a:solidFill>
                  <a:srgbClr val="FFFF00"/>
                </a:solidFill>
              </a:rPr>
              <a:t>Habitaré </a:t>
            </a:r>
            <a:r>
              <a:rPr lang="es-CO" dirty="0">
                <a:solidFill>
                  <a:srgbClr val="FFFF00"/>
                </a:solidFill>
              </a:rPr>
              <a:t>y andaré entre ellos. Seré su Dios, y ellos serán mi </a:t>
            </a:r>
            <a:r>
              <a:rPr lang="es-CO" dirty="0" smtClean="0">
                <a:solidFill>
                  <a:srgbClr val="FFFF00"/>
                </a:solidFill>
              </a:rPr>
              <a:t>pueblo. </a:t>
            </a:r>
          </a:p>
          <a:p>
            <a:pPr marL="0" indent="0" algn="ctr">
              <a:buNone/>
            </a:pPr>
            <a:endParaRPr lang="es-CO" dirty="0">
              <a:solidFill>
                <a:srgbClr val="FFFF00"/>
              </a:solidFill>
            </a:endParaRPr>
          </a:p>
          <a:p>
            <a:pPr marL="0" indent="0" algn="ctr">
              <a:buNone/>
            </a:pPr>
            <a:r>
              <a:rPr lang="es-CO" dirty="0" smtClean="0">
                <a:solidFill>
                  <a:srgbClr val="FFFF00"/>
                </a:solidFill>
              </a:rPr>
              <a:t>17 </a:t>
            </a:r>
            <a:r>
              <a:rPr lang="es-CO" dirty="0">
                <a:solidFill>
                  <a:srgbClr val="FFFF00"/>
                </a:solidFill>
              </a:rPr>
              <a:t>Por lo cual salid de en medio de ellos , y apartaos , dice el Señor, No toquéis lo impuro ; y yo os recibiré, 18 Y seré vuestro Padre , y vosotros seréis mis hijos e hijas , dice el Señor Todopoderoso</a:t>
            </a:r>
            <a:r>
              <a:rPr lang="es-CO" dirty="0" smtClean="0">
                <a:solidFill>
                  <a:srgbClr val="FFFF00"/>
                </a:solidFill>
              </a:rPr>
              <a:t>.”</a:t>
            </a:r>
          </a:p>
          <a:p>
            <a:pPr marL="0" indent="0" algn="ctr">
              <a:buNone/>
            </a:pPr>
            <a:r>
              <a:rPr lang="es-CO" dirty="0" smtClean="0">
                <a:solidFill>
                  <a:srgbClr val="FFFF00"/>
                </a:solidFill>
              </a:rPr>
              <a:t> </a:t>
            </a:r>
            <a:r>
              <a:rPr lang="es-CO" b="1" u="sng" dirty="0">
                <a:solidFill>
                  <a:srgbClr val="FFFF00"/>
                </a:solidFill>
              </a:rPr>
              <a:t>2 Corintios 6:14-18</a:t>
            </a:r>
            <a:r>
              <a:rPr lang="es-CO" dirty="0">
                <a:solidFill>
                  <a:srgbClr val="FFFF00"/>
                </a:solidFill>
              </a:rPr>
              <a:t>. </a:t>
            </a:r>
          </a:p>
        </p:txBody>
      </p:sp>
    </p:spTree>
    <p:extLst>
      <p:ext uri="{BB962C8B-B14F-4D97-AF65-F5344CB8AC3E}">
        <p14:creationId xmlns:p14="http://schemas.microsoft.com/office/powerpoint/2010/main" val="14200407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p:cTn id="1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5" end="5"/>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p:cTn id="1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6264696"/>
          </a:xfrm>
          <a:solidFill>
            <a:schemeClr val="bg2">
              <a:lumMod val="75000"/>
            </a:schemeClr>
          </a:solidFill>
        </p:spPr>
        <p:txBody>
          <a:bodyPr>
            <a:normAutofit fontScale="92500" lnSpcReduction="20000"/>
          </a:bodyPr>
          <a:lstStyle/>
          <a:p>
            <a:pPr marL="0" indent="0" algn="ctr">
              <a:buNone/>
            </a:pPr>
            <a:r>
              <a:rPr lang="es-CO" dirty="0" smtClean="0"/>
              <a:t>“Así </a:t>
            </a:r>
            <a:r>
              <a:rPr lang="es-CO" dirty="0"/>
              <a:t>como el sitio de Jerusalén por los ejércitos romanos fue la señal para que huyesen los cristianos de Judea, así la toma de poder por parte de nuestra nación [Los Estados Unidos], con el decreto que imponga el día de descanso papal, será para nosotros una amonestación. Entonces será tiempo de abandonar las grandes ciudades, y preparamos para abandonar las menores en busca de hogares retraídos en lugares apartados entre las montañas. </a:t>
            </a:r>
            <a:r>
              <a:rPr lang="es-CO" dirty="0" smtClean="0"/>
              <a:t>.” </a:t>
            </a:r>
            <a:r>
              <a:rPr lang="es-CO" b="1" dirty="0">
                <a:solidFill>
                  <a:srgbClr val="FF0000"/>
                </a:solidFill>
              </a:rPr>
              <a:t>Testimonies, vol. 5, </a:t>
            </a:r>
            <a:r>
              <a:rPr lang="es-CO" b="1" dirty="0" smtClean="0">
                <a:solidFill>
                  <a:srgbClr val="FF0000"/>
                </a:solidFill>
              </a:rPr>
              <a:t>p. </a:t>
            </a:r>
            <a:r>
              <a:rPr lang="es-CO" b="1" dirty="0">
                <a:solidFill>
                  <a:srgbClr val="FF0000"/>
                </a:solidFill>
              </a:rPr>
              <a:t>464, 465</a:t>
            </a:r>
            <a:r>
              <a:rPr lang="es-CO" b="1" dirty="0" smtClean="0">
                <a:solidFill>
                  <a:srgbClr val="FF0000"/>
                </a:solidFill>
              </a:rPr>
              <a:t>.</a:t>
            </a:r>
          </a:p>
          <a:p>
            <a:pPr marL="0" indent="0" algn="ctr">
              <a:buNone/>
            </a:pPr>
            <a:r>
              <a:rPr lang="es-CO" dirty="0" smtClean="0"/>
              <a:t> </a:t>
            </a:r>
          </a:p>
          <a:p>
            <a:pPr marL="0" indent="0" algn="ctr">
              <a:buNone/>
            </a:pPr>
            <a:r>
              <a:rPr lang="es-CO" dirty="0" smtClean="0"/>
              <a:t>En </a:t>
            </a:r>
            <a:r>
              <a:rPr lang="es-CO" b="1" dirty="0">
                <a:solidFill>
                  <a:srgbClr val="FF0000"/>
                </a:solidFill>
              </a:rPr>
              <a:t>Mateo 24:15,16 </a:t>
            </a:r>
            <a:r>
              <a:rPr lang="es-CO" dirty="0"/>
              <a:t>nuestro Maestro </a:t>
            </a:r>
            <a:r>
              <a:rPr lang="es-CO" dirty="0" smtClean="0"/>
              <a:t>advirtió: “ </a:t>
            </a:r>
            <a:r>
              <a:rPr lang="es-CO" dirty="0"/>
              <a:t>Por tanto, cuando veáis en el lugar santo la abominación desoladora de que habló el profeta Daniel (el que lee, entienda), 16 entonces los que estén en Judea, huyan a los montes</a:t>
            </a:r>
            <a:r>
              <a:rPr lang="es-CO" dirty="0" smtClean="0"/>
              <a:t>.”</a:t>
            </a:r>
            <a:endParaRPr lang="es-CO" dirty="0"/>
          </a:p>
        </p:txBody>
      </p:sp>
    </p:spTree>
    <p:extLst>
      <p:ext uri="{BB962C8B-B14F-4D97-AF65-F5344CB8AC3E}">
        <p14:creationId xmlns:p14="http://schemas.microsoft.com/office/powerpoint/2010/main" val="132453922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3"/>
            <a:ext cx="8229600" cy="1008112"/>
          </a:xfrm>
        </p:spPr>
        <p:txBody>
          <a:bodyPr>
            <a:normAutofit lnSpcReduction="10000"/>
          </a:bodyPr>
          <a:lstStyle/>
          <a:p>
            <a:pPr marL="0" indent="0" algn="ctr">
              <a:buNone/>
            </a:pPr>
            <a:r>
              <a:rPr lang="es-CO" b="1" dirty="0" smtClean="0">
                <a:solidFill>
                  <a:srgbClr val="FFFF00"/>
                </a:solidFill>
              </a:rPr>
              <a:t>¡Ahora </a:t>
            </a:r>
            <a:r>
              <a:rPr lang="es-CO" b="1" dirty="0">
                <a:solidFill>
                  <a:srgbClr val="FFFF00"/>
                </a:solidFill>
              </a:rPr>
              <a:t>Es El Tiempo de Apoyar El Mensaje Verdadero de Dios!  </a:t>
            </a:r>
            <a:endParaRPr lang="es-CO" b="1" dirty="0" smtClean="0">
              <a:solidFill>
                <a:srgbClr val="FFFF00"/>
              </a:solidFill>
            </a:endParaRPr>
          </a:p>
        </p:txBody>
      </p:sp>
      <p:sp>
        <p:nvSpPr>
          <p:cNvPr id="4" name="3 Rectángulo"/>
          <p:cNvSpPr/>
          <p:nvPr/>
        </p:nvSpPr>
        <p:spPr>
          <a:xfrm>
            <a:off x="539552" y="1595021"/>
            <a:ext cx="4464496" cy="4832092"/>
          </a:xfrm>
          <a:prstGeom prst="rect">
            <a:avLst/>
          </a:prstGeom>
        </p:spPr>
        <p:txBody>
          <a:bodyPr wrap="square">
            <a:spAutoFit/>
          </a:bodyPr>
          <a:lstStyle/>
          <a:p>
            <a:pPr algn="ctr"/>
            <a:r>
              <a:rPr lang="es-CO" sz="2800" b="1" dirty="0">
                <a:solidFill>
                  <a:schemeClr val="bg1"/>
                </a:solidFill>
              </a:rPr>
              <a:t>«Y ahora, en vez de buscar costosas moradas aquí, debemos preparamos para trasladarnos a una patria mejor, la celestial. En vez de gastar nuestros recursos en la complacencia propia, debemos buscar la economía».</a:t>
            </a:r>
          </a:p>
          <a:p>
            <a:pPr algn="ctr"/>
            <a:r>
              <a:rPr lang="es-CO" sz="2800" b="1" dirty="0">
                <a:solidFill>
                  <a:srgbClr val="FF0000"/>
                </a:solidFill>
              </a:rPr>
              <a:t>(Joyas de los Testimonios, tomo 2, págs. </a:t>
            </a:r>
            <a:r>
              <a:rPr lang="es-CO" sz="2800" b="1" dirty="0" smtClean="0">
                <a:solidFill>
                  <a:srgbClr val="FF0000"/>
                </a:solidFill>
              </a:rPr>
              <a:t>165,166)</a:t>
            </a:r>
            <a:r>
              <a:rPr lang="es-CO" sz="2800" dirty="0" smtClean="0"/>
              <a:t>).</a:t>
            </a:r>
            <a:endParaRPr lang="es-CO" sz="2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772816"/>
            <a:ext cx="3528392" cy="4508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62097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548680"/>
            <a:ext cx="8712968" cy="5832648"/>
          </a:xfrm>
          <a:solidFill>
            <a:schemeClr val="accent4">
              <a:lumMod val="20000"/>
              <a:lumOff val="80000"/>
            </a:schemeClr>
          </a:solidFill>
        </p:spPr>
        <p:txBody>
          <a:bodyPr>
            <a:noAutofit/>
          </a:bodyPr>
          <a:lstStyle/>
          <a:p>
            <a:pPr marL="0" indent="0" algn="ctr">
              <a:buNone/>
            </a:pPr>
            <a:r>
              <a:rPr lang="es-CO" dirty="0" smtClean="0"/>
              <a:t>«Así </a:t>
            </a:r>
            <a:r>
              <a:rPr lang="es-CO" dirty="0"/>
              <a:t>como el sitio de Jerusalén por los ejércitos romanos fue la señal para que huyesen los cristianos de Judea, así la toma de poder por parte de nuestra nación [Los Estados </a:t>
            </a:r>
            <a:r>
              <a:rPr lang="es-CO" dirty="0" smtClean="0"/>
              <a:t>Unidos, -la segunda Bestia de </a:t>
            </a:r>
            <a:r>
              <a:rPr lang="es-CO" b="1" dirty="0" smtClean="0">
                <a:solidFill>
                  <a:srgbClr val="FF0000"/>
                </a:solidFill>
              </a:rPr>
              <a:t>Apoc.13:11-17</a:t>
            </a:r>
            <a:r>
              <a:rPr lang="es-CO" dirty="0" smtClean="0"/>
              <a:t>- ], </a:t>
            </a:r>
            <a:r>
              <a:rPr lang="es-CO" u="sng" dirty="0"/>
              <a:t>con el decreto que imponga el día de descanso papal</a:t>
            </a:r>
            <a:r>
              <a:rPr lang="es-CO" dirty="0"/>
              <a:t>, será para nosotros una amonestación. </a:t>
            </a:r>
            <a:endParaRPr lang="es-CO" dirty="0" smtClean="0"/>
          </a:p>
          <a:p>
            <a:pPr marL="0" indent="0" algn="ctr">
              <a:buNone/>
            </a:pPr>
            <a:r>
              <a:rPr lang="es-CO" dirty="0" smtClean="0"/>
              <a:t>Entonces </a:t>
            </a:r>
            <a:r>
              <a:rPr lang="es-CO" dirty="0"/>
              <a:t>será tiempo de abandonar las grandes ciudades, y preparamos para abandonar las menores en busca de hogares retraídos en lugares apartados entre las </a:t>
            </a:r>
            <a:r>
              <a:rPr lang="es-CO" dirty="0" smtClean="0"/>
              <a:t>montañas». </a:t>
            </a:r>
            <a:r>
              <a:rPr lang="es-CO" sz="2400" b="1" dirty="0" smtClean="0">
                <a:solidFill>
                  <a:srgbClr val="FF0000"/>
                </a:solidFill>
              </a:rPr>
              <a:t>(</a:t>
            </a:r>
            <a:r>
              <a:rPr lang="es-CO" sz="2400" b="1" dirty="0">
                <a:solidFill>
                  <a:srgbClr val="FF0000"/>
                </a:solidFill>
              </a:rPr>
              <a:t>Joyas de los Testimonios, tomo 2, págs. 165,166; 1885)</a:t>
            </a:r>
            <a:r>
              <a:rPr lang="es-CO" sz="2400" dirty="0"/>
              <a:t>. </a:t>
            </a:r>
            <a:endParaRPr lang="es-CO" sz="2400" dirty="0" smtClean="0"/>
          </a:p>
          <a:p>
            <a:pPr marL="0" indent="0">
              <a:buNone/>
            </a:pPr>
            <a:endParaRPr lang="es-CO" sz="2400" dirty="0" smtClean="0"/>
          </a:p>
        </p:txBody>
      </p:sp>
    </p:spTree>
    <p:extLst>
      <p:ext uri="{BB962C8B-B14F-4D97-AF65-F5344CB8AC3E}">
        <p14:creationId xmlns:p14="http://schemas.microsoft.com/office/powerpoint/2010/main" val="403122622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229600" cy="5289451"/>
          </a:xfrm>
          <a:solidFill>
            <a:schemeClr val="tx1"/>
          </a:solidFill>
        </p:spPr>
        <p:txBody>
          <a:bodyPr>
            <a:normAutofit fontScale="92500"/>
          </a:bodyPr>
          <a:lstStyle/>
          <a:p>
            <a:pPr marL="0" indent="0">
              <a:buNone/>
            </a:pPr>
            <a:r>
              <a:rPr lang="es-CO" dirty="0">
                <a:solidFill>
                  <a:srgbClr val="FFFF00"/>
                </a:solidFill>
              </a:rPr>
              <a:t>ANTIGUO ISRAEL Y MODERNO ISRAEL año 66 D.C. Cuando Cesio Galo dirige el Ejército Romano para cercar a Jerusalén, los Cristianos huyeron de la ciudad. En el año 70 D.C. Tito dirige el Ejército Romano y destruye a Jerusalén. Los cristianos que permanecieron </a:t>
            </a:r>
            <a:r>
              <a:rPr lang="es-CO" dirty="0" smtClean="0">
                <a:solidFill>
                  <a:srgbClr val="FFFF00"/>
                </a:solidFill>
              </a:rPr>
              <a:t>allí, </a:t>
            </a:r>
            <a:r>
              <a:rPr lang="es-CO" dirty="0">
                <a:solidFill>
                  <a:srgbClr val="FFFF00"/>
                </a:solidFill>
              </a:rPr>
              <a:t>no pudieron escapar. </a:t>
            </a:r>
          </a:p>
          <a:p>
            <a:endParaRPr lang="es-CO" dirty="0" smtClean="0">
              <a:solidFill>
                <a:srgbClr val="FFFF00"/>
              </a:solidFill>
            </a:endParaRPr>
          </a:p>
          <a:p>
            <a:pPr marL="400050" lvl="1" indent="0">
              <a:buNone/>
            </a:pPr>
            <a:r>
              <a:rPr lang="es-CO" sz="3000" dirty="0" smtClean="0">
                <a:solidFill>
                  <a:srgbClr val="FFFF00"/>
                </a:solidFill>
              </a:rPr>
              <a:t>En </a:t>
            </a:r>
            <a:r>
              <a:rPr lang="es-CO" sz="3000" dirty="0">
                <a:solidFill>
                  <a:srgbClr val="FFFF00"/>
                </a:solidFill>
              </a:rPr>
              <a:t>1888 El Congreso </a:t>
            </a:r>
            <a:r>
              <a:rPr lang="es-CO" sz="3000" dirty="0" smtClean="0">
                <a:solidFill>
                  <a:srgbClr val="FFFF00"/>
                </a:solidFill>
              </a:rPr>
              <a:t>Americano </a:t>
            </a:r>
            <a:r>
              <a:rPr lang="es-CO" sz="3000" dirty="0">
                <a:solidFill>
                  <a:srgbClr val="FFFF00"/>
                </a:solidFill>
              </a:rPr>
              <a:t>sometió una Ley Dominical Nacional, se amonesta a los Cristianos a salir de las grandes ciudades, si no lo hacen, más tarde será imposible salir</a:t>
            </a:r>
            <a:r>
              <a:rPr lang="es-CO" sz="3000" dirty="0" smtClean="0">
                <a:solidFill>
                  <a:srgbClr val="FFFF00"/>
                </a:solidFill>
              </a:rPr>
              <a:t>… </a:t>
            </a:r>
            <a:endParaRPr lang="es-CO" sz="3000" dirty="0">
              <a:solidFill>
                <a:srgbClr val="FFFF00"/>
              </a:solidFill>
            </a:endParaRPr>
          </a:p>
        </p:txBody>
      </p:sp>
    </p:spTree>
    <p:extLst>
      <p:ext uri="{BB962C8B-B14F-4D97-AF65-F5344CB8AC3E}">
        <p14:creationId xmlns:p14="http://schemas.microsoft.com/office/powerpoint/2010/main" val="3990773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20680"/>
          </a:xfrm>
          <a:solidFill>
            <a:schemeClr val="bg1"/>
          </a:solidFill>
        </p:spPr>
        <p:txBody>
          <a:bodyPr>
            <a:normAutofit fontScale="92500" lnSpcReduction="20000"/>
          </a:bodyPr>
          <a:lstStyle/>
          <a:p>
            <a:pPr marL="0" indent="0" algn="ctr">
              <a:buNone/>
            </a:pPr>
            <a:r>
              <a:rPr lang="es-CO" dirty="0" smtClean="0"/>
              <a:t>¡Pronto</a:t>
            </a:r>
            <a:r>
              <a:rPr lang="es-CO" dirty="0"/>
              <a:t>! El Congreso Americano pasará una Ley Dominical </a:t>
            </a:r>
            <a:r>
              <a:rPr lang="es-CO" dirty="0" smtClean="0"/>
              <a:t>Nacional.</a:t>
            </a:r>
            <a:endParaRPr lang="es-CO" dirty="0"/>
          </a:p>
          <a:p>
            <a:pPr marL="0" indent="0" algn="ctr">
              <a:buNone/>
            </a:pPr>
            <a:r>
              <a:rPr lang="es-CO" dirty="0" smtClean="0"/>
              <a:t>“Habrá </a:t>
            </a:r>
            <a:r>
              <a:rPr lang="es-CO" dirty="0"/>
              <a:t>tal disensión y</a:t>
            </a:r>
            <a:r>
              <a:rPr lang="es-CO" dirty="0" smtClean="0"/>
              <a:t> </a:t>
            </a:r>
            <a:r>
              <a:rPr lang="es-CO" dirty="0"/>
              <a:t>confusión en las ciudades, que los que deseen salir no podrán .” </a:t>
            </a:r>
            <a:r>
              <a:rPr lang="es-CO" b="1" dirty="0" smtClean="0">
                <a:solidFill>
                  <a:srgbClr val="FF0000"/>
                </a:solidFill>
              </a:rPr>
              <a:t>GC </a:t>
            </a:r>
            <a:r>
              <a:rPr lang="es-CO" b="1" dirty="0">
                <a:solidFill>
                  <a:srgbClr val="FF0000"/>
                </a:solidFill>
              </a:rPr>
              <a:t>Bulletin, April 6, </a:t>
            </a:r>
            <a:r>
              <a:rPr lang="es-CO" b="1" dirty="0" smtClean="0">
                <a:solidFill>
                  <a:srgbClr val="FF0000"/>
                </a:solidFill>
              </a:rPr>
              <a:t>1903. </a:t>
            </a:r>
          </a:p>
          <a:p>
            <a:pPr marL="0" indent="0" algn="ctr">
              <a:buNone/>
            </a:pPr>
            <a:endParaRPr lang="es-CO" b="1" dirty="0" smtClean="0"/>
          </a:p>
          <a:p>
            <a:pPr marL="0" indent="0" algn="ctr">
              <a:buNone/>
            </a:pPr>
            <a:r>
              <a:rPr lang="es-CO" b="1" dirty="0" smtClean="0"/>
              <a:t>¿</a:t>
            </a:r>
            <a:r>
              <a:rPr lang="es-CO" b="1" dirty="0"/>
              <a:t>No nos dice esto que AHORA es el tiempo de movernos</a:t>
            </a:r>
            <a:r>
              <a:rPr lang="es-CO" b="1" dirty="0" smtClean="0"/>
              <a:t>?</a:t>
            </a:r>
          </a:p>
          <a:p>
            <a:pPr marL="0" indent="0" algn="ctr">
              <a:buNone/>
            </a:pPr>
            <a:endParaRPr lang="es-CO" b="1" dirty="0" smtClean="0"/>
          </a:p>
          <a:p>
            <a:pPr marL="0" indent="0" algn="ctr">
              <a:buNone/>
            </a:pPr>
            <a:r>
              <a:rPr lang="es-CO" b="1" dirty="0" smtClean="0"/>
              <a:t>“ </a:t>
            </a:r>
            <a:r>
              <a:rPr lang="es-CO" b="1" dirty="0"/>
              <a:t>Yo digo ahora, que cuando yo pase al descanso , grandes cambios tendrán lugar. Yo no sé cuándo sea tomada, y deseo advertir a todos contra los </a:t>
            </a:r>
            <a:r>
              <a:rPr lang="es-CO" b="1" dirty="0" smtClean="0"/>
              <a:t>engaños </a:t>
            </a:r>
            <a:r>
              <a:rPr lang="es-CO" b="1" dirty="0"/>
              <a:t>de </a:t>
            </a:r>
            <a:r>
              <a:rPr lang="es-CO" b="1" dirty="0" smtClean="0"/>
              <a:t>Satanás</a:t>
            </a:r>
            <a:r>
              <a:rPr lang="es-CO" b="1" dirty="0"/>
              <a:t>. Yo quiero que las personas sepan que yo les advertí totalmente antes de mi muerte .” - </a:t>
            </a:r>
            <a:r>
              <a:rPr lang="es-CO" b="1" u="sng" dirty="0">
                <a:solidFill>
                  <a:srgbClr val="FF0000"/>
                </a:solidFill>
              </a:rPr>
              <a:t>Manuscript 1, February 24, 1915</a:t>
            </a:r>
            <a:r>
              <a:rPr lang="es-CO" b="1" u="sng" dirty="0" smtClean="0">
                <a:solidFill>
                  <a:srgbClr val="FF0000"/>
                </a:solidFill>
              </a:rPr>
              <a:t>. </a:t>
            </a:r>
          </a:p>
        </p:txBody>
      </p:sp>
    </p:spTree>
    <p:extLst>
      <p:ext uri="{BB962C8B-B14F-4D97-AF65-F5344CB8AC3E}">
        <p14:creationId xmlns:p14="http://schemas.microsoft.com/office/powerpoint/2010/main" val="17255574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barn(inVertical)">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6336704"/>
          </a:xfrm>
          <a:solidFill>
            <a:schemeClr val="accent3">
              <a:lumMod val="20000"/>
              <a:lumOff val="80000"/>
            </a:schemeClr>
          </a:solidFill>
        </p:spPr>
        <p:txBody>
          <a:bodyPr>
            <a:normAutofit fontScale="77500" lnSpcReduction="20000"/>
          </a:bodyPr>
          <a:lstStyle/>
          <a:p>
            <a:pPr marL="0" indent="0" algn="ctr">
              <a:buNone/>
            </a:pPr>
            <a:r>
              <a:rPr lang="es-CO" sz="3300" b="1" u="sng" dirty="0" smtClean="0"/>
              <a:t>UNA </a:t>
            </a:r>
            <a:r>
              <a:rPr lang="es-CO" sz="3300" b="1" u="sng" dirty="0"/>
              <a:t>OBRA QUE DEBE SER HECHA </a:t>
            </a:r>
            <a:r>
              <a:rPr lang="es-CO" dirty="0"/>
              <a:t>: </a:t>
            </a:r>
            <a:endParaRPr lang="es-CO" dirty="0" smtClean="0"/>
          </a:p>
          <a:p>
            <a:pPr marL="0" indent="0" algn="ctr">
              <a:buNone/>
            </a:pPr>
            <a:r>
              <a:rPr lang="es-CO" dirty="0" smtClean="0"/>
              <a:t>“ </a:t>
            </a:r>
            <a:r>
              <a:rPr lang="es-CO" dirty="0"/>
              <a:t>Una gran obra debe ser hecha en favor de su pueblo antes que pueda subsistir en la batalla del día del Señor. </a:t>
            </a:r>
            <a:endParaRPr lang="es-CO" dirty="0" smtClean="0"/>
          </a:p>
          <a:p>
            <a:pPr marL="0" indent="0" algn="ctr">
              <a:buNone/>
            </a:pPr>
            <a:endParaRPr lang="es-CO" dirty="0" smtClean="0"/>
          </a:p>
          <a:p>
            <a:pPr marL="0" indent="0" algn="ctr">
              <a:buNone/>
            </a:pPr>
            <a:r>
              <a:rPr lang="es-CO" dirty="0" smtClean="0"/>
              <a:t>Me </a:t>
            </a:r>
            <a:r>
              <a:rPr lang="es-CO" dirty="0"/>
              <a:t>fueron mostrados aquellos que aseveran ser adventistas, pero que rechazan la verdad presente, y vi que se estaban desmoronando y que la mano del Señor estaba en su medio para dividirlos y esparcirlos ahora en el tiempo de reunir la mies, para que las joyas preciosas que haya entre ellos, que estuvieron antes engañadas, puedan abrir los ojos para ver su verdadera condición. </a:t>
            </a:r>
            <a:endParaRPr lang="es-CO" dirty="0" smtClean="0"/>
          </a:p>
          <a:p>
            <a:pPr marL="0" indent="0">
              <a:buNone/>
            </a:pPr>
            <a:endParaRPr lang="es-CO" dirty="0" smtClean="0"/>
          </a:p>
          <a:p>
            <a:pPr marL="0" indent="0" algn="ctr">
              <a:buNone/>
            </a:pPr>
            <a:r>
              <a:rPr lang="es-CO" dirty="0" smtClean="0"/>
              <a:t>Y </a:t>
            </a:r>
            <a:r>
              <a:rPr lang="es-CO" dirty="0"/>
              <a:t>ahora cuando los mensajeros del Señor les presentan la verdad están preparados para escuchar , y para ver su belleza y armonía , y dejar a sus antiguos compañeros y sus errores , abrazar la verdad preciosa y elevarse hasta donde puedan definir su posición .” </a:t>
            </a:r>
            <a:r>
              <a:rPr lang="es-CO" b="1" dirty="0" smtClean="0">
                <a:solidFill>
                  <a:srgbClr val="FF0000"/>
                </a:solidFill>
              </a:rPr>
              <a:t>Primeros </a:t>
            </a:r>
            <a:r>
              <a:rPr lang="es-CO" b="1" dirty="0">
                <a:solidFill>
                  <a:srgbClr val="FF0000"/>
                </a:solidFill>
              </a:rPr>
              <a:t>Escritos, p. 69.</a:t>
            </a:r>
          </a:p>
        </p:txBody>
      </p:sp>
    </p:spTree>
    <p:extLst>
      <p:ext uri="{BB962C8B-B14F-4D97-AF65-F5344CB8AC3E}">
        <p14:creationId xmlns:p14="http://schemas.microsoft.com/office/powerpoint/2010/main" val="3381804815"/>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anim calcmode="lin" valueType="num">
                                      <p:cBhvr>
                                        <p:cTn id="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3" end="3"/>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2000"/>
                                        <p:tgtEl>
                                          <p:spTgt spid="3">
                                            <p:txEl>
                                              <p:pRg st="5" end="5"/>
                                            </p:txEl>
                                          </p:spTgt>
                                        </p:tgtEl>
                                      </p:cBhvr>
                                    </p:animEffect>
                                    <p:anim calcmode="lin" valueType="num">
                                      <p:cBhvr>
                                        <p:cTn id="1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5"/>
            <a:ext cx="8229600" cy="2880319"/>
          </a:xfrm>
          <a:solidFill>
            <a:schemeClr val="bg2">
              <a:lumMod val="75000"/>
            </a:schemeClr>
          </a:solidFill>
        </p:spPr>
        <p:txBody>
          <a:bodyPr>
            <a:normAutofit fontScale="92500" lnSpcReduction="10000"/>
          </a:bodyPr>
          <a:lstStyle/>
          <a:p>
            <a:pPr marL="0" indent="0" algn="ctr">
              <a:buNone/>
            </a:pPr>
            <a:r>
              <a:rPr lang="es-CO" dirty="0" smtClean="0"/>
              <a:t>Estamos </a:t>
            </a:r>
            <a:r>
              <a:rPr lang="es-CO" dirty="0"/>
              <a:t>en el tiempo del sellamiento! Ahora es el tiempo de </a:t>
            </a:r>
            <a:r>
              <a:rPr lang="es-CO" dirty="0" smtClean="0"/>
              <a:t>Salvación! </a:t>
            </a:r>
          </a:p>
          <a:p>
            <a:pPr marL="0" indent="0" algn="ctr">
              <a:buNone/>
            </a:pPr>
            <a:endParaRPr lang="es-CO" dirty="0" smtClean="0"/>
          </a:p>
          <a:p>
            <a:pPr marL="0" indent="0" algn="ctr">
              <a:buNone/>
            </a:pPr>
            <a:r>
              <a:rPr lang="es-CO" dirty="0" smtClean="0">
                <a:solidFill>
                  <a:srgbClr val="FF0000"/>
                </a:solidFill>
              </a:rPr>
              <a:t>Apocalipsis 18:4. </a:t>
            </a:r>
          </a:p>
          <a:p>
            <a:pPr marL="0" indent="0" algn="ctr">
              <a:buNone/>
            </a:pPr>
            <a:r>
              <a:rPr lang="es-CO" dirty="0" smtClean="0"/>
              <a:t>«Salid </a:t>
            </a:r>
            <a:r>
              <a:rPr lang="es-CO" dirty="0"/>
              <a:t>de ella pueblo </a:t>
            </a:r>
            <a:r>
              <a:rPr lang="es-CO" dirty="0" smtClean="0"/>
              <a:t>mío </a:t>
            </a:r>
            <a:r>
              <a:rPr lang="es-CO" dirty="0"/>
              <a:t>, para no </a:t>
            </a:r>
            <a:r>
              <a:rPr lang="es-CO" dirty="0" smtClean="0"/>
              <a:t>seáis </a:t>
            </a:r>
            <a:r>
              <a:rPr lang="es-CO" dirty="0"/>
              <a:t>partícipes de sus pecados, ni recibáis parte de sus </a:t>
            </a:r>
            <a:r>
              <a:rPr lang="es-CO" dirty="0" smtClean="0"/>
              <a:t>plagas»</a:t>
            </a:r>
          </a:p>
        </p:txBody>
      </p:sp>
      <p:sp>
        <p:nvSpPr>
          <p:cNvPr id="4" name="3 Rectángulo"/>
          <p:cNvSpPr/>
          <p:nvPr/>
        </p:nvSpPr>
        <p:spPr>
          <a:xfrm>
            <a:off x="2709671" y="3663314"/>
            <a:ext cx="3312368" cy="2954655"/>
          </a:xfrm>
          <a:prstGeom prst="rect">
            <a:avLst/>
          </a:prstGeom>
          <a:solidFill>
            <a:schemeClr val="bg2">
              <a:lumMod val="10000"/>
            </a:schemeClr>
          </a:solidFill>
        </p:spPr>
        <p:txBody>
          <a:bodyPr wrap="square">
            <a:spAutoFit/>
          </a:bodyPr>
          <a:lstStyle/>
          <a:p>
            <a:pPr algn="ctr"/>
            <a:r>
              <a:rPr lang="es-CO" sz="2800" b="1" dirty="0">
                <a:solidFill>
                  <a:schemeClr val="bg1"/>
                </a:solidFill>
              </a:rPr>
              <a:t>Dios te esta llamando a salir porque EL te ama y te quiere salvar! Cristo Jesús viene muy, muy pronto!</a:t>
            </a:r>
          </a:p>
          <a:p>
            <a:endParaRPr lang="es-C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3638557"/>
            <a:ext cx="2458150"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3660457"/>
            <a:ext cx="2880320"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270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026"/>
                                        </p:tgtEl>
                                        <p:attrNameLst>
                                          <p:attrName>style.visibility</p:attrName>
                                        </p:attrNameLst>
                                      </p:cBhvr>
                                      <p:to>
                                        <p:strVal val="visible"/>
                                      </p:to>
                                    </p:set>
                                    <p:animEffect transition="in" filter="wipe(down)">
                                      <p:cBhvr>
                                        <p:cTn id="23" dur="580">
                                          <p:stCondLst>
                                            <p:cond delay="0"/>
                                          </p:stCondLst>
                                        </p:cTn>
                                        <p:tgtEl>
                                          <p:spTgt spid="1026"/>
                                        </p:tgtEl>
                                      </p:cBhvr>
                                    </p:animEffect>
                                    <p:anim calcmode="lin" valueType="num">
                                      <p:cBhvr>
                                        <p:cTn id="24"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29" dur="26">
                                          <p:stCondLst>
                                            <p:cond delay="650"/>
                                          </p:stCondLst>
                                        </p:cTn>
                                        <p:tgtEl>
                                          <p:spTgt spid="1026"/>
                                        </p:tgtEl>
                                      </p:cBhvr>
                                      <p:to x="100000" y="60000"/>
                                    </p:animScale>
                                    <p:animScale>
                                      <p:cBhvr>
                                        <p:cTn id="30" dur="166" decel="50000">
                                          <p:stCondLst>
                                            <p:cond delay="676"/>
                                          </p:stCondLst>
                                        </p:cTn>
                                        <p:tgtEl>
                                          <p:spTgt spid="1026"/>
                                        </p:tgtEl>
                                      </p:cBhvr>
                                      <p:to x="100000" y="100000"/>
                                    </p:animScale>
                                    <p:animScale>
                                      <p:cBhvr>
                                        <p:cTn id="31" dur="26">
                                          <p:stCondLst>
                                            <p:cond delay="1312"/>
                                          </p:stCondLst>
                                        </p:cTn>
                                        <p:tgtEl>
                                          <p:spTgt spid="1026"/>
                                        </p:tgtEl>
                                      </p:cBhvr>
                                      <p:to x="100000" y="80000"/>
                                    </p:animScale>
                                    <p:animScale>
                                      <p:cBhvr>
                                        <p:cTn id="32" dur="166" decel="50000">
                                          <p:stCondLst>
                                            <p:cond delay="1338"/>
                                          </p:stCondLst>
                                        </p:cTn>
                                        <p:tgtEl>
                                          <p:spTgt spid="1026"/>
                                        </p:tgtEl>
                                      </p:cBhvr>
                                      <p:to x="100000" y="100000"/>
                                    </p:animScale>
                                    <p:animScale>
                                      <p:cBhvr>
                                        <p:cTn id="33" dur="26">
                                          <p:stCondLst>
                                            <p:cond delay="1642"/>
                                          </p:stCondLst>
                                        </p:cTn>
                                        <p:tgtEl>
                                          <p:spTgt spid="1026"/>
                                        </p:tgtEl>
                                      </p:cBhvr>
                                      <p:to x="100000" y="90000"/>
                                    </p:animScale>
                                    <p:animScale>
                                      <p:cBhvr>
                                        <p:cTn id="34" dur="166" decel="50000">
                                          <p:stCondLst>
                                            <p:cond delay="1668"/>
                                          </p:stCondLst>
                                        </p:cTn>
                                        <p:tgtEl>
                                          <p:spTgt spid="1026"/>
                                        </p:tgtEl>
                                      </p:cBhvr>
                                      <p:to x="100000" y="100000"/>
                                    </p:animScale>
                                    <p:animScale>
                                      <p:cBhvr>
                                        <p:cTn id="35" dur="26">
                                          <p:stCondLst>
                                            <p:cond delay="1808"/>
                                          </p:stCondLst>
                                        </p:cTn>
                                        <p:tgtEl>
                                          <p:spTgt spid="1026"/>
                                        </p:tgtEl>
                                      </p:cBhvr>
                                      <p:to x="100000" y="95000"/>
                                    </p:animScale>
                                    <p:animScale>
                                      <p:cBhvr>
                                        <p:cTn id="36" dur="166" decel="50000">
                                          <p:stCondLst>
                                            <p:cond delay="1834"/>
                                          </p:stCondLst>
                                        </p:cTn>
                                        <p:tgtEl>
                                          <p:spTgt spid="1026"/>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027"/>
                                        </p:tgtEl>
                                        <p:attrNameLst>
                                          <p:attrName>style.visibility</p:attrName>
                                        </p:attrNameLst>
                                      </p:cBhvr>
                                      <p:to>
                                        <p:strVal val="visible"/>
                                      </p:to>
                                    </p:set>
                                    <p:animEffect transition="in" filter="wipe(down)">
                                      <p:cBhvr>
                                        <p:cTn id="39" dur="580">
                                          <p:stCondLst>
                                            <p:cond delay="0"/>
                                          </p:stCondLst>
                                        </p:cTn>
                                        <p:tgtEl>
                                          <p:spTgt spid="1027"/>
                                        </p:tgtEl>
                                      </p:cBhvr>
                                    </p:animEffect>
                                    <p:anim calcmode="lin" valueType="num">
                                      <p:cBhvr>
                                        <p:cTn id="40" dur="1822" tmFilter="0,0; 0.14,0.36; 0.43,0.73; 0.71,0.91; 1.0,1.0">
                                          <p:stCondLst>
                                            <p:cond delay="0"/>
                                          </p:stCondLst>
                                        </p:cTn>
                                        <p:tgtEl>
                                          <p:spTgt spid="1027"/>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27"/>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27"/>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27"/>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27"/>
                                        </p:tgtEl>
                                        <p:attrNameLst>
                                          <p:attrName>ppt_y</p:attrName>
                                        </p:attrNameLst>
                                      </p:cBhvr>
                                      <p:tavLst>
                                        <p:tav tm="0" fmla="#ppt_y-sin(pi*$)/81">
                                          <p:val>
                                            <p:fltVal val="0"/>
                                          </p:val>
                                        </p:tav>
                                        <p:tav tm="100000">
                                          <p:val>
                                            <p:fltVal val="1"/>
                                          </p:val>
                                        </p:tav>
                                      </p:tavLst>
                                    </p:anim>
                                    <p:animScale>
                                      <p:cBhvr>
                                        <p:cTn id="45" dur="26">
                                          <p:stCondLst>
                                            <p:cond delay="650"/>
                                          </p:stCondLst>
                                        </p:cTn>
                                        <p:tgtEl>
                                          <p:spTgt spid="1027"/>
                                        </p:tgtEl>
                                      </p:cBhvr>
                                      <p:to x="100000" y="60000"/>
                                    </p:animScale>
                                    <p:animScale>
                                      <p:cBhvr>
                                        <p:cTn id="46" dur="166" decel="50000">
                                          <p:stCondLst>
                                            <p:cond delay="676"/>
                                          </p:stCondLst>
                                        </p:cTn>
                                        <p:tgtEl>
                                          <p:spTgt spid="1027"/>
                                        </p:tgtEl>
                                      </p:cBhvr>
                                      <p:to x="100000" y="100000"/>
                                    </p:animScale>
                                    <p:animScale>
                                      <p:cBhvr>
                                        <p:cTn id="47" dur="26">
                                          <p:stCondLst>
                                            <p:cond delay="1312"/>
                                          </p:stCondLst>
                                        </p:cTn>
                                        <p:tgtEl>
                                          <p:spTgt spid="1027"/>
                                        </p:tgtEl>
                                      </p:cBhvr>
                                      <p:to x="100000" y="80000"/>
                                    </p:animScale>
                                    <p:animScale>
                                      <p:cBhvr>
                                        <p:cTn id="48" dur="166" decel="50000">
                                          <p:stCondLst>
                                            <p:cond delay="1338"/>
                                          </p:stCondLst>
                                        </p:cTn>
                                        <p:tgtEl>
                                          <p:spTgt spid="1027"/>
                                        </p:tgtEl>
                                      </p:cBhvr>
                                      <p:to x="100000" y="100000"/>
                                    </p:animScale>
                                    <p:animScale>
                                      <p:cBhvr>
                                        <p:cTn id="49" dur="26">
                                          <p:stCondLst>
                                            <p:cond delay="1642"/>
                                          </p:stCondLst>
                                        </p:cTn>
                                        <p:tgtEl>
                                          <p:spTgt spid="1027"/>
                                        </p:tgtEl>
                                      </p:cBhvr>
                                      <p:to x="100000" y="90000"/>
                                    </p:animScale>
                                    <p:animScale>
                                      <p:cBhvr>
                                        <p:cTn id="50" dur="166" decel="50000">
                                          <p:stCondLst>
                                            <p:cond delay="1668"/>
                                          </p:stCondLst>
                                        </p:cTn>
                                        <p:tgtEl>
                                          <p:spTgt spid="1027"/>
                                        </p:tgtEl>
                                      </p:cBhvr>
                                      <p:to x="100000" y="100000"/>
                                    </p:animScale>
                                    <p:animScale>
                                      <p:cBhvr>
                                        <p:cTn id="51" dur="26">
                                          <p:stCondLst>
                                            <p:cond delay="1808"/>
                                          </p:stCondLst>
                                        </p:cTn>
                                        <p:tgtEl>
                                          <p:spTgt spid="1027"/>
                                        </p:tgtEl>
                                      </p:cBhvr>
                                      <p:to x="100000" y="95000"/>
                                    </p:animScale>
                                    <p:animScale>
                                      <p:cBhvr>
                                        <p:cTn id="52" dur="166" decel="50000">
                                          <p:stCondLst>
                                            <p:cond delay="1834"/>
                                          </p:stCondLst>
                                        </p:cTn>
                                        <p:tgtEl>
                                          <p:spTgt spid="10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264696"/>
          </a:xfrm>
        </p:spPr>
        <p:txBody>
          <a:bodyPr>
            <a:normAutofit fontScale="85000" lnSpcReduction="10000"/>
          </a:bodyPr>
          <a:lstStyle/>
          <a:p>
            <a:pPr marL="0" indent="0" algn="ctr">
              <a:buNone/>
            </a:pPr>
            <a:r>
              <a:rPr lang="es-CO" dirty="0" smtClean="0"/>
              <a:t>“ </a:t>
            </a:r>
            <a:r>
              <a:rPr lang="es-CO" dirty="0"/>
              <a:t>Estudien el noveno capitulo de </a:t>
            </a:r>
            <a:r>
              <a:rPr lang="es-CO" dirty="0" smtClean="0"/>
              <a:t>Ezequiel. </a:t>
            </a:r>
            <a:r>
              <a:rPr lang="es-CO" dirty="0"/>
              <a:t>Estas palabras </a:t>
            </a:r>
            <a:r>
              <a:rPr lang="es-CO" dirty="0" smtClean="0"/>
              <a:t>tendrán </a:t>
            </a:r>
            <a:r>
              <a:rPr lang="es-CO" dirty="0"/>
              <a:t>un cumplimiento literal ; todavía el tiempo está pasando, y las personas están dormidas. Ellos se niegan a humillar sus almas y ser convertidas. </a:t>
            </a:r>
            <a:endParaRPr lang="es-CO" dirty="0" smtClean="0"/>
          </a:p>
          <a:p>
            <a:pPr marL="0" indent="0" algn="ctr">
              <a:buNone/>
            </a:pPr>
            <a:r>
              <a:rPr lang="es-CO" dirty="0" smtClean="0"/>
              <a:t>No </a:t>
            </a:r>
            <a:r>
              <a:rPr lang="es-CO" dirty="0"/>
              <a:t>por mucho tiempo soportará el Señor a las personas que tienen tales grandes y importantes verdades reveladas a ellos, pero que se niegan a traer estas verdades en su experiencia individual. </a:t>
            </a:r>
            <a:endParaRPr lang="es-CO" dirty="0" smtClean="0"/>
          </a:p>
          <a:p>
            <a:pPr marL="0" indent="0" algn="ctr">
              <a:buNone/>
            </a:pPr>
            <a:r>
              <a:rPr lang="es-CO" dirty="0" smtClean="0"/>
              <a:t>El </a:t>
            </a:r>
            <a:r>
              <a:rPr lang="es-CO" dirty="0"/>
              <a:t>tiempo es corto . </a:t>
            </a:r>
            <a:endParaRPr lang="es-CO" dirty="0" smtClean="0"/>
          </a:p>
          <a:p>
            <a:pPr marL="0" indent="0" algn="ctr">
              <a:buNone/>
            </a:pPr>
            <a:endParaRPr lang="es-CO" dirty="0" smtClean="0"/>
          </a:p>
          <a:p>
            <a:pPr marL="0" indent="0" algn="ctr">
              <a:buNone/>
            </a:pPr>
            <a:r>
              <a:rPr lang="es-CO" dirty="0" smtClean="0"/>
              <a:t>Dios </a:t>
            </a:r>
            <a:r>
              <a:rPr lang="es-CO" dirty="0"/>
              <a:t>está llamando, ¿escuharás</a:t>
            </a:r>
            <a:r>
              <a:rPr lang="es-CO" dirty="0" smtClean="0"/>
              <a:t>? ¿</a:t>
            </a:r>
            <a:r>
              <a:rPr lang="es-CO" dirty="0"/>
              <a:t>Recibirás Su mensaje? ¿Te convertirás antes que sea </a:t>
            </a:r>
            <a:r>
              <a:rPr lang="es-CO" dirty="0" smtClean="0"/>
              <a:t>demasiado </a:t>
            </a:r>
            <a:r>
              <a:rPr lang="es-CO" dirty="0"/>
              <a:t>tarde? </a:t>
            </a:r>
            <a:endParaRPr lang="es-CO" dirty="0" smtClean="0"/>
          </a:p>
          <a:p>
            <a:pPr marL="0" indent="0" algn="ctr">
              <a:buNone/>
            </a:pPr>
            <a:r>
              <a:rPr lang="es-CO" dirty="0" smtClean="0"/>
              <a:t>Pronto</a:t>
            </a:r>
            <a:r>
              <a:rPr lang="es-CO" dirty="0"/>
              <a:t>, muy pronto, cada caso será decidido para la eternidad .” </a:t>
            </a:r>
            <a:endParaRPr lang="es-CO" dirty="0" smtClean="0"/>
          </a:p>
          <a:p>
            <a:pPr marL="0" indent="0" algn="ctr">
              <a:buNone/>
            </a:pPr>
            <a:r>
              <a:rPr lang="es-CO" b="1" dirty="0" smtClean="0">
                <a:solidFill>
                  <a:srgbClr val="FF0000"/>
                </a:solidFill>
              </a:rPr>
              <a:t>Manuscript </a:t>
            </a:r>
            <a:r>
              <a:rPr lang="es-CO" b="1" dirty="0">
                <a:solidFill>
                  <a:srgbClr val="FF0000"/>
                </a:solidFill>
              </a:rPr>
              <a:t>Releases, Vol. 1, p. 260</a:t>
            </a:r>
          </a:p>
        </p:txBody>
      </p:sp>
    </p:spTree>
    <p:extLst>
      <p:ext uri="{BB962C8B-B14F-4D97-AF65-F5344CB8AC3E}">
        <p14:creationId xmlns:p14="http://schemas.microsoft.com/office/powerpoint/2010/main" val="26306264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88640"/>
            <a:ext cx="8229600" cy="6408712"/>
          </a:xfrm>
          <a:solidFill>
            <a:schemeClr val="accent2">
              <a:lumMod val="20000"/>
              <a:lumOff val="80000"/>
            </a:schemeClr>
          </a:solidFill>
        </p:spPr>
        <p:txBody>
          <a:bodyPr>
            <a:normAutofit fontScale="85000" lnSpcReduction="20000"/>
          </a:bodyPr>
          <a:lstStyle/>
          <a:p>
            <a:pPr marL="0" indent="0" algn="ctr">
              <a:buNone/>
            </a:pPr>
            <a:r>
              <a:rPr lang="es-CO" dirty="0" smtClean="0"/>
              <a:t>Dios está llamando hoy a través de este mensaje,  a muchos que están dentro de la iglesia Adventista, pero que no están convertidos, lo mismo hace con sus hijos fieles que están en babilonia, para que salgan de allí, y formen parte del remanente, que recibirá el sello de Dios en sus frentes, según Ezequiel 9.</a:t>
            </a:r>
          </a:p>
          <a:p>
            <a:pPr marL="0" indent="0" algn="ctr">
              <a:buNone/>
            </a:pPr>
            <a:r>
              <a:rPr lang="es-CO" dirty="0" smtClean="0"/>
              <a:t>  </a:t>
            </a:r>
          </a:p>
          <a:p>
            <a:pPr marL="0" indent="0" algn="ctr">
              <a:buNone/>
            </a:pPr>
            <a:r>
              <a:rPr lang="es-CO" b="1" dirty="0" smtClean="0">
                <a:solidFill>
                  <a:srgbClr val="FF0000"/>
                </a:solidFill>
              </a:rPr>
              <a:t>Como </a:t>
            </a:r>
            <a:r>
              <a:rPr lang="es-CO" b="1" dirty="0">
                <a:solidFill>
                  <a:srgbClr val="FF0000"/>
                </a:solidFill>
              </a:rPr>
              <a:t>las profecías de Daniel y Apocalipsis han mostrado, nosotros estamos viviendo en tiempo prestado. Trabajemos mientras haya todavía tiempo. </a:t>
            </a:r>
            <a:endParaRPr lang="es-CO" b="1" dirty="0" smtClean="0">
              <a:solidFill>
                <a:srgbClr val="FF0000"/>
              </a:solidFill>
            </a:endParaRPr>
          </a:p>
          <a:p>
            <a:pPr marL="0" indent="0">
              <a:buNone/>
            </a:pPr>
            <a:endParaRPr lang="es-CO" dirty="0" smtClean="0"/>
          </a:p>
          <a:p>
            <a:pPr marL="0" indent="0" algn="ctr">
              <a:buNone/>
            </a:pPr>
            <a:r>
              <a:rPr lang="es-CO" dirty="0" smtClean="0"/>
              <a:t>Comparta </a:t>
            </a:r>
            <a:r>
              <a:rPr lang="es-CO" dirty="0"/>
              <a:t>este mensaje de amor a todo el mundo y, por la gracia de Dios, que </a:t>
            </a:r>
            <a:r>
              <a:rPr lang="es-CO" dirty="0" smtClean="0"/>
              <a:t>tú </a:t>
            </a:r>
            <a:r>
              <a:rPr lang="es-CO" dirty="0"/>
              <a:t>puedas ser encontrado fiel entre aquéllos “quienes guardan los mandamientos de Dios y la fe de Jesús</a:t>
            </a:r>
            <a:r>
              <a:rPr lang="es-CO" dirty="0" smtClean="0"/>
              <a:t>.” ¡Dios </a:t>
            </a:r>
            <a:r>
              <a:rPr lang="es-CO" dirty="0"/>
              <a:t>le bendiga mientras se une a la </a:t>
            </a:r>
            <a:r>
              <a:rPr lang="es-CO" dirty="0" smtClean="0"/>
              <a:t>predicación </a:t>
            </a:r>
            <a:r>
              <a:rPr lang="es-CO" dirty="0"/>
              <a:t>del Evangelio Eterno encontrado en los Mensajes de los tres </a:t>
            </a:r>
            <a:r>
              <a:rPr lang="es-CO" dirty="0" smtClean="0"/>
              <a:t>Ángeles… </a:t>
            </a:r>
            <a:r>
              <a:rPr lang="es-CO" dirty="0"/>
              <a:t>¡La Última Amonestación para un Mundo en </a:t>
            </a:r>
            <a:r>
              <a:rPr lang="es-CO" dirty="0" smtClean="0"/>
              <a:t>Rebelión</a:t>
            </a:r>
            <a:r>
              <a:rPr lang="es-CO" dirty="0"/>
              <a:t>!</a:t>
            </a:r>
          </a:p>
        </p:txBody>
      </p:sp>
    </p:spTree>
    <p:extLst>
      <p:ext uri="{BB962C8B-B14F-4D97-AF65-F5344CB8AC3E}">
        <p14:creationId xmlns:p14="http://schemas.microsoft.com/office/powerpoint/2010/main" val="215220385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76664"/>
          </a:xfrm>
          <a:solidFill>
            <a:schemeClr val="accent4">
              <a:lumMod val="50000"/>
            </a:schemeClr>
          </a:solidFill>
        </p:spPr>
        <p:txBody>
          <a:bodyPr>
            <a:normAutofit fontScale="92500" lnSpcReduction="20000"/>
          </a:bodyPr>
          <a:lstStyle/>
          <a:p>
            <a:pPr marL="0" indent="0" algn="ctr">
              <a:buNone/>
            </a:pPr>
            <a:r>
              <a:rPr lang="es-CO" dirty="0" smtClean="0">
                <a:solidFill>
                  <a:srgbClr val="FFFF00"/>
                </a:solidFill>
              </a:rPr>
              <a:t>EL día </a:t>
            </a:r>
            <a:r>
              <a:rPr lang="es-CO" dirty="0">
                <a:solidFill>
                  <a:srgbClr val="FFFF00"/>
                </a:solidFill>
              </a:rPr>
              <a:t>de </a:t>
            </a:r>
            <a:r>
              <a:rPr lang="es-CO" dirty="0" smtClean="0">
                <a:solidFill>
                  <a:srgbClr val="FFFF00"/>
                </a:solidFill>
              </a:rPr>
              <a:t>mañana </a:t>
            </a:r>
            <a:r>
              <a:rPr lang="es-CO" dirty="0">
                <a:solidFill>
                  <a:srgbClr val="FFFF00"/>
                </a:solidFill>
              </a:rPr>
              <a:t>no esta </a:t>
            </a:r>
            <a:r>
              <a:rPr lang="es-CO" dirty="0" smtClean="0">
                <a:solidFill>
                  <a:srgbClr val="FFFF00"/>
                </a:solidFill>
              </a:rPr>
              <a:t>garantizado. </a:t>
            </a:r>
            <a:r>
              <a:rPr lang="es-CO" dirty="0">
                <a:solidFill>
                  <a:srgbClr val="FFFF00"/>
                </a:solidFill>
              </a:rPr>
              <a:t>Lo que hiciste en tu pasado esta cubierto por la muerte de Cristo en la Cruz del Calvario. No somos más rebeldes ante los Ojos de Dios, pero hijos e hijas, a través de Jesucristo. </a:t>
            </a:r>
            <a:endParaRPr lang="es-CO" dirty="0" smtClean="0">
              <a:solidFill>
                <a:srgbClr val="FFFF00"/>
              </a:solidFill>
            </a:endParaRPr>
          </a:p>
          <a:p>
            <a:pPr marL="0" indent="0" algn="ctr">
              <a:buNone/>
            </a:pPr>
            <a:endParaRPr lang="es-CO" dirty="0" smtClean="0">
              <a:solidFill>
                <a:srgbClr val="FFFF00"/>
              </a:solidFill>
            </a:endParaRPr>
          </a:p>
          <a:p>
            <a:pPr marL="0" indent="0" algn="ctr">
              <a:buNone/>
            </a:pPr>
            <a:r>
              <a:rPr lang="es-CO" b="1" dirty="0" smtClean="0">
                <a:solidFill>
                  <a:srgbClr val="FFFF00"/>
                </a:solidFill>
              </a:rPr>
              <a:t>Acepta </a:t>
            </a:r>
            <a:r>
              <a:rPr lang="es-CO" b="1" dirty="0">
                <a:solidFill>
                  <a:srgbClr val="FFFF00"/>
                </a:solidFill>
              </a:rPr>
              <a:t>a Cristo y lo que É</a:t>
            </a:r>
            <a:r>
              <a:rPr lang="es-CO" b="1" dirty="0" smtClean="0">
                <a:solidFill>
                  <a:srgbClr val="FFFF00"/>
                </a:solidFill>
              </a:rPr>
              <a:t>l </a:t>
            </a:r>
            <a:r>
              <a:rPr lang="es-CO" b="1" dirty="0">
                <a:solidFill>
                  <a:srgbClr val="FFFF00"/>
                </a:solidFill>
              </a:rPr>
              <a:t>ha hecho y está haciendo por </a:t>
            </a:r>
            <a:r>
              <a:rPr lang="es-CO" b="1" dirty="0" smtClean="0">
                <a:solidFill>
                  <a:srgbClr val="FFFF00"/>
                </a:solidFill>
              </a:rPr>
              <a:t>ti </a:t>
            </a:r>
            <a:r>
              <a:rPr lang="es-CO" b="1" dirty="0">
                <a:solidFill>
                  <a:srgbClr val="FFFF00"/>
                </a:solidFill>
              </a:rPr>
              <a:t>como </a:t>
            </a:r>
            <a:r>
              <a:rPr lang="es-CO" b="1" dirty="0" smtClean="0">
                <a:solidFill>
                  <a:srgbClr val="FFFF00"/>
                </a:solidFill>
              </a:rPr>
              <a:t>tu Abogado </a:t>
            </a:r>
            <a:r>
              <a:rPr lang="es-CO" b="1" dirty="0">
                <a:solidFill>
                  <a:srgbClr val="FFFF00"/>
                </a:solidFill>
              </a:rPr>
              <a:t>para con el Padre, como evidencia de su amor por </a:t>
            </a:r>
            <a:r>
              <a:rPr lang="es-CO" b="1" dirty="0" smtClean="0">
                <a:solidFill>
                  <a:srgbClr val="FFFF00"/>
                </a:solidFill>
              </a:rPr>
              <a:t>ti, </a:t>
            </a:r>
            <a:r>
              <a:rPr lang="es-CO" b="1" dirty="0">
                <a:solidFill>
                  <a:srgbClr val="FFFF00"/>
                </a:solidFill>
              </a:rPr>
              <a:t>y síguelo a </a:t>
            </a:r>
            <a:r>
              <a:rPr lang="es-CO" b="1" dirty="0" smtClean="0">
                <a:solidFill>
                  <a:srgbClr val="FFFF00"/>
                </a:solidFill>
              </a:rPr>
              <a:t>él</a:t>
            </a:r>
            <a:r>
              <a:rPr lang="es-CO" dirty="0" smtClean="0">
                <a:solidFill>
                  <a:srgbClr val="FFFF00"/>
                </a:solidFill>
              </a:rPr>
              <a:t>.</a:t>
            </a:r>
          </a:p>
          <a:p>
            <a:pPr marL="0" indent="0" algn="ctr">
              <a:buNone/>
            </a:pPr>
            <a:endParaRPr lang="es-CO" dirty="0" smtClean="0">
              <a:solidFill>
                <a:srgbClr val="FFFF00"/>
              </a:solidFill>
            </a:endParaRPr>
          </a:p>
          <a:p>
            <a:pPr marL="0" indent="0" algn="ctr">
              <a:buNone/>
            </a:pPr>
            <a:r>
              <a:rPr lang="es-CO" dirty="0" smtClean="0">
                <a:solidFill>
                  <a:srgbClr val="FFFF00"/>
                </a:solidFill>
              </a:rPr>
              <a:t>¡El </a:t>
            </a:r>
            <a:r>
              <a:rPr lang="es-CO" dirty="0">
                <a:solidFill>
                  <a:srgbClr val="FFFF00"/>
                </a:solidFill>
              </a:rPr>
              <a:t>te dará el poder para vencer tus debilidades y caminar en Justicia ante los Ojos de Dios. Acéptalo por f </a:t>
            </a:r>
            <a:r>
              <a:rPr lang="es-CO" dirty="0" smtClean="0">
                <a:solidFill>
                  <a:srgbClr val="FFFF00"/>
                </a:solidFill>
              </a:rPr>
              <a:t>e!</a:t>
            </a:r>
            <a:endParaRPr lang="es-CO" dirty="0">
              <a:solidFill>
                <a:srgbClr val="FFFF00"/>
              </a:solidFill>
            </a:endParaRPr>
          </a:p>
          <a:p>
            <a:endParaRPr lang="es-CO" dirty="0"/>
          </a:p>
        </p:txBody>
      </p:sp>
    </p:spTree>
    <p:extLst>
      <p:ext uri="{BB962C8B-B14F-4D97-AF65-F5344CB8AC3E}">
        <p14:creationId xmlns:p14="http://schemas.microsoft.com/office/powerpoint/2010/main" val="38993125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544616"/>
          </a:xfrm>
          <a:solidFill>
            <a:schemeClr val="bg1">
              <a:lumMod val="50000"/>
            </a:schemeClr>
          </a:solidFill>
        </p:spPr>
        <p:txBody>
          <a:bodyPr>
            <a:normAutofit fontScale="85000" lnSpcReduction="10000"/>
          </a:bodyPr>
          <a:lstStyle/>
          <a:p>
            <a:pPr marL="0" indent="0" algn="ctr">
              <a:buNone/>
            </a:pPr>
            <a:r>
              <a:rPr lang="es-CO" b="1" dirty="0" smtClean="0">
                <a:solidFill>
                  <a:srgbClr val="FFFF00"/>
                </a:solidFill>
              </a:rPr>
              <a:t>EL </a:t>
            </a:r>
            <a:r>
              <a:rPr lang="es-CO" b="1" dirty="0">
                <a:solidFill>
                  <a:srgbClr val="FFFF00"/>
                </a:solidFill>
              </a:rPr>
              <a:t>Evangelio Eterno NO </a:t>
            </a:r>
            <a:r>
              <a:rPr lang="es-CO" b="1" dirty="0" smtClean="0">
                <a:solidFill>
                  <a:srgbClr val="FFFF00"/>
                </a:solidFill>
              </a:rPr>
              <a:t>está </a:t>
            </a:r>
            <a:r>
              <a:rPr lang="es-CO" b="1" dirty="0">
                <a:solidFill>
                  <a:srgbClr val="FFFF00"/>
                </a:solidFill>
              </a:rPr>
              <a:t>basado en una Trinidad pero </a:t>
            </a:r>
            <a:r>
              <a:rPr lang="es-CO" b="1" dirty="0" smtClean="0">
                <a:solidFill>
                  <a:srgbClr val="FFFF00"/>
                </a:solidFill>
              </a:rPr>
              <a:t>sí en </a:t>
            </a:r>
            <a:r>
              <a:rPr lang="es-CO" b="1" dirty="0">
                <a:solidFill>
                  <a:srgbClr val="FFFF00"/>
                </a:solidFill>
              </a:rPr>
              <a:t>un Dios amoroso que </a:t>
            </a:r>
            <a:r>
              <a:rPr lang="es-CO" b="1" dirty="0" smtClean="0">
                <a:solidFill>
                  <a:srgbClr val="FFFF00"/>
                </a:solidFill>
              </a:rPr>
              <a:t>dio </a:t>
            </a:r>
            <a:r>
              <a:rPr lang="es-CO" b="1" dirty="0">
                <a:solidFill>
                  <a:srgbClr val="FFFF00"/>
                </a:solidFill>
              </a:rPr>
              <a:t>a su Hijo </a:t>
            </a:r>
            <a:r>
              <a:rPr lang="es-CO" b="1" dirty="0" smtClean="0">
                <a:solidFill>
                  <a:srgbClr val="FFFF00"/>
                </a:solidFill>
              </a:rPr>
              <a:t>Unigénito</a:t>
            </a:r>
            <a:r>
              <a:rPr lang="es-CO" dirty="0"/>
              <a:t>.</a:t>
            </a:r>
            <a:endParaRPr lang="es-CO" dirty="0" smtClean="0"/>
          </a:p>
          <a:p>
            <a:pPr marL="0" indent="0" algn="ctr">
              <a:buNone/>
            </a:pPr>
            <a:endParaRPr lang="es-CO" dirty="0" smtClean="0"/>
          </a:p>
          <a:p>
            <a:pPr marL="0" indent="0" algn="ctr">
              <a:buNone/>
            </a:pPr>
            <a:r>
              <a:rPr lang="es-CO" b="1" u="sng" dirty="0" smtClean="0"/>
              <a:t>Juan 3:16,17</a:t>
            </a:r>
            <a:r>
              <a:rPr lang="es-CO" b="1" dirty="0" smtClean="0"/>
              <a:t>.</a:t>
            </a:r>
          </a:p>
          <a:p>
            <a:pPr marL="0" indent="0" algn="ctr">
              <a:buNone/>
            </a:pPr>
            <a:r>
              <a:rPr lang="es-CO" b="1" dirty="0" smtClean="0"/>
              <a:t> </a:t>
            </a:r>
            <a:r>
              <a:rPr lang="es-CO" b="1" dirty="0"/>
              <a:t>Porque de tal manera </a:t>
            </a:r>
            <a:r>
              <a:rPr lang="es-CO" b="1" dirty="0" smtClean="0"/>
              <a:t>amó </a:t>
            </a:r>
            <a:r>
              <a:rPr lang="es-CO" b="1" dirty="0"/>
              <a:t>Dios al mundo, que ha dado a su Hijo unigénito , para que todo aquel que </a:t>
            </a:r>
            <a:r>
              <a:rPr lang="es-CO" b="1" dirty="0" smtClean="0"/>
              <a:t>cree el Él no </a:t>
            </a:r>
            <a:r>
              <a:rPr lang="es-CO" b="1" dirty="0"/>
              <a:t>se pierda, más tenga vida eterna. 17 Porque no envió Dios a su Hijo al mundo para condenar al mundo ; sino para que el mundo sea salvo por </a:t>
            </a:r>
            <a:r>
              <a:rPr lang="es-CO" b="1" dirty="0" smtClean="0"/>
              <a:t>él.</a:t>
            </a:r>
          </a:p>
          <a:p>
            <a:pPr marL="0" indent="0" algn="ctr">
              <a:buNone/>
            </a:pPr>
            <a:r>
              <a:rPr lang="es-CO" dirty="0" smtClean="0"/>
              <a:t> </a:t>
            </a:r>
          </a:p>
          <a:p>
            <a:pPr marL="0" indent="0" algn="ctr">
              <a:buNone/>
            </a:pPr>
            <a:r>
              <a:rPr lang="es-CO" b="1" u="sng" dirty="0" smtClean="0">
                <a:solidFill>
                  <a:srgbClr val="FFFF00"/>
                </a:solidFill>
              </a:rPr>
              <a:t>Juan 17:3</a:t>
            </a:r>
            <a:r>
              <a:rPr lang="es-CO" b="1" dirty="0" smtClean="0">
                <a:solidFill>
                  <a:srgbClr val="FFFF00"/>
                </a:solidFill>
              </a:rPr>
              <a:t>. </a:t>
            </a:r>
          </a:p>
          <a:p>
            <a:pPr marL="0" indent="0" algn="ctr">
              <a:buNone/>
            </a:pPr>
            <a:r>
              <a:rPr lang="es-CO" b="1" dirty="0" smtClean="0">
                <a:solidFill>
                  <a:srgbClr val="FFFF00"/>
                </a:solidFill>
              </a:rPr>
              <a:t>Y </a:t>
            </a:r>
            <a:r>
              <a:rPr lang="es-CO" b="1" dirty="0">
                <a:solidFill>
                  <a:srgbClr val="FFFF00"/>
                </a:solidFill>
              </a:rPr>
              <a:t>esta es la vida eterna , que te conozcan a ti, el único Dios verdadero , y a Jesucristo , a quien has enviado.</a:t>
            </a:r>
          </a:p>
          <a:p>
            <a:endParaRPr lang="es-CO" b="1" dirty="0">
              <a:solidFill>
                <a:srgbClr val="FFFF00"/>
              </a:solidFill>
            </a:endParaRPr>
          </a:p>
        </p:txBody>
      </p:sp>
    </p:spTree>
    <p:extLst>
      <p:ext uri="{BB962C8B-B14F-4D97-AF65-F5344CB8AC3E}">
        <p14:creationId xmlns:p14="http://schemas.microsoft.com/office/powerpoint/2010/main" val="1404047734"/>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404664"/>
            <a:ext cx="8229600" cy="6192688"/>
          </a:xfrm>
          <a:solidFill>
            <a:schemeClr val="accent2">
              <a:lumMod val="60000"/>
              <a:lumOff val="40000"/>
            </a:schemeClr>
          </a:solidFill>
        </p:spPr>
        <p:txBody>
          <a:bodyPr>
            <a:normAutofit fontScale="77500" lnSpcReduction="20000"/>
          </a:bodyPr>
          <a:lstStyle/>
          <a:p>
            <a:pPr marL="0" indent="0" algn="ctr">
              <a:buNone/>
            </a:pPr>
            <a:r>
              <a:rPr lang="es-CO" dirty="0" smtClean="0"/>
              <a:t>¡La </a:t>
            </a:r>
            <a:r>
              <a:rPr lang="es-CO" dirty="0"/>
              <a:t>persona que Dios </a:t>
            </a:r>
            <a:r>
              <a:rPr lang="es-CO" dirty="0" smtClean="0"/>
              <a:t>envió </a:t>
            </a:r>
            <a:r>
              <a:rPr lang="es-CO" dirty="0"/>
              <a:t>al mundo, y que </a:t>
            </a:r>
            <a:r>
              <a:rPr lang="es-CO" dirty="0" smtClean="0"/>
              <a:t>«fue </a:t>
            </a:r>
            <a:r>
              <a:rPr lang="es-CO" dirty="0"/>
              <a:t>hecho carne, y </a:t>
            </a:r>
            <a:r>
              <a:rPr lang="es-CO" dirty="0" smtClean="0"/>
              <a:t>habitó </a:t>
            </a:r>
            <a:r>
              <a:rPr lang="es-CO" dirty="0"/>
              <a:t>entre nosotros </a:t>
            </a:r>
            <a:r>
              <a:rPr lang="es-CO" dirty="0">
                <a:solidFill>
                  <a:srgbClr val="FF0000"/>
                </a:solidFill>
              </a:rPr>
              <a:t>” </a:t>
            </a:r>
            <a:r>
              <a:rPr lang="es-CO" b="1" dirty="0">
                <a:solidFill>
                  <a:srgbClr val="FF0000"/>
                </a:solidFill>
              </a:rPr>
              <a:t>(Juan 1:14), </a:t>
            </a:r>
            <a:r>
              <a:rPr lang="es-CO" dirty="0"/>
              <a:t>era la misma persona que </a:t>
            </a:r>
            <a:r>
              <a:rPr lang="es-CO" dirty="0" smtClean="0"/>
              <a:t>murió </a:t>
            </a:r>
            <a:r>
              <a:rPr lang="es-CO" dirty="0"/>
              <a:t>en la cruz! </a:t>
            </a:r>
            <a:endParaRPr lang="es-CO" dirty="0" smtClean="0"/>
          </a:p>
          <a:p>
            <a:pPr marL="0" indent="0">
              <a:buNone/>
            </a:pPr>
            <a:endParaRPr lang="es-CO" dirty="0" smtClean="0"/>
          </a:p>
          <a:p>
            <a:pPr marL="0" indent="0" algn="ctr">
              <a:buNone/>
            </a:pPr>
            <a:endParaRPr lang="es-CO" dirty="0" smtClean="0"/>
          </a:p>
          <a:p>
            <a:pPr marL="0" indent="0" algn="ctr">
              <a:buNone/>
            </a:pPr>
            <a:r>
              <a:rPr lang="es-CO" sz="3600" b="1" dirty="0" smtClean="0"/>
              <a:t>¡Todo </a:t>
            </a:r>
            <a:r>
              <a:rPr lang="es-CO" sz="3600" b="1" dirty="0"/>
              <a:t>el Hijo de Dios, completo, </a:t>
            </a:r>
            <a:r>
              <a:rPr lang="es-CO" sz="3600" b="1" dirty="0" smtClean="0"/>
              <a:t>murió! </a:t>
            </a:r>
          </a:p>
          <a:p>
            <a:pPr marL="0" indent="0" algn="ctr">
              <a:buNone/>
            </a:pPr>
            <a:r>
              <a:rPr lang="es-CO" dirty="0" smtClean="0"/>
              <a:t>El murió </a:t>
            </a:r>
            <a:r>
              <a:rPr lang="es-CO" dirty="0"/>
              <a:t>la </a:t>
            </a:r>
            <a:r>
              <a:rPr lang="es-CO" dirty="0" smtClean="0"/>
              <a:t>definición </a:t>
            </a:r>
            <a:r>
              <a:rPr lang="es-CO" dirty="0"/>
              <a:t>Bíblica </a:t>
            </a:r>
            <a:r>
              <a:rPr lang="es-CO" dirty="0" smtClean="0"/>
              <a:t>de </a:t>
            </a:r>
            <a:r>
              <a:rPr lang="es-CO" dirty="0"/>
              <a:t>la </a:t>
            </a:r>
            <a:r>
              <a:rPr lang="es-CO" dirty="0" smtClean="0"/>
              <a:t>muerte,  </a:t>
            </a:r>
            <a:r>
              <a:rPr lang="es-CO" dirty="0"/>
              <a:t>cesación total de vida: </a:t>
            </a:r>
            <a:endParaRPr lang="es-CO" dirty="0" smtClean="0"/>
          </a:p>
          <a:p>
            <a:pPr marL="0" indent="0" algn="ctr">
              <a:buNone/>
            </a:pPr>
            <a:r>
              <a:rPr lang="es-CO" dirty="0" smtClean="0"/>
              <a:t>Inconsciente </a:t>
            </a:r>
            <a:r>
              <a:rPr lang="es-CO" dirty="0"/>
              <a:t>Sin </a:t>
            </a:r>
            <a:r>
              <a:rPr lang="es-CO" dirty="0" smtClean="0"/>
              <a:t>emoción </a:t>
            </a:r>
          </a:p>
          <a:p>
            <a:pPr marL="0" indent="0" algn="ctr">
              <a:buNone/>
            </a:pPr>
            <a:r>
              <a:rPr lang="es-CO" dirty="0" smtClean="0"/>
              <a:t>Sin </a:t>
            </a:r>
            <a:r>
              <a:rPr lang="es-CO" dirty="0"/>
              <a:t>memoria del tiempo pasado </a:t>
            </a:r>
            <a:endParaRPr lang="es-CO" dirty="0" smtClean="0"/>
          </a:p>
          <a:p>
            <a:pPr marL="0" indent="0" algn="ctr">
              <a:buNone/>
            </a:pPr>
            <a:endParaRPr lang="es-CO" dirty="0" smtClean="0"/>
          </a:p>
          <a:p>
            <a:pPr marL="0" indent="0" algn="ctr">
              <a:buNone/>
            </a:pPr>
            <a:endParaRPr lang="es-CO" b="1" dirty="0" smtClean="0">
              <a:solidFill>
                <a:srgbClr val="FFFF00"/>
              </a:solidFill>
            </a:endParaRPr>
          </a:p>
          <a:p>
            <a:pPr marL="0" indent="0" algn="ctr">
              <a:buNone/>
            </a:pPr>
            <a:r>
              <a:rPr lang="es-CO" b="1" dirty="0" smtClean="0">
                <a:solidFill>
                  <a:srgbClr val="FF0000"/>
                </a:solidFill>
              </a:rPr>
              <a:t>Eclesiastés </a:t>
            </a:r>
            <a:r>
              <a:rPr lang="es-CO" b="1" dirty="0">
                <a:solidFill>
                  <a:srgbClr val="FF0000"/>
                </a:solidFill>
              </a:rPr>
              <a:t>9:5, </a:t>
            </a:r>
            <a:r>
              <a:rPr lang="es-CO" b="1" dirty="0" smtClean="0">
                <a:solidFill>
                  <a:srgbClr val="FF0000"/>
                </a:solidFill>
              </a:rPr>
              <a:t>6.</a:t>
            </a:r>
          </a:p>
          <a:p>
            <a:pPr marL="0" indent="0" algn="ctr">
              <a:buNone/>
            </a:pPr>
            <a:r>
              <a:rPr lang="es-CO" dirty="0" smtClean="0"/>
              <a:t> </a:t>
            </a:r>
            <a:r>
              <a:rPr lang="es-CO" dirty="0"/>
              <a:t>Los vivos saben que han de morir: pero los muertos nada saben , ni tienen más paga; hasta su memoria queda en el olvido. 6 También su amor, su odio y su envidia perecieron ya ; y nunca más participan en nada de lo que se hace bajo el sol.</a:t>
            </a:r>
          </a:p>
        </p:txBody>
      </p:sp>
    </p:spTree>
    <p:extLst>
      <p:ext uri="{BB962C8B-B14F-4D97-AF65-F5344CB8AC3E}">
        <p14:creationId xmlns:p14="http://schemas.microsoft.com/office/powerpoint/2010/main" val="272882079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20680"/>
          </a:xfrm>
          <a:solidFill>
            <a:schemeClr val="accent4">
              <a:lumMod val="60000"/>
              <a:lumOff val="40000"/>
            </a:schemeClr>
          </a:solidFill>
        </p:spPr>
        <p:txBody>
          <a:bodyPr>
            <a:normAutofit fontScale="85000" lnSpcReduction="10000"/>
          </a:bodyPr>
          <a:lstStyle/>
          <a:p>
            <a:pPr marL="0" indent="0">
              <a:buNone/>
            </a:pPr>
            <a:endParaRPr lang="es-CO" dirty="0"/>
          </a:p>
          <a:p>
            <a:pPr marL="0" indent="0" algn="ctr">
              <a:buNone/>
            </a:pPr>
            <a:r>
              <a:rPr lang="es-CO" dirty="0" smtClean="0"/>
              <a:t>Se </a:t>
            </a:r>
            <a:r>
              <a:rPr lang="es-CO" dirty="0"/>
              <a:t>afirma a menudo que este Exaltado </a:t>
            </a:r>
            <a:r>
              <a:rPr lang="es-CO" dirty="0" smtClean="0"/>
              <a:t>Hijo de Dios, vino </a:t>
            </a:r>
            <a:r>
              <a:rPr lang="es-CO" dirty="0"/>
              <a:t>a la tierra y habitó en un cuerpo humano , el cual él dejó en la hora de su muerte. Pero las Escrituras enseñan que este Exaltado era la persona idéntica que murió en la </a:t>
            </a:r>
            <a:r>
              <a:rPr lang="es-CO" dirty="0" smtClean="0"/>
              <a:t>cruz; y </a:t>
            </a:r>
            <a:r>
              <a:rPr lang="es-CO" dirty="0"/>
              <a:t>en esto </a:t>
            </a:r>
            <a:r>
              <a:rPr lang="es-CO" dirty="0" smtClean="0"/>
              <a:t>consiste </a:t>
            </a:r>
            <a:r>
              <a:rPr lang="es-CO" dirty="0"/>
              <a:t>el inmenso sacrificio hecho por el hombre - el amor maravilloso de Dios y condescendencia de su único Hijo</a:t>
            </a:r>
            <a:r>
              <a:rPr lang="es-CO" dirty="0" smtClean="0"/>
              <a:t>.</a:t>
            </a:r>
          </a:p>
          <a:p>
            <a:pPr marL="0" indent="0" algn="ctr">
              <a:buNone/>
            </a:pPr>
            <a:r>
              <a:rPr lang="es-CO" dirty="0" smtClean="0"/>
              <a:t> </a:t>
            </a:r>
          </a:p>
          <a:p>
            <a:pPr marL="0" indent="0" algn="ctr">
              <a:buNone/>
            </a:pPr>
            <a:r>
              <a:rPr lang="es-CO" dirty="0" smtClean="0"/>
              <a:t>Juan </a:t>
            </a:r>
            <a:r>
              <a:rPr lang="es-CO" dirty="0"/>
              <a:t>dice: “El Verbo de </a:t>
            </a:r>
            <a:r>
              <a:rPr lang="es-CO" dirty="0" smtClean="0"/>
              <a:t>vida, que </a:t>
            </a:r>
            <a:r>
              <a:rPr lang="es-CO" dirty="0"/>
              <a:t>era en el </a:t>
            </a:r>
            <a:r>
              <a:rPr lang="es-CO" dirty="0" smtClean="0"/>
              <a:t>principio, qué </a:t>
            </a:r>
            <a:r>
              <a:rPr lang="es-CO" dirty="0"/>
              <a:t>era con el Padre</a:t>
            </a:r>
            <a:r>
              <a:rPr lang="es-CO" dirty="0" smtClean="0"/>
              <a:t>, </a:t>
            </a:r>
            <a:r>
              <a:rPr lang="es-CO" dirty="0"/>
              <a:t>ese </a:t>
            </a:r>
            <a:r>
              <a:rPr lang="es-CO" dirty="0" smtClean="0"/>
              <a:t>Exaltado, </a:t>
            </a:r>
            <a:r>
              <a:rPr lang="es-CO" dirty="0"/>
              <a:t>pre-existente </a:t>
            </a:r>
            <a:r>
              <a:rPr lang="es-CO" dirty="0" smtClean="0"/>
              <a:t>qué </a:t>
            </a:r>
            <a:r>
              <a:rPr lang="es-CO" dirty="0"/>
              <a:t>nosotros hemos oído, qué nosotros hemos visto con nuestros ojos, el cual hemos contemplado, y nuestras manos han </a:t>
            </a:r>
            <a:r>
              <a:rPr lang="es-CO" dirty="0" smtClean="0"/>
              <a:t>palpado. </a:t>
            </a:r>
          </a:p>
          <a:p>
            <a:pPr marL="0" indent="0" algn="ctr">
              <a:buNone/>
            </a:pPr>
            <a:r>
              <a:rPr lang="es-CO" dirty="0" smtClean="0">
                <a:solidFill>
                  <a:srgbClr val="FF0000"/>
                </a:solidFill>
              </a:rPr>
              <a:t>1 </a:t>
            </a:r>
            <a:r>
              <a:rPr lang="es-CO" dirty="0">
                <a:solidFill>
                  <a:srgbClr val="FF0000"/>
                </a:solidFill>
              </a:rPr>
              <a:t>Juan 1:1, 2</a:t>
            </a:r>
            <a:r>
              <a:rPr lang="es-CO" dirty="0"/>
              <a:t>. </a:t>
            </a:r>
          </a:p>
        </p:txBody>
      </p:sp>
    </p:spTree>
    <p:extLst>
      <p:ext uri="{BB962C8B-B14F-4D97-AF65-F5344CB8AC3E}">
        <p14:creationId xmlns:p14="http://schemas.microsoft.com/office/powerpoint/2010/main" val="27288824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048672"/>
          </a:xfrm>
          <a:solidFill>
            <a:schemeClr val="bg2">
              <a:lumMod val="25000"/>
            </a:schemeClr>
          </a:solidFill>
        </p:spPr>
        <p:txBody>
          <a:bodyPr>
            <a:normAutofit fontScale="92500" lnSpcReduction="10000"/>
          </a:bodyPr>
          <a:lstStyle/>
          <a:p>
            <a:pPr marL="0" indent="0" algn="ctr">
              <a:buNone/>
            </a:pPr>
            <a:r>
              <a:rPr lang="es-CO" dirty="0">
                <a:solidFill>
                  <a:schemeClr val="bg1"/>
                </a:solidFill>
              </a:rPr>
              <a:t>Q</a:t>
            </a:r>
            <a:r>
              <a:rPr lang="es-CO" dirty="0" smtClean="0">
                <a:solidFill>
                  <a:schemeClr val="bg1"/>
                </a:solidFill>
              </a:rPr>
              <a:t>ueda </a:t>
            </a:r>
            <a:r>
              <a:rPr lang="es-CO" dirty="0">
                <a:solidFill>
                  <a:schemeClr val="bg1"/>
                </a:solidFill>
              </a:rPr>
              <a:t>patente que si solamente la naturaleza humana </a:t>
            </a:r>
            <a:r>
              <a:rPr lang="es-CO" dirty="0" smtClean="0">
                <a:solidFill>
                  <a:schemeClr val="bg1"/>
                </a:solidFill>
              </a:rPr>
              <a:t>de Jesús se </a:t>
            </a:r>
            <a:r>
              <a:rPr lang="es-CO" dirty="0">
                <a:solidFill>
                  <a:schemeClr val="bg1"/>
                </a:solidFill>
              </a:rPr>
              <a:t>murió, nuestro Redentor es sólo humano, y que el Hijo divino de Dios no tomó parte en el trabajo de la redención, para él ni podría sufrir ni podría morirse. </a:t>
            </a:r>
            <a:endParaRPr lang="es-CO" dirty="0" smtClean="0">
              <a:solidFill>
                <a:schemeClr val="bg1"/>
              </a:solidFill>
            </a:endParaRPr>
          </a:p>
          <a:p>
            <a:pPr marL="0" indent="0" algn="ctr">
              <a:buNone/>
            </a:pPr>
            <a:endParaRPr lang="es-CO" dirty="0" smtClean="0">
              <a:solidFill>
                <a:schemeClr val="bg1"/>
              </a:solidFill>
            </a:endParaRPr>
          </a:p>
          <a:p>
            <a:pPr marL="0" indent="0" algn="ctr">
              <a:buNone/>
            </a:pPr>
            <a:r>
              <a:rPr lang="es-CO" dirty="0" smtClean="0">
                <a:solidFill>
                  <a:schemeClr val="bg1"/>
                </a:solidFill>
              </a:rPr>
              <a:t>Lo cual es contrario a lo que nos enseñan las Sagradas Escrituras, y que por supuesto, para nosotros, seres humanos pecadores, es imposible de entender. </a:t>
            </a:r>
          </a:p>
          <a:p>
            <a:pPr marL="0" indent="0">
              <a:buNone/>
            </a:pPr>
            <a:endParaRPr lang="es-CO" dirty="0" smtClean="0">
              <a:solidFill>
                <a:schemeClr val="bg1"/>
              </a:solidFill>
            </a:endParaRPr>
          </a:p>
          <a:p>
            <a:pPr marL="0" indent="0" algn="ctr">
              <a:buNone/>
            </a:pPr>
            <a:r>
              <a:rPr lang="es-CO" dirty="0" smtClean="0">
                <a:solidFill>
                  <a:schemeClr val="bg1"/>
                </a:solidFill>
              </a:rPr>
              <a:t>Unas </a:t>
            </a:r>
            <a:r>
              <a:rPr lang="es-CO" dirty="0">
                <a:solidFill>
                  <a:schemeClr val="bg1"/>
                </a:solidFill>
              </a:rPr>
              <a:t>pocas citas mostrarán la exactitud de esta </a:t>
            </a:r>
            <a:r>
              <a:rPr lang="es-CO" dirty="0" smtClean="0">
                <a:solidFill>
                  <a:schemeClr val="bg1"/>
                </a:solidFill>
              </a:rPr>
              <a:t>afirmación. </a:t>
            </a:r>
            <a:endParaRPr lang="es-CO" dirty="0">
              <a:solidFill>
                <a:schemeClr val="bg1"/>
              </a:solidFill>
            </a:endParaRPr>
          </a:p>
          <a:p>
            <a:pPr marL="0" indent="0">
              <a:buNone/>
            </a:pPr>
            <a:endParaRPr lang="es-CO" dirty="0"/>
          </a:p>
        </p:txBody>
      </p:sp>
    </p:spTree>
    <p:extLst>
      <p:ext uri="{BB962C8B-B14F-4D97-AF65-F5344CB8AC3E}">
        <p14:creationId xmlns:p14="http://schemas.microsoft.com/office/powerpoint/2010/main" val="198971563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93204" y="260648"/>
            <a:ext cx="8229600" cy="3888432"/>
          </a:xfrm>
          <a:solidFill>
            <a:schemeClr val="tx1">
              <a:lumMod val="95000"/>
              <a:lumOff val="5000"/>
            </a:schemeClr>
          </a:solidFill>
        </p:spPr>
        <p:txBody>
          <a:bodyPr>
            <a:normAutofit fontScale="77500" lnSpcReduction="20000"/>
          </a:bodyPr>
          <a:lstStyle/>
          <a:p>
            <a:pPr marL="0" indent="0" algn="ctr">
              <a:buNone/>
            </a:pPr>
            <a:r>
              <a:rPr lang="es-CO" sz="4100" b="1" u="sng" dirty="0" smtClean="0">
                <a:solidFill>
                  <a:srgbClr val="FFFF00"/>
                </a:solidFill>
              </a:rPr>
              <a:t>¿Quién le quitó la vida a Jesús, Él Hijo de Dios?</a:t>
            </a:r>
          </a:p>
          <a:p>
            <a:pPr marL="0" indent="0" algn="ctr">
              <a:buNone/>
            </a:pPr>
            <a:endParaRPr lang="es-CO" dirty="0" smtClean="0">
              <a:solidFill>
                <a:srgbClr val="FFFF00"/>
              </a:solidFill>
            </a:endParaRPr>
          </a:p>
          <a:p>
            <a:pPr marL="0" indent="0" algn="ctr">
              <a:buNone/>
            </a:pPr>
            <a:r>
              <a:rPr lang="es-CO" sz="3400" b="1" dirty="0" smtClean="0">
                <a:solidFill>
                  <a:srgbClr val="FFFF00"/>
                </a:solidFill>
              </a:rPr>
              <a:t>Jesús como Ser Divido y humano dice</a:t>
            </a:r>
            <a:r>
              <a:rPr lang="es-CO" sz="3400" b="1" dirty="0">
                <a:solidFill>
                  <a:srgbClr val="FFFF00"/>
                </a:solidFill>
              </a:rPr>
              <a:t>:</a:t>
            </a:r>
            <a:r>
              <a:rPr lang="es-CO" dirty="0">
                <a:solidFill>
                  <a:srgbClr val="FFFF00"/>
                </a:solidFill>
              </a:rPr>
              <a:t> </a:t>
            </a:r>
            <a:endParaRPr lang="es-CO" dirty="0" smtClean="0">
              <a:solidFill>
                <a:srgbClr val="FFFF00"/>
              </a:solidFill>
            </a:endParaRPr>
          </a:p>
          <a:p>
            <a:pPr marL="0" indent="0" algn="ctr">
              <a:buNone/>
            </a:pPr>
            <a:endParaRPr lang="es-CO" dirty="0" smtClean="0">
              <a:solidFill>
                <a:srgbClr val="FFFF00"/>
              </a:solidFill>
            </a:endParaRPr>
          </a:p>
          <a:p>
            <a:pPr marL="0" indent="0" algn="ctr">
              <a:buNone/>
            </a:pPr>
            <a:r>
              <a:rPr lang="es-CO" b="1" u="sng" dirty="0" smtClean="0">
                <a:solidFill>
                  <a:srgbClr val="FF0000"/>
                </a:solidFill>
              </a:rPr>
              <a:t>Juan 10:17,18</a:t>
            </a:r>
            <a:r>
              <a:rPr lang="es-CO" b="1" dirty="0" smtClean="0">
                <a:solidFill>
                  <a:srgbClr val="FF0000"/>
                </a:solidFill>
              </a:rPr>
              <a:t>.</a:t>
            </a:r>
          </a:p>
          <a:p>
            <a:pPr marL="0" indent="0" algn="ctr">
              <a:buNone/>
            </a:pPr>
            <a:r>
              <a:rPr lang="es-CO" sz="3600" dirty="0" smtClean="0">
                <a:solidFill>
                  <a:srgbClr val="FFFF00"/>
                </a:solidFill>
              </a:rPr>
              <a:t>«Por </a:t>
            </a:r>
            <a:r>
              <a:rPr lang="es-CO" sz="3600" dirty="0">
                <a:solidFill>
                  <a:srgbClr val="FFFF00"/>
                </a:solidFill>
              </a:rPr>
              <a:t>eso me ama el Padre, porque yo pongo mi vida para volverla a tomar</a:t>
            </a:r>
            <a:r>
              <a:rPr lang="es-CO" sz="3600" dirty="0" smtClean="0">
                <a:solidFill>
                  <a:srgbClr val="FFFF00"/>
                </a:solidFill>
              </a:rPr>
              <a:t>. </a:t>
            </a:r>
            <a:r>
              <a:rPr lang="es-CO" sz="3600" dirty="0">
                <a:solidFill>
                  <a:srgbClr val="FFFF00"/>
                </a:solidFill>
              </a:rPr>
              <a:t>18 </a:t>
            </a:r>
            <a:r>
              <a:rPr lang="es-CO" sz="3600" u="sng" dirty="0">
                <a:solidFill>
                  <a:srgbClr val="FFFF00"/>
                </a:solidFill>
              </a:rPr>
              <a:t>Nadie me la quita</a:t>
            </a:r>
            <a:r>
              <a:rPr lang="es-CO" sz="3600" dirty="0">
                <a:solidFill>
                  <a:srgbClr val="FFFF00"/>
                </a:solidFill>
              </a:rPr>
              <a:t>, </a:t>
            </a:r>
            <a:r>
              <a:rPr lang="es-CO" sz="3600" u="sng" dirty="0">
                <a:solidFill>
                  <a:srgbClr val="FFFF00"/>
                </a:solidFill>
              </a:rPr>
              <a:t>sino que yo de mí mismo la pongo</a:t>
            </a:r>
            <a:r>
              <a:rPr lang="es-CO" sz="3600" dirty="0">
                <a:solidFill>
                  <a:srgbClr val="FFFF00"/>
                </a:solidFill>
              </a:rPr>
              <a:t>. </a:t>
            </a:r>
            <a:r>
              <a:rPr lang="es-CO" sz="3600" u="sng" dirty="0">
                <a:solidFill>
                  <a:srgbClr val="FFFF00"/>
                </a:solidFill>
              </a:rPr>
              <a:t>Tengo poder para ponerla y tengo poder para volverla a tomar</a:t>
            </a:r>
            <a:r>
              <a:rPr lang="es-CO" sz="3600" dirty="0">
                <a:solidFill>
                  <a:srgbClr val="FFFF00"/>
                </a:solidFill>
              </a:rPr>
              <a:t>. Este mandamiento recibí de mi </a:t>
            </a:r>
            <a:r>
              <a:rPr lang="es-CO" sz="3600" dirty="0" smtClean="0">
                <a:solidFill>
                  <a:srgbClr val="FFFF00"/>
                </a:solidFill>
              </a:rPr>
              <a:t>Padre».</a:t>
            </a:r>
            <a:endParaRPr lang="es-CO" sz="4100" b="1" dirty="0" smtClean="0">
              <a:solidFill>
                <a:srgbClr val="FFFF00"/>
              </a:solidFill>
            </a:endParaRPr>
          </a:p>
          <a:p>
            <a:pPr marL="0" indent="0" algn="ctr">
              <a:buNone/>
            </a:pPr>
            <a:endParaRPr lang="es-CO" dirty="0" smtClean="0">
              <a:solidFill>
                <a:srgbClr val="FFFF00"/>
              </a:solidFill>
            </a:endParaRPr>
          </a:p>
        </p:txBody>
      </p:sp>
      <p:sp>
        <p:nvSpPr>
          <p:cNvPr id="2" name="1 Rectángulo"/>
          <p:cNvSpPr/>
          <p:nvPr/>
        </p:nvSpPr>
        <p:spPr>
          <a:xfrm>
            <a:off x="179512" y="4272677"/>
            <a:ext cx="8799142" cy="2585323"/>
          </a:xfrm>
          <a:prstGeom prst="rect">
            <a:avLst/>
          </a:prstGeom>
          <a:solidFill>
            <a:schemeClr val="tx1"/>
          </a:solidFill>
        </p:spPr>
        <p:txBody>
          <a:bodyPr wrap="square">
            <a:spAutoFit/>
          </a:bodyPr>
          <a:lstStyle/>
          <a:p>
            <a:pPr algn="ctr"/>
            <a:r>
              <a:rPr lang="es-CO" sz="2400" b="1" dirty="0" smtClean="0">
                <a:solidFill>
                  <a:schemeClr val="bg1"/>
                </a:solidFill>
              </a:rPr>
              <a:t>Miremos como analiza el Espíritu de Profecía estos dos versículos que son de vital importancia:</a:t>
            </a:r>
          </a:p>
          <a:p>
            <a:r>
              <a:rPr lang="es-CO" sz="2400" b="1" u="sng" dirty="0" smtClean="0">
                <a:solidFill>
                  <a:srgbClr val="FFFF00"/>
                </a:solidFill>
              </a:rPr>
              <a:t>Por eso me ama el Padre</a:t>
            </a:r>
            <a:r>
              <a:rPr lang="es-CO" sz="2400" dirty="0" smtClean="0">
                <a:solidFill>
                  <a:schemeClr val="bg1"/>
                </a:solidFill>
              </a:rPr>
              <a:t>: La </a:t>
            </a:r>
            <a:r>
              <a:rPr lang="es-CO" sz="2400" dirty="0">
                <a:solidFill>
                  <a:schemeClr val="bg1"/>
                </a:solidFill>
              </a:rPr>
              <a:t>demostración de amor abnegado como fue el de la ofrenda voluntaria que </a:t>
            </a:r>
            <a:r>
              <a:rPr lang="es-CO" sz="2400" dirty="0" smtClean="0">
                <a:solidFill>
                  <a:schemeClr val="bg1"/>
                </a:solidFill>
              </a:rPr>
              <a:t>hizo  Jesús </a:t>
            </a:r>
            <a:r>
              <a:rPr lang="es-CO" sz="2400" dirty="0">
                <a:solidFill>
                  <a:schemeClr val="bg1"/>
                </a:solidFill>
              </a:rPr>
              <a:t>de sí mismo para redimir a la humanidad, se convirtió en una razón más para el amor del Padre. </a:t>
            </a:r>
          </a:p>
          <a:p>
            <a:r>
              <a:rPr lang="es-CO" dirty="0">
                <a:solidFill>
                  <a:schemeClr val="bg1"/>
                </a:solidFill>
              </a:rPr>
              <a:t>   </a:t>
            </a:r>
          </a:p>
        </p:txBody>
      </p:sp>
    </p:spTree>
    <p:extLst>
      <p:ext uri="{BB962C8B-B14F-4D97-AF65-F5344CB8AC3E}">
        <p14:creationId xmlns:p14="http://schemas.microsoft.com/office/powerpoint/2010/main" val="31440250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3351</Words>
  <Application>Microsoft Office PowerPoint</Application>
  <PresentationFormat>Presentación en pantalla (4:3)</PresentationFormat>
  <Paragraphs>177</Paragraphs>
  <Slides>31</Slides>
  <Notes>0</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El último mensaje de Dios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Ahora, ¿ Quién Levantó a Jesús de los Muertos?</vt:lpstr>
      <vt:lpstr>Presentación de PowerPoint</vt:lpstr>
      <vt:lpstr>Presentación de PowerPoint</vt:lpstr>
      <vt:lpstr>Presentación de PowerPoint</vt:lpstr>
      <vt:lpstr>Presentación de PowerPoint</vt:lpstr>
      <vt:lpstr>Presentación de PowerPoint</vt:lpstr>
      <vt:lpstr>Presentación de PowerPoint</vt:lpstr>
      <vt:lpstr>¿Qué invitación nos hace Dios hoy para obtener la salvación?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último mensaje de Dios</dc:title>
  <dc:creator>HUMBERTO</dc:creator>
  <cp:lastModifiedBy>HUMBERTO</cp:lastModifiedBy>
  <cp:revision>1</cp:revision>
  <dcterms:created xsi:type="dcterms:W3CDTF">2015-11-27T17:51:58Z</dcterms:created>
  <dcterms:modified xsi:type="dcterms:W3CDTF">2015-11-27T17:52:11Z</dcterms:modified>
</cp:coreProperties>
</file>